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8"/>
  </p:notesMasterIdLst>
  <p:handoutMasterIdLst>
    <p:handoutMasterId r:id="rId49"/>
  </p:handoutMasterIdLst>
  <p:sldIdLst>
    <p:sldId id="256" r:id="rId2"/>
    <p:sldId id="272" r:id="rId3"/>
    <p:sldId id="273" r:id="rId4"/>
    <p:sldId id="276" r:id="rId5"/>
    <p:sldId id="288" r:id="rId6"/>
    <p:sldId id="289" r:id="rId7"/>
    <p:sldId id="290" r:id="rId8"/>
    <p:sldId id="278" r:id="rId9"/>
    <p:sldId id="291" r:id="rId10"/>
    <p:sldId id="292" r:id="rId11"/>
    <p:sldId id="293" r:id="rId12"/>
    <p:sldId id="294" r:id="rId13"/>
    <p:sldId id="277" r:id="rId14"/>
    <p:sldId id="279" r:id="rId15"/>
    <p:sldId id="280" r:id="rId16"/>
    <p:sldId id="281" r:id="rId17"/>
    <p:sldId id="282" r:id="rId18"/>
    <p:sldId id="283" r:id="rId19"/>
    <p:sldId id="284" r:id="rId20"/>
    <p:sldId id="271" r:id="rId21"/>
    <p:sldId id="275" r:id="rId22"/>
    <p:sldId id="257" r:id="rId23"/>
    <p:sldId id="258" r:id="rId24"/>
    <p:sldId id="260" r:id="rId25"/>
    <p:sldId id="285" r:id="rId26"/>
    <p:sldId id="270" r:id="rId27"/>
    <p:sldId id="295" r:id="rId28"/>
    <p:sldId id="296" r:id="rId29"/>
    <p:sldId id="297" r:id="rId30"/>
    <p:sldId id="298" r:id="rId31"/>
    <p:sldId id="299" r:id="rId32"/>
    <p:sldId id="300" r:id="rId33"/>
    <p:sldId id="301" r:id="rId34"/>
    <p:sldId id="302" r:id="rId35"/>
    <p:sldId id="303" r:id="rId36"/>
    <p:sldId id="304" r:id="rId37"/>
    <p:sldId id="308" r:id="rId38"/>
    <p:sldId id="310" r:id="rId39"/>
    <p:sldId id="311" r:id="rId40"/>
    <p:sldId id="312" r:id="rId41"/>
    <p:sldId id="313" r:id="rId42"/>
    <p:sldId id="314" r:id="rId43"/>
    <p:sldId id="305" r:id="rId44"/>
    <p:sldId id="306" r:id="rId45"/>
    <p:sldId id="307" r:id="rId46"/>
    <p:sldId id="286" r:id="rId47"/>
  </p:sldIdLst>
  <p:sldSz cx="9144000" cy="6858000" type="screen4x3"/>
  <p:notesSz cx="6858000" cy="9144000"/>
  <p:defaultTextStyle>
    <a:defPPr>
      <a:defRPr lang="zh-CN"/>
    </a:defPPr>
    <a:lvl1pPr algn="l"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5" d="100"/>
          <a:sy n="85" d="100"/>
        </p:scale>
        <p:origin x="-112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kumimoji="0" sz="1200">
                <a:latin typeface="Arial" pitchFamily="34" charset="0"/>
              </a:defRPr>
            </a:lvl1pPr>
          </a:lstStyle>
          <a:p>
            <a:endParaRPr lang="en-US" altLang="zh-CN"/>
          </a:p>
        </p:txBody>
      </p:sp>
      <p:sp>
        <p:nvSpPr>
          <p:cNvPr id="3891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kumimoji="0" sz="1200">
                <a:latin typeface="Arial" pitchFamily="34" charset="0"/>
              </a:defRPr>
            </a:lvl1pPr>
          </a:lstStyle>
          <a:p>
            <a:endParaRPr lang="en-US" altLang="zh-CN"/>
          </a:p>
        </p:txBody>
      </p:sp>
      <p:sp>
        <p:nvSpPr>
          <p:cNvPr id="3891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kumimoji="0" sz="1200">
                <a:latin typeface="Arial" pitchFamily="34" charset="0"/>
              </a:defRPr>
            </a:lvl1pPr>
          </a:lstStyle>
          <a:p>
            <a:r>
              <a:rPr lang="en-US" altLang="zh-CN"/>
              <a:t>1、＃</a:t>
            </a:r>
          </a:p>
        </p:txBody>
      </p:sp>
      <p:sp>
        <p:nvSpPr>
          <p:cNvPr id="3891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kumimoji="0" sz="1200">
                <a:latin typeface="Arial" pitchFamily="34" charset="0"/>
              </a:defRPr>
            </a:lvl1pPr>
          </a:lstStyle>
          <a:p>
            <a:fld id="{02AD4436-49AA-4FC0-BDA6-B20C8E7C0913}"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kumimoji="0" sz="1200">
                <a:latin typeface="Arial" pitchFamily="34" charset="0"/>
              </a:defRPr>
            </a:lvl1pPr>
          </a:lstStyle>
          <a:p>
            <a:endParaRPr lang="en-US" altLang="zh-CN"/>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kumimoji="0" sz="1200">
                <a:latin typeface="Arial" pitchFamily="34" charset="0"/>
              </a:defRPr>
            </a:lvl1pPr>
          </a:lstStyle>
          <a:p>
            <a:endParaRPr lang="en-US" altLang="zh-CN"/>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kumimoji="0" sz="1200">
                <a:latin typeface="Arial" pitchFamily="34" charset="0"/>
              </a:defRPr>
            </a:lvl1pPr>
          </a:lstStyle>
          <a:p>
            <a:r>
              <a:rPr lang="en-US" altLang="zh-CN"/>
              <a:t>1、＃</a:t>
            </a:r>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kumimoji="0" sz="1200">
                <a:latin typeface="Arial" pitchFamily="34" charset="0"/>
              </a:defRPr>
            </a:lvl1pPr>
          </a:lstStyle>
          <a:p>
            <a:fld id="{428C0A10-D832-4A18-9741-D19246473E94}" type="slidenum">
              <a:rPr lang="en-US" altLang="zh-CN"/>
              <a:pPr/>
              <a:t>‹#›</a:t>
            </a:fld>
            <a:endParaRPr lang="en-US" altLang="zh-CN"/>
          </a:p>
        </p:txBody>
      </p:sp>
    </p:spTree>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Arial"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Arial"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7175" y="260350"/>
            <a:ext cx="2141538" cy="6192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9388" y="260350"/>
            <a:ext cx="6275387" cy="6192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79388" y="1125538"/>
            <a:ext cx="4208462"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40250" y="1125538"/>
            <a:ext cx="4208463"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11188" y="260350"/>
            <a:ext cx="7772400" cy="8651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99" name="Rectangle 3"/>
          <p:cNvSpPr>
            <a:spLocks noGrp="1" noChangeArrowheads="1"/>
          </p:cNvSpPr>
          <p:nvPr>
            <p:ph type="body" idx="1"/>
          </p:nvPr>
        </p:nvSpPr>
        <p:spPr bwMode="auto">
          <a:xfrm>
            <a:off x="179388" y="1125538"/>
            <a:ext cx="8569325" cy="5327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0"/>
            <a:r>
              <a:rPr lang="zh-CN" altLang="en-US" smtClean="0"/>
              <a:t>第二级</a:t>
            </a:r>
          </a:p>
          <a:p>
            <a:pPr lvl="0"/>
            <a:r>
              <a:rPr lang="zh-CN" altLang="en-US" smtClean="0"/>
              <a:t>第三级</a:t>
            </a:r>
          </a:p>
          <a:p>
            <a:pPr lvl="0"/>
            <a:r>
              <a:rPr lang="zh-CN" altLang="en-US" smtClean="0"/>
              <a:t>第四级</a:t>
            </a:r>
          </a:p>
          <a:p>
            <a:pPr lvl="0"/>
            <a:r>
              <a:rPr lang="zh-CN" altLang="en-US" smtClean="0"/>
              <a:t>第五级</a:t>
            </a:r>
          </a:p>
        </p:txBody>
      </p:sp>
      <p:sp>
        <p:nvSpPr>
          <p:cNvPr id="4103" name="Line 7"/>
          <p:cNvSpPr>
            <a:spLocks noChangeShapeType="1"/>
          </p:cNvSpPr>
          <p:nvPr/>
        </p:nvSpPr>
        <p:spPr bwMode="auto">
          <a:xfrm>
            <a:off x="395288" y="1125538"/>
            <a:ext cx="7975600" cy="0"/>
          </a:xfrm>
          <a:prstGeom prst="line">
            <a:avLst/>
          </a:prstGeom>
          <a:noFill/>
          <a:ln w="50800">
            <a:solidFill>
              <a:srgbClr val="FF0000"/>
            </a:solidFill>
            <a:round/>
            <a:headEnd/>
            <a:tailEnd/>
          </a:ln>
          <a:effectLst/>
        </p:spPr>
        <p:txBody>
          <a:bodyPr wrap="none" anchor="ctr"/>
          <a:lstStyle/>
          <a:p>
            <a:endParaRPr lang="zh-CN" altLang="en-US"/>
          </a:p>
        </p:txBody>
      </p:sp>
      <p:sp>
        <p:nvSpPr>
          <p:cNvPr id="4104" name="Line 8"/>
          <p:cNvSpPr>
            <a:spLocks noChangeShapeType="1"/>
          </p:cNvSpPr>
          <p:nvPr userDrawn="1"/>
        </p:nvSpPr>
        <p:spPr bwMode="auto">
          <a:xfrm>
            <a:off x="0" y="6400800"/>
            <a:ext cx="7975600" cy="0"/>
          </a:xfrm>
          <a:prstGeom prst="line">
            <a:avLst/>
          </a:prstGeom>
          <a:noFill/>
          <a:ln w="50800">
            <a:solidFill>
              <a:srgbClr val="FF0000"/>
            </a:solidFill>
            <a:round/>
            <a:headEnd/>
            <a:tailEnd/>
          </a:ln>
          <a:effectLst/>
        </p:spPr>
        <p:txBody>
          <a:bodyPr wrap="none" anchor="ctr"/>
          <a:lstStyle/>
          <a:p>
            <a:endParaRPr lang="zh-CN" altLang="en-US"/>
          </a:p>
        </p:txBody>
      </p:sp>
      <p:sp>
        <p:nvSpPr>
          <p:cNvPr id="4105" name="Text Box 9"/>
          <p:cNvSpPr txBox="1">
            <a:spLocks noChangeArrowheads="1"/>
          </p:cNvSpPr>
          <p:nvPr/>
        </p:nvSpPr>
        <p:spPr bwMode="auto">
          <a:xfrm>
            <a:off x="152400" y="6400800"/>
            <a:ext cx="3505200" cy="304800"/>
          </a:xfrm>
          <a:prstGeom prst="rect">
            <a:avLst/>
          </a:prstGeom>
          <a:noFill/>
          <a:ln w="9525">
            <a:noFill/>
            <a:miter lim="800000"/>
            <a:headEnd/>
            <a:tailEnd/>
          </a:ln>
          <a:effectLst/>
        </p:spPr>
        <p:txBody>
          <a:bodyPr>
            <a:spAutoFit/>
          </a:bodyPr>
          <a:lstStyle/>
          <a:p>
            <a:pPr eaLnBrk="0" hangingPunct="0">
              <a:spcBef>
                <a:spcPct val="0"/>
              </a:spcBef>
            </a:pPr>
            <a:r>
              <a:rPr kumimoji="0" lang="en-US" altLang="zh-CN" sz="1400" b="1">
                <a:solidFill>
                  <a:srgbClr val="FF0000"/>
                </a:solidFill>
                <a:effectLst>
                  <a:outerShdw blurRad="38100" dist="38100" dir="2700000" algn="tl">
                    <a:srgbClr val="C0C0C0"/>
                  </a:outerShdw>
                </a:effectLst>
                <a:latin typeface="Arial" pitchFamily="34" charset="0"/>
                <a:sym typeface="Symbol" pitchFamily="18" charset="2"/>
              </a:rPr>
              <a:t></a:t>
            </a:r>
            <a:r>
              <a:rPr kumimoji="0" lang="en-US" altLang="zh-CN" sz="1400" b="1">
                <a:solidFill>
                  <a:srgbClr val="FF0000"/>
                </a:solidFill>
                <a:effectLst>
                  <a:outerShdw blurRad="38100" dist="38100" dir="2700000" algn="tl">
                    <a:srgbClr val="C0C0C0"/>
                  </a:outerShdw>
                </a:effectLst>
                <a:latin typeface="Arial" pitchFamily="34" charset="0"/>
              </a:rPr>
              <a:t> ACM</a:t>
            </a:r>
            <a:r>
              <a:rPr kumimoji="0" lang="zh-CN" altLang="en-US" sz="1400" b="1">
                <a:solidFill>
                  <a:srgbClr val="FF0000"/>
                </a:solidFill>
                <a:effectLst>
                  <a:outerShdw blurRad="38100" dist="38100" dir="2700000" algn="tl">
                    <a:srgbClr val="C0C0C0"/>
                  </a:outerShdw>
                </a:effectLst>
                <a:latin typeface="Arial" pitchFamily="34" charset="0"/>
              </a:rPr>
              <a:t>程序设计大赛</a:t>
            </a:r>
          </a:p>
        </p:txBody>
      </p:sp>
      <p:sp>
        <p:nvSpPr>
          <p:cNvPr id="4106" name="Rectangle 10"/>
          <p:cNvSpPr>
            <a:spLocks noChangeArrowheads="1"/>
          </p:cNvSpPr>
          <p:nvPr/>
        </p:nvSpPr>
        <p:spPr bwMode="auto">
          <a:xfrm>
            <a:off x="7772400" y="0"/>
            <a:ext cx="1371600" cy="381000"/>
          </a:xfrm>
          <a:prstGeom prst="rect">
            <a:avLst/>
          </a:prstGeom>
          <a:noFill/>
          <a:ln w="9525">
            <a:noFill/>
            <a:miter lim="800000"/>
            <a:headEnd/>
            <a:tailEnd/>
          </a:ln>
          <a:effectLst/>
        </p:spPr>
        <p:txBody>
          <a:bodyPr/>
          <a:lstStyle/>
          <a:p>
            <a:pPr algn="r" eaLnBrk="0" hangingPunct="0"/>
            <a:fld id="{3B3C8209-2A12-48EB-A718-17410E484079}" type="slidenum">
              <a:rPr kumimoji="0" lang="en-US" altLang="zh-CN" sz="1400" b="1">
                <a:solidFill>
                  <a:srgbClr val="FF0000"/>
                </a:solidFill>
                <a:effectLst>
                  <a:outerShdw blurRad="38100" dist="38100" dir="2700000" algn="tl">
                    <a:srgbClr val="C0C0C0"/>
                  </a:outerShdw>
                </a:effectLst>
                <a:latin typeface="Arial" pitchFamily="34" charset="0"/>
                <a:cs typeface="Times New Roman" pitchFamily="18" charset="0"/>
              </a:rPr>
              <a:pPr algn="r" eaLnBrk="0" hangingPunct="0"/>
              <a:t>‹#›</a:t>
            </a:fld>
            <a:endParaRPr kumimoji="0" lang="en-US" altLang="zh-CN" sz="1400" b="1">
              <a:solidFill>
                <a:srgbClr val="FF0000"/>
              </a:solidFill>
              <a:effectLst>
                <a:outerShdw blurRad="38100" dist="38100" dir="2700000" algn="tl">
                  <a:srgbClr val="C0C0C0"/>
                </a:outerShdw>
              </a:effectLst>
              <a:latin typeface="Arial" pitchFamily="34" charset="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fontAlgn="base">
        <a:spcBef>
          <a:spcPct val="0"/>
        </a:spcBef>
        <a:spcAft>
          <a:spcPct val="0"/>
        </a:spcAft>
        <a:defRPr kumimoji="1" sz="4400" b="1">
          <a:solidFill>
            <a:schemeClr val="tx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kumimoji="1" sz="4400" b="1">
          <a:solidFill>
            <a:schemeClr val="tx2"/>
          </a:solidFill>
          <a:effectLst>
            <a:outerShdw blurRad="38100" dist="38100" dir="2700000" algn="tl">
              <a:srgbClr val="C0C0C0"/>
            </a:outerShdw>
          </a:effectLst>
          <a:latin typeface="Arial" pitchFamily="34" charset="0"/>
          <a:ea typeface="宋体" pitchFamily="2" charset="-122"/>
        </a:defRPr>
      </a:lvl2pPr>
      <a:lvl3pPr algn="ctr" rtl="0" fontAlgn="base">
        <a:spcBef>
          <a:spcPct val="0"/>
        </a:spcBef>
        <a:spcAft>
          <a:spcPct val="0"/>
        </a:spcAft>
        <a:defRPr kumimoji="1" sz="4400" b="1">
          <a:solidFill>
            <a:schemeClr val="tx2"/>
          </a:solidFill>
          <a:effectLst>
            <a:outerShdw blurRad="38100" dist="38100" dir="2700000" algn="tl">
              <a:srgbClr val="C0C0C0"/>
            </a:outerShdw>
          </a:effectLst>
          <a:latin typeface="Arial" pitchFamily="34" charset="0"/>
          <a:ea typeface="宋体" pitchFamily="2" charset="-122"/>
        </a:defRPr>
      </a:lvl3pPr>
      <a:lvl4pPr algn="ctr" rtl="0" fontAlgn="base">
        <a:spcBef>
          <a:spcPct val="0"/>
        </a:spcBef>
        <a:spcAft>
          <a:spcPct val="0"/>
        </a:spcAft>
        <a:defRPr kumimoji="1" sz="4400" b="1">
          <a:solidFill>
            <a:schemeClr val="tx2"/>
          </a:solidFill>
          <a:effectLst>
            <a:outerShdw blurRad="38100" dist="38100" dir="2700000" algn="tl">
              <a:srgbClr val="C0C0C0"/>
            </a:outerShdw>
          </a:effectLst>
          <a:latin typeface="Arial" pitchFamily="34" charset="0"/>
          <a:ea typeface="宋体" pitchFamily="2" charset="-122"/>
        </a:defRPr>
      </a:lvl4pPr>
      <a:lvl5pPr algn="ctr" rtl="0" fontAlgn="base">
        <a:spcBef>
          <a:spcPct val="0"/>
        </a:spcBef>
        <a:spcAft>
          <a:spcPct val="0"/>
        </a:spcAft>
        <a:defRPr kumimoji="1" sz="4400" b="1">
          <a:solidFill>
            <a:schemeClr val="tx2"/>
          </a:solidFill>
          <a:effectLst>
            <a:outerShdw blurRad="38100" dist="38100" dir="2700000" algn="tl">
              <a:srgbClr val="C0C0C0"/>
            </a:outerShdw>
          </a:effectLst>
          <a:latin typeface="Arial" pitchFamily="34" charset="0"/>
          <a:ea typeface="宋体" pitchFamily="2" charset="-122"/>
        </a:defRPr>
      </a:lvl5pPr>
      <a:lvl6pPr marL="457200" algn="ctr" rtl="0" fontAlgn="base">
        <a:spcBef>
          <a:spcPct val="0"/>
        </a:spcBef>
        <a:spcAft>
          <a:spcPct val="0"/>
        </a:spcAft>
        <a:defRPr kumimoji="1" sz="4400" b="1">
          <a:solidFill>
            <a:schemeClr val="tx2"/>
          </a:solidFill>
          <a:effectLst>
            <a:outerShdw blurRad="38100" dist="38100" dir="2700000" algn="tl">
              <a:srgbClr val="C0C0C0"/>
            </a:outerShdw>
          </a:effectLst>
          <a:latin typeface="Arial" pitchFamily="34" charset="0"/>
          <a:ea typeface="宋体" pitchFamily="2" charset="-122"/>
        </a:defRPr>
      </a:lvl6pPr>
      <a:lvl7pPr marL="914400" algn="ctr" rtl="0" fontAlgn="base">
        <a:spcBef>
          <a:spcPct val="0"/>
        </a:spcBef>
        <a:spcAft>
          <a:spcPct val="0"/>
        </a:spcAft>
        <a:defRPr kumimoji="1" sz="4400" b="1">
          <a:solidFill>
            <a:schemeClr val="tx2"/>
          </a:solidFill>
          <a:effectLst>
            <a:outerShdw blurRad="38100" dist="38100" dir="2700000" algn="tl">
              <a:srgbClr val="C0C0C0"/>
            </a:outerShdw>
          </a:effectLst>
          <a:latin typeface="Arial" pitchFamily="34" charset="0"/>
          <a:ea typeface="宋体" pitchFamily="2" charset="-122"/>
        </a:defRPr>
      </a:lvl7pPr>
      <a:lvl8pPr marL="1371600" algn="ctr" rtl="0" fontAlgn="base">
        <a:spcBef>
          <a:spcPct val="0"/>
        </a:spcBef>
        <a:spcAft>
          <a:spcPct val="0"/>
        </a:spcAft>
        <a:defRPr kumimoji="1" sz="4400" b="1">
          <a:solidFill>
            <a:schemeClr val="tx2"/>
          </a:solidFill>
          <a:effectLst>
            <a:outerShdw blurRad="38100" dist="38100" dir="2700000" algn="tl">
              <a:srgbClr val="C0C0C0"/>
            </a:outerShdw>
          </a:effectLst>
          <a:latin typeface="Arial" pitchFamily="34" charset="0"/>
          <a:ea typeface="宋体" pitchFamily="2" charset="-122"/>
        </a:defRPr>
      </a:lvl8pPr>
      <a:lvl9pPr marL="1828800" algn="ctr" rtl="0" fontAlgn="base">
        <a:spcBef>
          <a:spcPct val="0"/>
        </a:spcBef>
        <a:spcAft>
          <a:spcPct val="0"/>
        </a:spcAft>
        <a:defRPr kumimoji="1" sz="4400" b="1">
          <a:solidFill>
            <a:schemeClr val="tx2"/>
          </a:solidFill>
          <a:effectLst>
            <a:outerShdw blurRad="38100" dist="38100" dir="2700000" algn="tl">
              <a:srgbClr val="C0C0C0"/>
            </a:outerShdw>
          </a:effectLst>
          <a:latin typeface="Arial" pitchFamily="34" charset="0"/>
          <a:ea typeface="宋体" pitchFamily="2" charset="-122"/>
        </a:defRPr>
      </a:lvl9pPr>
    </p:titleStyle>
    <p:bodyStyle>
      <a:lvl1pPr marL="342900" indent="-342900" algn="l" rtl="0" fontAlgn="base">
        <a:spcBef>
          <a:spcPct val="20000"/>
        </a:spcBef>
        <a:spcAft>
          <a:spcPct val="0"/>
        </a:spcAft>
        <a:defRPr kumimoji="1" sz="2400" b="1">
          <a:solidFill>
            <a:schemeClr val="tx1"/>
          </a:solidFill>
          <a:effectLst>
            <a:outerShdw blurRad="38100" dist="38100" dir="2700000" algn="tl">
              <a:srgbClr val="C0C0C0"/>
            </a:outerShdw>
          </a:effectLst>
          <a:latin typeface="+mn-lt"/>
          <a:ea typeface="+mn-ea"/>
          <a:cs typeface="+mn-cs"/>
        </a:defRPr>
      </a:lvl1pPr>
      <a:lvl2pPr marL="742950" indent="-285750" algn="l" rtl="0" fontAlgn="base">
        <a:spcBef>
          <a:spcPct val="20000"/>
        </a:spcBef>
        <a:spcAft>
          <a:spcPct val="0"/>
        </a:spcAft>
        <a:defRPr kumimoji="1" sz="2400" b="1">
          <a:solidFill>
            <a:schemeClr val="tx1"/>
          </a:solidFill>
          <a:effectLst>
            <a:outerShdw blurRad="38100" dist="38100" dir="2700000" algn="tl">
              <a:srgbClr val="C0C0C0"/>
            </a:outerShdw>
          </a:effectLst>
          <a:latin typeface="+mn-lt"/>
          <a:ea typeface="+mn-ea"/>
        </a:defRPr>
      </a:lvl2pPr>
      <a:lvl3pPr marL="1143000" indent="-228600" algn="l" rtl="0" fontAlgn="base">
        <a:spcBef>
          <a:spcPct val="20000"/>
        </a:spcBef>
        <a:spcAft>
          <a:spcPct val="0"/>
        </a:spcAft>
        <a:defRPr kumimoji="1" sz="2400" b="1">
          <a:solidFill>
            <a:schemeClr val="tx1"/>
          </a:solidFill>
          <a:effectLst>
            <a:outerShdw blurRad="38100" dist="38100" dir="2700000" algn="tl">
              <a:srgbClr val="C0C0C0"/>
            </a:outerShdw>
          </a:effectLst>
          <a:latin typeface="+mn-lt"/>
          <a:ea typeface="+mn-ea"/>
        </a:defRPr>
      </a:lvl3pPr>
      <a:lvl4pPr marL="1600200" indent="-228600" algn="l" rtl="0" fontAlgn="base">
        <a:spcBef>
          <a:spcPct val="20000"/>
        </a:spcBef>
        <a:spcAft>
          <a:spcPct val="0"/>
        </a:spcAft>
        <a:buChar char="–"/>
        <a:defRPr kumimoji="1" sz="2400" b="1">
          <a:solidFill>
            <a:schemeClr val="tx1"/>
          </a:solidFill>
          <a:effectLst>
            <a:outerShdw blurRad="38100" dist="38100" dir="2700000" algn="tl">
              <a:srgbClr val="C0C0C0"/>
            </a:outerShdw>
          </a:effectLst>
          <a:latin typeface="+mn-lt"/>
          <a:ea typeface="+mn-ea"/>
        </a:defRPr>
      </a:lvl4pPr>
      <a:lvl5pPr marL="2057400" indent="-228600" algn="l" rtl="0" fontAlgn="base">
        <a:spcBef>
          <a:spcPct val="20000"/>
        </a:spcBef>
        <a:spcAft>
          <a:spcPct val="0"/>
        </a:spcAft>
        <a:buChar char="»"/>
        <a:defRPr kumimoji="1" sz="2400" b="1">
          <a:solidFill>
            <a:schemeClr val="tx1"/>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har char="»"/>
        <a:defRPr kumimoji="1" sz="2400" b="1">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kumimoji="1" sz="2400" b="1">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kumimoji="1" sz="2400" b="1">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kumimoji="1" sz="2400" b="1">
          <a:solidFill>
            <a:schemeClr val="tx1"/>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5720" y="1928802"/>
            <a:ext cx="8520281" cy="707886"/>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40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琥珀" pitchFamily="2" charset="-122"/>
                <a:ea typeface="华文琥珀" pitchFamily="2" charset="-122"/>
              </a:rPr>
              <a:t>南京信息工程大学程序设计竞赛讲座</a:t>
            </a:r>
            <a:endParaRPr lang="zh-CN" altLang="en-US" sz="40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琥珀" pitchFamily="2" charset="-122"/>
              <a:ea typeface="华文琥珀" pitchFamily="2" charset="-122"/>
            </a:endParaRPr>
          </a:p>
        </p:txBody>
      </p:sp>
      <p:sp>
        <p:nvSpPr>
          <p:cNvPr id="6" name="矩形 5"/>
          <p:cNvSpPr/>
          <p:nvPr/>
        </p:nvSpPr>
        <p:spPr>
          <a:xfrm>
            <a:off x="2143108" y="3571876"/>
            <a:ext cx="4301177" cy="707886"/>
          </a:xfrm>
          <a:prstGeom prst="rect">
            <a:avLst/>
          </a:prstGeom>
          <a:noFill/>
        </p:spPr>
        <p:txBody>
          <a:bodyPr wrap="square" lIns="91440" tIns="45720" rIns="91440" bIns="45720">
            <a:spAutoFit/>
          </a:bodyPr>
          <a:lstStyle/>
          <a:p>
            <a:pPr algn="ctr"/>
            <a:r>
              <a:rPr lang="zh-CN" altLang="en-US" sz="4000" b="1" cap="all" spc="0" dirty="0" smtClean="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mn-ea"/>
                <a:ea typeface="+mn-ea"/>
              </a:rPr>
              <a:t>计算机与软件学院</a:t>
            </a:r>
            <a:endParaRPr lang="zh-CN" altLang="en-US" sz="4000" b="1" cap="all" spc="0"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mn-ea"/>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1905000" cy="457200"/>
          </a:xfrm>
          <a:prstGeom prst="rect">
            <a:avLst/>
          </a:prstGeom>
        </p:spPr>
        <p:txBody>
          <a:bodyPr/>
          <a:lstStyle/>
          <a:p>
            <a:fld id="{4916A194-088D-4ED5-8384-4357C6093F3B}" type="slidenum">
              <a:rPr lang="en-US" altLang="zh-CN"/>
              <a:pPr/>
              <a:t>10</a:t>
            </a:fld>
            <a:endParaRPr lang="en-US" altLang="zh-CN"/>
          </a:p>
        </p:txBody>
      </p:sp>
      <p:sp>
        <p:nvSpPr>
          <p:cNvPr id="505858" name="Rectangle 2"/>
          <p:cNvSpPr>
            <a:spLocks noGrp="1" noChangeArrowheads="1"/>
          </p:cNvSpPr>
          <p:nvPr>
            <p:ph type="title"/>
          </p:nvPr>
        </p:nvSpPr>
        <p:spPr/>
        <p:txBody>
          <a:bodyPr/>
          <a:lstStyle/>
          <a:p>
            <a:r>
              <a:rPr lang="en-US" altLang="zh-CN" b="1">
                <a:ea typeface="宋体" pitchFamily="2" charset="-122"/>
              </a:rPr>
              <a:t>ACM .vs. </a:t>
            </a:r>
            <a:r>
              <a:rPr lang="zh-CN" altLang="en-US" b="1">
                <a:ea typeface="宋体" pitchFamily="2" charset="-122"/>
              </a:rPr>
              <a:t>校程序设计竞赛</a:t>
            </a:r>
          </a:p>
        </p:txBody>
      </p:sp>
      <p:sp>
        <p:nvSpPr>
          <p:cNvPr id="505859" name="Rectangle 3"/>
          <p:cNvSpPr>
            <a:spLocks noGrp="1" noChangeArrowheads="1"/>
          </p:cNvSpPr>
          <p:nvPr>
            <p:ph type="body" idx="1"/>
          </p:nvPr>
        </p:nvSpPr>
        <p:spPr>
          <a:xfrm>
            <a:off x="539750" y="1592263"/>
            <a:ext cx="7772400" cy="4840287"/>
          </a:xfrm>
        </p:spPr>
        <p:txBody>
          <a:bodyPr/>
          <a:lstStyle/>
          <a:p>
            <a:r>
              <a:rPr lang="en-US" altLang="zh-CN" sz="3600" b="1">
                <a:ea typeface="宋体" pitchFamily="2" charset="-122"/>
              </a:rPr>
              <a:t>ACM</a:t>
            </a:r>
            <a:r>
              <a:rPr lang="zh-CN" altLang="en-US" sz="3600" b="1">
                <a:ea typeface="宋体" pitchFamily="2" charset="-122"/>
              </a:rPr>
              <a:t>竞赛</a:t>
            </a:r>
          </a:p>
          <a:p>
            <a:pPr lvl="1"/>
            <a:r>
              <a:rPr lang="zh-CN" altLang="en-US" sz="3200" b="1">
                <a:ea typeface="宋体" pitchFamily="2" charset="-122"/>
              </a:rPr>
              <a:t>团队合作精神</a:t>
            </a:r>
          </a:p>
          <a:p>
            <a:pPr lvl="1"/>
            <a:r>
              <a:rPr lang="zh-CN" altLang="en-US" sz="3200" b="1">
                <a:ea typeface="宋体" pitchFamily="2" charset="-122"/>
              </a:rPr>
              <a:t>即时提交，通过所有数据才能得分</a:t>
            </a:r>
          </a:p>
          <a:p>
            <a:pPr lvl="1"/>
            <a:r>
              <a:rPr lang="zh-CN" altLang="en-US" sz="3200" b="1">
                <a:ea typeface="宋体" pitchFamily="2" charset="-122"/>
              </a:rPr>
              <a:t>全英文题目，题目考察范围广</a:t>
            </a:r>
          </a:p>
          <a:p>
            <a:r>
              <a:rPr lang="zh-CN" altLang="en-US" sz="3600" b="1">
                <a:ea typeface="宋体" pitchFamily="2" charset="-122"/>
              </a:rPr>
              <a:t>校程序设计竞赛</a:t>
            </a:r>
          </a:p>
          <a:p>
            <a:pPr lvl="1"/>
            <a:r>
              <a:rPr lang="zh-CN" altLang="en-US" sz="3200" b="1">
                <a:ea typeface="宋体" pitchFamily="2" charset="-122"/>
              </a:rPr>
              <a:t>个人编程能力的比拼</a:t>
            </a:r>
          </a:p>
          <a:p>
            <a:pPr lvl="1"/>
            <a:r>
              <a:rPr lang="zh-CN" altLang="en-US" sz="3200" b="1">
                <a:ea typeface="宋体" pitchFamily="2" charset="-122"/>
              </a:rPr>
              <a:t>中文，考察编程基本功</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1905000" cy="457200"/>
          </a:xfrm>
          <a:prstGeom prst="rect">
            <a:avLst/>
          </a:prstGeom>
        </p:spPr>
        <p:txBody>
          <a:bodyPr/>
          <a:lstStyle/>
          <a:p>
            <a:fld id="{8359743C-7AD6-4946-9D0D-FA5992DFD500}" type="slidenum">
              <a:rPr lang="en-US" altLang="zh-CN"/>
              <a:pPr/>
              <a:t>11</a:t>
            </a:fld>
            <a:endParaRPr lang="en-US" altLang="zh-CN"/>
          </a:p>
        </p:txBody>
      </p:sp>
      <p:sp>
        <p:nvSpPr>
          <p:cNvPr id="506882" name="Rectangle 2"/>
          <p:cNvSpPr>
            <a:spLocks noGrp="1" noChangeArrowheads="1"/>
          </p:cNvSpPr>
          <p:nvPr>
            <p:ph type="title"/>
          </p:nvPr>
        </p:nvSpPr>
        <p:spPr/>
        <p:txBody>
          <a:bodyPr/>
          <a:lstStyle/>
          <a:p>
            <a:r>
              <a:rPr lang="en-US" altLang="zh-CN" b="1">
                <a:ea typeface="宋体" pitchFamily="2" charset="-122"/>
              </a:rPr>
              <a:t>ACM</a:t>
            </a:r>
            <a:r>
              <a:rPr lang="zh-CN" altLang="en-US" b="1">
                <a:ea typeface="宋体" pitchFamily="2" charset="-122"/>
              </a:rPr>
              <a:t>队队员的基本原则</a:t>
            </a:r>
          </a:p>
        </p:txBody>
      </p:sp>
      <p:sp>
        <p:nvSpPr>
          <p:cNvPr id="506883" name="Rectangle 3"/>
          <p:cNvSpPr>
            <a:spLocks noGrp="1" noChangeArrowheads="1"/>
          </p:cNvSpPr>
          <p:nvPr>
            <p:ph type="body" idx="1"/>
          </p:nvPr>
        </p:nvSpPr>
        <p:spPr>
          <a:xfrm>
            <a:off x="611188" y="1557338"/>
            <a:ext cx="7772400" cy="4953000"/>
          </a:xfrm>
        </p:spPr>
        <p:txBody>
          <a:bodyPr/>
          <a:lstStyle/>
          <a:p>
            <a:r>
              <a:rPr lang="zh-CN" altLang="en-US" sz="3600" b="1" dirty="0">
                <a:ea typeface="宋体" pitchFamily="2" charset="-122"/>
              </a:rPr>
              <a:t>基本要求</a:t>
            </a:r>
          </a:p>
          <a:p>
            <a:pPr lvl="1"/>
            <a:r>
              <a:rPr lang="zh-CN" altLang="en-US" sz="3200" b="1" dirty="0">
                <a:ea typeface="宋体" pitchFamily="2" charset="-122"/>
              </a:rPr>
              <a:t>人品好</a:t>
            </a:r>
          </a:p>
          <a:p>
            <a:pPr lvl="1"/>
            <a:r>
              <a:rPr lang="zh-CN" altLang="en-US" sz="3200" b="1" dirty="0">
                <a:ea typeface="宋体" pitchFamily="2" charset="-122"/>
              </a:rPr>
              <a:t>愿意花时间在这项赛事上</a:t>
            </a:r>
          </a:p>
          <a:p>
            <a:pPr lvl="1"/>
            <a:r>
              <a:rPr lang="zh-CN" altLang="en-US" sz="3200" b="1" dirty="0">
                <a:ea typeface="宋体" pitchFamily="2" charset="-122"/>
              </a:rPr>
              <a:t>有团队合作精神</a:t>
            </a:r>
          </a:p>
          <a:p>
            <a:r>
              <a:rPr lang="zh-CN" altLang="en-US" sz="3600" b="1" dirty="0">
                <a:ea typeface="宋体" pitchFamily="2" charset="-122"/>
              </a:rPr>
              <a:t>能力要求</a:t>
            </a:r>
          </a:p>
          <a:p>
            <a:pPr lvl="1"/>
            <a:r>
              <a:rPr lang="zh-CN" altLang="en-US" sz="3200" b="1" dirty="0">
                <a:solidFill>
                  <a:srgbClr val="FF0000"/>
                </a:solidFill>
                <a:ea typeface="宋体" pitchFamily="2" charset="-122"/>
              </a:rPr>
              <a:t>程序设计</a:t>
            </a:r>
          </a:p>
          <a:p>
            <a:pPr lvl="1"/>
            <a:r>
              <a:rPr lang="zh-CN" altLang="en-US" sz="3200" b="1" dirty="0">
                <a:solidFill>
                  <a:srgbClr val="00B050"/>
                </a:solidFill>
                <a:ea typeface="宋体" pitchFamily="2" charset="-122"/>
              </a:rPr>
              <a:t>数学</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1905000" cy="457200"/>
          </a:xfrm>
          <a:prstGeom prst="rect">
            <a:avLst/>
          </a:prstGeom>
        </p:spPr>
        <p:txBody>
          <a:bodyPr/>
          <a:lstStyle/>
          <a:p>
            <a:fld id="{8FAD10FC-2C60-4F26-99A1-852FE1DA071F}" type="slidenum">
              <a:rPr lang="en-US" altLang="zh-CN"/>
              <a:pPr/>
              <a:t>12</a:t>
            </a:fld>
            <a:endParaRPr lang="en-US" altLang="zh-CN"/>
          </a:p>
        </p:txBody>
      </p:sp>
      <p:sp>
        <p:nvSpPr>
          <p:cNvPr id="54274" name="Rectangle 2"/>
          <p:cNvSpPr>
            <a:spLocks noGrp="1" noChangeArrowheads="1"/>
          </p:cNvSpPr>
          <p:nvPr>
            <p:ph type="title"/>
          </p:nvPr>
        </p:nvSpPr>
        <p:spPr>
          <a:xfrm>
            <a:off x="993775" y="225425"/>
            <a:ext cx="7373938" cy="749300"/>
          </a:xfrm>
        </p:spPr>
        <p:txBody>
          <a:bodyPr/>
          <a:lstStyle/>
          <a:p>
            <a:r>
              <a:rPr lang="zh-CN" altLang="en-US" sz="4800" b="1">
                <a:latin typeface="Times New Roman" pitchFamily="18" charset="0"/>
                <a:ea typeface="楷体_GB2312" pitchFamily="49" charset="-122"/>
              </a:rPr>
              <a:t>开课目的</a:t>
            </a:r>
          </a:p>
        </p:txBody>
      </p:sp>
      <p:sp>
        <p:nvSpPr>
          <p:cNvPr id="54275" name="Rectangle 3"/>
          <p:cNvSpPr>
            <a:spLocks noGrp="1" noChangeArrowheads="1"/>
          </p:cNvSpPr>
          <p:nvPr>
            <p:ph type="body" idx="1"/>
          </p:nvPr>
        </p:nvSpPr>
        <p:spPr>
          <a:xfrm>
            <a:off x="179388" y="1484313"/>
            <a:ext cx="8605837" cy="4608512"/>
          </a:xfrm>
        </p:spPr>
        <p:txBody>
          <a:bodyPr/>
          <a:lstStyle/>
          <a:p>
            <a:pPr marL="990600" lvl="1" indent="-533400">
              <a:lnSpc>
                <a:spcPct val="120000"/>
              </a:lnSpc>
              <a:buClr>
                <a:srgbClr val="FF0000"/>
              </a:buClr>
              <a:buFont typeface="Wingdings" pitchFamily="2" charset="2"/>
              <a:buChar char="n"/>
            </a:pPr>
            <a:r>
              <a:rPr lang="zh-CN" altLang="en-US" sz="3200" b="1" dirty="0" smtClean="0">
                <a:latin typeface="楷体_GB2312" pitchFamily="49" charset="-122"/>
                <a:ea typeface="楷体_GB2312" pitchFamily="49" charset="-122"/>
              </a:rPr>
              <a:t>为我校</a:t>
            </a:r>
            <a:r>
              <a:rPr lang="en-US" altLang="zh-CN" sz="3200" b="1" dirty="0" smtClean="0">
                <a:latin typeface="楷体_GB2312" pitchFamily="49" charset="-122"/>
                <a:ea typeface="楷体_GB2312" pitchFamily="49" charset="-122"/>
              </a:rPr>
              <a:t>ACM</a:t>
            </a:r>
            <a:r>
              <a:rPr lang="zh-CN" altLang="en-US" sz="3200" b="1" dirty="0">
                <a:latin typeface="楷体_GB2312" pitchFamily="49" charset="-122"/>
                <a:ea typeface="楷体_GB2312" pitchFamily="49" charset="-122"/>
              </a:rPr>
              <a:t>代表队培养后备人才</a:t>
            </a:r>
          </a:p>
          <a:p>
            <a:pPr marL="990600" lvl="1" indent="-533400">
              <a:lnSpc>
                <a:spcPct val="120000"/>
              </a:lnSpc>
              <a:buClr>
                <a:srgbClr val="FF0000"/>
              </a:buClr>
              <a:buFont typeface="Wingdings" pitchFamily="2" charset="2"/>
              <a:buChar char="n"/>
            </a:pPr>
            <a:r>
              <a:rPr lang="zh-CN" altLang="en-US" sz="3200" b="1" dirty="0">
                <a:latin typeface="楷体_GB2312" pitchFamily="49" charset="-122"/>
                <a:ea typeface="楷体_GB2312" pitchFamily="49" charset="-122"/>
              </a:rPr>
              <a:t>提高分析问题和应用计算机编程解决问题的能力</a:t>
            </a:r>
          </a:p>
          <a:p>
            <a:pPr marL="990600" lvl="1" indent="-533400">
              <a:lnSpc>
                <a:spcPct val="120000"/>
              </a:lnSpc>
              <a:buClr>
                <a:srgbClr val="FF0000"/>
              </a:buClr>
              <a:buFont typeface="Wingdings" pitchFamily="2" charset="2"/>
              <a:buChar char="n"/>
            </a:pPr>
            <a:r>
              <a:rPr lang="zh-CN" altLang="en-US" sz="3200" b="1" dirty="0">
                <a:latin typeface="楷体_GB2312" pitchFamily="49" charset="-122"/>
                <a:ea typeface="楷体_GB2312" pitchFamily="49" charset="-122"/>
              </a:rPr>
              <a:t>培养必要的自学能力</a:t>
            </a:r>
          </a:p>
          <a:p>
            <a:pPr marL="990600" lvl="1" indent="-533400">
              <a:lnSpc>
                <a:spcPct val="120000"/>
              </a:lnSpc>
              <a:buClr>
                <a:srgbClr val="FF0000"/>
              </a:buClr>
              <a:buFont typeface="Wingdings" pitchFamily="2" charset="2"/>
              <a:buChar char="n"/>
            </a:pPr>
            <a:r>
              <a:rPr lang="zh-CN" altLang="en-US" sz="3200" b="1" dirty="0">
                <a:latin typeface="楷体_GB2312" pitchFamily="49" charset="-122"/>
                <a:ea typeface="楷体_GB2312" pitchFamily="49" charset="-122"/>
              </a:rPr>
              <a:t>培养学生的协调和沟通能力</a:t>
            </a:r>
          </a:p>
          <a:p>
            <a:pPr marL="990600" lvl="1" indent="-533400">
              <a:lnSpc>
                <a:spcPct val="120000"/>
              </a:lnSpc>
              <a:buClr>
                <a:srgbClr val="FF0000"/>
              </a:buClr>
              <a:buFont typeface="Wingdings" pitchFamily="2" charset="2"/>
              <a:buChar char="n"/>
            </a:pPr>
            <a:r>
              <a:rPr lang="zh-CN" altLang="en-US" sz="3200" b="1" dirty="0">
                <a:latin typeface="楷体_GB2312" pitchFamily="49" charset="-122"/>
                <a:ea typeface="楷体_GB2312" pitchFamily="49" charset="-122"/>
              </a:rPr>
              <a:t>体会</a:t>
            </a:r>
            <a:r>
              <a:rPr lang="zh-CN" altLang="en-US" sz="3200" b="1" dirty="0" smtClean="0">
                <a:latin typeface="楷体_GB2312" pitchFamily="49" charset="-122"/>
                <a:ea typeface="楷体_GB2312" pitchFamily="49" charset="-122"/>
              </a:rPr>
              <a:t>学习编程的</a:t>
            </a:r>
            <a:r>
              <a:rPr lang="zh-CN" altLang="en-US" sz="3200" b="1" dirty="0">
                <a:latin typeface="楷体_GB2312" pitchFamily="49" charset="-122"/>
                <a:ea typeface="楷体_GB2312" pitchFamily="49" charset="-122"/>
              </a:rPr>
              <a:t>快乐</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常见的</a:t>
            </a:r>
            <a:r>
              <a:rPr lang="en-US" altLang="zh-CN" dirty="0" smtClean="0">
                <a:solidFill>
                  <a:srgbClr val="FF0000"/>
                </a:solidFill>
              </a:rPr>
              <a:t>OJ</a:t>
            </a:r>
            <a:endParaRPr lang="zh-CN" altLang="en-US" dirty="0">
              <a:solidFill>
                <a:srgbClr val="FF0000"/>
              </a:solidFill>
            </a:endParaRPr>
          </a:p>
        </p:txBody>
      </p:sp>
      <p:sp>
        <p:nvSpPr>
          <p:cNvPr id="3" name="内容占位符 2"/>
          <p:cNvSpPr>
            <a:spLocks noGrp="1"/>
          </p:cNvSpPr>
          <p:nvPr>
            <p:ph idx="1"/>
          </p:nvPr>
        </p:nvSpPr>
        <p:spPr/>
        <p:txBody>
          <a:bodyPr/>
          <a:lstStyle/>
          <a:p>
            <a:r>
              <a:rPr lang="zh-CN" altLang="en-US" dirty="0" smtClean="0">
                <a:solidFill>
                  <a:srgbClr val="0B5395"/>
                </a:solidFill>
              </a:rPr>
              <a:t>南京信息工程大学</a:t>
            </a:r>
            <a:endParaRPr lang="en-US" altLang="zh-CN" dirty="0" smtClean="0">
              <a:solidFill>
                <a:srgbClr val="0B5395"/>
              </a:solidFill>
            </a:endParaRPr>
          </a:p>
          <a:p>
            <a:r>
              <a:rPr lang="zh-CN" altLang="en-US" dirty="0">
                <a:solidFill>
                  <a:srgbClr val="FF0000"/>
                </a:solidFill>
              </a:rPr>
              <a:t> </a:t>
            </a:r>
            <a:r>
              <a:rPr lang="zh-CN" altLang="en-US" dirty="0" smtClean="0">
                <a:solidFill>
                  <a:srgbClr val="FF0000"/>
                </a:solidFill>
              </a:rPr>
              <a:t>   </a:t>
            </a:r>
            <a:r>
              <a:rPr lang="en-US" altLang="zh-CN" dirty="0" smtClean="0">
                <a:solidFill>
                  <a:srgbClr val="FF0000"/>
                </a:solidFill>
              </a:rPr>
              <a:t>http://172.16.102.75/nuistoj/home.php</a:t>
            </a:r>
          </a:p>
          <a:p>
            <a:r>
              <a:rPr lang="zh-CN" altLang="en-US" dirty="0" smtClean="0">
                <a:solidFill>
                  <a:srgbClr val="0B5395"/>
                </a:solidFill>
              </a:rPr>
              <a:t>杭州</a:t>
            </a:r>
            <a:r>
              <a:rPr lang="zh-CN" altLang="en-US" dirty="0">
                <a:solidFill>
                  <a:srgbClr val="0B5395"/>
                </a:solidFill>
              </a:rPr>
              <a:t>电子科技大学 </a:t>
            </a:r>
            <a:endParaRPr lang="en-US" dirty="0">
              <a:solidFill>
                <a:srgbClr val="0B5395"/>
              </a:solidFill>
            </a:endParaRPr>
          </a:p>
          <a:p>
            <a:pPr>
              <a:buFont typeface="Arial" pitchFamily="34" charset="0"/>
              <a:buNone/>
            </a:pPr>
            <a:r>
              <a:rPr lang="en-US" dirty="0">
                <a:solidFill>
                  <a:srgbClr val="0B5395"/>
                </a:solidFill>
              </a:rPr>
              <a:t>    </a:t>
            </a:r>
            <a:r>
              <a:rPr lang="en-US" dirty="0">
                <a:solidFill>
                  <a:srgbClr val="C00000"/>
                </a:solidFill>
              </a:rPr>
              <a:t>http://acm.hdu.edu.cn/</a:t>
            </a:r>
          </a:p>
          <a:p>
            <a:r>
              <a:rPr lang="zh-CN" altLang="en-US" dirty="0">
                <a:solidFill>
                  <a:srgbClr val="0B5395"/>
                </a:solidFill>
              </a:rPr>
              <a:t>北京大学</a:t>
            </a:r>
            <a:endParaRPr lang="en-US" dirty="0">
              <a:solidFill>
                <a:srgbClr val="0B5395"/>
              </a:solidFill>
            </a:endParaRPr>
          </a:p>
          <a:p>
            <a:pPr>
              <a:buFont typeface="Arial" pitchFamily="34" charset="0"/>
              <a:buNone/>
            </a:pPr>
            <a:r>
              <a:rPr lang="en-US" dirty="0">
                <a:solidFill>
                  <a:srgbClr val="0B5395"/>
                </a:solidFill>
              </a:rPr>
              <a:t>    </a:t>
            </a:r>
            <a:r>
              <a:rPr lang="en-US" dirty="0">
                <a:solidFill>
                  <a:srgbClr val="C00000"/>
                </a:solidFill>
              </a:rPr>
              <a:t>http://poj.org/</a:t>
            </a:r>
          </a:p>
          <a:p>
            <a:r>
              <a:rPr lang="zh-CN" altLang="en-US" dirty="0">
                <a:solidFill>
                  <a:srgbClr val="0B5395"/>
                </a:solidFill>
              </a:rPr>
              <a:t>福州大学</a:t>
            </a:r>
            <a:endParaRPr lang="en-US" dirty="0">
              <a:solidFill>
                <a:srgbClr val="0B5395"/>
              </a:solidFill>
            </a:endParaRPr>
          </a:p>
          <a:p>
            <a:pPr>
              <a:buFont typeface="Arial" pitchFamily="34" charset="0"/>
              <a:buNone/>
            </a:pPr>
            <a:r>
              <a:rPr lang="en-US" dirty="0">
                <a:solidFill>
                  <a:srgbClr val="C00000"/>
                </a:solidFill>
              </a:rPr>
              <a:t>    http://acm.fzu.edu.cn/</a:t>
            </a:r>
          </a:p>
          <a:p>
            <a:r>
              <a:rPr lang="zh-CN" altLang="en-US" dirty="0">
                <a:solidFill>
                  <a:srgbClr val="0B5395"/>
                </a:solidFill>
              </a:rPr>
              <a:t>华中科技大学</a:t>
            </a:r>
            <a:endParaRPr lang="en-US" dirty="0">
              <a:solidFill>
                <a:srgbClr val="0B5395"/>
              </a:solidFill>
            </a:endParaRPr>
          </a:p>
          <a:p>
            <a:pPr>
              <a:buFont typeface="Arial" pitchFamily="34" charset="0"/>
              <a:buNone/>
            </a:pPr>
            <a:r>
              <a:rPr lang="en-US" dirty="0">
                <a:solidFill>
                  <a:srgbClr val="0B5395"/>
                </a:solidFill>
              </a:rPr>
              <a:t>    </a:t>
            </a:r>
            <a:r>
              <a:rPr lang="en-US" dirty="0">
                <a:solidFill>
                  <a:srgbClr val="C00000"/>
                </a:solidFill>
              </a:rPr>
              <a:t>http://acm.hust.edu.cn</a:t>
            </a:r>
          </a:p>
          <a:p>
            <a:r>
              <a:rPr lang="zh-CN" altLang="en-US" dirty="0">
                <a:solidFill>
                  <a:srgbClr val="0B5395"/>
                </a:solidFill>
              </a:rPr>
              <a:t>浙江大学</a:t>
            </a:r>
            <a:endParaRPr lang="en-US" altLang="zh-CN" dirty="0">
              <a:solidFill>
                <a:srgbClr val="0B5395"/>
              </a:solidFill>
            </a:endParaRPr>
          </a:p>
          <a:p>
            <a:pPr>
              <a:buNone/>
            </a:pPr>
            <a:r>
              <a:rPr lang="zh-CN" altLang="en-US" dirty="0">
                <a:solidFill>
                  <a:srgbClr val="C00000"/>
                </a:solidFill>
              </a:rPr>
              <a:t>    </a:t>
            </a:r>
            <a:r>
              <a:rPr lang="en-US" dirty="0">
                <a:solidFill>
                  <a:srgbClr val="C00000"/>
                </a:solidFill>
              </a:rPr>
              <a:t>http://acm.zju.edu.cn/onlinejudge/</a:t>
            </a:r>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南京信息工程大学</a:t>
            </a:r>
            <a:r>
              <a:rPr lang="en-US" altLang="zh-CN" dirty="0" smtClean="0">
                <a:solidFill>
                  <a:srgbClr val="FF0000"/>
                </a:solidFill>
              </a:rPr>
              <a:t>OJ</a:t>
            </a:r>
            <a:r>
              <a:rPr lang="zh-CN" altLang="en-US" dirty="0" smtClean="0">
                <a:solidFill>
                  <a:srgbClr val="FF0000"/>
                </a:solidFill>
              </a:rPr>
              <a:t>使用指南</a:t>
            </a:r>
            <a:endParaRPr lang="zh-CN" altLang="en-US" dirty="0">
              <a:solidFill>
                <a:srgbClr val="FF0000"/>
              </a:solidFill>
            </a:endParaRPr>
          </a:p>
        </p:txBody>
      </p:sp>
      <p:sp>
        <p:nvSpPr>
          <p:cNvPr id="3" name="内容占位符 2"/>
          <p:cNvSpPr>
            <a:spLocks noGrp="1"/>
          </p:cNvSpPr>
          <p:nvPr>
            <p:ph idx="1"/>
          </p:nvPr>
        </p:nvSpPr>
        <p:spPr>
          <a:xfrm>
            <a:off x="179388" y="1125538"/>
            <a:ext cx="8569325" cy="517512"/>
          </a:xfrm>
        </p:spPr>
        <p:txBody>
          <a:bodyPr/>
          <a:lstStyle/>
          <a:p>
            <a:r>
              <a:rPr lang="zh-CN" altLang="en-US" b="0" dirty="0"/>
              <a:t>在浏览器中输入网址</a:t>
            </a:r>
            <a:r>
              <a:rPr lang="en-US" b="0" dirty="0" smtClean="0"/>
              <a:t>172.16.102.75/</a:t>
            </a:r>
            <a:r>
              <a:rPr lang="en-US" b="0" dirty="0" err="1" smtClean="0"/>
              <a:t>nuistoj</a:t>
            </a:r>
            <a:r>
              <a:rPr lang="en-US" b="0" dirty="0" smtClean="0"/>
              <a:t>/home.php</a:t>
            </a:r>
            <a:endParaRPr lang="zh-CN" altLang="en-US" b="0" dirty="0"/>
          </a:p>
        </p:txBody>
      </p:sp>
      <p:pic>
        <p:nvPicPr>
          <p:cNvPr id="69634" name="图片 1"/>
          <p:cNvPicPr>
            <a:picLocks noChangeAspect="1" noChangeArrowheads="1"/>
          </p:cNvPicPr>
          <p:nvPr/>
        </p:nvPicPr>
        <p:blipFill>
          <a:blip r:embed="rId2"/>
          <a:srcRect/>
          <a:stretch>
            <a:fillRect/>
          </a:stretch>
        </p:blipFill>
        <p:spPr bwMode="auto">
          <a:xfrm>
            <a:off x="428596" y="1643050"/>
            <a:ext cx="7643866" cy="4714869"/>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79388" y="1125538"/>
            <a:ext cx="8569325" cy="517512"/>
          </a:xfrm>
        </p:spPr>
        <p:txBody>
          <a:bodyPr/>
          <a:lstStyle/>
          <a:p>
            <a:r>
              <a:rPr lang="zh-CN" altLang="en-US" dirty="0" smtClean="0"/>
              <a:t>登录与注册</a:t>
            </a:r>
            <a:endParaRPr lang="zh-CN" altLang="en-US" dirty="0"/>
          </a:p>
        </p:txBody>
      </p:sp>
      <p:pic>
        <p:nvPicPr>
          <p:cNvPr id="70658" name="Picture 2"/>
          <p:cNvPicPr>
            <a:picLocks noChangeAspect="1" noChangeArrowheads="1"/>
          </p:cNvPicPr>
          <p:nvPr/>
        </p:nvPicPr>
        <p:blipFill>
          <a:blip r:embed="rId2">
            <a:lum bright="-10000" contrast="20000"/>
          </a:blip>
          <a:srcRect/>
          <a:stretch>
            <a:fillRect/>
          </a:stretch>
        </p:blipFill>
        <p:spPr bwMode="auto">
          <a:xfrm>
            <a:off x="1142976" y="2214554"/>
            <a:ext cx="1600200" cy="371475"/>
          </a:xfrm>
          <a:prstGeom prst="rect">
            <a:avLst/>
          </a:prstGeom>
          <a:noFill/>
          <a:ln w="9525">
            <a:noFill/>
            <a:miter lim="800000"/>
            <a:headEnd/>
            <a:tailEnd/>
          </a:ln>
        </p:spPr>
      </p:pic>
      <p:pic>
        <p:nvPicPr>
          <p:cNvPr id="70659" name="Picture 3"/>
          <p:cNvPicPr>
            <a:picLocks noChangeAspect="1" noChangeArrowheads="1"/>
          </p:cNvPicPr>
          <p:nvPr/>
        </p:nvPicPr>
        <p:blipFill>
          <a:blip r:embed="rId3">
            <a:lum bright="-10000" contrast="20000"/>
          </a:blip>
          <a:srcRect/>
          <a:stretch>
            <a:fillRect/>
          </a:stretch>
        </p:blipFill>
        <p:spPr bwMode="auto">
          <a:xfrm>
            <a:off x="3929058" y="1000108"/>
            <a:ext cx="3124200" cy="5305425"/>
          </a:xfrm>
          <a:prstGeom prst="rect">
            <a:avLst/>
          </a:prstGeom>
          <a:noFill/>
          <a:ln w="9525">
            <a:noFill/>
            <a:miter lim="800000"/>
            <a:headEnd/>
            <a:tailEnd/>
          </a:ln>
        </p:spPr>
      </p:pic>
      <p:pic>
        <p:nvPicPr>
          <p:cNvPr id="70660" name="图片 1"/>
          <p:cNvPicPr>
            <a:picLocks noChangeAspect="1" noChangeArrowheads="1"/>
          </p:cNvPicPr>
          <p:nvPr/>
        </p:nvPicPr>
        <p:blipFill>
          <a:blip r:embed="rId4">
            <a:lum bright="-10000" contrast="20000"/>
          </a:blip>
          <a:srcRect/>
          <a:stretch>
            <a:fillRect/>
          </a:stretch>
        </p:blipFill>
        <p:spPr bwMode="auto">
          <a:xfrm>
            <a:off x="642910" y="3857628"/>
            <a:ext cx="2895600" cy="12382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79388" y="1125538"/>
            <a:ext cx="8569325" cy="446074"/>
          </a:xfrm>
        </p:spPr>
        <p:txBody>
          <a:bodyPr/>
          <a:lstStyle/>
          <a:p>
            <a:r>
              <a:rPr lang="zh-CN" altLang="en-US" dirty="0" smtClean="0"/>
              <a:t>题目</a:t>
            </a:r>
            <a:endParaRPr lang="zh-CN" altLang="en-US" dirty="0"/>
          </a:p>
        </p:txBody>
      </p:sp>
      <p:pic>
        <p:nvPicPr>
          <p:cNvPr id="71682" name="Picture 2"/>
          <p:cNvPicPr>
            <a:picLocks noChangeAspect="1" noChangeArrowheads="1"/>
          </p:cNvPicPr>
          <p:nvPr/>
        </p:nvPicPr>
        <p:blipFill>
          <a:blip r:embed="rId2"/>
          <a:srcRect/>
          <a:stretch>
            <a:fillRect/>
          </a:stretch>
        </p:blipFill>
        <p:spPr bwMode="auto">
          <a:xfrm>
            <a:off x="857224" y="1643050"/>
            <a:ext cx="7564828" cy="2571768"/>
          </a:xfrm>
          <a:prstGeom prst="rect">
            <a:avLst/>
          </a:prstGeom>
          <a:noFill/>
          <a:ln w="9525">
            <a:noFill/>
            <a:miter lim="800000"/>
            <a:headEnd/>
            <a:tailEnd/>
          </a:ln>
        </p:spPr>
      </p:pic>
      <p:pic>
        <p:nvPicPr>
          <p:cNvPr id="71683" name="Picture 3"/>
          <p:cNvPicPr>
            <a:picLocks noChangeAspect="1" noChangeArrowheads="1"/>
          </p:cNvPicPr>
          <p:nvPr/>
        </p:nvPicPr>
        <p:blipFill>
          <a:blip r:embed="rId3"/>
          <a:srcRect/>
          <a:stretch>
            <a:fillRect/>
          </a:stretch>
        </p:blipFill>
        <p:spPr bwMode="auto">
          <a:xfrm>
            <a:off x="714348" y="5143512"/>
            <a:ext cx="1408349" cy="428628"/>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79388" y="1125538"/>
            <a:ext cx="8569325" cy="446074"/>
          </a:xfrm>
        </p:spPr>
        <p:txBody>
          <a:bodyPr/>
          <a:lstStyle/>
          <a:p>
            <a:r>
              <a:rPr lang="zh-CN" altLang="en-US" b="0" dirty="0"/>
              <a:t>点击题目名称可以浏览相应的题目信息，</a:t>
            </a:r>
            <a:r>
              <a:rPr lang="zh-CN" altLang="en-US" b="0" dirty="0" smtClean="0"/>
              <a:t>需要仔细</a:t>
            </a:r>
            <a:r>
              <a:rPr lang="zh-CN" altLang="en-US" b="0" dirty="0"/>
              <a:t>阅读</a:t>
            </a:r>
          </a:p>
        </p:txBody>
      </p:sp>
      <p:pic>
        <p:nvPicPr>
          <p:cNvPr id="72706" name="Picture 2"/>
          <p:cNvPicPr>
            <a:picLocks noChangeAspect="1" noChangeArrowheads="1"/>
          </p:cNvPicPr>
          <p:nvPr/>
        </p:nvPicPr>
        <p:blipFill>
          <a:blip r:embed="rId2">
            <a:lum bright="-10000" contrast="20000"/>
          </a:blip>
          <a:srcRect/>
          <a:stretch>
            <a:fillRect/>
          </a:stretch>
        </p:blipFill>
        <p:spPr bwMode="auto">
          <a:xfrm>
            <a:off x="642910" y="1571612"/>
            <a:ext cx="7786742" cy="471476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79388" y="1125538"/>
            <a:ext cx="8569325" cy="588950"/>
          </a:xfrm>
        </p:spPr>
        <p:txBody>
          <a:bodyPr/>
          <a:lstStyle/>
          <a:p>
            <a:r>
              <a:rPr lang="zh-CN" altLang="en-US" b="0" dirty="0" smtClean="0"/>
              <a:t>在本地编译，运行正确后，可以提交到服务器进行进一步验证</a:t>
            </a:r>
            <a:endParaRPr lang="zh-CN" altLang="en-US" b="0" dirty="0"/>
          </a:p>
        </p:txBody>
      </p:sp>
      <p:pic>
        <p:nvPicPr>
          <p:cNvPr id="73730" name="Picture 2"/>
          <p:cNvPicPr>
            <a:picLocks noChangeAspect="1" noChangeArrowheads="1"/>
          </p:cNvPicPr>
          <p:nvPr/>
        </p:nvPicPr>
        <p:blipFill>
          <a:blip r:embed="rId2"/>
          <a:srcRect/>
          <a:stretch>
            <a:fillRect/>
          </a:stretch>
        </p:blipFill>
        <p:spPr bwMode="auto">
          <a:xfrm>
            <a:off x="214282" y="2928934"/>
            <a:ext cx="1447800" cy="295275"/>
          </a:xfrm>
          <a:prstGeom prst="rect">
            <a:avLst/>
          </a:prstGeom>
          <a:noFill/>
          <a:ln w="9525">
            <a:noFill/>
            <a:miter lim="800000"/>
            <a:headEnd/>
            <a:tailEnd/>
          </a:ln>
        </p:spPr>
      </p:pic>
      <p:pic>
        <p:nvPicPr>
          <p:cNvPr id="73731" name="Picture 3"/>
          <p:cNvPicPr>
            <a:picLocks noChangeAspect="1" noChangeArrowheads="1"/>
          </p:cNvPicPr>
          <p:nvPr/>
        </p:nvPicPr>
        <p:blipFill>
          <a:blip r:embed="rId3">
            <a:lum bright="-10000" contrast="20000"/>
          </a:blip>
          <a:srcRect/>
          <a:stretch>
            <a:fillRect/>
          </a:stretch>
        </p:blipFill>
        <p:spPr bwMode="auto">
          <a:xfrm>
            <a:off x="2428860" y="1643050"/>
            <a:ext cx="5267325" cy="2924175"/>
          </a:xfrm>
          <a:prstGeom prst="rect">
            <a:avLst/>
          </a:prstGeom>
          <a:noFill/>
          <a:ln w="9525">
            <a:noFill/>
            <a:miter lim="800000"/>
            <a:headEnd/>
            <a:tailEnd/>
          </a:ln>
        </p:spPr>
      </p:pic>
      <p:pic>
        <p:nvPicPr>
          <p:cNvPr id="73732" name="Picture 4"/>
          <p:cNvPicPr>
            <a:picLocks noChangeAspect="1" noChangeArrowheads="1"/>
          </p:cNvPicPr>
          <p:nvPr/>
        </p:nvPicPr>
        <p:blipFill>
          <a:blip r:embed="rId4"/>
          <a:srcRect/>
          <a:stretch>
            <a:fillRect/>
          </a:stretch>
        </p:blipFill>
        <p:spPr bwMode="auto">
          <a:xfrm>
            <a:off x="3500430" y="5500702"/>
            <a:ext cx="2914650" cy="2286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0" y="1125538"/>
            <a:ext cx="9144000" cy="446074"/>
          </a:xfrm>
        </p:spPr>
        <p:txBody>
          <a:bodyPr/>
          <a:lstStyle/>
          <a:p>
            <a:r>
              <a:rPr lang="zh-CN" altLang="en-US" b="0" dirty="0" smtClean="0"/>
              <a:t>提交后直接</a:t>
            </a:r>
            <a:r>
              <a:rPr lang="zh-CN" altLang="en-US" b="0" dirty="0"/>
              <a:t>跳到</a:t>
            </a:r>
            <a:r>
              <a:rPr lang="zh-CN" altLang="en-US" b="0" dirty="0" smtClean="0"/>
              <a:t>状态，</a:t>
            </a:r>
            <a:r>
              <a:rPr lang="zh-CN" altLang="en-US" b="0" dirty="0"/>
              <a:t>用户可以在该页中看到自己提交题目的情况</a:t>
            </a:r>
          </a:p>
        </p:txBody>
      </p:sp>
      <p:pic>
        <p:nvPicPr>
          <p:cNvPr id="74754" name="Picture 2"/>
          <p:cNvPicPr>
            <a:picLocks noChangeAspect="1" noChangeArrowheads="1"/>
          </p:cNvPicPr>
          <p:nvPr/>
        </p:nvPicPr>
        <p:blipFill>
          <a:blip r:embed="rId2"/>
          <a:srcRect/>
          <a:stretch>
            <a:fillRect/>
          </a:stretch>
        </p:blipFill>
        <p:spPr bwMode="auto">
          <a:xfrm>
            <a:off x="285720" y="2000240"/>
            <a:ext cx="8571886" cy="250033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endParaRPr lang="zh-CN" altLang="zh-CN"/>
          </a:p>
        </p:txBody>
      </p:sp>
      <p:sp>
        <p:nvSpPr>
          <p:cNvPr id="55299" name="Rectangle 3"/>
          <p:cNvSpPr>
            <a:spLocks noGrp="1" noChangeArrowheads="1"/>
          </p:cNvSpPr>
          <p:nvPr>
            <p:ph type="body" idx="1"/>
          </p:nvPr>
        </p:nvSpPr>
        <p:spPr/>
        <p:txBody>
          <a:bodyPr/>
          <a:lstStyle/>
          <a:p>
            <a:r>
              <a:rPr lang="en-US" altLang="zh-CN" dirty="0">
                <a:effectLst/>
              </a:rPr>
              <a:t>ACM</a:t>
            </a:r>
            <a:r>
              <a:rPr lang="zh-CN" altLang="en-US" dirty="0">
                <a:effectLst/>
              </a:rPr>
              <a:t>：</a:t>
            </a:r>
            <a:r>
              <a:rPr lang="en-US" altLang="zh-CN" dirty="0">
                <a:solidFill>
                  <a:srgbClr val="FF0000"/>
                </a:solidFill>
                <a:effectLst/>
              </a:rPr>
              <a:t>Association for Computing Machinery</a:t>
            </a:r>
            <a:r>
              <a:rPr lang="en-US" altLang="zh-CN" b="0" dirty="0">
                <a:solidFill>
                  <a:srgbClr val="FF0000"/>
                </a:solidFill>
                <a:effectLst/>
              </a:rPr>
              <a:t> </a:t>
            </a:r>
          </a:p>
          <a:p>
            <a:r>
              <a:rPr lang="en-US" altLang="zh-CN" dirty="0">
                <a:effectLst/>
              </a:rPr>
              <a:t>              </a:t>
            </a:r>
            <a:r>
              <a:rPr lang="zh-CN" altLang="en-US" dirty="0">
                <a:effectLst/>
              </a:rPr>
              <a:t>美国计算机协会</a:t>
            </a:r>
            <a:r>
              <a:rPr lang="zh-CN" altLang="en-US" b="0" dirty="0">
                <a:effectLst/>
              </a:rPr>
              <a:t> </a:t>
            </a:r>
          </a:p>
          <a:p>
            <a:r>
              <a:rPr lang="en-US" altLang="zh-CN" dirty="0">
                <a:effectLst/>
              </a:rPr>
              <a:t>ICPC</a:t>
            </a:r>
            <a:r>
              <a:rPr lang="zh-CN" altLang="en-US" dirty="0">
                <a:effectLst/>
              </a:rPr>
              <a:t>：</a:t>
            </a:r>
            <a:r>
              <a:rPr lang="en-US" altLang="zh-CN" dirty="0">
                <a:solidFill>
                  <a:srgbClr val="FF0000"/>
                </a:solidFill>
                <a:effectLst/>
              </a:rPr>
              <a:t>International Collegiate Programming   Contest </a:t>
            </a:r>
          </a:p>
          <a:p>
            <a:r>
              <a:rPr lang="en-US" altLang="zh-CN" dirty="0">
                <a:effectLst/>
              </a:rPr>
              <a:t>            </a:t>
            </a:r>
            <a:r>
              <a:rPr lang="zh-CN" altLang="en-US" dirty="0">
                <a:effectLst/>
              </a:rPr>
              <a:t>国际大学生程序设计竞赛</a:t>
            </a:r>
            <a:r>
              <a:rPr lang="zh-CN" altLang="en-US" b="0" dirty="0">
                <a:effectLst/>
              </a:rPr>
              <a:t> </a:t>
            </a:r>
          </a:p>
          <a:p>
            <a:r>
              <a:rPr lang="en-US" altLang="zh-CN" dirty="0">
                <a:effectLst/>
              </a:rPr>
              <a:t>ACM/ ICPC </a:t>
            </a:r>
          </a:p>
          <a:p>
            <a:r>
              <a:rPr lang="en-US" altLang="zh-CN" dirty="0">
                <a:effectLst/>
              </a:rPr>
              <a:t>		</a:t>
            </a:r>
            <a:r>
              <a:rPr lang="zh-CN" altLang="en-US" dirty="0">
                <a:effectLst/>
              </a:rPr>
              <a:t>由美国计算机协会主办的国际大学生程序设计竞赛</a:t>
            </a:r>
          </a:p>
          <a:p>
            <a:r>
              <a:rPr lang="zh-CN" altLang="en-US" dirty="0">
                <a:effectLst/>
              </a:rPr>
              <a:t>		</a:t>
            </a:r>
            <a:r>
              <a:rPr lang="en-US" altLang="zh-CN" dirty="0">
                <a:effectLst/>
              </a:rPr>
              <a:t>ACM/ICPC </a:t>
            </a:r>
            <a:r>
              <a:rPr lang="zh-CN" altLang="en-US" dirty="0">
                <a:effectLst/>
              </a:rPr>
              <a:t>是世界上公认的历史悠久、规模最大、水平最高的国际大学生程序设计竞赛。</a:t>
            </a:r>
          </a:p>
          <a:p>
            <a:endParaRPr lang="zh-CN" altLang="en-US" b="0" dirty="0">
              <a:effectLst/>
            </a:endParaRPr>
          </a:p>
          <a:p>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endParaRPr lang="zh-CN" altLang="zh-CN"/>
          </a:p>
        </p:txBody>
      </p:sp>
      <p:sp>
        <p:nvSpPr>
          <p:cNvPr id="54275" name="Rectangle 3"/>
          <p:cNvSpPr>
            <a:spLocks noGrp="1" noChangeArrowheads="1"/>
          </p:cNvSpPr>
          <p:nvPr>
            <p:ph type="body" idx="1"/>
          </p:nvPr>
        </p:nvSpPr>
        <p:spPr/>
        <p:txBody>
          <a:bodyPr/>
          <a:lstStyle/>
          <a:p>
            <a:r>
              <a:rPr lang="zh-CN" altLang="en-US" dirty="0">
                <a:solidFill>
                  <a:srgbClr val="FF3300"/>
                </a:solidFill>
              </a:rPr>
              <a:t>学习目的：</a:t>
            </a:r>
          </a:p>
          <a:p>
            <a:r>
              <a:rPr lang="zh-CN" altLang="en-US" dirty="0"/>
              <a:t>	</a:t>
            </a:r>
            <a:r>
              <a:rPr lang="zh-CN" altLang="en-US" b="0" dirty="0"/>
              <a:t>通过教学，使学生能掌握</a:t>
            </a:r>
            <a:r>
              <a:rPr lang="en-US" altLang="zh-CN" b="0" dirty="0"/>
              <a:t>ACM</a:t>
            </a:r>
            <a:r>
              <a:rPr lang="zh-CN" altLang="en-US" b="0" dirty="0"/>
              <a:t>竞赛的基本知识</a:t>
            </a:r>
            <a:r>
              <a:rPr lang="zh-CN" altLang="en-US" b="0" dirty="0" smtClean="0"/>
              <a:t>，强化计算机编程语言、掌握</a:t>
            </a:r>
            <a:r>
              <a:rPr lang="zh-CN" altLang="en-US" b="0" dirty="0"/>
              <a:t>与了解高级数据结构、离散数学、初等数论、数值计算、计算机算法、人工智能、时空权衡、图算法、计算几何等等内容。并能综合运用这些知识，利用程序语言进行</a:t>
            </a:r>
            <a:r>
              <a:rPr lang="en-US" altLang="zh-CN" b="0" dirty="0"/>
              <a:t>ACM</a:t>
            </a:r>
            <a:r>
              <a:rPr lang="zh-CN" altLang="en-US" b="0" dirty="0"/>
              <a:t>竞赛题目的设计与编写。</a:t>
            </a:r>
          </a:p>
          <a:p>
            <a:r>
              <a:rPr lang="zh-CN" altLang="en-US" dirty="0">
                <a:solidFill>
                  <a:srgbClr val="FF3300"/>
                </a:solidFill>
              </a:rPr>
              <a:t>推荐学习资料：</a:t>
            </a:r>
          </a:p>
          <a:p>
            <a:r>
              <a:rPr lang="zh-CN" altLang="en-US" dirty="0"/>
              <a:t>	</a:t>
            </a:r>
            <a:r>
              <a:rPr lang="zh-CN" altLang="en-US" b="0" dirty="0"/>
              <a:t>刘汝佳，黄亮 著 ，算法艺术与信息学竞赛 ，清华大学出版社 ，</a:t>
            </a:r>
            <a:r>
              <a:rPr lang="en-US" altLang="zh-CN" b="0" dirty="0"/>
              <a:t>2004</a:t>
            </a:r>
            <a:r>
              <a:rPr lang="zh-CN" altLang="en-US" b="0" dirty="0"/>
              <a:t>年</a:t>
            </a:r>
            <a:r>
              <a:rPr lang="en-US" altLang="zh-CN" b="0" dirty="0"/>
              <a:t>1</a:t>
            </a:r>
            <a:r>
              <a:rPr lang="zh-CN" altLang="en-US" b="0" dirty="0"/>
              <a:t>月出版 </a:t>
            </a:r>
          </a:p>
          <a:p>
            <a:r>
              <a:rPr lang="zh-CN" altLang="en-US" b="0" dirty="0"/>
              <a:t>	郭嵩山等著，</a:t>
            </a:r>
            <a:r>
              <a:rPr lang="en-US" altLang="zh-CN" b="0" dirty="0"/>
              <a:t>《</a:t>
            </a:r>
            <a:r>
              <a:rPr lang="zh-CN" altLang="en-US" b="0" dirty="0"/>
              <a:t>国际大学生程序设计竞赛辅导教程</a:t>
            </a:r>
            <a:r>
              <a:rPr lang="en-US" altLang="zh-CN" b="0" dirty="0"/>
              <a:t>》</a:t>
            </a:r>
            <a:r>
              <a:rPr lang="zh-CN" altLang="en-US" b="0" dirty="0"/>
              <a:t>，北京大学出版社，</a:t>
            </a:r>
            <a:r>
              <a:rPr lang="en-US" altLang="zh-CN" b="0" dirty="0"/>
              <a:t>2001</a:t>
            </a:r>
            <a:r>
              <a:rPr lang="zh-CN" altLang="en-US" b="0" dirty="0"/>
              <a:t>年</a:t>
            </a:r>
            <a:r>
              <a:rPr lang="en-US" altLang="zh-CN" b="0" dirty="0"/>
              <a:t>12</a:t>
            </a:r>
            <a:r>
              <a:rPr lang="zh-CN" altLang="en-US" b="0" dirty="0"/>
              <a:t>月第</a:t>
            </a:r>
            <a:r>
              <a:rPr lang="en-US" altLang="zh-CN" b="0" dirty="0"/>
              <a:t>1</a:t>
            </a:r>
            <a:r>
              <a:rPr lang="zh-CN" altLang="en-US" b="0" dirty="0"/>
              <a:t>版 </a:t>
            </a:r>
          </a:p>
          <a:p>
            <a:pPr lvl="1"/>
            <a:r>
              <a:rPr lang="en-US" altLang="zh-CN" b="0" dirty="0"/>
              <a:t>《</a:t>
            </a:r>
            <a:r>
              <a:rPr lang="zh-CN" altLang="en-US" b="0" dirty="0"/>
              <a:t>组合数学</a:t>
            </a:r>
            <a:r>
              <a:rPr lang="en-US" altLang="zh-CN" b="0" dirty="0"/>
              <a:t>》</a:t>
            </a:r>
          </a:p>
          <a:p>
            <a:pPr lvl="1"/>
            <a:r>
              <a:rPr lang="en-US" altLang="zh-CN" b="0" dirty="0"/>
              <a:t>《</a:t>
            </a:r>
            <a:r>
              <a:rPr lang="zh-CN" altLang="en-US" b="0" dirty="0"/>
              <a:t>计算几何</a:t>
            </a:r>
            <a:r>
              <a:rPr lang="en-US" altLang="zh-CN" b="0"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a:t>相关的知识</a:t>
            </a:r>
          </a:p>
        </p:txBody>
      </p:sp>
      <p:pic>
        <p:nvPicPr>
          <p:cNvPr id="59397" name="Picture 5" descr="cover"/>
          <p:cNvPicPr>
            <a:picLocks noChangeAspect="1" noChangeArrowheads="1"/>
          </p:cNvPicPr>
          <p:nvPr/>
        </p:nvPicPr>
        <p:blipFill>
          <a:blip r:embed="rId2"/>
          <a:srcRect/>
          <a:stretch>
            <a:fillRect/>
          </a:stretch>
        </p:blipFill>
        <p:spPr bwMode="auto">
          <a:xfrm>
            <a:off x="3348038" y="1341438"/>
            <a:ext cx="1577975" cy="2286000"/>
          </a:xfrm>
          <a:prstGeom prst="rect">
            <a:avLst/>
          </a:prstGeom>
          <a:noFill/>
        </p:spPr>
      </p:pic>
      <p:pic>
        <p:nvPicPr>
          <p:cNvPr id="59398" name="Picture 6" descr="cover"/>
          <p:cNvPicPr>
            <a:picLocks noChangeAspect="1" noChangeArrowheads="1"/>
          </p:cNvPicPr>
          <p:nvPr/>
        </p:nvPicPr>
        <p:blipFill>
          <a:blip r:embed="rId3"/>
          <a:srcRect/>
          <a:stretch>
            <a:fillRect/>
          </a:stretch>
        </p:blipFill>
        <p:spPr bwMode="auto">
          <a:xfrm>
            <a:off x="1476375" y="3717925"/>
            <a:ext cx="1752600" cy="2286000"/>
          </a:xfrm>
          <a:prstGeom prst="rect">
            <a:avLst/>
          </a:prstGeom>
          <a:noFill/>
        </p:spPr>
      </p:pic>
      <p:pic>
        <p:nvPicPr>
          <p:cNvPr id="59399" name="Picture 7" descr="cover"/>
          <p:cNvPicPr>
            <a:picLocks noChangeAspect="1" noChangeArrowheads="1"/>
          </p:cNvPicPr>
          <p:nvPr/>
        </p:nvPicPr>
        <p:blipFill>
          <a:blip r:embed="rId4"/>
          <a:srcRect/>
          <a:stretch>
            <a:fillRect/>
          </a:stretch>
        </p:blipFill>
        <p:spPr bwMode="auto">
          <a:xfrm>
            <a:off x="3348038" y="3717925"/>
            <a:ext cx="1611312" cy="2286000"/>
          </a:xfrm>
          <a:prstGeom prst="rect">
            <a:avLst/>
          </a:prstGeom>
          <a:noFill/>
        </p:spPr>
      </p:pic>
      <p:pic>
        <p:nvPicPr>
          <p:cNvPr id="59400" name="Picture 8" descr="cover"/>
          <p:cNvPicPr>
            <a:picLocks noChangeAspect="1" noChangeArrowheads="1"/>
          </p:cNvPicPr>
          <p:nvPr/>
        </p:nvPicPr>
        <p:blipFill>
          <a:blip r:embed="rId5"/>
          <a:srcRect/>
          <a:stretch>
            <a:fillRect/>
          </a:stretch>
        </p:blipFill>
        <p:spPr bwMode="auto">
          <a:xfrm>
            <a:off x="5148263" y="3717925"/>
            <a:ext cx="1584325" cy="2303463"/>
          </a:xfrm>
          <a:prstGeom prst="rect">
            <a:avLst/>
          </a:prstGeom>
          <a:noFill/>
        </p:spPr>
      </p:pic>
      <p:pic>
        <p:nvPicPr>
          <p:cNvPr id="59401" name="Picture 9" descr="cover"/>
          <p:cNvPicPr>
            <a:picLocks noChangeAspect="1" noChangeArrowheads="1"/>
          </p:cNvPicPr>
          <p:nvPr/>
        </p:nvPicPr>
        <p:blipFill>
          <a:blip r:embed="rId6"/>
          <a:srcRect/>
          <a:stretch>
            <a:fillRect/>
          </a:stretch>
        </p:blipFill>
        <p:spPr bwMode="auto">
          <a:xfrm>
            <a:off x="5148263" y="1341438"/>
            <a:ext cx="1592262" cy="2232025"/>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a:t>ACM</a:t>
            </a:r>
            <a:r>
              <a:rPr lang="zh-CN" altLang="en-US"/>
              <a:t>需要哪些数学知识</a:t>
            </a:r>
          </a:p>
        </p:txBody>
      </p:sp>
      <p:sp>
        <p:nvSpPr>
          <p:cNvPr id="10243" name="Rectangle 3"/>
          <p:cNvSpPr>
            <a:spLocks noGrp="1" noChangeArrowheads="1"/>
          </p:cNvSpPr>
          <p:nvPr>
            <p:ph type="body" idx="1"/>
          </p:nvPr>
        </p:nvSpPr>
        <p:spPr/>
        <p:txBody>
          <a:bodyPr/>
          <a:lstStyle/>
          <a:p>
            <a:r>
              <a:rPr lang="en-US" altLang="zh-CN" dirty="0"/>
              <a:t>1</a:t>
            </a:r>
            <a:r>
              <a:rPr lang="zh-CN" altLang="en-US" dirty="0"/>
              <a:t>、</a:t>
            </a:r>
            <a:r>
              <a:rPr lang="zh-CN" altLang="en-US" b="0" dirty="0"/>
              <a:t>离散数学</a:t>
            </a:r>
          </a:p>
          <a:p>
            <a:r>
              <a:rPr lang="zh-CN" altLang="en-US" b="0" dirty="0"/>
              <a:t>		作为计算机学科的基础，离散数学是竞赛中涉及最多的数学分支，其重中之重又在于图论和组合数学，尤其是图论。</a:t>
            </a:r>
          </a:p>
          <a:p>
            <a:r>
              <a:rPr lang="zh-CN" altLang="en-US" b="0" dirty="0"/>
              <a:t>	图论之所以运用最多是因为它的变化最多，而且可以轻易地结合基本数据结构和许多算法的基本思想，较多用到的知识包括连通性判断、</a:t>
            </a:r>
            <a:r>
              <a:rPr lang="en-US" altLang="zh-CN" b="0" dirty="0"/>
              <a:t>DFS</a:t>
            </a:r>
            <a:r>
              <a:rPr lang="zh-CN" altLang="en-US" b="0" dirty="0"/>
              <a:t>和</a:t>
            </a:r>
            <a:r>
              <a:rPr lang="en-US" altLang="zh-CN" b="0" dirty="0"/>
              <a:t>BFS</a:t>
            </a:r>
            <a:r>
              <a:rPr lang="zh-CN" altLang="en-US" b="0" dirty="0"/>
              <a:t>，关节点和关键路径、欧拉回路、最小生成树、最短路径、差分约束、二部图匹配和网络流等等。这部分的比重很大 ，往往也是竞赛中的难题所在。竞赛中设计的组合计数问题大都需要用组合数学来解决，组合数学中的知识相比于图论要简单一些，但有一部分知识要先对代数结构中的群论有初步了解才能进行学习。</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endParaRPr lang="zh-CN" altLang="zh-CN"/>
          </a:p>
        </p:txBody>
      </p:sp>
      <p:sp>
        <p:nvSpPr>
          <p:cNvPr id="40963" name="Rectangle 3"/>
          <p:cNvSpPr>
            <a:spLocks noGrp="1" noChangeArrowheads="1"/>
          </p:cNvSpPr>
          <p:nvPr>
            <p:ph type="body" idx="1"/>
          </p:nvPr>
        </p:nvSpPr>
        <p:spPr/>
        <p:txBody>
          <a:bodyPr/>
          <a:lstStyle/>
          <a:p>
            <a:r>
              <a:rPr lang="en-US" altLang="zh-CN" dirty="0">
                <a:solidFill>
                  <a:srgbClr val="FF3300"/>
                </a:solidFill>
              </a:rPr>
              <a:t>2</a:t>
            </a:r>
            <a:r>
              <a:rPr lang="zh-CN" altLang="en-US" dirty="0">
                <a:solidFill>
                  <a:srgbClr val="FF3300"/>
                </a:solidFill>
              </a:rPr>
              <a:t>、数论</a:t>
            </a:r>
          </a:p>
          <a:p>
            <a:r>
              <a:rPr lang="zh-CN" altLang="en-US" dirty="0"/>
              <a:t>	</a:t>
            </a:r>
            <a:r>
              <a:rPr lang="zh-CN" altLang="en-US" b="0" dirty="0"/>
              <a:t>以素数判断和同余为模型构造出来的题目往往需要较多的数论知识来解决，这部分在竞赛中的比重并不大，但难度很高。素数判断和同余最常见的是在以密码学为背景的题目中出现，在运用密码学常识确定解答过程之后，核心算法往往要涉及数论的内容。 </a:t>
            </a:r>
          </a:p>
          <a:p>
            <a:r>
              <a:rPr lang="en-US" altLang="zh-CN" dirty="0">
                <a:solidFill>
                  <a:srgbClr val="FF3300"/>
                </a:solidFill>
              </a:rPr>
              <a:t>3</a:t>
            </a:r>
            <a:r>
              <a:rPr lang="zh-CN" altLang="en-US" dirty="0">
                <a:solidFill>
                  <a:srgbClr val="FF3300"/>
                </a:solidFill>
              </a:rPr>
              <a:t>、计算几何</a:t>
            </a:r>
            <a:endParaRPr lang="zh-CN" altLang="en-US" dirty="0"/>
          </a:p>
          <a:p>
            <a:r>
              <a:rPr lang="zh-CN" altLang="en-US" dirty="0"/>
              <a:t>	</a:t>
            </a:r>
            <a:r>
              <a:rPr lang="zh-CN" altLang="en-US" b="0" dirty="0"/>
              <a:t>计算几何相比于其它部分来说是比较独立的，就是说它和其它的知识点很少有过多的结合，较常用到的部分包括</a:t>
            </a:r>
            <a:r>
              <a:rPr lang="en-US" altLang="zh-CN" b="0" dirty="0">
                <a:latin typeface="Times New Roman"/>
              </a:rPr>
              <a:t>——</a:t>
            </a:r>
            <a:r>
              <a:rPr lang="zh-CN" altLang="en-US" b="0" dirty="0"/>
              <a:t>线段相交的判断、多边形面积的计算、内点外点的判断、凸包等等。</a:t>
            </a:r>
          </a:p>
          <a:p>
            <a:r>
              <a:rPr lang="en-US" altLang="zh-CN" dirty="0">
                <a:solidFill>
                  <a:srgbClr val="FF3300"/>
                </a:solidFill>
              </a:rPr>
              <a:t>4</a:t>
            </a:r>
            <a:r>
              <a:rPr lang="zh-CN" altLang="en-US" dirty="0">
                <a:solidFill>
                  <a:srgbClr val="FF3300"/>
                </a:solidFill>
              </a:rPr>
              <a:t>、线性代数、概率论 、高等数学</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a:t>最常见题型</a:t>
            </a:r>
          </a:p>
        </p:txBody>
      </p:sp>
      <p:sp>
        <p:nvSpPr>
          <p:cNvPr id="43011" name="Rectangle 3"/>
          <p:cNvSpPr>
            <a:spLocks noGrp="1" noChangeArrowheads="1"/>
          </p:cNvSpPr>
          <p:nvPr>
            <p:ph type="body" idx="1"/>
          </p:nvPr>
        </p:nvSpPr>
        <p:spPr/>
        <p:txBody>
          <a:bodyPr/>
          <a:lstStyle/>
          <a:p>
            <a:pPr>
              <a:lnSpc>
                <a:spcPct val="80000"/>
              </a:lnSpc>
            </a:pPr>
            <a:r>
              <a:rPr lang="en-US" altLang="zh-CN" sz="2000" dirty="0"/>
              <a:t>Dynamic Programming(</a:t>
            </a:r>
            <a:r>
              <a:rPr lang="zh-CN" altLang="en-US" sz="2000" dirty="0"/>
              <a:t>动态规划</a:t>
            </a:r>
            <a:r>
              <a:rPr lang="en-US" altLang="zh-CN" sz="2000" dirty="0"/>
              <a:t>)</a:t>
            </a:r>
          </a:p>
          <a:p>
            <a:pPr>
              <a:lnSpc>
                <a:spcPct val="80000"/>
              </a:lnSpc>
            </a:pPr>
            <a:r>
              <a:rPr lang="en-US" altLang="zh-CN" sz="2000" dirty="0"/>
              <a:t>Greedy(</a:t>
            </a:r>
            <a:r>
              <a:rPr lang="zh-CN" altLang="en-US" sz="2000" dirty="0"/>
              <a:t>贪心</a:t>
            </a:r>
            <a:r>
              <a:rPr lang="en-US" altLang="zh-CN" sz="2000" dirty="0"/>
              <a:t>)  </a:t>
            </a:r>
          </a:p>
          <a:p>
            <a:pPr>
              <a:lnSpc>
                <a:spcPct val="80000"/>
              </a:lnSpc>
            </a:pPr>
            <a:r>
              <a:rPr lang="en-US" altLang="zh-CN" sz="2000" dirty="0"/>
              <a:t>Complete Search(</a:t>
            </a:r>
            <a:r>
              <a:rPr lang="zh-CN" altLang="en-US" sz="2000" dirty="0"/>
              <a:t>穷举</a:t>
            </a:r>
            <a:r>
              <a:rPr lang="en-US" altLang="zh-CN" sz="2000" dirty="0"/>
              <a:t>) </a:t>
            </a:r>
          </a:p>
          <a:p>
            <a:pPr>
              <a:lnSpc>
                <a:spcPct val="80000"/>
              </a:lnSpc>
            </a:pPr>
            <a:r>
              <a:rPr lang="en-US" altLang="zh-CN" sz="2000" dirty="0"/>
              <a:t>Flood Fill (</a:t>
            </a:r>
            <a:r>
              <a:rPr lang="zh-CN" altLang="en-US" sz="2000" dirty="0"/>
              <a:t>种子填充</a:t>
            </a:r>
            <a:r>
              <a:rPr lang="en-US" altLang="zh-CN" sz="2000" dirty="0"/>
              <a:t>)</a:t>
            </a:r>
          </a:p>
          <a:p>
            <a:pPr>
              <a:lnSpc>
                <a:spcPct val="80000"/>
              </a:lnSpc>
            </a:pPr>
            <a:r>
              <a:rPr lang="en-US" altLang="zh-CN" sz="2000" dirty="0"/>
              <a:t>Shortest Path (</a:t>
            </a:r>
            <a:r>
              <a:rPr lang="zh-CN" altLang="en-US" sz="2000" dirty="0"/>
              <a:t>最短路径</a:t>
            </a:r>
            <a:r>
              <a:rPr lang="en-US" altLang="zh-CN" sz="2000" dirty="0"/>
              <a:t>)</a:t>
            </a:r>
          </a:p>
          <a:p>
            <a:pPr>
              <a:lnSpc>
                <a:spcPct val="80000"/>
              </a:lnSpc>
            </a:pPr>
            <a:r>
              <a:rPr lang="en-US" altLang="zh-CN" sz="2000" dirty="0"/>
              <a:t>Recursive Search Techniques (</a:t>
            </a:r>
            <a:r>
              <a:rPr lang="zh-CN" altLang="en-US" sz="2000" dirty="0"/>
              <a:t>回溯）</a:t>
            </a:r>
          </a:p>
          <a:p>
            <a:pPr>
              <a:lnSpc>
                <a:spcPct val="80000"/>
              </a:lnSpc>
            </a:pPr>
            <a:r>
              <a:rPr lang="en-US" altLang="zh-CN" sz="2000" dirty="0"/>
              <a:t>Minimum Spanning Tree </a:t>
            </a:r>
            <a:r>
              <a:rPr lang="zh-CN" altLang="en-US" sz="2000" dirty="0"/>
              <a:t>（最小生成树）</a:t>
            </a:r>
          </a:p>
          <a:p>
            <a:pPr>
              <a:lnSpc>
                <a:spcPct val="80000"/>
              </a:lnSpc>
            </a:pPr>
            <a:r>
              <a:rPr lang="en-US" altLang="zh-CN" sz="2000" dirty="0"/>
              <a:t>Knapsack</a:t>
            </a:r>
            <a:r>
              <a:rPr lang="zh-CN" altLang="en-US" sz="2000" dirty="0"/>
              <a:t>（背包）  </a:t>
            </a:r>
          </a:p>
          <a:p>
            <a:pPr>
              <a:lnSpc>
                <a:spcPct val="80000"/>
              </a:lnSpc>
            </a:pPr>
            <a:r>
              <a:rPr lang="en-US" altLang="zh-CN" sz="2000" dirty="0"/>
              <a:t>Computational Geometry(</a:t>
            </a:r>
            <a:r>
              <a:rPr lang="zh-CN" altLang="en-US" sz="2000" dirty="0"/>
              <a:t>计算几何</a:t>
            </a:r>
            <a:r>
              <a:rPr lang="en-US" altLang="zh-CN" sz="2000" dirty="0"/>
              <a:t>) </a:t>
            </a:r>
          </a:p>
          <a:p>
            <a:pPr>
              <a:lnSpc>
                <a:spcPct val="80000"/>
              </a:lnSpc>
            </a:pPr>
            <a:r>
              <a:rPr lang="en-US" altLang="zh-CN" sz="2000" dirty="0"/>
              <a:t>Network Flow(</a:t>
            </a:r>
            <a:r>
              <a:rPr lang="zh-CN" altLang="en-US" sz="2000" dirty="0"/>
              <a:t>网络流</a:t>
            </a:r>
            <a:r>
              <a:rPr lang="en-US" altLang="zh-CN" sz="2000" dirty="0"/>
              <a:t>) </a:t>
            </a:r>
          </a:p>
          <a:p>
            <a:pPr>
              <a:lnSpc>
                <a:spcPct val="80000"/>
              </a:lnSpc>
            </a:pPr>
            <a:r>
              <a:rPr lang="en-US" altLang="zh-CN" sz="2000" dirty="0" err="1"/>
              <a:t>Eulerian</a:t>
            </a:r>
            <a:r>
              <a:rPr lang="en-US" altLang="zh-CN" sz="2000" dirty="0"/>
              <a:t> Path (</a:t>
            </a:r>
            <a:r>
              <a:rPr lang="zh-CN" altLang="en-US" sz="2000" dirty="0"/>
              <a:t>欧拉回路</a:t>
            </a:r>
            <a:r>
              <a:rPr lang="en-US" altLang="zh-CN" sz="2000" dirty="0"/>
              <a:t>)</a:t>
            </a:r>
          </a:p>
          <a:p>
            <a:pPr>
              <a:lnSpc>
                <a:spcPct val="80000"/>
              </a:lnSpc>
            </a:pPr>
            <a:r>
              <a:rPr lang="en-US" altLang="zh-CN" sz="2000" dirty="0"/>
              <a:t>Two-Dimensional Convex Hull (</a:t>
            </a:r>
            <a:r>
              <a:rPr lang="zh-CN" altLang="en-US" sz="2000" dirty="0"/>
              <a:t>二维凸包</a:t>
            </a:r>
            <a:r>
              <a:rPr lang="en-US" altLang="zh-CN" sz="2000" dirty="0"/>
              <a:t>)</a:t>
            </a:r>
          </a:p>
          <a:p>
            <a:pPr>
              <a:lnSpc>
                <a:spcPct val="80000"/>
              </a:lnSpc>
            </a:pPr>
            <a:r>
              <a:rPr lang="en-US" altLang="zh-CN" sz="2000" dirty="0" err="1"/>
              <a:t>BigNums</a:t>
            </a:r>
            <a:r>
              <a:rPr lang="en-US" altLang="zh-CN" sz="2000" dirty="0"/>
              <a:t> (</a:t>
            </a:r>
            <a:r>
              <a:rPr lang="zh-CN" altLang="en-US" sz="2000" dirty="0"/>
              <a:t>大数</a:t>
            </a:r>
            <a:r>
              <a:rPr lang="en-US" altLang="zh-CN" sz="2000" dirty="0"/>
              <a:t>)</a:t>
            </a:r>
          </a:p>
          <a:p>
            <a:pPr>
              <a:lnSpc>
                <a:spcPct val="80000"/>
              </a:lnSpc>
            </a:pPr>
            <a:r>
              <a:rPr lang="en-US" altLang="zh-CN" sz="2000" dirty="0"/>
              <a:t>Heuristic Search(</a:t>
            </a:r>
            <a:r>
              <a:rPr lang="zh-CN" altLang="en-US" sz="2000" dirty="0"/>
              <a:t>启发式搜索</a:t>
            </a:r>
            <a:r>
              <a:rPr lang="en-US" altLang="zh-CN" sz="2000" dirty="0"/>
              <a:t>) </a:t>
            </a:r>
          </a:p>
          <a:p>
            <a:pPr>
              <a:lnSpc>
                <a:spcPct val="80000"/>
              </a:lnSpc>
            </a:pPr>
            <a:r>
              <a:rPr lang="en-US" altLang="zh-CN" sz="2000" dirty="0"/>
              <a:t>Approximate Search (</a:t>
            </a:r>
            <a:r>
              <a:rPr lang="zh-CN" altLang="en-US" sz="2000" dirty="0"/>
              <a:t>近似搜索</a:t>
            </a:r>
            <a:r>
              <a:rPr lang="en-US" altLang="zh-CN" sz="2000" dirty="0"/>
              <a:t>)</a:t>
            </a:r>
          </a:p>
          <a:p>
            <a:pPr>
              <a:lnSpc>
                <a:spcPct val="80000"/>
              </a:lnSpc>
            </a:pPr>
            <a:r>
              <a:rPr lang="en-US" altLang="zh-CN" sz="2000" dirty="0"/>
              <a:t>Ad Hoc Problems(</a:t>
            </a:r>
            <a:r>
              <a:rPr lang="zh-CN" altLang="en-US" sz="2000" dirty="0"/>
              <a:t>杂题</a:t>
            </a:r>
            <a:r>
              <a:rPr lang="en-US" altLang="zh-CN" sz="2000" dirty="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3"/>
          <p:cNvSpPr>
            <a:spLocks noGrp="1"/>
          </p:cNvSpPr>
          <p:nvPr>
            <p:ph type="title" idx="4294967295"/>
          </p:nvPr>
        </p:nvSpPr>
        <p:spPr>
          <a:xfrm>
            <a:off x="539750" y="260350"/>
            <a:ext cx="8064500" cy="582613"/>
          </a:xfrm>
        </p:spPr>
        <p:txBody>
          <a:bodyPr/>
          <a:lstStyle/>
          <a:p>
            <a:r>
              <a:rPr lang="zh-CN" altLang="en-US" dirty="0" smtClean="0">
                <a:effectLst>
                  <a:outerShdw blurRad="38100" dist="38100" dir="2700000" algn="tl">
                    <a:srgbClr val="C0C0C0"/>
                  </a:outerShdw>
                </a:effectLst>
              </a:rPr>
              <a:t>训练</a:t>
            </a:r>
            <a:r>
              <a:rPr lang="zh-CN" altLang="en-US" dirty="0">
                <a:effectLst>
                  <a:outerShdw blurRad="38100" dist="38100" dir="2700000" algn="tl">
                    <a:srgbClr val="C0C0C0"/>
                  </a:outerShdw>
                </a:effectLst>
              </a:rPr>
              <a:t>方法 </a:t>
            </a:r>
            <a:r>
              <a:rPr lang="en-US" dirty="0">
                <a:effectLst>
                  <a:outerShdw blurRad="38100" dist="38100" dir="2700000" algn="tl">
                    <a:srgbClr val="C0C0C0"/>
                  </a:outerShdw>
                </a:effectLst>
              </a:rPr>
              <a:t>- OJ</a:t>
            </a:r>
            <a:endParaRPr lang="zh-CN" altLang="en-US" dirty="0">
              <a:effectLst>
                <a:outerShdw blurRad="38100" dist="38100" dir="2700000" algn="tl">
                  <a:srgbClr val="C0C0C0"/>
                </a:outerShdw>
              </a:effectLst>
            </a:endParaRPr>
          </a:p>
        </p:txBody>
      </p:sp>
      <p:sp>
        <p:nvSpPr>
          <p:cNvPr id="49156" name="内容占位符 4"/>
          <p:cNvSpPr>
            <a:spLocks noGrp="1"/>
          </p:cNvSpPr>
          <p:nvPr>
            <p:ph idx="4294967295"/>
          </p:nvPr>
        </p:nvSpPr>
        <p:spPr>
          <a:xfrm>
            <a:off x="785786" y="1214422"/>
            <a:ext cx="7489825" cy="5097462"/>
          </a:xfrm>
          <a:solidFill>
            <a:schemeClr val="bg1">
              <a:alpha val="45999"/>
            </a:schemeClr>
          </a:solidFill>
        </p:spPr>
        <p:txBody>
          <a:bodyPr/>
          <a:lstStyle/>
          <a:p>
            <a:r>
              <a:rPr lang="en-US" sz="2800" b="1" dirty="0">
                <a:effectLst>
                  <a:outerShdw blurRad="38100" dist="38100" dir="2700000" algn="tl">
                    <a:srgbClr val="C0C0C0"/>
                  </a:outerShdw>
                </a:effectLst>
              </a:rPr>
              <a:t>OJ</a:t>
            </a:r>
            <a:r>
              <a:rPr lang="zh-CN" altLang="en-US" sz="2800" b="1" dirty="0">
                <a:effectLst>
                  <a:outerShdw blurRad="38100" dist="38100" dir="2700000" algn="tl">
                    <a:srgbClr val="C0C0C0"/>
                  </a:outerShdw>
                </a:effectLst>
              </a:rPr>
              <a:t>的多组输入</a:t>
            </a:r>
            <a:r>
              <a:rPr lang="en-US" sz="2800" b="1" dirty="0">
                <a:effectLst>
                  <a:outerShdw blurRad="38100" dist="38100" dir="2700000" algn="tl">
                    <a:srgbClr val="C0C0C0"/>
                  </a:outerShdw>
                </a:effectLst>
              </a:rPr>
              <a:t>:</a:t>
            </a:r>
          </a:p>
          <a:p>
            <a:r>
              <a:rPr lang="zh-CN" altLang="en-US" sz="2800" dirty="0">
                <a:effectLst>
                  <a:outerShdw blurRad="38100" dist="38100" dir="2700000" algn="tl">
                    <a:srgbClr val="C0C0C0"/>
                  </a:outerShdw>
                </a:effectLst>
              </a:rPr>
              <a:t>题目一</a:t>
            </a:r>
            <a:r>
              <a:rPr lang="en-US" sz="2800" dirty="0">
                <a:effectLst>
                  <a:outerShdw blurRad="38100" dist="38100" dir="2700000" algn="tl">
                    <a:srgbClr val="C0C0C0"/>
                  </a:outerShdw>
                </a:effectLst>
              </a:rPr>
              <a:t>:</a:t>
            </a:r>
          </a:p>
          <a:p>
            <a:r>
              <a:rPr lang="zh-CN" altLang="en-US" sz="2800" dirty="0">
                <a:effectLst>
                  <a:outerShdw blurRad="38100" dist="38100" dir="2700000" algn="tl">
                    <a:srgbClr val="C0C0C0"/>
                  </a:outerShdw>
                </a:effectLst>
              </a:rPr>
              <a:t>输入</a:t>
            </a:r>
            <a:r>
              <a:rPr lang="en-US" sz="2800" dirty="0">
                <a:effectLst>
                  <a:outerShdw blurRad="38100" dist="38100" dir="2700000" algn="tl">
                    <a:srgbClr val="C0C0C0"/>
                  </a:outerShdw>
                </a:effectLst>
              </a:rPr>
              <a:t>2</a:t>
            </a:r>
            <a:r>
              <a:rPr lang="zh-CN" altLang="en-US" sz="2800" dirty="0">
                <a:effectLst>
                  <a:outerShdw blurRad="38100" dist="38100" dir="2700000" algn="tl">
                    <a:srgbClr val="C0C0C0"/>
                  </a:outerShdw>
                </a:effectLst>
              </a:rPr>
              <a:t>个数</a:t>
            </a:r>
            <a:r>
              <a:rPr lang="en-US" sz="2800" dirty="0">
                <a:effectLst>
                  <a:outerShdw blurRad="38100" dist="38100" dir="2700000" algn="tl">
                    <a:srgbClr val="C0C0C0"/>
                  </a:outerShdw>
                </a:effectLst>
              </a:rPr>
              <a:t>a b,</a:t>
            </a:r>
            <a:r>
              <a:rPr lang="zh-CN" altLang="en-US" sz="2800" dirty="0">
                <a:effectLst>
                  <a:outerShdw blurRad="38100" dist="38100" dir="2700000" algn="tl">
                    <a:srgbClr val="C0C0C0"/>
                  </a:outerShdw>
                </a:effectLst>
              </a:rPr>
              <a:t>输出</a:t>
            </a:r>
            <a:r>
              <a:rPr lang="en-US" sz="2800" dirty="0" err="1">
                <a:effectLst>
                  <a:outerShdw blurRad="38100" dist="38100" dir="2700000" algn="tl">
                    <a:srgbClr val="C0C0C0"/>
                  </a:outerShdw>
                </a:effectLst>
              </a:rPr>
              <a:t>a+b</a:t>
            </a:r>
            <a:r>
              <a:rPr lang="zh-CN" altLang="en-US" sz="2800" dirty="0">
                <a:effectLst>
                  <a:outerShdw blurRad="38100" dist="38100" dir="2700000" algn="tl">
                    <a:srgbClr val="C0C0C0"/>
                  </a:outerShdw>
                </a:effectLst>
              </a:rPr>
              <a:t>的和</a:t>
            </a:r>
            <a:r>
              <a:rPr lang="en-US" sz="2800" dirty="0">
                <a:effectLst>
                  <a:outerShdw blurRad="38100" dist="38100" dir="2700000" algn="tl">
                    <a:srgbClr val="C0C0C0"/>
                  </a:outerShdw>
                </a:effectLst>
              </a:rPr>
              <a:t>.</a:t>
            </a:r>
          </a:p>
          <a:p>
            <a:r>
              <a:rPr lang="zh-CN" altLang="en-US" sz="2800" dirty="0">
                <a:effectLst>
                  <a:outerShdw blurRad="38100" dist="38100" dir="2700000" algn="tl">
                    <a:srgbClr val="C0C0C0"/>
                  </a:outerShdw>
                </a:effectLst>
              </a:rPr>
              <a:t>输入包括多组数据</a:t>
            </a:r>
            <a:r>
              <a:rPr lang="en-US" sz="2800" dirty="0">
                <a:effectLst>
                  <a:outerShdw blurRad="38100" dist="38100" dir="2700000" algn="tl">
                    <a:srgbClr val="C0C0C0"/>
                  </a:outerShdw>
                </a:effectLst>
              </a:rPr>
              <a:t>,</a:t>
            </a:r>
            <a:r>
              <a:rPr lang="zh-CN" altLang="en-US" sz="2800" dirty="0">
                <a:effectLst>
                  <a:outerShdw blurRad="38100" dist="38100" dir="2700000" algn="tl">
                    <a:srgbClr val="C0C0C0"/>
                  </a:outerShdw>
                </a:effectLst>
              </a:rPr>
              <a:t>处理至文件结束</a:t>
            </a:r>
            <a:endParaRPr lang="en-US" sz="2800" dirty="0">
              <a:effectLst>
                <a:outerShdw blurRad="38100" dist="38100" dir="2700000" algn="tl">
                  <a:srgbClr val="C0C0C0"/>
                </a:outerShdw>
              </a:effectLst>
            </a:endParaRPr>
          </a:p>
          <a:p>
            <a:endParaRPr lang="en-US" sz="2400" dirty="0">
              <a:effectLst>
                <a:outerShdw blurRad="38100" dist="38100" dir="2700000" algn="tl">
                  <a:srgbClr val="C0C0C0"/>
                </a:outerShdw>
              </a:effectLst>
            </a:endParaRPr>
          </a:p>
          <a:p>
            <a:r>
              <a:rPr lang="en-US" sz="2400" b="1" dirty="0">
                <a:effectLst>
                  <a:outerShdw blurRad="38100" dist="38100" dir="2700000" algn="tl">
                    <a:srgbClr val="C0C0C0"/>
                  </a:outerShdw>
                </a:effectLst>
              </a:rPr>
              <a:t>5 </a:t>
            </a:r>
            <a:r>
              <a:rPr lang="zh-CN" altLang="en-US" sz="2400" b="1" dirty="0" smtClean="0">
                <a:effectLst>
                  <a:outerShdw blurRad="38100" dist="38100" dir="2700000" algn="tl">
                    <a:srgbClr val="C0C0C0"/>
                  </a:outerShdw>
                </a:effectLst>
              </a:rPr>
              <a:t>  </a:t>
            </a:r>
            <a:r>
              <a:rPr lang="en-US" sz="2400" b="1" dirty="0" smtClean="0">
                <a:effectLst>
                  <a:outerShdw blurRad="38100" dist="38100" dir="2700000" algn="tl">
                    <a:srgbClr val="C0C0C0"/>
                  </a:outerShdw>
                </a:effectLst>
              </a:rPr>
              <a:t>8</a:t>
            </a:r>
            <a:r>
              <a:rPr lang="zh-CN" altLang="en-US" sz="2400" b="1" dirty="0" smtClean="0">
                <a:effectLst>
                  <a:outerShdw blurRad="38100" dist="38100" dir="2700000" algn="tl">
                    <a:srgbClr val="C0C0C0"/>
                  </a:outerShdw>
                </a:effectLst>
              </a:rPr>
              <a:t>        </a:t>
            </a:r>
            <a:r>
              <a:rPr lang="en-US" altLang="zh-CN" sz="2400" b="1" dirty="0" smtClean="0">
                <a:effectLst>
                  <a:outerShdw blurRad="38100" dist="38100" dir="2700000" algn="tl">
                    <a:srgbClr val="C0C0C0"/>
                  </a:outerShdw>
                </a:effectLst>
              </a:rPr>
              <a:t>13</a:t>
            </a:r>
            <a:endParaRPr lang="en-US" sz="2400" b="1" dirty="0">
              <a:effectLst>
                <a:outerShdw blurRad="38100" dist="38100" dir="2700000" algn="tl">
                  <a:srgbClr val="C0C0C0"/>
                </a:outerShdw>
              </a:effectLst>
            </a:endParaRPr>
          </a:p>
          <a:p>
            <a:r>
              <a:rPr lang="en-US" sz="2400" b="1" dirty="0">
                <a:effectLst>
                  <a:outerShdw blurRad="38100" dist="38100" dir="2700000" algn="tl">
                    <a:srgbClr val="C0C0C0"/>
                  </a:outerShdw>
                </a:effectLst>
              </a:rPr>
              <a:t>6 </a:t>
            </a:r>
            <a:r>
              <a:rPr lang="zh-CN" altLang="en-US" sz="2400" b="1" dirty="0" smtClean="0">
                <a:effectLst>
                  <a:outerShdw blurRad="38100" dist="38100" dir="2700000" algn="tl">
                    <a:srgbClr val="C0C0C0"/>
                  </a:outerShdw>
                </a:effectLst>
              </a:rPr>
              <a:t>  </a:t>
            </a:r>
            <a:r>
              <a:rPr lang="en-US" sz="2400" b="1" dirty="0" smtClean="0">
                <a:effectLst>
                  <a:outerShdw blurRad="38100" dist="38100" dir="2700000" algn="tl">
                    <a:srgbClr val="C0C0C0"/>
                  </a:outerShdw>
                </a:effectLst>
              </a:rPr>
              <a:t>9</a:t>
            </a:r>
            <a:r>
              <a:rPr lang="zh-CN" altLang="en-US" sz="2400" b="1" dirty="0" smtClean="0">
                <a:effectLst>
                  <a:outerShdw blurRad="38100" dist="38100" dir="2700000" algn="tl">
                    <a:srgbClr val="C0C0C0"/>
                  </a:outerShdw>
                </a:effectLst>
              </a:rPr>
              <a:t>        </a:t>
            </a:r>
            <a:r>
              <a:rPr lang="en-US" altLang="zh-CN" sz="2400" b="1" dirty="0" smtClean="0">
                <a:effectLst>
                  <a:outerShdw blurRad="38100" dist="38100" dir="2700000" algn="tl">
                    <a:srgbClr val="C0C0C0"/>
                  </a:outerShdw>
                </a:effectLst>
              </a:rPr>
              <a:t>15</a:t>
            </a:r>
            <a:endParaRPr lang="en-US" sz="2400" b="1" dirty="0">
              <a:effectLst>
                <a:outerShdw blurRad="38100" dist="38100" dir="2700000" algn="tl">
                  <a:srgbClr val="C0C0C0"/>
                </a:outerShdw>
              </a:effectLst>
            </a:endParaRPr>
          </a:p>
          <a:p>
            <a:r>
              <a:rPr lang="en-US" sz="2400" b="1" dirty="0" smtClean="0">
                <a:effectLst>
                  <a:outerShdw blurRad="38100" dist="38100" dir="2700000" algn="tl">
                    <a:srgbClr val="C0C0C0"/>
                  </a:outerShdw>
                </a:effectLst>
              </a:rPr>
              <a:t>9</a:t>
            </a:r>
            <a:r>
              <a:rPr lang="zh-CN" altLang="en-US" sz="2400" b="1" dirty="0" smtClean="0">
                <a:effectLst>
                  <a:outerShdw blurRad="38100" dist="38100" dir="2700000" algn="tl">
                    <a:srgbClr val="C0C0C0"/>
                  </a:outerShdw>
                </a:effectLst>
              </a:rPr>
              <a:t>  </a:t>
            </a:r>
            <a:r>
              <a:rPr lang="en-US" sz="2400" b="1" dirty="0" smtClean="0">
                <a:effectLst>
                  <a:outerShdw blurRad="38100" dist="38100" dir="2700000" algn="tl">
                    <a:srgbClr val="C0C0C0"/>
                  </a:outerShdw>
                </a:effectLst>
              </a:rPr>
              <a:t> 3</a:t>
            </a:r>
            <a:r>
              <a:rPr lang="zh-CN" altLang="en-US" sz="2400" b="1" dirty="0" smtClean="0">
                <a:effectLst>
                  <a:outerShdw blurRad="38100" dist="38100" dir="2700000" algn="tl">
                    <a:srgbClr val="C0C0C0"/>
                  </a:outerShdw>
                </a:effectLst>
              </a:rPr>
              <a:t>        </a:t>
            </a:r>
            <a:r>
              <a:rPr lang="en-US" altLang="zh-CN" sz="2400" b="1" dirty="0" smtClean="0">
                <a:effectLst>
                  <a:outerShdw blurRad="38100" dist="38100" dir="2700000" algn="tl">
                    <a:srgbClr val="C0C0C0"/>
                  </a:outerShdw>
                </a:effectLst>
              </a:rPr>
              <a:t>12</a:t>
            </a:r>
            <a:endParaRPr lang="en-US" sz="2400" b="1" dirty="0">
              <a:effectLst>
                <a:outerShdw blurRad="38100" dist="38100" dir="2700000" algn="tl">
                  <a:srgbClr val="C0C0C0"/>
                </a:outerShdw>
              </a:effectLst>
            </a:endParaRPr>
          </a:p>
          <a:p>
            <a:r>
              <a:rPr lang="en-US" sz="2400" b="1" dirty="0" smtClean="0">
                <a:effectLst>
                  <a:outerShdw blurRad="38100" dist="38100" dir="2700000" algn="tl">
                    <a:srgbClr val="C0C0C0"/>
                  </a:outerShdw>
                </a:effectLst>
              </a:rPr>
              <a:t>1</a:t>
            </a:r>
            <a:r>
              <a:rPr lang="zh-CN" altLang="en-US" sz="2400" b="1" dirty="0" smtClean="0">
                <a:effectLst>
                  <a:outerShdw blurRad="38100" dist="38100" dir="2700000" algn="tl">
                    <a:srgbClr val="C0C0C0"/>
                  </a:outerShdw>
                </a:effectLst>
              </a:rPr>
              <a:t>  </a:t>
            </a:r>
            <a:r>
              <a:rPr lang="en-US" sz="2400" b="1" dirty="0" smtClean="0">
                <a:effectLst>
                  <a:outerShdw blurRad="38100" dist="38100" dir="2700000" algn="tl">
                    <a:srgbClr val="C0C0C0"/>
                  </a:outerShdw>
                </a:effectLst>
              </a:rPr>
              <a:t> 2</a:t>
            </a:r>
            <a:r>
              <a:rPr lang="zh-CN" altLang="en-US" sz="2400" b="1" dirty="0" smtClean="0">
                <a:effectLst>
                  <a:outerShdw blurRad="38100" dist="38100" dir="2700000" algn="tl">
                    <a:srgbClr val="C0C0C0"/>
                  </a:outerShdw>
                </a:effectLst>
              </a:rPr>
              <a:t>         </a:t>
            </a:r>
            <a:r>
              <a:rPr lang="en-US" altLang="zh-CN" sz="2400" b="1" dirty="0" smtClean="0">
                <a:effectLst>
                  <a:outerShdw blurRad="38100" dist="38100" dir="2700000" algn="tl">
                    <a:srgbClr val="C0C0C0"/>
                  </a:outerShdw>
                </a:effectLst>
              </a:rPr>
              <a:t>3</a:t>
            </a:r>
            <a:r>
              <a:rPr lang="en-US" sz="2400" b="1" dirty="0" smtClean="0">
                <a:effectLst>
                  <a:outerShdw blurRad="38100" dist="38100" dir="2700000" algn="tl">
                    <a:srgbClr val="C0C0C0"/>
                  </a:outerShdw>
                </a:effectLst>
              </a:rPr>
              <a:t> </a:t>
            </a:r>
            <a:endParaRPr lang="en-US" sz="2400" b="1" dirty="0">
              <a:effectLst>
                <a:outerShdw blurRad="38100" dist="38100" dir="2700000" algn="tl">
                  <a:srgbClr val="C0C0C0"/>
                </a:outerShdw>
              </a:effectLst>
            </a:endParaRPr>
          </a:p>
          <a:p>
            <a:endParaRPr lang="en-US" sz="2400" b="1" dirty="0">
              <a:solidFill>
                <a:srgbClr val="C00000"/>
              </a:solidFill>
              <a:effectLst>
                <a:outerShdw blurRad="38100" dist="38100" dir="2700000" algn="tl">
                  <a:srgbClr val="C0C0C0"/>
                </a:outerShdw>
              </a:effectLst>
            </a:endParaRPr>
          </a:p>
          <a:p>
            <a:endParaRPr lang="en-US" sz="2400" b="1" dirty="0">
              <a:solidFill>
                <a:srgbClr val="0B5395"/>
              </a:solidFill>
              <a:effectLst>
                <a:outerShdw blurRad="38100" dist="38100" dir="2700000" algn="tl">
                  <a:srgbClr val="C0C0C0"/>
                </a:outerShdw>
              </a:effectLst>
            </a:endParaRPr>
          </a:p>
          <a:p>
            <a:endParaRPr lang="en-US" sz="2400" b="1" dirty="0">
              <a:solidFill>
                <a:srgbClr val="0B5395"/>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6">
                                            <p:bg/>
                                          </p:spTgt>
                                        </p:tgtEl>
                                        <p:attrNameLst>
                                          <p:attrName>style.visibility</p:attrName>
                                        </p:attrNameLst>
                                      </p:cBhvr>
                                      <p:to>
                                        <p:strVal val="visible"/>
                                      </p:to>
                                    </p:set>
                                    <p:animEffect transition="in" filter="fade">
                                      <p:cBhvr>
                                        <p:cTn id="7" dur="500"/>
                                        <p:tgtEl>
                                          <p:spTgt spid="49156">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9156">
                                            <p:txEl>
                                              <p:pRg st="0" end="0"/>
                                            </p:txEl>
                                          </p:spTgt>
                                        </p:tgtEl>
                                        <p:attrNameLst>
                                          <p:attrName>style.visibility</p:attrName>
                                        </p:attrNameLst>
                                      </p:cBhvr>
                                      <p:to>
                                        <p:strVal val="visible"/>
                                      </p:to>
                                    </p:set>
                                    <p:animEffect transition="in" filter="fade">
                                      <p:cBhvr>
                                        <p:cTn id="12" dur="500"/>
                                        <p:tgtEl>
                                          <p:spTgt spid="4915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9156">
                                            <p:txEl>
                                              <p:pRg st="1" end="1"/>
                                            </p:txEl>
                                          </p:spTgt>
                                        </p:tgtEl>
                                        <p:attrNameLst>
                                          <p:attrName>style.visibility</p:attrName>
                                        </p:attrNameLst>
                                      </p:cBhvr>
                                      <p:to>
                                        <p:strVal val="visible"/>
                                      </p:to>
                                    </p:set>
                                    <p:animEffect transition="in" filter="fade">
                                      <p:cBhvr>
                                        <p:cTn id="17" dur="500"/>
                                        <p:tgtEl>
                                          <p:spTgt spid="4915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9156">
                                            <p:txEl>
                                              <p:pRg st="2" end="2"/>
                                            </p:txEl>
                                          </p:spTgt>
                                        </p:tgtEl>
                                        <p:attrNameLst>
                                          <p:attrName>style.visibility</p:attrName>
                                        </p:attrNameLst>
                                      </p:cBhvr>
                                      <p:to>
                                        <p:strVal val="visible"/>
                                      </p:to>
                                    </p:set>
                                    <p:animEffect transition="in" filter="fade">
                                      <p:cBhvr>
                                        <p:cTn id="22" dur="500"/>
                                        <p:tgtEl>
                                          <p:spTgt spid="4915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9156">
                                            <p:txEl>
                                              <p:pRg st="3" end="3"/>
                                            </p:txEl>
                                          </p:spTgt>
                                        </p:tgtEl>
                                        <p:attrNameLst>
                                          <p:attrName>style.visibility</p:attrName>
                                        </p:attrNameLst>
                                      </p:cBhvr>
                                      <p:to>
                                        <p:strVal val="visible"/>
                                      </p:to>
                                    </p:set>
                                    <p:animEffect transition="in" filter="fade">
                                      <p:cBhvr>
                                        <p:cTn id="27" dur="500"/>
                                        <p:tgtEl>
                                          <p:spTgt spid="4915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9156">
                                            <p:txEl>
                                              <p:pRg st="5" end="5"/>
                                            </p:txEl>
                                          </p:spTgt>
                                        </p:tgtEl>
                                        <p:attrNameLst>
                                          <p:attrName>style.visibility</p:attrName>
                                        </p:attrNameLst>
                                      </p:cBhvr>
                                      <p:to>
                                        <p:strVal val="visible"/>
                                      </p:to>
                                    </p:set>
                                    <p:animEffect transition="in" filter="fade">
                                      <p:cBhvr>
                                        <p:cTn id="32" dur="500"/>
                                        <p:tgtEl>
                                          <p:spTgt spid="4915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9156">
                                            <p:txEl>
                                              <p:pRg st="6" end="6"/>
                                            </p:txEl>
                                          </p:spTgt>
                                        </p:tgtEl>
                                        <p:attrNameLst>
                                          <p:attrName>style.visibility</p:attrName>
                                        </p:attrNameLst>
                                      </p:cBhvr>
                                      <p:to>
                                        <p:strVal val="visible"/>
                                      </p:to>
                                    </p:set>
                                    <p:animEffect transition="in" filter="fade">
                                      <p:cBhvr>
                                        <p:cTn id="37" dur="500"/>
                                        <p:tgtEl>
                                          <p:spTgt spid="4915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9156">
                                            <p:txEl>
                                              <p:pRg st="7" end="7"/>
                                            </p:txEl>
                                          </p:spTgt>
                                        </p:tgtEl>
                                        <p:attrNameLst>
                                          <p:attrName>style.visibility</p:attrName>
                                        </p:attrNameLst>
                                      </p:cBhvr>
                                      <p:to>
                                        <p:strVal val="visible"/>
                                      </p:to>
                                    </p:set>
                                    <p:animEffect transition="in" filter="fade">
                                      <p:cBhvr>
                                        <p:cTn id="42" dur="500"/>
                                        <p:tgtEl>
                                          <p:spTgt spid="4915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9156">
                                            <p:txEl>
                                              <p:pRg st="8" end="8"/>
                                            </p:txEl>
                                          </p:spTgt>
                                        </p:tgtEl>
                                        <p:attrNameLst>
                                          <p:attrName>style.visibility</p:attrName>
                                        </p:attrNameLst>
                                      </p:cBhvr>
                                      <p:to>
                                        <p:strVal val="visible"/>
                                      </p:to>
                                    </p:set>
                                    <p:animEffect transition="in" filter="fade">
                                      <p:cBhvr>
                                        <p:cTn id="47" dur="500"/>
                                        <p:tgtEl>
                                          <p:spTgt spid="4915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build="p"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endParaRPr lang="zh-CN" altLang="zh-CN"/>
          </a:p>
        </p:txBody>
      </p:sp>
      <p:sp>
        <p:nvSpPr>
          <p:cNvPr id="53251" name="Rectangle 3"/>
          <p:cNvSpPr>
            <a:spLocks noGrp="1" noChangeArrowheads="1"/>
          </p:cNvSpPr>
          <p:nvPr>
            <p:ph type="body" idx="1"/>
          </p:nvPr>
        </p:nvSpPr>
        <p:spPr/>
        <p:txBody>
          <a:bodyPr/>
          <a:lstStyle/>
          <a:p>
            <a:r>
              <a:rPr lang="en-US" sz="2800" dirty="0"/>
              <a:t>#include&lt;</a:t>
            </a:r>
            <a:r>
              <a:rPr lang="en-US" sz="2800" dirty="0" err="1"/>
              <a:t>stdio.h</a:t>
            </a:r>
            <a:r>
              <a:rPr lang="en-US" sz="2800" dirty="0"/>
              <a:t>&gt;</a:t>
            </a:r>
          </a:p>
          <a:p>
            <a:r>
              <a:rPr lang="en-US" dirty="0" err="1"/>
              <a:t>int</a:t>
            </a:r>
            <a:r>
              <a:rPr lang="en-US" dirty="0"/>
              <a:t> main</a:t>
            </a:r>
            <a:r>
              <a:rPr lang="en-US" dirty="0" smtClean="0"/>
              <a:t>()</a:t>
            </a:r>
          </a:p>
          <a:p>
            <a:r>
              <a:rPr lang="en-US" dirty="0" smtClean="0"/>
              <a:t>{</a:t>
            </a:r>
            <a:endParaRPr lang="en-US" dirty="0"/>
          </a:p>
          <a:p>
            <a:r>
              <a:rPr lang="en-US" dirty="0"/>
              <a:t>    </a:t>
            </a:r>
            <a:r>
              <a:rPr lang="en-US" dirty="0" err="1"/>
              <a:t>int</a:t>
            </a:r>
            <a:r>
              <a:rPr lang="en-US" dirty="0"/>
              <a:t> a, b;</a:t>
            </a:r>
          </a:p>
          <a:p>
            <a:r>
              <a:rPr lang="en-US" dirty="0"/>
              <a:t>    </a:t>
            </a:r>
            <a:r>
              <a:rPr lang="en-US" dirty="0">
                <a:solidFill>
                  <a:srgbClr val="FF0000"/>
                </a:solidFill>
              </a:rPr>
              <a:t>while(</a:t>
            </a:r>
            <a:r>
              <a:rPr lang="en-US" dirty="0" err="1">
                <a:solidFill>
                  <a:srgbClr val="FF0000"/>
                </a:solidFill>
              </a:rPr>
              <a:t>scanf</a:t>
            </a:r>
            <a:r>
              <a:rPr lang="en-US" dirty="0">
                <a:solidFill>
                  <a:srgbClr val="FF0000"/>
                </a:solidFill>
              </a:rPr>
              <a:t>("%</a:t>
            </a:r>
            <a:r>
              <a:rPr lang="en-US" dirty="0" err="1">
                <a:solidFill>
                  <a:srgbClr val="FF0000"/>
                </a:solidFill>
              </a:rPr>
              <a:t>d%d</a:t>
            </a:r>
            <a:r>
              <a:rPr lang="en-US" dirty="0">
                <a:solidFill>
                  <a:srgbClr val="FF0000"/>
                </a:solidFill>
              </a:rPr>
              <a:t>", &amp;a, &amp;b) != EOF)</a:t>
            </a:r>
          </a:p>
          <a:p>
            <a:r>
              <a:rPr lang="en-US" dirty="0"/>
              <a:t>    {</a:t>
            </a:r>
          </a:p>
          <a:p>
            <a:r>
              <a:rPr lang="en-US" dirty="0"/>
              <a:t>           </a:t>
            </a:r>
            <a:r>
              <a:rPr lang="en-US" dirty="0" err="1"/>
              <a:t>printf</a:t>
            </a:r>
            <a:r>
              <a:rPr lang="en-US" dirty="0"/>
              <a:t>("%d\n", a + b);</a:t>
            </a:r>
          </a:p>
          <a:p>
            <a:r>
              <a:rPr lang="en-US" dirty="0"/>
              <a:t>    </a:t>
            </a:r>
            <a:r>
              <a:rPr lang="en-US" dirty="0" smtClean="0"/>
              <a:t>}</a:t>
            </a:r>
          </a:p>
          <a:p>
            <a:r>
              <a:rPr lang="zh-CN" altLang="en-US" dirty="0" smtClean="0"/>
              <a:t>    </a:t>
            </a:r>
            <a:r>
              <a:rPr lang="en-US" altLang="zh-CN" dirty="0" smtClean="0"/>
              <a:t>return 0;</a:t>
            </a:r>
            <a:endParaRPr lang="en-US" dirty="0"/>
          </a:p>
          <a:p>
            <a:r>
              <a:rPr lang="en-US" dirty="0"/>
              <a:t>}</a:t>
            </a:r>
            <a:endParaRPr lang="zh-CN"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sz="2800" dirty="0" smtClean="0"/>
              <a:t>#include&lt;</a:t>
            </a:r>
            <a:r>
              <a:rPr lang="en-US" altLang="zh-CN" sz="2800" dirty="0" err="1" smtClean="0"/>
              <a:t>iostream</a:t>
            </a:r>
            <a:r>
              <a:rPr lang="en-US" sz="2800" dirty="0" smtClean="0"/>
              <a:t>&gt;</a:t>
            </a:r>
          </a:p>
          <a:p>
            <a:r>
              <a:rPr lang="en-US" sz="2800" dirty="0" smtClean="0"/>
              <a:t>using namespace std;</a:t>
            </a:r>
          </a:p>
          <a:p>
            <a:r>
              <a:rPr lang="en-US" dirty="0" err="1" smtClean="0"/>
              <a:t>int</a:t>
            </a:r>
            <a:r>
              <a:rPr lang="en-US" dirty="0" smtClean="0"/>
              <a:t> main()</a:t>
            </a:r>
          </a:p>
          <a:p>
            <a:r>
              <a:rPr lang="en-US" dirty="0" smtClean="0"/>
              <a:t>{</a:t>
            </a:r>
          </a:p>
          <a:p>
            <a:r>
              <a:rPr lang="en-US" dirty="0" smtClean="0"/>
              <a:t>    </a:t>
            </a:r>
            <a:r>
              <a:rPr lang="en-US" dirty="0" err="1" smtClean="0"/>
              <a:t>int</a:t>
            </a:r>
            <a:r>
              <a:rPr lang="en-US" dirty="0" smtClean="0"/>
              <a:t> a, b;</a:t>
            </a:r>
          </a:p>
          <a:p>
            <a:r>
              <a:rPr lang="en-US" dirty="0" smtClean="0"/>
              <a:t>    </a:t>
            </a:r>
            <a:r>
              <a:rPr lang="en-US" dirty="0" smtClean="0">
                <a:solidFill>
                  <a:srgbClr val="FF0000"/>
                </a:solidFill>
              </a:rPr>
              <a:t>while(</a:t>
            </a:r>
            <a:r>
              <a:rPr lang="en-US" dirty="0" err="1" smtClean="0">
                <a:solidFill>
                  <a:srgbClr val="FF0000"/>
                </a:solidFill>
              </a:rPr>
              <a:t>cin</a:t>
            </a:r>
            <a:r>
              <a:rPr lang="en-US" dirty="0" smtClean="0">
                <a:solidFill>
                  <a:srgbClr val="FF0000"/>
                </a:solidFill>
              </a:rPr>
              <a:t>&gt;&gt;a&gt;&gt;b)</a:t>
            </a:r>
          </a:p>
          <a:p>
            <a:r>
              <a:rPr lang="en-US" dirty="0" smtClean="0"/>
              <a:t>    {</a:t>
            </a:r>
          </a:p>
          <a:p>
            <a:r>
              <a:rPr lang="en-US" dirty="0" smtClean="0"/>
              <a:t>           </a:t>
            </a:r>
            <a:r>
              <a:rPr lang="en-US" dirty="0" err="1" smtClean="0"/>
              <a:t>cout</a:t>
            </a:r>
            <a:r>
              <a:rPr lang="en-US" dirty="0" smtClean="0"/>
              <a:t>&lt;&lt;a + b&lt;&lt;</a:t>
            </a:r>
            <a:r>
              <a:rPr lang="en-US" dirty="0" err="1" smtClean="0"/>
              <a:t>endl</a:t>
            </a:r>
            <a:r>
              <a:rPr lang="en-US" dirty="0" smtClean="0"/>
              <a:t>;</a:t>
            </a:r>
          </a:p>
          <a:p>
            <a:r>
              <a:rPr lang="en-US" dirty="0" smtClean="0"/>
              <a:t>    }</a:t>
            </a:r>
          </a:p>
          <a:p>
            <a:r>
              <a:rPr lang="zh-CN" altLang="en-US" dirty="0" smtClean="0"/>
              <a:t>    </a:t>
            </a:r>
            <a:r>
              <a:rPr lang="en-US" altLang="zh-CN" dirty="0" smtClean="0"/>
              <a:t>return 0;</a:t>
            </a:r>
            <a:endParaRPr lang="en-US" dirty="0" smtClean="0"/>
          </a:p>
          <a:p>
            <a:r>
              <a:rPr lang="en-US" dirty="0" smtClean="0"/>
              <a:t>}</a:t>
            </a:r>
            <a:endParaRPr lang="zh-CN" altLang="zh-CN" dirty="0" smtClean="0"/>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a:xfrm>
            <a:off x="647700" y="0"/>
            <a:ext cx="7772400" cy="1066800"/>
          </a:xfrm>
        </p:spPr>
        <p:txBody>
          <a:bodyPr/>
          <a:lstStyle/>
          <a:p>
            <a:r>
              <a:rPr lang="zh-CN" altLang="en-US" b="1">
                <a:ea typeface="宋体" pitchFamily="2" charset="-122"/>
              </a:rPr>
              <a:t>输入输出</a:t>
            </a:r>
          </a:p>
        </p:txBody>
      </p:sp>
      <p:sp>
        <p:nvSpPr>
          <p:cNvPr id="641027" name="Rectangle 3"/>
          <p:cNvSpPr>
            <a:spLocks noChangeArrowheads="1"/>
          </p:cNvSpPr>
          <p:nvPr/>
        </p:nvSpPr>
        <p:spPr bwMode="auto">
          <a:xfrm>
            <a:off x="250825" y="1125538"/>
            <a:ext cx="8534400" cy="5486400"/>
          </a:xfrm>
          <a:prstGeom prst="rect">
            <a:avLst/>
          </a:prstGeom>
          <a:noFill/>
          <a:ln w="9525">
            <a:noFill/>
            <a:miter lim="800000"/>
            <a:headEnd/>
            <a:tailEnd/>
          </a:ln>
          <a:effectLst/>
        </p:spPr>
        <p:txBody>
          <a:bodyPr/>
          <a:lstStyle/>
          <a:p>
            <a:pPr marL="342900" indent="-342900">
              <a:spcBef>
                <a:spcPct val="20000"/>
              </a:spcBef>
              <a:buFontTx/>
              <a:buChar char="•"/>
            </a:pPr>
            <a:r>
              <a:rPr lang="en-US" altLang="zh-CN" sz="3600" b="1" dirty="0"/>
              <a:t>C:	</a:t>
            </a:r>
          </a:p>
          <a:p>
            <a:pPr marL="742950" lvl="1" indent="-285750">
              <a:spcBef>
                <a:spcPct val="20000"/>
              </a:spcBef>
              <a:buFontTx/>
              <a:buChar char="–"/>
            </a:pPr>
            <a:r>
              <a:rPr lang="en-US" altLang="zh-CN" sz="3200" b="1" dirty="0" err="1"/>
              <a:t>scanf</a:t>
            </a:r>
            <a:r>
              <a:rPr lang="en-US" altLang="zh-CN" sz="3200" b="1" dirty="0"/>
              <a:t>	</a:t>
            </a:r>
            <a:r>
              <a:rPr lang="zh-CN" altLang="en-US" sz="3200" b="1" dirty="0"/>
              <a:t>速度快</a:t>
            </a:r>
          </a:p>
          <a:p>
            <a:pPr marL="742950" lvl="1" indent="-285750">
              <a:spcBef>
                <a:spcPct val="20000"/>
              </a:spcBef>
              <a:buFontTx/>
              <a:buChar char="–"/>
            </a:pPr>
            <a:r>
              <a:rPr lang="zh-CN" altLang="en-US" sz="3200" b="1" baseline="16000" dirty="0"/>
              <a:t> </a:t>
            </a:r>
            <a:r>
              <a:rPr lang="en-US" altLang="zh-CN" sz="3200" b="1" dirty="0" err="1"/>
              <a:t>printf</a:t>
            </a:r>
            <a:r>
              <a:rPr lang="en-US" altLang="zh-CN" sz="3200" b="1" dirty="0"/>
              <a:t> </a:t>
            </a:r>
            <a:r>
              <a:rPr lang="zh-CN" altLang="en-US" sz="3200" b="1" dirty="0"/>
              <a:t>格式容易控制</a:t>
            </a:r>
            <a:endParaRPr lang="zh-CN" altLang="en-US" sz="3200" b="1" baseline="16000" dirty="0"/>
          </a:p>
          <a:p>
            <a:pPr marL="342900" indent="-342900">
              <a:spcBef>
                <a:spcPct val="20000"/>
              </a:spcBef>
              <a:buFontTx/>
              <a:buChar char="•"/>
            </a:pPr>
            <a:r>
              <a:rPr lang="en-US" altLang="zh-CN" sz="3600" b="1" dirty="0"/>
              <a:t>C++:</a:t>
            </a:r>
          </a:p>
          <a:p>
            <a:pPr marL="742950" lvl="1" indent="-285750">
              <a:spcBef>
                <a:spcPct val="20000"/>
              </a:spcBef>
              <a:buFontTx/>
              <a:buChar char="–"/>
            </a:pPr>
            <a:r>
              <a:rPr lang="en-US" altLang="zh-CN" sz="3200" b="1" dirty="0"/>
              <a:t> </a:t>
            </a:r>
            <a:r>
              <a:rPr lang="en-US" altLang="zh-CN" sz="3200" b="1" dirty="0" err="1"/>
              <a:t>cin</a:t>
            </a:r>
            <a:r>
              <a:rPr lang="en-US" altLang="zh-CN" sz="3200" b="1" dirty="0"/>
              <a:t>	</a:t>
            </a:r>
            <a:r>
              <a:rPr lang="zh-CN" altLang="en-US" sz="3200" b="1" dirty="0"/>
              <a:t>使用简单</a:t>
            </a:r>
            <a:r>
              <a:rPr lang="en-US" altLang="zh-CN" sz="3200" b="1" dirty="0"/>
              <a:t>, </a:t>
            </a:r>
            <a:r>
              <a:rPr lang="zh-CN" altLang="en-US" sz="3200" b="1" dirty="0"/>
              <a:t>自动识别类型</a:t>
            </a:r>
          </a:p>
          <a:p>
            <a:pPr marL="742950" lvl="1" indent="-285750">
              <a:spcBef>
                <a:spcPct val="20000"/>
              </a:spcBef>
              <a:buFontTx/>
              <a:buChar char="–"/>
            </a:pPr>
            <a:r>
              <a:rPr lang="zh-CN" altLang="en-US" sz="3200" b="1" dirty="0"/>
              <a:t> </a:t>
            </a:r>
            <a:r>
              <a:rPr lang="en-US" altLang="zh-CN" sz="3200" b="1" dirty="0" err="1"/>
              <a:t>cout</a:t>
            </a:r>
            <a:r>
              <a:rPr lang="en-US" altLang="zh-CN" sz="3200" b="1" dirty="0"/>
              <a:t>	</a:t>
            </a:r>
            <a:r>
              <a:rPr lang="zh-CN" altLang="en-US" sz="3200" b="1" dirty="0"/>
              <a:t>格式控制较麻烦</a:t>
            </a:r>
          </a:p>
          <a:p>
            <a:pPr marL="342900" indent="-342900">
              <a:spcBef>
                <a:spcPct val="20000"/>
              </a:spcBef>
            </a:pPr>
            <a:r>
              <a:rPr lang="zh-CN" altLang="en-US" sz="3600" b="1" dirty="0"/>
              <a:t>		数据规模较大时</a:t>
            </a:r>
            <a:r>
              <a:rPr lang="en-US" altLang="zh-CN" sz="3600" b="1" dirty="0"/>
              <a:t>, </a:t>
            </a:r>
            <a:r>
              <a:rPr lang="zh-CN" altLang="en-US" sz="3600" b="1" dirty="0"/>
              <a:t>推荐</a:t>
            </a:r>
            <a:r>
              <a:rPr lang="en-US" altLang="zh-CN" sz="3600" b="1" dirty="0"/>
              <a:t>(</a:t>
            </a:r>
            <a:r>
              <a:rPr lang="zh-CN" altLang="en-US" sz="3600" b="1" dirty="0"/>
              <a:t>必须</a:t>
            </a:r>
            <a:r>
              <a:rPr lang="en-US" altLang="zh-CN" sz="3600" b="1" dirty="0"/>
              <a:t>)</a:t>
            </a:r>
            <a:r>
              <a:rPr lang="zh-CN" altLang="en-US" sz="3600" b="1" dirty="0"/>
              <a:t>使用</a:t>
            </a:r>
            <a:r>
              <a:rPr lang="en-US" altLang="zh-CN" sz="3600" b="1" dirty="0" err="1"/>
              <a:t>scanf</a:t>
            </a:r>
            <a:r>
              <a:rPr lang="en-US" altLang="zh-CN" sz="3600" b="1" dirty="0"/>
              <a:t> </a:t>
            </a:r>
            <a:r>
              <a:rPr lang="zh-CN" altLang="en-US" sz="3600" b="1" dirty="0"/>
              <a:t>以避免超时</a:t>
            </a:r>
            <a:r>
              <a:rPr lang="en-US" altLang="zh-CN" sz="3600" b="1" dirty="0"/>
              <a:t>(TLE)	</a:t>
            </a:r>
          </a:p>
        </p:txBody>
      </p:sp>
      <p:sp>
        <p:nvSpPr>
          <p:cNvPr id="641028" name="Rectangle 4"/>
          <p:cNvSpPr>
            <a:spLocks noChangeArrowheads="1"/>
          </p:cNvSpPr>
          <p:nvPr/>
        </p:nvSpPr>
        <p:spPr bwMode="auto">
          <a:xfrm>
            <a:off x="1403350" y="1160463"/>
            <a:ext cx="7559675" cy="720725"/>
          </a:xfrm>
          <a:prstGeom prst="rect">
            <a:avLst/>
          </a:prstGeom>
          <a:solidFill>
            <a:srgbClr val="FFFF00"/>
          </a:solidFill>
          <a:ln w="9525">
            <a:noFill/>
            <a:miter lim="800000"/>
            <a:headEnd/>
            <a:tailEnd/>
          </a:ln>
          <a:effectLst/>
        </p:spPr>
        <p:txBody>
          <a:bodyPr/>
          <a:lstStyle/>
          <a:p>
            <a:pPr marL="342900" indent="-342900">
              <a:spcBef>
                <a:spcPct val="20000"/>
              </a:spcBef>
            </a:pPr>
            <a:r>
              <a:rPr lang="en-US" altLang="zh-CN" sz="4000" b="1"/>
              <a:t>	C</a:t>
            </a:r>
            <a:r>
              <a:rPr lang="zh-CN" altLang="en-US" sz="4000" b="1"/>
              <a:t>和</a:t>
            </a:r>
            <a:r>
              <a:rPr lang="en-US" altLang="zh-CN" sz="4000" b="1"/>
              <a:t>C++</a:t>
            </a:r>
            <a:r>
              <a:rPr lang="zh-CN" altLang="en-US" sz="4000" b="1"/>
              <a:t>的输入输出混合使用</a:t>
            </a:r>
          </a:p>
        </p:txBody>
      </p:sp>
      <p:sp>
        <p:nvSpPr>
          <p:cNvPr id="641029" name="AutoShape 5"/>
          <p:cNvSpPr>
            <a:spLocks noChangeArrowheads="1"/>
          </p:cNvSpPr>
          <p:nvPr/>
        </p:nvSpPr>
        <p:spPr bwMode="auto">
          <a:xfrm>
            <a:off x="4392613" y="549275"/>
            <a:ext cx="2160587" cy="2089150"/>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3300"/>
          </a:solidFill>
          <a:ln w="9525">
            <a:solidFill>
              <a:schemeClr val="tx1"/>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1028"/>
                                        </p:tgtEl>
                                        <p:attrNameLst>
                                          <p:attrName>style.visibility</p:attrName>
                                        </p:attrNameLst>
                                      </p:cBhvr>
                                      <p:to>
                                        <p:strVal val="visible"/>
                                      </p:to>
                                    </p:set>
                                    <p:animEffect transition="in" filter="blinds(horizontal)">
                                      <p:cBhvr>
                                        <p:cTn id="7" dur="500"/>
                                        <p:tgtEl>
                                          <p:spTgt spid="6410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1029"/>
                                        </p:tgtEl>
                                        <p:attrNameLst>
                                          <p:attrName>style.visibility</p:attrName>
                                        </p:attrNameLst>
                                      </p:cBhvr>
                                      <p:to>
                                        <p:strVal val="visible"/>
                                      </p:to>
                                    </p:set>
                                    <p:animEffect transition="in" filter="blinds(horizontal)">
                                      <p:cBhvr>
                                        <p:cTn id="12" dur="500"/>
                                        <p:tgtEl>
                                          <p:spTgt spid="64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028" grpId="0" animBg="1"/>
      <p:bldP spid="641029"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1905000" cy="457200"/>
          </a:xfrm>
          <a:prstGeom prst="rect">
            <a:avLst/>
          </a:prstGeom>
        </p:spPr>
        <p:txBody>
          <a:bodyPr/>
          <a:lstStyle/>
          <a:p>
            <a:fld id="{12434DC8-05AF-4E20-80F1-DCD328AC20AB}" type="slidenum">
              <a:rPr lang="en-US" altLang="zh-CN"/>
              <a:pPr/>
              <a:t>29</a:t>
            </a:fld>
            <a:endParaRPr lang="en-US" altLang="zh-CN"/>
          </a:p>
        </p:txBody>
      </p:sp>
      <p:sp>
        <p:nvSpPr>
          <p:cNvPr id="647170" name="Rectangle 2"/>
          <p:cNvSpPr>
            <a:spLocks noGrp="1" noChangeArrowheads="1"/>
          </p:cNvSpPr>
          <p:nvPr>
            <p:ph type="title"/>
          </p:nvPr>
        </p:nvSpPr>
        <p:spPr/>
        <p:txBody>
          <a:bodyPr/>
          <a:lstStyle/>
          <a:p>
            <a:r>
              <a:rPr lang="zh-CN" altLang="en-US" b="1">
                <a:ea typeface="宋体" pitchFamily="2" charset="-122"/>
              </a:rPr>
              <a:t>输入输出</a:t>
            </a:r>
          </a:p>
        </p:txBody>
      </p:sp>
      <p:sp>
        <p:nvSpPr>
          <p:cNvPr id="647171" name="Rectangle 3"/>
          <p:cNvSpPr>
            <a:spLocks noGrp="1" noChangeArrowheads="1"/>
          </p:cNvSpPr>
          <p:nvPr>
            <p:ph type="body" idx="1"/>
          </p:nvPr>
        </p:nvSpPr>
        <p:spPr/>
        <p:txBody>
          <a:bodyPr/>
          <a:lstStyle/>
          <a:p>
            <a:r>
              <a:rPr lang="zh-CN" altLang="en-US" b="1">
                <a:ea typeface="宋体" pitchFamily="2" charset="-122"/>
              </a:rPr>
              <a:t>同理</a:t>
            </a:r>
            <a:r>
              <a:rPr lang="en-US" altLang="zh-CN" b="1">
                <a:ea typeface="宋体" pitchFamily="2" charset="-122"/>
              </a:rPr>
              <a:t>,</a:t>
            </a:r>
            <a:r>
              <a:rPr lang="zh-CN" altLang="en-US" b="1">
                <a:ea typeface="宋体" pitchFamily="2" charset="-122"/>
              </a:rPr>
              <a:t>我们也可以用其它字符来扫描其它类型的无关输入</a:t>
            </a:r>
          </a:p>
          <a:p>
            <a:pPr lvl="1"/>
            <a:r>
              <a:rPr lang="zh-CN" altLang="en-US" b="1">
                <a:ea typeface="宋体" pitchFamily="2" charset="-122"/>
              </a:rPr>
              <a:t>比如</a:t>
            </a:r>
            <a:r>
              <a:rPr lang="en-US" altLang="zh-CN" b="1">
                <a:ea typeface="宋体" pitchFamily="2" charset="-122"/>
              </a:rPr>
              <a:t>,</a:t>
            </a:r>
            <a:r>
              <a:rPr lang="zh-CN" altLang="en-US" b="1">
                <a:ea typeface="宋体" pitchFamily="2" charset="-122"/>
              </a:rPr>
              <a:t>输入年月日的信息</a:t>
            </a:r>
          </a:p>
          <a:p>
            <a:pPr lvl="2">
              <a:buFontTx/>
              <a:buNone/>
            </a:pPr>
            <a:r>
              <a:rPr lang="en-US" altLang="zh-CN" b="1">
                <a:ea typeface="宋体" pitchFamily="2" charset="-122"/>
              </a:rPr>
              <a:t>2007-08-03</a:t>
            </a:r>
          </a:p>
          <a:p>
            <a:pPr lvl="2">
              <a:buFontTx/>
              <a:buNone/>
            </a:pPr>
            <a:r>
              <a:rPr lang="en-US" altLang="zh-CN" b="1">
                <a:ea typeface="宋体" pitchFamily="2" charset="-122"/>
              </a:rPr>
              <a:t>scanf(“%d-%d-%d”, &amp;y, &amp;m, &amp;d);</a:t>
            </a:r>
          </a:p>
          <a:p>
            <a:pPr lvl="2">
              <a:buFontTx/>
              <a:buNone/>
            </a:pPr>
            <a:r>
              <a:rPr lang="zh-CN" altLang="en-US" b="1">
                <a:ea typeface="宋体" pitchFamily="2" charset="-122"/>
              </a:rPr>
              <a:t>其它类似</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endParaRPr lang="zh-CN" altLang="zh-CN"/>
          </a:p>
        </p:txBody>
      </p:sp>
      <p:sp>
        <p:nvSpPr>
          <p:cNvPr id="56323" name="Rectangle 3"/>
          <p:cNvSpPr>
            <a:spLocks noGrp="1" noChangeArrowheads="1"/>
          </p:cNvSpPr>
          <p:nvPr>
            <p:ph type="body" idx="1"/>
          </p:nvPr>
        </p:nvSpPr>
        <p:spPr/>
        <p:txBody>
          <a:bodyPr/>
          <a:lstStyle/>
          <a:p>
            <a:endParaRPr lang="zh-CN" altLang="zh-CN"/>
          </a:p>
        </p:txBody>
      </p:sp>
      <p:pic>
        <p:nvPicPr>
          <p:cNvPr id="56324" name="Picture 4"/>
          <p:cNvPicPr>
            <a:picLocks noChangeAspect="1" noChangeArrowheads="1"/>
          </p:cNvPicPr>
          <p:nvPr/>
        </p:nvPicPr>
        <p:blipFill>
          <a:blip r:embed="rId2"/>
          <a:srcRect/>
          <a:stretch>
            <a:fillRect/>
          </a:stretch>
        </p:blipFill>
        <p:spPr bwMode="auto">
          <a:xfrm>
            <a:off x="-33338" y="-19050"/>
            <a:ext cx="9210676" cy="689610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1905000" cy="457200"/>
          </a:xfrm>
          <a:prstGeom prst="rect">
            <a:avLst/>
          </a:prstGeom>
        </p:spPr>
        <p:txBody>
          <a:bodyPr/>
          <a:lstStyle/>
          <a:p>
            <a:fld id="{314991D7-353E-4071-92BE-0A56E59E5A8A}" type="slidenum">
              <a:rPr lang="en-US" altLang="zh-CN"/>
              <a:pPr/>
              <a:t>30</a:t>
            </a:fld>
            <a:endParaRPr lang="en-US" altLang="zh-CN"/>
          </a:p>
        </p:txBody>
      </p:sp>
      <p:sp>
        <p:nvSpPr>
          <p:cNvPr id="550914" name="Rectangle 2"/>
          <p:cNvSpPr>
            <a:spLocks noGrp="1" noChangeArrowheads="1"/>
          </p:cNvSpPr>
          <p:nvPr>
            <p:ph type="title"/>
          </p:nvPr>
        </p:nvSpPr>
        <p:spPr/>
        <p:txBody>
          <a:bodyPr/>
          <a:lstStyle/>
          <a:p>
            <a:r>
              <a:rPr lang="zh-CN" altLang="en-US" b="1">
                <a:ea typeface="黑体" pitchFamily="49" charset="-122"/>
              </a:rPr>
              <a:t>输入</a:t>
            </a:r>
            <a:r>
              <a:rPr lang="en-US" altLang="zh-CN" b="1">
                <a:ea typeface="黑体" pitchFamily="49" charset="-122"/>
              </a:rPr>
              <a:t>_</a:t>
            </a:r>
            <a:r>
              <a:rPr lang="zh-CN" altLang="en-US" b="1">
                <a:ea typeface="黑体" pitchFamily="49" charset="-122"/>
              </a:rPr>
              <a:t>第一类：</a:t>
            </a:r>
          </a:p>
        </p:txBody>
      </p:sp>
      <p:sp>
        <p:nvSpPr>
          <p:cNvPr id="550915" name="Rectangle 3"/>
          <p:cNvSpPr>
            <a:spLocks noGrp="1" noChangeArrowheads="1"/>
          </p:cNvSpPr>
          <p:nvPr>
            <p:ph type="body" idx="1"/>
          </p:nvPr>
        </p:nvSpPr>
        <p:spPr>
          <a:xfrm>
            <a:off x="179388" y="1125538"/>
            <a:ext cx="8569325" cy="446074"/>
          </a:xfrm>
        </p:spPr>
        <p:txBody>
          <a:bodyPr/>
          <a:lstStyle/>
          <a:p>
            <a:r>
              <a:rPr lang="zh-CN" altLang="en-US" dirty="0">
                <a:ea typeface="宋体" pitchFamily="2" charset="-122"/>
              </a:rPr>
              <a:t>输入不说明有多少个</a:t>
            </a:r>
            <a:r>
              <a:rPr lang="en-US" altLang="zh-CN" dirty="0">
                <a:ea typeface="宋体" pitchFamily="2" charset="-122"/>
              </a:rPr>
              <a:t>Input Block,</a:t>
            </a:r>
            <a:r>
              <a:rPr lang="zh-CN" altLang="en-US" dirty="0">
                <a:ea typeface="宋体" pitchFamily="2" charset="-122"/>
              </a:rPr>
              <a:t>以</a:t>
            </a:r>
            <a:r>
              <a:rPr lang="en-US" altLang="zh-CN" dirty="0">
                <a:ea typeface="宋体" pitchFamily="2" charset="-122"/>
              </a:rPr>
              <a:t>EOF</a:t>
            </a:r>
            <a:r>
              <a:rPr lang="zh-CN" altLang="en-US" dirty="0">
                <a:ea typeface="宋体" pitchFamily="2" charset="-122"/>
              </a:rPr>
              <a:t>为结束标志</a:t>
            </a:r>
            <a:r>
              <a:rPr lang="zh-CN" altLang="en-US" dirty="0" smtClean="0">
                <a:ea typeface="宋体" pitchFamily="2" charset="-122"/>
              </a:rPr>
              <a:t>。</a:t>
            </a:r>
            <a:endParaRPr lang="en-US" altLang="zh-CN" dirty="0" smtClean="0">
              <a:ea typeface="宋体" pitchFamily="2" charset="-122"/>
            </a:endParaRPr>
          </a:p>
          <a:p>
            <a:r>
              <a:rPr lang="zh-CN" altLang="en-US" dirty="0" smtClean="0">
                <a:ea typeface="宋体" pitchFamily="2" charset="-122"/>
              </a:rPr>
              <a:t> </a:t>
            </a:r>
            <a:r>
              <a:rPr lang="zh-CN" altLang="en-US" dirty="0">
                <a:ea typeface="宋体" pitchFamily="2" charset="-122"/>
              </a:rPr>
              <a:t/>
            </a:r>
            <a:br>
              <a:rPr lang="zh-CN" altLang="en-US" dirty="0">
                <a:ea typeface="宋体" pitchFamily="2" charset="-122"/>
              </a:rPr>
            </a:br>
            <a:endParaRPr lang="en-US" altLang="zh-CN" dirty="0">
              <a:ea typeface="宋体" pitchFamily="2" charset="-122"/>
            </a:endParaRPr>
          </a:p>
        </p:txBody>
      </p:sp>
      <p:sp>
        <p:nvSpPr>
          <p:cNvPr id="13314" name="Rectangle 2"/>
          <p:cNvSpPr>
            <a:spLocks noChangeArrowheads="1"/>
          </p:cNvSpPr>
          <p:nvPr/>
        </p:nvSpPr>
        <p:spPr bwMode="auto">
          <a:xfrm>
            <a:off x="142844" y="1928802"/>
            <a:ext cx="8643998" cy="42780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Arial" pitchFamily="34" charset="0"/>
              </a:rPr>
              <a:t>Problem Description</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Your task is to Calculate a + b.</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Too easy?! Of course! I specially designed the problem for ACM beginners.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You must have found that some problems have the same titles with this one, yes, all these problems were designed for the same aim.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Arial" pitchFamily="34" charset="0"/>
              </a:rPr>
              <a:t>Input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The input will consist of a series of pairs of integers a and b, separated by a space, one pair of integers per line.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Arial" pitchFamily="34" charset="0"/>
              </a:rPr>
              <a:t>Output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For each pair of input integers a and b you should output the sum of a and b in one line, and with one line of output for each line in input.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Arial" pitchFamily="34" charset="0"/>
              </a:rPr>
              <a:t>Sample Input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1 5</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10 20</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Arial" pitchFamily="34" charset="0"/>
              </a:rPr>
              <a:t>Sample Output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6</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30</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1905000" cy="457200"/>
          </a:xfrm>
          <a:prstGeom prst="rect">
            <a:avLst/>
          </a:prstGeom>
        </p:spPr>
        <p:txBody>
          <a:bodyPr/>
          <a:lstStyle/>
          <a:p>
            <a:fld id="{B5F3159C-22F2-4FC7-953D-EBFEF49D371B}" type="slidenum">
              <a:rPr lang="en-US" altLang="zh-CN"/>
              <a:pPr/>
              <a:t>31</a:t>
            </a:fld>
            <a:endParaRPr lang="en-US" altLang="zh-CN"/>
          </a:p>
        </p:txBody>
      </p:sp>
      <p:sp>
        <p:nvSpPr>
          <p:cNvPr id="551938" name="Rectangle 2"/>
          <p:cNvSpPr>
            <a:spLocks noGrp="1" noChangeArrowheads="1"/>
          </p:cNvSpPr>
          <p:nvPr>
            <p:ph type="title"/>
          </p:nvPr>
        </p:nvSpPr>
        <p:spPr/>
        <p:txBody>
          <a:bodyPr/>
          <a:lstStyle/>
          <a:p>
            <a:r>
              <a:rPr lang="zh-CN" altLang="en-US" dirty="0" smtClean="0">
                <a:ea typeface="宋体" pitchFamily="2" charset="-122"/>
              </a:rPr>
              <a:t>源代码</a:t>
            </a:r>
            <a:r>
              <a:rPr lang="zh-CN" altLang="en-US" dirty="0">
                <a:ea typeface="宋体" pitchFamily="2" charset="-122"/>
              </a:rPr>
              <a:t>：</a:t>
            </a:r>
          </a:p>
        </p:txBody>
      </p:sp>
      <p:sp>
        <p:nvSpPr>
          <p:cNvPr id="551939" name="Rectangle 3"/>
          <p:cNvSpPr>
            <a:spLocks noGrp="1" noChangeArrowheads="1"/>
          </p:cNvSpPr>
          <p:nvPr>
            <p:ph type="body" idx="1"/>
          </p:nvPr>
        </p:nvSpPr>
        <p:spPr>
          <a:xfrm>
            <a:off x="500034" y="1142984"/>
            <a:ext cx="5295908" cy="2500330"/>
          </a:xfrm>
          <a:ln w="22225">
            <a:solidFill>
              <a:srgbClr val="C00000"/>
            </a:solidFill>
          </a:ln>
        </p:spPr>
        <p:txBody>
          <a:bodyPr/>
          <a:lstStyle/>
          <a:p>
            <a:pPr>
              <a:lnSpc>
                <a:spcPct val="80000"/>
              </a:lnSpc>
              <a:buFontTx/>
              <a:buNone/>
            </a:pPr>
            <a:r>
              <a:rPr lang="en-US" altLang="zh-CN" sz="2000" dirty="0">
                <a:ea typeface="宋体" pitchFamily="2" charset="-122"/>
              </a:rPr>
              <a:t>#include &lt;</a:t>
            </a:r>
            <a:r>
              <a:rPr lang="en-US" altLang="zh-CN" sz="2000" dirty="0" err="1">
                <a:ea typeface="宋体" pitchFamily="2" charset="-122"/>
              </a:rPr>
              <a:t>stdio.h</a:t>
            </a:r>
            <a:r>
              <a:rPr lang="en-US" altLang="zh-CN" sz="2000" dirty="0">
                <a:ea typeface="宋体" pitchFamily="2" charset="-122"/>
              </a:rPr>
              <a:t>&gt;</a:t>
            </a:r>
          </a:p>
          <a:p>
            <a:pPr>
              <a:lnSpc>
                <a:spcPct val="80000"/>
              </a:lnSpc>
              <a:buFontTx/>
              <a:buNone/>
            </a:pPr>
            <a:r>
              <a:rPr lang="en-US" altLang="zh-CN" sz="2000" dirty="0">
                <a:ea typeface="宋体" pitchFamily="2" charset="-122"/>
              </a:rPr>
              <a:t> </a:t>
            </a:r>
            <a:r>
              <a:rPr lang="en-US" altLang="zh-CN" sz="2000" dirty="0" err="1">
                <a:ea typeface="宋体" pitchFamily="2" charset="-122"/>
              </a:rPr>
              <a:t>int</a:t>
            </a:r>
            <a:r>
              <a:rPr lang="en-US" altLang="zh-CN" sz="2000" dirty="0">
                <a:ea typeface="宋体" pitchFamily="2" charset="-122"/>
              </a:rPr>
              <a:t> main()</a:t>
            </a:r>
          </a:p>
          <a:p>
            <a:pPr>
              <a:lnSpc>
                <a:spcPct val="80000"/>
              </a:lnSpc>
              <a:buFontTx/>
              <a:buNone/>
            </a:pPr>
            <a:r>
              <a:rPr lang="en-US" altLang="zh-CN" sz="2000" dirty="0">
                <a:ea typeface="宋体" pitchFamily="2" charset="-122"/>
              </a:rPr>
              <a:t> { </a:t>
            </a:r>
          </a:p>
          <a:p>
            <a:pPr>
              <a:lnSpc>
                <a:spcPct val="80000"/>
              </a:lnSpc>
              <a:buFontTx/>
              <a:buNone/>
            </a:pPr>
            <a:r>
              <a:rPr lang="en-US" altLang="zh-CN" sz="2000" dirty="0">
                <a:ea typeface="宋体" pitchFamily="2" charset="-122"/>
              </a:rPr>
              <a:t>    </a:t>
            </a:r>
            <a:r>
              <a:rPr lang="en-US" altLang="zh-CN" sz="2000" dirty="0" smtClean="0">
                <a:ea typeface="宋体" pitchFamily="2" charset="-122"/>
              </a:rPr>
              <a:t>   </a:t>
            </a:r>
            <a:r>
              <a:rPr lang="en-US" altLang="zh-CN" sz="2000" dirty="0" err="1" smtClean="0">
                <a:ea typeface="宋体" pitchFamily="2" charset="-122"/>
              </a:rPr>
              <a:t>int</a:t>
            </a:r>
            <a:r>
              <a:rPr lang="en-US" altLang="zh-CN" sz="2000" dirty="0" smtClean="0">
                <a:ea typeface="宋体" pitchFamily="2" charset="-122"/>
              </a:rPr>
              <a:t> </a:t>
            </a:r>
            <a:r>
              <a:rPr lang="en-US" altLang="zh-CN" sz="2000" dirty="0" err="1">
                <a:ea typeface="宋体" pitchFamily="2" charset="-122"/>
              </a:rPr>
              <a:t>a,b</a:t>
            </a:r>
            <a:r>
              <a:rPr lang="en-US" altLang="zh-CN" sz="2000" dirty="0">
                <a:ea typeface="宋体" pitchFamily="2" charset="-122"/>
              </a:rPr>
              <a:t>;</a:t>
            </a:r>
          </a:p>
          <a:p>
            <a:pPr>
              <a:lnSpc>
                <a:spcPct val="80000"/>
              </a:lnSpc>
              <a:buFontTx/>
              <a:buNone/>
            </a:pPr>
            <a:r>
              <a:rPr lang="en-US" altLang="zh-CN" sz="2000" dirty="0">
                <a:ea typeface="宋体" pitchFamily="2" charset="-122"/>
              </a:rPr>
              <a:t> 	  while(</a:t>
            </a:r>
            <a:r>
              <a:rPr lang="en-US" altLang="zh-CN" sz="2000" dirty="0" err="1">
                <a:ea typeface="宋体" pitchFamily="2" charset="-122"/>
              </a:rPr>
              <a:t>scanf</a:t>
            </a:r>
            <a:r>
              <a:rPr lang="en-US" altLang="zh-CN" sz="2000" dirty="0">
                <a:ea typeface="宋体" pitchFamily="2" charset="-122"/>
              </a:rPr>
              <a:t>("%d %</a:t>
            </a:r>
            <a:r>
              <a:rPr lang="en-US" altLang="zh-CN" sz="2000" dirty="0" err="1">
                <a:ea typeface="宋体" pitchFamily="2" charset="-122"/>
              </a:rPr>
              <a:t>d",&amp;a</a:t>
            </a:r>
            <a:r>
              <a:rPr lang="en-US" altLang="zh-CN" sz="2000" dirty="0">
                <a:ea typeface="宋体" pitchFamily="2" charset="-122"/>
              </a:rPr>
              <a:t>, &amp;b) </a:t>
            </a:r>
            <a:r>
              <a:rPr lang="en-US" altLang="zh-CN" sz="2000" dirty="0">
                <a:solidFill>
                  <a:srgbClr val="FF0000"/>
                </a:solidFill>
                <a:ea typeface="宋体" pitchFamily="2" charset="-122"/>
              </a:rPr>
              <a:t>!= EOF</a:t>
            </a:r>
            <a:r>
              <a:rPr lang="en-US" altLang="zh-CN" sz="2000" dirty="0">
                <a:ea typeface="宋体" pitchFamily="2" charset="-122"/>
              </a:rPr>
              <a:t>) </a:t>
            </a:r>
            <a:endParaRPr lang="en-US" altLang="zh-CN" sz="2000" dirty="0" smtClean="0">
              <a:ea typeface="宋体" pitchFamily="2" charset="-122"/>
            </a:endParaRPr>
          </a:p>
          <a:p>
            <a:pPr>
              <a:lnSpc>
                <a:spcPct val="80000"/>
              </a:lnSpc>
              <a:buFontTx/>
              <a:buNone/>
            </a:pPr>
            <a:r>
              <a:rPr lang="zh-CN" altLang="en-US" sz="2000" dirty="0" smtClean="0">
                <a:ea typeface="宋体" pitchFamily="2" charset="-122"/>
              </a:rPr>
              <a:t>      </a:t>
            </a:r>
            <a:r>
              <a:rPr lang="en-US" altLang="zh-CN" sz="2000" dirty="0">
                <a:ea typeface="宋体" pitchFamily="2" charset="-122"/>
              </a:rPr>
              <a:t>	   </a:t>
            </a:r>
            <a:r>
              <a:rPr lang="en-US" altLang="zh-CN" sz="2000" dirty="0" err="1">
                <a:ea typeface="宋体" pitchFamily="2" charset="-122"/>
              </a:rPr>
              <a:t>printf</a:t>
            </a:r>
            <a:r>
              <a:rPr lang="en-US" altLang="zh-CN" sz="2000" dirty="0">
                <a:ea typeface="宋体" pitchFamily="2" charset="-122"/>
              </a:rPr>
              <a:t>("%d</a:t>
            </a:r>
            <a:r>
              <a:rPr lang="en-US" altLang="zh-CN" sz="2000" dirty="0">
                <a:solidFill>
                  <a:srgbClr val="FF0000"/>
                </a:solidFill>
                <a:ea typeface="宋体" pitchFamily="2" charset="-122"/>
              </a:rPr>
              <a:t>\</a:t>
            </a:r>
            <a:r>
              <a:rPr lang="en-US" altLang="zh-CN" sz="2000" dirty="0" err="1">
                <a:solidFill>
                  <a:srgbClr val="FF0000"/>
                </a:solidFill>
                <a:ea typeface="宋体" pitchFamily="2" charset="-122"/>
              </a:rPr>
              <a:t>n</a:t>
            </a:r>
            <a:r>
              <a:rPr lang="en-US" altLang="zh-CN" sz="2000" dirty="0" err="1">
                <a:ea typeface="宋体" pitchFamily="2" charset="-122"/>
              </a:rPr>
              <a:t>",a+b</a:t>
            </a:r>
            <a:r>
              <a:rPr lang="en-US" altLang="zh-CN" sz="2000" dirty="0" smtClean="0">
                <a:ea typeface="宋体" pitchFamily="2" charset="-122"/>
              </a:rPr>
              <a:t>);</a:t>
            </a:r>
          </a:p>
          <a:p>
            <a:pPr>
              <a:lnSpc>
                <a:spcPct val="80000"/>
              </a:lnSpc>
              <a:buFontTx/>
              <a:buNone/>
            </a:pPr>
            <a:r>
              <a:rPr lang="zh-CN" altLang="en-US" sz="2000" dirty="0" smtClean="0">
                <a:ea typeface="宋体" pitchFamily="2" charset="-122"/>
              </a:rPr>
              <a:t>       </a:t>
            </a:r>
            <a:r>
              <a:rPr lang="en-US" altLang="zh-CN" sz="2000" dirty="0" smtClean="0">
                <a:ea typeface="宋体" pitchFamily="2" charset="-122"/>
              </a:rPr>
              <a:t>return 0;</a:t>
            </a:r>
            <a:endParaRPr lang="en-US" altLang="zh-CN" sz="2000" dirty="0">
              <a:ea typeface="宋体" pitchFamily="2" charset="-122"/>
            </a:endParaRPr>
          </a:p>
          <a:p>
            <a:pPr>
              <a:lnSpc>
                <a:spcPct val="80000"/>
              </a:lnSpc>
              <a:buFontTx/>
              <a:buNone/>
            </a:pPr>
            <a:r>
              <a:rPr lang="en-US" altLang="zh-CN" sz="2000" dirty="0">
                <a:ea typeface="宋体" pitchFamily="2" charset="-122"/>
              </a:rPr>
              <a:t> } </a:t>
            </a:r>
          </a:p>
        </p:txBody>
      </p:sp>
      <p:sp>
        <p:nvSpPr>
          <p:cNvPr id="5" name="Rectangle 3"/>
          <p:cNvSpPr txBox="1">
            <a:spLocks noChangeArrowheads="1"/>
          </p:cNvSpPr>
          <p:nvPr/>
        </p:nvSpPr>
        <p:spPr bwMode="auto">
          <a:xfrm>
            <a:off x="3286116" y="3786190"/>
            <a:ext cx="3929090" cy="2500330"/>
          </a:xfrm>
          <a:prstGeom prst="rect">
            <a:avLst/>
          </a:prstGeom>
          <a:noFill/>
          <a:ln w="22225">
            <a:solidFill>
              <a:srgbClr val="C00000"/>
            </a:solid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en-US" altLang="zh-CN" sz="2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#include &lt;</a:t>
            </a:r>
            <a:r>
              <a:rPr kumimoji="1" lang="en-US" altLang="zh-CN" sz="2000" b="1"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宋体" pitchFamily="2" charset="-122"/>
                <a:cs typeface="+mn-cs"/>
              </a:rPr>
              <a:t>iostream</a:t>
            </a:r>
            <a:r>
              <a:rPr kumimoji="1" lang="en-US" altLang="zh-CN" sz="2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&gt;</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lang="en-US" altLang="zh-CN" sz="2000" b="1" kern="0" dirty="0" smtClean="0">
                <a:effectLst>
                  <a:outerShdw blurRad="38100" dist="38100" dir="2700000" algn="tl">
                    <a:srgbClr val="C0C0C0"/>
                  </a:outerShdw>
                </a:effectLst>
                <a:latin typeface="+mn-lt"/>
              </a:rPr>
              <a:t>using namespace std;</a:t>
            </a:r>
            <a:endParaRPr kumimoji="1" lang="en-US" altLang="zh-CN" sz="2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en-US" altLang="zh-CN" sz="2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 </a:t>
            </a:r>
            <a:r>
              <a:rPr kumimoji="1" lang="en-US" altLang="zh-CN" sz="2000" b="1"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宋体" pitchFamily="2" charset="-122"/>
                <a:cs typeface="+mn-cs"/>
              </a:rPr>
              <a:t>int</a:t>
            </a:r>
            <a:r>
              <a:rPr kumimoji="1" lang="en-US" altLang="zh-CN" sz="2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 main()</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en-US" altLang="zh-CN" sz="2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 { </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en-US" altLang="zh-CN" sz="2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       </a:t>
            </a:r>
            <a:r>
              <a:rPr kumimoji="1" lang="en-US" altLang="zh-CN" sz="2000" b="1"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宋体" pitchFamily="2" charset="-122"/>
                <a:cs typeface="+mn-cs"/>
              </a:rPr>
              <a:t>int</a:t>
            </a:r>
            <a:r>
              <a:rPr kumimoji="1" lang="en-US" altLang="zh-CN" sz="2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 </a:t>
            </a:r>
            <a:r>
              <a:rPr kumimoji="1" lang="en-US" altLang="zh-CN" sz="2000" b="1"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宋体" pitchFamily="2" charset="-122"/>
                <a:cs typeface="+mn-cs"/>
              </a:rPr>
              <a:t>a,b</a:t>
            </a:r>
            <a:r>
              <a:rPr kumimoji="1" lang="en-US" altLang="zh-CN" sz="2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en-US" altLang="zh-CN" sz="2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 	  while(</a:t>
            </a:r>
            <a:r>
              <a:rPr kumimoji="1" lang="en-US" altLang="zh-CN" sz="2000" b="1"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宋体" pitchFamily="2" charset="-122"/>
                <a:cs typeface="+mn-cs"/>
              </a:rPr>
              <a:t>cin</a:t>
            </a:r>
            <a:r>
              <a:rPr kumimoji="1" lang="en-US" altLang="zh-CN" sz="2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&gt;&gt;a&gt;&gt;b) </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zh-CN" altLang="en-US" sz="2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      </a:t>
            </a:r>
            <a:r>
              <a:rPr kumimoji="1" lang="en-US" altLang="zh-CN" sz="2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	   </a:t>
            </a:r>
            <a:r>
              <a:rPr kumimoji="1" lang="en-US" altLang="zh-CN" sz="2000" b="1"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宋体" pitchFamily="2" charset="-122"/>
                <a:cs typeface="+mn-cs"/>
              </a:rPr>
              <a:t>cout</a:t>
            </a:r>
            <a:r>
              <a:rPr kumimoji="1" lang="en-US" altLang="zh-CN" sz="2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&lt;&lt;</a:t>
            </a:r>
            <a:r>
              <a:rPr kumimoji="1" lang="en-US" altLang="zh-CN" sz="2000" b="1"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宋体" pitchFamily="2" charset="-122"/>
                <a:cs typeface="+mn-cs"/>
              </a:rPr>
              <a:t>a+b</a:t>
            </a:r>
            <a:r>
              <a:rPr kumimoji="1" lang="en-US" altLang="zh-CN" sz="2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&lt;&lt;</a:t>
            </a:r>
            <a:r>
              <a:rPr kumimoji="1" lang="en-US" altLang="zh-CN" sz="2000" b="1"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宋体" pitchFamily="2" charset="-122"/>
                <a:cs typeface="+mn-cs"/>
              </a:rPr>
              <a:t>endl</a:t>
            </a:r>
            <a:r>
              <a:rPr kumimoji="1" lang="en-US" altLang="zh-CN" sz="2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zh-CN" altLang="en-US" sz="2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       </a:t>
            </a:r>
            <a:r>
              <a:rPr kumimoji="1" lang="en-US" altLang="zh-CN" sz="2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return 0;</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en-US" altLang="zh-CN" sz="2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 } </a:t>
            </a:r>
            <a:endPar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1905000" cy="457200"/>
          </a:xfrm>
          <a:prstGeom prst="rect">
            <a:avLst/>
          </a:prstGeom>
        </p:spPr>
        <p:txBody>
          <a:bodyPr/>
          <a:lstStyle/>
          <a:p>
            <a:fld id="{43073D45-E220-4313-ABC7-FED6E5FDA725}" type="slidenum">
              <a:rPr lang="en-US" altLang="zh-CN"/>
              <a:pPr/>
              <a:t>32</a:t>
            </a:fld>
            <a:endParaRPr lang="en-US" altLang="zh-CN"/>
          </a:p>
        </p:txBody>
      </p:sp>
      <p:sp>
        <p:nvSpPr>
          <p:cNvPr id="552962" name="Rectangle 2"/>
          <p:cNvSpPr>
            <a:spLocks noGrp="1" noChangeArrowheads="1"/>
          </p:cNvSpPr>
          <p:nvPr>
            <p:ph type="title"/>
          </p:nvPr>
        </p:nvSpPr>
        <p:spPr>
          <a:xfrm>
            <a:off x="962025" y="455613"/>
            <a:ext cx="7354888" cy="784225"/>
          </a:xfrm>
        </p:spPr>
        <p:txBody>
          <a:bodyPr/>
          <a:lstStyle/>
          <a:p>
            <a:r>
              <a:rPr lang="zh-CN" altLang="en-US" b="1">
                <a:ea typeface="黑体" pitchFamily="49" charset="-122"/>
              </a:rPr>
              <a:t>本类输入解决方案：</a:t>
            </a:r>
          </a:p>
        </p:txBody>
      </p:sp>
      <p:sp>
        <p:nvSpPr>
          <p:cNvPr id="552963" name="Rectangle 3"/>
          <p:cNvSpPr>
            <a:spLocks noGrp="1" noChangeArrowheads="1"/>
          </p:cNvSpPr>
          <p:nvPr>
            <p:ph type="body" idx="1"/>
          </p:nvPr>
        </p:nvSpPr>
        <p:spPr>
          <a:xfrm>
            <a:off x="682625" y="1628775"/>
            <a:ext cx="7772400" cy="4716463"/>
          </a:xfrm>
        </p:spPr>
        <p:txBody>
          <a:bodyPr/>
          <a:lstStyle/>
          <a:p>
            <a:pPr>
              <a:lnSpc>
                <a:spcPct val="80000"/>
              </a:lnSpc>
            </a:pPr>
            <a:r>
              <a:rPr lang="en-US" altLang="zh-CN" b="1" dirty="0">
                <a:ea typeface="宋体" pitchFamily="2" charset="-122"/>
              </a:rPr>
              <a:t>C</a:t>
            </a:r>
            <a:r>
              <a:rPr lang="zh-CN" altLang="en-US" b="1" dirty="0">
                <a:ea typeface="宋体" pitchFamily="2" charset="-122"/>
              </a:rPr>
              <a:t>语法：</a:t>
            </a:r>
          </a:p>
          <a:p>
            <a:pPr>
              <a:lnSpc>
                <a:spcPct val="80000"/>
              </a:lnSpc>
              <a:buFontTx/>
              <a:buNone/>
            </a:pPr>
            <a:r>
              <a:rPr lang="zh-CN" altLang="en-US" b="1" dirty="0">
                <a:ea typeface="宋体" pitchFamily="2" charset="-122"/>
              </a:rPr>
              <a:t>	</a:t>
            </a:r>
            <a:r>
              <a:rPr lang="en-US" altLang="zh-CN" b="1" dirty="0">
                <a:ea typeface="宋体" pitchFamily="2" charset="-122"/>
              </a:rPr>
              <a:t>while(</a:t>
            </a:r>
            <a:r>
              <a:rPr lang="en-US" altLang="zh-CN" b="1" dirty="0" err="1">
                <a:ea typeface="宋体" pitchFamily="2" charset="-122"/>
              </a:rPr>
              <a:t>scanf</a:t>
            </a:r>
            <a:r>
              <a:rPr lang="en-US" altLang="zh-CN" b="1" dirty="0">
                <a:ea typeface="宋体" pitchFamily="2" charset="-122"/>
              </a:rPr>
              <a:t>("%d %</a:t>
            </a:r>
            <a:r>
              <a:rPr lang="en-US" altLang="zh-CN" b="1" dirty="0" err="1">
                <a:ea typeface="宋体" pitchFamily="2" charset="-122"/>
              </a:rPr>
              <a:t>d",&amp;a</a:t>
            </a:r>
            <a:r>
              <a:rPr lang="en-US" altLang="zh-CN" b="1" dirty="0">
                <a:ea typeface="宋体" pitchFamily="2" charset="-122"/>
              </a:rPr>
              <a:t>, &amp;b) != EOF) </a:t>
            </a:r>
          </a:p>
          <a:p>
            <a:pPr>
              <a:lnSpc>
                <a:spcPct val="80000"/>
              </a:lnSpc>
              <a:buFontTx/>
              <a:buNone/>
            </a:pPr>
            <a:r>
              <a:rPr lang="en-US" altLang="zh-CN" b="1" dirty="0">
                <a:ea typeface="宋体" pitchFamily="2" charset="-122"/>
              </a:rPr>
              <a:t>	{ </a:t>
            </a:r>
            <a:br>
              <a:rPr lang="en-US" altLang="zh-CN" b="1" dirty="0">
                <a:ea typeface="宋体" pitchFamily="2" charset="-122"/>
              </a:rPr>
            </a:br>
            <a:r>
              <a:rPr lang="en-US" altLang="zh-CN" b="1" dirty="0">
                <a:ea typeface="宋体" pitchFamily="2" charset="-122"/>
              </a:rPr>
              <a:t>    .... </a:t>
            </a:r>
            <a:br>
              <a:rPr lang="en-US" altLang="zh-CN" b="1" dirty="0">
                <a:ea typeface="宋体" pitchFamily="2" charset="-122"/>
              </a:rPr>
            </a:br>
            <a:r>
              <a:rPr lang="en-US" altLang="zh-CN" b="1" dirty="0">
                <a:ea typeface="宋体" pitchFamily="2" charset="-122"/>
              </a:rPr>
              <a:t>} </a:t>
            </a:r>
          </a:p>
          <a:p>
            <a:pPr>
              <a:lnSpc>
                <a:spcPct val="80000"/>
              </a:lnSpc>
              <a:buFontTx/>
              <a:buNone/>
            </a:pPr>
            <a:endParaRPr lang="en-US" altLang="zh-CN" b="1" dirty="0">
              <a:ea typeface="宋体" pitchFamily="2" charset="-122"/>
            </a:endParaRPr>
          </a:p>
          <a:p>
            <a:pPr>
              <a:lnSpc>
                <a:spcPct val="80000"/>
              </a:lnSpc>
            </a:pPr>
            <a:r>
              <a:rPr lang="en-US" altLang="zh-CN" b="1" dirty="0">
                <a:ea typeface="宋体" pitchFamily="2" charset="-122"/>
              </a:rPr>
              <a:t>C++</a:t>
            </a:r>
            <a:r>
              <a:rPr lang="zh-CN" altLang="en-US" b="1" dirty="0">
                <a:ea typeface="宋体" pitchFamily="2" charset="-122"/>
              </a:rPr>
              <a:t>语法：</a:t>
            </a:r>
          </a:p>
          <a:p>
            <a:pPr>
              <a:lnSpc>
                <a:spcPct val="80000"/>
              </a:lnSpc>
              <a:buFontTx/>
              <a:buNone/>
            </a:pPr>
            <a:r>
              <a:rPr lang="zh-CN" altLang="en-US" b="1" dirty="0">
                <a:ea typeface="宋体" pitchFamily="2" charset="-122"/>
              </a:rPr>
              <a:t>	</a:t>
            </a:r>
            <a:r>
              <a:rPr lang="en-US" altLang="zh-CN" b="1" dirty="0">
                <a:ea typeface="宋体" pitchFamily="2" charset="-122"/>
              </a:rPr>
              <a:t>while( </a:t>
            </a:r>
            <a:r>
              <a:rPr lang="en-US" altLang="zh-CN" b="1" dirty="0" err="1">
                <a:ea typeface="宋体" pitchFamily="2" charset="-122"/>
              </a:rPr>
              <a:t>cin</a:t>
            </a:r>
            <a:r>
              <a:rPr lang="en-US" altLang="zh-CN" b="1" dirty="0">
                <a:ea typeface="宋体" pitchFamily="2" charset="-122"/>
              </a:rPr>
              <a:t> &gt;&gt; a &gt;&gt; b ) </a:t>
            </a:r>
            <a:br>
              <a:rPr lang="en-US" altLang="zh-CN" b="1" dirty="0">
                <a:ea typeface="宋体" pitchFamily="2" charset="-122"/>
              </a:rPr>
            </a:br>
            <a:r>
              <a:rPr lang="en-US" altLang="zh-CN" b="1" dirty="0">
                <a:ea typeface="宋体" pitchFamily="2" charset="-122"/>
              </a:rPr>
              <a:t>{ </a:t>
            </a:r>
            <a:br>
              <a:rPr lang="en-US" altLang="zh-CN" b="1" dirty="0">
                <a:ea typeface="宋体" pitchFamily="2" charset="-122"/>
              </a:rPr>
            </a:br>
            <a:r>
              <a:rPr lang="en-US" altLang="zh-CN" b="1" dirty="0">
                <a:ea typeface="宋体" pitchFamily="2" charset="-122"/>
              </a:rPr>
              <a:t>    .... </a:t>
            </a:r>
            <a:br>
              <a:rPr lang="en-US" altLang="zh-CN" b="1" dirty="0">
                <a:ea typeface="宋体" pitchFamily="2" charset="-122"/>
              </a:rPr>
            </a:br>
            <a:r>
              <a:rPr lang="en-US" altLang="zh-CN" b="1" dirty="0">
                <a:ea typeface="宋体" pitchFamily="2" charset="-122"/>
              </a:rPr>
              <a:t>} </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1905000" cy="457200"/>
          </a:xfrm>
          <a:prstGeom prst="rect">
            <a:avLst/>
          </a:prstGeom>
        </p:spPr>
        <p:txBody>
          <a:bodyPr/>
          <a:lstStyle/>
          <a:p>
            <a:fld id="{239FCCCE-8E86-4972-B516-53EE23C6D9CE}" type="slidenum">
              <a:rPr lang="en-US" altLang="zh-CN"/>
              <a:pPr/>
              <a:t>33</a:t>
            </a:fld>
            <a:endParaRPr lang="en-US" altLang="zh-CN"/>
          </a:p>
        </p:txBody>
      </p:sp>
      <p:sp>
        <p:nvSpPr>
          <p:cNvPr id="553986" name="Rectangle 2"/>
          <p:cNvSpPr>
            <a:spLocks noGrp="1" noChangeArrowheads="1"/>
          </p:cNvSpPr>
          <p:nvPr>
            <p:ph type="title"/>
          </p:nvPr>
        </p:nvSpPr>
        <p:spPr>
          <a:xfrm>
            <a:off x="647700" y="225425"/>
            <a:ext cx="7772400" cy="850900"/>
          </a:xfrm>
        </p:spPr>
        <p:txBody>
          <a:bodyPr/>
          <a:lstStyle/>
          <a:p>
            <a:r>
              <a:rPr lang="zh-CN" altLang="en-US" sz="4800" b="1">
                <a:latin typeface="黑体" pitchFamily="49" charset="-122"/>
                <a:ea typeface="黑体" pitchFamily="49" charset="-122"/>
              </a:rPr>
              <a:t>说明（</a:t>
            </a:r>
            <a:r>
              <a:rPr lang="en-US" altLang="zh-CN" sz="4800" b="1">
                <a:latin typeface="黑体" pitchFamily="49" charset="-122"/>
                <a:ea typeface="黑体" pitchFamily="49" charset="-122"/>
              </a:rPr>
              <a:t>1</a:t>
            </a:r>
            <a:r>
              <a:rPr lang="zh-CN" altLang="en-US" sz="4800" b="1">
                <a:latin typeface="黑体" pitchFamily="49" charset="-122"/>
                <a:ea typeface="黑体" pitchFamily="49" charset="-122"/>
              </a:rPr>
              <a:t>）：</a:t>
            </a:r>
          </a:p>
        </p:txBody>
      </p:sp>
      <p:sp>
        <p:nvSpPr>
          <p:cNvPr id="553987" name="Rectangle 3"/>
          <p:cNvSpPr>
            <a:spLocks noGrp="1" noChangeArrowheads="1"/>
          </p:cNvSpPr>
          <p:nvPr>
            <p:ph type="body" idx="1"/>
          </p:nvPr>
        </p:nvSpPr>
        <p:spPr>
          <a:xfrm>
            <a:off x="250825" y="1520825"/>
            <a:ext cx="8640763" cy="4681538"/>
          </a:xfrm>
        </p:spPr>
        <p:txBody>
          <a:bodyPr/>
          <a:lstStyle/>
          <a:p>
            <a:pPr marL="609600" indent="-609600">
              <a:lnSpc>
                <a:spcPct val="110000"/>
              </a:lnSpc>
              <a:buFont typeface="Wingdings" pitchFamily="2" charset="2"/>
              <a:buAutoNum type="arabicPeriod"/>
            </a:pPr>
            <a:r>
              <a:rPr lang="en-US" altLang="zh-CN" b="1" dirty="0" err="1" smtClean="0">
                <a:ea typeface="宋体" pitchFamily="2" charset="-122"/>
              </a:rPr>
              <a:t>scanf</a:t>
            </a:r>
            <a:r>
              <a:rPr lang="zh-CN" altLang="en-US" b="1" dirty="0">
                <a:ea typeface="宋体" pitchFamily="2" charset="-122"/>
              </a:rPr>
              <a:t>函数返回值就是读出的变量个数，如：</a:t>
            </a:r>
            <a:r>
              <a:rPr lang="en-US" altLang="zh-CN" b="1" dirty="0" err="1">
                <a:ea typeface="宋体" pitchFamily="2" charset="-122"/>
              </a:rPr>
              <a:t>scanf</a:t>
            </a:r>
            <a:r>
              <a:rPr lang="en-US" altLang="zh-CN" b="1" dirty="0">
                <a:ea typeface="宋体" pitchFamily="2" charset="-122"/>
              </a:rPr>
              <a:t>( “%d  %d”, &amp;a, &amp;b ); </a:t>
            </a:r>
            <a:br>
              <a:rPr lang="en-US" altLang="zh-CN" b="1" dirty="0">
                <a:ea typeface="宋体" pitchFamily="2" charset="-122"/>
              </a:rPr>
            </a:br>
            <a:r>
              <a:rPr lang="zh-CN" altLang="en-US" b="1" dirty="0">
                <a:ea typeface="宋体" pitchFamily="2" charset="-122"/>
              </a:rPr>
              <a:t>如果只有一个整数输入，返回值是</a:t>
            </a:r>
            <a:r>
              <a:rPr lang="en-US" altLang="zh-CN" b="1" dirty="0">
                <a:ea typeface="宋体" pitchFamily="2" charset="-122"/>
              </a:rPr>
              <a:t>1</a:t>
            </a:r>
            <a:r>
              <a:rPr lang="zh-CN" altLang="en-US" b="1" dirty="0">
                <a:ea typeface="宋体" pitchFamily="2" charset="-122"/>
              </a:rPr>
              <a:t>，如果有两个整数输入，返回值是</a:t>
            </a:r>
            <a:r>
              <a:rPr lang="en-US" altLang="zh-CN" b="1" dirty="0">
                <a:ea typeface="宋体" pitchFamily="2" charset="-122"/>
              </a:rPr>
              <a:t>2</a:t>
            </a:r>
            <a:r>
              <a:rPr lang="zh-CN" altLang="en-US" b="1" dirty="0">
                <a:ea typeface="宋体" pitchFamily="2" charset="-122"/>
              </a:rPr>
              <a:t>，如果一个都没有，则返回值是</a:t>
            </a:r>
            <a:r>
              <a:rPr lang="en-US" altLang="zh-CN" b="1" dirty="0">
                <a:ea typeface="宋体" pitchFamily="2" charset="-122"/>
              </a:rPr>
              <a:t>-1</a:t>
            </a:r>
            <a:r>
              <a:rPr lang="zh-CN" altLang="en-US" b="1" dirty="0">
                <a:ea typeface="宋体" pitchFamily="2" charset="-122"/>
              </a:rPr>
              <a:t>。</a:t>
            </a:r>
          </a:p>
          <a:p>
            <a:pPr marL="609600" indent="-609600">
              <a:lnSpc>
                <a:spcPct val="110000"/>
              </a:lnSpc>
              <a:buFont typeface="Wingdings" pitchFamily="2" charset="2"/>
              <a:buAutoNum type="arabicPeriod"/>
            </a:pPr>
            <a:r>
              <a:rPr lang="en-US" altLang="zh-CN" b="1" dirty="0">
                <a:ea typeface="宋体" pitchFamily="2" charset="-122"/>
              </a:rPr>
              <a:t>EOF</a:t>
            </a:r>
            <a:r>
              <a:rPr lang="zh-CN" altLang="en-US" b="1" dirty="0">
                <a:ea typeface="宋体" pitchFamily="2" charset="-122"/>
              </a:rPr>
              <a:t>是一个预定义的常量，等于</a:t>
            </a:r>
            <a:r>
              <a:rPr lang="en-US" altLang="zh-CN" b="1" dirty="0">
                <a:ea typeface="宋体" pitchFamily="2" charset="-122"/>
              </a:rPr>
              <a:t>-1</a:t>
            </a:r>
            <a:r>
              <a:rPr lang="zh-CN" altLang="en-US" b="1" dirty="0">
                <a:ea typeface="宋体" pitchFamily="2" charset="-122"/>
              </a:rPr>
              <a:t>。</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1905000" cy="457200"/>
          </a:xfrm>
          <a:prstGeom prst="rect">
            <a:avLst/>
          </a:prstGeom>
        </p:spPr>
        <p:txBody>
          <a:bodyPr/>
          <a:lstStyle/>
          <a:p>
            <a:fld id="{8F5761A7-CDEF-431E-8E1C-BCD82CCD0A56}" type="slidenum">
              <a:rPr lang="en-US" altLang="zh-CN"/>
              <a:pPr/>
              <a:t>34</a:t>
            </a:fld>
            <a:endParaRPr lang="en-US" altLang="zh-CN"/>
          </a:p>
        </p:txBody>
      </p:sp>
      <p:sp>
        <p:nvSpPr>
          <p:cNvPr id="555010" name="Rectangle 2"/>
          <p:cNvSpPr>
            <a:spLocks noGrp="1" noChangeArrowheads="1"/>
          </p:cNvSpPr>
          <p:nvPr>
            <p:ph type="title"/>
          </p:nvPr>
        </p:nvSpPr>
        <p:spPr/>
        <p:txBody>
          <a:bodyPr/>
          <a:lstStyle/>
          <a:p>
            <a:r>
              <a:rPr lang="zh-CN" altLang="en-US" b="1" dirty="0">
                <a:ea typeface="黑体" pitchFamily="49" charset="-122"/>
              </a:rPr>
              <a:t>输入</a:t>
            </a:r>
            <a:r>
              <a:rPr lang="en-US" altLang="zh-CN" b="1" dirty="0">
                <a:ea typeface="黑体" pitchFamily="49" charset="-122"/>
              </a:rPr>
              <a:t>_</a:t>
            </a:r>
            <a:r>
              <a:rPr lang="zh-CN" altLang="en-US" b="1" dirty="0">
                <a:ea typeface="黑体" pitchFamily="49" charset="-122"/>
              </a:rPr>
              <a:t>第二类：</a:t>
            </a:r>
          </a:p>
        </p:txBody>
      </p:sp>
      <p:sp>
        <p:nvSpPr>
          <p:cNvPr id="555011" name="Rectangle 3"/>
          <p:cNvSpPr>
            <a:spLocks noGrp="1" noChangeArrowheads="1"/>
          </p:cNvSpPr>
          <p:nvPr>
            <p:ph type="body" idx="1"/>
          </p:nvPr>
        </p:nvSpPr>
        <p:spPr>
          <a:xfrm>
            <a:off x="179388" y="1125538"/>
            <a:ext cx="8569325" cy="517512"/>
          </a:xfrm>
        </p:spPr>
        <p:txBody>
          <a:bodyPr/>
          <a:lstStyle/>
          <a:p>
            <a:r>
              <a:rPr lang="zh-CN" altLang="en-US" b="1" dirty="0">
                <a:ea typeface="宋体" pitchFamily="2" charset="-122"/>
              </a:rPr>
              <a:t>输入一开始就会说有</a:t>
            </a:r>
            <a:r>
              <a:rPr lang="en-US" altLang="zh-CN" b="1" dirty="0">
                <a:ea typeface="宋体" pitchFamily="2" charset="-122"/>
              </a:rPr>
              <a:t>N</a:t>
            </a:r>
            <a:r>
              <a:rPr lang="zh-CN" altLang="en-US" b="1" dirty="0">
                <a:ea typeface="宋体" pitchFamily="2" charset="-122"/>
              </a:rPr>
              <a:t>个</a:t>
            </a:r>
            <a:r>
              <a:rPr lang="en-US" altLang="zh-CN" b="1" dirty="0">
                <a:ea typeface="宋体" pitchFamily="2" charset="-122"/>
              </a:rPr>
              <a:t>Input Block,</a:t>
            </a:r>
            <a:r>
              <a:rPr lang="zh-CN" altLang="en-US" b="1" dirty="0">
                <a:ea typeface="宋体" pitchFamily="2" charset="-122"/>
              </a:rPr>
              <a:t>下面接着是</a:t>
            </a:r>
            <a:r>
              <a:rPr lang="en-US" altLang="zh-CN" b="1" dirty="0">
                <a:ea typeface="宋体" pitchFamily="2" charset="-122"/>
              </a:rPr>
              <a:t>N</a:t>
            </a:r>
            <a:r>
              <a:rPr lang="zh-CN" altLang="en-US" b="1" dirty="0">
                <a:ea typeface="宋体" pitchFamily="2" charset="-122"/>
              </a:rPr>
              <a:t>个</a:t>
            </a:r>
            <a:r>
              <a:rPr lang="en-US" altLang="zh-CN" b="1" dirty="0" smtClean="0">
                <a:ea typeface="宋体" pitchFamily="2" charset="-122"/>
              </a:rPr>
              <a:t>Input</a:t>
            </a:r>
            <a:endParaRPr lang="en-US" altLang="zh-CN" b="1" dirty="0">
              <a:ea typeface="宋体" pitchFamily="2" charset="-122"/>
            </a:endParaRPr>
          </a:p>
          <a:p>
            <a:pPr>
              <a:buFontTx/>
              <a:buNone/>
            </a:pPr>
            <a:endParaRPr lang="en-US" altLang="zh-CN" b="1" dirty="0">
              <a:ea typeface="宋体" pitchFamily="2" charset="-122"/>
            </a:endParaRPr>
          </a:p>
        </p:txBody>
      </p:sp>
      <p:sp>
        <p:nvSpPr>
          <p:cNvPr id="14337" name="Rectangle 1"/>
          <p:cNvSpPr>
            <a:spLocks noChangeArrowheads="1"/>
          </p:cNvSpPr>
          <p:nvPr/>
        </p:nvSpPr>
        <p:spPr bwMode="auto">
          <a:xfrm>
            <a:off x="142844" y="1571612"/>
            <a:ext cx="9001156" cy="47089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Problem Description</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Your task is to Calculate a + b.</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Input</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Input contains an integer N in the first line, and then N lines follow. Each line consists of a pair of integers a and b, separated by a space, one pair of integers per line. </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Output</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For each pair of input integers a and b you should output the sum of a and b in one line, and with one line of output for each line in input. </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Sample Input</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2</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1 5</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10 20</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Sample Output</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6</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30</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1905000" cy="457200"/>
          </a:xfrm>
          <a:prstGeom prst="rect">
            <a:avLst/>
          </a:prstGeom>
        </p:spPr>
        <p:txBody>
          <a:bodyPr/>
          <a:lstStyle/>
          <a:p>
            <a:fld id="{FD72874F-4F31-4DC9-B935-D073FB08AEB7}" type="slidenum">
              <a:rPr lang="en-US" altLang="zh-CN"/>
              <a:pPr/>
              <a:t>35</a:t>
            </a:fld>
            <a:endParaRPr lang="en-US" altLang="zh-CN"/>
          </a:p>
        </p:txBody>
      </p:sp>
      <p:sp>
        <p:nvSpPr>
          <p:cNvPr id="556034" name="Rectangle 2"/>
          <p:cNvSpPr>
            <a:spLocks noGrp="1" noChangeArrowheads="1"/>
          </p:cNvSpPr>
          <p:nvPr>
            <p:ph type="title"/>
          </p:nvPr>
        </p:nvSpPr>
        <p:spPr>
          <a:xfrm>
            <a:off x="996950" y="288925"/>
            <a:ext cx="7353300" cy="874713"/>
          </a:xfrm>
        </p:spPr>
        <p:txBody>
          <a:bodyPr/>
          <a:lstStyle/>
          <a:p>
            <a:r>
              <a:rPr lang="zh-CN" altLang="en-US" dirty="0" smtClean="0">
                <a:ea typeface="宋体" pitchFamily="2" charset="-122"/>
              </a:rPr>
              <a:t>源代码</a:t>
            </a:r>
            <a:r>
              <a:rPr lang="zh-CN" altLang="en-US" dirty="0">
                <a:ea typeface="宋体" pitchFamily="2" charset="-122"/>
              </a:rPr>
              <a:t>：</a:t>
            </a:r>
          </a:p>
        </p:txBody>
      </p:sp>
      <p:sp>
        <p:nvSpPr>
          <p:cNvPr id="556035" name="Rectangle 3"/>
          <p:cNvSpPr>
            <a:spLocks noGrp="1" noChangeArrowheads="1"/>
          </p:cNvSpPr>
          <p:nvPr>
            <p:ph type="body" idx="1"/>
          </p:nvPr>
        </p:nvSpPr>
        <p:spPr>
          <a:xfrm>
            <a:off x="468313" y="1196975"/>
            <a:ext cx="4103687" cy="4089413"/>
          </a:xfrm>
          <a:ln w="22225">
            <a:solidFill>
              <a:srgbClr val="C00000"/>
            </a:solidFill>
          </a:ln>
        </p:spPr>
        <p:txBody>
          <a:bodyPr/>
          <a:lstStyle/>
          <a:p>
            <a:pPr>
              <a:lnSpc>
                <a:spcPct val="70000"/>
              </a:lnSpc>
              <a:buFontTx/>
              <a:buNone/>
            </a:pPr>
            <a:r>
              <a:rPr lang="en-US" altLang="zh-CN" sz="2000" b="1" dirty="0">
                <a:ea typeface="宋体" pitchFamily="2" charset="-122"/>
              </a:rPr>
              <a:t>#include &lt;</a:t>
            </a:r>
            <a:r>
              <a:rPr lang="en-US" altLang="zh-CN" sz="2000" b="1" dirty="0" err="1">
                <a:ea typeface="宋体" pitchFamily="2" charset="-122"/>
              </a:rPr>
              <a:t>stdio.h</a:t>
            </a:r>
            <a:r>
              <a:rPr lang="en-US" altLang="zh-CN" sz="2000" b="1" dirty="0">
                <a:ea typeface="宋体" pitchFamily="2" charset="-122"/>
              </a:rPr>
              <a:t>&gt;</a:t>
            </a:r>
          </a:p>
          <a:p>
            <a:pPr>
              <a:lnSpc>
                <a:spcPct val="70000"/>
              </a:lnSpc>
              <a:buFontTx/>
              <a:buNone/>
            </a:pPr>
            <a:r>
              <a:rPr lang="en-US" altLang="zh-CN" sz="2000" b="1" dirty="0">
                <a:ea typeface="宋体" pitchFamily="2" charset="-122"/>
              </a:rPr>
              <a:t> </a:t>
            </a:r>
            <a:r>
              <a:rPr lang="en-US" altLang="zh-CN" sz="2000" b="1" dirty="0" err="1">
                <a:ea typeface="宋体" pitchFamily="2" charset="-122"/>
              </a:rPr>
              <a:t>int</a:t>
            </a:r>
            <a:r>
              <a:rPr lang="en-US" altLang="zh-CN" sz="2000" b="1" dirty="0">
                <a:ea typeface="宋体" pitchFamily="2" charset="-122"/>
              </a:rPr>
              <a:t> main()</a:t>
            </a:r>
          </a:p>
          <a:p>
            <a:pPr>
              <a:lnSpc>
                <a:spcPct val="70000"/>
              </a:lnSpc>
              <a:buFontTx/>
              <a:buNone/>
            </a:pPr>
            <a:r>
              <a:rPr lang="en-US" altLang="zh-CN" sz="2000" b="1" dirty="0">
                <a:ea typeface="宋体" pitchFamily="2" charset="-122"/>
              </a:rPr>
              <a:t> { </a:t>
            </a:r>
          </a:p>
          <a:p>
            <a:pPr>
              <a:lnSpc>
                <a:spcPct val="70000"/>
              </a:lnSpc>
              <a:buFontTx/>
              <a:buNone/>
            </a:pPr>
            <a:r>
              <a:rPr lang="en-US" altLang="zh-CN" sz="2000" b="1" dirty="0">
                <a:ea typeface="宋体" pitchFamily="2" charset="-122"/>
              </a:rPr>
              <a:t>    </a:t>
            </a:r>
            <a:r>
              <a:rPr lang="en-US" altLang="zh-CN" sz="2000" b="1" dirty="0" smtClean="0">
                <a:ea typeface="宋体" pitchFamily="2" charset="-122"/>
              </a:rPr>
              <a:t>  </a:t>
            </a:r>
            <a:r>
              <a:rPr lang="en-US" altLang="zh-CN" sz="2000" b="1" dirty="0" err="1" smtClean="0">
                <a:ea typeface="宋体" pitchFamily="2" charset="-122"/>
              </a:rPr>
              <a:t>int</a:t>
            </a:r>
            <a:r>
              <a:rPr lang="en-US" altLang="zh-CN" sz="2000" b="1" dirty="0" smtClean="0">
                <a:ea typeface="宋体" pitchFamily="2" charset="-122"/>
              </a:rPr>
              <a:t> </a:t>
            </a:r>
            <a:r>
              <a:rPr lang="en-US" altLang="zh-CN" sz="2000" b="1" dirty="0" err="1">
                <a:ea typeface="宋体" pitchFamily="2" charset="-122"/>
              </a:rPr>
              <a:t>n,i,a,b</a:t>
            </a:r>
            <a:r>
              <a:rPr lang="en-US" altLang="zh-CN" sz="2000" b="1" dirty="0">
                <a:ea typeface="宋体" pitchFamily="2" charset="-122"/>
              </a:rPr>
              <a:t>;</a:t>
            </a:r>
          </a:p>
          <a:p>
            <a:pPr>
              <a:lnSpc>
                <a:spcPct val="70000"/>
              </a:lnSpc>
              <a:buFontTx/>
              <a:buNone/>
            </a:pPr>
            <a:r>
              <a:rPr lang="en-US" altLang="zh-CN" sz="2000" b="1" dirty="0">
                <a:ea typeface="宋体" pitchFamily="2" charset="-122"/>
              </a:rPr>
              <a:t>	 </a:t>
            </a:r>
            <a:r>
              <a:rPr lang="en-US" altLang="zh-CN" sz="2000" b="1" dirty="0" err="1">
                <a:solidFill>
                  <a:srgbClr val="FF0000"/>
                </a:solidFill>
                <a:ea typeface="宋体" pitchFamily="2" charset="-122"/>
              </a:rPr>
              <a:t>scanf</a:t>
            </a:r>
            <a:r>
              <a:rPr lang="en-US" altLang="zh-CN" sz="2000" b="1" dirty="0">
                <a:solidFill>
                  <a:srgbClr val="FF0000"/>
                </a:solidFill>
                <a:ea typeface="宋体" pitchFamily="2" charset="-122"/>
              </a:rPr>
              <a:t>("%</a:t>
            </a:r>
            <a:r>
              <a:rPr lang="en-US" altLang="zh-CN" sz="2000" b="1" dirty="0" err="1">
                <a:solidFill>
                  <a:srgbClr val="FF0000"/>
                </a:solidFill>
                <a:ea typeface="宋体" pitchFamily="2" charset="-122"/>
              </a:rPr>
              <a:t>d",&amp;n</a:t>
            </a:r>
            <a:r>
              <a:rPr lang="en-US" altLang="zh-CN" sz="2000" b="1" dirty="0">
                <a:solidFill>
                  <a:srgbClr val="FF0000"/>
                </a:solidFill>
                <a:ea typeface="宋体" pitchFamily="2" charset="-122"/>
              </a:rPr>
              <a:t>);</a:t>
            </a:r>
          </a:p>
          <a:p>
            <a:pPr lvl="1">
              <a:buFontTx/>
              <a:buNone/>
            </a:pPr>
            <a:r>
              <a:rPr lang="en-US" altLang="zh-CN" sz="2000" b="1" dirty="0">
                <a:solidFill>
                  <a:srgbClr val="FF0000"/>
                </a:solidFill>
                <a:ea typeface="宋体" pitchFamily="2" charset="-122"/>
              </a:rPr>
              <a:t>for(</a:t>
            </a:r>
            <a:r>
              <a:rPr lang="en-US" altLang="zh-CN" sz="2000" b="1" dirty="0" err="1">
                <a:solidFill>
                  <a:srgbClr val="FF0000"/>
                </a:solidFill>
                <a:ea typeface="宋体" pitchFamily="2" charset="-122"/>
              </a:rPr>
              <a:t>i</a:t>
            </a:r>
            <a:r>
              <a:rPr lang="en-US" altLang="zh-CN" sz="2000" b="1" dirty="0">
                <a:solidFill>
                  <a:srgbClr val="FF0000"/>
                </a:solidFill>
                <a:ea typeface="宋体" pitchFamily="2" charset="-122"/>
              </a:rPr>
              <a:t>=0;i&lt;</a:t>
            </a:r>
            <a:r>
              <a:rPr lang="en-US" altLang="zh-CN" sz="2000" b="1" dirty="0" err="1">
                <a:solidFill>
                  <a:srgbClr val="FF0000"/>
                </a:solidFill>
                <a:ea typeface="宋体" pitchFamily="2" charset="-122"/>
              </a:rPr>
              <a:t>n;i</a:t>
            </a:r>
            <a:r>
              <a:rPr lang="en-US" altLang="zh-CN" sz="2000" b="1" dirty="0">
                <a:solidFill>
                  <a:srgbClr val="FF0000"/>
                </a:solidFill>
                <a:ea typeface="宋体" pitchFamily="2" charset="-122"/>
              </a:rPr>
              <a:t>++)</a:t>
            </a:r>
          </a:p>
          <a:p>
            <a:pPr lvl="1">
              <a:buFontTx/>
              <a:buNone/>
            </a:pPr>
            <a:r>
              <a:rPr lang="en-US" altLang="zh-CN" sz="2000" b="1" dirty="0">
                <a:ea typeface="宋体" pitchFamily="2" charset="-122"/>
              </a:rPr>
              <a:t>{</a:t>
            </a:r>
          </a:p>
          <a:p>
            <a:pPr lvl="1">
              <a:buFontTx/>
              <a:buNone/>
            </a:pPr>
            <a:r>
              <a:rPr lang="en-US" altLang="zh-CN" sz="2000" b="1" dirty="0">
                <a:ea typeface="宋体" pitchFamily="2" charset="-122"/>
              </a:rPr>
              <a:t> 	 </a:t>
            </a:r>
            <a:r>
              <a:rPr lang="en-US" altLang="zh-CN" sz="2000" b="1" dirty="0" err="1">
                <a:ea typeface="宋体" pitchFamily="2" charset="-122"/>
              </a:rPr>
              <a:t>scanf</a:t>
            </a:r>
            <a:r>
              <a:rPr lang="en-US" altLang="zh-CN" sz="2000" b="1" dirty="0">
                <a:ea typeface="宋体" pitchFamily="2" charset="-122"/>
              </a:rPr>
              <a:t>("%d %</a:t>
            </a:r>
            <a:r>
              <a:rPr lang="en-US" altLang="zh-CN" sz="2000" b="1" dirty="0" err="1">
                <a:ea typeface="宋体" pitchFamily="2" charset="-122"/>
              </a:rPr>
              <a:t>d",&amp;a</a:t>
            </a:r>
            <a:r>
              <a:rPr lang="en-US" altLang="zh-CN" sz="2000" b="1" dirty="0">
                <a:ea typeface="宋体" pitchFamily="2" charset="-122"/>
              </a:rPr>
              <a:t>, &amp;b);</a:t>
            </a:r>
          </a:p>
          <a:p>
            <a:pPr lvl="1">
              <a:buFontTx/>
              <a:buNone/>
            </a:pPr>
            <a:r>
              <a:rPr lang="en-US" altLang="zh-CN" sz="2000" b="1" dirty="0">
                <a:ea typeface="宋体" pitchFamily="2" charset="-122"/>
              </a:rPr>
              <a:t>   	 </a:t>
            </a:r>
            <a:r>
              <a:rPr lang="en-US" altLang="zh-CN" sz="2000" b="1" dirty="0" err="1">
                <a:ea typeface="宋体" pitchFamily="2" charset="-122"/>
              </a:rPr>
              <a:t>printf</a:t>
            </a:r>
            <a:r>
              <a:rPr lang="en-US" altLang="zh-CN" sz="2000" b="1" dirty="0">
                <a:ea typeface="宋体" pitchFamily="2" charset="-122"/>
              </a:rPr>
              <a:t>("%d\</a:t>
            </a:r>
            <a:r>
              <a:rPr lang="en-US" altLang="zh-CN" sz="2000" b="1" dirty="0" err="1">
                <a:ea typeface="宋体" pitchFamily="2" charset="-122"/>
              </a:rPr>
              <a:t>n",a+b</a:t>
            </a:r>
            <a:r>
              <a:rPr lang="en-US" altLang="zh-CN" sz="2000" b="1" dirty="0">
                <a:ea typeface="宋体" pitchFamily="2" charset="-122"/>
              </a:rPr>
              <a:t>);</a:t>
            </a:r>
          </a:p>
          <a:p>
            <a:pPr lvl="1">
              <a:buFontTx/>
              <a:buNone/>
            </a:pPr>
            <a:r>
              <a:rPr lang="en-US" altLang="zh-CN" sz="2000" b="1" dirty="0">
                <a:ea typeface="宋体" pitchFamily="2" charset="-122"/>
              </a:rPr>
              <a:t> </a:t>
            </a:r>
            <a:r>
              <a:rPr lang="en-US" altLang="zh-CN" sz="2000" b="1" dirty="0" smtClean="0">
                <a:ea typeface="宋体" pitchFamily="2" charset="-122"/>
              </a:rPr>
              <a:t>}</a:t>
            </a:r>
          </a:p>
          <a:p>
            <a:pPr lvl="1">
              <a:buFontTx/>
              <a:buNone/>
            </a:pPr>
            <a:r>
              <a:rPr lang="en-US" altLang="zh-CN" sz="2000" dirty="0" smtClean="0">
                <a:ea typeface="宋体" pitchFamily="2" charset="-122"/>
              </a:rPr>
              <a:t>return 0;</a:t>
            </a:r>
            <a:endParaRPr lang="en-US" altLang="zh-CN" sz="2000" b="1" dirty="0">
              <a:ea typeface="宋体" pitchFamily="2" charset="-122"/>
            </a:endParaRPr>
          </a:p>
          <a:p>
            <a:pPr>
              <a:lnSpc>
                <a:spcPct val="70000"/>
              </a:lnSpc>
              <a:buFontTx/>
              <a:buNone/>
            </a:pPr>
            <a:r>
              <a:rPr lang="en-US" altLang="zh-CN" sz="2000" b="1" dirty="0">
                <a:ea typeface="宋体" pitchFamily="2" charset="-122"/>
              </a:rPr>
              <a:t> } </a:t>
            </a:r>
          </a:p>
        </p:txBody>
      </p:sp>
      <p:sp>
        <p:nvSpPr>
          <p:cNvPr id="5" name="Rectangle 3"/>
          <p:cNvSpPr txBox="1">
            <a:spLocks noChangeArrowheads="1"/>
          </p:cNvSpPr>
          <p:nvPr/>
        </p:nvSpPr>
        <p:spPr bwMode="auto">
          <a:xfrm>
            <a:off x="4643438" y="1214422"/>
            <a:ext cx="4286280" cy="4071966"/>
          </a:xfrm>
          <a:prstGeom prst="rect">
            <a:avLst/>
          </a:prstGeom>
          <a:noFill/>
          <a:ln w="22225">
            <a:solidFill>
              <a:srgbClr val="C00000"/>
            </a:solid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en-US" altLang="zh-CN" sz="2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#include &lt;</a:t>
            </a:r>
            <a:r>
              <a:rPr kumimoji="1" lang="en-US" altLang="zh-CN" sz="2000" b="1"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宋体" pitchFamily="2" charset="-122"/>
                <a:cs typeface="+mn-cs"/>
              </a:rPr>
              <a:t>iostream</a:t>
            </a:r>
            <a:r>
              <a:rPr kumimoji="1" lang="en-US" altLang="zh-CN" sz="2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&gt;</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lang="en-US" altLang="zh-CN" sz="2000" b="1" kern="0" dirty="0" smtClean="0">
                <a:effectLst>
                  <a:outerShdw blurRad="38100" dist="38100" dir="2700000" algn="tl">
                    <a:srgbClr val="C0C0C0"/>
                  </a:outerShdw>
                </a:effectLst>
                <a:latin typeface="+mn-lt"/>
              </a:rPr>
              <a:t>using namespace std;</a:t>
            </a:r>
            <a:endParaRPr kumimoji="1" lang="en-US" altLang="zh-CN" sz="2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en-US" altLang="zh-CN" sz="2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 </a:t>
            </a:r>
            <a:r>
              <a:rPr kumimoji="1" lang="en-US" altLang="zh-CN" sz="2000" b="1"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宋体" pitchFamily="2" charset="-122"/>
                <a:cs typeface="+mn-cs"/>
              </a:rPr>
              <a:t>int</a:t>
            </a:r>
            <a:r>
              <a:rPr kumimoji="1" lang="en-US" altLang="zh-CN" sz="2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 main()</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en-US" altLang="zh-CN" sz="2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 { </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en-US" altLang="zh-CN" sz="2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       </a:t>
            </a:r>
            <a:r>
              <a:rPr kumimoji="1" lang="en-US" altLang="zh-CN" sz="2000" b="1"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宋体" pitchFamily="2" charset="-122"/>
                <a:cs typeface="+mn-cs"/>
              </a:rPr>
              <a:t>int</a:t>
            </a:r>
            <a:r>
              <a:rPr kumimoji="1" lang="en-US" altLang="zh-CN" sz="2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 </a:t>
            </a:r>
            <a:r>
              <a:rPr kumimoji="1" lang="en-US" altLang="zh-CN" sz="2000" b="1"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宋体" pitchFamily="2" charset="-122"/>
                <a:cs typeface="+mn-cs"/>
              </a:rPr>
              <a:t>a,b,n</a:t>
            </a:r>
            <a:r>
              <a:rPr kumimoji="1" lang="en-US" altLang="zh-CN" sz="2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lang="en-US" altLang="zh-CN" sz="2000" b="1" kern="0" dirty="0" smtClean="0">
                <a:effectLst>
                  <a:outerShdw blurRad="38100" dist="38100" dir="2700000" algn="tl">
                    <a:srgbClr val="C0C0C0"/>
                  </a:outerShdw>
                </a:effectLst>
                <a:latin typeface="+mn-lt"/>
              </a:rPr>
              <a:t>       </a:t>
            </a:r>
            <a:r>
              <a:rPr lang="en-US" altLang="zh-CN" sz="2000" b="1" kern="0" dirty="0" err="1" smtClean="0">
                <a:solidFill>
                  <a:srgbClr val="FF0000"/>
                </a:solidFill>
                <a:effectLst>
                  <a:outerShdw blurRad="38100" dist="38100" dir="2700000" algn="tl">
                    <a:srgbClr val="C0C0C0"/>
                  </a:outerShdw>
                </a:effectLst>
                <a:latin typeface="+mn-lt"/>
              </a:rPr>
              <a:t>cin</a:t>
            </a:r>
            <a:r>
              <a:rPr lang="en-US" altLang="zh-CN" sz="2000" b="1" kern="0" dirty="0" smtClean="0">
                <a:solidFill>
                  <a:srgbClr val="FF0000"/>
                </a:solidFill>
                <a:effectLst>
                  <a:outerShdw blurRad="38100" dist="38100" dir="2700000" algn="tl">
                    <a:srgbClr val="C0C0C0"/>
                  </a:outerShdw>
                </a:effectLst>
                <a:latin typeface="+mn-lt"/>
              </a:rPr>
              <a:t>&gt;&gt;n;</a:t>
            </a:r>
            <a:endParaRPr kumimoji="1" lang="en-US" altLang="zh-CN" sz="20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mn-lt"/>
              <a:ea typeface="宋体" pitchFamily="2" charset="-122"/>
              <a:cs typeface="+mn-cs"/>
            </a:endParaRPr>
          </a:p>
          <a:p>
            <a:pPr marL="342900" lvl="0" indent="-342900">
              <a:lnSpc>
                <a:spcPct val="80000"/>
              </a:lnSpc>
              <a:spcBef>
                <a:spcPct val="20000"/>
              </a:spcBef>
            </a:pPr>
            <a:r>
              <a:rPr kumimoji="1" lang="en-US" altLang="zh-CN" sz="2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 	  </a:t>
            </a:r>
            <a:r>
              <a:rPr kumimoji="1" lang="en-US" altLang="zh-CN" sz="20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mn-lt"/>
                <a:ea typeface="宋体" pitchFamily="2" charset="-122"/>
                <a:cs typeface="+mn-cs"/>
              </a:rPr>
              <a:t>while(n--) //</a:t>
            </a:r>
            <a:r>
              <a:rPr lang="en-US" altLang="zh-CN" sz="2000" b="1" dirty="0" smtClean="0"/>
              <a:t> for( </a:t>
            </a:r>
            <a:r>
              <a:rPr lang="en-US" altLang="zh-CN" sz="2000" b="1" dirty="0" err="1" smtClean="0"/>
              <a:t>i</a:t>
            </a:r>
            <a:r>
              <a:rPr lang="en-US" altLang="zh-CN" sz="2000" b="1" dirty="0" smtClean="0"/>
              <a:t>=0 ; </a:t>
            </a:r>
            <a:r>
              <a:rPr lang="en-US" altLang="zh-CN" sz="2000" b="1" dirty="0" err="1" smtClean="0"/>
              <a:t>i</a:t>
            </a:r>
            <a:r>
              <a:rPr lang="en-US" altLang="zh-CN" sz="2000" b="1" dirty="0" smtClean="0"/>
              <a:t>&lt;n ; </a:t>
            </a:r>
            <a:r>
              <a:rPr lang="en-US" altLang="zh-CN" sz="2000" b="1" dirty="0" err="1" smtClean="0"/>
              <a:t>i</a:t>
            </a:r>
            <a:r>
              <a:rPr lang="en-US" altLang="zh-CN" sz="2000" b="1" dirty="0" smtClean="0"/>
              <a:t>++ ) </a:t>
            </a:r>
            <a:endParaRPr kumimoji="1" lang="en-US" altLang="zh-CN" sz="20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mn-lt"/>
              <a:ea typeface="宋体"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tabLst/>
              <a:defRPr/>
            </a:pPr>
            <a:r>
              <a:rPr lang="en-US" altLang="zh-CN" sz="2000" b="1" kern="0" dirty="0" smtClean="0">
                <a:solidFill>
                  <a:srgbClr val="FF0000"/>
                </a:solidFill>
                <a:effectLst>
                  <a:outerShdw blurRad="38100" dist="38100" dir="2700000" algn="tl">
                    <a:srgbClr val="C0C0C0"/>
                  </a:outerShdw>
                </a:effectLst>
                <a:latin typeface="+mn-lt"/>
              </a:rPr>
              <a:t>       {</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en-US" altLang="zh-CN" sz="20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mn-lt"/>
                <a:ea typeface="宋体" pitchFamily="2" charset="-122"/>
                <a:cs typeface="+mn-cs"/>
              </a:rPr>
              <a:t>                </a:t>
            </a:r>
            <a:r>
              <a:rPr kumimoji="1" lang="en-US" altLang="zh-CN" sz="2000" b="1" i="0" u="none" strike="noStrike" kern="0" cap="none" spc="0" normalizeH="0" baseline="0" noProof="0" dirty="0" err="1" smtClean="0">
                <a:ln>
                  <a:noFill/>
                </a:ln>
                <a:solidFill>
                  <a:srgbClr val="FF0000"/>
                </a:solidFill>
                <a:effectLst>
                  <a:outerShdw blurRad="38100" dist="38100" dir="2700000" algn="tl">
                    <a:srgbClr val="C0C0C0"/>
                  </a:outerShdw>
                </a:effectLst>
                <a:uLnTx/>
                <a:uFillTx/>
                <a:latin typeface="+mn-lt"/>
                <a:ea typeface="宋体" pitchFamily="2" charset="-122"/>
                <a:cs typeface="+mn-cs"/>
              </a:rPr>
              <a:t>cin</a:t>
            </a:r>
            <a:r>
              <a:rPr kumimoji="1" lang="en-US" altLang="zh-CN" sz="20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mn-lt"/>
                <a:ea typeface="宋体" pitchFamily="2" charset="-122"/>
                <a:cs typeface="+mn-cs"/>
              </a:rPr>
              <a:t>&gt;&gt;a&gt;&gt;b;</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zh-CN" altLang="en-US" sz="2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      </a:t>
            </a:r>
            <a:r>
              <a:rPr kumimoji="1" lang="en-US" altLang="zh-CN" sz="2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	   </a:t>
            </a:r>
            <a:r>
              <a:rPr kumimoji="1" lang="en-US" altLang="zh-CN" sz="2000" b="1"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宋体" pitchFamily="2" charset="-122"/>
                <a:cs typeface="+mn-cs"/>
              </a:rPr>
              <a:t>cout</a:t>
            </a:r>
            <a:r>
              <a:rPr kumimoji="1" lang="en-US" altLang="zh-CN" sz="2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&lt;&lt;</a:t>
            </a:r>
            <a:r>
              <a:rPr kumimoji="1" lang="en-US" altLang="zh-CN" sz="2000" b="1"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宋体" pitchFamily="2" charset="-122"/>
                <a:cs typeface="+mn-cs"/>
              </a:rPr>
              <a:t>a+b</a:t>
            </a:r>
            <a:r>
              <a:rPr kumimoji="1" lang="en-US" altLang="zh-CN" sz="2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&lt;&lt;</a:t>
            </a:r>
            <a:r>
              <a:rPr kumimoji="1" lang="en-US" altLang="zh-CN" sz="2000" b="1"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宋体" pitchFamily="2" charset="-122"/>
                <a:cs typeface="+mn-cs"/>
              </a:rPr>
              <a:t>endl</a:t>
            </a:r>
            <a:r>
              <a:rPr kumimoji="1" lang="en-US" altLang="zh-CN" sz="2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lang="en-US" altLang="zh-CN" sz="2000" b="1" kern="0" dirty="0" smtClean="0">
                <a:effectLst>
                  <a:outerShdw blurRad="38100" dist="38100" dir="2700000" algn="tl">
                    <a:srgbClr val="C0C0C0"/>
                  </a:outerShdw>
                </a:effectLst>
                <a:latin typeface="+mn-lt"/>
              </a:rPr>
              <a:t>        }</a:t>
            </a:r>
            <a:endParaRPr kumimoji="1" lang="en-US" altLang="zh-CN" sz="2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zh-CN" altLang="en-US" sz="2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       </a:t>
            </a:r>
            <a:r>
              <a:rPr kumimoji="1" lang="en-US" altLang="zh-CN" sz="2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return 0;</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en-US" altLang="zh-CN" sz="2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 } </a:t>
            </a:r>
            <a:endPar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1905000" cy="457200"/>
          </a:xfrm>
          <a:prstGeom prst="rect">
            <a:avLst/>
          </a:prstGeom>
        </p:spPr>
        <p:txBody>
          <a:bodyPr/>
          <a:lstStyle/>
          <a:p>
            <a:fld id="{84A2F4C7-851B-4093-BF56-891D81040792}" type="slidenum">
              <a:rPr lang="en-US" altLang="zh-CN"/>
              <a:pPr/>
              <a:t>36</a:t>
            </a:fld>
            <a:endParaRPr lang="en-US" altLang="zh-CN"/>
          </a:p>
        </p:txBody>
      </p:sp>
      <p:sp>
        <p:nvSpPr>
          <p:cNvPr id="557058" name="Rectangle 2"/>
          <p:cNvSpPr>
            <a:spLocks noGrp="1" noChangeArrowheads="1"/>
          </p:cNvSpPr>
          <p:nvPr>
            <p:ph type="title"/>
          </p:nvPr>
        </p:nvSpPr>
        <p:spPr>
          <a:xfrm>
            <a:off x="971550" y="0"/>
            <a:ext cx="7354888" cy="784225"/>
          </a:xfrm>
        </p:spPr>
        <p:txBody>
          <a:bodyPr/>
          <a:lstStyle/>
          <a:p>
            <a:r>
              <a:rPr lang="zh-CN" altLang="en-US" b="1">
                <a:ea typeface="黑体" pitchFamily="49" charset="-122"/>
              </a:rPr>
              <a:t>本类输入解决方案：</a:t>
            </a:r>
          </a:p>
        </p:txBody>
      </p:sp>
      <p:sp>
        <p:nvSpPr>
          <p:cNvPr id="557059" name="Rectangle 3"/>
          <p:cNvSpPr>
            <a:spLocks noGrp="1" noChangeArrowheads="1"/>
          </p:cNvSpPr>
          <p:nvPr>
            <p:ph type="body" idx="1"/>
          </p:nvPr>
        </p:nvSpPr>
        <p:spPr>
          <a:xfrm>
            <a:off x="431800" y="1160463"/>
            <a:ext cx="8388350" cy="5545137"/>
          </a:xfrm>
        </p:spPr>
        <p:txBody>
          <a:bodyPr/>
          <a:lstStyle/>
          <a:p>
            <a:pPr>
              <a:lnSpc>
                <a:spcPct val="80000"/>
              </a:lnSpc>
            </a:pPr>
            <a:r>
              <a:rPr lang="en-US" altLang="zh-CN" b="1" dirty="0">
                <a:ea typeface="宋体" pitchFamily="2" charset="-122"/>
              </a:rPr>
              <a:t>C</a:t>
            </a:r>
            <a:r>
              <a:rPr lang="zh-CN" altLang="en-US" b="1" dirty="0">
                <a:ea typeface="宋体" pitchFamily="2" charset="-122"/>
              </a:rPr>
              <a:t>语法：</a:t>
            </a:r>
          </a:p>
          <a:p>
            <a:pPr>
              <a:lnSpc>
                <a:spcPct val="80000"/>
              </a:lnSpc>
              <a:buFontTx/>
              <a:buNone/>
            </a:pPr>
            <a:r>
              <a:rPr lang="zh-CN" altLang="en-US" b="1" dirty="0">
                <a:ea typeface="宋体" pitchFamily="2" charset="-122"/>
              </a:rPr>
              <a:t>	</a:t>
            </a:r>
            <a:r>
              <a:rPr lang="en-US" altLang="zh-CN" b="1" dirty="0" err="1">
                <a:ea typeface="宋体" pitchFamily="2" charset="-122"/>
              </a:rPr>
              <a:t>scanf</a:t>
            </a:r>
            <a:r>
              <a:rPr lang="en-US" altLang="zh-CN" b="1" dirty="0">
                <a:ea typeface="宋体" pitchFamily="2" charset="-122"/>
              </a:rPr>
              <a:t>("%</a:t>
            </a:r>
            <a:r>
              <a:rPr lang="en-US" altLang="zh-CN" b="1" dirty="0" err="1">
                <a:ea typeface="宋体" pitchFamily="2" charset="-122"/>
              </a:rPr>
              <a:t>d",&amp;n</a:t>
            </a:r>
            <a:r>
              <a:rPr lang="en-US" altLang="zh-CN" b="1" dirty="0">
                <a:ea typeface="宋体" pitchFamily="2" charset="-122"/>
              </a:rPr>
              <a:t>) ; </a:t>
            </a:r>
          </a:p>
          <a:p>
            <a:pPr>
              <a:lnSpc>
                <a:spcPct val="80000"/>
              </a:lnSpc>
              <a:buFontTx/>
              <a:buNone/>
            </a:pPr>
            <a:r>
              <a:rPr lang="en-US" altLang="zh-CN" b="1" dirty="0">
                <a:ea typeface="宋体" pitchFamily="2" charset="-122"/>
              </a:rPr>
              <a:t>	for( </a:t>
            </a:r>
            <a:r>
              <a:rPr lang="en-US" altLang="zh-CN" b="1" dirty="0" err="1">
                <a:ea typeface="宋体" pitchFamily="2" charset="-122"/>
              </a:rPr>
              <a:t>i</a:t>
            </a:r>
            <a:r>
              <a:rPr lang="en-US" altLang="zh-CN" b="1" dirty="0">
                <a:ea typeface="宋体" pitchFamily="2" charset="-122"/>
              </a:rPr>
              <a:t>=0 ; </a:t>
            </a:r>
            <a:r>
              <a:rPr lang="en-US" altLang="zh-CN" b="1" dirty="0" err="1">
                <a:ea typeface="宋体" pitchFamily="2" charset="-122"/>
              </a:rPr>
              <a:t>i</a:t>
            </a:r>
            <a:r>
              <a:rPr lang="en-US" altLang="zh-CN" b="1" dirty="0">
                <a:ea typeface="宋体" pitchFamily="2" charset="-122"/>
              </a:rPr>
              <a:t>&lt;n ; </a:t>
            </a:r>
            <a:r>
              <a:rPr lang="en-US" altLang="zh-CN" b="1" dirty="0" err="1">
                <a:ea typeface="宋体" pitchFamily="2" charset="-122"/>
              </a:rPr>
              <a:t>i</a:t>
            </a:r>
            <a:r>
              <a:rPr lang="en-US" altLang="zh-CN" b="1" dirty="0">
                <a:ea typeface="宋体" pitchFamily="2" charset="-122"/>
              </a:rPr>
              <a:t>++ ) </a:t>
            </a:r>
            <a:br>
              <a:rPr lang="en-US" altLang="zh-CN" b="1" dirty="0">
                <a:ea typeface="宋体" pitchFamily="2" charset="-122"/>
              </a:rPr>
            </a:br>
            <a:r>
              <a:rPr lang="en-US" altLang="zh-CN" b="1" dirty="0">
                <a:ea typeface="宋体" pitchFamily="2" charset="-122"/>
              </a:rPr>
              <a:t>{ </a:t>
            </a:r>
            <a:br>
              <a:rPr lang="en-US" altLang="zh-CN" b="1" dirty="0">
                <a:ea typeface="宋体" pitchFamily="2" charset="-122"/>
              </a:rPr>
            </a:br>
            <a:r>
              <a:rPr lang="en-US" altLang="zh-CN" b="1" dirty="0">
                <a:ea typeface="宋体" pitchFamily="2" charset="-122"/>
              </a:rPr>
              <a:t>    .... </a:t>
            </a:r>
            <a:br>
              <a:rPr lang="en-US" altLang="zh-CN" b="1" dirty="0">
                <a:ea typeface="宋体" pitchFamily="2" charset="-122"/>
              </a:rPr>
            </a:br>
            <a:r>
              <a:rPr lang="en-US" altLang="zh-CN" b="1" dirty="0">
                <a:ea typeface="宋体" pitchFamily="2" charset="-122"/>
              </a:rPr>
              <a:t>} </a:t>
            </a:r>
          </a:p>
          <a:p>
            <a:pPr>
              <a:lnSpc>
                <a:spcPct val="80000"/>
              </a:lnSpc>
            </a:pPr>
            <a:r>
              <a:rPr lang="en-US" altLang="zh-CN" b="1" dirty="0">
                <a:ea typeface="宋体" pitchFamily="2" charset="-122"/>
              </a:rPr>
              <a:t>C++</a:t>
            </a:r>
            <a:r>
              <a:rPr lang="zh-CN" altLang="en-US" b="1" dirty="0">
                <a:ea typeface="宋体" pitchFamily="2" charset="-122"/>
              </a:rPr>
              <a:t>语法：</a:t>
            </a:r>
          </a:p>
          <a:p>
            <a:pPr>
              <a:lnSpc>
                <a:spcPct val="80000"/>
              </a:lnSpc>
              <a:buFontTx/>
              <a:buNone/>
            </a:pPr>
            <a:r>
              <a:rPr lang="zh-CN" altLang="en-US" b="1" dirty="0">
                <a:ea typeface="宋体" pitchFamily="2" charset="-122"/>
              </a:rPr>
              <a:t>	</a:t>
            </a:r>
            <a:r>
              <a:rPr lang="en-US" altLang="zh-CN" b="1" dirty="0" err="1">
                <a:ea typeface="宋体" pitchFamily="2" charset="-122"/>
              </a:rPr>
              <a:t>cin</a:t>
            </a:r>
            <a:r>
              <a:rPr lang="en-US" altLang="zh-CN" b="1" dirty="0">
                <a:ea typeface="宋体" pitchFamily="2" charset="-122"/>
              </a:rPr>
              <a:t> &gt;&gt; n; </a:t>
            </a:r>
            <a:br>
              <a:rPr lang="en-US" altLang="zh-CN" b="1" dirty="0">
                <a:ea typeface="宋体" pitchFamily="2" charset="-122"/>
              </a:rPr>
            </a:br>
            <a:r>
              <a:rPr lang="en-US" altLang="zh-CN" b="1" dirty="0">
                <a:ea typeface="宋体" pitchFamily="2" charset="-122"/>
              </a:rPr>
              <a:t>for( </a:t>
            </a:r>
            <a:r>
              <a:rPr lang="en-US" altLang="zh-CN" b="1" dirty="0" err="1">
                <a:ea typeface="宋体" pitchFamily="2" charset="-122"/>
              </a:rPr>
              <a:t>i</a:t>
            </a:r>
            <a:r>
              <a:rPr lang="en-US" altLang="zh-CN" b="1" dirty="0">
                <a:ea typeface="宋体" pitchFamily="2" charset="-122"/>
              </a:rPr>
              <a:t>=0 ; </a:t>
            </a:r>
            <a:r>
              <a:rPr lang="en-US" altLang="zh-CN" b="1" dirty="0" err="1">
                <a:ea typeface="宋体" pitchFamily="2" charset="-122"/>
              </a:rPr>
              <a:t>i</a:t>
            </a:r>
            <a:r>
              <a:rPr lang="en-US" altLang="zh-CN" b="1" dirty="0">
                <a:ea typeface="宋体" pitchFamily="2" charset="-122"/>
              </a:rPr>
              <a:t>&lt;n ; </a:t>
            </a:r>
            <a:r>
              <a:rPr lang="en-US" altLang="zh-CN" b="1" dirty="0" err="1">
                <a:ea typeface="宋体" pitchFamily="2" charset="-122"/>
              </a:rPr>
              <a:t>i</a:t>
            </a:r>
            <a:r>
              <a:rPr lang="en-US" altLang="zh-CN" b="1" dirty="0">
                <a:ea typeface="宋体" pitchFamily="2" charset="-122"/>
              </a:rPr>
              <a:t>++ ) </a:t>
            </a:r>
            <a:br>
              <a:rPr lang="en-US" altLang="zh-CN" b="1" dirty="0">
                <a:ea typeface="宋体" pitchFamily="2" charset="-122"/>
              </a:rPr>
            </a:br>
            <a:r>
              <a:rPr lang="en-US" altLang="zh-CN" b="1" dirty="0">
                <a:ea typeface="宋体" pitchFamily="2" charset="-122"/>
              </a:rPr>
              <a:t>{ </a:t>
            </a:r>
            <a:br>
              <a:rPr lang="en-US" altLang="zh-CN" b="1" dirty="0">
                <a:ea typeface="宋体" pitchFamily="2" charset="-122"/>
              </a:rPr>
            </a:br>
            <a:r>
              <a:rPr lang="en-US" altLang="zh-CN" b="1" dirty="0">
                <a:ea typeface="宋体" pitchFamily="2" charset="-122"/>
              </a:rPr>
              <a:t>    .... </a:t>
            </a:r>
            <a:br>
              <a:rPr lang="en-US" altLang="zh-CN" b="1" dirty="0">
                <a:ea typeface="宋体" pitchFamily="2" charset="-122"/>
              </a:rPr>
            </a:br>
            <a:r>
              <a:rPr lang="en-US" altLang="zh-CN" b="1" dirty="0">
                <a:ea typeface="宋体" pitchFamily="2" charset="-122"/>
              </a:rPr>
              <a:t>} </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黑体" pitchFamily="49" charset="-122"/>
              </a:rPr>
              <a:t>输入</a:t>
            </a:r>
            <a:r>
              <a:rPr lang="en-US" altLang="zh-CN" dirty="0" smtClean="0">
                <a:ea typeface="黑体" pitchFamily="49" charset="-122"/>
              </a:rPr>
              <a:t>_</a:t>
            </a:r>
            <a:r>
              <a:rPr lang="zh-CN" altLang="en-US" dirty="0" smtClean="0">
                <a:ea typeface="黑体" pitchFamily="49" charset="-122"/>
              </a:rPr>
              <a:t>第三类：</a:t>
            </a:r>
            <a:endParaRPr lang="zh-CN" altLang="en-US" dirty="0"/>
          </a:p>
        </p:txBody>
      </p:sp>
      <p:sp>
        <p:nvSpPr>
          <p:cNvPr id="3" name="内容占位符 2"/>
          <p:cNvSpPr>
            <a:spLocks noGrp="1"/>
          </p:cNvSpPr>
          <p:nvPr>
            <p:ph idx="1"/>
          </p:nvPr>
        </p:nvSpPr>
        <p:spPr>
          <a:xfrm>
            <a:off x="179388" y="1125538"/>
            <a:ext cx="8569325" cy="588950"/>
          </a:xfrm>
        </p:spPr>
        <p:txBody>
          <a:bodyPr/>
          <a:lstStyle/>
          <a:p>
            <a:r>
              <a:rPr lang="zh-CN" altLang="en-US" dirty="0" smtClean="0"/>
              <a:t>要求输入结束标志</a:t>
            </a:r>
            <a:endParaRPr lang="zh-CN" altLang="en-US" dirty="0"/>
          </a:p>
        </p:txBody>
      </p:sp>
      <p:sp>
        <p:nvSpPr>
          <p:cNvPr id="11265" name="Rectangle 1"/>
          <p:cNvSpPr>
            <a:spLocks noChangeArrowheads="1"/>
          </p:cNvSpPr>
          <p:nvPr/>
        </p:nvSpPr>
        <p:spPr bwMode="auto">
          <a:xfrm>
            <a:off x="0" y="1643050"/>
            <a:ext cx="91440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Problem Description</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Your task is to Calculate a + b.</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Input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Input contains multiple test cases. Each test case contains a pair of integers a and b, one pair of integers per line. A test case containing 0 0 terminates the input and this test case is not to be processed.</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Output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For each pair of input integers a and b you should output the sum of a and b in one line, and with one line of output for each line in input.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Sample Input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1 5</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10 20</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0 0</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Sample Output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6</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30</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黑体" pitchFamily="49" charset="-122"/>
              </a:rPr>
              <a:t>输入</a:t>
            </a:r>
            <a:r>
              <a:rPr lang="en-US" altLang="zh-CN" dirty="0" smtClean="0">
                <a:ea typeface="黑体" pitchFamily="49" charset="-122"/>
              </a:rPr>
              <a:t>_</a:t>
            </a:r>
            <a:r>
              <a:rPr lang="zh-CN" altLang="en-US" dirty="0" smtClean="0">
                <a:ea typeface="黑体" pitchFamily="49" charset="-122"/>
              </a:rPr>
              <a:t>第四类：</a:t>
            </a:r>
            <a:endParaRPr lang="zh-CN" altLang="en-US" dirty="0"/>
          </a:p>
        </p:txBody>
      </p:sp>
      <p:sp>
        <p:nvSpPr>
          <p:cNvPr id="3" name="内容占位符 2"/>
          <p:cNvSpPr>
            <a:spLocks noGrp="1"/>
          </p:cNvSpPr>
          <p:nvPr>
            <p:ph idx="1"/>
          </p:nvPr>
        </p:nvSpPr>
        <p:spPr>
          <a:xfrm>
            <a:off x="179388" y="1125538"/>
            <a:ext cx="8821768" cy="588950"/>
          </a:xfrm>
        </p:spPr>
        <p:txBody>
          <a:bodyPr/>
          <a:lstStyle/>
          <a:p>
            <a:r>
              <a:rPr lang="zh-CN" altLang="en-US" dirty="0" smtClean="0"/>
              <a:t>要求多组数据，输入数据个数及其相应的数据，个数为</a:t>
            </a:r>
            <a:r>
              <a:rPr lang="en-US" altLang="zh-CN" dirty="0" smtClean="0"/>
              <a:t>0</a:t>
            </a:r>
            <a:r>
              <a:rPr lang="zh-CN" altLang="en-US" dirty="0" smtClean="0"/>
              <a:t>时结束</a:t>
            </a:r>
            <a:endParaRPr lang="zh-CN" altLang="en-US" dirty="0"/>
          </a:p>
        </p:txBody>
      </p:sp>
      <p:sp>
        <p:nvSpPr>
          <p:cNvPr id="10241" name="Rectangle 1"/>
          <p:cNvSpPr>
            <a:spLocks noChangeArrowheads="1"/>
          </p:cNvSpPr>
          <p:nvPr/>
        </p:nvSpPr>
        <p:spPr bwMode="auto">
          <a:xfrm>
            <a:off x="0" y="1571612"/>
            <a:ext cx="91440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Problem Description</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Your task is to Calculate the sum of some integers.</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Input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Input contains multiple test cases. Each test case contains a integer N, and then N integers follow in the same line. A test case starting with 0 terminates the input and this test case is not to be processed.</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Output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For each group of input integers you should output their sum in one line, and with one line of output for each line in input.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Sample Input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4 1 2 3 4</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5 1 2 3 4 5</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0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Sample Output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10</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15</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黑体" pitchFamily="49" charset="-122"/>
              </a:rPr>
              <a:t>输入</a:t>
            </a:r>
            <a:r>
              <a:rPr lang="en-US" altLang="zh-CN" dirty="0" smtClean="0">
                <a:ea typeface="黑体" pitchFamily="49" charset="-122"/>
              </a:rPr>
              <a:t>_</a:t>
            </a:r>
            <a:r>
              <a:rPr lang="zh-CN" altLang="en-US" dirty="0" smtClean="0">
                <a:ea typeface="黑体" pitchFamily="49" charset="-122"/>
              </a:rPr>
              <a:t>第五类：</a:t>
            </a:r>
            <a:endParaRPr lang="zh-CN" altLang="en-US" dirty="0"/>
          </a:p>
        </p:txBody>
      </p:sp>
      <p:sp>
        <p:nvSpPr>
          <p:cNvPr id="3" name="内容占位符 2"/>
          <p:cNvSpPr>
            <a:spLocks noGrp="1"/>
          </p:cNvSpPr>
          <p:nvPr>
            <p:ph idx="1"/>
          </p:nvPr>
        </p:nvSpPr>
        <p:spPr>
          <a:xfrm>
            <a:off x="179388" y="1125538"/>
            <a:ext cx="8750330" cy="588950"/>
          </a:xfrm>
        </p:spPr>
        <p:txBody>
          <a:bodyPr/>
          <a:lstStyle/>
          <a:p>
            <a:r>
              <a:rPr lang="zh-CN" altLang="en-US" dirty="0" smtClean="0"/>
              <a:t>要求多组数据，输入组数，每组数据个数及其相应的数据</a:t>
            </a:r>
            <a:endParaRPr lang="zh-CN" altLang="en-US" dirty="0"/>
          </a:p>
        </p:txBody>
      </p:sp>
      <p:sp>
        <p:nvSpPr>
          <p:cNvPr id="9217" name="Rectangle 1"/>
          <p:cNvSpPr>
            <a:spLocks noChangeArrowheads="1"/>
          </p:cNvSpPr>
          <p:nvPr/>
        </p:nvSpPr>
        <p:spPr bwMode="auto">
          <a:xfrm>
            <a:off x="0" y="1571612"/>
            <a:ext cx="9144000"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Problem Description</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Your task is to calculate the sum of some integers.</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Input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Input contains an integer N in the first line, and then N lines follow. Each line starts with a integer M, and then M integers follow in the same line.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Output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For each group of input integers you should output their sum in one line, and with one line of output for each line in input.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Sample Input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2</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4 1 2 3 4</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5 1 2 3 4 5</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Sample Output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10</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15</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endParaRPr lang="zh-CN" altLang="zh-CN"/>
          </a:p>
        </p:txBody>
      </p:sp>
      <p:sp>
        <p:nvSpPr>
          <p:cNvPr id="60419" name="Rectangle 3"/>
          <p:cNvSpPr>
            <a:spLocks noGrp="1" noChangeArrowheads="1"/>
          </p:cNvSpPr>
          <p:nvPr>
            <p:ph type="body" idx="1"/>
          </p:nvPr>
        </p:nvSpPr>
        <p:spPr/>
        <p:txBody>
          <a:bodyPr/>
          <a:lstStyle/>
          <a:p>
            <a:endParaRPr lang="zh-CN" altLang="zh-CN"/>
          </a:p>
        </p:txBody>
      </p:sp>
      <p:pic>
        <p:nvPicPr>
          <p:cNvPr id="60420" name="Picture 4" descr="image9"/>
          <p:cNvPicPr>
            <a:picLocks noChangeAspect="1" noChangeArrowheads="1"/>
          </p:cNvPicPr>
          <p:nvPr/>
        </p:nvPicPr>
        <p:blipFill>
          <a:blip r:embed="rId2"/>
          <a:srcRect/>
          <a:stretch>
            <a:fillRect/>
          </a:stretch>
        </p:blipFill>
        <p:spPr bwMode="auto">
          <a:xfrm>
            <a:off x="0" y="-1588"/>
            <a:ext cx="9144000" cy="6861176"/>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黑体" pitchFamily="49" charset="-122"/>
              </a:rPr>
              <a:t>输入</a:t>
            </a:r>
            <a:r>
              <a:rPr lang="en-US" altLang="zh-CN" dirty="0" smtClean="0">
                <a:ea typeface="黑体" pitchFamily="49" charset="-122"/>
              </a:rPr>
              <a:t>_</a:t>
            </a:r>
            <a:r>
              <a:rPr lang="zh-CN" altLang="en-US" dirty="0" smtClean="0">
                <a:ea typeface="黑体" pitchFamily="49" charset="-122"/>
              </a:rPr>
              <a:t>第六类：</a:t>
            </a:r>
            <a:endParaRPr lang="zh-CN" altLang="en-US" dirty="0"/>
          </a:p>
        </p:txBody>
      </p:sp>
      <p:sp>
        <p:nvSpPr>
          <p:cNvPr id="3" name="内容占位符 2"/>
          <p:cNvSpPr>
            <a:spLocks noGrp="1"/>
          </p:cNvSpPr>
          <p:nvPr>
            <p:ph idx="1"/>
          </p:nvPr>
        </p:nvSpPr>
        <p:spPr>
          <a:xfrm>
            <a:off x="179388" y="1125538"/>
            <a:ext cx="8569325" cy="446074"/>
          </a:xfrm>
        </p:spPr>
        <p:txBody>
          <a:bodyPr/>
          <a:lstStyle/>
          <a:p>
            <a:endParaRPr lang="zh-CN" altLang="en-US" dirty="0"/>
          </a:p>
        </p:txBody>
      </p:sp>
      <p:sp>
        <p:nvSpPr>
          <p:cNvPr id="8193" name="Rectangle 1"/>
          <p:cNvSpPr>
            <a:spLocks noChangeArrowheads="1"/>
          </p:cNvSpPr>
          <p:nvPr/>
        </p:nvSpPr>
        <p:spPr bwMode="auto">
          <a:xfrm>
            <a:off x="0" y="1714488"/>
            <a:ext cx="9144000"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Problem Description</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Your task is to calculate the sum of some integers.</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Input</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Input contains multiple test cases, and one case one line. Each case starts with an integer N, and then N integers follow in the same line. </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Output</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For each test case you should output the sum of N integers in one line, and with one line of output for each line in input. </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Sample Input</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4 1 2 3 4</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5 1 2 3 4 5</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Sample Output</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10</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15</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黑体" pitchFamily="49" charset="-122"/>
              </a:rPr>
              <a:t>输入</a:t>
            </a:r>
            <a:r>
              <a:rPr lang="en-US" altLang="zh-CN" dirty="0" smtClean="0">
                <a:ea typeface="黑体" pitchFamily="49" charset="-122"/>
              </a:rPr>
              <a:t>_</a:t>
            </a:r>
            <a:r>
              <a:rPr lang="zh-CN" altLang="en-US" dirty="0" smtClean="0">
                <a:ea typeface="黑体" pitchFamily="49" charset="-122"/>
              </a:rPr>
              <a:t>第七类：</a:t>
            </a:r>
            <a:endParaRPr lang="zh-CN" altLang="en-US" dirty="0"/>
          </a:p>
        </p:txBody>
      </p:sp>
      <p:sp>
        <p:nvSpPr>
          <p:cNvPr id="7169" name="Rectangle 1"/>
          <p:cNvSpPr>
            <a:spLocks noChangeArrowheads="1"/>
          </p:cNvSpPr>
          <p:nvPr/>
        </p:nvSpPr>
        <p:spPr bwMode="auto">
          <a:xfrm>
            <a:off x="0" y="1214422"/>
            <a:ext cx="9144000" cy="498598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Problem Description</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Your task is to Calculate a + b.</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Input</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The input will consist of a series of pairs of integers a and b, separated by a space, one pair of integers per line. </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Output</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For each pair of input integers a and b you should output the sum of a and b, and followed by a blank line. </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Sample Input</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1 5</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10 20</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Sample Output</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6</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30</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黑体" pitchFamily="49" charset="-122"/>
              </a:rPr>
              <a:t>输入</a:t>
            </a:r>
            <a:r>
              <a:rPr lang="en-US" altLang="zh-CN" dirty="0" smtClean="0">
                <a:ea typeface="黑体" pitchFamily="49" charset="-122"/>
              </a:rPr>
              <a:t>_</a:t>
            </a:r>
            <a:r>
              <a:rPr lang="zh-CN" altLang="en-US" dirty="0" smtClean="0">
                <a:ea typeface="黑体" pitchFamily="49" charset="-122"/>
              </a:rPr>
              <a:t>第八类：</a:t>
            </a:r>
            <a:endParaRPr lang="zh-CN" altLang="en-US" dirty="0"/>
          </a:p>
        </p:txBody>
      </p:sp>
      <p:sp>
        <p:nvSpPr>
          <p:cNvPr id="6145" name="Rectangle 1"/>
          <p:cNvSpPr>
            <a:spLocks noChangeArrowheads="1"/>
          </p:cNvSpPr>
          <p:nvPr/>
        </p:nvSpPr>
        <p:spPr bwMode="auto">
          <a:xfrm>
            <a:off x="0" y="1142984"/>
            <a:ext cx="9144000" cy="53553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Problem Description</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Your task is to calculate the sum of some integers.</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Input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Input contains an integer N in the first line, and then N lines follow. Each line starts with a integer M, and then M integers follow in the same line.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Output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For each group of input integers you should output their sum in one line, and you must note that there is </a:t>
            </a:r>
            <a:r>
              <a:rPr kumimoji="0" lang="en-US" altLang="zh-CN" sz="1800"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 blank line </a:t>
            </a: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between outputs.</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Sample Input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3</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4 1 2 3 4</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5 1 2 3 4 5</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3 1 2 3</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Sample Output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10</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15</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6</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fld id="{9A2F8912-E8CF-4410-996C-670E460CD9F7}" type="slidenum">
              <a:rPr lang="en-US" altLang="zh-CN"/>
              <a:pPr/>
              <a:t>43</a:t>
            </a:fld>
            <a:endParaRPr lang="en-US" altLang="zh-CN"/>
          </a:p>
        </p:txBody>
      </p:sp>
      <p:sp>
        <p:nvSpPr>
          <p:cNvPr id="584706" name="Rectangle 2"/>
          <p:cNvSpPr>
            <a:spLocks noGrp="1" noChangeArrowheads="1"/>
          </p:cNvSpPr>
          <p:nvPr>
            <p:ph type="title"/>
          </p:nvPr>
        </p:nvSpPr>
        <p:spPr/>
        <p:txBody>
          <a:bodyPr/>
          <a:lstStyle/>
          <a:p>
            <a:r>
              <a:rPr lang="zh-CN" altLang="en-US" sz="6000" b="1">
                <a:ea typeface="华文新魏" pitchFamily="2" charset="-122"/>
              </a:rPr>
              <a:t>二、小技巧</a:t>
            </a:r>
          </a:p>
        </p:txBody>
      </p:sp>
      <p:sp>
        <p:nvSpPr>
          <p:cNvPr id="584707" name="Rectangle 3"/>
          <p:cNvSpPr>
            <a:spLocks noGrp="1" noChangeArrowheads="1"/>
          </p:cNvSpPr>
          <p:nvPr>
            <p:ph type="body" idx="1"/>
          </p:nvPr>
        </p:nvSpPr>
        <p:spPr>
          <a:xfrm>
            <a:off x="250825" y="1376363"/>
            <a:ext cx="8640763" cy="1836737"/>
          </a:xfrm>
        </p:spPr>
        <p:txBody>
          <a:bodyPr/>
          <a:lstStyle/>
          <a:p>
            <a:pPr>
              <a:lnSpc>
                <a:spcPct val="140000"/>
              </a:lnSpc>
            </a:pPr>
            <a:r>
              <a:rPr lang="zh-CN" altLang="en-US" b="1" dirty="0">
                <a:ea typeface="宋体" pitchFamily="2" charset="-122"/>
              </a:rPr>
              <a:t>数据的拷贝（特别是输出的提示信息）</a:t>
            </a:r>
          </a:p>
          <a:p>
            <a:pPr>
              <a:lnSpc>
                <a:spcPct val="140000"/>
              </a:lnSpc>
            </a:pPr>
            <a:r>
              <a:rPr lang="zh-CN" altLang="en-US" b="1" dirty="0">
                <a:ea typeface="宋体" pitchFamily="2" charset="-122"/>
              </a:rPr>
              <a:t>调试的</a:t>
            </a:r>
            <a:r>
              <a:rPr lang="en-US" altLang="zh-CN" b="1" dirty="0">
                <a:ea typeface="宋体" pitchFamily="2" charset="-122"/>
              </a:rPr>
              <a:t>sample input</a:t>
            </a:r>
            <a:r>
              <a:rPr lang="zh-CN" altLang="en-US" b="1" dirty="0">
                <a:ea typeface="宋体" pitchFamily="2" charset="-122"/>
              </a:rPr>
              <a:t>的拷贝</a:t>
            </a:r>
          </a:p>
        </p:txBody>
      </p:sp>
      <p:sp>
        <p:nvSpPr>
          <p:cNvPr id="584708" name="Rectangle 4"/>
          <p:cNvSpPr>
            <a:spLocks noChangeArrowheads="1"/>
          </p:cNvSpPr>
          <p:nvPr/>
        </p:nvSpPr>
        <p:spPr bwMode="auto">
          <a:xfrm>
            <a:off x="250825" y="3284538"/>
            <a:ext cx="8640763" cy="2952750"/>
          </a:xfrm>
          <a:prstGeom prst="rect">
            <a:avLst/>
          </a:prstGeom>
          <a:noFill/>
          <a:ln w="9525">
            <a:noFill/>
            <a:miter lim="800000"/>
            <a:headEnd/>
            <a:tailEnd/>
          </a:ln>
        </p:spPr>
        <p:txBody>
          <a:bodyPr/>
          <a:lstStyle/>
          <a:p>
            <a:pPr marL="342900" indent="-342900">
              <a:spcBef>
                <a:spcPct val="20000"/>
              </a:spcBef>
              <a:buFontTx/>
              <a:buChar char="•"/>
            </a:pPr>
            <a:r>
              <a:rPr lang="zh-CN" altLang="en-US" sz="3200" b="1" dirty="0"/>
              <a:t>最好不要进行函数声明</a:t>
            </a:r>
          </a:p>
          <a:p>
            <a:pPr marL="342900" indent="-342900">
              <a:spcBef>
                <a:spcPct val="20000"/>
              </a:spcBef>
              <a:buFontTx/>
              <a:buChar char="•"/>
            </a:pPr>
            <a:r>
              <a:rPr lang="zh-CN" altLang="en-US" sz="3200" b="1" dirty="0"/>
              <a:t>变量定义在使用之前 避免</a:t>
            </a:r>
          </a:p>
          <a:p>
            <a:pPr marL="342900" indent="-342900">
              <a:spcBef>
                <a:spcPct val="20000"/>
              </a:spcBef>
            </a:pPr>
            <a:r>
              <a:rPr lang="zh-CN" altLang="en-US" sz="3200" b="1" dirty="0"/>
              <a:t>	</a:t>
            </a:r>
            <a:r>
              <a:rPr lang="en-US" altLang="zh-CN" sz="3200" b="1" dirty="0"/>
              <a:t>for(</a:t>
            </a:r>
            <a:r>
              <a:rPr lang="en-US" altLang="zh-CN" sz="3200" b="1" dirty="0" err="1"/>
              <a:t>int</a:t>
            </a:r>
            <a:r>
              <a:rPr lang="en-US" altLang="zh-CN" sz="3200" b="1" dirty="0"/>
              <a:t> </a:t>
            </a:r>
            <a:r>
              <a:rPr lang="en-US" altLang="zh-CN" sz="3200" b="1" dirty="0" err="1"/>
              <a:t>i</a:t>
            </a:r>
            <a:r>
              <a:rPr lang="en-US" altLang="zh-CN" sz="3200" b="1" dirty="0"/>
              <a:t> = 0;i &lt;n ;</a:t>
            </a:r>
            <a:r>
              <a:rPr lang="en-US" altLang="zh-CN" sz="3200" b="1" dirty="0" err="1"/>
              <a:t>i</a:t>
            </a:r>
            <a:r>
              <a:rPr lang="en-US" altLang="zh-CN" sz="3200" b="1" dirty="0"/>
              <a:t>++) </a:t>
            </a:r>
            <a:r>
              <a:rPr lang="en-US" altLang="zh-CN" sz="3200" b="1" dirty="0" err="1"/>
              <a:t>i</a:t>
            </a:r>
            <a:r>
              <a:rPr lang="zh-CN" altLang="en-US" sz="3200" b="1" dirty="0"/>
              <a:t>的使用范围仅仅在</a:t>
            </a:r>
            <a:r>
              <a:rPr lang="en-US" altLang="zh-CN" sz="3200" b="1" dirty="0"/>
              <a:t>for{}</a:t>
            </a:r>
            <a:r>
              <a:rPr lang="zh-CN" altLang="en-US" sz="3200" b="1" dirty="0"/>
              <a:t>内部，容易导致</a:t>
            </a:r>
            <a:r>
              <a:rPr lang="en-US" altLang="zh-CN" sz="3200" b="1" dirty="0"/>
              <a:t>CE</a:t>
            </a:r>
          </a:p>
          <a:p>
            <a:pPr marL="342900" indent="-342900">
              <a:spcBef>
                <a:spcPct val="20000"/>
              </a:spcBef>
              <a:buFontTx/>
              <a:buChar char="•"/>
            </a:pPr>
            <a:r>
              <a:rPr lang="zh-CN" altLang="en-US" sz="3200" b="1" dirty="0"/>
              <a:t>遇到问题首先自己查找资料，之后再提问</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1905000" cy="457200"/>
          </a:xfrm>
          <a:prstGeom prst="rect">
            <a:avLst/>
          </a:prstGeom>
        </p:spPr>
        <p:txBody>
          <a:bodyPr/>
          <a:lstStyle/>
          <a:p>
            <a:fld id="{E926EE82-6BC5-4659-8321-409D3128416F}" type="slidenum">
              <a:rPr lang="en-US" altLang="zh-CN"/>
              <a:pPr/>
              <a:t>44</a:t>
            </a:fld>
            <a:endParaRPr lang="en-US" altLang="zh-CN"/>
          </a:p>
        </p:txBody>
      </p:sp>
      <p:sp>
        <p:nvSpPr>
          <p:cNvPr id="585730" name="Rectangle 2"/>
          <p:cNvSpPr>
            <a:spLocks noGrp="1" noChangeArrowheads="1"/>
          </p:cNvSpPr>
          <p:nvPr>
            <p:ph type="title"/>
          </p:nvPr>
        </p:nvSpPr>
        <p:spPr>
          <a:xfrm>
            <a:off x="214282" y="214289"/>
            <a:ext cx="8512175" cy="714381"/>
          </a:xfrm>
        </p:spPr>
        <p:txBody>
          <a:bodyPr/>
          <a:lstStyle/>
          <a:p>
            <a:r>
              <a:rPr lang="zh-CN" altLang="en-US" sz="4000" b="1" dirty="0">
                <a:latin typeface="华文新魏" pitchFamily="2" charset="-122"/>
                <a:ea typeface="华文新魏" pitchFamily="2" charset="-122"/>
              </a:rPr>
              <a:t>三、</a:t>
            </a:r>
            <a:r>
              <a:rPr lang="en-US" altLang="zh-CN" sz="4000" b="1" dirty="0">
                <a:latin typeface="华文新魏" pitchFamily="2" charset="-122"/>
                <a:ea typeface="华文新魏" pitchFamily="2" charset="-122"/>
              </a:rPr>
              <a:t>C</a:t>
            </a:r>
            <a:r>
              <a:rPr lang="zh-CN" altLang="en-US" sz="4000" b="1" dirty="0">
                <a:latin typeface="华文新魏" pitchFamily="2" charset="-122"/>
                <a:ea typeface="华文新魏" pitchFamily="2" charset="-122"/>
              </a:rPr>
              <a:t>语言处理</a:t>
            </a:r>
            <a:r>
              <a:rPr lang="zh-CN" altLang="en-US" sz="4000" b="1" dirty="0">
                <a:latin typeface="Arial"/>
                <a:ea typeface="华文新魏" pitchFamily="2" charset="-122"/>
              </a:rPr>
              <a:t>“</a:t>
            </a:r>
            <a:r>
              <a:rPr lang="zh-CN" altLang="en-US" sz="4000" b="1" dirty="0">
                <a:latin typeface="华文新魏" pitchFamily="2" charset="-122"/>
                <a:ea typeface="华文新魏" pitchFamily="2" charset="-122"/>
              </a:rPr>
              <a:t>混合数据</a:t>
            </a:r>
            <a:r>
              <a:rPr lang="zh-CN" altLang="en-US" sz="4000" b="1" dirty="0">
                <a:latin typeface="Arial"/>
                <a:ea typeface="华文新魏" pitchFamily="2" charset="-122"/>
              </a:rPr>
              <a:t>”</a:t>
            </a:r>
            <a:r>
              <a:rPr lang="zh-CN" altLang="en-US" sz="4000" b="1" dirty="0">
                <a:latin typeface="华文新魏" pitchFamily="2" charset="-122"/>
                <a:ea typeface="华文新魏" pitchFamily="2" charset="-122"/>
              </a:rPr>
              <a:t>的问题</a:t>
            </a:r>
          </a:p>
        </p:txBody>
      </p:sp>
      <p:sp>
        <p:nvSpPr>
          <p:cNvPr id="2" name="Rectangle 1"/>
          <p:cNvSpPr>
            <a:spLocks noChangeArrowheads="1"/>
          </p:cNvSpPr>
          <p:nvPr/>
        </p:nvSpPr>
        <p:spPr bwMode="auto">
          <a:xfrm>
            <a:off x="0" y="1357298"/>
            <a:ext cx="9144000" cy="50475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Arial" pitchFamily="34" charset="0"/>
              </a:rPr>
              <a:t>Problem Description</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Give you an operator (+,-,*, / --denoting addition, subtraction, multiplication, division respectively) and two positive integers, your task is to output the result.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Is it very easy?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Come on, guy! PLMM will send you a beautiful Balloon right now!</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Good Luck!</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Arial" pitchFamily="34" charset="0"/>
              </a:rPr>
              <a:t>Input</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Input contains multiple test cases. The first line of the input is a single integer T (0&lt;T&lt;1000) which is the number of test cases. T test cases follow. Each test case contains a char C (+,-,*, /) and two integers A and B(0&lt;A,B&lt;10000).Of course, we all know that A and B are operands and C is an operator.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Arial" pitchFamily="34" charset="0"/>
              </a:rPr>
              <a:t>Output</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For each case, print the operation result. The result should be rounded to 2 decimal places If and only if it is not an integer.</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Arial" pitchFamily="34" charset="0"/>
              </a:rPr>
              <a:t>Sample Input</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4</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+ 1 2</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- 1 2</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 1 2</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 1 2</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Arial" pitchFamily="34" charset="0"/>
              </a:rPr>
              <a:t>Sample Output</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3</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-1</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2</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0.50</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fld id="{30AE26FE-6E6C-4C79-BF84-D4A6F32FA69E}" type="slidenum">
              <a:rPr lang="en-US" altLang="zh-CN"/>
              <a:pPr/>
              <a:t>45</a:t>
            </a:fld>
            <a:endParaRPr lang="en-US" altLang="zh-CN"/>
          </a:p>
        </p:txBody>
      </p:sp>
      <p:sp>
        <p:nvSpPr>
          <p:cNvPr id="586754" name="Rectangle 2"/>
          <p:cNvSpPr>
            <a:spLocks noGrp="1" noChangeArrowheads="1"/>
          </p:cNvSpPr>
          <p:nvPr>
            <p:ph type="title"/>
          </p:nvPr>
        </p:nvSpPr>
        <p:spPr>
          <a:xfrm>
            <a:off x="996950" y="288925"/>
            <a:ext cx="7353300" cy="817563"/>
          </a:xfrm>
        </p:spPr>
        <p:txBody>
          <a:bodyPr/>
          <a:lstStyle/>
          <a:p>
            <a:r>
              <a:rPr lang="zh-CN" altLang="en-US">
                <a:ea typeface="宋体" pitchFamily="2" charset="-122"/>
              </a:rPr>
              <a:t>常见的代码：</a:t>
            </a:r>
          </a:p>
        </p:txBody>
      </p:sp>
      <p:sp>
        <p:nvSpPr>
          <p:cNvPr id="586755" name="Rectangle 3"/>
          <p:cNvSpPr>
            <a:spLocks noGrp="1" noChangeArrowheads="1"/>
          </p:cNvSpPr>
          <p:nvPr>
            <p:ph type="body" idx="1"/>
          </p:nvPr>
        </p:nvSpPr>
        <p:spPr>
          <a:xfrm>
            <a:off x="682625" y="1304925"/>
            <a:ext cx="7772400" cy="4932363"/>
          </a:xfrm>
        </p:spPr>
        <p:txBody>
          <a:bodyPr/>
          <a:lstStyle/>
          <a:p>
            <a:pPr>
              <a:lnSpc>
                <a:spcPct val="120000"/>
              </a:lnSpc>
              <a:buFontTx/>
              <a:buNone/>
            </a:pPr>
            <a:r>
              <a:rPr lang="en-US" altLang="zh-CN" sz="2800" b="1">
                <a:ea typeface="宋体" pitchFamily="2" charset="-122"/>
              </a:rPr>
              <a:t>	……</a:t>
            </a:r>
          </a:p>
          <a:p>
            <a:pPr>
              <a:lnSpc>
                <a:spcPct val="120000"/>
              </a:lnSpc>
              <a:buFontTx/>
              <a:buNone/>
            </a:pPr>
            <a:r>
              <a:rPr lang="en-US" altLang="zh-CN" sz="2800" b="1">
                <a:ea typeface="宋体" pitchFamily="2" charset="-122"/>
              </a:rPr>
              <a:t>scanf("%d\n",&amp;icase);</a:t>
            </a:r>
          </a:p>
          <a:p>
            <a:pPr>
              <a:lnSpc>
                <a:spcPct val="120000"/>
              </a:lnSpc>
              <a:buFontTx/>
              <a:buNone/>
            </a:pPr>
            <a:r>
              <a:rPr lang="en-US" altLang="zh-CN" sz="2800" b="1">
                <a:ea typeface="宋体" pitchFamily="2" charset="-122"/>
              </a:rPr>
              <a:t>for (i=0;i&lt;icase;i++)</a:t>
            </a:r>
          </a:p>
          <a:p>
            <a:pPr>
              <a:lnSpc>
                <a:spcPct val="120000"/>
              </a:lnSpc>
              <a:buFontTx/>
              <a:buNone/>
            </a:pPr>
            <a:r>
              <a:rPr lang="en-US" altLang="zh-CN" sz="2800" b="1">
                <a:ea typeface="宋体" pitchFamily="2" charset="-122"/>
              </a:rPr>
              <a:t>{</a:t>
            </a:r>
          </a:p>
          <a:p>
            <a:pPr>
              <a:lnSpc>
                <a:spcPct val="120000"/>
              </a:lnSpc>
              <a:buFontTx/>
              <a:buNone/>
            </a:pPr>
            <a:r>
              <a:rPr lang="en-US" altLang="zh-CN" sz="2800" b="1">
                <a:ea typeface="宋体" pitchFamily="2" charset="-122"/>
              </a:rPr>
              <a:t>    scanf("%c%d%d",&amp;opera,&amp;num1,&amp;num2);</a:t>
            </a:r>
          </a:p>
          <a:p>
            <a:pPr>
              <a:lnSpc>
                <a:spcPct val="120000"/>
              </a:lnSpc>
              <a:buFontTx/>
              <a:buNone/>
            </a:pPr>
            <a:r>
              <a:rPr lang="en-US" altLang="zh-CN" sz="2800" b="1">
                <a:ea typeface="宋体" pitchFamily="2" charset="-122"/>
              </a:rPr>
              <a:t>   ……</a:t>
            </a:r>
          </a:p>
          <a:p>
            <a:pPr>
              <a:lnSpc>
                <a:spcPct val="120000"/>
              </a:lnSpc>
              <a:buFontTx/>
              <a:buNone/>
            </a:pPr>
            <a:r>
              <a:rPr lang="en-US" altLang="zh-CN" sz="2800" b="1">
                <a:ea typeface="宋体" pitchFamily="2" charset="-122"/>
              </a:rPr>
              <a:t>}</a:t>
            </a:r>
          </a:p>
          <a:p>
            <a:pPr>
              <a:lnSpc>
                <a:spcPct val="120000"/>
              </a:lnSpc>
              <a:buFontTx/>
              <a:buNone/>
            </a:pPr>
            <a:r>
              <a:rPr lang="en-US" altLang="zh-CN" sz="2800" b="1">
                <a:ea typeface="宋体" pitchFamily="2" charset="-122"/>
              </a:rPr>
              <a:t>……</a:t>
            </a:r>
          </a:p>
        </p:txBody>
      </p:sp>
      <p:sp>
        <p:nvSpPr>
          <p:cNvPr id="586756" name="Rectangle 4"/>
          <p:cNvSpPr>
            <a:spLocks noChangeArrowheads="1"/>
          </p:cNvSpPr>
          <p:nvPr/>
        </p:nvSpPr>
        <p:spPr bwMode="auto">
          <a:xfrm>
            <a:off x="647700" y="5481638"/>
            <a:ext cx="8080375" cy="1143000"/>
          </a:xfrm>
          <a:prstGeom prst="rect">
            <a:avLst/>
          </a:prstGeom>
          <a:noFill/>
          <a:ln w="9525">
            <a:noFill/>
            <a:miter lim="800000"/>
            <a:headEnd/>
            <a:tailEnd/>
          </a:ln>
        </p:spPr>
        <p:txBody>
          <a:bodyPr anchor="ctr"/>
          <a:lstStyle/>
          <a:p>
            <a:pPr algn="ctr"/>
            <a:r>
              <a:rPr lang="zh-CN" altLang="en-US" sz="8000" b="1" dirty="0">
                <a:solidFill>
                  <a:srgbClr val="FF3300"/>
                </a:solidFill>
                <a:ea typeface="楷体_GB2312" pitchFamily="49" charset="-122"/>
              </a:rPr>
              <a:t>有什么问题？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6756"/>
                                        </p:tgtEl>
                                        <p:attrNameLst>
                                          <p:attrName>style.visibility</p:attrName>
                                        </p:attrNameLst>
                                      </p:cBhvr>
                                      <p:to>
                                        <p:strVal val="visible"/>
                                      </p:to>
                                    </p:set>
                                    <p:animEffect transition="in" filter="blinds(horizontal)">
                                      <p:cBhvr>
                                        <p:cTn id="7" dur="500"/>
                                        <p:tgtEl>
                                          <p:spTgt spid="586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1905000" cy="457200"/>
          </a:xfrm>
          <a:prstGeom prst="rect">
            <a:avLst/>
          </a:prstGeom>
        </p:spPr>
        <p:txBody>
          <a:bodyPr/>
          <a:lstStyle/>
          <a:p>
            <a:fld id="{ADADAC8D-8035-4E1F-A215-36E7EB8157D2}" type="slidenum">
              <a:rPr lang="en-US" altLang="zh-CN"/>
              <a:pPr/>
              <a:t>5</a:t>
            </a:fld>
            <a:endParaRPr lang="en-US" altLang="zh-CN"/>
          </a:p>
        </p:txBody>
      </p:sp>
      <p:sp>
        <p:nvSpPr>
          <p:cNvPr id="625666" name="Rectangle 2"/>
          <p:cNvSpPr>
            <a:spLocks noGrp="1" noChangeArrowheads="1"/>
          </p:cNvSpPr>
          <p:nvPr>
            <p:ph type="title"/>
          </p:nvPr>
        </p:nvSpPr>
        <p:spPr>
          <a:xfrm>
            <a:off x="971550" y="260350"/>
            <a:ext cx="7158038" cy="893763"/>
          </a:xfrm>
        </p:spPr>
        <p:txBody>
          <a:bodyPr/>
          <a:lstStyle/>
          <a:p>
            <a:r>
              <a:rPr lang="zh-CN" altLang="en-US" sz="4800" b="1" dirty="0" smtClean="0">
                <a:solidFill>
                  <a:srgbClr val="FF0000"/>
                </a:solidFill>
                <a:ea typeface="宋体" pitchFamily="2" charset="-122"/>
              </a:rPr>
              <a:t>赛事等级</a:t>
            </a:r>
            <a:endParaRPr lang="en-US" altLang="zh-CN" sz="4800" b="1" dirty="0">
              <a:solidFill>
                <a:srgbClr val="FF0000"/>
              </a:solidFill>
              <a:ea typeface="宋体" pitchFamily="2" charset="-122"/>
            </a:endParaRPr>
          </a:p>
        </p:txBody>
      </p:sp>
      <p:sp>
        <p:nvSpPr>
          <p:cNvPr id="625667" name="Rectangle 3"/>
          <p:cNvSpPr>
            <a:spLocks noGrp="1" noChangeArrowheads="1"/>
          </p:cNvSpPr>
          <p:nvPr>
            <p:ph type="body" idx="1"/>
          </p:nvPr>
        </p:nvSpPr>
        <p:spPr>
          <a:xfrm>
            <a:off x="0" y="1449388"/>
            <a:ext cx="9144000" cy="5148262"/>
          </a:xfrm>
        </p:spPr>
        <p:txBody>
          <a:bodyPr/>
          <a:lstStyle/>
          <a:p>
            <a:pPr>
              <a:buFontTx/>
              <a:buNone/>
            </a:pPr>
            <a:r>
              <a:rPr lang="en-US" altLang="zh-CN" b="1" dirty="0">
                <a:latin typeface="楷体_GB2312" pitchFamily="49" charset="-122"/>
                <a:ea typeface="楷体_GB2312" pitchFamily="49" charset="-122"/>
              </a:rPr>
              <a:t>ACM/ICPC</a:t>
            </a:r>
            <a:r>
              <a:rPr lang="zh-CN" altLang="en-US" b="1" dirty="0">
                <a:latin typeface="楷体_GB2312" pitchFamily="49" charset="-122"/>
                <a:ea typeface="楷体_GB2312" pitchFamily="49" charset="-122"/>
              </a:rPr>
              <a:t>发展到目前已包括下列各等级的赛事</a:t>
            </a:r>
          </a:p>
          <a:p>
            <a:pPr>
              <a:buFontTx/>
              <a:buNone/>
            </a:pPr>
            <a:r>
              <a:rPr lang="zh-CN" altLang="en-US" b="1" dirty="0">
                <a:solidFill>
                  <a:srgbClr val="0033CC"/>
                </a:solidFill>
                <a:latin typeface="楷体_GB2312" pitchFamily="49" charset="-122"/>
                <a:ea typeface="楷体_GB2312" pitchFamily="49" charset="-122"/>
              </a:rPr>
              <a:t>本地赛</a:t>
            </a:r>
            <a:r>
              <a:rPr lang="zh-CN" altLang="en-US" b="1" dirty="0">
                <a:latin typeface="楷体_GB2312" pitchFamily="49" charset="-122"/>
                <a:ea typeface="楷体_GB2312" pitchFamily="49" charset="-122"/>
              </a:rPr>
              <a:t>    </a:t>
            </a:r>
            <a:r>
              <a:rPr lang="zh-CN" altLang="en-US" b="1" dirty="0" smtClean="0">
                <a:latin typeface="楷体_GB2312" pitchFamily="49" charset="-122"/>
                <a:ea typeface="楷体_GB2312" pitchFamily="49" charset="-122"/>
              </a:rPr>
              <a:t>  各</a:t>
            </a:r>
            <a:r>
              <a:rPr lang="zh-CN" altLang="en-US" b="1" dirty="0">
                <a:latin typeface="楷体_GB2312" pitchFamily="49" charset="-122"/>
                <a:ea typeface="楷体_GB2312" pitchFamily="49" charset="-122"/>
              </a:rPr>
              <a:t>所大学选拔队伍的比赛</a:t>
            </a:r>
          </a:p>
          <a:p>
            <a:pPr>
              <a:buFontTx/>
              <a:buNone/>
            </a:pPr>
            <a:r>
              <a:rPr lang="zh-CN" altLang="en-US" b="1" dirty="0">
                <a:solidFill>
                  <a:srgbClr val="0033CC"/>
                </a:solidFill>
                <a:latin typeface="楷体_GB2312" pitchFamily="49" charset="-122"/>
                <a:ea typeface="楷体_GB2312" pitchFamily="49" charset="-122"/>
              </a:rPr>
              <a:t>预赛</a:t>
            </a:r>
            <a:r>
              <a:rPr lang="zh-CN" altLang="en-US" b="1" dirty="0">
                <a:solidFill>
                  <a:schemeClr val="hlink"/>
                </a:solidFill>
                <a:latin typeface="楷体_GB2312" pitchFamily="49" charset="-122"/>
                <a:ea typeface="楷体_GB2312" pitchFamily="49" charset="-122"/>
              </a:rPr>
              <a:t> </a:t>
            </a:r>
            <a:r>
              <a:rPr lang="zh-CN" altLang="en-US" b="1" dirty="0">
                <a:latin typeface="楷体_GB2312" pitchFamily="49" charset="-122"/>
                <a:ea typeface="楷体_GB2312" pitchFamily="49" charset="-122"/>
              </a:rPr>
              <a:t>     </a:t>
            </a:r>
            <a:r>
              <a:rPr lang="zh-CN" altLang="en-US" b="1" dirty="0" smtClean="0">
                <a:latin typeface="楷体_GB2312" pitchFamily="49" charset="-122"/>
                <a:ea typeface="楷体_GB2312" pitchFamily="49" charset="-122"/>
              </a:rPr>
              <a:t>   从</a:t>
            </a:r>
            <a:r>
              <a:rPr lang="zh-CN" altLang="en-US" b="1" dirty="0">
                <a:latin typeface="楷体_GB2312" pitchFamily="49" charset="-122"/>
                <a:ea typeface="楷体_GB2312" pitchFamily="49" charset="-122"/>
              </a:rPr>
              <a:t>各高校的代表队中选拔队伍</a:t>
            </a:r>
            <a:r>
              <a:rPr lang="zh-CN" altLang="en-US" b="1" dirty="0" smtClean="0">
                <a:latin typeface="楷体_GB2312" pitchFamily="49" charset="-122"/>
                <a:ea typeface="楷体_GB2312" pitchFamily="49" charset="-122"/>
              </a:rPr>
              <a:t>参加区域</a:t>
            </a:r>
            <a:r>
              <a:rPr lang="zh-CN" altLang="en-US" b="1" dirty="0">
                <a:latin typeface="楷体_GB2312" pitchFamily="49" charset="-122"/>
                <a:ea typeface="楷体_GB2312" pitchFamily="49" charset="-122"/>
              </a:rPr>
              <a:t>赛</a:t>
            </a:r>
          </a:p>
          <a:p>
            <a:pPr>
              <a:buFontTx/>
              <a:buNone/>
            </a:pPr>
            <a:r>
              <a:rPr lang="zh-CN" altLang="en-US" b="1" dirty="0">
                <a:solidFill>
                  <a:srgbClr val="0033CC"/>
                </a:solidFill>
                <a:latin typeface="楷体_GB2312" pitchFamily="49" charset="-122"/>
                <a:ea typeface="楷体_GB2312" pitchFamily="49" charset="-122"/>
              </a:rPr>
              <a:t>区域赛</a:t>
            </a:r>
            <a:r>
              <a:rPr lang="zh-CN" altLang="en-US" b="1" dirty="0">
                <a:latin typeface="楷体_GB2312" pitchFamily="49" charset="-122"/>
                <a:ea typeface="楷体_GB2312" pitchFamily="49" charset="-122"/>
              </a:rPr>
              <a:t>   </a:t>
            </a:r>
            <a:r>
              <a:rPr lang="zh-CN" altLang="en-US" b="1" dirty="0" smtClean="0">
                <a:latin typeface="楷体_GB2312" pitchFamily="49" charset="-122"/>
                <a:ea typeface="楷体_GB2312" pitchFamily="49" charset="-122"/>
              </a:rPr>
              <a:t>  </a:t>
            </a:r>
            <a:r>
              <a:rPr lang="zh-CN" altLang="en-US" b="1" dirty="0">
                <a:latin typeface="楷体_GB2312" pitchFamily="49" charset="-122"/>
                <a:ea typeface="楷体_GB2312" pitchFamily="49" charset="-122"/>
              </a:rPr>
              <a:t>在每年</a:t>
            </a:r>
            <a:r>
              <a:rPr lang="en-US" altLang="zh-CN" b="1" dirty="0">
                <a:latin typeface="楷体_GB2312" pitchFamily="49" charset="-122"/>
                <a:ea typeface="楷体_GB2312" pitchFamily="49" charset="-122"/>
              </a:rPr>
              <a:t>9</a:t>
            </a:r>
            <a:r>
              <a:rPr lang="zh-CN" altLang="en-US" b="1" dirty="0">
                <a:latin typeface="楷体_GB2312" pitchFamily="49" charset="-122"/>
                <a:ea typeface="楷体_GB2312" pitchFamily="49" charset="-122"/>
              </a:rPr>
              <a:t>至</a:t>
            </a:r>
            <a:r>
              <a:rPr lang="en-US" altLang="zh-CN" b="1" dirty="0">
                <a:latin typeface="楷体_GB2312" pitchFamily="49" charset="-122"/>
                <a:ea typeface="楷体_GB2312" pitchFamily="49" charset="-122"/>
              </a:rPr>
              <a:t>12</a:t>
            </a:r>
            <a:r>
              <a:rPr lang="zh-CN" altLang="en-US" b="1" dirty="0">
                <a:latin typeface="楷体_GB2312" pitchFamily="49" charset="-122"/>
                <a:ea typeface="楷体_GB2312" pitchFamily="49" charset="-122"/>
              </a:rPr>
              <a:t>月举行，选拔队伍</a:t>
            </a:r>
            <a:r>
              <a:rPr lang="zh-CN" altLang="en-US" b="1" dirty="0" smtClean="0">
                <a:latin typeface="楷体_GB2312" pitchFamily="49" charset="-122"/>
                <a:ea typeface="楷体_GB2312" pitchFamily="49" charset="-122"/>
              </a:rPr>
              <a:t>参加</a:t>
            </a:r>
            <a:r>
              <a:rPr lang="zh-CN" altLang="en-US" b="1" dirty="0">
                <a:latin typeface="楷体_GB2312" pitchFamily="49" charset="-122"/>
                <a:ea typeface="楷体_GB2312" pitchFamily="49" charset="-122"/>
              </a:rPr>
              <a:t>世界总决赛</a:t>
            </a:r>
          </a:p>
          <a:p>
            <a:pPr>
              <a:buFontTx/>
              <a:buNone/>
            </a:pPr>
            <a:r>
              <a:rPr lang="zh-CN" altLang="en-US" b="1" dirty="0">
                <a:solidFill>
                  <a:srgbClr val="0033CC"/>
                </a:solidFill>
                <a:latin typeface="楷体_GB2312" pitchFamily="49" charset="-122"/>
                <a:ea typeface="楷体_GB2312" pitchFamily="49" charset="-122"/>
              </a:rPr>
              <a:t>世界决赛</a:t>
            </a:r>
            <a:r>
              <a:rPr lang="zh-CN" altLang="en-US" b="1" dirty="0">
                <a:latin typeface="楷体_GB2312" pitchFamily="49" charset="-122"/>
                <a:ea typeface="楷体_GB2312" pitchFamily="49" charset="-122"/>
              </a:rPr>
              <a:t>  由来自世界各所高校的数十</a:t>
            </a:r>
            <a:r>
              <a:rPr lang="zh-CN" altLang="en-US" b="1" dirty="0" smtClean="0">
                <a:latin typeface="楷体_GB2312" pitchFamily="49" charset="-122"/>
                <a:ea typeface="楷体_GB2312" pitchFamily="49" charset="-122"/>
              </a:rPr>
              <a:t>支队伍</a:t>
            </a:r>
            <a:r>
              <a:rPr lang="zh-CN" altLang="en-US" b="1" dirty="0">
                <a:latin typeface="楷体_GB2312" pitchFamily="49" charset="-122"/>
                <a:ea typeface="楷体_GB2312" pitchFamily="49" charset="-122"/>
              </a:rPr>
              <a:t>争夺世界总冠军</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fld id="{E384F24A-0C58-4D82-8A88-AF037B2D0A83}" type="slidenum">
              <a:rPr lang="en-US" altLang="zh-CN"/>
              <a:pPr/>
              <a:t>6</a:t>
            </a:fld>
            <a:endParaRPr lang="en-US" altLang="zh-CN"/>
          </a:p>
        </p:txBody>
      </p:sp>
      <p:sp>
        <p:nvSpPr>
          <p:cNvPr id="502787" name="Rectangle 3"/>
          <p:cNvSpPr>
            <a:spLocks noGrp="1" noChangeArrowheads="1"/>
          </p:cNvSpPr>
          <p:nvPr>
            <p:ph type="body" idx="1"/>
          </p:nvPr>
        </p:nvSpPr>
        <p:spPr>
          <a:xfrm>
            <a:off x="0" y="1142984"/>
            <a:ext cx="9144000" cy="5715016"/>
          </a:xfrm>
        </p:spPr>
        <p:txBody>
          <a:bodyPr/>
          <a:lstStyle/>
          <a:p>
            <a:pPr>
              <a:lnSpc>
                <a:spcPct val="110000"/>
              </a:lnSpc>
            </a:pPr>
            <a:r>
              <a:rPr lang="zh-CN" altLang="en-US" sz="2800" b="1" dirty="0">
                <a:solidFill>
                  <a:srgbClr val="FF0000"/>
                </a:solidFill>
                <a:ea typeface="宋体" pitchFamily="2" charset="-122"/>
              </a:rPr>
              <a:t>比赛形式</a:t>
            </a:r>
          </a:p>
          <a:p>
            <a:pPr lvl="1">
              <a:lnSpc>
                <a:spcPct val="110000"/>
              </a:lnSpc>
            </a:pPr>
            <a:r>
              <a:rPr lang="en-US" altLang="zh-CN" b="1" dirty="0">
                <a:ea typeface="宋体" pitchFamily="2" charset="-122"/>
              </a:rPr>
              <a:t>1</a:t>
            </a:r>
            <a:r>
              <a:rPr lang="zh-CN" altLang="en-US" b="1" dirty="0">
                <a:ea typeface="宋体" pitchFamily="2" charset="-122"/>
              </a:rPr>
              <a:t>支队伍</a:t>
            </a:r>
            <a:r>
              <a:rPr lang="en-US" altLang="zh-CN" b="1" dirty="0">
                <a:ea typeface="宋体" pitchFamily="2" charset="-122"/>
              </a:rPr>
              <a:t>1</a:t>
            </a:r>
            <a:r>
              <a:rPr lang="zh-CN" altLang="en-US" b="1" dirty="0">
                <a:ea typeface="宋体" pitchFamily="2" charset="-122"/>
              </a:rPr>
              <a:t>台机器（提供打印服务）</a:t>
            </a:r>
          </a:p>
          <a:p>
            <a:pPr lvl="1">
              <a:lnSpc>
                <a:spcPct val="110000"/>
              </a:lnSpc>
            </a:pPr>
            <a:r>
              <a:rPr lang="zh-CN" altLang="en-US" b="1" dirty="0">
                <a:ea typeface="宋体" pitchFamily="2" charset="-122"/>
              </a:rPr>
              <a:t>上机编程解决问题（</a:t>
            </a:r>
            <a:r>
              <a:rPr kumimoji="1" lang="zh-CN" altLang="en-US" sz="2400" b="1" dirty="0">
                <a:ea typeface="宋体" pitchFamily="2" charset="-122"/>
              </a:rPr>
              <a:t>可以携带诸如书、手册、 程序清单等参考资料；不能携带任何可用计算机处理的软件或数据、不能携带任何类型的通讯工具</a:t>
            </a:r>
            <a:r>
              <a:rPr lang="zh-CN" altLang="en-US" b="1" dirty="0">
                <a:ea typeface="宋体" pitchFamily="2" charset="-122"/>
              </a:rPr>
              <a:t>）</a:t>
            </a:r>
          </a:p>
          <a:p>
            <a:pPr lvl="1">
              <a:lnSpc>
                <a:spcPct val="110000"/>
              </a:lnSpc>
            </a:pPr>
            <a:r>
              <a:rPr lang="zh-CN" altLang="en-US" b="1" dirty="0">
                <a:solidFill>
                  <a:srgbClr val="FF0000"/>
                </a:solidFill>
                <a:ea typeface="宋体" pitchFamily="2" charset="-122"/>
              </a:rPr>
              <a:t>实时测试，动态排名</a:t>
            </a:r>
          </a:p>
          <a:p>
            <a:pPr>
              <a:lnSpc>
                <a:spcPct val="110000"/>
              </a:lnSpc>
            </a:pPr>
            <a:r>
              <a:rPr lang="zh-CN" altLang="en-US" sz="2800" b="1" dirty="0">
                <a:solidFill>
                  <a:srgbClr val="FF0000"/>
                </a:solidFill>
                <a:ea typeface="宋体" pitchFamily="2" charset="-122"/>
              </a:rPr>
              <a:t>试题</a:t>
            </a:r>
          </a:p>
          <a:p>
            <a:pPr lvl="1">
              <a:lnSpc>
                <a:spcPct val="110000"/>
              </a:lnSpc>
            </a:pPr>
            <a:r>
              <a:rPr lang="en-US" altLang="zh-CN" b="1" dirty="0">
                <a:ea typeface="宋体" pitchFamily="2" charset="-122"/>
              </a:rPr>
              <a:t>6-10</a:t>
            </a:r>
            <a:r>
              <a:rPr lang="zh-CN" altLang="en-US" b="1" dirty="0">
                <a:ea typeface="宋体" pitchFamily="2" charset="-122"/>
              </a:rPr>
              <a:t>题</a:t>
            </a:r>
          </a:p>
          <a:p>
            <a:pPr lvl="1">
              <a:lnSpc>
                <a:spcPct val="110000"/>
              </a:lnSpc>
            </a:pPr>
            <a:r>
              <a:rPr lang="zh-CN" altLang="en-US" b="1" dirty="0">
                <a:ea typeface="宋体" pitchFamily="2" charset="-122"/>
              </a:rPr>
              <a:t>全英文（可以带字典）</a:t>
            </a:r>
          </a:p>
          <a:p>
            <a:pPr>
              <a:lnSpc>
                <a:spcPct val="110000"/>
              </a:lnSpc>
            </a:pPr>
            <a:r>
              <a:rPr lang="zh-CN" altLang="en-US" sz="2800" b="1" dirty="0">
                <a:ea typeface="宋体" pitchFamily="2" charset="-122"/>
              </a:rPr>
              <a:t>时间：持续</a:t>
            </a:r>
            <a:r>
              <a:rPr lang="en-US" altLang="zh-CN" sz="2800" b="1" dirty="0">
                <a:ea typeface="宋体" pitchFamily="2" charset="-122"/>
              </a:rPr>
              <a:t>5</a:t>
            </a:r>
            <a:r>
              <a:rPr lang="zh-CN" altLang="en-US" sz="2800" b="1" dirty="0">
                <a:ea typeface="宋体" pitchFamily="2" charset="-122"/>
              </a:rPr>
              <a:t>个小时</a:t>
            </a:r>
            <a:r>
              <a:rPr kumimoji="1" lang="zh-CN" altLang="en-US" sz="2800" b="1" dirty="0">
                <a:ea typeface="宋体" pitchFamily="2" charset="-122"/>
              </a:rPr>
              <a:t>；</a:t>
            </a:r>
          </a:p>
        </p:txBody>
      </p:sp>
      <p:sp>
        <p:nvSpPr>
          <p:cNvPr id="502788" name="AutoShape 4"/>
          <p:cNvSpPr>
            <a:spLocks noChangeArrowheads="1"/>
          </p:cNvSpPr>
          <p:nvPr/>
        </p:nvSpPr>
        <p:spPr bwMode="auto">
          <a:xfrm flipH="1">
            <a:off x="0" y="0"/>
            <a:ext cx="2998788" cy="838200"/>
          </a:xfrm>
          <a:prstGeom prst="horizontalScroll">
            <a:avLst>
              <a:gd name="adj" fmla="val 12500"/>
            </a:avLst>
          </a:prstGeom>
          <a:gradFill rotWithShape="0">
            <a:gsLst>
              <a:gs pos="0">
                <a:srgbClr val="FF9900"/>
              </a:gs>
              <a:gs pos="50000">
                <a:srgbClr val="FFFF99"/>
              </a:gs>
              <a:gs pos="100000">
                <a:srgbClr val="FF9900"/>
              </a:gs>
            </a:gsLst>
            <a:lin ang="0" scaled="1"/>
          </a:gradFill>
          <a:ln w="9525">
            <a:solidFill>
              <a:schemeClr val="tx1"/>
            </a:solidFill>
            <a:round/>
            <a:headEnd/>
            <a:tailEnd/>
          </a:ln>
          <a:effectLst/>
        </p:spPr>
        <p:txBody>
          <a:bodyPr wrap="none" anchor="ctr"/>
          <a:lstStyle/>
          <a:p>
            <a:pPr algn="ctr"/>
            <a:r>
              <a:rPr kumimoji="1" lang="zh-CN" altLang="en-US" sz="3200" b="1">
                <a:latin typeface="Times New Roman" pitchFamily="18" charset="0"/>
                <a:ea typeface="楷体_GB2312" pitchFamily="49" charset="-122"/>
              </a:rPr>
              <a:t>如何比赛</a:t>
            </a:r>
            <a:r>
              <a:rPr kumimoji="1" lang="zh-CN" altLang="en-US" sz="3200" b="1">
                <a:latin typeface="Times New Roman" pitchFamily="18" charset="0"/>
              </a:rPr>
              <a:t>？</a:t>
            </a:r>
          </a:p>
        </p:txBody>
      </p:sp>
      <p:sp>
        <p:nvSpPr>
          <p:cNvPr id="502789" name="Rectangle 5"/>
          <p:cNvSpPr>
            <a:spLocks noChangeArrowheads="1"/>
          </p:cNvSpPr>
          <p:nvPr/>
        </p:nvSpPr>
        <p:spPr bwMode="auto">
          <a:xfrm>
            <a:off x="3167063" y="188913"/>
            <a:ext cx="2286000" cy="579437"/>
          </a:xfrm>
          <a:prstGeom prst="rect">
            <a:avLst/>
          </a:prstGeom>
          <a:noFill/>
          <a:ln w="9525">
            <a:noFill/>
            <a:miter lim="800000"/>
            <a:headEnd/>
            <a:tailEnd/>
          </a:ln>
          <a:effectLst/>
        </p:spPr>
        <p:txBody>
          <a:bodyPr>
            <a:spAutoFit/>
          </a:bodyPr>
          <a:lstStyle/>
          <a:p>
            <a:pPr algn="ctr"/>
            <a:r>
              <a:rPr kumimoji="1" lang="en-US" altLang="zh-CN" sz="3200" b="1" i="1" dirty="0">
                <a:solidFill>
                  <a:srgbClr val="FF0000"/>
                </a:solidFill>
                <a:effectLst>
                  <a:outerShdw blurRad="38100" dist="38100" dir="2700000" algn="tl">
                    <a:srgbClr val="C0C0C0"/>
                  </a:outerShdw>
                </a:effectLst>
                <a:latin typeface="宋体" pitchFamily="2" charset="-122"/>
                <a:sym typeface="Symbol" pitchFamily="18" charset="2"/>
              </a:rPr>
              <a:t></a:t>
            </a:r>
            <a:r>
              <a:rPr kumimoji="1" lang="en-US" altLang="zh-CN" sz="3200" b="1" dirty="0">
                <a:solidFill>
                  <a:srgbClr val="FF0000"/>
                </a:solidFill>
                <a:latin typeface="宋体" pitchFamily="2" charset="-122"/>
                <a:sym typeface="Symbol" pitchFamily="18" charset="2"/>
              </a:rPr>
              <a:t> </a:t>
            </a:r>
            <a:r>
              <a:rPr kumimoji="1" lang="en-US" altLang="zh-CN" sz="3200" b="1" dirty="0">
                <a:solidFill>
                  <a:srgbClr val="FF0000"/>
                </a:solidFill>
                <a:latin typeface="Times New Roman" pitchFamily="18" charset="0"/>
              </a:rPr>
              <a:t>3</a:t>
            </a:r>
            <a:r>
              <a:rPr kumimoji="1" lang="zh-CN" altLang="en-US" sz="3200" b="1" dirty="0">
                <a:solidFill>
                  <a:srgbClr val="FF0000"/>
                </a:solidFill>
                <a:latin typeface="宋体" pitchFamily="2" charset="-122"/>
              </a:rPr>
              <a:t>人组队</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2788"/>
                                        </p:tgtEl>
                                        <p:attrNameLst>
                                          <p:attrName>style.visibility</p:attrName>
                                        </p:attrNameLst>
                                      </p:cBhvr>
                                      <p:to>
                                        <p:strVal val="visible"/>
                                      </p:to>
                                    </p:set>
                                    <p:animEffect transition="in" filter="wipe(left)">
                                      <p:cBhvr>
                                        <p:cTn id="7" dur="500"/>
                                        <p:tgtEl>
                                          <p:spTgt spid="5027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02789"/>
                                        </p:tgtEl>
                                        <p:attrNameLst>
                                          <p:attrName>style.visibility</p:attrName>
                                        </p:attrNameLst>
                                      </p:cBhvr>
                                      <p:to>
                                        <p:strVal val="visible"/>
                                      </p:to>
                                    </p:set>
                                    <p:animEffect transition="in" filter="wipe(up)">
                                      <p:cBhvr>
                                        <p:cTn id="12" dur="500"/>
                                        <p:tgtEl>
                                          <p:spTgt spid="502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8" grpId="0" animBg="1" autoUpdateAnimBg="0"/>
      <p:bldP spid="502789"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4294967295"/>
          </p:nvPr>
        </p:nvSpPr>
        <p:spPr>
          <a:xfrm>
            <a:off x="6553200" y="6248400"/>
            <a:ext cx="1905000" cy="457200"/>
          </a:xfrm>
          <a:prstGeom prst="rect">
            <a:avLst/>
          </a:prstGeom>
        </p:spPr>
        <p:txBody>
          <a:bodyPr/>
          <a:lstStyle/>
          <a:p>
            <a:fld id="{B53B5C1C-0170-4B82-A1DF-D24D5EAFC110}" type="slidenum">
              <a:rPr lang="en-US" altLang="zh-CN"/>
              <a:pPr/>
              <a:t>7</a:t>
            </a:fld>
            <a:endParaRPr lang="en-US" altLang="zh-CN"/>
          </a:p>
        </p:txBody>
      </p:sp>
      <p:sp>
        <p:nvSpPr>
          <p:cNvPr id="626694" name="Rectangle 6"/>
          <p:cNvSpPr>
            <a:spLocks noGrp="1" noRot="1" noChangeArrowheads="1"/>
          </p:cNvSpPr>
          <p:nvPr>
            <p:ph type="body" idx="1"/>
          </p:nvPr>
        </p:nvSpPr>
        <p:spPr>
          <a:xfrm>
            <a:off x="214282" y="1500174"/>
            <a:ext cx="8540750" cy="4451362"/>
          </a:xfrm>
          <a:noFill/>
          <a:ln/>
        </p:spPr>
        <p:txBody>
          <a:bodyPr/>
          <a:lstStyle/>
          <a:p>
            <a:pPr>
              <a:lnSpc>
                <a:spcPct val="120000"/>
              </a:lnSpc>
            </a:pPr>
            <a:r>
              <a:rPr lang="zh-CN" altLang="en-US" b="1" dirty="0">
                <a:solidFill>
                  <a:srgbClr val="FF0000"/>
                </a:solidFill>
                <a:ea typeface="宋体" pitchFamily="2" charset="-122"/>
              </a:rPr>
              <a:t>支持语言：</a:t>
            </a:r>
            <a:r>
              <a:rPr lang="en-US" altLang="zh-CN" b="1" dirty="0">
                <a:ea typeface="宋体" pitchFamily="2" charset="-122"/>
              </a:rPr>
              <a:t>c/</a:t>
            </a:r>
            <a:r>
              <a:rPr lang="en-US" altLang="zh-CN" b="1" dirty="0" err="1">
                <a:ea typeface="宋体" pitchFamily="2" charset="-122"/>
              </a:rPr>
              <a:t>c++</a:t>
            </a:r>
            <a:r>
              <a:rPr lang="en-US" altLang="zh-CN" b="1" dirty="0">
                <a:ea typeface="宋体" pitchFamily="2" charset="-122"/>
              </a:rPr>
              <a:t>, java, </a:t>
            </a:r>
            <a:r>
              <a:rPr lang="en-US" altLang="zh-CN" b="1" dirty="0" err="1">
                <a:ea typeface="宋体" pitchFamily="2" charset="-122"/>
              </a:rPr>
              <a:t>pascal</a:t>
            </a:r>
            <a:endParaRPr lang="en-US" altLang="zh-CN" b="1" dirty="0">
              <a:ea typeface="宋体" pitchFamily="2" charset="-122"/>
            </a:endParaRPr>
          </a:p>
          <a:p>
            <a:pPr>
              <a:lnSpc>
                <a:spcPct val="120000"/>
              </a:lnSpc>
            </a:pPr>
            <a:r>
              <a:rPr lang="zh-CN" altLang="en-US" b="1" dirty="0">
                <a:solidFill>
                  <a:srgbClr val="FF0000"/>
                </a:solidFill>
                <a:ea typeface="宋体" pitchFamily="2" charset="-122"/>
              </a:rPr>
              <a:t>题目表达：</a:t>
            </a:r>
            <a:r>
              <a:rPr lang="zh-CN" altLang="en-US" b="1" dirty="0">
                <a:ea typeface="宋体" pitchFamily="2" charset="-122"/>
              </a:rPr>
              <a:t>英语</a:t>
            </a:r>
          </a:p>
          <a:p>
            <a:pPr>
              <a:lnSpc>
                <a:spcPct val="120000"/>
              </a:lnSpc>
            </a:pPr>
            <a:r>
              <a:rPr lang="zh-CN" altLang="en-US" b="1" dirty="0">
                <a:solidFill>
                  <a:srgbClr val="FF0000"/>
                </a:solidFill>
                <a:ea typeface="宋体" pitchFamily="2" charset="-122"/>
              </a:rPr>
              <a:t>时限：</a:t>
            </a:r>
            <a:r>
              <a:rPr lang="zh-CN" altLang="en-US" b="1" dirty="0">
                <a:ea typeface="宋体" pitchFamily="2" charset="-122"/>
              </a:rPr>
              <a:t>不公布，但通常为标程的</a:t>
            </a:r>
            <a:r>
              <a:rPr lang="en-US" altLang="zh-CN" b="1" dirty="0">
                <a:ea typeface="宋体" pitchFamily="2" charset="-122"/>
              </a:rPr>
              <a:t>3</a:t>
            </a:r>
            <a:r>
              <a:rPr lang="zh-CN" altLang="en-US" b="1" dirty="0">
                <a:ea typeface="宋体" pitchFamily="2" charset="-122"/>
              </a:rPr>
              <a:t>～</a:t>
            </a:r>
            <a:r>
              <a:rPr lang="en-US" altLang="zh-CN" b="1" dirty="0">
                <a:ea typeface="宋体" pitchFamily="2" charset="-122"/>
              </a:rPr>
              <a:t>5</a:t>
            </a:r>
            <a:r>
              <a:rPr lang="zh-CN" altLang="en-US" b="1" dirty="0">
                <a:ea typeface="宋体" pitchFamily="2" charset="-122"/>
              </a:rPr>
              <a:t>倍或更多</a:t>
            </a:r>
          </a:p>
          <a:p>
            <a:pPr>
              <a:lnSpc>
                <a:spcPct val="120000"/>
              </a:lnSpc>
            </a:pPr>
            <a:r>
              <a:rPr lang="zh-CN" altLang="en-US" b="1" dirty="0">
                <a:solidFill>
                  <a:srgbClr val="FF0000"/>
                </a:solidFill>
                <a:ea typeface="宋体" pitchFamily="2" charset="-122"/>
              </a:rPr>
              <a:t>内存限制</a:t>
            </a:r>
            <a:r>
              <a:rPr lang="zh-CN" altLang="en-US" b="1" dirty="0">
                <a:ea typeface="宋体" pitchFamily="2" charset="-122"/>
              </a:rPr>
              <a:t>：通常在此作特别的限制</a:t>
            </a:r>
          </a:p>
          <a:p>
            <a:pPr>
              <a:lnSpc>
                <a:spcPct val="120000"/>
              </a:lnSpc>
            </a:pPr>
            <a:r>
              <a:rPr lang="zh-CN" altLang="en-US" b="1" dirty="0">
                <a:solidFill>
                  <a:srgbClr val="FF0000"/>
                </a:solidFill>
                <a:ea typeface="宋体" pitchFamily="2" charset="-122"/>
              </a:rPr>
              <a:t>错误类型</a:t>
            </a:r>
            <a:r>
              <a:rPr lang="zh-CN" altLang="en-US" b="1" dirty="0">
                <a:ea typeface="宋体" pitchFamily="2" charset="-122"/>
              </a:rPr>
              <a:t>：与</a:t>
            </a:r>
            <a:r>
              <a:rPr lang="en-US" altLang="zh-CN" b="1" dirty="0">
                <a:ea typeface="宋体" pitchFamily="2" charset="-122"/>
              </a:rPr>
              <a:t>Online Judge</a:t>
            </a:r>
            <a:r>
              <a:rPr lang="zh-CN" altLang="en-US" b="1" dirty="0">
                <a:ea typeface="宋体" pitchFamily="2" charset="-122"/>
              </a:rPr>
              <a:t>相似</a:t>
            </a:r>
          </a:p>
          <a:p>
            <a:pPr>
              <a:lnSpc>
                <a:spcPct val="120000"/>
              </a:lnSpc>
            </a:pPr>
            <a:r>
              <a:rPr lang="zh-CN" altLang="en-US" b="1" dirty="0">
                <a:solidFill>
                  <a:srgbClr val="FF0000"/>
                </a:solidFill>
                <a:ea typeface="宋体" pitchFamily="2" charset="-122"/>
              </a:rPr>
              <a:t>输入输出</a:t>
            </a:r>
            <a:r>
              <a:rPr lang="zh-CN" altLang="en-US" b="1" dirty="0">
                <a:ea typeface="宋体" pitchFamily="2" charset="-122"/>
              </a:rPr>
              <a:t>：网络赛采用标准输入输出，现场赛多采用文本输入输出</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olidFill>
                  <a:srgbClr val="FF0000"/>
                </a:solidFill>
              </a:rPr>
              <a:t>OJ</a:t>
            </a:r>
            <a:r>
              <a:rPr lang="zh-CN" altLang="en-US" dirty="0">
                <a:solidFill>
                  <a:srgbClr val="FF0000"/>
                </a:solidFill>
              </a:rPr>
              <a:t>常见返回</a:t>
            </a:r>
            <a:r>
              <a:rPr lang="zh-CN" altLang="en-US" dirty="0" smtClean="0">
                <a:solidFill>
                  <a:srgbClr val="FF0000"/>
                </a:solidFill>
              </a:rPr>
              <a:t>结果</a:t>
            </a:r>
            <a:endParaRPr lang="zh-CN" altLang="en-US" dirty="0">
              <a:solidFill>
                <a:srgbClr val="FF0000"/>
              </a:solidFill>
            </a:endParaRPr>
          </a:p>
        </p:txBody>
      </p:sp>
      <p:sp>
        <p:nvSpPr>
          <p:cNvPr id="4" name="内容占位符 4"/>
          <p:cNvSpPr>
            <a:spLocks noGrp="1"/>
          </p:cNvSpPr>
          <p:nvPr>
            <p:ph idx="1"/>
          </p:nvPr>
        </p:nvSpPr>
        <p:spPr>
          <a:xfrm>
            <a:off x="357158" y="1000108"/>
            <a:ext cx="8569325" cy="5327650"/>
          </a:xfrm>
          <a:solidFill>
            <a:schemeClr val="bg1">
              <a:alpha val="45999"/>
            </a:schemeClr>
          </a:solidFill>
        </p:spPr>
        <p:txBody>
          <a:bodyPr/>
          <a:lstStyle/>
          <a:p>
            <a:pPr>
              <a:buFont typeface="Wingdings 2" pitchFamily="18" charset="2"/>
              <a:buChar char=""/>
            </a:pPr>
            <a:r>
              <a:rPr lang="en-US" sz="2400" dirty="0" smtClean="0">
                <a:solidFill>
                  <a:srgbClr val="00B050"/>
                </a:solidFill>
                <a:effectLst>
                  <a:outerShdw blurRad="38100" dist="38100" dir="2700000" algn="tl">
                    <a:srgbClr val="C0C0C0"/>
                  </a:outerShdw>
                </a:effectLst>
              </a:rPr>
              <a:t>Accept(AC</a:t>
            </a:r>
            <a:r>
              <a:rPr lang="en-US" sz="2400" dirty="0">
                <a:solidFill>
                  <a:srgbClr val="00B050"/>
                </a:solidFill>
                <a:effectLst>
                  <a:outerShdw blurRad="38100" dist="38100" dir="2700000" algn="tl">
                    <a:srgbClr val="C0C0C0"/>
                  </a:outerShdw>
                </a:effectLst>
              </a:rPr>
              <a:t>)</a:t>
            </a:r>
            <a:r>
              <a:rPr lang="zh-CN" altLang="en-US" sz="2400" dirty="0">
                <a:effectLst>
                  <a:outerShdw blurRad="38100" dist="38100" dir="2700000" algn="tl">
                    <a:srgbClr val="C0C0C0"/>
                  </a:outerShdw>
                </a:effectLst>
              </a:rPr>
              <a:t>：答案正确，被系统接受</a:t>
            </a:r>
            <a:endParaRPr lang="en-US" sz="2400" dirty="0">
              <a:effectLst>
                <a:outerShdw blurRad="38100" dist="38100" dir="2700000" algn="tl">
                  <a:srgbClr val="C0C0C0"/>
                </a:outerShdw>
              </a:effectLst>
            </a:endParaRPr>
          </a:p>
          <a:p>
            <a:pPr>
              <a:buFont typeface="Wingdings 2" pitchFamily="18" charset="2"/>
              <a:buChar char=""/>
            </a:pPr>
            <a:r>
              <a:rPr lang="en-US" sz="2400" dirty="0">
                <a:solidFill>
                  <a:srgbClr val="FF0000"/>
                </a:solidFill>
                <a:effectLst>
                  <a:outerShdw blurRad="38100" dist="38100" dir="2700000" algn="tl">
                    <a:srgbClr val="C0C0C0"/>
                  </a:outerShdw>
                </a:effectLst>
              </a:rPr>
              <a:t>Wrong Answer(WA</a:t>
            </a:r>
            <a:r>
              <a:rPr lang="en-US" sz="2400" dirty="0">
                <a:effectLst>
                  <a:outerShdw blurRad="38100" dist="38100" dir="2700000" algn="tl">
                    <a:srgbClr val="C0C0C0"/>
                  </a:outerShdw>
                </a:effectLst>
              </a:rPr>
              <a:t>)</a:t>
            </a:r>
            <a:r>
              <a:rPr lang="zh-CN" altLang="en-US" sz="2400" dirty="0">
                <a:effectLst>
                  <a:outerShdw blurRad="38100" dist="38100" dir="2700000" algn="tl">
                    <a:srgbClr val="C0C0C0"/>
                  </a:outerShdw>
                </a:effectLst>
              </a:rPr>
              <a:t>：答案错误</a:t>
            </a:r>
            <a:endParaRPr lang="en-US" sz="2400" dirty="0">
              <a:effectLst>
                <a:outerShdw blurRad="38100" dist="38100" dir="2700000" algn="tl">
                  <a:srgbClr val="C0C0C0"/>
                </a:outerShdw>
              </a:effectLst>
            </a:endParaRPr>
          </a:p>
          <a:p>
            <a:pPr>
              <a:buFont typeface="Wingdings 2" pitchFamily="18" charset="2"/>
              <a:buChar char=""/>
            </a:pPr>
            <a:r>
              <a:rPr lang="en-US" sz="2400" dirty="0">
                <a:solidFill>
                  <a:srgbClr val="990099"/>
                </a:solidFill>
                <a:effectLst>
                  <a:outerShdw blurRad="38100" dist="38100" dir="2700000" algn="tl">
                    <a:srgbClr val="C0C0C0"/>
                  </a:outerShdw>
                </a:effectLst>
              </a:rPr>
              <a:t>Runtime Error</a:t>
            </a:r>
            <a:r>
              <a:rPr lang="en-US" sz="2400" dirty="0">
                <a:effectLst>
                  <a:outerShdw blurRad="38100" dist="38100" dir="2700000" algn="tl">
                    <a:srgbClr val="C0C0C0"/>
                  </a:outerShdw>
                </a:effectLst>
              </a:rPr>
              <a:t>(RE)</a:t>
            </a:r>
            <a:r>
              <a:rPr lang="zh-CN" altLang="en-US" sz="2400" dirty="0">
                <a:effectLst>
                  <a:outerShdw blurRad="38100" dist="38100" dir="2700000" algn="tl">
                    <a:srgbClr val="C0C0C0"/>
                  </a:outerShdw>
                </a:effectLst>
              </a:rPr>
              <a:t>：运行时错误</a:t>
            </a:r>
            <a:endParaRPr lang="en-US" sz="2400" dirty="0">
              <a:effectLst>
                <a:outerShdw blurRad="38100" dist="38100" dir="2700000" algn="tl">
                  <a:srgbClr val="C0C0C0"/>
                </a:outerShdw>
              </a:effectLst>
            </a:endParaRPr>
          </a:p>
          <a:p>
            <a:pPr>
              <a:buFont typeface="Wingdings 2" pitchFamily="18" charset="2"/>
              <a:buChar char=""/>
            </a:pPr>
            <a:r>
              <a:rPr lang="en-US" sz="2400" dirty="0">
                <a:solidFill>
                  <a:srgbClr val="FF0000"/>
                </a:solidFill>
                <a:effectLst>
                  <a:outerShdw blurRad="38100" dist="38100" dir="2700000" algn="tl">
                    <a:srgbClr val="C0C0C0"/>
                  </a:outerShdw>
                </a:effectLst>
              </a:rPr>
              <a:t>Compile Error(CE</a:t>
            </a:r>
            <a:r>
              <a:rPr lang="en-US" sz="2400" dirty="0">
                <a:effectLst>
                  <a:outerShdw blurRad="38100" dist="38100" dir="2700000" algn="tl">
                    <a:srgbClr val="C0C0C0"/>
                  </a:outerShdw>
                </a:effectLst>
              </a:rPr>
              <a:t>)</a:t>
            </a:r>
            <a:r>
              <a:rPr lang="zh-CN" altLang="en-US" sz="2400" dirty="0">
                <a:effectLst>
                  <a:outerShdw blurRad="38100" dist="38100" dir="2700000" algn="tl">
                    <a:srgbClr val="C0C0C0"/>
                  </a:outerShdw>
                </a:effectLst>
              </a:rPr>
              <a:t> ：编译错误</a:t>
            </a:r>
            <a:endParaRPr lang="en-US" sz="2400" dirty="0">
              <a:effectLst>
                <a:outerShdw blurRad="38100" dist="38100" dir="2700000" algn="tl">
                  <a:srgbClr val="C0C0C0"/>
                </a:outerShdw>
              </a:effectLst>
            </a:endParaRPr>
          </a:p>
          <a:p>
            <a:pPr>
              <a:buFont typeface="Wingdings 2" pitchFamily="18" charset="2"/>
              <a:buChar char=""/>
            </a:pPr>
            <a:r>
              <a:rPr lang="en-US" sz="2400" dirty="0">
                <a:solidFill>
                  <a:srgbClr val="FF00FF"/>
                </a:solidFill>
                <a:effectLst>
                  <a:outerShdw blurRad="38100" dist="38100" dir="2700000" algn="tl">
                    <a:srgbClr val="C0C0C0"/>
                  </a:outerShdw>
                </a:effectLst>
              </a:rPr>
              <a:t>Presentation Error</a:t>
            </a:r>
            <a:r>
              <a:rPr lang="en-US" sz="2400" dirty="0">
                <a:effectLst>
                  <a:outerShdw blurRad="38100" dist="38100" dir="2700000" algn="tl">
                    <a:srgbClr val="C0C0C0"/>
                  </a:outerShdw>
                </a:effectLst>
              </a:rPr>
              <a:t>(PE)</a:t>
            </a:r>
            <a:r>
              <a:rPr lang="zh-CN" altLang="en-US" sz="2400" dirty="0">
                <a:effectLst>
                  <a:outerShdw blurRad="38100" dist="38100" dir="2700000" algn="tl">
                    <a:srgbClr val="C0C0C0"/>
                  </a:outerShdw>
                </a:effectLst>
              </a:rPr>
              <a:t>：答案格式错误</a:t>
            </a:r>
            <a:endParaRPr lang="en-US" sz="2400" dirty="0">
              <a:effectLst>
                <a:outerShdw blurRad="38100" dist="38100" dir="2700000" algn="tl">
                  <a:srgbClr val="C0C0C0"/>
                </a:outerShdw>
              </a:effectLst>
            </a:endParaRPr>
          </a:p>
          <a:p>
            <a:pPr>
              <a:buFont typeface="Wingdings 2" pitchFamily="18" charset="2"/>
              <a:buChar char=""/>
            </a:pPr>
            <a:r>
              <a:rPr lang="en-US" sz="2400" dirty="0">
                <a:solidFill>
                  <a:srgbClr val="FF0000"/>
                </a:solidFill>
                <a:effectLst>
                  <a:outerShdw blurRad="38100" dist="38100" dir="2700000" algn="tl">
                    <a:srgbClr val="C0C0C0"/>
                  </a:outerShdw>
                </a:effectLst>
              </a:rPr>
              <a:t>Time Limit Exceeded(TLE</a:t>
            </a:r>
            <a:r>
              <a:rPr lang="en-US" sz="2400" dirty="0">
                <a:effectLst>
                  <a:outerShdw blurRad="38100" dist="38100" dir="2700000" algn="tl">
                    <a:srgbClr val="C0C0C0"/>
                  </a:outerShdw>
                </a:effectLst>
              </a:rPr>
              <a:t>)</a:t>
            </a:r>
            <a:r>
              <a:rPr lang="zh-CN" altLang="en-US" sz="2400" dirty="0">
                <a:effectLst>
                  <a:outerShdw blurRad="38100" dist="38100" dir="2700000" algn="tl">
                    <a:srgbClr val="C0C0C0"/>
                  </a:outerShdw>
                </a:effectLst>
              </a:rPr>
              <a:t>：超时</a:t>
            </a:r>
            <a:endParaRPr lang="en-US" sz="2400" dirty="0">
              <a:effectLst>
                <a:outerShdw blurRad="38100" dist="38100" dir="2700000" algn="tl">
                  <a:srgbClr val="C0C0C0"/>
                </a:outerShdw>
              </a:effectLst>
            </a:endParaRPr>
          </a:p>
          <a:p>
            <a:pPr>
              <a:buFont typeface="Wingdings 2" pitchFamily="18" charset="2"/>
              <a:buChar char=""/>
            </a:pPr>
            <a:r>
              <a:rPr lang="en-US" sz="2400" dirty="0">
                <a:solidFill>
                  <a:srgbClr val="FF0000"/>
                </a:solidFill>
                <a:effectLst>
                  <a:outerShdw blurRad="38100" dist="38100" dir="2700000" algn="tl">
                    <a:srgbClr val="C0C0C0"/>
                  </a:outerShdw>
                </a:effectLst>
              </a:rPr>
              <a:t>Memory Limit Exceeded(MLE</a:t>
            </a:r>
            <a:r>
              <a:rPr lang="en-US" sz="2400" dirty="0">
                <a:effectLst>
                  <a:outerShdw blurRad="38100" dist="38100" dir="2700000" algn="tl">
                    <a:srgbClr val="C0C0C0"/>
                  </a:outerShdw>
                </a:effectLst>
              </a:rPr>
              <a:t>)</a:t>
            </a:r>
            <a:r>
              <a:rPr lang="zh-CN" altLang="en-US" sz="2400" dirty="0">
                <a:effectLst>
                  <a:outerShdw blurRad="38100" dist="38100" dir="2700000" algn="tl">
                    <a:srgbClr val="C0C0C0"/>
                  </a:outerShdw>
                </a:effectLst>
              </a:rPr>
              <a:t>：超内存</a:t>
            </a:r>
            <a:endParaRPr lang="en-US" sz="2400" dirty="0">
              <a:effectLst>
                <a:outerShdw blurRad="38100" dist="38100" dir="2700000" algn="tl">
                  <a:srgbClr val="C0C0C0"/>
                </a:outerShdw>
              </a:effectLst>
            </a:endParaRPr>
          </a:p>
          <a:p>
            <a:pPr>
              <a:buFont typeface="Wingdings 2" pitchFamily="18" charset="2"/>
              <a:buChar char=""/>
            </a:pPr>
            <a:r>
              <a:rPr lang="en-US" sz="2400" dirty="0">
                <a:effectLst>
                  <a:outerShdw blurRad="38100" dist="38100" dir="2700000" algn="tl">
                    <a:srgbClr val="C0C0C0"/>
                  </a:outerShdw>
                </a:effectLst>
              </a:rPr>
              <a:t>Output Limit Exceeded(OLE)</a:t>
            </a:r>
            <a:r>
              <a:rPr lang="zh-CN" altLang="en-US" sz="2400" dirty="0">
                <a:effectLst>
                  <a:outerShdw blurRad="38100" dist="38100" dir="2700000" algn="tl">
                    <a:srgbClr val="C0C0C0"/>
                  </a:outerShdw>
                </a:effectLst>
              </a:rPr>
              <a:t>：超输出</a:t>
            </a:r>
            <a:endParaRPr lang="en-US" sz="2400" dirty="0">
              <a:effectLst>
                <a:outerShdw blurRad="38100" dist="38100" dir="2700000" algn="tl">
                  <a:srgbClr val="C0C0C0"/>
                </a:outerShdw>
              </a:effectLst>
            </a:endParaRPr>
          </a:p>
          <a:p>
            <a:pPr>
              <a:buFont typeface="Wingdings 2" pitchFamily="18" charset="2"/>
              <a:buChar char=""/>
            </a:pPr>
            <a:r>
              <a:rPr lang="en-US" sz="2400" dirty="0">
                <a:solidFill>
                  <a:srgbClr val="FF0000"/>
                </a:solidFill>
                <a:effectLst>
                  <a:outerShdw blurRad="38100" dist="38100" dir="2700000" algn="tl">
                    <a:srgbClr val="C0C0C0"/>
                  </a:outerShdw>
                </a:effectLst>
              </a:rPr>
              <a:t>Restrict Function Call(RFC</a:t>
            </a:r>
            <a:r>
              <a:rPr lang="en-US" sz="2400" dirty="0">
                <a:effectLst>
                  <a:outerShdw blurRad="38100" dist="38100" dir="2700000" algn="tl">
                    <a:srgbClr val="C0C0C0"/>
                  </a:outerShdw>
                </a:effectLst>
              </a:rPr>
              <a:t>)</a:t>
            </a:r>
            <a:r>
              <a:rPr lang="zh-CN" altLang="en-US" sz="2400" dirty="0">
                <a:effectLst>
                  <a:outerShdw blurRad="38100" dist="38100" dir="2700000" algn="tl">
                    <a:srgbClr val="C0C0C0"/>
                  </a:outerShdw>
                </a:effectLst>
              </a:rPr>
              <a:t>：使用不允许的</a:t>
            </a:r>
            <a:r>
              <a:rPr lang="en-US" sz="2400" dirty="0">
                <a:effectLst>
                  <a:outerShdw blurRad="38100" dist="38100" dir="2700000" algn="tl">
                    <a:srgbClr val="C0C0C0"/>
                  </a:outerShdw>
                </a:effectLst>
              </a:rPr>
              <a:t>API</a:t>
            </a:r>
          </a:p>
          <a:p>
            <a:pPr>
              <a:buFont typeface="Wingdings 2" pitchFamily="18" charset="2"/>
              <a:buChar char=""/>
            </a:pPr>
            <a:r>
              <a:rPr lang="en-US" sz="2400" dirty="0">
                <a:solidFill>
                  <a:srgbClr val="0076A3"/>
                </a:solidFill>
                <a:effectLst>
                  <a:outerShdw blurRad="38100" dist="38100" dir="2700000" algn="tl">
                    <a:srgbClr val="C0C0C0"/>
                  </a:outerShdw>
                </a:effectLst>
              </a:rPr>
              <a:t>System Error</a:t>
            </a:r>
            <a:r>
              <a:rPr lang="zh-CN" altLang="en-US" sz="2400" dirty="0">
                <a:effectLst>
                  <a:outerShdw blurRad="38100" dist="38100" dir="2700000" algn="tl">
                    <a:srgbClr val="C0C0C0"/>
                  </a:outerShdw>
                </a:effectLst>
              </a:rPr>
              <a:t>：系统错误</a:t>
            </a:r>
            <a:endParaRPr lang="en-US" sz="2400" dirty="0">
              <a:effectLst>
                <a:outerShdw blurRad="38100" dist="38100" dir="2700000" algn="tl">
                  <a:srgbClr val="C0C0C0"/>
                </a:outerShdw>
              </a:effectLst>
            </a:endParaRPr>
          </a:p>
          <a:p>
            <a:pPr>
              <a:buFont typeface="Wingdings 2" pitchFamily="18" charset="2"/>
              <a:buChar char=""/>
            </a:pPr>
            <a:r>
              <a:rPr lang="en-US" sz="2400" dirty="0">
                <a:solidFill>
                  <a:srgbClr val="FF0000"/>
                </a:solidFill>
                <a:effectLst>
                  <a:outerShdw blurRad="38100" dist="38100" dir="2700000" algn="tl">
                    <a:srgbClr val="C0C0C0"/>
                  </a:outerShdw>
                </a:effectLst>
              </a:rPr>
              <a:t>Queuing</a:t>
            </a:r>
            <a:r>
              <a:rPr lang="zh-CN" altLang="en-US" sz="2400" dirty="0">
                <a:effectLst>
                  <a:outerShdw blurRad="38100" dist="38100" dir="2700000" algn="tl">
                    <a:srgbClr val="C0C0C0"/>
                  </a:outerShdw>
                </a:effectLst>
              </a:rPr>
              <a:t>：排队等待系统测评</a:t>
            </a:r>
            <a:endParaRPr lang="en-US" sz="2400" dirty="0">
              <a:effectLst>
                <a:outerShdw blurRad="38100" dist="38100" dir="2700000" algn="tl">
                  <a:srgbClr val="C0C0C0"/>
                </a:outerShdw>
              </a:effectLst>
            </a:endParaRPr>
          </a:p>
          <a:p>
            <a:pPr>
              <a:buFont typeface="Wingdings 2" pitchFamily="18" charset="2"/>
              <a:buChar char=""/>
            </a:pPr>
            <a:r>
              <a:rPr lang="en-US" sz="2400" dirty="0">
                <a:solidFill>
                  <a:srgbClr val="FF0000"/>
                </a:solidFill>
                <a:effectLst>
                  <a:outerShdw blurRad="38100" dist="38100" dir="2700000" algn="tl">
                    <a:srgbClr val="C0C0C0"/>
                  </a:outerShdw>
                </a:effectLst>
              </a:rPr>
              <a:t>Judging</a:t>
            </a:r>
            <a:r>
              <a:rPr lang="zh-CN" altLang="en-US" sz="2400" dirty="0">
                <a:effectLst>
                  <a:outerShdw blurRad="38100" dist="38100" dir="2700000" algn="tl">
                    <a:srgbClr val="C0C0C0"/>
                  </a:outerShdw>
                </a:effectLst>
              </a:rPr>
              <a:t>：评测中</a:t>
            </a:r>
            <a:endParaRPr lang="en-US" sz="2400" dirty="0">
              <a:effectLst>
                <a:outerShdw blurRad="38100" dist="38100" dir="2700000" algn="tl">
                  <a:srgbClr val="C0C0C0"/>
                </a:outerShdw>
              </a:effectLst>
            </a:endParaRPr>
          </a:p>
          <a:p>
            <a:endParaRPr lang="en-US" sz="2400" b="1" dirty="0">
              <a:solidFill>
                <a:srgbClr val="C00000"/>
              </a:solidFill>
              <a:effectLst>
                <a:outerShdw blurRad="38100" dist="38100" dir="2700000" algn="tl">
                  <a:srgbClr val="C0C0C0"/>
                </a:outerShdw>
              </a:effectLst>
            </a:endParaRPr>
          </a:p>
          <a:p>
            <a:endParaRPr lang="en-US" sz="2400" b="1" dirty="0">
              <a:solidFill>
                <a:srgbClr val="0B5395"/>
              </a:solidFill>
              <a:effectLst>
                <a:outerShdw blurRad="38100" dist="38100" dir="2700000" algn="tl">
                  <a:srgbClr val="C0C0C0"/>
                </a:outerShdw>
              </a:effectLst>
            </a:endParaRPr>
          </a:p>
          <a:p>
            <a:endParaRPr lang="en-US" sz="2400" b="1" dirty="0">
              <a:solidFill>
                <a:srgbClr val="0B5395"/>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500"/>
                                        <p:tgtEl>
                                          <p:spTgt spid="4">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animEffect transition="in" filter="fade">
                                      <p:cBhvr>
                                        <p:cTn id="52" dur="500"/>
                                        <p:tgtEl>
                                          <p:spTgt spid="4">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9" end="9"/>
                                            </p:txEl>
                                          </p:spTgt>
                                        </p:tgtEl>
                                        <p:attrNameLst>
                                          <p:attrName>style.visibility</p:attrName>
                                        </p:attrNameLst>
                                      </p:cBhvr>
                                      <p:to>
                                        <p:strVal val="visible"/>
                                      </p:to>
                                    </p:set>
                                    <p:animEffect transition="in" filter="fade">
                                      <p:cBhvr>
                                        <p:cTn id="57" dur="500"/>
                                        <p:tgtEl>
                                          <p:spTgt spid="4">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10" end="10"/>
                                            </p:txEl>
                                          </p:spTgt>
                                        </p:tgtEl>
                                        <p:attrNameLst>
                                          <p:attrName>style.visibility</p:attrName>
                                        </p:attrNameLst>
                                      </p:cBhvr>
                                      <p:to>
                                        <p:strVal val="visible"/>
                                      </p:to>
                                    </p:set>
                                    <p:animEffect transition="in" filter="fade">
                                      <p:cBhvr>
                                        <p:cTn id="62" dur="500"/>
                                        <p:tgtEl>
                                          <p:spTgt spid="4">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11" end="11"/>
                                            </p:txEl>
                                          </p:spTgt>
                                        </p:tgtEl>
                                        <p:attrNameLst>
                                          <p:attrName>style.visibility</p:attrName>
                                        </p:attrNameLst>
                                      </p:cBhvr>
                                      <p:to>
                                        <p:strVal val="visible"/>
                                      </p:to>
                                    </p:set>
                                    <p:animEffect transition="in" filter="fade">
                                      <p:cBhvr>
                                        <p:cTn id="67"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1905000" cy="457200"/>
          </a:xfrm>
          <a:prstGeom prst="rect">
            <a:avLst/>
          </a:prstGeom>
        </p:spPr>
        <p:txBody>
          <a:bodyPr/>
          <a:lstStyle/>
          <a:p>
            <a:fld id="{627F659E-A8E1-4383-8F6A-B2F2466B53ED}" type="slidenum">
              <a:rPr lang="en-US" altLang="zh-CN"/>
              <a:pPr/>
              <a:t>9</a:t>
            </a:fld>
            <a:endParaRPr lang="en-US" altLang="zh-CN"/>
          </a:p>
        </p:txBody>
      </p:sp>
      <p:sp>
        <p:nvSpPr>
          <p:cNvPr id="93188" name="Rectangle 4"/>
          <p:cNvSpPr>
            <a:spLocks noGrp="1" noChangeArrowheads="1"/>
          </p:cNvSpPr>
          <p:nvPr>
            <p:ph type="body" idx="1"/>
          </p:nvPr>
        </p:nvSpPr>
        <p:spPr>
          <a:xfrm>
            <a:off x="179388" y="1160463"/>
            <a:ext cx="8964612" cy="5472112"/>
          </a:xfrm>
          <a:noFill/>
          <a:ln/>
        </p:spPr>
        <p:txBody>
          <a:bodyPr lIns="182562" tIns="46038" rIns="182562" bIns="46038"/>
          <a:lstStyle/>
          <a:p>
            <a:pPr marL="384175" indent="-384175">
              <a:lnSpc>
                <a:spcPct val="120000"/>
              </a:lnSpc>
              <a:spcBef>
                <a:spcPct val="0"/>
              </a:spcBef>
              <a:buClr>
                <a:srgbClr val="FF0000"/>
              </a:buClr>
              <a:buFont typeface="Wingdings" pitchFamily="2" charset="2"/>
              <a:buChar char="n"/>
            </a:pPr>
            <a:r>
              <a:rPr kumimoji="1" lang="zh-CN" altLang="en-US" b="1" dirty="0">
                <a:latin typeface="宋体" pitchFamily="2" charset="-122"/>
                <a:ea typeface="宋体" pitchFamily="2" charset="-122"/>
              </a:rPr>
              <a:t>首先根据解题数目进行排名。</a:t>
            </a:r>
          </a:p>
          <a:p>
            <a:pPr marL="384175" indent="-384175">
              <a:lnSpc>
                <a:spcPct val="120000"/>
              </a:lnSpc>
              <a:spcBef>
                <a:spcPct val="0"/>
              </a:spcBef>
              <a:buClr>
                <a:srgbClr val="FF0000"/>
              </a:buClr>
              <a:buFont typeface="Wingdings" pitchFamily="2" charset="2"/>
              <a:buChar char="n"/>
            </a:pPr>
            <a:r>
              <a:rPr kumimoji="1" lang="zh-CN" altLang="en-US" b="1" dirty="0">
                <a:latin typeface="宋体" pitchFamily="2" charset="-122"/>
                <a:ea typeface="宋体" pitchFamily="2" charset="-122"/>
              </a:rPr>
              <a:t>如果多支队伍解题数量相同，则根据总用时加上惩罚时间进行排名。</a:t>
            </a:r>
          </a:p>
          <a:p>
            <a:pPr marL="384175" indent="-384175">
              <a:lnSpc>
                <a:spcPct val="120000"/>
              </a:lnSpc>
              <a:spcBef>
                <a:spcPct val="0"/>
              </a:spcBef>
              <a:buClr>
                <a:srgbClr val="FF0000"/>
              </a:buClr>
              <a:buFont typeface="Wingdings" pitchFamily="2" charset="2"/>
              <a:buChar char="n"/>
            </a:pPr>
            <a:r>
              <a:rPr kumimoji="1" lang="zh-CN" altLang="en-US" b="1" dirty="0">
                <a:latin typeface="宋体" pitchFamily="2" charset="-122"/>
                <a:ea typeface="宋体" pitchFamily="2" charset="-122"/>
              </a:rPr>
              <a:t>总用时和惩罚时间由每道解答正确的试题的用时加上惩罚时间而成。</a:t>
            </a:r>
          </a:p>
          <a:p>
            <a:pPr marL="384175" indent="-384175">
              <a:lnSpc>
                <a:spcPct val="120000"/>
              </a:lnSpc>
              <a:spcBef>
                <a:spcPct val="0"/>
              </a:spcBef>
              <a:buClr>
                <a:srgbClr val="FF0000"/>
              </a:buClr>
              <a:buFont typeface="Wingdings" pitchFamily="2" charset="2"/>
              <a:buChar char="n"/>
            </a:pPr>
            <a:r>
              <a:rPr kumimoji="1" lang="zh-CN" altLang="en-US" b="1" dirty="0">
                <a:latin typeface="宋体" pitchFamily="2" charset="-122"/>
                <a:ea typeface="宋体" pitchFamily="2" charset="-122"/>
              </a:rPr>
              <a:t>每道试题用时将从竞赛开始到试题解答被判定为正确为止，其间每一次错误的运行将被加罚</a:t>
            </a:r>
            <a:r>
              <a:rPr kumimoji="1" lang="en-US" altLang="zh-CN" b="1" dirty="0">
                <a:latin typeface="宋体" pitchFamily="2" charset="-122"/>
                <a:ea typeface="宋体" pitchFamily="2" charset="-122"/>
              </a:rPr>
              <a:t>20</a:t>
            </a:r>
            <a:r>
              <a:rPr kumimoji="1" lang="zh-CN" altLang="en-US" b="1" dirty="0">
                <a:latin typeface="宋体" pitchFamily="2" charset="-122"/>
                <a:ea typeface="宋体" pitchFamily="2" charset="-122"/>
              </a:rPr>
              <a:t>分钟时间，未正确解答的试题不记时。</a:t>
            </a:r>
          </a:p>
        </p:txBody>
      </p:sp>
      <p:sp>
        <p:nvSpPr>
          <p:cNvPr id="93189" name="Text Box 5"/>
          <p:cNvSpPr txBox="1">
            <a:spLocks noChangeArrowheads="1"/>
          </p:cNvSpPr>
          <p:nvPr/>
        </p:nvSpPr>
        <p:spPr bwMode="auto">
          <a:xfrm>
            <a:off x="1476375" y="152400"/>
            <a:ext cx="4067175" cy="823913"/>
          </a:xfrm>
          <a:prstGeom prst="rect">
            <a:avLst/>
          </a:prstGeom>
          <a:noFill/>
          <a:ln w="9525">
            <a:noFill/>
            <a:miter lim="800000"/>
            <a:headEnd/>
            <a:tailEnd/>
          </a:ln>
          <a:effectLst/>
        </p:spPr>
        <p:txBody>
          <a:bodyPr>
            <a:spAutoFit/>
          </a:bodyPr>
          <a:lstStyle/>
          <a:p>
            <a:pPr eaLnBrk="0" hangingPunct="0">
              <a:spcBef>
                <a:spcPct val="50000"/>
              </a:spcBef>
            </a:pPr>
            <a:r>
              <a:rPr lang="zh-CN" altLang="en-US" sz="4800" b="1" dirty="0">
                <a:solidFill>
                  <a:srgbClr val="FF0000"/>
                </a:solidFill>
                <a:latin typeface="Times New Roman" pitchFamily="18" charset="0"/>
                <a:ea typeface="黑体" pitchFamily="49" charset="-122"/>
              </a:rPr>
              <a:t>如何排名？</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3188"/>
                                        </p:tgtEl>
                                        <p:attrNameLst>
                                          <p:attrName>style.visibility</p:attrName>
                                        </p:attrNameLst>
                                      </p:cBhvr>
                                      <p:to>
                                        <p:strVal val="visible"/>
                                      </p:to>
                                    </p:set>
                                    <p:animEffect transition="in" filter="wipe(up)">
                                      <p:cBhvr>
                                        <p:cTn id="7" dur="500"/>
                                        <p:tgtEl>
                                          <p:spTgt spid="93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autoUpdateAnimBg="0"/>
    </p:bldLst>
  </p:timing>
</p:sld>
</file>

<file path=ppt/theme/theme1.xml><?xml version="1.0" encoding="utf-8"?>
<a:theme xmlns:a="http://schemas.openxmlformats.org/drawingml/2006/main" name="C语言总复习">
  <a:themeElements>
    <a:clrScheme name="C语言总复习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语言总复习">
      <a:majorFont>
        <a:latin typeface="Arial"/>
        <a:ea typeface="宋体"/>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C语言总复习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语言总复习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语言总复习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语言总复习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语言总复习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语言总复习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语言总复习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C语言总复习</Template>
  <TotalTime>1907</TotalTime>
  <Words>2173</Words>
  <Application>Microsoft Office PowerPoint</Application>
  <PresentationFormat>全屏显示(4:3)</PresentationFormat>
  <Paragraphs>411</Paragraphs>
  <Slides>46</Slides>
  <Notes>0</Notes>
  <HiddenSlides>0</HiddenSlides>
  <MMClips>0</MMClips>
  <ScaleCrop>false</ScaleCrop>
  <HeadingPairs>
    <vt:vector size="4" baseType="variant">
      <vt:variant>
        <vt:lpstr>主题</vt:lpstr>
      </vt:variant>
      <vt:variant>
        <vt:i4>1</vt:i4>
      </vt:variant>
      <vt:variant>
        <vt:lpstr>幻灯片标题</vt:lpstr>
      </vt:variant>
      <vt:variant>
        <vt:i4>46</vt:i4>
      </vt:variant>
    </vt:vector>
  </HeadingPairs>
  <TitlesOfParts>
    <vt:vector size="47" baseType="lpstr">
      <vt:lpstr>C语言总复习</vt:lpstr>
      <vt:lpstr>幻灯片 1</vt:lpstr>
      <vt:lpstr>幻灯片 2</vt:lpstr>
      <vt:lpstr>幻灯片 3</vt:lpstr>
      <vt:lpstr>幻灯片 4</vt:lpstr>
      <vt:lpstr>赛事等级</vt:lpstr>
      <vt:lpstr>幻灯片 6</vt:lpstr>
      <vt:lpstr>幻灯片 7</vt:lpstr>
      <vt:lpstr>OJ常见返回结果</vt:lpstr>
      <vt:lpstr>幻灯片 9</vt:lpstr>
      <vt:lpstr>ACM .vs. 校程序设计竞赛</vt:lpstr>
      <vt:lpstr>ACM队队员的基本原则</vt:lpstr>
      <vt:lpstr>开课目的</vt:lpstr>
      <vt:lpstr>常见的OJ</vt:lpstr>
      <vt:lpstr>南京信息工程大学OJ使用指南</vt:lpstr>
      <vt:lpstr>幻灯片 15</vt:lpstr>
      <vt:lpstr>幻灯片 16</vt:lpstr>
      <vt:lpstr>幻灯片 17</vt:lpstr>
      <vt:lpstr>幻灯片 18</vt:lpstr>
      <vt:lpstr>幻灯片 19</vt:lpstr>
      <vt:lpstr>幻灯片 20</vt:lpstr>
      <vt:lpstr>相关的知识</vt:lpstr>
      <vt:lpstr>ACM需要哪些数学知识</vt:lpstr>
      <vt:lpstr>幻灯片 23</vt:lpstr>
      <vt:lpstr>最常见题型</vt:lpstr>
      <vt:lpstr>训练方法 - OJ</vt:lpstr>
      <vt:lpstr>幻灯片 26</vt:lpstr>
      <vt:lpstr>幻灯片 27</vt:lpstr>
      <vt:lpstr>输入输出</vt:lpstr>
      <vt:lpstr>输入输出</vt:lpstr>
      <vt:lpstr>输入_第一类：</vt:lpstr>
      <vt:lpstr>源代码：</vt:lpstr>
      <vt:lpstr>本类输入解决方案：</vt:lpstr>
      <vt:lpstr>说明（1）：</vt:lpstr>
      <vt:lpstr>输入_第二类：</vt:lpstr>
      <vt:lpstr>源代码：</vt:lpstr>
      <vt:lpstr>本类输入解决方案：</vt:lpstr>
      <vt:lpstr>输入_第三类：</vt:lpstr>
      <vt:lpstr>输入_第四类：</vt:lpstr>
      <vt:lpstr>输入_第五类：</vt:lpstr>
      <vt:lpstr>输入_第六类：</vt:lpstr>
      <vt:lpstr>输入_第七类：</vt:lpstr>
      <vt:lpstr>输入_第八类：</vt:lpstr>
      <vt:lpstr>二、小技巧</vt:lpstr>
      <vt:lpstr>三、C语言处理“混合数据”的问题</vt:lpstr>
      <vt:lpstr>常见的代码：</vt:lpstr>
      <vt:lpstr>幻灯片 46</vt:lpstr>
    </vt:vector>
  </TitlesOfParts>
  <Company>WwW.YlmF.CoM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ACM讲义</dc:title>
  <dc:creator>雨林木风</dc:creator>
  <cp:lastModifiedBy>lhg</cp:lastModifiedBy>
  <cp:revision>31</cp:revision>
  <dcterms:created xsi:type="dcterms:W3CDTF">2009-03-18T23:42:57Z</dcterms:created>
  <dcterms:modified xsi:type="dcterms:W3CDTF">2014-03-05T12:59:47Z</dcterms:modified>
</cp:coreProperties>
</file>