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9" r:id="rId2"/>
  </p:sldMasterIdLst>
  <p:notesMasterIdLst>
    <p:notesMasterId r:id="rId40"/>
  </p:notesMasterIdLst>
  <p:handoutMasterIdLst>
    <p:handoutMasterId r:id="rId41"/>
  </p:handoutMasterIdLst>
  <p:sldIdLst>
    <p:sldId id="257" r:id="rId3"/>
    <p:sldId id="420" r:id="rId4"/>
    <p:sldId id="463" r:id="rId5"/>
    <p:sldId id="434" r:id="rId6"/>
    <p:sldId id="446" r:id="rId7"/>
    <p:sldId id="448" r:id="rId8"/>
    <p:sldId id="439" r:id="rId9"/>
    <p:sldId id="440" r:id="rId10"/>
    <p:sldId id="447" r:id="rId11"/>
    <p:sldId id="441" r:id="rId12"/>
    <p:sldId id="452" r:id="rId13"/>
    <p:sldId id="429" r:id="rId14"/>
    <p:sldId id="482" r:id="rId15"/>
    <p:sldId id="450" r:id="rId16"/>
    <p:sldId id="438" r:id="rId17"/>
    <p:sldId id="451" r:id="rId18"/>
    <p:sldId id="453" r:id="rId19"/>
    <p:sldId id="430" r:id="rId20"/>
    <p:sldId id="449" r:id="rId21"/>
    <p:sldId id="431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80" r:id="rId38"/>
    <p:sldId id="481" r:id="rId39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823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4389-756B-410F-A704-084BA40D710F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287-FAA0-4AB4-9FF6-CCAD71EE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6-10-21T13:06:14.9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D04538E0-E312-4F05-9245-94701B063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0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8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7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7740480" cy="828000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/>
          <a:lstStyle>
            <a:lvl1pPr>
              <a:defRPr spc="1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604000" cy="525600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sz="2400" b="0"/>
            </a:lvl1pPr>
            <a:lvl2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2pPr>
            <a:lvl3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3pPr>
            <a:lvl4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4pPr>
            <a:lvl5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7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48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2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1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98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8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29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3775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4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52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0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8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411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35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3" descr="橫-DOW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4" descr="橫-UP-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7950" y="6669088"/>
            <a:ext cx="43926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Shenzhen </a:t>
            </a:r>
            <a:r>
              <a:rPr kumimoji="1" lang="en-US" altLang="zh-CN" sz="12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lean-sigma</a:t>
            </a:r>
            <a:r>
              <a:rPr kumimoji="1" lang="en-US" altLang="zh-CN" sz="12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 consultant Co., LTD    </a:t>
            </a:r>
            <a:r>
              <a:rPr kumimoji="1" lang="zh-CN" altLang="en-US" sz="12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版权所有 翻版必究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842963"/>
            <a:ext cx="9144000" cy="71437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54510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5451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383588" y="6669088"/>
            <a:ext cx="762000" cy="2111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fld id="{934A1958-1170-44FE-B1EB-8454752A1D28}" type="slidenum">
              <a:rPr lang="en-US" altLang="zh-CN" sz="1500">
                <a:solidFill>
                  <a:schemeClr val="bg1"/>
                </a:solidFill>
                <a:latin typeface="黑体" pitchFamily="2" charset="-122"/>
              </a:rPr>
              <a:pPr eaLnBrk="1" hangingPunct="1">
                <a:defRPr/>
              </a:pPr>
              <a:t>‹#›</a:t>
            </a:fld>
            <a:r>
              <a:rPr lang="en-US" altLang="zh-CN" sz="1500">
                <a:solidFill>
                  <a:schemeClr val="bg1"/>
                </a:solidFill>
                <a:latin typeface="黑体" pitchFamily="2" charset="-122"/>
              </a:rPr>
              <a:t>/41</a:t>
            </a:r>
          </a:p>
        </p:txBody>
      </p:sp>
      <p:pic>
        <p:nvPicPr>
          <p:cNvPr id="104455" name="Picture 8" descr="图片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9" descr="图片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575550" y="6521450"/>
            <a:ext cx="156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73CFD4A-50D5-4C4B-A66A-D6A586BA5CED}" type="slidenum">
              <a:rPr kumimoji="1" lang="en-US" altLang="zh-CN" sz="1600">
                <a:solidFill>
                  <a:srgbClr val="663300"/>
                </a:solidFill>
                <a:latin typeface="宋体" pitchFamily="2" charset="-122"/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r>
              <a:rPr kumimoji="1" lang="en-US" altLang="zh-CN" sz="1600">
                <a:solidFill>
                  <a:srgbClr val="663300"/>
                </a:solidFill>
                <a:latin typeface="宋体" pitchFamily="2" charset="-122"/>
                <a:ea typeface="宋体" pitchFamily="2" charset="-122"/>
              </a:rPr>
              <a:t> / 49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4" descr="서브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93663" y="6669088"/>
            <a:ext cx="38846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z="1200">
                <a:solidFill>
                  <a:srgbClr val="FF0000"/>
                </a:solidFill>
                <a:ea typeface="宋体" pitchFamily="2" charset="-122"/>
              </a:rPr>
              <a:t>XX   XX</a:t>
            </a:r>
            <a:r>
              <a:rPr lang="en-US" altLang="zh-CN" sz="1200">
                <a:solidFill>
                  <a:schemeClr val="bg1"/>
                </a:solidFill>
                <a:ea typeface="宋体" pitchFamily="2" charset="-122"/>
              </a:rPr>
              <a:t> (HK) LTD </a:t>
            </a:r>
            <a:endParaRPr kumimoji="1" lang="en-US" altLang="zh-CN" sz="120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0" y="0"/>
            <a:ext cx="9158288" cy="843811"/>
            <a:chOff x="0" y="0"/>
            <a:chExt cx="5760" cy="630"/>
          </a:xfrm>
        </p:grpSpPr>
        <p:pic>
          <p:nvPicPr>
            <p:cNvPr id="106501" name="Picture 4" descr="橫-UP-M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9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0" y="585"/>
              <a:ext cx="5760" cy="45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shade val="54510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5451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defRPr/>
              </a:pPr>
              <a:endParaRPr lang="zh-CN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8169275" y="6511925"/>
            <a:ext cx="762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fld id="{41A4C8FC-E053-409E-82D9-35BD9024E5B8}" type="slidenum">
              <a:rPr lang="en-US" altLang="zh-CN" sz="15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pPr algn="ctr" eaLnBrk="1" hangingPunct="1"/>
              <a:t>‹#›</a:t>
            </a:fld>
            <a:r>
              <a:rPr lang="en-US" altLang="zh-CN" sz="15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/x</a:t>
            </a:r>
          </a:p>
        </p:txBody>
      </p:sp>
      <p:grpSp>
        <p:nvGrpSpPr>
          <p:cNvPr id="106507" name="Group 11"/>
          <p:cNvGrpSpPr>
            <a:grpSpLocks/>
          </p:cNvGrpSpPr>
          <p:nvPr/>
        </p:nvGrpSpPr>
        <p:grpSpPr bwMode="auto">
          <a:xfrm>
            <a:off x="0" y="6381328"/>
            <a:ext cx="9136970" cy="476672"/>
            <a:chOff x="27" y="3997"/>
            <a:chExt cx="5760" cy="357"/>
          </a:xfrm>
        </p:grpSpPr>
        <p:pic>
          <p:nvPicPr>
            <p:cNvPr id="106508" name="Picture 3" descr="橫-DOW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" y="4041"/>
              <a:ext cx="576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" y="3997"/>
              <a:ext cx="5760" cy="45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shade val="54510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5451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6510" name="Rectangle 14"/>
          <p:cNvSpPr>
            <a:spLocks noRot="1" noChangeArrowheads="1"/>
          </p:cNvSpPr>
          <p:nvPr/>
        </p:nvSpPr>
        <p:spPr bwMode="auto">
          <a:xfrm>
            <a:off x="5671" y="6352101"/>
            <a:ext cx="42481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1800" dirty="0" smtClean="0">
                <a:solidFill>
                  <a:srgbClr val="FF9900"/>
                </a:solidFill>
                <a:latin typeface="黑体" pitchFamily="2" charset="-122"/>
              </a:rPr>
              <a:t>第</a:t>
            </a:r>
            <a:r>
              <a:rPr lang="en-US" altLang="zh-CN" sz="1800" dirty="0" smtClean="0">
                <a:solidFill>
                  <a:srgbClr val="FF9900"/>
                </a:solidFill>
                <a:latin typeface="黑体" pitchFamily="2" charset="-122"/>
              </a:rPr>
              <a:t>1</a:t>
            </a:r>
            <a:r>
              <a:rPr lang="zh-CN" altLang="en-US" sz="1800" dirty="0" smtClean="0">
                <a:solidFill>
                  <a:srgbClr val="FF9900"/>
                </a:solidFill>
                <a:latin typeface="黑体" pitchFamily="2" charset="-122"/>
              </a:rPr>
              <a:t>讲 </a:t>
            </a:r>
            <a:r>
              <a:rPr lang="en-US" altLang="zh-CN" sz="1800" dirty="0" smtClean="0">
                <a:solidFill>
                  <a:srgbClr val="FF9900"/>
                </a:solidFill>
                <a:latin typeface="黑体" pitchFamily="2" charset="-122"/>
              </a:rPr>
              <a:t>ACM-ICPC</a:t>
            </a:r>
            <a:r>
              <a:rPr lang="zh-CN" altLang="en-US" sz="1800" dirty="0" smtClean="0">
                <a:solidFill>
                  <a:srgbClr val="FF9900"/>
                </a:solidFill>
                <a:latin typeface="黑体" pitchFamily="2" charset="-122"/>
              </a:rPr>
              <a:t>入门</a:t>
            </a:r>
            <a:endParaRPr lang="zh-CN" altLang="en-US" sz="1800" dirty="0">
              <a:solidFill>
                <a:srgbClr val="FF9900"/>
              </a:solidFill>
              <a:latin typeface="黑体" pitchFamily="2" charset="-122"/>
            </a:endParaRP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5660571" y="6410356"/>
            <a:ext cx="34909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1" hangingPunct="1"/>
            <a:r>
              <a:rPr lang="zh-CN" altLang="en-US" sz="1600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南京信息工程大学</a:t>
            </a:r>
            <a:r>
              <a:rPr lang="zh-CN" altLang="en-US" sz="1600" baseline="0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1600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计算机</a:t>
            </a:r>
            <a:r>
              <a:rPr lang="zh-CN" altLang="en-US" sz="1600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与软件学院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832225" y="64770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216B8155-E389-4AAF-9D7C-3C657D47D4AB}" type="slidenum">
              <a:rPr kumimoji="1" lang="en-US" altLang="zh-CN" sz="1600" smtClean="0">
                <a:solidFill>
                  <a:srgbClr val="663300"/>
                </a:solidFill>
                <a:latin typeface="宋体" pitchFamily="2" charset="-122"/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CN" sz="1600" dirty="0">
              <a:solidFill>
                <a:srgbClr val="6633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6532" name="Picture 3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48" y="6455"/>
            <a:ext cx="1120622" cy="75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92990" y="44062"/>
            <a:ext cx="7139136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sz="4000" b="1" kern="0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8965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endParaRPr kumimoji="1" lang="zh-CN" altLang="en-US" sz="2400" kern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251520" y="53752"/>
            <a:ext cx="7764828" cy="75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23527" y="1052736"/>
            <a:ext cx="8607747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i="0" spc="1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None/>
        <a:defRPr sz="2400" b="1">
          <a:solidFill>
            <a:schemeClr val="tx1"/>
          </a:solidFill>
          <a:latin typeface="+mn-lt"/>
          <a:ea typeface="+mn-ea"/>
        </a:defRPr>
      </a:lvl2pPr>
      <a:lvl3pPr marL="536575" indent="-1730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160463" indent="-260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698625" indent="-2619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baike.baidu.com/picview/201684/201684/0/246cca2a23050788033bf6e1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44824"/>
            <a:ext cx="7848600" cy="855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讲 </a:t>
            </a:r>
            <a:r>
              <a:rPr kumimoji="1" lang="en-US" altLang="zh-CN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ACM</a:t>
            </a:r>
            <a:r>
              <a:rPr kumimoji="1" lang="zh-CN" altLang="en-US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kumimoji="1" lang="zh-CN" altLang="en-US" b="1" spc="100" dirty="0">
              <a:solidFill>
                <a:srgbClr val="640064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55650" y="3284984"/>
            <a:ext cx="784860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1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南京信息工程大学 计算机与软件学院</a:t>
            </a:r>
          </a:p>
        </p:txBody>
      </p:sp>
      <p:pic>
        <p:nvPicPr>
          <p:cNvPr id="4" name="图片 3" descr="http://d.hiphotos.baidu.com/baike/s%3D220/sign=8d290569dab44aed5d4eb9e6831c876a/472309f790529822793f3fe0d7ca7bcb0a46d480.jpg">
            <a:hlinkClick r:id="rId2" tgtFrame="_blank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9514" y="5085184"/>
            <a:ext cx="302433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fld id="{8359743C-7AD6-4946-9D0D-FA5992DFD500}" type="slidenum"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pPr algn="l" eaLnBrk="1" hangingPunct="1">
                <a:spcBef>
                  <a:spcPct val="50000"/>
                </a:spcBef>
              </a:pPr>
              <a:t>10</a:t>
            </a:fld>
            <a:endParaRPr kumimoji="1"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812488" cy="828000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spc="100" dirty="0" smtClean="0">
                <a:solidFill>
                  <a:srgbClr val="C00000"/>
                </a:solidFill>
              </a:rPr>
              <a:t>ACM</a:t>
            </a:r>
            <a:r>
              <a:rPr lang="zh-CN" altLang="en-US" sz="3600" spc="100" dirty="0">
                <a:solidFill>
                  <a:srgbClr val="C00000"/>
                </a:solidFill>
              </a:rPr>
              <a:t>队员</a:t>
            </a:r>
            <a:r>
              <a:rPr lang="zh-CN" altLang="en-US" sz="3600" spc="100" dirty="0" smtClean="0">
                <a:solidFill>
                  <a:srgbClr val="C00000"/>
                </a:solidFill>
              </a:rPr>
              <a:t>选拔</a:t>
            </a:r>
            <a:endParaRPr lang="zh-CN" altLang="en-US" sz="3600" spc="100" dirty="0">
              <a:solidFill>
                <a:srgbClr val="C00000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96944" cy="5385594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2060"/>
                </a:solidFill>
                <a:latin typeface="Tahoma"/>
              </a:rPr>
              <a:t>基本要求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人品好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愿意花时间在这项赛事上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有团队合作精神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2060"/>
                </a:solidFill>
                <a:latin typeface="Tahoma"/>
              </a:rPr>
              <a:t>能力要求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数学</a:t>
            </a:r>
            <a:r>
              <a:rPr lang="zh-CN" altLang="en-US" b="1" dirty="0">
                <a:solidFill>
                  <a:srgbClr val="FF3399"/>
                </a:solidFill>
              </a:rPr>
              <a:t>（逻辑思维、数学类题目）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</a:t>
            </a:r>
            <a:r>
              <a:rPr lang="zh-CN" altLang="en-US" b="1" dirty="0">
                <a:solidFill>
                  <a:srgbClr val="FF3399"/>
                </a:solidFill>
              </a:rPr>
              <a:t>（快速准确的编码、调试、查错等综合能力）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算法与数据结构</a:t>
            </a:r>
            <a:r>
              <a:rPr lang="zh-CN" altLang="en-US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用更好更快的方法，解决更难的题目）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英语阅读</a:t>
            </a:r>
            <a:r>
              <a:rPr lang="zh-CN" altLang="en-US" b="1" dirty="0">
                <a:solidFill>
                  <a:srgbClr val="FF3399"/>
                </a:solidFill>
              </a:rPr>
              <a:t>（快速准确地读懂题意</a:t>
            </a:r>
            <a:r>
              <a:rPr lang="zh-CN" altLang="en-US" b="1" dirty="0" smtClean="0">
                <a:solidFill>
                  <a:srgbClr val="FF3399"/>
                </a:solidFill>
              </a:rPr>
              <a:t>）</a:t>
            </a:r>
            <a:endParaRPr lang="en-US" altLang="zh-CN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7740480" cy="828000"/>
          </a:xfrm>
        </p:spPr>
        <p:txBody>
          <a:bodyPr/>
          <a:lstStyle/>
          <a:p>
            <a:r>
              <a:rPr lang="zh-CN" altLang="en-US" dirty="0" smtClean="0"/>
              <a:t>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59"/>
            <a:ext cx="8352448" cy="51032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读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记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写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/>
              <a:t>交流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/>
              <a:t>总结</a:t>
            </a:r>
            <a:endParaRPr lang="en-US" altLang="zh-CN" sz="3200" b="1" dirty="0" smtClean="0"/>
          </a:p>
          <a:p>
            <a:endParaRPr lang="en-US" altLang="zh-CN" sz="2800" dirty="0"/>
          </a:p>
          <a:p>
            <a:r>
              <a:rPr lang="zh-CN" altLang="en-US" sz="3200" b="1" dirty="0" smtClean="0">
                <a:solidFill>
                  <a:srgbClr val="C00000"/>
                </a:solidFill>
              </a:rPr>
              <a:t>练习</a:t>
            </a:r>
            <a:r>
              <a:rPr lang="en-US" altLang="zh-CN" sz="3200" b="1" dirty="0">
                <a:solidFill>
                  <a:srgbClr val="C00000"/>
                </a:solidFill>
              </a:rPr>
              <a:t>-&gt;</a:t>
            </a:r>
            <a:r>
              <a:rPr lang="zh-CN" altLang="en-US" sz="3200" b="1" dirty="0">
                <a:solidFill>
                  <a:srgbClr val="C00000"/>
                </a:solidFill>
              </a:rPr>
              <a:t>总结</a:t>
            </a:r>
            <a:r>
              <a:rPr lang="en-US" altLang="zh-CN" sz="3200" b="1" dirty="0">
                <a:solidFill>
                  <a:srgbClr val="C00000"/>
                </a:solidFill>
              </a:rPr>
              <a:t>-&gt;</a:t>
            </a:r>
            <a:r>
              <a:rPr lang="zh-CN" altLang="en-US" sz="3200" b="1" dirty="0">
                <a:solidFill>
                  <a:srgbClr val="C00000"/>
                </a:solidFill>
              </a:rPr>
              <a:t>练习</a:t>
            </a:r>
            <a:r>
              <a:rPr lang="en-US" altLang="zh-CN" sz="3200" b="1" dirty="0">
                <a:solidFill>
                  <a:srgbClr val="C00000"/>
                </a:solidFill>
              </a:rPr>
              <a:t>-&gt;</a:t>
            </a:r>
            <a:r>
              <a:rPr lang="zh-CN" altLang="en-US" sz="3200" b="1" dirty="0">
                <a:solidFill>
                  <a:srgbClr val="C00000"/>
                </a:solidFill>
              </a:rPr>
              <a:t>总结</a:t>
            </a:r>
            <a:r>
              <a:rPr lang="en-US" altLang="zh-CN" sz="3200" b="1" dirty="0">
                <a:solidFill>
                  <a:srgbClr val="C00000"/>
                </a:solidFill>
              </a:rPr>
              <a:t>-&gt;……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7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在线</a:t>
            </a:r>
            <a:r>
              <a:rPr lang="zh-CN" altLang="en-US" sz="3600" dirty="0">
                <a:solidFill>
                  <a:srgbClr val="C00000"/>
                </a:solidFill>
              </a:rPr>
              <a:t>资源</a:t>
            </a:r>
            <a:r>
              <a:rPr lang="zh-CN" altLang="en-US" sz="3600" dirty="0" smtClean="0">
                <a:solidFill>
                  <a:srgbClr val="C00000"/>
                </a:solidFill>
              </a:rPr>
              <a:t>分享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刷题</a:t>
            </a:r>
            <a:endParaRPr lang="zh-CN" altLang="en-US" sz="2800" b="1" dirty="0"/>
          </a:p>
          <a:p>
            <a:pPr marL="531813" indent="-354013"/>
            <a:r>
              <a:rPr lang="en-US" altLang="zh-CN" dirty="0"/>
              <a:t>=&gt;</a:t>
            </a:r>
            <a:r>
              <a:rPr lang="zh-CN" altLang="en-US" dirty="0"/>
              <a:t>刷：刷怪、刷</a:t>
            </a:r>
            <a:r>
              <a:rPr lang="zh-CN" altLang="en-US" dirty="0" smtClean="0"/>
              <a:t>经验（</a:t>
            </a:r>
            <a:r>
              <a:rPr lang="zh-CN" altLang="en-US" dirty="0"/>
              <a:t>循环反复）</a:t>
            </a:r>
          </a:p>
          <a:p>
            <a:pPr marL="531813" indent="-354013"/>
            <a:r>
              <a:rPr lang="en-US" altLang="zh-CN" dirty="0"/>
              <a:t>=&gt;</a:t>
            </a:r>
            <a:r>
              <a:rPr lang="zh-CN" altLang="en-US" b="1" dirty="0"/>
              <a:t>刷题</a:t>
            </a:r>
            <a:r>
              <a:rPr lang="zh-CN" altLang="en-US" dirty="0"/>
              <a:t>：根据训练进度，由浅至深，循环往复地做大量题目。</a:t>
            </a:r>
          </a:p>
          <a:p>
            <a:pPr marL="531813" indent="-354013"/>
            <a:r>
              <a:rPr lang="en-US" altLang="zh-CN" dirty="0"/>
              <a:t>=&gt;</a:t>
            </a:r>
            <a:r>
              <a:rPr lang="zh-CN" altLang="en-US" dirty="0"/>
              <a:t>提高编码熟练</a:t>
            </a:r>
            <a:r>
              <a:rPr lang="zh-CN" altLang="en-US" dirty="0" smtClean="0"/>
              <a:t>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准确率</a:t>
            </a:r>
            <a:r>
              <a:rPr lang="zh-CN" altLang="en-US" dirty="0"/>
              <a:t>、在做题中学习更多数据结构和算法、提升对解题的思考能力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4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课程考核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三部分组成：点名（签到）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平时程序调试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dirty="0" smtClean="0"/>
              <a:t>点名（签到）：</a:t>
            </a:r>
            <a:r>
              <a:rPr lang="en-US" altLang="zh-CN" dirty="0" smtClean="0"/>
              <a:t>25%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dirty="0" smtClean="0"/>
              <a:t>平时程序调试：</a:t>
            </a:r>
            <a:r>
              <a:rPr lang="en-US" altLang="zh-CN" dirty="0" smtClean="0"/>
              <a:t>25%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dirty="0" smtClean="0"/>
              <a:t>考试：</a:t>
            </a:r>
            <a:r>
              <a:rPr lang="en-US" altLang="zh-CN" dirty="0" smtClean="0"/>
              <a:t>50%</a:t>
            </a:r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考试合格，计算机与软件学院的学生</a:t>
            </a:r>
            <a:r>
              <a:rPr lang="zh-CN" altLang="en-US" dirty="0" smtClean="0">
                <a:solidFill>
                  <a:srgbClr val="FF0000"/>
                </a:solidFill>
              </a:rPr>
              <a:t>获得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个创新学分</a:t>
            </a:r>
            <a:r>
              <a:rPr lang="zh-CN" altLang="en-US" dirty="0" smtClean="0"/>
              <a:t>，其它学院的学生，将考试结果和上课情况报给所在学院，由所在学院自行处理。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60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7740480" cy="828000"/>
          </a:xfrm>
        </p:spPr>
        <p:txBody>
          <a:bodyPr>
            <a:normAutofit/>
          </a:bodyPr>
          <a:lstStyle/>
          <a:p>
            <a:r>
              <a:rPr lang="en-US" altLang="zh-CN" dirty="0"/>
              <a:t>OJ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在线评测系统</a:t>
            </a:r>
            <a:r>
              <a:rPr lang="en-US" altLang="zh-CN" sz="2800" b="1" dirty="0">
                <a:solidFill>
                  <a:srgbClr val="C00000"/>
                </a:solidFill>
              </a:rPr>
              <a:t>(Online Judge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)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给</a:t>
            </a:r>
            <a:r>
              <a:rPr lang="zh-CN" altLang="en-US" dirty="0"/>
              <a:t>出题目</a:t>
            </a:r>
            <a:r>
              <a:rPr lang="zh-CN" altLang="en-US" dirty="0" smtClean="0"/>
              <a:t>描述、输入输出</a:t>
            </a:r>
            <a:r>
              <a:rPr lang="zh-CN" altLang="en-US" dirty="0"/>
              <a:t>要求</a:t>
            </a:r>
            <a:r>
              <a:rPr lang="en-US" altLang="zh-CN" dirty="0"/>
              <a:t>(OJ</a:t>
            </a:r>
            <a:r>
              <a:rPr lang="zh-CN" altLang="en-US" dirty="0"/>
              <a:t>同时是个题库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用户</a:t>
            </a:r>
            <a:r>
              <a:rPr lang="zh-CN" altLang="en-US" dirty="0"/>
              <a:t>写好并在线提交</a:t>
            </a:r>
            <a:r>
              <a:rPr lang="zh-CN" altLang="en-US" dirty="0" smtClean="0"/>
              <a:t>源代码。</a:t>
            </a:r>
            <a:endParaRPr lang="en-US" altLang="zh-CN" dirty="0" smtClean="0"/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评测</a:t>
            </a:r>
            <a:r>
              <a:rPr lang="zh-CN" altLang="en-US" dirty="0"/>
              <a:t>服务器</a:t>
            </a:r>
            <a:r>
              <a:rPr lang="zh-CN" altLang="en-US" dirty="0" smtClean="0"/>
              <a:t>编译、运行</a:t>
            </a:r>
            <a:r>
              <a:rPr lang="zh-CN" altLang="en-US" dirty="0"/>
              <a:t>源代码，用服务器预存的输入数据输入到你的</a:t>
            </a:r>
            <a:r>
              <a:rPr lang="zh-CN" altLang="en-US" dirty="0" smtClean="0"/>
              <a:t>程序。</a:t>
            </a:r>
            <a:endParaRPr lang="en-US" altLang="zh-CN" dirty="0" smtClean="0"/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判断</a:t>
            </a:r>
            <a:r>
              <a:rPr lang="zh-CN" altLang="en-US" dirty="0"/>
              <a:t>你的程序输出是否</a:t>
            </a:r>
            <a:r>
              <a:rPr lang="zh-CN" altLang="en-US" dirty="0" smtClean="0"/>
              <a:t>正确，并返回结果。</a:t>
            </a:r>
            <a:endParaRPr lang="en-US" altLang="zh-CN" dirty="0" smtClean="0"/>
          </a:p>
          <a:p>
            <a:pPr marL="0" indent="0">
              <a:buClr>
                <a:srgbClr val="FF0000"/>
              </a:buClr>
              <a:buSzPct val="80000"/>
            </a:pPr>
            <a:endParaRPr lang="zh-CN" altLang="en-US" dirty="0"/>
          </a:p>
          <a:p>
            <a:r>
              <a:rPr lang="en-US" altLang="zh-CN" b="1" dirty="0"/>
              <a:t>OJ</a:t>
            </a:r>
            <a:r>
              <a:rPr lang="zh-CN" altLang="en-US" b="1" dirty="0"/>
              <a:t>是</a:t>
            </a:r>
            <a:r>
              <a:rPr lang="en-US" altLang="zh-CN" b="1" dirty="0"/>
              <a:t>ACM</a:t>
            </a:r>
            <a:r>
              <a:rPr lang="zh-CN" altLang="en-US" b="1" dirty="0"/>
              <a:t>平时训练、比赛时最常使用的系统。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8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OJ</a:t>
            </a:r>
            <a:r>
              <a:rPr lang="zh-CN" altLang="en-US" dirty="0"/>
              <a:t>常见返回结果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357158" y="1000108"/>
            <a:ext cx="8569325" cy="5327650"/>
          </a:xfrm>
          <a:solidFill>
            <a:schemeClr val="bg1">
              <a:alpha val="45999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Accept(AC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：答案正确，被系统接受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Wrong Answer(WA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：答案错误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Runtime Error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(RE)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：运行时错误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Compile Error(CE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：编译错误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Presentation Error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(PE)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：答案格式错误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Limit Exceeded(TLE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：超时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Memory Limit Exceeded(MLE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：超内存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Limit Exceeded(OLE)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：超输出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Restrict Function Call(RFC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：使用不允许的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</a:t>
            </a: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0076A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 Error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：系统错误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Queuing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：排队等待系统测评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Judging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：评测中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b="1" dirty="0">
              <a:solidFill>
                <a:srgbClr val="0B539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b="1" dirty="0">
              <a:solidFill>
                <a:srgbClr val="0B539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30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812488" cy="828000"/>
          </a:xfrm>
        </p:spPr>
        <p:txBody>
          <a:bodyPr/>
          <a:lstStyle/>
          <a:p>
            <a:r>
              <a:rPr lang="zh-CN" altLang="en-US" dirty="0" smtClean="0"/>
              <a:t>题目描述及要求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81048"/>
            <a:ext cx="7905561" cy="549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0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"/>
          <p:cNvSpPr>
            <a:spLocks noGrp="1"/>
          </p:cNvSpPr>
          <p:nvPr>
            <p:ph type="title" idx="4294967295"/>
          </p:nvPr>
        </p:nvSpPr>
        <p:spPr>
          <a:xfrm>
            <a:off x="251520" y="0"/>
            <a:ext cx="7776864" cy="842963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题目选择</a:t>
            </a:r>
            <a:endParaRPr lang="zh-CN" altLang="en-US"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908720"/>
            <a:ext cx="48069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1916783"/>
            <a:ext cx="54927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853408"/>
            <a:ext cx="77549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7" name="内容占位符 2"/>
          <p:cNvSpPr txBox="1">
            <a:spLocks noChangeArrowheads="1"/>
          </p:cNvSpPr>
          <p:nvPr/>
        </p:nvSpPr>
        <p:spPr bwMode="auto">
          <a:xfrm>
            <a:off x="754757" y="1492920"/>
            <a:ext cx="6840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题目时限</a:t>
            </a:r>
            <a:r>
              <a:rPr lang="zh-CN" altLang="en-US" sz="20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：因为</a:t>
            </a:r>
            <a:r>
              <a:rPr lang="en-US" altLang="zh-CN" sz="20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20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运行效率较低，时限一般较长</a:t>
            </a:r>
            <a:endParaRPr lang="en-US" altLang="zh-CN" sz="2000" b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088" name="内容占位符 2"/>
          <p:cNvSpPr txBox="1">
            <a:spLocks noChangeArrowheads="1"/>
          </p:cNvSpPr>
          <p:nvPr/>
        </p:nvSpPr>
        <p:spPr bwMode="auto">
          <a:xfrm>
            <a:off x="754757" y="2421608"/>
            <a:ext cx="74882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1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内存空间上限</a:t>
            </a:r>
            <a:r>
              <a:rPr lang="zh-CN" altLang="en-US" sz="19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：因为</a:t>
            </a:r>
            <a:r>
              <a:rPr lang="en-US" altLang="zh-CN" sz="19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19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占用空间较大，空间上限也一般较大</a:t>
            </a:r>
            <a:endParaRPr lang="en-US" altLang="zh-CN" sz="19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089" name="内容占位符 2"/>
          <p:cNvSpPr txBox="1">
            <a:spLocks noChangeArrowheads="1"/>
          </p:cNvSpPr>
          <p:nvPr/>
        </p:nvSpPr>
        <p:spPr bwMode="auto">
          <a:xfrm>
            <a:off x="251520" y="3285208"/>
            <a:ext cx="85677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题目通过率</a:t>
            </a:r>
            <a:r>
              <a:rPr lang="zh-CN" altLang="en-US" sz="22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：捏软柿子，提交次数多且通过率高的题目优先做。</a:t>
            </a:r>
            <a:endParaRPr lang="en-US" altLang="zh-CN" sz="22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60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" y="3872667"/>
            <a:ext cx="21447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52254"/>
            <a:ext cx="2518946" cy="248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92" name="内容占位符 2"/>
          <p:cNvSpPr txBox="1">
            <a:spLocks noChangeArrowheads="1"/>
          </p:cNvSpPr>
          <p:nvPr/>
        </p:nvSpPr>
        <p:spPr bwMode="auto">
          <a:xfrm>
            <a:off x="4790508" y="3861048"/>
            <a:ext cx="393429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indent="-406400" algn="l" eaLnBrk="1" hangingPunct="1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通过提交情况统计猜题</a:t>
            </a: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AC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多：简单题。</a:t>
            </a: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PE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多：需要注意格式。</a:t>
            </a:r>
            <a:endParaRPr lang="en-US" altLang="zh-CN" sz="2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TLE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多：多考虑算法优化。</a:t>
            </a: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WA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多：考虑题目陷阱。</a:t>
            </a:r>
            <a:endParaRPr lang="en-US" altLang="zh-CN" sz="2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多：高精度题</a:t>
            </a:r>
            <a:endParaRPr lang="en-US" altLang="zh-CN" sz="2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2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812488" cy="828000"/>
          </a:xfrm>
        </p:spPr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OJ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smtClean="0"/>
              <a:t>UVA</a:t>
            </a:r>
            <a:r>
              <a:rPr lang="zh-CN" altLang="en-US" sz="2800" b="1" dirty="0" smtClean="0"/>
              <a:t>在线评测系统：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</a:t>
            </a:r>
            <a:r>
              <a:rPr lang="en-US" altLang="zh-CN" sz="2800" b="1" dirty="0" smtClean="0"/>
              <a:t>uva.onlinejudge.org/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smtClean="0"/>
              <a:t>ACM-ICPC</a:t>
            </a:r>
            <a:r>
              <a:rPr lang="zh-CN" altLang="en-US" sz="2800" b="1" dirty="0" smtClean="0"/>
              <a:t>真题库（</a:t>
            </a:r>
            <a:r>
              <a:rPr lang="en-US" altLang="zh-CN" sz="2800" b="1" dirty="0"/>
              <a:t>Live </a:t>
            </a:r>
            <a:r>
              <a:rPr lang="en-US" altLang="zh-CN" sz="2800" b="1" dirty="0" smtClean="0"/>
              <a:t>Archive, LA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627063">
              <a:buClr>
                <a:srgbClr val="FF0000"/>
              </a:buClr>
              <a:buSzPct val="80000"/>
            </a:pPr>
            <a:r>
              <a:rPr lang="en-US" altLang="zh-CN" sz="2800" b="1" dirty="0" smtClean="0"/>
              <a:t>https</a:t>
            </a:r>
            <a:r>
              <a:rPr lang="en-US" altLang="zh-CN" sz="2800" b="1" dirty="0"/>
              <a:t>://icpcarchive.ecs.baylor.edu</a:t>
            </a:r>
            <a:r>
              <a:rPr lang="en-US" altLang="zh-CN" sz="2800" b="1" dirty="0" smtClean="0"/>
              <a:t>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err="1" smtClean="0"/>
              <a:t>TopCoder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</a:t>
            </a:r>
            <a:r>
              <a:rPr lang="en-US" altLang="zh-CN" sz="2800" b="1" dirty="0" smtClean="0"/>
              <a:t>www.topcoder.com/tc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smtClean="0"/>
              <a:t>SGU</a:t>
            </a:r>
            <a:r>
              <a:rPr lang="zh-CN" altLang="en-US" sz="2800" b="1" dirty="0" smtClean="0"/>
              <a:t>：</a:t>
            </a:r>
            <a:r>
              <a:rPr lang="en-US" altLang="zh-CN" sz="2800" b="1" dirty="0"/>
              <a:t>http://acm.sgu.ru/</a:t>
            </a:r>
            <a:endParaRPr lang="en-US" altLang="zh-CN" sz="28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err="1" smtClean="0"/>
              <a:t>Codeforces</a:t>
            </a:r>
            <a:r>
              <a:rPr lang="zh-CN" altLang="en-US" sz="2800" b="1" dirty="0" smtClean="0"/>
              <a:t>：</a:t>
            </a:r>
            <a:r>
              <a:rPr lang="en-US" altLang="zh-CN" sz="2800" b="1" dirty="0"/>
              <a:t>http://</a:t>
            </a:r>
            <a:r>
              <a:rPr lang="en-US" altLang="zh-CN" sz="2800" b="1" dirty="0" smtClean="0"/>
              <a:t>codeforces.com/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err="1" smtClean="0"/>
              <a:t>RealOJ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://www.realoj.com</a:t>
            </a:r>
            <a:r>
              <a:rPr lang="en-US" altLang="zh-CN" sz="2800" b="1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45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en-US" altLang="zh-CN" dirty="0"/>
              <a:t>OJ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南京信息工程大学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355600"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https://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172.16.37.91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https://acm.nuist.edu.cn)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北京大学    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://poj.org/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/>
              <a:t>浙江大学	</a:t>
            </a: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</a:t>
            </a:r>
            <a:r>
              <a:rPr lang="en-US" altLang="zh-CN" sz="2800" b="1" dirty="0" smtClean="0"/>
              <a:t>acm.zju.edu.cn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杭州</a:t>
            </a:r>
            <a:r>
              <a:rPr lang="zh-CN" altLang="en-US" sz="2800" b="1" dirty="0">
                <a:solidFill>
                  <a:srgbClr val="FF0000"/>
                </a:solidFill>
              </a:rPr>
              <a:t>电子科技大学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http</a:t>
            </a:r>
            <a:r>
              <a:rPr lang="en-US" altLang="zh-CN" sz="2800" b="1" dirty="0">
                <a:solidFill>
                  <a:srgbClr val="FF0000"/>
                </a:solidFill>
              </a:rPr>
              <a:t>://acm.hdu.edu.cn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福州大学    </a:t>
            </a:r>
            <a:r>
              <a:rPr lang="en-US" altLang="zh-CN" sz="2800" b="1" dirty="0"/>
              <a:t>http://acm.fzu.edu.cn</a:t>
            </a:r>
            <a:r>
              <a:rPr lang="en-US" altLang="zh-CN" sz="2800" b="1" dirty="0" smtClean="0"/>
              <a:t>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/>
              <a:t>华中科技大学</a:t>
            </a:r>
            <a:r>
              <a:rPr lang="en-US" altLang="zh-CN" sz="2800" b="1" dirty="0"/>
              <a:t>   http://</a:t>
            </a:r>
            <a:r>
              <a:rPr lang="en-US" altLang="zh-CN" sz="2800" b="1" dirty="0" smtClean="0"/>
              <a:t>acm.hust.edu.cn</a:t>
            </a:r>
          </a:p>
          <a:p>
            <a:r>
              <a:rPr lang="en-US" altLang="zh-CN" sz="2800" b="1" dirty="0" smtClean="0"/>
              <a:t>……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94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848872" cy="79208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</a:rPr>
              <a:t>ACM/ICPC</a:t>
            </a:r>
            <a:r>
              <a:rPr lang="zh-CN" altLang="en-US" sz="3600" dirty="0">
                <a:solidFill>
                  <a:srgbClr val="C00000"/>
                </a:solidFill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ACM</a:t>
            </a:r>
            <a:r>
              <a:rPr lang="zh-CN" altLang="en-US" b="1" dirty="0"/>
              <a:t>：</a:t>
            </a:r>
            <a:r>
              <a:rPr lang="en-US" altLang="zh-CN" b="1" dirty="0"/>
              <a:t>Association for Computing Machinery 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美国计算机协会 </a:t>
            </a:r>
          </a:p>
          <a:p>
            <a:r>
              <a:rPr lang="en-US" altLang="zh-CN" b="1" dirty="0"/>
              <a:t>ICPC</a:t>
            </a:r>
            <a:r>
              <a:rPr lang="zh-CN" altLang="en-US" b="1" dirty="0"/>
              <a:t>：</a:t>
            </a:r>
            <a:r>
              <a:rPr lang="en-US" altLang="zh-CN" b="1" dirty="0"/>
              <a:t>International Collegiate Programming </a:t>
            </a:r>
            <a:r>
              <a:rPr lang="en-US" altLang="zh-CN" b="1" dirty="0" smtClean="0"/>
              <a:t>Contest </a:t>
            </a:r>
            <a:endParaRPr lang="en-US" altLang="zh-CN" b="1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国际大学生程序设计竞赛 </a:t>
            </a:r>
          </a:p>
          <a:p>
            <a:r>
              <a:rPr lang="en-US" altLang="zh-CN" b="1" dirty="0" smtClean="0"/>
              <a:t>ACM/ICPC </a:t>
            </a:r>
            <a:endParaRPr lang="en-US" altLang="zh-CN" b="1" dirty="0"/>
          </a:p>
          <a:p>
            <a:r>
              <a:rPr lang="en-US" altLang="zh-CN" dirty="0"/>
              <a:t>	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ACM</a:t>
            </a:r>
            <a:r>
              <a:rPr lang="zh-CN" altLang="en-US" dirty="0" smtClean="0"/>
              <a:t>主办</a:t>
            </a:r>
            <a:r>
              <a:rPr lang="zh-CN" altLang="en-US" dirty="0"/>
              <a:t>的国际大学生程序设计竞赛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ACM/ICPC </a:t>
            </a:r>
            <a:r>
              <a:rPr lang="zh-CN" altLang="en-US" dirty="0"/>
              <a:t>是世界上公认的历史悠久、规模最大、水平</a:t>
            </a:r>
            <a:r>
              <a:rPr lang="zh-CN" altLang="en-US" dirty="0" smtClean="0"/>
              <a:t>最高的</a:t>
            </a:r>
            <a:r>
              <a:rPr lang="zh-CN" altLang="en-US" dirty="0"/>
              <a:t>国际大学生程序设计竞赛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zh-CN" altLang="en-US" sz="2800" b="1" dirty="0" smtClean="0">
                <a:solidFill>
                  <a:srgbClr val="FF0000"/>
                </a:solidFill>
                <a:latin typeface="Tahoma"/>
              </a:rPr>
              <a:t>    现在</a:t>
            </a:r>
            <a:r>
              <a:rPr lang="zh-CN" altLang="en-US" sz="2800" b="1" dirty="0">
                <a:solidFill>
                  <a:srgbClr val="FF0000"/>
                </a:solidFill>
                <a:latin typeface="Tahoma"/>
              </a:rPr>
              <a:t>，ACM / ICPC已成为世界各国大学生中最具影响力的国际计算机赛事。（非官方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/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1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基本的输入输出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7"/>
            <a:ext cx="8352448" cy="5031231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语言的输入输出      </a:t>
            </a:r>
            <a:r>
              <a:rPr lang="en-US" altLang="zh-CN" b="1" dirty="0">
                <a:solidFill>
                  <a:srgbClr val="FF0000"/>
                </a:solidFill>
              </a:rPr>
              <a:t>#include &lt;</a:t>
            </a:r>
            <a:r>
              <a:rPr lang="en-US" altLang="zh-CN" b="1" dirty="0" err="1">
                <a:solidFill>
                  <a:srgbClr val="FF0000"/>
                </a:solidFill>
              </a:rPr>
              <a:t>stdio.h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 err="1"/>
              <a:t>scanf</a:t>
            </a:r>
            <a:r>
              <a:rPr lang="en-US" altLang="zh-CN" b="1" dirty="0"/>
              <a:t>( ) </a:t>
            </a:r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 err="1"/>
              <a:t>printf</a:t>
            </a:r>
            <a:r>
              <a:rPr lang="en-US" altLang="zh-CN" b="1" dirty="0"/>
              <a:t>( )</a:t>
            </a:r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 err="1"/>
              <a:t>getchar</a:t>
            </a:r>
            <a:r>
              <a:rPr lang="en-US" altLang="zh-CN" b="1" dirty="0"/>
              <a:t>( )</a:t>
            </a:r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 err="1"/>
              <a:t>putchar</a:t>
            </a:r>
            <a:r>
              <a:rPr lang="en-US" altLang="zh-CN" b="1" dirty="0"/>
              <a:t>( )</a:t>
            </a:r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/>
              <a:t>gets( )</a:t>
            </a:r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/>
              <a:t>puts( )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C++</a:t>
            </a:r>
            <a:r>
              <a:rPr kumimoji="1" lang="zh-CN" altLang="en-US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语言的输入输出    </a:t>
            </a:r>
            <a:r>
              <a:rPr lang="en-US" altLang="zh-CN" b="1" dirty="0">
                <a:solidFill>
                  <a:srgbClr val="FF0000"/>
                </a:solidFill>
              </a:rPr>
              <a:t>#include&lt;</a:t>
            </a:r>
            <a:r>
              <a:rPr lang="en-US" altLang="zh-CN" b="1" dirty="0" err="1">
                <a:solidFill>
                  <a:srgbClr val="FF0000"/>
                </a:solidFill>
              </a:rPr>
              <a:t>iostream</a:t>
            </a:r>
            <a:r>
              <a:rPr lang="en-US" altLang="zh-CN" b="1" dirty="0">
                <a:solidFill>
                  <a:srgbClr val="FF0000"/>
                </a:solidFill>
              </a:rPr>
              <a:t>&gt;    </a:t>
            </a:r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 err="1"/>
              <a:t>cin</a:t>
            </a:r>
            <a:endParaRPr lang="en-US" altLang="zh-CN" b="1" dirty="0"/>
          </a:p>
          <a:p>
            <a:pPr marL="627063" indent="-27146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cout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66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indent="-3556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dirty="0" err="1">
                <a:solidFill>
                  <a:srgbClr val="0033CC"/>
                </a:solidFill>
                <a:ea typeface="宋体" pitchFamily="2" charset="-122"/>
              </a:rPr>
              <a:t>int</a:t>
            </a:r>
            <a:r>
              <a:rPr kumimoji="1" lang="en-US" altLang="zh-CN" sz="2800" dirty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kumimoji="1" lang="en-US" altLang="zh-CN" sz="2800" dirty="0" err="1">
                <a:solidFill>
                  <a:srgbClr val="0033CC"/>
                </a:solidFill>
                <a:ea typeface="宋体" pitchFamily="2" charset="-122"/>
              </a:rPr>
              <a:t>scanf</a:t>
            </a:r>
            <a:r>
              <a:rPr kumimoji="1" lang="en-US" altLang="zh-CN" sz="2800" dirty="0">
                <a:solidFill>
                  <a:srgbClr val="0033CC"/>
                </a:solidFill>
                <a:ea typeface="宋体" pitchFamily="2" charset="-122"/>
              </a:rPr>
              <a:t>( </a:t>
            </a:r>
            <a:r>
              <a:rPr kumimoji="1" lang="en-US" altLang="zh-CN" sz="2800" dirty="0" err="1">
                <a:solidFill>
                  <a:srgbClr val="0033CC"/>
                </a:solidFill>
                <a:ea typeface="宋体" pitchFamily="2" charset="-122"/>
              </a:rPr>
              <a:t>const</a:t>
            </a:r>
            <a:r>
              <a:rPr kumimoji="1" lang="en-US" altLang="zh-CN" sz="2800" dirty="0">
                <a:solidFill>
                  <a:srgbClr val="0033CC"/>
                </a:solidFill>
                <a:ea typeface="宋体" pitchFamily="2" charset="-122"/>
              </a:rPr>
              <a:t> char * , ...)</a:t>
            </a:r>
          </a:p>
          <a:p>
            <a:pPr marL="627063" indent="-35401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参数可变的函数</a:t>
            </a:r>
            <a:endParaRPr lang="en-US" altLang="zh-CN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627063" indent="-35401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第一个参数是格式字符串，后面的参数是变量的地址，函数作用是按照第一个参数指定的格式，将数据读入后面的变量。</a:t>
            </a:r>
            <a:endParaRPr lang="en-US" altLang="zh-CN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355600" lvl="0" indent="-3556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dirty="0" err="1">
                <a:solidFill>
                  <a:srgbClr val="0033CC"/>
                </a:solidFill>
                <a:ea typeface="宋体" pitchFamily="2" charset="-122"/>
              </a:rPr>
              <a:t>scanf</a:t>
            </a:r>
            <a:r>
              <a:rPr kumimoji="1" lang="en-US" altLang="zh-CN" sz="2800" dirty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kumimoji="1" lang="zh-CN" altLang="en-US" sz="2800" dirty="0">
                <a:solidFill>
                  <a:srgbClr val="0033CC"/>
                </a:solidFill>
                <a:ea typeface="宋体" pitchFamily="2" charset="-122"/>
              </a:rPr>
              <a:t>返回值</a:t>
            </a:r>
          </a:p>
          <a:p>
            <a:pPr marL="627063" indent="-35401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&gt;0  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成功读入的数据项个数；</a:t>
            </a:r>
            <a:endParaRPr lang="en-US" altLang="zh-CN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627063" indent="-35401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0    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没有项被赋值；</a:t>
            </a:r>
            <a:endParaRPr lang="en-US" altLang="zh-CN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627063" indent="-35401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EOF  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第一个尝试输入的字符是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EOF(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结束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。预定义的常量，等于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-1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3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输入输出格式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%d 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读入或输出</a:t>
            </a:r>
            <a:r>
              <a:rPr lang="en-US" altLang="zh-CN" b="1" dirty="0" err="1">
                <a:solidFill>
                  <a:srgbClr val="000000"/>
                </a:solidFill>
                <a:latin typeface="宋体" charset="-122"/>
                <a:ea typeface="宋体" charset="-122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变量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%c 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读入或输出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变量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%f 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读入或输出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float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变量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%s 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读入或输出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char *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变量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%lf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读入或输出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double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变量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%e 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以科学计数法格式输出数值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%x  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以十六进制读入或输出 </a:t>
            </a:r>
            <a:r>
              <a:rPr lang="en-US" altLang="zh-CN" b="1" dirty="0" err="1">
                <a:solidFill>
                  <a:srgbClr val="000000"/>
                </a:solidFill>
                <a:latin typeface="宋体" charset="-122"/>
                <a:ea typeface="宋体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变量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%I64d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读入或输出 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_int64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变量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(64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位整数）  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宋体" charset="-122"/>
                <a:ea typeface="宋体" charset="-122"/>
              </a:rPr>
              <a:t>lld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）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%p  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输出指针地址值  </a:t>
            </a:r>
          </a:p>
          <a:p>
            <a:pPr>
              <a:spcBef>
                <a:spcPct val="20000"/>
              </a:spcBef>
              <a:buClr>
                <a:srgbClr val="330066"/>
              </a:buClr>
              <a:buSzPct val="70000"/>
            </a:pP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%.5lf 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输出浮点数，精确到小数点后</a:t>
            </a:r>
            <a:r>
              <a:rPr lang="en-US" altLang="zh-CN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78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</a:rPr>
              <a:t>ACM</a:t>
            </a:r>
            <a:r>
              <a:rPr lang="zh-CN" altLang="en-US" sz="3200" dirty="0">
                <a:solidFill>
                  <a:srgbClr val="C00000"/>
                </a:solidFill>
              </a:rPr>
              <a:t>题目</a:t>
            </a:r>
            <a:r>
              <a:rPr lang="en-US" altLang="zh-CN" sz="3200" dirty="0">
                <a:solidFill>
                  <a:srgbClr val="C00000"/>
                </a:solidFill>
              </a:rPr>
              <a:t>I/O</a:t>
            </a:r>
            <a:r>
              <a:rPr lang="zh-CN" altLang="en-US" sz="3200" dirty="0">
                <a:solidFill>
                  <a:srgbClr val="C00000"/>
                </a:solidFill>
              </a:rPr>
              <a:t>特点及分类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604000" cy="180894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ACM</a:t>
            </a:r>
            <a:r>
              <a:rPr lang="zh-CN" altLang="en-US" b="1" dirty="0"/>
              <a:t>竞赛题目的输入数据和输出数据一般有多组（不定），并且格式多种多样，所以，如何处理题目的输入输出是对大家的一项最基本的要求。这也是困扰初学者的一大问题。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167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460464" cy="5256000"/>
          </a:xfrm>
        </p:spPr>
        <p:txBody>
          <a:bodyPr>
            <a:normAutofit/>
          </a:bodyPr>
          <a:lstStyle/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A+B for Input-Output Practice (I)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b="1" dirty="0" smtClean="0"/>
              <a:t>Time </a:t>
            </a:r>
            <a:r>
              <a:rPr lang="en-US" altLang="zh-CN" sz="2000" b="1" dirty="0"/>
              <a:t>Limit: 2000/1000 MS (Java/Others)    </a:t>
            </a:r>
            <a:endParaRPr lang="en-US" altLang="zh-CN" sz="2000" b="1" dirty="0" smtClean="0"/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b="1" dirty="0" smtClean="0"/>
              <a:t>Memory </a:t>
            </a:r>
            <a:r>
              <a:rPr lang="en-US" altLang="zh-CN" sz="2000" b="1" dirty="0"/>
              <a:t>Limit: 65536/32768 K (</a:t>
            </a:r>
            <a:r>
              <a:rPr lang="en-US" altLang="zh-CN" sz="2000" b="1" dirty="0" smtClean="0"/>
              <a:t>Java/Others)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Problem Description</a:t>
            </a:r>
          </a:p>
          <a:p>
            <a:pPr>
              <a:buClr>
                <a:srgbClr val="FF0000"/>
              </a:buClr>
              <a:buSzPct val="80000"/>
            </a:pPr>
            <a:r>
              <a:rPr lang="en-US" altLang="zh-CN" sz="2000" dirty="0"/>
              <a:t>Your task is to Calculate a + b</a:t>
            </a:r>
            <a:r>
              <a:rPr lang="en-US" altLang="zh-CN" sz="2000" dirty="0" smtClean="0"/>
              <a:t>.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Input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The input will consist of a series of pairs of integers a and b, separated by a space, one pair of integers per line. 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6084168" y="2276872"/>
            <a:ext cx="914400" cy="612648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0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 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532472" cy="5256000"/>
          </a:xfrm>
        </p:spPr>
        <p:txBody>
          <a:bodyPr>
            <a:noAutofit/>
          </a:bodyPr>
          <a:lstStyle/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Output</a:t>
            </a:r>
            <a:endParaRPr kumimoji="1" lang="en-US" altLang="zh-CN" sz="2800" b="1" kern="1200" dirty="0">
              <a:solidFill>
                <a:srgbClr val="0033CC"/>
              </a:solidFill>
              <a:latin typeface="Times New Roman" pitchFamily="18" charset="0"/>
              <a:ea typeface="宋体" pitchFamily="2" charset="-122"/>
            </a:endParaRP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For each pair of input integers a and b you should output the sum of a and b in one line, and with one line of output for each line in input. 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Sample input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1  5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10  20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Sample output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6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 smtClean="0"/>
              <a:t>30</a:t>
            </a:r>
            <a:endParaRPr lang="en-US" altLang="zh-CN" sz="2000" dirty="0"/>
          </a:p>
        </p:txBody>
      </p:sp>
      <p:sp>
        <p:nvSpPr>
          <p:cNvPr id="4" name="云形标注 3"/>
          <p:cNvSpPr/>
          <p:nvPr/>
        </p:nvSpPr>
        <p:spPr bwMode="auto">
          <a:xfrm>
            <a:off x="6084168" y="2276872"/>
            <a:ext cx="914400" cy="612648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5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初学者很常见的一种写法：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604000" cy="4257217"/>
          </a:xfrm>
        </p:spPr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int a</a:t>
            </a:r>
            <a:r>
              <a:rPr lang="en-US" altLang="zh-CN" dirty="0" smtClean="0"/>
              <a:t>, 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scanf(“%d %d</a:t>
            </a:r>
            <a:r>
              <a:rPr lang="en-US" altLang="zh-CN" dirty="0" smtClean="0"/>
              <a:t>”, &amp;</a:t>
            </a:r>
            <a:r>
              <a:rPr lang="en-US" altLang="zh-CN" dirty="0"/>
              <a:t>a</a:t>
            </a:r>
            <a:r>
              <a:rPr lang="en-US" altLang="zh-CN" dirty="0" smtClean="0"/>
              <a:t>, &amp;</a:t>
            </a:r>
            <a:r>
              <a:rPr lang="en-US" altLang="zh-CN" dirty="0"/>
              <a:t>b);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rintf</a:t>
            </a:r>
            <a:r>
              <a:rPr lang="en-US" altLang="zh-CN" dirty="0"/>
              <a:t>(“%d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a+b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dirty="0" smtClean="0">
                <a:ea typeface="黑体" pitchFamily="49" charset="-122"/>
              </a:rPr>
              <a:t>输入_第一类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000" y="1124744"/>
            <a:ext cx="8604000" cy="1152128"/>
          </a:xfrm>
        </p:spPr>
        <p:txBody>
          <a:bodyPr>
            <a:normAutofit lnSpcReduction="10000"/>
          </a:bodyPr>
          <a:lstStyle/>
          <a:p>
            <a:pPr marL="342900" indent="-3429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zh-CN" sz="2600" b="1" dirty="0" smtClean="0"/>
              <a:t>输入不说明有多少个Input Block</a:t>
            </a:r>
            <a:r>
              <a:rPr lang="zh-CN" altLang="en-US" sz="2600" b="1" dirty="0" smtClean="0"/>
              <a:t>，</a:t>
            </a:r>
            <a:r>
              <a:rPr lang="zh-CN" altLang="zh-CN" sz="2600" b="1" dirty="0" smtClean="0"/>
              <a:t>以EOF为结束标志。</a:t>
            </a:r>
            <a:endParaRPr lang="en-US" altLang="zh-CN" sz="2600" b="1" dirty="0" smtClean="0"/>
          </a:p>
          <a:p>
            <a:pPr marL="342900" indent="-3429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rgbClr val="000000"/>
                </a:solidFill>
                <a:latin typeface="Tahoma"/>
              </a:rPr>
              <a:t>解决方案</a:t>
            </a:r>
            <a:endParaRPr lang="en-US" altLang="zh-CN" sz="260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8480" y="2348880"/>
            <a:ext cx="86040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355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536575" indent="-173038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har char="•"/>
              <a:defRPr sz="22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160463" indent="-2603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8625" indent="-261938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5800" indent="-342900"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800" b="1" kern="1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800" b="1" kern="1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语法：</a:t>
            </a:r>
          </a:p>
          <a:p>
            <a:pPr marL="342900" indent="12700"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while(scanf("%d %d", &amp;a, &amp;b) != EOF) </a:t>
            </a:r>
          </a:p>
          <a:p>
            <a:pPr marL="342900" indent="12700"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{ </a:t>
            </a:r>
            <a:br>
              <a:rPr lang="en-US" altLang="zh-CN" b="1" kern="0" dirty="0" smtClean="0">
                <a:solidFill>
                  <a:srgbClr val="000000"/>
                </a:solidFill>
                <a:latin typeface="Tahoma"/>
              </a:rPr>
            </a:b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    .... </a:t>
            </a:r>
            <a:br>
              <a:rPr lang="en-US" altLang="zh-CN" b="1" kern="0" dirty="0" smtClean="0">
                <a:solidFill>
                  <a:srgbClr val="000000"/>
                </a:solidFill>
                <a:latin typeface="Tahoma"/>
              </a:rPr>
            </a:b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} </a:t>
            </a:r>
          </a:p>
          <a:p>
            <a:pPr marL="685800" indent="-342900"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800" b="1" kern="1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C++</a:t>
            </a:r>
            <a:r>
              <a:rPr kumimoji="1" lang="zh-CN" altLang="en-US" sz="2800" b="1" kern="1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语法：</a:t>
            </a:r>
          </a:p>
          <a:p>
            <a:pPr marL="342900" indent="12700"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while( </a:t>
            </a:r>
            <a:r>
              <a:rPr lang="en-US" altLang="zh-CN" b="1" kern="0" dirty="0" err="1" smtClean="0">
                <a:solidFill>
                  <a:srgbClr val="000000"/>
                </a:solidFill>
                <a:latin typeface="Tahoma"/>
              </a:rPr>
              <a:t>cin</a:t>
            </a: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 &gt;&gt; a &gt;&gt; b ) </a:t>
            </a:r>
            <a:br>
              <a:rPr lang="en-US" altLang="zh-CN" b="1" kern="0" dirty="0" smtClean="0">
                <a:solidFill>
                  <a:srgbClr val="000000"/>
                </a:solidFill>
                <a:latin typeface="Tahoma"/>
              </a:rPr>
            </a:b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{ </a:t>
            </a:r>
            <a:br>
              <a:rPr lang="en-US" altLang="zh-CN" b="1" kern="0" dirty="0" smtClean="0">
                <a:solidFill>
                  <a:srgbClr val="000000"/>
                </a:solidFill>
                <a:latin typeface="Tahoma"/>
              </a:rPr>
            </a:b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    .... </a:t>
            </a:r>
            <a:br>
              <a:rPr lang="en-US" altLang="zh-CN" b="1" kern="0" dirty="0" smtClean="0">
                <a:solidFill>
                  <a:srgbClr val="000000"/>
                </a:solidFill>
                <a:latin typeface="Tahoma"/>
              </a:rPr>
            </a:br>
            <a:r>
              <a:rPr lang="en-US" altLang="zh-CN" b="1" kern="0" dirty="0" smtClean="0">
                <a:solidFill>
                  <a:srgbClr val="000000"/>
                </a:solidFill>
                <a:latin typeface="Tahoma"/>
              </a:rPr>
              <a:t>} </a:t>
            </a:r>
            <a:endParaRPr lang="en-US" altLang="zh-CN" b="1" kern="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37623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 </a:t>
            </a:r>
            <a:r>
              <a:rPr lang="en-US" altLang="zh-CN" dirty="0" smtClean="0"/>
              <a:t>— C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main()</a:t>
            </a:r>
          </a:p>
          <a:p>
            <a:r>
              <a:rPr lang="en-US" altLang="zh-CN" b="1" dirty="0" smtClean="0"/>
              <a:t>{ </a:t>
            </a:r>
            <a:endParaRPr lang="en-US" altLang="zh-CN" b="1" dirty="0"/>
          </a:p>
          <a:p>
            <a:r>
              <a:rPr lang="en-US" altLang="zh-CN" b="1" dirty="0" smtClean="0"/>
              <a:t>	int </a:t>
            </a:r>
            <a:r>
              <a:rPr lang="en-US" altLang="zh-CN" b="1" dirty="0" err="1"/>
              <a:t>a,b</a:t>
            </a:r>
            <a:r>
              <a:rPr lang="en-US" altLang="zh-CN" b="1" dirty="0"/>
              <a:t>;</a:t>
            </a:r>
          </a:p>
          <a:p>
            <a:r>
              <a:rPr lang="en-US" altLang="zh-CN" b="1" dirty="0" smtClean="0"/>
              <a:t>	while(scanf</a:t>
            </a:r>
            <a:r>
              <a:rPr lang="en-US" altLang="zh-CN" b="1" dirty="0"/>
              <a:t>("%d %</a:t>
            </a:r>
            <a:r>
              <a:rPr lang="en-US" altLang="zh-CN" b="1" dirty="0" err="1"/>
              <a:t>d",&amp;a</a:t>
            </a:r>
            <a:r>
              <a:rPr lang="en-US" altLang="zh-CN" b="1" dirty="0"/>
              <a:t>, &amp;b) </a:t>
            </a:r>
            <a:r>
              <a:rPr lang="en-US" altLang="zh-CN" b="1" dirty="0">
                <a:solidFill>
                  <a:srgbClr val="FF0000"/>
                </a:solidFill>
              </a:rPr>
              <a:t>!= EOF</a:t>
            </a:r>
            <a:r>
              <a:rPr lang="en-US" altLang="zh-CN" b="1" dirty="0"/>
              <a:t>)  	    		</a:t>
            </a:r>
            <a:r>
              <a:rPr lang="en-US" altLang="zh-CN" b="1" dirty="0" err="1" smtClean="0"/>
              <a:t>printf</a:t>
            </a:r>
            <a:r>
              <a:rPr lang="en-US" altLang="zh-CN" b="1" dirty="0"/>
              <a:t>("%d</a:t>
            </a:r>
            <a:r>
              <a:rPr lang="en-US" altLang="zh-CN" b="1" dirty="0">
                <a:solidFill>
                  <a:srgbClr val="FF0000"/>
                </a:solidFill>
              </a:rPr>
              <a:t>\n</a:t>
            </a:r>
            <a:r>
              <a:rPr lang="en-US" altLang="zh-CN" b="1" dirty="0"/>
              <a:t>",</a:t>
            </a:r>
            <a:r>
              <a:rPr lang="en-US" altLang="zh-CN" b="1" dirty="0" err="1"/>
              <a:t>a+b</a:t>
            </a:r>
            <a:r>
              <a:rPr lang="en-US" altLang="zh-CN" b="1" dirty="0" smtClean="0"/>
              <a:t>);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return 0;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 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672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 </a:t>
            </a:r>
            <a:r>
              <a:rPr lang="en-US" altLang="zh-CN" dirty="0" smtClean="0"/>
              <a:t>— C++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int </a:t>
            </a:r>
            <a:r>
              <a:rPr lang="en-US" altLang="zh-CN" b="1" dirty="0"/>
              <a:t>main()</a:t>
            </a:r>
          </a:p>
          <a:p>
            <a:r>
              <a:rPr lang="en-US" altLang="zh-CN" b="1" dirty="0"/>
              <a:t> { </a:t>
            </a:r>
          </a:p>
          <a:p>
            <a:r>
              <a:rPr lang="en-US" altLang="zh-CN" b="1" dirty="0" smtClean="0"/>
              <a:t>	int </a:t>
            </a:r>
            <a:r>
              <a:rPr lang="en-US" altLang="zh-CN" b="1" dirty="0" err="1"/>
              <a:t>a,b</a:t>
            </a:r>
            <a:r>
              <a:rPr lang="en-US" altLang="zh-CN" b="1" dirty="0"/>
              <a:t>;</a:t>
            </a:r>
          </a:p>
          <a:p>
            <a:r>
              <a:rPr lang="en-US" altLang="zh-CN" b="1" dirty="0" smtClean="0"/>
              <a:t>	while(</a:t>
            </a:r>
            <a:r>
              <a:rPr lang="en-US" altLang="zh-CN" b="1" dirty="0" err="1" smtClean="0"/>
              <a:t>cin</a:t>
            </a:r>
            <a:r>
              <a:rPr lang="en-US" altLang="zh-CN" b="1" dirty="0"/>
              <a:t>&gt;&gt;a&gt;&gt;b) </a:t>
            </a:r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a+b</a:t>
            </a:r>
            <a:r>
              <a:rPr lang="en-US" altLang="zh-CN" b="1" dirty="0"/>
              <a:t>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</a:rPr>
              <a:t>0;</a:t>
            </a:r>
          </a:p>
          <a:p>
            <a:r>
              <a:rPr lang="en-US" altLang="zh-CN" b="1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3556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338" y="-19050"/>
            <a:ext cx="921067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94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460464" cy="5256000"/>
          </a:xfrm>
        </p:spPr>
        <p:txBody>
          <a:bodyPr>
            <a:normAutofit/>
          </a:bodyPr>
          <a:lstStyle/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A+B for Input-Output Practice (II)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b="1" dirty="0" smtClean="0"/>
              <a:t>Time </a:t>
            </a:r>
            <a:r>
              <a:rPr lang="en-US" altLang="zh-CN" sz="2000" b="1" dirty="0"/>
              <a:t>Limit: 2000/1000 MS (Java/Others)    </a:t>
            </a:r>
            <a:endParaRPr lang="en-US" altLang="zh-CN" sz="2000" b="1" dirty="0" smtClean="0"/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b="1" dirty="0" smtClean="0"/>
              <a:t>Memory </a:t>
            </a:r>
            <a:r>
              <a:rPr lang="en-US" altLang="zh-CN" sz="2000" b="1" dirty="0"/>
              <a:t>Limit: 65536/32768 K (</a:t>
            </a:r>
            <a:r>
              <a:rPr lang="en-US" altLang="zh-CN" sz="2000" b="1" dirty="0" smtClean="0"/>
              <a:t>Java/Others)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Problem Description</a:t>
            </a:r>
          </a:p>
          <a:p>
            <a:pPr>
              <a:buClr>
                <a:srgbClr val="FF0000"/>
              </a:buClr>
              <a:buSzPct val="80000"/>
            </a:pPr>
            <a:r>
              <a:rPr lang="en-US" altLang="zh-CN" sz="2000" dirty="0"/>
              <a:t>Your task is to Calculate a + b</a:t>
            </a:r>
            <a:r>
              <a:rPr lang="en-US" altLang="zh-CN" sz="2000" dirty="0" smtClean="0"/>
              <a:t>.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Input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FF0000"/>
                </a:solidFill>
              </a:rPr>
              <a:t>Input contains an integer N in the first line, and then N lines follow. Each line consists of a pair of integers a and b, separated by a space, one pair of integers per line.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6084168" y="2276872"/>
            <a:ext cx="914400" cy="612648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4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532472" cy="5256000"/>
          </a:xfrm>
        </p:spPr>
        <p:txBody>
          <a:bodyPr>
            <a:noAutofit/>
          </a:bodyPr>
          <a:lstStyle/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Output</a:t>
            </a:r>
            <a:endParaRPr kumimoji="1" lang="en-US" altLang="zh-CN" sz="2800" b="1" kern="1200" dirty="0">
              <a:solidFill>
                <a:srgbClr val="0033CC"/>
              </a:solidFill>
              <a:latin typeface="Times New Roman" pitchFamily="18" charset="0"/>
              <a:ea typeface="宋体" pitchFamily="2" charset="-122"/>
            </a:endParaRP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For each pair of input integers a and b you should output the sum of a and b in one line, and with one line of output for each line in input. 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Sample input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 smtClean="0"/>
              <a:t>2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 smtClean="0"/>
              <a:t>1  </a:t>
            </a:r>
            <a:r>
              <a:rPr lang="en-US" altLang="zh-CN" sz="2000" dirty="0"/>
              <a:t>5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10  20</a:t>
            </a:r>
          </a:p>
          <a:p>
            <a:pPr marL="273050" indent="-2730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Sample output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/>
              <a:t>6</a:t>
            </a:r>
          </a:p>
          <a:p>
            <a:pPr indent="273050">
              <a:buClr>
                <a:srgbClr val="FF0000"/>
              </a:buClr>
              <a:buSzPct val="80000"/>
            </a:pPr>
            <a:r>
              <a:rPr lang="en-US" altLang="zh-CN" sz="2000" dirty="0" smtClean="0"/>
              <a:t>30</a:t>
            </a:r>
            <a:endParaRPr lang="en-US" altLang="zh-CN" sz="2000" dirty="0"/>
          </a:p>
        </p:txBody>
      </p:sp>
      <p:sp>
        <p:nvSpPr>
          <p:cNvPr id="4" name="云形标注 3"/>
          <p:cNvSpPr/>
          <p:nvPr/>
        </p:nvSpPr>
        <p:spPr bwMode="auto">
          <a:xfrm>
            <a:off x="6084168" y="2276872"/>
            <a:ext cx="914400" cy="612648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3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196975"/>
            <a:ext cx="4320480" cy="4248249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zh-CN" sz="2000" kern="0" smtClean="0">
                <a:ea typeface="宋体" pitchFamily="2" charset="-122"/>
              </a:rPr>
              <a:t>#include &lt;stdio.h&gt;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000" kern="0" smtClean="0">
                <a:ea typeface="宋体" pitchFamily="2" charset="-122"/>
              </a:rPr>
              <a:t> int main()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000" kern="0" smtClean="0">
                <a:ea typeface="宋体" pitchFamily="2" charset="-122"/>
              </a:rPr>
              <a:t> {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000" kern="0" smtClean="0">
                <a:ea typeface="宋体" pitchFamily="2" charset="-122"/>
              </a:rPr>
              <a:t>      int n,i,a,b;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000" kern="0" smtClean="0">
                <a:ea typeface="宋体" pitchFamily="2" charset="-122"/>
              </a:rPr>
              <a:t>	 </a:t>
            </a:r>
            <a:r>
              <a:rPr lang="en-US" altLang="zh-CN" sz="2000" kern="0" smtClean="0">
                <a:solidFill>
                  <a:srgbClr val="FF0000"/>
                </a:solidFill>
                <a:ea typeface="宋体" pitchFamily="2" charset="-122"/>
              </a:rPr>
              <a:t>scanf("%d",&amp;n);</a:t>
            </a:r>
          </a:p>
          <a:p>
            <a:pPr lvl="1" eaLnBrk="1" hangingPunct="1"/>
            <a:r>
              <a:rPr lang="en-US" altLang="zh-CN" sz="2000" kern="0" smtClean="0">
                <a:solidFill>
                  <a:srgbClr val="FF0000"/>
                </a:solidFill>
                <a:ea typeface="宋体" pitchFamily="2" charset="-122"/>
              </a:rPr>
              <a:t>for(i=0;i&lt;n;i++)</a:t>
            </a:r>
          </a:p>
          <a:p>
            <a:pPr lvl="1" eaLnBrk="1" hangingPunct="1"/>
            <a:r>
              <a:rPr lang="en-US" altLang="zh-CN" sz="2000" kern="0" smtClean="0">
                <a:ea typeface="宋体" pitchFamily="2" charset="-122"/>
              </a:rPr>
              <a:t>{</a:t>
            </a:r>
          </a:p>
          <a:p>
            <a:pPr lvl="1" eaLnBrk="1" hangingPunct="1"/>
            <a:r>
              <a:rPr lang="en-US" altLang="zh-CN" sz="2000" kern="0" smtClean="0">
                <a:ea typeface="宋体" pitchFamily="2" charset="-122"/>
              </a:rPr>
              <a:t> 	 scanf("%d %d",&amp;a, &amp;b);</a:t>
            </a:r>
          </a:p>
          <a:p>
            <a:pPr lvl="1" eaLnBrk="1" hangingPunct="1"/>
            <a:r>
              <a:rPr lang="en-US" altLang="zh-CN" sz="2000" kern="0" smtClean="0">
                <a:ea typeface="宋体" pitchFamily="2" charset="-122"/>
              </a:rPr>
              <a:t>   	 printf("%d\n",a+b);</a:t>
            </a:r>
          </a:p>
          <a:p>
            <a:pPr lvl="1" eaLnBrk="1" hangingPunct="1"/>
            <a:r>
              <a:rPr lang="en-US" altLang="zh-CN" sz="2000" kern="0" smtClean="0">
                <a:ea typeface="宋体" pitchFamily="2" charset="-122"/>
              </a:rPr>
              <a:t> }</a:t>
            </a:r>
          </a:p>
          <a:p>
            <a:pPr lvl="1" eaLnBrk="1" hangingPunct="1"/>
            <a:r>
              <a:rPr lang="en-US" altLang="zh-CN" sz="2000" kern="0" smtClean="0"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000" kern="0" smtClean="0">
                <a:ea typeface="宋体" pitchFamily="2" charset="-122"/>
              </a:rPr>
              <a:t> } </a:t>
            </a:r>
            <a:endParaRPr lang="en-US" altLang="zh-CN" sz="2000" kern="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1214422"/>
            <a:ext cx="4512719" cy="4230124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#include &lt;</a:t>
            </a:r>
            <a:r>
              <a:rPr kumimoji="1" lang="en-US" altLang="zh-CN" sz="20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iostream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&gt;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using namespace std;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</a:t>
            </a:r>
            <a:r>
              <a:rPr kumimoji="1" lang="en-US" altLang="zh-CN" sz="20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int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main()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{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      </a:t>
            </a:r>
            <a:r>
              <a:rPr kumimoji="1" lang="en-US" altLang="zh-CN" sz="20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int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</a:t>
            </a:r>
            <a:r>
              <a:rPr kumimoji="1" lang="en-US" altLang="zh-CN" sz="20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a,b,n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      </a:t>
            </a:r>
            <a:r>
              <a:rPr kumimoji="1" lang="en-US" altLang="zh-CN" sz="20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cin</a:t>
            </a:r>
            <a:r>
              <a:rPr kumimoji="1" lang="en-US" altLang="zh-CN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&gt;&gt;n;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	  </a:t>
            </a:r>
            <a:r>
              <a:rPr kumimoji="1" lang="en-US" altLang="zh-CN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while(n--) //</a:t>
            </a:r>
            <a:r>
              <a:rPr kumimoji="1"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for( </a:t>
            </a:r>
            <a:r>
              <a:rPr kumimoji="1"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=0 ; </a:t>
            </a:r>
            <a:r>
              <a:rPr kumimoji="1"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&lt;n ; </a:t>
            </a:r>
            <a:r>
              <a:rPr kumimoji="1"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++ ) </a:t>
            </a:r>
            <a:endParaRPr kumimoji="1" lang="en-US" altLang="zh-CN" sz="20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宋体" pitchFamily="2" charset="-122"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      {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               </a:t>
            </a:r>
            <a:r>
              <a:rPr kumimoji="1" lang="en-US" altLang="zh-CN" sz="20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cin</a:t>
            </a:r>
            <a:r>
              <a:rPr kumimoji="1" lang="en-US" altLang="zh-CN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&gt;&gt;a&gt;&gt;b;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     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	   </a:t>
            </a:r>
            <a:r>
              <a:rPr kumimoji="1" lang="en-US" altLang="zh-CN" sz="20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cout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&lt;&lt;</a:t>
            </a:r>
            <a:r>
              <a:rPr kumimoji="1" lang="en-US" altLang="zh-CN" sz="20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a+b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&lt;&lt;</a:t>
            </a:r>
            <a:r>
              <a:rPr kumimoji="1" lang="en-US" altLang="zh-CN" sz="20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endl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       }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      </a:t>
            </a: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return 0;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 } </a:t>
            </a:r>
            <a:endParaRPr kumimoji="1" lang="en-US" altLang="zh-CN" sz="20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3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对于要设定初值的问题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Problem Description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Your task is to calculate the sum of some integers.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Input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Input contains an integer N in the first line, and then N lines follow. Each line starts with a integer M, and then M integers follow in the same line. 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For each group of input integers you should output their sum in one line, and with one line of output for each line in input. 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Sample Input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4 1 2 3 4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5 1 2 3 4 5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b="1" dirty="0">
                <a:latin typeface="Arial" pitchFamily="34" charset="0"/>
                <a:ea typeface="宋体" pitchFamily="2" charset="-122"/>
                <a:cs typeface="Arial" pitchFamily="34" charset="0"/>
              </a:rPr>
              <a:t>Sample Output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222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63688" y="980728"/>
            <a:ext cx="58143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 algn="l"/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n,m,x,s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d",&amp;n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	while(n--)</a:t>
            </a:r>
          </a:p>
          <a:p>
            <a:pPr algn="l"/>
            <a:r>
              <a:rPr lang="en-US" altLang="zh-CN" sz="2000" dirty="0"/>
              <a:t>	{</a:t>
            </a:r>
          </a:p>
          <a:p>
            <a:pPr algn="l"/>
            <a:r>
              <a:rPr lang="en-US" altLang="zh-CN" sz="2000" dirty="0"/>
              <a:t>	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d",&amp;m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s=0;</a:t>
            </a:r>
          </a:p>
          <a:p>
            <a:pPr algn="l"/>
            <a:r>
              <a:rPr lang="en-US" altLang="zh-CN" sz="2000" dirty="0"/>
              <a:t>		while(m--)</a:t>
            </a:r>
          </a:p>
          <a:p>
            <a:pPr algn="l"/>
            <a:r>
              <a:rPr lang="en-US" altLang="zh-CN" sz="2000" dirty="0"/>
              <a:t>		{</a:t>
            </a:r>
          </a:p>
          <a:p>
            <a:pPr algn="l"/>
            <a:r>
              <a:rPr lang="en-US" altLang="zh-CN" sz="2000" dirty="0"/>
              <a:t>		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d",&amp;x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			s=</a:t>
            </a:r>
            <a:r>
              <a:rPr lang="en-US" altLang="zh-CN" sz="2000" dirty="0" err="1"/>
              <a:t>s+x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		}</a:t>
            </a:r>
          </a:p>
          <a:p>
            <a:pPr algn="l"/>
            <a:r>
              <a:rPr lang="en-US" altLang="zh-CN" sz="2000" dirty="0"/>
              <a:t>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("%d\</a:t>
            </a:r>
            <a:r>
              <a:rPr lang="en-US" altLang="zh-CN" sz="2000" dirty="0" err="1"/>
              <a:t>n",s</a:t>
            </a:r>
            <a:r>
              <a:rPr lang="en-US" altLang="zh-CN" sz="2000" dirty="0"/>
              <a:t>);		</a:t>
            </a:r>
          </a:p>
          <a:p>
            <a:pPr algn="l"/>
            <a:r>
              <a:rPr lang="en-US" altLang="zh-CN" sz="2000" dirty="0"/>
              <a:t>	}</a:t>
            </a:r>
          </a:p>
          <a:p>
            <a:pPr algn="l"/>
            <a:r>
              <a:rPr lang="en-US" altLang="zh-CN" sz="2000" dirty="0"/>
              <a:t>	return 0;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64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矩阵输入输出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输入矩阵的行列</a:t>
            </a:r>
            <a:endParaRPr lang="en-US" altLang="zh-CN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输入每一行的元素，元素之间用一个空格分开</a:t>
            </a:r>
            <a:endParaRPr lang="en-US" altLang="zh-CN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按矩阵形式输出元素</a:t>
            </a:r>
            <a:endParaRPr lang="en-US" altLang="zh-CN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一般要求元素之间用一个空格分开</a:t>
            </a:r>
            <a:endParaRPr lang="en-US" altLang="zh-CN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每</a:t>
            </a:r>
            <a:r>
              <a:rPr lang="zh-CN" altLang="en-US" dirty="0" smtClean="0"/>
              <a:t>行的第一个元素前没有空格</a:t>
            </a:r>
            <a:endParaRPr lang="en-US" altLang="zh-CN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最后一个元素后面没有空格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187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回形方阵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阶回形方阵</a:t>
            </a:r>
            <a:r>
              <a:rPr lang="en-US" altLang="zh-CN" dirty="0" smtClean="0"/>
              <a:t>(1&lt;=n&lt;=100)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n=5</a:t>
            </a:r>
            <a:r>
              <a:rPr lang="zh-CN" altLang="en-US" dirty="0" smtClean="0"/>
              <a:t>时，如下所示：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043608" y="2996952"/>
          <a:ext cx="18764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1371600" imgH="1663560" progId="Equation.3">
                  <p:embed/>
                </p:oleObj>
              </mc:Choice>
              <mc:Fallback>
                <p:oleObj name="公式" r:id="rId3" imgW="1371600" imgH="166356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996952"/>
                        <a:ext cx="1876425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043608" y="3140968"/>
            <a:ext cx="1876425" cy="2132459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71600" y="3140968"/>
            <a:ext cx="1872208" cy="2132459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/>
              <p14:cNvContentPartPr/>
              <p14:nvPr/>
            </p14:nvContentPartPr>
            <p14:xfrm>
              <a:off x="6321752" y="3710243"/>
              <a:ext cx="360" cy="36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9872" y="3698363"/>
                <a:ext cx="24120" cy="24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3826202" y="4355507"/>
          <a:ext cx="4991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7" imgW="4991040" imgH="1333440" progId="Equation.3">
                  <p:embed/>
                </p:oleObj>
              </mc:Choice>
              <mc:Fallback>
                <p:oleObj name="公式" r:id="rId7" imgW="4991040" imgH="133344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6202" y="4355507"/>
                        <a:ext cx="49911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0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704" y="332656"/>
            <a:ext cx="48965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 </a:t>
            </a:r>
          </a:p>
          <a:p>
            <a:pPr algn="l"/>
            <a:r>
              <a:rPr lang="en-US" altLang="zh-CN" sz="1400" dirty="0" err="1"/>
              <a:t>int</a:t>
            </a:r>
            <a:r>
              <a:rPr lang="en-US" altLang="zh-CN" sz="1400" dirty="0"/>
              <a:t> a[101][101];</a:t>
            </a:r>
          </a:p>
          <a:p>
            <a:pPr algn="l"/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algn="l"/>
            <a:r>
              <a:rPr lang="en-US" altLang="zh-CN" sz="1400" dirty="0"/>
              <a:t>{</a:t>
            </a:r>
          </a:p>
          <a:p>
            <a:pPr algn="l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n,i,j</a:t>
            </a:r>
            <a:r>
              <a:rPr lang="en-US" altLang="zh-CN" sz="1400" dirty="0"/>
              <a:t>;</a:t>
            </a:r>
          </a:p>
          <a:p>
            <a:pPr algn="l"/>
            <a:r>
              <a:rPr lang="en-US" altLang="zh-CN" sz="1400" dirty="0"/>
              <a:t>	while(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d",&amp;n</a:t>
            </a:r>
            <a:r>
              <a:rPr lang="en-US" altLang="zh-CN" sz="1400" dirty="0"/>
              <a:t>)!=EOF)</a:t>
            </a:r>
          </a:p>
          <a:p>
            <a:pPr algn="l"/>
            <a:r>
              <a:rPr lang="en-US" altLang="zh-CN" sz="1400" dirty="0"/>
              <a:t>	{</a:t>
            </a:r>
          </a:p>
          <a:p>
            <a:pPr algn="l"/>
            <a:r>
              <a:rPr lang="en-US" altLang="zh-CN" sz="1400" dirty="0"/>
              <a:t>	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pPr algn="l"/>
            <a:r>
              <a:rPr lang="en-US" altLang="zh-CN" sz="1400" dirty="0"/>
              <a:t>		  for(j=1;j&lt;=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</a:p>
          <a:p>
            <a:pPr algn="l"/>
            <a:r>
              <a:rPr lang="en-US" altLang="zh-CN" sz="1400" dirty="0"/>
              <a:t>		    if(</a:t>
            </a:r>
            <a:r>
              <a:rPr lang="en-US" altLang="zh-CN" sz="1400" dirty="0" err="1"/>
              <a:t>i+j</a:t>
            </a:r>
            <a:r>
              <a:rPr lang="en-US" altLang="zh-CN" sz="1400" dirty="0"/>
              <a:t>&lt;=n+1)</a:t>
            </a:r>
          </a:p>
          <a:p>
            <a:pPr algn="l"/>
            <a:r>
              <a:rPr lang="en-US" altLang="zh-CN" sz="1400" dirty="0"/>
              <a:t>		      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&lt;=j)</a:t>
            </a:r>
          </a:p>
          <a:p>
            <a:pPr algn="l"/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algn="l"/>
            <a:r>
              <a:rPr lang="en-US" altLang="zh-CN" sz="1400" dirty="0"/>
              <a:t>		      else</a:t>
            </a:r>
          </a:p>
          <a:p>
            <a:pPr algn="l"/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][j]=j;</a:t>
            </a:r>
          </a:p>
          <a:p>
            <a:pPr algn="l"/>
            <a:r>
              <a:rPr lang="en-US" altLang="zh-CN" sz="1400" dirty="0"/>
              <a:t>		    else</a:t>
            </a:r>
          </a:p>
          <a:p>
            <a:pPr algn="l"/>
            <a:r>
              <a:rPr lang="en-US" altLang="zh-CN" sz="1400" dirty="0"/>
              <a:t>		      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&lt;=j)</a:t>
            </a:r>
          </a:p>
          <a:p>
            <a:pPr algn="l"/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][j]=n+1-j;</a:t>
            </a:r>
          </a:p>
          <a:p>
            <a:pPr algn="l"/>
            <a:r>
              <a:rPr lang="en-US" altLang="zh-CN" sz="1400" dirty="0"/>
              <a:t>		      else</a:t>
            </a:r>
          </a:p>
          <a:p>
            <a:pPr algn="l"/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][j]=n+1-i;</a:t>
            </a:r>
          </a:p>
          <a:p>
            <a:pPr algn="l"/>
            <a:r>
              <a:rPr lang="en-US" altLang="zh-CN" sz="1400" dirty="0"/>
              <a:t>	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pPr algn="l"/>
            <a:r>
              <a:rPr lang="en-US" altLang="zh-CN" sz="1400" dirty="0"/>
              <a:t>		{</a:t>
            </a:r>
          </a:p>
          <a:p>
            <a:pPr algn="l"/>
            <a:r>
              <a:rPr lang="en-US" altLang="zh-CN" sz="1400" dirty="0"/>
              <a:t>		</a:t>
            </a:r>
            <a:r>
              <a:rPr lang="en-US" altLang="zh-CN" sz="1400" dirty="0" smtClean="0"/>
              <a:t>      for(j=1;j&lt;</a:t>
            </a:r>
            <a:r>
              <a:rPr lang="en-US" altLang="zh-CN" sz="1400" dirty="0" err="1" smtClean="0"/>
              <a:t>n;j</a:t>
            </a:r>
            <a:r>
              <a:rPr lang="en-US" altLang="zh-CN" sz="1400" dirty="0"/>
              <a:t>++)</a:t>
            </a:r>
          </a:p>
          <a:p>
            <a:pPr algn="l"/>
            <a:r>
              <a:rPr lang="en-US" altLang="zh-CN" sz="1400" dirty="0"/>
              <a:t>		</a:t>
            </a:r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</a:t>
            </a:r>
          </a:p>
          <a:p>
            <a:pPr algn="l"/>
            <a:r>
              <a:rPr lang="en-US" altLang="zh-CN" sz="1400" dirty="0"/>
              <a:t>		</a:t>
            </a:r>
            <a:r>
              <a:rPr lang="en-US" altLang="zh-CN" sz="14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1400" dirty="0">
                <a:solidFill>
                  <a:srgbClr val="FF0000"/>
                </a:solidFill>
              </a:rPr>
              <a:t>("%d\</a:t>
            </a:r>
            <a:r>
              <a:rPr lang="en-US" altLang="zh-CN" sz="1400" dirty="0" err="1">
                <a:solidFill>
                  <a:srgbClr val="FF0000"/>
                </a:solidFill>
              </a:rPr>
              <a:t>n",a</a:t>
            </a:r>
            <a:r>
              <a:rPr lang="en-US" altLang="zh-CN" sz="1400" dirty="0">
                <a:solidFill>
                  <a:srgbClr val="FF0000"/>
                </a:solidFill>
              </a:rPr>
              <a:t>[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>
                <a:solidFill>
                  <a:srgbClr val="FF0000"/>
                </a:solidFill>
              </a:rPr>
              <a:t>][j]);</a:t>
            </a:r>
          </a:p>
          <a:p>
            <a:pPr algn="l"/>
            <a:r>
              <a:rPr lang="en-US" altLang="zh-CN" sz="1400" dirty="0"/>
              <a:t>		}</a:t>
            </a:r>
          </a:p>
          <a:p>
            <a:pPr algn="l"/>
            <a:r>
              <a:rPr lang="en-US" altLang="zh-CN" sz="1400" dirty="0"/>
              <a:t>	}</a:t>
            </a:r>
          </a:p>
          <a:p>
            <a:pPr algn="l"/>
            <a:r>
              <a:rPr lang="en-US" altLang="zh-CN" sz="1400" dirty="0"/>
              <a:t>	return 0;</a:t>
            </a:r>
          </a:p>
          <a:p>
            <a:pPr algn="l"/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13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fld id="{ADADAC8D-8035-4E1F-A215-36E7EB8157D2}" type="slidenum"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pPr algn="l" eaLnBrk="1" hangingPunct="1">
                <a:spcBef>
                  <a:spcPct val="50000"/>
                </a:spcBef>
              </a:pPr>
              <a:t>4</a:t>
            </a:fld>
            <a:endParaRPr kumimoji="1"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989"/>
            <a:ext cx="6978526" cy="821724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赛事等级</a:t>
            </a:r>
            <a:endParaRPr lang="en-US" altLang="zh-CN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96944" cy="500394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ACM/ICPC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发展到目前已包括下列各等级的赛事</a:t>
            </a: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本地赛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所大学选拔队伍的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比赛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预赛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从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各高校的代表队中选拔队伍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参加区域赛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区域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每年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月举行，选拔队伍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参加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世界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总决赛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世界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决赛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来自世界各所高校的数十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支队伍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争夺世界总冠军</a:t>
            </a:r>
          </a:p>
        </p:txBody>
      </p:sp>
    </p:spTree>
    <p:extLst>
      <p:ext uri="{BB962C8B-B14F-4D97-AF65-F5344CB8AC3E}">
        <p14:creationId xmlns:p14="http://schemas.microsoft.com/office/powerpoint/2010/main" val="14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812488" cy="828000"/>
          </a:xfrm>
        </p:spPr>
        <p:txBody>
          <a:bodyPr>
            <a:normAutofit/>
          </a:bodyPr>
          <a:lstStyle/>
          <a:p>
            <a:r>
              <a:rPr lang="zh-CN" altLang="en-US" dirty="0"/>
              <a:t>比赛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Tahoma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人</a:t>
            </a:r>
            <a:r>
              <a:rPr lang="zh-CN" altLang="en-US" sz="3200" dirty="0" smtClean="0">
                <a:solidFill>
                  <a:srgbClr val="000000"/>
                </a:solidFill>
                <a:latin typeface="Tahoma"/>
              </a:rPr>
              <a:t>组队（</a:t>
            </a:r>
            <a:r>
              <a:rPr lang="en-US" altLang="zh-CN" sz="3200" dirty="0" smtClean="0">
                <a:solidFill>
                  <a:srgbClr val="000000"/>
                </a:solidFill>
                <a:latin typeface="Tahoma"/>
              </a:rPr>
              <a:t>&lt;=3</a:t>
            </a:r>
            <a:r>
              <a:rPr lang="zh-CN" altLang="en-US" sz="3200" dirty="0" smtClean="0">
                <a:solidFill>
                  <a:srgbClr val="000000"/>
                </a:solidFill>
                <a:latin typeface="Tahoma"/>
              </a:rPr>
              <a:t>人）</a:t>
            </a:r>
            <a:endParaRPr lang="en-US" altLang="zh-CN" sz="3200" dirty="0" smtClean="0">
              <a:solidFill>
                <a:srgbClr val="000000"/>
              </a:solidFill>
              <a:latin typeface="Tahoma"/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rgbClr val="000000"/>
                </a:solidFill>
                <a:latin typeface="Tahoma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支队伍</a:t>
            </a:r>
            <a:r>
              <a:rPr lang="en-US" altLang="zh-CN" sz="3200" dirty="0">
                <a:solidFill>
                  <a:srgbClr val="000000"/>
                </a:solidFill>
                <a:latin typeface="Tahoma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台机器（提供打印服务）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上机编程解决问题（可以携带诸如书、手册、 程序清单等参考资料；不能携带任何可用计算机处理的软件或数据、不能携带任何类型的通讯工具）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0000"/>
                </a:solidFill>
                <a:latin typeface="Tahoma"/>
              </a:rPr>
              <a:t>实时测试，动态排名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试题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6-10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题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全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英文（可以带字典）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时间：</a:t>
            </a:r>
            <a:r>
              <a:rPr lang="zh-CN" altLang="en-US" sz="3200" b="1" dirty="0">
                <a:solidFill>
                  <a:srgbClr val="FF0000"/>
                </a:solidFill>
                <a:latin typeface="Tahoma"/>
              </a:rPr>
              <a:t>持续</a:t>
            </a:r>
            <a:r>
              <a:rPr lang="en-US" altLang="zh-CN" sz="3200" b="1" dirty="0">
                <a:solidFill>
                  <a:srgbClr val="FF0000"/>
                </a:solidFill>
                <a:latin typeface="Tahoma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Tahoma"/>
              </a:rPr>
              <a:t>个</a:t>
            </a:r>
            <a:r>
              <a:rPr lang="zh-CN" altLang="en-US" sz="3200" b="1" dirty="0" smtClean="0">
                <a:solidFill>
                  <a:srgbClr val="FF0000"/>
                </a:solidFill>
                <a:latin typeface="Tahoma"/>
              </a:rPr>
              <a:t>小时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04" y="4437112"/>
            <a:ext cx="3268861" cy="163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4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 idx="4294967295"/>
          </p:nvPr>
        </p:nvSpPr>
        <p:spPr>
          <a:xfrm>
            <a:off x="251520" y="65459"/>
            <a:ext cx="8064500" cy="699245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ACM</a:t>
            </a:r>
            <a:r>
              <a:rPr lang="zh-CN" altLang="en-US" dirty="0"/>
              <a:t>使用的语言</a:t>
            </a:r>
          </a:p>
        </p:txBody>
      </p:sp>
      <p:sp>
        <p:nvSpPr>
          <p:cNvPr id="13315" name="内容占位符 4"/>
          <p:cNvSpPr>
            <a:spLocks noGrp="1"/>
          </p:cNvSpPr>
          <p:nvPr>
            <p:ph idx="4294967295"/>
          </p:nvPr>
        </p:nvSpPr>
        <p:spPr>
          <a:xfrm>
            <a:off x="684684" y="1072282"/>
            <a:ext cx="7487716" cy="5309046"/>
          </a:xfrm>
          <a:solidFill>
            <a:schemeClr val="bg1">
              <a:alpha val="45999"/>
            </a:schemeClr>
          </a:solidFill>
        </p:spPr>
        <p:txBody>
          <a:bodyPr/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3200" b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Pascal</a:t>
            </a:r>
            <a:endParaRPr lang="en-US" altLang="zh-CN" sz="3200" b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92" y="2565326"/>
            <a:ext cx="178911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52" y="2507717"/>
            <a:ext cx="16557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2117552" y="4379380"/>
            <a:ext cx="23828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效率高</a:t>
            </a:r>
            <a:endParaRPr lang="en-US" altLang="zh-CN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/>
            <a:r>
              <a:rPr lang="zh-CN" alt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占用内存小</a:t>
            </a:r>
          </a:p>
        </p:txBody>
      </p:sp>
      <p:sp>
        <p:nvSpPr>
          <p:cNvPr id="13320" name="TextBox 8"/>
          <p:cNvSpPr txBox="1">
            <a:spLocks noChangeArrowheads="1"/>
          </p:cNvSpPr>
          <p:nvPr/>
        </p:nvSpPr>
        <p:spPr bwMode="auto">
          <a:xfrm>
            <a:off x="5003502" y="4379380"/>
            <a:ext cx="2736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速度较慢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占用内存较大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写大数字运算方便</a:t>
            </a:r>
          </a:p>
        </p:txBody>
      </p:sp>
    </p:spTree>
    <p:extLst>
      <p:ext uri="{BB962C8B-B14F-4D97-AF65-F5344CB8AC3E}">
        <p14:creationId xmlns:p14="http://schemas.microsoft.com/office/powerpoint/2010/main" val="17758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 autoUpdateAnimBg="0"/>
      <p:bldP spid="13319" grpId="0" autoUpdateAnimBg="0"/>
      <p:bldP spid="133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160463"/>
            <a:ext cx="8641084" cy="5220865"/>
          </a:xfrm>
          <a:noFill/>
          <a:ln/>
        </p:spPr>
        <p:txBody>
          <a:bodyPr lIns="182562" tIns="46038" rIns="182562" bIns="46038"/>
          <a:lstStyle/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首先根据解题数目进行排名</a:t>
            </a: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多支队伍解题数量相同，则根据总用时加上惩罚时间进行排名</a:t>
            </a: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总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用时和惩罚时间由每道解答正确的试题的用时加上惩罚时间而成</a:t>
            </a: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每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道试题用时将从竞赛开始到试题解答被判定为正确为止，其间每一次错误的运行将被加罚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</a:rPr>
              <a:t>20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分钟时间，未正确解答的试题不记时。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44785" y="154675"/>
            <a:ext cx="4067175" cy="615553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400" i="0" baseline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4400">
                <a:ea typeface="宋体" pitchFamily="2" charset="-122"/>
              </a:defRPr>
            </a:lvl2pPr>
            <a:lvl3pPr>
              <a:defRPr sz="4400">
                <a:ea typeface="宋体" pitchFamily="2" charset="-122"/>
              </a:defRPr>
            </a:lvl3pPr>
            <a:lvl4pPr>
              <a:defRPr sz="4400">
                <a:ea typeface="宋体" pitchFamily="2" charset="-122"/>
              </a:defRPr>
            </a:lvl4pPr>
            <a:lvl5pPr>
              <a:defRPr sz="4400"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9pPr>
          </a:lstStyle>
          <a:p>
            <a:r>
              <a:rPr lang="zh-CN" altLang="en-US" sz="3200" dirty="0"/>
              <a:t>如何排名？</a:t>
            </a:r>
          </a:p>
        </p:txBody>
      </p:sp>
    </p:spTree>
    <p:extLst>
      <p:ext uri="{BB962C8B-B14F-4D97-AF65-F5344CB8AC3E}">
        <p14:creationId xmlns:p14="http://schemas.microsoft.com/office/powerpoint/2010/main" val="23948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fld id="{4916A194-088D-4ED5-8384-4357C6093F3B}" type="slidenum"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pPr algn="l" eaLnBrk="1" hangingPunct="1">
                <a:spcBef>
                  <a:spcPct val="50000"/>
                </a:spcBef>
              </a:pPr>
              <a:t>8</a:t>
            </a:fld>
            <a:endParaRPr kumimoji="1"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812488" cy="828000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/>
              <a:t>ACM .vs. </a:t>
            </a:r>
            <a:r>
              <a:rPr lang="zh-CN" altLang="en-US" sz="3200" kern="1200" dirty="0"/>
              <a:t>校程序设计竞赛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96944" cy="511256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3200" b="1" dirty="0">
                <a:solidFill>
                  <a:srgbClr val="000000"/>
                </a:solidFill>
                <a:latin typeface="Tahoma"/>
              </a:rPr>
              <a:t>ACM</a:t>
            </a:r>
            <a:r>
              <a:rPr lang="zh-CN" altLang="en-US" sz="3200" b="1" dirty="0">
                <a:solidFill>
                  <a:srgbClr val="000000"/>
                </a:solidFill>
                <a:latin typeface="Tahoma"/>
              </a:rPr>
              <a:t>竞赛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团队合作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精神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即时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提交，通过所有数据才能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得分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全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英文题目，题目考察范围广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Tahoma"/>
              </a:rPr>
              <a:t>校程序设计竞赛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个人编程能力的比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拼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中文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或者英文题目，考察编程基本功</a:t>
            </a:r>
          </a:p>
        </p:txBody>
      </p:sp>
    </p:spTree>
    <p:extLst>
      <p:ext uri="{BB962C8B-B14F-4D97-AF65-F5344CB8AC3E}">
        <p14:creationId xmlns:p14="http://schemas.microsoft.com/office/powerpoint/2010/main" val="402805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开课目的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412775"/>
            <a:ext cx="8604000" cy="4959223"/>
          </a:xfrm>
        </p:spPr>
        <p:txBody>
          <a:bodyPr>
            <a:normAutofit/>
          </a:bodyPr>
          <a:lstStyle/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为我校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ACM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代表队培养后备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人才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分析问题和应用计算机编程解决问题的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能力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培养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必要的自学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能力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培养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学生的协调和沟通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能力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体会学习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编程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快乐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54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M 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ppthome_105</Template>
  <TotalTime>3391</TotalTime>
  <Words>1635</Words>
  <Application>Microsoft Office PowerPoint</Application>
  <PresentationFormat>全屏显示(4:3)</PresentationFormat>
  <Paragraphs>327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新細明體</vt:lpstr>
      <vt:lpstr>仿宋_GB2312</vt:lpstr>
      <vt:lpstr>黑体</vt:lpstr>
      <vt:lpstr>华文行楷</vt:lpstr>
      <vt:lpstr>华文细黑</vt:lpstr>
      <vt:lpstr>楷体_GB2312</vt:lpstr>
      <vt:lpstr>宋体</vt:lpstr>
      <vt:lpstr>Arial</vt:lpstr>
      <vt:lpstr>Calibri</vt:lpstr>
      <vt:lpstr>Courier New</vt:lpstr>
      <vt:lpstr>Tahoma</vt:lpstr>
      <vt:lpstr>Times New Roman</vt:lpstr>
      <vt:lpstr>Wingdings</vt:lpstr>
      <vt:lpstr>Wingdings 2</vt:lpstr>
      <vt:lpstr>2_默认设计模板</vt:lpstr>
      <vt:lpstr>ACM 设计模板</vt:lpstr>
      <vt:lpstr>公式</vt:lpstr>
      <vt:lpstr>第1讲 ACM基础</vt:lpstr>
      <vt:lpstr>ACM/ICPC简介</vt:lpstr>
      <vt:lpstr>PowerPoint 演示文稿</vt:lpstr>
      <vt:lpstr>赛事等级</vt:lpstr>
      <vt:lpstr>比赛形式</vt:lpstr>
      <vt:lpstr>ACM使用的语言</vt:lpstr>
      <vt:lpstr>PowerPoint 演示文稿</vt:lpstr>
      <vt:lpstr>ACM .vs. 校程序设计竞赛</vt:lpstr>
      <vt:lpstr>开课目的</vt:lpstr>
      <vt:lpstr>ACM队员选拔</vt:lpstr>
      <vt:lpstr>学习方法</vt:lpstr>
      <vt:lpstr>在线资源分享</vt:lpstr>
      <vt:lpstr>课程考核</vt:lpstr>
      <vt:lpstr>OJ是什么？</vt:lpstr>
      <vt:lpstr>OJ常见返回结果</vt:lpstr>
      <vt:lpstr>题目描述及要求</vt:lpstr>
      <vt:lpstr>题目选择</vt:lpstr>
      <vt:lpstr>常用的OJ（1）</vt:lpstr>
      <vt:lpstr>常用的OJ（2）</vt:lpstr>
      <vt:lpstr>基本的输入输出</vt:lpstr>
      <vt:lpstr>scanf()函数</vt:lpstr>
      <vt:lpstr>输入输出格式</vt:lpstr>
      <vt:lpstr>ACM题目I/O特点及分类</vt:lpstr>
      <vt:lpstr>例</vt:lpstr>
      <vt:lpstr>例 (续)</vt:lpstr>
      <vt:lpstr>初学者很常见的一种写法：</vt:lpstr>
      <vt:lpstr>输入_第一类</vt:lpstr>
      <vt:lpstr>源代码 — C语言</vt:lpstr>
      <vt:lpstr>源代码 — C++语言</vt:lpstr>
      <vt:lpstr>例</vt:lpstr>
      <vt:lpstr>例 (续)</vt:lpstr>
      <vt:lpstr>源代码</vt:lpstr>
      <vt:lpstr>对于要设定初值的问题</vt:lpstr>
      <vt:lpstr>PowerPoint 演示文稿</vt:lpstr>
      <vt:lpstr>矩阵输入输出</vt:lpstr>
      <vt:lpstr>回形方阵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 章软件体系结构建模</dc:title>
  <dc:creator>pjj</dc:creator>
  <cp:lastModifiedBy>lhg</cp:lastModifiedBy>
  <cp:revision>139</cp:revision>
  <dcterms:created xsi:type="dcterms:W3CDTF">2008-08-22T08:02:14Z</dcterms:created>
  <dcterms:modified xsi:type="dcterms:W3CDTF">2018-04-20T13:28:45Z</dcterms:modified>
</cp:coreProperties>
</file>