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59" r:id="rId2"/>
  </p:sldMasterIdLst>
  <p:notesMasterIdLst>
    <p:notesMasterId r:id="rId63"/>
  </p:notesMasterIdLst>
  <p:sldIdLst>
    <p:sldId id="257" r:id="rId3"/>
    <p:sldId id="425" r:id="rId4"/>
    <p:sldId id="461" r:id="rId5"/>
    <p:sldId id="510" r:id="rId6"/>
    <p:sldId id="511" r:id="rId7"/>
    <p:sldId id="516" r:id="rId8"/>
    <p:sldId id="528" r:id="rId9"/>
    <p:sldId id="529" r:id="rId10"/>
    <p:sldId id="530" r:id="rId11"/>
    <p:sldId id="531" r:id="rId12"/>
    <p:sldId id="517" r:id="rId13"/>
    <p:sldId id="518" r:id="rId14"/>
    <p:sldId id="519" r:id="rId15"/>
    <p:sldId id="512" r:id="rId16"/>
    <p:sldId id="462" r:id="rId17"/>
    <p:sldId id="465" r:id="rId18"/>
    <p:sldId id="468" r:id="rId19"/>
    <p:sldId id="466" r:id="rId20"/>
    <p:sldId id="469" r:id="rId21"/>
    <p:sldId id="475" r:id="rId22"/>
    <p:sldId id="520" r:id="rId23"/>
    <p:sldId id="474" r:id="rId24"/>
    <p:sldId id="476" r:id="rId25"/>
    <p:sldId id="477" r:id="rId26"/>
    <p:sldId id="478" r:id="rId27"/>
    <p:sldId id="479" r:id="rId28"/>
    <p:sldId id="480" r:id="rId29"/>
    <p:sldId id="481" r:id="rId30"/>
    <p:sldId id="482" r:id="rId31"/>
    <p:sldId id="485" r:id="rId32"/>
    <p:sldId id="486" r:id="rId33"/>
    <p:sldId id="487" r:id="rId34"/>
    <p:sldId id="488" r:id="rId35"/>
    <p:sldId id="489" r:id="rId36"/>
    <p:sldId id="483" r:id="rId37"/>
    <p:sldId id="484" r:id="rId38"/>
    <p:sldId id="521" r:id="rId39"/>
    <p:sldId id="522" r:id="rId40"/>
    <p:sldId id="490" r:id="rId41"/>
    <p:sldId id="491" r:id="rId42"/>
    <p:sldId id="493" r:id="rId43"/>
    <p:sldId id="495" r:id="rId44"/>
    <p:sldId id="497" r:id="rId45"/>
    <p:sldId id="505" r:id="rId46"/>
    <p:sldId id="501" r:id="rId47"/>
    <p:sldId id="502" r:id="rId48"/>
    <p:sldId id="503" r:id="rId49"/>
    <p:sldId id="504" r:id="rId50"/>
    <p:sldId id="492" r:id="rId51"/>
    <p:sldId id="506" r:id="rId52"/>
    <p:sldId id="523" r:id="rId53"/>
    <p:sldId id="524" r:id="rId54"/>
    <p:sldId id="526" r:id="rId55"/>
    <p:sldId id="527" r:id="rId56"/>
    <p:sldId id="525" r:id="rId57"/>
    <p:sldId id="513" r:id="rId58"/>
    <p:sldId id="464" r:id="rId59"/>
    <p:sldId id="463" r:id="rId60"/>
    <p:sldId id="460" r:id="rId61"/>
    <p:sldId id="431" r:id="rId62"/>
  </p:sldIdLst>
  <p:sldSz cx="9144000" cy="6858000" type="screen4x3"/>
  <p:notesSz cx="6858000" cy="9144000"/>
  <p:defaultTextStyle>
    <a:defPPr>
      <a:defRPr lang="zh-CN"/>
    </a:defPPr>
    <a:lvl1pPr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1pPr>
    <a:lvl2pPr marL="4572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2pPr>
    <a:lvl3pPr marL="9144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3pPr>
    <a:lvl4pPr marL="13716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4pPr>
    <a:lvl5pPr marL="18288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5pPr>
    <a:lvl6pPr marL="2286000" algn="l" defTabSz="914400" rtl="0" eaLnBrk="1" latinLnBrk="0" hangingPunct="1">
      <a:defRPr sz="2400" b="1" kern="1200">
        <a:solidFill>
          <a:schemeClr val="tx2"/>
        </a:solidFill>
        <a:latin typeface="Times New Roman" pitchFamily="18" charset="0"/>
        <a:ea typeface="黑体" pitchFamily="2" charset="-122"/>
        <a:cs typeface="+mn-cs"/>
      </a:defRPr>
    </a:lvl6pPr>
    <a:lvl7pPr marL="2743200" algn="l" defTabSz="914400" rtl="0" eaLnBrk="1" latinLnBrk="0" hangingPunct="1">
      <a:defRPr sz="2400" b="1" kern="1200">
        <a:solidFill>
          <a:schemeClr val="tx2"/>
        </a:solidFill>
        <a:latin typeface="Times New Roman" pitchFamily="18" charset="0"/>
        <a:ea typeface="黑体" pitchFamily="2" charset="-122"/>
        <a:cs typeface="+mn-cs"/>
      </a:defRPr>
    </a:lvl7pPr>
    <a:lvl8pPr marL="3200400" algn="l" defTabSz="914400" rtl="0" eaLnBrk="1" latinLnBrk="0" hangingPunct="1">
      <a:defRPr sz="2400" b="1" kern="1200">
        <a:solidFill>
          <a:schemeClr val="tx2"/>
        </a:solidFill>
        <a:latin typeface="Times New Roman" pitchFamily="18" charset="0"/>
        <a:ea typeface="黑体" pitchFamily="2" charset="-122"/>
        <a:cs typeface="+mn-cs"/>
      </a:defRPr>
    </a:lvl8pPr>
    <a:lvl9pPr marL="3657600" algn="l" defTabSz="914400" rtl="0" eaLnBrk="1" latinLnBrk="0" hangingPunct="1">
      <a:defRPr sz="2400" b="1" kern="1200">
        <a:solidFill>
          <a:schemeClr val="tx2"/>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823" autoAdjust="0"/>
  </p:normalViewPr>
  <p:slideViewPr>
    <p:cSldViewPr>
      <p:cViewPr>
        <p:scale>
          <a:sx n="70" d="100"/>
          <a:sy n="70" d="100"/>
        </p:scale>
        <p:origin x="-366"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fld id="{D04538E0-E312-4F05-9245-94701B0634E8}" type="slidenum">
              <a:rPr lang="en-US" altLang="zh-CN"/>
              <a:pPr/>
              <a:t>‹#›</a:t>
            </a:fld>
            <a:endParaRPr lang="en-US" altLang="zh-CN"/>
          </a:p>
        </p:txBody>
      </p:sp>
    </p:spTree>
    <p:extLst>
      <p:ext uri="{BB962C8B-B14F-4D97-AF65-F5344CB8AC3E}">
        <p14:creationId xmlns:p14="http://schemas.microsoft.com/office/powerpoint/2010/main" val="2108061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2388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513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009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80573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7740480" cy="828000"/>
          </a:xfrm>
          <a:prstGeom prst="rect">
            <a:avLst/>
          </a:prstGeom>
          <a:effectLst>
            <a:outerShdw blurRad="50800" dist="38100" dir="2700000" algn="tl" rotWithShape="0">
              <a:schemeClr val="accent1">
                <a:lumMod val="40000"/>
                <a:lumOff val="60000"/>
                <a:alpha val="40000"/>
              </a:schemeClr>
            </a:outerShdw>
          </a:effectLst>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8000" y="1115999"/>
            <a:ext cx="8604000" cy="5256000"/>
          </a:xfrm>
          <a:prstGeom prst="rect">
            <a:avLst/>
          </a:prstGeom>
        </p:spPr>
        <p:txBody>
          <a:bodyPr/>
          <a:lstStyle>
            <a:lvl1pPr marL="0" indent="355600" eaLnBrk="1" hangingPunct="1">
              <a:lnSpc>
                <a:spcPct val="130000"/>
              </a:lnSpc>
              <a:spcBef>
                <a:spcPts val="0"/>
              </a:spcBef>
              <a:spcAft>
                <a:spcPts val="300"/>
              </a:spcAft>
              <a:defRPr sz="2400" b="0"/>
            </a:lvl1pPr>
            <a:lvl2pPr eaLnBrk="1" hangingPunct="1">
              <a:lnSpc>
                <a:spcPct val="130000"/>
              </a:lnSpc>
              <a:spcBef>
                <a:spcPts val="0"/>
              </a:spcBef>
              <a:spcAft>
                <a:spcPts val="300"/>
              </a:spcAft>
              <a:defRPr b="0"/>
            </a:lvl2pPr>
            <a:lvl3pPr eaLnBrk="1" hangingPunct="1">
              <a:lnSpc>
                <a:spcPct val="130000"/>
              </a:lnSpc>
              <a:spcBef>
                <a:spcPts val="0"/>
              </a:spcBef>
              <a:spcAft>
                <a:spcPts val="300"/>
              </a:spcAft>
              <a:defRPr b="0"/>
            </a:lvl3pPr>
            <a:lvl4pPr eaLnBrk="1" hangingPunct="1">
              <a:lnSpc>
                <a:spcPct val="130000"/>
              </a:lnSpc>
              <a:spcBef>
                <a:spcPts val="0"/>
              </a:spcBef>
              <a:spcAft>
                <a:spcPts val="300"/>
              </a:spcAft>
              <a:defRPr b="0"/>
            </a:lvl4pPr>
            <a:lvl5pPr eaLnBrk="1" hangingPunct="1">
              <a:lnSpc>
                <a:spcPct val="130000"/>
              </a:lnSpc>
              <a:spcBef>
                <a:spcPts val="0"/>
              </a:spcBef>
              <a:spcAft>
                <a:spcPts val="300"/>
              </a:spcAft>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9557490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58484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982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443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301136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4689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2129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63775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0640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5952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820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88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87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201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4632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98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411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635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4450" name="Picture 3" descr="橫-DOW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669088"/>
            <a:ext cx="9144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4" descr="橫-UP-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241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107950" y="6669088"/>
            <a:ext cx="4392613" cy="182562"/>
          </a:xfrm>
          <a:prstGeom prst="rect">
            <a:avLst/>
          </a:prstGeom>
          <a:noFill/>
          <a:ln w="9525">
            <a:noFill/>
            <a:miter lim="800000"/>
            <a:headEnd/>
            <a:tailEnd/>
          </a:ln>
          <a:effectLst/>
        </p:spPr>
        <p:txBody>
          <a:bodyPr lIns="0" tIns="0" rIns="0" bIns="0">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200">
                <a:solidFill>
                  <a:schemeClr val="bg1"/>
                </a:solidFill>
                <a:latin typeface="Times New Roman" pitchFamily="18" charset="0"/>
                <a:ea typeface="新細明體" pitchFamily="18" charset="-120"/>
              </a:rPr>
              <a:t>Shenzhen </a:t>
            </a:r>
            <a:r>
              <a:rPr kumimoji="1" lang="en-US" altLang="zh-CN" sz="1200">
                <a:solidFill>
                  <a:srgbClr val="FF0000"/>
                </a:solidFill>
                <a:latin typeface="Times New Roman" pitchFamily="18" charset="0"/>
                <a:ea typeface="新細明體" pitchFamily="18" charset="-120"/>
              </a:rPr>
              <a:t>lean-sigma</a:t>
            </a:r>
            <a:r>
              <a:rPr kumimoji="1" lang="en-US" altLang="zh-CN" sz="1200">
                <a:solidFill>
                  <a:schemeClr val="bg1"/>
                </a:solidFill>
                <a:latin typeface="Times New Roman" pitchFamily="18" charset="0"/>
                <a:ea typeface="新細明體" pitchFamily="18" charset="-120"/>
              </a:rPr>
              <a:t> consultant Co., LTD    </a:t>
            </a:r>
            <a:r>
              <a:rPr kumimoji="1" lang="zh-CN" altLang="en-US" sz="1200">
                <a:solidFill>
                  <a:schemeClr val="bg1"/>
                </a:solidFill>
                <a:latin typeface="Times New Roman" pitchFamily="18" charset="0"/>
                <a:ea typeface="新細明體" pitchFamily="18" charset="-120"/>
              </a:rPr>
              <a:t>版权所有 翻版必究</a:t>
            </a:r>
          </a:p>
        </p:txBody>
      </p:sp>
      <p:sp>
        <p:nvSpPr>
          <p:cNvPr id="12" name="Rectangle 6"/>
          <p:cNvSpPr>
            <a:spLocks noChangeArrowheads="1"/>
          </p:cNvSpPr>
          <p:nvPr/>
        </p:nvSpPr>
        <p:spPr bwMode="auto">
          <a:xfrm>
            <a:off x="0" y="842963"/>
            <a:ext cx="9144000" cy="71437"/>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eaLnBrk="1" hangingPunct="1">
              <a:defRPr/>
            </a:pPr>
            <a:endParaRPr lang="zh-CN" altLang="en-US" sz="2800">
              <a:solidFill>
                <a:schemeClr val="tx1"/>
              </a:solidFill>
              <a:latin typeface="Arial" pitchFamily="34" charset="0"/>
              <a:ea typeface="宋体" pitchFamily="2" charset="-122"/>
            </a:endParaRPr>
          </a:p>
        </p:txBody>
      </p:sp>
      <p:sp>
        <p:nvSpPr>
          <p:cNvPr id="13" name="Rectangle 7"/>
          <p:cNvSpPr>
            <a:spLocks noChangeArrowheads="1"/>
          </p:cNvSpPr>
          <p:nvPr/>
        </p:nvSpPr>
        <p:spPr bwMode="auto">
          <a:xfrm>
            <a:off x="8383588" y="6669088"/>
            <a:ext cx="762000" cy="211137"/>
          </a:xfrm>
          <a:prstGeom prst="rect">
            <a:avLst/>
          </a:prstGeom>
          <a:solidFill>
            <a:srgbClr val="000099"/>
          </a:solidFill>
          <a:ln w="9525">
            <a:noFill/>
            <a:miter lim="800000"/>
            <a:headEnd/>
            <a:tailEnd/>
          </a:ln>
          <a:effectLst/>
        </p:spPr>
        <p:txBody>
          <a:bodyPr wrap="none" anchor="ctr"/>
          <a:lstStyle/>
          <a:p>
            <a:pPr eaLnBrk="1" hangingPunct="1">
              <a:defRPr/>
            </a:pPr>
            <a:fld id="{934A1958-1170-44FE-B1EB-8454752A1D28}" type="slidenum">
              <a:rPr lang="en-US" altLang="zh-CN" sz="1500">
                <a:solidFill>
                  <a:schemeClr val="bg1"/>
                </a:solidFill>
                <a:latin typeface="黑体" pitchFamily="2" charset="-122"/>
              </a:rPr>
              <a:pPr eaLnBrk="1" hangingPunct="1">
                <a:defRPr/>
              </a:pPr>
              <a:t>‹#›</a:t>
            </a:fld>
            <a:r>
              <a:rPr lang="en-US" altLang="zh-CN" sz="1500">
                <a:solidFill>
                  <a:schemeClr val="bg1"/>
                </a:solidFill>
                <a:latin typeface="黑体" pitchFamily="2" charset="-122"/>
              </a:rPr>
              <a:t>/41</a:t>
            </a:r>
          </a:p>
        </p:txBody>
      </p:sp>
      <p:pic>
        <p:nvPicPr>
          <p:cNvPr id="104455" name="Picture 8" descr="图片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6" name="Picture 9" descr="图片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7" name="Text Box 9"/>
          <p:cNvSpPr txBox="1">
            <a:spLocks noChangeArrowheads="1"/>
          </p:cNvSpPr>
          <p:nvPr/>
        </p:nvSpPr>
        <p:spPr bwMode="auto">
          <a:xfrm>
            <a:off x="7575550" y="652145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073CFD4A-50D5-4C4B-A66A-D6A586BA5CED}" type="slidenum">
              <a:rPr kumimoji="1" lang="en-US" altLang="zh-CN" sz="1600">
                <a:solidFill>
                  <a:srgbClr val="663300"/>
                </a:solidFill>
                <a:latin typeface="宋体" pitchFamily="2" charset="-122"/>
                <a:ea typeface="宋体" pitchFamily="2" charset="-122"/>
              </a:rPr>
              <a:pPr>
                <a:spcBef>
                  <a:spcPct val="50000"/>
                </a:spcBef>
              </a:pPr>
              <a:t>‹#›</a:t>
            </a:fld>
            <a:r>
              <a:rPr kumimoji="1" lang="en-US" altLang="zh-CN" sz="1600">
                <a:solidFill>
                  <a:srgbClr val="663300"/>
                </a:solidFill>
                <a:latin typeface="宋体" pitchFamily="2" charset="-122"/>
                <a:ea typeface="宋体" pitchFamily="2" charset="-122"/>
              </a:rPr>
              <a:t> / 49</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6498" name="Picture 4" descr="서브"/>
          <p:cNvPicPr>
            <a:picLocks noChangeAspect="1" noChangeArrowheads="1"/>
          </p:cNvPicPr>
          <p:nvPr/>
        </p:nvPicPr>
        <p:blipFill>
          <a:blip r:embed="rId14">
            <a:clrChange>
              <a:clrFrom>
                <a:srgbClr val="F7F7F7"/>
              </a:clrFrom>
              <a:clrTo>
                <a:srgbClr val="F7F7F7">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226"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05" name="Text Box 5"/>
          <p:cNvSpPr txBox="1">
            <a:spLocks noChangeArrowheads="1"/>
          </p:cNvSpPr>
          <p:nvPr/>
        </p:nvSpPr>
        <p:spPr bwMode="auto">
          <a:xfrm>
            <a:off x="93663" y="6669088"/>
            <a:ext cx="3884612" cy="182562"/>
          </a:xfrm>
          <a:prstGeom prst="rect">
            <a:avLst/>
          </a:prstGeom>
          <a:noFill/>
          <a:ln w="9525">
            <a:noFill/>
            <a:miter lim="800000"/>
            <a:headEnd/>
            <a:tailEnd/>
          </a:ln>
          <a:effectLst/>
        </p:spPr>
        <p:txBody>
          <a:bodyPr lIns="0" tIns="0" rIns="0" bIns="0">
            <a:spAutoFit/>
          </a:bodyPr>
          <a:lstStyle/>
          <a:p>
            <a:pPr algn="l" eaLnBrk="1" hangingPunct="1">
              <a:spcBef>
                <a:spcPct val="50000"/>
              </a:spcBef>
              <a:defRPr/>
            </a:pPr>
            <a:r>
              <a:rPr lang="en-US" altLang="zh-CN" sz="1200">
                <a:solidFill>
                  <a:srgbClr val="FF0000"/>
                </a:solidFill>
                <a:ea typeface="宋体" pitchFamily="2" charset="-122"/>
              </a:rPr>
              <a:t>XX   XX</a:t>
            </a:r>
            <a:r>
              <a:rPr lang="en-US" altLang="zh-CN" sz="1200">
                <a:solidFill>
                  <a:schemeClr val="bg1"/>
                </a:solidFill>
                <a:ea typeface="宋体" pitchFamily="2" charset="-122"/>
              </a:rPr>
              <a:t> (HK) LTD </a:t>
            </a:r>
            <a:endParaRPr kumimoji="1" lang="en-US" altLang="zh-CN" sz="1200">
              <a:solidFill>
                <a:schemeClr val="bg1"/>
              </a:solidFill>
              <a:latin typeface="Arial" pitchFamily="34" charset="0"/>
              <a:ea typeface="宋体" pitchFamily="2" charset="-122"/>
            </a:endParaRPr>
          </a:p>
        </p:txBody>
      </p:sp>
      <p:grpSp>
        <p:nvGrpSpPr>
          <p:cNvPr id="106500" name="Group 4"/>
          <p:cNvGrpSpPr>
            <a:grpSpLocks/>
          </p:cNvGrpSpPr>
          <p:nvPr/>
        </p:nvGrpSpPr>
        <p:grpSpPr bwMode="auto">
          <a:xfrm>
            <a:off x="0" y="0"/>
            <a:ext cx="9158288" cy="843811"/>
            <a:chOff x="0" y="0"/>
            <a:chExt cx="5760" cy="630"/>
          </a:xfrm>
        </p:grpSpPr>
        <p:pic>
          <p:nvPicPr>
            <p:cNvPr id="106501" name="Picture 4" descr="橫-UP-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759"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ChangeArrowheads="1"/>
            </p:cNvSpPr>
            <p:nvPr/>
          </p:nvSpPr>
          <p:spPr bwMode="auto">
            <a:xfrm>
              <a:off x="0" y="585"/>
              <a:ext cx="5760" cy="45"/>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algn="l" eaLnBrk="1" hangingPunct="1">
                <a:defRPr/>
              </a:pPr>
              <a:endParaRPr lang="zh-CN" altLang="en-US" sz="2800">
                <a:solidFill>
                  <a:schemeClr val="tx1"/>
                </a:solidFill>
                <a:latin typeface="Arial" pitchFamily="34" charset="0"/>
                <a:ea typeface="宋体" pitchFamily="2" charset="-122"/>
              </a:endParaRPr>
            </a:p>
          </p:txBody>
        </p:sp>
      </p:grpSp>
      <p:sp>
        <p:nvSpPr>
          <p:cNvPr id="409607" name="Rectangle 7"/>
          <p:cNvSpPr>
            <a:spLocks noChangeArrowheads="1"/>
          </p:cNvSpPr>
          <p:nvPr/>
        </p:nvSpPr>
        <p:spPr bwMode="auto">
          <a:xfrm>
            <a:off x="8169275" y="6511925"/>
            <a:ext cx="762000" cy="211138"/>
          </a:xfrm>
          <a:prstGeom prst="rect">
            <a:avLst/>
          </a:prstGeom>
          <a:noFill/>
          <a:ln w="9525">
            <a:noFill/>
            <a:miter lim="800000"/>
            <a:headEnd/>
            <a:tailEnd/>
          </a:ln>
          <a:effec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1" hangingPunct="1"/>
            <a:fld id="{41A4C8FC-E053-409E-82D9-35BD9024E5B8}" type="slidenum">
              <a:rPr lang="en-US" altLang="zh-CN" sz="1500">
                <a:solidFill>
                  <a:srgbClr val="000066"/>
                </a:solidFill>
                <a:latin typeface="黑体" pitchFamily="2" charset="-122"/>
                <a:ea typeface="黑体" pitchFamily="2" charset="-122"/>
              </a:rPr>
              <a:pPr algn="ctr" eaLnBrk="1" hangingPunct="1"/>
              <a:t>‹#›</a:t>
            </a:fld>
            <a:r>
              <a:rPr lang="en-US" altLang="zh-CN" sz="1500">
                <a:solidFill>
                  <a:srgbClr val="000066"/>
                </a:solidFill>
                <a:latin typeface="黑体" pitchFamily="2" charset="-122"/>
                <a:ea typeface="黑体" pitchFamily="2" charset="-122"/>
              </a:rPr>
              <a:t>/x</a:t>
            </a:r>
          </a:p>
        </p:txBody>
      </p:sp>
      <p:grpSp>
        <p:nvGrpSpPr>
          <p:cNvPr id="106507" name="Group 11"/>
          <p:cNvGrpSpPr>
            <a:grpSpLocks/>
          </p:cNvGrpSpPr>
          <p:nvPr/>
        </p:nvGrpSpPr>
        <p:grpSpPr bwMode="auto">
          <a:xfrm>
            <a:off x="0" y="6381328"/>
            <a:ext cx="9136970" cy="476672"/>
            <a:chOff x="27" y="3997"/>
            <a:chExt cx="5760" cy="357"/>
          </a:xfrm>
        </p:grpSpPr>
        <p:pic>
          <p:nvPicPr>
            <p:cNvPr id="106508" name="Picture 3" descr="橫-DOW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 y="4041"/>
              <a:ext cx="576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6" name="Rectangle 6"/>
            <p:cNvSpPr>
              <a:spLocks noChangeArrowheads="1"/>
            </p:cNvSpPr>
            <p:nvPr/>
          </p:nvSpPr>
          <p:spPr bwMode="auto">
            <a:xfrm>
              <a:off x="27" y="3997"/>
              <a:ext cx="5760" cy="45"/>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eaLnBrk="1" hangingPunct="1">
                <a:defRPr/>
              </a:pPr>
              <a:endParaRPr lang="zh-CN" altLang="en-US" sz="2800">
                <a:solidFill>
                  <a:schemeClr val="tx1"/>
                </a:solidFill>
                <a:latin typeface="Arial" pitchFamily="34" charset="0"/>
                <a:ea typeface="宋体" pitchFamily="2" charset="-122"/>
              </a:endParaRPr>
            </a:p>
          </p:txBody>
        </p:sp>
      </p:grpSp>
      <p:sp>
        <p:nvSpPr>
          <p:cNvPr id="106510" name="Rectangle 14"/>
          <p:cNvSpPr>
            <a:spLocks noRot="1" noChangeArrowheads="1"/>
          </p:cNvSpPr>
          <p:nvPr/>
        </p:nvSpPr>
        <p:spPr bwMode="auto">
          <a:xfrm>
            <a:off x="5671" y="6352101"/>
            <a:ext cx="42481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zh-CN" altLang="en-US" sz="1800" dirty="0" smtClean="0">
                <a:solidFill>
                  <a:srgbClr val="FF9900"/>
                </a:solidFill>
                <a:latin typeface="黑体" pitchFamily="2" charset="-122"/>
              </a:rPr>
              <a:t>第</a:t>
            </a:r>
            <a:r>
              <a:rPr lang="en-US" altLang="zh-CN" sz="1800" dirty="0" smtClean="0">
                <a:solidFill>
                  <a:srgbClr val="FF9900"/>
                </a:solidFill>
                <a:latin typeface="黑体" pitchFamily="2" charset="-122"/>
              </a:rPr>
              <a:t>2</a:t>
            </a:r>
            <a:r>
              <a:rPr lang="zh-CN" altLang="en-US" sz="1800" dirty="0" smtClean="0">
                <a:solidFill>
                  <a:srgbClr val="FF9900"/>
                </a:solidFill>
                <a:latin typeface="黑体" pitchFamily="2" charset="-122"/>
              </a:rPr>
              <a:t>讲 输入输出</a:t>
            </a:r>
            <a:endParaRPr lang="zh-CN" altLang="en-US" sz="1800" dirty="0">
              <a:solidFill>
                <a:srgbClr val="FF9900"/>
              </a:solidFill>
              <a:latin typeface="黑体" pitchFamily="2" charset="-122"/>
            </a:endParaRPr>
          </a:p>
        </p:txBody>
      </p:sp>
      <p:sp>
        <p:nvSpPr>
          <p:cNvPr id="106511" name="Rectangle 15"/>
          <p:cNvSpPr>
            <a:spLocks noChangeArrowheads="1"/>
          </p:cNvSpPr>
          <p:nvPr/>
        </p:nvSpPr>
        <p:spPr bwMode="auto">
          <a:xfrm>
            <a:off x="5660571" y="6410356"/>
            <a:ext cx="34909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zh-CN" altLang="en-US" sz="1600" dirty="0" smtClean="0">
                <a:solidFill>
                  <a:srgbClr val="000066"/>
                </a:solidFill>
                <a:latin typeface="华文行楷" pitchFamily="2" charset="-122"/>
                <a:ea typeface="华文行楷" pitchFamily="2" charset="-122"/>
              </a:rPr>
              <a:t>南京信息工程大学</a:t>
            </a:r>
            <a:r>
              <a:rPr lang="zh-CN" altLang="en-US" sz="1600" baseline="0" dirty="0" smtClean="0">
                <a:solidFill>
                  <a:srgbClr val="000066"/>
                </a:solidFill>
                <a:latin typeface="华文行楷" pitchFamily="2" charset="-122"/>
                <a:ea typeface="华文行楷" pitchFamily="2" charset="-122"/>
              </a:rPr>
              <a:t> </a:t>
            </a:r>
            <a:r>
              <a:rPr lang="zh-CN" altLang="en-US" sz="1600" dirty="0" smtClean="0">
                <a:solidFill>
                  <a:srgbClr val="000066"/>
                </a:solidFill>
                <a:latin typeface="华文行楷" pitchFamily="2" charset="-122"/>
                <a:ea typeface="华文行楷" pitchFamily="2" charset="-122"/>
              </a:rPr>
              <a:t>计算机</a:t>
            </a:r>
            <a:r>
              <a:rPr lang="zh-CN" altLang="en-US" sz="1600" dirty="0">
                <a:solidFill>
                  <a:srgbClr val="000066"/>
                </a:solidFill>
                <a:latin typeface="华文行楷" pitchFamily="2" charset="-122"/>
                <a:ea typeface="华文行楷" pitchFamily="2" charset="-122"/>
              </a:rPr>
              <a:t>与软件学院</a:t>
            </a:r>
          </a:p>
        </p:txBody>
      </p:sp>
      <p:sp>
        <p:nvSpPr>
          <p:cNvPr id="106512" name="Text Box 16"/>
          <p:cNvSpPr txBox="1">
            <a:spLocks noChangeArrowheads="1"/>
          </p:cNvSpPr>
          <p:nvPr/>
        </p:nvSpPr>
        <p:spPr bwMode="auto">
          <a:xfrm>
            <a:off x="3779912" y="64770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216B8155-E389-4AAF-9D7C-3C657D47D4AB}" type="slidenum">
              <a:rPr kumimoji="1" lang="en-US" altLang="zh-CN" sz="1600" smtClean="0">
                <a:solidFill>
                  <a:srgbClr val="663300"/>
                </a:solidFill>
                <a:latin typeface="宋体" pitchFamily="2" charset="-122"/>
                <a:ea typeface="宋体" pitchFamily="2" charset="-122"/>
              </a:rPr>
              <a:pPr>
                <a:spcBef>
                  <a:spcPct val="50000"/>
                </a:spcBef>
              </a:pPr>
              <a:t>‹#›</a:t>
            </a:fld>
            <a:endParaRPr kumimoji="1" lang="en-US" altLang="zh-CN" sz="1600" dirty="0">
              <a:solidFill>
                <a:srgbClr val="663300"/>
              </a:solidFill>
              <a:latin typeface="宋体" pitchFamily="2" charset="-122"/>
              <a:ea typeface="宋体" pitchFamily="2" charset="-122"/>
            </a:endParaRPr>
          </a:p>
        </p:txBody>
      </p:sp>
      <p:pic>
        <p:nvPicPr>
          <p:cNvPr id="106532" name="Picture 3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16348" y="6455"/>
            <a:ext cx="1120622" cy="75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标题 1"/>
          <p:cNvSpPr txBox="1">
            <a:spLocks/>
          </p:cNvSpPr>
          <p:nvPr/>
        </p:nvSpPr>
        <p:spPr>
          <a:xfrm>
            <a:off x="92990" y="44062"/>
            <a:ext cx="7139136" cy="64807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a:lstStyle>
          <a:p>
            <a:endParaRPr lang="zh-CN" altLang="en-US" sz="4000" b="1" kern="0" dirty="0"/>
          </a:p>
        </p:txBody>
      </p:sp>
      <p:sp>
        <p:nvSpPr>
          <p:cNvPr id="19" name="Rectangle 4"/>
          <p:cNvSpPr txBox="1">
            <a:spLocks noChangeArrowheads="1"/>
          </p:cNvSpPr>
          <p:nvPr/>
        </p:nvSpPr>
        <p:spPr bwMode="auto">
          <a:xfrm>
            <a:off x="467544" y="1196752"/>
            <a:ext cx="8280920" cy="4896544"/>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20000"/>
              </a:lnSpc>
            </a:pPr>
            <a:endParaRPr kumimoji="1" lang="zh-CN" altLang="en-US" sz="2400" kern="0" dirty="0">
              <a:latin typeface="楷体_GB2312" pitchFamily="49" charset="-122"/>
              <a:ea typeface="楷体_GB2312" pitchFamily="49" charset="-122"/>
            </a:endParaRPr>
          </a:p>
        </p:txBody>
      </p:sp>
      <p:sp>
        <p:nvSpPr>
          <p:cNvPr id="3" name="标题占位符 2"/>
          <p:cNvSpPr>
            <a:spLocks noGrp="1"/>
          </p:cNvSpPr>
          <p:nvPr>
            <p:ph type="title"/>
          </p:nvPr>
        </p:nvSpPr>
        <p:spPr>
          <a:xfrm>
            <a:off x="251520" y="53752"/>
            <a:ext cx="7764828" cy="75992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323527" y="1052736"/>
            <a:ext cx="8607747" cy="507342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iming>
    <p:tnLst>
      <p:par>
        <p:cTn id="1" dur="indefinite" restart="never" nodeType="tmRoot"/>
      </p:par>
    </p:tnLst>
  </p:timing>
  <p:txStyles>
    <p:titleStyle>
      <a:lvl1pPr algn="l" rtl="0" eaLnBrk="0" fontAlgn="base" hangingPunct="0">
        <a:spcBef>
          <a:spcPct val="0"/>
        </a:spcBef>
        <a:spcAft>
          <a:spcPct val="0"/>
        </a:spcAft>
        <a:defRPr sz="3400" b="1" i="0" baseline="0">
          <a:solidFill>
            <a:schemeClr val="accent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0" indent="450850" algn="l" rtl="0" eaLnBrk="0" fontAlgn="base" hangingPunct="0">
        <a:lnSpc>
          <a:spcPct val="150000"/>
        </a:lnSpc>
        <a:spcBef>
          <a:spcPct val="20000"/>
        </a:spcBef>
        <a:spcAft>
          <a:spcPct val="0"/>
        </a:spcAft>
        <a:defRPr sz="2800" b="1">
          <a:solidFill>
            <a:schemeClr val="tx1"/>
          </a:solidFill>
          <a:latin typeface="+mn-lt"/>
          <a:ea typeface="+mn-ea"/>
          <a:cs typeface="+mn-cs"/>
        </a:defRPr>
      </a:lvl1pPr>
      <a:lvl2pPr marL="0" indent="0" algn="l" rtl="0" eaLnBrk="0" fontAlgn="base" hangingPunct="0">
        <a:lnSpc>
          <a:spcPct val="150000"/>
        </a:lnSpc>
        <a:spcBef>
          <a:spcPct val="20000"/>
        </a:spcBef>
        <a:spcAft>
          <a:spcPct val="0"/>
        </a:spcAft>
        <a:buNone/>
        <a:defRPr sz="2400" b="1">
          <a:solidFill>
            <a:schemeClr val="tx1"/>
          </a:solidFill>
          <a:latin typeface="+mn-lt"/>
          <a:ea typeface="+mn-ea"/>
        </a:defRPr>
      </a:lvl2pPr>
      <a:lvl3pPr marL="536575" indent="-173038" algn="l" rtl="0" eaLnBrk="0" fontAlgn="base" hangingPunct="0">
        <a:lnSpc>
          <a:spcPct val="150000"/>
        </a:lnSpc>
        <a:spcBef>
          <a:spcPct val="20000"/>
        </a:spcBef>
        <a:spcAft>
          <a:spcPct val="0"/>
        </a:spcAft>
        <a:buChar char="•"/>
        <a:defRPr sz="2200">
          <a:solidFill>
            <a:schemeClr val="tx1"/>
          </a:solidFill>
          <a:latin typeface="+mn-lt"/>
          <a:ea typeface="+mn-ea"/>
        </a:defRPr>
      </a:lvl3pPr>
      <a:lvl4pPr marL="1160463" indent="-260350" algn="l" rtl="0" eaLnBrk="0" fontAlgn="base" hangingPunct="0">
        <a:lnSpc>
          <a:spcPct val="150000"/>
        </a:lnSpc>
        <a:spcBef>
          <a:spcPct val="20000"/>
        </a:spcBef>
        <a:spcAft>
          <a:spcPct val="0"/>
        </a:spcAft>
        <a:buChar char="–"/>
        <a:defRPr sz="2000">
          <a:solidFill>
            <a:schemeClr val="tx1"/>
          </a:solidFill>
          <a:latin typeface="+mn-lt"/>
          <a:ea typeface="+mn-ea"/>
        </a:defRPr>
      </a:lvl4pPr>
      <a:lvl5pPr marL="1698625" indent="-261938"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baike.baidu.com/picview/201684/201684/0/246cca2a23050788033bf6e1.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Rectangle 10"/>
          <p:cNvSpPr>
            <a:spLocks noGrp="1" noChangeArrowheads="1"/>
          </p:cNvSpPr>
          <p:nvPr>
            <p:ph type="title"/>
          </p:nvPr>
        </p:nvSpPr>
        <p:spPr bwMode="auto">
          <a:xfrm>
            <a:off x="755650" y="1844824"/>
            <a:ext cx="7848600" cy="8556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zh-CN" altLang="en-US" b="1" spc="100" dirty="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第</a:t>
            </a:r>
            <a:r>
              <a:rPr kumimoji="1" lang="en-US" altLang="zh-CN" b="1" spc="100" dirty="0" smtClean="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2</a:t>
            </a:r>
            <a:r>
              <a:rPr kumimoji="1" lang="zh-CN" altLang="en-US" b="1" spc="100" dirty="0" smtClean="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讲 </a:t>
            </a:r>
            <a:r>
              <a:rPr kumimoji="1" lang="zh-CN" altLang="en-US" b="1" spc="100" dirty="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输入输出</a:t>
            </a:r>
          </a:p>
        </p:txBody>
      </p:sp>
      <p:sp>
        <p:nvSpPr>
          <p:cNvPr id="24592" name="Rectangle 16"/>
          <p:cNvSpPr>
            <a:spLocks noChangeArrowheads="1"/>
          </p:cNvSpPr>
          <p:nvPr/>
        </p:nvSpPr>
        <p:spPr bwMode="auto">
          <a:xfrm>
            <a:off x="755650" y="3284984"/>
            <a:ext cx="78486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2"/>
                </a:solidFill>
                <a:latin typeface="Times New Roman" pitchFamily="18" charset="0"/>
                <a:ea typeface="宋体" pitchFamily="2" charset="-122"/>
              </a:defRPr>
            </a:lvl1pPr>
            <a:lvl2pPr>
              <a:defRPr sz="4400">
                <a:solidFill>
                  <a:schemeClr val="tx2"/>
                </a:solidFill>
                <a:latin typeface="Times New Roman" pitchFamily="18" charset="0"/>
                <a:ea typeface="宋体" pitchFamily="2" charset="-122"/>
              </a:defRPr>
            </a:lvl2pPr>
            <a:lvl3pPr>
              <a:defRPr sz="4400">
                <a:solidFill>
                  <a:schemeClr val="tx2"/>
                </a:solidFill>
                <a:latin typeface="Times New Roman" pitchFamily="18" charset="0"/>
                <a:ea typeface="宋体" pitchFamily="2" charset="-122"/>
              </a:defRPr>
            </a:lvl3pPr>
            <a:lvl4pPr>
              <a:defRPr sz="4400">
                <a:solidFill>
                  <a:schemeClr val="tx2"/>
                </a:solidFill>
                <a:latin typeface="Times New Roman" pitchFamily="18" charset="0"/>
                <a:ea typeface="宋体" pitchFamily="2" charset="-122"/>
              </a:defRPr>
            </a:lvl4pPr>
            <a:lvl5pPr>
              <a:defRPr sz="4400">
                <a:solidFill>
                  <a:schemeClr val="tx2"/>
                </a:solidFill>
                <a:latin typeface="Times New Roman" pitchFamily="18" charset="0"/>
                <a:ea typeface="宋体" pitchFamily="2" charset="-122"/>
              </a:defRPr>
            </a:lvl5pPr>
            <a:lvl6pPr marL="457200" algn="ctr"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eaLnBrk="0" fontAlgn="base" hangingPunct="0">
              <a:spcBef>
                <a:spcPct val="0"/>
              </a:spcBef>
              <a:spcAft>
                <a:spcPct val="0"/>
              </a:spcAft>
              <a:defRPr sz="4400">
                <a:solidFill>
                  <a:schemeClr val="tx2"/>
                </a:solidFill>
                <a:latin typeface="Times New Roman" pitchFamily="18" charset="0"/>
                <a:ea typeface="宋体" pitchFamily="2" charset="-122"/>
              </a:defRPr>
            </a:lvl9pPr>
          </a:lstStyle>
          <a:p>
            <a:r>
              <a:rPr kumimoji="1" lang="zh-CN" altLang="en-US" sz="1800" dirty="0">
                <a:solidFill>
                  <a:schemeClr val="tx1"/>
                </a:solidFill>
                <a:latin typeface="仿宋_GB2312" pitchFamily="49" charset="-122"/>
                <a:ea typeface="仿宋_GB2312" pitchFamily="49" charset="-122"/>
              </a:rPr>
              <a:t>南京信息工程大学 计算机与软件学院</a:t>
            </a:r>
          </a:p>
        </p:txBody>
      </p:sp>
      <p:pic>
        <p:nvPicPr>
          <p:cNvPr id="4" name="图片 3" descr="http://d.hiphotos.baidu.com/baike/s%3D220/sign=8d290569dab44aed5d4eb9e6831c876a/472309f790529822793f3fe0d7ca7bcb0a46d480.jpg">
            <a:hlinkClick r:id="rId2" tgtFrame="_blank"/>
          </p:cNvPr>
          <p:cNvPicPr/>
          <p:nvPr/>
        </p:nvPicPr>
        <p:blipFill>
          <a:blip r:embed="rId3"/>
          <a:srcRect/>
          <a:stretch>
            <a:fillRect/>
          </a:stretch>
        </p:blipFill>
        <p:spPr bwMode="auto">
          <a:xfrm>
            <a:off x="6119514" y="5085184"/>
            <a:ext cx="3024336"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过滤其他无关输入</a:t>
            </a:r>
            <a:endParaRPr lang="zh-CN" altLang="en-US" dirty="0"/>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smtClean="0"/>
              <a:t>可以用其他字符</a:t>
            </a:r>
            <a:r>
              <a:rPr lang="zh-CN" altLang="en-US" sz="2800" b="1" dirty="0"/>
              <a:t>来</a:t>
            </a:r>
            <a:r>
              <a:rPr lang="zh-CN" altLang="en-US" sz="2800" b="1" dirty="0" smtClean="0"/>
              <a:t>扫描</a:t>
            </a:r>
            <a:r>
              <a:rPr lang="zh-CN" altLang="en-US" sz="2800" b="1" dirty="0"/>
              <a:t>其他</a:t>
            </a:r>
            <a:r>
              <a:rPr lang="zh-CN" altLang="en-US" sz="2800" b="1" dirty="0" smtClean="0"/>
              <a:t>类型</a:t>
            </a:r>
            <a:r>
              <a:rPr lang="zh-CN" altLang="en-US" sz="2800" b="1" dirty="0"/>
              <a:t>的无关</a:t>
            </a:r>
            <a:r>
              <a:rPr lang="zh-CN" altLang="en-US" sz="2800" b="1" dirty="0" smtClean="0"/>
              <a:t>输入。</a:t>
            </a:r>
            <a:endParaRPr lang="zh-CN" altLang="en-US" sz="2800" b="1" dirty="0"/>
          </a:p>
          <a:p>
            <a:pPr indent="0">
              <a:buClr>
                <a:srgbClr val="FF0000"/>
              </a:buClr>
              <a:buSzPct val="80000"/>
            </a:pPr>
            <a:r>
              <a:rPr lang="zh-CN" altLang="en-US" sz="2800" dirty="0" smtClean="0"/>
              <a:t>    比如，输入</a:t>
            </a:r>
            <a:r>
              <a:rPr lang="zh-CN" altLang="en-US" sz="2800" dirty="0"/>
              <a:t>年月日的信息</a:t>
            </a:r>
          </a:p>
          <a:p>
            <a:pPr indent="450850">
              <a:buClr>
                <a:srgbClr val="FF0000"/>
              </a:buClr>
              <a:buSzPct val="80000"/>
            </a:pPr>
            <a:r>
              <a:rPr lang="en-US" altLang="zh-CN" sz="2800" dirty="0"/>
              <a:t>2007-08-03</a:t>
            </a:r>
          </a:p>
          <a:p>
            <a:pPr indent="450850">
              <a:buClr>
                <a:srgbClr val="FF0000"/>
              </a:buClr>
              <a:buSzPct val="80000"/>
            </a:pPr>
            <a:r>
              <a:rPr lang="en-US" altLang="zh-CN" sz="2800" dirty="0" err="1"/>
              <a:t>scanf</a:t>
            </a:r>
            <a:r>
              <a:rPr lang="en-US" altLang="zh-CN" sz="2800" dirty="0"/>
              <a:t>(“%d-%d-%d”, &amp;y, &amp;m, &amp;d);</a:t>
            </a:r>
          </a:p>
          <a:p>
            <a:pPr marL="342900" indent="-342900">
              <a:spcBef>
                <a:spcPts val="1200"/>
              </a:spcBef>
              <a:buClr>
                <a:srgbClr val="FF0000"/>
              </a:buClr>
              <a:buSzPct val="80000"/>
              <a:buFont typeface="Wingdings" panose="05000000000000000000" pitchFamily="2" charset="2"/>
              <a:buChar char="n"/>
            </a:pPr>
            <a:r>
              <a:rPr lang="zh-CN" altLang="en-US" sz="2800" b="1" dirty="0"/>
              <a:t>其他类型的字符可类似处理。</a:t>
            </a:r>
            <a:endParaRPr lang="zh-CN" altLang="en-US" sz="2800" b="1" dirty="0"/>
          </a:p>
        </p:txBody>
      </p:sp>
    </p:spTree>
    <p:extLst>
      <p:ext uri="{BB962C8B-B14F-4D97-AF65-F5344CB8AC3E}">
        <p14:creationId xmlns:p14="http://schemas.microsoft.com/office/powerpoint/2010/main" val="31522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a:t>
            </a:r>
            <a:r>
              <a:rPr lang="zh-CN" altLang="en-US" dirty="0" smtClean="0"/>
              <a:t>错误</a:t>
            </a:r>
            <a:endParaRPr lang="zh-CN" altLang="en-US" dirty="0"/>
          </a:p>
        </p:txBody>
      </p:sp>
      <p:sp>
        <p:nvSpPr>
          <p:cNvPr id="3" name="内容占位符 2"/>
          <p:cNvSpPr>
            <a:spLocks noGrp="1"/>
          </p:cNvSpPr>
          <p:nvPr>
            <p:ph idx="1"/>
          </p:nvPr>
        </p:nvSpPr>
        <p:spPr>
          <a:xfrm>
            <a:off x="288000" y="1115999"/>
            <a:ext cx="8604000" cy="3249105"/>
          </a:xfrm>
        </p:spPr>
        <p:txBody>
          <a:bodyPr>
            <a:normAutofit/>
          </a:bodyPr>
          <a:lstStyle/>
          <a:p>
            <a:pPr>
              <a:spcAft>
                <a:spcPts val="0"/>
              </a:spcAft>
            </a:pPr>
            <a:r>
              <a:rPr lang="en-US" altLang="zh-CN" dirty="0" smtClean="0"/>
              <a:t>int main</a:t>
            </a:r>
            <a:r>
              <a:rPr lang="en-US" altLang="zh-CN" dirty="0"/>
              <a:t>()</a:t>
            </a:r>
          </a:p>
          <a:p>
            <a:pPr>
              <a:spcAft>
                <a:spcPts val="0"/>
              </a:spcAft>
            </a:pPr>
            <a:r>
              <a:rPr lang="en-US" altLang="zh-CN" dirty="0"/>
              <a:t>{</a:t>
            </a:r>
          </a:p>
          <a:p>
            <a:pPr>
              <a:spcAft>
                <a:spcPts val="0"/>
              </a:spcAft>
            </a:pPr>
            <a:r>
              <a:rPr lang="en-US" altLang="zh-CN" dirty="0"/>
              <a:t>	char * s;</a:t>
            </a:r>
          </a:p>
          <a:p>
            <a:pPr>
              <a:spcAft>
                <a:spcPts val="0"/>
              </a:spcAft>
            </a:pPr>
            <a:r>
              <a:rPr lang="en-US" altLang="zh-CN" dirty="0"/>
              <a:t>	scanf( “%s</a:t>
            </a:r>
            <a:r>
              <a:rPr lang="en-US" altLang="zh-CN" dirty="0" smtClean="0"/>
              <a:t>”, s</a:t>
            </a:r>
            <a:r>
              <a:rPr lang="en-US" altLang="zh-CN" dirty="0" smtClean="0"/>
              <a:t>);</a:t>
            </a:r>
          </a:p>
          <a:p>
            <a:pPr>
              <a:spcAft>
                <a:spcPts val="0"/>
              </a:spcAft>
            </a:pPr>
            <a:r>
              <a:rPr lang="en-US" altLang="zh-CN" dirty="0"/>
              <a:t>	</a:t>
            </a:r>
            <a:r>
              <a:rPr lang="en-US" altLang="zh-CN" dirty="0" smtClean="0"/>
              <a:t>return 0;</a:t>
            </a:r>
            <a:endParaRPr lang="en-US" altLang="zh-CN" dirty="0"/>
          </a:p>
          <a:p>
            <a:pPr>
              <a:spcAft>
                <a:spcPts val="0"/>
              </a:spcAft>
            </a:pPr>
            <a:r>
              <a:rPr lang="en-US" altLang="zh-CN" dirty="0" smtClean="0"/>
              <a:t>}</a:t>
            </a:r>
            <a:endParaRPr lang="en-US" altLang="zh-CN" dirty="0"/>
          </a:p>
          <a:p>
            <a:endParaRPr lang="zh-CN" altLang="en-US" dirty="0"/>
          </a:p>
        </p:txBody>
      </p:sp>
      <p:sp>
        <p:nvSpPr>
          <p:cNvPr id="4" name="Rectangle 6"/>
          <p:cNvSpPr>
            <a:spLocks noChangeArrowheads="1"/>
          </p:cNvSpPr>
          <p:nvPr/>
        </p:nvSpPr>
        <p:spPr bwMode="auto">
          <a:xfrm>
            <a:off x="251718" y="4653136"/>
            <a:ext cx="86407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800" dirty="0" smtClean="0">
                <a:solidFill>
                  <a:srgbClr val="FF0000"/>
                </a:solidFill>
                <a:latin typeface="宋体" charset="-122"/>
                <a:ea typeface="宋体" charset="-122"/>
              </a:rPr>
              <a:t>  </a:t>
            </a:r>
            <a:r>
              <a:rPr lang="zh-CN" altLang="en-US" sz="2800" dirty="0" smtClean="0">
                <a:solidFill>
                  <a:srgbClr val="FF0000"/>
                </a:solidFill>
                <a:latin typeface="宋体" charset="-122"/>
                <a:ea typeface="宋体" charset="-122"/>
              </a:rPr>
              <a:t>问题：</a:t>
            </a:r>
            <a:r>
              <a:rPr lang="en-US" altLang="zh-CN" sz="2800" dirty="0" smtClean="0">
                <a:solidFill>
                  <a:srgbClr val="FF0000"/>
                </a:solidFill>
                <a:latin typeface="宋体" charset="-122"/>
                <a:ea typeface="宋体" charset="-122"/>
              </a:rPr>
              <a:t>s </a:t>
            </a:r>
            <a:r>
              <a:rPr lang="zh-CN" altLang="en-US" sz="2800" dirty="0" smtClean="0">
                <a:solidFill>
                  <a:srgbClr val="FF0000"/>
                </a:solidFill>
                <a:latin typeface="宋体" charset="-122"/>
                <a:ea typeface="宋体" charset="-122"/>
              </a:rPr>
              <a:t>不知道指向何处，往其指向的地方写入数据，不安全</a:t>
            </a:r>
            <a:r>
              <a:rPr lang="zh-CN" altLang="en-US" sz="2800" dirty="0">
                <a:solidFill>
                  <a:srgbClr val="FF0000"/>
                </a:solidFill>
                <a:latin typeface="宋体" charset="-122"/>
                <a:ea typeface="宋体" charset="-122"/>
              </a:rPr>
              <a:t>。</a:t>
            </a:r>
            <a:endParaRPr lang="zh-CN" altLang="en-US" sz="2800" dirty="0" smtClean="0">
              <a:solidFill>
                <a:srgbClr val="FF0000"/>
              </a:solidFill>
              <a:latin typeface="宋体" charset="-122"/>
              <a:ea typeface="宋体" charset="-122"/>
            </a:endParaRPr>
          </a:p>
          <a:p>
            <a:pPr algn="l" eaLnBrk="1" hangingPunct="1"/>
            <a:endParaRPr lang="en-US" altLang="zh-CN"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26486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 * gets(char * s)</a:t>
            </a:r>
          </a:p>
        </p:txBody>
      </p:sp>
      <p:sp>
        <p:nvSpPr>
          <p:cNvPr id="3" name="内容占位符 2"/>
          <p:cNvSpPr>
            <a:spLocks noGrp="1"/>
          </p:cNvSpPr>
          <p:nvPr>
            <p:ph idx="1"/>
          </p:nvPr>
        </p:nvSpPr>
        <p:spPr>
          <a:xfrm>
            <a:off x="288000" y="1260015"/>
            <a:ext cx="8604000" cy="2673041"/>
          </a:xfrm>
        </p:spPr>
        <p:txBody>
          <a:bodyPr/>
          <a:lstStyle/>
          <a:p>
            <a:r>
              <a:rPr lang="zh-CN" altLang="en-US" dirty="0" smtClean="0"/>
              <a:t>从</a:t>
            </a:r>
            <a:r>
              <a:rPr lang="zh-CN" altLang="en-US" dirty="0"/>
              <a:t>标准输入读取一行到字符串</a:t>
            </a:r>
            <a:r>
              <a:rPr lang="en-US" altLang="zh-CN" dirty="0"/>
              <a:t>s</a:t>
            </a:r>
          </a:p>
          <a:p>
            <a:r>
              <a:rPr lang="zh-CN" altLang="en-US" dirty="0"/>
              <a:t>如果成功，返回值就是 </a:t>
            </a:r>
            <a:r>
              <a:rPr lang="en-US" altLang="zh-CN" dirty="0"/>
              <a:t>s </a:t>
            </a:r>
            <a:r>
              <a:rPr lang="zh-CN" altLang="en-US" dirty="0"/>
              <a:t>地址</a:t>
            </a:r>
          </a:p>
          <a:p>
            <a:r>
              <a:rPr lang="zh-CN" altLang="en-US" dirty="0"/>
              <a:t>如果失败，返回值是 </a:t>
            </a:r>
            <a:r>
              <a:rPr lang="en-US" altLang="zh-CN" dirty="0"/>
              <a:t>NULL</a:t>
            </a:r>
          </a:p>
          <a:p>
            <a:r>
              <a:rPr lang="zh-CN" altLang="en-US" b="1" dirty="0"/>
              <a:t>可以根据返回值是 </a:t>
            </a:r>
            <a:r>
              <a:rPr lang="en-US" altLang="zh-CN" b="1" dirty="0"/>
              <a:t>NULL</a:t>
            </a:r>
            <a:r>
              <a:rPr lang="zh-CN" altLang="en-US" b="1" dirty="0"/>
              <a:t>判定输入数据已经读</a:t>
            </a:r>
            <a:r>
              <a:rPr lang="zh-CN" altLang="en-US" b="1" dirty="0" smtClean="0"/>
              <a:t>完。</a:t>
            </a:r>
            <a:endParaRPr lang="zh-CN" altLang="en-US" b="1" dirty="0"/>
          </a:p>
          <a:p>
            <a:endParaRPr lang="zh-CN" altLang="en-US" dirty="0"/>
          </a:p>
        </p:txBody>
      </p:sp>
      <p:sp>
        <p:nvSpPr>
          <p:cNvPr id="4" name="Rectangle 6"/>
          <p:cNvSpPr>
            <a:spLocks noChangeArrowheads="1"/>
          </p:cNvSpPr>
          <p:nvPr/>
        </p:nvSpPr>
        <p:spPr bwMode="auto">
          <a:xfrm>
            <a:off x="243144" y="4293096"/>
            <a:ext cx="86407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dirty="0" smtClean="0">
                <a:solidFill>
                  <a:srgbClr val="FF0000"/>
                </a:solidFill>
                <a:latin typeface="宋体" charset="-122"/>
                <a:ea typeface="宋体" charset="-122"/>
              </a:rPr>
              <a:t>  调用</a:t>
            </a:r>
            <a:r>
              <a:rPr lang="zh-CN" altLang="en-US" sz="2800" dirty="0">
                <a:solidFill>
                  <a:srgbClr val="FF0000"/>
                </a:solidFill>
                <a:latin typeface="宋体" charset="-122"/>
                <a:ea typeface="宋体" charset="-122"/>
              </a:rPr>
              <a:t>时要确保 </a:t>
            </a:r>
            <a:r>
              <a:rPr lang="en-US" altLang="zh-CN" sz="2800" dirty="0">
                <a:solidFill>
                  <a:srgbClr val="FF0000"/>
                </a:solidFill>
                <a:latin typeface="宋体" charset="-122"/>
                <a:ea typeface="宋体" charset="-122"/>
              </a:rPr>
              <a:t>s </a:t>
            </a:r>
            <a:r>
              <a:rPr lang="zh-CN" altLang="en-US" sz="2800" dirty="0">
                <a:solidFill>
                  <a:srgbClr val="FF0000"/>
                </a:solidFill>
                <a:latin typeface="宋体" charset="-122"/>
                <a:ea typeface="宋体" charset="-122"/>
              </a:rPr>
              <a:t>指向的缓冲区足够大，否则可能发生内存访问</a:t>
            </a:r>
            <a:r>
              <a:rPr lang="zh-CN" altLang="en-US" sz="2800" dirty="0" smtClean="0">
                <a:solidFill>
                  <a:srgbClr val="FF0000"/>
                </a:solidFill>
                <a:latin typeface="宋体" charset="-122"/>
                <a:ea typeface="宋体" charset="-122"/>
              </a:rPr>
              <a:t>错误。</a:t>
            </a:r>
          </a:p>
          <a:p>
            <a:pPr algn="l" eaLnBrk="1" hangingPunct="1"/>
            <a:endParaRPr lang="en-US" altLang="zh-CN"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5039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604000" cy="3321113"/>
          </a:xfrm>
        </p:spPr>
        <p:txBody>
          <a:bodyPr/>
          <a:lstStyle/>
          <a:p>
            <a:pPr>
              <a:lnSpc>
                <a:spcPct val="110000"/>
              </a:lnSpc>
              <a:spcAft>
                <a:spcPts val="0"/>
              </a:spcAft>
            </a:pPr>
            <a:r>
              <a:rPr lang="en-US" altLang="zh-CN" dirty="0"/>
              <a:t>#include &lt;</a:t>
            </a:r>
            <a:r>
              <a:rPr lang="en-US" altLang="zh-CN" dirty="0" err="1"/>
              <a:t>stdio.h</a:t>
            </a:r>
            <a:r>
              <a:rPr lang="en-US" altLang="zh-CN" dirty="0"/>
              <a:t>&gt;</a:t>
            </a:r>
          </a:p>
          <a:p>
            <a:pPr>
              <a:lnSpc>
                <a:spcPct val="110000"/>
              </a:lnSpc>
              <a:spcAft>
                <a:spcPts val="0"/>
              </a:spcAft>
            </a:pPr>
            <a:r>
              <a:rPr lang="en-US" altLang="zh-CN" dirty="0"/>
              <a:t>int main() </a:t>
            </a:r>
          </a:p>
          <a:p>
            <a:pPr>
              <a:lnSpc>
                <a:spcPct val="110000"/>
              </a:lnSpc>
              <a:spcAft>
                <a:spcPts val="0"/>
              </a:spcAft>
            </a:pPr>
            <a:r>
              <a:rPr lang="en-US" altLang="zh-CN" dirty="0"/>
              <a:t>{</a:t>
            </a:r>
          </a:p>
          <a:p>
            <a:pPr>
              <a:lnSpc>
                <a:spcPct val="110000"/>
              </a:lnSpc>
              <a:spcAft>
                <a:spcPts val="0"/>
              </a:spcAft>
            </a:pPr>
            <a:r>
              <a:rPr lang="en-US" altLang="zh-CN" dirty="0"/>
              <a:t>	char s[200];</a:t>
            </a:r>
          </a:p>
          <a:p>
            <a:pPr>
              <a:lnSpc>
                <a:spcPct val="110000"/>
              </a:lnSpc>
              <a:spcAft>
                <a:spcPts val="0"/>
              </a:spcAft>
            </a:pPr>
            <a:r>
              <a:rPr lang="en-US" altLang="zh-CN" dirty="0"/>
              <a:t>	char * p  = gets(s);</a:t>
            </a:r>
          </a:p>
          <a:p>
            <a:pPr>
              <a:lnSpc>
                <a:spcPct val="110000"/>
              </a:lnSpc>
              <a:spcAft>
                <a:spcPts val="0"/>
              </a:spcAft>
            </a:pPr>
            <a:r>
              <a:rPr lang="en-US" altLang="zh-CN" dirty="0"/>
              <a:t>	</a:t>
            </a:r>
            <a:r>
              <a:rPr lang="en-US" altLang="zh-CN" dirty="0" err="1"/>
              <a:t>printf</a:t>
            </a:r>
            <a:r>
              <a:rPr lang="en-US" altLang="zh-CN" dirty="0"/>
              <a:t>("%s:%s",</a:t>
            </a:r>
            <a:r>
              <a:rPr lang="en-US" altLang="zh-CN" dirty="0" err="1"/>
              <a:t>s,p</a:t>
            </a:r>
            <a:r>
              <a:rPr lang="en-US" altLang="zh-CN" dirty="0"/>
              <a:t>);</a:t>
            </a:r>
          </a:p>
          <a:p>
            <a:pPr>
              <a:lnSpc>
                <a:spcPct val="110000"/>
              </a:lnSpc>
              <a:spcAft>
                <a:spcPts val="0"/>
              </a:spcAft>
            </a:pPr>
            <a:r>
              <a:rPr lang="en-US" altLang="zh-CN" dirty="0"/>
              <a:t>	return 0; </a:t>
            </a:r>
          </a:p>
          <a:p>
            <a:pPr>
              <a:lnSpc>
                <a:spcPct val="110000"/>
              </a:lnSpc>
              <a:spcAft>
                <a:spcPts val="0"/>
              </a:spcAft>
            </a:pPr>
            <a:r>
              <a:rPr lang="en-US" altLang="zh-CN" dirty="0"/>
              <a:t>}</a:t>
            </a:r>
          </a:p>
          <a:p>
            <a:endParaRPr lang="zh-CN" altLang="en-US" dirty="0"/>
          </a:p>
        </p:txBody>
      </p:sp>
      <p:sp>
        <p:nvSpPr>
          <p:cNvPr id="4" name="内容占位符 2"/>
          <p:cNvSpPr txBox="1">
            <a:spLocks/>
          </p:cNvSpPr>
          <p:nvPr/>
        </p:nvSpPr>
        <p:spPr>
          <a:xfrm>
            <a:off x="323528" y="4437112"/>
            <a:ext cx="8604000" cy="2088232"/>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indent="0">
              <a:lnSpc>
                <a:spcPct val="100000"/>
              </a:lnSpc>
              <a:spcBef>
                <a:spcPct val="0"/>
              </a:spcBef>
              <a:spcAft>
                <a:spcPct val="0"/>
              </a:spcAft>
            </a:pPr>
            <a:r>
              <a:rPr lang="en-US" altLang="zh-CN" sz="2800" b="1" dirty="0">
                <a:solidFill>
                  <a:srgbClr val="000000"/>
                </a:solidFill>
                <a:latin typeface="宋体" charset="-122"/>
                <a:ea typeface="宋体" charset="-122"/>
              </a:rPr>
              <a:t>input:</a:t>
            </a:r>
          </a:p>
          <a:p>
            <a:pPr lvl="0" indent="0">
              <a:lnSpc>
                <a:spcPct val="100000"/>
              </a:lnSpc>
              <a:spcBef>
                <a:spcPct val="0"/>
              </a:spcBef>
              <a:spcAft>
                <a:spcPct val="0"/>
              </a:spcAft>
            </a:pPr>
            <a:r>
              <a:rPr lang="en-US" altLang="zh-CN" sz="2800" b="1" dirty="0">
                <a:solidFill>
                  <a:srgbClr val="FF0000"/>
                </a:solidFill>
                <a:latin typeface="宋体" charset="-122"/>
                <a:ea typeface="宋体" charset="-122"/>
              </a:rPr>
              <a:t>Welcome to Beijing !</a:t>
            </a:r>
          </a:p>
          <a:p>
            <a:pPr lvl="0" indent="0">
              <a:lnSpc>
                <a:spcPct val="100000"/>
              </a:lnSpc>
              <a:spcBef>
                <a:spcPct val="0"/>
              </a:spcBef>
              <a:spcAft>
                <a:spcPct val="0"/>
              </a:spcAft>
            </a:pPr>
            <a:r>
              <a:rPr lang="en-US" altLang="zh-CN" sz="2800" b="1" dirty="0">
                <a:solidFill>
                  <a:srgbClr val="000000"/>
                </a:solidFill>
                <a:latin typeface="宋体" charset="-122"/>
                <a:ea typeface="宋体" charset="-122"/>
              </a:rPr>
              <a:t>output:</a:t>
            </a:r>
          </a:p>
          <a:p>
            <a:pPr lvl="0" indent="0">
              <a:lnSpc>
                <a:spcPct val="100000"/>
              </a:lnSpc>
              <a:spcBef>
                <a:spcPct val="0"/>
              </a:spcBef>
              <a:spcAft>
                <a:spcPct val="0"/>
              </a:spcAft>
            </a:pPr>
            <a:r>
              <a:rPr lang="en-US" altLang="zh-CN" sz="2800" b="1" dirty="0">
                <a:solidFill>
                  <a:srgbClr val="2508F8"/>
                </a:solidFill>
                <a:latin typeface="宋体" charset="-122"/>
                <a:ea typeface="宋体" charset="-122"/>
              </a:rPr>
              <a:t>Welcome to Beijing !:Welcome to Beijing </a:t>
            </a:r>
            <a:r>
              <a:rPr lang="en-US" altLang="zh-CN" sz="2800" b="1" dirty="0" smtClean="0">
                <a:solidFill>
                  <a:srgbClr val="2508F8"/>
                </a:solidFill>
                <a:latin typeface="宋体" charset="-122"/>
                <a:ea typeface="宋体" charset="-122"/>
              </a:rPr>
              <a:t>!</a:t>
            </a:r>
            <a:endParaRPr lang="en-US" altLang="zh-CN" sz="2800" b="1" dirty="0">
              <a:solidFill>
                <a:srgbClr val="2508F8"/>
              </a:solidFill>
              <a:latin typeface="宋体" charset="-122"/>
              <a:ea typeface="宋体" charset="-122"/>
            </a:endParaRPr>
          </a:p>
        </p:txBody>
      </p:sp>
    </p:spTree>
    <p:extLst>
      <p:ext uri="{BB962C8B-B14F-4D97-AF65-F5344CB8AC3E}">
        <p14:creationId xmlns:p14="http://schemas.microsoft.com/office/powerpoint/2010/main" val="12447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2115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2.2 ACM</a:t>
            </a:r>
            <a:r>
              <a:rPr lang="zh-CN" altLang="en-US" sz="3600" dirty="0" smtClean="0">
                <a:solidFill>
                  <a:srgbClr val="C00000"/>
                </a:solidFill>
              </a:rPr>
              <a:t>题目</a:t>
            </a:r>
            <a:r>
              <a:rPr lang="en-US" altLang="zh-CN" sz="3600" dirty="0" smtClean="0">
                <a:solidFill>
                  <a:srgbClr val="C00000"/>
                </a:solidFill>
              </a:rPr>
              <a:t>I/O</a:t>
            </a:r>
            <a:r>
              <a:rPr lang="zh-CN" altLang="en-US" sz="3600" dirty="0" smtClean="0">
                <a:solidFill>
                  <a:srgbClr val="C00000"/>
                </a:solidFill>
              </a:rPr>
              <a:t>特点</a:t>
            </a:r>
            <a:r>
              <a:rPr lang="zh-CN" altLang="en-US" sz="3600" dirty="0">
                <a:solidFill>
                  <a:srgbClr val="C00000"/>
                </a:solidFill>
              </a:rPr>
              <a:t>及</a:t>
            </a:r>
            <a:r>
              <a:rPr lang="zh-CN" altLang="en-US" sz="3600" dirty="0" smtClean="0">
                <a:solidFill>
                  <a:srgbClr val="C00000"/>
                </a:solidFill>
              </a:rPr>
              <a:t>分类</a:t>
            </a:r>
            <a:endParaRPr lang="zh-CN" altLang="en-US" sz="3600" dirty="0">
              <a:solidFill>
                <a:srgbClr val="C00000"/>
              </a:solidFill>
            </a:endParaRPr>
          </a:p>
        </p:txBody>
      </p:sp>
      <p:sp>
        <p:nvSpPr>
          <p:cNvPr id="3" name="内容占位符 2"/>
          <p:cNvSpPr>
            <a:spLocks noGrp="1"/>
          </p:cNvSpPr>
          <p:nvPr>
            <p:ph idx="1"/>
          </p:nvPr>
        </p:nvSpPr>
        <p:spPr>
          <a:xfrm>
            <a:off x="611560" y="1556792"/>
            <a:ext cx="8064416" cy="4599183"/>
          </a:xfrm>
        </p:spPr>
        <p:txBody>
          <a:bodyPr>
            <a:normAutofit/>
          </a:bodyPr>
          <a:lstStyle/>
          <a:p>
            <a:r>
              <a:rPr lang="en-US" altLang="zh-CN" sz="2800" b="1" dirty="0"/>
              <a:t>ACM</a:t>
            </a:r>
            <a:r>
              <a:rPr lang="zh-CN" altLang="en-US" sz="2800" b="1" dirty="0"/>
              <a:t>竞赛题目的输入数据和输出数据一般有多组（不定），并且格式多种多样，所以，如何处理题目的输入输出是对大家的一项最基本的要求。这也是困扰初学者的一大</a:t>
            </a:r>
            <a:r>
              <a:rPr lang="zh-CN" altLang="en-US" sz="2800" b="1" dirty="0" smtClean="0"/>
              <a:t>问题</a:t>
            </a:r>
            <a:r>
              <a:rPr lang="zh-CN" altLang="en-US" sz="2800" b="1" dirty="0"/>
              <a:t>。</a:t>
            </a:r>
          </a:p>
        </p:txBody>
      </p:sp>
    </p:spTree>
    <p:extLst>
      <p:ext uri="{BB962C8B-B14F-4D97-AF65-F5344CB8AC3E}">
        <p14:creationId xmlns:p14="http://schemas.microsoft.com/office/powerpoint/2010/main" val="4152412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The input will consist of a series of pairs of integers a and b, separated by a space, one pair of integers per line. </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702986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 (</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1  5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96750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初学者很常见的一种写法：</a:t>
            </a:r>
          </a:p>
        </p:txBody>
      </p:sp>
      <p:sp>
        <p:nvSpPr>
          <p:cNvPr id="3" name="内容占位符 2"/>
          <p:cNvSpPr>
            <a:spLocks noGrp="1"/>
          </p:cNvSpPr>
          <p:nvPr>
            <p:ph idx="1"/>
          </p:nvPr>
        </p:nvSpPr>
        <p:spPr>
          <a:xfrm>
            <a:off x="288000" y="1115999"/>
            <a:ext cx="8604000" cy="4257217"/>
          </a:xfrm>
        </p:spPr>
        <p:txBody>
          <a:bodyPr/>
          <a:lstStyle/>
          <a:p>
            <a:r>
              <a:rPr lang="en-US" altLang="zh-CN" dirty="0"/>
              <a:t>#include&lt;</a:t>
            </a:r>
            <a:r>
              <a:rPr lang="en-US" altLang="zh-CN" dirty="0" err="1"/>
              <a:t>stdio.h</a:t>
            </a:r>
            <a:r>
              <a:rPr lang="en-US" altLang="zh-CN" dirty="0"/>
              <a:t>&gt;</a:t>
            </a:r>
          </a:p>
          <a:p>
            <a:r>
              <a:rPr lang="en-US" altLang="zh-CN" dirty="0"/>
              <a:t>void main()</a:t>
            </a:r>
          </a:p>
          <a:p>
            <a:r>
              <a:rPr lang="en-US" altLang="zh-CN" dirty="0"/>
              <a:t>{</a:t>
            </a:r>
          </a:p>
          <a:p>
            <a:r>
              <a:rPr lang="en-US" altLang="zh-CN" dirty="0"/>
              <a:t>   int a</a:t>
            </a:r>
            <a:r>
              <a:rPr lang="en-US" altLang="zh-CN" dirty="0" smtClean="0"/>
              <a:t>, b</a:t>
            </a:r>
            <a:r>
              <a:rPr lang="en-US" altLang="zh-CN" dirty="0"/>
              <a:t>;</a:t>
            </a:r>
          </a:p>
          <a:p>
            <a:r>
              <a:rPr lang="en-US" altLang="zh-CN" dirty="0"/>
              <a:t>   scanf(“%d %d</a:t>
            </a:r>
            <a:r>
              <a:rPr lang="en-US" altLang="zh-CN" dirty="0" smtClean="0"/>
              <a:t>”, &amp;</a:t>
            </a:r>
            <a:r>
              <a:rPr lang="en-US" altLang="zh-CN" dirty="0"/>
              <a:t>a</a:t>
            </a:r>
            <a:r>
              <a:rPr lang="en-US" altLang="zh-CN" dirty="0" smtClean="0"/>
              <a:t>, &amp;</a:t>
            </a:r>
            <a:r>
              <a:rPr lang="en-US" altLang="zh-CN" dirty="0"/>
              <a:t>b);</a:t>
            </a:r>
          </a:p>
          <a:p>
            <a:r>
              <a:rPr lang="en-US" altLang="zh-CN" dirty="0"/>
              <a:t>   </a:t>
            </a:r>
            <a:r>
              <a:rPr lang="en-US" altLang="zh-CN" dirty="0" err="1"/>
              <a:t>p</a:t>
            </a:r>
            <a:r>
              <a:rPr lang="en-US" altLang="zh-CN" dirty="0" err="1" smtClean="0"/>
              <a:t>rintf</a:t>
            </a:r>
            <a:r>
              <a:rPr lang="en-US" altLang="zh-CN" dirty="0"/>
              <a:t>(“%d</a:t>
            </a:r>
            <a:r>
              <a:rPr lang="en-US" altLang="zh-CN" dirty="0" smtClean="0"/>
              <a:t>”, </a:t>
            </a:r>
            <a:r>
              <a:rPr lang="en-US" altLang="zh-CN" dirty="0" err="1" smtClean="0"/>
              <a:t>a+b</a:t>
            </a:r>
            <a:r>
              <a:rPr lang="en-US" altLang="zh-CN" dirty="0"/>
              <a:t>);</a:t>
            </a:r>
          </a:p>
          <a:p>
            <a:r>
              <a:rPr lang="en-US" altLang="zh-CN" dirty="0"/>
              <a:t>}</a:t>
            </a:r>
          </a:p>
          <a:p>
            <a:endParaRPr lang="zh-CN" altLang="en-US" dirty="0"/>
          </a:p>
        </p:txBody>
      </p:sp>
      <p:sp>
        <p:nvSpPr>
          <p:cNvPr id="4" name="云形标注 3"/>
          <p:cNvSpPr/>
          <p:nvPr/>
        </p:nvSpPr>
        <p:spPr bwMode="auto">
          <a:xfrm>
            <a:off x="4788024" y="3212976"/>
            <a:ext cx="3096344" cy="1556462"/>
          </a:xfrm>
          <a:prstGeom prst="cloudCallout">
            <a:avLst/>
          </a:prstGeom>
          <a:solidFill>
            <a:srgbClr val="00B0F0">
              <a:alpha val="58000"/>
            </a:srgbClr>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黑体" pitchFamily="2" charset="-122"/>
              </a:rPr>
              <a:t>有没有问题？</a:t>
            </a:r>
          </a:p>
        </p:txBody>
      </p:sp>
    </p:spTree>
    <p:extLst>
      <p:ext uri="{BB962C8B-B14F-4D97-AF65-F5344CB8AC3E}">
        <p14:creationId xmlns:p14="http://schemas.microsoft.com/office/powerpoint/2010/main" val="10393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zh-CN" b="1" dirty="0" smtClean="0">
                <a:ea typeface="黑体" pitchFamily="49" charset="-122"/>
              </a:rPr>
              <a:t>输入_第一类</a:t>
            </a:r>
          </a:p>
        </p:txBody>
      </p:sp>
      <p:sp>
        <p:nvSpPr>
          <p:cNvPr id="39941" name="Rectangle 3"/>
          <p:cNvSpPr>
            <a:spLocks noGrp="1" noChangeArrowheads="1"/>
          </p:cNvSpPr>
          <p:nvPr>
            <p:ph type="body" idx="1"/>
          </p:nvPr>
        </p:nvSpPr>
        <p:spPr>
          <a:xfrm>
            <a:off x="288000" y="1124744"/>
            <a:ext cx="8604000" cy="1152128"/>
          </a:xfrm>
        </p:spPr>
        <p:txBody>
          <a:bodyPr>
            <a:normAutofit lnSpcReduction="10000"/>
          </a:bodyPr>
          <a:lstStyle/>
          <a:p>
            <a:pPr marL="342900" indent="-342900" eaLnBrk="1" hangingPunct="1">
              <a:buClr>
                <a:srgbClr val="FF0000"/>
              </a:buClr>
              <a:buSzPct val="80000"/>
              <a:buFont typeface="Wingdings" panose="05000000000000000000" pitchFamily="2" charset="2"/>
              <a:buChar char="n"/>
            </a:pPr>
            <a:r>
              <a:rPr lang="zh-CN" altLang="zh-CN" sz="2600" b="1" dirty="0" smtClean="0"/>
              <a:t>输入不说明有多少个Input Block</a:t>
            </a:r>
            <a:r>
              <a:rPr lang="zh-CN" altLang="en-US" sz="2600" b="1" dirty="0" smtClean="0"/>
              <a:t>，</a:t>
            </a:r>
            <a:r>
              <a:rPr lang="zh-CN" altLang="zh-CN" sz="2600" b="1" dirty="0" smtClean="0"/>
              <a:t>以EOF为结束标志。</a:t>
            </a:r>
            <a:endParaRPr lang="en-US" altLang="zh-CN" sz="2600" b="1" dirty="0" smtClean="0"/>
          </a:p>
          <a:p>
            <a:pPr marL="342900" indent="-342900" eaLnBrk="1" hangingPunct="1">
              <a:buClr>
                <a:srgbClr val="FF0000"/>
              </a:buClr>
              <a:buSzPct val="80000"/>
              <a:buFont typeface="Wingdings" panose="05000000000000000000" pitchFamily="2" charset="2"/>
              <a:buChar char="n"/>
            </a:pPr>
            <a:r>
              <a:rPr lang="zh-CN" altLang="en-US" sz="2600" b="1" dirty="0" smtClean="0">
                <a:solidFill>
                  <a:srgbClr val="000000"/>
                </a:solidFill>
                <a:latin typeface="Tahoma"/>
              </a:rPr>
              <a:t>解决方案</a:t>
            </a:r>
            <a:endParaRPr lang="en-US" altLang="zh-CN" sz="2600" b="1" dirty="0">
              <a:solidFill>
                <a:srgbClr val="000000"/>
              </a:solidFill>
              <a:latin typeface="Tahoma"/>
            </a:endParaRPr>
          </a:p>
        </p:txBody>
      </p:sp>
      <p:sp>
        <p:nvSpPr>
          <p:cNvPr id="5" name="Rectangle 3"/>
          <p:cNvSpPr txBox="1">
            <a:spLocks noChangeArrowheads="1"/>
          </p:cNvSpPr>
          <p:nvPr/>
        </p:nvSpPr>
        <p:spPr>
          <a:xfrm>
            <a:off x="288480" y="2348880"/>
            <a:ext cx="8604000" cy="3888432"/>
          </a:xfrm>
          <a:prstGeom prst="rect">
            <a:avLst/>
          </a:prstGeom>
        </p:spPr>
        <p:txBody>
          <a:bodyPr vert="horz" lIns="91440" tIns="45720" rIns="91440" bIns="45720" rtlCol="0">
            <a:normAutofit fontScale="85000" lnSpcReduction="20000"/>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kern="1200" dirty="0" smtClean="0">
                <a:solidFill>
                  <a:srgbClr val="0033CC"/>
                </a:solidFill>
                <a:latin typeface="Times New Roman" pitchFamily="18" charset="0"/>
                <a:ea typeface="宋体" pitchFamily="2" charset="-122"/>
              </a:rPr>
              <a:t>C</a:t>
            </a:r>
            <a:r>
              <a:rPr kumimoji="1" lang="zh-CN" altLang="en-US" sz="2800" b="1" kern="1200" dirty="0" smtClean="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while(scanf("%d %d", &amp;a, &amp;b) != EOF) </a:t>
            </a:r>
          </a:p>
          <a:p>
            <a:pPr marL="342900" indent="12700">
              <a:spcAft>
                <a:spcPct val="0"/>
              </a:spcAft>
              <a:buClr>
                <a:srgbClr val="3333CC"/>
              </a:buClr>
              <a:buSzPct val="60000"/>
            </a:pP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p>
          <a:p>
            <a:pPr marL="685800" indent="-342900">
              <a:spcAft>
                <a:spcPct val="0"/>
              </a:spcAft>
              <a:buClr>
                <a:srgbClr val="3333CC"/>
              </a:buClr>
              <a:buSzPct val="100000"/>
              <a:buFont typeface="Wingdings" panose="05000000000000000000" pitchFamily="2" charset="2"/>
              <a:buChar char="Ø"/>
            </a:pPr>
            <a:r>
              <a:rPr kumimoji="1" lang="en-US" altLang="zh-CN" sz="2800" b="1" kern="1200" dirty="0" smtClean="0">
                <a:solidFill>
                  <a:srgbClr val="0033CC"/>
                </a:solidFill>
                <a:latin typeface="Times New Roman" pitchFamily="18" charset="0"/>
                <a:ea typeface="宋体" pitchFamily="2" charset="-122"/>
              </a:rPr>
              <a:t>C++</a:t>
            </a:r>
            <a:r>
              <a:rPr kumimoji="1" lang="zh-CN" altLang="en-US" sz="2800" b="1" kern="1200" dirty="0" smtClean="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while( </a:t>
            </a:r>
            <a:r>
              <a:rPr lang="en-US" altLang="zh-CN" b="1" kern="0" dirty="0" err="1" smtClean="0">
                <a:solidFill>
                  <a:srgbClr val="000000"/>
                </a:solidFill>
                <a:latin typeface="Tahoma"/>
              </a:rPr>
              <a:t>cin</a:t>
            </a:r>
            <a:r>
              <a:rPr lang="en-US" altLang="zh-CN" b="1" kern="0" dirty="0" smtClean="0">
                <a:solidFill>
                  <a:srgbClr val="000000"/>
                </a:solidFill>
                <a:latin typeface="Tahoma"/>
              </a:rPr>
              <a:t> &gt;&gt; a &gt;&gt; b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endParaRPr lang="en-US" altLang="zh-CN" b="1" kern="0" dirty="0">
              <a:solidFill>
                <a:srgbClr val="000000"/>
              </a:solidFill>
              <a:latin typeface="Tahoma"/>
            </a:endParaRPr>
          </a:p>
        </p:txBody>
      </p:sp>
    </p:spTree>
    <p:extLst>
      <p:ext uri="{BB962C8B-B14F-4D97-AF65-F5344CB8AC3E}">
        <p14:creationId xmlns:p14="http://schemas.microsoft.com/office/powerpoint/2010/main" val="1687614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71042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 </a:t>
            </a:r>
            <a:r>
              <a:rPr lang="en-US" altLang="zh-CN" dirty="0" smtClean="0"/>
              <a:t>— C</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altLang="zh-CN" b="1" dirty="0"/>
              <a:t>#include &lt;</a:t>
            </a:r>
            <a:r>
              <a:rPr lang="en-US" altLang="zh-CN" b="1" dirty="0" err="1"/>
              <a:t>stdio.h</a:t>
            </a:r>
            <a:r>
              <a:rPr lang="en-US" altLang="zh-CN" b="1" dirty="0"/>
              <a:t>&gt;</a:t>
            </a:r>
          </a:p>
          <a:p>
            <a:r>
              <a:rPr lang="en-US" altLang="zh-CN" b="1" dirty="0" smtClean="0"/>
              <a:t>int </a:t>
            </a:r>
            <a:r>
              <a:rPr lang="en-US" altLang="zh-CN" b="1" dirty="0"/>
              <a:t>main()</a:t>
            </a:r>
          </a:p>
          <a:p>
            <a:r>
              <a:rPr lang="en-US" altLang="zh-CN" b="1" dirty="0" smtClean="0"/>
              <a:t>{ </a:t>
            </a:r>
            <a:endParaRPr lang="en-US" altLang="zh-CN" b="1" dirty="0"/>
          </a:p>
          <a:p>
            <a:r>
              <a:rPr lang="en-US" altLang="zh-CN" b="1" dirty="0" smtClean="0"/>
              <a:t>	int </a:t>
            </a:r>
            <a:r>
              <a:rPr lang="en-US" altLang="zh-CN" b="1" dirty="0" err="1"/>
              <a:t>a,b</a:t>
            </a:r>
            <a:r>
              <a:rPr lang="en-US" altLang="zh-CN" b="1" dirty="0"/>
              <a:t>;</a:t>
            </a:r>
          </a:p>
          <a:p>
            <a:r>
              <a:rPr lang="en-US" altLang="zh-CN" b="1" dirty="0" smtClean="0"/>
              <a:t>	while(scanf</a:t>
            </a:r>
            <a:r>
              <a:rPr lang="en-US" altLang="zh-CN" b="1" dirty="0"/>
              <a:t>("%d %</a:t>
            </a:r>
            <a:r>
              <a:rPr lang="en-US" altLang="zh-CN" b="1" dirty="0" err="1"/>
              <a:t>d",&amp;a</a:t>
            </a:r>
            <a:r>
              <a:rPr lang="en-US" altLang="zh-CN" b="1" dirty="0"/>
              <a:t>, &amp;b) </a:t>
            </a:r>
            <a:r>
              <a:rPr lang="en-US" altLang="zh-CN" b="1" dirty="0">
                <a:solidFill>
                  <a:srgbClr val="FF0000"/>
                </a:solidFill>
              </a:rPr>
              <a:t>!= EOF</a:t>
            </a:r>
            <a:r>
              <a:rPr lang="en-US" altLang="zh-CN" b="1" dirty="0"/>
              <a:t>)  	    		</a:t>
            </a:r>
            <a:r>
              <a:rPr lang="en-US" altLang="zh-CN" b="1" dirty="0" smtClean="0"/>
              <a:t>		</a:t>
            </a:r>
            <a:r>
              <a:rPr lang="en-US" altLang="zh-CN" b="1" dirty="0" err="1" smtClean="0"/>
              <a:t>printf</a:t>
            </a:r>
            <a:r>
              <a:rPr lang="en-US" altLang="zh-CN" b="1" dirty="0"/>
              <a:t>("%d</a:t>
            </a:r>
            <a:r>
              <a:rPr lang="en-US" altLang="zh-CN" b="1" dirty="0">
                <a:solidFill>
                  <a:srgbClr val="FF0000"/>
                </a:solidFill>
              </a:rPr>
              <a:t>\n</a:t>
            </a:r>
            <a:r>
              <a:rPr lang="en-US" altLang="zh-CN" b="1" dirty="0"/>
              <a:t>",</a:t>
            </a:r>
            <a:r>
              <a:rPr lang="en-US" altLang="zh-CN" b="1" dirty="0" err="1"/>
              <a:t>a+b</a:t>
            </a:r>
            <a:r>
              <a:rPr lang="en-US" altLang="zh-CN" b="1" dirty="0"/>
              <a:t>);</a:t>
            </a:r>
          </a:p>
          <a:p>
            <a:r>
              <a:rPr lang="en-US" altLang="zh-CN" b="1" dirty="0"/>
              <a:t> }</a:t>
            </a:r>
          </a:p>
          <a:p>
            <a:endParaRPr lang="zh-CN" altLang="en-US" b="1" dirty="0"/>
          </a:p>
        </p:txBody>
      </p:sp>
    </p:spTree>
    <p:extLst>
      <p:ext uri="{BB962C8B-B14F-4D97-AF65-F5344CB8AC3E}">
        <p14:creationId xmlns:p14="http://schemas.microsoft.com/office/powerpoint/2010/main" val="308882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 </a:t>
            </a:r>
            <a:r>
              <a:rPr lang="en-US" altLang="zh-CN" dirty="0" smtClean="0"/>
              <a:t>— C++</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altLang="zh-CN" b="1" dirty="0"/>
              <a:t>#include &lt;</a:t>
            </a:r>
            <a:r>
              <a:rPr lang="en-US" altLang="zh-CN" b="1" dirty="0" err="1"/>
              <a:t>iostream</a:t>
            </a:r>
            <a:r>
              <a:rPr lang="en-US" altLang="zh-CN" b="1" dirty="0"/>
              <a:t>&gt;</a:t>
            </a:r>
          </a:p>
          <a:p>
            <a:r>
              <a:rPr lang="en-US" altLang="zh-CN" b="1" dirty="0"/>
              <a:t>using namespace </a:t>
            </a:r>
            <a:r>
              <a:rPr lang="en-US" altLang="zh-CN" b="1" dirty="0" err="1"/>
              <a:t>std</a:t>
            </a:r>
            <a:r>
              <a:rPr lang="en-US" altLang="zh-CN" b="1" dirty="0"/>
              <a:t>;</a:t>
            </a:r>
          </a:p>
          <a:p>
            <a:r>
              <a:rPr lang="en-US" altLang="zh-CN" b="1" dirty="0"/>
              <a:t> int main()</a:t>
            </a:r>
          </a:p>
          <a:p>
            <a:r>
              <a:rPr lang="en-US" altLang="zh-CN" b="1" dirty="0"/>
              <a:t> { </a:t>
            </a:r>
          </a:p>
          <a:p>
            <a:r>
              <a:rPr lang="en-US" altLang="zh-CN" b="1" dirty="0" smtClean="0"/>
              <a:t>	int </a:t>
            </a:r>
            <a:r>
              <a:rPr lang="en-US" altLang="zh-CN" b="1" dirty="0" err="1"/>
              <a:t>a,b</a:t>
            </a:r>
            <a:r>
              <a:rPr lang="en-US" altLang="zh-CN" b="1" dirty="0"/>
              <a:t>;</a:t>
            </a:r>
          </a:p>
          <a:p>
            <a:r>
              <a:rPr lang="en-US" altLang="zh-CN" b="1" dirty="0" smtClean="0"/>
              <a:t>	while(</a:t>
            </a:r>
            <a:r>
              <a:rPr lang="en-US" altLang="zh-CN" b="1" dirty="0" err="1" smtClean="0"/>
              <a:t>cin</a:t>
            </a:r>
            <a:r>
              <a:rPr lang="en-US" altLang="zh-CN" b="1" dirty="0"/>
              <a:t>&gt;&gt;a&gt;&gt;b) </a:t>
            </a:r>
          </a:p>
          <a:p>
            <a:r>
              <a:rPr lang="en-US" altLang="zh-CN" b="1" dirty="0" smtClean="0"/>
              <a:t>		</a:t>
            </a:r>
            <a:r>
              <a:rPr lang="en-US" altLang="zh-CN" b="1" dirty="0" err="1" smtClean="0"/>
              <a:t>cout</a:t>
            </a:r>
            <a:r>
              <a:rPr lang="en-US" altLang="zh-CN" b="1" dirty="0"/>
              <a:t>&lt;&lt;</a:t>
            </a:r>
            <a:r>
              <a:rPr lang="en-US" altLang="zh-CN" b="1" dirty="0" err="1"/>
              <a:t>a+b</a:t>
            </a:r>
            <a:r>
              <a:rPr lang="en-US" altLang="zh-CN" b="1" dirty="0"/>
              <a:t>&lt;&lt;</a:t>
            </a:r>
            <a:r>
              <a:rPr lang="en-US" altLang="zh-CN" b="1" dirty="0" err="1"/>
              <a:t>endl</a:t>
            </a:r>
            <a:r>
              <a:rPr lang="en-US" altLang="zh-CN" b="1" dirty="0"/>
              <a:t>;</a:t>
            </a:r>
          </a:p>
          <a:p>
            <a:r>
              <a:rPr lang="en-US" altLang="zh-CN" b="1" dirty="0" smtClean="0"/>
              <a:t>	return </a:t>
            </a:r>
            <a:r>
              <a:rPr lang="en-US" altLang="zh-CN" b="1" dirty="0"/>
              <a:t>0;</a:t>
            </a:r>
          </a:p>
          <a:p>
            <a:r>
              <a:rPr lang="en-US" altLang="zh-CN" b="1" dirty="0"/>
              <a:t> } </a:t>
            </a:r>
          </a:p>
        </p:txBody>
      </p:sp>
    </p:spTree>
    <p:extLst>
      <p:ext uri="{BB962C8B-B14F-4D97-AF65-F5344CB8AC3E}">
        <p14:creationId xmlns:p14="http://schemas.microsoft.com/office/powerpoint/2010/main" val="1780808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二</a:t>
            </a:r>
            <a:r>
              <a:rPr lang="zh-CN" altLang="en-US" dirty="0" smtClean="0"/>
              <a:t>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输入一开始就会说有</a:t>
            </a:r>
            <a:r>
              <a:rPr lang="en-US" altLang="zh-CN" sz="2800" b="1" dirty="0"/>
              <a:t>N</a:t>
            </a:r>
            <a:r>
              <a:rPr lang="zh-CN" altLang="en-US" sz="2800" b="1" dirty="0"/>
              <a:t>个</a:t>
            </a:r>
            <a:r>
              <a:rPr lang="en-US" altLang="zh-CN" sz="2800" b="1" dirty="0"/>
              <a:t>Input </a:t>
            </a:r>
            <a:r>
              <a:rPr lang="en-US" altLang="zh-CN" sz="2800" b="1" dirty="0" smtClean="0"/>
              <a:t>Block</a:t>
            </a:r>
            <a:r>
              <a:rPr lang="zh-CN" altLang="en-US" sz="2800" b="1" dirty="0" smtClean="0"/>
              <a:t>，下面</a:t>
            </a:r>
            <a:r>
              <a:rPr lang="zh-CN" altLang="en-US" sz="2800" b="1" dirty="0"/>
              <a:t>接着是</a:t>
            </a:r>
            <a:r>
              <a:rPr lang="en-US" altLang="zh-CN" sz="2800" b="1" dirty="0"/>
              <a:t>N</a:t>
            </a:r>
            <a:r>
              <a:rPr lang="zh-CN" altLang="en-US" sz="2800" b="1" dirty="0"/>
              <a:t>个</a:t>
            </a:r>
            <a:r>
              <a:rPr lang="en-US" altLang="zh-CN" sz="2800" b="1" dirty="0"/>
              <a:t>Input </a:t>
            </a:r>
            <a:r>
              <a:rPr lang="en-US" altLang="zh-CN" sz="2800" b="1" dirty="0" smtClean="0"/>
              <a:t>Block</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scanf("%</a:t>
            </a:r>
            <a:r>
              <a:rPr lang="en-US" altLang="zh-CN" b="1" kern="0" dirty="0" err="1" smtClean="0">
                <a:solidFill>
                  <a:srgbClr val="000000"/>
                </a:solidFill>
                <a:latin typeface="Tahoma"/>
              </a:rPr>
              <a:t>d",&amp;n</a:t>
            </a:r>
            <a:r>
              <a:rPr lang="en-US" altLang="zh-CN" b="1" kern="0" dirty="0" smtClean="0">
                <a:solidFill>
                  <a:srgbClr val="000000"/>
                </a:solidFill>
                <a:latin typeface="Tahoma"/>
              </a:rPr>
              <a:t>) ; </a:t>
            </a:r>
          </a:p>
          <a:p>
            <a:pPr marL="342900" indent="12700">
              <a:spcAft>
                <a:spcPct val="0"/>
              </a:spcAft>
              <a:buClr>
                <a:srgbClr val="3333CC"/>
              </a:buClr>
              <a:buSzPct val="60000"/>
            </a:pPr>
            <a:r>
              <a:rPr lang="en-US" altLang="zh-CN" b="1" kern="0" dirty="0" smtClean="0">
                <a:solidFill>
                  <a:srgbClr val="000000"/>
                </a:solidFill>
                <a:latin typeface="Tahoma"/>
              </a:rPr>
              <a:t>for( </a:t>
            </a:r>
            <a:r>
              <a:rPr lang="en-US" altLang="zh-CN" b="1" kern="0" dirty="0" err="1" smtClean="0">
                <a:solidFill>
                  <a:srgbClr val="000000"/>
                </a:solidFill>
                <a:latin typeface="Tahoma"/>
              </a:rPr>
              <a:t>i</a:t>
            </a:r>
            <a:r>
              <a:rPr lang="en-US" altLang="zh-CN" b="1" kern="0" dirty="0" smtClean="0">
                <a:solidFill>
                  <a:srgbClr val="000000"/>
                </a:solidFill>
                <a:latin typeface="Tahoma"/>
              </a:rPr>
              <a:t>=0 ; </a:t>
            </a:r>
            <a:r>
              <a:rPr lang="en-US" altLang="zh-CN" b="1" kern="0" dirty="0" err="1" smtClean="0">
                <a:solidFill>
                  <a:srgbClr val="000000"/>
                </a:solidFill>
                <a:latin typeface="Tahoma"/>
              </a:rPr>
              <a:t>i</a:t>
            </a:r>
            <a:r>
              <a:rPr lang="en-US" altLang="zh-CN" b="1" kern="0" dirty="0" smtClean="0">
                <a:solidFill>
                  <a:srgbClr val="000000"/>
                </a:solidFill>
                <a:latin typeface="Tahoma"/>
              </a:rPr>
              <a:t>&lt;n ; </a:t>
            </a:r>
            <a:r>
              <a:rPr lang="en-US" altLang="zh-CN" b="1" kern="0" dirty="0" err="1" smtClean="0">
                <a:solidFill>
                  <a:srgbClr val="000000"/>
                </a:solidFill>
                <a:latin typeface="Tahoma"/>
              </a:rPr>
              <a:t>i</a:t>
            </a: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a:t>
            </a:r>
            <a:endParaRPr lang="en-US" altLang="zh-CN" b="1" kern="0" dirty="0">
              <a:solidFill>
                <a:srgbClr val="000000"/>
              </a:solidFill>
              <a:latin typeface="Tahoma"/>
            </a:endParaRPr>
          </a:p>
        </p:txBody>
      </p:sp>
      <p:sp>
        <p:nvSpPr>
          <p:cNvPr id="6" name="Rectangle 3"/>
          <p:cNvSpPr txBox="1">
            <a:spLocks noChangeArrowheads="1"/>
          </p:cNvSpPr>
          <p:nvPr/>
        </p:nvSpPr>
        <p:spPr>
          <a:xfrm>
            <a:off x="4968520"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err="1" smtClean="0">
                <a:solidFill>
                  <a:srgbClr val="000000"/>
                </a:solidFill>
                <a:latin typeface="Tahoma"/>
              </a:rPr>
              <a:t>cin</a:t>
            </a:r>
            <a:r>
              <a:rPr lang="en-US" altLang="zh-CN" b="1" kern="0" dirty="0" smtClean="0">
                <a:solidFill>
                  <a:srgbClr val="000000"/>
                </a:solidFill>
                <a:latin typeface="Tahoma"/>
              </a:rPr>
              <a:t> &gt;&gt; n; </a:t>
            </a:r>
            <a:br>
              <a:rPr lang="en-US" altLang="zh-CN" b="1" kern="0" dirty="0" smtClean="0">
                <a:solidFill>
                  <a:srgbClr val="000000"/>
                </a:solidFill>
                <a:latin typeface="Tahoma"/>
              </a:rPr>
            </a:br>
            <a:r>
              <a:rPr lang="en-US" altLang="zh-CN" b="1" kern="0" dirty="0" smtClean="0">
                <a:solidFill>
                  <a:srgbClr val="000000"/>
                </a:solidFill>
                <a:latin typeface="Tahoma"/>
              </a:rPr>
              <a:t>for( </a:t>
            </a:r>
            <a:r>
              <a:rPr lang="en-US" altLang="zh-CN" b="1" kern="0" dirty="0" err="1" smtClean="0">
                <a:solidFill>
                  <a:srgbClr val="000000"/>
                </a:solidFill>
                <a:latin typeface="Tahoma"/>
              </a:rPr>
              <a:t>i</a:t>
            </a:r>
            <a:r>
              <a:rPr lang="en-US" altLang="zh-CN" b="1" kern="0" dirty="0" smtClean="0">
                <a:solidFill>
                  <a:srgbClr val="000000"/>
                </a:solidFill>
                <a:latin typeface="Tahoma"/>
              </a:rPr>
              <a:t>=0 ; </a:t>
            </a:r>
            <a:r>
              <a:rPr lang="en-US" altLang="zh-CN" b="1" kern="0" dirty="0" err="1" smtClean="0">
                <a:solidFill>
                  <a:srgbClr val="000000"/>
                </a:solidFill>
                <a:latin typeface="Tahoma"/>
              </a:rPr>
              <a:t>i</a:t>
            </a:r>
            <a:r>
              <a:rPr lang="en-US" altLang="zh-CN" b="1" kern="0" dirty="0" smtClean="0">
                <a:solidFill>
                  <a:srgbClr val="000000"/>
                </a:solidFill>
                <a:latin typeface="Tahoma"/>
              </a:rPr>
              <a:t>&lt;n ; </a:t>
            </a:r>
            <a:r>
              <a:rPr lang="en-US" altLang="zh-CN" b="1" kern="0" dirty="0" err="1" smtClean="0">
                <a:solidFill>
                  <a:srgbClr val="000000"/>
                </a:solidFill>
                <a:latin typeface="Tahoma"/>
              </a:rPr>
              <a:t>i</a:t>
            </a: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endParaRPr lang="en-US" altLang="zh-CN" b="1" kern="0" dirty="0">
              <a:solidFill>
                <a:srgbClr val="000000"/>
              </a:solidFill>
              <a:latin typeface="Tahoma"/>
            </a:endParaRPr>
          </a:p>
        </p:txBody>
      </p:sp>
    </p:spTree>
    <p:extLst>
      <p:ext uri="{BB962C8B-B14F-4D97-AF65-F5344CB8AC3E}">
        <p14:creationId xmlns:p14="http://schemas.microsoft.com/office/powerpoint/2010/main" val="37594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b="1" dirty="0">
                <a:solidFill>
                  <a:srgbClr val="FF0000"/>
                </a:solidFill>
              </a:rPr>
              <a:t>Input contains an integer N in the first line, and then N lines follow. Each line consists of a pair of integers a and b, separated by a space, one pair of integers per line.</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998995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2</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08295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5" name="Rectangle 3"/>
          <p:cNvSpPr txBox="1">
            <a:spLocks noChangeArrowheads="1"/>
          </p:cNvSpPr>
          <p:nvPr/>
        </p:nvSpPr>
        <p:spPr bwMode="auto">
          <a:xfrm>
            <a:off x="179512" y="1196975"/>
            <a:ext cx="4320480" cy="4248249"/>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9pPr>
          </a:lstStyle>
          <a:p>
            <a:pPr eaLnBrk="1" hangingPunct="1">
              <a:lnSpc>
                <a:spcPct val="70000"/>
              </a:lnSpc>
            </a:pPr>
            <a:r>
              <a:rPr lang="en-US" altLang="zh-CN" sz="2000" kern="0" smtClean="0">
                <a:ea typeface="宋体" pitchFamily="2" charset="-122"/>
              </a:rPr>
              <a:t>#include &lt;stdio.h&gt;</a:t>
            </a:r>
          </a:p>
          <a:p>
            <a:pPr eaLnBrk="1" hangingPunct="1">
              <a:lnSpc>
                <a:spcPct val="70000"/>
              </a:lnSpc>
            </a:pPr>
            <a:r>
              <a:rPr lang="en-US" altLang="zh-CN" sz="2000" kern="0" smtClean="0">
                <a:ea typeface="宋体" pitchFamily="2" charset="-122"/>
              </a:rPr>
              <a:t> int main()</a:t>
            </a:r>
          </a:p>
          <a:p>
            <a:pPr eaLnBrk="1" hangingPunct="1">
              <a:lnSpc>
                <a:spcPct val="70000"/>
              </a:lnSpc>
            </a:pPr>
            <a:r>
              <a:rPr lang="en-US" altLang="zh-CN" sz="2000" kern="0" smtClean="0">
                <a:ea typeface="宋体" pitchFamily="2" charset="-122"/>
              </a:rPr>
              <a:t> { </a:t>
            </a:r>
          </a:p>
          <a:p>
            <a:pPr eaLnBrk="1" hangingPunct="1">
              <a:lnSpc>
                <a:spcPct val="70000"/>
              </a:lnSpc>
            </a:pPr>
            <a:r>
              <a:rPr lang="en-US" altLang="zh-CN" sz="2000" kern="0" smtClean="0">
                <a:ea typeface="宋体" pitchFamily="2" charset="-122"/>
              </a:rPr>
              <a:t>      int n,i,a,b;</a:t>
            </a:r>
          </a:p>
          <a:p>
            <a:pPr eaLnBrk="1" hangingPunct="1">
              <a:lnSpc>
                <a:spcPct val="70000"/>
              </a:lnSpc>
            </a:pPr>
            <a:r>
              <a:rPr lang="en-US" altLang="zh-CN" sz="2000" kern="0" smtClean="0">
                <a:ea typeface="宋体" pitchFamily="2" charset="-122"/>
              </a:rPr>
              <a:t>	 </a:t>
            </a:r>
            <a:r>
              <a:rPr lang="en-US" altLang="zh-CN" sz="2000" kern="0" smtClean="0">
                <a:solidFill>
                  <a:srgbClr val="FF0000"/>
                </a:solidFill>
                <a:ea typeface="宋体" pitchFamily="2" charset="-122"/>
              </a:rPr>
              <a:t>scanf("%d",&amp;n);</a:t>
            </a:r>
          </a:p>
          <a:p>
            <a:pPr lvl="1" eaLnBrk="1" hangingPunct="1"/>
            <a:r>
              <a:rPr lang="en-US" altLang="zh-CN" sz="2000" kern="0" smtClean="0">
                <a:solidFill>
                  <a:srgbClr val="FF0000"/>
                </a:solidFill>
                <a:ea typeface="宋体" pitchFamily="2" charset="-122"/>
              </a:rPr>
              <a:t>for(i=0;i&lt;n;i++)</a:t>
            </a:r>
          </a:p>
          <a:p>
            <a:pPr lvl="1" eaLnBrk="1" hangingPunct="1"/>
            <a:r>
              <a:rPr lang="en-US" altLang="zh-CN" sz="2000" kern="0" smtClean="0">
                <a:ea typeface="宋体" pitchFamily="2" charset="-122"/>
              </a:rPr>
              <a:t>{</a:t>
            </a:r>
          </a:p>
          <a:p>
            <a:pPr lvl="1" eaLnBrk="1" hangingPunct="1"/>
            <a:r>
              <a:rPr lang="en-US" altLang="zh-CN" sz="2000" kern="0" smtClean="0">
                <a:ea typeface="宋体" pitchFamily="2" charset="-122"/>
              </a:rPr>
              <a:t> 	 scanf("%d %d",&amp;a, &amp;b);</a:t>
            </a:r>
          </a:p>
          <a:p>
            <a:pPr lvl="1" eaLnBrk="1" hangingPunct="1"/>
            <a:r>
              <a:rPr lang="en-US" altLang="zh-CN" sz="2000" kern="0" smtClean="0">
                <a:ea typeface="宋体" pitchFamily="2" charset="-122"/>
              </a:rPr>
              <a:t>   	 printf("%d\n",a+b);</a:t>
            </a:r>
          </a:p>
          <a:p>
            <a:pPr lvl="1" eaLnBrk="1" hangingPunct="1"/>
            <a:r>
              <a:rPr lang="en-US" altLang="zh-CN" sz="2000" kern="0" smtClean="0">
                <a:ea typeface="宋体" pitchFamily="2" charset="-122"/>
              </a:rPr>
              <a:t> }</a:t>
            </a:r>
          </a:p>
          <a:p>
            <a:pPr lvl="1" eaLnBrk="1" hangingPunct="1"/>
            <a:r>
              <a:rPr lang="en-US" altLang="zh-CN" sz="2000" kern="0" smtClean="0">
                <a:ea typeface="宋体" pitchFamily="2" charset="-122"/>
              </a:rPr>
              <a:t>return 0;</a:t>
            </a:r>
          </a:p>
          <a:p>
            <a:pPr eaLnBrk="1" hangingPunct="1">
              <a:lnSpc>
                <a:spcPct val="70000"/>
              </a:lnSpc>
            </a:pPr>
            <a:r>
              <a:rPr lang="en-US" altLang="zh-CN" sz="2000" kern="0" smtClean="0">
                <a:ea typeface="宋体" pitchFamily="2" charset="-122"/>
              </a:rPr>
              <a:t> } </a:t>
            </a:r>
            <a:endParaRPr lang="en-US" altLang="zh-CN" sz="2000" kern="0" dirty="0">
              <a:ea typeface="宋体" pitchFamily="2" charset="-122"/>
            </a:endParaRPr>
          </a:p>
        </p:txBody>
      </p:sp>
      <p:sp>
        <p:nvSpPr>
          <p:cNvPr id="6" name="Rectangle 3"/>
          <p:cNvSpPr txBox="1">
            <a:spLocks noChangeArrowheads="1"/>
          </p:cNvSpPr>
          <p:nvPr/>
        </p:nvSpPr>
        <p:spPr bwMode="auto">
          <a:xfrm>
            <a:off x="4572000" y="1214422"/>
            <a:ext cx="4512719" cy="4230124"/>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#include &lt;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iostream</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&gt;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using namespace std;</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int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main()</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 </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int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a,b,n</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FF0000"/>
                </a:solidFill>
                <a:effectLst>
                  <a:outerShdw blurRad="38100" dist="38100" dir="2700000" algn="tl">
                    <a:srgbClr val="C0C0C0"/>
                  </a:outerShdw>
                </a:effectLst>
                <a:latin typeface="Arial"/>
                <a:ea typeface="宋体" pitchFamily="2" charset="-122"/>
              </a:rPr>
              <a:t>cin</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&gt;&gt;n;</a:t>
            </a:r>
          </a:p>
          <a:p>
            <a:pPr marL="342900" indent="-342900" algn="l" eaLnBrk="1" hangingPunct="1">
              <a:lnSpc>
                <a:spcPct val="80000"/>
              </a:lnSpc>
              <a:spcBef>
                <a:spcPct val="20000"/>
              </a:spcBef>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while(n--) //</a:t>
            </a:r>
            <a:r>
              <a:rPr kumimoji="1" lang="en-US" altLang="zh-CN" sz="2000" dirty="0" smtClean="0">
                <a:solidFill>
                  <a:srgbClr val="000000"/>
                </a:solidFill>
                <a:ea typeface="宋体" pitchFamily="2" charset="-122"/>
              </a:rPr>
              <a:t> for(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=0 ;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&lt;n ;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 ) </a:t>
            </a:r>
            <a:endParaRPr kumimoji="1" lang="en-US" altLang="zh-CN" sz="2000" kern="0" dirty="0" smtClean="0">
              <a:solidFill>
                <a:srgbClr val="FF0000"/>
              </a:solidFill>
              <a:effectLst>
                <a:outerShdw blurRad="38100" dist="38100" dir="2700000" algn="tl">
                  <a:srgbClr val="C0C0C0"/>
                </a:outerShdw>
              </a:effectLst>
              <a:latin typeface="Arial"/>
              <a:ea typeface="宋体" pitchFamily="2" charset="-122"/>
            </a:endParaRPr>
          </a:p>
          <a:p>
            <a:pPr marL="342900" indent="-342900" algn="l" eaLnBrk="1" hangingPunct="1">
              <a:lnSpc>
                <a:spcPct val="80000"/>
              </a:lnSpc>
              <a:spcBef>
                <a:spcPct val="20000"/>
              </a:spcBef>
              <a:defRPr/>
            </a:pP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       {</a:t>
            </a:r>
          </a:p>
          <a:p>
            <a:pPr marL="342900" indent="-342900" algn="l" eaLnBrk="1" hangingPunct="1">
              <a:lnSpc>
                <a:spcPct val="80000"/>
              </a:lnSpc>
              <a:spcBef>
                <a:spcPct val="20000"/>
              </a:spcBef>
              <a:defRPr/>
            </a:pP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FF0000"/>
                </a:solidFill>
                <a:effectLst>
                  <a:outerShdw blurRad="38100" dist="38100" dir="2700000" algn="tl">
                    <a:srgbClr val="C0C0C0"/>
                  </a:outerShdw>
                </a:effectLst>
                <a:latin typeface="Arial"/>
                <a:ea typeface="宋体" pitchFamily="2" charset="-122"/>
              </a:rPr>
              <a:t>cin</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&gt;&gt;a&gt;&gt;b;</a:t>
            </a:r>
          </a:p>
          <a:p>
            <a:pPr marL="342900" indent="-342900" algn="l" eaLnBrk="1" hangingPunct="1">
              <a:lnSpc>
                <a:spcPct val="80000"/>
              </a:lnSpc>
              <a:spcBef>
                <a:spcPct val="20000"/>
              </a:spcBef>
              <a:defRPr/>
            </a:pPr>
            <a:r>
              <a:rPr kumimoji="1" lang="zh-CN" altLang="en-US"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cout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&lt;&lt;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a+b</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&lt;&lt;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endl</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p>
          <a:p>
            <a:pPr marL="342900" indent="-342900" algn="l" eaLnBrk="1" hangingPunct="1">
              <a:lnSpc>
                <a:spcPct val="80000"/>
              </a:lnSpc>
              <a:spcBef>
                <a:spcPct val="20000"/>
              </a:spcBef>
              <a:defRPr/>
            </a:pPr>
            <a:r>
              <a:rPr kumimoji="1" lang="zh-CN" altLang="en-US"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return 0;</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 </a:t>
            </a:r>
            <a:endParaRPr kumimoji="1" lang="en-US" altLang="zh-CN" sz="2000" kern="0" dirty="0">
              <a:solidFill>
                <a:srgbClr val="000000"/>
              </a:solidFill>
              <a:effectLst>
                <a:outerShdw blurRad="38100" dist="38100" dir="2700000" algn="tl">
                  <a:srgbClr val="C0C0C0"/>
                </a:outerShdw>
              </a:effectLst>
              <a:latin typeface="Arial"/>
              <a:ea typeface="宋体" pitchFamily="2" charset="-122"/>
            </a:endParaRPr>
          </a:p>
        </p:txBody>
      </p:sp>
    </p:spTree>
    <p:extLst>
      <p:ext uri="{BB962C8B-B14F-4D97-AF65-F5344CB8AC3E}">
        <p14:creationId xmlns:p14="http://schemas.microsoft.com/office/powerpoint/2010/main" val="3417416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三</a:t>
            </a:r>
            <a:r>
              <a:rPr lang="zh-CN" altLang="en-US" dirty="0" smtClean="0"/>
              <a:t>类</a:t>
            </a:r>
            <a:endParaRPr lang="zh-CN" altLang="en-US" dirty="0"/>
          </a:p>
        </p:txBody>
      </p:sp>
      <p:sp>
        <p:nvSpPr>
          <p:cNvPr id="4" name="Rectangle 3"/>
          <p:cNvSpPr>
            <a:spLocks noGrp="1" noChangeArrowheads="1"/>
          </p:cNvSpPr>
          <p:nvPr>
            <p:ph idx="1"/>
          </p:nvPr>
        </p:nvSpPr>
        <p:spPr>
          <a:xfrm>
            <a:off x="288000" y="1115999"/>
            <a:ext cx="8604000" cy="1880953"/>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输入不说明有多少个</a:t>
            </a:r>
            <a:r>
              <a:rPr lang="en-US" altLang="zh-CN" sz="2800" b="1" dirty="0"/>
              <a:t>Input </a:t>
            </a:r>
            <a:r>
              <a:rPr lang="en-US" altLang="zh-CN" sz="2800" b="1" dirty="0" smtClean="0"/>
              <a:t>Block</a:t>
            </a:r>
            <a:r>
              <a:rPr lang="zh-CN" altLang="en-US" sz="2800" b="1" dirty="0" smtClean="0"/>
              <a:t>，但</a:t>
            </a:r>
            <a:r>
              <a:rPr lang="zh-CN" altLang="en-US" sz="2800" b="1" dirty="0"/>
              <a:t>以某个特殊输入为结束</a:t>
            </a:r>
            <a:r>
              <a:rPr lang="zh-CN" altLang="en-US" sz="2800" b="1" dirty="0" smtClean="0"/>
              <a:t>标志</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180528" y="2996952"/>
            <a:ext cx="522010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pt-BR" altLang="zh-CN" kern="0" dirty="0">
                <a:latin typeface="Tahoma"/>
              </a:rPr>
              <a:t>while(scanf("%d",&amp;n) </a:t>
            </a:r>
            <a:r>
              <a:rPr lang="pt-BR" altLang="zh-CN" kern="0" dirty="0" smtClean="0">
                <a:latin typeface="Tahoma"/>
              </a:rPr>
              <a:t>&amp;&amp; </a:t>
            </a:r>
            <a:r>
              <a:rPr lang="pt-BR" altLang="zh-CN" kern="0" dirty="0">
                <a:latin typeface="Tahoma"/>
              </a:rPr>
              <a:t>n!=0 ) </a:t>
            </a:r>
          </a:p>
          <a:p>
            <a:pPr marL="342900" indent="12700">
              <a:spcAft>
                <a:spcPct val="0"/>
              </a:spcAft>
              <a:buClr>
                <a:srgbClr val="3333CC"/>
              </a:buClr>
              <a:buSzPct val="60000"/>
            </a:pPr>
            <a:r>
              <a:rPr lang="pt-BR" altLang="zh-CN" kern="0" dirty="0" smtClean="0">
                <a:solidFill>
                  <a:srgbClr val="000000"/>
                </a:solidFill>
                <a:latin typeface="Tahoma"/>
              </a:rPr>
              <a:t>{ </a:t>
            </a:r>
            <a:r>
              <a:rPr lang="pt-BR" altLang="zh-CN" kern="0" dirty="0">
                <a:solidFill>
                  <a:srgbClr val="000000"/>
                </a:solidFill>
                <a:latin typeface="Tahoma"/>
              </a:rPr>
              <a:t/>
            </a:r>
            <a:br>
              <a:rPr lang="pt-BR" altLang="zh-CN" kern="0" dirty="0">
                <a:solidFill>
                  <a:srgbClr val="000000"/>
                </a:solidFill>
                <a:latin typeface="Tahoma"/>
              </a:rPr>
            </a:br>
            <a:r>
              <a:rPr lang="pt-BR" altLang="zh-CN" kern="0" dirty="0">
                <a:solidFill>
                  <a:srgbClr val="000000"/>
                </a:solidFill>
                <a:latin typeface="Tahoma"/>
              </a:rPr>
              <a:t>    .... </a:t>
            </a:r>
            <a:br>
              <a:rPr lang="pt-BR" altLang="zh-CN" kern="0" dirty="0">
                <a:solidFill>
                  <a:srgbClr val="000000"/>
                </a:solidFill>
                <a:latin typeface="Tahoma"/>
              </a:rPr>
            </a:br>
            <a:r>
              <a:rPr lang="pt-BR" altLang="zh-CN" kern="0" dirty="0">
                <a:solidFill>
                  <a:srgbClr val="000000"/>
                </a:solidFill>
                <a:latin typeface="Tahoma"/>
              </a:rPr>
              <a:t>} </a:t>
            </a:r>
          </a:p>
        </p:txBody>
      </p:sp>
      <p:sp>
        <p:nvSpPr>
          <p:cNvPr id="6" name="Rectangle 3"/>
          <p:cNvSpPr txBox="1">
            <a:spLocks noChangeArrowheads="1"/>
          </p:cNvSpPr>
          <p:nvPr/>
        </p:nvSpPr>
        <p:spPr>
          <a:xfrm>
            <a:off x="4788024" y="2996952"/>
            <a:ext cx="4248472"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pt-BR" altLang="zh-CN" kern="0" dirty="0">
                <a:solidFill>
                  <a:srgbClr val="000000"/>
                </a:solidFill>
                <a:latin typeface="Tahoma"/>
              </a:rPr>
              <a:t>while( cin &gt;&gt; n &amp;&amp; n != 0 ) </a:t>
            </a:r>
            <a:br>
              <a:rPr lang="pt-BR" altLang="zh-CN" kern="0" dirty="0">
                <a:solidFill>
                  <a:srgbClr val="000000"/>
                </a:solidFill>
                <a:latin typeface="Tahoma"/>
              </a:rPr>
            </a:br>
            <a:r>
              <a:rPr lang="pt-BR" altLang="zh-CN" kern="0" dirty="0">
                <a:solidFill>
                  <a:srgbClr val="000000"/>
                </a:solidFill>
                <a:latin typeface="Tahoma"/>
              </a:rPr>
              <a:t>{ </a:t>
            </a:r>
            <a:br>
              <a:rPr lang="pt-BR" altLang="zh-CN" kern="0" dirty="0">
                <a:solidFill>
                  <a:srgbClr val="000000"/>
                </a:solidFill>
                <a:latin typeface="Tahoma"/>
              </a:rPr>
            </a:br>
            <a:r>
              <a:rPr lang="pt-BR" altLang="zh-CN" kern="0" dirty="0">
                <a:solidFill>
                  <a:srgbClr val="000000"/>
                </a:solidFill>
                <a:latin typeface="Tahoma"/>
              </a:rPr>
              <a:t>    .... </a:t>
            </a:r>
            <a:br>
              <a:rPr lang="pt-BR" altLang="zh-CN" kern="0" dirty="0">
                <a:solidFill>
                  <a:srgbClr val="000000"/>
                </a:solidFill>
                <a:latin typeface="Tahoma"/>
              </a:rPr>
            </a:br>
            <a:r>
              <a:rPr lang="pt-BR" altLang="zh-CN" kern="0" dirty="0">
                <a:solidFill>
                  <a:srgbClr val="000000"/>
                </a:solidFill>
                <a:latin typeface="Tahoma"/>
              </a:rPr>
              <a:t>} </a:t>
            </a:r>
          </a:p>
        </p:txBody>
      </p:sp>
    </p:spTree>
    <p:extLst>
      <p:ext uri="{BB962C8B-B14F-4D97-AF65-F5344CB8AC3E}">
        <p14:creationId xmlns:p14="http://schemas.microsoft.com/office/powerpoint/2010/main" val="187131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(III)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solidFill>
                  <a:srgbClr val="FF0000"/>
                </a:solidFill>
              </a:rPr>
              <a:t>Input contains multiple test cases. Each test case contains a pair of integers a and b, one pair of integers per line. A test case containing 0 0 terminates the input and this test case is not to be processed.</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715539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 (</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1 5</a:t>
            </a:r>
          </a:p>
          <a:p>
            <a:pPr indent="273050">
              <a:buClr>
                <a:srgbClr val="FF0000"/>
              </a:buClr>
              <a:buSzPct val="80000"/>
            </a:pPr>
            <a:r>
              <a:rPr lang="en-US" altLang="zh-CN" sz="2000" dirty="0"/>
              <a:t>10 20</a:t>
            </a:r>
          </a:p>
          <a:p>
            <a:pPr indent="273050">
              <a:buClr>
                <a:srgbClr val="FF0000"/>
              </a:buClr>
              <a:buSzPct val="80000"/>
            </a:pPr>
            <a:r>
              <a:rPr lang="en-US" altLang="zh-CN" sz="2000" dirty="0"/>
              <a:t>0 </a:t>
            </a:r>
            <a:r>
              <a:rPr lang="en-US" altLang="zh-CN" sz="2000" dirty="0" smtClean="0"/>
              <a:t>0</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smtClean="0"/>
              <a:t>6</a:t>
            </a:r>
            <a:endParaRPr lang="en-US" altLang="zh-CN" sz="2000" dirty="0"/>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618967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3" name="内容占位符 2"/>
          <p:cNvSpPr>
            <a:spLocks noGrp="1"/>
          </p:cNvSpPr>
          <p:nvPr>
            <p:ph idx="1"/>
          </p:nvPr>
        </p:nvSpPr>
        <p:spPr>
          <a:xfrm>
            <a:off x="288000" y="1115999"/>
            <a:ext cx="8604000" cy="3537137"/>
          </a:xfrm>
        </p:spPr>
        <p:txBody>
          <a:bodyPr>
            <a:normAutofit fontScale="85000" lnSpcReduction="10000"/>
          </a:bodyPr>
          <a:lstStyle/>
          <a:p>
            <a:pPr>
              <a:lnSpc>
                <a:spcPct val="150000"/>
              </a:lnSpc>
              <a:spcAft>
                <a:spcPts val="0"/>
              </a:spcAft>
            </a:pPr>
            <a:r>
              <a:rPr lang="en-US" altLang="zh-CN" dirty="0"/>
              <a:t>#include &lt;</a:t>
            </a:r>
            <a:r>
              <a:rPr lang="en-US" altLang="zh-CN" dirty="0" err="1"/>
              <a:t>stdio.h</a:t>
            </a:r>
            <a:r>
              <a:rPr lang="en-US" altLang="zh-CN" dirty="0"/>
              <a:t>&gt;</a:t>
            </a:r>
          </a:p>
          <a:p>
            <a:pPr>
              <a:lnSpc>
                <a:spcPct val="150000"/>
              </a:lnSpc>
              <a:spcAft>
                <a:spcPts val="0"/>
              </a:spcAft>
            </a:pPr>
            <a:r>
              <a:rPr lang="en-US" altLang="zh-CN" dirty="0"/>
              <a:t> int main()</a:t>
            </a:r>
          </a:p>
          <a:p>
            <a:pPr>
              <a:lnSpc>
                <a:spcPct val="150000"/>
              </a:lnSpc>
              <a:spcAft>
                <a:spcPts val="0"/>
              </a:spcAft>
            </a:pPr>
            <a:r>
              <a:rPr lang="en-US" altLang="zh-CN" dirty="0"/>
              <a:t> { </a:t>
            </a:r>
          </a:p>
          <a:p>
            <a:pPr>
              <a:lnSpc>
                <a:spcPct val="150000"/>
              </a:lnSpc>
              <a:spcAft>
                <a:spcPts val="0"/>
              </a:spcAft>
            </a:pPr>
            <a:r>
              <a:rPr lang="en-US" altLang="zh-CN" dirty="0"/>
              <a:t>	int </a:t>
            </a:r>
            <a:r>
              <a:rPr lang="en-US" altLang="zh-CN" dirty="0" err="1"/>
              <a:t>a,b</a:t>
            </a:r>
            <a:r>
              <a:rPr lang="en-US" altLang="zh-CN" dirty="0"/>
              <a:t>;</a:t>
            </a:r>
          </a:p>
          <a:p>
            <a:pPr>
              <a:lnSpc>
                <a:spcPct val="150000"/>
              </a:lnSpc>
              <a:spcAft>
                <a:spcPts val="0"/>
              </a:spcAft>
            </a:pPr>
            <a:r>
              <a:rPr lang="en-US" altLang="zh-CN" dirty="0"/>
              <a:t>	while(scanf</a:t>
            </a:r>
            <a:r>
              <a:rPr lang="en-US" altLang="zh-CN" dirty="0" smtClean="0"/>
              <a:t>(“%</a:t>
            </a:r>
            <a:r>
              <a:rPr lang="en-US" altLang="zh-CN" dirty="0"/>
              <a:t>d %</a:t>
            </a:r>
            <a:r>
              <a:rPr lang="en-US" altLang="zh-CN" dirty="0" err="1" smtClean="0"/>
              <a:t>d”,&amp;</a:t>
            </a:r>
            <a:r>
              <a:rPr lang="en-US" altLang="zh-CN" dirty="0" err="1"/>
              <a:t>a</a:t>
            </a:r>
            <a:r>
              <a:rPr lang="en-US" altLang="zh-CN" dirty="0"/>
              <a:t>, &amp;b)&amp;&amp; </a:t>
            </a:r>
            <a:r>
              <a:rPr lang="en-US" altLang="zh-CN" dirty="0" smtClean="0"/>
              <a:t>(a!=0 </a:t>
            </a:r>
            <a:r>
              <a:rPr lang="en-US" altLang="zh-CN" dirty="0"/>
              <a:t>&amp;&amp; </a:t>
            </a:r>
            <a:r>
              <a:rPr lang="en-US" altLang="zh-CN" dirty="0" smtClean="0"/>
              <a:t>b!=0</a:t>
            </a:r>
            <a:r>
              <a:rPr lang="en-US" altLang="zh-CN" dirty="0"/>
              <a:t>))</a:t>
            </a:r>
          </a:p>
          <a:p>
            <a:pPr>
              <a:lnSpc>
                <a:spcPct val="150000"/>
              </a:lnSpc>
              <a:spcAft>
                <a:spcPts val="0"/>
              </a:spcAft>
            </a:pPr>
            <a:r>
              <a:rPr lang="en-US" altLang="zh-CN" dirty="0"/>
              <a:t>		</a:t>
            </a:r>
            <a:r>
              <a:rPr lang="en-US" altLang="zh-CN" dirty="0" err="1"/>
              <a:t>printf</a:t>
            </a:r>
            <a:r>
              <a:rPr lang="en-US" altLang="zh-CN" dirty="0"/>
              <a:t>("%d\n",</a:t>
            </a:r>
            <a:r>
              <a:rPr lang="en-US" altLang="zh-CN" dirty="0" err="1"/>
              <a:t>a+b</a:t>
            </a:r>
            <a:r>
              <a:rPr lang="en-US" altLang="zh-CN" dirty="0"/>
              <a:t>);</a:t>
            </a:r>
          </a:p>
          <a:p>
            <a:pPr>
              <a:lnSpc>
                <a:spcPct val="150000"/>
              </a:lnSpc>
              <a:spcAft>
                <a:spcPts val="0"/>
              </a:spcAft>
            </a:pPr>
            <a:r>
              <a:rPr lang="en-US" altLang="zh-CN" dirty="0"/>
              <a:t>	return 0;</a:t>
            </a:r>
          </a:p>
          <a:p>
            <a:pPr>
              <a:lnSpc>
                <a:spcPct val="150000"/>
              </a:lnSpc>
              <a:spcAft>
                <a:spcPts val="0"/>
              </a:spcAft>
            </a:pPr>
            <a:r>
              <a:rPr lang="en-US" altLang="zh-CN" dirty="0"/>
              <a:t> } </a:t>
            </a:r>
            <a:endParaRPr lang="zh-CN" altLang="zh-CN" dirty="0"/>
          </a:p>
        </p:txBody>
      </p:sp>
      <p:sp>
        <p:nvSpPr>
          <p:cNvPr id="5" name="Text Box 4"/>
          <p:cNvSpPr txBox="1">
            <a:spLocks noChangeArrowheads="1"/>
          </p:cNvSpPr>
          <p:nvPr/>
        </p:nvSpPr>
        <p:spPr bwMode="auto">
          <a:xfrm>
            <a:off x="611560" y="4911551"/>
            <a:ext cx="799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l">
              <a:spcBef>
                <a:spcPct val="50000"/>
              </a:spcBef>
            </a:pPr>
            <a:r>
              <a:rPr lang="en-US" altLang="zh-CN" dirty="0">
                <a:solidFill>
                  <a:srgbClr val="FF0000"/>
                </a:solidFill>
                <a:latin typeface="Times New Roman" pitchFamily="18" charset="0"/>
                <a:ea typeface="黑体" pitchFamily="49" charset="-122"/>
              </a:rPr>
              <a:t>while(scanf("%d %</a:t>
            </a:r>
            <a:r>
              <a:rPr lang="en-US" altLang="zh-CN" dirty="0" err="1">
                <a:solidFill>
                  <a:srgbClr val="FF0000"/>
                </a:solidFill>
                <a:latin typeface="Times New Roman" pitchFamily="18" charset="0"/>
                <a:ea typeface="黑体" pitchFamily="49" charset="-122"/>
              </a:rPr>
              <a:t>d",&amp;a</a:t>
            </a:r>
            <a:r>
              <a:rPr lang="en-US" altLang="zh-CN" dirty="0">
                <a:solidFill>
                  <a:srgbClr val="FF0000"/>
                </a:solidFill>
                <a:latin typeface="Times New Roman" pitchFamily="18" charset="0"/>
                <a:ea typeface="黑体" pitchFamily="49" charset="-122"/>
              </a:rPr>
              <a:t>, &amp;b)&amp;&amp; !(a==0 &amp;&amp; b==0))</a:t>
            </a:r>
            <a:endParaRPr lang="zh-CN" altLang="zh-CN" dirty="0" smtClean="0">
              <a:solidFill>
                <a:srgbClr val="FF0000"/>
              </a:solidFill>
              <a:latin typeface="Times New Roman" pitchFamily="18" charset="0"/>
              <a:ea typeface="黑体" pitchFamily="49" charset="-122"/>
            </a:endParaRPr>
          </a:p>
        </p:txBody>
      </p:sp>
      <p:sp>
        <p:nvSpPr>
          <p:cNvPr id="6" name="云形标注 5"/>
          <p:cNvSpPr/>
          <p:nvPr/>
        </p:nvSpPr>
        <p:spPr bwMode="auto">
          <a:xfrm>
            <a:off x="5868144" y="1124744"/>
            <a:ext cx="3096344" cy="1556462"/>
          </a:xfrm>
          <a:prstGeom prst="cloudCallout">
            <a:avLst/>
          </a:prstGeom>
          <a:solidFill>
            <a:srgbClr val="00B0F0">
              <a:alpha val="58000"/>
            </a:srgbClr>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黑体" pitchFamily="2" charset="-122"/>
              </a:rPr>
              <a:t>有没有问题？</a:t>
            </a:r>
          </a:p>
        </p:txBody>
      </p:sp>
    </p:spTree>
    <p:extLst>
      <p:ext uri="{BB962C8B-B14F-4D97-AF65-F5344CB8AC3E}">
        <p14:creationId xmlns:p14="http://schemas.microsoft.com/office/powerpoint/2010/main" val="190183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2.1 C/C++</a:t>
            </a:r>
            <a:r>
              <a:rPr lang="zh-CN" altLang="en-US" sz="3600" dirty="0" smtClean="0">
                <a:solidFill>
                  <a:srgbClr val="C00000"/>
                </a:solidFill>
              </a:rPr>
              <a:t>语言</a:t>
            </a:r>
            <a:r>
              <a:rPr lang="zh-CN" altLang="en-US" sz="3600" dirty="0">
                <a:solidFill>
                  <a:srgbClr val="C00000"/>
                </a:solidFill>
              </a:rPr>
              <a:t>的输入输出语句</a:t>
            </a:r>
          </a:p>
        </p:txBody>
      </p:sp>
      <p:sp>
        <p:nvSpPr>
          <p:cNvPr id="3" name="内容占位符 2"/>
          <p:cNvSpPr>
            <a:spLocks noGrp="1"/>
          </p:cNvSpPr>
          <p:nvPr>
            <p:ph idx="1"/>
          </p:nvPr>
        </p:nvSpPr>
        <p:spPr/>
        <p:txBody>
          <a:bodyPr>
            <a:normAutofit lnSpcReduction="10000"/>
          </a:bodyPr>
          <a:lstStyle/>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C</a:t>
            </a:r>
            <a:r>
              <a:rPr kumimoji="1" lang="zh-CN" altLang="en-US" sz="2800" b="1" kern="1200" dirty="0">
                <a:solidFill>
                  <a:srgbClr val="0033CC"/>
                </a:solidFill>
                <a:latin typeface="Times New Roman" pitchFamily="18" charset="0"/>
                <a:ea typeface="宋体" pitchFamily="2" charset="-122"/>
              </a:rPr>
              <a:t>语言的输入输出      </a:t>
            </a:r>
            <a:r>
              <a:rPr lang="en-US" altLang="zh-CN" b="1" dirty="0" smtClean="0">
                <a:solidFill>
                  <a:srgbClr val="FF0000"/>
                </a:solidFill>
              </a:rPr>
              <a:t>#</a:t>
            </a:r>
            <a:r>
              <a:rPr lang="en-US" altLang="zh-CN" b="1" dirty="0">
                <a:solidFill>
                  <a:srgbClr val="FF0000"/>
                </a:solidFill>
              </a:rPr>
              <a:t>include &lt;</a:t>
            </a:r>
            <a:r>
              <a:rPr lang="en-US" altLang="zh-CN" b="1" dirty="0" err="1">
                <a:solidFill>
                  <a:srgbClr val="FF0000"/>
                </a:solidFill>
              </a:rPr>
              <a:t>stdio.h</a:t>
            </a:r>
            <a:r>
              <a:rPr lang="en-US" altLang="zh-CN" b="1" dirty="0" smtClean="0">
                <a:solidFill>
                  <a:srgbClr val="FF0000"/>
                </a:solidFill>
              </a:rPr>
              <a:t>&gt;</a:t>
            </a:r>
          </a:p>
          <a:p>
            <a:pPr marL="627063" indent="-271463">
              <a:buClr>
                <a:srgbClr val="FF0000"/>
              </a:buClr>
              <a:buSzPct val="80000"/>
              <a:buFont typeface="Wingdings" panose="05000000000000000000" pitchFamily="2" charset="2"/>
              <a:buChar char="Ø"/>
            </a:pPr>
            <a:r>
              <a:rPr lang="en-US" altLang="zh-CN" b="1" dirty="0"/>
              <a:t>scanf( ) </a:t>
            </a:r>
            <a:endParaRPr lang="en-US" altLang="zh-CN" b="1" dirty="0" smtClean="0"/>
          </a:p>
          <a:p>
            <a:pPr marL="627063" indent="-271463">
              <a:buClr>
                <a:srgbClr val="FF0000"/>
              </a:buClr>
              <a:buSzPct val="80000"/>
              <a:buFont typeface="Wingdings" panose="05000000000000000000" pitchFamily="2" charset="2"/>
              <a:buChar char="Ø"/>
            </a:pPr>
            <a:r>
              <a:rPr lang="en-US" altLang="zh-CN" b="1" dirty="0" err="1" smtClean="0"/>
              <a:t>printf</a:t>
            </a:r>
            <a:r>
              <a:rPr lang="en-US" altLang="zh-CN" b="1" dirty="0"/>
              <a:t>( </a:t>
            </a:r>
            <a:r>
              <a:rPr lang="en-US" altLang="zh-CN" b="1" dirty="0" smtClean="0"/>
              <a:t>)</a:t>
            </a:r>
          </a:p>
          <a:p>
            <a:pPr marL="627063" indent="-271463">
              <a:buClr>
                <a:srgbClr val="FF0000"/>
              </a:buClr>
              <a:buSzPct val="80000"/>
              <a:buFont typeface="Wingdings" panose="05000000000000000000" pitchFamily="2" charset="2"/>
              <a:buChar char="Ø"/>
            </a:pPr>
            <a:r>
              <a:rPr lang="en-US" altLang="zh-CN" b="1" dirty="0" err="1" smtClean="0"/>
              <a:t>getchar</a:t>
            </a:r>
            <a:r>
              <a:rPr lang="en-US" altLang="zh-CN" b="1" dirty="0" smtClean="0"/>
              <a:t>( )</a:t>
            </a:r>
          </a:p>
          <a:p>
            <a:pPr marL="627063" indent="-271463">
              <a:buClr>
                <a:srgbClr val="FF0000"/>
              </a:buClr>
              <a:buSzPct val="80000"/>
              <a:buFont typeface="Wingdings" panose="05000000000000000000" pitchFamily="2" charset="2"/>
              <a:buChar char="Ø"/>
            </a:pPr>
            <a:r>
              <a:rPr lang="en-US" altLang="zh-CN" b="1" dirty="0" err="1" smtClean="0"/>
              <a:t>putchar</a:t>
            </a:r>
            <a:r>
              <a:rPr lang="en-US" altLang="zh-CN" b="1" dirty="0" smtClean="0"/>
              <a:t>( )</a:t>
            </a:r>
          </a:p>
          <a:p>
            <a:pPr marL="627063" indent="-271463">
              <a:buClr>
                <a:srgbClr val="FF0000"/>
              </a:buClr>
              <a:buSzPct val="80000"/>
              <a:buFont typeface="Wingdings" panose="05000000000000000000" pitchFamily="2" charset="2"/>
              <a:buChar char="Ø"/>
            </a:pPr>
            <a:r>
              <a:rPr lang="en-US" altLang="zh-CN" b="1" dirty="0" smtClean="0"/>
              <a:t>gets( )</a:t>
            </a:r>
          </a:p>
          <a:p>
            <a:pPr marL="627063" indent="-271463">
              <a:buClr>
                <a:srgbClr val="FF0000"/>
              </a:buClr>
              <a:buSzPct val="80000"/>
              <a:buFont typeface="Wingdings" panose="05000000000000000000" pitchFamily="2" charset="2"/>
              <a:buChar char="Ø"/>
            </a:pPr>
            <a:r>
              <a:rPr lang="en-US" altLang="zh-CN" b="1" dirty="0" smtClean="0"/>
              <a:t>puts( )</a:t>
            </a:r>
          </a:p>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C++</a:t>
            </a:r>
            <a:r>
              <a:rPr kumimoji="1" lang="zh-CN" altLang="en-US" sz="2800" b="1" kern="1200" dirty="0">
                <a:solidFill>
                  <a:srgbClr val="0033CC"/>
                </a:solidFill>
                <a:latin typeface="Times New Roman" pitchFamily="18" charset="0"/>
                <a:ea typeface="宋体" pitchFamily="2" charset="-122"/>
              </a:rPr>
              <a:t>语言的输入输出    </a:t>
            </a:r>
            <a:r>
              <a:rPr lang="en-US" altLang="zh-CN" b="1" dirty="0">
                <a:solidFill>
                  <a:srgbClr val="FF0000"/>
                </a:solidFill>
              </a:rPr>
              <a:t>#include&lt;</a:t>
            </a:r>
            <a:r>
              <a:rPr lang="en-US" altLang="zh-CN" b="1" dirty="0" err="1">
                <a:solidFill>
                  <a:srgbClr val="FF0000"/>
                </a:solidFill>
              </a:rPr>
              <a:t>iostream</a:t>
            </a:r>
            <a:r>
              <a:rPr lang="en-US" altLang="zh-CN" b="1" dirty="0" smtClean="0">
                <a:solidFill>
                  <a:srgbClr val="FF0000"/>
                </a:solidFill>
              </a:rPr>
              <a:t>&gt;    </a:t>
            </a:r>
            <a:endParaRPr lang="en-US" altLang="zh-CN" b="1" dirty="0">
              <a:solidFill>
                <a:srgbClr val="FF0000"/>
              </a:solidFill>
            </a:endParaRPr>
          </a:p>
          <a:p>
            <a:pPr marL="627063" indent="-271463">
              <a:buClr>
                <a:srgbClr val="FF0000"/>
              </a:buClr>
              <a:buSzPct val="80000"/>
              <a:buFont typeface="Wingdings" panose="05000000000000000000" pitchFamily="2" charset="2"/>
              <a:buChar char="Ø"/>
            </a:pPr>
            <a:r>
              <a:rPr lang="en-US" altLang="zh-CN" b="1" dirty="0" err="1" smtClean="0"/>
              <a:t>cin</a:t>
            </a:r>
            <a:endParaRPr lang="en-US" altLang="zh-CN" b="1" dirty="0"/>
          </a:p>
          <a:p>
            <a:pPr marL="627063" indent="-271463">
              <a:buClr>
                <a:srgbClr val="FF0000"/>
              </a:buClr>
              <a:buSzPct val="80000"/>
              <a:buFont typeface="Wingdings" panose="05000000000000000000" pitchFamily="2" charset="2"/>
              <a:buChar char="Ø"/>
            </a:pPr>
            <a:r>
              <a:rPr lang="en-US" altLang="zh-CN" b="1" dirty="0" err="1" smtClean="0"/>
              <a:t>cout</a:t>
            </a:r>
            <a:endParaRPr lang="en-US" altLang="zh-CN" b="1" dirty="0"/>
          </a:p>
          <a:p>
            <a:pPr marL="342900" indent="-342900">
              <a:buClr>
                <a:srgbClr val="FF0000"/>
              </a:buClr>
              <a:buSzPct val="80000"/>
              <a:buFont typeface="Wingdings" panose="05000000000000000000" pitchFamily="2" charset="2"/>
              <a:buChar char="n"/>
            </a:pPr>
            <a:endParaRPr lang="zh-CN" altLang="en-US" b="1" dirty="0"/>
          </a:p>
        </p:txBody>
      </p:sp>
    </p:spTree>
    <p:extLst>
      <p:ext uri="{BB962C8B-B14F-4D97-AF65-F5344CB8AC3E}">
        <p14:creationId xmlns:p14="http://schemas.microsoft.com/office/powerpoint/2010/main" val="1631976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第四类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输入是一整行的</a:t>
            </a:r>
            <a:r>
              <a:rPr lang="zh-CN" altLang="en-US" sz="2800" b="1" dirty="0" smtClean="0"/>
              <a:t>字符串</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解决方案：字符（串）输入</a:t>
            </a:r>
            <a:endParaRPr lang="en-US" altLang="zh-CN" dirty="0">
              <a:solidFill>
                <a:srgbClr val="000000"/>
              </a:solidFill>
              <a:latin typeface="Tahoma"/>
            </a:endParaRPr>
          </a:p>
        </p:txBody>
      </p:sp>
      <p:sp>
        <p:nvSpPr>
          <p:cNvPr id="5" name="Rectangle 3"/>
          <p:cNvSpPr txBox="1">
            <a:spLocks noChangeArrowheads="1"/>
          </p:cNvSpPr>
          <p:nvPr/>
        </p:nvSpPr>
        <p:spPr>
          <a:xfrm>
            <a:off x="467544" y="2636912"/>
            <a:ext cx="3744416"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endParaRPr kumimoji="1" lang="en-US" altLang="zh-CN" sz="2800" b="1" dirty="0">
              <a:solidFill>
                <a:srgbClr val="0033CC"/>
              </a:solidFill>
              <a:latin typeface="Times New Roman" pitchFamily="18" charset="0"/>
              <a:ea typeface="宋体" pitchFamily="2" charset="-122"/>
            </a:endParaRPr>
          </a:p>
          <a:p>
            <a:pPr marL="342900" indent="0">
              <a:spcAft>
                <a:spcPct val="0"/>
              </a:spcAft>
              <a:buClr>
                <a:srgbClr val="3333CC"/>
              </a:buClr>
              <a:buSzPct val="100000"/>
            </a:pPr>
            <a:r>
              <a:rPr lang="zh-CN" altLang="zh-CN" dirty="0"/>
              <a:t>char buf[20]; </a:t>
            </a:r>
            <a:br>
              <a:rPr lang="zh-CN" altLang="zh-CN" dirty="0"/>
            </a:br>
            <a:r>
              <a:rPr lang="zh-CN" altLang="zh-CN" dirty="0" smtClean="0"/>
              <a:t>gets</a:t>
            </a:r>
            <a:r>
              <a:rPr lang="zh-CN" altLang="zh-CN" dirty="0"/>
              <a:t>(buf); </a:t>
            </a:r>
            <a:endParaRPr lang="zh-CN" altLang="zh-CN" dirty="0">
              <a:solidFill>
                <a:schemeClr val="hlink"/>
              </a:solidFill>
            </a:endParaRPr>
          </a:p>
          <a:p>
            <a:pPr marL="342900" indent="0">
              <a:spcAft>
                <a:spcPct val="0"/>
              </a:spcAft>
              <a:buClr>
                <a:srgbClr val="3333CC"/>
              </a:buClr>
              <a:buSzPct val="100000"/>
            </a:pPr>
            <a:endParaRPr lang="zh-CN" altLang="en-US" sz="2800" b="1" kern="0" dirty="0" smtClean="0">
              <a:solidFill>
                <a:srgbClr val="000000"/>
              </a:solidFill>
              <a:latin typeface="Tahoma"/>
            </a:endParaRPr>
          </a:p>
        </p:txBody>
      </p:sp>
      <p:sp>
        <p:nvSpPr>
          <p:cNvPr id="6" name="Rectangle 3"/>
          <p:cNvSpPr txBox="1">
            <a:spLocks noChangeArrowheads="1"/>
          </p:cNvSpPr>
          <p:nvPr/>
        </p:nvSpPr>
        <p:spPr>
          <a:xfrm>
            <a:off x="3779912" y="2636912"/>
            <a:ext cx="525658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endParaRPr kumimoji="1" lang="en-US" altLang="zh-CN" sz="2800" b="1" dirty="0">
              <a:solidFill>
                <a:srgbClr val="0033CC"/>
              </a:solidFill>
              <a:latin typeface="Times New Roman" pitchFamily="18" charset="0"/>
              <a:ea typeface="宋体" pitchFamily="2" charset="-122"/>
            </a:endParaRPr>
          </a:p>
          <a:p>
            <a:r>
              <a:rPr lang="zh-CN" altLang="zh-CN" dirty="0"/>
              <a:t>如果用string </a:t>
            </a:r>
            <a:r>
              <a:rPr lang="zh-CN" altLang="zh-CN" dirty="0" smtClean="0"/>
              <a:t>buf</a:t>
            </a:r>
            <a:r>
              <a:rPr lang="en-US" altLang="zh-CN" dirty="0" smtClean="0"/>
              <a:t> </a:t>
            </a:r>
            <a:r>
              <a:rPr lang="zh-CN" altLang="zh-CN" dirty="0" smtClean="0"/>
              <a:t>来</a:t>
            </a:r>
            <a:r>
              <a:rPr lang="zh-CN" altLang="zh-CN" dirty="0"/>
              <a:t>保存：</a:t>
            </a:r>
          </a:p>
          <a:p>
            <a:r>
              <a:rPr lang="zh-CN" altLang="zh-CN" dirty="0"/>
              <a:t>	</a:t>
            </a:r>
            <a:r>
              <a:rPr lang="zh-CN" altLang="zh-CN" dirty="0" smtClean="0"/>
              <a:t>getline( cin </a:t>
            </a:r>
            <a:r>
              <a:rPr lang="zh-CN" altLang="zh-CN" dirty="0"/>
              <a:t>, buf ); </a:t>
            </a:r>
          </a:p>
          <a:p>
            <a:r>
              <a:rPr lang="zh-CN" altLang="zh-CN" dirty="0" smtClean="0"/>
              <a:t>如果</a:t>
            </a:r>
            <a:r>
              <a:rPr lang="zh-CN" altLang="zh-CN" dirty="0"/>
              <a:t>用char buf[ 255 </a:t>
            </a:r>
            <a:r>
              <a:rPr lang="zh-CN" altLang="zh-CN" dirty="0" smtClean="0"/>
              <a:t>]</a:t>
            </a:r>
            <a:r>
              <a:rPr lang="en-US" altLang="zh-CN" dirty="0" smtClean="0"/>
              <a:t> </a:t>
            </a:r>
            <a:r>
              <a:rPr lang="zh-CN" altLang="zh-CN" dirty="0" smtClean="0"/>
              <a:t>来</a:t>
            </a:r>
            <a:r>
              <a:rPr lang="zh-CN" altLang="zh-CN" dirty="0"/>
              <a:t>保存： </a:t>
            </a:r>
            <a:br>
              <a:rPr lang="zh-CN" altLang="zh-CN" dirty="0"/>
            </a:br>
            <a:r>
              <a:rPr lang="zh-CN" altLang="zh-CN" dirty="0"/>
              <a:t>	cin.getline( buf, 255 )</a:t>
            </a:r>
            <a:r>
              <a:rPr lang="zh-CN" altLang="zh-CN" dirty="0" smtClean="0"/>
              <a:t>;</a:t>
            </a:r>
            <a:endParaRPr lang="zh-CN" altLang="zh-CN" dirty="0"/>
          </a:p>
        </p:txBody>
      </p:sp>
    </p:spTree>
    <p:extLst>
      <p:ext uri="{BB962C8B-B14F-4D97-AF65-F5344CB8AC3E}">
        <p14:creationId xmlns:p14="http://schemas.microsoft.com/office/powerpoint/2010/main" val="241686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Input to this problem will consist of a (non-empty) series of up to 100 data sets. Each data set will be formatted according to the following description, and there will be no blank lines separating data sets. All characters will be uppercase. </a:t>
            </a:r>
          </a:p>
          <a:p>
            <a:pPr indent="273050">
              <a:buClr>
                <a:srgbClr val="FF0000"/>
              </a:buClr>
              <a:buSzPct val="80000"/>
            </a:pPr>
            <a:r>
              <a:rPr lang="en-US" altLang="zh-CN" sz="2000" dirty="0" smtClean="0"/>
              <a:t>A </a:t>
            </a:r>
            <a:r>
              <a:rPr lang="en-US" altLang="zh-CN" sz="2000" dirty="0"/>
              <a:t>single data set has 3 components: </a:t>
            </a:r>
          </a:p>
          <a:p>
            <a:pPr indent="273050">
              <a:buClr>
                <a:srgbClr val="FF0000"/>
              </a:buClr>
              <a:buSzPct val="80000"/>
            </a:pPr>
            <a:r>
              <a:rPr lang="en-US" altLang="zh-CN" sz="2000" dirty="0" smtClean="0"/>
              <a:t>Start </a:t>
            </a:r>
            <a:r>
              <a:rPr lang="en-US" altLang="zh-CN" sz="2000" dirty="0"/>
              <a:t>line - A single line, "START" </a:t>
            </a:r>
          </a:p>
          <a:p>
            <a:pPr indent="273050">
              <a:buClr>
                <a:srgbClr val="FF0000"/>
              </a:buClr>
              <a:buSzPct val="80000"/>
            </a:pPr>
            <a:r>
              <a:rPr lang="en-US" altLang="zh-CN" sz="2000" dirty="0" smtClean="0"/>
              <a:t>Cipher </a:t>
            </a:r>
            <a:r>
              <a:rPr lang="en-US" altLang="zh-CN" sz="2000" dirty="0"/>
              <a:t>message - A single line containing from one to two hundred characters, inclusive, comprising a single message from Caesar </a:t>
            </a:r>
          </a:p>
          <a:p>
            <a:pPr indent="273050">
              <a:buClr>
                <a:srgbClr val="FF0000"/>
              </a:buClr>
              <a:buSzPct val="80000"/>
            </a:pPr>
            <a:r>
              <a:rPr lang="en-US" altLang="zh-CN" sz="2000" dirty="0" smtClean="0"/>
              <a:t>End </a:t>
            </a:r>
            <a:r>
              <a:rPr lang="en-US" altLang="zh-CN" sz="2000" dirty="0"/>
              <a:t>line - A single line, "END" </a:t>
            </a:r>
          </a:p>
          <a:p>
            <a:pPr indent="273050">
              <a:buClr>
                <a:srgbClr val="FF0000"/>
              </a:buClr>
              <a:buSzPct val="80000"/>
            </a:pPr>
            <a:r>
              <a:rPr lang="en-US" altLang="zh-CN" sz="2000" dirty="0" smtClean="0"/>
              <a:t>Following </a:t>
            </a:r>
            <a:r>
              <a:rPr lang="en-US" altLang="zh-CN" sz="2000" dirty="0"/>
              <a:t>the final data set will be a single line, "ENDOFINPUT".</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61359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908720"/>
            <a:ext cx="8748496"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a:t>
            </a: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1800" dirty="0"/>
              <a:t>START</a:t>
            </a:r>
          </a:p>
          <a:p>
            <a:pPr indent="273050">
              <a:buClr>
                <a:srgbClr val="FF0000"/>
              </a:buClr>
              <a:buSzPct val="80000"/>
            </a:pPr>
            <a:r>
              <a:rPr lang="en-US" altLang="zh-CN" sz="1800" dirty="0"/>
              <a:t>NS BFW, JAJSYX TK NRUTWYFSHJ FWJ YMJ WJXZQY TK YWNANFQ HFZXJX</a:t>
            </a:r>
          </a:p>
          <a:p>
            <a:pPr indent="273050">
              <a:buClr>
                <a:srgbClr val="FF0000"/>
              </a:buClr>
              <a:buSzPct val="80000"/>
            </a:pPr>
            <a:r>
              <a:rPr lang="en-US" altLang="zh-CN" sz="1800" dirty="0"/>
              <a:t>END</a:t>
            </a:r>
          </a:p>
          <a:p>
            <a:pPr indent="273050">
              <a:buClr>
                <a:srgbClr val="FF0000"/>
              </a:buClr>
              <a:buSzPct val="80000"/>
            </a:pPr>
            <a:r>
              <a:rPr lang="en-US" altLang="zh-CN" sz="1800" dirty="0"/>
              <a:t>START</a:t>
            </a:r>
          </a:p>
          <a:p>
            <a:pPr indent="273050">
              <a:buClr>
                <a:srgbClr val="FF0000"/>
              </a:buClr>
              <a:buSzPct val="80000"/>
            </a:pPr>
            <a:r>
              <a:rPr lang="en-US" altLang="zh-CN" sz="1800" dirty="0"/>
              <a:t>N BTZQI WFYMJW GJ KNWXY NS F QNYYQJ NGJWNFS ANQQFLJ YMFS XJHTSI NS WTRJ</a:t>
            </a:r>
          </a:p>
          <a:p>
            <a:pPr indent="273050">
              <a:buClr>
                <a:srgbClr val="FF0000"/>
              </a:buClr>
              <a:buSzPct val="80000"/>
            </a:pPr>
            <a:r>
              <a:rPr lang="en-US" altLang="zh-CN" sz="1800" dirty="0"/>
              <a:t>END</a:t>
            </a:r>
          </a:p>
          <a:p>
            <a:pPr indent="273050">
              <a:buClr>
                <a:srgbClr val="FF0000"/>
              </a:buClr>
              <a:buSzPct val="80000"/>
            </a:pPr>
            <a:r>
              <a:rPr lang="en-US" altLang="zh-CN" sz="1800" dirty="0"/>
              <a:t>START</a:t>
            </a:r>
          </a:p>
          <a:p>
            <a:pPr indent="273050">
              <a:buClr>
                <a:srgbClr val="FF0000"/>
              </a:buClr>
              <a:buSzPct val="80000"/>
            </a:pPr>
            <a:r>
              <a:rPr lang="en-US" altLang="zh-CN" sz="1800" dirty="0"/>
              <a:t>IFSLJW PSTBX KZQQ BJQQ YMFY HFJXFW NX RTWJ IFSLJWTZX YMFS MJ</a:t>
            </a:r>
          </a:p>
          <a:p>
            <a:pPr indent="273050">
              <a:buClr>
                <a:srgbClr val="FF0000"/>
              </a:buClr>
              <a:buSzPct val="80000"/>
            </a:pPr>
            <a:r>
              <a:rPr lang="en-US" altLang="zh-CN" sz="1800" dirty="0"/>
              <a:t>END</a:t>
            </a:r>
          </a:p>
          <a:p>
            <a:pPr indent="273050">
              <a:buClr>
                <a:srgbClr val="FF0000"/>
              </a:buClr>
              <a:buSzPct val="80000"/>
            </a:pPr>
            <a:r>
              <a:rPr lang="en-US" altLang="zh-CN" sz="1800" dirty="0"/>
              <a:t>ENDOFINPUT</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4240545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r>
              <a:rPr lang="en-US" altLang="zh-CN" dirty="0" smtClean="0"/>
              <a:t>—C</a:t>
            </a:r>
            <a:r>
              <a:rPr lang="zh-CN" altLang="en-US" dirty="0" smtClean="0"/>
              <a:t>语言字符串</a:t>
            </a:r>
            <a:r>
              <a:rPr lang="en-US" altLang="zh-CN" dirty="0" smtClean="0"/>
              <a:t>I/O</a:t>
            </a:r>
            <a:endParaRPr lang="zh-CN" altLang="en-US" dirty="0"/>
          </a:p>
        </p:txBody>
      </p:sp>
      <p:sp>
        <p:nvSpPr>
          <p:cNvPr id="3" name="内容占位符 2"/>
          <p:cNvSpPr>
            <a:spLocks noGrp="1"/>
          </p:cNvSpPr>
          <p:nvPr>
            <p:ph idx="1"/>
          </p:nvPr>
        </p:nvSpPr>
        <p:spPr>
          <a:xfrm>
            <a:off x="288000" y="1115999"/>
            <a:ext cx="8604000" cy="5265329"/>
          </a:xfrm>
        </p:spPr>
        <p:txBody>
          <a:bodyPr/>
          <a:lstStyle/>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scanf(</a:t>
            </a:r>
            <a:r>
              <a:rPr lang="zh-CN" altLang="zh-CN" sz="2800" dirty="0">
                <a:solidFill>
                  <a:srgbClr val="000000"/>
                </a:solidFill>
                <a:latin typeface="Arial" pitchFamily="34" charset="0"/>
              </a:rPr>
              <a:t>“</a:t>
            </a:r>
            <a:r>
              <a:rPr lang="zh-CN" altLang="zh-CN" sz="2800" dirty="0">
                <a:solidFill>
                  <a:srgbClr val="000000"/>
                </a:solidFill>
                <a:latin typeface="Tahoma"/>
              </a:rPr>
              <a:t> %s%s</a:t>
            </a:r>
            <a:r>
              <a:rPr lang="zh-CN" altLang="zh-CN" sz="2800" dirty="0">
                <a:solidFill>
                  <a:srgbClr val="000000"/>
                </a:solidFill>
                <a:latin typeface="Arial" pitchFamily="34" charset="0"/>
              </a:rPr>
              <a:t>”</a:t>
            </a:r>
            <a:r>
              <a:rPr lang="zh-CN" altLang="zh-CN" sz="2800" dirty="0">
                <a:solidFill>
                  <a:srgbClr val="000000"/>
                </a:solidFill>
                <a:latin typeface="Tahoma"/>
              </a:rPr>
              <a:t>,str1,str2)，在多个字符串之间用</a:t>
            </a:r>
            <a:r>
              <a:rPr lang="zh-CN" altLang="zh-CN" sz="2800" dirty="0">
                <a:solidFill>
                  <a:srgbClr val="FF0000"/>
                </a:solidFill>
                <a:latin typeface="Tahoma"/>
              </a:rPr>
              <a:t>一个或多个空格</a:t>
            </a:r>
            <a:r>
              <a:rPr lang="zh-CN" altLang="zh-CN" sz="2800" dirty="0">
                <a:solidFill>
                  <a:srgbClr val="000000"/>
                </a:solidFill>
                <a:latin typeface="Tahoma"/>
              </a:rPr>
              <a:t>分隔；</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若使用gets函数，应为gets(str1); gets(str2); 字符串之间用</a:t>
            </a:r>
            <a:r>
              <a:rPr lang="zh-CN" altLang="zh-CN" sz="2800" dirty="0">
                <a:solidFill>
                  <a:srgbClr val="FF0000"/>
                </a:solidFill>
                <a:latin typeface="Tahoma"/>
              </a:rPr>
              <a:t>回车符</a:t>
            </a:r>
            <a:r>
              <a:rPr lang="zh-CN" altLang="zh-CN" sz="2800" dirty="0">
                <a:solidFill>
                  <a:srgbClr val="000000"/>
                </a:solidFill>
                <a:latin typeface="Tahoma"/>
              </a:rPr>
              <a:t>作分隔。</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通常情况下，接受</a:t>
            </a:r>
            <a:r>
              <a:rPr lang="zh-CN" altLang="zh-CN" sz="2800" dirty="0">
                <a:solidFill>
                  <a:srgbClr val="FF0000"/>
                </a:solidFill>
                <a:latin typeface="Tahoma"/>
              </a:rPr>
              <a:t>短</a:t>
            </a:r>
            <a:r>
              <a:rPr lang="zh-CN" altLang="zh-CN" sz="2800" dirty="0">
                <a:solidFill>
                  <a:srgbClr val="000000"/>
                </a:solidFill>
                <a:latin typeface="Tahoma"/>
              </a:rPr>
              <a:t>字符用scanf函数，接受</a:t>
            </a:r>
            <a:r>
              <a:rPr lang="zh-CN" altLang="zh-CN" sz="2800" dirty="0">
                <a:solidFill>
                  <a:srgbClr val="FF0000"/>
                </a:solidFill>
                <a:latin typeface="Tahoma"/>
              </a:rPr>
              <a:t>长</a:t>
            </a:r>
            <a:r>
              <a:rPr lang="zh-CN" altLang="zh-CN" sz="2800" dirty="0">
                <a:solidFill>
                  <a:srgbClr val="000000"/>
                </a:solidFill>
                <a:latin typeface="Tahoma"/>
              </a:rPr>
              <a:t>字符用gets函数。</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而getchar函数每次只接受</a:t>
            </a:r>
            <a:r>
              <a:rPr lang="zh-CN" altLang="zh-CN" sz="2800" dirty="0">
                <a:solidFill>
                  <a:srgbClr val="FF0000"/>
                </a:solidFill>
                <a:latin typeface="Tahoma"/>
              </a:rPr>
              <a:t>一个</a:t>
            </a:r>
            <a:r>
              <a:rPr lang="zh-CN" altLang="zh-CN" sz="2800" dirty="0">
                <a:solidFill>
                  <a:srgbClr val="000000"/>
                </a:solidFill>
                <a:latin typeface="Tahoma"/>
              </a:rPr>
              <a:t>字符，经常c=getchar()这样来使用。</a:t>
            </a:r>
            <a:endParaRPr lang="zh-CN" altLang="zh-CN" sz="1800" dirty="0">
              <a:solidFill>
                <a:srgbClr val="000000"/>
              </a:solidFill>
              <a:latin typeface="Tahoma"/>
            </a:endParaRPr>
          </a:p>
        </p:txBody>
      </p:sp>
    </p:spTree>
    <p:extLst>
      <p:ext uri="{BB962C8B-B14F-4D97-AF65-F5344CB8AC3E}">
        <p14:creationId xmlns:p14="http://schemas.microsoft.com/office/powerpoint/2010/main" val="3970664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a:t>
            </a:r>
            <a:r>
              <a:rPr lang="en-US" altLang="zh-CN" dirty="0"/>
              <a:t>—</a:t>
            </a:r>
            <a:r>
              <a:rPr lang="en-US" altLang="zh-CN" dirty="0" smtClean="0"/>
              <a:t>C++</a:t>
            </a:r>
            <a:r>
              <a:rPr lang="zh-CN" altLang="en-US" dirty="0" smtClean="0"/>
              <a:t>语言</a:t>
            </a:r>
            <a:r>
              <a:rPr lang="zh-CN" altLang="en-US" dirty="0"/>
              <a:t>字符串</a:t>
            </a:r>
            <a:r>
              <a:rPr lang="en-US" altLang="zh-CN" dirty="0"/>
              <a:t>I/O</a:t>
            </a:r>
            <a:endParaRPr lang="zh-CN" altLang="en-US" dirty="0"/>
          </a:p>
        </p:txBody>
      </p:sp>
      <p:sp>
        <p:nvSpPr>
          <p:cNvPr id="3" name="内容占位符 2"/>
          <p:cNvSpPr>
            <a:spLocks noGrp="1"/>
          </p:cNvSpPr>
          <p:nvPr>
            <p:ph idx="1"/>
          </p:nvPr>
        </p:nvSpPr>
        <p:spPr>
          <a:xfrm>
            <a:off x="107504" y="1115999"/>
            <a:ext cx="8784496" cy="5256000"/>
          </a:xfrm>
        </p:spPr>
        <p:txBody>
          <a:bodyPr>
            <a:normAutofit/>
          </a:bodyPr>
          <a:lstStyle/>
          <a:p>
            <a:pPr lvl="0" indent="273050">
              <a:lnSpc>
                <a:spcPct val="100000"/>
              </a:lnSpc>
              <a:spcBef>
                <a:spcPct val="20000"/>
              </a:spcBef>
              <a:spcAft>
                <a:spcPct val="0"/>
              </a:spcAft>
              <a:buClr>
                <a:srgbClr val="3333CC"/>
              </a:buClr>
              <a:buSzPct val="60000"/>
            </a:pPr>
            <a:r>
              <a:rPr lang="zh-CN" altLang="zh-CN" dirty="0">
                <a:solidFill>
                  <a:srgbClr val="000000"/>
                </a:solidFill>
                <a:latin typeface="Tahoma"/>
              </a:rPr>
              <a:t>getline 是一个函数，它可以接受用户的输入的字符，直到已达指定个数，或者用户输入了特定的字符。它的函数声明形式（函数原型）如下：</a:t>
            </a:r>
          </a:p>
          <a:p>
            <a:pPr marL="342900" lvl="0" indent="-342900">
              <a:lnSpc>
                <a:spcPct val="100000"/>
              </a:lnSpc>
              <a:spcBef>
                <a:spcPct val="20000"/>
              </a:spcBef>
              <a:spcAft>
                <a:spcPct val="0"/>
              </a:spcAft>
              <a:buClr>
                <a:srgbClr val="3333CC"/>
              </a:buClr>
              <a:buSzPct val="60000"/>
            </a:pPr>
            <a:r>
              <a:rPr lang="zh-CN" altLang="zh-CN" dirty="0">
                <a:solidFill>
                  <a:srgbClr val="000000"/>
                </a:solidFill>
                <a:latin typeface="Tahoma"/>
              </a:rPr>
              <a:t>	</a:t>
            </a:r>
            <a:r>
              <a:rPr lang="zh-CN" altLang="zh-CN" sz="2200" b="1" dirty="0">
                <a:solidFill>
                  <a:srgbClr val="000000"/>
                </a:solidFill>
                <a:latin typeface="Tahoma"/>
              </a:rPr>
              <a:t>istream&amp; getline(char line[], int size, char endchar = '\n');</a:t>
            </a:r>
          </a:p>
          <a:p>
            <a:pPr lvl="0" indent="0">
              <a:lnSpc>
                <a:spcPct val="100000"/>
              </a:lnSpc>
              <a:spcBef>
                <a:spcPct val="20000"/>
              </a:spcBef>
              <a:spcAft>
                <a:spcPct val="0"/>
              </a:spcAft>
              <a:buClr>
                <a:srgbClr val="3333CC"/>
              </a:buClr>
              <a:buSzPct val="60000"/>
            </a:pPr>
            <a:endParaRPr lang="en-US" altLang="zh-CN" dirty="0" smtClean="0">
              <a:solidFill>
                <a:srgbClr val="000000"/>
              </a:solidFill>
              <a:latin typeface="Tahoma"/>
            </a:endParaRPr>
          </a:p>
          <a:p>
            <a:pPr lvl="0" indent="0">
              <a:lnSpc>
                <a:spcPct val="100000"/>
              </a:lnSpc>
              <a:spcBef>
                <a:spcPct val="20000"/>
              </a:spcBef>
              <a:spcAft>
                <a:spcPct val="0"/>
              </a:spcAft>
              <a:buClr>
                <a:srgbClr val="3333CC"/>
              </a:buClr>
              <a:buSzPct val="60000"/>
            </a:pPr>
            <a:r>
              <a:rPr lang="zh-CN" altLang="zh-CN" dirty="0" smtClean="0">
                <a:solidFill>
                  <a:srgbClr val="000000"/>
                </a:solidFill>
                <a:latin typeface="Tahoma"/>
              </a:rPr>
              <a:t>不用</a:t>
            </a:r>
            <a:r>
              <a:rPr lang="zh-CN" altLang="zh-CN" dirty="0">
                <a:solidFill>
                  <a:srgbClr val="000000"/>
                </a:solidFill>
                <a:latin typeface="Tahoma"/>
              </a:rPr>
              <a:t>管它的返回类型，来关心它的三个参数：</a:t>
            </a: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a:solidFill>
                  <a:srgbClr val="000000"/>
                </a:solidFill>
                <a:latin typeface="Tahoma"/>
              </a:rPr>
              <a:t>char line[]： 就是一个字符数组，用户输入的内容将存入在该数组内</a:t>
            </a:r>
            <a:r>
              <a:rPr lang="zh-CN" altLang="zh-CN" dirty="0" smtClean="0">
                <a:solidFill>
                  <a:srgbClr val="000000"/>
                </a:solidFill>
                <a:latin typeface="Tahoma"/>
              </a:rPr>
              <a:t>。</a:t>
            </a:r>
            <a:endParaRPr lang="en-US" altLang="zh-CN" dirty="0" smtClean="0">
              <a:solidFill>
                <a:srgbClr val="000000"/>
              </a:solidFill>
              <a:latin typeface="Tahoma"/>
            </a:endParaRP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smtClean="0">
                <a:solidFill>
                  <a:srgbClr val="000000"/>
                </a:solidFill>
                <a:latin typeface="Tahoma"/>
              </a:rPr>
              <a:t>int </a:t>
            </a:r>
            <a:r>
              <a:rPr lang="zh-CN" altLang="zh-CN" dirty="0">
                <a:solidFill>
                  <a:srgbClr val="000000"/>
                </a:solidFill>
                <a:latin typeface="Tahoma"/>
              </a:rPr>
              <a:t>size : 最多接受几个字符？用户超过size的输入都将不被接受</a:t>
            </a:r>
            <a:r>
              <a:rPr lang="zh-CN" altLang="zh-CN" dirty="0" smtClean="0">
                <a:solidFill>
                  <a:srgbClr val="000000"/>
                </a:solidFill>
                <a:latin typeface="Tahoma"/>
              </a:rPr>
              <a:t>。</a:t>
            </a:r>
            <a:endParaRPr lang="en-US" altLang="zh-CN" dirty="0" smtClean="0">
              <a:solidFill>
                <a:srgbClr val="000000"/>
              </a:solidFill>
              <a:latin typeface="Tahoma"/>
            </a:endParaRP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smtClean="0">
                <a:solidFill>
                  <a:srgbClr val="000000"/>
                </a:solidFill>
                <a:latin typeface="Tahoma"/>
              </a:rPr>
              <a:t>char </a:t>
            </a:r>
            <a:r>
              <a:rPr lang="zh-CN" altLang="zh-CN" dirty="0">
                <a:solidFill>
                  <a:srgbClr val="000000"/>
                </a:solidFill>
                <a:latin typeface="Tahoma"/>
              </a:rPr>
              <a:t>endchar :当用户输入endchar指定的字符时，自动结束。默认是回车符</a:t>
            </a:r>
            <a:r>
              <a:rPr lang="zh-CN" altLang="zh-CN" dirty="0" smtClean="0">
                <a:solidFill>
                  <a:srgbClr val="000000"/>
                </a:solidFill>
                <a:latin typeface="Tahoma"/>
              </a:rPr>
              <a:t>。</a:t>
            </a:r>
            <a:endParaRPr lang="zh-CN" altLang="en-US" dirty="0"/>
          </a:p>
        </p:txBody>
      </p:sp>
    </p:spTree>
    <p:extLst>
      <p:ext uri="{BB962C8B-B14F-4D97-AF65-F5344CB8AC3E}">
        <p14:creationId xmlns:p14="http://schemas.microsoft.com/office/powerpoint/2010/main" val="2056484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lnSpc>
                <a:spcPct val="120000"/>
              </a:lnSpc>
              <a:spcAft>
                <a:spcPct val="0"/>
              </a:spcAft>
              <a:buClr>
                <a:srgbClr val="3333CC"/>
              </a:buClr>
              <a:buSzPct val="60000"/>
            </a:pPr>
            <a:r>
              <a:rPr lang="zh-CN" altLang="zh-CN" sz="2800" dirty="0">
                <a:solidFill>
                  <a:srgbClr val="000000"/>
                </a:solidFill>
                <a:latin typeface="Tahoma"/>
              </a:rPr>
              <a:t>结合后两个参数，getline可以方便地实现： 用户最多输入指定个数的字符，如果超过，则仅指定个数的前面字符</a:t>
            </a:r>
            <a:r>
              <a:rPr lang="zh-CN" altLang="zh-CN" sz="2800" dirty="0" smtClean="0">
                <a:solidFill>
                  <a:srgbClr val="000000"/>
                </a:solidFill>
                <a:latin typeface="Tahoma"/>
              </a:rPr>
              <a:t>有效</a:t>
            </a:r>
            <a:r>
              <a:rPr lang="zh-CN" altLang="en-US" sz="2800" dirty="0">
                <a:solidFill>
                  <a:srgbClr val="000000"/>
                </a:solidFill>
                <a:latin typeface="Tahoma"/>
              </a:rPr>
              <a:t>；</a:t>
            </a:r>
            <a:r>
              <a:rPr lang="zh-CN" altLang="zh-CN" sz="2800" dirty="0" smtClean="0">
                <a:solidFill>
                  <a:srgbClr val="000000"/>
                </a:solidFill>
                <a:latin typeface="Tahoma"/>
              </a:rPr>
              <a:t>如果</a:t>
            </a:r>
            <a:r>
              <a:rPr lang="zh-CN" altLang="zh-CN" sz="2800" dirty="0">
                <a:solidFill>
                  <a:srgbClr val="000000"/>
                </a:solidFill>
                <a:latin typeface="Tahoma"/>
              </a:rPr>
              <a:t>没有超过，则用户可以通过回车来结束输入</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char </a:t>
            </a:r>
            <a:r>
              <a:rPr lang="zh-CN" altLang="zh-CN" sz="2800" dirty="0">
                <a:solidFill>
                  <a:srgbClr val="000000"/>
                </a:solidFill>
                <a:latin typeface="Tahoma"/>
              </a:rPr>
              <a:t>name[4]</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cin</a:t>
            </a:r>
            <a:r>
              <a:rPr lang="zh-CN" altLang="zh-CN" sz="2800" dirty="0">
                <a:solidFill>
                  <a:srgbClr val="000000"/>
                </a:solidFill>
                <a:latin typeface="Tahoma"/>
              </a:rPr>
              <a:t>.getline(name,4,'\n')</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由于 </a:t>
            </a:r>
            <a:r>
              <a:rPr lang="zh-CN" altLang="zh-CN" sz="2800" dirty="0">
                <a:solidFill>
                  <a:srgbClr val="000000"/>
                </a:solidFill>
                <a:latin typeface="Tahoma"/>
              </a:rPr>
              <a:t>endchar 默认已经是 '\n'，所以后面那行也可以写成</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cin</a:t>
            </a:r>
            <a:r>
              <a:rPr lang="zh-CN" altLang="zh-CN" sz="2800" dirty="0">
                <a:solidFill>
                  <a:srgbClr val="000000"/>
                </a:solidFill>
                <a:latin typeface="Tahoma"/>
              </a:rPr>
              <a:t>.getline(name,4);</a:t>
            </a:r>
          </a:p>
          <a:p>
            <a:endParaRPr lang="zh-CN" altLang="en-US" dirty="0"/>
          </a:p>
        </p:txBody>
      </p:sp>
    </p:spTree>
    <p:extLst>
      <p:ext uri="{BB962C8B-B14F-4D97-AF65-F5344CB8AC3E}">
        <p14:creationId xmlns:p14="http://schemas.microsoft.com/office/powerpoint/2010/main" val="12203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五</a:t>
            </a:r>
            <a:r>
              <a:rPr lang="zh-CN" altLang="en-US" dirty="0" smtClean="0"/>
              <a:t>类</a:t>
            </a:r>
            <a:endParaRPr lang="zh-CN" altLang="en-US" dirty="0"/>
          </a:p>
        </p:txBody>
      </p:sp>
      <p:sp>
        <p:nvSpPr>
          <p:cNvPr id="4" name="Rectangle 3"/>
          <p:cNvSpPr>
            <a:spLocks noGrp="1" noChangeArrowheads="1"/>
          </p:cNvSpPr>
          <p:nvPr>
            <p:ph idx="1"/>
          </p:nvPr>
        </p:nvSpPr>
        <p:spPr>
          <a:xfrm>
            <a:off x="288000" y="980728"/>
            <a:ext cx="8604000" cy="1088865"/>
          </a:xfrm>
        </p:spPr>
        <p:txBody>
          <a:bodyPr>
            <a:normAutofit/>
          </a:bodyPr>
          <a:lstStyle/>
          <a:p>
            <a:pPr marL="342900" indent="-342900">
              <a:buClr>
                <a:srgbClr val="FF0000"/>
              </a:buClr>
              <a:buSzPct val="80000"/>
              <a:buFont typeface="Wingdings" panose="05000000000000000000" pitchFamily="2" charset="2"/>
              <a:buChar char="n"/>
            </a:pPr>
            <a:r>
              <a:rPr lang="zh-CN" altLang="en-US" b="1" dirty="0"/>
              <a:t>以上几种情况的组合 </a:t>
            </a:r>
            <a:r>
              <a:rPr lang="zh-CN" altLang="zh-CN" b="1" dirty="0" smtClean="0"/>
              <a:t>。</a:t>
            </a:r>
            <a:endParaRPr lang="en-US" altLang="zh-CN" b="1" dirty="0" smtClean="0"/>
          </a:p>
          <a:p>
            <a:pPr marL="342900" indent="-342900">
              <a:buClr>
                <a:srgbClr val="FF0000"/>
              </a:buClr>
              <a:buSzPct val="80000"/>
              <a:buFont typeface="Wingdings" panose="05000000000000000000" pitchFamily="2" charset="2"/>
              <a:buChar char="n"/>
            </a:pPr>
            <a:r>
              <a:rPr lang="zh-CN" altLang="en-US" b="1" dirty="0" smtClean="0"/>
              <a:t>例如：</a:t>
            </a:r>
            <a:endParaRPr lang="en-US" altLang="zh-CN" b="1" dirty="0" smtClean="0"/>
          </a:p>
        </p:txBody>
      </p:sp>
      <p:sp>
        <p:nvSpPr>
          <p:cNvPr id="5" name="Rectangle 1"/>
          <p:cNvSpPr>
            <a:spLocks noChangeArrowheads="1"/>
          </p:cNvSpPr>
          <p:nvPr/>
        </p:nvSpPr>
        <p:spPr bwMode="auto">
          <a:xfrm>
            <a:off x="288032" y="1988840"/>
            <a:ext cx="889248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Each test case contains a integer N, and then N integers follow in the same line. A test case starting with 0 terminates the input and this test case is not to be processed.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58817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ChangeArrowheads="1"/>
          </p:cNvSpPr>
          <p:nvPr/>
        </p:nvSpPr>
        <p:spPr bwMode="auto">
          <a:xfrm>
            <a:off x="179512" y="1341923"/>
            <a:ext cx="849694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4744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ChangeArrowheads="1"/>
          </p:cNvSpPr>
          <p:nvPr/>
        </p:nvSpPr>
        <p:spPr bwMode="auto">
          <a:xfrm>
            <a:off x="323528" y="1340768"/>
            <a:ext cx="8568952"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and one case one line. Each case starts with an integer N, and then N integers follow in the same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test case you should output the sum of N integers in one line, and with one line of output for each line in input.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07128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思考：以下题目属于哪一类输入</a:t>
            </a:r>
            <a:r>
              <a:rPr lang="zh-CN" altLang="en-US" dirty="0" smtClean="0"/>
              <a:t>？</a:t>
            </a:r>
            <a:endParaRPr lang="zh-CN" altLang="en-US" dirty="0"/>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smtClean="0"/>
              <a:t>The </a:t>
            </a:r>
            <a:r>
              <a:rPr lang="en-US" altLang="zh-CN" sz="2000" dirty="0"/>
              <a:t>input file will contain a list of positive integers, one per line. The end of the input will be indicated by an integer value of zero.</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24</a:t>
            </a:r>
          </a:p>
          <a:p>
            <a:pPr indent="273050">
              <a:buClr>
                <a:srgbClr val="FF0000"/>
              </a:buClr>
              <a:buSzPct val="80000"/>
            </a:pPr>
            <a:r>
              <a:rPr lang="en-US" altLang="zh-CN" sz="2000" dirty="0"/>
              <a:t>39</a:t>
            </a:r>
          </a:p>
          <a:p>
            <a:pPr indent="273050">
              <a:buClr>
                <a:srgbClr val="FF0000"/>
              </a:buClr>
              <a:buSzPct val="80000"/>
            </a:pPr>
            <a:r>
              <a:rPr lang="en-US" altLang="zh-CN" sz="2000" dirty="0"/>
              <a:t>0</a:t>
            </a:r>
          </a:p>
        </p:txBody>
      </p:sp>
    </p:spTree>
    <p:extLst>
      <p:ext uri="{BB962C8B-B14F-4D97-AF65-F5344CB8AC3E}">
        <p14:creationId xmlns:p14="http://schemas.microsoft.com/office/powerpoint/2010/main" val="3227526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323850" y="-27384"/>
            <a:ext cx="5976342" cy="720824"/>
          </a:xfrm>
          <a:prstGeom prst="rect">
            <a:avLst/>
          </a:prstGeom>
          <a:effectLst>
            <a:outerShdw blurRad="50800" dist="38100" dir="2700000" algn="tl" rotWithShape="0">
              <a:schemeClr val="accent1">
                <a:lumMod val="40000"/>
                <a:lumOff val="60000"/>
                <a:alpha val="40000"/>
              </a:schemeClr>
            </a:outerShdw>
          </a:effectLst>
          <a:extLst/>
        </p:spPr>
        <p:txBody>
          <a:bodyPr vert="horz" lIns="91440" tIns="45720" rIns="91440" bIns="45720" rtlCol="0" anchor="ctr">
            <a:normAutofit/>
          </a:bodyPr>
          <a:lstStyle/>
          <a:p>
            <a:pPr algn="l"/>
            <a:r>
              <a:rPr lang="en-US" altLang="zh-CN" sz="3400" dirty="0">
                <a:solidFill>
                  <a:schemeClr val="accent2"/>
                </a:solidFill>
                <a:latin typeface="黑体" panose="02010609060101010101" pitchFamily="49" charset="-122"/>
                <a:ea typeface="黑体" panose="02010609060101010101" pitchFamily="49" charset="-122"/>
                <a:cs typeface="+mj-cs"/>
              </a:rPr>
              <a:t>scanf( </a:t>
            </a:r>
            <a:r>
              <a:rPr lang="en-US" altLang="zh-CN" sz="3400" dirty="0" smtClean="0">
                <a:solidFill>
                  <a:schemeClr val="accent2"/>
                </a:solidFill>
                <a:latin typeface="黑体" panose="02010609060101010101" pitchFamily="49" charset="-122"/>
                <a:ea typeface="黑体" panose="02010609060101010101" pitchFamily="49" charset="-122"/>
                <a:cs typeface="+mj-cs"/>
              </a:rPr>
              <a:t>)</a:t>
            </a:r>
            <a:r>
              <a:rPr lang="zh-CN" altLang="en-US" sz="3400" dirty="0" smtClean="0">
                <a:solidFill>
                  <a:schemeClr val="accent2"/>
                </a:solidFill>
                <a:latin typeface="黑体" panose="02010609060101010101" pitchFamily="49" charset="-122"/>
                <a:ea typeface="黑体" panose="02010609060101010101" pitchFamily="49" charset="-122"/>
                <a:cs typeface="+mj-cs"/>
              </a:rPr>
              <a:t>语句</a:t>
            </a:r>
            <a:r>
              <a:rPr lang="zh-CN" altLang="en-US" sz="3400" dirty="0">
                <a:solidFill>
                  <a:schemeClr val="accent2"/>
                </a:solidFill>
                <a:latin typeface="黑体" panose="02010609060101010101" pitchFamily="49" charset="-122"/>
                <a:ea typeface="黑体" panose="02010609060101010101" pitchFamily="49" charset="-122"/>
                <a:cs typeface="+mj-cs"/>
              </a:rPr>
              <a:t>（函数</a:t>
            </a:r>
            <a:r>
              <a:rPr lang="en-US" altLang="zh-CN" sz="3400" dirty="0" smtClean="0">
                <a:solidFill>
                  <a:schemeClr val="accent2"/>
                </a:solidFill>
                <a:latin typeface="黑体" panose="02010609060101010101" pitchFamily="49" charset="-122"/>
                <a:ea typeface="黑体" panose="02010609060101010101" pitchFamily="49" charset="-122"/>
                <a:cs typeface="+mj-cs"/>
              </a:rPr>
              <a:t>)</a:t>
            </a:r>
            <a:endParaRPr lang="en-US" altLang="zh-CN" sz="3400" dirty="0">
              <a:solidFill>
                <a:schemeClr val="accent2"/>
              </a:solidFill>
              <a:latin typeface="黑体" panose="02010609060101010101" pitchFamily="49" charset="-122"/>
              <a:ea typeface="黑体" panose="02010609060101010101" pitchFamily="49" charset="-122"/>
              <a:cs typeface="+mj-cs"/>
            </a:endParaRPr>
          </a:p>
        </p:txBody>
      </p:sp>
      <p:sp>
        <p:nvSpPr>
          <p:cNvPr id="436229" name="Rectangle 5"/>
          <p:cNvSpPr>
            <a:spLocks noChangeArrowheads="1"/>
          </p:cNvSpPr>
          <p:nvPr/>
        </p:nvSpPr>
        <p:spPr bwMode="auto">
          <a:xfrm>
            <a:off x="250825" y="1042858"/>
            <a:ext cx="8640763" cy="591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560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int scanf( </a:t>
            </a:r>
            <a:r>
              <a:rPr kumimoji="1" lang="en-US" altLang="zh-CN" sz="2800" dirty="0" err="1">
                <a:solidFill>
                  <a:srgbClr val="0033CC"/>
                </a:solidFill>
                <a:ea typeface="宋体" pitchFamily="2" charset="-122"/>
              </a:rPr>
              <a:t>const</a:t>
            </a:r>
            <a:r>
              <a:rPr kumimoji="1" lang="en-US" altLang="zh-CN" sz="2800" dirty="0">
                <a:solidFill>
                  <a:srgbClr val="0033CC"/>
                </a:solidFill>
                <a:ea typeface="宋体" pitchFamily="2" charset="-122"/>
              </a:rPr>
              <a:t> char * , ...)</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参数可变的函数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第一个参数是格式字符串，后面的参数是变量的地址，函数作用是按照第一个参数指定的格式，将数据读入后面的变量。</a:t>
            </a:r>
            <a:endParaRPr lang="en-US" altLang="zh-CN" dirty="0">
              <a:solidFill>
                <a:srgbClr val="000000"/>
              </a:solidFill>
              <a:latin typeface="宋体" charset="-122"/>
              <a:ea typeface="宋体" charset="-122"/>
            </a:endParaRPr>
          </a:p>
          <a:p>
            <a:pPr marL="355600" lvl="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scanf </a:t>
            </a:r>
            <a:r>
              <a:rPr kumimoji="1" lang="zh-CN" altLang="en-US" sz="2800" dirty="0">
                <a:solidFill>
                  <a:srgbClr val="0033CC"/>
                </a:solidFill>
                <a:ea typeface="宋体" pitchFamily="2" charset="-122"/>
              </a:rPr>
              <a:t>返回值</a:t>
            </a: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&gt;</a:t>
            </a:r>
            <a:r>
              <a:rPr lang="en-US" altLang="zh-CN" dirty="0">
                <a:solidFill>
                  <a:srgbClr val="000000"/>
                </a:solidFill>
                <a:latin typeface="宋体" charset="-122"/>
                <a:ea typeface="宋体" charset="-122"/>
              </a:rPr>
              <a:t>0 </a:t>
            </a:r>
            <a:r>
              <a:rPr lang="en-US" altLang="zh-CN" dirty="0" smtClean="0">
                <a:solidFill>
                  <a:srgbClr val="000000"/>
                </a:solidFill>
                <a:latin typeface="宋体" charset="-122"/>
                <a:ea typeface="宋体" charset="-122"/>
              </a:rPr>
              <a:t> </a:t>
            </a:r>
            <a:r>
              <a:rPr lang="zh-CN" altLang="en-US" dirty="0" smtClean="0">
                <a:solidFill>
                  <a:srgbClr val="000000"/>
                </a:solidFill>
                <a:latin typeface="宋体" charset="-122"/>
                <a:ea typeface="宋体" charset="-122"/>
              </a:rPr>
              <a:t>成功</a:t>
            </a:r>
            <a:r>
              <a:rPr lang="zh-CN" altLang="en-US" dirty="0">
                <a:solidFill>
                  <a:srgbClr val="000000"/>
                </a:solidFill>
                <a:latin typeface="宋体" charset="-122"/>
                <a:ea typeface="宋体" charset="-122"/>
              </a:rPr>
              <a:t>读入的数据项个数</a:t>
            </a:r>
            <a:r>
              <a:rPr lang="zh-CN" altLang="en-US" dirty="0" smtClean="0">
                <a:solidFill>
                  <a:srgbClr val="000000"/>
                </a:solidFill>
                <a:latin typeface="宋体" charset="-122"/>
                <a:ea typeface="宋体" charset="-122"/>
              </a:rPr>
              <a:t>；</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0    </a:t>
            </a:r>
            <a:r>
              <a:rPr lang="zh-CN" altLang="en-US" dirty="0" smtClean="0">
                <a:solidFill>
                  <a:srgbClr val="000000"/>
                </a:solidFill>
                <a:latin typeface="宋体" charset="-122"/>
                <a:ea typeface="宋体" charset="-122"/>
              </a:rPr>
              <a:t>没有</a:t>
            </a:r>
            <a:r>
              <a:rPr lang="zh-CN" altLang="en-US" dirty="0">
                <a:solidFill>
                  <a:srgbClr val="000000"/>
                </a:solidFill>
                <a:latin typeface="宋体" charset="-122"/>
                <a:ea typeface="宋体" charset="-122"/>
              </a:rPr>
              <a:t>项被赋值</a:t>
            </a:r>
            <a:r>
              <a:rPr lang="zh-CN" altLang="en-US" dirty="0" smtClean="0">
                <a:solidFill>
                  <a:srgbClr val="000000"/>
                </a:solidFill>
                <a:latin typeface="宋体" charset="-122"/>
                <a:ea typeface="宋体" charset="-122"/>
              </a:rPr>
              <a:t>；</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EOF  </a:t>
            </a:r>
            <a:r>
              <a:rPr lang="zh-CN" altLang="en-US" dirty="0" smtClean="0">
                <a:solidFill>
                  <a:srgbClr val="000000"/>
                </a:solidFill>
                <a:latin typeface="宋体" charset="-122"/>
                <a:ea typeface="宋体" charset="-122"/>
              </a:rPr>
              <a:t>第一</a:t>
            </a:r>
            <a:r>
              <a:rPr lang="zh-CN" altLang="en-US" dirty="0">
                <a:solidFill>
                  <a:srgbClr val="000000"/>
                </a:solidFill>
                <a:latin typeface="宋体" charset="-122"/>
                <a:ea typeface="宋体" charset="-122"/>
              </a:rPr>
              <a:t>个尝试输入的字符是</a:t>
            </a:r>
            <a:r>
              <a:rPr lang="en-US" altLang="zh-CN" dirty="0">
                <a:solidFill>
                  <a:srgbClr val="000000"/>
                </a:solidFill>
                <a:latin typeface="宋体" charset="-122"/>
                <a:ea typeface="宋体" charset="-122"/>
              </a:rPr>
              <a:t>EOF(</a:t>
            </a:r>
            <a:r>
              <a:rPr lang="zh-CN" altLang="en-US" dirty="0">
                <a:solidFill>
                  <a:srgbClr val="000000"/>
                </a:solidFill>
                <a:latin typeface="宋体" charset="-122"/>
                <a:ea typeface="宋体" charset="-122"/>
              </a:rPr>
              <a:t>结束</a:t>
            </a:r>
            <a:r>
              <a:rPr lang="en-US" altLang="zh-CN" dirty="0">
                <a:solidFill>
                  <a:srgbClr val="000000"/>
                </a:solidFill>
                <a:latin typeface="宋体" charset="-122"/>
                <a:ea typeface="宋体" charset="-122"/>
              </a:rPr>
              <a:t>) </a:t>
            </a:r>
            <a:r>
              <a:rPr lang="zh-CN" altLang="en-US" dirty="0">
                <a:solidFill>
                  <a:srgbClr val="000000"/>
                </a:solidFill>
                <a:latin typeface="宋体" charset="-122"/>
                <a:ea typeface="宋体" charset="-122"/>
              </a:rPr>
              <a:t>。预定义的常量，等于</a:t>
            </a:r>
            <a:r>
              <a:rPr lang="en-US" altLang="zh-CN" dirty="0">
                <a:solidFill>
                  <a:srgbClr val="000000"/>
                </a:solidFill>
                <a:latin typeface="宋体" charset="-122"/>
                <a:ea typeface="宋体" charset="-122"/>
              </a:rPr>
              <a:t>-1</a:t>
            </a:r>
            <a:r>
              <a:rPr lang="zh-CN" altLang="en-US" dirty="0">
                <a:solidFill>
                  <a:srgbClr val="000000"/>
                </a:solidFill>
                <a:latin typeface="宋体" charset="-122"/>
                <a:ea typeface="宋体" charset="-122"/>
              </a:rPr>
              <a:t>。</a:t>
            </a:r>
          </a:p>
          <a:p>
            <a:pPr algn="l" eaLnBrk="1" hangingPunct="1"/>
            <a:endParaRPr lang="en-US" altLang="zh-CN" sz="2800" dirty="0" smtClean="0">
              <a:solidFill>
                <a:srgbClr val="000000"/>
              </a:solidFill>
              <a:latin typeface="宋体" charset="-122"/>
              <a:ea typeface="宋体" charset="-122"/>
            </a:endParaRPr>
          </a:p>
          <a:p>
            <a:pPr algn="l" eaLnBrk="1" hangingPunct="1"/>
            <a:endParaRPr lang="zh-CN" altLang="en-US"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428559285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Input consists of several lines of integer numbers. The first line contains an integer n, which is the number of cases to be tested, followed by n lines, one integer 1 ≤ n ≤ 10</a:t>
            </a:r>
            <a:r>
              <a:rPr lang="en-US" altLang="zh-CN" sz="2000" baseline="30000" dirty="0"/>
              <a:t>7</a:t>
            </a:r>
            <a:r>
              <a:rPr lang="en-US" altLang="zh-CN" sz="2000" dirty="0"/>
              <a:t> on each line.</a:t>
            </a:r>
            <a:endParaRPr lang="en-US" altLang="zh-CN" sz="2000" dirty="0" smtClean="0"/>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2</a:t>
            </a:r>
          </a:p>
          <a:p>
            <a:pPr indent="273050">
              <a:buClr>
                <a:srgbClr val="FF0000"/>
              </a:buClr>
              <a:buSzPct val="80000"/>
            </a:pPr>
            <a:r>
              <a:rPr lang="en-US" altLang="zh-CN" sz="2000" dirty="0"/>
              <a:t>10</a:t>
            </a:r>
          </a:p>
          <a:p>
            <a:pPr indent="273050">
              <a:buClr>
                <a:srgbClr val="FF0000"/>
              </a:buClr>
              <a:buSzPct val="80000"/>
            </a:pPr>
            <a:r>
              <a:rPr lang="en-US" altLang="zh-CN" sz="2000" dirty="0"/>
              <a:t>20</a:t>
            </a:r>
          </a:p>
        </p:txBody>
      </p:sp>
    </p:spTree>
    <p:extLst>
      <p:ext uri="{BB962C8B-B14F-4D97-AF65-F5344CB8AC3E}">
        <p14:creationId xmlns:p14="http://schemas.microsoft.com/office/powerpoint/2010/main" val="1603586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第一类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a:t>
            </a:r>
            <a:r>
              <a:rPr lang="en-US" altLang="zh-CN" sz="2800" b="1" dirty="0"/>
              <a:t>Output Block</a:t>
            </a:r>
            <a:r>
              <a:rPr lang="zh-CN" altLang="en-US" sz="2800" b="1" dirty="0"/>
              <a:t>之间</a:t>
            </a:r>
            <a:r>
              <a:rPr lang="zh-CN" altLang="en-US" sz="2800" b="1" dirty="0">
                <a:solidFill>
                  <a:srgbClr val="FF0000"/>
                </a:solidFill>
              </a:rPr>
              <a:t>没有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("%d\n",</a:t>
            </a:r>
            <a:r>
              <a:rPr lang="en-US" altLang="zh-CN" kern="0" dirty="0" err="1">
                <a:solidFill>
                  <a:srgbClr val="000000"/>
                </a:solidFill>
                <a:latin typeface="Tahoma"/>
              </a:rPr>
              <a:t>ans</a:t>
            </a:r>
            <a:r>
              <a:rPr lang="en-US" altLang="zh-CN" kern="0" dirty="0">
                <a:solidFill>
                  <a:srgbClr val="000000"/>
                </a:solidFill>
                <a:latin typeface="Tahoma"/>
              </a:rPr>
              <a:t>); </a:t>
            </a:r>
          </a:p>
          <a:p>
            <a:pPr marL="342900" indent="12700">
              <a:spcAft>
                <a:spcPct val="0"/>
              </a:spcAft>
              <a:buClr>
                <a:srgbClr val="3333CC"/>
              </a:buClr>
              <a:buSzPct val="60000"/>
            </a:pPr>
            <a:r>
              <a:rPr lang="en-US" altLang="zh-CN" kern="0" dirty="0" smtClean="0">
                <a:solidFill>
                  <a:srgbClr val="000000"/>
                </a:solidFill>
                <a:latin typeface="Tahoma"/>
              </a:rPr>
              <a:t>} </a:t>
            </a:r>
            <a:endParaRPr lang="en-US" altLang="zh-CN" kern="0" dirty="0">
              <a:solidFill>
                <a:srgbClr val="000000"/>
              </a:solidFill>
              <a:latin typeface="Tahoma"/>
            </a:endParaRPr>
          </a:p>
        </p:txBody>
      </p:sp>
      <p:sp>
        <p:nvSpPr>
          <p:cNvPr id="6" name="Rectangle 3"/>
          <p:cNvSpPr txBox="1">
            <a:spLocks noChangeArrowheads="1"/>
          </p:cNvSpPr>
          <p:nvPr/>
        </p:nvSpPr>
        <p:spPr>
          <a:xfrm>
            <a:off x="4788024"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cout</a:t>
            </a:r>
            <a:r>
              <a:rPr lang="en-US" altLang="zh-CN" kern="0" dirty="0">
                <a:solidFill>
                  <a:srgbClr val="000000"/>
                </a:solidFill>
                <a:latin typeface="Tahoma"/>
              </a:rPr>
              <a:t> &lt;&lt; </a:t>
            </a:r>
            <a:r>
              <a:rPr lang="en-US" altLang="zh-CN" kern="0" dirty="0" err="1">
                <a:solidFill>
                  <a:srgbClr val="000000"/>
                </a:solidFill>
                <a:latin typeface="Tahoma"/>
              </a:rPr>
              <a:t>ans</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a:t>
            </a:r>
          </a:p>
        </p:txBody>
      </p:sp>
    </p:spTree>
    <p:extLst>
      <p:ext uri="{BB962C8B-B14F-4D97-AF65-F5344CB8AC3E}">
        <p14:creationId xmlns:p14="http://schemas.microsoft.com/office/powerpoint/2010/main" val="110080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052736"/>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a:t>
            </a:r>
            <a:r>
              <a:rPr kumimoji="1" lang="en-US" altLang="zh-CN" sz="2800" b="1" kern="1200" dirty="0" smtClean="0">
                <a:solidFill>
                  <a:srgbClr val="0033CC"/>
                </a:solidFill>
                <a:latin typeface="Times New Roman" pitchFamily="18" charset="0"/>
                <a:ea typeface="宋体" pitchFamily="2" charset="-122"/>
              </a:rPr>
              <a:t>(I</a:t>
            </a:r>
            <a:r>
              <a:rPr kumimoji="1" lang="en-US" altLang="zh-CN" sz="2800" b="1" kern="1200" dirty="0">
                <a:solidFill>
                  <a:srgbClr val="0033CC"/>
                </a:solidFill>
                <a:latin typeface="Times New Roman" pitchFamily="18" charset="0"/>
                <a:ea typeface="宋体" pitchFamily="2" charset="-122"/>
              </a:rPr>
              <a:t>)</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a:t>
            </a:r>
            <a:r>
              <a:rPr lang="en-US" altLang="zh-CN" sz="2000" dirty="0" smtClean="0"/>
              <a:t>.. </a:t>
            </a:r>
            <a:endParaRPr lang="en-US" altLang="zh-CN" sz="2000" dirty="0"/>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smtClean="0"/>
              <a:t>6</a:t>
            </a:r>
            <a:endParaRPr lang="en-US" altLang="zh-CN" sz="2000" dirty="0"/>
          </a:p>
          <a:p>
            <a:pPr indent="273050">
              <a:buClr>
                <a:srgbClr val="FF0000"/>
              </a:buClr>
              <a:buSzPct val="80000"/>
            </a:pPr>
            <a:r>
              <a:rPr lang="en-US" altLang="zh-CN" sz="2000" dirty="0"/>
              <a:t>30</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008173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第二类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，每个</a:t>
            </a:r>
            <a:r>
              <a:rPr lang="en-US" altLang="zh-CN" sz="2800" b="1" dirty="0"/>
              <a:t>Output Block</a:t>
            </a:r>
            <a:r>
              <a:rPr lang="zh-CN" altLang="en-US" sz="2800" b="1" dirty="0">
                <a:solidFill>
                  <a:srgbClr val="FF0000"/>
                </a:solidFill>
              </a:rPr>
              <a:t>之后都有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107504" y="2979462"/>
            <a:ext cx="377994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smtClean="0">
                <a:solidFill>
                  <a:srgbClr val="000000"/>
                </a:solidFill>
                <a:latin typeface="Tahoma"/>
              </a:rPr>
              <a:t> { </a:t>
            </a:r>
            <a:r>
              <a:rPr lang="en-US" altLang="zh-CN" kern="0" dirty="0">
                <a:solidFill>
                  <a:srgbClr val="000000"/>
                </a:solidFill>
                <a:latin typeface="Tahoma"/>
              </a:rPr>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("%d\n\n",</a:t>
            </a:r>
            <a:r>
              <a:rPr lang="en-US" altLang="zh-CN" kern="0" dirty="0" err="1">
                <a:solidFill>
                  <a:srgbClr val="000000"/>
                </a:solidFill>
                <a:latin typeface="Tahoma"/>
              </a:rPr>
              <a:t>ans</a:t>
            </a:r>
            <a:r>
              <a:rPr lang="en-US" altLang="zh-CN" kern="0" dirty="0">
                <a:solidFill>
                  <a:srgbClr val="000000"/>
                </a:solidFill>
                <a:latin typeface="Tahoma"/>
              </a:rPr>
              <a:t>); </a:t>
            </a:r>
          </a:p>
          <a:p>
            <a:pPr marL="342900" indent="12700">
              <a:spcAft>
                <a:spcPct val="0"/>
              </a:spcAft>
              <a:buClr>
                <a:srgbClr val="3333CC"/>
              </a:buClr>
              <a:buSzPct val="60000"/>
            </a:pPr>
            <a:r>
              <a:rPr lang="en-US" altLang="zh-CN" kern="0" dirty="0" smtClean="0">
                <a:solidFill>
                  <a:srgbClr val="000000"/>
                </a:solidFill>
                <a:latin typeface="Tahoma"/>
              </a:rPr>
              <a:t> } </a:t>
            </a:r>
            <a:endParaRPr lang="en-US" altLang="zh-CN" kern="0" dirty="0">
              <a:solidFill>
                <a:srgbClr val="000000"/>
              </a:solidFill>
              <a:latin typeface="Tahoma"/>
            </a:endParaRPr>
          </a:p>
        </p:txBody>
      </p:sp>
      <p:sp>
        <p:nvSpPr>
          <p:cNvPr id="6" name="Rectangle 3"/>
          <p:cNvSpPr txBox="1">
            <a:spLocks noChangeArrowheads="1"/>
          </p:cNvSpPr>
          <p:nvPr/>
        </p:nvSpPr>
        <p:spPr>
          <a:xfrm>
            <a:off x="3707904" y="2988207"/>
            <a:ext cx="5328592"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smtClean="0">
                <a:solidFill>
                  <a:srgbClr val="000000"/>
                </a:solidFill>
                <a:latin typeface="Tahoma"/>
              </a:rPr>
              <a:t>  { </a:t>
            </a:r>
            <a:r>
              <a:rPr lang="en-US" altLang="zh-CN" kern="0" dirty="0">
                <a:solidFill>
                  <a:srgbClr val="000000"/>
                </a:solidFill>
                <a:latin typeface="Tahoma"/>
              </a:rPr>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cout</a:t>
            </a:r>
            <a:r>
              <a:rPr lang="en-US" altLang="zh-CN" kern="0" dirty="0">
                <a:solidFill>
                  <a:srgbClr val="000000"/>
                </a:solidFill>
                <a:latin typeface="Tahoma"/>
              </a:rPr>
              <a:t> &lt;&lt; </a:t>
            </a:r>
            <a:r>
              <a:rPr lang="en-US" altLang="zh-CN" kern="0" dirty="0" err="1">
                <a:solidFill>
                  <a:srgbClr val="000000"/>
                </a:solidFill>
                <a:latin typeface="Tahoma"/>
              </a:rPr>
              <a:t>ans</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smtClean="0">
                <a:solidFill>
                  <a:srgbClr val="000000"/>
                </a:solidFill>
                <a:latin typeface="Tahoma"/>
              </a:rPr>
              <a:t>  } </a:t>
            </a:r>
            <a:endParaRPr lang="en-US" altLang="zh-CN" kern="0" dirty="0">
              <a:solidFill>
                <a:srgbClr val="000000"/>
              </a:solidFill>
              <a:latin typeface="Tahoma"/>
            </a:endParaRPr>
          </a:p>
        </p:txBody>
      </p:sp>
    </p:spTree>
    <p:extLst>
      <p:ext uri="{BB962C8B-B14F-4D97-AF65-F5344CB8AC3E}">
        <p14:creationId xmlns:p14="http://schemas.microsoft.com/office/powerpoint/2010/main" val="239028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052736"/>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(VII)</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and followed by a blank </a:t>
            </a:r>
            <a:r>
              <a:rPr lang="en-US" altLang="zh-CN" sz="2000" dirty="0" smtClean="0"/>
              <a:t>line. </a:t>
            </a:r>
            <a:endParaRPr lang="en-US" altLang="zh-CN" sz="2000" dirty="0"/>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endParaRPr lang="en-US" altLang="zh-CN" sz="2000" dirty="0"/>
          </a:p>
          <a:p>
            <a:pPr indent="273050">
              <a:buClr>
                <a:srgbClr val="FF0000"/>
              </a:buClr>
              <a:buSzPct val="80000"/>
            </a:pPr>
            <a:r>
              <a:rPr lang="en-US" altLang="zh-CN" sz="2000" dirty="0"/>
              <a:t>30</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130176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第三类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a:t>
            </a:r>
            <a:r>
              <a:rPr lang="en-US" altLang="zh-CN" sz="2800" b="1" dirty="0"/>
              <a:t>Output Block</a:t>
            </a:r>
            <a:r>
              <a:rPr lang="zh-CN" altLang="en-US" sz="2800" b="1" dirty="0"/>
              <a:t>之间有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4356008" cy="3401866"/>
          </a:xfrm>
          <a:prstGeom prst="rect">
            <a:avLst/>
          </a:prstGeom>
        </p:spPr>
        <p:txBody>
          <a:bodyPr vert="horz" lIns="91440" tIns="45720" rIns="91440" bIns="45720" rtlCol="0">
            <a:normAutofit fontScale="85000" lnSpcReduction="20000"/>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3300" b="1" dirty="0">
                <a:solidFill>
                  <a:srgbClr val="0033CC"/>
                </a:solidFill>
                <a:latin typeface="Times New Roman" pitchFamily="18" charset="0"/>
                <a:ea typeface="宋体" pitchFamily="2" charset="-122"/>
              </a:rPr>
              <a:t>C</a:t>
            </a:r>
            <a:r>
              <a:rPr kumimoji="1" lang="zh-CN" altLang="en-US" sz="33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for (k=0;k&lt;</a:t>
            </a:r>
            <a:r>
              <a:rPr lang="en-US" altLang="zh-CN" kern="0" dirty="0" err="1">
                <a:solidFill>
                  <a:srgbClr val="000000"/>
                </a:solidFill>
                <a:latin typeface="Tahoma"/>
              </a:rPr>
              <a:t>count;k</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while (…)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 %d\</a:t>
            </a:r>
            <a:r>
              <a:rPr lang="en-US" altLang="zh-CN" kern="0" dirty="0" err="1">
                <a:solidFill>
                  <a:srgbClr val="000000"/>
                </a:solidFill>
                <a:latin typeface="Tahoma"/>
              </a:rPr>
              <a:t>n",result</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if (k!=count-1) </a:t>
            </a:r>
            <a:r>
              <a:rPr lang="en-US" altLang="zh-CN" kern="0" dirty="0" err="1">
                <a:solidFill>
                  <a:srgbClr val="000000"/>
                </a:solidFill>
                <a:latin typeface="Tahoma"/>
              </a:rPr>
              <a:t>printf</a:t>
            </a:r>
            <a:r>
              <a:rPr lang="en-US" altLang="zh-CN" kern="0" dirty="0">
                <a:solidFill>
                  <a:srgbClr val="000000"/>
                </a:solidFill>
                <a:latin typeface="Tahoma"/>
              </a:rPr>
              <a:t>("\n"); </a:t>
            </a:r>
            <a:br>
              <a:rPr lang="en-US" altLang="zh-CN" kern="0" dirty="0">
                <a:solidFill>
                  <a:srgbClr val="000000"/>
                </a:solidFill>
                <a:latin typeface="Tahoma"/>
              </a:rPr>
            </a:br>
            <a:r>
              <a:rPr lang="en-US" altLang="zh-CN" kern="0" dirty="0">
                <a:solidFill>
                  <a:srgbClr val="000000"/>
                </a:solidFill>
                <a:latin typeface="Tahoma"/>
              </a:rPr>
              <a:t>} </a:t>
            </a:r>
          </a:p>
        </p:txBody>
      </p:sp>
      <p:sp>
        <p:nvSpPr>
          <p:cNvPr id="6" name="Rectangle 3"/>
          <p:cNvSpPr txBox="1">
            <a:spLocks noChangeArrowheads="1"/>
          </p:cNvSpPr>
          <p:nvPr/>
        </p:nvSpPr>
        <p:spPr>
          <a:xfrm>
            <a:off x="4968520"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lnSpc>
                <a:spcPct val="110000"/>
              </a:lnSpc>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zh-CN" altLang="en-US" kern="0" dirty="0">
                <a:solidFill>
                  <a:srgbClr val="000000"/>
                </a:solidFill>
                <a:latin typeface="Tahoma"/>
              </a:rPr>
              <a:t>类似，输出语句换一下即可。</a:t>
            </a:r>
          </a:p>
        </p:txBody>
      </p:sp>
    </p:spTree>
    <p:extLst>
      <p:ext uri="{BB962C8B-B14F-4D97-AF65-F5344CB8AC3E}">
        <p14:creationId xmlns:p14="http://schemas.microsoft.com/office/powerpoint/2010/main" val="239028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136904" cy="828000"/>
          </a:xfrm>
        </p:spPr>
        <p:txBody>
          <a:bodyPr>
            <a:normAutofit/>
          </a:bodyPr>
          <a:lstStyle/>
          <a:p>
            <a:r>
              <a:rPr lang="zh-CN" altLang="en-US" dirty="0" smtClean="0"/>
              <a:t>例 </a:t>
            </a:r>
            <a:r>
              <a:rPr lang="en-US" altLang="zh-CN" dirty="0">
                <a:latin typeface="+mj-lt"/>
              </a:rPr>
              <a:t>A+B for Input-Output </a:t>
            </a:r>
            <a:r>
              <a:rPr lang="en-US" altLang="zh-CN" dirty="0" smtClean="0">
                <a:latin typeface="+mj-lt"/>
              </a:rPr>
              <a:t>Practice(VIII</a:t>
            </a:r>
            <a:r>
              <a:rPr lang="en-US" altLang="zh-CN" dirty="0">
                <a:latin typeface="+mj-lt"/>
              </a:rPr>
              <a:t>)</a:t>
            </a:r>
            <a:endParaRPr lang="zh-CN" altLang="en-US" dirty="0">
              <a:latin typeface="+mj-lt"/>
            </a:endParaRPr>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Problem </a:t>
            </a:r>
            <a:r>
              <a:rPr kumimoji="1" lang="en-US" altLang="zh-CN" sz="2800" b="1" kern="1200" dirty="0">
                <a:solidFill>
                  <a:srgbClr val="0033CC"/>
                </a:solidFill>
                <a:latin typeface="Times New Roman" pitchFamily="18" charset="0"/>
                <a:ea typeface="宋体" pitchFamily="2" charset="-122"/>
              </a:rPr>
              <a:t>Description</a:t>
            </a:r>
          </a:p>
          <a:p>
            <a:pPr>
              <a:buClr>
                <a:srgbClr val="FF0000"/>
              </a:buClr>
              <a:buSzPct val="80000"/>
            </a:pPr>
            <a:r>
              <a:rPr lang="en-US" altLang="zh-CN" sz="2000" dirty="0"/>
              <a:t>Your task is to calculate the sum of some </a:t>
            </a:r>
            <a:r>
              <a:rPr lang="en-US" altLang="zh-CN" sz="2000" dirty="0" smtClean="0"/>
              <a:t>integers.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Input contains an integer N in the first line, and then N lines follow. Each line starts with a integer M, and then M integers follow in the same line. </a:t>
            </a:r>
            <a:endParaRPr lang="en-US" altLang="zh-CN" sz="2000" dirty="0" smtClean="0"/>
          </a:p>
          <a:p>
            <a:pPr marL="273050" lvl="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a:t>
            </a:r>
          </a:p>
          <a:p>
            <a:pPr indent="273050">
              <a:buClr>
                <a:srgbClr val="FF0000"/>
              </a:buClr>
              <a:buSzPct val="80000"/>
            </a:pPr>
            <a:r>
              <a:rPr lang="en-US" altLang="zh-CN" sz="2000" dirty="0" smtClean="0"/>
              <a:t>For </a:t>
            </a:r>
            <a:r>
              <a:rPr lang="en-US" altLang="zh-CN" sz="2000" dirty="0"/>
              <a:t>each group of input integers you should output their sum in one line, and you must note that there is a blank line between outputs.</a:t>
            </a:r>
            <a:endParaRPr lang="en-US" altLang="zh-CN" sz="2000" dirty="0" smtClean="0"/>
          </a:p>
          <a:p>
            <a:pPr indent="273050">
              <a:buClr>
                <a:srgbClr val="FF0000"/>
              </a:buClr>
              <a:buSzPct val="80000"/>
            </a:pP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9104706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a:t>
            </a: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3</a:t>
            </a:r>
          </a:p>
          <a:p>
            <a:pPr indent="273050">
              <a:buClr>
                <a:srgbClr val="FF0000"/>
              </a:buClr>
              <a:buSzPct val="80000"/>
            </a:pPr>
            <a:r>
              <a:rPr lang="en-US" altLang="zh-CN" sz="2000" dirty="0"/>
              <a:t>4 1 2 3 4</a:t>
            </a:r>
          </a:p>
          <a:p>
            <a:pPr indent="273050">
              <a:buClr>
                <a:srgbClr val="FF0000"/>
              </a:buClr>
              <a:buSzPct val="80000"/>
            </a:pPr>
            <a:r>
              <a:rPr lang="en-US" altLang="zh-CN" sz="2000" dirty="0"/>
              <a:t>5 1 2 3 4 5</a:t>
            </a:r>
          </a:p>
          <a:p>
            <a:pPr indent="273050">
              <a:buClr>
                <a:srgbClr val="FF0000"/>
              </a:buClr>
              <a:buSzPct val="80000"/>
            </a:pPr>
            <a:r>
              <a:rPr lang="en-US" altLang="zh-CN" sz="2000" dirty="0"/>
              <a:t>3 1 2 3</a:t>
            </a:r>
            <a:endParaRPr lang="en-US" altLang="zh-CN" sz="2000" dirty="0" smtClean="0"/>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10</a:t>
            </a:r>
          </a:p>
          <a:p>
            <a:pPr indent="273050">
              <a:buClr>
                <a:srgbClr val="FF0000"/>
              </a:buClr>
              <a:buSzPct val="80000"/>
            </a:pPr>
            <a:endParaRPr lang="en-US" altLang="zh-CN" sz="2000" dirty="0"/>
          </a:p>
          <a:p>
            <a:pPr indent="273050">
              <a:buClr>
                <a:srgbClr val="FF0000"/>
              </a:buClr>
              <a:buSzPct val="80000"/>
            </a:pPr>
            <a:r>
              <a:rPr lang="en-US" altLang="zh-CN" sz="2000" dirty="0"/>
              <a:t>15</a:t>
            </a:r>
          </a:p>
          <a:p>
            <a:pPr indent="273050">
              <a:buClr>
                <a:srgbClr val="FF0000"/>
              </a:buClr>
              <a:buSzPct val="80000"/>
            </a:pPr>
            <a:endParaRPr lang="en-US" altLang="zh-CN" sz="2000" dirty="0"/>
          </a:p>
          <a:p>
            <a:pPr indent="273050">
              <a:buClr>
                <a:srgbClr val="FF0000"/>
              </a:buClr>
              <a:buSzPct val="80000"/>
            </a:pPr>
            <a:r>
              <a:rPr lang="en-US" altLang="zh-CN" sz="2000" dirty="0"/>
              <a:t>6</a:t>
            </a:r>
          </a:p>
        </p:txBody>
      </p:sp>
    </p:spTree>
    <p:extLst>
      <p:ext uri="{BB962C8B-B14F-4D97-AF65-F5344CB8AC3E}">
        <p14:creationId xmlns:p14="http://schemas.microsoft.com/office/powerpoint/2010/main" val="3839894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3" name="内容占位符 2"/>
          <p:cNvSpPr>
            <a:spLocks noGrp="1"/>
          </p:cNvSpPr>
          <p:nvPr>
            <p:ph idx="1"/>
          </p:nvPr>
        </p:nvSpPr>
        <p:spPr>
          <a:xfrm>
            <a:off x="0" y="0"/>
            <a:ext cx="9144000" cy="6371999"/>
          </a:xfrm>
          <a:solidFill>
            <a:schemeClr val="bg1"/>
          </a:solidFill>
        </p:spPr>
        <p:txBody>
          <a:bodyPr>
            <a:noAutofit/>
          </a:bodyPr>
          <a:lstStyle/>
          <a:p>
            <a:pPr>
              <a:lnSpc>
                <a:spcPct val="100000"/>
              </a:lnSpc>
              <a:spcAft>
                <a:spcPts val="0"/>
              </a:spcAft>
            </a:pPr>
            <a:r>
              <a:rPr lang="zh-CN" altLang="zh-CN" sz="2000" dirty="0"/>
              <a:t>#include &lt;stdio.h&gt;</a:t>
            </a:r>
          </a:p>
          <a:p>
            <a:pPr>
              <a:lnSpc>
                <a:spcPct val="100000"/>
              </a:lnSpc>
              <a:spcAft>
                <a:spcPts val="0"/>
              </a:spcAft>
            </a:pPr>
            <a:r>
              <a:rPr lang="zh-CN" altLang="zh-CN" sz="2000" dirty="0"/>
              <a:t> int main()</a:t>
            </a:r>
          </a:p>
          <a:p>
            <a:pPr>
              <a:lnSpc>
                <a:spcPct val="100000"/>
              </a:lnSpc>
              <a:spcAft>
                <a:spcPts val="0"/>
              </a:spcAft>
            </a:pPr>
            <a:r>
              <a:rPr lang="zh-CN" altLang="zh-CN" sz="2000" dirty="0"/>
              <a:t> { </a:t>
            </a:r>
          </a:p>
          <a:p>
            <a:pPr>
              <a:lnSpc>
                <a:spcPct val="100000"/>
              </a:lnSpc>
              <a:spcAft>
                <a:spcPts val="0"/>
              </a:spcAft>
            </a:pPr>
            <a:r>
              <a:rPr lang="zh-CN" altLang="zh-CN" sz="2000" dirty="0"/>
              <a:t>    int icase,n,i,j,a,sum;</a:t>
            </a:r>
          </a:p>
          <a:p>
            <a:pPr>
              <a:lnSpc>
                <a:spcPct val="100000"/>
              </a:lnSpc>
              <a:spcAft>
                <a:spcPts val="0"/>
              </a:spcAft>
            </a:pPr>
            <a:r>
              <a:rPr lang="zh-CN" altLang="zh-CN" sz="2000" dirty="0"/>
              <a:t>    scanf("%d",&amp;icase);</a:t>
            </a:r>
          </a:p>
          <a:p>
            <a:pPr>
              <a:lnSpc>
                <a:spcPct val="100000"/>
              </a:lnSpc>
              <a:spcAft>
                <a:spcPts val="0"/>
              </a:spcAft>
            </a:pPr>
            <a:r>
              <a:rPr lang="zh-CN" altLang="zh-CN" sz="2000" dirty="0"/>
              <a:t>    for(i=0;i&lt;icase;i++)</a:t>
            </a:r>
          </a:p>
          <a:p>
            <a:pPr>
              <a:lnSpc>
                <a:spcPct val="100000"/>
              </a:lnSpc>
              <a:spcAft>
                <a:spcPts val="0"/>
              </a:spcAft>
            </a:pPr>
            <a:r>
              <a:rPr lang="zh-CN" altLang="zh-CN" sz="2000" dirty="0"/>
              <a:t>  {</a:t>
            </a:r>
          </a:p>
          <a:p>
            <a:pPr>
              <a:lnSpc>
                <a:spcPct val="100000"/>
              </a:lnSpc>
              <a:spcAft>
                <a:spcPts val="0"/>
              </a:spcAft>
            </a:pPr>
            <a:r>
              <a:rPr lang="zh-CN" altLang="zh-CN" sz="2000" dirty="0"/>
              <a:t>	sum=0;</a:t>
            </a:r>
          </a:p>
          <a:p>
            <a:pPr>
              <a:lnSpc>
                <a:spcPct val="100000"/>
              </a:lnSpc>
              <a:spcAft>
                <a:spcPts val="0"/>
              </a:spcAft>
            </a:pPr>
            <a:r>
              <a:rPr lang="zh-CN" altLang="zh-CN" sz="2000" dirty="0"/>
              <a:t>         scanf("%d",&amp;n);</a:t>
            </a:r>
          </a:p>
          <a:p>
            <a:pPr>
              <a:lnSpc>
                <a:spcPct val="100000"/>
              </a:lnSpc>
              <a:spcAft>
                <a:spcPts val="0"/>
              </a:spcAft>
            </a:pPr>
            <a:r>
              <a:rPr lang="zh-CN" altLang="zh-CN" sz="2000" dirty="0"/>
              <a:t>	for(j=0;j&lt;n;j++)</a:t>
            </a:r>
          </a:p>
          <a:p>
            <a:pPr>
              <a:lnSpc>
                <a:spcPct val="100000"/>
              </a:lnSpc>
              <a:spcAft>
                <a:spcPts val="0"/>
              </a:spcAft>
            </a:pPr>
            <a:r>
              <a:rPr lang="zh-CN" altLang="zh-CN" sz="2000" dirty="0"/>
              <a:t>	{</a:t>
            </a:r>
          </a:p>
          <a:p>
            <a:pPr>
              <a:lnSpc>
                <a:spcPct val="100000"/>
              </a:lnSpc>
              <a:spcAft>
                <a:spcPts val="0"/>
              </a:spcAft>
            </a:pPr>
            <a:r>
              <a:rPr lang="zh-CN" altLang="zh-CN" sz="2000" dirty="0"/>
              <a:t>	     scanf("%d",&amp;a);</a:t>
            </a:r>
          </a:p>
          <a:p>
            <a:pPr>
              <a:lnSpc>
                <a:spcPct val="100000"/>
              </a:lnSpc>
              <a:spcAft>
                <a:spcPts val="0"/>
              </a:spcAft>
            </a:pPr>
            <a:r>
              <a:rPr lang="zh-CN" altLang="zh-CN" sz="2000" dirty="0"/>
              <a:t>               sum+=a;</a:t>
            </a:r>
          </a:p>
          <a:p>
            <a:pPr>
              <a:lnSpc>
                <a:spcPct val="100000"/>
              </a:lnSpc>
              <a:spcAft>
                <a:spcPts val="0"/>
              </a:spcAft>
            </a:pPr>
            <a:r>
              <a:rPr lang="zh-CN" altLang="zh-CN" sz="2000" dirty="0"/>
              <a:t>	}</a:t>
            </a:r>
          </a:p>
          <a:p>
            <a:pPr>
              <a:lnSpc>
                <a:spcPct val="100000"/>
              </a:lnSpc>
              <a:spcAft>
                <a:spcPts val="0"/>
              </a:spcAft>
            </a:pPr>
            <a:r>
              <a:rPr lang="zh-CN" altLang="zh-CN" sz="2000" dirty="0"/>
              <a:t>	if(i&lt;icase-1)</a:t>
            </a:r>
          </a:p>
          <a:p>
            <a:pPr>
              <a:lnSpc>
                <a:spcPct val="100000"/>
              </a:lnSpc>
              <a:spcAft>
                <a:spcPts val="0"/>
              </a:spcAft>
            </a:pPr>
            <a:r>
              <a:rPr lang="zh-CN" altLang="zh-CN" sz="2000" dirty="0"/>
              <a:t>   	   printf("%d\n\n",sum);</a:t>
            </a:r>
          </a:p>
          <a:p>
            <a:pPr>
              <a:lnSpc>
                <a:spcPct val="100000"/>
              </a:lnSpc>
              <a:spcAft>
                <a:spcPts val="0"/>
              </a:spcAft>
            </a:pPr>
            <a:r>
              <a:rPr lang="zh-CN" altLang="zh-CN" sz="2000" dirty="0"/>
              <a:t>         else</a:t>
            </a:r>
          </a:p>
          <a:p>
            <a:pPr>
              <a:lnSpc>
                <a:spcPct val="100000"/>
              </a:lnSpc>
              <a:spcAft>
                <a:spcPts val="0"/>
              </a:spcAft>
            </a:pPr>
            <a:r>
              <a:rPr lang="zh-CN" altLang="zh-CN" sz="2000" dirty="0"/>
              <a:t> 	   printf("%d\n",sum);</a:t>
            </a:r>
          </a:p>
          <a:p>
            <a:pPr>
              <a:lnSpc>
                <a:spcPct val="100000"/>
              </a:lnSpc>
              <a:spcAft>
                <a:spcPts val="0"/>
              </a:spcAft>
            </a:pPr>
            <a:r>
              <a:rPr lang="zh-CN" altLang="zh-CN" sz="2000" dirty="0"/>
              <a:t> }</a:t>
            </a:r>
          </a:p>
          <a:p>
            <a:pPr>
              <a:lnSpc>
                <a:spcPct val="100000"/>
              </a:lnSpc>
              <a:spcAft>
                <a:spcPts val="0"/>
              </a:spcAft>
            </a:pPr>
            <a:r>
              <a:rPr lang="zh-CN" altLang="zh-CN" sz="2000" dirty="0"/>
              <a:t> }</a:t>
            </a:r>
            <a:endParaRPr lang="zh-CN" altLang="en-US" sz="2000" b="1" dirty="0"/>
          </a:p>
        </p:txBody>
      </p:sp>
    </p:spTree>
    <p:extLst>
      <p:ext uri="{BB962C8B-B14F-4D97-AF65-F5344CB8AC3E}">
        <p14:creationId xmlns:p14="http://schemas.microsoft.com/office/powerpoint/2010/main" val="28807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思考：以下题目属于哪</a:t>
            </a:r>
            <a:r>
              <a:rPr lang="zh-CN" altLang="en-US" dirty="0" smtClean="0"/>
              <a:t>一类输出？</a:t>
            </a:r>
            <a:endParaRPr lang="zh-CN" altLang="en-US" dirty="0"/>
          </a:p>
        </p:txBody>
      </p:sp>
      <p:sp>
        <p:nvSpPr>
          <p:cNvPr id="4" name="内容占位符 2"/>
          <p:cNvSpPr>
            <a:spLocks noGrp="1"/>
          </p:cNvSpPr>
          <p:nvPr>
            <p:ph idx="1"/>
          </p:nvPr>
        </p:nvSpPr>
        <p:spPr/>
        <p:txBody>
          <a:bodyPr>
            <a:normAutofit fontScale="77500" lnSpcReduction="20000"/>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The output format is shown as sample below. Each row represents a series of circle numbers in the ring beginning from 1 </a:t>
            </a:r>
            <a:r>
              <a:rPr lang="en-US" altLang="zh-CN" sz="2000" dirty="0" err="1"/>
              <a:t>clockwisely</a:t>
            </a:r>
            <a:r>
              <a:rPr lang="en-US" altLang="zh-CN" sz="2000" dirty="0"/>
              <a:t> and </a:t>
            </a:r>
            <a:r>
              <a:rPr lang="en-US" altLang="zh-CN" sz="2000" dirty="0" err="1"/>
              <a:t>anticlockwisely</a:t>
            </a:r>
            <a:r>
              <a:rPr lang="en-US" altLang="zh-CN" sz="2000" dirty="0"/>
              <a:t>. The order of numbers must satisfy the above requirements. Print solutions in lexicographical order</a:t>
            </a:r>
            <a:r>
              <a:rPr lang="en-US" altLang="zh-CN" sz="2000" dirty="0" smtClean="0"/>
              <a:t>.</a:t>
            </a:r>
            <a:r>
              <a:rPr lang="en-US" altLang="zh-CN" sz="2000" dirty="0"/>
              <a:t/>
            </a:r>
            <a:br>
              <a:rPr lang="en-US" altLang="zh-CN" sz="2000" dirty="0"/>
            </a:br>
            <a:r>
              <a:rPr lang="en-US" altLang="zh-CN" sz="2000" dirty="0"/>
              <a:t>You are to write a program that completes above process</a:t>
            </a:r>
            <a:r>
              <a:rPr lang="en-US" altLang="zh-CN" sz="2000" dirty="0" smtClean="0"/>
              <a:t>.</a:t>
            </a:r>
            <a:r>
              <a:rPr lang="en-US" altLang="zh-CN" sz="2000" dirty="0"/>
              <a:t/>
            </a:r>
            <a:br>
              <a:rPr lang="en-US" altLang="zh-CN" sz="2000" dirty="0"/>
            </a:br>
            <a:r>
              <a:rPr lang="en-US" altLang="zh-CN" sz="2000" dirty="0"/>
              <a:t>Print a blank line after each case</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Case 1:</a:t>
            </a:r>
          </a:p>
          <a:p>
            <a:pPr indent="273050">
              <a:buClr>
                <a:srgbClr val="FF0000"/>
              </a:buClr>
              <a:buSzPct val="80000"/>
            </a:pPr>
            <a:r>
              <a:rPr lang="en-US" altLang="zh-CN" sz="2000" dirty="0"/>
              <a:t>1 4 3 2 5 6</a:t>
            </a:r>
          </a:p>
          <a:p>
            <a:pPr indent="273050">
              <a:buClr>
                <a:srgbClr val="FF0000"/>
              </a:buClr>
              <a:buSzPct val="80000"/>
            </a:pPr>
            <a:r>
              <a:rPr lang="en-US" altLang="zh-CN" sz="2000" dirty="0"/>
              <a:t>1 6 5 2 3 4</a:t>
            </a:r>
          </a:p>
          <a:p>
            <a:pPr indent="273050">
              <a:buClr>
                <a:srgbClr val="FF0000"/>
              </a:buClr>
              <a:buSzPct val="80000"/>
            </a:pPr>
            <a:endParaRPr lang="en-US" altLang="zh-CN" sz="2000" dirty="0"/>
          </a:p>
          <a:p>
            <a:pPr indent="273050">
              <a:buClr>
                <a:srgbClr val="FF0000"/>
              </a:buClr>
              <a:buSzPct val="80000"/>
            </a:pPr>
            <a:r>
              <a:rPr lang="en-US" altLang="zh-CN" sz="2000" dirty="0"/>
              <a:t>Case 2:</a:t>
            </a:r>
          </a:p>
          <a:p>
            <a:pPr indent="273050">
              <a:buClr>
                <a:srgbClr val="FF0000"/>
              </a:buClr>
              <a:buSzPct val="80000"/>
            </a:pPr>
            <a:r>
              <a:rPr lang="en-US" altLang="zh-CN" sz="2000" dirty="0"/>
              <a:t>1 2 3 8 5 6 7 4</a:t>
            </a:r>
          </a:p>
          <a:p>
            <a:pPr indent="273050">
              <a:buClr>
                <a:srgbClr val="FF0000"/>
              </a:buClr>
              <a:buSzPct val="80000"/>
            </a:pPr>
            <a:r>
              <a:rPr lang="en-US" altLang="zh-CN" sz="2000" dirty="0"/>
              <a:t>1 2 5 8 3 4 7 6</a:t>
            </a:r>
          </a:p>
          <a:p>
            <a:pPr indent="273050">
              <a:buClr>
                <a:srgbClr val="FF0000"/>
              </a:buClr>
              <a:buSzPct val="80000"/>
            </a:pPr>
            <a:r>
              <a:rPr lang="en-US" altLang="zh-CN" sz="2000" dirty="0"/>
              <a:t>1 4 7 6 5 8 3 2</a:t>
            </a:r>
          </a:p>
          <a:p>
            <a:pPr indent="273050">
              <a:buClr>
                <a:srgbClr val="FF0000"/>
              </a:buClr>
              <a:buSzPct val="80000"/>
            </a:pPr>
            <a:r>
              <a:rPr lang="en-US" altLang="zh-CN" sz="2000" dirty="0"/>
              <a:t>1 6 7 4 3 8 5 2</a:t>
            </a:r>
          </a:p>
        </p:txBody>
      </p:sp>
    </p:spTree>
    <p:extLst>
      <p:ext uri="{BB962C8B-B14F-4D97-AF65-F5344CB8AC3E}">
        <p14:creationId xmlns:p14="http://schemas.microsoft.com/office/powerpoint/2010/main" val="155341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323850" y="-27384"/>
            <a:ext cx="5976342" cy="720824"/>
          </a:xfrm>
          <a:prstGeom prst="rect">
            <a:avLst/>
          </a:prstGeom>
          <a:effectLst>
            <a:outerShdw blurRad="50800" dist="38100" dir="2700000" algn="tl" rotWithShape="0">
              <a:schemeClr val="accent1">
                <a:lumMod val="40000"/>
                <a:lumOff val="60000"/>
                <a:alpha val="40000"/>
              </a:schemeClr>
            </a:outerShdw>
          </a:effectLst>
          <a:extLst/>
        </p:spPr>
        <p:txBody>
          <a:bodyPr vert="horz" lIns="91440" tIns="45720" rIns="91440" bIns="45720" rtlCol="0" anchor="ctr">
            <a:normAutofit/>
          </a:bodyPr>
          <a:lstStyle/>
          <a:p>
            <a:pPr algn="l"/>
            <a:r>
              <a:rPr lang="en-US" altLang="zh-CN" sz="3400" dirty="0" err="1">
                <a:solidFill>
                  <a:schemeClr val="accent2"/>
                </a:solidFill>
                <a:latin typeface="黑体" panose="02010609060101010101" pitchFamily="49" charset="-122"/>
                <a:ea typeface="黑体" panose="02010609060101010101" pitchFamily="49" charset="-122"/>
                <a:cs typeface="+mj-cs"/>
              </a:rPr>
              <a:t>printf</a:t>
            </a:r>
            <a:r>
              <a:rPr lang="en-US" altLang="zh-CN" sz="3400" dirty="0">
                <a:solidFill>
                  <a:schemeClr val="accent2"/>
                </a:solidFill>
                <a:latin typeface="黑体" panose="02010609060101010101" pitchFamily="49" charset="-122"/>
                <a:ea typeface="黑体" panose="02010609060101010101" pitchFamily="49" charset="-122"/>
                <a:cs typeface="+mj-cs"/>
              </a:rPr>
              <a:t>( )</a:t>
            </a:r>
            <a:r>
              <a:rPr lang="zh-CN" altLang="en-US" sz="3400" dirty="0" smtClean="0">
                <a:solidFill>
                  <a:schemeClr val="accent2"/>
                </a:solidFill>
                <a:latin typeface="黑体" panose="02010609060101010101" pitchFamily="49" charset="-122"/>
                <a:ea typeface="黑体" panose="02010609060101010101" pitchFamily="49" charset="-122"/>
                <a:cs typeface="+mj-cs"/>
              </a:rPr>
              <a:t>语句</a:t>
            </a:r>
            <a:r>
              <a:rPr lang="zh-CN" altLang="en-US" sz="3400" dirty="0">
                <a:solidFill>
                  <a:schemeClr val="accent2"/>
                </a:solidFill>
                <a:latin typeface="黑体" panose="02010609060101010101" pitchFamily="49" charset="-122"/>
                <a:ea typeface="黑体" panose="02010609060101010101" pitchFamily="49" charset="-122"/>
                <a:cs typeface="+mj-cs"/>
              </a:rPr>
              <a:t>（函数</a:t>
            </a:r>
            <a:r>
              <a:rPr lang="en-US" altLang="zh-CN" sz="3400" dirty="0" smtClean="0">
                <a:solidFill>
                  <a:schemeClr val="accent2"/>
                </a:solidFill>
                <a:latin typeface="黑体" panose="02010609060101010101" pitchFamily="49" charset="-122"/>
                <a:ea typeface="黑体" panose="02010609060101010101" pitchFamily="49" charset="-122"/>
                <a:cs typeface="+mj-cs"/>
              </a:rPr>
              <a:t>)</a:t>
            </a:r>
            <a:endParaRPr lang="en-US" altLang="zh-CN" sz="3400" dirty="0">
              <a:solidFill>
                <a:schemeClr val="accent2"/>
              </a:solidFill>
              <a:latin typeface="黑体" panose="02010609060101010101" pitchFamily="49" charset="-122"/>
              <a:ea typeface="黑体" panose="02010609060101010101" pitchFamily="49" charset="-122"/>
              <a:cs typeface="+mj-cs"/>
            </a:endParaRPr>
          </a:p>
        </p:txBody>
      </p:sp>
      <p:sp>
        <p:nvSpPr>
          <p:cNvPr id="436229" name="Rectangle 5"/>
          <p:cNvSpPr>
            <a:spLocks noChangeArrowheads="1"/>
          </p:cNvSpPr>
          <p:nvPr/>
        </p:nvSpPr>
        <p:spPr bwMode="auto">
          <a:xfrm>
            <a:off x="250825" y="1042858"/>
            <a:ext cx="86407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560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int </a:t>
            </a:r>
            <a:r>
              <a:rPr kumimoji="1" lang="en-US" altLang="zh-CN" sz="2800" dirty="0" err="1">
                <a:solidFill>
                  <a:srgbClr val="0033CC"/>
                </a:solidFill>
                <a:ea typeface="宋体" pitchFamily="2" charset="-122"/>
              </a:rPr>
              <a:t>printf</a:t>
            </a:r>
            <a:r>
              <a:rPr kumimoji="1" lang="en-US" altLang="zh-CN" sz="2800" dirty="0">
                <a:solidFill>
                  <a:srgbClr val="0033CC"/>
                </a:solidFill>
                <a:ea typeface="宋体" pitchFamily="2" charset="-122"/>
              </a:rPr>
              <a:t>( </a:t>
            </a:r>
            <a:r>
              <a:rPr kumimoji="1" lang="en-US" altLang="zh-CN" sz="2800" dirty="0" err="1">
                <a:solidFill>
                  <a:srgbClr val="0033CC"/>
                </a:solidFill>
                <a:ea typeface="宋体" pitchFamily="2" charset="-122"/>
              </a:rPr>
              <a:t>const</a:t>
            </a:r>
            <a:r>
              <a:rPr kumimoji="1" lang="en-US" altLang="zh-CN" sz="2800" dirty="0">
                <a:solidFill>
                  <a:srgbClr val="0033CC"/>
                </a:solidFill>
                <a:ea typeface="宋体" pitchFamily="2" charset="-122"/>
              </a:rPr>
              <a:t> char * , ...)</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参数可变的函数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a:solidFill>
                  <a:srgbClr val="000000"/>
                </a:solidFill>
                <a:latin typeface="宋体" charset="-122"/>
                <a:ea typeface="宋体" charset="-122"/>
              </a:rPr>
              <a:t>第一个参数是格式字符串，后面的参数是待输出的变量，函数作用是按照第一个参数指定的格式，将后面的变量在屏幕上</a:t>
            </a:r>
            <a:r>
              <a:rPr lang="zh-CN" altLang="en-US" dirty="0" smtClean="0">
                <a:solidFill>
                  <a:srgbClr val="000000"/>
                </a:solidFill>
                <a:latin typeface="宋体" charset="-122"/>
                <a:ea typeface="宋体" charset="-122"/>
              </a:rPr>
              <a:t>输出。</a:t>
            </a:r>
            <a:endParaRPr lang="en-US" altLang="zh-CN" dirty="0">
              <a:solidFill>
                <a:srgbClr val="000000"/>
              </a:solidFill>
              <a:latin typeface="宋体" charset="-122"/>
              <a:ea typeface="宋体" charset="-122"/>
            </a:endParaRPr>
          </a:p>
          <a:p>
            <a:pPr marL="355600" lvl="0" indent="-355600" algn="l" eaLnBrk="1" hangingPunct="1">
              <a:lnSpc>
                <a:spcPct val="130000"/>
              </a:lnSpc>
              <a:buClr>
                <a:srgbClr val="FF0000"/>
              </a:buClr>
              <a:buSzPct val="80000"/>
              <a:buFont typeface="Wingdings" panose="05000000000000000000" pitchFamily="2" charset="2"/>
              <a:buChar char="n"/>
            </a:pPr>
            <a:r>
              <a:rPr kumimoji="1" lang="en-US" altLang="zh-CN" sz="2800" dirty="0" err="1">
                <a:solidFill>
                  <a:srgbClr val="0033CC"/>
                </a:solidFill>
                <a:ea typeface="宋体" pitchFamily="2" charset="-122"/>
              </a:rPr>
              <a:t>printf</a:t>
            </a:r>
            <a:r>
              <a:rPr kumimoji="1" lang="en-US" altLang="zh-CN" sz="2800" dirty="0">
                <a:solidFill>
                  <a:srgbClr val="0033CC"/>
                </a:solidFill>
                <a:ea typeface="宋体" pitchFamily="2" charset="-122"/>
              </a:rPr>
              <a:t> </a:t>
            </a:r>
            <a:r>
              <a:rPr kumimoji="1" lang="zh-CN" altLang="en-US" sz="2800" dirty="0">
                <a:solidFill>
                  <a:srgbClr val="0033CC"/>
                </a:solidFill>
                <a:ea typeface="宋体" pitchFamily="2" charset="-122"/>
              </a:rPr>
              <a:t>返回值</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成功</a:t>
            </a:r>
            <a:r>
              <a:rPr lang="zh-CN" altLang="en-US" dirty="0">
                <a:solidFill>
                  <a:srgbClr val="000000"/>
                </a:solidFill>
                <a:latin typeface="宋体" charset="-122"/>
                <a:ea typeface="宋体" charset="-122"/>
              </a:rPr>
              <a:t>打印的字符</a:t>
            </a:r>
            <a:r>
              <a:rPr lang="zh-CN" altLang="en-US" dirty="0" smtClean="0">
                <a:solidFill>
                  <a:srgbClr val="000000"/>
                </a:solidFill>
                <a:latin typeface="宋体" charset="-122"/>
                <a:ea typeface="宋体" charset="-122"/>
              </a:rPr>
              <a:t>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返回</a:t>
            </a:r>
            <a:r>
              <a:rPr lang="zh-CN" altLang="en-US" dirty="0">
                <a:solidFill>
                  <a:srgbClr val="000000"/>
                </a:solidFill>
                <a:latin typeface="宋体" charset="-122"/>
                <a:ea typeface="宋体" charset="-122"/>
              </a:rPr>
              <a:t>负值为出错</a:t>
            </a:r>
            <a:endParaRPr lang="en-US" altLang="zh-CN" sz="2800" dirty="0" smtClean="0">
              <a:solidFill>
                <a:srgbClr val="000000"/>
              </a:solidFill>
              <a:latin typeface="宋体" charset="-122"/>
              <a:ea typeface="宋体" charset="-122"/>
            </a:endParaRPr>
          </a:p>
          <a:p>
            <a:pPr algn="l" eaLnBrk="1" hangingPunct="1"/>
            <a:endParaRPr lang="zh-CN" altLang="en-US"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1856825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case, print the case number as well as the number of pairs (</a:t>
            </a:r>
            <a:r>
              <a:rPr lang="en-US" altLang="zh-CN" sz="2000" dirty="0" err="1"/>
              <a:t>a,b</a:t>
            </a:r>
            <a:r>
              <a:rPr lang="en-US" altLang="zh-CN" sz="2000" dirty="0"/>
              <a:t>) satisfying the given property. Print the output for each case on one line in the format as shown below</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Case 1: 2</a:t>
            </a:r>
          </a:p>
          <a:p>
            <a:pPr indent="273050">
              <a:buClr>
                <a:srgbClr val="FF0000"/>
              </a:buClr>
              <a:buSzPct val="80000"/>
            </a:pPr>
            <a:r>
              <a:rPr lang="en-US" altLang="zh-CN" sz="2000" dirty="0"/>
              <a:t>Case 2: 4</a:t>
            </a:r>
          </a:p>
          <a:p>
            <a:pPr indent="273050">
              <a:buClr>
                <a:srgbClr val="FF0000"/>
              </a:buClr>
              <a:buSzPct val="80000"/>
            </a:pPr>
            <a:r>
              <a:rPr lang="en-US" altLang="zh-CN" sz="2000" dirty="0"/>
              <a:t>Case 3: 5</a:t>
            </a:r>
          </a:p>
        </p:txBody>
      </p:sp>
    </p:spTree>
    <p:extLst>
      <p:ext uri="{BB962C8B-B14F-4D97-AF65-F5344CB8AC3E}">
        <p14:creationId xmlns:p14="http://schemas.microsoft.com/office/powerpoint/2010/main" val="3875548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语言处理“混合数据”的问题</a:t>
            </a:r>
          </a:p>
        </p:txBody>
      </p:sp>
      <p:sp>
        <p:nvSpPr>
          <p:cNvPr id="4" name="Rectangle 1"/>
          <p:cNvSpPr>
            <a:spLocks noChangeArrowheads="1"/>
          </p:cNvSpPr>
          <p:nvPr/>
        </p:nvSpPr>
        <p:spPr bwMode="auto">
          <a:xfrm>
            <a:off x="179512" y="1052736"/>
            <a:ext cx="885698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Give you an operator (+,-,*, / --denoting addition, subtraction, multiplication, division respectively) and two positive integers, your task is to output the result.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The first line of the input is a single integer T (0&lt;T&lt;1000) which is the number of test cases. T test cases follow. Each test case contains a char C (+,-,*, /) and two integers A and B(0&lt;A,B&lt;10000).Of course, we all know that A and B are operands and C is an operator.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case, print the operation result. The result should be rounded to 2 decimal places If and only if it is not an integer.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0.50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59247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4" name="内容占位符 2"/>
          <p:cNvSpPr>
            <a:spLocks noGrp="1"/>
          </p:cNvSpPr>
          <p:nvPr>
            <p:ph idx="1"/>
          </p:nvPr>
        </p:nvSpPr>
        <p:spPr>
          <a:xfrm>
            <a:off x="0" y="0"/>
            <a:ext cx="9144000" cy="6858000"/>
          </a:xfrm>
          <a:solidFill>
            <a:schemeClr val="bg1"/>
          </a:solidFill>
        </p:spPr>
        <p:txBody>
          <a:bodyPr>
            <a:noAutofit/>
          </a:bodyPr>
          <a:lstStyle/>
          <a:p>
            <a:pPr>
              <a:lnSpc>
                <a:spcPct val="100000"/>
              </a:lnSpc>
              <a:spcAft>
                <a:spcPts val="0"/>
              </a:spcAft>
            </a:pPr>
            <a:r>
              <a:rPr lang="en-US" altLang="zh-CN" sz="1700" b="1" dirty="0"/>
              <a:t>#include&lt;</a:t>
            </a:r>
            <a:r>
              <a:rPr lang="en-US" altLang="zh-CN" sz="1700" b="1" dirty="0" err="1"/>
              <a:t>iostream</a:t>
            </a:r>
            <a:r>
              <a:rPr lang="en-US" altLang="zh-CN" sz="1700" b="1" dirty="0"/>
              <a:t>&gt;</a:t>
            </a:r>
          </a:p>
          <a:p>
            <a:pPr>
              <a:lnSpc>
                <a:spcPct val="100000"/>
              </a:lnSpc>
              <a:spcAft>
                <a:spcPts val="0"/>
              </a:spcAft>
            </a:pPr>
            <a:r>
              <a:rPr lang="en-US" altLang="zh-CN" sz="1700" b="1" dirty="0"/>
              <a:t>#include&lt;</a:t>
            </a:r>
            <a:r>
              <a:rPr lang="en-US" altLang="zh-CN" sz="1700" b="1" dirty="0" err="1"/>
              <a:t>stdio.h</a:t>
            </a:r>
            <a:r>
              <a:rPr lang="en-US" altLang="zh-CN" sz="1700" b="1" dirty="0"/>
              <a:t>&gt;</a:t>
            </a:r>
          </a:p>
          <a:p>
            <a:pPr>
              <a:lnSpc>
                <a:spcPct val="100000"/>
              </a:lnSpc>
              <a:spcAft>
                <a:spcPts val="0"/>
              </a:spcAft>
            </a:pPr>
            <a:r>
              <a:rPr lang="en-US" altLang="zh-CN" sz="1700" b="1" dirty="0"/>
              <a:t>using namespace </a:t>
            </a:r>
            <a:r>
              <a:rPr lang="en-US" altLang="zh-CN" sz="1700" b="1" dirty="0" err="1"/>
              <a:t>std</a:t>
            </a:r>
            <a:r>
              <a:rPr lang="en-US" altLang="zh-CN" sz="1700" b="1" dirty="0"/>
              <a:t>;</a:t>
            </a:r>
          </a:p>
          <a:p>
            <a:pPr>
              <a:lnSpc>
                <a:spcPct val="100000"/>
              </a:lnSpc>
              <a:spcAft>
                <a:spcPts val="0"/>
              </a:spcAft>
            </a:pPr>
            <a:r>
              <a:rPr lang="en-US" altLang="zh-CN" sz="1700" b="1" dirty="0"/>
              <a:t>int main()</a:t>
            </a:r>
          </a:p>
          <a:p>
            <a:pPr>
              <a:lnSpc>
                <a:spcPct val="100000"/>
              </a:lnSpc>
              <a:spcAft>
                <a:spcPts val="0"/>
              </a:spcAft>
            </a:pPr>
            <a:r>
              <a:rPr lang="en-US" altLang="zh-CN" sz="1700" b="1" dirty="0"/>
              <a:t>{</a:t>
            </a:r>
          </a:p>
          <a:p>
            <a:pPr>
              <a:lnSpc>
                <a:spcPct val="100000"/>
              </a:lnSpc>
              <a:spcAft>
                <a:spcPts val="0"/>
              </a:spcAft>
            </a:pPr>
            <a:r>
              <a:rPr lang="en-US" altLang="zh-CN" sz="1700" b="1" dirty="0"/>
              <a:t>	int </a:t>
            </a:r>
            <a:r>
              <a:rPr lang="en-US" altLang="zh-CN" sz="1700" b="1" dirty="0" err="1"/>
              <a:t>T,a,b</a:t>
            </a:r>
            <a:r>
              <a:rPr lang="en-US" altLang="zh-CN" sz="1700" b="1" dirty="0"/>
              <a:t>;</a:t>
            </a:r>
          </a:p>
          <a:p>
            <a:pPr>
              <a:lnSpc>
                <a:spcPct val="100000"/>
              </a:lnSpc>
              <a:spcAft>
                <a:spcPts val="0"/>
              </a:spcAft>
            </a:pPr>
            <a:r>
              <a:rPr lang="en-US" altLang="zh-CN" sz="1700" b="1" dirty="0"/>
              <a:t>	char c;</a:t>
            </a:r>
          </a:p>
          <a:p>
            <a:pPr>
              <a:lnSpc>
                <a:spcPct val="100000"/>
              </a:lnSpc>
              <a:spcAft>
                <a:spcPts val="0"/>
              </a:spcAft>
            </a:pPr>
            <a:r>
              <a:rPr lang="en-US" altLang="zh-CN" sz="1700" b="1" dirty="0"/>
              <a:t>	</a:t>
            </a:r>
            <a:r>
              <a:rPr lang="en-US" altLang="zh-CN" sz="1700" b="1" dirty="0" err="1"/>
              <a:t>cin</a:t>
            </a:r>
            <a:r>
              <a:rPr lang="en-US" altLang="zh-CN" sz="1700" b="1" dirty="0"/>
              <a:t>&gt;&gt;T;</a:t>
            </a:r>
          </a:p>
          <a:p>
            <a:pPr>
              <a:lnSpc>
                <a:spcPct val="100000"/>
              </a:lnSpc>
              <a:spcAft>
                <a:spcPts val="0"/>
              </a:spcAft>
            </a:pPr>
            <a:r>
              <a:rPr lang="en-US" altLang="zh-CN" sz="1700" b="1" dirty="0"/>
              <a:t>	while(T--)</a:t>
            </a:r>
          </a:p>
          <a:p>
            <a:pPr>
              <a:lnSpc>
                <a:spcPct val="100000"/>
              </a:lnSpc>
              <a:spcAft>
                <a:spcPts val="0"/>
              </a:spcAft>
            </a:pPr>
            <a:r>
              <a:rPr lang="en-US" altLang="zh-CN" sz="1700" b="1" dirty="0"/>
              <a:t>	{</a:t>
            </a:r>
          </a:p>
          <a:p>
            <a:pPr>
              <a:lnSpc>
                <a:spcPct val="100000"/>
              </a:lnSpc>
              <a:spcAft>
                <a:spcPts val="0"/>
              </a:spcAft>
            </a:pPr>
            <a:r>
              <a:rPr lang="en-US" altLang="zh-CN" sz="1700" b="1" dirty="0"/>
              <a:t>		</a:t>
            </a:r>
            <a:r>
              <a:rPr lang="en-US" altLang="zh-CN" sz="1700" b="1" dirty="0" err="1"/>
              <a:t>cin</a:t>
            </a:r>
            <a:r>
              <a:rPr lang="en-US" altLang="zh-CN" sz="1700" b="1" dirty="0"/>
              <a:t>&gt;&gt;c&gt;&gt;a&gt;&gt;b;</a:t>
            </a:r>
          </a:p>
          <a:p>
            <a:pPr>
              <a:lnSpc>
                <a:spcPct val="100000"/>
              </a:lnSpc>
              <a:spcAft>
                <a:spcPts val="0"/>
              </a:spcAft>
            </a:pPr>
            <a:r>
              <a:rPr lang="en-US" altLang="zh-CN" sz="1700" b="1" dirty="0"/>
              <a:t>		switch(c)</a:t>
            </a:r>
          </a:p>
          <a:p>
            <a:pPr>
              <a:lnSpc>
                <a:spcPct val="100000"/>
              </a:lnSpc>
              <a:spcAft>
                <a:spcPts val="0"/>
              </a:spcAft>
            </a:pPr>
            <a:r>
              <a:rPr lang="en-US" altLang="zh-CN" sz="1700" b="1" dirty="0"/>
              <a:t>		{</a:t>
            </a:r>
          </a:p>
          <a:p>
            <a:pPr>
              <a:lnSpc>
                <a:spcPct val="100000"/>
              </a:lnSpc>
              <a:spcAft>
                <a:spcPts val="0"/>
              </a:spcAft>
            </a:pPr>
            <a:r>
              <a:rPr lang="en-US" altLang="zh-CN" sz="1700" b="1" dirty="0"/>
              <a:t>			case '+':</a:t>
            </a:r>
            <a:r>
              <a:rPr lang="en-US" altLang="zh-CN" sz="1700" b="1" dirty="0" err="1"/>
              <a:t>cout</a:t>
            </a:r>
            <a:r>
              <a:rPr lang="en-US" altLang="zh-CN" sz="1700" b="1" dirty="0"/>
              <a:t>&lt;&lt;</a:t>
            </a:r>
            <a:r>
              <a:rPr lang="en-US" altLang="zh-CN" sz="1700" b="1" dirty="0" err="1"/>
              <a:t>a+b</a:t>
            </a:r>
            <a:r>
              <a:rPr lang="en-US" altLang="zh-CN" sz="1700" b="1" dirty="0"/>
              <a:t>&lt;&lt;</a:t>
            </a:r>
            <a:r>
              <a:rPr lang="en-US" altLang="zh-CN" sz="1700" b="1" dirty="0" err="1"/>
              <a:t>endl;break</a:t>
            </a:r>
            <a:r>
              <a:rPr lang="en-US" altLang="zh-CN" sz="1700" b="1" dirty="0"/>
              <a:t>;</a:t>
            </a:r>
          </a:p>
          <a:p>
            <a:pPr>
              <a:lnSpc>
                <a:spcPct val="100000"/>
              </a:lnSpc>
              <a:spcAft>
                <a:spcPts val="0"/>
              </a:spcAft>
            </a:pPr>
            <a:r>
              <a:rPr lang="en-US" altLang="zh-CN" sz="1700" b="1" dirty="0"/>
              <a:t>			case '-':</a:t>
            </a:r>
            <a:r>
              <a:rPr lang="en-US" altLang="zh-CN" sz="1700" b="1" dirty="0" err="1"/>
              <a:t>cout</a:t>
            </a:r>
            <a:r>
              <a:rPr lang="en-US" altLang="zh-CN" sz="1700" b="1" dirty="0"/>
              <a:t>&lt;&lt;a-b&lt;&lt;</a:t>
            </a:r>
            <a:r>
              <a:rPr lang="en-US" altLang="zh-CN" sz="1700" b="1" dirty="0" err="1"/>
              <a:t>endl;break</a:t>
            </a:r>
            <a:r>
              <a:rPr lang="en-US" altLang="zh-CN" sz="1700" b="1" dirty="0"/>
              <a:t>;</a:t>
            </a:r>
          </a:p>
          <a:p>
            <a:pPr>
              <a:lnSpc>
                <a:spcPct val="100000"/>
              </a:lnSpc>
              <a:spcAft>
                <a:spcPts val="0"/>
              </a:spcAft>
            </a:pPr>
            <a:r>
              <a:rPr lang="en-US" altLang="zh-CN" sz="1700" b="1" dirty="0"/>
              <a:t>			case '*':</a:t>
            </a:r>
            <a:r>
              <a:rPr lang="en-US" altLang="zh-CN" sz="1700" b="1" dirty="0" err="1"/>
              <a:t>cout</a:t>
            </a:r>
            <a:r>
              <a:rPr lang="en-US" altLang="zh-CN" sz="1700" b="1" dirty="0"/>
              <a:t>&lt;&lt;a*b&lt;&lt;</a:t>
            </a:r>
            <a:r>
              <a:rPr lang="en-US" altLang="zh-CN" sz="1700" b="1" dirty="0" err="1"/>
              <a:t>endl;break</a:t>
            </a:r>
            <a:r>
              <a:rPr lang="en-US" altLang="zh-CN" sz="1700" b="1" dirty="0"/>
              <a:t>;</a:t>
            </a:r>
          </a:p>
          <a:p>
            <a:pPr>
              <a:lnSpc>
                <a:spcPct val="100000"/>
              </a:lnSpc>
              <a:spcAft>
                <a:spcPts val="0"/>
              </a:spcAft>
            </a:pPr>
            <a:r>
              <a:rPr lang="en-US" altLang="zh-CN" sz="1700" b="1" dirty="0"/>
              <a:t>			case '/':if(</a:t>
            </a:r>
            <a:r>
              <a:rPr lang="en-US" altLang="zh-CN" sz="1700" b="1" dirty="0" err="1"/>
              <a:t>a%b</a:t>
            </a:r>
            <a:r>
              <a:rPr lang="en-US" altLang="zh-CN" sz="1700" b="1" dirty="0"/>
              <a:t>==0)</a:t>
            </a:r>
          </a:p>
          <a:p>
            <a:pPr>
              <a:lnSpc>
                <a:spcPct val="100000"/>
              </a:lnSpc>
              <a:spcAft>
                <a:spcPts val="0"/>
              </a:spcAft>
            </a:pPr>
            <a:r>
              <a:rPr lang="en-US" altLang="zh-CN" sz="1700" b="1" dirty="0"/>
              <a:t>			           </a:t>
            </a:r>
            <a:r>
              <a:rPr lang="en-US" altLang="zh-CN" sz="1700" b="1" dirty="0" err="1"/>
              <a:t>cout</a:t>
            </a:r>
            <a:r>
              <a:rPr lang="en-US" altLang="zh-CN" sz="1700" b="1" dirty="0"/>
              <a:t>&lt;&lt;a/b&lt;&lt;</a:t>
            </a:r>
            <a:r>
              <a:rPr lang="en-US" altLang="zh-CN" sz="1700" b="1" dirty="0" err="1"/>
              <a:t>endl</a:t>
            </a:r>
            <a:r>
              <a:rPr lang="en-US" altLang="zh-CN" sz="1700" b="1" dirty="0"/>
              <a:t>;</a:t>
            </a:r>
          </a:p>
          <a:p>
            <a:pPr>
              <a:lnSpc>
                <a:spcPct val="100000"/>
              </a:lnSpc>
              <a:spcAft>
                <a:spcPts val="0"/>
              </a:spcAft>
            </a:pPr>
            <a:r>
              <a:rPr lang="en-US" altLang="zh-CN" sz="1700" b="1" dirty="0"/>
              <a:t>					 else</a:t>
            </a:r>
          </a:p>
          <a:p>
            <a:pPr>
              <a:lnSpc>
                <a:spcPct val="100000"/>
              </a:lnSpc>
              <a:spcAft>
                <a:spcPts val="0"/>
              </a:spcAft>
            </a:pPr>
            <a:r>
              <a:rPr lang="en-US" altLang="zh-CN" sz="1700" b="1" dirty="0"/>
              <a:t>					    </a:t>
            </a:r>
            <a:r>
              <a:rPr lang="en-US" altLang="zh-CN" sz="1700" b="1" dirty="0" err="1"/>
              <a:t>printf</a:t>
            </a:r>
            <a:r>
              <a:rPr lang="en-US" altLang="zh-CN" sz="1700" b="1" dirty="0"/>
              <a:t>("%.2f\n",1.0*a/b);break;</a:t>
            </a:r>
          </a:p>
          <a:p>
            <a:pPr>
              <a:lnSpc>
                <a:spcPct val="100000"/>
              </a:lnSpc>
              <a:spcAft>
                <a:spcPts val="0"/>
              </a:spcAft>
            </a:pPr>
            <a:r>
              <a:rPr lang="en-US" altLang="zh-CN" sz="1700" b="1" dirty="0"/>
              <a:t>			</a:t>
            </a:r>
            <a:r>
              <a:rPr lang="en-US" altLang="zh-CN" sz="1700" b="1" dirty="0" err="1"/>
              <a:t>default:break</a:t>
            </a:r>
            <a:r>
              <a:rPr lang="en-US" altLang="zh-CN" sz="1700" b="1" dirty="0"/>
              <a:t>;</a:t>
            </a:r>
          </a:p>
          <a:p>
            <a:pPr>
              <a:lnSpc>
                <a:spcPct val="100000"/>
              </a:lnSpc>
              <a:spcAft>
                <a:spcPts val="0"/>
              </a:spcAft>
            </a:pPr>
            <a:r>
              <a:rPr lang="en-US" altLang="zh-CN" sz="1700" b="1" dirty="0"/>
              <a:t>		}</a:t>
            </a:r>
          </a:p>
          <a:p>
            <a:pPr>
              <a:lnSpc>
                <a:spcPct val="100000"/>
              </a:lnSpc>
              <a:spcAft>
                <a:spcPts val="0"/>
              </a:spcAft>
            </a:pPr>
            <a:r>
              <a:rPr lang="en-US" altLang="zh-CN" sz="1700" b="1" dirty="0"/>
              <a:t>	}</a:t>
            </a:r>
          </a:p>
          <a:p>
            <a:pPr>
              <a:lnSpc>
                <a:spcPct val="100000"/>
              </a:lnSpc>
              <a:spcAft>
                <a:spcPts val="0"/>
              </a:spcAft>
            </a:pPr>
            <a:r>
              <a:rPr lang="en-US" altLang="zh-CN" sz="1700" b="1" dirty="0"/>
              <a:t>	return 0;</a:t>
            </a:r>
          </a:p>
          <a:p>
            <a:pPr>
              <a:lnSpc>
                <a:spcPct val="100000"/>
              </a:lnSpc>
              <a:spcAft>
                <a:spcPts val="0"/>
              </a:spcAft>
            </a:pPr>
            <a:r>
              <a:rPr lang="en-US" altLang="zh-CN" sz="1700" b="1" dirty="0"/>
              <a:t>}</a:t>
            </a:r>
            <a:endParaRPr lang="zh-CN" altLang="en-US" sz="1700" b="1" dirty="0"/>
          </a:p>
        </p:txBody>
      </p:sp>
    </p:spTree>
    <p:extLst>
      <p:ext uri="{BB962C8B-B14F-4D97-AF65-F5344CB8AC3E}">
        <p14:creationId xmlns:p14="http://schemas.microsoft.com/office/powerpoint/2010/main" val="22510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23" end="2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 </a:t>
            </a:r>
            <a:r>
              <a:rPr lang="en-US" altLang="zh-CN" dirty="0" smtClean="0"/>
              <a:t>— </a:t>
            </a:r>
            <a:r>
              <a:rPr lang="zh-CN" altLang="en-US" dirty="0" smtClean="0"/>
              <a:t>混用输入输出</a:t>
            </a:r>
            <a:endParaRPr lang="zh-CN" altLang="en-US" dirty="0"/>
          </a:p>
        </p:txBody>
      </p:sp>
      <p:sp>
        <p:nvSpPr>
          <p:cNvPr id="4" name="Rectangle 3"/>
          <p:cNvSpPr>
            <a:spLocks noChangeArrowheads="1"/>
          </p:cNvSpPr>
          <p:nvPr/>
        </p:nvSpPr>
        <p:spPr bwMode="auto">
          <a:xfrm>
            <a:off x="250825" y="1125538"/>
            <a:ext cx="8534400" cy="5486400"/>
          </a:xfrm>
          <a:prstGeom prst="rect">
            <a:avLst/>
          </a:prstGeom>
          <a:noFill/>
          <a:ln w="9525">
            <a:noFill/>
            <a:miter lim="800000"/>
            <a:headEnd/>
            <a:tailEnd/>
          </a:ln>
          <a:effectLst/>
        </p:spPr>
        <p:txBody>
          <a:bodyPr/>
          <a:lstStyle/>
          <a:p>
            <a:pPr marL="457200" indent="-457200" algn="l" eaLnBrk="1" hangingPunct="1">
              <a:spcBef>
                <a:spcPct val="20000"/>
              </a:spcBef>
              <a:buClr>
                <a:srgbClr val="FF0000"/>
              </a:buClr>
              <a:buSzPct val="80000"/>
              <a:buFont typeface="Wingdings" panose="05000000000000000000" pitchFamily="2" charset="2"/>
              <a:buChar char="n"/>
            </a:pPr>
            <a:r>
              <a:rPr kumimoji="1" lang="en-US" altLang="zh-CN" sz="3200" dirty="0" smtClean="0">
                <a:solidFill>
                  <a:srgbClr val="0033CC"/>
                </a:solidFill>
                <a:ea typeface="宋体" pitchFamily="2" charset="-122"/>
              </a:rPr>
              <a:t>C</a:t>
            </a:r>
            <a:r>
              <a:rPr kumimoji="1" lang="en-US" altLang="zh-CN" sz="3200" dirty="0">
                <a:solidFill>
                  <a:srgbClr val="0033CC"/>
                </a:solidFill>
                <a:ea typeface="宋体" pitchFamily="2" charset="-122"/>
              </a:rPr>
              <a:t>	</a:t>
            </a: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a:solidFill>
                  <a:srgbClr val="000000"/>
                </a:solidFill>
                <a:ea typeface="宋体" pitchFamily="2" charset="-122"/>
              </a:rPr>
              <a:t>scanf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速度快</a:t>
            </a:r>
            <a:endParaRPr kumimoji="1" lang="en-US" altLang="zh-CN" sz="2800" dirty="0" smtClean="0">
              <a:solidFill>
                <a:srgbClr val="000000"/>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zh-CN" altLang="en-US" sz="2800" baseline="16000" dirty="0" smtClean="0">
                <a:solidFill>
                  <a:srgbClr val="000000"/>
                </a:solidFill>
                <a:ea typeface="宋体" pitchFamily="2" charset="-122"/>
              </a:rPr>
              <a:t> </a:t>
            </a:r>
            <a:r>
              <a:rPr kumimoji="1" lang="en-US" altLang="zh-CN" sz="2800" dirty="0" err="1">
                <a:solidFill>
                  <a:srgbClr val="000000"/>
                </a:solidFill>
                <a:ea typeface="宋体" pitchFamily="2" charset="-122"/>
              </a:rPr>
              <a:t>printf</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格式</a:t>
            </a:r>
            <a:r>
              <a:rPr kumimoji="1" lang="zh-CN" altLang="en-US" sz="2800" dirty="0">
                <a:solidFill>
                  <a:srgbClr val="000000"/>
                </a:solidFill>
                <a:ea typeface="宋体" pitchFamily="2" charset="-122"/>
              </a:rPr>
              <a:t>容易控制</a:t>
            </a:r>
            <a:endParaRPr kumimoji="1" lang="zh-CN" altLang="en-US" sz="2800" baseline="16000" dirty="0">
              <a:solidFill>
                <a:srgbClr val="000000"/>
              </a:solidFill>
              <a:ea typeface="宋体" pitchFamily="2" charset="-122"/>
            </a:endParaRPr>
          </a:p>
          <a:p>
            <a:pPr marL="457200" indent="-457200" algn="l" eaLnBrk="1" hangingPunct="1">
              <a:spcBef>
                <a:spcPts val="600"/>
              </a:spcBef>
              <a:buClr>
                <a:srgbClr val="FF0000"/>
              </a:buClr>
              <a:buSzPct val="80000"/>
              <a:buFont typeface="Wingdings" panose="05000000000000000000" pitchFamily="2" charset="2"/>
              <a:buChar char="n"/>
            </a:pPr>
            <a:r>
              <a:rPr kumimoji="1" lang="en-US" altLang="zh-CN" sz="3200" dirty="0">
                <a:solidFill>
                  <a:srgbClr val="0033CC"/>
                </a:solidFill>
                <a:ea typeface="宋体" pitchFamily="2" charset="-122"/>
              </a:rPr>
              <a:t>C</a:t>
            </a:r>
            <a:r>
              <a:rPr kumimoji="1" lang="en-US" altLang="zh-CN" sz="3200" dirty="0" smtClean="0">
                <a:solidFill>
                  <a:srgbClr val="0033CC"/>
                </a:solidFill>
                <a:ea typeface="宋体" pitchFamily="2" charset="-122"/>
              </a:rPr>
              <a:t>++</a:t>
            </a:r>
            <a:endParaRPr kumimoji="1" lang="en-US" altLang="zh-CN" sz="3200" dirty="0">
              <a:solidFill>
                <a:srgbClr val="0033CC"/>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err="1" smtClean="0">
                <a:solidFill>
                  <a:srgbClr val="000000"/>
                </a:solidFill>
                <a:ea typeface="宋体" pitchFamily="2" charset="-122"/>
              </a:rPr>
              <a:t>cin</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使用</a:t>
            </a:r>
            <a:r>
              <a:rPr kumimoji="1" lang="zh-CN" altLang="en-US" sz="2800" dirty="0">
                <a:solidFill>
                  <a:srgbClr val="000000"/>
                </a:solidFill>
                <a:ea typeface="宋体" pitchFamily="2" charset="-122"/>
              </a:rPr>
              <a:t>简单</a:t>
            </a:r>
            <a:r>
              <a:rPr kumimoji="1" lang="en-US" altLang="zh-CN" sz="2800" dirty="0">
                <a:solidFill>
                  <a:srgbClr val="000000"/>
                </a:solidFill>
                <a:ea typeface="宋体" pitchFamily="2" charset="-122"/>
              </a:rPr>
              <a:t>, </a:t>
            </a:r>
            <a:r>
              <a:rPr kumimoji="1" lang="zh-CN" altLang="en-US" sz="2800" dirty="0">
                <a:solidFill>
                  <a:srgbClr val="000000"/>
                </a:solidFill>
                <a:ea typeface="宋体" pitchFamily="2" charset="-122"/>
              </a:rPr>
              <a:t>自动识别</a:t>
            </a:r>
            <a:r>
              <a:rPr kumimoji="1" lang="zh-CN" altLang="en-US" sz="2800" dirty="0" smtClean="0">
                <a:solidFill>
                  <a:srgbClr val="000000"/>
                </a:solidFill>
                <a:ea typeface="宋体" pitchFamily="2" charset="-122"/>
              </a:rPr>
              <a:t>类型</a:t>
            </a:r>
            <a:endParaRPr kumimoji="1" lang="en-US" altLang="zh-CN" sz="2800" dirty="0" smtClean="0">
              <a:solidFill>
                <a:srgbClr val="000000"/>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err="1" smtClean="0">
                <a:solidFill>
                  <a:srgbClr val="000000"/>
                </a:solidFill>
                <a:ea typeface="宋体" pitchFamily="2" charset="-122"/>
              </a:rPr>
              <a:t>cout</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格式</a:t>
            </a:r>
            <a:r>
              <a:rPr kumimoji="1" lang="zh-CN" altLang="en-US" sz="2800" dirty="0">
                <a:solidFill>
                  <a:srgbClr val="000000"/>
                </a:solidFill>
                <a:ea typeface="宋体" pitchFamily="2" charset="-122"/>
              </a:rPr>
              <a:t>控制较麻烦</a:t>
            </a:r>
          </a:p>
          <a:p>
            <a:pPr marL="342900" indent="-342900" algn="l" eaLnBrk="1" hangingPunct="1">
              <a:spcBef>
                <a:spcPct val="20000"/>
              </a:spcBef>
            </a:pPr>
            <a:r>
              <a:rPr kumimoji="1" lang="zh-CN" altLang="en-US" sz="3200" dirty="0">
                <a:solidFill>
                  <a:srgbClr val="000000"/>
                </a:solidFill>
                <a:ea typeface="宋体" pitchFamily="2" charset="-122"/>
              </a:rPr>
              <a:t>		</a:t>
            </a:r>
            <a:endParaRPr kumimoji="1" lang="en-US" altLang="zh-CN" sz="3200" dirty="0" smtClean="0">
              <a:solidFill>
                <a:srgbClr val="000000"/>
              </a:solidFill>
              <a:ea typeface="宋体" pitchFamily="2" charset="-122"/>
            </a:endParaRPr>
          </a:p>
          <a:p>
            <a:pPr indent="355600" algn="l" eaLnBrk="1" hangingPunct="1">
              <a:spcBef>
                <a:spcPct val="20000"/>
              </a:spcBef>
            </a:pPr>
            <a:r>
              <a:rPr kumimoji="1" lang="zh-CN" altLang="en-US" sz="3200" dirty="0" smtClean="0">
                <a:solidFill>
                  <a:srgbClr val="000000"/>
                </a:solidFill>
                <a:ea typeface="宋体" pitchFamily="2" charset="-122"/>
              </a:rPr>
              <a:t>数据</a:t>
            </a:r>
            <a:r>
              <a:rPr kumimoji="1" lang="zh-CN" altLang="en-US" sz="3200" dirty="0">
                <a:solidFill>
                  <a:srgbClr val="000000"/>
                </a:solidFill>
                <a:ea typeface="宋体" pitchFamily="2" charset="-122"/>
              </a:rPr>
              <a:t>规模较大时</a:t>
            </a:r>
            <a:r>
              <a:rPr kumimoji="1" lang="en-US" altLang="zh-CN" sz="3200" dirty="0">
                <a:solidFill>
                  <a:srgbClr val="000000"/>
                </a:solidFill>
                <a:ea typeface="宋体" pitchFamily="2" charset="-122"/>
              </a:rPr>
              <a:t>, </a:t>
            </a:r>
            <a:r>
              <a:rPr kumimoji="1" lang="zh-CN" altLang="en-US" sz="3200" dirty="0">
                <a:solidFill>
                  <a:srgbClr val="000000"/>
                </a:solidFill>
                <a:ea typeface="宋体" pitchFamily="2" charset="-122"/>
              </a:rPr>
              <a:t>推荐</a:t>
            </a:r>
            <a:r>
              <a:rPr kumimoji="1" lang="en-US" altLang="zh-CN" sz="3200" dirty="0">
                <a:solidFill>
                  <a:srgbClr val="000000"/>
                </a:solidFill>
                <a:ea typeface="宋体" pitchFamily="2" charset="-122"/>
              </a:rPr>
              <a:t>(</a:t>
            </a:r>
            <a:r>
              <a:rPr kumimoji="1" lang="zh-CN" altLang="en-US" sz="3200" dirty="0">
                <a:solidFill>
                  <a:srgbClr val="000000"/>
                </a:solidFill>
                <a:ea typeface="宋体" pitchFamily="2" charset="-122"/>
              </a:rPr>
              <a:t>必须</a:t>
            </a:r>
            <a:r>
              <a:rPr kumimoji="1" lang="en-US" altLang="zh-CN" sz="3200" dirty="0">
                <a:solidFill>
                  <a:srgbClr val="000000"/>
                </a:solidFill>
                <a:ea typeface="宋体" pitchFamily="2" charset="-122"/>
              </a:rPr>
              <a:t>)</a:t>
            </a:r>
            <a:r>
              <a:rPr kumimoji="1" lang="zh-CN" altLang="en-US" sz="3200" dirty="0">
                <a:solidFill>
                  <a:srgbClr val="000000"/>
                </a:solidFill>
                <a:ea typeface="宋体" pitchFamily="2" charset="-122"/>
              </a:rPr>
              <a:t>使用</a:t>
            </a:r>
            <a:r>
              <a:rPr kumimoji="1" lang="en-US" altLang="zh-CN" sz="3200" dirty="0" err="1">
                <a:solidFill>
                  <a:srgbClr val="000000"/>
                </a:solidFill>
                <a:ea typeface="宋体" pitchFamily="2" charset="-122"/>
              </a:rPr>
              <a:t>scanf</a:t>
            </a:r>
            <a:r>
              <a:rPr kumimoji="1" lang="en-US" altLang="zh-CN" sz="3200" dirty="0">
                <a:solidFill>
                  <a:srgbClr val="000000"/>
                </a:solidFill>
                <a:ea typeface="宋体" pitchFamily="2" charset="-122"/>
              </a:rPr>
              <a:t> </a:t>
            </a:r>
            <a:r>
              <a:rPr kumimoji="1" lang="zh-CN" altLang="en-US" sz="3200" dirty="0">
                <a:solidFill>
                  <a:srgbClr val="000000"/>
                </a:solidFill>
                <a:ea typeface="宋体" pitchFamily="2" charset="-122"/>
              </a:rPr>
              <a:t>以避免超时</a:t>
            </a:r>
            <a:r>
              <a:rPr kumimoji="1" lang="en-US" altLang="zh-CN" sz="3200" dirty="0">
                <a:solidFill>
                  <a:srgbClr val="000000"/>
                </a:solidFill>
                <a:ea typeface="宋体" pitchFamily="2" charset="-122"/>
              </a:rPr>
              <a:t>(TLE)	</a:t>
            </a:r>
          </a:p>
        </p:txBody>
      </p:sp>
      <p:sp>
        <p:nvSpPr>
          <p:cNvPr id="5" name="Rectangle 4"/>
          <p:cNvSpPr>
            <a:spLocks noChangeArrowheads="1"/>
          </p:cNvSpPr>
          <p:nvPr/>
        </p:nvSpPr>
        <p:spPr bwMode="auto">
          <a:xfrm>
            <a:off x="1403350" y="1124744"/>
            <a:ext cx="7559675" cy="612353"/>
          </a:xfrm>
          <a:prstGeom prst="rect">
            <a:avLst/>
          </a:prstGeom>
          <a:solidFill>
            <a:srgbClr val="FFFF00"/>
          </a:solidFill>
          <a:ln w="9525">
            <a:noFill/>
            <a:miter lim="800000"/>
            <a:headEnd/>
            <a:tailEnd/>
          </a:ln>
          <a:effectLst/>
        </p:spPr>
        <p:txBody>
          <a:bodyPr/>
          <a:lstStyle/>
          <a:p>
            <a:pPr marL="342900" indent="-342900" algn="l" eaLnBrk="1" hangingPunct="1">
              <a:spcBef>
                <a:spcPct val="20000"/>
              </a:spcBef>
            </a:pPr>
            <a:r>
              <a:rPr kumimoji="1" lang="en-US" altLang="zh-CN" sz="3200" dirty="0">
                <a:solidFill>
                  <a:srgbClr val="000000"/>
                </a:solidFill>
                <a:ea typeface="宋体" pitchFamily="2" charset="-122"/>
              </a:rPr>
              <a:t>	C</a:t>
            </a:r>
            <a:r>
              <a:rPr kumimoji="1" lang="zh-CN" altLang="en-US" sz="3200" dirty="0">
                <a:solidFill>
                  <a:srgbClr val="000000"/>
                </a:solidFill>
                <a:ea typeface="宋体" pitchFamily="2" charset="-122"/>
              </a:rPr>
              <a:t>和</a:t>
            </a:r>
            <a:r>
              <a:rPr kumimoji="1" lang="en-US" altLang="zh-CN" sz="3200" dirty="0">
                <a:solidFill>
                  <a:srgbClr val="000000"/>
                </a:solidFill>
                <a:ea typeface="宋体" pitchFamily="2" charset="-122"/>
              </a:rPr>
              <a:t>C++</a:t>
            </a:r>
            <a:r>
              <a:rPr kumimoji="1" lang="zh-CN" altLang="en-US" sz="3200" dirty="0">
                <a:solidFill>
                  <a:srgbClr val="000000"/>
                </a:solidFill>
                <a:ea typeface="宋体" pitchFamily="2" charset="-122"/>
              </a:rPr>
              <a:t>的输入输出混合使用</a:t>
            </a:r>
          </a:p>
        </p:txBody>
      </p:sp>
      <p:sp>
        <p:nvSpPr>
          <p:cNvPr id="6" name="AutoShape 5"/>
          <p:cNvSpPr>
            <a:spLocks noChangeArrowheads="1"/>
          </p:cNvSpPr>
          <p:nvPr/>
        </p:nvSpPr>
        <p:spPr bwMode="auto">
          <a:xfrm>
            <a:off x="4392613" y="801018"/>
            <a:ext cx="1259507" cy="118782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9525">
            <a:solidFill>
              <a:srgbClr val="000000"/>
            </a:solidFill>
            <a:miter lim="800000"/>
            <a:headEnd/>
            <a:tailEnd/>
          </a:ln>
          <a:effectLst/>
        </p:spPr>
        <p:txBody>
          <a:bodyPr wrap="none" anchor="ct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ea typeface="宋体" pitchFamily="2" charset="-122"/>
            </a:endParaRPr>
          </a:p>
        </p:txBody>
      </p:sp>
    </p:spTree>
    <p:extLst>
      <p:ext uri="{BB962C8B-B14F-4D97-AF65-F5344CB8AC3E}">
        <p14:creationId xmlns:p14="http://schemas.microsoft.com/office/powerpoint/2010/main" val="2900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C/C++</a:t>
            </a:r>
            <a:r>
              <a:rPr lang="zh-CN" altLang="en-US" dirty="0" smtClean="0"/>
              <a:t>输入输出混合使用</a:t>
            </a:r>
            <a:endParaRPr lang="zh-CN" altLang="en-US" dirty="0"/>
          </a:p>
        </p:txBody>
      </p:sp>
      <p:sp>
        <p:nvSpPr>
          <p:cNvPr id="4" name="Rectangle 3"/>
          <p:cNvSpPr>
            <a:spLocks noChangeArrowheads="1"/>
          </p:cNvSpPr>
          <p:nvPr/>
        </p:nvSpPr>
        <p:spPr bwMode="auto">
          <a:xfrm>
            <a:off x="323850" y="1124744"/>
            <a:ext cx="597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smtClean="0">
                <a:solidFill>
                  <a:srgbClr val="000000"/>
                </a:solidFill>
                <a:ea typeface="宋体" pitchFamily="2" charset="-122"/>
              </a:rPr>
              <a:t>#include &lt;</a:t>
            </a:r>
            <a:r>
              <a:rPr lang="en-US" altLang="zh-CN" dirty="0" err="1" smtClean="0">
                <a:solidFill>
                  <a:srgbClr val="000000"/>
                </a:solidFill>
                <a:ea typeface="宋体" pitchFamily="2" charset="-122"/>
              </a:rPr>
              <a:t>stdio.h</a:t>
            </a:r>
            <a:r>
              <a:rPr lang="en-US" altLang="zh-CN" dirty="0" smtClean="0">
                <a:solidFill>
                  <a:srgbClr val="000000"/>
                </a:solidFill>
                <a:ea typeface="宋体" pitchFamily="2" charset="-122"/>
              </a:rPr>
              <a:t>&gt;</a:t>
            </a:r>
          </a:p>
          <a:p>
            <a:pPr algn="l"/>
            <a:r>
              <a:rPr lang="en-US" altLang="zh-CN" dirty="0" smtClean="0">
                <a:solidFill>
                  <a:srgbClr val="000000"/>
                </a:solidFill>
                <a:ea typeface="宋体" pitchFamily="2" charset="-122"/>
              </a:rPr>
              <a:t>#include &lt;</a:t>
            </a:r>
            <a:r>
              <a:rPr lang="en-US" altLang="zh-CN" dirty="0" err="1" smtClean="0">
                <a:solidFill>
                  <a:srgbClr val="000000"/>
                </a:solidFill>
                <a:ea typeface="宋体" pitchFamily="2" charset="-122"/>
              </a:rPr>
              <a:t>iostream.h</a:t>
            </a:r>
            <a:r>
              <a:rPr lang="en-US" altLang="zh-CN" dirty="0" smtClean="0">
                <a:solidFill>
                  <a:srgbClr val="000000"/>
                </a:solidFill>
                <a:ea typeface="宋体" pitchFamily="2" charset="-122"/>
              </a:rPr>
              <a:t>&gt;</a:t>
            </a:r>
          </a:p>
          <a:p>
            <a:pPr algn="l"/>
            <a:r>
              <a:rPr lang="en-US" altLang="zh-CN" dirty="0" err="1" smtClean="0">
                <a:solidFill>
                  <a:srgbClr val="000000"/>
                </a:solidFill>
                <a:ea typeface="宋体" pitchFamily="2" charset="-122"/>
              </a:rPr>
              <a:t>int</a:t>
            </a:r>
            <a:r>
              <a:rPr lang="en-US" altLang="zh-CN" dirty="0" smtClean="0">
                <a:solidFill>
                  <a:srgbClr val="000000"/>
                </a:solidFill>
                <a:ea typeface="宋体" pitchFamily="2" charset="-122"/>
              </a:rPr>
              <a:t> main()</a:t>
            </a:r>
          </a:p>
          <a:p>
            <a:pPr algn="l"/>
            <a:r>
              <a:rPr lang="en-US" altLang="zh-CN" dirty="0" smtClean="0">
                <a:solidFill>
                  <a:srgbClr val="000000"/>
                </a:solidFill>
                <a:ea typeface="宋体" pitchFamily="2" charset="-122"/>
              </a:rPr>
              <a:t>{</a:t>
            </a:r>
          </a:p>
          <a:p>
            <a:pPr algn="l"/>
            <a:r>
              <a:rPr lang="en-US" altLang="zh-CN" dirty="0" smtClean="0">
                <a:solidFill>
                  <a:srgbClr val="000000"/>
                </a:solidFill>
                <a:ea typeface="宋体" pitchFamily="2" charset="-122"/>
              </a:rPr>
              <a:t>	for(</a:t>
            </a:r>
            <a:r>
              <a:rPr lang="en-US" altLang="zh-CN" dirty="0" err="1" smtClean="0">
                <a:solidFill>
                  <a:srgbClr val="000000"/>
                </a:solidFill>
                <a:ea typeface="宋体" pitchFamily="2" charset="-122"/>
              </a:rPr>
              <a:t>int</a:t>
            </a:r>
            <a:r>
              <a:rPr lang="en-US" altLang="zh-CN" dirty="0" smtClean="0">
                <a:solidFill>
                  <a:srgbClr val="000000"/>
                </a:solidFill>
                <a:ea typeface="宋体" pitchFamily="2" charset="-122"/>
              </a:rPr>
              <a:t> j=0; j&lt;5; j++)</a:t>
            </a:r>
          </a:p>
          <a:p>
            <a:pPr algn="l"/>
            <a:r>
              <a:rPr lang="en-US" altLang="zh-CN" dirty="0" smtClean="0">
                <a:solidFill>
                  <a:srgbClr val="000000"/>
                </a:solidFill>
                <a:ea typeface="宋体" pitchFamily="2" charset="-122"/>
              </a:rPr>
              <a:t>	{</a:t>
            </a:r>
          </a:p>
          <a:p>
            <a:pPr algn="l"/>
            <a:r>
              <a:rPr lang="en-US" altLang="zh-CN" dirty="0" smtClean="0">
                <a:solidFill>
                  <a:srgbClr val="000000"/>
                </a:solidFill>
                <a:ea typeface="宋体" pitchFamily="2" charset="-122"/>
              </a:rPr>
              <a:t>		</a:t>
            </a:r>
            <a:r>
              <a:rPr lang="en-US" altLang="zh-CN" dirty="0" err="1" smtClean="0">
                <a:solidFill>
                  <a:srgbClr val="000000"/>
                </a:solidFill>
                <a:ea typeface="宋体" pitchFamily="2" charset="-122"/>
              </a:rPr>
              <a:t>cout</a:t>
            </a:r>
            <a:r>
              <a:rPr lang="en-US" altLang="zh-CN" dirty="0" smtClean="0">
                <a:solidFill>
                  <a:srgbClr val="000000"/>
                </a:solidFill>
                <a:ea typeface="宋体" pitchFamily="2" charset="-122"/>
              </a:rPr>
              <a:t>&lt;&lt;"j=";</a:t>
            </a:r>
          </a:p>
          <a:p>
            <a:pPr algn="l"/>
            <a:r>
              <a:rPr lang="en-US" altLang="zh-CN" dirty="0" smtClean="0">
                <a:solidFill>
                  <a:srgbClr val="000000"/>
                </a:solidFill>
                <a:ea typeface="宋体" pitchFamily="2" charset="-122"/>
              </a:rPr>
              <a:t>		</a:t>
            </a:r>
            <a:r>
              <a:rPr lang="en-US" altLang="zh-CN" dirty="0" err="1" smtClean="0">
                <a:solidFill>
                  <a:srgbClr val="000000"/>
                </a:solidFill>
                <a:ea typeface="宋体" pitchFamily="2" charset="-122"/>
              </a:rPr>
              <a:t>printf</a:t>
            </a:r>
            <a:r>
              <a:rPr lang="en-US" altLang="zh-CN" dirty="0" smtClean="0">
                <a:solidFill>
                  <a:srgbClr val="000000"/>
                </a:solidFill>
                <a:ea typeface="宋体" pitchFamily="2" charset="-122"/>
              </a:rPr>
              <a:t>("%d\n", j);</a:t>
            </a:r>
          </a:p>
          <a:p>
            <a:pPr algn="l"/>
            <a:r>
              <a:rPr lang="en-US" altLang="zh-CN" dirty="0" smtClean="0">
                <a:solidFill>
                  <a:srgbClr val="000000"/>
                </a:solidFill>
                <a:ea typeface="宋体" pitchFamily="2" charset="-122"/>
              </a:rPr>
              <a:t>	}</a:t>
            </a:r>
          </a:p>
          <a:p>
            <a:pPr algn="l"/>
            <a:r>
              <a:rPr lang="en-US" altLang="zh-CN" dirty="0" smtClean="0">
                <a:solidFill>
                  <a:srgbClr val="000000"/>
                </a:solidFill>
                <a:ea typeface="宋体" pitchFamily="2" charset="-122"/>
              </a:rPr>
              <a:t>	return 0;</a:t>
            </a:r>
          </a:p>
          <a:p>
            <a:pPr algn="l"/>
            <a:r>
              <a:rPr lang="en-US" altLang="zh-CN" dirty="0" smtClean="0">
                <a:solidFill>
                  <a:srgbClr val="000000"/>
                </a:solidFill>
                <a:ea typeface="宋体" pitchFamily="2" charset="-122"/>
              </a:rPr>
              <a:t>}</a:t>
            </a:r>
          </a:p>
        </p:txBody>
      </p:sp>
      <p:sp>
        <p:nvSpPr>
          <p:cNvPr id="5" name="AutoShape 4"/>
          <p:cNvSpPr>
            <a:spLocks noChangeArrowheads="1"/>
          </p:cNvSpPr>
          <p:nvPr/>
        </p:nvSpPr>
        <p:spPr bwMode="auto">
          <a:xfrm>
            <a:off x="4139952" y="2781201"/>
            <a:ext cx="935037" cy="503238"/>
          </a:xfrm>
          <a:prstGeom prst="rightArrow">
            <a:avLst>
              <a:gd name="adj1" fmla="val 50000"/>
              <a:gd name="adj2" fmla="val 46451"/>
            </a:avLst>
          </a:prstGeom>
          <a:solidFill>
            <a:srgbClr val="B2B2B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6" name="Rectangle 5"/>
          <p:cNvSpPr>
            <a:spLocks noChangeArrowheads="1"/>
          </p:cNvSpPr>
          <p:nvPr/>
        </p:nvSpPr>
        <p:spPr bwMode="auto">
          <a:xfrm>
            <a:off x="5074989" y="1412776"/>
            <a:ext cx="1296988" cy="30956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7" name="Text Box 6"/>
          <p:cNvSpPr txBox="1">
            <a:spLocks noChangeArrowheads="1"/>
          </p:cNvSpPr>
          <p:nvPr/>
        </p:nvSpPr>
        <p:spPr bwMode="auto">
          <a:xfrm>
            <a:off x="5219452" y="1592164"/>
            <a:ext cx="728662"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0" smtClean="0">
                <a:solidFill>
                  <a:srgbClr val="000000"/>
                </a:solidFill>
                <a:ea typeface="宋体" pitchFamily="2" charset="-122"/>
              </a:rPr>
              <a:t>j=0</a:t>
            </a:r>
          </a:p>
          <a:p>
            <a:pPr algn="l"/>
            <a:r>
              <a:rPr lang="en-US" altLang="zh-CN" sz="3200" b="0" smtClean="0">
                <a:solidFill>
                  <a:srgbClr val="000000"/>
                </a:solidFill>
                <a:ea typeface="宋体" pitchFamily="2" charset="-122"/>
              </a:rPr>
              <a:t>j=1</a:t>
            </a:r>
          </a:p>
          <a:p>
            <a:pPr algn="l"/>
            <a:r>
              <a:rPr lang="en-US" altLang="zh-CN" sz="3200" b="0" smtClean="0">
                <a:solidFill>
                  <a:srgbClr val="000000"/>
                </a:solidFill>
                <a:ea typeface="宋体" pitchFamily="2" charset="-122"/>
              </a:rPr>
              <a:t>j=2</a:t>
            </a:r>
          </a:p>
          <a:p>
            <a:pPr algn="l"/>
            <a:r>
              <a:rPr lang="en-US" altLang="zh-CN" sz="3200" b="0" smtClean="0">
                <a:solidFill>
                  <a:srgbClr val="000000"/>
                </a:solidFill>
                <a:ea typeface="宋体" pitchFamily="2" charset="-122"/>
              </a:rPr>
              <a:t>j=3</a:t>
            </a:r>
          </a:p>
          <a:p>
            <a:pPr algn="l"/>
            <a:r>
              <a:rPr lang="en-US" altLang="zh-CN" sz="3200" b="0" smtClean="0">
                <a:solidFill>
                  <a:srgbClr val="000000"/>
                </a:solidFill>
                <a:ea typeface="宋体" pitchFamily="2" charset="-122"/>
              </a:rPr>
              <a:t>j=4</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r="83522" b="63774"/>
          <a:stretch>
            <a:fillRect/>
          </a:stretch>
        </p:blipFill>
        <p:spPr bwMode="auto">
          <a:xfrm>
            <a:off x="6156176" y="911919"/>
            <a:ext cx="27019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2411760" y="4869011"/>
            <a:ext cx="4248150" cy="1584325"/>
            <a:chOff x="2744" y="3113"/>
            <a:chExt cx="2676" cy="998"/>
          </a:xfrm>
        </p:grpSpPr>
        <p:sp>
          <p:nvSpPr>
            <p:cNvPr id="10" name="Text Box 9"/>
            <p:cNvSpPr txBox="1">
              <a:spLocks noChangeArrowheads="1"/>
            </p:cNvSpPr>
            <p:nvPr/>
          </p:nvSpPr>
          <p:spPr bwMode="auto">
            <a:xfrm>
              <a:off x="2822" y="3229"/>
              <a:ext cx="2598" cy="6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i="0" u="none" strike="noStrike" kern="0" cap="none" spc="0" normalizeH="0" baseline="0" noProof="0" dirty="0" err="1" smtClean="0">
                  <a:ln>
                    <a:noFill/>
                  </a:ln>
                  <a:solidFill>
                    <a:srgbClr val="FF3300"/>
                  </a:solidFill>
                  <a:effectLst>
                    <a:outerShdw blurRad="38100" dist="38100" dir="2700000" algn="tl">
                      <a:srgbClr val="C0C0C0"/>
                    </a:outerShdw>
                  </a:effectLst>
                  <a:uLnTx/>
                  <a:uFillTx/>
                  <a:ea typeface="宋体" pitchFamily="2" charset="-122"/>
                </a:rPr>
                <a:t>cout</a:t>
              </a:r>
              <a:r>
                <a:rPr kumimoji="0" lang="en-US" altLang="zh-CN"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 </a:t>
              </a:r>
              <a:r>
                <a:rPr kumimoji="0" lang="zh-CN" altLang="en-US"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带缓冲输出</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i="0" u="none" strike="noStrike" kern="0" cap="none" spc="0" normalizeH="0" baseline="0" noProof="0" dirty="0" err="1" smtClean="0">
                  <a:ln>
                    <a:noFill/>
                  </a:ln>
                  <a:solidFill>
                    <a:srgbClr val="FF3300"/>
                  </a:solidFill>
                  <a:effectLst>
                    <a:outerShdw blurRad="38100" dist="38100" dir="2700000" algn="tl">
                      <a:srgbClr val="C0C0C0"/>
                    </a:outerShdw>
                  </a:effectLst>
                  <a:uLnTx/>
                  <a:uFillTx/>
                  <a:ea typeface="宋体" pitchFamily="2" charset="-122"/>
                </a:rPr>
                <a:t>printf</a:t>
              </a:r>
              <a:r>
                <a:rPr kumimoji="0" lang="en-US" altLang="zh-CN"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 </a:t>
              </a:r>
              <a:r>
                <a:rPr kumimoji="0" lang="zh-CN" altLang="en-US"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不带缓冲输出</a:t>
              </a:r>
            </a:p>
          </p:txBody>
        </p:sp>
        <p:sp>
          <p:nvSpPr>
            <p:cNvPr id="11" name="Rectangle 10"/>
            <p:cNvSpPr>
              <a:spLocks noChangeArrowheads="1"/>
            </p:cNvSpPr>
            <p:nvPr/>
          </p:nvSpPr>
          <p:spPr bwMode="auto">
            <a:xfrm>
              <a:off x="2744" y="3113"/>
              <a:ext cx="2586"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grpSp>
    </p:spTree>
    <p:extLst>
      <p:ext uri="{BB962C8B-B14F-4D97-AF65-F5344CB8AC3E}">
        <p14:creationId xmlns:p14="http://schemas.microsoft.com/office/powerpoint/2010/main" val="78028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9" presetClass="entr" presetSubtype="0" accel="10000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小技巧</a:t>
            </a:r>
            <a:endParaRPr lang="zh-CN" altLang="en-US" dirty="0"/>
          </a:p>
        </p:txBody>
      </p:sp>
      <p:sp>
        <p:nvSpPr>
          <p:cNvPr id="4" name="Rectangle 3"/>
          <p:cNvSpPr txBox="1">
            <a:spLocks noChangeArrowheads="1"/>
          </p:cNvSpPr>
          <p:nvPr/>
        </p:nvSpPr>
        <p:spPr>
          <a:xfrm>
            <a:off x="26778" y="1124744"/>
            <a:ext cx="8865702" cy="5184576"/>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数据的拷贝（特别是输出的提示信息）</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调试的</a:t>
            </a:r>
            <a:r>
              <a:rPr lang="en-US" altLang="zh-CN" sz="2800" b="1" kern="0" dirty="0" smtClean="0">
                <a:ea typeface="宋体" pitchFamily="2" charset="-122"/>
              </a:rPr>
              <a:t>sample input</a:t>
            </a:r>
            <a:r>
              <a:rPr lang="zh-CN" altLang="en-US" sz="2800" b="1" kern="0" dirty="0" smtClean="0">
                <a:ea typeface="宋体" pitchFamily="2" charset="-122"/>
              </a:rPr>
              <a:t>的拷贝</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最好</a:t>
            </a:r>
            <a:r>
              <a:rPr lang="zh-CN" altLang="en-US" sz="2800" b="1" kern="0" dirty="0" smtClean="0">
                <a:ea typeface="宋体" pitchFamily="2" charset="-122"/>
              </a:rPr>
              <a:t>不要进行函数声明</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变量</a:t>
            </a:r>
            <a:r>
              <a:rPr lang="zh-CN" altLang="en-US" sz="2800" b="1" kern="0" dirty="0">
                <a:ea typeface="宋体" pitchFamily="2" charset="-122"/>
              </a:rPr>
              <a:t>定义在使用</a:t>
            </a:r>
            <a:r>
              <a:rPr lang="zh-CN" altLang="en-US" sz="2800" b="1" kern="0" dirty="0" smtClean="0">
                <a:ea typeface="宋体" pitchFamily="2" charset="-122"/>
              </a:rPr>
              <a:t>之前</a:t>
            </a:r>
            <a:r>
              <a:rPr lang="zh-CN" altLang="en-US" sz="2800" b="1" kern="0" dirty="0">
                <a:ea typeface="宋体" pitchFamily="2" charset="-122"/>
              </a:rPr>
              <a:t>，</a:t>
            </a:r>
            <a:r>
              <a:rPr lang="zh-CN" altLang="en-US" sz="2800" b="1" kern="0" dirty="0" smtClean="0">
                <a:ea typeface="宋体" pitchFamily="2" charset="-122"/>
              </a:rPr>
              <a:t> 避免</a:t>
            </a:r>
            <a:endParaRPr lang="en-US" altLang="zh-CN" sz="2800" b="1" kern="0" dirty="0" smtClean="0">
              <a:ea typeface="宋体" pitchFamily="2" charset="-122"/>
            </a:endParaRPr>
          </a:p>
          <a:p>
            <a:pPr indent="450850">
              <a:lnSpc>
                <a:spcPct val="140000"/>
              </a:lnSpc>
              <a:buClr>
                <a:srgbClr val="FF0000"/>
              </a:buClr>
              <a:buSzPct val="80000"/>
            </a:pPr>
            <a:r>
              <a:rPr lang="en-US" altLang="zh-CN" sz="2200" b="1" kern="0" dirty="0" smtClean="0">
                <a:ea typeface="宋体" pitchFamily="2" charset="-122"/>
              </a:rPr>
              <a:t>for(int </a:t>
            </a:r>
            <a:r>
              <a:rPr lang="en-US" altLang="zh-CN" sz="2200" b="1" kern="0" dirty="0" err="1">
                <a:ea typeface="宋体" pitchFamily="2" charset="-122"/>
              </a:rPr>
              <a:t>i</a:t>
            </a:r>
            <a:r>
              <a:rPr lang="en-US" altLang="zh-CN" sz="2200" b="1" kern="0" dirty="0">
                <a:ea typeface="宋体" pitchFamily="2" charset="-122"/>
              </a:rPr>
              <a:t> = 0;i &lt;n ;</a:t>
            </a:r>
            <a:r>
              <a:rPr lang="en-US" altLang="zh-CN" sz="2200" b="1" kern="0" dirty="0" err="1">
                <a:ea typeface="宋体" pitchFamily="2" charset="-122"/>
              </a:rPr>
              <a:t>i</a:t>
            </a:r>
            <a:r>
              <a:rPr lang="en-US" altLang="zh-CN" sz="2200" b="1" kern="0" dirty="0">
                <a:ea typeface="宋体" pitchFamily="2" charset="-122"/>
              </a:rPr>
              <a:t>++) </a:t>
            </a:r>
            <a:r>
              <a:rPr lang="en-US" altLang="zh-CN" sz="2200" b="1" kern="0" dirty="0" err="1">
                <a:ea typeface="宋体" pitchFamily="2" charset="-122"/>
              </a:rPr>
              <a:t>i</a:t>
            </a:r>
            <a:r>
              <a:rPr lang="zh-CN" altLang="en-US" sz="2200" b="1" kern="0" dirty="0">
                <a:ea typeface="宋体" pitchFamily="2" charset="-122"/>
              </a:rPr>
              <a:t>的使用范围仅仅在</a:t>
            </a:r>
            <a:r>
              <a:rPr lang="en-US" altLang="zh-CN" sz="2200" b="1" kern="0" dirty="0">
                <a:ea typeface="宋体" pitchFamily="2" charset="-122"/>
              </a:rPr>
              <a:t>for{}</a:t>
            </a:r>
            <a:r>
              <a:rPr lang="zh-CN" altLang="en-US" sz="2200" b="1" kern="0" dirty="0">
                <a:ea typeface="宋体" pitchFamily="2" charset="-122"/>
              </a:rPr>
              <a:t>内部，容易导致</a:t>
            </a:r>
            <a:r>
              <a:rPr lang="en-US" altLang="zh-CN" sz="2200" b="1" kern="0" dirty="0" smtClean="0">
                <a:ea typeface="宋体" pitchFamily="2" charset="-122"/>
              </a:rPr>
              <a:t>CE</a:t>
            </a: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遇到</a:t>
            </a:r>
            <a:r>
              <a:rPr lang="zh-CN" altLang="en-US" sz="2800" b="1" kern="0" dirty="0">
                <a:ea typeface="宋体" pitchFamily="2" charset="-122"/>
              </a:rPr>
              <a:t>问题首先自己查找资料，之后再提问</a:t>
            </a:r>
          </a:p>
          <a:p>
            <a:pPr>
              <a:lnSpc>
                <a:spcPct val="140000"/>
              </a:lnSpc>
            </a:pPr>
            <a:endParaRPr lang="zh-CN" altLang="en-US" b="1" kern="0" dirty="0">
              <a:ea typeface="宋体" pitchFamily="2" charset="-122"/>
            </a:endParaRPr>
          </a:p>
        </p:txBody>
      </p:sp>
    </p:spTree>
    <p:extLst>
      <p:ext uri="{BB962C8B-B14F-4D97-AF65-F5344CB8AC3E}">
        <p14:creationId xmlns:p14="http://schemas.microsoft.com/office/powerpoint/2010/main" val="230864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2115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2.3 </a:t>
            </a:r>
            <a:r>
              <a:rPr lang="zh-CN" altLang="en-US" sz="3600" dirty="0">
                <a:solidFill>
                  <a:srgbClr val="C00000"/>
                </a:solidFill>
              </a:rPr>
              <a:t>文件操作</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79972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60427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6126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格式字符串里的格式控制符号</a:t>
            </a:r>
          </a:p>
        </p:txBody>
      </p:sp>
      <p:sp>
        <p:nvSpPr>
          <p:cNvPr id="3" name="内容占位符 2"/>
          <p:cNvSpPr>
            <a:spLocks noGrp="1"/>
          </p:cNvSpPr>
          <p:nvPr>
            <p:ph idx="1"/>
          </p:nvPr>
        </p:nvSpPr>
        <p:spPr/>
        <p:txBody>
          <a:bodyPr>
            <a:normAutofit lnSpcReduction="10000"/>
          </a:bodyPr>
          <a:lstStyle/>
          <a:p>
            <a:r>
              <a:rPr lang="en-US" altLang="zh-CN" b="1" dirty="0">
                <a:solidFill>
                  <a:srgbClr val="000000"/>
                </a:solidFill>
                <a:latin typeface="宋体" charset="-122"/>
                <a:ea typeface="宋体" charset="-122"/>
              </a:rPr>
              <a:t>%d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int</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%c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char</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%f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float</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%s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char * </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%lf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double </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%e  </a:t>
            </a:r>
            <a:r>
              <a:rPr lang="zh-CN" altLang="en-US" b="1" dirty="0">
                <a:solidFill>
                  <a:srgbClr val="000000"/>
                </a:solidFill>
                <a:latin typeface="宋体" charset="-122"/>
                <a:ea typeface="宋体" charset="-122"/>
              </a:rPr>
              <a:t>以科学计数法格式输出数值</a:t>
            </a:r>
          </a:p>
          <a:p>
            <a:r>
              <a:rPr lang="en-US" altLang="zh-CN" b="1" dirty="0">
                <a:solidFill>
                  <a:srgbClr val="000000"/>
                </a:solidFill>
                <a:latin typeface="宋体" charset="-122"/>
                <a:ea typeface="宋体" charset="-122"/>
              </a:rPr>
              <a:t>%x  </a:t>
            </a:r>
            <a:r>
              <a:rPr lang="en-US" altLang="zh-CN" b="1" dirty="0" smtClean="0">
                <a:solidFill>
                  <a:srgbClr val="000000"/>
                </a:solidFill>
                <a:latin typeface="宋体" charset="-122"/>
                <a:ea typeface="宋体" charset="-122"/>
              </a:rPr>
              <a:t> </a:t>
            </a:r>
            <a:r>
              <a:rPr lang="zh-CN" altLang="en-US" b="1" dirty="0" smtClean="0">
                <a:solidFill>
                  <a:srgbClr val="000000"/>
                </a:solidFill>
                <a:latin typeface="宋体" charset="-122"/>
                <a:ea typeface="宋体" charset="-122"/>
              </a:rPr>
              <a:t>以</a:t>
            </a:r>
            <a:r>
              <a:rPr lang="zh-CN" altLang="en-US" b="1" dirty="0">
                <a:solidFill>
                  <a:srgbClr val="000000"/>
                </a:solidFill>
                <a:latin typeface="宋体" charset="-122"/>
                <a:ea typeface="宋体" charset="-122"/>
              </a:rPr>
              <a:t>十六进制读入或输出 </a:t>
            </a:r>
            <a:r>
              <a:rPr lang="en-US" altLang="zh-CN" b="1" dirty="0">
                <a:solidFill>
                  <a:srgbClr val="000000"/>
                </a:solidFill>
                <a:latin typeface="宋体" charset="-122"/>
                <a:ea typeface="宋体" charset="-122"/>
              </a:rPr>
              <a:t>int </a:t>
            </a:r>
            <a:r>
              <a:rPr lang="zh-CN" altLang="en-US" b="1" dirty="0">
                <a:solidFill>
                  <a:srgbClr val="000000"/>
                </a:solidFill>
                <a:latin typeface="宋体" charset="-122"/>
                <a:ea typeface="宋体" charset="-122"/>
              </a:rPr>
              <a:t>变量</a:t>
            </a:r>
          </a:p>
          <a:p>
            <a:r>
              <a:rPr lang="en-US" altLang="zh-CN" b="1" dirty="0">
                <a:solidFill>
                  <a:srgbClr val="FF0000"/>
                </a:solidFill>
                <a:latin typeface="宋体" charset="-122"/>
                <a:ea typeface="宋体" charset="-122"/>
              </a:rPr>
              <a:t>%I64d </a:t>
            </a:r>
            <a:r>
              <a:rPr lang="zh-CN" altLang="en-US" b="1" dirty="0">
                <a:solidFill>
                  <a:srgbClr val="000000"/>
                </a:solidFill>
                <a:latin typeface="宋体" charset="-122"/>
                <a:ea typeface="宋体" charset="-122"/>
              </a:rPr>
              <a:t>读入或输出 </a:t>
            </a:r>
            <a:r>
              <a:rPr lang="en-US" altLang="zh-CN" b="1" dirty="0">
                <a:solidFill>
                  <a:srgbClr val="000000"/>
                </a:solidFill>
                <a:latin typeface="宋体" charset="-122"/>
                <a:ea typeface="宋体" charset="-122"/>
              </a:rPr>
              <a:t>_int64 </a:t>
            </a:r>
            <a:r>
              <a:rPr lang="zh-CN" altLang="en-US" b="1" dirty="0">
                <a:solidFill>
                  <a:srgbClr val="000000"/>
                </a:solidFill>
                <a:latin typeface="宋体" charset="-122"/>
                <a:ea typeface="宋体" charset="-122"/>
              </a:rPr>
              <a:t>变量</a:t>
            </a:r>
            <a:r>
              <a:rPr lang="en-US" altLang="zh-CN" b="1" dirty="0">
                <a:solidFill>
                  <a:srgbClr val="000000"/>
                </a:solidFill>
                <a:latin typeface="宋体" charset="-122"/>
                <a:ea typeface="宋体" charset="-122"/>
              </a:rPr>
              <a:t>(64</a:t>
            </a:r>
            <a:r>
              <a:rPr lang="zh-CN" altLang="en-US" b="1" dirty="0">
                <a:solidFill>
                  <a:srgbClr val="000000"/>
                </a:solidFill>
                <a:latin typeface="宋体" charset="-122"/>
                <a:ea typeface="宋体" charset="-122"/>
              </a:rPr>
              <a:t>位整数</a:t>
            </a:r>
            <a:r>
              <a:rPr lang="zh-CN" altLang="en-US" b="1" dirty="0" smtClean="0">
                <a:solidFill>
                  <a:srgbClr val="000000"/>
                </a:solidFill>
                <a:latin typeface="宋体" charset="-122"/>
                <a:ea typeface="宋体" charset="-122"/>
              </a:rPr>
              <a:t>）  </a:t>
            </a:r>
            <a:r>
              <a:rPr lang="zh-CN" altLang="en-US" b="1" dirty="0" smtClean="0">
                <a:solidFill>
                  <a:srgbClr val="FF0000"/>
                </a:solidFill>
                <a:latin typeface="宋体" charset="-122"/>
                <a:ea typeface="宋体" charset="-122"/>
              </a:rPr>
              <a:t>（</a:t>
            </a:r>
            <a:r>
              <a:rPr lang="en-US" altLang="zh-CN" b="1" dirty="0" smtClean="0">
                <a:solidFill>
                  <a:srgbClr val="FF0000"/>
                </a:solidFill>
                <a:latin typeface="宋体" charset="-122"/>
                <a:ea typeface="宋体" charset="-122"/>
              </a:rPr>
              <a:t>%</a:t>
            </a:r>
            <a:r>
              <a:rPr lang="en-US" altLang="zh-CN" b="1" dirty="0" err="1" smtClean="0">
                <a:solidFill>
                  <a:srgbClr val="FF0000"/>
                </a:solidFill>
                <a:latin typeface="宋体" charset="-122"/>
                <a:ea typeface="宋体" charset="-122"/>
              </a:rPr>
              <a:t>lld</a:t>
            </a:r>
            <a:r>
              <a:rPr lang="zh-CN" altLang="en-US" b="1" dirty="0" smtClean="0">
                <a:solidFill>
                  <a:srgbClr val="FF0000"/>
                </a:solidFill>
                <a:latin typeface="宋体" charset="-122"/>
                <a:ea typeface="宋体" charset="-122"/>
              </a:rPr>
              <a:t>）</a:t>
            </a:r>
            <a:endParaRPr lang="zh-CN" altLang="en-US" b="1" dirty="0">
              <a:solidFill>
                <a:srgbClr val="FF0000"/>
              </a:solidFill>
              <a:latin typeface="宋体" charset="-122"/>
              <a:ea typeface="宋体" charset="-122"/>
            </a:endParaRPr>
          </a:p>
          <a:p>
            <a:r>
              <a:rPr lang="en-US" altLang="zh-CN" b="1" dirty="0">
                <a:solidFill>
                  <a:srgbClr val="000000"/>
                </a:solidFill>
                <a:latin typeface="宋体" charset="-122"/>
                <a:ea typeface="宋体" charset="-122"/>
              </a:rPr>
              <a:t>%p   </a:t>
            </a:r>
            <a:r>
              <a:rPr lang="zh-CN" altLang="en-US" b="1" dirty="0">
                <a:solidFill>
                  <a:srgbClr val="000000"/>
                </a:solidFill>
                <a:latin typeface="宋体" charset="-122"/>
                <a:ea typeface="宋体" charset="-122"/>
              </a:rPr>
              <a:t>输出指针地址值  </a:t>
            </a:r>
          </a:p>
          <a:p>
            <a:pPr>
              <a:spcBef>
                <a:spcPct val="20000"/>
              </a:spcBef>
              <a:buClr>
                <a:srgbClr val="330066"/>
              </a:buClr>
              <a:buSzPct val="70000"/>
            </a:pPr>
            <a:r>
              <a:rPr lang="en-US" altLang="zh-CN" b="1" dirty="0">
                <a:solidFill>
                  <a:srgbClr val="000000"/>
                </a:solidFill>
                <a:latin typeface="宋体" charset="-122"/>
                <a:ea typeface="宋体" charset="-122"/>
              </a:rPr>
              <a:t>%.5lf </a:t>
            </a:r>
            <a:r>
              <a:rPr lang="zh-CN" altLang="en-US" b="1" dirty="0">
                <a:solidFill>
                  <a:srgbClr val="000000"/>
                </a:solidFill>
                <a:latin typeface="宋体" charset="-122"/>
                <a:ea typeface="宋体" charset="-122"/>
              </a:rPr>
              <a:t>输出浮点数，精确到小数点后</a:t>
            </a:r>
            <a:r>
              <a:rPr lang="en-US" altLang="zh-CN" b="1" dirty="0" smtClean="0">
                <a:solidFill>
                  <a:srgbClr val="000000"/>
                </a:solidFill>
                <a:latin typeface="宋体" charset="-122"/>
                <a:ea typeface="宋体" charset="-122"/>
              </a:rPr>
              <a:t>5</a:t>
            </a:r>
            <a:r>
              <a:rPr lang="zh-CN" altLang="en-US" b="1" dirty="0" smtClean="0">
                <a:solidFill>
                  <a:srgbClr val="000000"/>
                </a:solidFill>
                <a:latin typeface="宋体" charset="-122"/>
                <a:ea typeface="宋体" charset="-122"/>
              </a:rPr>
              <a:t>位</a:t>
            </a:r>
          </a:p>
        </p:txBody>
      </p:sp>
    </p:spTree>
    <p:extLst>
      <p:ext uri="{BB962C8B-B14F-4D97-AF65-F5344CB8AC3E}">
        <p14:creationId xmlns:p14="http://schemas.microsoft.com/office/powerpoint/2010/main" val="34115252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C00000"/>
                </a:solidFill>
              </a:rPr>
              <a:t>练习</a:t>
            </a:r>
            <a:endParaRPr lang="zh-CN" altLang="en-US" sz="3600" dirty="0">
              <a:solidFill>
                <a:srgbClr val="C00000"/>
              </a:solidFill>
            </a:endParaRPr>
          </a:p>
        </p:txBody>
      </p:sp>
      <p:sp>
        <p:nvSpPr>
          <p:cNvPr id="3" name="内容占位符 2"/>
          <p:cNvSpPr>
            <a:spLocks noGrp="1"/>
          </p:cNvSpPr>
          <p:nvPr>
            <p:ph idx="1"/>
          </p:nvPr>
        </p:nvSpPr>
        <p:spPr>
          <a:xfrm>
            <a:off x="539552" y="1340767"/>
            <a:ext cx="8352448" cy="5031231"/>
          </a:xfrm>
        </p:spPr>
        <p:txBody>
          <a:bodyPr/>
          <a:lstStyle/>
          <a:p>
            <a:r>
              <a:rPr lang="en-US" altLang="zh-CN" b="1" dirty="0" smtClean="0"/>
              <a:t>1</a:t>
            </a:r>
            <a:r>
              <a:rPr lang="zh-CN" altLang="en-US" b="1" dirty="0" smtClean="0"/>
              <a:t>、以“</a:t>
            </a:r>
            <a:r>
              <a:rPr lang="en-US" altLang="zh-CN" b="1" dirty="0" smtClean="0"/>
              <a:t>A+B</a:t>
            </a:r>
            <a:r>
              <a:rPr lang="zh-CN" altLang="en-US" b="1" dirty="0" smtClean="0"/>
              <a:t>”为例，练习</a:t>
            </a:r>
            <a:r>
              <a:rPr lang="zh-CN" altLang="en-US" b="1" dirty="0"/>
              <a:t>各类</a:t>
            </a:r>
            <a:r>
              <a:rPr lang="zh-CN" altLang="en-US" b="1" dirty="0" smtClean="0"/>
              <a:t>输入输出。</a:t>
            </a:r>
            <a:endParaRPr lang="en-US" altLang="zh-CN" b="1" dirty="0" smtClean="0"/>
          </a:p>
          <a:p>
            <a:r>
              <a:rPr lang="en-US" altLang="zh-CN" b="1" dirty="0" smtClean="0"/>
              <a:t>2</a:t>
            </a:r>
            <a:r>
              <a:rPr lang="zh-CN" altLang="en-US" b="1" dirty="0" smtClean="0"/>
              <a:t>、练习文件的输入输出。</a:t>
            </a:r>
            <a:endParaRPr lang="zh-CN" altLang="en-US" b="1" dirty="0"/>
          </a:p>
        </p:txBody>
      </p:sp>
    </p:spTree>
    <p:extLst>
      <p:ext uri="{BB962C8B-B14F-4D97-AF65-F5344CB8AC3E}">
        <p14:creationId xmlns:p14="http://schemas.microsoft.com/office/powerpoint/2010/main" val="3966561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前导</a:t>
            </a:r>
            <a:r>
              <a:rPr lang="zh-CN" altLang="en-US" dirty="0" smtClean="0"/>
              <a:t>空白的处理</a:t>
            </a:r>
            <a:endParaRPr lang="zh-CN" altLang="en-US" dirty="0"/>
          </a:p>
        </p:txBody>
      </p:sp>
      <p:sp>
        <p:nvSpPr>
          <p:cNvPr id="3" name="内容占位符 2"/>
          <p:cNvSpPr>
            <a:spLocks noGrp="1"/>
          </p:cNvSpPr>
          <p:nvPr>
            <p:ph idx="1"/>
          </p:nvPr>
        </p:nvSpPr>
        <p:spPr/>
        <p:txBody>
          <a:bodyPr>
            <a:normAutofit lnSpcReduction="10000"/>
          </a:bodyPr>
          <a:lstStyle/>
          <a:p>
            <a:pPr>
              <a:buClr>
                <a:srgbClr val="FF0000"/>
              </a:buClr>
              <a:buSzPct val="80000"/>
            </a:pPr>
            <a:r>
              <a:rPr lang="zh-CN" altLang="en-US" dirty="0"/>
              <a:t>对每种格式搞清楚一个重要</a:t>
            </a:r>
            <a:r>
              <a:rPr lang="zh-CN" altLang="en-US" dirty="0" smtClean="0"/>
              <a:t>问题：</a:t>
            </a:r>
            <a:r>
              <a:rPr lang="zh-CN" altLang="en-US" b="1" dirty="0" smtClean="0"/>
              <a:t>是否</a:t>
            </a:r>
            <a:r>
              <a:rPr lang="zh-CN" altLang="en-US" b="1" dirty="0"/>
              <a:t>自动跳过前导空白</a:t>
            </a:r>
            <a:r>
              <a:rPr lang="zh-CN" altLang="en-US" dirty="0"/>
              <a:t>？</a:t>
            </a:r>
          </a:p>
          <a:p>
            <a:pPr marL="342900" indent="-342900">
              <a:buClr>
                <a:srgbClr val="FF0000"/>
              </a:buClr>
              <a:buSzPct val="80000"/>
              <a:buFont typeface="Wingdings" panose="05000000000000000000" pitchFamily="2" charset="2"/>
              <a:buChar char="n"/>
            </a:pPr>
            <a:r>
              <a:rPr lang="zh-CN" altLang="en-US" b="1" dirty="0"/>
              <a:t>什么是空白</a:t>
            </a:r>
            <a:r>
              <a:rPr lang="zh-CN" altLang="en-US" dirty="0"/>
              <a:t>：空格，</a:t>
            </a:r>
            <a:r>
              <a:rPr lang="en-US" altLang="zh-CN" dirty="0"/>
              <a:t>TAB</a:t>
            </a:r>
            <a:r>
              <a:rPr lang="zh-CN" altLang="en-US" dirty="0"/>
              <a:t>，回车</a:t>
            </a:r>
          </a:p>
          <a:p>
            <a:pPr marL="342900" indent="-342900">
              <a:buClr>
                <a:srgbClr val="FF0000"/>
              </a:buClr>
              <a:buSzPct val="80000"/>
              <a:buFont typeface="Wingdings" panose="05000000000000000000" pitchFamily="2" charset="2"/>
              <a:buChar char="n"/>
            </a:pPr>
            <a:r>
              <a:rPr kumimoji="1" lang="en-US" altLang="zh-CN" sz="3000" b="1" kern="1200" dirty="0">
                <a:solidFill>
                  <a:srgbClr val="0033CC"/>
                </a:solidFill>
                <a:latin typeface="Times New Roman" pitchFamily="18" charset="0"/>
                <a:ea typeface="宋体" pitchFamily="2" charset="-122"/>
              </a:rPr>
              <a:t>%d %</a:t>
            </a:r>
            <a:r>
              <a:rPr kumimoji="1" lang="en-US" altLang="zh-CN" sz="3000" b="1" kern="1200" dirty="0" err="1">
                <a:solidFill>
                  <a:srgbClr val="0033CC"/>
                </a:solidFill>
                <a:latin typeface="Times New Roman" pitchFamily="18" charset="0"/>
                <a:ea typeface="宋体" pitchFamily="2" charset="-122"/>
              </a:rPr>
              <a:t>lld</a:t>
            </a:r>
            <a:r>
              <a:rPr kumimoji="1" lang="en-US" altLang="zh-CN" sz="3000" b="1" kern="1200" dirty="0">
                <a:solidFill>
                  <a:srgbClr val="0033CC"/>
                </a:solidFill>
                <a:latin typeface="Times New Roman" pitchFamily="18" charset="0"/>
                <a:ea typeface="宋体" pitchFamily="2" charset="-122"/>
              </a:rPr>
              <a:t> %</a:t>
            </a:r>
            <a:r>
              <a:rPr kumimoji="1" lang="en-US" altLang="zh-CN" sz="3000" b="1" kern="1200" dirty="0">
                <a:solidFill>
                  <a:srgbClr val="0033CC"/>
                </a:solidFill>
                <a:latin typeface="Times New Roman" pitchFamily="18" charset="0"/>
                <a:ea typeface="宋体" pitchFamily="2" charset="-122"/>
              </a:rPr>
              <a:t>lf </a:t>
            </a:r>
            <a:r>
              <a:rPr lang="zh-CN" altLang="en-US" dirty="0" smtClean="0"/>
              <a:t>自动扫描</a:t>
            </a:r>
            <a:r>
              <a:rPr lang="zh-CN" altLang="en-US" dirty="0"/>
              <a:t>前导空格</a:t>
            </a:r>
          </a:p>
          <a:p>
            <a:pPr>
              <a:lnSpc>
                <a:spcPct val="110000"/>
              </a:lnSpc>
              <a:buClr>
                <a:srgbClr val="FF0000"/>
              </a:buClr>
              <a:buSzPct val="80000"/>
            </a:pPr>
            <a:r>
              <a:rPr lang="zh-CN" altLang="en-US" dirty="0"/>
              <a:t>比如：读入</a:t>
            </a:r>
            <a:r>
              <a:rPr lang="en-US" altLang="zh-CN" dirty="0"/>
              <a:t>5</a:t>
            </a:r>
            <a:r>
              <a:rPr lang="zh-CN" altLang="en-US" dirty="0"/>
              <a:t>个整数到</a:t>
            </a:r>
            <a:r>
              <a:rPr lang="en-US" altLang="zh-CN" dirty="0"/>
              <a:t>A[5]</a:t>
            </a:r>
          </a:p>
          <a:p>
            <a:pPr>
              <a:lnSpc>
                <a:spcPct val="110000"/>
              </a:lnSpc>
              <a:buClr>
                <a:srgbClr val="FF0000"/>
              </a:buClr>
              <a:buSzPct val="80000"/>
            </a:pPr>
            <a:r>
              <a:rPr lang="zh-CN" altLang="en-US" dirty="0"/>
              <a:t>输入文件中，数的排布是这个样子</a:t>
            </a:r>
          </a:p>
          <a:p>
            <a:pPr indent="627063">
              <a:lnSpc>
                <a:spcPct val="110000"/>
              </a:lnSpc>
              <a:buClr>
                <a:srgbClr val="FF0000"/>
              </a:buClr>
              <a:buSzPct val="80000"/>
            </a:pPr>
            <a:r>
              <a:rPr lang="en-US" altLang="zh-CN" dirty="0"/>
              <a:t>35 26      78</a:t>
            </a:r>
          </a:p>
          <a:p>
            <a:pPr indent="627063">
              <a:lnSpc>
                <a:spcPct val="110000"/>
              </a:lnSpc>
              <a:buClr>
                <a:srgbClr val="FF0000"/>
              </a:buClr>
              <a:buSzPct val="80000"/>
            </a:pPr>
            <a:r>
              <a:rPr lang="en-US" altLang="zh-CN" dirty="0"/>
              <a:t>  </a:t>
            </a:r>
            <a:r>
              <a:rPr lang="en-US" altLang="zh-CN" dirty="0" smtClean="0"/>
              <a:t>   </a:t>
            </a:r>
            <a:r>
              <a:rPr lang="en-US" altLang="zh-CN" dirty="0"/>
              <a:t>99</a:t>
            </a:r>
          </a:p>
          <a:p>
            <a:pPr indent="627063">
              <a:lnSpc>
                <a:spcPct val="110000"/>
              </a:lnSpc>
              <a:buClr>
                <a:srgbClr val="FF0000"/>
              </a:buClr>
              <a:buSzPct val="80000"/>
            </a:pPr>
            <a:endParaRPr lang="en-US" altLang="zh-CN" dirty="0"/>
          </a:p>
          <a:p>
            <a:pPr indent="627063">
              <a:lnSpc>
                <a:spcPct val="110000"/>
              </a:lnSpc>
              <a:buClr>
                <a:srgbClr val="FF0000"/>
              </a:buClr>
              <a:buSzPct val="80000"/>
            </a:pPr>
            <a:r>
              <a:rPr lang="en-US" altLang="zh-CN" dirty="0" smtClean="0"/>
              <a:t>    206</a:t>
            </a:r>
            <a:endParaRPr lang="en-US" altLang="zh-CN" dirty="0"/>
          </a:p>
          <a:p>
            <a:pPr>
              <a:lnSpc>
                <a:spcPct val="110000"/>
              </a:lnSpc>
              <a:buClr>
                <a:srgbClr val="FF0000"/>
              </a:buClr>
              <a:buSzPct val="80000"/>
            </a:pPr>
            <a:r>
              <a:rPr lang="zh-CN" altLang="en-US" dirty="0"/>
              <a:t>不管它，直接</a:t>
            </a:r>
            <a:r>
              <a:rPr lang="en-US" altLang="zh-CN" dirty="0"/>
              <a:t>5</a:t>
            </a:r>
            <a:r>
              <a:rPr lang="zh-CN" altLang="en-US" dirty="0"/>
              <a:t>次</a:t>
            </a:r>
            <a:r>
              <a:rPr lang="en-US" altLang="zh-CN" dirty="0"/>
              <a:t>%d</a:t>
            </a:r>
          </a:p>
          <a:p>
            <a:pPr indent="723900">
              <a:lnSpc>
                <a:spcPct val="110000"/>
              </a:lnSpc>
              <a:buClr>
                <a:srgbClr val="FF0000"/>
              </a:buClr>
              <a:buSzPct val="80000"/>
            </a:pPr>
            <a:r>
              <a:rPr lang="en-US" altLang="zh-CN" dirty="0"/>
              <a:t>for (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5; </a:t>
            </a:r>
            <a:r>
              <a:rPr lang="en-US" altLang="zh-CN" dirty="0" err="1"/>
              <a:t>i</a:t>
            </a:r>
            <a:r>
              <a:rPr lang="en-US" altLang="zh-CN" dirty="0"/>
              <a:t>++ ) </a:t>
            </a:r>
            <a:r>
              <a:rPr lang="en-US" altLang="zh-CN" dirty="0" err="1"/>
              <a:t>scanf</a:t>
            </a:r>
            <a:r>
              <a:rPr lang="en-US" altLang="zh-CN" dirty="0"/>
              <a:t>(“%d”, A + </a:t>
            </a:r>
            <a:r>
              <a:rPr lang="en-US" altLang="zh-CN" dirty="0" err="1"/>
              <a:t>i</a:t>
            </a:r>
            <a:r>
              <a:rPr lang="en-US" altLang="zh-CN" dirty="0"/>
              <a:t>);</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2452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 </a:t>
            </a:r>
            <a:r>
              <a:rPr lang="zh-CN" altLang="en-US" dirty="0"/>
              <a:t>读一个字符串，自动扫描前导空白，读到空白结束</a:t>
            </a:r>
          </a:p>
          <a:p>
            <a:pPr indent="0">
              <a:buClr>
                <a:srgbClr val="FF0000"/>
              </a:buClr>
              <a:buSzPct val="80000"/>
            </a:pPr>
            <a:r>
              <a:rPr lang="zh-CN" altLang="en-US" dirty="0" smtClean="0"/>
              <a:t>      如：输入      </a:t>
            </a:r>
            <a:r>
              <a:rPr lang="en-US" altLang="zh-CN" dirty="0" err="1"/>
              <a:t>abcd</a:t>
            </a:r>
            <a:r>
              <a:rPr lang="en-US" altLang="zh-CN" dirty="0"/>
              <a:t> </a:t>
            </a:r>
            <a:r>
              <a:rPr lang="en-US" altLang="zh-CN" dirty="0" err="1"/>
              <a:t>efgh</a:t>
            </a:r>
            <a:r>
              <a:rPr lang="zh-CN" altLang="en-US" dirty="0"/>
              <a:t>，将</a:t>
            </a:r>
            <a:r>
              <a:rPr lang="zh-CN" altLang="en-US" dirty="0" smtClean="0"/>
              <a:t>读出</a:t>
            </a:r>
            <a:r>
              <a:rPr lang="zh-CN" altLang="en-US" dirty="0"/>
              <a:t>“</a:t>
            </a:r>
            <a:r>
              <a:rPr lang="en-US" altLang="zh-CN" dirty="0" err="1" smtClean="0"/>
              <a:t>abcd</a:t>
            </a:r>
            <a:r>
              <a:rPr lang="zh-CN" altLang="en-US" dirty="0" smtClean="0"/>
              <a:t>”</a:t>
            </a:r>
            <a:endParaRPr lang="en-US" altLang="zh-CN" dirty="0"/>
          </a:p>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t>
            </a:r>
            <a:r>
              <a:rPr kumimoji="1" lang="en-US" altLang="zh-CN" sz="2800" b="1" kern="1200" dirty="0" smtClean="0">
                <a:solidFill>
                  <a:srgbClr val="0033CC"/>
                </a:solidFill>
                <a:latin typeface="Times New Roman" pitchFamily="18" charset="0"/>
                <a:ea typeface="宋体" pitchFamily="2" charset="-122"/>
              </a:rPr>
              <a:t>c </a:t>
            </a:r>
            <a:r>
              <a:rPr lang="zh-CN" altLang="en-US" dirty="0" smtClean="0"/>
              <a:t>读</a:t>
            </a:r>
            <a:r>
              <a:rPr lang="zh-CN" altLang="en-US" dirty="0"/>
              <a:t>一个字符，但是不扫描前导空白</a:t>
            </a:r>
          </a:p>
          <a:p>
            <a:pPr marL="342900" indent="-342900">
              <a:buClr>
                <a:srgbClr val="FF0000"/>
              </a:buClr>
              <a:buSzPct val="80000"/>
              <a:buFont typeface="Wingdings" panose="05000000000000000000" pitchFamily="2" charset="2"/>
              <a:buChar char="n"/>
            </a:pPr>
            <a:r>
              <a:rPr lang="zh-CN" altLang="en-US" b="1" dirty="0"/>
              <a:t>如何读一个非空白字符呢？</a:t>
            </a:r>
          </a:p>
          <a:p>
            <a:pPr>
              <a:buClr>
                <a:srgbClr val="FF0000"/>
              </a:buClr>
              <a:buSzPct val="80000"/>
            </a:pPr>
            <a:r>
              <a:rPr lang="zh-CN" altLang="en-US" dirty="0"/>
              <a:t>比如，</a:t>
            </a:r>
            <a:r>
              <a:rPr lang="zh-CN" altLang="en-US" dirty="0" smtClean="0"/>
              <a:t>读取如下的人物信息</a:t>
            </a:r>
            <a:r>
              <a:rPr lang="zh-CN" altLang="en-US" dirty="0"/>
              <a:t>，其性别用</a:t>
            </a:r>
            <a:r>
              <a:rPr lang="en-US" altLang="zh-CN" dirty="0"/>
              <a:t>M/F</a:t>
            </a:r>
            <a:r>
              <a:rPr lang="zh-CN" altLang="en-US" dirty="0" smtClean="0"/>
              <a:t>表示：</a:t>
            </a:r>
            <a:endParaRPr lang="zh-CN" altLang="en-US" dirty="0"/>
          </a:p>
          <a:p>
            <a:pPr indent="627063">
              <a:buClr>
                <a:srgbClr val="FF0000"/>
              </a:buClr>
              <a:buSzPct val="80000"/>
            </a:pPr>
            <a:r>
              <a:rPr lang="en-US" altLang="zh-CN" dirty="0" err="1"/>
              <a:t>TopBoy</a:t>
            </a:r>
            <a:r>
              <a:rPr lang="en-US" altLang="zh-CN" dirty="0"/>
              <a:t>     M       </a:t>
            </a:r>
            <a:r>
              <a:rPr lang="en-US" altLang="zh-CN" dirty="0" err="1"/>
              <a:t>ComputerScience</a:t>
            </a:r>
            <a:endParaRPr lang="en-US" altLang="zh-CN" dirty="0"/>
          </a:p>
          <a:p>
            <a:pPr indent="627063">
              <a:buClr>
                <a:srgbClr val="FF0000"/>
              </a:buClr>
              <a:buSzPct val="80000"/>
            </a:pPr>
            <a:r>
              <a:rPr lang="en-US" altLang="zh-CN" dirty="0" smtClean="0"/>
              <a:t> Kitty           </a:t>
            </a:r>
            <a:r>
              <a:rPr lang="en-US" altLang="zh-CN" dirty="0"/>
              <a:t>F       Software</a:t>
            </a:r>
          </a:p>
          <a:p>
            <a:pPr marL="627063" indent="-271463">
              <a:buClr>
                <a:srgbClr val="FF0000"/>
              </a:buClr>
              <a:buSzPct val="80000"/>
              <a:buFont typeface="Wingdings" panose="05000000000000000000" pitchFamily="2" charset="2"/>
              <a:buChar char="Ø"/>
            </a:pPr>
            <a:r>
              <a:rPr lang="zh-CN" altLang="en-US" dirty="0"/>
              <a:t>名字和专业用</a:t>
            </a:r>
            <a:r>
              <a:rPr lang="en-US" altLang="zh-CN" dirty="0"/>
              <a:t>%s</a:t>
            </a:r>
            <a:r>
              <a:rPr lang="zh-CN" altLang="en-US" dirty="0"/>
              <a:t>读，性别怎么办</a:t>
            </a:r>
            <a:r>
              <a:rPr lang="en-US" altLang="zh-CN" dirty="0"/>
              <a:t>?</a:t>
            </a:r>
          </a:p>
          <a:p>
            <a:pPr marL="627063" indent="-271463">
              <a:buClr>
                <a:srgbClr val="FF0000"/>
              </a:buClr>
              <a:buSzPct val="80000"/>
              <a:buFont typeface="Wingdings" panose="05000000000000000000" pitchFamily="2" charset="2"/>
              <a:buChar char="Ø"/>
            </a:pPr>
            <a:r>
              <a:rPr lang="zh-CN" altLang="en-US" dirty="0"/>
              <a:t>自己过滤空格？麻烦！</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42950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读一个非空白字符</a:t>
            </a:r>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方法</a:t>
            </a:r>
            <a:r>
              <a:rPr kumimoji="1" lang="zh-CN" altLang="en-US" sz="2800" b="1" kern="1200" dirty="0">
                <a:solidFill>
                  <a:srgbClr val="0033CC"/>
                </a:solidFill>
                <a:latin typeface="Times New Roman" pitchFamily="18" charset="0"/>
                <a:ea typeface="宋体" pitchFamily="2" charset="-122"/>
              </a:rPr>
              <a:t>一</a:t>
            </a:r>
            <a:endParaRPr kumimoji="1" lang="en-US" altLang="zh-CN" sz="2800" b="1" kern="1200" dirty="0">
              <a:solidFill>
                <a:srgbClr val="0033CC"/>
              </a:solidFill>
              <a:latin typeface="Times New Roman" pitchFamily="18" charset="0"/>
              <a:ea typeface="宋体" pitchFamily="2" charset="-122"/>
            </a:endParaRPr>
          </a:p>
          <a:p>
            <a:pPr indent="450850">
              <a:buClr>
                <a:srgbClr val="FF0000"/>
              </a:buClr>
              <a:buSzPct val="80000"/>
            </a:pPr>
            <a:r>
              <a:rPr lang="en-US" altLang="zh-CN" dirty="0"/>
              <a:t>char </a:t>
            </a:r>
            <a:r>
              <a:rPr lang="en-US" altLang="zh-CN" dirty="0" err="1"/>
              <a:t>str</a:t>
            </a:r>
            <a:r>
              <a:rPr lang="en-US" altLang="zh-CN" dirty="0"/>
              <a:t>[2];         </a:t>
            </a:r>
            <a:r>
              <a:rPr lang="en-US" altLang="zh-CN" dirty="0" err="1"/>
              <a:t>scanf</a:t>
            </a:r>
            <a:r>
              <a:rPr lang="en-US" altLang="zh-CN" dirty="0"/>
              <a:t>(“%1s”, </a:t>
            </a:r>
            <a:r>
              <a:rPr lang="en-US" altLang="zh-CN" dirty="0" err="1"/>
              <a:t>str</a:t>
            </a:r>
            <a:r>
              <a:rPr lang="en-US" altLang="zh-CN" dirty="0"/>
              <a:t>);</a:t>
            </a:r>
          </a:p>
          <a:p>
            <a:pPr indent="450850">
              <a:buClr>
                <a:srgbClr val="FF0000"/>
              </a:buClr>
              <a:buSzPct val="80000"/>
            </a:pPr>
            <a:r>
              <a:rPr lang="en-US" altLang="zh-CN" dirty="0" smtClean="0"/>
              <a:t>     // </a:t>
            </a:r>
            <a:r>
              <a:rPr lang="en-US" altLang="zh-CN" dirty="0"/>
              <a:t>%1s</a:t>
            </a:r>
            <a:r>
              <a:rPr lang="zh-CN" altLang="en-US" dirty="0"/>
              <a:t>扫描前导空白，并且只读一个字符</a:t>
            </a:r>
          </a:p>
          <a:p>
            <a:pPr marL="342900" indent="-34290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方法二</a:t>
            </a:r>
            <a:endParaRPr kumimoji="1" lang="en-US" altLang="zh-CN" sz="2800" b="1" kern="1200" dirty="0">
              <a:solidFill>
                <a:srgbClr val="0033CC"/>
              </a:solidFill>
              <a:latin typeface="Times New Roman" pitchFamily="18" charset="0"/>
              <a:ea typeface="宋体" pitchFamily="2" charset="-122"/>
            </a:endParaRPr>
          </a:p>
          <a:p>
            <a:pPr marL="723900" indent="-368300">
              <a:buClr>
                <a:srgbClr val="FF0000"/>
              </a:buClr>
              <a:buSzPct val="80000"/>
              <a:buFont typeface="Wingdings" panose="05000000000000000000" pitchFamily="2" charset="2"/>
              <a:buChar char="Ø"/>
            </a:pPr>
            <a:r>
              <a:rPr lang="zh-CN" altLang="en-US" dirty="0"/>
              <a:t>强制扫描</a:t>
            </a:r>
            <a:r>
              <a:rPr lang="zh-CN" altLang="en-US" dirty="0" smtClean="0"/>
              <a:t>空白：在</a:t>
            </a:r>
            <a:r>
              <a:rPr lang="en-US" altLang="zh-CN" dirty="0"/>
              <a:t>%</a:t>
            </a:r>
            <a:r>
              <a:rPr lang="zh-CN" altLang="en-US" dirty="0"/>
              <a:t>前面加上一个空格表示“强制扫描前导空白</a:t>
            </a:r>
            <a:r>
              <a:rPr lang="zh-CN" altLang="en-US" dirty="0" smtClean="0"/>
              <a:t>”</a:t>
            </a:r>
            <a:endParaRPr lang="en-US" altLang="zh-CN" dirty="0" smtClean="0"/>
          </a:p>
          <a:p>
            <a:pPr marL="355600" indent="449263">
              <a:buClr>
                <a:srgbClr val="FF0000"/>
              </a:buClr>
              <a:buSzPct val="80000"/>
            </a:pPr>
            <a:r>
              <a:rPr lang="en-US" altLang="zh-CN" b="1" dirty="0" smtClean="0"/>
              <a:t>  </a:t>
            </a:r>
            <a:r>
              <a:rPr lang="en-US" altLang="zh-CN" b="1" dirty="0" err="1" smtClean="0"/>
              <a:t>scanf</a:t>
            </a:r>
            <a:r>
              <a:rPr lang="en-US" altLang="zh-CN" b="1" dirty="0"/>
              <a:t>(“ %c”, &amp;</a:t>
            </a:r>
            <a:r>
              <a:rPr lang="en-US" altLang="zh-CN" b="1" dirty="0" err="1"/>
              <a:t>ch</a:t>
            </a:r>
            <a:r>
              <a:rPr lang="en-US" altLang="zh-CN" b="1" dirty="0" smtClean="0"/>
              <a:t>);</a:t>
            </a:r>
          </a:p>
          <a:p>
            <a:pPr marL="723900" indent="-368300">
              <a:buClr>
                <a:srgbClr val="FF0000"/>
              </a:buClr>
              <a:buSzPct val="80000"/>
              <a:buFont typeface="Wingdings" panose="05000000000000000000" pitchFamily="2" charset="2"/>
              <a:buChar char="Ø"/>
            </a:pPr>
            <a:r>
              <a:rPr lang="zh-CN" altLang="en-US" dirty="0" smtClean="0"/>
              <a:t>前面</a:t>
            </a:r>
            <a:r>
              <a:rPr lang="zh-CN" altLang="en-US" dirty="0"/>
              <a:t>那个读人物信息的完整</a:t>
            </a:r>
            <a:r>
              <a:rPr lang="en-US" altLang="zh-CN" dirty="0" err="1"/>
              <a:t>scanf</a:t>
            </a:r>
            <a:r>
              <a:rPr lang="zh-CN" altLang="en-US" dirty="0"/>
              <a:t>语句</a:t>
            </a:r>
            <a:r>
              <a:rPr lang="zh-CN" altLang="en-US" dirty="0" smtClean="0"/>
              <a:t>：</a:t>
            </a:r>
            <a:endParaRPr lang="en-US" altLang="zh-CN" dirty="0" smtClean="0"/>
          </a:p>
          <a:p>
            <a:pPr marL="355600" indent="449263">
              <a:buClr>
                <a:srgbClr val="FF0000"/>
              </a:buClr>
              <a:buSzPct val="80000"/>
            </a:pPr>
            <a:r>
              <a:rPr lang="en-US" altLang="zh-CN" b="1" dirty="0" smtClean="0"/>
              <a:t>  </a:t>
            </a:r>
            <a:r>
              <a:rPr lang="en-US" altLang="zh-CN" b="1" dirty="0" err="1" smtClean="0"/>
              <a:t>scanf</a:t>
            </a:r>
            <a:r>
              <a:rPr lang="en-US" altLang="zh-CN" b="1" dirty="0"/>
              <a:t>(“%s %c %s”, name, &amp;gender, ability);</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30759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CM 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ppthome_105</Template>
  <TotalTime>4333</TotalTime>
  <Words>2949</Words>
  <Application>Microsoft Office PowerPoint</Application>
  <PresentationFormat>全屏显示(4:3)</PresentationFormat>
  <Paragraphs>544</Paragraphs>
  <Slides>60</Slides>
  <Notes>0</Notes>
  <HiddenSlides>0</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2_默认设计模板</vt:lpstr>
      <vt:lpstr>ACM 设计模板</vt:lpstr>
      <vt:lpstr>第2讲 输入输出</vt:lpstr>
      <vt:lpstr>主要内容</vt:lpstr>
      <vt:lpstr>2.1 C/C++语言的输入输出语句</vt:lpstr>
      <vt:lpstr>PowerPoint 演示文稿</vt:lpstr>
      <vt:lpstr>PowerPoint 演示文稿</vt:lpstr>
      <vt:lpstr>格式字符串里的格式控制符号</vt:lpstr>
      <vt:lpstr>前导空白的处理</vt:lpstr>
      <vt:lpstr>PowerPoint 演示文稿</vt:lpstr>
      <vt:lpstr>读一个非空白字符</vt:lpstr>
      <vt:lpstr>过滤其他无关输入</vt:lpstr>
      <vt:lpstr>常见错误</vt:lpstr>
      <vt:lpstr>char * gets(char * s)</vt:lpstr>
      <vt:lpstr>例</vt:lpstr>
      <vt:lpstr>主要内容</vt:lpstr>
      <vt:lpstr>2.2 ACM题目I/O特点及分类</vt:lpstr>
      <vt:lpstr>例</vt:lpstr>
      <vt:lpstr>例 (续)</vt:lpstr>
      <vt:lpstr>初学者很常见的一种写法：</vt:lpstr>
      <vt:lpstr>输入_第一类</vt:lpstr>
      <vt:lpstr>源代码 — C语言</vt:lpstr>
      <vt:lpstr>源代码 — C++语言</vt:lpstr>
      <vt:lpstr>输入_第二类</vt:lpstr>
      <vt:lpstr>例</vt:lpstr>
      <vt:lpstr>例 (续)</vt:lpstr>
      <vt:lpstr>源代码</vt:lpstr>
      <vt:lpstr>输入_第三类</vt:lpstr>
      <vt:lpstr>例</vt:lpstr>
      <vt:lpstr>例 (续)</vt:lpstr>
      <vt:lpstr>源代码</vt:lpstr>
      <vt:lpstr>输入_第四类</vt:lpstr>
      <vt:lpstr>例</vt:lpstr>
      <vt:lpstr>例 (续)</vt:lpstr>
      <vt:lpstr>说明—C语言字符串I/O</vt:lpstr>
      <vt:lpstr>说明—C++语言字符串I/O</vt:lpstr>
      <vt:lpstr>PowerPoint 演示文稿</vt:lpstr>
      <vt:lpstr>输入_第五类</vt:lpstr>
      <vt:lpstr>PowerPoint 演示文稿</vt:lpstr>
      <vt:lpstr>PowerPoint 演示文稿</vt:lpstr>
      <vt:lpstr>思考：以下题目属于哪一类输入？</vt:lpstr>
      <vt:lpstr>PowerPoint 演示文稿</vt:lpstr>
      <vt:lpstr>输出_第一类</vt:lpstr>
      <vt:lpstr>例</vt:lpstr>
      <vt:lpstr>输出_第二类</vt:lpstr>
      <vt:lpstr>例</vt:lpstr>
      <vt:lpstr>输出_第三类</vt:lpstr>
      <vt:lpstr>例 A+B for Input-Output Practice(VIII)</vt:lpstr>
      <vt:lpstr>例(续)</vt:lpstr>
      <vt:lpstr>源代码</vt:lpstr>
      <vt:lpstr>思考：以下题目属于哪一类输出？</vt:lpstr>
      <vt:lpstr>PowerPoint 演示文稿</vt:lpstr>
      <vt:lpstr>C语言处理“混合数据”的问题</vt:lpstr>
      <vt:lpstr>源代码</vt:lpstr>
      <vt:lpstr>注意 — 混用输入输出</vt:lpstr>
      <vt:lpstr>例：C/C++输入输出混合使用</vt:lpstr>
      <vt:lpstr>小技巧</vt:lpstr>
      <vt:lpstr>主要内容</vt:lpstr>
      <vt:lpstr>2.3 文件操作</vt:lpstr>
      <vt:lpstr>PowerPoint 演示文稿</vt:lpstr>
      <vt:lpstr>PowerPoint 演示文稿</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 章软件体系结构建模</dc:title>
  <dc:creator>pjj</dc:creator>
  <cp:lastModifiedBy>pan</cp:lastModifiedBy>
  <cp:revision>164</cp:revision>
  <dcterms:created xsi:type="dcterms:W3CDTF">2008-08-22T08:02:14Z</dcterms:created>
  <dcterms:modified xsi:type="dcterms:W3CDTF">2014-03-06T13:23:39Z</dcterms:modified>
</cp:coreProperties>
</file>