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59" r:id="rId2"/>
  </p:sldMasterIdLst>
  <p:notesMasterIdLst>
    <p:notesMasterId r:id="rId99"/>
  </p:notesMasterIdLst>
  <p:sldIdLst>
    <p:sldId id="257" r:id="rId3"/>
    <p:sldId id="425" r:id="rId4"/>
    <p:sldId id="461" r:id="rId5"/>
    <p:sldId id="510" r:id="rId6"/>
    <p:sldId id="511" r:id="rId7"/>
    <p:sldId id="516" r:id="rId8"/>
    <p:sldId id="528" r:id="rId9"/>
    <p:sldId id="529" r:id="rId10"/>
    <p:sldId id="530" r:id="rId11"/>
    <p:sldId id="531" r:id="rId12"/>
    <p:sldId id="517" r:id="rId13"/>
    <p:sldId id="518" r:id="rId14"/>
    <p:sldId id="519" r:id="rId15"/>
    <p:sldId id="512" r:id="rId16"/>
    <p:sldId id="462" r:id="rId17"/>
    <p:sldId id="465" r:id="rId18"/>
    <p:sldId id="468" r:id="rId19"/>
    <p:sldId id="466" r:id="rId20"/>
    <p:sldId id="469" r:id="rId21"/>
    <p:sldId id="475" r:id="rId22"/>
    <p:sldId id="520" r:id="rId23"/>
    <p:sldId id="474" r:id="rId24"/>
    <p:sldId id="476" r:id="rId25"/>
    <p:sldId id="477" r:id="rId26"/>
    <p:sldId id="478" r:id="rId27"/>
    <p:sldId id="479" r:id="rId28"/>
    <p:sldId id="480" r:id="rId29"/>
    <p:sldId id="481" r:id="rId30"/>
    <p:sldId id="482" r:id="rId31"/>
    <p:sldId id="485" r:id="rId32"/>
    <p:sldId id="486" r:id="rId33"/>
    <p:sldId id="487" r:id="rId34"/>
    <p:sldId id="488" r:id="rId35"/>
    <p:sldId id="489" r:id="rId36"/>
    <p:sldId id="483" r:id="rId37"/>
    <p:sldId id="484" r:id="rId38"/>
    <p:sldId id="521" r:id="rId39"/>
    <p:sldId id="522" r:id="rId40"/>
    <p:sldId id="490" r:id="rId41"/>
    <p:sldId id="491" r:id="rId42"/>
    <p:sldId id="493" r:id="rId43"/>
    <p:sldId id="495" r:id="rId44"/>
    <p:sldId id="497" r:id="rId45"/>
    <p:sldId id="505" r:id="rId46"/>
    <p:sldId id="501" r:id="rId47"/>
    <p:sldId id="502" r:id="rId48"/>
    <p:sldId id="503" r:id="rId49"/>
    <p:sldId id="504" r:id="rId50"/>
    <p:sldId id="492" r:id="rId51"/>
    <p:sldId id="506" r:id="rId52"/>
    <p:sldId id="523" r:id="rId53"/>
    <p:sldId id="524" r:id="rId54"/>
    <p:sldId id="526" r:id="rId55"/>
    <p:sldId id="527" r:id="rId56"/>
    <p:sldId id="525" r:id="rId57"/>
    <p:sldId id="513" r:id="rId58"/>
    <p:sldId id="464" r:id="rId59"/>
    <p:sldId id="532" r:id="rId60"/>
    <p:sldId id="533" r:id="rId61"/>
    <p:sldId id="463" r:id="rId62"/>
    <p:sldId id="534" r:id="rId63"/>
    <p:sldId id="536" r:id="rId64"/>
    <p:sldId id="540" r:id="rId65"/>
    <p:sldId id="541" r:id="rId66"/>
    <p:sldId id="542" r:id="rId67"/>
    <p:sldId id="537" r:id="rId68"/>
    <p:sldId id="544" r:id="rId69"/>
    <p:sldId id="545" r:id="rId70"/>
    <p:sldId id="538" r:id="rId71"/>
    <p:sldId id="549" r:id="rId72"/>
    <p:sldId id="550" r:id="rId73"/>
    <p:sldId id="551" r:id="rId74"/>
    <p:sldId id="552" r:id="rId75"/>
    <p:sldId id="543" r:id="rId76"/>
    <p:sldId id="547" r:id="rId77"/>
    <p:sldId id="460" r:id="rId78"/>
    <p:sldId id="553" r:id="rId79"/>
    <p:sldId id="554" r:id="rId80"/>
    <p:sldId id="555" r:id="rId81"/>
    <p:sldId id="556" r:id="rId82"/>
    <p:sldId id="548" r:id="rId83"/>
    <p:sldId id="558" r:id="rId84"/>
    <p:sldId id="539" r:id="rId85"/>
    <p:sldId id="535" r:id="rId86"/>
    <p:sldId id="559" r:id="rId87"/>
    <p:sldId id="560" r:id="rId88"/>
    <p:sldId id="566" r:id="rId89"/>
    <p:sldId id="561" r:id="rId90"/>
    <p:sldId id="562" r:id="rId91"/>
    <p:sldId id="563" r:id="rId92"/>
    <p:sldId id="564" r:id="rId93"/>
    <p:sldId id="565" r:id="rId94"/>
    <p:sldId id="567" r:id="rId95"/>
    <p:sldId id="568" r:id="rId96"/>
    <p:sldId id="569" r:id="rId97"/>
    <p:sldId id="431" r:id="rId98"/>
  </p:sldIdLst>
  <p:sldSz cx="9144000" cy="6858000" type="screen4x3"/>
  <p:notesSz cx="6858000" cy="9144000"/>
  <p:defaultTextStyle>
    <a:defPPr>
      <a:defRPr lang="zh-CN"/>
    </a:defPPr>
    <a:lvl1pPr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1pPr>
    <a:lvl2pPr marL="457200"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2pPr>
    <a:lvl3pPr marL="914400"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3pPr>
    <a:lvl4pPr marL="1371600"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4pPr>
    <a:lvl5pPr marL="1828800" algn="ctr" rtl="0" eaLnBrk="0" fontAlgn="base" hangingPunct="0">
      <a:spcBef>
        <a:spcPct val="0"/>
      </a:spcBef>
      <a:spcAft>
        <a:spcPct val="0"/>
      </a:spcAft>
      <a:defRPr sz="2400" b="1" kern="1200">
        <a:solidFill>
          <a:schemeClr val="tx2"/>
        </a:solidFill>
        <a:latin typeface="Times New Roman" pitchFamily="18" charset="0"/>
        <a:ea typeface="黑体" pitchFamily="2" charset="-122"/>
        <a:cs typeface="+mn-cs"/>
      </a:defRPr>
    </a:lvl5pPr>
    <a:lvl6pPr marL="2286000" algn="l" defTabSz="914400" rtl="0" eaLnBrk="1" latinLnBrk="0" hangingPunct="1">
      <a:defRPr sz="2400" b="1" kern="1200">
        <a:solidFill>
          <a:schemeClr val="tx2"/>
        </a:solidFill>
        <a:latin typeface="Times New Roman" pitchFamily="18" charset="0"/>
        <a:ea typeface="黑体" pitchFamily="2" charset="-122"/>
        <a:cs typeface="+mn-cs"/>
      </a:defRPr>
    </a:lvl6pPr>
    <a:lvl7pPr marL="2743200" algn="l" defTabSz="914400" rtl="0" eaLnBrk="1" latinLnBrk="0" hangingPunct="1">
      <a:defRPr sz="2400" b="1" kern="1200">
        <a:solidFill>
          <a:schemeClr val="tx2"/>
        </a:solidFill>
        <a:latin typeface="Times New Roman" pitchFamily="18" charset="0"/>
        <a:ea typeface="黑体" pitchFamily="2" charset="-122"/>
        <a:cs typeface="+mn-cs"/>
      </a:defRPr>
    </a:lvl7pPr>
    <a:lvl8pPr marL="3200400" algn="l" defTabSz="914400" rtl="0" eaLnBrk="1" latinLnBrk="0" hangingPunct="1">
      <a:defRPr sz="2400" b="1" kern="1200">
        <a:solidFill>
          <a:schemeClr val="tx2"/>
        </a:solidFill>
        <a:latin typeface="Times New Roman" pitchFamily="18" charset="0"/>
        <a:ea typeface="黑体" pitchFamily="2" charset="-122"/>
        <a:cs typeface="+mn-cs"/>
      </a:defRPr>
    </a:lvl8pPr>
    <a:lvl9pPr marL="3657600" algn="l" defTabSz="914400" rtl="0" eaLnBrk="1" latinLnBrk="0" hangingPunct="1">
      <a:defRPr sz="2400" b="1" kern="1200">
        <a:solidFill>
          <a:schemeClr val="tx2"/>
        </a:solidFill>
        <a:latin typeface="Times New Roman" pitchFamily="18"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823" autoAdjust="0"/>
  </p:normalViewPr>
  <p:slideViewPr>
    <p:cSldViewPr>
      <p:cViewPr>
        <p:scale>
          <a:sx n="70" d="100"/>
          <a:sy n="70" d="100"/>
        </p:scale>
        <p:origin x="-858" y="-6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fld id="{D04538E0-E312-4F05-9245-94701B0634E8}" type="slidenum">
              <a:rPr lang="en-US" altLang="zh-CN"/>
              <a:pPr/>
              <a:t>‹#›</a:t>
            </a:fld>
            <a:endParaRPr lang="en-US" altLang="zh-CN"/>
          </a:p>
        </p:txBody>
      </p:sp>
    </p:spTree>
    <p:extLst>
      <p:ext uri="{BB962C8B-B14F-4D97-AF65-F5344CB8AC3E}">
        <p14:creationId xmlns:p14="http://schemas.microsoft.com/office/powerpoint/2010/main" val="2108061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2388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513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009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180573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7740480" cy="828000"/>
          </a:xfrm>
          <a:prstGeom prst="rect">
            <a:avLst/>
          </a:prstGeom>
          <a:effectLst>
            <a:outerShdw blurRad="50800" dist="38100" dir="2700000" algn="tl" rotWithShape="0">
              <a:schemeClr val="accent1">
                <a:lumMod val="40000"/>
                <a:lumOff val="60000"/>
                <a:alpha val="40000"/>
              </a:schemeClr>
            </a:outerShdw>
          </a:effectLst>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8000" y="1115999"/>
            <a:ext cx="8604000" cy="5256000"/>
          </a:xfrm>
          <a:prstGeom prst="rect">
            <a:avLst/>
          </a:prstGeom>
        </p:spPr>
        <p:txBody>
          <a:bodyPr/>
          <a:lstStyle>
            <a:lvl1pPr marL="0" indent="0" eaLnBrk="1" hangingPunct="1">
              <a:lnSpc>
                <a:spcPct val="130000"/>
              </a:lnSpc>
              <a:spcBef>
                <a:spcPts val="0"/>
              </a:spcBef>
              <a:spcAft>
                <a:spcPts val="300"/>
              </a:spcAft>
              <a:defRPr sz="2400" b="0"/>
            </a:lvl1pPr>
            <a:lvl2pPr eaLnBrk="1" hangingPunct="1">
              <a:lnSpc>
                <a:spcPct val="130000"/>
              </a:lnSpc>
              <a:spcBef>
                <a:spcPts val="0"/>
              </a:spcBef>
              <a:spcAft>
                <a:spcPts val="300"/>
              </a:spcAft>
              <a:defRPr b="0"/>
            </a:lvl2pPr>
            <a:lvl3pPr eaLnBrk="1" hangingPunct="1">
              <a:lnSpc>
                <a:spcPct val="130000"/>
              </a:lnSpc>
              <a:spcBef>
                <a:spcPts val="0"/>
              </a:spcBef>
              <a:spcAft>
                <a:spcPts val="300"/>
              </a:spcAft>
              <a:defRPr b="0"/>
            </a:lvl3pPr>
            <a:lvl4pPr eaLnBrk="1" hangingPunct="1">
              <a:lnSpc>
                <a:spcPct val="130000"/>
              </a:lnSpc>
              <a:spcBef>
                <a:spcPts val="0"/>
              </a:spcBef>
              <a:spcAft>
                <a:spcPts val="300"/>
              </a:spcAft>
              <a:defRPr b="0"/>
            </a:lvl4pPr>
            <a:lvl5pPr eaLnBrk="1" hangingPunct="1">
              <a:lnSpc>
                <a:spcPct val="130000"/>
              </a:lnSpc>
              <a:spcBef>
                <a:spcPts val="0"/>
              </a:spcBef>
              <a:spcAft>
                <a:spcPts val="300"/>
              </a:spcAft>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9557490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58484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9823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4437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301136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98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4689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72129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63775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0640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5952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820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88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875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201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4632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98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5411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635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4450" name="Picture 3" descr="橫-DOW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669088"/>
            <a:ext cx="9144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Picture 4" descr="橫-UP-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241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107950" y="6669088"/>
            <a:ext cx="4392613" cy="182562"/>
          </a:xfrm>
          <a:prstGeom prst="rect">
            <a:avLst/>
          </a:prstGeom>
          <a:noFill/>
          <a:ln w="9525">
            <a:noFill/>
            <a:miter lim="800000"/>
            <a:headEnd/>
            <a:tailEnd/>
          </a:ln>
          <a:effectLst/>
        </p:spPr>
        <p:txBody>
          <a:bodyPr lIns="0" tIns="0" rIns="0" bIns="0">
            <a:spAutoFit/>
          </a:bodyP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1200">
                <a:solidFill>
                  <a:schemeClr val="bg1"/>
                </a:solidFill>
                <a:latin typeface="Times New Roman" pitchFamily="18" charset="0"/>
                <a:ea typeface="新細明體" pitchFamily="18" charset="-120"/>
              </a:rPr>
              <a:t>Shenzhen </a:t>
            </a:r>
            <a:r>
              <a:rPr kumimoji="1" lang="en-US" altLang="zh-CN" sz="1200">
                <a:solidFill>
                  <a:srgbClr val="FF0000"/>
                </a:solidFill>
                <a:latin typeface="Times New Roman" pitchFamily="18" charset="0"/>
                <a:ea typeface="新細明體" pitchFamily="18" charset="-120"/>
              </a:rPr>
              <a:t>lean-sigma</a:t>
            </a:r>
            <a:r>
              <a:rPr kumimoji="1" lang="en-US" altLang="zh-CN" sz="1200">
                <a:solidFill>
                  <a:schemeClr val="bg1"/>
                </a:solidFill>
                <a:latin typeface="Times New Roman" pitchFamily="18" charset="0"/>
                <a:ea typeface="新細明體" pitchFamily="18" charset="-120"/>
              </a:rPr>
              <a:t> consultant Co., LTD    </a:t>
            </a:r>
            <a:r>
              <a:rPr kumimoji="1" lang="zh-CN" altLang="en-US" sz="1200">
                <a:solidFill>
                  <a:schemeClr val="bg1"/>
                </a:solidFill>
                <a:latin typeface="Times New Roman" pitchFamily="18" charset="0"/>
                <a:ea typeface="新細明體" pitchFamily="18" charset="-120"/>
              </a:rPr>
              <a:t>版权所有 翻版必究</a:t>
            </a:r>
          </a:p>
        </p:txBody>
      </p:sp>
      <p:sp>
        <p:nvSpPr>
          <p:cNvPr id="12" name="Rectangle 6"/>
          <p:cNvSpPr>
            <a:spLocks noChangeArrowheads="1"/>
          </p:cNvSpPr>
          <p:nvPr/>
        </p:nvSpPr>
        <p:spPr bwMode="auto">
          <a:xfrm>
            <a:off x="0" y="842963"/>
            <a:ext cx="9144000" cy="71437"/>
          </a:xfrm>
          <a:prstGeom prst="rect">
            <a:avLst/>
          </a:prstGeom>
          <a:gradFill rotWithShape="1">
            <a:gsLst>
              <a:gs pos="0">
                <a:srgbClr val="99CCFF">
                  <a:gamma/>
                  <a:shade val="54510"/>
                  <a:invGamma/>
                </a:srgbClr>
              </a:gs>
              <a:gs pos="50000">
                <a:srgbClr val="99CCFF"/>
              </a:gs>
              <a:gs pos="100000">
                <a:srgbClr val="99CCFF">
                  <a:gamma/>
                  <a:shade val="54510"/>
                  <a:invGamma/>
                </a:srgbClr>
              </a:gs>
            </a:gsLst>
            <a:lin ang="5400000" scaled="1"/>
          </a:gradFill>
          <a:ln w="9525">
            <a:noFill/>
            <a:miter lim="800000"/>
            <a:headEnd/>
            <a:tailEnd/>
          </a:ln>
          <a:effectLst/>
        </p:spPr>
        <p:txBody>
          <a:bodyPr wrap="none" anchor="ctr"/>
          <a:lstStyle/>
          <a:p>
            <a:pPr eaLnBrk="1" hangingPunct="1">
              <a:defRPr/>
            </a:pPr>
            <a:endParaRPr lang="zh-CN" altLang="en-US" sz="2800">
              <a:solidFill>
                <a:schemeClr val="tx1"/>
              </a:solidFill>
              <a:latin typeface="Arial" pitchFamily="34" charset="0"/>
              <a:ea typeface="宋体" pitchFamily="2" charset="-122"/>
            </a:endParaRPr>
          </a:p>
        </p:txBody>
      </p:sp>
      <p:sp>
        <p:nvSpPr>
          <p:cNvPr id="13" name="Rectangle 7"/>
          <p:cNvSpPr>
            <a:spLocks noChangeArrowheads="1"/>
          </p:cNvSpPr>
          <p:nvPr/>
        </p:nvSpPr>
        <p:spPr bwMode="auto">
          <a:xfrm>
            <a:off x="8383588" y="6669088"/>
            <a:ext cx="762000" cy="211137"/>
          </a:xfrm>
          <a:prstGeom prst="rect">
            <a:avLst/>
          </a:prstGeom>
          <a:solidFill>
            <a:srgbClr val="000099"/>
          </a:solidFill>
          <a:ln w="9525">
            <a:noFill/>
            <a:miter lim="800000"/>
            <a:headEnd/>
            <a:tailEnd/>
          </a:ln>
          <a:effectLst/>
        </p:spPr>
        <p:txBody>
          <a:bodyPr wrap="none" anchor="ctr"/>
          <a:lstStyle/>
          <a:p>
            <a:pPr eaLnBrk="1" hangingPunct="1">
              <a:defRPr/>
            </a:pPr>
            <a:fld id="{934A1958-1170-44FE-B1EB-8454752A1D28}" type="slidenum">
              <a:rPr lang="en-US" altLang="zh-CN" sz="1500">
                <a:solidFill>
                  <a:schemeClr val="bg1"/>
                </a:solidFill>
                <a:latin typeface="黑体" pitchFamily="2" charset="-122"/>
              </a:rPr>
              <a:pPr eaLnBrk="1" hangingPunct="1">
                <a:defRPr/>
              </a:pPr>
              <a:t>‹#›</a:t>
            </a:fld>
            <a:r>
              <a:rPr lang="en-US" altLang="zh-CN" sz="1500">
                <a:solidFill>
                  <a:schemeClr val="bg1"/>
                </a:solidFill>
                <a:latin typeface="黑体" pitchFamily="2" charset="-122"/>
              </a:rPr>
              <a:t>/41</a:t>
            </a:r>
          </a:p>
        </p:txBody>
      </p:sp>
      <p:pic>
        <p:nvPicPr>
          <p:cNvPr id="104455" name="Picture 8" descr="图片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6" name="Picture 9" descr="图片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4288"/>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7" name="Text Box 9"/>
          <p:cNvSpPr txBox="1">
            <a:spLocks noChangeArrowheads="1"/>
          </p:cNvSpPr>
          <p:nvPr/>
        </p:nvSpPr>
        <p:spPr bwMode="auto">
          <a:xfrm>
            <a:off x="7575550" y="6521450"/>
            <a:ext cx="1568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073CFD4A-50D5-4C4B-A66A-D6A586BA5CED}" type="slidenum">
              <a:rPr kumimoji="1" lang="en-US" altLang="zh-CN" sz="1600">
                <a:solidFill>
                  <a:srgbClr val="663300"/>
                </a:solidFill>
                <a:latin typeface="宋体" pitchFamily="2" charset="-122"/>
                <a:ea typeface="宋体" pitchFamily="2" charset="-122"/>
              </a:rPr>
              <a:pPr>
                <a:spcBef>
                  <a:spcPct val="50000"/>
                </a:spcBef>
              </a:pPr>
              <a:t>‹#›</a:t>
            </a:fld>
            <a:r>
              <a:rPr kumimoji="1" lang="en-US" altLang="zh-CN" sz="1600">
                <a:solidFill>
                  <a:srgbClr val="663300"/>
                </a:solidFill>
                <a:latin typeface="宋体" pitchFamily="2" charset="-122"/>
                <a:ea typeface="宋体" pitchFamily="2" charset="-122"/>
              </a:rPr>
              <a:t> / 49</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6498" name="Picture 4" descr="서브"/>
          <p:cNvPicPr>
            <a:picLocks noChangeAspect="1" noChangeArrowheads="1"/>
          </p:cNvPicPr>
          <p:nvPr/>
        </p:nvPicPr>
        <p:blipFill>
          <a:blip r:embed="rId14">
            <a:clrChange>
              <a:clrFrom>
                <a:srgbClr val="F7F7F7"/>
              </a:clrFrom>
              <a:clrTo>
                <a:srgbClr val="F7F7F7">
                  <a:alpha val="0"/>
                </a:srgbClr>
              </a:clrTo>
            </a:clrChange>
            <a:lum bright="6000" contrast="6000"/>
            <a:extLst>
              <a:ext uri="{28A0092B-C50C-407E-A947-70E740481C1C}">
                <a14:useLocalDpi xmlns:a14="http://schemas.microsoft.com/office/drawing/2010/main" val="0"/>
              </a:ext>
            </a:extLst>
          </a:blip>
          <a:srcRect/>
          <a:stretch>
            <a:fillRect/>
          </a:stretch>
        </p:blipFill>
        <p:spPr bwMode="auto">
          <a:xfrm>
            <a:off x="-226"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605" name="Text Box 5"/>
          <p:cNvSpPr txBox="1">
            <a:spLocks noChangeArrowheads="1"/>
          </p:cNvSpPr>
          <p:nvPr/>
        </p:nvSpPr>
        <p:spPr bwMode="auto">
          <a:xfrm>
            <a:off x="93663" y="6669088"/>
            <a:ext cx="3884612" cy="182562"/>
          </a:xfrm>
          <a:prstGeom prst="rect">
            <a:avLst/>
          </a:prstGeom>
          <a:noFill/>
          <a:ln w="9525">
            <a:noFill/>
            <a:miter lim="800000"/>
            <a:headEnd/>
            <a:tailEnd/>
          </a:ln>
          <a:effectLst/>
        </p:spPr>
        <p:txBody>
          <a:bodyPr lIns="0" tIns="0" rIns="0" bIns="0">
            <a:spAutoFit/>
          </a:bodyPr>
          <a:lstStyle/>
          <a:p>
            <a:pPr algn="l" eaLnBrk="1" hangingPunct="1">
              <a:spcBef>
                <a:spcPct val="50000"/>
              </a:spcBef>
              <a:defRPr/>
            </a:pPr>
            <a:r>
              <a:rPr lang="en-US" altLang="zh-CN" sz="1200">
                <a:solidFill>
                  <a:srgbClr val="FF0000"/>
                </a:solidFill>
                <a:ea typeface="宋体" pitchFamily="2" charset="-122"/>
              </a:rPr>
              <a:t>XX   XX</a:t>
            </a:r>
            <a:r>
              <a:rPr lang="en-US" altLang="zh-CN" sz="1200">
                <a:solidFill>
                  <a:schemeClr val="bg1"/>
                </a:solidFill>
                <a:ea typeface="宋体" pitchFamily="2" charset="-122"/>
              </a:rPr>
              <a:t> (HK) LTD </a:t>
            </a:r>
            <a:endParaRPr kumimoji="1" lang="en-US" altLang="zh-CN" sz="1200">
              <a:solidFill>
                <a:schemeClr val="bg1"/>
              </a:solidFill>
              <a:latin typeface="Arial" pitchFamily="34" charset="0"/>
              <a:ea typeface="宋体" pitchFamily="2" charset="-122"/>
            </a:endParaRPr>
          </a:p>
        </p:txBody>
      </p:sp>
      <p:grpSp>
        <p:nvGrpSpPr>
          <p:cNvPr id="106500" name="Group 4"/>
          <p:cNvGrpSpPr>
            <a:grpSpLocks/>
          </p:cNvGrpSpPr>
          <p:nvPr/>
        </p:nvGrpSpPr>
        <p:grpSpPr bwMode="auto">
          <a:xfrm>
            <a:off x="0" y="0"/>
            <a:ext cx="9158288" cy="843811"/>
            <a:chOff x="0" y="0"/>
            <a:chExt cx="5760" cy="630"/>
          </a:xfrm>
        </p:grpSpPr>
        <p:pic>
          <p:nvPicPr>
            <p:cNvPr id="106501" name="Picture 4" descr="橫-UP-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5759"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6"/>
            <p:cNvSpPr>
              <a:spLocks noChangeArrowheads="1"/>
            </p:cNvSpPr>
            <p:nvPr/>
          </p:nvSpPr>
          <p:spPr bwMode="auto">
            <a:xfrm>
              <a:off x="0" y="585"/>
              <a:ext cx="5760" cy="45"/>
            </a:xfrm>
            <a:prstGeom prst="rect">
              <a:avLst/>
            </a:prstGeom>
            <a:gradFill rotWithShape="1">
              <a:gsLst>
                <a:gs pos="0">
                  <a:srgbClr val="99CCFF">
                    <a:gamma/>
                    <a:shade val="54510"/>
                    <a:invGamma/>
                  </a:srgbClr>
                </a:gs>
                <a:gs pos="50000">
                  <a:srgbClr val="99CCFF"/>
                </a:gs>
                <a:gs pos="100000">
                  <a:srgbClr val="99CCFF">
                    <a:gamma/>
                    <a:shade val="54510"/>
                    <a:invGamma/>
                  </a:srgbClr>
                </a:gs>
              </a:gsLst>
              <a:lin ang="5400000" scaled="1"/>
            </a:gradFill>
            <a:ln w="9525">
              <a:noFill/>
              <a:miter lim="800000"/>
              <a:headEnd/>
              <a:tailEnd/>
            </a:ln>
            <a:effectLst/>
          </p:spPr>
          <p:txBody>
            <a:bodyPr wrap="none" anchor="ctr"/>
            <a:lstStyle/>
            <a:p>
              <a:pPr algn="l" eaLnBrk="1" hangingPunct="1">
                <a:defRPr/>
              </a:pPr>
              <a:endParaRPr lang="zh-CN" altLang="en-US" sz="2800">
                <a:solidFill>
                  <a:schemeClr val="tx1"/>
                </a:solidFill>
                <a:latin typeface="Arial" pitchFamily="34" charset="0"/>
                <a:ea typeface="宋体" pitchFamily="2" charset="-122"/>
              </a:endParaRPr>
            </a:p>
          </p:txBody>
        </p:sp>
      </p:grpSp>
      <p:sp>
        <p:nvSpPr>
          <p:cNvPr id="409607" name="Rectangle 7"/>
          <p:cNvSpPr>
            <a:spLocks noChangeArrowheads="1"/>
          </p:cNvSpPr>
          <p:nvPr/>
        </p:nvSpPr>
        <p:spPr bwMode="auto">
          <a:xfrm>
            <a:off x="8169275" y="6511925"/>
            <a:ext cx="762000" cy="211138"/>
          </a:xfrm>
          <a:prstGeom prst="rect">
            <a:avLst/>
          </a:prstGeom>
          <a:noFill/>
          <a:ln w="9525">
            <a:noFill/>
            <a:miter lim="800000"/>
            <a:headEnd/>
            <a:tailEnd/>
          </a:ln>
          <a:effectLst/>
        </p:spPr>
        <p:txBody>
          <a:bodyPr wrap="none" anchor="ctr"/>
          <a:lstStyle>
            <a:lvl1pPr algn="l">
              <a:defRPr>
                <a:solidFill>
                  <a:schemeClr val="tx1"/>
                </a:solidFill>
                <a:latin typeface="Arial" charset="0"/>
                <a:ea typeface="宋体" pitchFamily="2" charset="-122"/>
              </a:defRPr>
            </a:lvl1pPr>
            <a:lvl2pPr marL="742950" indent="-285750"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eaLnBrk="1" hangingPunct="1"/>
            <a:fld id="{41A4C8FC-E053-409E-82D9-35BD9024E5B8}" type="slidenum">
              <a:rPr lang="en-US" altLang="zh-CN" sz="1500">
                <a:solidFill>
                  <a:srgbClr val="000066"/>
                </a:solidFill>
                <a:latin typeface="黑体" pitchFamily="2" charset="-122"/>
                <a:ea typeface="黑体" pitchFamily="2" charset="-122"/>
              </a:rPr>
              <a:pPr algn="ctr" eaLnBrk="1" hangingPunct="1"/>
              <a:t>‹#›</a:t>
            </a:fld>
            <a:r>
              <a:rPr lang="en-US" altLang="zh-CN" sz="1500">
                <a:solidFill>
                  <a:srgbClr val="000066"/>
                </a:solidFill>
                <a:latin typeface="黑体" pitchFamily="2" charset="-122"/>
                <a:ea typeface="黑体" pitchFamily="2" charset="-122"/>
              </a:rPr>
              <a:t>/x</a:t>
            </a:r>
          </a:p>
        </p:txBody>
      </p:sp>
      <p:grpSp>
        <p:nvGrpSpPr>
          <p:cNvPr id="106507" name="Group 11"/>
          <p:cNvGrpSpPr>
            <a:grpSpLocks/>
          </p:cNvGrpSpPr>
          <p:nvPr/>
        </p:nvGrpSpPr>
        <p:grpSpPr bwMode="auto">
          <a:xfrm>
            <a:off x="0" y="6381328"/>
            <a:ext cx="9136970" cy="476672"/>
            <a:chOff x="27" y="3997"/>
            <a:chExt cx="5760" cy="357"/>
          </a:xfrm>
        </p:grpSpPr>
        <p:pic>
          <p:nvPicPr>
            <p:cNvPr id="106508" name="Picture 3" descr="橫-DOW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 y="4041"/>
              <a:ext cx="576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06" name="Rectangle 6"/>
            <p:cNvSpPr>
              <a:spLocks noChangeArrowheads="1"/>
            </p:cNvSpPr>
            <p:nvPr/>
          </p:nvSpPr>
          <p:spPr bwMode="auto">
            <a:xfrm>
              <a:off x="27" y="3997"/>
              <a:ext cx="5760" cy="45"/>
            </a:xfrm>
            <a:prstGeom prst="rect">
              <a:avLst/>
            </a:prstGeom>
            <a:gradFill rotWithShape="1">
              <a:gsLst>
                <a:gs pos="0">
                  <a:srgbClr val="99CCFF">
                    <a:gamma/>
                    <a:shade val="54510"/>
                    <a:invGamma/>
                  </a:srgbClr>
                </a:gs>
                <a:gs pos="50000">
                  <a:srgbClr val="99CCFF"/>
                </a:gs>
                <a:gs pos="100000">
                  <a:srgbClr val="99CCFF">
                    <a:gamma/>
                    <a:shade val="54510"/>
                    <a:invGamma/>
                  </a:srgbClr>
                </a:gs>
              </a:gsLst>
              <a:lin ang="5400000" scaled="1"/>
            </a:gradFill>
            <a:ln w="9525">
              <a:noFill/>
              <a:miter lim="800000"/>
              <a:headEnd/>
              <a:tailEnd/>
            </a:ln>
            <a:effectLst/>
          </p:spPr>
          <p:txBody>
            <a:bodyPr wrap="none" anchor="ctr"/>
            <a:lstStyle/>
            <a:p>
              <a:pPr eaLnBrk="1" hangingPunct="1">
                <a:defRPr/>
              </a:pPr>
              <a:endParaRPr lang="zh-CN" altLang="en-US" sz="2800">
                <a:solidFill>
                  <a:schemeClr val="tx1"/>
                </a:solidFill>
                <a:latin typeface="Arial" pitchFamily="34" charset="0"/>
                <a:ea typeface="宋体" pitchFamily="2" charset="-122"/>
              </a:endParaRPr>
            </a:p>
          </p:txBody>
        </p:sp>
      </p:grpSp>
      <p:sp>
        <p:nvSpPr>
          <p:cNvPr id="106510" name="Rectangle 14"/>
          <p:cNvSpPr>
            <a:spLocks noRot="1" noChangeArrowheads="1"/>
          </p:cNvSpPr>
          <p:nvPr/>
        </p:nvSpPr>
        <p:spPr bwMode="auto">
          <a:xfrm>
            <a:off x="5671" y="6352101"/>
            <a:ext cx="42481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zh-CN" altLang="en-US" sz="1800" dirty="0" smtClean="0">
                <a:solidFill>
                  <a:srgbClr val="FF9900"/>
                </a:solidFill>
                <a:latin typeface="黑体" pitchFamily="2" charset="-122"/>
              </a:rPr>
              <a:t>第</a:t>
            </a:r>
            <a:r>
              <a:rPr lang="en-US" altLang="zh-CN" sz="1800" dirty="0" smtClean="0">
                <a:solidFill>
                  <a:srgbClr val="FF9900"/>
                </a:solidFill>
                <a:latin typeface="黑体" pitchFamily="2" charset="-122"/>
              </a:rPr>
              <a:t>2</a:t>
            </a:r>
            <a:r>
              <a:rPr lang="zh-CN" altLang="en-US" sz="1800" dirty="0" smtClean="0">
                <a:solidFill>
                  <a:srgbClr val="FF9900"/>
                </a:solidFill>
                <a:latin typeface="黑体" pitchFamily="2" charset="-122"/>
              </a:rPr>
              <a:t>讲 输入输出</a:t>
            </a:r>
            <a:endParaRPr lang="zh-CN" altLang="en-US" sz="1800" dirty="0">
              <a:solidFill>
                <a:srgbClr val="FF9900"/>
              </a:solidFill>
              <a:latin typeface="黑体" pitchFamily="2" charset="-122"/>
            </a:endParaRPr>
          </a:p>
        </p:txBody>
      </p:sp>
      <p:sp>
        <p:nvSpPr>
          <p:cNvPr id="106511" name="Rectangle 15"/>
          <p:cNvSpPr>
            <a:spLocks noChangeArrowheads="1"/>
          </p:cNvSpPr>
          <p:nvPr/>
        </p:nvSpPr>
        <p:spPr bwMode="auto">
          <a:xfrm>
            <a:off x="5660571" y="6410356"/>
            <a:ext cx="349091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lang="zh-CN" altLang="en-US" sz="1600" dirty="0" smtClean="0">
                <a:solidFill>
                  <a:srgbClr val="000066"/>
                </a:solidFill>
                <a:latin typeface="华文行楷" pitchFamily="2" charset="-122"/>
                <a:ea typeface="华文行楷" pitchFamily="2" charset="-122"/>
              </a:rPr>
              <a:t>南京信息工程大学</a:t>
            </a:r>
            <a:r>
              <a:rPr lang="zh-CN" altLang="en-US" sz="1600" baseline="0" dirty="0" smtClean="0">
                <a:solidFill>
                  <a:srgbClr val="000066"/>
                </a:solidFill>
                <a:latin typeface="华文行楷" pitchFamily="2" charset="-122"/>
                <a:ea typeface="华文行楷" pitchFamily="2" charset="-122"/>
              </a:rPr>
              <a:t> </a:t>
            </a:r>
            <a:r>
              <a:rPr lang="zh-CN" altLang="en-US" sz="1600" dirty="0" smtClean="0">
                <a:solidFill>
                  <a:srgbClr val="000066"/>
                </a:solidFill>
                <a:latin typeface="华文行楷" pitchFamily="2" charset="-122"/>
                <a:ea typeface="华文行楷" pitchFamily="2" charset="-122"/>
              </a:rPr>
              <a:t>计算机</a:t>
            </a:r>
            <a:r>
              <a:rPr lang="zh-CN" altLang="en-US" sz="1600" dirty="0">
                <a:solidFill>
                  <a:srgbClr val="000066"/>
                </a:solidFill>
                <a:latin typeface="华文行楷" pitchFamily="2" charset="-122"/>
                <a:ea typeface="华文行楷" pitchFamily="2" charset="-122"/>
              </a:rPr>
              <a:t>与软件学院</a:t>
            </a:r>
          </a:p>
        </p:txBody>
      </p:sp>
      <p:sp>
        <p:nvSpPr>
          <p:cNvPr id="106512" name="Text Box 16"/>
          <p:cNvSpPr txBox="1">
            <a:spLocks noChangeArrowheads="1"/>
          </p:cNvSpPr>
          <p:nvPr/>
        </p:nvSpPr>
        <p:spPr bwMode="auto">
          <a:xfrm>
            <a:off x="3779912" y="64770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216B8155-E389-4AAF-9D7C-3C657D47D4AB}" type="slidenum">
              <a:rPr kumimoji="1" lang="en-US" altLang="zh-CN" sz="1600" smtClean="0">
                <a:solidFill>
                  <a:srgbClr val="663300"/>
                </a:solidFill>
                <a:latin typeface="宋体" pitchFamily="2" charset="-122"/>
                <a:ea typeface="宋体" pitchFamily="2" charset="-122"/>
              </a:rPr>
              <a:pPr>
                <a:spcBef>
                  <a:spcPct val="50000"/>
                </a:spcBef>
              </a:pPr>
              <a:t>‹#›</a:t>
            </a:fld>
            <a:endParaRPr kumimoji="1" lang="en-US" altLang="zh-CN" sz="1600" dirty="0">
              <a:solidFill>
                <a:srgbClr val="663300"/>
              </a:solidFill>
              <a:latin typeface="宋体" pitchFamily="2" charset="-122"/>
              <a:ea typeface="宋体" pitchFamily="2" charset="-122"/>
            </a:endParaRPr>
          </a:p>
        </p:txBody>
      </p:sp>
      <p:pic>
        <p:nvPicPr>
          <p:cNvPr id="106532" name="Picture 3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016348" y="6455"/>
            <a:ext cx="1120622" cy="75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标题 1"/>
          <p:cNvSpPr txBox="1">
            <a:spLocks/>
          </p:cNvSpPr>
          <p:nvPr/>
        </p:nvSpPr>
        <p:spPr>
          <a:xfrm>
            <a:off x="92990" y="44062"/>
            <a:ext cx="7139136" cy="64807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a:lstStyle>
          <a:p>
            <a:endParaRPr lang="zh-CN" altLang="en-US" sz="4000" b="1" kern="0" dirty="0"/>
          </a:p>
        </p:txBody>
      </p:sp>
      <p:sp>
        <p:nvSpPr>
          <p:cNvPr id="19" name="Rectangle 4"/>
          <p:cNvSpPr txBox="1">
            <a:spLocks noChangeArrowheads="1"/>
          </p:cNvSpPr>
          <p:nvPr/>
        </p:nvSpPr>
        <p:spPr bwMode="auto">
          <a:xfrm>
            <a:off x="467544" y="1196752"/>
            <a:ext cx="8280920" cy="4896544"/>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1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nSpc>
                <a:spcPct val="120000"/>
              </a:lnSpc>
            </a:pPr>
            <a:endParaRPr kumimoji="1" lang="zh-CN" altLang="en-US" sz="2400" kern="0" dirty="0">
              <a:latin typeface="楷体_GB2312" pitchFamily="49" charset="-122"/>
              <a:ea typeface="楷体_GB2312" pitchFamily="49" charset="-122"/>
            </a:endParaRPr>
          </a:p>
        </p:txBody>
      </p:sp>
      <p:sp>
        <p:nvSpPr>
          <p:cNvPr id="3" name="标题占位符 2"/>
          <p:cNvSpPr>
            <a:spLocks noGrp="1"/>
          </p:cNvSpPr>
          <p:nvPr>
            <p:ph type="title"/>
          </p:nvPr>
        </p:nvSpPr>
        <p:spPr>
          <a:xfrm>
            <a:off x="251520" y="53752"/>
            <a:ext cx="7764828" cy="75992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4" name="文本占位符 3"/>
          <p:cNvSpPr>
            <a:spLocks noGrp="1"/>
          </p:cNvSpPr>
          <p:nvPr>
            <p:ph type="body" idx="1"/>
          </p:nvPr>
        </p:nvSpPr>
        <p:spPr>
          <a:xfrm>
            <a:off x="323527" y="1052736"/>
            <a:ext cx="8607747" cy="507342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iming>
    <p:tnLst>
      <p:par>
        <p:cTn id="1" dur="indefinite" restart="never" nodeType="tmRoot"/>
      </p:par>
    </p:tnLst>
  </p:timing>
  <p:txStyles>
    <p:titleStyle>
      <a:lvl1pPr algn="l" rtl="0" eaLnBrk="0" fontAlgn="base" hangingPunct="0">
        <a:spcBef>
          <a:spcPct val="0"/>
        </a:spcBef>
        <a:spcAft>
          <a:spcPct val="0"/>
        </a:spcAft>
        <a:defRPr sz="3400" b="1" i="0" baseline="0">
          <a:solidFill>
            <a:schemeClr val="accent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0" indent="0" algn="l" rtl="0" eaLnBrk="0" fontAlgn="base" hangingPunct="0">
        <a:lnSpc>
          <a:spcPct val="150000"/>
        </a:lnSpc>
        <a:spcBef>
          <a:spcPct val="20000"/>
        </a:spcBef>
        <a:spcAft>
          <a:spcPct val="0"/>
        </a:spcAft>
        <a:defRPr sz="2800" b="1">
          <a:solidFill>
            <a:schemeClr val="tx1"/>
          </a:solidFill>
          <a:latin typeface="+mn-lt"/>
          <a:ea typeface="+mn-ea"/>
          <a:cs typeface="+mn-cs"/>
        </a:defRPr>
      </a:lvl1pPr>
      <a:lvl2pPr marL="0" indent="0" algn="l" rtl="0" eaLnBrk="0" fontAlgn="base" hangingPunct="0">
        <a:lnSpc>
          <a:spcPct val="150000"/>
        </a:lnSpc>
        <a:spcBef>
          <a:spcPct val="20000"/>
        </a:spcBef>
        <a:spcAft>
          <a:spcPct val="0"/>
        </a:spcAft>
        <a:buNone/>
        <a:defRPr sz="2400" b="1">
          <a:solidFill>
            <a:schemeClr val="tx1"/>
          </a:solidFill>
          <a:latin typeface="+mn-lt"/>
          <a:ea typeface="+mn-ea"/>
        </a:defRPr>
      </a:lvl2pPr>
      <a:lvl3pPr marL="536575" indent="-173038" algn="l" rtl="0" eaLnBrk="0" fontAlgn="base" hangingPunct="0">
        <a:lnSpc>
          <a:spcPct val="150000"/>
        </a:lnSpc>
        <a:spcBef>
          <a:spcPct val="20000"/>
        </a:spcBef>
        <a:spcAft>
          <a:spcPct val="0"/>
        </a:spcAft>
        <a:buChar char="•"/>
        <a:defRPr sz="2200">
          <a:solidFill>
            <a:schemeClr val="tx1"/>
          </a:solidFill>
          <a:latin typeface="+mn-lt"/>
          <a:ea typeface="+mn-ea"/>
        </a:defRPr>
      </a:lvl3pPr>
      <a:lvl4pPr marL="1160463" indent="-260350" algn="l" rtl="0" eaLnBrk="0" fontAlgn="base" hangingPunct="0">
        <a:lnSpc>
          <a:spcPct val="150000"/>
        </a:lnSpc>
        <a:spcBef>
          <a:spcPct val="20000"/>
        </a:spcBef>
        <a:spcAft>
          <a:spcPct val="0"/>
        </a:spcAft>
        <a:buChar char="–"/>
        <a:defRPr sz="2000">
          <a:solidFill>
            <a:schemeClr val="tx1"/>
          </a:solidFill>
          <a:latin typeface="+mn-lt"/>
          <a:ea typeface="+mn-ea"/>
        </a:defRPr>
      </a:lvl4pPr>
      <a:lvl5pPr marL="1698625" indent="-261938"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baike.baidu.com/picview/201684/201684/0/246cca2a23050788033bf6e1.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6" name="Rectangle 10"/>
          <p:cNvSpPr>
            <a:spLocks noGrp="1" noChangeArrowheads="1"/>
          </p:cNvSpPr>
          <p:nvPr>
            <p:ph type="title"/>
          </p:nvPr>
        </p:nvSpPr>
        <p:spPr bwMode="auto">
          <a:xfrm>
            <a:off x="755650" y="1844824"/>
            <a:ext cx="7848600" cy="8556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kumimoji="1" lang="zh-CN" altLang="en-US" b="1" spc="100" dirty="0">
                <a:solidFill>
                  <a:srgbClr val="640064"/>
                </a:solidFill>
                <a:effectLst>
                  <a:glow rad="63500">
                    <a:schemeClr val="accent5">
                      <a:satMod val="175000"/>
                      <a:alpha val="40000"/>
                    </a:schemeClr>
                  </a:glow>
                </a:effectLst>
                <a:latin typeface="黑体" panose="02010609060101010101" pitchFamily="49" charset="-122"/>
                <a:ea typeface="黑体" panose="02010609060101010101" pitchFamily="49" charset="-122"/>
              </a:rPr>
              <a:t>第</a:t>
            </a:r>
            <a:r>
              <a:rPr kumimoji="1" lang="en-US" altLang="zh-CN" b="1" spc="100" dirty="0" smtClean="0">
                <a:solidFill>
                  <a:srgbClr val="640064"/>
                </a:solidFill>
                <a:effectLst>
                  <a:glow rad="63500">
                    <a:schemeClr val="accent5">
                      <a:satMod val="175000"/>
                      <a:alpha val="40000"/>
                    </a:schemeClr>
                  </a:glow>
                </a:effectLst>
                <a:latin typeface="黑体" panose="02010609060101010101" pitchFamily="49" charset="-122"/>
                <a:ea typeface="黑体" panose="02010609060101010101" pitchFamily="49" charset="-122"/>
              </a:rPr>
              <a:t>2</a:t>
            </a:r>
            <a:r>
              <a:rPr kumimoji="1" lang="zh-CN" altLang="en-US" b="1" spc="100" dirty="0" smtClean="0">
                <a:solidFill>
                  <a:srgbClr val="640064"/>
                </a:solidFill>
                <a:effectLst>
                  <a:glow rad="63500">
                    <a:schemeClr val="accent5">
                      <a:satMod val="175000"/>
                      <a:alpha val="40000"/>
                    </a:schemeClr>
                  </a:glow>
                </a:effectLst>
                <a:latin typeface="黑体" panose="02010609060101010101" pitchFamily="49" charset="-122"/>
                <a:ea typeface="黑体" panose="02010609060101010101" pitchFamily="49" charset="-122"/>
              </a:rPr>
              <a:t>讲 </a:t>
            </a:r>
            <a:r>
              <a:rPr kumimoji="1" lang="zh-CN" altLang="en-US" b="1" spc="100" dirty="0">
                <a:solidFill>
                  <a:srgbClr val="640064"/>
                </a:solidFill>
                <a:effectLst>
                  <a:glow rad="63500">
                    <a:schemeClr val="accent5">
                      <a:satMod val="175000"/>
                      <a:alpha val="40000"/>
                    </a:schemeClr>
                  </a:glow>
                </a:effectLst>
                <a:latin typeface="黑体" panose="02010609060101010101" pitchFamily="49" charset="-122"/>
                <a:ea typeface="黑体" panose="02010609060101010101" pitchFamily="49" charset="-122"/>
              </a:rPr>
              <a:t>输入输出</a:t>
            </a:r>
          </a:p>
        </p:txBody>
      </p:sp>
      <p:sp>
        <p:nvSpPr>
          <p:cNvPr id="24592" name="Rectangle 16"/>
          <p:cNvSpPr>
            <a:spLocks noChangeArrowheads="1"/>
          </p:cNvSpPr>
          <p:nvPr/>
        </p:nvSpPr>
        <p:spPr bwMode="auto">
          <a:xfrm>
            <a:off x="755650" y="3284984"/>
            <a:ext cx="7848600"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2"/>
                </a:solidFill>
                <a:latin typeface="Times New Roman" pitchFamily="18" charset="0"/>
                <a:ea typeface="宋体" pitchFamily="2" charset="-122"/>
              </a:defRPr>
            </a:lvl1pPr>
            <a:lvl2pPr>
              <a:defRPr sz="4400">
                <a:solidFill>
                  <a:schemeClr val="tx2"/>
                </a:solidFill>
                <a:latin typeface="Times New Roman" pitchFamily="18" charset="0"/>
                <a:ea typeface="宋体" pitchFamily="2" charset="-122"/>
              </a:defRPr>
            </a:lvl2pPr>
            <a:lvl3pPr>
              <a:defRPr sz="4400">
                <a:solidFill>
                  <a:schemeClr val="tx2"/>
                </a:solidFill>
                <a:latin typeface="Times New Roman" pitchFamily="18" charset="0"/>
                <a:ea typeface="宋体" pitchFamily="2" charset="-122"/>
              </a:defRPr>
            </a:lvl3pPr>
            <a:lvl4pPr>
              <a:defRPr sz="4400">
                <a:solidFill>
                  <a:schemeClr val="tx2"/>
                </a:solidFill>
                <a:latin typeface="Times New Roman" pitchFamily="18" charset="0"/>
                <a:ea typeface="宋体" pitchFamily="2" charset="-122"/>
              </a:defRPr>
            </a:lvl4pPr>
            <a:lvl5pPr>
              <a:defRPr sz="4400">
                <a:solidFill>
                  <a:schemeClr val="tx2"/>
                </a:solidFill>
                <a:latin typeface="Times New Roman" pitchFamily="18" charset="0"/>
                <a:ea typeface="宋体" pitchFamily="2" charset="-122"/>
              </a:defRPr>
            </a:lvl5pPr>
            <a:lvl6pPr marL="457200" algn="ctr"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eaLnBrk="0" fontAlgn="base" hangingPunct="0">
              <a:spcBef>
                <a:spcPct val="0"/>
              </a:spcBef>
              <a:spcAft>
                <a:spcPct val="0"/>
              </a:spcAft>
              <a:defRPr sz="4400">
                <a:solidFill>
                  <a:schemeClr val="tx2"/>
                </a:solidFill>
                <a:latin typeface="Times New Roman" pitchFamily="18" charset="0"/>
                <a:ea typeface="宋体" pitchFamily="2" charset="-122"/>
              </a:defRPr>
            </a:lvl9pPr>
          </a:lstStyle>
          <a:p>
            <a:r>
              <a:rPr kumimoji="1" lang="zh-CN" altLang="en-US" sz="1800" dirty="0">
                <a:solidFill>
                  <a:schemeClr val="tx1"/>
                </a:solidFill>
                <a:latin typeface="仿宋_GB2312" pitchFamily="49" charset="-122"/>
                <a:ea typeface="仿宋_GB2312" pitchFamily="49" charset="-122"/>
              </a:rPr>
              <a:t>南京信息工程大学 计算机与软件学院</a:t>
            </a:r>
          </a:p>
        </p:txBody>
      </p:sp>
      <p:pic>
        <p:nvPicPr>
          <p:cNvPr id="4" name="图片 3" descr="http://d.hiphotos.baidu.com/baike/s%3D220/sign=8d290569dab44aed5d4eb9e6831c876a/472309f790529822793f3fe0d7ca7bcb0a46d480.jpg">
            <a:hlinkClick r:id="rId2" tgtFrame="_blank"/>
          </p:cNvPr>
          <p:cNvPicPr/>
          <p:nvPr/>
        </p:nvPicPr>
        <p:blipFill>
          <a:blip r:embed="rId3"/>
          <a:srcRect/>
          <a:stretch>
            <a:fillRect/>
          </a:stretch>
        </p:blipFill>
        <p:spPr bwMode="auto">
          <a:xfrm>
            <a:off x="6119514" y="5085184"/>
            <a:ext cx="3024336"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过滤其他无关输入</a:t>
            </a:r>
            <a:endParaRPr lang="zh-CN" altLang="en-US" dirty="0"/>
          </a:p>
        </p:txBody>
      </p:sp>
      <p:sp>
        <p:nvSpPr>
          <p:cNvPr id="4" name="内容占位符 2"/>
          <p:cNvSpPr>
            <a:spLocks noGrp="1"/>
          </p:cNvSpPr>
          <p:nvPr>
            <p:ph idx="1"/>
          </p:nvPr>
        </p:nvSpPr>
        <p:spPr>
          <a:xfrm>
            <a:off x="288000" y="1115999"/>
            <a:ext cx="8604000" cy="5256000"/>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smtClean="0"/>
              <a:t>可以用其他字符</a:t>
            </a:r>
            <a:r>
              <a:rPr lang="zh-CN" altLang="en-US" sz="2800" b="1" dirty="0"/>
              <a:t>来</a:t>
            </a:r>
            <a:r>
              <a:rPr lang="zh-CN" altLang="en-US" sz="2800" b="1" dirty="0" smtClean="0"/>
              <a:t>扫描</a:t>
            </a:r>
            <a:r>
              <a:rPr lang="zh-CN" altLang="en-US" sz="2800" b="1" dirty="0"/>
              <a:t>其他</a:t>
            </a:r>
            <a:r>
              <a:rPr lang="zh-CN" altLang="en-US" sz="2800" b="1" dirty="0" smtClean="0"/>
              <a:t>类型</a:t>
            </a:r>
            <a:r>
              <a:rPr lang="zh-CN" altLang="en-US" sz="2800" b="1" dirty="0"/>
              <a:t>的无关</a:t>
            </a:r>
            <a:r>
              <a:rPr lang="zh-CN" altLang="en-US" sz="2800" b="1" dirty="0" smtClean="0"/>
              <a:t>输入。</a:t>
            </a:r>
            <a:endParaRPr lang="zh-CN" altLang="en-US" sz="2800" b="1" dirty="0"/>
          </a:p>
          <a:p>
            <a:pPr indent="0">
              <a:buClr>
                <a:srgbClr val="FF0000"/>
              </a:buClr>
              <a:buSzPct val="80000"/>
            </a:pPr>
            <a:r>
              <a:rPr lang="zh-CN" altLang="en-US" sz="2800" dirty="0" smtClean="0"/>
              <a:t>    比如，输入</a:t>
            </a:r>
            <a:r>
              <a:rPr lang="zh-CN" altLang="en-US" sz="2800" dirty="0"/>
              <a:t>年月日的信息</a:t>
            </a:r>
          </a:p>
          <a:p>
            <a:pPr indent="450850">
              <a:buClr>
                <a:srgbClr val="FF0000"/>
              </a:buClr>
              <a:buSzPct val="80000"/>
            </a:pPr>
            <a:r>
              <a:rPr lang="en-US" altLang="zh-CN" sz="2800" dirty="0"/>
              <a:t>2007-08-03</a:t>
            </a:r>
          </a:p>
          <a:p>
            <a:pPr indent="450850">
              <a:buClr>
                <a:srgbClr val="FF0000"/>
              </a:buClr>
              <a:buSzPct val="80000"/>
            </a:pPr>
            <a:r>
              <a:rPr lang="en-US" altLang="zh-CN" sz="2800" dirty="0" err="1"/>
              <a:t>scanf</a:t>
            </a:r>
            <a:r>
              <a:rPr lang="en-US" altLang="zh-CN" sz="2800" dirty="0"/>
              <a:t>(“%d-%d-%d”, &amp;y, &amp;m, &amp;d);</a:t>
            </a:r>
          </a:p>
          <a:p>
            <a:pPr marL="342900" indent="-342900">
              <a:spcBef>
                <a:spcPts val="1200"/>
              </a:spcBef>
              <a:buClr>
                <a:srgbClr val="FF0000"/>
              </a:buClr>
              <a:buSzPct val="80000"/>
              <a:buFont typeface="Wingdings" panose="05000000000000000000" pitchFamily="2" charset="2"/>
              <a:buChar char="n"/>
            </a:pPr>
            <a:r>
              <a:rPr lang="zh-CN" altLang="en-US" sz="2800" b="1" dirty="0"/>
              <a:t>其他类型的字符可类似处理。</a:t>
            </a:r>
          </a:p>
        </p:txBody>
      </p:sp>
    </p:spTree>
    <p:extLst>
      <p:ext uri="{BB962C8B-B14F-4D97-AF65-F5344CB8AC3E}">
        <p14:creationId xmlns:p14="http://schemas.microsoft.com/office/powerpoint/2010/main" val="315221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a:t>
            </a:r>
            <a:r>
              <a:rPr lang="zh-CN" altLang="en-US" dirty="0" smtClean="0"/>
              <a:t>错误</a:t>
            </a:r>
            <a:endParaRPr lang="zh-CN" altLang="en-US" dirty="0"/>
          </a:p>
        </p:txBody>
      </p:sp>
      <p:sp>
        <p:nvSpPr>
          <p:cNvPr id="3" name="内容占位符 2"/>
          <p:cNvSpPr>
            <a:spLocks noGrp="1"/>
          </p:cNvSpPr>
          <p:nvPr>
            <p:ph idx="1"/>
          </p:nvPr>
        </p:nvSpPr>
        <p:spPr>
          <a:xfrm>
            <a:off x="288000" y="1115999"/>
            <a:ext cx="8604000" cy="3249105"/>
          </a:xfrm>
        </p:spPr>
        <p:txBody>
          <a:bodyPr>
            <a:normAutofit/>
          </a:bodyPr>
          <a:lstStyle/>
          <a:p>
            <a:pPr>
              <a:spcAft>
                <a:spcPts val="0"/>
              </a:spcAft>
            </a:pPr>
            <a:r>
              <a:rPr lang="en-US" altLang="zh-CN" dirty="0" smtClean="0"/>
              <a:t>int main</a:t>
            </a:r>
            <a:r>
              <a:rPr lang="en-US" altLang="zh-CN" dirty="0"/>
              <a:t>()</a:t>
            </a:r>
          </a:p>
          <a:p>
            <a:pPr>
              <a:spcAft>
                <a:spcPts val="0"/>
              </a:spcAft>
            </a:pPr>
            <a:r>
              <a:rPr lang="en-US" altLang="zh-CN" dirty="0"/>
              <a:t>{</a:t>
            </a:r>
          </a:p>
          <a:p>
            <a:pPr>
              <a:spcAft>
                <a:spcPts val="0"/>
              </a:spcAft>
            </a:pPr>
            <a:r>
              <a:rPr lang="en-US" altLang="zh-CN" dirty="0"/>
              <a:t>	char * s;</a:t>
            </a:r>
          </a:p>
          <a:p>
            <a:pPr>
              <a:spcAft>
                <a:spcPts val="0"/>
              </a:spcAft>
            </a:pPr>
            <a:r>
              <a:rPr lang="en-US" altLang="zh-CN" dirty="0"/>
              <a:t>	scanf( “%s</a:t>
            </a:r>
            <a:r>
              <a:rPr lang="en-US" altLang="zh-CN" dirty="0" smtClean="0"/>
              <a:t>”, s);</a:t>
            </a:r>
          </a:p>
          <a:p>
            <a:pPr>
              <a:spcAft>
                <a:spcPts val="0"/>
              </a:spcAft>
            </a:pPr>
            <a:r>
              <a:rPr lang="en-US" altLang="zh-CN" dirty="0"/>
              <a:t>	</a:t>
            </a:r>
            <a:r>
              <a:rPr lang="en-US" altLang="zh-CN" dirty="0" smtClean="0"/>
              <a:t>return 0;</a:t>
            </a:r>
            <a:endParaRPr lang="en-US" altLang="zh-CN" dirty="0"/>
          </a:p>
          <a:p>
            <a:pPr>
              <a:spcAft>
                <a:spcPts val="0"/>
              </a:spcAft>
            </a:pPr>
            <a:r>
              <a:rPr lang="en-US" altLang="zh-CN" dirty="0" smtClean="0"/>
              <a:t>}</a:t>
            </a:r>
            <a:endParaRPr lang="en-US" altLang="zh-CN" dirty="0"/>
          </a:p>
          <a:p>
            <a:endParaRPr lang="zh-CN" altLang="en-US" dirty="0"/>
          </a:p>
        </p:txBody>
      </p:sp>
      <p:sp>
        <p:nvSpPr>
          <p:cNvPr id="4" name="Rectangle 6"/>
          <p:cNvSpPr>
            <a:spLocks noChangeArrowheads="1"/>
          </p:cNvSpPr>
          <p:nvPr/>
        </p:nvSpPr>
        <p:spPr bwMode="auto">
          <a:xfrm>
            <a:off x="251718" y="4653136"/>
            <a:ext cx="86407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800" dirty="0" smtClean="0">
                <a:solidFill>
                  <a:srgbClr val="FF0000"/>
                </a:solidFill>
                <a:latin typeface="宋体" charset="-122"/>
                <a:ea typeface="宋体" charset="-122"/>
              </a:rPr>
              <a:t>  </a:t>
            </a:r>
            <a:r>
              <a:rPr lang="zh-CN" altLang="en-US" sz="2800" dirty="0" smtClean="0">
                <a:solidFill>
                  <a:srgbClr val="FF0000"/>
                </a:solidFill>
                <a:latin typeface="宋体" charset="-122"/>
                <a:ea typeface="宋体" charset="-122"/>
              </a:rPr>
              <a:t>问题：</a:t>
            </a:r>
            <a:r>
              <a:rPr lang="en-US" altLang="zh-CN" sz="2800" dirty="0" smtClean="0">
                <a:solidFill>
                  <a:srgbClr val="FF0000"/>
                </a:solidFill>
                <a:latin typeface="宋体" charset="-122"/>
                <a:ea typeface="宋体" charset="-122"/>
              </a:rPr>
              <a:t>s </a:t>
            </a:r>
            <a:r>
              <a:rPr lang="zh-CN" altLang="en-US" sz="2800" dirty="0" smtClean="0">
                <a:solidFill>
                  <a:srgbClr val="FF0000"/>
                </a:solidFill>
                <a:latin typeface="宋体" charset="-122"/>
                <a:ea typeface="宋体" charset="-122"/>
              </a:rPr>
              <a:t>不知道指向何处，往其指向的地方写入数据，不安全</a:t>
            </a:r>
            <a:r>
              <a:rPr lang="zh-CN" altLang="en-US" sz="2800" dirty="0">
                <a:solidFill>
                  <a:srgbClr val="FF0000"/>
                </a:solidFill>
                <a:latin typeface="宋体" charset="-122"/>
                <a:ea typeface="宋体" charset="-122"/>
              </a:rPr>
              <a:t>。</a:t>
            </a:r>
            <a:endParaRPr lang="zh-CN" altLang="en-US" sz="2800" dirty="0" smtClean="0">
              <a:solidFill>
                <a:srgbClr val="FF0000"/>
              </a:solidFill>
              <a:latin typeface="宋体" charset="-122"/>
              <a:ea typeface="宋体" charset="-122"/>
            </a:endParaRPr>
          </a:p>
          <a:p>
            <a:pPr algn="l" eaLnBrk="1" hangingPunct="1"/>
            <a:endParaRPr lang="en-US" altLang="zh-CN" sz="2800" dirty="0" smtClean="0">
              <a:solidFill>
                <a:srgbClr val="000000"/>
              </a:solidFill>
              <a:latin typeface="宋体" charset="-122"/>
              <a:ea typeface="宋体" charset="-122"/>
            </a:endParaRPr>
          </a:p>
        </p:txBody>
      </p:sp>
    </p:spTree>
    <p:extLst>
      <p:ext uri="{BB962C8B-B14F-4D97-AF65-F5344CB8AC3E}">
        <p14:creationId xmlns:p14="http://schemas.microsoft.com/office/powerpoint/2010/main" val="326486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char * gets(char * s)</a:t>
            </a:r>
          </a:p>
        </p:txBody>
      </p:sp>
      <p:sp>
        <p:nvSpPr>
          <p:cNvPr id="3" name="内容占位符 2"/>
          <p:cNvSpPr>
            <a:spLocks noGrp="1"/>
          </p:cNvSpPr>
          <p:nvPr>
            <p:ph idx="1"/>
          </p:nvPr>
        </p:nvSpPr>
        <p:spPr>
          <a:xfrm>
            <a:off x="288000" y="1260015"/>
            <a:ext cx="8604000" cy="2673041"/>
          </a:xfrm>
        </p:spPr>
        <p:txBody>
          <a:bodyPr/>
          <a:lstStyle/>
          <a:p>
            <a:r>
              <a:rPr lang="zh-CN" altLang="en-US" dirty="0" smtClean="0"/>
              <a:t>从</a:t>
            </a:r>
            <a:r>
              <a:rPr lang="zh-CN" altLang="en-US" dirty="0"/>
              <a:t>标准输入读取一行到字符串</a:t>
            </a:r>
            <a:r>
              <a:rPr lang="en-US" altLang="zh-CN" dirty="0"/>
              <a:t>s</a:t>
            </a:r>
          </a:p>
          <a:p>
            <a:r>
              <a:rPr lang="zh-CN" altLang="en-US" dirty="0"/>
              <a:t>如果成功，返回值就是 </a:t>
            </a:r>
            <a:r>
              <a:rPr lang="en-US" altLang="zh-CN" dirty="0"/>
              <a:t>s </a:t>
            </a:r>
            <a:r>
              <a:rPr lang="zh-CN" altLang="en-US" dirty="0"/>
              <a:t>地址</a:t>
            </a:r>
          </a:p>
          <a:p>
            <a:r>
              <a:rPr lang="zh-CN" altLang="en-US" dirty="0"/>
              <a:t>如果失败，返回值是 </a:t>
            </a:r>
            <a:r>
              <a:rPr lang="en-US" altLang="zh-CN" dirty="0"/>
              <a:t>NULL</a:t>
            </a:r>
          </a:p>
          <a:p>
            <a:r>
              <a:rPr lang="zh-CN" altLang="en-US" b="1" dirty="0"/>
              <a:t>可以根据返回值是 </a:t>
            </a:r>
            <a:r>
              <a:rPr lang="en-US" altLang="zh-CN" b="1" dirty="0"/>
              <a:t>NULL</a:t>
            </a:r>
            <a:r>
              <a:rPr lang="zh-CN" altLang="en-US" b="1" dirty="0"/>
              <a:t>判定输入数据已经读</a:t>
            </a:r>
            <a:r>
              <a:rPr lang="zh-CN" altLang="en-US" b="1" dirty="0" smtClean="0"/>
              <a:t>完。</a:t>
            </a:r>
            <a:endParaRPr lang="zh-CN" altLang="en-US" b="1" dirty="0"/>
          </a:p>
          <a:p>
            <a:endParaRPr lang="zh-CN" altLang="en-US" dirty="0"/>
          </a:p>
        </p:txBody>
      </p:sp>
      <p:sp>
        <p:nvSpPr>
          <p:cNvPr id="4" name="Rectangle 6"/>
          <p:cNvSpPr>
            <a:spLocks noChangeArrowheads="1"/>
          </p:cNvSpPr>
          <p:nvPr/>
        </p:nvSpPr>
        <p:spPr bwMode="auto">
          <a:xfrm>
            <a:off x="243144" y="4293096"/>
            <a:ext cx="86407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800" dirty="0" smtClean="0">
                <a:solidFill>
                  <a:srgbClr val="FF0000"/>
                </a:solidFill>
                <a:latin typeface="宋体" charset="-122"/>
                <a:ea typeface="宋体" charset="-122"/>
              </a:rPr>
              <a:t>  调用</a:t>
            </a:r>
            <a:r>
              <a:rPr lang="zh-CN" altLang="en-US" sz="2800" dirty="0">
                <a:solidFill>
                  <a:srgbClr val="FF0000"/>
                </a:solidFill>
                <a:latin typeface="宋体" charset="-122"/>
                <a:ea typeface="宋体" charset="-122"/>
              </a:rPr>
              <a:t>时要确保 </a:t>
            </a:r>
            <a:r>
              <a:rPr lang="en-US" altLang="zh-CN" sz="2800" dirty="0">
                <a:solidFill>
                  <a:srgbClr val="FF0000"/>
                </a:solidFill>
                <a:latin typeface="宋体" charset="-122"/>
                <a:ea typeface="宋体" charset="-122"/>
              </a:rPr>
              <a:t>s </a:t>
            </a:r>
            <a:r>
              <a:rPr lang="zh-CN" altLang="en-US" sz="2800" dirty="0">
                <a:solidFill>
                  <a:srgbClr val="FF0000"/>
                </a:solidFill>
                <a:latin typeface="宋体" charset="-122"/>
                <a:ea typeface="宋体" charset="-122"/>
              </a:rPr>
              <a:t>指向的缓冲区足够大，否则可能发生内存访问</a:t>
            </a:r>
            <a:r>
              <a:rPr lang="zh-CN" altLang="en-US" sz="2800" dirty="0" smtClean="0">
                <a:solidFill>
                  <a:srgbClr val="FF0000"/>
                </a:solidFill>
                <a:latin typeface="宋体" charset="-122"/>
                <a:ea typeface="宋体" charset="-122"/>
              </a:rPr>
              <a:t>错误。</a:t>
            </a:r>
          </a:p>
          <a:p>
            <a:pPr algn="l" eaLnBrk="1" hangingPunct="1"/>
            <a:endParaRPr lang="en-US" altLang="zh-CN" sz="2800" dirty="0" smtClean="0">
              <a:solidFill>
                <a:srgbClr val="000000"/>
              </a:solidFill>
              <a:latin typeface="宋体" charset="-122"/>
              <a:ea typeface="宋体" charset="-122"/>
            </a:endParaRPr>
          </a:p>
        </p:txBody>
      </p:sp>
    </p:spTree>
    <p:extLst>
      <p:ext uri="{BB962C8B-B14F-4D97-AF65-F5344CB8AC3E}">
        <p14:creationId xmlns:p14="http://schemas.microsoft.com/office/powerpoint/2010/main" val="350396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604000" cy="3321113"/>
          </a:xfrm>
        </p:spPr>
        <p:txBody>
          <a:bodyPr/>
          <a:lstStyle/>
          <a:p>
            <a:pPr>
              <a:lnSpc>
                <a:spcPct val="110000"/>
              </a:lnSpc>
              <a:spcAft>
                <a:spcPts val="0"/>
              </a:spcAft>
            </a:pPr>
            <a:r>
              <a:rPr lang="en-US" altLang="zh-CN" dirty="0"/>
              <a:t>#include &lt;</a:t>
            </a:r>
            <a:r>
              <a:rPr lang="en-US" altLang="zh-CN" dirty="0" err="1"/>
              <a:t>stdio.h</a:t>
            </a:r>
            <a:r>
              <a:rPr lang="en-US" altLang="zh-CN" dirty="0"/>
              <a:t>&gt;</a:t>
            </a:r>
          </a:p>
          <a:p>
            <a:pPr>
              <a:lnSpc>
                <a:spcPct val="110000"/>
              </a:lnSpc>
              <a:spcAft>
                <a:spcPts val="0"/>
              </a:spcAft>
            </a:pPr>
            <a:r>
              <a:rPr lang="en-US" altLang="zh-CN" dirty="0"/>
              <a:t>int main() </a:t>
            </a:r>
          </a:p>
          <a:p>
            <a:pPr>
              <a:lnSpc>
                <a:spcPct val="110000"/>
              </a:lnSpc>
              <a:spcAft>
                <a:spcPts val="0"/>
              </a:spcAft>
            </a:pPr>
            <a:r>
              <a:rPr lang="en-US" altLang="zh-CN" dirty="0"/>
              <a:t>{</a:t>
            </a:r>
          </a:p>
          <a:p>
            <a:pPr>
              <a:lnSpc>
                <a:spcPct val="110000"/>
              </a:lnSpc>
              <a:spcAft>
                <a:spcPts val="0"/>
              </a:spcAft>
            </a:pPr>
            <a:r>
              <a:rPr lang="en-US" altLang="zh-CN" dirty="0"/>
              <a:t>	char s[200];</a:t>
            </a:r>
          </a:p>
          <a:p>
            <a:pPr>
              <a:lnSpc>
                <a:spcPct val="110000"/>
              </a:lnSpc>
              <a:spcAft>
                <a:spcPts val="0"/>
              </a:spcAft>
            </a:pPr>
            <a:r>
              <a:rPr lang="en-US" altLang="zh-CN" dirty="0"/>
              <a:t>	char * p  = gets(s);</a:t>
            </a:r>
          </a:p>
          <a:p>
            <a:pPr>
              <a:lnSpc>
                <a:spcPct val="110000"/>
              </a:lnSpc>
              <a:spcAft>
                <a:spcPts val="0"/>
              </a:spcAft>
            </a:pPr>
            <a:r>
              <a:rPr lang="en-US" altLang="zh-CN" dirty="0"/>
              <a:t>	</a:t>
            </a:r>
            <a:r>
              <a:rPr lang="en-US" altLang="zh-CN" dirty="0" err="1"/>
              <a:t>printf</a:t>
            </a:r>
            <a:r>
              <a:rPr lang="en-US" altLang="zh-CN" dirty="0"/>
              <a:t>("%s:%s",</a:t>
            </a:r>
            <a:r>
              <a:rPr lang="en-US" altLang="zh-CN" dirty="0" err="1"/>
              <a:t>s,p</a:t>
            </a:r>
            <a:r>
              <a:rPr lang="en-US" altLang="zh-CN" dirty="0"/>
              <a:t>);</a:t>
            </a:r>
          </a:p>
          <a:p>
            <a:pPr>
              <a:lnSpc>
                <a:spcPct val="110000"/>
              </a:lnSpc>
              <a:spcAft>
                <a:spcPts val="0"/>
              </a:spcAft>
            </a:pPr>
            <a:r>
              <a:rPr lang="en-US" altLang="zh-CN" dirty="0"/>
              <a:t>	return 0; </a:t>
            </a:r>
          </a:p>
          <a:p>
            <a:pPr>
              <a:lnSpc>
                <a:spcPct val="110000"/>
              </a:lnSpc>
              <a:spcAft>
                <a:spcPts val="0"/>
              </a:spcAft>
            </a:pPr>
            <a:r>
              <a:rPr lang="en-US" altLang="zh-CN" dirty="0"/>
              <a:t>}</a:t>
            </a:r>
          </a:p>
          <a:p>
            <a:endParaRPr lang="zh-CN" altLang="en-US" dirty="0"/>
          </a:p>
        </p:txBody>
      </p:sp>
      <p:sp>
        <p:nvSpPr>
          <p:cNvPr id="4" name="内容占位符 2"/>
          <p:cNvSpPr txBox="1">
            <a:spLocks/>
          </p:cNvSpPr>
          <p:nvPr/>
        </p:nvSpPr>
        <p:spPr>
          <a:xfrm>
            <a:off x="323528" y="4437112"/>
            <a:ext cx="8604000" cy="2088232"/>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0" indent="0">
              <a:lnSpc>
                <a:spcPct val="100000"/>
              </a:lnSpc>
              <a:spcBef>
                <a:spcPct val="0"/>
              </a:spcBef>
              <a:spcAft>
                <a:spcPct val="0"/>
              </a:spcAft>
            </a:pPr>
            <a:r>
              <a:rPr lang="en-US" altLang="zh-CN" sz="2800" b="1" dirty="0">
                <a:solidFill>
                  <a:srgbClr val="000000"/>
                </a:solidFill>
                <a:latin typeface="宋体" charset="-122"/>
                <a:ea typeface="宋体" charset="-122"/>
              </a:rPr>
              <a:t>input:</a:t>
            </a:r>
          </a:p>
          <a:p>
            <a:pPr lvl="0" indent="0">
              <a:lnSpc>
                <a:spcPct val="100000"/>
              </a:lnSpc>
              <a:spcBef>
                <a:spcPct val="0"/>
              </a:spcBef>
              <a:spcAft>
                <a:spcPct val="0"/>
              </a:spcAft>
            </a:pPr>
            <a:r>
              <a:rPr lang="en-US" altLang="zh-CN" sz="2800" b="1" dirty="0">
                <a:solidFill>
                  <a:srgbClr val="FF0000"/>
                </a:solidFill>
                <a:latin typeface="宋体" charset="-122"/>
                <a:ea typeface="宋体" charset="-122"/>
              </a:rPr>
              <a:t>Welcome to Beijing !</a:t>
            </a:r>
          </a:p>
          <a:p>
            <a:pPr lvl="0" indent="0">
              <a:lnSpc>
                <a:spcPct val="100000"/>
              </a:lnSpc>
              <a:spcBef>
                <a:spcPct val="0"/>
              </a:spcBef>
              <a:spcAft>
                <a:spcPct val="0"/>
              </a:spcAft>
            </a:pPr>
            <a:r>
              <a:rPr lang="en-US" altLang="zh-CN" sz="2800" b="1" dirty="0">
                <a:solidFill>
                  <a:srgbClr val="000000"/>
                </a:solidFill>
                <a:latin typeface="宋体" charset="-122"/>
                <a:ea typeface="宋体" charset="-122"/>
              </a:rPr>
              <a:t>output:</a:t>
            </a:r>
          </a:p>
          <a:p>
            <a:pPr lvl="0" indent="0">
              <a:lnSpc>
                <a:spcPct val="100000"/>
              </a:lnSpc>
              <a:spcBef>
                <a:spcPct val="0"/>
              </a:spcBef>
              <a:spcAft>
                <a:spcPct val="0"/>
              </a:spcAft>
            </a:pPr>
            <a:r>
              <a:rPr lang="en-US" altLang="zh-CN" sz="2800" b="1" dirty="0">
                <a:solidFill>
                  <a:srgbClr val="2508F8"/>
                </a:solidFill>
                <a:latin typeface="宋体" charset="-122"/>
                <a:ea typeface="宋体" charset="-122"/>
              </a:rPr>
              <a:t>Welcome to Beijing !:Welcome to Beijing </a:t>
            </a:r>
            <a:r>
              <a:rPr lang="en-US" altLang="zh-CN" sz="2800" b="1" dirty="0" smtClean="0">
                <a:solidFill>
                  <a:srgbClr val="2508F8"/>
                </a:solidFill>
                <a:latin typeface="宋体" charset="-122"/>
                <a:ea typeface="宋体" charset="-122"/>
              </a:rPr>
              <a:t>!</a:t>
            </a:r>
            <a:endParaRPr lang="en-US" altLang="zh-CN" sz="2800" b="1" dirty="0">
              <a:solidFill>
                <a:srgbClr val="2508F8"/>
              </a:solidFill>
              <a:latin typeface="宋体" charset="-122"/>
              <a:ea typeface="宋体" charset="-122"/>
            </a:endParaRPr>
          </a:p>
        </p:txBody>
      </p:sp>
    </p:spTree>
    <p:extLst>
      <p:ext uri="{BB962C8B-B14F-4D97-AF65-F5344CB8AC3E}">
        <p14:creationId xmlns:p14="http://schemas.microsoft.com/office/powerpoint/2010/main" val="12447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884496" cy="828000"/>
          </a:xfrm>
        </p:spPr>
        <p:txBody>
          <a:bodyPr>
            <a:normAutofit/>
          </a:bodyPr>
          <a:lstStyle/>
          <a:p>
            <a:r>
              <a:rPr lang="zh-CN" altLang="en-US" sz="3600" dirty="0" smtClean="0">
                <a:solidFill>
                  <a:srgbClr val="C00000"/>
                </a:solidFill>
              </a:rPr>
              <a:t>主要</a:t>
            </a:r>
            <a:r>
              <a:rPr lang="zh-CN" altLang="en-US" sz="3600" dirty="0">
                <a:solidFill>
                  <a:srgbClr val="C00000"/>
                </a:solidFill>
              </a:rPr>
              <a:t>内容</a:t>
            </a:r>
          </a:p>
        </p:txBody>
      </p:sp>
      <p:sp>
        <p:nvSpPr>
          <p:cNvPr id="3" name="内容占位符 2"/>
          <p:cNvSpPr>
            <a:spLocks noGrp="1"/>
          </p:cNvSpPr>
          <p:nvPr>
            <p:ph idx="1"/>
          </p:nvPr>
        </p:nvSpPr>
        <p:spPr>
          <a:xfrm>
            <a:off x="611560" y="1484783"/>
            <a:ext cx="8280440" cy="4887215"/>
          </a:xfrm>
        </p:spPr>
        <p:txBody>
          <a:bodyPr>
            <a:normAutofit/>
          </a:bodyPr>
          <a:lstStyle/>
          <a:p>
            <a:r>
              <a:rPr lang="en-US" altLang="zh-CN" sz="3200" b="1" dirty="0">
                <a:solidFill>
                  <a:srgbClr val="3333FF"/>
                </a:solidFill>
              </a:rPr>
              <a:t>2.1 </a:t>
            </a:r>
            <a:r>
              <a:rPr lang="en-US" altLang="zh-CN" sz="3200" b="1" dirty="0" smtClean="0">
                <a:solidFill>
                  <a:srgbClr val="3333FF"/>
                </a:solidFill>
              </a:rPr>
              <a:t>C/C++</a:t>
            </a:r>
            <a:r>
              <a:rPr lang="zh-CN" altLang="en-US" sz="3200" b="1" dirty="0" smtClean="0">
                <a:solidFill>
                  <a:srgbClr val="3333FF"/>
                </a:solidFill>
              </a:rPr>
              <a:t>语言</a:t>
            </a:r>
            <a:r>
              <a:rPr lang="zh-CN" altLang="en-US" sz="3200" b="1" dirty="0">
                <a:solidFill>
                  <a:srgbClr val="3333FF"/>
                </a:solidFill>
              </a:rPr>
              <a:t>的输入输出语句</a:t>
            </a:r>
          </a:p>
          <a:p>
            <a:r>
              <a:rPr lang="en-US" altLang="zh-CN" sz="3200" b="1" dirty="0" smtClean="0">
                <a:solidFill>
                  <a:srgbClr val="3333FF"/>
                </a:solidFill>
              </a:rPr>
              <a:t>2.2 </a:t>
            </a:r>
            <a:r>
              <a:rPr lang="en-US" altLang="zh-CN" sz="3200" b="1" dirty="0">
                <a:solidFill>
                  <a:srgbClr val="3333FF"/>
                </a:solidFill>
              </a:rPr>
              <a:t>ACM</a:t>
            </a:r>
            <a:r>
              <a:rPr lang="zh-CN" altLang="en-US" sz="3200" b="1" dirty="0" smtClean="0">
                <a:solidFill>
                  <a:srgbClr val="3333FF"/>
                </a:solidFill>
              </a:rPr>
              <a:t>题目</a:t>
            </a:r>
            <a:r>
              <a:rPr lang="en-US" altLang="zh-CN" sz="3200" b="1" dirty="0" smtClean="0">
                <a:solidFill>
                  <a:srgbClr val="3333FF"/>
                </a:solidFill>
              </a:rPr>
              <a:t>I/O</a:t>
            </a:r>
            <a:r>
              <a:rPr lang="zh-CN" altLang="en-US" sz="3200" b="1" dirty="0" smtClean="0">
                <a:solidFill>
                  <a:srgbClr val="3333FF"/>
                </a:solidFill>
              </a:rPr>
              <a:t>特点及分类</a:t>
            </a:r>
            <a:endParaRPr lang="en-US" altLang="zh-CN" sz="3200" b="1" dirty="0" smtClean="0">
              <a:solidFill>
                <a:srgbClr val="3333FF"/>
              </a:solidFill>
            </a:endParaRPr>
          </a:p>
          <a:p>
            <a:r>
              <a:rPr lang="en-US" altLang="zh-CN" sz="3200" b="1" dirty="0" smtClean="0">
                <a:solidFill>
                  <a:srgbClr val="3333FF"/>
                </a:solidFill>
              </a:rPr>
              <a:t>2.3 </a:t>
            </a:r>
            <a:r>
              <a:rPr lang="zh-CN" altLang="en-US" sz="3200" b="1" dirty="0" smtClean="0">
                <a:solidFill>
                  <a:srgbClr val="3333FF"/>
                </a:solidFill>
              </a:rPr>
              <a:t>文件操作</a:t>
            </a:r>
            <a:endParaRPr lang="en-US" altLang="zh-CN" sz="3200" b="1" dirty="0" smtClean="0">
              <a:solidFill>
                <a:srgbClr val="3333FF"/>
              </a:solidFill>
            </a:endParaRPr>
          </a:p>
        </p:txBody>
      </p:sp>
    </p:spTree>
    <p:extLst>
      <p:ext uri="{BB962C8B-B14F-4D97-AF65-F5344CB8AC3E}">
        <p14:creationId xmlns:p14="http://schemas.microsoft.com/office/powerpoint/2010/main" val="12115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3">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schemeClr val="accent1">
                <a:lumMod val="40000"/>
                <a:lumOff val="60000"/>
                <a:alpha val="40000"/>
              </a:schemeClr>
            </a:outerShdw>
          </a:effectLst>
        </p:spPr>
        <p:txBody>
          <a:bodyPr vert="horz" lIns="91440" tIns="45720" rIns="91440" bIns="45720" rtlCol="0" anchor="ctr">
            <a:normAutofit/>
          </a:bodyPr>
          <a:lstStyle/>
          <a:p>
            <a:r>
              <a:rPr lang="en-US" altLang="zh-CN" sz="3600" dirty="0">
                <a:solidFill>
                  <a:srgbClr val="C00000"/>
                </a:solidFill>
              </a:rPr>
              <a:t>2.2 ACM</a:t>
            </a:r>
            <a:r>
              <a:rPr lang="zh-CN" altLang="en-US" sz="3600" dirty="0" smtClean="0">
                <a:solidFill>
                  <a:srgbClr val="C00000"/>
                </a:solidFill>
              </a:rPr>
              <a:t>题目</a:t>
            </a:r>
            <a:r>
              <a:rPr lang="en-US" altLang="zh-CN" sz="3600" dirty="0" smtClean="0">
                <a:solidFill>
                  <a:srgbClr val="C00000"/>
                </a:solidFill>
              </a:rPr>
              <a:t>I/O</a:t>
            </a:r>
            <a:r>
              <a:rPr lang="zh-CN" altLang="en-US" sz="3600" dirty="0" smtClean="0">
                <a:solidFill>
                  <a:srgbClr val="C00000"/>
                </a:solidFill>
              </a:rPr>
              <a:t>特点</a:t>
            </a:r>
            <a:r>
              <a:rPr lang="zh-CN" altLang="en-US" sz="3600" dirty="0">
                <a:solidFill>
                  <a:srgbClr val="C00000"/>
                </a:solidFill>
              </a:rPr>
              <a:t>及</a:t>
            </a:r>
            <a:r>
              <a:rPr lang="zh-CN" altLang="en-US" sz="3600" dirty="0" smtClean="0">
                <a:solidFill>
                  <a:srgbClr val="C00000"/>
                </a:solidFill>
              </a:rPr>
              <a:t>分类</a:t>
            </a:r>
            <a:endParaRPr lang="zh-CN" altLang="en-US" sz="3600" dirty="0">
              <a:solidFill>
                <a:srgbClr val="C00000"/>
              </a:solidFill>
            </a:endParaRPr>
          </a:p>
        </p:txBody>
      </p:sp>
      <p:sp>
        <p:nvSpPr>
          <p:cNvPr id="3" name="内容占位符 2"/>
          <p:cNvSpPr>
            <a:spLocks noGrp="1"/>
          </p:cNvSpPr>
          <p:nvPr>
            <p:ph idx="1"/>
          </p:nvPr>
        </p:nvSpPr>
        <p:spPr>
          <a:xfrm>
            <a:off x="611560" y="1556792"/>
            <a:ext cx="8064416" cy="4599183"/>
          </a:xfrm>
        </p:spPr>
        <p:txBody>
          <a:bodyPr>
            <a:normAutofit/>
          </a:bodyPr>
          <a:lstStyle/>
          <a:p>
            <a:r>
              <a:rPr lang="en-US" altLang="zh-CN" sz="2800" b="1" dirty="0"/>
              <a:t>ACM</a:t>
            </a:r>
            <a:r>
              <a:rPr lang="zh-CN" altLang="en-US" sz="2800" b="1" dirty="0"/>
              <a:t>竞赛题目的输入数据和输出数据一般有多组（不定），并且格式多种多样，所以，如何处理题目的输入输出是对大家的一项最基本的要求。这也是困扰初学者的一大</a:t>
            </a:r>
            <a:r>
              <a:rPr lang="zh-CN" altLang="en-US" sz="2800" b="1" dirty="0" smtClean="0"/>
              <a:t>问题</a:t>
            </a:r>
            <a:r>
              <a:rPr lang="zh-CN" altLang="en-US" sz="2800" b="1" dirty="0"/>
              <a:t>。</a:t>
            </a:r>
          </a:p>
        </p:txBody>
      </p:sp>
    </p:spTree>
    <p:extLst>
      <p:ext uri="{BB962C8B-B14F-4D97-AF65-F5344CB8AC3E}">
        <p14:creationId xmlns:p14="http://schemas.microsoft.com/office/powerpoint/2010/main" val="4152412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(I)</a:t>
            </a:r>
          </a:p>
          <a:p>
            <a:pPr indent="273050">
              <a:buClr>
                <a:srgbClr val="FF0000"/>
              </a:buClr>
              <a:buSzPct val="80000"/>
            </a:pPr>
            <a:r>
              <a:rPr lang="en-US" altLang="zh-CN" sz="2000" b="1" dirty="0" smtClean="0"/>
              <a:t>Time </a:t>
            </a:r>
            <a:r>
              <a:rPr lang="en-US" altLang="zh-CN" sz="2000" b="1" dirty="0"/>
              <a:t>Limit: 2000/1000 MS (Java/Others)    </a:t>
            </a:r>
            <a:endParaRPr lang="en-US" altLang="zh-CN" sz="2000" b="1" dirty="0" smtClean="0"/>
          </a:p>
          <a:p>
            <a:pPr indent="273050">
              <a:buClr>
                <a:srgbClr val="FF0000"/>
              </a:buClr>
              <a:buSzPct val="80000"/>
            </a:pPr>
            <a:r>
              <a:rPr lang="en-US" altLang="zh-CN" sz="2000" b="1" dirty="0" smtClean="0"/>
              <a:t>Memory </a:t>
            </a:r>
            <a:r>
              <a:rPr lang="en-US" altLang="zh-CN" sz="2000" b="1" dirty="0"/>
              <a:t>Limit: 65536/32768 K (</a:t>
            </a:r>
            <a:r>
              <a:rPr lang="en-US" altLang="zh-CN" sz="2000" b="1" dirty="0" smtClean="0"/>
              <a:t>Java/Others)</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Problem Description</a:t>
            </a:r>
          </a:p>
          <a:p>
            <a:pPr>
              <a:buClr>
                <a:srgbClr val="FF0000"/>
              </a:buClr>
              <a:buSzPct val="80000"/>
            </a:pPr>
            <a:r>
              <a:rPr lang="en-US" altLang="zh-CN" sz="2000" dirty="0"/>
              <a:t>Your task is to Calculate a + b</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t>The input will consist of a series of pairs of integers a and b, separated by a space, one pair of integers per line. </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1702986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 (</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1115999"/>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in one line, and with one line of output for each line in input. </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a:t>1  5</a:t>
            </a:r>
          </a:p>
          <a:p>
            <a:pPr indent="273050">
              <a:buClr>
                <a:srgbClr val="FF0000"/>
              </a:buClr>
              <a:buSzPct val="80000"/>
            </a:pPr>
            <a:r>
              <a:rPr lang="en-US" altLang="zh-CN" sz="2000" dirty="0"/>
              <a:t>10  20</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a:t>6</a:t>
            </a:r>
          </a:p>
          <a:p>
            <a:pPr indent="273050">
              <a:buClr>
                <a:srgbClr val="FF0000"/>
              </a:buClr>
              <a:buSzPct val="80000"/>
            </a:pPr>
            <a:r>
              <a:rPr lang="en-US" altLang="zh-CN" sz="2000" dirty="0" smtClean="0"/>
              <a:t>30</a:t>
            </a:r>
            <a:endParaRPr lang="en-US" altLang="zh-CN" sz="2000" dirty="0"/>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967507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初学者很常见的一种写法：</a:t>
            </a:r>
          </a:p>
        </p:txBody>
      </p:sp>
      <p:sp>
        <p:nvSpPr>
          <p:cNvPr id="3" name="内容占位符 2"/>
          <p:cNvSpPr>
            <a:spLocks noGrp="1"/>
          </p:cNvSpPr>
          <p:nvPr>
            <p:ph idx="1"/>
          </p:nvPr>
        </p:nvSpPr>
        <p:spPr>
          <a:xfrm>
            <a:off x="288000" y="1115999"/>
            <a:ext cx="8604000" cy="4257217"/>
          </a:xfrm>
        </p:spPr>
        <p:txBody>
          <a:bodyPr/>
          <a:lstStyle/>
          <a:p>
            <a:r>
              <a:rPr lang="en-US" altLang="zh-CN" dirty="0"/>
              <a:t>#include&lt;</a:t>
            </a:r>
            <a:r>
              <a:rPr lang="en-US" altLang="zh-CN" dirty="0" err="1"/>
              <a:t>stdio.h</a:t>
            </a:r>
            <a:r>
              <a:rPr lang="en-US" altLang="zh-CN" dirty="0"/>
              <a:t>&gt;</a:t>
            </a:r>
          </a:p>
          <a:p>
            <a:r>
              <a:rPr lang="en-US" altLang="zh-CN" dirty="0"/>
              <a:t>void main()</a:t>
            </a:r>
          </a:p>
          <a:p>
            <a:r>
              <a:rPr lang="en-US" altLang="zh-CN" dirty="0"/>
              <a:t>{</a:t>
            </a:r>
          </a:p>
          <a:p>
            <a:r>
              <a:rPr lang="en-US" altLang="zh-CN" dirty="0"/>
              <a:t>   int a</a:t>
            </a:r>
            <a:r>
              <a:rPr lang="en-US" altLang="zh-CN" dirty="0" smtClean="0"/>
              <a:t>, b</a:t>
            </a:r>
            <a:r>
              <a:rPr lang="en-US" altLang="zh-CN" dirty="0"/>
              <a:t>;</a:t>
            </a:r>
          </a:p>
          <a:p>
            <a:r>
              <a:rPr lang="en-US" altLang="zh-CN" dirty="0"/>
              <a:t>   scanf(“%d %d</a:t>
            </a:r>
            <a:r>
              <a:rPr lang="en-US" altLang="zh-CN" dirty="0" smtClean="0"/>
              <a:t>”, &amp;</a:t>
            </a:r>
            <a:r>
              <a:rPr lang="en-US" altLang="zh-CN" dirty="0"/>
              <a:t>a</a:t>
            </a:r>
            <a:r>
              <a:rPr lang="en-US" altLang="zh-CN" dirty="0" smtClean="0"/>
              <a:t>, &amp;</a:t>
            </a:r>
            <a:r>
              <a:rPr lang="en-US" altLang="zh-CN" dirty="0"/>
              <a:t>b);</a:t>
            </a:r>
          </a:p>
          <a:p>
            <a:r>
              <a:rPr lang="en-US" altLang="zh-CN" dirty="0"/>
              <a:t>   </a:t>
            </a:r>
            <a:r>
              <a:rPr lang="en-US" altLang="zh-CN" dirty="0" err="1"/>
              <a:t>p</a:t>
            </a:r>
            <a:r>
              <a:rPr lang="en-US" altLang="zh-CN" dirty="0" err="1" smtClean="0"/>
              <a:t>rintf</a:t>
            </a:r>
            <a:r>
              <a:rPr lang="en-US" altLang="zh-CN" dirty="0"/>
              <a:t>(“%d</a:t>
            </a:r>
            <a:r>
              <a:rPr lang="en-US" altLang="zh-CN" dirty="0" smtClean="0"/>
              <a:t>”, </a:t>
            </a:r>
            <a:r>
              <a:rPr lang="en-US" altLang="zh-CN" dirty="0" err="1" smtClean="0"/>
              <a:t>a+b</a:t>
            </a:r>
            <a:r>
              <a:rPr lang="en-US" altLang="zh-CN" dirty="0"/>
              <a:t>);</a:t>
            </a:r>
          </a:p>
          <a:p>
            <a:r>
              <a:rPr lang="en-US" altLang="zh-CN" dirty="0"/>
              <a:t>}</a:t>
            </a:r>
          </a:p>
          <a:p>
            <a:endParaRPr lang="zh-CN" altLang="en-US" dirty="0"/>
          </a:p>
        </p:txBody>
      </p:sp>
      <p:sp>
        <p:nvSpPr>
          <p:cNvPr id="4" name="云形标注 3"/>
          <p:cNvSpPr/>
          <p:nvPr/>
        </p:nvSpPr>
        <p:spPr bwMode="auto">
          <a:xfrm>
            <a:off x="4788024" y="3212976"/>
            <a:ext cx="3096344" cy="1556462"/>
          </a:xfrm>
          <a:prstGeom prst="cloudCallout">
            <a:avLst/>
          </a:prstGeom>
          <a:solidFill>
            <a:srgbClr val="00B0F0">
              <a:alpha val="58000"/>
            </a:srgbClr>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Times New Roman" pitchFamily="18" charset="0"/>
                <a:ea typeface="黑体" pitchFamily="2" charset="-122"/>
              </a:rPr>
              <a:t>有没有问题？</a:t>
            </a:r>
          </a:p>
        </p:txBody>
      </p:sp>
    </p:spTree>
    <p:extLst>
      <p:ext uri="{BB962C8B-B14F-4D97-AF65-F5344CB8AC3E}">
        <p14:creationId xmlns:p14="http://schemas.microsoft.com/office/powerpoint/2010/main" val="10393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zh-CN" altLang="zh-CN" b="1" dirty="0" smtClean="0">
                <a:ea typeface="黑体" pitchFamily="49" charset="-122"/>
              </a:rPr>
              <a:t>输入_第一类</a:t>
            </a:r>
          </a:p>
        </p:txBody>
      </p:sp>
      <p:sp>
        <p:nvSpPr>
          <p:cNvPr id="39941" name="Rectangle 3"/>
          <p:cNvSpPr>
            <a:spLocks noGrp="1" noChangeArrowheads="1"/>
          </p:cNvSpPr>
          <p:nvPr>
            <p:ph type="body" idx="1"/>
          </p:nvPr>
        </p:nvSpPr>
        <p:spPr>
          <a:xfrm>
            <a:off x="288000" y="1124744"/>
            <a:ext cx="8604000" cy="1152128"/>
          </a:xfrm>
        </p:spPr>
        <p:txBody>
          <a:bodyPr>
            <a:normAutofit lnSpcReduction="10000"/>
          </a:bodyPr>
          <a:lstStyle/>
          <a:p>
            <a:pPr marL="342900" indent="-342900" eaLnBrk="1" hangingPunct="1">
              <a:buClr>
                <a:srgbClr val="FF0000"/>
              </a:buClr>
              <a:buSzPct val="80000"/>
              <a:buFont typeface="Wingdings" panose="05000000000000000000" pitchFamily="2" charset="2"/>
              <a:buChar char="n"/>
            </a:pPr>
            <a:r>
              <a:rPr lang="zh-CN" altLang="zh-CN" sz="2600" b="1" dirty="0" smtClean="0"/>
              <a:t>输入不说明有多少个Input Block</a:t>
            </a:r>
            <a:r>
              <a:rPr lang="zh-CN" altLang="en-US" sz="2600" b="1" dirty="0" smtClean="0"/>
              <a:t>，</a:t>
            </a:r>
            <a:r>
              <a:rPr lang="zh-CN" altLang="zh-CN" sz="2600" b="1" dirty="0" smtClean="0"/>
              <a:t>以EOF为结束标志。</a:t>
            </a:r>
            <a:endParaRPr lang="en-US" altLang="zh-CN" sz="2600" b="1" dirty="0" smtClean="0"/>
          </a:p>
          <a:p>
            <a:pPr marL="342900" indent="-342900" eaLnBrk="1" hangingPunct="1">
              <a:buClr>
                <a:srgbClr val="FF0000"/>
              </a:buClr>
              <a:buSzPct val="80000"/>
              <a:buFont typeface="Wingdings" panose="05000000000000000000" pitchFamily="2" charset="2"/>
              <a:buChar char="n"/>
            </a:pPr>
            <a:r>
              <a:rPr lang="zh-CN" altLang="en-US" sz="2600" b="1" dirty="0" smtClean="0">
                <a:solidFill>
                  <a:srgbClr val="000000"/>
                </a:solidFill>
                <a:latin typeface="Tahoma"/>
              </a:rPr>
              <a:t>解决方案</a:t>
            </a:r>
            <a:endParaRPr lang="en-US" altLang="zh-CN" sz="2600" b="1" dirty="0">
              <a:solidFill>
                <a:srgbClr val="000000"/>
              </a:solidFill>
              <a:latin typeface="Tahoma"/>
            </a:endParaRPr>
          </a:p>
        </p:txBody>
      </p:sp>
      <p:sp>
        <p:nvSpPr>
          <p:cNvPr id="5" name="Rectangle 3"/>
          <p:cNvSpPr txBox="1">
            <a:spLocks noChangeArrowheads="1"/>
          </p:cNvSpPr>
          <p:nvPr/>
        </p:nvSpPr>
        <p:spPr>
          <a:xfrm>
            <a:off x="288480" y="2348880"/>
            <a:ext cx="8604000" cy="3888432"/>
          </a:xfrm>
          <a:prstGeom prst="rect">
            <a:avLst/>
          </a:prstGeom>
        </p:spPr>
        <p:txBody>
          <a:bodyPr vert="horz" lIns="91440" tIns="45720" rIns="91440" bIns="45720" rtlCol="0">
            <a:normAutofit fontScale="85000" lnSpcReduction="20000"/>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kern="1200" dirty="0" smtClean="0">
                <a:solidFill>
                  <a:srgbClr val="0033CC"/>
                </a:solidFill>
                <a:latin typeface="Times New Roman" pitchFamily="18" charset="0"/>
                <a:ea typeface="宋体" pitchFamily="2" charset="-122"/>
              </a:rPr>
              <a:t>C</a:t>
            </a:r>
            <a:r>
              <a:rPr kumimoji="1" lang="zh-CN" altLang="en-US" sz="2800" b="1" kern="1200" dirty="0" smtClean="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b="1" kern="0" dirty="0" smtClean="0">
                <a:solidFill>
                  <a:srgbClr val="000000"/>
                </a:solidFill>
                <a:latin typeface="Tahoma"/>
              </a:rPr>
              <a:t>while(scanf("%d %d", &amp;a, &amp;b) != EOF) </a:t>
            </a:r>
          </a:p>
          <a:p>
            <a:pPr marL="342900" indent="12700">
              <a:spcAft>
                <a:spcPct val="0"/>
              </a:spcAft>
              <a:buClr>
                <a:srgbClr val="3333CC"/>
              </a:buClr>
              <a:buSzPct val="60000"/>
            </a:pPr>
            <a:r>
              <a:rPr lang="en-US" altLang="zh-CN" b="1" kern="0" dirty="0" smtClean="0">
                <a:solidFill>
                  <a:srgbClr val="000000"/>
                </a:solidFill>
                <a:latin typeface="Tahoma"/>
              </a:rPr>
              <a:t>{ </a:t>
            </a:r>
            <a:br>
              <a:rPr lang="en-US" altLang="zh-CN" b="1" kern="0" dirty="0" smtClean="0">
                <a:solidFill>
                  <a:srgbClr val="000000"/>
                </a:solidFill>
                <a:latin typeface="Tahoma"/>
              </a:rPr>
            </a:b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p>
          <a:p>
            <a:pPr marL="685800" indent="-342900">
              <a:spcAft>
                <a:spcPct val="0"/>
              </a:spcAft>
              <a:buClr>
                <a:srgbClr val="3333CC"/>
              </a:buClr>
              <a:buSzPct val="100000"/>
              <a:buFont typeface="Wingdings" panose="05000000000000000000" pitchFamily="2" charset="2"/>
              <a:buChar char="Ø"/>
            </a:pPr>
            <a:r>
              <a:rPr kumimoji="1" lang="en-US" altLang="zh-CN" sz="2800" b="1" kern="1200" dirty="0" smtClean="0">
                <a:solidFill>
                  <a:srgbClr val="0033CC"/>
                </a:solidFill>
                <a:latin typeface="Times New Roman" pitchFamily="18" charset="0"/>
                <a:ea typeface="宋体" pitchFamily="2" charset="-122"/>
              </a:rPr>
              <a:t>C++</a:t>
            </a:r>
            <a:r>
              <a:rPr kumimoji="1" lang="zh-CN" altLang="en-US" sz="2800" b="1" kern="1200" dirty="0" smtClean="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b="1" kern="0" dirty="0" smtClean="0">
                <a:solidFill>
                  <a:srgbClr val="000000"/>
                </a:solidFill>
                <a:latin typeface="Tahoma"/>
              </a:rPr>
              <a:t>while( </a:t>
            </a:r>
            <a:r>
              <a:rPr lang="en-US" altLang="zh-CN" b="1" kern="0" dirty="0" err="1" smtClean="0">
                <a:solidFill>
                  <a:srgbClr val="000000"/>
                </a:solidFill>
                <a:latin typeface="Tahoma"/>
              </a:rPr>
              <a:t>cin</a:t>
            </a:r>
            <a:r>
              <a:rPr lang="en-US" altLang="zh-CN" b="1" kern="0" dirty="0" smtClean="0">
                <a:solidFill>
                  <a:srgbClr val="000000"/>
                </a:solidFill>
                <a:latin typeface="Tahoma"/>
              </a:rPr>
              <a:t> &gt;&gt; a &gt;&gt; b ) </a:t>
            </a:r>
            <a:br>
              <a:rPr lang="en-US" altLang="zh-CN" b="1" kern="0" dirty="0" smtClean="0">
                <a:solidFill>
                  <a:srgbClr val="000000"/>
                </a:solidFill>
                <a:latin typeface="Tahoma"/>
              </a:rPr>
            </a:br>
            <a:r>
              <a:rPr lang="en-US" altLang="zh-CN" b="1" kern="0" dirty="0" smtClean="0">
                <a:solidFill>
                  <a:srgbClr val="000000"/>
                </a:solidFill>
                <a:latin typeface="Tahoma"/>
              </a:rPr>
              <a:t>{ </a:t>
            </a:r>
            <a:br>
              <a:rPr lang="en-US" altLang="zh-CN" b="1" kern="0" dirty="0" smtClean="0">
                <a:solidFill>
                  <a:srgbClr val="000000"/>
                </a:solidFill>
                <a:latin typeface="Tahoma"/>
              </a:rPr>
            </a:b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endParaRPr lang="en-US" altLang="zh-CN" b="1" kern="0" dirty="0">
              <a:solidFill>
                <a:srgbClr val="000000"/>
              </a:solidFill>
              <a:latin typeface="Tahoma"/>
            </a:endParaRPr>
          </a:p>
        </p:txBody>
      </p:sp>
    </p:spTree>
    <p:extLst>
      <p:ext uri="{BB962C8B-B14F-4D97-AF65-F5344CB8AC3E}">
        <p14:creationId xmlns:p14="http://schemas.microsoft.com/office/powerpoint/2010/main" val="16876147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884496" cy="828000"/>
          </a:xfrm>
        </p:spPr>
        <p:txBody>
          <a:bodyPr>
            <a:normAutofit/>
          </a:bodyPr>
          <a:lstStyle/>
          <a:p>
            <a:r>
              <a:rPr lang="zh-CN" altLang="en-US" sz="3600" dirty="0" smtClean="0">
                <a:solidFill>
                  <a:srgbClr val="C00000"/>
                </a:solidFill>
              </a:rPr>
              <a:t>主要</a:t>
            </a:r>
            <a:r>
              <a:rPr lang="zh-CN" altLang="en-US" sz="3600" dirty="0">
                <a:solidFill>
                  <a:srgbClr val="C00000"/>
                </a:solidFill>
              </a:rPr>
              <a:t>内容</a:t>
            </a:r>
          </a:p>
        </p:txBody>
      </p:sp>
      <p:sp>
        <p:nvSpPr>
          <p:cNvPr id="3" name="内容占位符 2"/>
          <p:cNvSpPr>
            <a:spLocks noGrp="1"/>
          </p:cNvSpPr>
          <p:nvPr>
            <p:ph idx="1"/>
          </p:nvPr>
        </p:nvSpPr>
        <p:spPr>
          <a:xfrm>
            <a:off x="611560" y="1484783"/>
            <a:ext cx="8280440" cy="4887215"/>
          </a:xfrm>
        </p:spPr>
        <p:txBody>
          <a:bodyPr>
            <a:normAutofit/>
          </a:bodyPr>
          <a:lstStyle/>
          <a:p>
            <a:r>
              <a:rPr lang="en-US" altLang="zh-CN" sz="3200" b="1" dirty="0">
                <a:solidFill>
                  <a:srgbClr val="3333FF"/>
                </a:solidFill>
              </a:rPr>
              <a:t>2.1 </a:t>
            </a:r>
            <a:r>
              <a:rPr lang="en-US" altLang="zh-CN" sz="3200" b="1" dirty="0" smtClean="0">
                <a:solidFill>
                  <a:srgbClr val="3333FF"/>
                </a:solidFill>
              </a:rPr>
              <a:t>C/C++</a:t>
            </a:r>
            <a:r>
              <a:rPr lang="zh-CN" altLang="en-US" sz="3200" b="1" dirty="0" smtClean="0">
                <a:solidFill>
                  <a:srgbClr val="3333FF"/>
                </a:solidFill>
              </a:rPr>
              <a:t>语言</a:t>
            </a:r>
            <a:r>
              <a:rPr lang="zh-CN" altLang="en-US" sz="3200" b="1" dirty="0">
                <a:solidFill>
                  <a:srgbClr val="3333FF"/>
                </a:solidFill>
              </a:rPr>
              <a:t>的输入输出语句</a:t>
            </a:r>
          </a:p>
          <a:p>
            <a:r>
              <a:rPr lang="en-US" altLang="zh-CN" sz="3200" b="1" dirty="0" smtClean="0">
                <a:solidFill>
                  <a:srgbClr val="3333FF"/>
                </a:solidFill>
              </a:rPr>
              <a:t>2.2 </a:t>
            </a:r>
            <a:r>
              <a:rPr lang="en-US" altLang="zh-CN" sz="3200" b="1" dirty="0">
                <a:solidFill>
                  <a:srgbClr val="3333FF"/>
                </a:solidFill>
              </a:rPr>
              <a:t>ACM</a:t>
            </a:r>
            <a:r>
              <a:rPr lang="zh-CN" altLang="en-US" sz="3200" b="1" dirty="0" smtClean="0">
                <a:solidFill>
                  <a:srgbClr val="3333FF"/>
                </a:solidFill>
              </a:rPr>
              <a:t>题目</a:t>
            </a:r>
            <a:r>
              <a:rPr lang="en-US" altLang="zh-CN" sz="3200" b="1" dirty="0" smtClean="0">
                <a:solidFill>
                  <a:srgbClr val="3333FF"/>
                </a:solidFill>
              </a:rPr>
              <a:t>I/O</a:t>
            </a:r>
            <a:r>
              <a:rPr lang="zh-CN" altLang="en-US" sz="3200" b="1" dirty="0" smtClean="0">
                <a:solidFill>
                  <a:srgbClr val="3333FF"/>
                </a:solidFill>
              </a:rPr>
              <a:t>特点及分类</a:t>
            </a:r>
            <a:endParaRPr lang="en-US" altLang="zh-CN" sz="3200" b="1" dirty="0" smtClean="0">
              <a:solidFill>
                <a:srgbClr val="3333FF"/>
              </a:solidFill>
            </a:endParaRPr>
          </a:p>
          <a:p>
            <a:r>
              <a:rPr lang="en-US" altLang="zh-CN" sz="3200" b="1" dirty="0" smtClean="0">
                <a:solidFill>
                  <a:srgbClr val="3333FF"/>
                </a:solidFill>
              </a:rPr>
              <a:t>2.3 </a:t>
            </a:r>
            <a:r>
              <a:rPr lang="zh-CN" altLang="en-US" sz="3200" b="1" dirty="0" smtClean="0">
                <a:solidFill>
                  <a:srgbClr val="3333FF"/>
                </a:solidFill>
              </a:rPr>
              <a:t>文件操作</a:t>
            </a:r>
            <a:endParaRPr lang="en-US" altLang="zh-CN" sz="3200" b="1" dirty="0" smtClean="0">
              <a:solidFill>
                <a:srgbClr val="3333FF"/>
              </a:solidFill>
            </a:endParaRPr>
          </a:p>
        </p:txBody>
      </p:sp>
    </p:spTree>
    <p:extLst>
      <p:ext uri="{BB962C8B-B14F-4D97-AF65-F5344CB8AC3E}">
        <p14:creationId xmlns:p14="http://schemas.microsoft.com/office/powerpoint/2010/main" val="171042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 </a:t>
            </a:r>
            <a:r>
              <a:rPr lang="en-US" altLang="zh-CN" dirty="0" smtClean="0"/>
              <a:t>— C</a:t>
            </a:r>
            <a:r>
              <a:rPr lang="zh-CN" altLang="en-US" dirty="0" smtClean="0"/>
              <a:t>语言</a:t>
            </a:r>
            <a:endParaRPr lang="zh-CN" altLang="en-US" dirty="0"/>
          </a:p>
        </p:txBody>
      </p:sp>
      <p:sp>
        <p:nvSpPr>
          <p:cNvPr id="3" name="内容占位符 2"/>
          <p:cNvSpPr>
            <a:spLocks noGrp="1"/>
          </p:cNvSpPr>
          <p:nvPr>
            <p:ph idx="1"/>
          </p:nvPr>
        </p:nvSpPr>
        <p:spPr/>
        <p:txBody>
          <a:bodyPr/>
          <a:lstStyle/>
          <a:p>
            <a:r>
              <a:rPr lang="en-US" altLang="zh-CN" b="1" dirty="0"/>
              <a:t>#include &lt;</a:t>
            </a:r>
            <a:r>
              <a:rPr lang="en-US" altLang="zh-CN" b="1" dirty="0" err="1"/>
              <a:t>stdio.h</a:t>
            </a:r>
            <a:r>
              <a:rPr lang="en-US" altLang="zh-CN" b="1" dirty="0"/>
              <a:t>&gt;</a:t>
            </a:r>
          </a:p>
          <a:p>
            <a:r>
              <a:rPr lang="en-US" altLang="zh-CN" b="1" dirty="0" smtClean="0"/>
              <a:t>int </a:t>
            </a:r>
            <a:r>
              <a:rPr lang="en-US" altLang="zh-CN" b="1" dirty="0"/>
              <a:t>main()</a:t>
            </a:r>
          </a:p>
          <a:p>
            <a:r>
              <a:rPr lang="en-US" altLang="zh-CN" b="1" dirty="0" smtClean="0"/>
              <a:t>{ </a:t>
            </a:r>
            <a:endParaRPr lang="en-US" altLang="zh-CN" b="1" dirty="0"/>
          </a:p>
          <a:p>
            <a:r>
              <a:rPr lang="en-US" altLang="zh-CN" b="1" dirty="0" smtClean="0"/>
              <a:t>	int </a:t>
            </a:r>
            <a:r>
              <a:rPr lang="en-US" altLang="zh-CN" b="1" dirty="0" err="1"/>
              <a:t>a,b</a:t>
            </a:r>
            <a:r>
              <a:rPr lang="en-US" altLang="zh-CN" b="1" dirty="0"/>
              <a:t>;</a:t>
            </a:r>
          </a:p>
          <a:p>
            <a:r>
              <a:rPr lang="en-US" altLang="zh-CN" b="1" dirty="0" smtClean="0"/>
              <a:t>	while(scanf</a:t>
            </a:r>
            <a:r>
              <a:rPr lang="en-US" altLang="zh-CN" b="1" dirty="0"/>
              <a:t>("%d %</a:t>
            </a:r>
            <a:r>
              <a:rPr lang="en-US" altLang="zh-CN" b="1" dirty="0" err="1"/>
              <a:t>d",&amp;a</a:t>
            </a:r>
            <a:r>
              <a:rPr lang="en-US" altLang="zh-CN" b="1" dirty="0"/>
              <a:t>, &amp;b) </a:t>
            </a:r>
            <a:r>
              <a:rPr lang="en-US" altLang="zh-CN" b="1" dirty="0">
                <a:solidFill>
                  <a:srgbClr val="FF0000"/>
                </a:solidFill>
              </a:rPr>
              <a:t>!= EOF</a:t>
            </a:r>
            <a:r>
              <a:rPr lang="en-US" altLang="zh-CN" b="1" dirty="0"/>
              <a:t>)  	    		</a:t>
            </a:r>
            <a:r>
              <a:rPr lang="en-US" altLang="zh-CN" b="1" dirty="0" smtClean="0"/>
              <a:t>		</a:t>
            </a:r>
            <a:r>
              <a:rPr lang="en-US" altLang="zh-CN" b="1" dirty="0" err="1" smtClean="0"/>
              <a:t>printf</a:t>
            </a:r>
            <a:r>
              <a:rPr lang="en-US" altLang="zh-CN" b="1" dirty="0"/>
              <a:t>("%d</a:t>
            </a:r>
            <a:r>
              <a:rPr lang="en-US" altLang="zh-CN" b="1" dirty="0">
                <a:solidFill>
                  <a:srgbClr val="FF0000"/>
                </a:solidFill>
              </a:rPr>
              <a:t>\n</a:t>
            </a:r>
            <a:r>
              <a:rPr lang="en-US" altLang="zh-CN" b="1" dirty="0"/>
              <a:t>",</a:t>
            </a:r>
            <a:r>
              <a:rPr lang="en-US" altLang="zh-CN" b="1" dirty="0" err="1"/>
              <a:t>a+b</a:t>
            </a:r>
            <a:r>
              <a:rPr lang="en-US" altLang="zh-CN" b="1" dirty="0"/>
              <a:t>);</a:t>
            </a:r>
          </a:p>
          <a:p>
            <a:r>
              <a:rPr lang="en-US" altLang="zh-CN" b="1" dirty="0"/>
              <a:t> }</a:t>
            </a:r>
          </a:p>
          <a:p>
            <a:endParaRPr lang="zh-CN" altLang="en-US" b="1" dirty="0"/>
          </a:p>
        </p:txBody>
      </p:sp>
    </p:spTree>
    <p:extLst>
      <p:ext uri="{BB962C8B-B14F-4D97-AF65-F5344CB8AC3E}">
        <p14:creationId xmlns:p14="http://schemas.microsoft.com/office/powerpoint/2010/main" val="3088820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 </a:t>
            </a:r>
            <a:r>
              <a:rPr lang="en-US" altLang="zh-CN" dirty="0" smtClean="0"/>
              <a:t>— C++</a:t>
            </a:r>
            <a:r>
              <a:rPr lang="zh-CN" altLang="en-US" dirty="0" smtClean="0"/>
              <a:t>语言</a:t>
            </a:r>
            <a:endParaRPr lang="zh-CN" altLang="en-US" dirty="0"/>
          </a:p>
        </p:txBody>
      </p:sp>
      <p:sp>
        <p:nvSpPr>
          <p:cNvPr id="3" name="内容占位符 2"/>
          <p:cNvSpPr>
            <a:spLocks noGrp="1"/>
          </p:cNvSpPr>
          <p:nvPr>
            <p:ph idx="1"/>
          </p:nvPr>
        </p:nvSpPr>
        <p:spPr/>
        <p:txBody>
          <a:bodyPr/>
          <a:lstStyle/>
          <a:p>
            <a:r>
              <a:rPr lang="en-US" altLang="zh-CN" b="1" dirty="0"/>
              <a:t>#include &lt;</a:t>
            </a:r>
            <a:r>
              <a:rPr lang="en-US" altLang="zh-CN" b="1" dirty="0" err="1"/>
              <a:t>iostream</a:t>
            </a:r>
            <a:r>
              <a:rPr lang="en-US" altLang="zh-CN" b="1" dirty="0"/>
              <a:t>&gt;</a:t>
            </a:r>
          </a:p>
          <a:p>
            <a:r>
              <a:rPr lang="en-US" altLang="zh-CN" b="1" dirty="0"/>
              <a:t>using namespace </a:t>
            </a:r>
            <a:r>
              <a:rPr lang="en-US" altLang="zh-CN" b="1" dirty="0" err="1"/>
              <a:t>std</a:t>
            </a:r>
            <a:r>
              <a:rPr lang="en-US" altLang="zh-CN" b="1" dirty="0"/>
              <a:t>;</a:t>
            </a:r>
          </a:p>
          <a:p>
            <a:r>
              <a:rPr lang="en-US" altLang="zh-CN" b="1" dirty="0"/>
              <a:t> int main()</a:t>
            </a:r>
          </a:p>
          <a:p>
            <a:r>
              <a:rPr lang="en-US" altLang="zh-CN" b="1" dirty="0"/>
              <a:t> { </a:t>
            </a:r>
          </a:p>
          <a:p>
            <a:r>
              <a:rPr lang="en-US" altLang="zh-CN" b="1" dirty="0" smtClean="0"/>
              <a:t>	int </a:t>
            </a:r>
            <a:r>
              <a:rPr lang="en-US" altLang="zh-CN" b="1" dirty="0" err="1"/>
              <a:t>a,b</a:t>
            </a:r>
            <a:r>
              <a:rPr lang="en-US" altLang="zh-CN" b="1" dirty="0"/>
              <a:t>;</a:t>
            </a:r>
          </a:p>
          <a:p>
            <a:r>
              <a:rPr lang="en-US" altLang="zh-CN" b="1" dirty="0" smtClean="0"/>
              <a:t>	while(</a:t>
            </a:r>
            <a:r>
              <a:rPr lang="en-US" altLang="zh-CN" b="1" dirty="0" err="1" smtClean="0"/>
              <a:t>cin</a:t>
            </a:r>
            <a:r>
              <a:rPr lang="en-US" altLang="zh-CN" b="1" dirty="0"/>
              <a:t>&gt;&gt;a&gt;&gt;b) </a:t>
            </a:r>
          </a:p>
          <a:p>
            <a:r>
              <a:rPr lang="en-US" altLang="zh-CN" b="1" dirty="0" smtClean="0"/>
              <a:t>		</a:t>
            </a:r>
            <a:r>
              <a:rPr lang="en-US" altLang="zh-CN" b="1" dirty="0" err="1" smtClean="0"/>
              <a:t>cout</a:t>
            </a:r>
            <a:r>
              <a:rPr lang="en-US" altLang="zh-CN" b="1" dirty="0"/>
              <a:t>&lt;&lt;</a:t>
            </a:r>
            <a:r>
              <a:rPr lang="en-US" altLang="zh-CN" b="1" dirty="0" err="1"/>
              <a:t>a+b</a:t>
            </a:r>
            <a:r>
              <a:rPr lang="en-US" altLang="zh-CN" b="1" dirty="0"/>
              <a:t>&lt;&lt;</a:t>
            </a:r>
            <a:r>
              <a:rPr lang="en-US" altLang="zh-CN" b="1" dirty="0" err="1"/>
              <a:t>endl</a:t>
            </a:r>
            <a:r>
              <a:rPr lang="en-US" altLang="zh-CN" b="1" dirty="0"/>
              <a:t>;</a:t>
            </a:r>
          </a:p>
          <a:p>
            <a:r>
              <a:rPr lang="en-US" altLang="zh-CN" b="1" dirty="0" smtClean="0"/>
              <a:t>	return </a:t>
            </a:r>
            <a:r>
              <a:rPr lang="en-US" altLang="zh-CN" b="1" dirty="0"/>
              <a:t>0;</a:t>
            </a:r>
          </a:p>
          <a:p>
            <a:r>
              <a:rPr lang="en-US" altLang="zh-CN" b="1" dirty="0"/>
              <a:t> } </a:t>
            </a:r>
          </a:p>
        </p:txBody>
      </p:sp>
    </p:spTree>
    <p:extLst>
      <p:ext uri="{BB962C8B-B14F-4D97-AF65-F5344CB8AC3E}">
        <p14:creationId xmlns:p14="http://schemas.microsoft.com/office/powerpoint/2010/main" val="1780808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_</a:t>
            </a:r>
            <a:r>
              <a:rPr lang="zh-CN" altLang="en-US" dirty="0" smtClean="0"/>
              <a:t>第</a:t>
            </a:r>
            <a:r>
              <a:rPr lang="zh-CN" altLang="en-US" dirty="0"/>
              <a:t>二</a:t>
            </a:r>
            <a:r>
              <a:rPr lang="zh-CN" altLang="en-US" dirty="0" smtClean="0"/>
              <a:t>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输入一开始就会说有</a:t>
            </a:r>
            <a:r>
              <a:rPr lang="en-US" altLang="zh-CN" sz="2800" b="1" dirty="0"/>
              <a:t>N</a:t>
            </a:r>
            <a:r>
              <a:rPr lang="zh-CN" altLang="en-US" sz="2800" b="1" dirty="0"/>
              <a:t>个</a:t>
            </a:r>
            <a:r>
              <a:rPr lang="en-US" altLang="zh-CN" sz="2800" b="1" dirty="0"/>
              <a:t>Input </a:t>
            </a:r>
            <a:r>
              <a:rPr lang="en-US" altLang="zh-CN" sz="2800" b="1" dirty="0" smtClean="0"/>
              <a:t>Block</a:t>
            </a:r>
            <a:r>
              <a:rPr lang="zh-CN" altLang="en-US" sz="2800" b="1" dirty="0" smtClean="0"/>
              <a:t>，下面</a:t>
            </a:r>
            <a:r>
              <a:rPr lang="zh-CN" altLang="en-US" sz="2800" b="1" dirty="0"/>
              <a:t>接着是</a:t>
            </a:r>
            <a:r>
              <a:rPr lang="en-US" altLang="zh-CN" sz="2800" b="1" dirty="0"/>
              <a:t>N</a:t>
            </a:r>
            <a:r>
              <a:rPr lang="zh-CN" altLang="en-US" sz="2800" b="1" dirty="0"/>
              <a:t>个</a:t>
            </a:r>
            <a:r>
              <a:rPr lang="en-US" altLang="zh-CN" sz="2800" b="1" dirty="0"/>
              <a:t>Input </a:t>
            </a:r>
            <a:r>
              <a:rPr lang="en-US" altLang="zh-CN" sz="2800" b="1" dirty="0" smtClean="0"/>
              <a:t>Block</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360008" y="2979462"/>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b="1" kern="0" dirty="0" smtClean="0">
                <a:solidFill>
                  <a:srgbClr val="000000"/>
                </a:solidFill>
                <a:latin typeface="Tahoma"/>
              </a:rPr>
              <a:t>scanf("%</a:t>
            </a:r>
            <a:r>
              <a:rPr lang="en-US" altLang="zh-CN" b="1" kern="0" dirty="0" err="1" smtClean="0">
                <a:solidFill>
                  <a:srgbClr val="000000"/>
                </a:solidFill>
                <a:latin typeface="Tahoma"/>
              </a:rPr>
              <a:t>d",&amp;n</a:t>
            </a:r>
            <a:r>
              <a:rPr lang="en-US" altLang="zh-CN" b="1" kern="0" dirty="0" smtClean="0">
                <a:solidFill>
                  <a:srgbClr val="000000"/>
                </a:solidFill>
                <a:latin typeface="Tahoma"/>
              </a:rPr>
              <a:t>) ; </a:t>
            </a:r>
          </a:p>
          <a:p>
            <a:pPr marL="342900" indent="12700">
              <a:spcAft>
                <a:spcPct val="0"/>
              </a:spcAft>
              <a:buClr>
                <a:srgbClr val="3333CC"/>
              </a:buClr>
              <a:buSzPct val="60000"/>
            </a:pPr>
            <a:r>
              <a:rPr lang="en-US" altLang="zh-CN" b="1" kern="0" dirty="0" smtClean="0">
                <a:solidFill>
                  <a:srgbClr val="000000"/>
                </a:solidFill>
                <a:latin typeface="Tahoma"/>
              </a:rPr>
              <a:t>for( </a:t>
            </a:r>
            <a:r>
              <a:rPr lang="en-US" altLang="zh-CN" b="1" kern="0" dirty="0" err="1" smtClean="0">
                <a:solidFill>
                  <a:srgbClr val="000000"/>
                </a:solidFill>
                <a:latin typeface="Tahoma"/>
              </a:rPr>
              <a:t>i</a:t>
            </a:r>
            <a:r>
              <a:rPr lang="en-US" altLang="zh-CN" b="1" kern="0" dirty="0" smtClean="0">
                <a:solidFill>
                  <a:srgbClr val="000000"/>
                </a:solidFill>
                <a:latin typeface="Tahoma"/>
              </a:rPr>
              <a:t>=0 ; </a:t>
            </a:r>
            <a:r>
              <a:rPr lang="en-US" altLang="zh-CN" b="1" kern="0" dirty="0" err="1" smtClean="0">
                <a:solidFill>
                  <a:srgbClr val="000000"/>
                </a:solidFill>
                <a:latin typeface="Tahoma"/>
              </a:rPr>
              <a:t>i</a:t>
            </a:r>
            <a:r>
              <a:rPr lang="en-US" altLang="zh-CN" b="1" kern="0" dirty="0" smtClean="0">
                <a:solidFill>
                  <a:srgbClr val="000000"/>
                </a:solidFill>
                <a:latin typeface="Tahoma"/>
              </a:rPr>
              <a:t>&lt;n ; </a:t>
            </a:r>
            <a:r>
              <a:rPr lang="en-US" altLang="zh-CN" b="1" kern="0" dirty="0" err="1" smtClean="0">
                <a:solidFill>
                  <a:srgbClr val="000000"/>
                </a:solidFill>
                <a:latin typeface="Tahoma"/>
              </a:rPr>
              <a:t>i</a:t>
            </a: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br>
              <a:rPr lang="en-US" altLang="zh-CN" b="1" kern="0" dirty="0" smtClean="0">
                <a:solidFill>
                  <a:srgbClr val="000000"/>
                </a:solidFill>
                <a:latin typeface="Tahoma"/>
              </a:rPr>
            </a:b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a:t>
            </a:r>
            <a:endParaRPr lang="en-US" altLang="zh-CN" b="1" kern="0" dirty="0">
              <a:solidFill>
                <a:srgbClr val="000000"/>
              </a:solidFill>
              <a:latin typeface="Tahoma"/>
            </a:endParaRPr>
          </a:p>
        </p:txBody>
      </p:sp>
      <p:sp>
        <p:nvSpPr>
          <p:cNvPr id="6" name="Rectangle 3"/>
          <p:cNvSpPr txBox="1">
            <a:spLocks noChangeArrowheads="1"/>
          </p:cNvSpPr>
          <p:nvPr/>
        </p:nvSpPr>
        <p:spPr>
          <a:xfrm>
            <a:off x="4968520" y="2988207"/>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b="1" kern="0" dirty="0" err="1" smtClean="0">
                <a:solidFill>
                  <a:srgbClr val="000000"/>
                </a:solidFill>
                <a:latin typeface="Tahoma"/>
              </a:rPr>
              <a:t>cin</a:t>
            </a:r>
            <a:r>
              <a:rPr lang="en-US" altLang="zh-CN" b="1" kern="0" dirty="0" smtClean="0">
                <a:solidFill>
                  <a:srgbClr val="000000"/>
                </a:solidFill>
                <a:latin typeface="Tahoma"/>
              </a:rPr>
              <a:t> &gt;&gt; n; </a:t>
            </a:r>
            <a:br>
              <a:rPr lang="en-US" altLang="zh-CN" b="1" kern="0" dirty="0" smtClean="0">
                <a:solidFill>
                  <a:srgbClr val="000000"/>
                </a:solidFill>
                <a:latin typeface="Tahoma"/>
              </a:rPr>
            </a:br>
            <a:r>
              <a:rPr lang="en-US" altLang="zh-CN" b="1" kern="0" dirty="0" smtClean="0">
                <a:solidFill>
                  <a:srgbClr val="000000"/>
                </a:solidFill>
                <a:latin typeface="Tahoma"/>
              </a:rPr>
              <a:t>for( </a:t>
            </a:r>
            <a:r>
              <a:rPr lang="en-US" altLang="zh-CN" b="1" kern="0" dirty="0" err="1" smtClean="0">
                <a:solidFill>
                  <a:srgbClr val="000000"/>
                </a:solidFill>
                <a:latin typeface="Tahoma"/>
              </a:rPr>
              <a:t>i</a:t>
            </a:r>
            <a:r>
              <a:rPr lang="en-US" altLang="zh-CN" b="1" kern="0" dirty="0" smtClean="0">
                <a:solidFill>
                  <a:srgbClr val="000000"/>
                </a:solidFill>
                <a:latin typeface="Tahoma"/>
              </a:rPr>
              <a:t>=0 ; </a:t>
            </a:r>
            <a:r>
              <a:rPr lang="en-US" altLang="zh-CN" b="1" kern="0" dirty="0" err="1" smtClean="0">
                <a:solidFill>
                  <a:srgbClr val="000000"/>
                </a:solidFill>
                <a:latin typeface="Tahoma"/>
              </a:rPr>
              <a:t>i</a:t>
            </a:r>
            <a:r>
              <a:rPr lang="en-US" altLang="zh-CN" b="1" kern="0" dirty="0" smtClean="0">
                <a:solidFill>
                  <a:srgbClr val="000000"/>
                </a:solidFill>
                <a:latin typeface="Tahoma"/>
              </a:rPr>
              <a:t>&lt;n ; </a:t>
            </a:r>
            <a:r>
              <a:rPr lang="en-US" altLang="zh-CN" b="1" kern="0" dirty="0" err="1" smtClean="0">
                <a:solidFill>
                  <a:srgbClr val="000000"/>
                </a:solidFill>
                <a:latin typeface="Tahoma"/>
              </a:rPr>
              <a:t>i</a:t>
            </a: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br>
              <a:rPr lang="en-US" altLang="zh-CN" b="1" kern="0" dirty="0" smtClean="0">
                <a:solidFill>
                  <a:srgbClr val="000000"/>
                </a:solidFill>
                <a:latin typeface="Tahoma"/>
              </a:rPr>
            </a:br>
            <a:r>
              <a:rPr lang="en-US" altLang="zh-CN" b="1" kern="0" dirty="0" smtClean="0">
                <a:solidFill>
                  <a:srgbClr val="000000"/>
                </a:solidFill>
                <a:latin typeface="Tahoma"/>
              </a:rPr>
              <a:t>    .... </a:t>
            </a:r>
            <a:br>
              <a:rPr lang="en-US" altLang="zh-CN" b="1" kern="0" dirty="0" smtClean="0">
                <a:solidFill>
                  <a:srgbClr val="000000"/>
                </a:solidFill>
                <a:latin typeface="Tahoma"/>
              </a:rPr>
            </a:br>
            <a:r>
              <a:rPr lang="en-US" altLang="zh-CN" b="1" kern="0" dirty="0" smtClean="0">
                <a:solidFill>
                  <a:srgbClr val="000000"/>
                </a:solidFill>
                <a:latin typeface="Tahoma"/>
              </a:rPr>
              <a:t>} </a:t>
            </a:r>
            <a:endParaRPr lang="en-US" altLang="zh-CN" b="1" kern="0" dirty="0">
              <a:solidFill>
                <a:srgbClr val="000000"/>
              </a:solidFill>
              <a:latin typeface="Tahoma"/>
            </a:endParaRPr>
          </a:p>
        </p:txBody>
      </p:sp>
    </p:spTree>
    <p:extLst>
      <p:ext uri="{BB962C8B-B14F-4D97-AF65-F5344CB8AC3E}">
        <p14:creationId xmlns:p14="http://schemas.microsoft.com/office/powerpoint/2010/main" val="37594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(II)</a:t>
            </a:r>
          </a:p>
          <a:p>
            <a:pPr indent="273050">
              <a:buClr>
                <a:srgbClr val="FF0000"/>
              </a:buClr>
              <a:buSzPct val="80000"/>
            </a:pPr>
            <a:r>
              <a:rPr lang="en-US" altLang="zh-CN" sz="2000" b="1" dirty="0" smtClean="0"/>
              <a:t>Time </a:t>
            </a:r>
            <a:r>
              <a:rPr lang="en-US" altLang="zh-CN" sz="2000" b="1" dirty="0"/>
              <a:t>Limit: 2000/1000 MS (Java/Others)    </a:t>
            </a:r>
            <a:endParaRPr lang="en-US" altLang="zh-CN" sz="2000" b="1" dirty="0" smtClean="0"/>
          </a:p>
          <a:p>
            <a:pPr indent="273050">
              <a:buClr>
                <a:srgbClr val="FF0000"/>
              </a:buClr>
              <a:buSzPct val="80000"/>
            </a:pPr>
            <a:r>
              <a:rPr lang="en-US" altLang="zh-CN" sz="2000" b="1" dirty="0" smtClean="0"/>
              <a:t>Memory </a:t>
            </a:r>
            <a:r>
              <a:rPr lang="en-US" altLang="zh-CN" sz="2000" b="1" dirty="0"/>
              <a:t>Limit: 65536/32768 K (</a:t>
            </a:r>
            <a:r>
              <a:rPr lang="en-US" altLang="zh-CN" sz="2000" b="1" dirty="0" smtClean="0"/>
              <a:t>Java/Others)</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Problem Description</a:t>
            </a:r>
          </a:p>
          <a:p>
            <a:pPr>
              <a:buClr>
                <a:srgbClr val="FF0000"/>
              </a:buClr>
              <a:buSzPct val="80000"/>
            </a:pPr>
            <a:r>
              <a:rPr lang="en-US" altLang="zh-CN" sz="2000" dirty="0"/>
              <a:t>Your task is to Calculate a + b</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b="1" dirty="0">
                <a:solidFill>
                  <a:srgbClr val="FF0000"/>
                </a:solidFill>
              </a:rPr>
              <a:t>Input contains an integer N in the first line, and then N lines follow. Each line consists of a pair of integers a and b, separated by a space, one pair of integers per line.</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2998995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1115999"/>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in one line, and with one line of output for each line in input. </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smtClean="0"/>
              <a:t>2</a:t>
            </a:r>
          </a:p>
          <a:p>
            <a:pPr indent="273050">
              <a:buClr>
                <a:srgbClr val="FF0000"/>
              </a:buClr>
              <a:buSzPct val="80000"/>
            </a:pPr>
            <a:r>
              <a:rPr lang="en-US" altLang="zh-CN" sz="2000" dirty="0" smtClean="0"/>
              <a:t>1  </a:t>
            </a:r>
            <a:r>
              <a:rPr lang="en-US" altLang="zh-CN" sz="2000" dirty="0"/>
              <a:t>5</a:t>
            </a:r>
          </a:p>
          <a:p>
            <a:pPr indent="273050">
              <a:buClr>
                <a:srgbClr val="FF0000"/>
              </a:buClr>
              <a:buSzPct val="80000"/>
            </a:pPr>
            <a:r>
              <a:rPr lang="en-US" altLang="zh-CN" sz="2000" dirty="0"/>
              <a:t>10  20</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a:t>6</a:t>
            </a:r>
          </a:p>
          <a:p>
            <a:pPr indent="273050">
              <a:buClr>
                <a:srgbClr val="FF0000"/>
              </a:buClr>
              <a:buSzPct val="80000"/>
            </a:pPr>
            <a:r>
              <a:rPr lang="en-US" altLang="zh-CN" sz="2000" dirty="0" smtClean="0"/>
              <a:t>30</a:t>
            </a:r>
            <a:endParaRPr lang="en-US" altLang="zh-CN" sz="2000" dirty="0"/>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3082959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a:t>
            </a:r>
            <a:endParaRPr lang="zh-CN" altLang="en-US" dirty="0"/>
          </a:p>
        </p:txBody>
      </p:sp>
      <p:sp>
        <p:nvSpPr>
          <p:cNvPr id="5" name="Rectangle 3"/>
          <p:cNvSpPr txBox="1">
            <a:spLocks noChangeArrowheads="1"/>
          </p:cNvSpPr>
          <p:nvPr/>
        </p:nvSpPr>
        <p:spPr bwMode="auto">
          <a:xfrm>
            <a:off x="179512" y="1196975"/>
            <a:ext cx="4320480" cy="4248249"/>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9pPr>
          </a:lstStyle>
          <a:p>
            <a:pPr eaLnBrk="1" hangingPunct="1">
              <a:lnSpc>
                <a:spcPct val="70000"/>
              </a:lnSpc>
            </a:pPr>
            <a:r>
              <a:rPr lang="en-US" altLang="zh-CN" sz="2000" kern="0" smtClean="0">
                <a:ea typeface="宋体" pitchFamily="2" charset="-122"/>
              </a:rPr>
              <a:t>#include &lt;stdio.h&gt;</a:t>
            </a:r>
          </a:p>
          <a:p>
            <a:pPr eaLnBrk="1" hangingPunct="1">
              <a:lnSpc>
                <a:spcPct val="70000"/>
              </a:lnSpc>
            </a:pPr>
            <a:r>
              <a:rPr lang="en-US" altLang="zh-CN" sz="2000" kern="0" smtClean="0">
                <a:ea typeface="宋体" pitchFamily="2" charset="-122"/>
              </a:rPr>
              <a:t> int main()</a:t>
            </a:r>
          </a:p>
          <a:p>
            <a:pPr eaLnBrk="1" hangingPunct="1">
              <a:lnSpc>
                <a:spcPct val="70000"/>
              </a:lnSpc>
            </a:pPr>
            <a:r>
              <a:rPr lang="en-US" altLang="zh-CN" sz="2000" kern="0" smtClean="0">
                <a:ea typeface="宋体" pitchFamily="2" charset="-122"/>
              </a:rPr>
              <a:t> { </a:t>
            </a:r>
          </a:p>
          <a:p>
            <a:pPr eaLnBrk="1" hangingPunct="1">
              <a:lnSpc>
                <a:spcPct val="70000"/>
              </a:lnSpc>
            </a:pPr>
            <a:r>
              <a:rPr lang="en-US" altLang="zh-CN" sz="2000" kern="0" smtClean="0">
                <a:ea typeface="宋体" pitchFamily="2" charset="-122"/>
              </a:rPr>
              <a:t>      int n,i,a,b;</a:t>
            </a:r>
          </a:p>
          <a:p>
            <a:pPr eaLnBrk="1" hangingPunct="1">
              <a:lnSpc>
                <a:spcPct val="70000"/>
              </a:lnSpc>
            </a:pPr>
            <a:r>
              <a:rPr lang="en-US" altLang="zh-CN" sz="2000" kern="0" smtClean="0">
                <a:ea typeface="宋体" pitchFamily="2" charset="-122"/>
              </a:rPr>
              <a:t>	 </a:t>
            </a:r>
            <a:r>
              <a:rPr lang="en-US" altLang="zh-CN" sz="2000" kern="0" smtClean="0">
                <a:solidFill>
                  <a:srgbClr val="FF0000"/>
                </a:solidFill>
                <a:ea typeface="宋体" pitchFamily="2" charset="-122"/>
              </a:rPr>
              <a:t>scanf("%d",&amp;n);</a:t>
            </a:r>
          </a:p>
          <a:p>
            <a:pPr lvl="1" eaLnBrk="1" hangingPunct="1"/>
            <a:r>
              <a:rPr lang="en-US" altLang="zh-CN" sz="2000" kern="0" smtClean="0">
                <a:solidFill>
                  <a:srgbClr val="FF0000"/>
                </a:solidFill>
                <a:ea typeface="宋体" pitchFamily="2" charset="-122"/>
              </a:rPr>
              <a:t>for(i=0;i&lt;n;i++)</a:t>
            </a:r>
          </a:p>
          <a:p>
            <a:pPr lvl="1" eaLnBrk="1" hangingPunct="1"/>
            <a:r>
              <a:rPr lang="en-US" altLang="zh-CN" sz="2000" kern="0" smtClean="0">
                <a:ea typeface="宋体" pitchFamily="2" charset="-122"/>
              </a:rPr>
              <a:t>{</a:t>
            </a:r>
          </a:p>
          <a:p>
            <a:pPr lvl="1" eaLnBrk="1" hangingPunct="1"/>
            <a:r>
              <a:rPr lang="en-US" altLang="zh-CN" sz="2000" kern="0" smtClean="0">
                <a:ea typeface="宋体" pitchFamily="2" charset="-122"/>
              </a:rPr>
              <a:t> 	 scanf("%d %d",&amp;a, &amp;b);</a:t>
            </a:r>
          </a:p>
          <a:p>
            <a:pPr lvl="1" eaLnBrk="1" hangingPunct="1"/>
            <a:r>
              <a:rPr lang="en-US" altLang="zh-CN" sz="2000" kern="0" smtClean="0">
                <a:ea typeface="宋体" pitchFamily="2" charset="-122"/>
              </a:rPr>
              <a:t>   	 printf("%d\n",a+b);</a:t>
            </a:r>
          </a:p>
          <a:p>
            <a:pPr lvl="1" eaLnBrk="1" hangingPunct="1"/>
            <a:r>
              <a:rPr lang="en-US" altLang="zh-CN" sz="2000" kern="0" smtClean="0">
                <a:ea typeface="宋体" pitchFamily="2" charset="-122"/>
              </a:rPr>
              <a:t> }</a:t>
            </a:r>
          </a:p>
          <a:p>
            <a:pPr lvl="1" eaLnBrk="1" hangingPunct="1"/>
            <a:r>
              <a:rPr lang="en-US" altLang="zh-CN" sz="2000" kern="0" smtClean="0">
                <a:ea typeface="宋体" pitchFamily="2" charset="-122"/>
              </a:rPr>
              <a:t>return 0;</a:t>
            </a:r>
          </a:p>
          <a:p>
            <a:pPr eaLnBrk="1" hangingPunct="1">
              <a:lnSpc>
                <a:spcPct val="70000"/>
              </a:lnSpc>
            </a:pPr>
            <a:r>
              <a:rPr lang="en-US" altLang="zh-CN" sz="2000" kern="0" smtClean="0">
                <a:ea typeface="宋体" pitchFamily="2" charset="-122"/>
              </a:rPr>
              <a:t> } </a:t>
            </a:r>
            <a:endParaRPr lang="en-US" altLang="zh-CN" sz="2000" kern="0" dirty="0">
              <a:ea typeface="宋体" pitchFamily="2" charset="-122"/>
            </a:endParaRPr>
          </a:p>
        </p:txBody>
      </p:sp>
      <p:sp>
        <p:nvSpPr>
          <p:cNvPr id="6" name="Rectangle 3"/>
          <p:cNvSpPr txBox="1">
            <a:spLocks noChangeArrowheads="1"/>
          </p:cNvSpPr>
          <p:nvPr/>
        </p:nvSpPr>
        <p:spPr bwMode="auto">
          <a:xfrm>
            <a:off x="4572000" y="1214422"/>
            <a:ext cx="4512719" cy="4230124"/>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#include &lt;</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iostream</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&gt;</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using namespace std;</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int</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main()</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 </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int</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a,b,n</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FF0000"/>
                </a:solidFill>
                <a:effectLst>
                  <a:outerShdw blurRad="38100" dist="38100" dir="2700000" algn="tl">
                    <a:srgbClr val="C0C0C0"/>
                  </a:outerShdw>
                </a:effectLst>
                <a:latin typeface="Arial"/>
                <a:ea typeface="宋体" pitchFamily="2" charset="-122"/>
              </a:rPr>
              <a:t>cin</a:t>
            </a: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&gt;&gt;n;</a:t>
            </a:r>
          </a:p>
          <a:p>
            <a:pPr marL="342900" indent="-342900" algn="l" eaLnBrk="1" hangingPunct="1">
              <a:lnSpc>
                <a:spcPct val="80000"/>
              </a:lnSpc>
              <a:spcBef>
                <a:spcPct val="20000"/>
              </a:spcBef>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while(n--) //</a:t>
            </a:r>
            <a:r>
              <a:rPr kumimoji="1" lang="en-US" altLang="zh-CN" sz="2000" dirty="0" smtClean="0">
                <a:solidFill>
                  <a:srgbClr val="000000"/>
                </a:solidFill>
                <a:ea typeface="宋体" pitchFamily="2" charset="-122"/>
              </a:rPr>
              <a:t> for( </a:t>
            </a:r>
            <a:r>
              <a:rPr kumimoji="1" lang="en-US" altLang="zh-CN" sz="2000" dirty="0" err="1" smtClean="0">
                <a:solidFill>
                  <a:srgbClr val="000000"/>
                </a:solidFill>
                <a:ea typeface="宋体" pitchFamily="2" charset="-122"/>
              </a:rPr>
              <a:t>i</a:t>
            </a:r>
            <a:r>
              <a:rPr kumimoji="1" lang="en-US" altLang="zh-CN" sz="2000" dirty="0" smtClean="0">
                <a:solidFill>
                  <a:srgbClr val="000000"/>
                </a:solidFill>
                <a:ea typeface="宋体" pitchFamily="2" charset="-122"/>
              </a:rPr>
              <a:t>=0 ; </a:t>
            </a:r>
            <a:r>
              <a:rPr kumimoji="1" lang="en-US" altLang="zh-CN" sz="2000" dirty="0" err="1" smtClean="0">
                <a:solidFill>
                  <a:srgbClr val="000000"/>
                </a:solidFill>
                <a:ea typeface="宋体" pitchFamily="2" charset="-122"/>
              </a:rPr>
              <a:t>i</a:t>
            </a:r>
            <a:r>
              <a:rPr kumimoji="1" lang="en-US" altLang="zh-CN" sz="2000" dirty="0" smtClean="0">
                <a:solidFill>
                  <a:srgbClr val="000000"/>
                </a:solidFill>
                <a:ea typeface="宋体" pitchFamily="2" charset="-122"/>
              </a:rPr>
              <a:t>&lt;n ; </a:t>
            </a:r>
            <a:r>
              <a:rPr kumimoji="1" lang="en-US" altLang="zh-CN" sz="2000" dirty="0" err="1" smtClean="0">
                <a:solidFill>
                  <a:srgbClr val="000000"/>
                </a:solidFill>
                <a:ea typeface="宋体" pitchFamily="2" charset="-122"/>
              </a:rPr>
              <a:t>i</a:t>
            </a:r>
            <a:r>
              <a:rPr kumimoji="1" lang="en-US" altLang="zh-CN" sz="2000" dirty="0" smtClean="0">
                <a:solidFill>
                  <a:srgbClr val="000000"/>
                </a:solidFill>
                <a:ea typeface="宋体" pitchFamily="2" charset="-122"/>
              </a:rPr>
              <a:t>++ ) </a:t>
            </a:r>
            <a:endParaRPr kumimoji="1" lang="en-US" altLang="zh-CN" sz="2000" kern="0" dirty="0" smtClean="0">
              <a:solidFill>
                <a:srgbClr val="FF0000"/>
              </a:solidFill>
              <a:effectLst>
                <a:outerShdw blurRad="38100" dist="38100" dir="2700000" algn="tl">
                  <a:srgbClr val="C0C0C0"/>
                </a:outerShdw>
              </a:effectLst>
              <a:latin typeface="Arial"/>
              <a:ea typeface="宋体" pitchFamily="2" charset="-122"/>
            </a:endParaRPr>
          </a:p>
          <a:p>
            <a:pPr marL="342900" indent="-342900" algn="l" eaLnBrk="1" hangingPunct="1">
              <a:lnSpc>
                <a:spcPct val="80000"/>
              </a:lnSpc>
              <a:spcBef>
                <a:spcPct val="20000"/>
              </a:spcBef>
              <a:defRPr/>
            </a:pP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       {</a:t>
            </a:r>
          </a:p>
          <a:p>
            <a:pPr marL="342900" indent="-342900" algn="l" eaLnBrk="1" hangingPunct="1">
              <a:lnSpc>
                <a:spcPct val="80000"/>
              </a:lnSpc>
              <a:spcBef>
                <a:spcPct val="20000"/>
              </a:spcBef>
              <a:defRPr/>
            </a:pP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FF0000"/>
                </a:solidFill>
                <a:effectLst>
                  <a:outerShdw blurRad="38100" dist="38100" dir="2700000" algn="tl">
                    <a:srgbClr val="C0C0C0"/>
                  </a:outerShdw>
                </a:effectLst>
                <a:latin typeface="Arial"/>
                <a:ea typeface="宋体" pitchFamily="2" charset="-122"/>
              </a:rPr>
              <a:t>cin</a:t>
            </a:r>
            <a:r>
              <a:rPr kumimoji="1" lang="en-US" altLang="zh-CN" sz="2000" kern="0" dirty="0" smtClean="0">
                <a:solidFill>
                  <a:srgbClr val="FF0000"/>
                </a:solidFill>
                <a:effectLst>
                  <a:outerShdw blurRad="38100" dist="38100" dir="2700000" algn="tl">
                    <a:srgbClr val="C0C0C0"/>
                  </a:outerShdw>
                </a:effectLst>
                <a:latin typeface="Arial"/>
                <a:ea typeface="宋体" pitchFamily="2" charset="-122"/>
              </a:rPr>
              <a:t>&gt;&gt;a&gt;&gt;b;</a:t>
            </a:r>
          </a:p>
          <a:p>
            <a:pPr marL="342900" indent="-342900" algn="l" eaLnBrk="1" hangingPunct="1">
              <a:lnSpc>
                <a:spcPct val="80000"/>
              </a:lnSpc>
              <a:spcBef>
                <a:spcPct val="20000"/>
              </a:spcBef>
              <a:defRPr/>
            </a:pPr>
            <a:r>
              <a:rPr kumimoji="1" lang="zh-CN" altLang="en-US"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cout</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&lt;&lt;</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a+b</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&lt;&lt;</a:t>
            </a:r>
            <a:r>
              <a:rPr kumimoji="1" lang="en-US" altLang="zh-CN" sz="2000" kern="0" dirty="0" err="1" smtClean="0">
                <a:solidFill>
                  <a:srgbClr val="000000"/>
                </a:solidFill>
                <a:effectLst>
                  <a:outerShdw blurRad="38100" dist="38100" dir="2700000" algn="tl">
                    <a:srgbClr val="C0C0C0"/>
                  </a:outerShdw>
                </a:effectLst>
                <a:latin typeface="Arial"/>
                <a:ea typeface="宋体" pitchFamily="2" charset="-122"/>
              </a:rPr>
              <a:t>endl</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a:t>
            </a:r>
          </a:p>
          <a:p>
            <a:pPr marL="342900" indent="-342900" algn="l" eaLnBrk="1" hangingPunct="1">
              <a:lnSpc>
                <a:spcPct val="80000"/>
              </a:lnSpc>
              <a:spcBef>
                <a:spcPct val="20000"/>
              </a:spcBef>
              <a:defRPr/>
            </a:pPr>
            <a:r>
              <a:rPr kumimoji="1" lang="zh-CN" altLang="en-US" sz="2000" kern="0" dirty="0" smtClean="0">
                <a:solidFill>
                  <a:srgbClr val="000000"/>
                </a:solidFill>
                <a:effectLst>
                  <a:outerShdw blurRad="38100" dist="38100" dir="2700000" algn="tl">
                    <a:srgbClr val="C0C0C0"/>
                  </a:outerShdw>
                </a:effectLst>
                <a:latin typeface="Arial"/>
                <a:ea typeface="宋体" pitchFamily="2" charset="-122"/>
              </a:rPr>
              <a:t>       </a:t>
            </a: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return 0;</a:t>
            </a:r>
          </a:p>
          <a:p>
            <a:pPr marL="342900" indent="-342900" algn="l" eaLnBrk="1" hangingPunct="1">
              <a:lnSpc>
                <a:spcPct val="80000"/>
              </a:lnSpc>
              <a:spcBef>
                <a:spcPct val="20000"/>
              </a:spcBef>
              <a:defRPr/>
            </a:pPr>
            <a:r>
              <a:rPr kumimoji="1" lang="en-US" altLang="zh-CN" sz="2000" kern="0" dirty="0" smtClean="0">
                <a:solidFill>
                  <a:srgbClr val="000000"/>
                </a:solidFill>
                <a:effectLst>
                  <a:outerShdw blurRad="38100" dist="38100" dir="2700000" algn="tl">
                    <a:srgbClr val="C0C0C0"/>
                  </a:outerShdw>
                </a:effectLst>
                <a:latin typeface="Arial"/>
                <a:ea typeface="宋体" pitchFamily="2" charset="-122"/>
              </a:rPr>
              <a:t> } </a:t>
            </a:r>
            <a:endParaRPr kumimoji="1" lang="en-US" altLang="zh-CN" sz="2000" kern="0" dirty="0">
              <a:solidFill>
                <a:srgbClr val="000000"/>
              </a:solidFill>
              <a:effectLst>
                <a:outerShdw blurRad="38100" dist="38100" dir="2700000" algn="tl">
                  <a:srgbClr val="C0C0C0"/>
                </a:outerShdw>
              </a:effectLst>
              <a:latin typeface="Arial"/>
              <a:ea typeface="宋体" pitchFamily="2" charset="-122"/>
            </a:endParaRPr>
          </a:p>
        </p:txBody>
      </p:sp>
    </p:spTree>
    <p:extLst>
      <p:ext uri="{BB962C8B-B14F-4D97-AF65-F5344CB8AC3E}">
        <p14:creationId xmlns:p14="http://schemas.microsoft.com/office/powerpoint/2010/main" val="3417416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_</a:t>
            </a:r>
            <a:r>
              <a:rPr lang="zh-CN" altLang="en-US" dirty="0" smtClean="0"/>
              <a:t>第</a:t>
            </a:r>
            <a:r>
              <a:rPr lang="zh-CN" altLang="en-US" dirty="0"/>
              <a:t>三</a:t>
            </a:r>
            <a:r>
              <a:rPr lang="zh-CN" altLang="en-US" dirty="0" smtClean="0"/>
              <a:t>类</a:t>
            </a:r>
            <a:endParaRPr lang="zh-CN" altLang="en-US" dirty="0"/>
          </a:p>
        </p:txBody>
      </p:sp>
      <p:sp>
        <p:nvSpPr>
          <p:cNvPr id="4" name="Rectangle 3"/>
          <p:cNvSpPr>
            <a:spLocks noGrp="1" noChangeArrowheads="1"/>
          </p:cNvSpPr>
          <p:nvPr>
            <p:ph idx="1"/>
          </p:nvPr>
        </p:nvSpPr>
        <p:spPr>
          <a:xfrm>
            <a:off x="288000" y="1115999"/>
            <a:ext cx="8604000" cy="1880953"/>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输入不说明有多少个</a:t>
            </a:r>
            <a:r>
              <a:rPr lang="en-US" altLang="zh-CN" sz="2800" b="1" dirty="0"/>
              <a:t>Input </a:t>
            </a:r>
            <a:r>
              <a:rPr lang="en-US" altLang="zh-CN" sz="2800" b="1" dirty="0" smtClean="0"/>
              <a:t>Block</a:t>
            </a:r>
            <a:r>
              <a:rPr lang="zh-CN" altLang="en-US" sz="2800" b="1" dirty="0" smtClean="0"/>
              <a:t>，但</a:t>
            </a:r>
            <a:r>
              <a:rPr lang="zh-CN" altLang="en-US" sz="2800" b="1" dirty="0"/>
              <a:t>以某个特殊输入为结束</a:t>
            </a:r>
            <a:r>
              <a:rPr lang="zh-CN" altLang="en-US" sz="2800" b="1" dirty="0" smtClean="0"/>
              <a:t>标志</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180528" y="2996952"/>
            <a:ext cx="5220104"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pt-BR" altLang="zh-CN" kern="0" dirty="0">
                <a:latin typeface="Tahoma"/>
              </a:rPr>
              <a:t>while(scanf("%d",&amp;n) </a:t>
            </a:r>
            <a:r>
              <a:rPr lang="pt-BR" altLang="zh-CN" kern="0" dirty="0" smtClean="0">
                <a:latin typeface="Tahoma"/>
              </a:rPr>
              <a:t>&amp;&amp; </a:t>
            </a:r>
            <a:r>
              <a:rPr lang="pt-BR" altLang="zh-CN" kern="0" dirty="0">
                <a:latin typeface="Tahoma"/>
              </a:rPr>
              <a:t>n!=0 ) </a:t>
            </a:r>
          </a:p>
          <a:p>
            <a:pPr marL="342900" indent="12700">
              <a:spcAft>
                <a:spcPct val="0"/>
              </a:spcAft>
              <a:buClr>
                <a:srgbClr val="3333CC"/>
              </a:buClr>
              <a:buSzPct val="60000"/>
            </a:pPr>
            <a:r>
              <a:rPr lang="pt-BR" altLang="zh-CN" kern="0" dirty="0" smtClean="0">
                <a:solidFill>
                  <a:srgbClr val="000000"/>
                </a:solidFill>
                <a:latin typeface="Tahoma"/>
              </a:rPr>
              <a:t>{ </a:t>
            </a:r>
            <a:r>
              <a:rPr lang="pt-BR" altLang="zh-CN" kern="0" dirty="0">
                <a:solidFill>
                  <a:srgbClr val="000000"/>
                </a:solidFill>
                <a:latin typeface="Tahoma"/>
              </a:rPr>
              <a:t/>
            </a:r>
            <a:br>
              <a:rPr lang="pt-BR" altLang="zh-CN" kern="0" dirty="0">
                <a:solidFill>
                  <a:srgbClr val="000000"/>
                </a:solidFill>
                <a:latin typeface="Tahoma"/>
              </a:rPr>
            </a:br>
            <a:r>
              <a:rPr lang="pt-BR" altLang="zh-CN" kern="0" dirty="0">
                <a:solidFill>
                  <a:srgbClr val="000000"/>
                </a:solidFill>
                <a:latin typeface="Tahoma"/>
              </a:rPr>
              <a:t>    .... </a:t>
            </a:r>
            <a:br>
              <a:rPr lang="pt-BR" altLang="zh-CN" kern="0" dirty="0">
                <a:solidFill>
                  <a:srgbClr val="000000"/>
                </a:solidFill>
                <a:latin typeface="Tahoma"/>
              </a:rPr>
            </a:br>
            <a:r>
              <a:rPr lang="pt-BR" altLang="zh-CN" kern="0" dirty="0">
                <a:solidFill>
                  <a:srgbClr val="000000"/>
                </a:solidFill>
                <a:latin typeface="Tahoma"/>
              </a:rPr>
              <a:t>} </a:t>
            </a:r>
          </a:p>
        </p:txBody>
      </p:sp>
      <p:sp>
        <p:nvSpPr>
          <p:cNvPr id="6" name="Rectangle 3"/>
          <p:cNvSpPr txBox="1">
            <a:spLocks noChangeArrowheads="1"/>
          </p:cNvSpPr>
          <p:nvPr/>
        </p:nvSpPr>
        <p:spPr>
          <a:xfrm>
            <a:off x="4788024" y="2996952"/>
            <a:ext cx="4248472"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pt-BR" altLang="zh-CN" kern="0" dirty="0">
                <a:solidFill>
                  <a:srgbClr val="000000"/>
                </a:solidFill>
                <a:latin typeface="Tahoma"/>
              </a:rPr>
              <a:t>while( cin &gt;&gt; n &amp;&amp; n != 0 ) </a:t>
            </a:r>
            <a:br>
              <a:rPr lang="pt-BR" altLang="zh-CN" kern="0" dirty="0">
                <a:solidFill>
                  <a:srgbClr val="000000"/>
                </a:solidFill>
                <a:latin typeface="Tahoma"/>
              </a:rPr>
            </a:br>
            <a:r>
              <a:rPr lang="pt-BR" altLang="zh-CN" kern="0" dirty="0">
                <a:solidFill>
                  <a:srgbClr val="000000"/>
                </a:solidFill>
                <a:latin typeface="Tahoma"/>
              </a:rPr>
              <a:t>{ </a:t>
            </a:r>
            <a:br>
              <a:rPr lang="pt-BR" altLang="zh-CN" kern="0" dirty="0">
                <a:solidFill>
                  <a:srgbClr val="000000"/>
                </a:solidFill>
                <a:latin typeface="Tahoma"/>
              </a:rPr>
            </a:br>
            <a:r>
              <a:rPr lang="pt-BR" altLang="zh-CN" kern="0" dirty="0">
                <a:solidFill>
                  <a:srgbClr val="000000"/>
                </a:solidFill>
                <a:latin typeface="Tahoma"/>
              </a:rPr>
              <a:t>    .... </a:t>
            </a:r>
            <a:br>
              <a:rPr lang="pt-BR" altLang="zh-CN" kern="0" dirty="0">
                <a:solidFill>
                  <a:srgbClr val="000000"/>
                </a:solidFill>
                <a:latin typeface="Tahoma"/>
              </a:rPr>
            </a:br>
            <a:r>
              <a:rPr lang="pt-BR" altLang="zh-CN" kern="0" dirty="0">
                <a:solidFill>
                  <a:srgbClr val="000000"/>
                </a:solidFill>
                <a:latin typeface="Tahoma"/>
              </a:rPr>
              <a:t>} </a:t>
            </a:r>
          </a:p>
        </p:txBody>
      </p:sp>
    </p:spTree>
    <p:extLst>
      <p:ext uri="{BB962C8B-B14F-4D97-AF65-F5344CB8AC3E}">
        <p14:creationId xmlns:p14="http://schemas.microsoft.com/office/powerpoint/2010/main" val="187131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(III)</a:t>
            </a:r>
          </a:p>
          <a:p>
            <a:pPr indent="273050">
              <a:buClr>
                <a:srgbClr val="FF0000"/>
              </a:buClr>
              <a:buSzPct val="80000"/>
            </a:pPr>
            <a:r>
              <a:rPr lang="en-US" altLang="zh-CN" sz="2000" b="1" dirty="0" smtClean="0"/>
              <a:t>Time </a:t>
            </a:r>
            <a:r>
              <a:rPr lang="en-US" altLang="zh-CN" sz="2000" b="1" dirty="0"/>
              <a:t>Limit: 2000/1000 MS (Java/Others)    </a:t>
            </a:r>
            <a:endParaRPr lang="en-US" altLang="zh-CN" sz="2000" b="1" dirty="0" smtClean="0"/>
          </a:p>
          <a:p>
            <a:pPr indent="273050">
              <a:buClr>
                <a:srgbClr val="FF0000"/>
              </a:buClr>
              <a:buSzPct val="80000"/>
            </a:pPr>
            <a:r>
              <a:rPr lang="en-US" altLang="zh-CN" sz="2000" b="1" dirty="0" smtClean="0"/>
              <a:t>Memory </a:t>
            </a:r>
            <a:r>
              <a:rPr lang="en-US" altLang="zh-CN" sz="2000" b="1" dirty="0"/>
              <a:t>Limit: 65536/32768 K (</a:t>
            </a:r>
            <a:r>
              <a:rPr lang="en-US" altLang="zh-CN" sz="2000" b="1" dirty="0" smtClean="0"/>
              <a:t>Java/Others)</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Problem Description</a:t>
            </a:r>
          </a:p>
          <a:p>
            <a:pPr>
              <a:buClr>
                <a:srgbClr val="FF0000"/>
              </a:buClr>
              <a:buSzPct val="80000"/>
            </a:pPr>
            <a:r>
              <a:rPr lang="en-US" altLang="zh-CN" sz="2000" dirty="0"/>
              <a:t>Your task is to Calculate a + b</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solidFill>
                  <a:srgbClr val="FF0000"/>
                </a:solidFill>
              </a:rPr>
              <a:t>Input contains multiple test cases. Each test case contains a pair of integers a and b, one pair of integers per line. A test case containing 0 0 terminates the input and this test case is not to be processed.</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2715539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 (</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1115999"/>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in one line, and with one line of output for each line in input. </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a:t>1 5</a:t>
            </a:r>
          </a:p>
          <a:p>
            <a:pPr indent="273050">
              <a:buClr>
                <a:srgbClr val="FF0000"/>
              </a:buClr>
              <a:buSzPct val="80000"/>
            </a:pPr>
            <a:r>
              <a:rPr lang="en-US" altLang="zh-CN" sz="2000" dirty="0"/>
              <a:t>10 20</a:t>
            </a:r>
          </a:p>
          <a:p>
            <a:pPr indent="273050">
              <a:buClr>
                <a:srgbClr val="FF0000"/>
              </a:buClr>
              <a:buSzPct val="80000"/>
            </a:pPr>
            <a:r>
              <a:rPr lang="en-US" altLang="zh-CN" sz="2000" dirty="0"/>
              <a:t>0 </a:t>
            </a:r>
            <a:r>
              <a:rPr lang="en-US" altLang="zh-CN" sz="2000" dirty="0" smtClean="0"/>
              <a:t>0</a:t>
            </a:r>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smtClean="0"/>
              <a:t>6</a:t>
            </a:r>
            <a:endParaRPr lang="en-US" altLang="zh-CN" sz="2000" dirty="0"/>
          </a:p>
          <a:p>
            <a:pPr indent="273050">
              <a:buClr>
                <a:srgbClr val="FF0000"/>
              </a:buClr>
              <a:buSzPct val="80000"/>
            </a:pPr>
            <a:r>
              <a:rPr lang="en-US" altLang="zh-CN" sz="2000" dirty="0" smtClean="0"/>
              <a:t>30</a:t>
            </a:r>
            <a:endParaRPr lang="en-US" altLang="zh-CN" sz="2000" dirty="0"/>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1618967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a:t>
            </a:r>
            <a:endParaRPr lang="zh-CN" altLang="en-US" dirty="0"/>
          </a:p>
        </p:txBody>
      </p:sp>
      <p:sp>
        <p:nvSpPr>
          <p:cNvPr id="3" name="内容占位符 2"/>
          <p:cNvSpPr>
            <a:spLocks noGrp="1"/>
          </p:cNvSpPr>
          <p:nvPr>
            <p:ph idx="1"/>
          </p:nvPr>
        </p:nvSpPr>
        <p:spPr>
          <a:xfrm>
            <a:off x="288000" y="1115999"/>
            <a:ext cx="8604000" cy="3537137"/>
          </a:xfrm>
        </p:spPr>
        <p:txBody>
          <a:bodyPr>
            <a:normAutofit fontScale="85000" lnSpcReduction="10000"/>
          </a:bodyPr>
          <a:lstStyle/>
          <a:p>
            <a:pPr>
              <a:lnSpc>
                <a:spcPct val="150000"/>
              </a:lnSpc>
              <a:spcAft>
                <a:spcPts val="0"/>
              </a:spcAft>
            </a:pPr>
            <a:r>
              <a:rPr lang="en-US" altLang="zh-CN" dirty="0"/>
              <a:t>#include &lt;</a:t>
            </a:r>
            <a:r>
              <a:rPr lang="en-US" altLang="zh-CN" dirty="0" err="1"/>
              <a:t>stdio.h</a:t>
            </a:r>
            <a:r>
              <a:rPr lang="en-US" altLang="zh-CN" dirty="0"/>
              <a:t>&gt;</a:t>
            </a:r>
          </a:p>
          <a:p>
            <a:pPr>
              <a:lnSpc>
                <a:spcPct val="150000"/>
              </a:lnSpc>
              <a:spcAft>
                <a:spcPts val="0"/>
              </a:spcAft>
            </a:pPr>
            <a:r>
              <a:rPr lang="en-US" altLang="zh-CN" dirty="0"/>
              <a:t> int main()</a:t>
            </a:r>
          </a:p>
          <a:p>
            <a:pPr>
              <a:lnSpc>
                <a:spcPct val="150000"/>
              </a:lnSpc>
              <a:spcAft>
                <a:spcPts val="0"/>
              </a:spcAft>
            </a:pPr>
            <a:r>
              <a:rPr lang="en-US" altLang="zh-CN" dirty="0"/>
              <a:t> { </a:t>
            </a:r>
          </a:p>
          <a:p>
            <a:pPr>
              <a:lnSpc>
                <a:spcPct val="150000"/>
              </a:lnSpc>
              <a:spcAft>
                <a:spcPts val="0"/>
              </a:spcAft>
            </a:pPr>
            <a:r>
              <a:rPr lang="en-US" altLang="zh-CN" dirty="0"/>
              <a:t>	int </a:t>
            </a:r>
            <a:r>
              <a:rPr lang="en-US" altLang="zh-CN" dirty="0" err="1"/>
              <a:t>a,b</a:t>
            </a:r>
            <a:r>
              <a:rPr lang="en-US" altLang="zh-CN" dirty="0"/>
              <a:t>;</a:t>
            </a:r>
          </a:p>
          <a:p>
            <a:pPr>
              <a:lnSpc>
                <a:spcPct val="150000"/>
              </a:lnSpc>
              <a:spcAft>
                <a:spcPts val="0"/>
              </a:spcAft>
            </a:pPr>
            <a:r>
              <a:rPr lang="en-US" altLang="zh-CN" dirty="0"/>
              <a:t>	while(scanf</a:t>
            </a:r>
            <a:r>
              <a:rPr lang="en-US" altLang="zh-CN" dirty="0" smtClean="0"/>
              <a:t>(“%</a:t>
            </a:r>
            <a:r>
              <a:rPr lang="en-US" altLang="zh-CN" dirty="0"/>
              <a:t>d %</a:t>
            </a:r>
            <a:r>
              <a:rPr lang="en-US" altLang="zh-CN" dirty="0" err="1" smtClean="0"/>
              <a:t>d”,&amp;</a:t>
            </a:r>
            <a:r>
              <a:rPr lang="en-US" altLang="zh-CN" dirty="0" err="1"/>
              <a:t>a</a:t>
            </a:r>
            <a:r>
              <a:rPr lang="en-US" altLang="zh-CN" dirty="0"/>
              <a:t>, &amp;b)&amp;&amp; </a:t>
            </a:r>
            <a:r>
              <a:rPr lang="en-US" altLang="zh-CN" dirty="0" smtClean="0"/>
              <a:t>(a!=0 </a:t>
            </a:r>
            <a:r>
              <a:rPr lang="en-US" altLang="zh-CN" dirty="0"/>
              <a:t>&amp;&amp; </a:t>
            </a:r>
            <a:r>
              <a:rPr lang="en-US" altLang="zh-CN" dirty="0" smtClean="0"/>
              <a:t>b!=0</a:t>
            </a:r>
            <a:r>
              <a:rPr lang="en-US" altLang="zh-CN" dirty="0"/>
              <a:t>))</a:t>
            </a:r>
          </a:p>
          <a:p>
            <a:pPr>
              <a:lnSpc>
                <a:spcPct val="150000"/>
              </a:lnSpc>
              <a:spcAft>
                <a:spcPts val="0"/>
              </a:spcAft>
            </a:pPr>
            <a:r>
              <a:rPr lang="en-US" altLang="zh-CN" dirty="0"/>
              <a:t>		</a:t>
            </a:r>
            <a:r>
              <a:rPr lang="en-US" altLang="zh-CN" dirty="0" err="1"/>
              <a:t>printf</a:t>
            </a:r>
            <a:r>
              <a:rPr lang="en-US" altLang="zh-CN" dirty="0"/>
              <a:t>("%d\n",</a:t>
            </a:r>
            <a:r>
              <a:rPr lang="en-US" altLang="zh-CN" dirty="0" err="1"/>
              <a:t>a+b</a:t>
            </a:r>
            <a:r>
              <a:rPr lang="en-US" altLang="zh-CN" dirty="0"/>
              <a:t>);</a:t>
            </a:r>
          </a:p>
          <a:p>
            <a:pPr>
              <a:lnSpc>
                <a:spcPct val="150000"/>
              </a:lnSpc>
              <a:spcAft>
                <a:spcPts val="0"/>
              </a:spcAft>
            </a:pPr>
            <a:r>
              <a:rPr lang="en-US" altLang="zh-CN" dirty="0"/>
              <a:t>	return 0;</a:t>
            </a:r>
          </a:p>
          <a:p>
            <a:pPr>
              <a:lnSpc>
                <a:spcPct val="150000"/>
              </a:lnSpc>
              <a:spcAft>
                <a:spcPts val="0"/>
              </a:spcAft>
            </a:pPr>
            <a:r>
              <a:rPr lang="en-US" altLang="zh-CN" dirty="0"/>
              <a:t> } </a:t>
            </a:r>
            <a:endParaRPr lang="zh-CN" altLang="zh-CN" dirty="0"/>
          </a:p>
        </p:txBody>
      </p:sp>
      <p:sp>
        <p:nvSpPr>
          <p:cNvPr id="5" name="Text Box 4"/>
          <p:cNvSpPr txBox="1">
            <a:spLocks noChangeArrowheads="1"/>
          </p:cNvSpPr>
          <p:nvPr/>
        </p:nvSpPr>
        <p:spPr bwMode="auto">
          <a:xfrm>
            <a:off x="611560" y="4911551"/>
            <a:ext cx="799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l">
              <a:spcBef>
                <a:spcPct val="50000"/>
              </a:spcBef>
            </a:pPr>
            <a:r>
              <a:rPr lang="en-US" altLang="zh-CN" dirty="0">
                <a:solidFill>
                  <a:srgbClr val="FF0000"/>
                </a:solidFill>
                <a:latin typeface="Times New Roman" pitchFamily="18" charset="0"/>
                <a:ea typeface="黑体" pitchFamily="49" charset="-122"/>
              </a:rPr>
              <a:t>while(scanf("%d %</a:t>
            </a:r>
            <a:r>
              <a:rPr lang="en-US" altLang="zh-CN" dirty="0" err="1">
                <a:solidFill>
                  <a:srgbClr val="FF0000"/>
                </a:solidFill>
                <a:latin typeface="Times New Roman" pitchFamily="18" charset="0"/>
                <a:ea typeface="黑体" pitchFamily="49" charset="-122"/>
              </a:rPr>
              <a:t>d",&amp;a</a:t>
            </a:r>
            <a:r>
              <a:rPr lang="en-US" altLang="zh-CN" dirty="0">
                <a:solidFill>
                  <a:srgbClr val="FF0000"/>
                </a:solidFill>
                <a:latin typeface="Times New Roman" pitchFamily="18" charset="0"/>
                <a:ea typeface="黑体" pitchFamily="49" charset="-122"/>
              </a:rPr>
              <a:t>, &amp;b)&amp;&amp; !(a==0 &amp;&amp; b==0))</a:t>
            </a:r>
            <a:endParaRPr lang="zh-CN" altLang="zh-CN" dirty="0" smtClean="0">
              <a:solidFill>
                <a:srgbClr val="FF0000"/>
              </a:solidFill>
              <a:latin typeface="Times New Roman" pitchFamily="18" charset="0"/>
              <a:ea typeface="黑体" pitchFamily="49" charset="-122"/>
            </a:endParaRPr>
          </a:p>
        </p:txBody>
      </p:sp>
      <p:sp>
        <p:nvSpPr>
          <p:cNvPr id="6" name="云形标注 5"/>
          <p:cNvSpPr/>
          <p:nvPr/>
        </p:nvSpPr>
        <p:spPr bwMode="auto">
          <a:xfrm>
            <a:off x="5868144" y="1124744"/>
            <a:ext cx="3096344" cy="1556462"/>
          </a:xfrm>
          <a:prstGeom prst="cloudCallout">
            <a:avLst/>
          </a:prstGeom>
          <a:solidFill>
            <a:srgbClr val="00B0F0">
              <a:alpha val="58000"/>
            </a:srgbClr>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Times New Roman" pitchFamily="18" charset="0"/>
                <a:ea typeface="黑体" pitchFamily="2" charset="-122"/>
              </a:rPr>
              <a:t>有没有问题？</a:t>
            </a:r>
          </a:p>
        </p:txBody>
      </p:sp>
    </p:spTree>
    <p:extLst>
      <p:ext uri="{BB962C8B-B14F-4D97-AF65-F5344CB8AC3E}">
        <p14:creationId xmlns:p14="http://schemas.microsoft.com/office/powerpoint/2010/main" val="190183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4" end="4"/>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schemeClr val="accent1">
                <a:lumMod val="40000"/>
                <a:lumOff val="60000"/>
                <a:alpha val="40000"/>
              </a:schemeClr>
            </a:outerShdw>
          </a:effectLst>
        </p:spPr>
        <p:txBody>
          <a:bodyPr vert="horz" lIns="91440" tIns="45720" rIns="91440" bIns="45720" rtlCol="0" anchor="ctr">
            <a:normAutofit/>
          </a:bodyPr>
          <a:lstStyle/>
          <a:p>
            <a:r>
              <a:rPr lang="en-US" altLang="zh-CN" sz="3600" dirty="0">
                <a:solidFill>
                  <a:srgbClr val="C00000"/>
                </a:solidFill>
              </a:rPr>
              <a:t>2.1 C/C++</a:t>
            </a:r>
            <a:r>
              <a:rPr lang="zh-CN" altLang="en-US" sz="3600" dirty="0" smtClean="0">
                <a:solidFill>
                  <a:srgbClr val="C00000"/>
                </a:solidFill>
              </a:rPr>
              <a:t>语言</a:t>
            </a:r>
            <a:r>
              <a:rPr lang="zh-CN" altLang="en-US" sz="3600" dirty="0">
                <a:solidFill>
                  <a:srgbClr val="C00000"/>
                </a:solidFill>
              </a:rPr>
              <a:t>的输入输出语句</a:t>
            </a:r>
          </a:p>
        </p:txBody>
      </p:sp>
      <p:sp>
        <p:nvSpPr>
          <p:cNvPr id="3" name="内容占位符 2"/>
          <p:cNvSpPr>
            <a:spLocks noGrp="1"/>
          </p:cNvSpPr>
          <p:nvPr>
            <p:ph idx="1"/>
          </p:nvPr>
        </p:nvSpPr>
        <p:spPr/>
        <p:txBody>
          <a:bodyPr>
            <a:normAutofit lnSpcReduction="10000"/>
          </a:bodyPr>
          <a:lstStyle/>
          <a:p>
            <a:pPr marL="342900" indent="-34290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C</a:t>
            </a:r>
            <a:r>
              <a:rPr kumimoji="1" lang="zh-CN" altLang="en-US" sz="2800" b="1" kern="1200" dirty="0">
                <a:solidFill>
                  <a:srgbClr val="0033CC"/>
                </a:solidFill>
                <a:latin typeface="Times New Roman" pitchFamily="18" charset="0"/>
                <a:ea typeface="宋体" pitchFamily="2" charset="-122"/>
              </a:rPr>
              <a:t>语言的输入输出      </a:t>
            </a:r>
            <a:r>
              <a:rPr lang="en-US" altLang="zh-CN" b="1" dirty="0" smtClean="0">
                <a:solidFill>
                  <a:srgbClr val="FF0000"/>
                </a:solidFill>
              </a:rPr>
              <a:t>#</a:t>
            </a:r>
            <a:r>
              <a:rPr lang="en-US" altLang="zh-CN" b="1" dirty="0">
                <a:solidFill>
                  <a:srgbClr val="FF0000"/>
                </a:solidFill>
              </a:rPr>
              <a:t>include &lt;</a:t>
            </a:r>
            <a:r>
              <a:rPr lang="en-US" altLang="zh-CN" b="1" dirty="0" err="1">
                <a:solidFill>
                  <a:srgbClr val="FF0000"/>
                </a:solidFill>
              </a:rPr>
              <a:t>stdio.h</a:t>
            </a:r>
            <a:r>
              <a:rPr lang="en-US" altLang="zh-CN" b="1" dirty="0" smtClean="0">
                <a:solidFill>
                  <a:srgbClr val="FF0000"/>
                </a:solidFill>
              </a:rPr>
              <a:t>&gt;</a:t>
            </a:r>
          </a:p>
          <a:p>
            <a:pPr marL="627063" indent="-271463">
              <a:buClr>
                <a:srgbClr val="FF0000"/>
              </a:buClr>
              <a:buSzPct val="80000"/>
              <a:buFont typeface="Wingdings" panose="05000000000000000000" pitchFamily="2" charset="2"/>
              <a:buChar char="Ø"/>
            </a:pPr>
            <a:r>
              <a:rPr lang="en-US" altLang="zh-CN" b="1" dirty="0"/>
              <a:t>scanf( ) </a:t>
            </a:r>
            <a:endParaRPr lang="en-US" altLang="zh-CN" b="1" dirty="0" smtClean="0"/>
          </a:p>
          <a:p>
            <a:pPr marL="627063" indent="-271463">
              <a:buClr>
                <a:srgbClr val="FF0000"/>
              </a:buClr>
              <a:buSzPct val="80000"/>
              <a:buFont typeface="Wingdings" panose="05000000000000000000" pitchFamily="2" charset="2"/>
              <a:buChar char="Ø"/>
            </a:pPr>
            <a:r>
              <a:rPr lang="en-US" altLang="zh-CN" b="1" dirty="0" err="1" smtClean="0"/>
              <a:t>printf</a:t>
            </a:r>
            <a:r>
              <a:rPr lang="en-US" altLang="zh-CN" b="1" dirty="0"/>
              <a:t>( </a:t>
            </a:r>
            <a:r>
              <a:rPr lang="en-US" altLang="zh-CN" b="1" dirty="0" smtClean="0"/>
              <a:t>)</a:t>
            </a:r>
          </a:p>
          <a:p>
            <a:pPr marL="627063" indent="-271463">
              <a:buClr>
                <a:srgbClr val="FF0000"/>
              </a:buClr>
              <a:buSzPct val="80000"/>
              <a:buFont typeface="Wingdings" panose="05000000000000000000" pitchFamily="2" charset="2"/>
              <a:buChar char="Ø"/>
            </a:pPr>
            <a:r>
              <a:rPr lang="en-US" altLang="zh-CN" b="1" dirty="0" err="1" smtClean="0"/>
              <a:t>getchar</a:t>
            </a:r>
            <a:r>
              <a:rPr lang="en-US" altLang="zh-CN" b="1" dirty="0" smtClean="0"/>
              <a:t>( )</a:t>
            </a:r>
          </a:p>
          <a:p>
            <a:pPr marL="627063" indent="-271463">
              <a:buClr>
                <a:srgbClr val="FF0000"/>
              </a:buClr>
              <a:buSzPct val="80000"/>
              <a:buFont typeface="Wingdings" panose="05000000000000000000" pitchFamily="2" charset="2"/>
              <a:buChar char="Ø"/>
            </a:pPr>
            <a:r>
              <a:rPr lang="en-US" altLang="zh-CN" b="1" dirty="0" err="1" smtClean="0"/>
              <a:t>putchar</a:t>
            </a:r>
            <a:r>
              <a:rPr lang="en-US" altLang="zh-CN" b="1" dirty="0" smtClean="0"/>
              <a:t>( )</a:t>
            </a:r>
          </a:p>
          <a:p>
            <a:pPr marL="627063" indent="-271463">
              <a:buClr>
                <a:srgbClr val="FF0000"/>
              </a:buClr>
              <a:buSzPct val="80000"/>
              <a:buFont typeface="Wingdings" panose="05000000000000000000" pitchFamily="2" charset="2"/>
              <a:buChar char="Ø"/>
            </a:pPr>
            <a:r>
              <a:rPr lang="en-US" altLang="zh-CN" b="1" dirty="0" smtClean="0"/>
              <a:t>gets( )</a:t>
            </a:r>
          </a:p>
          <a:p>
            <a:pPr marL="627063" indent="-271463">
              <a:buClr>
                <a:srgbClr val="FF0000"/>
              </a:buClr>
              <a:buSzPct val="80000"/>
              <a:buFont typeface="Wingdings" panose="05000000000000000000" pitchFamily="2" charset="2"/>
              <a:buChar char="Ø"/>
            </a:pPr>
            <a:r>
              <a:rPr lang="en-US" altLang="zh-CN" b="1" dirty="0" smtClean="0"/>
              <a:t>puts( )</a:t>
            </a:r>
          </a:p>
          <a:p>
            <a:pPr marL="342900" indent="-34290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C++</a:t>
            </a:r>
            <a:r>
              <a:rPr kumimoji="1" lang="zh-CN" altLang="en-US" sz="2800" b="1" kern="1200" dirty="0">
                <a:solidFill>
                  <a:srgbClr val="0033CC"/>
                </a:solidFill>
                <a:latin typeface="Times New Roman" pitchFamily="18" charset="0"/>
                <a:ea typeface="宋体" pitchFamily="2" charset="-122"/>
              </a:rPr>
              <a:t>语言的输入输出    </a:t>
            </a:r>
            <a:r>
              <a:rPr lang="en-US" altLang="zh-CN" b="1" dirty="0">
                <a:solidFill>
                  <a:srgbClr val="FF0000"/>
                </a:solidFill>
              </a:rPr>
              <a:t>#include&lt;</a:t>
            </a:r>
            <a:r>
              <a:rPr lang="en-US" altLang="zh-CN" b="1" dirty="0" err="1">
                <a:solidFill>
                  <a:srgbClr val="FF0000"/>
                </a:solidFill>
              </a:rPr>
              <a:t>iostream</a:t>
            </a:r>
            <a:r>
              <a:rPr lang="en-US" altLang="zh-CN" b="1" dirty="0" smtClean="0">
                <a:solidFill>
                  <a:srgbClr val="FF0000"/>
                </a:solidFill>
              </a:rPr>
              <a:t>&gt;    </a:t>
            </a:r>
            <a:endParaRPr lang="en-US" altLang="zh-CN" b="1" dirty="0">
              <a:solidFill>
                <a:srgbClr val="FF0000"/>
              </a:solidFill>
            </a:endParaRPr>
          </a:p>
          <a:p>
            <a:pPr marL="627063" indent="-271463">
              <a:buClr>
                <a:srgbClr val="FF0000"/>
              </a:buClr>
              <a:buSzPct val="80000"/>
              <a:buFont typeface="Wingdings" panose="05000000000000000000" pitchFamily="2" charset="2"/>
              <a:buChar char="Ø"/>
            </a:pPr>
            <a:r>
              <a:rPr lang="en-US" altLang="zh-CN" b="1" dirty="0" err="1" smtClean="0"/>
              <a:t>cin</a:t>
            </a:r>
            <a:endParaRPr lang="en-US" altLang="zh-CN" b="1" dirty="0"/>
          </a:p>
          <a:p>
            <a:pPr marL="627063" indent="-271463">
              <a:buClr>
                <a:srgbClr val="FF0000"/>
              </a:buClr>
              <a:buSzPct val="80000"/>
              <a:buFont typeface="Wingdings" panose="05000000000000000000" pitchFamily="2" charset="2"/>
              <a:buChar char="Ø"/>
            </a:pPr>
            <a:r>
              <a:rPr lang="en-US" altLang="zh-CN" b="1" dirty="0" err="1" smtClean="0"/>
              <a:t>cout</a:t>
            </a:r>
            <a:endParaRPr lang="en-US" altLang="zh-CN" b="1" dirty="0"/>
          </a:p>
          <a:p>
            <a:pPr marL="342900" indent="-342900">
              <a:buClr>
                <a:srgbClr val="FF0000"/>
              </a:buClr>
              <a:buSzPct val="80000"/>
              <a:buFont typeface="Wingdings" panose="05000000000000000000" pitchFamily="2" charset="2"/>
              <a:buChar char="n"/>
            </a:pPr>
            <a:endParaRPr lang="zh-CN" altLang="en-US" b="1" dirty="0"/>
          </a:p>
        </p:txBody>
      </p:sp>
    </p:spTree>
    <p:extLst>
      <p:ext uri="{BB962C8B-B14F-4D97-AF65-F5344CB8AC3E}">
        <p14:creationId xmlns:p14="http://schemas.microsoft.com/office/powerpoint/2010/main" val="1631976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_</a:t>
            </a:r>
            <a:r>
              <a:rPr lang="zh-CN" altLang="en-US" dirty="0" smtClean="0"/>
              <a:t>第四类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输入是一整行的</a:t>
            </a:r>
            <a:r>
              <a:rPr lang="zh-CN" altLang="en-US" sz="2800" b="1" dirty="0" smtClean="0"/>
              <a:t>字符串</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解决方案：字符（串）输入</a:t>
            </a:r>
            <a:endParaRPr lang="en-US" altLang="zh-CN" dirty="0">
              <a:solidFill>
                <a:srgbClr val="000000"/>
              </a:solidFill>
              <a:latin typeface="Tahoma"/>
            </a:endParaRPr>
          </a:p>
        </p:txBody>
      </p:sp>
      <p:sp>
        <p:nvSpPr>
          <p:cNvPr id="5" name="Rectangle 3"/>
          <p:cNvSpPr txBox="1">
            <a:spLocks noChangeArrowheads="1"/>
          </p:cNvSpPr>
          <p:nvPr/>
        </p:nvSpPr>
        <p:spPr>
          <a:xfrm>
            <a:off x="467544" y="2636912"/>
            <a:ext cx="3744416"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endParaRPr kumimoji="1" lang="en-US" altLang="zh-CN" sz="2800" b="1" dirty="0">
              <a:solidFill>
                <a:srgbClr val="0033CC"/>
              </a:solidFill>
              <a:latin typeface="Times New Roman" pitchFamily="18" charset="0"/>
              <a:ea typeface="宋体" pitchFamily="2" charset="-122"/>
            </a:endParaRPr>
          </a:p>
          <a:p>
            <a:pPr marL="342900" indent="0">
              <a:spcAft>
                <a:spcPct val="0"/>
              </a:spcAft>
              <a:buClr>
                <a:srgbClr val="3333CC"/>
              </a:buClr>
              <a:buSzPct val="100000"/>
            </a:pPr>
            <a:r>
              <a:rPr lang="zh-CN" altLang="zh-CN" dirty="0"/>
              <a:t>char buf[20]; </a:t>
            </a:r>
            <a:br>
              <a:rPr lang="zh-CN" altLang="zh-CN" dirty="0"/>
            </a:br>
            <a:r>
              <a:rPr lang="zh-CN" altLang="zh-CN" dirty="0" smtClean="0"/>
              <a:t>gets</a:t>
            </a:r>
            <a:r>
              <a:rPr lang="zh-CN" altLang="zh-CN" dirty="0"/>
              <a:t>(buf); </a:t>
            </a:r>
            <a:endParaRPr lang="zh-CN" altLang="zh-CN" dirty="0">
              <a:solidFill>
                <a:schemeClr val="hlink"/>
              </a:solidFill>
            </a:endParaRPr>
          </a:p>
          <a:p>
            <a:pPr marL="342900" indent="0">
              <a:spcAft>
                <a:spcPct val="0"/>
              </a:spcAft>
              <a:buClr>
                <a:srgbClr val="3333CC"/>
              </a:buClr>
              <a:buSzPct val="100000"/>
            </a:pPr>
            <a:endParaRPr lang="zh-CN" altLang="en-US" sz="2800" b="1" kern="0" dirty="0" smtClean="0">
              <a:solidFill>
                <a:srgbClr val="000000"/>
              </a:solidFill>
              <a:latin typeface="Tahoma"/>
            </a:endParaRPr>
          </a:p>
        </p:txBody>
      </p:sp>
      <p:sp>
        <p:nvSpPr>
          <p:cNvPr id="6" name="Rectangle 3"/>
          <p:cNvSpPr txBox="1">
            <a:spLocks noChangeArrowheads="1"/>
          </p:cNvSpPr>
          <p:nvPr/>
        </p:nvSpPr>
        <p:spPr>
          <a:xfrm>
            <a:off x="3779912" y="2636912"/>
            <a:ext cx="5256584"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endParaRPr kumimoji="1" lang="en-US" altLang="zh-CN" sz="2800" b="1" dirty="0">
              <a:solidFill>
                <a:srgbClr val="0033CC"/>
              </a:solidFill>
              <a:latin typeface="Times New Roman" pitchFamily="18" charset="0"/>
              <a:ea typeface="宋体" pitchFamily="2" charset="-122"/>
            </a:endParaRPr>
          </a:p>
          <a:p>
            <a:r>
              <a:rPr lang="zh-CN" altLang="zh-CN" dirty="0"/>
              <a:t>如果用string </a:t>
            </a:r>
            <a:r>
              <a:rPr lang="zh-CN" altLang="zh-CN" dirty="0" smtClean="0"/>
              <a:t>buf</a:t>
            </a:r>
            <a:r>
              <a:rPr lang="en-US" altLang="zh-CN" dirty="0" smtClean="0"/>
              <a:t> </a:t>
            </a:r>
            <a:r>
              <a:rPr lang="zh-CN" altLang="zh-CN" dirty="0" smtClean="0"/>
              <a:t>来</a:t>
            </a:r>
            <a:r>
              <a:rPr lang="zh-CN" altLang="zh-CN" dirty="0"/>
              <a:t>保存：</a:t>
            </a:r>
          </a:p>
          <a:p>
            <a:r>
              <a:rPr lang="zh-CN" altLang="zh-CN" dirty="0"/>
              <a:t>	</a:t>
            </a:r>
            <a:r>
              <a:rPr lang="zh-CN" altLang="zh-CN" dirty="0" smtClean="0"/>
              <a:t>getline( cin </a:t>
            </a:r>
            <a:r>
              <a:rPr lang="zh-CN" altLang="zh-CN" dirty="0"/>
              <a:t>, buf ); </a:t>
            </a:r>
          </a:p>
          <a:p>
            <a:r>
              <a:rPr lang="zh-CN" altLang="zh-CN" dirty="0" smtClean="0"/>
              <a:t>如果</a:t>
            </a:r>
            <a:r>
              <a:rPr lang="zh-CN" altLang="zh-CN" dirty="0"/>
              <a:t>用char buf[ 255 </a:t>
            </a:r>
            <a:r>
              <a:rPr lang="zh-CN" altLang="zh-CN" dirty="0" smtClean="0"/>
              <a:t>]</a:t>
            </a:r>
            <a:r>
              <a:rPr lang="en-US" altLang="zh-CN" dirty="0" smtClean="0"/>
              <a:t> </a:t>
            </a:r>
            <a:r>
              <a:rPr lang="zh-CN" altLang="zh-CN" dirty="0" smtClean="0"/>
              <a:t>来</a:t>
            </a:r>
            <a:r>
              <a:rPr lang="zh-CN" altLang="zh-CN" dirty="0"/>
              <a:t>保存： </a:t>
            </a:r>
            <a:br>
              <a:rPr lang="zh-CN" altLang="zh-CN" dirty="0"/>
            </a:br>
            <a:r>
              <a:rPr lang="zh-CN" altLang="zh-CN" dirty="0"/>
              <a:t>	cin.getline( buf, 255 )</a:t>
            </a:r>
            <a:r>
              <a:rPr lang="zh-CN" altLang="zh-CN" dirty="0" smtClean="0"/>
              <a:t>;</a:t>
            </a:r>
            <a:endParaRPr lang="zh-CN" altLang="zh-CN" dirty="0"/>
          </a:p>
        </p:txBody>
      </p:sp>
    </p:spTree>
    <p:extLst>
      <p:ext uri="{BB962C8B-B14F-4D97-AF65-F5344CB8AC3E}">
        <p14:creationId xmlns:p14="http://schemas.microsoft.com/office/powerpoint/2010/main" val="241686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Input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Input to this problem will consist of a (non-empty) series of up to 100 data sets. Each data set will be formatted according to the following description, and there will be no blank lines separating data sets. All characters will be uppercase. </a:t>
            </a:r>
          </a:p>
          <a:p>
            <a:pPr indent="273050">
              <a:buClr>
                <a:srgbClr val="FF0000"/>
              </a:buClr>
              <a:buSzPct val="80000"/>
            </a:pPr>
            <a:r>
              <a:rPr lang="en-US" altLang="zh-CN" sz="2000" dirty="0" smtClean="0"/>
              <a:t>A </a:t>
            </a:r>
            <a:r>
              <a:rPr lang="en-US" altLang="zh-CN" sz="2000" dirty="0"/>
              <a:t>single data set has 3 components: </a:t>
            </a:r>
          </a:p>
          <a:p>
            <a:pPr indent="273050">
              <a:buClr>
                <a:srgbClr val="FF0000"/>
              </a:buClr>
              <a:buSzPct val="80000"/>
            </a:pPr>
            <a:r>
              <a:rPr lang="en-US" altLang="zh-CN" sz="2000" dirty="0" smtClean="0"/>
              <a:t>Start </a:t>
            </a:r>
            <a:r>
              <a:rPr lang="en-US" altLang="zh-CN" sz="2000" dirty="0"/>
              <a:t>line - A single line, "START" </a:t>
            </a:r>
          </a:p>
          <a:p>
            <a:pPr indent="273050">
              <a:buClr>
                <a:srgbClr val="FF0000"/>
              </a:buClr>
              <a:buSzPct val="80000"/>
            </a:pPr>
            <a:r>
              <a:rPr lang="en-US" altLang="zh-CN" sz="2000" dirty="0" smtClean="0"/>
              <a:t>Cipher </a:t>
            </a:r>
            <a:r>
              <a:rPr lang="en-US" altLang="zh-CN" sz="2000" dirty="0"/>
              <a:t>message - A single line containing from one to two hundred characters, inclusive, comprising a single message from Caesar </a:t>
            </a:r>
          </a:p>
          <a:p>
            <a:pPr indent="273050">
              <a:buClr>
                <a:srgbClr val="FF0000"/>
              </a:buClr>
              <a:buSzPct val="80000"/>
            </a:pPr>
            <a:r>
              <a:rPr lang="en-US" altLang="zh-CN" sz="2000" dirty="0" smtClean="0"/>
              <a:t>End </a:t>
            </a:r>
            <a:r>
              <a:rPr lang="en-US" altLang="zh-CN" sz="2000" dirty="0"/>
              <a:t>line - A single line, "END" </a:t>
            </a:r>
          </a:p>
          <a:p>
            <a:pPr indent="273050">
              <a:buClr>
                <a:srgbClr val="FF0000"/>
              </a:buClr>
              <a:buSzPct val="80000"/>
            </a:pPr>
            <a:r>
              <a:rPr lang="en-US" altLang="zh-CN" sz="2000" dirty="0" smtClean="0"/>
              <a:t>Following </a:t>
            </a:r>
            <a:r>
              <a:rPr lang="en-US" altLang="zh-CN" sz="2000" dirty="0"/>
              <a:t>the final data set will be a single line, "ENDOFINPUT".</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361359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908720"/>
            <a:ext cx="8748496"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a:t>
            </a: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1800" dirty="0"/>
              <a:t>START</a:t>
            </a:r>
          </a:p>
          <a:p>
            <a:pPr indent="273050">
              <a:buClr>
                <a:srgbClr val="FF0000"/>
              </a:buClr>
              <a:buSzPct val="80000"/>
            </a:pPr>
            <a:r>
              <a:rPr lang="en-US" altLang="zh-CN" sz="1800" dirty="0"/>
              <a:t>NS BFW, JAJSYX TK NRUTWYFSHJ FWJ YMJ WJXZQY TK YWNANFQ HFZXJX</a:t>
            </a:r>
          </a:p>
          <a:p>
            <a:pPr indent="273050">
              <a:buClr>
                <a:srgbClr val="FF0000"/>
              </a:buClr>
              <a:buSzPct val="80000"/>
            </a:pPr>
            <a:r>
              <a:rPr lang="en-US" altLang="zh-CN" sz="1800" dirty="0"/>
              <a:t>END</a:t>
            </a:r>
          </a:p>
          <a:p>
            <a:pPr indent="273050">
              <a:buClr>
                <a:srgbClr val="FF0000"/>
              </a:buClr>
              <a:buSzPct val="80000"/>
            </a:pPr>
            <a:r>
              <a:rPr lang="en-US" altLang="zh-CN" sz="1800" dirty="0"/>
              <a:t>START</a:t>
            </a:r>
          </a:p>
          <a:p>
            <a:pPr indent="273050">
              <a:buClr>
                <a:srgbClr val="FF0000"/>
              </a:buClr>
              <a:buSzPct val="80000"/>
            </a:pPr>
            <a:r>
              <a:rPr lang="en-US" altLang="zh-CN" sz="1800" dirty="0"/>
              <a:t>N BTZQI WFYMJW GJ KNWXY NS F QNYYQJ NGJWNFS ANQQFLJ YMFS XJHTSI NS WTRJ</a:t>
            </a:r>
          </a:p>
          <a:p>
            <a:pPr indent="273050">
              <a:buClr>
                <a:srgbClr val="FF0000"/>
              </a:buClr>
              <a:buSzPct val="80000"/>
            </a:pPr>
            <a:r>
              <a:rPr lang="en-US" altLang="zh-CN" sz="1800" dirty="0"/>
              <a:t>END</a:t>
            </a:r>
          </a:p>
          <a:p>
            <a:pPr indent="273050">
              <a:buClr>
                <a:srgbClr val="FF0000"/>
              </a:buClr>
              <a:buSzPct val="80000"/>
            </a:pPr>
            <a:r>
              <a:rPr lang="en-US" altLang="zh-CN" sz="1800" dirty="0"/>
              <a:t>START</a:t>
            </a:r>
          </a:p>
          <a:p>
            <a:pPr indent="273050">
              <a:buClr>
                <a:srgbClr val="FF0000"/>
              </a:buClr>
              <a:buSzPct val="80000"/>
            </a:pPr>
            <a:r>
              <a:rPr lang="en-US" altLang="zh-CN" sz="1800" dirty="0"/>
              <a:t>IFSLJW PSTBX KZQQ BJQQ YMFY HFJXFW NX RTWJ IFSLJWTZX YMFS MJ</a:t>
            </a:r>
          </a:p>
          <a:p>
            <a:pPr indent="273050">
              <a:buClr>
                <a:srgbClr val="FF0000"/>
              </a:buClr>
              <a:buSzPct val="80000"/>
            </a:pPr>
            <a:r>
              <a:rPr lang="en-US" altLang="zh-CN" sz="1800" dirty="0"/>
              <a:t>END</a:t>
            </a:r>
          </a:p>
          <a:p>
            <a:pPr indent="273050">
              <a:buClr>
                <a:srgbClr val="FF0000"/>
              </a:buClr>
              <a:buSzPct val="80000"/>
            </a:pPr>
            <a:r>
              <a:rPr lang="en-US" altLang="zh-CN" sz="1800" dirty="0"/>
              <a:t>ENDOFINPUT</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4240545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r>
              <a:rPr lang="en-US" altLang="zh-CN" dirty="0" smtClean="0"/>
              <a:t>—C</a:t>
            </a:r>
            <a:r>
              <a:rPr lang="zh-CN" altLang="en-US" dirty="0" smtClean="0"/>
              <a:t>语言字符串</a:t>
            </a:r>
            <a:r>
              <a:rPr lang="en-US" altLang="zh-CN" dirty="0" smtClean="0"/>
              <a:t>I/O</a:t>
            </a:r>
            <a:endParaRPr lang="zh-CN" altLang="en-US" dirty="0"/>
          </a:p>
        </p:txBody>
      </p:sp>
      <p:sp>
        <p:nvSpPr>
          <p:cNvPr id="3" name="内容占位符 2"/>
          <p:cNvSpPr>
            <a:spLocks noGrp="1"/>
          </p:cNvSpPr>
          <p:nvPr>
            <p:ph idx="1"/>
          </p:nvPr>
        </p:nvSpPr>
        <p:spPr>
          <a:xfrm>
            <a:off x="288000" y="1115999"/>
            <a:ext cx="8604000" cy="5265329"/>
          </a:xfrm>
        </p:spPr>
        <p:txBody>
          <a:bodyPr/>
          <a:lstStyle/>
          <a:p>
            <a:pPr marL="342900" lvl="0" indent="-342900">
              <a:lnSpc>
                <a:spcPct val="100000"/>
              </a:lnSpc>
              <a:spcBef>
                <a:spcPct val="20000"/>
              </a:spcBef>
              <a:spcAft>
                <a:spcPct val="0"/>
              </a:spcAft>
              <a:buClr>
                <a:srgbClr val="3333CC"/>
              </a:buClr>
              <a:buSzPct val="60000"/>
              <a:buFont typeface="Wingdings" pitchFamily="2" charset="2"/>
              <a:buChar char="n"/>
            </a:pPr>
            <a:r>
              <a:rPr lang="zh-CN" altLang="zh-CN" sz="2800" dirty="0">
                <a:solidFill>
                  <a:srgbClr val="000000"/>
                </a:solidFill>
                <a:latin typeface="Tahoma"/>
              </a:rPr>
              <a:t>scanf(</a:t>
            </a:r>
            <a:r>
              <a:rPr lang="zh-CN" altLang="zh-CN" sz="2800" dirty="0">
                <a:solidFill>
                  <a:srgbClr val="000000"/>
                </a:solidFill>
                <a:latin typeface="Arial" pitchFamily="34" charset="0"/>
              </a:rPr>
              <a:t>“</a:t>
            </a:r>
            <a:r>
              <a:rPr lang="zh-CN" altLang="zh-CN" sz="2800" dirty="0">
                <a:solidFill>
                  <a:srgbClr val="000000"/>
                </a:solidFill>
                <a:latin typeface="Tahoma"/>
              </a:rPr>
              <a:t> %s%s</a:t>
            </a:r>
            <a:r>
              <a:rPr lang="zh-CN" altLang="zh-CN" sz="2800" dirty="0">
                <a:solidFill>
                  <a:srgbClr val="000000"/>
                </a:solidFill>
                <a:latin typeface="Arial" pitchFamily="34" charset="0"/>
              </a:rPr>
              <a:t>”</a:t>
            </a:r>
            <a:r>
              <a:rPr lang="zh-CN" altLang="zh-CN" sz="2800" dirty="0">
                <a:solidFill>
                  <a:srgbClr val="000000"/>
                </a:solidFill>
                <a:latin typeface="Tahoma"/>
              </a:rPr>
              <a:t>,str1,str2)，在多个字符串之间用</a:t>
            </a:r>
            <a:r>
              <a:rPr lang="zh-CN" altLang="zh-CN" sz="2800" dirty="0">
                <a:solidFill>
                  <a:srgbClr val="FF0000"/>
                </a:solidFill>
                <a:latin typeface="Tahoma"/>
              </a:rPr>
              <a:t>一个或多个空格</a:t>
            </a:r>
            <a:r>
              <a:rPr lang="zh-CN" altLang="zh-CN" sz="2800" dirty="0">
                <a:solidFill>
                  <a:srgbClr val="000000"/>
                </a:solidFill>
                <a:latin typeface="Tahoma"/>
              </a:rPr>
              <a:t>分隔；</a:t>
            </a:r>
          </a:p>
          <a:p>
            <a:pPr marL="342900" lvl="0" indent="-342900">
              <a:lnSpc>
                <a:spcPct val="100000"/>
              </a:lnSpc>
              <a:spcBef>
                <a:spcPct val="20000"/>
              </a:spcBef>
              <a:spcAft>
                <a:spcPct val="0"/>
              </a:spcAft>
              <a:buClr>
                <a:srgbClr val="3333CC"/>
              </a:buClr>
              <a:buSzPct val="60000"/>
              <a:buFont typeface="Wingdings" pitchFamily="2" charset="2"/>
              <a:buChar char="n"/>
            </a:pPr>
            <a:r>
              <a:rPr lang="zh-CN" altLang="zh-CN" sz="2800" dirty="0">
                <a:solidFill>
                  <a:srgbClr val="000000"/>
                </a:solidFill>
                <a:latin typeface="Tahoma"/>
              </a:rPr>
              <a:t>若使用gets函数，应为gets(str1); gets(str2); 字符串之间用</a:t>
            </a:r>
            <a:r>
              <a:rPr lang="zh-CN" altLang="zh-CN" sz="2800" dirty="0">
                <a:solidFill>
                  <a:srgbClr val="FF0000"/>
                </a:solidFill>
                <a:latin typeface="Tahoma"/>
              </a:rPr>
              <a:t>回车符</a:t>
            </a:r>
            <a:r>
              <a:rPr lang="zh-CN" altLang="zh-CN" sz="2800" dirty="0">
                <a:solidFill>
                  <a:srgbClr val="000000"/>
                </a:solidFill>
                <a:latin typeface="Tahoma"/>
              </a:rPr>
              <a:t>作分隔。</a:t>
            </a:r>
          </a:p>
          <a:p>
            <a:pPr marL="342900" lvl="0" indent="-342900">
              <a:lnSpc>
                <a:spcPct val="100000"/>
              </a:lnSpc>
              <a:spcBef>
                <a:spcPct val="20000"/>
              </a:spcBef>
              <a:spcAft>
                <a:spcPct val="0"/>
              </a:spcAft>
              <a:buClr>
                <a:srgbClr val="3333CC"/>
              </a:buClr>
              <a:buSzPct val="60000"/>
              <a:buFont typeface="Wingdings" pitchFamily="2" charset="2"/>
              <a:buChar char="n"/>
            </a:pPr>
            <a:r>
              <a:rPr lang="zh-CN" altLang="zh-CN" sz="2800" dirty="0">
                <a:solidFill>
                  <a:srgbClr val="000000"/>
                </a:solidFill>
                <a:latin typeface="Tahoma"/>
              </a:rPr>
              <a:t>通常情况下，接受</a:t>
            </a:r>
            <a:r>
              <a:rPr lang="zh-CN" altLang="zh-CN" sz="2800" dirty="0">
                <a:solidFill>
                  <a:srgbClr val="FF0000"/>
                </a:solidFill>
                <a:latin typeface="Tahoma"/>
              </a:rPr>
              <a:t>短</a:t>
            </a:r>
            <a:r>
              <a:rPr lang="zh-CN" altLang="zh-CN" sz="2800" dirty="0">
                <a:solidFill>
                  <a:srgbClr val="000000"/>
                </a:solidFill>
                <a:latin typeface="Tahoma"/>
              </a:rPr>
              <a:t>字符用scanf函数，接受</a:t>
            </a:r>
            <a:r>
              <a:rPr lang="zh-CN" altLang="zh-CN" sz="2800" dirty="0">
                <a:solidFill>
                  <a:srgbClr val="FF0000"/>
                </a:solidFill>
                <a:latin typeface="Tahoma"/>
              </a:rPr>
              <a:t>长</a:t>
            </a:r>
            <a:r>
              <a:rPr lang="zh-CN" altLang="zh-CN" sz="2800" dirty="0">
                <a:solidFill>
                  <a:srgbClr val="000000"/>
                </a:solidFill>
                <a:latin typeface="Tahoma"/>
              </a:rPr>
              <a:t>字符用gets函数。</a:t>
            </a:r>
          </a:p>
          <a:p>
            <a:pPr marL="342900" lvl="0" indent="-342900">
              <a:lnSpc>
                <a:spcPct val="100000"/>
              </a:lnSpc>
              <a:spcBef>
                <a:spcPct val="20000"/>
              </a:spcBef>
              <a:spcAft>
                <a:spcPct val="0"/>
              </a:spcAft>
              <a:buClr>
                <a:srgbClr val="3333CC"/>
              </a:buClr>
              <a:buSzPct val="60000"/>
              <a:buFont typeface="Wingdings" pitchFamily="2" charset="2"/>
              <a:buChar char="n"/>
            </a:pPr>
            <a:r>
              <a:rPr lang="zh-CN" altLang="zh-CN" sz="2800" dirty="0">
                <a:solidFill>
                  <a:srgbClr val="000000"/>
                </a:solidFill>
                <a:latin typeface="Tahoma"/>
              </a:rPr>
              <a:t>而getchar函数每次只接受</a:t>
            </a:r>
            <a:r>
              <a:rPr lang="zh-CN" altLang="zh-CN" sz="2800" dirty="0">
                <a:solidFill>
                  <a:srgbClr val="FF0000"/>
                </a:solidFill>
                <a:latin typeface="Tahoma"/>
              </a:rPr>
              <a:t>一个</a:t>
            </a:r>
            <a:r>
              <a:rPr lang="zh-CN" altLang="zh-CN" sz="2800" dirty="0">
                <a:solidFill>
                  <a:srgbClr val="000000"/>
                </a:solidFill>
                <a:latin typeface="Tahoma"/>
              </a:rPr>
              <a:t>字符，经常c=getchar()这样来使用。</a:t>
            </a:r>
            <a:endParaRPr lang="zh-CN" altLang="zh-CN" sz="1800" dirty="0">
              <a:solidFill>
                <a:srgbClr val="000000"/>
              </a:solidFill>
              <a:latin typeface="Tahoma"/>
            </a:endParaRPr>
          </a:p>
        </p:txBody>
      </p:sp>
    </p:spTree>
    <p:extLst>
      <p:ext uri="{BB962C8B-B14F-4D97-AF65-F5344CB8AC3E}">
        <p14:creationId xmlns:p14="http://schemas.microsoft.com/office/powerpoint/2010/main" val="3970664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说明</a:t>
            </a:r>
            <a:r>
              <a:rPr lang="en-US" altLang="zh-CN" dirty="0"/>
              <a:t>—</a:t>
            </a:r>
            <a:r>
              <a:rPr lang="en-US" altLang="zh-CN" dirty="0" smtClean="0"/>
              <a:t>C++</a:t>
            </a:r>
            <a:r>
              <a:rPr lang="zh-CN" altLang="en-US" dirty="0" smtClean="0"/>
              <a:t>语言</a:t>
            </a:r>
            <a:r>
              <a:rPr lang="zh-CN" altLang="en-US" dirty="0"/>
              <a:t>字符串</a:t>
            </a:r>
            <a:r>
              <a:rPr lang="en-US" altLang="zh-CN" dirty="0"/>
              <a:t>I/O</a:t>
            </a:r>
            <a:endParaRPr lang="zh-CN" altLang="en-US" dirty="0"/>
          </a:p>
        </p:txBody>
      </p:sp>
      <p:sp>
        <p:nvSpPr>
          <p:cNvPr id="3" name="内容占位符 2"/>
          <p:cNvSpPr>
            <a:spLocks noGrp="1"/>
          </p:cNvSpPr>
          <p:nvPr>
            <p:ph idx="1"/>
          </p:nvPr>
        </p:nvSpPr>
        <p:spPr>
          <a:xfrm>
            <a:off x="107504" y="1115999"/>
            <a:ext cx="8784496" cy="5256000"/>
          </a:xfrm>
        </p:spPr>
        <p:txBody>
          <a:bodyPr>
            <a:normAutofit/>
          </a:bodyPr>
          <a:lstStyle/>
          <a:p>
            <a:pPr lvl="0" indent="273050">
              <a:lnSpc>
                <a:spcPct val="100000"/>
              </a:lnSpc>
              <a:spcBef>
                <a:spcPct val="20000"/>
              </a:spcBef>
              <a:spcAft>
                <a:spcPct val="0"/>
              </a:spcAft>
              <a:buClr>
                <a:srgbClr val="3333CC"/>
              </a:buClr>
              <a:buSzPct val="60000"/>
            </a:pPr>
            <a:r>
              <a:rPr lang="zh-CN" altLang="zh-CN" dirty="0">
                <a:solidFill>
                  <a:srgbClr val="000000"/>
                </a:solidFill>
                <a:latin typeface="Tahoma"/>
              </a:rPr>
              <a:t>getline 是一个函数，它可以接受用户的输入的字符，直到已达指定个数，或者用户输入了特定的字符。它的函数声明形式（函数原型）如下：</a:t>
            </a:r>
          </a:p>
          <a:p>
            <a:pPr marL="342900" lvl="0" indent="-342900">
              <a:lnSpc>
                <a:spcPct val="100000"/>
              </a:lnSpc>
              <a:spcBef>
                <a:spcPct val="20000"/>
              </a:spcBef>
              <a:spcAft>
                <a:spcPct val="0"/>
              </a:spcAft>
              <a:buClr>
                <a:srgbClr val="3333CC"/>
              </a:buClr>
              <a:buSzPct val="60000"/>
            </a:pPr>
            <a:r>
              <a:rPr lang="zh-CN" altLang="zh-CN" dirty="0">
                <a:solidFill>
                  <a:srgbClr val="000000"/>
                </a:solidFill>
                <a:latin typeface="Tahoma"/>
              </a:rPr>
              <a:t>	</a:t>
            </a:r>
            <a:r>
              <a:rPr lang="zh-CN" altLang="zh-CN" sz="2200" b="1" dirty="0">
                <a:solidFill>
                  <a:srgbClr val="000000"/>
                </a:solidFill>
                <a:latin typeface="Tahoma"/>
              </a:rPr>
              <a:t>istream&amp; getline(char line[], int size, char endchar = '\n');</a:t>
            </a:r>
          </a:p>
          <a:p>
            <a:pPr lvl="0" indent="0">
              <a:lnSpc>
                <a:spcPct val="100000"/>
              </a:lnSpc>
              <a:spcBef>
                <a:spcPct val="20000"/>
              </a:spcBef>
              <a:spcAft>
                <a:spcPct val="0"/>
              </a:spcAft>
              <a:buClr>
                <a:srgbClr val="3333CC"/>
              </a:buClr>
              <a:buSzPct val="60000"/>
            </a:pPr>
            <a:endParaRPr lang="en-US" altLang="zh-CN" dirty="0" smtClean="0">
              <a:solidFill>
                <a:srgbClr val="000000"/>
              </a:solidFill>
              <a:latin typeface="Tahoma"/>
            </a:endParaRPr>
          </a:p>
          <a:p>
            <a:pPr lvl="0" indent="0">
              <a:lnSpc>
                <a:spcPct val="100000"/>
              </a:lnSpc>
              <a:spcBef>
                <a:spcPct val="20000"/>
              </a:spcBef>
              <a:spcAft>
                <a:spcPct val="0"/>
              </a:spcAft>
              <a:buClr>
                <a:srgbClr val="3333CC"/>
              </a:buClr>
              <a:buSzPct val="60000"/>
            </a:pPr>
            <a:r>
              <a:rPr lang="zh-CN" altLang="zh-CN" dirty="0" smtClean="0">
                <a:solidFill>
                  <a:srgbClr val="000000"/>
                </a:solidFill>
                <a:latin typeface="Tahoma"/>
              </a:rPr>
              <a:t>不用</a:t>
            </a:r>
            <a:r>
              <a:rPr lang="zh-CN" altLang="zh-CN" dirty="0">
                <a:solidFill>
                  <a:srgbClr val="000000"/>
                </a:solidFill>
                <a:latin typeface="Tahoma"/>
              </a:rPr>
              <a:t>管它的返回类型，来关心它的三个参数：</a:t>
            </a:r>
          </a:p>
          <a:p>
            <a:pPr marL="531813" lvl="0" indent="-258763">
              <a:lnSpc>
                <a:spcPct val="100000"/>
              </a:lnSpc>
              <a:spcBef>
                <a:spcPct val="20000"/>
              </a:spcBef>
              <a:spcAft>
                <a:spcPct val="0"/>
              </a:spcAft>
              <a:buClr>
                <a:srgbClr val="FF0000"/>
              </a:buClr>
              <a:buSzPct val="80000"/>
              <a:buFont typeface="Wingdings" panose="05000000000000000000" pitchFamily="2" charset="2"/>
              <a:buChar char="Ø"/>
            </a:pPr>
            <a:r>
              <a:rPr lang="zh-CN" altLang="zh-CN" dirty="0">
                <a:solidFill>
                  <a:srgbClr val="000000"/>
                </a:solidFill>
                <a:latin typeface="Tahoma"/>
              </a:rPr>
              <a:t>char line[]： 就是一个字符数组，用户输入的内容将存入在该数组内</a:t>
            </a:r>
            <a:r>
              <a:rPr lang="zh-CN" altLang="zh-CN" dirty="0" smtClean="0">
                <a:solidFill>
                  <a:srgbClr val="000000"/>
                </a:solidFill>
                <a:latin typeface="Tahoma"/>
              </a:rPr>
              <a:t>。</a:t>
            </a:r>
            <a:endParaRPr lang="en-US" altLang="zh-CN" dirty="0" smtClean="0">
              <a:solidFill>
                <a:srgbClr val="000000"/>
              </a:solidFill>
              <a:latin typeface="Tahoma"/>
            </a:endParaRPr>
          </a:p>
          <a:p>
            <a:pPr marL="531813" lvl="0" indent="-258763">
              <a:lnSpc>
                <a:spcPct val="100000"/>
              </a:lnSpc>
              <a:spcBef>
                <a:spcPct val="20000"/>
              </a:spcBef>
              <a:spcAft>
                <a:spcPct val="0"/>
              </a:spcAft>
              <a:buClr>
                <a:srgbClr val="FF0000"/>
              </a:buClr>
              <a:buSzPct val="80000"/>
              <a:buFont typeface="Wingdings" panose="05000000000000000000" pitchFamily="2" charset="2"/>
              <a:buChar char="Ø"/>
            </a:pPr>
            <a:r>
              <a:rPr lang="zh-CN" altLang="zh-CN" dirty="0" smtClean="0">
                <a:solidFill>
                  <a:srgbClr val="000000"/>
                </a:solidFill>
                <a:latin typeface="Tahoma"/>
              </a:rPr>
              <a:t>int </a:t>
            </a:r>
            <a:r>
              <a:rPr lang="zh-CN" altLang="zh-CN" dirty="0">
                <a:solidFill>
                  <a:srgbClr val="000000"/>
                </a:solidFill>
                <a:latin typeface="Tahoma"/>
              </a:rPr>
              <a:t>size : 最多接受几个字符？用户超过size的输入都将不被接受</a:t>
            </a:r>
            <a:r>
              <a:rPr lang="zh-CN" altLang="zh-CN" dirty="0" smtClean="0">
                <a:solidFill>
                  <a:srgbClr val="000000"/>
                </a:solidFill>
                <a:latin typeface="Tahoma"/>
              </a:rPr>
              <a:t>。</a:t>
            </a:r>
            <a:endParaRPr lang="en-US" altLang="zh-CN" dirty="0" smtClean="0">
              <a:solidFill>
                <a:srgbClr val="000000"/>
              </a:solidFill>
              <a:latin typeface="Tahoma"/>
            </a:endParaRPr>
          </a:p>
          <a:p>
            <a:pPr marL="531813" lvl="0" indent="-258763">
              <a:lnSpc>
                <a:spcPct val="100000"/>
              </a:lnSpc>
              <a:spcBef>
                <a:spcPct val="20000"/>
              </a:spcBef>
              <a:spcAft>
                <a:spcPct val="0"/>
              </a:spcAft>
              <a:buClr>
                <a:srgbClr val="FF0000"/>
              </a:buClr>
              <a:buSzPct val="80000"/>
              <a:buFont typeface="Wingdings" panose="05000000000000000000" pitchFamily="2" charset="2"/>
              <a:buChar char="Ø"/>
            </a:pPr>
            <a:r>
              <a:rPr lang="zh-CN" altLang="zh-CN" dirty="0" smtClean="0">
                <a:solidFill>
                  <a:srgbClr val="000000"/>
                </a:solidFill>
                <a:latin typeface="Tahoma"/>
              </a:rPr>
              <a:t>char </a:t>
            </a:r>
            <a:r>
              <a:rPr lang="zh-CN" altLang="zh-CN" dirty="0">
                <a:solidFill>
                  <a:srgbClr val="000000"/>
                </a:solidFill>
                <a:latin typeface="Tahoma"/>
              </a:rPr>
              <a:t>endchar :当用户输入endchar指定的字符时，自动结束。默认是回车符</a:t>
            </a:r>
            <a:r>
              <a:rPr lang="zh-CN" altLang="zh-CN" dirty="0" smtClean="0">
                <a:solidFill>
                  <a:srgbClr val="000000"/>
                </a:solidFill>
                <a:latin typeface="Tahoma"/>
              </a:rPr>
              <a:t>。</a:t>
            </a:r>
            <a:endParaRPr lang="zh-CN" altLang="en-US" dirty="0"/>
          </a:p>
        </p:txBody>
      </p:sp>
    </p:spTree>
    <p:extLst>
      <p:ext uri="{BB962C8B-B14F-4D97-AF65-F5344CB8AC3E}">
        <p14:creationId xmlns:p14="http://schemas.microsoft.com/office/powerpoint/2010/main" val="2056484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lnSpc>
                <a:spcPct val="120000"/>
              </a:lnSpc>
              <a:spcAft>
                <a:spcPct val="0"/>
              </a:spcAft>
              <a:buClr>
                <a:srgbClr val="3333CC"/>
              </a:buClr>
              <a:buSzPct val="60000"/>
            </a:pPr>
            <a:r>
              <a:rPr lang="zh-CN" altLang="zh-CN" sz="2800" dirty="0">
                <a:solidFill>
                  <a:srgbClr val="000000"/>
                </a:solidFill>
                <a:latin typeface="Tahoma"/>
              </a:rPr>
              <a:t>结合后两个参数，getline可以方便地实现： 用户最多输入指定个数的字符，如果超过，则仅指定个数的前面字符</a:t>
            </a:r>
            <a:r>
              <a:rPr lang="zh-CN" altLang="zh-CN" sz="2800" dirty="0" smtClean="0">
                <a:solidFill>
                  <a:srgbClr val="000000"/>
                </a:solidFill>
                <a:latin typeface="Tahoma"/>
              </a:rPr>
              <a:t>有效</a:t>
            </a:r>
            <a:r>
              <a:rPr lang="zh-CN" altLang="en-US" sz="2800" dirty="0">
                <a:solidFill>
                  <a:srgbClr val="000000"/>
                </a:solidFill>
                <a:latin typeface="Tahoma"/>
              </a:rPr>
              <a:t>；</a:t>
            </a:r>
            <a:r>
              <a:rPr lang="zh-CN" altLang="zh-CN" sz="2800" dirty="0" smtClean="0">
                <a:solidFill>
                  <a:srgbClr val="000000"/>
                </a:solidFill>
                <a:latin typeface="Tahoma"/>
              </a:rPr>
              <a:t>如果</a:t>
            </a:r>
            <a:r>
              <a:rPr lang="zh-CN" altLang="zh-CN" sz="2800" dirty="0">
                <a:solidFill>
                  <a:srgbClr val="000000"/>
                </a:solidFill>
                <a:latin typeface="Tahoma"/>
              </a:rPr>
              <a:t>没有超过，则用户可以通过回车来结束输入</a:t>
            </a:r>
            <a:r>
              <a:rPr lang="zh-CN" altLang="zh-CN" sz="2800" dirty="0" smtClean="0">
                <a:solidFill>
                  <a:srgbClr val="000000"/>
                </a:solidFill>
                <a:latin typeface="Tahoma"/>
              </a:rPr>
              <a:t>。</a:t>
            </a:r>
            <a:endParaRPr lang="en-US" altLang="zh-CN" sz="2800" dirty="0" smtClean="0">
              <a:solidFill>
                <a:srgbClr val="000000"/>
              </a:solidFill>
              <a:latin typeface="Tahoma"/>
            </a:endParaRPr>
          </a:p>
          <a:p>
            <a:pPr lvl="0">
              <a:lnSpc>
                <a:spcPct val="120000"/>
              </a:lnSpc>
              <a:spcAft>
                <a:spcPct val="0"/>
              </a:spcAft>
              <a:buClr>
                <a:srgbClr val="3333CC"/>
              </a:buClr>
              <a:buSzPct val="60000"/>
            </a:pPr>
            <a:r>
              <a:rPr lang="zh-CN" altLang="zh-CN" sz="2800" dirty="0" smtClean="0">
                <a:solidFill>
                  <a:srgbClr val="000000"/>
                </a:solidFill>
                <a:latin typeface="Tahoma"/>
              </a:rPr>
              <a:t>char </a:t>
            </a:r>
            <a:r>
              <a:rPr lang="zh-CN" altLang="zh-CN" sz="2800" dirty="0">
                <a:solidFill>
                  <a:srgbClr val="000000"/>
                </a:solidFill>
                <a:latin typeface="Tahoma"/>
              </a:rPr>
              <a:t>name[4]</a:t>
            </a:r>
            <a:r>
              <a:rPr lang="zh-CN" altLang="zh-CN" sz="2800" dirty="0" smtClean="0">
                <a:solidFill>
                  <a:srgbClr val="000000"/>
                </a:solidFill>
                <a:latin typeface="Tahoma"/>
              </a:rPr>
              <a:t>;</a:t>
            </a:r>
            <a:endParaRPr lang="en-US" altLang="zh-CN" sz="2800" dirty="0" smtClean="0">
              <a:solidFill>
                <a:srgbClr val="000000"/>
              </a:solidFill>
              <a:latin typeface="Tahoma"/>
            </a:endParaRPr>
          </a:p>
          <a:p>
            <a:pPr lvl="0">
              <a:lnSpc>
                <a:spcPct val="120000"/>
              </a:lnSpc>
              <a:spcAft>
                <a:spcPct val="0"/>
              </a:spcAft>
              <a:buClr>
                <a:srgbClr val="3333CC"/>
              </a:buClr>
              <a:buSzPct val="60000"/>
            </a:pPr>
            <a:r>
              <a:rPr lang="zh-CN" altLang="zh-CN" sz="2800" dirty="0" smtClean="0">
                <a:solidFill>
                  <a:srgbClr val="000000"/>
                </a:solidFill>
                <a:latin typeface="Tahoma"/>
              </a:rPr>
              <a:t>cin</a:t>
            </a:r>
            <a:r>
              <a:rPr lang="zh-CN" altLang="zh-CN" sz="2800" dirty="0">
                <a:solidFill>
                  <a:srgbClr val="000000"/>
                </a:solidFill>
                <a:latin typeface="Tahoma"/>
              </a:rPr>
              <a:t>.getline(name,4,'\n')</a:t>
            </a:r>
            <a:r>
              <a:rPr lang="zh-CN" altLang="zh-CN" sz="2800" dirty="0" smtClean="0">
                <a:solidFill>
                  <a:srgbClr val="000000"/>
                </a:solidFill>
                <a:latin typeface="Tahoma"/>
              </a:rPr>
              <a:t>;</a:t>
            </a:r>
            <a:endParaRPr lang="en-US" altLang="zh-CN" sz="2800" dirty="0" smtClean="0">
              <a:solidFill>
                <a:srgbClr val="000000"/>
              </a:solidFill>
              <a:latin typeface="Tahoma"/>
            </a:endParaRPr>
          </a:p>
          <a:p>
            <a:pPr lvl="0">
              <a:lnSpc>
                <a:spcPct val="120000"/>
              </a:lnSpc>
              <a:spcAft>
                <a:spcPct val="0"/>
              </a:spcAft>
              <a:buClr>
                <a:srgbClr val="3333CC"/>
              </a:buClr>
              <a:buSzPct val="60000"/>
            </a:pPr>
            <a:r>
              <a:rPr lang="zh-CN" altLang="zh-CN" sz="2800" dirty="0" smtClean="0">
                <a:solidFill>
                  <a:srgbClr val="000000"/>
                </a:solidFill>
                <a:latin typeface="Tahoma"/>
              </a:rPr>
              <a:t>由于 </a:t>
            </a:r>
            <a:r>
              <a:rPr lang="zh-CN" altLang="zh-CN" sz="2800" dirty="0">
                <a:solidFill>
                  <a:srgbClr val="000000"/>
                </a:solidFill>
                <a:latin typeface="Tahoma"/>
              </a:rPr>
              <a:t>endchar 默认已经是 '\n'，所以后面那行也可以写成</a:t>
            </a:r>
            <a:r>
              <a:rPr lang="zh-CN" altLang="zh-CN" sz="2800" dirty="0" smtClean="0">
                <a:solidFill>
                  <a:srgbClr val="000000"/>
                </a:solidFill>
                <a:latin typeface="Tahoma"/>
              </a:rPr>
              <a:t>：</a:t>
            </a:r>
            <a:endParaRPr lang="en-US" altLang="zh-CN" sz="2800" dirty="0" smtClean="0">
              <a:solidFill>
                <a:srgbClr val="000000"/>
              </a:solidFill>
              <a:latin typeface="Tahoma"/>
            </a:endParaRPr>
          </a:p>
          <a:p>
            <a:pPr lvl="0">
              <a:lnSpc>
                <a:spcPct val="120000"/>
              </a:lnSpc>
              <a:spcAft>
                <a:spcPct val="0"/>
              </a:spcAft>
              <a:buClr>
                <a:srgbClr val="3333CC"/>
              </a:buClr>
              <a:buSzPct val="60000"/>
            </a:pPr>
            <a:r>
              <a:rPr lang="zh-CN" altLang="zh-CN" sz="2800" dirty="0" smtClean="0">
                <a:solidFill>
                  <a:srgbClr val="000000"/>
                </a:solidFill>
                <a:latin typeface="Tahoma"/>
              </a:rPr>
              <a:t>cin</a:t>
            </a:r>
            <a:r>
              <a:rPr lang="zh-CN" altLang="zh-CN" sz="2800" dirty="0">
                <a:solidFill>
                  <a:srgbClr val="000000"/>
                </a:solidFill>
                <a:latin typeface="Tahoma"/>
              </a:rPr>
              <a:t>.getline(name,4);</a:t>
            </a:r>
          </a:p>
          <a:p>
            <a:endParaRPr lang="zh-CN" altLang="en-US" dirty="0"/>
          </a:p>
        </p:txBody>
      </p:sp>
    </p:spTree>
    <p:extLst>
      <p:ext uri="{BB962C8B-B14F-4D97-AF65-F5344CB8AC3E}">
        <p14:creationId xmlns:p14="http://schemas.microsoft.com/office/powerpoint/2010/main" val="12203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a:t>
            </a:r>
            <a:r>
              <a:rPr lang="en-US" altLang="zh-CN" dirty="0"/>
              <a:t>_</a:t>
            </a:r>
            <a:r>
              <a:rPr lang="zh-CN" altLang="en-US" dirty="0" smtClean="0"/>
              <a:t>第</a:t>
            </a:r>
            <a:r>
              <a:rPr lang="zh-CN" altLang="en-US" dirty="0"/>
              <a:t>五</a:t>
            </a:r>
            <a:r>
              <a:rPr lang="zh-CN" altLang="en-US" dirty="0" smtClean="0"/>
              <a:t>类</a:t>
            </a:r>
            <a:endParaRPr lang="zh-CN" altLang="en-US" dirty="0"/>
          </a:p>
        </p:txBody>
      </p:sp>
      <p:sp>
        <p:nvSpPr>
          <p:cNvPr id="4" name="Rectangle 3"/>
          <p:cNvSpPr>
            <a:spLocks noGrp="1" noChangeArrowheads="1"/>
          </p:cNvSpPr>
          <p:nvPr>
            <p:ph idx="1"/>
          </p:nvPr>
        </p:nvSpPr>
        <p:spPr>
          <a:xfrm>
            <a:off x="288000" y="980728"/>
            <a:ext cx="8604000" cy="1088865"/>
          </a:xfrm>
        </p:spPr>
        <p:txBody>
          <a:bodyPr>
            <a:normAutofit/>
          </a:bodyPr>
          <a:lstStyle/>
          <a:p>
            <a:pPr marL="342900" indent="-342900">
              <a:buClr>
                <a:srgbClr val="FF0000"/>
              </a:buClr>
              <a:buSzPct val="80000"/>
              <a:buFont typeface="Wingdings" panose="05000000000000000000" pitchFamily="2" charset="2"/>
              <a:buChar char="n"/>
            </a:pPr>
            <a:r>
              <a:rPr lang="zh-CN" altLang="en-US" b="1" dirty="0"/>
              <a:t>以上几种情况的组合 </a:t>
            </a:r>
            <a:r>
              <a:rPr lang="zh-CN" altLang="zh-CN" b="1" dirty="0" smtClean="0"/>
              <a:t>。</a:t>
            </a:r>
            <a:endParaRPr lang="en-US" altLang="zh-CN" b="1" dirty="0" smtClean="0"/>
          </a:p>
          <a:p>
            <a:pPr marL="342900" indent="-342900">
              <a:buClr>
                <a:srgbClr val="FF0000"/>
              </a:buClr>
              <a:buSzPct val="80000"/>
              <a:buFont typeface="Wingdings" panose="05000000000000000000" pitchFamily="2" charset="2"/>
              <a:buChar char="n"/>
            </a:pPr>
            <a:r>
              <a:rPr lang="zh-CN" altLang="en-US" b="1" dirty="0" smtClean="0"/>
              <a:t>例如：</a:t>
            </a:r>
            <a:endParaRPr lang="en-US" altLang="zh-CN" b="1" dirty="0" smtClean="0"/>
          </a:p>
        </p:txBody>
      </p:sp>
      <p:sp>
        <p:nvSpPr>
          <p:cNvPr id="5" name="Rectangle 1"/>
          <p:cNvSpPr>
            <a:spLocks noChangeArrowheads="1"/>
          </p:cNvSpPr>
          <p:nvPr/>
        </p:nvSpPr>
        <p:spPr bwMode="auto">
          <a:xfrm>
            <a:off x="288032" y="1988840"/>
            <a:ext cx="889248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Each test case contains a integer N, and then N integers follow in the same line. A test case starting with 0 terminates the input and this test case is not to be processed.</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0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588173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1"/>
          <p:cNvSpPr>
            <a:spLocks noChangeArrowheads="1"/>
          </p:cNvSpPr>
          <p:nvPr/>
        </p:nvSpPr>
        <p:spPr bwMode="auto">
          <a:xfrm>
            <a:off x="179512" y="1341923"/>
            <a:ext cx="8496944"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starts with a integer M, and then M integers follow in the same line.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4744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1"/>
          <p:cNvSpPr>
            <a:spLocks noChangeArrowheads="1"/>
          </p:cNvSpPr>
          <p:nvPr/>
        </p:nvSpPr>
        <p:spPr bwMode="auto">
          <a:xfrm>
            <a:off x="323528" y="1340768"/>
            <a:ext cx="8568952"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and one case one line. Each case starts with an integer N, and then N integers follow in the same line.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test case you should output the sum of N integers in one line, and with one line of output for each line in input.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4 1 2 3 4</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5 1 2 3 4 5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607128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思考：以下题目属于哪一类输入</a:t>
            </a:r>
            <a:r>
              <a:rPr lang="zh-CN" altLang="en-US" dirty="0" smtClean="0"/>
              <a:t>？</a:t>
            </a:r>
            <a:endParaRPr lang="zh-CN" altLang="en-US" dirty="0"/>
          </a:p>
        </p:txBody>
      </p:sp>
      <p:sp>
        <p:nvSpPr>
          <p:cNvPr id="4" name="内容占位符 2"/>
          <p:cNvSpPr>
            <a:spLocks noGrp="1"/>
          </p:cNvSpPr>
          <p:nvPr>
            <p:ph idx="1"/>
          </p:nvPr>
        </p:nvSpPr>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smtClean="0"/>
              <a:t>The </a:t>
            </a:r>
            <a:r>
              <a:rPr lang="en-US" altLang="zh-CN" sz="2000" dirty="0"/>
              <a:t>input file will contain a list of positive integers, one per line. The end of the input will be indicated by an integer value of zero.</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a:t>24</a:t>
            </a:r>
          </a:p>
          <a:p>
            <a:pPr indent="273050">
              <a:buClr>
                <a:srgbClr val="FF0000"/>
              </a:buClr>
              <a:buSzPct val="80000"/>
            </a:pPr>
            <a:r>
              <a:rPr lang="en-US" altLang="zh-CN" sz="2000" dirty="0"/>
              <a:t>39</a:t>
            </a:r>
          </a:p>
          <a:p>
            <a:pPr indent="273050">
              <a:buClr>
                <a:srgbClr val="FF0000"/>
              </a:buClr>
              <a:buSzPct val="80000"/>
            </a:pPr>
            <a:r>
              <a:rPr lang="en-US" altLang="zh-CN" sz="2000" dirty="0"/>
              <a:t>0</a:t>
            </a:r>
          </a:p>
        </p:txBody>
      </p:sp>
    </p:spTree>
    <p:extLst>
      <p:ext uri="{BB962C8B-B14F-4D97-AF65-F5344CB8AC3E}">
        <p14:creationId xmlns:p14="http://schemas.microsoft.com/office/powerpoint/2010/main" val="3227526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ChangeArrowheads="1"/>
          </p:cNvSpPr>
          <p:nvPr/>
        </p:nvSpPr>
        <p:spPr bwMode="auto">
          <a:xfrm>
            <a:off x="323850" y="-27384"/>
            <a:ext cx="5976342" cy="720824"/>
          </a:xfrm>
          <a:prstGeom prst="rect">
            <a:avLst/>
          </a:prstGeom>
          <a:effectLst>
            <a:outerShdw blurRad="50800" dist="38100" dir="2700000" algn="tl" rotWithShape="0">
              <a:schemeClr val="accent1">
                <a:lumMod val="40000"/>
                <a:lumOff val="60000"/>
                <a:alpha val="40000"/>
              </a:schemeClr>
            </a:outerShdw>
          </a:effectLst>
          <a:extLst/>
        </p:spPr>
        <p:txBody>
          <a:bodyPr vert="horz" lIns="91440" tIns="45720" rIns="91440" bIns="45720" rtlCol="0" anchor="ctr">
            <a:normAutofit/>
          </a:bodyPr>
          <a:lstStyle/>
          <a:p>
            <a:pPr algn="l"/>
            <a:r>
              <a:rPr lang="en-US" altLang="zh-CN" sz="3400" dirty="0">
                <a:solidFill>
                  <a:schemeClr val="accent2"/>
                </a:solidFill>
                <a:latin typeface="黑体" panose="02010609060101010101" pitchFamily="49" charset="-122"/>
                <a:ea typeface="黑体" panose="02010609060101010101" pitchFamily="49" charset="-122"/>
                <a:cs typeface="+mj-cs"/>
              </a:rPr>
              <a:t>scanf( </a:t>
            </a:r>
            <a:r>
              <a:rPr lang="en-US" altLang="zh-CN" sz="3400" dirty="0" smtClean="0">
                <a:solidFill>
                  <a:schemeClr val="accent2"/>
                </a:solidFill>
                <a:latin typeface="黑体" panose="02010609060101010101" pitchFamily="49" charset="-122"/>
                <a:ea typeface="黑体" panose="02010609060101010101" pitchFamily="49" charset="-122"/>
                <a:cs typeface="+mj-cs"/>
              </a:rPr>
              <a:t>)</a:t>
            </a:r>
            <a:r>
              <a:rPr lang="zh-CN" altLang="en-US" sz="3400" dirty="0" smtClean="0">
                <a:solidFill>
                  <a:schemeClr val="accent2"/>
                </a:solidFill>
                <a:latin typeface="黑体" panose="02010609060101010101" pitchFamily="49" charset="-122"/>
                <a:ea typeface="黑体" panose="02010609060101010101" pitchFamily="49" charset="-122"/>
                <a:cs typeface="+mj-cs"/>
              </a:rPr>
              <a:t>语句</a:t>
            </a:r>
            <a:r>
              <a:rPr lang="zh-CN" altLang="en-US" sz="3400" dirty="0">
                <a:solidFill>
                  <a:schemeClr val="accent2"/>
                </a:solidFill>
                <a:latin typeface="黑体" panose="02010609060101010101" pitchFamily="49" charset="-122"/>
                <a:ea typeface="黑体" panose="02010609060101010101" pitchFamily="49" charset="-122"/>
                <a:cs typeface="+mj-cs"/>
              </a:rPr>
              <a:t>（函数</a:t>
            </a:r>
            <a:r>
              <a:rPr lang="en-US" altLang="zh-CN" sz="3400" dirty="0" smtClean="0">
                <a:solidFill>
                  <a:schemeClr val="accent2"/>
                </a:solidFill>
                <a:latin typeface="黑体" panose="02010609060101010101" pitchFamily="49" charset="-122"/>
                <a:ea typeface="黑体" panose="02010609060101010101" pitchFamily="49" charset="-122"/>
                <a:cs typeface="+mj-cs"/>
              </a:rPr>
              <a:t>)</a:t>
            </a:r>
            <a:endParaRPr lang="en-US" altLang="zh-CN" sz="3400" dirty="0">
              <a:solidFill>
                <a:schemeClr val="accent2"/>
              </a:solidFill>
              <a:latin typeface="黑体" panose="02010609060101010101" pitchFamily="49" charset="-122"/>
              <a:ea typeface="黑体" panose="02010609060101010101" pitchFamily="49" charset="-122"/>
              <a:cs typeface="+mj-cs"/>
            </a:endParaRPr>
          </a:p>
        </p:txBody>
      </p:sp>
      <p:sp>
        <p:nvSpPr>
          <p:cNvPr id="436229" name="Rectangle 5"/>
          <p:cNvSpPr>
            <a:spLocks noChangeArrowheads="1"/>
          </p:cNvSpPr>
          <p:nvPr/>
        </p:nvSpPr>
        <p:spPr bwMode="auto">
          <a:xfrm>
            <a:off x="250825" y="1042858"/>
            <a:ext cx="8640763" cy="591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55600" indent="-355600" algn="l" eaLnBrk="1" hangingPunct="1">
              <a:lnSpc>
                <a:spcPct val="130000"/>
              </a:lnSpc>
              <a:buClr>
                <a:srgbClr val="FF0000"/>
              </a:buClr>
              <a:buSzPct val="80000"/>
              <a:buFont typeface="Wingdings" panose="05000000000000000000" pitchFamily="2" charset="2"/>
              <a:buChar char="n"/>
            </a:pPr>
            <a:r>
              <a:rPr kumimoji="1" lang="en-US" altLang="zh-CN" sz="2800" dirty="0">
                <a:solidFill>
                  <a:srgbClr val="0033CC"/>
                </a:solidFill>
                <a:ea typeface="宋体" pitchFamily="2" charset="-122"/>
              </a:rPr>
              <a:t>int scanf( </a:t>
            </a:r>
            <a:r>
              <a:rPr kumimoji="1" lang="en-US" altLang="zh-CN" sz="2800" dirty="0" err="1">
                <a:solidFill>
                  <a:srgbClr val="0033CC"/>
                </a:solidFill>
                <a:ea typeface="宋体" pitchFamily="2" charset="-122"/>
              </a:rPr>
              <a:t>const</a:t>
            </a:r>
            <a:r>
              <a:rPr kumimoji="1" lang="en-US" altLang="zh-CN" sz="2800" dirty="0">
                <a:solidFill>
                  <a:srgbClr val="0033CC"/>
                </a:solidFill>
                <a:ea typeface="宋体" pitchFamily="2" charset="-122"/>
              </a:rPr>
              <a:t> char * , ...)</a:t>
            </a: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参数可变的函数</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第一个参数是格式字符串，后面的参数是变量的地址，函数作用是按照第一个参数指定的格式，将数据读入后面的变量。</a:t>
            </a:r>
            <a:endParaRPr lang="en-US" altLang="zh-CN" dirty="0">
              <a:solidFill>
                <a:srgbClr val="000000"/>
              </a:solidFill>
              <a:latin typeface="宋体" charset="-122"/>
              <a:ea typeface="宋体" charset="-122"/>
            </a:endParaRPr>
          </a:p>
          <a:p>
            <a:pPr marL="355600" lvl="0" indent="-355600" algn="l" eaLnBrk="1" hangingPunct="1">
              <a:lnSpc>
                <a:spcPct val="130000"/>
              </a:lnSpc>
              <a:buClr>
                <a:srgbClr val="FF0000"/>
              </a:buClr>
              <a:buSzPct val="80000"/>
              <a:buFont typeface="Wingdings" panose="05000000000000000000" pitchFamily="2" charset="2"/>
              <a:buChar char="n"/>
            </a:pPr>
            <a:r>
              <a:rPr kumimoji="1" lang="en-US" altLang="zh-CN" sz="2800" dirty="0">
                <a:solidFill>
                  <a:srgbClr val="0033CC"/>
                </a:solidFill>
                <a:ea typeface="宋体" pitchFamily="2" charset="-122"/>
              </a:rPr>
              <a:t>scanf </a:t>
            </a:r>
            <a:r>
              <a:rPr kumimoji="1" lang="zh-CN" altLang="en-US" sz="2800" dirty="0">
                <a:solidFill>
                  <a:srgbClr val="0033CC"/>
                </a:solidFill>
                <a:ea typeface="宋体" pitchFamily="2" charset="-122"/>
              </a:rPr>
              <a:t>返回值</a:t>
            </a:r>
          </a:p>
          <a:p>
            <a:pPr marL="627063" indent="-354013" algn="l" eaLnBrk="1" hangingPunct="1">
              <a:lnSpc>
                <a:spcPct val="130000"/>
              </a:lnSpc>
              <a:buClr>
                <a:srgbClr val="FF0000"/>
              </a:buClr>
              <a:buFont typeface="Wingdings" panose="05000000000000000000" pitchFamily="2" charset="2"/>
              <a:buChar char="Ø"/>
            </a:pPr>
            <a:r>
              <a:rPr lang="en-US" altLang="zh-CN" dirty="0" smtClean="0">
                <a:solidFill>
                  <a:srgbClr val="000000"/>
                </a:solidFill>
                <a:latin typeface="宋体" charset="-122"/>
                <a:ea typeface="宋体" charset="-122"/>
              </a:rPr>
              <a:t>&gt;</a:t>
            </a:r>
            <a:r>
              <a:rPr lang="en-US" altLang="zh-CN" dirty="0">
                <a:solidFill>
                  <a:srgbClr val="000000"/>
                </a:solidFill>
                <a:latin typeface="宋体" charset="-122"/>
                <a:ea typeface="宋体" charset="-122"/>
              </a:rPr>
              <a:t>0 </a:t>
            </a:r>
            <a:r>
              <a:rPr lang="en-US" altLang="zh-CN" dirty="0" smtClean="0">
                <a:solidFill>
                  <a:srgbClr val="000000"/>
                </a:solidFill>
                <a:latin typeface="宋体" charset="-122"/>
                <a:ea typeface="宋体" charset="-122"/>
              </a:rPr>
              <a:t> </a:t>
            </a:r>
            <a:r>
              <a:rPr lang="zh-CN" altLang="en-US" dirty="0" smtClean="0">
                <a:solidFill>
                  <a:srgbClr val="000000"/>
                </a:solidFill>
                <a:latin typeface="宋体" charset="-122"/>
                <a:ea typeface="宋体" charset="-122"/>
              </a:rPr>
              <a:t>成功</a:t>
            </a:r>
            <a:r>
              <a:rPr lang="zh-CN" altLang="en-US" dirty="0">
                <a:solidFill>
                  <a:srgbClr val="000000"/>
                </a:solidFill>
                <a:latin typeface="宋体" charset="-122"/>
                <a:ea typeface="宋体" charset="-122"/>
              </a:rPr>
              <a:t>读入的数据项个数</a:t>
            </a:r>
            <a:r>
              <a:rPr lang="zh-CN" altLang="en-US" dirty="0" smtClean="0">
                <a:solidFill>
                  <a:srgbClr val="000000"/>
                </a:solidFill>
                <a:latin typeface="宋体" charset="-122"/>
                <a:ea typeface="宋体" charset="-122"/>
              </a:rPr>
              <a:t>；</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en-US" altLang="zh-CN" dirty="0" smtClean="0">
                <a:solidFill>
                  <a:srgbClr val="000000"/>
                </a:solidFill>
                <a:latin typeface="宋体" charset="-122"/>
                <a:ea typeface="宋体" charset="-122"/>
              </a:rPr>
              <a:t>0    </a:t>
            </a:r>
            <a:r>
              <a:rPr lang="zh-CN" altLang="en-US" dirty="0" smtClean="0">
                <a:solidFill>
                  <a:srgbClr val="000000"/>
                </a:solidFill>
                <a:latin typeface="宋体" charset="-122"/>
                <a:ea typeface="宋体" charset="-122"/>
              </a:rPr>
              <a:t>没有</a:t>
            </a:r>
            <a:r>
              <a:rPr lang="zh-CN" altLang="en-US" dirty="0">
                <a:solidFill>
                  <a:srgbClr val="000000"/>
                </a:solidFill>
                <a:latin typeface="宋体" charset="-122"/>
                <a:ea typeface="宋体" charset="-122"/>
              </a:rPr>
              <a:t>项被赋值</a:t>
            </a:r>
            <a:r>
              <a:rPr lang="zh-CN" altLang="en-US" dirty="0" smtClean="0">
                <a:solidFill>
                  <a:srgbClr val="000000"/>
                </a:solidFill>
                <a:latin typeface="宋体" charset="-122"/>
                <a:ea typeface="宋体" charset="-122"/>
              </a:rPr>
              <a:t>；</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en-US" altLang="zh-CN" dirty="0" smtClean="0">
                <a:solidFill>
                  <a:srgbClr val="000000"/>
                </a:solidFill>
                <a:latin typeface="宋体" charset="-122"/>
                <a:ea typeface="宋体" charset="-122"/>
              </a:rPr>
              <a:t>EOF  </a:t>
            </a:r>
            <a:r>
              <a:rPr lang="zh-CN" altLang="en-US" dirty="0" smtClean="0">
                <a:solidFill>
                  <a:srgbClr val="000000"/>
                </a:solidFill>
                <a:latin typeface="宋体" charset="-122"/>
                <a:ea typeface="宋体" charset="-122"/>
              </a:rPr>
              <a:t>第一</a:t>
            </a:r>
            <a:r>
              <a:rPr lang="zh-CN" altLang="en-US" dirty="0">
                <a:solidFill>
                  <a:srgbClr val="000000"/>
                </a:solidFill>
                <a:latin typeface="宋体" charset="-122"/>
                <a:ea typeface="宋体" charset="-122"/>
              </a:rPr>
              <a:t>个尝试输入的字符是</a:t>
            </a:r>
            <a:r>
              <a:rPr lang="en-US" altLang="zh-CN" dirty="0">
                <a:solidFill>
                  <a:srgbClr val="000000"/>
                </a:solidFill>
                <a:latin typeface="宋体" charset="-122"/>
                <a:ea typeface="宋体" charset="-122"/>
              </a:rPr>
              <a:t>EOF(</a:t>
            </a:r>
            <a:r>
              <a:rPr lang="zh-CN" altLang="en-US" dirty="0">
                <a:solidFill>
                  <a:srgbClr val="000000"/>
                </a:solidFill>
                <a:latin typeface="宋体" charset="-122"/>
                <a:ea typeface="宋体" charset="-122"/>
              </a:rPr>
              <a:t>结束</a:t>
            </a:r>
            <a:r>
              <a:rPr lang="en-US" altLang="zh-CN" dirty="0">
                <a:solidFill>
                  <a:srgbClr val="000000"/>
                </a:solidFill>
                <a:latin typeface="宋体" charset="-122"/>
                <a:ea typeface="宋体" charset="-122"/>
              </a:rPr>
              <a:t>) </a:t>
            </a:r>
            <a:r>
              <a:rPr lang="zh-CN" altLang="en-US" dirty="0">
                <a:solidFill>
                  <a:srgbClr val="000000"/>
                </a:solidFill>
                <a:latin typeface="宋体" charset="-122"/>
                <a:ea typeface="宋体" charset="-122"/>
              </a:rPr>
              <a:t>。预定义的常量，等于</a:t>
            </a:r>
            <a:r>
              <a:rPr lang="en-US" altLang="zh-CN" dirty="0">
                <a:solidFill>
                  <a:srgbClr val="000000"/>
                </a:solidFill>
                <a:latin typeface="宋体" charset="-122"/>
                <a:ea typeface="宋体" charset="-122"/>
              </a:rPr>
              <a:t>-1</a:t>
            </a:r>
            <a:r>
              <a:rPr lang="zh-CN" altLang="en-US" dirty="0">
                <a:solidFill>
                  <a:srgbClr val="000000"/>
                </a:solidFill>
                <a:latin typeface="宋体" charset="-122"/>
                <a:ea typeface="宋体" charset="-122"/>
              </a:rPr>
              <a:t>。</a:t>
            </a:r>
          </a:p>
          <a:p>
            <a:pPr algn="l" eaLnBrk="1" hangingPunct="1"/>
            <a:endParaRPr lang="en-US" altLang="zh-CN" sz="2800" dirty="0" smtClean="0">
              <a:solidFill>
                <a:srgbClr val="000000"/>
              </a:solidFill>
              <a:latin typeface="宋体" charset="-122"/>
              <a:ea typeface="宋体" charset="-122"/>
            </a:endParaRPr>
          </a:p>
          <a:p>
            <a:pPr algn="l" eaLnBrk="1" hangingPunct="1"/>
            <a:endParaRPr lang="zh-CN" altLang="en-US" sz="2800" dirty="0" smtClean="0">
              <a:solidFill>
                <a:srgbClr val="000000"/>
              </a:solidFill>
              <a:latin typeface="宋体" charset="-122"/>
              <a:ea typeface="宋体" charset="-122"/>
            </a:endParaRPr>
          </a:p>
        </p:txBody>
      </p:sp>
    </p:spTree>
    <p:extLst>
      <p:ext uri="{BB962C8B-B14F-4D97-AF65-F5344CB8AC3E}">
        <p14:creationId xmlns:p14="http://schemas.microsoft.com/office/powerpoint/2010/main" val="4285592857"/>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t>Input consists of several lines of integer numbers. The first line contains an integer n, which is the number of cases to be tested, followed by n lines, one integer 1 ≤ n ≤ 10</a:t>
            </a:r>
            <a:r>
              <a:rPr lang="en-US" altLang="zh-CN" sz="2000" baseline="30000" dirty="0"/>
              <a:t>7</a:t>
            </a:r>
            <a:r>
              <a:rPr lang="en-US" altLang="zh-CN" sz="2000" dirty="0"/>
              <a:t> on each line.</a:t>
            </a:r>
            <a:endParaRPr lang="en-US" altLang="zh-CN" sz="2000" dirty="0" smtClean="0"/>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a:t>2</a:t>
            </a:r>
          </a:p>
          <a:p>
            <a:pPr indent="273050">
              <a:buClr>
                <a:srgbClr val="FF0000"/>
              </a:buClr>
              <a:buSzPct val="80000"/>
            </a:pPr>
            <a:r>
              <a:rPr lang="en-US" altLang="zh-CN" sz="2000" dirty="0"/>
              <a:t>10</a:t>
            </a:r>
          </a:p>
          <a:p>
            <a:pPr indent="273050">
              <a:buClr>
                <a:srgbClr val="FF0000"/>
              </a:buClr>
              <a:buSzPct val="80000"/>
            </a:pPr>
            <a:r>
              <a:rPr lang="en-US" altLang="zh-CN" sz="2000" dirty="0"/>
              <a:t>20</a:t>
            </a:r>
          </a:p>
        </p:txBody>
      </p:sp>
    </p:spTree>
    <p:extLst>
      <p:ext uri="{BB962C8B-B14F-4D97-AF65-F5344CB8AC3E}">
        <p14:creationId xmlns:p14="http://schemas.microsoft.com/office/powerpoint/2010/main" val="1603586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r>
              <a:rPr lang="en-US" altLang="zh-CN" dirty="0" smtClean="0"/>
              <a:t>_</a:t>
            </a:r>
            <a:r>
              <a:rPr lang="zh-CN" altLang="en-US" dirty="0" smtClean="0"/>
              <a:t>第一类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一个</a:t>
            </a:r>
            <a:r>
              <a:rPr lang="en-US" altLang="zh-CN" sz="2800" b="1" dirty="0"/>
              <a:t>Input Block</a:t>
            </a:r>
            <a:r>
              <a:rPr lang="zh-CN" altLang="en-US" sz="2800" b="1" dirty="0"/>
              <a:t>对应一个</a:t>
            </a:r>
            <a:r>
              <a:rPr lang="en-US" altLang="zh-CN" sz="2800" b="1" dirty="0"/>
              <a:t>Output Block</a:t>
            </a:r>
            <a:r>
              <a:rPr lang="zh-CN" altLang="en-US" sz="2800" b="1" dirty="0"/>
              <a:t>，</a:t>
            </a:r>
            <a:r>
              <a:rPr lang="en-US" altLang="zh-CN" sz="2800" b="1" dirty="0"/>
              <a:t>Output Block</a:t>
            </a:r>
            <a:r>
              <a:rPr lang="zh-CN" altLang="en-US" sz="2800" b="1" dirty="0"/>
              <a:t>之间</a:t>
            </a:r>
            <a:r>
              <a:rPr lang="zh-CN" altLang="en-US" sz="2800" b="1" dirty="0">
                <a:solidFill>
                  <a:srgbClr val="FF0000"/>
                </a:solidFill>
              </a:rPr>
              <a:t>没有</a:t>
            </a:r>
            <a:r>
              <a:rPr lang="zh-CN" altLang="en-US" sz="2800" b="1" dirty="0" smtClean="0"/>
              <a:t>空行</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360008" y="2979462"/>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printf</a:t>
            </a:r>
            <a:r>
              <a:rPr lang="en-US" altLang="zh-CN" kern="0" dirty="0">
                <a:solidFill>
                  <a:srgbClr val="000000"/>
                </a:solidFill>
                <a:latin typeface="Tahoma"/>
              </a:rPr>
              <a:t>("%d\n",</a:t>
            </a:r>
            <a:r>
              <a:rPr lang="en-US" altLang="zh-CN" kern="0" dirty="0" err="1">
                <a:solidFill>
                  <a:srgbClr val="000000"/>
                </a:solidFill>
                <a:latin typeface="Tahoma"/>
              </a:rPr>
              <a:t>ans</a:t>
            </a:r>
            <a:r>
              <a:rPr lang="en-US" altLang="zh-CN" kern="0" dirty="0">
                <a:solidFill>
                  <a:srgbClr val="000000"/>
                </a:solidFill>
                <a:latin typeface="Tahoma"/>
              </a:rPr>
              <a:t>); </a:t>
            </a:r>
          </a:p>
          <a:p>
            <a:pPr marL="342900" indent="12700">
              <a:spcAft>
                <a:spcPct val="0"/>
              </a:spcAft>
              <a:buClr>
                <a:srgbClr val="3333CC"/>
              </a:buClr>
              <a:buSzPct val="60000"/>
            </a:pPr>
            <a:r>
              <a:rPr lang="en-US" altLang="zh-CN" kern="0" dirty="0" smtClean="0">
                <a:solidFill>
                  <a:srgbClr val="000000"/>
                </a:solidFill>
                <a:latin typeface="Tahoma"/>
              </a:rPr>
              <a:t>} </a:t>
            </a:r>
            <a:endParaRPr lang="en-US" altLang="zh-CN" kern="0" dirty="0">
              <a:solidFill>
                <a:srgbClr val="000000"/>
              </a:solidFill>
              <a:latin typeface="Tahoma"/>
            </a:endParaRPr>
          </a:p>
        </p:txBody>
      </p:sp>
      <p:sp>
        <p:nvSpPr>
          <p:cNvPr id="6" name="Rectangle 3"/>
          <p:cNvSpPr txBox="1">
            <a:spLocks noChangeArrowheads="1"/>
          </p:cNvSpPr>
          <p:nvPr/>
        </p:nvSpPr>
        <p:spPr>
          <a:xfrm>
            <a:off x="4788024" y="2988207"/>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cout</a:t>
            </a:r>
            <a:r>
              <a:rPr lang="en-US" altLang="zh-CN" kern="0" dirty="0">
                <a:solidFill>
                  <a:srgbClr val="000000"/>
                </a:solidFill>
                <a:latin typeface="Tahoma"/>
              </a:rPr>
              <a:t> &lt;&lt; </a:t>
            </a:r>
            <a:r>
              <a:rPr lang="en-US" altLang="zh-CN" kern="0" dirty="0" err="1">
                <a:solidFill>
                  <a:srgbClr val="000000"/>
                </a:solidFill>
                <a:latin typeface="Tahoma"/>
              </a:rPr>
              <a:t>ans</a:t>
            </a:r>
            <a:r>
              <a:rPr lang="en-US" altLang="zh-CN" kern="0" dirty="0">
                <a:solidFill>
                  <a:srgbClr val="000000"/>
                </a:solidFill>
                <a:latin typeface="Tahoma"/>
              </a:rPr>
              <a:t> &lt;&lt; </a:t>
            </a:r>
            <a:r>
              <a:rPr lang="en-US" altLang="zh-CN" kern="0" dirty="0" err="1">
                <a:solidFill>
                  <a:srgbClr val="000000"/>
                </a:solidFill>
                <a:latin typeface="Tahoma"/>
              </a:rPr>
              <a:t>endl</a:t>
            </a: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a:t>
            </a:r>
          </a:p>
        </p:txBody>
      </p:sp>
    </p:spTree>
    <p:extLst>
      <p:ext uri="{BB962C8B-B14F-4D97-AF65-F5344CB8AC3E}">
        <p14:creationId xmlns:p14="http://schemas.microsoft.com/office/powerpoint/2010/main" val="110080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052736"/>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a:t>
            </a:r>
            <a:r>
              <a:rPr kumimoji="1" lang="en-US" altLang="zh-CN" sz="2800" b="1" kern="1200" dirty="0" smtClean="0">
                <a:solidFill>
                  <a:srgbClr val="0033CC"/>
                </a:solidFill>
                <a:latin typeface="Times New Roman" pitchFamily="18" charset="0"/>
                <a:ea typeface="宋体" pitchFamily="2" charset="-122"/>
              </a:rPr>
              <a:t>(I</a:t>
            </a:r>
            <a:r>
              <a:rPr kumimoji="1" lang="en-US" altLang="zh-CN" sz="2800" b="1" kern="1200" dirty="0">
                <a:solidFill>
                  <a:srgbClr val="0033CC"/>
                </a:solidFill>
                <a:latin typeface="Times New Roman" pitchFamily="18" charset="0"/>
                <a:ea typeface="宋体" pitchFamily="2" charset="-122"/>
              </a:rPr>
              <a:t>)</a:t>
            </a:r>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in one line, and with one line of output for each line in input</a:t>
            </a:r>
            <a:r>
              <a:rPr lang="en-US" altLang="zh-CN" sz="2000" dirty="0" smtClean="0"/>
              <a:t>.. </a:t>
            </a:r>
            <a:endParaRPr lang="en-US" altLang="zh-CN" sz="2000" dirty="0"/>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smtClean="0"/>
              <a:t>1  </a:t>
            </a:r>
            <a:r>
              <a:rPr lang="en-US" altLang="zh-CN" sz="2000" dirty="0"/>
              <a:t>5</a:t>
            </a:r>
          </a:p>
          <a:p>
            <a:pPr indent="273050">
              <a:buClr>
                <a:srgbClr val="FF0000"/>
              </a:buClr>
              <a:buSzPct val="80000"/>
            </a:pPr>
            <a:r>
              <a:rPr lang="en-US" altLang="zh-CN" sz="2000" dirty="0"/>
              <a:t>10  20</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smtClean="0"/>
              <a:t>6</a:t>
            </a:r>
            <a:endParaRPr lang="en-US" altLang="zh-CN" sz="2000" dirty="0"/>
          </a:p>
          <a:p>
            <a:pPr indent="273050">
              <a:buClr>
                <a:srgbClr val="FF0000"/>
              </a:buClr>
              <a:buSzPct val="80000"/>
            </a:pPr>
            <a:r>
              <a:rPr lang="en-US" altLang="zh-CN" sz="2000" dirty="0"/>
              <a:t>30</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20081737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r>
              <a:rPr lang="en-US" altLang="zh-CN" dirty="0" smtClean="0"/>
              <a:t>_</a:t>
            </a:r>
            <a:r>
              <a:rPr lang="zh-CN" altLang="en-US" dirty="0" smtClean="0"/>
              <a:t>第二类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一个</a:t>
            </a:r>
            <a:r>
              <a:rPr lang="en-US" altLang="zh-CN" sz="2800" b="1" dirty="0"/>
              <a:t>Input Block</a:t>
            </a:r>
            <a:r>
              <a:rPr lang="zh-CN" altLang="en-US" sz="2800" b="1" dirty="0"/>
              <a:t>对应一个</a:t>
            </a:r>
            <a:r>
              <a:rPr lang="en-US" altLang="zh-CN" sz="2800" b="1" dirty="0"/>
              <a:t>Output Block</a:t>
            </a:r>
            <a:r>
              <a:rPr lang="zh-CN" altLang="en-US" sz="2800" b="1" dirty="0"/>
              <a:t>，每个</a:t>
            </a:r>
            <a:r>
              <a:rPr lang="en-US" altLang="zh-CN" sz="2800" b="1" dirty="0"/>
              <a:t>Output Block</a:t>
            </a:r>
            <a:r>
              <a:rPr lang="zh-CN" altLang="en-US" sz="2800" b="1" dirty="0">
                <a:solidFill>
                  <a:srgbClr val="FF0000"/>
                </a:solidFill>
              </a:rPr>
              <a:t>之后都有</a:t>
            </a:r>
            <a:r>
              <a:rPr lang="zh-CN" altLang="en-US" sz="2800" b="1" dirty="0" smtClean="0"/>
              <a:t>空行</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107504" y="2979462"/>
            <a:ext cx="3779944"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smtClean="0">
                <a:solidFill>
                  <a:srgbClr val="000000"/>
                </a:solidFill>
                <a:latin typeface="Tahoma"/>
              </a:rPr>
              <a:t> { </a:t>
            </a:r>
            <a:r>
              <a:rPr lang="en-US" altLang="zh-CN" kern="0" dirty="0">
                <a:solidFill>
                  <a:srgbClr val="000000"/>
                </a:solidFill>
                <a:latin typeface="Tahoma"/>
              </a:rPr>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printf</a:t>
            </a:r>
            <a:r>
              <a:rPr lang="en-US" altLang="zh-CN" kern="0" dirty="0">
                <a:solidFill>
                  <a:srgbClr val="000000"/>
                </a:solidFill>
                <a:latin typeface="Tahoma"/>
              </a:rPr>
              <a:t>("%d\n\n",</a:t>
            </a:r>
            <a:r>
              <a:rPr lang="en-US" altLang="zh-CN" kern="0" dirty="0" err="1">
                <a:solidFill>
                  <a:srgbClr val="000000"/>
                </a:solidFill>
                <a:latin typeface="Tahoma"/>
              </a:rPr>
              <a:t>ans</a:t>
            </a:r>
            <a:r>
              <a:rPr lang="en-US" altLang="zh-CN" kern="0" dirty="0">
                <a:solidFill>
                  <a:srgbClr val="000000"/>
                </a:solidFill>
                <a:latin typeface="Tahoma"/>
              </a:rPr>
              <a:t>); </a:t>
            </a:r>
          </a:p>
          <a:p>
            <a:pPr marL="342900" indent="12700">
              <a:spcAft>
                <a:spcPct val="0"/>
              </a:spcAft>
              <a:buClr>
                <a:srgbClr val="3333CC"/>
              </a:buClr>
              <a:buSzPct val="60000"/>
            </a:pPr>
            <a:r>
              <a:rPr lang="en-US" altLang="zh-CN" kern="0" dirty="0" smtClean="0">
                <a:solidFill>
                  <a:srgbClr val="000000"/>
                </a:solidFill>
                <a:latin typeface="Tahoma"/>
              </a:rPr>
              <a:t> } </a:t>
            </a:r>
            <a:endParaRPr lang="en-US" altLang="zh-CN" kern="0" dirty="0">
              <a:solidFill>
                <a:srgbClr val="000000"/>
              </a:solidFill>
              <a:latin typeface="Tahoma"/>
            </a:endParaRPr>
          </a:p>
        </p:txBody>
      </p:sp>
      <p:sp>
        <p:nvSpPr>
          <p:cNvPr id="6" name="Rectangle 3"/>
          <p:cNvSpPr txBox="1">
            <a:spLocks noChangeArrowheads="1"/>
          </p:cNvSpPr>
          <p:nvPr/>
        </p:nvSpPr>
        <p:spPr>
          <a:xfrm>
            <a:off x="3707904" y="2988207"/>
            <a:ext cx="5328592"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smtClean="0">
                <a:solidFill>
                  <a:srgbClr val="000000"/>
                </a:solidFill>
                <a:latin typeface="Tahoma"/>
              </a:rPr>
              <a:t>  { </a:t>
            </a:r>
            <a:r>
              <a:rPr lang="en-US" altLang="zh-CN" kern="0" dirty="0">
                <a:solidFill>
                  <a:srgbClr val="000000"/>
                </a:solidFill>
                <a:latin typeface="Tahoma"/>
              </a:rPr>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cout</a:t>
            </a:r>
            <a:r>
              <a:rPr lang="en-US" altLang="zh-CN" kern="0" dirty="0">
                <a:solidFill>
                  <a:srgbClr val="000000"/>
                </a:solidFill>
                <a:latin typeface="Tahoma"/>
              </a:rPr>
              <a:t> &lt;&lt; </a:t>
            </a:r>
            <a:r>
              <a:rPr lang="en-US" altLang="zh-CN" kern="0" dirty="0" err="1">
                <a:solidFill>
                  <a:srgbClr val="000000"/>
                </a:solidFill>
                <a:latin typeface="Tahoma"/>
              </a:rPr>
              <a:t>ans</a:t>
            </a:r>
            <a:r>
              <a:rPr lang="en-US" altLang="zh-CN" kern="0" dirty="0">
                <a:solidFill>
                  <a:srgbClr val="000000"/>
                </a:solidFill>
                <a:latin typeface="Tahoma"/>
              </a:rPr>
              <a:t> &lt;&lt; </a:t>
            </a:r>
            <a:r>
              <a:rPr lang="en-US" altLang="zh-CN" kern="0" dirty="0" err="1">
                <a:solidFill>
                  <a:srgbClr val="000000"/>
                </a:solidFill>
                <a:latin typeface="Tahoma"/>
              </a:rPr>
              <a:t>endl</a:t>
            </a:r>
            <a:r>
              <a:rPr lang="en-US" altLang="zh-CN" kern="0" dirty="0">
                <a:solidFill>
                  <a:srgbClr val="000000"/>
                </a:solidFill>
                <a:latin typeface="Tahoma"/>
              </a:rPr>
              <a:t> &lt;&lt; </a:t>
            </a:r>
            <a:r>
              <a:rPr lang="en-US" altLang="zh-CN" kern="0" dirty="0" err="1">
                <a:solidFill>
                  <a:srgbClr val="000000"/>
                </a:solidFill>
                <a:latin typeface="Tahoma"/>
              </a:rPr>
              <a:t>endl</a:t>
            </a:r>
            <a:r>
              <a:rPr lang="en-US" altLang="zh-CN" kern="0" dirty="0">
                <a:solidFill>
                  <a:srgbClr val="000000"/>
                </a:solidFill>
                <a:latin typeface="Tahoma"/>
              </a:rPr>
              <a:t>; </a:t>
            </a:r>
            <a:br>
              <a:rPr lang="en-US" altLang="zh-CN" kern="0" dirty="0">
                <a:solidFill>
                  <a:srgbClr val="000000"/>
                </a:solidFill>
                <a:latin typeface="Tahoma"/>
              </a:rPr>
            </a:br>
            <a:r>
              <a:rPr lang="en-US" altLang="zh-CN" kern="0" dirty="0" smtClean="0">
                <a:solidFill>
                  <a:srgbClr val="000000"/>
                </a:solidFill>
                <a:latin typeface="Tahoma"/>
              </a:rPr>
              <a:t>  } </a:t>
            </a:r>
            <a:endParaRPr lang="en-US" altLang="zh-CN" kern="0" dirty="0">
              <a:solidFill>
                <a:srgbClr val="000000"/>
              </a:solidFill>
              <a:latin typeface="Tahoma"/>
            </a:endParaRPr>
          </a:p>
        </p:txBody>
      </p:sp>
    </p:spTree>
    <p:extLst>
      <p:ext uri="{BB962C8B-B14F-4D97-AF65-F5344CB8AC3E}">
        <p14:creationId xmlns:p14="http://schemas.microsoft.com/office/powerpoint/2010/main" val="239028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a:xfrm>
            <a:off x="288000" y="1052736"/>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A+B for Input-Output Practice (VII)</a:t>
            </a:r>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Output</a:t>
            </a:r>
            <a:endParaRPr kumimoji="1" lang="en-US" altLang="zh-CN" sz="2800" b="1" kern="1200" dirty="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pair of input integers a and b you should output the sum of a and b, and followed by a blank </a:t>
            </a:r>
            <a:r>
              <a:rPr lang="en-US" altLang="zh-CN" sz="2000" dirty="0" smtClean="0"/>
              <a:t>line. </a:t>
            </a:r>
            <a:endParaRPr lang="en-US" altLang="zh-CN" sz="2000" dirty="0"/>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input</a:t>
            </a:r>
          </a:p>
          <a:p>
            <a:pPr indent="273050">
              <a:buClr>
                <a:srgbClr val="FF0000"/>
              </a:buClr>
              <a:buSzPct val="80000"/>
            </a:pPr>
            <a:r>
              <a:rPr lang="en-US" altLang="zh-CN" sz="2000" dirty="0" smtClean="0"/>
              <a:t>1  </a:t>
            </a:r>
            <a:r>
              <a:rPr lang="en-US" altLang="zh-CN" sz="2000" dirty="0"/>
              <a:t>5</a:t>
            </a:r>
          </a:p>
          <a:p>
            <a:pPr indent="273050">
              <a:buClr>
                <a:srgbClr val="FF0000"/>
              </a:buClr>
              <a:buSzPct val="80000"/>
            </a:pPr>
            <a:r>
              <a:rPr lang="en-US" altLang="zh-CN" sz="2000" dirty="0"/>
              <a:t>10  20</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a:t>6</a:t>
            </a:r>
          </a:p>
          <a:p>
            <a:pPr indent="273050">
              <a:buClr>
                <a:srgbClr val="FF0000"/>
              </a:buClr>
              <a:buSzPct val="80000"/>
            </a:pPr>
            <a:endParaRPr lang="en-US" altLang="zh-CN" sz="2000" dirty="0"/>
          </a:p>
          <a:p>
            <a:pPr indent="273050">
              <a:buClr>
                <a:srgbClr val="FF0000"/>
              </a:buClr>
              <a:buSzPct val="80000"/>
            </a:pPr>
            <a:r>
              <a:rPr lang="en-US" altLang="zh-CN" sz="2000" dirty="0"/>
              <a:t>30</a:t>
            </a:r>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1130176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r>
              <a:rPr lang="en-US" altLang="zh-CN" dirty="0" smtClean="0"/>
              <a:t>_</a:t>
            </a:r>
            <a:r>
              <a:rPr lang="zh-CN" altLang="en-US" dirty="0" smtClean="0"/>
              <a:t>第三类</a:t>
            </a:r>
            <a:endParaRPr lang="zh-CN" altLang="en-US" dirty="0"/>
          </a:p>
        </p:txBody>
      </p:sp>
      <p:sp>
        <p:nvSpPr>
          <p:cNvPr id="4" name="Rectangle 3"/>
          <p:cNvSpPr>
            <a:spLocks noGrp="1" noChangeArrowheads="1"/>
          </p:cNvSpPr>
          <p:nvPr>
            <p:ph idx="1"/>
          </p:nvPr>
        </p:nvSpPr>
        <p:spPr>
          <a:xfrm>
            <a:off x="288000" y="1115999"/>
            <a:ext cx="8604000" cy="2096977"/>
          </a:xfrm>
        </p:spPr>
        <p:txBody>
          <a:bodyPr>
            <a:normAutofit/>
          </a:bodyPr>
          <a:lstStyle/>
          <a:p>
            <a:pPr marL="342900" indent="-342900">
              <a:buClr>
                <a:srgbClr val="FF0000"/>
              </a:buClr>
              <a:buSzPct val="80000"/>
              <a:buFont typeface="Wingdings" panose="05000000000000000000" pitchFamily="2" charset="2"/>
              <a:buChar char="n"/>
            </a:pPr>
            <a:r>
              <a:rPr lang="zh-CN" altLang="en-US" sz="2800" b="1" dirty="0"/>
              <a:t>一个</a:t>
            </a:r>
            <a:r>
              <a:rPr lang="en-US" altLang="zh-CN" sz="2800" b="1" dirty="0"/>
              <a:t>Input Block</a:t>
            </a:r>
            <a:r>
              <a:rPr lang="zh-CN" altLang="en-US" sz="2800" b="1" dirty="0"/>
              <a:t>对应一个</a:t>
            </a:r>
            <a:r>
              <a:rPr lang="en-US" altLang="zh-CN" sz="2800" b="1" dirty="0"/>
              <a:t>Output Block</a:t>
            </a:r>
            <a:r>
              <a:rPr lang="zh-CN" altLang="en-US" sz="2800" b="1" dirty="0"/>
              <a:t>，</a:t>
            </a:r>
            <a:r>
              <a:rPr lang="en-US" altLang="zh-CN" sz="2800" b="1" dirty="0"/>
              <a:t>Output Block</a:t>
            </a:r>
            <a:r>
              <a:rPr lang="zh-CN" altLang="en-US" sz="2800" b="1" dirty="0"/>
              <a:t>之间有</a:t>
            </a:r>
            <a:r>
              <a:rPr lang="zh-CN" altLang="en-US" sz="2800" b="1" dirty="0" smtClean="0"/>
              <a:t>空行</a:t>
            </a:r>
            <a:r>
              <a:rPr lang="zh-CN" altLang="zh-CN" sz="2800" b="1" dirty="0" smtClean="0"/>
              <a:t>。</a:t>
            </a:r>
            <a:endParaRPr lang="en-US" altLang="zh-CN" sz="2800" b="1" dirty="0" smtClean="0"/>
          </a:p>
          <a:p>
            <a:pPr marL="342900" indent="-342900" eaLnBrk="1" hangingPunct="1">
              <a:buClr>
                <a:srgbClr val="FF0000"/>
              </a:buClr>
              <a:buSzPct val="80000"/>
              <a:buFont typeface="Wingdings" panose="05000000000000000000" pitchFamily="2" charset="2"/>
              <a:buChar char="n"/>
            </a:pPr>
            <a:r>
              <a:rPr lang="zh-CN" altLang="en-US" sz="2800" b="1" dirty="0" smtClean="0">
                <a:solidFill>
                  <a:srgbClr val="000000"/>
                </a:solidFill>
                <a:latin typeface="Tahoma"/>
              </a:rPr>
              <a:t>解决方案</a:t>
            </a:r>
            <a:endParaRPr lang="en-US" altLang="zh-CN" dirty="0">
              <a:solidFill>
                <a:srgbClr val="000000"/>
              </a:solidFill>
              <a:latin typeface="Tahoma"/>
            </a:endParaRPr>
          </a:p>
        </p:txBody>
      </p:sp>
      <p:sp>
        <p:nvSpPr>
          <p:cNvPr id="5" name="Rectangle 3"/>
          <p:cNvSpPr txBox="1">
            <a:spLocks noChangeArrowheads="1"/>
          </p:cNvSpPr>
          <p:nvPr/>
        </p:nvSpPr>
        <p:spPr>
          <a:xfrm>
            <a:off x="360008" y="2979462"/>
            <a:ext cx="4356008" cy="3401866"/>
          </a:xfrm>
          <a:prstGeom prst="rect">
            <a:avLst/>
          </a:prstGeom>
        </p:spPr>
        <p:txBody>
          <a:bodyPr vert="horz" lIns="91440" tIns="45720" rIns="91440" bIns="45720" rtlCol="0">
            <a:normAutofit fontScale="85000" lnSpcReduction="20000"/>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spcAft>
                <a:spcPct val="0"/>
              </a:spcAft>
              <a:buClr>
                <a:srgbClr val="3333CC"/>
              </a:buClr>
              <a:buSzPct val="100000"/>
              <a:buFont typeface="Wingdings" panose="05000000000000000000" pitchFamily="2" charset="2"/>
              <a:buChar char="Ø"/>
            </a:pPr>
            <a:r>
              <a:rPr kumimoji="1" lang="en-US" altLang="zh-CN" sz="3300" b="1" dirty="0">
                <a:solidFill>
                  <a:srgbClr val="0033CC"/>
                </a:solidFill>
                <a:latin typeface="Times New Roman" pitchFamily="18" charset="0"/>
                <a:ea typeface="宋体" pitchFamily="2" charset="-122"/>
              </a:rPr>
              <a:t>C</a:t>
            </a:r>
            <a:r>
              <a:rPr kumimoji="1" lang="zh-CN" altLang="en-US" sz="33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en-US" altLang="zh-CN" kern="0" dirty="0">
                <a:solidFill>
                  <a:srgbClr val="000000"/>
                </a:solidFill>
                <a:latin typeface="Tahoma"/>
              </a:rPr>
              <a:t>for (k=0;k&lt;</a:t>
            </a:r>
            <a:r>
              <a:rPr lang="en-US" altLang="zh-CN" kern="0" dirty="0" err="1">
                <a:solidFill>
                  <a:srgbClr val="000000"/>
                </a:solidFill>
                <a:latin typeface="Tahoma"/>
              </a:rPr>
              <a:t>count;k</a:t>
            </a: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while (…)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a:t>
            </a:r>
            <a:r>
              <a:rPr lang="en-US" altLang="zh-CN" kern="0" dirty="0" err="1">
                <a:solidFill>
                  <a:srgbClr val="000000"/>
                </a:solidFill>
                <a:latin typeface="Tahoma"/>
              </a:rPr>
              <a:t>printf</a:t>
            </a:r>
            <a:r>
              <a:rPr lang="en-US" altLang="zh-CN" kern="0" dirty="0">
                <a:solidFill>
                  <a:srgbClr val="000000"/>
                </a:solidFill>
                <a:latin typeface="Tahoma"/>
              </a:rPr>
              <a:t>(" %d\</a:t>
            </a:r>
            <a:r>
              <a:rPr lang="en-US" altLang="zh-CN" kern="0" dirty="0" err="1">
                <a:solidFill>
                  <a:srgbClr val="000000"/>
                </a:solidFill>
                <a:latin typeface="Tahoma"/>
              </a:rPr>
              <a:t>n",result</a:t>
            </a:r>
            <a:r>
              <a:rPr lang="en-US" altLang="zh-CN" kern="0" dirty="0">
                <a:solidFill>
                  <a:srgbClr val="000000"/>
                </a:solidFill>
                <a:latin typeface="Tahoma"/>
              </a:rPr>
              <a:t>); </a:t>
            </a:r>
            <a:br>
              <a:rPr lang="en-US" altLang="zh-CN" kern="0" dirty="0">
                <a:solidFill>
                  <a:srgbClr val="000000"/>
                </a:solidFill>
                <a:latin typeface="Tahoma"/>
              </a:rPr>
            </a:br>
            <a:r>
              <a:rPr lang="en-US" altLang="zh-CN" kern="0" dirty="0">
                <a:solidFill>
                  <a:srgbClr val="000000"/>
                </a:solidFill>
                <a:latin typeface="Tahoma"/>
              </a:rPr>
              <a:t>      } </a:t>
            </a:r>
            <a:br>
              <a:rPr lang="en-US" altLang="zh-CN" kern="0" dirty="0">
                <a:solidFill>
                  <a:srgbClr val="000000"/>
                </a:solidFill>
                <a:latin typeface="Tahoma"/>
              </a:rPr>
            </a:br>
            <a:r>
              <a:rPr lang="en-US" altLang="zh-CN" kern="0" dirty="0">
                <a:solidFill>
                  <a:srgbClr val="000000"/>
                </a:solidFill>
                <a:latin typeface="Tahoma"/>
              </a:rPr>
              <a:t>      if (k!=count-1) </a:t>
            </a:r>
            <a:r>
              <a:rPr lang="en-US" altLang="zh-CN" kern="0" dirty="0" err="1">
                <a:solidFill>
                  <a:srgbClr val="000000"/>
                </a:solidFill>
                <a:latin typeface="Tahoma"/>
              </a:rPr>
              <a:t>printf</a:t>
            </a:r>
            <a:r>
              <a:rPr lang="en-US" altLang="zh-CN" kern="0" dirty="0">
                <a:solidFill>
                  <a:srgbClr val="000000"/>
                </a:solidFill>
                <a:latin typeface="Tahoma"/>
              </a:rPr>
              <a:t>("\n"); </a:t>
            </a:r>
            <a:br>
              <a:rPr lang="en-US" altLang="zh-CN" kern="0" dirty="0">
                <a:solidFill>
                  <a:srgbClr val="000000"/>
                </a:solidFill>
                <a:latin typeface="Tahoma"/>
              </a:rPr>
            </a:br>
            <a:r>
              <a:rPr lang="en-US" altLang="zh-CN" kern="0" dirty="0">
                <a:solidFill>
                  <a:srgbClr val="000000"/>
                </a:solidFill>
                <a:latin typeface="Tahoma"/>
              </a:rPr>
              <a:t>} </a:t>
            </a:r>
          </a:p>
        </p:txBody>
      </p:sp>
      <p:sp>
        <p:nvSpPr>
          <p:cNvPr id="6" name="Rectangle 3"/>
          <p:cNvSpPr txBox="1">
            <a:spLocks noChangeArrowheads="1"/>
          </p:cNvSpPr>
          <p:nvPr/>
        </p:nvSpPr>
        <p:spPr>
          <a:xfrm>
            <a:off x="4968520" y="2988207"/>
            <a:ext cx="3995968" cy="3105089"/>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indent="-342900">
              <a:lnSpc>
                <a:spcPct val="110000"/>
              </a:lnSpc>
              <a:spcAft>
                <a:spcPct val="0"/>
              </a:spcAft>
              <a:buClr>
                <a:srgbClr val="3333CC"/>
              </a:buClr>
              <a:buSzPct val="100000"/>
              <a:buFont typeface="Wingdings" panose="05000000000000000000" pitchFamily="2" charset="2"/>
              <a:buChar char="Ø"/>
            </a:pPr>
            <a:r>
              <a:rPr kumimoji="1" lang="en-US" altLang="zh-CN" sz="2800" b="1" dirty="0">
                <a:solidFill>
                  <a:srgbClr val="0033CC"/>
                </a:solidFill>
                <a:latin typeface="Times New Roman" pitchFamily="18" charset="0"/>
                <a:ea typeface="宋体" pitchFamily="2" charset="-122"/>
              </a:rPr>
              <a:t>C++</a:t>
            </a:r>
            <a:r>
              <a:rPr kumimoji="1" lang="zh-CN" altLang="en-US" sz="2800" b="1" dirty="0">
                <a:solidFill>
                  <a:srgbClr val="0033CC"/>
                </a:solidFill>
                <a:latin typeface="Times New Roman" pitchFamily="18" charset="0"/>
                <a:ea typeface="宋体" pitchFamily="2" charset="-122"/>
              </a:rPr>
              <a:t>语法：</a:t>
            </a:r>
          </a:p>
          <a:p>
            <a:pPr marL="342900" indent="12700">
              <a:spcAft>
                <a:spcPct val="0"/>
              </a:spcAft>
              <a:buClr>
                <a:srgbClr val="3333CC"/>
              </a:buClr>
              <a:buSzPct val="60000"/>
            </a:pPr>
            <a:r>
              <a:rPr lang="zh-CN" altLang="en-US" kern="0" dirty="0">
                <a:solidFill>
                  <a:srgbClr val="000000"/>
                </a:solidFill>
                <a:latin typeface="Tahoma"/>
              </a:rPr>
              <a:t>类似，输出语句换一下即可。</a:t>
            </a:r>
          </a:p>
        </p:txBody>
      </p:sp>
    </p:spTree>
    <p:extLst>
      <p:ext uri="{BB962C8B-B14F-4D97-AF65-F5344CB8AC3E}">
        <p14:creationId xmlns:p14="http://schemas.microsoft.com/office/powerpoint/2010/main" val="239028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136904" cy="828000"/>
          </a:xfrm>
        </p:spPr>
        <p:txBody>
          <a:bodyPr>
            <a:normAutofit/>
          </a:bodyPr>
          <a:lstStyle/>
          <a:p>
            <a:r>
              <a:rPr lang="zh-CN" altLang="en-US" dirty="0" smtClean="0"/>
              <a:t>例 </a:t>
            </a:r>
            <a:r>
              <a:rPr lang="en-US" altLang="zh-CN" dirty="0">
                <a:latin typeface="+mj-lt"/>
              </a:rPr>
              <a:t>A+B for Input-Output </a:t>
            </a:r>
            <a:r>
              <a:rPr lang="en-US" altLang="zh-CN" dirty="0" smtClean="0">
                <a:latin typeface="+mj-lt"/>
              </a:rPr>
              <a:t>Practice(VIII</a:t>
            </a:r>
            <a:r>
              <a:rPr lang="en-US" altLang="zh-CN" dirty="0">
                <a:latin typeface="+mj-lt"/>
              </a:rPr>
              <a:t>)</a:t>
            </a:r>
            <a:endParaRPr lang="zh-CN" altLang="en-US" dirty="0">
              <a:latin typeface="+mj-lt"/>
            </a:endParaRPr>
          </a:p>
        </p:txBody>
      </p:sp>
      <p:sp>
        <p:nvSpPr>
          <p:cNvPr id="3" name="内容占位符 2"/>
          <p:cNvSpPr>
            <a:spLocks noGrp="1"/>
          </p:cNvSpPr>
          <p:nvPr>
            <p:ph idx="1"/>
          </p:nvPr>
        </p:nvSpPr>
        <p:spPr>
          <a:xfrm>
            <a:off x="288000" y="1115999"/>
            <a:ext cx="8460464" cy="5256000"/>
          </a:xfrm>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Problem </a:t>
            </a:r>
            <a:r>
              <a:rPr kumimoji="1" lang="en-US" altLang="zh-CN" sz="2800" b="1" kern="1200" dirty="0">
                <a:solidFill>
                  <a:srgbClr val="0033CC"/>
                </a:solidFill>
                <a:latin typeface="Times New Roman" pitchFamily="18" charset="0"/>
                <a:ea typeface="宋体" pitchFamily="2" charset="-122"/>
              </a:rPr>
              <a:t>Description</a:t>
            </a:r>
          </a:p>
          <a:p>
            <a:pPr>
              <a:buClr>
                <a:srgbClr val="FF0000"/>
              </a:buClr>
              <a:buSzPct val="80000"/>
            </a:pPr>
            <a:r>
              <a:rPr lang="en-US" altLang="zh-CN" sz="2000" dirty="0"/>
              <a:t>Your task is to calculate the sum of some </a:t>
            </a:r>
            <a:r>
              <a:rPr lang="en-US" altLang="zh-CN" sz="2000" dirty="0" smtClean="0"/>
              <a:t>integers.</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t>Input contains an integer N in the first line, and then N lines follow. Each line starts with a integer M, and then M integers follow in the same line. </a:t>
            </a:r>
            <a:endParaRPr lang="en-US" altLang="zh-CN" sz="2000" dirty="0" smtClean="0"/>
          </a:p>
          <a:p>
            <a:pPr marL="273050" lvl="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Output</a:t>
            </a:r>
          </a:p>
          <a:p>
            <a:pPr indent="273050">
              <a:buClr>
                <a:srgbClr val="FF0000"/>
              </a:buClr>
              <a:buSzPct val="80000"/>
            </a:pPr>
            <a:r>
              <a:rPr lang="en-US" altLang="zh-CN" sz="2000" dirty="0" smtClean="0"/>
              <a:t>For </a:t>
            </a:r>
            <a:r>
              <a:rPr lang="en-US" altLang="zh-CN" sz="2000" dirty="0"/>
              <a:t>each group of input integers you should output their sum in one line, and you must note that there is a blank line between outputs.</a:t>
            </a:r>
            <a:endParaRPr lang="en-US" altLang="zh-CN" sz="2000" dirty="0" smtClean="0"/>
          </a:p>
          <a:p>
            <a:pPr indent="273050">
              <a:buClr>
                <a:srgbClr val="FF0000"/>
              </a:buClr>
              <a:buSzPct val="80000"/>
            </a:pPr>
            <a:endParaRPr lang="en-US" altLang="zh-CN" sz="2000" dirty="0"/>
          </a:p>
        </p:txBody>
      </p:sp>
      <p:sp>
        <p:nvSpPr>
          <p:cNvPr id="4" name="云形标注 3"/>
          <p:cNvSpPr/>
          <p:nvPr/>
        </p:nvSpPr>
        <p:spPr bwMode="auto">
          <a:xfrm>
            <a:off x="6084168" y="2276872"/>
            <a:ext cx="914400" cy="612648"/>
          </a:xfrm>
          <a:prstGeom prst="cloud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2"/>
              </a:solidFill>
              <a:effectLst/>
              <a:latin typeface="Times New Roman" pitchFamily="18" charset="0"/>
              <a:ea typeface="黑体" pitchFamily="2" charset="-122"/>
            </a:endParaRPr>
          </a:p>
        </p:txBody>
      </p:sp>
    </p:spTree>
    <p:extLst>
      <p:ext uri="{BB962C8B-B14F-4D97-AF65-F5344CB8AC3E}">
        <p14:creationId xmlns:p14="http://schemas.microsoft.com/office/powerpoint/2010/main" val="39104706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288000" y="1115999"/>
            <a:ext cx="8532472" cy="5256000"/>
          </a:xfrm>
        </p:spPr>
        <p:txBody>
          <a:bodyPr>
            <a:noAutofit/>
          </a:bodyPr>
          <a:lstStyle/>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a:t>
            </a:r>
            <a:r>
              <a:rPr kumimoji="1" lang="en-US" altLang="zh-CN" sz="2800" b="1" kern="1200" dirty="0">
                <a:solidFill>
                  <a:srgbClr val="0033CC"/>
                </a:solidFill>
                <a:latin typeface="Times New Roman" pitchFamily="18" charset="0"/>
                <a:ea typeface="宋体" pitchFamily="2" charset="-122"/>
              </a:rPr>
              <a:t>input</a:t>
            </a:r>
          </a:p>
          <a:p>
            <a:pPr indent="273050">
              <a:buClr>
                <a:srgbClr val="FF0000"/>
              </a:buClr>
              <a:buSzPct val="80000"/>
            </a:pPr>
            <a:r>
              <a:rPr lang="en-US" altLang="zh-CN" sz="2000" dirty="0"/>
              <a:t>3</a:t>
            </a:r>
          </a:p>
          <a:p>
            <a:pPr indent="273050">
              <a:buClr>
                <a:srgbClr val="FF0000"/>
              </a:buClr>
              <a:buSzPct val="80000"/>
            </a:pPr>
            <a:r>
              <a:rPr lang="en-US" altLang="zh-CN" sz="2000" dirty="0"/>
              <a:t>4 1 2 3 4</a:t>
            </a:r>
          </a:p>
          <a:p>
            <a:pPr indent="273050">
              <a:buClr>
                <a:srgbClr val="FF0000"/>
              </a:buClr>
              <a:buSzPct val="80000"/>
            </a:pPr>
            <a:r>
              <a:rPr lang="en-US" altLang="zh-CN" sz="2000" dirty="0"/>
              <a:t>5 1 2 3 4 5</a:t>
            </a:r>
          </a:p>
          <a:p>
            <a:pPr indent="273050">
              <a:buClr>
                <a:srgbClr val="FF0000"/>
              </a:buClr>
              <a:buSzPct val="80000"/>
            </a:pPr>
            <a:r>
              <a:rPr lang="en-US" altLang="zh-CN" sz="2000" dirty="0"/>
              <a:t>3 1 2 3</a:t>
            </a:r>
            <a:endParaRPr lang="en-US" altLang="zh-CN" sz="2000" dirty="0" smtClean="0"/>
          </a:p>
          <a:p>
            <a:pPr marL="273050" indent="-273050">
              <a:buClr>
                <a:srgbClr val="FF0000"/>
              </a:buClr>
              <a:buSzPct val="80000"/>
              <a:buFont typeface="Wingdings" panose="05000000000000000000" pitchFamily="2" charset="2"/>
              <a:buChar char="n"/>
            </a:pPr>
            <a:r>
              <a:rPr kumimoji="1" lang="en-US" altLang="zh-CN" sz="2800" b="1" kern="1200" dirty="0" smtClean="0">
                <a:solidFill>
                  <a:srgbClr val="0033CC"/>
                </a:solidFill>
                <a:latin typeface="Times New Roman" pitchFamily="18" charset="0"/>
                <a:ea typeface="宋体" pitchFamily="2" charset="-122"/>
              </a:rPr>
              <a:t>Sample output</a:t>
            </a:r>
          </a:p>
          <a:p>
            <a:pPr indent="273050">
              <a:buClr>
                <a:srgbClr val="FF0000"/>
              </a:buClr>
              <a:buSzPct val="80000"/>
            </a:pPr>
            <a:r>
              <a:rPr lang="en-US" altLang="zh-CN" sz="2000" dirty="0"/>
              <a:t>10</a:t>
            </a:r>
          </a:p>
          <a:p>
            <a:pPr indent="273050">
              <a:buClr>
                <a:srgbClr val="FF0000"/>
              </a:buClr>
              <a:buSzPct val="80000"/>
            </a:pPr>
            <a:endParaRPr lang="en-US" altLang="zh-CN" sz="2000" dirty="0"/>
          </a:p>
          <a:p>
            <a:pPr indent="273050">
              <a:buClr>
                <a:srgbClr val="FF0000"/>
              </a:buClr>
              <a:buSzPct val="80000"/>
            </a:pPr>
            <a:r>
              <a:rPr lang="en-US" altLang="zh-CN" sz="2000" dirty="0"/>
              <a:t>15</a:t>
            </a:r>
          </a:p>
          <a:p>
            <a:pPr indent="273050">
              <a:buClr>
                <a:srgbClr val="FF0000"/>
              </a:buClr>
              <a:buSzPct val="80000"/>
            </a:pPr>
            <a:endParaRPr lang="en-US" altLang="zh-CN" sz="2000" dirty="0"/>
          </a:p>
          <a:p>
            <a:pPr indent="273050">
              <a:buClr>
                <a:srgbClr val="FF0000"/>
              </a:buClr>
              <a:buSzPct val="80000"/>
            </a:pPr>
            <a:r>
              <a:rPr lang="en-US" altLang="zh-CN" sz="2000" dirty="0"/>
              <a:t>6</a:t>
            </a:r>
          </a:p>
        </p:txBody>
      </p:sp>
    </p:spTree>
    <p:extLst>
      <p:ext uri="{BB962C8B-B14F-4D97-AF65-F5344CB8AC3E}">
        <p14:creationId xmlns:p14="http://schemas.microsoft.com/office/powerpoint/2010/main" val="38398943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a:t>
            </a:r>
            <a:endParaRPr lang="zh-CN" altLang="en-US" dirty="0"/>
          </a:p>
        </p:txBody>
      </p:sp>
      <p:sp>
        <p:nvSpPr>
          <p:cNvPr id="3" name="内容占位符 2"/>
          <p:cNvSpPr>
            <a:spLocks noGrp="1"/>
          </p:cNvSpPr>
          <p:nvPr>
            <p:ph idx="1"/>
          </p:nvPr>
        </p:nvSpPr>
        <p:spPr>
          <a:xfrm>
            <a:off x="0" y="0"/>
            <a:ext cx="9144000" cy="6371999"/>
          </a:xfrm>
          <a:solidFill>
            <a:schemeClr val="bg1"/>
          </a:solidFill>
        </p:spPr>
        <p:txBody>
          <a:bodyPr>
            <a:noAutofit/>
          </a:bodyPr>
          <a:lstStyle/>
          <a:p>
            <a:pPr>
              <a:lnSpc>
                <a:spcPct val="100000"/>
              </a:lnSpc>
              <a:spcAft>
                <a:spcPts val="0"/>
              </a:spcAft>
            </a:pPr>
            <a:r>
              <a:rPr lang="zh-CN" altLang="zh-CN" sz="2000" dirty="0"/>
              <a:t>#include &lt;stdio.h&gt;</a:t>
            </a:r>
          </a:p>
          <a:p>
            <a:pPr>
              <a:lnSpc>
                <a:spcPct val="100000"/>
              </a:lnSpc>
              <a:spcAft>
                <a:spcPts val="0"/>
              </a:spcAft>
            </a:pPr>
            <a:r>
              <a:rPr lang="zh-CN" altLang="zh-CN" sz="2000" dirty="0"/>
              <a:t> int main()</a:t>
            </a:r>
          </a:p>
          <a:p>
            <a:pPr>
              <a:lnSpc>
                <a:spcPct val="100000"/>
              </a:lnSpc>
              <a:spcAft>
                <a:spcPts val="0"/>
              </a:spcAft>
            </a:pPr>
            <a:r>
              <a:rPr lang="zh-CN" altLang="zh-CN" sz="2000" dirty="0"/>
              <a:t> { </a:t>
            </a:r>
          </a:p>
          <a:p>
            <a:pPr>
              <a:lnSpc>
                <a:spcPct val="100000"/>
              </a:lnSpc>
              <a:spcAft>
                <a:spcPts val="0"/>
              </a:spcAft>
            </a:pPr>
            <a:r>
              <a:rPr lang="zh-CN" altLang="zh-CN" sz="2000" dirty="0"/>
              <a:t>    int icase,n,i,j,a,sum;</a:t>
            </a:r>
          </a:p>
          <a:p>
            <a:pPr>
              <a:lnSpc>
                <a:spcPct val="100000"/>
              </a:lnSpc>
              <a:spcAft>
                <a:spcPts val="0"/>
              </a:spcAft>
            </a:pPr>
            <a:r>
              <a:rPr lang="zh-CN" altLang="zh-CN" sz="2000" dirty="0"/>
              <a:t>    scanf("%d",&amp;icase);</a:t>
            </a:r>
          </a:p>
          <a:p>
            <a:pPr>
              <a:lnSpc>
                <a:spcPct val="100000"/>
              </a:lnSpc>
              <a:spcAft>
                <a:spcPts val="0"/>
              </a:spcAft>
            </a:pPr>
            <a:r>
              <a:rPr lang="zh-CN" altLang="zh-CN" sz="2000" dirty="0"/>
              <a:t>    for(i=0;i&lt;icase;i++)</a:t>
            </a:r>
          </a:p>
          <a:p>
            <a:pPr>
              <a:lnSpc>
                <a:spcPct val="100000"/>
              </a:lnSpc>
              <a:spcAft>
                <a:spcPts val="0"/>
              </a:spcAft>
            </a:pPr>
            <a:r>
              <a:rPr lang="zh-CN" altLang="zh-CN" sz="2000" dirty="0"/>
              <a:t>  {</a:t>
            </a:r>
          </a:p>
          <a:p>
            <a:pPr>
              <a:lnSpc>
                <a:spcPct val="100000"/>
              </a:lnSpc>
              <a:spcAft>
                <a:spcPts val="0"/>
              </a:spcAft>
            </a:pPr>
            <a:r>
              <a:rPr lang="zh-CN" altLang="zh-CN" sz="2000" dirty="0"/>
              <a:t>	sum=0;</a:t>
            </a:r>
          </a:p>
          <a:p>
            <a:pPr>
              <a:lnSpc>
                <a:spcPct val="100000"/>
              </a:lnSpc>
              <a:spcAft>
                <a:spcPts val="0"/>
              </a:spcAft>
            </a:pPr>
            <a:r>
              <a:rPr lang="zh-CN" altLang="zh-CN" sz="2000" dirty="0"/>
              <a:t>         scanf("%d",&amp;n);</a:t>
            </a:r>
          </a:p>
          <a:p>
            <a:pPr>
              <a:lnSpc>
                <a:spcPct val="100000"/>
              </a:lnSpc>
              <a:spcAft>
                <a:spcPts val="0"/>
              </a:spcAft>
            </a:pPr>
            <a:r>
              <a:rPr lang="zh-CN" altLang="zh-CN" sz="2000" dirty="0"/>
              <a:t>	for(j=0;j&lt;n;j++)</a:t>
            </a:r>
          </a:p>
          <a:p>
            <a:pPr>
              <a:lnSpc>
                <a:spcPct val="100000"/>
              </a:lnSpc>
              <a:spcAft>
                <a:spcPts val="0"/>
              </a:spcAft>
            </a:pPr>
            <a:r>
              <a:rPr lang="zh-CN" altLang="zh-CN" sz="2000" dirty="0"/>
              <a:t>	{</a:t>
            </a:r>
          </a:p>
          <a:p>
            <a:pPr>
              <a:lnSpc>
                <a:spcPct val="100000"/>
              </a:lnSpc>
              <a:spcAft>
                <a:spcPts val="0"/>
              </a:spcAft>
            </a:pPr>
            <a:r>
              <a:rPr lang="zh-CN" altLang="zh-CN" sz="2000" dirty="0"/>
              <a:t>	     scanf("%d",&amp;a);</a:t>
            </a:r>
          </a:p>
          <a:p>
            <a:pPr>
              <a:lnSpc>
                <a:spcPct val="100000"/>
              </a:lnSpc>
              <a:spcAft>
                <a:spcPts val="0"/>
              </a:spcAft>
            </a:pPr>
            <a:r>
              <a:rPr lang="zh-CN" altLang="zh-CN" sz="2000" dirty="0"/>
              <a:t>               sum+=a;</a:t>
            </a:r>
          </a:p>
          <a:p>
            <a:pPr>
              <a:lnSpc>
                <a:spcPct val="100000"/>
              </a:lnSpc>
              <a:spcAft>
                <a:spcPts val="0"/>
              </a:spcAft>
            </a:pPr>
            <a:r>
              <a:rPr lang="zh-CN" altLang="zh-CN" sz="2000" dirty="0"/>
              <a:t>	}</a:t>
            </a:r>
          </a:p>
          <a:p>
            <a:pPr>
              <a:lnSpc>
                <a:spcPct val="100000"/>
              </a:lnSpc>
              <a:spcAft>
                <a:spcPts val="0"/>
              </a:spcAft>
            </a:pPr>
            <a:r>
              <a:rPr lang="zh-CN" altLang="zh-CN" sz="2000" dirty="0"/>
              <a:t>	if(i&lt;icase-1)</a:t>
            </a:r>
          </a:p>
          <a:p>
            <a:pPr>
              <a:lnSpc>
                <a:spcPct val="100000"/>
              </a:lnSpc>
              <a:spcAft>
                <a:spcPts val="0"/>
              </a:spcAft>
            </a:pPr>
            <a:r>
              <a:rPr lang="zh-CN" altLang="zh-CN" sz="2000" dirty="0"/>
              <a:t>   	   printf("%d\n\n",sum);</a:t>
            </a:r>
          </a:p>
          <a:p>
            <a:pPr>
              <a:lnSpc>
                <a:spcPct val="100000"/>
              </a:lnSpc>
              <a:spcAft>
                <a:spcPts val="0"/>
              </a:spcAft>
            </a:pPr>
            <a:r>
              <a:rPr lang="zh-CN" altLang="zh-CN" sz="2000" dirty="0"/>
              <a:t>         else</a:t>
            </a:r>
          </a:p>
          <a:p>
            <a:pPr>
              <a:lnSpc>
                <a:spcPct val="100000"/>
              </a:lnSpc>
              <a:spcAft>
                <a:spcPts val="0"/>
              </a:spcAft>
            </a:pPr>
            <a:r>
              <a:rPr lang="zh-CN" altLang="zh-CN" sz="2000" dirty="0"/>
              <a:t> 	   printf("%d\n",sum);</a:t>
            </a:r>
          </a:p>
          <a:p>
            <a:pPr>
              <a:lnSpc>
                <a:spcPct val="100000"/>
              </a:lnSpc>
              <a:spcAft>
                <a:spcPts val="0"/>
              </a:spcAft>
            </a:pPr>
            <a:r>
              <a:rPr lang="zh-CN" altLang="zh-CN" sz="2000" dirty="0"/>
              <a:t> }</a:t>
            </a:r>
          </a:p>
          <a:p>
            <a:pPr>
              <a:lnSpc>
                <a:spcPct val="100000"/>
              </a:lnSpc>
              <a:spcAft>
                <a:spcPts val="0"/>
              </a:spcAft>
            </a:pPr>
            <a:r>
              <a:rPr lang="zh-CN" altLang="zh-CN" sz="2000" dirty="0"/>
              <a:t> }</a:t>
            </a:r>
            <a:endParaRPr lang="zh-CN" altLang="en-US" sz="2000" b="1" dirty="0"/>
          </a:p>
        </p:txBody>
      </p:sp>
    </p:spTree>
    <p:extLst>
      <p:ext uri="{BB962C8B-B14F-4D97-AF65-F5344CB8AC3E}">
        <p14:creationId xmlns:p14="http://schemas.microsoft.com/office/powerpoint/2010/main" val="28807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思考：以下题目属于哪</a:t>
            </a:r>
            <a:r>
              <a:rPr lang="zh-CN" altLang="en-US" dirty="0" smtClean="0"/>
              <a:t>一类输出？</a:t>
            </a:r>
            <a:endParaRPr lang="zh-CN" altLang="en-US" dirty="0"/>
          </a:p>
        </p:txBody>
      </p:sp>
      <p:sp>
        <p:nvSpPr>
          <p:cNvPr id="4" name="内容占位符 2"/>
          <p:cNvSpPr>
            <a:spLocks noGrp="1"/>
          </p:cNvSpPr>
          <p:nvPr>
            <p:ph idx="1"/>
          </p:nvPr>
        </p:nvSpPr>
        <p:spPr/>
        <p:txBody>
          <a:bodyPr>
            <a:normAutofit fontScale="77500" lnSpcReduction="20000"/>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Output </a:t>
            </a:r>
            <a:endParaRPr kumimoji="1" lang="en-US" altLang="zh-CN" sz="2800" b="1" kern="1200" dirty="0" smtClean="0">
              <a:solidFill>
                <a:srgbClr val="0033CC"/>
              </a:solidFill>
              <a:latin typeface="Times New Roman" pitchFamily="18" charset="0"/>
              <a:ea typeface="宋体" pitchFamily="2" charset="-122"/>
            </a:endParaRPr>
          </a:p>
          <a:p>
            <a:pPr indent="273050">
              <a:buClr>
                <a:srgbClr val="FF0000"/>
              </a:buClr>
              <a:buSzPct val="80000"/>
            </a:pPr>
            <a:r>
              <a:rPr lang="en-US" altLang="zh-CN" sz="2000" dirty="0"/>
              <a:t>The output format is shown as sample below. Each row represents a series of circle numbers in the ring beginning from 1 </a:t>
            </a:r>
            <a:r>
              <a:rPr lang="en-US" altLang="zh-CN" sz="2000" dirty="0" err="1"/>
              <a:t>clockwisely</a:t>
            </a:r>
            <a:r>
              <a:rPr lang="en-US" altLang="zh-CN" sz="2000" dirty="0"/>
              <a:t> and </a:t>
            </a:r>
            <a:r>
              <a:rPr lang="en-US" altLang="zh-CN" sz="2000" dirty="0" err="1"/>
              <a:t>anticlockwisely</a:t>
            </a:r>
            <a:r>
              <a:rPr lang="en-US" altLang="zh-CN" sz="2000" dirty="0"/>
              <a:t>. The order of numbers must satisfy the above requirements. Print solutions in lexicographical order</a:t>
            </a:r>
            <a:r>
              <a:rPr lang="en-US" altLang="zh-CN" sz="2000" dirty="0" smtClean="0"/>
              <a:t>.</a:t>
            </a:r>
            <a:r>
              <a:rPr lang="en-US" altLang="zh-CN" sz="2000" dirty="0"/>
              <a:t/>
            </a:r>
            <a:br>
              <a:rPr lang="en-US" altLang="zh-CN" sz="2000" dirty="0"/>
            </a:br>
            <a:r>
              <a:rPr lang="en-US" altLang="zh-CN" sz="2000" dirty="0"/>
              <a:t>You are to write a program that completes above process</a:t>
            </a:r>
            <a:r>
              <a:rPr lang="en-US" altLang="zh-CN" sz="2000" dirty="0" smtClean="0"/>
              <a:t>.</a:t>
            </a:r>
            <a:r>
              <a:rPr lang="en-US" altLang="zh-CN" sz="2000" dirty="0"/>
              <a:t/>
            </a:r>
            <a:br>
              <a:rPr lang="en-US" altLang="zh-CN" sz="2000" dirty="0"/>
            </a:br>
            <a:r>
              <a:rPr lang="en-US" altLang="zh-CN" sz="2000" dirty="0"/>
              <a:t>Print a blank line after each case</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 </a:t>
            </a:r>
            <a:endParaRPr kumimoji="1" lang="en-US" altLang="zh-CN" sz="2800" b="1" kern="1200" dirty="0" smtClean="0">
              <a:solidFill>
                <a:srgbClr val="0033CC"/>
              </a:solidFill>
              <a:latin typeface="Times New Roman" pitchFamily="18" charset="0"/>
              <a:ea typeface="宋体" pitchFamily="2" charset="-122"/>
            </a:endParaRPr>
          </a:p>
          <a:p>
            <a:pPr indent="273050">
              <a:buClr>
                <a:srgbClr val="FF0000"/>
              </a:buClr>
              <a:buSzPct val="80000"/>
            </a:pPr>
            <a:r>
              <a:rPr lang="en-US" altLang="zh-CN" sz="2000" dirty="0"/>
              <a:t>Case 1:</a:t>
            </a:r>
          </a:p>
          <a:p>
            <a:pPr indent="273050">
              <a:buClr>
                <a:srgbClr val="FF0000"/>
              </a:buClr>
              <a:buSzPct val="80000"/>
            </a:pPr>
            <a:r>
              <a:rPr lang="en-US" altLang="zh-CN" sz="2000" dirty="0"/>
              <a:t>1 4 3 2 5 6</a:t>
            </a:r>
          </a:p>
          <a:p>
            <a:pPr indent="273050">
              <a:buClr>
                <a:srgbClr val="FF0000"/>
              </a:buClr>
              <a:buSzPct val="80000"/>
            </a:pPr>
            <a:r>
              <a:rPr lang="en-US" altLang="zh-CN" sz="2000" dirty="0"/>
              <a:t>1 6 5 2 3 4</a:t>
            </a:r>
          </a:p>
          <a:p>
            <a:pPr indent="273050">
              <a:buClr>
                <a:srgbClr val="FF0000"/>
              </a:buClr>
              <a:buSzPct val="80000"/>
            </a:pPr>
            <a:endParaRPr lang="en-US" altLang="zh-CN" sz="2000" dirty="0"/>
          </a:p>
          <a:p>
            <a:pPr indent="273050">
              <a:buClr>
                <a:srgbClr val="FF0000"/>
              </a:buClr>
              <a:buSzPct val="80000"/>
            </a:pPr>
            <a:r>
              <a:rPr lang="en-US" altLang="zh-CN" sz="2000" dirty="0"/>
              <a:t>Case 2:</a:t>
            </a:r>
          </a:p>
          <a:p>
            <a:pPr indent="273050">
              <a:buClr>
                <a:srgbClr val="FF0000"/>
              </a:buClr>
              <a:buSzPct val="80000"/>
            </a:pPr>
            <a:r>
              <a:rPr lang="en-US" altLang="zh-CN" sz="2000" dirty="0"/>
              <a:t>1 2 3 8 5 6 7 4</a:t>
            </a:r>
          </a:p>
          <a:p>
            <a:pPr indent="273050">
              <a:buClr>
                <a:srgbClr val="FF0000"/>
              </a:buClr>
              <a:buSzPct val="80000"/>
            </a:pPr>
            <a:r>
              <a:rPr lang="en-US" altLang="zh-CN" sz="2000" dirty="0"/>
              <a:t>1 2 5 8 3 4 7 6</a:t>
            </a:r>
          </a:p>
          <a:p>
            <a:pPr indent="273050">
              <a:buClr>
                <a:srgbClr val="FF0000"/>
              </a:buClr>
              <a:buSzPct val="80000"/>
            </a:pPr>
            <a:r>
              <a:rPr lang="en-US" altLang="zh-CN" sz="2000" dirty="0"/>
              <a:t>1 4 7 6 5 8 3 2</a:t>
            </a:r>
          </a:p>
          <a:p>
            <a:pPr indent="273050">
              <a:buClr>
                <a:srgbClr val="FF0000"/>
              </a:buClr>
              <a:buSzPct val="80000"/>
            </a:pPr>
            <a:r>
              <a:rPr lang="en-US" altLang="zh-CN" sz="2000" dirty="0"/>
              <a:t>1 6 7 4 3 8 5 2</a:t>
            </a:r>
          </a:p>
        </p:txBody>
      </p:sp>
    </p:spTree>
    <p:extLst>
      <p:ext uri="{BB962C8B-B14F-4D97-AF65-F5344CB8AC3E}">
        <p14:creationId xmlns:p14="http://schemas.microsoft.com/office/powerpoint/2010/main" val="1553413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ChangeArrowheads="1"/>
          </p:cNvSpPr>
          <p:nvPr/>
        </p:nvSpPr>
        <p:spPr bwMode="auto">
          <a:xfrm>
            <a:off x="323850" y="-27384"/>
            <a:ext cx="5976342" cy="720824"/>
          </a:xfrm>
          <a:prstGeom prst="rect">
            <a:avLst/>
          </a:prstGeom>
          <a:effectLst>
            <a:outerShdw blurRad="50800" dist="38100" dir="2700000" algn="tl" rotWithShape="0">
              <a:schemeClr val="accent1">
                <a:lumMod val="40000"/>
                <a:lumOff val="60000"/>
                <a:alpha val="40000"/>
              </a:schemeClr>
            </a:outerShdw>
          </a:effectLst>
          <a:extLst/>
        </p:spPr>
        <p:txBody>
          <a:bodyPr vert="horz" lIns="91440" tIns="45720" rIns="91440" bIns="45720" rtlCol="0" anchor="ctr">
            <a:normAutofit/>
          </a:bodyPr>
          <a:lstStyle/>
          <a:p>
            <a:pPr algn="l"/>
            <a:r>
              <a:rPr lang="en-US" altLang="zh-CN" sz="3400" dirty="0" err="1">
                <a:solidFill>
                  <a:schemeClr val="accent2"/>
                </a:solidFill>
                <a:latin typeface="黑体" panose="02010609060101010101" pitchFamily="49" charset="-122"/>
                <a:ea typeface="黑体" panose="02010609060101010101" pitchFamily="49" charset="-122"/>
                <a:cs typeface="+mj-cs"/>
              </a:rPr>
              <a:t>printf</a:t>
            </a:r>
            <a:r>
              <a:rPr lang="en-US" altLang="zh-CN" sz="3400" dirty="0">
                <a:solidFill>
                  <a:schemeClr val="accent2"/>
                </a:solidFill>
                <a:latin typeface="黑体" panose="02010609060101010101" pitchFamily="49" charset="-122"/>
                <a:ea typeface="黑体" panose="02010609060101010101" pitchFamily="49" charset="-122"/>
                <a:cs typeface="+mj-cs"/>
              </a:rPr>
              <a:t>( )</a:t>
            </a:r>
            <a:r>
              <a:rPr lang="zh-CN" altLang="en-US" sz="3400" dirty="0" smtClean="0">
                <a:solidFill>
                  <a:schemeClr val="accent2"/>
                </a:solidFill>
                <a:latin typeface="黑体" panose="02010609060101010101" pitchFamily="49" charset="-122"/>
                <a:ea typeface="黑体" panose="02010609060101010101" pitchFamily="49" charset="-122"/>
                <a:cs typeface="+mj-cs"/>
              </a:rPr>
              <a:t>语句</a:t>
            </a:r>
            <a:r>
              <a:rPr lang="zh-CN" altLang="en-US" sz="3400" dirty="0">
                <a:solidFill>
                  <a:schemeClr val="accent2"/>
                </a:solidFill>
                <a:latin typeface="黑体" panose="02010609060101010101" pitchFamily="49" charset="-122"/>
                <a:ea typeface="黑体" panose="02010609060101010101" pitchFamily="49" charset="-122"/>
                <a:cs typeface="+mj-cs"/>
              </a:rPr>
              <a:t>（函数</a:t>
            </a:r>
            <a:r>
              <a:rPr lang="en-US" altLang="zh-CN" sz="3400" dirty="0" smtClean="0">
                <a:solidFill>
                  <a:schemeClr val="accent2"/>
                </a:solidFill>
                <a:latin typeface="黑体" panose="02010609060101010101" pitchFamily="49" charset="-122"/>
                <a:ea typeface="黑体" panose="02010609060101010101" pitchFamily="49" charset="-122"/>
                <a:cs typeface="+mj-cs"/>
              </a:rPr>
              <a:t>)</a:t>
            </a:r>
            <a:endParaRPr lang="en-US" altLang="zh-CN" sz="3400" dirty="0">
              <a:solidFill>
                <a:schemeClr val="accent2"/>
              </a:solidFill>
              <a:latin typeface="黑体" panose="02010609060101010101" pitchFamily="49" charset="-122"/>
              <a:ea typeface="黑体" panose="02010609060101010101" pitchFamily="49" charset="-122"/>
              <a:cs typeface="+mj-cs"/>
            </a:endParaRPr>
          </a:p>
        </p:txBody>
      </p:sp>
      <p:sp>
        <p:nvSpPr>
          <p:cNvPr id="436229" name="Rectangle 5"/>
          <p:cNvSpPr>
            <a:spLocks noChangeArrowheads="1"/>
          </p:cNvSpPr>
          <p:nvPr/>
        </p:nvSpPr>
        <p:spPr bwMode="auto">
          <a:xfrm>
            <a:off x="250825" y="1042858"/>
            <a:ext cx="86407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55600" indent="-355600" algn="l" eaLnBrk="1" hangingPunct="1">
              <a:lnSpc>
                <a:spcPct val="130000"/>
              </a:lnSpc>
              <a:buClr>
                <a:srgbClr val="FF0000"/>
              </a:buClr>
              <a:buSzPct val="80000"/>
              <a:buFont typeface="Wingdings" panose="05000000000000000000" pitchFamily="2" charset="2"/>
              <a:buChar char="n"/>
            </a:pPr>
            <a:r>
              <a:rPr kumimoji="1" lang="en-US" altLang="zh-CN" sz="2800" dirty="0">
                <a:solidFill>
                  <a:srgbClr val="0033CC"/>
                </a:solidFill>
                <a:ea typeface="宋体" pitchFamily="2" charset="-122"/>
              </a:rPr>
              <a:t>int </a:t>
            </a:r>
            <a:r>
              <a:rPr kumimoji="1" lang="en-US" altLang="zh-CN" sz="2800" dirty="0" err="1">
                <a:solidFill>
                  <a:srgbClr val="0033CC"/>
                </a:solidFill>
                <a:ea typeface="宋体" pitchFamily="2" charset="-122"/>
              </a:rPr>
              <a:t>printf</a:t>
            </a:r>
            <a:r>
              <a:rPr kumimoji="1" lang="en-US" altLang="zh-CN" sz="2800" dirty="0">
                <a:solidFill>
                  <a:srgbClr val="0033CC"/>
                </a:solidFill>
                <a:ea typeface="宋体" pitchFamily="2" charset="-122"/>
              </a:rPr>
              <a:t>( </a:t>
            </a:r>
            <a:r>
              <a:rPr kumimoji="1" lang="en-US" altLang="zh-CN" sz="2800" dirty="0" err="1">
                <a:solidFill>
                  <a:srgbClr val="0033CC"/>
                </a:solidFill>
                <a:ea typeface="宋体" pitchFamily="2" charset="-122"/>
              </a:rPr>
              <a:t>const</a:t>
            </a:r>
            <a:r>
              <a:rPr kumimoji="1" lang="en-US" altLang="zh-CN" sz="2800" dirty="0">
                <a:solidFill>
                  <a:srgbClr val="0033CC"/>
                </a:solidFill>
                <a:ea typeface="宋体" pitchFamily="2" charset="-122"/>
              </a:rPr>
              <a:t> char * , ...)</a:t>
            </a: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参数可变的函数</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zh-CN" altLang="en-US" dirty="0">
                <a:solidFill>
                  <a:srgbClr val="000000"/>
                </a:solidFill>
                <a:latin typeface="宋体" charset="-122"/>
                <a:ea typeface="宋体" charset="-122"/>
              </a:rPr>
              <a:t>第一个参数是格式字符串，后面的参数是待输出的变量，函数作用是按照第一个参数指定的格式，将后面的变量在屏幕上</a:t>
            </a:r>
            <a:r>
              <a:rPr lang="zh-CN" altLang="en-US" dirty="0" smtClean="0">
                <a:solidFill>
                  <a:srgbClr val="000000"/>
                </a:solidFill>
                <a:latin typeface="宋体" charset="-122"/>
                <a:ea typeface="宋体" charset="-122"/>
              </a:rPr>
              <a:t>输出。</a:t>
            </a:r>
            <a:endParaRPr lang="en-US" altLang="zh-CN" dirty="0">
              <a:solidFill>
                <a:srgbClr val="000000"/>
              </a:solidFill>
              <a:latin typeface="宋体" charset="-122"/>
              <a:ea typeface="宋体" charset="-122"/>
            </a:endParaRPr>
          </a:p>
          <a:p>
            <a:pPr marL="355600" lvl="0" indent="-355600" algn="l" eaLnBrk="1" hangingPunct="1">
              <a:lnSpc>
                <a:spcPct val="130000"/>
              </a:lnSpc>
              <a:buClr>
                <a:srgbClr val="FF0000"/>
              </a:buClr>
              <a:buSzPct val="80000"/>
              <a:buFont typeface="Wingdings" panose="05000000000000000000" pitchFamily="2" charset="2"/>
              <a:buChar char="n"/>
            </a:pPr>
            <a:r>
              <a:rPr kumimoji="1" lang="en-US" altLang="zh-CN" sz="2800" dirty="0" err="1">
                <a:solidFill>
                  <a:srgbClr val="0033CC"/>
                </a:solidFill>
                <a:ea typeface="宋体" pitchFamily="2" charset="-122"/>
              </a:rPr>
              <a:t>printf</a:t>
            </a:r>
            <a:r>
              <a:rPr kumimoji="1" lang="en-US" altLang="zh-CN" sz="2800" dirty="0">
                <a:solidFill>
                  <a:srgbClr val="0033CC"/>
                </a:solidFill>
                <a:ea typeface="宋体" pitchFamily="2" charset="-122"/>
              </a:rPr>
              <a:t> </a:t>
            </a:r>
            <a:r>
              <a:rPr kumimoji="1" lang="zh-CN" altLang="en-US" sz="2800" dirty="0">
                <a:solidFill>
                  <a:srgbClr val="0033CC"/>
                </a:solidFill>
                <a:ea typeface="宋体" pitchFamily="2" charset="-122"/>
              </a:rPr>
              <a:t>返回值</a:t>
            </a: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成功</a:t>
            </a:r>
            <a:r>
              <a:rPr lang="zh-CN" altLang="en-US" dirty="0">
                <a:solidFill>
                  <a:srgbClr val="000000"/>
                </a:solidFill>
                <a:latin typeface="宋体" charset="-122"/>
                <a:ea typeface="宋体" charset="-122"/>
              </a:rPr>
              <a:t>打印的字符</a:t>
            </a:r>
            <a:r>
              <a:rPr lang="zh-CN" altLang="en-US" dirty="0" smtClean="0">
                <a:solidFill>
                  <a:srgbClr val="000000"/>
                </a:solidFill>
                <a:latin typeface="宋体" charset="-122"/>
                <a:ea typeface="宋体" charset="-122"/>
              </a:rPr>
              <a:t>数</a:t>
            </a:r>
            <a:endParaRPr lang="en-US" altLang="zh-CN" dirty="0" smtClean="0">
              <a:solidFill>
                <a:srgbClr val="000000"/>
              </a:solidFill>
              <a:latin typeface="宋体" charset="-122"/>
              <a:ea typeface="宋体" charset="-122"/>
            </a:endParaRPr>
          </a:p>
          <a:p>
            <a:pPr marL="627063" indent="-354013" algn="l" eaLnBrk="1" hangingPunct="1">
              <a:lnSpc>
                <a:spcPct val="130000"/>
              </a:lnSpc>
              <a:buClr>
                <a:srgbClr val="FF0000"/>
              </a:buClr>
              <a:buFont typeface="Wingdings" panose="05000000000000000000" pitchFamily="2" charset="2"/>
              <a:buChar char="Ø"/>
            </a:pPr>
            <a:r>
              <a:rPr lang="zh-CN" altLang="en-US" dirty="0" smtClean="0">
                <a:solidFill>
                  <a:srgbClr val="000000"/>
                </a:solidFill>
                <a:latin typeface="宋体" charset="-122"/>
                <a:ea typeface="宋体" charset="-122"/>
              </a:rPr>
              <a:t>返回</a:t>
            </a:r>
            <a:r>
              <a:rPr lang="zh-CN" altLang="en-US" dirty="0">
                <a:solidFill>
                  <a:srgbClr val="000000"/>
                </a:solidFill>
                <a:latin typeface="宋体" charset="-122"/>
                <a:ea typeface="宋体" charset="-122"/>
              </a:rPr>
              <a:t>负值为出错</a:t>
            </a:r>
            <a:endParaRPr lang="en-US" altLang="zh-CN" sz="2800" dirty="0" smtClean="0">
              <a:solidFill>
                <a:srgbClr val="000000"/>
              </a:solidFill>
              <a:latin typeface="宋体" charset="-122"/>
              <a:ea typeface="宋体" charset="-122"/>
            </a:endParaRPr>
          </a:p>
          <a:p>
            <a:pPr algn="l" eaLnBrk="1" hangingPunct="1"/>
            <a:endParaRPr lang="zh-CN" altLang="en-US" sz="2800" dirty="0" smtClean="0">
              <a:solidFill>
                <a:srgbClr val="000000"/>
              </a:solidFill>
              <a:latin typeface="宋体" charset="-122"/>
              <a:ea typeface="宋体" charset="-122"/>
            </a:endParaRPr>
          </a:p>
        </p:txBody>
      </p:sp>
    </p:spTree>
    <p:extLst>
      <p:ext uri="{BB962C8B-B14F-4D97-AF65-F5344CB8AC3E}">
        <p14:creationId xmlns:p14="http://schemas.microsoft.com/office/powerpoint/2010/main" val="318568257"/>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p:txBody>
          <a:bodyPr>
            <a:normAutofit/>
          </a:bodyPr>
          <a:lstStyle/>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Output </a:t>
            </a:r>
            <a:endParaRPr kumimoji="1" lang="en-US" altLang="zh-CN" sz="2800" b="1" kern="1200" dirty="0" smtClean="0">
              <a:solidFill>
                <a:srgbClr val="0033CC"/>
              </a:solidFill>
              <a:latin typeface="Times New Roman" pitchFamily="18" charset="0"/>
              <a:ea typeface="宋体" pitchFamily="2" charset="-122"/>
            </a:endParaRPr>
          </a:p>
          <a:p>
            <a:pPr indent="273050">
              <a:buClr>
                <a:srgbClr val="FF0000"/>
              </a:buClr>
              <a:buSzPct val="80000"/>
            </a:pPr>
            <a:r>
              <a:rPr lang="en-US" altLang="zh-CN" sz="2000" dirty="0"/>
              <a:t>For each case, print the case number as well as the number of pairs (</a:t>
            </a:r>
            <a:r>
              <a:rPr lang="en-US" altLang="zh-CN" sz="2000" dirty="0" err="1"/>
              <a:t>a,b</a:t>
            </a:r>
            <a:r>
              <a:rPr lang="en-US" altLang="zh-CN" sz="2000" dirty="0"/>
              <a:t>) satisfying the given property. Print the output for each case on one line in the format as shown below</a:t>
            </a:r>
            <a:r>
              <a:rPr lang="en-US" altLang="zh-CN" sz="2000" dirty="0" smtClean="0"/>
              <a:t>.</a:t>
            </a:r>
          </a:p>
          <a:p>
            <a:pPr marL="273050" indent="-27305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Sample Output </a:t>
            </a:r>
            <a:endParaRPr kumimoji="1" lang="en-US" altLang="zh-CN" sz="2800" b="1" kern="1200" dirty="0" smtClean="0">
              <a:solidFill>
                <a:srgbClr val="0033CC"/>
              </a:solidFill>
              <a:latin typeface="Times New Roman" pitchFamily="18" charset="0"/>
              <a:ea typeface="宋体" pitchFamily="2" charset="-122"/>
            </a:endParaRPr>
          </a:p>
          <a:p>
            <a:pPr indent="273050">
              <a:buClr>
                <a:srgbClr val="FF0000"/>
              </a:buClr>
              <a:buSzPct val="80000"/>
            </a:pPr>
            <a:r>
              <a:rPr lang="en-US" altLang="zh-CN" sz="2000" dirty="0"/>
              <a:t>Case 1: 2</a:t>
            </a:r>
          </a:p>
          <a:p>
            <a:pPr indent="273050">
              <a:buClr>
                <a:srgbClr val="FF0000"/>
              </a:buClr>
              <a:buSzPct val="80000"/>
            </a:pPr>
            <a:r>
              <a:rPr lang="en-US" altLang="zh-CN" sz="2000" dirty="0"/>
              <a:t>Case 2: 4</a:t>
            </a:r>
          </a:p>
          <a:p>
            <a:pPr indent="273050">
              <a:buClr>
                <a:srgbClr val="FF0000"/>
              </a:buClr>
              <a:buSzPct val="80000"/>
            </a:pPr>
            <a:r>
              <a:rPr lang="en-US" altLang="zh-CN" sz="2000" dirty="0"/>
              <a:t>Case 3: 5</a:t>
            </a:r>
          </a:p>
        </p:txBody>
      </p:sp>
    </p:spTree>
    <p:extLst>
      <p:ext uri="{BB962C8B-B14F-4D97-AF65-F5344CB8AC3E}">
        <p14:creationId xmlns:p14="http://schemas.microsoft.com/office/powerpoint/2010/main" val="38755488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语言处理“混合数据”的问题</a:t>
            </a:r>
          </a:p>
        </p:txBody>
      </p:sp>
      <p:sp>
        <p:nvSpPr>
          <p:cNvPr id="4" name="Rectangle 1"/>
          <p:cNvSpPr>
            <a:spLocks noChangeArrowheads="1"/>
          </p:cNvSpPr>
          <p:nvPr/>
        </p:nvSpPr>
        <p:spPr bwMode="auto">
          <a:xfrm>
            <a:off x="179512" y="1052736"/>
            <a:ext cx="8856984"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Problem Description</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Give you an operator (+,-,*, / --denoting addition, subtraction, multiplication, division respectively) and two positive integers, your task is to output the result.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Input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Input contains multiple test cases. The first line of the input is a single integer T (0&lt;T&lt;1000) which is the number of test cases. T test cases follow. Each test case contains a char C (+,-,*, /) and two integers A and B(0&lt;A,B&lt;10000).Of course, we all know that A and B are operands and C is an operator.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Output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For each case, print the operation result. The result should be rounded to 2 decimal places If and only if it is not an integer.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Input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4</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1 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Arial" pitchFamily="34" charset="0"/>
              </a:rPr>
              <a:t>Sample Output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0.50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3592475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源代码</a:t>
            </a:r>
            <a:endParaRPr lang="zh-CN" altLang="en-US" dirty="0"/>
          </a:p>
        </p:txBody>
      </p:sp>
      <p:sp>
        <p:nvSpPr>
          <p:cNvPr id="4" name="内容占位符 2"/>
          <p:cNvSpPr>
            <a:spLocks noGrp="1"/>
          </p:cNvSpPr>
          <p:nvPr>
            <p:ph idx="1"/>
          </p:nvPr>
        </p:nvSpPr>
        <p:spPr>
          <a:xfrm>
            <a:off x="0" y="0"/>
            <a:ext cx="9144000" cy="6858000"/>
          </a:xfrm>
          <a:solidFill>
            <a:schemeClr val="bg1"/>
          </a:solidFill>
        </p:spPr>
        <p:txBody>
          <a:bodyPr>
            <a:noAutofit/>
          </a:bodyPr>
          <a:lstStyle/>
          <a:p>
            <a:pPr>
              <a:lnSpc>
                <a:spcPct val="100000"/>
              </a:lnSpc>
              <a:spcAft>
                <a:spcPts val="0"/>
              </a:spcAft>
            </a:pPr>
            <a:r>
              <a:rPr lang="en-US" altLang="zh-CN" sz="1700" b="1" dirty="0"/>
              <a:t>#include&lt;</a:t>
            </a:r>
            <a:r>
              <a:rPr lang="en-US" altLang="zh-CN" sz="1700" b="1" dirty="0" err="1"/>
              <a:t>iostream</a:t>
            </a:r>
            <a:r>
              <a:rPr lang="en-US" altLang="zh-CN" sz="1700" b="1" dirty="0"/>
              <a:t>&gt;</a:t>
            </a:r>
          </a:p>
          <a:p>
            <a:pPr>
              <a:lnSpc>
                <a:spcPct val="100000"/>
              </a:lnSpc>
              <a:spcAft>
                <a:spcPts val="0"/>
              </a:spcAft>
            </a:pPr>
            <a:r>
              <a:rPr lang="en-US" altLang="zh-CN" sz="1700" b="1" dirty="0"/>
              <a:t>#include&lt;</a:t>
            </a:r>
            <a:r>
              <a:rPr lang="en-US" altLang="zh-CN" sz="1700" b="1" dirty="0" err="1"/>
              <a:t>stdio.h</a:t>
            </a:r>
            <a:r>
              <a:rPr lang="en-US" altLang="zh-CN" sz="1700" b="1" dirty="0"/>
              <a:t>&gt;</a:t>
            </a:r>
          </a:p>
          <a:p>
            <a:pPr>
              <a:lnSpc>
                <a:spcPct val="100000"/>
              </a:lnSpc>
              <a:spcAft>
                <a:spcPts val="0"/>
              </a:spcAft>
            </a:pPr>
            <a:r>
              <a:rPr lang="en-US" altLang="zh-CN" sz="1700" b="1" dirty="0"/>
              <a:t>using namespace </a:t>
            </a:r>
            <a:r>
              <a:rPr lang="en-US" altLang="zh-CN" sz="1700" b="1" dirty="0" err="1"/>
              <a:t>std</a:t>
            </a:r>
            <a:r>
              <a:rPr lang="en-US" altLang="zh-CN" sz="1700" b="1" dirty="0"/>
              <a:t>;</a:t>
            </a:r>
          </a:p>
          <a:p>
            <a:pPr>
              <a:lnSpc>
                <a:spcPct val="100000"/>
              </a:lnSpc>
              <a:spcAft>
                <a:spcPts val="0"/>
              </a:spcAft>
            </a:pPr>
            <a:r>
              <a:rPr lang="en-US" altLang="zh-CN" sz="1700" b="1" dirty="0"/>
              <a:t>int main()</a:t>
            </a:r>
          </a:p>
          <a:p>
            <a:pPr>
              <a:lnSpc>
                <a:spcPct val="100000"/>
              </a:lnSpc>
              <a:spcAft>
                <a:spcPts val="0"/>
              </a:spcAft>
            </a:pPr>
            <a:r>
              <a:rPr lang="en-US" altLang="zh-CN" sz="1700" b="1" dirty="0"/>
              <a:t>{</a:t>
            </a:r>
          </a:p>
          <a:p>
            <a:pPr>
              <a:lnSpc>
                <a:spcPct val="100000"/>
              </a:lnSpc>
              <a:spcAft>
                <a:spcPts val="0"/>
              </a:spcAft>
            </a:pPr>
            <a:r>
              <a:rPr lang="en-US" altLang="zh-CN" sz="1700" b="1" dirty="0"/>
              <a:t>	int </a:t>
            </a:r>
            <a:r>
              <a:rPr lang="en-US" altLang="zh-CN" sz="1700" b="1" dirty="0" err="1"/>
              <a:t>T,a,b</a:t>
            </a:r>
            <a:r>
              <a:rPr lang="en-US" altLang="zh-CN" sz="1700" b="1" dirty="0"/>
              <a:t>;</a:t>
            </a:r>
          </a:p>
          <a:p>
            <a:pPr>
              <a:lnSpc>
                <a:spcPct val="100000"/>
              </a:lnSpc>
              <a:spcAft>
                <a:spcPts val="0"/>
              </a:spcAft>
            </a:pPr>
            <a:r>
              <a:rPr lang="en-US" altLang="zh-CN" sz="1700" b="1" dirty="0"/>
              <a:t>	char c;</a:t>
            </a:r>
          </a:p>
          <a:p>
            <a:pPr>
              <a:lnSpc>
                <a:spcPct val="100000"/>
              </a:lnSpc>
              <a:spcAft>
                <a:spcPts val="0"/>
              </a:spcAft>
            </a:pPr>
            <a:r>
              <a:rPr lang="en-US" altLang="zh-CN" sz="1700" b="1" dirty="0"/>
              <a:t>	</a:t>
            </a:r>
            <a:r>
              <a:rPr lang="en-US" altLang="zh-CN" sz="1700" b="1" dirty="0" err="1"/>
              <a:t>cin</a:t>
            </a:r>
            <a:r>
              <a:rPr lang="en-US" altLang="zh-CN" sz="1700" b="1" dirty="0"/>
              <a:t>&gt;&gt;T;</a:t>
            </a:r>
          </a:p>
          <a:p>
            <a:pPr>
              <a:lnSpc>
                <a:spcPct val="100000"/>
              </a:lnSpc>
              <a:spcAft>
                <a:spcPts val="0"/>
              </a:spcAft>
            </a:pPr>
            <a:r>
              <a:rPr lang="en-US" altLang="zh-CN" sz="1700" b="1" dirty="0"/>
              <a:t>	while(T--)</a:t>
            </a:r>
          </a:p>
          <a:p>
            <a:pPr>
              <a:lnSpc>
                <a:spcPct val="100000"/>
              </a:lnSpc>
              <a:spcAft>
                <a:spcPts val="0"/>
              </a:spcAft>
            </a:pPr>
            <a:r>
              <a:rPr lang="en-US" altLang="zh-CN" sz="1700" b="1" dirty="0"/>
              <a:t>	{</a:t>
            </a:r>
          </a:p>
          <a:p>
            <a:pPr>
              <a:lnSpc>
                <a:spcPct val="100000"/>
              </a:lnSpc>
              <a:spcAft>
                <a:spcPts val="0"/>
              </a:spcAft>
            </a:pPr>
            <a:r>
              <a:rPr lang="en-US" altLang="zh-CN" sz="1700" b="1" dirty="0"/>
              <a:t>		</a:t>
            </a:r>
            <a:r>
              <a:rPr lang="en-US" altLang="zh-CN" sz="1700" b="1" dirty="0" err="1"/>
              <a:t>cin</a:t>
            </a:r>
            <a:r>
              <a:rPr lang="en-US" altLang="zh-CN" sz="1700" b="1" dirty="0"/>
              <a:t>&gt;&gt;c&gt;&gt;a&gt;&gt;b;</a:t>
            </a:r>
          </a:p>
          <a:p>
            <a:pPr>
              <a:lnSpc>
                <a:spcPct val="100000"/>
              </a:lnSpc>
              <a:spcAft>
                <a:spcPts val="0"/>
              </a:spcAft>
            </a:pPr>
            <a:r>
              <a:rPr lang="en-US" altLang="zh-CN" sz="1700" b="1" dirty="0"/>
              <a:t>		switch(c)</a:t>
            </a:r>
          </a:p>
          <a:p>
            <a:pPr>
              <a:lnSpc>
                <a:spcPct val="100000"/>
              </a:lnSpc>
              <a:spcAft>
                <a:spcPts val="0"/>
              </a:spcAft>
            </a:pPr>
            <a:r>
              <a:rPr lang="en-US" altLang="zh-CN" sz="1700" b="1" dirty="0"/>
              <a:t>		{</a:t>
            </a:r>
          </a:p>
          <a:p>
            <a:pPr>
              <a:lnSpc>
                <a:spcPct val="100000"/>
              </a:lnSpc>
              <a:spcAft>
                <a:spcPts val="0"/>
              </a:spcAft>
            </a:pPr>
            <a:r>
              <a:rPr lang="en-US" altLang="zh-CN" sz="1700" b="1" dirty="0"/>
              <a:t>			case '+':</a:t>
            </a:r>
            <a:r>
              <a:rPr lang="en-US" altLang="zh-CN" sz="1700" b="1" dirty="0" err="1"/>
              <a:t>cout</a:t>
            </a:r>
            <a:r>
              <a:rPr lang="en-US" altLang="zh-CN" sz="1700" b="1" dirty="0"/>
              <a:t>&lt;&lt;</a:t>
            </a:r>
            <a:r>
              <a:rPr lang="en-US" altLang="zh-CN" sz="1700" b="1" dirty="0" err="1"/>
              <a:t>a+b</a:t>
            </a:r>
            <a:r>
              <a:rPr lang="en-US" altLang="zh-CN" sz="1700" b="1" dirty="0"/>
              <a:t>&lt;&lt;</a:t>
            </a:r>
            <a:r>
              <a:rPr lang="en-US" altLang="zh-CN" sz="1700" b="1" dirty="0" err="1"/>
              <a:t>endl;break</a:t>
            </a:r>
            <a:r>
              <a:rPr lang="en-US" altLang="zh-CN" sz="1700" b="1" dirty="0"/>
              <a:t>;</a:t>
            </a:r>
          </a:p>
          <a:p>
            <a:pPr>
              <a:lnSpc>
                <a:spcPct val="100000"/>
              </a:lnSpc>
              <a:spcAft>
                <a:spcPts val="0"/>
              </a:spcAft>
            </a:pPr>
            <a:r>
              <a:rPr lang="en-US" altLang="zh-CN" sz="1700" b="1" dirty="0"/>
              <a:t>			case '-':</a:t>
            </a:r>
            <a:r>
              <a:rPr lang="en-US" altLang="zh-CN" sz="1700" b="1" dirty="0" err="1"/>
              <a:t>cout</a:t>
            </a:r>
            <a:r>
              <a:rPr lang="en-US" altLang="zh-CN" sz="1700" b="1" dirty="0"/>
              <a:t>&lt;&lt;a-b&lt;&lt;</a:t>
            </a:r>
            <a:r>
              <a:rPr lang="en-US" altLang="zh-CN" sz="1700" b="1" dirty="0" err="1"/>
              <a:t>endl;break</a:t>
            </a:r>
            <a:r>
              <a:rPr lang="en-US" altLang="zh-CN" sz="1700" b="1" dirty="0"/>
              <a:t>;</a:t>
            </a:r>
          </a:p>
          <a:p>
            <a:pPr>
              <a:lnSpc>
                <a:spcPct val="100000"/>
              </a:lnSpc>
              <a:spcAft>
                <a:spcPts val="0"/>
              </a:spcAft>
            </a:pPr>
            <a:r>
              <a:rPr lang="en-US" altLang="zh-CN" sz="1700" b="1" dirty="0"/>
              <a:t>			case '*':</a:t>
            </a:r>
            <a:r>
              <a:rPr lang="en-US" altLang="zh-CN" sz="1700" b="1" dirty="0" err="1"/>
              <a:t>cout</a:t>
            </a:r>
            <a:r>
              <a:rPr lang="en-US" altLang="zh-CN" sz="1700" b="1" dirty="0"/>
              <a:t>&lt;&lt;a*b&lt;&lt;</a:t>
            </a:r>
            <a:r>
              <a:rPr lang="en-US" altLang="zh-CN" sz="1700" b="1" dirty="0" err="1"/>
              <a:t>endl;break</a:t>
            </a:r>
            <a:r>
              <a:rPr lang="en-US" altLang="zh-CN" sz="1700" b="1" dirty="0"/>
              <a:t>;</a:t>
            </a:r>
          </a:p>
          <a:p>
            <a:pPr>
              <a:lnSpc>
                <a:spcPct val="100000"/>
              </a:lnSpc>
              <a:spcAft>
                <a:spcPts val="0"/>
              </a:spcAft>
            </a:pPr>
            <a:r>
              <a:rPr lang="en-US" altLang="zh-CN" sz="1700" b="1" dirty="0"/>
              <a:t>			case '/':if(</a:t>
            </a:r>
            <a:r>
              <a:rPr lang="en-US" altLang="zh-CN" sz="1700" b="1" dirty="0" err="1"/>
              <a:t>a%b</a:t>
            </a:r>
            <a:r>
              <a:rPr lang="en-US" altLang="zh-CN" sz="1700" b="1" dirty="0"/>
              <a:t>==0)</a:t>
            </a:r>
          </a:p>
          <a:p>
            <a:pPr>
              <a:lnSpc>
                <a:spcPct val="100000"/>
              </a:lnSpc>
              <a:spcAft>
                <a:spcPts val="0"/>
              </a:spcAft>
            </a:pPr>
            <a:r>
              <a:rPr lang="en-US" altLang="zh-CN" sz="1700" b="1" dirty="0"/>
              <a:t>			           </a:t>
            </a:r>
            <a:r>
              <a:rPr lang="en-US" altLang="zh-CN" sz="1700" b="1" dirty="0" err="1"/>
              <a:t>cout</a:t>
            </a:r>
            <a:r>
              <a:rPr lang="en-US" altLang="zh-CN" sz="1700" b="1" dirty="0"/>
              <a:t>&lt;&lt;a/b&lt;&lt;</a:t>
            </a:r>
            <a:r>
              <a:rPr lang="en-US" altLang="zh-CN" sz="1700" b="1" dirty="0" err="1"/>
              <a:t>endl</a:t>
            </a:r>
            <a:r>
              <a:rPr lang="en-US" altLang="zh-CN" sz="1700" b="1" dirty="0"/>
              <a:t>;</a:t>
            </a:r>
          </a:p>
          <a:p>
            <a:pPr>
              <a:lnSpc>
                <a:spcPct val="100000"/>
              </a:lnSpc>
              <a:spcAft>
                <a:spcPts val="0"/>
              </a:spcAft>
            </a:pPr>
            <a:r>
              <a:rPr lang="en-US" altLang="zh-CN" sz="1700" b="1" dirty="0"/>
              <a:t>					 else</a:t>
            </a:r>
          </a:p>
          <a:p>
            <a:pPr>
              <a:lnSpc>
                <a:spcPct val="100000"/>
              </a:lnSpc>
              <a:spcAft>
                <a:spcPts val="0"/>
              </a:spcAft>
            </a:pPr>
            <a:r>
              <a:rPr lang="en-US" altLang="zh-CN" sz="1700" b="1" dirty="0"/>
              <a:t>					    </a:t>
            </a:r>
            <a:r>
              <a:rPr lang="en-US" altLang="zh-CN" sz="1700" b="1" dirty="0" err="1"/>
              <a:t>printf</a:t>
            </a:r>
            <a:r>
              <a:rPr lang="en-US" altLang="zh-CN" sz="1700" b="1" dirty="0"/>
              <a:t>("%.2f\n",1.0*a/b);break;</a:t>
            </a:r>
          </a:p>
          <a:p>
            <a:pPr>
              <a:lnSpc>
                <a:spcPct val="100000"/>
              </a:lnSpc>
              <a:spcAft>
                <a:spcPts val="0"/>
              </a:spcAft>
            </a:pPr>
            <a:r>
              <a:rPr lang="en-US" altLang="zh-CN" sz="1700" b="1" dirty="0"/>
              <a:t>			</a:t>
            </a:r>
            <a:r>
              <a:rPr lang="en-US" altLang="zh-CN" sz="1700" b="1" dirty="0" err="1"/>
              <a:t>default:break</a:t>
            </a:r>
            <a:r>
              <a:rPr lang="en-US" altLang="zh-CN" sz="1700" b="1" dirty="0"/>
              <a:t>;</a:t>
            </a:r>
          </a:p>
          <a:p>
            <a:pPr>
              <a:lnSpc>
                <a:spcPct val="100000"/>
              </a:lnSpc>
              <a:spcAft>
                <a:spcPts val="0"/>
              </a:spcAft>
            </a:pPr>
            <a:r>
              <a:rPr lang="en-US" altLang="zh-CN" sz="1700" b="1" dirty="0"/>
              <a:t>		}</a:t>
            </a:r>
          </a:p>
          <a:p>
            <a:pPr>
              <a:lnSpc>
                <a:spcPct val="100000"/>
              </a:lnSpc>
              <a:spcAft>
                <a:spcPts val="0"/>
              </a:spcAft>
            </a:pPr>
            <a:r>
              <a:rPr lang="en-US" altLang="zh-CN" sz="1700" b="1" dirty="0"/>
              <a:t>	}</a:t>
            </a:r>
          </a:p>
          <a:p>
            <a:pPr>
              <a:lnSpc>
                <a:spcPct val="100000"/>
              </a:lnSpc>
              <a:spcAft>
                <a:spcPts val="0"/>
              </a:spcAft>
            </a:pPr>
            <a:r>
              <a:rPr lang="en-US" altLang="zh-CN" sz="1700" b="1" dirty="0"/>
              <a:t>	return 0;</a:t>
            </a:r>
          </a:p>
          <a:p>
            <a:pPr>
              <a:lnSpc>
                <a:spcPct val="100000"/>
              </a:lnSpc>
              <a:spcAft>
                <a:spcPts val="0"/>
              </a:spcAft>
            </a:pPr>
            <a:r>
              <a:rPr lang="en-US" altLang="zh-CN" sz="1700" b="1" dirty="0"/>
              <a:t>}</a:t>
            </a:r>
            <a:endParaRPr lang="zh-CN" altLang="en-US" sz="1700" b="1" dirty="0"/>
          </a:p>
        </p:txBody>
      </p:sp>
    </p:spTree>
    <p:extLst>
      <p:ext uri="{BB962C8B-B14F-4D97-AF65-F5344CB8AC3E}">
        <p14:creationId xmlns:p14="http://schemas.microsoft.com/office/powerpoint/2010/main" val="22510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23" end="2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 </a:t>
            </a:r>
            <a:r>
              <a:rPr lang="en-US" altLang="zh-CN" dirty="0" smtClean="0"/>
              <a:t>— </a:t>
            </a:r>
            <a:r>
              <a:rPr lang="zh-CN" altLang="en-US" dirty="0" smtClean="0"/>
              <a:t>混用输入输出</a:t>
            </a:r>
            <a:endParaRPr lang="zh-CN" altLang="en-US" dirty="0"/>
          </a:p>
        </p:txBody>
      </p:sp>
      <p:sp>
        <p:nvSpPr>
          <p:cNvPr id="4" name="Rectangle 3"/>
          <p:cNvSpPr>
            <a:spLocks noChangeArrowheads="1"/>
          </p:cNvSpPr>
          <p:nvPr/>
        </p:nvSpPr>
        <p:spPr bwMode="auto">
          <a:xfrm>
            <a:off x="250825" y="1125538"/>
            <a:ext cx="8534400" cy="5486400"/>
          </a:xfrm>
          <a:prstGeom prst="rect">
            <a:avLst/>
          </a:prstGeom>
          <a:noFill/>
          <a:ln w="9525">
            <a:noFill/>
            <a:miter lim="800000"/>
            <a:headEnd/>
            <a:tailEnd/>
          </a:ln>
          <a:effectLst/>
        </p:spPr>
        <p:txBody>
          <a:bodyPr/>
          <a:lstStyle/>
          <a:p>
            <a:pPr marL="457200" indent="-457200" algn="l" eaLnBrk="1" hangingPunct="1">
              <a:spcBef>
                <a:spcPct val="20000"/>
              </a:spcBef>
              <a:buClr>
                <a:srgbClr val="FF0000"/>
              </a:buClr>
              <a:buSzPct val="80000"/>
              <a:buFont typeface="Wingdings" panose="05000000000000000000" pitchFamily="2" charset="2"/>
              <a:buChar char="n"/>
            </a:pPr>
            <a:r>
              <a:rPr kumimoji="1" lang="en-US" altLang="zh-CN" sz="3200" dirty="0" smtClean="0">
                <a:solidFill>
                  <a:srgbClr val="0033CC"/>
                </a:solidFill>
                <a:ea typeface="宋体" pitchFamily="2" charset="-122"/>
              </a:rPr>
              <a:t>C</a:t>
            </a:r>
            <a:r>
              <a:rPr kumimoji="1" lang="en-US" altLang="zh-CN" sz="3200" dirty="0">
                <a:solidFill>
                  <a:srgbClr val="0033CC"/>
                </a:solidFill>
                <a:ea typeface="宋体" pitchFamily="2" charset="-122"/>
              </a:rPr>
              <a:t>	</a:t>
            </a:r>
          </a:p>
          <a:p>
            <a:pPr marL="914400" lvl="1" indent="-457200" algn="l" eaLnBrk="1" hangingPunct="1">
              <a:spcBef>
                <a:spcPct val="20000"/>
              </a:spcBef>
              <a:buClr>
                <a:srgbClr val="FF0000"/>
              </a:buClr>
              <a:buFont typeface="Wingdings" panose="05000000000000000000" pitchFamily="2" charset="2"/>
              <a:buChar char="Ø"/>
            </a:pPr>
            <a:r>
              <a:rPr kumimoji="1" lang="en-US" altLang="zh-CN" sz="2800" dirty="0">
                <a:solidFill>
                  <a:srgbClr val="000000"/>
                </a:solidFill>
                <a:ea typeface="宋体" pitchFamily="2" charset="-122"/>
              </a:rPr>
              <a:t>scanf	</a:t>
            </a:r>
            <a:r>
              <a:rPr kumimoji="1" lang="en-US" altLang="zh-CN" sz="2800" dirty="0" smtClean="0">
                <a:solidFill>
                  <a:srgbClr val="000000"/>
                </a:solidFill>
                <a:ea typeface="宋体" pitchFamily="2" charset="-122"/>
              </a:rPr>
              <a:t>   </a:t>
            </a:r>
            <a:r>
              <a:rPr kumimoji="1" lang="zh-CN" altLang="en-US" sz="2800" dirty="0" smtClean="0">
                <a:solidFill>
                  <a:srgbClr val="000000"/>
                </a:solidFill>
                <a:ea typeface="宋体" pitchFamily="2" charset="-122"/>
              </a:rPr>
              <a:t>速度快</a:t>
            </a:r>
            <a:endParaRPr kumimoji="1" lang="en-US" altLang="zh-CN" sz="2800" dirty="0" smtClean="0">
              <a:solidFill>
                <a:srgbClr val="000000"/>
              </a:solidFill>
              <a:ea typeface="宋体" pitchFamily="2" charset="-122"/>
            </a:endParaRPr>
          </a:p>
          <a:p>
            <a:pPr marL="914400" lvl="1" indent="-457200" algn="l" eaLnBrk="1" hangingPunct="1">
              <a:spcBef>
                <a:spcPct val="20000"/>
              </a:spcBef>
              <a:buClr>
                <a:srgbClr val="FF0000"/>
              </a:buClr>
              <a:buFont typeface="Wingdings" panose="05000000000000000000" pitchFamily="2" charset="2"/>
              <a:buChar char="Ø"/>
            </a:pPr>
            <a:r>
              <a:rPr kumimoji="1" lang="zh-CN" altLang="en-US" sz="2800" baseline="16000" dirty="0" smtClean="0">
                <a:solidFill>
                  <a:srgbClr val="000000"/>
                </a:solidFill>
                <a:ea typeface="宋体" pitchFamily="2" charset="-122"/>
              </a:rPr>
              <a:t> </a:t>
            </a:r>
            <a:r>
              <a:rPr kumimoji="1" lang="en-US" altLang="zh-CN" sz="2800" dirty="0" err="1">
                <a:solidFill>
                  <a:srgbClr val="000000"/>
                </a:solidFill>
                <a:ea typeface="宋体" pitchFamily="2" charset="-122"/>
              </a:rPr>
              <a:t>printf</a:t>
            </a:r>
            <a:r>
              <a:rPr kumimoji="1" lang="en-US" altLang="zh-CN" sz="2800" dirty="0">
                <a:solidFill>
                  <a:srgbClr val="000000"/>
                </a:solidFill>
                <a:ea typeface="宋体" pitchFamily="2" charset="-122"/>
              </a:rPr>
              <a:t> </a:t>
            </a:r>
            <a:r>
              <a:rPr kumimoji="1" lang="en-US" altLang="zh-CN" sz="2800" dirty="0" smtClean="0">
                <a:solidFill>
                  <a:srgbClr val="000000"/>
                </a:solidFill>
                <a:ea typeface="宋体" pitchFamily="2" charset="-122"/>
              </a:rPr>
              <a:t>  </a:t>
            </a:r>
            <a:r>
              <a:rPr kumimoji="1" lang="zh-CN" altLang="en-US" sz="2800" dirty="0" smtClean="0">
                <a:solidFill>
                  <a:srgbClr val="000000"/>
                </a:solidFill>
                <a:ea typeface="宋体" pitchFamily="2" charset="-122"/>
              </a:rPr>
              <a:t>格式</a:t>
            </a:r>
            <a:r>
              <a:rPr kumimoji="1" lang="zh-CN" altLang="en-US" sz="2800" dirty="0">
                <a:solidFill>
                  <a:srgbClr val="000000"/>
                </a:solidFill>
                <a:ea typeface="宋体" pitchFamily="2" charset="-122"/>
              </a:rPr>
              <a:t>容易控制</a:t>
            </a:r>
            <a:endParaRPr kumimoji="1" lang="zh-CN" altLang="en-US" sz="2800" baseline="16000" dirty="0">
              <a:solidFill>
                <a:srgbClr val="000000"/>
              </a:solidFill>
              <a:ea typeface="宋体" pitchFamily="2" charset="-122"/>
            </a:endParaRPr>
          </a:p>
          <a:p>
            <a:pPr marL="457200" indent="-457200" algn="l" eaLnBrk="1" hangingPunct="1">
              <a:spcBef>
                <a:spcPts val="600"/>
              </a:spcBef>
              <a:buClr>
                <a:srgbClr val="FF0000"/>
              </a:buClr>
              <a:buSzPct val="80000"/>
              <a:buFont typeface="Wingdings" panose="05000000000000000000" pitchFamily="2" charset="2"/>
              <a:buChar char="n"/>
            </a:pPr>
            <a:r>
              <a:rPr kumimoji="1" lang="en-US" altLang="zh-CN" sz="3200" dirty="0">
                <a:solidFill>
                  <a:srgbClr val="0033CC"/>
                </a:solidFill>
                <a:ea typeface="宋体" pitchFamily="2" charset="-122"/>
              </a:rPr>
              <a:t>C</a:t>
            </a:r>
            <a:r>
              <a:rPr kumimoji="1" lang="en-US" altLang="zh-CN" sz="3200" dirty="0" smtClean="0">
                <a:solidFill>
                  <a:srgbClr val="0033CC"/>
                </a:solidFill>
                <a:ea typeface="宋体" pitchFamily="2" charset="-122"/>
              </a:rPr>
              <a:t>++</a:t>
            </a:r>
            <a:endParaRPr kumimoji="1" lang="en-US" altLang="zh-CN" sz="3200" dirty="0">
              <a:solidFill>
                <a:srgbClr val="0033CC"/>
              </a:solidFill>
              <a:ea typeface="宋体" pitchFamily="2" charset="-122"/>
            </a:endParaRPr>
          </a:p>
          <a:p>
            <a:pPr marL="914400" lvl="1" indent="-457200" algn="l" eaLnBrk="1" hangingPunct="1">
              <a:spcBef>
                <a:spcPct val="20000"/>
              </a:spcBef>
              <a:buClr>
                <a:srgbClr val="FF0000"/>
              </a:buClr>
              <a:buFont typeface="Wingdings" panose="05000000000000000000" pitchFamily="2" charset="2"/>
              <a:buChar char="Ø"/>
            </a:pPr>
            <a:r>
              <a:rPr kumimoji="1" lang="en-US" altLang="zh-CN" sz="2800" dirty="0" err="1" smtClean="0">
                <a:solidFill>
                  <a:srgbClr val="000000"/>
                </a:solidFill>
                <a:ea typeface="宋体" pitchFamily="2" charset="-122"/>
              </a:rPr>
              <a:t>cin</a:t>
            </a:r>
            <a:r>
              <a:rPr kumimoji="1" lang="en-US" altLang="zh-CN" sz="2800" dirty="0">
                <a:solidFill>
                  <a:srgbClr val="000000"/>
                </a:solidFill>
                <a:ea typeface="宋体" pitchFamily="2" charset="-122"/>
              </a:rPr>
              <a:t>	</a:t>
            </a:r>
            <a:r>
              <a:rPr kumimoji="1" lang="en-US" altLang="zh-CN" sz="2800" dirty="0" smtClean="0">
                <a:solidFill>
                  <a:srgbClr val="000000"/>
                </a:solidFill>
                <a:ea typeface="宋体" pitchFamily="2" charset="-122"/>
              </a:rPr>
              <a:t>  </a:t>
            </a:r>
            <a:r>
              <a:rPr kumimoji="1" lang="zh-CN" altLang="en-US" sz="2800" dirty="0" smtClean="0">
                <a:solidFill>
                  <a:srgbClr val="000000"/>
                </a:solidFill>
                <a:ea typeface="宋体" pitchFamily="2" charset="-122"/>
              </a:rPr>
              <a:t>使用</a:t>
            </a:r>
            <a:r>
              <a:rPr kumimoji="1" lang="zh-CN" altLang="en-US" sz="2800" dirty="0">
                <a:solidFill>
                  <a:srgbClr val="000000"/>
                </a:solidFill>
                <a:ea typeface="宋体" pitchFamily="2" charset="-122"/>
              </a:rPr>
              <a:t>简单</a:t>
            </a:r>
            <a:r>
              <a:rPr kumimoji="1" lang="en-US" altLang="zh-CN" sz="2800" dirty="0">
                <a:solidFill>
                  <a:srgbClr val="000000"/>
                </a:solidFill>
                <a:ea typeface="宋体" pitchFamily="2" charset="-122"/>
              </a:rPr>
              <a:t>, </a:t>
            </a:r>
            <a:r>
              <a:rPr kumimoji="1" lang="zh-CN" altLang="en-US" sz="2800" dirty="0">
                <a:solidFill>
                  <a:srgbClr val="000000"/>
                </a:solidFill>
                <a:ea typeface="宋体" pitchFamily="2" charset="-122"/>
              </a:rPr>
              <a:t>自动识别</a:t>
            </a:r>
            <a:r>
              <a:rPr kumimoji="1" lang="zh-CN" altLang="en-US" sz="2800" dirty="0" smtClean="0">
                <a:solidFill>
                  <a:srgbClr val="000000"/>
                </a:solidFill>
                <a:ea typeface="宋体" pitchFamily="2" charset="-122"/>
              </a:rPr>
              <a:t>类型</a:t>
            </a:r>
            <a:endParaRPr kumimoji="1" lang="en-US" altLang="zh-CN" sz="2800" dirty="0" smtClean="0">
              <a:solidFill>
                <a:srgbClr val="000000"/>
              </a:solidFill>
              <a:ea typeface="宋体" pitchFamily="2" charset="-122"/>
            </a:endParaRPr>
          </a:p>
          <a:p>
            <a:pPr marL="914400" lvl="1" indent="-457200" algn="l" eaLnBrk="1" hangingPunct="1">
              <a:spcBef>
                <a:spcPct val="20000"/>
              </a:spcBef>
              <a:buClr>
                <a:srgbClr val="FF0000"/>
              </a:buClr>
              <a:buFont typeface="Wingdings" panose="05000000000000000000" pitchFamily="2" charset="2"/>
              <a:buChar char="Ø"/>
            </a:pPr>
            <a:r>
              <a:rPr kumimoji="1" lang="en-US" altLang="zh-CN" sz="2800" dirty="0" err="1" smtClean="0">
                <a:solidFill>
                  <a:srgbClr val="000000"/>
                </a:solidFill>
                <a:ea typeface="宋体" pitchFamily="2" charset="-122"/>
              </a:rPr>
              <a:t>cout</a:t>
            </a:r>
            <a:r>
              <a:rPr kumimoji="1" lang="en-US" altLang="zh-CN" sz="2800" dirty="0">
                <a:solidFill>
                  <a:srgbClr val="000000"/>
                </a:solidFill>
                <a:ea typeface="宋体" pitchFamily="2" charset="-122"/>
              </a:rPr>
              <a:t>	</a:t>
            </a:r>
            <a:r>
              <a:rPr kumimoji="1" lang="en-US" altLang="zh-CN" sz="2800" dirty="0" smtClean="0">
                <a:solidFill>
                  <a:srgbClr val="000000"/>
                </a:solidFill>
                <a:ea typeface="宋体" pitchFamily="2" charset="-122"/>
              </a:rPr>
              <a:t>  </a:t>
            </a:r>
            <a:r>
              <a:rPr kumimoji="1" lang="zh-CN" altLang="en-US" sz="2800" dirty="0" smtClean="0">
                <a:solidFill>
                  <a:srgbClr val="000000"/>
                </a:solidFill>
                <a:ea typeface="宋体" pitchFamily="2" charset="-122"/>
              </a:rPr>
              <a:t>格式</a:t>
            </a:r>
            <a:r>
              <a:rPr kumimoji="1" lang="zh-CN" altLang="en-US" sz="2800" dirty="0">
                <a:solidFill>
                  <a:srgbClr val="000000"/>
                </a:solidFill>
                <a:ea typeface="宋体" pitchFamily="2" charset="-122"/>
              </a:rPr>
              <a:t>控制较麻烦</a:t>
            </a:r>
          </a:p>
          <a:p>
            <a:pPr marL="342900" indent="-342900" algn="l" eaLnBrk="1" hangingPunct="1">
              <a:spcBef>
                <a:spcPct val="20000"/>
              </a:spcBef>
            </a:pPr>
            <a:r>
              <a:rPr kumimoji="1" lang="zh-CN" altLang="en-US" sz="3200" dirty="0">
                <a:solidFill>
                  <a:srgbClr val="000000"/>
                </a:solidFill>
                <a:ea typeface="宋体" pitchFamily="2" charset="-122"/>
              </a:rPr>
              <a:t>		</a:t>
            </a:r>
            <a:endParaRPr kumimoji="1" lang="en-US" altLang="zh-CN" sz="3200" dirty="0" smtClean="0">
              <a:solidFill>
                <a:srgbClr val="000000"/>
              </a:solidFill>
              <a:ea typeface="宋体" pitchFamily="2" charset="-122"/>
            </a:endParaRPr>
          </a:p>
          <a:p>
            <a:pPr indent="355600" algn="l" eaLnBrk="1" hangingPunct="1">
              <a:spcBef>
                <a:spcPct val="20000"/>
              </a:spcBef>
            </a:pPr>
            <a:r>
              <a:rPr kumimoji="1" lang="zh-CN" altLang="en-US" sz="3200" dirty="0" smtClean="0">
                <a:solidFill>
                  <a:srgbClr val="000000"/>
                </a:solidFill>
                <a:ea typeface="宋体" pitchFamily="2" charset="-122"/>
              </a:rPr>
              <a:t>数据</a:t>
            </a:r>
            <a:r>
              <a:rPr kumimoji="1" lang="zh-CN" altLang="en-US" sz="3200" dirty="0">
                <a:solidFill>
                  <a:srgbClr val="000000"/>
                </a:solidFill>
                <a:ea typeface="宋体" pitchFamily="2" charset="-122"/>
              </a:rPr>
              <a:t>规模较大时</a:t>
            </a:r>
            <a:r>
              <a:rPr kumimoji="1" lang="en-US" altLang="zh-CN" sz="3200" dirty="0">
                <a:solidFill>
                  <a:srgbClr val="000000"/>
                </a:solidFill>
                <a:ea typeface="宋体" pitchFamily="2" charset="-122"/>
              </a:rPr>
              <a:t>, </a:t>
            </a:r>
            <a:r>
              <a:rPr kumimoji="1" lang="zh-CN" altLang="en-US" sz="3200" dirty="0">
                <a:solidFill>
                  <a:srgbClr val="000000"/>
                </a:solidFill>
                <a:ea typeface="宋体" pitchFamily="2" charset="-122"/>
              </a:rPr>
              <a:t>推荐</a:t>
            </a:r>
            <a:r>
              <a:rPr kumimoji="1" lang="en-US" altLang="zh-CN" sz="3200" dirty="0">
                <a:solidFill>
                  <a:srgbClr val="000000"/>
                </a:solidFill>
                <a:ea typeface="宋体" pitchFamily="2" charset="-122"/>
              </a:rPr>
              <a:t>(</a:t>
            </a:r>
            <a:r>
              <a:rPr kumimoji="1" lang="zh-CN" altLang="en-US" sz="3200" dirty="0">
                <a:solidFill>
                  <a:srgbClr val="000000"/>
                </a:solidFill>
                <a:ea typeface="宋体" pitchFamily="2" charset="-122"/>
              </a:rPr>
              <a:t>必须</a:t>
            </a:r>
            <a:r>
              <a:rPr kumimoji="1" lang="en-US" altLang="zh-CN" sz="3200" dirty="0">
                <a:solidFill>
                  <a:srgbClr val="000000"/>
                </a:solidFill>
                <a:ea typeface="宋体" pitchFamily="2" charset="-122"/>
              </a:rPr>
              <a:t>)</a:t>
            </a:r>
            <a:r>
              <a:rPr kumimoji="1" lang="zh-CN" altLang="en-US" sz="3200" dirty="0">
                <a:solidFill>
                  <a:srgbClr val="000000"/>
                </a:solidFill>
                <a:ea typeface="宋体" pitchFamily="2" charset="-122"/>
              </a:rPr>
              <a:t>使用</a:t>
            </a:r>
            <a:r>
              <a:rPr kumimoji="1" lang="en-US" altLang="zh-CN" sz="3200" dirty="0" err="1">
                <a:solidFill>
                  <a:srgbClr val="000000"/>
                </a:solidFill>
                <a:ea typeface="宋体" pitchFamily="2" charset="-122"/>
              </a:rPr>
              <a:t>scanf</a:t>
            </a:r>
            <a:r>
              <a:rPr kumimoji="1" lang="en-US" altLang="zh-CN" sz="3200" dirty="0">
                <a:solidFill>
                  <a:srgbClr val="000000"/>
                </a:solidFill>
                <a:ea typeface="宋体" pitchFamily="2" charset="-122"/>
              </a:rPr>
              <a:t> </a:t>
            </a:r>
            <a:r>
              <a:rPr kumimoji="1" lang="zh-CN" altLang="en-US" sz="3200" dirty="0">
                <a:solidFill>
                  <a:srgbClr val="000000"/>
                </a:solidFill>
                <a:ea typeface="宋体" pitchFamily="2" charset="-122"/>
              </a:rPr>
              <a:t>以避免超时</a:t>
            </a:r>
            <a:r>
              <a:rPr kumimoji="1" lang="en-US" altLang="zh-CN" sz="3200" dirty="0">
                <a:solidFill>
                  <a:srgbClr val="000000"/>
                </a:solidFill>
                <a:ea typeface="宋体" pitchFamily="2" charset="-122"/>
              </a:rPr>
              <a:t>(TLE)	</a:t>
            </a:r>
          </a:p>
        </p:txBody>
      </p:sp>
      <p:sp>
        <p:nvSpPr>
          <p:cNvPr id="5" name="Rectangle 4"/>
          <p:cNvSpPr>
            <a:spLocks noChangeArrowheads="1"/>
          </p:cNvSpPr>
          <p:nvPr/>
        </p:nvSpPr>
        <p:spPr bwMode="auto">
          <a:xfrm>
            <a:off x="1403350" y="1124744"/>
            <a:ext cx="7559675" cy="612353"/>
          </a:xfrm>
          <a:prstGeom prst="rect">
            <a:avLst/>
          </a:prstGeom>
          <a:solidFill>
            <a:srgbClr val="FFFF00"/>
          </a:solidFill>
          <a:ln w="9525">
            <a:noFill/>
            <a:miter lim="800000"/>
            <a:headEnd/>
            <a:tailEnd/>
          </a:ln>
          <a:effectLst/>
        </p:spPr>
        <p:txBody>
          <a:bodyPr/>
          <a:lstStyle/>
          <a:p>
            <a:pPr marL="342900" indent="-342900" algn="l" eaLnBrk="1" hangingPunct="1">
              <a:spcBef>
                <a:spcPct val="20000"/>
              </a:spcBef>
            </a:pPr>
            <a:r>
              <a:rPr kumimoji="1" lang="en-US" altLang="zh-CN" sz="3200" dirty="0">
                <a:solidFill>
                  <a:srgbClr val="000000"/>
                </a:solidFill>
                <a:ea typeface="宋体" pitchFamily="2" charset="-122"/>
              </a:rPr>
              <a:t>	C</a:t>
            </a:r>
            <a:r>
              <a:rPr kumimoji="1" lang="zh-CN" altLang="en-US" sz="3200" dirty="0">
                <a:solidFill>
                  <a:srgbClr val="000000"/>
                </a:solidFill>
                <a:ea typeface="宋体" pitchFamily="2" charset="-122"/>
              </a:rPr>
              <a:t>和</a:t>
            </a:r>
            <a:r>
              <a:rPr kumimoji="1" lang="en-US" altLang="zh-CN" sz="3200" dirty="0">
                <a:solidFill>
                  <a:srgbClr val="000000"/>
                </a:solidFill>
                <a:ea typeface="宋体" pitchFamily="2" charset="-122"/>
              </a:rPr>
              <a:t>C++</a:t>
            </a:r>
            <a:r>
              <a:rPr kumimoji="1" lang="zh-CN" altLang="en-US" sz="3200" dirty="0">
                <a:solidFill>
                  <a:srgbClr val="000000"/>
                </a:solidFill>
                <a:ea typeface="宋体" pitchFamily="2" charset="-122"/>
              </a:rPr>
              <a:t>的输入输出混合使用</a:t>
            </a:r>
          </a:p>
        </p:txBody>
      </p:sp>
      <p:sp>
        <p:nvSpPr>
          <p:cNvPr id="6" name="AutoShape 5"/>
          <p:cNvSpPr>
            <a:spLocks noChangeArrowheads="1"/>
          </p:cNvSpPr>
          <p:nvPr/>
        </p:nvSpPr>
        <p:spPr bwMode="auto">
          <a:xfrm>
            <a:off x="4392613" y="801018"/>
            <a:ext cx="1259507" cy="1187822"/>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3300"/>
          </a:solidFill>
          <a:ln w="9525">
            <a:solidFill>
              <a:srgbClr val="000000"/>
            </a:solidFill>
            <a:miter lim="800000"/>
            <a:headEnd/>
            <a:tailEnd/>
          </a:ln>
          <a:effectLst/>
        </p:spPr>
        <p:txBody>
          <a:bodyPr wrap="none" anchor="ct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1" lang="zh-CN" altLang="en-US" sz="1800" b="0" i="0" u="none" strike="noStrike" kern="0" cap="none" spc="0" normalizeH="0" baseline="0" noProof="0" smtClean="0">
              <a:ln>
                <a:noFill/>
              </a:ln>
              <a:solidFill>
                <a:srgbClr val="000000"/>
              </a:solidFill>
              <a:effectLst/>
              <a:uLnTx/>
              <a:uFillTx/>
              <a:ea typeface="宋体" pitchFamily="2" charset="-122"/>
            </a:endParaRPr>
          </a:p>
        </p:txBody>
      </p:sp>
    </p:spTree>
    <p:extLst>
      <p:ext uri="{BB962C8B-B14F-4D97-AF65-F5344CB8AC3E}">
        <p14:creationId xmlns:p14="http://schemas.microsoft.com/office/powerpoint/2010/main" val="29001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C/C++</a:t>
            </a:r>
            <a:r>
              <a:rPr lang="zh-CN" altLang="en-US" dirty="0" smtClean="0"/>
              <a:t>输入输出混合使用</a:t>
            </a:r>
            <a:endParaRPr lang="zh-CN" altLang="en-US" dirty="0"/>
          </a:p>
        </p:txBody>
      </p:sp>
      <p:sp>
        <p:nvSpPr>
          <p:cNvPr id="4" name="Rectangle 3"/>
          <p:cNvSpPr>
            <a:spLocks noChangeArrowheads="1"/>
          </p:cNvSpPr>
          <p:nvPr/>
        </p:nvSpPr>
        <p:spPr bwMode="auto">
          <a:xfrm>
            <a:off x="323850" y="1124744"/>
            <a:ext cx="59769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smtClean="0">
                <a:solidFill>
                  <a:srgbClr val="000000"/>
                </a:solidFill>
                <a:ea typeface="宋体" pitchFamily="2" charset="-122"/>
              </a:rPr>
              <a:t>#include &lt;</a:t>
            </a:r>
            <a:r>
              <a:rPr lang="en-US" altLang="zh-CN" dirty="0" err="1" smtClean="0">
                <a:solidFill>
                  <a:srgbClr val="000000"/>
                </a:solidFill>
                <a:ea typeface="宋体" pitchFamily="2" charset="-122"/>
              </a:rPr>
              <a:t>stdio.h</a:t>
            </a:r>
            <a:r>
              <a:rPr lang="en-US" altLang="zh-CN" dirty="0" smtClean="0">
                <a:solidFill>
                  <a:srgbClr val="000000"/>
                </a:solidFill>
                <a:ea typeface="宋体" pitchFamily="2" charset="-122"/>
              </a:rPr>
              <a:t>&gt;</a:t>
            </a:r>
          </a:p>
          <a:p>
            <a:pPr algn="l"/>
            <a:r>
              <a:rPr lang="en-US" altLang="zh-CN" dirty="0" smtClean="0">
                <a:solidFill>
                  <a:srgbClr val="000000"/>
                </a:solidFill>
                <a:ea typeface="宋体" pitchFamily="2" charset="-122"/>
              </a:rPr>
              <a:t>#include &lt;</a:t>
            </a:r>
            <a:r>
              <a:rPr lang="en-US" altLang="zh-CN" dirty="0" err="1" smtClean="0">
                <a:solidFill>
                  <a:srgbClr val="000000"/>
                </a:solidFill>
                <a:ea typeface="宋体" pitchFamily="2" charset="-122"/>
              </a:rPr>
              <a:t>iostream.h</a:t>
            </a:r>
            <a:r>
              <a:rPr lang="en-US" altLang="zh-CN" dirty="0" smtClean="0">
                <a:solidFill>
                  <a:srgbClr val="000000"/>
                </a:solidFill>
                <a:ea typeface="宋体" pitchFamily="2" charset="-122"/>
              </a:rPr>
              <a:t>&gt;</a:t>
            </a:r>
          </a:p>
          <a:p>
            <a:pPr algn="l"/>
            <a:r>
              <a:rPr lang="en-US" altLang="zh-CN" dirty="0" err="1" smtClean="0">
                <a:solidFill>
                  <a:srgbClr val="000000"/>
                </a:solidFill>
                <a:ea typeface="宋体" pitchFamily="2" charset="-122"/>
              </a:rPr>
              <a:t>int</a:t>
            </a:r>
            <a:r>
              <a:rPr lang="en-US" altLang="zh-CN" dirty="0" smtClean="0">
                <a:solidFill>
                  <a:srgbClr val="000000"/>
                </a:solidFill>
                <a:ea typeface="宋体" pitchFamily="2" charset="-122"/>
              </a:rPr>
              <a:t> main()</a:t>
            </a:r>
          </a:p>
          <a:p>
            <a:pPr algn="l"/>
            <a:r>
              <a:rPr lang="en-US" altLang="zh-CN" dirty="0" smtClean="0">
                <a:solidFill>
                  <a:srgbClr val="000000"/>
                </a:solidFill>
                <a:ea typeface="宋体" pitchFamily="2" charset="-122"/>
              </a:rPr>
              <a:t>{</a:t>
            </a:r>
          </a:p>
          <a:p>
            <a:pPr algn="l"/>
            <a:r>
              <a:rPr lang="en-US" altLang="zh-CN" dirty="0" smtClean="0">
                <a:solidFill>
                  <a:srgbClr val="000000"/>
                </a:solidFill>
                <a:ea typeface="宋体" pitchFamily="2" charset="-122"/>
              </a:rPr>
              <a:t>	for(</a:t>
            </a:r>
            <a:r>
              <a:rPr lang="en-US" altLang="zh-CN" dirty="0" err="1" smtClean="0">
                <a:solidFill>
                  <a:srgbClr val="000000"/>
                </a:solidFill>
                <a:ea typeface="宋体" pitchFamily="2" charset="-122"/>
              </a:rPr>
              <a:t>int</a:t>
            </a:r>
            <a:r>
              <a:rPr lang="en-US" altLang="zh-CN" dirty="0" smtClean="0">
                <a:solidFill>
                  <a:srgbClr val="000000"/>
                </a:solidFill>
                <a:ea typeface="宋体" pitchFamily="2" charset="-122"/>
              </a:rPr>
              <a:t> j=0; j&lt;5; j++)</a:t>
            </a:r>
          </a:p>
          <a:p>
            <a:pPr algn="l"/>
            <a:r>
              <a:rPr lang="en-US" altLang="zh-CN" dirty="0" smtClean="0">
                <a:solidFill>
                  <a:srgbClr val="000000"/>
                </a:solidFill>
                <a:ea typeface="宋体" pitchFamily="2" charset="-122"/>
              </a:rPr>
              <a:t>	{</a:t>
            </a:r>
          </a:p>
          <a:p>
            <a:pPr algn="l"/>
            <a:r>
              <a:rPr lang="en-US" altLang="zh-CN" dirty="0" smtClean="0">
                <a:solidFill>
                  <a:srgbClr val="000000"/>
                </a:solidFill>
                <a:ea typeface="宋体" pitchFamily="2" charset="-122"/>
              </a:rPr>
              <a:t>		</a:t>
            </a:r>
            <a:r>
              <a:rPr lang="en-US" altLang="zh-CN" dirty="0" err="1" smtClean="0">
                <a:solidFill>
                  <a:srgbClr val="000000"/>
                </a:solidFill>
                <a:ea typeface="宋体" pitchFamily="2" charset="-122"/>
              </a:rPr>
              <a:t>cout</a:t>
            </a:r>
            <a:r>
              <a:rPr lang="en-US" altLang="zh-CN" dirty="0" smtClean="0">
                <a:solidFill>
                  <a:srgbClr val="000000"/>
                </a:solidFill>
                <a:ea typeface="宋体" pitchFamily="2" charset="-122"/>
              </a:rPr>
              <a:t>&lt;&lt;"j=";</a:t>
            </a:r>
          </a:p>
          <a:p>
            <a:pPr algn="l"/>
            <a:r>
              <a:rPr lang="en-US" altLang="zh-CN" dirty="0" smtClean="0">
                <a:solidFill>
                  <a:srgbClr val="000000"/>
                </a:solidFill>
                <a:ea typeface="宋体" pitchFamily="2" charset="-122"/>
              </a:rPr>
              <a:t>		</a:t>
            </a:r>
            <a:r>
              <a:rPr lang="en-US" altLang="zh-CN" dirty="0" err="1" smtClean="0">
                <a:solidFill>
                  <a:srgbClr val="000000"/>
                </a:solidFill>
                <a:ea typeface="宋体" pitchFamily="2" charset="-122"/>
              </a:rPr>
              <a:t>printf</a:t>
            </a:r>
            <a:r>
              <a:rPr lang="en-US" altLang="zh-CN" dirty="0" smtClean="0">
                <a:solidFill>
                  <a:srgbClr val="000000"/>
                </a:solidFill>
                <a:ea typeface="宋体" pitchFamily="2" charset="-122"/>
              </a:rPr>
              <a:t>("%d\n", j);</a:t>
            </a:r>
          </a:p>
          <a:p>
            <a:pPr algn="l"/>
            <a:r>
              <a:rPr lang="en-US" altLang="zh-CN" dirty="0" smtClean="0">
                <a:solidFill>
                  <a:srgbClr val="000000"/>
                </a:solidFill>
                <a:ea typeface="宋体" pitchFamily="2" charset="-122"/>
              </a:rPr>
              <a:t>	}</a:t>
            </a:r>
          </a:p>
          <a:p>
            <a:pPr algn="l"/>
            <a:r>
              <a:rPr lang="en-US" altLang="zh-CN" dirty="0" smtClean="0">
                <a:solidFill>
                  <a:srgbClr val="000000"/>
                </a:solidFill>
                <a:ea typeface="宋体" pitchFamily="2" charset="-122"/>
              </a:rPr>
              <a:t>	return 0;</a:t>
            </a:r>
          </a:p>
          <a:p>
            <a:pPr algn="l"/>
            <a:r>
              <a:rPr lang="en-US" altLang="zh-CN" dirty="0" smtClean="0">
                <a:solidFill>
                  <a:srgbClr val="000000"/>
                </a:solidFill>
                <a:ea typeface="宋体" pitchFamily="2" charset="-122"/>
              </a:rPr>
              <a:t>}</a:t>
            </a:r>
          </a:p>
        </p:txBody>
      </p:sp>
      <p:sp>
        <p:nvSpPr>
          <p:cNvPr id="5" name="AutoShape 4"/>
          <p:cNvSpPr>
            <a:spLocks noChangeArrowheads="1"/>
          </p:cNvSpPr>
          <p:nvPr/>
        </p:nvSpPr>
        <p:spPr bwMode="auto">
          <a:xfrm>
            <a:off x="4139952" y="2781201"/>
            <a:ext cx="935037" cy="503238"/>
          </a:xfrm>
          <a:prstGeom prst="rightArrow">
            <a:avLst>
              <a:gd name="adj1" fmla="val 50000"/>
              <a:gd name="adj2" fmla="val 46451"/>
            </a:avLst>
          </a:prstGeom>
          <a:solidFill>
            <a:srgbClr val="B2B2B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6" name="Rectangle 5"/>
          <p:cNvSpPr>
            <a:spLocks noChangeArrowheads="1"/>
          </p:cNvSpPr>
          <p:nvPr/>
        </p:nvSpPr>
        <p:spPr bwMode="auto">
          <a:xfrm>
            <a:off x="5074989" y="1412776"/>
            <a:ext cx="1296988" cy="30956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7" name="Text Box 6"/>
          <p:cNvSpPr txBox="1">
            <a:spLocks noChangeArrowheads="1"/>
          </p:cNvSpPr>
          <p:nvPr/>
        </p:nvSpPr>
        <p:spPr bwMode="auto">
          <a:xfrm>
            <a:off x="5219452" y="1592164"/>
            <a:ext cx="728662"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0" smtClean="0">
                <a:solidFill>
                  <a:srgbClr val="000000"/>
                </a:solidFill>
                <a:ea typeface="宋体" pitchFamily="2" charset="-122"/>
              </a:rPr>
              <a:t>j=0</a:t>
            </a:r>
          </a:p>
          <a:p>
            <a:pPr algn="l"/>
            <a:r>
              <a:rPr lang="en-US" altLang="zh-CN" sz="3200" b="0" smtClean="0">
                <a:solidFill>
                  <a:srgbClr val="000000"/>
                </a:solidFill>
                <a:ea typeface="宋体" pitchFamily="2" charset="-122"/>
              </a:rPr>
              <a:t>j=1</a:t>
            </a:r>
          </a:p>
          <a:p>
            <a:pPr algn="l"/>
            <a:r>
              <a:rPr lang="en-US" altLang="zh-CN" sz="3200" b="0" smtClean="0">
                <a:solidFill>
                  <a:srgbClr val="000000"/>
                </a:solidFill>
                <a:ea typeface="宋体" pitchFamily="2" charset="-122"/>
              </a:rPr>
              <a:t>j=2</a:t>
            </a:r>
          </a:p>
          <a:p>
            <a:pPr algn="l"/>
            <a:r>
              <a:rPr lang="en-US" altLang="zh-CN" sz="3200" b="0" smtClean="0">
                <a:solidFill>
                  <a:srgbClr val="000000"/>
                </a:solidFill>
                <a:ea typeface="宋体" pitchFamily="2" charset="-122"/>
              </a:rPr>
              <a:t>j=3</a:t>
            </a:r>
          </a:p>
          <a:p>
            <a:pPr algn="l"/>
            <a:r>
              <a:rPr lang="en-US" altLang="zh-CN" sz="3200" b="0" smtClean="0">
                <a:solidFill>
                  <a:srgbClr val="000000"/>
                </a:solidFill>
                <a:ea typeface="宋体" pitchFamily="2" charset="-122"/>
              </a:rPr>
              <a:t>j=4</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r="83522" b="63774"/>
          <a:stretch>
            <a:fillRect/>
          </a:stretch>
        </p:blipFill>
        <p:spPr bwMode="auto">
          <a:xfrm>
            <a:off x="6156176" y="911919"/>
            <a:ext cx="270192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p:nvGrpSpPr>
        <p:grpSpPr bwMode="auto">
          <a:xfrm>
            <a:off x="2411760" y="4869011"/>
            <a:ext cx="4248150" cy="1584325"/>
            <a:chOff x="2744" y="3113"/>
            <a:chExt cx="2676" cy="998"/>
          </a:xfrm>
        </p:grpSpPr>
        <p:sp>
          <p:nvSpPr>
            <p:cNvPr id="10" name="Text Box 9"/>
            <p:cNvSpPr txBox="1">
              <a:spLocks noChangeArrowheads="1"/>
            </p:cNvSpPr>
            <p:nvPr/>
          </p:nvSpPr>
          <p:spPr bwMode="auto">
            <a:xfrm>
              <a:off x="2822" y="3229"/>
              <a:ext cx="2598" cy="6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200" i="0" u="none" strike="noStrike" kern="0" cap="none" spc="0" normalizeH="0" baseline="0" noProof="0" dirty="0" err="1" smtClean="0">
                  <a:ln>
                    <a:noFill/>
                  </a:ln>
                  <a:solidFill>
                    <a:srgbClr val="FF3300"/>
                  </a:solidFill>
                  <a:effectLst>
                    <a:outerShdw blurRad="38100" dist="38100" dir="2700000" algn="tl">
                      <a:srgbClr val="C0C0C0"/>
                    </a:outerShdw>
                  </a:effectLst>
                  <a:uLnTx/>
                  <a:uFillTx/>
                  <a:ea typeface="宋体" pitchFamily="2" charset="-122"/>
                </a:rPr>
                <a:t>cout</a:t>
              </a:r>
              <a:r>
                <a:rPr kumimoji="0" lang="en-US" altLang="zh-CN" sz="3200" i="0" u="none" strike="noStrike" kern="0" cap="none" spc="0" normalizeH="0" baseline="0" noProof="0" dirty="0" smtClean="0">
                  <a:ln>
                    <a:noFill/>
                  </a:ln>
                  <a:solidFill>
                    <a:srgbClr val="FF3300"/>
                  </a:solidFill>
                  <a:effectLst>
                    <a:outerShdw blurRad="38100" dist="38100" dir="2700000" algn="tl">
                      <a:srgbClr val="C0C0C0"/>
                    </a:outerShdw>
                  </a:effectLst>
                  <a:uLnTx/>
                  <a:uFillTx/>
                  <a:ea typeface="宋体" pitchFamily="2" charset="-122"/>
                </a:rPr>
                <a:t>: </a:t>
              </a:r>
              <a:r>
                <a:rPr kumimoji="0" lang="zh-CN" altLang="en-US" sz="3200" i="0" u="none" strike="noStrike" kern="0" cap="none" spc="0" normalizeH="0" baseline="0" noProof="0" dirty="0" smtClean="0">
                  <a:ln>
                    <a:noFill/>
                  </a:ln>
                  <a:solidFill>
                    <a:srgbClr val="FF3300"/>
                  </a:solidFill>
                  <a:effectLst>
                    <a:outerShdw blurRad="38100" dist="38100" dir="2700000" algn="tl">
                      <a:srgbClr val="C0C0C0"/>
                    </a:outerShdw>
                  </a:effectLst>
                  <a:uLnTx/>
                  <a:uFillTx/>
                  <a:ea typeface="宋体" pitchFamily="2" charset="-122"/>
                </a:rPr>
                <a:t>带缓冲输出</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200" i="0" u="none" strike="noStrike" kern="0" cap="none" spc="0" normalizeH="0" baseline="0" noProof="0" dirty="0" err="1" smtClean="0">
                  <a:ln>
                    <a:noFill/>
                  </a:ln>
                  <a:solidFill>
                    <a:srgbClr val="FF3300"/>
                  </a:solidFill>
                  <a:effectLst>
                    <a:outerShdw blurRad="38100" dist="38100" dir="2700000" algn="tl">
                      <a:srgbClr val="C0C0C0"/>
                    </a:outerShdw>
                  </a:effectLst>
                  <a:uLnTx/>
                  <a:uFillTx/>
                  <a:ea typeface="宋体" pitchFamily="2" charset="-122"/>
                </a:rPr>
                <a:t>printf</a:t>
              </a:r>
              <a:r>
                <a:rPr kumimoji="0" lang="en-US" altLang="zh-CN" sz="3200" i="0" u="none" strike="noStrike" kern="0" cap="none" spc="0" normalizeH="0" baseline="0" noProof="0" dirty="0" smtClean="0">
                  <a:ln>
                    <a:noFill/>
                  </a:ln>
                  <a:solidFill>
                    <a:srgbClr val="FF3300"/>
                  </a:solidFill>
                  <a:effectLst>
                    <a:outerShdw blurRad="38100" dist="38100" dir="2700000" algn="tl">
                      <a:srgbClr val="C0C0C0"/>
                    </a:outerShdw>
                  </a:effectLst>
                  <a:uLnTx/>
                  <a:uFillTx/>
                  <a:ea typeface="宋体" pitchFamily="2" charset="-122"/>
                </a:rPr>
                <a:t>: </a:t>
              </a:r>
              <a:r>
                <a:rPr kumimoji="0" lang="zh-CN" altLang="en-US" sz="3200" i="0" u="none" strike="noStrike" kern="0" cap="none" spc="0" normalizeH="0" baseline="0" noProof="0" dirty="0" smtClean="0">
                  <a:ln>
                    <a:noFill/>
                  </a:ln>
                  <a:solidFill>
                    <a:srgbClr val="FF3300"/>
                  </a:solidFill>
                  <a:effectLst>
                    <a:outerShdw blurRad="38100" dist="38100" dir="2700000" algn="tl">
                      <a:srgbClr val="C0C0C0"/>
                    </a:outerShdw>
                  </a:effectLst>
                  <a:uLnTx/>
                  <a:uFillTx/>
                  <a:ea typeface="宋体" pitchFamily="2" charset="-122"/>
                </a:rPr>
                <a:t>不带缓冲输出</a:t>
              </a:r>
            </a:p>
          </p:txBody>
        </p:sp>
        <p:sp>
          <p:nvSpPr>
            <p:cNvPr id="11" name="Rectangle 10"/>
            <p:cNvSpPr>
              <a:spLocks noChangeArrowheads="1"/>
            </p:cNvSpPr>
            <p:nvPr/>
          </p:nvSpPr>
          <p:spPr bwMode="auto">
            <a:xfrm>
              <a:off x="2744" y="3113"/>
              <a:ext cx="2586"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grpSp>
    </p:spTree>
    <p:extLst>
      <p:ext uri="{BB962C8B-B14F-4D97-AF65-F5344CB8AC3E}">
        <p14:creationId xmlns:p14="http://schemas.microsoft.com/office/powerpoint/2010/main" val="78028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9" presetClass="entr" presetSubtype="0" accel="10000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27"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28"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小技巧</a:t>
            </a:r>
            <a:endParaRPr lang="zh-CN" altLang="en-US" dirty="0"/>
          </a:p>
        </p:txBody>
      </p:sp>
      <p:sp>
        <p:nvSpPr>
          <p:cNvPr id="4" name="Rectangle 3"/>
          <p:cNvSpPr txBox="1">
            <a:spLocks noChangeArrowheads="1"/>
          </p:cNvSpPr>
          <p:nvPr/>
        </p:nvSpPr>
        <p:spPr>
          <a:xfrm>
            <a:off x="26778" y="1124744"/>
            <a:ext cx="8865702" cy="5184576"/>
          </a:xfrm>
          <a:prstGeom prst="rect">
            <a:avLst/>
          </a:prstGeom>
        </p:spPr>
        <p:txBody>
          <a:bodyPr vert="horz" lIns="91440" tIns="45720" rIns="91440" bIns="45720" rtlCol="0">
            <a:normAutofit/>
          </a:bodyPr>
          <a:lstStyle>
            <a:lvl1pPr marL="0" indent="355600" algn="l" rtl="0" eaLnBrk="1" fontAlgn="base" hangingPunct="1">
              <a:lnSpc>
                <a:spcPct val="130000"/>
              </a:lnSpc>
              <a:spcBef>
                <a:spcPts val="0"/>
              </a:spcBef>
              <a:spcAft>
                <a:spcPts val="300"/>
              </a:spcAft>
              <a:defRPr sz="2400" b="0">
                <a:solidFill>
                  <a:schemeClr val="tx1"/>
                </a:solidFill>
                <a:latin typeface="+mn-lt"/>
                <a:ea typeface="+mn-ea"/>
                <a:cs typeface="+mn-cs"/>
              </a:defRPr>
            </a:lvl1pPr>
            <a:lvl2pPr marL="0" indent="0" algn="l" rtl="0" eaLnBrk="1" fontAlgn="base" hangingPunct="1">
              <a:lnSpc>
                <a:spcPct val="130000"/>
              </a:lnSpc>
              <a:spcBef>
                <a:spcPts val="0"/>
              </a:spcBef>
              <a:spcAft>
                <a:spcPts val="300"/>
              </a:spcAft>
              <a:buNone/>
              <a:defRPr sz="2400" b="0">
                <a:solidFill>
                  <a:schemeClr val="tx1"/>
                </a:solidFill>
                <a:latin typeface="+mn-lt"/>
                <a:ea typeface="+mn-ea"/>
              </a:defRPr>
            </a:lvl2pPr>
            <a:lvl3pPr marL="536575" indent="-173038" algn="l" rtl="0" eaLnBrk="1" fontAlgn="base" hangingPunct="1">
              <a:lnSpc>
                <a:spcPct val="130000"/>
              </a:lnSpc>
              <a:spcBef>
                <a:spcPts val="0"/>
              </a:spcBef>
              <a:spcAft>
                <a:spcPts val="300"/>
              </a:spcAft>
              <a:buChar char="•"/>
              <a:defRPr sz="2200" b="0">
                <a:solidFill>
                  <a:schemeClr val="tx1"/>
                </a:solidFill>
                <a:latin typeface="+mn-lt"/>
                <a:ea typeface="+mn-ea"/>
              </a:defRPr>
            </a:lvl3pPr>
            <a:lvl4pPr marL="1160463" indent="-260350" algn="l" rtl="0" eaLnBrk="1" fontAlgn="base" hangingPunct="1">
              <a:lnSpc>
                <a:spcPct val="130000"/>
              </a:lnSpc>
              <a:spcBef>
                <a:spcPts val="0"/>
              </a:spcBef>
              <a:spcAft>
                <a:spcPts val="300"/>
              </a:spcAft>
              <a:buChar char="–"/>
              <a:defRPr sz="2000" b="0">
                <a:solidFill>
                  <a:schemeClr val="tx1"/>
                </a:solidFill>
                <a:latin typeface="+mn-lt"/>
                <a:ea typeface="+mn-ea"/>
              </a:defRPr>
            </a:lvl4pPr>
            <a:lvl5pPr marL="1698625" indent="-261938" algn="l" rtl="0" eaLnBrk="1" fontAlgn="base" hangingPunct="1">
              <a:lnSpc>
                <a:spcPct val="130000"/>
              </a:lnSpc>
              <a:spcBef>
                <a:spcPts val="0"/>
              </a:spcBef>
              <a:spcAft>
                <a:spcPts val="300"/>
              </a:spcAft>
              <a:buChar char="»"/>
              <a:defRPr sz="2000" b="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数据的拷贝（特别是输出的提示信息）</a:t>
            </a:r>
            <a:endParaRPr lang="en-US" altLang="zh-CN" sz="2800" b="1" kern="0" dirty="0" smtClean="0">
              <a:ea typeface="宋体" pitchFamily="2" charset="-122"/>
            </a:endParaRPr>
          </a:p>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调试的</a:t>
            </a:r>
            <a:r>
              <a:rPr lang="en-US" altLang="zh-CN" sz="2800" b="1" kern="0" dirty="0" smtClean="0">
                <a:ea typeface="宋体" pitchFamily="2" charset="-122"/>
              </a:rPr>
              <a:t>sample input</a:t>
            </a:r>
            <a:r>
              <a:rPr lang="zh-CN" altLang="en-US" sz="2800" b="1" kern="0" dirty="0" smtClean="0">
                <a:ea typeface="宋体" pitchFamily="2" charset="-122"/>
              </a:rPr>
              <a:t>的拷贝</a:t>
            </a:r>
            <a:endParaRPr lang="en-US" altLang="zh-CN" sz="2800" b="1" kern="0" dirty="0" smtClean="0">
              <a:ea typeface="宋体" pitchFamily="2" charset="-122"/>
            </a:endParaRPr>
          </a:p>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最好不要进行函数声明</a:t>
            </a:r>
            <a:endParaRPr lang="en-US" altLang="zh-CN" sz="2800" b="1" kern="0" dirty="0" smtClean="0">
              <a:ea typeface="宋体" pitchFamily="2" charset="-122"/>
            </a:endParaRPr>
          </a:p>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变量</a:t>
            </a:r>
            <a:r>
              <a:rPr lang="zh-CN" altLang="en-US" sz="2800" b="1" kern="0" dirty="0">
                <a:ea typeface="宋体" pitchFamily="2" charset="-122"/>
              </a:rPr>
              <a:t>定义在使用</a:t>
            </a:r>
            <a:r>
              <a:rPr lang="zh-CN" altLang="en-US" sz="2800" b="1" kern="0" dirty="0" smtClean="0">
                <a:ea typeface="宋体" pitchFamily="2" charset="-122"/>
              </a:rPr>
              <a:t>之前</a:t>
            </a:r>
            <a:r>
              <a:rPr lang="zh-CN" altLang="en-US" sz="2800" b="1" kern="0" dirty="0">
                <a:ea typeface="宋体" pitchFamily="2" charset="-122"/>
              </a:rPr>
              <a:t>，</a:t>
            </a:r>
            <a:r>
              <a:rPr lang="zh-CN" altLang="en-US" sz="2800" b="1" kern="0" dirty="0" smtClean="0">
                <a:ea typeface="宋体" pitchFamily="2" charset="-122"/>
              </a:rPr>
              <a:t> 避免</a:t>
            </a:r>
            <a:endParaRPr lang="en-US" altLang="zh-CN" sz="2800" b="1" kern="0" dirty="0" smtClean="0">
              <a:ea typeface="宋体" pitchFamily="2" charset="-122"/>
            </a:endParaRPr>
          </a:p>
          <a:p>
            <a:pPr indent="450850">
              <a:lnSpc>
                <a:spcPct val="140000"/>
              </a:lnSpc>
              <a:buClr>
                <a:srgbClr val="FF0000"/>
              </a:buClr>
              <a:buSzPct val="80000"/>
            </a:pPr>
            <a:r>
              <a:rPr lang="en-US" altLang="zh-CN" sz="2200" b="1" kern="0" dirty="0" smtClean="0">
                <a:ea typeface="宋体" pitchFamily="2" charset="-122"/>
              </a:rPr>
              <a:t>for(int </a:t>
            </a:r>
            <a:r>
              <a:rPr lang="en-US" altLang="zh-CN" sz="2200" b="1" kern="0" dirty="0" err="1">
                <a:ea typeface="宋体" pitchFamily="2" charset="-122"/>
              </a:rPr>
              <a:t>i</a:t>
            </a:r>
            <a:r>
              <a:rPr lang="en-US" altLang="zh-CN" sz="2200" b="1" kern="0" dirty="0">
                <a:ea typeface="宋体" pitchFamily="2" charset="-122"/>
              </a:rPr>
              <a:t> = 0;i &lt;n ;</a:t>
            </a:r>
            <a:r>
              <a:rPr lang="en-US" altLang="zh-CN" sz="2200" b="1" kern="0" dirty="0" err="1">
                <a:ea typeface="宋体" pitchFamily="2" charset="-122"/>
              </a:rPr>
              <a:t>i</a:t>
            </a:r>
            <a:r>
              <a:rPr lang="en-US" altLang="zh-CN" sz="2200" b="1" kern="0" dirty="0">
                <a:ea typeface="宋体" pitchFamily="2" charset="-122"/>
              </a:rPr>
              <a:t>++) </a:t>
            </a:r>
            <a:r>
              <a:rPr lang="en-US" altLang="zh-CN" sz="2200" b="1" kern="0" dirty="0" err="1">
                <a:ea typeface="宋体" pitchFamily="2" charset="-122"/>
              </a:rPr>
              <a:t>i</a:t>
            </a:r>
            <a:r>
              <a:rPr lang="zh-CN" altLang="en-US" sz="2200" b="1" kern="0" dirty="0">
                <a:ea typeface="宋体" pitchFamily="2" charset="-122"/>
              </a:rPr>
              <a:t>的使用范围仅仅在</a:t>
            </a:r>
            <a:r>
              <a:rPr lang="en-US" altLang="zh-CN" sz="2200" b="1" kern="0" dirty="0">
                <a:ea typeface="宋体" pitchFamily="2" charset="-122"/>
              </a:rPr>
              <a:t>for{}</a:t>
            </a:r>
            <a:r>
              <a:rPr lang="zh-CN" altLang="en-US" sz="2200" b="1" kern="0" dirty="0">
                <a:ea typeface="宋体" pitchFamily="2" charset="-122"/>
              </a:rPr>
              <a:t>内部，容易导致</a:t>
            </a:r>
            <a:r>
              <a:rPr lang="en-US" altLang="zh-CN" sz="2200" b="1" kern="0" dirty="0" smtClean="0">
                <a:ea typeface="宋体" pitchFamily="2" charset="-122"/>
              </a:rPr>
              <a:t>CE</a:t>
            </a:r>
          </a:p>
          <a:p>
            <a:pPr marL="342900" indent="-342900">
              <a:lnSpc>
                <a:spcPct val="140000"/>
              </a:lnSpc>
              <a:buClr>
                <a:srgbClr val="FF0000"/>
              </a:buClr>
              <a:buSzPct val="80000"/>
              <a:buFont typeface="Wingdings" panose="05000000000000000000" pitchFamily="2" charset="2"/>
              <a:buChar char="n"/>
            </a:pPr>
            <a:r>
              <a:rPr lang="zh-CN" altLang="en-US" sz="2800" b="1" kern="0" dirty="0" smtClean="0">
                <a:ea typeface="宋体" pitchFamily="2" charset="-122"/>
              </a:rPr>
              <a:t>遇到</a:t>
            </a:r>
            <a:r>
              <a:rPr lang="zh-CN" altLang="en-US" sz="2800" b="1" kern="0" dirty="0">
                <a:ea typeface="宋体" pitchFamily="2" charset="-122"/>
              </a:rPr>
              <a:t>问题首先自己查找资料，之后再提问</a:t>
            </a:r>
          </a:p>
          <a:p>
            <a:pPr>
              <a:lnSpc>
                <a:spcPct val="140000"/>
              </a:lnSpc>
            </a:pPr>
            <a:endParaRPr lang="zh-CN" altLang="en-US" b="1" kern="0" dirty="0">
              <a:ea typeface="宋体" pitchFamily="2" charset="-122"/>
            </a:endParaRPr>
          </a:p>
        </p:txBody>
      </p:sp>
    </p:spTree>
    <p:extLst>
      <p:ext uri="{BB962C8B-B14F-4D97-AF65-F5344CB8AC3E}">
        <p14:creationId xmlns:p14="http://schemas.microsoft.com/office/powerpoint/2010/main" val="2308646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7884496" cy="828000"/>
          </a:xfrm>
        </p:spPr>
        <p:txBody>
          <a:bodyPr>
            <a:normAutofit/>
          </a:bodyPr>
          <a:lstStyle/>
          <a:p>
            <a:r>
              <a:rPr lang="zh-CN" altLang="en-US" sz="3600" dirty="0" smtClean="0">
                <a:solidFill>
                  <a:srgbClr val="C00000"/>
                </a:solidFill>
              </a:rPr>
              <a:t>主要</a:t>
            </a:r>
            <a:r>
              <a:rPr lang="zh-CN" altLang="en-US" sz="3600" dirty="0">
                <a:solidFill>
                  <a:srgbClr val="C00000"/>
                </a:solidFill>
              </a:rPr>
              <a:t>内容</a:t>
            </a:r>
          </a:p>
        </p:txBody>
      </p:sp>
      <p:sp>
        <p:nvSpPr>
          <p:cNvPr id="3" name="内容占位符 2"/>
          <p:cNvSpPr>
            <a:spLocks noGrp="1"/>
          </p:cNvSpPr>
          <p:nvPr>
            <p:ph idx="1"/>
          </p:nvPr>
        </p:nvSpPr>
        <p:spPr>
          <a:xfrm>
            <a:off x="611560" y="1484783"/>
            <a:ext cx="8280440" cy="4887215"/>
          </a:xfrm>
        </p:spPr>
        <p:txBody>
          <a:bodyPr>
            <a:normAutofit/>
          </a:bodyPr>
          <a:lstStyle/>
          <a:p>
            <a:r>
              <a:rPr lang="en-US" altLang="zh-CN" sz="3200" b="1" dirty="0">
                <a:solidFill>
                  <a:srgbClr val="3333FF"/>
                </a:solidFill>
              </a:rPr>
              <a:t>2.1 </a:t>
            </a:r>
            <a:r>
              <a:rPr lang="en-US" altLang="zh-CN" sz="3200" b="1" dirty="0" smtClean="0">
                <a:solidFill>
                  <a:srgbClr val="3333FF"/>
                </a:solidFill>
              </a:rPr>
              <a:t>C/C++</a:t>
            </a:r>
            <a:r>
              <a:rPr lang="zh-CN" altLang="en-US" sz="3200" b="1" dirty="0" smtClean="0">
                <a:solidFill>
                  <a:srgbClr val="3333FF"/>
                </a:solidFill>
              </a:rPr>
              <a:t>语言</a:t>
            </a:r>
            <a:r>
              <a:rPr lang="zh-CN" altLang="en-US" sz="3200" b="1" dirty="0">
                <a:solidFill>
                  <a:srgbClr val="3333FF"/>
                </a:solidFill>
              </a:rPr>
              <a:t>的输入输出语句</a:t>
            </a:r>
          </a:p>
          <a:p>
            <a:r>
              <a:rPr lang="en-US" altLang="zh-CN" sz="3200" b="1" dirty="0" smtClean="0">
                <a:solidFill>
                  <a:srgbClr val="3333FF"/>
                </a:solidFill>
              </a:rPr>
              <a:t>2.2 </a:t>
            </a:r>
            <a:r>
              <a:rPr lang="en-US" altLang="zh-CN" sz="3200" b="1" dirty="0">
                <a:solidFill>
                  <a:srgbClr val="3333FF"/>
                </a:solidFill>
              </a:rPr>
              <a:t>ACM</a:t>
            </a:r>
            <a:r>
              <a:rPr lang="zh-CN" altLang="en-US" sz="3200" b="1" dirty="0" smtClean="0">
                <a:solidFill>
                  <a:srgbClr val="3333FF"/>
                </a:solidFill>
              </a:rPr>
              <a:t>题目</a:t>
            </a:r>
            <a:r>
              <a:rPr lang="en-US" altLang="zh-CN" sz="3200" b="1" dirty="0" smtClean="0">
                <a:solidFill>
                  <a:srgbClr val="3333FF"/>
                </a:solidFill>
              </a:rPr>
              <a:t>I/O</a:t>
            </a:r>
            <a:r>
              <a:rPr lang="zh-CN" altLang="en-US" sz="3200" b="1" dirty="0" smtClean="0">
                <a:solidFill>
                  <a:srgbClr val="3333FF"/>
                </a:solidFill>
              </a:rPr>
              <a:t>特点及分类</a:t>
            </a:r>
            <a:endParaRPr lang="en-US" altLang="zh-CN" sz="3200" b="1" dirty="0" smtClean="0">
              <a:solidFill>
                <a:srgbClr val="3333FF"/>
              </a:solidFill>
            </a:endParaRPr>
          </a:p>
          <a:p>
            <a:r>
              <a:rPr lang="en-US" altLang="zh-CN" sz="3200" b="1" dirty="0" smtClean="0">
                <a:solidFill>
                  <a:srgbClr val="3333FF"/>
                </a:solidFill>
              </a:rPr>
              <a:t>2.3 </a:t>
            </a:r>
            <a:r>
              <a:rPr lang="zh-CN" altLang="en-US" sz="3200" b="1" dirty="0" smtClean="0">
                <a:solidFill>
                  <a:srgbClr val="3333FF"/>
                </a:solidFill>
              </a:rPr>
              <a:t>文件操作</a:t>
            </a:r>
            <a:endParaRPr lang="en-US" altLang="zh-CN" sz="3200" b="1" dirty="0" smtClean="0">
              <a:solidFill>
                <a:srgbClr val="3333FF"/>
              </a:solidFill>
            </a:endParaRPr>
          </a:p>
        </p:txBody>
      </p:sp>
    </p:spTree>
    <p:extLst>
      <p:ext uri="{BB962C8B-B14F-4D97-AF65-F5344CB8AC3E}">
        <p14:creationId xmlns:p14="http://schemas.microsoft.com/office/powerpoint/2010/main" val="12115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schemeClr val="accent1">
                <a:lumMod val="40000"/>
                <a:lumOff val="60000"/>
                <a:alpha val="40000"/>
              </a:schemeClr>
            </a:outerShdw>
          </a:effectLst>
        </p:spPr>
        <p:txBody>
          <a:bodyPr vert="horz" lIns="91440" tIns="45720" rIns="91440" bIns="45720" rtlCol="0" anchor="ctr">
            <a:normAutofit/>
          </a:bodyPr>
          <a:lstStyle/>
          <a:p>
            <a:r>
              <a:rPr lang="en-US" altLang="zh-CN" sz="3600" dirty="0">
                <a:solidFill>
                  <a:srgbClr val="C00000"/>
                </a:solidFill>
              </a:rPr>
              <a:t>2.3 </a:t>
            </a:r>
            <a:r>
              <a:rPr lang="zh-CN" altLang="en-US" sz="3600" dirty="0">
                <a:solidFill>
                  <a:srgbClr val="C00000"/>
                </a:solidFill>
              </a:rPr>
              <a:t>文件操作</a:t>
            </a:r>
          </a:p>
        </p:txBody>
      </p:sp>
      <p:sp>
        <p:nvSpPr>
          <p:cNvPr id="4" name="内容占位符 2"/>
          <p:cNvSpPr>
            <a:spLocks noGrp="1"/>
          </p:cNvSpPr>
          <p:nvPr>
            <p:ph idx="1"/>
          </p:nvPr>
        </p:nvSpPr>
        <p:spPr>
          <a:xfrm>
            <a:off x="611560" y="1484783"/>
            <a:ext cx="8280440" cy="4887215"/>
          </a:xfrm>
        </p:spPr>
        <p:txBody>
          <a:bodyPr>
            <a:normAutofit/>
          </a:bodyPr>
          <a:lstStyle/>
          <a:p>
            <a:r>
              <a:rPr lang="en-US" altLang="zh-CN" sz="3200" b="1" dirty="0" smtClean="0">
                <a:solidFill>
                  <a:srgbClr val="002060"/>
                </a:solidFill>
              </a:rPr>
              <a:t>2.3.1 </a:t>
            </a:r>
            <a:r>
              <a:rPr lang="zh-CN" altLang="en-US" sz="3200" b="1" dirty="0" smtClean="0">
                <a:solidFill>
                  <a:srgbClr val="002060"/>
                </a:solidFill>
              </a:rPr>
              <a:t>程序设计竞赛中的文件输入输出</a:t>
            </a:r>
            <a:endParaRPr lang="en-US" altLang="zh-CN" sz="3200" b="1" dirty="0" smtClean="0">
              <a:solidFill>
                <a:srgbClr val="002060"/>
              </a:solidFill>
            </a:endParaRPr>
          </a:p>
          <a:p>
            <a:r>
              <a:rPr lang="en-US" altLang="zh-CN" sz="3200" b="1" dirty="0" smtClean="0">
                <a:solidFill>
                  <a:srgbClr val="002060"/>
                </a:solidFill>
              </a:rPr>
              <a:t>2.3.2 C</a:t>
            </a:r>
            <a:r>
              <a:rPr lang="zh-CN" altLang="en-US" sz="3200" b="1" dirty="0" smtClean="0">
                <a:solidFill>
                  <a:srgbClr val="002060"/>
                </a:solidFill>
              </a:rPr>
              <a:t>语言文件输入输出</a:t>
            </a:r>
            <a:endParaRPr lang="en-US" altLang="zh-CN" sz="3200" b="1" dirty="0" smtClean="0">
              <a:solidFill>
                <a:srgbClr val="002060"/>
              </a:solidFill>
            </a:endParaRPr>
          </a:p>
          <a:p>
            <a:r>
              <a:rPr lang="en-US" altLang="zh-CN" sz="3200" b="1" dirty="0">
                <a:solidFill>
                  <a:srgbClr val="002060"/>
                </a:solidFill>
              </a:rPr>
              <a:t>2.3.3 </a:t>
            </a:r>
            <a:r>
              <a:rPr lang="en-US" altLang="zh-CN" sz="3200" b="1" dirty="0" smtClean="0">
                <a:solidFill>
                  <a:srgbClr val="002060"/>
                </a:solidFill>
              </a:rPr>
              <a:t>C++</a:t>
            </a:r>
            <a:r>
              <a:rPr lang="zh-CN" altLang="en-US" sz="3200" b="1" dirty="0" smtClean="0">
                <a:solidFill>
                  <a:srgbClr val="002060"/>
                </a:solidFill>
              </a:rPr>
              <a:t>语言</a:t>
            </a:r>
            <a:r>
              <a:rPr lang="zh-CN" altLang="en-US" sz="3200" b="1" dirty="0">
                <a:solidFill>
                  <a:srgbClr val="002060"/>
                </a:solidFill>
              </a:rPr>
              <a:t>文件输入输出</a:t>
            </a:r>
            <a:endParaRPr lang="en-US" altLang="zh-CN" sz="3200" b="1" dirty="0" smtClean="0">
              <a:solidFill>
                <a:srgbClr val="002060"/>
              </a:solidFill>
            </a:endParaRPr>
          </a:p>
        </p:txBody>
      </p:sp>
    </p:spTree>
    <p:extLst>
      <p:ext uri="{BB962C8B-B14F-4D97-AF65-F5344CB8AC3E}">
        <p14:creationId xmlns:p14="http://schemas.microsoft.com/office/powerpoint/2010/main" val="40799726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2.3.1 </a:t>
            </a:r>
            <a:r>
              <a:rPr lang="zh-CN" altLang="en-US" dirty="0"/>
              <a:t>程序设计竞赛中的文件输入输出</a:t>
            </a:r>
          </a:p>
        </p:txBody>
      </p:sp>
      <p:sp>
        <p:nvSpPr>
          <p:cNvPr id="3" name="内容占位符 2"/>
          <p:cNvSpPr>
            <a:spLocks noGrp="1"/>
          </p:cNvSpPr>
          <p:nvPr>
            <p:ph idx="1"/>
          </p:nvPr>
        </p:nvSpPr>
        <p:spPr/>
        <p:txBody>
          <a:bodyPr>
            <a:normAutofit lnSpcReduction="10000"/>
          </a:bodyPr>
          <a:lstStyle/>
          <a:p>
            <a:pPr marL="273050" indent="-273050">
              <a:buClr>
                <a:srgbClr val="FF0000"/>
              </a:buClr>
              <a:buSzPct val="80000"/>
              <a:buFont typeface="Wingdings" panose="05000000000000000000" pitchFamily="2" charset="2"/>
              <a:buChar char="n"/>
            </a:pPr>
            <a:r>
              <a:rPr kumimoji="1" lang="zh-CN" altLang="en-US" sz="2800" b="1" kern="1200" dirty="0">
                <a:solidFill>
                  <a:srgbClr val="0033CC"/>
                </a:solidFill>
                <a:latin typeface="Times New Roman" pitchFamily="18" charset="0"/>
                <a:ea typeface="宋体" pitchFamily="2" charset="-122"/>
              </a:rPr>
              <a:t>文件基本</a:t>
            </a:r>
            <a:r>
              <a:rPr kumimoji="1" lang="zh-CN" altLang="en-US" sz="2800" b="1" kern="1200" dirty="0" smtClean="0">
                <a:solidFill>
                  <a:srgbClr val="0033CC"/>
                </a:solidFill>
                <a:latin typeface="Times New Roman" pitchFamily="18" charset="0"/>
                <a:ea typeface="宋体" pitchFamily="2" charset="-122"/>
              </a:rPr>
              <a:t>概念</a:t>
            </a:r>
            <a:endParaRPr kumimoji="1" lang="en-US" altLang="zh-CN" sz="2800" b="1" kern="1200" dirty="0" smtClean="0">
              <a:solidFill>
                <a:srgbClr val="0033CC"/>
              </a:solidFill>
              <a:latin typeface="Times New Roman" pitchFamily="18" charset="0"/>
              <a:ea typeface="宋体" pitchFamily="2" charset="-122"/>
            </a:endParaRPr>
          </a:p>
          <a:p>
            <a:pPr marL="273050" indent="-273050">
              <a:buClr>
                <a:srgbClr val="FF0000"/>
              </a:buClr>
              <a:buSzPct val="80000"/>
              <a:buFont typeface="Wingdings" panose="05000000000000000000" pitchFamily="2" charset="2"/>
              <a:buChar char="n"/>
            </a:pPr>
            <a:r>
              <a:rPr kumimoji="1" lang="zh-CN" altLang="en-US" sz="2800" b="1" kern="1200" dirty="0" smtClean="0">
                <a:solidFill>
                  <a:srgbClr val="0033CC"/>
                </a:solidFill>
                <a:latin typeface="Times New Roman" pitchFamily="18" charset="0"/>
                <a:ea typeface="宋体" pitchFamily="2" charset="-122"/>
              </a:rPr>
              <a:t>文件输入输出的作用</a:t>
            </a:r>
            <a:endParaRPr kumimoji="1" lang="en-US" altLang="zh-CN" sz="2800" b="1" kern="1200" dirty="0" smtClean="0">
              <a:solidFill>
                <a:srgbClr val="0033CC"/>
              </a:solidFill>
              <a:latin typeface="Times New Roman" pitchFamily="18" charset="0"/>
              <a:ea typeface="宋体" pitchFamily="2" charset="-122"/>
            </a:endParaRPr>
          </a:p>
          <a:p>
            <a:pPr marL="627063" indent="-354013">
              <a:buClr>
                <a:srgbClr val="FF0000"/>
              </a:buClr>
              <a:buSzPct val="80000"/>
              <a:buFont typeface="Wingdings" panose="05000000000000000000" pitchFamily="2" charset="2"/>
              <a:buChar char="Ø"/>
            </a:pPr>
            <a:r>
              <a:rPr kumimoji="1" lang="zh-CN" altLang="en-US" b="1" kern="1200" dirty="0" smtClean="0">
                <a:latin typeface="Times New Roman" pitchFamily="18" charset="0"/>
                <a:ea typeface="宋体" pitchFamily="2" charset="-122"/>
              </a:rPr>
              <a:t>部分题目要求（很少）</a:t>
            </a:r>
            <a:endParaRPr kumimoji="1" lang="en-US" altLang="zh-CN" b="1" kern="1200" dirty="0" smtClean="0">
              <a:latin typeface="Times New Roman" pitchFamily="18" charset="0"/>
              <a:ea typeface="宋体" pitchFamily="2" charset="-122"/>
            </a:endParaRPr>
          </a:p>
          <a:p>
            <a:pPr marL="627063" indent="-354013">
              <a:buClr>
                <a:srgbClr val="FF0000"/>
              </a:buClr>
              <a:buSzPct val="80000"/>
              <a:buFont typeface="Wingdings" panose="05000000000000000000" pitchFamily="2" charset="2"/>
              <a:buChar char="Ø"/>
            </a:pPr>
            <a:r>
              <a:rPr kumimoji="1" lang="zh-CN" altLang="en-US" b="1" kern="1200" dirty="0">
                <a:latin typeface="Times New Roman" pitchFamily="18" charset="0"/>
                <a:ea typeface="宋体" pitchFamily="2" charset="-122"/>
              </a:rPr>
              <a:t>测试</a:t>
            </a:r>
            <a:r>
              <a:rPr kumimoji="1" lang="zh-CN" altLang="en-US" b="1" kern="1200" dirty="0" smtClean="0">
                <a:latin typeface="Times New Roman" pitchFamily="18" charset="0"/>
                <a:ea typeface="宋体" pitchFamily="2" charset="-122"/>
              </a:rPr>
              <a:t>程序时采用</a:t>
            </a:r>
            <a:endParaRPr kumimoji="1" lang="en-US" altLang="zh-CN" b="1" kern="1200" dirty="0" smtClean="0">
              <a:latin typeface="Times New Roman" pitchFamily="18" charset="0"/>
              <a:ea typeface="宋体" pitchFamily="2" charset="-122"/>
            </a:endParaRPr>
          </a:p>
          <a:p>
            <a:pPr marL="273050" indent="354013">
              <a:buClr>
                <a:srgbClr val="FF0000"/>
              </a:buClr>
              <a:buSzPct val="80000"/>
            </a:pPr>
            <a:r>
              <a:rPr kumimoji="1" lang="zh-CN" altLang="en-US" kern="1200" dirty="0" smtClean="0">
                <a:latin typeface="Times New Roman" pitchFamily="18" charset="0"/>
                <a:ea typeface="宋体" pitchFamily="2" charset="-122"/>
              </a:rPr>
              <a:t>（</a:t>
            </a:r>
            <a:r>
              <a:rPr kumimoji="1" lang="en-US" altLang="zh-CN" kern="1200" dirty="0" smtClean="0">
                <a:latin typeface="Times New Roman" pitchFamily="18" charset="0"/>
                <a:ea typeface="宋体" pitchFamily="2" charset="-122"/>
              </a:rPr>
              <a:t>1</a:t>
            </a:r>
            <a:r>
              <a:rPr kumimoji="1" lang="zh-CN" altLang="en-US" kern="1200" dirty="0" smtClean="0">
                <a:latin typeface="Times New Roman" pitchFamily="18" charset="0"/>
                <a:ea typeface="宋体" pitchFamily="2" charset="-122"/>
              </a:rPr>
              <a:t>）避免重复输入测试数据</a:t>
            </a:r>
            <a:endParaRPr kumimoji="1" lang="en-US" altLang="zh-CN" kern="1200" dirty="0" smtClean="0">
              <a:latin typeface="Times New Roman" pitchFamily="18" charset="0"/>
              <a:ea typeface="宋体" pitchFamily="2" charset="-122"/>
            </a:endParaRPr>
          </a:p>
          <a:p>
            <a:pPr marL="273050" indent="354013">
              <a:buClr>
                <a:srgbClr val="FF0000"/>
              </a:buClr>
              <a:buSzPct val="80000"/>
            </a:pPr>
            <a:r>
              <a:rPr kumimoji="1" lang="zh-CN" altLang="en-US" kern="1200" dirty="0" smtClean="0">
                <a:latin typeface="Times New Roman" pitchFamily="18" charset="0"/>
                <a:ea typeface="宋体" pitchFamily="2" charset="-122"/>
              </a:rPr>
              <a:t>（</a:t>
            </a:r>
            <a:r>
              <a:rPr kumimoji="1" lang="en-US" altLang="zh-CN" kern="1200" dirty="0" smtClean="0">
                <a:latin typeface="Times New Roman" pitchFamily="18" charset="0"/>
                <a:ea typeface="宋体" pitchFamily="2" charset="-122"/>
              </a:rPr>
              <a:t>2</a:t>
            </a:r>
            <a:r>
              <a:rPr kumimoji="1" lang="zh-CN" altLang="en-US" kern="1200" dirty="0" smtClean="0">
                <a:latin typeface="Times New Roman" pitchFamily="18" charset="0"/>
                <a:ea typeface="宋体" pitchFamily="2" charset="-122"/>
              </a:rPr>
              <a:t>）便于查看输出（输出太多时）</a:t>
            </a:r>
            <a:endParaRPr kumimoji="1" lang="en-US" altLang="zh-CN" kern="1200" dirty="0" smtClean="0">
              <a:latin typeface="Times New Roman" pitchFamily="18" charset="0"/>
              <a:ea typeface="宋体" pitchFamily="2" charset="-122"/>
            </a:endParaRPr>
          </a:p>
          <a:p>
            <a:pPr marL="273050" indent="354013">
              <a:buClr>
                <a:srgbClr val="FF0000"/>
              </a:buClr>
              <a:buSzPct val="80000"/>
            </a:pPr>
            <a:r>
              <a:rPr kumimoji="1" lang="zh-CN" altLang="en-US" kern="1200" dirty="0" smtClean="0">
                <a:latin typeface="Times New Roman" pitchFamily="18" charset="0"/>
                <a:ea typeface="宋体" pitchFamily="2" charset="-122"/>
              </a:rPr>
              <a:t>（</a:t>
            </a:r>
            <a:r>
              <a:rPr kumimoji="1" lang="en-US" altLang="zh-CN" kern="1200" dirty="0" smtClean="0">
                <a:latin typeface="Times New Roman" pitchFamily="18" charset="0"/>
                <a:ea typeface="宋体" pitchFamily="2" charset="-122"/>
              </a:rPr>
              <a:t>3</a:t>
            </a:r>
            <a:r>
              <a:rPr kumimoji="1" lang="zh-CN" altLang="en-US" kern="1200" dirty="0" smtClean="0">
                <a:latin typeface="Times New Roman" pitchFamily="18" charset="0"/>
                <a:ea typeface="宋体" pitchFamily="2" charset="-122"/>
              </a:rPr>
              <a:t>）便于比对运行结果（借助文件比较）</a:t>
            </a:r>
            <a:endParaRPr kumimoji="1" lang="en-US" altLang="zh-CN" kern="1200" dirty="0" smtClean="0">
              <a:latin typeface="Times New Roman" pitchFamily="18" charset="0"/>
              <a:ea typeface="宋体" pitchFamily="2" charset="-122"/>
            </a:endParaRPr>
          </a:p>
          <a:p>
            <a:pPr marL="273050" indent="-273050">
              <a:buClr>
                <a:srgbClr val="FF0000"/>
              </a:buClr>
              <a:buSzPct val="80000"/>
              <a:buFont typeface="Wingdings" panose="05000000000000000000" pitchFamily="2" charset="2"/>
              <a:buChar char="n"/>
            </a:pPr>
            <a:r>
              <a:rPr kumimoji="1" lang="zh-CN" altLang="en-US" sz="2800" b="1" kern="1200" dirty="0" smtClean="0">
                <a:solidFill>
                  <a:srgbClr val="0033CC"/>
                </a:solidFill>
                <a:latin typeface="Times New Roman" pitchFamily="18" charset="0"/>
                <a:ea typeface="宋体" pitchFamily="2" charset="-122"/>
              </a:rPr>
              <a:t>实现方法</a:t>
            </a:r>
            <a:endParaRPr kumimoji="1" lang="en-US" altLang="zh-CN" sz="2800" b="1" kern="1200" dirty="0">
              <a:solidFill>
                <a:srgbClr val="0033CC"/>
              </a:solidFill>
              <a:latin typeface="Times New Roman" pitchFamily="18" charset="0"/>
              <a:ea typeface="宋体" pitchFamily="2" charset="-122"/>
            </a:endParaRPr>
          </a:p>
          <a:p>
            <a:pPr marL="627063" indent="-354013">
              <a:buClr>
                <a:srgbClr val="FF0000"/>
              </a:buClr>
              <a:buSzPct val="80000"/>
              <a:buFont typeface="Wingdings" panose="05000000000000000000" pitchFamily="2" charset="2"/>
              <a:buChar char="Ø"/>
            </a:pPr>
            <a:r>
              <a:rPr kumimoji="1" lang="zh-CN" altLang="en-US" kern="1200" dirty="0" smtClean="0">
                <a:latin typeface="Times New Roman" pitchFamily="18" charset="0"/>
                <a:ea typeface="宋体" pitchFamily="2" charset="-122"/>
              </a:rPr>
              <a:t>文件重定向（简单）：</a:t>
            </a:r>
            <a:r>
              <a:rPr kumimoji="1" lang="en-US" altLang="zh-CN" kern="1200" dirty="0" err="1" smtClean="0">
                <a:latin typeface="Times New Roman" pitchFamily="18" charset="0"/>
                <a:ea typeface="宋体" pitchFamily="2" charset="-122"/>
              </a:rPr>
              <a:t>freopen</a:t>
            </a:r>
            <a:r>
              <a:rPr kumimoji="1" lang="en-US" altLang="zh-CN" kern="1200" dirty="0" smtClean="0">
                <a:latin typeface="Times New Roman" pitchFamily="18" charset="0"/>
                <a:ea typeface="宋体" pitchFamily="2" charset="-122"/>
              </a:rPr>
              <a:t>( )</a:t>
            </a:r>
            <a:endParaRPr kumimoji="1" lang="en-US" altLang="zh-CN" kern="1200" dirty="0">
              <a:latin typeface="Times New Roman" pitchFamily="18" charset="0"/>
              <a:ea typeface="宋体" pitchFamily="2" charset="-122"/>
            </a:endParaRPr>
          </a:p>
          <a:p>
            <a:pPr marL="627063" indent="-354013">
              <a:buClr>
                <a:srgbClr val="FF0000"/>
              </a:buClr>
              <a:buSzPct val="80000"/>
              <a:buFont typeface="Wingdings" panose="05000000000000000000" pitchFamily="2" charset="2"/>
              <a:buChar char="Ø"/>
            </a:pPr>
            <a:r>
              <a:rPr kumimoji="1" lang="zh-CN" altLang="en-US" kern="1200" dirty="0" smtClean="0">
                <a:latin typeface="Times New Roman" pitchFamily="18" charset="0"/>
                <a:ea typeface="宋体" pitchFamily="2" charset="-122"/>
              </a:rPr>
              <a:t>文件输入输出：</a:t>
            </a:r>
            <a:r>
              <a:rPr kumimoji="1" lang="en-US" altLang="zh-CN" kern="1200" dirty="0" err="1" smtClean="0">
                <a:latin typeface="Times New Roman" pitchFamily="18" charset="0"/>
                <a:ea typeface="宋体" pitchFamily="2" charset="-122"/>
              </a:rPr>
              <a:t>fopen</a:t>
            </a:r>
            <a:r>
              <a:rPr kumimoji="1" lang="en-US" altLang="zh-CN" kern="1200" dirty="0" smtClean="0">
                <a:latin typeface="Times New Roman" pitchFamily="18" charset="0"/>
                <a:ea typeface="宋体" pitchFamily="2" charset="-122"/>
              </a:rPr>
              <a:t>( )</a:t>
            </a:r>
            <a:endParaRPr kumimoji="1" lang="en-US" altLang="zh-CN" kern="1200" dirty="0">
              <a:latin typeface="Times New Roman" pitchFamily="18" charset="0"/>
              <a:ea typeface="宋体" pitchFamily="2" charset="-122"/>
            </a:endParaRPr>
          </a:p>
          <a:p>
            <a:pPr marL="273050" indent="354013">
              <a:buClr>
                <a:srgbClr val="FF0000"/>
              </a:buClr>
              <a:buSzPct val="80000"/>
            </a:pPr>
            <a:endParaRPr kumimoji="1" lang="en-US" altLang="zh-CN" kern="1200" dirty="0" smtClean="0">
              <a:latin typeface="Times New Roman" pitchFamily="18" charset="0"/>
              <a:ea typeface="宋体" pitchFamily="2" charset="-122"/>
            </a:endParaRPr>
          </a:p>
        </p:txBody>
      </p:sp>
    </p:spTree>
    <p:extLst>
      <p:ext uri="{BB962C8B-B14F-4D97-AF65-F5344CB8AC3E}">
        <p14:creationId xmlns:p14="http://schemas.microsoft.com/office/powerpoint/2010/main" val="31254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注意</a:t>
            </a:r>
            <a:r>
              <a:rPr lang="zh-CN" altLang="en-US" dirty="0" smtClean="0"/>
              <a:t>事项</a:t>
            </a:r>
            <a:endParaRPr lang="zh-CN" altLang="en-US" dirty="0"/>
          </a:p>
        </p:txBody>
      </p:sp>
      <p:sp>
        <p:nvSpPr>
          <p:cNvPr id="4" name="内容占位符 2"/>
          <p:cNvSpPr>
            <a:spLocks noGrp="1"/>
          </p:cNvSpPr>
          <p:nvPr>
            <p:ph idx="1"/>
          </p:nvPr>
        </p:nvSpPr>
        <p:spPr>
          <a:xfrm>
            <a:off x="288000" y="1115999"/>
            <a:ext cx="8604000" cy="5256000"/>
          </a:xfrm>
        </p:spPr>
        <p:txBody>
          <a:bodyPr>
            <a:normAutofit/>
          </a:bodyPr>
          <a:lstStyle/>
          <a:p>
            <a:pPr marL="273050" indent="-273050">
              <a:buClr>
                <a:srgbClr val="FF0000"/>
              </a:buClr>
              <a:buSzPct val="80000"/>
              <a:buFont typeface="Wingdings" panose="05000000000000000000" pitchFamily="2" charset="2"/>
              <a:buChar char="n"/>
            </a:pPr>
            <a:r>
              <a:rPr kumimoji="1" lang="zh-CN" altLang="en-US" sz="2800" b="1" kern="1200" dirty="0" smtClean="0">
                <a:solidFill>
                  <a:srgbClr val="0033CC"/>
                </a:solidFill>
                <a:latin typeface="Times New Roman" pitchFamily="18" charset="0"/>
                <a:ea typeface="宋体" pitchFamily="2" charset="-122"/>
              </a:rPr>
              <a:t>题目要求的输入输出类型</a:t>
            </a:r>
            <a:endParaRPr kumimoji="1" lang="en-US" altLang="zh-CN" sz="2800" b="1" kern="1200" dirty="0" smtClean="0">
              <a:solidFill>
                <a:srgbClr val="0033CC"/>
              </a:solidFill>
              <a:latin typeface="Times New Roman" pitchFamily="18" charset="0"/>
              <a:ea typeface="宋体" pitchFamily="2" charset="-122"/>
            </a:endParaRPr>
          </a:p>
          <a:p>
            <a:pPr marL="531813" indent="-258763">
              <a:buClr>
                <a:srgbClr val="FF0000"/>
              </a:buClr>
              <a:buSzPct val="80000"/>
              <a:buFont typeface="Wingdings" panose="05000000000000000000" pitchFamily="2" charset="2"/>
              <a:buChar char="Ø"/>
            </a:pPr>
            <a:r>
              <a:rPr kumimoji="1" lang="zh-CN" altLang="en-US" kern="1200" dirty="0" smtClean="0">
                <a:latin typeface="Times New Roman" pitchFamily="18" charset="0"/>
                <a:ea typeface="宋体" pitchFamily="2" charset="-122"/>
              </a:rPr>
              <a:t>标准输入输出：删除相关语句后提交</a:t>
            </a:r>
            <a:endParaRPr kumimoji="1" lang="en-US" altLang="zh-CN" kern="1200" dirty="0" smtClean="0">
              <a:latin typeface="Times New Roman" pitchFamily="18" charset="0"/>
              <a:ea typeface="宋体" pitchFamily="2" charset="-122"/>
            </a:endParaRPr>
          </a:p>
          <a:p>
            <a:pPr marL="531813" indent="-258763">
              <a:buClr>
                <a:srgbClr val="FF0000"/>
              </a:buClr>
              <a:buSzPct val="80000"/>
              <a:buFont typeface="Wingdings" panose="05000000000000000000" pitchFamily="2" charset="2"/>
              <a:buChar char="Ø"/>
            </a:pPr>
            <a:r>
              <a:rPr kumimoji="1" lang="zh-CN" altLang="en-US" kern="1200" dirty="0" smtClean="0">
                <a:latin typeface="Times New Roman" pitchFamily="18" charset="0"/>
                <a:ea typeface="宋体" pitchFamily="2" charset="-122"/>
              </a:rPr>
              <a:t>文件输入输出：注意文件命名（包括字母大小写）</a:t>
            </a:r>
            <a:endParaRPr kumimoji="1" lang="en-US" altLang="zh-CN" kern="1200" dirty="0" smtClean="0">
              <a:latin typeface="Times New Roman" pitchFamily="18" charset="0"/>
              <a:ea typeface="宋体" pitchFamily="2" charset="-122"/>
            </a:endParaRPr>
          </a:p>
          <a:p>
            <a:pPr marL="273050" indent="-273050">
              <a:buClr>
                <a:srgbClr val="FF0000"/>
              </a:buClr>
              <a:buSzPct val="80000"/>
              <a:buFont typeface="Wingdings" panose="05000000000000000000" pitchFamily="2" charset="2"/>
              <a:buChar char="n"/>
            </a:pPr>
            <a:r>
              <a:rPr kumimoji="1" lang="zh-CN" altLang="en-US" sz="2800" b="1" kern="1200" dirty="0" smtClean="0">
                <a:solidFill>
                  <a:srgbClr val="0033CC"/>
                </a:solidFill>
                <a:latin typeface="Times New Roman" pitchFamily="18" charset="0"/>
                <a:ea typeface="宋体" pitchFamily="2" charset="-122"/>
              </a:rPr>
              <a:t>是否允许采用重定向方式？</a:t>
            </a:r>
            <a:endParaRPr kumimoji="1" lang="en-US" altLang="zh-CN" sz="2800" b="1" kern="1200" dirty="0" smtClean="0">
              <a:solidFill>
                <a:srgbClr val="0033CC"/>
              </a:solidFill>
              <a:latin typeface="Times New Roman" pitchFamily="18" charset="0"/>
              <a:ea typeface="宋体" pitchFamily="2" charset="-122"/>
            </a:endParaRPr>
          </a:p>
          <a:p>
            <a:pPr marL="273050" indent="-273050">
              <a:buClr>
                <a:srgbClr val="FF0000"/>
              </a:buClr>
              <a:buSzPct val="80000"/>
              <a:buFont typeface="Wingdings" panose="05000000000000000000" pitchFamily="2" charset="2"/>
              <a:buChar char="n"/>
            </a:pPr>
            <a:r>
              <a:rPr kumimoji="1" lang="zh-CN" altLang="en-US" sz="2800" b="1" kern="1200" dirty="0">
                <a:solidFill>
                  <a:srgbClr val="0033CC"/>
                </a:solidFill>
                <a:latin typeface="Times New Roman" pitchFamily="18" charset="0"/>
                <a:ea typeface="宋体" pitchFamily="2" charset="-122"/>
              </a:rPr>
              <a:t>普适</a:t>
            </a:r>
            <a:r>
              <a:rPr kumimoji="1" lang="zh-CN" altLang="en-US" sz="2800" b="1" kern="1200" dirty="0" smtClean="0">
                <a:solidFill>
                  <a:srgbClr val="0033CC"/>
                </a:solidFill>
                <a:latin typeface="Times New Roman" pitchFamily="18" charset="0"/>
                <a:ea typeface="宋体" pitchFamily="2" charset="-122"/>
              </a:rPr>
              <a:t>原则</a:t>
            </a:r>
            <a:endParaRPr kumimoji="1" lang="en-US" altLang="zh-CN" sz="2800" b="1" kern="1200" dirty="0" smtClean="0">
              <a:solidFill>
                <a:srgbClr val="0033CC"/>
              </a:solidFill>
              <a:latin typeface="Times New Roman" pitchFamily="18" charset="0"/>
              <a:ea typeface="宋体" pitchFamily="2" charset="-122"/>
            </a:endParaRPr>
          </a:p>
          <a:p>
            <a:pPr indent="273050">
              <a:buClr>
                <a:srgbClr val="FF0000"/>
              </a:buClr>
              <a:buSzPct val="80000"/>
            </a:pPr>
            <a:r>
              <a:rPr kumimoji="1" lang="zh-CN" altLang="en-US" sz="2800" b="1" kern="1200" dirty="0" smtClean="0">
                <a:solidFill>
                  <a:srgbClr val="FF0000"/>
                </a:solidFill>
                <a:latin typeface="Times New Roman" pitchFamily="18" charset="0"/>
                <a:ea typeface="宋体" pitchFamily="2" charset="-122"/>
              </a:rPr>
              <a:t>详细阅读比赛规定，并严格遵守。</a:t>
            </a:r>
            <a:endParaRPr kumimoji="1" lang="zh-CN" altLang="en-US" sz="2800" b="1" kern="1200" dirty="0">
              <a:solidFill>
                <a:srgbClr val="FF0000"/>
              </a:solidFill>
              <a:latin typeface="Times New Roman" pitchFamily="18" charset="0"/>
              <a:ea typeface="宋体" pitchFamily="2" charset="-122"/>
            </a:endParaRPr>
          </a:p>
        </p:txBody>
      </p:sp>
    </p:spTree>
    <p:extLst>
      <p:ext uri="{BB962C8B-B14F-4D97-AF65-F5344CB8AC3E}">
        <p14:creationId xmlns:p14="http://schemas.microsoft.com/office/powerpoint/2010/main" val="353144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格式字符串里的格式控制符号</a:t>
            </a:r>
          </a:p>
        </p:txBody>
      </p:sp>
      <p:sp>
        <p:nvSpPr>
          <p:cNvPr id="3" name="内容占位符 2"/>
          <p:cNvSpPr>
            <a:spLocks noGrp="1"/>
          </p:cNvSpPr>
          <p:nvPr>
            <p:ph idx="1"/>
          </p:nvPr>
        </p:nvSpPr>
        <p:spPr/>
        <p:txBody>
          <a:bodyPr>
            <a:normAutofit lnSpcReduction="10000"/>
          </a:bodyPr>
          <a:lstStyle/>
          <a:p>
            <a:r>
              <a:rPr lang="en-US" altLang="zh-CN" b="1" dirty="0">
                <a:solidFill>
                  <a:srgbClr val="000000"/>
                </a:solidFill>
                <a:latin typeface="宋体" charset="-122"/>
                <a:ea typeface="宋体" charset="-122"/>
              </a:rPr>
              <a:t>%d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int</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%c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char</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%f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float</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%s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char * </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%lf </a:t>
            </a:r>
            <a:r>
              <a:rPr lang="zh-CN" altLang="en-US" b="1" dirty="0">
                <a:solidFill>
                  <a:srgbClr val="000000"/>
                </a:solidFill>
                <a:latin typeface="宋体" charset="-122"/>
                <a:ea typeface="宋体" charset="-122"/>
              </a:rPr>
              <a:t>读入或输出</a:t>
            </a:r>
            <a:r>
              <a:rPr lang="en-US" altLang="zh-CN" b="1" dirty="0">
                <a:solidFill>
                  <a:srgbClr val="000000"/>
                </a:solidFill>
                <a:latin typeface="宋体" charset="-122"/>
                <a:ea typeface="宋体" charset="-122"/>
              </a:rPr>
              <a:t>double </a:t>
            </a:r>
            <a:r>
              <a:rPr lang="zh-CN" altLang="en-US" b="1" dirty="0">
                <a:solidFill>
                  <a:srgbClr val="000000"/>
                </a:solidFill>
                <a:latin typeface="宋体" charset="-122"/>
                <a:ea typeface="宋体" charset="-122"/>
              </a:rPr>
              <a:t>变量</a:t>
            </a:r>
          </a:p>
          <a:p>
            <a:r>
              <a:rPr lang="en-US" altLang="zh-CN" b="1" dirty="0">
                <a:solidFill>
                  <a:srgbClr val="000000"/>
                </a:solidFill>
                <a:latin typeface="宋体" charset="-122"/>
                <a:ea typeface="宋体" charset="-122"/>
              </a:rPr>
              <a:t>%e  </a:t>
            </a:r>
            <a:r>
              <a:rPr lang="zh-CN" altLang="en-US" b="1" dirty="0">
                <a:solidFill>
                  <a:srgbClr val="000000"/>
                </a:solidFill>
                <a:latin typeface="宋体" charset="-122"/>
                <a:ea typeface="宋体" charset="-122"/>
              </a:rPr>
              <a:t>以科学计数法格式输出数值</a:t>
            </a:r>
          </a:p>
          <a:p>
            <a:r>
              <a:rPr lang="en-US" altLang="zh-CN" b="1" dirty="0">
                <a:solidFill>
                  <a:srgbClr val="000000"/>
                </a:solidFill>
                <a:latin typeface="宋体" charset="-122"/>
                <a:ea typeface="宋体" charset="-122"/>
              </a:rPr>
              <a:t>%x  </a:t>
            </a:r>
            <a:r>
              <a:rPr lang="en-US" altLang="zh-CN" b="1" dirty="0" smtClean="0">
                <a:solidFill>
                  <a:srgbClr val="000000"/>
                </a:solidFill>
                <a:latin typeface="宋体" charset="-122"/>
                <a:ea typeface="宋体" charset="-122"/>
              </a:rPr>
              <a:t> </a:t>
            </a:r>
            <a:r>
              <a:rPr lang="zh-CN" altLang="en-US" b="1" dirty="0" smtClean="0">
                <a:solidFill>
                  <a:srgbClr val="000000"/>
                </a:solidFill>
                <a:latin typeface="宋体" charset="-122"/>
                <a:ea typeface="宋体" charset="-122"/>
              </a:rPr>
              <a:t>以</a:t>
            </a:r>
            <a:r>
              <a:rPr lang="zh-CN" altLang="en-US" b="1" dirty="0">
                <a:solidFill>
                  <a:srgbClr val="000000"/>
                </a:solidFill>
                <a:latin typeface="宋体" charset="-122"/>
                <a:ea typeface="宋体" charset="-122"/>
              </a:rPr>
              <a:t>十六进制读入或输出 </a:t>
            </a:r>
            <a:r>
              <a:rPr lang="en-US" altLang="zh-CN" b="1" dirty="0">
                <a:solidFill>
                  <a:srgbClr val="000000"/>
                </a:solidFill>
                <a:latin typeface="宋体" charset="-122"/>
                <a:ea typeface="宋体" charset="-122"/>
              </a:rPr>
              <a:t>int </a:t>
            </a:r>
            <a:r>
              <a:rPr lang="zh-CN" altLang="en-US" b="1" dirty="0">
                <a:solidFill>
                  <a:srgbClr val="000000"/>
                </a:solidFill>
                <a:latin typeface="宋体" charset="-122"/>
                <a:ea typeface="宋体" charset="-122"/>
              </a:rPr>
              <a:t>变量</a:t>
            </a:r>
          </a:p>
          <a:p>
            <a:r>
              <a:rPr lang="en-US" altLang="zh-CN" b="1" dirty="0">
                <a:solidFill>
                  <a:srgbClr val="FF0000"/>
                </a:solidFill>
                <a:latin typeface="宋体" charset="-122"/>
                <a:ea typeface="宋体" charset="-122"/>
              </a:rPr>
              <a:t>%I64d </a:t>
            </a:r>
            <a:r>
              <a:rPr lang="zh-CN" altLang="en-US" b="1" dirty="0">
                <a:solidFill>
                  <a:srgbClr val="000000"/>
                </a:solidFill>
                <a:latin typeface="宋体" charset="-122"/>
                <a:ea typeface="宋体" charset="-122"/>
              </a:rPr>
              <a:t>读入或输出 </a:t>
            </a:r>
            <a:r>
              <a:rPr lang="en-US" altLang="zh-CN" b="1" dirty="0">
                <a:solidFill>
                  <a:srgbClr val="000000"/>
                </a:solidFill>
                <a:latin typeface="宋体" charset="-122"/>
                <a:ea typeface="宋体" charset="-122"/>
              </a:rPr>
              <a:t>_int64 </a:t>
            </a:r>
            <a:r>
              <a:rPr lang="zh-CN" altLang="en-US" b="1" dirty="0">
                <a:solidFill>
                  <a:srgbClr val="000000"/>
                </a:solidFill>
                <a:latin typeface="宋体" charset="-122"/>
                <a:ea typeface="宋体" charset="-122"/>
              </a:rPr>
              <a:t>变量</a:t>
            </a:r>
            <a:r>
              <a:rPr lang="en-US" altLang="zh-CN" b="1" dirty="0">
                <a:solidFill>
                  <a:srgbClr val="000000"/>
                </a:solidFill>
                <a:latin typeface="宋体" charset="-122"/>
                <a:ea typeface="宋体" charset="-122"/>
              </a:rPr>
              <a:t>(64</a:t>
            </a:r>
            <a:r>
              <a:rPr lang="zh-CN" altLang="en-US" b="1" dirty="0">
                <a:solidFill>
                  <a:srgbClr val="000000"/>
                </a:solidFill>
                <a:latin typeface="宋体" charset="-122"/>
                <a:ea typeface="宋体" charset="-122"/>
              </a:rPr>
              <a:t>位整数</a:t>
            </a:r>
            <a:r>
              <a:rPr lang="zh-CN" altLang="en-US" b="1" dirty="0" smtClean="0">
                <a:solidFill>
                  <a:srgbClr val="000000"/>
                </a:solidFill>
                <a:latin typeface="宋体" charset="-122"/>
                <a:ea typeface="宋体" charset="-122"/>
              </a:rPr>
              <a:t>）  </a:t>
            </a:r>
            <a:r>
              <a:rPr lang="zh-CN" altLang="en-US" b="1" dirty="0" smtClean="0">
                <a:solidFill>
                  <a:srgbClr val="FF0000"/>
                </a:solidFill>
                <a:latin typeface="宋体" charset="-122"/>
                <a:ea typeface="宋体" charset="-122"/>
              </a:rPr>
              <a:t>（</a:t>
            </a:r>
            <a:r>
              <a:rPr lang="en-US" altLang="zh-CN" b="1" dirty="0" smtClean="0">
                <a:solidFill>
                  <a:srgbClr val="FF0000"/>
                </a:solidFill>
                <a:latin typeface="宋体" charset="-122"/>
                <a:ea typeface="宋体" charset="-122"/>
              </a:rPr>
              <a:t>%</a:t>
            </a:r>
            <a:r>
              <a:rPr lang="en-US" altLang="zh-CN" b="1" dirty="0" err="1" smtClean="0">
                <a:solidFill>
                  <a:srgbClr val="FF0000"/>
                </a:solidFill>
                <a:latin typeface="宋体" charset="-122"/>
                <a:ea typeface="宋体" charset="-122"/>
              </a:rPr>
              <a:t>lld</a:t>
            </a:r>
            <a:r>
              <a:rPr lang="zh-CN" altLang="en-US" b="1" dirty="0" smtClean="0">
                <a:solidFill>
                  <a:srgbClr val="FF0000"/>
                </a:solidFill>
                <a:latin typeface="宋体" charset="-122"/>
                <a:ea typeface="宋体" charset="-122"/>
              </a:rPr>
              <a:t>）</a:t>
            </a:r>
            <a:endParaRPr lang="zh-CN" altLang="en-US" b="1" dirty="0">
              <a:solidFill>
                <a:srgbClr val="FF0000"/>
              </a:solidFill>
              <a:latin typeface="宋体" charset="-122"/>
              <a:ea typeface="宋体" charset="-122"/>
            </a:endParaRPr>
          </a:p>
          <a:p>
            <a:r>
              <a:rPr lang="en-US" altLang="zh-CN" b="1" dirty="0">
                <a:solidFill>
                  <a:srgbClr val="000000"/>
                </a:solidFill>
                <a:latin typeface="宋体" charset="-122"/>
                <a:ea typeface="宋体" charset="-122"/>
              </a:rPr>
              <a:t>%p   </a:t>
            </a:r>
            <a:r>
              <a:rPr lang="zh-CN" altLang="en-US" b="1" dirty="0">
                <a:solidFill>
                  <a:srgbClr val="000000"/>
                </a:solidFill>
                <a:latin typeface="宋体" charset="-122"/>
                <a:ea typeface="宋体" charset="-122"/>
              </a:rPr>
              <a:t>输出指针地址值  </a:t>
            </a:r>
          </a:p>
          <a:p>
            <a:pPr>
              <a:spcBef>
                <a:spcPct val="20000"/>
              </a:spcBef>
              <a:buClr>
                <a:srgbClr val="330066"/>
              </a:buClr>
              <a:buSzPct val="70000"/>
            </a:pPr>
            <a:r>
              <a:rPr lang="en-US" altLang="zh-CN" b="1" dirty="0">
                <a:solidFill>
                  <a:srgbClr val="000000"/>
                </a:solidFill>
                <a:latin typeface="宋体" charset="-122"/>
                <a:ea typeface="宋体" charset="-122"/>
              </a:rPr>
              <a:t>%.5lf </a:t>
            </a:r>
            <a:r>
              <a:rPr lang="zh-CN" altLang="en-US" b="1" dirty="0">
                <a:solidFill>
                  <a:srgbClr val="000000"/>
                </a:solidFill>
                <a:latin typeface="宋体" charset="-122"/>
                <a:ea typeface="宋体" charset="-122"/>
              </a:rPr>
              <a:t>输出浮点数，精确到小数点后</a:t>
            </a:r>
            <a:r>
              <a:rPr lang="en-US" altLang="zh-CN" b="1" dirty="0" smtClean="0">
                <a:solidFill>
                  <a:srgbClr val="000000"/>
                </a:solidFill>
                <a:latin typeface="宋体" charset="-122"/>
                <a:ea typeface="宋体" charset="-122"/>
              </a:rPr>
              <a:t>5</a:t>
            </a:r>
            <a:r>
              <a:rPr lang="zh-CN" altLang="en-US" b="1" dirty="0" smtClean="0">
                <a:solidFill>
                  <a:srgbClr val="000000"/>
                </a:solidFill>
                <a:latin typeface="宋体" charset="-122"/>
                <a:ea typeface="宋体" charset="-122"/>
              </a:rPr>
              <a:t>位</a:t>
            </a:r>
          </a:p>
        </p:txBody>
      </p:sp>
    </p:spTree>
    <p:extLst>
      <p:ext uri="{BB962C8B-B14F-4D97-AF65-F5344CB8AC3E}">
        <p14:creationId xmlns:p14="http://schemas.microsoft.com/office/powerpoint/2010/main" val="34115252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2.3.2 C</a:t>
            </a:r>
            <a:r>
              <a:rPr lang="zh-CN" altLang="en-US" dirty="0"/>
              <a:t>语言文件输入输出</a:t>
            </a:r>
          </a:p>
        </p:txBody>
      </p:sp>
      <p:sp>
        <p:nvSpPr>
          <p:cNvPr id="4" name="内容占位符 2"/>
          <p:cNvSpPr>
            <a:spLocks noGrp="1"/>
          </p:cNvSpPr>
          <p:nvPr>
            <p:ph idx="1"/>
          </p:nvPr>
        </p:nvSpPr>
        <p:spPr>
          <a:xfrm>
            <a:off x="288000" y="1115999"/>
            <a:ext cx="8604000" cy="5256000"/>
          </a:xfrm>
        </p:spPr>
        <p:txBody>
          <a:bodyPr>
            <a:normAutofit lnSpcReduction="10000"/>
          </a:bodyPr>
          <a:lstStyle/>
          <a:p>
            <a:pPr marL="273050" indent="-273050">
              <a:buClr>
                <a:srgbClr val="FF0000"/>
              </a:buClr>
              <a:buSzPct val="80000"/>
              <a:buFont typeface="Wingdings" panose="05000000000000000000" pitchFamily="2" charset="2"/>
              <a:buChar char="n"/>
            </a:pPr>
            <a:r>
              <a:rPr kumimoji="1" lang="zh-CN" altLang="en-US" sz="2800" b="1" kern="1200" dirty="0" smtClean="0">
                <a:solidFill>
                  <a:srgbClr val="0033CC"/>
                </a:solidFill>
                <a:latin typeface="Times New Roman" pitchFamily="18" charset="0"/>
                <a:ea typeface="宋体" pitchFamily="2" charset="-122"/>
              </a:rPr>
              <a:t>文件打开与关闭</a:t>
            </a:r>
            <a:endParaRPr kumimoji="1" lang="en-US" altLang="zh-CN" sz="2800" b="1" kern="1200" dirty="0" smtClean="0">
              <a:solidFill>
                <a:srgbClr val="0033CC"/>
              </a:solidFill>
              <a:latin typeface="Times New Roman" pitchFamily="18" charset="0"/>
              <a:ea typeface="宋体" pitchFamily="2" charset="-122"/>
            </a:endParaRPr>
          </a:p>
          <a:p>
            <a:pPr marL="531813" indent="-258763">
              <a:buClr>
                <a:srgbClr val="FF0000"/>
              </a:buClr>
              <a:buSzPct val="80000"/>
              <a:buFont typeface="Wingdings" panose="05000000000000000000" pitchFamily="2" charset="2"/>
              <a:buChar char="Ø"/>
            </a:pPr>
            <a:r>
              <a:rPr kumimoji="1" lang="en-US" altLang="zh-CN" b="1" kern="1200" dirty="0" err="1" smtClean="0">
                <a:latin typeface="Times New Roman" pitchFamily="18" charset="0"/>
                <a:ea typeface="宋体" pitchFamily="2" charset="-122"/>
              </a:rPr>
              <a:t>fopen</a:t>
            </a:r>
            <a:r>
              <a:rPr kumimoji="1" lang="en-US" altLang="zh-CN" b="1" kern="1200" dirty="0">
                <a:latin typeface="Times New Roman" pitchFamily="18" charset="0"/>
                <a:ea typeface="宋体" pitchFamily="2" charset="-122"/>
              </a:rPr>
              <a:t>(</a:t>
            </a:r>
            <a:r>
              <a:rPr kumimoji="1" lang="zh-CN" altLang="en-US" b="1" kern="1200" dirty="0">
                <a:latin typeface="Times New Roman" pitchFamily="18" charset="0"/>
                <a:ea typeface="宋体" pitchFamily="2" charset="-122"/>
              </a:rPr>
              <a:t>文件名</a:t>
            </a:r>
            <a:r>
              <a:rPr kumimoji="1" lang="en-US" altLang="zh-CN" b="1" kern="1200" dirty="0">
                <a:latin typeface="Times New Roman" pitchFamily="18" charset="0"/>
                <a:ea typeface="宋体" pitchFamily="2" charset="-122"/>
              </a:rPr>
              <a:t>,</a:t>
            </a:r>
            <a:r>
              <a:rPr kumimoji="1" lang="zh-CN" altLang="en-US" b="1" kern="1200" dirty="0">
                <a:latin typeface="Times New Roman" pitchFamily="18" charset="0"/>
                <a:ea typeface="宋体" pitchFamily="2" charset="-122"/>
              </a:rPr>
              <a:t>使用文件方式</a:t>
            </a:r>
            <a:r>
              <a:rPr kumimoji="1" lang="en-US" altLang="zh-CN" b="1" kern="1200" dirty="0" smtClean="0">
                <a:latin typeface="Times New Roman" pitchFamily="18" charset="0"/>
                <a:ea typeface="宋体" pitchFamily="2" charset="-122"/>
              </a:rPr>
              <a:t>)</a:t>
            </a:r>
          </a:p>
          <a:p>
            <a:pPr marL="273050" indent="258763">
              <a:buClr>
                <a:srgbClr val="FF0000"/>
              </a:buClr>
              <a:buSzPct val="80000"/>
            </a:pPr>
            <a:r>
              <a:rPr kumimoji="1" lang="pt-BR" altLang="zh-CN" sz="2000" b="1" kern="1200" dirty="0">
                <a:solidFill>
                  <a:srgbClr val="FF0000"/>
                </a:solidFill>
                <a:latin typeface="Times New Roman" pitchFamily="18" charset="0"/>
                <a:ea typeface="宋体" pitchFamily="2" charset="-122"/>
              </a:rPr>
              <a:t>FILE</a:t>
            </a:r>
            <a:r>
              <a:rPr kumimoji="1" lang="pt-BR" altLang="zh-CN" sz="2000" kern="1200" dirty="0">
                <a:latin typeface="Times New Roman" pitchFamily="18" charset="0"/>
                <a:ea typeface="宋体" pitchFamily="2" charset="-122"/>
              </a:rPr>
              <a:t> *fp; </a:t>
            </a:r>
          </a:p>
          <a:p>
            <a:pPr marL="273050" indent="258763">
              <a:buClr>
                <a:srgbClr val="FF0000"/>
              </a:buClr>
              <a:buSzPct val="80000"/>
            </a:pPr>
            <a:r>
              <a:rPr kumimoji="1" lang="pt-BR" altLang="zh-CN" sz="2000" kern="1200" dirty="0">
                <a:latin typeface="Times New Roman" pitchFamily="18" charset="0"/>
                <a:ea typeface="宋体" pitchFamily="2" charset="-122"/>
              </a:rPr>
              <a:t>fp=fopen</a:t>
            </a:r>
            <a:r>
              <a:rPr kumimoji="1" lang="pt-BR" altLang="zh-CN" sz="2000" kern="1200" dirty="0" smtClean="0">
                <a:latin typeface="Times New Roman" pitchFamily="18" charset="0"/>
                <a:ea typeface="宋体" pitchFamily="2" charset="-122"/>
              </a:rPr>
              <a:t>(“</a:t>
            </a:r>
            <a:r>
              <a:rPr kumimoji="1" lang="en-US" altLang="zh-CN" sz="2000" kern="1200" dirty="0" smtClean="0">
                <a:latin typeface="Times New Roman" pitchFamily="18" charset="0"/>
                <a:ea typeface="宋体" pitchFamily="2" charset="-122"/>
              </a:rPr>
              <a:t>file</a:t>
            </a:r>
            <a:r>
              <a:rPr kumimoji="1" lang="pt-BR" altLang="zh-CN" sz="2000" kern="1200" dirty="0" smtClean="0">
                <a:latin typeface="Times New Roman" pitchFamily="18" charset="0"/>
                <a:ea typeface="宋体" pitchFamily="2" charset="-122"/>
              </a:rPr>
              <a:t>1</a:t>
            </a:r>
            <a:r>
              <a:rPr kumimoji="1" lang="pt-BR" altLang="zh-CN" sz="2000" kern="1200" dirty="0">
                <a:latin typeface="Times New Roman" pitchFamily="18" charset="0"/>
                <a:ea typeface="宋体" pitchFamily="2" charset="-122"/>
              </a:rPr>
              <a:t>”,”r”);</a:t>
            </a:r>
          </a:p>
          <a:p>
            <a:pPr marL="273050" indent="258763">
              <a:buClr>
                <a:srgbClr val="FF0000"/>
              </a:buClr>
              <a:buSzPct val="80000"/>
            </a:pPr>
            <a:r>
              <a:rPr kumimoji="1" lang="zh-CN" altLang="en-US" kern="1200" dirty="0">
                <a:latin typeface="Times New Roman" pitchFamily="18" charset="0"/>
                <a:ea typeface="宋体" pitchFamily="2" charset="-122"/>
              </a:rPr>
              <a:t>如果打开失败</a:t>
            </a:r>
            <a:r>
              <a:rPr kumimoji="1" lang="zh-CN" altLang="en-US" kern="1200" dirty="0" smtClean="0">
                <a:latin typeface="Times New Roman" pitchFamily="18" charset="0"/>
                <a:ea typeface="宋体" pitchFamily="2" charset="-122"/>
              </a:rPr>
              <a:t>，</a:t>
            </a:r>
            <a:r>
              <a:rPr kumimoji="1" lang="en-US" altLang="zh-CN" kern="1200" dirty="0" err="1" smtClean="0">
                <a:latin typeface="Times New Roman" pitchFamily="18" charset="0"/>
                <a:ea typeface="宋体" pitchFamily="2" charset="-122"/>
              </a:rPr>
              <a:t>fopen</a:t>
            </a:r>
            <a:r>
              <a:rPr kumimoji="1" lang="zh-CN" altLang="en-US" kern="1200" dirty="0">
                <a:latin typeface="Times New Roman" pitchFamily="18" charset="0"/>
                <a:ea typeface="宋体" pitchFamily="2" charset="-122"/>
              </a:rPr>
              <a:t>函数</a:t>
            </a:r>
            <a:r>
              <a:rPr kumimoji="1" lang="zh-CN" altLang="en-US" kern="1200" dirty="0" smtClean="0">
                <a:latin typeface="Times New Roman" pitchFamily="18" charset="0"/>
                <a:ea typeface="宋体" pitchFamily="2" charset="-122"/>
              </a:rPr>
              <a:t>将</a:t>
            </a:r>
            <a:r>
              <a:rPr kumimoji="1" lang="zh-CN" altLang="en-US" kern="1200" dirty="0">
                <a:latin typeface="Times New Roman" pitchFamily="18" charset="0"/>
                <a:ea typeface="宋体" pitchFamily="2" charset="-122"/>
              </a:rPr>
              <a:t>返回</a:t>
            </a:r>
            <a:r>
              <a:rPr kumimoji="1" lang="zh-CN" altLang="en-US" kern="1200" dirty="0" smtClean="0">
                <a:latin typeface="Times New Roman" pitchFamily="18" charset="0"/>
                <a:ea typeface="宋体" pitchFamily="2" charset="-122"/>
              </a:rPr>
              <a:t>一</a:t>
            </a:r>
            <a:r>
              <a:rPr kumimoji="1" lang="zh-CN" altLang="en-US" kern="1200" dirty="0">
                <a:latin typeface="Times New Roman" pitchFamily="18" charset="0"/>
                <a:ea typeface="宋体" pitchFamily="2" charset="-122"/>
              </a:rPr>
              <a:t>个空指针值</a:t>
            </a:r>
            <a:r>
              <a:rPr kumimoji="1" lang="en-US" altLang="zh-CN" kern="1200" dirty="0" smtClean="0">
                <a:latin typeface="Times New Roman" pitchFamily="18" charset="0"/>
                <a:ea typeface="宋体" pitchFamily="2" charset="-122"/>
              </a:rPr>
              <a:t>NULL</a:t>
            </a:r>
            <a:r>
              <a:rPr kumimoji="1" lang="zh-CN" altLang="en-US" kern="1200" dirty="0" smtClean="0">
                <a:latin typeface="Times New Roman" pitchFamily="18" charset="0"/>
                <a:ea typeface="宋体" pitchFamily="2" charset="-122"/>
              </a:rPr>
              <a:t>。</a:t>
            </a:r>
            <a:endParaRPr kumimoji="1" lang="en-US" altLang="zh-CN" kern="1200" dirty="0">
              <a:latin typeface="Times New Roman" pitchFamily="18" charset="0"/>
              <a:ea typeface="宋体" pitchFamily="2" charset="-122"/>
            </a:endParaRPr>
          </a:p>
          <a:p>
            <a:pPr marL="273050" indent="258763">
              <a:buClr>
                <a:srgbClr val="FF0000"/>
              </a:buClr>
              <a:buSzPct val="80000"/>
            </a:pPr>
            <a:r>
              <a:rPr kumimoji="1" lang="en-US" altLang="zh-CN" sz="2000" kern="1200" dirty="0">
                <a:latin typeface="Times New Roman" pitchFamily="18" charset="0"/>
                <a:ea typeface="宋体" pitchFamily="2" charset="-122"/>
              </a:rPr>
              <a:t>if </a:t>
            </a:r>
            <a:r>
              <a:rPr kumimoji="1" lang="en-US" altLang="zh-CN" sz="2000" b="1" kern="1200" dirty="0">
                <a:solidFill>
                  <a:srgbClr val="FF0000"/>
                </a:solidFill>
                <a:latin typeface="Times New Roman" pitchFamily="18" charset="0"/>
                <a:ea typeface="宋体" pitchFamily="2" charset="-122"/>
              </a:rPr>
              <a:t>((</a:t>
            </a:r>
            <a:r>
              <a:rPr kumimoji="1" lang="en-US" altLang="zh-CN" sz="2000" b="1" kern="1200" dirty="0" err="1">
                <a:solidFill>
                  <a:srgbClr val="FF0000"/>
                </a:solidFill>
                <a:latin typeface="Times New Roman" pitchFamily="18" charset="0"/>
                <a:ea typeface="宋体" pitchFamily="2" charset="-122"/>
              </a:rPr>
              <a:t>fp</a:t>
            </a:r>
            <a:r>
              <a:rPr kumimoji="1" lang="en-US" altLang="zh-CN" sz="2000" b="1" kern="1200" dirty="0">
                <a:solidFill>
                  <a:srgbClr val="FF0000"/>
                </a:solidFill>
                <a:latin typeface="Times New Roman" pitchFamily="18" charset="0"/>
                <a:ea typeface="宋体" pitchFamily="2" charset="-122"/>
              </a:rPr>
              <a:t>=</a:t>
            </a:r>
            <a:r>
              <a:rPr kumimoji="1" lang="en-US" altLang="zh-CN" sz="2000" b="1" kern="1200" dirty="0" err="1">
                <a:solidFill>
                  <a:srgbClr val="FF0000"/>
                </a:solidFill>
                <a:latin typeface="Times New Roman" pitchFamily="18" charset="0"/>
                <a:ea typeface="宋体" pitchFamily="2" charset="-122"/>
              </a:rPr>
              <a:t>fopen</a:t>
            </a:r>
            <a:r>
              <a:rPr kumimoji="1" lang="en-US" altLang="zh-CN" sz="2000" b="1" kern="1200" dirty="0">
                <a:solidFill>
                  <a:srgbClr val="FF0000"/>
                </a:solidFill>
                <a:latin typeface="Times New Roman" pitchFamily="18" charset="0"/>
                <a:ea typeface="宋体" pitchFamily="2" charset="-122"/>
              </a:rPr>
              <a:t>(“file1”,’r″))==NULL)</a:t>
            </a:r>
          </a:p>
          <a:p>
            <a:pPr marL="273050" indent="258763">
              <a:buClr>
                <a:srgbClr val="FF0000"/>
              </a:buClr>
              <a:buSzPct val="80000"/>
            </a:pPr>
            <a:r>
              <a:rPr kumimoji="1" lang="zh-CN" altLang="en-US" sz="2000" kern="1200" dirty="0">
                <a:latin typeface="Times New Roman" pitchFamily="18" charset="0"/>
                <a:ea typeface="宋体" pitchFamily="2" charset="-122"/>
              </a:rPr>
              <a:t>　</a:t>
            </a:r>
            <a:r>
              <a:rPr kumimoji="1" lang="en-US" altLang="zh-CN" sz="2000" kern="1200" dirty="0">
                <a:latin typeface="Times New Roman" pitchFamily="18" charset="0"/>
                <a:ea typeface="宋体" pitchFamily="2" charset="-122"/>
              </a:rPr>
              <a:t>{</a:t>
            </a:r>
            <a:r>
              <a:rPr kumimoji="1" lang="en-US" altLang="zh-CN" sz="2000" kern="1200" dirty="0" err="1">
                <a:latin typeface="Times New Roman" pitchFamily="18" charset="0"/>
                <a:ea typeface="宋体" pitchFamily="2" charset="-122"/>
              </a:rPr>
              <a:t>printf</a:t>
            </a:r>
            <a:r>
              <a:rPr kumimoji="1" lang="en-US" altLang="zh-CN" sz="2000" kern="1200" dirty="0">
                <a:latin typeface="Times New Roman" pitchFamily="18" charset="0"/>
                <a:ea typeface="宋体" pitchFamily="2" charset="-122"/>
              </a:rPr>
              <a:t>(“cannot open this file\n”);</a:t>
            </a:r>
          </a:p>
          <a:p>
            <a:pPr marL="273050" indent="258763">
              <a:buClr>
                <a:srgbClr val="FF0000"/>
              </a:buClr>
              <a:buSzPct val="80000"/>
            </a:pPr>
            <a:r>
              <a:rPr kumimoji="1" lang="en-US" altLang="zh-CN" sz="2000" kern="1200" dirty="0">
                <a:latin typeface="Times New Roman" pitchFamily="18" charset="0"/>
                <a:ea typeface="宋体" pitchFamily="2" charset="-122"/>
              </a:rPr>
              <a:t>     exit(0);</a:t>
            </a:r>
          </a:p>
          <a:p>
            <a:pPr marL="273050" indent="258763">
              <a:buClr>
                <a:srgbClr val="FF0000"/>
              </a:buClr>
              <a:buSzPct val="80000"/>
            </a:pPr>
            <a:r>
              <a:rPr kumimoji="1" lang="zh-CN" altLang="en-US" sz="2000" kern="1200" dirty="0">
                <a:latin typeface="Times New Roman" pitchFamily="18" charset="0"/>
                <a:ea typeface="宋体" pitchFamily="2" charset="-122"/>
              </a:rPr>
              <a:t>　</a:t>
            </a:r>
            <a:r>
              <a:rPr kumimoji="1" lang="en-US" altLang="zh-CN" sz="2000" kern="1200" dirty="0" smtClean="0">
                <a:latin typeface="Times New Roman" pitchFamily="18" charset="0"/>
                <a:ea typeface="宋体" pitchFamily="2" charset="-122"/>
              </a:rPr>
              <a:t>}</a:t>
            </a:r>
          </a:p>
          <a:p>
            <a:pPr marL="531813" indent="-258763">
              <a:buClr>
                <a:srgbClr val="FF0000"/>
              </a:buClr>
              <a:buSzPct val="80000"/>
              <a:buFont typeface="Wingdings" panose="05000000000000000000" pitchFamily="2" charset="2"/>
              <a:buChar char="Ø"/>
            </a:pPr>
            <a:r>
              <a:rPr kumimoji="1" lang="en-US" altLang="zh-CN" b="1" kern="1200" dirty="0" err="1" smtClean="0">
                <a:latin typeface="Times New Roman" pitchFamily="18" charset="0"/>
                <a:ea typeface="宋体" pitchFamily="2" charset="-122"/>
              </a:rPr>
              <a:t>fclose</a:t>
            </a:r>
            <a:r>
              <a:rPr kumimoji="1" lang="en-US" altLang="zh-CN" b="1" kern="1200" dirty="0">
                <a:latin typeface="Times New Roman" pitchFamily="18" charset="0"/>
                <a:ea typeface="宋体" pitchFamily="2" charset="-122"/>
              </a:rPr>
              <a:t>(</a:t>
            </a:r>
            <a:r>
              <a:rPr kumimoji="1" lang="zh-CN" altLang="en-US" b="1" kern="1200" dirty="0">
                <a:latin typeface="Times New Roman" pitchFamily="18" charset="0"/>
                <a:ea typeface="宋体" pitchFamily="2" charset="-122"/>
              </a:rPr>
              <a:t>文件指针</a:t>
            </a:r>
            <a:r>
              <a:rPr kumimoji="1" lang="en-US" altLang="zh-CN" b="1" kern="1200" dirty="0" smtClean="0">
                <a:latin typeface="Times New Roman" pitchFamily="18" charset="0"/>
                <a:ea typeface="宋体" pitchFamily="2" charset="-122"/>
              </a:rPr>
              <a:t>)</a:t>
            </a:r>
          </a:p>
          <a:p>
            <a:pPr marL="273050" indent="258763">
              <a:buClr>
                <a:srgbClr val="FF0000"/>
              </a:buClr>
              <a:buSzPct val="80000"/>
            </a:pPr>
            <a:r>
              <a:rPr kumimoji="1" lang="en-US" altLang="zh-CN" sz="2000" kern="1200" dirty="0" err="1">
                <a:latin typeface="Times New Roman" pitchFamily="18" charset="0"/>
                <a:ea typeface="宋体" pitchFamily="2" charset="-122"/>
              </a:rPr>
              <a:t>fclose</a:t>
            </a:r>
            <a:r>
              <a:rPr kumimoji="1" lang="en-US" altLang="zh-CN" sz="2000" kern="1200" dirty="0">
                <a:latin typeface="Times New Roman" pitchFamily="18" charset="0"/>
                <a:ea typeface="宋体" pitchFamily="2" charset="-122"/>
              </a:rPr>
              <a:t>  (</a:t>
            </a:r>
            <a:r>
              <a:rPr kumimoji="1" lang="en-US" altLang="zh-CN" sz="2000" kern="1200" dirty="0" err="1">
                <a:latin typeface="Times New Roman" pitchFamily="18" charset="0"/>
                <a:ea typeface="宋体" pitchFamily="2" charset="-122"/>
              </a:rPr>
              <a:t>fp</a:t>
            </a:r>
            <a:r>
              <a:rPr kumimoji="1" lang="en-US" altLang="zh-CN" sz="2000" kern="1200" dirty="0">
                <a:latin typeface="Times New Roman" pitchFamily="18" charset="0"/>
                <a:ea typeface="宋体" pitchFamily="2" charset="-122"/>
              </a:rPr>
              <a:t>); </a:t>
            </a:r>
          </a:p>
          <a:p>
            <a:pPr marL="273050" indent="258763">
              <a:buClr>
                <a:srgbClr val="FF0000"/>
              </a:buClr>
              <a:buSzPct val="80000"/>
            </a:pPr>
            <a:endParaRPr kumimoji="1" lang="en-US" altLang="zh-CN" kern="1200" dirty="0" smtClean="0">
              <a:latin typeface="Times New Roman" pitchFamily="18" charset="0"/>
              <a:ea typeface="宋体" pitchFamily="2" charset="-122"/>
            </a:endParaRPr>
          </a:p>
        </p:txBody>
      </p:sp>
    </p:spTree>
    <p:extLst>
      <p:ext uri="{BB962C8B-B14F-4D97-AF65-F5344CB8AC3E}">
        <p14:creationId xmlns:p14="http://schemas.microsoft.com/office/powerpoint/2010/main" val="22860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a:t>
            </a:r>
            <a:r>
              <a:rPr lang="zh-CN" altLang="en-US" dirty="0" smtClean="0"/>
              <a:t>读写文件</a:t>
            </a:r>
            <a:endParaRPr lang="zh-CN" altLang="en-US" dirty="0"/>
          </a:p>
        </p:txBody>
      </p:sp>
      <p:sp>
        <p:nvSpPr>
          <p:cNvPr id="4" name="内容占位符 2"/>
          <p:cNvSpPr>
            <a:spLocks noGrp="1"/>
          </p:cNvSpPr>
          <p:nvPr>
            <p:ph idx="1"/>
          </p:nvPr>
        </p:nvSpPr>
        <p:spPr>
          <a:xfrm>
            <a:off x="288000" y="1115999"/>
            <a:ext cx="8604000" cy="5256000"/>
          </a:xfrm>
        </p:spPr>
        <p:txBody>
          <a:bodyPr>
            <a:normAutofit/>
          </a:bodyPr>
          <a:lstStyle/>
          <a:p>
            <a:pPr marL="273050" indent="-273050">
              <a:buClr>
                <a:srgbClr val="FF0000"/>
              </a:buClr>
              <a:buSzPct val="80000"/>
              <a:buFont typeface="Wingdings" panose="05000000000000000000" pitchFamily="2" charset="2"/>
              <a:buChar char="n"/>
            </a:pPr>
            <a:r>
              <a:rPr kumimoji="1" lang="zh-CN" altLang="en-US" sz="2800" kern="1200" dirty="0">
                <a:latin typeface="Times New Roman" pitchFamily="18" charset="0"/>
                <a:ea typeface="宋体" pitchFamily="2" charset="-122"/>
              </a:rPr>
              <a:t>对顺序读写来说，对文件读写数据的顺序和数据在文件中的物理顺序是一致</a:t>
            </a:r>
            <a:r>
              <a:rPr kumimoji="1" lang="zh-CN" altLang="en-US" sz="2800" kern="1200" dirty="0" smtClean="0">
                <a:latin typeface="Times New Roman" pitchFamily="18" charset="0"/>
                <a:ea typeface="宋体" pitchFamily="2" charset="-122"/>
              </a:rPr>
              <a:t>的。</a:t>
            </a:r>
            <a:endParaRPr kumimoji="1" lang="zh-CN" altLang="en-US" sz="2800" kern="1200" dirty="0">
              <a:latin typeface="Times New Roman" pitchFamily="18" charset="0"/>
              <a:ea typeface="宋体" pitchFamily="2" charset="-122"/>
            </a:endParaRPr>
          </a:p>
          <a:p>
            <a:pPr marL="273050" indent="-273050">
              <a:buClr>
                <a:srgbClr val="FF0000"/>
              </a:buClr>
              <a:buSzPct val="80000"/>
              <a:buFont typeface="Wingdings" panose="05000000000000000000" pitchFamily="2" charset="2"/>
              <a:buChar char="n"/>
            </a:pPr>
            <a:r>
              <a:rPr kumimoji="1" lang="zh-CN" altLang="en-US" sz="2800" kern="1200" dirty="0">
                <a:latin typeface="Times New Roman" pitchFamily="18" charset="0"/>
                <a:ea typeface="宋体" pitchFamily="2" charset="-122"/>
              </a:rPr>
              <a:t>顺序读写需要用库函数实现</a:t>
            </a:r>
          </a:p>
          <a:p>
            <a:pPr marL="273050" indent="-273050">
              <a:buClr>
                <a:srgbClr val="FF0000"/>
              </a:buClr>
              <a:buSzPct val="80000"/>
              <a:buFont typeface="Wingdings" panose="05000000000000000000" pitchFamily="2" charset="2"/>
              <a:buChar char="n"/>
            </a:pPr>
            <a:r>
              <a:rPr kumimoji="1" lang="zh-CN" altLang="en-US" sz="2800" b="1" kern="1200" dirty="0" smtClean="0">
                <a:solidFill>
                  <a:srgbClr val="0033CC"/>
                </a:solidFill>
                <a:latin typeface="Times New Roman" pitchFamily="18" charset="0"/>
                <a:ea typeface="宋体" pitchFamily="2" charset="-122"/>
              </a:rPr>
              <a:t>用</a:t>
            </a:r>
            <a:r>
              <a:rPr kumimoji="1" lang="zh-CN" altLang="en-US" sz="2800" b="1" kern="1200" dirty="0">
                <a:solidFill>
                  <a:srgbClr val="0033CC"/>
                </a:solidFill>
                <a:latin typeface="Times New Roman" pitchFamily="18" charset="0"/>
                <a:ea typeface="宋体" pitchFamily="2" charset="-122"/>
              </a:rPr>
              <a:t>格式化的方式读写</a:t>
            </a:r>
            <a:r>
              <a:rPr kumimoji="1" lang="zh-CN" altLang="en-US" sz="2800" b="1" kern="1200" dirty="0" smtClean="0">
                <a:solidFill>
                  <a:srgbClr val="0033CC"/>
                </a:solidFill>
                <a:latin typeface="Times New Roman" pitchFamily="18" charset="0"/>
                <a:ea typeface="宋体" pitchFamily="2" charset="-122"/>
              </a:rPr>
              <a:t>文件</a:t>
            </a:r>
            <a:endParaRPr kumimoji="1" lang="en-US" altLang="zh-CN" sz="2800" b="1" kern="1200" dirty="0" smtClean="0">
              <a:solidFill>
                <a:srgbClr val="0033CC"/>
              </a:solidFill>
              <a:latin typeface="Times New Roman" pitchFamily="18" charset="0"/>
              <a:ea typeface="宋体" pitchFamily="2" charset="-122"/>
            </a:endParaRPr>
          </a:p>
          <a:p>
            <a:pPr marL="627063" indent="-354013">
              <a:buClr>
                <a:srgbClr val="FF0000"/>
              </a:buClr>
              <a:buSzPct val="80000"/>
              <a:buFont typeface="Wingdings" panose="05000000000000000000" pitchFamily="2" charset="2"/>
              <a:buChar char="Ø"/>
            </a:pPr>
            <a:r>
              <a:rPr kumimoji="1" lang="en-US" altLang="zh-CN" b="1" kern="1200" dirty="0" err="1" smtClean="0">
                <a:latin typeface="Times New Roman" pitchFamily="18" charset="0"/>
                <a:ea typeface="宋体" pitchFamily="2" charset="-122"/>
              </a:rPr>
              <a:t>fscanf</a:t>
            </a:r>
            <a:r>
              <a:rPr kumimoji="1" lang="en-US" altLang="zh-CN" b="1" kern="1200" dirty="0" smtClean="0">
                <a:latin typeface="Times New Roman" pitchFamily="18" charset="0"/>
                <a:ea typeface="宋体" pitchFamily="2" charset="-122"/>
              </a:rPr>
              <a:t>(</a:t>
            </a:r>
            <a:r>
              <a:rPr kumimoji="1" lang="zh-CN" altLang="en-US" b="1" kern="1200" dirty="0">
                <a:latin typeface="Times New Roman" pitchFamily="18" charset="0"/>
                <a:ea typeface="宋体" pitchFamily="2" charset="-122"/>
              </a:rPr>
              <a:t>文件指针</a:t>
            </a:r>
            <a:r>
              <a:rPr kumimoji="1" lang="en-US" altLang="zh-CN" b="1" kern="1200" dirty="0">
                <a:latin typeface="Times New Roman" pitchFamily="18" charset="0"/>
                <a:ea typeface="宋体" pitchFamily="2" charset="-122"/>
              </a:rPr>
              <a:t>,</a:t>
            </a:r>
            <a:r>
              <a:rPr kumimoji="1" lang="zh-CN" altLang="en-US" b="1" kern="1200" dirty="0">
                <a:latin typeface="Times New Roman" pitchFamily="18" charset="0"/>
                <a:ea typeface="宋体" pitchFamily="2" charset="-122"/>
              </a:rPr>
              <a:t>格式字符串</a:t>
            </a:r>
            <a:r>
              <a:rPr kumimoji="1" lang="en-US" altLang="zh-CN" b="1" kern="1200" dirty="0">
                <a:latin typeface="Times New Roman" pitchFamily="18" charset="0"/>
                <a:ea typeface="宋体" pitchFamily="2" charset="-122"/>
              </a:rPr>
              <a:t>,</a:t>
            </a:r>
            <a:r>
              <a:rPr kumimoji="1" lang="zh-CN" altLang="en-US" b="1" kern="1200" dirty="0">
                <a:latin typeface="Times New Roman" pitchFamily="18" charset="0"/>
                <a:ea typeface="宋体" pitchFamily="2" charset="-122"/>
              </a:rPr>
              <a:t>输入表列</a:t>
            </a:r>
            <a:r>
              <a:rPr kumimoji="1" lang="en-US" altLang="zh-CN" b="1" kern="1200" dirty="0">
                <a:latin typeface="Times New Roman" pitchFamily="18" charset="0"/>
                <a:ea typeface="宋体" pitchFamily="2" charset="-122"/>
              </a:rPr>
              <a:t>);</a:t>
            </a:r>
          </a:p>
          <a:p>
            <a:pPr marL="627063" indent="-354013">
              <a:buClr>
                <a:srgbClr val="FF0000"/>
              </a:buClr>
              <a:buSzPct val="80000"/>
              <a:buFont typeface="Wingdings" panose="05000000000000000000" pitchFamily="2" charset="2"/>
              <a:buChar char="Ø"/>
            </a:pPr>
            <a:r>
              <a:rPr kumimoji="1" lang="en-US" altLang="zh-CN" b="1" kern="1200" dirty="0" err="1">
                <a:latin typeface="Times New Roman" pitchFamily="18" charset="0"/>
                <a:ea typeface="宋体" pitchFamily="2" charset="-122"/>
              </a:rPr>
              <a:t>fprintf</a:t>
            </a:r>
            <a:r>
              <a:rPr kumimoji="1" lang="en-US" altLang="zh-CN" b="1" kern="1200" dirty="0">
                <a:latin typeface="Times New Roman" pitchFamily="18" charset="0"/>
                <a:ea typeface="宋体" pitchFamily="2" charset="-122"/>
              </a:rPr>
              <a:t>(</a:t>
            </a:r>
            <a:r>
              <a:rPr kumimoji="1" lang="zh-CN" altLang="en-US" b="1" kern="1200" dirty="0">
                <a:latin typeface="Times New Roman" pitchFamily="18" charset="0"/>
                <a:ea typeface="宋体" pitchFamily="2" charset="-122"/>
              </a:rPr>
              <a:t>文件指针</a:t>
            </a:r>
            <a:r>
              <a:rPr kumimoji="1" lang="en-US" altLang="zh-CN" b="1" kern="1200" dirty="0">
                <a:latin typeface="Times New Roman" pitchFamily="18" charset="0"/>
                <a:ea typeface="宋体" pitchFamily="2" charset="-122"/>
              </a:rPr>
              <a:t>,</a:t>
            </a:r>
            <a:r>
              <a:rPr kumimoji="1" lang="zh-CN" altLang="en-US" b="1" kern="1200" dirty="0">
                <a:latin typeface="Times New Roman" pitchFamily="18" charset="0"/>
                <a:ea typeface="宋体" pitchFamily="2" charset="-122"/>
              </a:rPr>
              <a:t>格式字符串</a:t>
            </a:r>
            <a:r>
              <a:rPr kumimoji="1" lang="en-US" altLang="zh-CN" b="1" kern="1200" dirty="0">
                <a:latin typeface="Times New Roman" pitchFamily="18" charset="0"/>
                <a:ea typeface="宋体" pitchFamily="2" charset="-122"/>
              </a:rPr>
              <a:t>,</a:t>
            </a:r>
            <a:r>
              <a:rPr kumimoji="1" lang="zh-CN" altLang="en-US" b="1" kern="1200" dirty="0">
                <a:latin typeface="Times New Roman" pitchFamily="18" charset="0"/>
                <a:ea typeface="宋体" pitchFamily="2" charset="-122"/>
              </a:rPr>
              <a:t>输出表列</a:t>
            </a:r>
            <a:r>
              <a:rPr kumimoji="1" lang="en-US" altLang="zh-CN" b="1" kern="1200" dirty="0">
                <a:latin typeface="Times New Roman" pitchFamily="18" charset="0"/>
                <a:ea typeface="宋体" pitchFamily="2" charset="-122"/>
              </a:rPr>
              <a:t>);</a:t>
            </a:r>
            <a:endParaRPr kumimoji="1" lang="en-US" altLang="zh-CN" b="1" kern="1200" dirty="0" smtClean="0">
              <a:latin typeface="Times New Roman" pitchFamily="18" charset="0"/>
              <a:ea typeface="宋体" pitchFamily="2" charset="-122"/>
            </a:endParaRPr>
          </a:p>
          <a:p>
            <a:pPr>
              <a:buClr>
                <a:srgbClr val="FF0000"/>
              </a:buClr>
              <a:buSzPct val="80000"/>
            </a:pPr>
            <a:r>
              <a:rPr kumimoji="1" lang="zh-CN" altLang="en-US" kern="1200" dirty="0" smtClean="0">
                <a:latin typeface="Times New Roman" pitchFamily="18" charset="0"/>
                <a:ea typeface="宋体" pitchFamily="2" charset="-122"/>
              </a:rPr>
              <a:t>如：</a:t>
            </a:r>
            <a:endParaRPr kumimoji="1" lang="en-US" altLang="zh-CN" kern="1200" dirty="0" smtClean="0">
              <a:latin typeface="Times New Roman" pitchFamily="18" charset="0"/>
              <a:ea typeface="宋体" pitchFamily="2" charset="-122"/>
            </a:endParaRPr>
          </a:p>
          <a:p>
            <a:pPr indent="355600">
              <a:buClr>
                <a:srgbClr val="FF0000"/>
              </a:buClr>
              <a:buSzPct val="80000"/>
            </a:pPr>
            <a:r>
              <a:rPr kumimoji="1" lang="en-US" altLang="zh-CN" b="1" kern="1200" dirty="0" err="1">
                <a:latin typeface="Times New Roman" pitchFamily="18" charset="0"/>
                <a:ea typeface="宋体" pitchFamily="2" charset="-122"/>
              </a:rPr>
              <a:t>fscanf</a:t>
            </a:r>
            <a:r>
              <a:rPr kumimoji="1" lang="en-US" altLang="zh-CN" b="1" kern="1200" dirty="0">
                <a:latin typeface="Times New Roman" pitchFamily="18" charset="0"/>
                <a:ea typeface="宋体" pitchFamily="2" charset="-122"/>
              </a:rPr>
              <a:t> (</a:t>
            </a:r>
            <a:r>
              <a:rPr kumimoji="1" lang="en-US" altLang="zh-CN" b="1" kern="1200" dirty="0" err="1">
                <a:latin typeface="Times New Roman" pitchFamily="18" charset="0"/>
                <a:ea typeface="宋体" pitchFamily="2" charset="-122"/>
              </a:rPr>
              <a:t>fp</a:t>
            </a:r>
            <a:r>
              <a:rPr kumimoji="1" lang="en-US" altLang="zh-CN" b="1" kern="1200" dirty="0">
                <a:latin typeface="Times New Roman" pitchFamily="18" charset="0"/>
                <a:ea typeface="宋体" pitchFamily="2" charset="-122"/>
              </a:rPr>
              <a:t>,”%d,%f”,&amp;</a:t>
            </a:r>
            <a:r>
              <a:rPr kumimoji="1" lang="en-US" altLang="zh-CN" b="1" kern="1200" dirty="0" err="1">
                <a:latin typeface="Times New Roman" pitchFamily="18" charset="0"/>
                <a:ea typeface="宋体" pitchFamily="2" charset="-122"/>
              </a:rPr>
              <a:t>i</a:t>
            </a:r>
            <a:r>
              <a:rPr kumimoji="1" lang="en-US" altLang="zh-CN" b="1" kern="1200" dirty="0">
                <a:latin typeface="Times New Roman" pitchFamily="18" charset="0"/>
                <a:ea typeface="宋体" pitchFamily="2" charset="-122"/>
              </a:rPr>
              <a:t>,&amp;f);</a:t>
            </a:r>
          </a:p>
          <a:p>
            <a:pPr indent="355600">
              <a:buClr>
                <a:srgbClr val="FF0000"/>
              </a:buClr>
              <a:buSzPct val="80000"/>
            </a:pPr>
            <a:r>
              <a:rPr kumimoji="1" lang="en-US" altLang="zh-CN" b="1" kern="1200" dirty="0" err="1" smtClean="0">
                <a:latin typeface="Times New Roman" pitchFamily="18" charset="0"/>
                <a:ea typeface="宋体" pitchFamily="2" charset="-122"/>
              </a:rPr>
              <a:t>fprintf</a:t>
            </a:r>
            <a:r>
              <a:rPr kumimoji="1" lang="en-US" altLang="zh-CN" b="1" kern="1200" dirty="0" smtClean="0">
                <a:latin typeface="Times New Roman" pitchFamily="18" charset="0"/>
                <a:ea typeface="宋体" pitchFamily="2" charset="-122"/>
              </a:rPr>
              <a:t> </a:t>
            </a:r>
            <a:r>
              <a:rPr kumimoji="1" lang="en-US" altLang="zh-CN" b="1" kern="1200" dirty="0">
                <a:latin typeface="Times New Roman" pitchFamily="18" charset="0"/>
                <a:ea typeface="宋体" pitchFamily="2" charset="-122"/>
              </a:rPr>
              <a:t>(fp,”%d,%6.2f”,i,f</a:t>
            </a:r>
            <a:r>
              <a:rPr kumimoji="1" lang="en-US" altLang="zh-CN" b="1" kern="1200" dirty="0" smtClean="0">
                <a:latin typeface="Times New Roman" pitchFamily="18" charset="0"/>
                <a:ea typeface="宋体" pitchFamily="2" charset="-122"/>
              </a:rPr>
              <a:t>);</a:t>
            </a:r>
            <a:endParaRPr kumimoji="1" lang="en-US" altLang="zh-CN" b="1" kern="1200" dirty="0">
              <a:latin typeface="Times New Roman" pitchFamily="18" charset="0"/>
              <a:ea typeface="宋体" pitchFamily="2" charset="-122"/>
            </a:endParaRPr>
          </a:p>
        </p:txBody>
      </p:sp>
    </p:spTree>
    <p:extLst>
      <p:ext uri="{BB962C8B-B14F-4D97-AF65-F5344CB8AC3E}">
        <p14:creationId xmlns:p14="http://schemas.microsoft.com/office/powerpoint/2010/main" val="140349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a:xfrm>
            <a:off x="288000" y="1115999"/>
            <a:ext cx="8604000" cy="5256000"/>
          </a:xfrm>
        </p:spPr>
        <p:txBody>
          <a:bodyPr>
            <a:normAutofit/>
          </a:bodyPr>
          <a:lstStyle/>
          <a:p>
            <a:pPr marL="273050" indent="-273050">
              <a:buClr>
                <a:srgbClr val="FF0000"/>
              </a:buClr>
              <a:buSzPct val="80000"/>
              <a:buFont typeface="Wingdings" panose="05000000000000000000" pitchFamily="2" charset="2"/>
              <a:buChar char="n"/>
            </a:pPr>
            <a:r>
              <a:rPr kumimoji="1" lang="zh-CN" altLang="en-US" sz="2800" b="1" kern="1200" dirty="0" smtClean="0">
                <a:solidFill>
                  <a:srgbClr val="0033CC"/>
                </a:solidFill>
                <a:latin typeface="Times New Roman" pitchFamily="18" charset="0"/>
                <a:ea typeface="宋体" pitchFamily="2" charset="-122"/>
              </a:rPr>
              <a:t>读写</a:t>
            </a:r>
            <a:r>
              <a:rPr kumimoji="1" lang="zh-CN" altLang="en-US" sz="2800" b="1" kern="1200" dirty="0">
                <a:solidFill>
                  <a:srgbClr val="0033CC"/>
                </a:solidFill>
                <a:latin typeface="Times New Roman" pitchFamily="18" charset="0"/>
                <a:ea typeface="宋体" pitchFamily="2" charset="-122"/>
              </a:rPr>
              <a:t>一个</a:t>
            </a:r>
            <a:r>
              <a:rPr kumimoji="1" lang="zh-CN" altLang="en-US" sz="2800" b="1" kern="1200" dirty="0" smtClean="0">
                <a:solidFill>
                  <a:srgbClr val="0033CC"/>
                </a:solidFill>
                <a:latin typeface="Times New Roman" pitchFamily="18" charset="0"/>
                <a:ea typeface="宋体" pitchFamily="2" charset="-122"/>
              </a:rPr>
              <a:t>字符</a:t>
            </a:r>
            <a:endParaRPr kumimoji="1" lang="en-US" altLang="zh-CN" sz="2800" b="1" kern="1200" dirty="0" smtClean="0">
              <a:solidFill>
                <a:srgbClr val="0033CC"/>
              </a:solidFill>
              <a:latin typeface="Times New Roman" pitchFamily="18" charset="0"/>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794486762"/>
              </p:ext>
            </p:extLst>
          </p:nvPr>
        </p:nvGraphicFramePr>
        <p:xfrm>
          <a:off x="467544" y="1829518"/>
          <a:ext cx="8208912" cy="4089162"/>
        </p:xfrm>
        <a:graphic>
          <a:graphicData uri="http://schemas.openxmlformats.org/drawingml/2006/table">
            <a:tbl>
              <a:tblPr/>
              <a:tblGrid>
                <a:gridCol w="1212187"/>
                <a:gridCol w="1884157"/>
                <a:gridCol w="2160240"/>
                <a:gridCol w="2952328"/>
              </a:tblGrid>
              <a:tr h="567314">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函数名</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调用形式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功能</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51974">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fgetc</a:t>
                      </a:r>
                      <a:endParaRPr kumimoji="0" lang="zh-CN" altLang="zh-CN" sz="28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fgetc</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fp</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从</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fp</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指向的文件读入一个字符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读成功，带回所读的字符，失败则返回文件结束标志ＥＯＦ</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即</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14968">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err="1" smtClean="0">
                          <a:ln>
                            <a:noFill/>
                          </a:ln>
                          <a:solidFill>
                            <a:srgbClr val="C00000"/>
                          </a:solidFill>
                          <a:effectLst/>
                          <a:latin typeface="Times New Roman" pitchFamily="18" charset="0"/>
                          <a:ea typeface="宋体" pitchFamily="2" charset="-122"/>
                          <a:cs typeface="Times New Roman" pitchFamily="18" charset="0"/>
                        </a:rPr>
                        <a:t>fputc</a:t>
                      </a:r>
                      <a:endParaRPr kumimoji="0" lang="zh-CN" altLang="zh-CN" sz="2800" b="1"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fputc</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ch,fp</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把字符</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ch</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写到文件指针变量</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fp</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所指向的文件中</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写成功，返回值就是输出的字符；输出失败，则返回ＥＯＦ（即</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7185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例题：字符读写</a:t>
            </a:r>
            <a:endParaRPr lang="zh-CN" altLang="en-US" dirty="0"/>
          </a:p>
        </p:txBody>
      </p:sp>
      <p:sp>
        <p:nvSpPr>
          <p:cNvPr id="3" name="内容占位符 2"/>
          <p:cNvSpPr>
            <a:spLocks noGrp="1"/>
          </p:cNvSpPr>
          <p:nvPr>
            <p:ph idx="1"/>
          </p:nvPr>
        </p:nvSpPr>
        <p:spPr/>
        <p:txBody>
          <a:bodyPr/>
          <a:lstStyle/>
          <a:p>
            <a:pPr indent="355600"/>
            <a:r>
              <a:rPr lang="zh-CN" altLang="en-US" sz="2800" dirty="0"/>
              <a:t>从键盘输入一些字符，逐个把它们送到磁盘上去，直到用户输入一个“＃”</a:t>
            </a:r>
            <a:r>
              <a:rPr lang="zh-CN" altLang="en-US" sz="2800" dirty="0"/>
              <a:t>为止</a:t>
            </a:r>
            <a:r>
              <a:rPr lang="zh-CN" altLang="en-US" sz="2800" dirty="0"/>
              <a:t>。</a:t>
            </a:r>
            <a:endParaRPr lang="en-US" altLang="zh-CN" sz="2800" dirty="0"/>
          </a:p>
          <a:p>
            <a:pPr indent="355600"/>
            <a:endParaRPr lang="en-US" altLang="zh-CN" sz="2800" dirty="0" smtClean="0"/>
          </a:p>
          <a:p>
            <a:r>
              <a:rPr kumimoji="1" lang="zh-CN" altLang="en-US" sz="2800" b="1" kern="1200" dirty="0">
                <a:solidFill>
                  <a:srgbClr val="0033CC"/>
                </a:solidFill>
                <a:latin typeface="Times New Roman" pitchFamily="18" charset="0"/>
                <a:ea typeface="宋体" pitchFamily="2" charset="-122"/>
              </a:rPr>
              <a:t>解题</a:t>
            </a:r>
            <a:r>
              <a:rPr kumimoji="1" lang="zh-CN" altLang="en-US" sz="2800" b="1" kern="1200" dirty="0">
                <a:solidFill>
                  <a:srgbClr val="0033CC"/>
                </a:solidFill>
                <a:latin typeface="Times New Roman" pitchFamily="18" charset="0"/>
                <a:ea typeface="宋体" pitchFamily="2" charset="-122"/>
              </a:rPr>
              <a:t>思路</a:t>
            </a:r>
            <a:r>
              <a:rPr kumimoji="1" lang="zh-CN" altLang="en-US" sz="2800" b="1" kern="1200" dirty="0" smtClean="0">
                <a:solidFill>
                  <a:srgbClr val="0033CC"/>
                </a:solidFill>
                <a:latin typeface="Times New Roman" pitchFamily="18" charset="0"/>
                <a:ea typeface="宋体" pitchFamily="2" charset="-122"/>
              </a:rPr>
              <a:t>：</a:t>
            </a:r>
            <a:endParaRPr kumimoji="1" lang="en-US" altLang="zh-CN" sz="2800" b="1" kern="1200" dirty="0" smtClean="0">
              <a:solidFill>
                <a:srgbClr val="0033CC"/>
              </a:solidFill>
              <a:latin typeface="Times New Roman" pitchFamily="18" charset="0"/>
              <a:ea typeface="宋体" pitchFamily="2" charset="-122"/>
            </a:endParaRPr>
          </a:p>
          <a:p>
            <a:pPr indent="355600"/>
            <a:r>
              <a:rPr lang="zh-CN" altLang="en-US" sz="2800" dirty="0" smtClean="0"/>
              <a:t>用</a:t>
            </a:r>
            <a:r>
              <a:rPr lang="en-US" altLang="zh-CN" sz="2800" dirty="0" err="1"/>
              <a:t>fgetc</a:t>
            </a:r>
            <a:r>
              <a:rPr lang="zh-CN" altLang="en-US" sz="2800" dirty="0"/>
              <a:t>函数从键盘逐个输入字符，然后用</a:t>
            </a:r>
            <a:r>
              <a:rPr lang="en-US" altLang="zh-CN" sz="2800" dirty="0" err="1"/>
              <a:t>fputc</a:t>
            </a:r>
            <a:r>
              <a:rPr lang="zh-CN" altLang="en-US" sz="2800" dirty="0"/>
              <a:t>函数写到磁盘文件即可。</a:t>
            </a:r>
          </a:p>
          <a:p>
            <a:endParaRPr lang="zh-CN" altLang="en-US" dirty="0"/>
          </a:p>
        </p:txBody>
      </p:sp>
    </p:spTree>
    <p:extLst>
      <p:ext uri="{BB962C8B-B14F-4D97-AF65-F5344CB8AC3E}">
        <p14:creationId xmlns:p14="http://schemas.microsoft.com/office/powerpoint/2010/main" val="197606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0"/>
            <a:ext cx="9144000" cy="6858000"/>
          </a:xfrm>
          <a:solidFill>
            <a:schemeClr val="bg1"/>
          </a:solidFill>
        </p:spPr>
        <p:txBody>
          <a:bodyPr>
            <a:noAutofit/>
          </a:bodyPr>
          <a:lstStyle/>
          <a:p>
            <a:pPr>
              <a:lnSpc>
                <a:spcPct val="100000"/>
              </a:lnSpc>
              <a:spcAft>
                <a:spcPts val="0"/>
              </a:spcAft>
            </a:pPr>
            <a:endParaRPr lang="en-US" altLang="zh-CN" sz="1700" b="1" dirty="0"/>
          </a:p>
        </p:txBody>
      </p:sp>
      <p:sp>
        <p:nvSpPr>
          <p:cNvPr id="6" name="内容占位符 2"/>
          <p:cNvSpPr txBox="1">
            <a:spLocks/>
          </p:cNvSpPr>
          <p:nvPr/>
        </p:nvSpPr>
        <p:spPr bwMode="auto">
          <a:xfrm>
            <a:off x="539750" y="500063"/>
            <a:ext cx="8153400"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#include &lt;</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stdio.h</a:t>
            </a:r>
            <a:r>
              <a:rPr kumimoji="1" lang="en-US" altLang="zh-CN" sz="2800" b="1" i="0" u="none" strike="noStrike" kern="0" cap="none" spc="0" normalizeH="0" baseline="0" noProof="0" dirty="0" smtClean="0">
                <a:ln>
                  <a:noFill/>
                </a:ln>
                <a:solidFill>
                  <a:srgbClr val="000000"/>
                </a:solidFill>
                <a:effectLst/>
                <a:uLnTx/>
                <a:uFillTx/>
                <a:latin typeface="Verdana"/>
                <a:ea typeface="宋体"/>
              </a:rPr>
              <a:t>&gt;</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#include &lt;</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stdlib.h</a:t>
            </a:r>
            <a:r>
              <a:rPr kumimoji="1" lang="en-US" altLang="zh-CN" sz="2800" b="1" i="0" u="none" strike="noStrike" kern="0" cap="none" spc="0" normalizeH="0" baseline="0" noProof="0" dirty="0" smtClean="0">
                <a:ln>
                  <a:noFill/>
                </a:ln>
                <a:solidFill>
                  <a:srgbClr val="000000"/>
                </a:solidFill>
                <a:effectLst/>
                <a:uLnTx/>
                <a:uFillTx/>
                <a:latin typeface="Verdana"/>
                <a:ea typeface="宋体"/>
              </a:rPr>
              <a:t>&gt;</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int</a:t>
            </a:r>
            <a:r>
              <a:rPr kumimoji="1" lang="en-US" altLang="zh-CN" sz="2800" b="1" i="0" u="none" strike="noStrike" kern="0" cap="none" spc="0" normalizeH="0" baseline="0" noProof="0" dirty="0" smtClean="0">
                <a:ln>
                  <a:noFill/>
                </a:ln>
                <a:solidFill>
                  <a:srgbClr val="000000"/>
                </a:solidFill>
                <a:effectLst/>
                <a:uLnTx/>
                <a:uFillTx/>
                <a:latin typeface="Verdana"/>
                <a:ea typeface="宋体"/>
              </a:rPr>
              <a:t> main()</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FILE *</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fp</a:t>
            </a:r>
            <a:r>
              <a:rPr kumimoji="1" lang="en-US" altLang="zh-CN" sz="2800" b="1" i="0" u="none" strike="noStrike" kern="0" cap="none" spc="0" normalizeH="0" baseline="0" noProof="0" dirty="0" smtClean="0">
                <a:ln>
                  <a:noFill/>
                </a:ln>
                <a:solidFill>
                  <a:srgbClr val="000000"/>
                </a:solidFill>
                <a:effectLst/>
                <a:uLnTx/>
                <a:uFillTx/>
                <a:latin typeface="Verdana"/>
                <a:ea typeface="宋体"/>
              </a:rPr>
              <a:t>;</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char </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ch,filename</a:t>
            </a:r>
            <a:r>
              <a:rPr kumimoji="1" lang="en-US" altLang="zh-CN" sz="2800" b="1" i="0" u="none" strike="noStrike" kern="0" cap="none" spc="0" normalizeH="0" baseline="0" noProof="0" dirty="0" smtClean="0">
                <a:ln>
                  <a:noFill/>
                </a:ln>
                <a:solidFill>
                  <a:srgbClr val="000000"/>
                </a:solidFill>
                <a:effectLst/>
                <a:uLnTx/>
                <a:uFillTx/>
                <a:latin typeface="Verdana"/>
                <a:ea typeface="宋体"/>
              </a:rPr>
              <a:t>[10];</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printf</a:t>
            </a:r>
            <a:r>
              <a:rPr kumimoji="1" lang="en-US" altLang="zh-CN" sz="2800" b="1" i="0" u="none" strike="noStrike" kern="0" cap="none" spc="0" normalizeH="0" baseline="0" noProof="0" dirty="0" smtClean="0">
                <a:ln>
                  <a:noFill/>
                </a:ln>
                <a:solidFill>
                  <a:srgbClr val="000000"/>
                </a:solidFill>
                <a:effectLst/>
                <a:uLnTx/>
                <a:uFillTx/>
                <a:latin typeface="Verdana"/>
                <a:ea typeface="宋体"/>
              </a:rPr>
              <a:t>("</a:t>
            </a:r>
            <a:r>
              <a:rPr kumimoji="1" lang="zh-CN" altLang="zh-CN" sz="2800" b="1" i="0" u="none" strike="noStrike" kern="0" cap="none" spc="0" normalizeH="0" baseline="0" noProof="0" dirty="0" smtClean="0">
                <a:ln>
                  <a:noFill/>
                </a:ln>
                <a:solidFill>
                  <a:srgbClr val="000000"/>
                </a:solidFill>
                <a:effectLst/>
                <a:uLnTx/>
                <a:uFillTx/>
                <a:latin typeface="Verdana"/>
                <a:ea typeface="宋体"/>
              </a:rPr>
              <a:t>请输入所用的文件名：</a:t>
            </a:r>
            <a:r>
              <a:rPr kumimoji="1" lang="en-US" altLang="zh-CN" sz="2800" b="1" i="0" u="none" strike="noStrike" kern="0" cap="none" spc="0" normalizeH="0" baseline="0" noProof="0" dirty="0" smtClean="0">
                <a:ln>
                  <a:noFill/>
                </a:ln>
                <a:solidFill>
                  <a:srgbClr val="000000"/>
                </a:solidFill>
                <a:effectLst/>
                <a:uLnTx/>
                <a:uFillTx/>
                <a:latin typeface="Verdana"/>
                <a:ea typeface="宋体"/>
              </a:rPr>
              <a:t>");</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scanf</a:t>
            </a:r>
            <a:r>
              <a:rPr kumimoji="1" lang="en-US" altLang="zh-CN" sz="2800" b="1" i="0" u="none" strike="noStrike" kern="0" cap="none" spc="0" normalizeH="0" baseline="0" noProof="0" dirty="0" smtClean="0">
                <a:ln>
                  <a:noFill/>
                </a:ln>
                <a:solidFill>
                  <a:srgbClr val="000000"/>
                </a:solidFill>
                <a:effectLst/>
                <a:uLnTx/>
                <a:uFillTx/>
                <a:latin typeface="Verdana"/>
                <a:ea typeface="宋体"/>
              </a:rPr>
              <a:t>("%</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s",</a:t>
            </a:r>
            <a:r>
              <a:rPr kumimoji="1" lang="en-US" altLang="zh-CN" sz="2800" b="1" i="0" u="none" strike="noStrike" kern="0" cap="none" spc="0" normalizeH="0" baseline="0" noProof="0" dirty="0" err="1" smtClean="0">
                <a:ln>
                  <a:noFill/>
                </a:ln>
                <a:solidFill>
                  <a:srgbClr val="9D138D"/>
                </a:solidFill>
                <a:effectLst/>
                <a:uLnTx/>
                <a:uFillTx/>
                <a:latin typeface="Verdana"/>
                <a:ea typeface="宋体"/>
              </a:rPr>
              <a:t>filename</a:t>
            </a:r>
            <a:r>
              <a:rPr kumimoji="1" lang="en-US" altLang="zh-CN" sz="2800" b="1" i="0" u="none" strike="noStrike" kern="0" cap="none" spc="0" normalizeH="0" baseline="0" noProof="0" dirty="0" smtClean="0">
                <a:ln>
                  <a:noFill/>
                </a:ln>
                <a:solidFill>
                  <a:srgbClr val="000000"/>
                </a:solidFill>
                <a:effectLst/>
                <a:uLnTx/>
                <a:uFillTx/>
                <a:latin typeface="Verdana"/>
                <a:ea typeface="宋体"/>
              </a:rPr>
              <a:t>);</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if((</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fp</a:t>
            </a:r>
            <a:r>
              <a:rPr kumimoji="1" lang="en-US" altLang="zh-CN" sz="2800" b="1" i="0" u="none" strike="noStrike" kern="0" cap="none" spc="0" normalizeH="0" baseline="0" noProof="0" dirty="0" smtClean="0">
                <a:ln>
                  <a:noFill/>
                </a:ln>
                <a:solidFill>
                  <a:srgbClr val="000000"/>
                </a:solidFill>
                <a:effectLst/>
                <a:uLnTx/>
                <a:uFillTx/>
                <a:latin typeface="Verdana"/>
                <a:ea typeface="宋体"/>
              </a:rPr>
              <a:t>=</a:t>
            </a:r>
            <a:r>
              <a:rPr kumimoji="1" lang="en-US" altLang="zh-CN" sz="2800" b="1" i="0" u="none" strike="noStrike" kern="0" cap="none" spc="0" normalizeH="0" baseline="0" noProof="0" dirty="0" err="1" smtClean="0">
                <a:ln>
                  <a:noFill/>
                </a:ln>
                <a:solidFill>
                  <a:srgbClr val="00B0F0"/>
                </a:solidFill>
                <a:effectLst/>
                <a:uLnTx/>
                <a:uFillTx/>
                <a:latin typeface="Verdana"/>
                <a:ea typeface="宋体"/>
              </a:rPr>
              <a:t>fopen</a:t>
            </a:r>
            <a:r>
              <a:rPr kumimoji="1" lang="en-US" altLang="zh-CN" sz="2800" b="1" i="0" u="none" strike="noStrike" kern="0" cap="none" spc="0" normalizeH="0" baseline="0" noProof="0" dirty="0" smtClean="0">
                <a:ln>
                  <a:noFill/>
                </a:ln>
                <a:solidFill>
                  <a:srgbClr val="000000"/>
                </a:solidFill>
                <a:effectLst/>
                <a:uLnTx/>
                <a:uFillTx/>
                <a:latin typeface="Verdana"/>
                <a:ea typeface="宋体"/>
              </a:rPr>
              <a:t>(</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filename,“</a:t>
            </a:r>
            <a:r>
              <a:rPr kumimoji="1" lang="en-US" altLang="zh-CN" sz="2800" b="1" i="0" u="none" strike="noStrike" kern="0" cap="none" spc="0" normalizeH="0" baseline="0" noProof="0" dirty="0" err="1" smtClean="0">
                <a:ln>
                  <a:noFill/>
                </a:ln>
                <a:solidFill>
                  <a:srgbClr val="C00000"/>
                </a:solidFill>
                <a:effectLst/>
                <a:uLnTx/>
                <a:uFillTx/>
                <a:latin typeface="Verdana"/>
                <a:ea typeface="宋体"/>
              </a:rPr>
              <a:t>w</a:t>
            </a:r>
            <a:r>
              <a:rPr kumimoji="1" lang="en-US" altLang="zh-CN" sz="2800" b="1" i="0" u="none" strike="noStrike" kern="0" cap="none" spc="0" normalizeH="0" baseline="0" noProof="0" dirty="0" smtClean="0">
                <a:ln>
                  <a:noFill/>
                </a:ln>
                <a:solidFill>
                  <a:srgbClr val="000000"/>
                </a:solidFill>
                <a:effectLst/>
                <a:uLnTx/>
                <a:uFillTx/>
                <a:latin typeface="Verdana"/>
                <a:ea typeface="宋体"/>
              </a:rPr>
              <a:t>”))==NULL)  </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  </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printf</a:t>
            </a:r>
            <a:r>
              <a:rPr kumimoji="1" lang="en-US" altLang="zh-CN" sz="2800" b="1" i="0" u="none" strike="noStrike" kern="0" cap="none" spc="0" normalizeH="0" baseline="0" noProof="0" dirty="0" smtClean="0">
                <a:ln>
                  <a:noFill/>
                </a:ln>
                <a:solidFill>
                  <a:srgbClr val="000000"/>
                </a:solidFill>
                <a:effectLst/>
                <a:uLnTx/>
                <a:uFillTx/>
                <a:latin typeface="Verdana"/>
                <a:ea typeface="宋体"/>
              </a:rPr>
              <a:t>("</a:t>
            </a:r>
            <a:r>
              <a:rPr kumimoji="1" lang="zh-CN" altLang="zh-CN" sz="2800" b="1" i="0" u="none" strike="noStrike" kern="0" cap="none" spc="0" normalizeH="0" baseline="0" noProof="0" dirty="0" smtClean="0">
                <a:ln>
                  <a:noFill/>
                </a:ln>
                <a:solidFill>
                  <a:srgbClr val="000000"/>
                </a:solidFill>
                <a:effectLst/>
                <a:uLnTx/>
                <a:uFillTx/>
                <a:latin typeface="Verdana"/>
                <a:ea typeface="宋体"/>
              </a:rPr>
              <a:t>无法打开此文件</a:t>
            </a:r>
            <a:r>
              <a:rPr kumimoji="1" lang="en-US" altLang="zh-CN" sz="2800" b="1" i="0" u="none" strike="noStrike" kern="0" cap="none" spc="0" normalizeH="0" baseline="0" noProof="0" dirty="0" smtClean="0">
                <a:ln>
                  <a:noFill/>
                </a:ln>
                <a:solidFill>
                  <a:srgbClr val="000000"/>
                </a:solidFill>
                <a:effectLst/>
                <a:uLnTx/>
                <a:uFillTx/>
                <a:latin typeface="Verdana"/>
                <a:ea typeface="宋体"/>
              </a:rPr>
              <a:t>\n");   </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exit(0); </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a:t>
            </a: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rgbClr val="000000"/>
                </a:solidFill>
                <a:effectLst/>
                <a:uLnTx/>
                <a:uFillTx/>
                <a:latin typeface="Verdana"/>
                <a:ea typeface="宋体"/>
              </a:rPr>
              <a:t>   </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ch</a:t>
            </a:r>
            <a:r>
              <a:rPr kumimoji="1" lang="en-US" altLang="zh-CN" sz="2800" b="1" i="0" u="none" strike="noStrike" kern="0" cap="none" spc="0" normalizeH="0" baseline="0" noProof="0" dirty="0" smtClean="0">
                <a:ln>
                  <a:noFill/>
                </a:ln>
                <a:solidFill>
                  <a:srgbClr val="000000"/>
                </a:solidFill>
                <a:effectLst/>
                <a:uLnTx/>
                <a:uFillTx/>
                <a:latin typeface="Verdana"/>
                <a:ea typeface="宋体"/>
              </a:rPr>
              <a:t>=</a:t>
            </a:r>
            <a:r>
              <a:rPr kumimoji="1" lang="en-US" altLang="zh-CN" sz="2800" b="1" i="0" u="none" strike="noStrike" kern="0" cap="none" spc="0" normalizeH="0" baseline="0" noProof="0" dirty="0" err="1" smtClean="0">
                <a:ln>
                  <a:noFill/>
                </a:ln>
                <a:solidFill>
                  <a:srgbClr val="000000"/>
                </a:solidFill>
                <a:effectLst/>
                <a:uLnTx/>
                <a:uFillTx/>
                <a:latin typeface="Verdana"/>
                <a:ea typeface="宋体"/>
              </a:rPr>
              <a:t>getchar</a:t>
            </a:r>
            <a:r>
              <a:rPr kumimoji="1" lang="en-US" altLang="zh-CN" sz="2800" b="1" i="0" u="none" strike="noStrike" kern="0" cap="none" spc="0" normalizeH="0" baseline="0" noProof="0" dirty="0" smtClean="0">
                <a:ln>
                  <a:noFill/>
                </a:ln>
                <a:solidFill>
                  <a:srgbClr val="000000"/>
                </a:solidFill>
                <a:effectLst/>
                <a:uLnTx/>
                <a:uFillTx/>
                <a:latin typeface="Verdana"/>
                <a:ea typeface="宋体"/>
              </a:rPr>
              <a:t>( );</a:t>
            </a:r>
            <a:endParaRPr kumimoji="1" lang="zh-CN" altLang="zh-CN" sz="2800" b="1" i="0" u="none" strike="noStrike" kern="0" cap="none" spc="0" normalizeH="0" baseline="0" noProof="0" dirty="0" smtClean="0">
              <a:ln>
                <a:noFill/>
              </a:ln>
              <a:solidFill>
                <a:srgbClr val="000000"/>
              </a:solidFill>
              <a:effectLst/>
              <a:uLnTx/>
              <a:uFillTx/>
              <a:latin typeface="Verdana"/>
              <a:ea typeface="宋体"/>
            </a:endParaRPr>
          </a:p>
          <a:p>
            <a:pPr marL="342900" marR="0" lvl="0" indent="-342900" algn="l" defTabSz="914400" rtl="0" eaLnBrk="0" fontAlgn="base" latinLnBrk="0" hangingPunct="0">
              <a:lnSpc>
                <a:spcPts val="3000"/>
              </a:lnSpc>
              <a:spcBef>
                <a:spcPct val="20000"/>
              </a:spcBef>
              <a:spcAft>
                <a:spcPct val="0"/>
              </a:spcAft>
              <a:buClrTx/>
              <a:buSzTx/>
              <a:buFont typeface="Wingdings" pitchFamily="2" charset="2"/>
              <a:buNone/>
              <a:tabLst/>
              <a:defRPr/>
            </a:pPr>
            <a:endParaRPr kumimoji="1" lang="zh-CN" altLang="en-US" sz="2800" b="1" i="0" u="none" strike="noStrike" kern="0" cap="none" spc="0" normalizeH="0" baseline="0" noProof="0" dirty="0" smtClean="0">
              <a:ln>
                <a:noFill/>
              </a:ln>
              <a:solidFill>
                <a:srgbClr val="000000"/>
              </a:solidFill>
              <a:effectLst/>
              <a:uLnTx/>
              <a:uFillTx/>
              <a:latin typeface="Verdana"/>
              <a:ea typeface="宋体"/>
            </a:endParaRPr>
          </a:p>
        </p:txBody>
      </p:sp>
      <p:sp>
        <p:nvSpPr>
          <p:cNvPr id="7" name="圆角矩形标注 6"/>
          <p:cNvSpPr>
            <a:spLocks noChangeArrowheads="1"/>
          </p:cNvSpPr>
          <p:nvPr/>
        </p:nvSpPr>
        <p:spPr bwMode="auto">
          <a:xfrm>
            <a:off x="4786313" y="5214938"/>
            <a:ext cx="2214562" cy="1071562"/>
          </a:xfrm>
          <a:prstGeom prst="wedgeRoundRectCallout">
            <a:avLst>
              <a:gd name="adj1" fmla="val -86491"/>
              <a:gd name="adj2" fmla="val 6583"/>
              <a:gd name="adj3" fmla="val 16667"/>
            </a:avLst>
          </a:prstGeom>
          <a:solidFill>
            <a:srgbClr val="FFFFCC"/>
          </a:solidFill>
          <a:ln w="9525" algn="ctr">
            <a:solidFill>
              <a:srgbClr val="000000"/>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zh-CN" sz="2800" b="0" i="0" u="none" strike="noStrike" kern="0" cap="none" spc="0" normalizeH="0" baseline="0" noProof="0" smtClean="0">
                <a:ln>
                  <a:noFill/>
                </a:ln>
                <a:solidFill>
                  <a:srgbClr val="0000CC"/>
                </a:solidFill>
                <a:effectLst/>
                <a:uLnTx/>
                <a:uFillTx/>
                <a:latin typeface="Arial" charset="0"/>
                <a:ea typeface="宋体" pitchFamily="2" charset="-122"/>
              </a:rPr>
              <a:t>接收最后输入的回车符</a:t>
            </a:r>
            <a:endParaRPr kumimoji="1" lang="zh-CN" altLang="en-US" sz="2800" b="0" i="0" u="none" strike="noStrike" kern="0" cap="none" spc="0" normalizeH="0" baseline="0" noProof="0" smtClean="0">
              <a:ln>
                <a:noFill/>
              </a:ln>
              <a:solidFill>
                <a:srgbClr val="0000CC"/>
              </a:solidFill>
              <a:effectLst/>
              <a:uLnTx/>
              <a:uFillTx/>
              <a:latin typeface="Arial" charset="0"/>
              <a:ea typeface="宋体" pitchFamily="2" charset="-122"/>
            </a:endParaRPr>
          </a:p>
        </p:txBody>
      </p:sp>
      <p:sp>
        <p:nvSpPr>
          <p:cNvPr id="8" name="圆角矩形标注 7"/>
          <p:cNvSpPr>
            <a:spLocks noChangeArrowheads="1"/>
          </p:cNvSpPr>
          <p:nvPr/>
        </p:nvSpPr>
        <p:spPr bwMode="auto">
          <a:xfrm>
            <a:off x="5572125" y="1857375"/>
            <a:ext cx="2214563" cy="642938"/>
          </a:xfrm>
          <a:prstGeom prst="wedgeRoundRectCallout">
            <a:avLst>
              <a:gd name="adj1" fmla="val -70653"/>
              <a:gd name="adj2" fmla="val 179977"/>
              <a:gd name="adj3" fmla="val 16667"/>
            </a:avLst>
          </a:prstGeom>
          <a:solidFill>
            <a:srgbClr val="FFFFCC"/>
          </a:solidFill>
          <a:ln w="9525" algn="ctr">
            <a:solidFill>
              <a:srgbClr val="000000"/>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zh-CN" sz="2800" b="0" i="0" u="none" strike="noStrike" kern="0" cap="none" spc="0" normalizeH="0" baseline="0" noProof="0" smtClean="0">
                <a:ln>
                  <a:noFill/>
                </a:ln>
                <a:solidFill>
                  <a:srgbClr val="0000CC"/>
                </a:solidFill>
                <a:effectLst/>
                <a:uLnTx/>
                <a:uFillTx/>
                <a:latin typeface="Arial" charset="0"/>
                <a:ea typeface="宋体" pitchFamily="2" charset="-122"/>
              </a:rPr>
              <a:t>输入</a:t>
            </a:r>
            <a:r>
              <a:rPr kumimoji="1" lang="zh-CN" altLang="en-US" sz="2800" b="0" i="0" u="none" strike="noStrike" kern="0" cap="none" spc="0" normalizeH="0" baseline="0" noProof="0" smtClean="0">
                <a:ln>
                  <a:noFill/>
                </a:ln>
                <a:solidFill>
                  <a:srgbClr val="0000CC"/>
                </a:solidFill>
                <a:effectLst/>
                <a:uLnTx/>
                <a:uFillTx/>
                <a:latin typeface="Arial" charset="0"/>
                <a:ea typeface="宋体" pitchFamily="2" charset="-122"/>
              </a:rPr>
              <a:t>文件名</a:t>
            </a:r>
          </a:p>
        </p:txBody>
      </p:sp>
      <p:sp>
        <p:nvSpPr>
          <p:cNvPr id="9" name="圆角矩形标注 8"/>
          <p:cNvSpPr>
            <a:spLocks noChangeArrowheads="1"/>
          </p:cNvSpPr>
          <p:nvPr/>
        </p:nvSpPr>
        <p:spPr bwMode="auto">
          <a:xfrm>
            <a:off x="6786563" y="3071813"/>
            <a:ext cx="1357312" cy="642937"/>
          </a:xfrm>
          <a:prstGeom prst="wedgeRoundRectCallout">
            <a:avLst>
              <a:gd name="adj1" fmla="val -106023"/>
              <a:gd name="adj2" fmla="val 74773"/>
              <a:gd name="adj3" fmla="val 16667"/>
            </a:avLst>
          </a:prstGeom>
          <a:solidFill>
            <a:srgbClr val="FFFFCC"/>
          </a:solidFill>
          <a:ln w="9525" algn="ctr">
            <a:solidFill>
              <a:srgbClr val="000000"/>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smtClean="0">
                <a:ln>
                  <a:noFill/>
                </a:ln>
                <a:solidFill>
                  <a:srgbClr val="0000CC"/>
                </a:solidFill>
                <a:effectLst/>
                <a:uLnTx/>
                <a:uFillTx/>
                <a:latin typeface="Arial" charset="0"/>
                <a:ea typeface="宋体" pitchFamily="2" charset="-122"/>
              </a:rPr>
              <a:t>只写</a:t>
            </a:r>
          </a:p>
        </p:txBody>
      </p:sp>
      <p:sp>
        <p:nvSpPr>
          <p:cNvPr id="10" name="圆角矩形标注 9"/>
          <p:cNvSpPr>
            <a:spLocks noChangeArrowheads="1"/>
          </p:cNvSpPr>
          <p:nvPr/>
        </p:nvSpPr>
        <p:spPr bwMode="auto">
          <a:xfrm>
            <a:off x="5429250" y="785813"/>
            <a:ext cx="3143250" cy="642937"/>
          </a:xfrm>
          <a:prstGeom prst="wedgeRoundRectCallout">
            <a:avLst>
              <a:gd name="adj1" fmla="val -75435"/>
              <a:gd name="adj2" fmla="val 16324"/>
              <a:gd name="adj3" fmla="val 16667"/>
            </a:avLst>
          </a:prstGeom>
          <a:solidFill>
            <a:srgbClr val="FFFFCC"/>
          </a:solidFill>
          <a:ln w="9525" algn="ctr">
            <a:solidFill>
              <a:srgbClr val="000000"/>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smtClean="0">
                <a:ln>
                  <a:noFill/>
                </a:ln>
                <a:solidFill>
                  <a:srgbClr val="0000CC"/>
                </a:solidFill>
                <a:effectLst/>
                <a:uLnTx/>
                <a:uFillTx/>
                <a:latin typeface="Arial" charset="0"/>
                <a:ea typeface="宋体" pitchFamily="2" charset="-122"/>
              </a:rPr>
              <a:t>用</a:t>
            </a:r>
            <a:r>
              <a:rPr kumimoji="1" lang="en-US" altLang="zh-CN" sz="2800" b="0" i="0" u="none" strike="noStrike" kern="0" cap="none" spc="0" normalizeH="0" baseline="0" noProof="0" smtClean="0">
                <a:ln>
                  <a:noFill/>
                </a:ln>
                <a:solidFill>
                  <a:srgbClr val="0000CC"/>
                </a:solidFill>
                <a:effectLst/>
                <a:uLnTx/>
                <a:uFillTx/>
                <a:latin typeface="Arial" charset="0"/>
                <a:ea typeface="宋体" pitchFamily="2" charset="-122"/>
              </a:rPr>
              <a:t>exit</a:t>
            </a:r>
            <a:r>
              <a:rPr kumimoji="1" lang="zh-CN" altLang="en-US" sz="2800" b="0" i="0" u="none" strike="noStrike" kern="0" cap="none" spc="0" normalizeH="0" baseline="0" noProof="0" smtClean="0">
                <a:ln>
                  <a:noFill/>
                </a:ln>
                <a:solidFill>
                  <a:srgbClr val="0000CC"/>
                </a:solidFill>
                <a:effectLst/>
                <a:uLnTx/>
                <a:uFillTx/>
                <a:latin typeface="Arial" charset="0"/>
                <a:ea typeface="宋体" pitchFamily="2" charset="-122"/>
              </a:rPr>
              <a:t>函数时加</a:t>
            </a:r>
          </a:p>
        </p:txBody>
      </p:sp>
    </p:spTree>
    <p:extLst>
      <p:ext uri="{BB962C8B-B14F-4D97-AF65-F5344CB8AC3E}">
        <p14:creationId xmlns:p14="http://schemas.microsoft.com/office/powerpoint/2010/main" val="258753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0"/>
            <a:ext cx="9144000" cy="6858000"/>
          </a:xfrm>
          <a:solidFill>
            <a:schemeClr val="bg1"/>
          </a:solidFill>
        </p:spPr>
        <p:txBody>
          <a:bodyPr>
            <a:noAutofit/>
          </a:bodyPr>
          <a:lstStyle/>
          <a:p>
            <a:pPr marL="342900" lvl="0" indent="-342900" eaLnBrk="0" hangingPunct="0">
              <a:lnSpc>
                <a:spcPts val="3000"/>
              </a:lnSpc>
              <a:spcBef>
                <a:spcPct val="20000"/>
              </a:spcBef>
              <a:spcAft>
                <a:spcPct val="0"/>
              </a:spcAft>
              <a:defRPr/>
            </a:pPr>
            <a:r>
              <a:rPr kumimoji="1" lang="en-US" altLang="zh-CN" sz="2800" b="1" dirty="0">
                <a:solidFill>
                  <a:srgbClr val="000000"/>
                </a:solidFill>
                <a:latin typeface="Verdana"/>
              </a:rPr>
              <a:t> </a:t>
            </a:r>
            <a:endParaRPr kumimoji="1" lang="en-US" altLang="zh-CN" sz="2800" b="1" dirty="0" smtClean="0">
              <a:solidFill>
                <a:srgbClr val="000000"/>
              </a:solidFill>
              <a:latin typeface="Verdana"/>
            </a:endParaRPr>
          </a:p>
          <a:p>
            <a:pPr marL="342900" lvl="0" indent="-342900" eaLnBrk="0" hangingPunct="0">
              <a:lnSpc>
                <a:spcPts val="3000"/>
              </a:lnSpc>
              <a:spcBef>
                <a:spcPct val="20000"/>
              </a:spcBef>
              <a:spcAft>
                <a:spcPct val="0"/>
              </a:spcAft>
              <a:defRPr/>
            </a:pPr>
            <a:endParaRPr kumimoji="1" lang="en-US"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err="1" smtClean="0">
                <a:solidFill>
                  <a:srgbClr val="000000"/>
                </a:solidFill>
                <a:latin typeface="Verdana"/>
              </a:rPr>
              <a:t>printf</a:t>
            </a:r>
            <a:r>
              <a:rPr kumimoji="1" lang="en-US" altLang="zh-CN" sz="2800" b="1" dirty="0">
                <a:solidFill>
                  <a:srgbClr val="000000"/>
                </a:solidFill>
                <a:latin typeface="Verdana"/>
              </a:rPr>
              <a:t>(“</a:t>
            </a:r>
            <a:r>
              <a:rPr kumimoji="1" lang="zh-CN" altLang="zh-CN" sz="2800" b="1" dirty="0">
                <a:solidFill>
                  <a:srgbClr val="000000"/>
                </a:solidFill>
                <a:latin typeface="Verdana"/>
              </a:rPr>
              <a:t>请输入一个字符串</a:t>
            </a:r>
            <a:r>
              <a:rPr kumimoji="1" lang="en-US" altLang="zh-CN" sz="2800" b="1" dirty="0">
                <a:solidFill>
                  <a:srgbClr val="000000"/>
                </a:solidFill>
                <a:latin typeface="Verdana"/>
              </a:rPr>
              <a:t>(</a:t>
            </a:r>
            <a:r>
              <a:rPr kumimoji="1" lang="zh-CN" altLang="zh-CN" sz="2800" b="1" dirty="0">
                <a:solidFill>
                  <a:srgbClr val="000000"/>
                </a:solidFill>
                <a:latin typeface="Verdana"/>
              </a:rPr>
              <a:t>以</a:t>
            </a:r>
            <a:r>
              <a:rPr kumimoji="1" lang="en-US" altLang="zh-CN" sz="2800" b="1" dirty="0">
                <a:solidFill>
                  <a:srgbClr val="000000"/>
                </a:solidFill>
                <a:latin typeface="Verdana"/>
              </a:rPr>
              <a:t>#</a:t>
            </a:r>
            <a:r>
              <a:rPr kumimoji="1" lang="zh-CN" altLang="zh-CN" sz="2800" b="1" dirty="0">
                <a:solidFill>
                  <a:srgbClr val="000000"/>
                </a:solidFill>
                <a:latin typeface="Verdana"/>
              </a:rPr>
              <a:t>结束</a:t>
            </a:r>
            <a:r>
              <a:rPr kumimoji="1" lang="en-US" altLang="zh-CN" sz="2800" b="1" dirty="0">
                <a:solidFill>
                  <a:srgbClr val="000000"/>
                </a:solidFill>
                <a:latin typeface="Verdana"/>
              </a:rPr>
              <a:t>)</a:t>
            </a:r>
            <a:r>
              <a:rPr kumimoji="1" lang="zh-CN" altLang="zh-CN" sz="2800" b="1" dirty="0">
                <a:solidFill>
                  <a:srgbClr val="000000"/>
                </a:solidFill>
                <a:latin typeface="Verdana"/>
              </a:rPr>
              <a:t>：</a:t>
            </a:r>
            <a:r>
              <a:rPr kumimoji="1" lang="en-US" altLang="zh-CN" sz="2800" b="1" dirty="0">
                <a:solidFill>
                  <a:srgbClr val="000000"/>
                </a:solidFill>
                <a:latin typeface="Verdana"/>
              </a:rPr>
              <a:t>");</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   </a:t>
            </a:r>
            <a:r>
              <a:rPr kumimoji="1" lang="en-US" altLang="zh-CN" sz="2800" b="1" dirty="0" err="1">
                <a:solidFill>
                  <a:srgbClr val="000000"/>
                </a:solidFill>
                <a:latin typeface="Verdana"/>
              </a:rPr>
              <a:t>ch</a:t>
            </a:r>
            <a:r>
              <a:rPr kumimoji="1" lang="en-US" altLang="zh-CN" sz="2800" b="1" dirty="0">
                <a:solidFill>
                  <a:srgbClr val="000000"/>
                </a:solidFill>
                <a:latin typeface="Verdana"/>
              </a:rPr>
              <a:t>=</a:t>
            </a:r>
            <a:r>
              <a:rPr kumimoji="1" lang="en-US" altLang="zh-CN" sz="2800" b="1" dirty="0" err="1">
                <a:solidFill>
                  <a:srgbClr val="000000"/>
                </a:solidFill>
                <a:latin typeface="Verdana"/>
              </a:rPr>
              <a:t>getchar</a:t>
            </a:r>
            <a:r>
              <a:rPr kumimoji="1" lang="en-US" altLang="zh-CN" sz="2800" b="1" dirty="0">
                <a:solidFill>
                  <a:srgbClr val="000000"/>
                </a:solidFill>
                <a:latin typeface="Verdana"/>
              </a:rPr>
              <a:t>( );  </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   while(</a:t>
            </a:r>
            <a:r>
              <a:rPr kumimoji="1" lang="en-US" altLang="zh-CN" sz="2800" b="1" dirty="0" err="1">
                <a:solidFill>
                  <a:srgbClr val="000000"/>
                </a:solidFill>
                <a:latin typeface="Verdana"/>
              </a:rPr>
              <a:t>ch</a:t>
            </a:r>
            <a:r>
              <a:rPr kumimoji="1" lang="en-US" altLang="zh-CN" sz="2800" b="1" dirty="0">
                <a:solidFill>
                  <a:srgbClr val="000000"/>
                </a:solidFill>
                <a:latin typeface="Verdana"/>
              </a:rPr>
              <a:t>!=‘#’)   </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	{  </a:t>
            </a:r>
            <a:r>
              <a:rPr kumimoji="1" lang="en-US" altLang="zh-CN" sz="2800" b="1" dirty="0" err="1">
                <a:solidFill>
                  <a:srgbClr val="FF0000"/>
                </a:solidFill>
                <a:latin typeface="Verdana"/>
              </a:rPr>
              <a:t>fputc</a:t>
            </a:r>
            <a:r>
              <a:rPr kumimoji="1" lang="en-US" altLang="zh-CN" sz="2800" b="1" dirty="0">
                <a:solidFill>
                  <a:srgbClr val="000000"/>
                </a:solidFill>
                <a:latin typeface="Verdana"/>
              </a:rPr>
              <a:t>(</a:t>
            </a:r>
            <a:r>
              <a:rPr kumimoji="1" lang="en-US" altLang="zh-CN" sz="2800" b="1" dirty="0" err="1">
                <a:solidFill>
                  <a:srgbClr val="000000"/>
                </a:solidFill>
                <a:latin typeface="Verdana"/>
              </a:rPr>
              <a:t>ch,fp</a:t>
            </a:r>
            <a:r>
              <a:rPr kumimoji="1" lang="en-US" altLang="zh-CN" sz="2800" b="1" dirty="0">
                <a:solidFill>
                  <a:srgbClr val="000000"/>
                </a:solidFill>
                <a:latin typeface="Verdana"/>
              </a:rPr>
              <a:t>);   </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       </a:t>
            </a:r>
            <a:r>
              <a:rPr kumimoji="1" lang="en-US" altLang="zh-CN" sz="2800" b="1" dirty="0" err="1">
                <a:solidFill>
                  <a:srgbClr val="000000"/>
                </a:solidFill>
                <a:latin typeface="Verdana"/>
              </a:rPr>
              <a:t>putchar</a:t>
            </a:r>
            <a:r>
              <a:rPr kumimoji="1" lang="en-US" altLang="zh-CN" sz="2800" b="1" dirty="0">
                <a:solidFill>
                  <a:srgbClr val="000000"/>
                </a:solidFill>
                <a:latin typeface="Verdana"/>
              </a:rPr>
              <a:t>(</a:t>
            </a:r>
            <a:r>
              <a:rPr kumimoji="1" lang="en-US" altLang="zh-CN" sz="2800" b="1" dirty="0" err="1">
                <a:solidFill>
                  <a:srgbClr val="000000"/>
                </a:solidFill>
                <a:latin typeface="Verdana"/>
              </a:rPr>
              <a:t>ch</a:t>
            </a:r>
            <a:r>
              <a:rPr kumimoji="1" lang="en-US" altLang="zh-CN" sz="2800" b="1" dirty="0">
                <a:solidFill>
                  <a:srgbClr val="000000"/>
                </a:solidFill>
                <a:latin typeface="Verdana"/>
              </a:rPr>
              <a:t>);   </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	    </a:t>
            </a:r>
            <a:r>
              <a:rPr kumimoji="1" lang="en-US" altLang="zh-CN" sz="2800" b="1" dirty="0" err="1">
                <a:solidFill>
                  <a:srgbClr val="000000"/>
                </a:solidFill>
                <a:latin typeface="Verdana"/>
              </a:rPr>
              <a:t>ch</a:t>
            </a:r>
            <a:r>
              <a:rPr kumimoji="1" lang="en-US" altLang="zh-CN" sz="2800" b="1" dirty="0">
                <a:solidFill>
                  <a:srgbClr val="000000"/>
                </a:solidFill>
                <a:latin typeface="Verdana"/>
              </a:rPr>
              <a:t>=</a:t>
            </a:r>
            <a:r>
              <a:rPr kumimoji="1" lang="en-US" altLang="zh-CN" sz="2800" b="1" dirty="0" err="1">
                <a:solidFill>
                  <a:srgbClr val="000000"/>
                </a:solidFill>
                <a:latin typeface="Verdana"/>
              </a:rPr>
              <a:t>getchar</a:t>
            </a:r>
            <a:r>
              <a:rPr kumimoji="1" lang="en-US" altLang="zh-CN" sz="2800" b="1" dirty="0">
                <a:solidFill>
                  <a:srgbClr val="000000"/>
                </a:solidFill>
                <a:latin typeface="Verdana"/>
              </a:rPr>
              <a:t>(); </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	 }</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   </a:t>
            </a:r>
            <a:r>
              <a:rPr kumimoji="1" lang="en-US" altLang="zh-CN" sz="2800" b="1" dirty="0" err="1">
                <a:solidFill>
                  <a:srgbClr val="00B0F0"/>
                </a:solidFill>
                <a:latin typeface="Verdana"/>
              </a:rPr>
              <a:t>fclose</a:t>
            </a:r>
            <a:r>
              <a:rPr kumimoji="1" lang="en-US" altLang="zh-CN" sz="2800" b="1" dirty="0">
                <a:solidFill>
                  <a:srgbClr val="000000"/>
                </a:solidFill>
                <a:latin typeface="Verdana"/>
              </a:rPr>
              <a:t>(</a:t>
            </a:r>
            <a:r>
              <a:rPr kumimoji="1" lang="en-US" altLang="zh-CN" sz="2800" b="1" dirty="0" err="1">
                <a:solidFill>
                  <a:srgbClr val="000000"/>
                </a:solidFill>
                <a:latin typeface="Verdana"/>
              </a:rPr>
              <a:t>fp</a:t>
            </a:r>
            <a:r>
              <a:rPr kumimoji="1" lang="en-US" altLang="zh-CN" sz="2800" b="1" dirty="0">
                <a:solidFill>
                  <a:srgbClr val="000000"/>
                </a:solidFill>
                <a:latin typeface="Verdana"/>
              </a:rPr>
              <a:t>);   </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   </a:t>
            </a:r>
            <a:r>
              <a:rPr kumimoji="1" lang="en-US" altLang="zh-CN" sz="2800" b="1" dirty="0" err="1">
                <a:solidFill>
                  <a:srgbClr val="000000"/>
                </a:solidFill>
                <a:latin typeface="Verdana"/>
              </a:rPr>
              <a:t>putchar</a:t>
            </a:r>
            <a:r>
              <a:rPr kumimoji="1" lang="en-US" altLang="zh-CN" sz="2800" b="1" dirty="0">
                <a:solidFill>
                  <a:srgbClr val="000000"/>
                </a:solidFill>
                <a:latin typeface="Verdana"/>
              </a:rPr>
              <a:t>(10);  </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   return 0;</a:t>
            </a:r>
            <a:endParaRPr kumimoji="1" lang="zh-CN" altLang="zh-CN" sz="2800" b="1" dirty="0">
              <a:solidFill>
                <a:srgbClr val="000000"/>
              </a:solidFill>
              <a:latin typeface="Verdana"/>
            </a:endParaRPr>
          </a:p>
          <a:p>
            <a:pPr marL="342900" lvl="0" indent="-69850" eaLnBrk="0" hangingPunct="0">
              <a:lnSpc>
                <a:spcPts val="3000"/>
              </a:lnSpc>
              <a:spcBef>
                <a:spcPct val="20000"/>
              </a:spcBef>
              <a:spcAft>
                <a:spcPct val="0"/>
              </a:spcAft>
              <a:defRPr/>
            </a:pPr>
            <a:r>
              <a:rPr kumimoji="1" lang="en-US" altLang="zh-CN" sz="2800" b="1" dirty="0">
                <a:solidFill>
                  <a:srgbClr val="000000"/>
                </a:solidFill>
                <a:latin typeface="Verdana"/>
              </a:rPr>
              <a:t>}</a:t>
            </a:r>
            <a:endParaRPr lang="en-US" altLang="zh-CN" sz="1700" b="1" dirty="0"/>
          </a:p>
        </p:txBody>
      </p:sp>
    </p:spTree>
    <p:extLst>
      <p:ext uri="{BB962C8B-B14F-4D97-AF65-F5344CB8AC3E}">
        <p14:creationId xmlns:p14="http://schemas.microsoft.com/office/powerpoint/2010/main" val="30186217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a:xfrm>
            <a:off x="288000" y="1115999"/>
            <a:ext cx="8604000" cy="5256000"/>
          </a:xfrm>
        </p:spPr>
        <p:txBody>
          <a:bodyPr>
            <a:normAutofit/>
          </a:bodyPr>
          <a:lstStyle/>
          <a:p>
            <a:pPr marL="273050" indent="-273050">
              <a:buClr>
                <a:srgbClr val="FF0000"/>
              </a:buClr>
              <a:buSzPct val="80000"/>
              <a:buFont typeface="Wingdings" panose="05000000000000000000" pitchFamily="2" charset="2"/>
              <a:buChar char="n"/>
            </a:pPr>
            <a:r>
              <a:rPr kumimoji="1" lang="zh-CN" altLang="en-US" sz="2800" b="1" kern="1200" dirty="0" smtClean="0">
                <a:solidFill>
                  <a:srgbClr val="0033CC"/>
                </a:solidFill>
                <a:latin typeface="Times New Roman" pitchFamily="18" charset="0"/>
                <a:ea typeface="宋体" pitchFamily="2" charset="-122"/>
              </a:rPr>
              <a:t>读写一个字符串</a:t>
            </a:r>
            <a:endParaRPr kumimoji="1" lang="en-US" altLang="zh-CN" sz="2800" b="1" kern="1200" dirty="0" smtClean="0">
              <a:solidFill>
                <a:srgbClr val="0033CC"/>
              </a:solidFill>
              <a:latin typeface="Times New Roman" pitchFamily="18" charset="0"/>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403472692"/>
              </p:ext>
            </p:extLst>
          </p:nvPr>
        </p:nvGraphicFramePr>
        <p:xfrm>
          <a:off x="179512" y="1844824"/>
          <a:ext cx="8715375" cy="4045084"/>
        </p:xfrm>
        <a:graphic>
          <a:graphicData uri="http://schemas.openxmlformats.org/drawingml/2006/table">
            <a:tbl>
              <a:tblPr/>
              <a:tblGrid>
                <a:gridCol w="1244600"/>
                <a:gridCol w="2255837"/>
                <a:gridCol w="3163888"/>
                <a:gridCol w="2051050"/>
              </a:tblGrid>
              <a:tr h="779402">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函数名</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调用形式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功能</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06746">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9D138D"/>
                          </a:solidFill>
                          <a:effectLst/>
                          <a:latin typeface="Times New Roman" pitchFamily="18" charset="0"/>
                          <a:ea typeface="宋体" pitchFamily="2" charset="-122"/>
                          <a:cs typeface="Times New Roman" pitchFamily="18" charset="0"/>
                        </a:rPr>
                        <a:t>fgets</a:t>
                      </a:r>
                      <a:endParaRPr kumimoji="0" lang="zh-CN" altLang="zh-CN" sz="2800" b="1" i="0" u="none" strike="noStrike" cap="none" normalizeH="0" baseline="0" dirty="0" smtClean="0">
                        <a:ln>
                          <a:noFill/>
                        </a:ln>
                        <a:solidFill>
                          <a:srgbClr val="9D138D"/>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fgets(</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str,n,fp</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从</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fp</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指向的文件读入长度为</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(n-1)</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的字符串，存放到字符数组</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中</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读成功，返回地址</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，失败则返回</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NULL)</a:t>
                      </a:r>
                      <a:endParaRPr kumimoji="0" lang="zh-CN"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8802">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rgbClr val="9D138D"/>
                          </a:solidFill>
                          <a:effectLst/>
                          <a:latin typeface="Times New Roman" pitchFamily="18" charset="0"/>
                          <a:ea typeface="宋体" pitchFamily="2" charset="-122"/>
                          <a:cs typeface="Times New Roman" pitchFamily="18" charset="0"/>
                        </a:rPr>
                        <a:t>fputs</a:t>
                      </a:r>
                      <a:endParaRPr kumimoji="0" lang="zh-CN" altLang="zh-CN" sz="2800" b="1" i="0" u="none" strike="noStrike" cap="none" normalizeH="0" baseline="0" smtClean="0">
                        <a:ln>
                          <a:noFill/>
                        </a:ln>
                        <a:solidFill>
                          <a:srgbClr val="9D138D"/>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fputs</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str,fp</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所指向的字符串写到文件指针变量</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fp</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所指向的文件中</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a:ea typeface="宋体"/>
                          <a:cs typeface=""/>
                        </a:defRPr>
                      </a:lvl1pPr>
                      <a:lvl2pPr marL="457200" algn="l" defTabSz="914400" rtl="0" eaLnBrk="1" latinLnBrk="0" hangingPunct="1">
                        <a:defRPr sz="1800" kern="1200">
                          <a:solidFill>
                            <a:schemeClr val="tx1"/>
                          </a:solidFill>
                          <a:latin typeface="Verdana"/>
                          <a:ea typeface="宋体"/>
                          <a:cs typeface=""/>
                        </a:defRPr>
                      </a:lvl2pPr>
                      <a:lvl3pPr marL="914400" algn="l" defTabSz="914400" rtl="0" eaLnBrk="1" latinLnBrk="0" hangingPunct="1">
                        <a:defRPr sz="1800" kern="1200">
                          <a:solidFill>
                            <a:schemeClr val="tx1"/>
                          </a:solidFill>
                          <a:latin typeface="Verdana"/>
                          <a:ea typeface="宋体"/>
                          <a:cs typeface=""/>
                        </a:defRPr>
                      </a:lvl3pPr>
                      <a:lvl4pPr marL="1371600" algn="l" defTabSz="914400" rtl="0" eaLnBrk="1" latinLnBrk="0" hangingPunct="1">
                        <a:defRPr sz="1800" kern="1200">
                          <a:solidFill>
                            <a:schemeClr val="tx1"/>
                          </a:solidFill>
                          <a:latin typeface="Verdana"/>
                          <a:ea typeface="宋体"/>
                          <a:cs typeface=""/>
                        </a:defRPr>
                      </a:lvl4pPr>
                      <a:lvl5pPr marL="1828800" algn="l" defTabSz="914400" rtl="0" eaLnBrk="1" latinLnBrk="0" hangingPunct="1">
                        <a:defRPr sz="1800" kern="1200">
                          <a:solidFill>
                            <a:schemeClr val="tx1"/>
                          </a:solidFill>
                          <a:latin typeface="Verdana"/>
                          <a:ea typeface="宋体"/>
                          <a:cs typeface=""/>
                        </a:defRPr>
                      </a:lvl5pPr>
                      <a:lvl6pPr marL="2286000" algn="l" defTabSz="914400" rtl="0" eaLnBrk="1" latinLnBrk="0" hangingPunct="1">
                        <a:defRPr sz="1800" kern="1200">
                          <a:solidFill>
                            <a:schemeClr val="tx1"/>
                          </a:solidFill>
                          <a:latin typeface="Verdana"/>
                          <a:ea typeface="宋体"/>
                          <a:cs typeface=""/>
                        </a:defRPr>
                      </a:lvl6pPr>
                      <a:lvl7pPr marL="2743200" algn="l" defTabSz="914400" rtl="0" eaLnBrk="1" latinLnBrk="0" hangingPunct="1">
                        <a:defRPr sz="1800" kern="1200">
                          <a:solidFill>
                            <a:schemeClr val="tx1"/>
                          </a:solidFill>
                          <a:latin typeface="Verdana"/>
                          <a:ea typeface="宋体"/>
                          <a:cs typeface=""/>
                        </a:defRPr>
                      </a:lvl7pPr>
                      <a:lvl8pPr marL="3200400" algn="l" defTabSz="914400" rtl="0" eaLnBrk="1" latinLnBrk="0" hangingPunct="1">
                        <a:defRPr sz="1800" kern="1200">
                          <a:solidFill>
                            <a:schemeClr val="tx1"/>
                          </a:solidFill>
                          <a:latin typeface="Verdana"/>
                          <a:ea typeface="宋体"/>
                          <a:cs typeface=""/>
                        </a:defRPr>
                      </a:lvl8pPr>
                      <a:lvl9pPr marL="3657600" algn="l" defTabSz="914400" rtl="0" eaLnBrk="1" latinLnBrk="0" hangingPunct="1">
                        <a:defRPr sz="1800" kern="1200">
                          <a:solidFill>
                            <a:schemeClr val="tx1"/>
                          </a:solidFill>
                          <a:latin typeface="Verdana"/>
                          <a:ea typeface="宋体"/>
                          <a:cs typeface=""/>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写成功，返回</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；否则返回非</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值</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9850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fgets()</a:t>
            </a:r>
            <a:r>
              <a:rPr lang="zh-CN" altLang="en-US" dirty="0" smtClean="0"/>
              <a:t>函数</a:t>
            </a:r>
            <a:r>
              <a:rPr lang="zh-CN" altLang="en-US" dirty="0"/>
              <a:t>说明</a:t>
            </a:r>
          </a:p>
        </p:txBody>
      </p:sp>
      <p:sp>
        <p:nvSpPr>
          <p:cNvPr id="4" name="内容占位符 2"/>
          <p:cNvSpPr>
            <a:spLocks noGrp="1"/>
          </p:cNvSpPr>
          <p:nvPr>
            <p:ph idx="1"/>
          </p:nvPr>
        </p:nvSpPr>
        <p:spPr>
          <a:xfrm>
            <a:off x="288000" y="908720"/>
            <a:ext cx="8604000" cy="5463279"/>
          </a:xfrm>
        </p:spPr>
        <p:txBody>
          <a:bodyPr>
            <a:normAutofit fontScale="92500" lnSpcReduction="20000"/>
          </a:bodyPr>
          <a:lstStyle/>
          <a:p>
            <a:pPr>
              <a:buClr>
                <a:srgbClr val="FF0000"/>
              </a:buClr>
              <a:buSzPct val="80000"/>
            </a:pPr>
            <a:r>
              <a:rPr kumimoji="1" lang="en-US" altLang="zh-CN" sz="2800" b="1" kern="1200" dirty="0">
                <a:solidFill>
                  <a:srgbClr val="0033CC"/>
                </a:solidFill>
                <a:latin typeface="Times New Roman" pitchFamily="18" charset="0"/>
                <a:ea typeface="宋体" pitchFamily="2" charset="-122"/>
              </a:rPr>
              <a:t>fgets</a:t>
            </a:r>
            <a:r>
              <a:rPr kumimoji="1" lang="zh-CN" altLang="en-US" sz="2800" b="1" kern="1200" dirty="0">
                <a:solidFill>
                  <a:srgbClr val="0033CC"/>
                </a:solidFill>
                <a:latin typeface="Times New Roman" pitchFamily="18" charset="0"/>
                <a:ea typeface="宋体" pitchFamily="2" charset="-122"/>
              </a:rPr>
              <a:t>函数的函数原型为：</a:t>
            </a:r>
          </a:p>
          <a:p>
            <a:pPr indent="450850">
              <a:buClr>
                <a:srgbClr val="FF0000"/>
              </a:buClr>
              <a:buSzPct val="80000"/>
            </a:pPr>
            <a:r>
              <a:rPr kumimoji="1" lang="en-US" altLang="zh-CN" sz="2600" b="1" kern="1200" dirty="0" smtClean="0">
                <a:latin typeface="Times New Roman" pitchFamily="18" charset="0"/>
                <a:ea typeface="宋体" pitchFamily="2" charset="-122"/>
              </a:rPr>
              <a:t>char </a:t>
            </a:r>
            <a:r>
              <a:rPr kumimoji="1" lang="en-US" altLang="zh-CN" sz="2600" b="1" kern="1200" dirty="0">
                <a:latin typeface="Times New Roman" pitchFamily="18" charset="0"/>
                <a:ea typeface="宋体" pitchFamily="2" charset="-122"/>
              </a:rPr>
              <a:t>*fgets (char *</a:t>
            </a:r>
            <a:r>
              <a:rPr kumimoji="1" lang="en-US" altLang="zh-CN" sz="2600" b="1" kern="1200" dirty="0" err="1">
                <a:latin typeface="Times New Roman" pitchFamily="18" charset="0"/>
                <a:ea typeface="宋体" pitchFamily="2" charset="-122"/>
              </a:rPr>
              <a:t>str</a:t>
            </a:r>
            <a:r>
              <a:rPr kumimoji="1" lang="en-US" altLang="zh-CN" sz="2600" b="1" kern="1200" dirty="0" smtClean="0">
                <a:latin typeface="Times New Roman" pitchFamily="18" charset="0"/>
                <a:ea typeface="宋体" pitchFamily="2" charset="-122"/>
              </a:rPr>
              <a:t>, </a:t>
            </a:r>
            <a:r>
              <a:rPr kumimoji="1" lang="en-US" altLang="zh-CN" sz="2600" b="1" kern="1200" dirty="0" err="1" smtClean="0">
                <a:latin typeface="Times New Roman" pitchFamily="18" charset="0"/>
                <a:ea typeface="宋体" pitchFamily="2" charset="-122"/>
              </a:rPr>
              <a:t>int</a:t>
            </a:r>
            <a:r>
              <a:rPr kumimoji="1" lang="en-US" altLang="zh-CN" sz="2600" b="1" kern="1200" dirty="0" smtClean="0">
                <a:latin typeface="Times New Roman" pitchFamily="18" charset="0"/>
                <a:ea typeface="宋体" pitchFamily="2" charset="-122"/>
              </a:rPr>
              <a:t> </a:t>
            </a:r>
            <a:r>
              <a:rPr kumimoji="1" lang="en-US" altLang="zh-CN" sz="2600" b="1" kern="1200" dirty="0">
                <a:latin typeface="Times New Roman" pitchFamily="18" charset="0"/>
                <a:ea typeface="宋体" pitchFamily="2" charset="-122"/>
              </a:rPr>
              <a:t>n</a:t>
            </a:r>
            <a:r>
              <a:rPr kumimoji="1" lang="en-US" altLang="zh-CN" sz="2600" b="1" kern="1200" dirty="0" smtClean="0">
                <a:latin typeface="Times New Roman" pitchFamily="18" charset="0"/>
                <a:ea typeface="宋体" pitchFamily="2" charset="-122"/>
              </a:rPr>
              <a:t>, FILE </a:t>
            </a:r>
            <a:r>
              <a:rPr kumimoji="1" lang="en-US" altLang="zh-CN" sz="2600" b="1" kern="1200" dirty="0">
                <a:latin typeface="Times New Roman" pitchFamily="18" charset="0"/>
                <a:ea typeface="宋体" pitchFamily="2" charset="-122"/>
              </a:rPr>
              <a:t>*</a:t>
            </a:r>
            <a:r>
              <a:rPr kumimoji="1" lang="en-US" altLang="zh-CN" sz="2600" b="1" kern="1200" dirty="0" err="1">
                <a:latin typeface="Times New Roman" pitchFamily="18" charset="0"/>
                <a:ea typeface="宋体" pitchFamily="2" charset="-122"/>
              </a:rPr>
              <a:t>fp</a:t>
            </a:r>
            <a:r>
              <a:rPr kumimoji="1" lang="en-US" altLang="zh-CN" sz="2600" b="1" kern="1200" dirty="0">
                <a:latin typeface="Times New Roman" pitchFamily="18" charset="0"/>
                <a:ea typeface="宋体" pitchFamily="2" charset="-122"/>
              </a:rPr>
              <a:t>);</a:t>
            </a:r>
          </a:p>
          <a:p>
            <a:pPr indent="450850">
              <a:buClr>
                <a:srgbClr val="FF0000"/>
              </a:buClr>
              <a:buSzPct val="80000"/>
            </a:pPr>
            <a:r>
              <a:rPr kumimoji="1" lang="zh-CN" altLang="en-US" sz="2600" b="1" kern="1200" dirty="0">
                <a:latin typeface="Times New Roman" pitchFamily="18" charset="0"/>
                <a:ea typeface="宋体" pitchFamily="2" charset="-122"/>
              </a:rPr>
              <a:t>其作用是从文件读入一个</a:t>
            </a:r>
            <a:r>
              <a:rPr kumimoji="1" lang="zh-CN" altLang="en-US" sz="2600" b="1" kern="1200" dirty="0" smtClean="0">
                <a:latin typeface="Times New Roman" pitchFamily="18" charset="0"/>
                <a:ea typeface="宋体" pitchFamily="2" charset="-122"/>
              </a:rPr>
              <a:t>字符串，调用</a:t>
            </a:r>
            <a:r>
              <a:rPr kumimoji="1" lang="zh-CN" altLang="en-US" sz="2600" b="1" kern="1200" dirty="0">
                <a:latin typeface="Times New Roman" pitchFamily="18" charset="0"/>
                <a:ea typeface="宋体" pitchFamily="2" charset="-122"/>
              </a:rPr>
              <a:t>时可以写成：</a:t>
            </a:r>
          </a:p>
          <a:p>
            <a:pPr indent="450850">
              <a:buClr>
                <a:srgbClr val="FF0000"/>
              </a:buClr>
              <a:buSzPct val="80000"/>
            </a:pPr>
            <a:r>
              <a:rPr kumimoji="1" lang="zh-CN" altLang="en-US" sz="2600" b="1" kern="1200" dirty="0">
                <a:latin typeface="Times New Roman" pitchFamily="18" charset="0"/>
                <a:ea typeface="宋体" pitchFamily="2" charset="-122"/>
              </a:rPr>
              <a:t>   </a:t>
            </a:r>
            <a:r>
              <a:rPr kumimoji="1" lang="zh-CN" altLang="en-US" sz="2600" b="1" kern="1200" dirty="0" smtClean="0">
                <a:latin typeface="Times New Roman" pitchFamily="18" charset="0"/>
                <a:ea typeface="宋体" pitchFamily="2" charset="-122"/>
              </a:rPr>
              <a:t>  </a:t>
            </a:r>
            <a:r>
              <a:rPr kumimoji="1" lang="en-US" altLang="zh-CN" sz="2600" b="1" kern="1200" dirty="0">
                <a:latin typeface="Times New Roman" pitchFamily="18" charset="0"/>
                <a:ea typeface="宋体" pitchFamily="2" charset="-122"/>
              </a:rPr>
              <a:t>fgets(</a:t>
            </a:r>
            <a:r>
              <a:rPr kumimoji="1" lang="en-US" altLang="zh-CN" sz="2600" b="1" kern="1200" dirty="0" err="1">
                <a:latin typeface="Times New Roman" pitchFamily="18" charset="0"/>
                <a:ea typeface="宋体" pitchFamily="2" charset="-122"/>
              </a:rPr>
              <a:t>str</a:t>
            </a:r>
            <a:r>
              <a:rPr kumimoji="1" lang="en-US" altLang="zh-CN" sz="2600" b="1" kern="1200" dirty="0" smtClean="0">
                <a:latin typeface="Times New Roman" pitchFamily="18" charset="0"/>
                <a:ea typeface="宋体" pitchFamily="2" charset="-122"/>
              </a:rPr>
              <a:t>, n, </a:t>
            </a:r>
            <a:r>
              <a:rPr kumimoji="1" lang="en-US" altLang="zh-CN" sz="2600" b="1" kern="1200" dirty="0" err="1" smtClean="0">
                <a:latin typeface="Times New Roman" pitchFamily="18" charset="0"/>
                <a:ea typeface="宋体" pitchFamily="2" charset="-122"/>
              </a:rPr>
              <a:t>fp</a:t>
            </a:r>
            <a:r>
              <a:rPr kumimoji="1" lang="en-US" altLang="zh-CN" sz="2600" b="1" kern="1200" dirty="0">
                <a:latin typeface="Times New Roman" pitchFamily="18" charset="0"/>
                <a:ea typeface="宋体" pitchFamily="2" charset="-122"/>
              </a:rPr>
              <a:t>);</a:t>
            </a:r>
          </a:p>
          <a:p>
            <a:pPr marL="355600" indent="-260350">
              <a:spcBef>
                <a:spcPts val="1200"/>
              </a:spcBef>
              <a:buClr>
                <a:srgbClr val="FF0000"/>
              </a:buClr>
              <a:buSzPct val="80000"/>
              <a:buFont typeface="Wingdings" panose="05000000000000000000" pitchFamily="2" charset="2"/>
              <a:buChar char="Ø"/>
            </a:pPr>
            <a:r>
              <a:rPr kumimoji="1" lang="zh-CN" altLang="en-US" sz="2600" b="1" kern="1200" dirty="0" smtClean="0">
                <a:latin typeface="Times New Roman" pitchFamily="18" charset="0"/>
                <a:ea typeface="宋体" pitchFamily="2" charset="-122"/>
              </a:rPr>
              <a:t>其中，</a:t>
            </a:r>
            <a:r>
              <a:rPr kumimoji="1" lang="en-US" altLang="zh-CN" sz="2600" b="1" kern="1200" dirty="0" smtClean="0">
                <a:latin typeface="Times New Roman" pitchFamily="18" charset="0"/>
                <a:ea typeface="宋体" pitchFamily="2" charset="-122"/>
              </a:rPr>
              <a:t>n</a:t>
            </a:r>
            <a:r>
              <a:rPr kumimoji="1" lang="zh-CN" altLang="en-US" sz="2600" b="1" kern="1200" dirty="0">
                <a:latin typeface="Times New Roman" pitchFamily="18" charset="0"/>
                <a:ea typeface="宋体" pitchFamily="2" charset="-122"/>
              </a:rPr>
              <a:t>是要求得到的字符个数，但实际上只读</a:t>
            </a:r>
            <a:r>
              <a:rPr kumimoji="1" lang="en-US" altLang="zh-CN" sz="2600" b="1" kern="1200" dirty="0">
                <a:latin typeface="Times New Roman" pitchFamily="18" charset="0"/>
                <a:ea typeface="宋体" pitchFamily="2" charset="-122"/>
              </a:rPr>
              <a:t>n-1</a:t>
            </a:r>
            <a:r>
              <a:rPr kumimoji="1" lang="zh-CN" altLang="en-US" sz="2600" b="1" kern="1200" dirty="0">
                <a:latin typeface="Times New Roman" pitchFamily="18" charset="0"/>
                <a:ea typeface="宋体" pitchFamily="2" charset="-122"/>
              </a:rPr>
              <a:t>个字符，然后在最后加一个’</a:t>
            </a:r>
            <a:r>
              <a:rPr kumimoji="1" lang="en-US" altLang="zh-CN" sz="2600" b="1" kern="1200" dirty="0">
                <a:latin typeface="Times New Roman" pitchFamily="18" charset="0"/>
                <a:ea typeface="宋体" pitchFamily="2" charset="-122"/>
              </a:rPr>
              <a:t>\0’</a:t>
            </a:r>
            <a:r>
              <a:rPr kumimoji="1" lang="zh-CN" altLang="en-US" sz="2600" b="1" kern="1200" dirty="0">
                <a:latin typeface="Times New Roman" pitchFamily="18" charset="0"/>
                <a:ea typeface="宋体" pitchFamily="2" charset="-122"/>
              </a:rPr>
              <a:t>字符，这样得到的字符串共有</a:t>
            </a:r>
            <a:r>
              <a:rPr kumimoji="1" lang="en-US" altLang="zh-CN" sz="2600" b="1" kern="1200" dirty="0">
                <a:latin typeface="Times New Roman" pitchFamily="18" charset="0"/>
                <a:ea typeface="宋体" pitchFamily="2" charset="-122"/>
              </a:rPr>
              <a:t>n</a:t>
            </a:r>
            <a:r>
              <a:rPr kumimoji="1" lang="zh-CN" altLang="en-US" sz="2600" b="1" kern="1200" dirty="0">
                <a:latin typeface="Times New Roman" pitchFamily="18" charset="0"/>
                <a:ea typeface="宋体" pitchFamily="2" charset="-122"/>
              </a:rPr>
              <a:t>个字符，把它们放到字符数组</a:t>
            </a:r>
            <a:r>
              <a:rPr kumimoji="1" lang="en-US" altLang="zh-CN" sz="2600" b="1" kern="1200" dirty="0" err="1">
                <a:latin typeface="Times New Roman" pitchFamily="18" charset="0"/>
                <a:ea typeface="宋体" pitchFamily="2" charset="-122"/>
              </a:rPr>
              <a:t>str</a:t>
            </a:r>
            <a:r>
              <a:rPr kumimoji="1" lang="zh-CN" altLang="en-US" sz="2600" b="1" kern="1200" dirty="0" smtClean="0">
                <a:latin typeface="Times New Roman" pitchFamily="18" charset="0"/>
                <a:ea typeface="宋体" pitchFamily="2" charset="-122"/>
              </a:rPr>
              <a:t>中。</a:t>
            </a:r>
            <a:endParaRPr kumimoji="1" lang="en-US" altLang="zh-CN" sz="2600" b="1" kern="1200" dirty="0" smtClean="0">
              <a:latin typeface="Times New Roman" pitchFamily="18" charset="0"/>
              <a:ea typeface="宋体" pitchFamily="2" charset="-122"/>
            </a:endParaRPr>
          </a:p>
          <a:p>
            <a:pPr marL="355600" indent="-260350">
              <a:buClr>
                <a:srgbClr val="FF0000"/>
              </a:buClr>
              <a:buSzPct val="80000"/>
              <a:buFont typeface="Wingdings" panose="05000000000000000000" pitchFamily="2" charset="2"/>
              <a:buChar char="Ø"/>
            </a:pPr>
            <a:r>
              <a:rPr kumimoji="1" lang="zh-CN" altLang="en-US" sz="2600" b="1" kern="1200" dirty="0" smtClean="0">
                <a:latin typeface="Times New Roman" pitchFamily="18" charset="0"/>
                <a:ea typeface="宋体" pitchFamily="2" charset="-122"/>
              </a:rPr>
              <a:t>如果</a:t>
            </a:r>
            <a:r>
              <a:rPr kumimoji="1" lang="zh-CN" altLang="en-US" sz="2600" b="1" kern="1200" dirty="0">
                <a:latin typeface="Times New Roman" pitchFamily="18" charset="0"/>
                <a:ea typeface="宋体" pitchFamily="2" charset="-122"/>
              </a:rPr>
              <a:t>在读完</a:t>
            </a:r>
            <a:r>
              <a:rPr kumimoji="1" lang="en-US" altLang="zh-CN" sz="2600" b="1" kern="1200" dirty="0">
                <a:latin typeface="Times New Roman" pitchFamily="18" charset="0"/>
                <a:ea typeface="宋体" pitchFamily="2" charset="-122"/>
              </a:rPr>
              <a:t>n-1</a:t>
            </a:r>
            <a:r>
              <a:rPr kumimoji="1" lang="zh-CN" altLang="en-US" sz="2600" b="1" kern="1200" dirty="0">
                <a:latin typeface="Times New Roman" pitchFamily="18" charset="0"/>
                <a:ea typeface="宋体" pitchFamily="2" charset="-122"/>
              </a:rPr>
              <a:t>个字符之前遇到换行符“</a:t>
            </a:r>
            <a:r>
              <a:rPr kumimoji="1" lang="en-US" altLang="zh-CN" sz="2600" b="1" kern="1200" dirty="0">
                <a:latin typeface="Times New Roman" pitchFamily="18" charset="0"/>
                <a:ea typeface="宋体" pitchFamily="2" charset="-122"/>
              </a:rPr>
              <a:t>\n”</a:t>
            </a:r>
            <a:r>
              <a:rPr kumimoji="1" lang="zh-CN" altLang="en-US" sz="2600" b="1" kern="1200" dirty="0">
                <a:latin typeface="Times New Roman" pitchFamily="18" charset="0"/>
                <a:ea typeface="宋体" pitchFamily="2" charset="-122"/>
              </a:rPr>
              <a:t>或文件结束符</a:t>
            </a:r>
            <a:r>
              <a:rPr kumimoji="1" lang="en-US" altLang="zh-CN" sz="2600" b="1" kern="1200" dirty="0">
                <a:latin typeface="Times New Roman" pitchFamily="18" charset="0"/>
                <a:ea typeface="宋体" pitchFamily="2" charset="-122"/>
              </a:rPr>
              <a:t>EOF</a:t>
            </a:r>
            <a:r>
              <a:rPr kumimoji="1" lang="zh-CN" altLang="en-US" sz="2600" b="1" kern="1200" dirty="0">
                <a:latin typeface="Times New Roman" pitchFamily="18" charset="0"/>
                <a:ea typeface="宋体" pitchFamily="2" charset="-122"/>
              </a:rPr>
              <a:t>，读入即结束，但将所遇到的换行符“</a:t>
            </a:r>
            <a:r>
              <a:rPr kumimoji="1" lang="en-US" altLang="zh-CN" sz="2600" b="1" kern="1200" dirty="0">
                <a:latin typeface="Times New Roman" pitchFamily="18" charset="0"/>
                <a:ea typeface="宋体" pitchFamily="2" charset="-122"/>
              </a:rPr>
              <a:t>\n”</a:t>
            </a:r>
            <a:r>
              <a:rPr kumimoji="1" lang="zh-CN" altLang="en-US" sz="2600" b="1" kern="1200" dirty="0">
                <a:latin typeface="Times New Roman" pitchFamily="18" charset="0"/>
                <a:ea typeface="宋体" pitchFamily="2" charset="-122"/>
              </a:rPr>
              <a:t>也作为一个字符</a:t>
            </a:r>
            <a:r>
              <a:rPr kumimoji="1" lang="zh-CN" altLang="en-US" sz="2600" b="1" kern="1200" dirty="0" smtClean="0">
                <a:latin typeface="Times New Roman" pitchFamily="18" charset="0"/>
                <a:ea typeface="宋体" pitchFamily="2" charset="-122"/>
              </a:rPr>
              <a:t>读入。</a:t>
            </a:r>
            <a:endParaRPr kumimoji="1" lang="en-US" altLang="zh-CN" sz="2600" b="1" kern="1200" dirty="0" smtClean="0">
              <a:latin typeface="Times New Roman" pitchFamily="18" charset="0"/>
              <a:ea typeface="宋体" pitchFamily="2" charset="-122"/>
            </a:endParaRPr>
          </a:p>
          <a:p>
            <a:pPr marL="355600" indent="-260350">
              <a:buClr>
                <a:srgbClr val="FF0000"/>
              </a:buClr>
              <a:buSzPct val="80000"/>
              <a:buFont typeface="Wingdings" panose="05000000000000000000" pitchFamily="2" charset="2"/>
              <a:buChar char="Ø"/>
            </a:pPr>
            <a:r>
              <a:rPr kumimoji="1" lang="zh-CN" altLang="en-US" sz="2600" b="1" kern="1200" dirty="0" smtClean="0">
                <a:latin typeface="Times New Roman" pitchFamily="18" charset="0"/>
                <a:ea typeface="宋体" pitchFamily="2" charset="-122"/>
              </a:rPr>
              <a:t>执行</a:t>
            </a:r>
            <a:r>
              <a:rPr kumimoji="1" lang="en-US" altLang="zh-CN" sz="2600" b="1" kern="1200" dirty="0">
                <a:latin typeface="Times New Roman" pitchFamily="18" charset="0"/>
                <a:ea typeface="宋体" pitchFamily="2" charset="-122"/>
              </a:rPr>
              <a:t>fgets</a:t>
            </a:r>
            <a:r>
              <a:rPr kumimoji="1" lang="zh-CN" altLang="en-US" sz="2600" b="1" kern="1200" dirty="0">
                <a:latin typeface="Times New Roman" pitchFamily="18" charset="0"/>
                <a:ea typeface="宋体" pitchFamily="2" charset="-122"/>
              </a:rPr>
              <a:t>成功，返回</a:t>
            </a:r>
            <a:r>
              <a:rPr kumimoji="1" lang="en-US" altLang="zh-CN" sz="2600" b="1" kern="1200" dirty="0" err="1">
                <a:latin typeface="Times New Roman" pitchFamily="18" charset="0"/>
                <a:ea typeface="宋体" pitchFamily="2" charset="-122"/>
              </a:rPr>
              <a:t>str</a:t>
            </a:r>
            <a:r>
              <a:rPr kumimoji="1" lang="zh-CN" altLang="en-US" sz="2600" b="1" kern="1200" dirty="0">
                <a:latin typeface="Times New Roman" pitchFamily="18" charset="0"/>
                <a:ea typeface="宋体" pitchFamily="2" charset="-122"/>
              </a:rPr>
              <a:t>数组首地址，如果一开始就遇到文件尾或读数据错，返回</a:t>
            </a:r>
            <a:r>
              <a:rPr kumimoji="1" lang="en-US" altLang="zh-CN" sz="2600" b="1" kern="1200" dirty="0" smtClean="0">
                <a:latin typeface="Times New Roman" pitchFamily="18" charset="0"/>
                <a:ea typeface="宋体" pitchFamily="2" charset="-122"/>
              </a:rPr>
              <a:t>NULL</a:t>
            </a:r>
            <a:r>
              <a:rPr kumimoji="1" lang="zh-CN" altLang="en-US" sz="2600" b="1" kern="1200" dirty="0" smtClean="0">
                <a:latin typeface="Times New Roman" pitchFamily="18" charset="0"/>
                <a:ea typeface="宋体" pitchFamily="2" charset="-122"/>
              </a:rPr>
              <a:t>。</a:t>
            </a:r>
            <a:endParaRPr kumimoji="1" lang="en-US" altLang="zh-CN" sz="2600" b="1" kern="1200" dirty="0">
              <a:latin typeface="Times New Roman" pitchFamily="18" charset="0"/>
              <a:ea typeface="宋体" pitchFamily="2" charset="-122"/>
            </a:endParaRPr>
          </a:p>
        </p:txBody>
      </p:sp>
    </p:spTree>
    <p:extLst>
      <p:ext uri="{BB962C8B-B14F-4D97-AF65-F5344CB8AC3E}">
        <p14:creationId xmlns:p14="http://schemas.microsoft.com/office/powerpoint/2010/main" val="9937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fputs</a:t>
            </a:r>
            <a:r>
              <a:rPr lang="en-US" altLang="zh-CN" dirty="0"/>
              <a:t>()</a:t>
            </a:r>
            <a:r>
              <a:rPr lang="zh-CN" altLang="en-US" dirty="0"/>
              <a:t>函数说明</a:t>
            </a:r>
          </a:p>
        </p:txBody>
      </p:sp>
      <p:sp>
        <p:nvSpPr>
          <p:cNvPr id="4" name="内容占位符 2"/>
          <p:cNvSpPr>
            <a:spLocks noGrp="1"/>
          </p:cNvSpPr>
          <p:nvPr>
            <p:ph idx="1"/>
          </p:nvPr>
        </p:nvSpPr>
        <p:spPr>
          <a:xfrm>
            <a:off x="288000" y="908720"/>
            <a:ext cx="8604000" cy="5463279"/>
          </a:xfrm>
        </p:spPr>
        <p:txBody>
          <a:bodyPr>
            <a:normAutofit/>
          </a:bodyPr>
          <a:lstStyle/>
          <a:p>
            <a:pPr>
              <a:buClr>
                <a:srgbClr val="FF0000"/>
              </a:buClr>
              <a:buSzPct val="80000"/>
            </a:pPr>
            <a:r>
              <a:rPr kumimoji="1" lang="en-US" altLang="zh-CN" sz="2800" b="1" kern="1200" dirty="0" err="1" smtClean="0">
                <a:solidFill>
                  <a:srgbClr val="0033CC"/>
                </a:solidFill>
                <a:latin typeface="Times New Roman" pitchFamily="18" charset="0"/>
                <a:ea typeface="宋体" pitchFamily="2" charset="-122"/>
              </a:rPr>
              <a:t>fputs</a:t>
            </a:r>
            <a:r>
              <a:rPr kumimoji="1" lang="zh-CN" altLang="en-US" sz="2800" b="1" kern="1200" dirty="0">
                <a:solidFill>
                  <a:srgbClr val="0033CC"/>
                </a:solidFill>
                <a:latin typeface="Times New Roman" pitchFamily="18" charset="0"/>
                <a:ea typeface="宋体" pitchFamily="2" charset="-122"/>
              </a:rPr>
              <a:t>函数的函数原型为：</a:t>
            </a:r>
          </a:p>
          <a:p>
            <a:pPr indent="450850">
              <a:buClr>
                <a:srgbClr val="FF0000"/>
              </a:buClr>
              <a:buSzPct val="80000"/>
            </a:pPr>
            <a:r>
              <a:rPr kumimoji="1" lang="en-US" altLang="zh-CN" b="1" kern="1200" dirty="0" err="1" smtClean="0">
                <a:latin typeface="Times New Roman" pitchFamily="18" charset="0"/>
                <a:ea typeface="宋体" pitchFamily="2" charset="-122"/>
              </a:rPr>
              <a:t>int</a:t>
            </a:r>
            <a:r>
              <a:rPr kumimoji="1" lang="en-US" altLang="zh-CN" b="1" kern="1200" dirty="0" smtClean="0">
                <a:latin typeface="Times New Roman" pitchFamily="18" charset="0"/>
                <a:ea typeface="宋体" pitchFamily="2" charset="-122"/>
              </a:rPr>
              <a:t> </a:t>
            </a:r>
            <a:r>
              <a:rPr kumimoji="1" lang="en-US" altLang="zh-CN" b="1" kern="1200" dirty="0" err="1">
                <a:latin typeface="Times New Roman" pitchFamily="18" charset="0"/>
                <a:ea typeface="宋体" pitchFamily="2" charset="-122"/>
              </a:rPr>
              <a:t>fputs</a:t>
            </a:r>
            <a:r>
              <a:rPr kumimoji="1" lang="en-US" altLang="zh-CN" b="1" kern="1200" dirty="0">
                <a:latin typeface="Times New Roman" pitchFamily="18" charset="0"/>
                <a:ea typeface="宋体" pitchFamily="2" charset="-122"/>
              </a:rPr>
              <a:t> (char *</a:t>
            </a:r>
            <a:r>
              <a:rPr kumimoji="1" lang="en-US" altLang="zh-CN" b="1" kern="1200" dirty="0" err="1">
                <a:latin typeface="Times New Roman" pitchFamily="18" charset="0"/>
                <a:ea typeface="宋体" pitchFamily="2" charset="-122"/>
              </a:rPr>
              <a:t>str</a:t>
            </a:r>
            <a:r>
              <a:rPr kumimoji="1" lang="en-US" altLang="zh-CN" b="1" kern="1200" dirty="0">
                <a:latin typeface="Times New Roman" pitchFamily="18" charset="0"/>
                <a:ea typeface="宋体" pitchFamily="2" charset="-122"/>
              </a:rPr>
              <a:t>, FILE *</a:t>
            </a:r>
            <a:r>
              <a:rPr kumimoji="1" lang="en-US" altLang="zh-CN" b="1" kern="1200" dirty="0" err="1">
                <a:latin typeface="Times New Roman" pitchFamily="18" charset="0"/>
                <a:ea typeface="宋体" pitchFamily="2" charset="-122"/>
              </a:rPr>
              <a:t>fp</a:t>
            </a:r>
            <a:r>
              <a:rPr kumimoji="1" lang="en-US" altLang="zh-CN" b="1" kern="1200" dirty="0" smtClean="0">
                <a:latin typeface="Times New Roman" pitchFamily="18" charset="0"/>
                <a:ea typeface="宋体" pitchFamily="2" charset="-122"/>
              </a:rPr>
              <a:t>);</a:t>
            </a:r>
          </a:p>
          <a:p>
            <a:pPr indent="450850">
              <a:buClr>
                <a:srgbClr val="FF0000"/>
              </a:buClr>
              <a:buSzPct val="80000"/>
            </a:pPr>
            <a:r>
              <a:rPr kumimoji="1" lang="zh-CN" altLang="en-US" sz="2200" b="1" kern="1200" dirty="0">
                <a:latin typeface="Times New Roman" pitchFamily="18" charset="0"/>
                <a:ea typeface="宋体" pitchFamily="2" charset="-122"/>
              </a:rPr>
              <a:t>其作用</a:t>
            </a:r>
            <a:r>
              <a:rPr kumimoji="1" lang="zh-CN" altLang="en-US" sz="2200" b="1" kern="1200" dirty="0" smtClean="0">
                <a:latin typeface="Times New Roman" pitchFamily="18" charset="0"/>
                <a:ea typeface="宋体" pitchFamily="2" charset="-122"/>
              </a:rPr>
              <a:t>是将</a:t>
            </a:r>
            <a:r>
              <a:rPr kumimoji="1" lang="en-US" altLang="zh-CN" sz="2200" b="1" kern="1200" dirty="0" err="1" smtClean="0">
                <a:latin typeface="Times New Roman" pitchFamily="18" charset="0"/>
                <a:ea typeface="宋体" pitchFamily="2" charset="-122"/>
              </a:rPr>
              <a:t>str</a:t>
            </a:r>
            <a:r>
              <a:rPr kumimoji="1" lang="zh-CN" altLang="en-US" sz="2200" b="1" kern="1200" dirty="0">
                <a:latin typeface="Times New Roman" pitchFamily="18" charset="0"/>
                <a:ea typeface="宋体" pitchFamily="2" charset="-122"/>
              </a:rPr>
              <a:t>指向的字符串输出到</a:t>
            </a:r>
            <a:r>
              <a:rPr kumimoji="1" lang="en-US" altLang="zh-CN" sz="2200" b="1" kern="1200" dirty="0" err="1">
                <a:latin typeface="Times New Roman" pitchFamily="18" charset="0"/>
                <a:ea typeface="宋体" pitchFamily="2" charset="-122"/>
              </a:rPr>
              <a:t>fp</a:t>
            </a:r>
            <a:r>
              <a:rPr kumimoji="1" lang="zh-CN" altLang="en-US" sz="2200" b="1" kern="1200" dirty="0">
                <a:latin typeface="Times New Roman" pitchFamily="18" charset="0"/>
                <a:ea typeface="宋体" pitchFamily="2" charset="-122"/>
              </a:rPr>
              <a:t>所指向的文件</a:t>
            </a:r>
            <a:r>
              <a:rPr kumimoji="1" lang="zh-CN" altLang="en-US" sz="2200" b="1" kern="1200" dirty="0" smtClean="0">
                <a:latin typeface="Times New Roman" pitchFamily="18" charset="0"/>
                <a:ea typeface="宋体" pitchFamily="2" charset="-122"/>
              </a:rPr>
              <a:t>中</a:t>
            </a:r>
            <a:r>
              <a:rPr kumimoji="1" lang="zh-CN" altLang="en-US" sz="2200" b="1" kern="1200" dirty="0">
                <a:latin typeface="Times New Roman" pitchFamily="18" charset="0"/>
                <a:ea typeface="宋体" pitchFamily="2" charset="-122"/>
              </a:rPr>
              <a:t>，</a:t>
            </a:r>
            <a:r>
              <a:rPr kumimoji="1" lang="zh-CN" altLang="en-US" sz="2200" b="1" kern="1200" dirty="0" smtClean="0">
                <a:latin typeface="Times New Roman" pitchFamily="18" charset="0"/>
                <a:ea typeface="宋体" pitchFamily="2" charset="-122"/>
              </a:rPr>
              <a:t>调用</a:t>
            </a:r>
            <a:r>
              <a:rPr kumimoji="1" lang="zh-CN" altLang="en-US" sz="2200" b="1" kern="1200" dirty="0">
                <a:latin typeface="Times New Roman" pitchFamily="18" charset="0"/>
                <a:ea typeface="宋体" pitchFamily="2" charset="-122"/>
              </a:rPr>
              <a:t>时可以写成</a:t>
            </a:r>
            <a:r>
              <a:rPr kumimoji="1" lang="zh-CN" altLang="en-US" sz="2200" b="1" kern="1200" dirty="0" smtClean="0">
                <a:latin typeface="Times New Roman" pitchFamily="18" charset="0"/>
                <a:ea typeface="宋体" pitchFamily="2" charset="-122"/>
              </a:rPr>
              <a:t>：</a:t>
            </a:r>
            <a:endParaRPr kumimoji="1" lang="en-US" altLang="zh-CN" sz="2200" b="1" kern="1200" dirty="0" smtClean="0">
              <a:latin typeface="Times New Roman" pitchFamily="18" charset="0"/>
              <a:ea typeface="宋体" pitchFamily="2" charset="-122"/>
            </a:endParaRPr>
          </a:p>
          <a:p>
            <a:pPr indent="804863">
              <a:buClr>
                <a:srgbClr val="FF0000"/>
              </a:buClr>
              <a:buSzPct val="80000"/>
            </a:pPr>
            <a:r>
              <a:rPr kumimoji="1" lang="zh-CN" altLang="en-US" sz="2200" b="1" kern="1200" dirty="0" smtClean="0">
                <a:latin typeface="Times New Roman" pitchFamily="18" charset="0"/>
                <a:ea typeface="宋体" pitchFamily="2" charset="-122"/>
              </a:rPr>
              <a:t> </a:t>
            </a:r>
            <a:r>
              <a:rPr kumimoji="1" lang="en-US" altLang="zh-CN" sz="2200" b="1" kern="1200" dirty="0" err="1">
                <a:latin typeface="Times New Roman" pitchFamily="18" charset="0"/>
                <a:ea typeface="宋体" pitchFamily="2" charset="-122"/>
              </a:rPr>
              <a:t>fputs</a:t>
            </a:r>
            <a:r>
              <a:rPr kumimoji="1" lang="en-US" altLang="zh-CN" sz="2200" b="1" kern="1200" dirty="0">
                <a:latin typeface="Times New Roman" pitchFamily="18" charset="0"/>
                <a:ea typeface="宋体" pitchFamily="2" charset="-122"/>
              </a:rPr>
              <a:t>(″China”,</a:t>
            </a:r>
            <a:r>
              <a:rPr kumimoji="1" lang="en-US" altLang="zh-CN" sz="2200" b="1" kern="1200" dirty="0" err="1">
                <a:latin typeface="Times New Roman" pitchFamily="18" charset="0"/>
                <a:ea typeface="宋体" pitchFamily="2" charset="-122"/>
              </a:rPr>
              <a:t>fp</a:t>
            </a:r>
            <a:r>
              <a:rPr kumimoji="1" lang="en-US" altLang="zh-CN" sz="2200" b="1" kern="1200" dirty="0">
                <a:latin typeface="Times New Roman" pitchFamily="18" charset="0"/>
                <a:ea typeface="宋体" pitchFamily="2" charset="-122"/>
              </a:rPr>
              <a:t>);</a:t>
            </a:r>
          </a:p>
          <a:p>
            <a:pPr marL="355600" indent="-260350">
              <a:buClr>
                <a:srgbClr val="FF0000"/>
              </a:buClr>
              <a:buSzPct val="80000"/>
              <a:buFont typeface="Wingdings" panose="05000000000000000000" pitchFamily="2" charset="2"/>
              <a:buChar char="Ø"/>
            </a:pPr>
            <a:r>
              <a:rPr kumimoji="1" lang="en-US" altLang="zh-CN" sz="2800" b="1" kern="1200" dirty="0" err="1">
                <a:latin typeface="Times New Roman" pitchFamily="18" charset="0"/>
                <a:ea typeface="宋体" pitchFamily="2" charset="-122"/>
              </a:rPr>
              <a:t>fputs</a:t>
            </a:r>
            <a:r>
              <a:rPr kumimoji="1" lang="zh-CN" altLang="en-US" sz="2800" b="1" kern="1200" dirty="0">
                <a:latin typeface="Times New Roman" pitchFamily="18" charset="0"/>
                <a:ea typeface="宋体" pitchFamily="2" charset="-122"/>
              </a:rPr>
              <a:t>函数中第一个参数可以是字符串常量、字符数组名或字符型指针</a:t>
            </a:r>
          </a:p>
          <a:p>
            <a:pPr marL="355600" indent="-260350">
              <a:buClr>
                <a:srgbClr val="FF0000"/>
              </a:buClr>
              <a:buSzPct val="80000"/>
              <a:buFont typeface="Wingdings" panose="05000000000000000000" pitchFamily="2" charset="2"/>
              <a:buChar char="Ø"/>
            </a:pPr>
            <a:r>
              <a:rPr kumimoji="1" lang="zh-CN" altLang="en-US" sz="2800" b="1" kern="1200" dirty="0">
                <a:latin typeface="Times New Roman" pitchFamily="18" charset="0"/>
                <a:ea typeface="宋体" pitchFamily="2" charset="-122"/>
              </a:rPr>
              <a:t>字符串末尾的</a:t>
            </a:r>
            <a:r>
              <a:rPr kumimoji="1" lang="en-US" altLang="zh-CN" sz="2800" b="1" kern="1200" dirty="0">
                <a:latin typeface="Times New Roman" pitchFamily="18" charset="0"/>
                <a:ea typeface="宋体" pitchFamily="2" charset="-122"/>
              </a:rPr>
              <a:t>′\0′</a:t>
            </a:r>
            <a:r>
              <a:rPr kumimoji="1" lang="zh-CN" altLang="en-US" sz="2800" b="1" kern="1200" dirty="0">
                <a:latin typeface="Times New Roman" pitchFamily="18" charset="0"/>
                <a:ea typeface="宋体" pitchFamily="2" charset="-122"/>
              </a:rPr>
              <a:t>不输出</a:t>
            </a:r>
          </a:p>
          <a:p>
            <a:pPr marL="355600" indent="-260350">
              <a:buClr>
                <a:srgbClr val="FF0000"/>
              </a:buClr>
              <a:buSzPct val="80000"/>
              <a:buFont typeface="Wingdings" panose="05000000000000000000" pitchFamily="2" charset="2"/>
              <a:buChar char="Ø"/>
            </a:pPr>
            <a:r>
              <a:rPr kumimoji="1" lang="zh-CN" altLang="en-US" sz="2800" b="1" kern="1200" dirty="0">
                <a:latin typeface="Times New Roman" pitchFamily="18" charset="0"/>
                <a:ea typeface="宋体" pitchFamily="2" charset="-122"/>
              </a:rPr>
              <a:t>输出成功，函数值为０；失败，函数值为</a:t>
            </a:r>
            <a:r>
              <a:rPr kumimoji="1" lang="en-US" altLang="zh-CN" sz="2800" b="1" kern="1200" dirty="0">
                <a:latin typeface="Times New Roman" pitchFamily="18" charset="0"/>
                <a:ea typeface="宋体" pitchFamily="2" charset="-122"/>
              </a:rPr>
              <a:t>EOF</a:t>
            </a:r>
          </a:p>
        </p:txBody>
      </p:sp>
    </p:spTree>
    <p:extLst>
      <p:ext uri="{BB962C8B-B14F-4D97-AF65-F5344CB8AC3E}">
        <p14:creationId xmlns:p14="http://schemas.microsoft.com/office/powerpoint/2010/main" val="109041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xEl>
                                              <p:charRg st="104" end="138"/>
                                            </p:txEl>
                                          </p:spTgt>
                                        </p:tgtEl>
                                        <p:attrNameLst>
                                          <p:attrName>style.visibility</p:attrName>
                                        </p:attrNameLst>
                                      </p:cBhvr>
                                      <p:to>
                                        <p:strVal val="visible"/>
                                      </p:to>
                                    </p:set>
                                    <p:animEffect transition="in" filter="wipe(up)">
                                      <p:cBhvr>
                                        <p:cTn id="21" dur="500"/>
                                        <p:tgtEl>
                                          <p:spTgt spid="4">
                                            <p:txEl>
                                              <p:charRg st="104" end="138"/>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wipe(up)">
                                      <p:cBhvr>
                                        <p:cTn id="24" dur="500"/>
                                        <p:tgtEl>
                                          <p:spTgt spid="4">
                                            <p:txEl>
                                              <p:pRg st="5" end="5"/>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up)">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a:xfrm>
            <a:off x="288000" y="1115999"/>
            <a:ext cx="8676488" cy="5256000"/>
          </a:xfrm>
        </p:spPr>
        <p:txBody>
          <a:bodyPr>
            <a:normAutofit fontScale="92500" lnSpcReduction="10000"/>
          </a:bodyPr>
          <a:lstStyle/>
          <a:p>
            <a:pPr marL="273050" lvl="0" indent="-273050">
              <a:buClr>
                <a:srgbClr val="FF0000"/>
              </a:buClr>
              <a:buSzPct val="80000"/>
              <a:buFont typeface="Wingdings" panose="05000000000000000000" pitchFamily="2" charset="2"/>
              <a:buChar char="n"/>
            </a:pPr>
            <a:r>
              <a:rPr kumimoji="1" lang="zh-CN" altLang="en-US" sz="2800" b="1" kern="1200" dirty="0" smtClean="0">
                <a:solidFill>
                  <a:srgbClr val="0033CC"/>
                </a:solidFill>
                <a:latin typeface="Times New Roman" pitchFamily="18" charset="0"/>
                <a:ea typeface="宋体" pitchFamily="2" charset="-122"/>
              </a:rPr>
              <a:t>二进制方式读写</a:t>
            </a:r>
            <a:r>
              <a:rPr kumimoji="1" lang="zh-CN" altLang="en-US" sz="2800" b="1" kern="1200" dirty="0">
                <a:solidFill>
                  <a:srgbClr val="0033CC"/>
                </a:solidFill>
                <a:latin typeface="Times New Roman" pitchFamily="18" charset="0"/>
                <a:ea typeface="宋体" pitchFamily="2" charset="-122"/>
              </a:rPr>
              <a:t>文件</a:t>
            </a:r>
            <a:endParaRPr kumimoji="1" lang="en-US" altLang="zh-CN" sz="2800" b="1" kern="1200" dirty="0">
              <a:solidFill>
                <a:srgbClr val="0033CC"/>
              </a:solidFill>
              <a:latin typeface="Times New Roman" pitchFamily="18" charset="0"/>
              <a:ea typeface="宋体" pitchFamily="2" charset="-122"/>
            </a:endParaRPr>
          </a:p>
          <a:p>
            <a:pPr marL="627063" indent="-354013">
              <a:buClr>
                <a:srgbClr val="FF0000"/>
              </a:buClr>
              <a:buSzPct val="80000"/>
              <a:buFont typeface="Wingdings" panose="05000000000000000000" pitchFamily="2" charset="2"/>
              <a:buChar char="Ø"/>
            </a:pPr>
            <a:r>
              <a:rPr kumimoji="1" lang="en-US" altLang="zh-CN" b="1" kern="1200" dirty="0" err="1">
                <a:latin typeface="Times New Roman" pitchFamily="18" charset="0"/>
                <a:ea typeface="宋体" pitchFamily="2" charset="-122"/>
              </a:rPr>
              <a:t>fread</a:t>
            </a:r>
            <a:r>
              <a:rPr kumimoji="1" lang="en-US" altLang="zh-CN" b="1" kern="1200" dirty="0">
                <a:latin typeface="Times New Roman" pitchFamily="18" charset="0"/>
                <a:ea typeface="宋体" pitchFamily="2" charset="-122"/>
              </a:rPr>
              <a:t>(buffer</a:t>
            </a:r>
            <a:r>
              <a:rPr kumimoji="1" lang="zh-CN" altLang="en-US" b="1" kern="1200" dirty="0">
                <a:latin typeface="Times New Roman" pitchFamily="18" charset="0"/>
                <a:ea typeface="宋体" pitchFamily="2" charset="-122"/>
              </a:rPr>
              <a:t>，</a:t>
            </a:r>
            <a:r>
              <a:rPr kumimoji="1" lang="en-US" altLang="zh-CN" b="1" kern="1200" dirty="0">
                <a:latin typeface="Times New Roman" pitchFamily="18" charset="0"/>
                <a:ea typeface="宋体" pitchFamily="2" charset="-122"/>
              </a:rPr>
              <a:t>size</a:t>
            </a:r>
            <a:r>
              <a:rPr kumimoji="1" lang="zh-CN" altLang="en-US" b="1" kern="1200" dirty="0">
                <a:latin typeface="Times New Roman" pitchFamily="18" charset="0"/>
                <a:ea typeface="宋体" pitchFamily="2" charset="-122"/>
              </a:rPr>
              <a:t>，</a:t>
            </a:r>
            <a:r>
              <a:rPr kumimoji="1" lang="en-US" altLang="zh-CN" b="1" kern="1200" dirty="0">
                <a:latin typeface="Times New Roman" pitchFamily="18" charset="0"/>
                <a:ea typeface="宋体" pitchFamily="2" charset="-122"/>
              </a:rPr>
              <a:t>count</a:t>
            </a:r>
            <a:r>
              <a:rPr kumimoji="1" lang="zh-CN" altLang="en-US" b="1" kern="1200" dirty="0">
                <a:latin typeface="Times New Roman" pitchFamily="18" charset="0"/>
                <a:ea typeface="宋体" pitchFamily="2" charset="-122"/>
              </a:rPr>
              <a:t>，</a:t>
            </a:r>
            <a:r>
              <a:rPr kumimoji="1" lang="en-US" altLang="zh-CN" b="1" kern="1200" dirty="0" err="1">
                <a:latin typeface="Times New Roman" pitchFamily="18" charset="0"/>
                <a:ea typeface="宋体" pitchFamily="2" charset="-122"/>
              </a:rPr>
              <a:t>fp</a:t>
            </a:r>
            <a:r>
              <a:rPr kumimoji="1" lang="en-US" altLang="zh-CN" b="1" kern="1200" dirty="0">
                <a:latin typeface="Times New Roman" pitchFamily="18" charset="0"/>
                <a:ea typeface="宋体" pitchFamily="2" charset="-122"/>
              </a:rPr>
              <a:t>);</a:t>
            </a:r>
            <a:endParaRPr kumimoji="1" lang="en-US" altLang="zh-CN" b="1" kern="1200" dirty="0" smtClean="0">
              <a:latin typeface="Times New Roman" pitchFamily="18" charset="0"/>
              <a:ea typeface="宋体" pitchFamily="2" charset="-122"/>
            </a:endParaRPr>
          </a:p>
          <a:p>
            <a:pPr marL="627063" indent="-354013">
              <a:buClr>
                <a:srgbClr val="FF0000"/>
              </a:buClr>
              <a:buSzPct val="80000"/>
              <a:buFont typeface="Wingdings" panose="05000000000000000000" pitchFamily="2" charset="2"/>
              <a:buChar char="Ø"/>
            </a:pPr>
            <a:r>
              <a:rPr kumimoji="1" lang="en-US" altLang="zh-CN" b="1" kern="1200" dirty="0" err="1">
                <a:latin typeface="Times New Roman" pitchFamily="18" charset="0"/>
                <a:ea typeface="宋体" pitchFamily="2" charset="-122"/>
              </a:rPr>
              <a:t>fwrite</a:t>
            </a:r>
            <a:r>
              <a:rPr kumimoji="1" lang="en-US" altLang="zh-CN" b="1" kern="1200" dirty="0">
                <a:latin typeface="Times New Roman" pitchFamily="18" charset="0"/>
                <a:ea typeface="宋体" pitchFamily="2" charset="-122"/>
              </a:rPr>
              <a:t>(buffer</a:t>
            </a:r>
            <a:r>
              <a:rPr kumimoji="1" lang="zh-CN" altLang="en-US" b="1" kern="1200" dirty="0">
                <a:latin typeface="Times New Roman" pitchFamily="18" charset="0"/>
                <a:ea typeface="宋体" pitchFamily="2" charset="-122"/>
              </a:rPr>
              <a:t>，</a:t>
            </a:r>
            <a:r>
              <a:rPr kumimoji="1" lang="en-US" altLang="zh-CN" b="1" kern="1200" dirty="0">
                <a:latin typeface="Times New Roman" pitchFamily="18" charset="0"/>
                <a:ea typeface="宋体" pitchFamily="2" charset="-122"/>
              </a:rPr>
              <a:t>size</a:t>
            </a:r>
            <a:r>
              <a:rPr kumimoji="1" lang="zh-CN" altLang="en-US" b="1" kern="1200" dirty="0">
                <a:latin typeface="Times New Roman" pitchFamily="18" charset="0"/>
                <a:ea typeface="宋体" pitchFamily="2" charset="-122"/>
              </a:rPr>
              <a:t>，</a:t>
            </a:r>
            <a:r>
              <a:rPr kumimoji="1" lang="en-US" altLang="zh-CN" b="1" kern="1200" dirty="0">
                <a:latin typeface="Times New Roman" pitchFamily="18" charset="0"/>
                <a:ea typeface="宋体" pitchFamily="2" charset="-122"/>
              </a:rPr>
              <a:t>count</a:t>
            </a:r>
            <a:r>
              <a:rPr kumimoji="1" lang="zh-CN" altLang="en-US" b="1" kern="1200" dirty="0">
                <a:latin typeface="Times New Roman" pitchFamily="18" charset="0"/>
                <a:ea typeface="宋体" pitchFamily="2" charset="-122"/>
              </a:rPr>
              <a:t>，</a:t>
            </a:r>
            <a:r>
              <a:rPr kumimoji="1" lang="en-US" altLang="zh-CN" b="1" kern="1200" dirty="0" err="1">
                <a:latin typeface="Times New Roman" pitchFamily="18" charset="0"/>
                <a:ea typeface="宋体" pitchFamily="2" charset="-122"/>
              </a:rPr>
              <a:t>fp</a:t>
            </a:r>
            <a:r>
              <a:rPr kumimoji="1" lang="en-US" altLang="zh-CN" b="1" kern="1200" dirty="0" smtClean="0">
                <a:latin typeface="Times New Roman" pitchFamily="18" charset="0"/>
                <a:ea typeface="宋体" pitchFamily="2" charset="-122"/>
              </a:rPr>
              <a:t>);</a:t>
            </a:r>
          </a:p>
          <a:p>
            <a:pPr marL="273050">
              <a:buClr>
                <a:srgbClr val="FF0000"/>
              </a:buClr>
              <a:buSzPct val="80000"/>
            </a:pPr>
            <a:endParaRPr kumimoji="1" lang="en-US" altLang="zh-CN" b="1" kern="1200" dirty="0">
              <a:latin typeface="Times New Roman" pitchFamily="18" charset="0"/>
              <a:ea typeface="宋体" pitchFamily="2" charset="-122"/>
            </a:endParaRPr>
          </a:p>
          <a:p>
            <a:pPr marL="273050" indent="-273050">
              <a:buClr>
                <a:srgbClr val="FF0000"/>
              </a:buClr>
              <a:buSzPct val="80000"/>
            </a:pPr>
            <a:r>
              <a:rPr kumimoji="1" lang="zh-CN" altLang="en-US" b="1" kern="1200" dirty="0" smtClean="0">
                <a:latin typeface="Times New Roman" pitchFamily="18" charset="0"/>
                <a:ea typeface="宋体" pitchFamily="2" charset="-122"/>
              </a:rPr>
              <a:t>其中，</a:t>
            </a:r>
            <a:endParaRPr kumimoji="1" lang="en-US" altLang="zh-CN" b="1" kern="1200" dirty="0">
              <a:latin typeface="Times New Roman" pitchFamily="18" charset="0"/>
              <a:ea typeface="宋体" pitchFamily="2" charset="-122"/>
            </a:endParaRPr>
          </a:p>
          <a:p>
            <a:pPr marL="627063" indent="-354013">
              <a:buClr>
                <a:srgbClr val="FF0000"/>
              </a:buClr>
              <a:buSzPct val="80000"/>
              <a:buFont typeface="Wingdings" panose="05000000000000000000" pitchFamily="2" charset="2"/>
              <a:buChar char="Ø"/>
            </a:pPr>
            <a:r>
              <a:rPr kumimoji="1" lang="en-US" altLang="zh-CN" b="1" kern="1200" dirty="0">
                <a:latin typeface="Times New Roman" pitchFamily="18" charset="0"/>
                <a:ea typeface="宋体" pitchFamily="2" charset="-122"/>
              </a:rPr>
              <a:t>buffer</a:t>
            </a:r>
            <a:r>
              <a:rPr kumimoji="1" lang="zh-CN" altLang="en-US" b="1" kern="1200" dirty="0">
                <a:latin typeface="Times New Roman" pitchFamily="18" charset="0"/>
                <a:ea typeface="宋体" pitchFamily="2" charset="-122"/>
              </a:rPr>
              <a:t>：是一个地址</a:t>
            </a:r>
          </a:p>
          <a:p>
            <a:pPr marL="273050" indent="354013">
              <a:buClr>
                <a:srgbClr val="FF0000"/>
              </a:buClr>
              <a:buSzPct val="80000"/>
            </a:pPr>
            <a:r>
              <a:rPr kumimoji="1" lang="zh-CN" altLang="en-US" b="1" kern="1200" dirty="0">
                <a:latin typeface="Times New Roman" pitchFamily="18" charset="0"/>
                <a:ea typeface="宋体" pitchFamily="2" charset="-122"/>
              </a:rPr>
              <a:t>对</a:t>
            </a:r>
            <a:r>
              <a:rPr kumimoji="1" lang="en-US" altLang="zh-CN" b="1" kern="1200" dirty="0" err="1">
                <a:latin typeface="Times New Roman" pitchFamily="18" charset="0"/>
                <a:ea typeface="宋体" pitchFamily="2" charset="-122"/>
              </a:rPr>
              <a:t>fread</a:t>
            </a:r>
            <a:r>
              <a:rPr kumimoji="1" lang="zh-CN" altLang="en-US" b="1" kern="1200" dirty="0">
                <a:latin typeface="Times New Roman" pitchFamily="18" charset="0"/>
                <a:ea typeface="宋体" pitchFamily="2" charset="-122"/>
              </a:rPr>
              <a:t>来说，它是用来存放从文件读入的数据的存储区的地址</a:t>
            </a:r>
          </a:p>
          <a:p>
            <a:pPr marL="273050" indent="354013">
              <a:buClr>
                <a:srgbClr val="FF0000"/>
              </a:buClr>
              <a:buSzPct val="80000"/>
            </a:pPr>
            <a:r>
              <a:rPr kumimoji="1" lang="zh-CN" altLang="en-US" b="1" kern="1200" dirty="0">
                <a:latin typeface="Times New Roman" pitchFamily="18" charset="0"/>
                <a:ea typeface="宋体" pitchFamily="2" charset="-122"/>
              </a:rPr>
              <a:t>对</a:t>
            </a:r>
            <a:r>
              <a:rPr kumimoji="1" lang="en-US" altLang="zh-CN" b="1" kern="1200" dirty="0" err="1">
                <a:latin typeface="Times New Roman" pitchFamily="18" charset="0"/>
                <a:ea typeface="宋体" pitchFamily="2" charset="-122"/>
              </a:rPr>
              <a:t>fwrite</a:t>
            </a:r>
            <a:r>
              <a:rPr kumimoji="1" lang="zh-CN" altLang="en-US" b="1" kern="1200" dirty="0">
                <a:latin typeface="Times New Roman" pitchFamily="18" charset="0"/>
                <a:ea typeface="宋体" pitchFamily="2" charset="-122"/>
              </a:rPr>
              <a:t>来说，是要把此地址开始的存储区中的数据向文件</a:t>
            </a:r>
            <a:r>
              <a:rPr kumimoji="1" lang="zh-CN" altLang="en-US" b="1" kern="1200" dirty="0" smtClean="0">
                <a:latin typeface="Times New Roman" pitchFamily="18" charset="0"/>
                <a:ea typeface="宋体" pitchFamily="2" charset="-122"/>
              </a:rPr>
              <a:t>输出</a:t>
            </a:r>
          </a:p>
          <a:p>
            <a:pPr marL="627063" indent="-354013">
              <a:buClr>
                <a:srgbClr val="FF0000"/>
              </a:buClr>
              <a:buSzPct val="80000"/>
              <a:buFont typeface="Wingdings" panose="05000000000000000000" pitchFamily="2" charset="2"/>
              <a:buChar char="Ø"/>
            </a:pPr>
            <a:r>
              <a:rPr kumimoji="1" lang="en-US" altLang="zh-CN" b="1" kern="1200" dirty="0" smtClean="0">
                <a:latin typeface="Times New Roman" pitchFamily="18" charset="0"/>
                <a:ea typeface="宋体" pitchFamily="2" charset="-122"/>
              </a:rPr>
              <a:t>size</a:t>
            </a:r>
            <a:r>
              <a:rPr kumimoji="1" lang="zh-CN" altLang="en-US" b="1" kern="1200" dirty="0" smtClean="0">
                <a:latin typeface="Times New Roman" pitchFamily="18" charset="0"/>
                <a:ea typeface="宋体" pitchFamily="2" charset="-122"/>
              </a:rPr>
              <a:t>：要读写的字节数（每个数据项的大小）</a:t>
            </a:r>
          </a:p>
          <a:p>
            <a:pPr marL="627063" indent="-354013">
              <a:buClr>
                <a:srgbClr val="FF0000"/>
              </a:buClr>
              <a:buSzPct val="80000"/>
              <a:buFont typeface="Wingdings" panose="05000000000000000000" pitchFamily="2" charset="2"/>
              <a:buChar char="Ø"/>
            </a:pPr>
            <a:r>
              <a:rPr kumimoji="1" lang="en-US" altLang="zh-CN" b="1" kern="1200" dirty="0" smtClean="0">
                <a:latin typeface="Times New Roman" pitchFamily="18" charset="0"/>
                <a:ea typeface="宋体" pitchFamily="2" charset="-122"/>
              </a:rPr>
              <a:t>count</a:t>
            </a:r>
            <a:r>
              <a:rPr kumimoji="1" lang="zh-CN" altLang="en-US" b="1" kern="1200" dirty="0">
                <a:latin typeface="Times New Roman" pitchFamily="18" charset="0"/>
                <a:ea typeface="宋体" pitchFamily="2" charset="-122"/>
              </a:rPr>
              <a:t>：要读写多少个数据项</a:t>
            </a:r>
          </a:p>
          <a:p>
            <a:pPr marL="627063" indent="-354013">
              <a:buClr>
                <a:srgbClr val="FF0000"/>
              </a:buClr>
              <a:buSzPct val="80000"/>
              <a:buFont typeface="Wingdings" panose="05000000000000000000" pitchFamily="2" charset="2"/>
              <a:buChar char="Ø"/>
            </a:pPr>
            <a:r>
              <a:rPr kumimoji="1" lang="en-US" altLang="zh-CN" b="1" kern="1200" dirty="0" err="1">
                <a:latin typeface="Times New Roman" pitchFamily="18" charset="0"/>
                <a:ea typeface="宋体" pitchFamily="2" charset="-122"/>
              </a:rPr>
              <a:t>fp</a:t>
            </a:r>
            <a:r>
              <a:rPr kumimoji="1" lang="zh-CN" altLang="en-US" b="1" kern="1200" dirty="0">
                <a:latin typeface="Times New Roman" pitchFamily="18" charset="0"/>
                <a:ea typeface="宋体" pitchFamily="2" charset="-122"/>
              </a:rPr>
              <a:t>：</a:t>
            </a:r>
            <a:r>
              <a:rPr kumimoji="1" lang="en-US" altLang="zh-CN" b="1" kern="1200" dirty="0">
                <a:latin typeface="Times New Roman" pitchFamily="18" charset="0"/>
                <a:ea typeface="宋体" pitchFamily="2" charset="-122"/>
              </a:rPr>
              <a:t>FILE</a:t>
            </a:r>
            <a:r>
              <a:rPr kumimoji="1" lang="zh-CN" altLang="en-US" b="1" kern="1200" dirty="0">
                <a:latin typeface="Times New Roman" pitchFamily="18" charset="0"/>
                <a:ea typeface="宋体" pitchFamily="2" charset="-122"/>
              </a:rPr>
              <a:t>类型</a:t>
            </a:r>
            <a:r>
              <a:rPr kumimoji="1" lang="zh-CN" altLang="en-US" b="1" kern="1200" dirty="0" smtClean="0">
                <a:latin typeface="Times New Roman" pitchFamily="18" charset="0"/>
                <a:ea typeface="宋体" pitchFamily="2" charset="-122"/>
              </a:rPr>
              <a:t>指针</a:t>
            </a:r>
            <a:endParaRPr kumimoji="1" lang="zh-CN" altLang="en-US" b="1" kern="1200" dirty="0">
              <a:latin typeface="Times New Roman" pitchFamily="18" charset="0"/>
              <a:ea typeface="宋体" pitchFamily="2" charset="-122"/>
            </a:endParaRPr>
          </a:p>
        </p:txBody>
      </p:sp>
    </p:spTree>
    <p:extLst>
      <p:ext uri="{BB962C8B-B14F-4D97-AF65-F5344CB8AC3E}">
        <p14:creationId xmlns:p14="http://schemas.microsoft.com/office/powerpoint/2010/main" val="57496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前导</a:t>
            </a:r>
            <a:r>
              <a:rPr lang="zh-CN" altLang="en-US" dirty="0" smtClean="0"/>
              <a:t>空白的处理</a:t>
            </a:r>
            <a:endParaRPr lang="zh-CN" altLang="en-US" dirty="0"/>
          </a:p>
        </p:txBody>
      </p:sp>
      <p:sp>
        <p:nvSpPr>
          <p:cNvPr id="3" name="内容占位符 2"/>
          <p:cNvSpPr>
            <a:spLocks noGrp="1"/>
          </p:cNvSpPr>
          <p:nvPr>
            <p:ph idx="1"/>
          </p:nvPr>
        </p:nvSpPr>
        <p:spPr/>
        <p:txBody>
          <a:bodyPr>
            <a:normAutofit lnSpcReduction="10000"/>
          </a:bodyPr>
          <a:lstStyle/>
          <a:p>
            <a:pPr>
              <a:buClr>
                <a:srgbClr val="FF0000"/>
              </a:buClr>
              <a:buSzPct val="80000"/>
            </a:pPr>
            <a:r>
              <a:rPr lang="zh-CN" altLang="en-US" dirty="0"/>
              <a:t>对每种格式搞清楚一个重要</a:t>
            </a:r>
            <a:r>
              <a:rPr lang="zh-CN" altLang="en-US" dirty="0" smtClean="0"/>
              <a:t>问题：</a:t>
            </a:r>
            <a:r>
              <a:rPr lang="zh-CN" altLang="en-US" b="1" dirty="0" smtClean="0"/>
              <a:t>是否</a:t>
            </a:r>
            <a:r>
              <a:rPr lang="zh-CN" altLang="en-US" b="1" dirty="0"/>
              <a:t>自动跳过前导空白</a:t>
            </a:r>
            <a:r>
              <a:rPr lang="zh-CN" altLang="en-US" dirty="0"/>
              <a:t>？</a:t>
            </a:r>
          </a:p>
          <a:p>
            <a:pPr marL="342900" indent="-342900">
              <a:buClr>
                <a:srgbClr val="FF0000"/>
              </a:buClr>
              <a:buSzPct val="80000"/>
              <a:buFont typeface="Wingdings" panose="05000000000000000000" pitchFamily="2" charset="2"/>
              <a:buChar char="n"/>
            </a:pPr>
            <a:r>
              <a:rPr lang="zh-CN" altLang="en-US" b="1" dirty="0"/>
              <a:t>什么是空白</a:t>
            </a:r>
            <a:r>
              <a:rPr lang="zh-CN" altLang="en-US" dirty="0"/>
              <a:t>：空格，</a:t>
            </a:r>
            <a:r>
              <a:rPr lang="en-US" altLang="zh-CN" dirty="0"/>
              <a:t>TAB</a:t>
            </a:r>
            <a:r>
              <a:rPr lang="zh-CN" altLang="en-US" dirty="0"/>
              <a:t>，回车</a:t>
            </a:r>
          </a:p>
          <a:p>
            <a:pPr marL="342900" indent="-342900">
              <a:buClr>
                <a:srgbClr val="FF0000"/>
              </a:buClr>
              <a:buSzPct val="80000"/>
              <a:buFont typeface="Wingdings" panose="05000000000000000000" pitchFamily="2" charset="2"/>
              <a:buChar char="n"/>
            </a:pPr>
            <a:r>
              <a:rPr kumimoji="1" lang="en-US" altLang="zh-CN" sz="3000" b="1" kern="1200" dirty="0">
                <a:solidFill>
                  <a:srgbClr val="0033CC"/>
                </a:solidFill>
                <a:latin typeface="Times New Roman" pitchFamily="18" charset="0"/>
                <a:ea typeface="宋体" pitchFamily="2" charset="-122"/>
              </a:rPr>
              <a:t>%d %</a:t>
            </a:r>
            <a:r>
              <a:rPr kumimoji="1" lang="en-US" altLang="zh-CN" sz="3000" b="1" kern="1200" dirty="0" err="1">
                <a:solidFill>
                  <a:srgbClr val="0033CC"/>
                </a:solidFill>
                <a:latin typeface="Times New Roman" pitchFamily="18" charset="0"/>
                <a:ea typeface="宋体" pitchFamily="2" charset="-122"/>
              </a:rPr>
              <a:t>lld</a:t>
            </a:r>
            <a:r>
              <a:rPr kumimoji="1" lang="en-US" altLang="zh-CN" sz="3000" b="1" kern="1200" dirty="0">
                <a:solidFill>
                  <a:srgbClr val="0033CC"/>
                </a:solidFill>
                <a:latin typeface="Times New Roman" pitchFamily="18" charset="0"/>
                <a:ea typeface="宋体" pitchFamily="2" charset="-122"/>
              </a:rPr>
              <a:t> %lf </a:t>
            </a:r>
            <a:r>
              <a:rPr lang="zh-CN" altLang="en-US" dirty="0" smtClean="0"/>
              <a:t>自动扫描</a:t>
            </a:r>
            <a:r>
              <a:rPr lang="zh-CN" altLang="en-US" dirty="0"/>
              <a:t>前导空格</a:t>
            </a:r>
          </a:p>
          <a:p>
            <a:pPr>
              <a:lnSpc>
                <a:spcPct val="110000"/>
              </a:lnSpc>
              <a:buClr>
                <a:srgbClr val="FF0000"/>
              </a:buClr>
              <a:buSzPct val="80000"/>
            </a:pPr>
            <a:r>
              <a:rPr lang="zh-CN" altLang="en-US" dirty="0"/>
              <a:t>比如：读入</a:t>
            </a:r>
            <a:r>
              <a:rPr lang="en-US" altLang="zh-CN" dirty="0"/>
              <a:t>5</a:t>
            </a:r>
            <a:r>
              <a:rPr lang="zh-CN" altLang="en-US" dirty="0"/>
              <a:t>个整数到</a:t>
            </a:r>
            <a:r>
              <a:rPr lang="en-US" altLang="zh-CN" dirty="0"/>
              <a:t>A[5]</a:t>
            </a:r>
          </a:p>
          <a:p>
            <a:pPr>
              <a:lnSpc>
                <a:spcPct val="110000"/>
              </a:lnSpc>
              <a:buClr>
                <a:srgbClr val="FF0000"/>
              </a:buClr>
              <a:buSzPct val="80000"/>
            </a:pPr>
            <a:r>
              <a:rPr lang="zh-CN" altLang="en-US" dirty="0"/>
              <a:t>输入文件中，数的排布是这个样子</a:t>
            </a:r>
          </a:p>
          <a:p>
            <a:pPr indent="627063">
              <a:lnSpc>
                <a:spcPct val="110000"/>
              </a:lnSpc>
              <a:buClr>
                <a:srgbClr val="FF0000"/>
              </a:buClr>
              <a:buSzPct val="80000"/>
            </a:pPr>
            <a:r>
              <a:rPr lang="en-US" altLang="zh-CN" dirty="0"/>
              <a:t>35 26      78</a:t>
            </a:r>
          </a:p>
          <a:p>
            <a:pPr indent="627063">
              <a:lnSpc>
                <a:spcPct val="110000"/>
              </a:lnSpc>
              <a:buClr>
                <a:srgbClr val="FF0000"/>
              </a:buClr>
              <a:buSzPct val="80000"/>
            </a:pPr>
            <a:r>
              <a:rPr lang="en-US" altLang="zh-CN" dirty="0"/>
              <a:t>  </a:t>
            </a:r>
            <a:r>
              <a:rPr lang="en-US" altLang="zh-CN" dirty="0" smtClean="0"/>
              <a:t>   </a:t>
            </a:r>
            <a:r>
              <a:rPr lang="en-US" altLang="zh-CN" dirty="0"/>
              <a:t>99</a:t>
            </a:r>
          </a:p>
          <a:p>
            <a:pPr indent="627063">
              <a:lnSpc>
                <a:spcPct val="110000"/>
              </a:lnSpc>
              <a:buClr>
                <a:srgbClr val="FF0000"/>
              </a:buClr>
              <a:buSzPct val="80000"/>
            </a:pPr>
            <a:endParaRPr lang="en-US" altLang="zh-CN" dirty="0"/>
          </a:p>
          <a:p>
            <a:pPr indent="627063">
              <a:lnSpc>
                <a:spcPct val="110000"/>
              </a:lnSpc>
              <a:buClr>
                <a:srgbClr val="FF0000"/>
              </a:buClr>
              <a:buSzPct val="80000"/>
            </a:pPr>
            <a:r>
              <a:rPr lang="en-US" altLang="zh-CN" dirty="0" smtClean="0"/>
              <a:t>    206</a:t>
            </a:r>
            <a:endParaRPr lang="en-US" altLang="zh-CN" dirty="0"/>
          </a:p>
          <a:p>
            <a:pPr>
              <a:lnSpc>
                <a:spcPct val="110000"/>
              </a:lnSpc>
              <a:buClr>
                <a:srgbClr val="FF0000"/>
              </a:buClr>
              <a:buSzPct val="80000"/>
            </a:pPr>
            <a:r>
              <a:rPr lang="zh-CN" altLang="en-US" dirty="0"/>
              <a:t>不管它，直接</a:t>
            </a:r>
            <a:r>
              <a:rPr lang="en-US" altLang="zh-CN" dirty="0"/>
              <a:t>5</a:t>
            </a:r>
            <a:r>
              <a:rPr lang="zh-CN" altLang="en-US" dirty="0"/>
              <a:t>次</a:t>
            </a:r>
            <a:r>
              <a:rPr lang="en-US" altLang="zh-CN" dirty="0"/>
              <a:t>%d</a:t>
            </a:r>
          </a:p>
          <a:p>
            <a:pPr indent="723900">
              <a:lnSpc>
                <a:spcPct val="110000"/>
              </a:lnSpc>
              <a:buClr>
                <a:srgbClr val="FF0000"/>
              </a:buClr>
              <a:buSzPct val="80000"/>
            </a:pPr>
            <a:r>
              <a:rPr lang="en-US" altLang="zh-CN" dirty="0"/>
              <a:t>for ( </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&lt; 5; </a:t>
            </a:r>
            <a:r>
              <a:rPr lang="en-US" altLang="zh-CN" dirty="0" err="1"/>
              <a:t>i</a:t>
            </a:r>
            <a:r>
              <a:rPr lang="en-US" altLang="zh-CN" dirty="0"/>
              <a:t>++ ) </a:t>
            </a:r>
            <a:r>
              <a:rPr lang="en-US" altLang="zh-CN" dirty="0" err="1"/>
              <a:t>scanf</a:t>
            </a:r>
            <a:r>
              <a:rPr lang="en-US" altLang="zh-CN" dirty="0"/>
              <a:t>(“%d”, A + </a:t>
            </a:r>
            <a:r>
              <a:rPr lang="en-US" altLang="zh-CN" dirty="0" err="1"/>
              <a:t>i</a:t>
            </a:r>
            <a:r>
              <a:rPr lang="en-US" altLang="zh-CN" dirty="0"/>
              <a:t>);</a:t>
            </a:r>
          </a:p>
          <a:p>
            <a:pPr marL="342900" indent="-342900">
              <a:buClr>
                <a:srgbClr val="FF0000"/>
              </a:buClr>
              <a:buSzPct val="80000"/>
              <a:buFont typeface="Wingdings" panose="05000000000000000000" pitchFamily="2" charset="2"/>
              <a:buChar char="n"/>
            </a:pPr>
            <a:endParaRPr lang="zh-CN" altLang="en-US" dirty="0"/>
          </a:p>
        </p:txBody>
      </p:sp>
    </p:spTree>
    <p:extLst>
      <p:ext uri="{BB962C8B-B14F-4D97-AF65-F5344CB8AC3E}">
        <p14:creationId xmlns:p14="http://schemas.microsoft.com/office/powerpoint/2010/main" val="124525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a:t>
            </a:r>
            <a:r>
              <a:rPr lang="zh-CN" altLang="en-US" dirty="0" smtClean="0"/>
              <a:t>读写文件</a:t>
            </a:r>
            <a:endParaRPr lang="zh-CN" altLang="en-US" dirty="0"/>
          </a:p>
        </p:txBody>
      </p:sp>
      <p:sp>
        <p:nvSpPr>
          <p:cNvPr id="3" name="内容占位符 2"/>
          <p:cNvSpPr>
            <a:spLocks noGrp="1"/>
          </p:cNvSpPr>
          <p:nvPr>
            <p:ph idx="1"/>
          </p:nvPr>
        </p:nvSpPr>
        <p:spPr>
          <a:xfrm>
            <a:off x="288000" y="1268759"/>
            <a:ext cx="8604000" cy="5103239"/>
          </a:xfrm>
        </p:spPr>
        <p:txBody>
          <a:bodyPr>
            <a:normAutofit/>
          </a:bodyPr>
          <a:lstStyle/>
          <a:p>
            <a:pPr marL="273050" lvl="0" indent="-273050">
              <a:buClr>
                <a:srgbClr val="FF0000"/>
              </a:buClr>
              <a:buSzPct val="80000"/>
              <a:buFont typeface="Wingdings" panose="05000000000000000000" pitchFamily="2" charset="2"/>
              <a:buChar char="n"/>
            </a:pPr>
            <a:r>
              <a:rPr lang="zh-CN" altLang="en-US" sz="2800" dirty="0" smtClean="0"/>
              <a:t>对</a:t>
            </a:r>
            <a:r>
              <a:rPr lang="zh-CN" altLang="en-US" sz="2800" dirty="0"/>
              <a:t>文件进行顺序读写比较容易理解，也容易操作，但有时效率不</a:t>
            </a:r>
            <a:r>
              <a:rPr lang="zh-CN" altLang="en-US" sz="2800" dirty="0" smtClean="0"/>
              <a:t>高。</a:t>
            </a:r>
            <a:endParaRPr lang="en-US" altLang="zh-CN" sz="2800" dirty="0" smtClean="0"/>
          </a:p>
          <a:p>
            <a:pPr marL="273050" lvl="0" indent="-273050">
              <a:buClr>
                <a:srgbClr val="FF0000"/>
              </a:buClr>
              <a:buSzPct val="80000"/>
              <a:buFont typeface="Wingdings" panose="05000000000000000000" pitchFamily="2" charset="2"/>
              <a:buChar char="n"/>
            </a:pPr>
            <a:r>
              <a:rPr lang="zh-CN" altLang="en-US" sz="2800" dirty="0" smtClean="0"/>
              <a:t>随机访问</a:t>
            </a:r>
            <a:r>
              <a:rPr lang="zh-CN" altLang="en-US" sz="2800" dirty="0"/>
              <a:t>不是按数据在文件中的物理位置次序进行读写，而是可以对任何位置上的数据进行访问，显然这种方法比顺序访问效率高得</a:t>
            </a:r>
            <a:r>
              <a:rPr lang="zh-CN" altLang="en-US" sz="2800" dirty="0" smtClean="0"/>
              <a:t>多。</a:t>
            </a:r>
            <a:endParaRPr lang="zh-CN" altLang="en-US" sz="2800" dirty="0"/>
          </a:p>
        </p:txBody>
      </p:sp>
    </p:spTree>
    <p:extLst>
      <p:ext uri="{BB962C8B-B14F-4D97-AF65-F5344CB8AC3E}">
        <p14:creationId xmlns:p14="http://schemas.microsoft.com/office/powerpoint/2010/main" val="17349376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文件位置标记</a:t>
            </a:r>
          </a:p>
        </p:txBody>
      </p:sp>
      <p:grpSp>
        <p:nvGrpSpPr>
          <p:cNvPr id="4" name="组合 4"/>
          <p:cNvGrpSpPr>
            <a:grpSpLocks/>
          </p:cNvGrpSpPr>
          <p:nvPr/>
        </p:nvGrpSpPr>
        <p:grpSpPr bwMode="auto">
          <a:xfrm>
            <a:off x="4500563" y="2054126"/>
            <a:ext cx="1643062" cy="2643188"/>
            <a:chOff x="1928794" y="2786058"/>
            <a:chExt cx="1643074" cy="2643206"/>
          </a:xfrm>
        </p:grpSpPr>
        <p:sp>
          <p:nvSpPr>
            <p:cNvPr id="5" name="矩形 5"/>
            <p:cNvSpPr>
              <a:spLocks noChangeArrowheads="1"/>
            </p:cNvSpPr>
            <p:nvPr/>
          </p:nvSpPr>
          <p:spPr bwMode="auto">
            <a:xfrm>
              <a:off x="1928794" y="2786058"/>
              <a:ext cx="1643074" cy="2643206"/>
            </a:xfrm>
            <a:prstGeom prst="rect">
              <a:avLst/>
            </a:prstGeom>
            <a:noFill/>
            <a:ln w="381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zh-CN" altLang="en-US" sz="4000" b="0" i="0" u="none" strike="noStrike" kern="0" cap="none" spc="0" normalizeH="0" baseline="0" noProof="0" smtClean="0">
                <a:ln>
                  <a:noFill/>
                </a:ln>
                <a:solidFill>
                  <a:srgbClr val="000000"/>
                </a:solidFill>
                <a:effectLst/>
                <a:uLnTx/>
                <a:uFillTx/>
                <a:latin typeface="Arial" charset="0"/>
                <a:ea typeface="宋体" pitchFamily="2" charset="-122"/>
              </a:endParaRPr>
            </a:p>
          </p:txBody>
        </p:sp>
        <p:cxnSp>
          <p:nvCxnSpPr>
            <p:cNvPr id="6" name="直接连接符 6"/>
            <p:cNvCxnSpPr>
              <a:cxnSpLocks noChangeShapeType="1"/>
            </p:cNvCxnSpPr>
            <p:nvPr/>
          </p:nvCxnSpPr>
          <p:spPr bwMode="auto">
            <a:xfrm>
              <a:off x="1928794" y="3143248"/>
              <a:ext cx="1643074" cy="0"/>
            </a:xfrm>
            <a:prstGeom prst="line">
              <a:avLst/>
            </a:prstGeom>
            <a:noFill/>
            <a:ln w="38100" algn="ctr">
              <a:solidFill>
                <a:srgbClr val="000000"/>
              </a:solidFill>
              <a:prstDash val="dash"/>
              <a:miter lim="800000"/>
              <a:headEnd/>
              <a:tailEnd/>
            </a:ln>
            <a:extLst>
              <a:ext uri="{909E8E84-426E-40DD-AFC4-6F175D3DCCD1}">
                <a14:hiddenFill xmlns:a14="http://schemas.microsoft.com/office/drawing/2010/main">
                  <a:noFill/>
                </a14:hiddenFill>
              </a:ext>
            </a:extLst>
          </p:spPr>
        </p:cxnSp>
        <p:cxnSp>
          <p:nvCxnSpPr>
            <p:cNvPr id="7" name="直接连接符 7"/>
            <p:cNvCxnSpPr>
              <a:cxnSpLocks noChangeShapeType="1"/>
            </p:cNvCxnSpPr>
            <p:nvPr/>
          </p:nvCxnSpPr>
          <p:spPr bwMode="auto">
            <a:xfrm>
              <a:off x="1928794" y="3500438"/>
              <a:ext cx="1643074" cy="0"/>
            </a:xfrm>
            <a:prstGeom prst="line">
              <a:avLst/>
            </a:prstGeom>
            <a:noFill/>
            <a:ln w="38100" algn="ctr">
              <a:solidFill>
                <a:srgbClr val="000000"/>
              </a:solidFill>
              <a:prstDash val="dash"/>
              <a:miter lim="800000"/>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p:nvCxnSpPr>
          <p:spPr bwMode="auto">
            <a:xfrm>
              <a:off x="1928794" y="3857628"/>
              <a:ext cx="1643074" cy="0"/>
            </a:xfrm>
            <a:prstGeom prst="line">
              <a:avLst/>
            </a:prstGeom>
            <a:noFill/>
            <a:ln w="38100" algn="ctr">
              <a:solidFill>
                <a:srgbClr val="000000"/>
              </a:solidFill>
              <a:prstDash val="dash"/>
              <a:miter lim="800000"/>
              <a:headEnd/>
              <a:tailEnd/>
            </a:ln>
            <a:extLst>
              <a:ext uri="{909E8E84-426E-40DD-AFC4-6F175D3DCCD1}">
                <a14:hiddenFill xmlns:a14="http://schemas.microsoft.com/office/drawing/2010/main">
                  <a:noFill/>
                </a14:hiddenFill>
              </a:ext>
            </a:extLst>
          </p:spPr>
        </p:cxnSp>
      </p:grpSp>
      <p:sp>
        <p:nvSpPr>
          <p:cNvPr id="9" name="TextBox 9"/>
          <p:cNvSpPr txBox="1">
            <a:spLocks noChangeArrowheads="1"/>
          </p:cNvSpPr>
          <p:nvPr/>
        </p:nvSpPr>
        <p:spPr bwMode="auto">
          <a:xfrm>
            <a:off x="2071688" y="1412776"/>
            <a:ext cx="1928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dirty="0" smtClean="0">
                <a:ln>
                  <a:noFill/>
                </a:ln>
                <a:solidFill>
                  <a:srgbClr val="9D138D"/>
                </a:solidFill>
                <a:effectLst/>
                <a:uLnTx/>
                <a:uFillTx/>
                <a:latin typeface="Arial" charset="0"/>
                <a:ea typeface="宋体" pitchFamily="2" charset="-122"/>
              </a:rPr>
              <a:t>文件指针</a:t>
            </a:r>
          </a:p>
        </p:txBody>
      </p:sp>
      <p:cxnSp>
        <p:nvCxnSpPr>
          <p:cNvPr id="10" name="直接箭头连接符 10"/>
          <p:cNvCxnSpPr>
            <a:cxnSpLocks noChangeShapeType="1"/>
          </p:cNvCxnSpPr>
          <p:nvPr/>
        </p:nvCxnSpPr>
        <p:spPr bwMode="auto">
          <a:xfrm>
            <a:off x="2643188" y="2055714"/>
            <a:ext cx="1357312" cy="1587"/>
          </a:xfrm>
          <a:prstGeom prst="straightConnector1">
            <a:avLst/>
          </a:prstGeom>
          <a:noFill/>
          <a:ln w="38100" algn="ctr">
            <a:solidFill>
              <a:srgbClr val="9D138D"/>
            </a:solidFill>
            <a:miter lim="800000"/>
            <a:headEnd/>
            <a:tailEnd type="arrow" w="med" len="med"/>
          </a:ln>
          <a:extLst>
            <a:ext uri="{909E8E84-426E-40DD-AFC4-6F175D3DCCD1}">
              <a14:hiddenFill xmlns:a14="http://schemas.microsoft.com/office/drawing/2010/main">
                <a:noFill/>
              </a14:hiddenFill>
            </a:ext>
          </a:extLst>
        </p:spPr>
      </p:cxnSp>
      <p:sp>
        <p:nvSpPr>
          <p:cNvPr id="11" name="TextBox 12"/>
          <p:cNvSpPr txBox="1">
            <a:spLocks noChangeArrowheads="1"/>
          </p:cNvSpPr>
          <p:nvPr/>
        </p:nvSpPr>
        <p:spPr bwMode="auto">
          <a:xfrm>
            <a:off x="1714500" y="2554189"/>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smtClean="0">
                <a:ln>
                  <a:noFill/>
                </a:ln>
                <a:solidFill>
                  <a:srgbClr val="00B050"/>
                </a:solidFill>
                <a:effectLst/>
                <a:uLnTx/>
                <a:uFillTx/>
                <a:latin typeface="Arial" charset="0"/>
                <a:ea typeface="宋体" pitchFamily="2" charset="-122"/>
              </a:rPr>
              <a:t>读写当前位置</a:t>
            </a:r>
          </a:p>
        </p:txBody>
      </p:sp>
      <p:cxnSp>
        <p:nvCxnSpPr>
          <p:cNvPr id="12" name="直接箭头连接符 13"/>
          <p:cNvCxnSpPr>
            <a:cxnSpLocks noChangeShapeType="1"/>
          </p:cNvCxnSpPr>
          <p:nvPr/>
        </p:nvCxnSpPr>
        <p:spPr bwMode="auto">
          <a:xfrm>
            <a:off x="3143250" y="3125689"/>
            <a:ext cx="1357313"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3" name="TextBox 14"/>
          <p:cNvSpPr txBox="1">
            <a:spLocks noChangeArrowheads="1"/>
          </p:cNvSpPr>
          <p:nvPr/>
        </p:nvSpPr>
        <p:spPr bwMode="auto">
          <a:xfrm>
            <a:off x="3000375" y="4125814"/>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smtClean="0">
                <a:ln>
                  <a:noFill/>
                </a:ln>
                <a:solidFill>
                  <a:srgbClr val="00B050"/>
                </a:solidFill>
                <a:effectLst/>
                <a:uLnTx/>
                <a:uFillTx/>
                <a:latin typeface="Arial" charset="0"/>
                <a:ea typeface="宋体" pitchFamily="2" charset="-122"/>
              </a:rPr>
              <a:t>文件尾</a:t>
            </a:r>
          </a:p>
        </p:txBody>
      </p:sp>
      <p:cxnSp>
        <p:nvCxnSpPr>
          <p:cNvPr id="14" name="直接箭头连接符 15"/>
          <p:cNvCxnSpPr>
            <a:cxnSpLocks noChangeShapeType="1"/>
          </p:cNvCxnSpPr>
          <p:nvPr/>
        </p:nvCxnSpPr>
        <p:spPr bwMode="auto">
          <a:xfrm>
            <a:off x="3214688" y="4697314"/>
            <a:ext cx="1357312"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5" name="TextBox 17"/>
          <p:cNvSpPr txBox="1">
            <a:spLocks noChangeArrowheads="1"/>
          </p:cNvSpPr>
          <p:nvPr/>
        </p:nvSpPr>
        <p:spPr bwMode="auto">
          <a:xfrm>
            <a:off x="1714500" y="2127151"/>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0" i="0" u="none" strike="noStrike" kern="0" cap="none" spc="0" normalizeH="0" baseline="0" noProof="0" smtClean="0">
                <a:ln>
                  <a:noFill/>
                </a:ln>
                <a:solidFill>
                  <a:srgbClr val="00B050"/>
                </a:solidFill>
                <a:effectLst/>
                <a:uLnTx/>
                <a:uFillTx/>
                <a:latin typeface="Arial" charset="0"/>
                <a:ea typeface="宋体" pitchFamily="2" charset="-122"/>
              </a:rPr>
              <a:t>文件头</a:t>
            </a:r>
          </a:p>
        </p:txBody>
      </p:sp>
    </p:spTree>
    <p:extLst>
      <p:ext uri="{BB962C8B-B14F-4D97-AF65-F5344CB8AC3E}">
        <p14:creationId xmlns:p14="http://schemas.microsoft.com/office/powerpoint/2010/main" val="6333449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文件位置标记的</a:t>
            </a:r>
            <a:r>
              <a:rPr lang="zh-CN" altLang="en-US" dirty="0" smtClean="0"/>
              <a:t>定位</a:t>
            </a:r>
            <a:endParaRPr lang="zh-CN" altLang="en-US" dirty="0"/>
          </a:p>
        </p:txBody>
      </p:sp>
      <p:sp>
        <p:nvSpPr>
          <p:cNvPr id="3" name="内容占位符 2"/>
          <p:cNvSpPr>
            <a:spLocks noGrp="1"/>
          </p:cNvSpPr>
          <p:nvPr>
            <p:ph idx="1"/>
          </p:nvPr>
        </p:nvSpPr>
        <p:spPr/>
        <p:txBody>
          <a:bodyPr>
            <a:normAutofit fontScale="92500" lnSpcReduction="20000"/>
          </a:bodyPr>
          <a:lstStyle/>
          <a:p>
            <a:pPr marL="273050" lvl="0" indent="-273050">
              <a:buClr>
                <a:srgbClr val="FF0000"/>
              </a:buClr>
              <a:buSzPct val="80000"/>
              <a:buFont typeface="Wingdings" panose="05000000000000000000" pitchFamily="2" charset="2"/>
              <a:buChar char="n"/>
            </a:pPr>
            <a:r>
              <a:rPr kumimoji="1" lang="zh-CN" altLang="en-US" sz="2600" b="1" kern="1200" dirty="0">
                <a:latin typeface="Times New Roman" pitchFamily="18" charset="0"/>
                <a:ea typeface="宋体" pitchFamily="2" charset="-122"/>
              </a:rPr>
              <a:t>可以强制使文件位置标记指向指定的位置</a:t>
            </a:r>
          </a:p>
          <a:p>
            <a:pPr marL="273050" lvl="0" indent="-273050">
              <a:buClr>
                <a:srgbClr val="FF0000"/>
              </a:buClr>
              <a:buSzPct val="80000"/>
              <a:buFont typeface="Wingdings" panose="05000000000000000000" pitchFamily="2" charset="2"/>
              <a:buChar char="n"/>
            </a:pPr>
            <a:r>
              <a:rPr kumimoji="1" lang="zh-CN" altLang="en-US" sz="2600" b="1" kern="1200" dirty="0" smtClean="0">
                <a:latin typeface="Times New Roman" pitchFamily="18" charset="0"/>
                <a:ea typeface="宋体" pitchFamily="2" charset="-122"/>
              </a:rPr>
              <a:t>可以利用函数完成</a:t>
            </a:r>
            <a:endParaRPr kumimoji="1" lang="zh-CN" altLang="en-US" sz="2600" b="1" kern="1200" dirty="0">
              <a:latin typeface="Times New Roman" pitchFamily="18" charset="0"/>
              <a:ea typeface="宋体" pitchFamily="2" charset="-122"/>
            </a:endParaRPr>
          </a:p>
          <a:p>
            <a:pPr marL="531813" lvl="0" indent="-258763">
              <a:buClr>
                <a:srgbClr val="FF0000"/>
              </a:buClr>
              <a:buSzPct val="80000"/>
              <a:buFont typeface="Wingdings" panose="05000000000000000000" pitchFamily="2" charset="2"/>
              <a:buChar char="Ø"/>
            </a:pPr>
            <a:r>
              <a:rPr kumimoji="1" lang="zh-CN" altLang="en-US" sz="2600" b="1" kern="1200" dirty="0" smtClean="0">
                <a:latin typeface="Times New Roman" pitchFamily="18" charset="0"/>
                <a:ea typeface="宋体" pitchFamily="2" charset="-122"/>
              </a:rPr>
              <a:t>用</a:t>
            </a:r>
            <a:r>
              <a:rPr kumimoji="1" lang="en-US" altLang="zh-CN" sz="2800" b="1" kern="1200" dirty="0">
                <a:solidFill>
                  <a:srgbClr val="0033CC"/>
                </a:solidFill>
                <a:latin typeface="Times New Roman" pitchFamily="18" charset="0"/>
                <a:ea typeface="宋体" pitchFamily="2" charset="-122"/>
              </a:rPr>
              <a:t>rewind</a:t>
            </a:r>
            <a:r>
              <a:rPr kumimoji="1" lang="zh-CN" altLang="en-US" sz="2800" b="1" kern="1200" dirty="0">
                <a:solidFill>
                  <a:srgbClr val="0033CC"/>
                </a:solidFill>
                <a:latin typeface="Times New Roman" pitchFamily="18" charset="0"/>
                <a:ea typeface="宋体" pitchFamily="2" charset="-122"/>
              </a:rPr>
              <a:t>函数</a:t>
            </a:r>
            <a:r>
              <a:rPr kumimoji="1" lang="zh-CN" altLang="en-US" sz="2600" b="1" kern="1200" dirty="0">
                <a:latin typeface="Times New Roman" pitchFamily="18" charset="0"/>
                <a:ea typeface="宋体" pitchFamily="2" charset="-122"/>
              </a:rPr>
              <a:t>使文件标记指向文件</a:t>
            </a:r>
            <a:r>
              <a:rPr kumimoji="1" lang="zh-CN" altLang="en-US" sz="2600" b="1" kern="1200" dirty="0" smtClean="0">
                <a:latin typeface="Times New Roman" pitchFamily="18" charset="0"/>
                <a:ea typeface="宋体" pitchFamily="2" charset="-122"/>
              </a:rPr>
              <a:t>开头</a:t>
            </a:r>
            <a:endParaRPr kumimoji="1" lang="zh-CN" altLang="en-US" sz="2600" b="1" kern="1200" dirty="0">
              <a:latin typeface="Times New Roman" pitchFamily="18" charset="0"/>
              <a:ea typeface="宋体" pitchFamily="2" charset="-122"/>
            </a:endParaRPr>
          </a:p>
          <a:p>
            <a:pPr lvl="0">
              <a:buClr>
                <a:srgbClr val="FF0000"/>
              </a:buClr>
              <a:buSzPct val="80000"/>
            </a:pPr>
            <a:r>
              <a:rPr kumimoji="1" lang="zh-CN" altLang="en-US" sz="2600" b="1" kern="1200" dirty="0" smtClean="0">
                <a:latin typeface="Times New Roman" pitchFamily="18" charset="0"/>
                <a:ea typeface="宋体" pitchFamily="2" charset="-122"/>
              </a:rPr>
              <a:t>       </a:t>
            </a:r>
            <a:r>
              <a:rPr kumimoji="1" lang="en-US" altLang="zh-CN" sz="2600" b="1" kern="1200" dirty="0" smtClean="0">
                <a:latin typeface="Times New Roman" pitchFamily="18" charset="0"/>
                <a:ea typeface="宋体" pitchFamily="2" charset="-122"/>
              </a:rPr>
              <a:t>rewind</a:t>
            </a:r>
            <a:r>
              <a:rPr kumimoji="1" lang="zh-CN" altLang="en-US" sz="2600" b="1" kern="1200" dirty="0">
                <a:latin typeface="Times New Roman" pitchFamily="18" charset="0"/>
                <a:ea typeface="宋体" pitchFamily="2" charset="-122"/>
              </a:rPr>
              <a:t>函数的作用是使文件标记重新返回文件的开头，此函数没有返回值</a:t>
            </a:r>
            <a:r>
              <a:rPr kumimoji="1" lang="zh-CN" altLang="en-US" sz="2600" b="1" kern="1200" dirty="0" smtClean="0">
                <a:latin typeface="Times New Roman" pitchFamily="18" charset="0"/>
                <a:ea typeface="宋体" pitchFamily="2" charset="-122"/>
              </a:rPr>
              <a:t>。</a:t>
            </a:r>
            <a:endParaRPr kumimoji="1" lang="en-US" altLang="zh-CN" sz="2600" b="1" kern="1200" dirty="0" smtClean="0">
              <a:latin typeface="Times New Roman" pitchFamily="18" charset="0"/>
              <a:ea typeface="宋体" pitchFamily="2" charset="-122"/>
            </a:endParaRPr>
          </a:p>
          <a:p>
            <a:pPr marL="531813" lvl="0" indent="-258763">
              <a:buClr>
                <a:srgbClr val="FF0000"/>
              </a:buClr>
              <a:buSzPct val="80000"/>
              <a:buFont typeface="Wingdings" panose="05000000000000000000" pitchFamily="2" charset="2"/>
              <a:buChar char="Ø"/>
            </a:pPr>
            <a:r>
              <a:rPr kumimoji="1" lang="zh-CN" altLang="en-US" sz="2600" b="1" kern="1200" dirty="0" smtClean="0">
                <a:latin typeface="Times New Roman" pitchFamily="18" charset="0"/>
                <a:ea typeface="宋体" pitchFamily="2" charset="-122"/>
              </a:rPr>
              <a:t>用</a:t>
            </a:r>
            <a:r>
              <a:rPr kumimoji="1" lang="en-US" altLang="zh-CN" sz="2800" b="1" kern="1200" dirty="0" err="1">
                <a:solidFill>
                  <a:srgbClr val="0033CC"/>
                </a:solidFill>
                <a:latin typeface="Times New Roman" pitchFamily="18" charset="0"/>
                <a:ea typeface="宋体" pitchFamily="2" charset="-122"/>
              </a:rPr>
              <a:t>fseek</a:t>
            </a:r>
            <a:r>
              <a:rPr kumimoji="1" lang="zh-CN" altLang="en-US" sz="2800" b="1" kern="1200" dirty="0">
                <a:solidFill>
                  <a:srgbClr val="0033CC"/>
                </a:solidFill>
                <a:latin typeface="Times New Roman" pitchFamily="18" charset="0"/>
                <a:ea typeface="宋体" pitchFamily="2" charset="-122"/>
              </a:rPr>
              <a:t>函数</a:t>
            </a:r>
            <a:r>
              <a:rPr kumimoji="1" lang="zh-CN" altLang="en-US" sz="2600" b="1" kern="1200" dirty="0">
                <a:latin typeface="Times New Roman" pitchFamily="18" charset="0"/>
                <a:ea typeface="宋体" pitchFamily="2" charset="-122"/>
              </a:rPr>
              <a:t>改变文件标记</a:t>
            </a:r>
          </a:p>
          <a:p>
            <a:pPr lvl="0" indent="531813">
              <a:buClr>
                <a:srgbClr val="FF0000"/>
              </a:buClr>
              <a:buSzPct val="80000"/>
            </a:pPr>
            <a:r>
              <a:rPr kumimoji="1" lang="en-US" altLang="zh-CN" sz="2600" b="1" kern="1200" dirty="0" err="1" smtClean="0">
                <a:latin typeface="Times New Roman" pitchFamily="18" charset="0"/>
                <a:ea typeface="宋体" pitchFamily="2" charset="-122"/>
              </a:rPr>
              <a:t>fseek</a:t>
            </a:r>
            <a:r>
              <a:rPr kumimoji="1" lang="en-US" altLang="zh-CN" sz="2600" b="1" kern="1200" dirty="0">
                <a:latin typeface="Times New Roman" pitchFamily="18" charset="0"/>
                <a:ea typeface="宋体" pitchFamily="2" charset="-122"/>
              </a:rPr>
              <a:t>(</a:t>
            </a:r>
            <a:r>
              <a:rPr kumimoji="1" lang="zh-CN" altLang="en-US" sz="2600" b="1" kern="1200" dirty="0">
                <a:latin typeface="Times New Roman" pitchFamily="18" charset="0"/>
                <a:ea typeface="宋体" pitchFamily="2" charset="-122"/>
              </a:rPr>
              <a:t>文件类型指针</a:t>
            </a:r>
            <a:r>
              <a:rPr kumimoji="1" lang="en-US" altLang="zh-CN" sz="2600" b="1" kern="1200" dirty="0">
                <a:latin typeface="Times New Roman" pitchFamily="18" charset="0"/>
                <a:ea typeface="宋体" pitchFamily="2" charset="-122"/>
              </a:rPr>
              <a:t>,</a:t>
            </a:r>
            <a:r>
              <a:rPr kumimoji="1" lang="zh-CN" altLang="en-US" sz="2600" b="1" kern="1200" dirty="0">
                <a:latin typeface="Times New Roman" pitchFamily="18" charset="0"/>
                <a:ea typeface="宋体" pitchFamily="2" charset="-122"/>
              </a:rPr>
              <a:t>位移量</a:t>
            </a:r>
            <a:r>
              <a:rPr kumimoji="1" lang="en-US" altLang="zh-CN" sz="2600" b="1" kern="1200" dirty="0">
                <a:latin typeface="Times New Roman" pitchFamily="18" charset="0"/>
                <a:ea typeface="宋体" pitchFamily="2" charset="-122"/>
              </a:rPr>
              <a:t>,</a:t>
            </a:r>
            <a:r>
              <a:rPr kumimoji="1" lang="zh-CN" altLang="en-US" sz="2600" b="1" kern="1200" dirty="0">
                <a:latin typeface="Times New Roman" pitchFamily="18" charset="0"/>
                <a:ea typeface="宋体" pitchFamily="2" charset="-122"/>
              </a:rPr>
              <a:t>起始点</a:t>
            </a:r>
            <a:r>
              <a:rPr kumimoji="1" lang="en-US" altLang="zh-CN" sz="2600" b="1" kern="1200" dirty="0">
                <a:latin typeface="Times New Roman" pitchFamily="18" charset="0"/>
                <a:ea typeface="宋体" pitchFamily="2" charset="-122"/>
              </a:rPr>
              <a:t>) </a:t>
            </a:r>
          </a:p>
          <a:p>
            <a:pPr lvl="0">
              <a:buClr>
                <a:srgbClr val="FF0000"/>
              </a:buClr>
              <a:buSzPct val="80000"/>
            </a:pPr>
            <a:r>
              <a:rPr kumimoji="1" lang="zh-CN" altLang="en-US" sz="2600" b="1" kern="1200" dirty="0" smtClean="0">
                <a:latin typeface="Times New Roman" pitchFamily="18" charset="0"/>
                <a:ea typeface="宋体" pitchFamily="2" charset="-122"/>
              </a:rPr>
              <a:t>      起始</a:t>
            </a:r>
            <a:r>
              <a:rPr kumimoji="1" lang="zh-CN" altLang="en-US" sz="2600" b="1" kern="1200" dirty="0">
                <a:latin typeface="Times New Roman" pitchFamily="18" charset="0"/>
                <a:ea typeface="宋体" pitchFamily="2" charset="-122"/>
              </a:rPr>
              <a:t>点</a:t>
            </a:r>
            <a:r>
              <a:rPr kumimoji="1" lang="en-US" altLang="zh-CN" sz="2600" b="1" kern="1200" dirty="0">
                <a:latin typeface="Times New Roman" pitchFamily="18" charset="0"/>
                <a:ea typeface="宋体" pitchFamily="2" charset="-122"/>
              </a:rPr>
              <a:t>0</a:t>
            </a:r>
            <a:r>
              <a:rPr kumimoji="1" lang="zh-CN" altLang="en-US" sz="2600" b="1" kern="1200" dirty="0">
                <a:latin typeface="Times New Roman" pitchFamily="18" charset="0"/>
                <a:ea typeface="宋体" pitchFamily="2" charset="-122"/>
              </a:rPr>
              <a:t>代表“文件开始位置”，</a:t>
            </a:r>
            <a:r>
              <a:rPr kumimoji="1" lang="en-US" altLang="zh-CN" sz="2600" b="1" kern="1200" dirty="0">
                <a:latin typeface="Times New Roman" pitchFamily="18" charset="0"/>
                <a:ea typeface="宋体" pitchFamily="2" charset="-122"/>
              </a:rPr>
              <a:t>1</a:t>
            </a:r>
            <a:r>
              <a:rPr kumimoji="1" lang="zh-CN" altLang="en-US" sz="2600" b="1" kern="1200" dirty="0">
                <a:latin typeface="Times New Roman" pitchFamily="18" charset="0"/>
                <a:ea typeface="宋体" pitchFamily="2" charset="-122"/>
              </a:rPr>
              <a:t>为“当前位置”，</a:t>
            </a:r>
            <a:r>
              <a:rPr kumimoji="1" lang="en-US" altLang="zh-CN" sz="2600" b="1" kern="1200" dirty="0">
                <a:latin typeface="Times New Roman" pitchFamily="18" charset="0"/>
                <a:ea typeface="宋体" pitchFamily="2" charset="-122"/>
              </a:rPr>
              <a:t>2</a:t>
            </a:r>
            <a:r>
              <a:rPr kumimoji="1" lang="zh-CN" altLang="en-US" sz="2600" b="1" kern="1200" dirty="0">
                <a:latin typeface="Times New Roman" pitchFamily="18" charset="0"/>
                <a:ea typeface="宋体" pitchFamily="2" charset="-122"/>
              </a:rPr>
              <a:t>为</a:t>
            </a:r>
            <a:r>
              <a:rPr kumimoji="1" lang="zh-CN" altLang="en-US" sz="2600" b="1" kern="1200" dirty="0" smtClean="0">
                <a:latin typeface="Times New Roman" pitchFamily="18" charset="0"/>
                <a:ea typeface="宋体" pitchFamily="2" charset="-122"/>
              </a:rPr>
              <a:t>“文件末尾位置”</a:t>
            </a:r>
            <a:endParaRPr kumimoji="1" lang="en-US" altLang="zh-CN" sz="2600" b="1" kern="1200" dirty="0" smtClean="0">
              <a:latin typeface="Times New Roman" pitchFamily="18" charset="0"/>
              <a:ea typeface="宋体" pitchFamily="2" charset="-122"/>
            </a:endParaRPr>
          </a:p>
          <a:p>
            <a:pPr marL="531813" lvl="0" indent="-258763">
              <a:buClr>
                <a:srgbClr val="FF0000"/>
              </a:buClr>
              <a:buSzPct val="80000"/>
              <a:buFont typeface="Wingdings" panose="05000000000000000000" pitchFamily="2" charset="2"/>
              <a:buChar char="Ø"/>
            </a:pPr>
            <a:r>
              <a:rPr kumimoji="1" lang="zh-CN" altLang="en-US" sz="2600" b="1" kern="1200" dirty="0">
                <a:solidFill>
                  <a:srgbClr val="000000"/>
                </a:solidFill>
                <a:latin typeface="Times New Roman" pitchFamily="18" charset="0"/>
                <a:ea typeface="宋体" pitchFamily="2" charset="-122"/>
              </a:rPr>
              <a:t>用</a:t>
            </a:r>
            <a:r>
              <a:rPr kumimoji="1" lang="en-US" altLang="zh-CN" sz="2800" b="1" kern="1200" dirty="0" err="1">
                <a:solidFill>
                  <a:srgbClr val="0033CC"/>
                </a:solidFill>
                <a:latin typeface="Times New Roman" pitchFamily="18" charset="0"/>
                <a:ea typeface="宋体" pitchFamily="2" charset="-122"/>
              </a:rPr>
              <a:t>ftell</a:t>
            </a:r>
            <a:r>
              <a:rPr kumimoji="1" lang="zh-CN" altLang="en-US" sz="2800" b="1" kern="1200" dirty="0">
                <a:solidFill>
                  <a:srgbClr val="0033CC"/>
                </a:solidFill>
                <a:latin typeface="Times New Roman" pitchFamily="18" charset="0"/>
                <a:ea typeface="宋体" pitchFamily="2" charset="-122"/>
              </a:rPr>
              <a:t>函数</a:t>
            </a:r>
            <a:r>
              <a:rPr kumimoji="1" lang="zh-CN" altLang="en-US" sz="2600" b="1" kern="1200" dirty="0">
                <a:solidFill>
                  <a:srgbClr val="000000"/>
                </a:solidFill>
                <a:latin typeface="Times New Roman" pitchFamily="18" charset="0"/>
                <a:ea typeface="宋体" pitchFamily="2" charset="-122"/>
              </a:rPr>
              <a:t>测定文件位置标记的当前位置</a:t>
            </a:r>
          </a:p>
          <a:p>
            <a:pPr lvl="0" indent="450850">
              <a:buClr>
                <a:srgbClr val="FF0000"/>
              </a:buClr>
              <a:buSzPct val="80000"/>
            </a:pPr>
            <a:r>
              <a:rPr kumimoji="1" lang="en-US" altLang="zh-CN" sz="2600" b="1" kern="1200" dirty="0" err="1">
                <a:solidFill>
                  <a:srgbClr val="000000"/>
                </a:solidFill>
                <a:latin typeface="Times New Roman" pitchFamily="18" charset="0"/>
                <a:ea typeface="宋体" pitchFamily="2" charset="-122"/>
              </a:rPr>
              <a:t>ftell</a:t>
            </a:r>
            <a:r>
              <a:rPr kumimoji="1" lang="zh-CN" altLang="en-US" sz="2600" b="1" kern="1200" dirty="0">
                <a:solidFill>
                  <a:srgbClr val="000000"/>
                </a:solidFill>
                <a:latin typeface="Times New Roman" pitchFamily="18" charset="0"/>
                <a:ea typeface="宋体" pitchFamily="2" charset="-122"/>
              </a:rPr>
              <a:t>函数的作用是得到流式文件中文件位置标记的当前位置</a:t>
            </a:r>
            <a:r>
              <a:rPr kumimoji="1" lang="zh-CN" altLang="en-US" sz="2600" b="1" kern="1200" dirty="0" smtClean="0">
                <a:solidFill>
                  <a:srgbClr val="000000"/>
                </a:solidFill>
                <a:latin typeface="Times New Roman" pitchFamily="18" charset="0"/>
                <a:ea typeface="宋体" pitchFamily="2" charset="-122"/>
              </a:rPr>
              <a:t>。</a:t>
            </a:r>
            <a:endParaRPr lang="zh-CN" altLang="en-US" dirty="0"/>
          </a:p>
        </p:txBody>
      </p:sp>
    </p:spTree>
    <p:extLst>
      <p:ext uri="{BB962C8B-B14F-4D97-AF65-F5344CB8AC3E}">
        <p14:creationId xmlns:p14="http://schemas.microsoft.com/office/powerpoint/2010/main" val="333437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例题：随机读写</a:t>
            </a:r>
            <a:endParaRPr lang="zh-CN" altLang="en-US" dirty="0"/>
          </a:p>
        </p:txBody>
      </p:sp>
      <p:sp>
        <p:nvSpPr>
          <p:cNvPr id="4" name="内容占位符 2"/>
          <p:cNvSpPr>
            <a:spLocks noGrp="1"/>
          </p:cNvSpPr>
          <p:nvPr>
            <p:ph idx="1"/>
          </p:nvPr>
        </p:nvSpPr>
        <p:spPr>
          <a:xfrm>
            <a:off x="288000" y="1115999"/>
            <a:ext cx="8604000" cy="5256000"/>
          </a:xfrm>
        </p:spPr>
        <p:txBody>
          <a:bodyPr>
            <a:normAutofit fontScale="85000" lnSpcReduction="20000"/>
          </a:bodyPr>
          <a:lstStyle/>
          <a:p>
            <a:pPr indent="355600"/>
            <a:r>
              <a:rPr lang="zh-CN" altLang="en-US" sz="3300" dirty="0"/>
              <a:t>在</a:t>
            </a:r>
            <a:r>
              <a:rPr lang="zh-CN" altLang="en-US" sz="3300" dirty="0" smtClean="0"/>
              <a:t>磁盘文件（“</a:t>
            </a:r>
            <a:r>
              <a:rPr lang="en-US" altLang="zh-CN" sz="3300" dirty="0"/>
              <a:t>stu.dat</a:t>
            </a:r>
            <a:r>
              <a:rPr lang="zh-CN" altLang="en-US" sz="3300" dirty="0" smtClean="0"/>
              <a:t>”）上</a:t>
            </a:r>
            <a:r>
              <a:rPr lang="zh-CN" altLang="en-US" sz="3300" dirty="0"/>
              <a:t>存有</a:t>
            </a:r>
            <a:r>
              <a:rPr lang="en-US" altLang="zh-CN" sz="3300" dirty="0"/>
              <a:t>10</a:t>
            </a:r>
            <a:r>
              <a:rPr lang="zh-CN" altLang="en-US" sz="3300" dirty="0"/>
              <a:t>个学生的数据。要求将第</a:t>
            </a:r>
            <a:r>
              <a:rPr lang="en-US" altLang="zh-CN" sz="3300" dirty="0"/>
              <a:t>1,3,5,7,9</a:t>
            </a:r>
            <a:r>
              <a:rPr lang="zh-CN" altLang="en-US" sz="3300" dirty="0"/>
              <a:t>个学生数据输入计算机，并在屏幕上显示</a:t>
            </a:r>
            <a:r>
              <a:rPr lang="zh-CN" altLang="en-US" sz="3300" dirty="0" smtClean="0"/>
              <a:t>出来。</a:t>
            </a:r>
            <a:endParaRPr lang="en-US" altLang="zh-CN" sz="3300" dirty="0"/>
          </a:p>
          <a:p>
            <a:pPr indent="355600"/>
            <a:endParaRPr lang="en-US" altLang="zh-CN" sz="2800" dirty="0" smtClean="0"/>
          </a:p>
          <a:p>
            <a:r>
              <a:rPr kumimoji="1" lang="zh-CN" altLang="en-US" sz="3300" b="1" kern="1200" dirty="0">
                <a:solidFill>
                  <a:srgbClr val="0033CC"/>
                </a:solidFill>
                <a:latin typeface="Times New Roman" pitchFamily="18" charset="0"/>
                <a:ea typeface="宋体" pitchFamily="2" charset="-122"/>
              </a:rPr>
              <a:t>解题</a:t>
            </a:r>
            <a:r>
              <a:rPr kumimoji="1" lang="zh-CN" altLang="en-US" sz="3300" b="1" kern="1200" dirty="0">
                <a:solidFill>
                  <a:srgbClr val="0033CC"/>
                </a:solidFill>
                <a:latin typeface="Times New Roman" pitchFamily="18" charset="0"/>
                <a:ea typeface="宋体" pitchFamily="2" charset="-122"/>
              </a:rPr>
              <a:t>思路</a:t>
            </a:r>
            <a:r>
              <a:rPr kumimoji="1" lang="zh-CN" altLang="en-US" sz="3300" b="1" kern="1200" dirty="0" smtClean="0">
                <a:solidFill>
                  <a:srgbClr val="0033CC"/>
                </a:solidFill>
                <a:latin typeface="Times New Roman" pitchFamily="18" charset="0"/>
                <a:ea typeface="宋体" pitchFamily="2" charset="-122"/>
              </a:rPr>
              <a:t>：</a:t>
            </a:r>
            <a:endParaRPr kumimoji="1" lang="en-US" altLang="zh-CN" sz="3300" b="1" kern="1200" dirty="0" smtClean="0">
              <a:solidFill>
                <a:srgbClr val="0033CC"/>
              </a:solidFill>
              <a:latin typeface="Times New Roman" pitchFamily="18" charset="0"/>
              <a:ea typeface="宋体" pitchFamily="2" charset="-122"/>
            </a:endParaRPr>
          </a:p>
          <a:p>
            <a:pPr marL="723900" indent="-368300">
              <a:buClr>
                <a:srgbClr val="FF0000"/>
              </a:buClr>
              <a:buFont typeface="Wingdings" panose="05000000000000000000" pitchFamily="2" charset="2"/>
              <a:buChar char="Ø"/>
            </a:pPr>
            <a:r>
              <a:rPr lang="zh-CN" altLang="en-US" sz="2800" dirty="0"/>
              <a:t>按二进制只读方式打开</a:t>
            </a:r>
            <a:r>
              <a:rPr lang="zh-CN" altLang="en-US" sz="2800" dirty="0" smtClean="0"/>
              <a:t>文件</a:t>
            </a:r>
            <a:endParaRPr lang="en-US" altLang="zh-CN" sz="2800" dirty="0" smtClean="0"/>
          </a:p>
          <a:p>
            <a:pPr marL="723900" indent="-368300">
              <a:buClr>
                <a:srgbClr val="FF0000"/>
              </a:buClr>
              <a:buFont typeface="Wingdings" panose="05000000000000000000" pitchFamily="2" charset="2"/>
              <a:buChar char="Ø"/>
            </a:pPr>
            <a:r>
              <a:rPr lang="zh-CN" altLang="en-US" sz="2800" dirty="0" smtClean="0"/>
              <a:t>将</a:t>
            </a:r>
            <a:r>
              <a:rPr lang="zh-CN" altLang="en-US" sz="2800" dirty="0"/>
              <a:t>文件位置标记指向文件的开头，读入一个学生的信息，并把它显示在屏幕</a:t>
            </a:r>
            <a:r>
              <a:rPr lang="zh-CN" altLang="en-US" sz="2800" dirty="0" smtClean="0"/>
              <a:t>上</a:t>
            </a:r>
            <a:endParaRPr lang="en-US" altLang="zh-CN" sz="2800" dirty="0" smtClean="0"/>
          </a:p>
          <a:p>
            <a:pPr marL="723900" indent="-368300">
              <a:buClr>
                <a:srgbClr val="FF0000"/>
              </a:buClr>
              <a:buFont typeface="Wingdings" panose="05000000000000000000" pitchFamily="2" charset="2"/>
              <a:buChar char="Ø"/>
            </a:pPr>
            <a:r>
              <a:rPr lang="zh-CN" altLang="en-US" sz="2800" dirty="0" smtClean="0"/>
              <a:t>再</a:t>
            </a:r>
            <a:r>
              <a:rPr lang="zh-CN" altLang="en-US" sz="2800" dirty="0"/>
              <a:t>将文件标记指向文件中第</a:t>
            </a:r>
            <a:r>
              <a:rPr lang="en-US" altLang="zh-CN" sz="2800" dirty="0"/>
              <a:t>3</a:t>
            </a:r>
            <a:r>
              <a:rPr lang="zh-CN" altLang="en-US" sz="2800" dirty="0"/>
              <a:t>，</a:t>
            </a:r>
            <a:r>
              <a:rPr lang="en-US" altLang="zh-CN" sz="2800" dirty="0"/>
              <a:t>5</a:t>
            </a:r>
            <a:r>
              <a:rPr lang="zh-CN" altLang="en-US" sz="2800" dirty="0"/>
              <a:t>，</a:t>
            </a:r>
            <a:r>
              <a:rPr lang="en-US" altLang="zh-CN" sz="2800" dirty="0"/>
              <a:t>7</a:t>
            </a:r>
            <a:r>
              <a:rPr lang="zh-CN" altLang="en-US" sz="2800" dirty="0"/>
              <a:t>，</a:t>
            </a:r>
            <a:r>
              <a:rPr lang="en-US" altLang="zh-CN" sz="2800" dirty="0"/>
              <a:t>9</a:t>
            </a:r>
            <a:r>
              <a:rPr lang="zh-CN" altLang="en-US" sz="2800" dirty="0"/>
              <a:t>个学生的数据区的开头，读入相应学生的信息，并把它显示在屏幕</a:t>
            </a:r>
            <a:r>
              <a:rPr lang="zh-CN" altLang="en-US" sz="2800" dirty="0" smtClean="0"/>
              <a:t>上</a:t>
            </a:r>
            <a:endParaRPr lang="en-US" altLang="zh-CN" sz="2800" dirty="0" smtClean="0"/>
          </a:p>
          <a:p>
            <a:pPr marL="723900" indent="-368300">
              <a:buClr>
                <a:srgbClr val="FF0000"/>
              </a:buClr>
              <a:buFont typeface="Wingdings" panose="05000000000000000000" pitchFamily="2" charset="2"/>
              <a:buChar char="Ø"/>
            </a:pPr>
            <a:r>
              <a:rPr lang="zh-CN" altLang="en-US" sz="2800" dirty="0" smtClean="0"/>
              <a:t>关闭文件</a:t>
            </a:r>
            <a:endParaRPr lang="zh-CN" altLang="en-US" dirty="0"/>
          </a:p>
        </p:txBody>
      </p:sp>
    </p:spTree>
    <p:extLst>
      <p:ext uri="{BB962C8B-B14F-4D97-AF65-F5344CB8AC3E}">
        <p14:creationId xmlns:p14="http://schemas.microsoft.com/office/powerpoint/2010/main" val="33676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0"/>
            <a:ext cx="9144000" cy="6858000"/>
          </a:xfrm>
          <a:solidFill>
            <a:schemeClr val="bg1"/>
          </a:solidFill>
        </p:spPr>
        <p:txBody>
          <a:bodyPr>
            <a:noAutofit/>
          </a:bodyPr>
          <a:lstStyle/>
          <a:p>
            <a:pPr marL="627063" lvl="0" indent="-271463" eaLnBrk="0" hangingPunct="0">
              <a:lnSpc>
                <a:spcPct val="120000"/>
              </a:lnSpc>
              <a:spcBef>
                <a:spcPct val="20000"/>
              </a:spcBef>
              <a:spcAft>
                <a:spcPct val="0"/>
              </a:spcAft>
            </a:pPr>
            <a:endParaRPr kumimoji="1" lang="en-US" altLang="zh-CN" sz="2800" b="1" dirty="0" smtClean="0">
              <a:solidFill>
                <a:srgbClr val="000000"/>
              </a:solidFill>
              <a:latin typeface="Verdana"/>
            </a:endParaRPr>
          </a:p>
          <a:p>
            <a:pPr marL="627063" lvl="0" indent="-271463" eaLnBrk="0" hangingPunct="0">
              <a:lnSpc>
                <a:spcPct val="120000"/>
              </a:lnSpc>
              <a:spcBef>
                <a:spcPct val="20000"/>
              </a:spcBef>
              <a:spcAft>
                <a:spcPct val="0"/>
              </a:spcAft>
            </a:pPr>
            <a:endParaRPr kumimoji="1" lang="en-US" altLang="zh-CN" sz="2800" b="1" dirty="0">
              <a:solidFill>
                <a:srgbClr val="000000"/>
              </a:solidFill>
              <a:latin typeface="Verdana"/>
            </a:endParaRPr>
          </a:p>
          <a:p>
            <a:pPr marL="627063" lvl="0" indent="-271463" eaLnBrk="0" hangingPunct="0">
              <a:lnSpc>
                <a:spcPct val="120000"/>
              </a:lnSpc>
              <a:spcBef>
                <a:spcPct val="20000"/>
              </a:spcBef>
              <a:spcAft>
                <a:spcPct val="0"/>
              </a:spcAft>
            </a:pPr>
            <a:r>
              <a:rPr kumimoji="1" lang="en-US" altLang="zh-CN" sz="2800" b="1" dirty="0" smtClean="0">
                <a:solidFill>
                  <a:srgbClr val="000000"/>
                </a:solidFill>
                <a:latin typeface="Verdana"/>
              </a:rPr>
              <a:t>#</a:t>
            </a:r>
            <a:r>
              <a:rPr kumimoji="1" lang="en-US" altLang="zh-CN" sz="2800" b="1" dirty="0">
                <a:solidFill>
                  <a:srgbClr val="000000"/>
                </a:solidFill>
                <a:latin typeface="Verdana"/>
              </a:rPr>
              <a:t>include&lt;</a:t>
            </a:r>
            <a:r>
              <a:rPr kumimoji="1" lang="en-US" altLang="zh-CN" sz="2800" b="1" dirty="0" err="1">
                <a:solidFill>
                  <a:srgbClr val="000000"/>
                </a:solidFill>
                <a:latin typeface="Verdana"/>
              </a:rPr>
              <a:t>stdio.h</a:t>
            </a:r>
            <a:r>
              <a:rPr kumimoji="1" lang="en-US" altLang="zh-CN" sz="2800" b="1" dirty="0">
                <a:solidFill>
                  <a:srgbClr val="000000"/>
                </a:solidFill>
                <a:latin typeface="Verdana"/>
              </a:rPr>
              <a:t>&gt;</a:t>
            </a:r>
            <a:endParaRPr kumimoji="1" lang="zh-CN" altLang="zh-CN" sz="2800" b="1" dirty="0">
              <a:solidFill>
                <a:srgbClr val="000000"/>
              </a:solidFill>
              <a:latin typeface="Verdana"/>
            </a:endParaRPr>
          </a:p>
          <a:p>
            <a:pPr marL="627063" lvl="0" indent="-271463" eaLnBrk="0" hangingPunct="0">
              <a:lnSpc>
                <a:spcPct val="120000"/>
              </a:lnSpc>
              <a:spcBef>
                <a:spcPct val="20000"/>
              </a:spcBef>
              <a:spcAft>
                <a:spcPct val="0"/>
              </a:spcAft>
            </a:pPr>
            <a:r>
              <a:rPr kumimoji="1" lang="en-US" altLang="zh-CN" sz="2800" b="1" dirty="0">
                <a:solidFill>
                  <a:srgbClr val="000000"/>
                </a:solidFill>
                <a:latin typeface="Verdana"/>
              </a:rPr>
              <a:t>#include &lt;</a:t>
            </a:r>
            <a:r>
              <a:rPr kumimoji="1" lang="en-US" altLang="zh-CN" sz="2800" b="1" dirty="0" err="1">
                <a:solidFill>
                  <a:srgbClr val="000000"/>
                </a:solidFill>
                <a:latin typeface="Verdana"/>
              </a:rPr>
              <a:t>stdlib.h</a:t>
            </a:r>
            <a:r>
              <a:rPr kumimoji="1" lang="en-US" altLang="zh-CN" sz="2800" b="1" dirty="0">
                <a:solidFill>
                  <a:srgbClr val="000000"/>
                </a:solidFill>
                <a:latin typeface="Verdana"/>
              </a:rPr>
              <a:t>&gt;</a:t>
            </a:r>
            <a:endParaRPr kumimoji="1" lang="zh-CN" altLang="zh-CN" sz="2800" b="1" dirty="0">
              <a:solidFill>
                <a:srgbClr val="000000"/>
              </a:solidFill>
              <a:latin typeface="Verdana"/>
            </a:endParaRPr>
          </a:p>
          <a:p>
            <a:pPr marL="627063" lvl="0" indent="-271463" eaLnBrk="0" hangingPunct="0">
              <a:lnSpc>
                <a:spcPct val="120000"/>
              </a:lnSpc>
              <a:spcBef>
                <a:spcPct val="20000"/>
              </a:spcBef>
              <a:spcAft>
                <a:spcPct val="0"/>
              </a:spcAft>
            </a:pPr>
            <a:r>
              <a:rPr kumimoji="1" lang="en-US" altLang="zh-CN" sz="2800" b="1" dirty="0" err="1">
                <a:solidFill>
                  <a:srgbClr val="000000"/>
                </a:solidFill>
                <a:latin typeface="Verdana"/>
              </a:rPr>
              <a:t>struct</a:t>
            </a:r>
            <a:r>
              <a:rPr kumimoji="1" lang="en-US" altLang="zh-CN" sz="2800" b="1" dirty="0">
                <a:solidFill>
                  <a:srgbClr val="000000"/>
                </a:solidFill>
                <a:latin typeface="Verdana"/>
              </a:rPr>
              <a:t> St</a:t>
            </a:r>
            <a:endParaRPr kumimoji="1" lang="zh-CN" altLang="zh-CN" sz="2800" b="1" dirty="0">
              <a:solidFill>
                <a:srgbClr val="000000"/>
              </a:solidFill>
              <a:latin typeface="Verdana"/>
            </a:endParaRPr>
          </a:p>
          <a:p>
            <a:pPr marL="627063" lvl="0" indent="-271463" eaLnBrk="0" hangingPunct="0">
              <a:lnSpc>
                <a:spcPct val="120000"/>
              </a:lnSpc>
              <a:spcBef>
                <a:spcPct val="20000"/>
              </a:spcBef>
              <a:spcAft>
                <a:spcPct val="0"/>
              </a:spcAft>
            </a:pPr>
            <a:r>
              <a:rPr kumimoji="1" lang="en-US" altLang="zh-CN" sz="2800" b="1" dirty="0">
                <a:solidFill>
                  <a:srgbClr val="000000"/>
                </a:solidFill>
                <a:latin typeface="Verdana"/>
              </a:rPr>
              <a:t>{ char name[10];</a:t>
            </a:r>
            <a:endParaRPr kumimoji="1" lang="zh-CN" altLang="zh-CN" sz="2800" b="1" dirty="0">
              <a:solidFill>
                <a:srgbClr val="000000"/>
              </a:solidFill>
              <a:latin typeface="Verdana"/>
            </a:endParaRPr>
          </a:p>
          <a:p>
            <a:pPr marL="627063" lvl="0" indent="-271463" eaLnBrk="0" hangingPunct="0">
              <a:lnSpc>
                <a:spcPct val="120000"/>
              </a:lnSpc>
              <a:spcBef>
                <a:spcPct val="20000"/>
              </a:spcBef>
              <a:spcAft>
                <a:spcPct val="0"/>
              </a:spcAft>
            </a:pPr>
            <a:r>
              <a:rPr kumimoji="1" lang="en-US" altLang="zh-CN" sz="2800" b="1" dirty="0">
                <a:solidFill>
                  <a:srgbClr val="000000"/>
                </a:solidFill>
                <a:latin typeface="Verdana"/>
              </a:rPr>
              <a:t>   </a:t>
            </a:r>
            <a:r>
              <a:rPr kumimoji="1" lang="en-US" altLang="zh-CN" sz="2800" b="1" dirty="0" err="1">
                <a:solidFill>
                  <a:srgbClr val="000000"/>
                </a:solidFill>
                <a:latin typeface="Verdana"/>
              </a:rPr>
              <a:t>int</a:t>
            </a:r>
            <a:r>
              <a:rPr kumimoji="1" lang="en-US" altLang="zh-CN" sz="2800" b="1" dirty="0">
                <a:solidFill>
                  <a:srgbClr val="000000"/>
                </a:solidFill>
                <a:latin typeface="Verdana"/>
              </a:rPr>
              <a:t> </a:t>
            </a:r>
            <a:r>
              <a:rPr kumimoji="1" lang="en-US" altLang="zh-CN" sz="2800" b="1" dirty="0" err="1">
                <a:solidFill>
                  <a:srgbClr val="000000"/>
                </a:solidFill>
                <a:latin typeface="Verdana"/>
              </a:rPr>
              <a:t>num</a:t>
            </a:r>
            <a:r>
              <a:rPr kumimoji="1" lang="en-US" altLang="zh-CN" sz="2800" b="1" dirty="0">
                <a:solidFill>
                  <a:srgbClr val="000000"/>
                </a:solidFill>
                <a:latin typeface="Verdana"/>
              </a:rPr>
              <a:t>;</a:t>
            </a:r>
            <a:endParaRPr kumimoji="1" lang="zh-CN" altLang="zh-CN" sz="2800" b="1" dirty="0">
              <a:solidFill>
                <a:srgbClr val="000000"/>
              </a:solidFill>
              <a:latin typeface="Verdana"/>
            </a:endParaRPr>
          </a:p>
          <a:p>
            <a:pPr marL="627063" lvl="0" indent="-271463" eaLnBrk="0" hangingPunct="0">
              <a:lnSpc>
                <a:spcPct val="120000"/>
              </a:lnSpc>
              <a:spcBef>
                <a:spcPct val="20000"/>
              </a:spcBef>
              <a:spcAft>
                <a:spcPct val="0"/>
              </a:spcAft>
            </a:pPr>
            <a:r>
              <a:rPr kumimoji="1" lang="en-US" altLang="zh-CN" sz="2800" b="1" dirty="0">
                <a:solidFill>
                  <a:srgbClr val="000000"/>
                </a:solidFill>
                <a:latin typeface="Verdana"/>
              </a:rPr>
              <a:t>   </a:t>
            </a:r>
            <a:r>
              <a:rPr kumimoji="1" lang="en-US" altLang="zh-CN" sz="2800" b="1" dirty="0" err="1">
                <a:solidFill>
                  <a:srgbClr val="000000"/>
                </a:solidFill>
                <a:latin typeface="Verdana"/>
              </a:rPr>
              <a:t>int</a:t>
            </a:r>
            <a:r>
              <a:rPr kumimoji="1" lang="en-US" altLang="zh-CN" sz="2800" b="1" dirty="0">
                <a:solidFill>
                  <a:srgbClr val="000000"/>
                </a:solidFill>
                <a:latin typeface="Verdana"/>
              </a:rPr>
              <a:t> age;</a:t>
            </a:r>
            <a:endParaRPr kumimoji="1" lang="zh-CN" altLang="zh-CN" sz="2800" b="1" dirty="0">
              <a:solidFill>
                <a:srgbClr val="000000"/>
              </a:solidFill>
              <a:latin typeface="Verdana"/>
            </a:endParaRPr>
          </a:p>
          <a:p>
            <a:pPr marL="627063" lvl="0" indent="-271463" eaLnBrk="0" hangingPunct="0">
              <a:lnSpc>
                <a:spcPct val="120000"/>
              </a:lnSpc>
              <a:spcBef>
                <a:spcPct val="20000"/>
              </a:spcBef>
              <a:spcAft>
                <a:spcPct val="0"/>
              </a:spcAft>
            </a:pPr>
            <a:r>
              <a:rPr kumimoji="1" lang="en-US" altLang="zh-CN" sz="2800" b="1" dirty="0">
                <a:solidFill>
                  <a:srgbClr val="000000"/>
                </a:solidFill>
                <a:latin typeface="Verdana"/>
              </a:rPr>
              <a:t>   char </a:t>
            </a:r>
            <a:r>
              <a:rPr kumimoji="1" lang="en-US" altLang="zh-CN" sz="2800" b="1" dirty="0" err="1">
                <a:solidFill>
                  <a:srgbClr val="000000"/>
                </a:solidFill>
                <a:latin typeface="Verdana"/>
              </a:rPr>
              <a:t>addr</a:t>
            </a:r>
            <a:r>
              <a:rPr kumimoji="1" lang="en-US" altLang="zh-CN" sz="2800" b="1" dirty="0">
                <a:solidFill>
                  <a:srgbClr val="000000"/>
                </a:solidFill>
                <a:latin typeface="Verdana"/>
              </a:rPr>
              <a:t>[15];</a:t>
            </a:r>
            <a:endParaRPr kumimoji="1" lang="zh-CN" altLang="zh-CN" sz="2800" b="1" dirty="0">
              <a:solidFill>
                <a:srgbClr val="000000"/>
              </a:solidFill>
              <a:latin typeface="Verdana"/>
            </a:endParaRPr>
          </a:p>
          <a:p>
            <a:pPr marL="627063" lvl="0" indent="-271463" eaLnBrk="0" hangingPunct="0">
              <a:lnSpc>
                <a:spcPct val="120000"/>
              </a:lnSpc>
              <a:spcBef>
                <a:spcPct val="20000"/>
              </a:spcBef>
              <a:spcAft>
                <a:spcPct val="0"/>
              </a:spcAft>
            </a:pPr>
            <a:r>
              <a:rPr kumimoji="1" lang="en-US" altLang="zh-CN" sz="2800" b="1" dirty="0">
                <a:solidFill>
                  <a:srgbClr val="000000"/>
                </a:solidFill>
                <a:latin typeface="Verdana"/>
              </a:rPr>
              <a:t>}stud[10]; </a:t>
            </a:r>
            <a:endParaRPr kumimoji="1" lang="zh-CN" altLang="zh-CN" sz="2800" b="1" dirty="0">
              <a:solidFill>
                <a:srgbClr val="000000"/>
              </a:solidFill>
              <a:latin typeface="Verdana"/>
            </a:endParaRPr>
          </a:p>
          <a:p>
            <a:pPr marL="627063" indent="-271463">
              <a:lnSpc>
                <a:spcPct val="100000"/>
              </a:lnSpc>
              <a:spcAft>
                <a:spcPts val="0"/>
              </a:spcAft>
            </a:pPr>
            <a:endParaRPr lang="en-US" altLang="zh-CN" sz="1700" b="1" dirty="0"/>
          </a:p>
        </p:txBody>
      </p:sp>
    </p:spTree>
    <p:extLst>
      <p:ext uri="{BB962C8B-B14F-4D97-AF65-F5344CB8AC3E}">
        <p14:creationId xmlns:p14="http://schemas.microsoft.com/office/powerpoint/2010/main" val="3074137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0"/>
            <a:ext cx="9144000" cy="6858000"/>
          </a:xfrm>
          <a:solidFill>
            <a:schemeClr val="bg1"/>
          </a:solidFill>
        </p:spPr>
        <p:txBody>
          <a:bodyPr>
            <a:noAutofit/>
          </a:bodyPr>
          <a:lstStyle/>
          <a:p>
            <a:pPr marL="342900" lvl="0" indent="-342900" eaLnBrk="0" hangingPunct="0">
              <a:lnSpc>
                <a:spcPts val="3000"/>
              </a:lnSpc>
              <a:spcBef>
                <a:spcPct val="20000"/>
              </a:spcBef>
              <a:spcAft>
                <a:spcPct val="0"/>
              </a:spcAft>
            </a:pPr>
            <a:endParaRPr kumimoji="1" lang="en-US" altLang="zh-CN" sz="2800" b="1" dirty="0" smtClean="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err="1" smtClean="0">
                <a:solidFill>
                  <a:srgbClr val="000000"/>
                </a:solidFill>
                <a:latin typeface="Verdana"/>
              </a:rPr>
              <a:t>int</a:t>
            </a:r>
            <a:r>
              <a:rPr kumimoji="1" lang="en-US" altLang="zh-CN" sz="2800" b="1" dirty="0" smtClean="0">
                <a:solidFill>
                  <a:srgbClr val="000000"/>
                </a:solidFill>
                <a:latin typeface="Verdana"/>
              </a:rPr>
              <a:t> </a:t>
            </a:r>
            <a:r>
              <a:rPr kumimoji="1" lang="en-US" altLang="zh-CN" sz="2800" b="1" dirty="0">
                <a:solidFill>
                  <a:srgbClr val="000000"/>
                </a:solidFill>
                <a:latin typeface="Verdana"/>
              </a:rPr>
              <a:t>main()</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a:t>
            </a:r>
            <a:r>
              <a:rPr kumimoji="1" lang="en-US" altLang="zh-CN" sz="2800" b="1" dirty="0" err="1">
                <a:solidFill>
                  <a:srgbClr val="000000"/>
                </a:solidFill>
                <a:latin typeface="Verdana"/>
              </a:rPr>
              <a:t>int</a:t>
            </a:r>
            <a:r>
              <a:rPr kumimoji="1" lang="en-US" altLang="zh-CN" sz="2800" b="1" dirty="0">
                <a:solidFill>
                  <a:srgbClr val="000000"/>
                </a:solidFill>
                <a:latin typeface="Verdana"/>
              </a:rPr>
              <a:t> </a:t>
            </a:r>
            <a:r>
              <a:rPr kumimoji="1" lang="en-US" altLang="zh-CN" sz="2800" b="1" dirty="0" err="1">
                <a:solidFill>
                  <a:srgbClr val="000000"/>
                </a:solidFill>
                <a:latin typeface="Verdana"/>
              </a:rPr>
              <a:t>i</a:t>
            </a:r>
            <a:r>
              <a:rPr kumimoji="1" lang="en-US" altLang="zh-CN" sz="2800" b="1" dirty="0">
                <a:solidFill>
                  <a:srgbClr val="000000"/>
                </a:solidFill>
                <a:latin typeface="Verdana"/>
              </a:rPr>
              <a:t>;  FILE *</a:t>
            </a:r>
            <a:r>
              <a:rPr kumimoji="1" lang="en-US" altLang="zh-CN" sz="2800" b="1" dirty="0" err="1">
                <a:solidFill>
                  <a:srgbClr val="000000"/>
                </a:solidFill>
                <a:latin typeface="Verdana"/>
              </a:rPr>
              <a:t>fp</a:t>
            </a:r>
            <a:r>
              <a:rPr kumimoji="1" lang="en-US" altLang="zh-CN" sz="2800" b="1" dirty="0">
                <a:solidFill>
                  <a:srgbClr val="000000"/>
                </a:solidFill>
                <a:latin typeface="Verdana"/>
              </a:rPr>
              <a:t>;         </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if((</a:t>
            </a:r>
            <a:r>
              <a:rPr kumimoji="1" lang="en-US" altLang="zh-CN" sz="2800" b="1" dirty="0" err="1">
                <a:solidFill>
                  <a:srgbClr val="000000"/>
                </a:solidFill>
                <a:latin typeface="Verdana"/>
              </a:rPr>
              <a:t>fp</a:t>
            </a:r>
            <a:r>
              <a:rPr kumimoji="1" lang="en-US" altLang="zh-CN" sz="2800" b="1" dirty="0">
                <a:solidFill>
                  <a:srgbClr val="000000"/>
                </a:solidFill>
                <a:latin typeface="Verdana"/>
              </a:rPr>
              <a:t>=</a:t>
            </a:r>
            <a:r>
              <a:rPr kumimoji="1" lang="en-US" altLang="zh-CN" sz="2800" b="1" dirty="0" err="1">
                <a:solidFill>
                  <a:srgbClr val="000000"/>
                </a:solidFill>
                <a:latin typeface="Verdana"/>
              </a:rPr>
              <a:t>fopen</a:t>
            </a:r>
            <a:r>
              <a:rPr kumimoji="1" lang="en-US" altLang="zh-CN" sz="2800" b="1" dirty="0">
                <a:solidFill>
                  <a:srgbClr val="000000"/>
                </a:solidFill>
                <a:latin typeface="Verdana"/>
              </a:rPr>
              <a:t>(“stu.</a:t>
            </a:r>
            <a:r>
              <a:rPr kumimoji="1" lang="en-US" altLang="zh-CN" sz="2800" b="1" dirty="0" err="1">
                <a:solidFill>
                  <a:srgbClr val="000000"/>
                </a:solidFill>
                <a:latin typeface="Verdana"/>
              </a:rPr>
              <a:t>dat</a:t>
            </a:r>
            <a:r>
              <a:rPr kumimoji="1" lang="en-US" altLang="zh-CN" sz="2800" b="1" dirty="0">
                <a:solidFill>
                  <a:srgbClr val="000000"/>
                </a:solidFill>
                <a:latin typeface="Verdana"/>
              </a:rPr>
              <a:t>”,“</a:t>
            </a:r>
            <a:r>
              <a:rPr kumimoji="1" lang="en-US" altLang="zh-CN" sz="2800" b="1" dirty="0" err="1">
                <a:solidFill>
                  <a:srgbClr val="000000"/>
                </a:solidFill>
                <a:latin typeface="Verdana"/>
              </a:rPr>
              <a:t>rb</a:t>
            </a:r>
            <a:r>
              <a:rPr kumimoji="1" lang="en-US" altLang="zh-CN" sz="2800" b="1" dirty="0">
                <a:solidFill>
                  <a:srgbClr val="000000"/>
                </a:solidFill>
                <a:latin typeface="Verdana"/>
              </a:rPr>
              <a:t>”))==NULL)  </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 </a:t>
            </a:r>
            <a:r>
              <a:rPr kumimoji="1" lang="en-US" altLang="zh-CN" sz="2800" b="1" dirty="0" err="1">
                <a:solidFill>
                  <a:srgbClr val="000000"/>
                </a:solidFill>
                <a:latin typeface="Verdana"/>
              </a:rPr>
              <a:t>printf</a:t>
            </a:r>
            <a:r>
              <a:rPr kumimoji="1" lang="en-US" altLang="zh-CN" sz="2800" b="1" dirty="0">
                <a:solidFill>
                  <a:srgbClr val="000000"/>
                </a:solidFill>
                <a:latin typeface="Verdana"/>
              </a:rPr>
              <a:t>("can not open file\n"); exit(0); }</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for(</a:t>
            </a:r>
            <a:r>
              <a:rPr kumimoji="1" lang="en-US" altLang="zh-CN" sz="2800" b="1" dirty="0" err="1">
                <a:solidFill>
                  <a:srgbClr val="000000"/>
                </a:solidFill>
                <a:latin typeface="Verdana"/>
              </a:rPr>
              <a:t>i</a:t>
            </a:r>
            <a:r>
              <a:rPr kumimoji="1" lang="en-US" altLang="zh-CN" sz="2800" b="1" dirty="0">
                <a:solidFill>
                  <a:srgbClr val="000000"/>
                </a:solidFill>
                <a:latin typeface="Verdana"/>
              </a:rPr>
              <a:t>=0;i&lt;10;i+=2)</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 </a:t>
            </a:r>
            <a:r>
              <a:rPr kumimoji="1" lang="en-US" altLang="zh-CN" sz="2800" b="1" dirty="0" err="1">
                <a:solidFill>
                  <a:srgbClr val="000000"/>
                </a:solidFill>
                <a:latin typeface="Verdana"/>
              </a:rPr>
              <a:t>fseek</a:t>
            </a:r>
            <a:r>
              <a:rPr kumimoji="1" lang="en-US" altLang="zh-CN" sz="2800" b="1" dirty="0">
                <a:solidFill>
                  <a:srgbClr val="000000"/>
                </a:solidFill>
                <a:latin typeface="Verdana"/>
              </a:rPr>
              <a:t>(</a:t>
            </a:r>
            <a:r>
              <a:rPr kumimoji="1" lang="en-US" altLang="zh-CN" sz="2800" b="1" dirty="0" err="1">
                <a:solidFill>
                  <a:srgbClr val="000000"/>
                </a:solidFill>
                <a:latin typeface="Verdana"/>
              </a:rPr>
              <a:t>fp,i</a:t>
            </a:r>
            <a:r>
              <a:rPr kumimoji="1" lang="en-US" altLang="zh-CN" sz="2800" b="1" dirty="0">
                <a:solidFill>
                  <a:srgbClr val="000000"/>
                </a:solidFill>
                <a:latin typeface="Verdana"/>
              </a:rPr>
              <a:t>*</a:t>
            </a:r>
            <a:r>
              <a:rPr kumimoji="1" lang="en-US" altLang="zh-CN" sz="2800" b="1" dirty="0" err="1">
                <a:solidFill>
                  <a:srgbClr val="000000"/>
                </a:solidFill>
                <a:latin typeface="Verdana"/>
              </a:rPr>
              <a:t>sizeof</a:t>
            </a:r>
            <a:r>
              <a:rPr kumimoji="1" lang="en-US" altLang="zh-CN" sz="2800" b="1" dirty="0">
                <a:solidFill>
                  <a:srgbClr val="000000"/>
                </a:solidFill>
                <a:latin typeface="Verdana"/>
              </a:rPr>
              <a:t>(</a:t>
            </a:r>
            <a:r>
              <a:rPr kumimoji="1" lang="en-US" altLang="zh-CN" sz="2800" b="1" dirty="0" err="1">
                <a:solidFill>
                  <a:srgbClr val="000000"/>
                </a:solidFill>
                <a:latin typeface="Verdana"/>
              </a:rPr>
              <a:t>struct</a:t>
            </a:r>
            <a:r>
              <a:rPr kumimoji="1" lang="en-US" altLang="zh-CN" sz="2800" b="1" dirty="0">
                <a:solidFill>
                  <a:srgbClr val="000000"/>
                </a:solidFill>
                <a:latin typeface="Verdana"/>
              </a:rPr>
              <a:t> St),0);  </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a:t>
            </a:r>
            <a:r>
              <a:rPr kumimoji="1" lang="en-US" altLang="zh-CN" sz="2800" b="1" dirty="0" err="1">
                <a:solidFill>
                  <a:srgbClr val="000000"/>
                </a:solidFill>
                <a:latin typeface="Verdana"/>
              </a:rPr>
              <a:t>fread</a:t>
            </a:r>
            <a:r>
              <a:rPr kumimoji="1" lang="en-US" altLang="zh-CN" sz="2800" b="1" dirty="0">
                <a:solidFill>
                  <a:srgbClr val="000000"/>
                </a:solidFill>
                <a:latin typeface="Verdana"/>
              </a:rPr>
              <a:t>(&amp;stud[</a:t>
            </a:r>
            <a:r>
              <a:rPr kumimoji="1" lang="en-US" altLang="zh-CN" sz="2800" b="1" dirty="0" err="1">
                <a:solidFill>
                  <a:srgbClr val="000000"/>
                </a:solidFill>
                <a:latin typeface="Verdana"/>
              </a:rPr>
              <a:t>i</a:t>
            </a:r>
            <a:r>
              <a:rPr kumimoji="1" lang="en-US" altLang="zh-CN" sz="2800" b="1" dirty="0">
                <a:solidFill>
                  <a:srgbClr val="000000"/>
                </a:solidFill>
                <a:latin typeface="Verdana"/>
              </a:rPr>
              <a:t>], </a:t>
            </a:r>
            <a:r>
              <a:rPr kumimoji="1" lang="en-US" altLang="zh-CN" sz="2800" b="1" dirty="0" err="1">
                <a:solidFill>
                  <a:srgbClr val="000000"/>
                </a:solidFill>
                <a:latin typeface="Verdana"/>
              </a:rPr>
              <a:t>sizeof</a:t>
            </a:r>
            <a:r>
              <a:rPr kumimoji="1" lang="en-US" altLang="zh-CN" sz="2800" b="1" dirty="0">
                <a:solidFill>
                  <a:srgbClr val="000000"/>
                </a:solidFill>
                <a:latin typeface="Verdana"/>
              </a:rPr>
              <a:t>(</a:t>
            </a:r>
            <a:r>
              <a:rPr kumimoji="1" lang="en-US" altLang="zh-CN" sz="2800" b="1" dirty="0" err="1">
                <a:solidFill>
                  <a:srgbClr val="000000"/>
                </a:solidFill>
                <a:latin typeface="Verdana"/>
              </a:rPr>
              <a:t>struct</a:t>
            </a:r>
            <a:r>
              <a:rPr kumimoji="1" lang="en-US" altLang="zh-CN" sz="2800" b="1" dirty="0">
                <a:solidFill>
                  <a:srgbClr val="000000"/>
                </a:solidFill>
                <a:latin typeface="Verdana"/>
              </a:rPr>
              <a:t> St),1,fp);  </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a:t>
            </a:r>
            <a:r>
              <a:rPr kumimoji="1" lang="en-US" altLang="zh-CN" sz="2800" b="1" dirty="0" err="1">
                <a:solidFill>
                  <a:srgbClr val="000000"/>
                </a:solidFill>
                <a:latin typeface="Verdana"/>
              </a:rPr>
              <a:t>printf</a:t>
            </a:r>
            <a:r>
              <a:rPr kumimoji="1" lang="en-US" altLang="zh-CN" sz="2800" b="1" dirty="0">
                <a:solidFill>
                  <a:srgbClr val="000000"/>
                </a:solidFill>
                <a:latin typeface="Verdana"/>
              </a:rPr>
              <a:t>(“%-10s %4d %4d %-15s\n”,</a:t>
            </a: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stud[</a:t>
            </a:r>
            <a:r>
              <a:rPr kumimoji="1" lang="en-US" altLang="zh-CN" sz="2800" b="1" dirty="0" err="1">
                <a:solidFill>
                  <a:srgbClr val="000000"/>
                </a:solidFill>
                <a:latin typeface="Verdana"/>
              </a:rPr>
              <a:t>i</a:t>
            </a:r>
            <a:r>
              <a:rPr kumimoji="1" lang="en-US" altLang="zh-CN" sz="2800" b="1" dirty="0">
                <a:solidFill>
                  <a:srgbClr val="000000"/>
                </a:solidFill>
                <a:latin typeface="Verdana"/>
              </a:rPr>
              <a:t>].</a:t>
            </a:r>
            <a:r>
              <a:rPr kumimoji="1" lang="en-US" altLang="zh-CN" sz="2800" b="1" dirty="0" err="1">
                <a:solidFill>
                  <a:srgbClr val="000000"/>
                </a:solidFill>
                <a:latin typeface="Verdana"/>
              </a:rPr>
              <a:t>name,stud</a:t>
            </a:r>
            <a:r>
              <a:rPr kumimoji="1" lang="en-US" altLang="zh-CN" sz="2800" b="1" dirty="0">
                <a:solidFill>
                  <a:srgbClr val="000000"/>
                </a:solidFill>
                <a:latin typeface="Verdana"/>
              </a:rPr>
              <a:t>[</a:t>
            </a:r>
            <a:r>
              <a:rPr kumimoji="1" lang="en-US" altLang="zh-CN" sz="2800" b="1" dirty="0" err="1">
                <a:solidFill>
                  <a:srgbClr val="000000"/>
                </a:solidFill>
                <a:latin typeface="Verdana"/>
              </a:rPr>
              <a:t>i</a:t>
            </a:r>
            <a:r>
              <a:rPr kumimoji="1" lang="en-US" altLang="zh-CN" sz="2800" b="1" dirty="0">
                <a:solidFill>
                  <a:srgbClr val="000000"/>
                </a:solidFill>
                <a:latin typeface="Verdana"/>
              </a:rPr>
              <a:t>].</a:t>
            </a:r>
            <a:r>
              <a:rPr kumimoji="1" lang="en-US" altLang="zh-CN" sz="2800" b="1" dirty="0" err="1">
                <a:solidFill>
                  <a:srgbClr val="000000"/>
                </a:solidFill>
                <a:latin typeface="Verdana"/>
              </a:rPr>
              <a:t>num</a:t>
            </a:r>
            <a:r>
              <a:rPr kumimoji="1" lang="en-US" altLang="zh-CN" sz="2800" b="1" dirty="0">
                <a:solidFill>
                  <a:srgbClr val="000000"/>
                </a:solidFill>
                <a:latin typeface="Verdana"/>
              </a:rPr>
              <a:t>,</a:t>
            </a: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stud[</a:t>
            </a:r>
            <a:r>
              <a:rPr kumimoji="1" lang="en-US" altLang="zh-CN" sz="2800" b="1" dirty="0" err="1">
                <a:solidFill>
                  <a:srgbClr val="000000"/>
                </a:solidFill>
                <a:latin typeface="Verdana"/>
              </a:rPr>
              <a:t>i</a:t>
            </a:r>
            <a:r>
              <a:rPr kumimoji="1" lang="en-US" altLang="zh-CN" sz="2800" b="1" dirty="0">
                <a:solidFill>
                  <a:srgbClr val="000000"/>
                </a:solidFill>
                <a:latin typeface="Verdana"/>
              </a:rPr>
              <a:t>].</a:t>
            </a:r>
            <a:r>
              <a:rPr kumimoji="1" lang="en-US" altLang="zh-CN" sz="2800" b="1" dirty="0" err="1">
                <a:solidFill>
                  <a:srgbClr val="000000"/>
                </a:solidFill>
                <a:latin typeface="Verdana"/>
              </a:rPr>
              <a:t>age,stud</a:t>
            </a:r>
            <a:r>
              <a:rPr kumimoji="1" lang="en-US" altLang="zh-CN" sz="2800" b="1" dirty="0">
                <a:solidFill>
                  <a:srgbClr val="000000"/>
                </a:solidFill>
                <a:latin typeface="Verdana"/>
              </a:rPr>
              <a:t>[</a:t>
            </a:r>
            <a:r>
              <a:rPr kumimoji="1" lang="en-US" altLang="zh-CN" sz="2800" b="1" dirty="0" err="1">
                <a:solidFill>
                  <a:srgbClr val="000000"/>
                </a:solidFill>
                <a:latin typeface="Verdana"/>
              </a:rPr>
              <a:t>i</a:t>
            </a:r>
            <a:r>
              <a:rPr kumimoji="1" lang="en-US" altLang="zh-CN" sz="2800" b="1" dirty="0">
                <a:solidFill>
                  <a:srgbClr val="000000"/>
                </a:solidFill>
                <a:latin typeface="Verdana"/>
              </a:rPr>
              <a:t>].</a:t>
            </a:r>
            <a:r>
              <a:rPr kumimoji="1" lang="en-US" altLang="zh-CN" sz="2800" b="1" dirty="0" err="1">
                <a:solidFill>
                  <a:srgbClr val="000000"/>
                </a:solidFill>
                <a:latin typeface="Verdana"/>
              </a:rPr>
              <a:t>addr</a:t>
            </a:r>
            <a:r>
              <a:rPr kumimoji="1" lang="en-US" altLang="zh-CN" sz="2800" b="1" dirty="0">
                <a:solidFill>
                  <a:srgbClr val="000000"/>
                </a:solidFill>
                <a:latin typeface="Verdana"/>
              </a:rPr>
              <a:t>);  </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   </a:t>
            </a:r>
            <a:r>
              <a:rPr kumimoji="1" lang="en-US" altLang="zh-CN" sz="2800" b="1" dirty="0" err="1">
                <a:solidFill>
                  <a:srgbClr val="000000"/>
                </a:solidFill>
                <a:latin typeface="Verdana"/>
              </a:rPr>
              <a:t>fclose</a:t>
            </a:r>
            <a:r>
              <a:rPr kumimoji="1" lang="en-US" altLang="zh-CN" sz="2800" b="1" dirty="0">
                <a:solidFill>
                  <a:srgbClr val="000000"/>
                </a:solidFill>
                <a:latin typeface="Verdana"/>
              </a:rPr>
              <a:t>(</a:t>
            </a:r>
            <a:r>
              <a:rPr kumimoji="1" lang="en-US" altLang="zh-CN" sz="2800" b="1" dirty="0" err="1">
                <a:solidFill>
                  <a:srgbClr val="000000"/>
                </a:solidFill>
                <a:latin typeface="Verdana"/>
              </a:rPr>
              <a:t>fp</a:t>
            </a:r>
            <a:r>
              <a:rPr kumimoji="1" lang="en-US" altLang="zh-CN" sz="2800" b="1" dirty="0">
                <a:solidFill>
                  <a:srgbClr val="000000"/>
                </a:solidFill>
                <a:latin typeface="Verdana"/>
              </a:rPr>
              <a:t>);  return 0;</a:t>
            </a:r>
            <a:endParaRPr kumimoji="1" lang="zh-CN" altLang="zh-CN" sz="2800" b="1" dirty="0">
              <a:solidFill>
                <a:srgbClr val="000000"/>
              </a:solidFill>
              <a:latin typeface="Verdana"/>
            </a:endParaRPr>
          </a:p>
          <a:p>
            <a:pPr marL="342900" lvl="0" indent="-342900" eaLnBrk="0" hangingPunct="0">
              <a:lnSpc>
                <a:spcPts val="3000"/>
              </a:lnSpc>
              <a:spcBef>
                <a:spcPct val="20000"/>
              </a:spcBef>
              <a:spcAft>
                <a:spcPct val="0"/>
              </a:spcAft>
            </a:pPr>
            <a:r>
              <a:rPr kumimoji="1" lang="en-US" altLang="zh-CN" sz="2800" b="1" dirty="0">
                <a:solidFill>
                  <a:srgbClr val="000000"/>
                </a:solidFill>
                <a:latin typeface="Verdana"/>
              </a:rPr>
              <a:t>}</a:t>
            </a:r>
            <a:endParaRPr kumimoji="1" lang="zh-CN" altLang="zh-CN" sz="2800" b="1" dirty="0">
              <a:solidFill>
                <a:srgbClr val="000000"/>
              </a:solidFill>
              <a:latin typeface="Verdana"/>
            </a:endParaRPr>
          </a:p>
          <a:p>
            <a:pPr>
              <a:lnSpc>
                <a:spcPct val="100000"/>
              </a:lnSpc>
              <a:spcAft>
                <a:spcPts val="0"/>
              </a:spcAft>
            </a:pPr>
            <a:endParaRPr lang="en-US" altLang="zh-CN" sz="1700" b="1" dirty="0"/>
          </a:p>
        </p:txBody>
      </p:sp>
    </p:spTree>
    <p:extLst>
      <p:ext uri="{BB962C8B-B14F-4D97-AF65-F5344CB8AC3E}">
        <p14:creationId xmlns:p14="http://schemas.microsoft.com/office/powerpoint/2010/main" val="26447600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2.3.3 C++</a:t>
            </a:r>
            <a:r>
              <a:rPr lang="zh-CN" altLang="en-US" dirty="0"/>
              <a:t>语言文件</a:t>
            </a:r>
            <a:r>
              <a:rPr lang="zh-CN" altLang="en-US" dirty="0" smtClean="0"/>
              <a:t>输入输出</a:t>
            </a:r>
            <a:endParaRPr lang="zh-CN" altLang="en-US" dirty="0"/>
          </a:p>
        </p:txBody>
      </p:sp>
      <p:grpSp>
        <p:nvGrpSpPr>
          <p:cNvPr id="4" name="Group 18"/>
          <p:cNvGrpSpPr>
            <a:grpSpLocks/>
          </p:cNvGrpSpPr>
          <p:nvPr/>
        </p:nvGrpSpPr>
        <p:grpSpPr bwMode="auto">
          <a:xfrm>
            <a:off x="1371600" y="1720180"/>
            <a:ext cx="6324600" cy="3033713"/>
            <a:chOff x="624" y="1296"/>
            <a:chExt cx="3984" cy="1911"/>
          </a:xfrm>
        </p:grpSpPr>
        <p:sp>
          <p:nvSpPr>
            <p:cNvPr id="5" name="Text Box 19"/>
            <p:cNvSpPr txBox="1">
              <a:spLocks noChangeArrowheads="1"/>
            </p:cNvSpPr>
            <p:nvPr/>
          </p:nvSpPr>
          <p:spPr bwMode="auto">
            <a:xfrm>
              <a:off x="1728" y="1296"/>
              <a:ext cx="1804" cy="345"/>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007A77"/>
                  </a:solidFill>
                  <a:effectLst/>
                  <a:uLnTx/>
                  <a:uFillTx/>
                  <a:ea typeface="宋体" pitchFamily="2" charset="-122"/>
                </a:rPr>
                <a:t>ios</a:t>
              </a:r>
            </a:p>
          </p:txBody>
        </p:sp>
        <p:sp>
          <p:nvSpPr>
            <p:cNvPr id="6" name="Text Box 20"/>
            <p:cNvSpPr txBox="1">
              <a:spLocks noChangeArrowheads="1"/>
            </p:cNvSpPr>
            <p:nvPr/>
          </p:nvSpPr>
          <p:spPr bwMode="auto">
            <a:xfrm>
              <a:off x="624" y="1920"/>
              <a:ext cx="1924" cy="345"/>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000099"/>
                  </a:solidFill>
                  <a:effectLst/>
                  <a:uLnTx/>
                  <a:uFillTx/>
                  <a:ea typeface="宋体" pitchFamily="2" charset="-122"/>
                </a:rPr>
                <a:t>ifstream(</a:t>
              </a:r>
              <a:r>
                <a:rPr kumimoji="1" lang="zh-CN" altLang="en-US" sz="2800" b="0" i="0" u="none" strike="noStrike" kern="0" cap="none" spc="0" normalizeH="0" baseline="0" noProof="0" smtClean="0">
                  <a:ln>
                    <a:noFill/>
                  </a:ln>
                  <a:solidFill>
                    <a:srgbClr val="000099"/>
                  </a:solidFill>
                  <a:effectLst/>
                  <a:uLnTx/>
                  <a:uFillTx/>
                  <a:ea typeface="宋体" pitchFamily="2" charset="-122"/>
                </a:rPr>
                <a:t>输入流</a:t>
              </a:r>
              <a:r>
                <a:rPr kumimoji="1" lang="en-US" altLang="zh-CN" sz="2800" b="0" i="0" u="none" strike="noStrike" kern="0" cap="none" spc="0" normalizeH="0" baseline="0" noProof="0" smtClean="0">
                  <a:ln>
                    <a:noFill/>
                  </a:ln>
                  <a:solidFill>
                    <a:srgbClr val="000099"/>
                  </a:solidFill>
                  <a:effectLst/>
                  <a:uLnTx/>
                  <a:uFillTx/>
                  <a:ea typeface="宋体" pitchFamily="2" charset="-122"/>
                </a:rPr>
                <a:t>)</a:t>
              </a:r>
            </a:p>
          </p:txBody>
        </p:sp>
        <p:sp>
          <p:nvSpPr>
            <p:cNvPr id="7" name="Text Box 21"/>
            <p:cNvSpPr txBox="1">
              <a:spLocks noChangeArrowheads="1"/>
            </p:cNvSpPr>
            <p:nvPr/>
          </p:nvSpPr>
          <p:spPr bwMode="auto">
            <a:xfrm>
              <a:off x="2688" y="1920"/>
              <a:ext cx="1920" cy="345"/>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000099"/>
                  </a:solidFill>
                  <a:effectLst/>
                  <a:uLnTx/>
                  <a:uFillTx/>
                  <a:ea typeface="宋体" pitchFamily="2" charset="-122"/>
                </a:rPr>
                <a:t>ofstream(</a:t>
              </a:r>
              <a:r>
                <a:rPr kumimoji="1" lang="zh-CN" altLang="en-US" sz="2800" b="0" i="0" u="none" strike="noStrike" kern="0" cap="none" spc="0" normalizeH="0" baseline="0" noProof="0" smtClean="0">
                  <a:ln>
                    <a:noFill/>
                  </a:ln>
                  <a:solidFill>
                    <a:srgbClr val="000099"/>
                  </a:solidFill>
                  <a:effectLst/>
                  <a:uLnTx/>
                  <a:uFillTx/>
                  <a:ea typeface="宋体" pitchFamily="2" charset="-122"/>
                </a:rPr>
                <a:t>输出流</a:t>
              </a:r>
              <a:r>
                <a:rPr kumimoji="1" lang="en-US" altLang="zh-CN" sz="2800" b="0" i="0" u="none" strike="noStrike" kern="0" cap="none" spc="0" normalizeH="0" baseline="0" noProof="0" smtClean="0">
                  <a:ln>
                    <a:noFill/>
                  </a:ln>
                  <a:solidFill>
                    <a:srgbClr val="000099"/>
                  </a:solidFill>
                  <a:effectLst/>
                  <a:uLnTx/>
                  <a:uFillTx/>
                  <a:ea typeface="宋体" pitchFamily="2" charset="-122"/>
                </a:rPr>
                <a:t>)</a:t>
              </a:r>
            </a:p>
          </p:txBody>
        </p:sp>
        <p:sp>
          <p:nvSpPr>
            <p:cNvPr id="8" name="Line 22"/>
            <p:cNvSpPr>
              <a:spLocks noChangeShapeType="1"/>
            </p:cNvSpPr>
            <p:nvPr/>
          </p:nvSpPr>
          <p:spPr bwMode="auto">
            <a:xfrm>
              <a:off x="3024" y="1632"/>
              <a:ext cx="0" cy="240"/>
            </a:xfrm>
            <a:prstGeom prst="line">
              <a:avLst/>
            </a:prstGeom>
            <a:noFill/>
            <a:ln w="28575">
              <a:solidFill>
                <a:srgbClr val="007A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9" name="Line 23"/>
            <p:cNvSpPr>
              <a:spLocks noChangeShapeType="1"/>
            </p:cNvSpPr>
            <p:nvPr/>
          </p:nvSpPr>
          <p:spPr bwMode="auto">
            <a:xfrm>
              <a:off x="2016" y="2256"/>
              <a:ext cx="0" cy="240"/>
            </a:xfrm>
            <a:prstGeom prst="line">
              <a:avLst/>
            </a:prstGeom>
            <a:noFill/>
            <a:ln w="28575">
              <a:solidFill>
                <a:srgbClr val="007A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0" name="Line 24"/>
            <p:cNvSpPr>
              <a:spLocks noChangeShapeType="1"/>
            </p:cNvSpPr>
            <p:nvPr/>
          </p:nvSpPr>
          <p:spPr bwMode="auto">
            <a:xfrm>
              <a:off x="3072" y="2304"/>
              <a:ext cx="0" cy="192"/>
            </a:xfrm>
            <a:prstGeom prst="line">
              <a:avLst/>
            </a:prstGeom>
            <a:noFill/>
            <a:ln w="28575">
              <a:solidFill>
                <a:srgbClr val="007A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1" name="Text Box 25"/>
            <p:cNvSpPr txBox="1">
              <a:spLocks noChangeArrowheads="1"/>
            </p:cNvSpPr>
            <p:nvPr/>
          </p:nvSpPr>
          <p:spPr bwMode="auto">
            <a:xfrm>
              <a:off x="1776" y="2496"/>
              <a:ext cx="1804" cy="345"/>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000099"/>
                  </a:solidFill>
                  <a:effectLst/>
                  <a:uLnTx/>
                  <a:uFillTx/>
                  <a:ea typeface="宋体" pitchFamily="2" charset="-122"/>
                </a:rPr>
                <a:t>fstream</a:t>
              </a:r>
            </a:p>
          </p:txBody>
        </p:sp>
        <p:sp>
          <p:nvSpPr>
            <p:cNvPr id="12" name="Text Box 26"/>
            <p:cNvSpPr txBox="1">
              <a:spLocks noChangeArrowheads="1"/>
            </p:cNvSpPr>
            <p:nvPr/>
          </p:nvSpPr>
          <p:spPr bwMode="auto">
            <a:xfrm>
              <a:off x="1392" y="2880"/>
              <a:ext cx="2791" cy="32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800" b="0" i="0" u="none" strike="noStrike" kern="0" cap="none" spc="0" normalizeH="0" baseline="0" noProof="0" dirty="0" smtClean="0">
                  <a:ln>
                    <a:noFill/>
                  </a:ln>
                  <a:solidFill>
                    <a:srgbClr val="0000CC"/>
                  </a:solidFill>
                  <a:effectLst/>
                  <a:uLnTx/>
                  <a:uFillTx/>
                  <a:ea typeface="宋体" pitchFamily="2" charset="-122"/>
                </a:rPr>
                <a:t>在“</a:t>
              </a:r>
              <a:r>
                <a:rPr kumimoji="1" lang="en-US" altLang="zh-CN" sz="2800" b="0" i="0" u="none" strike="noStrike" kern="0" cap="none" spc="0" normalizeH="0" baseline="0" noProof="0" dirty="0" err="1" smtClean="0">
                  <a:ln>
                    <a:noFill/>
                  </a:ln>
                  <a:solidFill>
                    <a:srgbClr val="0000CC"/>
                  </a:solidFill>
                  <a:effectLst/>
                  <a:uLnTx/>
                  <a:uFillTx/>
                  <a:ea typeface="宋体" pitchFamily="2" charset="-122"/>
                </a:rPr>
                <a:t>fstream</a:t>
              </a:r>
              <a:r>
                <a:rPr kumimoji="1" lang="en-US" altLang="zh-CN" sz="2800" b="0" i="0" u="none" strike="noStrike" kern="0" cap="none" spc="0" normalizeH="0" baseline="0" noProof="0" dirty="0" smtClean="0">
                  <a:ln>
                    <a:noFill/>
                  </a:ln>
                  <a:solidFill>
                    <a:srgbClr val="0000CC"/>
                  </a:solidFill>
                  <a:effectLst/>
                  <a:uLnTx/>
                  <a:uFillTx/>
                  <a:ea typeface="宋体" pitchFamily="2" charset="-122"/>
                </a:rPr>
                <a:t>”</a:t>
              </a:r>
              <a:r>
                <a:rPr kumimoji="1" lang="zh-CN" altLang="en-US" sz="2800" b="0" i="0" u="none" strike="noStrike" kern="0" cap="none" spc="0" normalizeH="0" baseline="0" noProof="0" dirty="0" smtClean="0">
                  <a:ln>
                    <a:noFill/>
                  </a:ln>
                  <a:solidFill>
                    <a:srgbClr val="0000CC"/>
                  </a:solidFill>
                  <a:effectLst/>
                  <a:uLnTx/>
                  <a:uFillTx/>
                  <a:ea typeface="宋体" pitchFamily="2" charset="-122"/>
                </a:rPr>
                <a:t>中说明</a:t>
              </a:r>
            </a:p>
          </p:txBody>
        </p:sp>
        <p:sp>
          <p:nvSpPr>
            <p:cNvPr id="13" name="Line 27"/>
            <p:cNvSpPr>
              <a:spLocks noChangeShapeType="1"/>
            </p:cNvSpPr>
            <p:nvPr/>
          </p:nvSpPr>
          <p:spPr bwMode="auto">
            <a:xfrm>
              <a:off x="2016" y="1632"/>
              <a:ext cx="0" cy="240"/>
            </a:xfrm>
            <a:prstGeom prst="line">
              <a:avLst/>
            </a:prstGeom>
            <a:noFill/>
            <a:ln w="28575">
              <a:solidFill>
                <a:srgbClr val="007A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grpSp>
      <p:sp>
        <p:nvSpPr>
          <p:cNvPr id="14" name="AutoShape 28"/>
          <p:cNvSpPr>
            <a:spLocks noChangeArrowheads="1"/>
          </p:cNvSpPr>
          <p:nvPr/>
        </p:nvSpPr>
        <p:spPr bwMode="auto">
          <a:xfrm>
            <a:off x="457200" y="3529930"/>
            <a:ext cx="2362200" cy="1028700"/>
          </a:xfrm>
          <a:prstGeom prst="wedgeRoundRectCallout">
            <a:avLst>
              <a:gd name="adj1" fmla="val 30579"/>
              <a:gd name="adj2" fmla="val -77315"/>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2800" b="0" i="0" u="none" strike="noStrike" kern="0" cap="none" spc="0" normalizeH="0" baseline="0" noProof="0" smtClean="0">
                <a:ln>
                  <a:noFill/>
                </a:ln>
                <a:solidFill>
                  <a:srgbClr val="FFFF00"/>
                </a:solidFill>
                <a:effectLst/>
                <a:uLnTx/>
                <a:uFillTx/>
                <a:ea typeface="宋体" pitchFamily="2" charset="-122"/>
              </a:rPr>
              <a:t>定义用于输入的文件对象</a:t>
            </a:r>
          </a:p>
        </p:txBody>
      </p:sp>
      <p:sp>
        <p:nvSpPr>
          <p:cNvPr id="15" name="AutoShape 29"/>
          <p:cNvSpPr>
            <a:spLocks noChangeArrowheads="1"/>
          </p:cNvSpPr>
          <p:nvPr/>
        </p:nvSpPr>
        <p:spPr bwMode="auto">
          <a:xfrm>
            <a:off x="6553200" y="3396580"/>
            <a:ext cx="2362200" cy="1028700"/>
          </a:xfrm>
          <a:prstGeom prst="wedgeRoundRectCallout">
            <a:avLst>
              <a:gd name="adj1" fmla="val -34343"/>
              <a:gd name="adj2" fmla="val -66819"/>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2800" b="0" i="0" u="none" strike="noStrike" kern="0" cap="none" spc="0" normalizeH="0" baseline="0" noProof="0" smtClean="0">
                <a:ln>
                  <a:noFill/>
                </a:ln>
                <a:solidFill>
                  <a:srgbClr val="FFFF00"/>
                </a:solidFill>
                <a:effectLst/>
                <a:uLnTx/>
                <a:uFillTx/>
                <a:ea typeface="宋体" pitchFamily="2" charset="-122"/>
              </a:rPr>
              <a:t>定义用于输出的文件对象</a:t>
            </a:r>
          </a:p>
        </p:txBody>
      </p:sp>
      <p:sp>
        <p:nvSpPr>
          <p:cNvPr id="16" name="AutoShape 30"/>
          <p:cNvSpPr>
            <a:spLocks noChangeArrowheads="1"/>
          </p:cNvSpPr>
          <p:nvPr/>
        </p:nvSpPr>
        <p:spPr bwMode="auto">
          <a:xfrm>
            <a:off x="3352800" y="4920580"/>
            <a:ext cx="2819400" cy="1028700"/>
          </a:xfrm>
          <a:prstGeom prst="wedgeRoundRectCallout">
            <a:avLst>
              <a:gd name="adj1" fmla="val -15426"/>
              <a:gd name="adj2" fmla="val -116051"/>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2800" b="0" i="0" u="none" strike="noStrike" kern="0" cap="none" spc="0" normalizeH="0" baseline="0" noProof="0" smtClean="0">
                <a:ln>
                  <a:noFill/>
                </a:ln>
                <a:solidFill>
                  <a:srgbClr val="FFFF00"/>
                </a:solidFill>
                <a:effectLst/>
                <a:uLnTx/>
                <a:uFillTx/>
                <a:ea typeface="宋体" pitchFamily="2" charset="-122"/>
              </a:rPr>
              <a:t>定义用于输入输出的文件对象</a:t>
            </a:r>
          </a:p>
        </p:txBody>
      </p:sp>
    </p:spTree>
    <p:extLst>
      <p:ext uri="{BB962C8B-B14F-4D97-AF65-F5344CB8AC3E}">
        <p14:creationId xmlns:p14="http://schemas.microsoft.com/office/powerpoint/2010/main" val="416126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P spid="16"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文本文件的打开与</a:t>
            </a:r>
            <a:r>
              <a:rPr lang="zh-CN" altLang="en-US" dirty="0" smtClean="0"/>
              <a:t>关闭</a:t>
            </a:r>
            <a:endParaRPr lang="zh-CN" altLang="en-US" dirty="0"/>
          </a:p>
        </p:txBody>
      </p:sp>
      <p:sp>
        <p:nvSpPr>
          <p:cNvPr id="3" name="内容占位符 2"/>
          <p:cNvSpPr>
            <a:spLocks noGrp="1"/>
          </p:cNvSpPr>
          <p:nvPr>
            <p:ph idx="1"/>
          </p:nvPr>
        </p:nvSpPr>
        <p:spPr>
          <a:xfrm>
            <a:off x="288000" y="1115999"/>
            <a:ext cx="8604000" cy="2313001"/>
          </a:xfrm>
        </p:spPr>
        <p:txBody>
          <a:bodyPr/>
          <a:lstStyle/>
          <a:p>
            <a:pPr indent="355600"/>
            <a:r>
              <a:rPr lang="zh-CN" altLang="en-US" b="1" dirty="0"/>
              <a:t>在文件操作前，需要将程序与被操作的文件联系起来，使程序可以“引用”文件。</a:t>
            </a:r>
          </a:p>
          <a:p>
            <a:pPr indent="355600"/>
            <a:r>
              <a:rPr lang="zh-CN" altLang="en-US" b="1" dirty="0"/>
              <a:t>在程序内定义一个文件类的对象，由该对象与文件发生联系，程序内所有的与文件的操作都是对该对象的操作。</a:t>
            </a:r>
          </a:p>
          <a:p>
            <a:endParaRPr lang="zh-CN" altLang="en-US" b="1" dirty="0"/>
          </a:p>
        </p:txBody>
      </p:sp>
      <p:sp>
        <p:nvSpPr>
          <p:cNvPr id="4" name="Rectangle 4"/>
          <p:cNvSpPr>
            <a:spLocks noChangeArrowheads="1"/>
          </p:cNvSpPr>
          <p:nvPr/>
        </p:nvSpPr>
        <p:spPr bwMode="auto">
          <a:xfrm>
            <a:off x="527248" y="3904580"/>
            <a:ext cx="6096000" cy="2043113"/>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dirty="0" err="1" smtClean="0">
                <a:solidFill>
                  <a:srgbClr val="0000CC"/>
                </a:solidFill>
                <a:ea typeface="宋体" pitchFamily="2" charset="-122"/>
              </a:rPr>
              <a:t>fstream</a:t>
            </a:r>
            <a:r>
              <a:rPr kumimoji="1" lang="en-US" altLang="zh-CN" sz="3200" dirty="0" smtClean="0">
                <a:solidFill>
                  <a:srgbClr val="0000CC"/>
                </a:solidFill>
                <a:ea typeface="宋体" pitchFamily="2" charset="-122"/>
              </a:rPr>
              <a:t>   </a:t>
            </a:r>
            <a:r>
              <a:rPr kumimoji="1" lang="en-US" altLang="zh-CN" sz="3200" dirty="0" err="1" smtClean="0">
                <a:solidFill>
                  <a:srgbClr val="0000CC"/>
                </a:solidFill>
                <a:ea typeface="宋体" pitchFamily="2" charset="-122"/>
              </a:rPr>
              <a:t>infile</a:t>
            </a:r>
            <a:r>
              <a:rPr kumimoji="1" lang="en-US" altLang="zh-CN" sz="3200" dirty="0" smtClean="0">
                <a:solidFill>
                  <a:srgbClr val="0000CC"/>
                </a:solidFill>
                <a:ea typeface="宋体" pitchFamily="2" charset="-122"/>
              </a:rPr>
              <a:t> ,  </a:t>
            </a:r>
            <a:r>
              <a:rPr kumimoji="1" lang="en-US" altLang="zh-CN" sz="3200" dirty="0" err="1" smtClean="0">
                <a:solidFill>
                  <a:srgbClr val="0000CC"/>
                </a:solidFill>
                <a:ea typeface="宋体" pitchFamily="2" charset="-122"/>
              </a:rPr>
              <a:t>outfile</a:t>
            </a:r>
            <a:r>
              <a:rPr kumimoji="1" lang="en-US" altLang="zh-CN" sz="3200" dirty="0" smtClean="0">
                <a:solidFill>
                  <a:srgbClr val="0000CC"/>
                </a:solidFill>
                <a:ea typeface="宋体" pitchFamily="2" charset="-122"/>
              </a:rPr>
              <a:t>;</a:t>
            </a:r>
          </a:p>
          <a:p>
            <a:pPr algn="l" eaLnBrk="1" hangingPunct="1">
              <a:spcBef>
                <a:spcPct val="50000"/>
              </a:spcBef>
            </a:pPr>
            <a:r>
              <a:rPr kumimoji="1" lang="en-US" altLang="zh-CN" sz="3200" dirty="0" err="1" smtClean="0">
                <a:solidFill>
                  <a:srgbClr val="007A77"/>
                </a:solidFill>
                <a:ea typeface="宋体" pitchFamily="2" charset="-122"/>
              </a:rPr>
              <a:t>ifstream</a:t>
            </a:r>
            <a:r>
              <a:rPr kumimoji="1" lang="en-US" altLang="zh-CN" sz="3200" dirty="0" smtClean="0">
                <a:solidFill>
                  <a:srgbClr val="007A77"/>
                </a:solidFill>
                <a:ea typeface="宋体" pitchFamily="2" charset="-122"/>
              </a:rPr>
              <a:t>    </a:t>
            </a:r>
            <a:r>
              <a:rPr kumimoji="1" lang="en-US" altLang="zh-CN" sz="3200" dirty="0" err="1" smtClean="0">
                <a:solidFill>
                  <a:srgbClr val="007A77"/>
                </a:solidFill>
                <a:ea typeface="宋体" pitchFamily="2" charset="-122"/>
              </a:rPr>
              <a:t>infile</a:t>
            </a:r>
            <a:r>
              <a:rPr kumimoji="1" lang="en-US" altLang="zh-CN" sz="3200" dirty="0" smtClean="0">
                <a:solidFill>
                  <a:srgbClr val="007A77"/>
                </a:solidFill>
                <a:ea typeface="宋体" pitchFamily="2" charset="-122"/>
              </a:rPr>
              <a:t>;</a:t>
            </a:r>
          </a:p>
          <a:p>
            <a:pPr algn="l" eaLnBrk="1" hangingPunct="1">
              <a:spcBef>
                <a:spcPct val="50000"/>
              </a:spcBef>
            </a:pPr>
            <a:r>
              <a:rPr kumimoji="1" lang="en-US" altLang="zh-CN" sz="3200" dirty="0" err="1" smtClean="0">
                <a:solidFill>
                  <a:srgbClr val="007A77"/>
                </a:solidFill>
                <a:ea typeface="宋体" pitchFamily="2" charset="-122"/>
              </a:rPr>
              <a:t>ofstream</a:t>
            </a:r>
            <a:r>
              <a:rPr kumimoji="1" lang="en-US" altLang="zh-CN" sz="3200" dirty="0" smtClean="0">
                <a:solidFill>
                  <a:srgbClr val="007A77"/>
                </a:solidFill>
                <a:ea typeface="宋体" pitchFamily="2" charset="-122"/>
              </a:rPr>
              <a:t>   </a:t>
            </a:r>
            <a:r>
              <a:rPr kumimoji="1" lang="en-US" altLang="zh-CN" sz="3200" dirty="0" err="1" smtClean="0">
                <a:solidFill>
                  <a:srgbClr val="007A77"/>
                </a:solidFill>
                <a:ea typeface="宋体" pitchFamily="2" charset="-122"/>
              </a:rPr>
              <a:t>outfile</a:t>
            </a:r>
            <a:r>
              <a:rPr kumimoji="1" lang="en-US" altLang="zh-CN" sz="3200" dirty="0" smtClean="0">
                <a:solidFill>
                  <a:srgbClr val="007A77"/>
                </a:solidFill>
                <a:ea typeface="宋体" pitchFamily="2" charset="-122"/>
              </a:rPr>
              <a:t>;</a:t>
            </a:r>
          </a:p>
        </p:txBody>
      </p:sp>
      <p:sp>
        <p:nvSpPr>
          <p:cNvPr id="5" name="AutoShape 5"/>
          <p:cNvSpPr>
            <a:spLocks noChangeArrowheads="1"/>
          </p:cNvSpPr>
          <p:nvPr/>
        </p:nvSpPr>
        <p:spPr bwMode="auto">
          <a:xfrm>
            <a:off x="5023048" y="3371180"/>
            <a:ext cx="3581400" cy="1028700"/>
          </a:xfrm>
          <a:prstGeom prst="wedgeRoundRectCallout">
            <a:avLst>
              <a:gd name="adj1" fmla="val -56824"/>
              <a:gd name="adj2" fmla="val 29958"/>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2800" b="0" i="0" u="none" strike="noStrike" kern="0" cap="none" spc="0" normalizeH="0" baseline="0" noProof="0" dirty="0" smtClean="0">
                <a:ln>
                  <a:noFill/>
                </a:ln>
                <a:solidFill>
                  <a:srgbClr val="FFFF00"/>
                </a:solidFill>
                <a:effectLst/>
                <a:uLnTx/>
                <a:uFillTx/>
                <a:ea typeface="宋体" pitchFamily="2" charset="-122"/>
              </a:rPr>
              <a:t>两个对象，可以联系两个输入输出文件</a:t>
            </a:r>
          </a:p>
        </p:txBody>
      </p:sp>
      <p:sp>
        <p:nvSpPr>
          <p:cNvPr id="6" name="AutoShape 6"/>
          <p:cNvSpPr>
            <a:spLocks noChangeArrowheads="1"/>
          </p:cNvSpPr>
          <p:nvPr/>
        </p:nvSpPr>
        <p:spPr bwMode="auto">
          <a:xfrm>
            <a:off x="3807023" y="4666580"/>
            <a:ext cx="3959225" cy="520700"/>
          </a:xfrm>
          <a:prstGeom prst="wedgeRoundRectCallout">
            <a:avLst>
              <a:gd name="adj1" fmla="val -60106"/>
              <a:gd name="adj2" fmla="val 21343"/>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2800" b="0" i="0" u="none" strike="noStrike" kern="0" cap="none" spc="0" normalizeH="0" baseline="0" noProof="0" dirty="0" smtClean="0">
                <a:ln>
                  <a:noFill/>
                </a:ln>
                <a:solidFill>
                  <a:srgbClr val="FFFF00"/>
                </a:solidFill>
                <a:effectLst/>
                <a:uLnTx/>
                <a:uFillTx/>
                <a:ea typeface="宋体" pitchFamily="2" charset="-122"/>
              </a:rPr>
              <a:t>对象只能联系输入文件</a:t>
            </a:r>
          </a:p>
        </p:txBody>
      </p:sp>
      <p:sp>
        <p:nvSpPr>
          <p:cNvPr id="7" name="AutoShape 7"/>
          <p:cNvSpPr>
            <a:spLocks noChangeArrowheads="1"/>
          </p:cNvSpPr>
          <p:nvPr/>
        </p:nvSpPr>
        <p:spPr bwMode="auto">
          <a:xfrm>
            <a:off x="3956248" y="5428580"/>
            <a:ext cx="3959225" cy="520700"/>
          </a:xfrm>
          <a:prstGeom prst="wedgeRoundRectCallout">
            <a:avLst>
              <a:gd name="adj1" fmla="val -56296"/>
              <a:gd name="adj2" fmla="val 14634"/>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2800" b="0" i="0" u="none" strike="noStrike" kern="0" cap="none" spc="0" normalizeH="0" baseline="0" noProof="0" dirty="0" smtClean="0">
                <a:ln>
                  <a:noFill/>
                </a:ln>
                <a:solidFill>
                  <a:srgbClr val="FFFF00"/>
                </a:solidFill>
                <a:effectLst/>
                <a:uLnTx/>
                <a:uFillTx/>
                <a:ea typeface="宋体" pitchFamily="2" charset="-122"/>
              </a:rPr>
              <a:t>对象只能联系输出文件</a:t>
            </a:r>
          </a:p>
        </p:txBody>
      </p:sp>
    </p:spTree>
    <p:extLst>
      <p:ext uri="{BB962C8B-B14F-4D97-AF65-F5344CB8AC3E}">
        <p14:creationId xmlns:p14="http://schemas.microsoft.com/office/powerpoint/2010/main" val="351459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6" grpId="0" animBg="1" autoUpdateAnimBg="0"/>
      <p:bldP spid="7"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用对象打开文件</a:t>
            </a:r>
          </a:p>
        </p:txBody>
      </p:sp>
      <p:sp>
        <p:nvSpPr>
          <p:cNvPr id="6" name="Text Box 4"/>
          <p:cNvSpPr txBox="1">
            <a:spLocks noChangeArrowheads="1"/>
          </p:cNvSpPr>
          <p:nvPr/>
        </p:nvSpPr>
        <p:spPr bwMode="auto">
          <a:xfrm>
            <a:off x="432048" y="1196752"/>
            <a:ext cx="8388424" cy="142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30000"/>
              </a:lnSpc>
              <a:spcBef>
                <a:spcPct val="50000"/>
              </a:spcBef>
            </a:pPr>
            <a:r>
              <a:rPr kumimoji="1" lang="en-US" altLang="zh-CN" sz="2800" dirty="0" err="1" smtClean="0">
                <a:solidFill>
                  <a:srgbClr val="007A77"/>
                </a:solidFill>
                <a:ea typeface="宋体" pitchFamily="2" charset="-122"/>
              </a:rPr>
              <a:t>ifstream</a:t>
            </a:r>
            <a:r>
              <a:rPr kumimoji="1" lang="en-US" altLang="zh-CN" sz="2800" dirty="0" smtClean="0">
                <a:solidFill>
                  <a:srgbClr val="007A77"/>
                </a:solidFill>
                <a:ea typeface="宋体" pitchFamily="2" charset="-122"/>
              </a:rPr>
              <a:t>  </a:t>
            </a:r>
            <a:r>
              <a:rPr kumimoji="1" lang="en-US" altLang="zh-CN" sz="2800" dirty="0" err="1" smtClean="0">
                <a:solidFill>
                  <a:srgbClr val="007A77"/>
                </a:solidFill>
                <a:ea typeface="宋体" pitchFamily="2" charset="-122"/>
              </a:rPr>
              <a:t>infile</a:t>
            </a:r>
            <a:r>
              <a:rPr kumimoji="1" lang="en-US" altLang="zh-CN" sz="2800" dirty="0" smtClean="0">
                <a:solidFill>
                  <a:srgbClr val="007A77"/>
                </a:solidFill>
                <a:ea typeface="宋体" pitchFamily="2" charset="-122"/>
              </a:rPr>
              <a:t>;  </a:t>
            </a:r>
            <a:r>
              <a:rPr kumimoji="1" lang="en-US" altLang="zh-CN" sz="2800" dirty="0" smtClean="0">
                <a:solidFill>
                  <a:srgbClr val="000099"/>
                </a:solidFill>
                <a:ea typeface="宋体" pitchFamily="2" charset="-122"/>
              </a:rPr>
              <a:t>//</a:t>
            </a:r>
            <a:r>
              <a:rPr kumimoji="1" lang="zh-CN" altLang="en-US" sz="2800" dirty="0" smtClean="0">
                <a:solidFill>
                  <a:srgbClr val="000099"/>
                </a:solidFill>
                <a:ea typeface="宋体" pitchFamily="2" charset="-122"/>
              </a:rPr>
              <a:t>定义输入文件类对象</a:t>
            </a:r>
          </a:p>
          <a:p>
            <a:pPr algn="just" eaLnBrk="1" hangingPunct="1">
              <a:lnSpc>
                <a:spcPct val="130000"/>
              </a:lnSpc>
              <a:spcBef>
                <a:spcPct val="50000"/>
              </a:spcBef>
            </a:pPr>
            <a:r>
              <a:rPr kumimoji="1" lang="en-US" altLang="zh-CN" sz="2800" dirty="0" err="1" smtClean="0">
                <a:solidFill>
                  <a:srgbClr val="007A77"/>
                </a:solidFill>
                <a:ea typeface="宋体" pitchFamily="2" charset="-122"/>
              </a:rPr>
              <a:t>infile.open</a:t>
            </a:r>
            <a:r>
              <a:rPr kumimoji="1" lang="en-US" altLang="zh-CN" sz="2800" dirty="0" smtClean="0">
                <a:solidFill>
                  <a:srgbClr val="007A77"/>
                </a:solidFill>
                <a:ea typeface="宋体" pitchFamily="2" charset="-122"/>
              </a:rPr>
              <a:t>(“myfile1.txt”);</a:t>
            </a:r>
            <a:r>
              <a:rPr kumimoji="1" lang="en-US" altLang="zh-CN" sz="2800" dirty="0" smtClean="0">
                <a:solidFill>
                  <a:srgbClr val="000099"/>
                </a:solidFill>
                <a:ea typeface="宋体" pitchFamily="2" charset="-122"/>
              </a:rPr>
              <a:t>//</a:t>
            </a:r>
            <a:r>
              <a:rPr kumimoji="1" lang="zh-CN" altLang="en-US" sz="2800" dirty="0" smtClean="0">
                <a:solidFill>
                  <a:srgbClr val="000099"/>
                </a:solidFill>
                <a:ea typeface="宋体" pitchFamily="2" charset="-122"/>
              </a:rPr>
              <a:t>利用函数打开某一文件</a:t>
            </a:r>
          </a:p>
        </p:txBody>
      </p:sp>
      <p:sp>
        <p:nvSpPr>
          <p:cNvPr id="7" name="Text Box 6"/>
          <p:cNvSpPr txBox="1">
            <a:spLocks noChangeArrowheads="1"/>
          </p:cNvSpPr>
          <p:nvPr/>
        </p:nvSpPr>
        <p:spPr bwMode="auto">
          <a:xfrm>
            <a:off x="432048" y="3009029"/>
            <a:ext cx="8388424" cy="142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30000"/>
              </a:lnSpc>
              <a:spcBef>
                <a:spcPct val="50000"/>
              </a:spcBef>
            </a:pPr>
            <a:r>
              <a:rPr kumimoji="1" lang="en-US" altLang="zh-CN" sz="2800" dirty="0" err="1" smtClean="0">
                <a:solidFill>
                  <a:srgbClr val="007A77"/>
                </a:solidFill>
                <a:ea typeface="宋体" pitchFamily="2" charset="-122"/>
              </a:rPr>
              <a:t>ofstream</a:t>
            </a:r>
            <a:r>
              <a:rPr kumimoji="1" lang="en-US" altLang="zh-CN" sz="2800" dirty="0" smtClean="0">
                <a:solidFill>
                  <a:srgbClr val="007A77"/>
                </a:solidFill>
                <a:ea typeface="宋体" pitchFamily="2" charset="-122"/>
              </a:rPr>
              <a:t>  </a:t>
            </a:r>
            <a:r>
              <a:rPr kumimoji="1" lang="en-US" altLang="zh-CN" sz="2800" dirty="0" err="1" smtClean="0">
                <a:solidFill>
                  <a:srgbClr val="007A77"/>
                </a:solidFill>
                <a:ea typeface="宋体" pitchFamily="2" charset="-122"/>
              </a:rPr>
              <a:t>outfile</a:t>
            </a:r>
            <a:r>
              <a:rPr kumimoji="1" lang="en-US" altLang="zh-CN" sz="2800" dirty="0" smtClean="0">
                <a:solidFill>
                  <a:srgbClr val="007A77"/>
                </a:solidFill>
                <a:ea typeface="宋体" pitchFamily="2" charset="-122"/>
              </a:rPr>
              <a:t>;  </a:t>
            </a:r>
            <a:r>
              <a:rPr kumimoji="1" lang="en-US" altLang="zh-CN" sz="2800" dirty="0" smtClean="0">
                <a:solidFill>
                  <a:srgbClr val="000099"/>
                </a:solidFill>
                <a:ea typeface="宋体" pitchFamily="2" charset="-122"/>
              </a:rPr>
              <a:t>//</a:t>
            </a:r>
            <a:r>
              <a:rPr kumimoji="1" lang="zh-CN" altLang="en-US" sz="2800" dirty="0" smtClean="0">
                <a:solidFill>
                  <a:srgbClr val="000099"/>
                </a:solidFill>
                <a:ea typeface="宋体" pitchFamily="2" charset="-122"/>
              </a:rPr>
              <a:t>定义输出文件类对象</a:t>
            </a:r>
          </a:p>
          <a:p>
            <a:pPr algn="just" eaLnBrk="1" hangingPunct="1">
              <a:lnSpc>
                <a:spcPct val="130000"/>
              </a:lnSpc>
              <a:spcBef>
                <a:spcPct val="50000"/>
              </a:spcBef>
            </a:pPr>
            <a:r>
              <a:rPr kumimoji="1" lang="en-US" altLang="zh-CN" sz="2800" dirty="0" err="1" smtClean="0">
                <a:solidFill>
                  <a:srgbClr val="007A77"/>
                </a:solidFill>
                <a:ea typeface="宋体" pitchFamily="2" charset="-122"/>
              </a:rPr>
              <a:t>outfile.open</a:t>
            </a:r>
            <a:r>
              <a:rPr kumimoji="1" lang="en-US" altLang="zh-CN" sz="2800" dirty="0" smtClean="0">
                <a:solidFill>
                  <a:srgbClr val="007A77"/>
                </a:solidFill>
                <a:ea typeface="宋体" pitchFamily="2" charset="-122"/>
              </a:rPr>
              <a:t>(“myfile1.txt”);</a:t>
            </a:r>
            <a:r>
              <a:rPr kumimoji="1" lang="en-US" altLang="zh-CN" sz="2800" dirty="0" smtClean="0">
                <a:solidFill>
                  <a:srgbClr val="000099"/>
                </a:solidFill>
                <a:ea typeface="宋体" pitchFamily="2" charset="-122"/>
              </a:rPr>
              <a:t>//</a:t>
            </a:r>
            <a:r>
              <a:rPr kumimoji="1" lang="zh-CN" altLang="en-US" sz="2800" dirty="0" smtClean="0">
                <a:solidFill>
                  <a:srgbClr val="000099"/>
                </a:solidFill>
                <a:ea typeface="宋体" pitchFamily="2" charset="-122"/>
              </a:rPr>
              <a:t>打开某一文件供输出</a:t>
            </a:r>
          </a:p>
        </p:txBody>
      </p:sp>
    </p:spTree>
    <p:extLst>
      <p:ext uri="{BB962C8B-B14F-4D97-AF65-F5344CB8AC3E}">
        <p14:creationId xmlns:p14="http://schemas.microsoft.com/office/powerpoint/2010/main" val="240968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从文件中输入输出数据</a:t>
            </a:r>
          </a:p>
        </p:txBody>
      </p:sp>
      <p:grpSp>
        <p:nvGrpSpPr>
          <p:cNvPr id="4" name="Group 26"/>
          <p:cNvGrpSpPr>
            <a:grpSpLocks/>
          </p:cNvGrpSpPr>
          <p:nvPr/>
        </p:nvGrpSpPr>
        <p:grpSpPr bwMode="auto">
          <a:xfrm>
            <a:off x="129480" y="2132856"/>
            <a:ext cx="8763000" cy="2232248"/>
            <a:chOff x="288" y="2736"/>
            <a:chExt cx="5376" cy="1258"/>
          </a:xfrm>
        </p:grpSpPr>
        <p:sp>
          <p:nvSpPr>
            <p:cNvPr id="5" name="Text Box 4"/>
            <p:cNvSpPr txBox="1">
              <a:spLocks noChangeArrowheads="1"/>
            </p:cNvSpPr>
            <p:nvPr/>
          </p:nvSpPr>
          <p:spPr bwMode="auto">
            <a:xfrm>
              <a:off x="2352" y="3072"/>
              <a:ext cx="1248" cy="494"/>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smtClean="0">
                  <a:ln>
                    <a:noFill/>
                  </a:ln>
                  <a:solidFill>
                    <a:srgbClr val="007A77"/>
                  </a:solidFill>
                  <a:effectLst/>
                  <a:uLnTx/>
                  <a:uFillTx/>
                  <a:ea typeface="宋体" pitchFamily="2" charset="-122"/>
                </a:rPr>
                <a:t>内存变量</a:t>
              </a: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800" i="0" u="none" strike="noStrike" kern="0" cap="none" spc="0" normalizeH="0" baseline="0" noProof="0" smtClean="0">
                  <a:ln>
                    <a:noFill/>
                  </a:ln>
                  <a:solidFill>
                    <a:srgbClr val="007A77"/>
                  </a:solidFill>
                  <a:effectLst/>
                  <a:uLnTx/>
                  <a:uFillTx/>
                  <a:ea typeface="宋体" pitchFamily="2" charset="-122"/>
                </a:rPr>
                <a:t>(</a:t>
              </a:r>
              <a:r>
                <a:rPr kumimoji="1" lang="zh-CN" altLang="en-US" sz="1800" i="0" u="none" strike="noStrike" kern="0" cap="none" spc="0" normalizeH="0" baseline="0" noProof="0" smtClean="0">
                  <a:ln>
                    <a:noFill/>
                  </a:ln>
                  <a:solidFill>
                    <a:srgbClr val="007A77"/>
                  </a:solidFill>
                  <a:effectLst/>
                  <a:uLnTx/>
                  <a:uFillTx/>
                  <a:ea typeface="宋体" pitchFamily="2" charset="-122"/>
                </a:rPr>
                <a:t>程序</a:t>
              </a:r>
              <a:r>
                <a:rPr kumimoji="1" lang="en-US" altLang="zh-CN" sz="1800" i="0" u="none" strike="noStrike" kern="0" cap="none" spc="0" normalizeH="0" baseline="0" noProof="0" smtClean="0">
                  <a:ln>
                    <a:noFill/>
                  </a:ln>
                  <a:solidFill>
                    <a:srgbClr val="007A77"/>
                  </a:solidFill>
                  <a:effectLst/>
                  <a:uLnTx/>
                  <a:uFillTx/>
                  <a:ea typeface="宋体" pitchFamily="2" charset="-122"/>
                </a:rPr>
                <a:t>)</a:t>
              </a:r>
            </a:p>
          </p:txBody>
        </p:sp>
        <p:sp>
          <p:nvSpPr>
            <p:cNvPr id="6" name="Text Box 5"/>
            <p:cNvSpPr txBox="1">
              <a:spLocks noChangeArrowheads="1"/>
            </p:cNvSpPr>
            <p:nvPr/>
          </p:nvSpPr>
          <p:spPr bwMode="auto">
            <a:xfrm>
              <a:off x="288" y="2880"/>
              <a:ext cx="1248" cy="233"/>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smtClean="0">
                  <a:ln>
                    <a:noFill/>
                  </a:ln>
                  <a:solidFill>
                    <a:srgbClr val="007A77"/>
                  </a:solidFill>
                  <a:effectLst/>
                  <a:uLnTx/>
                  <a:uFillTx/>
                  <a:ea typeface="宋体" pitchFamily="2" charset="-122"/>
                </a:rPr>
                <a:t>键盘</a:t>
              </a:r>
            </a:p>
          </p:txBody>
        </p:sp>
        <p:sp>
          <p:nvSpPr>
            <p:cNvPr id="7" name="Text Box 6"/>
            <p:cNvSpPr txBox="1">
              <a:spLocks noChangeArrowheads="1"/>
            </p:cNvSpPr>
            <p:nvPr/>
          </p:nvSpPr>
          <p:spPr bwMode="auto">
            <a:xfrm>
              <a:off x="288" y="3552"/>
              <a:ext cx="1248" cy="233"/>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smtClean="0">
                  <a:ln>
                    <a:noFill/>
                  </a:ln>
                  <a:solidFill>
                    <a:srgbClr val="FF0000"/>
                  </a:solidFill>
                  <a:effectLst/>
                  <a:uLnTx/>
                  <a:uFillTx/>
                  <a:ea typeface="宋体" pitchFamily="2" charset="-122"/>
                </a:rPr>
                <a:t>输入文件</a:t>
              </a:r>
            </a:p>
          </p:txBody>
        </p:sp>
        <p:sp>
          <p:nvSpPr>
            <p:cNvPr id="8" name="Text Box 7"/>
            <p:cNvSpPr txBox="1">
              <a:spLocks noChangeArrowheads="1"/>
            </p:cNvSpPr>
            <p:nvPr/>
          </p:nvSpPr>
          <p:spPr bwMode="auto">
            <a:xfrm>
              <a:off x="4416" y="2880"/>
              <a:ext cx="1248" cy="233"/>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smtClean="0">
                  <a:ln>
                    <a:noFill/>
                  </a:ln>
                  <a:solidFill>
                    <a:srgbClr val="007A77"/>
                  </a:solidFill>
                  <a:effectLst/>
                  <a:uLnTx/>
                  <a:uFillTx/>
                  <a:ea typeface="宋体" pitchFamily="2" charset="-122"/>
                </a:rPr>
                <a:t>屏幕</a:t>
              </a:r>
            </a:p>
          </p:txBody>
        </p:sp>
        <p:sp>
          <p:nvSpPr>
            <p:cNvPr id="9" name="Text Box 8"/>
            <p:cNvSpPr txBox="1">
              <a:spLocks noChangeArrowheads="1"/>
            </p:cNvSpPr>
            <p:nvPr/>
          </p:nvSpPr>
          <p:spPr bwMode="auto">
            <a:xfrm>
              <a:off x="4416" y="3552"/>
              <a:ext cx="1248" cy="233"/>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i="0" u="none" strike="noStrike" kern="0" cap="none" spc="0" normalizeH="0" baseline="0" noProof="0" smtClean="0">
                  <a:ln>
                    <a:noFill/>
                  </a:ln>
                  <a:solidFill>
                    <a:srgbClr val="FF0000"/>
                  </a:solidFill>
                  <a:effectLst/>
                  <a:uLnTx/>
                  <a:uFillTx/>
                  <a:ea typeface="宋体" pitchFamily="2" charset="-122"/>
                </a:rPr>
                <a:t>输出文件</a:t>
              </a:r>
            </a:p>
          </p:txBody>
        </p:sp>
        <p:sp>
          <p:nvSpPr>
            <p:cNvPr id="10" name="Line 10"/>
            <p:cNvSpPr>
              <a:spLocks noChangeShapeType="1"/>
            </p:cNvSpPr>
            <p:nvPr/>
          </p:nvSpPr>
          <p:spPr bwMode="auto">
            <a:xfrm>
              <a:off x="1536" y="3024"/>
              <a:ext cx="336" cy="0"/>
            </a:xfrm>
            <a:prstGeom prst="line">
              <a:avLst/>
            </a:prstGeom>
            <a:noFill/>
            <a:ln w="28575">
              <a:solidFill>
                <a:srgbClr val="007A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1" name="Line 11"/>
            <p:cNvSpPr>
              <a:spLocks noChangeShapeType="1"/>
            </p:cNvSpPr>
            <p:nvPr/>
          </p:nvSpPr>
          <p:spPr bwMode="auto">
            <a:xfrm>
              <a:off x="1872" y="3024"/>
              <a:ext cx="0" cy="288"/>
            </a:xfrm>
            <a:prstGeom prst="line">
              <a:avLst/>
            </a:prstGeom>
            <a:noFill/>
            <a:ln w="28575">
              <a:solidFill>
                <a:srgbClr val="007A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2" name="Line 12"/>
            <p:cNvSpPr>
              <a:spLocks noChangeShapeType="1"/>
            </p:cNvSpPr>
            <p:nvPr/>
          </p:nvSpPr>
          <p:spPr bwMode="auto">
            <a:xfrm>
              <a:off x="1872" y="3312"/>
              <a:ext cx="480" cy="0"/>
            </a:xfrm>
            <a:prstGeom prst="line">
              <a:avLst/>
            </a:prstGeom>
            <a:noFill/>
            <a:ln w="28575">
              <a:solidFill>
                <a:srgbClr val="007A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3" name="Line 13"/>
            <p:cNvSpPr>
              <a:spLocks noChangeShapeType="1"/>
            </p:cNvSpPr>
            <p:nvPr/>
          </p:nvSpPr>
          <p:spPr bwMode="auto">
            <a:xfrm>
              <a:off x="1536" y="3744"/>
              <a:ext cx="3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4" name="Line 14"/>
            <p:cNvSpPr>
              <a:spLocks noChangeShapeType="1"/>
            </p:cNvSpPr>
            <p:nvPr/>
          </p:nvSpPr>
          <p:spPr bwMode="auto">
            <a:xfrm>
              <a:off x="1872" y="3456"/>
              <a:ext cx="0" cy="2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5" name="Line 15"/>
            <p:cNvSpPr>
              <a:spLocks noChangeShapeType="1"/>
            </p:cNvSpPr>
            <p:nvPr/>
          </p:nvSpPr>
          <p:spPr bwMode="auto">
            <a:xfrm>
              <a:off x="1872" y="3456"/>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6" name="Line 16"/>
            <p:cNvSpPr>
              <a:spLocks noChangeShapeType="1"/>
            </p:cNvSpPr>
            <p:nvPr/>
          </p:nvSpPr>
          <p:spPr bwMode="auto">
            <a:xfrm>
              <a:off x="3600" y="3312"/>
              <a:ext cx="336" cy="0"/>
            </a:xfrm>
            <a:prstGeom prst="line">
              <a:avLst/>
            </a:prstGeom>
            <a:noFill/>
            <a:ln w="28575">
              <a:solidFill>
                <a:srgbClr val="007A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7" name="Line 17"/>
            <p:cNvSpPr>
              <a:spLocks noChangeShapeType="1"/>
            </p:cNvSpPr>
            <p:nvPr/>
          </p:nvSpPr>
          <p:spPr bwMode="auto">
            <a:xfrm>
              <a:off x="3936" y="3024"/>
              <a:ext cx="0" cy="288"/>
            </a:xfrm>
            <a:prstGeom prst="line">
              <a:avLst/>
            </a:prstGeom>
            <a:noFill/>
            <a:ln w="28575">
              <a:solidFill>
                <a:srgbClr val="007A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8" name="Line 18"/>
            <p:cNvSpPr>
              <a:spLocks noChangeShapeType="1"/>
            </p:cNvSpPr>
            <p:nvPr/>
          </p:nvSpPr>
          <p:spPr bwMode="auto">
            <a:xfrm>
              <a:off x="3936" y="3024"/>
              <a:ext cx="480" cy="0"/>
            </a:xfrm>
            <a:prstGeom prst="line">
              <a:avLst/>
            </a:prstGeom>
            <a:noFill/>
            <a:ln w="28575">
              <a:solidFill>
                <a:srgbClr val="007A7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9" name="Line 19"/>
            <p:cNvSpPr>
              <a:spLocks noChangeShapeType="1"/>
            </p:cNvSpPr>
            <p:nvPr/>
          </p:nvSpPr>
          <p:spPr bwMode="auto">
            <a:xfrm>
              <a:off x="3600" y="3456"/>
              <a:ext cx="3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20" name="Line 20"/>
            <p:cNvSpPr>
              <a:spLocks noChangeShapeType="1"/>
            </p:cNvSpPr>
            <p:nvPr/>
          </p:nvSpPr>
          <p:spPr bwMode="auto">
            <a:xfrm>
              <a:off x="3936" y="3456"/>
              <a:ext cx="0" cy="2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21" name="Line 21"/>
            <p:cNvSpPr>
              <a:spLocks noChangeShapeType="1"/>
            </p:cNvSpPr>
            <p:nvPr/>
          </p:nvSpPr>
          <p:spPr bwMode="auto">
            <a:xfrm>
              <a:off x="3936" y="3744"/>
              <a:ext cx="48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22" name="Text Box 22"/>
            <p:cNvSpPr txBox="1">
              <a:spLocks noChangeArrowheads="1"/>
            </p:cNvSpPr>
            <p:nvPr/>
          </p:nvSpPr>
          <p:spPr bwMode="auto">
            <a:xfrm>
              <a:off x="1632" y="2784"/>
              <a:ext cx="672"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2000" i="0" u="none" strike="noStrike" kern="0" cap="none" spc="0" normalizeH="0" baseline="0" noProof="0" dirty="0" err="1" smtClean="0">
                  <a:ln>
                    <a:noFill/>
                  </a:ln>
                  <a:solidFill>
                    <a:srgbClr val="007A77"/>
                  </a:solidFill>
                  <a:effectLst/>
                  <a:uLnTx/>
                  <a:uFillTx/>
                  <a:ea typeface="宋体" pitchFamily="2" charset="-122"/>
                </a:rPr>
                <a:t>cin</a:t>
              </a:r>
              <a:r>
                <a:rPr kumimoji="1" lang="en-US" altLang="zh-CN" sz="2000" i="0" u="none" strike="noStrike" kern="0" cap="none" spc="0" normalizeH="0" baseline="0" noProof="0" dirty="0" smtClean="0">
                  <a:ln>
                    <a:noFill/>
                  </a:ln>
                  <a:solidFill>
                    <a:srgbClr val="007A77"/>
                  </a:solidFill>
                  <a:effectLst/>
                  <a:uLnTx/>
                  <a:uFillTx/>
                  <a:ea typeface="宋体" pitchFamily="2" charset="-122"/>
                </a:rPr>
                <a:t>&gt;&gt;x</a:t>
              </a:r>
            </a:p>
          </p:txBody>
        </p:sp>
        <p:sp>
          <p:nvSpPr>
            <p:cNvPr id="23" name="Text Box 23"/>
            <p:cNvSpPr txBox="1">
              <a:spLocks noChangeArrowheads="1"/>
            </p:cNvSpPr>
            <p:nvPr/>
          </p:nvSpPr>
          <p:spPr bwMode="auto">
            <a:xfrm>
              <a:off x="3552" y="2736"/>
              <a:ext cx="672"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2000" i="0" u="none" strike="noStrike" kern="0" cap="none" spc="0" normalizeH="0" baseline="0" noProof="0" smtClean="0">
                  <a:ln>
                    <a:noFill/>
                  </a:ln>
                  <a:solidFill>
                    <a:srgbClr val="007A77"/>
                  </a:solidFill>
                  <a:effectLst/>
                  <a:uLnTx/>
                  <a:uFillTx/>
                  <a:ea typeface="宋体" pitchFamily="2" charset="-122"/>
                </a:rPr>
                <a:t>cout&lt;&lt;x</a:t>
              </a:r>
            </a:p>
          </p:txBody>
        </p:sp>
        <p:sp>
          <p:nvSpPr>
            <p:cNvPr id="24" name="Text Box 24"/>
            <p:cNvSpPr txBox="1">
              <a:spLocks noChangeArrowheads="1"/>
            </p:cNvSpPr>
            <p:nvPr/>
          </p:nvSpPr>
          <p:spPr bwMode="auto">
            <a:xfrm>
              <a:off x="1584" y="3744"/>
              <a:ext cx="768"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2000" i="0" u="none" strike="noStrike" kern="0" cap="none" spc="0" normalizeH="0" baseline="0" noProof="0" smtClean="0">
                  <a:ln>
                    <a:noFill/>
                  </a:ln>
                  <a:solidFill>
                    <a:srgbClr val="FF0000"/>
                  </a:solidFill>
                  <a:effectLst/>
                  <a:uLnTx/>
                  <a:uFillTx/>
                  <a:ea typeface="宋体" pitchFamily="2" charset="-122"/>
                </a:rPr>
                <a:t>infile&gt;&gt;x</a:t>
              </a:r>
            </a:p>
          </p:txBody>
        </p:sp>
        <p:sp>
          <p:nvSpPr>
            <p:cNvPr id="25" name="Text Box 25"/>
            <p:cNvSpPr txBox="1">
              <a:spLocks noChangeArrowheads="1"/>
            </p:cNvSpPr>
            <p:nvPr/>
          </p:nvSpPr>
          <p:spPr bwMode="auto">
            <a:xfrm>
              <a:off x="3504" y="3744"/>
              <a:ext cx="864" cy="2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2000" i="0" u="none" strike="noStrike" kern="0" cap="none" spc="0" normalizeH="0" baseline="0" noProof="0" smtClean="0">
                  <a:ln>
                    <a:noFill/>
                  </a:ln>
                  <a:solidFill>
                    <a:srgbClr val="FF0000"/>
                  </a:solidFill>
                  <a:effectLst/>
                  <a:uLnTx/>
                  <a:uFillTx/>
                  <a:ea typeface="宋体" pitchFamily="2" charset="-122"/>
                </a:rPr>
                <a:t>outfile&lt;&lt;x</a:t>
              </a:r>
            </a:p>
          </p:txBody>
        </p:sp>
      </p:grpSp>
      <p:sp>
        <p:nvSpPr>
          <p:cNvPr id="26" name="Text Box 27"/>
          <p:cNvSpPr txBox="1">
            <a:spLocks noChangeArrowheads="1"/>
          </p:cNvSpPr>
          <p:nvPr/>
        </p:nvSpPr>
        <p:spPr bwMode="auto">
          <a:xfrm>
            <a:off x="228600" y="1264346"/>
            <a:ext cx="8915400" cy="652486"/>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30000"/>
              </a:lnSpc>
              <a:spcBef>
                <a:spcPct val="50000"/>
              </a:spcBef>
            </a:pPr>
            <a:r>
              <a:rPr kumimoji="1" lang="zh-CN" altLang="en-US" sz="2800" dirty="0" smtClean="0">
                <a:solidFill>
                  <a:srgbClr val="007A77"/>
                </a:solidFill>
                <a:ea typeface="宋体" pitchFamily="2" charset="-122"/>
              </a:rPr>
              <a:t>程序对文本文件的操作与对键盘、显示器的操作比较：</a:t>
            </a:r>
          </a:p>
        </p:txBody>
      </p:sp>
      <p:sp>
        <p:nvSpPr>
          <p:cNvPr id="27" name="Text Box 29"/>
          <p:cNvSpPr txBox="1">
            <a:spLocks noChangeArrowheads="1"/>
          </p:cNvSpPr>
          <p:nvPr/>
        </p:nvSpPr>
        <p:spPr bwMode="auto">
          <a:xfrm>
            <a:off x="251520" y="4536527"/>
            <a:ext cx="8748464" cy="1772793"/>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55600" algn="l" eaLnBrk="1" hangingPunct="1">
              <a:lnSpc>
                <a:spcPct val="130000"/>
              </a:lnSpc>
              <a:spcBef>
                <a:spcPct val="50000"/>
              </a:spcBef>
            </a:pPr>
            <a:r>
              <a:rPr kumimoji="1" lang="zh-CN" altLang="en-US" sz="2800" dirty="0" smtClean="0">
                <a:solidFill>
                  <a:srgbClr val="007A77"/>
                </a:solidFill>
                <a:ea typeface="宋体" pitchFamily="2" charset="-122"/>
              </a:rPr>
              <a:t>在涉及</a:t>
            </a:r>
            <a:r>
              <a:rPr kumimoji="1" lang="zh-CN" altLang="en-US" sz="2800" dirty="0" smtClean="0">
                <a:solidFill>
                  <a:srgbClr val="000099"/>
                </a:solidFill>
                <a:ea typeface="宋体" pitchFamily="2" charset="-122"/>
              </a:rPr>
              <a:t>文本文件</a:t>
            </a:r>
            <a:r>
              <a:rPr kumimoji="1" lang="zh-CN" altLang="en-US" sz="2800" dirty="0" smtClean="0">
                <a:solidFill>
                  <a:srgbClr val="007A77"/>
                </a:solidFill>
                <a:ea typeface="宋体" pitchFamily="2" charset="-122"/>
              </a:rPr>
              <a:t>的操作时，将输入文件看成键盘，将输出文件看成显示器，格式不变。</a:t>
            </a:r>
            <a:r>
              <a:rPr kumimoji="1" lang="zh-CN" altLang="en-US" sz="2800" dirty="0" smtClean="0">
                <a:solidFill>
                  <a:srgbClr val="000099"/>
                </a:solidFill>
                <a:ea typeface="宋体" pitchFamily="2" charset="-122"/>
              </a:rPr>
              <a:t>只需在程序中增加打开与关闭文件的语句。</a:t>
            </a:r>
          </a:p>
        </p:txBody>
      </p:sp>
    </p:spTree>
    <p:extLst>
      <p:ext uri="{BB962C8B-B14F-4D97-AF65-F5344CB8AC3E}">
        <p14:creationId xmlns:p14="http://schemas.microsoft.com/office/powerpoint/2010/main" val="149460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2"/>
          <p:cNvSpPr>
            <a:spLocks noGrp="1"/>
          </p:cNvSpPr>
          <p:nvPr>
            <p:ph idx="1"/>
          </p:nvPr>
        </p:nvSpPr>
        <p:spPr>
          <a:xfrm>
            <a:off x="288000" y="1115999"/>
            <a:ext cx="8604000" cy="5256000"/>
          </a:xfrm>
        </p:spPr>
        <p:txBody>
          <a:bodyPr>
            <a:normAutofit/>
          </a:bodyPr>
          <a:lstStyle/>
          <a:p>
            <a:pPr marL="342900" indent="-34290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%s </a:t>
            </a:r>
            <a:r>
              <a:rPr lang="zh-CN" altLang="en-US" dirty="0"/>
              <a:t>读一个字符串，自动扫描前导空白，读到空白结束</a:t>
            </a:r>
          </a:p>
          <a:p>
            <a:pPr indent="0">
              <a:buClr>
                <a:srgbClr val="FF0000"/>
              </a:buClr>
              <a:buSzPct val="80000"/>
            </a:pPr>
            <a:r>
              <a:rPr lang="zh-CN" altLang="en-US" dirty="0" smtClean="0"/>
              <a:t>      如：输入      </a:t>
            </a:r>
            <a:r>
              <a:rPr lang="en-US" altLang="zh-CN" dirty="0" err="1"/>
              <a:t>abcd</a:t>
            </a:r>
            <a:r>
              <a:rPr lang="en-US" altLang="zh-CN" dirty="0"/>
              <a:t> </a:t>
            </a:r>
            <a:r>
              <a:rPr lang="en-US" altLang="zh-CN" dirty="0" err="1"/>
              <a:t>efgh</a:t>
            </a:r>
            <a:r>
              <a:rPr lang="zh-CN" altLang="en-US" dirty="0"/>
              <a:t>，将</a:t>
            </a:r>
            <a:r>
              <a:rPr lang="zh-CN" altLang="en-US" dirty="0" smtClean="0"/>
              <a:t>读出</a:t>
            </a:r>
            <a:r>
              <a:rPr lang="zh-CN" altLang="en-US" dirty="0"/>
              <a:t>“</a:t>
            </a:r>
            <a:r>
              <a:rPr lang="en-US" altLang="zh-CN" dirty="0" err="1" smtClean="0"/>
              <a:t>abcd</a:t>
            </a:r>
            <a:r>
              <a:rPr lang="zh-CN" altLang="en-US" dirty="0" smtClean="0"/>
              <a:t>”</a:t>
            </a:r>
            <a:endParaRPr lang="en-US" altLang="zh-CN" dirty="0"/>
          </a:p>
          <a:p>
            <a:pPr marL="342900" indent="-342900">
              <a:buClr>
                <a:srgbClr val="FF0000"/>
              </a:buClr>
              <a:buSzPct val="80000"/>
              <a:buFont typeface="Wingdings" panose="05000000000000000000" pitchFamily="2" charset="2"/>
              <a:buChar char="n"/>
            </a:pPr>
            <a:r>
              <a:rPr kumimoji="1" lang="en-US" altLang="zh-CN" sz="2800" b="1" kern="1200" dirty="0">
                <a:solidFill>
                  <a:srgbClr val="0033CC"/>
                </a:solidFill>
                <a:latin typeface="Times New Roman" pitchFamily="18" charset="0"/>
                <a:ea typeface="宋体" pitchFamily="2" charset="-122"/>
              </a:rPr>
              <a:t>%</a:t>
            </a:r>
            <a:r>
              <a:rPr kumimoji="1" lang="en-US" altLang="zh-CN" sz="2800" b="1" kern="1200" dirty="0" smtClean="0">
                <a:solidFill>
                  <a:srgbClr val="0033CC"/>
                </a:solidFill>
                <a:latin typeface="Times New Roman" pitchFamily="18" charset="0"/>
                <a:ea typeface="宋体" pitchFamily="2" charset="-122"/>
              </a:rPr>
              <a:t>c </a:t>
            </a:r>
            <a:r>
              <a:rPr lang="zh-CN" altLang="en-US" dirty="0" smtClean="0"/>
              <a:t>读</a:t>
            </a:r>
            <a:r>
              <a:rPr lang="zh-CN" altLang="en-US" dirty="0"/>
              <a:t>一个字符，但是不扫描前导空白</a:t>
            </a:r>
          </a:p>
          <a:p>
            <a:pPr marL="342900" indent="-342900">
              <a:buClr>
                <a:srgbClr val="FF0000"/>
              </a:buClr>
              <a:buSzPct val="80000"/>
              <a:buFont typeface="Wingdings" panose="05000000000000000000" pitchFamily="2" charset="2"/>
              <a:buChar char="n"/>
            </a:pPr>
            <a:r>
              <a:rPr lang="zh-CN" altLang="en-US" b="1" dirty="0"/>
              <a:t>如何读一个非空白字符呢？</a:t>
            </a:r>
          </a:p>
          <a:p>
            <a:pPr>
              <a:buClr>
                <a:srgbClr val="FF0000"/>
              </a:buClr>
              <a:buSzPct val="80000"/>
            </a:pPr>
            <a:r>
              <a:rPr lang="zh-CN" altLang="en-US" dirty="0"/>
              <a:t>比如，</a:t>
            </a:r>
            <a:r>
              <a:rPr lang="zh-CN" altLang="en-US" dirty="0" smtClean="0"/>
              <a:t>读取如下的人物信息</a:t>
            </a:r>
            <a:r>
              <a:rPr lang="zh-CN" altLang="en-US" dirty="0"/>
              <a:t>，其性别用</a:t>
            </a:r>
            <a:r>
              <a:rPr lang="en-US" altLang="zh-CN" dirty="0"/>
              <a:t>M/F</a:t>
            </a:r>
            <a:r>
              <a:rPr lang="zh-CN" altLang="en-US" dirty="0" smtClean="0"/>
              <a:t>表示：</a:t>
            </a:r>
            <a:endParaRPr lang="zh-CN" altLang="en-US" dirty="0"/>
          </a:p>
          <a:p>
            <a:pPr indent="627063">
              <a:buClr>
                <a:srgbClr val="FF0000"/>
              </a:buClr>
              <a:buSzPct val="80000"/>
            </a:pPr>
            <a:r>
              <a:rPr lang="en-US" altLang="zh-CN" dirty="0" err="1"/>
              <a:t>TopBoy</a:t>
            </a:r>
            <a:r>
              <a:rPr lang="en-US" altLang="zh-CN" dirty="0"/>
              <a:t>     M       </a:t>
            </a:r>
            <a:r>
              <a:rPr lang="en-US" altLang="zh-CN" dirty="0" err="1"/>
              <a:t>ComputerScience</a:t>
            </a:r>
            <a:endParaRPr lang="en-US" altLang="zh-CN" dirty="0"/>
          </a:p>
          <a:p>
            <a:pPr indent="627063">
              <a:buClr>
                <a:srgbClr val="FF0000"/>
              </a:buClr>
              <a:buSzPct val="80000"/>
            </a:pPr>
            <a:r>
              <a:rPr lang="en-US" altLang="zh-CN" dirty="0" smtClean="0"/>
              <a:t> Kitty           </a:t>
            </a:r>
            <a:r>
              <a:rPr lang="en-US" altLang="zh-CN" dirty="0"/>
              <a:t>F       Software</a:t>
            </a:r>
          </a:p>
          <a:p>
            <a:pPr marL="627063" indent="-271463">
              <a:buClr>
                <a:srgbClr val="FF0000"/>
              </a:buClr>
              <a:buSzPct val="80000"/>
              <a:buFont typeface="Wingdings" panose="05000000000000000000" pitchFamily="2" charset="2"/>
              <a:buChar char="Ø"/>
            </a:pPr>
            <a:r>
              <a:rPr lang="zh-CN" altLang="en-US" dirty="0"/>
              <a:t>名字和专业用</a:t>
            </a:r>
            <a:r>
              <a:rPr lang="en-US" altLang="zh-CN" dirty="0"/>
              <a:t>%s</a:t>
            </a:r>
            <a:r>
              <a:rPr lang="zh-CN" altLang="en-US" dirty="0"/>
              <a:t>读，性别怎么办</a:t>
            </a:r>
            <a:r>
              <a:rPr lang="en-US" altLang="zh-CN" dirty="0"/>
              <a:t>?</a:t>
            </a:r>
          </a:p>
          <a:p>
            <a:pPr marL="627063" indent="-271463">
              <a:buClr>
                <a:srgbClr val="FF0000"/>
              </a:buClr>
              <a:buSzPct val="80000"/>
              <a:buFont typeface="Wingdings" panose="05000000000000000000" pitchFamily="2" charset="2"/>
              <a:buChar char="Ø"/>
            </a:pPr>
            <a:r>
              <a:rPr lang="zh-CN" altLang="en-US" dirty="0"/>
              <a:t>自己过滤空格？麻烦！</a:t>
            </a:r>
          </a:p>
          <a:p>
            <a:pPr marL="342900" indent="-342900">
              <a:buClr>
                <a:srgbClr val="FF0000"/>
              </a:buClr>
              <a:buSzPct val="80000"/>
              <a:buFont typeface="Wingdings" panose="05000000000000000000" pitchFamily="2" charset="2"/>
              <a:buChar char="n"/>
            </a:pPr>
            <a:endParaRPr lang="zh-CN" altLang="en-US" dirty="0"/>
          </a:p>
        </p:txBody>
      </p:sp>
    </p:spTree>
    <p:extLst>
      <p:ext uri="{BB962C8B-B14F-4D97-AF65-F5344CB8AC3E}">
        <p14:creationId xmlns:p14="http://schemas.microsoft.com/office/powerpoint/2010/main" val="142950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Text Box 5"/>
          <p:cNvSpPr txBox="1">
            <a:spLocks noChangeArrowheads="1"/>
          </p:cNvSpPr>
          <p:nvPr/>
        </p:nvSpPr>
        <p:spPr bwMode="auto">
          <a:xfrm>
            <a:off x="36512" y="1196752"/>
            <a:ext cx="9144000" cy="335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en-US" altLang="zh-CN" sz="3200" dirty="0" err="1" smtClean="0">
                <a:solidFill>
                  <a:srgbClr val="007A77"/>
                </a:solidFill>
                <a:ea typeface="宋体" pitchFamily="2" charset="-122"/>
              </a:rPr>
              <a:t>ifstream</a:t>
            </a:r>
            <a:r>
              <a:rPr kumimoji="1" lang="en-US" altLang="zh-CN" sz="3200" dirty="0" smtClean="0">
                <a:solidFill>
                  <a:srgbClr val="007A77"/>
                </a:solidFill>
                <a:ea typeface="宋体" pitchFamily="2" charset="-122"/>
              </a:rPr>
              <a:t>  </a:t>
            </a:r>
            <a:r>
              <a:rPr kumimoji="1" lang="en-US" altLang="zh-CN" sz="3200" dirty="0" err="1" smtClean="0">
                <a:solidFill>
                  <a:srgbClr val="FF0000"/>
                </a:solidFill>
                <a:ea typeface="宋体" pitchFamily="2" charset="-122"/>
              </a:rPr>
              <a:t>infile</a:t>
            </a:r>
            <a:r>
              <a:rPr kumimoji="1" lang="en-US" altLang="zh-CN" sz="3200" dirty="0" smtClean="0">
                <a:solidFill>
                  <a:srgbClr val="007A77"/>
                </a:solidFill>
                <a:ea typeface="宋体" pitchFamily="2" charset="-122"/>
              </a:rPr>
              <a:t>;  </a:t>
            </a:r>
            <a:r>
              <a:rPr kumimoji="1" lang="en-US" altLang="zh-CN" sz="3200" dirty="0" smtClean="0">
                <a:solidFill>
                  <a:srgbClr val="000099"/>
                </a:solidFill>
                <a:ea typeface="宋体" pitchFamily="2" charset="-122"/>
              </a:rPr>
              <a:t>//</a:t>
            </a:r>
            <a:r>
              <a:rPr kumimoji="1" lang="zh-CN" altLang="en-US" sz="3200" dirty="0" smtClean="0">
                <a:solidFill>
                  <a:srgbClr val="000099"/>
                </a:solidFill>
                <a:ea typeface="宋体" pitchFamily="2" charset="-122"/>
              </a:rPr>
              <a:t>定义输入文件类对象</a:t>
            </a:r>
          </a:p>
          <a:p>
            <a:pPr algn="just" eaLnBrk="1" hangingPunct="1">
              <a:lnSpc>
                <a:spcPct val="130000"/>
              </a:lnSpc>
              <a:spcBef>
                <a:spcPct val="50000"/>
              </a:spcBef>
            </a:pPr>
            <a:r>
              <a:rPr kumimoji="1" lang="en-US" altLang="zh-CN" sz="3200" dirty="0" err="1" smtClean="0">
                <a:solidFill>
                  <a:srgbClr val="007A77"/>
                </a:solidFill>
                <a:ea typeface="宋体" pitchFamily="2" charset="-122"/>
              </a:rPr>
              <a:t>infile.open</a:t>
            </a:r>
            <a:r>
              <a:rPr kumimoji="1" lang="en-US" altLang="zh-CN" sz="3200" dirty="0" smtClean="0">
                <a:solidFill>
                  <a:srgbClr val="007A77"/>
                </a:solidFill>
                <a:ea typeface="宋体" pitchFamily="2" charset="-122"/>
              </a:rPr>
              <a:t>(“myfile1.txt”);</a:t>
            </a:r>
            <a:r>
              <a:rPr kumimoji="1" lang="en-US" altLang="zh-CN" sz="3200" dirty="0" smtClean="0">
                <a:solidFill>
                  <a:srgbClr val="000099"/>
                </a:solidFill>
                <a:ea typeface="宋体" pitchFamily="2" charset="-122"/>
              </a:rPr>
              <a:t>//</a:t>
            </a:r>
            <a:r>
              <a:rPr kumimoji="1" lang="zh-CN" altLang="en-US" sz="3200" dirty="0" smtClean="0">
                <a:solidFill>
                  <a:srgbClr val="000099"/>
                </a:solidFill>
                <a:ea typeface="宋体" pitchFamily="2" charset="-122"/>
              </a:rPr>
              <a:t>利用函数打开某一文件</a:t>
            </a:r>
          </a:p>
          <a:p>
            <a:pPr algn="just" eaLnBrk="1" hangingPunct="1">
              <a:lnSpc>
                <a:spcPct val="130000"/>
              </a:lnSpc>
              <a:spcBef>
                <a:spcPct val="50000"/>
              </a:spcBef>
            </a:pPr>
            <a:r>
              <a:rPr kumimoji="1" lang="en-US" altLang="zh-CN" sz="3200" dirty="0" smtClean="0">
                <a:solidFill>
                  <a:srgbClr val="000099"/>
                </a:solidFill>
                <a:ea typeface="宋体" pitchFamily="2" charset="-122"/>
              </a:rPr>
              <a:t>float  x , y;</a:t>
            </a:r>
          </a:p>
          <a:p>
            <a:pPr algn="just" eaLnBrk="1" hangingPunct="1">
              <a:lnSpc>
                <a:spcPct val="130000"/>
              </a:lnSpc>
              <a:spcBef>
                <a:spcPct val="50000"/>
              </a:spcBef>
            </a:pPr>
            <a:r>
              <a:rPr kumimoji="1" lang="en-US" altLang="zh-CN" sz="3200" dirty="0" err="1" smtClean="0">
                <a:solidFill>
                  <a:srgbClr val="FF0000"/>
                </a:solidFill>
                <a:ea typeface="宋体" pitchFamily="2" charset="-122"/>
              </a:rPr>
              <a:t>infile</a:t>
            </a:r>
            <a:r>
              <a:rPr kumimoji="1" lang="en-US" altLang="zh-CN" sz="3200" dirty="0" smtClean="0">
                <a:solidFill>
                  <a:srgbClr val="000099"/>
                </a:solidFill>
                <a:ea typeface="宋体" pitchFamily="2" charset="-122"/>
              </a:rPr>
              <a:t>&gt;&gt;x&gt;&gt;y;</a:t>
            </a:r>
          </a:p>
        </p:txBody>
      </p:sp>
      <p:sp>
        <p:nvSpPr>
          <p:cNvPr id="6" name="Rectangle 6"/>
          <p:cNvSpPr>
            <a:spLocks noChangeArrowheads="1"/>
          </p:cNvSpPr>
          <p:nvPr/>
        </p:nvSpPr>
        <p:spPr bwMode="auto">
          <a:xfrm>
            <a:off x="4532312" y="4016152"/>
            <a:ext cx="1600200" cy="2133600"/>
          </a:xfrm>
          <a:prstGeom prst="rect">
            <a:avLst/>
          </a:prstGeom>
          <a:noFill/>
          <a:ln w="57150">
            <a:solidFill>
              <a:srgbClr val="007A77"/>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7" name="Text Box 7"/>
          <p:cNvSpPr txBox="1">
            <a:spLocks noChangeArrowheads="1"/>
          </p:cNvSpPr>
          <p:nvPr/>
        </p:nvSpPr>
        <p:spPr bwMode="auto">
          <a:xfrm>
            <a:off x="4303712" y="3558952"/>
            <a:ext cx="18288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mtClean="0">
                <a:solidFill>
                  <a:srgbClr val="007A77"/>
                </a:solidFill>
                <a:ea typeface="宋体" pitchFamily="2" charset="-122"/>
              </a:rPr>
              <a:t>myfile1.txt</a:t>
            </a:r>
          </a:p>
        </p:txBody>
      </p:sp>
      <p:sp>
        <p:nvSpPr>
          <p:cNvPr id="8" name="Text Box 8"/>
          <p:cNvSpPr txBox="1">
            <a:spLocks noChangeArrowheads="1"/>
          </p:cNvSpPr>
          <p:nvPr/>
        </p:nvSpPr>
        <p:spPr bwMode="auto">
          <a:xfrm>
            <a:off x="4608512" y="4016152"/>
            <a:ext cx="1447800" cy="519113"/>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800" smtClean="0">
                <a:solidFill>
                  <a:srgbClr val="007A77"/>
                </a:solidFill>
                <a:ea typeface="宋体" pitchFamily="2" charset="-122"/>
              </a:rPr>
              <a:t>3   4</a:t>
            </a:r>
          </a:p>
        </p:txBody>
      </p:sp>
      <p:sp>
        <p:nvSpPr>
          <p:cNvPr id="9" name="Rectangle 9"/>
          <p:cNvSpPr>
            <a:spLocks noChangeArrowheads="1"/>
          </p:cNvSpPr>
          <p:nvPr/>
        </p:nvSpPr>
        <p:spPr bwMode="auto">
          <a:xfrm>
            <a:off x="7275512" y="3635152"/>
            <a:ext cx="1524000" cy="2590800"/>
          </a:xfrm>
          <a:prstGeom prst="rect">
            <a:avLst/>
          </a:prstGeom>
          <a:noFill/>
          <a:ln w="57150">
            <a:solidFill>
              <a:srgbClr val="007A77"/>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10" name="Text Box 10"/>
          <p:cNvSpPr txBox="1">
            <a:spLocks noChangeArrowheads="1"/>
          </p:cNvSpPr>
          <p:nvPr/>
        </p:nvSpPr>
        <p:spPr bwMode="auto">
          <a:xfrm>
            <a:off x="7504112" y="3101752"/>
            <a:ext cx="914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mtClean="0">
                <a:solidFill>
                  <a:srgbClr val="007A77"/>
                </a:solidFill>
                <a:ea typeface="宋体" pitchFamily="2" charset="-122"/>
              </a:rPr>
              <a:t>内存</a:t>
            </a:r>
          </a:p>
        </p:txBody>
      </p:sp>
      <p:sp>
        <p:nvSpPr>
          <p:cNvPr id="11" name="Line 11"/>
          <p:cNvSpPr>
            <a:spLocks noChangeShapeType="1"/>
          </p:cNvSpPr>
          <p:nvPr/>
        </p:nvSpPr>
        <p:spPr bwMode="auto">
          <a:xfrm>
            <a:off x="6208712" y="4473352"/>
            <a:ext cx="9906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2" name="Text Box 12"/>
          <p:cNvSpPr txBox="1">
            <a:spLocks noChangeArrowheads="1"/>
          </p:cNvSpPr>
          <p:nvPr/>
        </p:nvSpPr>
        <p:spPr bwMode="auto">
          <a:xfrm>
            <a:off x="6056312" y="3939952"/>
            <a:ext cx="1295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mtClean="0">
                <a:solidFill>
                  <a:srgbClr val="FF0000"/>
                </a:solidFill>
                <a:ea typeface="宋体" pitchFamily="2" charset="-122"/>
              </a:rPr>
              <a:t>infile</a:t>
            </a:r>
          </a:p>
        </p:txBody>
      </p:sp>
      <p:sp>
        <p:nvSpPr>
          <p:cNvPr id="13" name="Text Box 13"/>
          <p:cNvSpPr txBox="1">
            <a:spLocks noChangeArrowheads="1"/>
          </p:cNvSpPr>
          <p:nvPr/>
        </p:nvSpPr>
        <p:spPr bwMode="auto">
          <a:xfrm>
            <a:off x="7351712" y="3787552"/>
            <a:ext cx="533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7A77"/>
                </a:solidFill>
                <a:ea typeface="宋体" pitchFamily="2" charset="-122"/>
              </a:rPr>
              <a:t>x</a:t>
            </a:r>
          </a:p>
        </p:txBody>
      </p:sp>
      <p:sp>
        <p:nvSpPr>
          <p:cNvPr id="14" name="Text Box 14"/>
          <p:cNvSpPr txBox="1">
            <a:spLocks noChangeArrowheads="1"/>
          </p:cNvSpPr>
          <p:nvPr/>
        </p:nvSpPr>
        <p:spPr bwMode="auto">
          <a:xfrm>
            <a:off x="7580312" y="4168552"/>
            <a:ext cx="609600" cy="617538"/>
          </a:xfrm>
          <a:prstGeom prst="rect">
            <a:avLst/>
          </a:prstGeom>
          <a:noFill/>
          <a:ln w="38100">
            <a:solidFill>
              <a:srgbClr val="FF0000"/>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kumimoji="1" lang="zh-CN" altLang="zh-CN" sz="3200" smtClean="0">
              <a:solidFill>
                <a:srgbClr val="007A77"/>
              </a:solidFill>
              <a:ea typeface="宋体" pitchFamily="2" charset="-122"/>
            </a:endParaRPr>
          </a:p>
        </p:txBody>
      </p:sp>
      <p:sp>
        <p:nvSpPr>
          <p:cNvPr id="15" name="Text Box 15"/>
          <p:cNvSpPr txBox="1">
            <a:spLocks noChangeArrowheads="1"/>
          </p:cNvSpPr>
          <p:nvPr/>
        </p:nvSpPr>
        <p:spPr bwMode="auto">
          <a:xfrm>
            <a:off x="7351712" y="4854352"/>
            <a:ext cx="533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dirty="0" smtClean="0">
                <a:solidFill>
                  <a:srgbClr val="007A77"/>
                </a:solidFill>
                <a:ea typeface="宋体" pitchFamily="2" charset="-122"/>
              </a:rPr>
              <a:t>y</a:t>
            </a:r>
          </a:p>
        </p:txBody>
      </p:sp>
      <p:sp>
        <p:nvSpPr>
          <p:cNvPr id="16" name="Text Box 16"/>
          <p:cNvSpPr txBox="1">
            <a:spLocks noChangeArrowheads="1"/>
          </p:cNvSpPr>
          <p:nvPr/>
        </p:nvSpPr>
        <p:spPr bwMode="auto">
          <a:xfrm>
            <a:off x="7580312" y="5235352"/>
            <a:ext cx="609600" cy="617538"/>
          </a:xfrm>
          <a:prstGeom prst="rect">
            <a:avLst/>
          </a:prstGeom>
          <a:noFill/>
          <a:ln w="38100">
            <a:solidFill>
              <a:srgbClr val="FF0000"/>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kumimoji="1" lang="zh-CN" altLang="zh-CN" sz="3200" smtClean="0">
              <a:solidFill>
                <a:srgbClr val="007A77"/>
              </a:solidFill>
              <a:ea typeface="宋体" pitchFamily="2" charset="-122"/>
            </a:endParaRPr>
          </a:p>
        </p:txBody>
      </p:sp>
      <p:sp>
        <p:nvSpPr>
          <p:cNvPr id="17" name="AutoShape 17"/>
          <p:cNvSpPr>
            <a:spLocks noChangeArrowheads="1"/>
          </p:cNvSpPr>
          <p:nvPr/>
        </p:nvSpPr>
        <p:spPr bwMode="auto">
          <a:xfrm>
            <a:off x="4837112" y="3177952"/>
            <a:ext cx="3505200" cy="914400"/>
          </a:xfrm>
          <a:prstGeom prst="curvedDownArrow">
            <a:avLst>
              <a:gd name="adj1" fmla="val 4543"/>
              <a:gd name="adj2" fmla="val 87457"/>
              <a:gd name="adj3" fmla="val 23611"/>
            </a:avLst>
          </a:prstGeom>
          <a:solidFill>
            <a:srgbClr val="FF0000"/>
          </a:solidFill>
          <a:ln w="571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8" name="Text Box 18"/>
          <p:cNvSpPr txBox="1">
            <a:spLocks noChangeArrowheads="1"/>
          </p:cNvSpPr>
          <p:nvPr/>
        </p:nvSpPr>
        <p:spPr bwMode="auto">
          <a:xfrm>
            <a:off x="7732712" y="4244752"/>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0099"/>
                </a:solidFill>
                <a:ea typeface="宋体" pitchFamily="2" charset="-122"/>
              </a:rPr>
              <a:t>3</a:t>
            </a:r>
          </a:p>
        </p:txBody>
      </p:sp>
      <p:sp>
        <p:nvSpPr>
          <p:cNvPr id="19" name="Line 20"/>
          <p:cNvSpPr>
            <a:spLocks noChangeShapeType="1"/>
          </p:cNvSpPr>
          <p:nvPr/>
        </p:nvSpPr>
        <p:spPr bwMode="auto">
          <a:xfrm>
            <a:off x="5218112" y="4397152"/>
            <a:ext cx="2362200" cy="1066800"/>
          </a:xfrm>
          <a:prstGeom prst="line">
            <a:avLst/>
          </a:prstGeom>
          <a:noFill/>
          <a:ln w="762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20" name="Text Box 21"/>
          <p:cNvSpPr txBox="1">
            <a:spLocks noChangeArrowheads="1"/>
          </p:cNvSpPr>
          <p:nvPr/>
        </p:nvSpPr>
        <p:spPr bwMode="auto">
          <a:xfrm>
            <a:off x="7656512" y="5311552"/>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0099"/>
                </a:solidFill>
                <a:ea typeface="宋体" pitchFamily="2" charset="-122"/>
              </a:rPr>
              <a:t>4</a:t>
            </a:r>
          </a:p>
        </p:txBody>
      </p:sp>
      <p:sp>
        <p:nvSpPr>
          <p:cNvPr id="21" name="Text Box 22"/>
          <p:cNvSpPr txBox="1">
            <a:spLocks noChangeArrowheads="1"/>
          </p:cNvSpPr>
          <p:nvPr/>
        </p:nvSpPr>
        <p:spPr bwMode="auto">
          <a:xfrm>
            <a:off x="265112" y="4778152"/>
            <a:ext cx="3962400" cy="126047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10000"/>
              </a:spcBef>
            </a:pPr>
            <a:r>
              <a:rPr kumimoji="1" lang="zh-CN" altLang="en-US" sz="2800" dirty="0" smtClean="0">
                <a:solidFill>
                  <a:srgbClr val="000099"/>
                </a:solidFill>
                <a:ea typeface="宋体" pitchFamily="2" charset="-122"/>
              </a:rPr>
              <a:t>用</a:t>
            </a:r>
            <a:r>
              <a:rPr kumimoji="1" lang="en-US" altLang="zh-CN" sz="2800" dirty="0" err="1" smtClean="0">
                <a:solidFill>
                  <a:srgbClr val="000099"/>
                </a:solidFill>
                <a:ea typeface="宋体" pitchFamily="2" charset="-122"/>
              </a:rPr>
              <a:t>infile</a:t>
            </a:r>
            <a:r>
              <a:rPr kumimoji="1" lang="zh-CN" altLang="en-US" sz="2800" dirty="0" smtClean="0">
                <a:solidFill>
                  <a:srgbClr val="000099"/>
                </a:solidFill>
                <a:ea typeface="宋体" pitchFamily="2" charset="-122"/>
              </a:rPr>
              <a:t>代替</a:t>
            </a:r>
            <a:r>
              <a:rPr kumimoji="1" lang="en-US" altLang="zh-CN" sz="2800" dirty="0" smtClean="0">
                <a:solidFill>
                  <a:srgbClr val="000099"/>
                </a:solidFill>
                <a:ea typeface="宋体" pitchFamily="2" charset="-122"/>
              </a:rPr>
              <a:t>myfile1.txt</a:t>
            </a:r>
            <a:r>
              <a:rPr kumimoji="1" lang="zh-CN" altLang="en-US" sz="2800" dirty="0" smtClean="0">
                <a:solidFill>
                  <a:srgbClr val="000099"/>
                </a:solidFill>
                <a:ea typeface="宋体" pitchFamily="2" charset="-122"/>
              </a:rPr>
              <a:t>进行操作。</a:t>
            </a:r>
          </a:p>
        </p:txBody>
      </p:sp>
    </p:spTree>
    <p:extLst>
      <p:ext uri="{BB962C8B-B14F-4D97-AF65-F5344CB8AC3E}">
        <p14:creationId xmlns:p14="http://schemas.microsoft.com/office/powerpoint/2010/main" val="112049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utoUpdateAnimBg="0"/>
      <p:bldP spid="8" grpId="0" autoUpdateAnimBg="0"/>
      <p:bldP spid="9" grpId="0" animBg="1"/>
      <p:bldP spid="10" grpId="0" autoUpdateAnimBg="0"/>
      <p:bldP spid="11" grpId="0" animBg="1"/>
      <p:bldP spid="12" grpId="0" autoUpdateAnimBg="0"/>
      <p:bldP spid="13" grpId="0" autoUpdateAnimBg="0"/>
      <p:bldP spid="14" grpId="0" animBg="1" autoUpdateAnimBg="0"/>
      <p:bldP spid="15" grpId="0" autoUpdateAnimBg="0"/>
      <p:bldP spid="16" grpId="0" animBg="1" autoUpdateAnimBg="0"/>
      <p:bldP spid="17" grpId="0" animBg="1"/>
      <p:bldP spid="18" grpId="0" autoUpdateAnimBg="0"/>
      <p:bldP spid="19" grpId="0" animBg="1"/>
      <p:bldP spid="20" grpId="0" autoUpdateAnimBg="0"/>
      <p:bldP spid="21"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0"/>
            <a:ext cx="9144000" cy="6858000"/>
          </a:xfrm>
          <a:solidFill>
            <a:schemeClr val="bg1"/>
          </a:solidFill>
        </p:spPr>
        <p:txBody>
          <a:bodyPr>
            <a:noAutofit/>
          </a:bodyPr>
          <a:lstStyle/>
          <a:p>
            <a:pPr>
              <a:lnSpc>
                <a:spcPct val="100000"/>
              </a:lnSpc>
              <a:spcAft>
                <a:spcPts val="0"/>
              </a:spcAft>
            </a:pPr>
            <a:endParaRPr lang="en-US" altLang="zh-CN" sz="1700" b="1" dirty="0"/>
          </a:p>
        </p:txBody>
      </p:sp>
      <p:sp>
        <p:nvSpPr>
          <p:cNvPr id="3" name="Text Box 2"/>
          <p:cNvSpPr txBox="1">
            <a:spLocks noChangeArrowheads="1"/>
          </p:cNvSpPr>
          <p:nvPr/>
        </p:nvSpPr>
        <p:spPr bwMode="auto">
          <a:xfrm>
            <a:off x="0" y="0"/>
            <a:ext cx="9144000" cy="335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r>
              <a:rPr kumimoji="1" lang="en-US" altLang="zh-CN" sz="3200" dirty="0" err="1" smtClean="0">
                <a:solidFill>
                  <a:srgbClr val="007A77"/>
                </a:solidFill>
                <a:ea typeface="宋体" pitchFamily="2" charset="-122"/>
              </a:rPr>
              <a:t>ifstream</a:t>
            </a:r>
            <a:r>
              <a:rPr kumimoji="1" lang="en-US" altLang="zh-CN" sz="3200" dirty="0" smtClean="0">
                <a:solidFill>
                  <a:srgbClr val="007A77"/>
                </a:solidFill>
                <a:ea typeface="宋体" pitchFamily="2" charset="-122"/>
              </a:rPr>
              <a:t>  </a:t>
            </a:r>
            <a:r>
              <a:rPr kumimoji="1" lang="en-US" altLang="zh-CN" sz="3200" dirty="0" err="1" smtClean="0">
                <a:solidFill>
                  <a:srgbClr val="FF0000"/>
                </a:solidFill>
                <a:ea typeface="宋体" pitchFamily="2" charset="-122"/>
              </a:rPr>
              <a:t>outfile</a:t>
            </a:r>
            <a:r>
              <a:rPr kumimoji="1" lang="en-US" altLang="zh-CN" sz="3200" dirty="0" smtClean="0">
                <a:solidFill>
                  <a:srgbClr val="007A77"/>
                </a:solidFill>
                <a:ea typeface="宋体" pitchFamily="2" charset="-122"/>
              </a:rPr>
              <a:t>;  </a:t>
            </a:r>
            <a:r>
              <a:rPr kumimoji="1" lang="en-US" altLang="zh-CN" sz="3200" dirty="0" smtClean="0">
                <a:solidFill>
                  <a:srgbClr val="000099"/>
                </a:solidFill>
                <a:ea typeface="宋体" pitchFamily="2" charset="-122"/>
              </a:rPr>
              <a:t>//</a:t>
            </a:r>
            <a:r>
              <a:rPr kumimoji="1" lang="zh-CN" altLang="en-US" sz="3200" dirty="0" smtClean="0">
                <a:solidFill>
                  <a:srgbClr val="000099"/>
                </a:solidFill>
                <a:ea typeface="宋体" pitchFamily="2" charset="-122"/>
              </a:rPr>
              <a:t>定义输出文件类对象</a:t>
            </a:r>
          </a:p>
          <a:p>
            <a:pPr algn="just" eaLnBrk="1" hangingPunct="1">
              <a:lnSpc>
                <a:spcPct val="130000"/>
              </a:lnSpc>
              <a:spcBef>
                <a:spcPct val="50000"/>
              </a:spcBef>
            </a:pPr>
            <a:r>
              <a:rPr kumimoji="1" lang="en-US" altLang="zh-CN" sz="3200" dirty="0" err="1" smtClean="0">
                <a:solidFill>
                  <a:srgbClr val="007A77"/>
                </a:solidFill>
                <a:ea typeface="宋体" pitchFamily="2" charset="-122"/>
              </a:rPr>
              <a:t>infile.open</a:t>
            </a:r>
            <a:r>
              <a:rPr kumimoji="1" lang="en-US" altLang="zh-CN" sz="3200" dirty="0" smtClean="0">
                <a:solidFill>
                  <a:srgbClr val="007A77"/>
                </a:solidFill>
                <a:ea typeface="宋体" pitchFamily="2" charset="-122"/>
              </a:rPr>
              <a:t>(“myfile2.txt”);</a:t>
            </a:r>
            <a:r>
              <a:rPr kumimoji="1" lang="en-US" altLang="zh-CN" sz="3200" dirty="0" smtClean="0">
                <a:solidFill>
                  <a:srgbClr val="000099"/>
                </a:solidFill>
                <a:ea typeface="宋体" pitchFamily="2" charset="-122"/>
              </a:rPr>
              <a:t>//</a:t>
            </a:r>
            <a:r>
              <a:rPr kumimoji="1" lang="zh-CN" altLang="en-US" sz="3200" dirty="0" smtClean="0">
                <a:solidFill>
                  <a:srgbClr val="000099"/>
                </a:solidFill>
                <a:ea typeface="宋体" pitchFamily="2" charset="-122"/>
              </a:rPr>
              <a:t>利用函数打开某一文件</a:t>
            </a:r>
          </a:p>
          <a:p>
            <a:pPr algn="just" eaLnBrk="1" hangingPunct="1">
              <a:lnSpc>
                <a:spcPct val="130000"/>
              </a:lnSpc>
              <a:spcBef>
                <a:spcPct val="50000"/>
              </a:spcBef>
            </a:pPr>
            <a:r>
              <a:rPr kumimoji="1" lang="zh-CN" altLang="en-US" sz="3200" dirty="0" smtClean="0">
                <a:solidFill>
                  <a:srgbClr val="000099"/>
                </a:solidFill>
                <a:ea typeface="宋体" pitchFamily="2" charset="-122"/>
              </a:rPr>
              <a:t>  </a:t>
            </a:r>
            <a:r>
              <a:rPr kumimoji="1" lang="en-US" altLang="zh-CN" sz="3200" dirty="0" smtClean="0">
                <a:solidFill>
                  <a:srgbClr val="000099"/>
                </a:solidFill>
                <a:ea typeface="宋体" pitchFamily="2" charset="-122"/>
              </a:rPr>
              <a:t>float x</a:t>
            </a:r>
            <a:r>
              <a:rPr kumimoji="1" lang="zh-CN" altLang="en-US" sz="3200" dirty="0" smtClean="0">
                <a:solidFill>
                  <a:srgbClr val="000099"/>
                </a:solidFill>
                <a:ea typeface="宋体" pitchFamily="2" charset="-122"/>
              </a:rPr>
              <a:t>＝</a:t>
            </a:r>
            <a:r>
              <a:rPr kumimoji="1" lang="en-US" altLang="zh-CN" sz="3200" dirty="0" smtClean="0">
                <a:solidFill>
                  <a:srgbClr val="000099"/>
                </a:solidFill>
                <a:ea typeface="宋体" pitchFamily="2" charset="-122"/>
              </a:rPr>
              <a:t>3 , y</a:t>
            </a:r>
            <a:r>
              <a:rPr kumimoji="1" lang="zh-CN" altLang="en-US" sz="3200" dirty="0" smtClean="0">
                <a:solidFill>
                  <a:srgbClr val="000099"/>
                </a:solidFill>
                <a:ea typeface="宋体" pitchFamily="2" charset="-122"/>
              </a:rPr>
              <a:t>＝</a:t>
            </a:r>
            <a:r>
              <a:rPr kumimoji="1" lang="en-US" altLang="zh-CN" sz="3200" dirty="0" smtClean="0">
                <a:solidFill>
                  <a:srgbClr val="000099"/>
                </a:solidFill>
                <a:ea typeface="宋体" pitchFamily="2" charset="-122"/>
              </a:rPr>
              <a:t>4;</a:t>
            </a:r>
          </a:p>
          <a:p>
            <a:pPr algn="just" eaLnBrk="1" hangingPunct="1">
              <a:lnSpc>
                <a:spcPct val="130000"/>
              </a:lnSpc>
              <a:spcBef>
                <a:spcPct val="50000"/>
              </a:spcBef>
            </a:pPr>
            <a:r>
              <a:rPr kumimoji="1" lang="en-US" altLang="zh-CN" sz="3200" dirty="0" err="1" smtClean="0">
                <a:solidFill>
                  <a:srgbClr val="FF0000"/>
                </a:solidFill>
                <a:ea typeface="宋体" pitchFamily="2" charset="-122"/>
              </a:rPr>
              <a:t>outfile</a:t>
            </a:r>
            <a:r>
              <a:rPr kumimoji="1" lang="en-US" altLang="zh-CN" sz="3200" dirty="0" smtClean="0">
                <a:solidFill>
                  <a:srgbClr val="000099"/>
                </a:solidFill>
                <a:ea typeface="宋体" pitchFamily="2" charset="-122"/>
              </a:rPr>
              <a:t>&lt;&lt;x&lt;&lt;‘\t’&lt;&lt;y&lt;&lt;</a:t>
            </a:r>
            <a:r>
              <a:rPr kumimoji="1" lang="en-US" altLang="zh-CN" sz="3200" dirty="0" err="1" smtClean="0">
                <a:solidFill>
                  <a:srgbClr val="000099"/>
                </a:solidFill>
                <a:ea typeface="宋体" pitchFamily="2" charset="-122"/>
              </a:rPr>
              <a:t>endl</a:t>
            </a:r>
            <a:r>
              <a:rPr kumimoji="1" lang="en-US" altLang="zh-CN" sz="3200" dirty="0" smtClean="0">
                <a:solidFill>
                  <a:srgbClr val="000099"/>
                </a:solidFill>
                <a:ea typeface="宋体" pitchFamily="2" charset="-122"/>
              </a:rPr>
              <a:t>;</a:t>
            </a:r>
          </a:p>
        </p:txBody>
      </p:sp>
      <p:sp>
        <p:nvSpPr>
          <p:cNvPr id="4" name="Rectangle 3"/>
          <p:cNvSpPr>
            <a:spLocks noChangeArrowheads="1"/>
          </p:cNvSpPr>
          <p:nvPr/>
        </p:nvSpPr>
        <p:spPr bwMode="auto">
          <a:xfrm>
            <a:off x="7086600" y="4419600"/>
            <a:ext cx="1828800" cy="1447800"/>
          </a:xfrm>
          <a:prstGeom prst="rect">
            <a:avLst/>
          </a:prstGeom>
          <a:noFill/>
          <a:ln w="57150">
            <a:solidFill>
              <a:srgbClr val="007A77"/>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6" name="Text Box 4"/>
          <p:cNvSpPr txBox="1">
            <a:spLocks noChangeArrowheads="1"/>
          </p:cNvSpPr>
          <p:nvPr/>
        </p:nvSpPr>
        <p:spPr bwMode="auto">
          <a:xfrm>
            <a:off x="7010400" y="3810000"/>
            <a:ext cx="18288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mtClean="0">
                <a:solidFill>
                  <a:srgbClr val="007A77"/>
                </a:solidFill>
                <a:ea typeface="宋体" pitchFamily="2" charset="-122"/>
              </a:rPr>
              <a:t>myfile2.txt</a:t>
            </a:r>
          </a:p>
        </p:txBody>
      </p:sp>
      <p:sp>
        <p:nvSpPr>
          <p:cNvPr id="7" name="Rectangle 6"/>
          <p:cNvSpPr>
            <a:spLocks noChangeArrowheads="1"/>
          </p:cNvSpPr>
          <p:nvPr/>
        </p:nvSpPr>
        <p:spPr bwMode="auto">
          <a:xfrm>
            <a:off x="4800600" y="3810000"/>
            <a:ext cx="1219200" cy="2590800"/>
          </a:xfrm>
          <a:prstGeom prst="rect">
            <a:avLst/>
          </a:prstGeom>
          <a:noFill/>
          <a:ln w="57150">
            <a:solidFill>
              <a:srgbClr val="007A77"/>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8" name="Text Box 7"/>
          <p:cNvSpPr txBox="1">
            <a:spLocks noChangeArrowheads="1"/>
          </p:cNvSpPr>
          <p:nvPr/>
        </p:nvSpPr>
        <p:spPr bwMode="auto">
          <a:xfrm>
            <a:off x="5029200" y="3276600"/>
            <a:ext cx="914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mtClean="0">
                <a:solidFill>
                  <a:srgbClr val="007A77"/>
                </a:solidFill>
                <a:ea typeface="宋体" pitchFamily="2" charset="-122"/>
              </a:rPr>
              <a:t>内存</a:t>
            </a:r>
          </a:p>
        </p:txBody>
      </p:sp>
      <p:sp>
        <p:nvSpPr>
          <p:cNvPr id="9" name="Line 8"/>
          <p:cNvSpPr>
            <a:spLocks noChangeShapeType="1"/>
          </p:cNvSpPr>
          <p:nvPr/>
        </p:nvSpPr>
        <p:spPr bwMode="auto">
          <a:xfrm>
            <a:off x="6096000" y="4800600"/>
            <a:ext cx="9906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0" name="Text Box 9"/>
          <p:cNvSpPr txBox="1">
            <a:spLocks noChangeArrowheads="1"/>
          </p:cNvSpPr>
          <p:nvPr/>
        </p:nvSpPr>
        <p:spPr bwMode="auto">
          <a:xfrm>
            <a:off x="5867400" y="4267200"/>
            <a:ext cx="1295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mtClean="0">
                <a:solidFill>
                  <a:srgbClr val="FF0000"/>
                </a:solidFill>
                <a:ea typeface="宋体" pitchFamily="2" charset="-122"/>
              </a:rPr>
              <a:t>outfile</a:t>
            </a:r>
          </a:p>
        </p:txBody>
      </p:sp>
      <p:sp>
        <p:nvSpPr>
          <p:cNvPr id="11" name="Text Box 10"/>
          <p:cNvSpPr txBox="1">
            <a:spLocks noChangeArrowheads="1"/>
          </p:cNvSpPr>
          <p:nvPr/>
        </p:nvSpPr>
        <p:spPr bwMode="auto">
          <a:xfrm>
            <a:off x="4876800" y="3962400"/>
            <a:ext cx="533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7A77"/>
                </a:solidFill>
                <a:ea typeface="宋体" pitchFamily="2" charset="-122"/>
              </a:rPr>
              <a:t>x</a:t>
            </a:r>
          </a:p>
        </p:txBody>
      </p:sp>
      <p:sp>
        <p:nvSpPr>
          <p:cNvPr id="12" name="Text Box 11"/>
          <p:cNvSpPr txBox="1">
            <a:spLocks noChangeArrowheads="1"/>
          </p:cNvSpPr>
          <p:nvPr/>
        </p:nvSpPr>
        <p:spPr bwMode="auto">
          <a:xfrm>
            <a:off x="5105400" y="4343400"/>
            <a:ext cx="609600" cy="617538"/>
          </a:xfrm>
          <a:prstGeom prst="rect">
            <a:avLst/>
          </a:prstGeom>
          <a:noFill/>
          <a:ln w="38100">
            <a:solidFill>
              <a:srgbClr val="FF0000"/>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kumimoji="1" lang="zh-CN" altLang="zh-CN" sz="3200" smtClean="0">
              <a:solidFill>
                <a:srgbClr val="007A77"/>
              </a:solidFill>
              <a:ea typeface="宋体" pitchFamily="2" charset="-122"/>
            </a:endParaRPr>
          </a:p>
        </p:txBody>
      </p:sp>
      <p:sp>
        <p:nvSpPr>
          <p:cNvPr id="13" name="Text Box 12"/>
          <p:cNvSpPr txBox="1">
            <a:spLocks noChangeArrowheads="1"/>
          </p:cNvSpPr>
          <p:nvPr/>
        </p:nvSpPr>
        <p:spPr bwMode="auto">
          <a:xfrm>
            <a:off x="4876800" y="5029200"/>
            <a:ext cx="533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7A77"/>
                </a:solidFill>
                <a:ea typeface="宋体" pitchFamily="2" charset="-122"/>
              </a:rPr>
              <a:t>y</a:t>
            </a:r>
          </a:p>
        </p:txBody>
      </p:sp>
      <p:sp>
        <p:nvSpPr>
          <p:cNvPr id="14" name="Text Box 13"/>
          <p:cNvSpPr txBox="1">
            <a:spLocks noChangeArrowheads="1"/>
          </p:cNvSpPr>
          <p:nvPr/>
        </p:nvSpPr>
        <p:spPr bwMode="auto">
          <a:xfrm>
            <a:off x="5105400" y="5410200"/>
            <a:ext cx="609600" cy="617538"/>
          </a:xfrm>
          <a:prstGeom prst="rect">
            <a:avLst/>
          </a:prstGeom>
          <a:noFill/>
          <a:ln w="38100">
            <a:solidFill>
              <a:srgbClr val="FF0000"/>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kumimoji="1" lang="zh-CN" altLang="zh-CN" sz="3200" smtClean="0">
              <a:solidFill>
                <a:srgbClr val="007A77"/>
              </a:solidFill>
              <a:ea typeface="宋体" pitchFamily="2" charset="-122"/>
            </a:endParaRPr>
          </a:p>
        </p:txBody>
      </p:sp>
      <p:sp>
        <p:nvSpPr>
          <p:cNvPr id="15" name="AutoShape 14"/>
          <p:cNvSpPr>
            <a:spLocks noChangeArrowheads="1"/>
          </p:cNvSpPr>
          <p:nvPr/>
        </p:nvSpPr>
        <p:spPr bwMode="auto">
          <a:xfrm>
            <a:off x="5410200" y="3810000"/>
            <a:ext cx="2362200" cy="533400"/>
          </a:xfrm>
          <a:prstGeom prst="curvedDownArrow">
            <a:avLst>
              <a:gd name="adj1" fmla="val 5249"/>
              <a:gd name="adj2" fmla="val 101037"/>
              <a:gd name="adj3" fmla="val 23611"/>
            </a:avLst>
          </a:prstGeom>
          <a:solidFill>
            <a:srgbClr val="FF0000"/>
          </a:solidFill>
          <a:ln w="571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6" name="Text Box 15"/>
          <p:cNvSpPr txBox="1">
            <a:spLocks noChangeArrowheads="1"/>
          </p:cNvSpPr>
          <p:nvPr/>
        </p:nvSpPr>
        <p:spPr bwMode="auto">
          <a:xfrm>
            <a:off x="5257800" y="4419600"/>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0099"/>
                </a:solidFill>
                <a:ea typeface="宋体" pitchFamily="2" charset="-122"/>
              </a:rPr>
              <a:t>3</a:t>
            </a:r>
          </a:p>
        </p:txBody>
      </p:sp>
      <p:sp>
        <p:nvSpPr>
          <p:cNvPr id="17" name="Line 16"/>
          <p:cNvSpPr>
            <a:spLocks noChangeShapeType="1"/>
          </p:cNvSpPr>
          <p:nvPr/>
        </p:nvSpPr>
        <p:spPr bwMode="auto">
          <a:xfrm flipV="1">
            <a:off x="5715000" y="4876800"/>
            <a:ext cx="2514600" cy="838200"/>
          </a:xfrm>
          <a:prstGeom prst="line">
            <a:avLst/>
          </a:prstGeom>
          <a:noFill/>
          <a:ln w="762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8" name="Text Box 17"/>
          <p:cNvSpPr txBox="1">
            <a:spLocks noChangeArrowheads="1"/>
          </p:cNvSpPr>
          <p:nvPr/>
        </p:nvSpPr>
        <p:spPr bwMode="auto">
          <a:xfrm>
            <a:off x="5181600" y="5486400"/>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0099"/>
                </a:solidFill>
                <a:ea typeface="宋体" pitchFamily="2" charset="-122"/>
              </a:rPr>
              <a:t>4</a:t>
            </a:r>
          </a:p>
        </p:txBody>
      </p:sp>
      <p:sp>
        <p:nvSpPr>
          <p:cNvPr id="19" name="Text Box 18"/>
          <p:cNvSpPr txBox="1">
            <a:spLocks noChangeArrowheads="1"/>
          </p:cNvSpPr>
          <p:nvPr/>
        </p:nvSpPr>
        <p:spPr bwMode="auto">
          <a:xfrm>
            <a:off x="228600" y="4114800"/>
            <a:ext cx="3962400" cy="126047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10000"/>
              </a:spcBef>
            </a:pPr>
            <a:r>
              <a:rPr kumimoji="1" lang="zh-CN" altLang="en-US" sz="2800" smtClean="0">
                <a:solidFill>
                  <a:srgbClr val="000099"/>
                </a:solidFill>
                <a:ea typeface="宋体" pitchFamily="2" charset="-122"/>
              </a:rPr>
              <a:t>用</a:t>
            </a:r>
            <a:r>
              <a:rPr kumimoji="1" lang="en-US" altLang="zh-CN" sz="2800" smtClean="0">
                <a:solidFill>
                  <a:srgbClr val="000099"/>
                </a:solidFill>
                <a:ea typeface="宋体" pitchFamily="2" charset="-122"/>
              </a:rPr>
              <a:t>outfile</a:t>
            </a:r>
            <a:r>
              <a:rPr kumimoji="1" lang="zh-CN" altLang="en-US" sz="2800" smtClean="0">
                <a:solidFill>
                  <a:srgbClr val="000099"/>
                </a:solidFill>
                <a:ea typeface="宋体" pitchFamily="2" charset="-122"/>
              </a:rPr>
              <a:t>代替</a:t>
            </a:r>
            <a:r>
              <a:rPr kumimoji="1" lang="en-US" altLang="zh-CN" sz="2800" smtClean="0">
                <a:solidFill>
                  <a:srgbClr val="000099"/>
                </a:solidFill>
                <a:ea typeface="宋体" pitchFamily="2" charset="-122"/>
              </a:rPr>
              <a:t>myfile2.txt</a:t>
            </a:r>
            <a:r>
              <a:rPr kumimoji="1" lang="zh-CN" altLang="en-US" sz="2800" smtClean="0">
                <a:solidFill>
                  <a:srgbClr val="000099"/>
                </a:solidFill>
                <a:ea typeface="宋体" pitchFamily="2" charset="-122"/>
              </a:rPr>
              <a:t>进行操作。</a:t>
            </a:r>
          </a:p>
        </p:txBody>
      </p:sp>
      <p:sp>
        <p:nvSpPr>
          <p:cNvPr id="20" name="Text Box 19"/>
          <p:cNvSpPr txBox="1">
            <a:spLocks noChangeArrowheads="1"/>
          </p:cNvSpPr>
          <p:nvPr/>
        </p:nvSpPr>
        <p:spPr bwMode="auto">
          <a:xfrm>
            <a:off x="7315200" y="4495800"/>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0099"/>
                </a:solidFill>
                <a:ea typeface="宋体" pitchFamily="2" charset="-122"/>
              </a:rPr>
              <a:t>3</a:t>
            </a:r>
          </a:p>
        </p:txBody>
      </p:sp>
      <p:sp>
        <p:nvSpPr>
          <p:cNvPr id="21" name="Text Box 20"/>
          <p:cNvSpPr txBox="1">
            <a:spLocks noChangeArrowheads="1"/>
          </p:cNvSpPr>
          <p:nvPr/>
        </p:nvSpPr>
        <p:spPr bwMode="auto">
          <a:xfrm>
            <a:off x="8153400" y="4495800"/>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0099"/>
                </a:solidFill>
                <a:ea typeface="宋体" pitchFamily="2" charset="-122"/>
              </a:rPr>
              <a:t>4</a:t>
            </a:r>
          </a:p>
        </p:txBody>
      </p:sp>
    </p:spTree>
    <p:extLst>
      <p:ext uri="{BB962C8B-B14F-4D97-AF65-F5344CB8AC3E}">
        <p14:creationId xmlns:p14="http://schemas.microsoft.com/office/powerpoint/2010/main" val="175218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left)">
                                      <p:cBhvr>
                                        <p:cTn id="8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utoUpdateAnimBg="0"/>
      <p:bldP spid="7" grpId="0" animBg="1"/>
      <p:bldP spid="8" grpId="0" autoUpdateAnimBg="0"/>
      <p:bldP spid="9" grpId="0" animBg="1"/>
      <p:bldP spid="10" grpId="0" autoUpdateAnimBg="0"/>
      <p:bldP spid="11" grpId="0" autoUpdateAnimBg="0"/>
      <p:bldP spid="12" grpId="0" animBg="1" autoUpdateAnimBg="0"/>
      <p:bldP spid="13" grpId="0" autoUpdateAnimBg="0"/>
      <p:bldP spid="14" grpId="0" animBg="1" autoUpdateAnimBg="0"/>
      <p:bldP spid="15" grpId="0" animBg="1"/>
      <p:bldP spid="16" grpId="0" autoUpdateAnimBg="0"/>
      <p:bldP spid="17" grpId="0" animBg="1"/>
      <p:bldP spid="18" grpId="0" autoUpdateAnimBg="0"/>
      <p:bldP spid="19" grpId="0" animBg="1" autoUpdateAnimBg="0"/>
      <p:bldP spid="20" grpId="0" autoUpdateAnimBg="0"/>
      <p:bldP spid="2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例题：文本文件输入输出</a:t>
            </a:r>
            <a:endParaRPr lang="zh-CN" altLang="en-US" dirty="0"/>
          </a:p>
        </p:txBody>
      </p:sp>
      <p:sp>
        <p:nvSpPr>
          <p:cNvPr id="4" name="Rectangle 5"/>
          <p:cNvSpPr>
            <a:spLocks noChangeArrowheads="1"/>
          </p:cNvSpPr>
          <p:nvPr/>
        </p:nvSpPr>
        <p:spPr bwMode="auto">
          <a:xfrm>
            <a:off x="3505200" y="3657600"/>
            <a:ext cx="1143000" cy="2133600"/>
          </a:xfrm>
          <a:prstGeom prst="rect">
            <a:avLst/>
          </a:prstGeom>
          <a:noFill/>
          <a:ln w="57150">
            <a:solidFill>
              <a:srgbClr val="007A77"/>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5" name="Text Box 6"/>
          <p:cNvSpPr txBox="1">
            <a:spLocks noChangeArrowheads="1"/>
          </p:cNvSpPr>
          <p:nvPr/>
        </p:nvSpPr>
        <p:spPr bwMode="auto">
          <a:xfrm>
            <a:off x="3200400" y="3124200"/>
            <a:ext cx="16002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mtClean="0">
                <a:solidFill>
                  <a:srgbClr val="007A77"/>
                </a:solidFill>
                <a:ea typeface="宋体" pitchFamily="2" charset="-122"/>
              </a:rPr>
              <a:t>myfile1.txt</a:t>
            </a:r>
          </a:p>
        </p:txBody>
      </p:sp>
      <p:sp>
        <p:nvSpPr>
          <p:cNvPr id="6" name="Text Box 7"/>
          <p:cNvSpPr txBox="1">
            <a:spLocks noChangeArrowheads="1"/>
          </p:cNvSpPr>
          <p:nvPr/>
        </p:nvSpPr>
        <p:spPr bwMode="auto">
          <a:xfrm>
            <a:off x="3505200" y="3733800"/>
            <a:ext cx="1447800" cy="519113"/>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800" smtClean="0">
                <a:solidFill>
                  <a:srgbClr val="007A77"/>
                </a:solidFill>
                <a:ea typeface="宋体" pitchFamily="2" charset="-122"/>
              </a:rPr>
              <a:t>3   4</a:t>
            </a:r>
          </a:p>
        </p:txBody>
      </p:sp>
      <p:sp>
        <p:nvSpPr>
          <p:cNvPr id="7" name="Rectangle 8"/>
          <p:cNvSpPr>
            <a:spLocks noChangeArrowheads="1"/>
          </p:cNvSpPr>
          <p:nvPr/>
        </p:nvSpPr>
        <p:spPr bwMode="auto">
          <a:xfrm>
            <a:off x="5638800" y="3352800"/>
            <a:ext cx="1066800" cy="2590800"/>
          </a:xfrm>
          <a:prstGeom prst="rect">
            <a:avLst/>
          </a:prstGeom>
          <a:noFill/>
          <a:ln w="57150">
            <a:solidFill>
              <a:srgbClr val="007A77"/>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8" name="Text Box 9"/>
          <p:cNvSpPr txBox="1">
            <a:spLocks noChangeArrowheads="1"/>
          </p:cNvSpPr>
          <p:nvPr/>
        </p:nvSpPr>
        <p:spPr bwMode="auto">
          <a:xfrm>
            <a:off x="5715000" y="2819400"/>
            <a:ext cx="914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mtClean="0">
                <a:solidFill>
                  <a:srgbClr val="007A77"/>
                </a:solidFill>
                <a:ea typeface="宋体" pitchFamily="2" charset="-122"/>
              </a:rPr>
              <a:t>内存</a:t>
            </a:r>
          </a:p>
        </p:txBody>
      </p:sp>
      <p:sp>
        <p:nvSpPr>
          <p:cNvPr id="9" name="Line 10"/>
          <p:cNvSpPr>
            <a:spLocks noChangeShapeType="1"/>
          </p:cNvSpPr>
          <p:nvPr/>
        </p:nvSpPr>
        <p:spPr bwMode="auto">
          <a:xfrm>
            <a:off x="4648200" y="4191000"/>
            <a:ext cx="990600" cy="158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0" name="Text Box 11"/>
          <p:cNvSpPr txBox="1">
            <a:spLocks noChangeArrowheads="1"/>
          </p:cNvSpPr>
          <p:nvPr/>
        </p:nvSpPr>
        <p:spPr bwMode="auto">
          <a:xfrm>
            <a:off x="4572000" y="3733800"/>
            <a:ext cx="9906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mtClean="0">
                <a:solidFill>
                  <a:srgbClr val="FF0000"/>
                </a:solidFill>
                <a:ea typeface="宋体" pitchFamily="2" charset="-122"/>
              </a:rPr>
              <a:t>infile</a:t>
            </a:r>
          </a:p>
        </p:txBody>
      </p:sp>
      <p:sp>
        <p:nvSpPr>
          <p:cNvPr id="11" name="Text Box 12"/>
          <p:cNvSpPr txBox="1">
            <a:spLocks noChangeArrowheads="1"/>
          </p:cNvSpPr>
          <p:nvPr/>
        </p:nvSpPr>
        <p:spPr bwMode="auto">
          <a:xfrm>
            <a:off x="5715000" y="3657600"/>
            <a:ext cx="533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7A77"/>
                </a:solidFill>
                <a:ea typeface="宋体" pitchFamily="2" charset="-122"/>
              </a:rPr>
              <a:t>x</a:t>
            </a:r>
          </a:p>
        </p:txBody>
      </p:sp>
      <p:sp>
        <p:nvSpPr>
          <p:cNvPr id="12" name="Text Box 13"/>
          <p:cNvSpPr txBox="1">
            <a:spLocks noChangeArrowheads="1"/>
          </p:cNvSpPr>
          <p:nvPr/>
        </p:nvSpPr>
        <p:spPr bwMode="auto">
          <a:xfrm>
            <a:off x="5943600" y="4038600"/>
            <a:ext cx="609600" cy="617538"/>
          </a:xfrm>
          <a:prstGeom prst="rect">
            <a:avLst/>
          </a:prstGeom>
          <a:noFill/>
          <a:ln w="38100">
            <a:solidFill>
              <a:srgbClr val="FF0000"/>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kumimoji="1" lang="zh-CN" altLang="zh-CN" sz="3200" smtClean="0">
              <a:solidFill>
                <a:srgbClr val="007A77"/>
              </a:solidFill>
              <a:ea typeface="宋体" pitchFamily="2" charset="-122"/>
            </a:endParaRPr>
          </a:p>
        </p:txBody>
      </p:sp>
      <p:sp>
        <p:nvSpPr>
          <p:cNvPr id="13" name="Text Box 14"/>
          <p:cNvSpPr txBox="1">
            <a:spLocks noChangeArrowheads="1"/>
          </p:cNvSpPr>
          <p:nvPr/>
        </p:nvSpPr>
        <p:spPr bwMode="auto">
          <a:xfrm>
            <a:off x="5715000" y="4648200"/>
            <a:ext cx="5334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7A77"/>
                </a:solidFill>
                <a:ea typeface="宋体" pitchFamily="2" charset="-122"/>
              </a:rPr>
              <a:t>y</a:t>
            </a:r>
          </a:p>
        </p:txBody>
      </p:sp>
      <p:sp>
        <p:nvSpPr>
          <p:cNvPr id="14" name="Text Box 15"/>
          <p:cNvSpPr txBox="1">
            <a:spLocks noChangeArrowheads="1"/>
          </p:cNvSpPr>
          <p:nvPr/>
        </p:nvSpPr>
        <p:spPr bwMode="auto">
          <a:xfrm>
            <a:off x="5943600" y="5029200"/>
            <a:ext cx="609600" cy="617538"/>
          </a:xfrm>
          <a:prstGeom prst="rect">
            <a:avLst/>
          </a:prstGeom>
          <a:noFill/>
          <a:ln w="38100">
            <a:solidFill>
              <a:srgbClr val="FF0000"/>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kumimoji="1" lang="zh-CN" altLang="zh-CN" sz="3200" smtClean="0">
              <a:solidFill>
                <a:srgbClr val="007A77"/>
              </a:solidFill>
              <a:ea typeface="宋体" pitchFamily="2" charset="-122"/>
            </a:endParaRPr>
          </a:p>
        </p:txBody>
      </p:sp>
      <p:sp>
        <p:nvSpPr>
          <p:cNvPr id="15" name="AutoShape 16"/>
          <p:cNvSpPr>
            <a:spLocks noChangeArrowheads="1"/>
          </p:cNvSpPr>
          <p:nvPr/>
        </p:nvSpPr>
        <p:spPr bwMode="auto">
          <a:xfrm>
            <a:off x="3733800" y="2895600"/>
            <a:ext cx="2667000" cy="914400"/>
          </a:xfrm>
          <a:prstGeom prst="curvedDownArrow">
            <a:avLst>
              <a:gd name="adj1" fmla="val 3457"/>
              <a:gd name="adj2" fmla="val 66543"/>
              <a:gd name="adj3" fmla="val 23611"/>
            </a:avLst>
          </a:prstGeom>
          <a:noFill/>
          <a:ln w="57150">
            <a:solidFill>
              <a:srgbClr val="000099"/>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6" name="Text Box 17"/>
          <p:cNvSpPr txBox="1">
            <a:spLocks noChangeArrowheads="1"/>
          </p:cNvSpPr>
          <p:nvPr/>
        </p:nvSpPr>
        <p:spPr bwMode="auto">
          <a:xfrm>
            <a:off x="6096000" y="4114800"/>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dirty="0" smtClean="0">
                <a:solidFill>
                  <a:srgbClr val="000099"/>
                </a:solidFill>
                <a:ea typeface="宋体" pitchFamily="2" charset="-122"/>
              </a:rPr>
              <a:t>3</a:t>
            </a:r>
          </a:p>
        </p:txBody>
      </p:sp>
      <p:sp>
        <p:nvSpPr>
          <p:cNvPr id="17" name="Line 18"/>
          <p:cNvSpPr>
            <a:spLocks noChangeShapeType="1"/>
          </p:cNvSpPr>
          <p:nvPr/>
        </p:nvSpPr>
        <p:spPr bwMode="auto">
          <a:xfrm>
            <a:off x="4191000" y="4114800"/>
            <a:ext cx="1676400" cy="1143000"/>
          </a:xfrm>
          <a:prstGeom prst="line">
            <a:avLst/>
          </a:prstGeom>
          <a:noFill/>
          <a:ln w="762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8" name="Text Box 19"/>
          <p:cNvSpPr txBox="1">
            <a:spLocks noChangeArrowheads="1"/>
          </p:cNvSpPr>
          <p:nvPr/>
        </p:nvSpPr>
        <p:spPr bwMode="auto">
          <a:xfrm>
            <a:off x="6019800" y="5105400"/>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0099"/>
                </a:solidFill>
                <a:ea typeface="宋体" pitchFamily="2" charset="-122"/>
              </a:rPr>
              <a:t>4</a:t>
            </a:r>
          </a:p>
        </p:txBody>
      </p:sp>
      <p:sp>
        <p:nvSpPr>
          <p:cNvPr id="19" name="Rectangle 20"/>
          <p:cNvSpPr>
            <a:spLocks noChangeArrowheads="1"/>
          </p:cNvSpPr>
          <p:nvPr/>
        </p:nvSpPr>
        <p:spPr bwMode="auto">
          <a:xfrm>
            <a:off x="7592888" y="4114800"/>
            <a:ext cx="1371600" cy="1447800"/>
          </a:xfrm>
          <a:prstGeom prst="rect">
            <a:avLst/>
          </a:prstGeom>
          <a:noFill/>
          <a:ln w="57150">
            <a:solidFill>
              <a:srgbClr val="007A77"/>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7A77"/>
              </a:solidFill>
              <a:effectLst/>
              <a:uLnTx/>
              <a:uFillTx/>
              <a:latin typeface="Arial" charset="0"/>
              <a:ea typeface="宋体" pitchFamily="2" charset="-122"/>
            </a:endParaRPr>
          </a:p>
        </p:txBody>
      </p:sp>
      <p:sp>
        <p:nvSpPr>
          <p:cNvPr id="20" name="Text Box 21"/>
          <p:cNvSpPr txBox="1">
            <a:spLocks noChangeArrowheads="1"/>
          </p:cNvSpPr>
          <p:nvPr/>
        </p:nvSpPr>
        <p:spPr bwMode="auto">
          <a:xfrm>
            <a:off x="7315200" y="3505200"/>
            <a:ext cx="18288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mtClean="0">
                <a:solidFill>
                  <a:srgbClr val="007A77"/>
                </a:solidFill>
                <a:ea typeface="宋体" pitchFamily="2" charset="-122"/>
              </a:rPr>
              <a:t>myfile2.txt</a:t>
            </a:r>
          </a:p>
        </p:txBody>
      </p:sp>
      <p:sp>
        <p:nvSpPr>
          <p:cNvPr id="21" name="Line 24"/>
          <p:cNvSpPr>
            <a:spLocks noChangeShapeType="1"/>
          </p:cNvSpPr>
          <p:nvPr/>
        </p:nvSpPr>
        <p:spPr bwMode="auto">
          <a:xfrm>
            <a:off x="6705600" y="4495800"/>
            <a:ext cx="838200" cy="158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22" name="Text Box 25"/>
          <p:cNvSpPr txBox="1">
            <a:spLocks noChangeArrowheads="1"/>
          </p:cNvSpPr>
          <p:nvPr/>
        </p:nvSpPr>
        <p:spPr bwMode="auto">
          <a:xfrm>
            <a:off x="6629400" y="3962400"/>
            <a:ext cx="10668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mtClean="0">
                <a:solidFill>
                  <a:srgbClr val="FF0000"/>
                </a:solidFill>
                <a:ea typeface="宋体" pitchFamily="2" charset="-122"/>
              </a:rPr>
              <a:t>outfile</a:t>
            </a:r>
          </a:p>
        </p:txBody>
      </p:sp>
      <p:sp>
        <p:nvSpPr>
          <p:cNvPr id="23" name="AutoShape 30"/>
          <p:cNvSpPr>
            <a:spLocks noChangeArrowheads="1"/>
          </p:cNvSpPr>
          <p:nvPr/>
        </p:nvSpPr>
        <p:spPr bwMode="auto">
          <a:xfrm>
            <a:off x="6400800" y="3505200"/>
            <a:ext cx="1447800" cy="762000"/>
          </a:xfrm>
          <a:prstGeom prst="curvedDownArrow">
            <a:avLst>
              <a:gd name="adj1" fmla="val 2252"/>
              <a:gd name="adj2" fmla="val 43348"/>
              <a:gd name="adj3" fmla="val 23611"/>
            </a:avLst>
          </a:prstGeom>
          <a:noFill/>
          <a:ln w="57150">
            <a:solidFill>
              <a:srgbClr val="000099"/>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24" name="Line 32"/>
          <p:cNvSpPr>
            <a:spLocks noChangeShapeType="1"/>
          </p:cNvSpPr>
          <p:nvPr/>
        </p:nvSpPr>
        <p:spPr bwMode="auto">
          <a:xfrm flipV="1">
            <a:off x="6629400" y="4495800"/>
            <a:ext cx="1905000" cy="685800"/>
          </a:xfrm>
          <a:prstGeom prst="line">
            <a:avLst/>
          </a:prstGeom>
          <a:noFill/>
          <a:ln w="762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25" name="Text Box 34"/>
          <p:cNvSpPr txBox="1">
            <a:spLocks noChangeArrowheads="1"/>
          </p:cNvSpPr>
          <p:nvPr/>
        </p:nvSpPr>
        <p:spPr bwMode="auto">
          <a:xfrm>
            <a:off x="7620000" y="4191000"/>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0099"/>
                </a:solidFill>
                <a:ea typeface="宋体" pitchFamily="2" charset="-122"/>
              </a:rPr>
              <a:t>3</a:t>
            </a:r>
          </a:p>
        </p:txBody>
      </p:sp>
      <p:sp>
        <p:nvSpPr>
          <p:cNvPr id="26" name="Text Box 35"/>
          <p:cNvSpPr txBox="1">
            <a:spLocks noChangeArrowheads="1"/>
          </p:cNvSpPr>
          <p:nvPr/>
        </p:nvSpPr>
        <p:spPr bwMode="auto">
          <a:xfrm>
            <a:off x="8458200" y="4191000"/>
            <a:ext cx="3810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mtClean="0">
                <a:solidFill>
                  <a:srgbClr val="000099"/>
                </a:solidFill>
                <a:ea typeface="宋体" pitchFamily="2" charset="-122"/>
              </a:rPr>
              <a:t>4</a:t>
            </a:r>
          </a:p>
        </p:txBody>
      </p:sp>
      <p:sp>
        <p:nvSpPr>
          <p:cNvPr id="27" name="Text Box 36"/>
          <p:cNvSpPr txBox="1">
            <a:spLocks noChangeArrowheads="1"/>
          </p:cNvSpPr>
          <p:nvPr/>
        </p:nvSpPr>
        <p:spPr bwMode="auto">
          <a:xfrm>
            <a:off x="228600" y="731415"/>
            <a:ext cx="4800600" cy="5649913"/>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800" dirty="0" err="1" smtClean="0">
                <a:solidFill>
                  <a:srgbClr val="000099"/>
                </a:solidFill>
                <a:ea typeface="宋体" pitchFamily="2" charset="-122"/>
              </a:rPr>
              <a:t>ifstream</a:t>
            </a:r>
            <a:r>
              <a:rPr kumimoji="1" lang="en-US" altLang="zh-CN" sz="2800" dirty="0" smtClean="0">
                <a:solidFill>
                  <a:srgbClr val="000099"/>
                </a:solidFill>
                <a:ea typeface="宋体" pitchFamily="2" charset="-122"/>
              </a:rPr>
              <a:t>  </a:t>
            </a:r>
            <a:r>
              <a:rPr kumimoji="1" lang="en-US" altLang="zh-CN" sz="2800" dirty="0" err="1" smtClean="0">
                <a:solidFill>
                  <a:srgbClr val="000099"/>
                </a:solidFill>
                <a:ea typeface="宋体" pitchFamily="2" charset="-122"/>
              </a:rPr>
              <a:t>infile</a:t>
            </a:r>
            <a:r>
              <a:rPr kumimoji="1" lang="en-US" altLang="zh-CN" sz="2800" dirty="0" smtClean="0">
                <a:solidFill>
                  <a:srgbClr val="000099"/>
                </a:solidFill>
                <a:ea typeface="宋体" pitchFamily="2" charset="-122"/>
              </a:rPr>
              <a:t>;</a:t>
            </a:r>
          </a:p>
          <a:p>
            <a:pPr algn="l" eaLnBrk="1" hangingPunct="1">
              <a:spcBef>
                <a:spcPct val="50000"/>
              </a:spcBef>
            </a:pPr>
            <a:r>
              <a:rPr kumimoji="1" lang="en-US" altLang="zh-CN" sz="2800" dirty="0" err="1" smtClean="0">
                <a:solidFill>
                  <a:srgbClr val="000099"/>
                </a:solidFill>
                <a:ea typeface="宋体" pitchFamily="2" charset="-122"/>
              </a:rPr>
              <a:t>ofstream</a:t>
            </a:r>
            <a:r>
              <a:rPr kumimoji="1" lang="en-US" altLang="zh-CN" sz="2800" dirty="0" smtClean="0">
                <a:solidFill>
                  <a:srgbClr val="000099"/>
                </a:solidFill>
                <a:ea typeface="宋体" pitchFamily="2" charset="-122"/>
              </a:rPr>
              <a:t> </a:t>
            </a:r>
            <a:r>
              <a:rPr kumimoji="1" lang="en-US" altLang="zh-CN" sz="2800" dirty="0" err="1" smtClean="0">
                <a:solidFill>
                  <a:srgbClr val="000099"/>
                </a:solidFill>
                <a:ea typeface="宋体" pitchFamily="2" charset="-122"/>
              </a:rPr>
              <a:t>outfile</a:t>
            </a:r>
            <a:endParaRPr kumimoji="1" lang="en-US" altLang="zh-CN" sz="2800" dirty="0" smtClean="0">
              <a:solidFill>
                <a:srgbClr val="000099"/>
              </a:solidFill>
              <a:ea typeface="宋体" pitchFamily="2" charset="-122"/>
            </a:endParaRPr>
          </a:p>
          <a:p>
            <a:pPr algn="l" eaLnBrk="1" hangingPunct="1">
              <a:spcBef>
                <a:spcPct val="50000"/>
              </a:spcBef>
            </a:pPr>
            <a:r>
              <a:rPr kumimoji="1" lang="en-US" altLang="zh-CN" sz="2800" dirty="0" err="1" smtClean="0">
                <a:solidFill>
                  <a:srgbClr val="000099"/>
                </a:solidFill>
                <a:ea typeface="宋体" pitchFamily="2" charset="-122"/>
              </a:rPr>
              <a:t>infile.open</a:t>
            </a:r>
            <a:r>
              <a:rPr kumimoji="1" lang="en-US" altLang="zh-CN" sz="2800" dirty="0" smtClean="0">
                <a:solidFill>
                  <a:srgbClr val="000099"/>
                </a:solidFill>
                <a:ea typeface="宋体" pitchFamily="2" charset="-122"/>
              </a:rPr>
              <a:t>(“myfile1.txt”);</a:t>
            </a:r>
          </a:p>
          <a:p>
            <a:pPr algn="l" eaLnBrk="1" hangingPunct="1">
              <a:spcBef>
                <a:spcPct val="50000"/>
              </a:spcBef>
            </a:pPr>
            <a:r>
              <a:rPr kumimoji="1" lang="en-US" altLang="zh-CN" sz="2800" dirty="0" err="1" smtClean="0">
                <a:solidFill>
                  <a:srgbClr val="000099"/>
                </a:solidFill>
                <a:ea typeface="宋体" pitchFamily="2" charset="-122"/>
              </a:rPr>
              <a:t>outfile.open</a:t>
            </a:r>
            <a:r>
              <a:rPr kumimoji="1" lang="en-US" altLang="zh-CN" sz="2800" dirty="0" smtClean="0">
                <a:solidFill>
                  <a:srgbClr val="000099"/>
                </a:solidFill>
                <a:ea typeface="宋体" pitchFamily="2" charset="-122"/>
              </a:rPr>
              <a:t>(“myfile2.txt”);</a:t>
            </a:r>
          </a:p>
          <a:p>
            <a:pPr algn="l" eaLnBrk="1" hangingPunct="1">
              <a:spcBef>
                <a:spcPct val="50000"/>
              </a:spcBef>
            </a:pPr>
            <a:r>
              <a:rPr kumimoji="1" lang="en-US" altLang="zh-CN" sz="2800" dirty="0" smtClean="0">
                <a:solidFill>
                  <a:srgbClr val="000099"/>
                </a:solidFill>
                <a:ea typeface="宋体" pitchFamily="2" charset="-122"/>
              </a:rPr>
              <a:t>float </a:t>
            </a:r>
            <a:r>
              <a:rPr kumimoji="1" lang="en-US" altLang="zh-CN" sz="2800" dirty="0" err="1" smtClean="0">
                <a:solidFill>
                  <a:srgbClr val="000099"/>
                </a:solidFill>
                <a:ea typeface="宋体" pitchFamily="2" charset="-122"/>
              </a:rPr>
              <a:t>x,y</a:t>
            </a:r>
            <a:r>
              <a:rPr kumimoji="1" lang="en-US" altLang="zh-CN" sz="2800" dirty="0" smtClean="0">
                <a:solidFill>
                  <a:srgbClr val="000099"/>
                </a:solidFill>
                <a:ea typeface="宋体" pitchFamily="2" charset="-122"/>
              </a:rPr>
              <a:t>;</a:t>
            </a:r>
          </a:p>
          <a:p>
            <a:pPr algn="l" eaLnBrk="1" hangingPunct="1">
              <a:spcBef>
                <a:spcPct val="50000"/>
              </a:spcBef>
            </a:pPr>
            <a:r>
              <a:rPr kumimoji="1" lang="en-US" altLang="zh-CN" sz="2800" dirty="0" err="1" smtClean="0">
                <a:solidFill>
                  <a:srgbClr val="FF0000"/>
                </a:solidFill>
                <a:ea typeface="宋体" pitchFamily="2" charset="-122"/>
              </a:rPr>
              <a:t>infile</a:t>
            </a:r>
            <a:r>
              <a:rPr kumimoji="1" lang="en-US" altLang="zh-CN" sz="2800" dirty="0" smtClean="0">
                <a:solidFill>
                  <a:srgbClr val="000099"/>
                </a:solidFill>
                <a:ea typeface="宋体" pitchFamily="2" charset="-122"/>
              </a:rPr>
              <a:t>&gt;&gt;x&gt;&gt;y;</a:t>
            </a:r>
          </a:p>
          <a:p>
            <a:pPr algn="l" eaLnBrk="1" hangingPunct="1">
              <a:spcBef>
                <a:spcPct val="50000"/>
              </a:spcBef>
            </a:pPr>
            <a:r>
              <a:rPr kumimoji="1" lang="en-US" altLang="zh-CN" sz="2800" dirty="0" err="1" smtClean="0">
                <a:solidFill>
                  <a:srgbClr val="FF0000"/>
                </a:solidFill>
                <a:ea typeface="宋体" pitchFamily="2" charset="-122"/>
              </a:rPr>
              <a:t>outfile</a:t>
            </a:r>
            <a:r>
              <a:rPr kumimoji="1" lang="en-US" altLang="zh-CN" sz="2800" dirty="0" smtClean="0">
                <a:solidFill>
                  <a:srgbClr val="000099"/>
                </a:solidFill>
                <a:ea typeface="宋体" pitchFamily="2" charset="-122"/>
              </a:rPr>
              <a:t>&lt;&lt;x&lt;&lt;‘\t’&lt;&lt;y&lt;&lt;</a:t>
            </a:r>
            <a:r>
              <a:rPr kumimoji="1" lang="en-US" altLang="zh-CN" sz="2800" dirty="0" err="1" smtClean="0">
                <a:solidFill>
                  <a:srgbClr val="000099"/>
                </a:solidFill>
                <a:ea typeface="宋体" pitchFamily="2" charset="-122"/>
              </a:rPr>
              <a:t>endl</a:t>
            </a:r>
            <a:r>
              <a:rPr kumimoji="1" lang="en-US" altLang="zh-CN" sz="2800" dirty="0" smtClean="0">
                <a:solidFill>
                  <a:srgbClr val="000099"/>
                </a:solidFill>
                <a:ea typeface="宋体" pitchFamily="2" charset="-122"/>
              </a:rPr>
              <a:t>;</a:t>
            </a:r>
          </a:p>
          <a:p>
            <a:pPr algn="l" eaLnBrk="1" hangingPunct="1">
              <a:spcBef>
                <a:spcPct val="50000"/>
              </a:spcBef>
            </a:pPr>
            <a:r>
              <a:rPr kumimoji="1" lang="en-US" altLang="zh-CN" sz="2800" dirty="0" err="1" smtClean="0">
                <a:solidFill>
                  <a:srgbClr val="FF0000"/>
                </a:solidFill>
                <a:ea typeface="宋体" pitchFamily="2" charset="-122"/>
              </a:rPr>
              <a:t>infile.close</a:t>
            </a:r>
            <a:r>
              <a:rPr kumimoji="1" lang="en-US" altLang="zh-CN" sz="2800" dirty="0" smtClean="0">
                <a:solidFill>
                  <a:srgbClr val="FF0000"/>
                </a:solidFill>
                <a:ea typeface="宋体" pitchFamily="2" charset="-122"/>
              </a:rPr>
              <a:t>();</a:t>
            </a:r>
          </a:p>
          <a:p>
            <a:pPr algn="l" eaLnBrk="1" hangingPunct="1">
              <a:spcBef>
                <a:spcPct val="50000"/>
              </a:spcBef>
            </a:pPr>
            <a:r>
              <a:rPr kumimoji="1" lang="en-US" altLang="zh-CN" sz="2800" dirty="0" err="1" smtClean="0">
                <a:solidFill>
                  <a:srgbClr val="FF0000"/>
                </a:solidFill>
                <a:ea typeface="宋体" pitchFamily="2" charset="-122"/>
              </a:rPr>
              <a:t>outfile.close</a:t>
            </a:r>
            <a:r>
              <a:rPr kumimoji="1" lang="en-US" altLang="zh-CN" sz="2800" dirty="0" smtClean="0">
                <a:solidFill>
                  <a:srgbClr val="FF0000"/>
                </a:solidFill>
                <a:ea typeface="宋体" pitchFamily="2" charset="-122"/>
              </a:rPr>
              <a:t>();</a:t>
            </a:r>
          </a:p>
        </p:txBody>
      </p:sp>
      <p:sp>
        <p:nvSpPr>
          <p:cNvPr id="29" name="Text Box 38"/>
          <p:cNvSpPr txBox="1">
            <a:spLocks noChangeArrowheads="1"/>
          </p:cNvSpPr>
          <p:nvPr/>
        </p:nvSpPr>
        <p:spPr bwMode="auto">
          <a:xfrm>
            <a:off x="4661848" y="3861048"/>
            <a:ext cx="9144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1" lang="zh-CN" altLang="zh-CN" sz="1800" b="0" i="0" u="none" strike="noStrike" kern="0" cap="none" spc="0" normalizeH="0" baseline="0" noProof="0" smtClean="0">
              <a:ln>
                <a:noFill/>
              </a:ln>
              <a:solidFill>
                <a:srgbClr val="007A77"/>
              </a:solidFill>
              <a:effectLst/>
              <a:uLnTx/>
              <a:uFillTx/>
              <a:ea typeface="宋体" pitchFamily="2" charset="-122"/>
            </a:endParaRPr>
          </a:p>
        </p:txBody>
      </p:sp>
      <p:sp>
        <p:nvSpPr>
          <p:cNvPr id="30" name="Text Box 39"/>
          <p:cNvSpPr txBox="1">
            <a:spLocks noChangeArrowheads="1"/>
          </p:cNvSpPr>
          <p:nvPr/>
        </p:nvSpPr>
        <p:spPr bwMode="auto">
          <a:xfrm>
            <a:off x="6746544" y="4073856"/>
            <a:ext cx="762000" cy="609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1" lang="zh-CN" altLang="zh-CN" sz="2800" b="0" i="0" u="none" strike="noStrike" kern="0" cap="none" spc="0" normalizeH="0" baseline="0" noProof="0" smtClean="0">
              <a:ln>
                <a:noFill/>
              </a:ln>
              <a:solidFill>
                <a:srgbClr val="007A77"/>
              </a:solidFill>
              <a:effectLst/>
              <a:uLnTx/>
              <a:uFillTx/>
              <a:ea typeface="宋体" pitchFamily="2" charset="-122"/>
            </a:endParaRPr>
          </a:p>
        </p:txBody>
      </p:sp>
    </p:spTree>
    <p:extLst>
      <p:ext uri="{BB962C8B-B14F-4D97-AF65-F5344CB8AC3E}">
        <p14:creationId xmlns:p14="http://schemas.microsoft.com/office/powerpoint/2010/main" val="106234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left)">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left)">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left)">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left)">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wipe(left)">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left)">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wipe(left)">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wipe(left)">
                                      <p:cBhvr>
                                        <p:cTn id="117" dur="500"/>
                                        <p:tgtEl>
                                          <p:spTgt spid="2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wipe(left)">
                                      <p:cBhvr>
                                        <p:cTn id="122" dur="500"/>
                                        <p:tgtEl>
                                          <p:spTgt spid="26"/>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left)">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30"/>
                                        </p:tgtEl>
                                        <p:attrNameLst>
                                          <p:attrName>style.visibility</p:attrName>
                                        </p:attrNameLst>
                                      </p:cBhvr>
                                      <p:to>
                                        <p:strVal val="visible"/>
                                      </p:to>
                                    </p:set>
                                    <p:animEffect transition="in" filter="wipe(left)">
                                      <p:cBhvr>
                                        <p:cTn id="1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utoUpdateAnimBg="0"/>
      <p:bldP spid="6" grpId="0" autoUpdateAnimBg="0"/>
      <p:bldP spid="7" grpId="0" animBg="1"/>
      <p:bldP spid="8" grpId="0" autoUpdateAnimBg="0"/>
      <p:bldP spid="9" grpId="0" animBg="1"/>
      <p:bldP spid="10" grpId="0" autoUpdateAnimBg="0"/>
      <p:bldP spid="11" grpId="0" autoUpdateAnimBg="0"/>
      <p:bldP spid="12" grpId="0" animBg="1" autoUpdateAnimBg="0"/>
      <p:bldP spid="13" grpId="0" autoUpdateAnimBg="0"/>
      <p:bldP spid="14" grpId="0" animBg="1" autoUpdateAnimBg="0"/>
      <p:bldP spid="15" grpId="0" animBg="1"/>
      <p:bldP spid="16" grpId="0" autoUpdateAnimBg="0"/>
      <p:bldP spid="17" grpId="0" animBg="1"/>
      <p:bldP spid="18" grpId="0" autoUpdateAnimBg="0"/>
      <p:bldP spid="19" grpId="0" animBg="1"/>
      <p:bldP spid="20" grpId="0" autoUpdateAnimBg="0"/>
      <p:bldP spid="21" grpId="0" animBg="1"/>
      <p:bldP spid="22" grpId="0" autoUpdateAnimBg="0"/>
      <p:bldP spid="23" grpId="0" animBg="1"/>
      <p:bldP spid="24" grpId="0" animBg="1"/>
      <p:bldP spid="25" grpId="0" autoUpdateAnimBg="0"/>
      <p:bldP spid="26" grpId="0" autoUpdateAnimBg="0"/>
      <p:bldP spid="27" grpId="0" autoUpdateAnimBg="0"/>
      <p:bldP spid="29" grpId="0" animBg="1" autoUpdateAnimBg="0"/>
      <p:bldP spid="30"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88000" y="908720"/>
            <a:ext cx="8604000" cy="1592921"/>
          </a:xfrm>
        </p:spPr>
        <p:txBody>
          <a:bodyPr/>
          <a:lstStyle/>
          <a:p>
            <a:pPr indent="355600"/>
            <a:r>
              <a:rPr lang="zh-CN" altLang="en-US" b="1" dirty="0"/>
              <a:t>当用类</a:t>
            </a:r>
            <a:r>
              <a:rPr lang="en-US" altLang="zh-CN" b="1" dirty="0" err="1"/>
              <a:t>fstream</a:t>
            </a:r>
            <a:r>
              <a:rPr lang="zh-CN" altLang="en-US" b="1" dirty="0"/>
              <a:t>定义文件对象时，该对象即能定义输入文件对象，又能定义输出文件对象，所以打开文件时，必须在成员函数</a:t>
            </a:r>
            <a:r>
              <a:rPr lang="en-US" altLang="zh-CN" b="1" dirty="0"/>
              <a:t>open()</a:t>
            </a:r>
            <a:r>
              <a:rPr lang="zh-CN" altLang="en-US" b="1" dirty="0"/>
              <a:t>中的参数中给出打开方式（读或写）。</a:t>
            </a:r>
          </a:p>
          <a:p>
            <a:endParaRPr lang="zh-CN" altLang="en-US" b="1" dirty="0"/>
          </a:p>
        </p:txBody>
      </p:sp>
      <p:sp>
        <p:nvSpPr>
          <p:cNvPr id="4" name="Text Box 5"/>
          <p:cNvSpPr txBox="1">
            <a:spLocks noChangeArrowheads="1"/>
          </p:cNvSpPr>
          <p:nvPr/>
        </p:nvSpPr>
        <p:spPr bwMode="auto">
          <a:xfrm>
            <a:off x="180528" y="2492896"/>
            <a:ext cx="8783960" cy="398570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kumimoji="1" lang="en-US" altLang="zh-CN" sz="2200" dirty="0" err="1" smtClean="0">
                <a:solidFill>
                  <a:srgbClr val="FF0000"/>
                </a:solidFill>
                <a:ea typeface="宋体" pitchFamily="2" charset="-122"/>
              </a:rPr>
              <a:t>fstream</a:t>
            </a:r>
            <a:r>
              <a:rPr kumimoji="1" lang="en-US" altLang="zh-CN" sz="2200" dirty="0" smtClean="0">
                <a:solidFill>
                  <a:srgbClr val="FF0000"/>
                </a:solidFill>
                <a:ea typeface="宋体" pitchFamily="2" charset="-122"/>
              </a:rPr>
              <a:t>  </a:t>
            </a:r>
            <a:r>
              <a:rPr kumimoji="1" lang="en-US" altLang="zh-CN" sz="2200" dirty="0" smtClean="0">
                <a:solidFill>
                  <a:srgbClr val="007A77"/>
                </a:solidFill>
                <a:ea typeface="宋体" pitchFamily="2" charset="-122"/>
              </a:rPr>
              <a:t>  pfile1,pfile2;//</a:t>
            </a:r>
            <a:r>
              <a:rPr kumimoji="1" lang="zh-CN" altLang="en-US" sz="2200" dirty="0" smtClean="0">
                <a:solidFill>
                  <a:srgbClr val="007A77"/>
                </a:solidFill>
                <a:ea typeface="宋体" pitchFamily="2" charset="-122"/>
              </a:rPr>
              <a:t>定义了两个文件类的对象</a:t>
            </a:r>
          </a:p>
          <a:p>
            <a:pPr algn="l" eaLnBrk="1" hangingPunct="1">
              <a:spcBef>
                <a:spcPct val="50000"/>
              </a:spcBef>
            </a:pPr>
            <a:r>
              <a:rPr kumimoji="1" lang="en-US" altLang="zh-CN" sz="2200" dirty="0" smtClean="0">
                <a:solidFill>
                  <a:srgbClr val="007A77"/>
                </a:solidFill>
                <a:ea typeface="宋体" pitchFamily="2" charset="-122"/>
              </a:rPr>
              <a:t>pfile1.open(“file1.txt”,  </a:t>
            </a:r>
            <a:r>
              <a:rPr kumimoji="1" lang="en-US" altLang="zh-CN" sz="2200" dirty="0" err="1" smtClean="0">
                <a:solidFill>
                  <a:srgbClr val="0000CC"/>
                </a:solidFill>
                <a:ea typeface="宋体" pitchFamily="2" charset="-122"/>
              </a:rPr>
              <a:t>ios</a:t>
            </a:r>
            <a:r>
              <a:rPr kumimoji="1" lang="en-US" altLang="zh-CN" sz="2200" dirty="0" smtClean="0">
                <a:solidFill>
                  <a:srgbClr val="0000CC"/>
                </a:solidFill>
                <a:ea typeface="宋体" pitchFamily="2" charset="-122"/>
              </a:rPr>
              <a:t>::in</a:t>
            </a:r>
            <a:r>
              <a:rPr kumimoji="1" lang="en-US" altLang="zh-CN" sz="2200" dirty="0" smtClean="0">
                <a:solidFill>
                  <a:srgbClr val="007A77"/>
                </a:solidFill>
                <a:ea typeface="宋体" pitchFamily="2" charset="-122"/>
              </a:rPr>
              <a:t>);//pfile1</a:t>
            </a:r>
            <a:r>
              <a:rPr kumimoji="1" lang="zh-CN" altLang="en-US" sz="2200" dirty="0" smtClean="0">
                <a:solidFill>
                  <a:srgbClr val="007A77"/>
                </a:solidFill>
                <a:ea typeface="宋体" pitchFamily="2" charset="-122"/>
              </a:rPr>
              <a:t>联系到“</a:t>
            </a:r>
            <a:r>
              <a:rPr kumimoji="1" lang="en-US" altLang="zh-CN" sz="2200" dirty="0" smtClean="0">
                <a:solidFill>
                  <a:srgbClr val="007A77"/>
                </a:solidFill>
                <a:ea typeface="宋体" pitchFamily="2" charset="-122"/>
              </a:rPr>
              <a:t>file1.txt”,</a:t>
            </a:r>
            <a:r>
              <a:rPr kumimoji="1" lang="zh-CN" altLang="en-US" sz="2200" dirty="0" smtClean="0">
                <a:solidFill>
                  <a:srgbClr val="007A77"/>
                </a:solidFill>
                <a:ea typeface="宋体" pitchFamily="2" charset="-122"/>
              </a:rPr>
              <a:t>用于输入</a:t>
            </a:r>
          </a:p>
          <a:p>
            <a:pPr algn="l" eaLnBrk="1" hangingPunct="1">
              <a:spcBef>
                <a:spcPct val="50000"/>
              </a:spcBef>
            </a:pPr>
            <a:r>
              <a:rPr kumimoji="1" lang="en-US" altLang="zh-CN" sz="2200" dirty="0" smtClean="0">
                <a:solidFill>
                  <a:srgbClr val="007A77"/>
                </a:solidFill>
                <a:ea typeface="宋体" pitchFamily="2" charset="-122"/>
              </a:rPr>
              <a:t>pfile2.open(“file2.txt”, </a:t>
            </a:r>
            <a:r>
              <a:rPr kumimoji="1" lang="en-US" altLang="zh-CN" sz="2200" dirty="0" err="1" smtClean="0">
                <a:solidFill>
                  <a:srgbClr val="B414C0"/>
                </a:solidFill>
                <a:ea typeface="宋体" pitchFamily="2" charset="-122"/>
              </a:rPr>
              <a:t>ios</a:t>
            </a:r>
            <a:r>
              <a:rPr kumimoji="1" lang="en-US" altLang="zh-CN" sz="2200" dirty="0" smtClean="0">
                <a:solidFill>
                  <a:srgbClr val="B414C0"/>
                </a:solidFill>
                <a:ea typeface="宋体" pitchFamily="2" charset="-122"/>
              </a:rPr>
              <a:t>::out</a:t>
            </a:r>
            <a:r>
              <a:rPr kumimoji="1" lang="en-US" altLang="zh-CN" sz="2200" dirty="0" smtClean="0">
                <a:solidFill>
                  <a:srgbClr val="007A77"/>
                </a:solidFill>
                <a:ea typeface="宋体" pitchFamily="2" charset="-122"/>
              </a:rPr>
              <a:t>);//pfile2</a:t>
            </a:r>
            <a:r>
              <a:rPr kumimoji="1" lang="zh-CN" altLang="en-US" sz="2200" dirty="0" smtClean="0">
                <a:solidFill>
                  <a:srgbClr val="007A77"/>
                </a:solidFill>
                <a:ea typeface="宋体" pitchFamily="2" charset="-122"/>
              </a:rPr>
              <a:t>联系到“</a:t>
            </a:r>
            <a:r>
              <a:rPr kumimoji="1" lang="en-US" altLang="zh-CN" sz="2200" dirty="0" smtClean="0">
                <a:solidFill>
                  <a:srgbClr val="007A77"/>
                </a:solidFill>
                <a:ea typeface="宋体" pitchFamily="2" charset="-122"/>
              </a:rPr>
              <a:t>file2.txt”,</a:t>
            </a:r>
            <a:r>
              <a:rPr kumimoji="1" lang="zh-CN" altLang="en-US" sz="2200" dirty="0" smtClean="0">
                <a:solidFill>
                  <a:srgbClr val="007A77"/>
                </a:solidFill>
                <a:ea typeface="宋体" pitchFamily="2" charset="-122"/>
              </a:rPr>
              <a:t>用于输出</a:t>
            </a:r>
          </a:p>
          <a:p>
            <a:pPr algn="l" eaLnBrk="1" hangingPunct="1">
              <a:spcBef>
                <a:spcPct val="50000"/>
              </a:spcBef>
            </a:pPr>
            <a:r>
              <a:rPr kumimoji="1" lang="en-US" altLang="zh-CN" sz="2200" dirty="0" smtClean="0">
                <a:solidFill>
                  <a:srgbClr val="007A77"/>
                </a:solidFill>
                <a:ea typeface="宋体" pitchFamily="2" charset="-122"/>
              </a:rPr>
              <a:t>char  </a:t>
            </a:r>
            <a:r>
              <a:rPr kumimoji="1" lang="en-US" altLang="zh-CN" sz="2200" dirty="0" err="1" smtClean="0">
                <a:solidFill>
                  <a:srgbClr val="007A77"/>
                </a:solidFill>
                <a:ea typeface="宋体" pitchFamily="2" charset="-122"/>
              </a:rPr>
              <a:t>ch</a:t>
            </a:r>
            <a:r>
              <a:rPr kumimoji="1" lang="en-US" altLang="zh-CN" sz="2200" dirty="0" smtClean="0">
                <a:solidFill>
                  <a:srgbClr val="007A77"/>
                </a:solidFill>
                <a:ea typeface="宋体" pitchFamily="2" charset="-122"/>
              </a:rPr>
              <a:t>;</a:t>
            </a:r>
          </a:p>
          <a:p>
            <a:pPr algn="l" eaLnBrk="1" hangingPunct="1">
              <a:spcBef>
                <a:spcPct val="50000"/>
              </a:spcBef>
            </a:pPr>
            <a:r>
              <a:rPr kumimoji="1" lang="en-US" altLang="zh-CN" sz="2200" dirty="0" smtClean="0">
                <a:solidFill>
                  <a:srgbClr val="0000CC"/>
                </a:solidFill>
                <a:ea typeface="宋体" pitchFamily="2" charset="-122"/>
              </a:rPr>
              <a:t>pfile1&gt;&gt;</a:t>
            </a:r>
            <a:r>
              <a:rPr kumimoji="1" lang="en-US" altLang="zh-CN" sz="2200" dirty="0" err="1" smtClean="0">
                <a:solidFill>
                  <a:srgbClr val="0000CC"/>
                </a:solidFill>
                <a:ea typeface="宋体" pitchFamily="2" charset="-122"/>
              </a:rPr>
              <a:t>ch</a:t>
            </a:r>
            <a:r>
              <a:rPr kumimoji="1" lang="en-US" altLang="zh-CN" sz="2200" dirty="0" smtClean="0">
                <a:solidFill>
                  <a:srgbClr val="0000CC"/>
                </a:solidFill>
                <a:ea typeface="宋体" pitchFamily="2" charset="-122"/>
              </a:rPr>
              <a:t>;	//</a:t>
            </a:r>
            <a:r>
              <a:rPr kumimoji="1" lang="zh-CN" altLang="en-US" sz="2200" dirty="0" smtClean="0">
                <a:solidFill>
                  <a:srgbClr val="0000CC"/>
                </a:solidFill>
                <a:ea typeface="宋体" pitchFamily="2" charset="-122"/>
              </a:rPr>
              <a:t>输入</a:t>
            </a:r>
          </a:p>
          <a:p>
            <a:pPr algn="l" eaLnBrk="1" hangingPunct="1">
              <a:spcBef>
                <a:spcPct val="50000"/>
              </a:spcBef>
            </a:pPr>
            <a:r>
              <a:rPr kumimoji="1" lang="en-US" altLang="zh-CN" sz="2200" dirty="0" smtClean="0">
                <a:solidFill>
                  <a:srgbClr val="B414C0"/>
                </a:solidFill>
                <a:ea typeface="宋体" pitchFamily="2" charset="-122"/>
              </a:rPr>
              <a:t>pfile2&lt;&lt;</a:t>
            </a:r>
            <a:r>
              <a:rPr kumimoji="1" lang="en-US" altLang="zh-CN" sz="2200" dirty="0" err="1" smtClean="0">
                <a:solidFill>
                  <a:srgbClr val="B414C0"/>
                </a:solidFill>
                <a:ea typeface="宋体" pitchFamily="2" charset="-122"/>
              </a:rPr>
              <a:t>ch</a:t>
            </a:r>
            <a:r>
              <a:rPr kumimoji="1" lang="en-US" altLang="zh-CN" sz="2200" dirty="0" smtClean="0">
                <a:solidFill>
                  <a:srgbClr val="B414C0"/>
                </a:solidFill>
                <a:ea typeface="宋体" pitchFamily="2" charset="-122"/>
              </a:rPr>
              <a:t>;	//</a:t>
            </a:r>
            <a:r>
              <a:rPr kumimoji="1" lang="zh-CN" altLang="en-US" sz="2200" dirty="0" smtClean="0">
                <a:solidFill>
                  <a:srgbClr val="B414C0"/>
                </a:solidFill>
                <a:ea typeface="宋体" pitchFamily="2" charset="-122"/>
              </a:rPr>
              <a:t>输出</a:t>
            </a:r>
          </a:p>
          <a:p>
            <a:pPr algn="l" eaLnBrk="1" hangingPunct="1">
              <a:spcBef>
                <a:spcPct val="50000"/>
              </a:spcBef>
            </a:pPr>
            <a:r>
              <a:rPr kumimoji="1" lang="en-US" altLang="zh-CN" sz="2200" dirty="0" smtClean="0">
                <a:solidFill>
                  <a:srgbClr val="0000CC"/>
                </a:solidFill>
                <a:ea typeface="宋体" pitchFamily="2" charset="-122"/>
              </a:rPr>
              <a:t>pfile1.close();</a:t>
            </a:r>
          </a:p>
          <a:p>
            <a:pPr algn="l" eaLnBrk="1" hangingPunct="1">
              <a:spcBef>
                <a:spcPct val="50000"/>
              </a:spcBef>
            </a:pPr>
            <a:r>
              <a:rPr kumimoji="1" lang="en-US" altLang="zh-CN" sz="2200" dirty="0" smtClean="0">
                <a:solidFill>
                  <a:srgbClr val="B414C0"/>
                </a:solidFill>
                <a:ea typeface="宋体" pitchFamily="2" charset="-122"/>
              </a:rPr>
              <a:t>pfile2.close();</a:t>
            </a:r>
          </a:p>
        </p:txBody>
      </p:sp>
    </p:spTree>
    <p:extLst>
      <p:ext uri="{BB962C8B-B14F-4D97-AF65-F5344CB8AC3E}">
        <p14:creationId xmlns:p14="http://schemas.microsoft.com/office/powerpoint/2010/main" val="238965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indent="273050"/>
            <a:r>
              <a:rPr lang="zh-CN" altLang="en-US" sz="2800" b="1" dirty="0"/>
              <a:t>打开输入文件时，文件必须存在。</a:t>
            </a:r>
          </a:p>
          <a:p>
            <a:pPr indent="273050"/>
            <a:r>
              <a:rPr lang="zh-CN" altLang="en-US" sz="2800" b="1" dirty="0"/>
              <a:t>打开输出文件时，若文件不存在，则建立文件；若文件</a:t>
            </a:r>
            <a:r>
              <a:rPr lang="zh-CN" altLang="en-US" sz="2800" b="1" dirty="0"/>
              <a:t>存在，则删除原文件的内容，使其成为一个空文件</a:t>
            </a:r>
            <a:r>
              <a:rPr lang="zh-CN" altLang="en-US" sz="2800" b="1" dirty="0" smtClean="0"/>
              <a:t>。</a:t>
            </a:r>
            <a:endParaRPr lang="en-US" altLang="zh-CN" sz="2800" b="1" dirty="0" smtClean="0"/>
          </a:p>
          <a:p>
            <a:pPr indent="273050"/>
            <a:r>
              <a:rPr lang="zh-CN" altLang="en-US" sz="2800" b="1" dirty="0" smtClean="0"/>
              <a:t>在</a:t>
            </a:r>
            <a:r>
              <a:rPr lang="zh-CN" altLang="en-US" sz="2800" b="1" dirty="0"/>
              <a:t>打开文件后，都要判断打开是否成功。若打开成功，则文件流对象值为非零值；</a:t>
            </a:r>
            <a:r>
              <a:rPr lang="zh-CN" altLang="en-US" sz="2800" b="1" dirty="0">
                <a:solidFill>
                  <a:srgbClr val="FF0000"/>
                </a:solidFill>
              </a:rPr>
              <a:t>若打开不成功，则其值为</a:t>
            </a:r>
            <a:r>
              <a:rPr lang="en-US" altLang="zh-CN" sz="2800" b="1" dirty="0">
                <a:solidFill>
                  <a:srgbClr val="FF0000"/>
                </a:solidFill>
              </a:rPr>
              <a:t>0</a:t>
            </a:r>
            <a:r>
              <a:rPr lang="zh-CN" altLang="en-US" sz="2800" b="1" dirty="0"/>
              <a:t>。 </a:t>
            </a:r>
          </a:p>
          <a:p>
            <a:pPr indent="273050"/>
            <a:endParaRPr lang="zh-CN" altLang="en-US" sz="2800" b="1" dirty="0"/>
          </a:p>
        </p:txBody>
      </p:sp>
    </p:spTree>
    <p:extLst>
      <p:ext uri="{BB962C8B-B14F-4D97-AF65-F5344CB8AC3E}">
        <p14:creationId xmlns:p14="http://schemas.microsoft.com/office/powerpoint/2010/main" val="17835390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a:spLocks noChangeArrowheads="1"/>
          </p:cNvSpPr>
          <p:nvPr/>
        </p:nvSpPr>
        <p:spPr bwMode="auto">
          <a:xfrm>
            <a:off x="108520" y="1052736"/>
            <a:ext cx="9144000" cy="4967288"/>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50000"/>
              </a:spcBef>
            </a:pPr>
            <a:r>
              <a:rPr kumimoji="1" lang="en-US" altLang="zh-CN" sz="2800" dirty="0" err="1" smtClean="0">
                <a:solidFill>
                  <a:srgbClr val="007A77"/>
                </a:solidFill>
                <a:ea typeface="宋体" pitchFamily="2" charset="-122"/>
              </a:rPr>
              <a:t>i</a:t>
            </a:r>
            <a:r>
              <a:rPr kumimoji="1" lang="en-US" altLang="zh-CN" sz="2800" dirty="0" err="1" smtClean="0">
                <a:solidFill>
                  <a:srgbClr val="336600"/>
                </a:solidFill>
                <a:ea typeface="宋体" pitchFamily="2" charset="-122"/>
              </a:rPr>
              <a:t>fstream</a:t>
            </a:r>
            <a:r>
              <a:rPr kumimoji="1" lang="en-US" altLang="zh-CN" sz="2800" dirty="0" smtClean="0">
                <a:solidFill>
                  <a:srgbClr val="336600"/>
                </a:solidFill>
                <a:ea typeface="宋体" pitchFamily="2" charset="-122"/>
              </a:rPr>
              <a:t>  </a:t>
            </a:r>
            <a:r>
              <a:rPr kumimoji="1" lang="en-US" altLang="zh-CN" sz="2800" dirty="0" smtClean="0">
                <a:solidFill>
                  <a:srgbClr val="007A77"/>
                </a:solidFill>
                <a:ea typeface="宋体" pitchFamily="2" charset="-122"/>
              </a:rPr>
              <a:t>  pfile1,pfile2;//</a:t>
            </a:r>
            <a:r>
              <a:rPr kumimoji="1" lang="zh-CN" altLang="en-US" sz="2800" dirty="0" smtClean="0">
                <a:solidFill>
                  <a:srgbClr val="007A77"/>
                </a:solidFill>
                <a:ea typeface="宋体" pitchFamily="2" charset="-122"/>
              </a:rPr>
              <a:t>定义了两个文件类的对象</a:t>
            </a:r>
          </a:p>
          <a:p>
            <a:pPr algn="l" eaLnBrk="1" hangingPunct="1">
              <a:lnSpc>
                <a:spcPct val="120000"/>
              </a:lnSpc>
              <a:spcBef>
                <a:spcPct val="50000"/>
              </a:spcBef>
            </a:pPr>
            <a:r>
              <a:rPr kumimoji="1" lang="en-US" altLang="zh-CN" sz="2800" dirty="0" smtClean="0">
                <a:solidFill>
                  <a:srgbClr val="007A77"/>
                </a:solidFill>
                <a:ea typeface="宋体" pitchFamily="2" charset="-122"/>
              </a:rPr>
              <a:t>pfile1.open(“file1.txt”,  </a:t>
            </a:r>
            <a:r>
              <a:rPr kumimoji="1" lang="en-US" altLang="zh-CN" sz="2800" dirty="0" err="1" smtClean="0">
                <a:solidFill>
                  <a:srgbClr val="0000CC"/>
                </a:solidFill>
                <a:ea typeface="宋体" pitchFamily="2" charset="-122"/>
              </a:rPr>
              <a:t>ios</a:t>
            </a:r>
            <a:r>
              <a:rPr kumimoji="1" lang="en-US" altLang="zh-CN" sz="2800" dirty="0" smtClean="0">
                <a:solidFill>
                  <a:srgbClr val="0000CC"/>
                </a:solidFill>
                <a:ea typeface="宋体" pitchFamily="2" charset="-122"/>
              </a:rPr>
              <a:t>::in</a:t>
            </a:r>
            <a:r>
              <a:rPr kumimoji="1" lang="en-US" altLang="zh-CN" sz="2800" dirty="0" smtClean="0">
                <a:solidFill>
                  <a:srgbClr val="007A77"/>
                </a:solidFill>
                <a:ea typeface="宋体" pitchFamily="2" charset="-122"/>
              </a:rPr>
              <a:t>);</a:t>
            </a:r>
          </a:p>
          <a:p>
            <a:pPr algn="l" eaLnBrk="1" hangingPunct="1">
              <a:lnSpc>
                <a:spcPct val="120000"/>
              </a:lnSpc>
              <a:spcBef>
                <a:spcPct val="50000"/>
              </a:spcBef>
            </a:pPr>
            <a:r>
              <a:rPr kumimoji="1" lang="en-US" altLang="zh-CN" sz="2800" dirty="0" smtClean="0">
                <a:solidFill>
                  <a:srgbClr val="007A77"/>
                </a:solidFill>
                <a:ea typeface="宋体" pitchFamily="2" charset="-122"/>
              </a:rPr>
              <a:t>pfile2.open(“file2.txt”, </a:t>
            </a:r>
            <a:r>
              <a:rPr kumimoji="1" lang="en-US" altLang="zh-CN" sz="2800" dirty="0" err="1" smtClean="0">
                <a:solidFill>
                  <a:srgbClr val="B414C0"/>
                </a:solidFill>
                <a:ea typeface="宋体" pitchFamily="2" charset="-122"/>
              </a:rPr>
              <a:t>ios</a:t>
            </a:r>
            <a:r>
              <a:rPr kumimoji="1" lang="en-US" altLang="zh-CN" sz="2800" dirty="0" smtClean="0">
                <a:solidFill>
                  <a:srgbClr val="B414C0"/>
                </a:solidFill>
                <a:ea typeface="宋体" pitchFamily="2" charset="-122"/>
              </a:rPr>
              <a:t>::out</a:t>
            </a:r>
            <a:r>
              <a:rPr kumimoji="1" lang="en-US" altLang="zh-CN" sz="2800" dirty="0" smtClean="0">
                <a:solidFill>
                  <a:srgbClr val="007A77"/>
                </a:solidFill>
                <a:ea typeface="宋体" pitchFamily="2" charset="-122"/>
              </a:rPr>
              <a:t>);</a:t>
            </a:r>
          </a:p>
          <a:p>
            <a:pPr algn="l" eaLnBrk="1" hangingPunct="1">
              <a:lnSpc>
                <a:spcPct val="120000"/>
              </a:lnSpc>
              <a:spcBef>
                <a:spcPct val="50000"/>
              </a:spcBef>
            </a:pPr>
            <a:r>
              <a:rPr kumimoji="1" lang="en-US" altLang="zh-CN" sz="2800" dirty="0" smtClean="0">
                <a:solidFill>
                  <a:srgbClr val="000099"/>
                </a:solidFill>
                <a:ea typeface="宋体" pitchFamily="2" charset="-122"/>
              </a:rPr>
              <a:t>if (!pfile1)</a:t>
            </a:r>
          </a:p>
          <a:p>
            <a:pPr algn="l" eaLnBrk="1" hangingPunct="1">
              <a:lnSpc>
                <a:spcPct val="120000"/>
              </a:lnSpc>
              <a:spcBef>
                <a:spcPct val="50000"/>
              </a:spcBef>
            </a:pPr>
            <a:r>
              <a:rPr kumimoji="1" lang="en-US" altLang="zh-CN" sz="2800" dirty="0" smtClean="0">
                <a:solidFill>
                  <a:srgbClr val="0000CC"/>
                </a:solidFill>
                <a:ea typeface="宋体" pitchFamily="2" charset="-122"/>
              </a:rPr>
              <a:t> {</a:t>
            </a:r>
            <a:r>
              <a:rPr kumimoji="1" lang="en-US" altLang="zh-CN" sz="2800" dirty="0" err="1" smtClean="0">
                <a:solidFill>
                  <a:srgbClr val="0000CC"/>
                </a:solidFill>
                <a:ea typeface="宋体" pitchFamily="2" charset="-122"/>
              </a:rPr>
              <a:t>cout</a:t>
            </a:r>
            <a:r>
              <a:rPr kumimoji="1" lang="en-US" altLang="zh-CN" sz="2800" dirty="0" smtClean="0">
                <a:solidFill>
                  <a:srgbClr val="0000CC"/>
                </a:solidFill>
                <a:ea typeface="宋体" pitchFamily="2" charset="-122"/>
              </a:rPr>
              <a:t> &lt;&lt;”</a:t>
            </a:r>
            <a:r>
              <a:rPr kumimoji="1" lang="zh-CN" altLang="en-US" sz="2800" dirty="0" smtClean="0">
                <a:solidFill>
                  <a:srgbClr val="0000CC"/>
                </a:solidFill>
                <a:ea typeface="宋体" pitchFamily="2" charset="-122"/>
              </a:rPr>
              <a:t>不能打开输入文件：</a:t>
            </a:r>
            <a:r>
              <a:rPr kumimoji="1" lang="en-US" altLang="zh-CN" sz="2800" dirty="0" smtClean="0">
                <a:solidFill>
                  <a:srgbClr val="0000CC"/>
                </a:solidFill>
                <a:ea typeface="宋体" pitchFamily="2" charset="-122"/>
              </a:rPr>
              <a:t>file1.txt”&lt;&lt;’\n’;  exit(1);}</a:t>
            </a:r>
          </a:p>
          <a:p>
            <a:pPr algn="l" eaLnBrk="1" hangingPunct="1">
              <a:lnSpc>
                <a:spcPct val="120000"/>
              </a:lnSpc>
              <a:spcBef>
                <a:spcPct val="50000"/>
              </a:spcBef>
            </a:pPr>
            <a:r>
              <a:rPr kumimoji="1" lang="en-US" altLang="zh-CN" sz="2800" dirty="0" smtClean="0">
                <a:solidFill>
                  <a:srgbClr val="B414C0"/>
                </a:solidFill>
                <a:ea typeface="宋体" pitchFamily="2" charset="-122"/>
              </a:rPr>
              <a:t>if (!pfile2)</a:t>
            </a:r>
          </a:p>
          <a:p>
            <a:pPr algn="l" eaLnBrk="1" hangingPunct="1">
              <a:lnSpc>
                <a:spcPct val="120000"/>
              </a:lnSpc>
              <a:spcBef>
                <a:spcPct val="50000"/>
              </a:spcBef>
            </a:pPr>
            <a:r>
              <a:rPr kumimoji="1" lang="en-US" altLang="zh-CN" sz="2800" dirty="0" smtClean="0">
                <a:solidFill>
                  <a:srgbClr val="B414C0"/>
                </a:solidFill>
                <a:ea typeface="宋体" pitchFamily="2" charset="-122"/>
              </a:rPr>
              <a:t> {</a:t>
            </a:r>
            <a:r>
              <a:rPr kumimoji="1" lang="en-US" altLang="zh-CN" sz="2800" dirty="0" err="1" smtClean="0">
                <a:solidFill>
                  <a:srgbClr val="B414C0"/>
                </a:solidFill>
                <a:ea typeface="宋体" pitchFamily="2" charset="-122"/>
              </a:rPr>
              <a:t>cout</a:t>
            </a:r>
            <a:r>
              <a:rPr kumimoji="1" lang="en-US" altLang="zh-CN" sz="2800" dirty="0" smtClean="0">
                <a:solidFill>
                  <a:srgbClr val="B414C0"/>
                </a:solidFill>
                <a:ea typeface="宋体" pitchFamily="2" charset="-122"/>
              </a:rPr>
              <a:t> &lt;&lt;”</a:t>
            </a:r>
            <a:r>
              <a:rPr kumimoji="1" lang="zh-CN" altLang="en-US" sz="2800" dirty="0" smtClean="0">
                <a:solidFill>
                  <a:srgbClr val="B414C0"/>
                </a:solidFill>
                <a:ea typeface="宋体" pitchFamily="2" charset="-122"/>
              </a:rPr>
              <a:t>不能打开输出文件：</a:t>
            </a:r>
            <a:r>
              <a:rPr kumimoji="1" lang="en-US" altLang="zh-CN" sz="2800" dirty="0" smtClean="0">
                <a:solidFill>
                  <a:srgbClr val="B414C0"/>
                </a:solidFill>
                <a:ea typeface="宋体" pitchFamily="2" charset="-122"/>
              </a:rPr>
              <a:t>file2.txt”&lt;&lt;’\n’;  exit(1);}</a:t>
            </a:r>
          </a:p>
        </p:txBody>
      </p:sp>
      <p:sp>
        <p:nvSpPr>
          <p:cNvPr id="5" name="AutoShape 4"/>
          <p:cNvSpPr>
            <a:spLocks noChangeArrowheads="1"/>
          </p:cNvSpPr>
          <p:nvPr/>
        </p:nvSpPr>
        <p:spPr bwMode="auto">
          <a:xfrm>
            <a:off x="2092424" y="3356992"/>
            <a:ext cx="4495800" cy="520700"/>
          </a:xfrm>
          <a:prstGeom prst="wedgeRoundRectCallout">
            <a:avLst>
              <a:gd name="adj1" fmla="val -57875"/>
              <a:gd name="adj2" fmla="val -21648"/>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2800" b="0" i="0" u="none" strike="noStrike" kern="0" cap="none" spc="0" normalizeH="0" baseline="0" noProof="0" dirty="0" smtClean="0">
                <a:ln>
                  <a:noFill/>
                </a:ln>
                <a:solidFill>
                  <a:srgbClr val="FFFF00"/>
                </a:solidFill>
                <a:effectLst/>
                <a:uLnTx/>
                <a:uFillTx/>
                <a:ea typeface="宋体" pitchFamily="2" charset="-122"/>
              </a:rPr>
              <a:t>若为</a:t>
            </a:r>
            <a:r>
              <a:rPr kumimoji="1" lang="en-US" altLang="zh-CN" sz="2800" b="0" i="0" u="none" strike="noStrike" kern="0" cap="none" spc="0" normalizeH="0" baseline="0" noProof="0" dirty="0" smtClean="0">
                <a:ln>
                  <a:noFill/>
                </a:ln>
                <a:solidFill>
                  <a:srgbClr val="FFFF00"/>
                </a:solidFill>
                <a:effectLst/>
                <a:uLnTx/>
                <a:uFillTx/>
                <a:ea typeface="宋体" pitchFamily="2" charset="-122"/>
              </a:rPr>
              <a:t>0</a:t>
            </a:r>
            <a:r>
              <a:rPr kumimoji="1" lang="zh-CN" altLang="en-US" sz="2800" b="0" i="0" u="none" strike="noStrike" kern="0" cap="none" spc="0" normalizeH="0" baseline="0" noProof="0" dirty="0" smtClean="0">
                <a:ln>
                  <a:noFill/>
                </a:ln>
                <a:solidFill>
                  <a:srgbClr val="FFFF00"/>
                </a:solidFill>
                <a:effectLst/>
                <a:uLnTx/>
                <a:uFillTx/>
                <a:ea typeface="宋体" pitchFamily="2" charset="-122"/>
              </a:rPr>
              <a:t>，打开文件操作失败</a:t>
            </a:r>
          </a:p>
        </p:txBody>
      </p:sp>
    </p:spTree>
    <p:extLst>
      <p:ext uri="{BB962C8B-B14F-4D97-AF65-F5344CB8AC3E}">
        <p14:creationId xmlns:p14="http://schemas.microsoft.com/office/powerpoint/2010/main" val="374283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涉及到字符串的文件</a:t>
            </a:r>
            <a:r>
              <a:rPr lang="zh-CN" altLang="en-US" dirty="0" smtClean="0"/>
              <a:t>读写</a:t>
            </a:r>
            <a:endParaRPr lang="zh-CN" altLang="en-US" dirty="0"/>
          </a:p>
        </p:txBody>
      </p:sp>
      <p:sp>
        <p:nvSpPr>
          <p:cNvPr id="4" name="Text Box 2"/>
          <p:cNvSpPr txBox="1">
            <a:spLocks noChangeArrowheads="1"/>
          </p:cNvSpPr>
          <p:nvPr/>
        </p:nvSpPr>
        <p:spPr bwMode="auto">
          <a:xfrm>
            <a:off x="228600" y="1067252"/>
            <a:ext cx="8915400" cy="15696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dirty="0" smtClean="0">
                <a:solidFill>
                  <a:srgbClr val="007A77"/>
                </a:solidFill>
                <a:ea typeface="宋体" pitchFamily="2" charset="-122"/>
              </a:rPr>
              <a:t>char  </a:t>
            </a:r>
            <a:r>
              <a:rPr kumimoji="1" lang="en-US" altLang="zh-CN" dirty="0" err="1" smtClean="0">
                <a:solidFill>
                  <a:srgbClr val="007A77"/>
                </a:solidFill>
                <a:ea typeface="宋体" pitchFamily="2" charset="-122"/>
              </a:rPr>
              <a:t>ch</a:t>
            </a: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str</a:t>
            </a:r>
            <a:r>
              <a:rPr kumimoji="1" lang="en-US" altLang="zh-CN" dirty="0" smtClean="0">
                <a:solidFill>
                  <a:srgbClr val="007A77"/>
                </a:solidFill>
                <a:ea typeface="宋体" pitchFamily="2" charset="-122"/>
              </a:rPr>
              <a:t>[300];</a:t>
            </a:r>
          </a:p>
          <a:p>
            <a:pPr algn="l" eaLnBrk="1" hangingPunct="1">
              <a:spcBef>
                <a:spcPct val="50000"/>
              </a:spcBef>
            </a:pPr>
            <a:r>
              <a:rPr kumimoji="1" lang="en-US" altLang="zh-CN" dirty="0" err="1" smtClean="0">
                <a:solidFill>
                  <a:srgbClr val="0000CC"/>
                </a:solidFill>
                <a:ea typeface="宋体" pitchFamily="2" charset="-122"/>
              </a:rPr>
              <a:t>ifstream</a:t>
            </a:r>
            <a:r>
              <a:rPr kumimoji="1" lang="en-US" altLang="zh-CN" dirty="0" smtClean="0">
                <a:solidFill>
                  <a:srgbClr val="0000CC"/>
                </a:solidFill>
                <a:ea typeface="宋体" pitchFamily="2" charset="-122"/>
              </a:rPr>
              <a:t>   </a:t>
            </a:r>
            <a:r>
              <a:rPr kumimoji="1" lang="en-US" altLang="zh-CN" dirty="0" err="1" smtClean="0">
                <a:solidFill>
                  <a:srgbClr val="0000CC"/>
                </a:solidFill>
                <a:ea typeface="宋体" pitchFamily="2" charset="-122"/>
              </a:rPr>
              <a:t>infile</a:t>
            </a:r>
            <a:r>
              <a:rPr kumimoji="1" lang="en-US" altLang="zh-CN" dirty="0" smtClean="0">
                <a:solidFill>
                  <a:srgbClr val="0000CC"/>
                </a:solidFill>
                <a:ea typeface="宋体" pitchFamily="2" charset="-122"/>
              </a:rPr>
              <a:t>(“myfile1.txt”); </a:t>
            </a:r>
          </a:p>
          <a:p>
            <a:pPr algn="l" eaLnBrk="1" hangingPunct="1">
              <a:spcBef>
                <a:spcPct val="50000"/>
              </a:spcBef>
            </a:pPr>
            <a:r>
              <a:rPr kumimoji="1" lang="en-US" altLang="zh-CN" dirty="0" err="1" smtClean="0">
                <a:solidFill>
                  <a:srgbClr val="B414C0"/>
                </a:solidFill>
                <a:ea typeface="宋体" pitchFamily="2" charset="-122"/>
              </a:rPr>
              <a:t>ofstream</a:t>
            </a:r>
            <a:r>
              <a:rPr kumimoji="1" lang="en-US" altLang="zh-CN" dirty="0" smtClean="0">
                <a:solidFill>
                  <a:srgbClr val="B414C0"/>
                </a:solidFill>
                <a:ea typeface="宋体" pitchFamily="2" charset="-122"/>
              </a:rPr>
              <a:t>  </a:t>
            </a:r>
            <a:r>
              <a:rPr kumimoji="1" lang="en-US" altLang="zh-CN" dirty="0" err="1" smtClean="0">
                <a:solidFill>
                  <a:srgbClr val="B414C0"/>
                </a:solidFill>
                <a:ea typeface="宋体" pitchFamily="2" charset="-122"/>
              </a:rPr>
              <a:t>outfile</a:t>
            </a:r>
            <a:r>
              <a:rPr kumimoji="1" lang="en-US" altLang="zh-CN" dirty="0" smtClean="0">
                <a:solidFill>
                  <a:srgbClr val="B414C0"/>
                </a:solidFill>
                <a:ea typeface="宋体" pitchFamily="2" charset="-122"/>
              </a:rPr>
              <a:t>(“myfiel2.txt”);</a:t>
            </a:r>
          </a:p>
        </p:txBody>
      </p:sp>
      <p:sp>
        <p:nvSpPr>
          <p:cNvPr id="5" name="Text Box 4"/>
          <p:cNvSpPr txBox="1">
            <a:spLocks noChangeArrowheads="1"/>
          </p:cNvSpPr>
          <p:nvPr/>
        </p:nvSpPr>
        <p:spPr bwMode="auto">
          <a:xfrm>
            <a:off x="315416" y="2823319"/>
            <a:ext cx="7027863" cy="461665"/>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dirty="0" smtClean="0">
                <a:solidFill>
                  <a:srgbClr val="007A77"/>
                </a:solidFill>
                <a:ea typeface="宋体" pitchFamily="2" charset="-122"/>
              </a:rPr>
              <a:t>从键盘输入一个字符：</a:t>
            </a:r>
            <a:r>
              <a:rPr kumimoji="1" lang="en-US" altLang="zh-CN" dirty="0" err="1" smtClean="0">
                <a:solidFill>
                  <a:srgbClr val="007A77"/>
                </a:solidFill>
                <a:ea typeface="宋体" pitchFamily="2" charset="-122"/>
              </a:rPr>
              <a:t>cin.get</a:t>
            </a:r>
            <a:r>
              <a:rPr kumimoji="1" lang="en-US" altLang="zh-CN" dirty="0" smtClean="0">
                <a:solidFill>
                  <a:srgbClr val="007A77"/>
                </a:solidFill>
                <a:ea typeface="宋体" pitchFamily="2" charset="-122"/>
              </a:rPr>
              <a:t>(</a:t>
            </a:r>
            <a:r>
              <a:rPr kumimoji="1" lang="en-US" altLang="zh-CN" dirty="0" err="1" smtClean="0">
                <a:solidFill>
                  <a:srgbClr val="007A77"/>
                </a:solidFill>
                <a:ea typeface="宋体" pitchFamily="2" charset="-122"/>
              </a:rPr>
              <a:t>ch</a:t>
            </a:r>
            <a:r>
              <a:rPr kumimoji="1" lang="en-US" altLang="zh-CN" dirty="0" smtClean="0">
                <a:solidFill>
                  <a:srgbClr val="007A77"/>
                </a:solidFill>
                <a:ea typeface="宋体" pitchFamily="2" charset="-122"/>
              </a:rPr>
              <a:t>);</a:t>
            </a:r>
          </a:p>
        </p:txBody>
      </p:sp>
      <p:sp>
        <p:nvSpPr>
          <p:cNvPr id="6" name="Text Box 5"/>
          <p:cNvSpPr txBox="1">
            <a:spLocks noChangeArrowheads="1"/>
          </p:cNvSpPr>
          <p:nvPr/>
        </p:nvSpPr>
        <p:spPr bwMode="auto">
          <a:xfrm>
            <a:off x="315416" y="3399383"/>
            <a:ext cx="7893050" cy="461665"/>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dirty="0" smtClean="0">
                <a:solidFill>
                  <a:srgbClr val="FF0000"/>
                </a:solidFill>
                <a:ea typeface="宋体" pitchFamily="2" charset="-122"/>
              </a:rPr>
              <a:t>从文件输入一个字符：</a:t>
            </a:r>
            <a:r>
              <a:rPr kumimoji="1" lang="en-US" altLang="zh-CN" dirty="0" err="1" smtClean="0">
                <a:solidFill>
                  <a:srgbClr val="FF0000"/>
                </a:solidFill>
                <a:ea typeface="宋体" pitchFamily="2" charset="-122"/>
              </a:rPr>
              <a:t>infile.get</a:t>
            </a:r>
            <a:r>
              <a:rPr kumimoji="1" lang="en-US" altLang="zh-CN" dirty="0" smtClean="0">
                <a:solidFill>
                  <a:srgbClr val="FF0000"/>
                </a:solidFill>
                <a:ea typeface="宋体" pitchFamily="2" charset="-122"/>
              </a:rPr>
              <a:t>(</a:t>
            </a:r>
            <a:r>
              <a:rPr kumimoji="1" lang="en-US" altLang="zh-CN" dirty="0" err="1" smtClean="0">
                <a:solidFill>
                  <a:srgbClr val="FF0000"/>
                </a:solidFill>
                <a:ea typeface="宋体" pitchFamily="2" charset="-122"/>
              </a:rPr>
              <a:t>ch</a:t>
            </a:r>
            <a:r>
              <a:rPr kumimoji="1" lang="en-US" altLang="zh-CN" dirty="0" smtClean="0">
                <a:solidFill>
                  <a:srgbClr val="FF0000"/>
                </a:solidFill>
                <a:ea typeface="宋体" pitchFamily="2" charset="-122"/>
              </a:rPr>
              <a:t>);</a:t>
            </a:r>
          </a:p>
        </p:txBody>
      </p:sp>
      <p:sp>
        <p:nvSpPr>
          <p:cNvPr id="7" name="Text Box 6"/>
          <p:cNvSpPr txBox="1">
            <a:spLocks noChangeArrowheads="1"/>
          </p:cNvSpPr>
          <p:nvPr/>
        </p:nvSpPr>
        <p:spPr bwMode="auto">
          <a:xfrm>
            <a:off x="315416" y="3975447"/>
            <a:ext cx="8001000" cy="461665"/>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dirty="0" smtClean="0">
                <a:solidFill>
                  <a:srgbClr val="007A77"/>
                </a:solidFill>
                <a:ea typeface="宋体" pitchFamily="2" charset="-122"/>
              </a:rPr>
              <a:t>向显示器输出一个字符：</a:t>
            </a:r>
            <a:r>
              <a:rPr kumimoji="1" lang="en-US" altLang="zh-CN" dirty="0" err="1" smtClean="0">
                <a:solidFill>
                  <a:srgbClr val="007A77"/>
                </a:solidFill>
                <a:ea typeface="宋体" pitchFamily="2" charset="-122"/>
              </a:rPr>
              <a:t>cout.put</a:t>
            </a:r>
            <a:r>
              <a:rPr kumimoji="1" lang="en-US" altLang="zh-CN" dirty="0" smtClean="0">
                <a:solidFill>
                  <a:srgbClr val="007A77"/>
                </a:solidFill>
                <a:ea typeface="宋体" pitchFamily="2" charset="-122"/>
              </a:rPr>
              <a:t>(</a:t>
            </a:r>
            <a:r>
              <a:rPr kumimoji="1" lang="en-US" altLang="zh-CN" dirty="0" err="1" smtClean="0">
                <a:solidFill>
                  <a:srgbClr val="007A77"/>
                </a:solidFill>
                <a:ea typeface="宋体" pitchFamily="2" charset="-122"/>
              </a:rPr>
              <a:t>ch</a:t>
            </a:r>
            <a:r>
              <a:rPr kumimoji="1" lang="en-US" altLang="zh-CN" dirty="0" smtClean="0">
                <a:solidFill>
                  <a:srgbClr val="007A77"/>
                </a:solidFill>
                <a:ea typeface="宋体" pitchFamily="2" charset="-122"/>
              </a:rPr>
              <a:t>);</a:t>
            </a:r>
          </a:p>
        </p:txBody>
      </p:sp>
      <p:sp>
        <p:nvSpPr>
          <p:cNvPr id="8" name="Text Box 7"/>
          <p:cNvSpPr txBox="1">
            <a:spLocks noChangeArrowheads="1"/>
          </p:cNvSpPr>
          <p:nvPr/>
        </p:nvSpPr>
        <p:spPr bwMode="auto">
          <a:xfrm>
            <a:off x="315416" y="4572000"/>
            <a:ext cx="7893050" cy="461665"/>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mtClean="0">
                <a:solidFill>
                  <a:srgbClr val="FF0000"/>
                </a:solidFill>
                <a:ea typeface="宋体" pitchFamily="2" charset="-122"/>
              </a:rPr>
              <a:t>向文件输出一个字符：</a:t>
            </a:r>
            <a:r>
              <a:rPr kumimoji="1" lang="en-US" altLang="zh-CN" smtClean="0">
                <a:solidFill>
                  <a:srgbClr val="FF0000"/>
                </a:solidFill>
                <a:ea typeface="宋体" pitchFamily="2" charset="-122"/>
              </a:rPr>
              <a:t>outfile.put(ch);</a:t>
            </a:r>
          </a:p>
        </p:txBody>
      </p:sp>
      <p:sp>
        <p:nvSpPr>
          <p:cNvPr id="9" name="Text Box 8"/>
          <p:cNvSpPr txBox="1">
            <a:spLocks noChangeArrowheads="1"/>
          </p:cNvSpPr>
          <p:nvPr/>
        </p:nvSpPr>
        <p:spPr bwMode="auto">
          <a:xfrm>
            <a:off x="315416" y="5199583"/>
            <a:ext cx="7027863" cy="461665"/>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dirty="0" smtClean="0">
                <a:solidFill>
                  <a:srgbClr val="007A77"/>
                </a:solidFill>
                <a:ea typeface="宋体" pitchFamily="2" charset="-122"/>
              </a:rPr>
              <a:t>从键盘输入一行字符：</a:t>
            </a:r>
            <a:r>
              <a:rPr kumimoji="1" lang="en-US" altLang="zh-CN" dirty="0" err="1" smtClean="0">
                <a:solidFill>
                  <a:srgbClr val="007A77"/>
                </a:solidFill>
                <a:ea typeface="宋体" pitchFamily="2" charset="-122"/>
              </a:rPr>
              <a:t>cin.getline</a:t>
            </a:r>
            <a:r>
              <a:rPr kumimoji="1" lang="en-US" altLang="zh-CN" dirty="0" smtClean="0">
                <a:solidFill>
                  <a:srgbClr val="007A77"/>
                </a:solidFill>
                <a:ea typeface="宋体" pitchFamily="2" charset="-122"/>
              </a:rPr>
              <a:t>(str,300);</a:t>
            </a:r>
          </a:p>
        </p:txBody>
      </p:sp>
      <p:sp>
        <p:nvSpPr>
          <p:cNvPr id="10" name="Text Box 9"/>
          <p:cNvSpPr txBox="1">
            <a:spLocks noChangeArrowheads="1"/>
          </p:cNvSpPr>
          <p:nvPr/>
        </p:nvSpPr>
        <p:spPr bwMode="auto">
          <a:xfrm>
            <a:off x="315416" y="5805264"/>
            <a:ext cx="7893050" cy="461665"/>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dirty="0" smtClean="0">
                <a:solidFill>
                  <a:srgbClr val="FF0000"/>
                </a:solidFill>
                <a:ea typeface="宋体" pitchFamily="2" charset="-122"/>
              </a:rPr>
              <a:t>从文件输入一行字符：</a:t>
            </a:r>
            <a:r>
              <a:rPr kumimoji="1" lang="en-US" altLang="zh-CN" dirty="0" err="1" smtClean="0">
                <a:solidFill>
                  <a:srgbClr val="FF0000"/>
                </a:solidFill>
                <a:ea typeface="宋体" pitchFamily="2" charset="-122"/>
              </a:rPr>
              <a:t>infile.getline</a:t>
            </a:r>
            <a:r>
              <a:rPr kumimoji="1" lang="en-US" altLang="zh-CN" dirty="0" smtClean="0">
                <a:solidFill>
                  <a:srgbClr val="FF0000"/>
                </a:solidFill>
                <a:ea typeface="宋体" pitchFamily="2" charset="-122"/>
              </a:rPr>
              <a:t>(ch,300);</a:t>
            </a:r>
          </a:p>
        </p:txBody>
      </p:sp>
      <p:sp>
        <p:nvSpPr>
          <p:cNvPr id="11" name="Text Box 10"/>
          <p:cNvSpPr txBox="1">
            <a:spLocks noChangeArrowheads="1"/>
          </p:cNvSpPr>
          <p:nvPr/>
        </p:nvSpPr>
        <p:spPr bwMode="auto">
          <a:xfrm>
            <a:off x="5508104" y="1052736"/>
            <a:ext cx="3581400" cy="2012859"/>
          </a:xfrm>
          <a:prstGeom prst="rect">
            <a:avLst/>
          </a:prstGeom>
          <a:noFill/>
          <a:ln w="57150">
            <a:solidFill>
              <a:srgbClr val="008000"/>
            </a:solidFill>
            <a:miter lim="800000"/>
            <a:headEnd/>
            <a:tailEnd/>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spcBef>
                <a:spcPct val="50000"/>
              </a:spcBef>
            </a:pPr>
            <a:r>
              <a:rPr kumimoji="1" lang="zh-CN" altLang="en-US" smtClean="0">
                <a:solidFill>
                  <a:srgbClr val="000099"/>
                </a:solidFill>
                <a:ea typeface="宋体" pitchFamily="2" charset="-122"/>
              </a:rPr>
              <a:t>从文件输入一字符或一行字符，当输入至文件尾时，</a:t>
            </a:r>
            <a:r>
              <a:rPr kumimoji="1" lang="zh-CN" altLang="en-US" smtClean="0">
                <a:solidFill>
                  <a:srgbClr val="FF0000"/>
                </a:solidFill>
                <a:ea typeface="宋体" pitchFamily="2" charset="-122"/>
              </a:rPr>
              <a:t>函数返回值为</a:t>
            </a:r>
            <a:r>
              <a:rPr kumimoji="1" lang="en-US" altLang="zh-CN" smtClean="0">
                <a:solidFill>
                  <a:srgbClr val="FF0000"/>
                </a:solidFill>
                <a:ea typeface="宋体" pitchFamily="2" charset="-122"/>
              </a:rPr>
              <a:t>0</a:t>
            </a:r>
            <a:r>
              <a:rPr kumimoji="1" lang="zh-CN" altLang="en-US" smtClean="0">
                <a:solidFill>
                  <a:srgbClr val="000099"/>
                </a:solidFill>
                <a:ea typeface="宋体" pitchFamily="2" charset="-122"/>
              </a:rPr>
              <a:t>，可以据此来判断循环结束。</a:t>
            </a:r>
          </a:p>
        </p:txBody>
      </p:sp>
    </p:spTree>
    <p:extLst>
      <p:ext uri="{BB962C8B-B14F-4D97-AF65-F5344CB8AC3E}">
        <p14:creationId xmlns:p14="http://schemas.microsoft.com/office/powerpoint/2010/main" val="21917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例题：实现两文件的</a:t>
            </a:r>
            <a:r>
              <a:rPr lang="zh-CN" altLang="en-US" dirty="0" smtClean="0"/>
              <a:t>拷贝</a:t>
            </a:r>
            <a:endParaRPr lang="zh-CN" altLang="en-US" dirty="0"/>
          </a:p>
        </p:txBody>
      </p:sp>
      <p:sp>
        <p:nvSpPr>
          <p:cNvPr id="4" name="内容占位符 2"/>
          <p:cNvSpPr>
            <a:spLocks noGrp="1"/>
          </p:cNvSpPr>
          <p:nvPr>
            <p:ph idx="1"/>
          </p:nvPr>
        </p:nvSpPr>
        <p:spPr>
          <a:xfrm>
            <a:off x="0" y="0"/>
            <a:ext cx="9144000" cy="6858000"/>
          </a:xfrm>
          <a:solidFill>
            <a:schemeClr val="bg1"/>
          </a:solidFill>
        </p:spPr>
        <p:txBody>
          <a:bodyPr>
            <a:noAutofit/>
          </a:bodyPr>
          <a:lstStyle/>
          <a:p>
            <a:pPr marL="627063" lvl="0" indent="-271463" eaLnBrk="0" hangingPunct="0">
              <a:lnSpc>
                <a:spcPct val="120000"/>
              </a:lnSpc>
              <a:spcBef>
                <a:spcPct val="20000"/>
              </a:spcBef>
              <a:spcAft>
                <a:spcPct val="0"/>
              </a:spcAft>
            </a:pPr>
            <a:endParaRPr kumimoji="1" lang="en-US" altLang="zh-CN" sz="2800" b="1" dirty="0" smtClean="0">
              <a:solidFill>
                <a:srgbClr val="000000"/>
              </a:solidFill>
              <a:latin typeface="Verdana"/>
            </a:endParaRPr>
          </a:p>
          <a:p>
            <a:pPr marL="627063" lvl="0" indent="-271463" eaLnBrk="0" hangingPunct="0">
              <a:lnSpc>
                <a:spcPct val="120000"/>
              </a:lnSpc>
              <a:spcBef>
                <a:spcPct val="20000"/>
              </a:spcBef>
              <a:spcAft>
                <a:spcPct val="0"/>
              </a:spcAft>
            </a:pPr>
            <a:endParaRPr kumimoji="1" lang="en-US" altLang="zh-CN" sz="2800" b="1" dirty="0">
              <a:solidFill>
                <a:srgbClr val="000000"/>
              </a:solidFill>
              <a:latin typeface="Verdana"/>
            </a:endParaRPr>
          </a:p>
        </p:txBody>
      </p:sp>
      <p:sp>
        <p:nvSpPr>
          <p:cNvPr id="5" name="Text Box 1027"/>
          <p:cNvSpPr txBox="1">
            <a:spLocks noChangeArrowheads="1"/>
          </p:cNvSpPr>
          <p:nvPr/>
        </p:nvSpPr>
        <p:spPr bwMode="auto">
          <a:xfrm>
            <a:off x="0" y="457200"/>
            <a:ext cx="8991600" cy="615315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20000"/>
              </a:spcBef>
            </a:pPr>
            <a:r>
              <a:rPr kumimoji="1" lang="en-US" altLang="zh-CN" dirty="0" smtClean="0">
                <a:solidFill>
                  <a:srgbClr val="007A77"/>
                </a:solidFill>
                <a:ea typeface="宋体" pitchFamily="2" charset="-122"/>
              </a:rPr>
              <a:t>void main(void)</a:t>
            </a:r>
          </a:p>
          <a:p>
            <a:pPr algn="l" eaLnBrk="1" hangingPunct="1">
              <a:spcBef>
                <a:spcPct val="20000"/>
              </a:spcBef>
            </a:pPr>
            <a:r>
              <a:rPr kumimoji="1" lang="en-US" altLang="zh-CN" dirty="0" smtClean="0">
                <a:solidFill>
                  <a:srgbClr val="007A77"/>
                </a:solidFill>
                <a:ea typeface="宋体" pitchFamily="2" charset="-122"/>
              </a:rPr>
              <a:t>{	char filename1[256],filename2[256];</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cout</a:t>
            </a:r>
            <a:r>
              <a:rPr kumimoji="1" lang="en-US" altLang="zh-CN" dirty="0" smtClean="0">
                <a:solidFill>
                  <a:srgbClr val="007A77"/>
                </a:solidFill>
                <a:ea typeface="宋体" pitchFamily="2" charset="-122"/>
              </a:rPr>
              <a:t>&lt;&lt;"Input source file name:  ";</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0099"/>
                </a:solidFill>
                <a:ea typeface="宋体" pitchFamily="2" charset="-122"/>
              </a:rPr>
              <a:t>cin</a:t>
            </a:r>
            <a:r>
              <a:rPr kumimoji="1" lang="en-US" altLang="zh-CN" dirty="0" smtClean="0">
                <a:solidFill>
                  <a:srgbClr val="000099"/>
                </a:solidFill>
                <a:ea typeface="宋体" pitchFamily="2" charset="-122"/>
              </a:rPr>
              <a:t>&gt;&gt;filename1;</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cout</a:t>
            </a:r>
            <a:r>
              <a:rPr kumimoji="1" lang="en-US" altLang="zh-CN" dirty="0" smtClean="0">
                <a:solidFill>
                  <a:srgbClr val="007A77"/>
                </a:solidFill>
                <a:ea typeface="宋体" pitchFamily="2" charset="-122"/>
              </a:rPr>
              <a:t>&lt;&lt;"Input destination:  ";</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cin</a:t>
            </a:r>
            <a:r>
              <a:rPr kumimoji="1" lang="en-US" altLang="zh-CN" dirty="0" smtClean="0">
                <a:solidFill>
                  <a:srgbClr val="007A77"/>
                </a:solidFill>
                <a:ea typeface="宋体" pitchFamily="2" charset="-122"/>
              </a:rPr>
              <a:t>&gt;&gt;filename2;</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0099"/>
                </a:solidFill>
                <a:ea typeface="宋体" pitchFamily="2" charset="-122"/>
              </a:rPr>
              <a:t>ifstream</a:t>
            </a:r>
            <a:r>
              <a:rPr kumimoji="1" lang="en-US" altLang="zh-CN" dirty="0" smtClean="0">
                <a:solidFill>
                  <a:srgbClr val="000099"/>
                </a:solidFill>
                <a:ea typeface="宋体" pitchFamily="2" charset="-122"/>
              </a:rPr>
              <a:t> </a:t>
            </a:r>
            <a:r>
              <a:rPr kumimoji="1" lang="en-US" altLang="zh-CN" dirty="0" err="1" smtClean="0">
                <a:solidFill>
                  <a:srgbClr val="000099"/>
                </a:solidFill>
                <a:ea typeface="宋体" pitchFamily="2" charset="-122"/>
              </a:rPr>
              <a:t>infile</a:t>
            </a:r>
            <a:r>
              <a:rPr kumimoji="1" lang="en-US" altLang="zh-CN" dirty="0" smtClean="0">
                <a:solidFill>
                  <a:srgbClr val="000099"/>
                </a:solidFill>
                <a:ea typeface="宋体" pitchFamily="2" charset="-122"/>
              </a:rPr>
              <a:t>(filename1);</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ofstream</a:t>
            </a: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outfile</a:t>
            </a:r>
            <a:r>
              <a:rPr kumimoji="1" lang="en-US" altLang="zh-CN" dirty="0" smtClean="0">
                <a:solidFill>
                  <a:srgbClr val="007A77"/>
                </a:solidFill>
                <a:ea typeface="宋体" pitchFamily="2" charset="-122"/>
              </a:rPr>
              <a:t>(filename2);</a:t>
            </a:r>
          </a:p>
          <a:p>
            <a:pPr algn="l" eaLnBrk="1" hangingPunct="1">
              <a:spcBef>
                <a:spcPct val="20000"/>
              </a:spcBef>
            </a:pPr>
            <a:r>
              <a:rPr kumimoji="1" lang="en-US" altLang="zh-CN" dirty="0" smtClean="0">
                <a:solidFill>
                  <a:srgbClr val="007A77"/>
                </a:solidFill>
                <a:ea typeface="宋体" pitchFamily="2" charset="-122"/>
              </a:rPr>
              <a:t>	char </a:t>
            </a:r>
            <a:r>
              <a:rPr kumimoji="1" lang="en-US" altLang="zh-CN" dirty="0" err="1" smtClean="0">
                <a:solidFill>
                  <a:srgbClr val="007A77"/>
                </a:solidFill>
                <a:ea typeface="宋体" pitchFamily="2" charset="-122"/>
              </a:rPr>
              <a:t>ch</a:t>
            </a:r>
            <a:r>
              <a:rPr kumimoji="1" lang="en-US" altLang="zh-CN" dirty="0" smtClean="0">
                <a:solidFill>
                  <a:srgbClr val="007A77"/>
                </a:solidFill>
                <a:ea typeface="宋体" pitchFamily="2" charset="-122"/>
              </a:rPr>
              <a:t>;</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smtClean="0">
                <a:solidFill>
                  <a:srgbClr val="FF0000"/>
                </a:solidFill>
                <a:ea typeface="宋体" pitchFamily="2" charset="-122"/>
              </a:rPr>
              <a:t>while(</a:t>
            </a:r>
            <a:r>
              <a:rPr kumimoji="1" lang="en-US" altLang="zh-CN" dirty="0" err="1" smtClean="0">
                <a:solidFill>
                  <a:srgbClr val="FF0000"/>
                </a:solidFill>
                <a:ea typeface="宋体" pitchFamily="2" charset="-122"/>
              </a:rPr>
              <a:t>infile.get</a:t>
            </a:r>
            <a:r>
              <a:rPr kumimoji="1" lang="en-US" altLang="zh-CN" dirty="0" smtClean="0">
                <a:solidFill>
                  <a:srgbClr val="FF0000"/>
                </a:solidFill>
                <a:ea typeface="宋体" pitchFamily="2" charset="-122"/>
              </a:rPr>
              <a:t>(</a:t>
            </a:r>
            <a:r>
              <a:rPr kumimoji="1" lang="en-US" altLang="zh-CN" dirty="0" err="1" smtClean="0">
                <a:solidFill>
                  <a:srgbClr val="FF0000"/>
                </a:solidFill>
                <a:ea typeface="宋体" pitchFamily="2" charset="-122"/>
              </a:rPr>
              <a:t>ch</a:t>
            </a:r>
            <a:r>
              <a:rPr kumimoji="1" lang="en-US" altLang="zh-CN" dirty="0" smtClean="0">
                <a:solidFill>
                  <a:srgbClr val="FF0000"/>
                </a:solidFill>
                <a:ea typeface="宋体" pitchFamily="2" charset="-122"/>
              </a:rPr>
              <a:t>))</a:t>
            </a:r>
          </a:p>
          <a:p>
            <a:pPr algn="l" eaLnBrk="1" hangingPunct="1">
              <a:spcBef>
                <a:spcPct val="20000"/>
              </a:spcBef>
            </a:pPr>
            <a:r>
              <a:rPr kumimoji="1" lang="en-US" altLang="zh-CN" dirty="0" smtClean="0">
                <a:solidFill>
                  <a:srgbClr val="FF0000"/>
                </a:solidFill>
                <a:ea typeface="宋体" pitchFamily="2" charset="-122"/>
              </a:rPr>
              <a:t>		</a:t>
            </a:r>
            <a:r>
              <a:rPr kumimoji="1" lang="en-US" altLang="zh-CN" dirty="0" err="1" smtClean="0">
                <a:solidFill>
                  <a:srgbClr val="FF0000"/>
                </a:solidFill>
                <a:ea typeface="宋体" pitchFamily="2" charset="-122"/>
              </a:rPr>
              <a:t>outfile.put</a:t>
            </a:r>
            <a:r>
              <a:rPr kumimoji="1" lang="en-US" altLang="zh-CN" dirty="0" smtClean="0">
                <a:solidFill>
                  <a:srgbClr val="FF0000"/>
                </a:solidFill>
                <a:ea typeface="宋体" pitchFamily="2" charset="-122"/>
              </a:rPr>
              <a:t>(</a:t>
            </a:r>
            <a:r>
              <a:rPr kumimoji="1" lang="en-US" altLang="zh-CN" dirty="0" err="1" smtClean="0">
                <a:solidFill>
                  <a:srgbClr val="FF0000"/>
                </a:solidFill>
                <a:ea typeface="宋体" pitchFamily="2" charset="-122"/>
              </a:rPr>
              <a:t>ch</a:t>
            </a:r>
            <a:r>
              <a:rPr kumimoji="1" lang="en-US" altLang="zh-CN" dirty="0" smtClean="0">
                <a:solidFill>
                  <a:srgbClr val="FF0000"/>
                </a:solidFill>
                <a:ea typeface="宋体" pitchFamily="2" charset="-122"/>
              </a:rPr>
              <a:t>);</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infile.close</a:t>
            </a:r>
            <a:r>
              <a:rPr kumimoji="1" lang="en-US" altLang="zh-CN" dirty="0" smtClean="0">
                <a:solidFill>
                  <a:srgbClr val="007A77"/>
                </a:solidFill>
                <a:ea typeface="宋体" pitchFamily="2" charset="-122"/>
              </a:rPr>
              <a:t>();</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outfile.close</a:t>
            </a:r>
            <a:r>
              <a:rPr kumimoji="1" lang="en-US" altLang="zh-CN" dirty="0" smtClean="0">
                <a:solidFill>
                  <a:srgbClr val="007A77"/>
                </a:solidFill>
                <a:ea typeface="宋体" pitchFamily="2" charset="-122"/>
              </a:rPr>
              <a:t>();</a:t>
            </a:r>
          </a:p>
          <a:p>
            <a:pPr algn="l" eaLnBrk="1" hangingPunct="1">
              <a:spcBef>
                <a:spcPct val="20000"/>
              </a:spcBef>
            </a:pPr>
            <a:r>
              <a:rPr kumimoji="1" lang="en-US" altLang="zh-CN" dirty="0" smtClean="0">
                <a:solidFill>
                  <a:srgbClr val="007A77"/>
                </a:solidFill>
                <a:ea typeface="宋体" pitchFamily="2" charset="-122"/>
              </a:rPr>
              <a:t>}</a:t>
            </a:r>
          </a:p>
        </p:txBody>
      </p:sp>
      <p:sp>
        <p:nvSpPr>
          <p:cNvPr id="6" name="AutoShape 1028"/>
          <p:cNvSpPr>
            <a:spLocks noChangeArrowheads="1"/>
          </p:cNvSpPr>
          <p:nvPr/>
        </p:nvSpPr>
        <p:spPr bwMode="auto">
          <a:xfrm>
            <a:off x="3276600" y="1828800"/>
            <a:ext cx="2971800" cy="446088"/>
          </a:xfrm>
          <a:prstGeom prst="wedgeRoundRectCallout">
            <a:avLst>
              <a:gd name="adj1" fmla="val -57801"/>
              <a:gd name="adj2" fmla="val -20106"/>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输入文件</a:t>
            </a:r>
            <a:r>
              <a:rPr kumimoji="1" lang="en-US" altLang="zh-CN" sz="1800" b="0" i="0" u="none" strike="noStrike" kern="0" cap="none" spc="0" normalizeH="0" baseline="0" noProof="0" smtClean="0">
                <a:ln>
                  <a:noFill/>
                </a:ln>
                <a:solidFill>
                  <a:srgbClr val="FFFF00"/>
                </a:solidFill>
                <a:effectLst/>
                <a:uLnTx/>
                <a:uFillTx/>
                <a:ea typeface="宋体" pitchFamily="2" charset="-122"/>
              </a:rPr>
              <a:t>(</a:t>
            </a:r>
            <a:r>
              <a:rPr kumimoji="1" lang="zh-CN" altLang="en-US" sz="1800" b="0" i="0" u="none" strike="noStrike" kern="0" cap="none" spc="0" normalizeH="0" baseline="0" noProof="0" smtClean="0">
                <a:ln>
                  <a:noFill/>
                </a:ln>
                <a:solidFill>
                  <a:srgbClr val="FFFF00"/>
                </a:solidFill>
                <a:effectLst/>
                <a:uLnTx/>
                <a:uFillTx/>
                <a:ea typeface="宋体" pitchFamily="2" charset="-122"/>
              </a:rPr>
              <a:t>源文件</a:t>
            </a:r>
            <a:r>
              <a:rPr kumimoji="1" lang="en-US" altLang="zh-CN" sz="1800" b="0" i="0" u="none" strike="noStrike" kern="0" cap="none" spc="0" normalizeH="0" baseline="0" noProof="0" smtClean="0">
                <a:ln>
                  <a:noFill/>
                </a:ln>
                <a:solidFill>
                  <a:srgbClr val="FFFF00"/>
                </a:solidFill>
                <a:effectLst/>
                <a:uLnTx/>
                <a:uFillTx/>
                <a:ea typeface="宋体" pitchFamily="2" charset="-122"/>
              </a:rPr>
              <a:t>)</a:t>
            </a:r>
            <a:r>
              <a:rPr kumimoji="1" lang="zh-CN" altLang="en-US" sz="1800" b="0" i="0" u="none" strike="noStrike" kern="0" cap="none" spc="0" normalizeH="0" baseline="0" noProof="0" smtClean="0">
                <a:ln>
                  <a:noFill/>
                </a:ln>
                <a:solidFill>
                  <a:srgbClr val="FFFF00"/>
                </a:solidFill>
                <a:effectLst/>
                <a:uLnTx/>
                <a:uFillTx/>
                <a:ea typeface="宋体" pitchFamily="2" charset="-122"/>
              </a:rPr>
              <a:t>名</a:t>
            </a:r>
          </a:p>
        </p:txBody>
      </p:sp>
      <p:sp>
        <p:nvSpPr>
          <p:cNvPr id="7" name="AutoShape 1029"/>
          <p:cNvSpPr>
            <a:spLocks noChangeArrowheads="1"/>
          </p:cNvSpPr>
          <p:nvPr/>
        </p:nvSpPr>
        <p:spPr bwMode="auto">
          <a:xfrm>
            <a:off x="3354388" y="2667000"/>
            <a:ext cx="3351212" cy="446088"/>
          </a:xfrm>
          <a:prstGeom prst="wedgeRoundRectCallout">
            <a:avLst>
              <a:gd name="adj1" fmla="val -60088"/>
              <a:gd name="adj2" fmla="val 542"/>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输出文件</a:t>
            </a:r>
            <a:r>
              <a:rPr kumimoji="1" lang="en-US" altLang="zh-CN" sz="1800" b="0" i="0" u="none" strike="noStrike" kern="0" cap="none" spc="0" normalizeH="0" baseline="0" noProof="0" smtClean="0">
                <a:ln>
                  <a:noFill/>
                </a:ln>
                <a:solidFill>
                  <a:srgbClr val="FFFF00"/>
                </a:solidFill>
                <a:effectLst/>
                <a:uLnTx/>
                <a:uFillTx/>
                <a:ea typeface="宋体" pitchFamily="2" charset="-122"/>
              </a:rPr>
              <a:t>(</a:t>
            </a:r>
            <a:r>
              <a:rPr kumimoji="1" lang="zh-CN" altLang="en-US" sz="1800" b="0" i="0" u="none" strike="noStrike" kern="0" cap="none" spc="0" normalizeH="0" baseline="0" noProof="0" smtClean="0">
                <a:ln>
                  <a:noFill/>
                </a:ln>
                <a:solidFill>
                  <a:srgbClr val="FFFF00"/>
                </a:solidFill>
                <a:effectLst/>
                <a:uLnTx/>
                <a:uFillTx/>
                <a:ea typeface="宋体" pitchFamily="2" charset="-122"/>
              </a:rPr>
              <a:t>目的文件</a:t>
            </a:r>
            <a:r>
              <a:rPr kumimoji="1" lang="en-US" altLang="zh-CN" sz="1800" b="0" i="0" u="none" strike="noStrike" kern="0" cap="none" spc="0" normalizeH="0" baseline="0" noProof="0" smtClean="0">
                <a:ln>
                  <a:noFill/>
                </a:ln>
                <a:solidFill>
                  <a:srgbClr val="FFFF00"/>
                </a:solidFill>
                <a:effectLst/>
                <a:uLnTx/>
                <a:uFillTx/>
                <a:ea typeface="宋体" pitchFamily="2" charset="-122"/>
              </a:rPr>
              <a:t>)</a:t>
            </a:r>
            <a:r>
              <a:rPr kumimoji="1" lang="zh-CN" altLang="en-US" sz="1800" b="0" i="0" u="none" strike="noStrike" kern="0" cap="none" spc="0" normalizeH="0" baseline="0" noProof="0" smtClean="0">
                <a:ln>
                  <a:noFill/>
                </a:ln>
                <a:solidFill>
                  <a:srgbClr val="FFFF00"/>
                </a:solidFill>
                <a:effectLst/>
                <a:uLnTx/>
                <a:uFillTx/>
                <a:ea typeface="宋体" pitchFamily="2" charset="-122"/>
              </a:rPr>
              <a:t>名</a:t>
            </a:r>
          </a:p>
        </p:txBody>
      </p:sp>
      <p:sp>
        <p:nvSpPr>
          <p:cNvPr id="8" name="AutoShape 1030"/>
          <p:cNvSpPr>
            <a:spLocks noChangeArrowheads="1"/>
          </p:cNvSpPr>
          <p:nvPr/>
        </p:nvSpPr>
        <p:spPr bwMode="auto">
          <a:xfrm>
            <a:off x="4648200" y="3200400"/>
            <a:ext cx="3124200" cy="446088"/>
          </a:xfrm>
          <a:prstGeom prst="wedgeRoundRectCallout">
            <a:avLst>
              <a:gd name="adj1" fmla="val -60315"/>
              <a:gd name="adj2" fmla="val -16968"/>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用构造函数打开文件</a:t>
            </a:r>
          </a:p>
        </p:txBody>
      </p:sp>
      <p:sp>
        <p:nvSpPr>
          <p:cNvPr id="9" name="AutoShape 1031"/>
          <p:cNvSpPr>
            <a:spLocks noChangeArrowheads="1"/>
          </p:cNvSpPr>
          <p:nvPr/>
        </p:nvSpPr>
        <p:spPr bwMode="auto">
          <a:xfrm>
            <a:off x="4419600" y="3825875"/>
            <a:ext cx="3429000" cy="879475"/>
          </a:xfrm>
          <a:prstGeom prst="wedgeRoundRectCallout">
            <a:avLst>
              <a:gd name="adj1" fmla="val -78102"/>
              <a:gd name="adj2" fmla="val 42597"/>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从源文件中读取一个字符，至文件尾停止循环</a:t>
            </a:r>
          </a:p>
        </p:txBody>
      </p:sp>
      <p:sp>
        <p:nvSpPr>
          <p:cNvPr id="10" name="AutoShape 1032"/>
          <p:cNvSpPr>
            <a:spLocks noChangeArrowheads="1"/>
          </p:cNvSpPr>
          <p:nvPr/>
        </p:nvSpPr>
        <p:spPr bwMode="auto">
          <a:xfrm>
            <a:off x="3810000" y="5257800"/>
            <a:ext cx="3810000" cy="446088"/>
          </a:xfrm>
          <a:prstGeom prst="wedgeRoundRectCallout">
            <a:avLst>
              <a:gd name="adj1" fmla="val -50875"/>
              <a:gd name="adj2" fmla="val -81315"/>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将该字符输出至目的文件</a:t>
            </a:r>
          </a:p>
        </p:txBody>
      </p:sp>
      <p:sp>
        <p:nvSpPr>
          <p:cNvPr id="11" name="AutoShape 1033"/>
          <p:cNvSpPr>
            <a:spLocks noChangeArrowheads="1"/>
          </p:cNvSpPr>
          <p:nvPr/>
        </p:nvSpPr>
        <p:spPr bwMode="auto">
          <a:xfrm>
            <a:off x="3048000" y="6019800"/>
            <a:ext cx="1447800" cy="446088"/>
          </a:xfrm>
          <a:prstGeom prst="wedgeRoundRectCallout">
            <a:avLst>
              <a:gd name="adj1" fmla="val -67106"/>
              <a:gd name="adj2" fmla="val -74556"/>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关闭文件</a:t>
            </a:r>
          </a:p>
        </p:txBody>
      </p:sp>
    </p:spTree>
    <p:extLst>
      <p:ext uri="{BB962C8B-B14F-4D97-AF65-F5344CB8AC3E}">
        <p14:creationId xmlns:p14="http://schemas.microsoft.com/office/powerpoint/2010/main" val="110237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autoUpdateAnimBg="0"/>
      <p:bldP spid="11"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例题：实现两文件的</a:t>
            </a:r>
            <a:r>
              <a:rPr lang="zh-CN" altLang="en-US" dirty="0" smtClean="0"/>
              <a:t>拷贝</a:t>
            </a:r>
            <a:endParaRPr lang="zh-CN" altLang="en-US" dirty="0"/>
          </a:p>
        </p:txBody>
      </p:sp>
      <p:sp>
        <p:nvSpPr>
          <p:cNvPr id="4" name="内容占位符 2"/>
          <p:cNvSpPr>
            <a:spLocks noGrp="1"/>
          </p:cNvSpPr>
          <p:nvPr>
            <p:ph idx="1"/>
          </p:nvPr>
        </p:nvSpPr>
        <p:spPr>
          <a:xfrm>
            <a:off x="0" y="0"/>
            <a:ext cx="9144000" cy="6858000"/>
          </a:xfrm>
          <a:solidFill>
            <a:schemeClr val="bg1"/>
          </a:solidFill>
        </p:spPr>
        <p:txBody>
          <a:bodyPr>
            <a:noAutofit/>
          </a:bodyPr>
          <a:lstStyle/>
          <a:p>
            <a:pPr marL="627063" lvl="0" indent="-271463" eaLnBrk="0" hangingPunct="0">
              <a:lnSpc>
                <a:spcPct val="120000"/>
              </a:lnSpc>
              <a:spcBef>
                <a:spcPct val="20000"/>
              </a:spcBef>
              <a:spcAft>
                <a:spcPct val="0"/>
              </a:spcAft>
            </a:pPr>
            <a:endParaRPr kumimoji="1" lang="en-US" altLang="zh-CN" sz="2800" b="1" dirty="0" smtClean="0">
              <a:solidFill>
                <a:srgbClr val="000000"/>
              </a:solidFill>
              <a:latin typeface="Verdana"/>
            </a:endParaRPr>
          </a:p>
        </p:txBody>
      </p:sp>
      <p:sp>
        <p:nvSpPr>
          <p:cNvPr id="5" name="Text Box 2"/>
          <p:cNvSpPr txBox="1">
            <a:spLocks noChangeArrowheads="1"/>
          </p:cNvSpPr>
          <p:nvPr/>
        </p:nvSpPr>
        <p:spPr bwMode="auto">
          <a:xfrm>
            <a:off x="0" y="0"/>
            <a:ext cx="8915400" cy="65913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20000"/>
              </a:spcBef>
            </a:pPr>
            <a:r>
              <a:rPr kumimoji="1" lang="en-US" altLang="zh-CN" dirty="0" smtClean="0">
                <a:solidFill>
                  <a:srgbClr val="007A77"/>
                </a:solidFill>
                <a:ea typeface="宋体" pitchFamily="2" charset="-122"/>
              </a:rPr>
              <a:t>void </a:t>
            </a:r>
            <a:r>
              <a:rPr kumimoji="1" lang="en-US" altLang="zh-CN" dirty="0" smtClean="0">
                <a:solidFill>
                  <a:srgbClr val="007A77"/>
                </a:solidFill>
                <a:ea typeface="宋体" pitchFamily="2" charset="-122"/>
              </a:rPr>
              <a:t>main(void)</a:t>
            </a:r>
          </a:p>
          <a:p>
            <a:pPr algn="l" eaLnBrk="1" hangingPunct="1">
              <a:spcBef>
                <a:spcPct val="20000"/>
              </a:spcBef>
            </a:pPr>
            <a:r>
              <a:rPr kumimoji="1" lang="en-US" altLang="zh-CN" dirty="0" smtClean="0">
                <a:solidFill>
                  <a:srgbClr val="007A77"/>
                </a:solidFill>
                <a:ea typeface="宋体" pitchFamily="2" charset="-122"/>
              </a:rPr>
              <a:t>{	char filename1[256],filename2[256];</a:t>
            </a:r>
          </a:p>
          <a:p>
            <a:pPr algn="l" eaLnBrk="1" hangingPunct="1">
              <a:spcBef>
                <a:spcPct val="20000"/>
              </a:spcBef>
            </a:pPr>
            <a:r>
              <a:rPr kumimoji="1" lang="en-US" altLang="zh-CN" dirty="0" smtClean="0">
                <a:solidFill>
                  <a:srgbClr val="007A77"/>
                </a:solidFill>
                <a:ea typeface="宋体" pitchFamily="2" charset="-122"/>
              </a:rPr>
              <a:t>	char </a:t>
            </a:r>
            <a:r>
              <a:rPr kumimoji="1" lang="en-US" altLang="zh-CN" dirty="0" err="1" smtClean="0">
                <a:solidFill>
                  <a:srgbClr val="007A77"/>
                </a:solidFill>
                <a:ea typeface="宋体" pitchFamily="2" charset="-122"/>
              </a:rPr>
              <a:t>buf</a:t>
            </a:r>
            <a:r>
              <a:rPr kumimoji="1" lang="en-US" altLang="zh-CN" dirty="0" smtClean="0">
                <a:solidFill>
                  <a:srgbClr val="007A77"/>
                </a:solidFill>
                <a:ea typeface="宋体" pitchFamily="2" charset="-122"/>
              </a:rPr>
              <a:t>[300];</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cout</a:t>
            </a:r>
            <a:r>
              <a:rPr kumimoji="1" lang="en-US" altLang="zh-CN" dirty="0" smtClean="0">
                <a:solidFill>
                  <a:srgbClr val="007A77"/>
                </a:solidFill>
                <a:ea typeface="宋体" pitchFamily="2" charset="-122"/>
              </a:rPr>
              <a:t>&lt;&lt;"Input source file name:  ";</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0099"/>
                </a:solidFill>
                <a:ea typeface="宋体" pitchFamily="2" charset="-122"/>
              </a:rPr>
              <a:t>cin</a:t>
            </a:r>
            <a:r>
              <a:rPr kumimoji="1" lang="en-US" altLang="zh-CN" dirty="0" smtClean="0">
                <a:solidFill>
                  <a:srgbClr val="000099"/>
                </a:solidFill>
                <a:ea typeface="宋体" pitchFamily="2" charset="-122"/>
              </a:rPr>
              <a:t>&gt;&gt;filename1;</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cout</a:t>
            </a:r>
            <a:r>
              <a:rPr kumimoji="1" lang="en-US" altLang="zh-CN" dirty="0" smtClean="0">
                <a:solidFill>
                  <a:srgbClr val="007A77"/>
                </a:solidFill>
                <a:ea typeface="宋体" pitchFamily="2" charset="-122"/>
              </a:rPr>
              <a:t>&lt;&lt;"Input destination:  ";</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cin</a:t>
            </a:r>
            <a:r>
              <a:rPr kumimoji="1" lang="en-US" altLang="zh-CN" dirty="0" smtClean="0">
                <a:solidFill>
                  <a:srgbClr val="007A77"/>
                </a:solidFill>
                <a:ea typeface="宋体" pitchFamily="2" charset="-122"/>
              </a:rPr>
              <a:t>&gt;&gt;filename2;</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fstream</a:t>
            </a: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infile,outfile</a:t>
            </a:r>
            <a:r>
              <a:rPr kumimoji="1" lang="en-US" altLang="zh-CN" dirty="0" smtClean="0">
                <a:solidFill>
                  <a:srgbClr val="007A77"/>
                </a:solidFill>
                <a:ea typeface="宋体" pitchFamily="2" charset="-122"/>
              </a:rPr>
              <a:t>;</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0099"/>
                </a:solidFill>
                <a:ea typeface="宋体" pitchFamily="2" charset="-122"/>
              </a:rPr>
              <a:t>infile.open</a:t>
            </a:r>
            <a:r>
              <a:rPr kumimoji="1" lang="en-US" altLang="zh-CN" dirty="0" smtClean="0">
                <a:solidFill>
                  <a:srgbClr val="000099"/>
                </a:solidFill>
                <a:ea typeface="宋体" pitchFamily="2" charset="-122"/>
              </a:rPr>
              <a:t>(filename1,ios::in);</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outfile.open</a:t>
            </a:r>
            <a:r>
              <a:rPr kumimoji="1" lang="en-US" altLang="zh-CN" dirty="0" smtClean="0">
                <a:solidFill>
                  <a:srgbClr val="007A77"/>
                </a:solidFill>
                <a:ea typeface="宋体" pitchFamily="2" charset="-122"/>
              </a:rPr>
              <a:t>(filename2,ios::out);</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smtClean="0">
                <a:solidFill>
                  <a:srgbClr val="FF0000"/>
                </a:solidFill>
                <a:ea typeface="宋体" pitchFamily="2" charset="-122"/>
              </a:rPr>
              <a:t>while(</a:t>
            </a:r>
            <a:r>
              <a:rPr kumimoji="1" lang="en-US" altLang="zh-CN" dirty="0" err="1" smtClean="0">
                <a:solidFill>
                  <a:srgbClr val="FF0000"/>
                </a:solidFill>
                <a:ea typeface="宋体" pitchFamily="2" charset="-122"/>
              </a:rPr>
              <a:t>infile.getline</a:t>
            </a:r>
            <a:r>
              <a:rPr kumimoji="1" lang="en-US" altLang="zh-CN" dirty="0" smtClean="0">
                <a:solidFill>
                  <a:srgbClr val="FF0000"/>
                </a:solidFill>
                <a:ea typeface="宋体" pitchFamily="2" charset="-122"/>
              </a:rPr>
              <a:t>(buf,300))</a:t>
            </a:r>
          </a:p>
          <a:p>
            <a:pPr algn="l" eaLnBrk="1" hangingPunct="1">
              <a:spcBef>
                <a:spcPct val="20000"/>
              </a:spcBef>
            </a:pPr>
            <a:r>
              <a:rPr kumimoji="1" lang="en-US" altLang="zh-CN" dirty="0" smtClean="0">
                <a:solidFill>
                  <a:srgbClr val="FF0000"/>
                </a:solidFill>
                <a:ea typeface="宋体" pitchFamily="2" charset="-122"/>
              </a:rPr>
              <a:t>		</a:t>
            </a:r>
            <a:r>
              <a:rPr kumimoji="1" lang="en-US" altLang="zh-CN" dirty="0" err="1" smtClean="0">
                <a:solidFill>
                  <a:srgbClr val="FF0000"/>
                </a:solidFill>
                <a:ea typeface="宋体" pitchFamily="2" charset="-122"/>
              </a:rPr>
              <a:t>outfile</a:t>
            </a:r>
            <a:r>
              <a:rPr kumimoji="1" lang="en-US" altLang="zh-CN" dirty="0" smtClean="0">
                <a:solidFill>
                  <a:srgbClr val="FF0000"/>
                </a:solidFill>
                <a:ea typeface="宋体" pitchFamily="2" charset="-122"/>
              </a:rPr>
              <a:t>&lt;&lt;</a:t>
            </a:r>
            <a:r>
              <a:rPr kumimoji="1" lang="en-US" altLang="zh-CN" dirty="0" err="1" smtClean="0">
                <a:solidFill>
                  <a:srgbClr val="FF0000"/>
                </a:solidFill>
                <a:ea typeface="宋体" pitchFamily="2" charset="-122"/>
              </a:rPr>
              <a:t>buf</a:t>
            </a:r>
            <a:r>
              <a:rPr kumimoji="1" lang="en-US" altLang="zh-CN" dirty="0" smtClean="0">
                <a:solidFill>
                  <a:srgbClr val="FF0000"/>
                </a:solidFill>
                <a:ea typeface="宋体" pitchFamily="2" charset="-122"/>
              </a:rPr>
              <a:t>&lt;&lt;</a:t>
            </a:r>
            <a:r>
              <a:rPr kumimoji="1" lang="en-US" altLang="zh-CN" dirty="0" err="1" smtClean="0">
                <a:solidFill>
                  <a:srgbClr val="FF0000"/>
                </a:solidFill>
                <a:ea typeface="宋体" pitchFamily="2" charset="-122"/>
              </a:rPr>
              <a:t>endl</a:t>
            </a:r>
            <a:r>
              <a:rPr kumimoji="1" lang="en-US" altLang="zh-CN" dirty="0" smtClean="0">
                <a:solidFill>
                  <a:srgbClr val="FF0000"/>
                </a:solidFill>
                <a:ea typeface="宋体" pitchFamily="2" charset="-122"/>
              </a:rPr>
              <a:t>;</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outfile.close</a:t>
            </a:r>
            <a:r>
              <a:rPr kumimoji="1" lang="en-US" altLang="zh-CN" dirty="0" smtClean="0">
                <a:solidFill>
                  <a:srgbClr val="007A77"/>
                </a:solidFill>
                <a:ea typeface="宋体" pitchFamily="2" charset="-122"/>
              </a:rPr>
              <a:t>();</a:t>
            </a:r>
          </a:p>
          <a:p>
            <a:pPr algn="l" eaLnBrk="1" hangingPunct="1">
              <a:spcBef>
                <a:spcPct val="20000"/>
              </a:spcBef>
            </a:pPr>
            <a:r>
              <a:rPr kumimoji="1" lang="en-US" altLang="zh-CN" dirty="0" smtClean="0">
                <a:solidFill>
                  <a:srgbClr val="007A77"/>
                </a:solidFill>
                <a:ea typeface="宋体" pitchFamily="2" charset="-122"/>
              </a:rPr>
              <a:t>	</a:t>
            </a:r>
            <a:r>
              <a:rPr kumimoji="1" lang="en-US" altLang="zh-CN" dirty="0" err="1" smtClean="0">
                <a:solidFill>
                  <a:srgbClr val="000099"/>
                </a:solidFill>
                <a:ea typeface="宋体" pitchFamily="2" charset="-122"/>
              </a:rPr>
              <a:t>infile.close</a:t>
            </a:r>
            <a:r>
              <a:rPr kumimoji="1" lang="en-US" altLang="zh-CN" dirty="0" smtClean="0">
                <a:solidFill>
                  <a:srgbClr val="000099"/>
                </a:solidFill>
                <a:ea typeface="宋体" pitchFamily="2" charset="-122"/>
              </a:rPr>
              <a:t>();</a:t>
            </a:r>
          </a:p>
          <a:p>
            <a:pPr algn="l" eaLnBrk="1" hangingPunct="1">
              <a:spcBef>
                <a:spcPct val="20000"/>
              </a:spcBef>
            </a:pPr>
            <a:r>
              <a:rPr kumimoji="1" lang="en-US" altLang="zh-CN" dirty="0" smtClean="0">
                <a:solidFill>
                  <a:srgbClr val="007A77"/>
                </a:solidFill>
                <a:ea typeface="宋体" pitchFamily="2" charset="-122"/>
              </a:rPr>
              <a:t>}</a:t>
            </a:r>
          </a:p>
        </p:txBody>
      </p:sp>
      <p:sp>
        <p:nvSpPr>
          <p:cNvPr id="6" name="AutoShape 3"/>
          <p:cNvSpPr>
            <a:spLocks noChangeArrowheads="1"/>
          </p:cNvSpPr>
          <p:nvPr/>
        </p:nvSpPr>
        <p:spPr bwMode="auto">
          <a:xfrm>
            <a:off x="3276600" y="1828800"/>
            <a:ext cx="2971800" cy="446088"/>
          </a:xfrm>
          <a:prstGeom prst="wedgeRoundRectCallout">
            <a:avLst>
              <a:gd name="adj1" fmla="val -57801"/>
              <a:gd name="adj2" fmla="val -20106"/>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输入文件</a:t>
            </a:r>
            <a:r>
              <a:rPr kumimoji="1" lang="en-US" altLang="zh-CN" sz="1800" b="0" i="0" u="none" strike="noStrike" kern="0" cap="none" spc="0" normalizeH="0" baseline="0" noProof="0" smtClean="0">
                <a:ln>
                  <a:noFill/>
                </a:ln>
                <a:solidFill>
                  <a:srgbClr val="FFFF00"/>
                </a:solidFill>
                <a:effectLst/>
                <a:uLnTx/>
                <a:uFillTx/>
                <a:ea typeface="宋体" pitchFamily="2" charset="-122"/>
              </a:rPr>
              <a:t>(</a:t>
            </a:r>
            <a:r>
              <a:rPr kumimoji="1" lang="zh-CN" altLang="en-US" sz="1800" b="0" i="0" u="none" strike="noStrike" kern="0" cap="none" spc="0" normalizeH="0" baseline="0" noProof="0" smtClean="0">
                <a:ln>
                  <a:noFill/>
                </a:ln>
                <a:solidFill>
                  <a:srgbClr val="FFFF00"/>
                </a:solidFill>
                <a:effectLst/>
                <a:uLnTx/>
                <a:uFillTx/>
                <a:ea typeface="宋体" pitchFamily="2" charset="-122"/>
              </a:rPr>
              <a:t>源文件</a:t>
            </a:r>
            <a:r>
              <a:rPr kumimoji="1" lang="en-US" altLang="zh-CN" sz="1800" b="0" i="0" u="none" strike="noStrike" kern="0" cap="none" spc="0" normalizeH="0" baseline="0" noProof="0" smtClean="0">
                <a:ln>
                  <a:noFill/>
                </a:ln>
                <a:solidFill>
                  <a:srgbClr val="FFFF00"/>
                </a:solidFill>
                <a:effectLst/>
                <a:uLnTx/>
                <a:uFillTx/>
                <a:ea typeface="宋体" pitchFamily="2" charset="-122"/>
              </a:rPr>
              <a:t>)</a:t>
            </a:r>
            <a:r>
              <a:rPr kumimoji="1" lang="zh-CN" altLang="en-US" sz="1800" b="0" i="0" u="none" strike="noStrike" kern="0" cap="none" spc="0" normalizeH="0" baseline="0" noProof="0" smtClean="0">
                <a:ln>
                  <a:noFill/>
                </a:ln>
                <a:solidFill>
                  <a:srgbClr val="FFFF00"/>
                </a:solidFill>
                <a:effectLst/>
                <a:uLnTx/>
                <a:uFillTx/>
                <a:ea typeface="宋体" pitchFamily="2" charset="-122"/>
              </a:rPr>
              <a:t>名</a:t>
            </a:r>
          </a:p>
        </p:txBody>
      </p:sp>
      <p:sp>
        <p:nvSpPr>
          <p:cNvPr id="7" name="AutoShape 4"/>
          <p:cNvSpPr>
            <a:spLocks noChangeArrowheads="1"/>
          </p:cNvSpPr>
          <p:nvPr/>
        </p:nvSpPr>
        <p:spPr bwMode="auto">
          <a:xfrm>
            <a:off x="3354388" y="2667000"/>
            <a:ext cx="3351212" cy="446088"/>
          </a:xfrm>
          <a:prstGeom prst="wedgeRoundRectCallout">
            <a:avLst>
              <a:gd name="adj1" fmla="val -60088"/>
              <a:gd name="adj2" fmla="val 542"/>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输出文件</a:t>
            </a:r>
            <a:r>
              <a:rPr kumimoji="1" lang="en-US" altLang="zh-CN" sz="1800" b="0" i="0" u="none" strike="noStrike" kern="0" cap="none" spc="0" normalizeH="0" baseline="0" noProof="0" smtClean="0">
                <a:ln>
                  <a:noFill/>
                </a:ln>
                <a:solidFill>
                  <a:srgbClr val="FFFF00"/>
                </a:solidFill>
                <a:effectLst/>
                <a:uLnTx/>
                <a:uFillTx/>
                <a:ea typeface="宋体" pitchFamily="2" charset="-122"/>
              </a:rPr>
              <a:t>(</a:t>
            </a:r>
            <a:r>
              <a:rPr kumimoji="1" lang="zh-CN" altLang="en-US" sz="1800" b="0" i="0" u="none" strike="noStrike" kern="0" cap="none" spc="0" normalizeH="0" baseline="0" noProof="0" smtClean="0">
                <a:ln>
                  <a:noFill/>
                </a:ln>
                <a:solidFill>
                  <a:srgbClr val="FFFF00"/>
                </a:solidFill>
                <a:effectLst/>
                <a:uLnTx/>
                <a:uFillTx/>
                <a:ea typeface="宋体" pitchFamily="2" charset="-122"/>
              </a:rPr>
              <a:t>目的文件</a:t>
            </a:r>
            <a:r>
              <a:rPr kumimoji="1" lang="en-US" altLang="zh-CN" sz="1800" b="0" i="0" u="none" strike="noStrike" kern="0" cap="none" spc="0" normalizeH="0" baseline="0" noProof="0" smtClean="0">
                <a:ln>
                  <a:noFill/>
                </a:ln>
                <a:solidFill>
                  <a:srgbClr val="FFFF00"/>
                </a:solidFill>
                <a:effectLst/>
                <a:uLnTx/>
                <a:uFillTx/>
                <a:ea typeface="宋体" pitchFamily="2" charset="-122"/>
              </a:rPr>
              <a:t>)</a:t>
            </a:r>
            <a:r>
              <a:rPr kumimoji="1" lang="zh-CN" altLang="en-US" sz="1800" b="0" i="0" u="none" strike="noStrike" kern="0" cap="none" spc="0" normalizeH="0" baseline="0" noProof="0" smtClean="0">
                <a:ln>
                  <a:noFill/>
                </a:ln>
                <a:solidFill>
                  <a:srgbClr val="FFFF00"/>
                </a:solidFill>
                <a:effectLst/>
                <a:uLnTx/>
                <a:uFillTx/>
                <a:ea typeface="宋体" pitchFamily="2" charset="-122"/>
              </a:rPr>
              <a:t>名</a:t>
            </a:r>
          </a:p>
        </p:txBody>
      </p:sp>
      <p:sp>
        <p:nvSpPr>
          <p:cNvPr id="8" name="AutoShape 5"/>
          <p:cNvSpPr>
            <a:spLocks noChangeArrowheads="1"/>
          </p:cNvSpPr>
          <p:nvPr/>
        </p:nvSpPr>
        <p:spPr bwMode="auto">
          <a:xfrm>
            <a:off x="5105400" y="3505200"/>
            <a:ext cx="2514600" cy="446088"/>
          </a:xfrm>
          <a:prstGeom prst="wedgeRoundRectCallout">
            <a:avLst>
              <a:gd name="adj1" fmla="val -62815"/>
              <a:gd name="adj2" fmla="val 10500"/>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用函数打开文件</a:t>
            </a:r>
          </a:p>
        </p:txBody>
      </p:sp>
      <p:sp>
        <p:nvSpPr>
          <p:cNvPr id="9" name="AutoShape 6"/>
          <p:cNvSpPr>
            <a:spLocks noChangeArrowheads="1"/>
          </p:cNvSpPr>
          <p:nvPr/>
        </p:nvSpPr>
        <p:spPr bwMode="auto">
          <a:xfrm>
            <a:off x="5334000" y="4191000"/>
            <a:ext cx="3429000" cy="879475"/>
          </a:xfrm>
          <a:prstGeom prst="wedgeRoundRectCallout">
            <a:avLst>
              <a:gd name="adj1" fmla="val -69676"/>
              <a:gd name="adj2" fmla="val 6319"/>
              <a:gd name="adj3" fmla="val 16667"/>
            </a:avLst>
          </a:prstGeom>
          <a:solidFill>
            <a:srgbClr val="000099"/>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从源文件中读取一行字符，至文件尾停止循环</a:t>
            </a:r>
          </a:p>
        </p:txBody>
      </p:sp>
      <p:sp>
        <p:nvSpPr>
          <p:cNvPr id="10" name="AutoShape 7"/>
          <p:cNvSpPr>
            <a:spLocks noChangeArrowheads="1"/>
          </p:cNvSpPr>
          <p:nvPr/>
        </p:nvSpPr>
        <p:spPr bwMode="auto">
          <a:xfrm>
            <a:off x="3963988" y="5410200"/>
            <a:ext cx="4035425" cy="446088"/>
          </a:xfrm>
          <a:prstGeom prst="wedgeRoundRectCallout">
            <a:avLst>
              <a:gd name="adj1" fmla="val -43634"/>
              <a:gd name="adj2" fmla="val -112273"/>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将该行字符输出至目的文件</a:t>
            </a:r>
          </a:p>
        </p:txBody>
      </p:sp>
      <p:sp>
        <p:nvSpPr>
          <p:cNvPr id="11" name="AutoShape 8"/>
          <p:cNvSpPr>
            <a:spLocks noChangeArrowheads="1"/>
          </p:cNvSpPr>
          <p:nvPr/>
        </p:nvSpPr>
        <p:spPr bwMode="auto">
          <a:xfrm>
            <a:off x="2819400" y="6019800"/>
            <a:ext cx="1447800" cy="446088"/>
          </a:xfrm>
          <a:prstGeom prst="wedgeRoundRectCallout">
            <a:avLst>
              <a:gd name="adj1" fmla="val -58662"/>
              <a:gd name="adj2" fmla="val -136120"/>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FFFF00"/>
                </a:solidFill>
                <a:effectLst/>
                <a:uLnTx/>
                <a:uFillTx/>
                <a:ea typeface="宋体" pitchFamily="2" charset="-122"/>
              </a:rPr>
              <a:t>关闭文件</a:t>
            </a:r>
          </a:p>
        </p:txBody>
      </p:sp>
    </p:spTree>
    <p:extLst>
      <p:ext uri="{BB962C8B-B14F-4D97-AF65-F5344CB8AC3E}">
        <p14:creationId xmlns:p14="http://schemas.microsoft.com/office/powerpoint/2010/main" val="105532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autoUpdateAnimBg="0"/>
      <p:bldP spid="11"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二进制文件的读写</a:t>
            </a:r>
            <a:r>
              <a:rPr lang="zh-CN" altLang="en-US" dirty="0" smtClean="0"/>
              <a:t>操作</a:t>
            </a:r>
            <a:endParaRPr lang="zh-CN" altLang="en-US" dirty="0"/>
          </a:p>
        </p:txBody>
      </p:sp>
      <p:sp>
        <p:nvSpPr>
          <p:cNvPr id="4" name="Text Box 4"/>
          <p:cNvSpPr txBox="1">
            <a:spLocks noChangeArrowheads="1"/>
          </p:cNvSpPr>
          <p:nvPr/>
        </p:nvSpPr>
        <p:spPr bwMode="auto">
          <a:xfrm>
            <a:off x="0" y="1064220"/>
            <a:ext cx="8915400" cy="17589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spcBef>
                <a:spcPct val="50000"/>
              </a:spcBef>
            </a:pPr>
            <a:r>
              <a:rPr kumimoji="1" lang="zh-CN" altLang="en-US" sz="2800" dirty="0" smtClean="0">
                <a:solidFill>
                  <a:srgbClr val="007A77"/>
                </a:solidFill>
                <a:ea typeface="宋体" pitchFamily="2" charset="-122"/>
              </a:rPr>
              <a:t>若在文件的打开方式中没有特别说明，打开的文件均为</a:t>
            </a:r>
            <a:r>
              <a:rPr kumimoji="1" lang="en-US" altLang="zh-CN" sz="2800" dirty="0" smtClean="0">
                <a:solidFill>
                  <a:srgbClr val="007A77"/>
                </a:solidFill>
                <a:ea typeface="宋体" pitchFamily="2" charset="-122"/>
              </a:rPr>
              <a:t>ASCII</a:t>
            </a:r>
            <a:r>
              <a:rPr kumimoji="1" lang="zh-CN" altLang="en-US" sz="2800" dirty="0" smtClean="0">
                <a:solidFill>
                  <a:srgbClr val="007A77"/>
                </a:solidFill>
                <a:ea typeface="宋体" pitchFamily="2" charset="-122"/>
              </a:rPr>
              <a:t>码文件，</a:t>
            </a:r>
            <a:r>
              <a:rPr kumimoji="1" lang="zh-CN" altLang="en-US" sz="2800" dirty="0" smtClean="0">
                <a:solidFill>
                  <a:srgbClr val="0000CC"/>
                </a:solidFill>
                <a:ea typeface="宋体" pitchFamily="2" charset="-122"/>
              </a:rPr>
              <a:t>若要打开二进制文件，则要特别说明并用特定的读写函数</a:t>
            </a:r>
            <a:r>
              <a:rPr kumimoji="1" lang="zh-CN" altLang="en-US" sz="2800" dirty="0" smtClean="0">
                <a:solidFill>
                  <a:srgbClr val="007A77"/>
                </a:solidFill>
                <a:ea typeface="宋体" pitchFamily="2" charset="-122"/>
              </a:rPr>
              <a:t>。</a:t>
            </a:r>
          </a:p>
        </p:txBody>
      </p:sp>
      <p:sp>
        <p:nvSpPr>
          <p:cNvPr id="5" name="Text Box 5"/>
          <p:cNvSpPr txBox="1">
            <a:spLocks noChangeArrowheads="1"/>
          </p:cNvSpPr>
          <p:nvPr/>
        </p:nvSpPr>
        <p:spPr bwMode="auto">
          <a:xfrm>
            <a:off x="152400" y="3121620"/>
            <a:ext cx="8229600" cy="11604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800" dirty="0" err="1" smtClean="0">
                <a:solidFill>
                  <a:srgbClr val="007A77"/>
                </a:solidFill>
                <a:ea typeface="宋体" pitchFamily="2" charset="-122"/>
              </a:rPr>
              <a:t>fstream</a:t>
            </a:r>
            <a:r>
              <a:rPr kumimoji="1" lang="en-US" altLang="zh-CN" sz="2800" dirty="0" smtClean="0">
                <a:solidFill>
                  <a:srgbClr val="007A77"/>
                </a:solidFill>
                <a:ea typeface="宋体" pitchFamily="2" charset="-122"/>
              </a:rPr>
              <a:t>   </a:t>
            </a:r>
            <a:r>
              <a:rPr kumimoji="1" lang="en-US" altLang="zh-CN" sz="2800" dirty="0" err="1" smtClean="0">
                <a:solidFill>
                  <a:srgbClr val="007A77"/>
                </a:solidFill>
                <a:ea typeface="宋体" pitchFamily="2" charset="-122"/>
              </a:rPr>
              <a:t>infile,outfile</a:t>
            </a:r>
            <a:r>
              <a:rPr kumimoji="1" lang="en-US" altLang="zh-CN" sz="2800" dirty="0" smtClean="0">
                <a:solidFill>
                  <a:srgbClr val="007A77"/>
                </a:solidFill>
                <a:ea typeface="宋体" pitchFamily="2" charset="-122"/>
              </a:rPr>
              <a:t>;</a:t>
            </a:r>
          </a:p>
          <a:p>
            <a:pPr algn="l" eaLnBrk="1" hangingPunct="1">
              <a:spcBef>
                <a:spcPct val="50000"/>
              </a:spcBef>
            </a:pPr>
            <a:r>
              <a:rPr kumimoji="1" lang="en-US" altLang="zh-CN" sz="2800" dirty="0" err="1" smtClean="0">
                <a:solidFill>
                  <a:srgbClr val="007A77"/>
                </a:solidFill>
                <a:ea typeface="宋体" pitchFamily="2" charset="-122"/>
              </a:rPr>
              <a:t>infile.open</a:t>
            </a:r>
            <a:r>
              <a:rPr kumimoji="1" lang="en-US" altLang="zh-CN" sz="2800" dirty="0" smtClean="0">
                <a:solidFill>
                  <a:srgbClr val="007A77"/>
                </a:solidFill>
                <a:ea typeface="宋体" pitchFamily="2" charset="-122"/>
              </a:rPr>
              <a:t>(“inf1.dat”,  </a:t>
            </a:r>
            <a:r>
              <a:rPr kumimoji="1" lang="en-US" altLang="zh-CN" sz="2800" dirty="0" err="1" smtClean="0">
                <a:solidFill>
                  <a:srgbClr val="007A77"/>
                </a:solidFill>
                <a:ea typeface="宋体" pitchFamily="2" charset="-122"/>
              </a:rPr>
              <a:t>ios</a:t>
            </a:r>
            <a:r>
              <a:rPr kumimoji="1" lang="en-US" altLang="zh-CN" sz="2800" dirty="0" smtClean="0">
                <a:solidFill>
                  <a:srgbClr val="007A77"/>
                </a:solidFill>
                <a:ea typeface="宋体" pitchFamily="2" charset="-122"/>
              </a:rPr>
              <a:t>::in| </a:t>
            </a:r>
            <a:r>
              <a:rPr kumimoji="1" lang="en-US" altLang="zh-CN" sz="2800" dirty="0" err="1" smtClean="0">
                <a:solidFill>
                  <a:srgbClr val="0000CC"/>
                </a:solidFill>
                <a:ea typeface="宋体" pitchFamily="2" charset="-122"/>
              </a:rPr>
              <a:t>ios</a:t>
            </a:r>
            <a:r>
              <a:rPr kumimoji="1" lang="en-US" altLang="zh-CN" sz="2800" dirty="0" smtClean="0">
                <a:solidFill>
                  <a:srgbClr val="0000CC"/>
                </a:solidFill>
                <a:ea typeface="宋体" pitchFamily="2" charset="-122"/>
              </a:rPr>
              <a:t>::binary</a:t>
            </a:r>
            <a:r>
              <a:rPr kumimoji="1" lang="en-US" altLang="zh-CN" sz="2800" dirty="0" smtClean="0">
                <a:solidFill>
                  <a:srgbClr val="007A77"/>
                </a:solidFill>
                <a:ea typeface="宋体" pitchFamily="2" charset="-122"/>
              </a:rPr>
              <a:t>);</a:t>
            </a:r>
          </a:p>
        </p:txBody>
      </p:sp>
      <p:sp>
        <p:nvSpPr>
          <p:cNvPr id="6" name="Text Box 6"/>
          <p:cNvSpPr txBox="1">
            <a:spLocks noChangeArrowheads="1"/>
          </p:cNvSpPr>
          <p:nvPr/>
        </p:nvSpPr>
        <p:spPr bwMode="auto">
          <a:xfrm>
            <a:off x="152400" y="5026620"/>
            <a:ext cx="82296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800" smtClean="0">
                <a:solidFill>
                  <a:srgbClr val="007A77"/>
                </a:solidFill>
                <a:ea typeface="宋体" pitchFamily="2" charset="-122"/>
              </a:rPr>
              <a:t>outfile.open(“outf1.dat”,  ios::out| </a:t>
            </a:r>
            <a:r>
              <a:rPr kumimoji="1" lang="en-US" altLang="zh-CN" sz="2800" smtClean="0">
                <a:solidFill>
                  <a:srgbClr val="0000CC"/>
                </a:solidFill>
                <a:ea typeface="宋体" pitchFamily="2" charset="-122"/>
              </a:rPr>
              <a:t>ios::binary</a:t>
            </a:r>
            <a:r>
              <a:rPr kumimoji="1" lang="en-US" altLang="zh-CN" sz="2800" smtClean="0">
                <a:solidFill>
                  <a:srgbClr val="007A77"/>
                </a:solidFill>
                <a:ea typeface="宋体" pitchFamily="2" charset="-122"/>
              </a:rPr>
              <a:t>);</a:t>
            </a:r>
          </a:p>
        </p:txBody>
      </p:sp>
      <p:sp>
        <p:nvSpPr>
          <p:cNvPr id="7" name="AutoShape 7"/>
          <p:cNvSpPr>
            <a:spLocks noChangeArrowheads="1"/>
          </p:cNvSpPr>
          <p:nvPr/>
        </p:nvSpPr>
        <p:spPr bwMode="auto">
          <a:xfrm>
            <a:off x="990600" y="4493220"/>
            <a:ext cx="1300163" cy="520700"/>
          </a:xfrm>
          <a:prstGeom prst="wedgeRoundRectCallout">
            <a:avLst>
              <a:gd name="adj1" fmla="val 49144"/>
              <a:gd name="adj2" fmla="val -110060"/>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FFFF00"/>
                </a:solidFill>
                <a:effectLst/>
                <a:uLnTx/>
                <a:uFillTx/>
                <a:ea typeface="宋体" pitchFamily="2" charset="-122"/>
              </a:rPr>
              <a:t> </a:t>
            </a:r>
            <a:r>
              <a:rPr kumimoji="1" lang="zh-CN" altLang="en-US" sz="2800" b="0" i="0" u="none" strike="noStrike" kern="0" cap="none" spc="0" normalizeH="0" baseline="0" noProof="0" smtClean="0">
                <a:ln>
                  <a:noFill/>
                </a:ln>
                <a:solidFill>
                  <a:srgbClr val="FFFF00"/>
                </a:solidFill>
                <a:effectLst/>
                <a:uLnTx/>
                <a:uFillTx/>
                <a:ea typeface="宋体" pitchFamily="2" charset="-122"/>
              </a:rPr>
              <a:t>文件名</a:t>
            </a:r>
          </a:p>
        </p:txBody>
      </p:sp>
      <p:sp>
        <p:nvSpPr>
          <p:cNvPr id="8" name="AutoShape 8"/>
          <p:cNvSpPr>
            <a:spLocks noChangeArrowheads="1"/>
          </p:cNvSpPr>
          <p:nvPr/>
        </p:nvSpPr>
        <p:spPr bwMode="auto">
          <a:xfrm>
            <a:off x="3352800" y="4417020"/>
            <a:ext cx="2457450" cy="520700"/>
          </a:xfrm>
          <a:prstGeom prst="wedgeRoundRectCallout">
            <a:avLst>
              <a:gd name="adj1" fmla="val -6977"/>
              <a:gd name="adj2" fmla="val -96949"/>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FFFF00"/>
                </a:solidFill>
                <a:effectLst/>
                <a:uLnTx/>
                <a:uFillTx/>
                <a:ea typeface="宋体" pitchFamily="2" charset="-122"/>
              </a:rPr>
              <a:t> </a:t>
            </a:r>
            <a:r>
              <a:rPr kumimoji="1" lang="zh-CN" altLang="en-US" sz="2800" b="0" i="0" u="none" strike="noStrike" kern="0" cap="none" spc="0" normalizeH="0" baseline="0" noProof="0" smtClean="0">
                <a:ln>
                  <a:noFill/>
                </a:ln>
                <a:solidFill>
                  <a:srgbClr val="FFFF00"/>
                </a:solidFill>
                <a:effectLst/>
                <a:uLnTx/>
                <a:uFillTx/>
                <a:ea typeface="宋体" pitchFamily="2" charset="-122"/>
              </a:rPr>
              <a:t>输入方式打开</a:t>
            </a:r>
          </a:p>
        </p:txBody>
      </p:sp>
      <p:sp>
        <p:nvSpPr>
          <p:cNvPr id="9" name="AutoShape 9"/>
          <p:cNvSpPr>
            <a:spLocks noChangeArrowheads="1"/>
          </p:cNvSpPr>
          <p:nvPr/>
        </p:nvSpPr>
        <p:spPr bwMode="auto">
          <a:xfrm>
            <a:off x="4724400" y="3274020"/>
            <a:ext cx="2071688" cy="520700"/>
          </a:xfrm>
          <a:prstGeom prst="wedgeRoundRectCallout">
            <a:avLst>
              <a:gd name="adj1" fmla="val -4713"/>
              <a:gd name="adj2" fmla="val 76218"/>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FFFF00"/>
                </a:solidFill>
                <a:effectLst/>
                <a:uLnTx/>
                <a:uFillTx/>
                <a:ea typeface="宋体" pitchFamily="2" charset="-122"/>
              </a:rPr>
              <a:t> </a:t>
            </a:r>
            <a:r>
              <a:rPr kumimoji="1" lang="zh-CN" altLang="en-US" sz="2800" b="0" i="0" u="none" strike="noStrike" kern="0" cap="none" spc="0" normalizeH="0" baseline="0" noProof="0" smtClean="0">
                <a:ln>
                  <a:noFill/>
                </a:ln>
                <a:solidFill>
                  <a:srgbClr val="FFFF00"/>
                </a:solidFill>
                <a:effectLst/>
                <a:uLnTx/>
                <a:uFillTx/>
                <a:ea typeface="宋体" pitchFamily="2" charset="-122"/>
              </a:rPr>
              <a:t>二进制文件</a:t>
            </a:r>
          </a:p>
        </p:txBody>
      </p:sp>
      <p:sp>
        <p:nvSpPr>
          <p:cNvPr id="10" name="AutoShape 10"/>
          <p:cNvSpPr>
            <a:spLocks noChangeArrowheads="1"/>
          </p:cNvSpPr>
          <p:nvPr/>
        </p:nvSpPr>
        <p:spPr bwMode="auto">
          <a:xfrm>
            <a:off x="1143000" y="5788620"/>
            <a:ext cx="1300163" cy="520700"/>
          </a:xfrm>
          <a:prstGeom prst="wedgeRoundRectCallout">
            <a:avLst>
              <a:gd name="adj1" fmla="val 61597"/>
              <a:gd name="adj2" fmla="val -119208"/>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FFFF00"/>
                </a:solidFill>
                <a:effectLst/>
                <a:uLnTx/>
                <a:uFillTx/>
                <a:ea typeface="宋体" pitchFamily="2" charset="-122"/>
              </a:rPr>
              <a:t> </a:t>
            </a:r>
            <a:r>
              <a:rPr kumimoji="1" lang="zh-CN" altLang="en-US" sz="2800" b="0" i="0" u="none" strike="noStrike" kern="0" cap="none" spc="0" normalizeH="0" baseline="0" noProof="0" smtClean="0">
                <a:ln>
                  <a:noFill/>
                </a:ln>
                <a:solidFill>
                  <a:srgbClr val="FFFF00"/>
                </a:solidFill>
                <a:effectLst/>
                <a:uLnTx/>
                <a:uFillTx/>
                <a:ea typeface="宋体" pitchFamily="2" charset="-122"/>
              </a:rPr>
              <a:t>文件名</a:t>
            </a:r>
          </a:p>
        </p:txBody>
      </p:sp>
      <p:sp>
        <p:nvSpPr>
          <p:cNvPr id="11" name="AutoShape 11"/>
          <p:cNvSpPr>
            <a:spLocks noChangeArrowheads="1"/>
          </p:cNvSpPr>
          <p:nvPr/>
        </p:nvSpPr>
        <p:spPr bwMode="auto">
          <a:xfrm>
            <a:off x="3581400" y="5788620"/>
            <a:ext cx="2457450" cy="520700"/>
          </a:xfrm>
          <a:prstGeom prst="wedgeRoundRectCallout">
            <a:avLst>
              <a:gd name="adj1" fmla="val 4329"/>
              <a:gd name="adj2" fmla="val -130185"/>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FFFF00"/>
                </a:solidFill>
                <a:effectLst/>
                <a:uLnTx/>
                <a:uFillTx/>
                <a:ea typeface="宋体" pitchFamily="2" charset="-122"/>
              </a:rPr>
              <a:t> </a:t>
            </a:r>
            <a:r>
              <a:rPr kumimoji="1" lang="zh-CN" altLang="en-US" sz="2800" b="0" i="0" u="none" strike="noStrike" kern="0" cap="none" spc="0" normalizeH="0" baseline="0" noProof="0" smtClean="0">
                <a:ln>
                  <a:noFill/>
                </a:ln>
                <a:solidFill>
                  <a:srgbClr val="FFFF00"/>
                </a:solidFill>
                <a:effectLst/>
                <a:uLnTx/>
                <a:uFillTx/>
                <a:ea typeface="宋体" pitchFamily="2" charset="-122"/>
              </a:rPr>
              <a:t>输出方式打开</a:t>
            </a:r>
          </a:p>
        </p:txBody>
      </p:sp>
      <p:sp>
        <p:nvSpPr>
          <p:cNvPr id="12" name="AutoShape 12"/>
          <p:cNvSpPr>
            <a:spLocks noChangeArrowheads="1"/>
          </p:cNvSpPr>
          <p:nvPr/>
        </p:nvSpPr>
        <p:spPr bwMode="auto">
          <a:xfrm>
            <a:off x="6705600" y="5712420"/>
            <a:ext cx="2071688" cy="520700"/>
          </a:xfrm>
          <a:prstGeom prst="wedgeRoundRectCallout">
            <a:avLst>
              <a:gd name="adj1" fmla="val -50306"/>
              <a:gd name="adj2" fmla="val -110366"/>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FFFF00"/>
                </a:solidFill>
                <a:effectLst/>
                <a:uLnTx/>
                <a:uFillTx/>
                <a:ea typeface="宋体" pitchFamily="2" charset="-122"/>
              </a:rPr>
              <a:t> </a:t>
            </a:r>
            <a:r>
              <a:rPr kumimoji="1" lang="zh-CN" altLang="en-US" sz="2800" b="0" i="0" u="none" strike="noStrike" kern="0" cap="none" spc="0" normalizeH="0" baseline="0" noProof="0" smtClean="0">
                <a:ln>
                  <a:noFill/>
                </a:ln>
                <a:solidFill>
                  <a:srgbClr val="FFFF00"/>
                </a:solidFill>
                <a:effectLst/>
                <a:uLnTx/>
                <a:uFillTx/>
                <a:ea typeface="宋体" pitchFamily="2" charset="-122"/>
              </a:rPr>
              <a:t>二进制文件</a:t>
            </a:r>
          </a:p>
        </p:txBody>
      </p:sp>
    </p:spTree>
    <p:extLst>
      <p:ext uri="{BB962C8B-B14F-4D97-AF65-F5344CB8AC3E}">
        <p14:creationId xmlns:p14="http://schemas.microsoft.com/office/powerpoint/2010/main" val="10566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读一个非空白字符</a:t>
            </a:r>
          </a:p>
        </p:txBody>
      </p:sp>
      <p:sp>
        <p:nvSpPr>
          <p:cNvPr id="4" name="内容占位符 2"/>
          <p:cNvSpPr>
            <a:spLocks noGrp="1"/>
          </p:cNvSpPr>
          <p:nvPr>
            <p:ph idx="1"/>
          </p:nvPr>
        </p:nvSpPr>
        <p:spPr>
          <a:xfrm>
            <a:off x="288000" y="1115999"/>
            <a:ext cx="8604000" cy="5256000"/>
          </a:xfrm>
        </p:spPr>
        <p:txBody>
          <a:bodyPr>
            <a:normAutofit/>
          </a:bodyPr>
          <a:lstStyle/>
          <a:p>
            <a:pPr marL="342900" indent="-342900">
              <a:buClr>
                <a:srgbClr val="FF0000"/>
              </a:buClr>
              <a:buSzPct val="80000"/>
              <a:buFont typeface="Wingdings" panose="05000000000000000000" pitchFamily="2" charset="2"/>
              <a:buChar char="n"/>
            </a:pPr>
            <a:r>
              <a:rPr kumimoji="1" lang="zh-CN" altLang="en-US" sz="2800" b="1" kern="1200" dirty="0">
                <a:solidFill>
                  <a:srgbClr val="0033CC"/>
                </a:solidFill>
                <a:latin typeface="Times New Roman" pitchFamily="18" charset="0"/>
                <a:ea typeface="宋体" pitchFamily="2" charset="-122"/>
              </a:rPr>
              <a:t>方法一</a:t>
            </a:r>
            <a:endParaRPr kumimoji="1" lang="en-US" altLang="zh-CN" sz="2800" b="1" kern="1200" dirty="0">
              <a:solidFill>
                <a:srgbClr val="0033CC"/>
              </a:solidFill>
              <a:latin typeface="Times New Roman" pitchFamily="18" charset="0"/>
              <a:ea typeface="宋体" pitchFamily="2" charset="-122"/>
            </a:endParaRPr>
          </a:p>
          <a:p>
            <a:pPr indent="450850">
              <a:buClr>
                <a:srgbClr val="FF0000"/>
              </a:buClr>
              <a:buSzPct val="80000"/>
            </a:pPr>
            <a:r>
              <a:rPr lang="en-US" altLang="zh-CN" dirty="0"/>
              <a:t>char </a:t>
            </a:r>
            <a:r>
              <a:rPr lang="en-US" altLang="zh-CN" dirty="0" err="1"/>
              <a:t>str</a:t>
            </a:r>
            <a:r>
              <a:rPr lang="en-US" altLang="zh-CN" dirty="0"/>
              <a:t>[2];         </a:t>
            </a:r>
            <a:r>
              <a:rPr lang="en-US" altLang="zh-CN" dirty="0" err="1"/>
              <a:t>scanf</a:t>
            </a:r>
            <a:r>
              <a:rPr lang="en-US" altLang="zh-CN" dirty="0"/>
              <a:t>(“%1s”, </a:t>
            </a:r>
            <a:r>
              <a:rPr lang="en-US" altLang="zh-CN" dirty="0" err="1"/>
              <a:t>str</a:t>
            </a:r>
            <a:r>
              <a:rPr lang="en-US" altLang="zh-CN" dirty="0"/>
              <a:t>);</a:t>
            </a:r>
          </a:p>
          <a:p>
            <a:pPr indent="450850">
              <a:buClr>
                <a:srgbClr val="FF0000"/>
              </a:buClr>
              <a:buSzPct val="80000"/>
            </a:pPr>
            <a:r>
              <a:rPr lang="en-US" altLang="zh-CN" dirty="0" smtClean="0"/>
              <a:t>     // </a:t>
            </a:r>
            <a:r>
              <a:rPr lang="en-US" altLang="zh-CN" dirty="0"/>
              <a:t>%1s</a:t>
            </a:r>
            <a:r>
              <a:rPr lang="zh-CN" altLang="en-US" dirty="0"/>
              <a:t>扫描前导空白，并且只读一个字符</a:t>
            </a:r>
          </a:p>
          <a:p>
            <a:pPr marL="342900" indent="-342900">
              <a:buClr>
                <a:srgbClr val="FF0000"/>
              </a:buClr>
              <a:buSzPct val="80000"/>
              <a:buFont typeface="Wingdings" panose="05000000000000000000" pitchFamily="2" charset="2"/>
              <a:buChar char="n"/>
            </a:pPr>
            <a:r>
              <a:rPr kumimoji="1" lang="zh-CN" altLang="en-US" sz="2800" b="1" kern="1200" dirty="0">
                <a:solidFill>
                  <a:srgbClr val="0033CC"/>
                </a:solidFill>
                <a:latin typeface="Times New Roman" pitchFamily="18" charset="0"/>
                <a:ea typeface="宋体" pitchFamily="2" charset="-122"/>
              </a:rPr>
              <a:t>方法二</a:t>
            </a:r>
            <a:endParaRPr kumimoji="1" lang="en-US" altLang="zh-CN" sz="2800" b="1" kern="1200" dirty="0">
              <a:solidFill>
                <a:srgbClr val="0033CC"/>
              </a:solidFill>
              <a:latin typeface="Times New Roman" pitchFamily="18" charset="0"/>
              <a:ea typeface="宋体" pitchFamily="2" charset="-122"/>
            </a:endParaRPr>
          </a:p>
          <a:p>
            <a:pPr marL="723900" indent="-368300">
              <a:buClr>
                <a:srgbClr val="FF0000"/>
              </a:buClr>
              <a:buSzPct val="80000"/>
              <a:buFont typeface="Wingdings" panose="05000000000000000000" pitchFamily="2" charset="2"/>
              <a:buChar char="Ø"/>
            </a:pPr>
            <a:r>
              <a:rPr lang="zh-CN" altLang="en-US" dirty="0"/>
              <a:t>强制扫描</a:t>
            </a:r>
            <a:r>
              <a:rPr lang="zh-CN" altLang="en-US" dirty="0" smtClean="0"/>
              <a:t>空白：在</a:t>
            </a:r>
            <a:r>
              <a:rPr lang="en-US" altLang="zh-CN" dirty="0"/>
              <a:t>%</a:t>
            </a:r>
            <a:r>
              <a:rPr lang="zh-CN" altLang="en-US" dirty="0"/>
              <a:t>前面加上一个空格表示“强制扫描前导空白</a:t>
            </a:r>
            <a:r>
              <a:rPr lang="zh-CN" altLang="en-US" dirty="0" smtClean="0"/>
              <a:t>”</a:t>
            </a:r>
            <a:endParaRPr lang="en-US" altLang="zh-CN" dirty="0" smtClean="0"/>
          </a:p>
          <a:p>
            <a:pPr marL="355600" indent="449263">
              <a:buClr>
                <a:srgbClr val="FF0000"/>
              </a:buClr>
              <a:buSzPct val="80000"/>
            </a:pPr>
            <a:r>
              <a:rPr lang="en-US" altLang="zh-CN" b="1" dirty="0" smtClean="0"/>
              <a:t>  </a:t>
            </a:r>
            <a:r>
              <a:rPr lang="en-US" altLang="zh-CN" b="1" dirty="0" err="1" smtClean="0"/>
              <a:t>scanf</a:t>
            </a:r>
            <a:r>
              <a:rPr lang="en-US" altLang="zh-CN" b="1" dirty="0"/>
              <a:t>(“ %c”, &amp;</a:t>
            </a:r>
            <a:r>
              <a:rPr lang="en-US" altLang="zh-CN" b="1" dirty="0" err="1"/>
              <a:t>ch</a:t>
            </a:r>
            <a:r>
              <a:rPr lang="en-US" altLang="zh-CN" b="1" dirty="0" smtClean="0"/>
              <a:t>);</a:t>
            </a:r>
          </a:p>
          <a:p>
            <a:pPr marL="723900" indent="-368300">
              <a:buClr>
                <a:srgbClr val="FF0000"/>
              </a:buClr>
              <a:buSzPct val="80000"/>
              <a:buFont typeface="Wingdings" panose="05000000000000000000" pitchFamily="2" charset="2"/>
              <a:buChar char="Ø"/>
            </a:pPr>
            <a:r>
              <a:rPr lang="zh-CN" altLang="en-US" dirty="0" smtClean="0"/>
              <a:t>前面</a:t>
            </a:r>
            <a:r>
              <a:rPr lang="zh-CN" altLang="en-US" dirty="0"/>
              <a:t>那个读人物信息的完整</a:t>
            </a:r>
            <a:r>
              <a:rPr lang="en-US" altLang="zh-CN" dirty="0" err="1"/>
              <a:t>scanf</a:t>
            </a:r>
            <a:r>
              <a:rPr lang="zh-CN" altLang="en-US" dirty="0"/>
              <a:t>语句</a:t>
            </a:r>
            <a:r>
              <a:rPr lang="zh-CN" altLang="en-US" dirty="0" smtClean="0"/>
              <a:t>：</a:t>
            </a:r>
            <a:endParaRPr lang="en-US" altLang="zh-CN" dirty="0" smtClean="0"/>
          </a:p>
          <a:p>
            <a:pPr marL="355600" indent="449263">
              <a:buClr>
                <a:srgbClr val="FF0000"/>
              </a:buClr>
              <a:buSzPct val="80000"/>
            </a:pPr>
            <a:r>
              <a:rPr lang="en-US" altLang="zh-CN" b="1" dirty="0" smtClean="0"/>
              <a:t>  </a:t>
            </a:r>
            <a:r>
              <a:rPr lang="en-US" altLang="zh-CN" b="1" dirty="0" err="1" smtClean="0"/>
              <a:t>scanf</a:t>
            </a:r>
            <a:r>
              <a:rPr lang="en-US" altLang="zh-CN" b="1" dirty="0"/>
              <a:t>(“%s %c %s”, name, &amp;gender, ability);</a:t>
            </a:r>
          </a:p>
          <a:p>
            <a:pPr marL="342900" indent="-342900">
              <a:buClr>
                <a:srgbClr val="FF0000"/>
              </a:buClr>
              <a:buSzPct val="80000"/>
              <a:buFont typeface="Wingdings" panose="05000000000000000000" pitchFamily="2" charset="2"/>
              <a:buChar char="n"/>
            </a:pPr>
            <a:endParaRPr lang="zh-CN" altLang="en-US" dirty="0"/>
          </a:p>
        </p:txBody>
      </p:sp>
    </p:spTree>
    <p:extLst>
      <p:ext uri="{BB962C8B-B14F-4D97-AF65-F5344CB8AC3E}">
        <p14:creationId xmlns:p14="http://schemas.microsoft.com/office/powerpoint/2010/main" val="30759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读二进制文件</a:t>
            </a:r>
            <a:endParaRPr lang="zh-CN" altLang="en-US" dirty="0"/>
          </a:p>
        </p:txBody>
      </p:sp>
      <p:sp>
        <p:nvSpPr>
          <p:cNvPr id="4" name="Text Box 2"/>
          <p:cNvSpPr txBox="1">
            <a:spLocks noChangeArrowheads="1"/>
          </p:cNvSpPr>
          <p:nvPr/>
        </p:nvSpPr>
        <p:spPr bwMode="auto">
          <a:xfrm>
            <a:off x="304800" y="2413337"/>
            <a:ext cx="4771256" cy="10156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kumimoji="1" lang="zh-CN" altLang="en-US" dirty="0" smtClean="0">
                <a:solidFill>
                  <a:srgbClr val="000099"/>
                </a:solidFill>
                <a:ea typeface="宋体" pitchFamily="2" charset="-122"/>
              </a:rPr>
              <a:t>输入函数：</a:t>
            </a:r>
          </a:p>
          <a:p>
            <a:pPr algn="l" eaLnBrk="1" hangingPunct="1">
              <a:spcBef>
                <a:spcPct val="50000"/>
              </a:spcBef>
            </a:pPr>
            <a:r>
              <a:rPr kumimoji="1" lang="en-US" altLang="zh-CN" dirty="0" err="1" smtClean="0">
                <a:solidFill>
                  <a:srgbClr val="000099"/>
                </a:solidFill>
                <a:ea typeface="宋体" pitchFamily="2" charset="-122"/>
              </a:rPr>
              <a:t>infile.read</a:t>
            </a:r>
            <a:r>
              <a:rPr kumimoji="1" lang="en-US" altLang="zh-CN" dirty="0" smtClean="0">
                <a:solidFill>
                  <a:srgbClr val="000099"/>
                </a:solidFill>
                <a:ea typeface="宋体" pitchFamily="2" charset="-122"/>
              </a:rPr>
              <a:t>( char  *,   </a:t>
            </a:r>
            <a:r>
              <a:rPr kumimoji="1" lang="en-US" altLang="zh-CN" dirty="0" err="1" smtClean="0">
                <a:solidFill>
                  <a:srgbClr val="000099"/>
                </a:solidFill>
                <a:ea typeface="宋体" pitchFamily="2" charset="-122"/>
              </a:rPr>
              <a:t>int</a:t>
            </a:r>
            <a:r>
              <a:rPr kumimoji="1" lang="en-US" altLang="zh-CN" dirty="0" smtClean="0">
                <a:solidFill>
                  <a:srgbClr val="000099"/>
                </a:solidFill>
                <a:ea typeface="宋体" pitchFamily="2" charset="-122"/>
              </a:rPr>
              <a:t> )</a:t>
            </a:r>
          </a:p>
        </p:txBody>
      </p:sp>
      <p:sp>
        <p:nvSpPr>
          <p:cNvPr id="5" name="AutoShape 3"/>
          <p:cNvSpPr>
            <a:spLocks noChangeArrowheads="1"/>
          </p:cNvSpPr>
          <p:nvPr/>
        </p:nvSpPr>
        <p:spPr bwMode="auto">
          <a:xfrm>
            <a:off x="152400" y="3721893"/>
            <a:ext cx="2403376" cy="449485"/>
          </a:xfrm>
          <a:prstGeom prst="wedgeRoundRectCallout">
            <a:avLst>
              <a:gd name="adj1" fmla="val -25179"/>
              <a:gd name="adj2" fmla="val -135318"/>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b="0" i="0" u="none" strike="noStrike" kern="0" cap="none" spc="0" normalizeH="0" baseline="0" noProof="0" dirty="0" smtClean="0">
                <a:ln>
                  <a:noFill/>
                </a:ln>
                <a:solidFill>
                  <a:srgbClr val="FFFF00"/>
                </a:solidFill>
                <a:effectLst/>
                <a:uLnTx/>
                <a:uFillTx/>
                <a:ea typeface="宋体" pitchFamily="2" charset="-122"/>
              </a:rPr>
              <a:t>输入文件对象名</a:t>
            </a:r>
          </a:p>
        </p:txBody>
      </p:sp>
      <p:sp>
        <p:nvSpPr>
          <p:cNvPr id="6" name="AutoShape 5"/>
          <p:cNvSpPr>
            <a:spLocks noChangeArrowheads="1"/>
          </p:cNvSpPr>
          <p:nvPr/>
        </p:nvSpPr>
        <p:spPr bwMode="auto">
          <a:xfrm>
            <a:off x="2771800" y="3717032"/>
            <a:ext cx="3024336" cy="449485"/>
          </a:xfrm>
          <a:prstGeom prst="wedgeRoundRectCallout">
            <a:avLst>
              <a:gd name="adj1" fmla="val -58921"/>
              <a:gd name="adj2" fmla="val -134729"/>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b="0" i="0" u="none" strike="noStrike" kern="0" cap="none" spc="0" normalizeH="0" baseline="0" noProof="0" dirty="0" smtClean="0">
                <a:ln>
                  <a:noFill/>
                </a:ln>
                <a:solidFill>
                  <a:srgbClr val="FFFF00"/>
                </a:solidFill>
                <a:effectLst/>
                <a:uLnTx/>
                <a:uFillTx/>
                <a:ea typeface="宋体" pitchFamily="2" charset="-122"/>
              </a:rPr>
              <a:t> </a:t>
            </a:r>
            <a:r>
              <a:rPr kumimoji="1" lang="zh-CN" altLang="en-US" b="0" i="0" u="none" strike="noStrike" kern="0" cap="none" spc="0" normalizeH="0" baseline="0" noProof="0" dirty="0" smtClean="0">
                <a:ln>
                  <a:noFill/>
                </a:ln>
                <a:solidFill>
                  <a:srgbClr val="FFFF00"/>
                </a:solidFill>
                <a:effectLst/>
                <a:uLnTx/>
                <a:uFillTx/>
                <a:ea typeface="宋体" pitchFamily="2" charset="-122"/>
              </a:rPr>
              <a:t>数据进入的内存地址</a:t>
            </a:r>
          </a:p>
        </p:txBody>
      </p:sp>
      <p:sp>
        <p:nvSpPr>
          <p:cNvPr id="7" name="AutoShape 6"/>
          <p:cNvSpPr>
            <a:spLocks noChangeArrowheads="1"/>
          </p:cNvSpPr>
          <p:nvPr/>
        </p:nvSpPr>
        <p:spPr bwMode="auto">
          <a:xfrm>
            <a:off x="2063999" y="2420888"/>
            <a:ext cx="2600416" cy="449485"/>
          </a:xfrm>
          <a:prstGeom prst="wedgeRoundRectCallout">
            <a:avLst>
              <a:gd name="adj1" fmla="val -11550"/>
              <a:gd name="adj2" fmla="val 94903"/>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b="0" i="0" u="none" strike="noStrike" kern="0" cap="none" spc="0" normalizeH="0" baseline="0" noProof="0" dirty="0" smtClean="0">
                <a:ln>
                  <a:noFill/>
                </a:ln>
                <a:solidFill>
                  <a:srgbClr val="FFFF00"/>
                </a:solidFill>
                <a:effectLst/>
                <a:uLnTx/>
                <a:uFillTx/>
                <a:ea typeface="宋体" pitchFamily="2" charset="-122"/>
              </a:rPr>
              <a:t> </a:t>
            </a:r>
            <a:r>
              <a:rPr kumimoji="1" lang="zh-CN" altLang="en-US" b="0" i="0" u="none" strike="noStrike" kern="0" cap="none" spc="0" normalizeH="0" baseline="0" noProof="0" dirty="0" smtClean="0">
                <a:ln>
                  <a:noFill/>
                </a:ln>
                <a:solidFill>
                  <a:srgbClr val="FFFF00"/>
                </a:solidFill>
                <a:effectLst/>
                <a:uLnTx/>
                <a:uFillTx/>
                <a:ea typeface="宋体" pitchFamily="2" charset="-122"/>
              </a:rPr>
              <a:t>一次读入的字节数</a:t>
            </a:r>
          </a:p>
        </p:txBody>
      </p:sp>
      <p:sp>
        <p:nvSpPr>
          <p:cNvPr id="8" name="Text Box 7"/>
          <p:cNvSpPr txBox="1">
            <a:spLocks noChangeArrowheads="1"/>
          </p:cNvSpPr>
          <p:nvPr/>
        </p:nvSpPr>
        <p:spPr bwMode="auto">
          <a:xfrm>
            <a:off x="6089848" y="2369840"/>
            <a:ext cx="914400" cy="485775"/>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007A77"/>
                </a:solidFill>
                <a:effectLst/>
                <a:uLnTx/>
                <a:uFillTx/>
                <a:ea typeface="宋体" pitchFamily="2" charset="-122"/>
              </a:rPr>
              <a:t>文件</a:t>
            </a:r>
          </a:p>
        </p:txBody>
      </p:sp>
      <p:sp>
        <p:nvSpPr>
          <p:cNvPr id="9" name="Text Box 8"/>
          <p:cNvSpPr txBox="1">
            <a:spLocks noChangeArrowheads="1"/>
          </p:cNvSpPr>
          <p:nvPr/>
        </p:nvSpPr>
        <p:spPr bwMode="auto">
          <a:xfrm>
            <a:off x="7690048" y="2369840"/>
            <a:ext cx="914400" cy="485775"/>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007A77"/>
                </a:solidFill>
                <a:effectLst/>
                <a:uLnTx/>
                <a:uFillTx/>
                <a:ea typeface="宋体" pitchFamily="2" charset="-122"/>
              </a:rPr>
              <a:t>内存</a:t>
            </a:r>
          </a:p>
        </p:txBody>
      </p:sp>
      <p:sp>
        <p:nvSpPr>
          <p:cNvPr id="10" name="Line 9"/>
          <p:cNvSpPr>
            <a:spLocks noChangeShapeType="1"/>
          </p:cNvSpPr>
          <p:nvPr/>
        </p:nvSpPr>
        <p:spPr bwMode="auto">
          <a:xfrm>
            <a:off x="7004248" y="2598440"/>
            <a:ext cx="685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1" name="Text Box 10"/>
          <p:cNvSpPr txBox="1">
            <a:spLocks noChangeArrowheads="1"/>
          </p:cNvSpPr>
          <p:nvPr/>
        </p:nvSpPr>
        <p:spPr bwMode="auto">
          <a:xfrm>
            <a:off x="228600" y="5370601"/>
            <a:ext cx="8513168" cy="93871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kumimoji="1" lang="en-US" altLang="zh-CN" sz="2200" dirty="0" err="1" smtClean="0">
                <a:solidFill>
                  <a:srgbClr val="007A77"/>
                </a:solidFill>
                <a:ea typeface="宋体" pitchFamily="2" charset="-122"/>
              </a:rPr>
              <a:t>int</a:t>
            </a:r>
            <a:r>
              <a:rPr kumimoji="1" lang="en-US" altLang="zh-CN" sz="2200" dirty="0" smtClean="0">
                <a:solidFill>
                  <a:srgbClr val="007A77"/>
                </a:solidFill>
                <a:ea typeface="宋体" pitchFamily="2" charset="-122"/>
              </a:rPr>
              <a:t>  a[10];</a:t>
            </a:r>
          </a:p>
          <a:p>
            <a:pPr algn="l" eaLnBrk="1" hangingPunct="1">
              <a:spcBef>
                <a:spcPct val="50000"/>
              </a:spcBef>
            </a:pPr>
            <a:r>
              <a:rPr kumimoji="1" lang="en-US" altLang="zh-CN" sz="2200" dirty="0" err="1" smtClean="0">
                <a:solidFill>
                  <a:srgbClr val="007A77"/>
                </a:solidFill>
                <a:ea typeface="宋体" pitchFamily="2" charset="-122"/>
              </a:rPr>
              <a:t>infile.read</a:t>
            </a:r>
            <a:r>
              <a:rPr kumimoji="1" lang="en-US" altLang="zh-CN" sz="2200" dirty="0" smtClean="0">
                <a:solidFill>
                  <a:srgbClr val="007A77"/>
                </a:solidFill>
                <a:ea typeface="宋体" pitchFamily="2" charset="-122"/>
              </a:rPr>
              <a:t>(</a:t>
            </a:r>
            <a:r>
              <a:rPr kumimoji="1" lang="en-US" altLang="zh-CN" sz="2200" dirty="0" smtClean="0">
                <a:solidFill>
                  <a:srgbClr val="0000CC"/>
                </a:solidFill>
                <a:ea typeface="宋体" pitchFamily="2" charset="-122"/>
              </a:rPr>
              <a:t>(char *)</a:t>
            </a:r>
            <a:r>
              <a:rPr kumimoji="1" lang="en-US" altLang="zh-CN" sz="2200" dirty="0" smtClean="0">
                <a:solidFill>
                  <a:srgbClr val="007A77"/>
                </a:solidFill>
                <a:ea typeface="宋体" pitchFamily="2" charset="-122"/>
              </a:rPr>
              <a:t>a,  10*</a:t>
            </a:r>
            <a:r>
              <a:rPr kumimoji="1" lang="en-US" altLang="zh-CN" sz="2200" dirty="0" err="1" smtClean="0">
                <a:solidFill>
                  <a:srgbClr val="007A77"/>
                </a:solidFill>
                <a:ea typeface="宋体" pitchFamily="2" charset="-122"/>
              </a:rPr>
              <a:t>sizeof</a:t>
            </a:r>
            <a:r>
              <a:rPr kumimoji="1" lang="en-US" altLang="zh-CN" sz="2200" dirty="0" smtClean="0">
                <a:solidFill>
                  <a:srgbClr val="007A77"/>
                </a:solidFill>
                <a:ea typeface="宋体" pitchFamily="2" charset="-122"/>
              </a:rPr>
              <a:t>(</a:t>
            </a:r>
            <a:r>
              <a:rPr kumimoji="1" lang="en-US" altLang="zh-CN" sz="2200" dirty="0" err="1" smtClean="0">
                <a:solidFill>
                  <a:srgbClr val="007A77"/>
                </a:solidFill>
                <a:ea typeface="宋体" pitchFamily="2" charset="-122"/>
              </a:rPr>
              <a:t>int</a:t>
            </a:r>
            <a:r>
              <a:rPr kumimoji="1" lang="en-US" altLang="zh-CN" sz="2200" dirty="0" smtClean="0">
                <a:solidFill>
                  <a:srgbClr val="007A77"/>
                </a:solidFill>
                <a:ea typeface="宋体" pitchFamily="2" charset="-122"/>
              </a:rPr>
              <a:t>));//</a:t>
            </a:r>
            <a:r>
              <a:rPr kumimoji="1" lang="zh-CN" altLang="en-US" sz="2200" dirty="0" smtClean="0">
                <a:solidFill>
                  <a:srgbClr val="007A77"/>
                </a:solidFill>
                <a:ea typeface="宋体" pitchFamily="2" charset="-122"/>
              </a:rPr>
              <a:t>从文件中输入十个整型数到</a:t>
            </a:r>
            <a:r>
              <a:rPr kumimoji="1" lang="en-US" altLang="zh-CN" sz="2200" dirty="0" smtClean="0">
                <a:solidFill>
                  <a:srgbClr val="007A77"/>
                </a:solidFill>
                <a:ea typeface="宋体" pitchFamily="2" charset="-122"/>
              </a:rPr>
              <a:t>a</a:t>
            </a:r>
          </a:p>
        </p:txBody>
      </p:sp>
      <p:sp>
        <p:nvSpPr>
          <p:cNvPr id="12" name="Text Box 11"/>
          <p:cNvSpPr txBox="1">
            <a:spLocks noChangeArrowheads="1"/>
          </p:cNvSpPr>
          <p:nvPr/>
        </p:nvSpPr>
        <p:spPr bwMode="auto">
          <a:xfrm>
            <a:off x="228600" y="4434497"/>
            <a:ext cx="8231832" cy="93871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kumimoji="1" lang="en-US" altLang="zh-CN" sz="2200" dirty="0" err="1" smtClean="0">
                <a:solidFill>
                  <a:srgbClr val="007A77"/>
                </a:solidFill>
                <a:ea typeface="宋体" pitchFamily="2" charset="-122"/>
              </a:rPr>
              <a:t>int</a:t>
            </a:r>
            <a:r>
              <a:rPr kumimoji="1" lang="en-US" altLang="zh-CN" sz="2200" dirty="0" smtClean="0">
                <a:solidFill>
                  <a:srgbClr val="007A77"/>
                </a:solidFill>
                <a:ea typeface="宋体" pitchFamily="2" charset="-122"/>
              </a:rPr>
              <a:t>  </a:t>
            </a:r>
            <a:r>
              <a:rPr kumimoji="1" lang="en-US" altLang="zh-CN" sz="2200" dirty="0" err="1" smtClean="0">
                <a:solidFill>
                  <a:srgbClr val="007A77"/>
                </a:solidFill>
                <a:ea typeface="宋体" pitchFamily="2" charset="-122"/>
              </a:rPr>
              <a:t>i</a:t>
            </a:r>
            <a:r>
              <a:rPr kumimoji="1" lang="en-US" altLang="zh-CN" sz="2200" dirty="0" smtClean="0">
                <a:solidFill>
                  <a:srgbClr val="007A77"/>
                </a:solidFill>
                <a:ea typeface="宋体" pitchFamily="2" charset="-122"/>
              </a:rPr>
              <a:t>;</a:t>
            </a:r>
          </a:p>
          <a:p>
            <a:pPr algn="l" eaLnBrk="1" hangingPunct="1">
              <a:spcBef>
                <a:spcPct val="50000"/>
              </a:spcBef>
            </a:pPr>
            <a:r>
              <a:rPr kumimoji="1" lang="en-US" altLang="zh-CN" sz="2200" dirty="0" err="1" smtClean="0">
                <a:solidFill>
                  <a:srgbClr val="007A77"/>
                </a:solidFill>
                <a:ea typeface="宋体" pitchFamily="2" charset="-122"/>
              </a:rPr>
              <a:t>infile.read</a:t>
            </a:r>
            <a:r>
              <a:rPr kumimoji="1" lang="en-US" altLang="zh-CN" sz="2200" dirty="0" smtClean="0">
                <a:solidFill>
                  <a:srgbClr val="007A77"/>
                </a:solidFill>
                <a:ea typeface="宋体" pitchFamily="2" charset="-122"/>
              </a:rPr>
              <a:t>(</a:t>
            </a:r>
            <a:r>
              <a:rPr kumimoji="1" lang="en-US" altLang="zh-CN" sz="2200" dirty="0" smtClean="0">
                <a:solidFill>
                  <a:srgbClr val="0000CC"/>
                </a:solidFill>
                <a:ea typeface="宋体" pitchFamily="2" charset="-122"/>
              </a:rPr>
              <a:t>(char *)</a:t>
            </a:r>
            <a:r>
              <a:rPr kumimoji="1" lang="en-US" altLang="zh-CN" sz="2200" dirty="0" smtClean="0">
                <a:solidFill>
                  <a:srgbClr val="007A77"/>
                </a:solidFill>
                <a:ea typeface="宋体" pitchFamily="2" charset="-122"/>
              </a:rPr>
              <a:t>&amp;</a:t>
            </a:r>
            <a:r>
              <a:rPr kumimoji="1" lang="en-US" altLang="zh-CN" sz="2200" dirty="0" err="1" smtClean="0">
                <a:solidFill>
                  <a:srgbClr val="007A77"/>
                </a:solidFill>
                <a:ea typeface="宋体" pitchFamily="2" charset="-122"/>
              </a:rPr>
              <a:t>i</a:t>
            </a:r>
            <a:r>
              <a:rPr kumimoji="1" lang="en-US" altLang="zh-CN" sz="2200" dirty="0" smtClean="0">
                <a:solidFill>
                  <a:srgbClr val="007A77"/>
                </a:solidFill>
                <a:ea typeface="宋体" pitchFamily="2" charset="-122"/>
              </a:rPr>
              <a:t>, </a:t>
            </a:r>
            <a:r>
              <a:rPr kumimoji="1" lang="en-US" altLang="zh-CN" sz="2200" dirty="0" err="1" smtClean="0">
                <a:solidFill>
                  <a:srgbClr val="007A77"/>
                </a:solidFill>
                <a:ea typeface="宋体" pitchFamily="2" charset="-122"/>
              </a:rPr>
              <a:t>sizeof</a:t>
            </a:r>
            <a:r>
              <a:rPr kumimoji="1" lang="en-US" altLang="zh-CN" sz="2200" dirty="0" smtClean="0">
                <a:solidFill>
                  <a:srgbClr val="007A77"/>
                </a:solidFill>
                <a:ea typeface="宋体" pitchFamily="2" charset="-122"/>
              </a:rPr>
              <a:t>(</a:t>
            </a:r>
            <a:r>
              <a:rPr kumimoji="1" lang="en-US" altLang="zh-CN" sz="2200" dirty="0" err="1" smtClean="0">
                <a:solidFill>
                  <a:srgbClr val="007A77"/>
                </a:solidFill>
                <a:ea typeface="宋体" pitchFamily="2" charset="-122"/>
              </a:rPr>
              <a:t>int</a:t>
            </a:r>
            <a:r>
              <a:rPr kumimoji="1" lang="en-US" altLang="zh-CN" sz="2200" dirty="0" smtClean="0">
                <a:solidFill>
                  <a:srgbClr val="007A77"/>
                </a:solidFill>
                <a:ea typeface="宋体" pitchFamily="2" charset="-122"/>
              </a:rPr>
              <a:t>));//</a:t>
            </a:r>
            <a:r>
              <a:rPr kumimoji="1" lang="zh-CN" altLang="en-US" sz="2200" dirty="0" smtClean="0">
                <a:solidFill>
                  <a:srgbClr val="007A77"/>
                </a:solidFill>
                <a:ea typeface="宋体" pitchFamily="2" charset="-122"/>
              </a:rPr>
              <a:t>从文件中输入一个整型数到</a:t>
            </a:r>
            <a:r>
              <a:rPr kumimoji="1" lang="en-US" altLang="zh-CN" sz="2200" dirty="0" err="1" smtClean="0">
                <a:solidFill>
                  <a:srgbClr val="007A77"/>
                </a:solidFill>
                <a:ea typeface="宋体" pitchFamily="2" charset="-122"/>
              </a:rPr>
              <a:t>i</a:t>
            </a:r>
            <a:endParaRPr kumimoji="1" lang="en-US" altLang="zh-CN" sz="2200" dirty="0" smtClean="0">
              <a:solidFill>
                <a:srgbClr val="007A77"/>
              </a:solidFill>
              <a:ea typeface="宋体" pitchFamily="2" charset="-122"/>
            </a:endParaRPr>
          </a:p>
        </p:txBody>
      </p:sp>
      <p:sp>
        <p:nvSpPr>
          <p:cNvPr id="13" name="Text Box 12"/>
          <p:cNvSpPr txBox="1">
            <a:spLocks noChangeArrowheads="1"/>
          </p:cNvSpPr>
          <p:nvPr/>
        </p:nvSpPr>
        <p:spPr bwMode="auto">
          <a:xfrm>
            <a:off x="49088" y="1073547"/>
            <a:ext cx="8915400" cy="100098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spcBef>
                <a:spcPct val="50000"/>
              </a:spcBef>
            </a:pPr>
            <a:r>
              <a:rPr kumimoji="1" lang="zh-CN" altLang="en-US" dirty="0" smtClean="0">
                <a:solidFill>
                  <a:srgbClr val="007A77"/>
                </a:solidFill>
                <a:ea typeface="宋体" pitchFamily="2" charset="-122"/>
              </a:rPr>
              <a:t>由于二进制文件中的数据不是</a:t>
            </a:r>
            <a:r>
              <a:rPr kumimoji="1" lang="en-US" altLang="zh-CN" dirty="0" smtClean="0">
                <a:solidFill>
                  <a:srgbClr val="007A77"/>
                </a:solidFill>
                <a:ea typeface="宋体" pitchFamily="2" charset="-122"/>
              </a:rPr>
              <a:t>ASCII</a:t>
            </a:r>
            <a:r>
              <a:rPr kumimoji="1" lang="zh-CN" altLang="en-US" dirty="0" smtClean="0">
                <a:solidFill>
                  <a:srgbClr val="007A77"/>
                </a:solidFill>
                <a:ea typeface="宋体" pitchFamily="2" charset="-122"/>
              </a:rPr>
              <a:t>码，故不能直接对其读写，</a:t>
            </a:r>
            <a:r>
              <a:rPr kumimoji="1" lang="zh-CN" altLang="en-US" dirty="0" smtClean="0">
                <a:solidFill>
                  <a:srgbClr val="000099"/>
                </a:solidFill>
                <a:ea typeface="宋体" pitchFamily="2" charset="-122"/>
              </a:rPr>
              <a:t>必须要通过特定的函数予以转换。</a:t>
            </a:r>
          </a:p>
        </p:txBody>
      </p:sp>
      <p:sp>
        <p:nvSpPr>
          <p:cNvPr id="14" name="Text Box 13"/>
          <p:cNvSpPr txBox="1">
            <a:spLocks noChangeArrowheads="1"/>
          </p:cNvSpPr>
          <p:nvPr/>
        </p:nvSpPr>
        <p:spPr bwMode="auto">
          <a:xfrm>
            <a:off x="6928048" y="1988840"/>
            <a:ext cx="8382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mtClean="0">
                <a:solidFill>
                  <a:srgbClr val="FF0000"/>
                </a:solidFill>
                <a:ea typeface="宋体" pitchFamily="2" charset="-122"/>
              </a:rPr>
              <a:t>读入</a:t>
            </a:r>
          </a:p>
        </p:txBody>
      </p:sp>
      <p:sp>
        <p:nvSpPr>
          <p:cNvPr id="15" name="AutoShape 14"/>
          <p:cNvSpPr>
            <a:spLocks noChangeArrowheads="1"/>
          </p:cNvSpPr>
          <p:nvPr/>
        </p:nvSpPr>
        <p:spPr bwMode="auto">
          <a:xfrm>
            <a:off x="1636713" y="4344761"/>
            <a:ext cx="3454988" cy="449485"/>
          </a:xfrm>
          <a:prstGeom prst="wedgeRoundRectCallout">
            <a:avLst>
              <a:gd name="adj1" fmla="val -31540"/>
              <a:gd name="adj2" fmla="val 106596"/>
              <a:gd name="adj3" fmla="val 16667"/>
            </a:avLst>
          </a:prstGeom>
          <a:solidFill>
            <a:srgbClr val="000099"/>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b="0" i="0" u="none" strike="noStrike" kern="0" cap="none" spc="0" normalizeH="0" baseline="0" noProof="0" dirty="0" smtClean="0">
                <a:ln>
                  <a:noFill/>
                </a:ln>
                <a:solidFill>
                  <a:srgbClr val="FFFF00"/>
                </a:solidFill>
                <a:effectLst/>
                <a:uLnTx/>
                <a:uFillTx/>
                <a:ea typeface="宋体" pitchFamily="2" charset="-122"/>
              </a:rPr>
              <a:t>地址要强制转换成字符型</a:t>
            </a:r>
          </a:p>
        </p:txBody>
      </p:sp>
    </p:spTree>
    <p:extLst>
      <p:ext uri="{BB962C8B-B14F-4D97-AF65-F5344CB8AC3E}">
        <p14:creationId xmlns:p14="http://schemas.microsoft.com/office/powerpoint/2010/main" val="132563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6" grpId="0" animBg="1" autoUpdateAnimBg="0"/>
      <p:bldP spid="7" grpId="0" animBg="1" autoUpdateAnimBg="0"/>
      <p:bldP spid="11" grpId="0" autoUpdateAnimBg="0"/>
      <p:bldP spid="12" grpId="0" autoUpdateAnimBg="0"/>
      <p:bldP spid="15"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写二进制</a:t>
            </a:r>
            <a:r>
              <a:rPr lang="zh-CN" altLang="en-US" dirty="0"/>
              <a:t>文件</a:t>
            </a:r>
          </a:p>
        </p:txBody>
      </p:sp>
      <p:sp>
        <p:nvSpPr>
          <p:cNvPr id="4" name="Text Box 2"/>
          <p:cNvSpPr txBox="1">
            <a:spLocks noChangeArrowheads="1"/>
          </p:cNvSpPr>
          <p:nvPr/>
        </p:nvSpPr>
        <p:spPr bwMode="auto">
          <a:xfrm>
            <a:off x="304800" y="1526854"/>
            <a:ext cx="6248400" cy="10156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mtClean="0">
                <a:solidFill>
                  <a:srgbClr val="000099"/>
                </a:solidFill>
                <a:ea typeface="宋体" pitchFamily="2" charset="-122"/>
              </a:rPr>
              <a:t>输出函数：</a:t>
            </a:r>
          </a:p>
          <a:p>
            <a:pPr algn="l" eaLnBrk="1" hangingPunct="1">
              <a:spcBef>
                <a:spcPct val="50000"/>
              </a:spcBef>
            </a:pPr>
            <a:r>
              <a:rPr kumimoji="1" lang="en-US" altLang="zh-CN" smtClean="0">
                <a:solidFill>
                  <a:srgbClr val="000099"/>
                </a:solidFill>
                <a:ea typeface="宋体" pitchFamily="2" charset="-122"/>
              </a:rPr>
              <a:t>outfile.write( char  *,   int )</a:t>
            </a:r>
          </a:p>
        </p:txBody>
      </p:sp>
      <p:sp>
        <p:nvSpPr>
          <p:cNvPr id="5" name="AutoShape 3"/>
          <p:cNvSpPr>
            <a:spLocks noChangeArrowheads="1"/>
          </p:cNvSpPr>
          <p:nvPr/>
        </p:nvSpPr>
        <p:spPr bwMode="auto">
          <a:xfrm>
            <a:off x="152400" y="2746054"/>
            <a:ext cx="2259360" cy="449485"/>
          </a:xfrm>
          <a:prstGeom prst="wedgeRoundRectCallout">
            <a:avLst>
              <a:gd name="adj1" fmla="val -20984"/>
              <a:gd name="adj2" fmla="val -109485"/>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b="0" i="0" u="none" strike="noStrike" kern="0" cap="none" spc="0" normalizeH="0" baseline="0" noProof="0" smtClean="0">
                <a:ln>
                  <a:noFill/>
                </a:ln>
                <a:solidFill>
                  <a:srgbClr val="FFFF00"/>
                </a:solidFill>
                <a:effectLst/>
                <a:uLnTx/>
                <a:uFillTx/>
                <a:ea typeface="宋体" pitchFamily="2" charset="-122"/>
              </a:rPr>
              <a:t>输出文件对象名</a:t>
            </a:r>
          </a:p>
        </p:txBody>
      </p:sp>
      <p:sp>
        <p:nvSpPr>
          <p:cNvPr id="6" name="AutoShape 4"/>
          <p:cNvSpPr>
            <a:spLocks noChangeArrowheads="1"/>
          </p:cNvSpPr>
          <p:nvPr/>
        </p:nvSpPr>
        <p:spPr bwMode="auto">
          <a:xfrm>
            <a:off x="2633815" y="2822254"/>
            <a:ext cx="4154182" cy="449485"/>
          </a:xfrm>
          <a:prstGeom prst="wedgeRoundRectCallout">
            <a:avLst>
              <a:gd name="adj1" fmla="val -47959"/>
              <a:gd name="adj2" fmla="val -126716"/>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b="0" i="0" u="none" strike="noStrike" kern="0" cap="none" spc="0" normalizeH="0" baseline="0" noProof="0" dirty="0" smtClean="0">
                <a:ln>
                  <a:noFill/>
                </a:ln>
                <a:solidFill>
                  <a:srgbClr val="FFFF00"/>
                </a:solidFill>
                <a:effectLst/>
                <a:uLnTx/>
                <a:uFillTx/>
                <a:ea typeface="宋体" pitchFamily="2" charset="-122"/>
              </a:rPr>
              <a:t> </a:t>
            </a:r>
            <a:r>
              <a:rPr kumimoji="1" lang="zh-CN" altLang="en-US" b="0" i="0" u="none" strike="noStrike" kern="0" cap="none" spc="0" normalizeH="0" baseline="0" noProof="0" dirty="0" smtClean="0">
                <a:ln>
                  <a:noFill/>
                </a:ln>
                <a:solidFill>
                  <a:srgbClr val="FFFF00"/>
                </a:solidFill>
                <a:effectLst/>
                <a:uLnTx/>
                <a:uFillTx/>
                <a:ea typeface="宋体" pitchFamily="2" charset="-122"/>
              </a:rPr>
              <a:t>要输出的数据在内存中的地址</a:t>
            </a:r>
          </a:p>
        </p:txBody>
      </p:sp>
      <p:sp>
        <p:nvSpPr>
          <p:cNvPr id="7" name="AutoShape 5"/>
          <p:cNvSpPr>
            <a:spLocks noChangeArrowheads="1"/>
          </p:cNvSpPr>
          <p:nvPr/>
        </p:nvSpPr>
        <p:spPr bwMode="auto">
          <a:xfrm>
            <a:off x="2686623" y="1356836"/>
            <a:ext cx="2600416" cy="449485"/>
          </a:xfrm>
          <a:prstGeom prst="wedgeRoundRectCallout">
            <a:avLst>
              <a:gd name="adj1" fmla="val -18287"/>
              <a:gd name="adj2" fmla="val 136889"/>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b="0" i="0" u="none" strike="noStrike" kern="0" cap="none" spc="0" normalizeH="0" baseline="0" noProof="0" dirty="0" smtClean="0">
                <a:ln>
                  <a:noFill/>
                </a:ln>
                <a:solidFill>
                  <a:srgbClr val="FFFF00"/>
                </a:solidFill>
                <a:effectLst/>
                <a:uLnTx/>
                <a:uFillTx/>
                <a:ea typeface="宋体" pitchFamily="2" charset="-122"/>
              </a:rPr>
              <a:t> </a:t>
            </a:r>
            <a:r>
              <a:rPr kumimoji="1" lang="zh-CN" altLang="en-US" b="0" i="0" u="none" strike="noStrike" kern="0" cap="none" spc="0" normalizeH="0" baseline="0" noProof="0" dirty="0" smtClean="0">
                <a:ln>
                  <a:noFill/>
                </a:ln>
                <a:solidFill>
                  <a:srgbClr val="FFFF00"/>
                </a:solidFill>
                <a:effectLst/>
                <a:uLnTx/>
                <a:uFillTx/>
                <a:ea typeface="宋体" pitchFamily="2" charset="-122"/>
              </a:rPr>
              <a:t>一次输出的字节数</a:t>
            </a:r>
          </a:p>
        </p:txBody>
      </p:sp>
      <p:sp>
        <p:nvSpPr>
          <p:cNvPr id="8" name="Text Box 6"/>
          <p:cNvSpPr txBox="1">
            <a:spLocks noChangeArrowheads="1"/>
          </p:cNvSpPr>
          <p:nvPr/>
        </p:nvSpPr>
        <p:spPr bwMode="auto">
          <a:xfrm>
            <a:off x="7543800" y="1647081"/>
            <a:ext cx="914400" cy="485775"/>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007A77"/>
                </a:solidFill>
                <a:effectLst/>
                <a:uLnTx/>
                <a:uFillTx/>
                <a:ea typeface="宋体" pitchFamily="2" charset="-122"/>
              </a:rPr>
              <a:t>文件</a:t>
            </a:r>
          </a:p>
        </p:txBody>
      </p:sp>
      <p:sp>
        <p:nvSpPr>
          <p:cNvPr id="9" name="Text Box 7"/>
          <p:cNvSpPr txBox="1">
            <a:spLocks noChangeArrowheads="1"/>
          </p:cNvSpPr>
          <p:nvPr/>
        </p:nvSpPr>
        <p:spPr bwMode="auto">
          <a:xfrm>
            <a:off x="5943600" y="1647081"/>
            <a:ext cx="914400" cy="485775"/>
          </a:xfrm>
          <a:prstGeom prst="rect">
            <a:avLst/>
          </a:prstGeom>
          <a:noFill/>
          <a:ln w="28575">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smtClean="0">
                <a:ln>
                  <a:noFill/>
                </a:ln>
                <a:solidFill>
                  <a:srgbClr val="007A77"/>
                </a:solidFill>
                <a:effectLst/>
                <a:uLnTx/>
                <a:uFillTx/>
                <a:ea typeface="宋体" pitchFamily="2" charset="-122"/>
              </a:rPr>
              <a:t>内存</a:t>
            </a:r>
          </a:p>
        </p:txBody>
      </p:sp>
      <p:sp>
        <p:nvSpPr>
          <p:cNvPr id="10" name="Line 8"/>
          <p:cNvSpPr>
            <a:spLocks noChangeShapeType="1"/>
          </p:cNvSpPr>
          <p:nvPr/>
        </p:nvSpPr>
        <p:spPr bwMode="auto">
          <a:xfrm>
            <a:off x="6858000" y="1875681"/>
            <a:ext cx="685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lang="zh-CN" altLang="en-US" sz="1800" b="0" smtClean="0">
              <a:solidFill>
                <a:srgbClr val="007A77"/>
              </a:solidFill>
              <a:latin typeface="Arial" charset="0"/>
              <a:ea typeface="宋体" pitchFamily="2" charset="-122"/>
            </a:endParaRPr>
          </a:p>
        </p:txBody>
      </p:sp>
      <p:sp>
        <p:nvSpPr>
          <p:cNvPr id="11" name="Text Box 9"/>
          <p:cNvSpPr txBox="1">
            <a:spLocks noChangeArrowheads="1"/>
          </p:cNvSpPr>
          <p:nvPr/>
        </p:nvSpPr>
        <p:spPr bwMode="auto">
          <a:xfrm>
            <a:off x="228600" y="5301208"/>
            <a:ext cx="8915400" cy="93871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kumimoji="1" lang="en-US" altLang="zh-CN" sz="2200" dirty="0" err="1" smtClean="0">
                <a:solidFill>
                  <a:srgbClr val="007A77"/>
                </a:solidFill>
                <a:ea typeface="宋体" pitchFamily="2" charset="-122"/>
              </a:rPr>
              <a:t>int</a:t>
            </a:r>
            <a:r>
              <a:rPr kumimoji="1" lang="en-US" altLang="zh-CN" sz="2200" dirty="0" smtClean="0">
                <a:solidFill>
                  <a:srgbClr val="007A77"/>
                </a:solidFill>
                <a:ea typeface="宋体" pitchFamily="2" charset="-122"/>
              </a:rPr>
              <a:t>  a[10]={0,1,2,3,4,5,6,7,8,9};</a:t>
            </a:r>
          </a:p>
          <a:p>
            <a:pPr algn="l" eaLnBrk="1" hangingPunct="1">
              <a:spcBef>
                <a:spcPct val="50000"/>
              </a:spcBef>
            </a:pPr>
            <a:r>
              <a:rPr kumimoji="1" lang="en-US" altLang="zh-CN" sz="2200" dirty="0" err="1" smtClean="0">
                <a:solidFill>
                  <a:srgbClr val="007A77"/>
                </a:solidFill>
                <a:ea typeface="宋体" pitchFamily="2" charset="-122"/>
              </a:rPr>
              <a:t>outfile.write</a:t>
            </a:r>
            <a:r>
              <a:rPr kumimoji="1" lang="en-US" altLang="zh-CN" sz="2200" dirty="0" smtClean="0">
                <a:solidFill>
                  <a:srgbClr val="007A77"/>
                </a:solidFill>
                <a:ea typeface="宋体" pitchFamily="2" charset="-122"/>
              </a:rPr>
              <a:t>(</a:t>
            </a:r>
            <a:r>
              <a:rPr kumimoji="1" lang="en-US" altLang="zh-CN" sz="2200" dirty="0" smtClean="0">
                <a:solidFill>
                  <a:srgbClr val="0000CC"/>
                </a:solidFill>
                <a:ea typeface="宋体" pitchFamily="2" charset="-122"/>
              </a:rPr>
              <a:t>(char *)</a:t>
            </a:r>
            <a:r>
              <a:rPr kumimoji="1" lang="en-US" altLang="zh-CN" sz="2200" dirty="0" smtClean="0">
                <a:solidFill>
                  <a:srgbClr val="007A77"/>
                </a:solidFill>
                <a:ea typeface="宋体" pitchFamily="2" charset="-122"/>
              </a:rPr>
              <a:t>a,  10*</a:t>
            </a:r>
            <a:r>
              <a:rPr kumimoji="1" lang="en-US" altLang="zh-CN" sz="2200" dirty="0" err="1" smtClean="0">
                <a:solidFill>
                  <a:srgbClr val="007A77"/>
                </a:solidFill>
                <a:ea typeface="宋体" pitchFamily="2" charset="-122"/>
              </a:rPr>
              <a:t>sizeof</a:t>
            </a:r>
            <a:r>
              <a:rPr kumimoji="1" lang="en-US" altLang="zh-CN" sz="2200" dirty="0" smtClean="0">
                <a:solidFill>
                  <a:srgbClr val="007A77"/>
                </a:solidFill>
                <a:ea typeface="宋体" pitchFamily="2" charset="-122"/>
              </a:rPr>
              <a:t>(</a:t>
            </a:r>
            <a:r>
              <a:rPr kumimoji="1" lang="en-US" altLang="zh-CN" sz="2200" dirty="0" err="1" smtClean="0">
                <a:solidFill>
                  <a:srgbClr val="007A77"/>
                </a:solidFill>
                <a:ea typeface="宋体" pitchFamily="2" charset="-122"/>
              </a:rPr>
              <a:t>int</a:t>
            </a:r>
            <a:r>
              <a:rPr kumimoji="1" lang="en-US" altLang="zh-CN" sz="2200" dirty="0" smtClean="0">
                <a:solidFill>
                  <a:srgbClr val="007A77"/>
                </a:solidFill>
                <a:ea typeface="宋体" pitchFamily="2" charset="-122"/>
              </a:rPr>
              <a:t>));//</a:t>
            </a:r>
            <a:r>
              <a:rPr kumimoji="1" lang="zh-CN" altLang="en-US" sz="2200" dirty="0" smtClean="0">
                <a:solidFill>
                  <a:srgbClr val="007A77"/>
                </a:solidFill>
                <a:ea typeface="宋体" pitchFamily="2" charset="-122"/>
              </a:rPr>
              <a:t>向文件输出一个整型数组</a:t>
            </a:r>
            <a:r>
              <a:rPr kumimoji="1" lang="en-US" altLang="zh-CN" sz="2200" dirty="0" smtClean="0">
                <a:solidFill>
                  <a:srgbClr val="007A77"/>
                </a:solidFill>
                <a:ea typeface="宋体" pitchFamily="2" charset="-122"/>
              </a:rPr>
              <a:t>a</a:t>
            </a:r>
          </a:p>
        </p:txBody>
      </p:sp>
      <p:sp>
        <p:nvSpPr>
          <p:cNvPr id="12" name="Text Box 10"/>
          <p:cNvSpPr txBox="1">
            <a:spLocks noChangeArrowheads="1"/>
          </p:cNvSpPr>
          <p:nvPr/>
        </p:nvSpPr>
        <p:spPr bwMode="auto">
          <a:xfrm>
            <a:off x="228600" y="4221088"/>
            <a:ext cx="8610600" cy="93871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200" dirty="0" err="1" smtClean="0">
                <a:solidFill>
                  <a:srgbClr val="007A77"/>
                </a:solidFill>
                <a:ea typeface="宋体" pitchFamily="2" charset="-122"/>
              </a:rPr>
              <a:t>int</a:t>
            </a:r>
            <a:r>
              <a:rPr kumimoji="1" lang="en-US" altLang="zh-CN" sz="2200" dirty="0" smtClean="0">
                <a:solidFill>
                  <a:srgbClr val="007A77"/>
                </a:solidFill>
                <a:ea typeface="宋体" pitchFamily="2" charset="-122"/>
              </a:rPr>
              <a:t>  </a:t>
            </a:r>
            <a:r>
              <a:rPr kumimoji="1" lang="en-US" altLang="zh-CN" sz="2200" dirty="0" err="1" smtClean="0">
                <a:solidFill>
                  <a:srgbClr val="007A77"/>
                </a:solidFill>
                <a:ea typeface="宋体" pitchFamily="2" charset="-122"/>
              </a:rPr>
              <a:t>i</a:t>
            </a:r>
            <a:r>
              <a:rPr kumimoji="1" lang="en-US" altLang="zh-CN" sz="2200" dirty="0" smtClean="0">
                <a:solidFill>
                  <a:srgbClr val="007A77"/>
                </a:solidFill>
                <a:ea typeface="宋体" pitchFamily="2" charset="-122"/>
              </a:rPr>
              <a:t>=4;</a:t>
            </a:r>
          </a:p>
          <a:p>
            <a:pPr algn="l" eaLnBrk="1" hangingPunct="1">
              <a:spcBef>
                <a:spcPct val="50000"/>
              </a:spcBef>
            </a:pPr>
            <a:r>
              <a:rPr kumimoji="1" lang="en-US" altLang="zh-CN" sz="2200" dirty="0" err="1" smtClean="0">
                <a:solidFill>
                  <a:srgbClr val="007A77"/>
                </a:solidFill>
                <a:ea typeface="宋体" pitchFamily="2" charset="-122"/>
              </a:rPr>
              <a:t>outfile.write</a:t>
            </a:r>
            <a:r>
              <a:rPr kumimoji="1" lang="en-US" altLang="zh-CN" sz="2200" dirty="0" smtClean="0">
                <a:solidFill>
                  <a:srgbClr val="007A77"/>
                </a:solidFill>
                <a:ea typeface="宋体" pitchFamily="2" charset="-122"/>
              </a:rPr>
              <a:t>(</a:t>
            </a:r>
            <a:r>
              <a:rPr kumimoji="1" lang="en-US" altLang="zh-CN" sz="2200" dirty="0" smtClean="0">
                <a:solidFill>
                  <a:srgbClr val="0000CC"/>
                </a:solidFill>
                <a:ea typeface="宋体" pitchFamily="2" charset="-122"/>
              </a:rPr>
              <a:t>(char *)</a:t>
            </a:r>
            <a:r>
              <a:rPr kumimoji="1" lang="en-US" altLang="zh-CN" sz="2200" dirty="0" smtClean="0">
                <a:solidFill>
                  <a:srgbClr val="007A77"/>
                </a:solidFill>
                <a:ea typeface="宋体" pitchFamily="2" charset="-122"/>
              </a:rPr>
              <a:t>&amp;</a:t>
            </a:r>
            <a:r>
              <a:rPr kumimoji="1" lang="en-US" altLang="zh-CN" sz="2200" dirty="0" err="1" smtClean="0">
                <a:solidFill>
                  <a:srgbClr val="007A77"/>
                </a:solidFill>
                <a:ea typeface="宋体" pitchFamily="2" charset="-122"/>
              </a:rPr>
              <a:t>i</a:t>
            </a:r>
            <a:r>
              <a:rPr kumimoji="1" lang="en-US" altLang="zh-CN" sz="2200" dirty="0" smtClean="0">
                <a:solidFill>
                  <a:srgbClr val="007A77"/>
                </a:solidFill>
                <a:ea typeface="宋体" pitchFamily="2" charset="-122"/>
              </a:rPr>
              <a:t>, </a:t>
            </a:r>
            <a:r>
              <a:rPr kumimoji="1" lang="en-US" altLang="zh-CN" sz="2200" dirty="0" err="1" smtClean="0">
                <a:solidFill>
                  <a:srgbClr val="007A77"/>
                </a:solidFill>
                <a:ea typeface="宋体" pitchFamily="2" charset="-122"/>
              </a:rPr>
              <a:t>sizeof</a:t>
            </a:r>
            <a:r>
              <a:rPr kumimoji="1" lang="en-US" altLang="zh-CN" sz="2200" dirty="0" smtClean="0">
                <a:solidFill>
                  <a:srgbClr val="007A77"/>
                </a:solidFill>
                <a:ea typeface="宋体" pitchFamily="2" charset="-122"/>
              </a:rPr>
              <a:t>(</a:t>
            </a:r>
            <a:r>
              <a:rPr kumimoji="1" lang="en-US" altLang="zh-CN" sz="2200" dirty="0" err="1" smtClean="0">
                <a:solidFill>
                  <a:srgbClr val="007A77"/>
                </a:solidFill>
                <a:ea typeface="宋体" pitchFamily="2" charset="-122"/>
              </a:rPr>
              <a:t>int</a:t>
            </a:r>
            <a:r>
              <a:rPr kumimoji="1" lang="en-US" altLang="zh-CN" sz="2200" dirty="0" smtClean="0">
                <a:solidFill>
                  <a:srgbClr val="007A77"/>
                </a:solidFill>
                <a:ea typeface="宋体" pitchFamily="2" charset="-122"/>
              </a:rPr>
              <a:t>));//</a:t>
            </a:r>
            <a:r>
              <a:rPr kumimoji="1" lang="zh-CN" altLang="en-US" sz="2200" dirty="0" smtClean="0">
                <a:solidFill>
                  <a:srgbClr val="007A77"/>
                </a:solidFill>
                <a:ea typeface="宋体" pitchFamily="2" charset="-122"/>
              </a:rPr>
              <a:t>向文件输出一个整型数</a:t>
            </a:r>
            <a:r>
              <a:rPr kumimoji="1" lang="en-US" altLang="zh-CN" sz="2200" dirty="0" err="1" smtClean="0">
                <a:solidFill>
                  <a:srgbClr val="007A77"/>
                </a:solidFill>
                <a:ea typeface="宋体" pitchFamily="2" charset="-122"/>
              </a:rPr>
              <a:t>i</a:t>
            </a:r>
            <a:endParaRPr kumimoji="1" lang="en-US" altLang="zh-CN" sz="2200" dirty="0" smtClean="0">
              <a:solidFill>
                <a:srgbClr val="007A77"/>
              </a:solidFill>
              <a:ea typeface="宋体" pitchFamily="2" charset="-122"/>
            </a:endParaRPr>
          </a:p>
        </p:txBody>
      </p:sp>
      <p:sp>
        <p:nvSpPr>
          <p:cNvPr id="13" name="Text Box 11"/>
          <p:cNvSpPr txBox="1">
            <a:spLocks noChangeArrowheads="1"/>
          </p:cNvSpPr>
          <p:nvPr/>
        </p:nvSpPr>
        <p:spPr bwMode="auto">
          <a:xfrm>
            <a:off x="6781800" y="1266081"/>
            <a:ext cx="838200" cy="4572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mtClean="0">
                <a:solidFill>
                  <a:srgbClr val="FF0000"/>
                </a:solidFill>
                <a:ea typeface="宋体" pitchFamily="2" charset="-122"/>
              </a:rPr>
              <a:t>写出</a:t>
            </a:r>
          </a:p>
        </p:txBody>
      </p:sp>
      <p:sp>
        <p:nvSpPr>
          <p:cNvPr id="14" name="AutoShape 12"/>
          <p:cNvSpPr>
            <a:spLocks noChangeArrowheads="1"/>
          </p:cNvSpPr>
          <p:nvPr/>
        </p:nvSpPr>
        <p:spPr bwMode="auto">
          <a:xfrm>
            <a:off x="1828800" y="4240962"/>
            <a:ext cx="3454988" cy="449485"/>
          </a:xfrm>
          <a:prstGeom prst="wedgeRoundRectCallout">
            <a:avLst>
              <a:gd name="adj1" fmla="val -32745"/>
              <a:gd name="adj2" fmla="val 82315"/>
              <a:gd name="adj3" fmla="val 16667"/>
            </a:avLst>
          </a:prstGeom>
          <a:solidFill>
            <a:srgbClr val="000099"/>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zh-CN" altLang="en-US" b="0" i="0" u="none" strike="noStrike" kern="0" cap="none" spc="0" normalizeH="0" baseline="0" noProof="0" dirty="0" smtClean="0">
                <a:ln>
                  <a:noFill/>
                </a:ln>
                <a:solidFill>
                  <a:srgbClr val="FFFF00"/>
                </a:solidFill>
                <a:effectLst/>
                <a:uLnTx/>
                <a:uFillTx/>
                <a:ea typeface="宋体" pitchFamily="2" charset="-122"/>
              </a:rPr>
              <a:t>地址要强制转换成字符型</a:t>
            </a:r>
          </a:p>
        </p:txBody>
      </p:sp>
    </p:spTree>
    <p:extLst>
      <p:ext uri="{BB962C8B-B14F-4D97-AF65-F5344CB8AC3E}">
        <p14:creationId xmlns:p14="http://schemas.microsoft.com/office/powerpoint/2010/main" val="204352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6" grpId="0" animBg="1" autoUpdateAnimBg="0"/>
      <p:bldP spid="7" grpId="0" animBg="1" autoUpdateAnimBg="0"/>
      <p:bldP spid="11" grpId="0" autoUpdateAnimBg="0"/>
      <p:bldP spid="12" grpId="0" autoUpdateAnimBg="0"/>
      <p:bldP spid="14"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判断二进制文件是否读到文件尾</a:t>
            </a:r>
            <a:r>
              <a:rPr lang="zh-CN" altLang="en-US" dirty="0" smtClean="0"/>
              <a:t>？</a:t>
            </a:r>
            <a:endParaRPr lang="zh-CN" altLang="en-US" dirty="0"/>
          </a:p>
        </p:txBody>
      </p:sp>
      <p:sp>
        <p:nvSpPr>
          <p:cNvPr id="4" name="Text Box 3"/>
          <p:cNvSpPr txBox="1">
            <a:spLocks noChangeArrowheads="1"/>
          </p:cNvSpPr>
          <p:nvPr/>
        </p:nvSpPr>
        <p:spPr bwMode="auto">
          <a:xfrm>
            <a:off x="323528" y="1124744"/>
            <a:ext cx="8496944" cy="120648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30000"/>
              </a:lnSpc>
              <a:spcBef>
                <a:spcPct val="20000"/>
              </a:spcBef>
            </a:pPr>
            <a:r>
              <a:rPr kumimoji="1" lang="en-US" altLang="zh-CN" sz="2800" dirty="0" err="1" smtClean="0">
                <a:solidFill>
                  <a:srgbClr val="FF0000"/>
                </a:solidFill>
                <a:ea typeface="宋体" pitchFamily="2" charset="-122"/>
              </a:rPr>
              <a:t>infile.eof</a:t>
            </a:r>
            <a:r>
              <a:rPr kumimoji="1" lang="en-US" altLang="zh-CN" sz="2800" dirty="0" smtClean="0">
                <a:solidFill>
                  <a:srgbClr val="FF0000"/>
                </a:solidFill>
                <a:ea typeface="宋体" pitchFamily="2" charset="-122"/>
              </a:rPr>
              <a:t>( )</a:t>
            </a:r>
            <a:r>
              <a:rPr kumimoji="1" lang="en-US" altLang="zh-CN" sz="2800" dirty="0" smtClean="0">
                <a:solidFill>
                  <a:srgbClr val="007A77"/>
                </a:solidFill>
                <a:ea typeface="宋体" pitchFamily="2" charset="-122"/>
              </a:rPr>
              <a:t>    </a:t>
            </a:r>
          </a:p>
          <a:p>
            <a:pPr algn="l" eaLnBrk="1" hangingPunct="1">
              <a:lnSpc>
                <a:spcPct val="130000"/>
              </a:lnSpc>
              <a:spcBef>
                <a:spcPct val="20000"/>
              </a:spcBef>
            </a:pPr>
            <a:r>
              <a:rPr kumimoji="1" lang="zh-CN" altLang="en-US" dirty="0" smtClean="0">
                <a:solidFill>
                  <a:srgbClr val="007A77"/>
                </a:solidFill>
                <a:ea typeface="宋体" pitchFamily="2" charset="-122"/>
              </a:rPr>
              <a:t>当到达文件结束位置时，该函数返回一个非零值；</a:t>
            </a:r>
            <a:r>
              <a:rPr kumimoji="1" lang="zh-CN" altLang="en-US" dirty="0" smtClean="0">
                <a:solidFill>
                  <a:srgbClr val="FF0000"/>
                </a:solidFill>
                <a:ea typeface="宋体" pitchFamily="2" charset="-122"/>
              </a:rPr>
              <a:t>否则返回零。</a:t>
            </a:r>
          </a:p>
        </p:txBody>
      </p:sp>
      <p:sp>
        <p:nvSpPr>
          <p:cNvPr id="5" name="Text Box 4"/>
          <p:cNvSpPr txBox="1">
            <a:spLocks noChangeArrowheads="1"/>
          </p:cNvSpPr>
          <p:nvPr/>
        </p:nvSpPr>
        <p:spPr bwMode="auto">
          <a:xfrm>
            <a:off x="395536" y="2606827"/>
            <a:ext cx="7910264" cy="334245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30000"/>
              </a:spcBef>
            </a:pPr>
            <a:r>
              <a:rPr kumimoji="1" lang="en-US" altLang="zh-CN" dirty="0" err="1" smtClean="0">
                <a:solidFill>
                  <a:srgbClr val="007A77"/>
                </a:solidFill>
                <a:ea typeface="宋体" pitchFamily="2" charset="-122"/>
              </a:rPr>
              <a:t>fstream</a:t>
            </a: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infile</a:t>
            </a:r>
            <a:r>
              <a:rPr kumimoji="1" lang="en-US" altLang="zh-CN" dirty="0" smtClean="0">
                <a:solidFill>
                  <a:srgbClr val="007A77"/>
                </a:solidFill>
                <a:ea typeface="宋体" pitchFamily="2" charset="-122"/>
              </a:rPr>
              <a:t>;</a:t>
            </a:r>
          </a:p>
          <a:p>
            <a:pPr algn="l" eaLnBrk="1" hangingPunct="1">
              <a:spcBef>
                <a:spcPct val="30000"/>
              </a:spcBef>
            </a:pPr>
            <a:r>
              <a:rPr kumimoji="1" lang="en-US" altLang="zh-CN" dirty="0" err="1" smtClean="0">
                <a:solidFill>
                  <a:srgbClr val="007A77"/>
                </a:solidFill>
                <a:ea typeface="宋体" pitchFamily="2" charset="-122"/>
              </a:rPr>
              <a:t>infile.open</a:t>
            </a:r>
            <a:r>
              <a:rPr kumimoji="1" lang="en-US" altLang="zh-CN" dirty="0" smtClean="0">
                <a:solidFill>
                  <a:srgbClr val="007A77"/>
                </a:solidFill>
                <a:ea typeface="宋体" pitchFamily="2" charset="-122"/>
              </a:rPr>
              <a:t>(“data1.dat”,ios::</a:t>
            </a:r>
            <a:r>
              <a:rPr kumimoji="1" lang="en-US" altLang="zh-CN" dirty="0" err="1" smtClean="0">
                <a:solidFill>
                  <a:srgbClr val="007A77"/>
                </a:solidFill>
                <a:ea typeface="宋体" pitchFamily="2" charset="-122"/>
              </a:rPr>
              <a:t>in|ios</a:t>
            </a:r>
            <a:r>
              <a:rPr kumimoji="1" lang="en-US" altLang="zh-CN" dirty="0" smtClean="0">
                <a:solidFill>
                  <a:srgbClr val="007A77"/>
                </a:solidFill>
                <a:ea typeface="宋体" pitchFamily="2" charset="-122"/>
              </a:rPr>
              <a:t>::binary);</a:t>
            </a:r>
          </a:p>
          <a:p>
            <a:pPr algn="l" eaLnBrk="1" hangingPunct="1">
              <a:spcBef>
                <a:spcPct val="30000"/>
              </a:spcBef>
            </a:pPr>
            <a:r>
              <a:rPr kumimoji="1" lang="en-US" altLang="zh-CN" dirty="0" smtClean="0">
                <a:solidFill>
                  <a:srgbClr val="007A77"/>
                </a:solidFill>
                <a:ea typeface="宋体" pitchFamily="2" charset="-122"/>
              </a:rPr>
              <a:t>if(!</a:t>
            </a:r>
            <a:r>
              <a:rPr kumimoji="1" lang="en-US" altLang="zh-CN" dirty="0" err="1" smtClean="0">
                <a:solidFill>
                  <a:srgbClr val="007A77"/>
                </a:solidFill>
                <a:ea typeface="宋体" pitchFamily="2" charset="-122"/>
              </a:rPr>
              <a:t>infile</a:t>
            </a:r>
            <a:r>
              <a:rPr kumimoji="1" lang="en-US" altLang="zh-CN" dirty="0" smtClean="0">
                <a:solidFill>
                  <a:srgbClr val="007A77"/>
                </a:solidFill>
                <a:ea typeface="宋体" pitchFamily="2" charset="-122"/>
              </a:rPr>
              <a:t>)</a:t>
            </a:r>
          </a:p>
          <a:p>
            <a:pPr algn="l" eaLnBrk="1" hangingPunct="1">
              <a:spcBef>
                <a:spcPct val="3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cout</a:t>
            </a:r>
            <a:r>
              <a:rPr kumimoji="1" lang="en-US" altLang="zh-CN" dirty="0" smtClean="0">
                <a:solidFill>
                  <a:srgbClr val="007A77"/>
                </a:solidFill>
                <a:ea typeface="宋体" pitchFamily="2" charset="-122"/>
              </a:rPr>
              <a:t>&lt;&lt;“Open Error!\n”;  exit(1);  }</a:t>
            </a:r>
          </a:p>
          <a:p>
            <a:pPr algn="l" eaLnBrk="1" hangingPunct="1">
              <a:spcBef>
                <a:spcPct val="30000"/>
              </a:spcBef>
            </a:pPr>
            <a:r>
              <a:rPr kumimoji="1" lang="en-US" altLang="zh-CN" dirty="0" smtClean="0">
                <a:solidFill>
                  <a:srgbClr val="007A77"/>
                </a:solidFill>
                <a:ea typeface="宋体" pitchFamily="2" charset="-122"/>
              </a:rPr>
              <a:t>char  </a:t>
            </a:r>
            <a:r>
              <a:rPr kumimoji="1" lang="en-US" altLang="zh-CN" dirty="0" err="1" smtClean="0">
                <a:solidFill>
                  <a:srgbClr val="007A77"/>
                </a:solidFill>
                <a:ea typeface="宋体" pitchFamily="2" charset="-122"/>
              </a:rPr>
              <a:t>str</a:t>
            </a:r>
            <a:r>
              <a:rPr kumimoji="1" lang="en-US" altLang="zh-CN" dirty="0" smtClean="0">
                <a:solidFill>
                  <a:srgbClr val="007A77"/>
                </a:solidFill>
                <a:ea typeface="宋体" pitchFamily="2" charset="-122"/>
              </a:rPr>
              <a:t>[300];</a:t>
            </a:r>
          </a:p>
          <a:p>
            <a:pPr algn="l" eaLnBrk="1" hangingPunct="1">
              <a:spcBef>
                <a:spcPct val="30000"/>
              </a:spcBef>
            </a:pPr>
            <a:r>
              <a:rPr kumimoji="1" lang="en-US" altLang="zh-CN" dirty="0" smtClean="0">
                <a:solidFill>
                  <a:srgbClr val="007A77"/>
                </a:solidFill>
                <a:ea typeface="宋体" pitchFamily="2" charset="-122"/>
              </a:rPr>
              <a:t>while(</a:t>
            </a:r>
            <a:r>
              <a:rPr kumimoji="1" lang="en-US" altLang="zh-CN" dirty="0" smtClean="0">
                <a:solidFill>
                  <a:srgbClr val="0000CC"/>
                </a:solidFill>
                <a:ea typeface="宋体" pitchFamily="2" charset="-122"/>
              </a:rPr>
              <a:t>!</a:t>
            </a:r>
            <a:r>
              <a:rPr kumimoji="1" lang="en-US" altLang="zh-CN" dirty="0" err="1" smtClean="0">
                <a:solidFill>
                  <a:srgbClr val="0000CC"/>
                </a:solidFill>
                <a:ea typeface="宋体" pitchFamily="2" charset="-122"/>
              </a:rPr>
              <a:t>infile.eof</a:t>
            </a:r>
            <a:r>
              <a:rPr kumimoji="1" lang="en-US" altLang="zh-CN" dirty="0" smtClean="0">
                <a:solidFill>
                  <a:srgbClr val="0000CC"/>
                </a:solidFill>
                <a:ea typeface="宋体" pitchFamily="2" charset="-122"/>
              </a:rPr>
              <a:t>()</a:t>
            </a:r>
            <a:r>
              <a:rPr kumimoji="1" lang="en-US" altLang="zh-CN" dirty="0" smtClean="0">
                <a:solidFill>
                  <a:srgbClr val="007A77"/>
                </a:solidFill>
                <a:ea typeface="宋体" pitchFamily="2" charset="-122"/>
              </a:rPr>
              <a:t>)</a:t>
            </a:r>
          </a:p>
          <a:p>
            <a:pPr algn="l" eaLnBrk="1" hangingPunct="1">
              <a:spcBef>
                <a:spcPct val="30000"/>
              </a:spcBef>
            </a:pP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infile.read</a:t>
            </a:r>
            <a:r>
              <a:rPr kumimoji="1" lang="en-US" altLang="zh-CN" dirty="0" smtClean="0">
                <a:solidFill>
                  <a:srgbClr val="007A77"/>
                </a:solidFill>
                <a:ea typeface="宋体" pitchFamily="2" charset="-122"/>
              </a:rPr>
              <a:t>(</a:t>
            </a:r>
            <a:r>
              <a:rPr kumimoji="1" lang="en-US" altLang="zh-CN" dirty="0" err="1" smtClean="0">
                <a:solidFill>
                  <a:srgbClr val="007A77"/>
                </a:solidFill>
                <a:ea typeface="宋体" pitchFamily="2" charset="-122"/>
              </a:rPr>
              <a:t>str</a:t>
            </a:r>
            <a:r>
              <a:rPr kumimoji="1" lang="en-US" altLang="zh-CN" dirty="0" smtClean="0">
                <a:solidFill>
                  <a:srgbClr val="007A77"/>
                </a:solidFill>
                <a:ea typeface="宋体" pitchFamily="2" charset="-122"/>
              </a:rPr>
              <a:t>, 300);</a:t>
            </a:r>
          </a:p>
        </p:txBody>
      </p:sp>
      <p:sp>
        <p:nvSpPr>
          <p:cNvPr id="6" name="AutoShape 5"/>
          <p:cNvSpPr>
            <a:spLocks noChangeArrowheads="1"/>
          </p:cNvSpPr>
          <p:nvPr/>
        </p:nvSpPr>
        <p:spPr bwMode="auto">
          <a:xfrm>
            <a:off x="2205507" y="3549004"/>
            <a:ext cx="2600416" cy="412809"/>
          </a:xfrm>
          <a:prstGeom prst="wedgeRoundRectCallout">
            <a:avLst>
              <a:gd name="adj1" fmla="val -70610"/>
              <a:gd name="adj2" fmla="val 1544"/>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b="0" i="0" u="none" strike="noStrike" kern="0" cap="none" spc="0" normalizeH="0" baseline="0" noProof="0" dirty="0" smtClean="0">
                <a:ln>
                  <a:noFill/>
                </a:ln>
                <a:solidFill>
                  <a:srgbClr val="FFFF00"/>
                </a:solidFill>
                <a:effectLst/>
                <a:uLnTx/>
                <a:uFillTx/>
                <a:ea typeface="宋体" pitchFamily="2" charset="-122"/>
              </a:rPr>
              <a:t> </a:t>
            </a:r>
            <a:r>
              <a:rPr kumimoji="1" lang="zh-CN" altLang="en-US" b="0" i="0" u="none" strike="noStrike" kern="0" cap="none" spc="0" normalizeH="0" baseline="0" noProof="0" dirty="0" smtClean="0">
                <a:ln>
                  <a:noFill/>
                </a:ln>
                <a:solidFill>
                  <a:srgbClr val="FFFF00"/>
                </a:solidFill>
                <a:effectLst/>
                <a:uLnTx/>
                <a:uFillTx/>
                <a:ea typeface="宋体" pitchFamily="2" charset="-122"/>
              </a:rPr>
              <a:t>判断打开是否出错</a:t>
            </a:r>
          </a:p>
        </p:txBody>
      </p:sp>
      <p:sp>
        <p:nvSpPr>
          <p:cNvPr id="7" name="AutoShape 6"/>
          <p:cNvSpPr>
            <a:spLocks noChangeArrowheads="1"/>
          </p:cNvSpPr>
          <p:nvPr/>
        </p:nvSpPr>
        <p:spPr bwMode="auto">
          <a:xfrm>
            <a:off x="3059832" y="4768791"/>
            <a:ext cx="2911170" cy="412809"/>
          </a:xfrm>
          <a:prstGeom prst="wedgeRoundRectCallout">
            <a:avLst>
              <a:gd name="adj1" fmla="val -58343"/>
              <a:gd name="adj2" fmla="val 40245"/>
              <a:gd name="adj3" fmla="val 16667"/>
            </a:avLst>
          </a:prstGeom>
          <a:solidFill>
            <a:srgbClr val="FF0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b="0" i="0" u="none" strike="noStrike" kern="0" cap="none" spc="0" normalizeH="0" baseline="0" noProof="0" dirty="0" smtClean="0">
                <a:ln>
                  <a:noFill/>
                </a:ln>
                <a:solidFill>
                  <a:srgbClr val="FFFF00"/>
                </a:solidFill>
                <a:effectLst/>
                <a:uLnTx/>
                <a:uFillTx/>
                <a:ea typeface="宋体" pitchFamily="2" charset="-122"/>
              </a:rPr>
              <a:t> </a:t>
            </a:r>
            <a:r>
              <a:rPr kumimoji="1" lang="zh-CN" altLang="en-US" b="0" i="0" u="none" strike="noStrike" kern="0" cap="none" spc="0" normalizeH="0" baseline="0" noProof="0" dirty="0" smtClean="0">
                <a:ln>
                  <a:noFill/>
                </a:ln>
                <a:solidFill>
                  <a:srgbClr val="FFFF00"/>
                </a:solidFill>
                <a:effectLst/>
                <a:uLnTx/>
                <a:uFillTx/>
                <a:ea typeface="宋体" pitchFamily="2" charset="-122"/>
              </a:rPr>
              <a:t>判断是否读到文件尾</a:t>
            </a:r>
          </a:p>
        </p:txBody>
      </p:sp>
    </p:spTree>
    <p:extLst>
      <p:ext uri="{BB962C8B-B14F-4D97-AF65-F5344CB8AC3E}">
        <p14:creationId xmlns:p14="http://schemas.microsoft.com/office/powerpoint/2010/main" val="343896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P spid="7"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0" y="0"/>
            <a:ext cx="9144000" cy="6858000"/>
          </a:xfrm>
          <a:solidFill>
            <a:schemeClr val="bg1"/>
          </a:solidFill>
        </p:spPr>
        <p:txBody>
          <a:bodyPr>
            <a:noAutofit/>
          </a:bodyPr>
          <a:lstStyle/>
          <a:p>
            <a:pPr>
              <a:lnSpc>
                <a:spcPct val="100000"/>
              </a:lnSpc>
              <a:spcAft>
                <a:spcPts val="0"/>
              </a:spcAft>
            </a:pPr>
            <a:endParaRPr lang="en-US" altLang="zh-CN" sz="1700" b="1" dirty="0"/>
          </a:p>
        </p:txBody>
      </p:sp>
      <p:sp>
        <p:nvSpPr>
          <p:cNvPr id="5" name="Text Box 4"/>
          <p:cNvSpPr txBox="1">
            <a:spLocks noChangeArrowheads="1"/>
          </p:cNvSpPr>
          <p:nvPr/>
        </p:nvSpPr>
        <p:spPr bwMode="auto">
          <a:xfrm>
            <a:off x="0" y="0"/>
            <a:ext cx="9144000" cy="68834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10000"/>
              </a:spcBef>
            </a:pPr>
            <a:r>
              <a:rPr kumimoji="1" lang="en-US" altLang="zh-CN" dirty="0" smtClean="0">
                <a:solidFill>
                  <a:srgbClr val="007A77"/>
                </a:solidFill>
                <a:ea typeface="宋体" pitchFamily="2" charset="-122"/>
              </a:rPr>
              <a:t>void  main(void )</a:t>
            </a:r>
          </a:p>
          <a:p>
            <a:pPr algn="just" eaLnBrk="1" hangingPunct="1">
              <a:spcBef>
                <a:spcPct val="10000"/>
              </a:spcBef>
            </a:pPr>
            <a:r>
              <a:rPr kumimoji="1" lang="en-US" altLang="zh-CN" dirty="0" smtClean="0">
                <a:solidFill>
                  <a:srgbClr val="007A77"/>
                </a:solidFill>
                <a:ea typeface="宋体" pitchFamily="2" charset="-122"/>
              </a:rPr>
              <a:t>{char  filename1[256],filename2[256];</a:t>
            </a:r>
          </a:p>
          <a:p>
            <a:pPr algn="just" eaLnBrk="1" hangingPunct="1">
              <a:spcBef>
                <a:spcPct val="10000"/>
              </a:spcBef>
            </a:pPr>
            <a:r>
              <a:rPr kumimoji="1" lang="en-US" altLang="zh-CN" dirty="0" smtClean="0">
                <a:solidFill>
                  <a:srgbClr val="007A77"/>
                </a:solidFill>
                <a:ea typeface="宋体" pitchFamily="2" charset="-122"/>
              </a:rPr>
              <a:t>char  buff[4096];</a:t>
            </a:r>
          </a:p>
          <a:p>
            <a:pPr algn="just" eaLnBrk="1" hangingPunct="1">
              <a:spcBef>
                <a:spcPct val="10000"/>
              </a:spcBef>
            </a:pPr>
            <a:r>
              <a:rPr kumimoji="1" lang="en-US" altLang="zh-CN" dirty="0" err="1" smtClean="0">
                <a:solidFill>
                  <a:srgbClr val="007A77"/>
                </a:solidFill>
                <a:ea typeface="宋体" pitchFamily="2" charset="-122"/>
              </a:rPr>
              <a:t>cout</a:t>
            </a:r>
            <a:r>
              <a:rPr kumimoji="1" lang="en-US" altLang="zh-CN" dirty="0" smtClean="0">
                <a:solidFill>
                  <a:srgbClr val="007A77"/>
                </a:solidFill>
                <a:ea typeface="宋体" pitchFamily="2" charset="-122"/>
              </a:rPr>
              <a:t> &lt;&lt;”</a:t>
            </a:r>
            <a:r>
              <a:rPr kumimoji="1" lang="zh-CN" altLang="en-US" dirty="0" smtClean="0">
                <a:solidFill>
                  <a:srgbClr val="007A77"/>
                </a:solidFill>
                <a:ea typeface="宋体" pitchFamily="2" charset="-122"/>
              </a:rPr>
              <a:t>输入源文件名</a:t>
            </a: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cin</a:t>
            </a:r>
            <a:r>
              <a:rPr kumimoji="1" lang="en-US" altLang="zh-CN" dirty="0" smtClean="0">
                <a:solidFill>
                  <a:srgbClr val="007A77"/>
                </a:solidFill>
                <a:ea typeface="宋体" pitchFamily="2" charset="-122"/>
              </a:rPr>
              <a:t>  &gt;&gt;filename1;</a:t>
            </a:r>
          </a:p>
          <a:p>
            <a:pPr algn="just" eaLnBrk="1" hangingPunct="1">
              <a:spcBef>
                <a:spcPct val="10000"/>
              </a:spcBef>
            </a:pPr>
            <a:r>
              <a:rPr kumimoji="1" lang="en-US" altLang="zh-CN" dirty="0" err="1" smtClean="0">
                <a:solidFill>
                  <a:srgbClr val="007A77"/>
                </a:solidFill>
                <a:ea typeface="宋体" pitchFamily="2" charset="-122"/>
              </a:rPr>
              <a:t>cout</a:t>
            </a:r>
            <a:r>
              <a:rPr kumimoji="1" lang="en-US" altLang="zh-CN" dirty="0" smtClean="0">
                <a:solidFill>
                  <a:srgbClr val="007A77"/>
                </a:solidFill>
                <a:ea typeface="宋体" pitchFamily="2" charset="-122"/>
              </a:rPr>
              <a:t> &lt;&lt;”</a:t>
            </a:r>
            <a:r>
              <a:rPr kumimoji="1" lang="zh-CN" altLang="en-US" dirty="0" smtClean="0">
                <a:solidFill>
                  <a:srgbClr val="007A77"/>
                </a:solidFill>
                <a:ea typeface="宋体" pitchFamily="2" charset="-122"/>
              </a:rPr>
              <a:t>输入目的文件名</a:t>
            </a: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cin</a:t>
            </a:r>
            <a:r>
              <a:rPr kumimoji="1" lang="en-US" altLang="zh-CN" dirty="0" smtClean="0">
                <a:solidFill>
                  <a:srgbClr val="007A77"/>
                </a:solidFill>
                <a:ea typeface="宋体" pitchFamily="2" charset="-122"/>
              </a:rPr>
              <a:t>  &gt;&gt;filename2;</a:t>
            </a:r>
          </a:p>
          <a:p>
            <a:pPr algn="just" eaLnBrk="1" hangingPunct="1">
              <a:spcBef>
                <a:spcPct val="10000"/>
              </a:spcBef>
            </a:pPr>
            <a:r>
              <a:rPr kumimoji="1" lang="en-US" altLang="zh-CN" dirty="0" err="1" smtClean="0">
                <a:solidFill>
                  <a:srgbClr val="007A77"/>
                </a:solidFill>
                <a:ea typeface="宋体" pitchFamily="2" charset="-122"/>
              </a:rPr>
              <a:t>fstream</a:t>
            </a:r>
            <a:r>
              <a:rPr kumimoji="1" lang="en-US" altLang="zh-CN" dirty="0" smtClean="0">
                <a:solidFill>
                  <a:srgbClr val="007A77"/>
                </a:solidFill>
                <a:ea typeface="宋体" pitchFamily="2" charset="-122"/>
              </a:rPr>
              <a:t>  </a:t>
            </a:r>
            <a:r>
              <a:rPr kumimoji="1" lang="en-US" altLang="zh-CN" dirty="0" err="1" smtClean="0">
                <a:solidFill>
                  <a:srgbClr val="007A77"/>
                </a:solidFill>
                <a:ea typeface="宋体" pitchFamily="2" charset="-122"/>
              </a:rPr>
              <a:t>infile,outfile</a:t>
            </a:r>
            <a:r>
              <a:rPr kumimoji="1" lang="en-US" altLang="zh-CN" dirty="0" smtClean="0">
                <a:solidFill>
                  <a:srgbClr val="007A77"/>
                </a:solidFill>
                <a:ea typeface="宋体" pitchFamily="2" charset="-122"/>
              </a:rPr>
              <a:t>;</a:t>
            </a:r>
          </a:p>
          <a:p>
            <a:pPr algn="just" eaLnBrk="1" hangingPunct="1">
              <a:spcBef>
                <a:spcPct val="10000"/>
              </a:spcBef>
            </a:pPr>
            <a:r>
              <a:rPr kumimoji="1" lang="en-US" altLang="zh-CN" dirty="0" err="1" smtClean="0">
                <a:solidFill>
                  <a:srgbClr val="007A77"/>
                </a:solidFill>
                <a:ea typeface="宋体" pitchFamily="2" charset="-122"/>
              </a:rPr>
              <a:t>infile.open</a:t>
            </a:r>
            <a:r>
              <a:rPr kumimoji="1" lang="en-US" altLang="zh-CN" dirty="0" smtClean="0">
                <a:solidFill>
                  <a:srgbClr val="007A77"/>
                </a:solidFill>
                <a:ea typeface="宋体" pitchFamily="2" charset="-122"/>
              </a:rPr>
              <a:t>(filename1,ios::in | </a:t>
            </a:r>
            <a:r>
              <a:rPr kumimoji="1" lang="en-US" altLang="zh-CN" dirty="0" err="1" smtClean="0">
                <a:solidFill>
                  <a:srgbClr val="007A77"/>
                </a:solidFill>
                <a:ea typeface="宋体" pitchFamily="2" charset="-122"/>
              </a:rPr>
              <a:t>ios</a:t>
            </a:r>
            <a:r>
              <a:rPr kumimoji="1" lang="en-US" altLang="zh-CN" dirty="0" smtClean="0">
                <a:solidFill>
                  <a:srgbClr val="007A77"/>
                </a:solidFill>
                <a:ea typeface="宋体" pitchFamily="2" charset="-122"/>
              </a:rPr>
              <a:t>::binary);</a:t>
            </a:r>
          </a:p>
          <a:p>
            <a:pPr algn="just" eaLnBrk="1" hangingPunct="1">
              <a:spcBef>
                <a:spcPct val="10000"/>
              </a:spcBef>
            </a:pPr>
            <a:r>
              <a:rPr kumimoji="1" lang="en-US" altLang="zh-CN" dirty="0" err="1" smtClean="0">
                <a:solidFill>
                  <a:srgbClr val="007A77"/>
                </a:solidFill>
                <a:ea typeface="宋体" pitchFamily="2" charset="-122"/>
              </a:rPr>
              <a:t>outfile.open</a:t>
            </a:r>
            <a:r>
              <a:rPr kumimoji="1" lang="en-US" altLang="zh-CN" dirty="0" smtClean="0">
                <a:solidFill>
                  <a:srgbClr val="007A77"/>
                </a:solidFill>
                <a:ea typeface="宋体" pitchFamily="2" charset="-122"/>
              </a:rPr>
              <a:t>(filename2,ios::out | </a:t>
            </a:r>
            <a:r>
              <a:rPr kumimoji="1" lang="en-US" altLang="zh-CN" dirty="0" err="1" smtClean="0">
                <a:solidFill>
                  <a:srgbClr val="007A77"/>
                </a:solidFill>
                <a:ea typeface="宋体" pitchFamily="2" charset="-122"/>
              </a:rPr>
              <a:t>ios</a:t>
            </a:r>
            <a:r>
              <a:rPr kumimoji="1" lang="en-US" altLang="zh-CN" dirty="0" smtClean="0">
                <a:solidFill>
                  <a:srgbClr val="007A77"/>
                </a:solidFill>
                <a:ea typeface="宋体" pitchFamily="2" charset="-122"/>
              </a:rPr>
              <a:t>::binary);</a:t>
            </a:r>
          </a:p>
          <a:p>
            <a:pPr algn="just" eaLnBrk="1" hangingPunct="1">
              <a:spcBef>
                <a:spcPct val="10000"/>
              </a:spcBef>
            </a:pPr>
            <a:r>
              <a:rPr kumimoji="1" lang="en-US" altLang="zh-CN" dirty="0" err="1" smtClean="0">
                <a:solidFill>
                  <a:srgbClr val="007A77"/>
                </a:solidFill>
                <a:ea typeface="宋体" pitchFamily="2" charset="-122"/>
              </a:rPr>
              <a:t>int</a:t>
            </a:r>
            <a:r>
              <a:rPr kumimoji="1" lang="en-US" altLang="zh-CN" dirty="0" smtClean="0">
                <a:solidFill>
                  <a:srgbClr val="007A77"/>
                </a:solidFill>
                <a:ea typeface="宋体" pitchFamily="2" charset="-122"/>
              </a:rPr>
              <a:t> n;</a:t>
            </a:r>
          </a:p>
          <a:p>
            <a:pPr algn="just" eaLnBrk="1" hangingPunct="1">
              <a:spcBef>
                <a:spcPct val="10000"/>
              </a:spcBef>
            </a:pPr>
            <a:r>
              <a:rPr kumimoji="1" lang="en-US" altLang="zh-CN" dirty="0" smtClean="0">
                <a:solidFill>
                  <a:srgbClr val="007A77"/>
                </a:solidFill>
                <a:ea typeface="宋体" pitchFamily="2" charset="-122"/>
              </a:rPr>
              <a:t>while (</a:t>
            </a:r>
            <a:r>
              <a:rPr kumimoji="1" lang="en-US" altLang="zh-CN" dirty="0" smtClean="0">
                <a:solidFill>
                  <a:srgbClr val="FF0000"/>
                </a:solidFill>
                <a:ea typeface="宋体" pitchFamily="2" charset="-122"/>
              </a:rPr>
              <a:t>!</a:t>
            </a:r>
            <a:r>
              <a:rPr kumimoji="1" lang="en-US" altLang="zh-CN" dirty="0" err="1" smtClean="0">
                <a:solidFill>
                  <a:srgbClr val="FF0000"/>
                </a:solidFill>
                <a:ea typeface="宋体" pitchFamily="2" charset="-122"/>
              </a:rPr>
              <a:t>infile.eof</a:t>
            </a:r>
            <a:r>
              <a:rPr kumimoji="1" lang="en-US" altLang="zh-CN" dirty="0" smtClean="0">
                <a:solidFill>
                  <a:srgbClr val="FF0000"/>
                </a:solidFill>
                <a:ea typeface="宋体" pitchFamily="2" charset="-122"/>
              </a:rPr>
              <a:t>()</a:t>
            </a:r>
            <a:r>
              <a:rPr kumimoji="1" lang="en-US" altLang="zh-CN" dirty="0" smtClean="0">
                <a:solidFill>
                  <a:srgbClr val="007A77"/>
                </a:solidFill>
                <a:ea typeface="宋体" pitchFamily="2" charset="-122"/>
              </a:rPr>
              <a:t>){		//</a:t>
            </a:r>
            <a:r>
              <a:rPr kumimoji="1" lang="zh-CN" altLang="en-US" dirty="0" smtClean="0">
                <a:solidFill>
                  <a:srgbClr val="007A77"/>
                </a:solidFill>
                <a:ea typeface="宋体" pitchFamily="2" charset="-122"/>
              </a:rPr>
              <a:t>文件不结束，继续循环</a:t>
            </a:r>
          </a:p>
          <a:p>
            <a:pPr algn="just" eaLnBrk="1" hangingPunct="1">
              <a:spcBef>
                <a:spcPct val="10000"/>
              </a:spcBef>
            </a:pPr>
            <a:r>
              <a:rPr kumimoji="1" lang="zh-CN" altLang="en-US" dirty="0" smtClean="0">
                <a:solidFill>
                  <a:srgbClr val="007A77"/>
                </a:solidFill>
                <a:ea typeface="宋体" pitchFamily="2" charset="-122"/>
              </a:rPr>
              <a:t>	</a:t>
            </a:r>
            <a:r>
              <a:rPr kumimoji="1" lang="en-US" altLang="zh-CN" dirty="0" err="1" smtClean="0">
                <a:solidFill>
                  <a:srgbClr val="000099"/>
                </a:solidFill>
                <a:ea typeface="宋体" pitchFamily="2" charset="-122"/>
              </a:rPr>
              <a:t>infile.read</a:t>
            </a:r>
            <a:r>
              <a:rPr kumimoji="1" lang="en-US" altLang="zh-CN" dirty="0" smtClean="0">
                <a:solidFill>
                  <a:srgbClr val="000099"/>
                </a:solidFill>
                <a:ea typeface="宋体" pitchFamily="2" charset="-122"/>
              </a:rPr>
              <a:t>(buff,4096);	//</a:t>
            </a:r>
            <a:r>
              <a:rPr kumimoji="1" lang="zh-CN" altLang="en-US" dirty="0" smtClean="0">
                <a:solidFill>
                  <a:srgbClr val="000099"/>
                </a:solidFill>
                <a:ea typeface="宋体" pitchFamily="2" charset="-122"/>
              </a:rPr>
              <a:t>一次读</a:t>
            </a:r>
            <a:r>
              <a:rPr kumimoji="1" lang="en-US" altLang="zh-CN" dirty="0" smtClean="0">
                <a:solidFill>
                  <a:srgbClr val="000099"/>
                </a:solidFill>
                <a:ea typeface="宋体" pitchFamily="2" charset="-122"/>
              </a:rPr>
              <a:t>4096</a:t>
            </a:r>
            <a:r>
              <a:rPr kumimoji="1" lang="zh-CN" altLang="en-US" dirty="0" smtClean="0">
                <a:solidFill>
                  <a:srgbClr val="000099"/>
                </a:solidFill>
                <a:ea typeface="宋体" pitchFamily="2" charset="-122"/>
              </a:rPr>
              <a:t>个字节</a:t>
            </a:r>
          </a:p>
          <a:p>
            <a:pPr algn="just" eaLnBrk="1" hangingPunct="1">
              <a:spcBef>
                <a:spcPct val="10000"/>
              </a:spcBef>
            </a:pPr>
            <a:r>
              <a:rPr kumimoji="1" lang="zh-CN" altLang="en-US" dirty="0" smtClean="0">
                <a:solidFill>
                  <a:srgbClr val="000099"/>
                </a:solidFill>
                <a:ea typeface="宋体" pitchFamily="2" charset="-122"/>
              </a:rPr>
              <a:t>	</a:t>
            </a:r>
            <a:r>
              <a:rPr kumimoji="1" lang="en-US" altLang="zh-CN" dirty="0" smtClean="0">
                <a:solidFill>
                  <a:srgbClr val="000099"/>
                </a:solidFill>
                <a:ea typeface="宋体" pitchFamily="2" charset="-122"/>
              </a:rPr>
              <a:t>n=</a:t>
            </a:r>
            <a:r>
              <a:rPr kumimoji="1" lang="en-US" altLang="zh-CN" dirty="0" err="1" smtClean="0">
                <a:solidFill>
                  <a:srgbClr val="000099"/>
                </a:solidFill>
                <a:ea typeface="宋体" pitchFamily="2" charset="-122"/>
              </a:rPr>
              <a:t>infile.gcount</a:t>
            </a:r>
            <a:r>
              <a:rPr kumimoji="1" lang="en-US" altLang="zh-CN" dirty="0" smtClean="0">
                <a:solidFill>
                  <a:srgbClr val="000099"/>
                </a:solidFill>
                <a:ea typeface="宋体" pitchFamily="2" charset="-122"/>
              </a:rPr>
              <a:t>();		//</a:t>
            </a:r>
            <a:r>
              <a:rPr kumimoji="1" lang="zh-CN" altLang="en-US" dirty="0" smtClean="0">
                <a:solidFill>
                  <a:srgbClr val="000099"/>
                </a:solidFill>
                <a:ea typeface="宋体" pitchFamily="2" charset="-122"/>
              </a:rPr>
              <a:t>取实际读的字节数</a:t>
            </a:r>
          </a:p>
          <a:p>
            <a:pPr algn="just" eaLnBrk="1" hangingPunct="1">
              <a:spcBef>
                <a:spcPct val="10000"/>
              </a:spcBef>
            </a:pPr>
            <a:r>
              <a:rPr kumimoji="1" lang="zh-CN" altLang="en-US" dirty="0" smtClean="0">
                <a:solidFill>
                  <a:srgbClr val="000099"/>
                </a:solidFill>
                <a:ea typeface="宋体" pitchFamily="2" charset="-122"/>
              </a:rPr>
              <a:t>	</a:t>
            </a:r>
            <a:r>
              <a:rPr kumimoji="1" lang="en-US" altLang="zh-CN" dirty="0" err="1" smtClean="0">
                <a:solidFill>
                  <a:srgbClr val="000099"/>
                </a:solidFill>
                <a:ea typeface="宋体" pitchFamily="2" charset="-122"/>
              </a:rPr>
              <a:t>outfile.write</a:t>
            </a:r>
            <a:r>
              <a:rPr kumimoji="1" lang="en-US" altLang="zh-CN" dirty="0" smtClean="0">
                <a:solidFill>
                  <a:srgbClr val="000099"/>
                </a:solidFill>
                <a:ea typeface="宋体" pitchFamily="2" charset="-122"/>
              </a:rPr>
              <a:t>(</a:t>
            </a:r>
            <a:r>
              <a:rPr kumimoji="1" lang="en-US" altLang="zh-CN" dirty="0" err="1" smtClean="0">
                <a:solidFill>
                  <a:srgbClr val="000099"/>
                </a:solidFill>
                <a:ea typeface="宋体" pitchFamily="2" charset="-122"/>
              </a:rPr>
              <a:t>buff,n</a:t>
            </a:r>
            <a:r>
              <a:rPr kumimoji="1" lang="en-US" altLang="zh-CN" dirty="0" smtClean="0">
                <a:solidFill>
                  <a:srgbClr val="000099"/>
                </a:solidFill>
                <a:ea typeface="宋体" pitchFamily="2" charset="-122"/>
              </a:rPr>
              <a:t>);		//</a:t>
            </a:r>
            <a:r>
              <a:rPr kumimoji="1" lang="zh-CN" altLang="en-US" dirty="0" smtClean="0">
                <a:solidFill>
                  <a:srgbClr val="000099"/>
                </a:solidFill>
                <a:ea typeface="宋体" pitchFamily="2" charset="-122"/>
              </a:rPr>
              <a:t>按实际读的字节数写入文件</a:t>
            </a:r>
          </a:p>
          <a:p>
            <a:pPr algn="just" eaLnBrk="1" hangingPunct="1">
              <a:spcBef>
                <a:spcPct val="10000"/>
              </a:spcBef>
            </a:pPr>
            <a:r>
              <a:rPr kumimoji="1" lang="zh-CN" altLang="en-US" dirty="0" smtClean="0">
                <a:solidFill>
                  <a:srgbClr val="007A77"/>
                </a:solidFill>
                <a:ea typeface="宋体" pitchFamily="2" charset="-122"/>
              </a:rPr>
              <a:t>	</a:t>
            </a:r>
            <a:r>
              <a:rPr kumimoji="1" lang="en-US" altLang="zh-CN" dirty="0" smtClean="0">
                <a:solidFill>
                  <a:srgbClr val="007A77"/>
                </a:solidFill>
                <a:ea typeface="宋体" pitchFamily="2" charset="-122"/>
              </a:rPr>
              <a:t>}</a:t>
            </a:r>
          </a:p>
          <a:p>
            <a:pPr algn="just" eaLnBrk="1" hangingPunct="1">
              <a:spcBef>
                <a:spcPct val="10000"/>
              </a:spcBef>
            </a:pPr>
            <a:r>
              <a:rPr kumimoji="1" lang="en-US" altLang="zh-CN" dirty="0" err="1" smtClean="0">
                <a:solidFill>
                  <a:srgbClr val="007A77"/>
                </a:solidFill>
                <a:ea typeface="宋体" pitchFamily="2" charset="-122"/>
              </a:rPr>
              <a:t>infile.close</a:t>
            </a:r>
            <a:r>
              <a:rPr kumimoji="1" lang="en-US" altLang="zh-CN" dirty="0" smtClean="0">
                <a:solidFill>
                  <a:srgbClr val="007A77"/>
                </a:solidFill>
                <a:ea typeface="宋体" pitchFamily="2" charset="-122"/>
              </a:rPr>
              <a:t>();</a:t>
            </a:r>
          </a:p>
          <a:p>
            <a:pPr algn="just" eaLnBrk="1" hangingPunct="1">
              <a:spcBef>
                <a:spcPct val="10000"/>
              </a:spcBef>
            </a:pPr>
            <a:r>
              <a:rPr kumimoji="1" lang="en-US" altLang="zh-CN" dirty="0" err="1" smtClean="0">
                <a:solidFill>
                  <a:srgbClr val="007A77"/>
                </a:solidFill>
                <a:ea typeface="宋体" pitchFamily="2" charset="-122"/>
              </a:rPr>
              <a:t>outfile.close</a:t>
            </a:r>
            <a:r>
              <a:rPr kumimoji="1" lang="en-US" altLang="zh-CN" dirty="0" smtClean="0">
                <a:solidFill>
                  <a:srgbClr val="007A77"/>
                </a:solidFill>
                <a:ea typeface="宋体" pitchFamily="2" charset="-122"/>
              </a:rPr>
              <a:t>();</a:t>
            </a:r>
          </a:p>
          <a:p>
            <a:pPr algn="l" eaLnBrk="1" hangingPunct="1">
              <a:spcBef>
                <a:spcPct val="10000"/>
              </a:spcBef>
            </a:pPr>
            <a:r>
              <a:rPr kumimoji="1" lang="en-US" altLang="zh-CN" dirty="0" smtClean="0">
                <a:solidFill>
                  <a:srgbClr val="007A77"/>
                </a:solidFill>
                <a:ea typeface="宋体" pitchFamily="2" charset="-122"/>
              </a:rPr>
              <a:t>} </a:t>
            </a:r>
          </a:p>
        </p:txBody>
      </p:sp>
    </p:spTree>
    <p:extLst>
      <p:ext uri="{BB962C8B-B14F-4D97-AF65-F5344CB8AC3E}">
        <p14:creationId xmlns:p14="http://schemas.microsoft.com/office/powerpoint/2010/main" val="9548821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随机读取二进制</a:t>
            </a:r>
            <a:r>
              <a:rPr lang="zh-CN" altLang="en-US" dirty="0" smtClean="0"/>
              <a:t>文件</a:t>
            </a:r>
            <a:endParaRPr lang="zh-CN" altLang="en-US" dirty="0"/>
          </a:p>
        </p:txBody>
      </p:sp>
      <p:sp>
        <p:nvSpPr>
          <p:cNvPr id="4" name="Text Box 9"/>
          <p:cNvSpPr txBox="1">
            <a:spLocks noChangeArrowheads="1"/>
          </p:cNvSpPr>
          <p:nvPr/>
        </p:nvSpPr>
        <p:spPr bwMode="auto">
          <a:xfrm>
            <a:off x="0" y="1084462"/>
            <a:ext cx="91440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800" dirty="0" err="1" smtClean="0">
                <a:solidFill>
                  <a:srgbClr val="FF0000"/>
                </a:solidFill>
                <a:ea typeface="宋体" pitchFamily="2" charset="-122"/>
              </a:rPr>
              <a:t>infile.seekg</a:t>
            </a:r>
            <a:r>
              <a:rPr kumimoji="1" lang="en-US" altLang="zh-CN" sz="2800" dirty="0" smtClean="0">
                <a:solidFill>
                  <a:srgbClr val="FF0000"/>
                </a:solidFill>
                <a:ea typeface="宋体" pitchFamily="2" charset="-122"/>
              </a:rPr>
              <a:t>(</a:t>
            </a:r>
            <a:r>
              <a:rPr kumimoji="1" lang="en-US" altLang="zh-CN" sz="2800" dirty="0" err="1" smtClean="0">
                <a:solidFill>
                  <a:srgbClr val="FF0000"/>
                </a:solidFill>
                <a:ea typeface="宋体" pitchFamily="2" charset="-122"/>
              </a:rPr>
              <a:t>int</a:t>
            </a:r>
            <a:r>
              <a:rPr kumimoji="1" lang="en-US" altLang="zh-CN" sz="2800" dirty="0" smtClean="0">
                <a:solidFill>
                  <a:srgbClr val="FF0000"/>
                </a:solidFill>
                <a:ea typeface="宋体" pitchFamily="2" charset="-122"/>
              </a:rPr>
              <a:t>);  </a:t>
            </a:r>
            <a:r>
              <a:rPr kumimoji="1" lang="en-US" altLang="zh-CN" dirty="0" smtClean="0">
                <a:solidFill>
                  <a:srgbClr val="000099"/>
                </a:solidFill>
                <a:ea typeface="宋体" pitchFamily="2" charset="-122"/>
              </a:rPr>
              <a:t>//</a:t>
            </a:r>
            <a:r>
              <a:rPr kumimoji="1" lang="zh-CN" altLang="en-US" dirty="0" smtClean="0">
                <a:solidFill>
                  <a:srgbClr val="000099"/>
                </a:solidFill>
                <a:ea typeface="宋体" pitchFamily="2" charset="-122"/>
              </a:rPr>
              <a:t>将文件指针移动到由参数指定的字节处</a:t>
            </a:r>
          </a:p>
        </p:txBody>
      </p:sp>
      <p:sp>
        <p:nvSpPr>
          <p:cNvPr id="5" name="Text Box 10"/>
          <p:cNvSpPr txBox="1">
            <a:spLocks noChangeArrowheads="1"/>
          </p:cNvSpPr>
          <p:nvPr/>
        </p:nvSpPr>
        <p:spPr bwMode="auto">
          <a:xfrm>
            <a:off x="0" y="1696394"/>
            <a:ext cx="9144000" cy="6524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0000"/>
              </a:lnSpc>
              <a:spcBef>
                <a:spcPct val="50000"/>
              </a:spcBef>
            </a:pPr>
            <a:r>
              <a:rPr kumimoji="1" lang="en-US" altLang="zh-CN" sz="2800" dirty="0" err="1" smtClean="0">
                <a:solidFill>
                  <a:srgbClr val="007A77"/>
                </a:solidFill>
                <a:ea typeface="宋体" pitchFamily="2" charset="-122"/>
              </a:rPr>
              <a:t>infile.seekg</a:t>
            </a:r>
            <a:r>
              <a:rPr kumimoji="1" lang="en-US" altLang="zh-CN" sz="2800" dirty="0" smtClean="0">
                <a:solidFill>
                  <a:srgbClr val="007A77"/>
                </a:solidFill>
                <a:ea typeface="宋体" pitchFamily="2" charset="-122"/>
              </a:rPr>
              <a:t>(100</a:t>
            </a:r>
            <a:r>
              <a:rPr kumimoji="1" lang="en-US" altLang="zh-CN" sz="2800" dirty="0" smtClean="0">
                <a:solidFill>
                  <a:srgbClr val="007A77"/>
                </a:solidFill>
                <a:ea typeface="宋体" pitchFamily="2" charset="-122"/>
              </a:rPr>
              <a:t>);  </a:t>
            </a:r>
            <a:r>
              <a:rPr kumimoji="1" lang="en-US" altLang="zh-CN" dirty="0">
                <a:solidFill>
                  <a:srgbClr val="000099"/>
                </a:solidFill>
                <a:ea typeface="宋体" pitchFamily="2" charset="-122"/>
              </a:rPr>
              <a:t>//</a:t>
            </a:r>
            <a:r>
              <a:rPr kumimoji="1" lang="zh-CN" altLang="en-US" dirty="0">
                <a:solidFill>
                  <a:srgbClr val="000099"/>
                </a:solidFill>
                <a:ea typeface="宋体" pitchFamily="2" charset="-122"/>
              </a:rPr>
              <a:t>将文</a:t>
            </a:r>
            <a:r>
              <a:rPr kumimoji="1" lang="zh-CN" altLang="en-US" dirty="0">
                <a:solidFill>
                  <a:srgbClr val="000099"/>
                </a:solidFill>
                <a:ea typeface="宋体" pitchFamily="2" charset="-122"/>
              </a:rPr>
              <a:t>件指针移动到距离文件头</a:t>
            </a:r>
            <a:r>
              <a:rPr kumimoji="1" lang="en-US" altLang="zh-CN" dirty="0">
                <a:solidFill>
                  <a:srgbClr val="000099"/>
                </a:solidFill>
                <a:ea typeface="宋体" pitchFamily="2" charset="-122"/>
              </a:rPr>
              <a:t>100</a:t>
            </a:r>
            <a:r>
              <a:rPr kumimoji="1" lang="zh-CN" altLang="en-US" dirty="0">
                <a:solidFill>
                  <a:srgbClr val="000099"/>
                </a:solidFill>
                <a:ea typeface="宋体" pitchFamily="2" charset="-122"/>
              </a:rPr>
              <a:t>个字节处</a:t>
            </a:r>
          </a:p>
        </p:txBody>
      </p:sp>
      <p:sp>
        <p:nvSpPr>
          <p:cNvPr id="6" name="Text Box 11"/>
          <p:cNvSpPr txBox="1">
            <a:spLocks noChangeArrowheads="1"/>
          </p:cNvSpPr>
          <p:nvPr/>
        </p:nvSpPr>
        <p:spPr bwMode="auto">
          <a:xfrm>
            <a:off x="228600" y="2743200"/>
            <a:ext cx="54864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smtClean="0">
                <a:solidFill>
                  <a:srgbClr val="FF0000"/>
                </a:solidFill>
                <a:ea typeface="宋体" pitchFamily="2" charset="-122"/>
              </a:rPr>
              <a:t>infile.seekg(</a:t>
            </a:r>
            <a:r>
              <a:rPr kumimoji="1" lang="en-US" altLang="zh-CN" sz="3200" smtClean="0">
                <a:solidFill>
                  <a:srgbClr val="000099"/>
                </a:solidFill>
                <a:ea typeface="宋体" pitchFamily="2" charset="-122"/>
              </a:rPr>
              <a:t>int</a:t>
            </a:r>
            <a:r>
              <a:rPr kumimoji="1" lang="en-US" altLang="zh-CN" sz="3200" smtClean="0">
                <a:solidFill>
                  <a:srgbClr val="FF0000"/>
                </a:solidFill>
                <a:ea typeface="宋体" pitchFamily="2" charset="-122"/>
              </a:rPr>
              <a:t>, </a:t>
            </a:r>
            <a:r>
              <a:rPr kumimoji="1" lang="en-US" altLang="zh-CN" sz="3200" smtClean="0">
                <a:solidFill>
                  <a:srgbClr val="008000"/>
                </a:solidFill>
                <a:ea typeface="宋体" pitchFamily="2" charset="-122"/>
              </a:rPr>
              <a:t>ios::_dir</a:t>
            </a:r>
            <a:r>
              <a:rPr kumimoji="1" lang="en-US" altLang="zh-CN" sz="3200" smtClean="0">
                <a:solidFill>
                  <a:srgbClr val="FF0000"/>
                </a:solidFill>
                <a:ea typeface="宋体" pitchFamily="2" charset="-122"/>
              </a:rPr>
              <a:t>);</a:t>
            </a:r>
          </a:p>
        </p:txBody>
      </p:sp>
      <p:sp>
        <p:nvSpPr>
          <p:cNvPr id="7" name="AutoShape 12"/>
          <p:cNvSpPr>
            <a:spLocks noChangeArrowheads="1"/>
          </p:cNvSpPr>
          <p:nvPr/>
        </p:nvSpPr>
        <p:spPr bwMode="auto">
          <a:xfrm>
            <a:off x="304800" y="3733800"/>
            <a:ext cx="2457450" cy="520700"/>
          </a:xfrm>
          <a:prstGeom prst="wedgeRoundRectCallout">
            <a:avLst>
              <a:gd name="adj1" fmla="val 44185"/>
              <a:gd name="adj2" fmla="val -154880"/>
              <a:gd name="adj3" fmla="val 16667"/>
            </a:avLst>
          </a:prstGeom>
          <a:solidFill>
            <a:srgbClr val="000099"/>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FFFF00"/>
                </a:solidFill>
                <a:effectLst/>
                <a:uLnTx/>
                <a:uFillTx/>
                <a:ea typeface="宋体" pitchFamily="2" charset="-122"/>
              </a:rPr>
              <a:t> </a:t>
            </a:r>
            <a:r>
              <a:rPr kumimoji="1" lang="zh-CN" altLang="en-US" sz="2800" b="0" i="0" u="none" strike="noStrike" kern="0" cap="none" spc="0" normalizeH="0" baseline="0" noProof="0" smtClean="0">
                <a:ln>
                  <a:noFill/>
                </a:ln>
                <a:solidFill>
                  <a:srgbClr val="FFFF00"/>
                </a:solidFill>
                <a:effectLst/>
                <a:uLnTx/>
                <a:uFillTx/>
                <a:ea typeface="宋体" pitchFamily="2" charset="-122"/>
              </a:rPr>
              <a:t>移动的字节数</a:t>
            </a:r>
          </a:p>
        </p:txBody>
      </p:sp>
      <p:sp>
        <p:nvSpPr>
          <p:cNvPr id="8" name="AutoShape 13"/>
          <p:cNvSpPr>
            <a:spLocks noChangeArrowheads="1"/>
          </p:cNvSpPr>
          <p:nvPr/>
        </p:nvSpPr>
        <p:spPr bwMode="auto">
          <a:xfrm>
            <a:off x="2895600" y="3810000"/>
            <a:ext cx="1685925" cy="520700"/>
          </a:xfrm>
          <a:prstGeom prst="wedgeRoundRectCallout">
            <a:avLst>
              <a:gd name="adj1" fmla="val 9509"/>
              <a:gd name="adj2" fmla="val -145120"/>
              <a:gd name="adj3" fmla="val 16667"/>
            </a:avLst>
          </a:prstGeom>
          <a:solidFill>
            <a:srgbClr val="008000"/>
          </a:solidFill>
          <a:ln w="12700">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marL="0" marR="0" lvl="0" indent="0" defTabSz="914400" eaLnBrk="1" fontAlgn="auto" latinLnBrk="0" hangingPunct="1">
              <a:lnSpc>
                <a:spcPct val="110000"/>
              </a:lnSpc>
              <a:spcBef>
                <a:spcPct val="50000"/>
              </a:spcBef>
              <a:spcAft>
                <a:spcPts val="0"/>
              </a:spcAft>
              <a:buClrTx/>
              <a:buSzTx/>
              <a:buFontTx/>
              <a:buNone/>
              <a:tabLst/>
              <a:defRPr/>
            </a:pPr>
            <a:r>
              <a:rPr kumimoji="1" lang="en-US" altLang="zh-CN" sz="2800" b="0" i="0" u="none" strike="noStrike" kern="0" cap="none" spc="0" normalizeH="0" baseline="0" noProof="0" smtClean="0">
                <a:ln>
                  <a:noFill/>
                </a:ln>
                <a:solidFill>
                  <a:srgbClr val="FFFF00"/>
                </a:solidFill>
                <a:effectLst/>
                <a:uLnTx/>
                <a:uFillTx/>
                <a:ea typeface="宋体" pitchFamily="2" charset="-122"/>
              </a:rPr>
              <a:t> </a:t>
            </a:r>
            <a:r>
              <a:rPr kumimoji="1" lang="zh-CN" altLang="en-US" sz="2800" b="0" i="0" u="none" strike="noStrike" kern="0" cap="none" spc="0" normalizeH="0" baseline="0" noProof="0" smtClean="0">
                <a:ln>
                  <a:noFill/>
                </a:ln>
                <a:solidFill>
                  <a:srgbClr val="FFFF00"/>
                </a:solidFill>
                <a:effectLst/>
                <a:uLnTx/>
                <a:uFillTx/>
                <a:ea typeface="宋体" pitchFamily="2" charset="-122"/>
              </a:rPr>
              <a:t>相对位置</a:t>
            </a:r>
          </a:p>
        </p:txBody>
      </p:sp>
      <p:sp>
        <p:nvSpPr>
          <p:cNvPr id="9" name="Text Box 14"/>
          <p:cNvSpPr txBox="1">
            <a:spLocks noChangeArrowheads="1"/>
          </p:cNvSpPr>
          <p:nvPr/>
        </p:nvSpPr>
        <p:spPr bwMode="auto">
          <a:xfrm>
            <a:off x="0" y="4495800"/>
            <a:ext cx="89154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800" smtClean="0">
                <a:solidFill>
                  <a:srgbClr val="007A77"/>
                </a:solidFill>
                <a:ea typeface="宋体" pitchFamily="2" charset="-122"/>
              </a:rPr>
              <a:t>infile.seekg(100, ios::beg);//</a:t>
            </a:r>
            <a:r>
              <a:rPr kumimoji="1" lang="zh-CN" altLang="en-US" sz="2800" smtClean="0">
                <a:solidFill>
                  <a:srgbClr val="007A77"/>
                </a:solidFill>
                <a:ea typeface="宋体" pitchFamily="2" charset="-122"/>
              </a:rPr>
              <a:t>移动到距文件头</a:t>
            </a:r>
            <a:r>
              <a:rPr kumimoji="1" lang="en-US" altLang="zh-CN" sz="2800" smtClean="0">
                <a:solidFill>
                  <a:srgbClr val="007A77"/>
                </a:solidFill>
                <a:ea typeface="宋体" pitchFamily="2" charset="-122"/>
              </a:rPr>
              <a:t>100</a:t>
            </a:r>
            <a:r>
              <a:rPr kumimoji="1" lang="zh-CN" altLang="en-US" sz="2800" smtClean="0">
                <a:solidFill>
                  <a:srgbClr val="007A77"/>
                </a:solidFill>
                <a:ea typeface="宋体" pitchFamily="2" charset="-122"/>
              </a:rPr>
              <a:t>个字节</a:t>
            </a:r>
          </a:p>
        </p:txBody>
      </p:sp>
      <p:sp>
        <p:nvSpPr>
          <p:cNvPr id="10" name="Text Box 15"/>
          <p:cNvSpPr txBox="1">
            <a:spLocks noChangeArrowheads="1"/>
          </p:cNvSpPr>
          <p:nvPr/>
        </p:nvSpPr>
        <p:spPr bwMode="auto">
          <a:xfrm>
            <a:off x="5105400" y="2819400"/>
            <a:ext cx="3429000" cy="1344613"/>
          </a:xfrm>
          <a:prstGeom prst="rect">
            <a:avLst/>
          </a:prstGeom>
          <a:noFill/>
          <a:ln w="57150">
            <a:solidFill>
              <a:srgbClr val="007A77"/>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80000"/>
              </a:lnSpc>
              <a:spcBef>
                <a:spcPct val="20000"/>
              </a:spcBef>
              <a:spcAft>
                <a:spcPts val="0"/>
              </a:spcAft>
              <a:buClrTx/>
              <a:buSzTx/>
              <a:buFontTx/>
              <a:buNone/>
              <a:tabLst/>
              <a:defRPr/>
            </a:pPr>
            <a:r>
              <a:rPr kumimoji="1" lang="en-US" altLang="zh-CN" sz="2800" b="0" i="0" u="none" strike="noStrike" kern="0" cap="none" spc="0" normalizeH="0" baseline="0" noProof="0" smtClean="0">
                <a:ln>
                  <a:noFill/>
                </a:ln>
                <a:solidFill>
                  <a:srgbClr val="008000"/>
                </a:solidFill>
                <a:effectLst/>
                <a:uLnTx/>
                <a:uFillTx/>
                <a:ea typeface="宋体" pitchFamily="2" charset="-122"/>
              </a:rPr>
              <a:t>_dir:    beg:  </a:t>
            </a:r>
            <a:r>
              <a:rPr kumimoji="1" lang="zh-CN" altLang="en-US" sz="2800" b="0" i="0" u="none" strike="noStrike" kern="0" cap="none" spc="0" normalizeH="0" baseline="0" noProof="0" smtClean="0">
                <a:ln>
                  <a:noFill/>
                </a:ln>
                <a:solidFill>
                  <a:srgbClr val="008000"/>
                </a:solidFill>
                <a:effectLst/>
                <a:uLnTx/>
                <a:uFillTx/>
                <a:ea typeface="宋体" pitchFamily="2" charset="-122"/>
              </a:rPr>
              <a:t>文件头</a:t>
            </a:r>
          </a:p>
          <a:p>
            <a:pPr marL="0" marR="0" lvl="0" indent="0" algn="l" defTabSz="914400" eaLnBrk="1" fontAlgn="auto" latinLnBrk="0" hangingPunct="1">
              <a:lnSpc>
                <a:spcPct val="80000"/>
              </a:lnSpc>
              <a:spcBef>
                <a:spcPct val="20000"/>
              </a:spcBef>
              <a:spcAft>
                <a:spcPts val="0"/>
              </a:spcAft>
              <a:buClrTx/>
              <a:buSzTx/>
              <a:buFontTx/>
              <a:buNone/>
              <a:tabLst/>
              <a:defRPr/>
            </a:pPr>
            <a:r>
              <a:rPr kumimoji="1" lang="zh-CN" altLang="en-US" sz="2800" b="0" i="0" u="none" strike="noStrike" kern="0" cap="none" spc="0" normalizeH="0" baseline="0" noProof="0" smtClean="0">
                <a:ln>
                  <a:noFill/>
                </a:ln>
                <a:solidFill>
                  <a:srgbClr val="008000"/>
                </a:solidFill>
                <a:effectLst/>
                <a:uLnTx/>
                <a:uFillTx/>
                <a:ea typeface="宋体" pitchFamily="2" charset="-122"/>
              </a:rPr>
              <a:t>	</a:t>
            </a:r>
            <a:r>
              <a:rPr kumimoji="1" lang="en-US" altLang="zh-CN" sz="2800" b="0" i="0" u="none" strike="noStrike" kern="0" cap="none" spc="0" normalizeH="0" baseline="0" noProof="0" smtClean="0">
                <a:ln>
                  <a:noFill/>
                </a:ln>
                <a:solidFill>
                  <a:srgbClr val="008000"/>
                </a:solidFill>
                <a:effectLst/>
                <a:uLnTx/>
                <a:uFillTx/>
                <a:ea typeface="宋体" pitchFamily="2" charset="-122"/>
              </a:rPr>
              <a:t>cur:  </a:t>
            </a:r>
            <a:r>
              <a:rPr kumimoji="1" lang="zh-CN" altLang="en-US" sz="2800" b="0" i="0" u="none" strike="noStrike" kern="0" cap="none" spc="0" normalizeH="0" baseline="0" noProof="0" smtClean="0">
                <a:ln>
                  <a:noFill/>
                </a:ln>
                <a:solidFill>
                  <a:srgbClr val="008000"/>
                </a:solidFill>
                <a:effectLst/>
                <a:uLnTx/>
                <a:uFillTx/>
                <a:ea typeface="宋体" pitchFamily="2" charset="-122"/>
              </a:rPr>
              <a:t>当前位置</a:t>
            </a:r>
          </a:p>
          <a:p>
            <a:pPr marL="0" marR="0" lvl="0" indent="0" algn="l" defTabSz="914400" eaLnBrk="1" fontAlgn="auto" latinLnBrk="0" hangingPunct="1">
              <a:lnSpc>
                <a:spcPct val="80000"/>
              </a:lnSpc>
              <a:spcBef>
                <a:spcPct val="20000"/>
              </a:spcBef>
              <a:spcAft>
                <a:spcPts val="0"/>
              </a:spcAft>
              <a:buClrTx/>
              <a:buSzTx/>
              <a:buFontTx/>
              <a:buNone/>
              <a:tabLst/>
              <a:defRPr/>
            </a:pPr>
            <a:r>
              <a:rPr kumimoji="1" lang="zh-CN" altLang="en-US" sz="2800" b="0" i="0" u="none" strike="noStrike" kern="0" cap="none" spc="0" normalizeH="0" baseline="0" noProof="0" smtClean="0">
                <a:ln>
                  <a:noFill/>
                </a:ln>
                <a:solidFill>
                  <a:srgbClr val="008000"/>
                </a:solidFill>
                <a:effectLst/>
                <a:uLnTx/>
                <a:uFillTx/>
                <a:ea typeface="宋体" pitchFamily="2" charset="-122"/>
              </a:rPr>
              <a:t>	</a:t>
            </a:r>
            <a:r>
              <a:rPr kumimoji="1" lang="en-US" altLang="zh-CN" sz="2800" b="0" i="0" u="none" strike="noStrike" kern="0" cap="none" spc="0" normalizeH="0" baseline="0" noProof="0" smtClean="0">
                <a:ln>
                  <a:noFill/>
                </a:ln>
                <a:solidFill>
                  <a:srgbClr val="008000"/>
                </a:solidFill>
                <a:effectLst/>
                <a:uLnTx/>
                <a:uFillTx/>
                <a:ea typeface="宋体" pitchFamily="2" charset="-122"/>
              </a:rPr>
              <a:t>end:  </a:t>
            </a:r>
            <a:r>
              <a:rPr kumimoji="1" lang="zh-CN" altLang="en-US" sz="2800" b="0" i="0" u="none" strike="noStrike" kern="0" cap="none" spc="0" normalizeH="0" baseline="0" noProof="0" smtClean="0">
                <a:ln>
                  <a:noFill/>
                </a:ln>
                <a:solidFill>
                  <a:srgbClr val="008000"/>
                </a:solidFill>
                <a:effectLst/>
                <a:uLnTx/>
                <a:uFillTx/>
                <a:ea typeface="宋体" pitchFamily="2" charset="-122"/>
              </a:rPr>
              <a:t>文件尾</a:t>
            </a:r>
          </a:p>
        </p:txBody>
      </p:sp>
      <p:sp>
        <p:nvSpPr>
          <p:cNvPr id="11" name="Text Box 16"/>
          <p:cNvSpPr txBox="1">
            <a:spLocks noChangeArrowheads="1"/>
          </p:cNvSpPr>
          <p:nvPr/>
        </p:nvSpPr>
        <p:spPr bwMode="auto">
          <a:xfrm>
            <a:off x="0" y="5157192"/>
            <a:ext cx="91440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1" hangingPunct="1">
              <a:spcBef>
                <a:spcPct val="50000"/>
              </a:spcBef>
            </a:pPr>
            <a:r>
              <a:rPr kumimoji="1" lang="en-US" altLang="zh-CN" sz="2800" smtClean="0">
                <a:solidFill>
                  <a:srgbClr val="0000CC"/>
                </a:solidFill>
                <a:ea typeface="宋体" pitchFamily="2" charset="-122"/>
              </a:rPr>
              <a:t>infile.seekg(-100, ios::cur);//</a:t>
            </a:r>
            <a:r>
              <a:rPr kumimoji="1" lang="zh-CN" altLang="en-US" sz="2800" smtClean="0">
                <a:solidFill>
                  <a:srgbClr val="0000CC"/>
                </a:solidFill>
                <a:ea typeface="宋体" pitchFamily="2" charset="-122"/>
              </a:rPr>
              <a:t>移动到距当前位置前</a:t>
            </a:r>
            <a:r>
              <a:rPr kumimoji="1" lang="en-US" altLang="zh-CN" sz="2800" smtClean="0">
                <a:solidFill>
                  <a:srgbClr val="0000CC"/>
                </a:solidFill>
                <a:ea typeface="宋体" pitchFamily="2" charset="-122"/>
              </a:rPr>
              <a:t>100</a:t>
            </a:r>
            <a:r>
              <a:rPr kumimoji="1" lang="zh-CN" altLang="en-US" sz="2800" smtClean="0">
                <a:solidFill>
                  <a:srgbClr val="0000CC"/>
                </a:solidFill>
                <a:ea typeface="宋体" pitchFamily="2" charset="-122"/>
              </a:rPr>
              <a:t>个字节</a:t>
            </a:r>
          </a:p>
        </p:txBody>
      </p:sp>
      <p:sp>
        <p:nvSpPr>
          <p:cNvPr id="12" name="Text Box 17"/>
          <p:cNvSpPr txBox="1">
            <a:spLocks noChangeArrowheads="1"/>
          </p:cNvSpPr>
          <p:nvPr/>
        </p:nvSpPr>
        <p:spPr bwMode="auto">
          <a:xfrm>
            <a:off x="0" y="5805264"/>
            <a:ext cx="91440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800" dirty="0" err="1" smtClean="0">
                <a:solidFill>
                  <a:srgbClr val="007A77"/>
                </a:solidFill>
                <a:ea typeface="宋体" pitchFamily="2" charset="-122"/>
              </a:rPr>
              <a:t>infile.seekg</a:t>
            </a:r>
            <a:r>
              <a:rPr kumimoji="1" lang="en-US" altLang="zh-CN" sz="2800" dirty="0" smtClean="0">
                <a:solidFill>
                  <a:srgbClr val="007A77"/>
                </a:solidFill>
                <a:ea typeface="宋体" pitchFamily="2" charset="-122"/>
              </a:rPr>
              <a:t>(-500, </a:t>
            </a:r>
            <a:r>
              <a:rPr kumimoji="1" lang="en-US" altLang="zh-CN" sz="2800" dirty="0" err="1" smtClean="0">
                <a:solidFill>
                  <a:srgbClr val="007A77"/>
                </a:solidFill>
                <a:ea typeface="宋体" pitchFamily="2" charset="-122"/>
              </a:rPr>
              <a:t>ios</a:t>
            </a:r>
            <a:r>
              <a:rPr kumimoji="1" lang="en-US" altLang="zh-CN" sz="2800" dirty="0" smtClean="0">
                <a:solidFill>
                  <a:srgbClr val="007A77"/>
                </a:solidFill>
                <a:ea typeface="宋体" pitchFamily="2" charset="-122"/>
              </a:rPr>
              <a:t>::end);//</a:t>
            </a:r>
            <a:r>
              <a:rPr kumimoji="1" lang="zh-CN" altLang="en-US" sz="2800" dirty="0" smtClean="0">
                <a:solidFill>
                  <a:srgbClr val="007A77"/>
                </a:solidFill>
                <a:ea typeface="宋体" pitchFamily="2" charset="-122"/>
              </a:rPr>
              <a:t>移动到距文件尾前</a:t>
            </a:r>
            <a:r>
              <a:rPr kumimoji="1" lang="en-US" altLang="zh-CN" sz="2800" dirty="0" smtClean="0">
                <a:solidFill>
                  <a:srgbClr val="007A77"/>
                </a:solidFill>
                <a:ea typeface="宋体" pitchFamily="2" charset="-122"/>
              </a:rPr>
              <a:t>500</a:t>
            </a:r>
            <a:r>
              <a:rPr kumimoji="1" lang="zh-CN" altLang="en-US" sz="2800" dirty="0" smtClean="0">
                <a:solidFill>
                  <a:srgbClr val="007A77"/>
                </a:solidFill>
                <a:ea typeface="宋体" pitchFamily="2" charset="-122"/>
              </a:rPr>
              <a:t>个字节</a:t>
            </a:r>
          </a:p>
        </p:txBody>
      </p:sp>
    </p:spTree>
    <p:extLst>
      <p:ext uri="{BB962C8B-B14F-4D97-AF65-F5344CB8AC3E}">
        <p14:creationId xmlns:p14="http://schemas.microsoft.com/office/powerpoint/2010/main" val="43070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nimBg="1" autoUpdateAnimBg="0"/>
      <p:bldP spid="8" grpId="0" animBg="1" autoUpdateAnimBg="0"/>
      <p:bldP spid="9" grpId="0" autoUpdateAnimBg="0"/>
      <p:bldP spid="10" grpId="0" animBg="1" autoUpdateAnimBg="0"/>
      <p:bldP spid="11" grpId="0" autoUpdateAnimBg="0"/>
      <p:bldP spid="12"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0" y="0"/>
            <a:ext cx="9144000" cy="6858000"/>
          </a:xfrm>
          <a:solidFill>
            <a:schemeClr val="bg1"/>
          </a:solidFill>
        </p:spPr>
        <p:txBody>
          <a:bodyPr>
            <a:noAutofit/>
          </a:bodyPr>
          <a:lstStyle/>
          <a:p>
            <a:pPr marL="627063" lvl="0" indent="-271463" eaLnBrk="0" hangingPunct="0">
              <a:lnSpc>
                <a:spcPct val="120000"/>
              </a:lnSpc>
              <a:spcBef>
                <a:spcPct val="20000"/>
              </a:spcBef>
              <a:spcAft>
                <a:spcPct val="0"/>
              </a:spcAft>
            </a:pPr>
            <a:endParaRPr kumimoji="1" lang="en-US" altLang="zh-CN" sz="2800" b="1" dirty="0" smtClean="0">
              <a:solidFill>
                <a:srgbClr val="000000"/>
              </a:solidFill>
              <a:latin typeface="Verdana"/>
            </a:endParaRPr>
          </a:p>
          <a:p>
            <a:pPr marL="627063" lvl="0" indent="-271463" eaLnBrk="0" hangingPunct="0">
              <a:lnSpc>
                <a:spcPct val="120000"/>
              </a:lnSpc>
              <a:spcBef>
                <a:spcPct val="20000"/>
              </a:spcBef>
              <a:spcAft>
                <a:spcPct val="0"/>
              </a:spcAft>
            </a:pPr>
            <a:endParaRPr kumimoji="1" lang="en-US" altLang="zh-CN" sz="2800" b="1" dirty="0">
              <a:solidFill>
                <a:srgbClr val="000000"/>
              </a:solidFill>
              <a:latin typeface="Verdana"/>
            </a:endParaRPr>
          </a:p>
        </p:txBody>
      </p:sp>
      <p:sp>
        <p:nvSpPr>
          <p:cNvPr id="5" name="Text Box 2"/>
          <p:cNvSpPr txBox="1">
            <a:spLocks noChangeArrowheads="1"/>
          </p:cNvSpPr>
          <p:nvPr/>
        </p:nvSpPr>
        <p:spPr bwMode="auto">
          <a:xfrm>
            <a:off x="0" y="0"/>
            <a:ext cx="9036496" cy="6858000"/>
          </a:xfrm>
          <a:prstGeom prst="rect">
            <a:avLst/>
          </a:prstGeom>
          <a:noFill/>
          <a:ln>
            <a:noFill/>
          </a:ln>
          <a:effectLst/>
          <a:extLst>
            <a:ext uri="{909E8E84-426E-40DD-AFC4-6F175D3DCCD1}">
              <a14:hiddenFill xmlns:a14="http://schemas.microsoft.com/office/drawing/2010/main">
                <a:gradFill rotWithShape="0">
                  <a:gsLst>
                    <a:gs pos="0">
                      <a:srgbClr val="FF9900">
                        <a:gamma/>
                        <a:shade val="46275"/>
                        <a:invGamma/>
                      </a:srgbClr>
                    </a:gs>
                    <a:gs pos="100000">
                      <a:srgbClr val="FF9900"/>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25000"/>
              </a:spcBef>
            </a:pPr>
            <a:r>
              <a:rPr kumimoji="1" lang="en-US" altLang="zh-CN" sz="2400" b="1" dirty="0">
                <a:latin typeface="Times New Roman" pitchFamily="18" charset="0"/>
              </a:rPr>
              <a:t>void  main(void )</a:t>
            </a:r>
          </a:p>
          <a:p>
            <a:pPr algn="just">
              <a:spcBef>
                <a:spcPct val="25000"/>
              </a:spcBef>
            </a:pPr>
            <a:r>
              <a:rPr kumimoji="1" lang="en-US" altLang="zh-CN" sz="2400" b="1" dirty="0">
                <a:latin typeface="Times New Roman" pitchFamily="18" charset="0"/>
              </a:rPr>
              <a:t>{  </a:t>
            </a:r>
            <a:r>
              <a:rPr kumimoji="1" lang="en-US" altLang="zh-CN" sz="2400" b="1" dirty="0" err="1">
                <a:latin typeface="Times New Roman" pitchFamily="18" charset="0"/>
              </a:rPr>
              <a:t>ofstream</a:t>
            </a:r>
            <a:r>
              <a:rPr kumimoji="1" lang="en-US" altLang="zh-CN" sz="2400" b="1" dirty="0">
                <a:latin typeface="Times New Roman" pitchFamily="18" charset="0"/>
              </a:rPr>
              <a:t>  </a:t>
            </a:r>
            <a:r>
              <a:rPr kumimoji="1" lang="en-US" altLang="zh-CN" sz="2400" b="1" dirty="0" err="1">
                <a:latin typeface="Times New Roman" pitchFamily="18" charset="0"/>
              </a:rPr>
              <a:t>outfile</a:t>
            </a:r>
            <a:r>
              <a:rPr kumimoji="1" lang="en-US" altLang="zh-CN" sz="2400" b="1" dirty="0">
                <a:latin typeface="Times New Roman" pitchFamily="18" charset="0"/>
              </a:rPr>
              <a:t>(“data1.dat”,ios::out| </a:t>
            </a:r>
            <a:r>
              <a:rPr kumimoji="1" lang="en-US" altLang="zh-CN" sz="2400" b="1" dirty="0" err="1">
                <a:latin typeface="Times New Roman" pitchFamily="18" charset="0"/>
              </a:rPr>
              <a:t>ios</a:t>
            </a:r>
            <a:r>
              <a:rPr kumimoji="1" lang="en-US" altLang="zh-CN" sz="2400" b="1" dirty="0">
                <a:latin typeface="Times New Roman" pitchFamily="18" charset="0"/>
              </a:rPr>
              <a:t>::binary); </a:t>
            </a:r>
          </a:p>
          <a:p>
            <a:pPr algn="just">
              <a:spcBef>
                <a:spcPct val="25000"/>
              </a:spcBef>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a:t>
            </a:r>
            <a:r>
              <a:rPr kumimoji="1" lang="en-US" altLang="zh-CN" sz="2400" b="1" dirty="0">
                <a:latin typeface="Times New Roman" pitchFamily="18" charset="0"/>
              </a:rPr>
              <a:t>;</a:t>
            </a:r>
          </a:p>
          <a:p>
            <a:pPr algn="just">
              <a:spcBef>
                <a:spcPct val="25000"/>
              </a:spcBef>
            </a:pPr>
            <a:r>
              <a:rPr kumimoji="1" lang="en-US" altLang="zh-CN" sz="2400" b="1" dirty="0">
                <a:latin typeface="Times New Roman" pitchFamily="18" charset="0"/>
              </a:rPr>
              <a:t>    for(</a:t>
            </a:r>
            <a:r>
              <a:rPr kumimoji="1" lang="en-US" altLang="zh-CN" sz="2400" b="1" dirty="0" err="1">
                <a:latin typeface="Times New Roman" pitchFamily="18" charset="0"/>
              </a:rPr>
              <a:t>i</a:t>
            </a:r>
            <a:r>
              <a:rPr kumimoji="1" lang="en-US" altLang="zh-CN" sz="2400" b="1" dirty="0">
                <a:latin typeface="Times New Roman" pitchFamily="18" charset="0"/>
              </a:rPr>
              <a:t>=5;i&lt; 1000;i+=2 )</a:t>
            </a:r>
          </a:p>
          <a:p>
            <a:pPr algn="just">
              <a:spcBef>
                <a:spcPct val="25000"/>
              </a:spcBef>
            </a:pPr>
            <a:r>
              <a:rPr kumimoji="1" lang="en-US" altLang="zh-CN" sz="2400" b="1" dirty="0">
                <a:latin typeface="Times New Roman" pitchFamily="18" charset="0"/>
              </a:rPr>
              <a:t>	</a:t>
            </a:r>
            <a:r>
              <a:rPr kumimoji="1" lang="en-US" altLang="zh-CN" sz="2400" b="1" dirty="0" err="1">
                <a:latin typeface="Times New Roman" pitchFamily="18" charset="0"/>
              </a:rPr>
              <a:t>outfile.write</a:t>
            </a:r>
            <a:r>
              <a:rPr kumimoji="1" lang="en-US" altLang="zh-CN" sz="2400" b="1" dirty="0">
                <a:latin typeface="Times New Roman" pitchFamily="18" charset="0"/>
              </a:rPr>
              <a:t>((char*)&amp;</a:t>
            </a:r>
            <a:r>
              <a:rPr kumimoji="1" lang="en-US" altLang="zh-CN" sz="2400" b="1" dirty="0" err="1">
                <a:latin typeface="Times New Roman" pitchFamily="18" charset="0"/>
              </a:rPr>
              <a:t>i,sizeof</a:t>
            </a:r>
            <a:r>
              <a:rPr kumimoji="1" lang="en-US" altLang="zh-CN" sz="2400" b="1" dirty="0">
                <a:latin typeface="Times New Roman" pitchFamily="18" charset="0"/>
              </a:rPr>
              <a:t>(</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a:solidFill>
                  <a:srgbClr val="000099"/>
                </a:solidFill>
                <a:latin typeface="Times New Roman" pitchFamily="18" charset="0"/>
              </a:rPr>
              <a:t>//</a:t>
            </a:r>
            <a:r>
              <a:rPr kumimoji="1" lang="zh-CN" altLang="en-US" sz="2400" b="1" dirty="0">
                <a:solidFill>
                  <a:srgbClr val="000099"/>
                </a:solidFill>
                <a:latin typeface="Times New Roman" pitchFamily="18" charset="0"/>
              </a:rPr>
              <a:t>将奇数写入文件</a:t>
            </a:r>
          </a:p>
          <a:p>
            <a:pPr algn="just">
              <a:spcBef>
                <a:spcPct val="25000"/>
              </a:spcBef>
            </a:pPr>
            <a:r>
              <a:rPr kumimoji="1" lang="zh-CN" altLang="en-US" sz="2400" b="1" dirty="0">
                <a:latin typeface="Times New Roman" pitchFamily="18" charset="0"/>
              </a:rPr>
              <a:t>     </a:t>
            </a:r>
            <a:r>
              <a:rPr kumimoji="1" lang="en-US" altLang="zh-CN" sz="2400" b="1" dirty="0" err="1">
                <a:latin typeface="Times New Roman" pitchFamily="18" charset="0"/>
              </a:rPr>
              <a:t>outfile.close</a:t>
            </a:r>
            <a:r>
              <a:rPr kumimoji="1" lang="en-US" altLang="zh-CN" sz="2400" b="1" dirty="0">
                <a:latin typeface="Times New Roman" pitchFamily="18" charset="0"/>
              </a:rPr>
              <a:t>();</a:t>
            </a:r>
            <a:r>
              <a:rPr kumimoji="1" lang="en-US" altLang="zh-CN" sz="2400" b="1" dirty="0">
                <a:solidFill>
                  <a:srgbClr val="000099"/>
                </a:solidFill>
                <a:latin typeface="Times New Roman" pitchFamily="18" charset="0"/>
              </a:rPr>
              <a:t>//</a:t>
            </a:r>
            <a:r>
              <a:rPr kumimoji="1" lang="zh-CN" altLang="en-US" sz="2400" b="1" dirty="0">
                <a:solidFill>
                  <a:srgbClr val="000099"/>
                </a:solidFill>
                <a:latin typeface="Times New Roman" pitchFamily="18" charset="0"/>
              </a:rPr>
              <a:t>关闭文件</a:t>
            </a:r>
          </a:p>
          <a:p>
            <a:pPr algn="just">
              <a:spcBef>
                <a:spcPct val="25000"/>
              </a:spcBef>
            </a:pPr>
            <a:r>
              <a:rPr kumimoji="1" lang="zh-CN" altLang="en-US" sz="2400" b="1" dirty="0">
                <a:latin typeface="Times New Roman" pitchFamily="18" charset="0"/>
              </a:rPr>
              <a:t>     </a:t>
            </a:r>
            <a:r>
              <a:rPr kumimoji="1" lang="en-US" altLang="zh-CN" sz="2400" b="1" dirty="0" err="1">
                <a:latin typeface="Times New Roman" pitchFamily="18" charset="0"/>
              </a:rPr>
              <a:t>ifstream</a:t>
            </a:r>
            <a:r>
              <a:rPr kumimoji="1" lang="en-US" altLang="zh-CN" sz="2400" b="1" dirty="0">
                <a:latin typeface="Times New Roman" pitchFamily="18" charset="0"/>
              </a:rPr>
              <a:t>  f1(“data.</a:t>
            </a:r>
            <a:r>
              <a:rPr kumimoji="1" lang="en-US" altLang="zh-CN" sz="2400" b="1" dirty="0" err="1">
                <a:latin typeface="Times New Roman" pitchFamily="18" charset="0"/>
              </a:rPr>
              <a:t>dat</a:t>
            </a:r>
            <a:r>
              <a:rPr kumimoji="1" lang="en-US" altLang="zh-CN" sz="2400" b="1" dirty="0">
                <a:latin typeface="Times New Roman" pitchFamily="18" charset="0"/>
              </a:rPr>
              <a:t>”,</a:t>
            </a:r>
            <a:r>
              <a:rPr kumimoji="1" lang="en-US" altLang="zh-CN" sz="2400" b="1" dirty="0" err="1">
                <a:latin typeface="Times New Roman" pitchFamily="18" charset="0"/>
              </a:rPr>
              <a:t>ios</a:t>
            </a:r>
            <a:r>
              <a:rPr kumimoji="1" lang="en-US" altLang="zh-CN" sz="2400" b="1" dirty="0">
                <a:latin typeface="Times New Roman" pitchFamily="18" charset="0"/>
              </a:rPr>
              <a:t>::in| </a:t>
            </a:r>
            <a:r>
              <a:rPr kumimoji="1" lang="en-US" altLang="zh-CN" sz="2400" b="1" dirty="0" err="1">
                <a:latin typeface="Times New Roman" pitchFamily="18" charset="0"/>
              </a:rPr>
              <a:t>ios</a:t>
            </a:r>
            <a:r>
              <a:rPr kumimoji="1" lang="en-US" altLang="zh-CN" sz="2400" b="1" dirty="0">
                <a:latin typeface="Times New Roman" pitchFamily="18" charset="0"/>
              </a:rPr>
              <a:t>::binary); </a:t>
            </a:r>
          </a:p>
          <a:p>
            <a:pPr algn="just">
              <a:spcBef>
                <a:spcPct val="25000"/>
              </a:spcBef>
            </a:pPr>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x;</a:t>
            </a:r>
          </a:p>
          <a:p>
            <a:pPr algn="just">
              <a:spcBef>
                <a:spcPct val="25000"/>
              </a:spcBef>
            </a:pPr>
            <a:r>
              <a:rPr kumimoji="1" lang="en-US" altLang="zh-CN" sz="2400" b="1" dirty="0">
                <a:latin typeface="Times New Roman" pitchFamily="18" charset="0"/>
              </a:rPr>
              <a:t>   </a:t>
            </a:r>
            <a:r>
              <a:rPr kumimoji="1" lang="en-US" altLang="zh-CN" sz="2400" b="1" dirty="0">
                <a:solidFill>
                  <a:srgbClr val="FF0000"/>
                </a:solidFill>
                <a:latin typeface="Times New Roman" pitchFamily="18" charset="0"/>
              </a:rPr>
              <a:t>f1.seekg(20*</a:t>
            </a:r>
            <a:r>
              <a:rPr kumimoji="1" lang="en-US" altLang="zh-CN" sz="2400" b="1" dirty="0" err="1">
                <a:solidFill>
                  <a:srgbClr val="FF0000"/>
                </a:solidFill>
                <a:latin typeface="Times New Roman" pitchFamily="18" charset="0"/>
              </a:rPr>
              <a:t>sizeof</a:t>
            </a:r>
            <a:r>
              <a:rPr kumimoji="1" lang="en-US" altLang="zh-CN"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int</a:t>
            </a:r>
            <a:r>
              <a:rPr kumimoji="1" lang="en-US" altLang="zh-CN" sz="2400" b="1" dirty="0">
                <a:solidFill>
                  <a:srgbClr val="FF0000"/>
                </a:solidFill>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将文件指针移到第</a:t>
            </a:r>
            <a:r>
              <a:rPr kumimoji="1" lang="en-US" altLang="zh-CN" sz="2400" b="1" dirty="0">
                <a:latin typeface="Times New Roman" pitchFamily="18" charset="0"/>
              </a:rPr>
              <a:t>20</a:t>
            </a:r>
            <a:r>
              <a:rPr kumimoji="1" lang="zh-CN" altLang="en-US" sz="2400" b="1" dirty="0">
                <a:latin typeface="Times New Roman" pitchFamily="18" charset="0"/>
              </a:rPr>
              <a:t>个整数的位置</a:t>
            </a:r>
          </a:p>
          <a:p>
            <a:pPr algn="just">
              <a:spcBef>
                <a:spcPct val="25000"/>
              </a:spcBef>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dirty="0" err="1">
                <a:latin typeface="Times New Roman" pitchFamily="18" charset="0"/>
              </a:rPr>
              <a:t>i</a:t>
            </a:r>
            <a:r>
              <a:rPr kumimoji="1" lang="en-US" altLang="zh-CN" sz="2400" b="1" dirty="0">
                <a:latin typeface="Times New Roman" pitchFamily="18" charset="0"/>
              </a:rPr>
              <a:t>=0;i&lt;10;i++)</a:t>
            </a:r>
          </a:p>
          <a:p>
            <a:pPr algn="just">
              <a:spcBef>
                <a:spcPct val="25000"/>
              </a:spcBef>
            </a:pPr>
            <a:r>
              <a:rPr kumimoji="1" lang="en-US" altLang="zh-CN" sz="2400" b="1" dirty="0">
                <a:latin typeface="Times New Roman" pitchFamily="18" charset="0"/>
              </a:rPr>
              <a:t>   {f1.read((char *)&amp;</a:t>
            </a:r>
            <a:r>
              <a:rPr kumimoji="1" lang="en-US" altLang="zh-CN" sz="2400" b="1" dirty="0" err="1">
                <a:latin typeface="Times New Roman" pitchFamily="18" charset="0"/>
              </a:rPr>
              <a:t>x,sizeof</a:t>
            </a:r>
            <a:r>
              <a:rPr kumimoji="1" lang="en-US" altLang="zh-CN" sz="2400" b="1" dirty="0">
                <a:latin typeface="Times New Roman" pitchFamily="18" charset="0"/>
              </a:rPr>
              <a:t>(</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a:solidFill>
                  <a:srgbClr val="000099"/>
                </a:solidFill>
                <a:latin typeface="Times New Roman" pitchFamily="18" charset="0"/>
              </a:rPr>
              <a:t>//</a:t>
            </a:r>
            <a:r>
              <a:rPr kumimoji="1" lang="zh-CN" altLang="en-US" sz="2400" b="1" dirty="0">
                <a:solidFill>
                  <a:srgbClr val="000099"/>
                </a:solidFill>
                <a:latin typeface="Times New Roman" pitchFamily="18" charset="0"/>
              </a:rPr>
              <a:t>依次读出第</a:t>
            </a:r>
            <a:r>
              <a:rPr kumimoji="1" lang="en-US" altLang="zh-CN" sz="2400" b="1" dirty="0">
                <a:solidFill>
                  <a:srgbClr val="000099"/>
                </a:solidFill>
                <a:latin typeface="Times New Roman" pitchFamily="18" charset="0"/>
              </a:rPr>
              <a:t>20~29</a:t>
            </a:r>
            <a:r>
              <a:rPr kumimoji="1" lang="zh-CN" altLang="en-US" sz="2400" b="1" dirty="0">
                <a:solidFill>
                  <a:srgbClr val="000099"/>
                </a:solidFill>
                <a:latin typeface="Times New Roman" pitchFamily="18" charset="0"/>
              </a:rPr>
              <a:t>个奇数到</a:t>
            </a:r>
            <a:r>
              <a:rPr kumimoji="1" lang="en-US" altLang="zh-CN" sz="2400" b="1" dirty="0">
                <a:solidFill>
                  <a:srgbClr val="000099"/>
                </a:solidFill>
                <a:latin typeface="Times New Roman" pitchFamily="18" charset="0"/>
              </a:rPr>
              <a:t>x</a:t>
            </a:r>
          </a:p>
          <a:p>
            <a:pPr algn="just">
              <a:spcBef>
                <a:spcPct val="25000"/>
              </a:spcBef>
            </a:pPr>
            <a:r>
              <a:rPr kumimoji="1" lang="en-US" altLang="zh-CN" sz="2400" b="1" dirty="0">
                <a:latin typeface="Times New Roman" pitchFamily="18" charset="0"/>
              </a:rPr>
              <a:t>               </a:t>
            </a:r>
            <a:r>
              <a:rPr kumimoji="1" lang="en-US" altLang="zh-CN" sz="2400" b="1" dirty="0" err="1">
                <a:latin typeface="Times New Roman" pitchFamily="18" charset="0"/>
              </a:rPr>
              <a:t>cout</a:t>
            </a:r>
            <a:r>
              <a:rPr kumimoji="1" lang="en-US" altLang="zh-CN" sz="2400" b="1" dirty="0">
                <a:latin typeface="Times New Roman" pitchFamily="18" charset="0"/>
              </a:rPr>
              <a:t>&lt;&lt; x&lt;&lt; ‘\t’;</a:t>
            </a:r>
          </a:p>
          <a:p>
            <a:pPr algn="just">
              <a:spcBef>
                <a:spcPct val="25000"/>
              </a:spcBef>
            </a:pPr>
            <a:r>
              <a:rPr kumimoji="1" lang="en-US" altLang="zh-CN" sz="2400" b="1" dirty="0">
                <a:latin typeface="Times New Roman" pitchFamily="18" charset="0"/>
              </a:rPr>
              <a:t>    }</a:t>
            </a:r>
          </a:p>
          <a:p>
            <a:pPr algn="just">
              <a:spcBef>
                <a:spcPct val="25000"/>
              </a:spcBef>
            </a:pPr>
            <a:r>
              <a:rPr kumimoji="1" lang="en-US" altLang="zh-CN" sz="2400" b="1" dirty="0">
                <a:latin typeface="Times New Roman" pitchFamily="18" charset="0"/>
              </a:rPr>
              <a:t>    f1.close();</a:t>
            </a:r>
          </a:p>
          <a:p>
            <a:pPr algn="just">
              <a:spcBef>
                <a:spcPct val="25000"/>
              </a:spcBef>
            </a:pPr>
            <a:r>
              <a:rPr kumimoji="1" lang="en-US" altLang="zh-CN" sz="2400" b="1" dirty="0">
                <a:latin typeface="Times New Roman" pitchFamily="18" charset="0"/>
              </a:rPr>
              <a:t>}</a:t>
            </a:r>
            <a:endParaRPr kumimoji="1" lang="en-US" altLang="zh-CN" sz="2400" b="1" dirty="0">
              <a:latin typeface="宋体" pitchFamily="2" charset="-122"/>
            </a:endParaRPr>
          </a:p>
        </p:txBody>
      </p:sp>
      <p:sp>
        <p:nvSpPr>
          <p:cNvPr id="6" name="AutoShape 3"/>
          <p:cNvSpPr>
            <a:spLocks noChangeArrowheads="1"/>
          </p:cNvSpPr>
          <p:nvPr/>
        </p:nvSpPr>
        <p:spPr bwMode="auto">
          <a:xfrm>
            <a:off x="3923928" y="3270944"/>
            <a:ext cx="3355975" cy="446088"/>
          </a:xfrm>
          <a:prstGeom prst="wedgeRoundRectCallout">
            <a:avLst>
              <a:gd name="adj1" fmla="val -41685"/>
              <a:gd name="adj2" fmla="val -84659"/>
              <a:gd name="adj3" fmla="val 16667"/>
            </a:avLst>
          </a:prstGeom>
          <a:solidFill>
            <a:srgbClr val="FF00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pPr algn="ctr">
              <a:lnSpc>
                <a:spcPct val="110000"/>
              </a:lnSpc>
              <a:spcBef>
                <a:spcPct val="50000"/>
              </a:spcBef>
            </a:pPr>
            <a:r>
              <a:rPr kumimoji="1" lang="zh-CN" altLang="en-US" sz="2400" b="1" dirty="0">
                <a:solidFill>
                  <a:srgbClr val="FFFF00"/>
                </a:solidFill>
                <a:latin typeface="Times New Roman" pitchFamily="18" charset="0"/>
              </a:rPr>
              <a:t>以读的方式打开原文件</a:t>
            </a:r>
          </a:p>
        </p:txBody>
      </p:sp>
    </p:spTree>
    <p:extLst>
      <p:ext uri="{BB962C8B-B14F-4D97-AF65-F5344CB8AC3E}">
        <p14:creationId xmlns:p14="http://schemas.microsoft.com/office/powerpoint/2010/main" val="427065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solidFill>
                  <a:srgbClr val="C00000"/>
                </a:solidFill>
              </a:rPr>
              <a:t>练习</a:t>
            </a:r>
            <a:endParaRPr lang="zh-CN" altLang="en-US" sz="3600" dirty="0">
              <a:solidFill>
                <a:srgbClr val="C00000"/>
              </a:solidFill>
            </a:endParaRPr>
          </a:p>
        </p:txBody>
      </p:sp>
      <p:sp>
        <p:nvSpPr>
          <p:cNvPr id="3" name="内容占位符 2"/>
          <p:cNvSpPr>
            <a:spLocks noGrp="1"/>
          </p:cNvSpPr>
          <p:nvPr>
            <p:ph idx="1"/>
          </p:nvPr>
        </p:nvSpPr>
        <p:spPr>
          <a:xfrm>
            <a:off x="539552" y="1340767"/>
            <a:ext cx="8352448" cy="5031231"/>
          </a:xfrm>
        </p:spPr>
        <p:txBody>
          <a:bodyPr/>
          <a:lstStyle/>
          <a:p>
            <a:r>
              <a:rPr lang="en-US" altLang="zh-CN" b="1" dirty="0" smtClean="0"/>
              <a:t>1</a:t>
            </a:r>
            <a:r>
              <a:rPr lang="zh-CN" altLang="en-US" b="1" dirty="0" smtClean="0"/>
              <a:t>、以“</a:t>
            </a:r>
            <a:r>
              <a:rPr lang="en-US" altLang="zh-CN" b="1" dirty="0" smtClean="0"/>
              <a:t>A+B</a:t>
            </a:r>
            <a:r>
              <a:rPr lang="zh-CN" altLang="en-US" b="1" dirty="0" smtClean="0"/>
              <a:t>”为例，练习</a:t>
            </a:r>
            <a:r>
              <a:rPr lang="zh-CN" altLang="en-US" b="1" dirty="0"/>
              <a:t>各类</a:t>
            </a:r>
            <a:r>
              <a:rPr lang="zh-CN" altLang="en-US" b="1" dirty="0" smtClean="0"/>
              <a:t>输入输出。</a:t>
            </a:r>
            <a:endParaRPr lang="en-US" altLang="zh-CN" b="1" dirty="0" smtClean="0"/>
          </a:p>
          <a:p>
            <a:r>
              <a:rPr lang="en-US" altLang="zh-CN" b="1" dirty="0" smtClean="0"/>
              <a:t>2</a:t>
            </a:r>
            <a:r>
              <a:rPr lang="zh-CN" altLang="en-US" b="1" dirty="0" smtClean="0"/>
              <a:t>、练习文件的输入输出。</a:t>
            </a:r>
            <a:endParaRPr lang="zh-CN" altLang="en-US" b="1" dirty="0"/>
          </a:p>
        </p:txBody>
      </p:sp>
    </p:spTree>
    <p:extLst>
      <p:ext uri="{BB962C8B-B14F-4D97-AF65-F5344CB8AC3E}">
        <p14:creationId xmlns:p14="http://schemas.microsoft.com/office/powerpoint/2010/main" val="3966561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CM 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2"/>
            </a:solidFill>
            <a:effectLst/>
            <a:latin typeface="Times New Roman" pitchFamily="18" charset="0"/>
            <a:ea typeface="黑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ppthome_105</Template>
  <TotalTime>4790</TotalTime>
  <Words>5664</Words>
  <Application>Microsoft Office PowerPoint</Application>
  <PresentationFormat>全屏显示(4:3)</PresentationFormat>
  <Paragraphs>981</Paragraphs>
  <Slides>96</Slides>
  <Notes>0</Notes>
  <HiddenSlides>0</HiddenSlides>
  <MMClips>0</MMClips>
  <ScaleCrop>false</ScaleCrop>
  <HeadingPairs>
    <vt:vector size="4" baseType="variant">
      <vt:variant>
        <vt:lpstr>主题</vt:lpstr>
      </vt:variant>
      <vt:variant>
        <vt:i4>2</vt:i4>
      </vt:variant>
      <vt:variant>
        <vt:lpstr>幻灯片标题</vt:lpstr>
      </vt:variant>
      <vt:variant>
        <vt:i4>96</vt:i4>
      </vt:variant>
    </vt:vector>
  </HeadingPairs>
  <TitlesOfParts>
    <vt:vector size="98" baseType="lpstr">
      <vt:lpstr>2_默认设计模板</vt:lpstr>
      <vt:lpstr>ACM 设计模板</vt:lpstr>
      <vt:lpstr>第2讲 输入输出</vt:lpstr>
      <vt:lpstr>主要内容</vt:lpstr>
      <vt:lpstr>2.1 C/C++语言的输入输出语句</vt:lpstr>
      <vt:lpstr>PowerPoint 演示文稿</vt:lpstr>
      <vt:lpstr>PowerPoint 演示文稿</vt:lpstr>
      <vt:lpstr>格式字符串里的格式控制符号</vt:lpstr>
      <vt:lpstr>前导空白的处理</vt:lpstr>
      <vt:lpstr>PowerPoint 演示文稿</vt:lpstr>
      <vt:lpstr>读一个非空白字符</vt:lpstr>
      <vt:lpstr>过滤其他无关输入</vt:lpstr>
      <vt:lpstr>常见错误</vt:lpstr>
      <vt:lpstr>char * gets(char * s)</vt:lpstr>
      <vt:lpstr>例</vt:lpstr>
      <vt:lpstr>主要内容</vt:lpstr>
      <vt:lpstr>2.2 ACM题目I/O特点及分类</vt:lpstr>
      <vt:lpstr>例</vt:lpstr>
      <vt:lpstr>例 (续)</vt:lpstr>
      <vt:lpstr>初学者很常见的一种写法：</vt:lpstr>
      <vt:lpstr>输入_第一类</vt:lpstr>
      <vt:lpstr>源代码 — C语言</vt:lpstr>
      <vt:lpstr>源代码 — C++语言</vt:lpstr>
      <vt:lpstr>输入_第二类</vt:lpstr>
      <vt:lpstr>例</vt:lpstr>
      <vt:lpstr>例 (续)</vt:lpstr>
      <vt:lpstr>源代码</vt:lpstr>
      <vt:lpstr>输入_第三类</vt:lpstr>
      <vt:lpstr>例</vt:lpstr>
      <vt:lpstr>例 (续)</vt:lpstr>
      <vt:lpstr>源代码</vt:lpstr>
      <vt:lpstr>输入_第四类</vt:lpstr>
      <vt:lpstr>例</vt:lpstr>
      <vt:lpstr>例 (续)</vt:lpstr>
      <vt:lpstr>说明—C语言字符串I/O</vt:lpstr>
      <vt:lpstr>说明—C++语言字符串I/O</vt:lpstr>
      <vt:lpstr>PowerPoint 演示文稿</vt:lpstr>
      <vt:lpstr>输入_第五类</vt:lpstr>
      <vt:lpstr>PowerPoint 演示文稿</vt:lpstr>
      <vt:lpstr>PowerPoint 演示文稿</vt:lpstr>
      <vt:lpstr>思考：以下题目属于哪一类输入？</vt:lpstr>
      <vt:lpstr>PowerPoint 演示文稿</vt:lpstr>
      <vt:lpstr>输出_第一类</vt:lpstr>
      <vt:lpstr>例</vt:lpstr>
      <vt:lpstr>输出_第二类</vt:lpstr>
      <vt:lpstr>例</vt:lpstr>
      <vt:lpstr>输出_第三类</vt:lpstr>
      <vt:lpstr>例 A+B for Input-Output Practice(VIII)</vt:lpstr>
      <vt:lpstr>例(续)</vt:lpstr>
      <vt:lpstr>源代码</vt:lpstr>
      <vt:lpstr>思考：以下题目属于哪一类输出？</vt:lpstr>
      <vt:lpstr>PowerPoint 演示文稿</vt:lpstr>
      <vt:lpstr>C语言处理“混合数据”的问题</vt:lpstr>
      <vt:lpstr>源代码</vt:lpstr>
      <vt:lpstr>注意 — 混用输入输出</vt:lpstr>
      <vt:lpstr>例：C/C++输入输出混合使用</vt:lpstr>
      <vt:lpstr>小技巧</vt:lpstr>
      <vt:lpstr>主要内容</vt:lpstr>
      <vt:lpstr>2.3 文件操作</vt:lpstr>
      <vt:lpstr>2.3.1 程序设计竞赛中的文件输入输出</vt:lpstr>
      <vt:lpstr>注意事项</vt:lpstr>
      <vt:lpstr>2.3.2 C语言文件输入输出</vt:lpstr>
      <vt:lpstr>顺序读写文件</vt:lpstr>
      <vt:lpstr>PowerPoint 演示文稿</vt:lpstr>
      <vt:lpstr>例题：字符读写</vt:lpstr>
      <vt:lpstr>PowerPoint 演示文稿</vt:lpstr>
      <vt:lpstr>PowerPoint 演示文稿</vt:lpstr>
      <vt:lpstr>PowerPoint 演示文稿</vt:lpstr>
      <vt:lpstr>fgets()函数说明</vt:lpstr>
      <vt:lpstr>fputs()函数说明</vt:lpstr>
      <vt:lpstr>PowerPoint 演示文稿</vt:lpstr>
      <vt:lpstr>随机读写文件</vt:lpstr>
      <vt:lpstr>文件位置标记</vt:lpstr>
      <vt:lpstr>文件位置标记的定位</vt:lpstr>
      <vt:lpstr>例题：随机读写</vt:lpstr>
      <vt:lpstr>PowerPoint 演示文稿</vt:lpstr>
      <vt:lpstr>PowerPoint 演示文稿</vt:lpstr>
      <vt:lpstr>2.3.3 C++语言文件输入输出</vt:lpstr>
      <vt:lpstr>文本文件的打开与关闭</vt:lpstr>
      <vt:lpstr>用对象打开文件</vt:lpstr>
      <vt:lpstr>从文件中输入输出数据</vt:lpstr>
      <vt:lpstr>PowerPoint 演示文稿</vt:lpstr>
      <vt:lpstr>PowerPoint 演示文稿</vt:lpstr>
      <vt:lpstr>例题：文本文件输入输出</vt:lpstr>
      <vt:lpstr>注意（1）</vt:lpstr>
      <vt:lpstr>注意（2）</vt:lpstr>
      <vt:lpstr>PowerPoint 演示文稿</vt:lpstr>
      <vt:lpstr>涉及到字符串的文件读写</vt:lpstr>
      <vt:lpstr>例题：实现两文件的拷贝</vt:lpstr>
      <vt:lpstr>例题：实现两文件的拷贝</vt:lpstr>
      <vt:lpstr>二进制文件的读写操作</vt:lpstr>
      <vt:lpstr>读二进制文件</vt:lpstr>
      <vt:lpstr>写二进制文件</vt:lpstr>
      <vt:lpstr>判断二进制文件是否读到文件尾？</vt:lpstr>
      <vt:lpstr>PowerPoint 演示文稿</vt:lpstr>
      <vt:lpstr>随机读取二进制文件</vt:lpstr>
      <vt:lpstr>PowerPoint 演示文稿</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 章软件体系结构建模</dc:title>
  <dc:creator>pjj</dc:creator>
  <cp:lastModifiedBy>pan</cp:lastModifiedBy>
  <cp:revision>188</cp:revision>
  <dcterms:created xsi:type="dcterms:W3CDTF">2008-08-22T08:02:14Z</dcterms:created>
  <dcterms:modified xsi:type="dcterms:W3CDTF">2014-03-07T11:35:46Z</dcterms:modified>
</cp:coreProperties>
</file>