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81" r:id="rId5"/>
    <p:sldId id="382" r:id="rId6"/>
    <p:sldId id="335" r:id="rId7"/>
    <p:sldId id="368" r:id="rId8"/>
    <p:sldId id="336" r:id="rId9"/>
    <p:sldId id="347" r:id="rId10"/>
    <p:sldId id="376" r:id="rId11"/>
    <p:sldId id="344" r:id="rId12"/>
    <p:sldId id="345" r:id="rId13"/>
    <p:sldId id="346" r:id="rId14"/>
    <p:sldId id="327" r:id="rId15"/>
    <p:sldId id="373" r:id="rId16"/>
    <p:sldId id="375" r:id="rId17"/>
    <p:sldId id="339" r:id="rId18"/>
    <p:sldId id="340" r:id="rId19"/>
    <p:sldId id="341" r:id="rId20"/>
    <p:sldId id="353" r:id="rId21"/>
    <p:sldId id="377" r:id="rId22"/>
    <p:sldId id="378" r:id="rId23"/>
    <p:sldId id="379" r:id="rId24"/>
    <p:sldId id="380" r:id="rId25"/>
    <p:sldId id="38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FF0000"/>
                </a:solidFill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p"/>
              <a:defRPr b="1" i="0" baseline="0">
                <a:ea typeface="楷体" pitchFamily="49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n"/>
              <a:defRPr b="1" i="0" baseline="0">
                <a:ea typeface="楷体" pitchFamily="49" charset="-122"/>
              </a:defRPr>
            </a:lvl2pPr>
            <a:lvl3pPr>
              <a:buClr>
                <a:srgbClr val="FF0000"/>
              </a:buClr>
              <a:buFont typeface="Wingdings" pitchFamily="2" charset="2"/>
              <a:buChar char="u"/>
              <a:defRPr b="1" i="0" baseline="0"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C4D2-6368-4297-BE84-E5C0B0791959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讲基本算法</a:t>
            </a:r>
            <a:endParaRPr lang="zh-CN" altLang="en-US" sz="4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6174</a:t>
            </a:r>
            <a:r>
              <a:rPr lang="zh-CN" altLang="en-US" dirty="0" smtClean="0"/>
              <a:t>数字黑洞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400" dirty="0" smtClean="0"/>
              <a:t>任意一个每位数字不完全相同的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位正整数，将各位上数字重新组合成一个最大数和一个最小数相减，重复这个过程，必定得到</a:t>
            </a:r>
            <a:r>
              <a:rPr lang="en-US" altLang="zh-CN" sz="2400" dirty="0" smtClean="0"/>
              <a:t>6174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输入要求：</a:t>
            </a:r>
            <a:r>
              <a:rPr lang="zh-CN" altLang="en-US" sz="2400" dirty="0" smtClean="0"/>
              <a:t>输入一系列的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位正整数，占一行。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sz="2400" dirty="0" smtClean="0"/>
              <a:t>占一行，最终得到</a:t>
            </a:r>
            <a:r>
              <a:rPr lang="en-US" altLang="zh-CN" sz="2400" dirty="0" smtClean="0"/>
              <a:t>6174</a:t>
            </a:r>
            <a:r>
              <a:rPr lang="zh-CN" altLang="en-US" sz="2400" dirty="0" smtClean="0"/>
              <a:t>的变换次数。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1234</a:t>
            </a:r>
          </a:p>
          <a:p>
            <a:r>
              <a:rPr lang="en-US" altLang="zh-CN" sz="2400" dirty="0" smtClean="0"/>
              <a:t>                       1000</a:t>
            </a:r>
          </a:p>
          <a:p>
            <a:r>
              <a:rPr lang="en-US" altLang="zh-CN" sz="2400" dirty="0" smtClean="0"/>
              <a:t>                       6174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3</a:t>
            </a:r>
          </a:p>
          <a:p>
            <a:r>
              <a:rPr lang="en-US" altLang="zh-CN" sz="2400" dirty="0" smtClean="0"/>
              <a:t>                       5</a:t>
            </a:r>
          </a:p>
          <a:p>
            <a:r>
              <a:rPr lang="en-US" altLang="zh-CN" sz="2400" dirty="0" smtClean="0"/>
              <a:t>                       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82893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爱因斯坦走楼梯：</a:t>
            </a:r>
            <a:r>
              <a:rPr lang="zh-CN" altLang="en-US" dirty="0" smtClean="0"/>
              <a:t>有一条长阶梯，若每步跨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6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7</a:t>
            </a:r>
            <a:r>
              <a:rPr lang="zh-CN" altLang="en-US" dirty="0" smtClean="0"/>
              <a:t>阶，则最后正好一阶不剩；问该楼梯最少有多少阶？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0" dirty="0" smtClean="0"/>
              <a:t>#include&lt;</a:t>
            </a:r>
            <a:r>
              <a:rPr lang="en-US" altLang="zh-CN" b="0" dirty="0" err="1" smtClean="0"/>
              <a:t>iostream</a:t>
            </a:r>
            <a:r>
              <a:rPr lang="en-US" altLang="zh-CN" b="0" dirty="0" smtClean="0"/>
              <a:t>&gt;</a:t>
            </a:r>
          </a:p>
          <a:p>
            <a:pPr>
              <a:buNone/>
            </a:pPr>
            <a:r>
              <a:rPr lang="en-US" altLang="zh-CN" b="0" dirty="0" smtClean="0"/>
              <a:t>using namespace std;</a:t>
            </a:r>
          </a:p>
          <a:p>
            <a:pPr>
              <a:buNone/>
            </a:pPr>
            <a:r>
              <a:rPr lang="en-US" altLang="zh-CN" b="0" dirty="0" err="1" smtClean="0"/>
              <a:t>int</a:t>
            </a:r>
            <a:r>
              <a:rPr lang="en-US" altLang="zh-CN" b="0" dirty="0" smtClean="0"/>
              <a:t> main()</a:t>
            </a:r>
          </a:p>
          <a:p>
            <a:pPr>
              <a:buNone/>
            </a:pPr>
            <a:r>
              <a:rPr lang="en-US" altLang="zh-CN" b="0" dirty="0" smtClean="0"/>
              <a:t>{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n=7;</a:t>
            </a:r>
          </a:p>
          <a:p>
            <a:pPr>
              <a:buNone/>
            </a:pPr>
            <a:r>
              <a:rPr lang="en-US" altLang="zh-CN" b="0" dirty="0" smtClean="0"/>
              <a:t>	while((n%2!=1)||(n%3!=2)||(n%5!=4)||(n%6!=5))</a:t>
            </a:r>
          </a:p>
          <a:p>
            <a:pPr>
              <a:buNone/>
            </a:pPr>
            <a:r>
              <a:rPr lang="en-US" altLang="zh-CN" b="0" dirty="0" smtClean="0"/>
              <a:t>	     n=n+7;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&lt;&lt;n&lt;&lt;</a:t>
            </a:r>
            <a:r>
              <a:rPr lang="en-US" altLang="zh-CN" b="0" dirty="0" err="1" smtClean="0"/>
              <a:t>endl</a:t>
            </a:r>
            <a:r>
              <a:rPr lang="en-US" altLang="zh-CN" b="0" dirty="0" smtClean="0"/>
              <a:t>;</a:t>
            </a:r>
          </a:p>
          <a:p>
            <a:pPr>
              <a:buNone/>
            </a:pPr>
            <a:r>
              <a:rPr lang="en-US" altLang="zh-CN" b="0" dirty="0" smtClean="0"/>
              <a:t>	return 0;</a:t>
            </a:r>
          </a:p>
          <a:p>
            <a:pPr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0" dirty="0" smtClean="0"/>
              <a:t>#include&lt;</a:t>
            </a:r>
            <a:r>
              <a:rPr lang="en-US" altLang="zh-CN" b="0" dirty="0" err="1" smtClean="0"/>
              <a:t>iostream</a:t>
            </a:r>
            <a:r>
              <a:rPr lang="en-US" altLang="zh-CN" b="0" dirty="0" smtClean="0"/>
              <a:t>&gt;</a:t>
            </a:r>
          </a:p>
          <a:p>
            <a:pPr>
              <a:buNone/>
            </a:pPr>
            <a:r>
              <a:rPr lang="en-US" altLang="zh-CN" b="0" dirty="0" smtClean="0"/>
              <a:t>using namespace std;</a:t>
            </a:r>
          </a:p>
          <a:p>
            <a:pPr>
              <a:buNone/>
            </a:pPr>
            <a:r>
              <a:rPr lang="en-US" altLang="zh-CN" b="0" dirty="0" err="1" smtClean="0"/>
              <a:t>int</a:t>
            </a:r>
            <a:r>
              <a:rPr lang="en-US" altLang="zh-CN" b="0" dirty="0" smtClean="0"/>
              <a:t> main()</a:t>
            </a:r>
          </a:p>
          <a:p>
            <a:pPr>
              <a:buNone/>
            </a:pPr>
            <a:r>
              <a:rPr lang="en-US" altLang="zh-CN" b="0" dirty="0" smtClean="0"/>
              <a:t>{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n=7;</a:t>
            </a:r>
          </a:p>
          <a:p>
            <a:pPr>
              <a:buNone/>
            </a:pPr>
            <a:r>
              <a:rPr lang="en-US" altLang="zh-CN" b="0" dirty="0" smtClean="0"/>
              <a:t>	while</a:t>
            </a:r>
            <a:r>
              <a:rPr lang="en-US" altLang="zh-CN" b="0" dirty="0" smtClean="0">
                <a:solidFill>
                  <a:srgbClr val="FF0000"/>
                </a:solidFill>
              </a:rPr>
              <a:t>(!((n%2==1)&amp;&amp;(n%3==2)&amp;&amp;(n%5==4)&amp;&amp;(n%6==5)))</a:t>
            </a:r>
          </a:p>
          <a:p>
            <a:pPr>
              <a:buNone/>
            </a:pPr>
            <a:r>
              <a:rPr lang="en-US" altLang="zh-CN" b="0" dirty="0" smtClean="0"/>
              <a:t>	  n=n+7;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&lt;&lt;n&lt;&lt;</a:t>
            </a:r>
            <a:r>
              <a:rPr lang="en-US" altLang="zh-CN" b="0" dirty="0" err="1" smtClean="0"/>
              <a:t>endl</a:t>
            </a:r>
            <a:r>
              <a:rPr lang="en-US" altLang="zh-CN" b="0" dirty="0" smtClean="0"/>
              <a:t>;</a:t>
            </a:r>
          </a:p>
          <a:p>
            <a:pPr>
              <a:buNone/>
            </a:pPr>
            <a:r>
              <a:rPr lang="en-US" altLang="zh-CN" b="0" dirty="0" smtClean="0"/>
              <a:t>	return 0;</a:t>
            </a:r>
          </a:p>
          <a:p>
            <a:pPr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最大公约数和最小公倍数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4"/>
            <a:ext cx="7818464" cy="4945083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问题描述：从键盘上输入两个整数，求它们的最大公约数和最小公倍数。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输入要求：每行输入两个整数，每个整数之间用一个空格分开。</a:t>
            </a:r>
            <a:endParaRPr lang="en-US" altLang="zh-CN" sz="2000" b="1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输出要求：第一行输出最大公约数，第二行输出最小公倍数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输入样例：</a:t>
            </a:r>
            <a:r>
              <a:rPr lang="en-US" altLang="zh-CN" sz="2000" b="1" dirty="0" smtClean="0">
                <a:ea typeface="楷体" pitchFamily="49" charset="-122"/>
              </a:rPr>
              <a:t>3    6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24  13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输出样例：</a:t>
            </a:r>
            <a:r>
              <a:rPr lang="en-US" altLang="zh-CN" sz="2000" b="1" dirty="0" smtClean="0">
                <a:ea typeface="楷体" pitchFamily="49" charset="-122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2000" b="1" dirty="0" smtClean="0">
                <a:ea typeface="楷体" pitchFamily="49" charset="-122"/>
              </a:rPr>
              <a:t>                            312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83298" name="Object 4"/>
          <p:cNvGraphicFramePr>
            <a:graphicFrameLocks noChangeAspect="1"/>
          </p:cNvGraphicFramePr>
          <p:nvPr/>
        </p:nvGraphicFramePr>
        <p:xfrm>
          <a:off x="785786" y="1714488"/>
          <a:ext cx="36322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8" name="Visio" r:id="rId3" imgW="2415240" imgH="2824560" progId="Visio.Drawing.11">
                  <p:embed/>
                </p:oleObj>
              </mc:Choice>
              <mc:Fallback>
                <p:oleObj name="Visio" r:id="rId3" imgW="2415240" imgH="28245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14488"/>
                        <a:ext cx="3632200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角谷猜想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35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问题描述：定义这样一个整数函数</a:t>
            </a:r>
            <a:r>
              <a:rPr lang="en-US" sz="2400" dirty="0" smtClean="0"/>
              <a:t>f(n)</a:t>
            </a:r>
            <a:r>
              <a:rPr lang="zh-CN" altLang="en-US" sz="2400" dirty="0" smtClean="0"/>
              <a:t>，当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是偶数时，</a:t>
            </a:r>
            <a:r>
              <a:rPr lang="en-US" sz="2400" dirty="0" smtClean="0"/>
              <a:t>f(n)=n/2</a:t>
            </a:r>
            <a:r>
              <a:rPr lang="zh-CN" altLang="en-US" sz="2400" dirty="0" smtClean="0"/>
              <a:t>；当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是奇数时，</a:t>
            </a:r>
            <a:r>
              <a:rPr lang="en-US" sz="2400" dirty="0" smtClean="0"/>
              <a:t>f(n)=(3n+1)/2</a:t>
            </a:r>
            <a:r>
              <a:rPr lang="zh-CN" altLang="en-US" sz="2400" dirty="0" smtClean="0"/>
              <a:t>。这个猜想是说：对于任意的整数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，计算</a:t>
            </a:r>
            <a:r>
              <a:rPr lang="en-US" sz="2400" dirty="0" smtClean="0"/>
              <a:t>f(n),f(f(n)),f(f(f(n))),…….</a:t>
            </a:r>
            <a:r>
              <a:rPr lang="zh-CN" altLang="en-US" sz="2400" dirty="0" smtClean="0"/>
              <a:t>，若干步之后，总会得到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。对于给定的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，求出数字序列中第一次出现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的步数。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输入要求：输入一些正整数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，每个正整数占一行。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输出要求：占一行，输出对应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得到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的步数。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5</a:t>
            </a:r>
          </a:p>
          <a:p>
            <a:r>
              <a:rPr lang="en-US" altLang="zh-CN" sz="2400" dirty="0" smtClean="0"/>
              <a:t>                       10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4</a:t>
            </a:r>
          </a:p>
          <a:p>
            <a:r>
              <a:rPr lang="en-US" altLang="zh-CN" sz="2400" dirty="0" smtClean="0"/>
              <a:t>                       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分数数列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318530" cy="494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问题描述：已知分数数列 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2/1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-3/2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5/3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-8/5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……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对于输入的正整数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，输出对应项的分数。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输入要求：输入一些 正整数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n(n&lt;50)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，分别占一行。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输出要求：占一行，表示分数数列中的对应项。</a:t>
            </a:r>
            <a:endParaRPr lang="en-US" altLang="zh-CN" sz="2600" b="1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输入样例：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2600" b="1" dirty="0" smtClean="0">
                <a:ea typeface="楷体" pitchFamily="49" charset="-122"/>
              </a:rPr>
              <a:t>                            26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输出样例：</a:t>
            </a:r>
            <a:r>
              <a:rPr lang="en-US" altLang="zh-CN" sz="2600" b="1" dirty="0" smtClean="0">
                <a:ea typeface="楷体" pitchFamily="49" charset="-122"/>
              </a:rPr>
              <a:t>5/3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-317811/196418                      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285852" y="1428736"/>
            <a:ext cx="5580063" cy="5078313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a=2,b=1,s=1,i;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a=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b=a-b;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if(n%2==0)</a:t>
            </a:r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&lt;&lt;-1*a&lt;&lt;'/'&lt;&lt;b&lt;&lt;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&lt;&lt;a&lt;&lt;'/'&lt;&lt;b&lt;&lt;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绝对素数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001000" cy="487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问题描述：如果一个正整数是素数，它的反位数也是素数，这称这样的数为绝对素数</a:t>
            </a:r>
            <a:r>
              <a:rPr lang="zh-CN" altLang="en-US" sz="2400" b="1" dirty="0" smtClean="0">
                <a:ea typeface="楷体" pitchFamily="49" charset="-122"/>
              </a:rPr>
              <a:t>。</a:t>
            </a:r>
            <a:endParaRPr lang="en-US" altLang="zh-CN" sz="2400" b="1" dirty="0" smtClean="0"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输入要求：输入一些正整数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，每个占一行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400" b="1" dirty="0" smtClean="0">
                <a:ea typeface="楷体" pitchFamily="49" charset="-122"/>
              </a:rPr>
              <a:t>输出要求：占一行，输出</a:t>
            </a:r>
            <a:r>
              <a:rPr lang="en-US" altLang="zh-CN" sz="2400" b="1" dirty="0" smtClean="0">
                <a:ea typeface="楷体" pitchFamily="49" charset="-122"/>
              </a:rPr>
              <a:t>1</a:t>
            </a:r>
            <a:r>
              <a:rPr lang="zh-CN" altLang="en-US" sz="2400" b="1" dirty="0" smtClean="0">
                <a:ea typeface="楷体" pitchFamily="49" charset="-122"/>
              </a:rPr>
              <a:t>到</a:t>
            </a:r>
            <a:r>
              <a:rPr lang="en-US" altLang="zh-CN" sz="2400" b="1" dirty="0" smtClean="0">
                <a:ea typeface="楷体" pitchFamily="49" charset="-122"/>
              </a:rPr>
              <a:t>n</a:t>
            </a:r>
            <a:r>
              <a:rPr lang="zh-CN" altLang="en-US" sz="2400" b="1" dirty="0" smtClean="0">
                <a:ea typeface="楷体" pitchFamily="49" charset="-122"/>
              </a:rPr>
              <a:t>之间名绝对素数的个数。</a:t>
            </a:r>
            <a:endParaRPr lang="en-US" altLang="zh-CN" sz="2400" b="1" dirty="0" smtClean="0"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输入样例：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10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smtClean="0">
                <a:ea typeface="楷体" pitchFamily="49" charset="-122"/>
              </a:rPr>
              <a:t>                       20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输出样例：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smtClean="0">
                <a:ea typeface="楷体" pitchFamily="49" charset="-122"/>
              </a:rPr>
              <a:t>                       4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基本循环解决的算法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001000" cy="73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反复执行相同的语句序列</a:t>
            </a:r>
          </a:p>
        </p:txBody>
      </p:sp>
      <p:graphicFrame>
        <p:nvGraphicFramePr>
          <p:cNvPr id="161796" name="Object 2"/>
          <p:cNvGraphicFramePr>
            <a:graphicFrameLocks noChangeAspect="1"/>
          </p:cNvGraphicFramePr>
          <p:nvPr/>
        </p:nvGraphicFramePr>
        <p:xfrm>
          <a:off x="1000100" y="2500306"/>
          <a:ext cx="29178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Visio" r:id="rId3" imgW="1586160" imgH="1683360" progId="Visio.Drawing.11">
                  <p:embed/>
                </p:oleObj>
              </mc:Choice>
              <mc:Fallback>
                <p:oleObj name="Visio" r:id="rId3" imgW="1586160" imgH="16833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00306"/>
                        <a:ext cx="2917825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3"/>
          <p:cNvGraphicFramePr>
            <a:graphicFrameLocks noChangeAspect="1"/>
          </p:cNvGraphicFramePr>
          <p:nvPr/>
        </p:nvGraphicFramePr>
        <p:xfrm>
          <a:off x="4429124" y="2571744"/>
          <a:ext cx="2874962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Visio" r:id="rId5" imgW="1598918" imgH="1643356" progId="Visio.Drawing.11">
                  <p:embed/>
                </p:oleObj>
              </mc:Choice>
              <mc:Fallback>
                <p:oleObj name="Visio" r:id="rId5" imgW="1598918" imgH="164335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571744"/>
                        <a:ext cx="2874962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285728"/>
            <a:ext cx="3857652" cy="5632311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i,j,k,m,flag1=0,flag2=0,ans=0,n,p;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for(j=2;j&lt;=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if(</a:t>
            </a:r>
            <a:r>
              <a:rPr lang="en-US" altLang="zh-CN" dirty="0" err="1" smtClean="0"/>
              <a:t>i%j</a:t>
            </a:r>
            <a:r>
              <a:rPr lang="en-US" altLang="zh-CN" dirty="0" smtClean="0"/>
              <a:t>==0)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				flag1=0;</a:t>
            </a:r>
          </a:p>
          <a:p>
            <a:r>
              <a:rPr lang="en-US" altLang="zh-CN" dirty="0" smtClean="0"/>
              <a:t>				break;</a:t>
            </a:r>
          </a:p>
          <a:p>
            <a:r>
              <a:rPr lang="en-US" altLang="zh-CN" dirty="0" smtClean="0"/>
              <a:t>           	}</a:t>
            </a:r>
          </a:p>
          <a:p>
            <a:r>
              <a:rPr lang="en-US" altLang="zh-CN" dirty="0" smtClean="0"/>
              <a:t>           	if(j&gt;m)</a:t>
            </a:r>
          </a:p>
          <a:p>
            <a:r>
              <a:rPr lang="en-US" altLang="zh-CN" dirty="0" smtClean="0"/>
              <a:t>                flag1=1;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2" y="214290"/>
            <a:ext cx="4000496" cy="6463308"/>
          </a:xfrm>
          <a:prstGeom prst="rect">
            <a:avLst/>
          </a:prstGeom>
          <a:ln w="158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		if(flag1==1)</a:t>
            </a:r>
          </a:p>
          <a:p>
            <a:r>
              <a:rPr lang="en-US" altLang="zh-CN" dirty="0" smtClean="0"/>
              <a:t>      	{</a:t>
            </a:r>
          </a:p>
          <a:p>
            <a:r>
              <a:rPr lang="en-US" altLang="zh-CN" dirty="0" smtClean="0"/>
              <a:t>           p=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k=0;</a:t>
            </a:r>
          </a:p>
          <a:p>
            <a:r>
              <a:rPr lang="en-US" altLang="zh-CN" dirty="0" smtClean="0"/>
              <a:t>           while(p)</a:t>
            </a:r>
          </a:p>
          <a:p>
            <a:r>
              <a:rPr lang="en-US" altLang="zh-CN" dirty="0" smtClean="0"/>
              <a:t>           {</a:t>
            </a:r>
          </a:p>
          <a:p>
            <a:r>
              <a:rPr lang="en-US" altLang="zh-CN" dirty="0" smtClean="0"/>
              <a:t>           	k=k*10+p%10; 	p=p/10;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    for(j=2;j&lt;=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    if(</a:t>
            </a:r>
            <a:r>
              <a:rPr lang="en-US" altLang="zh-CN" dirty="0" err="1" smtClean="0"/>
              <a:t>k%j</a:t>
            </a:r>
            <a:r>
              <a:rPr lang="en-US" altLang="zh-CN" dirty="0" smtClean="0"/>
              <a:t>==0)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             flag2=0;    break;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if(j&gt;m)</a:t>
            </a:r>
          </a:p>
          <a:p>
            <a:r>
              <a:rPr lang="en-US" altLang="zh-CN" dirty="0" smtClean="0"/>
              <a:t>	             flag2=1;</a:t>
            </a:r>
          </a:p>
          <a:p>
            <a:r>
              <a:rPr lang="en-US" altLang="zh-CN" dirty="0" smtClean="0"/>
              <a:t>      	}</a:t>
            </a:r>
          </a:p>
          <a:p>
            <a:r>
              <a:rPr lang="en-US" altLang="zh-CN" dirty="0" smtClean="0"/>
              <a:t>        if(flag1*flag2==1)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数列求和</a:t>
            </a:r>
            <a:r>
              <a:rPr lang="en-US" altLang="zh-CN" dirty="0" smtClean="0"/>
              <a:t>(1155)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15352" cy="528641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问题描述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求                                    除以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的余数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输入要求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第一行包含一个整数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组测试数据</a:t>
            </a:r>
            <a:r>
              <a:rPr lang="en-US" altLang="zh-CN" dirty="0" smtClean="0"/>
              <a:t>.</a:t>
            </a:r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行，每行包含两个正整数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输出要求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行，每一行对应的答案</a:t>
            </a:r>
            <a:endParaRPr lang="en-US" altLang="zh-CN" dirty="0" smtClean="0"/>
          </a:p>
          <a:p>
            <a:r>
              <a:rPr lang="zh-CN" altLang="en-US" dirty="0" smtClean="0"/>
              <a:t>输入样例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输出样例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2786050" y="1285860"/>
          <a:ext cx="3039484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9" name="Equation" r:id="rId3" imgW="1346040" imgH="203040" progId="Equation.DSMT4">
                  <p:embed/>
                </p:oleObj>
              </mc:Choice>
              <mc:Fallback>
                <p:oleObj name="Equation" r:id="rId3" imgW="13460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85860"/>
                        <a:ext cx="3039484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57298"/>
            <a:ext cx="4572000" cy="4247317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y)//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y</a:t>
            </a:r>
            <a:r>
              <a:rPr lang="zh-CN" altLang="en-US" dirty="0" smtClean="0"/>
              <a:t>次 方除以 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的余数 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s=1;</a:t>
            </a:r>
          </a:p>
          <a:p>
            <a:r>
              <a:rPr lang="en-US" altLang="zh-CN" dirty="0" smtClean="0"/>
              <a:t>	while(y&gt;0)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       if(y%2==1)</a:t>
            </a:r>
          </a:p>
          <a:p>
            <a:r>
              <a:rPr lang="en-US" altLang="zh-CN" dirty="0" smtClean="0"/>
              <a:t>	            s=(s*x)%10000;</a:t>
            </a:r>
          </a:p>
          <a:p>
            <a:r>
              <a:rPr lang="en-US" altLang="zh-CN" dirty="0" smtClean="0"/>
              <a:t>	       y=y/2;</a:t>
            </a:r>
          </a:p>
          <a:p>
            <a:r>
              <a:rPr lang="en-US" altLang="zh-CN" dirty="0" smtClean="0"/>
              <a:t>	       x=(x*x)%10000;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s;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2" y="1142984"/>
            <a:ext cx="4143404" cy="4801314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n,a,b,i,s,f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	while(n--)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f=0;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&gt;&gt;a&gt;&gt;b;</a:t>
            </a:r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a;i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   f=</a:t>
            </a:r>
            <a:r>
              <a:rPr lang="en-US" altLang="zh-CN" dirty="0" err="1" smtClean="0"/>
              <a:t>f+fun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   f=f%10000;</a:t>
            </a:r>
          </a:p>
          <a:p>
            <a:r>
              <a:rPr lang="en-US" altLang="zh-CN" dirty="0" smtClean="0"/>
              <a:t>	                 }</a:t>
            </a:r>
          </a:p>
          <a:p>
            <a:r>
              <a:rPr lang="en-US" altLang="zh-CN" dirty="0" smtClean="0"/>
              <a:t>	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&lt;&lt;f&lt;&lt;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高阶水仙花数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位的水仙花数，是指该三位数的各位数字的立方和等于该数本身。同样四位数的水仙花数就是每个数位上的数字的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次方之和等于该数，依次类推。给定数字位数，求相应的水仙花数。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输入要求：</a:t>
            </a:r>
            <a:r>
              <a:rPr lang="zh-CN" altLang="en-US" dirty="0" smtClean="0"/>
              <a:t>多组输入，每组一行，表示数字位数。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dirty="0" smtClean="0"/>
              <a:t>对应于该数字位数，输出相应的水仙花数，每个水仙花数占一行。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输入样例：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smtClean="0"/>
              <a:t>4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输出样例：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153</a:t>
            </a:r>
          </a:p>
          <a:p>
            <a:pPr lvl="1"/>
            <a:r>
              <a:rPr lang="en-US" altLang="zh-CN" dirty="0" smtClean="0"/>
              <a:t>370</a:t>
            </a:r>
          </a:p>
          <a:p>
            <a:pPr lvl="1"/>
            <a:r>
              <a:rPr lang="en-US" altLang="zh-CN" dirty="0" smtClean="0"/>
              <a:t>371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407</a:t>
            </a:r>
            <a:endParaRPr lang="en-US" altLang="zh-CN" dirty="0" smtClean="0"/>
          </a:p>
          <a:p>
            <a:pPr lvl="1"/>
            <a:r>
              <a:rPr lang="en-US" altLang="zh-CN" smtClean="0"/>
              <a:t>1634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8208</a:t>
            </a:r>
          </a:p>
          <a:p>
            <a:pPr lvl="1"/>
            <a:r>
              <a:rPr lang="en-US" altLang="zh-CN" dirty="0" smtClean="0"/>
              <a:t>9474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倒卖魔法石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800" dirty="0" smtClean="0"/>
              <a:t>有一商贩将一堆魔法石分成多次出售，第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次卖出全部的一半加二分之一个；第二次卖出余下的三分之一加三分之一个；第三次卖出余下的四分之一加四分之一个，依次类推；最后卖出余下的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个，问原来有多少个魔法石？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输入要求：</a:t>
            </a:r>
            <a:r>
              <a:rPr lang="zh-CN" altLang="en-US" sz="2800" dirty="0" smtClean="0"/>
              <a:t>多组输入，每组两个用空格分开的整数，第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个数为卖的次数，第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个为最后一次卖的魔法石个数。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sz="2800" dirty="0" smtClean="0"/>
              <a:t>输出每组数据的魔法石个数。</a:t>
            </a:r>
            <a:endParaRPr lang="en-US" altLang="zh-CN" sz="2800" dirty="0" smtClean="0"/>
          </a:p>
          <a:p>
            <a:r>
              <a:rPr lang="zh-CN" altLang="en-US" sz="2800" dirty="0" smtClean="0"/>
              <a:t>输入样例：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5   11</a:t>
            </a:r>
          </a:p>
          <a:p>
            <a:r>
              <a:rPr lang="zh-CN" altLang="en-US" sz="2800" dirty="0" smtClean="0"/>
              <a:t>输出样例：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59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9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91683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x0,x1,n,i;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("%d %d",&amp;n,&amp;x1);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n;i</a:t>
            </a:r>
            <a:r>
              <a:rPr lang="en-US" altLang="zh-CN" dirty="0"/>
              <a:t>&gt;1;i--)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x0=(</a:t>
            </a:r>
            <a:r>
              <a:rPr lang="en-US" altLang="zh-CN" dirty="0" err="1"/>
              <a:t>i</a:t>
            </a:r>
            <a:r>
              <a:rPr lang="en-US" altLang="zh-CN" dirty="0"/>
              <a:t>*x1+1)/(i-1);</a:t>
            </a:r>
          </a:p>
          <a:p>
            <a:r>
              <a:rPr lang="en-US" altLang="zh-CN" dirty="0"/>
              <a:t>		x1=x0;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("%d\n",x0);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3168650" cy="2663825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while(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	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3438" y="1196975"/>
          <a:ext cx="2919412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Visio" r:id="rId3" imgW="1586160" imgH="1683360" progId="Visio.Drawing.11">
                  <p:embed/>
                </p:oleObj>
              </mc:Choice>
              <mc:Fallback>
                <p:oleObj name="Visio" r:id="rId3" imgW="1586160" imgH="16833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96975"/>
                        <a:ext cx="2919412" cy="309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 while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3311525" cy="237648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do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	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 while(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)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16463" y="1052513"/>
          <a:ext cx="3014662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4" name="Visio" r:id="rId3" imgW="1598400" imgH="1643040" progId="Visio.Drawing.11">
                  <p:embed/>
                </p:oleObj>
              </mc:Choice>
              <mc:Fallback>
                <p:oleObj name="Visio" r:id="rId3" imgW="1598400" imgH="164304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052513"/>
                        <a:ext cx="3014662" cy="309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8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412875"/>
            <a:ext cx="5364163" cy="194468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for (&lt;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1 &gt;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2 &gt;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3&gt;)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88062" y="357166"/>
          <a:ext cx="3055938" cy="46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8" name="Visio" r:id="rId3" imgW="1715400" imgH="2628720" progId="Visio.Drawing.11">
                  <p:embed/>
                </p:oleObj>
              </mc:Choice>
              <mc:Fallback>
                <p:oleObj name="Visio" r:id="rId3" imgW="1715400" imgH="262872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2" y="357166"/>
                        <a:ext cx="3055938" cy="468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9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104216" cy="473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问题描述：输入一个整数，判断一个该数是否为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回文数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输入要求：输入一系列的整数</a:t>
            </a:r>
            <a:r>
              <a:rPr lang="en-US" altLang="zh-CN" sz="2600" b="1" dirty="0" smtClean="0">
                <a:ea typeface="楷体" pitchFamily="49" charset="-122"/>
              </a:rPr>
              <a:t>n</a:t>
            </a:r>
            <a:r>
              <a:rPr lang="zh-CN" altLang="en-US" sz="2600" b="1" dirty="0" smtClean="0">
                <a:ea typeface="楷体" pitchFamily="49" charset="-122"/>
              </a:rPr>
              <a:t>，</a:t>
            </a:r>
            <a:r>
              <a:rPr lang="en-US" altLang="zh-CN" sz="2600" b="1" dirty="0" smtClean="0">
                <a:ea typeface="楷体" pitchFamily="49" charset="-122"/>
              </a:rPr>
              <a:t>n&lt;100000000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输出要求：如果是回文数输出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Yes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，如果不是回文数输出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输入样例：</a:t>
            </a:r>
            <a:r>
              <a:rPr lang="en-US" altLang="zh-CN" sz="2600" b="1" dirty="0" smtClean="0">
                <a:ea typeface="楷体" pitchFamily="49" charset="-122"/>
              </a:rPr>
              <a:t>1234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121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</a:t>
            </a:r>
            <a:r>
              <a:rPr lang="en-US" altLang="zh-CN" sz="2600" b="1" dirty="0" smtClean="0">
                <a:ea typeface="楷体" pitchFamily="49" charset="-122"/>
              </a:rPr>
              <a:t>-12321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输出样例：</a:t>
            </a:r>
            <a:r>
              <a:rPr lang="en-US" altLang="zh-CN" sz="2600" b="1" dirty="0" smtClean="0">
                <a:ea typeface="楷体" pitchFamily="49" charset="-122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80226" name="Object 8"/>
          <p:cNvGraphicFramePr>
            <a:graphicFrameLocks noChangeAspect="1"/>
          </p:cNvGraphicFramePr>
          <p:nvPr/>
        </p:nvGraphicFramePr>
        <p:xfrm>
          <a:off x="2143108" y="1571612"/>
          <a:ext cx="4046537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6" name="Visio" r:id="rId3" imgW="3572577" imgH="4261986" progId="Visio.Drawing.11">
                  <p:embed/>
                </p:oleObj>
              </mc:Choice>
              <mc:Fallback>
                <p:oleObj name="Visio" r:id="rId3" imgW="3572577" imgH="426198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571612"/>
                        <a:ext cx="4046537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14353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问题描述</a:t>
            </a:r>
            <a:r>
              <a:rPr lang="zh-CN" altLang="en-US" sz="2400" dirty="0" smtClean="0"/>
              <a:t>：输入一个整数，输出它的所有素数因子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输入要求：输入一系列的整数（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除外），每行一个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输出要求：输出所有的素数因子，每个因子之间用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个空格分开，最后一个因子后面没有空格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 </a:t>
            </a:r>
            <a:r>
              <a:rPr lang="en-US" altLang="zh-CN" sz="2400" dirty="0" smtClean="0"/>
              <a:t>8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30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125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285728"/>
            <a:ext cx="4643470" cy="63579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m,k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=2;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if(m&lt;0)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&lt;&lt;'-';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m=-m;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while(k&lt;m)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m%k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&lt;&lt;k&lt;&lt;'</a:t>
            </a:r>
            <a:r>
              <a:rPr lang="zh-CN" alt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m=m/k;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k++;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&lt;&lt;m&lt;&lt;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endParaRPr lang="en-US" altLang="zh-CN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1159</Words>
  <Application>Microsoft Office PowerPoint</Application>
  <PresentationFormat>全屏显示(4:3)</PresentationFormat>
  <Paragraphs>268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楷体</vt:lpstr>
      <vt:lpstr>宋体</vt:lpstr>
      <vt:lpstr>Arial</vt:lpstr>
      <vt:lpstr>Calibri</vt:lpstr>
      <vt:lpstr>Courier New</vt:lpstr>
      <vt:lpstr>Wingdings</vt:lpstr>
      <vt:lpstr>Office 主题</vt:lpstr>
      <vt:lpstr>Visio</vt:lpstr>
      <vt:lpstr>Equation</vt:lpstr>
      <vt:lpstr>第2讲基本算法</vt:lpstr>
      <vt:lpstr>基本循环解决的算法</vt:lpstr>
      <vt:lpstr>while循环</vt:lpstr>
      <vt:lpstr>do  while 循环语句</vt:lpstr>
      <vt:lpstr>for循环语句</vt:lpstr>
      <vt:lpstr>回文数</vt:lpstr>
      <vt:lpstr>PowerPoint 演示文稿</vt:lpstr>
      <vt:lpstr>素数因子</vt:lpstr>
      <vt:lpstr>PowerPoint 演示文稿</vt:lpstr>
      <vt:lpstr>6174数字黑洞</vt:lpstr>
      <vt:lpstr>PowerPoint 演示文稿</vt:lpstr>
      <vt:lpstr>PowerPoint 演示文稿</vt:lpstr>
      <vt:lpstr>PowerPoint 演示文稿</vt:lpstr>
      <vt:lpstr>最大公约数和最小公倍数</vt:lpstr>
      <vt:lpstr>PowerPoint 演示文稿</vt:lpstr>
      <vt:lpstr>角谷猜想</vt:lpstr>
      <vt:lpstr>分数数列</vt:lpstr>
      <vt:lpstr>PowerPoint 演示文稿</vt:lpstr>
      <vt:lpstr>绝对素数</vt:lpstr>
      <vt:lpstr>PowerPoint 演示文稿</vt:lpstr>
      <vt:lpstr>数列求和(1155)</vt:lpstr>
      <vt:lpstr>PowerPoint 演示文稿</vt:lpstr>
      <vt:lpstr>高阶水仙花数</vt:lpstr>
      <vt:lpstr>倒卖魔法石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认识计算机</dc:title>
  <dc:creator>lhg</dc:creator>
  <cp:lastModifiedBy>lhg</cp:lastModifiedBy>
  <cp:revision>172</cp:revision>
  <dcterms:created xsi:type="dcterms:W3CDTF">2013-03-11T13:45:23Z</dcterms:created>
  <dcterms:modified xsi:type="dcterms:W3CDTF">2018-05-05T13:53:42Z</dcterms:modified>
</cp:coreProperties>
</file>