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2" r:id="rId3"/>
    <p:sldId id="323" r:id="rId4"/>
    <p:sldId id="342" r:id="rId5"/>
    <p:sldId id="335" r:id="rId6"/>
    <p:sldId id="368" r:id="rId7"/>
    <p:sldId id="336" r:id="rId8"/>
    <p:sldId id="347" r:id="rId9"/>
    <p:sldId id="376" r:id="rId10"/>
    <p:sldId id="344" r:id="rId11"/>
    <p:sldId id="345" r:id="rId12"/>
    <p:sldId id="346" r:id="rId13"/>
    <p:sldId id="326" r:id="rId14"/>
    <p:sldId id="327" r:id="rId15"/>
    <p:sldId id="373" r:id="rId16"/>
    <p:sldId id="343" r:id="rId17"/>
    <p:sldId id="371" r:id="rId18"/>
    <p:sldId id="372" r:id="rId19"/>
    <p:sldId id="375" r:id="rId20"/>
    <p:sldId id="328" r:id="rId21"/>
    <p:sldId id="329" r:id="rId22"/>
    <p:sldId id="363" r:id="rId23"/>
    <p:sldId id="364" r:id="rId24"/>
    <p:sldId id="365" r:id="rId25"/>
    <p:sldId id="366" r:id="rId26"/>
    <p:sldId id="330" r:id="rId27"/>
    <p:sldId id="331" r:id="rId28"/>
    <p:sldId id="339" r:id="rId29"/>
    <p:sldId id="340" r:id="rId30"/>
    <p:sldId id="333" r:id="rId31"/>
    <p:sldId id="334" r:id="rId32"/>
    <p:sldId id="374" r:id="rId33"/>
    <p:sldId id="337" r:id="rId34"/>
    <p:sldId id="341" r:id="rId35"/>
    <p:sldId id="353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C4D2-6368-4297-BE84-E5C0B0791959}" type="datetimeFigureOut">
              <a:rPr lang="zh-CN" altLang="en-US" smtClean="0"/>
              <a:pPr/>
              <a:t>2014/3/10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58F-1BE4-4115-BDA9-B4D5D2E910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C4D2-6368-4297-BE84-E5C0B0791959}" type="datetimeFigureOut">
              <a:rPr lang="zh-CN" altLang="en-US" smtClean="0"/>
              <a:pPr/>
              <a:t>2014/3/10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58F-1BE4-4115-BDA9-B4D5D2E910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C4D2-6368-4297-BE84-E5C0B0791959}" type="datetimeFigureOut">
              <a:rPr lang="zh-CN" altLang="en-US" smtClean="0"/>
              <a:pPr/>
              <a:t>2014/3/10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58F-1BE4-4115-BDA9-B4D5D2E910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solidFill>
                  <a:srgbClr val="FF0000"/>
                </a:solidFill>
                <a:ea typeface="楷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0000"/>
              </a:buClr>
              <a:buFont typeface="Wingdings" pitchFamily="2" charset="2"/>
              <a:buChar char="p"/>
              <a:defRPr b="1" i="0" baseline="0">
                <a:ea typeface="楷体" pitchFamily="49" charset="-122"/>
              </a:defRPr>
            </a:lvl1pPr>
            <a:lvl2pPr>
              <a:buClr>
                <a:srgbClr val="FF0000"/>
              </a:buClr>
              <a:buFont typeface="Wingdings" pitchFamily="2" charset="2"/>
              <a:buChar char="n"/>
              <a:defRPr b="1" i="0" baseline="0">
                <a:ea typeface="楷体" pitchFamily="49" charset="-122"/>
              </a:defRPr>
            </a:lvl2pPr>
            <a:lvl3pPr>
              <a:buClr>
                <a:srgbClr val="FF0000"/>
              </a:buClr>
              <a:buFont typeface="Wingdings" pitchFamily="2" charset="2"/>
              <a:buChar char="u"/>
              <a:defRPr b="1" i="0" baseline="0">
                <a:ea typeface="楷体" pitchFamily="49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C4D2-6368-4297-BE84-E5C0B0791959}" type="datetimeFigureOut">
              <a:rPr lang="zh-CN" altLang="en-US" smtClean="0"/>
              <a:pPr/>
              <a:t>2014/3/10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58F-1BE4-4115-BDA9-B4D5D2E910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C4D2-6368-4297-BE84-E5C0B0791959}" type="datetimeFigureOut">
              <a:rPr lang="zh-CN" altLang="en-US" smtClean="0"/>
              <a:pPr/>
              <a:t>2014/3/10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58F-1BE4-4115-BDA9-B4D5D2E910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C4D2-6368-4297-BE84-E5C0B0791959}" type="datetimeFigureOut">
              <a:rPr lang="zh-CN" altLang="en-US" smtClean="0"/>
              <a:pPr/>
              <a:t>2014/3/10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58F-1BE4-4115-BDA9-B4D5D2E910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C4D2-6368-4297-BE84-E5C0B0791959}" type="datetimeFigureOut">
              <a:rPr lang="zh-CN" altLang="en-US" smtClean="0"/>
              <a:pPr/>
              <a:t>2014/3/10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58F-1BE4-4115-BDA9-B4D5D2E910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C4D2-6368-4297-BE84-E5C0B0791959}" type="datetimeFigureOut">
              <a:rPr lang="zh-CN" altLang="en-US" smtClean="0"/>
              <a:pPr/>
              <a:t>2014/3/10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58F-1BE4-4115-BDA9-B4D5D2E910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C4D2-6368-4297-BE84-E5C0B0791959}" type="datetimeFigureOut">
              <a:rPr lang="zh-CN" altLang="en-US" smtClean="0"/>
              <a:pPr/>
              <a:t>2014/3/10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58F-1BE4-4115-BDA9-B4D5D2E910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C4D2-6368-4297-BE84-E5C0B0791959}" type="datetimeFigureOut">
              <a:rPr lang="zh-CN" altLang="en-US" smtClean="0"/>
              <a:pPr/>
              <a:t>2014/3/10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58F-1BE4-4115-BDA9-B4D5D2E910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C4D2-6368-4297-BE84-E5C0B0791959}" type="datetimeFigureOut">
              <a:rPr lang="zh-CN" altLang="en-US" smtClean="0"/>
              <a:pPr/>
              <a:t>2014/3/10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58F-1BE4-4115-BDA9-B4D5D2E910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BC4D2-6368-4297-BE84-E5C0B0791959}" type="datetimeFigureOut">
              <a:rPr lang="zh-CN" altLang="en-US" smtClean="0"/>
              <a:pPr/>
              <a:t>2014/3/10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CD58F-1BE4-4115-BDA9-B4D5D2E910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5720" y="2130425"/>
            <a:ext cx="8429684" cy="1470025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48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48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讲循环结构程序设计</a:t>
            </a:r>
            <a:endParaRPr lang="zh-CN" altLang="en-US" sz="48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282893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爱因斯坦走楼梯：</a:t>
            </a:r>
            <a:r>
              <a:rPr lang="zh-CN" altLang="en-US" dirty="0" smtClean="0"/>
              <a:t>有一条长阶梯，若每步跨</a:t>
            </a:r>
            <a:r>
              <a:rPr lang="en-US" altLang="zh-CN" dirty="0" smtClean="0"/>
              <a:t>2</a:t>
            </a:r>
            <a:r>
              <a:rPr lang="zh-CN" altLang="en-US" dirty="0" smtClean="0"/>
              <a:t>阶，则最后剩</a:t>
            </a:r>
            <a:r>
              <a:rPr lang="en-US" altLang="zh-CN" dirty="0" smtClean="0"/>
              <a:t>1</a:t>
            </a:r>
            <a:r>
              <a:rPr lang="zh-CN" altLang="en-US" dirty="0" smtClean="0"/>
              <a:t>阶；若每步跨</a:t>
            </a:r>
            <a:r>
              <a:rPr lang="en-US" altLang="zh-CN" dirty="0" smtClean="0"/>
              <a:t>3</a:t>
            </a:r>
            <a:r>
              <a:rPr lang="zh-CN" altLang="en-US" dirty="0" smtClean="0"/>
              <a:t>阶，则最后剩</a:t>
            </a:r>
            <a:r>
              <a:rPr lang="en-US" altLang="zh-CN" dirty="0" smtClean="0"/>
              <a:t>2</a:t>
            </a:r>
            <a:r>
              <a:rPr lang="zh-CN" altLang="en-US" dirty="0" smtClean="0"/>
              <a:t>阶；若每步跨</a:t>
            </a:r>
            <a:r>
              <a:rPr lang="en-US" altLang="zh-CN" dirty="0" smtClean="0"/>
              <a:t>5</a:t>
            </a:r>
            <a:r>
              <a:rPr lang="zh-CN" altLang="en-US" dirty="0" smtClean="0"/>
              <a:t>阶，则最后剩</a:t>
            </a:r>
            <a:r>
              <a:rPr lang="en-US" altLang="zh-CN" dirty="0" smtClean="0"/>
              <a:t>4</a:t>
            </a:r>
            <a:r>
              <a:rPr lang="zh-CN" altLang="en-US" dirty="0" smtClean="0"/>
              <a:t>阶；若每步跨</a:t>
            </a:r>
            <a:r>
              <a:rPr lang="en-US" altLang="zh-CN" dirty="0" smtClean="0"/>
              <a:t>6</a:t>
            </a:r>
            <a:r>
              <a:rPr lang="zh-CN" altLang="en-US" dirty="0" smtClean="0"/>
              <a:t>阶，则最后剩</a:t>
            </a:r>
            <a:r>
              <a:rPr lang="en-US" altLang="zh-CN" dirty="0" smtClean="0"/>
              <a:t>5</a:t>
            </a:r>
            <a:r>
              <a:rPr lang="zh-CN" altLang="en-US" dirty="0" smtClean="0"/>
              <a:t>阶；若每步跨</a:t>
            </a:r>
            <a:r>
              <a:rPr lang="en-US" altLang="zh-CN" dirty="0" smtClean="0"/>
              <a:t>7</a:t>
            </a:r>
            <a:r>
              <a:rPr lang="zh-CN" altLang="en-US" dirty="0" smtClean="0"/>
              <a:t>阶，则最后正好一阶不剩；问该楼梯有多少阶？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b="0" dirty="0" smtClean="0"/>
              <a:t>#include&lt;</a:t>
            </a:r>
            <a:r>
              <a:rPr lang="en-US" altLang="zh-CN" b="0" dirty="0" err="1" smtClean="0"/>
              <a:t>iostream</a:t>
            </a:r>
            <a:r>
              <a:rPr lang="en-US" altLang="zh-CN" b="0" dirty="0" smtClean="0"/>
              <a:t>&gt;</a:t>
            </a:r>
          </a:p>
          <a:p>
            <a:pPr>
              <a:buNone/>
            </a:pPr>
            <a:r>
              <a:rPr lang="en-US" altLang="zh-CN" b="0" dirty="0" smtClean="0"/>
              <a:t>using namespace std;</a:t>
            </a:r>
          </a:p>
          <a:p>
            <a:pPr>
              <a:buNone/>
            </a:pPr>
            <a:r>
              <a:rPr lang="en-US" altLang="zh-CN" b="0" dirty="0" err="1" smtClean="0"/>
              <a:t>int</a:t>
            </a:r>
            <a:r>
              <a:rPr lang="en-US" altLang="zh-CN" b="0" dirty="0" smtClean="0"/>
              <a:t> main()</a:t>
            </a:r>
          </a:p>
          <a:p>
            <a:pPr>
              <a:buNone/>
            </a:pPr>
            <a:r>
              <a:rPr lang="en-US" altLang="zh-CN" b="0" dirty="0" smtClean="0"/>
              <a:t>{</a:t>
            </a:r>
          </a:p>
          <a:p>
            <a:pPr>
              <a:buNone/>
            </a:pPr>
            <a:r>
              <a:rPr lang="en-US" altLang="zh-CN" b="0" dirty="0" smtClean="0"/>
              <a:t>	</a:t>
            </a:r>
            <a:r>
              <a:rPr lang="en-US" altLang="zh-CN" b="0" dirty="0" err="1" smtClean="0"/>
              <a:t>int</a:t>
            </a:r>
            <a:r>
              <a:rPr lang="en-US" altLang="zh-CN" b="0" dirty="0" smtClean="0"/>
              <a:t> n=7;</a:t>
            </a:r>
          </a:p>
          <a:p>
            <a:pPr>
              <a:buNone/>
            </a:pPr>
            <a:r>
              <a:rPr lang="en-US" altLang="zh-CN" b="0" dirty="0" smtClean="0"/>
              <a:t>	while((n%2!=1)||(n%3!=2)||(n%5!=4)||(n%6!=5))</a:t>
            </a:r>
          </a:p>
          <a:p>
            <a:pPr>
              <a:buNone/>
            </a:pPr>
            <a:r>
              <a:rPr lang="en-US" altLang="zh-CN" b="0" dirty="0" smtClean="0"/>
              <a:t>	     n=n+7;</a:t>
            </a:r>
          </a:p>
          <a:p>
            <a:pPr>
              <a:buNone/>
            </a:pPr>
            <a:r>
              <a:rPr lang="en-US" altLang="zh-CN" b="0" dirty="0" smtClean="0"/>
              <a:t>	</a:t>
            </a:r>
            <a:r>
              <a:rPr lang="en-US" altLang="zh-CN" b="0" dirty="0" err="1" smtClean="0"/>
              <a:t>cout</a:t>
            </a:r>
            <a:r>
              <a:rPr lang="en-US" altLang="zh-CN" b="0" dirty="0" smtClean="0"/>
              <a:t>&lt;&lt;n&lt;&lt;</a:t>
            </a:r>
            <a:r>
              <a:rPr lang="en-US" altLang="zh-CN" b="0" dirty="0" err="1" smtClean="0"/>
              <a:t>endl</a:t>
            </a:r>
            <a:r>
              <a:rPr lang="en-US" altLang="zh-CN" b="0" dirty="0" smtClean="0"/>
              <a:t>;</a:t>
            </a:r>
          </a:p>
          <a:p>
            <a:pPr>
              <a:buNone/>
            </a:pPr>
            <a:r>
              <a:rPr lang="en-US" altLang="zh-CN" b="0" dirty="0" smtClean="0"/>
              <a:t>	return 0;</a:t>
            </a:r>
          </a:p>
          <a:p>
            <a:pPr>
              <a:buNone/>
            </a:pPr>
            <a:r>
              <a:rPr lang="en-US" altLang="zh-CN" b="0" dirty="0" smtClean="0"/>
              <a:t>}</a:t>
            </a:r>
            <a:endParaRPr lang="zh-CN" alt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600200"/>
            <a:ext cx="8715436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b="0" dirty="0" smtClean="0"/>
              <a:t>#include&lt;</a:t>
            </a:r>
            <a:r>
              <a:rPr lang="en-US" altLang="zh-CN" b="0" dirty="0" err="1" smtClean="0"/>
              <a:t>iostream</a:t>
            </a:r>
            <a:r>
              <a:rPr lang="en-US" altLang="zh-CN" b="0" dirty="0" smtClean="0"/>
              <a:t>&gt;</a:t>
            </a:r>
          </a:p>
          <a:p>
            <a:pPr>
              <a:buNone/>
            </a:pPr>
            <a:r>
              <a:rPr lang="en-US" altLang="zh-CN" b="0" dirty="0" smtClean="0"/>
              <a:t>using namespace std;</a:t>
            </a:r>
          </a:p>
          <a:p>
            <a:pPr>
              <a:buNone/>
            </a:pPr>
            <a:r>
              <a:rPr lang="en-US" altLang="zh-CN" b="0" dirty="0" err="1" smtClean="0"/>
              <a:t>int</a:t>
            </a:r>
            <a:r>
              <a:rPr lang="en-US" altLang="zh-CN" b="0" dirty="0" smtClean="0"/>
              <a:t> main()</a:t>
            </a:r>
          </a:p>
          <a:p>
            <a:pPr>
              <a:buNone/>
            </a:pPr>
            <a:r>
              <a:rPr lang="en-US" altLang="zh-CN" b="0" dirty="0" smtClean="0"/>
              <a:t>{</a:t>
            </a:r>
          </a:p>
          <a:p>
            <a:pPr>
              <a:buNone/>
            </a:pPr>
            <a:r>
              <a:rPr lang="en-US" altLang="zh-CN" b="0" dirty="0" smtClean="0"/>
              <a:t>	</a:t>
            </a:r>
            <a:r>
              <a:rPr lang="en-US" altLang="zh-CN" b="0" dirty="0" err="1" smtClean="0"/>
              <a:t>int</a:t>
            </a:r>
            <a:r>
              <a:rPr lang="en-US" altLang="zh-CN" b="0" dirty="0" smtClean="0"/>
              <a:t> n=7;</a:t>
            </a:r>
          </a:p>
          <a:p>
            <a:pPr>
              <a:buNone/>
            </a:pPr>
            <a:r>
              <a:rPr lang="en-US" altLang="zh-CN" b="0" dirty="0" smtClean="0"/>
              <a:t>	while</a:t>
            </a:r>
            <a:r>
              <a:rPr lang="en-US" altLang="zh-CN" b="0" dirty="0" smtClean="0">
                <a:solidFill>
                  <a:srgbClr val="FF0000"/>
                </a:solidFill>
              </a:rPr>
              <a:t>(!((n%2==1)&amp;&amp;(n%3==2)&amp;&amp;(n%5==4)&amp;&amp;(n%6==5)))</a:t>
            </a:r>
          </a:p>
          <a:p>
            <a:pPr>
              <a:buNone/>
            </a:pPr>
            <a:r>
              <a:rPr lang="en-US" altLang="zh-CN" b="0" dirty="0" smtClean="0"/>
              <a:t>	  n=n+7;</a:t>
            </a:r>
          </a:p>
          <a:p>
            <a:pPr>
              <a:buNone/>
            </a:pPr>
            <a:r>
              <a:rPr lang="en-US" altLang="zh-CN" b="0" dirty="0" smtClean="0"/>
              <a:t>	</a:t>
            </a:r>
            <a:r>
              <a:rPr lang="en-US" altLang="zh-CN" b="0" dirty="0" err="1" smtClean="0"/>
              <a:t>cout</a:t>
            </a:r>
            <a:r>
              <a:rPr lang="en-US" altLang="zh-CN" b="0" dirty="0" smtClean="0"/>
              <a:t>&lt;&lt;n&lt;&lt;</a:t>
            </a:r>
            <a:r>
              <a:rPr lang="en-US" altLang="zh-CN" b="0" dirty="0" err="1" smtClean="0"/>
              <a:t>endl</a:t>
            </a:r>
            <a:r>
              <a:rPr lang="en-US" altLang="zh-CN" b="0" dirty="0" smtClean="0"/>
              <a:t>;</a:t>
            </a:r>
          </a:p>
          <a:p>
            <a:pPr>
              <a:buNone/>
            </a:pPr>
            <a:r>
              <a:rPr lang="en-US" altLang="zh-CN" b="0" dirty="0" smtClean="0"/>
              <a:t>	return 0;</a:t>
            </a:r>
          </a:p>
          <a:p>
            <a:pPr>
              <a:buNone/>
            </a:pPr>
            <a:r>
              <a:rPr lang="en-US" altLang="zh-CN" b="0" dirty="0" smtClean="0"/>
              <a:t>}</a:t>
            </a:r>
            <a:endParaRPr lang="zh-CN" alt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  while </a:t>
            </a:r>
            <a:r>
              <a:rPr lang="zh-CN" altLang="en-US" dirty="0" smtClean="0"/>
              <a:t>循环语句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750" y="1412875"/>
            <a:ext cx="3311525" cy="2376488"/>
          </a:xfrm>
          <a:prstGeom prst="rect">
            <a:avLst/>
          </a:prstGeom>
          <a:noFill/>
          <a:ln w="28575">
            <a:solidFill>
              <a:srgbClr val="80000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格式：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do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{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	</a:t>
            </a:r>
            <a:r>
              <a:rPr kumimoji="0" lang="zh-CN" altLang="en-US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语句序列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} while(</a:t>
            </a:r>
            <a:r>
              <a:rPr kumimoji="0" lang="zh-CN" altLang="en-US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表达式</a:t>
            </a: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)</a:t>
            </a:r>
            <a:r>
              <a:rPr kumimoji="0" lang="zh-CN" altLang="en-US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；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4716463" y="1052513"/>
          <a:ext cx="3014662" cy="3097212"/>
        </p:xfrm>
        <a:graphic>
          <a:graphicData uri="http://schemas.openxmlformats.org/presentationml/2006/ole">
            <p:oleObj spid="_x0000_s137218" name="Visio" r:id="rId3" imgW="1598400" imgH="164304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最大公约数和最小公倍数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750" y="1412874"/>
            <a:ext cx="7818464" cy="4945083"/>
          </a:xfrm>
          <a:prstGeom prst="rect">
            <a:avLst/>
          </a:prstGeom>
          <a:noFill/>
          <a:ln w="28575">
            <a:solidFill>
              <a:srgbClr val="80000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问题描述：从键盘上输入两个整数，求它们的最大公约数和最小公倍数。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p"/>
              <a:tabLst/>
              <a:defRPr/>
            </a:pPr>
            <a:r>
              <a:rPr lang="zh-CN" altLang="en-US" sz="2000" b="1" dirty="0" smtClean="0">
                <a:ea typeface="楷体" pitchFamily="49" charset="-122"/>
              </a:rPr>
              <a:t>输入要求：每行输入两个整数，每个整数之间用一个空格分开。</a:t>
            </a:r>
            <a:endParaRPr lang="en-US" altLang="zh-CN" sz="2000" b="1" dirty="0" smtClean="0">
              <a:ea typeface="楷体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输出要求：第一行输出最大公约数，第二行输出最小公倍数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p"/>
              <a:tabLst/>
              <a:defRPr/>
            </a:pPr>
            <a:r>
              <a:rPr lang="zh-CN" altLang="en-US" sz="2000" b="1" dirty="0" smtClean="0">
                <a:ea typeface="楷体" pitchFamily="49" charset="-122"/>
              </a:rPr>
              <a:t>输入样例：</a:t>
            </a:r>
            <a:r>
              <a:rPr lang="en-US" altLang="zh-CN" sz="2000" b="1" dirty="0" smtClean="0">
                <a:ea typeface="楷体" pitchFamily="49" charset="-122"/>
              </a:rPr>
              <a:t>3    6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                             24  13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p"/>
              <a:tabLst/>
              <a:defRPr/>
            </a:pPr>
            <a:r>
              <a:rPr lang="zh-CN" altLang="en-US" sz="2000" b="1" dirty="0" smtClean="0">
                <a:ea typeface="楷体" pitchFamily="49" charset="-122"/>
              </a:rPr>
              <a:t>输出样例：</a:t>
            </a:r>
            <a:r>
              <a:rPr lang="en-US" altLang="zh-CN" sz="2000" b="1" dirty="0" smtClean="0">
                <a:ea typeface="楷体" pitchFamily="49" charset="-122"/>
              </a:rPr>
              <a:t>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                             6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                             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tabLst/>
              <a:defRPr/>
            </a:pPr>
            <a:r>
              <a:rPr lang="en-US" altLang="zh-CN" sz="2000" b="1" dirty="0" smtClean="0">
                <a:ea typeface="楷体" pitchFamily="49" charset="-122"/>
              </a:rPr>
              <a:t>                            312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183298" name="Object 4"/>
          <p:cNvGraphicFramePr>
            <a:graphicFrameLocks noChangeAspect="1"/>
          </p:cNvGraphicFramePr>
          <p:nvPr/>
        </p:nvGraphicFramePr>
        <p:xfrm>
          <a:off x="785786" y="1714488"/>
          <a:ext cx="3632200" cy="4248150"/>
        </p:xfrm>
        <a:graphic>
          <a:graphicData uri="http://schemas.openxmlformats.org/presentationml/2006/ole">
            <p:oleObj spid="_x0000_s183298" name="Visio" r:id="rId3" imgW="2415240" imgH="282456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4881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问题描述：计算与正整数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相等的二进制代码中有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的个数。</a:t>
            </a:r>
            <a:endParaRPr lang="en-US" altLang="zh-CN" sz="2400" dirty="0" smtClean="0"/>
          </a:p>
          <a:p>
            <a:r>
              <a:rPr lang="zh-CN" altLang="en-US" sz="2400" dirty="0" smtClean="0"/>
              <a:t>输入要求：输入一些正整数，每个占一行</a:t>
            </a:r>
            <a:endParaRPr lang="en-US" altLang="zh-CN" sz="2400" dirty="0" smtClean="0"/>
          </a:p>
          <a:p>
            <a:r>
              <a:rPr lang="zh-CN" altLang="en-US" sz="2400" dirty="0" smtClean="0"/>
              <a:t>输出要求：占两行，第一行是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的个数，第二行是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的个数。</a:t>
            </a:r>
            <a:endParaRPr lang="en-US" altLang="zh-CN" sz="2400" dirty="0" smtClean="0"/>
          </a:p>
          <a:p>
            <a:r>
              <a:rPr lang="zh-CN" altLang="en-US" sz="2400" dirty="0" smtClean="0"/>
              <a:t>输入样例：</a:t>
            </a:r>
            <a:r>
              <a:rPr lang="en-US" altLang="zh-CN" sz="2400" dirty="0" smtClean="0"/>
              <a:t>8</a:t>
            </a:r>
          </a:p>
          <a:p>
            <a:pPr>
              <a:buNone/>
            </a:pPr>
            <a:r>
              <a:rPr lang="en-US" altLang="zh-CN" sz="2400" dirty="0" smtClean="0"/>
              <a:t>                            93</a:t>
            </a:r>
          </a:p>
          <a:p>
            <a:r>
              <a:rPr lang="zh-CN" altLang="en-US" sz="2400" dirty="0" smtClean="0"/>
              <a:t>输出样例：</a:t>
            </a:r>
            <a:r>
              <a:rPr lang="en-US" altLang="zh-CN" sz="2400" dirty="0" smtClean="0"/>
              <a:t>1</a:t>
            </a:r>
          </a:p>
          <a:p>
            <a:pPr>
              <a:buNone/>
            </a:pPr>
            <a:r>
              <a:rPr lang="en-US" altLang="zh-CN" sz="2400" dirty="0" smtClean="0"/>
              <a:t>                            3</a:t>
            </a:r>
          </a:p>
          <a:p>
            <a:pPr>
              <a:buNone/>
            </a:pPr>
            <a:r>
              <a:rPr lang="en-US" altLang="zh-CN" sz="2400" dirty="0" smtClean="0"/>
              <a:t>                            5</a:t>
            </a:r>
          </a:p>
          <a:p>
            <a:pPr>
              <a:buNone/>
            </a:pPr>
            <a:r>
              <a:rPr lang="en-US" altLang="zh-CN" sz="2400" dirty="0" smtClean="0"/>
              <a:t>                            2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Cantor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4348" y="1142984"/>
            <a:ext cx="807249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问题描述：</a:t>
            </a:r>
            <a:r>
              <a:rPr lang="zh-CN" altLang="en-US" sz="2000" b="1" dirty="0" smtClean="0"/>
              <a:t>现代数学的著名证明之一是</a:t>
            </a:r>
            <a:r>
              <a:rPr lang="en-US" sz="2000" b="1" dirty="0" smtClean="0"/>
              <a:t>Georg Cantor</a:t>
            </a:r>
            <a:r>
              <a:rPr lang="zh-CN" altLang="en-US" sz="2000" b="1" dirty="0" smtClean="0"/>
              <a:t>证明了有理数是可以枚举的。他利用下面一张表来证明这一命题：</a:t>
            </a:r>
          </a:p>
          <a:p>
            <a:r>
              <a:rPr lang="en-US" sz="2000" b="1" dirty="0" smtClean="0"/>
              <a:t>1/1    1/2   1/3   1/4   1/5 ……</a:t>
            </a:r>
            <a:endParaRPr lang="zh-CN" altLang="en-US" sz="2000" b="1" dirty="0" smtClean="0"/>
          </a:p>
          <a:p>
            <a:r>
              <a:rPr lang="en-US" sz="2000" b="1" dirty="0" smtClean="0"/>
              <a:t>2/1    2/2   2/3   2/4……</a:t>
            </a:r>
            <a:endParaRPr lang="zh-CN" altLang="en-US" sz="2000" b="1" dirty="0" smtClean="0"/>
          </a:p>
          <a:p>
            <a:r>
              <a:rPr lang="en-US" sz="2000" b="1" dirty="0" smtClean="0"/>
              <a:t>3/1    3/2   3/3 ……</a:t>
            </a:r>
            <a:endParaRPr lang="zh-CN" altLang="en-US" sz="2000" b="1" dirty="0" smtClean="0"/>
          </a:p>
          <a:p>
            <a:r>
              <a:rPr lang="en-US" sz="2000" b="1" dirty="0" smtClean="0"/>
              <a:t>4/1    4/2 ……</a:t>
            </a:r>
            <a:endParaRPr lang="zh-CN" altLang="en-US" sz="2000" b="1" dirty="0" smtClean="0"/>
          </a:p>
          <a:p>
            <a:r>
              <a:rPr lang="en-US" sz="2000" b="1" dirty="0" smtClean="0"/>
              <a:t>5/1 ……</a:t>
            </a:r>
            <a:endParaRPr lang="zh-CN" altLang="en-US" sz="2000" b="1" dirty="0" smtClean="0"/>
          </a:p>
          <a:p>
            <a:r>
              <a:rPr lang="zh-CN" altLang="en-US" sz="2000" b="1" dirty="0" smtClean="0"/>
              <a:t>我们以</a:t>
            </a:r>
            <a:r>
              <a:rPr lang="en-US" sz="2000" b="1" dirty="0" smtClean="0"/>
              <a:t>Z</a:t>
            </a:r>
            <a:r>
              <a:rPr lang="zh-CN" altLang="en-US" sz="2000" b="1" dirty="0" smtClean="0"/>
              <a:t>字型给上表每一项编号 。第</a:t>
            </a:r>
            <a:r>
              <a:rPr lang="en-US" sz="2000" b="1" dirty="0" smtClean="0"/>
              <a:t>1</a:t>
            </a:r>
            <a:r>
              <a:rPr lang="zh-CN" altLang="en-US" sz="2000" b="1" dirty="0" smtClean="0"/>
              <a:t>项是</a:t>
            </a:r>
            <a:r>
              <a:rPr lang="en-US" sz="2000" b="1" dirty="0" smtClean="0"/>
              <a:t>1/1 </a:t>
            </a:r>
            <a:r>
              <a:rPr lang="zh-CN" altLang="en-US" sz="2000" b="1" dirty="0" smtClean="0"/>
              <a:t>，然后第</a:t>
            </a:r>
            <a:r>
              <a:rPr lang="en-US" sz="2000" b="1" dirty="0" smtClean="0"/>
              <a:t>2</a:t>
            </a:r>
            <a:r>
              <a:rPr lang="zh-CN" altLang="en-US" sz="2000" b="1" dirty="0" smtClean="0"/>
              <a:t>项是</a:t>
            </a:r>
            <a:r>
              <a:rPr lang="en-US" sz="2000" b="1" dirty="0" smtClean="0"/>
              <a:t>1/2</a:t>
            </a:r>
            <a:r>
              <a:rPr lang="zh-CN" altLang="en-US" sz="2000" b="1" dirty="0" smtClean="0"/>
              <a:t>，</a:t>
            </a:r>
            <a:r>
              <a:rPr lang="en-US" sz="2000" b="1" dirty="0" smtClean="0"/>
              <a:t>2/1</a:t>
            </a:r>
            <a:r>
              <a:rPr lang="zh-CN" altLang="en-US" sz="2000" b="1" dirty="0" smtClean="0"/>
              <a:t>，</a:t>
            </a:r>
            <a:r>
              <a:rPr lang="en-US" sz="2000" b="1" dirty="0" smtClean="0"/>
              <a:t>3/1</a:t>
            </a:r>
            <a:r>
              <a:rPr lang="zh-CN" altLang="en-US" sz="2000" b="1" dirty="0" smtClean="0"/>
              <a:t>，</a:t>
            </a:r>
            <a:r>
              <a:rPr lang="en-US" sz="2000" b="1" dirty="0" smtClean="0"/>
              <a:t>2/2…….</a:t>
            </a:r>
            <a:endParaRPr lang="zh-CN" altLang="en-US" sz="2000" b="1" dirty="0" smtClean="0"/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输入描述</a:t>
            </a:r>
            <a:r>
              <a:rPr lang="zh-CN" altLang="en-US" sz="2000" b="1" dirty="0" smtClean="0"/>
              <a:t>：整数</a:t>
            </a:r>
            <a:r>
              <a:rPr lang="en-US" altLang="zh-CN" sz="2000" b="1" dirty="0" smtClean="0"/>
              <a:t>N</a:t>
            </a: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1≤N≤10000000</a:t>
            </a:r>
            <a:r>
              <a:rPr lang="zh-CN" altLang="en-US" sz="2000" b="1" dirty="0" smtClean="0"/>
              <a:t>）</a:t>
            </a:r>
            <a:br>
              <a:rPr lang="zh-CN" altLang="en-US" sz="2000" b="1" dirty="0" smtClean="0"/>
            </a:br>
            <a:r>
              <a:rPr lang="zh-CN" altLang="en-US" sz="2000" b="1" dirty="0" smtClean="0">
                <a:solidFill>
                  <a:srgbClr val="FF0000"/>
                </a:solidFill>
              </a:rPr>
              <a:t>输出描述</a:t>
            </a:r>
            <a:r>
              <a:rPr lang="zh-CN" altLang="en-US" sz="2000" b="1" dirty="0" smtClean="0"/>
              <a:t>：表中的第</a:t>
            </a:r>
            <a:r>
              <a:rPr lang="en-US" altLang="zh-CN" sz="2000" b="1" dirty="0" smtClean="0"/>
              <a:t>N</a:t>
            </a:r>
            <a:r>
              <a:rPr lang="zh-CN" altLang="en-US" sz="2000" b="1" dirty="0" smtClean="0"/>
              <a:t>项 </a:t>
            </a:r>
            <a:br>
              <a:rPr lang="zh-CN" altLang="en-US" sz="2000" b="1" dirty="0" smtClean="0"/>
            </a:br>
            <a:r>
              <a:rPr lang="zh-CN" altLang="en-US" sz="2000" b="1" dirty="0" smtClean="0"/>
              <a:t>样例输入：</a:t>
            </a:r>
            <a:r>
              <a:rPr lang="en-US" altLang="zh-CN" sz="2000" b="1" dirty="0" smtClean="0"/>
              <a:t/>
            </a:r>
            <a:br>
              <a:rPr lang="en-US" altLang="zh-CN" sz="2000" b="1" dirty="0" smtClean="0"/>
            </a:br>
            <a:r>
              <a:rPr lang="en-US" altLang="zh-CN" sz="2000" b="1" dirty="0" smtClean="0"/>
              <a:t>7</a:t>
            </a:r>
            <a:br>
              <a:rPr lang="en-US" altLang="zh-CN" sz="2000" b="1" dirty="0" smtClean="0"/>
            </a:br>
            <a:r>
              <a:rPr lang="zh-CN" altLang="en-US" sz="2000" b="1" dirty="0" smtClean="0">
                <a:solidFill>
                  <a:srgbClr val="FF0000"/>
                </a:solidFill>
              </a:rPr>
              <a:t>样例输出：</a:t>
            </a:r>
            <a:r>
              <a:rPr lang="en-US" altLang="zh-CN" sz="2000" b="1" dirty="0" smtClean="0"/>
              <a:t/>
            </a:r>
            <a:br>
              <a:rPr lang="en-US" altLang="zh-CN" sz="2000" b="1" dirty="0" smtClean="0"/>
            </a:br>
            <a:r>
              <a:rPr lang="en-US" altLang="zh-CN" sz="2000" b="1" dirty="0" smtClean="0"/>
              <a:t>1/4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28728" y="928670"/>
            <a:ext cx="550071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#include&lt;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using namespace std;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n,i,j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&gt;&gt;n;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=0;//</a:t>
            </a:r>
            <a:r>
              <a:rPr lang="zh-CN" altLang="en-US" dirty="0" smtClean="0"/>
              <a:t>斜线序号</a:t>
            </a:r>
            <a:endParaRPr lang="en-US" altLang="zh-CN" dirty="0" smtClean="0"/>
          </a:p>
          <a:p>
            <a:r>
              <a:rPr lang="en-US" altLang="zh-CN" dirty="0" smtClean="0"/>
              <a:t>	j=n;//</a:t>
            </a:r>
            <a:r>
              <a:rPr lang="zh-CN" altLang="en-US" dirty="0" smtClean="0"/>
              <a:t>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项在某行的位置</a:t>
            </a:r>
            <a:endParaRPr lang="en-US" altLang="zh-CN" dirty="0" smtClean="0"/>
          </a:p>
          <a:p>
            <a:r>
              <a:rPr lang="en-US" altLang="zh-CN" dirty="0" smtClean="0"/>
              <a:t>	do</a:t>
            </a:r>
          </a:p>
          <a:p>
            <a:r>
              <a:rPr lang="en-US" altLang="zh-CN" dirty="0" smtClean="0"/>
              <a:t>	{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++;</a:t>
            </a:r>
          </a:p>
          <a:p>
            <a:r>
              <a:rPr lang="en-US" altLang="zh-CN" dirty="0" smtClean="0"/>
              <a:t>		j=j-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}while(j&gt;0);</a:t>
            </a:r>
          </a:p>
          <a:p>
            <a:r>
              <a:rPr lang="en-US" altLang="zh-CN" dirty="0" smtClean="0"/>
              <a:t>	j=</a:t>
            </a:r>
            <a:r>
              <a:rPr lang="en-US" altLang="zh-CN" dirty="0" err="1" smtClean="0"/>
              <a:t>j+i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if(i%2==0)</a:t>
            </a:r>
          </a:p>
          <a:p>
            <a:r>
              <a:rPr lang="en-US" altLang="zh-CN" dirty="0" smtClean="0"/>
              <a:t>	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&lt;&lt;j&lt;&lt;"/"&lt;&lt;i+1-j&lt;&lt;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else</a:t>
            </a:r>
          </a:p>
          <a:p>
            <a:r>
              <a:rPr lang="en-US" altLang="zh-CN" dirty="0" smtClean="0"/>
              <a:t>	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&lt;&lt;i+1-j&lt;&lt;"/"&lt;&lt;j&lt;&lt;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return 0;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角谷猜想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514353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问题描述：定义这样一个整数函数</a:t>
            </a:r>
            <a:r>
              <a:rPr lang="en-US" sz="2400" dirty="0" smtClean="0"/>
              <a:t>f(n)</a:t>
            </a:r>
            <a:r>
              <a:rPr lang="zh-CN" altLang="en-US" sz="2400" dirty="0" smtClean="0"/>
              <a:t>，当</a:t>
            </a:r>
            <a:r>
              <a:rPr lang="en-US" sz="2400" dirty="0" smtClean="0"/>
              <a:t>n</a:t>
            </a:r>
            <a:r>
              <a:rPr lang="zh-CN" altLang="en-US" sz="2400" dirty="0" smtClean="0"/>
              <a:t>是偶数时，</a:t>
            </a:r>
            <a:r>
              <a:rPr lang="en-US" sz="2400" dirty="0" smtClean="0"/>
              <a:t>f(n)=n/2</a:t>
            </a:r>
            <a:r>
              <a:rPr lang="zh-CN" altLang="en-US" sz="2400" dirty="0" smtClean="0"/>
              <a:t>；当</a:t>
            </a:r>
            <a:r>
              <a:rPr lang="en-US" sz="2400" dirty="0" smtClean="0"/>
              <a:t>n</a:t>
            </a:r>
            <a:r>
              <a:rPr lang="zh-CN" altLang="en-US" sz="2400" dirty="0" smtClean="0"/>
              <a:t>是奇数时，</a:t>
            </a:r>
            <a:r>
              <a:rPr lang="en-US" sz="2400" dirty="0" smtClean="0"/>
              <a:t>f(n)=(3n+1)/2</a:t>
            </a:r>
            <a:r>
              <a:rPr lang="zh-CN" altLang="en-US" sz="2400" dirty="0" smtClean="0"/>
              <a:t>。这个猜想是说：对于任意的整数</a:t>
            </a:r>
            <a:r>
              <a:rPr lang="en-US" sz="2400" dirty="0" smtClean="0"/>
              <a:t>n</a:t>
            </a:r>
            <a:r>
              <a:rPr lang="zh-CN" altLang="en-US" sz="2400" dirty="0" smtClean="0"/>
              <a:t>，计算</a:t>
            </a:r>
            <a:r>
              <a:rPr lang="en-US" sz="2400" dirty="0" smtClean="0"/>
              <a:t>f(n),f(f(n)),f(f(f(n))),…….</a:t>
            </a:r>
            <a:r>
              <a:rPr lang="zh-CN" altLang="en-US" sz="2400" dirty="0" smtClean="0"/>
              <a:t>，若干步之后，总会得到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。对于给定的</a:t>
            </a:r>
            <a:r>
              <a:rPr lang="en-US" sz="2400" dirty="0" smtClean="0"/>
              <a:t>n</a:t>
            </a:r>
            <a:r>
              <a:rPr lang="zh-CN" altLang="en-US" sz="2400" dirty="0" smtClean="0"/>
              <a:t>，求出数字序列中第一次出现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的步数。</a:t>
            </a:r>
            <a:endParaRPr lang="en-US" altLang="zh-CN" sz="2400" dirty="0" smtClean="0"/>
          </a:p>
          <a:p>
            <a:r>
              <a:rPr lang="zh-CN" altLang="en-US" sz="2400" dirty="0" smtClean="0"/>
              <a:t>输入要求：输入一些正整数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，每个正整数占一行。</a:t>
            </a:r>
            <a:endParaRPr lang="en-US" altLang="zh-CN" sz="2400" dirty="0" smtClean="0"/>
          </a:p>
          <a:p>
            <a:r>
              <a:rPr lang="zh-CN" altLang="en-US" sz="2400" dirty="0" smtClean="0"/>
              <a:t>输出要求：占一行，输出对应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得到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的步数。</a:t>
            </a:r>
            <a:endParaRPr lang="en-US" altLang="zh-CN" sz="2400" dirty="0" smtClean="0"/>
          </a:p>
          <a:p>
            <a:r>
              <a:rPr lang="zh-CN" altLang="en-US" sz="2400" dirty="0" smtClean="0"/>
              <a:t>输入样例：</a:t>
            </a:r>
            <a:r>
              <a:rPr lang="en-US" altLang="zh-CN" sz="2400" dirty="0" smtClean="0"/>
              <a:t>5</a:t>
            </a:r>
          </a:p>
          <a:p>
            <a:r>
              <a:rPr lang="en-US" altLang="zh-CN" sz="2400" dirty="0" smtClean="0"/>
              <a:t>                       10</a:t>
            </a:r>
          </a:p>
          <a:p>
            <a:r>
              <a:rPr lang="zh-CN" altLang="en-US" sz="2400" dirty="0" smtClean="0"/>
              <a:t>输出样例：</a:t>
            </a:r>
            <a:r>
              <a:rPr lang="en-US" altLang="zh-CN" sz="2400" dirty="0" smtClean="0"/>
              <a:t>4</a:t>
            </a:r>
          </a:p>
          <a:p>
            <a:r>
              <a:rPr lang="en-US" altLang="zh-CN" sz="2400" dirty="0" smtClean="0"/>
              <a:t>                       5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循环的定义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750" y="1412875"/>
            <a:ext cx="8001000" cy="730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反复执行相同的语句序列</a:t>
            </a:r>
          </a:p>
        </p:txBody>
      </p:sp>
      <p:graphicFrame>
        <p:nvGraphicFramePr>
          <p:cNvPr id="161796" name="Object 2"/>
          <p:cNvGraphicFramePr>
            <a:graphicFrameLocks noChangeAspect="1"/>
          </p:cNvGraphicFramePr>
          <p:nvPr/>
        </p:nvGraphicFramePr>
        <p:xfrm>
          <a:off x="1000100" y="2500306"/>
          <a:ext cx="2917825" cy="3095625"/>
        </p:xfrm>
        <a:graphic>
          <a:graphicData uri="http://schemas.openxmlformats.org/presentationml/2006/ole">
            <p:oleObj spid="_x0000_s119809" name="Visio" r:id="rId3" imgW="1586160" imgH="1683360" progId="Visio.Drawing.11">
              <p:embed/>
            </p:oleObj>
          </a:graphicData>
        </a:graphic>
      </p:graphicFrame>
      <p:graphicFrame>
        <p:nvGraphicFramePr>
          <p:cNvPr id="161799" name="Object 3"/>
          <p:cNvGraphicFramePr>
            <a:graphicFrameLocks noChangeAspect="1"/>
          </p:cNvGraphicFramePr>
          <p:nvPr/>
        </p:nvGraphicFramePr>
        <p:xfrm>
          <a:off x="4429124" y="2571744"/>
          <a:ext cx="2874962" cy="2952750"/>
        </p:xfrm>
        <a:graphic>
          <a:graphicData uri="http://schemas.openxmlformats.org/presentationml/2006/ole">
            <p:oleObj spid="_x0000_s119810" name="Visio" r:id="rId4" imgW="1598918" imgH="164335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8313" y="1125538"/>
            <a:ext cx="8001000" cy="1798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while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语句和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do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楷体" pitchFamily="49" charset="-122"/>
                <a:cs typeface="+mn-cs"/>
              </a:rPr>
              <a:t>…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while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语句 比较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while</a:t>
            </a:r>
            <a:r>
              <a:rPr kumimoji="0" lang="zh-CN" altLang="en-US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语句是先判断后执行，只要不满足条件，循环体语句根本不会执行 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do</a:t>
            </a: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楷体" pitchFamily="49" charset="-122"/>
                <a:cs typeface="+mn-cs"/>
              </a:rPr>
              <a:t>…</a:t>
            </a: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while</a:t>
            </a:r>
            <a:r>
              <a:rPr kumimoji="0" lang="zh-CN" altLang="en-US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语句是先执行后判断，不管条件是否满足，循环体语句总会执行一次 </a:t>
            </a:r>
            <a:endParaRPr kumimoji="0" lang="zh-CN" altLang="en-US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" pitchFamily="49" charset="-122"/>
              <a:cs typeface="+mn-cs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857752" y="2928934"/>
            <a:ext cx="3240087" cy="3929066"/>
          </a:xfrm>
          <a:prstGeom prst="rect">
            <a:avLst/>
          </a:prstGeom>
          <a:noFill/>
          <a:ln w="28575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pPr indent="26670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#include &lt;</a:t>
            </a:r>
            <a:r>
              <a:rPr lang="en-US" altLang="zh-CN" dirty="0" err="1" smtClean="0">
                <a:latin typeface="Courier New" pitchFamily="49" charset="0"/>
                <a:ea typeface="宋体" charset="-122"/>
                <a:cs typeface="Courier New" pitchFamily="49" charset="0"/>
              </a:rPr>
              <a:t>iostream</a:t>
            </a:r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&gt;</a:t>
            </a:r>
          </a:p>
          <a:p>
            <a:pPr indent="26670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using namespace std;</a:t>
            </a:r>
            <a:endParaRPr lang="en-US" altLang="zh-CN" dirty="0" smtClean="0">
              <a:ea typeface="宋体" charset="-122"/>
              <a:cs typeface="Courier New" pitchFamily="49" charset="0"/>
            </a:endParaRPr>
          </a:p>
          <a:p>
            <a:pPr indent="266700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 err="1" smtClean="0">
                <a:latin typeface="Courier New" pitchFamily="49" charset="0"/>
                <a:ea typeface="宋体" charset="-122"/>
                <a:cs typeface="Courier New" pitchFamily="49" charset="0"/>
              </a:rPr>
              <a:t>int</a:t>
            </a:r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main()</a:t>
            </a:r>
            <a:endParaRPr lang="en-US" altLang="zh-CN" dirty="0">
              <a:ea typeface="宋体" charset="-122"/>
              <a:cs typeface="Courier New" pitchFamily="49" charset="0"/>
            </a:endParaRPr>
          </a:p>
          <a:p>
            <a:pPr indent="266700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{   </a:t>
            </a:r>
            <a:endParaRPr lang="en-US" altLang="zh-CN" dirty="0">
              <a:cs typeface="Courier New" pitchFamily="49" charset="0"/>
            </a:endParaRPr>
          </a:p>
          <a:p>
            <a:pPr indent="266700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  </a:t>
            </a: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i,sum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=0;</a:t>
            </a:r>
            <a:endParaRPr lang="en-US" altLang="zh-CN" dirty="0">
              <a:cs typeface="Courier New" pitchFamily="49" charset="0"/>
            </a:endParaRPr>
          </a:p>
          <a:p>
            <a:pPr indent="266700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lang="en-US" altLang="zh-CN" dirty="0" err="1" smtClean="0">
                <a:latin typeface="Courier New" pitchFamily="49" charset="0"/>
                <a:ea typeface="宋体" charset="-122"/>
                <a:cs typeface="Courier New" pitchFamily="49" charset="0"/>
              </a:rPr>
              <a:t>cin</a:t>
            </a:r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&gt;&gt;</a:t>
            </a:r>
            <a:r>
              <a:rPr lang="en-US" altLang="zh-CN" dirty="0" err="1" smtClean="0">
                <a:latin typeface="Courier New" pitchFamily="49" charset="0"/>
                <a:ea typeface="宋体" charset="-122"/>
                <a:cs typeface="Courier New" pitchFamily="49" charset="0"/>
              </a:rPr>
              <a:t>i</a:t>
            </a:r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;</a:t>
            </a:r>
            <a:endParaRPr lang="en-US" altLang="zh-CN" dirty="0">
              <a:cs typeface="Courier New" pitchFamily="49" charset="0"/>
            </a:endParaRPr>
          </a:p>
          <a:p>
            <a:pPr indent="266700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  while(</a:t>
            </a: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&lt;=10)</a:t>
            </a:r>
            <a:endParaRPr lang="en-US" altLang="zh-CN" dirty="0">
              <a:cs typeface="Courier New" pitchFamily="49" charset="0"/>
            </a:endParaRPr>
          </a:p>
          <a:p>
            <a:pPr indent="266700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  {   </a:t>
            </a:r>
            <a:endParaRPr lang="en-US" altLang="zh-CN" dirty="0">
              <a:cs typeface="Courier New" pitchFamily="49" charset="0"/>
            </a:endParaRPr>
          </a:p>
          <a:p>
            <a:pPr indent="266700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     sum+=</a:t>
            </a: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;</a:t>
            </a:r>
            <a:endParaRPr lang="en-US" altLang="zh-CN" dirty="0">
              <a:cs typeface="Courier New" pitchFamily="49" charset="0"/>
            </a:endParaRPr>
          </a:p>
          <a:p>
            <a:pPr indent="266700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	</a:t>
            </a: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++;</a:t>
            </a:r>
            <a:endParaRPr lang="en-US" altLang="zh-CN" dirty="0">
              <a:cs typeface="Courier New" pitchFamily="49" charset="0"/>
            </a:endParaRPr>
          </a:p>
          <a:p>
            <a:pPr indent="266700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  }</a:t>
            </a:r>
            <a:endParaRPr lang="en-US" altLang="zh-CN" dirty="0">
              <a:cs typeface="Courier New" pitchFamily="49" charset="0"/>
            </a:endParaRPr>
          </a:p>
          <a:p>
            <a:pPr indent="266700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lang="en-US" altLang="zh-CN" dirty="0" err="1" smtClean="0">
                <a:latin typeface="Courier New" pitchFamily="49" charset="0"/>
                <a:ea typeface="宋体" charset="-122"/>
                <a:cs typeface="Courier New" pitchFamily="49" charset="0"/>
              </a:rPr>
              <a:t>cout</a:t>
            </a:r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&lt;&lt;sum&lt;&lt;</a:t>
            </a:r>
            <a:r>
              <a:rPr lang="en-US" altLang="zh-CN" dirty="0" err="1" smtClean="0">
                <a:latin typeface="Courier New" pitchFamily="49" charset="0"/>
                <a:ea typeface="宋体" charset="-122"/>
                <a:cs typeface="Courier New" pitchFamily="49" charset="0"/>
              </a:rPr>
              <a:t>endl</a:t>
            </a:r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;</a:t>
            </a:r>
            <a:endParaRPr lang="en-US" altLang="zh-CN" dirty="0">
              <a:cs typeface="Courier New" pitchFamily="49" charset="0"/>
            </a:endParaRPr>
          </a:p>
          <a:p>
            <a:pPr indent="266700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  return 0;</a:t>
            </a:r>
            <a:endParaRPr lang="en-US" altLang="zh-CN" dirty="0">
              <a:cs typeface="Courier New" pitchFamily="49" charset="0"/>
            </a:endParaRPr>
          </a:p>
          <a:p>
            <a:pPr indent="266700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}</a:t>
            </a:r>
            <a:endParaRPr lang="en-US" altLang="zh-CN" dirty="0">
              <a:latin typeface="Arial" charset="0"/>
              <a:ea typeface="宋体" charset="-122"/>
              <a:cs typeface="Courier New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39750" y="2909888"/>
            <a:ext cx="3211135" cy="3970318"/>
          </a:xfrm>
          <a:prstGeom prst="rect">
            <a:avLst/>
          </a:prstGeom>
          <a:noFill/>
          <a:ln w="28575" algn="ctr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6670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#include </a:t>
            </a:r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&lt;</a:t>
            </a:r>
            <a:r>
              <a:rPr lang="en-US" altLang="zh-CN" dirty="0" err="1" smtClean="0">
                <a:latin typeface="Courier New" pitchFamily="49" charset="0"/>
                <a:ea typeface="宋体" charset="-122"/>
                <a:cs typeface="Courier New" pitchFamily="49" charset="0"/>
              </a:rPr>
              <a:t>iostream</a:t>
            </a:r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&gt;</a:t>
            </a:r>
          </a:p>
          <a:p>
            <a:pPr indent="26670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using namespace std;</a:t>
            </a:r>
            <a:endParaRPr lang="en-US" altLang="zh-CN" dirty="0">
              <a:ea typeface="宋体" charset="-122"/>
              <a:cs typeface="Courier New" pitchFamily="49" charset="0"/>
            </a:endParaRPr>
          </a:p>
          <a:p>
            <a:pPr indent="266700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 main()</a:t>
            </a:r>
            <a:endParaRPr lang="en-US" altLang="zh-CN" dirty="0">
              <a:ea typeface="宋体" charset="-122"/>
              <a:cs typeface="Courier New" pitchFamily="49" charset="0"/>
            </a:endParaRPr>
          </a:p>
          <a:p>
            <a:pPr indent="266700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{   </a:t>
            </a:r>
            <a:endParaRPr lang="en-US" altLang="zh-CN" dirty="0">
              <a:cs typeface="Courier New" pitchFamily="49" charset="0"/>
            </a:endParaRPr>
          </a:p>
          <a:p>
            <a:pPr indent="266700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  </a:t>
            </a: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i,sum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=0;</a:t>
            </a:r>
            <a:endParaRPr lang="en-US" altLang="zh-CN" dirty="0">
              <a:cs typeface="Courier New" pitchFamily="49" charset="0"/>
            </a:endParaRPr>
          </a:p>
          <a:p>
            <a:pPr indent="266700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  </a:t>
            </a:r>
            <a:r>
              <a:rPr lang="en-US" altLang="zh-CN" dirty="0" err="1" smtClean="0">
                <a:latin typeface="Courier New" pitchFamily="49" charset="0"/>
                <a:ea typeface="宋体" charset="-122"/>
                <a:cs typeface="Courier New" pitchFamily="49" charset="0"/>
              </a:rPr>
              <a:t>cin</a:t>
            </a:r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&gt;&gt;</a:t>
            </a:r>
            <a:r>
              <a:rPr lang="en-US" altLang="zh-CN" dirty="0" err="1" smtClean="0">
                <a:latin typeface="Courier New" pitchFamily="49" charset="0"/>
                <a:ea typeface="宋体" charset="-122"/>
                <a:cs typeface="Courier New" pitchFamily="49" charset="0"/>
              </a:rPr>
              <a:t>i</a:t>
            </a:r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;</a:t>
            </a:r>
            <a:endParaRPr lang="en-US" altLang="zh-CN" dirty="0">
              <a:cs typeface="Courier New" pitchFamily="49" charset="0"/>
            </a:endParaRPr>
          </a:p>
          <a:p>
            <a:pPr indent="266700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  do</a:t>
            </a:r>
            <a:endParaRPr lang="en-US" altLang="zh-CN" dirty="0">
              <a:cs typeface="Courier New" pitchFamily="49" charset="0"/>
            </a:endParaRPr>
          </a:p>
          <a:p>
            <a:pPr indent="266700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  {   </a:t>
            </a:r>
            <a:endParaRPr lang="en-US" altLang="zh-CN" dirty="0">
              <a:cs typeface="Courier New" pitchFamily="49" charset="0"/>
            </a:endParaRPr>
          </a:p>
          <a:p>
            <a:pPr indent="266700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    sum+=</a:t>
            </a: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;</a:t>
            </a:r>
            <a:endParaRPr lang="en-US" altLang="zh-CN" dirty="0">
              <a:cs typeface="Courier New" pitchFamily="49" charset="0"/>
            </a:endParaRPr>
          </a:p>
          <a:p>
            <a:pPr indent="266700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    </a:t>
            </a: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++;</a:t>
            </a:r>
            <a:endParaRPr lang="en-US" altLang="zh-CN" dirty="0">
              <a:cs typeface="Courier New" pitchFamily="49" charset="0"/>
            </a:endParaRPr>
          </a:p>
          <a:p>
            <a:pPr indent="266700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   }while(</a:t>
            </a: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&lt;=10);</a:t>
            </a:r>
            <a:endParaRPr lang="en-US" altLang="zh-CN" dirty="0">
              <a:cs typeface="Courier New" pitchFamily="49" charset="0"/>
            </a:endParaRPr>
          </a:p>
          <a:p>
            <a:pPr indent="266700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   </a:t>
            </a:r>
            <a:r>
              <a:rPr lang="en-US" altLang="zh-CN" dirty="0" err="1" smtClean="0">
                <a:latin typeface="Courier New" pitchFamily="49" charset="0"/>
                <a:ea typeface="宋体" charset="-122"/>
                <a:cs typeface="Courier New" pitchFamily="49" charset="0"/>
              </a:rPr>
              <a:t>cout</a:t>
            </a:r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&lt;&lt;sum&lt;&lt;</a:t>
            </a:r>
            <a:r>
              <a:rPr lang="en-US" altLang="zh-CN" dirty="0" err="1" smtClean="0">
                <a:latin typeface="Courier New" pitchFamily="49" charset="0"/>
                <a:ea typeface="宋体" charset="-122"/>
                <a:cs typeface="Courier New" pitchFamily="49" charset="0"/>
              </a:rPr>
              <a:t>endl</a:t>
            </a:r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;</a:t>
            </a:r>
            <a:endParaRPr lang="en-US" altLang="zh-CN" dirty="0">
              <a:cs typeface="Courier New" pitchFamily="49" charset="0"/>
            </a:endParaRPr>
          </a:p>
          <a:p>
            <a:pPr indent="266700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   return 0;</a:t>
            </a:r>
            <a:endParaRPr lang="en-US" altLang="zh-CN" dirty="0">
              <a:cs typeface="Courier New" pitchFamily="49" charset="0"/>
            </a:endParaRPr>
          </a:p>
          <a:p>
            <a:pPr indent="266700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}</a:t>
            </a:r>
            <a:endParaRPr lang="en-US" altLang="zh-CN" dirty="0">
              <a:latin typeface="Arial" charset="0"/>
              <a:ea typeface="宋体" charset="-122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循环语句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0825" y="1412875"/>
            <a:ext cx="5364163" cy="1944688"/>
          </a:xfrm>
          <a:prstGeom prst="rect">
            <a:avLst/>
          </a:prstGeom>
          <a:noFill/>
          <a:ln w="28575">
            <a:solidFill>
              <a:srgbClr val="80000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格式：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for (&lt;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表达式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1 &gt;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；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&lt;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表达式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2 &gt;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；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&lt;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表达式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3&gt;)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    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语句序列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}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" pitchFamily="49" charset="-122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6088062" y="357166"/>
          <a:ext cx="3055938" cy="4681537"/>
        </p:xfrm>
        <a:graphic>
          <a:graphicData uri="http://schemas.openxmlformats.org/presentationml/2006/ole">
            <p:oleObj spid="_x0000_s139266" name="Visio" r:id="rId3" imgW="1715400" imgH="2628720" progId="Visio.Drawing.11">
              <p:embed/>
            </p:oleObj>
          </a:graphicData>
        </a:graphic>
      </p:graphicFrame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4786322"/>
            <a:ext cx="9110186" cy="1892826"/>
          </a:xfrm>
          <a:prstGeom prst="rect">
            <a:avLst/>
          </a:prstGeom>
          <a:noFill/>
          <a:ln w="28575" algn="ctr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900" dirty="0">
              <a:latin typeface="Times New Roman" pitchFamily="18" charset="0"/>
              <a:sym typeface="Wingdings 2" pitchFamily="18" charset="2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p"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语句序列称为循环体。</a:t>
            </a:r>
            <a:endParaRPr lang="zh-CN" altLang="en-US" b="1" dirty="0">
              <a:latin typeface="楷体" pitchFamily="49" charset="-122"/>
              <a:ea typeface="楷体" pitchFamily="49" charset="-122"/>
              <a:sym typeface="Wingdings 2" pitchFamily="18" charset="2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p"/>
            </a:pP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当语句序列只有单条语句，表示复合语句的</a:t>
            </a:r>
            <a:r>
              <a:rPr lang="en-US" altLang="zh-CN" b="1" dirty="0">
                <a:latin typeface="楷体" pitchFamily="49" charset="-122"/>
                <a:ea typeface="楷体" pitchFamily="49" charset="-122"/>
                <a:cs typeface="Times New Roman" pitchFamily="18" charset="0"/>
                <a:sym typeface="Wingdings 2" pitchFamily="18" charset="2"/>
              </a:rPr>
              <a:t>{}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  <a:sym typeface="Wingdings 2" pitchFamily="18" charset="2"/>
              </a:rPr>
              <a:t>可以省略。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p"/>
            </a:pP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表达式</a:t>
            </a:r>
            <a:r>
              <a:rPr lang="en-US" altLang="zh-CN" b="1" dirty="0">
                <a:latin typeface="楷体" pitchFamily="49" charset="-122"/>
                <a:ea typeface="楷体" pitchFamily="49" charset="-122"/>
                <a:cs typeface="Times New Roman" pitchFamily="18" charset="0"/>
                <a:sym typeface="Wingdings 2" pitchFamily="18" charset="2"/>
              </a:rPr>
              <a:t>1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  <a:sym typeface="Wingdings 2" pitchFamily="18" charset="2"/>
              </a:rPr>
              <a:t>一般为赋值表达式，给控制变量赋初值；如果省略表达式</a:t>
            </a:r>
            <a:r>
              <a:rPr lang="en-US" altLang="zh-CN" b="1" dirty="0">
                <a:latin typeface="楷体" pitchFamily="49" charset="-122"/>
                <a:ea typeface="楷体" pitchFamily="49" charset="-122"/>
                <a:cs typeface="Times New Roman" pitchFamily="18" charset="0"/>
                <a:sym typeface="Wingdings 2" pitchFamily="18" charset="2"/>
              </a:rPr>
              <a:t>1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  <a:sym typeface="Wingdings 2" pitchFamily="18" charset="2"/>
              </a:rPr>
              <a:t>，这时</a:t>
            </a:r>
            <a:r>
              <a:rPr lang="en-US" altLang="zh-CN" b="1" dirty="0">
                <a:latin typeface="楷体" pitchFamily="49" charset="-122"/>
                <a:ea typeface="楷体" pitchFamily="49" charset="-122"/>
                <a:cs typeface="Times New Roman" pitchFamily="18" charset="0"/>
                <a:sym typeface="Wingdings 2" pitchFamily="18" charset="2"/>
              </a:rPr>
              <a:t>for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  <a:sym typeface="Wingdings 2" pitchFamily="18" charset="2"/>
              </a:rPr>
              <a:t>语句为如</a:t>
            </a:r>
          </a:p>
          <a:p>
            <a:pPr>
              <a:buClr>
                <a:srgbClr val="FF0000"/>
              </a:buClr>
              <a:buFont typeface="Wingdings" pitchFamily="2" charset="2"/>
              <a:buChar char="p"/>
            </a:pPr>
            <a:r>
              <a:rPr lang="zh-CN" altLang="en-US" b="1" dirty="0">
                <a:latin typeface="楷体" pitchFamily="49" charset="-122"/>
                <a:ea typeface="楷体" pitchFamily="49" charset="-122"/>
                <a:sym typeface="Wingdings 2" pitchFamily="18" charset="2"/>
              </a:rPr>
              <a:t>表达式</a:t>
            </a:r>
            <a:r>
              <a:rPr lang="en-US" altLang="zh-CN" b="1" dirty="0">
                <a:latin typeface="楷体" pitchFamily="49" charset="-122"/>
                <a:ea typeface="楷体" pitchFamily="49" charset="-122"/>
                <a:sym typeface="Wingdings 2" pitchFamily="18" charset="2"/>
              </a:rPr>
              <a:t>2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sym typeface="Wingdings 2" pitchFamily="18" charset="2"/>
              </a:rPr>
              <a:t>一般为关系表达式或逻辑表达式，称为循环控制条件</a:t>
            </a:r>
          </a:p>
          <a:p>
            <a:pPr>
              <a:buClr>
                <a:srgbClr val="FF0000"/>
              </a:buClr>
              <a:buFont typeface="Wingdings" pitchFamily="2" charset="2"/>
              <a:buChar char="p"/>
            </a:pPr>
            <a:r>
              <a:rPr lang="zh-CN" altLang="en-US" b="1" dirty="0">
                <a:latin typeface="楷体" pitchFamily="49" charset="-122"/>
                <a:ea typeface="楷体" pitchFamily="49" charset="-122"/>
                <a:sym typeface="Wingdings 2" pitchFamily="18" charset="2"/>
              </a:rPr>
              <a:t>表达式</a:t>
            </a:r>
            <a:r>
              <a:rPr lang="en-US" altLang="zh-CN" b="1" dirty="0">
                <a:latin typeface="楷体" pitchFamily="49" charset="-122"/>
                <a:ea typeface="楷体" pitchFamily="49" charset="-122"/>
                <a:sym typeface="Wingdings 2" pitchFamily="18" charset="2"/>
              </a:rPr>
              <a:t>3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sym typeface="Wingdings 2" pitchFamily="18" charset="2"/>
              </a:rPr>
              <a:t>一般为赋值表达式，给控制变量增量或减量</a:t>
            </a:r>
          </a:p>
          <a:p>
            <a:pPr>
              <a:buClr>
                <a:srgbClr val="FF0000"/>
              </a:buClr>
              <a:buFont typeface="Wingdings" pitchFamily="2" charset="2"/>
              <a:buChar char="p"/>
            </a:pPr>
            <a:r>
              <a:rPr lang="en-US" altLang="zh-CN" b="1" dirty="0">
                <a:latin typeface="楷体" pitchFamily="49" charset="-122"/>
                <a:ea typeface="楷体" pitchFamily="49" charset="-122"/>
                <a:sym typeface="Wingdings 2" pitchFamily="18" charset="2"/>
              </a:rPr>
              <a:t>for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sym typeface="Wingdings 2" pitchFamily="18" charset="2"/>
              </a:rPr>
              <a:t>（；；）。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转移语句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8"/>
          </a:xfrm>
        </p:spPr>
        <p:txBody>
          <a:bodyPr/>
          <a:lstStyle/>
          <a:p>
            <a:r>
              <a:rPr lang="en-US" altLang="zh-CN" dirty="0" smtClean="0"/>
              <a:t>continue</a:t>
            </a:r>
            <a:r>
              <a:rPr lang="zh-CN" altLang="en-US" dirty="0" smtClean="0"/>
              <a:t>语句</a:t>
            </a:r>
          </a:p>
          <a:p>
            <a:pPr lvl="1"/>
            <a:r>
              <a:rPr lang="zh-CN" altLang="en-US" dirty="0" smtClean="0"/>
              <a:t>形式：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；</a:t>
            </a:r>
          </a:p>
          <a:p>
            <a:pPr lvl="1"/>
            <a:r>
              <a:rPr lang="zh-CN" altLang="en-US" dirty="0" smtClean="0"/>
              <a:t>功能：结束本次循环，开始下一次循环</a:t>
            </a:r>
          </a:p>
          <a:p>
            <a:pPr lvl="1"/>
            <a:r>
              <a:rPr lang="en-US" altLang="zh-CN" dirty="0" smtClean="0"/>
              <a:t>continue</a:t>
            </a:r>
            <a:r>
              <a:rPr lang="zh-CN" altLang="en-US" dirty="0" smtClean="0"/>
              <a:t>只能用在</a:t>
            </a:r>
            <a:r>
              <a:rPr lang="zh-CN" altLang="en-US" dirty="0" smtClean="0">
                <a:solidFill>
                  <a:srgbClr val="FF0000"/>
                </a:solidFill>
              </a:rPr>
              <a:t>循环结构</a:t>
            </a:r>
            <a:r>
              <a:rPr lang="zh-CN" altLang="en-US" dirty="0" smtClean="0"/>
              <a:t>中，而不能用于其它控制结构 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158722" name="Object 5"/>
          <p:cNvGraphicFramePr>
            <a:graphicFrameLocks noChangeAspect="1"/>
          </p:cNvGraphicFramePr>
          <p:nvPr/>
        </p:nvGraphicFramePr>
        <p:xfrm>
          <a:off x="285720" y="1000108"/>
          <a:ext cx="4392613" cy="5516562"/>
        </p:xfrm>
        <a:graphic>
          <a:graphicData uri="http://schemas.openxmlformats.org/presentationml/2006/ole">
            <p:oleObj spid="_x0000_s158722" name="Visio" r:id="rId3" imgW="2071080" imgH="3364200" progId="Visio.Drawing.11">
              <p:embed/>
            </p:oleObj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00628" y="2143116"/>
            <a:ext cx="3214710" cy="3693319"/>
          </a:xfrm>
          <a:prstGeom prst="rect">
            <a:avLst/>
          </a:prstGeom>
          <a:noFill/>
          <a:ln w="28575" algn="ctr">
            <a:solidFill>
              <a:srgbClr val="8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zh-CN" dirty="0" smtClean="0"/>
              <a:t>#include&lt;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using namespace std;</a:t>
            </a:r>
          </a:p>
          <a:p>
            <a:r>
              <a:rPr lang="en-US" altLang="zh-CN" b="0" dirty="0" err="1" smtClean="0"/>
              <a:t>int</a:t>
            </a:r>
            <a:r>
              <a:rPr lang="en-US" altLang="zh-CN" b="0" dirty="0" smtClean="0"/>
              <a:t> </a:t>
            </a:r>
            <a:r>
              <a:rPr lang="en-US" altLang="zh-CN" b="0" dirty="0"/>
              <a:t>main()</a:t>
            </a:r>
          </a:p>
          <a:p>
            <a:r>
              <a:rPr lang="en-US" altLang="zh-CN" b="0" dirty="0"/>
              <a:t>{</a:t>
            </a:r>
          </a:p>
          <a:p>
            <a:r>
              <a:rPr lang="en-US" altLang="zh-CN" b="0" dirty="0"/>
              <a:t>     </a:t>
            </a:r>
            <a:r>
              <a:rPr lang="en-US" altLang="zh-CN" b="0" dirty="0" err="1"/>
              <a:t>int</a:t>
            </a:r>
            <a:r>
              <a:rPr lang="en-US" altLang="zh-CN" b="0" dirty="0"/>
              <a:t> k;</a:t>
            </a:r>
          </a:p>
          <a:p>
            <a:r>
              <a:rPr lang="en-US" altLang="zh-CN" b="0" dirty="0"/>
              <a:t>     for(k=100;k&lt;=200;k++)</a:t>
            </a:r>
          </a:p>
          <a:p>
            <a:r>
              <a:rPr lang="en-US" altLang="zh-CN" b="0" dirty="0"/>
              <a:t>    {</a:t>
            </a:r>
          </a:p>
          <a:p>
            <a:r>
              <a:rPr lang="en-US" altLang="zh-CN" b="0" dirty="0"/>
              <a:t>	if(k%3==0)</a:t>
            </a:r>
          </a:p>
          <a:p>
            <a:r>
              <a:rPr lang="en-US" altLang="zh-CN" b="0" dirty="0"/>
              <a:t>	   </a:t>
            </a:r>
            <a:r>
              <a:rPr lang="en-US" altLang="zh-CN" b="0" dirty="0">
                <a:solidFill>
                  <a:srgbClr val="FF0000"/>
                </a:solidFill>
              </a:rPr>
              <a:t>continue;</a:t>
            </a:r>
          </a:p>
          <a:p>
            <a:r>
              <a:rPr lang="en-US" altLang="zh-CN" b="0" dirty="0"/>
              <a:t>	</a:t>
            </a:r>
            <a:r>
              <a:rPr lang="en-US" altLang="zh-CN" b="0" dirty="0" err="1" smtClean="0"/>
              <a:t>cout</a:t>
            </a:r>
            <a:r>
              <a:rPr lang="en-US" altLang="zh-CN" b="0" dirty="0" smtClean="0"/>
              <a:t>&lt;&lt;k</a:t>
            </a:r>
            <a:r>
              <a:rPr lang="en-US" altLang="zh-CN" dirty="0" smtClean="0"/>
              <a:t>&lt;&lt;“ “</a:t>
            </a:r>
            <a:r>
              <a:rPr lang="en-US" altLang="zh-CN" b="0" dirty="0" smtClean="0"/>
              <a:t>;</a:t>
            </a:r>
            <a:endParaRPr lang="en-US" altLang="zh-CN" b="0" dirty="0"/>
          </a:p>
          <a:p>
            <a:r>
              <a:rPr lang="en-US" altLang="zh-CN" b="0" dirty="0"/>
              <a:t>     }</a:t>
            </a:r>
          </a:p>
          <a:p>
            <a:r>
              <a:rPr lang="en-US" altLang="zh-CN" b="0" dirty="0"/>
              <a:t>     return 0;</a:t>
            </a:r>
          </a:p>
          <a:p>
            <a:r>
              <a:rPr lang="en-US" altLang="zh-CN" b="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114551"/>
          </a:xfrm>
        </p:spPr>
        <p:txBody>
          <a:bodyPr/>
          <a:lstStyle/>
          <a:p>
            <a:pPr eaLnBrk="1" hangingPunct="1"/>
            <a:r>
              <a:rPr lang="en-US" altLang="zh-CN" sz="2600" dirty="0" smtClean="0"/>
              <a:t>break</a:t>
            </a:r>
            <a:r>
              <a:rPr lang="zh-CN" altLang="en-US" sz="2600" dirty="0" smtClean="0"/>
              <a:t>语句 </a:t>
            </a:r>
          </a:p>
          <a:p>
            <a:pPr lvl="1" eaLnBrk="1" hangingPunct="1"/>
            <a:r>
              <a:rPr lang="zh-CN" altLang="en-US" sz="2200" dirty="0" smtClean="0"/>
              <a:t>格式：</a:t>
            </a:r>
            <a:r>
              <a:rPr lang="en-US" altLang="zh-CN" sz="2200" dirty="0" smtClean="0"/>
              <a:t>break</a:t>
            </a:r>
            <a:r>
              <a:rPr lang="zh-CN" altLang="en-US" sz="2200" dirty="0" smtClean="0"/>
              <a:t>；</a:t>
            </a:r>
            <a:endParaRPr lang="zh-CN" altLang="en-US" sz="2200" dirty="0" smtClean="0">
              <a:sym typeface="Wingdings 2" pitchFamily="18" charset="2"/>
            </a:endParaRPr>
          </a:p>
          <a:p>
            <a:pPr lvl="1" eaLnBrk="1" hangingPunct="1"/>
            <a:r>
              <a:rPr lang="zh-CN" altLang="en-US" sz="2200" dirty="0" smtClean="0"/>
              <a:t>功能：跳出</a:t>
            </a:r>
            <a:r>
              <a:rPr lang="en-US" altLang="zh-CN" sz="2200" dirty="0" smtClean="0"/>
              <a:t>switch</a:t>
            </a:r>
            <a:r>
              <a:rPr lang="zh-CN" altLang="en-US" sz="2200" dirty="0" smtClean="0"/>
              <a:t>结构或结束本层循环。</a:t>
            </a:r>
            <a:endParaRPr lang="zh-CN" altLang="en-US" sz="2200" dirty="0" smtClean="0">
              <a:sym typeface="Wingdings 2" pitchFamily="18" charset="2"/>
            </a:endParaRPr>
          </a:p>
          <a:p>
            <a:pPr lvl="1" eaLnBrk="1" hangingPunct="1"/>
            <a:r>
              <a:rPr lang="zh-CN" altLang="en-US" sz="2200" dirty="0" smtClean="0"/>
              <a:t>说明：</a:t>
            </a:r>
            <a:r>
              <a:rPr lang="en-US" altLang="zh-CN" sz="2200" dirty="0" smtClean="0"/>
              <a:t>break</a:t>
            </a:r>
            <a:r>
              <a:rPr lang="zh-CN" altLang="en-US" sz="2200" dirty="0" smtClean="0"/>
              <a:t>语句只能用于</a:t>
            </a:r>
            <a:r>
              <a:rPr lang="en-US" altLang="zh-CN" sz="2200" dirty="0" smtClean="0">
                <a:solidFill>
                  <a:srgbClr val="FF0000"/>
                </a:solidFill>
              </a:rPr>
              <a:t>switch</a:t>
            </a:r>
            <a:r>
              <a:rPr lang="zh-CN" altLang="en-US" sz="2200" dirty="0" smtClean="0">
                <a:solidFill>
                  <a:srgbClr val="FF0000"/>
                </a:solidFill>
              </a:rPr>
              <a:t>或循环结构</a:t>
            </a:r>
            <a:r>
              <a:rPr lang="zh-CN" altLang="en-US" sz="2200" dirty="0" smtClean="0"/>
              <a:t>中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246788" name="Object 4"/>
          <p:cNvGraphicFramePr>
            <a:graphicFrameLocks noChangeAspect="1"/>
          </p:cNvGraphicFramePr>
          <p:nvPr/>
        </p:nvGraphicFramePr>
        <p:xfrm>
          <a:off x="571472" y="642918"/>
          <a:ext cx="3494087" cy="5905500"/>
        </p:xfrm>
        <a:graphic>
          <a:graphicData uri="http://schemas.openxmlformats.org/presentationml/2006/ole">
            <p:oleObj spid="_x0000_s159746" name="Visio" r:id="rId3" imgW="1990080" imgH="3364200" progId="Visio.Drawing.11">
              <p:embed/>
            </p:oleObj>
          </a:graphicData>
        </a:graphic>
      </p:graphicFrame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857752" y="1714488"/>
            <a:ext cx="2944909" cy="4524315"/>
          </a:xfrm>
          <a:prstGeom prst="rect">
            <a:avLst/>
          </a:prstGeom>
          <a:noFill/>
          <a:ln w="28575" algn="ctr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dirty="0" smtClean="0"/>
              <a:t>#include&lt;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using namespace std;</a:t>
            </a:r>
          </a:p>
          <a:p>
            <a:r>
              <a:rPr lang="en-US" altLang="zh-CN" b="0" dirty="0" smtClean="0"/>
              <a:t>#</a:t>
            </a:r>
            <a:r>
              <a:rPr lang="en-US" altLang="zh-CN" b="0" dirty="0"/>
              <a:t>define PI 3.1415926</a:t>
            </a:r>
          </a:p>
          <a:p>
            <a:r>
              <a:rPr lang="en-US" altLang="zh-CN" b="0" dirty="0" err="1"/>
              <a:t>int</a:t>
            </a:r>
            <a:r>
              <a:rPr lang="en-US" altLang="zh-CN" b="0" dirty="0"/>
              <a:t> main()</a:t>
            </a:r>
          </a:p>
          <a:p>
            <a:r>
              <a:rPr lang="en-US" altLang="zh-CN" b="0" dirty="0"/>
              <a:t>{</a:t>
            </a:r>
          </a:p>
          <a:p>
            <a:r>
              <a:rPr lang="en-US" altLang="zh-CN" b="0" dirty="0"/>
              <a:t>     </a:t>
            </a:r>
            <a:r>
              <a:rPr lang="en-US" altLang="zh-CN" b="0" dirty="0" err="1"/>
              <a:t>int</a:t>
            </a:r>
            <a:r>
              <a:rPr lang="en-US" altLang="zh-CN" b="0" dirty="0"/>
              <a:t> r;</a:t>
            </a:r>
          </a:p>
          <a:p>
            <a:r>
              <a:rPr lang="en-US" altLang="zh-CN" b="0" dirty="0"/>
              <a:t>     double area;</a:t>
            </a:r>
          </a:p>
          <a:p>
            <a:r>
              <a:rPr lang="en-US" altLang="zh-CN" b="0" dirty="0"/>
              <a:t>     for(r=1;r&lt;=10;r++)</a:t>
            </a:r>
          </a:p>
          <a:p>
            <a:r>
              <a:rPr lang="en-US" altLang="zh-CN" b="0" dirty="0"/>
              <a:t>    {</a:t>
            </a:r>
          </a:p>
          <a:p>
            <a:r>
              <a:rPr lang="en-US" altLang="zh-CN" b="0" dirty="0"/>
              <a:t>	area=PI*r*r;</a:t>
            </a:r>
          </a:p>
          <a:p>
            <a:r>
              <a:rPr lang="en-US" altLang="zh-CN" b="0" dirty="0"/>
              <a:t>	if(area&gt;100.0)</a:t>
            </a:r>
          </a:p>
          <a:p>
            <a:r>
              <a:rPr lang="en-US" altLang="zh-CN" b="0" dirty="0"/>
              <a:t>	    </a:t>
            </a:r>
            <a:r>
              <a:rPr lang="en-US" altLang="zh-CN" b="0" dirty="0">
                <a:solidFill>
                  <a:srgbClr val="FF0000"/>
                </a:solidFill>
              </a:rPr>
              <a:t>break;</a:t>
            </a:r>
          </a:p>
          <a:p>
            <a:r>
              <a:rPr lang="en-US" altLang="zh-CN" b="0" dirty="0"/>
              <a:t>	</a:t>
            </a:r>
            <a:r>
              <a:rPr lang="en-US" altLang="zh-CN" b="0" dirty="0" err="1" smtClean="0"/>
              <a:t>cout</a:t>
            </a:r>
            <a:r>
              <a:rPr lang="en-US" altLang="zh-CN" b="0" dirty="0" smtClean="0"/>
              <a:t>&lt;&lt;area&lt;&lt;</a:t>
            </a:r>
            <a:r>
              <a:rPr lang="en-US" altLang="zh-CN" b="0" dirty="0" err="1" smtClean="0"/>
              <a:t>endl</a:t>
            </a:r>
            <a:r>
              <a:rPr lang="en-US" altLang="zh-CN" b="0" dirty="0" smtClean="0"/>
              <a:t>;</a:t>
            </a:r>
            <a:endParaRPr lang="en-US" altLang="zh-CN" b="0" dirty="0"/>
          </a:p>
          <a:p>
            <a:r>
              <a:rPr lang="en-US" altLang="zh-CN" b="0" dirty="0"/>
              <a:t>    }</a:t>
            </a:r>
          </a:p>
          <a:p>
            <a:r>
              <a:rPr lang="en-US" altLang="zh-CN" b="0" dirty="0"/>
              <a:t>     return 0;</a:t>
            </a:r>
          </a:p>
          <a:p>
            <a:r>
              <a:rPr lang="en-US" altLang="zh-CN" b="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阶乘之和</a:t>
            </a:r>
            <a:endParaRPr lang="zh-CN" altLang="en-US" dirty="0"/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642910" y="1500174"/>
            <a:ext cx="7929618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问题描述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：求非负整数的阶乘之和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输入要求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：输入一个非负整数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n(n&lt;13)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，占一行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输出要求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：占一行，阶乘的和</a:t>
            </a:r>
            <a:endParaRPr lang="en-US" altLang="zh-CN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输入样例：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0</a:t>
            </a:r>
          </a:p>
          <a:p>
            <a:pPr>
              <a:lnSpc>
                <a:spcPct val="100000"/>
              </a:lnSpc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     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5</a:t>
            </a:r>
          </a:p>
          <a:p>
            <a:pPr>
              <a:lnSpc>
                <a:spcPct val="100000"/>
              </a:lnSpc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     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12</a:t>
            </a:r>
          </a:p>
          <a:p>
            <a:pPr>
              <a:lnSpc>
                <a:spcPct val="10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输出样例：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1</a:t>
            </a:r>
          </a:p>
          <a:p>
            <a:pPr>
              <a:lnSpc>
                <a:spcPct val="100000"/>
              </a:lnSpc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     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154</a:t>
            </a:r>
          </a:p>
          <a:p>
            <a:pPr>
              <a:lnSpc>
                <a:spcPct val="100000"/>
              </a:lnSpc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      </a:t>
            </a:r>
            <a:r>
              <a:rPr lang="en-US" altLang="zh-CN" b="1" dirty="0" smtClean="0">
                <a:latin typeface="楷体" pitchFamily="49" charset="-122"/>
                <a:ea typeface="楷体" pitchFamily="49" charset="-122"/>
              </a:rPr>
              <a:t>522956314</a:t>
            </a:r>
          </a:p>
          <a:p>
            <a:pPr>
              <a:lnSpc>
                <a:spcPct val="100000"/>
              </a:lnSpc>
            </a:pP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          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1000100" y="948690"/>
            <a:ext cx="4929222" cy="5909310"/>
          </a:xfrm>
          <a:prstGeom prst="rect">
            <a:avLst/>
          </a:prstGeom>
          <a:noFill/>
          <a:ln w="28575" algn="ctr">
            <a:solidFill>
              <a:srgbClr val="8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zh-CN" dirty="0" smtClean="0"/>
              <a:t>#include&lt;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#include&lt;</a:t>
            </a:r>
            <a:r>
              <a:rPr lang="en-US" altLang="zh-CN" dirty="0" err="1" smtClean="0"/>
              <a:t>stdlib.h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using namespace std;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i,sum,p,n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while(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&gt;&gt;n)</a:t>
            </a:r>
          </a:p>
          <a:p>
            <a:r>
              <a:rPr lang="en-US" altLang="zh-CN" dirty="0" smtClean="0"/>
              <a:t>     {</a:t>
            </a:r>
          </a:p>
          <a:p>
            <a:r>
              <a:rPr lang="en-US" altLang="zh-CN" dirty="0" smtClean="0"/>
              <a:t>     	sum=0;</a:t>
            </a:r>
          </a:p>
          <a:p>
            <a:r>
              <a:rPr lang="en-US" altLang="zh-CN" dirty="0" smtClean="0"/>
              <a:t>     	p=1;</a:t>
            </a:r>
          </a:p>
          <a:p>
            <a:r>
              <a:rPr lang="en-US" altLang="zh-CN" dirty="0" smtClean="0"/>
              <a:t>		if(n&lt;0)</a:t>
            </a:r>
          </a:p>
          <a:p>
            <a:r>
              <a:rPr lang="en-US" altLang="zh-CN" dirty="0" smtClean="0"/>
              <a:t>       		exit(0);</a:t>
            </a:r>
          </a:p>
          <a:p>
            <a:r>
              <a:rPr lang="en-US" altLang="zh-CN" dirty="0" smtClean="0"/>
              <a:t>     	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=1;i&lt;=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    	{</a:t>
            </a:r>
          </a:p>
          <a:p>
            <a:r>
              <a:rPr lang="en-US" altLang="zh-CN" dirty="0" smtClean="0"/>
              <a:t>			p=p*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		sum=</a:t>
            </a:r>
            <a:r>
              <a:rPr lang="en-US" altLang="zh-CN" dirty="0" err="1" smtClean="0"/>
              <a:t>sum+p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	}</a:t>
            </a:r>
          </a:p>
          <a:p>
            <a:r>
              <a:rPr lang="en-US" altLang="zh-CN" dirty="0" smtClean="0"/>
              <a:t>    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&lt;&lt;sum+1&lt;&lt;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    return 0;</a:t>
            </a:r>
          </a:p>
          <a:p>
            <a:r>
              <a:rPr lang="en-US" altLang="zh-CN" dirty="0" smtClean="0"/>
              <a:t>}</a:t>
            </a:r>
            <a:endParaRPr lang="en-US" altLang="zh-CN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分数数列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750" y="1412875"/>
            <a:ext cx="8318530" cy="4945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问题描述：已知分数数列  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2/1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，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-3/2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，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5/3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，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-8/5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， 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……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 对于输入的正整数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n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，输出对应项的分数。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输入要求：输入一些 正整数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n(n&lt;50)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，分别占一行。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p"/>
              <a:tabLst/>
              <a:defRPr/>
            </a:pPr>
            <a:r>
              <a:rPr lang="zh-CN" altLang="en-US" sz="2600" b="1" dirty="0" smtClean="0">
                <a:ea typeface="楷体" pitchFamily="49" charset="-122"/>
              </a:rPr>
              <a:t>输出要求：占一行，表示分数数列中的对应项。</a:t>
            </a:r>
            <a:endParaRPr lang="en-US" altLang="zh-CN" sz="2600" b="1" dirty="0" smtClean="0">
              <a:ea typeface="楷体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输入样例：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tabLst/>
              <a:defRPr/>
            </a:pPr>
            <a:r>
              <a:rPr lang="en-US" altLang="zh-CN" sz="2600" b="1" dirty="0" smtClean="0">
                <a:ea typeface="楷体" pitchFamily="49" charset="-122"/>
              </a:rPr>
              <a:t>                            26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p"/>
              <a:tabLst/>
              <a:defRPr/>
            </a:pPr>
            <a:r>
              <a:rPr lang="zh-CN" altLang="en-US" sz="2600" b="1" dirty="0" smtClean="0">
                <a:ea typeface="楷体" pitchFamily="49" charset="-122"/>
              </a:rPr>
              <a:t>输出样例：</a:t>
            </a:r>
            <a:r>
              <a:rPr lang="en-US" altLang="zh-CN" sz="2600" b="1" dirty="0" smtClean="0">
                <a:ea typeface="楷体" pitchFamily="49" charset="-122"/>
              </a:rPr>
              <a:t>5/3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tabLst/>
              <a:defRPr/>
            </a:pP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                           -317811/196418                      </a:t>
            </a:r>
            <a:endParaRPr kumimoji="0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285852" y="1428736"/>
            <a:ext cx="5580063" cy="5078313"/>
          </a:xfrm>
          <a:prstGeom prst="rect">
            <a:avLst/>
          </a:prstGeom>
          <a:noFill/>
          <a:ln w="28575" algn="ctr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/>
              <a:t>#include&lt;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using namespace std;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a=2,b=1,s=1,i;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&gt;&gt;n;</a:t>
            </a:r>
          </a:p>
          <a:p>
            <a:r>
              <a:rPr lang="en-US" altLang="zh-CN" dirty="0" smtClean="0"/>
              <a:t>	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=2;i&lt;=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	{</a:t>
            </a:r>
          </a:p>
          <a:p>
            <a:r>
              <a:rPr lang="en-US" altLang="zh-CN" dirty="0" smtClean="0"/>
              <a:t>		a=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	b=a-b;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	if(n%2==0)</a:t>
            </a:r>
          </a:p>
          <a:p>
            <a:r>
              <a:rPr lang="en-US" altLang="zh-CN" dirty="0" smtClean="0"/>
              <a:t>	 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&lt;&lt;-1*a&lt;&lt;'/'&lt;&lt;b&lt;&lt;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else</a:t>
            </a:r>
          </a:p>
          <a:p>
            <a:r>
              <a:rPr lang="en-US" altLang="zh-CN" dirty="0" smtClean="0"/>
              <a:t>	 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&lt;&lt;a&lt;&lt;'/'&lt;&lt;b&lt;&lt;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	</a:t>
            </a:r>
          </a:p>
          <a:p>
            <a:r>
              <a:rPr lang="en-US" altLang="zh-CN" dirty="0" smtClean="0"/>
              <a:t>	return 0;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750" y="1412875"/>
            <a:ext cx="3168650" cy="2663825"/>
          </a:xfrm>
          <a:prstGeom prst="rect">
            <a:avLst/>
          </a:prstGeom>
          <a:solidFill>
            <a:schemeClr val="bg1"/>
          </a:solidFill>
          <a:ln w="28575">
            <a:solidFill>
              <a:srgbClr val="80000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格式：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while(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表达式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{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	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语句序列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}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4643438" y="1196975"/>
          <a:ext cx="2919412" cy="3097213"/>
        </p:xfrm>
        <a:graphic>
          <a:graphicData uri="http://schemas.openxmlformats.org/presentationml/2006/ole">
            <p:oleObj spid="_x0000_s134146" name="Visio" r:id="rId3" imgW="1586160" imgH="1683360" progId="Visio.Drawing.11">
              <p:embed/>
            </p:oleObj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4738688"/>
            <a:ext cx="9144000" cy="1323439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8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语句序列称为循环体，当为一条语句时，表示复合语句的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  <a:sym typeface="Wingdings 2" pitchFamily="18" charset="2"/>
              </a:rPr>
              <a:t>{}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  <a:sym typeface="Wingdings 2" pitchFamily="18" charset="2"/>
              </a:rPr>
              <a:t>可以省略。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表达式可以为任何类型</a:t>
            </a:r>
            <a:endParaRPr lang="zh-CN" altLang="en-US" sz="2000" b="1" dirty="0">
              <a:latin typeface="楷体" pitchFamily="49" charset="-122"/>
              <a:ea typeface="楷体" pitchFamily="49" charset="-122"/>
              <a:sym typeface="Wingdings 2" pitchFamily="18" charset="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先判断，后执行，若条件不成立，有可能一次也不执行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000" b="1" dirty="0">
              <a:latin typeface="楷体" pitchFamily="49" charset="-122"/>
              <a:ea typeface="楷体" pitchFamily="49" charset="-122"/>
              <a:sym typeface="Wingdings 2" pitchFamily="18" charset="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语句序列中必须有改变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  <a:sym typeface="Wingdings 2" pitchFamily="18" charset="2"/>
              </a:rPr>
              <a:t>while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  <a:sym typeface="Wingdings 2" pitchFamily="18" charset="2"/>
              </a:rPr>
              <a:t>后面括号的表达式值的语句，否则有可能死循环</a:t>
            </a:r>
            <a:r>
              <a:rPr lang="zh-CN" altLang="en-US" sz="2000" b="0" dirty="0">
                <a:sym typeface="Wingdings 2" pitchFamily="18" charset="2"/>
              </a:rPr>
              <a:t>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循环语句的嵌套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750" y="1412875"/>
            <a:ext cx="8001000" cy="1008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循环语句的嵌套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：一个循环语句的循环体中又包含循环语句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088" y="2622550"/>
            <a:ext cx="1728787" cy="2262188"/>
          </a:xfrm>
          <a:prstGeom prst="rect">
            <a:avLst/>
          </a:prstGeom>
          <a:noFill/>
          <a:ln w="28575" algn="ctr">
            <a:solidFill>
              <a:srgbClr val="8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/>
              <a:t>while()</a:t>
            </a:r>
          </a:p>
          <a:p>
            <a:r>
              <a:rPr lang="en-US" altLang="zh-CN"/>
              <a:t>{    </a:t>
            </a:r>
            <a:r>
              <a:rPr lang="en-US" altLang="zh-CN">
                <a:latin typeface="Arial" charset="0"/>
              </a:rPr>
              <a:t>……</a:t>
            </a:r>
            <a:endParaRPr lang="en-US" altLang="zh-CN"/>
          </a:p>
          <a:p>
            <a:r>
              <a:rPr lang="en-US" altLang="zh-CN"/>
              <a:t>      while()</a:t>
            </a:r>
          </a:p>
          <a:p>
            <a:r>
              <a:rPr lang="en-US" altLang="zh-CN"/>
              <a:t>       {   </a:t>
            </a:r>
          </a:p>
          <a:p>
            <a:r>
              <a:rPr lang="en-US" altLang="zh-CN"/>
              <a:t>         </a:t>
            </a:r>
            <a:r>
              <a:rPr lang="en-US" altLang="zh-CN">
                <a:latin typeface="Arial" charset="0"/>
              </a:rPr>
              <a:t>……</a:t>
            </a:r>
            <a:endParaRPr lang="en-US" altLang="zh-CN"/>
          </a:p>
          <a:p>
            <a:r>
              <a:rPr lang="en-US" altLang="zh-CN"/>
              <a:t>       }</a:t>
            </a:r>
          </a:p>
          <a:p>
            <a:r>
              <a:rPr lang="en-US" altLang="zh-CN"/>
              <a:t>       </a:t>
            </a:r>
            <a:r>
              <a:rPr lang="en-US" altLang="zh-CN">
                <a:latin typeface="Arial" charset="0"/>
              </a:rPr>
              <a:t>…</a:t>
            </a:r>
            <a:r>
              <a:rPr lang="en-US" altLang="zh-CN"/>
              <a:t>...</a:t>
            </a:r>
          </a:p>
          <a:p>
            <a:r>
              <a:rPr lang="en-US" altLang="zh-CN"/>
              <a:t>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16238" y="2638425"/>
            <a:ext cx="1871662" cy="2262188"/>
          </a:xfrm>
          <a:prstGeom prst="rect">
            <a:avLst/>
          </a:prstGeom>
          <a:noFill/>
          <a:ln w="28575" algn="ctr">
            <a:solidFill>
              <a:srgbClr val="8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dirty="0"/>
              <a:t>do</a:t>
            </a:r>
          </a:p>
          <a:p>
            <a:r>
              <a:rPr lang="en-US" altLang="zh-CN" dirty="0"/>
              <a:t> {    </a:t>
            </a:r>
            <a:r>
              <a:rPr lang="en-US" altLang="zh-CN" dirty="0">
                <a:latin typeface="Arial" charset="0"/>
              </a:rPr>
              <a:t>……</a:t>
            </a:r>
            <a:endParaRPr lang="en-US" altLang="zh-CN" dirty="0"/>
          </a:p>
          <a:p>
            <a:r>
              <a:rPr lang="en-US" altLang="zh-CN" dirty="0"/>
              <a:t>       do</a:t>
            </a:r>
          </a:p>
          <a:p>
            <a:r>
              <a:rPr lang="en-US" altLang="zh-CN" dirty="0"/>
              <a:t>    {  </a:t>
            </a:r>
          </a:p>
          <a:p>
            <a:r>
              <a:rPr lang="en-US" altLang="zh-CN" dirty="0"/>
              <a:t>       </a:t>
            </a:r>
            <a:r>
              <a:rPr lang="en-US" altLang="zh-CN" dirty="0">
                <a:latin typeface="Arial" charset="0"/>
              </a:rPr>
              <a:t>……</a:t>
            </a:r>
            <a:endParaRPr lang="en-US" altLang="zh-CN" dirty="0"/>
          </a:p>
          <a:p>
            <a:r>
              <a:rPr lang="en-US" altLang="zh-CN" dirty="0"/>
              <a:t>    }while( );</a:t>
            </a:r>
          </a:p>
          <a:p>
            <a:r>
              <a:rPr lang="en-US" altLang="zh-CN" dirty="0"/>
              <a:t>         </a:t>
            </a:r>
            <a:r>
              <a:rPr lang="en-US" altLang="zh-CN" dirty="0">
                <a:latin typeface="Arial" charset="0"/>
              </a:rPr>
              <a:t>…</a:t>
            </a:r>
            <a:r>
              <a:rPr lang="en-US" altLang="zh-CN" dirty="0"/>
              <a:t>...</a:t>
            </a:r>
          </a:p>
          <a:p>
            <a:r>
              <a:rPr lang="en-US" altLang="zh-CN" dirty="0"/>
              <a:t>}while( 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32363" y="2638425"/>
            <a:ext cx="1944687" cy="2262188"/>
          </a:xfrm>
          <a:prstGeom prst="rect">
            <a:avLst/>
          </a:prstGeom>
          <a:noFill/>
          <a:ln w="28575" algn="ctr">
            <a:solidFill>
              <a:srgbClr val="8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/>
              <a:t>while()</a:t>
            </a:r>
          </a:p>
          <a:p>
            <a:r>
              <a:rPr lang="en-US" altLang="zh-CN"/>
              <a:t>{    </a:t>
            </a:r>
            <a:r>
              <a:rPr lang="en-US" altLang="zh-CN">
                <a:latin typeface="Arial" charset="0"/>
              </a:rPr>
              <a:t>……</a:t>
            </a:r>
            <a:endParaRPr lang="en-US" altLang="zh-CN"/>
          </a:p>
          <a:p>
            <a:r>
              <a:rPr lang="en-US" altLang="zh-CN"/>
              <a:t>       do</a:t>
            </a:r>
          </a:p>
          <a:p>
            <a:r>
              <a:rPr lang="en-US" altLang="zh-CN"/>
              <a:t>     {   </a:t>
            </a:r>
          </a:p>
          <a:p>
            <a:r>
              <a:rPr lang="en-US" altLang="zh-CN"/>
              <a:t>       </a:t>
            </a:r>
            <a:r>
              <a:rPr lang="en-US" altLang="zh-CN">
                <a:latin typeface="Arial" charset="0"/>
              </a:rPr>
              <a:t>……</a:t>
            </a:r>
            <a:r>
              <a:rPr lang="en-US" altLang="zh-CN"/>
              <a:t>              </a:t>
            </a:r>
          </a:p>
          <a:p>
            <a:r>
              <a:rPr lang="en-US" altLang="zh-CN"/>
              <a:t>     }while( );</a:t>
            </a:r>
          </a:p>
          <a:p>
            <a:r>
              <a:rPr lang="en-US" altLang="zh-CN"/>
              <a:t>     </a:t>
            </a:r>
            <a:r>
              <a:rPr lang="en-US" altLang="zh-CN">
                <a:latin typeface="Arial" charset="0"/>
              </a:rPr>
              <a:t>……</a:t>
            </a:r>
            <a:r>
              <a:rPr lang="en-US" altLang="zh-CN"/>
              <a:t>.</a:t>
            </a:r>
          </a:p>
          <a:p>
            <a:r>
              <a:rPr lang="en-US" altLang="zh-CN"/>
              <a:t> 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164388" y="2420938"/>
            <a:ext cx="1728787" cy="3635375"/>
          </a:xfrm>
          <a:prstGeom prst="rect">
            <a:avLst/>
          </a:prstGeom>
          <a:noFill/>
          <a:ln w="28575" algn="ctr">
            <a:solidFill>
              <a:srgbClr val="8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/>
              <a:t>for( ; ;)</a:t>
            </a:r>
          </a:p>
          <a:p>
            <a:r>
              <a:rPr lang="en-US" altLang="zh-CN"/>
              <a:t>{    </a:t>
            </a:r>
            <a:r>
              <a:rPr lang="en-US" altLang="zh-CN">
                <a:latin typeface="Arial" charset="0"/>
              </a:rPr>
              <a:t>……</a:t>
            </a:r>
            <a:endParaRPr lang="en-US" altLang="zh-CN"/>
          </a:p>
          <a:p>
            <a:r>
              <a:rPr lang="en-US" altLang="zh-CN"/>
              <a:t>      do</a:t>
            </a:r>
          </a:p>
          <a:p>
            <a:r>
              <a:rPr lang="en-US" altLang="zh-CN"/>
              <a:t>     {   </a:t>
            </a:r>
          </a:p>
          <a:p>
            <a:r>
              <a:rPr lang="en-US" altLang="zh-CN"/>
              <a:t>        </a:t>
            </a:r>
            <a:r>
              <a:rPr lang="en-US" altLang="zh-CN">
                <a:latin typeface="Arial" charset="0"/>
              </a:rPr>
              <a:t>……</a:t>
            </a:r>
            <a:endParaRPr lang="en-US" altLang="zh-CN"/>
          </a:p>
          <a:p>
            <a:r>
              <a:rPr lang="en-US" altLang="zh-CN"/>
              <a:t>     }while();</a:t>
            </a:r>
          </a:p>
          <a:p>
            <a:r>
              <a:rPr lang="en-US" altLang="zh-CN"/>
              <a:t>      </a:t>
            </a:r>
            <a:r>
              <a:rPr lang="en-US" altLang="zh-CN">
                <a:latin typeface="Arial" charset="0"/>
              </a:rPr>
              <a:t>……</a:t>
            </a:r>
            <a:endParaRPr lang="en-US" altLang="zh-CN"/>
          </a:p>
          <a:p>
            <a:r>
              <a:rPr lang="en-US" altLang="zh-CN"/>
              <a:t>     while()</a:t>
            </a:r>
          </a:p>
          <a:p>
            <a:r>
              <a:rPr lang="en-US" altLang="zh-CN"/>
              <a:t>    {   </a:t>
            </a:r>
          </a:p>
          <a:p>
            <a:r>
              <a:rPr lang="en-US" altLang="zh-CN"/>
              <a:t>        </a:t>
            </a:r>
            <a:r>
              <a:rPr lang="en-US" altLang="zh-CN">
                <a:latin typeface="Arial" charset="0"/>
              </a:rPr>
              <a:t>……</a:t>
            </a:r>
            <a:endParaRPr lang="en-US" altLang="zh-CN"/>
          </a:p>
          <a:p>
            <a:r>
              <a:rPr lang="en-US" altLang="zh-CN"/>
              <a:t>     }</a:t>
            </a:r>
          </a:p>
          <a:p>
            <a:r>
              <a:rPr lang="en-US" altLang="zh-CN"/>
              <a:t>     </a:t>
            </a:r>
            <a:r>
              <a:rPr lang="en-US" altLang="zh-CN">
                <a:latin typeface="Arial" charset="0"/>
              </a:rPr>
              <a:t>…</a:t>
            </a:r>
            <a:r>
              <a:rPr lang="en-US" altLang="zh-CN"/>
              <a:t>...</a:t>
            </a:r>
          </a:p>
          <a:p>
            <a:r>
              <a:rPr lang="en-US" altLang="zh-CN"/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0825" y="5143500"/>
            <a:ext cx="6898042" cy="1477328"/>
          </a:xfrm>
          <a:prstGeom prst="rect">
            <a:avLst/>
          </a:prstGeom>
          <a:noFill/>
          <a:ln w="28575" algn="ctr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p"/>
              <a:tabLst>
                <a:tab pos="1828800" algn="l"/>
              </a:tabLst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三种循环可互相嵌套，层数不限。</a:t>
            </a:r>
            <a:endParaRPr lang="zh-CN" altLang="en-US" b="1" dirty="0">
              <a:latin typeface="楷体" pitchFamily="49" charset="-122"/>
              <a:ea typeface="楷体" pitchFamily="49" charset="-122"/>
              <a:sym typeface="Wingdings 2" pitchFamily="18" charset="2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p"/>
              <a:tabLst>
                <a:tab pos="1828800" algn="l"/>
              </a:tabLst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外层循环可包含两个以上内循环，但不能相互交叉。</a:t>
            </a:r>
            <a:endParaRPr lang="zh-CN" altLang="en-US" b="1" dirty="0">
              <a:latin typeface="楷体" pitchFamily="49" charset="-122"/>
              <a:ea typeface="楷体" pitchFamily="49" charset="-122"/>
              <a:sym typeface="Wingdings 2" pitchFamily="18" charset="2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p"/>
              <a:tabLst>
                <a:tab pos="1828800" algn="l"/>
              </a:tabLst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嵌套循环的执行流程：外层循环执行一次，内层循环要执行完。</a:t>
            </a:r>
            <a:endParaRPr lang="zh-CN" altLang="en-US" b="1" dirty="0">
              <a:latin typeface="楷体" pitchFamily="49" charset="-122"/>
              <a:ea typeface="楷体" pitchFamily="49" charset="-122"/>
              <a:sym typeface="Wingdings 2" pitchFamily="18" charset="2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p"/>
              <a:tabLst>
                <a:tab pos="1828800" algn="l"/>
              </a:tabLst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嵌套循环的跳转：只能跳转出本层循环。</a:t>
            </a:r>
            <a:endParaRPr lang="zh-CN" altLang="en-US" b="1" dirty="0">
              <a:latin typeface="楷体" pitchFamily="49" charset="-122"/>
              <a:ea typeface="楷体" pitchFamily="49" charset="-122"/>
              <a:sym typeface="Wingdings 2" pitchFamily="18" charset="2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p"/>
              <a:tabLst>
                <a:tab pos="1828800" algn="l"/>
              </a:tabLst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禁止从外层跳入内层、禁止跳入同层的另一循环和向上跳转。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哥德巴赫猜想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85720" y="1428736"/>
            <a:ext cx="8429684" cy="4929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p"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问题描述：</a:t>
            </a:r>
            <a:r>
              <a:rPr lang="zh-CN" altLang="en-US" sz="2600" b="1" dirty="0" smtClean="0">
                <a:ea typeface="楷体" pitchFamily="49" charset="-122"/>
              </a:rPr>
              <a:t>哥德巴赫猜想被称为数学上的皇冠，至今都没有被证明，其主要描述的是：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任一充分大（大于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4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）的偶数，可以用两个素数之和表示 。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" pitchFamily="49" charset="-122"/>
              <a:cs typeface="+mn-cs"/>
            </a:endParaRP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p"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输入要求：输入一些偶数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(&gt;4)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，每个数占一行。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" pitchFamily="49" charset="-122"/>
              <a:cs typeface="+mn-cs"/>
            </a:endParaRP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p"/>
              <a:defRPr/>
            </a:pPr>
            <a:r>
              <a:rPr lang="zh-CN" altLang="en-US" sz="2600" b="1" dirty="0" smtClean="0">
                <a:ea typeface="楷体" pitchFamily="49" charset="-122"/>
              </a:rPr>
              <a:t>输出要求：占一行，两个素数的和。</a:t>
            </a:r>
            <a:endParaRPr lang="en-US" altLang="zh-CN" sz="2600" b="1" dirty="0" smtClean="0">
              <a:ea typeface="楷体" pitchFamily="49" charset="-122"/>
            </a:endParaRP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p"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输入样例：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4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altLang="zh-CN" sz="2600" b="1" dirty="0" smtClean="0">
                <a:ea typeface="楷体" pitchFamily="49" charset="-122"/>
              </a:rPr>
              <a:t>                           20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p"/>
              <a:defRPr/>
            </a:pPr>
            <a:r>
              <a:rPr lang="zh-CN" altLang="en-US" sz="2600" b="1" dirty="0" smtClean="0">
                <a:ea typeface="楷体" pitchFamily="49" charset="-122"/>
              </a:rPr>
              <a:t>输出样例：</a:t>
            </a:r>
            <a:r>
              <a:rPr lang="en-US" altLang="zh-CN" sz="2600" b="1" dirty="0" smtClean="0">
                <a:ea typeface="楷体" pitchFamily="49" charset="-122"/>
              </a:rPr>
              <a:t>2+2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defRPr/>
            </a:pP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                           3+17</a:t>
            </a:r>
            <a:endParaRPr kumimoji="0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249860" name="Object 4"/>
          <p:cNvGraphicFramePr>
            <a:graphicFrameLocks noChangeAspect="1"/>
          </p:cNvGraphicFramePr>
          <p:nvPr/>
        </p:nvGraphicFramePr>
        <p:xfrm>
          <a:off x="2857488" y="765175"/>
          <a:ext cx="3671888" cy="6092825"/>
        </p:xfrm>
        <a:graphic>
          <a:graphicData uri="http://schemas.openxmlformats.org/presentationml/2006/ole">
            <p:oleObj spid="_x0000_s201730" name="Visio" r:id="rId3" imgW="3150360" imgH="619272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24986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4282" y="1142984"/>
            <a:ext cx="4427538" cy="4247317"/>
          </a:xfrm>
          <a:prstGeom prst="rect">
            <a:avLst/>
          </a:prstGeom>
          <a:noFill/>
          <a:ln w="28575" algn="ctr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/>
              <a:t>#include&lt;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math.h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stdlib.h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using namespace std;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i,p,q,n,p_flag,q_flag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&gt;&gt;n;</a:t>
            </a:r>
            <a:endParaRPr lang="en-US" altLang="zh-CN" dirty="0"/>
          </a:p>
          <a:p>
            <a:r>
              <a:rPr lang="en-US" altLang="zh-CN" dirty="0"/>
              <a:t>	if((n%2==1)||n&lt;4)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  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&lt;&lt;"</a:t>
            </a:r>
            <a:r>
              <a:rPr lang="zh-CN" altLang="en-US" dirty="0"/>
              <a:t>数据输入出错</a:t>
            </a:r>
            <a:r>
              <a:rPr lang="en-US" altLang="zh-CN" dirty="0"/>
              <a:t>\</a:t>
            </a:r>
            <a:r>
              <a:rPr lang="en-US" altLang="zh-CN" dirty="0" smtClean="0"/>
              <a:t>n”;</a:t>
            </a:r>
            <a:endParaRPr lang="en-US" altLang="zh-CN" dirty="0"/>
          </a:p>
          <a:p>
            <a:r>
              <a:rPr lang="en-US" altLang="zh-CN" dirty="0"/>
              <a:t>	    exit(0);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p=1;</a:t>
            </a:r>
          </a:p>
          <a:p>
            <a:r>
              <a:rPr lang="en-US" altLang="zh-CN" dirty="0"/>
              <a:t>	do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786314" y="394692"/>
            <a:ext cx="4073552" cy="6463308"/>
          </a:xfrm>
          <a:prstGeom prst="rect">
            <a:avLst/>
          </a:prstGeom>
          <a:noFill/>
          <a:ln w="28575" algn="ctr">
            <a:solidFill>
              <a:srgbClr val="8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	p=p+1;q=n-</a:t>
            </a:r>
            <a:r>
              <a:rPr lang="en-US" altLang="zh-CN" dirty="0" err="1"/>
              <a:t>p;p_flag</a:t>
            </a:r>
            <a:r>
              <a:rPr lang="en-US" altLang="zh-CN" dirty="0"/>
              <a:t>=1;		for(</a:t>
            </a:r>
            <a:r>
              <a:rPr lang="en-US" altLang="zh-CN" dirty="0" err="1"/>
              <a:t>i</a:t>
            </a:r>
            <a:r>
              <a:rPr lang="en-US" altLang="zh-CN" dirty="0"/>
              <a:t>=2;i&lt;=</a:t>
            </a:r>
            <a:r>
              <a:rPr lang="en-US" altLang="zh-CN" dirty="0" err="1"/>
              <a:t>sqrt</a:t>
            </a:r>
            <a:r>
              <a:rPr lang="en-US" altLang="zh-CN" dirty="0"/>
              <a:t>(p);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     if(</a:t>
            </a:r>
            <a:r>
              <a:rPr lang="en-US" altLang="zh-CN" dirty="0" err="1"/>
              <a:t>p%i</a:t>
            </a:r>
            <a:r>
              <a:rPr lang="en-US" altLang="zh-CN" dirty="0"/>
              <a:t>==0)</a:t>
            </a:r>
          </a:p>
          <a:p>
            <a:r>
              <a:rPr lang="en-US" altLang="zh-CN" dirty="0"/>
              <a:t>	     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p_flag</a:t>
            </a:r>
            <a:r>
              <a:rPr lang="en-US" altLang="zh-CN" dirty="0"/>
              <a:t>=0;</a:t>
            </a:r>
          </a:p>
          <a:p>
            <a:r>
              <a:rPr lang="en-US" altLang="zh-CN" dirty="0"/>
              <a:t>		break;</a:t>
            </a:r>
          </a:p>
          <a:p>
            <a:r>
              <a:rPr lang="en-US" altLang="zh-CN" dirty="0"/>
              <a:t>	      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q_flag</a:t>
            </a:r>
            <a:r>
              <a:rPr lang="en-US" altLang="zh-CN" dirty="0"/>
              <a:t>=1;		for(</a:t>
            </a:r>
            <a:r>
              <a:rPr lang="en-US" altLang="zh-CN" dirty="0" err="1"/>
              <a:t>i</a:t>
            </a:r>
            <a:r>
              <a:rPr lang="en-US" altLang="zh-CN" dirty="0"/>
              <a:t>=2;i&lt;=</a:t>
            </a:r>
            <a:r>
              <a:rPr lang="en-US" altLang="zh-CN" dirty="0" err="1"/>
              <a:t>sqrt</a:t>
            </a:r>
            <a:r>
              <a:rPr lang="en-US" altLang="zh-CN" dirty="0"/>
              <a:t>(q);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     if(</a:t>
            </a:r>
            <a:r>
              <a:rPr lang="en-US" altLang="zh-CN" dirty="0" err="1"/>
              <a:t>q%i</a:t>
            </a:r>
            <a:r>
              <a:rPr lang="en-US" altLang="zh-CN" dirty="0"/>
              <a:t>==0)</a:t>
            </a:r>
          </a:p>
          <a:p>
            <a:r>
              <a:rPr lang="en-US" altLang="zh-CN" dirty="0"/>
              <a:t>	     {				          </a:t>
            </a:r>
            <a:r>
              <a:rPr lang="en-US" altLang="zh-CN" dirty="0" err="1"/>
              <a:t>q_flag</a:t>
            </a:r>
            <a:r>
              <a:rPr lang="en-US" altLang="zh-CN" dirty="0"/>
              <a:t>=0;</a:t>
            </a:r>
          </a:p>
          <a:p>
            <a:r>
              <a:rPr lang="en-US" altLang="zh-CN" dirty="0"/>
              <a:t>	          break;</a:t>
            </a:r>
          </a:p>
          <a:p>
            <a:r>
              <a:rPr lang="en-US" altLang="zh-CN" dirty="0"/>
              <a:t>	      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}while(</a:t>
            </a:r>
            <a:r>
              <a:rPr lang="en-US" altLang="zh-CN" dirty="0" err="1"/>
              <a:t>p_flag</a:t>
            </a:r>
            <a:r>
              <a:rPr lang="en-US" altLang="zh-CN" dirty="0"/>
              <a:t>*</a:t>
            </a:r>
            <a:r>
              <a:rPr lang="en-US" altLang="zh-CN" dirty="0" err="1"/>
              <a:t>q_flag</a:t>
            </a:r>
            <a:r>
              <a:rPr lang="en-US" altLang="zh-CN" dirty="0"/>
              <a:t>==0);</a:t>
            </a:r>
          </a:p>
          <a:p>
            <a:r>
              <a:rPr lang="en-US" altLang="zh-CN" dirty="0" err="1" smtClean="0"/>
              <a:t>cout</a:t>
            </a:r>
            <a:r>
              <a:rPr lang="en-US" altLang="zh-CN" dirty="0" smtClean="0"/>
              <a:t>&lt;&lt;p&lt;&lt;‘+’&lt;&lt;q&lt;&lt;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/>
              <a:t>return 0;</a:t>
            </a:r>
          </a:p>
          <a:p>
            <a:r>
              <a:rPr lang="en-US" altLang="zh-CN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绝对素数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750" y="1412875"/>
            <a:ext cx="8001000" cy="4873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p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问题描述：如果一个正整数是素数，它的反位数也是素数，这称这样的数为绝对素数</a:t>
            </a:r>
            <a:r>
              <a:rPr lang="zh-CN" altLang="en-US" sz="2400" b="1" dirty="0" smtClean="0">
                <a:ea typeface="楷体" pitchFamily="49" charset="-122"/>
              </a:rPr>
              <a:t>。</a:t>
            </a:r>
            <a:endParaRPr lang="en-US" altLang="zh-CN" sz="2400" b="1" dirty="0" smtClean="0">
              <a:ea typeface="楷体" pitchFamily="49" charset="-122"/>
            </a:endParaRP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p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输入要求：输入一些正整数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n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，每个占一行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" pitchFamily="49" charset="-122"/>
              <a:cs typeface="+mn-cs"/>
            </a:endParaRP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p"/>
              <a:defRPr/>
            </a:pPr>
            <a:r>
              <a:rPr lang="zh-CN" altLang="en-US" sz="2400" b="1" dirty="0" smtClean="0">
                <a:ea typeface="楷体" pitchFamily="49" charset="-122"/>
              </a:rPr>
              <a:t>输出要求：占一行，输出</a:t>
            </a:r>
            <a:r>
              <a:rPr lang="en-US" altLang="zh-CN" sz="2400" b="1" dirty="0" smtClean="0">
                <a:ea typeface="楷体" pitchFamily="49" charset="-122"/>
              </a:rPr>
              <a:t>1</a:t>
            </a:r>
            <a:r>
              <a:rPr lang="zh-CN" altLang="en-US" sz="2400" b="1" dirty="0" smtClean="0">
                <a:ea typeface="楷体" pitchFamily="49" charset="-122"/>
              </a:rPr>
              <a:t>到</a:t>
            </a:r>
            <a:r>
              <a:rPr lang="en-US" altLang="zh-CN" sz="2400" b="1" dirty="0" smtClean="0">
                <a:ea typeface="楷体" pitchFamily="49" charset="-122"/>
              </a:rPr>
              <a:t>n</a:t>
            </a:r>
            <a:r>
              <a:rPr lang="zh-CN" altLang="en-US" sz="2400" b="1" dirty="0" smtClean="0">
                <a:ea typeface="楷体" pitchFamily="49" charset="-122"/>
              </a:rPr>
              <a:t>之间名绝对素数的个数。</a:t>
            </a:r>
            <a:endParaRPr lang="en-US" altLang="zh-CN" sz="2400" b="1" dirty="0" smtClean="0">
              <a:ea typeface="楷体" pitchFamily="49" charset="-122"/>
            </a:endParaRP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p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输入样例：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10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p"/>
              <a:defRPr/>
            </a:pPr>
            <a:r>
              <a:rPr lang="en-US" altLang="zh-CN" sz="2400" b="1" dirty="0" smtClean="0">
                <a:ea typeface="楷体" pitchFamily="49" charset="-122"/>
              </a:rPr>
              <a:t>                       20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p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输出样例：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" pitchFamily="49" charset="-122"/>
              <a:cs typeface="+mn-cs"/>
            </a:endParaRP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p"/>
              <a:defRPr/>
            </a:pPr>
            <a:r>
              <a:rPr lang="en-US" altLang="zh-CN" sz="2400" b="1" dirty="0" smtClean="0">
                <a:ea typeface="楷体" pitchFamily="49" charset="-122"/>
              </a:rPr>
              <a:t>                       4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p"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                       7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20" y="285728"/>
            <a:ext cx="3857652" cy="5632311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#include&lt;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#include&lt;</a:t>
            </a:r>
            <a:r>
              <a:rPr lang="en-US" altLang="zh-CN" dirty="0" err="1" smtClean="0"/>
              <a:t>math.h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using namespace std;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i,j,k,m,flag1=0,flag2=0,ans=0,n,p;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&gt;&gt;n;</a:t>
            </a:r>
          </a:p>
          <a:p>
            <a:r>
              <a:rPr lang="en-US" altLang="zh-CN" dirty="0" smtClean="0"/>
              <a:t>      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=2;i&lt;=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     {</a:t>
            </a:r>
          </a:p>
          <a:p>
            <a:r>
              <a:rPr lang="en-US" altLang="zh-CN" dirty="0" smtClean="0"/>
              <a:t>        m=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for(j=2;j&lt;=</a:t>
            </a:r>
            <a:r>
              <a:rPr lang="en-US" altLang="zh-CN" dirty="0" err="1" smtClean="0"/>
              <a:t>m;j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            if(</a:t>
            </a:r>
            <a:r>
              <a:rPr lang="en-US" altLang="zh-CN" dirty="0" err="1" smtClean="0"/>
              <a:t>i%j</a:t>
            </a:r>
            <a:r>
              <a:rPr lang="en-US" altLang="zh-CN" dirty="0" smtClean="0"/>
              <a:t>==0)</a:t>
            </a:r>
          </a:p>
          <a:p>
            <a:r>
              <a:rPr lang="en-US" altLang="zh-CN" dirty="0" smtClean="0"/>
              <a:t>            {</a:t>
            </a:r>
          </a:p>
          <a:p>
            <a:r>
              <a:rPr lang="en-US" altLang="zh-CN" dirty="0" smtClean="0"/>
              <a:t>				flag1=0;</a:t>
            </a:r>
          </a:p>
          <a:p>
            <a:r>
              <a:rPr lang="en-US" altLang="zh-CN" dirty="0" smtClean="0"/>
              <a:t>				break;</a:t>
            </a:r>
          </a:p>
          <a:p>
            <a:r>
              <a:rPr lang="en-US" altLang="zh-CN" dirty="0" smtClean="0"/>
              <a:t>           	}</a:t>
            </a:r>
          </a:p>
          <a:p>
            <a:r>
              <a:rPr lang="en-US" altLang="zh-CN" dirty="0" smtClean="0"/>
              <a:t>           	if(j&gt;m)</a:t>
            </a:r>
          </a:p>
          <a:p>
            <a:r>
              <a:rPr lang="en-US" altLang="zh-CN" dirty="0" smtClean="0"/>
              <a:t>                flag1=1;</a:t>
            </a:r>
          </a:p>
        </p:txBody>
      </p:sp>
      <p:sp>
        <p:nvSpPr>
          <p:cNvPr id="5" name="矩形 4"/>
          <p:cNvSpPr/>
          <p:nvPr/>
        </p:nvSpPr>
        <p:spPr>
          <a:xfrm>
            <a:off x="4857752" y="214290"/>
            <a:ext cx="4000496" cy="6463308"/>
          </a:xfrm>
          <a:prstGeom prst="rect">
            <a:avLst/>
          </a:prstGeom>
          <a:ln w="158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 		if(flag1==1)</a:t>
            </a:r>
          </a:p>
          <a:p>
            <a:r>
              <a:rPr lang="en-US" altLang="zh-CN" dirty="0" smtClean="0"/>
              <a:t>      	{</a:t>
            </a:r>
          </a:p>
          <a:p>
            <a:r>
              <a:rPr lang="en-US" altLang="zh-CN" dirty="0" smtClean="0"/>
              <a:t>           p=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     k=0;</a:t>
            </a:r>
          </a:p>
          <a:p>
            <a:r>
              <a:rPr lang="en-US" altLang="zh-CN" dirty="0" smtClean="0"/>
              <a:t>           while(p)</a:t>
            </a:r>
          </a:p>
          <a:p>
            <a:r>
              <a:rPr lang="en-US" altLang="zh-CN" dirty="0" smtClean="0"/>
              <a:t>           {</a:t>
            </a:r>
          </a:p>
          <a:p>
            <a:r>
              <a:rPr lang="en-US" altLang="zh-CN" dirty="0" smtClean="0"/>
              <a:t>           	k=k*10+p%10; 	p=p/10;</a:t>
            </a:r>
          </a:p>
          <a:p>
            <a:r>
              <a:rPr lang="en-US" altLang="zh-CN" dirty="0" smtClean="0"/>
              <a:t>           }</a:t>
            </a:r>
          </a:p>
          <a:p>
            <a:r>
              <a:rPr lang="en-US" altLang="zh-CN" dirty="0" smtClean="0"/>
              <a:t>           m=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(k);</a:t>
            </a:r>
          </a:p>
          <a:p>
            <a:r>
              <a:rPr lang="en-US" altLang="zh-CN" dirty="0" smtClean="0"/>
              <a:t>           for(j=2;j&lt;=</a:t>
            </a:r>
            <a:r>
              <a:rPr lang="en-US" altLang="zh-CN" dirty="0" err="1" smtClean="0"/>
              <a:t>m;j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                if(</a:t>
            </a:r>
            <a:r>
              <a:rPr lang="en-US" altLang="zh-CN" dirty="0" err="1" smtClean="0"/>
              <a:t>k%j</a:t>
            </a:r>
            <a:r>
              <a:rPr lang="en-US" altLang="zh-CN" dirty="0" smtClean="0"/>
              <a:t>==0)</a:t>
            </a:r>
          </a:p>
          <a:p>
            <a:r>
              <a:rPr lang="en-US" altLang="zh-CN" dirty="0" smtClean="0"/>
              <a:t>	{</a:t>
            </a:r>
          </a:p>
          <a:p>
            <a:r>
              <a:rPr lang="en-US" altLang="zh-CN" dirty="0" smtClean="0"/>
              <a:t>	             flag2=0;    break;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	if(j&gt;m)</a:t>
            </a:r>
          </a:p>
          <a:p>
            <a:r>
              <a:rPr lang="en-US" altLang="zh-CN" dirty="0" smtClean="0"/>
              <a:t>	             flag2=1;</a:t>
            </a:r>
          </a:p>
          <a:p>
            <a:r>
              <a:rPr lang="en-US" altLang="zh-CN" dirty="0" smtClean="0"/>
              <a:t>      	}</a:t>
            </a:r>
          </a:p>
          <a:p>
            <a:r>
              <a:rPr lang="en-US" altLang="zh-CN" dirty="0" smtClean="0"/>
              <a:t>        if(flag1*flag2==1)</a:t>
            </a:r>
          </a:p>
          <a:p>
            <a:r>
              <a:rPr lang="en-US" altLang="zh-CN" dirty="0" smtClean="0"/>
              <a:t>              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++;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return 0;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4881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问题描述</a:t>
            </a:r>
            <a:r>
              <a:rPr lang="en-US" altLang="zh-CN" sz="2000" dirty="0" smtClean="0">
                <a:solidFill>
                  <a:srgbClr val="FF0000"/>
                </a:solidFill>
              </a:rPr>
              <a:t>:</a:t>
            </a:r>
            <a:r>
              <a:rPr lang="zh-CN" altLang="en-US" sz="2000" dirty="0" smtClean="0"/>
              <a:t>笑笑作为数学课代表，每次考试后，数学老师都会让他统计成绩，老师并不关心具体某个人的成绩，而只关心参加考试的人数、平均成绩、最低分和最高分。</a:t>
            </a:r>
            <a:endParaRPr lang="en-US" altLang="zh-CN" sz="2000" dirty="0" smtClean="0"/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输入要求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第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行输入</a:t>
            </a:r>
            <a:r>
              <a:rPr lang="en-US" altLang="zh-CN" sz="2000" dirty="0" smtClean="0"/>
              <a:t>T</a:t>
            </a:r>
            <a:r>
              <a:rPr lang="zh-CN" altLang="en-US" sz="2000" dirty="0" smtClean="0"/>
              <a:t>，表示组数，第二行输入一些 整数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表示学生的成绩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每个数之间用一个空格分开，</a:t>
            </a:r>
            <a:r>
              <a:rPr lang="en-US" altLang="zh-CN" sz="2000" dirty="0" smtClean="0"/>
              <a:t>-1</a:t>
            </a:r>
            <a:r>
              <a:rPr lang="zh-CN" altLang="en-US" sz="2000" dirty="0" smtClean="0"/>
              <a:t>表示输入结束。</a:t>
            </a:r>
            <a:endParaRPr lang="en-US" altLang="zh-CN" sz="2000" dirty="0" smtClean="0"/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输出要求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占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行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第一行表示学生人数</a:t>
            </a:r>
            <a:r>
              <a:rPr lang="en-US" altLang="zh-CN" sz="2000" dirty="0" smtClean="0"/>
              <a:t>n,</a:t>
            </a:r>
            <a:r>
              <a:rPr lang="zh-CN" altLang="en-US" sz="2000" dirty="0" smtClean="0"/>
              <a:t>第二行表示最高分，第三行表示最低分，第四行表示平均分，其中只有平均分是小数（只保留一位小数），其余为整数 </a:t>
            </a:r>
            <a:endParaRPr lang="en-US" altLang="zh-CN" sz="2000" dirty="0" smtClean="0"/>
          </a:p>
          <a:p>
            <a:r>
              <a:rPr lang="zh-CN" altLang="en-US" sz="2000" dirty="0" smtClean="0"/>
              <a:t>输入实例：</a:t>
            </a:r>
            <a:r>
              <a:rPr lang="en-US" altLang="zh-CN" sz="2000" dirty="0" smtClean="0"/>
              <a:t>1</a:t>
            </a:r>
          </a:p>
          <a:p>
            <a:r>
              <a:rPr lang="en-US" altLang="zh-CN" sz="2000" dirty="0" smtClean="0"/>
              <a:t>                       50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90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87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67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84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99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56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74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82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94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-1</a:t>
            </a:r>
          </a:p>
          <a:p>
            <a:r>
              <a:rPr lang="zh-CN" altLang="en-US" sz="2000" dirty="0" smtClean="0"/>
              <a:t>输出实例：</a:t>
            </a:r>
            <a:r>
              <a:rPr lang="en-US" altLang="zh-CN" sz="2000" dirty="0" smtClean="0"/>
              <a:t>10</a:t>
            </a:r>
          </a:p>
          <a:p>
            <a:pPr>
              <a:buNone/>
            </a:pPr>
            <a:r>
              <a:rPr lang="zh-CN" altLang="en-US" sz="2000" dirty="0" smtClean="0"/>
              <a:t>                             </a:t>
            </a:r>
            <a:r>
              <a:rPr lang="en-US" altLang="zh-CN" sz="2000" dirty="0" smtClean="0"/>
              <a:t>100</a:t>
            </a:r>
          </a:p>
          <a:p>
            <a:pPr>
              <a:buNone/>
            </a:pPr>
            <a:r>
              <a:rPr lang="zh-CN" altLang="en-US" sz="2000" dirty="0" smtClean="0"/>
              <a:t>                             </a:t>
            </a:r>
            <a:r>
              <a:rPr lang="en-US" altLang="zh-CN" sz="2000" dirty="0" smtClean="0"/>
              <a:t>50</a:t>
            </a:r>
          </a:p>
          <a:p>
            <a:pPr>
              <a:buNone/>
            </a:pPr>
            <a:r>
              <a:rPr lang="zh-CN" altLang="en-US" sz="2000" dirty="0" smtClean="0"/>
              <a:t>                             </a:t>
            </a:r>
            <a:r>
              <a:rPr lang="en-US" altLang="zh-CN" sz="2000" dirty="0" smtClean="0"/>
              <a:t>78.3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回文数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750" y="1412875"/>
            <a:ext cx="8104216" cy="47307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问题描述：输入一个整数，判断一个该数是否为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回文数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。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p"/>
              <a:tabLst/>
              <a:defRPr/>
            </a:pPr>
            <a:r>
              <a:rPr lang="zh-CN" altLang="en-US" sz="2600" b="1" dirty="0" smtClean="0">
                <a:ea typeface="楷体" pitchFamily="49" charset="-122"/>
              </a:rPr>
              <a:t>输入要求：输入一系列的整数</a:t>
            </a:r>
            <a:r>
              <a:rPr lang="en-US" altLang="zh-CN" sz="2600" b="1" dirty="0" smtClean="0">
                <a:ea typeface="楷体" pitchFamily="49" charset="-122"/>
              </a:rPr>
              <a:t>n</a:t>
            </a:r>
            <a:r>
              <a:rPr lang="zh-CN" altLang="en-US" sz="2600" b="1" dirty="0" smtClean="0">
                <a:ea typeface="楷体" pitchFamily="49" charset="-122"/>
              </a:rPr>
              <a:t>，</a:t>
            </a:r>
            <a:r>
              <a:rPr lang="en-US" altLang="zh-CN" sz="2600" b="1" dirty="0" smtClean="0">
                <a:ea typeface="楷体" pitchFamily="49" charset="-122"/>
              </a:rPr>
              <a:t>n&lt;100000000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输出要求：如果是回文数输出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Yes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，如果不是回文数输出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No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p"/>
              <a:tabLst/>
              <a:defRPr/>
            </a:pPr>
            <a:r>
              <a:rPr lang="zh-CN" altLang="en-US" sz="2600" b="1" dirty="0" smtClean="0">
                <a:ea typeface="楷体" pitchFamily="49" charset="-122"/>
              </a:rPr>
              <a:t>输入样例：</a:t>
            </a:r>
            <a:r>
              <a:rPr lang="en-US" altLang="zh-CN" sz="2600" b="1" dirty="0" smtClean="0">
                <a:ea typeface="楷体" pitchFamily="49" charset="-122"/>
              </a:rPr>
              <a:t>1234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tabLst/>
              <a:defRPr/>
            </a:pPr>
            <a:r>
              <a:rPr lang="zh-CN" altLang="en-US" sz="2600" b="1" dirty="0" smtClean="0">
                <a:ea typeface="楷体" pitchFamily="49" charset="-122"/>
              </a:rPr>
              <a:t>                            </a:t>
            </a:r>
            <a:r>
              <a:rPr lang="en-US" altLang="zh-CN" sz="2600" b="1" dirty="0" smtClean="0">
                <a:ea typeface="楷体" pitchFamily="49" charset="-122"/>
              </a:rPr>
              <a:t>121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tabLst/>
              <a:defRPr/>
            </a:pPr>
            <a:r>
              <a:rPr lang="zh-CN" altLang="en-US" sz="2600" b="1" dirty="0" smtClean="0">
                <a:ea typeface="楷体" pitchFamily="49" charset="-122"/>
              </a:rPr>
              <a:t>                           </a:t>
            </a:r>
            <a:r>
              <a:rPr lang="en-US" altLang="zh-CN" sz="2600" b="1" dirty="0" smtClean="0">
                <a:ea typeface="楷体" pitchFamily="49" charset="-122"/>
              </a:rPr>
              <a:t>-12321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tabLst/>
              <a:defRPr/>
            </a:pPr>
            <a:r>
              <a:rPr lang="zh-CN" altLang="en-US" sz="2600" b="1" dirty="0" smtClean="0">
                <a:ea typeface="楷体" pitchFamily="49" charset="-122"/>
              </a:rPr>
              <a:t>                            </a:t>
            </a:r>
            <a:r>
              <a:rPr lang="en-US" altLang="zh-CN" sz="2600" b="1" dirty="0" smtClean="0">
                <a:ea typeface="楷体" pitchFamily="49" charset="-122"/>
              </a:rPr>
              <a:t>100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p"/>
              <a:tabLst/>
              <a:defRPr/>
            </a:pPr>
            <a:r>
              <a:rPr lang="zh-CN" altLang="en-US" sz="2600" b="1" dirty="0" smtClean="0">
                <a:ea typeface="楷体" pitchFamily="49" charset="-122"/>
              </a:rPr>
              <a:t>输出样例：</a:t>
            </a:r>
            <a:r>
              <a:rPr lang="en-US" altLang="zh-CN" sz="2600" b="1" dirty="0" smtClean="0">
                <a:ea typeface="楷体" pitchFamily="49" charset="-122"/>
              </a:rPr>
              <a:t>No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tabLst/>
              <a:defRPr/>
            </a:pPr>
            <a:r>
              <a:rPr lang="zh-CN" altLang="en-US" sz="2600" b="1" dirty="0" smtClean="0">
                <a:ea typeface="楷体" pitchFamily="49" charset="-122"/>
              </a:rPr>
              <a:t>                            </a:t>
            </a:r>
            <a:r>
              <a:rPr lang="en-US" altLang="zh-CN" sz="2600" b="1" dirty="0" smtClean="0">
                <a:ea typeface="楷体" pitchFamily="49" charset="-122"/>
              </a:rPr>
              <a:t>Yes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tabLst/>
              <a:defRPr/>
            </a:pPr>
            <a:r>
              <a:rPr lang="zh-CN" altLang="en-US" sz="2600" b="1" dirty="0" smtClean="0">
                <a:ea typeface="楷体" pitchFamily="49" charset="-122"/>
              </a:rPr>
              <a:t>                            </a:t>
            </a:r>
            <a:r>
              <a:rPr lang="en-US" altLang="zh-CN" sz="2600" b="1" dirty="0" smtClean="0">
                <a:ea typeface="楷体" pitchFamily="49" charset="-122"/>
              </a:rPr>
              <a:t>Yes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tabLst/>
              <a:defRPr/>
            </a:pPr>
            <a:r>
              <a:rPr lang="zh-CN" altLang="en-US" sz="2600" b="1" dirty="0" smtClean="0">
                <a:ea typeface="楷体" pitchFamily="49" charset="-122"/>
              </a:rPr>
              <a:t>                            </a:t>
            </a:r>
            <a:r>
              <a:rPr lang="en-US" altLang="zh-CN" sz="2600" b="1" dirty="0" smtClean="0">
                <a:ea typeface="楷体" pitchFamily="49" charset="-122"/>
              </a:rPr>
              <a:t>No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itchFamily="49" charset="-122"/>
                <a:cs typeface="+mn-cs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180226" name="Object 8"/>
          <p:cNvGraphicFramePr>
            <a:graphicFrameLocks noChangeAspect="1"/>
          </p:cNvGraphicFramePr>
          <p:nvPr/>
        </p:nvGraphicFramePr>
        <p:xfrm>
          <a:off x="2143108" y="1571612"/>
          <a:ext cx="4046537" cy="4824413"/>
        </p:xfrm>
        <a:graphic>
          <a:graphicData uri="http://schemas.openxmlformats.org/presentationml/2006/ole">
            <p:oleObj spid="_x0000_s180226" name="Visio" r:id="rId3" imgW="3572577" imgH="426198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素数因子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14422"/>
            <a:ext cx="8643998" cy="514353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问题描述</a:t>
            </a:r>
            <a:r>
              <a:rPr lang="zh-CN" altLang="en-US" sz="2400" dirty="0" smtClean="0"/>
              <a:t>：输入一个整数，输出它的所有素数因子</a:t>
            </a:r>
            <a:endParaRPr lang="en-US" altLang="zh-CN" sz="2400" dirty="0" smtClean="0"/>
          </a:p>
          <a:p>
            <a:r>
              <a:rPr lang="zh-CN" altLang="en-US" sz="2400" dirty="0" smtClean="0"/>
              <a:t>输入要求：输入一系列的整数（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-1</a:t>
            </a:r>
            <a:r>
              <a:rPr lang="zh-CN" altLang="en-US" sz="2400" dirty="0" smtClean="0"/>
              <a:t>除外），每行一个</a:t>
            </a:r>
            <a:endParaRPr lang="en-US" altLang="zh-CN" sz="2400" dirty="0" smtClean="0"/>
          </a:p>
          <a:p>
            <a:r>
              <a:rPr lang="zh-CN" altLang="en-US" sz="2400" dirty="0" smtClean="0"/>
              <a:t>输出要求：输出所有的素数因子，每个因子之间用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个空格分开，最后一个因子后面没有空格</a:t>
            </a:r>
            <a:endParaRPr lang="en-US" altLang="zh-CN" sz="2400" dirty="0" smtClean="0"/>
          </a:p>
          <a:p>
            <a:r>
              <a:rPr lang="zh-CN" altLang="en-US" sz="2400" dirty="0" smtClean="0"/>
              <a:t>输入样例： </a:t>
            </a:r>
            <a:r>
              <a:rPr lang="en-US" altLang="zh-CN" sz="2400" dirty="0" smtClean="0"/>
              <a:t>8</a:t>
            </a:r>
          </a:p>
          <a:p>
            <a:pPr>
              <a:buNone/>
            </a:pPr>
            <a:r>
              <a:rPr lang="zh-CN" altLang="en-US" sz="2400" dirty="0" smtClean="0"/>
              <a:t>                            </a:t>
            </a:r>
            <a:r>
              <a:rPr lang="en-US" altLang="zh-CN" sz="2400" dirty="0" smtClean="0"/>
              <a:t>30</a:t>
            </a:r>
          </a:p>
          <a:p>
            <a:pPr>
              <a:buNone/>
            </a:pPr>
            <a:r>
              <a:rPr lang="zh-CN" altLang="en-US" sz="2400" dirty="0" smtClean="0"/>
              <a:t>                            </a:t>
            </a:r>
            <a:r>
              <a:rPr lang="en-US" altLang="zh-CN" sz="2400" dirty="0" smtClean="0"/>
              <a:t>125</a:t>
            </a:r>
          </a:p>
          <a:p>
            <a:r>
              <a:rPr lang="zh-CN" altLang="en-US" sz="2400" dirty="0" smtClean="0"/>
              <a:t>输出样例：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2</a:t>
            </a:r>
          </a:p>
          <a:p>
            <a:pPr>
              <a:buNone/>
            </a:pPr>
            <a:r>
              <a:rPr lang="zh-CN" altLang="en-US" sz="2400" dirty="0" smtClean="0"/>
              <a:t>                            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5</a:t>
            </a:r>
          </a:p>
          <a:p>
            <a:pPr>
              <a:buNone/>
            </a:pPr>
            <a:r>
              <a:rPr lang="zh-CN" altLang="en-US" sz="2400" dirty="0" smtClean="0"/>
              <a:t>                            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5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1604" y="285728"/>
            <a:ext cx="4643470" cy="635798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altLang="zh-CN" sz="1400" b="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>
              <a:buNone/>
            </a:pPr>
            <a:r>
              <a:rPr lang="en-US" altLang="zh-CN" sz="14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400" b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0" dirty="0" err="1" smtClean="0">
                <a:latin typeface="Courier New" pitchFamily="49" charset="0"/>
                <a:cs typeface="Courier New" pitchFamily="49" charset="0"/>
              </a:rPr>
              <a:t>m,k</a:t>
            </a: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=2;</a:t>
            </a:r>
          </a:p>
          <a:p>
            <a:pPr>
              <a:buNone/>
            </a:pP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400" b="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&gt;&gt;m;</a:t>
            </a:r>
          </a:p>
          <a:p>
            <a:pPr>
              <a:buNone/>
            </a:pP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	if(m&lt;0)</a:t>
            </a:r>
          </a:p>
          <a:p>
            <a:pPr>
              <a:buNone/>
            </a:pP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1400" b="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&lt;&lt;'-';</a:t>
            </a:r>
          </a:p>
          <a:p>
            <a:pPr>
              <a:buNone/>
            </a:pP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		m=-m;</a:t>
            </a:r>
          </a:p>
          <a:p>
            <a:pPr>
              <a:buNone/>
            </a:pP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	while(k&lt;m)</a:t>
            </a:r>
          </a:p>
          <a:p>
            <a:pPr>
              <a:buNone/>
            </a:pP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altLang="zh-CN" sz="1400" b="0" dirty="0" err="1" smtClean="0">
                <a:latin typeface="Courier New" pitchFamily="49" charset="0"/>
                <a:cs typeface="Courier New" pitchFamily="49" charset="0"/>
              </a:rPr>
              <a:t>m%k</a:t>
            </a: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==0)</a:t>
            </a:r>
          </a:p>
          <a:p>
            <a:pPr>
              <a:buNone/>
            </a:pP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>
              <a:buNone/>
            </a:pP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1400" b="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&lt;&lt;k&lt;&lt;'</a:t>
            </a:r>
            <a:r>
              <a:rPr lang="zh-CN" alt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';</a:t>
            </a:r>
          </a:p>
          <a:p>
            <a:pPr>
              <a:buNone/>
            </a:pP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			m=m/k;</a:t>
            </a:r>
          </a:p>
          <a:p>
            <a:pPr>
              <a:buNone/>
            </a:pP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		else</a:t>
            </a:r>
          </a:p>
          <a:p>
            <a:pPr>
              <a:buNone/>
            </a:pP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			k++;</a:t>
            </a:r>
          </a:p>
          <a:p>
            <a:pPr>
              <a:buNone/>
            </a:pP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400" b="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&lt;&lt;m&lt;&lt;</a:t>
            </a:r>
            <a:r>
              <a:rPr lang="en-US" altLang="zh-CN" sz="1400" b="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endParaRPr lang="en-US" altLang="zh-CN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1400" b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1400" b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6174</a:t>
            </a:r>
            <a:r>
              <a:rPr lang="zh-CN" altLang="en-US" dirty="0" smtClean="0"/>
              <a:t>数字黑洞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问题描述：</a:t>
            </a:r>
            <a:r>
              <a:rPr lang="zh-CN" altLang="en-US" sz="2400" dirty="0" smtClean="0"/>
              <a:t>任意一个每位数字不完全相同的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位正整数，将各位上数字重新组合成一个最大数和一个最小数相减，重复这个过程，必定得到</a:t>
            </a:r>
            <a:r>
              <a:rPr lang="en-US" altLang="zh-CN" sz="2400" dirty="0" smtClean="0"/>
              <a:t>6174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输入要求：</a:t>
            </a:r>
            <a:r>
              <a:rPr lang="zh-CN" altLang="en-US" sz="2400" dirty="0" smtClean="0"/>
              <a:t>输入一系列的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位正整数，占一行。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输出要求：</a:t>
            </a:r>
            <a:r>
              <a:rPr lang="zh-CN" altLang="en-US" sz="2400" dirty="0" smtClean="0"/>
              <a:t>占一行，最终得到</a:t>
            </a:r>
            <a:r>
              <a:rPr lang="en-US" altLang="zh-CN" sz="2400" dirty="0" smtClean="0"/>
              <a:t>6174</a:t>
            </a:r>
            <a:r>
              <a:rPr lang="zh-CN" altLang="en-US" sz="2400" dirty="0" smtClean="0"/>
              <a:t>的变换次数。</a:t>
            </a:r>
            <a:endParaRPr lang="en-US" altLang="zh-CN" sz="2400" dirty="0" smtClean="0"/>
          </a:p>
          <a:p>
            <a:r>
              <a:rPr lang="zh-CN" altLang="en-US" sz="2400" dirty="0" smtClean="0"/>
              <a:t>输入样例：</a:t>
            </a:r>
            <a:r>
              <a:rPr lang="en-US" altLang="zh-CN" sz="2400" dirty="0" smtClean="0"/>
              <a:t>1234</a:t>
            </a:r>
          </a:p>
          <a:p>
            <a:r>
              <a:rPr lang="en-US" altLang="zh-CN" sz="2400" dirty="0" smtClean="0"/>
              <a:t>                       </a:t>
            </a:r>
            <a:r>
              <a:rPr lang="en-US" altLang="zh-CN" sz="2400" dirty="0" smtClean="0"/>
              <a:t>1000</a:t>
            </a:r>
          </a:p>
          <a:p>
            <a:r>
              <a:rPr lang="en-US" altLang="zh-CN" sz="2400" dirty="0" smtClean="0"/>
              <a:t>                       6174</a:t>
            </a:r>
            <a:endParaRPr lang="en-US" altLang="zh-CN" sz="2400" dirty="0" smtClean="0"/>
          </a:p>
          <a:p>
            <a:r>
              <a:rPr lang="zh-CN" altLang="en-US" sz="2400" dirty="0" smtClean="0"/>
              <a:t>输出样例：</a:t>
            </a:r>
            <a:r>
              <a:rPr lang="en-US" altLang="zh-CN" sz="2400" dirty="0" smtClean="0"/>
              <a:t>3</a:t>
            </a:r>
          </a:p>
          <a:p>
            <a:r>
              <a:rPr lang="en-US" altLang="zh-CN" sz="2400" dirty="0" smtClean="0"/>
              <a:t>                       </a:t>
            </a:r>
            <a:r>
              <a:rPr lang="en-US" altLang="zh-CN" sz="2400" dirty="0" smtClean="0"/>
              <a:t>5</a:t>
            </a:r>
          </a:p>
          <a:p>
            <a:r>
              <a:rPr lang="en-US" altLang="zh-CN" sz="2400" dirty="0" smtClean="0"/>
              <a:t> </a:t>
            </a:r>
            <a:r>
              <a:rPr lang="en-US" altLang="zh-CN" sz="2400" dirty="0" smtClean="0"/>
              <a:t>                      0</a:t>
            </a:r>
            <a:endParaRPr lang="zh-CN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4754</TotalTime>
  <Words>1883</Words>
  <Application>Microsoft Office PowerPoint</Application>
  <PresentationFormat>全屏显示(4:3)</PresentationFormat>
  <Paragraphs>438</Paragraphs>
  <Slides>35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7" baseType="lpstr">
      <vt:lpstr>Office 主题</vt:lpstr>
      <vt:lpstr>Visio</vt:lpstr>
      <vt:lpstr>第3讲循环结构程序设计</vt:lpstr>
      <vt:lpstr>循环的定义</vt:lpstr>
      <vt:lpstr>while循环</vt:lpstr>
      <vt:lpstr>幻灯片 4</vt:lpstr>
      <vt:lpstr>回文数</vt:lpstr>
      <vt:lpstr>幻灯片 6</vt:lpstr>
      <vt:lpstr>素数因子</vt:lpstr>
      <vt:lpstr>幻灯片 8</vt:lpstr>
      <vt:lpstr>6174数字黑洞</vt:lpstr>
      <vt:lpstr>幻灯片 10</vt:lpstr>
      <vt:lpstr>幻灯片 11</vt:lpstr>
      <vt:lpstr>幻灯片 12</vt:lpstr>
      <vt:lpstr>do  while 循环语句</vt:lpstr>
      <vt:lpstr>最大公约数和最小公倍数</vt:lpstr>
      <vt:lpstr>幻灯片 15</vt:lpstr>
      <vt:lpstr>幻灯片 16</vt:lpstr>
      <vt:lpstr>Cantor表</vt:lpstr>
      <vt:lpstr>幻灯片 18</vt:lpstr>
      <vt:lpstr>角谷猜想</vt:lpstr>
      <vt:lpstr>幻灯片 20</vt:lpstr>
      <vt:lpstr>for循环语句</vt:lpstr>
      <vt:lpstr>转移语句</vt:lpstr>
      <vt:lpstr>幻灯片 23</vt:lpstr>
      <vt:lpstr>幻灯片 24</vt:lpstr>
      <vt:lpstr>幻灯片 25</vt:lpstr>
      <vt:lpstr>阶乘之和</vt:lpstr>
      <vt:lpstr>幻灯片 27</vt:lpstr>
      <vt:lpstr>分数数列</vt:lpstr>
      <vt:lpstr>幻灯片 29</vt:lpstr>
      <vt:lpstr>循环语句的嵌套</vt:lpstr>
      <vt:lpstr>哥德巴赫猜想</vt:lpstr>
      <vt:lpstr>幻灯片 32</vt:lpstr>
      <vt:lpstr>幻灯片 33</vt:lpstr>
      <vt:lpstr>绝对素数</vt:lpstr>
      <vt:lpstr>幻灯片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认识计算机</dc:title>
  <dc:creator>lhg</dc:creator>
  <cp:lastModifiedBy>lhg</cp:lastModifiedBy>
  <cp:revision>154</cp:revision>
  <dcterms:created xsi:type="dcterms:W3CDTF">2013-03-11T13:45:23Z</dcterms:created>
  <dcterms:modified xsi:type="dcterms:W3CDTF">2014-03-10T12:49:31Z</dcterms:modified>
</cp:coreProperties>
</file>