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gif" ContentType="image/gi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256" r:id="rId5"/>
    <p:sldId id="322" r:id="rId6"/>
    <p:sldId id="470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381" r:id="rId15"/>
    <p:sldId id="478" r:id="rId16"/>
    <p:sldId id="479" r:id="rId17"/>
    <p:sldId id="480" r:id="rId18"/>
    <p:sldId id="481" r:id="rId19"/>
    <p:sldId id="482" r:id="rId20"/>
    <p:sldId id="483" r:id="rId21"/>
    <p:sldId id="484" r:id="rId22"/>
    <p:sldId id="485" r:id="rId23"/>
    <p:sldId id="486" r:id="rId24"/>
    <p:sldId id="487" r:id="rId25"/>
    <p:sldId id="431" r:id="rId26"/>
    <p:sldId id="433" r:id="rId27"/>
    <p:sldId id="432" r:id="rId28"/>
    <p:sldId id="434" r:id="rId29"/>
    <p:sldId id="380" r:id="rId30"/>
    <p:sldId id="435" r:id="rId31"/>
    <p:sldId id="390" r:id="rId32"/>
    <p:sldId id="438" r:id="rId33"/>
    <p:sldId id="441" r:id="rId34"/>
    <p:sldId id="439" r:id="rId35"/>
    <p:sldId id="440" r:id="rId36"/>
    <p:sldId id="391" r:id="rId37"/>
    <p:sldId id="394" r:id="rId38"/>
    <p:sldId id="395" r:id="rId39"/>
    <p:sldId id="458" r:id="rId40"/>
    <p:sldId id="463" r:id="rId41"/>
    <p:sldId id="464" r:id="rId42"/>
    <p:sldId id="462" r:id="rId43"/>
    <p:sldId id="465" r:id="rId44"/>
    <p:sldId id="396" r:id="rId45"/>
    <p:sldId id="446" r:id="rId46"/>
    <p:sldId id="466" r:id="rId47"/>
    <p:sldId id="467" r:id="rId48"/>
    <p:sldId id="444" r:id="rId49"/>
    <p:sldId id="421" r:id="rId50"/>
    <p:sldId id="422" r:id="rId51"/>
    <p:sldId id="423" r:id="rId52"/>
    <p:sldId id="424" r:id="rId53"/>
    <p:sldId id="468" r:id="rId54"/>
    <p:sldId id="469" r:id="rId55"/>
    <p:sldId id="488" r:id="rId56"/>
    <p:sldId id="489" r:id="rId57"/>
    <p:sldId id="490" r:id="rId58"/>
    <p:sldId id="491" r:id="rId59"/>
    <p:sldId id="492" r:id="rId60"/>
    <p:sldId id="493" r:id="rId61"/>
    <p:sldId id="494" r:id="rId62"/>
    <p:sldId id="436" r:id="rId63"/>
    <p:sldId id="437" r:id="rId64"/>
    <p:sldId id="418" r:id="rId65"/>
    <p:sldId id="417" r:id="rId66"/>
    <p:sldId id="461" r:id="rId67"/>
    <p:sldId id="460" r:id="rId68"/>
    <p:sldId id="495" r:id="rId69"/>
    <p:sldId id="496" r:id="rId70"/>
    <p:sldId id="497" r:id="rId71"/>
    <p:sldId id="453" r:id="rId72"/>
    <p:sldId id="454" r:id="rId73"/>
    <p:sldId id="455" r:id="rId74"/>
    <p:sldId id="498" r:id="rId75"/>
    <p:sldId id="499" r:id="rId76"/>
    <p:sldId id="500" r:id="rId77"/>
    <p:sldId id="501" r:id="rId78"/>
    <p:sldId id="419" r:id="rId79"/>
    <p:sldId id="456" r:id="rId80"/>
    <p:sldId id="457" r:id="rId8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4" Type="http://schemas.openxmlformats.org/officeDocument/2006/relationships/tableStyles" Target="tableStyles.xml"/><Relationship Id="rId83" Type="http://schemas.openxmlformats.org/officeDocument/2006/relationships/viewProps" Target="viewProps.xml"/><Relationship Id="rId82" Type="http://schemas.openxmlformats.org/officeDocument/2006/relationships/presProps" Target="presProps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0.0179166677864584" units="cm"/>
          <inkml:channelProperty channel="Y" name="resolution" value="0.0178703701221708" units="cm"/>
          <inkml:channelProperty channel="T" name="resolution" value="28.34646" units="1/dev"/>
        </inkml:channelProperties>
      </inkml:inkSource>
      <inkml:timestamp xml:id="ts0" timeString="2016-10-21T13:06:14"/>
    </inkml:context>
    <inkml:brush xml:id="br0">
      <inkml:brushProperty name="width" value="0.06667" units="cm"/>
      <inkml:brushProperty name="height" value="0.06667" units="cm"/>
      <inkml:brushProperty name="color" value="#000000"/>
      <inkml:brushProperty name="fitToCurve" value="1"/>
    </inkml:brush>
  </inkml:definitions>
  <inkml:trace contextRef="#ctx0" brushRef="#br0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0.0179166677864584" units="cm"/>
          <inkml:channelProperty channel="Y" name="resolution" value="0.0178703701221708" units="cm"/>
          <inkml:channelProperty channel="T" name="resolution" value="28.34646" units="1/dev"/>
        </inkml:channelProperties>
      </inkml:inkSource>
      <inkml:timestamp xml:id="ts0" timeString="2016-10-21T13:06: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5503 7602 0,'0'-17'78,"0"34"172,18-17-250,-18 18 16,0 0 0,0-1-1,0 1 1,0 0 0,0-1-1,18 1 1,-18-1-16,0 1 15,0 0 1,0-1 0,0 1-1,0 0 1,0-1 0,0 19-1,0-19 1,0 1-1,0 0 1,0-1 15,0 1-15,0-1 0,0 1-1,0 17 1,0-17-1,0 0 1,0-1 0,0 1-1,0 0 32</inkml:trace>
  <inkml:trace contextRef="#ctx0" brushRef="#br0">5715 7426 0,'-18'-18'79,"1"18"-17,-1 0-46,0 0-1,1 0 1,-1 0 0,1 0 15,-1 0-16,0 0 1,1 0 0,-1 0 15,0 18-15,1-18-16,-1 18 15,18-1 1,-18 1-1,-17-18 1,18 18 0,-1-1-1,0 1 17,1-18-17,-1 17 1,0-17-16,1 18 15,-1 0 1,0-1-16,1 1 31,17 0-15,-18-18-16,18 17 16,0 1-1,-18 0 1,1-18-1,17 17 1,0 1 0,-18-1-1,18 1 17,0 0-17,0 17 1,-17-17-1,17-1 1,0 19 0,0-19-1,0 1 1,0 0 0,0-1-1,0 1 1,0-1-1,0 1-15,0 0 16,0-1 0,0 1-1,0 0 1,0-1 0,0 1-1,0 0 1,17-1-1,-17 1 1,0-1 0,18-17-1,-1 0 1,-17 18 0,18 0-1,0-1 1,-18 1-1,17 0 17,1-18-17,-18 17 17,18-17 14,-1 18 17,-17 0-63,18-18 31,0 17-15,-1-17-1,1 18 1,0-18 0,-1 17-1,1-17 17,-1 18-17,1-18 1,0 0-1,-1 18 1,1-18 0,0 0-1,17 0 1,-17 0 0,-1 0-1,1 0 1,-1 0-1,1 0 1,0 0 0,-1 0-1,1-18 1,0 18 0,-1-18-1,1 18-15,0-17 16,-1 17 15,-17-18-31,18 18 16,-18-17-1,17 17 1,1-18 0,-18 0-1,18 18 16,-18-17-15,0-1 0,17 18-16,-17-18 15,0 1 1,18-1 15,-18 0-15,0 1-1,0-1 1,18 1 0,-18-1-1,0 0 1,17 1 0,-17-1-1,0 0 1,0 1-1,0-1 1,0 0 15,0 1-15,0-1 0,0 1-1,0-1 1,0 0-1,0 1 1,0-1 0,0 0-1,0 1 1,0-1 0,0 0-1,0 1 1,0-1-1,0 0 1,0 1 0,-17-1-1,-1 1 1,18-1 15,-18-17-15,1 17-1,17 0 1,0 1 0,-18 17-1,0-18 1,1 0 0,-1 1 15,18-1-31,-17 18 15,17-17 1,-18 17 0,18-18 31,-18 18-32,1 0 141,-1 0 360,0-18-438,18 1-47,-17 17 16,-1 0-15,18-18 14,-18 18-14,1 0 30,17-18 48</inkml:trace>
  <inkml:trace contextRef="#ctx0" brushRef="#br0">1605 11624 0,'0'-18'109,"0"1"-109,0-1 16,0 0-1,0 1 1,18-1 0,-18-17-1,0 17 1,0 1 0,17-19-1,-17 19 1,0-1 15,18 0-15,0-17-1,-1 18 1,-17-1 0,18 18 15,0-18 16,-1 18-16,1 0-31,0-17 16,-1 17-1,1 0 16,-1 0-15,1 17 0,0-17-1,-1 18 1,1-18 0,0 18-1,-1-1 1,1 1-1,0-1 1,-1 1 0,-17 0 15,18-1-31,-18 1 47,0 0-16,17-18-15,-17 35-1,0-17 1,0-1 15,0 1 16,0-1-47,0 1 31,-17 0-15,17-1 15,0 1-31,-18-18 16,1 18-1,-1-1 17,0 19-17,18-19 1,-17-17 0,17 18-1,-18 0 1,0 17-1,1-18 1,-1 1 0,18 0-1,-18-1 1,1 1 0,-1 0-1,18-1 1,-17 1 15,-1 0-15,0-18-1,18 17 1,-17 1 0,-1-1-1,0 1 1,1-18-1,-1 18 1,0 17 0,1-35-1,-1 0 1,1 18 0,-1-18 15,0 0 0,1 0 47,-1 0-47,0 0 1,18-18-1,-17 18-15,17-18-1,0 1 48,-18 17-48,18-18 32,0 0-31,18 1-1,-1 17 17,1 0 15,0 0-32,-1 0 16,1 17-15,0-17 15,-1 0 1,1 0-17,-18 18 1,17-18-1,1 0 1,0 0 0,-1 0-1,1 0 1,0 0 15,-1 0-15,1 0-1,0 0 1,-1 0 15,1 0-15,-1 0 0,1 0 15,0 0 0,-1 0-15,1 0-1,0-18 1,-1 18 0,-17-17-16,18 17 15,0 0 1,-1 0 46,1 0-30,-1 0-1,1 0-31,0 0 47,-18-18 31,17 18 562,1 0-577,0 18-63,-18-1 16,17-17-1,-17 18-15,18-18 31,-18 18 1,18-18-1</inkml:trace>
  <inkml:trace contextRef="#ctx0" brushRef="#br0">1958 10954 0,'0'-18'78,"-18"18"-31,1 0 31,-1 0-62,0 0-1,1 0 17,-1 0-32,0 0 15,1 0 1,-1 0-1,1 0 1,-1 0 0,-17 0 15,-1 35-15,19-17-1,-1-18 1,0 18-16,1-18 15,-1 0 1,1 17 0,-1 1-1,0-18 1,-17 18 0,17-1-1,1-17 1,-1 35-1,0-17 1,1-18-16,-1 18 16,18-1-1,-18 1-15,1-18 32,-1 18-17,1-1 1,-1 1-1,0 17 1,1-17 0,-1 0-1,18 17 1,-18-18 0,1 1-1,17 0 1,-18-1-1,18 1 1,0 0-16,-18-1 16,18 1-1,0 0 1,0-1 0,0 1-1,0-1 1,-17 1-1,17 0 1,0 17 0,0-17-1,0-1-15,0 19 16,0-19 0,0 1-1,0 0-15,0-1 16,0 1-1,0-1 17,0 1-32,0 0 15,0-1 17,0 19-17,0-19 1,0 1-1,0 0 1,0-1 0,0 1-1,0-1 1,0 1-16,0 0 16,0-1-1,0 1 1,0 0-16,0-1 31,0 1-31,0 0 16,0-1-1,0 1 17,0-1-32,17 1 15,-17 0 1,18-1-1,-18 1 1,0 0 0,18-1-1,-1 1 17,-17 0-17,0-1 1,18-17-1,-18 18 1,18-1 15,-18 1-15,17-18 0,1 0-1,-18 18 1,18-18-1,-1 17 1,1 1 0,-1 0-1,1-18 1,0 17 0,17 1-1,0-18 1,1 35-1,-1-35 1,-17 18 0,-1-18-1,1 0 1,-1 0 15,1 0-15,17 0-1,-17 0 1,0-18 0,-1 18-1,19-17 1,-19 17 0,1-18-1,-1 0 1,1 18-1,17-35 1,1 17 0,-19 1-1,19-1 1,-19 0 0,1 1 15,-1-1-16,1 18-15,0-17 16,-18-1-16,17 0 16,-17 1-1,36-1 1,-19 18 0,-17-18-1,18 1 1,0-1-1,-1 0 1,1 1 0,-1-1-1,-17 1 1,18-1 15,-18 0-15,18 18-1,-18-17 1,17 17 0,-17-18-1,18 0 1,-18-17 0,18 17-1,-18 1 1,17-18-1,-17 17-15,0-17 16,0-1 0,0 1-16,0 0 15,0-18 1,0 0 15,0 18-15,0-1-1,-17 1-15,17 17 16,-18-17-16,18 18 16,-35-54-1,35 36 1,-18-1 0,18 19-1,-18-1 1,1 1-1,17-1 1,0 0 0,-18-17-1,1 17 1,-1 1 0,0-19 15,1 19-16,-1-1 1,-17-17 0,17 0-1,0 17 1,-17 0 0,18-17-1,17 17 1,-18 18-1,18-17 1,-18 17 0,1 0 31,-1 0 46</inkml:trace>
  <inkml:trace contextRef="#ctx0" brushRef="#br0">8696 10724 0,'18'0'172,"-1"0"-156,1 18-1,0-18-15,-1 18 16,18-1-1,-17 1 1,35 0 0,-18 17-1,-17-17 1,0-1 0,-1 1-1,1 17 1,-1-35-1,1 18 1,0-1 0,-18 1 15,0 0-31,0-1 31,0 1 0,0 0-15,0-1 0,-18 1-1,0-18 1,1 17 0,-18 1-1,-1 0 1,1-18-1,17 0 1,-17 0 0,17 0-1,1 0 1,-18 0 0,17 0 62,36 0 125,-1 0-203,1 0 15,-1 0 1,1 17 0,0-17-1,-1 0 1,19 0 0,-19 0-1,-17 18-15,18 0 16,0-18-1,-1 17 1,1-17 0,-1 18-1,1 17 1,0-17 0,-1 0-1,1-18 1,-18 17-1,18 1 1,-18-1 0,17-17-1,-17 18 1,18 0 0,-18 17-1,0-17 1,0-1-1,0 1 1,0 0 0,-18-1-1,1 1 1,-1 17 0,0-35-1,1 18 1,-36-1 15,18-17-15,-1 18-1,1-18 1,17 0 0,1 0-1,-1 0 1,0 0-1,1 0 17,-1 0-1,1 0 0,17-18-15,-18 18-16,0 0 31,1-17-15</inkml:trace>
  <inkml:trace contextRef="#ctx0" brushRef="#br0">9013 10566 0,'0'-18'62,"-17"18"-15,-1-18-31,18 1-16,-17 17 16,17-18-1,-36 1 1,19-1-1,-1 18 1,0-18 0,1 18-1,-1 0 1,0 0 0,1-17-1,-18 17 1,17 0-1,0 0 1,1 17 15,-1 1-15,0 0 0,1-1-1,-1 18 1,-17-17-1,17 0 1,0 17 0,1-17-1,-1-1 1,1 1 0,17 0-1,-18-1 1,0 1-1,18-1-15,-17 1 16,17 0 0,-18-18-1,18 17 1,0 1 0,-18 17-1,18-17 1,0 0-1,0-1 1,-17 1-16,17-1 16,0 1-1,-18 0 1,18-1 0,0 19-1,0-19 1,0 19-1,0-19-15,-18 18 16,18-17 0,0 0-1,0 17 1,0-17 0,0-1-1,-17 19 1,17-1-1,0-17 1,0-1-16,0 1 16,0-1-1,0 1-15,0 0 16,0 17 0,0-17-1,0 17 1,17 0-1,1-17 1,-18-1 0,18 1-1,-18 0 1,0-1 0,17 1-1,1 0 1,0-1-1,-1 19 1,-17-19 0,18-17-16,0 18 15,-18 0 1,17-1-16,-17 1 16,18-1-1,-1 1 1,-17 0-1,18-1 1,0 1 31,-1-18-31,1 18 15,0-18 0,-18 17-31,17-17 16,1 0-1,0 18 1,-1-18 0,19 18-1,-19-18 1,18 0-1,-17 0 1,0 0 15,-1 0-31,1 0 16,0 0-16,-1 0 16,1 0-1,0 0 1,-1 0-1,1 0 1,-1 0 0,1 0-1,0 0 1,-1-18 0,19-17-1,-19 17 1,1 0-1,0-17 1,17 17 0,-17 1 15,-1 17-15,18-35-1,-17 17 1,-18 0-1,18 1 1,17-1 0,-17 0-1,-1 1 1,-17-1 0,18-17-1,0 35-15,-18-18 16,0 0-1,17 1 1,-17-1-16,0 1 16,18-1 15,-18 0-15,0-17-1,0 0 1,17 17-16,-17 0 15,0 1-15,18 17 16,-18-18 0,0-17-1,0 17 1,0 1 0,0-19-1,18 36-15,-18-17 16,0-1-1,0 0 1,0 1-16,0-1 16,0 0 15,0 1-15,0-18-1,-18 17 1,18-17-1,-18 17 1,1-17 0,17 17-1,-18 0 1,18 1 0,-17-1-1,17 1 1,-36-1-1,19-17 1,-1 17 0,0 0 15,1-17-15,-1 17-1,0 1 1,18-1-1,-17 1 1,-1 17-16,18-18 16,0 0-16,-17 18 15,17-17 1,-18-1 0,18 0-1,-18 1 16,1 17 1,17-18-1,-18 18-15,18-18-1,-18 18 1,18-17-1,-17 17 1,-1-18 0,0 18-1,18-17 1,-17 17 62</inkml:trace>
  <inkml:trace contextRef="#ctx0" brushRef="#br0">5256 14781 0,'0'-17'125,"0"34"-62,-17 19-63,-1-1 15,0 0 1,1-17-16,-1 17 15,-52 36 1,34-36 0,1 0-1,17-17 17,1 17-17,-1-17 1,1-1-1,-1-17-15,0 36 16,1-36-16,17 17 16,-18 1-1,0-18 1,18 18 0,-17-1 15,17 1-16,0 0 1,0-1 15,0 1 63,17-18 15,19 0-93,-19 0-16,19 0 16,34 0-16,1 0 15,-1-18 1,1-17 0,-36 35 15,-17 0-16,17-18 1,-17 18 0,17 0-1,18-17 1,-18-1 0,-17 18-1,17 0 1,-17 0-1,-1 0 1,-17-18 140</inkml:trace>
  <inkml:trace contextRef="#ctx0" brushRef="#br0">5345 14993 0,'0'18'125,"0"-1"-109,-18 1-16,18 17 15,-18 36 1,1-18 0,17 0-1,-18 0 1,0-18-1,18 0 1,-17 0 0,17-17-1,0 0 1,0-1 0,0 1 15,0 0 0,0-1-15,0 1-1,0 0 1</inkml:trace>
  <inkml:trace contextRef="#ctx0" brushRef="#br0">5133 14640 0,'0'-17'94,"-18"17"-32,1 0-31,-1 0-31,0 0 16,18 17 0,-17-17-16,-1 18 15,0 0 1,1-1-1,-1-17 17,1 18-17,-1-1 1,0 1 0,1 0-1,-1-1 1,0 1-16,1 0 15,17-1-15,-18-17 16,0 18 0,1 0-1,-1 17 1,1-18 0,-1 1-1,0 0 1,1-1-1,17 1-15,-18 0 32,0-18-32,18 17 15,-17 1 1,-1 17 0,18 1-1,-18-19 1,18 36-1,0-35 1,0-1 0,0 1-1,0 0 1,0-1 0,0 19-1,0-19 1,0 18-1,18-17 17,0 0-17,-1 17 1,1-17 0,-18-1 15,18-17-31,-18 18 15,17 0 1,1-1 0,-18 19-1,18-19 1,-1 1 0,1-1-1,-1 1 1,-17 0-1,0-1 1,18 1 0,0 0-1,-18-1 1,17-17 0,1 18-1,0 0 1,-1-1-1,1-17 1,0 35 0,-1-17-1,1-18-15,-1 18 16,1-18 0,-18 17-16,18 1 15,-1 0 1,19-18-1,-19 17 1,1 1 15,17 0-15,-17-18 0,-1 0-1,1 0 1,0 0-1,-1 0 1,19 0 0,-1-18-1,0 0 1,1-17 0,-1 17-1,0 1 1,0-1-1,1-17 1,-19 17 15,19 1-15,-19 17-16,-17-18 16,18 0-16,-1 1 15,1-1 1,0 0-1,-1 1 1,19-1 0,-19 0-1,1-17 1,17 18 0,-17-1-1,-18 0 1,17-17-1,1 17 1,0 1 15,-1 17-31,-17-36 16,0 19-16,18 17 16,-18-36-1,0 19 1,0-1-1,0-17 1,0 17 0,0-17-1,0 0 1,0-1 0,0 1-1,0 0 1,0 17-1,-18 1 1,1-19 15,-1-17-15,0 18 0,-17-18-1,35 36-15,-17-1 16,-1 0-16,18 1 15,-35-1 1,35 0 0,-18 18-1,18-17 1,0-1 0,-18 18-1,1-18 1,-1 18-1,18-17-15,-18-1 16,1 18 0,17-17-16,-18 17 31,1-18-15,-1 18-1,0-18 1,-17 1-1,17-1 1,1 18 0,-19-18-1,19 18 1,-1-17 0,1 17-1,-1 0 1,0-18-1,-17 18 1,17-18 0,1 18 15,-1 0-15,-17 0-1,17 0 1,0 0-1,1 0 1,-1 0 0,1 0-1,-1 18 1,0-18 0,1 0-1,17 18 16,-18-18-15,18 17 47,-18-17-48</inkml:trace>
  <inkml:trace contextRef="#ctx0" brushRef="#br0">6773 7832 0,'18'0'79,"0"0"30,-1 0-47,1 0 1,-18-18-32,18 0 0,-18 1 1,17 17-1,-17-18-15,18 18-1,-18-18 1,17 18-16,-17-17 15,18-1 17,0 1 15,-1-1-16,1 18-16,-18-18 1,0 1 31,0 34 156,-18-17-187,18 18-1,-17 0 1,17-1 0,-18 1-1,18-1 1,0 1 15,-18 0-15,1-1 15,17 1-15,0 0-1,-18-1 16,18 1 1,0 0-17,0-1 17,0 1-17,0 0 16,0-1-31,0 1 32,0-1-17,0 1 17,0 0-17,0-1 1,0 1 31,0 0 15,0-1-46,0 1-1,18-18 1,-1 0 0,-17 18-1,18-18 1,0 17 0,-18 1 15,17-18 0,1 0-15,0 0 77,-1 0-61,-17-18-32,18 18 15,0-17 1,-1-1 0,-17 0 15</inkml:trace>
  <inkml:trace contextRef="#ctx0" brushRef="#br0">6985 7373 0,'0'18'297,"18"-18"-266,-18 17-15,17 1-1,-17 0 1,0-1 0,18-17-1</inkml:trace>
  <inkml:trace contextRef="#ctx0" brushRef="#br0">1076 13035 0,'0'0'0,"18"18"16,-1-18-16,1 0 31,0 0-15,-1 0-1,1 0 1,-1 0 15,1 0 0,-18-18 110,0 1-110,-18 34 63,18 1-78,0-1-1,0 1 1,0 0-1,0-1 1,0 19 0,0-19-1,0 1 1,0 0 0,0-1 15,0 1-16,0-1 1,0 1 0,0 0-1,0-1 1,0 1 0,0 0-1,0-1 16,0 1-31,0 0 32,0-1 15,0 1-32,-17-1 1,-1 1-1,18 0 1,-17-1 0,-1 1-1,18 0 1,-18-1 0,1-17-1,-1 36 1,0-19-1,1 1 1,-1-18 0,18 17-1,-18-17-15,1 18 16,17 0 0,-18-18-1,0 0 1,1 0 15,-1 0 16,1 0-31,-1 0-16,0-18 15,18 0 1,-17 18-1,-1-17 1,0 17 15,18-18-31,-17 18 16,17-17 109,17 17-94,1 0 47,0 0-62</inkml:trace>
  <inkml:trace contextRef="#ctx0" brushRef="#br0">1235 12806 0,'17'17'312,"1"-17"-187,-36 0 188,1-17-297,-1-1-1,0 18 1</inkml:trace>
  <inkml:trace contextRef="#ctx0" brushRef="#br0">10231 11218 0,'0'-17'47,"0"34"172,17-17-203,-17 18-1,18-18-15,-1 18 16,1-18 0,-18 17-1,18 1 1,-1 0-1,1-1 1,0 1-16,-18-1 16,0 1-1,17-18-15,-17 18 16,0 17 15,18-17-15,-18-1-1,0 1 1,0 0 0,18-1-1,-18 1-15,0-1 16,0 1-16,0 0 16,0-1-1,0 1 1,0 0-1,0-1 1,0 1 0,0 0 31,0-1-16,0 1 16,-18-18 109,0-18-140,18 1-1,0-1 1,0 0-1,0 1 1,0-1 0,0 0-1,0 1 1,0-1 15,0 0-15,18 1-1,-18-1 1,18-17 0,-1 35-1,-17-18 1,18 1 15,-18-1-15,18 0-1,-1 1 1,1-1 0,-1 0-1,-17 1 1,18-1 0,0 18 46,-1 0-15,1 0 15,0 0-30,-1 0-1,-17 18-31,18-18 16,-18 17-1,18-17-15,-1 18 31,-17 0 32,0-1-47,0 1-1,18-18 16,-18 18 1,0-1-17,0 1 17,0 0-17,0-1 1,0 1-1,0-1 17,0 1-32,0 0 47,0-1-16,0 1 0,0 0-15,17-18-1,-17 17 1,0 1 62,0 0 31,0-1-93,18-17 31,0 0-16,-18 18-15,17-18 15,1 0 47</inkml:trace>
  <inkml:trace contextRef="#ctx0" brushRef="#br0">10954 11536 0,'17'0'453,"1"0"-437,17 0-16,-17 0 15,0 0 1,-1 0-1,1 0 1,-1 0 0,1 0 15,0 0-15,-1 0-1,1 0 1,-18 17-1,18-17 1,-1 0 62</inkml:trace>
  <inkml:trace contextRef="#ctx0" brushRef="#br0">11112 11271 0,'0'18'359,"0"0"-359,0-1 16,0 1 0,0-1-1,0 1 1,0 0-1,0-1 1,0 1 15,0 0-15,0-1 0,0 1-1,0 0 1,0-1-1,0 1 1,0-1 0,0 1 15,0 0-31,0-1 16,0 1 15,0 0-16,0-1 1,0 1 0,0 0 15,0-1 0,0 1 219</inkml:trace>
  <inkml:trace contextRef="#ctx0" brushRef="#br0">11518 11307 0,'0'17'125,"0"1"-109,0-1-1,18 1-15,-18 17 16,0-17-1,0 0 1,0-1 0,0 1-1,0 0 1,0-1 0,17 18-1,-17-17 1,0 0-1,0-1 1,0 1 0,0 0-1,0-1 17,0 1-1,0 0-16,0-1 17,0 1-17,0 0 1,0-1 0,0 1 343,0-1-343</inkml:trace>
  <inkml:trace contextRef="#ctx0" brushRef="#br0">11748 11642 0,'17'0'140,"1"0"-140,17 0 16,0 0 0,18 0-1,-17 0 1,-19 0-1,18 0 1,-17 0 0,0 0-1,17 0 1,-17 17 0,-1-17-1,1 0 1</inkml:trace>
  <inkml:trace contextRef="#ctx0" brushRef="#br0">12312 11624 0,'0'-18'125,"18"18"-125,-1-17 16,-17-1-16,18 18 15,17-53 1,0 18-1,1 0 1,-1-1-16,0-17 16,-17 36-1,0 17-15,-1-18 16,-17 1 0,18 17 15,-18 17 250,0 18-265,0-17-1,17 0 1,-17 17 0,18-17-1,-18 17 1,0 0-1,0 0 1,0 1 0,0-19-1,0 19 1,0-1 0,0-17-1,0-1 16,0 1-15,0 0 0,0 17-1,0-18 1,0 1 0,0 17-1,0-17 1,-18 0-1,1-1 1,-1 1 0,18 0-1,-17-1 1,-1 18 0,0-35-1,18 18 1,-17 0-1,-1-18 1,18 17 0,-18-17-1,18 18 17,-17-18 46,-1 0 94,0 0 421,1 0-561,-1 0-17,0 0 1,18 18-16,-17-18 15,-1 0 1,1 17 0,-1-17-16,0 0 15,1 0 1,-1 0 0,0 0-1,1 0 1,-1 0-1,0 0 1</inkml:trace>
  <inkml:trace contextRef="#ctx0" brushRef="#br0">12594 10901 0,'0'17'203,"0"1"-188,18 0 1,-18-1 0</inkml:trace>
  <inkml:trace contextRef="#ctx0" brushRef="#br0">4357 16281 0,'0'17'16,"17"-17"46,-17 18-62,18-18 16,0 0 15,-1 0-15,-17-18-1,36 1 1,-19-1 0,1 0-1,0 1 1,-1-1-1,1 18 17,-18 18 140,0-1-157,0 1 1,0 0-16,17-1 15,-17 19 1,18 17 0,-18-36-1,0 1-15,0-1 16,0 1 0,0 0-1,0-1 1,0 1-1,0 0-15,0-1 16,0 19 0,0-19 15,0 1-15,18-18 15,-18-18 94,0 1-110,0-1 1,0 0-16,0-17 16,0 17 15,17 1-15,-17-1-1,0 0-15,36 1 16,-36-1-1,17-17 1,-17 17 0,18 1-1,0-1 1,-1 0 0,-17 1-1,18 17 1,0-18-1,-1 0 1,1 1 0,-1-1 15,1 18-15,0 0-1,-1 0 1,1 0 31,0 0-32,-18 18-15,0-1 16,17-17 0,1 18 15,-18 0-16,18-18 1,-18 17 0,17 1-1,-17 0 17,0-1-17,18 1 1,-18 17-1,17-17 1,-17-1 0,0 19-1,0-19 1,0 1 0,0 0-1,0-1 1,18 19-1,-18-19 1,0 1 0,0-1 15,0 1-15,0 0 15,0-1 47,18-17 203</inkml:trace>
  <inkml:trace contextRef="#ctx0" brushRef="#br0">5133 16369 0,'18'0'203,"-1"-18"-187,1 18 0,-1 0-1,1 0-15,0-17 16,-1 17 15,1 0 16,0 0-31,-1 0-1,1 0 1,0 0 15</inkml:trace>
  <inkml:trace contextRef="#ctx0" brushRef="#br0">5221 16175 0,'0'17'578,"0"1"-562,0 0 15,0-1-16,0 1 1,0 0 0,0-1-1,0 1 1,0 0 0,0-1-16,18-17 15,-18 18-15,0 0 31,0-1 1,0 1-32,0-1 15,17-17 1,-17 18-16,0 0 16,18-1-1,-18 1 16,0 0 1,0-1-17,0 1 1,18-18 0,-18 18-16,0-1 31,0 1 0,0-1 0,0 1-15</inkml:trace>
  <inkml:trace contextRef="#ctx0" brushRef="#br0">5556 16140 0,'18'0'109,"-18"17"-93,18 1 0,-18 17-1,0-17 1,0 17 0,17 0-1,-17-17 1,18 0-1,-18 17 17,0-17-17,0-1 1,17 18 0,-17-17-1,0 0 16,0-1-15,0 1 0,0 0-16,0-1 15,0 1 17,0 0-1,0-1 47,0 1 0,0-1-47,0-52 126,0 0-157</inkml:trace>
  <inkml:trace contextRef="#ctx0" brushRef="#br0">5891 16316 0,'18'0'109,"0"0"-78,-1 0-15,19 0 15,-19 0-31,1 0 16,0 0-1,-1 0 1,1 0 15,-1 0 0,1 0-15</inkml:trace>
  <inkml:trace contextRef="#ctx0" brushRef="#br0">6350 16439 0,'18'0'109,"-1"-17"-93,-17-18-16,18-1 15,0 19-15,-1-36 16,1 0 0,17 35 15,-17-17-15,-1 17-1,1 1 1,0 17-1,-18-18 1,0 36 281,0-1-281,0 1-1,0-1 1,0 1-1,0 0 1,0 17 0,0-17-1,0-1 17,0 1-17,0 0 1,0-1-1,-18 19 1,18-19 0,0 1-1,0-1 1,0 1 0,0 0-1,0-1 1,0 1-16,0 0 15,0-1 1,0 1 0,0 0-1,0-1 1,0 1 0,0-1 15,0 1 0,18-18 16,-1 18-16,1-18-15,-18 17 31,18-17-32,-1 0 110,1 0-109,-18-17-16,18-1 16,-18 0-1,17 18 1,-17-17-1,18-1 1,-18 1 0,17 17-1,-17-18 17,0 0-17,18 18 48,-18-17 15</inkml:trace>
  <inkml:trace contextRef="#ctx0" brushRef="#br0">6526 15893 0,'18'17'328,"0"-17"-219,-18 18-93,17-18 46,-17 18-62,18-18 16,-18 17 0,18-17 77,-1 18-77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0.0179166677864584" units="cm"/>
          <inkml:channelProperty channel="Y" name="resolution" value="0.0178703701221708" units="cm"/>
          <inkml:channelProperty channel="T" name="resolution" value="28.34646" units="1/dev"/>
        </inkml:channelProperties>
      </inkml:inkSource>
      <inkml:timestamp xml:id="ts0" timeString="2016-10-21T15:12: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970 5697 0,'0'18'250,"0"0"-234,0-1-1,0 1 1,0 0 0,-18-18 15,18 17-15,0 1-1,0-1 1,0 1-1,0 0 1,0-1 0,0 1-1,0 17 1,0-17 0,-17 0-1,17-1 1,0 1 15,0-1-15,0 1-1,0 0 1,0-1 0,0 19-1,0-1 1,0-17-1,0 17 1,0-17 0,0-1-1,0 18 1,0-17 0,0 0-1,0-1 1,0 1 15,0 17-15,0-17-1,0 0 1,0-1 0</inkml:trace>
  <inkml:trace contextRef="#ctx0" brushRef="#br0">5203 13582 0,'0'-18'0,"0"1"32,18-1-17,-18 0 1,0 1-1,18-1 1,-18 0 0,17 1-1,-17-1 1,36 1 0,-19-1-1,-17 0-15,18 18 16,-18-17-16,18 17 15,-1-18-15,1 0 16,0 1 15,-1 17-15,1 0 0,-1 0-1,1 0 1,0 0-1,-1 0-15,1 0 16,0 0 0,-1 17-1,1-17 1,0 18-16,-18 0 16,17-18-1,-17 35 1,18-17-1,-18-1 17,0 1-17,0-1 1,0 1 0,0 0-1,0-1 1,0 1-1,-18 0-15,1-1 16,-1-17-16,18 18 16,-18 0-1,1-1 1,-1 1 0,-17-1-1,17 19 1,-17-19-1,17 1 1,-52 17 0,34-17 15,-34 17-15,-1-17-1,1 0 1,-19 17-1,19-18 1,-1 19 0,18-1-1,18-35 1,18 18 0,-1-1-1,0 1 1,1-18-1,17 18 1,17-18 156,1 0-156,0 0-16,-1 0 15,18-18-15,18 0 16,36-17-1,-19 17 1,18 18 0,0-17 15,-35 17-31,18 0 16,-36 0-16,1 0 15,16 0 1,-16 0-1,-1 0 1,0 0 0,-17 0-1,17 0 1,0 0 0,18 0-1,0 0 1,-17 0-1,-19 0 204,1-18-203,17-35-16</inkml:trace>
  <inkml:trace contextRef="#ctx0" brushRef="#br0">12771 8008 0,'0'-18'157,"17"18"-142,1-17 1,-1 17-1,1 0 1,17 0 0,36 0-1,17 0 1,0 17 0,-52 1-1,-1 0 1,-35-1-1,18 19 1,-1-19 0,18 36-1,-17-18 17,-18 1-17,18-19 1,-18 1-1,0 17 1,0-17 0,-36 35-1,-16-18 1,-19 18 0,-52 18-1,-142 87 1,0-52-1,54-35 1,34-36 0,107-35-1,70 18 1,35-18 125,-17-18-126,17 0-15,0 18 16,18-17-16,0-1 15,18 0-15,87-17 16,-52 18 0,-18-1-16,106-17 15,-52 17 17,-54 0-17,-18 18 1,1 0-1,35 18 1,-71 0 0,-17-1-1,-1 1 1,18 0 0,-17-1-1,-18 1 1,18-1-1,-18 1 1,0 0-16,0 17 16,0-17-1,0-1-15,-18 71 16,-17-17 0,-18 17 15,18-17-16,-18-1 1,17-34 0,-16-1-1,52-17-15,-53-1 16,35 1-16,-35-1 16,18 1-1,-53 17 1,17-17-1,0 0 1,1 17 0,52-35-1,1 0 17,-1 0-32,0 0 31</inkml:trace>
  <inkml:trace contextRef="#ctx0" brushRef="#br0">8008 3281 0,'0'-18'16,"-18"18"140,-17 18-140,35-1-16,-53 19 15,18-1-15,17 0 16,-70 53 0,0 36-1,0-36 1,17-17-1,36-1 1,0-17 0,17-18-1,0-17 1,1 0 0,-1 17 15,-17 0-16,17 1 1,1-19-16,-1 1 16,18 0-16,35-18 172,-17-18-172,-1 0 15,19 18-15,-1-17 16,0-1-1,18 0 1,18 1 0,-1 17-1,54-18 1,-36 0 0,18-17-1,17 35 1,1-18-1,-54 18 1,-52 0 0,0 0-1,-1 0 17,1 0-17,-1 0 1,1 0-1,0 0 1,-1 0 0</inkml:trace>
  <inkml:trace contextRef="#ctx0" brushRef="#br0">8237 3316 0,'-17'0'156,"17"35"-156,-18-17 16,18 0-16,-18-1 15,18 19-15,-17-1 16,17-18-16,-18 36 16,1-35-1,17 0-15,-36 35 16,36 0 0,-35-18-1,35 0 16,-18-17-15,18-1 0,0 19-1,-17-19 1,17 1 0,0 0-1,0-1 1,-18 1-1,0 17 1,18-17-16,0-1 16,-17 1-1,17 0 1,-18 17 0,1 0-1,17 1 1,0-19 15,0 1-15,0-1-1,-18 1 1,18 0 0,0-1-1,0 19 1,0-19-1,0 1 1,-18-18 0,18 35-1,0-17 1,-17-1 0,-1 1-1,18 17 1,-18-17 15,18 17-15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C4D2-6368-4297-BE84-E5C0B07919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58F-1BE4-4115-BDA9-B4D5D2E910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C4D2-6368-4297-BE84-E5C0B07919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58F-1BE4-4115-BDA9-B4D5D2E910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C4D2-6368-4297-BE84-E5C0B07919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58F-1BE4-4115-BDA9-B4D5D2E910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8EE9CA-BA77-488E-9EEB-53EA8BA1DC3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14E534-F5B9-4E7C-B41C-DDC67F90EAE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FA1F69-F686-4E12-8BCA-A3337DC935D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412875"/>
            <a:ext cx="3924300" cy="4606925"/>
          </a:xfrm>
        </p:spPr>
        <p:txBody>
          <a:bodyPr/>
          <a:lstStyle>
            <a:lvl1pPr>
              <a:defRPr sz="2800">
                <a:latin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</a:defRPr>
            </a:lvl2pPr>
            <a:lvl3pPr>
              <a:defRPr sz="2000">
                <a:latin typeface="Cambria" panose="02040503050406030204" pitchFamily="18" charset="0"/>
              </a:defRPr>
            </a:lvl3pPr>
            <a:lvl4pPr>
              <a:defRPr sz="1800">
                <a:latin typeface="Cambria" panose="02040503050406030204" pitchFamily="18" charset="0"/>
              </a:defRPr>
            </a:lvl4pPr>
            <a:lvl5pPr>
              <a:defRPr sz="1800"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6450" y="1412875"/>
            <a:ext cx="3924300" cy="4606925"/>
          </a:xfrm>
        </p:spPr>
        <p:txBody>
          <a:bodyPr/>
          <a:lstStyle>
            <a:lvl1pPr>
              <a:defRPr sz="2800">
                <a:latin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</a:defRPr>
            </a:lvl2pPr>
            <a:lvl3pPr>
              <a:defRPr sz="2000">
                <a:latin typeface="Cambria" panose="02040503050406030204" pitchFamily="18" charset="0"/>
              </a:defRPr>
            </a:lvl3pPr>
            <a:lvl4pPr>
              <a:defRPr sz="1800">
                <a:latin typeface="Cambria" panose="02040503050406030204" pitchFamily="18" charset="0"/>
              </a:defRPr>
            </a:lvl4pPr>
            <a:lvl5pPr>
              <a:defRPr sz="1800"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37724E-FF5D-43A7-AC59-5667B191719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487B25-D54A-41BA-85F8-97278CF60E4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B3851AC-0819-408A-BED0-41E6C5FFC79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CF299D-37B9-4A3F-92CE-198127F4BC3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2E9001-7B56-4063-A2E2-C89AB0559C6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solidFill>
                  <a:srgbClr val="FF0000"/>
                </a:solidFill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0000"/>
              </a:buClr>
              <a:buFont typeface="Wingdings" panose="05000000000000000000" pitchFamily="2" charset="2"/>
              <a:buChar char="p"/>
              <a:defRPr b="1" i="0" baseline="0">
                <a:ea typeface="楷体" panose="02010609060101010101" pitchFamily="49" charset="-122"/>
              </a:defRPr>
            </a:lvl1pPr>
            <a:lvl2pPr>
              <a:buClr>
                <a:srgbClr val="FF0000"/>
              </a:buClr>
              <a:buFont typeface="Wingdings" panose="05000000000000000000" pitchFamily="2" charset="2"/>
              <a:buChar char="n"/>
              <a:defRPr b="1" i="0" baseline="0">
                <a:ea typeface="楷体" panose="02010609060101010101" pitchFamily="49" charset="-122"/>
              </a:defRPr>
            </a:lvl2pPr>
            <a:lvl3pPr>
              <a:buClr>
                <a:srgbClr val="FF0000"/>
              </a:buClr>
              <a:buFont typeface="Wingdings" panose="05000000000000000000" pitchFamily="2" charset="2"/>
              <a:buChar char="u"/>
              <a:defRPr b="1" i="0" baseline="0">
                <a:ea typeface="楷体" panose="02010609060101010101" pitchFamily="49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C4D2-6368-4297-BE84-E5C0B07919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58F-1BE4-4115-BDA9-B4D5D2E910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D970108-EFA0-45F6-ACC4-3453A18CCC3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36291C-EB4C-4F86-94FB-4BB982F5A79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4475" y="476250"/>
            <a:ext cx="2017713" cy="5543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476250"/>
            <a:ext cx="5902325" cy="5543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A7EFB5-EB1D-4C0B-939F-F39D4CF88EC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8EE9CA-BA77-488E-9EEB-53EA8BA1DC3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14E534-F5B9-4E7C-B41C-DDC67F90EAE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FA1F69-F686-4E12-8BCA-A3337DC935D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412875"/>
            <a:ext cx="3924300" cy="4606925"/>
          </a:xfrm>
        </p:spPr>
        <p:txBody>
          <a:bodyPr/>
          <a:lstStyle>
            <a:lvl1pPr>
              <a:defRPr sz="2800">
                <a:latin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</a:defRPr>
            </a:lvl2pPr>
            <a:lvl3pPr>
              <a:defRPr sz="2000">
                <a:latin typeface="Cambria" panose="02040503050406030204" pitchFamily="18" charset="0"/>
              </a:defRPr>
            </a:lvl3pPr>
            <a:lvl4pPr>
              <a:defRPr sz="1800">
                <a:latin typeface="Cambria" panose="02040503050406030204" pitchFamily="18" charset="0"/>
              </a:defRPr>
            </a:lvl4pPr>
            <a:lvl5pPr>
              <a:defRPr sz="1800"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6450" y="1412875"/>
            <a:ext cx="3924300" cy="4606925"/>
          </a:xfrm>
        </p:spPr>
        <p:txBody>
          <a:bodyPr/>
          <a:lstStyle>
            <a:lvl1pPr>
              <a:defRPr sz="2800">
                <a:latin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</a:defRPr>
            </a:lvl2pPr>
            <a:lvl3pPr>
              <a:defRPr sz="2000">
                <a:latin typeface="Cambria" panose="02040503050406030204" pitchFamily="18" charset="0"/>
              </a:defRPr>
            </a:lvl3pPr>
            <a:lvl4pPr>
              <a:defRPr sz="1800">
                <a:latin typeface="Cambria" panose="02040503050406030204" pitchFamily="18" charset="0"/>
              </a:defRPr>
            </a:lvl4pPr>
            <a:lvl5pPr>
              <a:defRPr sz="1800"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37724E-FF5D-43A7-AC59-5667B191719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487B25-D54A-41BA-85F8-97278CF60E4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B3851AC-0819-408A-BED0-41E6C5FFC79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CF299D-37B9-4A3F-92CE-198127F4BC3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C4D2-6368-4297-BE84-E5C0B07919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58F-1BE4-4115-BDA9-B4D5D2E910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2E9001-7B56-4063-A2E2-C89AB0559C6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D970108-EFA0-45F6-ACC4-3453A18CCC3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36291C-EB4C-4F86-94FB-4BB982F5A79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4475" y="476250"/>
            <a:ext cx="2017713" cy="5543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476250"/>
            <a:ext cx="5902325" cy="5543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A7EFB5-EB1D-4C0B-939F-F39D4CF88EC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C4D2-6368-4297-BE84-E5C0B07919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58F-1BE4-4115-BDA9-B4D5D2E910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C4D2-6368-4297-BE84-E5C0B07919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58F-1BE4-4115-BDA9-B4D5D2E910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C4D2-6368-4297-BE84-E5C0B07919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58F-1BE4-4115-BDA9-B4D5D2E910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C4D2-6368-4297-BE84-E5C0B07919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58F-1BE4-4115-BDA9-B4D5D2E910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C4D2-6368-4297-BE84-E5C0B07919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58F-1BE4-4115-BDA9-B4D5D2E910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C4D2-6368-4297-BE84-E5C0B07919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58F-1BE4-4115-BDA9-B4D5D2E910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GIF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GIF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BC4D2-6368-4297-BE84-E5C0B07919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CD58F-1BE4-4115-BDA9-B4D5D2E910D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47625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68413"/>
            <a:ext cx="800100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4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CCCE98-B85B-4308-9AF6-967513A0BC7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3080" name="Picture 9" descr="GIF-395"/>
          <p:cNvPicPr>
            <a:picLocks noChangeAspect="1" noChangeArrowheads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7950" y="404813"/>
            <a:ext cx="4953000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2" name="Rectangle 10"/>
          <p:cNvSpPr>
            <a:spLocks noChangeArrowheads="1"/>
          </p:cNvSpPr>
          <p:nvPr userDrawn="1"/>
        </p:nvSpPr>
        <p:spPr bwMode="auto">
          <a:xfrm>
            <a:off x="5943600" y="0"/>
            <a:ext cx="3200400" cy="504825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rgbClr val="FF00FF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rgbClr val="99CCFF">
                <a:gamma/>
                <a:shade val="60000"/>
                <a:invGamma/>
              </a:srgbClr>
            </a:prstShdw>
          </a:effectLst>
        </p:spPr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C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语言程序设计教程</a:t>
            </a: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9643" name="WordArt 11"/>
          <p:cNvSpPr>
            <a:spLocks noChangeArrowheads="1" noChangeShapeType="1" noTextEdit="1"/>
          </p:cNvSpPr>
          <p:nvPr userDrawn="1"/>
        </p:nvSpPr>
        <p:spPr bwMode="auto">
          <a:xfrm>
            <a:off x="179388" y="0"/>
            <a:ext cx="3343275" cy="3714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0" cap="none" spc="0" normalizeH="0" baseline="0" noProof="0" dirty="0">
                <a:ln w="12700" cap="sq">
                  <a:solidFill>
                    <a:srgbClr val="EAEAEA"/>
                  </a:solidFill>
                  <a:rou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华文新魏" panose="02010800040101010101" charset="-122"/>
                <a:ea typeface="华文新魏" panose="02010800040101010101" charset="-122"/>
                <a:cs typeface="Courier New" panose="02070309020205020404" pitchFamily="49" charset="0"/>
              </a:rPr>
              <a:t>第</a:t>
            </a:r>
            <a:r>
              <a:rPr kumimoji="0" lang="en-US" altLang="zh-CN" sz="3600" b="0" i="0" u="none" strike="noStrike" kern="10" cap="none" spc="0" normalizeH="0" baseline="0" noProof="0" dirty="0">
                <a:ln w="12700" cap="sq">
                  <a:solidFill>
                    <a:srgbClr val="EAEAEA"/>
                  </a:solidFill>
                  <a:rou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华文新魏" panose="02010800040101010101" charset="-122"/>
                <a:ea typeface="华文新魏" panose="02010800040101010101" charset="-122"/>
                <a:cs typeface="Courier New" panose="02070309020205020404" pitchFamily="49" charset="0"/>
              </a:rPr>
              <a:t>5</a:t>
            </a:r>
            <a:r>
              <a:rPr kumimoji="0" lang="zh-CN" altLang="en-US" sz="3600" b="0" i="0" u="none" strike="noStrike" kern="10" cap="none" spc="0" normalizeH="0" baseline="0" noProof="0" dirty="0">
                <a:ln w="12700" cap="sq">
                  <a:solidFill>
                    <a:srgbClr val="EAEAEA"/>
                  </a:solidFill>
                  <a:rou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华文新魏" panose="02010800040101010101" charset="-122"/>
                <a:ea typeface="华文新魏" panose="02010800040101010101" charset="-122"/>
                <a:cs typeface="Courier New" panose="02070309020205020404" pitchFamily="49" charset="0"/>
              </a:rPr>
              <a:t>章 数组</a:t>
            </a:r>
            <a:endParaRPr kumimoji="0" lang="zh-CN" altLang="en-US" sz="3600" b="0" i="0" u="none" strike="noStrike" kern="10" cap="none" spc="0" normalizeH="0" baseline="0" noProof="0" dirty="0">
              <a:ln w="12700" cap="sq">
                <a:solidFill>
                  <a:srgbClr val="EAEAEA"/>
                </a:solidFill>
                <a:rou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uLnTx/>
              <a:uFillTx/>
              <a:latin typeface="华文新魏" panose="02010800040101010101" charset="-122"/>
              <a:ea typeface="华文新魏" panose="02010800040101010101" charset="-122"/>
              <a:cs typeface="Courier New" panose="02070309020205020404" pitchFamily="49" charset="0"/>
            </a:endParaRPr>
          </a:p>
        </p:txBody>
      </p:sp>
      <p:sp>
        <p:nvSpPr>
          <p:cNvPr id="69644" name="Line 12"/>
          <p:cNvSpPr>
            <a:spLocks noChangeShapeType="1"/>
          </p:cNvSpPr>
          <p:nvPr userDrawn="1"/>
        </p:nvSpPr>
        <p:spPr bwMode="auto">
          <a:xfrm flipV="1">
            <a:off x="611188" y="119697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00FF"/>
          </a:solidFill>
          <a:latin typeface="Verdana" panose="020B0604030504040204" pitchFamily="34" charset="0"/>
          <a:ea typeface="华文新魏" panose="0201080004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00FF"/>
          </a:solidFill>
          <a:latin typeface="Verdana" panose="020B0604030504040204" pitchFamily="34" charset="0"/>
          <a:ea typeface="华文新魏" panose="0201080004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00FF"/>
          </a:solidFill>
          <a:latin typeface="Verdana" panose="020B0604030504040204" pitchFamily="34" charset="0"/>
          <a:ea typeface="华文新魏" panose="0201080004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00FF"/>
          </a:solidFill>
          <a:latin typeface="Verdana" panose="020B0604030504040204" pitchFamily="34" charset="0"/>
          <a:ea typeface="华文新魏" panose="0201080004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800" b="1">
          <a:solidFill>
            <a:srgbClr val="0000FF"/>
          </a:solidFill>
          <a:latin typeface="Verdana" panose="020B0604030504040204" pitchFamily="34" charset="0"/>
          <a:ea typeface="华文新魏" panose="02010800040101010101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800" b="1">
          <a:solidFill>
            <a:srgbClr val="0000FF"/>
          </a:solidFill>
          <a:latin typeface="Verdana" panose="020B0604030504040204" pitchFamily="34" charset="0"/>
          <a:ea typeface="华文新魏" panose="02010800040101010101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800" b="1">
          <a:solidFill>
            <a:srgbClr val="0000FF"/>
          </a:solidFill>
          <a:latin typeface="Verdana" panose="020B0604030504040204" pitchFamily="34" charset="0"/>
          <a:ea typeface="华文新魏" panose="02010800040101010101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800" b="1">
          <a:solidFill>
            <a:srgbClr val="0000FF"/>
          </a:solidFill>
          <a:latin typeface="Verdana" panose="020B0604030504040204" pitchFamily="34" charset="0"/>
          <a:ea typeface="华文新魏" panose="02010800040101010101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1">
          <a:solidFill>
            <a:schemeClr val="tx1"/>
          </a:solidFill>
          <a:latin typeface="Cambria" panose="02040503050406030204" pitchFamily="18" charset="0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b="1">
          <a:solidFill>
            <a:schemeClr val="tx1"/>
          </a:solidFill>
          <a:latin typeface="Cambria" panose="02040503050406030204" pitchFamily="18" charset="0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Cambria" panose="02040503050406030204" pitchFamily="18" charset="0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Cambria" panose="02040503050406030204" pitchFamily="18" charset="0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47625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68413"/>
            <a:ext cx="800100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4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CCCE98-B85B-4308-9AF6-967513A0BC7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3080" name="Picture 9" descr="GIF-395"/>
          <p:cNvPicPr>
            <a:picLocks noChangeAspect="1" noChangeArrowheads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7950" y="404813"/>
            <a:ext cx="4953000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2" name="Rectangle 10"/>
          <p:cNvSpPr>
            <a:spLocks noChangeArrowheads="1"/>
          </p:cNvSpPr>
          <p:nvPr userDrawn="1"/>
        </p:nvSpPr>
        <p:spPr bwMode="auto">
          <a:xfrm>
            <a:off x="5943600" y="0"/>
            <a:ext cx="3200400" cy="504825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rgbClr val="FF00FF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rgbClr val="99CCFF">
                <a:gamma/>
                <a:shade val="60000"/>
                <a:invGamma/>
              </a:srgbClr>
            </a:prstShdw>
          </a:effectLst>
        </p:spPr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C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语言程序设计教程</a:t>
            </a: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9643" name="WordArt 11"/>
          <p:cNvSpPr>
            <a:spLocks noChangeArrowheads="1" noChangeShapeType="1" noTextEdit="1"/>
          </p:cNvSpPr>
          <p:nvPr userDrawn="1"/>
        </p:nvSpPr>
        <p:spPr bwMode="auto">
          <a:xfrm>
            <a:off x="179388" y="0"/>
            <a:ext cx="3343275" cy="3714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0" cap="none" spc="0" normalizeH="0" baseline="0" noProof="0" dirty="0">
                <a:ln w="12700" cap="sq">
                  <a:solidFill>
                    <a:srgbClr val="EAEAEA"/>
                  </a:solidFill>
                  <a:rou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华文新魏" panose="02010800040101010101" charset="-122"/>
                <a:ea typeface="华文新魏" panose="02010800040101010101" charset="-122"/>
                <a:cs typeface="Courier New" panose="02070309020205020404" pitchFamily="49" charset="0"/>
              </a:rPr>
              <a:t>第</a:t>
            </a:r>
            <a:r>
              <a:rPr kumimoji="0" lang="en-US" altLang="zh-CN" sz="3600" b="0" i="0" u="none" strike="noStrike" kern="10" cap="none" spc="0" normalizeH="0" baseline="0" noProof="0" dirty="0">
                <a:ln w="12700" cap="sq">
                  <a:solidFill>
                    <a:srgbClr val="EAEAEA"/>
                  </a:solidFill>
                  <a:rou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华文新魏" panose="02010800040101010101" charset="-122"/>
                <a:ea typeface="华文新魏" panose="02010800040101010101" charset="-122"/>
                <a:cs typeface="Courier New" panose="02070309020205020404" pitchFamily="49" charset="0"/>
              </a:rPr>
              <a:t>5</a:t>
            </a:r>
            <a:r>
              <a:rPr kumimoji="0" lang="zh-CN" altLang="en-US" sz="3600" b="0" i="0" u="none" strike="noStrike" kern="10" cap="none" spc="0" normalizeH="0" baseline="0" noProof="0" dirty="0">
                <a:ln w="12700" cap="sq">
                  <a:solidFill>
                    <a:srgbClr val="EAEAEA"/>
                  </a:solidFill>
                  <a:rou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华文新魏" panose="02010800040101010101" charset="-122"/>
                <a:ea typeface="华文新魏" panose="02010800040101010101" charset="-122"/>
                <a:cs typeface="Courier New" panose="02070309020205020404" pitchFamily="49" charset="0"/>
              </a:rPr>
              <a:t>章 数组</a:t>
            </a:r>
            <a:endParaRPr kumimoji="0" lang="zh-CN" altLang="en-US" sz="3600" b="0" i="0" u="none" strike="noStrike" kern="10" cap="none" spc="0" normalizeH="0" baseline="0" noProof="0" dirty="0">
              <a:ln w="12700" cap="sq">
                <a:solidFill>
                  <a:srgbClr val="EAEAEA"/>
                </a:solidFill>
                <a:rou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uLnTx/>
              <a:uFillTx/>
              <a:latin typeface="华文新魏" panose="02010800040101010101" charset="-122"/>
              <a:ea typeface="华文新魏" panose="02010800040101010101" charset="-122"/>
              <a:cs typeface="Courier New" panose="02070309020205020404" pitchFamily="49" charset="0"/>
            </a:endParaRPr>
          </a:p>
        </p:txBody>
      </p:sp>
      <p:sp>
        <p:nvSpPr>
          <p:cNvPr id="69644" name="Line 12"/>
          <p:cNvSpPr>
            <a:spLocks noChangeShapeType="1"/>
          </p:cNvSpPr>
          <p:nvPr userDrawn="1"/>
        </p:nvSpPr>
        <p:spPr bwMode="auto">
          <a:xfrm flipV="1">
            <a:off x="611188" y="119697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00FF"/>
          </a:solidFill>
          <a:latin typeface="Verdana" panose="020B0604030504040204" pitchFamily="34" charset="0"/>
          <a:ea typeface="华文新魏" panose="0201080004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00FF"/>
          </a:solidFill>
          <a:latin typeface="Verdana" panose="020B0604030504040204" pitchFamily="34" charset="0"/>
          <a:ea typeface="华文新魏" panose="0201080004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00FF"/>
          </a:solidFill>
          <a:latin typeface="Verdana" panose="020B0604030504040204" pitchFamily="34" charset="0"/>
          <a:ea typeface="华文新魏" panose="0201080004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00FF"/>
          </a:solidFill>
          <a:latin typeface="Verdana" panose="020B0604030504040204" pitchFamily="34" charset="0"/>
          <a:ea typeface="华文新魏" panose="0201080004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800" b="1">
          <a:solidFill>
            <a:srgbClr val="0000FF"/>
          </a:solidFill>
          <a:latin typeface="Verdana" panose="020B0604030504040204" pitchFamily="34" charset="0"/>
          <a:ea typeface="华文新魏" panose="02010800040101010101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800" b="1">
          <a:solidFill>
            <a:srgbClr val="0000FF"/>
          </a:solidFill>
          <a:latin typeface="Verdana" panose="020B0604030504040204" pitchFamily="34" charset="0"/>
          <a:ea typeface="华文新魏" panose="02010800040101010101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800" b="1">
          <a:solidFill>
            <a:srgbClr val="0000FF"/>
          </a:solidFill>
          <a:latin typeface="Verdana" panose="020B0604030504040204" pitchFamily="34" charset="0"/>
          <a:ea typeface="华文新魏" panose="02010800040101010101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800" b="1">
          <a:solidFill>
            <a:srgbClr val="0000FF"/>
          </a:solidFill>
          <a:latin typeface="Verdana" panose="020B0604030504040204" pitchFamily="34" charset="0"/>
          <a:ea typeface="华文新魏" panose="02010800040101010101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1">
          <a:solidFill>
            <a:schemeClr val="tx1"/>
          </a:solidFill>
          <a:latin typeface="Cambria" panose="02040503050406030204" pitchFamily="18" charset="0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b="1">
          <a:solidFill>
            <a:schemeClr val="tx1"/>
          </a:solidFill>
          <a:latin typeface="Cambria" panose="02040503050406030204" pitchFamily="18" charset="0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Cambria" panose="02040503050406030204" pitchFamily="18" charset="0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Cambria" panose="02040503050406030204" pitchFamily="18" charset="0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.wmf"/><Relationship Id="rId7" Type="http://schemas.openxmlformats.org/officeDocument/2006/relationships/oleObject" Target="../embeddings/oleObject3.bin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Relationship Id="rId3" Type="http://schemas.openxmlformats.org/officeDocument/2006/relationships/customXml" Target="../ink/ink1.xml"/><Relationship Id="rId2" Type="http://schemas.openxmlformats.org/officeDocument/2006/relationships/image" Target="../media/image3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4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5.bin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customXml" Target="../ink/ink3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6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7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8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9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720" y="2130425"/>
            <a:ext cx="8429684" cy="1470025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4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4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 数组相关的基本算法</a:t>
            </a:r>
            <a:endParaRPr lang="zh-CN" altLang="en-US" sz="4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字符串比较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11188" y="1268413"/>
            <a:ext cx="8001000" cy="4824412"/>
          </a:xfrm>
        </p:spPr>
        <p:txBody>
          <a:bodyPr>
            <a:normAutofit fontScale="92500"/>
          </a:bodyPr>
          <a:lstStyle/>
          <a:p>
            <a:r>
              <a:rPr lang="zh-CN" altLang="zh-CN" dirty="0" smtClean="0"/>
              <a:t>一般形式</a:t>
            </a:r>
            <a:r>
              <a:rPr lang="zh-CN" altLang="zh-CN" b="0" dirty="0" smtClean="0"/>
              <a:t>：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/>
              <a:t>           </a:t>
            </a:r>
            <a:r>
              <a:rPr lang="en-US" altLang="zh-CN" dirty="0" err="1" smtClean="0">
                <a:solidFill>
                  <a:srgbClr val="0000FF"/>
                </a:solidFill>
              </a:rPr>
              <a:t>str</a:t>
            </a:r>
            <a:r>
              <a:rPr lang="en-US" altLang="zh-CN" dirty="0" err="1" smtClean="0">
                <a:solidFill>
                  <a:srgbClr val="FF0000"/>
                </a:solidFill>
              </a:rPr>
              <a:t>n</a:t>
            </a:r>
            <a:r>
              <a:rPr lang="en-US" altLang="zh-CN" dirty="0" err="1" smtClean="0">
                <a:solidFill>
                  <a:srgbClr val="0000FF"/>
                </a:solidFill>
              </a:rPr>
              <a:t>cmp</a:t>
            </a:r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zh-CN" altLang="zh-CN" dirty="0" smtClean="0">
                <a:solidFill>
                  <a:srgbClr val="0000FF"/>
                </a:solidFill>
              </a:rPr>
              <a:t>字符串</a:t>
            </a:r>
            <a:r>
              <a:rPr lang="en-US" altLang="zh-CN" dirty="0" smtClean="0">
                <a:solidFill>
                  <a:srgbClr val="0000FF"/>
                </a:solidFill>
              </a:rPr>
              <a:t>1,</a:t>
            </a:r>
            <a:r>
              <a:rPr lang="zh-CN" altLang="zh-CN" dirty="0" smtClean="0">
                <a:solidFill>
                  <a:srgbClr val="0000FF"/>
                </a:solidFill>
              </a:rPr>
              <a:t>字符串</a:t>
            </a:r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</a:rPr>
              <a:t>，</a:t>
            </a:r>
            <a:r>
              <a:rPr lang="en-US" altLang="zh-CN" dirty="0" smtClean="0">
                <a:solidFill>
                  <a:srgbClr val="0000FF"/>
                </a:solidFill>
              </a:rPr>
              <a:t>n);</a:t>
            </a:r>
            <a:endParaRPr lang="zh-CN" altLang="zh-CN" dirty="0" smtClean="0">
              <a:solidFill>
                <a:srgbClr val="0000FF"/>
              </a:solidFill>
            </a:endParaRPr>
          </a:p>
          <a:p>
            <a:r>
              <a:rPr lang="zh-CN" altLang="zh-CN" dirty="0" smtClean="0"/>
              <a:t>函数功能</a:t>
            </a:r>
            <a:r>
              <a:rPr lang="zh-CN" altLang="zh-CN" b="0" dirty="0" smtClean="0"/>
              <a:t>：比较两个字符串的</a:t>
            </a:r>
            <a:r>
              <a:rPr lang="zh-CN" altLang="en-US" b="0" dirty="0" smtClean="0"/>
              <a:t>前</a:t>
            </a:r>
            <a:r>
              <a:rPr lang="en-US" altLang="zh-CN" b="0" dirty="0" smtClean="0"/>
              <a:t>n</a:t>
            </a:r>
            <a:r>
              <a:rPr lang="zh-CN" altLang="en-US" b="0" dirty="0" smtClean="0"/>
              <a:t>个字符</a:t>
            </a:r>
            <a:r>
              <a:rPr lang="zh-CN" altLang="zh-CN" b="0" dirty="0" smtClean="0"/>
              <a:t>大小，返回一个整数值。</a:t>
            </a:r>
            <a:endParaRPr lang="zh-CN" altLang="zh-CN" dirty="0" smtClean="0"/>
          </a:p>
          <a:p>
            <a:r>
              <a:rPr lang="zh-CN" altLang="zh-CN" dirty="0" smtClean="0"/>
              <a:t>说明：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zh-CN" dirty="0" smtClean="0"/>
              <a:t>若函数返回值为</a:t>
            </a:r>
            <a:r>
              <a:rPr lang="en-US" altLang="zh-CN" dirty="0" smtClean="0"/>
              <a:t>0</a:t>
            </a:r>
            <a:r>
              <a:rPr lang="zh-CN" altLang="zh-CN" dirty="0" smtClean="0"/>
              <a:t>，则字符串</a:t>
            </a:r>
            <a:r>
              <a:rPr lang="en-US" altLang="zh-CN" dirty="0" smtClean="0"/>
              <a:t>1</a:t>
            </a:r>
            <a:r>
              <a:rPr lang="zh-CN" altLang="zh-CN" dirty="0" smtClean="0"/>
              <a:t>与字符串</a:t>
            </a:r>
            <a:r>
              <a:rPr lang="en-US" altLang="zh-CN" dirty="0" smtClean="0"/>
              <a:t>2</a:t>
            </a:r>
            <a:r>
              <a:rPr lang="zh-CN" altLang="zh-CN" dirty="0" smtClean="0"/>
              <a:t>相等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zh-CN" dirty="0" smtClean="0"/>
              <a:t>若函数返回值大于</a:t>
            </a:r>
            <a:r>
              <a:rPr lang="en-US" altLang="zh-CN" dirty="0" smtClean="0"/>
              <a:t>0</a:t>
            </a:r>
            <a:r>
              <a:rPr lang="zh-CN" altLang="zh-CN" dirty="0" smtClean="0"/>
              <a:t>，则字符串</a:t>
            </a:r>
            <a:r>
              <a:rPr lang="en-US" altLang="zh-CN" dirty="0" smtClean="0"/>
              <a:t>1</a:t>
            </a:r>
            <a:r>
              <a:rPr lang="zh-CN" altLang="zh-CN" dirty="0" smtClean="0"/>
              <a:t>大于字符串</a:t>
            </a:r>
            <a:r>
              <a:rPr lang="en-US" altLang="zh-CN" dirty="0" smtClean="0"/>
              <a:t>2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zh-CN" dirty="0" smtClean="0"/>
              <a:t>若函数返回值小于</a:t>
            </a:r>
            <a:r>
              <a:rPr lang="en-US" altLang="zh-CN" dirty="0" smtClean="0"/>
              <a:t>0</a:t>
            </a:r>
            <a:r>
              <a:rPr lang="zh-CN" altLang="zh-CN" dirty="0" smtClean="0"/>
              <a:t>，则字符串</a:t>
            </a:r>
            <a:r>
              <a:rPr lang="en-US" altLang="zh-CN" dirty="0" smtClean="0"/>
              <a:t>1</a:t>
            </a:r>
            <a:r>
              <a:rPr lang="zh-CN" altLang="zh-CN" dirty="0" smtClean="0"/>
              <a:t>小于字符串</a:t>
            </a:r>
            <a:r>
              <a:rPr lang="en-US" altLang="zh-CN" dirty="0" smtClean="0"/>
              <a:t>2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r>
              <a:rPr lang="zh-CN" altLang="en-US" dirty="0" smtClean="0"/>
              <a:t>将一个一维数组循环左移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个数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幂序列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为非负整数，试计算集合</a:t>
            </a:r>
            <a:r>
              <a:rPr lang="en-US" altLang="zh-CN" dirty="0" smtClean="0"/>
              <a:t>M={2^x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3^y|x&gt;=0,y&gt;=0}</a:t>
            </a:r>
            <a:r>
              <a:rPr lang="zh-CN" altLang="en-US" dirty="0" smtClean="0"/>
              <a:t>的元素由小到大排列的双幂序列第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项与前</a:t>
            </a:r>
            <a:r>
              <a:rPr lang="en-US" altLang="zh-CN" dirty="0" smtClean="0"/>
              <a:t>n</a:t>
            </a:r>
            <a:r>
              <a:rPr lang="zh-CN" altLang="en-US" dirty="0" smtClean="0"/>
              <a:t>项和。如</a:t>
            </a:r>
            <a:r>
              <a:rPr lang="en-US" altLang="zh-CN" dirty="0" smtClean="0"/>
              <a:t>n=50</a:t>
            </a:r>
            <a:r>
              <a:rPr lang="zh-CN" altLang="en-US" dirty="0" smtClean="0"/>
              <a:t>，则第</a:t>
            </a:r>
            <a:r>
              <a:rPr lang="en-US" altLang="zh-CN" dirty="0" smtClean="0"/>
              <a:t>50</a:t>
            </a:r>
            <a:r>
              <a:rPr lang="zh-CN" altLang="en-US" dirty="0" smtClean="0"/>
              <a:t>项为</a:t>
            </a:r>
            <a:r>
              <a:rPr lang="en-US" altLang="zh-CN" dirty="0" smtClean="0"/>
              <a:t>1162261467(2^19)</a:t>
            </a:r>
            <a:r>
              <a:rPr lang="zh-CN" altLang="en-US" dirty="0" smtClean="0"/>
              <a:t>，前</a:t>
            </a:r>
            <a:r>
              <a:rPr lang="en-US" altLang="zh-CN" dirty="0" smtClean="0"/>
              <a:t>50</a:t>
            </a:r>
            <a:r>
              <a:rPr lang="zh-CN" altLang="en-US" dirty="0" smtClean="0"/>
              <a:t>项和为</a:t>
            </a:r>
            <a:r>
              <a:rPr lang="en-US" altLang="zh-CN" dirty="0" smtClean="0"/>
              <a:t>3890875846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476671"/>
            <a:ext cx="3744416" cy="590931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k,n,t,p2,p3;</a:t>
            </a:r>
            <a:endParaRPr lang="en-US" altLang="zh-CN" dirty="0"/>
          </a:p>
          <a:p>
            <a:r>
              <a:rPr lang="en-US" altLang="zh-CN" dirty="0"/>
              <a:t>	double </a:t>
            </a:r>
            <a:r>
              <a:rPr lang="en-US" altLang="zh-CN" dirty="0" err="1"/>
              <a:t>a,b,s,f</a:t>
            </a:r>
            <a:r>
              <a:rPr lang="en-US" altLang="zh-CN" dirty="0"/>
              <a:t>[100];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	f[1]=1;</a:t>
            </a:r>
            <a:endParaRPr lang="en-US" altLang="zh-CN" dirty="0"/>
          </a:p>
          <a:p>
            <a:r>
              <a:rPr lang="en-US" altLang="zh-CN" dirty="0"/>
              <a:t>	p2=0;</a:t>
            </a:r>
            <a:endParaRPr lang="en-US" altLang="zh-CN" dirty="0"/>
          </a:p>
          <a:p>
            <a:r>
              <a:rPr lang="en-US" altLang="zh-CN" dirty="0"/>
              <a:t>	p3=0;</a:t>
            </a:r>
            <a:endParaRPr lang="en-US" altLang="zh-CN" dirty="0"/>
          </a:p>
          <a:p>
            <a:r>
              <a:rPr lang="en-US" altLang="zh-CN" dirty="0"/>
              <a:t>	a=2;</a:t>
            </a:r>
            <a:endParaRPr lang="en-US" altLang="zh-CN" dirty="0"/>
          </a:p>
          <a:p>
            <a:r>
              <a:rPr lang="en-US" altLang="zh-CN" dirty="0"/>
              <a:t>	b=3;</a:t>
            </a:r>
            <a:endParaRPr lang="en-US" altLang="zh-CN" dirty="0"/>
          </a:p>
          <a:p>
            <a:r>
              <a:rPr lang="en-US" altLang="zh-CN" dirty="0"/>
              <a:t>	s=1;</a:t>
            </a:r>
            <a:endParaRPr lang="en-US" altLang="zh-CN" dirty="0"/>
          </a:p>
          <a:p>
            <a:r>
              <a:rPr lang="en-US" altLang="zh-CN" dirty="0"/>
              <a:t>	for(k=2;k&lt;=</a:t>
            </a:r>
            <a:r>
              <a:rPr lang="en-US" altLang="zh-CN" dirty="0" err="1"/>
              <a:t>n;k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	{</a:t>
            </a:r>
            <a:endParaRPr lang="en-US" altLang="zh-CN" dirty="0"/>
          </a:p>
          <a:p>
            <a:r>
              <a:rPr lang="en-US" altLang="zh-CN" dirty="0"/>
              <a:t>		if(a&lt;b)</a:t>
            </a:r>
            <a:endParaRPr lang="en-US" altLang="zh-CN" dirty="0"/>
          </a:p>
          <a:p>
            <a:r>
              <a:rPr lang="en-US" altLang="zh-CN" dirty="0"/>
              <a:t>		{</a:t>
            </a:r>
            <a:endParaRPr lang="en-US" altLang="zh-CN" dirty="0"/>
          </a:p>
          <a:p>
            <a:r>
              <a:rPr lang="en-US" altLang="zh-CN" dirty="0"/>
              <a:t>			f[k]=a;</a:t>
            </a:r>
            <a:endParaRPr lang="en-US" altLang="zh-CN" dirty="0"/>
          </a:p>
          <a:p>
            <a:r>
              <a:rPr lang="en-US" altLang="zh-CN" dirty="0"/>
              <a:t>			a=a*2;</a:t>
            </a:r>
            <a:endParaRPr lang="en-US" altLang="zh-CN" dirty="0"/>
          </a:p>
          <a:p>
            <a:r>
              <a:rPr lang="en-US" altLang="zh-CN" dirty="0"/>
              <a:t>			t=2;</a:t>
            </a:r>
            <a:endParaRPr lang="en-US" altLang="zh-CN" dirty="0"/>
          </a:p>
          <a:p>
            <a:r>
              <a:rPr lang="en-US" altLang="zh-CN" dirty="0"/>
              <a:t>			p2++;</a:t>
            </a:r>
            <a:endParaRPr lang="en-US" altLang="zh-CN" dirty="0"/>
          </a:p>
          <a:p>
            <a:r>
              <a:rPr lang="en-US" altLang="zh-CN" dirty="0"/>
              <a:t>		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55976" y="615171"/>
            <a:ext cx="4572000" cy="563231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zh-CN" dirty="0"/>
              <a:t>		else</a:t>
            </a:r>
            <a:endParaRPr lang="en-US" altLang="zh-CN" dirty="0"/>
          </a:p>
          <a:p>
            <a:r>
              <a:rPr lang="en-US" altLang="zh-CN" dirty="0"/>
              <a:t>		{</a:t>
            </a:r>
            <a:endParaRPr lang="en-US" altLang="zh-CN" dirty="0"/>
          </a:p>
          <a:p>
            <a:r>
              <a:rPr lang="en-US" altLang="zh-CN" dirty="0"/>
              <a:t>			f[k]=b;</a:t>
            </a:r>
            <a:endParaRPr lang="en-US" altLang="zh-CN" dirty="0"/>
          </a:p>
          <a:p>
            <a:r>
              <a:rPr lang="en-US" altLang="zh-CN" dirty="0"/>
              <a:t>			b=b*3;</a:t>
            </a:r>
            <a:endParaRPr lang="en-US" altLang="zh-CN" dirty="0"/>
          </a:p>
          <a:p>
            <a:r>
              <a:rPr lang="en-US" altLang="zh-CN" dirty="0"/>
              <a:t>			t=3;</a:t>
            </a:r>
            <a:endParaRPr lang="en-US" altLang="zh-CN" dirty="0"/>
          </a:p>
          <a:p>
            <a:r>
              <a:rPr lang="en-US" altLang="zh-CN" dirty="0"/>
              <a:t>			p3++;			</a:t>
            </a:r>
            <a:endParaRPr lang="en-US" altLang="zh-CN" dirty="0"/>
          </a:p>
          <a:p>
            <a:r>
              <a:rPr lang="en-US" altLang="zh-CN" dirty="0"/>
              <a:t>		}</a:t>
            </a:r>
            <a:endParaRPr lang="en-US" altLang="zh-CN" dirty="0"/>
          </a:p>
          <a:p>
            <a:r>
              <a:rPr lang="en-US" altLang="zh-CN" dirty="0"/>
              <a:t>		s=</a:t>
            </a:r>
            <a:r>
              <a:rPr lang="en-US" altLang="zh-CN" dirty="0" err="1"/>
              <a:t>s+f</a:t>
            </a:r>
            <a:r>
              <a:rPr lang="en-US" altLang="zh-CN" dirty="0"/>
              <a:t>[k];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数列的第</a:t>
            </a:r>
            <a:r>
              <a:rPr lang="en-US" altLang="zh-CN" dirty="0"/>
              <a:t>%d</a:t>
            </a:r>
            <a:r>
              <a:rPr lang="zh-CN" altLang="en-US" dirty="0"/>
              <a:t>项为</a:t>
            </a:r>
            <a:r>
              <a:rPr lang="en-US" altLang="zh-CN" dirty="0"/>
              <a:t>:%.0lf",n,f[n]);</a:t>
            </a:r>
            <a:endParaRPr lang="en-US" altLang="zh-CN" dirty="0"/>
          </a:p>
          <a:p>
            <a:r>
              <a:rPr lang="en-US" altLang="zh-CN" dirty="0"/>
              <a:t>	if(t==2)</a:t>
            </a:r>
            <a:endParaRPr lang="en-US" altLang="zh-CN" dirty="0"/>
          </a:p>
          <a:p>
            <a:r>
              <a:rPr lang="en-US" altLang="zh-CN" dirty="0"/>
              <a:t>	  </a:t>
            </a:r>
            <a:r>
              <a:rPr lang="en-US" altLang="zh-CN" dirty="0" err="1"/>
              <a:t>printf</a:t>
            </a:r>
            <a:r>
              <a:rPr lang="en-US" altLang="zh-CN" dirty="0"/>
              <a:t>("(2^%d)\n",p2);</a:t>
            </a:r>
            <a:endParaRPr lang="en-US" altLang="zh-CN" dirty="0"/>
          </a:p>
          <a:p>
            <a:r>
              <a:rPr lang="en-US" altLang="zh-CN" dirty="0"/>
              <a:t>	else</a:t>
            </a:r>
            <a:endParaRPr lang="en-US" altLang="zh-CN" dirty="0"/>
          </a:p>
          <a:p>
            <a:r>
              <a:rPr lang="en-US" altLang="zh-CN" dirty="0"/>
              <a:t>	  </a:t>
            </a:r>
            <a:r>
              <a:rPr lang="en-US" altLang="zh-CN" dirty="0" err="1"/>
              <a:t>printf</a:t>
            </a:r>
            <a:r>
              <a:rPr lang="en-US" altLang="zh-CN" dirty="0"/>
              <a:t>("(3^%d)\n",p3);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数列的前</a:t>
            </a:r>
            <a:r>
              <a:rPr lang="en-US" altLang="zh-CN" dirty="0"/>
              <a:t>%d</a:t>
            </a:r>
            <a:r>
              <a:rPr lang="zh-CN" altLang="en-US" dirty="0"/>
              <a:t>项和为</a:t>
            </a:r>
            <a:r>
              <a:rPr lang="en-US" altLang="zh-CN" dirty="0"/>
              <a:t>:%.0lf\n",</a:t>
            </a:r>
            <a:r>
              <a:rPr lang="en-US" altLang="zh-CN" dirty="0" err="1"/>
              <a:t>n,s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	return 0;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木棒三角形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2400" dirty="0" smtClean="0"/>
              <a:t>描述：小明家里有很多长度不同的木棍，有一天他很无聊，便摆弄这些木棍来解闷。他的数学很好，所以他想在这些木棍中挑选三根来组成一个直角三角形，在所有这些直角三角形中，找出面积最大的一个。</a:t>
            </a:r>
            <a:endParaRPr lang="en-US" altLang="zh-CN" sz="2400" dirty="0" smtClean="0"/>
          </a:p>
          <a:p>
            <a:r>
              <a:rPr lang="zh-CN" altLang="en-US" sz="2400" dirty="0" smtClean="0"/>
              <a:t>输入：多组输入，每组输入包含两行，第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行输入一个整数</a:t>
            </a:r>
            <a:r>
              <a:rPr lang="en-US" altLang="zh-CN" sz="2400" dirty="0" smtClean="0"/>
              <a:t>n(0&lt;n&lt;=100)</a:t>
            </a:r>
            <a:r>
              <a:rPr lang="zh-CN" altLang="en-US" sz="2400" dirty="0" smtClean="0"/>
              <a:t>，表示木棍的根数，接着下一行有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个整数</a:t>
            </a:r>
            <a:r>
              <a:rPr lang="en-US" altLang="zh-CN" sz="2400" dirty="0" smtClean="0"/>
              <a:t>(&lt;=1000)</a:t>
            </a:r>
            <a:r>
              <a:rPr lang="zh-CN" altLang="en-US" sz="2400" dirty="0" smtClean="0"/>
              <a:t>，表示木棍的长度。</a:t>
            </a:r>
            <a:endParaRPr lang="en-US" altLang="zh-CN" sz="2400" dirty="0" smtClean="0"/>
          </a:p>
          <a:p>
            <a:r>
              <a:rPr lang="zh-CN" altLang="en-US" sz="2400" dirty="0" smtClean="0"/>
              <a:t>输出：输出面积最大的直角三角形面积，保留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位小数，如果不能组成三角形，输出“</a:t>
            </a:r>
            <a:r>
              <a:rPr lang="en-US" altLang="zh-CN" sz="2400" dirty="0" smtClean="0"/>
              <a:t>No</a:t>
            </a:r>
            <a:r>
              <a:rPr lang="zh-CN" altLang="en-US" sz="2400" dirty="0" smtClean="0"/>
              <a:t>”</a:t>
            </a:r>
            <a:endParaRPr lang="en-US" altLang="zh-CN" sz="2400" dirty="0" smtClean="0"/>
          </a:p>
          <a:p>
            <a:r>
              <a:rPr lang="zh-CN" altLang="en-US" sz="2400" dirty="0"/>
              <a:t>样</a:t>
            </a:r>
            <a:r>
              <a:rPr lang="zh-CN" altLang="en-US" sz="2400" dirty="0" smtClean="0"/>
              <a:t>例输入：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4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1 2 3 4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5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5 3 2 4 6</a:t>
            </a:r>
            <a:endParaRPr lang="en-US" altLang="zh-CN" sz="2000" dirty="0" smtClean="0"/>
          </a:p>
          <a:p>
            <a:r>
              <a:rPr lang="zh-CN" altLang="en-US" sz="2400" dirty="0"/>
              <a:t>样例</a:t>
            </a:r>
            <a:r>
              <a:rPr lang="zh-CN" altLang="en-US" sz="2400" dirty="0" smtClean="0"/>
              <a:t>输出：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No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6.000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将木棍长度从小到大排序</a:t>
            </a:r>
            <a:endParaRPr lang="en-US" altLang="zh-CN" dirty="0" smtClean="0"/>
          </a:p>
          <a:p>
            <a:r>
              <a:rPr lang="zh-CN" altLang="en-US" dirty="0" smtClean="0"/>
              <a:t>利用三重循环枚举所有情况</a:t>
            </a:r>
            <a:endParaRPr lang="en-US" altLang="zh-CN" dirty="0" smtClean="0"/>
          </a:p>
          <a:p>
            <a:r>
              <a:rPr lang="zh-CN" altLang="en-US" dirty="0" smtClean="0"/>
              <a:t>用勾股定理来判断</a:t>
            </a:r>
            <a:endParaRPr lang="en-US" altLang="zh-CN" dirty="0" smtClean="0"/>
          </a:p>
          <a:p>
            <a:r>
              <a:rPr lang="zh-CN" altLang="en-US" dirty="0" smtClean="0"/>
              <a:t>比较面积，求出最大值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35696" y="836712"/>
            <a:ext cx="43204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i,j,k,n,len</a:t>
            </a:r>
            <a:r>
              <a:rPr lang="en-US" altLang="zh-CN" dirty="0"/>
              <a:t>[100];</a:t>
            </a:r>
            <a:endParaRPr lang="en-US" altLang="zh-CN" dirty="0"/>
          </a:p>
          <a:p>
            <a:r>
              <a:rPr lang="en-US" altLang="zh-CN" dirty="0"/>
              <a:t>	double </a:t>
            </a:r>
            <a:r>
              <a:rPr lang="en-US" altLang="zh-CN" dirty="0" err="1"/>
              <a:t>ans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	while(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</a:t>
            </a:r>
            <a:r>
              <a:rPr lang="en-US" altLang="zh-CN" dirty="0"/>
              <a:t>)!=EOF)</a:t>
            </a:r>
            <a:endParaRPr lang="en-US" altLang="zh-CN" dirty="0"/>
          </a:p>
          <a:p>
            <a:r>
              <a:rPr lang="en-US" altLang="zh-CN" dirty="0"/>
              <a:t>	{</a:t>
            </a:r>
            <a:endParaRPr lang="en-US" altLang="zh-CN" dirty="0"/>
          </a:p>
          <a:p>
            <a:r>
              <a:rPr lang="en-US" altLang="zh-CN" dirty="0"/>
              <a:t>		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		  </a:t>
            </a:r>
            <a:r>
              <a:rPr lang="en-US" altLang="zh-CN" dirty="0" err="1"/>
              <a:t>scanf</a:t>
            </a:r>
            <a:r>
              <a:rPr lang="en-US" altLang="zh-CN" dirty="0"/>
              <a:t>("%d",&amp;</a:t>
            </a:r>
            <a:r>
              <a:rPr lang="en-US" altLang="zh-CN" dirty="0" err="1"/>
              <a:t>len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  <a:endParaRPr lang="en-US" altLang="zh-CN" dirty="0"/>
          </a:p>
          <a:p>
            <a:r>
              <a:rPr lang="en-US" altLang="zh-CN" dirty="0"/>
              <a:t>		for(</a:t>
            </a:r>
            <a:r>
              <a:rPr lang="en-US" altLang="zh-CN" dirty="0" err="1"/>
              <a:t>i</a:t>
            </a:r>
            <a:r>
              <a:rPr lang="en-US" altLang="zh-CN" dirty="0"/>
              <a:t>=0;i&lt;n-1;i++)</a:t>
            </a:r>
            <a:endParaRPr lang="en-US" altLang="zh-CN" dirty="0"/>
          </a:p>
          <a:p>
            <a:r>
              <a:rPr lang="en-US" altLang="zh-CN" dirty="0"/>
              <a:t>		  for(j=0;j&lt;n-i-1;j++)</a:t>
            </a:r>
            <a:endParaRPr lang="en-US" altLang="zh-CN" dirty="0"/>
          </a:p>
          <a:p>
            <a:r>
              <a:rPr lang="en-US" altLang="zh-CN" dirty="0"/>
              <a:t>		    if(</a:t>
            </a:r>
            <a:r>
              <a:rPr lang="en-US" altLang="zh-CN" dirty="0" err="1"/>
              <a:t>len</a:t>
            </a:r>
            <a:r>
              <a:rPr lang="en-US" altLang="zh-CN" dirty="0"/>
              <a:t>[j]&gt;</a:t>
            </a:r>
            <a:r>
              <a:rPr lang="en-US" altLang="zh-CN" dirty="0" err="1"/>
              <a:t>len</a:t>
            </a:r>
            <a:r>
              <a:rPr lang="en-US" altLang="zh-CN" dirty="0"/>
              <a:t>[j+1])</a:t>
            </a:r>
            <a:endParaRPr lang="en-US" altLang="zh-CN" dirty="0"/>
          </a:p>
          <a:p>
            <a:r>
              <a:rPr lang="en-US" altLang="zh-CN" dirty="0"/>
              <a:t>		    {</a:t>
            </a:r>
            <a:endParaRPr lang="en-US" altLang="zh-CN" dirty="0"/>
          </a:p>
          <a:p>
            <a:r>
              <a:rPr lang="en-US" altLang="zh-CN" dirty="0"/>
              <a:t>		    	</a:t>
            </a:r>
            <a:r>
              <a:rPr lang="en-US" altLang="zh-CN" dirty="0" err="1"/>
              <a:t>int</a:t>
            </a:r>
            <a:r>
              <a:rPr lang="en-US" altLang="zh-CN" dirty="0"/>
              <a:t> t=</a:t>
            </a:r>
            <a:r>
              <a:rPr lang="en-US" altLang="zh-CN" dirty="0" err="1"/>
              <a:t>len</a:t>
            </a:r>
            <a:r>
              <a:rPr lang="en-US" altLang="zh-CN" dirty="0"/>
              <a:t>[j];</a:t>
            </a:r>
            <a:endParaRPr lang="en-US" altLang="zh-CN" dirty="0"/>
          </a:p>
          <a:p>
            <a:r>
              <a:rPr lang="en-US" altLang="zh-CN" dirty="0"/>
              <a:t>		    	</a:t>
            </a:r>
            <a:r>
              <a:rPr lang="en-US" altLang="zh-CN" dirty="0" err="1"/>
              <a:t>len</a:t>
            </a:r>
            <a:r>
              <a:rPr lang="en-US" altLang="zh-CN" dirty="0"/>
              <a:t>[j]=</a:t>
            </a:r>
            <a:r>
              <a:rPr lang="en-US" altLang="zh-CN" dirty="0" err="1"/>
              <a:t>len</a:t>
            </a:r>
            <a:r>
              <a:rPr lang="en-US" altLang="zh-CN" dirty="0"/>
              <a:t>[j+1];</a:t>
            </a:r>
            <a:endParaRPr lang="en-US" altLang="zh-CN" dirty="0"/>
          </a:p>
          <a:p>
            <a:r>
              <a:rPr lang="en-US" altLang="zh-CN" dirty="0"/>
              <a:t>		    	</a:t>
            </a:r>
            <a:r>
              <a:rPr lang="en-US" altLang="zh-CN" dirty="0" err="1"/>
              <a:t>len</a:t>
            </a:r>
            <a:r>
              <a:rPr lang="en-US" altLang="zh-CN" dirty="0"/>
              <a:t>[j+1]=t;</a:t>
            </a:r>
            <a:endParaRPr lang="en-US" altLang="zh-CN" dirty="0"/>
          </a:p>
          <a:p>
            <a:r>
              <a:rPr lang="en-US" altLang="zh-CN" dirty="0"/>
              <a:t>		    }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87624" y="1417638"/>
            <a:ext cx="74991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	</a:t>
            </a:r>
            <a:r>
              <a:rPr lang="en-US" altLang="zh-CN" dirty="0" err="1">
                <a:solidFill>
                  <a:srgbClr val="FF0000"/>
                </a:solidFill>
              </a:rPr>
              <a:t>ans</a:t>
            </a:r>
            <a:r>
              <a:rPr lang="en-US" altLang="zh-CN" dirty="0">
                <a:solidFill>
                  <a:srgbClr val="FF0000"/>
                </a:solidFill>
              </a:rPr>
              <a:t>=0;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		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>
                <a:solidFill>
                  <a:srgbClr val="FF0000"/>
                </a:solidFill>
              </a:rPr>
              <a:t>n-2</a:t>
            </a:r>
            <a:r>
              <a:rPr lang="en-US" altLang="zh-CN" dirty="0"/>
              <a:t>;i++)</a:t>
            </a:r>
            <a:endParaRPr lang="en-US" altLang="zh-CN" dirty="0"/>
          </a:p>
          <a:p>
            <a:r>
              <a:rPr lang="en-US" altLang="zh-CN" dirty="0"/>
              <a:t>		  for(j=i+1;j&lt;</a:t>
            </a:r>
            <a:r>
              <a:rPr lang="en-US" altLang="zh-CN" dirty="0">
                <a:solidFill>
                  <a:srgbClr val="FF0000"/>
                </a:solidFill>
              </a:rPr>
              <a:t>n-1</a:t>
            </a:r>
            <a:r>
              <a:rPr lang="en-US" altLang="zh-CN" dirty="0"/>
              <a:t>;j++)</a:t>
            </a:r>
            <a:endParaRPr lang="en-US" altLang="zh-CN" dirty="0"/>
          </a:p>
          <a:p>
            <a:r>
              <a:rPr lang="en-US" altLang="zh-CN" dirty="0"/>
              <a:t>		    for(k=j+1;k&lt;</a:t>
            </a:r>
            <a:r>
              <a:rPr lang="en-US" altLang="zh-CN" dirty="0" err="1"/>
              <a:t>n;k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		    {</a:t>
            </a:r>
            <a:endParaRPr lang="en-US" altLang="zh-CN" dirty="0"/>
          </a:p>
          <a:p>
            <a:r>
              <a:rPr lang="en-US" altLang="zh-CN" dirty="0"/>
              <a:t>		    	</a:t>
            </a:r>
            <a:r>
              <a:rPr lang="en-US" altLang="zh-CN" dirty="0">
                <a:solidFill>
                  <a:srgbClr val="FF0000"/>
                </a:solidFill>
              </a:rPr>
              <a:t>if(</a:t>
            </a:r>
            <a:r>
              <a:rPr lang="en-US" altLang="zh-CN" dirty="0" err="1">
                <a:solidFill>
                  <a:srgbClr val="FF0000"/>
                </a:solidFill>
              </a:rPr>
              <a:t>len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]*</a:t>
            </a:r>
            <a:r>
              <a:rPr lang="en-US" altLang="zh-CN" dirty="0" err="1">
                <a:solidFill>
                  <a:srgbClr val="FF0000"/>
                </a:solidFill>
              </a:rPr>
              <a:t>len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]+</a:t>
            </a:r>
            <a:r>
              <a:rPr lang="en-US" altLang="zh-CN" dirty="0" err="1">
                <a:solidFill>
                  <a:srgbClr val="FF0000"/>
                </a:solidFill>
              </a:rPr>
              <a:t>len</a:t>
            </a:r>
            <a:r>
              <a:rPr lang="en-US" altLang="zh-CN" dirty="0">
                <a:solidFill>
                  <a:srgbClr val="FF0000"/>
                </a:solidFill>
              </a:rPr>
              <a:t>[j]*</a:t>
            </a:r>
            <a:r>
              <a:rPr lang="en-US" altLang="zh-CN" dirty="0" err="1">
                <a:solidFill>
                  <a:srgbClr val="FF0000"/>
                </a:solidFill>
              </a:rPr>
              <a:t>len</a:t>
            </a:r>
            <a:r>
              <a:rPr lang="en-US" altLang="zh-CN" dirty="0">
                <a:solidFill>
                  <a:srgbClr val="FF0000"/>
                </a:solidFill>
              </a:rPr>
              <a:t>[j]==</a:t>
            </a:r>
            <a:r>
              <a:rPr lang="en-US" altLang="zh-CN" dirty="0" err="1">
                <a:solidFill>
                  <a:srgbClr val="FF0000"/>
                </a:solidFill>
              </a:rPr>
              <a:t>len</a:t>
            </a:r>
            <a:r>
              <a:rPr lang="en-US" altLang="zh-CN" dirty="0">
                <a:solidFill>
                  <a:srgbClr val="FF0000"/>
                </a:solidFill>
              </a:rPr>
              <a:t>[k]*</a:t>
            </a:r>
            <a:r>
              <a:rPr lang="en-US" altLang="zh-CN" dirty="0" err="1">
                <a:solidFill>
                  <a:srgbClr val="FF0000"/>
                </a:solidFill>
              </a:rPr>
              <a:t>len</a:t>
            </a:r>
            <a:r>
              <a:rPr lang="en-US" altLang="zh-CN" dirty="0">
                <a:solidFill>
                  <a:srgbClr val="FF0000"/>
                </a:solidFill>
              </a:rPr>
              <a:t>[k])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		    	{</a:t>
            </a:r>
            <a:endParaRPr lang="en-US" altLang="zh-CN" dirty="0"/>
          </a:p>
          <a:p>
            <a:r>
              <a:rPr lang="en-US" altLang="zh-CN" dirty="0"/>
              <a:t>		    		if(0.5*</a:t>
            </a:r>
            <a:r>
              <a:rPr lang="en-US" altLang="zh-CN" dirty="0" err="1"/>
              <a:t>len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]*</a:t>
            </a:r>
            <a:r>
              <a:rPr lang="en-US" altLang="zh-CN" dirty="0" err="1"/>
              <a:t>len</a:t>
            </a:r>
            <a:r>
              <a:rPr lang="en-US" altLang="zh-CN" dirty="0"/>
              <a:t>[j]&gt;</a:t>
            </a:r>
            <a:r>
              <a:rPr lang="en-US" altLang="zh-CN" dirty="0" err="1"/>
              <a:t>ans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		    		  </a:t>
            </a:r>
            <a:r>
              <a:rPr lang="en-US" altLang="zh-CN" dirty="0" err="1"/>
              <a:t>ans</a:t>
            </a:r>
            <a:r>
              <a:rPr lang="en-US" altLang="zh-CN" dirty="0"/>
              <a:t>=0.5*</a:t>
            </a:r>
            <a:r>
              <a:rPr lang="en-US" altLang="zh-CN" dirty="0" err="1"/>
              <a:t>len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]*</a:t>
            </a:r>
            <a:r>
              <a:rPr lang="en-US" altLang="zh-CN" dirty="0" err="1"/>
              <a:t>len</a:t>
            </a:r>
            <a:r>
              <a:rPr lang="en-US" altLang="zh-CN" dirty="0"/>
              <a:t>[j];</a:t>
            </a:r>
            <a:endParaRPr lang="en-US" altLang="zh-CN" dirty="0"/>
          </a:p>
          <a:p>
            <a:r>
              <a:rPr lang="en-US" altLang="zh-CN" dirty="0"/>
              <a:t>		    	}</a:t>
            </a:r>
            <a:endParaRPr lang="en-US" altLang="zh-CN" dirty="0"/>
          </a:p>
          <a:p>
            <a:r>
              <a:rPr lang="en-US" altLang="zh-CN" dirty="0"/>
              <a:t>		    }</a:t>
            </a:r>
            <a:endParaRPr lang="en-US" altLang="zh-CN" dirty="0"/>
          </a:p>
          <a:p>
            <a:r>
              <a:rPr lang="en-US" altLang="zh-CN" dirty="0"/>
              <a:t>		if(</a:t>
            </a:r>
            <a:r>
              <a:rPr lang="en-US" altLang="zh-CN" dirty="0" err="1"/>
              <a:t>ans</a:t>
            </a:r>
            <a:r>
              <a:rPr lang="en-US" altLang="zh-CN" dirty="0"/>
              <a:t>==0)</a:t>
            </a:r>
            <a:endParaRPr lang="en-US" altLang="zh-CN" dirty="0"/>
          </a:p>
          <a:p>
            <a:r>
              <a:rPr lang="en-US" altLang="zh-CN" dirty="0"/>
              <a:t>		  </a:t>
            </a:r>
            <a:r>
              <a:rPr lang="en-US" altLang="zh-CN" dirty="0" err="1"/>
              <a:t>printf</a:t>
            </a:r>
            <a:r>
              <a:rPr lang="en-US" altLang="zh-CN" dirty="0"/>
              <a:t>("No\n");</a:t>
            </a:r>
            <a:endParaRPr lang="en-US" altLang="zh-CN" dirty="0"/>
          </a:p>
          <a:p>
            <a:r>
              <a:rPr lang="en-US" altLang="zh-CN" dirty="0"/>
              <a:t>		else</a:t>
            </a:r>
            <a:endParaRPr lang="en-US" altLang="zh-CN" dirty="0"/>
          </a:p>
          <a:p>
            <a:r>
              <a:rPr lang="en-US" altLang="zh-CN" dirty="0"/>
              <a:t>		  </a:t>
            </a:r>
            <a:r>
              <a:rPr lang="en-US" altLang="zh-CN" dirty="0" err="1"/>
              <a:t>printf</a:t>
            </a:r>
            <a:r>
              <a:rPr lang="en-US" altLang="zh-CN" dirty="0"/>
              <a:t>("%.3lf\n",</a:t>
            </a:r>
            <a:r>
              <a:rPr lang="en-US" altLang="zh-CN" dirty="0" err="1"/>
              <a:t>ans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	return 0;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排序方法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08720"/>
            <a:ext cx="8229600" cy="1540768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插入排序：每次讲一个待排序的记录，按照其关键字大小插入到前面已经排好序的子文件中的适当位置，直到全部记录插入完成为止。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6000" y="2370585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insert_sort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a[],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=2;i&lt;=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	{</a:t>
            </a:r>
            <a:endParaRPr lang="en-US" altLang="zh-CN" dirty="0"/>
          </a:p>
          <a:p>
            <a:r>
              <a:rPr lang="en-US" altLang="zh-CN" dirty="0"/>
              <a:t>		j=i-1;</a:t>
            </a:r>
            <a:endParaRPr lang="en-US" altLang="zh-CN" dirty="0"/>
          </a:p>
          <a:p>
            <a:r>
              <a:rPr lang="en-US" altLang="zh-CN" dirty="0"/>
              <a:t>		a[0]=a[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  <a:endParaRPr lang="en-US" altLang="zh-CN" dirty="0"/>
          </a:p>
          <a:p>
            <a:r>
              <a:rPr lang="en-US" altLang="zh-CN" dirty="0"/>
              <a:t>		while(a[0]&lt;a[j])</a:t>
            </a:r>
            <a:endParaRPr lang="en-US" altLang="zh-CN" dirty="0"/>
          </a:p>
          <a:p>
            <a:r>
              <a:rPr lang="en-US" altLang="zh-CN" dirty="0"/>
              <a:t>		{</a:t>
            </a:r>
            <a:endParaRPr lang="en-US" altLang="zh-CN" dirty="0"/>
          </a:p>
          <a:p>
            <a:r>
              <a:rPr lang="en-US" altLang="zh-CN" dirty="0"/>
              <a:t>			a[j+1]=a[j];</a:t>
            </a:r>
            <a:endParaRPr lang="en-US" altLang="zh-CN" dirty="0"/>
          </a:p>
          <a:p>
            <a:r>
              <a:rPr lang="en-US" altLang="zh-CN" dirty="0"/>
              <a:t>			a[j]=a[0];</a:t>
            </a:r>
            <a:endParaRPr lang="en-US" altLang="zh-CN" dirty="0"/>
          </a:p>
          <a:p>
            <a:r>
              <a:rPr lang="en-US" altLang="zh-CN" dirty="0"/>
              <a:t>			j--;</a:t>
            </a:r>
            <a:endParaRPr lang="en-US" altLang="zh-CN" dirty="0"/>
          </a:p>
          <a:p>
            <a:r>
              <a:rPr lang="en-US" altLang="zh-CN" dirty="0"/>
              <a:t>		}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冒泡排序：依次比较相邻的两个数，将大的放在后面，小的放在前面，如此继续，直到比较最后两个数。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2797" y="3140968"/>
            <a:ext cx="3431131" cy="34163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bubble_sort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a[],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i,j,t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=0;i&lt;n-1;i++)</a:t>
            </a:r>
            <a:endParaRPr lang="en-US" altLang="zh-CN" dirty="0"/>
          </a:p>
          <a:p>
            <a:r>
              <a:rPr lang="en-US" altLang="zh-CN" dirty="0"/>
              <a:t>	  </a:t>
            </a:r>
            <a:r>
              <a:rPr lang="en-US" altLang="zh-CN" dirty="0" smtClean="0"/>
              <a:t>for(j=0;j&lt;n-1-i;j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	    if(a[j]&gt;a[j+1])</a:t>
            </a:r>
            <a:endParaRPr lang="en-US" altLang="zh-CN" dirty="0"/>
          </a:p>
          <a:p>
            <a:r>
              <a:rPr lang="en-US" altLang="zh-CN" dirty="0"/>
              <a:t>	    {</a:t>
            </a:r>
            <a:endParaRPr lang="en-US" altLang="zh-CN" dirty="0"/>
          </a:p>
          <a:p>
            <a:r>
              <a:rPr lang="en-US" altLang="zh-CN" dirty="0"/>
              <a:t>	    	t=a[j];</a:t>
            </a:r>
            <a:endParaRPr lang="en-US" altLang="zh-CN" dirty="0"/>
          </a:p>
          <a:p>
            <a:r>
              <a:rPr lang="en-US" altLang="zh-CN" dirty="0"/>
              <a:t>	    	a[j]=a[j+1];</a:t>
            </a:r>
            <a:endParaRPr lang="en-US" altLang="zh-CN" dirty="0"/>
          </a:p>
          <a:p>
            <a:r>
              <a:rPr lang="en-US" altLang="zh-CN" dirty="0"/>
              <a:t>	    	a[j+1]=t;</a:t>
            </a:r>
            <a:endParaRPr lang="en-US" altLang="zh-CN" dirty="0"/>
          </a:p>
          <a:p>
            <a:r>
              <a:rPr lang="en-US" altLang="zh-CN" dirty="0"/>
              <a:t>	  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0" y="3044628"/>
            <a:ext cx="3517489" cy="34163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bubble_sort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a[],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i,j,t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=0;i&lt;n-1;i++)</a:t>
            </a:r>
            <a:endParaRPr lang="en-US" altLang="zh-CN" dirty="0"/>
          </a:p>
          <a:p>
            <a:r>
              <a:rPr lang="en-US" altLang="zh-CN" dirty="0"/>
              <a:t>	  for(j=i+1;j&lt;</a:t>
            </a:r>
            <a:r>
              <a:rPr lang="en-US" altLang="zh-CN" dirty="0" err="1"/>
              <a:t>n;j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	    if(a[</a:t>
            </a:r>
            <a:r>
              <a:rPr lang="en-US" altLang="zh-CN" dirty="0" err="1"/>
              <a:t>i</a:t>
            </a:r>
            <a:r>
              <a:rPr lang="en-US" altLang="zh-CN" dirty="0"/>
              <a:t>]&gt;a[j])</a:t>
            </a:r>
            <a:endParaRPr lang="en-US" altLang="zh-CN" dirty="0"/>
          </a:p>
          <a:p>
            <a:r>
              <a:rPr lang="en-US" altLang="zh-CN" dirty="0"/>
              <a:t>	    {</a:t>
            </a:r>
            <a:endParaRPr lang="en-US" altLang="zh-CN" dirty="0"/>
          </a:p>
          <a:p>
            <a:r>
              <a:rPr lang="en-US" altLang="zh-CN" dirty="0"/>
              <a:t>	    	t=a[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  <a:endParaRPr lang="en-US" altLang="zh-CN" dirty="0"/>
          </a:p>
          <a:p>
            <a:r>
              <a:rPr lang="en-US" altLang="zh-CN" dirty="0"/>
              <a:t>	    	a[</a:t>
            </a:r>
            <a:r>
              <a:rPr lang="en-US" altLang="zh-CN" dirty="0" err="1"/>
              <a:t>i</a:t>
            </a:r>
            <a:r>
              <a:rPr lang="en-US" altLang="zh-CN" dirty="0"/>
              <a:t>]=a[j];</a:t>
            </a:r>
            <a:endParaRPr lang="en-US" altLang="zh-CN" dirty="0"/>
          </a:p>
          <a:p>
            <a:r>
              <a:rPr lang="en-US" altLang="zh-CN" dirty="0"/>
              <a:t>	    	a[j]=t;</a:t>
            </a:r>
            <a:endParaRPr lang="en-US" altLang="zh-CN" dirty="0"/>
          </a:p>
          <a:p>
            <a:r>
              <a:rPr lang="en-US" altLang="zh-CN" dirty="0"/>
              <a:t>	  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数组的定义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268413"/>
            <a:ext cx="8363272" cy="381635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定义：</a:t>
            </a:r>
            <a:r>
              <a:rPr lang="zh-CN" altLang="zh-CN" dirty="0" smtClean="0"/>
              <a:t>一组类型相同的数据对象构成的</a:t>
            </a:r>
            <a:r>
              <a:rPr lang="zh-CN" altLang="zh-CN" dirty="0" smtClean="0">
                <a:solidFill>
                  <a:srgbClr val="FF0000"/>
                </a:solidFill>
              </a:rPr>
              <a:t>集合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特点：</a:t>
            </a:r>
            <a:r>
              <a:rPr lang="zh-CN" altLang="zh-CN" dirty="0" smtClean="0">
                <a:solidFill>
                  <a:srgbClr val="FF0000"/>
                </a:solidFill>
              </a:rPr>
              <a:t>存储在一个区域内，引用时用同一名字（序号不同）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定义形式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数据类型  数组名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元素个数</a:t>
            </a:r>
            <a:r>
              <a:rPr lang="en-US" altLang="zh-CN" dirty="0" smtClean="0">
                <a:solidFill>
                  <a:srgbClr val="FF0000"/>
                </a:solidFill>
              </a:rPr>
              <a:t>];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数据类型  数组名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行数</a:t>
            </a:r>
            <a:r>
              <a:rPr lang="en-US" altLang="zh-CN" dirty="0" smtClean="0">
                <a:solidFill>
                  <a:srgbClr val="FF0000"/>
                </a:solidFill>
              </a:rPr>
              <a:t>][</a:t>
            </a:r>
            <a:r>
              <a:rPr lang="zh-CN" altLang="en-US" dirty="0" smtClean="0">
                <a:solidFill>
                  <a:srgbClr val="FF0000"/>
                </a:solidFill>
              </a:rPr>
              <a:t>列数</a:t>
            </a:r>
            <a:r>
              <a:rPr lang="en-US" altLang="zh-CN" dirty="0" smtClean="0">
                <a:solidFill>
                  <a:srgbClr val="FF0000"/>
                </a:solidFill>
              </a:rPr>
              <a:t>];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快速排序：通过一次分割，将无序数分成两部分，其中前一部分的元素值均不大于后一部分的元素值，然后对每一部分在进行分割，这个过程一直到每一个子序列的长度小于某个值</a:t>
            </a:r>
            <a:r>
              <a:rPr lang="en-US" altLang="zh-CN" dirty="0" smtClean="0"/>
              <a:t>m</a:t>
            </a:r>
            <a:r>
              <a:rPr lang="zh-CN" altLang="en-US" dirty="0" smtClean="0"/>
              <a:t>为止。</a:t>
            </a:r>
            <a:endParaRPr lang="en-US" altLang="zh-CN" dirty="0" smtClean="0"/>
          </a:p>
          <a:p>
            <a:r>
              <a:rPr lang="zh-CN" altLang="en-US" dirty="0" smtClean="0"/>
              <a:t>分割过程：先在序列的第一个、中间一个及最后一个元素中选取中项，得</a:t>
            </a:r>
            <a:r>
              <a:rPr lang="en-US" altLang="zh-CN" dirty="0" smtClean="0"/>
              <a:t>p(k)</a:t>
            </a:r>
            <a:r>
              <a:rPr lang="zh-CN" altLang="en-US" dirty="0" smtClean="0"/>
              <a:t>，然后设置两个指针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</a:t>
            </a:r>
            <a:r>
              <a:rPr lang="zh-CN" altLang="en-US" dirty="0" smtClean="0"/>
              <a:t>分别指向序列的起始和最后位置。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1640" y="671691"/>
            <a:ext cx="55263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Quick_sort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a[],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left,int</a:t>
            </a:r>
            <a:r>
              <a:rPr lang="en-US" altLang="zh-CN" dirty="0"/>
              <a:t> right)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t=a[(</a:t>
            </a:r>
            <a:r>
              <a:rPr lang="en-US" altLang="zh-CN" dirty="0" err="1"/>
              <a:t>left+right</a:t>
            </a:r>
            <a:r>
              <a:rPr lang="en-US" altLang="zh-CN" dirty="0"/>
              <a:t>)/2];</a:t>
            </a:r>
            <a:endParaRPr lang="en-US" altLang="zh-CN" dirty="0"/>
          </a:p>
          <a:p>
            <a:r>
              <a:rPr lang="en-US" altLang="zh-CN" dirty="0"/>
              <a:t>	do</a:t>
            </a:r>
            <a:endParaRPr lang="en-US" altLang="zh-CN" dirty="0"/>
          </a:p>
          <a:p>
            <a:r>
              <a:rPr lang="en-US" altLang="zh-CN" dirty="0"/>
              <a:t>	{</a:t>
            </a:r>
            <a:endParaRPr lang="en-US" altLang="zh-CN" dirty="0"/>
          </a:p>
          <a:p>
            <a:r>
              <a:rPr lang="en-US" altLang="zh-CN" dirty="0"/>
              <a:t>		while(a[</a:t>
            </a:r>
            <a:r>
              <a:rPr lang="en-US" altLang="zh-CN" dirty="0" err="1"/>
              <a:t>i</a:t>
            </a:r>
            <a:r>
              <a:rPr lang="en-US" altLang="zh-CN" dirty="0"/>
              <a:t>]&lt;t&amp;&amp;</a:t>
            </a:r>
            <a:r>
              <a:rPr lang="en-US" altLang="zh-CN" dirty="0" err="1"/>
              <a:t>i</a:t>
            </a:r>
            <a:r>
              <a:rPr lang="en-US" altLang="zh-CN" dirty="0"/>
              <a:t>&lt;right)</a:t>
            </a:r>
            <a:endParaRPr lang="en-US" altLang="zh-CN" dirty="0"/>
          </a:p>
          <a:p>
            <a:r>
              <a:rPr lang="en-US" altLang="zh-CN" dirty="0"/>
              <a:t>		  </a:t>
            </a:r>
            <a:r>
              <a:rPr lang="en-US" altLang="zh-CN" dirty="0" err="1"/>
              <a:t>i</a:t>
            </a:r>
            <a:r>
              <a:rPr lang="en-US" altLang="zh-CN" dirty="0"/>
              <a:t>++;</a:t>
            </a:r>
            <a:endParaRPr lang="en-US" altLang="zh-CN" dirty="0"/>
          </a:p>
          <a:p>
            <a:r>
              <a:rPr lang="en-US" altLang="zh-CN" dirty="0"/>
              <a:t>		while(a[</a:t>
            </a:r>
            <a:r>
              <a:rPr lang="en-US" altLang="zh-CN" dirty="0" err="1"/>
              <a:t>i</a:t>
            </a:r>
            <a:r>
              <a:rPr lang="en-US" altLang="zh-CN" dirty="0"/>
              <a:t>]&gt;t&amp;&amp;j&gt;left)</a:t>
            </a:r>
            <a:endParaRPr lang="en-US" altLang="zh-CN" dirty="0"/>
          </a:p>
          <a:p>
            <a:r>
              <a:rPr lang="en-US" altLang="zh-CN" dirty="0"/>
              <a:t>		  j--;</a:t>
            </a:r>
            <a:endParaRPr lang="en-US" altLang="zh-CN" dirty="0"/>
          </a:p>
          <a:p>
            <a:r>
              <a:rPr lang="en-US" altLang="zh-CN" dirty="0"/>
              <a:t>		if(</a:t>
            </a:r>
            <a:r>
              <a:rPr lang="en-US" altLang="zh-CN" dirty="0" err="1"/>
              <a:t>i</a:t>
            </a:r>
            <a:r>
              <a:rPr lang="en-US" altLang="zh-CN" dirty="0"/>
              <a:t>&lt;=j)</a:t>
            </a:r>
            <a:endParaRPr lang="en-US" altLang="zh-CN" dirty="0"/>
          </a:p>
          <a:p>
            <a:r>
              <a:rPr lang="en-US" altLang="zh-CN" dirty="0"/>
              <a:t>		{</a:t>
            </a:r>
            <a:endParaRPr lang="en-US" altLang="zh-CN" dirty="0"/>
          </a:p>
          <a:p>
            <a:r>
              <a:rPr lang="en-US" altLang="zh-CN" dirty="0"/>
              <a:t>			swap(a[</a:t>
            </a:r>
            <a:r>
              <a:rPr lang="en-US" altLang="zh-CN" dirty="0" err="1"/>
              <a:t>i</a:t>
            </a:r>
            <a:r>
              <a:rPr lang="en-US" altLang="zh-CN" dirty="0"/>
              <a:t>],a[j]);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err="1"/>
              <a:t>i</a:t>
            </a:r>
            <a:r>
              <a:rPr lang="en-US" altLang="zh-CN" dirty="0"/>
              <a:t>++;</a:t>
            </a:r>
            <a:endParaRPr lang="en-US" altLang="zh-CN" dirty="0"/>
          </a:p>
          <a:p>
            <a:r>
              <a:rPr lang="en-US" altLang="zh-CN" dirty="0"/>
              <a:t>			j--;</a:t>
            </a:r>
            <a:endParaRPr lang="en-US" altLang="zh-CN" dirty="0"/>
          </a:p>
          <a:p>
            <a:r>
              <a:rPr lang="en-US" altLang="zh-CN" dirty="0"/>
              <a:t>		}</a:t>
            </a:r>
            <a:endParaRPr lang="en-US" altLang="zh-CN" dirty="0"/>
          </a:p>
          <a:p>
            <a:r>
              <a:rPr lang="en-US" altLang="zh-CN" dirty="0"/>
              <a:t>	}while(</a:t>
            </a:r>
            <a:r>
              <a:rPr lang="en-US" altLang="zh-CN" dirty="0" err="1"/>
              <a:t>i</a:t>
            </a:r>
            <a:r>
              <a:rPr lang="en-US" altLang="zh-CN" dirty="0"/>
              <a:t>&lt;=j);</a:t>
            </a:r>
            <a:endParaRPr lang="en-US" altLang="zh-CN" dirty="0"/>
          </a:p>
          <a:p>
            <a:r>
              <a:rPr lang="en-US" altLang="zh-CN" dirty="0"/>
              <a:t>	if(left&lt;j)</a:t>
            </a:r>
            <a:endParaRPr lang="en-US" altLang="zh-CN" dirty="0"/>
          </a:p>
          <a:p>
            <a:r>
              <a:rPr lang="en-US" altLang="zh-CN" dirty="0"/>
              <a:t>	  </a:t>
            </a:r>
            <a:r>
              <a:rPr lang="en-US" altLang="zh-CN" dirty="0" err="1"/>
              <a:t>Quick_sort</a:t>
            </a:r>
            <a:r>
              <a:rPr lang="en-US" altLang="zh-CN" dirty="0"/>
              <a:t>(</a:t>
            </a:r>
            <a:r>
              <a:rPr lang="en-US" altLang="zh-CN" dirty="0" err="1"/>
              <a:t>a,left,j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	if(right&gt;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	  </a:t>
            </a:r>
            <a:r>
              <a:rPr lang="en-US" altLang="zh-CN" dirty="0" err="1"/>
              <a:t>Quick_sort</a:t>
            </a:r>
            <a:r>
              <a:rPr lang="en-US" altLang="zh-CN" dirty="0"/>
              <a:t>(</a:t>
            </a:r>
            <a:r>
              <a:rPr lang="en-US" altLang="zh-CN" dirty="0" err="1"/>
              <a:t>a,i,right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	return 1;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Franklin Gothic Book" panose="020B0503020102020204" pitchFamily="34" charset="0"/>
              </a:rPr>
              <a:t>校门外的树</a:t>
            </a:r>
            <a:r>
              <a:rPr lang="en-US" altLang="zh-CN" dirty="0" smtClean="0">
                <a:latin typeface="Franklin Gothic Book" panose="020B0503020102020204" pitchFamily="34" charset="0"/>
              </a:rPr>
              <a:t>-1110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928670"/>
            <a:ext cx="8643998" cy="5786478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en-US" sz="1800" dirty="0" smtClean="0">
                <a:solidFill>
                  <a:srgbClr val="FF0000"/>
                </a:solidFill>
                <a:latin typeface="Franklin Gothic Book" panose="020B0503020102020204" pitchFamily="34" charset="0"/>
              </a:rPr>
              <a:t>题目描述：</a:t>
            </a:r>
            <a:r>
              <a:rPr lang="zh-CN" altLang="en-US" sz="1800" dirty="0" smtClean="0"/>
              <a:t>某校大门外长度为</a:t>
            </a:r>
            <a:r>
              <a:rPr lang="en-US" sz="1800" dirty="0" smtClean="0"/>
              <a:t>L</a:t>
            </a:r>
            <a:r>
              <a:rPr lang="zh-CN" altLang="en-US" sz="1800" dirty="0" smtClean="0"/>
              <a:t>的马路上有一排树，每两棵相邻的树之间的间隔都是</a:t>
            </a:r>
            <a:r>
              <a:rPr lang="en-US" sz="1800" dirty="0" smtClean="0"/>
              <a:t>1</a:t>
            </a:r>
            <a:r>
              <a:rPr lang="zh-CN" altLang="en-US" sz="1800" dirty="0" smtClean="0"/>
              <a:t>米。我们可以把马路看成一个数轴，马路的一端在数轴</a:t>
            </a:r>
            <a:r>
              <a:rPr lang="en-US" sz="1800" dirty="0" smtClean="0"/>
              <a:t>0</a:t>
            </a:r>
            <a:r>
              <a:rPr lang="zh-CN" altLang="en-US" sz="1800" dirty="0" smtClean="0"/>
              <a:t>的位置，另一端在</a:t>
            </a:r>
            <a:r>
              <a:rPr lang="en-US" sz="1800" dirty="0" smtClean="0"/>
              <a:t>L</a:t>
            </a:r>
            <a:r>
              <a:rPr lang="zh-CN" altLang="en-US" sz="1800" dirty="0" smtClean="0"/>
              <a:t>的位置；数轴上的每个整数点，即</a:t>
            </a:r>
            <a:r>
              <a:rPr lang="en-US" sz="1800" dirty="0" smtClean="0"/>
              <a:t>0</a:t>
            </a:r>
            <a:r>
              <a:rPr lang="zh-CN" altLang="en-US" sz="1800" dirty="0" smtClean="0"/>
              <a:t>，</a:t>
            </a:r>
            <a:r>
              <a:rPr lang="en-US" sz="1800" dirty="0" smtClean="0"/>
              <a:t>1</a:t>
            </a:r>
            <a:r>
              <a:rPr lang="zh-CN" altLang="en-US" sz="1800" dirty="0" smtClean="0"/>
              <a:t>，</a:t>
            </a:r>
            <a:r>
              <a:rPr lang="en-US" sz="1800" dirty="0" smtClean="0"/>
              <a:t>2</a:t>
            </a:r>
            <a:r>
              <a:rPr lang="zh-CN" altLang="en-US" sz="1800" dirty="0" smtClean="0"/>
              <a:t>，</a:t>
            </a:r>
            <a:r>
              <a:rPr lang="en-US" sz="1800" dirty="0" smtClean="0"/>
              <a:t>……</a:t>
            </a:r>
            <a:r>
              <a:rPr lang="zh-CN" altLang="en-US" sz="1800" dirty="0" smtClean="0"/>
              <a:t>，</a:t>
            </a:r>
            <a:r>
              <a:rPr lang="en-US" sz="1800" dirty="0" smtClean="0"/>
              <a:t>L</a:t>
            </a:r>
            <a:r>
              <a:rPr lang="zh-CN" altLang="en-US" sz="1800" dirty="0" smtClean="0"/>
              <a:t>，都种有一棵树。由于马路上有一些区域要用来建地铁。这些区域用它们在数轴上的起始点和终止点表示。已知任一区域的起始点和终止点的坐标都是整数，区域之间可能有重合的部分。现在要把这些区域中的树（包括区域端点处的两棵树）移走。你的任务是计算将这些树都移走后，马路上还有多少棵树。（</a:t>
            </a:r>
            <a:r>
              <a:rPr lang="en-US" sz="1800" dirty="0" smtClean="0"/>
              <a:t>L&lt;=100000</a:t>
            </a:r>
            <a:r>
              <a:rPr lang="zh-CN" altLang="en-US" sz="1800" dirty="0" smtClean="0"/>
              <a:t>） </a:t>
            </a:r>
            <a:endParaRPr lang="zh-CN" altLang="en-US" sz="1800" dirty="0" smtClean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输入要求</a:t>
            </a:r>
            <a:r>
              <a:rPr lang="en-US" altLang="zh-CN" sz="2000" dirty="0" smtClean="0">
                <a:solidFill>
                  <a:srgbClr val="FF0000"/>
                </a:solidFill>
              </a:rPr>
              <a:t>:</a:t>
            </a:r>
            <a:r>
              <a:rPr lang="zh-CN" altLang="en-US" sz="2000" dirty="0" smtClean="0"/>
              <a:t>输入两个整数</a:t>
            </a:r>
            <a:r>
              <a:rPr lang="en-US" sz="2000" dirty="0" smtClean="0"/>
              <a:t>L</a:t>
            </a:r>
            <a:r>
              <a:rPr lang="zh-CN" altLang="en-US" sz="2000" dirty="0" smtClean="0"/>
              <a:t>（</a:t>
            </a:r>
            <a:r>
              <a:rPr lang="en-US" sz="2000" dirty="0" smtClean="0"/>
              <a:t>1 &lt;= L &lt;= 10000</a:t>
            </a:r>
            <a:r>
              <a:rPr lang="zh-CN" altLang="en-US" sz="2000" dirty="0" smtClean="0"/>
              <a:t>）和</a:t>
            </a:r>
            <a:r>
              <a:rPr lang="en-US" sz="2000" dirty="0" smtClean="0"/>
              <a:t> M</a:t>
            </a:r>
            <a:r>
              <a:rPr lang="zh-CN" altLang="en-US" sz="2000" dirty="0" smtClean="0"/>
              <a:t>（</a:t>
            </a:r>
            <a:r>
              <a:rPr lang="en-US" sz="2000" dirty="0" smtClean="0"/>
              <a:t>1 &lt;= M &lt;= 100</a:t>
            </a:r>
            <a:r>
              <a:rPr lang="zh-CN" altLang="en-US" sz="2000" dirty="0" smtClean="0"/>
              <a:t>），</a:t>
            </a:r>
            <a:r>
              <a:rPr lang="en-US" sz="2000" dirty="0" smtClean="0"/>
              <a:t>L</a:t>
            </a:r>
            <a:r>
              <a:rPr lang="zh-CN" altLang="en-US" sz="2000" dirty="0" smtClean="0"/>
              <a:t>代表马路的长度，</a:t>
            </a:r>
            <a:r>
              <a:rPr lang="en-US" sz="2000" dirty="0" smtClean="0"/>
              <a:t>M</a:t>
            </a:r>
            <a:r>
              <a:rPr lang="zh-CN" altLang="en-US" sz="2000" dirty="0" smtClean="0"/>
              <a:t>代表区域的数目，</a:t>
            </a:r>
            <a:r>
              <a:rPr lang="en-US" sz="2000" dirty="0" smtClean="0"/>
              <a:t>L</a:t>
            </a:r>
            <a:r>
              <a:rPr lang="zh-CN" altLang="en-US" sz="2000" dirty="0" smtClean="0"/>
              <a:t>和</a:t>
            </a:r>
            <a:r>
              <a:rPr lang="en-US" sz="2000" dirty="0" smtClean="0"/>
              <a:t>M</a:t>
            </a:r>
            <a:r>
              <a:rPr lang="zh-CN" altLang="en-US" sz="2000" dirty="0" smtClean="0"/>
              <a:t>之间用一个空格隔开。接下来的</a:t>
            </a:r>
            <a:r>
              <a:rPr lang="en-US" sz="2000" dirty="0" smtClean="0"/>
              <a:t>M</a:t>
            </a:r>
            <a:r>
              <a:rPr lang="zh-CN" altLang="en-US" sz="2000" dirty="0" smtClean="0"/>
              <a:t>行每行包含两个不同的整数，用一个空格隔开，表示一个区域的起始点和终止点的坐标。</a:t>
            </a:r>
            <a:endParaRPr lang="zh-CN" altLang="en-US" sz="2000" dirty="0" smtClean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输出要求</a:t>
            </a:r>
            <a:r>
              <a:rPr lang="en-US" altLang="zh-CN" sz="2000" dirty="0" smtClean="0">
                <a:solidFill>
                  <a:srgbClr val="FF0000"/>
                </a:solidFill>
              </a:rPr>
              <a:t>:</a:t>
            </a:r>
            <a:r>
              <a:rPr lang="zh-CN" altLang="en-US" sz="2000" dirty="0" smtClean="0"/>
              <a:t>占一行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马路上剩余的树的数目</a:t>
            </a:r>
            <a:endParaRPr lang="en-US" altLang="zh-CN" sz="2000" dirty="0" smtClean="0"/>
          </a:p>
          <a:p>
            <a:r>
              <a:rPr lang="zh-CN" altLang="en-US" sz="2000" dirty="0" smtClean="0"/>
              <a:t>输入样例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500 3</a:t>
            </a:r>
            <a:endParaRPr lang="zh-CN" altLang="en-US" sz="2000" dirty="0" smtClean="0"/>
          </a:p>
          <a:p>
            <a:r>
              <a:rPr lang="zh-CN" altLang="en-US" sz="2000" dirty="0" smtClean="0"/>
              <a:t>                    </a:t>
            </a:r>
            <a:r>
              <a:rPr lang="en-US" sz="2000" dirty="0" smtClean="0"/>
              <a:t>150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 300</a:t>
            </a:r>
            <a:endParaRPr lang="zh-CN" altLang="en-US" sz="2000" dirty="0" smtClean="0"/>
          </a:p>
          <a:p>
            <a:r>
              <a:rPr lang="zh-CN" altLang="en-US" sz="2000" dirty="0" smtClean="0"/>
              <a:t>                    </a:t>
            </a:r>
            <a:r>
              <a:rPr lang="en-US" sz="2000" dirty="0" smtClean="0"/>
              <a:t>100 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200</a:t>
            </a:r>
            <a:endParaRPr lang="zh-CN" altLang="en-US" sz="2000" dirty="0" smtClean="0"/>
          </a:p>
          <a:p>
            <a:r>
              <a:rPr lang="zh-CN" altLang="en-US" sz="2000" dirty="0" smtClean="0"/>
              <a:t>                    </a:t>
            </a:r>
            <a:r>
              <a:rPr lang="en-US" sz="2000" dirty="0" smtClean="0"/>
              <a:t>470 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471</a:t>
            </a:r>
            <a:endParaRPr lang="zh-CN" altLang="en-US" sz="2000" dirty="0" smtClean="0"/>
          </a:p>
          <a:p>
            <a:r>
              <a:rPr lang="zh-CN" altLang="en-US" sz="2000" dirty="0" smtClean="0"/>
              <a:t>输出样例</a:t>
            </a:r>
            <a:r>
              <a:rPr lang="en-US" altLang="zh-CN" sz="2000" dirty="0" smtClean="0"/>
              <a:t>:</a:t>
            </a:r>
            <a:endParaRPr lang="en-US" altLang="zh-CN" sz="2000" dirty="0" smtClean="0"/>
          </a:p>
          <a:p>
            <a:r>
              <a:rPr lang="zh-CN" altLang="en-US" sz="2000" dirty="0" smtClean="0"/>
              <a:t>                    </a:t>
            </a:r>
            <a:r>
              <a:rPr lang="en-US" altLang="zh-CN" sz="2000" dirty="0" smtClean="0"/>
              <a:t>298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57158" y="1643050"/>
            <a:ext cx="7500990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  <a:endParaRPr 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using namespace std;</a:t>
            </a:r>
            <a:endParaRPr 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  <a:endParaRPr 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{</a:t>
            </a:r>
            <a:endParaRPr 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a[10000]</a:t>
            </a:r>
            <a:r>
              <a:rPr lang="en-US" altLang="zh-CN" dirty="0" smtClean="0"/>
              <a:t>={0}</a:t>
            </a:r>
            <a:r>
              <a:rPr lang="en-US" dirty="0" smtClean="0"/>
              <a:t>,</a:t>
            </a:r>
            <a:r>
              <a:rPr lang="en-US" dirty="0" err="1" smtClean="0"/>
              <a:t>i,j,L,m,x,y</a:t>
            </a:r>
            <a:r>
              <a:rPr lang="en-US" dirty="0" smtClean="0"/>
              <a:t>;</a:t>
            </a:r>
            <a:endParaRPr 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	while(</a:t>
            </a:r>
            <a:r>
              <a:rPr lang="en-US" dirty="0" err="1" smtClean="0"/>
              <a:t>cin</a:t>
            </a:r>
            <a:r>
              <a:rPr lang="en-US" dirty="0" smtClean="0"/>
              <a:t> &gt;&gt; L &gt;&gt; m)</a:t>
            </a:r>
            <a:endParaRPr 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                 </a:t>
            </a:r>
            <a:r>
              <a:rPr lang="en-US" dirty="0" smtClean="0"/>
              <a:t>{</a:t>
            </a:r>
            <a:endParaRPr 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		while(m--)</a:t>
            </a:r>
            <a:endParaRPr 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                                   </a:t>
            </a:r>
            <a:r>
              <a:rPr lang="en-US" dirty="0" smtClean="0"/>
              <a:t>{</a:t>
            </a:r>
            <a:endParaRPr 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			</a:t>
            </a:r>
            <a:r>
              <a:rPr lang="en-US" dirty="0" err="1" smtClean="0"/>
              <a:t>cin</a:t>
            </a:r>
            <a:r>
              <a:rPr lang="en-US" dirty="0" smtClean="0"/>
              <a:t> &gt;&gt; x &gt;&gt;y;</a:t>
            </a:r>
            <a:endParaRPr 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			for(</a:t>
            </a:r>
            <a:r>
              <a:rPr lang="en-US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x;i</a:t>
            </a:r>
            <a:r>
              <a:rPr lang="en-US" dirty="0" smtClean="0"/>
              <a:t>&lt;=</a:t>
            </a:r>
            <a:r>
              <a:rPr lang="en-US" dirty="0" err="1" smtClean="0"/>
              <a:t>y;i</a:t>
            </a:r>
            <a:r>
              <a:rPr lang="en-US" dirty="0" smtClean="0"/>
              <a:t>++)</a:t>
            </a:r>
            <a:endParaRPr 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			</a:t>
            </a:r>
            <a:r>
              <a:rPr lang="zh-CN" altLang="en-US" dirty="0" smtClean="0"/>
              <a:t>     </a:t>
            </a:r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 = 1;	//</a:t>
            </a:r>
            <a:r>
              <a:rPr lang="zh-CN" altLang="en-US" dirty="0" smtClean="0"/>
              <a:t>代表移走了</a:t>
            </a:r>
            <a:endParaRPr lang="zh-CN" alt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		</a:t>
            </a:r>
            <a:r>
              <a:rPr lang="en-US" dirty="0" smtClean="0"/>
              <a:t>}</a:t>
            </a:r>
            <a:endParaRPr 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		j = 0;</a:t>
            </a:r>
            <a:endParaRPr 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		for(</a:t>
            </a:r>
            <a:r>
              <a:rPr lang="en-US" dirty="0" err="1" smtClean="0"/>
              <a:t>i</a:t>
            </a:r>
            <a:r>
              <a:rPr lang="en-US" dirty="0" smtClean="0"/>
              <a:t>=0;i&lt;=</a:t>
            </a:r>
            <a:r>
              <a:rPr lang="en-US" dirty="0" err="1" smtClean="0"/>
              <a:t>L;i</a:t>
            </a:r>
            <a:r>
              <a:rPr lang="en-US" dirty="0" smtClean="0"/>
              <a:t>++)</a:t>
            </a:r>
            <a:endParaRPr 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		</a:t>
            </a:r>
            <a:r>
              <a:rPr lang="zh-CN" altLang="en-US" dirty="0" smtClean="0"/>
              <a:t>       </a:t>
            </a:r>
            <a:r>
              <a:rPr lang="en-US" dirty="0" smtClean="0"/>
              <a:t>if(a[</a:t>
            </a:r>
            <a:r>
              <a:rPr lang="en-US" dirty="0" err="1" smtClean="0"/>
              <a:t>i</a:t>
            </a:r>
            <a:r>
              <a:rPr lang="en-US" dirty="0" smtClean="0"/>
              <a:t>] != 1)</a:t>
            </a:r>
            <a:r>
              <a:rPr lang="zh-CN" altLang="en-US" dirty="0" smtClean="0"/>
              <a:t>        </a:t>
            </a:r>
            <a:r>
              <a:rPr lang="en-US" dirty="0" smtClean="0"/>
              <a:t> //</a:t>
            </a:r>
            <a:r>
              <a:rPr lang="zh-CN" altLang="en-US" dirty="0" smtClean="0"/>
              <a:t>没被移走的</a:t>
            </a:r>
            <a:endParaRPr lang="zh-CN" alt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		           </a:t>
            </a:r>
            <a:r>
              <a:rPr lang="en-US" dirty="0" smtClean="0"/>
              <a:t>j++;</a:t>
            </a:r>
            <a:endParaRPr 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j 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	}</a:t>
            </a:r>
            <a:endParaRPr 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	return 0;</a:t>
            </a:r>
            <a:endParaRPr 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开灯问题</a:t>
            </a:r>
            <a:r>
              <a:rPr lang="en-US" altLang="zh-CN" dirty="0" smtClean="0"/>
              <a:t>-1111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472518" cy="498317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Franklin Gothic Book" panose="020B0503020102020204" pitchFamily="34" charset="0"/>
              </a:rPr>
              <a:t>题目描述：</a:t>
            </a:r>
            <a:r>
              <a:rPr lang="zh-CN" altLang="en-US" sz="2000" dirty="0" smtClean="0">
                <a:latin typeface="Franklin Gothic Book" panose="020B0503020102020204" pitchFamily="34" charset="0"/>
              </a:rPr>
              <a:t>有</a:t>
            </a:r>
            <a:r>
              <a:rPr lang="en-US" sz="2000" dirty="0" smtClean="0">
                <a:latin typeface="Franklin Gothic Book" panose="020B0503020102020204" pitchFamily="34" charset="0"/>
              </a:rPr>
              <a:t>n</a:t>
            </a:r>
            <a:r>
              <a:rPr lang="zh-CN" altLang="en-US" sz="2000" dirty="0" smtClean="0">
                <a:latin typeface="Franklin Gothic Book" panose="020B0503020102020204" pitchFamily="34" charset="0"/>
              </a:rPr>
              <a:t>盏灯，编号为</a:t>
            </a:r>
            <a:r>
              <a:rPr lang="en-US" sz="2000" dirty="0" smtClean="0">
                <a:latin typeface="Franklin Gothic Book" panose="020B0503020102020204" pitchFamily="34" charset="0"/>
              </a:rPr>
              <a:t>1~n</a:t>
            </a:r>
            <a:r>
              <a:rPr lang="zh-CN" altLang="en-US" sz="2000" dirty="0" smtClean="0">
                <a:latin typeface="Franklin Gothic Book" panose="020B0503020102020204" pitchFamily="34" charset="0"/>
              </a:rPr>
              <a:t>。第</a:t>
            </a:r>
            <a:r>
              <a:rPr lang="en-US" sz="2000" dirty="0" smtClean="0">
                <a:latin typeface="Franklin Gothic Book" panose="020B0503020102020204" pitchFamily="34" charset="0"/>
              </a:rPr>
              <a:t>1</a:t>
            </a:r>
            <a:r>
              <a:rPr lang="zh-CN" altLang="en-US" sz="2000" dirty="0" smtClean="0">
                <a:latin typeface="Franklin Gothic Book" panose="020B0503020102020204" pitchFamily="34" charset="0"/>
              </a:rPr>
              <a:t>个人把所有灯打开，第</a:t>
            </a:r>
            <a:r>
              <a:rPr lang="en-US" sz="2000" dirty="0" smtClean="0">
                <a:latin typeface="Franklin Gothic Book" panose="020B0503020102020204" pitchFamily="34" charset="0"/>
              </a:rPr>
              <a:t>2</a:t>
            </a:r>
            <a:r>
              <a:rPr lang="zh-CN" altLang="en-US" sz="2000" dirty="0" smtClean="0">
                <a:latin typeface="Franklin Gothic Book" panose="020B0503020102020204" pitchFamily="34" charset="0"/>
              </a:rPr>
              <a:t>个人按下所有编号为</a:t>
            </a:r>
            <a:r>
              <a:rPr lang="en-US" sz="2000" dirty="0" smtClean="0">
                <a:latin typeface="Franklin Gothic Book" panose="020B0503020102020204" pitchFamily="34" charset="0"/>
              </a:rPr>
              <a:t>2</a:t>
            </a:r>
            <a:r>
              <a:rPr lang="zh-CN" altLang="en-US" sz="2000" dirty="0" smtClean="0">
                <a:latin typeface="Franklin Gothic Book" panose="020B0503020102020204" pitchFamily="34" charset="0"/>
              </a:rPr>
              <a:t>的倍数的开关（这些灯被关掉），第</a:t>
            </a:r>
            <a:r>
              <a:rPr lang="en-US" sz="2000" dirty="0" smtClean="0">
                <a:latin typeface="Franklin Gothic Book" panose="020B0503020102020204" pitchFamily="34" charset="0"/>
              </a:rPr>
              <a:t>3</a:t>
            </a:r>
            <a:r>
              <a:rPr lang="zh-CN" altLang="en-US" sz="2000" dirty="0" smtClean="0">
                <a:latin typeface="Franklin Gothic Book" panose="020B0503020102020204" pitchFamily="34" charset="0"/>
              </a:rPr>
              <a:t>个人按下所有编号为</a:t>
            </a:r>
            <a:r>
              <a:rPr lang="en-US" sz="2000" dirty="0" smtClean="0">
                <a:latin typeface="Franklin Gothic Book" panose="020B0503020102020204" pitchFamily="34" charset="0"/>
              </a:rPr>
              <a:t>3</a:t>
            </a:r>
            <a:r>
              <a:rPr lang="zh-CN" altLang="en-US" sz="2000" dirty="0" smtClean="0">
                <a:latin typeface="Franklin Gothic Book" panose="020B0503020102020204" pitchFamily="34" charset="0"/>
              </a:rPr>
              <a:t>的倍数的开关（其中关掉的灯将被打开，打开的将被关掉），依次类推。一共有</a:t>
            </a:r>
            <a:r>
              <a:rPr lang="en-US" sz="2000" dirty="0" smtClean="0">
                <a:latin typeface="Franklin Gothic Book" panose="020B0503020102020204" pitchFamily="34" charset="0"/>
              </a:rPr>
              <a:t>k</a:t>
            </a:r>
            <a:r>
              <a:rPr lang="zh-CN" altLang="en-US" sz="2000" dirty="0" smtClean="0">
                <a:latin typeface="Franklin Gothic Book" panose="020B0503020102020204" pitchFamily="34" charset="0"/>
              </a:rPr>
              <a:t>个人，问最后有哪些灯开着？</a:t>
            </a:r>
            <a:endParaRPr lang="en-US" altLang="zh-CN" sz="2000" dirty="0" smtClean="0">
              <a:latin typeface="Franklin Gothic Book" panose="020B0503020102020204" pitchFamily="34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 smtClean="0">
                <a:latin typeface="Franklin Gothic Book" panose="020B0503020102020204" pitchFamily="34" charset="0"/>
              </a:rPr>
              <a:t>输入要求：占一行，输入</a:t>
            </a:r>
            <a:r>
              <a:rPr lang="en-US" sz="2000" dirty="0" smtClean="0">
                <a:latin typeface="Franklin Gothic Book" panose="020B0503020102020204" pitchFamily="34" charset="0"/>
              </a:rPr>
              <a:t>n</a:t>
            </a:r>
            <a:r>
              <a:rPr lang="zh-CN" altLang="en-US" sz="2000" dirty="0" smtClean="0">
                <a:latin typeface="Franklin Gothic Book" panose="020B0503020102020204" pitchFamily="34" charset="0"/>
              </a:rPr>
              <a:t>表示灯的数目和</a:t>
            </a:r>
            <a:r>
              <a:rPr lang="en-US" sz="2000" dirty="0" smtClean="0">
                <a:latin typeface="Franklin Gothic Book" panose="020B0503020102020204" pitchFamily="34" charset="0"/>
              </a:rPr>
              <a:t>k</a:t>
            </a:r>
            <a:r>
              <a:rPr lang="zh-CN" altLang="en-US" sz="2000" dirty="0" smtClean="0">
                <a:latin typeface="Franklin Gothic Book" panose="020B0503020102020204" pitchFamily="34" charset="0"/>
              </a:rPr>
              <a:t>表示人数 ，输出开着的灯编号 </a:t>
            </a:r>
            <a:r>
              <a:rPr lang="en-US" sz="2000" dirty="0" smtClean="0">
                <a:latin typeface="Franklin Gothic Book" panose="020B0503020102020204" pitchFamily="34" charset="0"/>
              </a:rPr>
              <a:t>(0&lt;k&lt;= n &lt;=1000)</a:t>
            </a:r>
            <a:endParaRPr lang="en-US" sz="2000" dirty="0" smtClean="0">
              <a:latin typeface="Franklin Gothic Book" panose="020B0503020102020204" pitchFamily="34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 smtClean="0">
                <a:latin typeface="Franklin Gothic Book" panose="020B0503020102020204" pitchFamily="34" charset="0"/>
              </a:rPr>
              <a:t>输出要求：输出开着灯的编号，每个编号占一行。</a:t>
            </a:r>
            <a:endParaRPr lang="en-US" altLang="zh-CN" sz="2000" dirty="0" smtClean="0">
              <a:latin typeface="Franklin Gothic Book" panose="020B0503020102020204" pitchFamily="34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 smtClean="0">
                <a:latin typeface="Franklin Gothic Book" panose="020B0503020102020204" pitchFamily="34" charset="0"/>
              </a:rPr>
              <a:t>样例输入：</a:t>
            </a:r>
            <a:endParaRPr lang="zh-CN" altLang="en-US" sz="2000" dirty="0" smtClean="0">
              <a:latin typeface="Franklin Gothic Book" panose="020B0503020102020204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Franklin Gothic Book" panose="020B0503020102020204" pitchFamily="34" charset="0"/>
              </a:rPr>
              <a:t>	</a:t>
            </a:r>
            <a:r>
              <a:rPr lang="en-US" sz="2000" dirty="0" smtClean="0">
                <a:latin typeface="Franklin Gothic Book" panose="020B0503020102020204" pitchFamily="34" charset="0"/>
              </a:rPr>
              <a:t>7 </a:t>
            </a:r>
            <a:r>
              <a:rPr lang="zh-CN" altLang="en-US" sz="2000" dirty="0" smtClean="0">
                <a:latin typeface="Franklin Gothic Book" panose="020B0503020102020204" pitchFamily="34" charset="0"/>
              </a:rPr>
              <a:t> </a:t>
            </a:r>
            <a:r>
              <a:rPr lang="en-US" sz="2000" dirty="0" smtClean="0">
                <a:latin typeface="Franklin Gothic Book" panose="020B0503020102020204" pitchFamily="34" charset="0"/>
              </a:rPr>
              <a:t>3</a:t>
            </a:r>
            <a:endParaRPr lang="en-US" sz="2000" dirty="0" smtClean="0">
              <a:latin typeface="Franklin Gothic Book" panose="020B0503020102020204" pitchFamily="34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 smtClean="0">
                <a:latin typeface="Franklin Gothic Book" panose="020B0503020102020204" pitchFamily="34" charset="0"/>
              </a:rPr>
              <a:t>样例输出：</a:t>
            </a:r>
            <a:endParaRPr lang="zh-CN" altLang="en-US" sz="2000" dirty="0" smtClean="0">
              <a:latin typeface="Franklin Gothic Book" panose="020B0503020102020204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Franklin Gothic Book" panose="020B0503020102020204" pitchFamily="34" charset="0"/>
              </a:rPr>
              <a:t>	</a:t>
            </a:r>
            <a:r>
              <a:rPr lang="en-US" sz="2000" dirty="0" smtClean="0">
                <a:latin typeface="Franklin Gothic Book" panose="020B0503020102020204" pitchFamily="34" charset="0"/>
              </a:rPr>
              <a:t>1</a:t>
            </a:r>
            <a:endParaRPr lang="en-US" sz="2000" dirty="0" smtClean="0">
              <a:latin typeface="Franklin Gothic Book" panose="020B0503020102020204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 smtClean="0">
                <a:latin typeface="Franklin Gothic Book" panose="020B0503020102020204" pitchFamily="34" charset="0"/>
              </a:rPr>
              <a:t>	5 </a:t>
            </a:r>
            <a:endParaRPr lang="en-US" sz="2000" dirty="0" smtClean="0">
              <a:latin typeface="Franklin Gothic Book" panose="020B0503020102020204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 smtClean="0">
                <a:latin typeface="Franklin Gothic Book" panose="020B0503020102020204" pitchFamily="34" charset="0"/>
              </a:rPr>
              <a:t>	6</a:t>
            </a:r>
            <a:endParaRPr lang="en-US" sz="2000" dirty="0" smtClean="0">
              <a:latin typeface="Franklin Gothic Book" panose="020B0503020102020204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 smtClean="0">
                <a:latin typeface="Franklin Gothic Book" panose="020B0503020102020204" pitchFamily="34" charset="0"/>
              </a:rPr>
              <a:t>	7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282" y="285728"/>
            <a:ext cx="8429684" cy="5853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  <a:endParaRPr 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using namespace std;</a:t>
            </a:r>
            <a:endParaRPr 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  <a:endParaRPr 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{</a:t>
            </a:r>
            <a:endParaRPr 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a[1001]</a:t>
            </a:r>
            <a:r>
              <a:rPr lang="en-US" altLang="zh-CN" dirty="0" smtClean="0"/>
              <a:t>={0}</a:t>
            </a:r>
            <a:r>
              <a:rPr lang="en-US" dirty="0" smtClean="0"/>
              <a:t>,</a:t>
            </a:r>
            <a:r>
              <a:rPr lang="en-US" dirty="0" err="1" smtClean="0"/>
              <a:t>i,j,n,k</a:t>
            </a:r>
            <a:r>
              <a:rPr lang="en-US" dirty="0" smtClean="0"/>
              <a:t>;</a:t>
            </a:r>
            <a:endParaRPr 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	while(</a:t>
            </a:r>
            <a:r>
              <a:rPr lang="en-US" dirty="0" err="1" smtClean="0"/>
              <a:t>cin</a:t>
            </a:r>
            <a:r>
              <a:rPr lang="en-US" dirty="0" smtClean="0"/>
              <a:t> &gt;&gt; n &gt;&gt; k)</a:t>
            </a:r>
            <a:endParaRPr 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	{</a:t>
            </a:r>
            <a:endParaRPr 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		for(</a:t>
            </a:r>
            <a:r>
              <a:rPr lang="en-US" dirty="0" err="1" smtClean="0"/>
              <a:t>i</a:t>
            </a:r>
            <a:r>
              <a:rPr lang="en-US" dirty="0" smtClean="0"/>
              <a:t>=1;i&lt;=</a:t>
            </a:r>
            <a:r>
              <a:rPr lang="en-US" dirty="0" err="1" smtClean="0"/>
              <a:t>k;i</a:t>
            </a:r>
            <a:r>
              <a:rPr lang="en-US" dirty="0" smtClean="0"/>
              <a:t>++)</a:t>
            </a:r>
            <a:endParaRPr 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		{</a:t>
            </a:r>
            <a:endParaRPr 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			for(j=1;j&lt;=</a:t>
            </a:r>
            <a:r>
              <a:rPr lang="en-US" dirty="0" err="1" smtClean="0"/>
              <a:t>n;j</a:t>
            </a:r>
            <a:r>
              <a:rPr lang="en-US" dirty="0" smtClean="0"/>
              <a:t>++)</a:t>
            </a:r>
            <a:endParaRPr 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			{</a:t>
            </a:r>
            <a:endParaRPr 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				if(</a:t>
            </a:r>
            <a:r>
              <a:rPr lang="en-US" dirty="0" err="1" smtClean="0"/>
              <a:t>j%i</a:t>
            </a:r>
            <a:r>
              <a:rPr lang="en-US" dirty="0" smtClean="0"/>
              <a:t> == 0)</a:t>
            </a:r>
            <a:endParaRPr 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				{</a:t>
            </a:r>
            <a:endParaRPr 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					if(a[j] == 0)</a:t>
            </a:r>
            <a:endParaRPr 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					</a:t>
            </a:r>
            <a:r>
              <a:rPr lang="zh-CN" altLang="en-US" dirty="0" smtClean="0"/>
              <a:t>       </a:t>
            </a:r>
            <a:r>
              <a:rPr lang="en-US" dirty="0" smtClean="0"/>
              <a:t>a[j] = 1;</a:t>
            </a:r>
            <a:endParaRPr 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					else</a:t>
            </a:r>
            <a:endParaRPr 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					</a:t>
            </a:r>
            <a:r>
              <a:rPr lang="zh-CN" altLang="en-US" dirty="0" smtClean="0"/>
              <a:t>       </a:t>
            </a:r>
            <a:r>
              <a:rPr lang="en-US" dirty="0" smtClean="0"/>
              <a:t>a[j] = 0;</a:t>
            </a:r>
            <a:endParaRPr 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				}</a:t>
            </a:r>
            <a:endParaRPr 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			}</a:t>
            </a:r>
            <a:endParaRPr 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		}</a:t>
            </a:r>
            <a:endParaRPr 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		for(</a:t>
            </a:r>
            <a:r>
              <a:rPr lang="en-US" dirty="0" err="1" smtClean="0"/>
              <a:t>i</a:t>
            </a:r>
            <a:r>
              <a:rPr lang="en-US" dirty="0" smtClean="0"/>
              <a:t>=1;i&lt;=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  <a:endParaRPr 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			if(a[</a:t>
            </a:r>
            <a:r>
              <a:rPr lang="en-US" dirty="0" err="1" smtClean="0"/>
              <a:t>i</a:t>
            </a:r>
            <a:r>
              <a:rPr lang="en-US" dirty="0" smtClean="0"/>
              <a:t>])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i</a:t>
            </a:r>
            <a:r>
              <a:rPr lang="en-US" dirty="0" smtClean="0"/>
              <a:t> 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		</a:t>
            </a:r>
            <a:endParaRPr 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	}</a:t>
            </a:r>
            <a:endParaRPr 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	return 0;</a:t>
            </a:r>
            <a:endParaRPr 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青年歌手大奖赛</a:t>
            </a:r>
            <a:r>
              <a:rPr lang="en-US" altLang="zh-CN" dirty="0" smtClean="0"/>
              <a:t>-1112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问题描述：</a:t>
            </a:r>
            <a:r>
              <a:rPr lang="zh-CN" altLang="en-US" sz="2000" dirty="0" smtClean="0"/>
              <a:t>青年歌手大奖赛中，评委会给参赛选手打分。选手得分规则为去掉一个最高分和一个最低分，然后计算平均得分，请编程输出某选手的得分。</a:t>
            </a:r>
            <a:endParaRPr lang="zh-CN" alt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 </a:t>
            </a:r>
            <a:r>
              <a:rPr lang="zh-CN" altLang="en-US" sz="2000" dirty="0" smtClean="0">
                <a:solidFill>
                  <a:srgbClr val="FF0000"/>
                </a:solidFill>
              </a:rPr>
              <a:t>输入要求：</a:t>
            </a:r>
            <a:r>
              <a:rPr lang="zh-CN" altLang="en-US" sz="2000" dirty="0" smtClean="0"/>
              <a:t>输入数据有多组，每组占一行，每行的第一个数是</a:t>
            </a:r>
            <a:r>
              <a:rPr lang="en-US" sz="2000" dirty="0" smtClean="0"/>
              <a:t>n(2&lt;n&lt;100)</a:t>
            </a:r>
            <a:r>
              <a:rPr lang="zh-CN" altLang="en-US" sz="2000" dirty="0" smtClean="0"/>
              <a:t>，表示评委的人数，然后是</a:t>
            </a:r>
            <a:r>
              <a:rPr lang="en-US" sz="2000" dirty="0" smtClean="0"/>
              <a:t>n</a:t>
            </a:r>
            <a:r>
              <a:rPr lang="zh-CN" altLang="en-US" sz="2000" dirty="0" smtClean="0"/>
              <a:t>个评委的打分。</a:t>
            </a:r>
            <a:endParaRPr lang="en-US" altLang="zh-CN" sz="2000" dirty="0" smtClean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输出要求：</a:t>
            </a:r>
            <a:r>
              <a:rPr lang="zh-CN" altLang="en-US" sz="2000" dirty="0" smtClean="0"/>
              <a:t>对于每组输入数据，输出选手的得分，结果保留</a:t>
            </a:r>
            <a:r>
              <a:rPr lang="en-US" sz="2000" dirty="0" smtClean="0"/>
              <a:t>2</a:t>
            </a:r>
            <a:r>
              <a:rPr lang="zh-CN" altLang="en-US" sz="2000" dirty="0" smtClean="0"/>
              <a:t>位小数，每组输出占一行。</a:t>
            </a:r>
            <a:endParaRPr lang="en-US" altLang="zh-CN" sz="2000" dirty="0" smtClean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输入样例：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3 99 98 97</a:t>
            </a:r>
            <a:endParaRPr lang="zh-CN" altLang="en-US" sz="2000" dirty="0" smtClean="0"/>
          </a:p>
          <a:p>
            <a:r>
              <a:rPr lang="en-US" sz="2000" dirty="0" smtClean="0"/>
              <a:t>4 100 99 98 97</a:t>
            </a:r>
            <a:endParaRPr lang="en-US" sz="2000" dirty="0" smtClean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输出样例：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98.00</a:t>
            </a:r>
            <a:endParaRPr lang="zh-CN" altLang="en-US" sz="2000" dirty="0" smtClean="0"/>
          </a:p>
          <a:p>
            <a:r>
              <a:rPr lang="en-US" sz="2000" dirty="0" smtClean="0"/>
              <a:t>98.50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ChangeArrowheads="1"/>
          </p:cNvSpPr>
          <p:nvPr/>
        </p:nvSpPr>
        <p:spPr bwMode="auto">
          <a:xfrm>
            <a:off x="500034" y="86916"/>
            <a:ext cx="5929322" cy="65556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#include&lt;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stdio.h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main()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</a:t>
            </a: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],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</a:t>
            </a: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double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w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while(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"%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d"</a:t>
            </a: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,&amp;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)!=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EOF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{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k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w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s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for(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{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"%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d"</a:t>
            </a: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,&amp;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]);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 k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++;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 b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];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 w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</a:t>
            </a: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];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}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for(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</a:t>
            </a: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{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if(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]&gt;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s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];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}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for(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</a:t>
            </a: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{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if(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 b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];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}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w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=(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)/(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"%.2lf\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n"</a:t>
            </a: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}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lang="en-US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return 0;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57230"/>
          </a:xfrm>
        </p:spPr>
        <p:txBody>
          <a:bodyPr/>
          <a:lstStyle/>
          <a:p>
            <a:r>
              <a:rPr lang="zh-CN" altLang="en-US" dirty="0" smtClean="0"/>
              <a:t>将一个</a:t>
            </a:r>
            <a:r>
              <a:rPr lang="en-US" altLang="zh-CN" dirty="0" err="1" smtClean="0"/>
              <a:t>NxN</a:t>
            </a:r>
            <a:r>
              <a:rPr lang="zh-CN" altLang="en-US" dirty="0" smtClean="0"/>
              <a:t>的矩阵按顺时针旋转</a:t>
            </a:r>
            <a:r>
              <a:rPr lang="en-US" altLang="zh-CN" dirty="0" smtClean="0"/>
              <a:t>90</a:t>
            </a:r>
            <a:r>
              <a:rPr lang="zh-CN" altLang="en-US" dirty="0" smtClean="0"/>
              <a:t>度存放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Matrix Rotation-1092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Problem </a:t>
            </a:r>
            <a:r>
              <a:rPr lang="en-US" dirty="0" err="1" smtClean="0">
                <a:solidFill>
                  <a:srgbClr val="FF0000"/>
                </a:solidFill>
              </a:rPr>
              <a:t>Description:Give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you a n*n matrix, if you rotate it 90 degrees, we call it 1-Matrix, if you rotate it 180 degrees, we call it 2-Matrix, etc … This is said if you rotate the Matrix 90*k degrees, then we call it k-Matrix. Now, your task is to calculate all the sum of </a:t>
            </a:r>
            <a:r>
              <a:rPr lang="en-US" dirty="0" err="1" smtClean="0"/>
              <a:t>i</a:t>
            </a:r>
            <a:r>
              <a:rPr lang="en-US" dirty="0" smtClean="0"/>
              <a:t>-Matrix (0&lt;= </a:t>
            </a:r>
            <a:r>
              <a:rPr lang="en-US" dirty="0" err="1" smtClean="0"/>
              <a:t>i</a:t>
            </a:r>
            <a:r>
              <a:rPr lang="en-US" dirty="0" smtClean="0"/>
              <a:t>&lt;= k).</a:t>
            </a:r>
            <a:endParaRPr lang="zh-CN" alt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Input</a:t>
            </a:r>
            <a:r>
              <a:rPr lang="en-US" dirty="0" err="1" smtClean="0"/>
              <a:t>:There</a:t>
            </a:r>
            <a:r>
              <a:rPr lang="en-US" dirty="0" smtClean="0"/>
              <a:t> multiple test cases. Each test case begins with one integer n(1 &lt;= n &lt;= 10), following n lines, each line contains n integers, describe the original matrix, then a single line contains a k (1 &lt;= k &lt;= 10^8)described above. Process to end of file. </a:t>
            </a:r>
            <a:endParaRPr lang="zh-CN" alt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Output</a:t>
            </a:r>
            <a:r>
              <a:rPr lang="en-US" dirty="0" err="1" smtClean="0"/>
              <a:t>:For</a:t>
            </a:r>
            <a:r>
              <a:rPr lang="en-US" dirty="0" smtClean="0"/>
              <a:t> each case, output the sum of all the </a:t>
            </a:r>
            <a:r>
              <a:rPr lang="en-US" dirty="0" err="1" smtClean="0"/>
              <a:t>i</a:t>
            </a:r>
            <a:r>
              <a:rPr lang="en-US" dirty="0" smtClean="0"/>
              <a:t>-Matrix (0&lt;= </a:t>
            </a:r>
            <a:r>
              <a:rPr lang="en-US" dirty="0" err="1" smtClean="0"/>
              <a:t>i</a:t>
            </a:r>
            <a:r>
              <a:rPr lang="en-US" dirty="0" smtClean="0"/>
              <a:t>&lt;= k) in n lines. Each line there are n integers separated by one space. Note that there is no extra space at the end of each line.</a:t>
            </a:r>
            <a:endParaRPr lang="zh-CN" alt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Sample Input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dirty="0" smtClean="0"/>
              <a:t>3</a:t>
            </a:r>
            <a:endParaRPr lang="zh-CN" altLang="en-US" dirty="0" smtClean="0"/>
          </a:p>
          <a:p>
            <a:pPr lvl="2">
              <a:buNone/>
            </a:pPr>
            <a:r>
              <a:rPr lang="en-US" dirty="0" smtClean="0"/>
              <a:t>1 2 3</a:t>
            </a:r>
            <a:endParaRPr lang="zh-CN" altLang="en-US" dirty="0" smtClean="0"/>
          </a:p>
          <a:p>
            <a:pPr lvl="2">
              <a:buNone/>
            </a:pPr>
            <a:r>
              <a:rPr lang="en-US" dirty="0" smtClean="0"/>
              <a:t>2 3 4</a:t>
            </a:r>
            <a:endParaRPr lang="zh-CN" altLang="en-US" dirty="0" smtClean="0"/>
          </a:p>
          <a:p>
            <a:pPr lvl="2">
              <a:buNone/>
            </a:pPr>
            <a:r>
              <a:rPr lang="en-US" dirty="0" smtClean="0"/>
              <a:t>3 4 5 </a:t>
            </a:r>
            <a:endParaRPr lang="zh-CN" altLang="en-US" dirty="0" smtClean="0"/>
          </a:p>
          <a:p>
            <a:pPr lvl="2">
              <a:buNone/>
            </a:pPr>
            <a:r>
              <a:rPr lang="en-US" dirty="0" smtClean="0"/>
              <a:t>10</a:t>
            </a:r>
            <a:endParaRPr lang="zh-CN" alt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Sample Output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dirty="0" smtClean="0"/>
              <a:t>33 32 31</a:t>
            </a:r>
            <a:endParaRPr lang="zh-CN" altLang="en-US" dirty="0" smtClean="0"/>
          </a:p>
          <a:p>
            <a:pPr lvl="2">
              <a:buNone/>
            </a:pPr>
            <a:r>
              <a:rPr lang="en-US" dirty="0" smtClean="0"/>
              <a:t>34 33 32</a:t>
            </a:r>
            <a:endParaRPr lang="zh-CN" altLang="en-US" dirty="0" smtClean="0"/>
          </a:p>
          <a:p>
            <a:pPr lvl="2">
              <a:buNone/>
            </a:pPr>
            <a:r>
              <a:rPr lang="en-US" dirty="0" smtClean="0"/>
              <a:t>35 34 33 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字符串处理函数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4486"/>
          </a:xfrm>
        </p:spPr>
        <p:txBody>
          <a:bodyPr/>
          <a:lstStyle/>
          <a:p>
            <a:r>
              <a:rPr lang="zh-CN" altLang="en-US" dirty="0" smtClean="0"/>
              <a:t>必须加包含文件</a:t>
            </a:r>
            <a:r>
              <a:rPr lang="en-US" altLang="zh-CN" dirty="0" smtClean="0"/>
              <a:t>string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57158" y="1571612"/>
            <a:ext cx="43577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void rotate(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x[][10],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y[10][10];</a:t>
            </a:r>
            <a:endParaRPr lang="en-US" altLang="zh-CN" dirty="0" smtClean="0"/>
          </a:p>
          <a:p>
            <a:r>
              <a:rPr lang="en-US" altLang="zh-CN" dirty="0" smtClean="0"/>
              <a:t>	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</a:t>
            </a:r>
            <a:endParaRPr lang="en-US" altLang="zh-CN" dirty="0" smtClean="0"/>
          </a:p>
          <a:p>
            <a:r>
              <a:rPr lang="en-US" altLang="zh-CN" dirty="0" smtClean="0"/>
              <a:t>	  for(j=0;j&lt;</a:t>
            </a:r>
            <a:r>
              <a:rPr lang="en-US" altLang="zh-CN" dirty="0" err="1" smtClean="0"/>
              <a:t>N;j</a:t>
            </a:r>
            <a:r>
              <a:rPr lang="en-US" altLang="zh-CN" dirty="0" smtClean="0"/>
              <a:t>++)</a:t>
            </a:r>
            <a:endParaRPr lang="en-US" altLang="zh-CN" dirty="0" smtClean="0"/>
          </a:p>
          <a:p>
            <a:r>
              <a:rPr lang="en-US" altLang="zh-CN" dirty="0" smtClean="0"/>
              <a:t>	     y[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][j]=x[N-1-j][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  <a:endParaRPr lang="en-US" altLang="zh-CN" dirty="0" smtClean="0"/>
          </a:p>
          <a:p>
            <a:r>
              <a:rPr lang="en-US" altLang="zh-CN" dirty="0" smtClean="0"/>
              <a:t>	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</a:t>
            </a:r>
            <a:endParaRPr lang="en-US" altLang="zh-CN" dirty="0" smtClean="0"/>
          </a:p>
          <a:p>
            <a:r>
              <a:rPr lang="en-US" altLang="zh-CN" dirty="0" smtClean="0"/>
              <a:t>	  for(j=0;j&lt;</a:t>
            </a:r>
            <a:r>
              <a:rPr lang="en-US" altLang="zh-CN" dirty="0" err="1" smtClean="0"/>
              <a:t>N;j</a:t>
            </a:r>
            <a:r>
              <a:rPr lang="en-US" altLang="zh-CN" dirty="0" smtClean="0"/>
              <a:t>++)</a:t>
            </a:r>
            <a:endParaRPr lang="en-US" altLang="zh-CN" dirty="0" smtClean="0"/>
          </a:p>
          <a:p>
            <a:r>
              <a:rPr lang="en-US" altLang="zh-CN" dirty="0" smtClean="0"/>
              <a:t>	     x[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][j]=y[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][j];	</a:t>
            </a:r>
            <a:endParaRPr lang="en-US" altLang="zh-CN" dirty="0" smtClean="0"/>
          </a:p>
          <a:p>
            <a:r>
              <a:rPr lang="en-US" altLang="zh-CN" dirty="0" smtClean="0"/>
              <a:t>}  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3108" y="117693"/>
            <a:ext cx="507209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#include&lt;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r>
              <a:rPr lang="en-US" altLang="zh-CN" dirty="0" smtClean="0"/>
              <a:t>using namespace std;</a:t>
            </a:r>
            <a:endParaRPr lang="en-US" altLang="zh-CN" dirty="0" smtClean="0"/>
          </a:p>
          <a:p>
            <a:r>
              <a:rPr lang="en-US" altLang="zh-CN" dirty="0" smtClean="0"/>
              <a:t>void rotate(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x[][10],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);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a[10][10],b[10][10],c[10][10],</a:t>
            </a:r>
            <a:r>
              <a:rPr lang="en-US" altLang="zh-CN" dirty="0" err="1" smtClean="0"/>
              <a:t>i,j,k,n,m,l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	while(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&gt;&gt;n)</a:t>
            </a:r>
            <a:endParaRPr lang="en-US" altLang="zh-CN" dirty="0" smtClean="0"/>
          </a:p>
          <a:p>
            <a:r>
              <a:rPr lang="en-US" altLang="zh-CN" dirty="0" smtClean="0"/>
              <a:t>	{</a:t>
            </a:r>
            <a:endParaRPr lang="en-US" altLang="zh-CN" dirty="0" smtClean="0"/>
          </a:p>
          <a:p>
            <a:r>
              <a:rPr lang="en-US" altLang="zh-CN" dirty="0" smtClean="0"/>
              <a:t>		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</a:t>
            </a:r>
            <a:endParaRPr lang="en-US" altLang="zh-CN" dirty="0" smtClean="0"/>
          </a:p>
          <a:p>
            <a:r>
              <a:rPr lang="en-US" altLang="zh-CN" dirty="0" smtClean="0"/>
              <a:t>		  for(j=0;j&lt;</a:t>
            </a:r>
            <a:r>
              <a:rPr lang="en-US" altLang="zh-CN" dirty="0" err="1" smtClean="0"/>
              <a:t>n;j</a:t>
            </a:r>
            <a:r>
              <a:rPr lang="en-US" altLang="zh-CN" dirty="0" smtClean="0"/>
              <a:t>++)</a:t>
            </a:r>
            <a:endParaRPr lang="en-US" altLang="zh-CN" dirty="0" smtClean="0"/>
          </a:p>
          <a:p>
            <a:r>
              <a:rPr lang="en-US" altLang="zh-CN" dirty="0" smtClean="0"/>
              <a:t>		  {</a:t>
            </a:r>
            <a:endParaRPr lang="en-US" altLang="zh-CN" dirty="0" smtClean="0"/>
          </a:p>
          <a:p>
            <a:r>
              <a:rPr lang="en-US" altLang="zh-CN" dirty="0" smtClean="0"/>
              <a:t>		  	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][j];</a:t>
            </a:r>
            <a:endParaRPr lang="en-US" altLang="zh-CN" dirty="0" smtClean="0"/>
          </a:p>
          <a:p>
            <a:r>
              <a:rPr lang="en-US" altLang="zh-CN" dirty="0" smtClean="0"/>
              <a:t>		  	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][j];</a:t>
            </a:r>
            <a:endParaRPr lang="en-US" altLang="zh-CN" dirty="0" smtClean="0"/>
          </a:p>
          <a:p>
            <a:r>
              <a:rPr lang="en-US" altLang="zh-CN" dirty="0" smtClean="0"/>
              <a:t>		  	c[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][j]=0;</a:t>
            </a:r>
            <a:endParaRPr lang="en-US" altLang="zh-CN" dirty="0" smtClean="0"/>
          </a:p>
          <a:p>
            <a:r>
              <a:rPr lang="en-US" altLang="zh-CN" dirty="0" smtClean="0"/>
              <a:t>		  }</a:t>
            </a:r>
            <a:endParaRPr lang="en-US" altLang="zh-CN" dirty="0" smtClean="0"/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&gt;&gt;k;</a:t>
            </a:r>
            <a:endParaRPr lang="en-US" altLang="zh-CN" dirty="0" smtClean="0"/>
          </a:p>
          <a:p>
            <a:r>
              <a:rPr lang="en-US" altLang="zh-CN" dirty="0" smtClean="0"/>
              <a:t>		l=</a:t>
            </a:r>
            <a:r>
              <a:rPr lang="en-US" altLang="zh-CN" dirty="0" err="1" smtClean="0"/>
              <a:t>k;k</a:t>
            </a:r>
            <a:r>
              <a:rPr lang="en-US" altLang="zh-CN" dirty="0" smtClean="0"/>
              <a:t>=k/4;</a:t>
            </a:r>
            <a:endParaRPr lang="en-US" altLang="zh-CN" dirty="0" smtClean="0"/>
          </a:p>
          <a:p>
            <a:r>
              <a:rPr lang="en-US" altLang="zh-CN" dirty="0" smtClean="0"/>
              <a:t>		for( m=1;m&lt;=4;m++)</a:t>
            </a:r>
            <a:endParaRPr lang="en-US" altLang="zh-CN" dirty="0" smtClean="0"/>
          </a:p>
          <a:p>
            <a:r>
              <a:rPr lang="en-US" altLang="zh-CN" dirty="0" smtClean="0"/>
              <a:t>		{</a:t>
            </a:r>
            <a:endParaRPr lang="en-US" altLang="zh-CN" dirty="0" smtClean="0"/>
          </a:p>
          <a:p>
            <a:r>
              <a:rPr lang="en-US" altLang="zh-CN" dirty="0" smtClean="0"/>
              <a:t>		      rotate(</a:t>
            </a:r>
            <a:r>
              <a:rPr lang="en-US" altLang="zh-CN" dirty="0" err="1" smtClean="0"/>
              <a:t>a,n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r>
              <a:rPr lang="en-US" altLang="zh-CN" dirty="0" smtClean="0"/>
              <a:t>		      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</a:t>
            </a:r>
            <a:endParaRPr lang="en-US" altLang="zh-CN" dirty="0" smtClean="0"/>
          </a:p>
          <a:p>
            <a:r>
              <a:rPr lang="en-US" altLang="zh-CN" dirty="0" smtClean="0"/>
              <a:t>		          for(j=0;j&lt;</a:t>
            </a:r>
            <a:r>
              <a:rPr lang="en-US" altLang="zh-CN" dirty="0" err="1" smtClean="0"/>
              <a:t>n;j</a:t>
            </a:r>
            <a:r>
              <a:rPr lang="en-US" altLang="zh-CN" dirty="0" smtClean="0"/>
              <a:t>++)</a:t>
            </a:r>
            <a:endParaRPr lang="en-US" altLang="zh-CN" dirty="0" smtClean="0"/>
          </a:p>
          <a:p>
            <a:r>
              <a:rPr lang="en-US" altLang="zh-CN" dirty="0" smtClean="0"/>
              <a:t>		              c[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][j]+=a[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][j];</a:t>
            </a:r>
            <a:endParaRPr lang="en-US" altLang="zh-CN" dirty="0" smtClean="0"/>
          </a:p>
          <a:p>
            <a:r>
              <a:rPr lang="en-US" altLang="zh-CN" dirty="0" smtClean="0"/>
              <a:t>		}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42910" y="1285860"/>
            <a:ext cx="728667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		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</a:t>
            </a:r>
            <a:endParaRPr lang="en-US" altLang="zh-CN" dirty="0" smtClean="0"/>
          </a:p>
          <a:p>
            <a:r>
              <a:rPr lang="en-US" altLang="zh-CN" dirty="0" smtClean="0"/>
              <a:t>			for(j=0;j&lt;</a:t>
            </a:r>
            <a:r>
              <a:rPr lang="en-US" altLang="zh-CN" dirty="0" err="1" smtClean="0"/>
              <a:t>n;j</a:t>
            </a:r>
            <a:r>
              <a:rPr lang="en-US" altLang="zh-CN" dirty="0" smtClean="0"/>
              <a:t>++)</a:t>
            </a:r>
            <a:endParaRPr lang="en-US" altLang="zh-CN" dirty="0" smtClean="0"/>
          </a:p>
          <a:p>
            <a:r>
              <a:rPr lang="en-US" altLang="zh-CN" dirty="0" smtClean="0"/>
              <a:t>				c[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][j]=k*c[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][j];</a:t>
            </a:r>
            <a:endParaRPr lang="en-US" altLang="zh-CN" dirty="0" smtClean="0"/>
          </a:p>
          <a:p>
            <a:r>
              <a:rPr lang="en-US" altLang="zh-CN" dirty="0" smtClean="0"/>
              <a:t>		for(m=1;m&lt;=l%4;m++)</a:t>
            </a:r>
            <a:endParaRPr lang="en-US" altLang="zh-CN" dirty="0" smtClean="0"/>
          </a:p>
          <a:p>
            <a:r>
              <a:rPr lang="en-US" altLang="zh-CN" dirty="0" smtClean="0"/>
              <a:t>		{</a:t>
            </a:r>
            <a:endParaRPr lang="en-US" altLang="zh-CN" dirty="0" smtClean="0"/>
          </a:p>
          <a:p>
            <a:r>
              <a:rPr lang="en-US" altLang="zh-CN" dirty="0" smtClean="0"/>
              <a:t>			rotate(</a:t>
            </a:r>
            <a:r>
              <a:rPr lang="en-US" altLang="zh-CN" dirty="0" err="1" smtClean="0"/>
              <a:t>a,n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r>
              <a:rPr lang="en-US" altLang="zh-CN" dirty="0" smtClean="0"/>
              <a:t>			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</a:t>
            </a:r>
            <a:endParaRPr lang="en-US" altLang="zh-CN" dirty="0" smtClean="0"/>
          </a:p>
          <a:p>
            <a:r>
              <a:rPr lang="en-US" altLang="zh-CN" dirty="0" smtClean="0"/>
              <a:t>				for(j=0;j&lt;</a:t>
            </a:r>
            <a:r>
              <a:rPr lang="en-US" altLang="zh-CN" dirty="0" err="1" smtClean="0"/>
              <a:t>n;j</a:t>
            </a:r>
            <a:r>
              <a:rPr lang="en-US" altLang="zh-CN" dirty="0" smtClean="0"/>
              <a:t>++)</a:t>
            </a:r>
            <a:endParaRPr lang="en-US" altLang="zh-CN" dirty="0" smtClean="0"/>
          </a:p>
          <a:p>
            <a:r>
              <a:rPr lang="en-US" altLang="zh-CN" dirty="0" smtClean="0"/>
              <a:t>				c[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][j]+=a[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][j];</a:t>
            </a:r>
            <a:endParaRPr lang="en-US" altLang="zh-CN" dirty="0" smtClean="0"/>
          </a:p>
          <a:p>
            <a:r>
              <a:rPr lang="en-US" altLang="zh-CN" dirty="0" smtClean="0"/>
              <a:t>		}</a:t>
            </a:r>
            <a:endParaRPr lang="en-US" altLang="zh-CN" dirty="0" smtClean="0"/>
          </a:p>
          <a:p>
            <a:r>
              <a:rPr lang="en-US" altLang="zh-CN" dirty="0" smtClean="0"/>
              <a:t>		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</a:t>
            </a:r>
            <a:endParaRPr lang="en-US" altLang="zh-CN" dirty="0" smtClean="0"/>
          </a:p>
          <a:p>
            <a:r>
              <a:rPr lang="en-US" altLang="zh-CN" dirty="0" smtClean="0"/>
              <a:t>		{</a:t>
            </a:r>
            <a:endParaRPr lang="en-US" altLang="zh-CN" dirty="0" smtClean="0"/>
          </a:p>
          <a:p>
            <a:r>
              <a:rPr lang="en-US" altLang="zh-CN" dirty="0" smtClean="0"/>
              <a:t>			for(j=0;j&lt;n-1;j++)</a:t>
            </a:r>
            <a:endParaRPr lang="en-US" altLang="zh-CN" dirty="0" smtClean="0"/>
          </a:p>
          <a:p>
            <a:r>
              <a:rPr lang="en-US" altLang="zh-CN" dirty="0" smtClean="0"/>
              <a:t>			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&lt;&lt;c[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][j]+b[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][j]&lt;&lt;' ';</a:t>
            </a:r>
            <a:endParaRPr lang="en-US" altLang="zh-CN" dirty="0" smtClean="0"/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&lt;&lt;c[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][n-1]+b[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][n-1]&lt;&lt;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		}</a:t>
            </a:r>
            <a:endParaRPr lang="en-US" altLang="zh-CN" dirty="0" smtClean="0"/>
          </a:p>
          <a:p>
            <a:r>
              <a:rPr lang="en-US" altLang="zh-CN" dirty="0" smtClean="0"/>
              <a:t>	}</a:t>
            </a:r>
            <a:endParaRPr lang="en-US" altLang="zh-CN" dirty="0" smtClean="0"/>
          </a:p>
          <a:p>
            <a:r>
              <a:rPr lang="en-US" altLang="zh-CN" dirty="0" smtClean="0"/>
              <a:t>	return 0;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2906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输出杨辉三角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1</a:t>
            </a:r>
            <a:r>
              <a:rPr lang="zh-CN" altLang="en-US" dirty="0" smtClean="0"/>
              <a:t>   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1</a:t>
            </a:r>
            <a:r>
              <a:rPr lang="zh-CN" altLang="en-US" dirty="0" smtClean="0"/>
              <a:t>   </a:t>
            </a:r>
            <a:r>
              <a:rPr lang="en-US" altLang="zh-CN" dirty="0" smtClean="0"/>
              <a:t>2</a:t>
            </a:r>
            <a:r>
              <a:rPr lang="zh-CN" altLang="en-US" dirty="0" smtClean="0"/>
              <a:t>  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1</a:t>
            </a:r>
            <a:r>
              <a:rPr lang="zh-CN" altLang="en-US" dirty="0" smtClean="0"/>
              <a:t>   </a:t>
            </a:r>
            <a:r>
              <a:rPr lang="en-US" altLang="zh-CN" dirty="0" smtClean="0"/>
              <a:t>3</a:t>
            </a:r>
            <a:r>
              <a:rPr lang="zh-CN" altLang="en-US" dirty="0" smtClean="0"/>
              <a:t>   </a:t>
            </a:r>
            <a:r>
              <a:rPr lang="en-US" altLang="zh-CN" dirty="0" smtClean="0"/>
              <a:t>3</a:t>
            </a:r>
            <a:r>
              <a:rPr lang="zh-CN" altLang="en-US" dirty="0" smtClean="0"/>
              <a:t>  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1</a:t>
            </a:r>
            <a:r>
              <a:rPr lang="zh-CN" altLang="en-US" dirty="0" smtClean="0"/>
              <a:t>   </a:t>
            </a:r>
            <a:r>
              <a:rPr lang="en-US" altLang="zh-CN" dirty="0" smtClean="0"/>
              <a:t>4</a:t>
            </a:r>
            <a:r>
              <a:rPr lang="zh-CN" altLang="en-US" dirty="0" smtClean="0"/>
              <a:t>   </a:t>
            </a:r>
            <a:r>
              <a:rPr lang="en-US" altLang="zh-CN" dirty="0" smtClean="0"/>
              <a:t>6</a:t>
            </a:r>
            <a:r>
              <a:rPr lang="zh-CN" altLang="en-US" dirty="0" smtClean="0"/>
              <a:t>   </a:t>
            </a:r>
            <a:r>
              <a:rPr lang="en-US" altLang="zh-CN" dirty="0" smtClean="0"/>
              <a:t>4</a:t>
            </a:r>
            <a:r>
              <a:rPr lang="zh-CN" altLang="en-US" dirty="0" smtClean="0"/>
              <a:t>  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1</a:t>
            </a:r>
            <a:r>
              <a:rPr lang="zh-CN" altLang="en-US" dirty="0" smtClean="0"/>
              <a:t>   </a:t>
            </a:r>
            <a:r>
              <a:rPr lang="en-US" altLang="zh-CN" dirty="0" smtClean="0"/>
              <a:t>5</a:t>
            </a:r>
            <a:r>
              <a:rPr lang="zh-CN" altLang="en-US" dirty="0" smtClean="0"/>
              <a:t>   </a:t>
            </a:r>
            <a:r>
              <a:rPr lang="en-US" altLang="zh-CN" dirty="0" smtClean="0"/>
              <a:t>10</a:t>
            </a:r>
            <a:r>
              <a:rPr lang="zh-CN" altLang="en-US" dirty="0" smtClean="0"/>
              <a:t>  </a:t>
            </a:r>
            <a:r>
              <a:rPr lang="en-US" altLang="zh-CN" dirty="0" smtClean="0"/>
              <a:t>10</a:t>
            </a:r>
            <a:r>
              <a:rPr lang="zh-CN" altLang="en-US" dirty="0" smtClean="0"/>
              <a:t>  </a:t>
            </a:r>
            <a:r>
              <a:rPr lang="en-US" altLang="zh-CN" dirty="0" smtClean="0"/>
              <a:t>5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4348" y="928670"/>
            <a:ext cx="65722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/*</a:t>
            </a:r>
            <a:r>
              <a:rPr lang="zh-CN" altLang="en-US" dirty="0" smtClean="0"/>
              <a:t>通过计算二项式的系数输出杨辉三角*</a:t>
            </a:r>
            <a:r>
              <a:rPr lang="en-US" altLang="zh-CN" dirty="0" smtClean="0"/>
              <a:t>/</a:t>
            </a:r>
            <a:endParaRPr lang="en-US" altLang="zh-CN" dirty="0" smtClean="0"/>
          </a:p>
          <a:p>
            <a:r>
              <a:rPr lang="en-US" altLang="zh-CN" dirty="0" smtClean="0"/>
              <a:t>#include&lt;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  <a:endParaRPr lang="en-US" altLang="zh-CN" dirty="0" smtClean="0"/>
          </a:p>
          <a:p>
            <a:r>
              <a:rPr lang="en-US" altLang="zh-CN" dirty="0" smtClean="0"/>
              <a:t> 	long </a:t>
            </a:r>
            <a:r>
              <a:rPr lang="en-US" altLang="zh-CN" dirty="0" err="1" smtClean="0"/>
              <a:t>i,j,n,k,m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	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(“%</a:t>
            </a:r>
            <a:r>
              <a:rPr lang="en-US" altLang="zh-CN" dirty="0" err="1" smtClean="0"/>
              <a:t>d“,&amp;n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r>
              <a:rPr lang="en-US" altLang="zh-CN" dirty="0" smtClean="0"/>
              <a:t>	 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=1;i&lt;=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</a:t>
            </a:r>
            <a:endParaRPr lang="en-US" altLang="zh-CN" dirty="0" smtClean="0"/>
          </a:p>
          <a:p>
            <a:r>
              <a:rPr lang="en-US" altLang="zh-CN" dirty="0" smtClean="0"/>
              <a:t>	 {</a:t>
            </a:r>
            <a:endParaRPr lang="en-US" altLang="zh-CN" dirty="0" smtClean="0"/>
          </a:p>
          <a:p>
            <a:r>
              <a:rPr lang="en-US" altLang="zh-CN" dirty="0" smtClean="0"/>
              <a:t> 		 k=1;</a:t>
            </a:r>
            <a:endParaRPr lang="en-US" altLang="zh-CN" dirty="0" smtClean="0"/>
          </a:p>
          <a:p>
            <a:r>
              <a:rPr lang="en-US" altLang="zh-CN" dirty="0" smtClean="0"/>
              <a:t>    		for(j=1;j&lt;</a:t>
            </a:r>
            <a:r>
              <a:rPr lang="en-US" altLang="zh-CN" dirty="0" err="1" smtClean="0"/>
              <a:t>i;j</a:t>
            </a:r>
            <a:r>
              <a:rPr lang="en-US" altLang="zh-CN" dirty="0" smtClean="0"/>
              <a:t>++) </a:t>
            </a:r>
            <a:endParaRPr lang="en-US" altLang="zh-CN" dirty="0" smtClean="0"/>
          </a:p>
          <a:p>
            <a:r>
              <a:rPr lang="en-US" altLang="zh-CN" dirty="0" smtClean="0"/>
              <a:t> 		 {</a:t>
            </a:r>
            <a:endParaRPr lang="en-US" altLang="zh-CN" dirty="0" smtClean="0"/>
          </a:p>
          <a:p>
            <a:r>
              <a:rPr lang="en-US" altLang="zh-CN" dirty="0" smtClean="0"/>
              <a:t>  			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(“%d “,k);</a:t>
            </a:r>
            <a:endParaRPr lang="en-US" altLang="zh-CN" dirty="0" smtClean="0"/>
          </a:p>
          <a:p>
            <a:r>
              <a:rPr lang="en-US" altLang="zh-CN" dirty="0" smtClean="0"/>
              <a:t>  			 k=k*(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-j)/j; //</a:t>
            </a:r>
            <a:r>
              <a:rPr lang="zh-CN" altLang="en-US" dirty="0" smtClean="0"/>
              <a:t>计算 </a:t>
            </a:r>
            <a:endParaRPr lang="zh-CN" altLang="en-US" dirty="0" smtClean="0"/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		}	</a:t>
            </a:r>
            <a:endParaRPr lang="en-US" altLang="zh-CN" dirty="0" smtClean="0"/>
          </a:p>
          <a:p>
            <a:r>
              <a:rPr lang="en-US" altLang="zh-CN" dirty="0" smtClean="0"/>
              <a:t> 		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(“%d\n“,1);</a:t>
            </a:r>
            <a:endParaRPr lang="en-US" altLang="zh-CN" dirty="0" smtClean="0"/>
          </a:p>
          <a:p>
            <a:r>
              <a:rPr lang="en-US" altLang="zh-CN" dirty="0" smtClean="0"/>
              <a:t> 	}</a:t>
            </a:r>
            <a:endParaRPr lang="en-US" altLang="zh-CN" dirty="0" smtClean="0"/>
          </a:p>
          <a:p>
            <a:r>
              <a:rPr lang="en-US" altLang="zh-CN" dirty="0" smtClean="0"/>
              <a:t>	return 0;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5990"/>
          </a:xfrm>
        </p:spPr>
        <p:txBody>
          <a:bodyPr/>
          <a:lstStyle/>
          <a:p>
            <a:r>
              <a:rPr lang="zh-CN" altLang="en-US" dirty="0" smtClean="0"/>
              <a:t>从第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行开始，每行的第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个和最后一个为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r>
              <a:rPr lang="zh-CN" altLang="en-US" dirty="0" smtClean="0"/>
              <a:t>其他为上面和左上方数字之和</a:t>
            </a:r>
            <a:endParaRPr lang="en-US" altLang="zh-CN" dirty="0" smtClean="0"/>
          </a:p>
          <a:p>
            <a:r>
              <a:rPr lang="en-US" altLang="zh-CN" dirty="0" smtClean="0"/>
              <a:t>c[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][j]=c[i-1][j-1]+c[i-1][j]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20" y="474345"/>
            <a:ext cx="65722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 </a:t>
            </a:r>
            <a:endParaRPr lang="en-US" altLang="zh-CN" dirty="0" smtClean="0"/>
          </a:p>
          <a:p>
            <a:r>
              <a:rPr lang="en-US" altLang="zh-CN" dirty="0" smtClean="0"/>
              <a:t>using namespace std;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 ) </a:t>
            </a:r>
            <a:endParaRPr lang="en-US" altLang="zh-CN" dirty="0" smtClean="0"/>
          </a:p>
          <a:p>
            <a:r>
              <a:rPr lang="en-US" altLang="zh-CN" dirty="0" smtClean="0"/>
              <a:t>{ 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a[100][100]; 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i,j,N</a:t>
            </a:r>
            <a:r>
              <a:rPr lang="en-US" altLang="zh-CN" dirty="0" smtClean="0"/>
              <a:t>; </a:t>
            </a:r>
            <a:endParaRPr lang="en-US" altLang="zh-CN" dirty="0" smtClean="0"/>
          </a:p>
          <a:p>
            <a:r>
              <a:rPr lang="en-US" altLang="zh-CN" dirty="0" smtClean="0"/>
              <a:t>                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&gt;&gt;N;</a:t>
            </a:r>
            <a:endParaRPr lang="en-US" altLang="zh-CN" dirty="0" smtClean="0"/>
          </a:p>
          <a:p>
            <a:r>
              <a:rPr lang="en-US" altLang="zh-CN" dirty="0" smtClean="0"/>
              <a:t>	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][0]=1; </a:t>
            </a:r>
            <a:endParaRPr lang="en-US" altLang="zh-CN" dirty="0" smtClean="0"/>
          </a:p>
          <a:p>
            <a:r>
              <a:rPr lang="en-US" altLang="zh-CN" dirty="0" smtClean="0"/>
              <a:t>	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]=1; </a:t>
            </a:r>
            <a:endParaRPr lang="en-US" altLang="zh-CN" dirty="0" smtClean="0"/>
          </a:p>
          <a:p>
            <a:r>
              <a:rPr lang="en-US" altLang="zh-CN" dirty="0" smtClean="0"/>
              <a:t>	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 </a:t>
            </a:r>
            <a:endParaRPr lang="en-US" altLang="zh-CN" dirty="0" smtClean="0"/>
          </a:p>
          <a:p>
            <a:r>
              <a:rPr lang="en-US" altLang="zh-CN" dirty="0" smtClean="0"/>
              <a:t>		for(j=1;j&lt;</a:t>
            </a:r>
            <a:r>
              <a:rPr lang="en-US" altLang="zh-CN" dirty="0" err="1" smtClean="0"/>
              <a:t>i;j</a:t>
            </a:r>
            <a:r>
              <a:rPr lang="en-US" altLang="zh-CN" dirty="0" smtClean="0"/>
              <a:t>++) </a:t>
            </a:r>
            <a:endParaRPr lang="en-US" altLang="zh-CN" dirty="0" smtClean="0"/>
          </a:p>
          <a:p>
            <a:r>
              <a:rPr lang="en-US" altLang="zh-CN" dirty="0" smtClean="0"/>
              <a:t>			</a:t>
            </a:r>
            <a:r>
              <a:rPr lang="en-US" altLang="zh-CN" b="1" dirty="0" smtClean="0">
                <a:solidFill>
                  <a:srgbClr val="FF0000"/>
                </a:solidFill>
              </a:rPr>
              <a:t>a[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</a:rPr>
              <a:t>][j]=a[i-1][j-1]+a[i-1][j];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	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 </a:t>
            </a:r>
            <a:endParaRPr lang="en-US" altLang="zh-CN" dirty="0" smtClean="0"/>
          </a:p>
          <a:p>
            <a:r>
              <a:rPr lang="en-US" altLang="zh-CN" dirty="0" smtClean="0"/>
              <a:t>	{ </a:t>
            </a:r>
            <a:endParaRPr lang="en-US" altLang="zh-CN" dirty="0" smtClean="0"/>
          </a:p>
          <a:p>
            <a:r>
              <a:rPr lang="en-US" altLang="zh-CN" dirty="0" smtClean="0"/>
              <a:t>		for(j=0;j&lt;</a:t>
            </a:r>
            <a:r>
              <a:rPr lang="en-US" altLang="zh-CN" dirty="0" err="1" smtClean="0"/>
              <a:t>i;j</a:t>
            </a:r>
            <a:r>
              <a:rPr lang="en-US" altLang="zh-CN" dirty="0" smtClean="0"/>
              <a:t>++) </a:t>
            </a:r>
            <a:endParaRPr lang="en-US" altLang="zh-CN" dirty="0" smtClean="0"/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][j]&lt;&lt;' ';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	}</a:t>
            </a:r>
            <a:endParaRPr lang="en-US" altLang="zh-CN" dirty="0" smtClean="0"/>
          </a:p>
          <a:p>
            <a:r>
              <a:rPr lang="en-US" altLang="zh-CN" dirty="0" smtClean="0"/>
              <a:t>	return 0; </a:t>
            </a:r>
            <a:endParaRPr lang="en-US" altLang="zh-CN" dirty="0" smtClean="0"/>
          </a:p>
          <a:p>
            <a:r>
              <a:rPr lang="en-US" altLang="zh-CN" dirty="0" smtClean="0"/>
              <a:t>} 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左拐角方阵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1268413"/>
            <a:ext cx="8001000" cy="1224483"/>
          </a:xfrm>
        </p:spPr>
        <p:txBody>
          <a:bodyPr/>
          <a:lstStyle/>
          <a:p>
            <a:r>
              <a:rPr lang="zh-CN" altLang="en-US" dirty="0" smtClean="0"/>
              <a:t>输出</a:t>
            </a:r>
            <a:r>
              <a:rPr lang="en-US" altLang="zh-CN" dirty="0" smtClean="0"/>
              <a:t>n</a:t>
            </a:r>
            <a:r>
              <a:rPr lang="zh-CN" altLang="en-US" dirty="0" smtClean="0"/>
              <a:t>阶左拐角方阵</a:t>
            </a:r>
            <a:r>
              <a:rPr lang="en-US" altLang="zh-CN" dirty="0" smtClean="0"/>
              <a:t>(1&lt;=n&lt;=20)</a:t>
            </a:r>
            <a:r>
              <a:rPr lang="zh-CN" altLang="en-US" dirty="0" smtClean="0"/>
              <a:t>，下图是</a:t>
            </a:r>
            <a:r>
              <a:rPr lang="en-US" altLang="zh-CN" dirty="0" smtClean="0"/>
              <a:t>n=5</a:t>
            </a:r>
            <a:r>
              <a:rPr lang="zh-CN" altLang="en-US" dirty="0" smtClean="0"/>
              <a:t>的输出形式。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14E534-F5B9-4E7C-B41C-DDC67F90EAE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43608" y="2348880"/>
          <a:ext cx="1928986" cy="2276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公式" r:id="rId1" imgW="33832800" imgH="39928800" progId="Equation.3">
                  <p:embed/>
                </p:oleObj>
              </mc:Choice>
              <mc:Fallback>
                <p:oleObj name="公式" r:id="rId1" imgW="33832800" imgH="39928800" progId="Equation.3">
                  <p:embed/>
                  <p:pic>
                    <p:nvPicPr>
                      <p:cNvPr id="0" name="对象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3608" y="2348880"/>
                        <a:ext cx="1928986" cy="2276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/>
          <p:cNvCxnSpPr/>
          <p:nvPr/>
        </p:nvCxnSpPr>
        <p:spPr bwMode="auto">
          <a:xfrm>
            <a:off x="999989" y="2420888"/>
            <a:ext cx="2016224" cy="2276551"/>
          </a:xfrm>
          <a:prstGeom prst="line">
            <a:avLst/>
          </a:prstGeom>
          <a:solidFill>
            <a:schemeClr val="accent1"/>
          </a:solidFill>
          <a:ln w="50800" cap="sq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左箭头标注 10"/>
          <p:cNvSpPr/>
          <p:nvPr/>
        </p:nvSpPr>
        <p:spPr bwMode="auto">
          <a:xfrm>
            <a:off x="3016213" y="2644255"/>
            <a:ext cx="1512168" cy="461665"/>
          </a:xfrm>
          <a:prstGeom prst="leftArrowCallout">
            <a:avLst/>
          </a:prstGeom>
          <a:solidFill>
            <a:schemeClr val="bg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&lt;j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2" name="上箭头标注 11"/>
          <p:cNvSpPr/>
          <p:nvPr/>
        </p:nvSpPr>
        <p:spPr bwMode="auto">
          <a:xfrm>
            <a:off x="999989" y="4838295"/>
            <a:ext cx="1195747" cy="565785"/>
          </a:xfrm>
          <a:prstGeom prst="upArrowCallout">
            <a:avLst/>
          </a:prstGeom>
          <a:solidFill>
            <a:schemeClr val="bg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&gt;j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14E534-F5B9-4E7C-B41C-DDC67F90EAE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03648" y="1006434"/>
            <a:ext cx="4536504" cy="55092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#include&lt;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stdio.h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&gt;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华文新魏" panose="02010800040101010101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#define N 21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华文新魏" panose="02010800040101010101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 main()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华文新魏" panose="02010800040101010101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{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华文新魏" panose="02010800040101010101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	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i,j,n,a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[N][N];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华文新魏" panose="02010800040101010101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	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scanf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("%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d",&amp;n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);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华文新魏" panose="02010800040101010101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	for(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=1;i&lt;=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n;i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++)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华文新魏" panose="02010800040101010101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	  for(j=1;j&lt;=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n;j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++)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华文新魏" panose="02010800040101010101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	  {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华文新魏" panose="02010800040101010101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	 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         if(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&lt;=j)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华文新魏" panose="02010800040101010101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	  	   a[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][j]=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华文新魏" panose="02010800040101010101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	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           else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华文新魏" panose="02010800040101010101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	  	   a[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][j]=j;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华文新魏" panose="02010800040101010101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	  }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华文新魏" panose="02010800040101010101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	for(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=1;i&lt;=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n;i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++)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华文新魏" panose="02010800040101010101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	{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华文新魏" panose="02010800040101010101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	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          for(j=1;j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&lt;=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n;j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++)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华文新魏" panose="02010800040101010101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		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printf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("%4d",a[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][j]);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华文新魏" panose="02010800040101010101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	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         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printf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("\n");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华文新魏" panose="02010800040101010101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	}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华文新魏" panose="02010800040101010101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	return 0;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华文新魏" panose="02010800040101010101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华文新魏" panose="02010800040101010101" charset="-122"/>
                <a:cs typeface="Courier New" panose="02070309020205020404" pitchFamily="49" charset="0"/>
              </a:rPr>
              <a:t>}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华文新魏" panose="02010800040101010101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回形方阵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r>
              <a:rPr lang="zh-CN" altLang="en-US" dirty="0" smtClean="0"/>
              <a:t>输出</a:t>
            </a:r>
            <a:r>
              <a:rPr lang="en-US" altLang="zh-CN" dirty="0" smtClean="0"/>
              <a:t>n</a:t>
            </a:r>
            <a:r>
              <a:rPr lang="zh-CN" altLang="en-US" dirty="0" smtClean="0"/>
              <a:t>阶回形方阵</a:t>
            </a:r>
            <a:r>
              <a:rPr lang="en-US" altLang="zh-CN" dirty="0" smtClean="0"/>
              <a:t>(1&lt;=n&lt;=100)</a:t>
            </a:r>
            <a:r>
              <a:rPr lang="zh-CN" altLang="en-US" dirty="0" smtClean="0"/>
              <a:t>，当</a:t>
            </a:r>
            <a:r>
              <a:rPr lang="en-US" altLang="zh-CN" dirty="0" smtClean="0"/>
              <a:t>n=5</a:t>
            </a:r>
            <a:r>
              <a:rPr lang="zh-CN" altLang="en-US" dirty="0" smtClean="0"/>
              <a:t>时，如下所示：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43608" y="2996952"/>
          <a:ext cx="1876425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公式" r:id="rId1" imgW="32918400" imgH="39928800" progId="Equation.3">
                  <p:embed/>
                </p:oleObj>
              </mc:Choice>
              <mc:Fallback>
                <p:oleObj name="公式" r:id="rId1" imgW="32918400" imgH="39928800" progId="Equation.3">
                  <p:embed/>
                  <p:pic>
                    <p:nvPicPr>
                      <p:cNvPr id="0" name="对象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3608" y="2996952"/>
                        <a:ext cx="1876425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1043608" y="3140968"/>
            <a:ext cx="1876425" cy="2132459"/>
          </a:xfrm>
          <a:prstGeom prst="line">
            <a:avLst/>
          </a:prstGeom>
          <a:ln w="349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971600" y="3140968"/>
            <a:ext cx="1872208" cy="2132459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1" name="墨迹 10"/>
              <p14:cNvContentPartPr/>
              <p14:nvPr/>
            </p14:nvContentPartPr>
            <p14:xfrm>
              <a:off x="6321752" y="3710243"/>
              <a:ext cx="360" cy="36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4"/>
            </p:blipFill>
            <p:spPr>
              <a:xfrm>
                <a:off x="6321752" y="3710243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4" name="墨迹 13"/>
              <p14:cNvContentPartPr/>
              <p14:nvPr/>
            </p14:nvContentPartPr>
            <p14:xfrm>
              <a:off x="285840" y="2654280"/>
              <a:ext cx="4267440" cy="335304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6"/>
            </p:blipFill>
            <p:spPr>
              <a:xfrm>
                <a:off x="285840" y="2654280"/>
                <a:ext cx="4267440" cy="3353040"/>
              </a:xfrm>
              <a:prstGeom prst="rect"/>
            </p:spPr>
          </p:pic>
        </mc:Fallback>
      </mc:AlternateContent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826202" y="4355507"/>
          <a:ext cx="49911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公式" r:id="rId7" imgW="119786400" imgH="32004000" progId="Equation.3">
                  <p:embed/>
                </p:oleObj>
              </mc:Choice>
              <mc:Fallback>
                <p:oleObj name="公式" r:id="rId7" imgW="119786400" imgH="32004000" progId="Equation.3">
                  <p:embed/>
                  <p:pic>
                    <p:nvPicPr>
                      <p:cNvPr id="0" name="Picture 20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26202" y="4355507"/>
                        <a:ext cx="4991100" cy="133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字符串的赋值函数</a:t>
            </a:r>
            <a:r>
              <a:rPr lang="en-US" altLang="zh-CN" dirty="0" err="1" smtClean="0"/>
              <a:t>strcpy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11188" y="1268413"/>
            <a:ext cx="8001000" cy="4824412"/>
          </a:xfrm>
        </p:spPr>
        <p:txBody>
          <a:bodyPr/>
          <a:lstStyle/>
          <a:p>
            <a:r>
              <a:rPr lang="zh-CN" altLang="zh-CN" sz="2800" dirty="0" smtClean="0"/>
              <a:t>一般形式：</a:t>
            </a:r>
            <a:endParaRPr lang="zh-CN" altLang="zh-CN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           </a:t>
            </a:r>
            <a:r>
              <a:rPr lang="en-US" altLang="zh-CN" sz="2800" dirty="0" err="1" smtClean="0">
                <a:solidFill>
                  <a:srgbClr val="0000FF"/>
                </a:solidFill>
              </a:rPr>
              <a:t>strcpy</a:t>
            </a:r>
            <a:r>
              <a:rPr lang="en-US" altLang="zh-CN" sz="2800" dirty="0" smtClean="0">
                <a:solidFill>
                  <a:srgbClr val="0000FF"/>
                </a:solidFill>
              </a:rPr>
              <a:t>( </a:t>
            </a:r>
            <a:r>
              <a:rPr lang="zh-CN" altLang="zh-CN" sz="2800" dirty="0" smtClean="0">
                <a:solidFill>
                  <a:srgbClr val="0000FF"/>
                </a:solidFill>
              </a:rPr>
              <a:t>字符数组</a:t>
            </a:r>
            <a:r>
              <a:rPr lang="en-US" altLang="zh-CN" sz="2800" dirty="0" smtClean="0">
                <a:solidFill>
                  <a:srgbClr val="0000FF"/>
                </a:solidFill>
              </a:rPr>
              <a:t>, </a:t>
            </a:r>
            <a:r>
              <a:rPr lang="zh-CN" altLang="zh-CN" sz="2800" dirty="0" smtClean="0">
                <a:solidFill>
                  <a:srgbClr val="0000FF"/>
                </a:solidFill>
              </a:rPr>
              <a:t>字符串</a:t>
            </a:r>
            <a:r>
              <a:rPr lang="en-US" altLang="zh-CN" sz="2800" dirty="0" smtClean="0">
                <a:solidFill>
                  <a:srgbClr val="0000FF"/>
                </a:solidFill>
              </a:rPr>
              <a:t> );</a:t>
            </a:r>
            <a:endParaRPr lang="zh-CN" altLang="zh-CN" sz="2800" dirty="0" smtClean="0">
              <a:solidFill>
                <a:srgbClr val="0000FF"/>
              </a:solidFill>
            </a:endParaRPr>
          </a:p>
          <a:p>
            <a:r>
              <a:rPr lang="zh-CN" altLang="zh-CN" sz="2800" dirty="0" smtClean="0"/>
              <a:t>函数功能：将字符串复制到字符数组中。如果字符串的长度小于数组的长度，其余部分用</a:t>
            </a:r>
            <a:r>
              <a:rPr lang="en-US" altLang="zh-CN" sz="2800" dirty="0" smtClean="0"/>
              <a:t>‘\0’</a:t>
            </a:r>
            <a:r>
              <a:rPr lang="zh-CN" altLang="zh-CN" sz="2800" dirty="0" smtClean="0"/>
              <a:t>填补。返回处理完成的字符串。</a:t>
            </a:r>
            <a:endParaRPr lang="zh-CN" altLang="zh-CN" sz="2800" dirty="0" smtClean="0"/>
          </a:p>
          <a:p>
            <a:r>
              <a:rPr lang="zh-CN" altLang="zh-CN" sz="2800" dirty="0" smtClean="0">
                <a:solidFill>
                  <a:srgbClr val="C00000"/>
                </a:solidFill>
              </a:rPr>
              <a:t>说明：不能用赋值符号</a:t>
            </a:r>
            <a:r>
              <a:rPr lang="en-US" altLang="zh-CN" sz="2800" dirty="0" smtClean="0">
                <a:solidFill>
                  <a:srgbClr val="C00000"/>
                </a:solidFill>
              </a:rPr>
              <a:t>“=”</a:t>
            </a:r>
            <a:r>
              <a:rPr lang="zh-CN" altLang="zh-CN" sz="2800" dirty="0" smtClean="0">
                <a:solidFill>
                  <a:srgbClr val="C00000"/>
                </a:solidFill>
              </a:rPr>
              <a:t>对字符串进行复制。字符数组的长度足够大，未使用的部分是空字符</a:t>
            </a:r>
            <a:r>
              <a:rPr lang="en-US" altLang="zh-CN" sz="2800" dirty="0" smtClean="0">
                <a:solidFill>
                  <a:srgbClr val="C00000"/>
                </a:solidFill>
              </a:rPr>
              <a:t>(‘\0’)</a:t>
            </a:r>
            <a:r>
              <a:rPr lang="zh-CN" altLang="zh-CN" sz="2800" dirty="0" smtClean="0">
                <a:solidFill>
                  <a:srgbClr val="C00000"/>
                </a:solidFill>
              </a:rPr>
              <a:t>。</a:t>
            </a:r>
            <a:endParaRPr lang="zh-CN" altLang="zh-CN" sz="2800" dirty="0" smtClean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      char </a:t>
            </a:r>
            <a:r>
              <a:rPr lang="en-US" altLang="zh-CN" sz="2800" dirty="0" err="1" smtClean="0"/>
              <a:t>str</a:t>
            </a:r>
            <a:r>
              <a:rPr lang="en-US" altLang="zh-CN" sz="2800" dirty="0" smtClean="0"/>
              <a:t>[20]; </a:t>
            </a:r>
            <a:endParaRPr lang="zh-CN" altLang="zh-CN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      </a:t>
            </a:r>
            <a:r>
              <a:rPr lang="en-US" altLang="zh-CN" sz="2800" dirty="0" err="1" smtClean="0"/>
              <a:t>strcpy</a:t>
            </a:r>
            <a:r>
              <a:rPr lang="en-US" altLang="zh-CN" sz="2800" dirty="0" smtClean="0"/>
              <a:t>( </a:t>
            </a:r>
            <a:r>
              <a:rPr lang="en-US" altLang="zh-CN" sz="2800" dirty="0" err="1" smtClean="0"/>
              <a:t>str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"C Programming Language" );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07704" y="332656"/>
            <a:ext cx="489654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#include&lt;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 </a:t>
            </a:r>
            <a:endParaRPr lang="en-US" altLang="zh-CN" sz="1400" dirty="0"/>
          </a:p>
          <a:p>
            <a:r>
              <a:rPr lang="en-US" altLang="zh-CN" sz="1400" dirty="0" err="1"/>
              <a:t>int</a:t>
            </a:r>
            <a:r>
              <a:rPr lang="en-US" altLang="zh-CN" sz="1400" dirty="0"/>
              <a:t> a[101][101];</a:t>
            </a:r>
            <a:endParaRPr lang="en-US" altLang="zh-CN" sz="1400" dirty="0"/>
          </a:p>
          <a:p>
            <a:r>
              <a:rPr lang="en-US" altLang="zh-CN" sz="1400" dirty="0" err="1"/>
              <a:t>int</a:t>
            </a:r>
            <a:r>
              <a:rPr lang="en-US" altLang="zh-CN" sz="1400" dirty="0"/>
              <a:t> main()</a:t>
            </a:r>
            <a:endParaRPr lang="en-US" altLang="zh-CN" sz="1400" dirty="0"/>
          </a:p>
          <a:p>
            <a:r>
              <a:rPr lang="en-US" altLang="zh-CN" sz="1400" dirty="0"/>
              <a:t>{</a:t>
            </a:r>
            <a:endParaRPr lang="en-US" altLang="zh-CN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n,i,j</a:t>
            </a:r>
            <a:r>
              <a:rPr lang="en-US" altLang="zh-CN" sz="1400" dirty="0"/>
              <a:t>;</a:t>
            </a:r>
            <a:endParaRPr lang="en-US" altLang="zh-CN" sz="1400" dirty="0"/>
          </a:p>
          <a:p>
            <a:r>
              <a:rPr lang="en-US" altLang="zh-CN" sz="1400" dirty="0"/>
              <a:t>	while(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("%</a:t>
            </a:r>
            <a:r>
              <a:rPr lang="en-US" altLang="zh-CN" sz="1400" dirty="0" err="1"/>
              <a:t>d",&amp;n</a:t>
            </a:r>
            <a:r>
              <a:rPr lang="en-US" altLang="zh-CN" sz="1400" dirty="0"/>
              <a:t>)!=EOF)</a:t>
            </a:r>
            <a:endParaRPr lang="en-US" altLang="zh-CN" sz="1400" dirty="0"/>
          </a:p>
          <a:p>
            <a:r>
              <a:rPr lang="en-US" altLang="zh-CN" sz="1400" dirty="0"/>
              <a:t>	{</a:t>
            </a:r>
            <a:endParaRPr lang="en-US" altLang="zh-CN" sz="1400" dirty="0"/>
          </a:p>
          <a:p>
            <a:r>
              <a:rPr lang="en-US" altLang="zh-CN" sz="1400" dirty="0"/>
              <a:t>		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=1;i&lt;=</a:t>
            </a:r>
            <a:r>
              <a:rPr lang="en-US" altLang="zh-CN" sz="1400" dirty="0" err="1"/>
              <a:t>n;i</a:t>
            </a:r>
            <a:r>
              <a:rPr lang="en-US" altLang="zh-CN" sz="1400" dirty="0"/>
              <a:t>++)</a:t>
            </a:r>
            <a:endParaRPr lang="en-US" altLang="zh-CN" sz="1400" dirty="0"/>
          </a:p>
          <a:p>
            <a:r>
              <a:rPr lang="en-US" altLang="zh-CN" sz="1400" dirty="0"/>
              <a:t>		  for(j=1;j&lt;=</a:t>
            </a:r>
            <a:r>
              <a:rPr lang="en-US" altLang="zh-CN" sz="1400" dirty="0" err="1"/>
              <a:t>n;j</a:t>
            </a:r>
            <a:r>
              <a:rPr lang="en-US" altLang="zh-CN" sz="1400" dirty="0"/>
              <a:t>++)</a:t>
            </a:r>
            <a:endParaRPr lang="en-US" altLang="zh-CN" sz="1400" dirty="0"/>
          </a:p>
          <a:p>
            <a:r>
              <a:rPr lang="en-US" altLang="zh-CN" sz="1400" dirty="0"/>
              <a:t>		    if(</a:t>
            </a:r>
            <a:r>
              <a:rPr lang="en-US" altLang="zh-CN" sz="1400" dirty="0" err="1"/>
              <a:t>i+j</a:t>
            </a:r>
            <a:r>
              <a:rPr lang="en-US" altLang="zh-CN" sz="1400" dirty="0"/>
              <a:t>&lt;=n+1)</a:t>
            </a:r>
            <a:endParaRPr lang="en-US" altLang="zh-CN" sz="1400" dirty="0"/>
          </a:p>
          <a:p>
            <a:r>
              <a:rPr lang="en-US" altLang="zh-CN" sz="1400" dirty="0"/>
              <a:t>		      if(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&lt;=j)</a:t>
            </a:r>
            <a:endParaRPr lang="en-US" altLang="zh-CN" sz="1400" dirty="0"/>
          </a:p>
          <a:p>
            <a:r>
              <a:rPr lang="en-US" altLang="zh-CN" sz="1400" dirty="0"/>
              <a:t>		        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][j]=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</a:t>
            </a:r>
            <a:endParaRPr lang="en-US" altLang="zh-CN" sz="1400" dirty="0"/>
          </a:p>
          <a:p>
            <a:r>
              <a:rPr lang="en-US" altLang="zh-CN" sz="1400" dirty="0"/>
              <a:t>		      else</a:t>
            </a:r>
            <a:endParaRPr lang="en-US" altLang="zh-CN" sz="1400" dirty="0"/>
          </a:p>
          <a:p>
            <a:r>
              <a:rPr lang="en-US" altLang="zh-CN" sz="1400" dirty="0"/>
              <a:t>		        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][j]=j;</a:t>
            </a:r>
            <a:endParaRPr lang="en-US" altLang="zh-CN" sz="1400" dirty="0"/>
          </a:p>
          <a:p>
            <a:r>
              <a:rPr lang="en-US" altLang="zh-CN" sz="1400" dirty="0"/>
              <a:t>		    else</a:t>
            </a:r>
            <a:endParaRPr lang="en-US" altLang="zh-CN" sz="1400" dirty="0"/>
          </a:p>
          <a:p>
            <a:r>
              <a:rPr lang="en-US" altLang="zh-CN" sz="1400" dirty="0"/>
              <a:t>		      if(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&lt;=j)</a:t>
            </a:r>
            <a:endParaRPr lang="en-US" altLang="zh-CN" sz="1400" dirty="0"/>
          </a:p>
          <a:p>
            <a:r>
              <a:rPr lang="en-US" altLang="zh-CN" sz="1400" dirty="0"/>
              <a:t>		        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][j]=n+1-j;</a:t>
            </a:r>
            <a:endParaRPr lang="en-US" altLang="zh-CN" sz="1400" dirty="0"/>
          </a:p>
          <a:p>
            <a:r>
              <a:rPr lang="en-US" altLang="zh-CN" sz="1400" dirty="0"/>
              <a:t>		      else</a:t>
            </a:r>
            <a:endParaRPr lang="en-US" altLang="zh-CN" sz="1400" dirty="0"/>
          </a:p>
          <a:p>
            <a:r>
              <a:rPr lang="en-US" altLang="zh-CN" sz="1400" dirty="0"/>
              <a:t>		        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][j]=n+1-i;</a:t>
            </a:r>
            <a:endParaRPr lang="en-US" altLang="zh-CN" sz="1400" dirty="0"/>
          </a:p>
          <a:p>
            <a:r>
              <a:rPr lang="en-US" altLang="zh-CN" sz="1400" dirty="0"/>
              <a:t>		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=1;i&lt;=</a:t>
            </a:r>
            <a:r>
              <a:rPr lang="en-US" altLang="zh-CN" sz="1400" dirty="0" err="1"/>
              <a:t>n;i</a:t>
            </a:r>
            <a:r>
              <a:rPr lang="en-US" altLang="zh-CN" sz="1400" dirty="0"/>
              <a:t>++)</a:t>
            </a:r>
            <a:endParaRPr lang="en-US" altLang="zh-CN" sz="1400" dirty="0"/>
          </a:p>
          <a:p>
            <a:r>
              <a:rPr lang="en-US" altLang="zh-CN" sz="1400" dirty="0"/>
              <a:t>		{</a:t>
            </a:r>
            <a:endParaRPr lang="en-US" altLang="zh-CN" sz="1400" dirty="0"/>
          </a:p>
          <a:p>
            <a:r>
              <a:rPr lang="en-US" altLang="zh-CN" sz="1400" dirty="0"/>
              <a:t>		</a:t>
            </a:r>
            <a:r>
              <a:rPr lang="en-US" altLang="zh-CN" sz="1400" dirty="0" smtClean="0"/>
              <a:t>      for(j=1;j&lt;</a:t>
            </a:r>
            <a:r>
              <a:rPr lang="en-US" altLang="zh-CN" sz="1400" dirty="0" err="1" smtClean="0"/>
              <a:t>n;j</a:t>
            </a:r>
            <a:r>
              <a:rPr lang="en-US" altLang="zh-CN" sz="1400" dirty="0"/>
              <a:t>++)</a:t>
            </a:r>
            <a:endParaRPr lang="en-US" altLang="zh-CN" sz="1400" dirty="0"/>
          </a:p>
          <a:p>
            <a:r>
              <a:rPr lang="en-US" altLang="zh-CN" sz="1400" dirty="0"/>
              <a:t>		</a:t>
            </a:r>
            <a:r>
              <a:rPr lang="en-US" altLang="zh-CN" sz="1400" dirty="0" smtClean="0"/>
              <a:t>           </a:t>
            </a:r>
            <a:r>
              <a:rPr lang="en-US" altLang="zh-CN" sz="1400" dirty="0" err="1" smtClean="0"/>
              <a:t>printf</a:t>
            </a:r>
            <a:r>
              <a:rPr lang="en-US" altLang="zh-CN" sz="1400" dirty="0"/>
              <a:t>("%d ",a[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][j]);</a:t>
            </a:r>
            <a:endParaRPr lang="en-US" altLang="zh-CN" sz="1400" dirty="0"/>
          </a:p>
          <a:p>
            <a:r>
              <a:rPr lang="en-US" altLang="zh-CN" sz="1400" dirty="0"/>
              <a:t>		</a:t>
            </a:r>
            <a:r>
              <a:rPr lang="en-US" altLang="zh-CN" sz="1400" dirty="0" smtClean="0">
                <a:solidFill>
                  <a:srgbClr val="FF0000"/>
                </a:solidFill>
              </a:rPr>
              <a:t>     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printf</a:t>
            </a:r>
            <a:r>
              <a:rPr lang="en-US" altLang="zh-CN" sz="1400" dirty="0">
                <a:solidFill>
                  <a:srgbClr val="FF0000"/>
                </a:solidFill>
              </a:rPr>
              <a:t>("%d\</a:t>
            </a:r>
            <a:r>
              <a:rPr lang="en-US" altLang="zh-CN" sz="1400" dirty="0" err="1">
                <a:solidFill>
                  <a:srgbClr val="FF0000"/>
                </a:solidFill>
              </a:rPr>
              <a:t>n",a</a:t>
            </a:r>
            <a:r>
              <a:rPr lang="en-US" altLang="zh-CN" sz="1400" dirty="0">
                <a:solidFill>
                  <a:srgbClr val="FF0000"/>
                </a:solidFill>
              </a:rPr>
              <a:t>[</a:t>
            </a:r>
            <a:r>
              <a:rPr lang="en-US" altLang="zh-CN" sz="1400" dirty="0" err="1">
                <a:solidFill>
                  <a:srgbClr val="FF0000"/>
                </a:solidFill>
              </a:rPr>
              <a:t>i</a:t>
            </a:r>
            <a:r>
              <a:rPr lang="en-US" altLang="zh-CN" sz="1400" dirty="0">
                <a:solidFill>
                  <a:srgbClr val="FF0000"/>
                </a:solidFill>
              </a:rPr>
              <a:t>][j]);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/>
              <a:t>		}</a:t>
            </a:r>
            <a:endParaRPr lang="en-US" altLang="zh-CN" sz="1400" dirty="0"/>
          </a:p>
          <a:p>
            <a:r>
              <a:rPr lang="en-US" altLang="zh-CN" sz="1400" dirty="0"/>
              <a:t>	}</a:t>
            </a:r>
            <a:endParaRPr lang="en-US" altLang="zh-CN" sz="1400" dirty="0"/>
          </a:p>
          <a:p>
            <a:r>
              <a:rPr lang="en-US" altLang="zh-CN" sz="1400" dirty="0"/>
              <a:t>	return 0;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螺旋方阵</a:t>
            </a:r>
            <a:r>
              <a:rPr lang="en-US" altLang="zh-CN" dirty="0" smtClean="0"/>
              <a:t>-1114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281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数字方阵填数：在一个</a:t>
            </a:r>
            <a:r>
              <a:rPr lang="en-US" dirty="0" err="1" smtClean="0"/>
              <a:t>n</a:t>
            </a:r>
            <a:r>
              <a:rPr lang="en-US" altLang="zh-CN" dirty="0" err="1" smtClean="0"/>
              <a:t>×</a:t>
            </a:r>
            <a:r>
              <a:rPr lang="en-US" dirty="0" err="1" smtClean="0"/>
              <a:t>n</a:t>
            </a:r>
            <a:r>
              <a:rPr lang="zh-CN" altLang="en-US" dirty="0" smtClean="0"/>
              <a:t>的方阵中，填入</a:t>
            </a:r>
            <a:r>
              <a:rPr lang="en-US" dirty="0" smtClean="0"/>
              <a:t>1</a:t>
            </a:r>
            <a:r>
              <a:rPr lang="zh-CN" altLang="en-US" dirty="0" smtClean="0"/>
              <a:t>，</a:t>
            </a:r>
            <a:r>
              <a:rPr lang="en-US" dirty="0" smtClean="0"/>
              <a:t>2</a:t>
            </a:r>
            <a:r>
              <a:rPr lang="zh-CN" altLang="en-US" dirty="0" smtClean="0"/>
              <a:t>，</a:t>
            </a:r>
            <a:r>
              <a:rPr lang="en-US" dirty="0" smtClean="0"/>
              <a:t>3</a:t>
            </a:r>
            <a:r>
              <a:rPr lang="zh-CN" altLang="en-US" dirty="0" smtClean="0"/>
              <a:t>，</a:t>
            </a:r>
            <a:r>
              <a:rPr lang="en-US" dirty="0" smtClean="0"/>
              <a:t>……</a:t>
            </a:r>
            <a:r>
              <a:rPr lang="zh-CN" altLang="en-US" dirty="0" smtClean="0"/>
              <a:t>，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zh-CN" altLang="en-US" dirty="0" smtClean="0"/>
              <a:t>个数，构成逆时针螺旋 方阵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71600" y="3429000"/>
          <a:ext cx="2554288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公式" r:id="rId1" imgW="44805600" imgH="39928800" progId="Equation.3">
                  <p:embed/>
                </p:oleObj>
              </mc:Choice>
              <mc:Fallback>
                <p:oleObj name="公式" r:id="rId1" imgW="44805600" imgH="39928800" progId="Equation.3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600" y="3429000"/>
                        <a:ext cx="2554288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输入要求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输入一个 正整数</a:t>
            </a:r>
            <a:r>
              <a:rPr lang="en-US" altLang="zh-CN" sz="2400" dirty="0" smtClean="0"/>
              <a:t>n,</a:t>
            </a:r>
            <a:r>
              <a:rPr lang="zh-CN" altLang="en-US" sz="2400" dirty="0" smtClean="0"/>
              <a:t>占一行</a:t>
            </a:r>
            <a:endParaRPr lang="en-US" altLang="zh-CN" sz="2400" dirty="0" smtClean="0"/>
          </a:p>
          <a:p>
            <a:r>
              <a:rPr lang="zh-CN" altLang="en-US" sz="2400" dirty="0" smtClean="0"/>
              <a:t>输出要求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输出一个</a:t>
            </a:r>
            <a:r>
              <a:rPr lang="en-US" altLang="zh-CN" sz="2400" dirty="0" err="1" smtClean="0"/>
              <a:t>nxn</a:t>
            </a:r>
            <a:r>
              <a:rPr lang="zh-CN" altLang="en-US" sz="2400" dirty="0" smtClean="0"/>
              <a:t>的螺旋方阵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每行的数字之间用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个空格分开。</a:t>
            </a:r>
            <a:endParaRPr lang="en-US" altLang="zh-CN" sz="2400" dirty="0" smtClean="0"/>
          </a:p>
          <a:p>
            <a:r>
              <a:rPr lang="zh-CN" altLang="en-US" sz="2400" dirty="0" smtClean="0"/>
              <a:t>输入样例： </a:t>
            </a:r>
            <a:r>
              <a:rPr lang="en-US" altLang="zh-CN" sz="2400" dirty="0" smtClean="0"/>
              <a:t>5</a:t>
            </a:r>
            <a:endParaRPr lang="en-US" altLang="zh-CN" sz="2400" dirty="0" smtClean="0"/>
          </a:p>
          <a:p>
            <a:r>
              <a:rPr lang="zh-CN" altLang="en-US" sz="2400" dirty="0" smtClean="0"/>
              <a:t>输出样例：</a:t>
            </a:r>
            <a:endParaRPr lang="en-US" altLang="zh-CN" sz="2400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71600" y="3870177"/>
          <a:ext cx="2554288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公式" r:id="rId1" imgW="44805600" imgH="39928800" progId="Equation.3">
                  <p:embed/>
                </p:oleObj>
              </mc:Choice>
              <mc:Fallback>
                <p:oleObj name="公式" r:id="rId1" imgW="44805600" imgH="39928800" progId="Equation.3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600" y="3870177"/>
                        <a:ext cx="2554288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971600" y="1772816"/>
          <a:ext cx="2880320" cy="2567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公式" r:id="rId1" imgW="44805600" imgH="39928800" progId="Equation.3">
                  <p:embed/>
                </p:oleObj>
              </mc:Choice>
              <mc:Fallback>
                <p:oleObj name="公式" r:id="rId1" imgW="44805600" imgH="39928800" progId="Equation.3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600" y="1772816"/>
                        <a:ext cx="2880320" cy="2567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连接符 20"/>
          <p:cNvCxnSpPr/>
          <p:nvPr/>
        </p:nvCxnSpPr>
        <p:spPr>
          <a:xfrm flipH="1">
            <a:off x="827584" y="2564904"/>
            <a:ext cx="1800200" cy="1368152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691680" y="1556792"/>
            <a:ext cx="1209782" cy="130950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051720" y="3045577"/>
            <a:ext cx="1656184" cy="151031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2339752" y="1844824"/>
            <a:ext cx="1872208" cy="144016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下箭头 31"/>
          <p:cNvSpPr/>
          <p:nvPr/>
        </p:nvSpPr>
        <p:spPr>
          <a:xfrm>
            <a:off x="611560" y="2348880"/>
            <a:ext cx="72008" cy="707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1727684" y="4555887"/>
            <a:ext cx="82809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下箭头 33"/>
          <p:cNvSpPr/>
          <p:nvPr/>
        </p:nvSpPr>
        <p:spPr>
          <a:xfrm flipV="1">
            <a:off x="4211960" y="2732303"/>
            <a:ext cx="45719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 flipH="1">
            <a:off x="2531985" y="1753386"/>
            <a:ext cx="54006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6" name="墨迹 35"/>
              <p14:cNvContentPartPr/>
              <p14:nvPr/>
            </p14:nvContentPartPr>
            <p14:xfrm>
              <a:off x="336600" y="1174680"/>
              <a:ext cx="4521600" cy="388044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4"/>
            </p:blipFill>
            <p:spPr>
              <a:xfrm>
                <a:off x="336600" y="1174680"/>
                <a:ext cx="4521600" cy="388044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区：副对角线上方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i+j</a:t>
            </a:r>
            <a:r>
              <a:rPr lang="en-US" altLang="zh-CN" dirty="0" smtClean="0"/>
              <a:t>&lt;n+1)</a:t>
            </a:r>
            <a:r>
              <a:rPr lang="zh-CN" altLang="en-US" dirty="0" smtClean="0"/>
              <a:t>，主对角线及其下方以及每圈最后一个元素</a:t>
            </a:r>
            <a:r>
              <a:rPr lang="en-US" altLang="zh-CN" dirty="0" smtClean="0"/>
              <a:t>(i+1&gt;=j)</a:t>
            </a:r>
            <a:r>
              <a:rPr lang="zh-CN" altLang="en-US" dirty="0" smtClean="0"/>
              <a:t>，向下填数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=i+1)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区：副对角线及其下方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i+j</a:t>
            </a:r>
            <a:r>
              <a:rPr lang="en-US" altLang="zh-CN" dirty="0" smtClean="0"/>
              <a:t>&gt;=n+1)</a:t>
            </a:r>
            <a:r>
              <a:rPr lang="zh-CN" altLang="en-US" dirty="0" smtClean="0"/>
              <a:t>，主对角线下方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&gt;j)</a:t>
            </a:r>
            <a:r>
              <a:rPr lang="zh-CN" altLang="en-US" dirty="0" smtClean="0"/>
              <a:t>，向右填数</a:t>
            </a:r>
            <a:r>
              <a:rPr lang="en-US" altLang="zh-CN" dirty="0" smtClean="0"/>
              <a:t>(j=j+1)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区：副对角线下方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i+j</a:t>
            </a:r>
            <a:r>
              <a:rPr lang="en-US" altLang="zh-CN" dirty="0" smtClean="0"/>
              <a:t>&gt;n+1)</a:t>
            </a:r>
            <a:r>
              <a:rPr lang="zh-CN" altLang="en-US" dirty="0" smtClean="0"/>
              <a:t>，主对角线及其上方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&lt;=j)</a:t>
            </a:r>
            <a:r>
              <a:rPr lang="zh-CN" altLang="en-US" dirty="0" smtClean="0"/>
              <a:t>，向上填数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=i-1)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区：副对角线及其上方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i+j</a:t>
            </a:r>
            <a:r>
              <a:rPr lang="en-US" altLang="zh-CN" dirty="0" smtClean="0"/>
              <a:t>&lt;=n+1)</a:t>
            </a:r>
            <a:r>
              <a:rPr lang="zh-CN" altLang="en-US" dirty="0" smtClean="0"/>
              <a:t>，主对角线上方并除去每圈最后一个元素</a:t>
            </a:r>
            <a:r>
              <a:rPr lang="en-US" altLang="zh-CN" dirty="0" smtClean="0"/>
              <a:t>(i+1&lt;j)</a:t>
            </a:r>
            <a:r>
              <a:rPr lang="zh-CN" altLang="en-US" dirty="0" smtClean="0"/>
              <a:t>，向左填数</a:t>
            </a:r>
            <a:r>
              <a:rPr lang="en-US" altLang="zh-CN" dirty="0" smtClean="0"/>
              <a:t>(j=j-1)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3648" y="0"/>
            <a:ext cx="624644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#include&lt;</a:t>
            </a:r>
            <a:r>
              <a:rPr lang="en-US" altLang="zh-CN" sz="1400" dirty="0" err="1"/>
              <a:t>iostream</a:t>
            </a:r>
            <a:r>
              <a:rPr lang="en-US" altLang="zh-CN" sz="1400" dirty="0"/>
              <a:t>&gt;  </a:t>
            </a:r>
            <a:endParaRPr lang="en-US" altLang="zh-CN" sz="1400" dirty="0"/>
          </a:p>
          <a:p>
            <a:r>
              <a:rPr lang="en-US" altLang="zh-CN" sz="1400" dirty="0"/>
              <a:t>using namespace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; </a:t>
            </a:r>
            <a:endParaRPr lang="en-US" altLang="zh-CN" sz="1400" dirty="0"/>
          </a:p>
          <a:p>
            <a:r>
              <a:rPr lang="en-US" altLang="zh-CN" sz="1400" dirty="0" err="1"/>
              <a:t>int</a:t>
            </a:r>
            <a:r>
              <a:rPr lang="en-US" altLang="zh-CN" sz="1400" dirty="0"/>
              <a:t> a[101][101] ;</a:t>
            </a:r>
            <a:endParaRPr lang="en-US" altLang="zh-CN" sz="1400" dirty="0"/>
          </a:p>
          <a:p>
            <a:r>
              <a:rPr lang="en-US" altLang="zh-CN" sz="1400" dirty="0" err="1"/>
              <a:t>int</a:t>
            </a:r>
            <a:r>
              <a:rPr lang="en-US" altLang="zh-CN" sz="1400" dirty="0"/>
              <a:t> main()  </a:t>
            </a:r>
            <a:endParaRPr lang="en-US" altLang="zh-CN" sz="1400" dirty="0"/>
          </a:p>
          <a:p>
            <a:r>
              <a:rPr lang="en-US" altLang="zh-CN" sz="1400" dirty="0"/>
              <a:t>{</a:t>
            </a:r>
            <a:endParaRPr lang="en-US" altLang="zh-CN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i,j,n,k</a:t>
            </a:r>
            <a:r>
              <a:rPr lang="en-US" altLang="zh-CN" sz="1400" dirty="0"/>
              <a:t>;</a:t>
            </a:r>
            <a:endParaRPr lang="en-US" altLang="zh-CN" sz="1400" dirty="0"/>
          </a:p>
          <a:p>
            <a:r>
              <a:rPr lang="en-US" altLang="zh-CN" sz="1400" dirty="0"/>
              <a:t>	while(</a:t>
            </a:r>
            <a:r>
              <a:rPr lang="en-US" altLang="zh-CN" sz="1400" dirty="0" err="1"/>
              <a:t>cin</a:t>
            </a:r>
            <a:r>
              <a:rPr lang="en-US" altLang="zh-CN" sz="1400" dirty="0"/>
              <a:t>&gt;&gt;n)</a:t>
            </a:r>
            <a:endParaRPr lang="en-US" altLang="zh-CN" sz="1400" dirty="0"/>
          </a:p>
          <a:p>
            <a:r>
              <a:rPr lang="en-US" altLang="zh-CN" sz="1400" dirty="0"/>
              <a:t>	{</a:t>
            </a:r>
            <a:endParaRPr lang="en-US" altLang="zh-CN" sz="1400" dirty="0"/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=1;</a:t>
            </a:r>
            <a:endParaRPr lang="en-US" altLang="zh-CN" sz="1400" dirty="0"/>
          </a:p>
          <a:p>
            <a:r>
              <a:rPr lang="en-US" altLang="zh-CN" sz="1400" dirty="0"/>
              <a:t>		j=1;</a:t>
            </a:r>
            <a:endParaRPr lang="en-US" altLang="zh-CN" sz="1400" dirty="0"/>
          </a:p>
          <a:p>
            <a:r>
              <a:rPr lang="en-US" altLang="zh-CN" sz="1400" dirty="0"/>
              <a:t>		for(k=1;k&lt;=n*</a:t>
            </a:r>
            <a:r>
              <a:rPr lang="en-US" altLang="zh-CN" sz="1400" dirty="0" err="1"/>
              <a:t>n;k</a:t>
            </a:r>
            <a:r>
              <a:rPr lang="en-US" altLang="zh-CN" sz="1400" dirty="0"/>
              <a:t>++)</a:t>
            </a:r>
            <a:endParaRPr lang="en-US" altLang="zh-CN" sz="1400" dirty="0"/>
          </a:p>
          <a:p>
            <a:r>
              <a:rPr lang="en-US" altLang="zh-CN" sz="1400" dirty="0"/>
              <a:t>		{</a:t>
            </a:r>
            <a:endParaRPr lang="en-US" altLang="zh-CN" sz="1400" dirty="0"/>
          </a:p>
          <a:p>
            <a:r>
              <a:rPr lang="en-US" altLang="zh-CN" sz="1400" dirty="0"/>
              <a:t>			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][j]=k;</a:t>
            </a:r>
            <a:endParaRPr lang="en-US" altLang="zh-CN" sz="1400" dirty="0"/>
          </a:p>
          <a:p>
            <a:r>
              <a:rPr lang="en-US" altLang="zh-CN" sz="1400" dirty="0"/>
              <a:t>			if(</a:t>
            </a:r>
            <a:r>
              <a:rPr lang="en-US" altLang="zh-CN" sz="1400" dirty="0" err="1"/>
              <a:t>i+j</a:t>
            </a:r>
            <a:r>
              <a:rPr lang="en-US" altLang="zh-CN" sz="1400" dirty="0"/>
              <a:t>&lt;n+1 &amp;&amp; i+1&gt;=j</a:t>
            </a:r>
            <a:r>
              <a:rPr lang="en-US" altLang="zh-CN" sz="1400" dirty="0" smtClean="0"/>
              <a:t>)//1</a:t>
            </a:r>
            <a:endParaRPr lang="en-US" altLang="zh-CN" sz="1400" dirty="0"/>
          </a:p>
          <a:p>
            <a:r>
              <a:rPr lang="en-US" altLang="zh-CN" sz="1400" dirty="0"/>
              <a:t>			 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=i+1;</a:t>
            </a:r>
            <a:endParaRPr lang="en-US" altLang="zh-CN" sz="1400" dirty="0"/>
          </a:p>
          <a:p>
            <a:r>
              <a:rPr lang="en-US" altLang="zh-CN" sz="1400" dirty="0"/>
              <a:t>			else if(</a:t>
            </a:r>
            <a:r>
              <a:rPr lang="en-US" altLang="zh-CN" sz="1400" dirty="0" err="1"/>
              <a:t>i+j</a:t>
            </a:r>
            <a:r>
              <a:rPr lang="en-US" altLang="zh-CN" sz="1400" dirty="0"/>
              <a:t>&gt;=n+1&amp;&amp;</a:t>
            </a:r>
            <a:r>
              <a:rPr lang="en-US" altLang="zh-CN" sz="1400" dirty="0" err="1"/>
              <a:t>i</a:t>
            </a:r>
            <a:r>
              <a:rPr lang="en-US" altLang="zh-CN" sz="1400" dirty="0"/>
              <a:t>&gt;j</a:t>
            </a:r>
            <a:r>
              <a:rPr lang="en-US" altLang="zh-CN" sz="1400" dirty="0" smtClean="0"/>
              <a:t>)//2</a:t>
            </a:r>
            <a:endParaRPr lang="en-US" altLang="zh-CN" sz="1400" dirty="0"/>
          </a:p>
          <a:p>
            <a:r>
              <a:rPr lang="en-US" altLang="zh-CN" sz="1400" dirty="0"/>
              <a:t>			  j=j+1;</a:t>
            </a:r>
            <a:endParaRPr lang="en-US" altLang="zh-CN" sz="1400" dirty="0"/>
          </a:p>
          <a:p>
            <a:r>
              <a:rPr lang="en-US" altLang="zh-CN" sz="1400" dirty="0"/>
              <a:t>			else if(</a:t>
            </a:r>
            <a:r>
              <a:rPr lang="en-US" altLang="zh-CN" sz="1400" dirty="0" err="1"/>
              <a:t>i+j</a:t>
            </a:r>
            <a:r>
              <a:rPr lang="en-US" altLang="zh-CN" sz="1400" dirty="0"/>
              <a:t>&gt;n+1 &amp;&amp;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&lt;=j</a:t>
            </a:r>
            <a:r>
              <a:rPr lang="en-US" altLang="zh-CN" sz="1400" dirty="0" smtClean="0"/>
              <a:t>)//3</a:t>
            </a:r>
            <a:endParaRPr lang="en-US" altLang="zh-CN" sz="1400" dirty="0"/>
          </a:p>
          <a:p>
            <a:r>
              <a:rPr lang="en-US" altLang="zh-CN" sz="1400" dirty="0"/>
              <a:t>			 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=i-1;</a:t>
            </a:r>
            <a:endParaRPr lang="en-US" altLang="zh-CN" sz="1400" dirty="0"/>
          </a:p>
          <a:p>
            <a:r>
              <a:rPr lang="en-US" altLang="zh-CN" sz="1400" dirty="0"/>
              <a:t>			else</a:t>
            </a:r>
            <a:endParaRPr lang="en-US" altLang="zh-CN" sz="1400" dirty="0"/>
          </a:p>
          <a:p>
            <a:r>
              <a:rPr lang="en-US" altLang="zh-CN" sz="1400" dirty="0"/>
              <a:t>			  j=j-1;</a:t>
            </a:r>
            <a:endParaRPr lang="en-US" altLang="zh-CN" sz="1400" dirty="0"/>
          </a:p>
          <a:p>
            <a:r>
              <a:rPr lang="en-US" altLang="zh-CN" sz="1400" dirty="0"/>
              <a:t>		}</a:t>
            </a:r>
            <a:endParaRPr lang="en-US" altLang="zh-CN" sz="1400" dirty="0"/>
          </a:p>
          <a:p>
            <a:r>
              <a:rPr lang="en-US" altLang="zh-CN" sz="1400" dirty="0"/>
              <a:t>		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=1;i&lt;=</a:t>
            </a:r>
            <a:r>
              <a:rPr lang="en-US" altLang="zh-CN" sz="1400" dirty="0" err="1"/>
              <a:t>n;i</a:t>
            </a:r>
            <a:r>
              <a:rPr lang="en-US" altLang="zh-CN" sz="1400" dirty="0"/>
              <a:t>++)</a:t>
            </a:r>
            <a:endParaRPr lang="en-US" altLang="zh-CN" sz="1400" dirty="0"/>
          </a:p>
          <a:p>
            <a:r>
              <a:rPr lang="en-US" altLang="zh-CN" sz="1400" dirty="0"/>
              <a:t>		{</a:t>
            </a:r>
            <a:endParaRPr lang="en-US" altLang="zh-CN" sz="1400" dirty="0"/>
          </a:p>
          <a:p>
            <a:r>
              <a:rPr lang="en-US" altLang="zh-CN" sz="1400" dirty="0"/>
              <a:t>			for(j=1;j&lt;</a:t>
            </a:r>
            <a:r>
              <a:rPr lang="en-US" altLang="zh-CN" sz="1400" dirty="0" err="1"/>
              <a:t>n;j</a:t>
            </a:r>
            <a:r>
              <a:rPr lang="en-US" altLang="zh-CN" sz="1400" dirty="0"/>
              <a:t>++)</a:t>
            </a:r>
            <a:endParaRPr lang="en-US" altLang="zh-CN" sz="1400" dirty="0"/>
          </a:p>
          <a:p>
            <a:r>
              <a:rPr lang="en-US" altLang="zh-CN" sz="1400" dirty="0"/>
              <a:t>			  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&lt;&lt;a[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][j]&lt;&lt;' ';</a:t>
            </a:r>
            <a:endParaRPr lang="en-US" altLang="zh-CN" sz="1400" dirty="0"/>
          </a:p>
          <a:p>
            <a:r>
              <a:rPr lang="en-US" altLang="zh-CN" sz="1400" dirty="0"/>
              <a:t>			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&lt;&lt;a[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][j]&lt;&lt;</a:t>
            </a:r>
            <a:r>
              <a:rPr lang="en-US" altLang="zh-CN" sz="1400" dirty="0" err="1"/>
              <a:t>endl</a:t>
            </a:r>
            <a:r>
              <a:rPr lang="en-US" altLang="zh-CN" sz="1400" dirty="0"/>
              <a:t>;</a:t>
            </a:r>
            <a:endParaRPr lang="en-US" altLang="zh-CN" sz="1400" dirty="0"/>
          </a:p>
          <a:p>
            <a:r>
              <a:rPr lang="en-US" altLang="zh-CN" sz="1400" dirty="0"/>
              <a:t>		}</a:t>
            </a:r>
            <a:endParaRPr lang="en-US" altLang="zh-CN" sz="1400" dirty="0"/>
          </a:p>
          <a:p>
            <a:r>
              <a:rPr lang="en-US" altLang="zh-CN" sz="1400" dirty="0"/>
              <a:t>	}</a:t>
            </a:r>
            <a:endParaRPr lang="en-US" altLang="zh-CN" sz="1400" dirty="0"/>
          </a:p>
          <a:p>
            <a:r>
              <a:rPr lang="en-US" altLang="zh-CN" sz="1400" dirty="0"/>
              <a:t>	return 0;</a:t>
            </a:r>
            <a:endParaRPr lang="en-US" altLang="zh-CN" sz="1400" dirty="0"/>
          </a:p>
          <a:p>
            <a:r>
              <a:rPr lang="en-US" altLang="zh-CN" sz="1400" dirty="0"/>
              <a:t>} 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数字魔方</a:t>
            </a:r>
            <a:r>
              <a:rPr lang="en-US" altLang="zh-CN" dirty="0" smtClean="0"/>
              <a:t>-1115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问题描述：将</a:t>
            </a:r>
            <a:r>
              <a:rPr lang="en-US" altLang="zh-CN" sz="2400" dirty="0" smtClean="0"/>
              <a:t>1-N</a:t>
            </a:r>
            <a:r>
              <a:rPr lang="en-US" altLang="zh-CN" sz="2400" baseline="30000" dirty="0" smtClean="0"/>
              <a:t>2</a:t>
            </a:r>
            <a:r>
              <a:rPr lang="zh-CN" altLang="en-US" sz="2400" dirty="0" smtClean="0"/>
              <a:t>个数填入一个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阶（奇数）方阵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使各行、各列、对角线上各数字之和相等</a:t>
            </a:r>
            <a:endParaRPr lang="en-US" altLang="zh-CN" sz="2400" dirty="0" smtClean="0"/>
          </a:p>
          <a:p>
            <a:r>
              <a:rPr lang="zh-CN" altLang="en-US" sz="2400" dirty="0" smtClean="0"/>
              <a:t>输入要求：输入一个奇数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，占一行</a:t>
            </a:r>
            <a:endParaRPr lang="en-US" altLang="zh-CN" sz="2400" dirty="0" smtClean="0"/>
          </a:p>
          <a:p>
            <a:r>
              <a:rPr lang="zh-CN" altLang="en-US" sz="2400" dirty="0" smtClean="0"/>
              <a:t>输出要求：输出一个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阶方阵，每个数字之间用一个空格分开，每行末尾没有空格</a:t>
            </a:r>
            <a:endParaRPr lang="en-US" altLang="zh-CN" sz="2400" dirty="0" smtClean="0"/>
          </a:p>
          <a:p>
            <a:r>
              <a:rPr lang="zh-CN" altLang="en-US" sz="2400" dirty="0" smtClean="0"/>
              <a:t>输入样例：</a:t>
            </a:r>
            <a:r>
              <a:rPr lang="en-US" altLang="zh-CN" sz="2400" dirty="0" smtClean="0"/>
              <a:t>3</a:t>
            </a:r>
            <a:endParaRPr lang="en-US" altLang="zh-CN" sz="2400" dirty="0" smtClean="0"/>
          </a:p>
          <a:p>
            <a:r>
              <a:rPr lang="zh-CN" altLang="en-US" sz="2400" dirty="0" smtClean="0"/>
              <a:t>输出样例：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8</a:t>
            </a:r>
            <a:r>
              <a:rPr lang="zh-CN" altLang="en-US" sz="2000" dirty="0" smtClean="0"/>
              <a:t>   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   </a:t>
            </a:r>
            <a:r>
              <a:rPr lang="en-US" altLang="zh-CN" sz="2000" dirty="0" smtClean="0"/>
              <a:t>6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3</a:t>
            </a:r>
            <a:r>
              <a:rPr lang="zh-CN" altLang="en-US" sz="2000" dirty="0" smtClean="0"/>
              <a:t>   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   </a:t>
            </a:r>
            <a:r>
              <a:rPr lang="en-US" altLang="zh-CN" sz="2000" dirty="0" smtClean="0"/>
              <a:t>7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4</a:t>
            </a:r>
            <a:r>
              <a:rPr lang="zh-CN" altLang="en-US" sz="2000" dirty="0" smtClean="0"/>
              <a:t>   </a:t>
            </a:r>
            <a:r>
              <a:rPr lang="en-US" altLang="zh-CN" sz="2000" dirty="0" smtClean="0"/>
              <a:t>9</a:t>
            </a:r>
            <a:r>
              <a:rPr lang="zh-CN" altLang="en-US" sz="2000" dirty="0" smtClean="0"/>
              <a:t>   </a:t>
            </a:r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将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放在第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行的中间</a:t>
            </a:r>
            <a:endParaRPr lang="en-US" altLang="zh-CN" sz="2400" dirty="0" smtClean="0"/>
          </a:p>
          <a:p>
            <a:r>
              <a:rPr lang="zh-CN" altLang="en-US" sz="2400" dirty="0" smtClean="0"/>
              <a:t>从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开始，直到</a:t>
            </a:r>
            <a:r>
              <a:rPr lang="en-US" altLang="zh-CN" sz="2400" dirty="0" smtClean="0"/>
              <a:t>n</a:t>
            </a:r>
            <a:r>
              <a:rPr lang="en-US" altLang="zh-CN" sz="2400" baseline="30000" dirty="0" smtClean="0"/>
              <a:t>2</a:t>
            </a:r>
            <a:r>
              <a:rPr lang="zh-CN" altLang="en-US" sz="2400" dirty="0" smtClean="0"/>
              <a:t>各数依次按如下规则存放：每一个数存放的行比前一个数的行数减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，列数加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（</a:t>
            </a:r>
            <a:r>
              <a:rPr lang="zh-CN" altLang="en-US" sz="2400" dirty="0" smtClean="0">
                <a:solidFill>
                  <a:srgbClr val="FF0000"/>
                </a:solidFill>
              </a:rPr>
              <a:t>右上一格</a:t>
            </a:r>
            <a:r>
              <a:rPr lang="zh-CN" altLang="en-US" sz="2400" dirty="0" smtClean="0"/>
              <a:t> ）</a:t>
            </a:r>
            <a:endParaRPr lang="en-US" altLang="zh-CN" sz="2400" dirty="0" smtClean="0"/>
          </a:p>
          <a:p>
            <a:r>
              <a:rPr lang="zh-CN" altLang="en-US" sz="2400" dirty="0" smtClean="0"/>
              <a:t>如果上一个数的 行数为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，则下一个数的行数为</a:t>
            </a:r>
            <a:r>
              <a:rPr lang="en-US" altLang="zh-CN" sz="2400" dirty="0" smtClean="0"/>
              <a:t>n-1</a:t>
            </a:r>
            <a:r>
              <a:rPr lang="zh-CN" altLang="en-US" sz="2400" dirty="0" smtClean="0"/>
              <a:t>（最后一行）</a:t>
            </a:r>
            <a:endParaRPr lang="en-US" altLang="zh-CN" sz="2400" dirty="0" smtClean="0"/>
          </a:p>
          <a:p>
            <a:r>
              <a:rPr lang="zh-CN" altLang="en-US" sz="2400" dirty="0" smtClean="0"/>
              <a:t>如果上一个数的列数为</a:t>
            </a:r>
            <a:r>
              <a:rPr lang="en-US" altLang="zh-CN" sz="2400" dirty="0" smtClean="0"/>
              <a:t>n-1</a:t>
            </a:r>
            <a:r>
              <a:rPr lang="zh-CN" altLang="en-US" sz="2400" dirty="0" smtClean="0"/>
              <a:t>（最后一列），下一个数的列数为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，行数减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（</a:t>
            </a:r>
            <a:r>
              <a:rPr lang="zh-CN" altLang="en-US" sz="2400" dirty="0" smtClean="0">
                <a:solidFill>
                  <a:srgbClr val="FF0000"/>
                </a:solidFill>
              </a:rPr>
              <a:t>上一行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如果该位置上已经有数 或上一个数是第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行第</a:t>
            </a:r>
            <a:r>
              <a:rPr lang="en-US" altLang="zh-CN" sz="2400" dirty="0" smtClean="0"/>
              <a:t>n-1</a:t>
            </a:r>
            <a:r>
              <a:rPr lang="zh-CN" altLang="en-US" sz="2400" dirty="0" smtClean="0"/>
              <a:t>列时，则把下一个数放在上一个数的下面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14414" y="1714488"/>
            <a:ext cx="4572000" cy="452431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r>
              <a:rPr lang="en-US" altLang="zh-CN" dirty="0" smtClean="0"/>
              <a:t>#define N 100</a:t>
            </a:r>
            <a:endParaRPr lang="en-US" altLang="zh-CN" dirty="0" smtClean="0"/>
          </a:p>
          <a:p>
            <a:r>
              <a:rPr lang="en-US" altLang="zh-CN" dirty="0" smtClean="0"/>
              <a:t>using namespace std;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 )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a[N][N],</a:t>
            </a:r>
            <a:r>
              <a:rPr lang="en-US" altLang="zh-CN" dirty="0" err="1" smtClean="0"/>
              <a:t>i,j,n,k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	do</a:t>
            </a:r>
            <a:endParaRPr lang="en-US" altLang="zh-CN" dirty="0" smtClean="0"/>
          </a:p>
          <a:p>
            <a:r>
              <a:rPr lang="en-US" altLang="zh-CN" dirty="0" smtClean="0"/>
              <a:t>	{</a:t>
            </a:r>
            <a:endParaRPr lang="en-US" altLang="zh-CN" dirty="0" smtClean="0"/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&gt;&gt;n;</a:t>
            </a:r>
            <a:endParaRPr lang="en-US" altLang="zh-CN" dirty="0" smtClean="0"/>
          </a:p>
          <a:p>
            <a:r>
              <a:rPr lang="en-US" altLang="zh-CN" dirty="0" smtClean="0"/>
              <a:t>	}while(n%2==0||n&lt;1||n&gt;100);</a:t>
            </a:r>
            <a:endParaRPr lang="en-US" altLang="zh-CN" dirty="0" smtClean="0"/>
          </a:p>
          <a:p>
            <a:r>
              <a:rPr lang="en-US" altLang="zh-CN" dirty="0" smtClean="0"/>
              <a:t>	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</a:t>
            </a:r>
            <a:endParaRPr lang="en-US" altLang="zh-CN" dirty="0" smtClean="0"/>
          </a:p>
          <a:p>
            <a:r>
              <a:rPr lang="en-US" altLang="zh-CN" dirty="0" smtClean="0"/>
              <a:t>	  for(j=0;j&lt;</a:t>
            </a:r>
            <a:r>
              <a:rPr lang="en-US" altLang="zh-CN" dirty="0" err="1" smtClean="0"/>
              <a:t>n;j</a:t>
            </a:r>
            <a:r>
              <a:rPr lang="en-US" altLang="zh-CN" dirty="0" smtClean="0"/>
              <a:t>++)</a:t>
            </a:r>
            <a:endParaRPr lang="en-US" altLang="zh-CN" dirty="0" smtClean="0"/>
          </a:p>
          <a:p>
            <a:r>
              <a:rPr lang="en-US" altLang="zh-CN" dirty="0" smtClean="0"/>
              <a:t>	    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][j]=0;</a:t>
            </a:r>
            <a:endParaRPr lang="en-US" altLang="zh-CN" dirty="0" smtClean="0"/>
          </a:p>
          <a:p>
            <a:r>
              <a:rPr lang="en-US" altLang="zh-CN" dirty="0" smtClean="0"/>
              <a:t>	j=n/2;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</a:t>
            </a:r>
            <a:endParaRPr lang="en-US" altLang="zh-CN" dirty="0" smtClean="0"/>
          </a:p>
          <a:p>
            <a:r>
              <a:rPr lang="zh-CN" altLang="en-US" dirty="0" smtClean="0"/>
              <a:t>                 </a:t>
            </a:r>
            <a:r>
              <a:rPr lang="en-US" altLang="zh-CN" dirty="0" smtClean="0"/>
              <a:t>a[0][j]=1;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282" y="214290"/>
            <a:ext cx="4572000" cy="6463308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en-US" altLang="zh-CN" dirty="0" smtClean="0"/>
              <a:t>	for(k=2;k&lt;=n*</a:t>
            </a:r>
            <a:r>
              <a:rPr lang="en-US" altLang="zh-CN" dirty="0" err="1" smtClean="0"/>
              <a:t>n;k</a:t>
            </a:r>
            <a:r>
              <a:rPr lang="en-US" altLang="zh-CN" dirty="0" smtClean="0"/>
              <a:t>++)</a:t>
            </a:r>
            <a:endParaRPr lang="en-US" altLang="zh-CN" dirty="0" smtClean="0"/>
          </a:p>
          <a:p>
            <a:r>
              <a:rPr lang="en-US" altLang="zh-CN" dirty="0" smtClean="0"/>
              <a:t>	{</a:t>
            </a:r>
            <a:endParaRPr lang="en-US" altLang="zh-CN" dirty="0" smtClean="0"/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=i-1;</a:t>
            </a:r>
            <a:endParaRPr lang="en-US" altLang="zh-CN" dirty="0" smtClean="0"/>
          </a:p>
          <a:p>
            <a:r>
              <a:rPr lang="en-US" altLang="zh-CN" dirty="0" smtClean="0"/>
              <a:t>		j=j+1;</a:t>
            </a:r>
            <a:endParaRPr lang="en-US" altLang="zh-CN" dirty="0" smtClean="0"/>
          </a:p>
          <a:p>
            <a:r>
              <a:rPr lang="en-US" altLang="zh-CN" dirty="0" smtClean="0"/>
              <a:t>		if(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&lt;0&amp;&amp;j&gt;n-1)</a:t>
            </a:r>
            <a:endParaRPr lang="en-US" altLang="zh-CN" dirty="0" smtClean="0"/>
          </a:p>
          <a:p>
            <a:r>
              <a:rPr lang="en-US" altLang="zh-CN" dirty="0" smtClean="0"/>
              <a:t>		{</a:t>
            </a:r>
            <a:endParaRPr lang="en-US" altLang="zh-CN" dirty="0" smtClean="0"/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=i+2;</a:t>
            </a:r>
            <a:endParaRPr lang="en-US" altLang="zh-CN" dirty="0" smtClean="0"/>
          </a:p>
          <a:p>
            <a:r>
              <a:rPr lang="en-US" altLang="zh-CN" dirty="0" smtClean="0"/>
              <a:t>			j=j-1;</a:t>
            </a:r>
            <a:endParaRPr lang="en-US" altLang="zh-CN" dirty="0" smtClean="0"/>
          </a:p>
          <a:p>
            <a:r>
              <a:rPr lang="en-US" altLang="zh-CN" dirty="0" smtClean="0"/>
              <a:t>		}</a:t>
            </a:r>
            <a:endParaRPr lang="en-US" altLang="zh-CN" dirty="0" smtClean="0"/>
          </a:p>
          <a:p>
            <a:r>
              <a:rPr lang="en-US" altLang="zh-CN" dirty="0" smtClean="0"/>
              <a:t>		else</a:t>
            </a:r>
            <a:endParaRPr lang="en-US" altLang="zh-CN" dirty="0" smtClean="0"/>
          </a:p>
          <a:p>
            <a:r>
              <a:rPr lang="en-US" altLang="zh-CN" dirty="0" smtClean="0"/>
              <a:t>		{</a:t>
            </a:r>
            <a:endParaRPr lang="en-US" altLang="zh-CN" dirty="0" smtClean="0"/>
          </a:p>
          <a:p>
            <a:r>
              <a:rPr lang="en-US" altLang="zh-CN" dirty="0" smtClean="0"/>
              <a:t>			if(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&lt;0)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=n-1;</a:t>
            </a:r>
            <a:endParaRPr lang="en-US" altLang="zh-CN" dirty="0" smtClean="0"/>
          </a:p>
          <a:p>
            <a:r>
              <a:rPr lang="en-US" altLang="zh-CN" dirty="0" smtClean="0"/>
              <a:t>			if(j&gt;n-1) j=0;</a:t>
            </a:r>
            <a:endParaRPr lang="en-US" altLang="zh-CN" dirty="0" smtClean="0"/>
          </a:p>
          <a:p>
            <a:r>
              <a:rPr lang="en-US" altLang="zh-CN" dirty="0" smtClean="0"/>
              <a:t>		}</a:t>
            </a:r>
            <a:endParaRPr lang="en-US" altLang="zh-CN" dirty="0" smtClean="0"/>
          </a:p>
          <a:p>
            <a:r>
              <a:rPr lang="en-US" altLang="zh-CN" dirty="0" smtClean="0"/>
              <a:t>		if(a[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][j]==0)</a:t>
            </a:r>
            <a:endParaRPr lang="en-US" altLang="zh-CN" dirty="0" smtClean="0"/>
          </a:p>
          <a:p>
            <a:r>
              <a:rPr lang="en-US" altLang="zh-CN" dirty="0" smtClean="0"/>
              <a:t>		  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][j]=k;</a:t>
            </a:r>
            <a:endParaRPr lang="en-US" altLang="zh-CN" dirty="0" smtClean="0"/>
          </a:p>
          <a:p>
            <a:r>
              <a:rPr lang="en-US" altLang="zh-CN" dirty="0" smtClean="0"/>
              <a:t>		else</a:t>
            </a:r>
            <a:endParaRPr lang="en-US" altLang="zh-CN" dirty="0" smtClean="0"/>
          </a:p>
          <a:p>
            <a:r>
              <a:rPr lang="en-US" altLang="zh-CN" dirty="0" smtClean="0"/>
              <a:t>		{</a:t>
            </a:r>
            <a:endParaRPr lang="en-US" altLang="zh-CN" dirty="0" smtClean="0"/>
          </a:p>
          <a:p>
            <a:r>
              <a:rPr lang="en-US" altLang="zh-CN" dirty="0" smtClean="0"/>
              <a:t>		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=i+2;</a:t>
            </a:r>
            <a:endParaRPr lang="en-US" altLang="zh-CN" dirty="0" smtClean="0"/>
          </a:p>
          <a:p>
            <a:r>
              <a:rPr lang="en-US" altLang="zh-CN" dirty="0" smtClean="0"/>
              <a:t>		   j=j-1;</a:t>
            </a:r>
            <a:endParaRPr lang="en-US" altLang="zh-CN" dirty="0" smtClean="0"/>
          </a:p>
          <a:p>
            <a:r>
              <a:rPr lang="en-US" altLang="zh-CN" dirty="0" smtClean="0"/>
              <a:t>		  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][j]=k;</a:t>
            </a:r>
            <a:endParaRPr lang="en-US" altLang="zh-CN" dirty="0" smtClean="0"/>
          </a:p>
          <a:p>
            <a:r>
              <a:rPr lang="en-US" altLang="zh-CN" dirty="0" smtClean="0"/>
              <a:t>	   </a:t>
            </a:r>
            <a:r>
              <a:rPr lang="zh-CN" altLang="en-US" dirty="0" smtClean="0"/>
              <a:t>             </a:t>
            </a:r>
            <a:r>
              <a:rPr lang="en-US" altLang="zh-CN" dirty="0" smtClean="0"/>
              <a:t> }</a:t>
            </a:r>
            <a:endParaRPr lang="en-US" altLang="zh-CN" dirty="0" smtClean="0"/>
          </a:p>
          <a:p>
            <a:r>
              <a:rPr lang="en-US" altLang="zh-CN" dirty="0" smtClean="0"/>
              <a:t>	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00628" y="2285992"/>
            <a:ext cx="4000528" cy="2585323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	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</a:t>
            </a:r>
            <a:endParaRPr lang="en-US" altLang="zh-CN" dirty="0" smtClean="0"/>
          </a:p>
          <a:p>
            <a:r>
              <a:rPr lang="en-US" altLang="zh-CN" dirty="0" smtClean="0"/>
              <a:t>	{</a:t>
            </a:r>
            <a:endParaRPr lang="en-US" altLang="zh-CN" dirty="0" smtClean="0"/>
          </a:p>
          <a:p>
            <a:r>
              <a:rPr lang="en-US" altLang="zh-CN" dirty="0" smtClean="0"/>
              <a:t>		for(j=0;j&lt;n-1;j++)</a:t>
            </a:r>
            <a:endParaRPr lang="en-US" altLang="zh-CN" dirty="0" smtClean="0"/>
          </a:p>
          <a:p>
            <a:r>
              <a:rPr lang="en-US" altLang="zh-CN" dirty="0" smtClean="0"/>
              <a:t>		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][j]&lt;&lt;' ';</a:t>
            </a:r>
            <a:endParaRPr lang="en-US" altLang="zh-CN" dirty="0" smtClean="0"/>
          </a:p>
          <a:p>
            <a:r>
              <a:rPr lang="zh-CN" altLang="en-US" dirty="0" smtClean="0"/>
              <a:t>                                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][n-1];</a:t>
            </a:r>
            <a:endParaRPr lang="en-US" altLang="zh-CN" dirty="0" smtClean="0"/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	}</a:t>
            </a:r>
            <a:endParaRPr lang="en-US" altLang="zh-CN" dirty="0" smtClean="0"/>
          </a:p>
          <a:p>
            <a:r>
              <a:rPr lang="en-US" altLang="zh-CN" dirty="0" smtClean="0"/>
              <a:t>	return 0;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字符串的赋值函数</a:t>
            </a:r>
            <a:r>
              <a:rPr lang="en-US" altLang="zh-CN" dirty="0" err="1" smtClean="0"/>
              <a:t>str</a:t>
            </a:r>
            <a:r>
              <a:rPr lang="en-US" altLang="zh-CN" dirty="0" err="1" smtClean="0">
                <a:solidFill>
                  <a:srgbClr val="00B0F0"/>
                </a:solidFill>
              </a:rPr>
              <a:t>n</a:t>
            </a:r>
            <a:r>
              <a:rPr lang="en-US" altLang="zh-CN" dirty="0" err="1" smtClean="0"/>
              <a:t>cpy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11188" y="1268413"/>
            <a:ext cx="8001000" cy="4824412"/>
          </a:xfrm>
        </p:spPr>
        <p:txBody>
          <a:bodyPr>
            <a:normAutofit lnSpcReduction="10000"/>
          </a:bodyPr>
          <a:lstStyle/>
          <a:p>
            <a:r>
              <a:rPr lang="zh-CN" altLang="zh-CN" sz="2800" dirty="0" smtClean="0"/>
              <a:t>一般形式：</a:t>
            </a:r>
            <a:endParaRPr lang="zh-CN" altLang="zh-CN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           </a:t>
            </a:r>
            <a:r>
              <a:rPr lang="en-US" altLang="zh-CN" sz="2800" dirty="0" err="1" smtClean="0">
                <a:solidFill>
                  <a:srgbClr val="0000FF"/>
                </a:solidFill>
              </a:rPr>
              <a:t>str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800" dirty="0" err="1" smtClean="0">
                <a:solidFill>
                  <a:srgbClr val="0000FF"/>
                </a:solidFill>
              </a:rPr>
              <a:t>cpy</a:t>
            </a:r>
            <a:r>
              <a:rPr lang="en-US" altLang="zh-CN" sz="2800" dirty="0" smtClean="0">
                <a:solidFill>
                  <a:srgbClr val="0000FF"/>
                </a:solidFill>
              </a:rPr>
              <a:t>( </a:t>
            </a:r>
            <a:r>
              <a:rPr lang="zh-CN" altLang="zh-CN" sz="2800" dirty="0" smtClean="0">
                <a:solidFill>
                  <a:srgbClr val="0000FF"/>
                </a:solidFill>
              </a:rPr>
              <a:t>字符数组</a:t>
            </a:r>
            <a:r>
              <a:rPr lang="en-US" altLang="zh-CN" sz="2800" dirty="0" smtClean="0">
                <a:solidFill>
                  <a:srgbClr val="0000FF"/>
                </a:solidFill>
              </a:rPr>
              <a:t>1, </a:t>
            </a:r>
            <a:r>
              <a:rPr lang="zh-CN" altLang="zh-CN" sz="2800" dirty="0" smtClean="0">
                <a:solidFill>
                  <a:srgbClr val="0000FF"/>
                </a:solidFill>
              </a:rPr>
              <a:t>字符串</a:t>
            </a:r>
            <a:r>
              <a:rPr lang="en-US" altLang="zh-CN" sz="2800" dirty="0" smtClean="0">
                <a:solidFill>
                  <a:srgbClr val="0000FF"/>
                </a:solidFill>
              </a:rPr>
              <a:t>2,n );</a:t>
            </a:r>
            <a:endParaRPr lang="zh-CN" altLang="zh-CN" sz="2800" dirty="0" smtClean="0">
              <a:solidFill>
                <a:srgbClr val="0000FF"/>
              </a:solidFill>
            </a:endParaRPr>
          </a:p>
          <a:p>
            <a:r>
              <a:rPr lang="zh-CN" altLang="zh-CN" sz="2800" dirty="0" smtClean="0"/>
              <a:t>函数功能：将字符串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中至多前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个字符，</a:t>
            </a:r>
            <a:r>
              <a:rPr lang="zh-CN" altLang="zh-CN" sz="2800" dirty="0" smtClean="0"/>
              <a:t>复制到字符数组中。如果字符串的长度小于数组的长度，其余部分用</a:t>
            </a:r>
            <a:r>
              <a:rPr lang="en-US" altLang="zh-CN" sz="2800" dirty="0" smtClean="0"/>
              <a:t>‘\0’</a:t>
            </a:r>
            <a:r>
              <a:rPr lang="zh-CN" altLang="zh-CN" sz="2800" dirty="0" smtClean="0"/>
              <a:t>填补。返回处理完成的字符串。</a:t>
            </a:r>
            <a:endParaRPr lang="zh-CN" altLang="zh-CN" sz="2800" dirty="0" smtClean="0"/>
          </a:p>
          <a:p>
            <a:r>
              <a:rPr lang="zh-CN" altLang="zh-CN" sz="2800" dirty="0" smtClean="0">
                <a:solidFill>
                  <a:srgbClr val="C00000"/>
                </a:solidFill>
              </a:rPr>
              <a:t>说明：不能用赋值符号</a:t>
            </a:r>
            <a:r>
              <a:rPr lang="en-US" altLang="zh-CN" sz="2800" dirty="0" smtClean="0">
                <a:solidFill>
                  <a:srgbClr val="C00000"/>
                </a:solidFill>
              </a:rPr>
              <a:t>“=”</a:t>
            </a:r>
            <a:r>
              <a:rPr lang="zh-CN" altLang="zh-CN" sz="2800" dirty="0" smtClean="0">
                <a:solidFill>
                  <a:srgbClr val="C00000"/>
                </a:solidFill>
              </a:rPr>
              <a:t>对字符串进行复制。字符数组的长度足够大，未使用的部分是空字符</a:t>
            </a:r>
            <a:r>
              <a:rPr lang="en-US" altLang="zh-CN" sz="2800" dirty="0" smtClean="0">
                <a:solidFill>
                  <a:srgbClr val="C00000"/>
                </a:solidFill>
              </a:rPr>
              <a:t>(‘\0’)</a:t>
            </a:r>
            <a:r>
              <a:rPr lang="zh-CN" altLang="zh-CN" sz="2800" dirty="0" smtClean="0">
                <a:solidFill>
                  <a:srgbClr val="C00000"/>
                </a:solidFill>
              </a:rPr>
              <a:t>。</a:t>
            </a:r>
            <a:endParaRPr lang="zh-CN" altLang="zh-CN" sz="2800" dirty="0" smtClean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      char </a:t>
            </a:r>
            <a:r>
              <a:rPr lang="en-US" altLang="zh-CN" sz="2800" dirty="0" err="1" smtClean="0"/>
              <a:t>str</a:t>
            </a:r>
            <a:r>
              <a:rPr lang="en-US" altLang="zh-CN" sz="2800" dirty="0" smtClean="0"/>
              <a:t>[20]; </a:t>
            </a:r>
            <a:endParaRPr lang="zh-CN" altLang="zh-CN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      </a:t>
            </a:r>
            <a:r>
              <a:rPr lang="en-US" altLang="zh-CN" sz="2800" dirty="0" err="1" smtClean="0"/>
              <a:t>strcpy</a:t>
            </a:r>
            <a:r>
              <a:rPr lang="en-US" altLang="zh-CN" sz="2800" dirty="0" smtClean="0"/>
              <a:t>( </a:t>
            </a:r>
            <a:r>
              <a:rPr lang="en-US" altLang="zh-CN" sz="2800" dirty="0" err="1" smtClean="0"/>
              <a:t>str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“C Programming Language”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13 );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蛇形方阵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/>
          <a:lstStyle/>
          <a:p>
            <a:r>
              <a:rPr lang="zh-CN" altLang="en-US" dirty="0"/>
              <a:t>在一个</a:t>
            </a:r>
            <a:r>
              <a:rPr lang="en-US" altLang="zh-CN" dirty="0" err="1"/>
              <a:t>n×n</a:t>
            </a:r>
            <a:r>
              <a:rPr lang="zh-CN" altLang="en-US" dirty="0"/>
              <a:t>的方阵中，填入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……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en-US" altLang="zh-CN" baseline="30000" dirty="0"/>
              <a:t>2</a:t>
            </a:r>
            <a:r>
              <a:rPr lang="zh-CN" altLang="en-US" dirty="0"/>
              <a:t>个数，</a:t>
            </a:r>
            <a:r>
              <a:rPr lang="zh-CN" altLang="en-US" dirty="0" smtClean="0"/>
              <a:t>构成蛇形方阵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54125" y="2959100"/>
          <a:ext cx="271145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公式" r:id="rId1" imgW="47548800" imgH="39928800" progId="Equation.3">
                  <p:embed/>
                </p:oleObj>
              </mc:Choice>
              <mc:Fallback>
                <p:oleObj name="公式" r:id="rId1" imgW="47548800" imgH="39928800" progId="Equation.3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4125" y="2959100"/>
                        <a:ext cx="2711450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889843"/>
            <a:ext cx="4104456" cy="4524315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#include&lt;</a:t>
            </a:r>
            <a:r>
              <a:rPr lang="en-US" altLang="zh-CN" sz="1600" dirty="0" err="1"/>
              <a:t>iostream</a:t>
            </a:r>
            <a:r>
              <a:rPr lang="en-US" altLang="zh-CN" sz="1600" dirty="0"/>
              <a:t>&gt;  </a:t>
            </a:r>
            <a:endParaRPr lang="en-US" altLang="zh-CN" sz="1600" dirty="0"/>
          </a:p>
          <a:p>
            <a:r>
              <a:rPr lang="en-US" altLang="zh-CN" sz="1600" dirty="0"/>
              <a:t>using namespace </a:t>
            </a:r>
            <a:r>
              <a:rPr lang="en-US" altLang="zh-CN" sz="1600" dirty="0" err="1"/>
              <a:t>std</a:t>
            </a:r>
            <a:r>
              <a:rPr lang="en-US" altLang="zh-CN" sz="1600" dirty="0"/>
              <a:t>; </a:t>
            </a:r>
            <a:endParaRPr lang="en-US" altLang="zh-CN" sz="1600" dirty="0"/>
          </a:p>
          <a:p>
            <a:r>
              <a:rPr lang="en-US" altLang="zh-CN" sz="1600" dirty="0" err="1"/>
              <a:t>int</a:t>
            </a:r>
            <a:r>
              <a:rPr lang="en-US" altLang="zh-CN" sz="1600" dirty="0"/>
              <a:t> a[101][101] ;</a:t>
            </a:r>
            <a:endParaRPr lang="en-US" altLang="zh-CN" sz="1600" dirty="0"/>
          </a:p>
          <a:p>
            <a:r>
              <a:rPr lang="en-US" altLang="zh-CN" sz="1600" dirty="0" err="1"/>
              <a:t>int</a:t>
            </a:r>
            <a:r>
              <a:rPr lang="en-US" altLang="zh-CN" sz="1600" dirty="0"/>
              <a:t> main()  </a:t>
            </a:r>
            <a:endParaRPr lang="en-US" altLang="zh-CN" sz="1600" dirty="0"/>
          </a:p>
          <a:p>
            <a:r>
              <a:rPr lang="en-US" altLang="zh-CN" sz="1600" dirty="0"/>
              <a:t>{</a:t>
            </a:r>
            <a:endParaRPr lang="en-US" altLang="zh-CN" sz="1600" dirty="0"/>
          </a:p>
          <a:p>
            <a:r>
              <a:rPr lang="en-US" altLang="zh-CN" sz="1600" dirty="0" smtClean="0"/>
              <a:t>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i,j,n,k,flag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r>
              <a:rPr lang="en-US" altLang="zh-CN" sz="1600" dirty="0" smtClean="0"/>
              <a:t>   while(</a:t>
            </a:r>
            <a:r>
              <a:rPr lang="en-US" altLang="zh-CN" sz="1600" dirty="0" err="1" smtClean="0"/>
              <a:t>cin</a:t>
            </a:r>
            <a:r>
              <a:rPr lang="en-US" altLang="zh-CN" sz="1600" dirty="0"/>
              <a:t>&gt;&gt;n)</a:t>
            </a:r>
            <a:endParaRPr lang="en-US" altLang="zh-CN" sz="1600" dirty="0"/>
          </a:p>
          <a:p>
            <a:r>
              <a:rPr lang="en-US" altLang="zh-CN" sz="1600" dirty="0" smtClean="0"/>
              <a:t>   {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=1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j=n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flag</a:t>
            </a:r>
            <a:r>
              <a:rPr lang="en-US" altLang="zh-CN" sz="1600" dirty="0"/>
              <a:t>=-1;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for(k=1;k</a:t>
            </a:r>
            <a:r>
              <a:rPr lang="en-US" altLang="zh-CN" sz="1600" dirty="0"/>
              <a:t>&lt;=n*</a:t>
            </a:r>
            <a:r>
              <a:rPr lang="en-US" altLang="zh-CN" sz="1600" dirty="0" err="1"/>
              <a:t>n;k</a:t>
            </a:r>
            <a:r>
              <a:rPr lang="en-US" altLang="zh-CN" sz="1600" dirty="0"/>
              <a:t>++)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 {</a:t>
            </a:r>
            <a:endParaRPr lang="en-US" altLang="zh-CN" sz="1600" dirty="0"/>
          </a:p>
          <a:p>
            <a:r>
              <a:rPr lang="en-US" altLang="zh-CN" sz="1600" dirty="0"/>
              <a:t>		</a:t>
            </a:r>
            <a:r>
              <a:rPr lang="en-US" altLang="zh-CN" sz="1600" dirty="0" smtClean="0"/>
              <a:t>a[</a:t>
            </a:r>
            <a:r>
              <a:rPr lang="en-US" altLang="zh-CN" sz="1600" dirty="0" err="1" smtClean="0"/>
              <a:t>i</a:t>
            </a:r>
            <a:r>
              <a:rPr lang="en-US" altLang="zh-CN" sz="1600" dirty="0"/>
              <a:t>][j]=k;</a:t>
            </a:r>
            <a:endParaRPr lang="en-US" altLang="zh-CN" sz="1600" dirty="0"/>
          </a:p>
          <a:p>
            <a:r>
              <a:rPr lang="en-US" altLang="zh-CN" sz="1600" dirty="0"/>
              <a:t>		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=</a:t>
            </a:r>
            <a:r>
              <a:rPr lang="en-US" altLang="zh-CN" sz="1600" dirty="0" err="1" smtClean="0"/>
              <a:t>i+flag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r>
              <a:rPr lang="en-US" altLang="zh-CN" sz="1600" dirty="0"/>
              <a:t>		</a:t>
            </a:r>
            <a:r>
              <a:rPr lang="en-US" altLang="zh-CN" sz="1600" dirty="0" smtClean="0"/>
              <a:t>j=</a:t>
            </a:r>
            <a:r>
              <a:rPr lang="en-US" altLang="zh-CN" sz="1600" dirty="0" err="1" smtClean="0"/>
              <a:t>j+flag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r>
              <a:rPr lang="en-US" altLang="zh-CN" sz="1600" dirty="0"/>
              <a:t>		if(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&lt;1||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&gt;n||j&lt;1||j&gt;n)</a:t>
            </a:r>
            <a:endParaRPr lang="en-US" altLang="zh-CN" sz="1600" dirty="0"/>
          </a:p>
          <a:p>
            <a:r>
              <a:rPr lang="en-US" altLang="zh-CN" sz="1600" dirty="0"/>
              <a:t>			  flag=-flag</a:t>
            </a:r>
            <a:r>
              <a:rPr lang="en-US" altLang="zh-CN" sz="1600" dirty="0" smtClean="0"/>
              <a:t>;</a:t>
            </a:r>
            <a:endParaRPr lang="en-US" altLang="zh-CN" sz="1600" dirty="0"/>
          </a:p>
        </p:txBody>
      </p:sp>
      <p:sp>
        <p:nvSpPr>
          <p:cNvPr id="5" name="矩形 4"/>
          <p:cNvSpPr/>
          <p:nvPr/>
        </p:nvSpPr>
        <p:spPr>
          <a:xfrm>
            <a:off x="4644008" y="0"/>
            <a:ext cx="3716252" cy="6524863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		</a:t>
            </a:r>
            <a:r>
              <a:rPr lang="en-US" altLang="zh-CN" sz="1600" dirty="0" smtClean="0"/>
              <a:t>if(j&lt;1</a:t>
            </a:r>
            <a:r>
              <a:rPr lang="en-US" altLang="zh-CN" sz="1600" dirty="0"/>
              <a:t>)</a:t>
            </a:r>
            <a:endParaRPr lang="en-US" altLang="zh-CN" sz="1600" dirty="0"/>
          </a:p>
          <a:p>
            <a:r>
              <a:rPr lang="en-US" altLang="zh-CN" sz="1600" dirty="0"/>
              <a:t>		</a:t>
            </a:r>
            <a:r>
              <a:rPr lang="en-US" altLang="zh-CN" sz="1600" dirty="0" smtClean="0"/>
              <a:t> {</a:t>
            </a:r>
            <a:endParaRPr lang="en-US" altLang="zh-CN" sz="1600" dirty="0"/>
          </a:p>
          <a:p>
            <a:r>
              <a:rPr lang="en-US" altLang="zh-CN" sz="1600" dirty="0"/>
              <a:t>			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=i+2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r>
              <a:rPr lang="en-US" altLang="zh-CN" sz="1600" dirty="0"/>
              <a:t>			</a:t>
            </a:r>
            <a:r>
              <a:rPr lang="en-US" altLang="zh-CN" sz="1600" dirty="0" smtClean="0"/>
              <a:t>j=1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r>
              <a:rPr lang="en-US" altLang="zh-CN" sz="1600" dirty="0"/>
              <a:t>		</a:t>
            </a:r>
            <a:r>
              <a:rPr lang="en-US" altLang="zh-CN" sz="1600" dirty="0" smtClean="0"/>
              <a:t>}</a:t>
            </a:r>
            <a:endParaRPr lang="en-US" altLang="zh-CN" sz="1600" dirty="0"/>
          </a:p>
          <a:p>
            <a:r>
              <a:rPr lang="en-US" altLang="zh-CN" sz="1600" dirty="0"/>
              <a:t>		</a:t>
            </a:r>
            <a:r>
              <a:rPr lang="en-US" altLang="zh-CN" sz="1600" dirty="0" smtClean="0"/>
              <a:t>else </a:t>
            </a:r>
            <a:r>
              <a:rPr lang="en-US" altLang="zh-CN" sz="1600" dirty="0"/>
              <a:t>if(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&lt;1)</a:t>
            </a:r>
            <a:endParaRPr lang="en-US" altLang="zh-CN" sz="1600" dirty="0"/>
          </a:p>
          <a:p>
            <a:r>
              <a:rPr lang="en-US" altLang="zh-CN" sz="1600" dirty="0"/>
              <a:t>		</a:t>
            </a:r>
            <a:r>
              <a:rPr lang="en-US" altLang="zh-CN" sz="1600" dirty="0" smtClean="0"/>
              <a:t>{</a:t>
            </a:r>
            <a:endParaRPr lang="en-US" altLang="zh-CN" sz="1600" dirty="0"/>
          </a:p>
          <a:p>
            <a:r>
              <a:rPr lang="en-US" altLang="zh-CN" sz="1600" dirty="0"/>
              <a:t>			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=1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r>
              <a:rPr lang="en-US" altLang="zh-CN" sz="1600" dirty="0"/>
              <a:t>		</a:t>
            </a:r>
            <a:r>
              <a:rPr lang="en-US" altLang="zh-CN" sz="1600" dirty="0" smtClean="0"/>
              <a:t>}</a:t>
            </a:r>
            <a:endParaRPr lang="en-US" altLang="zh-CN" sz="1600" dirty="0"/>
          </a:p>
          <a:p>
            <a:r>
              <a:rPr lang="en-US" altLang="zh-CN" sz="1600" dirty="0"/>
              <a:t>		</a:t>
            </a:r>
            <a:r>
              <a:rPr lang="en-US" altLang="zh-CN" sz="1600" dirty="0" smtClean="0"/>
              <a:t>else </a:t>
            </a:r>
            <a:r>
              <a:rPr lang="en-US" altLang="zh-CN" sz="1600" dirty="0"/>
              <a:t>if(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&gt;n)</a:t>
            </a:r>
            <a:endParaRPr lang="en-US" altLang="zh-CN" sz="1600" dirty="0"/>
          </a:p>
          <a:p>
            <a:r>
              <a:rPr lang="en-US" altLang="zh-CN" sz="1600" dirty="0"/>
              <a:t>		</a:t>
            </a:r>
            <a:r>
              <a:rPr lang="en-US" altLang="zh-CN" sz="1600" dirty="0" smtClean="0"/>
              <a:t>{</a:t>
            </a:r>
            <a:endParaRPr lang="en-US" altLang="zh-CN" sz="1600" dirty="0"/>
          </a:p>
          <a:p>
            <a:r>
              <a:rPr lang="en-US" altLang="zh-CN" sz="1600" dirty="0"/>
              <a:t>			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=n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r>
              <a:rPr lang="en-US" altLang="zh-CN" sz="1600" dirty="0"/>
              <a:t>			</a:t>
            </a:r>
            <a:r>
              <a:rPr lang="en-US" altLang="zh-CN" sz="1600" dirty="0" smtClean="0"/>
              <a:t>j=j-2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r>
              <a:rPr lang="en-US" altLang="zh-CN" sz="1600" dirty="0"/>
              <a:t>		</a:t>
            </a:r>
            <a:r>
              <a:rPr lang="en-US" altLang="zh-CN" sz="1600" dirty="0" smtClean="0"/>
              <a:t>}</a:t>
            </a:r>
            <a:endParaRPr lang="en-US" altLang="zh-CN" sz="1600" dirty="0"/>
          </a:p>
          <a:p>
            <a:r>
              <a:rPr lang="en-US" altLang="zh-CN" sz="1600" dirty="0"/>
              <a:t>		</a:t>
            </a:r>
            <a:r>
              <a:rPr lang="en-US" altLang="zh-CN" sz="1600" dirty="0" smtClean="0"/>
              <a:t>else </a:t>
            </a:r>
            <a:r>
              <a:rPr lang="en-US" altLang="zh-CN" sz="1600" dirty="0"/>
              <a:t>if(j&gt;n)</a:t>
            </a:r>
            <a:endParaRPr lang="en-US" altLang="zh-CN" sz="1600" dirty="0"/>
          </a:p>
          <a:p>
            <a:r>
              <a:rPr lang="en-US" altLang="zh-CN" sz="1600" dirty="0"/>
              <a:t>		</a:t>
            </a:r>
            <a:r>
              <a:rPr lang="en-US" altLang="zh-CN" sz="1600" dirty="0" smtClean="0"/>
              <a:t>       j=n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}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for(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=1;i</a:t>
            </a:r>
            <a:r>
              <a:rPr lang="en-US" altLang="zh-CN" sz="1600" dirty="0"/>
              <a:t>&lt;=</a:t>
            </a:r>
            <a:r>
              <a:rPr lang="en-US" altLang="zh-CN" sz="1600" dirty="0" err="1"/>
              <a:t>n;i</a:t>
            </a:r>
            <a:r>
              <a:rPr lang="en-US" altLang="zh-CN" sz="1600" dirty="0"/>
              <a:t>++)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 {</a:t>
            </a:r>
            <a:endParaRPr lang="en-US" altLang="zh-CN" sz="1600" dirty="0"/>
          </a:p>
          <a:p>
            <a:r>
              <a:rPr lang="en-US" altLang="zh-CN" sz="1600" dirty="0"/>
              <a:t>		</a:t>
            </a:r>
            <a:r>
              <a:rPr lang="en-US" altLang="zh-CN" sz="1600" dirty="0" smtClean="0"/>
              <a:t>for(j=1;j&lt;</a:t>
            </a:r>
            <a:r>
              <a:rPr lang="en-US" altLang="zh-CN" sz="1600" dirty="0" err="1" smtClean="0"/>
              <a:t>n;j</a:t>
            </a:r>
            <a:r>
              <a:rPr lang="en-US" altLang="zh-CN" sz="1600" dirty="0"/>
              <a:t>++)</a:t>
            </a:r>
            <a:endParaRPr lang="en-US" altLang="zh-CN" sz="1600" dirty="0"/>
          </a:p>
          <a:p>
            <a:r>
              <a:rPr lang="en-US" altLang="zh-CN" sz="1600" dirty="0"/>
              <a:t>		</a:t>
            </a: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cout</a:t>
            </a:r>
            <a:r>
              <a:rPr lang="en-US" altLang="zh-CN" sz="1600" dirty="0"/>
              <a:t>&lt;&lt;a[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][j]&lt;&lt;' ';</a:t>
            </a:r>
            <a:endParaRPr lang="en-US" altLang="zh-CN" sz="1600" dirty="0"/>
          </a:p>
          <a:p>
            <a:r>
              <a:rPr lang="en-US" altLang="zh-CN" sz="1600" dirty="0"/>
              <a:t>		</a:t>
            </a:r>
            <a:r>
              <a:rPr lang="en-US" altLang="zh-CN" sz="1600" dirty="0" err="1" smtClean="0"/>
              <a:t>cout</a:t>
            </a:r>
            <a:r>
              <a:rPr lang="en-US" altLang="zh-CN" sz="1600" dirty="0"/>
              <a:t>&lt;&lt;a[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][j]&lt;&lt;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}</a:t>
            </a:r>
            <a:endParaRPr lang="en-US" altLang="zh-CN" sz="1600" dirty="0"/>
          </a:p>
          <a:p>
            <a:r>
              <a:rPr lang="en-US" altLang="zh-CN" sz="1600" dirty="0" smtClean="0"/>
              <a:t>      }</a:t>
            </a:r>
            <a:endParaRPr lang="en-US" altLang="zh-CN" sz="1600" dirty="0"/>
          </a:p>
          <a:p>
            <a:r>
              <a:rPr lang="en-US" altLang="zh-CN" sz="1600" dirty="0" smtClean="0"/>
              <a:t>      return </a:t>
            </a:r>
            <a:r>
              <a:rPr lang="en-US" altLang="zh-CN" sz="1600" dirty="0"/>
              <a:t>0;</a:t>
            </a:r>
            <a:endParaRPr lang="en-US" altLang="zh-CN" sz="1600" dirty="0"/>
          </a:p>
          <a:p>
            <a:r>
              <a:rPr lang="en-US" altLang="zh-CN" sz="1600" dirty="0"/>
              <a:t>} 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间断折叠矩阵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/>
          <a:lstStyle/>
          <a:p>
            <a:r>
              <a:rPr lang="zh-CN" altLang="en-US" dirty="0"/>
              <a:t>在一个</a:t>
            </a:r>
            <a:r>
              <a:rPr lang="en-US" altLang="zh-CN" dirty="0" err="1"/>
              <a:t>n×n</a:t>
            </a:r>
            <a:r>
              <a:rPr lang="zh-CN" altLang="en-US" dirty="0"/>
              <a:t>的方阵中，填入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……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en-US" altLang="zh-CN" baseline="30000" dirty="0"/>
              <a:t>2</a:t>
            </a:r>
            <a:r>
              <a:rPr lang="zh-CN" altLang="en-US" dirty="0"/>
              <a:t>个数，</a:t>
            </a:r>
            <a:r>
              <a:rPr lang="zh-CN" altLang="en-US" dirty="0" smtClean="0"/>
              <a:t>构成如下形式的折叠矩阵，</a:t>
            </a:r>
            <a:r>
              <a:rPr lang="en-US" altLang="zh-CN" dirty="0" smtClean="0"/>
              <a:t>n=5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627784" y="2963492"/>
          <a:ext cx="2972370" cy="2421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1" imgW="32918400" imgH="26822400" progId="Equation.DSMT4">
                  <p:embed/>
                </p:oleObj>
              </mc:Choice>
              <mc:Fallback>
                <p:oleObj name="Equation" r:id="rId1" imgW="32918400" imgH="26822400" progId="Equation.DSMT4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27784" y="2963492"/>
                        <a:ext cx="2972370" cy="24216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29000"/>
          </a:xfrm>
        </p:spPr>
        <p:txBody>
          <a:bodyPr/>
          <a:lstStyle/>
          <a:p>
            <a:r>
              <a:rPr lang="zh-CN" altLang="en-US" dirty="0" smtClean="0"/>
              <a:t>起始位置</a:t>
            </a:r>
            <a:r>
              <a:rPr lang="en-US" altLang="zh-CN" dirty="0" smtClean="0"/>
              <a:t>(1,1)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层起始位置</a:t>
            </a:r>
            <a:r>
              <a:rPr lang="en-US" altLang="zh-CN" dirty="0" smtClean="0"/>
              <a:t>(1,i)</a:t>
            </a:r>
            <a:r>
              <a:rPr lang="zh-CN" altLang="en-US" dirty="0" smtClean="0"/>
              <a:t>，随后列号</a:t>
            </a:r>
            <a:r>
              <a:rPr lang="en-US" altLang="zh-CN" dirty="0" smtClean="0"/>
              <a:t>k</a:t>
            </a:r>
            <a:r>
              <a:rPr lang="zh-CN" altLang="en-US" dirty="0" smtClean="0"/>
              <a:t>不变，行号</a:t>
            </a:r>
            <a:r>
              <a:rPr lang="en-US" altLang="zh-CN" dirty="0" smtClean="0"/>
              <a:t>j</a:t>
            </a:r>
            <a:r>
              <a:rPr lang="zh-CN" altLang="en-US" dirty="0" smtClean="0"/>
              <a:t>递增，到</a:t>
            </a:r>
            <a:r>
              <a:rPr lang="en-US" altLang="zh-CN" dirty="0" smtClean="0"/>
              <a:t>j=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时折转，行号</a:t>
            </a:r>
            <a:r>
              <a:rPr lang="en-US" altLang="zh-CN" dirty="0" smtClean="0"/>
              <a:t>j</a:t>
            </a:r>
            <a:r>
              <a:rPr lang="zh-CN" altLang="en-US" dirty="0" smtClean="0"/>
              <a:t>不变，列号</a:t>
            </a:r>
            <a:r>
              <a:rPr lang="en-US" altLang="zh-CN" dirty="0" smtClean="0"/>
              <a:t>k</a:t>
            </a:r>
            <a:r>
              <a:rPr lang="zh-CN" altLang="en-US" dirty="0" smtClean="0"/>
              <a:t>递减，至</a:t>
            </a:r>
            <a:r>
              <a:rPr lang="en-US" altLang="zh-CN" dirty="0" smtClean="0"/>
              <a:t>k=1</a:t>
            </a:r>
            <a:r>
              <a:rPr lang="zh-CN" altLang="en-US" dirty="0" smtClean="0"/>
              <a:t>时本层结束</a:t>
            </a:r>
            <a:endParaRPr lang="en-US" altLang="zh-CN" dirty="0" smtClean="0"/>
          </a:p>
          <a:p>
            <a:r>
              <a:rPr lang="zh-CN" altLang="en-US" dirty="0"/>
              <a:t>每</a:t>
            </a:r>
            <a:r>
              <a:rPr lang="zh-CN" altLang="en-US" dirty="0" smtClean="0"/>
              <a:t>一位置</a:t>
            </a:r>
            <a:r>
              <a:rPr lang="en-US" altLang="zh-CN" dirty="0" smtClean="0"/>
              <a:t>n</a:t>
            </a:r>
            <a:r>
              <a:rPr lang="zh-CN" altLang="en-US" dirty="0" smtClean="0"/>
              <a:t>递增赋给</a:t>
            </a:r>
            <a:r>
              <a:rPr lang="en-US" altLang="zh-CN" dirty="0" smtClean="0"/>
              <a:t>x[j][k]</a:t>
            </a: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1196752"/>
            <a:ext cx="3744416" cy="507831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x[100][100];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i,j,k,m,n,t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d",&amp;m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	x[1][1]=1;</a:t>
            </a:r>
            <a:endParaRPr lang="en-US" altLang="zh-CN" dirty="0"/>
          </a:p>
          <a:p>
            <a:r>
              <a:rPr lang="en-US" altLang="zh-CN" dirty="0"/>
              <a:t>	n=1;</a:t>
            </a:r>
            <a:endParaRPr lang="en-US" altLang="zh-CN" dirty="0"/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=2;i&lt;=</a:t>
            </a:r>
            <a:r>
              <a:rPr lang="en-US" altLang="zh-CN" dirty="0" err="1"/>
              <a:t>m;i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	{</a:t>
            </a:r>
            <a:endParaRPr lang="en-US" altLang="zh-CN" dirty="0"/>
          </a:p>
          <a:p>
            <a:r>
              <a:rPr lang="en-US" altLang="zh-CN" dirty="0"/>
              <a:t>		j=1;</a:t>
            </a:r>
            <a:endParaRPr lang="en-US" altLang="zh-CN" dirty="0"/>
          </a:p>
          <a:p>
            <a:r>
              <a:rPr lang="en-US" altLang="zh-CN" dirty="0"/>
              <a:t>		k=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		n++;</a:t>
            </a:r>
            <a:endParaRPr lang="en-US" altLang="zh-CN" dirty="0"/>
          </a:p>
          <a:p>
            <a:r>
              <a:rPr lang="en-US" altLang="zh-CN" dirty="0"/>
              <a:t>		x[j][k]=n;</a:t>
            </a:r>
            <a:endParaRPr lang="en-US" altLang="zh-CN" dirty="0"/>
          </a:p>
          <a:p>
            <a:r>
              <a:rPr lang="en-US" altLang="zh-CN" dirty="0"/>
              <a:t>		while(</a:t>
            </a:r>
            <a:r>
              <a:rPr lang="en-US" altLang="zh-CN" dirty="0" err="1"/>
              <a:t>i</a:t>
            </a:r>
            <a:r>
              <a:rPr lang="en-US" altLang="zh-CN" dirty="0"/>
              <a:t>&gt;j)</a:t>
            </a:r>
            <a:endParaRPr lang="en-US" altLang="zh-CN" dirty="0"/>
          </a:p>
          <a:p>
            <a:r>
              <a:rPr lang="en-US" altLang="zh-CN" dirty="0"/>
              <a:t>		  x[++j][k]=++n;</a:t>
            </a:r>
            <a:endParaRPr lang="en-US" altLang="zh-CN" dirty="0"/>
          </a:p>
          <a:p>
            <a:r>
              <a:rPr lang="en-US" altLang="zh-CN" dirty="0"/>
              <a:t>		while(k&gt;1)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4788024" y="2204864"/>
            <a:ext cx="3744416" cy="230832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=1;i&lt;=</a:t>
            </a:r>
            <a:r>
              <a:rPr lang="en-US" altLang="zh-CN" dirty="0" err="1"/>
              <a:t>m;i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	{</a:t>
            </a:r>
            <a:endParaRPr lang="en-US" altLang="zh-CN" dirty="0"/>
          </a:p>
          <a:p>
            <a:r>
              <a:rPr lang="en-US" altLang="zh-CN" dirty="0"/>
              <a:t>		for(j=1;j&lt;</a:t>
            </a:r>
            <a:r>
              <a:rPr lang="en-US" altLang="zh-CN" dirty="0" err="1"/>
              <a:t>m;j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	      </a:t>
            </a:r>
            <a:r>
              <a:rPr lang="en-US" altLang="zh-CN" dirty="0" err="1"/>
              <a:t>printf</a:t>
            </a:r>
            <a:r>
              <a:rPr lang="en-US" altLang="zh-CN" dirty="0"/>
              <a:t>("%d ",x[</a:t>
            </a:r>
            <a:r>
              <a:rPr lang="en-US" altLang="zh-CN" dirty="0" err="1"/>
              <a:t>i</a:t>
            </a:r>
            <a:r>
              <a:rPr lang="en-US" altLang="zh-CN" dirty="0"/>
              <a:t>][j]);</a:t>
            </a:r>
            <a:endParaRPr lang="en-US" altLang="zh-CN" dirty="0"/>
          </a:p>
          <a:p>
            <a:r>
              <a:rPr lang="en-US" altLang="zh-CN" dirty="0"/>
              <a:t>	    </a:t>
            </a:r>
            <a:r>
              <a:rPr lang="en-US" altLang="zh-CN" dirty="0" err="1"/>
              <a:t>printf</a:t>
            </a:r>
            <a:r>
              <a:rPr lang="en-US" altLang="zh-CN" dirty="0"/>
              <a:t>("%d\</a:t>
            </a:r>
            <a:r>
              <a:rPr lang="en-US" altLang="zh-CN" dirty="0" err="1"/>
              <a:t>n",x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][j]);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	return 0;</a:t>
            </a:r>
            <a:endParaRPr lang="en-US" altLang="zh-CN" dirty="0"/>
          </a:p>
          <a:p>
            <a:r>
              <a:rPr lang="en-US" altLang="zh-CN" dirty="0"/>
              <a:t>} </a:t>
            </a:r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回转折叠矩阵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/>
          <a:lstStyle/>
          <a:p>
            <a:r>
              <a:rPr lang="zh-CN" altLang="en-US" dirty="0"/>
              <a:t>在一个</a:t>
            </a:r>
            <a:r>
              <a:rPr lang="en-US" altLang="zh-CN" dirty="0" err="1"/>
              <a:t>n×n</a:t>
            </a:r>
            <a:r>
              <a:rPr lang="zh-CN" altLang="en-US" dirty="0"/>
              <a:t>的方阵中，填入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……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en-US" altLang="zh-CN" baseline="30000" dirty="0"/>
              <a:t>2</a:t>
            </a:r>
            <a:r>
              <a:rPr lang="zh-CN" altLang="en-US" dirty="0"/>
              <a:t>个数，构成如下形式的折叠矩阵，</a:t>
            </a:r>
            <a:r>
              <a:rPr lang="en-US" altLang="zh-CN" dirty="0" smtClean="0"/>
              <a:t>n=5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668588" y="2963863"/>
          <a:ext cx="2890837" cy="242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1" imgW="32004000" imgH="26822400" progId="Equation.DSMT4">
                  <p:embed/>
                </p:oleObj>
              </mc:Choice>
              <mc:Fallback>
                <p:oleObj name="Equation" r:id="rId1" imgW="32004000" imgH="26822400" progId="Equation.DSMT4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8588" y="2963863"/>
                        <a:ext cx="2890837" cy="242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偶数层与前面间断折叠矩阵相同</a:t>
            </a:r>
            <a:endParaRPr lang="en-US" altLang="zh-CN" dirty="0" smtClean="0"/>
          </a:p>
          <a:p>
            <a:r>
              <a:rPr lang="zh-CN" altLang="en-US" dirty="0" smtClean="0"/>
              <a:t>奇数层赋值修改</a:t>
            </a:r>
            <a:endParaRPr lang="en-US" altLang="zh-CN" dirty="0" smtClean="0"/>
          </a:p>
          <a:p>
            <a:pPr lvl="1"/>
            <a:r>
              <a:rPr lang="zh-CN" altLang="en-US" dirty="0"/>
              <a:t>行</a:t>
            </a:r>
            <a:r>
              <a:rPr lang="zh-CN" altLang="en-US" dirty="0" smtClean="0"/>
              <a:t>号不变，列号递增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到达</a:t>
            </a:r>
            <a:r>
              <a:rPr lang="en-US" altLang="zh-CN" dirty="0" smtClean="0"/>
              <a:t>k=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时折转，行号递减，列号不变</a:t>
            </a:r>
            <a:endParaRPr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476672"/>
            <a:ext cx="4320480" cy="590931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x[100][100];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i,j,k,m,n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d",&amp;m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	x[1][1]=1;</a:t>
            </a:r>
            <a:endParaRPr lang="en-US" altLang="zh-CN" dirty="0"/>
          </a:p>
          <a:p>
            <a:r>
              <a:rPr lang="en-US" altLang="zh-CN" dirty="0"/>
              <a:t>	n=1;</a:t>
            </a:r>
            <a:endParaRPr lang="en-US" altLang="zh-CN" dirty="0"/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=2;i&lt;=</a:t>
            </a:r>
            <a:r>
              <a:rPr lang="en-US" altLang="zh-CN" dirty="0" err="1"/>
              <a:t>m;i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	{</a:t>
            </a:r>
            <a:endParaRPr lang="en-US" altLang="zh-CN" dirty="0"/>
          </a:p>
          <a:p>
            <a:r>
              <a:rPr lang="en-US" altLang="zh-CN" dirty="0"/>
              <a:t>		if(i%2==0)</a:t>
            </a:r>
            <a:endParaRPr lang="en-US" altLang="zh-CN" dirty="0"/>
          </a:p>
          <a:p>
            <a:r>
              <a:rPr lang="en-US" altLang="zh-CN" dirty="0"/>
              <a:t>		{</a:t>
            </a:r>
            <a:endParaRPr lang="en-US" altLang="zh-CN" dirty="0"/>
          </a:p>
          <a:p>
            <a:r>
              <a:rPr lang="en-US" altLang="zh-CN" dirty="0"/>
              <a:t>			j=1;</a:t>
            </a:r>
            <a:endParaRPr lang="en-US" altLang="zh-CN" dirty="0"/>
          </a:p>
          <a:p>
            <a:r>
              <a:rPr lang="en-US" altLang="zh-CN" dirty="0"/>
              <a:t>			k=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			n++;</a:t>
            </a:r>
            <a:endParaRPr lang="en-US" altLang="zh-CN" dirty="0"/>
          </a:p>
          <a:p>
            <a:r>
              <a:rPr lang="en-US" altLang="zh-CN" dirty="0"/>
              <a:t>			x[j][k]=n;</a:t>
            </a:r>
            <a:endParaRPr lang="en-US" altLang="zh-CN" dirty="0"/>
          </a:p>
          <a:p>
            <a:r>
              <a:rPr lang="en-US" altLang="zh-CN" dirty="0"/>
              <a:t>			while(</a:t>
            </a:r>
            <a:r>
              <a:rPr lang="en-US" altLang="zh-CN" dirty="0" err="1"/>
              <a:t>i</a:t>
            </a:r>
            <a:r>
              <a:rPr lang="en-US" altLang="zh-CN" dirty="0"/>
              <a:t>&gt;j)</a:t>
            </a:r>
            <a:endParaRPr lang="en-US" altLang="zh-CN" dirty="0"/>
          </a:p>
          <a:p>
            <a:r>
              <a:rPr lang="en-US" altLang="zh-CN" dirty="0"/>
              <a:t>			  x[++j][k]=++n;</a:t>
            </a:r>
            <a:endParaRPr lang="en-US" altLang="zh-CN" dirty="0"/>
          </a:p>
          <a:p>
            <a:r>
              <a:rPr lang="en-US" altLang="zh-CN" dirty="0"/>
              <a:t>			while(k&gt;1)</a:t>
            </a:r>
            <a:endParaRPr lang="en-US" altLang="zh-CN" dirty="0"/>
          </a:p>
          <a:p>
            <a:r>
              <a:rPr lang="en-US" altLang="zh-CN" dirty="0"/>
              <a:t>			  x[j][--k]=++n;</a:t>
            </a:r>
            <a:endParaRPr lang="en-US" altLang="zh-CN" dirty="0"/>
          </a:p>
          <a:p>
            <a:r>
              <a:rPr lang="en-US" altLang="zh-CN" dirty="0"/>
              <a:t>		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44008" y="472085"/>
            <a:ext cx="4374232" cy="5909310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		else</a:t>
            </a:r>
            <a:endParaRPr lang="en-US" altLang="zh-CN" dirty="0"/>
          </a:p>
          <a:p>
            <a:r>
              <a:rPr lang="en-US" altLang="zh-CN" dirty="0"/>
              <a:t>		{</a:t>
            </a:r>
            <a:endParaRPr lang="en-US" altLang="zh-CN" dirty="0"/>
          </a:p>
          <a:p>
            <a:r>
              <a:rPr lang="en-US" altLang="zh-CN" dirty="0"/>
              <a:t>			j=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			k=1;</a:t>
            </a:r>
            <a:endParaRPr lang="en-US" altLang="zh-CN" dirty="0"/>
          </a:p>
          <a:p>
            <a:r>
              <a:rPr lang="en-US" altLang="zh-CN" dirty="0"/>
              <a:t>			n++;</a:t>
            </a:r>
            <a:endParaRPr lang="en-US" altLang="zh-CN" dirty="0"/>
          </a:p>
          <a:p>
            <a:r>
              <a:rPr lang="en-US" altLang="zh-CN" dirty="0"/>
              <a:t>			x[j][k]=n;</a:t>
            </a:r>
            <a:endParaRPr lang="en-US" altLang="zh-CN" dirty="0"/>
          </a:p>
          <a:p>
            <a:r>
              <a:rPr lang="en-US" altLang="zh-CN" dirty="0"/>
              <a:t>			while(k&lt;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			  x[j][++k]=++n;</a:t>
            </a:r>
            <a:endParaRPr lang="en-US" altLang="zh-CN" dirty="0"/>
          </a:p>
          <a:p>
            <a:r>
              <a:rPr lang="en-US" altLang="zh-CN" dirty="0"/>
              <a:t>			while(j&gt;1)</a:t>
            </a:r>
            <a:endParaRPr lang="en-US" altLang="zh-CN" dirty="0"/>
          </a:p>
          <a:p>
            <a:r>
              <a:rPr lang="en-US" altLang="zh-CN" dirty="0"/>
              <a:t>			  x[--j][k]=++n;			</a:t>
            </a:r>
            <a:endParaRPr lang="en-US" altLang="zh-CN" dirty="0"/>
          </a:p>
          <a:p>
            <a:r>
              <a:rPr lang="en-US" altLang="zh-CN" dirty="0"/>
              <a:t>		}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=1;i&lt;=</a:t>
            </a:r>
            <a:r>
              <a:rPr lang="en-US" altLang="zh-CN" dirty="0" err="1"/>
              <a:t>m;i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	{</a:t>
            </a:r>
            <a:endParaRPr lang="en-US" altLang="zh-CN" dirty="0"/>
          </a:p>
          <a:p>
            <a:r>
              <a:rPr lang="en-US" altLang="zh-CN" dirty="0"/>
              <a:t>		for(j=1;j&lt;</a:t>
            </a:r>
            <a:r>
              <a:rPr lang="en-US" altLang="zh-CN" dirty="0" err="1"/>
              <a:t>m;j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	      </a:t>
            </a:r>
            <a:r>
              <a:rPr lang="en-US" altLang="zh-CN" dirty="0" err="1"/>
              <a:t>printf</a:t>
            </a:r>
            <a:r>
              <a:rPr lang="en-US" altLang="zh-CN" dirty="0"/>
              <a:t>("%d ",x[</a:t>
            </a:r>
            <a:r>
              <a:rPr lang="en-US" altLang="zh-CN" dirty="0" err="1"/>
              <a:t>i</a:t>
            </a:r>
            <a:r>
              <a:rPr lang="en-US" altLang="zh-CN" dirty="0"/>
              <a:t>][j]);</a:t>
            </a:r>
            <a:endParaRPr lang="en-US" altLang="zh-CN" dirty="0"/>
          </a:p>
          <a:p>
            <a:r>
              <a:rPr lang="en-US" altLang="zh-CN" dirty="0"/>
              <a:t>	    </a:t>
            </a:r>
            <a:r>
              <a:rPr lang="en-US" altLang="zh-CN" dirty="0" err="1"/>
              <a:t>printf</a:t>
            </a:r>
            <a:r>
              <a:rPr lang="en-US" altLang="zh-CN" dirty="0"/>
              <a:t>("%d\</a:t>
            </a:r>
            <a:r>
              <a:rPr lang="en-US" altLang="zh-CN" dirty="0" err="1"/>
              <a:t>n",x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][j]);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	return 0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} </a:t>
            </a:r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0892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字符串及其应用</a:t>
            </a:r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zh-CN" altLang="en-US" dirty="0" smtClean="0"/>
              <a:t>说反话</a:t>
            </a:r>
            <a:r>
              <a:rPr lang="en-US" altLang="zh-CN" dirty="0" smtClean="0"/>
              <a:t>-1116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5286412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Franklin Gothic Book" panose="020B0503020102020204" pitchFamily="34" charset="0"/>
              </a:rPr>
              <a:t>题目描述：</a:t>
            </a:r>
            <a:r>
              <a:rPr lang="en-US" sz="2000" dirty="0" smtClean="0"/>
              <a:t>Sine</a:t>
            </a:r>
            <a:r>
              <a:rPr lang="zh-CN" altLang="en-US" sz="2000" dirty="0" smtClean="0"/>
              <a:t>的一个朋友疯了，最近他老爱说反话，别人说什么他就倒着说一遍，真是个奇怪的人。那他到底说了什么呢？ 他说的话不超过</a:t>
            </a:r>
            <a:r>
              <a:rPr lang="en-US" sz="2000" dirty="0" smtClean="0"/>
              <a:t>1000</a:t>
            </a:r>
            <a:r>
              <a:rPr lang="zh-CN" altLang="en-US" sz="2000" dirty="0" smtClean="0"/>
              <a:t>个字符。</a:t>
            </a:r>
            <a:endParaRPr lang="en-US" altLang="zh-CN" sz="2000" dirty="0" smtClean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输入要求</a:t>
            </a:r>
            <a:r>
              <a:rPr lang="zh-CN" altLang="en-US" sz="2000" dirty="0" smtClean="0"/>
              <a:t>：输入一个正整数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，表示说话的次数。下面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行表示说的话。</a:t>
            </a:r>
            <a:endParaRPr lang="en-US" altLang="zh-CN" sz="2000" dirty="0" smtClean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输出要求</a:t>
            </a:r>
            <a:r>
              <a:rPr lang="zh-CN" altLang="en-US" sz="2000" dirty="0" smtClean="0"/>
              <a:t>：占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行，每行表示对应输入的反话</a:t>
            </a:r>
            <a:endParaRPr lang="zh-CN" altLang="en-US" sz="2000" dirty="0" smtClean="0"/>
          </a:p>
          <a:p>
            <a:r>
              <a:rPr lang="zh-CN" altLang="en-US" sz="2000" dirty="0" smtClean="0">
                <a:solidFill>
                  <a:srgbClr val="FF0000"/>
                </a:solidFill>
                <a:latin typeface="Franklin Gothic Book" panose="020B0503020102020204" pitchFamily="34" charset="0"/>
              </a:rPr>
              <a:t>样例输入：</a:t>
            </a:r>
            <a:endParaRPr lang="zh-CN" altLang="en-US" sz="2000" dirty="0" smtClean="0">
              <a:solidFill>
                <a:srgbClr val="FF0000"/>
              </a:solidFill>
              <a:latin typeface="Franklin Gothic Book" panose="020B0503020102020204" pitchFamily="34" charset="0"/>
            </a:endParaRPr>
          </a:p>
          <a:p>
            <a:pPr>
              <a:buNone/>
            </a:pPr>
            <a:r>
              <a:rPr lang="en-US" sz="2000" dirty="0" smtClean="0"/>
              <a:t>	2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 am speaking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 </a:t>
            </a:r>
            <a:r>
              <a:rPr lang="en-US" sz="2000" dirty="0" err="1" smtClean="0"/>
              <a:t>ACMer</a:t>
            </a:r>
            <a:endParaRPr lang="en-US" sz="2000" dirty="0" smtClean="0"/>
          </a:p>
          <a:p>
            <a:r>
              <a:rPr lang="zh-CN" altLang="en-US" sz="2000" dirty="0" smtClean="0">
                <a:solidFill>
                  <a:srgbClr val="FF0000"/>
                </a:solidFill>
                <a:latin typeface="Franklin Gothic Book" panose="020B0503020102020204" pitchFamily="34" charset="0"/>
              </a:rPr>
              <a:t>样例输出：</a:t>
            </a:r>
            <a:endParaRPr lang="zh-CN" altLang="en-US" sz="2000" dirty="0" smtClean="0">
              <a:solidFill>
                <a:srgbClr val="FF0000"/>
              </a:solidFill>
              <a:latin typeface="Franklin Gothic Book" panose="020B0503020102020204" pitchFamily="34" charset="0"/>
            </a:endParaRP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gnikaeps</a:t>
            </a:r>
            <a:r>
              <a:rPr lang="en-US" sz="2000" dirty="0" smtClean="0"/>
              <a:t> ma 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>
              <a:buNone/>
            </a:pPr>
            <a:r>
              <a:rPr lang="zh-CN" altLang="en-US" sz="2000" dirty="0" smtClean="0"/>
              <a:t>	</a:t>
            </a:r>
            <a:r>
              <a:rPr lang="en-US" sz="2000" dirty="0" err="1" smtClean="0"/>
              <a:t>reMCA</a:t>
            </a:r>
            <a:endParaRPr lang="en-US" sz="20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求字符串长度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42910" y="1571612"/>
            <a:ext cx="8001000" cy="4824412"/>
          </a:xfrm>
        </p:spPr>
        <p:txBody>
          <a:bodyPr/>
          <a:lstStyle/>
          <a:p>
            <a:r>
              <a:rPr lang="zh-CN" altLang="zh-CN" dirty="0" smtClean="0"/>
              <a:t>一般形式：</a:t>
            </a:r>
            <a:endParaRPr lang="zh-CN" altLang="zh-CN" dirty="0" smtClean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dirty="0" err="1" smtClean="0">
                <a:solidFill>
                  <a:srgbClr val="0000FF"/>
                </a:solidFill>
              </a:rPr>
              <a:t>strlen</a:t>
            </a:r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zh-CN" altLang="zh-CN" dirty="0" smtClean="0">
                <a:solidFill>
                  <a:srgbClr val="0000FF"/>
                </a:solidFill>
              </a:rPr>
              <a:t>字符串</a:t>
            </a:r>
            <a:r>
              <a:rPr lang="en-US" altLang="zh-CN" dirty="0" smtClean="0">
                <a:solidFill>
                  <a:srgbClr val="0000FF"/>
                </a:solidFill>
              </a:rPr>
              <a:t>);</a:t>
            </a:r>
            <a:endParaRPr lang="zh-CN" altLang="zh-CN" dirty="0" smtClean="0">
              <a:solidFill>
                <a:srgbClr val="0000FF"/>
              </a:solidFill>
            </a:endParaRPr>
          </a:p>
          <a:p>
            <a:r>
              <a:rPr lang="zh-CN" altLang="zh-CN" dirty="0" smtClean="0"/>
              <a:t>函数功能：返回字符串的有效字符数（除空字符以外的的字符个数）。例如：</a:t>
            </a:r>
            <a:endParaRPr lang="zh-CN" altLang="zh-CN" dirty="0" smtClean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dirty="0" err="1" smtClean="0"/>
              <a:t>strlen</a:t>
            </a:r>
            <a:r>
              <a:rPr lang="en-US" altLang="zh-CN" dirty="0" smtClean="0"/>
              <a:t>(“Hello”) ;  </a:t>
            </a:r>
            <a:r>
              <a:rPr lang="en-US" altLang="zh-CN" dirty="0" smtClean="0">
                <a:solidFill>
                  <a:srgbClr val="C00000"/>
                </a:solidFill>
              </a:rPr>
              <a:t>/*</a:t>
            </a:r>
            <a:r>
              <a:rPr lang="zh-CN" altLang="zh-CN" dirty="0" smtClean="0">
                <a:solidFill>
                  <a:srgbClr val="C00000"/>
                </a:solidFill>
              </a:rPr>
              <a:t>结果是</a:t>
            </a:r>
            <a:r>
              <a:rPr lang="en-US" altLang="zh-CN" dirty="0" smtClean="0">
                <a:solidFill>
                  <a:srgbClr val="C00000"/>
                </a:solidFill>
              </a:rPr>
              <a:t>5*/</a:t>
            </a:r>
            <a:endParaRPr lang="zh-CN" altLang="zh-CN" dirty="0" smtClean="0">
              <a:solidFill>
                <a:srgbClr val="C00000"/>
              </a:solidFill>
            </a:endParaRPr>
          </a:p>
          <a:p>
            <a:r>
              <a:rPr lang="zh-CN" altLang="zh-CN" dirty="0" smtClean="0">
                <a:solidFill>
                  <a:srgbClr val="C00000"/>
                </a:solidFill>
              </a:rPr>
              <a:t>说明：</a:t>
            </a:r>
            <a:r>
              <a:rPr lang="en-US" altLang="zh-CN" dirty="0" err="1" smtClean="0">
                <a:solidFill>
                  <a:srgbClr val="C00000"/>
                </a:solidFill>
              </a:rPr>
              <a:t>strlen</a:t>
            </a:r>
            <a:r>
              <a:rPr lang="en-US" altLang="zh-CN" dirty="0" smtClean="0">
                <a:solidFill>
                  <a:srgbClr val="C00000"/>
                </a:solidFill>
              </a:rPr>
              <a:t>()</a:t>
            </a:r>
            <a:r>
              <a:rPr lang="zh-CN" altLang="zh-CN" dirty="0" smtClean="0">
                <a:solidFill>
                  <a:srgbClr val="C00000"/>
                </a:solidFill>
              </a:rPr>
              <a:t>和</a:t>
            </a:r>
            <a:r>
              <a:rPr lang="en-US" altLang="zh-CN" dirty="0" err="1" smtClean="0">
                <a:solidFill>
                  <a:srgbClr val="C00000"/>
                </a:solidFill>
              </a:rPr>
              <a:t>sizeof</a:t>
            </a:r>
            <a:r>
              <a:rPr lang="en-US" altLang="zh-CN" dirty="0" smtClean="0">
                <a:solidFill>
                  <a:srgbClr val="C00000"/>
                </a:solidFill>
              </a:rPr>
              <a:t>()</a:t>
            </a:r>
            <a:r>
              <a:rPr lang="zh-CN" altLang="zh-CN" dirty="0" smtClean="0">
                <a:solidFill>
                  <a:srgbClr val="C00000"/>
                </a:solidFill>
              </a:rPr>
              <a:t>是有区别的，</a:t>
            </a:r>
            <a:r>
              <a:rPr lang="en-US" altLang="zh-CN" dirty="0" err="1" smtClean="0">
                <a:solidFill>
                  <a:srgbClr val="C00000"/>
                </a:solidFill>
              </a:rPr>
              <a:t>sizeof</a:t>
            </a:r>
            <a:r>
              <a:rPr lang="en-US" altLang="zh-CN" dirty="0" smtClean="0">
                <a:solidFill>
                  <a:srgbClr val="C00000"/>
                </a:solidFill>
              </a:rPr>
              <a:t>("Hello" )</a:t>
            </a:r>
            <a:r>
              <a:rPr lang="zh-CN" altLang="zh-CN" dirty="0" smtClean="0">
                <a:solidFill>
                  <a:srgbClr val="C00000"/>
                </a:solidFill>
              </a:rPr>
              <a:t>的值是</a:t>
            </a:r>
            <a:r>
              <a:rPr lang="en-US" altLang="zh-CN" dirty="0" smtClean="0">
                <a:solidFill>
                  <a:srgbClr val="C00000"/>
                </a:solidFill>
              </a:rPr>
              <a:t>6</a:t>
            </a:r>
            <a:r>
              <a:rPr lang="zh-CN" altLang="zh-CN" dirty="0" smtClean="0">
                <a:solidFill>
                  <a:srgbClr val="C00000"/>
                </a:solidFill>
              </a:rPr>
              <a:t>。</a:t>
            </a:r>
            <a:endParaRPr lang="zh-CN" altLang="zh-CN" dirty="0" smtClean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57224" y="2000240"/>
            <a:ext cx="59293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string.h</a:t>
            </a:r>
            <a:r>
              <a:rPr lang="en-US" dirty="0" smtClean="0"/>
              <a:t>&gt;</a:t>
            </a: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using namespace std;</a:t>
            </a: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{</a:t>
            </a: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	char s[1001];</a:t>
            </a: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n;</a:t>
            </a: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 &gt;&gt; n;</a:t>
            </a: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	</a:t>
            </a:r>
            <a:r>
              <a:rPr lang="en-US" dirty="0" err="1" smtClean="0"/>
              <a:t>getchar</a:t>
            </a:r>
            <a:r>
              <a:rPr lang="en-US" dirty="0" smtClean="0"/>
              <a:t>();</a:t>
            </a: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	while(n--)</a:t>
            </a: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	{</a:t>
            </a: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		gets(s);</a:t>
            </a: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>
                <a:solidFill>
                  <a:srgbClr val="FF0000"/>
                </a:solidFill>
              </a:rPr>
              <a:t>strrev</a:t>
            </a:r>
            <a:r>
              <a:rPr lang="en-US" dirty="0" smtClean="0">
                <a:solidFill>
                  <a:srgbClr val="FF0000"/>
                </a:solidFill>
              </a:rPr>
              <a:t>(s) 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	}</a:t>
            </a: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	return 0;</a:t>
            </a: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字符串排序</a:t>
            </a:r>
            <a:r>
              <a:rPr lang="en-US" altLang="zh-CN" dirty="0" smtClean="0"/>
              <a:t>-1117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问题描述</a:t>
            </a:r>
            <a:r>
              <a:rPr lang="en-US" altLang="zh-CN" sz="2000" dirty="0" smtClean="0">
                <a:solidFill>
                  <a:srgbClr val="FF0000"/>
                </a:solidFill>
              </a:rPr>
              <a:t>:</a:t>
            </a:r>
            <a:r>
              <a:rPr lang="en-US" altLang="zh-CN" sz="2000" dirty="0" smtClean="0"/>
              <a:t>2014</a:t>
            </a:r>
            <a:r>
              <a:rPr lang="zh-CN" altLang="en-US" sz="2000" dirty="0" smtClean="0"/>
              <a:t>年将在南京举行第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届奥林匹克青年运动会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在开幕式的运动员出场顺序上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按照国家名字的英文字母顺序来出场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请编写一个计算机程序实现国家名字的排序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升序</a:t>
            </a:r>
            <a:r>
              <a:rPr lang="en-US" altLang="zh-CN" sz="2000" dirty="0" smtClean="0"/>
              <a:t>),</a:t>
            </a:r>
            <a:r>
              <a:rPr lang="zh-CN" altLang="en-US" sz="2000" dirty="0" smtClean="0"/>
              <a:t>东道主 中国</a:t>
            </a:r>
            <a:r>
              <a:rPr lang="en-US" altLang="zh-CN" sz="2000" dirty="0" smtClean="0"/>
              <a:t>(China)</a:t>
            </a:r>
            <a:r>
              <a:rPr lang="zh-CN" altLang="en-US" sz="2000" dirty="0" smtClean="0"/>
              <a:t>在最后一个出场</a:t>
            </a:r>
            <a:endParaRPr lang="en-US" altLang="zh-CN" sz="2000" dirty="0" smtClean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输入要求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输入参加国家数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（占一行），下面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行是国家明（必须包含</a:t>
            </a:r>
            <a:r>
              <a:rPr lang="en-US" altLang="zh-CN" sz="2000" dirty="0" smtClean="0"/>
              <a:t>China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输出要求</a:t>
            </a:r>
            <a:r>
              <a:rPr lang="zh-CN" altLang="en-US" sz="2000" dirty="0" smtClean="0"/>
              <a:t>：按字母序输出国家名字 ，东道主国家名字最后输出。</a:t>
            </a:r>
            <a:endParaRPr lang="en-US" altLang="zh-CN" sz="2000" dirty="0" smtClean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输入实例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5</a:t>
            </a:r>
            <a:endParaRPr lang="en-US" altLang="zh-CN" sz="2000" dirty="0" smtClean="0"/>
          </a:p>
          <a:p>
            <a:pPr lvl="2"/>
            <a:r>
              <a:rPr lang="en-US" altLang="zh-CN" sz="1200" dirty="0" smtClean="0"/>
              <a:t>France</a:t>
            </a:r>
            <a:endParaRPr lang="en-US" altLang="zh-CN" sz="1200" dirty="0" smtClean="0"/>
          </a:p>
          <a:p>
            <a:pPr lvl="2"/>
            <a:r>
              <a:rPr lang="en-US" altLang="zh-CN" sz="1200" dirty="0" smtClean="0"/>
              <a:t>Russia</a:t>
            </a:r>
            <a:endParaRPr lang="en-US" altLang="zh-CN" sz="1200" dirty="0" smtClean="0"/>
          </a:p>
          <a:p>
            <a:pPr lvl="2"/>
            <a:r>
              <a:rPr lang="en-US" altLang="zh-CN" sz="1200" dirty="0" smtClean="0"/>
              <a:t>Japan</a:t>
            </a:r>
            <a:endParaRPr lang="en-US" altLang="zh-CN" sz="1200" dirty="0" smtClean="0"/>
          </a:p>
          <a:p>
            <a:pPr lvl="2"/>
            <a:r>
              <a:rPr lang="en-US" altLang="zh-CN" sz="1200" dirty="0" smtClean="0"/>
              <a:t>Germany</a:t>
            </a:r>
            <a:endParaRPr lang="en-US" altLang="zh-CN" sz="1200" dirty="0" smtClean="0"/>
          </a:p>
          <a:p>
            <a:pPr lvl="2"/>
            <a:r>
              <a:rPr lang="en-US" altLang="zh-CN" sz="1200" dirty="0" smtClean="0"/>
              <a:t>China</a:t>
            </a:r>
            <a:endParaRPr lang="en-US" altLang="zh-CN" sz="1200" dirty="0" smtClean="0"/>
          </a:p>
          <a:p>
            <a:r>
              <a:rPr lang="zh-CN" altLang="en-US" sz="2000" dirty="0" smtClean="0"/>
              <a:t>输出实例</a:t>
            </a:r>
            <a:endParaRPr lang="en-US" altLang="zh-CN" sz="2000" dirty="0" smtClean="0"/>
          </a:p>
          <a:p>
            <a:pPr lvl="2"/>
            <a:r>
              <a:rPr lang="en-US" altLang="zh-CN" sz="1200" dirty="0" smtClean="0"/>
              <a:t>France</a:t>
            </a:r>
            <a:endParaRPr lang="en-US" altLang="zh-CN" sz="1200" dirty="0" smtClean="0"/>
          </a:p>
          <a:p>
            <a:pPr lvl="2"/>
            <a:r>
              <a:rPr lang="en-US" altLang="zh-CN" sz="1200" dirty="0" smtClean="0"/>
              <a:t>Germany</a:t>
            </a:r>
            <a:endParaRPr lang="en-US" altLang="zh-CN" sz="1200" dirty="0" smtClean="0"/>
          </a:p>
          <a:p>
            <a:pPr lvl="2"/>
            <a:r>
              <a:rPr lang="en-US" altLang="zh-CN" sz="1200" dirty="0" smtClean="0"/>
              <a:t>Japan</a:t>
            </a:r>
            <a:endParaRPr lang="en-US" altLang="zh-CN" sz="1200" dirty="0" smtClean="0"/>
          </a:p>
          <a:p>
            <a:pPr lvl="2"/>
            <a:r>
              <a:rPr lang="en-US" altLang="zh-CN" sz="1200" dirty="0" smtClean="0"/>
              <a:t>Russia</a:t>
            </a:r>
            <a:endParaRPr lang="en-US" altLang="zh-CN" sz="1200" dirty="0" smtClean="0"/>
          </a:p>
          <a:p>
            <a:pPr lvl="2"/>
            <a:r>
              <a:rPr lang="en-US" altLang="zh-CN" sz="1200" dirty="0" smtClean="0"/>
              <a:t>China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4348" y="142852"/>
            <a:ext cx="728667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#include &lt;</a:t>
            </a:r>
            <a:r>
              <a:rPr lang="en-US" altLang="zh-CN" sz="1400" dirty="0" err="1" smtClean="0"/>
              <a:t>string.h</a:t>
            </a:r>
            <a:r>
              <a:rPr lang="en-US" altLang="zh-CN" sz="1400" dirty="0" smtClean="0"/>
              <a:t>&gt;</a:t>
            </a:r>
            <a:endParaRPr lang="en-US" altLang="zh-CN" sz="1400" dirty="0" smtClean="0"/>
          </a:p>
          <a:p>
            <a:r>
              <a:rPr lang="en-US" altLang="zh-CN" sz="1400" dirty="0" smtClean="0"/>
              <a:t>#include &lt;</a:t>
            </a:r>
            <a:r>
              <a:rPr lang="en-US" altLang="zh-CN" sz="1400" dirty="0" err="1" smtClean="0"/>
              <a:t>iostream</a:t>
            </a:r>
            <a:r>
              <a:rPr lang="en-US" altLang="zh-CN" sz="1400" dirty="0" smtClean="0"/>
              <a:t>&gt;</a:t>
            </a:r>
            <a:endParaRPr lang="en-US" altLang="zh-CN" sz="1400" dirty="0" smtClean="0"/>
          </a:p>
          <a:p>
            <a:r>
              <a:rPr lang="en-US" altLang="zh-CN" sz="1400" dirty="0" smtClean="0"/>
              <a:t>#define N 5</a:t>
            </a:r>
            <a:endParaRPr lang="en-US" altLang="zh-CN" sz="1400" dirty="0" smtClean="0"/>
          </a:p>
          <a:p>
            <a:r>
              <a:rPr lang="en-US" altLang="zh-CN" sz="1400" dirty="0" smtClean="0"/>
              <a:t>using namespace std;</a:t>
            </a:r>
            <a:endParaRPr lang="en-US" altLang="zh-CN" sz="1400" dirty="0" smtClean="0"/>
          </a:p>
          <a:p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main( )</a:t>
            </a:r>
            <a:endParaRPr lang="en-US" altLang="zh-CN" sz="1400" dirty="0" smtClean="0"/>
          </a:p>
          <a:p>
            <a:r>
              <a:rPr lang="en-US" altLang="zh-CN" sz="1400" dirty="0" smtClean="0"/>
              <a:t>{</a:t>
            </a:r>
            <a:endParaRPr lang="en-US" altLang="zh-CN" sz="1400" dirty="0" smtClean="0"/>
          </a:p>
          <a:p>
            <a:r>
              <a:rPr lang="en-US" altLang="zh-CN" sz="1400" dirty="0" smtClean="0"/>
              <a:t>	char name[N][30],temp[30];</a:t>
            </a:r>
            <a:endParaRPr lang="en-US" altLang="zh-CN" sz="1400" dirty="0" smtClean="0"/>
          </a:p>
          <a:p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i,k,j</a:t>
            </a:r>
            <a:r>
              <a:rPr lang="en-US" altLang="zh-CN" sz="1400" dirty="0" smtClean="0"/>
              <a:t>;</a:t>
            </a:r>
            <a:endParaRPr lang="en-US" altLang="zh-CN" sz="1400" dirty="0" smtClean="0"/>
          </a:p>
          <a:p>
            <a:r>
              <a:rPr lang="en-US" altLang="zh-CN" sz="1400" dirty="0" smtClean="0"/>
              <a:t>	for(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=0;i&lt;</a:t>
            </a:r>
            <a:r>
              <a:rPr lang="en-US" altLang="zh-CN" sz="1400" dirty="0" err="1" smtClean="0"/>
              <a:t>N;i</a:t>
            </a:r>
            <a:r>
              <a:rPr lang="en-US" altLang="zh-CN" sz="1400" dirty="0" smtClean="0"/>
              <a:t>++)</a:t>
            </a:r>
            <a:endParaRPr lang="en-US" altLang="zh-CN" sz="1400" dirty="0" smtClean="0"/>
          </a:p>
          <a:p>
            <a:r>
              <a:rPr lang="en-US" altLang="zh-CN" sz="1400" dirty="0" smtClean="0"/>
              <a:t>	   </a:t>
            </a:r>
            <a:r>
              <a:rPr lang="en-US" altLang="zh-CN" sz="1400" dirty="0" err="1" smtClean="0"/>
              <a:t>cin</a:t>
            </a:r>
            <a:r>
              <a:rPr lang="en-US" altLang="zh-CN" sz="1400" dirty="0" smtClean="0"/>
              <a:t>&gt;&gt;name[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];</a:t>
            </a:r>
            <a:endParaRPr lang="en-US" altLang="zh-CN" sz="1400" dirty="0" smtClean="0"/>
          </a:p>
          <a:p>
            <a:r>
              <a:rPr lang="en-US" altLang="zh-CN" sz="1400" dirty="0" smtClean="0"/>
              <a:t>	for(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=0; 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&lt;N-1; 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++)</a:t>
            </a:r>
            <a:endParaRPr lang="en-US" altLang="zh-CN" sz="1400" dirty="0" smtClean="0"/>
          </a:p>
          <a:p>
            <a:r>
              <a:rPr lang="en-US" altLang="zh-CN" sz="1400" dirty="0" smtClean="0"/>
              <a:t>	{</a:t>
            </a:r>
            <a:endParaRPr lang="en-US" altLang="zh-CN" sz="1400" dirty="0" smtClean="0"/>
          </a:p>
          <a:p>
            <a:r>
              <a:rPr lang="en-US" altLang="zh-CN" sz="1400" dirty="0" smtClean="0"/>
              <a:t>	</a:t>
            </a:r>
            <a:r>
              <a:rPr lang="zh-CN" altLang="en-US" sz="1400" dirty="0" smtClean="0"/>
              <a:t>       </a:t>
            </a:r>
            <a:r>
              <a:rPr lang="en-US" altLang="zh-CN" sz="1400" dirty="0" smtClean="0"/>
              <a:t>k=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;</a:t>
            </a:r>
            <a:endParaRPr lang="en-US" altLang="zh-CN" sz="1400" dirty="0" smtClean="0"/>
          </a:p>
          <a:p>
            <a:r>
              <a:rPr lang="en-US" altLang="zh-CN" sz="1400" dirty="0" smtClean="0"/>
              <a:t>	</a:t>
            </a:r>
            <a:r>
              <a:rPr lang="zh-CN" altLang="en-US" sz="1400" dirty="0" smtClean="0"/>
              <a:t>       </a:t>
            </a:r>
            <a:r>
              <a:rPr lang="en-US" altLang="zh-CN" sz="1400" dirty="0" smtClean="0"/>
              <a:t>for(j=i+1;  j&lt;N;  j++) </a:t>
            </a:r>
            <a:endParaRPr lang="en-US" altLang="zh-CN" sz="1400" dirty="0" smtClean="0"/>
          </a:p>
          <a:p>
            <a:r>
              <a:rPr lang="en-US" altLang="zh-CN" sz="1400" dirty="0" smtClean="0"/>
              <a:t>	   	if(</a:t>
            </a:r>
            <a:r>
              <a:rPr lang="en-US" altLang="zh-CN" sz="1400" dirty="0" err="1" smtClean="0"/>
              <a:t>strcmp</a:t>
            </a:r>
            <a:r>
              <a:rPr lang="en-US" altLang="zh-CN" sz="1400" dirty="0" smtClean="0"/>
              <a:t>(name[j],name[k])&lt;0)k=j;</a:t>
            </a:r>
            <a:endParaRPr lang="en-US" altLang="zh-CN" sz="1400" dirty="0" smtClean="0"/>
          </a:p>
          <a:p>
            <a:r>
              <a:rPr lang="en-US" altLang="zh-CN" sz="1400" dirty="0" smtClean="0"/>
              <a:t>		if(k!=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)</a:t>
            </a:r>
            <a:endParaRPr lang="en-US" altLang="zh-CN" sz="1400" dirty="0" smtClean="0"/>
          </a:p>
          <a:p>
            <a:r>
              <a:rPr lang="en-US" altLang="zh-CN" sz="1400" dirty="0" smtClean="0"/>
              <a:t>		{</a:t>
            </a:r>
            <a:endParaRPr lang="en-US" altLang="zh-CN" sz="1400" dirty="0" smtClean="0"/>
          </a:p>
          <a:p>
            <a:r>
              <a:rPr lang="en-US" altLang="zh-CN" sz="1400" dirty="0" smtClean="0"/>
              <a:t>	            		</a:t>
            </a:r>
            <a:r>
              <a:rPr lang="en-US" altLang="zh-CN" sz="1400" dirty="0" err="1" smtClean="0"/>
              <a:t>strcpy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temp,name</a:t>
            </a:r>
            <a:r>
              <a:rPr lang="en-US" altLang="zh-CN" sz="1400" dirty="0" smtClean="0"/>
              <a:t>[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]);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       			</a:t>
            </a:r>
            <a:r>
              <a:rPr lang="en-US" altLang="zh-CN" sz="1400" dirty="0" err="1" smtClean="0"/>
              <a:t>strcpy</a:t>
            </a:r>
            <a:r>
              <a:rPr lang="en-US" altLang="zh-CN" sz="1400" dirty="0" smtClean="0"/>
              <a:t>(name[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],name[k]);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      			</a:t>
            </a:r>
            <a:r>
              <a:rPr lang="en-US" altLang="zh-CN" sz="1400" dirty="0" err="1" smtClean="0"/>
              <a:t>strcpy</a:t>
            </a:r>
            <a:r>
              <a:rPr lang="en-US" altLang="zh-CN" sz="1400" dirty="0" smtClean="0"/>
              <a:t>(name[k],temp);</a:t>
            </a:r>
            <a:endParaRPr lang="en-US" altLang="zh-CN" sz="1400" dirty="0" smtClean="0"/>
          </a:p>
          <a:p>
            <a:r>
              <a:rPr lang="en-US" altLang="zh-CN" sz="1400" dirty="0" smtClean="0"/>
              <a:t>		}</a:t>
            </a:r>
            <a:endParaRPr lang="en-US" altLang="zh-CN" sz="1400" dirty="0" smtClean="0"/>
          </a:p>
          <a:p>
            <a:r>
              <a:rPr lang="en-US" altLang="zh-CN" sz="1400" dirty="0" smtClean="0"/>
              <a:t>   	 }</a:t>
            </a:r>
            <a:endParaRPr lang="en-US" altLang="zh-CN" sz="1400" dirty="0" smtClean="0"/>
          </a:p>
          <a:p>
            <a:r>
              <a:rPr lang="en-US" altLang="zh-CN" sz="1400" dirty="0" smtClean="0"/>
              <a:t>	for(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=0; 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&lt;N; 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++)</a:t>
            </a:r>
            <a:endParaRPr lang="en-US" altLang="zh-CN" sz="1400" dirty="0" smtClean="0"/>
          </a:p>
          <a:p>
            <a:r>
              <a:rPr lang="zh-CN" altLang="en-US" sz="1400" dirty="0" smtClean="0"/>
              <a:t>                                   </a:t>
            </a:r>
            <a:r>
              <a:rPr lang="en-US" altLang="zh-CN" sz="1400" dirty="0" smtClean="0"/>
              <a:t>if(</a:t>
            </a:r>
            <a:r>
              <a:rPr lang="en-US" altLang="zh-CN" sz="1400" dirty="0" err="1" smtClean="0"/>
              <a:t>strcmp</a:t>
            </a:r>
            <a:r>
              <a:rPr lang="en-US" altLang="zh-CN" sz="1400" dirty="0" smtClean="0"/>
              <a:t>(name[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],”China”)!=0)</a:t>
            </a:r>
            <a:endParaRPr lang="en-US" altLang="zh-CN" sz="1400" dirty="0" smtClean="0"/>
          </a:p>
          <a:p>
            <a:r>
              <a:rPr lang="en-US" altLang="zh-CN" sz="1400" dirty="0" smtClean="0"/>
              <a:t>		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&lt;&lt;name[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]&lt;&lt;</a:t>
            </a:r>
            <a:r>
              <a:rPr lang="en-US" altLang="zh-CN" sz="1400" dirty="0" err="1" smtClean="0"/>
              <a:t>endl</a:t>
            </a:r>
            <a:r>
              <a:rPr lang="en-US" altLang="zh-CN" sz="1400" dirty="0" smtClean="0"/>
              <a:t>;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                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&lt;&lt;“China”&lt;&lt;</a:t>
            </a:r>
            <a:r>
              <a:rPr lang="en-US" altLang="zh-CN" sz="1400" dirty="0" err="1" smtClean="0"/>
              <a:t>endl</a:t>
            </a:r>
            <a:r>
              <a:rPr lang="en-US" altLang="zh-CN" sz="1400" dirty="0" smtClean="0"/>
              <a:t>;</a:t>
            </a:r>
            <a:endParaRPr lang="en-US" altLang="zh-CN" sz="1400" dirty="0" smtClean="0"/>
          </a:p>
          <a:p>
            <a:r>
              <a:rPr lang="en-US" altLang="zh-CN" sz="1400" dirty="0" smtClean="0"/>
              <a:t>	return 0;</a:t>
            </a:r>
            <a:endParaRPr lang="en-US" altLang="zh-CN" sz="1400" dirty="0" smtClean="0"/>
          </a:p>
          <a:p>
            <a:r>
              <a:rPr lang="en-US" altLang="zh-CN" sz="1400" dirty="0" smtClean="0"/>
              <a:t>}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000132"/>
          </a:xfrm>
        </p:spPr>
        <p:txBody>
          <a:bodyPr/>
          <a:lstStyle/>
          <a:p>
            <a:r>
              <a:rPr lang="zh-CN" altLang="en-US" dirty="0" smtClean="0"/>
              <a:t>数字合并</a:t>
            </a:r>
            <a:r>
              <a:rPr lang="en-US" altLang="zh-CN" dirty="0" smtClean="0"/>
              <a:t>-1226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85720" y="1214422"/>
            <a:ext cx="8229600" cy="542928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800" dirty="0" smtClean="0"/>
              <a:t>设有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个正整数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将它们连成一排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组成一个最大的多位数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例如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输入</a:t>
            </a:r>
            <a:r>
              <a:rPr lang="en-US" altLang="zh-CN" sz="2800" dirty="0" smtClean="0"/>
              <a:t>n=3</a:t>
            </a:r>
            <a:r>
              <a:rPr lang="zh-CN" altLang="en-US" sz="2800" dirty="0" smtClean="0"/>
              <a:t>以及三个正整数</a:t>
            </a:r>
            <a:r>
              <a:rPr lang="en-US" altLang="zh-CN" sz="2800" dirty="0" smtClean="0"/>
              <a:t>13,312,343,</a:t>
            </a:r>
            <a:r>
              <a:rPr lang="zh-CN" altLang="en-US" sz="2800" dirty="0" smtClean="0"/>
              <a:t>则连成的最大数为</a:t>
            </a:r>
            <a:r>
              <a:rPr lang="en-US" altLang="zh-CN" sz="2800" dirty="0" smtClean="0"/>
              <a:t>34331213</a:t>
            </a:r>
            <a:endParaRPr lang="en-US" altLang="zh-CN" sz="2800" dirty="0" smtClean="0"/>
          </a:p>
          <a:p>
            <a:r>
              <a:rPr lang="zh-CN" altLang="en-US" sz="2800" dirty="0" smtClean="0"/>
              <a:t>输入要求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第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行输入正整数个数</a:t>
            </a:r>
            <a:r>
              <a:rPr lang="en-US" altLang="zh-CN" sz="2800" dirty="0" smtClean="0"/>
              <a:t>n,</a:t>
            </a:r>
            <a:r>
              <a:rPr lang="zh-CN" altLang="en-US" sz="2800" dirty="0" smtClean="0"/>
              <a:t>下面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行输入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个整数</a:t>
            </a:r>
            <a:endParaRPr lang="en-US" altLang="zh-CN" sz="2800" dirty="0" smtClean="0"/>
          </a:p>
          <a:p>
            <a:r>
              <a:rPr lang="zh-CN" altLang="en-US" sz="2800" dirty="0" smtClean="0"/>
              <a:t>输出要求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一行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连成的最大整数</a:t>
            </a:r>
            <a:endParaRPr lang="en-US" altLang="zh-CN" sz="2800" dirty="0" smtClean="0"/>
          </a:p>
          <a:p>
            <a:r>
              <a:rPr lang="zh-CN" altLang="en-US" sz="2800" dirty="0" smtClean="0"/>
              <a:t>输入样例</a:t>
            </a:r>
            <a:r>
              <a:rPr lang="en-US" altLang="zh-CN" sz="2800" dirty="0" smtClean="0"/>
              <a:t>:</a:t>
            </a:r>
            <a:endParaRPr lang="en-US" altLang="zh-CN" sz="2800" dirty="0" smtClean="0"/>
          </a:p>
          <a:p>
            <a:pPr lvl="1"/>
            <a:r>
              <a:rPr lang="en-US" altLang="zh-CN" dirty="0" smtClean="0"/>
              <a:t>4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7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13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246</a:t>
            </a:r>
            <a:endParaRPr lang="en-US" altLang="zh-CN" dirty="0" smtClean="0"/>
          </a:p>
          <a:p>
            <a:r>
              <a:rPr lang="zh-CN" altLang="en-US" sz="2800" dirty="0" smtClean="0"/>
              <a:t>输出样例</a:t>
            </a:r>
            <a:endParaRPr lang="en-US" altLang="zh-CN" sz="2800" dirty="0" smtClean="0"/>
          </a:p>
          <a:p>
            <a:pPr lvl="1"/>
            <a:r>
              <a:rPr lang="en-US" altLang="zh-CN" dirty="0" smtClean="0"/>
              <a:t>7424613</a:t>
            </a:r>
            <a:endParaRPr lang="zh-CN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将每个正整数用字符串数组来保存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对这些字符串进行从大到小排序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然后再输出即可</a:t>
            </a:r>
            <a:endParaRPr lang="zh-CN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树木种类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描述：</a:t>
            </a:r>
            <a:r>
              <a:rPr lang="zh-CN" altLang="en-US" sz="2400" dirty="0" smtClean="0"/>
              <a:t>硬木是一种宽叶林木，</a:t>
            </a:r>
            <a:r>
              <a:rPr lang="zh-CN" altLang="en-US" sz="2400" b="0" dirty="0"/>
              <a:t>生产水果或坚果，而且在冬天冬眠</a:t>
            </a:r>
            <a:r>
              <a:rPr lang="zh-CN" altLang="en-US" sz="2400" b="0" dirty="0" smtClean="0"/>
              <a:t>。美国</a:t>
            </a:r>
            <a:r>
              <a:rPr lang="zh-CN" altLang="en-US" sz="2400" b="0" dirty="0"/>
              <a:t>的温带气候生产出数百种的硬木森林，也就是有着某些共同的生物学特性的树木群。虽然橡木，枫木，樱桃都是硬木树种类型，但是，它们是不同的物种。总之，所有的硬木树种占据了美国百分之四十的树木</a:t>
            </a:r>
            <a:r>
              <a:rPr lang="zh-CN" altLang="en-US" sz="2400" b="0" dirty="0" smtClean="0"/>
              <a:t>。另一方面</a:t>
            </a:r>
            <a:r>
              <a:rPr lang="zh-CN" altLang="en-US" sz="2400" b="0" dirty="0"/>
              <a:t>，软木或针叶树（针叶来自拉丁词，意思是“锥轴承”）它们的叶子呈针状，在美国广泛使用的软木包括雪松，冷杉，铁杉，松，红杉，云杉和桧。在家里，软木主要用于结构性木材，如</a:t>
            </a:r>
            <a:r>
              <a:rPr lang="en-US" altLang="zh-CN" sz="2400" b="0" dirty="0"/>
              <a:t>2x4s</a:t>
            </a:r>
            <a:r>
              <a:rPr lang="zh-CN" altLang="en-US" sz="2400" b="0" dirty="0"/>
              <a:t>和</a:t>
            </a:r>
            <a:r>
              <a:rPr lang="en-US" altLang="zh-CN" sz="2400" b="0" dirty="0"/>
              <a:t>2x6s</a:t>
            </a:r>
            <a:r>
              <a:rPr lang="zh-CN" altLang="en-US" sz="2400" b="0" dirty="0"/>
              <a:t>，和一些</a:t>
            </a:r>
            <a:r>
              <a:rPr lang="zh-CN" altLang="en-US" sz="2400" b="0" dirty="0" smtClean="0"/>
              <a:t>装饰。利用</a:t>
            </a:r>
            <a:r>
              <a:rPr lang="zh-CN" altLang="en-US" sz="2400" b="0" dirty="0"/>
              <a:t>卫星成像技术，自然资源部记录一天中每一颗树的目录。你要计算出每个品种树木的</a:t>
            </a:r>
            <a:r>
              <a:rPr lang="zh-CN" altLang="en-US" sz="2400" b="0" dirty="0" smtClean="0"/>
              <a:t>数量</a:t>
            </a:r>
            <a:endParaRPr lang="en-US" altLang="zh-CN" sz="2400" b="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输入：</a:t>
            </a:r>
            <a:r>
              <a:rPr lang="zh-CN" altLang="en-US" sz="2600" b="0" dirty="0"/>
              <a:t>输入中包括一列由卫星观察到的每天各颗树的品种，每棵树一行。品种名称少于</a:t>
            </a:r>
            <a:r>
              <a:rPr lang="en-US" altLang="zh-CN" sz="2600" b="0" dirty="0"/>
              <a:t>30</a:t>
            </a:r>
            <a:r>
              <a:rPr lang="zh-CN" altLang="en-US" sz="2600" b="0" dirty="0"/>
              <a:t>个字符。品种数目不超过</a:t>
            </a:r>
            <a:r>
              <a:rPr lang="en-US" altLang="zh-CN" sz="2600" b="0" dirty="0"/>
              <a:t>10</a:t>
            </a:r>
            <a:r>
              <a:rPr lang="zh-CN" altLang="en-US" sz="2600" b="0" dirty="0"/>
              <a:t>，</a:t>
            </a:r>
            <a:r>
              <a:rPr lang="en-US" altLang="zh-CN" sz="2600" b="0" dirty="0"/>
              <a:t>000 </a:t>
            </a:r>
            <a:r>
              <a:rPr lang="zh-CN" altLang="en-US" sz="2600" b="0" dirty="0"/>
              <a:t>树木总数不超过</a:t>
            </a:r>
            <a:r>
              <a:rPr lang="en-US" altLang="zh-CN" sz="2600" b="0" dirty="0"/>
              <a:t>1</a:t>
            </a:r>
            <a:r>
              <a:rPr lang="zh-CN" altLang="en-US" sz="2600" b="0" dirty="0"/>
              <a:t>，</a:t>
            </a:r>
            <a:r>
              <a:rPr lang="en-US" altLang="zh-CN" sz="2600" b="0" dirty="0"/>
              <a:t>000</a:t>
            </a:r>
            <a:r>
              <a:rPr lang="zh-CN" altLang="en-US" sz="2600" b="0" dirty="0"/>
              <a:t>，</a:t>
            </a:r>
            <a:r>
              <a:rPr lang="en-US" altLang="zh-CN" sz="2600" b="0" dirty="0"/>
              <a:t>000.</a:t>
            </a:r>
            <a:endParaRPr lang="zh-CN" altLang="en-US" sz="2600" b="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2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sz="2400" b="0" dirty="0" smtClean="0">
                <a:solidFill>
                  <a:srgbClr val="FF0000"/>
                </a:solidFill>
              </a:rPr>
              <a:t>输出：</a:t>
            </a:r>
            <a:r>
              <a:rPr lang="zh-CN" altLang="en-US" sz="2400" b="0" dirty="0" smtClean="0"/>
              <a:t>按</a:t>
            </a:r>
            <a:r>
              <a:rPr lang="zh-CN" altLang="en-US" sz="2400" b="0" dirty="0"/>
              <a:t>字母顺序输出树木的品种，然后是这种品种在整体中占的</a:t>
            </a:r>
            <a:r>
              <a:rPr lang="zh-CN" altLang="en-US" sz="2400" b="0" dirty="0" smtClean="0"/>
              <a:t>比例</a:t>
            </a:r>
            <a:r>
              <a:rPr lang="zh-CN" altLang="en-US" sz="2400" b="0" dirty="0"/>
              <a:t>，精确到四位小数</a:t>
            </a:r>
            <a:r>
              <a:rPr lang="zh-CN" altLang="en-US" sz="2400" b="0" dirty="0" smtClean="0"/>
              <a:t>。</a:t>
            </a:r>
            <a:endParaRPr lang="en-US" altLang="zh-CN" sz="2400" b="0" dirty="0" smtClean="0"/>
          </a:p>
          <a:p>
            <a:r>
              <a:rPr lang="zh-CN" altLang="en-US" sz="2400" b="0" dirty="0"/>
              <a:t>样</a:t>
            </a:r>
            <a:r>
              <a:rPr lang="zh-CN" altLang="en-US" sz="2400" b="0" dirty="0" smtClean="0"/>
              <a:t>例输入：</a:t>
            </a:r>
            <a:endParaRPr lang="en-US" altLang="zh-CN" sz="2400" b="0" dirty="0" smtClean="0"/>
          </a:p>
          <a:p>
            <a:pPr lvl="1"/>
            <a:r>
              <a:rPr lang="en-US" altLang="zh-CN" b="0" dirty="0" smtClean="0"/>
              <a:t>Red </a:t>
            </a:r>
            <a:r>
              <a:rPr lang="en-US" altLang="zh-CN" b="0" dirty="0"/>
              <a:t>Alder</a:t>
            </a:r>
            <a:endParaRPr lang="en-US" altLang="zh-CN" b="0" dirty="0"/>
          </a:p>
          <a:p>
            <a:pPr lvl="1"/>
            <a:r>
              <a:rPr lang="en-US" altLang="zh-CN" b="0" dirty="0"/>
              <a:t>Ash</a:t>
            </a:r>
            <a:endParaRPr lang="en-US" altLang="zh-CN" b="0" dirty="0"/>
          </a:p>
          <a:p>
            <a:pPr lvl="1"/>
            <a:r>
              <a:rPr lang="en-US" altLang="zh-CN" b="0" dirty="0"/>
              <a:t>Aspen</a:t>
            </a:r>
            <a:endParaRPr lang="en-US" altLang="zh-CN" b="0" dirty="0"/>
          </a:p>
          <a:p>
            <a:pPr lvl="1"/>
            <a:r>
              <a:rPr lang="en-US" altLang="zh-CN" b="0" dirty="0"/>
              <a:t>Basswood</a:t>
            </a:r>
            <a:endParaRPr lang="en-US" altLang="zh-CN" b="0" dirty="0"/>
          </a:p>
          <a:p>
            <a:pPr lvl="1"/>
            <a:r>
              <a:rPr lang="en-US" altLang="zh-CN" b="0" dirty="0"/>
              <a:t>Ash</a:t>
            </a:r>
            <a:endParaRPr lang="en-US" altLang="zh-CN" b="0" dirty="0"/>
          </a:p>
          <a:p>
            <a:pPr lvl="1"/>
            <a:r>
              <a:rPr lang="en-US" altLang="zh-CN" b="0" dirty="0"/>
              <a:t>Beech</a:t>
            </a:r>
            <a:endParaRPr lang="en-US" altLang="zh-CN" b="0" dirty="0"/>
          </a:p>
          <a:p>
            <a:pPr lvl="1"/>
            <a:r>
              <a:rPr lang="en-US" altLang="zh-CN" b="0" dirty="0"/>
              <a:t>Yellow Birch</a:t>
            </a:r>
            <a:endParaRPr lang="en-US" altLang="zh-CN" b="0" dirty="0"/>
          </a:p>
          <a:p>
            <a:pPr lvl="1"/>
            <a:r>
              <a:rPr lang="en-US" altLang="zh-CN" b="0" dirty="0"/>
              <a:t>Ash</a:t>
            </a:r>
            <a:endParaRPr lang="en-US" altLang="zh-CN" b="0" dirty="0"/>
          </a:p>
          <a:p>
            <a:pPr lvl="1"/>
            <a:r>
              <a:rPr lang="en-US" altLang="zh-CN" b="0" dirty="0"/>
              <a:t>Cherry</a:t>
            </a:r>
            <a:endParaRPr lang="en-US" altLang="zh-CN" b="0" dirty="0"/>
          </a:p>
          <a:p>
            <a:pPr lvl="1"/>
            <a:r>
              <a:rPr lang="en-US" altLang="zh-CN" b="0" dirty="0"/>
              <a:t>Cottonwood</a:t>
            </a:r>
            <a:endParaRPr lang="en-US" altLang="zh-CN" b="0" dirty="0"/>
          </a:p>
          <a:p>
            <a:pPr lvl="1"/>
            <a:r>
              <a:rPr lang="en-US" altLang="zh-CN" b="0" dirty="0"/>
              <a:t>Ash</a:t>
            </a:r>
            <a:endParaRPr lang="en-US" altLang="zh-CN" b="0" dirty="0"/>
          </a:p>
          <a:p>
            <a:pPr lvl="1"/>
            <a:r>
              <a:rPr lang="en-US" altLang="zh-CN" b="0" dirty="0"/>
              <a:t>Cypress</a:t>
            </a:r>
            <a:endParaRPr lang="en-US" altLang="zh-CN" b="0" dirty="0"/>
          </a:p>
          <a:p>
            <a:pPr lvl="1"/>
            <a:r>
              <a:rPr lang="en-US" altLang="zh-CN" b="0" dirty="0"/>
              <a:t>Red Elm</a:t>
            </a:r>
            <a:endParaRPr lang="en-US" altLang="zh-CN" b="0" dirty="0"/>
          </a:p>
          <a:p>
            <a:pPr lvl="1"/>
            <a:r>
              <a:rPr lang="en-US" altLang="zh-CN" b="0" dirty="0"/>
              <a:t>Gum</a:t>
            </a:r>
            <a:endParaRPr lang="en-US" altLang="zh-CN" b="0" dirty="0"/>
          </a:p>
          <a:p>
            <a:pPr lvl="1"/>
            <a:r>
              <a:rPr lang="en-US" altLang="zh-CN" b="0" dirty="0"/>
              <a:t>Hackberry</a:t>
            </a:r>
            <a:endParaRPr lang="en-US" altLang="zh-CN" b="0" dirty="0"/>
          </a:p>
          <a:p>
            <a:pPr lvl="1"/>
            <a:r>
              <a:rPr lang="en-US" altLang="zh-CN" b="0" dirty="0"/>
              <a:t>White Oak</a:t>
            </a:r>
            <a:endParaRPr lang="en-US" altLang="zh-CN" b="0" dirty="0"/>
          </a:p>
          <a:p>
            <a:pPr lvl="1"/>
            <a:r>
              <a:rPr lang="en-US" altLang="zh-CN" b="0" dirty="0"/>
              <a:t>Hickory</a:t>
            </a:r>
            <a:endParaRPr lang="en-US" altLang="zh-CN" b="0" dirty="0"/>
          </a:p>
          <a:p>
            <a:pPr lvl="1"/>
            <a:r>
              <a:rPr lang="en-US" altLang="zh-CN" b="0" dirty="0"/>
              <a:t>Pecan</a:t>
            </a:r>
            <a:endParaRPr lang="en-US" altLang="zh-CN" b="0" dirty="0"/>
          </a:p>
          <a:p>
            <a:pPr lvl="1"/>
            <a:r>
              <a:rPr lang="en-US" altLang="zh-CN" b="0" dirty="0"/>
              <a:t>Hard Maple</a:t>
            </a:r>
            <a:endParaRPr lang="en-US" altLang="zh-CN" b="0" dirty="0"/>
          </a:p>
          <a:p>
            <a:pPr lvl="1"/>
            <a:r>
              <a:rPr lang="en-US" altLang="zh-CN" b="0" dirty="0"/>
              <a:t>White Oak</a:t>
            </a:r>
            <a:endParaRPr lang="en-US" altLang="zh-CN" b="0" dirty="0"/>
          </a:p>
          <a:p>
            <a:pPr lvl="1"/>
            <a:r>
              <a:rPr lang="en-US" altLang="zh-CN" b="0" dirty="0"/>
              <a:t>Soft Maple</a:t>
            </a:r>
            <a:endParaRPr lang="en-US" altLang="zh-CN" b="0" dirty="0"/>
          </a:p>
          <a:p>
            <a:pPr lvl="1"/>
            <a:r>
              <a:rPr lang="en-US" altLang="zh-CN" b="0" dirty="0"/>
              <a:t>Red Oak</a:t>
            </a:r>
            <a:endParaRPr lang="en-US" altLang="zh-CN" b="0" dirty="0"/>
          </a:p>
          <a:p>
            <a:pPr lvl="1"/>
            <a:r>
              <a:rPr lang="en-US" altLang="zh-CN" b="0" dirty="0"/>
              <a:t>Red Oak</a:t>
            </a:r>
            <a:endParaRPr lang="en-US" altLang="zh-CN" b="0" dirty="0"/>
          </a:p>
          <a:p>
            <a:pPr lvl="1"/>
            <a:r>
              <a:rPr lang="en-US" altLang="zh-CN" b="0" dirty="0"/>
              <a:t>White Oak</a:t>
            </a:r>
            <a:endParaRPr lang="en-US" altLang="zh-CN" b="0" dirty="0"/>
          </a:p>
          <a:p>
            <a:pPr lvl="1"/>
            <a:r>
              <a:rPr lang="en-US" altLang="zh-CN" b="0" dirty="0" err="1"/>
              <a:t>Poplan</a:t>
            </a:r>
            <a:endParaRPr lang="en-US" altLang="zh-CN" b="0" dirty="0"/>
          </a:p>
          <a:p>
            <a:pPr lvl="1"/>
            <a:r>
              <a:rPr lang="en-US" altLang="zh-CN" b="0" dirty="0"/>
              <a:t>Sassafras</a:t>
            </a:r>
            <a:endParaRPr lang="en-US" altLang="zh-CN" b="0" dirty="0"/>
          </a:p>
          <a:p>
            <a:pPr lvl="1"/>
            <a:r>
              <a:rPr lang="en-US" altLang="zh-CN" b="0" dirty="0"/>
              <a:t>Sycamore</a:t>
            </a:r>
            <a:endParaRPr lang="en-US" altLang="zh-CN" b="0" dirty="0"/>
          </a:p>
          <a:p>
            <a:pPr lvl="1"/>
            <a:r>
              <a:rPr lang="en-US" altLang="zh-CN" b="0" dirty="0"/>
              <a:t>Black Walnut</a:t>
            </a:r>
            <a:endParaRPr lang="en-US" altLang="zh-CN" b="0" dirty="0"/>
          </a:p>
          <a:p>
            <a:pPr lvl="1"/>
            <a:r>
              <a:rPr lang="en-US" altLang="zh-CN" b="0" dirty="0"/>
              <a:t>Willow</a:t>
            </a:r>
            <a:endParaRPr lang="en-US" altLang="zh-CN" b="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624736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样例输出</a:t>
            </a:r>
            <a:endParaRPr lang="en-US" altLang="zh-CN" dirty="0" smtClean="0"/>
          </a:p>
          <a:p>
            <a:pPr lvl="1"/>
            <a:r>
              <a:rPr lang="en-US" altLang="zh-CN" b="0" dirty="0"/>
              <a:t>Ash 13.7931</a:t>
            </a:r>
            <a:endParaRPr lang="en-US" altLang="zh-CN" b="0" dirty="0"/>
          </a:p>
          <a:p>
            <a:pPr lvl="1"/>
            <a:r>
              <a:rPr lang="en-US" altLang="zh-CN" b="0" dirty="0"/>
              <a:t>Aspen 3.4483</a:t>
            </a:r>
            <a:endParaRPr lang="en-US" altLang="zh-CN" b="0" dirty="0"/>
          </a:p>
          <a:p>
            <a:pPr lvl="1"/>
            <a:r>
              <a:rPr lang="en-US" altLang="zh-CN" b="0" dirty="0"/>
              <a:t>Basswood 3.4483</a:t>
            </a:r>
            <a:endParaRPr lang="en-US" altLang="zh-CN" b="0" dirty="0"/>
          </a:p>
          <a:p>
            <a:pPr lvl="1"/>
            <a:r>
              <a:rPr lang="en-US" altLang="zh-CN" b="0" dirty="0"/>
              <a:t>Beech 3.4483</a:t>
            </a:r>
            <a:endParaRPr lang="en-US" altLang="zh-CN" b="0" dirty="0"/>
          </a:p>
          <a:p>
            <a:pPr lvl="1"/>
            <a:r>
              <a:rPr lang="en-US" altLang="zh-CN" b="0" dirty="0"/>
              <a:t>Black Walnut 3.4483</a:t>
            </a:r>
            <a:endParaRPr lang="en-US" altLang="zh-CN" b="0" dirty="0"/>
          </a:p>
          <a:p>
            <a:pPr lvl="1"/>
            <a:r>
              <a:rPr lang="en-US" altLang="zh-CN" b="0" dirty="0"/>
              <a:t>Cherry 3.4483</a:t>
            </a:r>
            <a:endParaRPr lang="en-US" altLang="zh-CN" b="0" dirty="0"/>
          </a:p>
          <a:p>
            <a:pPr lvl="1"/>
            <a:r>
              <a:rPr lang="en-US" altLang="zh-CN" b="0" dirty="0"/>
              <a:t>Cottonwood 3.4483</a:t>
            </a:r>
            <a:endParaRPr lang="en-US" altLang="zh-CN" b="0" dirty="0"/>
          </a:p>
          <a:p>
            <a:pPr lvl="1"/>
            <a:r>
              <a:rPr lang="en-US" altLang="zh-CN" b="0" dirty="0"/>
              <a:t>Cypress 3.4483</a:t>
            </a:r>
            <a:endParaRPr lang="en-US" altLang="zh-CN" b="0" dirty="0"/>
          </a:p>
          <a:p>
            <a:pPr lvl="1"/>
            <a:r>
              <a:rPr lang="en-US" altLang="zh-CN" b="0" dirty="0"/>
              <a:t>Gum 3.4483</a:t>
            </a:r>
            <a:endParaRPr lang="en-US" altLang="zh-CN" b="0" dirty="0"/>
          </a:p>
          <a:p>
            <a:pPr lvl="1"/>
            <a:r>
              <a:rPr lang="en-US" altLang="zh-CN" b="0" dirty="0"/>
              <a:t>Hackberry 3.4483</a:t>
            </a:r>
            <a:endParaRPr lang="en-US" altLang="zh-CN" b="0" dirty="0"/>
          </a:p>
          <a:p>
            <a:pPr lvl="1"/>
            <a:r>
              <a:rPr lang="en-US" altLang="zh-CN" b="0" dirty="0"/>
              <a:t>Hard Maple 3.4483</a:t>
            </a:r>
            <a:endParaRPr lang="en-US" altLang="zh-CN" b="0" dirty="0"/>
          </a:p>
          <a:p>
            <a:pPr lvl="1"/>
            <a:r>
              <a:rPr lang="en-US" altLang="zh-CN" b="0" dirty="0"/>
              <a:t>Hickory 3.4483</a:t>
            </a:r>
            <a:endParaRPr lang="en-US" altLang="zh-CN" b="0" dirty="0"/>
          </a:p>
          <a:p>
            <a:pPr lvl="1"/>
            <a:r>
              <a:rPr lang="en-US" altLang="zh-CN" b="0" dirty="0"/>
              <a:t>Pecan 3.4483</a:t>
            </a:r>
            <a:endParaRPr lang="en-US" altLang="zh-CN" b="0" dirty="0"/>
          </a:p>
          <a:p>
            <a:pPr lvl="1"/>
            <a:r>
              <a:rPr lang="en-US" altLang="zh-CN" b="0" dirty="0" err="1"/>
              <a:t>Poplan</a:t>
            </a:r>
            <a:r>
              <a:rPr lang="en-US" altLang="zh-CN" b="0" dirty="0"/>
              <a:t> 3.4483</a:t>
            </a:r>
            <a:endParaRPr lang="en-US" altLang="zh-CN" b="0" dirty="0"/>
          </a:p>
          <a:p>
            <a:pPr lvl="1"/>
            <a:r>
              <a:rPr lang="en-US" altLang="zh-CN" b="0" dirty="0"/>
              <a:t>Red Alder 3.4483</a:t>
            </a:r>
            <a:endParaRPr lang="en-US" altLang="zh-CN" b="0" dirty="0"/>
          </a:p>
          <a:p>
            <a:pPr lvl="1"/>
            <a:r>
              <a:rPr lang="en-US" altLang="zh-CN" b="0" dirty="0"/>
              <a:t>Red Elm 3.4483</a:t>
            </a:r>
            <a:endParaRPr lang="en-US" altLang="zh-CN" b="0" dirty="0"/>
          </a:p>
          <a:p>
            <a:pPr lvl="1"/>
            <a:r>
              <a:rPr lang="en-US" altLang="zh-CN" b="0" dirty="0"/>
              <a:t>Red Oak 6.8966</a:t>
            </a:r>
            <a:endParaRPr lang="en-US" altLang="zh-CN" b="0" dirty="0"/>
          </a:p>
          <a:p>
            <a:pPr lvl="1"/>
            <a:r>
              <a:rPr lang="en-US" altLang="zh-CN" b="0" dirty="0"/>
              <a:t>Sassafras 3.4483</a:t>
            </a:r>
            <a:endParaRPr lang="en-US" altLang="zh-CN" b="0" dirty="0"/>
          </a:p>
          <a:p>
            <a:pPr lvl="1"/>
            <a:r>
              <a:rPr lang="en-US" altLang="zh-CN" b="0" dirty="0"/>
              <a:t>Soft Maple 3.4483</a:t>
            </a:r>
            <a:endParaRPr lang="en-US" altLang="zh-CN" b="0" dirty="0"/>
          </a:p>
          <a:p>
            <a:pPr lvl="1"/>
            <a:r>
              <a:rPr lang="en-US" altLang="zh-CN" b="0" dirty="0"/>
              <a:t>Sycamore 3.4483</a:t>
            </a:r>
            <a:endParaRPr lang="en-US" altLang="zh-CN" b="0" dirty="0"/>
          </a:p>
          <a:p>
            <a:pPr lvl="1"/>
            <a:r>
              <a:rPr lang="en-US" altLang="zh-CN" b="0" dirty="0"/>
              <a:t>White Oak 10.3448</a:t>
            </a:r>
            <a:endParaRPr lang="en-US" altLang="zh-CN" b="0" dirty="0"/>
          </a:p>
          <a:p>
            <a:pPr lvl="1"/>
            <a:r>
              <a:rPr lang="en-US" altLang="zh-CN" b="0" dirty="0"/>
              <a:t>Willow 3.4483</a:t>
            </a:r>
            <a:endParaRPr lang="en-US" altLang="zh-CN" b="0" dirty="0"/>
          </a:p>
          <a:p>
            <a:pPr lvl="1"/>
            <a:r>
              <a:rPr lang="en-US" altLang="zh-CN" b="0" dirty="0"/>
              <a:t>Yellow Birch </a:t>
            </a:r>
            <a:r>
              <a:rPr lang="en-US" altLang="zh-CN" b="0" dirty="0" smtClean="0"/>
              <a:t>3.4483</a:t>
            </a:r>
            <a:endParaRPr lang="zh-CN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ISBN</a:t>
            </a:r>
            <a:r>
              <a:rPr lang="zh-CN" altLang="en-US" dirty="0" smtClean="0"/>
              <a:t>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问题描述：</a:t>
            </a:r>
            <a:r>
              <a:rPr lang="zh-CN" altLang="en-US" dirty="0" smtClean="0"/>
              <a:t>每一本正式出版的图书都有一个</a:t>
            </a:r>
            <a:r>
              <a:rPr lang="en-US" dirty="0" smtClean="0"/>
              <a:t>ISBN</a:t>
            </a:r>
            <a:r>
              <a:rPr lang="zh-CN" altLang="en-US" dirty="0" smtClean="0"/>
              <a:t>号码与之对应，</a:t>
            </a:r>
            <a:r>
              <a:rPr lang="en-US" dirty="0" smtClean="0"/>
              <a:t>ISBN</a:t>
            </a:r>
            <a:r>
              <a:rPr lang="zh-CN" altLang="en-US" dirty="0" smtClean="0"/>
              <a:t>码包括</a:t>
            </a:r>
            <a:r>
              <a:rPr lang="en-US" dirty="0" smtClean="0"/>
              <a:t>9</a:t>
            </a:r>
            <a:r>
              <a:rPr lang="zh-CN" altLang="en-US" dirty="0" smtClean="0"/>
              <a:t>位数字、</a:t>
            </a:r>
            <a:r>
              <a:rPr lang="en-US" dirty="0" smtClean="0"/>
              <a:t>1</a:t>
            </a:r>
            <a:r>
              <a:rPr lang="zh-CN" altLang="en-US" dirty="0" smtClean="0"/>
              <a:t>位识别码和</a:t>
            </a:r>
            <a:r>
              <a:rPr lang="en-US" dirty="0" smtClean="0"/>
              <a:t>3</a:t>
            </a:r>
            <a:r>
              <a:rPr lang="zh-CN" altLang="en-US" dirty="0" smtClean="0"/>
              <a:t>位分隔符，其规定格式如“</a:t>
            </a:r>
            <a:r>
              <a:rPr lang="en-US" dirty="0" smtClean="0"/>
              <a:t>x-xxx-</a:t>
            </a:r>
            <a:r>
              <a:rPr lang="en-US" dirty="0" err="1" smtClean="0"/>
              <a:t>xxxxx</a:t>
            </a:r>
            <a:r>
              <a:rPr lang="en-US" dirty="0" smtClean="0"/>
              <a:t>-x</a:t>
            </a:r>
            <a:r>
              <a:rPr lang="zh-CN" altLang="en-US" dirty="0" smtClean="0"/>
              <a:t>”，其中符号“</a:t>
            </a:r>
            <a:r>
              <a:rPr lang="en-US" dirty="0" smtClean="0"/>
              <a:t>-</a:t>
            </a:r>
            <a:r>
              <a:rPr lang="zh-CN" altLang="en-US" dirty="0" smtClean="0"/>
              <a:t>”是分隔符（键盘上的减号），最后一位是识别码，例如</a:t>
            </a:r>
            <a:r>
              <a:rPr lang="en-US" dirty="0" smtClean="0"/>
              <a:t>0-670-82162-4</a:t>
            </a:r>
            <a:r>
              <a:rPr lang="zh-CN" altLang="en-US" dirty="0" smtClean="0"/>
              <a:t>就是一个标准的</a:t>
            </a:r>
            <a:r>
              <a:rPr lang="en-US" dirty="0" smtClean="0"/>
              <a:t>ISBN</a:t>
            </a:r>
            <a:r>
              <a:rPr lang="zh-CN" altLang="en-US" dirty="0" smtClean="0"/>
              <a:t>码。</a:t>
            </a:r>
            <a:r>
              <a:rPr lang="en-US" dirty="0" smtClean="0"/>
              <a:t>ISBN</a:t>
            </a:r>
            <a:r>
              <a:rPr lang="zh-CN" altLang="en-US" dirty="0" smtClean="0"/>
              <a:t>码的首位数字表示书籍的出版语言，例如</a:t>
            </a:r>
            <a:r>
              <a:rPr lang="en-US" dirty="0" smtClean="0"/>
              <a:t>0</a:t>
            </a:r>
            <a:r>
              <a:rPr lang="zh-CN" altLang="en-US" dirty="0" smtClean="0"/>
              <a:t>代表英语；第一个分隔符“</a:t>
            </a:r>
            <a:r>
              <a:rPr lang="en-US" dirty="0" smtClean="0"/>
              <a:t>-</a:t>
            </a:r>
            <a:r>
              <a:rPr lang="zh-CN" altLang="en-US" dirty="0" smtClean="0"/>
              <a:t>”之后的三位数字代表出版社，例如</a:t>
            </a:r>
            <a:r>
              <a:rPr lang="en-US" dirty="0" smtClean="0"/>
              <a:t>670</a:t>
            </a:r>
            <a:r>
              <a:rPr lang="zh-CN" altLang="en-US" dirty="0" smtClean="0"/>
              <a:t>代表维京出版社；第二个分隔之后的五位数字代表该书在出版社的编号；最后一位为识别码。识别码的计算方法如下：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首位数字乘以</a:t>
            </a:r>
            <a:r>
              <a:rPr lang="en-US" dirty="0" smtClean="0"/>
              <a:t>1</a:t>
            </a:r>
            <a:r>
              <a:rPr lang="zh-CN" altLang="en-US" dirty="0" smtClean="0"/>
              <a:t>加上次位数字乘以</a:t>
            </a:r>
            <a:r>
              <a:rPr lang="en-US" dirty="0" smtClean="0"/>
              <a:t>2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以此类推，用所得的结果</a:t>
            </a:r>
            <a:r>
              <a:rPr lang="en-US" dirty="0" smtClean="0"/>
              <a:t>mod 11</a:t>
            </a:r>
            <a:r>
              <a:rPr lang="zh-CN" altLang="en-US" dirty="0" smtClean="0"/>
              <a:t>，所得的余数即为识别码，如果余数为</a:t>
            </a:r>
            <a:r>
              <a:rPr lang="en-US" dirty="0" smtClean="0"/>
              <a:t>10</a:t>
            </a:r>
            <a:r>
              <a:rPr lang="zh-CN" altLang="en-US" dirty="0" smtClean="0"/>
              <a:t>，则识别码为大写字母</a:t>
            </a:r>
            <a:r>
              <a:rPr lang="en-US" dirty="0" smtClean="0"/>
              <a:t>X</a:t>
            </a:r>
            <a:r>
              <a:rPr lang="zh-CN" altLang="en-US" dirty="0" smtClean="0"/>
              <a:t>。例如</a:t>
            </a:r>
            <a:r>
              <a:rPr lang="en-US" dirty="0" smtClean="0"/>
              <a:t>ISBN</a:t>
            </a:r>
            <a:r>
              <a:rPr lang="zh-CN" altLang="en-US" dirty="0" smtClean="0"/>
              <a:t>号码</a:t>
            </a:r>
            <a:r>
              <a:rPr lang="en-US" dirty="0" smtClean="0"/>
              <a:t>0-670-82162-4</a:t>
            </a:r>
            <a:r>
              <a:rPr lang="zh-CN" altLang="en-US" dirty="0" smtClean="0"/>
              <a:t>中的识别码</a:t>
            </a:r>
            <a:r>
              <a:rPr lang="en-US" dirty="0" smtClean="0"/>
              <a:t>4</a:t>
            </a:r>
            <a:r>
              <a:rPr lang="zh-CN" altLang="en-US" dirty="0" smtClean="0"/>
              <a:t>是这样得到的：对</a:t>
            </a:r>
            <a:r>
              <a:rPr lang="en-US" dirty="0" smtClean="0"/>
              <a:t>067082162</a:t>
            </a:r>
            <a:r>
              <a:rPr lang="zh-CN" altLang="en-US" dirty="0" smtClean="0"/>
              <a:t>这</a:t>
            </a:r>
            <a:r>
              <a:rPr lang="en-US" dirty="0" smtClean="0"/>
              <a:t>9</a:t>
            </a:r>
            <a:r>
              <a:rPr lang="zh-CN" altLang="en-US" dirty="0" smtClean="0"/>
              <a:t>个数字，从左至右，分别乘以</a:t>
            </a:r>
            <a:r>
              <a:rPr lang="en-US" dirty="0" smtClean="0"/>
              <a:t>1</a:t>
            </a:r>
            <a:r>
              <a:rPr lang="zh-CN" altLang="en-US" dirty="0" smtClean="0"/>
              <a:t>，</a:t>
            </a:r>
            <a:r>
              <a:rPr lang="en-US" dirty="0" smtClean="0"/>
              <a:t>2</a:t>
            </a:r>
            <a:r>
              <a:rPr lang="zh-CN" altLang="en-US" dirty="0" smtClean="0"/>
              <a:t>，</a:t>
            </a:r>
            <a:r>
              <a:rPr lang="en-US" dirty="0" smtClean="0"/>
              <a:t>…</a:t>
            </a:r>
            <a:r>
              <a:rPr lang="zh-CN" altLang="en-US" dirty="0" smtClean="0"/>
              <a:t>，</a:t>
            </a:r>
            <a:r>
              <a:rPr lang="en-US" dirty="0" smtClean="0"/>
              <a:t>9</a:t>
            </a:r>
            <a:r>
              <a:rPr lang="zh-CN" altLang="en-US" dirty="0" smtClean="0"/>
              <a:t>，再求和，即</a:t>
            </a:r>
            <a:r>
              <a:rPr lang="en-US" dirty="0" smtClean="0"/>
              <a:t>0</a:t>
            </a:r>
            <a:r>
              <a:rPr lang="en-US" altLang="zh-CN" dirty="0" smtClean="0"/>
              <a:t>×</a:t>
            </a:r>
            <a:r>
              <a:rPr lang="en-US" dirty="0" smtClean="0"/>
              <a:t>1+6</a:t>
            </a:r>
            <a:r>
              <a:rPr lang="en-US" altLang="zh-CN" dirty="0" smtClean="0"/>
              <a:t>×</a:t>
            </a:r>
            <a:r>
              <a:rPr lang="en-US" dirty="0" smtClean="0"/>
              <a:t>2+</a:t>
            </a:r>
            <a:r>
              <a:rPr lang="en-US" altLang="zh-CN" dirty="0" smtClean="0"/>
              <a:t>……</a:t>
            </a:r>
            <a:r>
              <a:rPr lang="en-US" dirty="0" smtClean="0"/>
              <a:t>+2</a:t>
            </a:r>
            <a:r>
              <a:rPr lang="en-US" altLang="zh-CN" dirty="0" smtClean="0"/>
              <a:t>×</a:t>
            </a:r>
            <a:r>
              <a:rPr lang="en-US" dirty="0" smtClean="0"/>
              <a:t>9=158</a:t>
            </a:r>
            <a:r>
              <a:rPr lang="zh-CN" altLang="en-US" dirty="0" smtClean="0"/>
              <a:t>，然后取</a:t>
            </a:r>
            <a:r>
              <a:rPr lang="en-US" dirty="0" smtClean="0"/>
              <a:t>158 mod 11</a:t>
            </a:r>
            <a:r>
              <a:rPr lang="zh-CN" altLang="en-US" dirty="0" smtClean="0"/>
              <a:t>的结果</a:t>
            </a:r>
            <a:r>
              <a:rPr lang="en-US" dirty="0" smtClean="0"/>
              <a:t>4</a:t>
            </a:r>
            <a:r>
              <a:rPr lang="zh-CN" altLang="en-US" dirty="0" smtClean="0"/>
              <a:t>作为识别码。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你的任务是编写程序判断输入的</a:t>
            </a:r>
            <a:r>
              <a:rPr lang="en-US" dirty="0" smtClean="0"/>
              <a:t>ISBN</a:t>
            </a:r>
            <a:r>
              <a:rPr lang="zh-CN" altLang="en-US" dirty="0" smtClean="0"/>
              <a:t>号码中识别码是否正确，如果正确，则仅输出“</a:t>
            </a:r>
            <a:r>
              <a:rPr lang="en-US" dirty="0" smtClean="0"/>
              <a:t>Right</a:t>
            </a:r>
            <a:r>
              <a:rPr lang="zh-CN" altLang="en-US" dirty="0" smtClean="0"/>
              <a:t>”；如果错误，则输出你认为是正确的</a:t>
            </a:r>
            <a:r>
              <a:rPr lang="en-US" dirty="0" smtClean="0"/>
              <a:t>ISBN</a:t>
            </a:r>
            <a:r>
              <a:rPr lang="zh-CN" altLang="en-US" dirty="0" smtClean="0"/>
              <a:t>号码。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输入要求 ：</a:t>
            </a:r>
            <a:r>
              <a:rPr lang="zh-CN" altLang="en-US" dirty="0" smtClean="0"/>
              <a:t>输入数据组数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，占一行，以下每组输入一个字符序列，表示一本书的</a:t>
            </a:r>
            <a:r>
              <a:rPr lang="en-US" dirty="0" smtClean="0"/>
              <a:t>ISBN</a:t>
            </a:r>
            <a:r>
              <a:rPr lang="zh-CN" altLang="en-US" dirty="0" smtClean="0"/>
              <a:t>号码（保证输入符合</a:t>
            </a:r>
            <a:r>
              <a:rPr lang="en-US" dirty="0" smtClean="0"/>
              <a:t>ISBN</a:t>
            </a:r>
            <a:r>
              <a:rPr lang="zh-CN" altLang="en-US" dirty="0" smtClean="0"/>
              <a:t>号码的格式要求）。</a:t>
            </a:r>
            <a:endParaRPr lang="zh-CN" altLang="en-US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输出要求：</a:t>
            </a:r>
            <a:r>
              <a:rPr lang="zh-CN" altLang="en-US" dirty="0" smtClean="0"/>
              <a:t>输出共一行，假如输入的</a:t>
            </a:r>
            <a:r>
              <a:rPr lang="en-US" dirty="0" smtClean="0"/>
              <a:t>ISBN</a:t>
            </a:r>
            <a:r>
              <a:rPr lang="zh-CN" altLang="en-US" dirty="0" smtClean="0"/>
              <a:t>号码的识别码正确，那么输出“</a:t>
            </a:r>
            <a:r>
              <a:rPr lang="en-US" dirty="0" smtClean="0"/>
              <a:t>Right</a:t>
            </a:r>
            <a:r>
              <a:rPr lang="zh-CN" altLang="en-US" dirty="0" smtClean="0"/>
              <a:t>”，否则，按照规定的格式，输出正确的</a:t>
            </a:r>
            <a:r>
              <a:rPr lang="en-US" dirty="0" smtClean="0"/>
              <a:t>ISBN</a:t>
            </a:r>
            <a:r>
              <a:rPr lang="zh-CN" altLang="en-US" dirty="0" smtClean="0"/>
              <a:t>号码（包括分隔符“</a:t>
            </a:r>
            <a:r>
              <a:rPr lang="en-US" dirty="0" smtClean="0"/>
              <a:t>-</a:t>
            </a:r>
            <a:r>
              <a:rPr lang="zh-CN" altLang="en-US" dirty="0" smtClean="0"/>
              <a:t>”）。</a:t>
            </a:r>
            <a:endParaRPr lang="zh-CN" altLang="en-US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输入样例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0-670-82162-4</a:t>
            </a:r>
            <a:endParaRPr lang="zh-CN" altLang="en-US" dirty="0" smtClean="0"/>
          </a:p>
          <a:p>
            <a:pPr lvl="1"/>
            <a:r>
              <a:rPr lang="en-US" dirty="0" smtClean="0"/>
              <a:t>0-670-82162-0</a:t>
            </a:r>
            <a:endParaRPr lang="zh-CN" altLang="en-US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输出样例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Right</a:t>
            </a:r>
            <a:endParaRPr lang="zh-CN" altLang="en-US" dirty="0" smtClean="0"/>
          </a:p>
          <a:p>
            <a:pPr lvl="1"/>
            <a:r>
              <a:rPr lang="en-US" dirty="0" smtClean="0"/>
              <a:t>0-670-82162-4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字符串连接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71472" y="1500174"/>
            <a:ext cx="8001000" cy="4824412"/>
          </a:xfrm>
        </p:spPr>
        <p:txBody>
          <a:bodyPr>
            <a:normAutofit fontScale="92500"/>
          </a:bodyPr>
          <a:lstStyle/>
          <a:p>
            <a:r>
              <a:rPr lang="zh-CN" altLang="zh-CN" dirty="0" smtClean="0"/>
              <a:t>一般形式</a:t>
            </a:r>
            <a:r>
              <a:rPr lang="zh-CN" altLang="zh-CN" b="0" dirty="0" smtClean="0"/>
              <a:t>：</a:t>
            </a:r>
            <a:endParaRPr lang="zh-CN" altLang="zh-CN" dirty="0" smtClean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dirty="0" err="1" smtClean="0">
                <a:solidFill>
                  <a:srgbClr val="0000FF"/>
                </a:solidFill>
              </a:rPr>
              <a:t>strcat</a:t>
            </a:r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zh-CN" altLang="zh-CN" dirty="0" smtClean="0">
                <a:solidFill>
                  <a:srgbClr val="0000FF"/>
                </a:solidFill>
              </a:rPr>
              <a:t>字符数组</a:t>
            </a:r>
            <a:r>
              <a:rPr lang="en-US" altLang="zh-CN" dirty="0" smtClean="0">
                <a:solidFill>
                  <a:srgbClr val="0000FF"/>
                </a:solidFill>
              </a:rPr>
              <a:t>1, </a:t>
            </a:r>
            <a:r>
              <a:rPr lang="zh-CN" altLang="zh-CN" dirty="0" smtClean="0">
                <a:solidFill>
                  <a:srgbClr val="0000FF"/>
                </a:solidFill>
              </a:rPr>
              <a:t>字符串</a:t>
            </a:r>
            <a:r>
              <a:rPr lang="en-US" altLang="zh-CN" dirty="0" smtClean="0">
                <a:solidFill>
                  <a:srgbClr val="0000FF"/>
                </a:solidFill>
              </a:rPr>
              <a:t>);</a:t>
            </a:r>
            <a:endParaRPr lang="zh-CN" altLang="zh-CN" dirty="0" smtClean="0">
              <a:solidFill>
                <a:srgbClr val="0000FF"/>
              </a:solidFill>
            </a:endParaRPr>
          </a:p>
          <a:p>
            <a:r>
              <a:rPr lang="zh-CN" altLang="zh-CN" dirty="0" smtClean="0"/>
              <a:t>函数功能</a:t>
            </a:r>
            <a:r>
              <a:rPr lang="zh-CN" altLang="zh-CN" b="0" dirty="0" smtClean="0"/>
              <a:t>：把字符串连接到字符数组</a:t>
            </a:r>
            <a:r>
              <a:rPr lang="en-US" altLang="zh-CN" b="0" dirty="0" smtClean="0"/>
              <a:t>1</a:t>
            </a:r>
            <a:r>
              <a:rPr lang="zh-CN" altLang="zh-CN" b="0" dirty="0" smtClean="0"/>
              <a:t>所表示的字符串的后面，结果放在字符数组</a:t>
            </a:r>
            <a:r>
              <a:rPr lang="en-US" altLang="zh-CN" b="0" dirty="0" smtClean="0"/>
              <a:t>1</a:t>
            </a:r>
            <a:r>
              <a:rPr lang="zh-CN" altLang="zh-CN" b="0" dirty="0" smtClean="0"/>
              <a:t>中。</a:t>
            </a:r>
            <a:endParaRPr lang="zh-CN" altLang="zh-CN" dirty="0" smtClean="0"/>
          </a:p>
          <a:p>
            <a:r>
              <a:rPr lang="zh-CN" altLang="zh-CN" dirty="0" smtClean="0"/>
              <a:t>说明：</a:t>
            </a:r>
            <a:r>
              <a:rPr lang="zh-CN" altLang="zh-CN" b="0" dirty="0" smtClean="0"/>
              <a:t>字符数组</a:t>
            </a:r>
            <a:r>
              <a:rPr lang="en-US" altLang="zh-CN" b="0" dirty="0" smtClean="0"/>
              <a:t>1</a:t>
            </a:r>
            <a:r>
              <a:rPr lang="zh-CN" altLang="zh-CN" b="0" dirty="0" smtClean="0"/>
              <a:t>的长度要足够大，以便容纳新的字符串。</a:t>
            </a:r>
            <a:r>
              <a:rPr lang="zh-CN" altLang="zh-CN" dirty="0" smtClean="0"/>
              <a:t>如：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0" dirty="0" smtClean="0"/>
              <a:t>char C[40] = "C Programming", </a:t>
            </a:r>
            <a:r>
              <a:rPr lang="en-US" altLang="zh-CN" b="0" dirty="0" err="1" smtClean="0"/>
              <a:t>str</a:t>
            </a:r>
            <a:r>
              <a:rPr lang="en-US" altLang="zh-CN" b="0" dirty="0" smtClean="0"/>
              <a:t>[12];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0" dirty="0" err="1" smtClean="0"/>
              <a:t>strcpy</a:t>
            </a:r>
            <a:r>
              <a:rPr lang="en-US" altLang="zh-CN" b="0" dirty="0" smtClean="0"/>
              <a:t>( </a:t>
            </a:r>
            <a:r>
              <a:rPr lang="en-US" altLang="zh-CN" b="0" dirty="0" err="1" smtClean="0"/>
              <a:t>str</a:t>
            </a:r>
            <a:r>
              <a:rPr lang="en-US" altLang="zh-CN" b="0" dirty="0" smtClean="0"/>
              <a:t>, " Language" );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0" dirty="0" err="1" smtClean="0"/>
              <a:t>strcat</a:t>
            </a:r>
            <a:r>
              <a:rPr lang="en-US" altLang="zh-CN" b="0" dirty="0" smtClean="0"/>
              <a:t>( C, </a:t>
            </a:r>
            <a:r>
              <a:rPr lang="en-US" altLang="zh-CN" b="0" dirty="0" err="1" smtClean="0"/>
              <a:t>str</a:t>
            </a:r>
            <a:r>
              <a:rPr lang="en-US" altLang="zh-CN" b="0" dirty="0" smtClean="0"/>
              <a:t> );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20" y="357166"/>
            <a:ext cx="785818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#include&lt;</a:t>
            </a:r>
            <a:r>
              <a:rPr lang="en-US" altLang="zh-CN" sz="1400" dirty="0" err="1" smtClean="0"/>
              <a:t>iostream</a:t>
            </a:r>
            <a:r>
              <a:rPr lang="en-US" altLang="zh-CN" sz="1400" dirty="0" smtClean="0"/>
              <a:t>&gt;</a:t>
            </a:r>
            <a:endParaRPr lang="en-US" altLang="zh-CN" sz="1400" dirty="0" smtClean="0"/>
          </a:p>
          <a:p>
            <a:r>
              <a:rPr lang="en-US" altLang="zh-CN" sz="1400" dirty="0" smtClean="0"/>
              <a:t>using namespace std;</a:t>
            </a:r>
            <a:endParaRPr lang="en-US" altLang="zh-CN" sz="1400" dirty="0" smtClean="0"/>
          </a:p>
          <a:p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main()</a:t>
            </a:r>
            <a:endParaRPr lang="en-US" altLang="zh-CN" sz="1400" dirty="0" smtClean="0"/>
          </a:p>
          <a:p>
            <a:r>
              <a:rPr lang="en-US" altLang="zh-CN" sz="1400" dirty="0" smtClean="0"/>
              <a:t>{</a:t>
            </a:r>
            <a:endParaRPr lang="en-US" altLang="zh-CN" sz="1400" dirty="0" smtClean="0"/>
          </a:p>
          <a:p>
            <a:r>
              <a:rPr lang="en-US" altLang="zh-CN" sz="1400" dirty="0" smtClean="0"/>
              <a:t>     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i,j,s,T</a:t>
            </a:r>
            <a:r>
              <a:rPr lang="en-US" altLang="zh-CN" sz="1400" dirty="0" smtClean="0"/>
              <a:t>;</a:t>
            </a:r>
            <a:endParaRPr lang="en-US" altLang="zh-CN" sz="1400" dirty="0" smtClean="0"/>
          </a:p>
          <a:p>
            <a:r>
              <a:rPr lang="en-US" altLang="zh-CN" sz="1400" dirty="0" smtClean="0"/>
              <a:t>      char a[13];</a:t>
            </a:r>
            <a:endParaRPr lang="en-US" altLang="zh-CN" sz="1400" dirty="0" smtClean="0"/>
          </a:p>
          <a:p>
            <a:r>
              <a:rPr lang="en-US" altLang="zh-CN" sz="1400" dirty="0" smtClean="0"/>
              <a:t>      </a:t>
            </a:r>
            <a:r>
              <a:rPr lang="en-US" altLang="zh-CN" sz="1400" dirty="0" err="1" smtClean="0"/>
              <a:t>cin</a:t>
            </a:r>
            <a:r>
              <a:rPr lang="en-US" altLang="zh-CN" sz="1400" dirty="0" smtClean="0"/>
              <a:t>&gt;&gt;T;</a:t>
            </a:r>
            <a:endParaRPr lang="en-US" altLang="zh-CN" sz="1400" dirty="0" smtClean="0"/>
          </a:p>
          <a:p>
            <a:r>
              <a:rPr lang="en-US" altLang="zh-CN" sz="1400" dirty="0" smtClean="0"/>
              <a:t>      while(T--)</a:t>
            </a:r>
            <a:endParaRPr lang="en-US" altLang="zh-CN" sz="1400" dirty="0" smtClean="0"/>
          </a:p>
          <a:p>
            <a:r>
              <a:rPr lang="en-US" altLang="zh-CN" sz="1400" dirty="0" smtClean="0"/>
              <a:t>      {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j=1; s=0;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</a:t>
            </a:r>
            <a:r>
              <a:rPr lang="en-US" altLang="zh-CN" sz="1400" dirty="0" err="1" smtClean="0"/>
              <a:t>cin</a:t>
            </a:r>
            <a:r>
              <a:rPr lang="en-US" altLang="zh-CN" sz="1400" dirty="0" smtClean="0"/>
              <a:t>&gt;&gt;a;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for (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=0;i&lt;12;i++)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{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    if (a[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]!='-')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    {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    	s=s+(a[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]-48)*j;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    	j++;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    }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}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s=s%11;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if (s==a[12]-48) 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&lt;&lt;"Right"&lt;&lt;</a:t>
            </a:r>
            <a:r>
              <a:rPr lang="en-US" altLang="zh-CN" sz="1400" dirty="0" err="1" smtClean="0"/>
              <a:t>endl</a:t>
            </a:r>
            <a:r>
              <a:rPr lang="en-US" altLang="zh-CN" sz="1400" dirty="0" smtClean="0"/>
              <a:t>;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else if ((s==10)&amp;&amp;(a[12]=='X')) 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&lt;&lt;"Right"&lt;&lt;</a:t>
            </a:r>
            <a:r>
              <a:rPr lang="en-US" altLang="zh-CN" sz="1400" dirty="0" err="1" smtClean="0"/>
              <a:t>endl</a:t>
            </a:r>
            <a:r>
              <a:rPr lang="en-US" altLang="zh-CN" sz="1400" dirty="0" smtClean="0"/>
              <a:t>;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     else {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          for (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=0;i&lt;12;i++) 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&lt;&lt;a[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];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          if (s==10) 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&lt;&lt;"X";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             else 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&lt;&lt;s;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          }</a:t>
            </a:r>
            <a:endParaRPr lang="en-US" altLang="zh-CN" sz="1400" dirty="0" smtClean="0"/>
          </a:p>
          <a:p>
            <a:r>
              <a:rPr lang="en-US" altLang="zh-CN" sz="1400" dirty="0" smtClean="0"/>
              <a:t>      }</a:t>
            </a:r>
            <a:endParaRPr lang="en-US" altLang="zh-CN" sz="1400" dirty="0" smtClean="0"/>
          </a:p>
          <a:p>
            <a:r>
              <a:rPr lang="en-US" altLang="zh-CN" sz="1400" dirty="0" smtClean="0"/>
              <a:t>      return 0; </a:t>
            </a:r>
            <a:endParaRPr lang="en-US" altLang="zh-CN" sz="1400" dirty="0" smtClean="0"/>
          </a:p>
          <a:p>
            <a:r>
              <a:rPr lang="en-US" altLang="zh-CN" sz="1400" dirty="0" smtClean="0"/>
              <a:t>}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最长</a:t>
            </a:r>
            <a:r>
              <a:rPr lang="zh-CN" altLang="en-US" smtClean="0"/>
              <a:t>连续公共子串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1180728"/>
          </a:xfrm>
        </p:spPr>
        <p:txBody>
          <a:bodyPr/>
          <a:lstStyle/>
          <a:p>
            <a:r>
              <a:rPr lang="zh-CN" altLang="en-US" dirty="0" smtClean="0"/>
              <a:t>找出字符串</a:t>
            </a:r>
            <a:r>
              <a:rPr lang="en-US" altLang="zh-CN" dirty="0" smtClean="0"/>
              <a:t>str1=</a:t>
            </a:r>
            <a:r>
              <a:rPr lang="zh-CN" altLang="en-US" dirty="0" smtClean="0"/>
              <a:t>“</a:t>
            </a:r>
            <a:r>
              <a:rPr lang="en-US" altLang="zh-CN" dirty="0" err="1" smtClean="0"/>
              <a:t>asdefsdefsrt</a:t>
            </a:r>
            <a:r>
              <a:rPr lang="zh-CN" altLang="en-US" dirty="0" smtClean="0"/>
              <a:t>”和</a:t>
            </a:r>
            <a:r>
              <a:rPr lang="en-US" altLang="zh-CN" dirty="0" smtClean="0"/>
              <a:t>str2=</a:t>
            </a:r>
            <a:r>
              <a:rPr lang="zh-CN" altLang="en-US" dirty="0" smtClean="0"/>
              <a:t>“</a:t>
            </a:r>
            <a:r>
              <a:rPr lang="en-US" altLang="zh-CN" dirty="0" err="1" smtClean="0"/>
              <a:t>bsdefg</a:t>
            </a:r>
            <a:r>
              <a:rPr lang="zh-CN" altLang="en-US" dirty="0" smtClean="0"/>
              <a:t>”的最长公共字串</a:t>
            </a:r>
            <a:endParaRPr lang="zh-CN" alt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判断两个字符串是否有长度为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的子串的方法是：对</a:t>
            </a:r>
            <a:r>
              <a:rPr lang="en-US" altLang="zh-CN" dirty="0" smtClean="0"/>
              <a:t>str2</a:t>
            </a:r>
            <a:r>
              <a:rPr lang="zh-CN" altLang="en-US" dirty="0" smtClean="0"/>
              <a:t>从左到右的每个字串都与</a:t>
            </a:r>
            <a:r>
              <a:rPr lang="en-US" altLang="zh-CN" dirty="0" smtClean="0"/>
              <a:t>str1</a:t>
            </a:r>
            <a:r>
              <a:rPr lang="zh-CN" altLang="en-US" dirty="0" smtClean="0"/>
              <a:t>从左到右的每个子串进行比较。</a:t>
            </a:r>
            <a:endParaRPr lang="en-US" altLang="zh-CN" dirty="0" smtClean="0"/>
          </a:p>
          <a:p>
            <a:pPr lvl="1"/>
            <a:r>
              <a:rPr lang="zh-CN" altLang="en-US" dirty="0"/>
              <a:t>本</a:t>
            </a:r>
            <a:r>
              <a:rPr lang="zh-CN" altLang="en-US" dirty="0" smtClean="0"/>
              <a:t>列</a:t>
            </a:r>
            <a:r>
              <a:rPr lang="en-US" altLang="zh-CN" dirty="0" err="1" smtClean="0"/>
              <a:t>bsdefg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asdefsdefrt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sdefsdefrt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defsdefrt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efsdefrt</a:t>
            </a:r>
            <a:r>
              <a:rPr lang="en-US" altLang="zh-CN" dirty="0" smtClean="0"/>
              <a:t>,……</a:t>
            </a:r>
            <a:r>
              <a:rPr lang="zh-CN" altLang="en-US" dirty="0" smtClean="0"/>
              <a:t>进行比较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sdefg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asdefsdefrt</a:t>
            </a:r>
            <a:r>
              <a:rPr lang="en-US" altLang="zh-CN" dirty="0"/>
              <a:t>, </a:t>
            </a:r>
            <a:r>
              <a:rPr lang="en-US" altLang="zh-CN" dirty="0" err="1"/>
              <a:t>sdefsdefrt</a:t>
            </a:r>
            <a:r>
              <a:rPr lang="en-US" altLang="zh-CN" dirty="0"/>
              <a:t>, </a:t>
            </a:r>
            <a:r>
              <a:rPr lang="en-US" altLang="zh-CN" dirty="0" err="1"/>
              <a:t>defsdefrt</a:t>
            </a:r>
            <a:r>
              <a:rPr lang="en-US" altLang="zh-CN" dirty="0"/>
              <a:t>, </a:t>
            </a:r>
            <a:r>
              <a:rPr lang="en-US" altLang="zh-CN" dirty="0" err="1"/>
              <a:t>efsdefrt</a:t>
            </a:r>
            <a:r>
              <a:rPr lang="en-US" altLang="zh-CN" dirty="0"/>
              <a:t>,……</a:t>
            </a:r>
            <a:r>
              <a:rPr lang="zh-CN" altLang="en-US" dirty="0"/>
              <a:t>进行</a:t>
            </a:r>
            <a:r>
              <a:rPr lang="zh-CN" altLang="en-US" dirty="0" smtClean="0"/>
              <a:t>比较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defg</a:t>
            </a:r>
            <a:r>
              <a:rPr lang="zh-CN" altLang="en-US" dirty="0"/>
              <a:t>与</a:t>
            </a:r>
            <a:r>
              <a:rPr lang="en-US" altLang="zh-CN" dirty="0" err="1"/>
              <a:t>asdefsdefrt</a:t>
            </a:r>
            <a:r>
              <a:rPr lang="en-US" altLang="zh-CN" dirty="0"/>
              <a:t>, </a:t>
            </a:r>
            <a:r>
              <a:rPr lang="en-US" altLang="zh-CN" dirty="0" err="1"/>
              <a:t>sdefsdefrt</a:t>
            </a:r>
            <a:r>
              <a:rPr lang="en-US" altLang="zh-CN" dirty="0"/>
              <a:t>, </a:t>
            </a:r>
            <a:r>
              <a:rPr lang="en-US" altLang="zh-CN" dirty="0" err="1"/>
              <a:t>defsdefrt</a:t>
            </a:r>
            <a:r>
              <a:rPr lang="en-US" altLang="zh-CN" dirty="0"/>
              <a:t>, </a:t>
            </a:r>
            <a:r>
              <a:rPr lang="en-US" altLang="zh-CN" dirty="0" err="1"/>
              <a:t>efsdefrt</a:t>
            </a:r>
            <a:r>
              <a:rPr lang="en-US" altLang="zh-CN" dirty="0"/>
              <a:t>,……</a:t>
            </a:r>
            <a:r>
              <a:rPr lang="zh-CN" altLang="en-US" dirty="0"/>
              <a:t>进行比较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6000" y="1028343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string.h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	char str1[200],str2[200],</a:t>
            </a:r>
            <a:r>
              <a:rPr lang="en-US" altLang="zh-CN" dirty="0" err="1"/>
              <a:t>str</a:t>
            </a:r>
            <a:r>
              <a:rPr lang="en-US" altLang="zh-CN" dirty="0"/>
              <a:t>[200];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len1,len2,len,i,j,k,m,count=0;</a:t>
            </a:r>
            <a:endParaRPr lang="en-US" altLang="zh-CN" dirty="0"/>
          </a:p>
          <a:p>
            <a:r>
              <a:rPr lang="en-US" altLang="zh-CN" dirty="0"/>
              <a:t>	gets(str1);</a:t>
            </a:r>
            <a:endParaRPr lang="en-US" altLang="zh-CN" dirty="0"/>
          </a:p>
          <a:p>
            <a:r>
              <a:rPr lang="en-US" altLang="zh-CN" dirty="0"/>
              <a:t>	gets(str2);</a:t>
            </a:r>
            <a:endParaRPr lang="en-US" altLang="zh-CN" dirty="0"/>
          </a:p>
          <a:p>
            <a:r>
              <a:rPr lang="en-US" altLang="zh-CN" dirty="0"/>
              <a:t>	len1=</a:t>
            </a:r>
            <a:r>
              <a:rPr lang="en-US" altLang="zh-CN" dirty="0" err="1"/>
              <a:t>strlen</a:t>
            </a:r>
            <a:r>
              <a:rPr lang="en-US" altLang="zh-CN" dirty="0"/>
              <a:t>(str1);</a:t>
            </a:r>
            <a:endParaRPr lang="en-US" altLang="zh-CN" dirty="0"/>
          </a:p>
          <a:p>
            <a:r>
              <a:rPr lang="en-US" altLang="zh-CN" dirty="0"/>
              <a:t>	len2=</a:t>
            </a:r>
            <a:r>
              <a:rPr lang="en-US" altLang="zh-CN" dirty="0" err="1"/>
              <a:t>strlen</a:t>
            </a:r>
            <a:r>
              <a:rPr lang="en-US" altLang="zh-CN" dirty="0"/>
              <a:t>(str2);</a:t>
            </a:r>
            <a:endParaRPr lang="en-US" altLang="zh-CN" dirty="0"/>
          </a:p>
          <a:p>
            <a:r>
              <a:rPr lang="en-US" altLang="zh-CN" dirty="0"/>
              <a:t>	if(len1&lt;len2)</a:t>
            </a:r>
            <a:endParaRPr lang="en-US" altLang="zh-CN" dirty="0"/>
          </a:p>
          <a:p>
            <a:r>
              <a:rPr lang="en-US" altLang="zh-CN" dirty="0"/>
              <a:t>	{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strcpy</a:t>
            </a:r>
            <a:r>
              <a:rPr lang="en-US" altLang="zh-CN" dirty="0"/>
              <a:t>(str,str1);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strcpy</a:t>
            </a:r>
            <a:r>
              <a:rPr lang="en-US" altLang="zh-CN" dirty="0"/>
              <a:t>(str1,str2);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strcpy</a:t>
            </a:r>
            <a:r>
              <a:rPr lang="en-US" altLang="zh-CN" dirty="0"/>
              <a:t>(str2,str);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	len2=len1&gt;len2?len2:len1;</a:t>
            </a:r>
            <a:endParaRPr lang="zh-CN" alt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366340"/>
            <a:ext cx="871296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for(j=len2;j&gt;0;j--)</a:t>
            </a:r>
            <a:endParaRPr lang="en-US" altLang="zh-CN" dirty="0"/>
          </a:p>
          <a:p>
            <a:r>
              <a:rPr lang="en-US" altLang="zh-CN" dirty="0"/>
              <a:t>	{</a:t>
            </a:r>
            <a:endParaRPr lang="en-US" altLang="zh-CN" dirty="0"/>
          </a:p>
          <a:p>
            <a:r>
              <a:rPr lang="en-US" altLang="zh-CN" dirty="0"/>
              <a:t>		for(k=0;k+j&lt;=len2;k++)</a:t>
            </a:r>
            <a:endParaRPr lang="en-US" altLang="zh-CN" dirty="0"/>
          </a:p>
          <a:p>
            <a:r>
              <a:rPr lang="en-US" altLang="zh-CN" dirty="0"/>
              <a:t>		{</a:t>
            </a:r>
            <a:endParaRPr lang="en-US" altLang="zh-CN" dirty="0"/>
          </a:p>
          <a:p>
            <a:r>
              <a:rPr lang="en-US" altLang="zh-CN" dirty="0"/>
              <a:t>			for(</a:t>
            </a:r>
            <a:r>
              <a:rPr lang="en-US" altLang="zh-CN" dirty="0" err="1"/>
              <a:t>i</a:t>
            </a:r>
            <a:r>
              <a:rPr lang="en-US" altLang="zh-CN" dirty="0"/>
              <a:t>=0;str1[i+j-1]!=0;i++)</a:t>
            </a:r>
            <a:endParaRPr lang="en-US" altLang="zh-CN" dirty="0"/>
          </a:p>
          <a:p>
            <a:r>
              <a:rPr lang="en-US" altLang="zh-CN" dirty="0"/>
              <a:t>			{</a:t>
            </a:r>
            <a:endParaRPr lang="en-US" altLang="zh-CN" dirty="0"/>
          </a:p>
          <a:p>
            <a:r>
              <a:rPr lang="en-US" altLang="zh-CN" dirty="0"/>
              <a:t>				for(m=0;m&lt;j&amp;&amp;str1[</a:t>
            </a:r>
            <a:r>
              <a:rPr lang="en-US" altLang="zh-CN" dirty="0" err="1"/>
              <a:t>i+m</a:t>
            </a:r>
            <a:r>
              <a:rPr lang="en-US" altLang="zh-CN" dirty="0"/>
              <a:t>]==str2[</a:t>
            </a:r>
            <a:r>
              <a:rPr lang="en-US" altLang="zh-CN" dirty="0" err="1"/>
              <a:t>k+m</a:t>
            </a:r>
            <a:r>
              <a:rPr lang="en-US" altLang="zh-CN" dirty="0"/>
              <a:t>];m++);</a:t>
            </a:r>
            <a:endParaRPr lang="en-US" altLang="zh-CN" dirty="0"/>
          </a:p>
          <a:p>
            <a:r>
              <a:rPr lang="en-US" altLang="zh-CN" dirty="0"/>
              <a:t>				if(m==j)</a:t>
            </a:r>
            <a:endParaRPr lang="en-US" altLang="zh-CN" dirty="0"/>
          </a:p>
          <a:p>
            <a:r>
              <a:rPr lang="en-US" altLang="zh-CN" dirty="0"/>
              <a:t>				{</a:t>
            </a:r>
            <a:endParaRPr lang="en-US" altLang="zh-CN" dirty="0"/>
          </a:p>
          <a:p>
            <a:r>
              <a:rPr lang="en-US" altLang="zh-CN" dirty="0"/>
              <a:t>					for(m=0;m&lt;</a:t>
            </a:r>
            <a:r>
              <a:rPr lang="en-US" altLang="zh-CN" dirty="0" err="1"/>
              <a:t>j;m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					  </a:t>
            </a:r>
            <a:r>
              <a:rPr lang="en-US" altLang="zh-CN" dirty="0" err="1"/>
              <a:t>printf</a:t>
            </a:r>
            <a:r>
              <a:rPr lang="en-US" altLang="zh-CN" dirty="0"/>
              <a:t>("%c",str2[</a:t>
            </a:r>
            <a:r>
              <a:rPr lang="en-US" altLang="zh-CN" dirty="0" err="1"/>
              <a:t>k+m</a:t>
            </a:r>
            <a:r>
              <a:rPr lang="en-US" altLang="zh-CN" dirty="0"/>
              <a:t>]);</a:t>
            </a:r>
            <a:endParaRPr lang="en-US" altLang="zh-CN" dirty="0"/>
          </a:p>
          <a:p>
            <a:r>
              <a:rPr lang="en-US" altLang="zh-CN" dirty="0"/>
              <a:t>					</a:t>
            </a:r>
            <a:r>
              <a:rPr lang="en-US" altLang="zh-CN" dirty="0" err="1"/>
              <a:t>printf</a:t>
            </a:r>
            <a:r>
              <a:rPr lang="en-US" altLang="zh-CN" dirty="0"/>
              <a:t>("\n");</a:t>
            </a:r>
            <a:endParaRPr lang="en-US" altLang="zh-CN" dirty="0"/>
          </a:p>
          <a:p>
            <a:r>
              <a:rPr lang="en-US" altLang="zh-CN" dirty="0"/>
              <a:t>					count++;</a:t>
            </a:r>
            <a:endParaRPr lang="en-US" altLang="zh-CN" dirty="0"/>
          </a:p>
          <a:p>
            <a:r>
              <a:rPr lang="en-US" altLang="zh-CN" dirty="0"/>
              <a:t>				}</a:t>
            </a:r>
            <a:endParaRPr lang="en-US" altLang="zh-CN" dirty="0"/>
          </a:p>
          <a:p>
            <a:r>
              <a:rPr lang="en-US" altLang="zh-CN" dirty="0"/>
              <a:t>			}</a:t>
            </a:r>
            <a:endParaRPr lang="en-US" altLang="zh-CN" dirty="0"/>
          </a:p>
          <a:p>
            <a:r>
              <a:rPr lang="en-US" altLang="zh-CN" dirty="0"/>
              <a:t>		}</a:t>
            </a:r>
            <a:endParaRPr lang="en-US" altLang="zh-CN" dirty="0"/>
          </a:p>
          <a:p>
            <a:r>
              <a:rPr lang="en-US" altLang="zh-CN" dirty="0"/>
              <a:t>		if(count&gt;0)</a:t>
            </a:r>
            <a:endParaRPr lang="en-US" altLang="zh-CN" dirty="0"/>
          </a:p>
          <a:p>
            <a:r>
              <a:rPr lang="en-US" altLang="zh-CN" dirty="0"/>
              <a:t>		  break;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len</a:t>
            </a:r>
            <a:r>
              <a:rPr lang="en-US" altLang="zh-CN" dirty="0"/>
              <a:t>=count&gt;0?j:0;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("%d\n",</a:t>
            </a:r>
            <a:r>
              <a:rPr lang="en-US" altLang="zh-CN" dirty="0" err="1"/>
              <a:t>len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	return 0;	  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表达式求值</a:t>
            </a:r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问题描述： 给定一个只包含加法和乘法的算术表达式，请你编程计算表达式的值。  </a:t>
            </a:r>
            <a:endParaRPr lang="en-US" altLang="zh-CN" sz="2000" dirty="0" smtClean="0"/>
          </a:p>
          <a:p>
            <a:r>
              <a:rPr lang="zh-CN" altLang="en-US" sz="2000" dirty="0" smtClean="0"/>
              <a:t>输入要求： 输入仅有一行，为需要你计算的表达式，表达式中只包含数字、加法运算符“</a:t>
            </a:r>
            <a:r>
              <a:rPr lang="en-US" altLang="zh-CN" sz="2000" dirty="0" smtClean="0"/>
              <a:t>+”</a:t>
            </a:r>
            <a:r>
              <a:rPr lang="zh-CN" altLang="en-US" sz="2000" dirty="0" smtClean="0"/>
              <a:t>和乘法运算符“*”，且没有括号，所有参与运算的数字均为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2</a:t>
            </a:r>
            <a:r>
              <a:rPr lang="en-US" altLang="zh-CN" sz="2000" baseline="30000" dirty="0" smtClean="0"/>
              <a:t>31</a:t>
            </a:r>
            <a:r>
              <a:rPr lang="en-US" altLang="zh-CN" sz="2000" dirty="0" smtClean="0"/>
              <a:t>-1</a:t>
            </a:r>
            <a:r>
              <a:rPr lang="zh-CN" altLang="en-US" sz="2000" dirty="0" smtClean="0"/>
              <a:t>之间的整数。输入数据保证这一行只有</a:t>
            </a:r>
            <a:r>
              <a:rPr lang="en-US" altLang="zh-CN" sz="2000" dirty="0" smtClean="0"/>
              <a:t>0~ 9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、*这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种字符。  </a:t>
            </a:r>
            <a:endParaRPr lang="en-US" altLang="zh-CN" sz="2000" dirty="0" smtClean="0"/>
          </a:p>
          <a:p>
            <a:r>
              <a:rPr lang="zh-CN" altLang="en-US" sz="2000" dirty="0" smtClean="0"/>
              <a:t>输出要求： 输出只有一行，包含一个整数，表示这个表达式的值。注意：当答案长度多于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位时，请只输出最后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位，前导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不输出。</a:t>
            </a:r>
            <a:endParaRPr lang="en-US" altLang="zh-CN" sz="2000" dirty="0" smtClean="0"/>
          </a:p>
          <a:p>
            <a:r>
              <a:rPr lang="zh-CN" altLang="en-US" sz="2000" dirty="0" smtClean="0"/>
              <a:t>输入样例：</a:t>
            </a:r>
            <a:endParaRPr lang="en-US" altLang="zh-CN" sz="2000" dirty="0" smtClean="0"/>
          </a:p>
          <a:p>
            <a:r>
              <a:rPr lang="en-US" altLang="zh-CN" sz="2000" dirty="0" smtClean="0"/>
              <a:t>                  1+1*3+4</a:t>
            </a:r>
            <a:endParaRPr lang="en-US" altLang="zh-CN" sz="2000" dirty="0" smtClean="0"/>
          </a:p>
          <a:p>
            <a:r>
              <a:rPr lang="en-US" altLang="zh-CN" sz="2000" dirty="0" smtClean="0"/>
              <a:t>                  1+1234567890*1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r>
              <a:rPr lang="zh-CN" altLang="en-US" sz="2000" dirty="0" smtClean="0"/>
              <a:t>输出样例：</a:t>
            </a:r>
            <a:endParaRPr lang="en-US" altLang="zh-CN" sz="2000" dirty="0" smtClean="0"/>
          </a:p>
          <a:p>
            <a:r>
              <a:rPr lang="en-US" altLang="zh-CN" sz="2000" dirty="0" smtClean="0"/>
              <a:t>                 8</a:t>
            </a:r>
            <a:endParaRPr lang="en-US" altLang="zh-CN" sz="2000" dirty="0" smtClean="0"/>
          </a:p>
          <a:p>
            <a:r>
              <a:rPr lang="en-US" altLang="zh-CN" sz="2000" dirty="0" smtClean="0"/>
              <a:t>                 7891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20" y="1071546"/>
            <a:ext cx="2928958" cy="4524315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cstring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r>
              <a:rPr lang="en-US" altLang="zh-CN" dirty="0" smtClean="0"/>
              <a:t>using namespace std; 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s[501], *sp;</a:t>
            </a:r>
            <a:endParaRPr lang="en-US" altLang="zh-CN" dirty="0" smtClean="0"/>
          </a:p>
          <a:p>
            <a:r>
              <a:rPr lang="en-US" altLang="zh-CN" dirty="0" smtClean="0"/>
              <a:t>void init()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  <a:endParaRPr lang="en-US" altLang="zh-CN" dirty="0" smtClean="0"/>
          </a:p>
          <a:p>
            <a:r>
              <a:rPr lang="en-US" altLang="zh-CN" dirty="0" smtClean="0"/>
              <a:t>    sp = &amp;s[0];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  <a:p>
            <a:r>
              <a:rPr lang="en-US" altLang="zh-CN" dirty="0" smtClean="0"/>
              <a:t>void push(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v)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  <a:endParaRPr lang="en-US" altLang="zh-CN" dirty="0" smtClean="0"/>
          </a:p>
          <a:p>
            <a:r>
              <a:rPr lang="en-US" altLang="zh-CN" dirty="0" smtClean="0"/>
              <a:t>    *sp++ = v;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pop()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  <a:endParaRPr lang="en-US" altLang="zh-CN" dirty="0" smtClean="0"/>
          </a:p>
          <a:p>
            <a:r>
              <a:rPr lang="en-US" altLang="zh-CN" dirty="0" smtClean="0"/>
              <a:t>    return *--sp;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14744" y="428604"/>
            <a:ext cx="4572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  <a:endParaRPr lang="en-US" altLang="zh-CN" dirty="0" smtClean="0"/>
          </a:p>
          <a:p>
            <a:r>
              <a:rPr lang="en-US" altLang="zh-CN" dirty="0" smtClean="0"/>
              <a:t>    char calc[100005], *p;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num;</a:t>
            </a:r>
            <a:endParaRPr lang="en-US" altLang="zh-CN" dirty="0" smtClean="0"/>
          </a:p>
          <a:p>
            <a:r>
              <a:rPr lang="en-US" altLang="zh-CN" dirty="0" smtClean="0"/>
              <a:t>    char op[2];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a, b;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&gt;&gt;calc;</a:t>
            </a:r>
            <a:endParaRPr lang="en-US" altLang="zh-CN" dirty="0" smtClean="0"/>
          </a:p>
          <a:p>
            <a:r>
              <a:rPr lang="en-US" altLang="zh-CN" dirty="0" smtClean="0"/>
              <a:t>    init();</a:t>
            </a:r>
            <a:endParaRPr lang="en-US" altLang="zh-CN" dirty="0" smtClean="0"/>
          </a:p>
          <a:p>
            <a:r>
              <a:rPr lang="en-US" altLang="zh-CN" dirty="0" smtClean="0"/>
              <a:t>    push(0);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strcpy</a:t>
            </a:r>
            <a:r>
              <a:rPr lang="en-US" altLang="zh-CN" dirty="0" smtClean="0"/>
              <a:t>(op, "+");</a:t>
            </a:r>
            <a:endParaRPr lang="en-US" altLang="zh-CN" dirty="0" smtClean="0"/>
          </a:p>
          <a:p>
            <a:r>
              <a:rPr lang="en-US" altLang="zh-CN" dirty="0" smtClean="0"/>
              <a:t>    num = 0;</a:t>
            </a:r>
            <a:endParaRPr lang="en-US" altLang="zh-CN" dirty="0" smtClean="0"/>
          </a:p>
          <a:p>
            <a:r>
              <a:rPr lang="en-US" altLang="zh-CN" dirty="0" smtClean="0"/>
              <a:t>    p = calc;</a:t>
            </a:r>
            <a:endParaRPr lang="en-US" altLang="zh-CN" dirty="0" smtClean="0"/>
          </a:p>
          <a:p>
            <a:r>
              <a:rPr lang="en-US" altLang="zh-CN" dirty="0" smtClean="0"/>
              <a:t>    while (1)</a:t>
            </a:r>
            <a:endParaRPr lang="en-US" altLang="zh-CN" dirty="0" smtClean="0"/>
          </a:p>
          <a:p>
            <a:r>
              <a:rPr lang="en-US" altLang="zh-CN" dirty="0" smtClean="0"/>
              <a:t>    {</a:t>
            </a:r>
            <a:endParaRPr lang="en-US" altLang="zh-CN" dirty="0" smtClean="0"/>
          </a:p>
          <a:p>
            <a:r>
              <a:rPr lang="en-US" altLang="zh-CN" dirty="0" smtClean="0"/>
              <a:t>        if ('0'&lt;=*p &amp;&amp; *p&lt;='9')</a:t>
            </a:r>
            <a:endParaRPr lang="en-US" altLang="zh-CN" dirty="0" smtClean="0"/>
          </a:p>
          <a:p>
            <a:r>
              <a:rPr lang="en-US" altLang="zh-CN" dirty="0" smtClean="0"/>
              <a:t>        {</a:t>
            </a:r>
            <a:endParaRPr lang="en-US" altLang="zh-CN" dirty="0" smtClean="0"/>
          </a:p>
          <a:p>
            <a:r>
              <a:rPr lang="en-US" altLang="zh-CN" dirty="0" smtClean="0"/>
              <a:t>            num = num*10 + *p - '0';</a:t>
            </a:r>
            <a:endParaRPr lang="en-US" altLang="zh-CN" dirty="0" smtClean="0"/>
          </a:p>
          <a:p>
            <a:r>
              <a:rPr lang="en-US" altLang="zh-CN" dirty="0" smtClean="0"/>
              <a:t>        }</a:t>
            </a:r>
            <a:endParaRPr lang="en-US" altLang="zh-CN" dirty="0" smtClean="0"/>
          </a:p>
          <a:p>
            <a:r>
              <a:rPr lang="en-US" altLang="zh-CN" dirty="0" smtClean="0"/>
              <a:t>        else</a:t>
            </a:r>
            <a:endParaRPr lang="en-US" altLang="zh-CN" dirty="0" smtClean="0"/>
          </a:p>
          <a:p>
            <a:r>
              <a:rPr lang="en-US" altLang="zh-CN" dirty="0" smtClean="0"/>
              <a:t>        {</a:t>
            </a:r>
            <a:endParaRPr lang="en-US" altLang="zh-CN" dirty="0" smtClean="0"/>
          </a:p>
          <a:p>
            <a:r>
              <a:rPr lang="en-US" altLang="zh-CN" dirty="0" smtClean="0"/>
              <a:t>            push(num);</a:t>
            </a:r>
            <a:endParaRPr lang="en-US" altLang="zh-CN" dirty="0" smtClean="0"/>
          </a:p>
          <a:p>
            <a:r>
              <a:rPr lang="en-US" altLang="zh-CN" dirty="0" smtClean="0"/>
              <a:t>            num = 0;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8662" y="-128528"/>
            <a:ext cx="550071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 if (op[1] == '*')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   {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       a = pop()%10000;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       b = pop()%10000;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       push(b*a%10000);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       op[1] = 0;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   }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   if (*p == '*')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   {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       op[1] = '*';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   }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   else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   {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       a = pop()%10000;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       b = pop()%10000;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       if (op[0] == '+')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           push((</a:t>
            </a:r>
            <a:r>
              <a:rPr lang="en-US" altLang="zh-CN" sz="1600" dirty="0" err="1" smtClean="0"/>
              <a:t>b+a</a:t>
            </a:r>
            <a:r>
              <a:rPr lang="en-US" altLang="zh-CN" sz="1600" dirty="0" smtClean="0"/>
              <a:t>)%10000);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       if (*p == 0)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           break;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       else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           op[0] = *p;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   }</a:t>
            </a:r>
            <a:endParaRPr lang="en-US" altLang="zh-CN" sz="1600" dirty="0" smtClean="0"/>
          </a:p>
          <a:p>
            <a:r>
              <a:rPr lang="en-US" altLang="zh-CN" sz="1600" dirty="0" smtClean="0"/>
              <a:t>        }</a:t>
            </a:r>
            <a:endParaRPr lang="en-US" altLang="zh-CN" sz="1600" dirty="0" smtClean="0"/>
          </a:p>
          <a:p>
            <a:r>
              <a:rPr lang="en-US" altLang="zh-CN" sz="1600" dirty="0" smtClean="0"/>
              <a:t>        ++p;</a:t>
            </a:r>
            <a:endParaRPr lang="en-US" altLang="zh-CN" sz="1600" dirty="0" smtClean="0"/>
          </a:p>
          <a:p>
            <a:r>
              <a:rPr lang="en-US" altLang="zh-CN" sz="1600" dirty="0" smtClean="0"/>
              <a:t>    }</a:t>
            </a:r>
            <a:endParaRPr lang="en-US" altLang="zh-CN" sz="1600" dirty="0" smtClean="0"/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&lt;&lt;pop()%10000&lt;&lt;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</a:t>
            </a:r>
            <a:endParaRPr lang="en-US" altLang="zh-CN" sz="1600" dirty="0" smtClean="0"/>
          </a:p>
          <a:p>
            <a:r>
              <a:rPr lang="en-US" altLang="zh-CN" sz="1600" dirty="0" smtClean="0"/>
              <a:t>    return 0;</a:t>
            </a:r>
            <a:endParaRPr lang="en-US" altLang="zh-CN" sz="1600" dirty="0" smtClean="0"/>
          </a:p>
          <a:p>
            <a:r>
              <a:rPr lang="en-US" altLang="zh-CN" sz="1600" dirty="0" smtClean="0"/>
              <a:t>}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字符串连接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71472" y="1500174"/>
            <a:ext cx="8001000" cy="4824412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 smtClean="0"/>
              <a:t>一般形式</a:t>
            </a:r>
            <a:r>
              <a:rPr lang="zh-CN" altLang="zh-CN" b="0" dirty="0" smtClean="0"/>
              <a:t>：</a:t>
            </a:r>
            <a:endParaRPr lang="zh-CN" altLang="zh-CN" dirty="0" smtClean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dirty="0" err="1" smtClean="0">
                <a:solidFill>
                  <a:srgbClr val="0000FF"/>
                </a:solidFill>
              </a:rPr>
              <a:t>str</a:t>
            </a:r>
            <a:r>
              <a:rPr lang="en-US" altLang="zh-CN" dirty="0" err="1" smtClean="0">
                <a:solidFill>
                  <a:srgbClr val="FF0000"/>
                </a:solidFill>
              </a:rPr>
              <a:t>n</a:t>
            </a:r>
            <a:r>
              <a:rPr lang="en-US" altLang="zh-CN" dirty="0" err="1" smtClean="0">
                <a:solidFill>
                  <a:srgbClr val="0000FF"/>
                </a:solidFill>
              </a:rPr>
              <a:t>cat</a:t>
            </a:r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zh-CN" altLang="zh-CN" dirty="0" smtClean="0">
                <a:solidFill>
                  <a:srgbClr val="0000FF"/>
                </a:solidFill>
              </a:rPr>
              <a:t>字符数组</a:t>
            </a:r>
            <a:r>
              <a:rPr lang="en-US" altLang="zh-CN" dirty="0" smtClean="0">
                <a:solidFill>
                  <a:srgbClr val="0000FF"/>
                </a:solidFill>
              </a:rPr>
              <a:t>1, </a:t>
            </a:r>
            <a:r>
              <a:rPr lang="zh-CN" altLang="zh-CN" dirty="0" smtClean="0">
                <a:solidFill>
                  <a:srgbClr val="0000FF"/>
                </a:solidFill>
              </a:rPr>
              <a:t>字符串</a:t>
            </a:r>
            <a:r>
              <a:rPr lang="en-US" altLang="zh-CN" dirty="0" smtClean="0">
                <a:solidFill>
                  <a:srgbClr val="0000FF"/>
                </a:solidFill>
              </a:rPr>
              <a:t>2,n);</a:t>
            </a:r>
            <a:endParaRPr lang="zh-CN" altLang="zh-CN" dirty="0" smtClean="0">
              <a:solidFill>
                <a:srgbClr val="0000FF"/>
              </a:solidFill>
            </a:endParaRPr>
          </a:p>
          <a:p>
            <a:r>
              <a:rPr lang="zh-CN" altLang="zh-CN" dirty="0" smtClean="0"/>
              <a:t>函数功能</a:t>
            </a:r>
            <a:r>
              <a:rPr lang="zh-CN" altLang="zh-CN" b="0" dirty="0" smtClean="0"/>
              <a:t>：把字符串</a:t>
            </a:r>
            <a:r>
              <a:rPr lang="en-US" altLang="zh-CN" b="0" dirty="0" smtClean="0"/>
              <a:t>2</a:t>
            </a:r>
            <a:r>
              <a:rPr lang="zh-CN" altLang="en-US" b="0" dirty="0" smtClean="0"/>
              <a:t>的前</a:t>
            </a:r>
            <a:r>
              <a:rPr lang="en-US" altLang="zh-CN" b="0" dirty="0" smtClean="0"/>
              <a:t>n</a:t>
            </a:r>
            <a:r>
              <a:rPr lang="zh-CN" altLang="en-US" b="0" dirty="0" smtClean="0"/>
              <a:t>个字符</a:t>
            </a:r>
            <a:r>
              <a:rPr lang="zh-CN" altLang="zh-CN" b="0" dirty="0" smtClean="0"/>
              <a:t>连接到字符数组</a:t>
            </a:r>
            <a:r>
              <a:rPr lang="en-US" altLang="zh-CN" b="0" dirty="0" smtClean="0"/>
              <a:t>1</a:t>
            </a:r>
            <a:r>
              <a:rPr lang="zh-CN" altLang="zh-CN" b="0" dirty="0" smtClean="0"/>
              <a:t>所表示的字符串的后面，结果放在字符数组</a:t>
            </a:r>
            <a:r>
              <a:rPr lang="en-US" altLang="zh-CN" b="0" dirty="0" smtClean="0"/>
              <a:t>1</a:t>
            </a:r>
            <a:r>
              <a:rPr lang="zh-CN" altLang="zh-CN" b="0" dirty="0" smtClean="0"/>
              <a:t>中。</a:t>
            </a:r>
            <a:endParaRPr lang="zh-CN" altLang="zh-CN" dirty="0" smtClean="0"/>
          </a:p>
          <a:p>
            <a:r>
              <a:rPr lang="zh-CN" altLang="zh-CN" dirty="0" smtClean="0"/>
              <a:t>说明：</a:t>
            </a:r>
            <a:r>
              <a:rPr lang="zh-CN" altLang="zh-CN" b="0" dirty="0" smtClean="0"/>
              <a:t>字符数组</a:t>
            </a:r>
            <a:r>
              <a:rPr lang="en-US" altLang="zh-CN" b="0" dirty="0" smtClean="0"/>
              <a:t>1</a:t>
            </a:r>
            <a:r>
              <a:rPr lang="zh-CN" altLang="zh-CN" b="0" dirty="0" smtClean="0"/>
              <a:t>的长度要足够大，以便容纳新的字符串。</a:t>
            </a:r>
            <a:r>
              <a:rPr lang="zh-CN" altLang="zh-CN" dirty="0" smtClean="0"/>
              <a:t>如：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0" dirty="0" smtClean="0"/>
              <a:t>char C[40] = "C Programming", </a:t>
            </a:r>
            <a:r>
              <a:rPr lang="en-US" altLang="zh-CN" b="0" dirty="0" err="1" smtClean="0"/>
              <a:t>str</a:t>
            </a:r>
            <a:r>
              <a:rPr lang="en-US" altLang="zh-CN" b="0" dirty="0" smtClean="0"/>
              <a:t>[12];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0" dirty="0" err="1" smtClean="0"/>
              <a:t>strcpy</a:t>
            </a:r>
            <a:r>
              <a:rPr lang="en-US" altLang="zh-CN" b="0" dirty="0" smtClean="0"/>
              <a:t>( </a:t>
            </a:r>
            <a:r>
              <a:rPr lang="en-US" altLang="zh-CN" b="0" dirty="0" err="1" smtClean="0"/>
              <a:t>str</a:t>
            </a:r>
            <a:r>
              <a:rPr lang="en-US" altLang="zh-CN" b="0" dirty="0" smtClean="0"/>
              <a:t>, “ Language” );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0" dirty="0" err="1" smtClean="0"/>
              <a:t>strcat</a:t>
            </a:r>
            <a:r>
              <a:rPr lang="en-US" altLang="zh-CN" b="0" dirty="0" smtClean="0"/>
              <a:t>( C, str,4 );//C Programming Lang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字符串比较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11188" y="1268413"/>
            <a:ext cx="8001000" cy="4824412"/>
          </a:xfrm>
        </p:spPr>
        <p:txBody>
          <a:bodyPr>
            <a:normAutofit fontScale="92500"/>
          </a:bodyPr>
          <a:lstStyle/>
          <a:p>
            <a:r>
              <a:rPr lang="zh-CN" altLang="zh-CN" dirty="0" smtClean="0"/>
              <a:t>一般形式</a:t>
            </a:r>
            <a:r>
              <a:rPr lang="zh-CN" altLang="zh-CN" b="0" dirty="0" smtClean="0"/>
              <a:t>：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/>
              <a:t>           </a:t>
            </a:r>
            <a:r>
              <a:rPr lang="en-US" altLang="zh-CN" dirty="0" err="1" smtClean="0">
                <a:solidFill>
                  <a:srgbClr val="0000FF"/>
                </a:solidFill>
              </a:rPr>
              <a:t>strcmp</a:t>
            </a:r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zh-CN" altLang="zh-CN" dirty="0" smtClean="0">
                <a:solidFill>
                  <a:srgbClr val="0000FF"/>
                </a:solidFill>
              </a:rPr>
              <a:t>字符串</a:t>
            </a:r>
            <a:r>
              <a:rPr lang="en-US" altLang="zh-CN" dirty="0" smtClean="0">
                <a:solidFill>
                  <a:srgbClr val="0000FF"/>
                </a:solidFill>
              </a:rPr>
              <a:t>1,</a:t>
            </a:r>
            <a:r>
              <a:rPr lang="zh-CN" altLang="zh-CN" dirty="0" smtClean="0">
                <a:solidFill>
                  <a:srgbClr val="0000FF"/>
                </a:solidFill>
              </a:rPr>
              <a:t>字符串</a:t>
            </a:r>
            <a:r>
              <a:rPr lang="en-US" altLang="zh-CN" dirty="0" smtClean="0">
                <a:solidFill>
                  <a:srgbClr val="0000FF"/>
                </a:solidFill>
              </a:rPr>
              <a:t>2);</a:t>
            </a:r>
            <a:endParaRPr lang="zh-CN" altLang="zh-CN" dirty="0" smtClean="0">
              <a:solidFill>
                <a:srgbClr val="0000FF"/>
              </a:solidFill>
            </a:endParaRPr>
          </a:p>
          <a:p>
            <a:r>
              <a:rPr lang="zh-CN" altLang="zh-CN" dirty="0" smtClean="0"/>
              <a:t>函数功能</a:t>
            </a:r>
            <a:r>
              <a:rPr lang="zh-CN" altLang="zh-CN" b="0" dirty="0" smtClean="0"/>
              <a:t>：比较两个字符串的大小，返回一个整数值。</a:t>
            </a:r>
            <a:endParaRPr lang="zh-CN" altLang="zh-CN" dirty="0" smtClean="0"/>
          </a:p>
          <a:p>
            <a:r>
              <a:rPr lang="zh-CN" altLang="zh-CN" dirty="0" smtClean="0"/>
              <a:t>说明：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zh-CN" dirty="0" smtClean="0"/>
              <a:t>若函数返回值为</a:t>
            </a:r>
            <a:r>
              <a:rPr lang="en-US" altLang="zh-CN" dirty="0" smtClean="0"/>
              <a:t>0</a:t>
            </a:r>
            <a:r>
              <a:rPr lang="zh-CN" altLang="zh-CN" dirty="0" smtClean="0"/>
              <a:t>，则字符串</a:t>
            </a:r>
            <a:r>
              <a:rPr lang="en-US" altLang="zh-CN" dirty="0" smtClean="0"/>
              <a:t>1</a:t>
            </a:r>
            <a:r>
              <a:rPr lang="zh-CN" altLang="zh-CN" dirty="0" smtClean="0"/>
              <a:t>与字符串</a:t>
            </a:r>
            <a:r>
              <a:rPr lang="en-US" altLang="zh-CN" dirty="0" smtClean="0"/>
              <a:t>2</a:t>
            </a:r>
            <a:r>
              <a:rPr lang="zh-CN" altLang="zh-CN" dirty="0" smtClean="0"/>
              <a:t>相等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zh-CN" dirty="0" smtClean="0"/>
              <a:t>若函数返回值大于</a:t>
            </a:r>
            <a:r>
              <a:rPr lang="en-US" altLang="zh-CN" dirty="0" smtClean="0"/>
              <a:t>0</a:t>
            </a:r>
            <a:r>
              <a:rPr lang="zh-CN" altLang="zh-CN" dirty="0" smtClean="0"/>
              <a:t>，则字符串</a:t>
            </a:r>
            <a:r>
              <a:rPr lang="en-US" altLang="zh-CN" dirty="0" smtClean="0"/>
              <a:t>1</a:t>
            </a:r>
            <a:r>
              <a:rPr lang="zh-CN" altLang="zh-CN" dirty="0" smtClean="0"/>
              <a:t>大于字符串</a:t>
            </a:r>
            <a:r>
              <a:rPr lang="en-US" altLang="zh-CN" dirty="0" smtClean="0"/>
              <a:t>2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zh-CN" dirty="0" smtClean="0"/>
              <a:t>若函数返回值小于</a:t>
            </a:r>
            <a:r>
              <a:rPr lang="en-US" altLang="zh-CN" dirty="0" smtClean="0"/>
              <a:t>0</a:t>
            </a:r>
            <a:r>
              <a:rPr lang="zh-CN" altLang="zh-CN" dirty="0" smtClean="0"/>
              <a:t>，则字符串</a:t>
            </a:r>
            <a:r>
              <a:rPr lang="en-US" altLang="zh-CN" dirty="0" smtClean="0"/>
              <a:t>1</a:t>
            </a:r>
            <a:r>
              <a:rPr lang="zh-CN" altLang="zh-CN" dirty="0" smtClean="0"/>
              <a:t>小于字符串</a:t>
            </a:r>
            <a:r>
              <a:rPr lang="en-US" altLang="zh-CN" dirty="0" smtClean="0"/>
              <a:t>2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华文新魏"/>
        <a:cs typeface=""/>
      </a:majorFont>
      <a:minorFont>
        <a:latin typeface="Verdana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华文新魏"/>
        <a:cs typeface=""/>
      </a:majorFont>
      <a:minorFont>
        <a:latin typeface="Verdana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18122</Words>
  <Application>WPS Presentation</Application>
  <PresentationFormat>全屏显示(4:3)</PresentationFormat>
  <Paragraphs>1180</Paragraphs>
  <Slides>77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77</vt:i4>
      </vt:variant>
    </vt:vector>
  </HeadingPairs>
  <TitlesOfParts>
    <vt:vector size="103" baseType="lpstr">
      <vt:lpstr>Arial</vt:lpstr>
      <vt:lpstr>宋体</vt:lpstr>
      <vt:lpstr>Wingdings</vt:lpstr>
      <vt:lpstr>楷体</vt:lpstr>
      <vt:lpstr>Verdana</vt:lpstr>
      <vt:lpstr>Courier New</vt:lpstr>
      <vt:lpstr>华文楷体</vt:lpstr>
      <vt:lpstr>华文新魏</vt:lpstr>
      <vt:lpstr>Cambria</vt:lpstr>
      <vt:lpstr>Times New Roman</vt:lpstr>
      <vt:lpstr>Calibri</vt:lpstr>
      <vt:lpstr>微软雅黑</vt:lpstr>
      <vt:lpstr>Arial Unicode MS</vt:lpstr>
      <vt:lpstr>Franklin Gothic Book</vt:lpstr>
      <vt:lpstr>Office 主题</vt:lpstr>
      <vt:lpstr>Profile</vt:lpstr>
      <vt:lpstr>1_Profile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第3讲 数组相关的基本算法</vt:lpstr>
      <vt:lpstr>数组的定义</vt:lpstr>
      <vt:lpstr>字符串处理函数</vt:lpstr>
      <vt:lpstr>字符串的赋值函数strcpy()</vt:lpstr>
      <vt:lpstr>字符串的赋值函数strncpy()</vt:lpstr>
      <vt:lpstr>求字符串长度</vt:lpstr>
      <vt:lpstr>字符串连接</vt:lpstr>
      <vt:lpstr>字符串连接</vt:lpstr>
      <vt:lpstr>字符串比较</vt:lpstr>
      <vt:lpstr>字符串比较</vt:lpstr>
      <vt:lpstr>PowerPoint 演示文稿</vt:lpstr>
      <vt:lpstr>幂序列</vt:lpstr>
      <vt:lpstr>PowerPoint 演示文稿</vt:lpstr>
      <vt:lpstr>木棒三角形</vt:lpstr>
      <vt:lpstr>思路</vt:lpstr>
      <vt:lpstr>PowerPoint 演示文稿</vt:lpstr>
      <vt:lpstr>PowerPoint 演示文稿</vt:lpstr>
      <vt:lpstr>排序方法</vt:lpstr>
      <vt:lpstr>PowerPoint 演示文稿</vt:lpstr>
      <vt:lpstr>PowerPoint 演示文稿</vt:lpstr>
      <vt:lpstr>PowerPoint 演示文稿</vt:lpstr>
      <vt:lpstr>校门外的树-1110</vt:lpstr>
      <vt:lpstr>PowerPoint 演示文稿</vt:lpstr>
      <vt:lpstr>开灯问题-1111</vt:lpstr>
      <vt:lpstr>PowerPoint 演示文稿</vt:lpstr>
      <vt:lpstr>青年歌手大奖赛-1112</vt:lpstr>
      <vt:lpstr>PowerPoint 演示文稿</vt:lpstr>
      <vt:lpstr>PowerPoint 演示文稿</vt:lpstr>
      <vt:lpstr>Matrix Rotation-1092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用数组</vt:lpstr>
      <vt:lpstr>PowerPoint 演示文稿</vt:lpstr>
      <vt:lpstr>左拐角方阵</vt:lpstr>
      <vt:lpstr>PowerPoint 演示文稿</vt:lpstr>
      <vt:lpstr>回形方阵</vt:lpstr>
      <vt:lpstr>PowerPoint 演示文稿</vt:lpstr>
      <vt:lpstr>螺旋方阵-1114</vt:lpstr>
      <vt:lpstr>PowerPoint 演示文稿</vt:lpstr>
      <vt:lpstr>PowerPoint 演示文稿</vt:lpstr>
      <vt:lpstr>PowerPoint 演示文稿</vt:lpstr>
      <vt:lpstr>PowerPoint 演示文稿</vt:lpstr>
      <vt:lpstr>数字魔方-1115</vt:lpstr>
      <vt:lpstr>PowerPoint 演示文稿</vt:lpstr>
      <vt:lpstr>PowerPoint 演示文稿</vt:lpstr>
      <vt:lpstr>PowerPoint 演示文稿</vt:lpstr>
      <vt:lpstr>蛇形方阵</vt:lpstr>
      <vt:lpstr>PowerPoint 演示文稿</vt:lpstr>
      <vt:lpstr>间断折叠矩阵</vt:lpstr>
      <vt:lpstr>PowerPoint 演示文稿</vt:lpstr>
      <vt:lpstr>PowerPoint 演示文稿</vt:lpstr>
      <vt:lpstr>回转折叠矩阵</vt:lpstr>
      <vt:lpstr>PowerPoint 演示文稿</vt:lpstr>
      <vt:lpstr>PowerPoint 演示文稿</vt:lpstr>
      <vt:lpstr>字符串及其应用</vt:lpstr>
      <vt:lpstr>说反话-1116</vt:lpstr>
      <vt:lpstr>PowerPoint 演示文稿</vt:lpstr>
      <vt:lpstr>字符串排序-1117</vt:lpstr>
      <vt:lpstr>PowerPoint 演示文稿</vt:lpstr>
      <vt:lpstr>数字合并-1226</vt:lpstr>
      <vt:lpstr>PowerPoint 演示文稿</vt:lpstr>
      <vt:lpstr>树木种类</vt:lpstr>
      <vt:lpstr>PowerPoint 演示文稿</vt:lpstr>
      <vt:lpstr>PowerPoint 演示文稿</vt:lpstr>
      <vt:lpstr>ISBN号</vt:lpstr>
      <vt:lpstr>PowerPoint 演示文稿</vt:lpstr>
      <vt:lpstr>PowerPoint 演示文稿</vt:lpstr>
      <vt:lpstr>最长连续公共子串</vt:lpstr>
      <vt:lpstr>PowerPoint 演示文稿</vt:lpstr>
      <vt:lpstr>PowerPoint 演示文稿</vt:lpstr>
      <vt:lpstr>PowerPoint 演示文稿</vt:lpstr>
      <vt:lpstr>表达式求值*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认识计算机</dc:title>
  <dc:creator>lhg</dc:creator>
  <cp:lastModifiedBy>guo</cp:lastModifiedBy>
  <cp:revision>230</cp:revision>
  <dcterms:created xsi:type="dcterms:W3CDTF">2013-03-11T13:45:00Z</dcterms:created>
  <dcterms:modified xsi:type="dcterms:W3CDTF">2018-04-30T14:28:59Z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