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517" r:id="rId3"/>
    <p:sldId id="518" r:id="rId4"/>
    <p:sldId id="519" r:id="rId5"/>
    <p:sldId id="520" r:id="rId6"/>
    <p:sldId id="521" r:id="rId7"/>
    <p:sldId id="522" r:id="rId8"/>
    <p:sldId id="523" r:id="rId9"/>
    <p:sldId id="533" r:id="rId10"/>
    <p:sldId id="534" r:id="rId11"/>
    <p:sldId id="524" r:id="rId12"/>
    <p:sldId id="525" r:id="rId13"/>
    <p:sldId id="526" r:id="rId14"/>
    <p:sldId id="527" r:id="rId15"/>
    <p:sldId id="528" r:id="rId16"/>
    <p:sldId id="529" r:id="rId17"/>
    <p:sldId id="530" r:id="rId18"/>
    <p:sldId id="531" r:id="rId19"/>
    <p:sldId id="532" r:id="rId20"/>
    <p:sldId id="382" r:id="rId21"/>
    <p:sldId id="402" r:id="rId22"/>
    <p:sldId id="383" r:id="rId23"/>
    <p:sldId id="404" r:id="rId24"/>
    <p:sldId id="443" r:id="rId25"/>
    <p:sldId id="406" r:id="rId26"/>
    <p:sldId id="493" r:id="rId27"/>
    <p:sldId id="444" r:id="rId28"/>
    <p:sldId id="445" r:id="rId29"/>
    <p:sldId id="411" r:id="rId30"/>
    <p:sldId id="497" r:id="rId31"/>
    <p:sldId id="433" r:id="rId32"/>
    <p:sldId id="434" r:id="rId33"/>
    <p:sldId id="435" r:id="rId34"/>
    <p:sldId id="494" r:id="rId35"/>
    <p:sldId id="498" r:id="rId36"/>
    <p:sldId id="495" r:id="rId37"/>
    <p:sldId id="496" r:id="rId38"/>
    <p:sldId id="489" r:id="rId39"/>
    <p:sldId id="492" r:id="rId40"/>
    <p:sldId id="490" r:id="rId41"/>
    <p:sldId id="491" r:id="rId42"/>
    <p:sldId id="469" r:id="rId43"/>
    <p:sldId id="470" r:id="rId44"/>
    <p:sldId id="471" r:id="rId45"/>
    <p:sldId id="473" r:id="rId46"/>
    <p:sldId id="474" r:id="rId47"/>
    <p:sldId id="475" r:id="rId48"/>
    <p:sldId id="476" r:id="rId49"/>
    <p:sldId id="477" r:id="rId50"/>
    <p:sldId id="478" r:id="rId51"/>
    <p:sldId id="506" r:id="rId52"/>
    <p:sldId id="507" r:id="rId53"/>
    <p:sldId id="508" r:id="rId54"/>
    <p:sldId id="509" r:id="rId55"/>
    <p:sldId id="500" r:id="rId56"/>
    <p:sldId id="501" r:id="rId57"/>
    <p:sldId id="502" r:id="rId58"/>
    <p:sldId id="503" r:id="rId59"/>
    <p:sldId id="504" r:id="rId60"/>
    <p:sldId id="505" r:id="rId61"/>
    <p:sldId id="480" r:id="rId62"/>
    <p:sldId id="481" r:id="rId63"/>
    <p:sldId id="482" r:id="rId64"/>
    <p:sldId id="486" r:id="rId65"/>
    <p:sldId id="487" r:id="rId66"/>
    <p:sldId id="488" r:id="rId67"/>
    <p:sldId id="499" r:id="rId68"/>
    <p:sldId id="510" r:id="rId69"/>
    <p:sldId id="511" r:id="rId70"/>
    <p:sldId id="512" r:id="rId71"/>
    <p:sldId id="513" r:id="rId72"/>
    <p:sldId id="457" r:id="rId73"/>
    <p:sldId id="458" r:id="rId74"/>
    <p:sldId id="459" r:id="rId75"/>
    <p:sldId id="460" r:id="rId76"/>
    <p:sldId id="461"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1C607C-08BE-4979-B5D1-B58C469EFA6A}" type="datetimeFigureOut">
              <a:rPr lang="zh-CN" altLang="en-US" smtClean="0"/>
              <a:pPr/>
              <a:t>2018/5/4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59563C-07FE-46A6-A512-FA4CF53386E2}" type="slidenum">
              <a:rPr lang="zh-CN" altLang="en-US" smtClean="0"/>
              <a:pPr/>
              <a:t>‹#›</a:t>
            </a:fld>
            <a:endParaRPr lang="zh-CN" altLang="en-US"/>
          </a:p>
        </p:txBody>
      </p:sp>
    </p:spTree>
    <p:extLst>
      <p:ext uri="{BB962C8B-B14F-4D97-AF65-F5344CB8AC3E}">
        <p14:creationId xmlns:p14="http://schemas.microsoft.com/office/powerpoint/2010/main" val="176203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solidFill>
                  <a:srgbClr val="FF0000"/>
                </a:solidFill>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rgbClr val="FF0000"/>
              </a:buClr>
              <a:buFont typeface="Wingdings" pitchFamily="2" charset="2"/>
              <a:buChar char="p"/>
              <a:defRPr b="1" i="0" baseline="0">
                <a:ea typeface="楷体" pitchFamily="49" charset="-122"/>
              </a:defRPr>
            </a:lvl1pPr>
            <a:lvl2pPr>
              <a:buClr>
                <a:srgbClr val="FF0000"/>
              </a:buClr>
              <a:buFont typeface="Wingdings" pitchFamily="2" charset="2"/>
              <a:buChar char="n"/>
              <a:defRPr b="1" i="0" baseline="0">
                <a:ea typeface="楷体" pitchFamily="49" charset="-122"/>
              </a:defRPr>
            </a:lvl2pPr>
            <a:lvl3pPr>
              <a:buClr>
                <a:srgbClr val="FF0000"/>
              </a:buClr>
              <a:buFont typeface="Wingdings" pitchFamily="2" charset="2"/>
              <a:buChar char="u"/>
              <a:defRPr b="1" i="0" baseline="0">
                <a:ea typeface="楷体" pitchFamily="49"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FBC4D2-6368-4297-BE84-E5C0B0791959}" type="datetimeFigureOut">
              <a:rPr lang="zh-CN" altLang="en-US" smtClean="0"/>
              <a:pPr/>
              <a:t>2018/5/4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CD58F-1BE4-4115-BDA9-B4D5D2E910D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BC4D2-6368-4297-BE84-E5C0B0791959}" type="datetimeFigureOut">
              <a:rPr lang="zh-CN" altLang="en-US" smtClean="0"/>
              <a:pPr/>
              <a:t>2018/5/4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CD58F-1BE4-4115-BDA9-B4D5D2E910D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22.png"/><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19.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2130425"/>
            <a:ext cx="8429684" cy="1470025"/>
          </a:xfrm>
        </p:spPr>
        <p:txBody>
          <a:bodyPr>
            <a:normAutofit/>
          </a:bodyPr>
          <a:lstStyle/>
          <a:p>
            <a:r>
              <a:rPr lang="zh-CN" altLang="en-US" sz="4800" b="1" dirty="0" smtClean="0">
                <a:solidFill>
                  <a:srgbClr val="FF0000"/>
                </a:solidFill>
                <a:latin typeface="楷体" pitchFamily="49" charset="-122"/>
                <a:ea typeface="楷体" pitchFamily="49" charset="-122"/>
              </a:rPr>
              <a:t>第</a:t>
            </a:r>
            <a:r>
              <a:rPr lang="en-US" altLang="zh-CN" sz="4800" b="1" dirty="0" smtClean="0">
                <a:solidFill>
                  <a:srgbClr val="FF0000"/>
                </a:solidFill>
                <a:latin typeface="楷体" pitchFamily="49" charset="-122"/>
                <a:ea typeface="楷体" pitchFamily="49" charset="-122"/>
              </a:rPr>
              <a:t>4</a:t>
            </a:r>
            <a:r>
              <a:rPr lang="zh-CN" altLang="en-US" sz="4800" b="1" dirty="0" smtClean="0">
                <a:solidFill>
                  <a:srgbClr val="FF0000"/>
                </a:solidFill>
                <a:latin typeface="楷体" pitchFamily="49" charset="-122"/>
                <a:ea typeface="楷体" pitchFamily="49" charset="-122"/>
              </a:rPr>
              <a:t>讲 递归与递推</a:t>
            </a:r>
            <a:endParaRPr lang="zh-CN" altLang="en-US" sz="4800" b="1" dirty="0">
              <a:solidFill>
                <a:srgbClr val="FF0000"/>
              </a:solidFill>
              <a:latin typeface="楷体" pitchFamily="49" charset="-122"/>
              <a:ea typeface="楷体" pitchFamily="49" charset="-122"/>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14400" y="404664"/>
            <a:ext cx="7715200" cy="5909310"/>
          </a:xfrm>
          <a:prstGeom prst="rect">
            <a:avLst/>
          </a:prstGeom>
        </p:spPr>
        <p:txBody>
          <a:bodyPr wrap="square">
            <a:spAutoFit/>
          </a:bodyPr>
          <a:lstStyle/>
          <a:p>
            <a:r>
              <a:rPr lang="en-US" altLang="zh-CN" dirty="0"/>
              <a:t>#include &lt;</a:t>
            </a:r>
            <a:r>
              <a:rPr lang="en-US" altLang="zh-CN" dirty="0" err="1"/>
              <a:t>stdio.h</a:t>
            </a:r>
            <a:r>
              <a:rPr lang="en-US" altLang="zh-CN" dirty="0"/>
              <a:t>&gt;</a:t>
            </a:r>
          </a:p>
          <a:p>
            <a:r>
              <a:rPr lang="en-US" altLang="zh-CN" dirty="0" err="1"/>
              <a:t>int</a:t>
            </a:r>
            <a:r>
              <a:rPr lang="en-US" altLang="zh-CN" dirty="0"/>
              <a:t> main()</a:t>
            </a:r>
          </a:p>
          <a:p>
            <a:r>
              <a:rPr lang="en-US" altLang="zh-CN" dirty="0"/>
              <a:t>{ </a:t>
            </a:r>
          </a:p>
          <a:p>
            <a:r>
              <a:rPr lang="en-US" altLang="zh-CN" dirty="0"/>
              <a:t>	</a:t>
            </a:r>
            <a:r>
              <a:rPr lang="en-US" altLang="zh-CN" dirty="0" err="1"/>
              <a:t>int</a:t>
            </a:r>
            <a:r>
              <a:rPr lang="en-US" altLang="zh-CN" dirty="0"/>
              <a:t> </a:t>
            </a:r>
            <a:r>
              <a:rPr lang="en-US" altLang="zh-CN" dirty="0" err="1"/>
              <a:t>i,n,max,a</a:t>
            </a:r>
            <a:r>
              <a:rPr lang="en-US" altLang="zh-CN" dirty="0"/>
              <a:t>[10000];  </a:t>
            </a:r>
          </a:p>
          <a:p>
            <a:r>
              <a:rPr lang="en-US" altLang="zh-CN" dirty="0"/>
              <a:t>	while(</a:t>
            </a:r>
            <a:r>
              <a:rPr lang="en-US" altLang="zh-CN" dirty="0" err="1"/>
              <a:t>scanf</a:t>
            </a:r>
            <a:r>
              <a:rPr lang="en-US" altLang="zh-CN" dirty="0"/>
              <a:t>("%</a:t>
            </a:r>
            <a:r>
              <a:rPr lang="en-US" altLang="zh-CN" dirty="0" err="1"/>
              <a:t>d",&amp;n</a:t>
            </a:r>
            <a:r>
              <a:rPr lang="en-US" altLang="zh-CN" dirty="0"/>
              <a:t>)!=EOF){</a:t>
            </a:r>
          </a:p>
          <a:p>
            <a:r>
              <a:rPr lang="en-US" altLang="zh-CN" dirty="0"/>
              <a:t>	a[1]=1;max=0;</a:t>
            </a:r>
          </a:p>
          <a:p>
            <a:r>
              <a:rPr lang="en-US" altLang="zh-CN" dirty="0"/>
              <a:t>	for(</a:t>
            </a:r>
            <a:r>
              <a:rPr lang="en-US" altLang="zh-CN" dirty="0" err="1"/>
              <a:t>i</a:t>
            </a:r>
            <a:r>
              <a:rPr lang="en-US" altLang="zh-CN" dirty="0"/>
              <a:t>=2;i&lt;=</a:t>
            </a:r>
            <a:r>
              <a:rPr lang="en-US" altLang="zh-CN" dirty="0" err="1"/>
              <a:t>n;i</a:t>
            </a:r>
            <a:r>
              <a:rPr lang="en-US" altLang="zh-CN" dirty="0"/>
              <a:t>++)</a:t>
            </a:r>
          </a:p>
          <a:p>
            <a:r>
              <a:rPr lang="en-US" altLang="zh-CN" dirty="0"/>
              <a:t>    </a:t>
            </a:r>
            <a:r>
              <a:rPr lang="en-US" altLang="zh-CN" dirty="0" smtClean="0"/>
              <a:t>             {</a:t>
            </a:r>
            <a:endParaRPr lang="en-US" altLang="zh-CN" dirty="0"/>
          </a:p>
          <a:p>
            <a:r>
              <a:rPr lang="en-US" altLang="zh-CN" dirty="0"/>
              <a:t>		if(i%2==0)</a:t>
            </a:r>
          </a:p>
          <a:p>
            <a:r>
              <a:rPr lang="en-US" altLang="zh-CN" dirty="0"/>
              <a:t>		</a:t>
            </a:r>
            <a:r>
              <a:rPr lang="en-US" altLang="zh-CN" dirty="0" smtClean="0"/>
              <a:t>   a[</a:t>
            </a:r>
            <a:r>
              <a:rPr lang="en-US" altLang="zh-CN" dirty="0" err="1" smtClean="0"/>
              <a:t>i</a:t>
            </a:r>
            <a:r>
              <a:rPr lang="en-US" altLang="zh-CN" dirty="0"/>
              <a:t>]=a[</a:t>
            </a:r>
            <a:r>
              <a:rPr lang="en-US" altLang="zh-CN" dirty="0" err="1"/>
              <a:t>i</a:t>
            </a:r>
            <a:r>
              <a:rPr lang="en-US" altLang="zh-CN" dirty="0"/>
              <a:t>/2]+1; </a:t>
            </a:r>
          </a:p>
          <a:p>
            <a:r>
              <a:rPr lang="en-US" altLang="zh-CN" dirty="0"/>
              <a:t>    	</a:t>
            </a:r>
            <a:r>
              <a:rPr lang="en-US" altLang="zh-CN" dirty="0" smtClean="0"/>
              <a:t>                 else</a:t>
            </a:r>
            <a:endParaRPr lang="en-US" altLang="zh-CN" dirty="0"/>
          </a:p>
          <a:p>
            <a:r>
              <a:rPr lang="en-US" altLang="zh-CN" dirty="0"/>
              <a:t>    		</a:t>
            </a:r>
            <a:r>
              <a:rPr lang="en-US" altLang="zh-CN" dirty="0" smtClean="0"/>
              <a:t>   a[</a:t>
            </a:r>
            <a:r>
              <a:rPr lang="en-US" altLang="zh-CN" dirty="0" err="1" smtClean="0"/>
              <a:t>i</a:t>
            </a:r>
            <a:r>
              <a:rPr lang="en-US" altLang="zh-CN" dirty="0"/>
              <a:t>]=a[(i-1)/2]+a[(i+1)/2];     </a:t>
            </a:r>
          </a:p>
          <a:p>
            <a:r>
              <a:rPr lang="en-US" altLang="zh-CN" dirty="0"/>
              <a:t>		if(a[</a:t>
            </a:r>
            <a:r>
              <a:rPr lang="en-US" altLang="zh-CN" dirty="0" err="1"/>
              <a:t>i</a:t>
            </a:r>
            <a:r>
              <a:rPr lang="en-US" altLang="zh-CN" dirty="0"/>
              <a:t>]&gt;max) max=a[</a:t>
            </a:r>
            <a:r>
              <a:rPr lang="en-US" altLang="zh-CN" dirty="0" err="1"/>
              <a:t>i</a:t>
            </a:r>
            <a:r>
              <a:rPr lang="en-US" altLang="zh-CN" dirty="0"/>
              <a:t>];</a:t>
            </a:r>
          </a:p>
          <a:p>
            <a:r>
              <a:rPr lang="en-US" altLang="zh-CN" dirty="0"/>
              <a:t>	}   </a:t>
            </a:r>
          </a:p>
          <a:p>
            <a:r>
              <a:rPr lang="en-US" altLang="zh-CN" dirty="0"/>
              <a:t>	</a:t>
            </a:r>
            <a:r>
              <a:rPr lang="en-US" altLang="zh-CN" dirty="0" err="1"/>
              <a:t>printf</a:t>
            </a:r>
            <a:r>
              <a:rPr lang="en-US" altLang="zh-CN" dirty="0"/>
              <a:t>("  a(%d)=%d \n",</a:t>
            </a:r>
            <a:r>
              <a:rPr lang="en-US" altLang="zh-CN" dirty="0" err="1"/>
              <a:t>n,a</a:t>
            </a:r>
            <a:r>
              <a:rPr lang="en-US" altLang="zh-CN" dirty="0"/>
              <a:t>[n]);</a:t>
            </a:r>
          </a:p>
          <a:p>
            <a:r>
              <a:rPr lang="en-US" altLang="zh-CN" dirty="0"/>
              <a:t>	</a:t>
            </a:r>
            <a:r>
              <a:rPr lang="en-US" altLang="zh-CN" dirty="0" err="1"/>
              <a:t>printf</a:t>
            </a:r>
            <a:r>
              <a:rPr lang="en-US" altLang="zh-CN" dirty="0"/>
              <a:t>("  </a:t>
            </a:r>
            <a:r>
              <a:rPr lang="zh-CN" altLang="en-US" dirty="0"/>
              <a:t>摆动数列前</a:t>
            </a:r>
            <a:r>
              <a:rPr lang="en-US" altLang="zh-CN" dirty="0"/>
              <a:t>%d</a:t>
            </a:r>
            <a:r>
              <a:rPr lang="zh-CN" altLang="en-US" dirty="0"/>
              <a:t>项中最大项有：</a:t>
            </a:r>
            <a:r>
              <a:rPr lang="en-US" altLang="zh-CN" dirty="0"/>
              <a:t>",n);</a:t>
            </a:r>
          </a:p>
          <a:p>
            <a:r>
              <a:rPr lang="en-US" altLang="zh-CN" dirty="0"/>
              <a:t>	for(</a:t>
            </a:r>
            <a:r>
              <a:rPr lang="en-US" altLang="zh-CN" dirty="0" err="1"/>
              <a:t>i</a:t>
            </a:r>
            <a:r>
              <a:rPr lang="en-US" altLang="zh-CN" dirty="0"/>
              <a:t>=2;i&lt;=</a:t>
            </a:r>
            <a:r>
              <a:rPr lang="en-US" altLang="zh-CN" dirty="0" err="1"/>
              <a:t>n;i</a:t>
            </a:r>
            <a:r>
              <a:rPr lang="en-US" altLang="zh-CN" dirty="0"/>
              <a:t>++)</a:t>
            </a:r>
          </a:p>
          <a:p>
            <a:r>
              <a:rPr lang="en-US" altLang="zh-CN" dirty="0"/>
              <a:t>		if(a[</a:t>
            </a:r>
            <a:r>
              <a:rPr lang="en-US" altLang="zh-CN" dirty="0" err="1"/>
              <a:t>i</a:t>
            </a:r>
            <a:r>
              <a:rPr lang="en-US" altLang="zh-CN" dirty="0"/>
              <a:t>]==max) </a:t>
            </a:r>
            <a:r>
              <a:rPr lang="en-US" altLang="zh-CN" dirty="0" err="1"/>
              <a:t>printf</a:t>
            </a:r>
            <a:r>
              <a:rPr lang="en-US" altLang="zh-CN" dirty="0"/>
              <a:t>("a(%d)=",</a:t>
            </a:r>
            <a:r>
              <a:rPr lang="en-US" altLang="zh-CN" dirty="0" err="1"/>
              <a:t>i</a:t>
            </a:r>
            <a:r>
              <a:rPr lang="en-US" altLang="zh-CN" dirty="0"/>
              <a:t>);</a:t>
            </a:r>
          </a:p>
          <a:p>
            <a:r>
              <a:rPr lang="en-US" altLang="zh-CN" dirty="0"/>
              <a:t>  	</a:t>
            </a:r>
            <a:r>
              <a:rPr lang="en-US" altLang="zh-CN" dirty="0" smtClean="0"/>
              <a:t>}</a:t>
            </a:r>
            <a:endParaRPr lang="en-US" altLang="zh-CN" dirty="0"/>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409181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双幂序列</a:t>
            </a:r>
            <a:endParaRPr lang="zh-CN" altLang="en-US" dirty="0"/>
          </a:p>
        </p:txBody>
      </p:sp>
      <p:sp>
        <p:nvSpPr>
          <p:cNvPr id="3" name="内容占位符 2"/>
          <p:cNvSpPr>
            <a:spLocks noGrp="1"/>
          </p:cNvSpPr>
          <p:nvPr>
            <p:ph idx="1"/>
          </p:nvPr>
        </p:nvSpPr>
        <p:spPr>
          <a:xfrm>
            <a:off x="457200" y="1600200"/>
            <a:ext cx="8472518" cy="4900633"/>
          </a:xfrm>
        </p:spPr>
        <p:txBody>
          <a:bodyPr/>
          <a:lstStyle/>
          <a:p>
            <a:r>
              <a:rPr lang="zh-CN" altLang="en-US" dirty="0" smtClean="0"/>
              <a:t>设</a:t>
            </a:r>
            <a:r>
              <a:rPr lang="en-US" dirty="0" err="1" smtClean="0"/>
              <a:t>x,y</a:t>
            </a:r>
            <a:r>
              <a:rPr lang="zh-CN" altLang="en-US" dirty="0" smtClean="0"/>
              <a:t>为正整数，试计算集合</a:t>
            </a:r>
            <a:endParaRPr lang="en-US" altLang="zh-CN" dirty="0" smtClean="0"/>
          </a:p>
          <a:p>
            <a:pPr>
              <a:buNone/>
            </a:pPr>
            <a:r>
              <a:rPr lang="zh-CN" altLang="en-US" dirty="0" smtClean="0"/>
              <a:t>的元素由小到大排列的双幂序列第</a:t>
            </a:r>
            <a:r>
              <a:rPr lang="en-US" dirty="0" smtClean="0"/>
              <a:t>n</a:t>
            </a:r>
            <a:r>
              <a:rPr lang="zh-CN" altLang="en-US" dirty="0" smtClean="0"/>
              <a:t>项与前</a:t>
            </a:r>
            <a:r>
              <a:rPr lang="en-US" dirty="0" smtClean="0"/>
              <a:t>n</a:t>
            </a:r>
            <a:r>
              <a:rPr lang="zh-CN" altLang="en-US" dirty="0" smtClean="0"/>
              <a:t>项之和。</a:t>
            </a:r>
            <a:endParaRPr lang="en-US" altLang="zh-CN" dirty="0" smtClean="0"/>
          </a:p>
          <a:p>
            <a:pPr lvl="1"/>
            <a:r>
              <a:rPr lang="zh-CN" altLang="en-US" dirty="0" smtClean="0"/>
              <a:t>    请输入</a:t>
            </a:r>
            <a:r>
              <a:rPr lang="en-US" dirty="0" smtClean="0"/>
              <a:t>: </a:t>
            </a:r>
            <a:r>
              <a:rPr lang="en-US" altLang="zh-CN" dirty="0" smtClean="0"/>
              <a:t>4</a:t>
            </a:r>
            <a:r>
              <a:rPr lang="en-US" dirty="0" smtClean="0"/>
              <a:t>0</a:t>
            </a:r>
            <a:endParaRPr lang="zh-CN" altLang="en-US" dirty="0" smtClean="0"/>
          </a:p>
          <a:p>
            <a:pPr lvl="1"/>
            <a:r>
              <a:rPr lang="en-US" dirty="0" smtClean="0"/>
              <a:t>    </a:t>
            </a:r>
            <a:r>
              <a:rPr lang="zh-CN" altLang="en-US" dirty="0" smtClean="0"/>
              <a:t>数列的第</a:t>
            </a:r>
            <a:r>
              <a:rPr lang="en-US" altLang="zh-CN" dirty="0" smtClean="0"/>
              <a:t>4</a:t>
            </a:r>
            <a:r>
              <a:rPr lang="en-US" dirty="0" smtClean="0"/>
              <a:t>0</a:t>
            </a:r>
            <a:r>
              <a:rPr lang="zh-CN" altLang="en-US" dirty="0" smtClean="0"/>
              <a:t>项为</a:t>
            </a:r>
            <a:r>
              <a:rPr lang="en-US" dirty="0" smtClean="0"/>
              <a:t>: </a:t>
            </a:r>
            <a:r>
              <a:rPr lang="en-US" altLang="zh-CN" dirty="0" smtClean="0"/>
              <a:t>16777216</a:t>
            </a:r>
            <a:r>
              <a:rPr lang="en-US" dirty="0" smtClean="0"/>
              <a:t> (</a:t>
            </a:r>
            <a:r>
              <a:rPr lang="en-US" altLang="zh-CN" dirty="0" smtClean="0"/>
              <a:t>2</a:t>
            </a:r>
            <a:r>
              <a:rPr lang="en-US" dirty="0" smtClean="0"/>
              <a:t>^</a:t>
            </a:r>
            <a:r>
              <a:rPr lang="en-US" altLang="zh-CN" dirty="0" smtClean="0"/>
              <a:t>24</a:t>
            </a:r>
            <a:r>
              <a:rPr lang="en-US" dirty="0" smtClean="0"/>
              <a:t>)</a:t>
            </a:r>
            <a:endParaRPr lang="zh-CN" altLang="en-US" dirty="0" smtClean="0"/>
          </a:p>
          <a:p>
            <a:pPr lvl="1"/>
            <a:r>
              <a:rPr lang="en-US" dirty="0" smtClean="0"/>
              <a:t>    </a:t>
            </a:r>
            <a:r>
              <a:rPr lang="zh-CN" altLang="en-US" dirty="0" smtClean="0"/>
              <a:t>数列的前</a:t>
            </a:r>
            <a:r>
              <a:rPr lang="en-US" altLang="zh-CN" dirty="0" smtClean="0"/>
              <a:t>4</a:t>
            </a:r>
            <a:r>
              <a:rPr lang="en-US" dirty="0" smtClean="0"/>
              <a:t>0</a:t>
            </a:r>
            <a:r>
              <a:rPr lang="zh-CN" altLang="en-US" dirty="0" smtClean="0"/>
              <a:t>项之和为：</a:t>
            </a:r>
            <a:r>
              <a:rPr lang="en-US" altLang="zh-CN" dirty="0" smtClean="0"/>
              <a:t>55077790</a:t>
            </a:r>
            <a:endParaRPr lang="zh-CN" altLang="en-US" dirty="0" smtClean="0"/>
          </a:p>
          <a:p>
            <a:endParaRPr lang="zh-CN" altLang="en-US"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45" name="Object 1"/>
          <p:cNvGraphicFramePr>
            <a:graphicFrameLocks noChangeAspect="1"/>
          </p:cNvGraphicFramePr>
          <p:nvPr/>
        </p:nvGraphicFramePr>
        <p:xfrm>
          <a:off x="5857884" y="1643050"/>
          <a:ext cx="3018256" cy="428628"/>
        </p:xfrm>
        <a:graphic>
          <a:graphicData uri="http://schemas.openxmlformats.org/presentationml/2006/ole">
            <mc:AlternateContent xmlns:mc="http://schemas.openxmlformats.org/markup-compatibility/2006">
              <mc:Choice xmlns:v="urn:schemas-microsoft-com:vml" Requires="v">
                <p:oleObj spid="_x0000_s41990" name="Equation" r:id="rId3" imgW="1612900" imgH="228600" progId="Equation.DSMT4">
                  <p:embed/>
                </p:oleObj>
              </mc:Choice>
              <mc:Fallback>
                <p:oleObj name="Equation" r:id="rId3" imgW="1612900" imgH="228600" progId="Equation.DSMT4">
                  <p:embed/>
                  <p:pic>
                    <p:nvPicPr>
                      <p:cNvPr id="3174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4" y="1643050"/>
                        <a:ext cx="3018256"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138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1"/>
            <a:ext cx="8358246" cy="6857999"/>
          </a:xfrm>
          <a:prstGeom prst="rect">
            <a:avLst/>
          </a:prstGeom>
        </p:spPr>
        <p:txBody>
          <a:bodyPr wrap="square">
            <a:spAutoFit/>
          </a:bodyPr>
          <a:lstStyle/>
          <a:p>
            <a:r>
              <a:rPr lang="en-US" altLang="zh-CN" sz="1400" dirty="0" smtClean="0"/>
              <a:t>#include &lt;</a:t>
            </a:r>
            <a:r>
              <a:rPr lang="en-US" altLang="zh-CN" sz="1400" dirty="0" err="1" smtClean="0"/>
              <a:t>iostream</a:t>
            </a:r>
            <a:r>
              <a:rPr lang="en-US" altLang="zh-CN" sz="1400" dirty="0" smtClean="0"/>
              <a:t>&gt;</a:t>
            </a:r>
          </a:p>
          <a:p>
            <a:r>
              <a:rPr lang="en-US" altLang="zh-CN" sz="1400" dirty="0" smtClean="0"/>
              <a:t>using namespace std;</a:t>
            </a:r>
          </a:p>
          <a:p>
            <a:r>
              <a:rPr lang="en-US" altLang="zh-CN" sz="1400" dirty="0" err="1" smtClean="0"/>
              <a:t>int</a:t>
            </a:r>
            <a:r>
              <a:rPr lang="en-US" altLang="zh-CN" sz="1400" dirty="0" smtClean="0"/>
              <a:t> main()</a:t>
            </a:r>
          </a:p>
          <a:p>
            <a:r>
              <a:rPr lang="en-US" altLang="zh-CN" sz="1400" dirty="0" smtClean="0"/>
              <a:t>{</a:t>
            </a:r>
            <a:r>
              <a:rPr lang="en-US" altLang="zh-CN" dirty="0" smtClean="0"/>
              <a:t>	</a:t>
            </a:r>
            <a:r>
              <a:rPr lang="en-US" altLang="zh-CN" sz="1400" dirty="0" err="1" smtClean="0"/>
              <a:t>int</a:t>
            </a:r>
            <a:r>
              <a:rPr lang="en-US" altLang="zh-CN" sz="1400" dirty="0" smtClean="0"/>
              <a:t>  k,m,t,p2,p3;  </a:t>
            </a:r>
          </a:p>
          <a:p>
            <a:r>
              <a:rPr lang="en-US" altLang="zh-CN" sz="1400" dirty="0" smtClean="0"/>
              <a:t> 	long  </a:t>
            </a:r>
            <a:r>
              <a:rPr lang="en-US" altLang="zh-CN" sz="1400" dirty="0" err="1" smtClean="0"/>
              <a:t>a,b,s,f</a:t>
            </a:r>
            <a:r>
              <a:rPr lang="en-US" altLang="zh-CN" sz="1400" dirty="0" smtClean="0"/>
              <a:t>[100];</a:t>
            </a:r>
          </a:p>
          <a:p>
            <a:r>
              <a:rPr lang="en-US" altLang="zh-CN" sz="1400" dirty="0" smtClean="0"/>
              <a:t> 	</a:t>
            </a:r>
            <a:r>
              <a:rPr lang="en-US" altLang="zh-CN" sz="1400" dirty="0" err="1" smtClean="0"/>
              <a:t>cout</a:t>
            </a:r>
            <a:r>
              <a:rPr lang="en-US" altLang="zh-CN" sz="1400" dirty="0" smtClean="0"/>
              <a:t>&lt;&lt;"  </a:t>
            </a:r>
            <a:r>
              <a:rPr lang="zh-CN" altLang="en-US" sz="1400" dirty="0" smtClean="0"/>
              <a:t>求数列的第</a:t>
            </a:r>
            <a:r>
              <a:rPr lang="en-US" altLang="zh-CN" sz="1400" dirty="0" smtClean="0"/>
              <a:t>m</a:t>
            </a:r>
            <a:r>
              <a:rPr lang="zh-CN" altLang="en-US" sz="1400" dirty="0" smtClean="0"/>
              <a:t>项与前</a:t>
            </a:r>
            <a:r>
              <a:rPr lang="en-US" altLang="zh-CN" sz="1400" dirty="0" smtClean="0"/>
              <a:t>m</a:t>
            </a:r>
            <a:r>
              <a:rPr lang="zh-CN" altLang="en-US" sz="1400" dirty="0" smtClean="0"/>
              <a:t>项和</a:t>
            </a:r>
            <a:r>
              <a:rPr lang="en-US" altLang="zh-CN" sz="1400" dirty="0" smtClean="0"/>
              <a:t>,</a:t>
            </a:r>
            <a:r>
              <a:rPr lang="zh-CN" altLang="en-US" sz="1400" dirty="0" smtClean="0"/>
              <a:t>请输入</a:t>
            </a:r>
            <a:r>
              <a:rPr lang="en-US" altLang="zh-CN" sz="1400" dirty="0" smtClean="0"/>
              <a:t>m: ";</a:t>
            </a:r>
          </a:p>
          <a:p>
            <a:r>
              <a:rPr lang="en-US" altLang="zh-CN" sz="1400" dirty="0" smtClean="0"/>
              <a:t> 	</a:t>
            </a:r>
            <a:r>
              <a:rPr lang="en-US" altLang="zh-CN" sz="1400" dirty="0" err="1" smtClean="0"/>
              <a:t>cin</a:t>
            </a:r>
            <a:r>
              <a:rPr lang="en-US" altLang="zh-CN" sz="1400" dirty="0" smtClean="0"/>
              <a:t>&gt;&gt;m;</a:t>
            </a:r>
          </a:p>
          <a:p>
            <a:r>
              <a:rPr lang="en-US" altLang="zh-CN" sz="1400" dirty="0" smtClean="0"/>
              <a:t> 	f[1]=1;p2=0;p3=0;</a:t>
            </a:r>
          </a:p>
          <a:p>
            <a:r>
              <a:rPr lang="en-US" altLang="zh-CN" sz="1400" dirty="0" smtClean="0"/>
              <a:t>	 a=2;b=3;s=1;</a:t>
            </a:r>
          </a:p>
          <a:p>
            <a:r>
              <a:rPr lang="en-US" altLang="zh-CN" sz="1400" dirty="0" smtClean="0"/>
              <a:t> 	for(k=2;k&lt;=</a:t>
            </a:r>
            <a:r>
              <a:rPr lang="en-US" altLang="zh-CN" sz="1400" dirty="0" err="1" smtClean="0"/>
              <a:t>m;k</a:t>
            </a:r>
            <a:r>
              <a:rPr lang="en-US" altLang="zh-CN" sz="1400" dirty="0" smtClean="0"/>
              <a:t>++)</a:t>
            </a:r>
          </a:p>
          <a:p>
            <a:r>
              <a:rPr lang="en-US" altLang="zh-CN" sz="1400" dirty="0" smtClean="0"/>
              <a:t>   	 { </a:t>
            </a:r>
          </a:p>
          <a:p>
            <a:r>
              <a:rPr lang="en-US" altLang="zh-CN" sz="1400" dirty="0" smtClean="0"/>
              <a:t>	</a:t>
            </a:r>
            <a:r>
              <a:rPr lang="zh-CN" altLang="en-US" sz="1400" dirty="0" smtClean="0"/>
              <a:t>       </a:t>
            </a:r>
            <a:r>
              <a:rPr lang="en-US" altLang="zh-CN" sz="1400" dirty="0" smtClean="0"/>
              <a:t>if(a&lt;b)</a:t>
            </a:r>
          </a:p>
          <a:p>
            <a:r>
              <a:rPr lang="en-US" altLang="zh-CN" sz="1400" dirty="0" smtClean="0"/>
              <a:t>        	</a:t>
            </a:r>
            <a:r>
              <a:rPr lang="zh-CN" altLang="en-US" sz="1400" dirty="0" smtClean="0"/>
              <a:t>      </a:t>
            </a:r>
            <a:r>
              <a:rPr lang="en-US" altLang="zh-CN" sz="1400" dirty="0" smtClean="0"/>
              <a:t>{ </a:t>
            </a:r>
          </a:p>
          <a:p>
            <a:r>
              <a:rPr lang="en-US" altLang="zh-CN" sz="1400" dirty="0" smtClean="0"/>
              <a:t>		f[k]=</a:t>
            </a:r>
            <a:r>
              <a:rPr lang="en-US" altLang="zh-CN" sz="1400" dirty="0" err="1" smtClean="0"/>
              <a:t>a;a</a:t>
            </a:r>
            <a:r>
              <a:rPr lang="en-US" altLang="zh-CN" sz="1400" dirty="0" smtClean="0"/>
              <a:t>=a*2;          	// </a:t>
            </a:r>
            <a:r>
              <a:rPr lang="zh-CN" altLang="en-US" sz="1400" dirty="0" smtClean="0"/>
              <a:t>用</a:t>
            </a:r>
            <a:r>
              <a:rPr lang="en-US" altLang="zh-CN" sz="1400" dirty="0" smtClean="0"/>
              <a:t>2</a:t>
            </a:r>
            <a:r>
              <a:rPr lang="zh-CN" altLang="en-US" sz="1400" dirty="0" smtClean="0"/>
              <a:t>的幂给</a:t>
            </a:r>
            <a:r>
              <a:rPr lang="en-US" altLang="zh-CN" sz="1400" dirty="0" smtClean="0"/>
              <a:t>f[k]</a:t>
            </a:r>
            <a:r>
              <a:rPr lang="zh-CN" altLang="en-US" sz="1400" dirty="0" smtClean="0"/>
              <a:t>赋值  </a:t>
            </a:r>
          </a:p>
          <a:p>
            <a:r>
              <a:rPr lang="zh-CN" altLang="en-US" sz="1400" dirty="0" smtClean="0"/>
              <a:t>          	</a:t>
            </a:r>
            <a:r>
              <a:rPr lang="en-US" altLang="zh-CN" sz="1400" dirty="0" smtClean="0"/>
              <a:t>	t=2;p2++;              	// t=2</a:t>
            </a:r>
            <a:r>
              <a:rPr lang="zh-CN" altLang="en-US" sz="1400" dirty="0" smtClean="0"/>
              <a:t>表示</a:t>
            </a:r>
            <a:r>
              <a:rPr lang="en-US" altLang="zh-CN" sz="1400" dirty="0" smtClean="0"/>
              <a:t>2</a:t>
            </a:r>
            <a:r>
              <a:rPr lang="zh-CN" altLang="en-US" sz="1400" dirty="0" smtClean="0"/>
              <a:t>的幂，</a:t>
            </a:r>
            <a:r>
              <a:rPr lang="en-US" altLang="zh-CN" sz="1400" dirty="0" smtClean="0"/>
              <a:t>p2</a:t>
            </a:r>
            <a:r>
              <a:rPr lang="zh-CN" altLang="en-US" sz="1400" dirty="0" smtClean="0"/>
              <a:t>为指数  </a:t>
            </a:r>
          </a:p>
          <a:p>
            <a:r>
              <a:rPr lang="zh-CN" altLang="en-US" sz="1400" dirty="0" smtClean="0"/>
              <a:t>        </a:t>
            </a:r>
            <a:r>
              <a:rPr lang="en-US" altLang="zh-CN" sz="1400" dirty="0" smtClean="0"/>
              <a:t>	</a:t>
            </a:r>
            <a:r>
              <a:rPr lang="zh-CN" altLang="en-US" sz="1400" dirty="0" smtClean="0"/>
              <a:t>    </a:t>
            </a:r>
            <a:r>
              <a:rPr lang="en-US" altLang="zh-CN" sz="1400" dirty="0" smtClean="0"/>
              <a:t>} </a:t>
            </a:r>
          </a:p>
          <a:p>
            <a:r>
              <a:rPr lang="en-US" altLang="zh-CN" sz="1400" dirty="0" smtClean="0"/>
              <a:t>      	</a:t>
            </a:r>
            <a:r>
              <a:rPr lang="zh-CN" altLang="en-US" sz="1400" dirty="0" smtClean="0"/>
              <a:t>    </a:t>
            </a:r>
            <a:r>
              <a:rPr lang="en-US" altLang="zh-CN" sz="1400" dirty="0" smtClean="0"/>
              <a:t>else </a:t>
            </a:r>
          </a:p>
          <a:p>
            <a:r>
              <a:rPr lang="en-US" altLang="zh-CN" sz="1400" dirty="0" smtClean="0"/>
              <a:t>        	</a:t>
            </a:r>
            <a:r>
              <a:rPr lang="zh-CN" altLang="en-US" sz="1400" dirty="0" smtClean="0"/>
              <a:t>   </a:t>
            </a:r>
            <a:r>
              <a:rPr lang="en-US" altLang="zh-CN" sz="1400" dirty="0" smtClean="0"/>
              <a:t>{ </a:t>
            </a:r>
          </a:p>
          <a:p>
            <a:r>
              <a:rPr lang="en-US" altLang="zh-CN" sz="1400" dirty="0" smtClean="0"/>
              <a:t>		f[k]=</a:t>
            </a:r>
            <a:r>
              <a:rPr lang="en-US" altLang="zh-CN" sz="1400" dirty="0" err="1" smtClean="0"/>
              <a:t>b;b</a:t>
            </a:r>
            <a:r>
              <a:rPr lang="en-US" altLang="zh-CN" sz="1400" dirty="0" smtClean="0"/>
              <a:t>=b*3;          	// </a:t>
            </a:r>
            <a:r>
              <a:rPr lang="zh-CN" altLang="en-US" sz="1400" dirty="0" smtClean="0"/>
              <a:t>用</a:t>
            </a:r>
            <a:r>
              <a:rPr lang="en-US" altLang="zh-CN" sz="1400" dirty="0" smtClean="0"/>
              <a:t>3</a:t>
            </a:r>
            <a:r>
              <a:rPr lang="zh-CN" altLang="en-US" sz="1400" dirty="0" smtClean="0"/>
              <a:t>的幂给</a:t>
            </a:r>
            <a:r>
              <a:rPr lang="en-US" altLang="zh-CN" sz="1400" dirty="0" smtClean="0"/>
              <a:t>f[k]</a:t>
            </a:r>
            <a:r>
              <a:rPr lang="zh-CN" altLang="en-US" sz="1400" dirty="0" smtClean="0"/>
              <a:t>赋值  </a:t>
            </a:r>
          </a:p>
          <a:p>
            <a:r>
              <a:rPr lang="zh-CN" altLang="en-US" sz="1400" dirty="0" smtClean="0"/>
              <a:t>          	</a:t>
            </a:r>
            <a:r>
              <a:rPr lang="en-US" altLang="zh-CN" sz="1400" dirty="0" smtClean="0"/>
              <a:t>	t=3;p3++;              	// t=3</a:t>
            </a:r>
            <a:r>
              <a:rPr lang="zh-CN" altLang="en-US" sz="1400" dirty="0" smtClean="0"/>
              <a:t>表示</a:t>
            </a:r>
            <a:r>
              <a:rPr lang="en-US" altLang="zh-CN" sz="1400" dirty="0" smtClean="0"/>
              <a:t>3</a:t>
            </a:r>
            <a:r>
              <a:rPr lang="zh-CN" altLang="en-US" sz="1400" dirty="0" smtClean="0"/>
              <a:t>的幂，</a:t>
            </a:r>
            <a:r>
              <a:rPr lang="en-US" altLang="zh-CN" sz="1400" dirty="0" smtClean="0"/>
              <a:t>p3</a:t>
            </a:r>
            <a:r>
              <a:rPr lang="zh-CN" altLang="en-US" sz="1400" dirty="0" smtClean="0"/>
              <a:t>为指数  </a:t>
            </a:r>
          </a:p>
          <a:p>
            <a:r>
              <a:rPr lang="zh-CN" altLang="en-US" sz="1400" dirty="0" smtClean="0"/>
              <a:t>      </a:t>
            </a:r>
            <a:r>
              <a:rPr lang="en-US" altLang="zh-CN" sz="1400" dirty="0" smtClean="0"/>
              <a:t>	</a:t>
            </a:r>
            <a:r>
              <a:rPr lang="zh-CN" altLang="en-US" sz="1400" dirty="0" smtClean="0"/>
              <a:t>   </a:t>
            </a:r>
            <a:r>
              <a:rPr lang="en-US" altLang="zh-CN" sz="1400" dirty="0" smtClean="0"/>
              <a:t>}</a:t>
            </a:r>
          </a:p>
          <a:p>
            <a:r>
              <a:rPr lang="en-US" altLang="zh-CN" sz="1400" dirty="0" smtClean="0"/>
              <a:t>      	 </a:t>
            </a:r>
            <a:r>
              <a:rPr lang="zh-CN" altLang="en-US" sz="1400" dirty="0" smtClean="0"/>
              <a:t>  </a:t>
            </a:r>
            <a:r>
              <a:rPr lang="en-US" altLang="zh-CN" sz="1400" dirty="0" smtClean="0"/>
              <a:t>s+=f[k];</a:t>
            </a:r>
          </a:p>
          <a:p>
            <a:r>
              <a:rPr lang="en-US" altLang="zh-CN" sz="1400" dirty="0" smtClean="0"/>
              <a:t>   	 }	</a:t>
            </a:r>
          </a:p>
          <a:p>
            <a:r>
              <a:rPr lang="en-US" altLang="zh-CN" sz="1400" dirty="0" smtClean="0"/>
              <a:t> 	</a:t>
            </a:r>
            <a:r>
              <a:rPr lang="en-US" altLang="zh-CN" sz="1400" dirty="0" err="1" smtClean="0"/>
              <a:t>cout</a:t>
            </a:r>
            <a:r>
              <a:rPr lang="en-US" altLang="zh-CN" sz="1400" dirty="0" smtClean="0"/>
              <a:t>&lt;&lt;"</a:t>
            </a:r>
            <a:r>
              <a:rPr lang="zh-CN" altLang="en-US" sz="1400" dirty="0" smtClean="0"/>
              <a:t>数列的第</a:t>
            </a:r>
            <a:r>
              <a:rPr lang="en-US" altLang="zh-CN" sz="1400" dirty="0" smtClean="0"/>
              <a:t>"&lt;&lt;m&lt;&lt;"</a:t>
            </a:r>
            <a:r>
              <a:rPr lang="zh-CN" altLang="en-US" sz="1400" dirty="0" smtClean="0"/>
              <a:t>项为</a:t>
            </a:r>
            <a:r>
              <a:rPr lang="en-US" altLang="zh-CN" sz="1400" dirty="0" smtClean="0"/>
              <a:t>:"&lt;&lt;f[m]&lt;&lt;</a:t>
            </a:r>
            <a:r>
              <a:rPr lang="en-US" altLang="zh-CN" sz="1400" dirty="0" err="1" smtClean="0"/>
              <a:t>endl</a:t>
            </a:r>
            <a:r>
              <a:rPr lang="en-US" altLang="zh-CN" sz="1400" dirty="0" smtClean="0"/>
              <a:t>;</a:t>
            </a:r>
          </a:p>
          <a:p>
            <a:r>
              <a:rPr lang="en-US" altLang="zh-CN" sz="1400" dirty="0" smtClean="0"/>
              <a:t> 	if(t==2)                       	// </a:t>
            </a:r>
            <a:r>
              <a:rPr lang="zh-CN" altLang="en-US" sz="1400" dirty="0" smtClean="0"/>
              <a:t>对输出项进行标注  </a:t>
            </a:r>
          </a:p>
          <a:p>
            <a:r>
              <a:rPr lang="zh-CN" altLang="en-US" sz="1400" dirty="0" smtClean="0"/>
              <a:t>    	</a:t>
            </a:r>
            <a:r>
              <a:rPr lang="en-US" altLang="zh-CN" sz="1400" dirty="0" err="1" smtClean="0"/>
              <a:t>cout</a:t>
            </a:r>
            <a:r>
              <a:rPr lang="en-US" altLang="zh-CN" sz="1400" dirty="0" smtClean="0"/>
              <a:t>&lt;&lt;"2^"&lt;&lt;p2&lt;&lt;</a:t>
            </a:r>
            <a:r>
              <a:rPr lang="en-US" altLang="zh-CN" sz="1400" dirty="0" err="1" smtClean="0"/>
              <a:t>endl</a:t>
            </a:r>
            <a:r>
              <a:rPr lang="en-US" altLang="zh-CN" sz="1400" dirty="0" smtClean="0"/>
              <a:t>;</a:t>
            </a:r>
          </a:p>
          <a:p>
            <a:r>
              <a:rPr lang="en-US" altLang="zh-CN" sz="1400" dirty="0" smtClean="0"/>
              <a:t>	 else</a:t>
            </a:r>
          </a:p>
          <a:p>
            <a:r>
              <a:rPr lang="en-US" altLang="zh-CN" sz="1400" dirty="0" smtClean="0"/>
              <a:t>    	</a:t>
            </a:r>
            <a:r>
              <a:rPr lang="en-US" altLang="zh-CN" sz="1400" dirty="0" err="1" smtClean="0"/>
              <a:t>cout</a:t>
            </a:r>
            <a:r>
              <a:rPr lang="en-US" altLang="zh-CN" sz="1400" dirty="0" smtClean="0"/>
              <a:t>&lt;&lt;"3^"&lt;&lt;p3&lt;&lt;</a:t>
            </a:r>
            <a:r>
              <a:rPr lang="en-US" altLang="zh-CN" sz="1400" dirty="0" err="1" smtClean="0"/>
              <a:t>endl</a:t>
            </a:r>
            <a:r>
              <a:rPr lang="en-US" altLang="zh-CN" sz="1400" dirty="0" smtClean="0"/>
              <a:t>;</a:t>
            </a:r>
          </a:p>
          <a:p>
            <a:r>
              <a:rPr lang="en-US" altLang="zh-CN" sz="1400" dirty="0" smtClean="0"/>
              <a:t> 	</a:t>
            </a:r>
            <a:r>
              <a:rPr lang="en-US" altLang="zh-CN" sz="1400" dirty="0" err="1" smtClean="0"/>
              <a:t>cout</a:t>
            </a:r>
            <a:r>
              <a:rPr lang="en-US" altLang="zh-CN" sz="1400" dirty="0" smtClean="0"/>
              <a:t>&lt;&lt;"</a:t>
            </a:r>
            <a:r>
              <a:rPr lang="zh-CN" altLang="en-US" sz="1400" dirty="0" smtClean="0"/>
              <a:t>数列的前</a:t>
            </a:r>
            <a:r>
              <a:rPr lang="en-US" altLang="zh-CN" sz="1400" dirty="0" smtClean="0"/>
              <a:t>"&lt;&lt;m&lt;&lt;"</a:t>
            </a:r>
            <a:r>
              <a:rPr lang="zh-CN" altLang="en-US" sz="1400" dirty="0" smtClean="0"/>
              <a:t>项之和为：</a:t>
            </a:r>
            <a:r>
              <a:rPr lang="en-US" altLang="zh-CN" sz="1400" dirty="0" smtClean="0"/>
              <a:t>"&lt;&lt;s&lt;&lt;</a:t>
            </a:r>
            <a:r>
              <a:rPr lang="en-US" altLang="zh-CN" sz="1400" dirty="0" err="1" smtClean="0"/>
              <a:t>endl</a:t>
            </a:r>
            <a:r>
              <a:rPr lang="en-US" altLang="zh-CN" sz="1400" dirty="0" smtClean="0"/>
              <a:t>;</a:t>
            </a:r>
          </a:p>
          <a:p>
            <a:r>
              <a:rPr lang="en-US" altLang="zh-CN" sz="1400" dirty="0" smtClean="0"/>
              <a:t> 	return 0;</a:t>
            </a:r>
          </a:p>
          <a:p>
            <a:r>
              <a:rPr lang="en-US" altLang="zh-CN" sz="1400" dirty="0" smtClean="0"/>
              <a:t>}</a:t>
            </a:r>
            <a:endParaRPr lang="en-US" altLang="zh-CN" sz="1400" dirty="0"/>
          </a:p>
        </p:txBody>
      </p:sp>
    </p:spTree>
    <p:extLst>
      <p:ext uri="{BB962C8B-B14F-4D97-AF65-F5344CB8AC3E}">
        <p14:creationId xmlns:p14="http://schemas.microsoft.com/office/powerpoint/2010/main" val="289480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水手分椰子</a:t>
            </a:r>
            <a:endParaRPr lang="zh-CN" altLang="en-US" dirty="0"/>
          </a:p>
        </p:txBody>
      </p:sp>
      <p:sp>
        <p:nvSpPr>
          <p:cNvPr id="3" name="内容占位符 2"/>
          <p:cNvSpPr>
            <a:spLocks noGrp="1"/>
          </p:cNvSpPr>
          <p:nvPr>
            <p:ph idx="1"/>
          </p:nvPr>
        </p:nvSpPr>
        <p:spPr/>
        <p:txBody>
          <a:bodyPr>
            <a:normAutofit fontScale="85000" lnSpcReduction="20000"/>
          </a:bodyPr>
          <a:lstStyle/>
          <a:p>
            <a:r>
              <a:rPr lang="en-US" dirty="0" smtClean="0"/>
              <a:t>n</a:t>
            </a:r>
            <a:r>
              <a:rPr lang="zh-CN" altLang="en-US" dirty="0" smtClean="0"/>
              <a:t>个水手来到一个岛上，采了一堆椰子后，因为疲劳都睡着了。一段时间后，第一个水手醒来，悄悄地将椰子等分成</a:t>
            </a:r>
            <a:r>
              <a:rPr lang="en-US" dirty="0" smtClean="0"/>
              <a:t>n</a:t>
            </a:r>
            <a:r>
              <a:rPr lang="zh-CN" altLang="en-US" dirty="0" smtClean="0"/>
              <a:t>份，多出</a:t>
            </a:r>
            <a:r>
              <a:rPr lang="en-US" dirty="0" smtClean="0"/>
              <a:t>m</a:t>
            </a:r>
            <a:r>
              <a:rPr lang="zh-CN" altLang="en-US" dirty="0" smtClean="0"/>
              <a:t>个椰子，便给了旁边的猴子，然后自己藏起一份，再将剩下的椰子重新合在一起，继续睡觉。不久，第二名水手醒来，同样将椰子了等分成</a:t>
            </a:r>
            <a:r>
              <a:rPr lang="en-US" dirty="0" smtClean="0"/>
              <a:t>n</a:t>
            </a:r>
            <a:r>
              <a:rPr lang="zh-CN" altLang="en-US" dirty="0" smtClean="0"/>
              <a:t>份，恰好也多出</a:t>
            </a:r>
            <a:r>
              <a:rPr lang="en-US" dirty="0" smtClean="0"/>
              <a:t>m</a:t>
            </a:r>
            <a:r>
              <a:rPr lang="zh-CN" altLang="en-US" dirty="0" smtClean="0"/>
              <a:t>个，也给了猴子。然而自己也藏起一份，再将剩下的椰子重新合在一起。以后每个水手都如此分了一次并都藏起一份，也恰好都把多出的</a:t>
            </a:r>
            <a:r>
              <a:rPr lang="en-US" dirty="0" smtClean="0"/>
              <a:t>m</a:t>
            </a:r>
            <a:r>
              <a:rPr lang="zh-CN" altLang="en-US" dirty="0" smtClean="0"/>
              <a:t>个给了猴子。第二天，</a:t>
            </a:r>
            <a:r>
              <a:rPr lang="en-US" dirty="0" smtClean="0"/>
              <a:t>n</a:t>
            </a:r>
            <a:r>
              <a:rPr lang="zh-CN" altLang="en-US" dirty="0" smtClean="0"/>
              <a:t>个水手醒来，发现椰子少了许多，心照不宣，便把剩下的椰子分成</a:t>
            </a:r>
            <a:r>
              <a:rPr lang="en-US" dirty="0" smtClean="0"/>
              <a:t>n</a:t>
            </a:r>
            <a:r>
              <a:rPr lang="zh-CN" altLang="en-US" dirty="0" smtClean="0"/>
              <a:t>份，恰好又多出</a:t>
            </a:r>
            <a:r>
              <a:rPr lang="en-US" dirty="0" smtClean="0"/>
              <a:t>m</a:t>
            </a:r>
            <a:r>
              <a:rPr lang="zh-CN" altLang="en-US" dirty="0" smtClean="0"/>
              <a:t>个，给了猴子</a:t>
            </a:r>
            <a:r>
              <a:rPr lang="zh-CN" altLang="en-US" dirty="0" smtClean="0"/>
              <a:t>。</a:t>
            </a:r>
            <a:r>
              <a:rPr lang="zh-CN" altLang="zh-CN" dirty="0"/>
              <a:t>问原来这堆椰子至少有多少个</a:t>
            </a:r>
            <a:r>
              <a:rPr lang="en-US" altLang="zh-CN" dirty="0"/>
              <a:t>?</a:t>
            </a:r>
            <a:endParaRPr lang="zh-CN" altLang="zh-CN" dirty="0"/>
          </a:p>
          <a:p>
            <a:endParaRPr lang="zh-CN" altLang="en-US" dirty="0" smtClean="0"/>
          </a:p>
          <a:p>
            <a:endParaRPr lang="zh-CN" altLang="en-US" dirty="0"/>
          </a:p>
        </p:txBody>
      </p:sp>
    </p:spTree>
    <p:extLst>
      <p:ext uri="{BB962C8B-B14F-4D97-AF65-F5344CB8AC3E}">
        <p14:creationId xmlns:p14="http://schemas.microsoft.com/office/powerpoint/2010/main" val="98988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1600200"/>
            <a:ext cx="8715436" cy="5043510"/>
          </a:xfrm>
        </p:spPr>
        <p:txBody>
          <a:bodyPr>
            <a:normAutofit fontScale="77500" lnSpcReduction="20000"/>
          </a:bodyPr>
          <a:lstStyle/>
          <a:p>
            <a:pPr lvl="1"/>
            <a:r>
              <a:rPr lang="zh-CN" altLang="en-US" dirty="0" smtClean="0"/>
              <a:t>请输入人数</a:t>
            </a:r>
            <a:r>
              <a:rPr lang="en-US" dirty="0" smtClean="0"/>
              <a:t>n(1&lt;n&lt;9): 7</a:t>
            </a:r>
            <a:endParaRPr lang="zh-CN" altLang="en-US" dirty="0" smtClean="0"/>
          </a:p>
          <a:p>
            <a:pPr lvl="1"/>
            <a:r>
              <a:rPr lang="zh-CN" altLang="en-US" dirty="0" smtClean="0"/>
              <a:t>请输入每次所剩椰子数</a:t>
            </a:r>
            <a:r>
              <a:rPr lang="en-US" dirty="0" smtClean="0"/>
              <a:t>m(0&lt;m&lt;n): 3</a:t>
            </a:r>
            <a:endParaRPr lang="zh-CN" altLang="en-US" dirty="0" smtClean="0"/>
          </a:p>
          <a:p>
            <a:pPr lvl="1"/>
            <a:r>
              <a:rPr lang="zh-CN" altLang="en-US" dirty="0" smtClean="0"/>
              <a:t>原有椰子至少为：</a:t>
            </a:r>
            <a:r>
              <a:rPr lang="en-US" dirty="0" smtClean="0"/>
              <a:t> 5764783</a:t>
            </a:r>
            <a:r>
              <a:rPr lang="zh-CN" altLang="en-US" dirty="0" smtClean="0"/>
              <a:t>个</a:t>
            </a:r>
            <a:r>
              <a:rPr lang="en-US" dirty="0" smtClean="0"/>
              <a:t>.</a:t>
            </a:r>
            <a:endParaRPr lang="zh-CN" altLang="en-US" dirty="0" smtClean="0"/>
          </a:p>
          <a:p>
            <a:pPr lvl="1"/>
            <a:r>
              <a:rPr lang="zh-CN" altLang="en-US" dirty="0" smtClean="0"/>
              <a:t>第</a:t>
            </a:r>
            <a:r>
              <a:rPr lang="en-US" dirty="0" smtClean="0"/>
              <a:t> 1</a:t>
            </a:r>
            <a:r>
              <a:rPr lang="zh-CN" altLang="en-US" dirty="0" smtClean="0"/>
              <a:t>个水手面临椰子：</a:t>
            </a:r>
            <a:r>
              <a:rPr lang="en-US" dirty="0" smtClean="0"/>
              <a:t> 5764783=7*  823540+3</a:t>
            </a:r>
            <a:r>
              <a:rPr lang="zh-CN" altLang="en-US" dirty="0" smtClean="0"/>
              <a:t>个</a:t>
            </a:r>
            <a:r>
              <a:rPr lang="en-US" dirty="0" smtClean="0"/>
              <a:t>,</a:t>
            </a:r>
            <a:r>
              <a:rPr lang="zh-CN" altLang="en-US" dirty="0" smtClean="0"/>
              <a:t>藏</a:t>
            </a:r>
            <a:r>
              <a:rPr lang="en-US" dirty="0" smtClean="0"/>
              <a:t>  823540</a:t>
            </a:r>
            <a:r>
              <a:rPr lang="zh-CN" altLang="en-US" dirty="0" smtClean="0"/>
              <a:t>个</a:t>
            </a:r>
            <a:r>
              <a:rPr lang="en-US" dirty="0" smtClean="0"/>
              <a:t>.</a:t>
            </a:r>
            <a:endParaRPr lang="zh-CN" altLang="en-US" dirty="0" smtClean="0"/>
          </a:p>
          <a:p>
            <a:pPr lvl="1"/>
            <a:r>
              <a:rPr lang="zh-CN" altLang="en-US" dirty="0" smtClean="0"/>
              <a:t>第</a:t>
            </a:r>
            <a:r>
              <a:rPr lang="en-US" dirty="0" smtClean="0"/>
              <a:t> 2</a:t>
            </a:r>
            <a:r>
              <a:rPr lang="zh-CN" altLang="en-US" dirty="0" smtClean="0"/>
              <a:t>个水手面临椰子：</a:t>
            </a:r>
            <a:r>
              <a:rPr lang="en-US" dirty="0" smtClean="0"/>
              <a:t> 4941240=7*  705891+3</a:t>
            </a:r>
            <a:r>
              <a:rPr lang="zh-CN" altLang="en-US" dirty="0" smtClean="0"/>
              <a:t>个</a:t>
            </a:r>
            <a:r>
              <a:rPr lang="en-US" dirty="0" smtClean="0"/>
              <a:t>,</a:t>
            </a:r>
            <a:r>
              <a:rPr lang="zh-CN" altLang="en-US" dirty="0" smtClean="0"/>
              <a:t>藏</a:t>
            </a:r>
            <a:r>
              <a:rPr lang="en-US" dirty="0" smtClean="0"/>
              <a:t>  705891</a:t>
            </a:r>
            <a:r>
              <a:rPr lang="zh-CN" altLang="en-US" dirty="0" smtClean="0"/>
              <a:t>个</a:t>
            </a:r>
            <a:r>
              <a:rPr lang="en-US" dirty="0" smtClean="0"/>
              <a:t>.</a:t>
            </a:r>
            <a:endParaRPr lang="zh-CN" altLang="en-US" dirty="0" smtClean="0"/>
          </a:p>
          <a:p>
            <a:pPr lvl="1"/>
            <a:r>
              <a:rPr lang="zh-CN" altLang="en-US" dirty="0" smtClean="0"/>
              <a:t>第</a:t>
            </a:r>
            <a:r>
              <a:rPr lang="en-US" dirty="0" smtClean="0"/>
              <a:t> 3</a:t>
            </a:r>
            <a:r>
              <a:rPr lang="zh-CN" altLang="en-US" dirty="0" smtClean="0"/>
              <a:t>个水手面临椰子：</a:t>
            </a:r>
            <a:r>
              <a:rPr lang="en-US" dirty="0" smtClean="0"/>
              <a:t> 4235346=7*  605049+3</a:t>
            </a:r>
            <a:r>
              <a:rPr lang="zh-CN" altLang="en-US" dirty="0" smtClean="0"/>
              <a:t>个</a:t>
            </a:r>
            <a:r>
              <a:rPr lang="en-US" dirty="0" smtClean="0"/>
              <a:t>,</a:t>
            </a:r>
            <a:r>
              <a:rPr lang="zh-CN" altLang="en-US" dirty="0" smtClean="0"/>
              <a:t>藏</a:t>
            </a:r>
            <a:r>
              <a:rPr lang="en-US" dirty="0" smtClean="0"/>
              <a:t>  605049</a:t>
            </a:r>
            <a:r>
              <a:rPr lang="zh-CN" altLang="en-US" dirty="0" smtClean="0"/>
              <a:t>个</a:t>
            </a:r>
            <a:r>
              <a:rPr lang="en-US" dirty="0" smtClean="0"/>
              <a:t>.</a:t>
            </a:r>
            <a:endParaRPr lang="zh-CN" altLang="en-US" dirty="0" smtClean="0"/>
          </a:p>
          <a:p>
            <a:pPr lvl="1"/>
            <a:r>
              <a:rPr lang="zh-CN" altLang="en-US" dirty="0" smtClean="0"/>
              <a:t>第</a:t>
            </a:r>
            <a:r>
              <a:rPr lang="en-US" dirty="0" smtClean="0"/>
              <a:t> 4</a:t>
            </a:r>
            <a:r>
              <a:rPr lang="zh-CN" altLang="en-US" dirty="0" smtClean="0"/>
              <a:t>个水手面临椰子：</a:t>
            </a:r>
            <a:r>
              <a:rPr lang="en-US" dirty="0" smtClean="0"/>
              <a:t> 3630294=7*  518613+3</a:t>
            </a:r>
            <a:r>
              <a:rPr lang="zh-CN" altLang="en-US" dirty="0" smtClean="0"/>
              <a:t>个</a:t>
            </a:r>
            <a:r>
              <a:rPr lang="en-US" dirty="0" smtClean="0"/>
              <a:t>,</a:t>
            </a:r>
            <a:r>
              <a:rPr lang="zh-CN" altLang="en-US" dirty="0" smtClean="0"/>
              <a:t>藏</a:t>
            </a:r>
            <a:r>
              <a:rPr lang="en-US" dirty="0" smtClean="0"/>
              <a:t>  518613</a:t>
            </a:r>
            <a:r>
              <a:rPr lang="zh-CN" altLang="en-US" dirty="0" smtClean="0"/>
              <a:t>个</a:t>
            </a:r>
            <a:r>
              <a:rPr lang="en-US" dirty="0" smtClean="0"/>
              <a:t>.</a:t>
            </a:r>
            <a:endParaRPr lang="zh-CN" altLang="en-US" dirty="0" smtClean="0"/>
          </a:p>
          <a:p>
            <a:pPr lvl="1"/>
            <a:r>
              <a:rPr lang="zh-CN" altLang="en-US" dirty="0" smtClean="0"/>
              <a:t>第</a:t>
            </a:r>
            <a:r>
              <a:rPr lang="en-US" dirty="0" smtClean="0"/>
              <a:t> 5</a:t>
            </a:r>
            <a:r>
              <a:rPr lang="zh-CN" altLang="en-US" dirty="0" smtClean="0"/>
              <a:t>个水手面临椰子：</a:t>
            </a:r>
            <a:r>
              <a:rPr lang="en-US" dirty="0" smtClean="0"/>
              <a:t> 3111678=7*  444525+3</a:t>
            </a:r>
            <a:r>
              <a:rPr lang="zh-CN" altLang="en-US" dirty="0" smtClean="0"/>
              <a:t>个</a:t>
            </a:r>
            <a:r>
              <a:rPr lang="en-US" dirty="0" smtClean="0"/>
              <a:t>,</a:t>
            </a:r>
            <a:r>
              <a:rPr lang="zh-CN" altLang="en-US" dirty="0" smtClean="0"/>
              <a:t>藏</a:t>
            </a:r>
            <a:r>
              <a:rPr lang="en-US" dirty="0" smtClean="0"/>
              <a:t>  444525</a:t>
            </a:r>
            <a:r>
              <a:rPr lang="zh-CN" altLang="en-US" dirty="0" smtClean="0"/>
              <a:t>个</a:t>
            </a:r>
            <a:r>
              <a:rPr lang="en-US" dirty="0" smtClean="0"/>
              <a:t>.</a:t>
            </a:r>
            <a:endParaRPr lang="zh-CN" altLang="en-US" dirty="0" smtClean="0"/>
          </a:p>
          <a:p>
            <a:pPr lvl="1"/>
            <a:r>
              <a:rPr lang="zh-CN" altLang="en-US" dirty="0" smtClean="0"/>
              <a:t>第</a:t>
            </a:r>
            <a:r>
              <a:rPr lang="en-US" dirty="0" smtClean="0"/>
              <a:t> 6</a:t>
            </a:r>
            <a:r>
              <a:rPr lang="zh-CN" altLang="en-US" dirty="0" smtClean="0"/>
              <a:t>个水手面临椰子：</a:t>
            </a:r>
            <a:r>
              <a:rPr lang="en-US" dirty="0" smtClean="0"/>
              <a:t> 2667150=7*  381021+3</a:t>
            </a:r>
            <a:r>
              <a:rPr lang="zh-CN" altLang="en-US" dirty="0" smtClean="0"/>
              <a:t>个</a:t>
            </a:r>
            <a:r>
              <a:rPr lang="en-US" dirty="0" smtClean="0"/>
              <a:t>,</a:t>
            </a:r>
            <a:r>
              <a:rPr lang="zh-CN" altLang="en-US" dirty="0" smtClean="0"/>
              <a:t>藏</a:t>
            </a:r>
            <a:r>
              <a:rPr lang="en-US" dirty="0" smtClean="0"/>
              <a:t>  381021</a:t>
            </a:r>
            <a:r>
              <a:rPr lang="zh-CN" altLang="en-US" dirty="0" smtClean="0"/>
              <a:t>个</a:t>
            </a:r>
            <a:r>
              <a:rPr lang="en-US" dirty="0" smtClean="0"/>
              <a:t>.</a:t>
            </a:r>
            <a:endParaRPr lang="zh-CN" altLang="en-US" dirty="0" smtClean="0"/>
          </a:p>
          <a:p>
            <a:pPr lvl="1"/>
            <a:r>
              <a:rPr lang="zh-CN" altLang="en-US" dirty="0" smtClean="0"/>
              <a:t>第</a:t>
            </a:r>
            <a:r>
              <a:rPr lang="en-US" dirty="0" smtClean="0"/>
              <a:t> 7</a:t>
            </a:r>
            <a:r>
              <a:rPr lang="zh-CN" altLang="en-US" dirty="0" smtClean="0"/>
              <a:t>个水手面临椰子：</a:t>
            </a:r>
            <a:r>
              <a:rPr lang="en-US" dirty="0" smtClean="0"/>
              <a:t> 2286126=7*  326589+3</a:t>
            </a:r>
            <a:r>
              <a:rPr lang="zh-CN" altLang="en-US" dirty="0" smtClean="0"/>
              <a:t>个</a:t>
            </a:r>
            <a:r>
              <a:rPr lang="en-US" dirty="0" smtClean="0"/>
              <a:t>,</a:t>
            </a:r>
            <a:r>
              <a:rPr lang="zh-CN" altLang="en-US" dirty="0" smtClean="0"/>
              <a:t>藏</a:t>
            </a:r>
            <a:r>
              <a:rPr lang="en-US" dirty="0" smtClean="0"/>
              <a:t>  326589</a:t>
            </a:r>
            <a:r>
              <a:rPr lang="zh-CN" altLang="en-US" dirty="0" smtClean="0"/>
              <a:t>个</a:t>
            </a:r>
            <a:r>
              <a:rPr lang="en-US" dirty="0" smtClean="0"/>
              <a:t>.</a:t>
            </a:r>
            <a:endParaRPr lang="zh-CN" altLang="en-US" dirty="0" smtClean="0"/>
          </a:p>
          <a:p>
            <a:pPr lvl="1"/>
            <a:r>
              <a:rPr lang="zh-CN" altLang="en-US" dirty="0" smtClean="0"/>
              <a:t>最后一起分时有椰子：</a:t>
            </a:r>
            <a:r>
              <a:rPr lang="en-US" dirty="0" smtClean="0"/>
              <a:t> 1959534=7*  279933+3</a:t>
            </a:r>
            <a:r>
              <a:rPr lang="zh-CN" altLang="en-US" dirty="0" smtClean="0"/>
              <a:t>个</a:t>
            </a:r>
            <a:r>
              <a:rPr lang="en-US" dirty="0" smtClean="0"/>
              <a:t>.</a:t>
            </a:r>
            <a:r>
              <a:rPr lang="zh-CN" altLang="en-US" dirty="0" smtClean="0"/>
              <a:t>每人分得</a:t>
            </a:r>
            <a:r>
              <a:rPr lang="en-US" dirty="0" smtClean="0"/>
              <a:t>  279933</a:t>
            </a:r>
            <a:r>
              <a:rPr lang="zh-CN" altLang="en-US" dirty="0" smtClean="0"/>
              <a:t>个</a:t>
            </a:r>
            <a:r>
              <a:rPr lang="en-US" dirty="0" smtClean="0"/>
              <a:t>.</a:t>
            </a:r>
            <a:endParaRPr lang="zh-CN" altLang="en-US" dirty="0" smtClean="0"/>
          </a:p>
          <a:p>
            <a:endParaRPr lang="zh-CN" altLang="en-US" dirty="0"/>
          </a:p>
        </p:txBody>
      </p:sp>
    </p:spTree>
    <p:extLst>
      <p:ext uri="{BB962C8B-B14F-4D97-AF65-F5344CB8AC3E}">
        <p14:creationId xmlns:p14="http://schemas.microsoft.com/office/powerpoint/2010/main" val="395504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递推设计要点</a:t>
            </a:r>
          </a:p>
          <a:p>
            <a:pPr lvl="1"/>
            <a:r>
              <a:rPr lang="zh-CN" altLang="en-US" dirty="0" smtClean="0"/>
              <a:t>对于给定的整数</a:t>
            </a:r>
            <a:r>
              <a:rPr lang="en-US" dirty="0" smtClean="0"/>
              <a:t>n(</a:t>
            </a:r>
            <a:r>
              <a:rPr lang="zh-CN" altLang="en-US" dirty="0" smtClean="0"/>
              <a:t>水手数</a:t>
            </a:r>
            <a:r>
              <a:rPr lang="en-US" dirty="0" smtClean="0"/>
              <a:t>),m(</a:t>
            </a:r>
            <a:r>
              <a:rPr lang="zh-CN" altLang="en-US" dirty="0" smtClean="0"/>
              <a:t>每次分椰子数</a:t>
            </a:r>
            <a:r>
              <a:rPr lang="en-US" dirty="0" smtClean="0"/>
              <a:t>)(</a:t>
            </a:r>
            <a:r>
              <a:rPr lang="zh-CN" altLang="en-US" dirty="0" smtClean="0"/>
              <a:t>约定</a:t>
            </a:r>
            <a:r>
              <a:rPr lang="en-US" dirty="0" smtClean="0"/>
              <a:t>0&lt;m&lt;n&lt;9)</a:t>
            </a:r>
            <a:r>
              <a:rPr lang="zh-CN" altLang="en-US" dirty="0" smtClean="0"/>
              <a:t>，试求原来这堆椰子至少有多少个？</a:t>
            </a:r>
          </a:p>
          <a:p>
            <a:pPr lvl="1"/>
            <a:r>
              <a:rPr lang="zh-CN" altLang="en-US" dirty="0" smtClean="0"/>
              <a:t>求解思路选择从后往前递推</a:t>
            </a:r>
            <a:r>
              <a:rPr lang="en-US" dirty="0" smtClean="0"/>
              <a:t>n</a:t>
            </a:r>
            <a:r>
              <a:rPr lang="zh-CN" altLang="en-US" dirty="0" smtClean="0"/>
              <a:t>次，递推式为</a:t>
            </a:r>
          </a:p>
          <a:p>
            <a:pPr lvl="1"/>
            <a:r>
              <a:rPr lang="en-US" dirty="0" smtClean="0"/>
              <a:t>y(</a:t>
            </a:r>
            <a:r>
              <a:rPr lang="en-US" dirty="0" err="1" smtClean="0"/>
              <a:t>i</a:t>
            </a:r>
            <a:r>
              <a:rPr lang="en-US" dirty="0" smtClean="0"/>
              <a:t>)=(n*y(i+1)+m)/(n-1)   </a:t>
            </a:r>
            <a:r>
              <a:rPr lang="zh-CN" altLang="en-US" dirty="0" smtClean="0"/>
              <a:t>（</a:t>
            </a:r>
            <a:r>
              <a:rPr lang="en-US" dirty="0" err="1" smtClean="0"/>
              <a:t>i</a:t>
            </a:r>
            <a:r>
              <a:rPr lang="en-US" dirty="0" smtClean="0"/>
              <a:t>=1,2,</a:t>
            </a:r>
            <a:r>
              <a:rPr lang="en-US" altLang="zh-CN" dirty="0" smtClean="0"/>
              <a:t>…</a:t>
            </a:r>
            <a:r>
              <a:rPr lang="en-US" dirty="0" smtClean="0"/>
              <a:t>,n</a:t>
            </a:r>
            <a:r>
              <a:rPr lang="zh-CN" altLang="en-US" dirty="0" smtClean="0"/>
              <a:t>）</a:t>
            </a:r>
            <a:endParaRPr lang="zh-CN" altLang="en-US" dirty="0"/>
          </a:p>
        </p:txBody>
      </p:sp>
    </p:spTree>
    <p:extLst>
      <p:ext uri="{BB962C8B-B14F-4D97-AF65-F5344CB8AC3E}">
        <p14:creationId xmlns:p14="http://schemas.microsoft.com/office/powerpoint/2010/main" val="391149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00100" y="1714488"/>
            <a:ext cx="6500842" cy="4247317"/>
          </a:xfrm>
          <a:prstGeom prst="rect">
            <a:avLst/>
          </a:prstGeom>
        </p:spPr>
        <p:txBody>
          <a:bodyPr wrap="square">
            <a:spAutoFit/>
          </a:bodyPr>
          <a:lstStyle/>
          <a:p>
            <a:r>
              <a:rPr lang="en-US" altLang="zh-CN" dirty="0" smtClean="0"/>
              <a:t>#include &lt;</a:t>
            </a:r>
            <a:r>
              <a:rPr lang="en-US" altLang="zh-CN" dirty="0" err="1" smtClean="0"/>
              <a:t>math.h</a:t>
            </a:r>
            <a:r>
              <a:rPr lang="en-US" altLang="zh-CN" dirty="0" smtClean="0"/>
              <a:t>&gt;</a:t>
            </a:r>
          </a:p>
          <a:p>
            <a:r>
              <a:rPr lang="en-US" altLang="zh-CN" dirty="0" smtClean="0"/>
              <a:t>#include &lt;</a:t>
            </a:r>
            <a:r>
              <a:rPr lang="en-US" altLang="zh-CN" dirty="0" err="1" smtClean="0"/>
              <a:t>iostream</a:t>
            </a:r>
            <a:r>
              <a:rPr lang="en-US" altLang="zh-CN" dirty="0" smtClean="0"/>
              <a:t>&gt;</a:t>
            </a:r>
          </a:p>
          <a:p>
            <a:r>
              <a:rPr lang="en-US" altLang="zh-CN" dirty="0" smtClean="0"/>
              <a:t>using namespace std;</a:t>
            </a:r>
          </a:p>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i,m,n</a:t>
            </a:r>
            <a:r>
              <a:rPr lang="en-US" altLang="zh-CN" dirty="0" smtClean="0"/>
              <a:t>; </a:t>
            </a:r>
          </a:p>
          <a:p>
            <a:r>
              <a:rPr lang="en-US" altLang="zh-CN" dirty="0" smtClean="0"/>
              <a:t>	double </a:t>
            </a:r>
            <a:r>
              <a:rPr lang="en-US" altLang="zh-CN" dirty="0" err="1" smtClean="0"/>
              <a:t>k,x,y</a:t>
            </a:r>
            <a:r>
              <a:rPr lang="en-US" altLang="zh-CN" dirty="0" smtClean="0"/>
              <a:t>[20];</a:t>
            </a:r>
          </a:p>
          <a:p>
            <a:r>
              <a:rPr lang="en-US" altLang="zh-CN" dirty="0" smtClean="0"/>
              <a:t> 	</a:t>
            </a:r>
            <a:r>
              <a:rPr lang="en-US" altLang="zh-CN" dirty="0" err="1" smtClean="0"/>
              <a:t>cout</a:t>
            </a:r>
            <a:r>
              <a:rPr lang="en-US" altLang="zh-CN" dirty="0" smtClean="0"/>
              <a:t>&lt;&lt;"</a:t>
            </a:r>
            <a:r>
              <a:rPr lang="zh-CN" altLang="en-US" dirty="0" smtClean="0"/>
              <a:t>请输入人数</a:t>
            </a:r>
            <a:r>
              <a:rPr lang="en-US" altLang="zh-CN" dirty="0" smtClean="0"/>
              <a:t>n(1&lt;n&lt;9): "; </a:t>
            </a:r>
          </a:p>
          <a:p>
            <a:r>
              <a:rPr lang="en-US" altLang="zh-CN" dirty="0" smtClean="0"/>
              <a:t> 	</a:t>
            </a:r>
            <a:r>
              <a:rPr lang="en-US" altLang="zh-CN" dirty="0" err="1" smtClean="0"/>
              <a:t>cin</a:t>
            </a:r>
            <a:r>
              <a:rPr lang="en-US" altLang="zh-CN" dirty="0" smtClean="0"/>
              <a:t>&gt;&gt;n;   </a:t>
            </a:r>
          </a:p>
          <a:p>
            <a:r>
              <a:rPr lang="en-US" altLang="zh-CN" dirty="0" smtClean="0"/>
              <a:t>  	</a:t>
            </a:r>
            <a:r>
              <a:rPr lang="en-US" altLang="zh-CN" dirty="0" err="1" smtClean="0"/>
              <a:t>cout</a:t>
            </a:r>
            <a:r>
              <a:rPr lang="en-US" altLang="zh-CN" dirty="0" smtClean="0"/>
              <a:t>&lt;&lt;"</a:t>
            </a:r>
            <a:r>
              <a:rPr lang="zh-CN" altLang="en-US" dirty="0" smtClean="0"/>
              <a:t>请输入每次所剩椰子数</a:t>
            </a:r>
            <a:r>
              <a:rPr lang="en-US" altLang="zh-CN" dirty="0" smtClean="0"/>
              <a:t>m(0&lt;m&lt;n): "; </a:t>
            </a:r>
          </a:p>
          <a:p>
            <a:r>
              <a:rPr lang="en-US" altLang="zh-CN" dirty="0" smtClean="0"/>
              <a:t>  	</a:t>
            </a:r>
            <a:r>
              <a:rPr lang="en-US" altLang="zh-CN" dirty="0" err="1" smtClean="0"/>
              <a:t>cin</a:t>
            </a:r>
            <a:r>
              <a:rPr lang="en-US" altLang="zh-CN" dirty="0" smtClean="0"/>
              <a:t>&gt;&gt;m;   </a:t>
            </a:r>
          </a:p>
          <a:p>
            <a:r>
              <a:rPr lang="en-US" altLang="zh-CN" dirty="0" smtClean="0"/>
              <a:t>  	</a:t>
            </a:r>
            <a:r>
              <a:rPr lang="en-US" altLang="zh-CN" dirty="0" err="1" smtClean="0"/>
              <a:t>i</a:t>
            </a:r>
            <a:r>
              <a:rPr lang="en-US" altLang="zh-CN" dirty="0" smtClean="0"/>
              <a:t>=n+1;</a:t>
            </a:r>
          </a:p>
          <a:p>
            <a:r>
              <a:rPr lang="en-US" altLang="zh-CN" dirty="0" smtClean="0"/>
              <a:t>	k=n-m-1;</a:t>
            </a:r>
          </a:p>
          <a:p>
            <a:r>
              <a:rPr lang="en-US" altLang="zh-CN" dirty="0" smtClean="0"/>
              <a:t>	y[n+1]=k;</a:t>
            </a:r>
          </a:p>
          <a:p>
            <a:r>
              <a:rPr lang="en-US" altLang="zh-CN" dirty="0" smtClean="0"/>
              <a:t>  	while(</a:t>
            </a:r>
            <a:r>
              <a:rPr lang="en-US" altLang="zh-CN" dirty="0" err="1" smtClean="0"/>
              <a:t>i</a:t>
            </a:r>
            <a:r>
              <a:rPr lang="en-US" altLang="zh-CN" dirty="0" smtClean="0"/>
              <a:t>&gt;1)</a:t>
            </a:r>
            <a:endParaRPr lang="zh-CN" altLang="en-US" dirty="0"/>
          </a:p>
        </p:txBody>
      </p:sp>
    </p:spTree>
    <p:extLst>
      <p:ext uri="{BB962C8B-B14F-4D97-AF65-F5344CB8AC3E}">
        <p14:creationId xmlns:p14="http://schemas.microsoft.com/office/powerpoint/2010/main" val="365987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2844" y="571480"/>
            <a:ext cx="9001156" cy="5632311"/>
          </a:xfrm>
          <a:prstGeom prst="rect">
            <a:avLst/>
          </a:prstGeom>
        </p:spPr>
        <p:txBody>
          <a:bodyPr wrap="square">
            <a:spAutoFit/>
          </a:bodyPr>
          <a:lstStyle/>
          <a:p>
            <a:r>
              <a:rPr lang="en-US" altLang="zh-CN" dirty="0" smtClean="0"/>
              <a:t> {	</a:t>
            </a:r>
            <a:r>
              <a:rPr lang="en-US" altLang="zh-CN" dirty="0" err="1" smtClean="0"/>
              <a:t>i</a:t>
            </a:r>
            <a:r>
              <a:rPr lang="en-US" altLang="zh-CN" dirty="0" smtClean="0"/>
              <a:t>--;</a:t>
            </a:r>
          </a:p>
          <a:p>
            <a:r>
              <a:rPr lang="en-US" altLang="zh-CN" dirty="0" smtClean="0"/>
              <a:t>      	y[</a:t>
            </a:r>
            <a:r>
              <a:rPr lang="en-US" altLang="zh-CN" dirty="0" err="1" smtClean="0"/>
              <a:t>i</a:t>
            </a:r>
            <a:r>
              <a:rPr lang="en-US" altLang="zh-CN" dirty="0" smtClean="0"/>
              <a:t>]=(y[i+1]*</a:t>
            </a:r>
            <a:r>
              <a:rPr lang="en-US" altLang="zh-CN" dirty="0" err="1" smtClean="0"/>
              <a:t>n+m</a:t>
            </a:r>
            <a:r>
              <a:rPr lang="en-US" altLang="zh-CN" dirty="0" smtClean="0"/>
              <a:t>)/(n-1);       //  </a:t>
            </a:r>
            <a:r>
              <a:rPr lang="zh-CN" altLang="en-US" dirty="0" smtClean="0"/>
              <a:t>递推求前一个水手时的椰子   </a:t>
            </a:r>
          </a:p>
          <a:p>
            <a:r>
              <a:rPr lang="zh-CN" altLang="en-US" dirty="0" smtClean="0"/>
              <a:t>      	</a:t>
            </a:r>
            <a:r>
              <a:rPr lang="en-US" altLang="zh-CN" dirty="0" smtClean="0"/>
              <a:t>if(y[</a:t>
            </a:r>
            <a:r>
              <a:rPr lang="en-US" altLang="zh-CN" dirty="0" err="1" smtClean="0"/>
              <a:t>i</a:t>
            </a:r>
            <a:r>
              <a:rPr lang="en-US" altLang="zh-CN" dirty="0" smtClean="0"/>
              <a:t>]!=floor(y[</a:t>
            </a:r>
            <a:r>
              <a:rPr lang="en-US" altLang="zh-CN" dirty="0" err="1" smtClean="0"/>
              <a:t>i</a:t>
            </a:r>
            <a:r>
              <a:rPr lang="en-US" altLang="zh-CN" dirty="0" smtClean="0"/>
              <a:t>]))          </a:t>
            </a:r>
          </a:p>
          <a:p>
            <a:r>
              <a:rPr lang="en-US" altLang="zh-CN" dirty="0" smtClean="0"/>
              <a:t>                {	</a:t>
            </a:r>
          </a:p>
          <a:p>
            <a:r>
              <a:rPr lang="en-US" altLang="zh-CN" dirty="0" smtClean="0"/>
              <a:t>			k=k+n-1;</a:t>
            </a:r>
          </a:p>
          <a:p>
            <a:r>
              <a:rPr lang="en-US" altLang="zh-CN" dirty="0" smtClean="0"/>
              <a:t>			y[n+1]=k;</a:t>
            </a:r>
          </a:p>
          <a:p>
            <a:r>
              <a:rPr lang="en-US" altLang="zh-CN" dirty="0" smtClean="0"/>
              <a:t>			</a:t>
            </a:r>
            <a:r>
              <a:rPr lang="en-US" altLang="zh-CN" dirty="0" err="1" smtClean="0"/>
              <a:t>i</a:t>
            </a:r>
            <a:r>
              <a:rPr lang="en-US" altLang="zh-CN" dirty="0" smtClean="0"/>
              <a:t>=n+1;</a:t>
            </a:r>
          </a:p>
          <a:p>
            <a:r>
              <a:rPr lang="en-US" altLang="zh-CN" dirty="0" smtClean="0"/>
              <a:t>	}    //  </a:t>
            </a:r>
            <a:r>
              <a:rPr lang="zh-CN" altLang="en-US" dirty="0" smtClean="0"/>
              <a:t>若</a:t>
            </a:r>
            <a:r>
              <a:rPr lang="en-US" altLang="zh-CN" dirty="0" smtClean="0"/>
              <a:t>y(</a:t>
            </a:r>
            <a:r>
              <a:rPr lang="en-US" altLang="zh-CN" dirty="0" err="1" smtClean="0"/>
              <a:t>i</a:t>
            </a:r>
            <a:r>
              <a:rPr lang="en-US" altLang="zh-CN" dirty="0" smtClean="0"/>
              <a:t>)</a:t>
            </a:r>
            <a:r>
              <a:rPr lang="zh-CN" altLang="en-US" dirty="0" smtClean="0"/>
              <a:t>不是整数</a:t>
            </a:r>
            <a:r>
              <a:rPr lang="en-US" altLang="zh-CN" dirty="0" smtClean="0"/>
              <a:t>,k</a:t>
            </a:r>
            <a:r>
              <a:rPr lang="zh-CN" altLang="en-US" dirty="0" smtClean="0"/>
              <a:t>增</a:t>
            </a:r>
            <a:r>
              <a:rPr lang="en-US" altLang="zh-CN" dirty="0" smtClean="0"/>
              <a:t>n-1</a:t>
            </a:r>
            <a:r>
              <a:rPr lang="zh-CN" altLang="en-US" dirty="0" smtClean="0"/>
              <a:t>重试   </a:t>
            </a:r>
          </a:p>
          <a:p>
            <a:r>
              <a:rPr lang="zh-CN" altLang="en-US" dirty="0" smtClean="0"/>
              <a:t>    </a:t>
            </a:r>
            <a:r>
              <a:rPr lang="en-US" altLang="zh-CN" dirty="0" smtClean="0"/>
              <a:t>}</a:t>
            </a:r>
          </a:p>
          <a:p>
            <a:r>
              <a:rPr lang="en-US" altLang="zh-CN" dirty="0" smtClean="0"/>
              <a:t>  	x=n*y[1]+m;  </a:t>
            </a:r>
          </a:p>
          <a:p>
            <a:r>
              <a:rPr lang="en-US" altLang="zh-CN" dirty="0" smtClean="0"/>
              <a:t>  	</a:t>
            </a:r>
            <a:r>
              <a:rPr lang="en-US" altLang="zh-CN" dirty="0" err="1" smtClean="0"/>
              <a:t>cout</a:t>
            </a:r>
            <a:r>
              <a:rPr lang="en-US" altLang="zh-CN" dirty="0" smtClean="0"/>
              <a:t>&lt;&lt;"</a:t>
            </a:r>
            <a:r>
              <a:rPr lang="zh-CN" altLang="en-US" dirty="0" smtClean="0"/>
              <a:t>原有椰子至少为：</a:t>
            </a:r>
            <a:r>
              <a:rPr lang="en-US" altLang="zh-CN" dirty="0" smtClean="0"/>
              <a:t>"&lt;&lt;x&lt;&lt;</a:t>
            </a:r>
            <a:r>
              <a:rPr lang="en-US" altLang="zh-CN" dirty="0" err="1" smtClean="0"/>
              <a:t>endl</a:t>
            </a:r>
            <a:r>
              <a:rPr lang="en-US" altLang="zh-CN" dirty="0" smtClean="0"/>
              <a:t>;</a:t>
            </a:r>
          </a:p>
          <a:p>
            <a:r>
              <a:rPr lang="en-US" altLang="zh-CN" dirty="0" smtClean="0"/>
              <a:t>  	for(</a:t>
            </a:r>
            <a:r>
              <a:rPr lang="en-US" altLang="zh-CN" dirty="0" err="1" smtClean="0"/>
              <a:t>i</a:t>
            </a:r>
            <a:r>
              <a:rPr lang="en-US" altLang="zh-CN" dirty="0" smtClean="0"/>
              <a:t>=1;i&lt;=</a:t>
            </a:r>
            <a:r>
              <a:rPr lang="en-US" altLang="zh-CN" dirty="0" err="1" smtClean="0"/>
              <a:t>n;i</a:t>
            </a:r>
            <a:r>
              <a:rPr lang="en-US" altLang="zh-CN" dirty="0" smtClean="0"/>
              <a:t>++)</a:t>
            </a:r>
          </a:p>
          <a:p>
            <a:r>
              <a:rPr lang="en-US" altLang="zh-CN" dirty="0" smtClean="0"/>
              <a:t>    {	</a:t>
            </a:r>
          </a:p>
          <a:p>
            <a:r>
              <a:rPr lang="en-US" altLang="zh-CN" dirty="0" smtClean="0"/>
              <a:t>		</a:t>
            </a:r>
            <a:r>
              <a:rPr lang="en-US" altLang="zh-CN" dirty="0" err="1" smtClean="0"/>
              <a:t>cout</a:t>
            </a:r>
            <a:r>
              <a:rPr lang="en-US" altLang="zh-CN" dirty="0" smtClean="0"/>
              <a:t>&lt;&lt;"</a:t>
            </a:r>
            <a:r>
              <a:rPr lang="zh-CN" altLang="en-US" dirty="0" smtClean="0"/>
              <a:t>第</a:t>
            </a:r>
            <a:r>
              <a:rPr lang="en-US" altLang="zh-CN" dirty="0" smtClean="0"/>
              <a:t>"&lt;&lt;</a:t>
            </a:r>
            <a:r>
              <a:rPr lang="en-US" altLang="zh-CN" dirty="0" err="1" smtClean="0"/>
              <a:t>i</a:t>
            </a:r>
            <a:r>
              <a:rPr lang="en-US" altLang="zh-CN" dirty="0" smtClean="0"/>
              <a:t>&lt;&lt;"</a:t>
            </a:r>
            <a:r>
              <a:rPr lang="zh-CN" altLang="en-US" dirty="0" smtClean="0"/>
              <a:t>个水手面临椰子：</a:t>
            </a:r>
            <a:r>
              <a:rPr lang="en-US" altLang="zh-CN" dirty="0" smtClean="0"/>
              <a:t>";</a:t>
            </a:r>
          </a:p>
          <a:p>
            <a:r>
              <a:rPr lang="en-US" altLang="zh-CN" dirty="0" smtClean="0"/>
              <a:t>		</a:t>
            </a:r>
            <a:r>
              <a:rPr lang="en-US" altLang="zh-CN" dirty="0" err="1" smtClean="0"/>
              <a:t>cout</a:t>
            </a:r>
            <a:r>
              <a:rPr lang="en-US" altLang="zh-CN" dirty="0" smtClean="0"/>
              <a:t>&lt;&lt;n*y[</a:t>
            </a:r>
            <a:r>
              <a:rPr lang="en-US" altLang="zh-CN" dirty="0" err="1" smtClean="0"/>
              <a:t>i</a:t>
            </a:r>
            <a:r>
              <a:rPr lang="en-US" altLang="zh-CN" dirty="0" smtClean="0"/>
              <a:t>]+m&lt;&lt;'='&lt;&lt;n&lt;&lt;'*'&lt;&lt;y[</a:t>
            </a:r>
            <a:r>
              <a:rPr lang="en-US" altLang="zh-CN" dirty="0" err="1" smtClean="0"/>
              <a:t>i</a:t>
            </a:r>
            <a:r>
              <a:rPr lang="en-US" altLang="zh-CN" dirty="0" smtClean="0"/>
              <a:t>]&lt;&lt;'+'&lt;&lt;m&lt;&lt;"</a:t>
            </a:r>
            <a:r>
              <a:rPr lang="zh-CN" altLang="en-US" dirty="0" smtClean="0"/>
              <a:t>藏</a:t>
            </a:r>
            <a:r>
              <a:rPr lang="en-US" altLang="zh-CN" dirty="0" smtClean="0"/>
              <a:t>"&lt;&lt;y[</a:t>
            </a:r>
            <a:r>
              <a:rPr lang="en-US" altLang="zh-CN" dirty="0" err="1" smtClean="0"/>
              <a:t>i</a:t>
            </a:r>
            <a:r>
              <a:rPr lang="en-US" altLang="zh-CN" dirty="0" smtClean="0"/>
              <a:t>]&lt;&lt;"</a:t>
            </a:r>
            <a:r>
              <a:rPr lang="zh-CN" altLang="en-US" dirty="0" smtClean="0"/>
              <a:t>个</a:t>
            </a:r>
            <a:r>
              <a:rPr lang="en-US" altLang="zh-CN" dirty="0" smtClean="0"/>
              <a:t>.\n";</a:t>
            </a:r>
          </a:p>
          <a:p>
            <a:r>
              <a:rPr lang="en-US" altLang="zh-CN" dirty="0" smtClean="0"/>
              <a:t>    }</a:t>
            </a:r>
          </a:p>
          <a:p>
            <a:r>
              <a:rPr lang="en-US" altLang="zh-CN" dirty="0" smtClean="0"/>
              <a:t>  	</a:t>
            </a:r>
            <a:r>
              <a:rPr lang="en-US" altLang="zh-CN" dirty="0" err="1" smtClean="0"/>
              <a:t>cout</a:t>
            </a:r>
            <a:r>
              <a:rPr lang="en-US" altLang="zh-CN" dirty="0" smtClean="0"/>
              <a:t>&lt;&lt;"</a:t>
            </a:r>
            <a:r>
              <a:rPr lang="zh-CN" altLang="en-US" dirty="0" smtClean="0"/>
              <a:t>最后一起分时有椰子：</a:t>
            </a:r>
            <a:r>
              <a:rPr lang="en-US" altLang="zh-CN" dirty="0" smtClean="0"/>
              <a:t>";</a:t>
            </a:r>
          </a:p>
          <a:p>
            <a:r>
              <a:rPr lang="en-US" altLang="zh-CN" dirty="0" smtClean="0"/>
              <a:t>	</a:t>
            </a:r>
            <a:r>
              <a:rPr lang="en-US" altLang="zh-CN" dirty="0" err="1" smtClean="0"/>
              <a:t>cout</a:t>
            </a:r>
            <a:r>
              <a:rPr lang="en-US" altLang="zh-CN" dirty="0" smtClean="0"/>
              <a:t>&lt;&lt;n*y[n+1]+m&lt;&lt;'='&lt;&lt;n&lt;&lt;'*'&lt;&lt;y[n+1]&lt;&lt;'+'&lt;&lt;m&lt;&lt;"</a:t>
            </a:r>
            <a:r>
              <a:rPr lang="zh-CN" altLang="en-US" dirty="0" smtClean="0"/>
              <a:t>每人分得</a:t>
            </a:r>
            <a:r>
              <a:rPr lang="en-US" altLang="zh-CN" dirty="0" smtClean="0"/>
              <a:t>"&lt;&lt;y[n+1]&lt;&lt;"</a:t>
            </a:r>
            <a:r>
              <a:rPr lang="zh-CN" altLang="en-US" dirty="0" smtClean="0"/>
              <a:t>个</a:t>
            </a:r>
            <a:r>
              <a:rPr lang="en-US" altLang="zh-CN" dirty="0" smtClean="0"/>
              <a:t>.\n";</a:t>
            </a:r>
          </a:p>
          <a:p>
            <a:r>
              <a:rPr lang="en-US" altLang="zh-CN" dirty="0" smtClean="0"/>
              <a:t>  	return 0;</a:t>
            </a:r>
          </a:p>
          <a:p>
            <a:r>
              <a:rPr lang="en-US" altLang="zh-CN" dirty="0" smtClean="0"/>
              <a:t>}</a:t>
            </a:r>
            <a:endParaRPr lang="zh-CN" altLang="en-US" dirty="0"/>
          </a:p>
        </p:txBody>
      </p:sp>
    </p:spTree>
    <p:extLst>
      <p:ext uri="{BB962C8B-B14F-4D97-AF65-F5344CB8AC3E}">
        <p14:creationId xmlns:p14="http://schemas.microsoft.com/office/powerpoint/2010/main" val="3727966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笑笑每年都要收到一些压岁钱，今年也不列外。为了培养笑笑理财意识，她妈妈决定今年的学杂费都由笑笑自己支付。为了交费方便，笑笑委托妈妈将</a:t>
            </a:r>
            <a:r>
              <a:rPr lang="en-US" altLang="zh-CN" dirty="0" smtClean="0"/>
              <a:t>100</a:t>
            </a:r>
            <a:r>
              <a:rPr lang="zh-CN" altLang="en-US" dirty="0" smtClean="0"/>
              <a:t>元换成</a:t>
            </a:r>
            <a:r>
              <a:rPr lang="en-US" altLang="zh-CN" dirty="0" smtClean="0"/>
              <a:t>1</a:t>
            </a:r>
            <a:r>
              <a:rPr lang="zh-CN" altLang="en-US" dirty="0" smtClean="0"/>
              <a:t>、</a:t>
            </a:r>
            <a:r>
              <a:rPr lang="en-US" altLang="zh-CN" dirty="0" smtClean="0"/>
              <a:t>2</a:t>
            </a:r>
            <a:r>
              <a:rPr lang="zh-CN" altLang="en-US" dirty="0" smtClean="0"/>
              <a:t>、</a:t>
            </a:r>
            <a:r>
              <a:rPr lang="en-US" altLang="zh-CN" dirty="0" smtClean="0"/>
              <a:t>5</a:t>
            </a:r>
            <a:r>
              <a:rPr lang="zh-CN" altLang="en-US" dirty="0" smtClean="0"/>
              <a:t>、</a:t>
            </a:r>
            <a:r>
              <a:rPr lang="en-US" altLang="zh-CN" dirty="0" smtClean="0"/>
              <a:t>10</a:t>
            </a:r>
            <a:r>
              <a:rPr lang="zh-CN" altLang="en-US" dirty="0" smtClean="0"/>
              <a:t>、</a:t>
            </a:r>
            <a:r>
              <a:rPr lang="en-US" altLang="zh-CN" dirty="0" smtClean="0"/>
              <a:t>20</a:t>
            </a:r>
            <a:r>
              <a:rPr lang="zh-CN" altLang="en-US" dirty="0" smtClean="0"/>
              <a:t>、</a:t>
            </a:r>
            <a:r>
              <a:rPr lang="en-US" altLang="zh-CN" dirty="0" smtClean="0"/>
              <a:t>50</a:t>
            </a:r>
            <a:r>
              <a:rPr lang="zh-CN" altLang="en-US" dirty="0" smtClean="0"/>
              <a:t>元面值的钞票，这样就可以指定数额不同的钞票交费。现在笑笑手中有</a:t>
            </a:r>
            <a:r>
              <a:rPr lang="en-US" altLang="zh-CN" dirty="0" smtClean="0"/>
              <a:t>6</a:t>
            </a:r>
            <a:r>
              <a:rPr lang="zh-CN" altLang="en-US" dirty="0" smtClean="0"/>
              <a:t>种面额不同的钞票分别为</a:t>
            </a:r>
            <a:r>
              <a:rPr lang="en-US" altLang="zh-CN" dirty="0" smtClean="0"/>
              <a:t>n1</a:t>
            </a:r>
            <a:r>
              <a:rPr lang="zh-CN" altLang="en-US" dirty="0" smtClean="0"/>
              <a:t>、</a:t>
            </a:r>
            <a:r>
              <a:rPr lang="en-US" altLang="zh-CN" dirty="0" smtClean="0"/>
              <a:t>n2</a:t>
            </a:r>
            <a:r>
              <a:rPr lang="zh-CN" altLang="en-US" dirty="0" smtClean="0"/>
              <a:t>、</a:t>
            </a:r>
            <a:r>
              <a:rPr lang="en-US" altLang="zh-CN" dirty="0" smtClean="0"/>
              <a:t>n3</a:t>
            </a:r>
            <a:r>
              <a:rPr lang="zh-CN" altLang="en-US" dirty="0" smtClean="0"/>
              <a:t>、</a:t>
            </a:r>
            <a:r>
              <a:rPr lang="en-US" altLang="zh-CN" dirty="0" smtClean="0"/>
              <a:t>n4</a:t>
            </a:r>
            <a:r>
              <a:rPr lang="zh-CN" altLang="en-US" dirty="0" smtClean="0"/>
              <a:t>、</a:t>
            </a:r>
            <a:r>
              <a:rPr lang="en-US" altLang="zh-CN" dirty="0" smtClean="0"/>
              <a:t>n5</a:t>
            </a:r>
            <a:r>
              <a:rPr lang="zh-CN" altLang="en-US" dirty="0" smtClean="0"/>
              <a:t>、</a:t>
            </a:r>
            <a:r>
              <a:rPr lang="en-US" altLang="zh-CN" dirty="0" smtClean="0"/>
              <a:t>n6</a:t>
            </a:r>
            <a:r>
              <a:rPr lang="zh-CN" altLang="en-US" dirty="0" smtClean="0"/>
              <a:t>张时，可以支付哪些不同的交费金额</a:t>
            </a:r>
            <a:endParaRPr lang="zh-CN" altLang="en-US" dirty="0"/>
          </a:p>
        </p:txBody>
      </p:sp>
    </p:spTree>
    <p:extLst>
      <p:ext uri="{BB962C8B-B14F-4D97-AF65-F5344CB8AC3E}">
        <p14:creationId xmlns:p14="http://schemas.microsoft.com/office/powerpoint/2010/main" val="84490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输入（</a:t>
            </a:r>
            <a:r>
              <a:rPr lang="en-US" altLang="zh-CN" dirty="0" smtClean="0"/>
              <a:t>6</a:t>
            </a:r>
            <a:r>
              <a:rPr lang="zh-CN" altLang="en-US" dirty="0" smtClean="0"/>
              <a:t>个整数，表示不同面额的钞票张数）</a:t>
            </a:r>
            <a:endParaRPr lang="en-US" altLang="zh-CN" dirty="0" smtClean="0"/>
          </a:p>
          <a:p>
            <a:pPr lvl="1"/>
            <a:r>
              <a:rPr lang="en-US" altLang="zh-CN" dirty="0" smtClean="0"/>
              <a:t>1</a:t>
            </a:r>
            <a:r>
              <a:rPr lang="zh-CN" altLang="en-US" dirty="0" smtClean="0"/>
              <a:t>   </a:t>
            </a:r>
            <a:r>
              <a:rPr lang="en-US" altLang="zh-CN" dirty="0" smtClean="0"/>
              <a:t>1</a:t>
            </a:r>
            <a:r>
              <a:rPr lang="zh-CN" altLang="en-US" dirty="0" smtClean="0"/>
              <a:t>    </a:t>
            </a:r>
            <a:r>
              <a:rPr lang="en-US" altLang="zh-CN" dirty="0" smtClean="0"/>
              <a:t>1</a:t>
            </a:r>
            <a:r>
              <a:rPr lang="zh-CN" altLang="en-US" dirty="0" smtClean="0"/>
              <a:t>    </a:t>
            </a:r>
            <a:r>
              <a:rPr lang="en-US" altLang="zh-CN" dirty="0" smtClean="0"/>
              <a:t>0</a:t>
            </a:r>
            <a:r>
              <a:rPr lang="zh-CN" altLang="en-US" dirty="0" smtClean="0"/>
              <a:t>    </a:t>
            </a:r>
            <a:r>
              <a:rPr lang="en-US" altLang="zh-CN" dirty="0" smtClean="0"/>
              <a:t>0</a:t>
            </a:r>
            <a:r>
              <a:rPr lang="zh-CN" altLang="en-US" dirty="0" smtClean="0"/>
              <a:t>     </a:t>
            </a:r>
            <a:r>
              <a:rPr lang="en-US" altLang="zh-CN" dirty="0" smtClean="0"/>
              <a:t>0</a:t>
            </a:r>
          </a:p>
          <a:p>
            <a:r>
              <a:rPr lang="zh-CN" altLang="en-US" dirty="0" smtClean="0"/>
              <a:t>输出（表示组成的金额种数）</a:t>
            </a:r>
            <a:endParaRPr lang="en-US" altLang="zh-CN" dirty="0" smtClean="0"/>
          </a:p>
          <a:p>
            <a:pPr lvl="1"/>
            <a:r>
              <a:rPr lang="en-US" altLang="zh-CN" dirty="0" smtClean="0"/>
              <a:t>7</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7</a:t>
            </a:r>
            <a:r>
              <a:rPr lang="zh-CN" altLang="en-US" dirty="0" smtClean="0"/>
              <a:t>、</a:t>
            </a:r>
            <a:r>
              <a:rPr lang="en-US" altLang="zh-CN" dirty="0" smtClean="0"/>
              <a:t>8</a:t>
            </a:r>
            <a:r>
              <a:rPr lang="zh-CN" altLang="en-US" smtClean="0"/>
              <a:t>）</a:t>
            </a:r>
            <a:endParaRPr lang="zh-CN" altLang="en-US" dirty="0"/>
          </a:p>
        </p:txBody>
      </p:sp>
    </p:spTree>
    <p:extLst>
      <p:ext uri="{BB962C8B-B14F-4D97-AF65-F5344CB8AC3E}">
        <p14:creationId xmlns:p14="http://schemas.microsoft.com/office/powerpoint/2010/main" val="15287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00633"/>
          </a:xfrm>
        </p:spPr>
        <p:txBody>
          <a:bodyPr>
            <a:normAutofit fontScale="92500" lnSpcReduction="10000"/>
          </a:bodyPr>
          <a:lstStyle/>
          <a:p>
            <a:r>
              <a:rPr lang="zh-CN" altLang="en-US" dirty="0" smtClean="0"/>
              <a:t>递推算法框架描述</a:t>
            </a:r>
          </a:p>
          <a:p>
            <a:pPr lvl="1"/>
            <a:r>
              <a:rPr lang="zh-CN" altLang="en-US" dirty="0" smtClean="0"/>
              <a:t>递推通常由循环来实现，一般在循环外确定初始（边界）条件，在设置的循环中实施递推。</a:t>
            </a:r>
            <a:endParaRPr lang="en-US" altLang="zh-CN" dirty="0" smtClean="0"/>
          </a:p>
          <a:p>
            <a:r>
              <a:rPr lang="zh-CN" altLang="en-US" dirty="0" smtClean="0"/>
              <a:t>简单顺推算法</a:t>
            </a:r>
          </a:p>
          <a:p>
            <a:pPr lvl="1"/>
            <a:r>
              <a:rPr lang="zh-CN" altLang="en-US" dirty="0" smtClean="0"/>
              <a:t>顺推即从前往后推，从已求得的规模为</a:t>
            </a:r>
            <a:r>
              <a:rPr lang="en-US" dirty="0" smtClean="0"/>
              <a:t>1,2,</a:t>
            </a:r>
            <a:r>
              <a:rPr lang="en-US" altLang="zh-CN" dirty="0" smtClean="0"/>
              <a:t>…</a:t>
            </a:r>
            <a:r>
              <a:rPr lang="en-US" dirty="0" smtClean="0"/>
              <a:t>,i−1</a:t>
            </a:r>
            <a:r>
              <a:rPr lang="zh-CN" altLang="en-US" dirty="0" smtClean="0"/>
              <a:t>的一系列解，推出问题规模为</a:t>
            </a:r>
            <a:r>
              <a:rPr lang="en-US" dirty="0" err="1" smtClean="0"/>
              <a:t>i</a:t>
            </a:r>
            <a:r>
              <a:rPr lang="zh-CN" altLang="en-US" dirty="0" smtClean="0"/>
              <a:t>的解，直至得到规模为</a:t>
            </a:r>
            <a:r>
              <a:rPr lang="en-US" dirty="0" smtClean="0"/>
              <a:t>n</a:t>
            </a:r>
            <a:r>
              <a:rPr lang="zh-CN" altLang="en-US" dirty="0" smtClean="0"/>
              <a:t>的解。</a:t>
            </a:r>
            <a:endParaRPr lang="en-US" altLang="zh-CN" dirty="0" smtClean="0"/>
          </a:p>
          <a:p>
            <a:pPr lvl="1"/>
            <a:r>
              <a:rPr lang="zh-CN" altLang="en-US" dirty="0" smtClean="0"/>
              <a:t>简单顺推算法框架描述：</a:t>
            </a:r>
          </a:p>
          <a:p>
            <a:pPr lvl="2">
              <a:buNone/>
            </a:pPr>
            <a:r>
              <a:rPr lang="en-US" dirty="0" smtClean="0"/>
              <a:t>f[i</a:t>
            </a:r>
            <a:r>
              <a:rPr lang="en-US" dirty="0" smtClean="0"/>
              <a:t>−</a:t>
            </a:r>
            <a:r>
              <a:rPr lang="en-US" dirty="0" smtClean="0"/>
              <a:t>1]=&lt;</a:t>
            </a:r>
            <a:r>
              <a:rPr lang="zh-CN" altLang="en-US" dirty="0" smtClean="0"/>
              <a:t>初始值</a:t>
            </a:r>
            <a:r>
              <a:rPr lang="en-US" dirty="0" smtClean="0"/>
              <a:t>&gt;</a:t>
            </a:r>
            <a:r>
              <a:rPr lang="zh-CN" altLang="en-US" dirty="0" smtClean="0"/>
              <a:t>；</a:t>
            </a:r>
            <a:r>
              <a:rPr lang="en-US" dirty="0" smtClean="0"/>
              <a:t>           	// </a:t>
            </a:r>
            <a:r>
              <a:rPr lang="zh-CN" altLang="en-US" dirty="0" smtClean="0"/>
              <a:t>确定初始值  </a:t>
            </a:r>
            <a:endParaRPr lang="zh-CN" altLang="en-US" sz="1600" dirty="0" smtClean="0"/>
          </a:p>
          <a:p>
            <a:pPr lvl="2">
              <a:buNone/>
            </a:pPr>
            <a:r>
              <a:rPr lang="en-US" dirty="0" smtClean="0"/>
              <a:t>for(k=</a:t>
            </a:r>
            <a:r>
              <a:rPr lang="en-US" dirty="0" err="1" smtClean="0"/>
              <a:t>i;k</a:t>
            </a:r>
            <a:r>
              <a:rPr lang="en-US" dirty="0" smtClean="0"/>
              <a:t>&lt;=</a:t>
            </a:r>
            <a:r>
              <a:rPr lang="en-US" dirty="0" err="1" smtClean="0"/>
              <a:t>n;k</a:t>
            </a:r>
            <a:r>
              <a:rPr lang="en-US" dirty="0" smtClean="0"/>
              <a:t>++)</a:t>
            </a:r>
            <a:endParaRPr lang="zh-CN" altLang="en-US" sz="1600" dirty="0" smtClean="0"/>
          </a:p>
          <a:p>
            <a:pPr lvl="2">
              <a:buNone/>
            </a:pPr>
            <a:r>
              <a:rPr lang="en-US" dirty="0" smtClean="0"/>
              <a:t>   </a:t>
            </a:r>
            <a:r>
              <a:rPr lang="en-US" dirty="0" smtClean="0"/>
              <a:t>f[k]=&lt;</a:t>
            </a:r>
            <a:r>
              <a:rPr lang="zh-CN" altLang="en-US" dirty="0" smtClean="0"/>
              <a:t>递推关系式</a:t>
            </a:r>
            <a:r>
              <a:rPr lang="en-US" dirty="0" smtClean="0"/>
              <a:t>&gt;</a:t>
            </a:r>
            <a:r>
              <a:rPr lang="zh-CN" altLang="en-US" dirty="0" smtClean="0"/>
              <a:t>；</a:t>
            </a:r>
            <a:r>
              <a:rPr lang="en-US" dirty="0" smtClean="0"/>
              <a:t>  	// </a:t>
            </a:r>
            <a:r>
              <a:rPr lang="zh-CN" altLang="en-US" dirty="0" smtClean="0"/>
              <a:t>根据递推关系实施递推  </a:t>
            </a:r>
            <a:endParaRPr lang="zh-CN" altLang="en-US" sz="1600" dirty="0" smtClean="0"/>
          </a:p>
          <a:p>
            <a:pPr lvl="2">
              <a:buNone/>
            </a:pPr>
            <a:r>
              <a:rPr lang="en-US" altLang="zh-CN" dirty="0" err="1" smtClean="0"/>
              <a:t>cout</a:t>
            </a:r>
            <a:r>
              <a:rPr lang="en-US" altLang="zh-CN" dirty="0" smtClean="0"/>
              <a:t>&lt;&lt;</a:t>
            </a:r>
            <a:r>
              <a:rPr lang="en-US" dirty="0" smtClean="0"/>
              <a:t>f[n]</a:t>
            </a:r>
            <a:r>
              <a:rPr lang="zh-CN" altLang="en-US" dirty="0" smtClean="0"/>
              <a:t>；</a:t>
            </a:r>
            <a:r>
              <a:rPr lang="en-US" dirty="0" smtClean="0"/>
              <a:t>               </a:t>
            </a:r>
            <a:r>
              <a:rPr lang="en-US" dirty="0" smtClean="0"/>
              <a:t>		// </a:t>
            </a:r>
            <a:r>
              <a:rPr lang="zh-CN" altLang="en-US" dirty="0" smtClean="0"/>
              <a:t>输出</a:t>
            </a:r>
            <a:r>
              <a:rPr lang="en-US" dirty="0" smtClean="0"/>
              <a:t>n</a:t>
            </a:r>
            <a:r>
              <a:rPr lang="zh-CN" altLang="en-US" dirty="0" smtClean="0"/>
              <a:t>规模的解</a:t>
            </a:r>
            <a:r>
              <a:rPr lang="en-US" dirty="0" smtClean="0"/>
              <a:t>f(n)</a:t>
            </a:r>
            <a:endParaRPr lang="zh-CN" altLang="en-US" dirty="0" smtClean="0"/>
          </a:p>
          <a:p>
            <a:pPr>
              <a:buNone/>
            </a:pPr>
            <a:endParaRPr lang="zh-CN" altLang="en-US" dirty="0"/>
          </a:p>
        </p:txBody>
      </p:sp>
    </p:spTree>
    <p:extLst>
      <p:ext uri="{BB962C8B-B14F-4D97-AF65-F5344CB8AC3E}">
        <p14:creationId xmlns:p14="http://schemas.microsoft.com/office/powerpoint/2010/main" val="3958987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函数的</a:t>
            </a:r>
            <a:r>
              <a:rPr lang="zh-CN" altLang="en-US" dirty="0" smtClean="0"/>
              <a:t>定义</a:t>
            </a:r>
            <a:endParaRPr lang="zh-CN" altLang="en-US" dirty="0"/>
          </a:p>
        </p:txBody>
      </p:sp>
      <p:sp>
        <p:nvSpPr>
          <p:cNvPr id="4" name="Rectangle 3"/>
          <p:cNvSpPr txBox="1">
            <a:spLocks noChangeArrowheads="1"/>
          </p:cNvSpPr>
          <p:nvPr/>
        </p:nvSpPr>
        <p:spPr bwMode="auto">
          <a:xfrm>
            <a:off x="642938" y="1643063"/>
            <a:ext cx="77152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342900" marR="0" lvl="0" indent="-34290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zh-CN" altLang="zh-CN" sz="3200" b="1" i="0" u="none" strike="noStrike" kern="0" cap="none" spc="0" normalizeH="0" baseline="0" noProof="0" dirty="0" smtClean="0">
                <a:ln>
                  <a:noFill/>
                </a:ln>
                <a:solidFill>
                  <a:srgbClr val="000000"/>
                </a:solidFill>
                <a:effectLst/>
                <a:uLnTx/>
                <a:uFillTx/>
                <a:latin typeface="Verdana"/>
                <a:ea typeface="宋体"/>
              </a:rPr>
              <a:t>定义函数的一般形式为</a:t>
            </a:r>
            <a:r>
              <a:rPr kumimoji="1" lang="en-US" altLang="zh-CN" sz="3200" b="1" i="0" u="none" strike="noStrike" kern="0" cap="none" spc="0" normalizeH="0" baseline="0" noProof="0" dirty="0" smtClean="0">
                <a:ln>
                  <a:noFill/>
                </a:ln>
                <a:solidFill>
                  <a:srgbClr val="000000"/>
                </a:solidFill>
                <a:effectLst/>
                <a:uLnTx/>
                <a:uFillTx/>
                <a:latin typeface="Verdana"/>
                <a:ea typeface="宋体"/>
              </a:rPr>
              <a:t>:</a:t>
            </a: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zh-CN" altLang="zh-CN" sz="2800" b="1" i="0" u="none" strike="noStrike" kern="0" cap="none" spc="0" normalizeH="0" baseline="0" noProof="0" dirty="0" smtClean="0">
                <a:ln>
                  <a:noFill/>
                </a:ln>
                <a:solidFill>
                  <a:srgbClr val="000000"/>
                </a:solidFill>
                <a:effectLst/>
                <a:uLnTx/>
                <a:uFillTx/>
                <a:latin typeface="Verdana"/>
                <a:ea typeface="宋体"/>
              </a:rPr>
              <a:t>类型名 函数名（形式参数表列）</a:t>
            </a: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zh-CN" altLang="zh-CN" sz="2800" b="1" i="0" u="none" strike="noStrike" kern="0" cap="none" spc="0" normalizeH="0" baseline="0" noProof="0" dirty="0" smtClean="0">
                <a:ln>
                  <a:noFill/>
                </a:ln>
                <a:solidFill>
                  <a:srgbClr val="000000"/>
                </a:solidFill>
                <a:effectLst/>
                <a:uLnTx/>
                <a:uFillTx/>
                <a:latin typeface="Verdana"/>
                <a:ea typeface="宋体"/>
              </a:rPr>
              <a:t>｛</a:t>
            </a: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a:t>
            </a:r>
            <a:r>
              <a:rPr kumimoji="1" lang="zh-CN" altLang="zh-CN" sz="2800" b="1" i="0" u="none" strike="noStrike" kern="0" cap="none" spc="0" normalizeH="0" baseline="0" noProof="0" dirty="0" smtClean="0">
                <a:ln>
                  <a:noFill/>
                </a:ln>
                <a:solidFill>
                  <a:srgbClr val="000000"/>
                </a:solidFill>
                <a:effectLst/>
                <a:uLnTx/>
                <a:uFillTx/>
                <a:latin typeface="Verdana"/>
                <a:ea typeface="宋体"/>
              </a:rPr>
              <a:t>函数体</a:t>
            </a: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a:t>
            </a:r>
            <a:r>
              <a:rPr kumimoji="1" lang="zh-CN" altLang="zh-CN" sz="2800" b="1" i="0" u="none" strike="noStrike" kern="0" cap="none" spc="0" normalizeH="0" baseline="0" noProof="0" dirty="0" smtClean="0">
                <a:ln>
                  <a:noFill/>
                </a:ln>
                <a:solidFill>
                  <a:srgbClr val="000000"/>
                </a:solidFill>
                <a:effectLst/>
                <a:uLnTx/>
                <a:uFillTx/>
                <a:latin typeface="Verdana"/>
                <a:ea typeface="宋体"/>
              </a:rPr>
              <a:t>｝</a:t>
            </a:r>
          </a:p>
          <a:p>
            <a:pPr marL="342900" marR="0" lvl="0" indent="-342900" algn="l" defTabSz="914400" rtl="0" eaLnBrk="0" fontAlgn="base" latinLnBrk="0" hangingPunct="0">
              <a:lnSpc>
                <a:spcPct val="120000"/>
              </a:lnSpc>
              <a:spcBef>
                <a:spcPct val="20000"/>
              </a:spcBef>
              <a:spcAft>
                <a:spcPct val="0"/>
              </a:spcAft>
              <a:buClrTx/>
              <a:buSzTx/>
              <a:buFont typeface="Wingdings" pitchFamily="2" charset="2"/>
              <a:buNone/>
              <a:tabLst/>
              <a:defRPr/>
            </a:pPr>
            <a:endParaRPr kumimoji="1" lang="zh-CN" altLang="zh-CN" sz="3200" b="1" i="0" u="none" strike="noStrike" kern="0" cap="none" spc="0" normalizeH="0" baseline="0" noProof="0" dirty="0" smtClean="0">
              <a:ln>
                <a:noFill/>
              </a:ln>
              <a:solidFill>
                <a:srgbClr val="000000"/>
              </a:solidFill>
              <a:effectLst/>
              <a:uLnTx/>
              <a:uFillTx/>
              <a:latin typeface="Verdana"/>
              <a:ea typeface="宋体"/>
            </a:endParaRPr>
          </a:p>
        </p:txBody>
      </p:sp>
    </p:spTree>
    <p:extLst>
      <p:ext uri="{BB962C8B-B14F-4D97-AF65-F5344CB8AC3E}">
        <p14:creationId xmlns:p14="http://schemas.microsoft.com/office/powerpoint/2010/main" val="3077662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函数的</a:t>
            </a:r>
            <a:r>
              <a:rPr lang="zh-CN" altLang="en-US" dirty="0" smtClean="0"/>
              <a:t>调用</a:t>
            </a:r>
            <a:endParaRPr lang="zh-CN" altLang="en-US" dirty="0"/>
          </a:p>
        </p:txBody>
      </p:sp>
      <p:sp>
        <p:nvSpPr>
          <p:cNvPr id="4" name="Rectangle 3"/>
          <p:cNvSpPr txBox="1">
            <a:spLocks noChangeArrowheads="1"/>
          </p:cNvSpPr>
          <p:nvPr/>
        </p:nvSpPr>
        <p:spPr bwMode="auto">
          <a:xfrm>
            <a:off x="642938" y="1643063"/>
            <a:ext cx="8033518"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0" marR="0" lvl="0" indent="0" algn="l" defTabSz="914400" rtl="0" eaLnBrk="0" fontAlgn="base" latinLnBrk="0" hangingPunct="0">
              <a:lnSpc>
                <a:spcPct val="120000"/>
              </a:lnSpc>
              <a:spcBef>
                <a:spcPct val="20000"/>
              </a:spcBef>
              <a:spcAft>
                <a:spcPct val="0"/>
              </a:spcAft>
              <a:buClrTx/>
              <a:buSzTx/>
              <a:buNone/>
              <a:tabLst/>
              <a:defRPr/>
            </a:pPr>
            <a:r>
              <a:rPr kumimoji="1" lang="zh-CN" altLang="zh-CN" sz="3200" b="1" i="0" u="none" strike="noStrike" kern="0" cap="none" spc="0" normalizeH="0" baseline="0" noProof="0" dirty="0" smtClean="0">
                <a:ln>
                  <a:noFill/>
                </a:ln>
                <a:solidFill>
                  <a:srgbClr val="000000"/>
                </a:solidFill>
                <a:effectLst/>
                <a:uLnTx/>
                <a:uFillTx/>
                <a:latin typeface="Verdana"/>
                <a:ea typeface="宋体"/>
              </a:rPr>
              <a:t>函数调用的一般形式为：</a:t>
            </a:r>
          </a:p>
          <a:p>
            <a:pPr marL="342900" marR="0" lvl="0" indent="-34290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3200" b="1" i="0" u="none" strike="noStrike" kern="0" cap="none" spc="0" normalizeH="0" baseline="0" noProof="0" dirty="0" smtClean="0">
                <a:ln>
                  <a:noFill/>
                </a:ln>
                <a:solidFill>
                  <a:srgbClr val="000000"/>
                </a:solidFill>
                <a:effectLst/>
                <a:uLnTx/>
                <a:uFillTx/>
                <a:latin typeface="Verdana"/>
                <a:ea typeface="宋体"/>
              </a:rPr>
              <a:t>         </a:t>
            </a:r>
            <a:r>
              <a:rPr kumimoji="1" lang="zh-CN" altLang="zh-CN" sz="3200" b="1" i="0" u="none" strike="noStrike" kern="0" cap="none" spc="0" normalizeH="0" baseline="0" noProof="0" dirty="0" smtClean="0">
                <a:ln>
                  <a:noFill/>
                </a:ln>
                <a:solidFill>
                  <a:srgbClr val="000000"/>
                </a:solidFill>
                <a:effectLst/>
                <a:uLnTx/>
                <a:uFillTx/>
                <a:latin typeface="Verdana"/>
                <a:ea typeface="宋体"/>
              </a:rPr>
              <a:t>函数名（实参表列）</a:t>
            </a:r>
            <a:endParaRPr kumimoji="1" lang="en-US" altLang="zh-CN" sz="32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20000"/>
              </a:lnSpc>
              <a:spcBef>
                <a:spcPts val="1800"/>
              </a:spcBef>
              <a:spcAft>
                <a:spcPct val="0"/>
              </a:spcAft>
              <a:buClrTx/>
              <a:buSzTx/>
              <a:buFont typeface="Wingdings" pitchFamily="2" charset="2"/>
              <a:buNone/>
              <a:tabLst/>
              <a:defRPr/>
            </a:pPr>
            <a:r>
              <a:rPr lang="en-US" altLang="zh-CN" kern="0" dirty="0" smtClean="0">
                <a:solidFill>
                  <a:srgbClr val="000000"/>
                </a:solidFill>
                <a:latin typeface="Verdana"/>
                <a:ea typeface="宋体"/>
              </a:rPr>
              <a:t>3</a:t>
            </a:r>
            <a:r>
              <a:rPr lang="zh-CN" altLang="en-US" kern="0" dirty="0" smtClean="0">
                <a:solidFill>
                  <a:srgbClr val="000000"/>
                </a:solidFill>
                <a:latin typeface="Verdana"/>
                <a:ea typeface="宋体"/>
              </a:rPr>
              <a:t>种函数调用方式：</a:t>
            </a:r>
            <a:endParaRPr kumimoji="1" lang="en-US" altLang="zh-CN" sz="3200" b="1" i="0" u="none" strike="noStrike" kern="0" cap="none" spc="0" normalizeH="0" baseline="0" noProof="0" dirty="0" smtClean="0">
              <a:ln>
                <a:noFill/>
              </a:ln>
              <a:solidFill>
                <a:srgbClr val="000000"/>
              </a:solidFill>
              <a:effectLst/>
              <a:uLnTx/>
              <a:uFillTx/>
              <a:latin typeface="Verdana"/>
              <a:ea typeface="宋体"/>
            </a:endParaRPr>
          </a:p>
          <a:p>
            <a:pPr marL="536575" lvl="0" indent="-174625"/>
            <a:r>
              <a:rPr lang="zh-CN" altLang="en-US" kern="0" dirty="0">
                <a:solidFill>
                  <a:srgbClr val="000000"/>
                </a:solidFill>
                <a:latin typeface="Verdana"/>
              </a:rPr>
              <a:t>把函数调用单独作为一个</a:t>
            </a:r>
            <a:r>
              <a:rPr lang="zh-CN" altLang="en-US" kern="0" dirty="0" smtClean="0">
                <a:solidFill>
                  <a:srgbClr val="000000"/>
                </a:solidFill>
                <a:latin typeface="Verdana"/>
              </a:rPr>
              <a:t>语句</a:t>
            </a:r>
            <a:endParaRPr lang="en-US" altLang="zh-CN" kern="0" dirty="0" smtClean="0">
              <a:solidFill>
                <a:srgbClr val="000000"/>
              </a:solidFill>
              <a:latin typeface="Verdana"/>
            </a:endParaRPr>
          </a:p>
          <a:p>
            <a:pPr marL="536575" lvl="0" indent="-174625"/>
            <a:r>
              <a:rPr lang="zh-CN" altLang="en-US" kern="0" dirty="0">
                <a:solidFill>
                  <a:srgbClr val="000000"/>
                </a:solidFill>
                <a:latin typeface="Verdana"/>
              </a:rPr>
              <a:t>函数调用出现在另一个表达式中</a:t>
            </a:r>
          </a:p>
          <a:p>
            <a:pPr marL="536575" lvl="0" indent="-174625"/>
            <a:r>
              <a:rPr lang="zh-CN" altLang="en-US" kern="0" dirty="0">
                <a:solidFill>
                  <a:srgbClr val="000000"/>
                </a:solidFill>
                <a:latin typeface="Verdana"/>
              </a:rPr>
              <a:t>函数调用作为另一函数调用时的</a:t>
            </a:r>
            <a:r>
              <a:rPr lang="zh-CN" altLang="en-US" kern="0" dirty="0" smtClean="0">
                <a:solidFill>
                  <a:srgbClr val="000000"/>
                </a:solidFill>
                <a:latin typeface="Verdana"/>
              </a:rPr>
              <a:t>实参</a:t>
            </a:r>
            <a:endParaRPr lang="zh-CN" altLang="en-US" kern="0" dirty="0">
              <a:solidFill>
                <a:srgbClr val="000000"/>
              </a:solidFill>
              <a:latin typeface="Verdana"/>
            </a:endParaRPr>
          </a:p>
        </p:txBody>
      </p:sp>
    </p:spTree>
    <p:extLst>
      <p:ext uri="{BB962C8B-B14F-4D97-AF65-F5344CB8AC3E}">
        <p14:creationId xmlns:p14="http://schemas.microsoft.com/office/powerpoint/2010/main" val="207244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Effect transition="in" filter="blinds(horizontal)">
                                      <p:cBhvr>
                                        <p:cTn id="11" dur="500"/>
                                        <p:tgtEl>
                                          <p:spTgt spid="4">
                                            <p:txEl>
                                              <p:pRg st="3" end="3"/>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blinds(horizontal)">
                                      <p:cBhvr>
                                        <p:cTn id="14" dur="500"/>
                                        <p:tgtEl>
                                          <p:spTgt spid="4">
                                            <p:txEl>
                                              <p:pRg st="4" end="4"/>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参数传递方式</a:t>
            </a:r>
            <a:endParaRPr lang="zh-CN" altLang="en-US" dirty="0"/>
          </a:p>
        </p:txBody>
      </p:sp>
      <p:sp>
        <p:nvSpPr>
          <p:cNvPr id="3" name="内容占位符 2"/>
          <p:cNvSpPr>
            <a:spLocks noGrp="1"/>
          </p:cNvSpPr>
          <p:nvPr>
            <p:ph idx="1"/>
          </p:nvPr>
        </p:nvSpPr>
        <p:spPr/>
        <p:txBody>
          <a:bodyPr/>
          <a:lstStyle/>
          <a:p>
            <a:r>
              <a:rPr lang="zh-CN" altLang="en-US" dirty="0" smtClean="0"/>
              <a:t>值传递</a:t>
            </a:r>
            <a:endParaRPr lang="en-US" altLang="zh-CN" dirty="0" smtClean="0"/>
          </a:p>
          <a:p>
            <a:r>
              <a:rPr lang="zh-CN" altLang="en-US" dirty="0"/>
              <a:t>地址</a:t>
            </a:r>
            <a:r>
              <a:rPr lang="zh-CN" altLang="en-US" dirty="0" smtClean="0"/>
              <a:t>传递</a:t>
            </a:r>
            <a:endParaRPr lang="en-US" altLang="zh-CN" dirty="0" smtClean="0"/>
          </a:p>
          <a:p>
            <a:r>
              <a:rPr lang="zh-CN" altLang="en-US" dirty="0" smtClean="0"/>
              <a:t>引用传递</a:t>
            </a:r>
            <a:endParaRPr lang="zh-CN" altLang="en-US" dirty="0"/>
          </a:p>
        </p:txBody>
      </p:sp>
    </p:spTree>
    <p:extLst>
      <p:ext uri="{BB962C8B-B14F-4D97-AF65-F5344CB8AC3E}">
        <p14:creationId xmlns:p14="http://schemas.microsoft.com/office/powerpoint/2010/main" val="3385809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孪生素数</a:t>
            </a:r>
          </a:p>
        </p:txBody>
      </p:sp>
      <p:sp>
        <p:nvSpPr>
          <p:cNvPr id="4" name="内容占位符 2"/>
          <p:cNvSpPr>
            <a:spLocks noGrp="1"/>
          </p:cNvSpPr>
          <p:nvPr>
            <p:ph idx="1"/>
          </p:nvPr>
        </p:nvSpPr>
        <p:spPr>
          <a:xfrm>
            <a:off x="457200" y="1600200"/>
            <a:ext cx="8229600" cy="4614881"/>
          </a:xfrm>
        </p:spPr>
        <p:txBody>
          <a:bodyPr>
            <a:normAutofit fontScale="92500"/>
          </a:bodyPr>
          <a:lstStyle/>
          <a:p>
            <a:r>
              <a:rPr lang="zh-CN" altLang="en-US" sz="2400" dirty="0" smtClean="0">
                <a:solidFill>
                  <a:srgbClr val="FF0000"/>
                </a:solidFill>
              </a:rPr>
              <a:t>问题描述</a:t>
            </a:r>
            <a:r>
              <a:rPr lang="zh-CN" altLang="en-US" sz="2400" dirty="0">
                <a:solidFill>
                  <a:srgbClr val="FF0000"/>
                </a:solidFill>
              </a:rPr>
              <a:t>：</a:t>
            </a:r>
            <a:r>
              <a:rPr lang="zh-CN" altLang="en-US" sz="2400" dirty="0"/>
              <a:t>如果</a:t>
            </a:r>
            <a:r>
              <a:rPr lang="en-US" altLang="zh-CN" sz="2400" dirty="0"/>
              <a:t>m</a:t>
            </a:r>
            <a:r>
              <a:rPr lang="zh-CN" altLang="en-US" sz="2400" dirty="0"/>
              <a:t>和</a:t>
            </a:r>
            <a:r>
              <a:rPr lang="en-US" altLang="zh-CN" sz="2400" dirty="0"/>
              <a:t>m+2</a:t>
            </a:r>
            <a:r>
              <a:rPr lang="zh-CN" altLang="en-US" sz="2400" dirty="0"/>
              <a:t>都是素数，则称它们是孪生素数。输入一些正整数</a:t>
            </a:r>
            <a:r>
              <a:rPr lang="en-US" altLang="zh-CN" sz="2400" dirty="0"/>
              <a:t>m</a:t>
            </a:r>
            <a:r>
              <a:rPr lang="zh-CN" altLang="en-US" sz="2400" dirty="0"/>
              <a:t>，输出两个数均不超过</a:t>
            </a:r>
            <a:r>
              <a:rPr lang="en-US" altLang="zh-CN" sz="2400" dirty="0"/>
              <a:t>m</a:t>
            </a:r>
            <a:r>
              <a:rPr lang="zh-CN" altLang="en-US" sz="2400" dirty="0"/>
              <a:t>的最大孪生素数</a:t>
            </a:r>
            <a:r>
              <a:rPr lang="zh-CN" altLang="en-US" sz="2400" dirty="0" smtClean="0"/>
              <a:t>。</a:t>
            </a:r>
            <a:endParaRPr lang="en-US" altLang="zh-CN" sz="2400" dirty="0" smtClean="0"/>
          </a:p>
          <a:p>
            <a:r>
              <a:rPr lang="zh-CN" altLang="en-US" sz="2400" dirty="0" smtClean="0">
                <a:solidFill>
                  <a:srgbClr val="FF0000"/>
                </a:solidFill>
              </a:rPr>
              <a:t>输入要求</a:t>
            </a:r>
            <a:r>
              <a:rPr lang="zh-CN" altLang="en-US" sz="2400" dirty="0">
                <a:solidFill>
                  <a:srgbClr val="FF0000"/>
                </a:solidFill>
              </a:rPr>
              <a:t>：</a:t>
            </a:r>
            <a:r>
              <a:rPr lang="zh-CN" altLang="en-US" sz="2400" dirty="0"/>
              <a:t>一些正整数</a:t>
            </a:r>
            <a:r>
              <a:rPr lang="en-US" altLang="zh-CN" sz="2400" dirty="0"/>
              <a:t>m(5≤m≤10000)</a:t>
            </a:r>
            <a:r>
              <a:rPr lang="zh-CN" altLang="en-US" sz="2400" dirty="0"/>
              <a:t>，每个占一行。 </a:t>
            </a:r>
            <a:endParaRPr lang="en-US" altLang="zh-CN" sz="2400" dirty="0" smtClean="0"/>
          </a:p>
          <a:p>
            <a:r>
              <a:rPr lang="zh-CN" altLang="en-US" sz="2400" dirty="0" smtClean="0">
                <a:solidFill>
                  <a:srgbClr val="FF0000"/>
                </a:solidFill>
              </a:rPr>
              <a:t>输出要求</a:t>
            </a:r>
            <a:r>
              <a:rPr lang="zh-CN" altLang="en-US" sz="2400" dirty="0">
                <a:solidFill>
                  <a:srgbClr val="FF0000"/>
                </a:solidFill>
              </a:rPr>
              <a:t>：</a:t>
            </a:r>
            <a:r>
              <a:rPr lang="zh-CN" altLang="en-US" sz="2400" dirty="0"/>
              <a:t>对应每个输入的</a:t>
            </a:r>
            <a:r>
              <a:rPr lang="en-US" altLang="zh-CN" sz="2400" dirty="0"/>
              <a:t>m</a:t>
            </a:r>
            <a:r>
              <a:rPr lang="zh-CN" altLang="en-US" sz="2400" dirty="0"/>
              <a:t>，输出占一行，两个数之间以空格分隔</a:t>
            </a:r>
            <a:r>
              <a:rPr lang="zh-CN" altLang="en-US" sz="2400" dirty="0" smtClean="0"/>
              <a:t>。</a:t>
            </a:r>
            <a:endParaRPr lang="en-US" altLang="zh-CN" sz="2400" dirty="0" smtClean="0"/>
          </a:p>
          <a:p>
            <a:r>
              <a:rPr lang="zh-CN" altLang="en-US" sz="2400" dirty="0" smtClean="0">
                <a:solidFill>
                  <a:srgbClr val="FF0000"/>
                </a:solidFill>
              </a:rPr>
              <a:t>输入样例：</a:t>
            </a:r>
            <a:r>
              <a:rPr lang="zh-CN" altLang="en-US" sz="2400" dirty="0" smtClean="0"/>
              <a:t> </a:t>
            </a:r>
            <a:endParaRPr lang="en-US" altLang="zh-CN" sz="2400" dirty="0" smtClean="0"/>
          </a:p>
          <a:p>
            <a:pPr marL="0" indent="352425">
              <a:buNone/>
            </a:pPr>
            <a:r>
              <a:rPr lang="en-US" altLang="zh-CN" sz="2400" dirty="0"/>
              <a:t>20</a:t>
            </a:r>
          </a:p>
          <a:p>
            <a:pPr marL="0" indent="352425">
              <a:buNone/>
            </a:pPr>
            <a:r>
              <a:rPr lang="en-US" altLang="zh-CN" sz="2400" dirty="0" smtClean="0"/>
              <a:t>1000</a:t>
            </a:r>
          </a:p>
          <a:p>
            <a:r>
              <a:rPr lang="zh-CN" altLang="en-US" sz="2400" dirty="0" smtClean="0">
                <a:solidFill>
                  <a:srgbClr val="FF0000"/>
                </a:solidFill>
              </a:rPr>
              <a:t>输出样例：</a:t>
            </a:r>
            <a:endParaRPr lang="en-US" altLang="zh-CN" sz="2400" dirty="0" smtClean="0">
              <a:solidFill>
                <a:srgbClr val="FF0000"/>
              </a:solidFill>
            </a:endParaRPr>
          </a:p>
          <a:p>
            <a:pPr indent="9525">
              <a:buNone/>
            </a:pPr>
            <a:r>
              <a:rPr lang="en-US" altLang="zh-CN" sz="2400" dirty="0"/>
              <a:t>17 19</a:t>
            </a:r>
          </a:p>
          <a:p>
            <a:pPr indent="9525">
              <a:buNone/>
            </a:pPr>
            <a:r>
              <a:rPr lang="en-US" altLang="zh-CN" sz="2400" dirty="0"/>
              <a:t>881 </a:t>
            </a:r>
            <a:r>
              <a:rPr lang="en-US" altLang="zh-CN" sz="2400" dirty="0" smtClean="0"/>
              <a:t>883</a:t>
            </a:r>
          </a:p>
          <a:p>
            <a:pPr indent="9525">
              <a:buNone/>
            </a:pPr>
            <a:endParaRPr lang="zh-CN" altLang="en-US" sz="2400" dirty="0"/>
          </a:p>
        </p:txBody>
      </p:sp>
    </p:spTree>
    <p:extLst>
      <p:ext uri="{BB962C8B-B14F-4D97-AF65-F5344CB8AC3E}">
        <p14:creationId xmlns:p14="http://schemas.microsoft.com/office/powerpoint/2010/main" val="2084180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620688"/>
            <a:ext cx="4176464" cy="5940088"/>
          </a:xfrm>
          <a:prstGeom prst="rect">
            <a:avLst/>
          </a:prstGeom>
          <a:ln w="28575">
            <a:solidFill>
              <a:schemeClr val="tx1"/>
            </a:solidFill>
          </a:ln>
        </p:spPr>
        <p:txBody>
          <a:bodyPr wrap="square">
            <a:spAutoFit/>
          </a:bodyPr>
          <a:lstStyle/>
          <a:p>
            <a:r>
              <a:rPr lang="en-US" altLang="zh-CN" sz="2000" dirty="0"/>
              <a:t>#include&lt;</a:t>
            </a:r>
            <a:r>
              <a:rPr lang="en-US" altLang="zh-CN" sz="2000" dirty="0" err="1"/>
              <a:t>stdio.h</a:t>
            </a:r>
            <a:r>
              <a:rPr lang="en-US" altLang="zh-CN" sz="2000" dirty="0"/>
              <a:t>&gt;</a:t>
            </a:r>
          </a:p>
          <a:p>
            <a:r>
              <a:rPr lang="en-US" altLang="zh-CN" sz="2000" dirty="0" err="1" smtClean="0"/>
              <a:t>int</a:t>
            </a:r>
            <a:r>
              <a:rPr lang="en-US" altLang="zh-CN" sz="2000" dirty="0" smtClean="0"/>
              <a:t> </a:t>
            </a:r>
            <a:r>
              <a:rPr lang="en-US" altLang="zh-CN" sz="2000" dirty="0" err="1"/>
              <a:t>is_prime</a:t>
            </a:r>
            <a:r>
              <a:rPr lang="en-US" altLang="zh-CN" sz="2000" dirty="0"/>
              <a:t>(</a:t>
            </a:r>
            <a:r>
              <a:rPr lang="en-US" altLang="zh-CN" sz="2000" dirty="0" err="1"/>
              <a:t>int</a:t>
            </a:r>
            <a:r>
              <a:rPr lang="en-US" altLang="zh-CN" sz="2000" dirty="0"/>
              <a:t> x</a:t>
            </a:r>
            <a:r>
              <a:rPr lang="en-US" altLang="zh-CN" sz="2000" dirty="0" smtClean="0"/>
              <a:t>)</a:t>
            </a:r>
          </a:p>
          <a:p>
            <a:r>
              <a:rPr lang="en-US" altLang="zh-CN" sz="2000" dirty="0" smtClean="0"/>
              <a:t>{</a:t>
            </a:r>
            <a:endParaRPr lang="en-US" altLang="zh-CN" sz="2000" dirty="0"/>
          </a:p>
          <a:p>
            <a:r>
              <a:rPr lang="en-US" altLang="zh-CN" sz="2000" dirty="0"/>
              <a:t>  </a:t>
            </a:r>
            <a:r>
              <a:rPr lang="en-US" altLang="zh-CN" sz="2000" dirty="0" err="1"/>
              <a:t>int</a:t>
            </a:r>
            <a:r>
              <a:rPr lang="en-US" altLang="zh-CN" sz="2000" dirty="0"/>
              <a:t> </a:t>
            </a:r>
            <a:r>
              <a:rPr lang="en-US" altLang="zh-CN" sz="2000" dirty="0" err="1"/>
              <a:t>i</a:t>
            </a:r>
            <a:r>
              <a:rPr lang="en-US" altLang="zh-CN" sz="2000" dirty="0"/>
              <a:t>;</a:t>
            </a:r>
          </a:p>
          <a:p>
            <a:r>
              <a:rPr lang="en-US" altLang="zh-CN" sz="2000" dirty="0"/>
              <a:t>  for(</a:t>
            </a:r>
            <a:r>
              <a:rPr lang="en-US" altLang="zh-CN" sz="2000" dirty="0" err="1"/>
              <a:t>i</a:t>
            </a:r>
            <a:r>
              <a:rPr lang="en-US" altLang="zh-CN" sz="2000" dirty="0"/>
              <a:t> = 2; </a:t>
            </a:r>
            <a:r>
              <a:rPr lang="en-US" altLang="zh-CN" sz="2000" b="1" dirty="0" err="1">
                <a:solidFill>
                  <a:srgbClr val="FF0000"/>
                </a:solidFill>
              </a:rPr>
              <a:t>i</a:t>
            </a:r>
            <a:r>
              <a:rPr lang="en-US" altLang="zh-CN" sz="2000" b="1" dirty="0">
                <a:solidFill>
                  <a:srgbClr val="FF0000"/>
                </a:solidFill>
              </a:rPr>
              <a:t>*</a:t>
            </a:r>
            <a:r>
              <a:rPr lang="en-US" altLang="zh-CN" sz="2000" b="1" dirty="0" err="1">
                <a:solidFill>
                  <a:srgbClr val="FF0000"/>
                </a:solidFill>
              </a:rPr>
              <a:t>i</a:t>
            </a:r>
            <a:r>
              <a:rPr lang="en-US" altLang="zh-CN" sz="2000" b="1" dirty="0">
                <a:solidFill>
                  <a:srgbClr val="FF0000"/>
                </a:solidFill>
              </a:rPr>
              <a:t> &lt;= x</a:t>
            </a:r>
            <a:r>
              <a:rPr lang="en-US" altLang="zh-CN" sz="2000" dirty="0"/>
              <a:t>; </a:t>
            </a:r>
            <a:r>
              <a:rPr lang="en-US" altLang="zh-CN" sz="2000" dirty="0" err="1"/>
              <a:t>i</a:t>
            </a:r>
            <a:r>
              <a:rPr lang="en-US" altLang="zh-CN" sz="2000" dirty="0"/>
              <a:t>++)</a:t>
            </a:r>
          </a:p>
          <a:p>
            <a:r>
              <a:rPr lang="en-US" altLang="zh-CN" sz="2000" dirty="0"/>
              <a:t>    if(x % </a:t>
            </a:r>
            <a:r>
              <a:rPr lang="en-US" altLang="zh-CN" sz="2000" dirty="0" err="1"/>
              <a:t>i</a:t>
            </a:r>
            <a:r>
              <a:rPr lang="en-US" altLang="zh-CN" sz="2000" dirty="0"/>
              <a:t> == 0) return 0;</a:t>
            </a:r>
          </a:p>
          <a:p>
            <a:r>
              <a:rPr lang="en-US" altLang="zh-CN" sz="2000" dirty="0"/>
              <a:t>  return 1;</a:t>
            </a:r>
          </a:p>
          <a:p>
            <a:r>
              <a:rPr lang="en-US" altLang="zh-CN" sz="2000" dirty="0"/>
              <a:t>}</a:t>
            </a:r>
          </a:p>
          <a:p>
            <a:endParaRPr lang="en-US" altLang="zh-CN" sz="2000" dirty="0"/>
          </a:p>
          <a:p>
            <a:r>
              <a:rPr lang="en-US" altLang="zh-CN" sz="2000" dirty="0" err="1"/>
              <a:t>int</a:t>
            </a:r>
            <a:r>
              <a:rPr lang="en-US" altLang="zh-CN" sz="2000" dirty="0"/>
              <a:t> main(){</a:t>
            </a:r>
          </a:p>
          <a:p>
            <a:r>
              <a:rPr lang="en-US" altLang="zh-CN" sz="2000" dirty="0"/>
              <a:t>  </a:t>
            </a:r>
            <a:r>
              <a:rPr lang="en-US" altLang="zh-CN" sz="2000" dirty="0" err="1"/>
              <a:t>int</a:t>
            </a:r>
            <a:r>
              <a:rPr lang="en-US" altLang="zh-CN" sz="2000" dirty="0"/>
              <a:t> </a:t>
            </a:r>
            <a:r>
              <a:rPr lang="en-US" altLang="zh-CN" sz="2000" dirty="0" err="1"/>
              <a:t>i</a:t>
            </a:r>
            <a:r>
              <a:rPr lang="en-US" altLang="zh-CN" sz="2000" dirty="0"/>
              <a:t>, m;</a:t>
            </a:r>
          </a:p>
          <a:p>
            <a:r>
              <a:rPr lang="en-US" altLang="zh-CN" sz="2000" dirty="0"/>
              <a:t>  </a:t>
            </a:r>
            <a:r>
              <a:rPr lang="en-US" altLang="zh-CN" sz="2000" dirty="0" err="1"/>
              <a:t>scanf</a:t>
            </a:r>
            <a:r>
              <a:rPr lang="en-US" altLang="zh-CN" sz="2000" dirty="0"/>
              <a:t>("%d", &amp;m);</a:t>
            </a:r>
          </a:p>
          <a:p>
            <a:r>
              <a:rPr lang="en-US" altLang="zh-CN" sz="2000" dirty="0"/>
              <a:t>  for(</a:t>
            </a:r>
            <a:r>
              <a:rPr lang="en-US" altLang="zh-CN" sz="2000" dirty="0" err="1"/>
              <a:t>i</a:t>
            </a:r>
            <a:r>
              <a:rPr lang="en-US" altLang="zh-CN" sz="2000" dirty="0"/>
              <a:t> = m-2; </a:t>
            </a:r>
            <a:r>
              <a:rPr lang="en-US" altLang="zh-CN" sz="2000" dirty="0" err="1"/>
              <a:t>i</a:t>
            </a:r>
            <a:r>
              <a:rPr lang="en-US" altLang="zh-CN" sz="2000" dirty="0"/>
              <a:t> &gt;= 3; </a:t>
            </a:r>
            <a:r>
              <a:rPr lang="en-US" altLang="zh-CN" sz="2000" dirty="0" err="1"/>
              <a:t>i</a:t>
            </a:r>
            <a:r>
              <a:rPr lang="en-US" altLang="zh-CN" sz="2000" dirty="0"/>
              <a:t>--)</a:t>
            </a:r>
          </a:p>
          <a:p>
            <a:r>
              <a:rPr lang="en-US" altLang="zh-CN" sz="2000" dirty="0"/>
              <a:t>    if(</a:t>
            </a:r>
            <a:r>
              <a:rPr lang="en-US" altLang="zh-CN" sz="2000" dirty="0" err="1"/>
              <a:t>is_prime</a:t>
            </a:r>
            <a:r>
              <a:rPr lang="en-US" altLang="zh-CN" sz="2000" dirty="0"/>
              <a:t>(</a:t>
            </a:r>
            <a:r>
              <a:rPr lang="en-US" altLang="zh-CN" sz="2000" dirty="0" err="1"/>
              <a:t>i</a:t>
            </a:r>
            <a:r>
              <a:rPr lang="en-US" altLang="zh-CN" sz="2000" dirty="0"/>
              <a:t>) &amp;&amp; </a:t>
            </a:r>
            <a:r>
              <a:rPr lang="en-US" altLang="zh-CN" sz="2000" dirty="0" err="1"/>
              <a:t>is_prime</a:t>
            </a:r>
            <a:r>
              <a:rPr lang="en-US" altLang="zh-CN" sz="2000" dirty="0"/>
              <a:t>(i+2)) {</a:t>
            </a:r>
          </a:p>
          <a:p>
            <a:r>
              <a:rPr lang="en-US" altLang="zh-CN" sz="2000" dirty="0"/>
              <a:t>      </a:t>
            </a:r>
            <a:r>
              <a:rPr lang="en-US" altLang="zh-CN" sz="2000" dirty="0" err="1"/>
              <a:t>printf</a:t>
            </a:r>
            <a:r>
              <a:rPr lang="en-US" altLang="zh-CN" sz="2000" dirty="0"/>
              <a:t>("%d %d\n", </a:t>
            </a:r>
            <a:r>
              <a:rPr lang="en-US" altLang="zh-CN" sz="2000" dirty="0" err="1"/>
              <a:t>i</a:t>
            </a:r>
            <a:r>
              <a:rPr lang="en-US" altLang="zh-CN" sz="2000" dirty="0"/>
              <a:t>, i+2);</a:t>
            </a:r>
          </a:p>
          <a:p>
            <a:r>
              <a:rPr lang="en-US" altLang="zh-CN" sz="2000" dirty="0"/>
              <a:t>      break;</a:t>
            </a:r>
          </a:p>
          <a:p>
            <a:r>
              <a:rPr lang="en-US" altLang="zh-CN" sz="2000" dirty="0"/>
              <a:t>    }</a:t>
            </a:r>
          </a:p>
          <a:p>
            <a:r>
              <a:rPr lang="en-US" altLang="zh-CN" sz="2000" dirty="0"/>
              <a:t>  return 0;</a:t>
            </a:r>
          </a:p>
          <a:p>
            <a:r>
              <a:rPr lang="en-US" altLang="zh-CN" sz="2000" dirty="0"/>
              <a:t>}</a:t>
            </a:r>
            <a:endParaRPr lang="zh-CN" altLang="en-US" sz="2000" dirty="0"/>
          </a:p>
        </p:txBody>
      </p:sp>
      <p:sp>
        <p:nvSpPr>
          <p:cNvPr id="5" name="矩形 4"/>
          <p:cNvSpPr/>
          <p:nvPr/>
        </p:nvSpPr>
        <p:spPr>
          <a:xfrm>
            <a:off x="5220072" y="620688"/>
            <a:ext cx="3096344" cy="5632311"/>
          </a:xfrm>
          <a:prstGeom prst="rect">
            <a:avLst/>
          </a:prstGeom>
          <a:ln w="28575">
            <a:solidFill>
              <a:schemeClr val="tx1"/>
            </a:solidFill>
          </a:ln>
        </p:spPr>
        <p:txBody>
          <a:bodyPr wrap="square">
            <a:spAutoFit/>
          </a:bodyPr>
          <a:lstStyle/>
          <a:p>
            <a:r>
              <a:rPr lang="en-US" altLang="zh-CN" sz="2000" dirty="0"/>
              <a:t>#include&lt;</a:t>
            </a:r>
            <a:r>
              <a:rPr lang="en-US" altLang="zh-CN" sz="2000" dirty="0" err="1"/>
              <a:t>stdio.h</a:t>
            </a:r>
            <a:r>
              <a:rPr lang="en-US" altLang="zh-CN" sz="2000" dirty="0"/>
              <a:t>&gt;</a:t>
            </a:r>
          </a:p>
          <a:p>
            <a:r>
              <a:rPr lang="en-US" altLang="zh-CN" sz="2000" dirty="0"/>
              <a:t>#include&lt;</a:t>
            </a:r>
            <a:r>
              <a:rPr lang="en-US" altLang="zh-CN" sz="2000" dirty="0" err="1"/>
              <a:t>math.h</a:t>
            </a:r>
            <a:r>
              <a:rPr lang="en-US" altLang="zh-CN" sz="2000" dirty="0"/>
              <a:t>&gt;</a:t>
            </a:r>
          </a:p>
          <a:p>
            <a:r>
              <a:rPr lang="en-US" altLang="zh-CN" sz="2000" dirty="0"/>
              <a:t>#include&lt;</a:t>
            </a:r>
            <a:r>
              <a:rPr lang="en-US" altLang="zh-CN" sz="2000" dirty="0" err="1"/>
              <a:t>assert.h</a:t>
            </a:r>
            <a:r>
              <a:rPr lang="en-US" altLang="zh-CN" sz="2000" dirty="0"/>
              <a:t>&gt;</a:t>
            </a:r>
          </a:p>
          <a:p>
            <a:r>
              <a:rPr lang="en-US" altLang="zh-CN" sz="2000" dirty="0" err="1"/>
              <a:t>int</a:t>
            </a:r>
            <a:r>
              <a:rPr lang="en-US" altLang="zh-CN" sz="2000" dirty="0"/>
              <a:t> </a:t>
            </a:r>
            <a:r>
              <a:rPr lang="en-US" altLang="zh-CN" sz="2000" dirty="0" err="1"/>
              <a:t>is_prime</a:t>
            </a:r>
            <a:r>
              <a:rPr lang="en-US" altLang="zh-CN" sz="2000" dirty="0"/>
              <a:t>(</a:t>
            </a:r>
            <a:r>
              <a:rPr lang="en-US" altLang="zh-CN" sz="2000" dirty="0" err="1"/>
              <a:t>int</a:t>
            </a:r>
            <a:r>
              <a:rPr lang="en-US" altLang="zh-CN" sz="2000" dirty="0"/>
              <a:t> x</a:t>
            </a:r>
            <a:r>
              <a:rPr lang="en-US" altLang="zh-CN" sz="2000" dirty="0" smtClean="0"/>
              <a:t>)</a:t>
            </a:r>
          </a:p>
          <a:p>
            <a:r>
              <a:rPr lang="en-US" altLang="zh-CN" sz="2000" dirty="0" smtClean="0"/>
              <a:t>{</a:t>
            </a:r>
            <a:endParaRPr lang="en-US" altLang="zh-CN" sz="2000" dirty="0"/>
          </a:p>
          <a:p>
            <a:r>
              <a:rPr lang="en-US" altLang="zh-CN" sz="2000" dirty="0"/>
              <a:t>  </a:t>
            </a:r>
            <a:r>
              <a:rPr lang="en-US" altLang="zh-CN" sz="2000" dirty="0" err="1"/>
              <a:t>int</a:t>
            </a:r>
            <a:r>
              <a:rPr lang="en-US" altLang="zh-CN" sz="2000" dirty="0"/>
              <a:t> </a:t>
            </a:r>
            <a:r>
              <a:rPr lang="en-US" altLang="zh-CN" sz="2000" dirty="0" err="1"/>
              <a:t>i</a:t>
            </a:r>
            <a:r>
              <a:rPr lang="en-US" altLang="zh-CN" sz="2000" dirty="0"/>
              <a:t>, m;</a:t>
            </a:r>
          </a:p>
          <a:p>
            <a:r>
              <a:rPr lang="en-US" altLang="zh-CN" sz="2000" dirty="0" smtClean="0"/>
              <a:t>  </a:t>
            </a:r>
            <a:r>
              <a:rPr lang="en-US" altLang="zh-CN" sz="2000" dirty="0" smtClean="0">
                <a:solidFill>
                  <a:srgbClr val="FF0000"/>
                </a:solidFill>
              </a:rPr>
              <a:t>assert(x &gt;= 0);</a:t>
            </a:r>
          </a:p>
          <a:p>
            <a:r>
              <a:rPr lang="en-US" altLang="zh-CN" sz="2000" dirty="0" smtClean="0"/>
              <a:t>  if(x == 1) return 0;</a:t>
            </a:r>
          </a:p>
          <a:p>
            <a:r>
              <a:rPr lang="en-US" altLang="zh-CN" sz="2000" dirty="0" smtClean="0"/>
              <a:t>  </a:t>
            </a:r>
            <a:r>
              <a:rPr lang="en-US" altLang="zh-CN" sz="2000" dirty="0"/>
              <a:t>m = </a:t>
            </a:r>
            <a:r>
              <a:rPr lang="en-US" altLang="zh-CN" sz="2000" dirty="0" err="1" smtClean="0"/>
              <a:t>sqrt</a:t>
            </a:r>
            <a:r>
              <a:rPr lang="en-US" altLang="zh-CN" sz="2000" dirty="0" smtClean="0"/>
              <a:t>(x</a:t>
            </a:r>
            <a:r>
              <a:rPr lang="en-US" altLang="zh-CN" sz="2000" dirty="0"/>
              <a:t>) </a:t>
            </a:r>
            <a:r>
              <a:rPr lang="en-US" altLang="zh-CN" sz="2000" dirty="0" smtClean="0"/>
              <a:t>;</a:t>
            </a:r>
            <a:endParaRPr lang="en-US" altLang="zh-CN" sz="2000" dirty="0"/>
          </a:p>
          <a:p>
            <a:r>
              <a:rPr lang="en-US" altLang="zh-CN" sz="2000" dirty="0"/>
              <a:t>  for(</a:t>
            </a:r>
            <a:r>
              <a:rPr lang="en-US" altLang="zh-CN" sz="2000" dirty="0" err="1"/>
              <a:t>i</a:t>
            </a:r>
            <a:r>
              <a:rPr lang="en-US" altLang="zh-CN" sz="2000" dirty="0"/>
              <a:t> = 2; </a:t>
            </a:r>
            <a:r>
              <a:rPr lang="en-US" altLang="zh-CN" sz="2000" dirty="0" err="1"/>
              <a:t>i</a:t>
            </a:r>
            <a:r>
              <a:rPr lang="en-US" altLang="zh-CN" sz="2000" dirty="0"/>
              <a:t> &lt;= m; </a:t>
            </a:r>
            <a:r>
              <a:rPr lang="en-US" altLang="zh-CN" sz="2000" dirty="0" err="1"/>
              <a:t>i</a:t>
            </a:r>
            <a:r>
              <a:rPr lang="en-US" altLang="zh-CN" sz="2000" dirty="0"/>
              <a:t>++)</a:t>
            </a:r>
          </a:p>
          <a:p>
            <a:r>
              <a:rPr lang="en-US" altLang="zh-CN" sz="2000" dirty="0"/>
              <a:t>    if(x % </a:t>
            </a:r>
            <a:r>
              <a:rPr lang="en-US" altLang="zh-CN" sz="2000" dirty="0" err="1"/>
              <a:t>i</a:t>
            </a:r>
            <a:r>
              <a:rPr lang="en-US" altLang="zh-CN" sz="2000" dirty="0"/>
              <a:t> == 0) return 0;</a:t>
            </a:r>
          </a:p>
          <a:p>
            <a:r>
              <a:rPr lang="en-US" altLang="zh-CN" sz="2000" dirty="0"/>
              <a:t>  return 1;</a:t>
            </a:r>
          </a:p>
          <a:p>
            <a:r>
              <a:rPr lang="en-US" altLang="zh-CN" sz="2000" dirty="0"/>
              <a:t>}</a:t>
            </a:r>
          </a:p>
          <a:p>
            <a:endParaRPr lang="en-US" altLang="zh-CN" sz="2000" dirty="0"/>
          </a:p>
          <a:p>
            <a:r>
              <a:rPr lang="en-US" altLang="zh-CN" sz="2000" dirty="0" err="1"/>
              <a:t>int</a:t>
            </a:r>
            <a:r>
              <a:rPr lang="en-US" altLang="zh-CN" sz="2000" dirty="0"/>
              <a:t> main(){</a:t>
            </a:r>
          </a:p>
          <a:p>
            <a:r>
              <a:rPr lang="en-US" altLang="zh-CN" sz="2000" dirty="0"/>
              <a:t>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Tree>
    <p:extLst>
      <p:ext uri="{BB962C8B-B14F-4D97-AF65-F5344CB8AC3E}">
        <p14:creationId xmlns:p14="http://schemas.microsoft.com/office/powerpoint/2010/main" val="16778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用递归</a:t>
            </a:r>
            <a:r>
              <a:rPr lang="zh-CN" altLang="en-US" dirty="0" smtClean="0"/>
              <a:t>方法求</a:t>
            </a:r>
            <a:r>
              <a:rPr lang="zh-CN" altLang="en-US" i="1" dirty="0"/>
              <a:t>ｎ</a:t>
            </a:r>
            <a:r>
              <a:rPr lang="zh-CN" altLang="en-US" dirty="0"/>
              <a:t>！</a:t>
            </a:r>
          </a:p>
        </p:txBody>
      </p:sp>
      <p:sp>
        <p:nvSpPr>
          <p:cNvPr id="4" name="内容占位符 2"/>
          <p:cNvSpPr txBox="1">
            <a:spLocks/>
          </p:cNvSpPr>
          <p:nvPr/>
        </p:nvSpPr>
        <p:spPr bwMode="auto">
          <a:xfrm>
            <a:off x="500063" y="1737890"/>
            <a:ext cx="8153400" cy="8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0" lvl="0" indent="441325">
              <a:buNone/>
            </a:pPr>
            <a:r>
              <a:rPr lang="zh-CN" altLang="en-US" i="1" kern="0" dirty="0">
                <a:solidFill>
                  <a:srgbClr val="000000"/>
                </a:solidFill>
                <a:latin typeface="Verdana"/>
              </a:rPr>
              <a:t>ｎ</a:t>
            </a:r>
            <a:r>
              <a:rPr lang="zh-CN" altLang="en-US" kern="0" dirty="0">
                <a:solidFill>
                  <a:srgbClr val="000000"/>
                </a:solidFill>
                <a:latin typeface="Verdana"/>
              </a:rPr>
              <a:t>！可用下面的递归公式表示：</a:t>
            </a:r>
          </a:p>
        </p:txBody>
      </p:sp>
      <p:graphicFrame>
        <p:nvGraphicFramePr>
          <p:cNvPr id="5" name="对象 4"/>
          <p:cNvGraphicFramePr>
            <a:graphicFrameLocks noChangeAspect="1"/>
          </p:cNvGraphicFramePr>
          <p:nvPr>
            <p:extLst>
              <p:ext uri="{D42A27DB-BD31-4B8C-83A1-F6EECF244321}">
                <p14:modId xmlns:p14="http://schemas.microsoft.com/office/powerpoint/2010/main" val="1187105808"/>
              </p:ext>
            </p:extLst>
          </p:nvPr>
        </p:nvGraphicFramePr>
        <p:xfrm>
          <a:off x="1907704" y="2639661"/>
          <a:ext cx="4645025" cy="1285875"/>
        </p:xfrm>
        <a:graphic>
          <a:graphicData uri="http://schemas.openxmlformats.org/presentationml/2006/ole">
            <mc:AlternateContent xmlns:mc="http://schemas.openxmlformats.org/markup-compatibility/2006">
              <mc:Choice xmlns:v="urn:schemas-microsoft-com:vml" Requires="v">
                <p:oleObj spid="_x0000_s1078" name="Equation" r:id="rId3" imgW="1651000" imgH="457200" progId="Equation.DSMT4">
                  <p:embed/>
                </p:oleObj>
              </mc:Choice>
              <mc:Fallback>
                <p:oleObj name="Equation" r:id="rId3" imgW="1651000" imgH="4572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639661"/>
                        <a:ext cx="4645025"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923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用递归求斐波那契数列</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89329185"/>
              </p:ext>
            </p:extLst>
          </p:nvPr>
        </p:nvGraphicFramePr>
        <p:xfrm>
          <a:off x="755576" y="2204864"/>
          <a:ext cx="6098817" cy="1322635"/>
        </p:xfrm>
        <a:graphic>
          <a:graphicData uri="http://schemas.openxmlformats.org/presentationml/2006/ole">
            <mc:AlternateContent xmlns:mc="http://schemas.openxmlformats.org/markup-compatibility/2006">
              <mc:Choice xmlns:v="urn:schemas-microsoft-com:vml" Requires="v">
                <p:oleObj spid="_x0000_s38933" name="Equation" r:id="rId3" imgW="2108160" imgH="457200" progId="Equation.DSMT4">
                  <p:embed/>
                </p:oleObj>
              </mc:Choice>
              <mc:Fallback>
                <p:oleObj name="Equation" r:id="rId3" imgW="2108160" imgH="457200" progId="Equation.DSMT4">
                  <p:embed/>
                  <p:pic>
                    <p:nvPicPr>
                      <p:cNvPr id="0" name=""/>
                      <p:cNvPicPr/>
                      <p:nvPr/>
                    </p:nvPicPr>
                    <p:blipFill>
                      <a:blip r:embed="rId4"/>
                      <a:stretch>
                        <a:fillRect/>
                      </a:stretch>
                    </p:blipFill>
                    <p:spPr>
                      <a:xfrm>
                        <a:off x="755576" y="2204864"/>
                        <a:ext cx="6098817" cy="1322635"/>
                      </a:xfrm>
                      <a:prstGeom prst="rect">
                        <a:avLst/>
                      </a:prstGeom>
                    </p:spPr>
                  </p:pic>
                </p:oleObj>
              </mc:Fallback>
            </mc:AlternateContent>
          </a:graphicData>
        </a:graphic>
      </p:graphicFrame>
    </p:spTree>
    <p:extLst>
      <p:ext uri="{BB962C8B-B14F-4D97-AF65-F5344CB8AC3E}">
        <p14:creationId xmlns:p14="http://schemas.microsoft.com/office/powerpoint/2010/main" val="3422194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爬楼梯</a:t>
            </a:r>
            <a:endParaRPr lang="zh-CN" altLang="en-US" dirty="0"/>
          </a:p>
        </p:txBody>
      </p:sp>
      <p:sp>
        <p:nvSpPr>
          <p:cNvPr id="3" name="内容占位符 2"/>
          <p:cNvSpPr>
            <a:spLocks noGrp="1"/>
          </p:cNvSpPr>
          <p:nvPr>
            <p:ph idx="1"/>
          </p:nvPr>
        </p:nvSpPr>
        <p:spPr/>
        <p:txBody>
          <a:bodyPr>
            <a:normAutofit/>
          </a:bodyPr>
          <a:lstStyle/>
          <a:p>
            <a:r>
              <a:rPr lang="zh-CN" altLang="en-US" sz="2000" dirty="0" smtClean="0">
                <a:solidFill>
                  <a:srgbClr val="FF0000"/>
                </a:solidFill>
              </a:rPr>
              <a:t>问题描述</a:t>
            </a:r>
            <a:r>
              <a:rPr lang="en-US" altLang="zh-CN" sz="2000" dirty="0" smtClean="0">
                <a:solidFill>
                  <a:srgbClr val="FF0000"/>
                </a:solidFill>
              </a:rPr>
              <a:t>:</a:t>
            </a:r>
            <a:r>
              <a:rPr lang="zh-CN" altLang="en-US" sz="2000" dirty="0" smtClean="0"/>
              <a:t>楼梯有</a:t>
            </a:r>
            <a:r>
              <a:rPr lang="en-US" altLang="zh-CN" sz="2000" dirty="0" smtClean="0"/>
              <a:t>n</a:t>
            </a:r>
            <a:r>
              <a:rPr lang="zh-CN" altLang="en-US" sz="2000" dirty="0" smtClean="0"/>
              <a:t>级台阶</a:t>
            </a:r>
            <a:r>
              <a:rPr lang="en-US" altLang="zh-CN" sz="2000" dirty="0" smtClean="0"/>
              <a:t>,</a:t>
            </a:r>
            <a:r>
              <a:rPr lang="zh-CN" altLang="en-US" sz="2000" dirty="0" smtClean="0"/>
              <a:t>上楼可以一步上</a:t>
            </a:r>
            <a:r>
              <a:rPr lang="en-US" altLang="zh-CN" sz="2000" dirty="0" smtClean="0"/>
              <a:t>1</a:t>
            </a:r>
            <a:r>
              <a:rPr lang="zh-CN" altLang="en-US" sz="2000" dirty="0" smtClean="0"/>
              <a:t>级</a:t>
            </a:r>
            <a:r>
              <a:rPr lang="en-US" altLang="zh-CN" sz="2000" dirty="0" smtClean="0"/>
              <a:t>,</a:t>
            </a:r>
            <a:r>
              <a:rPr lang="zh-CN" altLang="en-US" sz="2000" dirty="0" smtClean="0"/>
              <a:t>也可以一步上</a:t>
            </a:r>
            <a:r>
              <a:rPr lang="en-US" altLang="zh-CN" sz="2000" dirty="0" smtClean="0"/>
              <a:t>2</a:t>
            </a:r>
            <a:r>
              <a:rPr lang="zh-CN" altLang="en-US" sz="2000" dirty="0" smtClean="0"/>
              <a:t>级，计算有多少种不同的走法。</a:t>
            </a:r>
            <a:endParaRPr lang="en-US" altLang="zh-CN" sz="2000" dirty="0" smtClean="0"/>
          </a:p>
          <a:p>
            <a:r>
              <a:rPr lang="zh-CN" altLang="en-US" sz="2000" dirty="0" smtClean="0">
                <a:solidFill>
                  <a:srgbClr val="FF0000"/>
                </a:solidFill>
              </a:rPr>
              <a:t>输入要求</a:t>
            </a:r>
            <a:r>
              <a:rPr lang="en-US" altLang="zh-CN" sz="2000" dirty="0" smtClean="0">
                <a:solidFill>
                  <a:srgbClr val="FF0000"/>
                </a:solidFill>
              </a:rPr>
              <a:t>:</a:t>
            </a:r>
            <a:r>
              <a:rPr lang="zh-CN" altLang="en-US" sz="2000" dirty="0" smtClean="0"/>
              <a:t>一个正整数</a:t>
            </a:r>
            <a:r>
              <a:rPr lang="en-US" altLang="zh-CN" sz="2000" dirty="0" smtClean="0"/>
              <a:t>n,</a:t>
            </a:r>
            <a:r>
              <a:rPr lang="zh-CN" altLang="en-US" sz="2000" dirty="0" smtClean="0"/>
              <a:t>占一行</a:t>
            </a:r>
            <a:endParaRPr lang="en-US" altLang="zh-CN" sz="2000" dirty="0" smtClean="0"/>
          </a:p>
          <a:p>
            <a:r>
              <a:rPr lang="zh-CN" altLang="en-US" sz="2000" dirty="0" smtClean="0">
                <a:solidFill>
                  <a:srgbClr val="FF0000"/>
                </a:solidFill>
              </a:rPr>
              <a:t>输出要求</a:t>
            </a:r>
            <a:r>
              <a:rPr lang="en-US" altLang="zh-CN" sz="2000" dirty="0" smtClean="0">
                <a:solidFill>
                  <a:srgbClr val="FF0000"/>
                </a:solidFill>
              </a:rPr>
              <a:t>:</a:t>
            </a:r>
            <a:r>
              <a:rPr lang="zh-CN" altLang="en-US" sz="2000" dirty="0" smtClean="0"/>
              <a:t>一个整数</a:t>
            </a:r>
            <a:r>
              <a:rPr lang="en-US" altLang="zh-CN" sz="2000" dirty="0" smtClean="0"/>
              <a:t>,</a:t>
            </a:r>
            <a:r>
              <a:rPr lang="zh-CN" altLang="en-US" sz="2000" dirty="0" smtClean="0"/>
              <a:t>占一行</a:t>
            </a:r>
            <a:r>
              <a:rPr lang="en-US" altLang="zh-CN" sz="2000" dirty="0" smtClean="0"/>
              <a:t>,</a:t>
            </a:r>
            <a:r>
              <a:rPr lang="zh-CN" altLang="en-US" sz="2000" dirty="0" smtClean="0"/>
              <a:t>问题的结果</a:t>
            </a:r>
            <a:endParaRPr lang="en-US" altLang="zh-CN" sz="2000" dirty="0" smtClean="0"/>
          </a:p>
          <a:p>
            <a:r>
              <a:rPr lang="zh-CN" altLang="en-US" sz="2000" dirty="0" smtClean="0">
                <a:solidFill>
                  <a:srgbClr val="FF0000"/>
                </a:solidFill>
              </a:rPr>
              <a:t>输入实例</a:t>
            </a:r>
            <a:r>
              <a:rPr lang="en-US" altLang="zh-CN" sz="2000" dirty="0" smtClean="0">
                <a:solidFill>
                  <a:srgbClr val="FF0000"/>
                </a:solidFill>
              </a:rPr>
              <a:t>:</a:t>
            </a:r>
          </a:p>
          <a:p>
            <a:r>
              <a:rPr lang="en-US" altLang="zh-CN" sz="2000" dirty="0" smtClean="0"/>
              <a:t>20</a:t>
            </a:r>
          </a:p>
          <a:p>
            <a:r>
              <a:rPr lang="en-US" altLang="zh-CN" sz="2000" dirty="0" smtClean="0"/>
              <a:t>33</a:t>
            </a:r>
          </a:p>
          <a:p>
            <a:r>
              <a:rPr lang="zh-CN" altLang="en-US" sz="2000" dirty="0" smtClean="0">
                <a:solidFill>
                  <a:srgbClr val="FF0000"/>
                </a:solidFill>
              </a:rPr>
              <a:t>输出实例</a:t>
            </a:r>
            <a:r>
              <a:rPr lang="en-US" altLang="zh-CN" sz="2000" dirty="0" smtClean="0">
                <a:solidFill>
                  <a:srgbClr val="FF0000"/>
                </a:solidFill>
              </a:rPr>
              <a:t>:</a:t>
            </a:r>
          </a:p>
          <a:p>
            <a:r>
              <a:rPr lang="en-US" altLang="zh-CN" sz="2000" dirty="0" smtClean="0"/>
              <a:t>10946</a:t>
            </a:r>
          </a:p>
          <a:p>
            <a:r>
              <a:rPr lang="en-US" altLang="zh-CN" sz="2000" dirty="0" smtClean="0"/>
              <a:t>5702887</a:t>
            </a: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643042" y="1785926"/>
            <a:ext cx="4572000" cy="4247317"/>
          </a:xfrm>
          <a:prstGeom prst="rect">
            <a:avLst/>
          </a:prstGeom>
        </p:spPr>
        <p:txBody>
          <a:bodyPr>
            <a:spAutoFit/>
          </a:bodyPr>
          <a:lstStyle/>
          <a:p>
            <a:r>
              <a:rPr lang="en-US" altLang="zh-CN" dirty="0" smtClean="0"/>
              <a:t>#include&lt;</a:t>
            </a:r>
            <a:r>
              <a:rPr lang="en-US" altLang="zh-CN" dirty="0" err="1" smtClean="0"/>
              <a:t>iostream</a:t>
            </a:r>
            <a:r>
              <a:rPr lang="en-US" altLang="zh-CN" dirty="0" smtClean="0"/>
              <a:t>&gt;</a:t>
            </a:r>
          </a:p>
          <a:p>
            <a:r>
              <a:rPr lang="en-US" altLang="zh-CN" dirty="0" smtClean="0"/>
              <a:t>using namespace std;</a:t>
            </a:r>
          </a:p>
          <a:p>
            <a:r>
              <a:rPr lang="en-US" altLang="zh-CN" dirty="0" err="1" smtClean="0"/>
              <a:t>int</a:t>
            </a:r>
            <a:r>
              <a:rPr lang="en-US" altLang="zh-CN" dirty="0" smtClean="0"/>
              <a:t> fun(</a:t>
            </a:r>
            <a:r>
              <a:rPr lang="en-US" altLang="zh-CN" dirty="0" err="1" smtClean="0"/>
              <a:t>int</a:t>
            </a:r>
            <a:r>
              <a:rPr lang="en-US" altLang="zh-CN" dirty="0" smtClean="0"/>
              <a:t> x)</a:t>
            </a:r>
          </a:p>
          <a:p>
            <a:r>
              <a:rPr lang="en-US" altLang="zh-CN" dirty="0" smtClean="0"/>
              <a:t>{</a:t>
            </a:r>
          </a:p>
          <a:p>
            <a:r>
              <a:rPr lang="en-US" altLang="zh-CN" dirty="0" smtClean="0"/>
              <a:t>	if(x==1) return 1;</a:t>
            </a:r>
          </a:p>
          <a:p>
            <a:r>
              <a:rPr lang="en-US" altLang="zh-CN" dirty="0" smtClean="0"/>
              <a:t>	else if(x==2) return 2;</a:t>
            </a:r>
          </a:p>
          <a:p>
            <a:r>
              <a:rPr lang="en-US" altLang="zh-CN" dirty="0" smtClean="0"/>
              <a:t>	else return fun(x-1)+fun(x-2);</a:t>
            </a:r>
          </a:p>
          <a:p>
            <a:r>
              <a:rPr lang="en-US" altLang="zh-CN" dirty="0" smtClean="0"/>
              <a:t>}</a:t>
            </a:r>
          </a:p>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int</a:t>
            </a:r>
            <a:r>
              <a:rPr lang="en-US" altLang="zh-CN" dirty="0" smtClean="0"/>
              <a:t> n;</a:t>
            </a:r>
          </a:p>
          <a:p>
            <a:r>
              <a:rPr lang="en-US" altLang="zh-CN" dirty="0" smtClean="0"/>
              <a:t>	</a:t>
            </a:r>
            <a:r>
              <a:rPr lang="en-US" altLang="zh-CN" dirty="0" err="1" smtClean="0"/>
              <a:t>cin</a:t>
            </a:r>
            <a:r>
              <a:rPr lang="en-US" altLang="zh-CN" dirty="0" smtClean="0"/>
              <a:t>&gt;&gt;n;</a:t>
            </a:r>
          </a:p>
          <a:p>
            <a:r>
              <a:rPr lang="en-US" altLang="zh-CN" dirty="0" smtClean="0"/>
              <a:t>	</a:t>
            </a:r>
            <a:r>
              <a:rPr lang="en-US" altLang="zh-CN" dirty="0" err="1" smtClean="0"/>
              <a:t>cout</a:t>
            </a:r>
            <a:r>
              <a:rPr lang="en-US" altLang="zh-CN" dirty="0" smtClean="0"/>
              <a:t>&lt;&lt;fun(n);</a:t>
            </a:r>
          </a:p>
          <a:p>
            <a:r>
              <a:rPr lang="en-US" altLang="zh-CN" dirty="0" smtClean="0"/>
              <a:t>	return 0;</a:t>
            </a:r>
          </a:p>
          <a:p>
            <a:r>
              <a:rPr lang="en-US" altLang="zh-CN"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Hanoi</a:t>
            </a:r>
            <a:r>
              <a:rPr lang="zh-CN" altLang="en-US" dirty="0"/>
              <a:t>（汉诺）塔问题</a:t>
            </a:r>
          </a:p>
        </p:txBody>
      </p:sp>
      <p:sp>
        <p:nvSpPr>
          <p:cNvPr id="4" name="内容占位符 2"/>
          <p:cNvSpPr txBox="1">
            <a:spLocks/>
          </p:cNvSpPr>
          <p:nvPr/>
        </p:nvSpPr>
        <p:spPr bwMode="auto">
          <a:xfrm>
            <a:off x="395536" y="1403747"/>
            <a:ext cx="8297614" cy="497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0" marR="0" lvl="0" indent="441325"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zh-CN" altLang="zh-CN" sz="3200" b="1" i="0" u="none" strike="noStrike" kern="0" cap="none" spc="0" normalizeH="0" baseline="0" noProof="0" dirty="0" smtClean="0">
                <a:ln>
                  <a:noFill/>
                </a:ln>
                <a:solidFill>
                  <a:srgbClr val="000000"/>
                </a:solidFill>
                <a:effectLst/>
                <a:uLnTx/>
                <a:uFillTx/>
                <a:latin typeface="Verdana"/>
                <a:ea typeface="宋体"/>
              </a:rPr>
              <a:t>古代有一个梵塔，塔内有</a:t>
            </a:r>
            <a:r>
              <a:rPr kumimoji="1" lang="en-US" altLang="zh-CN" sz="3200" b="1" i="0" u="none" strike="noStrike" kern="0" cap="none" spc="0" normalizeH="0" baseline="0" noProof="0" dirty="0" smtClean="0">
                <a:ln>
                  <a:noFill/>
                </a:ln>
                <a:solidFill>
                  <a:srgbClr val="000000"/>
                </a:solidFill>
                <a:effectLst/>
                <a:uLnTx/>
                <a:uFillTx/>
                <a:latin typeface="Verdana"/>
                <a:ea typeface="宋体"/>
              </a:rPr>
              <a:t>3</a:t>
            </a:r>
            <a:r>
              <a:rPr kumimoji="1" lang="zh-CN" altLang="zh-CN" sz="3200" b="1" i="0" u="none" strike="noStrike" kern="0" cap="none" spc="0" normalizeH="0" baseline="0" noProof="0" dirty="0" smtClean="0">
                <a:ln>
                  <a:noFill/>
                </a:ln>
                <a:solidFill>
                  <a:srgbClr val="000000"/>
                </a:solidFill>
                <a:effectLst/>
                <a:uLnTx/>
                <a:uFillTx/>
                <a:latin typeface="Verdana"/>
                <a:ea typeface="宋体"/>
              </a:rPr>
              <a:t>个座</a:t>
            </a:r>
            <a:r>
              <a:rPr kumimoji="1" lang="en-US" altLang="zh-CN" sz="3200" b="1" i="0" u="none" strike="noStrike" kern="0" cap="none" spc="0" normalizeH="0" baseline="0" noProof="0" dirty="0" smtClean="0">
                <a:ln>
                  <a:noFill/>
                </a:ln>
                <a:solidFill>
                  <a:srgbClr val="000000"/>
                </a:solidFill>
                <a:effectLst/>
                <a:uLnTx/>
                <a:uFillTx/>
                <a:latin typeface="Verdana"/>
                <a:ea typeface="宋体"/>
              </a:rPr>
              <a:t>A</a:t>
            </a:r>
            <a:r>
              <a:rPr kumimoji="1" lang="zh-CN" altLang="zh-CN" sz="3200" b="1" i="0" u="none" strike="noStrike" kern="0" cap="none" spc="0" normalizeH="0" baseline="0" noProof="0" dirty="0" smtClean="0">
                <a:ln>
                  <a:noFill/>
                </a:ln>
                <a:solidFill>
                  <a:srgbClr val="000000"/>
                </a:solidFill>
                <a:effectLst/>
                <a:uLnTx/>
                <a:uFillTx/>
                <a:latin typeface="Verdana"/>
                <a:ea typeface="宋体"/>
              </a:rPr>
              <a:t>、</a:t>
            </a:r>
            <a:r>
              <a:rPr kumimoji="1" lang="en-US" altLang="zh-CN" sz="3200" b="1" i="0" u="none" strike="noStrike" kern="0" cap="none" spc="0" normalizeH="0" baseline="0" noProof="0" dirty="0" smtClean="0">
                <a:ln>
                  <a:noFill/>
                </a:ln>
                <a:solidFill>
                  <a:srgbClr val="000000"/>
                </a:solidFill>
                <a:effectLst/>
                <a:uLnTx/>
                <a:uFillTx/>
                <a:latin typeface="Verdana"/>
                <a:ea typeface="宋体"/>
              </a:rPr>
              <a:t>B</a:t>
            </a:r>
            <a:r>
              <a:rPr kumimoji="1" lang="zh-CN" altLang="zh-CN" sz="3200" b="1" i="0" u="none" strike="noStrike" kern="0" cap="none" spc="0" normalizeH="0" baseline="0" noProof="0" dirty="0" smtClean="0">
                <a:ln>
                  <a:noFill/>
                </a:ln>
                <a:solidFill>
                  <a:srgbClr val="000000"/>
                </a:solidFill>
                <a:effectLst/>
                <a:uLnTx/>
                <a:uFillTx/>
                <a:latin typeface="Verdana"/>
                <a:ea typeface="宋体"/>
              </a:rPr>
              <a:t>、</a:t>
            </a:r>
            <a:r>
              <a:rPr kumimoji="1" lang="en-US" altLang="zh-CN" sz="3200" b="1" i="0" u="none" strike="noStrike" kern="0" cap="none" spc="0" normalizeH="0" baseline="0" noProof="0" dirty="0" smtClean="0">
                <a:ln>
                  <a:noFill/>
                </a:ln>
                <a:solidFill>
                  <a:srgbClr val="000000"/>
                </a:solidFill>
                <a:effectLst/>
                <a:uLnTx/>
                <a:uFillTx/>
                <a:latin typeface="Verdana"/>
                <a:ea typeface="宋体"/>
              </a:rPr>
              <a:t>C</a:t>
            </a:r>
            <a:r>
              <a:rPr kumimoji="1" lang="zh-CN" altLang="zh-CN" sz="3200" b="1" i="0" u="none" strike="noStrike" kern="0" cap="none" spc="0" normalizeH="0" baseline="0" noProof="0" dirty="0" smtClean="0">
                <a:ln>
                  <a:noFill/>
                </a:ln>
                <a:solidFill>
                  <a:srgbClr val="000000"/>
                </a:solidFill>
                <a:effectLst/>
                <a:uLnTx/>
                <a:uFillTx/>
                <a:latin typeface="Verdana"/>
                <a:ea typeface="宋体"/>
              </a:rPr>
              <a:t>，开始时Ａ座上有</a:t>
            </a:r>
            <a:r>
              <a:rPr kumimoji="1" lang="en-US" altLang="zh-CN" sz="3200" b="1" i="0" u="none" strike="noStrike" kern="0" cap="none" spc="0" normalizeH="0" baseline="0" noProof="0" dirty="0" smtClean="0">
                <a:ln>
                  <a:noFill/>
                </a:ln>
                <a:solidFill>
                  <a:srgbClr val="000000"/>
                </a:solidFill>
                <a:effectLst/>
                <a:uLnTx/>
                <a:uFillTx/>
                <a:latin typeface="Verdana"/>
                <a:ea typeface="宋体"/>
              </a:rPr>
              <a:t>64</a:t>
            </a:r>
            <a:r>
              <a:rPr kumimoji="1" lang="zh-CN" altLang="zh-CN" sz="3200" b="1" i="0" u="none" strike="noStrike" kern="0" cap="none" spc="0" normalizeH="0" baseline="0" noProof="0" dirty="0" smtClean="0">
                <a:ln>
                  <a:noFill/>
                </a:ln>
                <a:solidFill>
                  <a:srgbClr val="000000"/>
                </a:solidFill>
                <a:effectLst/>
                <a:uLnTx/>
                <a:uFillTx/>
                <a:latin typeface="Verdana"/>
                <a:ea typeface="宋体"/>
              </a:rPr>
              <a:t>个盘子，盘子大小不等，大的在下，小的在上。有一个老和尚想把这</a:t>
            </a:r>
            <a:r>
              <a:rPr kumimoji="1" lang="en-US" altLang="zh-CN" sz="3200" b="1" i="0" u="none" strike="noStrike" kern="0" cap="none" spc="0" normalizeH="0" baseline="0" noProof="0" dirty="0" smtClean="0">
                <a:ln>
                  <a:noFill/>
                </a:ln>
                <a:solidFill>
                  <a:srgbClr val="000000"/>
                </a:solidFill>
                <a:effectLst/>
                <a:uLnTx/>
                <a:uFillTx/>
                <a:latin typeface="Verdana"/>
                <a:ea typeface="宋体"/>
              </a:rPr>
              <a:t>64</a:t>
            </a:r>
            <a:r>
              <a:rPr kumimoji="1" lang="zh-CN" altLang="zh-CN" sz="3200" b="1" i="0" u="none" strike="noStrike" kern="0" cap="none" spc="0" normalizeH="0" baseline="0" noProof="0" dirty="0" smtClean="0">
                <a:ln>
                  <a:noFill/>
                </a:ln>
                <a:solidFill>
                  <a:srgbClr val="000000"/>
                </a:solidFill>
                <a:effectLst/>
                <a:uLnTx/>
                <a:uFillTx/>
                <a:latin typeface="Verdana"/>
                <a:ea typeface="宋体"/>
              </a:rPr>
              <a:t>个盘子从Ａ座移到Ｃ座，但规定每次只允许移动一个盘，且在移动过程中在</a:t>
            </a:r>
            <a:r>
              <a:rPr kumimoji="1" lang="en-US" altLang="zh-CN" sz="3200" b="1" i="0" u="none" strike="noStrike" kern="0" cap="none" spc="0" normalizeH="0" baseline="0" noProof="0" dirty="0" smtClean="0">
                <a:ln>
                  <a:noFill/>
                </a:ln>
                <a:solidFill>
                  <a:srgbClr val="000000"/>
                </a:solidFill>
                <a:effectLst/>
                <a:uLnTx/>
                <a:uFillTx/>
                <a:latin typeface="Verdana"/>
                <a:ea typeface="宋体"/>
              </a:rPr>
              <a:t>3</a:t>
            </a:r>
            <a:r>
              <a:rPr kumimoji="1" lang="zh-CN" altLang="zh-CN" sz="3200" b="1" i="0" u="none" strike="noStrike" kern="0" cap="none" spc="0" normalizeH="0" baseline="0" noProof="0" dirty="0" smtClean="0">
                <a:ln>
                  <a:noFill/>
                </a:ln>
                <a:solidFill>
                  <a:srgbClr val="000000"/>
                </a:solidFill>
                <a:effectLst/>
                <a:uLnTx/>
                <a:uFillTx/>
                <a:latin typeface="Verdana"/>
                <a:ea typeface="宋体"/>
              </a:rPr>
              <a:t>个座上都始终保持大盘在下，小盘在上。在移动过程中可以利用</a:t>
            </a:r>
            <a:r>
              <a:rPr kumimoji="1" lang="en-US" altLang="zh-CN" sz="3200" b="1" i="0" u="none" strike="noStrike" kern="0" cap="none" spc="0" normalizeH="0" baseline="0" noProof="0" dirty="0" smtClean="0">
                <a:ln>
                  <a:noFill/>
                </a:ln>
                <a:solidFill>
                  <a:srgbClr val="000000"/>
                </a:solidFill>
                <a:effectLst/>
                <a:uLnTx/>
                <a:uFillTx/>
                <a:latin typeface="Verdana"/>
                <a:ea typeface="宋体"/>
              </a:rPr>
              <a:t>B</a:t>
            </a:r>
            <a:r>
              <a:rPr kumimoji="1" lang="zh-CN" altLang="zh-CN" sz="3200" b="1" i="0" u="none" strike="noStrike" kern="0" cap="none" spc="0" normalizeH="0" baseline="0" noProof="0" dirty="0" smtClean="0">
                <a:ln>
                  <a:noFill/>
                </a:ln>
                <a:solidFill>
                  <a:srgbClr val="000000"/>
                </a:solidFill>
                <a:effectLst/>
                <a:uLnTx/>
                <a:uFillTx/>
                <a:latin typeface="Verdana"/>
                <a:ea typeface="宋体"/>
              </a:rPr>
              <a:t>座。要求编程序输出移动一盘子的步骤。</a:t>
            </a:r>
            <a:endParaRPr kumimoji="1" lang="zh-CN" altLang="en-US" sz="3200" b="1" i="0" u="none" strike="noStrike" kern="0" cap="none" spc="0" normalizeH="0" baseline="0" noProof="0" dirty="0" smtClean="0">
              <a:ln>
                <a:noFill/>
              </a:ln>
              <a:solidFill>
                <a:srgbClr val="000000"/>
              </a:solidFill>
              <a:effectLst/>
              <a:uLnTx/>
              <a:uFillTx/>
              <a:latin typeface="Verdana"/>
              <a:ea typeface="宋体"/>
            </a:endParaRPr>
          </a:p>
        </p:txBody>
      </p:sp>
    </p:spTree>
    <p:extLst>
      <p:ext uri="{BB962C8B-B14F-4D97-AF65-F5344CB8AC3E}">
        <p14:creationId xmlns:p14="http://schemas.microsoft.com/office/powerpoint/2010/main" val="205634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85720" y="1600200"/>
            <a:ext cx="8401080" cy="4525963"/>
          </a:xfrm>
        </p:spPr>
        <p:txBody>
          <a:bodyPr>
            <a:normAutofit/>
          </a:bodyPr>
          <a:lstStyle/>
          <a:p>
            <a:r>
              <a:rPr lang="zh-CN" altLang="en-US" dirty="0" smtClean="0"/>
              <a:t>简单逆推算法</a:t>
            </a:r>
          </a:p>
          <a:p>
            <a:pPr lvl="1"/>
            <a:r>
              <a:rPr lang="zh-CN" altLang="en-US" dirty="0" smtClean="0"/>
              <a:t>逆推即从后往前推，从已求得的规模为</a:t>
            </a:r>
            <a:r>
              <a:rPr lang="en-US" dirty="0" smtClean="0"/>
              <a:t>n,n−1,</a:t>
            </a:r>
            <a:r>
              <a:rPr lang="en-US" altLang="zh-CN" dirty="0" smtClean="0"/>
              <a:t>…</a:t>
            </a:r>
            <a:r>
              <a:rPr lang="en-US" dirty="0" smtClean="0"/>
              <a:t>,i+1</a:t>
            </a:r>
            <a:r>
              <a:rPr lang="zh-CN" altLang="en-US" dirty="0" smtClean="0"/>
              <a:t>的一系列解，推出问题规模为</a:t>
            </a:r>
            <a:r>
              <a:rPr lang="en-US" dirty="0" err="1" smtClean="0"/>
              <a:t>i</a:t>
            </a:r>
            <a:r>
              <a:rPr lang="zh-CN" altLang="en-US" dirty="0" smtClean="0"/>
              <a:t>的解，直至得到规模为</a:t>
            </a:r>
            <a:r>
              <a:rPr lang="en-US" dirty="0" smtClean="0"/>
              <a:t>1</a:t>
            </a:r>
            <a:r>
              <a:rPr lang="zh-CN" altLang="en-US" dirty="0" smtClean="0"/>
              <a:t>的解。</a:t>
            </a:r>
          </a:p>
          <a:p>
            <a:pPr lvl="1"/>
            <a:r>
              <a:rPr lang="zh-CN" altLang="en-US" dirty="0" smtClean="0"/>
              <a:t>简单逆推算法框架描述：</a:t>
            </a:r>
          </a:p>
          <a:p>
            <a:pPr lvl="1">
              <a:buNone/>
            </a:pPr>
            <a:r>
              <a:rPr lang="en-US" dirty="0" smtClean="0"/>
              <a:t>f</a:t>
            </a:r>
            <a:r>
              <a:rPr lang="en-US" altLang="zh-CN" dirty="0" smtClean="0"/>
              <a:t>[</a:t>
            </a:r>
            <a:r>
              <a:rPr lang="en-US" dirty="0" smtClean="0"/>
              <a:t>i+1]=&lt;</a:t>
            </a:r>
            <a:r>
              <a:rPr lang="zh-CN" altLang="en-US" dirty="0" smtClean="0"/>
              <a:t>初始值</a:t>
            </a:r>
            <a:r>
              <a:rPr lang="en-US" dirty="0" smtClean="0"/>
              <a:t>&gt;</a:t>
            </a:r>
            <a:r>
              <a:rPr lang="zh-CN" altLang="en-US" dirty="0" smtClean="0"/>
              <a:t>；</a:t>
            </a:r>
            <a:r>
              <a:rPr lang="en-US" dirty="0" smtClean="0"/>
              <a:t>         	// </a:t>
            </a:r>
            <a:r>
              <a:rPr lang="zh-CN" altLang="en-US" dirty="0" smtClean="0"/>
              <a:t>确定初始值  </a:t>
            </a:r>
          </a:p>
          <a:p>
            <a:pPr lvl="1">
              <a:buNone/>
            </a:pPr>
            <a:r>
              <a:rPr lang="en-US" dirty="0" smtClean="0"/>
              <a:t>for(k=</a:t>
            </a:r>
            <a:r>
              <a:rPr lang="en-US" dirty="0" err="1" smtClean="0"/>
              <a:t>i;k</a:t>
            </a:r>
            <a:r>
              <a:rPr lang="en-US" dirty="0" smtClean="0"/>
              <a:t>&gt;=1;k−−)</a:t>
            </a:r>
            <a:endParaRPr lang="zh-CN" altLang="en-US" dirty="0" smtClean="0"/>
          </a:p>
          <a:p>
            <a:pPr lvl="1">
              <a:buNone/>
            </a:pPr>
            <a:r>
              <a:rPr lang="en-US" dirty="0" smtClean="0"/>
              <a:t>   </a:t>
            </a:r>
            <a:r>
              <a:rPr lang="en-US" dirty="0" smtClean="0"/>
              <a:t>f[k]=&lt;</a:t>
            </a:r>
            <a:r>
              <a:rPr lang="zh-CN" altLang="en-US" dirty="0" smtClean="0"/>
              <a:t>递推关系式</a:t>
            </a:r>
            <a:r>
              <a:rPr lang="en-US" dirty="0" smtClean="0"/>
              <a:t>&gt;</a:t>
            </a:r>
            <a:r>
              <a:rPr lang="zh-CN" altLang="en-US" dirty="0" smtClean="0"/>
              <a:t>；</a:t>
            </a:r>
            <a:r>
              <a:rPr lang="en-US" dirty="0" smtClean="0"/>
              <a:t> // </a:t>
            </a:r>
            <a:r>
              <a:rPr lang="zh-CN" altLang="en-US" dirty="0" smtClean="0"/>
              <a:t>根据递推关系实施递推  </a:t>
            </a:r>
          </a:p>
          <a:p>
            <a:pPr lvl="1">
              <a:buNone/>
            </a:pPr>
            <a:r>
              <a:rPr lang="en-US" altLang="zh-CN" dirty="0" err="1" smtClean="0"/>
              <a:t>cout</a:t>
            </a:r>
            <a:r>
              <a:rPr lang="en-US" altLang="zh-CN" dirty="0" smtClean="0"/>
              <a:t>&lt;&lt;</a:t>
            </a:r>
            <a:r>
              <a:rPr lang="en-US" dirty="0" smtClean="0"/>
              <a:t>f[1]</a:t>
            </a:r>
            <a:r>
              <a:rPr lang="zh-CN" altLang="en-US" dirty="0" smtClean="0"/>
              <a:t>；</a:t>
            </a:r>
            <a:r>
              <a:rPr lang="en-US" dirty="0" smtClean="0"/>
              <a:t>         </a:t>
            </a:r>
            <a:r>
              <a:rPr lang="en-US" dirty="0" smtClean="0"/>
              <a:t>		// </a:t>
            </a:r>
            <a:r>
              <a:rPr lang="zh-CN" altLang="en-US" dirty="0" smtClean="0"/>
              <a:t>输出解</a:t>
            </a:r>
            <a:r>
              <a:rPr lang="en-US" dirty="0" smtClean="0"/>
              <a:t>f(1)</a:t>
            </a:r>
            <a:endParaRPr lang="zh-CN" altLang="en-US" dirty="0"/>
          </a:p>
        </p:txBody>
      </p:sp>
    </p:spTree>
    <p:extLst>
      <p:ext uri="{BB962C8B-B14F-4D97-AF65-F5344CB8AC3E}">
        <p14:creationId xmlns:p14="http://schemas.microsoft.com/office/powerpoint/2010/main" val="3191263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9F2DB5E9-28D1-479A-A4EB-DE56D69FE2B0}" type="slidenum">
              <a:rPr lang="en-US" altLang="zh-CN" b="0"/>
              <a:pPr eaLnBrk="1" hangingPunct="1"/>
              <a:t>30</a:t>
            </a:fld>
            <a:endParaRPr lang="en-US" altLang="zh-CN" b="0"/>
          </a:p>
        </p:txBody>
      </p:sp>
      <p:sp>
        <p:nvSpPr>
          <p:cNvPr id="38915" name="Rectangle 2"/>
          <p:cNvSpPr>
            <a:spLocks noGrp="1" noChangeArrowheads="1"/>
          </p:cNvSpPr>
          <p:nvPr>
            <p:ph type="title"/>
          </p:nvPr>
        </p:nvSpPr>
        <p:spPr/>
        <p:txBody>
          <a:bodyPr/>
          <a:lstStyle/>
          <a:p>
            <a:pPr eaLnBrk="1" hangingPunct="1"/>
            <a:endParaRPr lang="zh-CN" altLang="zh-CN" smtClean="0"/>
          </a:p>
        </p:txBody>
      </p:sp>
      <p:sp>
        <p:nvSpPr>
          <p:cNvPr id="38916" name="Rectangle 3"/>
          <p:cNvSpPr>
            <a:spLocks noGrp="1" noChangeArrowheads="1"/>
          </p:cNvSpPr>
          <p:nvPr>
            <p:ph type="body" idx="1"/>
          </p:nvPr>
        </p:nvSpPr>
        <p:spPr>
          <a:xfrm>
            <a:off x="539750" y="1412875"/>
            <a:ext cx="8001000" cy="720725"/>
          </a:xfrm>
        </p:spPr>
        <p:txBody>
          <a:bodyPr/>
          <a:lstStyle/>
          <a:p>
            <a:pPr eaLnBrk="1" hangingPunct="1"/>
            <a:r>
              <a:rPr lang="en-US" altLang="zh-CN" dirty="0" smtClean="0"/>
              <a:t>Hanoi</a:t>
            </a:r>
            <a:r>
              <a:rPr lang="zh-CN" altLang="en-US" dirty="0" smtClean="0"/>
              <a:t>塔问题 </a:t>
            </a:r>
          </a:p>
        </p:txBody>
      </p:sp>
      <p:sp>
        <p:nvSpPr>
          <p:cNvPr id="175109" name="Rectangle 5"/>
          <p:cNvSpPr>
            <a:spLocks noChangeArrowheads="1"/>
          </p:cNvSpPr>
          <p:nvPr/>
        </p:nvSpPr>
        <p:spPr bwMode="auto">
          <a:xfrm>
            <a:off x="0" y="2700338"/>
            <a:ext cx="9144000" cy="0"/>
          </a:xfrm>
          <a:prstGeom prst="rect">
            <a:avLst/>
          </a:prstGeom>
          <a:noFill/>
          <a:ln w="2857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p>
        </p:txBody>
      </p:sp>
      <p:sp>
        <p:nvSpPr>
          <p:cNvPr id="175110" name="Rectangle 6"/>
          <p:cNvSpPr>
            <a:spLocks noChangeArrowheads="1"/>
          </p:cNvSpPr>
          <p:nvPr/>
        </p:nvSpPr>
        <p:spPr bwMode="auto">
          <a:xfrm>
            <a:off x="2484438" y="4221163"/>
            <a:ext cx="4508500" cy="1949450"/>
          </a:xfrm>
          <a:prstGeom prst="rect">
            <a:avLst/>
          </a:prstGeom>
          <a:noFill/>
          <a:ln w="28575" algn="ctr">
            <a:solidFill>
              <a:srgbClr val="800000"/>
            </a:solidFill>
            <a:miter lim="800000"/>
            <a:headEnd/>
            <a:tailEnd/>
          </a:ln>
          <a:effectLst>
            <a:outerShdw dist="35921" dir="2700000" algn="ctr" rotWithShape="0">
              <a:schemeClr val="bg2"/>
            </a:outerShdw>
          </a:effectLst>
        </p:spPr>
        <p:txBody>
          <a:bodyPr wrap="none" anchor="ctr">
            <a:spAutoFit/>
          </a:bodyPr>
          <a:lstStyle/>
          <a:p>
            <a:pPr algn="l">
              <a:defRPr/>
            </a:pPr>
            <a:r>
              <a:rPr lang="en-US" altLang="zh-CN" sz="2000" b="0" dirty="0">
                <a:latin typeface="华文新魏" pitchFamily="2" charset="-122"/>
                <a:ea typeface="华文新魏" pitchFamily="2" charset="-122"/>
              </a:rPr>
              <a:t>if</a:t>
            </a:r>
            <a:r>
              <a:rPr lang="zh-CN" altLang="en-US" sz="2000" b="0" dirty="0">
                <a:latin typeface="华文新魏" pitchFamily="2" charset="-122"/>
                <a:ea typeface="华文新魏" pitchFamily="2" charset="-122"/>
              </a:rPr>
              <a:t>（</a:t>
            </a:r>
            <a:r>
              <a:rPr lang="en-US" altLang="zh-CN" sz="2000" b="0" dirty="0">
                <a:latin typeface="华文新魏" pitchFamily="2" charset="-122"/>
                <a:ea typeface="华文新魏" pitchFamily="2" charset="-122"/>
              </a:rPr>
              <a:t>n==1</a:t>
            </a:r>
            <a:r>
              <a:rPr lang="zh-CN" altLang="en-US" sz="2000" b="0" dirty="0">
                <a:latin typeface="华文新魏" pitchFamily="2" charset="-122"/>
                <a:ea typeface="华文新魏" pitchFamily="2" charset="-122"/>
              </a:rPr>
              <a:t>）</a:t>
            </a:r>
          </a:p>
          <a:p>
            <a:pPr algn="l">
              <a:defRPr/>
            </a:pPr>
            <a:r>
              <a:rPr lang="zh-CN" altLang="en-US" sz="2000" b="0" dirty="0">
                <a:latin typeface="华文新魏" pitchFamily="2" charset="-122"/>
                <a:ea typeface="华文新魏" pitchFamily="2" charset="-122"/>
              </a:rPr>
              <a:t>   将一个圆盘从</a:t>
            </a:r>
            <a:r>
              <a:rPr lang="en-US" altLang="zh-CN" sz="2000" b="0" dirty="0">
                <a:latin typeface="华文新魏" pitchFamily="2" charset="-122"/>
                <a:ea typeface="华文新魏" pitchFamily="2" charset="-122"/>
              </a:rPr>
              <a:t>A</a:t>
            </a:r>
            <a:r>
              <a:rPr lang="zh-CN" altLang="en-US" sz="2000" b="0" dirty="0">
                <a:latin typeface="华文新魏" pitchFamily="2" charset="-122"/>
                <a:ea typeface="华文新魏" pitchFamily="2" charset="-122"/>
              </a:rPr>
              <a:t>移到</a:t>
            </a:r>
            <a:r>
              <a:rPr lang="en-US" altLang="zh-CN" sz="2000" b="0" dirty="0">
                <a:latin typeface="华文新魏" pitchFamily="2" charset="-122"/>
                <a:ea typeface="华文新魏" pitchFamily="2" charset="-122"/>
              </a:rPr>
              <a:t>C</a:t>
            </a:r>
          </a:p>
          <a:p>
            <a:pPr algn="l">
              <a:defRPr/>
            </a:pPr>
            <a:r>
              <a:rPr lang="en-US" altLang="zh-CN" sz="2000" b="0" dirty="0">
                <a:latin typeface="华文新魏" pitchFamily="2" charset="-122"/>
                <a:ea typeface="华文新魏" pitchFamily="2" charset="-122"/>
              </a:rPr>
              <a:t>else</a:t>
            </a:r>
          </a:p>
          <a:p>
            <a:pPr algn="l">
              <a:defRPr/>
            </a:pPr>
            <a:r>
              <a:rPr lang="en-US" altLang="zh-CN" sz="2000" b="0" dirty="0">
                <a:latin typeface="华文新魏" pitchFamily="2" charset="-122"/>
                <a:ea typeface="华文新魏" pitchFamily="2" charset="-122"/>
              </a:rPr>
              <a:t>   </a:t>
            </a:r>
            <a:r>
              <a:rPr lang="zh-CN" altLang="en-US" sz="2000" b="0" dirty="0">
                <a:latin typeface="华文新魏" pitchFamily="2" charset="-122"/>
                <a:ea typeface="华文新魏" pitchFamily="2" charset="-122"/>
              </a:rPr>
              <a:t>将</a:t>
            </a:r>
            <a:r>
              <a:rPr lang="en-US" altLang="zh-CN" sz="2000" b="0" dirty="0">
                <a:latin typeface="华文新魏" pitchFamily="2" charset="-122"/>
                <a:ea typeface="华文新魏" pitchFamily="2" charset="-122"/>
              </a:rPr>
              <a:t>n-1</a:t>
            </a:r>
            <a:r>
              <a:rPr lang="zh-CN" altLang="en-US" sz="2000" b="0" dirty="0">
                <a:latin typeface="华文新魏" pitchFamily="2" charset="-122"/>
                <a:ea typeface="华文新魏" pitchFamily="2" charset="-122"/>
              </a:rPr>
              <a:t>个圆盘从</a:t>
            </a:r>
            <a:r>
              <a:rPr lang="en-US" altLang="zh-CN" sz="2000" b="0" dirty="0">
                <a:latin typeface="华文新魏" pitchFamily="2" charset="-122"/>
                <a:ea typeface="华文新魏" pitchFamily="2" charset="-122"/>
              </a:rPr>
              <a:t>A</a:t>
            </a:r>
            <a:r>
              <a:rPr lang="zh-CN" altLang="en-US" sz="2000" b="0" dirty="0">
                <a:latin typeface="华文新魏" pitchFamily="2" charset="-122"/>
                <a:ea typeface="华文新魏" pitchFamily="2" charset="-122"/>
              </a:rPr>
              <a:t>以</a:t>
            </a:r>
            <a:r>
              <a:rPr lang="en-US" altLang="zh-CN" sz="2000" b="0" dirty="0">
                <a:latin typeface="华文新魏" pitchFamily="2" charset="-122"/>
                <a:ea typeface="华文新魏" pitchFamily="2" charset="-122"/>
              </a:rPr>
              <a:t>C</a:t>
            </a:r>
            <a:r>
              <a:rPr lang="zh-CN" altLang="en-US" sz="2000" b="0" dirty="0">
                <a:latin typeface="华文新魏" pitchFamily="2" charset="-122"/>
                <a:ea typeface="华文新魏" pitchFamily="2" charset="-122"/>
              </a:rPr>
              <a:t>为中转移到</a:t>
            </a:r>
            <a:r>
              <a:rPr lang="en-US" altLang="zh-CN" sz="2000" b="0" dirty="0">
                <a:latin typeface="华文新魏" pitchFamily="2" charset="-122"/>
                <a:ea typeface="华文新魏" pitchFamily="2" charset="-122"/>
              </a:rPr>
              <a:t>B</a:t>
            </a:r>
            <a:r>
              <a:rPr lang="zh-CN" altLang="en-US" sz="2000" b="0" dirty="0">
                <a:latin typeface="华文新魏" pitchFamily="2" charset="-122"/>
                <a:ea typeface="华文新魏" pitchFamily="2" charset="-122"/>
              </a:rPr>
              <a:t>上</a:t>
            </a:r>
          </a:p>
          <a:p>
            <a:pPr algn="l">
              <a:defRPr/>
            </a:pPr>
            <a:r>
              <a:rPr lang="zh-CN" altLang="en-US" sz="2000" b="0" dirty="0">
                <a:latin typeface="华文新魏" pitchFamily="2" charset="-122"/>
                <a:ea typeface="华文新魏" pitchFamily="2" charset="-122"/>
              </a:rPr>
              <a:t>   将圆盘</a:t>
            </a:r>
            <a:r>
              <a:rPr lang="en-US" altLang="zh-CN" sz="2000" b="0" dirty="0">
                <a:latin typeface="华文新魏" pitchFamily="2" charset="-122"/>
                <a:ea typeface="华文新魏" pitchFamily="2" charset="-122"/>
              </a:rPr>
              <a:t>n</a:t>
            </a:r>
            <a:r>
              <a:rPr lang="zh-CN" altLang="en-US" sz="2000" b="0" dirty="0">
                <a:latin typeface="华文新魏" pitchFamily="2" charset="-122"/>
                <a:ea typeface="华文新魏" pitchFamily="2" charset="-122"/>
              </a:rPr>
              <a:t>从</a:t>
            </a:r>
            <a:r>
              <a:rPr lang="en-US" altLang="zh-CN" sz="2000" b="0" dirty="0">
                <a:latin typeface="华文新魏" pitchFamily="2" charset="-122"/>
                <a:ea typeface="华文新魏" pitchFamily="2" charset="-122"/>
              </a:rPr>
              <a:t>A</a:t>
            </a:r>
            <a:r>
              <a:rPr lang="zh-CN" altLang="en-US" sz="2000" b="0" dirty="0">
                <a:latin typeface="华文新魏" pitchFamily="2" charset="-122"/>
                <a:ea typeface="华文新魏" pitchFamily="2" charset="-122"/>
              </a:rPr>
              <a:t>移到</a:t>
            </a:r>
            <a:r>
              <a:rPr lang="en-US" altLang="zh-CN" sz="2000" b="0" dirty="0">
                <a:latin typeface="华文新魏" pitchFamily="2" charset="-122"/>
                <a:ea typeface="华文新魏" pitchFamily="2" charset="-122"/>
              </a:rPr>
              <a:t>C</a:t>
            </a:r>
            <a:r>
              <a:rPr lang="zh-CN" altLang="en-US" sz="2000" b="0" dirty="0">
                <a:latin typeface="华文新魏" pitchFamily="2" charset="-122"/>
                <a:ea typeface="华文新魏" pitchFamily="2" charset="-122"/>
              </a:rPr>
              <a:t>上</a:t>
            </a:r>
          </a:p>
          <a:p>
            <a:pPr algn="l">
              <a:defRPr/>
            </a:pPr>
            <a:r>
              <a:rPr lang="zh-CN" altLang="en-US" sz="2000" b="0" dirty="0">
                <a:latin typeface="华文新魏" pitchFamily="2" charset="-122"/>
                <a:ea typeface="华文新魏" pitchFamily="2" charset="-122"/>
              </a:rPr>
              <a:t>   将</a:t>
            </a:r>
            <a:r>
              <a:rPr lang="en-US" altLang="zh-CN" sz="2000" b="0" dirty="0">
                <a:latin typeface="华文新魏" pitchFamily="2" charset="-122"/>
                <a:ea typeface="华文新魏" pitchFamily="2" charset="-122"/>
              </a:rPr>
              <a:t>n-1</a:t>
            </a:r>
            <a:r>
              <a:rPr lang="zh-CN" altLang="en-US" sz="2000" b="0" dirty="0">
                <a:latin typeface="华文新魏" pitchFamily="2" charset="-122"/>
                <a:ea typeface="华文新魏" pitchFamily="2" charset="-122"/>
              </a:rPr>
              <a:t>个圆盘从</a:t>
            </a:r>
            <a:r>
              <a:rPr lang="en-US" altLang="zh-CN" sz="2000" b="0" dirty="0">
                <a:latin typeface="华文新魏" pitchFamily="2" charset="-122"/>
                <a:ea typeface="华文新魏" pitchFamily="2" charset="-122"/>
              </a:rPr>
              <a:t>B</a:t>
            </a:r>
            <a:r>
              <a:rPr lang="zh-CN" altLang="en-US" sz="2000" b="0" dirty="0">
                <a:latin typeface="华文新魏" pitchFamily="2" charset="-122"/>
                <a:ea typeface="华文新魏" pitchFamily="2" charset="-122"/>
              </a:rPr>
              <a:t>上以</a:t>
            </a:r>
            <a:r>
              <a:rPr lang="en-US" altLang="zh-CN" sz="2000" b="0" dirty="0">
                <a:latin typeface="华文新魏" pitchFamily="2" charset="-122"/>
                <a:ea typeface="华文新魏" pitchFamily="2" charset="-122"/>
              </a:rPr>
              <a:t>A</a:t>
            </a:r>
            <a:r>
              <a:rPr lang="zh-CN" altLang="en-US" sz="2000" b="0" dirty="0">
                <a:latin typeface="华文新魏" pitchFamily="2" charset="-122"/>
                <a:ea typeface="华文新魏" pitchFamily="2" charset="-122"/>
              </a:rPr>
              <a:t>为中转移到</a:t>
            </a:r>
            <a:r>
              <a:rPr lang="en-US" altLang="zh-CN" sz="2000" b="0" dirty="0">
                <a:latin typeface="华文新魏" pitchFamily="2" charset="-122"/>
                <a:ea typeface="华文新魏" pitchFamily="2" charset="-122"/>
              </a:rPr>
              <a:t>C</a:t>
            </a:r>
            <a:r>
              <a:rPr lang="zh-CN" altLang="en-US" sz="2000" b="0" dirty="0">
                <a:latin typeface="华文新魏" pitchFamily="2" charset="-122"/>
                <a:ea typeface="华文新魏" pitchFamily="2" charset="-122"/>
              </a:rPr>
              <a:t>上</a:t>
            </a:r>
          </a:p>
        </p:txBody>
      </p:sp>
      <p:grpSp>
        <p:nvGrpSpPr>
          <p:cNvPr id="38919" name="Group 4"/>
          <p:cNvGrpSpPr>
            <a:grpSpLocks/>
          </p:cNvGrpSpPr>
          <p:nvPr/>
        </p:nvGrpSpPr>
        <p:grpSpPr bwMode="auto">
          <a:xfrm>
            <a:off x="428625" y="2071688"/>
            <a:ext cx="8424863" cy="1997075"/>
            <a:chOff x="94" y="2346"/>
            <a:chExt cx="5542" cy="1666"/>
          </a:xfrm>
        </p:grpSpPr>
        <p:sp>
          <p:nvSpPr>
            <p:cNvPr id="38923" name="Rectangle 5"/>
            <p:cNvSpPr>
              <a:spLocks noChangeArrowheads="1"/>
            </p:cNvSpPr>
            <p:nvPr/>
          </p:nvSpPr>
          <p:spPr bwMode="auto">
            <a:xfrm>
              <a:off x="2897" y="2432"/>
              <a:ext cx="119" cy="1420"/>
            </a:xfrm>
            <a:prstGeom prst="rect">
              <a:avLst/>
            </a:prstGeom>
            <a:gradFill rotWithShape="1">
              <a:gsLst>
                <a:gs pos="0">
                  <a:srgbClr val="CCFFFF"/>
                </a:gs>
                <a:gs pos="100000">
                  <a:srgbClr val="5E7676"/>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8924" name="Rectangle 6"/>
            <p:cNvSpPr>
              <a:spLocks noChangeArrowheads="1"/>
            </p:cNvSpPr>
            <p:nvPr/>
          </p:nvSpPr>
          <p:spPr bwMode="auto">
            <a:xfrm>
              <a:off x="94" y="3860"/>
              <a:ext cx="5542" cy="152"/>
            </a:xfrm>
            <a:prstGeom prst="rect">
              <a:avLst/>
            </a:prstGeom>
            <a:gradFill rotWithShape="1">
              <a:gsLst>
                <a:gs pos="0">
                  <a:srgbClr val="99CCFF"/>
                </a:gs>
                <a:gs pos="100000">
                  <a:srgbClr val="475E76"/>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8925" name="Rectangle 7"/>
            <p:cNvSpPr>
              <a:spLocks noChangeArrowheads="1"/>
            </p:cNvSpPr>
            <p:nvPr/>
          </p:nvSpPr>
          <p:spPr bwMode="auto">
            <a:xfrm>
              <a:off x="1180" y="2440"/>
              <a:ext cx="119" cy="1420"/>
            </a:xfrm>
            <a:prstGeom prst="rect">
              <a:avLst/>
            </a:prstGeom>
            <a:gradFill rotWithShape="1">
              <a:gsLst>
                <a:gs pos="0">
                  <a:srgbClr val="CCFFFF"/>
                </a:gs>
                <a:gs pos="100000">
                  <a:srgbClr val="5E7676"/>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8926" name="Rectangle 8"/>
            <p:cNvSpPr>
              <a:spLocks noChangeArrowheads="1"/>
            </p:cNvSpPr>
            <p:nvPr/>
          </p:nvSpPr>
          <p:spPr bwMode="auto">
            <a:xfrm>
              <a:off x="875" y="2346"/>
              <a:ext cx="31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3200">
                  <a:solidFill>
                    <a:srgbClr val="FF0000"/>
                  </a:solidFill>
                  <a:latin typeface="Times New Roman" panose="02020603050405020304" pitchFamily="18" charset="0"/>
                </a:rPr>
                <a:t>A</a:t>
              </a:r>
            </a:p>
          </p:txBody>
        </p:sp>
        <p:sp>
          <p:nvSpPr>
            <p:cNvPr id="38927" name="Rectangle 9"/>
            <p:cNvSpPr>
              <a:spLocks noChangeArrowheads="1"/>
            </p:cNvSpPr>
            <p:nvPr/>
          </p:nvSpPr>
          <p:spPr bwMode="auto">
            <a:xfrm>
              <a:off x="2589" y="2346"/>
              <a:ext cx="302"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3200">
                  <a:solidFill>
                    <a:srgbClr val="FF0000"/>
                  </a:solidFill>
                  <a:latin typeface="Times New Roman" panose="02020603050405020304" pitchFamily="18" charset="0"/>
                </a:rPr>
                <a:t>B</a:t>
              </a:r>
            </a:p>
          </p:txBody>
        </p:sp>
        <p:sp>
          <p:nvSpPr>
            <p:cNvPr id="38928" name="Rectangle 10"/>
            <p:cNvSpPr>
              <a:spLocks noChangeArrowheads="1"/>
            </p:cNvSpPr>
            <p:nvPr/>
          </p:nvSpPr>
          <p:spPr bwMode="auto">
            <a:xfrm>
              <a:off x="4282" y="2346"/>
              <a:ext cx="31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3200">
                  <a:solidFill>
                    <a:srgbClr val="FF0000"/>
                  </a:solidFill>
                  <a:latin typeface="Times New Roman" panose="02020603050405020304" pitchFamily="18" charset="0"/>
                </a:rPr>
                <a:t>C</a:t>
              </a:r>
            </a:p>
          </p:txBody>
        </p:sp>
        <p:sp>
          <p:nvSpPr>
            <p:cNvPr id="38929" name="Rectangle 11"/>
            <p:cNvSpPr>
              <a:spLocks noChangeArrowheads="1"/>
            </p:cNvSpPr>
            <p:nvPr/>
          </p:nvSpPr>
          <p:spPr bwMode="auto">
            <a:xfrm>
              <a:off x="4558" y="2432"/>
              <a:ext cx="119" cy="1420"/>
            </a:xfrm>
            <a:prstGeom prst="rect">
              <a:avLst/>
            </a:prstGeom>
            <a:gradFill rotWithShape="1">
              <a:gsLst>
                <a:gs pos="0">
                  <a:srgbClr val="CCFFFF"/>
                </a:gs>
                <a:gs pos="100000">
                  <a:srgbClr val="5E7676"/>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16" name="AutoShape 12"/>
          <p:cNvSpPr>
            <a:spLocks noChangeArrowheads="1"/>
          </p:cNvSpPr>
          <p:nvPr/>
        </p:nvSpPr>
        <p:spPr bwMode="auto">
          <a:xfrm>
            <a:off x="1143000" y="3087688"/>
            <a:ext cx="2135188" cy="396875"/>
          </a:xfrm>
          <a:prstGeom prst="roundRect">
            <a:avLst>
              <a:gd name="adj" fmla="val 16667"/>
            </a:avLst>
          </a:prstGeom>
          <a:gradFill rotWithShape="1">
            <a:gsLst>
              <a:gs pos="0">
                <a:srgbClr val="FF66FF"/>
              </a:gs>
              <a:gs pos="100000">
                <a:schemeClr val="bg2"/>
              </a:gs>
            </a:gsLst>
            <a:lin ang="5400000" scaled="1"/>
          </a:gradFill>
          <a:ln>
            <a:noFill/>
          </a:ln>
          <a:extLst>
            <a:ext uri="{91240B29-F687-4F45-9708-019B960494DF}">
              <a14:hiddenLine xmlns:a14="http://schemas.microsoft.com/office/drawing/2010/main" w="12700" cap="sq">
                <a:solidFill>
                  <a:srgbClr val="000000"/>
                </a:solidFill>
                <a:round/>
                <a:headEnd/>
                <a:tailEnd/>
              </a14:hiddenLine>
            </a:ext>
          </a:extLst>
        </p:spPr>
        <p:txBody>
          <a:bodyPr anchor="ctr">
            <a:spAutoFit/>
          </a:bodyPr>
          <a:lstStyle>
            <a:lvl1pPr marL="342900" indent="-3429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黑体" panose="02010609060101010101" pitchFamily="49" charset="-122"/>
              </a:rPr>
              <a:t>2</a:t>
            </a:r>
          </a:p>
        </p:txBody>
      </p:sp>
      <p:sp>
        <p:nvSpPr>
          <p:cNvPr id="17" name="AutoShape 13"/>
          <p:cNvSpPr>
            <a:spLocks noChangeArrowheads="1"/>
          </p:cNvSpPr>
          <p:nvPr/>
        </p:nvSpPr>
        <p:spPr bwMode="auto">
          <a:xfrm>
            <a:off x="1531938" y="2689225"/>
            <a:ext cx="1457325" cy="396875"/>
          </a:xfrm>
          <a:prstGeom prst="roundRect">
            <a:avLst>
              <a:gd name="adj" fmla="val 16667"/>
            </a:avLst>
          </a:prstGeom>
          <a:gradFill rotWithShape="1">
            <a:gsLst>
              <a:gs pos="0">
                <a:srgbClr val="FF66FF"/>
              </a:gs>
              <a:gs pos="100000">
                <a:schemeClr val="bg2"/>
              </a:gs>
            </a:gsLst>
            <a:lin ang="5400000" scaled="1"/>
          </a:gradFill>
          <a:ln>
            <a:noFill/>
          </a:ln>
          <a:extLst>
            <a:ext uri="{91240B29-F687-4F45-9708-019B960494DF}">
              <a14:hiddenLine xmlns:a14="http://schemas.microsoft.com/office/drawing/2010/main" w="12700" cap="sq">
                <a:solidFill>
                  <a:srgbClr val="000000"/>
                </a:solidFill>
                <a:round/>
                <a:headEnd/>
                <a:tailEnd/>
              </a14:hiddenLine>
            </a:ext>
          </a:extLst>
        </p:spPr>
        <p:txBody>
          <a:bodyPr anchor="ctr">
            <a:spAutoFit/>
          </a:bodyPr>
          <a:lstStyle>
            <a:lvl1pPr marL="342900" indent="-3429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黑体" panose="02010609060101010101" pitchFamily="49" charset="-122"/>
              </a:rPr>
              <a:t>1</a:t>
            </a:r>
          </a:p>
        </p:txBody>
      </p:sp>
      <p:sp>
        <p:nvSpPr>
          <p:cNvPr id="18" name="AutoShape 14"/>
          <p:cNvSpPr>
            <a:spLocks noChangeArrowheads="1"/>
          </p:cNvSpPr>
          <p:nvPr/>
        </p:nvSpPr>
        <p:spPr bwMode="auto">
          <a:xfrm>
            <a:off x="782638" y="3468688"/>
            <a:ext cx="2838450" cy="396875"/>
          </a:xfrm>
          <a:prstGeom prst="roundRect">
            <a:avLst>
              <a:gd name="adj" fmla="val 16667"/>
            </a:avLst>
          </a:prstGeom>
          <a:gradFill rotWithShape="1">
            <a:gsLst>
              <a:gs pos="0">
                <a:srgbClr val="FF66FF"/>
              </a:gs>
              <a:gs pos="100000">
                <a:schemeClr val="bg2"/>
              </a:gs>
            </a:gsLst>
            <a:lin ang="5400000" scaled="1"/>
          </a:gradFill>
          <a:ln>
            <a:noFill/>
          </a:ln>
          <a:extLst>
            <a:ext uri="{91240B29-F687-4F45-9708-019B960494DF}">
              <a14:hiddenLine xmlns:a14="http://schemas.microsoft.com/office/drawing/2010/main" w="12700" cap="sq">
                <a:solidFill>
                  <a:srgbClr val="000000"/>
                </a:solidFill>
                <a:round/>
                <a:headEnd/>
                <a:tailEnd/>
              </a14:hiddenLine>
            </a:ext>
          </a:extLst>
        </p:spPr>
        <p:txBody>
          <a:bodyPr anchor="ctr">
            <a:spAutoFit/>
          </a:bodyPr>
          <a:lstStyle>
            <a:lvl1pPr marL="342900" indent="-3429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黑体" panose="02010609060101010101" pitchFamily="49" charset="-122"/>
              </a:rPr>
              <a:t>3</a:t>
            </a:r>
          </a:p>
        </p:txBody>
      </p:sp>
    </p:spTree>
    <p:extLst>
      <p:ext uri="{BB962C8B-B14F-4D97-AF65-F5344CB8AC3E}">
        <p14:creationId xmlns:p14="http://schemas.microsoft.com/office/powerpoint/2010/main" val="2825190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path" presetSubtype="0" accel="50000" decel="50000" fill="hold" grpId="0" nodeType="clickEffect">
                                  <p:stCondLst>
                                    <p:cond delay="0"/>
                                  </p:stCondLst>
                                  <p:childTnLst>
                                    <p:animMotion origin="layout" path="M -2.22222E-6 2.94798E-6 C -0.00069 -0.04047 -0.00208 -0.15838 -0.00034 -0.21018 C 0.00191 -0.26474 -0.0158 -0.2881 0.01511 -0.32902 C 0.04653 -0.36948 0.02795 -0.35515 0.10382 -0.36301 L 0.46042 -0.36139 C 0.5316 -0.36139 0.57986 -0.32578 0.57986 -0.27723 L 0.57709 -0.07353 C 0.57743 -0.01942 0.579 0.08693 0.57969 0.11283 " pathEditMode="relative" rAng="0" ptsTypes="fasFfFff">
                                      <p:cBhvr>
                                        <p:cTn id="6" dur="2000" fill="hold"/>
                                        <p:tgtEl>
                                          <p:spTgt spid="17"/>
                                        </p:tgtEl>
                                        <p:attrNameLst>
                                          <p:attrName>ppt_x</p:attrName>
                                          <p:attrName>ppt_y</p:attrName>
                                        </p:attrNameLst>
                                      </p:cBhvr>
                                      <p:rCtr x="28194" y="-12832"/>
                                    </p:animMotion>
                                  </p:childTnLst>
                                </p:cTn>
                              </p:par>
                            </p:childTnLst>
                          </p:cTn>
                        </p:par>
                        <p:par>
                          <p:cTn id="7" fill="hold" nodeType="afterGroup">
                            <p:stCondLst>
                              <p:cond delay="2000"/>
                            </p:stCondLst>
                            <p:childTnLst>
                              <p:par>
                                <p:cTn id="8" presetID="20" presetClass="path" presetSubtype="0" accel="50000" decel="50000" fill="hold" grpId="0" nodeType="afterEffect">
                                  <p:stCondLst>
                                    <p:cond delay="0"/>
                                  </p:stCondLst>
                                  <p:childTnLst>
                                    <p:animMotion origin="layout" path="M 0.00382 -0.00555 C 0.00347 -0.05156 0.00295 -0.18566 0.00365 -0.24462 C 0.00503 -0.30705 -0.00469 -0.33364 0.01215 -0.37988 C 0.02899 -0.42613 0.01892 -0.40971 0.0599 -0.41873 L 0.25174 -0.41688 C 0.2901 -0.41688 0.30347 -0.37248 0.30347 -0.31745 L 0.29653 -0.08878 C 0.29601 -0.03537 0.29618 0.04139 0.29653 0.05711 " pathEditMode="relative" rAng="0" ptsTypes="fasFfFff">
                                      <p:cBhvr>
                                        <p:cTn id="9" dur="2000" fill="hold"/>
                                        <p:tgtEl>
                                          <p:spTgt spid="16"/>
                                        </p:tgtEl>
                                        <p:attrNameLst>
                                          <p:attrName>ppt_x</p:attrName>
                                          <p:attrName>ppt_y</p:attrName>
                                        </p:attrNameLst>
                                      </p:cBhvr>
                                      <p:rCtr x="14549" y="-17896"/>
                                    </p:animMotion>
                                  </p:childTnLst>
                                </p:cTn>
                              </p:par>
                            </p:childTnLst>
                          </p:cTn>
                        </p:par>
                        <p:par>
                          <p:cTn id="10" fill="hold" nodeType="afterGroup">
                            <p:stCondLst>
                              <p:cond delay="4000"/>
                            </p:stCondLst>
                            <p:childTnLst>
                              <p:par>
                                <p:cTn id="11" presetID="20" presetClass="path" presetSubtype="0" accel="50000" decel="50000" fill="hold" grpId="2" nodeType="afterEffect">
                                  <p:stCondLst>
                                    <p:cond delay="0"/>
                                  </p:stCondLst>
                                  <p:childTnLst>
                                    <p:animMotion origin="layout" path="M 0.2941 0.05803 C 0.29966 0.00231 0.28525 -0.17318 0.29566 -0.23792 C 0.30608 -0.30266 0.32014 -0.31492 0.35712 -0.33041 L 0.51771 -0.33041 C 0.55608 -0.33041 0.58733 -0.28093 0.58733 -0.21989 L 0.58733 0.03167 C 0.58681 0.08508 0.58507 0.08901 0.58455 0.10034 " pathEditMode="relative" rAng="0" ptsTypes="faFfFff">
                                      <p:cBhvr>
                                        <p:cTn id="12" dur="2000" spd="-100000" fill="hold"/>
                                        <p:tgtEl>
                                          <p:spTgt spid="17"/>
                                        </p:tgtEl>
                                        <p:attrNameLst>
                                          <p:attrName>ppt_x</p:attrName>
                                          <p:attrName>ppt_y</p:attrName>
                                        </p:attrNameLst>
                                      </p:cBhvr>
                                      <p:rCtr x="14219" y="-17318"/>
                                    </p:animMotion>
                                  </p:childTnLst>
                                </p:cTn>
                              </p:par>
                            </p:childTnLst>
                          </p:cTn>
                        </p:par>
                        <p:par>
                          <p:cTn id="13" fill="hold" nodeType="afterGroup">
                            <p:stCondLst>
                              <p:cond delay="6000"/>
                            </p:stCondLst>
                            <p:childTnLst>
                              <p:par>
                                <p:cTn id="14" presetID="20" presetClass="path" presetSubtype="0" accel="50000" decel="50000" fill="hold" grpId="0" nodeType="afterEffect">
                                  <p:stCondLst>
                                    <p:cond delay="0"/>
                                  </p:stCondLst>
                                  <p:childTnLst>
                                    <p:animMotion origin="layout" path="M 2.77778E-6 3.7037E-6 C -0.0007 -0.04607 -0.00191 -0.1801 -0.00035 -0.23912 C 0.00243 -0.30139 -0.01702 -0.32801 0.01632 -0.37431 C 0.04965 -0.42061 0.02986 -0.40417 0.11059 -0.4132 L 0.48923 -0.41135 C 0.5651 -0.41135 0.59132 -0.3669 0.59132 -0.31181 L 0.59132 -0.0838 C 0.59062 -0.03033 0.59097 -0.01783 0.59132 -0.00209 " pathEditMode="relative" rAng="0" ptsTypes="fasFfFff">
                                      <p:cBhvr>
                                        <p:cTn id="15" dur="2000" fill="hold"/>
                                        <p:tgtEl>
                                          <p:spTgt spid="18"/>
                                        </p:tgtEl>
                                        <p:attrNameLst>
                                          <p:attrName>ppt_x</p:attrName>
                                          <p:attrName>ppt_y</p:attrName>
                                        </p:attrNameLst>
                                      </p:cBhvr>
                                      <p:rCtr x="28715" y="-21042"/>
                                    </p:animMotion>
                                  </p:childTnLst>
                                </p:cTn>
                              </p:par>
                            </p:childTnLst>
                          </p:cTn>
                        </p:par>
                        <p:par>
                          <p:cTn id="16" fill="hold" nodeType="afterGroup">
                            <p:stCondLst>
                              <p:cond delay="8000"/>
                            </p:stCondLst>
                            <p:childTnLst>
                              <p:par>
                                <p:cTn id="17" presetID="20" presetClass="path" presetSubtype="0" accel="50000" decel="50000" fill="hold" grpId="1" nodeType="afterEffect">
                                  <p:stCondLst>
                                    <p:cond delay="0"/>
                                  </p:stCondLst>
                                  <p:childTnLst>
                                    <p:animMotion origin="layout" path="M -0.00434 0.11514 C 0.0007 0.06497 -0.0151 -0.18151 -0.00399 -0.26058 C 0.00712 -0.33966 0.02639 -0.34312 0.06268 -0.35885 L 0.21406 -0.35515 C 0.25087 -0.35515 0.2849 -0.31885 0.2849 -0.26497 L 0.2849 -0.04324 C 0.2849 0.00716 0.28768 0.04023 0.28768 0.05364 " pathEditMode="relative" rAng="0" ptsTypes="faFfFff">
                                      <p:cBhvr>
                                        <p:cTn id="18" dur="2000" spd="-100000" fill="hold"/>
                                        <p:tgtEl>
                                          <p:spTgt spid="17"/>
                                        </p:tgtEl>
                                        <p:attrNameLst>
                                          <p:attrName>ppt_x</p:attrName>
                                          <p:attrName>ppt_y</p:attrName>
                                        </p:attrNameLst>
                                      </p:cBhvr>
                                      <p:rCtr x="14063" y="-23699"/>
                                    </p:animMotion>
                                  </p:childTnLst>
                                </p:cTn>
                              </p:par>
                            </p:childTnLst>
                          </p:cTn>
                        </p:par>
                        <p:par>
                          <p:cTn id="19" fill="hold" nodeType="afterGroup">
                            <p:stCondLst>
                              <p:cond delay="10000"/>
                            </p:stCondLst>
                            <p:childTnLst>
                              <p:par>
                                <p:cTn id="20" presetID="20" presetClass="path" presetSubtype="0" accel="50000" decel="50000" fill="hold" grpId="1" nodeType="afterEffect">
                                  <p:stCondLst>
                                    <p:cond delay="0"/>
                                  </p:stCondLst>
                                  <p:childTnLst>
                                    <p:animMotion origin="layout" path="M 0.29809 0.04856 C 0.29809 -0.003 0.27621 -0.30035 0.31233 -0.30035 L 0.35521 -0.35098 L 0.52031 -0.34682 C 0.55642 -0.34682 0.58385 -0.25826 0.58385 -0.2067 L 0.58542 0.00416 " pathEditMode="relative" rAng="0" ptsTypes="fFAfFf">
                                      <p:cBhvr>
                                        <p:cTn id="21" dur="2000" fill="hold"/>
                                        <p:tgtEl>
                                          <p:spTgt spid="16"/>
                                        </p:tgtEl>
                                        <p:attrNameLst>
                                          <p:attrName>ppt_x</p:attrName>
                                          <p:attrName>ppt_y</p:attrName>
                                        </p:attrNameLst>
                                      </p:cBhvr>
                                      <p:rCtr x="13264" y="-19977"/>
                                    </p:animMotion>
                                  </p:childTnLst>
                                </p:cTn>
                              </p:par>
                            </p:childTnLst>
                          </p:cTn>
                        </p:par>
                        <p:par>
                          <p:cTn id="22" fill="hold" nodeType="afterGroup">
                            <p:stCondLst>
                              <p:cond delay="12000"/>
                            </p:stCondLst>
                            <p:childTnLst>
                              <p:par>
                                <p:cTn id="23" presetID="20" presetClass="path" presetSubtype="0" accel="50000" decel="50000" fill="hold" grpId="3" nodeType="afterEffect">
                                  <p:stCondLst>
                                    <p:cond delay="0"/>
                                  </p:stCondLst>
                                  <p:childTnLst>
                                    <p:animMotion origin="layout" path="M -0.00121 0.11075 C -0.00121 0.05618 -0.03993 -0.31838 0.03525 -0.31838 L 0.45156 -0.32347 C 0.52691 -0.32347 0.56702 -0.27908 0.58837 -0.22474 L 0.57969 0.003 " pathEditMode="relative" rAng="0" ptsTypes="fFfFf">
                                      <p:cBhvr>
                                        <p:cTn id="24" dur="2000" fill="hold"/>
                                        <p:tgtEl>
                                          <p:spTgt spid="17"/>
                                        </p:tgtEl>
                                        <p:attrNameLst>
                                          <p:attrName>ppt_x</p:attrName>
                                          <p:attrName>ppt_y</p:attrName>
                                        </p:attrNameLst>
                                      </p:cBhvr>
                                      <p:rCtr x="27535" y="-21711"/>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75110">
                                            <p:txEl>
                                              <p:pRg st="0" end="0"/>
                                            </p:txEl>
                                          </p:spTgt>
                                        </p:tgtEl>
                                        <p:attrNameLst>
                                          <p:attrName>style.visibility</p:attrName>
                                        </p:attrNameLst>
                                      </p:cBhvr>
                                      <p:to>
                                        <p:strVal val="visible"/>
                                      </p:to>
                                    </p:set>
                                    <p:animEffect transition="in" filter="blinds(horizontal)">
                                      <p:cBhvr>
                                        <p:cTn id="29" dur="1000"/>
                                        <p:tgtEl>
                                          <p:spTgt spid="175110">
                                            <p:txEl>
                                              <p:pRg st="0" end="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75110">
                                            <p:txEl>
                                              <p:pRg st="1" end="1"/>
                                            </p:txEl>
                                          </p:spTgt>
                                        </p:tgtEl>
                                        <p:attrNameLst>
                                          <p:attrName>style.visibility</p:attrName>
                                        </p:attrNameLst>
                                      </p:cBhvr>
                                      <p:to>
                                        <p:strVal val="visible"/>
                                      </p:to>
                                    </p:set>
                                    <p:animEffect transition="in" filter="blinds(horizontal)">
                                      <p:cBhvr>
                                        <p:cTn id="32" dur="1000"/>
                                        <p:tgtEl>
                                          <p:spTgt spid="175110">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75110">
                                            <p:txEl>
                                              <p:pRg st="2" end="2"/>
                                            </p:txEl>
                                          </p:spTgt>
                                        </p:tgtEl>
                                        <p:attrNameLst>
                                          <p:attrName>style.visibility</p:attrName>
                                        </p:attrNameLst>
                                      </p:cBhvr>
                                      <p:to>
                                        <p:strVal val="visible"/>
                                      </p:to>
                                    </p:set>
                                    <p:animEffect transition="in" filter="blinds(horizontal)">
                                      <p:cBhvr>
                                        <p:cTn id="35" dur="1000"/>
                                        <p:tgtEl>
                                          <p:spTgt spid="175110">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75110">
                                            <p:txEl>
                                              <p:pRg st="3" end="3"/>
                                            </p:txEl>
                                          </p:spTgt>
                                        </p:tgtEl>
                                        <p:attrNameLst>
                                          <p:attrName>style.visibility</p:attrName>
                                        </p:attrNameLst>
                                      </p:cBhvr>
                                      <p:to>
                                        <p:strVal val="visible"/>
                                      </p:to>
                                    </p:set>
                                    <p:animEffect transition="in" filter="blinds(horizontal)">
                                      <p:cBhvr>
                                        <p:cTn id="38" dur="1000"/>
                                        <p:tgtEl>
                                          <p:spTgt spid="175110">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75110">
                                            <p:txEl>
                                              <p:pRg st="4" end="4"/>
                                            </p:txEl>
                                          </p:spTgt>
                                        </p:tgtEl>
                                        <p:attrNameLst>
                                          <p:attrName>style.visibility</p:attrName>
                                        </p:attrNameLst>
                                      </p:cBhvr>
                                      <p:to>
                                        <p:strVal val="visible"/>
                                      </p:to>
                                    </p:set>
                                    <p:animEffect transition="in" filter="blinds(horizontal)">
                                      <p:cBhvr>
                                        <p:cTn id="41" dur="1000"/>
                                        <p:tgtEl>
                                          <p:spTgt spid="175110">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75110">
                                            <p:txEl>
                                              <p:pRg st="5" end="5"/>
                                            </p:txEl>
                                          </p:spTgt>
                                        </p:tgtEl>
                                        <p:attrNameLst>
                                          <p:attrName>style.visibility</p:attrName>
                                        </p:attrNameLst>
                                      </p:cBhvr>
                                      <p:to>
                                        <p:strVal val="visible"/>
                                      </p:to>
                                    </p:set>
                                    <p:animEffect transition="in" filter="blinds(horizontal)">
                                      <p:cBhvr>
                                        <p:cTn id="44" dur="1000"/>
                                        <p:tgtEl>
                                          <p:spTgt spid="1751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7" grpId="3"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179512" y="857250"/>
            <a:ext cx="864096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#include &lt;</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stdio.h</a:t>
            </a:r>
            <a:r>
              <a:rPr kumimoji="1" lang="en-US" altLang="zh-CN" sz="2400" b="1" i="0" u="none" strike="noStrike" kern="0" cap="none" spc="0" normalizeH="0" baseline="0" noProof="0" dirty="0" smtClean="0">
                <a:ln>
                  <a:noFill/>
                </a:ln>
                <a:solidFill>
                  <a:srgbClr val="000000"/>
                </a:solidFill>
                <a:effectLst/>
                <a:uLnTx/>
                <a:uFillTx/>
                <a:latin typeface="Verdana"/>
                <a:ea typeface="宋体"/>
              </a:rPr>
              <a:t>&gt;</a:t>
            </a:r>
          </a:p>
          <a:p>
            <a:pPr>
              <a:lnSpc>
                <a:spcPct val="100000"/>
              </a:lnSpc>
              <a:buNone/>
              <a:defRPr/>
            </a:pPr>
            <a:r>
              <a:rPr lang="en-US" altLang="zh-CN" sz="2400" kern="0" dirty="0">
                <a:solidFill>
                  <a:srgbClr val="FF0000"/>
                </a:solidFill>
                <a:latin typeface="Verdana"/>
                <a:ea typeface="宋体"/>
              </a:rPr>
              <a:t>void move(char </a:t>
            </a:r>
            <a:r>
              <a:rPr lang="en-US" altLang="zh-CN" sz="2400" kern="0" dirty="0" err="1">
                <a:solidFill>
                  <a:srgbClr val="FF0000"/>
                </a:solidFill>
                <a:latin typeface="Verdana"/>
                <a:ea typeface="宋体"/>
              </a:rPr>
              <a:t>x,char</a:t>
            </a:r>
            <a:r>
              <a:rPr lang="en-US" altLang="zh-CN" sz="2400" kern="0" dirty="0">
                <a:solidFill>
                  <a:srgbClr val="FF0000"/>
                </a:solidFill>
                <a:latin typeface="Verdana"/>
                <a:ea typeface="宋体"/>
              </a:rPr>
              <a:t> y); </a:t>
            </a:r>
            <a:endParaRPr lang="en-US" altLang="zh-CN" sz="2400" kern="0" dirty="0" smtClean="0">
              <a:solidFill>
                <a:srgbClr val="FF0000"/>
              </a:solidFill>
              <a:latin typeface="Verdana"/>
              <a:ea typeface="宋体"/>
            </a:endParaRPr>
          </a:p>
          <a:p>
            <a:pPr lvl="0">
              <a:lnSpc>
                <a:spcPct val="100000"/>
              </a:lnSpc>
              <a:buNone/>
              <a:defRPr/>
            </a:pPr>
            <a:r>
              <a:rPr lang="en-US" altLang="zh-CN" sz="2400" kern="0" dirty="0">
                <a:solidFill>
                  <a:srgbClr val="9D138D"/>
                </a:solidFill>
                <a:latin typeface="Verdana"/>
                <a:ea typeface="宋体"/>
              </a:rPr>
              <a:t>void </a:t>
            </a:r>
            <a:r>
              <a:rPr lang="en-US" altLang="zh-CN" sz="2400" kern="0" dirty="0" err="1">
                <a:solidFill>
                  <a:srgbClr val="9D138D"/>
                </a:solidFill>
                <a:latin typeface="Verdana"/>
                <a:ea typeface="宋体"/>
              </a:rPr>
              <a:t>hanoi</a:t>
            </a:r>
            <a:r>
              <a:rPr lang="en-US" altLang="zh-CN" sz="2400" kern="0" dirty="0">
                <a:solidFill>
                  <a:srgbClr val="9D138D"/>
                </a:solidFill>
                <a:latin typeface="Verdana"/>
                <a:ea typeface="宋体"/>
              </a:rPr>
              <a:t>(</a:t>
            </a:r>
            <a:r>
              <a:rPr lang="en-US" altLang="zh-CN" sz="2400" kern="0" dirty="0" err="1">
                <a:solidFill>
                  <a:srgbClr val="9D138D"/>
                </a:solidFill>
                <a:latin typeface="Verdana"/>
                <a:ea typeface="宋体"/>
              </a:rPr>
              <a:t>int</a:t>
            </a:r>
            <a:r>
              <a:rPr lang="en-US" altLang="zh-CN" sz="2400" kern="0" dirty="0">
                <a:solidFill>
                  <a:srgbClr val="9D138D"/>
                </a:solidFill>
                <a:latin typeface="Verdana"/>
                <a:ea typeface="宋体"/>
              </a:rPr>
              <a:t> </a:t>
            </a:r>
            <a:r>
              <a:rPr lang="en-US" altLang="zh-CN" sz="2400" kern="0" dirty="0" err="1">
                <a:solidFill>
                  <a:srgbClr val="9D138D"/>
                </a:solidFill>
                <a:latin typeface="Verdana"/>
                <a:ea typeface="宋体"/>
              </a:rPr>
              <a:t>n,char</a:t>
            </a:r>
            <a:r>
              <a:rPr lang="en-US" altLang="zh-CN" sz="2400" kern="0" dirty="0">
                <a:solidFill>
                  <a:srgbClr val="9D138D"/>
                </a:solidFill>
                <a:latin typeface="Verdana"/>
                <a:ea typeface="宋体"/>
              </a:rPr>
              <a:t> </a:t>
            </a:r>
            <a:r>
              <a:rPr lang="en-US" altLang="zh-CN" sz="2400" kern="0" dirty="0" err="1" smtClean="0">
                <a:solidFill>
                  <a:srgbClr val="9D138D"/>
                </a:solidFill>
                <a:latin typeface="Verdana"/>
                <a:ea typeface="宋体"/>
              </a:rPr>
              <a:t>one,char</a:t>
            </a:r>
            <a:r>
              <a:rPr lang="en-US" altLang="zh-CN" sz="2400" kern="0" dirty="0" smtClean="0">
                <a:solidFill>
                  <a:srgbClr val="9D138D"/>
                </a:solidFill>
                <a:latin typeface="Verdana"/>
                <a:ea typeface="宋体"/>
              </a:rPr>
              <a:t> </a:t>
            </a:r>
            <a:r>
              <a:rPr lang="en-US" altLang="zh-CN" sz="2400" kern="0" dirty="0" err="1">
                <a:solidFill>
                  <a:srgbClr val="9D138D"/>
                </a:solidFill>
                <a:latin typeface="Verdana"/>
                <a:ea typeface="宋体"/>
              </a:rPr>
              <a:t>two,char</a:t>
            </a:r>
            <a:r>
              <a:rPr lang="en-US" altLang="zh-CN" sz="2400" kern="0" dirty="0">
                <a:solidFill>
                  <a:srgbClr val="9D138D"/>
                </a:solidFill>
                <a:latin typeface="Verdana"/>
                <a:ea typeface="宋体"/>
              </a:rPr>
              <a:t> three);  </a:t>
            </a:r>
            <a:endParaRPr lang="zh-CN" altLang="zh-CN" sz="2400" kern="0" dirty="0">
              <a:solidFill>
                <a:srgbClr val="9D138D"/>
              </a:solidFill>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int</a:t>
            </a:r>
            <a:r>
              <a:rPr kumimoji="1" lang="en-US" altLang="zh-CN" sz="2400" b="1" i="0" u="none" strike="noStrike" kern="0" cap="none" spc="0" normalizeH="0" baseline="0" noProof="0" dirty="0" smtClean="0">
                <a:ln>
                  <a:noFill/>
                </a:ln>
                <a:solidFill>
                  <a:srgbClr val="000000"/>
                </a:solidFill>
                <a:effectLst/>
                <a:uLnTx/>
                <a:uFillTx/>
                <a:latin typeface="Verdana"/>
                <a:ea typeface="宋体"/>
              </a:rPr>
              <a:t> main()</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lang="en-US" altLang="zh-CN" sz="2400" kern="0" dirty="0">
                <a:solidFill>
                  <a:srgbClr val="000000"/>
                </a:solidFill>
                <a:latin typeface="Verdana"/>
                <a:ea typeface="宋体"/>
              </a:rPr>
              <a:t> </a:t>
            </a:r>
            <a:r>
              <a:rPr lang="en-US" altLang="zh-CN" sz="2400" kern="0" dirty="0" smtClean="0">
                <a:solidFill>
                  <a:srgbClr val="000000"/>
                </a:solidFill>
                <a:latin typeface="Verdana"/>
                <a:ea typeface="宋体"/>
              </a:rPr>
              <a:t>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int</a:t>
            </a:r>
            <a:r>
              <a:rPr kumimoji="1" lang="en-US" altLang="zh-CN" sz="2400" b="1" i="0" u="none" strike="noStrike" kern="0" cap="none" spc="0" normalizeH="0" baseline="0" noProof="0" dirty="0" smtClean="0">
                <a:ln>
                  <a:noFill/>
                </a:ln>
                <a:solidFill>
                  <a:srgbClr val="000000"/>
                </a:solidFill>
                <a:effectLst/>
                <a:uLnTx/>
                <a:uFillTx/>
                <a:latin typeface="Verdana"/>
                <a:ea typeface="宋体"/>
              </a:rPr>
              <a:t> m;</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lvl="0">
              <a:lnSpc>
                <a:spcPct val="100000"/>
              </a:lnSpc>
              <a:buNone/>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printf</a:t>
            </a:r>
            <a:r>
              <a:rPr lang="en-US" altLang="zh-CN" sz="2400" kern="0" dirty="0">
                <a:solidFill>
                  <a:srgbClr val="000000"/>
                </a:solidFill>
                <a:latin typeface="Verdana"/>
                <a:ea typeface="宋体"/>
              </a:rPr>
              <a:t>("the </a:t>
            </a:r>
            <a:r>
              <a:rPr kumimoji="1" lang="en-US" altLang="zh-CN" sz="2400" b="1" i="0" u="none" strike="noStrike" kern="0" cap="none" spc="0" normalizeH="0" baseline="0" noProof="0" dirty="0" smtClean="0">
                <a:ln>
                  <a:noFill/>
                </a:ln>
                <a:solidFill>
                  <a:srgbClr val="000000"/>
                </a:solidFill>
                <a:effectLst/>
                <a:uLnTx/>
                <a:uFillTx/>
                <a:latin typeface="Verdana"/>
                <a:ea typeface="宋体"/>
              </a:rPr>
              <a:t>number of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diskes</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scanf</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d",&amp;m</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printf</a:t>
            </a:r>
            <a:r>
              <a:rPr kumimoji="1" lang="en-US" altLang="zh-CN" sz="2400" b="1" i="0" u="none" strike="noStrike" kern="0" cap="none" spc="0" normalizeH="0" baseline="0" noProof="0" dirty="0" smtClean="0">
                <a:ln>
                  <a:noFill/>
                </a:ln>
                <a:solidFill>
                  <a:srgbClr val="000000"/>
                </a:solidFill>
                <a:effectLst/>
                <a:uLnTx/>
                <a:uFillTx/>
                <a:latin typeface="Verdana"/>
                <a:ea typeface="宋体"/>
              </a:rPr>
              <a:t>("move %d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diskes</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n",m</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err="1" smtClean="0">
                <a:ln>
                  <a:noFill/>
                </a:ln>
                <a:solidFill>
                  <a:srgbClr val="9D138D"/>
                </a:solidFill>
                <a:effectLst/>
                <a:uLnTx/>
                <a:uFillTx/>
                <a:latin typeface="Verdana"/>
                <a:ea typeface="宋体"/>
              </a:rPr>
              <a:t>hanoi</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m,'A','B','C</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lang="en-US" altLang="zh-CN" sz="2400" kern="0" dirty="0" smtClean="0">
                <a:solidFill>
                  <a:srgbClr val="000000"/>
                </a:solidFill>
                <a:latin typeface="Verdana"/>
                <a:ea typeface="宋体"/>
              </a:rPr>
              <a:t>    return 0;</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p:txBody>
      </p:sp>
    </p:spTree>
    <p:extLst>
      <p:ext uri="{BB962C8B-B14F-4D97-AF65-F5344CB8AC3E}">
        <p14:creationId xmlns:p14="http://schemas.microsoft.com/office/powerpoint/2010/main" val="2356882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179512" y="642938"/>
            <a:ext cx="8464426"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void </a:t>
            </a:r>
            <a:r>
              <a:rPr kumimoji="1" lang="en-US" altLang="zh-CN" sz="2400" b="1" i="0" u="none" strike="noStrike" kern="0" cap="none" spc="0" normalizeH="0" baseline="0" noProof="0" dirty="0" err="1" smtClean="0">
                <a:ln>
                  <a:noFill/>
                </a:ln>
                <a:solidFill>
                  <a:srgbClr val="9D138D"/>
                </a:solidFill>
                <a:effectLst/>
                <a:uLnTx/>
                <a:uFillTx/>
                <a:latin typeface="Verdana"/>
                <a:ea typeface="宋体"/>
              </a:rPr>
              <a:t>hanoi</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int</a:t>
            </a: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n,char</a:t>
            </a: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one,char</a:t>
            </a: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two,char</a:t>
            </a:r>
            <a:r>
              <a:rPr kumimoji="1" lang="en-US" altLang="zh-CN" sz="2400" b="1" i="0" u="none" strike="noStrike" kern="0" cap="none" spc="0" normalizeH="0" baseline="0" noProof="0" dirty="0" smtClean="0">
                <a:ln>
                  <a:noFill/>
                </a:ln>
                <a:solidFill>
                  <a:srgbClr val="000000"/>
                </a:solidFill>
                <a:effectLst/>
                <a:uLnTx/>
                <a:uFillTx/>
                <a:latin typeface="Verdana"/>
                <a:ea typeface="宋体"/>
              </a:rPr>
              <a:t> three)  </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lang="en-US" altLang="zh-CN" sz="2400" kern="0" dirty="0">
                <a:solidFill>
                  <a:srgbClr val="000000"/>
                </a:solidFill>
                <a:latin typeface="Verdana"/>
                <a:ea typeface="宋体"/>
              </a:rPr>
              <a:t> </a:t>
            </a:r>
            <a:r>
              <a:rPr lang="en-US" altLang="zh-CN" sz="2400" kern="0" dirty="0" smtClean="0">
                <a:solidFill>
                  <a:srgbClr val="000000"/>
                </a:solidFill>
                <a:latin typeface="Verdana"/>
                <a:ea typeface="宋体"/>
              </a:rPr>
              <a:t>    </a:t>
            </a:r>
            <a:r>
              <a:rPr kumimoji="1" lang="en-US" altLang="zh-CN" sz="2400" b="1" i="0" u="none" strike="noStrike" kern="0" cap="none" spc="0" normalizeH="0" baseline="0" noProof="0" dirty="0" smtClean="0">
                <a:ln>
                  <a:noFill/>
                </a:ln>
                <a:solidFill>
                  <a:srgbClr val="000000"/>
                </a:solidFill>
                <a:effectLst/>
                <a:uLnTx/>
                <a:uFillTx/>
                <a:latin typeface="Verdana"/>
                <a:ea typeface="宋体"/>
              </a:rPr>
              <a:t>if(n==1)</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smtClean="0">
                <a:ln>
                  <a:noFill/>
                </a:ln>
                <a:solidFill>
                  <a:srgbClr val="00B050"/>
                </a:solidFill>
                <a:effectLst/>
                <a:uLnTx/>
                <a:uFillTx/>
                <a:latin typeface="Verdana"/>
                <a:ea typeface="宋体"/>
              </a:rPr>
              <a:t>move</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one,three</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else</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  </a:t>
            </a:r>
            <a:r>
              <a:rPr kumimoji="1" lang="en-US" altLang="zh-CN" sz="2400" b="1" i="0" u="none" strike="noStrike" kern="0" cap="none" spc="0" normalizeH="0" baseline="0" noProof="0" dirty="0" err="1" smtClean="0">
                <a:ln>
                  <a:noFill/>
                </a:ln>
                <a:solidFill>
                  <a:srgbClr val="9D138D"/>
                </a:solidFill>
                <a:effectLst/>
                <a:uLnTx/>
                <a:uFillTx/>
                <a:latin typeface="Verdana"/>
                <a:ea typeface="宋体"/>
              </a:rPr>
              <a:t>hanoi</a:t>
            </a:r>
            <a:r>
              <a:rPr kumimoji="1" lang="en-US" altLang="zh-CN" sz="2400" b="1" i="0" u="none" strike="noStrike" kern="0" cap="none" spc="0" normalizeH="0" baseline="0" noProof="0" dirty="0" smtClean="0">
                <a:ln>
                  <a:noFill/>
                </a:ln>
                <a:solidFill>
                  <a:srgbClr val="000000"/>
                </a:solidFill>
                <a:effectLst/>
                <a:uLnTx/>
                <a:uFillTx/>
                <a:latin typeface="Verdana"/>
                <a:ea typeface="宋体"/>
              </a:rPr>
              <a:t>(n-1,one,three,two);</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smtClean="0">
                <a:ln>
                  <a:noFill/>
                </a:ln>
                <a:solidFill>
                  <a:srgbClr val="00B050"/>
                </a:solidFill>
                <a:effectLst/>
                <a:uLnTx/>
                <a:uFillTx/>
                <a:latin typeface="Verdana"/>
                <a:ea typeface="宋体"/>
              </a:rPr>
              <a:t>move</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r>
              <a:rPr kumimoji="1" lang="en-US" altLang="zh-CN" sz="2400" b="1" i="0" u="none" strike="noStrike" kern="0" cap="none" spc="0" normalizeH="0" baseline="0" noProof="0" dirty="0" err="1" smtClean="0">
                <a:ln>
                  <a:noFill/>
                </a:ln>
                <a:solidFill>
                  <a:srgbClr val="000000"/>
                </a:solidFill>
                <a:effectLst/>
                <a:uLnTx/>
                <a:uFillTx/>
                <a:latin typeface="Verdana"/>
                <a:ea typeface="宋体"/>
              </a:rPr>
              <a:t>one,three</a:t>
            </a:r>
            <a:r>
              <a:rPr kumimoji="1" lang="en-US" altLang="zh-CN" sz="24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r>
              <a:rPr kumimoji="1" lang="en-US" altLang="zh-CN" sz="2400" b="1" i="0" u="none" strike="noStrike" kern="0" cap="none" spc="0" normalizeH="0" baseline="0" noProof="0" dirty="0" err="1" smtClean="0">
                <a:ln>
                  <a:noFill/>
                </a:ln>
                <a:solidFill>
                  <a:srgbClr val="9D138D"/>
                </a:solidFill>
                <a:effectLst/>
                <a:uLnTx/>
                <a:uFillTx/>
                <a:latin typeface="Verdana"/>
                <a:ea typeface="宋体"/>
              </a:rPr>
              <a:t>hanoi</a:t>
            </a:r>
            <a:r>
              <a:rPr kumimoji="1" lang="en-US" altLang="zh-CN" sz="2400" b="1" i="0" u="none" strike="noStrike" kern="0" cap="none" spc="0" normalizeH="0" baseline="0" noProof="0" dirty="0" smtClean="0">
                <a:ln>
                  <a:noFill/>
                </a:ln>
                <a:solidFill>
                  <a:srgbClr val="000000"/>
                </a:solidFill>
                <a:effectLst/>
                <a:uLnTx/>
                <a:uFillTx/>
                <a:latin typeface="Verdana"/>
                <a:ea typeface="宋体"/>
              </a:rPr>
              <a:t>(n-1,two,one,three);</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Verdana"/>
                <a:ea typeface="宋体"/>
              </a:rPr>
              <a:t> }</a:t>
            </a:r>
            <a:endParaRPr kumimoji="1" lang="zh-CN" altLang="zh-CN" sz="2400" b="1" i="0" u="none" strike="noStrike" kern="0" cap="none" spc="0" normalizeH="0" baseline="0" noProof="0" dirty="0" smtClean="0">
              <a:ln>
                <a:noFill/>
              </a:ln>
              <a:solidFill>
                <a:srgbClr val="000000"/>
              </a:solidFill>
              <a:effectLst/>
              <a:uLnTx/>
              <a:uFillTx/>
              <a:latin typeface="Verdana"/>
              <a:ea typeface="宋体"/>
            </a:endParaRPr>
          </a:p>
        </p:txBody>
      </p:sp>
    </p:spTree>
    <p:extLst>
      <p:ext uri="{BB962C8B-B14F-4D97-AF65-F5344CB8AC3E}">
        <p14:creationId xmlns:p14="http://schemas.microsoft.com/office/powerpoint/2010/main" val="3509364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571500" y="642938"/>
            <a:ext cx="73580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smtClean="0">
                <a:ln>
                  <a:noFill/>
                </a:ln>
                <a:solidFill>
                  <a:srgbClr val="000000"/>
                </a:solidFill>
                <a:effectLst/>
                <a:uLnTx/>
                <a:uFillTx/>
                <a:latin typeface="Verdana"/>
                <a:ea typeface="宋体"/>
              </a:rPr>
              <a:t>void </a:t>
            </a:r>
            <a:r>
              <a:rPr kumimoji="1" lang="en-US" altLang="zh-CN" sz="2800" b="1" i="0" u="none" strike="noStrike" kern="0" cap="none" spc="0" normalizeH="0" baseline="0" noProof="0" smtClean="0">
                <a:ln>
                  <a:noFill/>
                </a:ln>
                <a:solidFill>
                  <a:srgbClr val="00B050"/>
                </a:solidFill>
                <a:effectLst/>
                <a:uLnTx/>
                <a:uFillTx/>
                <a:latin typeface="Verdana"/>
                <a:ea typeface="宋体"/>
              </a:rPr>
              <a:t>move</a:t>
            </a:r>
            <a:r>
              <a:rPr kumimoji="1" lang="en-US" altLang="zh-CN" sz="2800" b="1" i="0" u="none" strike="noStrike" kern="0" cap="none" spc="0" normalizeH="0" baseline="0" noProof="0" smtClean="0">
                <a:ln>
                  <a:noFill/>
                </a:ln>
                <a:solidFill>
                  <a:srgbClr val="000000"/>
                </a:solidFill>
                <a:effectLst/>
                <a:uLnTx/>
                <a:uFillTx/>
                <a:latin typeface="Verdana"/>
                <a:ea typeface="宋体"/>
              </a:rPr>
              <a:t>(char x,char y)  </a:t>
            </a:r>
            <a:endParaRPr kumimoji="1" lang="zh-CN" altLang="zh-CN" sz="2800" b="1" i="0" u="none" strike="noStrike" kern="0" cap="none" spc="0" normalizeH="0" baseline="0" noProof="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smtClean="0">
                <a:ln>
                  <a:noFill/>
                </a:ln>
                <a:solidFill>
                  <a:srgbClr val="000000"/>
                </a:solidFill>
                <a:effectLst/>
                <a:uLnTx/>
                <a:uFillTx/>
                <a:latin typeface="Verdana"/>
                <a:ea typeface="宋体"/>
              </a:rPr>
              <a:t> {</a:t>
            </a:r>
            <a:endParaRPr kumimoji="1" lang="zh-CN" altLang="zh-CN" sz="2800" b="1" i="0" u="none" strike="noStrike" kern="0" cap="none" spc="0" normalizeH="0" baseline="0" noProof="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smtClean="0">
                <a:ln>
                  <a:noFill/>
                </a:ln>
                <a:solidFill>
                  <a:srgbClr val="000000"/>
                </a:solidFill>
                <a:effectLst/>
                <a:uLnTx/>
                <a:uFillTx/>
                <a:latin typeface="Verdana"/>
                <a:ea typeface="宋体"/>
              </a:rPr>
              <a:t>      printf("%c--&gt;%c\n",x,y);</a:t>
            </a:r>
            <a:endParaRPr kumimoji="1" lang="zh-CN" altLang="zh-CN" sz="2800" b="1" i="0" u="none" strike="noStrike" kern="0" cap="none" spc="0" normalizeH="0" baseline="0" noProof="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smtClean="0">
                <a:ln>
                  <a:noFill/>
                </a:ln>
                <a:solidFill>
                  <a:srgbClr val="000000"/>
                </a:solidFill>
                <a:effectLst/>
                <a:uLnTx/>
                <a:uFillTx/>
                <a:latin typeface="Verdana"/>
                <a:ea typeface="宋体"/>
              </a:rPr>
              <a:t> }</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p:txBody>
      </p:sp>
      <p:grpSp>
        <p:nvGrpSpPr>
          <p:cNvPr id="5" name="组合 6"/>
          <p:cNvGrpSpPr>
            <a:grpSpLocks/>
          </p:cNvGrpSpPr>
          <p:nvPr/>
        </p:nvGrpSpPr>
        <p:grpSpPr bwMode="auto">
          <a:xfrm>
            <a:off x="2524273" y="2420888"/>
            <a:ext cx="5072063" cy="4357687"/>
            <a:chOff x="1643042" y="2214554"/>
            <a:chExt cx="5786478" cy="4934946"/>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42" y="2214554"/>
              <a:ext cx="5766971" cy="52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42" y="2714620"/>
              <a:ext cx="5786478" cy="59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3286124"/>
              <a:ext cx="5786478" cy="386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4670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计数问题（分治）</a:t>
            </a:r>
            <a:endParaRPr lang="zh-CN" altLang="en-US" dirty="0"/>
          </a:p>
        </p:txBody>
      </p:sp>
      <p:sp>
        <p:nvSpPr>
          <p:cNvPr id="3" name="内容占位符 2"/>
          <p:cNvSpPr>
            <a:spLocks noGrp="1"/>
          </p:cNvSpPr>
          <p:nvPr>
            <p:ph idx="1"/>
          </p:nvPr>
        </p:nvSpPr>
        <p:spPr>
          <a:xfrm>
            <a:off x="179512" y="1600200"/>
            <a:ext cx="8640960" cy="5069160"/>
          </a:xfrm>
        </p:spPr>
        <p:txBody>
          <a:bodyPr>
            <a:normAutofit fontScale="85000" lnSpcReduction="20000"/>
          </a:bodyPr>
          <a:lstStyle/>
          <a:p>
            <a:r>
              <a:rPr lang="zh-CN" altLang="en-US" sz="2800" dirty="0" smtClean="0"/>
              <a:t>描述：给定两个整数</a:t>
            </a:r>
            <a:r>
              <a:rPr lang="en-US" altLang="zh-CN" sz="2800" dirty="0" smtClean="0"/>
              <a:t>a</a:t>
            </a:r>
            <a:r>
              <a:rPr lang="zh-CN" altLang="en-US" sz="2800" dirty="0" smtClean="0"/>
              <a:t>和</a:t>
            </a:r>
            <a:r>
              <a:rPr lang="en-US" altLang="zh-CN" sz="2800" dirty="0" smtClean="0"/>
              <a:t>b</a:t>
            </a:r>
            <a:r>
              <a:rPr lang="zh-CN" altLang="en-US" sz="2800" dirty="0" smtClean="0"/>
              <a:t>，计算</a:t>
            </a:r>
            <a:r>
              <a:rPr lang="en-US" altLang="zh-CN" sz="2800" dirty="0" smtClean="0"/>
              <a:t>1</a:t>
            </a:r>
            <a:r>
              <a:rPr lang="zh-CN" altLang="en-US" sz="2800" dirty="0" smtClean="0"/>
              <a:t>在</a:t>
            </a:r>
            <a:r>
              <a:rPr lang="en-US" altLang="zh-CN" sz="2800" dirty="0" smtClean="0"/>
              <a:t>a</a:t>
            </a:r>
            <a:r>
              <a:rPr lang="zh-CN" altLang="en-US" sz="2800" dirty="0" smtClean="0"/>
              <a:t>和</a:t>
            </a:r>
            <a:r>
              <a:rPr lang="en-US" altLang="zh-CN" sz="2800" dirty="0" smtClean="0"/>
              <a:t>b</a:t>
            </a:r>
            <a:r>
              <a:rPr lang="zh-CN" altLang="en-US" sz="2800" dirty="0" smtClean="0"/>
              <a:t>之间出现的次数。例如：</a:t>
            </a:r>
            <a:r>
              <a:rPr lang="en-US" altLang="zh-CN" sz="2800" dirty="0" smtClean="0"/>
              <a:t>a=1024</a:t>
            </a:r>
            <a:r>
              <a:rPr lang="zh-CN" altLang="en-US" sz="2800" dirty="0" smtClean="0"/>
              <a:t>，</a:t>
            </a:r>
            <a:r>
              <a:rPr lang="en-US" altLang="zh-CN" sz="2800" dirty="0" smtClean="0"/>
              <a:t>b=1032</a:t>
            </a:r>
            <a:r>
              <a:rPr lang="zh-CN" altLang="en-US" sz="2800" dirty="0" smtClean="0"/>
              <a:t>，则</a:t>
            </a:r>
            <a:r>
              <a:rPr lang="en-US" altLang="zh-CN" sz="2800" dirty="0" smtClean="0"/>
              <a:t>a</a:t>
            </a:r>
            <a:r>
              <a:rPr lang="zh-CN" altLang="en-US" sz="2800" dirty="0" smtClean="0"/>
              <a:t>和</a:t>
            </a:r>
            <a:r>
              <a:rPr lang="en-US" altLang="zh-CN" sz="2800" dirty="0" smtClean="0"/>
              <a:t>b</a:t>
            </a:r>
            <a:r>
              <a:rPr lang="zh-CN" altLang="en-US" sz="2800" dirty="0" smtClean="0"/>
              <a:t>之间的数是</a:t>
            </a:r>
            <a:r>
              <a:rPr lang="en-US" altLang="zh-CN" sz="2800" dirty="0" smtClean="0"/>
              <a:t>:1024,1025,1026,1027,1028,1029,1030,1031,1032</a:t>
            </a:r>
            <a:r>
              <a:rPr lang="zh-CN" altLang="en-US" sz="2800" dirty="0" smtClean="0"/>
              <a:t>。则有</a:t>
            </a:r>
            <a:r>
              <a:rPr lang="en-US" altLang="zh-CN" sz="2800" dirty="0" smtClean="0"/>
              <a:t>10</a:t>
            </a:r>
            <a:r>
              <a:rPr lang="zh-CN" altLang="en-US" sz="2800" dirty="0" smtClean="0"/>
              <a:t>个</a:t>
            </a:r>
            <a:r>
              <a:rPr lang="en-US" altLang="zh-CN" sz="2800" dirty="0" smtClean="0"/>
              <a:t>1</a:t>
            </a:r>
            <a:r>
              <a:rPr lang="zh-CN" altLang="en-US" sz="2800" dirty="0" smtClean="0"/>
              <a:t>出现在这些数中。</a:t>
            </a:r>
            <a:endParaRPr lang="en-US" altLang="zh-CN" sz="2800" dirty="0" smtClean="0"/>
          </a:p>
          <a:p>
            <a:r>
              <a:rPr lang="zh-CN" altLang="en-US" sz="2800" dirty="0" smtClean="0"/>
              <a:t>输入：多组输入，每行两个整数</a:t>
            </a:r>
            <a:r>
              <a:rPr lang="en-US" altLang="zh-CN" sz="2800" dirty="0" smtClean="0"/>
              <a:t>a</a:t>
            </a:r>
            <a:r>
              <a:rPr lang="zh-CN" altLang="en-US" sz="2800" dirty="0" smtClean="0"/>
              <a:t>和</a:t>
            </a:r>
            <a:r>
              <a:rPr lang="en-US" altLang="zh-CN" sz="2800" dirty="0" smtClean="0"/>
              <a:t>b</a:t>
            </a:r>
            <a:r>
              <a:rPr lang="zh-CN" altLang="en-US" sz="2800" dirty="0" smtClean="0"/>
              <a:t>，用一个空格分开</a:t>
            </a:r>
            <a:r>
              <a:rPr lang="en-US" altLang="zh-CN" sz="2800" dirty="0" smtClean="0"/>
              <a:t>,0&lt;</a:t>
            </a:r>
            <a:r>
              <a:rPr lang="en-US" altLang="zh-CN" sz="2800" dirty="0" err="1" smtClean="0"/>
              <a:t>a,b</a:t>
            </a:r>
            <a:r>
              <a:rPr lang="en-US" altLang="zh-CN" sz="2800" dirty="0" smtClean="0"/>
              <a:t>&lt;100000000</a:t>
            </a:r>
          </a:p>
          <a:p>
            <a:r>
              <a:rPr lang="zh-CN" altLang="en-US" sz="2800" dirty="0" smtClean="0"/>
              <a:t>输出：对于每组</a:t>
            </a:r>
            <a:r>
              <a:rPr lang="en-US" altLang="zh-CN" sz="2800" dirty="0" smtClean="0"/>
              <a:t>a</a:t>
            </a:r>
            <a:r>
              <a:rPr lang="zh-CN" altLang="en-US" sz="2800" dirty="0" smtClean="0"/>
              <a:t>和</a:t>
            </a:r>
            <a:r>
              <a:rPr lang="en-US" altLang="zh-CN" sz="2800" dirty="0" smtClean="0"/>
              <a:t>b</a:t>
            </a:r>
            <a:r>
              <a:rPr lang="zh-CN" altLang="en-US" sz="2800" dirty="0" smtClean="0"/>
              <a:t>，输出一个整数，表示</a:t>
            </a:r>
            <a:r>
              <a:rPr lang="en-US" altLang="zh-CN" sz="2800" dirty="0" smtClean="0"/>
              <a:t>1</a:t>
            </a:r>
            <a:r>
              <a:rPr lang="zh-CN" altLang="en-US" sz="2800" dirty="0" smtClean="0"/>
              <a:t>的个数。</a:t>
            </a:r>
            <a:endParaRPr lang="en-US" altLang="zh-CN" sz="2800" dirty="0" smtClean="0"/>
          </a:p>
          <a:p>
            <a:r>
              <a:rPr lang="zh-CN" altLang="en-US" sz="2800" dirty="0" smtClean="0"/>
              <a:t>样例</a:t>
            </a:r>
            <a:r>
              <a:rPr lang="zh-CN" altLang="en-US" sz="2800" dirty="0"/>
              <a:t>输入</a:t>
            </a:r>
            <a:r>
              <a:rPr lang="zh-CN" altLang="en-US" sz="2800" dirty="0" smtClean="0"/>
              <a:t>：</a:t>
            </a:r>
            <a:endParaRPr lang="en-US" altLang="zh-CN" sz="2800" dirty="0" smtClean="0"/>
          </a:p>
          <a:p>
            <a:pPr lvl="1"/>
            <a:r>
              <a:rPr lang="en-US" altLang="zh-CN" sz="2400" dirty="0" smtClean="0"/>
              <a:t>1  10</a:t>
            </a:r>
          </a:p>
          <a:p>
            <a:pPr lvl="1"/>
            <a:r>
              <a:rPr lang="en-US" altLang="zh-CN" sz="2400" dirty="0" smtClean="0"/>
              <a:t>1199  1748</a:t>
            </a:r>
          </a:p>
          <a:p>
            <a:pPr lvl="1"/>
            <a:r>
              <a:rPr lang="en-US" altLang="zh-CN" sz="2400" dirty="0" smtClean="0"/>
              <a:t>1714  190</a:t>
            </a:r>
          </a:p>
          <a:p>
            <a:r>
              <a:rPr lang="zh-CN" altLang="en-US" sz="2800" dirty="0"/>
              <a:t>样</a:t>
            </a:r>
            <a:r>
              <a:rPr lang="zh-CN" altLang="en-US" sz="2800" dirty="0" smtClean="0"/>
              <a:t>例输出</a:t>
            </a:r>
            <a:endParaRPr lang="en-US" altLang="zh-CN" sz="2800" dirty="0" smtClean="0"/>
          </a:p>
          <a:p>
            <a:pPr lvl="1"/>
            <a:r>
              <a:rPr lang="en-US" altLang="zh-CN" sz="2400" dirty="0" smtClean="0"/>
              <a:t>2</a:t>
            </a:r>
          </a:p>
          <a:p>
            <a:pPr lvl="1"/>
            <a:r>
              <a:rPr lang="en-US" altLang="zh-CN" sz="2400" dirty="0" smtClean="0"/>
              <a:t>666</a:t>
            </a:r>
          </a:p>
          <a:p>
            <a:pPr lvl="1"/>
            <a:r>
              <a:rPr lang="en-US" altLang="zh-CN" sz="2400" dirty="0" smtClean="0"/>
              <a:t>1133</a:t>
            </a:r>
          </a:p>
          <a:p>
            <a:pPr lvl="1"/>
            <a:endParaRPr lang="en-US" altLang="zh-CN" sz="2400" dirty="0" smtClean="0"/>
          </a:p>
          <a:p>
            <a:endParaRPr lang="zh-CN" altLang="en-US" dirty="0"/>
          </a:p>
        </p:txBody>
      </p:sp>
    </p:spTree>
    <p:extLst>
      <p:ext uri="{BB962C8B-B14F-4D97-AF65-F5344CB8AC3E}">
        <p14:creationId xmlns:p14="http://schemas.microsoft.com/office/powerpoint/2010/main" val="2443160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a:t>
            </a:r>
            <a:endParaRPr lang="zh-CN" altLang="en-US" dirty="0"/>
          </a:p>
        </p:txBody>
      </p:sp>
      <p:sp>
        <p:nvSpPr>
          <p:cNvPr id="3" name="内容占位符 2"/>
          <p:cNvSpPr>
            <a:spLocks noGrp="1"/>
          </p:cNvSpPr>
          <p:nvPr>
            <p:ph idx="1"/>
          </p:nvPr>
        </p:nvSpPr>
        <p:spPr/>
        <p:txBody>
          <a:bodyPr/>
          <a:lstStyle/>
          <a:p>
            <a:r>
              <a:rPr lang="zh-CN" altLang="en-US" dirty="0" smtClean="0"/>
              <a:t>求</a:t>
            </a:r>
            <a:r>
              <a:rPr lang="en-US" altLang="zh-CN" dirty="0" smtClean="0"/>
              <a:t>0-a</a:t>
            </a:r>
            <a:r>
              <a:rPr lang="zh-CN" altLang="en-US" dirty="0" smtClean="0"/>
              <a:t>之间</a:t>
            </a:r>
            <a:r>
              <a:rPr lang="en-US" altLang="zh-CN" dirty="0" smtClean="0"/>
              <a:t>1</a:t>
            </a:r>
            <a:r>
              <a:rPr lang="zh-CN" altLang="en-US" dirty="0" smtClean="0"/>
              <a:t>的次数，再求</a:t>
            </a:r>
            <a:r>
              <a:rPr lang="en-US" altLang="zh-CN" dirty="0" smtClean="0"/>
              <a:t>0-b</a:t>
            </a:r>
            <a:r>
              <a:rPr lang="zh-CN" altLang="en-US" dirty="0" smtClean="0"/>
              <a:t>之间</a:t>
            </a:r>
            <a:r>
              <a:rPr lang="en-US" altLang="zh-CN" dirty="0" smtClean="0"/>
              <a:t>1</a:t>
            </a:r>
            <a:r>
              <a:rPr lang="zh-CN" altLang="en-US" dirty="0" smtClean="0"/>
              <a:t>的次数，两者相减</a:t>
            </a:r>
            <a:endParaRPr lang="en-US" altLang="zh-CN" dirty="0" smtClean="0"/>
          </a:p>
          <a:p>
            <a:endParaRPr lang="zh-CN" altLang="en-US" dirty="0"/>
          </a:p>
        </p:txBody>
      </p:sp>
    </p:spTree>
    <p:extLst>
      <p:ext uri="{BB962C8B-B14F-4D97-AF65-F5344CB8AC3E}">
        <p14:creationId xmlns:p14="http://schemas.microsoft.com/office/powerpoint/2010/main" val="51179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260648"/>
            <a:ext cx="4572000" cy="6463308"/>
          </a:xfrm>
          <a:prstGeom prst="rect">
            <a:avLst/>
          </a:prstGeom>
        </p:spPr>
        <p:txBody>
          <a:bodyPr>
            <a:spAutoFit/>
          </a:bodyPr>
          <a:lstStyle/>
          <a:p>
            <a:r>
              <a:rPr lang="en-US" altLang="zh-CN" dirty="0"/>
              <a:t>#include&lt;</a:t>
            </a:r>
            <a:r>
              <a:rPr lang="en-US" altLang="zh-CN" dirty="0" err="1"/>
              <a:t>stdio.h</a:t>
            </a:r>
            <a:r>
              <a:rPr lang="en-US" altLang="zh-CN" dirty="0"/>
              <a:t>&gt;</a:t>
            </a:r>
          </a:p>
          <a:p>
            <a:r>
              <a:rPr lang="en-US" altLang="zh-CN" dirty="0" err="1"/>
              <a:t>int</a:t>
            </a:r>
            <a:r>
              <a:rPr lang="en-US" altLang="zh-CN" dirty="0"/>
              <a:t> d[11];</a:t>
            </a:r>
          </a:p>
          <a:p>
            <a:r>
              <a:rPr lang="en-US" altLang="zh-CN" dirty="0" err="1"/>
              <a:t>int</a:t>
            </a:r>
            <a:r>
              <a:rPr lang="en-US" altLang="zh-CN" dirty="0"/>
              <a:t> value;</a:t>
            </a:r>
          </a:p>
          <a:p>
            <a:r>
              <a:rPr lang="en-US" altLang="zh-CN" dirty="0"/>
              <a:t>void deal(</a:t>
            </a:r>
            <a:r>
              <a:rPr lang="en-US" altLang="zh-CN" dirty="0" err="1"/>
              <a:t>int</a:t>
            </a:r>
            <a:r>
              <a:rPr lang="en-US" altLang="zh-CN" dirty="0"/>
              <a: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a,b</a:t>
            </a:r>
            <a:r>
              <a:rPr lang="en-US" altLang="zh-CN" dirty="0"/>
              <a:t>;</a:t>
            </a:r>
          </a:p>
          <a:p>
            <a:r>
              <a:rPr lang="en-US" altLang="zh-CN" dirty="0"/>
              <a:t>	while(</a:t>
            </a:r>
            <a:r>
              <a:rPr lang="en-US" altLang="zh-CN" dirty="0" err="1"/>
              <a:t>scanf</a:t>
            </a:r>
            <a:r>
              <a:rPr lang="en-US" altLang="zh-CN" dirty="0"/>
              <a:t>("%d %</a:t>
            </a:r>
            <a:r>
              <a:rPr lang="en-US" altLang="zh-CN" dirty="0" err="1"/>
              <a:t>d",&amp;a,&amp;b</a:t>
            </a:r>
            <a:r>
              <a:rPr lang="en-US" altLang="zh-CN" dirty="0"/>
              <a:t>)!=EOF)</a:t>
            </a:r>
          </a:p>
          <a:p>
            <a:r>
              <a:rPr lang="en-US" altLang="zh-CN" dirty="0"/>
              <a:t>	{</a:t>
            </a:r>
          </a:p>
          <a:p>
            <a:r>
              <a:rPr lang="en-US" altLang="zh-CN" dirty="0"/>
              <a:t>		if(a&gt;b)</a:t>
            </a:r>
          </a:p>
          <a:p>
            <a:r>
              <a:rPr lang="en-US" altLang="zh-CN" dirty="0"/>
              <a:t>		{</a:t>
            </a:r>
          </a:p>
          <a:p>
            <a:r>
              <a:rPr lang="en-US" altLang="zh-CN" dirty="0"/>
              <a:t>			</a:t>
            </a:r>
            <a:r>
              <a:rPr lang="en-US" altLang="zh-CN" dirty="0" err="1"/>
              <a:t>int</a:t>
            </a:r>
            <a:r>
              <a:rPr lang="en-US" altLang="zh-CN" dirty="0"/>
              <a:t> t=</a:t>
            </a:r>
            <a:r>
              <a:rPr lang="en-US" altLang="zh-CN" dirty="0" err="1"/>
              <a:t>a;a</a:t>
            </a:r>
            <a:r>
              <a:rPr lang="en-US" altLang="zh-CN" dirty="0"/>
              <a:t>=</a:t>
            </a:r>
            <a:r>
              <a:rPr lang="en-US" altLang="zh-CN" dirty="0" err="1"/>
              <a:t>b;b</a:t>
            </a:r>
            <a:r>
              <a:rPr lang="en-US" altLang="zh-CN" dirty="0"/>
              <a:t>=t;</a:t>
            </a:r>
          </a:p>
          <a:p>
            <a:r>
              <a:rPr lang="en-US" altLang="zh-CN" dirty="0"/>
              <a:t>		}</a:t>
            </a:r>
          </a:p>
          <a:p>
            <a:r>
              <a:rPr lang="en-US" altLang="zh-CN" dirty="0"/>
              <a:t>		for(</a:t>
            </a:r>
            <a:r>
              <a:rPr lang="en-US" altLang="zh-CN" dirty="0" err="1"/>
              <a:t>int</a:t>
            </a:r>
            <a:r>
              <a:rPr lang="en-US" altLang="zh-CN" dirty="0"/>
              <a:t> </a:t>
            </a:r>
            <a:r>
              <a:rPr lang="en-US" altLang="zh-CN" dirty="0" err="1"/>
              <a:t>i</a:t>
            </a:r>
            <a:r>
              <a:rPr lang="en-US" altLang="zh-CN" dirty="0"/>
              <a:t>=0;i&lt;10;i++)</a:t>
            </a:r>
          </a:p>
          <a:p>
            <a:r>
              <a:rPr lang="en-US" altLang="zh-CN" dirty="0"/>
              <a:t>		  d[</a:t>
            </a:r>
            <a:r>
              <a:rPr lang="en-US" altLang="zh-CN" dirty="0" err="1"/>
              <a:t>i</a:t>
            </a:r>
            <a:r>
              <a:rPr lang="en-US" altLang="zh-CN" dirty="0"/>
              <a:t>]=0;</a:t>
            </a:r>
          </a:p>
          <a:p>
            <a:r>
              <a:rPr lang="en-US" altLang="zh-CN" dirty="0"/>
              <a:t>		value=1; </a:t>
            </a:r>
          </a:p>
          <a:p>
            <a:r>
              <a:rPr lang="en-US" altLang="zh-CN" dirty="0"/>
              <a:t>		deal(b);</a:t>
            </a:r>
          </a:p>
          <a:p>
            <a:r>
              <a:rPr lang="en-US" altLang="zh-CN" dirty="0"/>
              <a:t>		value=-1;</a:t>
            </a:r>
          </a:p>
          <a:p>
            <a:r>
              <a:rPr lang="en-US" altLang="zh-CN" dirty="0"/>
              <a:t>		deal(a-1);</a:t>
            </a:r>
          </a:p>
          <a:p>
            <a:r>
              <a:rPr lang="en-US" altLang="zh-CN" dirty="0"/>
              <a:t>		</a:t>
            </a:r>
            <a:r>
              <a:rPr lang="en-US" altLang="zh-CN" dirty="0" err="1"/>
              <a:t>printf</a:t>
            </a:r>
            <a:r>
              <a:rPr lang="en-US" altLang="zh-CN" dirty="0"/>
              <a:t>("%d\</a:t>
            </a:r>
            <a:r>
              <a:rPr lang="en-US" altLang="zh-CN" dirty="0" err="1"/>
              <a:t>n",d</a:t>
            </a:r>
            <a:r>
              <a:rPr lang="en-US" altLang="zh-CN" dirty="0"/>
              <a:t>[1]);</a:t>
            </a:r>
          </a:p>
          <a:p>
            <a:r>
              <a:rPr lang="en-US" altLang="zh-CN" dirty="0"/>
              <a:t>	}</a:t>
            </a:r>
          </a:p>
          <a:p>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4243037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612845"/>
            <a:ext cx="4572000" cy="5632311"/>
          </a:xfrm>
          <a:prstGeom prst="rect">
            <a:avLst/>
          </a:prstGeom>
        </p:spPr>
        <p:txBody>
          <a:bodyPr>
            <a:spAutoFit/>
          </a:bodyPr>
          <a:lstStyle/>
          <a:p>
            <a:r>
              <a:rPr lang="en-US" altLang="zh-CN" dirty="0"/>
              <a:t>void deal(</a:t>
            </a:r>
            <a:r>
              <a:rPr lang="en-US" altLang="zh-CN" dirty="0" err="1"/>
              <a:t>int</a:t>
            </a:r>
            <a:r>
              <a:rPr lang="en-US" altLang="zh-CN" dirty="0"/>
              <a:t> n)</a:t>
            </a:r>
          </a:p>
          <a:p>
            <a:r>
              <a:rPr lang="en-US" altLang="zh-CN" dirty="0"/>
              <a:t>{</a:t>
            </a:r>
          </a:p>
          <a:p>
            <a:r>
              <a:rPr lang="en-US" altLang="zh-CN" dirty="0"/>
              <a:t>	if(n&lt;=0) return;</a:t>
            </a:r>
          </a:p>
          <a:p>
            <a:r>
              <a:rPr lang="en-US" altLang="zh-CN" dirty="0"/>
              <a:t>	</a:t>
            </a:r>
            <a:r>
              <a:rPr lang="en-US" altLang="zh-CN" dirty="0" err="1"/>
              <a:t>int</a:t>
            </a:r>
            <a:r>
              <a:rPr lang="en-US" altLang="zh-CN" dirty="0"/>
              <a:t> </a:t>
            </a:r>
            <a:r>
              <a:rPr lang="en-US" altLang="zh-CN" dirty="0" err="1"/>
              <a:t>one,ten</a:t>
            </a:r>
            <a:r>
              <a:rPr lang="en-US" altLang="zh-CN" dirty="0"/>
              <a:t>;</a:t>
            </a:r>
          </a:p>
          <a:p>
            <a:r>
              <a:rPr lang="en-US" altLang="zh-CN" dirty="0"/>
              <a:t>	one=n%10;</a:t>
            </a:r>
          </a:p>
          <a:p>
            <a:r>
              <a:rPr lang="en-US" altLang="zh-CN" dirty="0"/>
              <a:t>	n=n/10;</a:t>
            </a:r>
          </a:p>
          <a:p>
            <a:r>
              <a:rPr lang="en-US" altLang="zh-CN" dirty="0"/>
              <a:t>	ten=n;</a:t>
            </a:r>
          </a:p>
          <a:p>
            <a:r>
              <a:rPr lang="en-US" altLang="zh-CN" dirty="0"/>
              <a:t>	for(</a:t>
            </a:r>
            <a:r>
              <a:rPr lang="en-US" altLang="zh-CN" dirty="0" err="1"/>
              <a:t>int</a:t>
            </a:r>
            <a:r>
              <a:rPr lang="en-US" altLang="zh-CN" dirty="0"/>
              <a:t> </a:t>
            </a:r>
            <a:r>
              <a:rPr lang="en-US" altLang="zh-CN" dirty="0" err="1"/>
              <a:t>i</a:t>
            </a:r>
            <a:r>
              <a:rPr lang="en-US" altLang="zh-CN" dirty="0"/>
              <a:t>=0;i&lt;</a:t>
            </a:r>
            <a:r>
              <a:rPr lang="en-US" altLang="zh-CN" dirty="0" err="1"/>
              <a:t>one;i</a:t>
            </a:r>
            <a:r>
              <a:rPr lang="en-US" altLang="zh-CN" dirty="0"/>
              <a:t>++)</a:t>
            </a:r>
          </a:p>
          <a:p>
            <a:r>
              <a:rPr lang="en-US" altLang="zh-CN" dirty="0"/>
              <a:t>	  d[</a:t>
            </a:r>
            <a:r>
              <a:rPr lang="en-US" altLang="zh-CN" dirty="0" err="1"/>
              <a:t>i</a:t>
            </a:r>
            <a:r>
              <a:rPr lang="en-US" altLang="zh-CN" dirty="0"/>
              <a:t>]=d[</a:t>
            </a:r>
            <a:r>
              <a:rPr lang="en-US" altLang="zh-CN" dirty="0" err="1"/>
              <a:t>i</a:t>
            </a:r>
            <a:r>
              <a:rPr lang="en-US" altLang="zh-CN" dirty="0"/>
              <a:t>]+value;</a:t>
            </a:r>
          </a:p>
          <a:p>
            <a:r>
              <a:rPr lang="en-US" altLang="zh-CN" dirty="0"/>
              <a:t>	while(ten)</a:t>
            </a:r>
          </a:p>
          <a:p>
            <a:r>
              <a:rPr lang="en-US" altLang="zh-CN" dirty="0"/>
              <a:t>	{</a:t>
            </a:r>
          </a:p>
          <a:p>
            <a:r>
              <a:rPr lang="en-US" altLang="zh-CN" dirty="0"/>
              <a:t>		d[ten%10]+=(one+1)*value;</a:t>
            </a:r>
          </a:p>
          <a:p>
            <a:r>
              <a:rPr lang="en-US" altLang="zh-CN" dirty="0"/>
              <a:t>		ten/=10;</a:t>
            </a:r>
          </a:p>
          <a:p>
            <a:r>
              <a:rPr lang="en-US" altLang="zh-CN" dirty="0"/>
              <a:t>	}</a:t>
            </a:r>
          </a:p>
          <a:p>
            <a:r>
              <a:rPr lang="en-US" altLang="zh-CN" dirty="0"/>
              <a:t>	for(</a:t>
            </a:r>
            <a:r>
              <a:rPr lang="en-US" altLang="zh-CN" dirty="0" err="1"/>
              <a:t>int</a:t>
            </a:r>
            <a:r>
              <a:rPr lang="en-US" altLang="zh-CN" dirty="0"/>
              <a:t> </a:t>
            </a:r>
            <a:r>
              <a:rPr lang="en-US" altLang="zh-CN" dirty="0" err="1"/>
              <a:t>i</a:t>
            </a:r>
            <a:r>
              <a:rPr lang="en-US" altLang="zh-CN" dirty="0"/>
              <a:t>=0;i&lt;10;i++)</a:t>
            </a:r>
          </a:p>
          <a:p>
            <a:r>
              <a:rPr lang="en-US" altLang="zh-CN" dirty="0"/>
              <a:t>	  d[</a:t>
            </a:r>
            <a:r>
              <a:rPr lang="en-US" altLang="zh-CN" dirty="0" err="1"/>
              <a:t>i</a:t>
            </a:r>
            <a:r>
              <a:rPr lang="en-US" altLang="zh-CN" dirty="0"/>
              <a:t>]+=value*n;</a:t>
            </a:r>
          </a:p>
          <a:p>
            <a:r>
              <a:rPr lang="en-US" altLang="zh-CN" dirty="0"/>
              <a:t>	d[0]-=value;</a:t>
            </a:r>
          </a:p>
          <a:p>
            <a:r>
              <a:rPr lang="en-US" altLang="zh-CN" dirty="0"/>
              <a:t>	value*=10;</a:t>
            </a:r>
          </a:p>
          <a:p>
            <a:r>
              <a:rPr lang="en-US" altLang="zh-CN" dirty="0"/>
              <a:t>	deal(n-1);</a:t>
            </a:r>
          </a:p>
          <a:p>
            <a:r>
              <a:rPr lang="en-US" altLang="zh-CN" dirty="0"/>
              <a:t>}</a:t>
            </a:r>
            <a:endParaRPr lang="zh-CN" altLang="en-US" dirty="0"/>
          </a:p>
        </p:txBody>
      </p:sp>
    </p:spTree>
    <p:extLst>
      <p:ext uri="{BB962C8B-B14F-4D97-AF65-F5344CB8AC3E}">
        <p14:creationId xmlns:p14="http://schemas.microsoft.com/office/powerpoint/2010/main" val="1001370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放苹果</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问题描述：小明刚放学回家，老妈就吩咐他：马上有客人要来，赶快把苹果洗了放到盘子里去。小明要把</a:t>
            </a:r>
            <a:r>
              <a:rPr lang="en-US" altLang="zh-CN" dirty="0" smtClean="0"/>
              <a:t>m</a:t>
            </a:r>
            <a:r>
              <a:rPr lang="zh-CN" altLang="en-US" dirty="0" smtClean="0"/>
              <a:t>个同样的苹果放到</a:t>
            </a:r>
            <a:r>
              <a:rPr lang="en-US" altLang="zh-CN" dirty="0" smtClean="0"/>
              <a:t>n</a:t>
            </a:r>
            <a:r>
              <a:rPr lang="zh-CN" altLang="en-US" dirty="0" smtClean="0"/>
              <a:t>个同样的盘子里，允许有的盘子空着不放，有多少种不同的 分法。</a:t>
            </a:r>
            <a:r>
              <a:rPr lang="en-US" altLang="zh-CN" dirty="0" smtClean="0"/>
              <a:t>5,1,1</a:t>
            </a:r>
            <a:r>
              <a:rPr lang="zh-CN" altLang="en-US" dirty="0" smtClean="0"/>
              <a:t>与</a:t>
            </a:r>
            <a:r>
              <a:rPr lang="en-US" altLang="zh-CN" dirty="0" smtClean="0"/>
              <a:t>1,5,1</a:t>
            </a:r>
            <a:r>
              <a:rPr lang="zh-CN" altLang="en-US" dirty="0" smtClean="0"/>
              <a:t>是同一种放法。</a:t>
            </a:r>
            <a:endParaRPr lang="en-US" altLang="zh-CN" dirty="0" smtClean="0"/>
          </a:p>
          <a:p>
            <a:r>
              <a:rPr lang="zh-CN" altLang="en-US" dirty="0" smtClean="0"/>
              <a:t>输入要求：多组输入，输入两个数</a:t>
            </a:r>
            <a:r>
              <a:rPr lang="en-US" altLang="zh-CN" dirty="0" smtClean="0"/>
              <a:t>m</a:t>
            </a:r>
            <a:r>
              <a:rPr lang="zh-CN" altLang="en-US" dirty="0" smtClean="0"/>
              <a:t>和</a:t>
            </a:r>
            <a:r>
              <a:rPr lang="en-US" altLang="zh-CN" dirty="0" smtClean="0"/>
              <a:t>n</a:t>
            </a:r>
            <a:r>
              <a:rPr lang="zh-CN" altLang="en-US" dirty="0" smtClean="0"/>
              <a:t>代表苹果数和盘子数</a:t>
            </a:r>
            <a:endParaRPr lang="en-US" altLang="zh-CN" dirty="0" smtClean="0"/>
          </a:p>
          <a:p>
            <a:r>
              <a:rPr lang="zh-CN" altLang="en-US" dirty="0" smtClean="0"/>
              <a:t>输出要求：对于每一组数，有多少种不同的放法。</a:t>
            </a:r>
            <a:endParaRPr lang="en-US" altLang="zh-CN" dirty="0" smtClean="0"/>
          </a:p>
          <a:p>
            <a:r>
              <a:rPr lang="zh-CN" altLang="en-US" dirty="0" smtClean="0"/>
              <a:t>输入样例</a:t>
            </a:r>
            <a:endParaRPr lang="en-US" altLang="zh-CN" dirty="0" smtClean="0"/>
          </a:p>
          <a:p>
            <a:pPr lvl="1"/>
            <a:r>
              <a:rPr lang="en-US" altLang="zh-CN" dirty="0" smtClean="0"/>
              <a:t>7  3</a:t>
            </a:r>
          </a:p>
          <a:p>
            <a:r>
              <a:rPr lang="zh-CN" altLang="en-US" dirty="0" smtClean="0"/>
              <a:t>输出样例</a:t>
            </a:r>
            <a:endParaRPr lang="en-US" altLang="zh-CN" dirty="0" smtClean="0"/>
          </a:p>
          <a:p>
            <a:pPr lvl="1"/>
            <a:r>
              <a:rPr lang="en-US" altLang="zh-CN" dirty="0"/>
              <a:t>8</a:t>
            </a:r>
            <a:endParaRPr lang="en-US" altLang="zh-CN" dirty="0" smtClean="0"/>
          </a:p>
          <a:p>
            <a:endParaRPr lang="zh-CN" altLang="en-US" dirty="0"/>
          </a:p>
        </p:txBody>
      </p:sp>
    </p:spTree>
    <p:extLst>
      <p:ext uri="{BB962C8B-B14F-4D97-AF65-F5344CB8AC3E}">
        <p14:creationId xmlns:p14="http://schemas.microsoft.com/office/powerpoint/2010/main" val="1504107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b="0" dirty="0" smtClean="0"/>
              <a:t>当盘子数为</a:t>
            </a:r>
            <a:r>
              <a:rPr lang="en-US" altLang="zh-CN" b="0" dirty="0"/>
              <a:t>1的时候，只有一种放法就是把所有苹果放到一个盘子里。</a:t>
            </a:r>
          </a:p>
          <a:p>
            <a:r>
              <a:rPr lang="en-US" altLang="zh-CN" b="0" dirty="0" smtClean="0"/>
              <a:t>当苹果数为</a:t>
            </a:r>
            <a:r>
              <a:rPr lang="en-US" altLang="zh-CN" b="0" dirty="0"/>
              <a:t>1的时候</a:t>
            </a:r>
            <a:r>
              <a:rPr lang="en-US" altLang="zh-CN" b="0"/>
              <a:t>，</a:t>
            </a:r>
            <a:r>
              <a:rPr lang="en-US" altLang="zh-CN" b="0" smtClean="0"/>
              <a:t>也只有一种放法</a:t>
            </a:r>
            <a:endParaRPr lang="en-US" altLang="zh-CN" b="0" dirty="0"/>
          </a:p>
          <a:p>
            <a:r>
              <a:rPr lang="en-US" altLang="zh-CN" b="0" dirty="0" err="1" smtClean="0"/>
              <a:t>当</a:t>
            </a:r>
            <a:r>
              <a:rPr lang="en-US" altLang="zh-CN" b="0" dirty="0" err="1"/>
              <a:t>m</a:t>
            </a:r>
            <a:r>
              <a:rPr lang="en-US" altLang="zh-CN" b="0" dirty="0"/>
              <a:t>&lt;</a:t>
            </a:r>
            <a:r>
              <a:rPr lang="en-US" altLang="zh-CN" b="0" dirty="0" err="1"/>
              <a:t>n时，因为此时最多只能放到m个盘子中去（一个里放一个</a:t>
            </a:r>
            <a:r>
              <a:rPr lang="en-US" altLang="zh-CN" b="0" dirty="0"/>
              <a:t>），</a:t>
            </a:r>
            <a:r>
              <a:rPr lang="en-US" altLang="zh-CN" b="0" dirty="0" err="1"/>
              <a:t>实际上就相当于把m个苹果放到m个盘子里一样，也就是f</a:t>
            </a:r>
            <a:r>
              <a:rPr lang="en-US" altLang="zh-CN" b="0" dirty="0"/>
              <a:t>(</a:t>
            </a:r>
            <a:r>
              <a:rPr lang="en-US" altLang="zh-CN" b="0" dirty="0" err="1"/>
              <a:t>m,m</a:t>
            </a:r>
            <a:r>
              <a:rPr lang="en-US" altLang="zh-CN" b="0" dirty="0"/>
              <a:t>);</a:t>
            </a:r>
          </a:p>
          <a:p>
            <a:r>
              <a:rPr lang="en-US" altLang="zh-CN" b="0" dirty="0" err="1" smtClean="0"/>
              <a:t>当</a:t>
            </a:r>
            <a:r>
              <a:rPr lang="en-US" altLang="zh-CN" b="0" dirty="0" err="1"/>
              <a:t>m</a:t>
            </a:r>
            <a:r>
              <a:rPr lang="en-US" altLang="zh-CN" b="0" dirty="0"/>
              <a:t>==</a:t>
            </a:r>
            <a:r>
              <a:rPr lang="en-US" altLang="zh-CN" b="0" dirty="0" err="1"/>
              <a:t>n时,此时分两种情况讨论，一种是一个盘子里放一个，只是一种，第二种是，至少有一个盘子里不放苹果这就相当于是f</a:t>
            </a:r>
            <a:r>
              <a:rPr lang="en-US" altLang="zh-CN" b="0" dirty="0"/>
              <a:t>(m,m-1);</a:t>
            </a:r>
          </a:p>
          <a:p>
            <a:r>
              <a:rPr lang="en-US" altLang="zh-CN" b="0" dirty="0" err="1" smtClean="0"/>
              <a:t>当</a:t>
            </a:r>
            <a:r>
              <a:rPr lang="en-US" altLang="zh-CN" b="0" dirty="0" err="1"/>
              <a:t>m</a:t>
            </a:r>
            <a:r>
              <a:rPr lang="en-US" altLang="zh-CN" b="0" dirty="0"/>
              <a:t>&gt;</a:t>
            </a:r>
            <a:r>
              <a:rPr lang="en-US" altLang="zh-CN" b="0" dirty="0" err="1"/>
              <a:t>n时，也分两种情况讨论，一种是至少有一个盘子里不放苹果，这样子就相当于f</a:t>
            </a:r>
            <a:r>
              <a:rPr lang="en-US" altLang="zh-CN" b="0" dirty="0"/>
              <a:t>(m,n-1),</a:t>
            </a:r>
            <a:r>
              <a:rPr lang="en-US" altLang="zh-CN" b="0" dirty="0" err="1"/>
              <a:t>第二种是，先取出n个苹果一个盘子里放一个，再将剩下的m-n个苹果放到n个盘子里去，即f</a:t>
            </a:r>
            <a:r>
              <a:rPr lang="en-US" altLang="zh-CN" b="0" dirty="0"/>
              <a:t>(m-</a:t>
            </a:r>
            <a:r>
              <a:rPr lang="en-US" altLang="zh-CN" b="0" dirty="0" err="1"/>
              <a:t>n,n</a:t>
            </a:r>
            <a:r>
              <a:rPr lang="en-US" altLang="zh-CN" b="0" dirty="0"/>
              <a:t>);</a:t>
            </a:r>
          </a:p>
        </p:txBody>
      </p:sp>
    </p:spTree>
    <p:extLst>
      <p:ext uri="{BB962C8B-B14F-4D97-AF65-F5344CB8AC3E}">
        <p14:creationId xmlns:p14="http://schemas.microsoft.com/office/powerpoint/2010/main" val="103985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简单递推问题设置一维数组实现</a:t>
            </a:r>
            <a:r>
              <a:rPr lang="zh-CN" altLang="en-US" dirty="0" smtClean="0"/>
              <a:t>，较复杂的递推问题需设置二维或二维以上数组。</a:t>
            </a:r>
            <a:endParaRPr lang="en-US" altLang="zh-CN" dirty="0" smtClean="0"/>
          </a:p>
          <a:p>
            <a:r>
              <a:rPr lang="zh-CN" altLang="en-US" dirty="0" smtClean="0"/>
              <a:t>例如当规模为</a:t>
            </a:r>
            <a:r>
              <a:rPr lang="en-US" dirty="0" err="1" smtClean="0"/>
              <a:t>i</a:t>
            </a:r>
            <a:r>
              <a:rPr lang="zh-CN" altLang="en-US" dirty="0" smtClean="0"/>
              <a:t>的解为规模为</a:t>
            </a:r>
            <a:r>
              <a:rPr lang="en-US" dirty="0" smtClean="0"/>
              <a:t>1,2,</a:t>
            </a:r>
            <a:r>
              <a:rPr lang="en-US" altLang="zh-CN" dirty="0" smtClean="0"/>
              <a:t>…</a:t>
            </a:r>
            <a:r>
              <a:rPr lang="en-US" dirty="0" smtClean="0"/>
              <a:t>,i−1</a:t>
            </a:r>
            <a:r>
              <a:rPr lang="zh-CN" altLang="en-US" dirty="0" smtClean="0"/>
              <a:t>的解通过计算处理决定时，可设置二重循环处理这一较为复杂的递推</a:t>
            </a:r>
            <a:endParaRPr lang="zh-CN" altLang="en-US" dirty="0"/>
          </a:p>
        </p:txBody>
      </p:sp>
    </p:spTree>
    <p:extLst>
      <p:ext uri="{BB962C8B-B14F-4D97-AF65-F5344CB8AC3E}">
        <p14:creationId xmlns:p14="http://schemas.microsoft.com/office/powerpoint/2010/main" val="2111617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964704"/>
          </a:xfrm>
        </p:spPr>
        <p:txBody>
          <a:bodyPr/>
          <a:lstStyle/>
          <a:p>
            <a:r>
              <a:rPr lang="zh-CN" altLang="en-US" dirty="0" smtClean="0"/>
              <a:t>递归表达式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25471854"/>
              </p:ext>
            </p:extLst>
          </p:nvPr>
        </p:nvGraphicFramePr>
        <p:xfrm>
          <a:off x="1043608" y="2765052"/>
          <a:ext cx="6624736" cy="1324947"/>
        </p:xfrm>
        <a:graphic>
          <a:graphicData uri="http://schemas.openxmlformats.org/presentationml/2006/ole">
            <mc:AlternateContent xmlns:mc="http://schemas.openxmlformats.org/markup-compatibility/2006">
              <mc:Choice xmlns:v="urn:schemas-microsoft-com:vml" Requires="v">
                <p:oleObj spid="_x0000_s37912" name="公式" r:id="rId3" imgW="5270400" imgH="1054080" progId="Equation.3">
                  <p:embed/>
                </p:oleObj>
              </mc:Choice>
              <mc:Fallback>
                <p:oleObj name="公式" r:id="rId3" imgW="5270400" imgH="1054080" progId="Equation.3">
                  <p:embed/>
                  <p:pic>
                    <p:nvPicPr>
                      <p:cNvPr id="0" name=""/>
                      <p:cNvPicPr/>
                      <p:nvPr/>
                    </p:nvPicPr>
                    <p:blipFill>
                      <a:blip r:embed="rId4"/>
                      <a:stretch>
                        <a:fillRect/>
                      </a:stretch>
                    </p:blipFill>
                    <p:spPr>
                      <a:xfrm>
                        <a:off x="1043608" y="2765052"/>
                        <a:ext cx="6624736" cy="1324947"/>
                      </a:xfrm>
                      <a:prstGeom prst="rect">
                        <a:avLst/>
                      </a:prstGeom>
                    </p:spPr>
                  </p:pic>
                </p:oleObj>
              </mc:Fallback>
            </mc:AlternateContent>
          </a:graphicData>
        </a:graphic>
      </p:graphicFrame>
    </p:spTree>
    <p:extLst>
      <p:ext uri="{BB962C8B-B14F-4D97-AF65-F5344CB8AC3E}">
        <p14:creationId xmlns:p14="http://schemas.microsoft.com/office/powerpoint/2010/main" val="1520437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99592" y="846138"/>
            <a:ext cx="5886400" cy="5909310"/>
          </a:xfrm>
          <a:prstGeom prst="rect">
            <a:avLst/>
          </a:prstGeom>
        </p:spPr>
        <p:txBody>
          <a:bodyPr wrap="square">
            <a:spAutoFit/>
          </a:bodyPr>
          <a:lstStyle/>
          <a:p>
            <a:r>
              <a:rPr lang="en-US" altLang="zh-CN" dirty="0"/>
              <a:t>#include &lt;</a:t>
            </a:r>
            <a:r>
              <a:rPr lang="en-US" altLang="zh-CN" dirty="0" err="1"/>
              <a:t>iostream</a:t>
            </a:r>
            <a:r>
              <a:rPr lang="en-US" altLang="zh-CN" dirty="0"/>
              <a:t>&gt;</a:t>
            </a:r>
          </a:p>
          <a:p>
            <a:r>
              <a:rPr lang="en-US" altLang="zh-CN" dirty="0" smtClean="0"/>
              <a:t>using </a:t>
            </a:r>
            <a:r>
              <a:rPr lang="en-US" altLang="zh-CN" dirty="0"/>
              <a:t>namespace </a:t>
            </a:r>
            <a:r>
              <a:rPr lang="en-US" altLang="zh-CN" dirty="0" err="1"/>
              <a:t>std</a:t>
            </a:r>
            <a:r>
              <a:rPr lang="en-US" altLang="zh-CN" dirty="0"/>
              <a:t>;</a:t>
            </a:r>
          </a:p>
          <a:p>
            <a:r>
              <a:rPr lang="en-US" altLang="zh-CN" dirty="0" err="1"/>
              <a:t>int</a:t>
            </a:r>
            <a:r>
              <a:rPr lang="en-US" altLang="zh-CN" dirty="0"/>
              <a:t> f( </a:t>
            </a:r>
            <a:r>
              <a:rPr lang="en-US" altLang="zh-CN" dirty="0" err="1"/>
              <a:t>int</a:t>
            </a:r>
            <a:r>
              <a:rPr lang="en-US" altLang="zh-CN" dirty="0"/>
              <a:t> m, </a:t>
            </a:r>
            <a:r>
              <a:rPr lang="en-US" altLang="zh-CN" dirty="0" err="1"/>
              <a:t>int</a:t>
            </a:r>
            <a:r>
              <a:rPr lang="en-US" altLang="zh-CN" dirty="0"/>
              <a:t> n)</a:t>
            </a:r>
          </a:p>
          <a:p>
            <a:r>
              <a:rPr lang="en-US" altLang="zh-CN" dirty="0"/>
              <a:t>{</a:t>
            </a:r>
          </a:p>
          <a:p>
            <a:r>
              <a:rPr lang="en-US" altLang="zh-CN" dirty="0"/>
              <a:t> </a:t>
            </a:r>
            <a:r>
              <a:rPr lang="en-US" altLang="zh-CN" dirty="0" smtClean="0"/>
              <a:t>   if</a:t>
            </a:r>
            <a:r>
              <a:rPr lang="en-US" altLang="zh-CN" dirty="0"/>
              <a:t>( m == 1 || n ==1 || m== 0)</a:t>
            </a:r>
          </a:p>
          <a:p>
            <a:r>
              <a:rPr lang="en-US" altLang="zh-CN" dirty="0"/>
              <a:t>  </a:t>
            </a:r>
            <a:r>
              <a:rPr lang="en-US" altLang="zh-CN" dirty="0" smtClean="0"/>
              <a:t>      return </a:t>
            </a:r>
            <a:r>
              <a:rPr lang="en-US" altLang="zh-CN" dirty="0"/>
              <a:t>1;</a:t>
            </a:r>
          </a:p>
          <a:p>
            <a:r>
              <a:rPr lang="en-US" altLang="zh-CN" dirty="0"/>
              <a:t> </a:t>
            </a:r>
            <a:r>
              <a:rPr lang="en-US" altLang="zh-CN" dirty="0" smtClean="0"/>
              <a:t>   else </a:t>
            </a:r>
            <a:r>
              <a:rPr lang="en-US" altLang="zh-CN" dirty="0"/>
              <a:t>if( m &lt; n )</a:t>
            </a:r>
          </a:p>
          <a:p>
            <a:r>
              <a:rPr lang="en-US" altLang="zh-CN" dirty="0"/>
              <a:t>  </a:t>
            </a:r>
            <a:r>
              <a:rPr lang="en-US" altLang="zh-CN" dirty="0" smtClean="0"/>
              <a:t>      return </a:t>
            </a:r>
            <a:r>
              <a:rPr lang="en-US" altLang="zh-CN" dirty="0"/>
              <a:t>f( m, m);</a:t>
            </a:r>
          </a:p>
          <a:p>
            <a:r>
              <a:rPr lang="en-US" altLang="zh-CN" dirty="0"/>
              <a:t> </a:t>
            </a:r>
            <a:r>
              <a:rPr lang="en-US" altLang="zh-CN" dirty="0" smtClean="0"/>
              <a:t>   else</a:t>
            </a:r>
            <a:endParaRPr lang="en-US" altLang="zh-CN" dirty="0"/>
          </a:p>
          <a:p>
            <a:r>
              <a:rPr lang="en-US" altLang="zh-CN" dirty="0"/>
              <a:t>  </a:t>
            </a:r>
            <a:r>
              <a:rPr lang="en-US" altLang="zh-CN" dirty="0" smtClean="0"/>
              <a:t>      return </a:t>
            </a:r>
            <a:r>
              <a:rPr lang="en-US" altLang="zh-CN" dirty="0"/>
              <a:t>f( m - n, n) + f( m, n - 1);</a:t>
            </a:r>
          </a:p>
          <a:p>
            <a:r>
              <a:rPr lang="en-US" altLang="zh-CN" dirty="0"/>
              <a:t>}</a:t>
            </a:r>
          </a:p>
          <a:p>
            <a:endParaRPr lang="en-US" altLang="zh-CN" dirty="0"/>
          </a:p>
          <a:p>
            <a:r>
              <a:rPr lang="en-US" altLang="zh-CN" dirty="0" err="1"/>
              <a:t>int</a:t>
            </a:r>
            <a:r>
              <a:rPr lang="en-US" altLang="zh-CN" dirty="0"/>
              <a:t> main()</a:t>
            </a:r>
          </a:p>
          <a:p>
            <a:r>
              <a:rPr lang="en-US" altLang="zh-CN" dirty="0"/>
              <a:t>{</a:t>
            </a:r>
          </a:p>
          <a:p>
            <a:r>
              <a:rPr lang="en-US" altLang="zh-CN" dirty="0" smtClean="0"/>
              <a:t>    </a:t>
            </a:r>
            <a:r>
              <a:rPr lang="en-US" altLang="zh-CN" dirty="0" err="1" smtClean="0"/>
              <a:t>int</a:t>
            </a:r>
            <a:r>
              <a:rPr lang="en-US" altLang="zh-CN" dirty="0" smtClean="0"/>
              <a:t>  </a:t>
            </a:r>
            <a:r>
              <a:rPr lang="en-US" altLang="zh-CN" dirty="0"/>
              <a:t>m, n;</a:t>
            </a:r>
          </a:p>
          <a:p>
            <a:r>
              <a:rPr lang="en-US" altLang="zh-CN" dirty="0" smtClean="0"/>
              <a:t>    while</a:t>
            </a:r>
            <a:r>
              <a:rPr lang="en-US" altLang="zh-CN" dirty="0"/>
              <a:t>( </a:t>
            </a:r>
            <a:r>
              <a:rPr lang="en-US" altLang="zh-CN" dirty="0" err="1"/>
              <a:t>cin</a:t>
            </a:r>
            <a:r>
              <a:rPr lang="en-US" altLang="zh-CN" dirty="0"/>
              <a:t>&gt;&gt;m&gt;&gt;n)</a:t>
            </a:r>
          </a:p>
          <a:p>
            <a:r>
              <a:rPr lang="en-US" altLang="zh-CN" dirty="0"/>
              <a:t>  {</a:t>
            </a:r>
          </a:p>
          <a:p>
            <a:r>
              <a:rPr lang="en-US" altLang="zh-CN" dirty="0" smtClean="0"/>
              <a:t>         </a:t>
            </a:r>
            <a:r>
              <a:rPr lang="en-US" altLang="zh-CN" dirty="0" err="1" smtClean="0"/>
              <a:t>cout</a:t>
            </a:r>
            <a:r>
              <a:rPr lang="en-US" altLang="zh-CN" dirty="0"/>
              <a:t>&lt;&lt;f( m, n)&lt;&lt;</a:t>
            </a:r>
            <a:r>
              <a:rPr lang="en-US" altLang="zh-CN" dirty="0" err="1"/>
              <a:t>endl</a:t>
            </a:r>
            <a:r>
              <a:rPr lang="en-US" altLang="zh-CN" dirty="0"/>
              <a:t>;</a:t>
            </a:r>
          </a:p>
          <a:p>
            <a:r>
              <a:rPr lang="en-US" altLang="zh-CN" dirty="0"/>
              <a:t>  }</a:t>
            </a:r>
          </a:p>
          <a:p>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2672156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排队购票</a:t>
            </a:r>
            <a:endParaRPr lang="zh-CN" altLang="en-US" dirty="0"/>
          </a:p>
        </p:txBody>
      </p:sp>
      <p:sp>
        <p:nvSpPr>
          <p:cNvPr id="3" name="内容占位符 2"/>
          <p:cNvSpPr>
            <a:spLocks noGrp="1"/>
          </p:cNvSpPr>
          <p:nvPr>
            <p:ph idx="1"/>
          </p:nvPr>
        </p:nvSpPr>
        <p:spPr/>
        <p:txBody>
          <a:bodyPr/>
          <a:lstStyle/>
          <a:p>
            <a:r>
              <a:rPr lang="zh-CN" altLang="en-US" sz="2400" dirty="0" smtClean="0">
                <a:solidFill>
                  <a:srgbClr val="FF0000"/>
                </a:solidFill>
                <a:latin typeface="宋体" panose="02010600030101010101" pitchFamily="2" charset="-122"/>
                <a:ea typeface="宋体" panose="02010600030101010101" pitchFamily="2" charset="-122"/>
              </a:rPr>
              <a:t>问题描述：</a:t>
            </a:r>
            <a:r>
              <a:rPr lang="zh-CN" altLang="en-US" sz="2400" dirty="0" smtClean="0">
                <a:solidFill>
                  <a:srgbClr val="000000"/>
                </a:solidFill>
                <a:latin typeface="宋体" panose="02010600030101010101" pitchFamily="2" charset="-122"/>
                <a:ea typeface="宋体" panose="02010600030101010101" pitchFamily="2" charset="-122"/>
              </a:rPr>
              <a:t>一</a:t>
            </a:r>
            <a:r>
              <a:rPr lang="zh-CN" altLang="en-US" sz="2400" dirty="0">
                <a:solidFill>
                  <a:srgbClr val="000000"/>
                </a:solidFill>
                <a:latin typeface="宋体" panose="02010600030101010101" pitchFamily="2" charset="-122"/>
                <a:ea typeface="宋体" panose="02010600030101010101" pitchFamily="2" charset="-122"/>
              </a:rPr>
              <a:t>场球赛开始前，售票工作正在紧张进行中。每张球票为</a:t>
            </a:r>
            <a:r>
              <a:rPr lang="en-US" altLang="zh-CN" sz="2400" dirty="0">
                <a:solidFill>
                  <a:srgbClr val="000000"/>
                </a:solidFill>
                <a:latin typeface="宋体" panose="02010600030101010101" pitchFamily="2" charset="-122"/>
                <a:ea typeface="宋体" panose="02010600030101010101" pitchFamily="2" charset="-122"/>
              </a:rPr>
              <a:t>50</a:t>
            </a:r>
            <a:r>
              <a:rPr lang="zh-CN" altLang="en-US" sz="2400" dirty="0">
                <a:solidFill>
                  <a:srgbClr val="000000"/>
                </a:solidFill>
                <a:latin typeface="宋体" panose="02010600030101010101" pitchFamily="2" charset="-122"/>
                <a:ea typeface="宋体" panose="02010600030101010101" pitchFamily="2" charset="-122"/>
              </a:rPr>
              <a:t>元，有</a:t>
            </a:r>
            <a:r>
              <a:rPr lang="en-US" altLang="zh-CN" sz="2400" dirty="0" err="1">
                <a:solidFill>
                  <a:srgbClr val="000000"/>
                </a:solidFill>
                <a:latin typeface="宋体" panose="02010600030101010101" pitchFamily="2" charset="-122"/>
                <a:ea typeface="宋体" panose="02010600030101010101" pitchFamily="2" charset="-122"/>
              </a:rPr>
              <a:t>m+n</a:t>
            </a:r>
            <a:r>
              <a:rPr lang="zh-CN" altLang="en-US" sz="2400" dirty="0">
                <a:solidFill>
                  <a:srgbClr val="000000"/>
                </a:solidFill>
                <a:latin typeface="宋体" panose="02010600030101010101" pitchFamily="2" charset="-122"/>
                <a:ea typeface="宋体" panose="02010600030101010101" pitchFamily="2" charset="-122"/>
              </a:rPr>
              <a:t>个人排队等待购票，其中有</a:t>
            </a:r>
            <a:r>
              <a:rPr lang="en-US" altLang="zh-CN" sz="2400" dirty="0">
                <a:solidFill>
                  <a:srgbClr val="000000"/>
                </a:solidFill>
                <a:latin typeface="宋体" panose="02010600030101010101" pitchFamily="2" charset="-122"/>
                <a:ea typeface="宋体" panose="02010600030101010101" pitchFamily="2" charset="-122"/>
              </a:rPr>
              <a:t>m </a:t>
            </a:r>
            <a:r>
              <a:rPr lang="zh-CN" altLang="en-US" sz="2400" dirty="0">
                <a:solidFill>
                  <a:srgbClr val="000000"/>
                </a:solidFill>
                <a:latin typeface="宋体" panose="02010600030101010101" pitchFamily="2" charset="-122"/>
                <a:ea typeface="宋体" panose="02010600030101010101" pitchFamily="2" charset="-122"/>
              </a:rPr>
              <a:t>个人手持</a:t>
            </a:r>
            <a:r>
              <a:rPr lang="en-US" altLang="zh-CN" sz="2400" dirty="0">
                <a:solidFill>
                  <a:srgbClr val="000000"/>
                </a:solidFill>
                <a:latin typeface="宋体" panose="02010600030101010101" pitchFamily="2" charset="-122"/>
                <a:ea typeface="宋体" panose="02010600030101010101" pitchFamily="2" charset="-122"/>
              </a:rPr>
              <a:t>50</a:t>
            </a:r>
            <a:r>
              <a:rPr lang="zh-CN" altLang="en-US" sz="2400" dirty="0">
                <a:solidFill>
                  <a:srgbClr val="000000"/>
                </a:solidFill>
                <a:latin typeface="宋体" panose="02010600030101010101" pitchFamily="2" charset="-122"/>
                <a:ea typeface="宋体" panose="02010600030101010101" pitchFamily="2" charset="-122"/>
              </a:rPr>
              <a:t>元的钞票，另外</a:t>
            </a:r>
            <a:r>
              <a:rPr lang="en-US" altLang="zh-CN" sz="2400" dirty="0">
                <a:solidFill>
                  <a:srgbClr val="000000"/>
                </a:solidFill>
                <a:latin typeface="宋体" panose="02010600030101010101" pitchFamily="2" charset="-122"/>
                <a:ea typeface="宋体" panose="02010600030101010101" pitchFamily="2" charset="-122"/>
              </a:rPr>
              <a:t>n</a:t>
            </a:r>
            <a:r>
              <a:rPr lang="zh-CN" altLang="en-US" sz="2400" dirty="0">
                <a:solidFill>
                  <a:srgbClr val="000000"/>
                </a:solidFill>
                <a:latin typeface="宋体" panose="02010600030101010101" pitchFamily="2" charset="-122"/>
                <a:ea typeface="宋体" panose="02010600030101010101" pitchFamily="2" charset="-122"/>
              </a:rPr>
              <a:t>个人手持</a:t>
            </a:r>
            <a:r>
              <a:rPr lang="en-US" altLang="zh-CN" sz="2400" dirty="0">
                <a:solidFill>
                  <a:srgbClr val="000000"/>
                </a:solidFill>
                <a:latin typeface="宋体" panose="02010600030101010101" pitchFamily="2" charset="-122"/>
                <a:ea typeface="宋体" panose="02010600030101010101" pitchFamily="2" charset="-122"/>
              </a:rPr>
              <a:t>100</a:t>
            </a:r>
            <a:r>
              <a:rPr lang="zh-CN" altLang="en-US" sz="2400" dirty="0">
                <a:solidFill>
                  <a:srgbClr val="000000"/>
                </a:solidFill>
                <a:latin typeface="宋体" panose="02010600030101010101" pitchFamily="2" charset="-122"/>
                <a:ea typeface="宋体" panose="02010600030101010101" pitchFamily="2" charset="-122"/>
              </a:rPr>
              <a:t>元的钞票。求出这</a:t>
            </a:r>
            <a:r>
              <a:rPr lang="en-US" altLang="zh-CN" sz="2400" dirty="0" err="1">
                <a:solidFill>
                  <a:srgbClr val="000000"/>
                </a:solidFill>
                <a:latin typeface="宋体" panose="02010600030101010101" pitchFamily="2" charset="-122"/>
                <a:ea typeface="宋体" panose="02010600030101010101" pitchFamily="2" charset="-122"/>
              </a:rPr>
              <a:t>m+n</a:t>
            </a:r>
            <a:r>
              <a:rPr lang="zh-CN" altLang="en-US" sz="2400" dirty="0">
                <a:solidFill>
                  <a:srgbClr val="000000"/>
                </a:solidFill>
                <a:latin typeface="宋体" panose="02010600030101010101" pitchFamily="2" charset="-122"/>
                <a:ea typeface="宋体" panose="02010600030101010101" pitchFamily="2" charset="-122"/>
              </a:rPr>
              <a:t>个人排队购票，使售票处不至出现找不开钱的局面的不同排队种数 </a:t>
            </a:r>
            <a:r>
              <a:rPr lang="zh-CN" altLang="en-US" sz="2400" dirty="0" smtClean="0">
                <a:solidFill>
                  <a:srgbClr val="000000"/>
                </a:solidFill>
                <a:latin typeface="宋体" panose="02010600030101010101" pitchFamily="2" charset="-122"/>
                <a:ea typeface="宋体" panose="02010600030101010101" pitchFamily="2" charset="-122"/>
              </a:rPr>
              <a:t>。</a:t>
            </a:r>
            <a:r>
              <a:rPr lang="en-US" altLang="zh-CN" sz="2400" dirty="0" smtClean="0">
                <a:solidFill>
                  <a:srgbClr val="000000"/>
                </a:solidFill>
                <a:latin typeface="宋体" panose="02010600030101010101" pitchFamily="2" charset="-122"/>
                <a:ea typeface="宋体" panose="02010600030101010101" pitchFamily="2" charset="-122"/>
              </a:rPr>
              <a:t>(</a:t>
            </a:r>
            <a:r>
              <a:rPr lang="zh-CN" altLang="en-US" sz="2400" dirty="0" smtClean="0">
                <a:solidFill>
                  <a:srgbClr val="000000"/>
                </a:solidFill>
                <a:latin typeface="宋体" panose="02010600030101010101" pitchFamily="2" charset="-122"/>
                <a:ea typeface="宋体" panose="02010600030101010101" pitchFamily="2" charset="-122"/>
              </a:rPr>
              <a:t>约定</a:t>
            </a:r>
            <a:r>
              <a:rPr lang="zh-CN" altLang="en-US" sz="2400" dirty="0">
                <a:solidFill>
                  <a:srgbClr val="000000"/>
                </a:solidFill>
                <a:latin typeface="宋体" panose="02010600030101010101" pitchFamily="2" charset="-122"/>
                <a:ea typeface="宋体" panose="02010600030101010101" pitchFamily="2" charset="-122"/>
              </a:rPr>
              <a:t>：开始售票时售票处没有零钱，拿同样面值钞票的人对换位置为同一种排队</a:t>
            </a:r>
            <a:r>
              <a:rPr lang="zh-CN" altLang="en-US" sz="2400" dirty="0" smtClean="0">
                <a:solidFill>
                  <a:srgbClr val="000000"/>
                </a:solidFill>
                <a:latin typeface="宋体" panose="02010600030101010101" pitchFamily="2" charset="-122"/>
                <a:ea typeface="宋体" panose="02010600030101010101" pitchFamily="2" charset="-122"/>
              </a:rPr>
              <a:t>。</a:t>
            </a:r>
            <a:r>
              <a:rPr lang="en-US" altLang="zh-CN" sz="2400" dirty="0" smtClean="0">
                <a:solidFill>
                  <a:srgbClr val="000000"/>
                </a:solidFill>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latin typeface="宋体" panose="02010600030101010101" pitchFamily="2" charset="-122"/>
                <a:ea typeface="宋体" panose="02010600030101010101" pitchFamily="2" charset="-122"/>
              </a:rPr>
              <a:t>令</a:t>
            </a:r>
            <a:r>
              <a:rPr lang="en-US" altLang="zh-CN" dirty="0">
                <a:latin typeface="宋体" panose="02010600030101010101" pitchFamily="2" charset="-122"/>
                <a:ea typeface="宋体" panose="02010600030101010101" pitchFamily="2" charset="-122"/>
              </a:rPr>
              <a:t>f(</a:t>
            </a:r>
            <a:r>
              <a:rPr lang="en-US" altLang="zh-CN" dirty="0" err="1">
                <a:latin typeface="宋体" panose="02010600030101010101" pitchFamily="2" charset="-122"/>
                <a:ea typeface="宋体" panose="02010600030101010101" pitchFamily="2" charset="-122"/>
              </a:rPr>
              <a:t>m,n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表示有</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个人手持</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元的钞票，</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个人手持</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元的钞票时共有的排除总数</a:t>
            </a:r>
            <a:r>
              <a:rPr lang="zh-CN" altLang="en-US" dirty="0" smtClean="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分以下</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种情况来讨论</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n=0</a:t>
            </a:r>
            <a:r>
              <a:rPr lang="zh-CN" altLang="en-US" dirty="0" smtClean="0">
                <a:latin typeface="宋体" panose="02010600030101010101" pitchFamily="2" charset="-122"/>
                <a:ea typeface="宋体" panose="02010600030101010101" pitchFamily="2" charset="-122"/>
              </a:rPr>
              <a:t>：意味着</a:t>
            </a:r>
            <a:r>
              <a:rPr lang="zh-CN" altLang="en-US" dirty="0">
                <a:latin typeface="宋体" panose="02010600030101010101" pitchFamily="2" charset="-122"/>
                <a:ea typeface="宋体" panose="02010600030101010101" pitchFamily="2" charset="-122"/>
              </a:rPr>
              <a:t>排队购票的所有人手中拿的都是</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元的钱币，注意到拿同样面值钞票的人对换位置为同一种排队，那么这</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个人的排队总数为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，即</a:t>
            </a:r>
            <a:r>
              <a:rPr lang="en-US" altLang="zh-CN" dirty="0">
                <a:latin typeface="宋体" panose="02010600030101010101" pitchFamily="2" charset="-122"/>
                <a:ea typeface="宋体" panose="02010600030101010101" pitchFamily="2" charset="-122"/>
              </a:rPr>
              <a:t>f(m,0)=1</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m&lt;n</a:t>
            </a:r>
            <a:r>
              <a:rPr lang="zh-CN" altLang="en-US" dirty="0" smtClean="0">
                <a:latin typeface="宋体" panose="02010600030101010101" pitchFamily="2" charset="-122"/>
                <a:ea typeface="宋体" panose="02010600030101010101" pitchFamily="2" charset="-122"/>
              </a:rPr>
              <a:t>：当</a:t>
            </a:r>
            <a:r>
              <a:rPr lang="en-US" altLang="zh-CN" dirty="0">
                <a:latin typeface="宋体" panose="02010600030101010101" pitchFamily="2" charset="-122"/>
                <a:ea typeface="宋体" panose="02010600030101010101" pitchFamily="2" charset="-122"/>
              </a:rPr>
              <a:t>m&lt;n</a:t>
            </a:r>
            <a:r>
              <a:rPr lang="zh-CN" altLang="en-US" dirty="0">
                <a:latin typeface="宋体" panose="02010600030101010101" pitchFamily="2" charset="-122"/>
                <a:ea typeface="宋体" panose="02010600030101010101" pitchFamily="2" charset="-122"/>
              </a:rPr>
              <a:t>时，即购票的人中持</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元的人数小于持</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元的钞票，即使把</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张</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元的钞票都找出去，仍会出现找不开钱的局面，这时排队总数为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，即</a:t>
            </a:r>
            <a:r>
              <a:rPr lang="en-US" altLang="zh-CN" dirty="0">
                <a:latin typeface="宋体" panose="02010600030101010101" pitchFamily="2" charset="-122"/>
                <a:ea typeface="宋体" panose="02010600030101010101" pitchFamily="2" charset="-122"/>
              </a:rPr>
              <a:t>f(</a:t>
            </a:r>
            <a:r>
              <a:rPr lang="en-US" altLang="zh-CN" dirty="0" err="1">
                <a:latin typeface="宋体" panose="02010600030101010101" pitchFamily="2" charset="-122"/>
                <a:ea typeface="宋体" panose="02010600030101010101" pitchFamily="2" charset="-122"/>
              </a:rPr>
              <a:t>m,n</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p>
          <a:p>
            <a:endParaRPr lang="zh-CN" altLang="en-US" dirty="0"/>
          </a:p>
        </p:txBody>
      </p:sp>
    </p:spTree>
    <p:extLst>
      <p:ext uri="{BB962C8B-B14F-4D97-AF65-F5344CB8AC3E}">
        <p14:creationId xmlns:p14="http://schemas.microsoft.com/office/powerpoint/2010/main" val="292869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lvl="1"/>
            <a:r>
              <a:rPr lang="zh-CN" altLang="en-US" dirty="0" smtClean="0">
                <a:solidFill>
                  <a:srgbClr val="000000"/>
                </a:solidFill>
                <a:latin typeface="宋体" panose="02010600030101010101" pitchFamily="2" charset="-122"/>
                <a:ea typeface="宋体" panose="02010600030101010101" pitchFamily="2" charset="-122"/>
              </a:rPr>
              <a:t>其它</a:t>
            </a:r>
            <a:r>
              <a:rPr lang="zh-CN" altLang="en-US" dirty="0">
                <a:solidFill>
                  <a:srgbClr val="000000"/>
                </a:solidFill>
                <a:latin typeface="宋体" panose="02010600030101010101" pitchFamily="2" charset="-122"/>
                <a:ea typeface="宋体" panose="02010600030101010101" pitchFamily="2" charset="-122"/>
              </a:rPr>
              <a:t>情况</a:t>
            </a:r>
          </a:p>
          <a:p>
            <a:pPr lvl="2"/>
            <a:r>
              <a:rPr lang="zh-CN" altLang="en-US" dirty="0" smtClean="0">
                <a:solidFill>
                  <a:srgbClr val="000000"/>
                </a:solidFill>
                <a:latin typeface="宋体" panose="02010600030101010101" pitchFamily="2" charset="-122"/>
                <a:ea typeface="宋体" panose="02010600030101010101" pitchFamily="2" charset="-122"/>
              </a:rPr>
              <a:t>第</a:t>
            </a:r>
            <a:r>
              <a:rPr lang="en-US" altLang="zh-CN" dirty="0" err="1">
                <a:solidFill>
                  <a:srgbClr val="000000"/>
                </a:solidFill>
                <a:latin typeface="宋体" panose="02010600030101010101" pitchFamily="2" charset="-122"/>
                <a:ea typeface="宋体" panose="02010600030101010101" pitchFamily="2" charset="-122"/>
              </a:rPr>
              <a:t>m+n</a:t>
            </a:r>
            <a:r>
              <a:rPr lang="zh-CN" altLang="en-US" dirty="0">
                <a:solidFill>
                  <a:srgbClr val="000000"/>
                </a:solidFill>
                <a:latin typeface="宋体" panose="02010600030101010101" pitchFamily="2" charset="-122"/>
                <a:ea typeface="宋体" panose="02010600030101010101" pitchFamily="2" charset="-122"/>
              </a:rPr>
              <a:t>个人手持</a:t>
            </a:r>
            <a:r>
              <a:rPr lang="en-US" altLang="zh-CN" dirty="0">
                <a:solidFill>
                  <a:srgbClr val="000000"/>
                </a:solidFill>
                <a:latin typeface="宋体" panose="02010600030101010101" pitchFamily="2" charset="-122"/>
                <a:ea typeface="宋体" panose="02010600030101010101" pitchFamily="2" charset="-122"/>
              </a:rPr>
              <a:t>100</a:t>
            </a:r>
            <a:r>
              <a:rPr lang="zh-CN" altLang="en-US" dirty="0">
                <a:solidFill>
                  <a:srgbClr val="000000"/>
                </a:solidFill>
                <a:latin typeface="宋体" panose="02010600030101010101" pitchFamily="2" charset="-122"/>
                <a:ea typeface="宋体" panose="02010600030101010101" pitchFamily="2" charset="-122"/>
              </a:rPr>
              <a:t>元的钞票，则在他之前的</a:t>
            </a:r>
            <a:r>
              <a:rPr lang="en-US" altLang="zh-CN" dirty="0">
                <a:solidFill>
                  <a:srgbClr val="000000"/>
                </a:solidFill>
                <a:latin typeface="宋体" panose="02010600030101010101" pitchFamily="2" charset="-122"/>
                <a:ea typeface="宋体" panose="02010600030101010101" pitchFamily="2" charset="-122"/>
              </a:rPr>
              <a:t>m+n-1</a:t>
            </a:r>
            <a:r>
              <a:rPr lang="zh-CN" altLang="en-US" dirty="0">
                <a:solidFill>
                  <a:srgbClr val="000000"/>
                </a:solidFill>
                <a:latin typeface="宋体" panose="02010600030101010101" pitchFamily="2" charset="-122"/>
                <a:ea typeface="宋体" panose="02010600030101010101" pitchFamily="2" charset="-122"/>
              </a:rPr>
              <a:t>个人中有</a:t>
            </a:r>
            <a:r>
              <a:rPr lang="en-US" altLang="zh-CN" dirty="0">
                <a:solidFill>
                  <a:srgbClr val="000000"/>
                </a:solidFill>
                <a:latin typeface="宋体" panose="02010600030101010101" pitchFamily="2" charset="-122"/>
                <a:ea typeface="宋体" panose="02010600030101010101" pitchFamily="2" charset="-122"/>
              </a:rPr>
              <a:t>m</a:t>
            </a:r>
            <a:r>
              <a:rPr lang="zh-CN" altLang="en-US" dirty="0">
                <a:solidFill>
                  <a:srgbClr val="000000"/>
                </a:solidFill>
                <a:latin typeface="宋体" panose="02010600030101010101" pitchFamily="2" charset="-122"/>
                <a:ea typeface="宋体" panose="02010600030101010101" pitchFamily="2" charset="-122"/>
              </a:rPr>
              <a:t>个人手持</a:t>
            </a:r>
            <a:r>
              <a:rPr lang="en-US" altLang="zh-CN" dirty="0">
                <a:solidFill>
                  <a:srgbClr val="000000"/>
                </a:solidFill>
                <a:latin typeface="宋体" panose="02010600030101010101" pitchFamily="2" charset="-122"/>
                <a:ea typeface="宋体" panose="02010600030101010101" pitchFamily="2" charset="-122"/>
              </a:rPr>
              <a:t>50</a:t>
            </a:r>
            <a:r>
              <a:rPr lang="zh-CN" altLang="en-US" dirty="0">
                <a:solidFill>
                  <a:srgbClr val="000000"/>
                </a:solidFill>
                <a:latin typeface="宋体" panose="02010600030101010101" pitchFamily="2" charset="-122"/>
                <a:ea typeface="宋体" panose="02010600030101010101" pitchFamily="2" charset="-122"/>
              </a:rPr>
              <a:t>元的钞票，有</a:t>
            </a:r>
            <a:r>
              <a:rPr lang="en-US" altLang="zh-CN" dirty="0">
                <a:solidFill>
                  <a:srgbClr val="000000"/>
                </a:solidFill>
                <a:latin typeface="宋体" panose="02010600030101010101" pitchFamily="2" charset="-122"/>
                <a:ea typeface="宋体" panose="02010600030101010101" pitchFamily="2" charset="-122"/>
              </a:rPr>
              <a:t>n-1</a:t>
            </a:r>
            <a:r>
              <a:rPr lang="zh-CN" altLang="en-US" dirty="0">
                <a:solidFill>
                  <a:srgbClr val="000000"/>
                </a:solidFill>
                <a:latin typeface="宋体" panose="02010600030101010101" pitchFamily="2" charset="-122"/>
                <a:ea typeface="宋体" panose="02010600030101010101" pitchFamily="2" charset="-122"/>
              </a:rPr>
              <a:t>个人手持</a:t>
            </a:r>
            <a:r>
              <a:rPr lang="en-US" altLang="zh-CN" dirty="0">
                <a:solidFill>
                  <a:srgbClr val="000000"/>
                </a:solidFill>
                <a:latin typeface="宋体" panose="02010600030101010101" pitchFamily="2" charset="-122"/>
                <a:ea typeface="宋体" panose="02010600030101010101" pitchFamily="2" charset="-122"/>
              </a:rPr>
              <a:t>100</a:t>
            </a:r>
            <a:r>
              <a:rPr lang="zh-CN" altLang="en-US" dirty="0">
                <a:solidFill>
                  <a:srgbClr val="000000"/>
                </a:solidFill>
                <a:latin typeface="宋体" panose="02010600030101010101" pitchFamily="2" charset="-122"/>
                <a:ea typeface="宋体" panose="02010600030101010101" pitchFamily="2" charset="-122"/>
              </a:rPr>
              <a:t>元的钞票，此种情况共有</a:t>
            </a:r>
            <a:r>
              <a:rPr lang="en-US" altLang="zh-CN" dirty="0">
                <a:solidFill>
                  <a:srgbClr val="000000"/>
                </a:solidFill>
                <a:latin typeface="宋体" panose="02010600030101010101" pitchFamily="2" charset="-122"/>
                <a:ea typeface="宋体" panose="02010600030101010101" pitchFamily="2" charset="-122"/>
              </a:rPr>
              <a:t>f(m,n-1)</a:t>
            </a:r>
            <a:r>
              <a:rPr lang="zh-CN" altLang="en-US" dirty="0">
                <a:solidFill>
                  <a:srgbClr val="000000"/>
                </a:solidFill>
                <a:latin typeface="宋体" panose="02010600030101010101" pitchFamily="2" charset="-122"/>
                <a:ea typeface="宋体" panose="02010600030101010101" pitchFamily="2" charset="-122"/>
              </a:rPr>
              <a:t>。</a:t>
            </a:r>
          </a:p>
          <a:p>
            <a:pPr lvl="2"/>
            <a:r>
              <a:rPr lang="zh-CN" altLang="en-US" dirty="0" smtClean="0">
                <a:solidFill>
                  <a:srgbClr val="000000"/>
                </a:solidFill>
                <a:latin typeface="宋体" panose="02010600030101010101" pitchFamily="2" charset="-122"/>
                <a:ea typeface="宋体" panose="02010600030101010101" pitchFamily="2" charset="-122"/>
              </a:rPr>
              <a:t>第</a:t>
            </a:r>
            <a:r>
              <a:rPr lang="en-US" altLang="zh-CN" dirty="0" err="1">
                <a:solidFill>
                  <a:srgbClr val="000000"/>
                </a:solidFill>
                <a:latin typeface="宋体" panose="02010600030101010101" pitchFamily="2" charset="-122"/>
                <a:ea typeface="宋体" panose="02010600030101010101" pitchFamily="2" charset="-122"/>
              </a:rPr>
              <a:t>m+n</a:t>
            </a:r>
            <a:r>
              <a:rPr lang="zh-CN" altLang="en-US" dirty="0">
                <a:solidFill>
                  <a:srgbClr val="000000"/>
                </a:solidFill>
                <a:latin typeface="宋体" panose="02010600030101010101" pitchFamily="2" charset="-122"/>
                <a:ea typeface="宋体" panose="02010600030101010101" pitchFamily="2" charset="-122"/>
              </a:rPr>
              <a:t>个人手持</a:t>
            </a:r>
            <a:r>
              <a:rPr lang="en-US" altLang="zh-CN" dirty="0">
                <a:solidFill>
                  <a:srgbClr val="000000"/>
                </a:solidFill>
                <a:latin typeface="宋体" panose="02010600030101010101" pitchFamily="2" charset="-122"/>
                <a:ea typeface="宋体" panose="02010600030101010101" pitchFamily="2" charset="-122"/>
              </a:rPr>
              <a:t>50</a:t>
            </a:r>
            <a:r>
              <a:rPr lang="zh-CN" altLang="en-US" dirty="0">
                <a:solidFill>
                  <a:srgbClr val="000000"/>
                </a:solidFill>
                <a:latin typeface="宋体" panose="02010600030101010101" pitchFamily="2" charset="-122"/>
                <a:ea typeface="宋体" panose="02010600030101010101" pitchFamily="2" charset="-122"/>
              </a:rPr>
              <a:t>元的钞票，则在他之前的</a:t>
            </a:r>
            <a:r>
              <a:rPr lang="en-US" altLang="zh-CN" dirty="0">
                <a:solidFill>
                  <a:srgbClr val="000000"/>
                </a:solidFill>
                <a:latin typeface="宋体" panose="02010600030101010101" pitchFamily="2" charset="-122"/>
                <a:ea typeface="宋体" panose="02010600030101010101" pitchFamily="2" charset="-122"/>
              </a:rPr>
              <a:t>m+n-1</a:t>
            </a:r>
            <a:r>
              <a:rPr lang="zh-CN" altLang="en-US" dirty="0">
                <a:solidFill>
                  <a:srgbClr val="000000"/>
                </a:solidFill>
                <a:latin typeface="宋体" panose="02010600030101010101" pitchFamily="2" charset="-122"/>
                <a:ea typeface="宋体" panose="02010600030101010101" pitchFamily="2" charset="-122"/>
              </a:rPr>
              <a:t>个人中有</a:t>
            </a:r>
            <a:r>
              <a:rPr lang="en-US" altLang="zh-CN" dirty="0">
                <a:solidFill>
                  <a:srgbClr val="000000"/>
                </a:solidFill>
                <a:latin typeface="宋体" panose="02010600030101010101" pitchFamily="2" charset="-122"/>
                <a:ea typeface="宋体" panose="02010600030101010101" pitchFamily="2" charset="-122"/>
              </a:rPr>
              <a:t>m-1</a:t>
            </a:r>
            <a:r>
              <a:rPr lang="zh-CN" altLang="en-US" dirty="0">
                <a:solidFill>
                  <a:srgbClr val="000000"/>
                </a:solidFill>
                <a:latin typeface="宋体" panose="02010600030101010101" pitchFamily="2" charset="-122"/>
                <a:ea typeface="宋体" panose="02010600030101010101" pitchFamily="2" charset="-122"/>
              </a:rPr>
              <a:t>个人手持</a:t>
            </a:r>
            <a:r>
              <a:rPr lang="en-US" altLang="zh-CN" dirty="0">
                <a:solidFill>
                  <a:srgbClr val="000000"/>
                </a:solidFill>
                <a:latin typeface="宋体" panose="02010600030101010101" pitchFamily="2" charset="-122"/>
                <a:ea typeface="宋体" panose="02010600030101010101" pitchFamily="2" charset="-122"/>
              </a:rPr>
              <a:t>50</a:t>
            </a:r>
            <a:r>
              <a:rPr lang="zh-CN" altLang="en-US" dirty="0">
                <a:solidFill>
                  <a:srgbClr val="000000"/>
                </a:solidFill>
                <a:latin typeface="宋体" panose="02010600030101010101" pitchFamily="2" charset="-122"/>
                <a:ea typeface="宋体" panose="02010600030101010101" pitchFamily="2" charset="-122"/>
              </a:rPr>
              <a:t>元的钞票，有</a:t>
            </a:r>
            <a:r>
              <a:rPr lang="en-US" altLang="zh-CN" dirty="0">
                <a:solidFill>
                  <a:srgbClr val="000000"/>
                </a:solidFill>
                <a:latin typeface="宋体" panose="02010600030101010101" pitchFamily="2" charset="-122"/>
                <a:ea typeface="宋体" panose="02010600030101010101" pitchFamily="2" charset="-122"/>
              </a:rPr>
              <a:t>n</a:t>
            </a:r>
            <a:r>
              <a:rPr lang="zh-CN" altLang="en-US" dirty="0">
                <a:solidFill>
                  <a:srgbClr val="000000"/>
                </a:solidFill>
                <a:latin typeface="宋体" panose="02010600030101010101" pitchFamily="2" charset="-122"/>
                <a:ea typeface="宋体" panose="02010600030101010101" pitchFamily="2" charset="-122"/>
              </a:rPr>
              <a:t>个人手持</a:t>
            </a:r>
            <a:r>
              <a:rPr lang="en-US" altLang="zh-CN" dirty="0">
                <a:solidFill>
                  <a:srgbClr val="000000"/>
                </a:solidFill>
                <a:latin typeface="宋体" panose="02010600030101010101" pitchFamily="2" charset="-122"/>
                <a:ea typeface="宋体" panose="02010600030101010101" pitchFamily="2" charset="-122"/>
              </a:rPr>
              <a:t>100</a:t>
            </a:r>
            <a:r>
              <a:rPr lang="zh-CN" altLang="en-US" dirty="0">
                <a:solidFill>
                  <a:srgbClr val="000000"/>
                </a:solidFill>
                <a:latin typeface="宋体" panose="02010600030101010101" pitchFamily="2" charset="-122"/>
                <a:ea typeface="宋体" panose="02010600030101010101" pitchFamily="2" charset="-122"/>
              </a:rPr>
              <a:t>元的钞票，此种情况共有</a:t>
            </a:r>
            <a:r>
              <a:rPr lang="en-US" altLang="zh-CN" dirty="0">
                <a:solidFill>
                  <a:srgbClr val="000000"/>
                </a:solidFill>
                <a:latin typeface="宋体" panose="02010600030101010101" pitchFamily="2" charset="-122"/>
                <a:ea typeface="宋体" panose="02010600030101010101" pitchFamily="2" charset="-122"/>
              </a:rPr>
              <a:t>f(m-1,n)</a:t>
            </a:r>
            <a:r>
              <a:rPr lang="zh-CN" altLang="en-US" dirty="0">
                <a:solidFill>
                  <a:srgbClr val="000000"/>
                </a:solidFill>
                <a:latin typeface="宋体" panose="02010600030101010101" pitchFamily="2" charset="-122"/>
                <a:ea typeface="宋体" panose="02010600030101010101" pitchFamily="2" charset="-122"/>
              </a:rPr>
              <a:t>。</a:t>
            </a:r>
          </a:p>
          <a:p>
            <a:r>
              <a:rPr lang="zh-CN" altLang="en-US" dirty="0">
                <a:solidFill>
                  <a:srgbClr val="000000"/>
                </a:solidFill>
                <a:latin typeface="宋体" panose="02010600030101010101" pitchFamily="2" charset="-122"/>
                <a:ea typeface="宋体" panose="02010600030101010101" pitchFamily="2" charset="-122"/>
              </a:rPr>
              <a:t> 由加法原理得到</a:t>
            </a:r>
            <a:r>
              <a:rPr lang="en-US" altLang="zh-CN" dirty="0">
                <a:solidFill>
                  <a:srgbClr val="000000"/>
                </a:solidFill>
                <a:latin typeface="宋体" panose="02010600030101010101" pitchFamily="2" charset="-122"/>
                <a:ea typeface="宋体" panose="02010600030101010101" pitchFamily="2" charset="-122"/>
              </a:rPr>
              <a:t>f(</a:t>
            </a:r>
            <a:r>
              <a:rPr lang="en-US" altLang="zh-CN" dirty="0" err="1">
                <a:solidFill>
                  <a:srgbClr val="000000"/>
                </a:solidFill>
                <a:latin typeface="宋体" panose="02010600030101010101" pitchFamily="2" charset="-122"/>
                <a:ea typeface="宋体" panose="02010600030101010101" pitchFamily="2" charset="-122"/>
              </a:rPr>
              <a:t>m,n</a:t>
            </a:r>
            <a:r>
              <a:rPr lang="en-US" altLang="zh-CN" dirty="0">
                <a:solidFill>
                  <a:srgbClr val="000000"/>
                </a:solidFill>
                <a:latin typeface="宋体" panose="02010600030101010101" pitchFamily="2" charset="-122"/>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的</a:t>
            </a:r>
            <a:r>
              <a:rPr lang="zh-CN" altLang="en-US" dirty="0">
                <a:solidFill>
                  <a:srgbClr val="FF0000"/>
                </a:solidFill>
                <a:latin typeface="宋体" panose="02010600030101010101" pitchFamily="2" charset="-122"/>
                <a:ea typeface="宋体" panose="02010600030101010101" pitchFamily="2" charset="-122"/>
              </a:rPr>
              <a:t>递归关系</a:t>
            </a:r>
            <a:r>
              <a:rPr lang="zh-CN" altLang="en-US" dirty="0">
                <a:solidFill>
                  <a:srgbClr val="000000"/>
                </a:solidFill>
                <a:latin typeface="宋体" panose="02010600030101010101" pitchFamily="2" charset="-122"/>
                <a:ea typeface="宋体" panose="02010600030101010101" pitchFamily="2" charset="-122"/>
              </a:rPr>
              <a:t>：</a:t>
            </a:r>
          </a:p>
          <a:p>
            <a:pPr>
              <a:buNone/>
            </a:pPr>
            <a:r>
              <a:rPr lang="zh-CN" altLang="en-US" dirty="0">
                <a:solidFill>
                  <a:srgbClr val="000000"/>
                </a:solidFill>
                <a:latin typeface="宋体" panose="02010600030101010101" pitchFamily="2" charset="-122"/>
                <a:ea typeface="宋体" panose="02010600030101010101" pitchFamily="2" charset="-122"/>
              </a:rPr>
              <a:t>      </a:t>
            </a:r>
            <a:r>
              <a:rPr lang="en-US" altLang="zh-CN" dirty="0">
                <a:solidFill>
                  <a:srgbClr val="000000"/>
                </a:solidFill>
                <a:latin typeface="宋体" panose="02010600030101010101" pitchFamily="2" charset="-122"/>
                <a:ea typeface="宋体" panose="02010600030101010101" pitchFamily="2" charset="-122"/>
              </a:rPr>
              <a:t>f(</a:t>
            </a:r>
            <a:r>
              <a:rPr lang="en-US" altLang="zh-CN" dirty="0" err="1">
                <a:solidFill>
                  <a:srgbClr val="000000"/>
                </a:solidFill>
                <a:latin typeface="宋体" panose="02010600030101010101" pitchFamily="2" charset="-122"/>
                <a:ea typeface="宋体" panose="02010600030101010101" pitchFamily="2" charset="-122"/>
              </a:rPr>
              <a:t>m,n</a:t>
            </a:r>
            <a:r>
              <a:rPr lang="en-US" altLang="zh-CN" dirty="0">
                <a:solidFill>
                  <a:srgbClr val="000000"/>
                </a:solidFill>
                <a:latin typeface="宋体" panose="02010600030101010101" pitchFamily="2" charset="-122"/>
                <a:ea typeface="宋体" panose="02010600030101010101" pitchFamily="2" charset="-122"/>
              </a:rPr>
              <a:t>)=f(m,n-1)+f(m-1,n)</a:t>
            </a:r>
          </a:p>
          <a:p>
            <a:r>
              <a:rPr lang="en-US" altLang="zh-CN" dirty="0">
                <a:solidFill>
                  <a:srgbClr val="FFFF00"/>
                </a:solidFill>
                <a:latin typeface="宋体" panose="02010600030101010101" pitchFamily="2" charset="-122"/>
                <a:ea typeface="宋体" panose="02010600030101010101" pitchFamily="2" charset="-122"/>
              </a:rPr>
              <a:t> </a:t>
            </a:r>
            <a:r>
              <a:rPr lang="zh-CN" altLang="en-US" dirty="0">
                <a:solidFill>
                  <a:srgbClr val="FF0000"/>
                </a:solidFill>
                <a:latin typeface="宋体" panose="02010600030101010101" pitchFamily="2" charset="-122"/>
                <a:ea typeface="宋体" panose="02010600030101010101" pitchFamily="2" charset="-122"/>
              </a:rPr>
              <a:t>初始条件</a:t>
            </a:r>
            <a:r>
              <a:rPr lang="zh-CN" altLang="en-US" dirty="0">
                <a:solidFill>
                  <a:srgbClr val="000000"/>
                </a:solidFill>
                <a:latin typeface="宋体" panose="02010600030101010101" pitchFamily="2" charset="-122"/>
                <a:ea typeface="宋体" panose="02010600030101010101" pitchFamily="2" charset="-122"/>
              </a:rPr>
              <a:t>：</a:t>
            </a:r>
          </a:p>
          <a:p>
            <a:pPr>
              <a:buNone/>
            </a:pPr>
            <a:r>
              <a:rPr lang="zh-CN" altLang="en-US" dirty="0">
                <a:solidFill>
                  <a:srgbClr val="000000"/>
                </a:solidFill>
                <a:latin typeface="宋体" panose="02010600030101010101" pitchFamily="2" charset="-122"/>
                <a:ea typeface="宋体" panose="02010600030101010101" pitchFamily="2" charset="-122"/>
              </a:rPr>
              <a:t>  当</a:t>
            </a:r>
            <a:r>
              <a:rPr lang="en-US" altLang="zh-CN" dirty="0">
                <a:solidFill>
                  <a:srgbClr val="000000"/>
                </a:solidFill>
                <a:latin typeface="宋体" panose="02010600030101010101" pitchFamily="2" charset="-122"/>
                <a:ea typeface="宋体" panose="02010600030101010101" pitchFamily="2" charset="-122"/>
              </a:rPr>
              <a:t>m&lt;n</a:t>
            </a:r>
            <a:r>
              <a:rPr lang="zh-CN" altLang="en-US" dirty="0">
                <a:solidFill>
                  <a:srgbClr val="000000"/>
                </a:solidFill>
                <a:latin typeface="宋体" panose="02010600030101010101" pitchFamily="2" charset="-122"/>
                <a:ea typeface="宋体" panose="02010600030101010101" pitchFamily="2" charset="-122"/>
              </a:rPr>
              <a:t>时，</a:t>
            </a:r>
            <a:r>
              <a:rPr lang="en-US" altLang="zh-CN" dirty="0">
                <a:solidFill>
                  <a:srgbClr val="000000"/>
                </a:solidFill>
                <a:latin typeface="宋体" panose="02010600030101010101" pitchFamily="2" charset="-122"/>
                <a:ea typeface="宋体" panose="02010600030101010101" pitchFamily="2" charset="-122"/>
              </a:rPr>
              <a:t>f(</a:t>
            </a:r>
            <a:r>
              <a:rPr lang="en-US" altLang="zh-CN" dirty="0" err="1">
                <a:solidFill>
                  <a:srgbClr val="000000"/>
                </a:solidFill>
                <a:latin typeface="宋体" panose="02010600030101010101" pitchFamily="2" charset="-122"/>
                <a:ea typeface="宋体" panose="02010600030101010101" pitchFamily="2" charset="-122"/>
              </a:rPr>
              <a:t>m,n</a:t>
            </a:r>
            <a:r>
              <a:rPr lang="en-US" altLang="zh-CN" dirty="0">
                <a:solidFill>
                  <a:srgbClr val="000000"/>
                </a:solidFill>
                <a:latin typeface="宋体" panose="02010600030101010101" pitchFamily="2" charset="-122"/>
                <a:ea typeface="宋体" panose="02010600030101010101" pitchFamily="2" charset="-122"/>
              </a:rPr>
              <a:t>)=0</a:t>
            </a:r>
          </a:p>
          <a:p>
            <a:pPr>
              <a:buNone/>
            </a:pPr>
            <a:r>
              <a:rPr lang="en-US" altLang="zh-CN" dirty="0">
                <a:solidFill>
                  <a:srgbClr val="000000"/>
                </a:solidFill>
                <a:latin typeface="宋体" panose="02010600030101010101" pitchFamily="2" charset="-122"/>
                <a:ea typeface="宋体" panose="02010600030101010101" pitchFamily="2" charset="-122"/>
              </a:rPr>
              <a:t>  </a:t>
            </a:r>
            <a:r>
              <a:rPr lang="zh-CN" altLang="en-US" dirty="0">
                <a:solidFill>
                  <a:srgbClr val="000000"/>
                </a:solidFill>
                <a:latin typeface="宋体" panose="02010600030101010101" pitchFamily="2" charset="-122"/>
                <a:ea typeface="宋体" panose="02010600030101010101" pitchFamily="2" charset="-122"/>
              </a:rPr>
              <a:t>当</a:t>
            </a:r>
            <a:r>
              <a:rPr lang="en-US" altLang="zh-CN" dirty="0">
                <a:solidFill>
                  <a:srgbClr val="000000"/>
                </a:solidFill>
                <a:latin typeface="宋体" panose="02010600030101010101" pitchFamily="2" charset="-122"/>
                <a:ea typeface="宋体" panose="02010600030101010101" pitchFamily="2" charset="-122"/>
              </a:rPr>
              <a:t>n=0</a:t>
            </a:r>
            <a:r>
              <a:rPr lang="zh-CN" altLang="en-US" dirty="0">
                <a:solidFill>
                  <a:srgbClr val="000000"/>
                </a:solidFill>
                <a:latin typeface="宋体" panose="02010600030101010101" pitchFamily="2" charset="-122"/>
                <a:ea typeface="宋体" panose="02010600030101010101" pitchFamily="2" charset="-122"/>
              </a:rPr>
              <a:t>时，</a:t>
            </a:r>
            <a:r>
              <a:rPr lang="en-US" altLang="zh-CN" dirty="0">
                <a:solidFill>
                  <a:srgbClr val="000000"/>
                </a:solidFill>
                <a:latin typeface="宋体" panose="02010600030101010101" pitchFamily="2" charset="-122"/>
                <a:ea typeface="宋体" panose="02010600030101010101" pitchFamily="2" charset="-122"/>
              </a:rPr>
              <a:t>f(</a:t>
            </a:r>
            <a:r>
              <a:rPr lang="en-US" altLang="zh-CN" dirty="0" err="1">
                <a:solidFill>
                  <a:srgbClr val="000000"/>
                </a:solidFill>
                <a:latin typeface="宋体" panose="02010600030101010101" pitchFamily="2" charset="-122"/>
                <a:ea typeface="宋体" panose="02010600030101010101" pitchFamily="2" charset="-122"/>
              </a:rPr>
              <a:t>m,n</a:t>
            </a:r>
            <a:r>
              <a:rPr lang="en-US" altLang="zh-CN" dirty="0">
                <a:solidFill>
                  <a:srgbClr val="000000"/>
                </a:solidFill>
                <a:latin typeface="宋体" panose="02010600030101010101" pitchFamily="2" charset="-122"/>
                <a:ea typeface="宋体" panose="02010600030101010101" pitchFamily="2" charset="-122"/>
              </a:rPr>
              <a:t>)=1</a:t>
            </a:r>
          </a:p>
          <a:p>
            <a:endParaRPr lang="zh-CN" altLang="en-US" dirty="0"/>
          </a:p>
        </p:txBody>
      </p:sp>
    </p:spTree>
    <p:extLst>
      <p:ext uri="{BB962C8B-B14F-4D97-AF65-F5344CB8AC3E}">
        <p14:creationId xmlns:p14="http://schemas.microsoft.com/office/powerpoint/2010/main" val="3432870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主要代码</a:t>
            </a:r>
            <a:endParaRPr lang="zh-CN" altLang="en-US" dirty="0"/>
          </a:p>
        </p:txBody>
      </p:sp>
      <p:sp>
        <p:nvSpPr>
          <p:cNvPr id="4" name="矩形 3"/>
          <p:cNvSpPr/>
          <p:nvPr/>
        </p:nvSpPr>
        <p:spPr>
          <a:xfrm>
            <a:off x="1259632" y="2136339"/>
            <a:ext cx="5598368" cy="3139321"/>
          </a:xfrm>
          <a:prstGeom prst="rect">
            <a:avLst/>
          </a:prstGeom>
        </p:spPr>
        <p:txBody>
          <a:bodyPr wrap="square">
            <a:spAutoFit/>
          </a:bodyPr>
          <a:lstStyle/>
          <a:p>
            <a:r>
              <a:rPr lang="en-US" altLang="zh-CN" dirty="0">
                <a:solidFill>
                  <a:srgbClr val="000000"/>
                </a:solidFill>
                <a:latin typeface="宋体" panose="02010600030101010101" pitchFamily="2" charset="-122"/>
              </a:rPr>
              <a:t>long f(</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j,int</a:t>
            </a: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a:t>
            </a:r>
            <a:r>
              <a:rPr lang="en-US" altLang="zh-CN" dirty="0">
                <a:solidFill>
                  <a:srgbClr val="000000"/>
                </a:solidFill>
                <a:latin typeface="宋体" panose="02010600030101010101" pitchFamily="2" charset="-122"/>
              </a:rPr>
              <a:t>)</a:t>
            </a:r>
          </a:p>
          <a:p>
            <a:r>
              <a:rPr lang="en-US" altLang="zh-CN" dirty="0" smtClean="0">
                <a:solidFill>
                  <a:srgbClr val="000000"/>
                </a:solidFill>
                <a:latin typeface="宋体" panose="02010600030101010101" pitchFamily="2" charset="-122"/>
              </a:rPr>
              <a:t>{</a:t>
            </a:r>
          </a:p>
          <a:p>
            <a:r>
              <a:rPr lang="en-US" altLang="zh-CN" dirty="0">
                <a:solidFill>
                  <a:srgbClr val="000000"/>
                </a:solidFill>
                <a:latin typeface="宋体" panose="02010600030101010101" pitchFamily="2" charset="-122"/>
              </a:rPr>
              <a:t> </a:t>
            </a:r>
            <a:r>
              <a:rPr lang="en-US" altLang="zh-CN" dirty="0" smtClean="0">
                <a:solidFill>
                  <a:srgbClr val="000000"/>
                </a:solidFill>
                <a:latin typeface="宋体" panose="02010600030101010101" pitchFamily="2" charset="-122"/>
              </a:rPr>
              <a:t>  long </a:t>
            </a:r>
            <a:r>
              <a:rPr lang="en-US" altLang="zh-CN" dirty="0">
                <a:solidFill>
                  <a:srgbClr val="000000"/>
                </a:solidFill>
                <a:latin typeface="宋体" panose="02010600030101010101" pitchFamily="2" charset="-122"/>
              </a:rPr>
              <a:t>y;</a:t>
            </a:r>
          </a:p>
          <a:p>
            <a:r>
              <a:rPr lang="en-US" altLang="zh-CN" dirty="0">
                <a:solidFill>
                  <a:srgbClr val="000000"/>
                </a:solidFill>
                <a:latin typeface="宋体" panose="02010600030101010101" pitchFamily="2" charset="-122"/>
              </a:rPr>
              <a:t> </a:t>
            </a:r>
            <a:r>
              <a:rPr lang="en-US" altLang="zh-CN" dirty="0" smtClean="0">
                <a:solidFill>
                  <a:srgbClr val="000000"/>
                </a:solidFill>
                <a:latin typeface="宋体" panose="02010600030101010101" pitchFamily="2" charset="-122"/>
              </a:rPr>
              <a:t>  if(</a:t>
            </a:r>
            <a:r>
              <a:rPr lang="en-US" altLang="zh-CN" dirty="0" err="1" smtClean="0">
                <a:solidFill>
                  <a:srgbClr val="000000"/>
                </a:solidFill>
                <a:latin typeface="宋体" panose="02010600030101010101" pitchFamily="2" charset="-122"/>
              </a:rPr>
              <a:t>i</a:t>
            </a:r>
            <a:r>
              <a:rPr lang="en-US" altLang="zh-CN" dirty="0">
                <a:solidFill>
                  <a:srgbClr val="000000"/>
                </a:solidFill>
                <a:latin typeface="宋体" panose="02010600030101010101" pitchFamily="2" charset="-122"/>
              </a:rPr>
              <a:t>==0) </a:t>
            </a:r>
            <a:endParaRPr lang="en-US" altLang="zh-CN" dirty="0" smtClean="0">
              <a:solidFill>
                <a:srgbClr val="000000"/>
              </a:solidFill>
              <a:latin typeface="宋体" panose="02010600030101010101" pitchFamily="2" charset="-122"/>
            </a:endParaRPr>
          </a:p>
          <a:p>
            <a:r>
              <a:rPr lang="en-US" altLang="zh-CN" dirty="0">
                <a:solidFill>
                  <a:srgbClr val="000000"/>
                </a:solidFill>
                <a:latin typeface="宋体" panose="02010600030101010101" pitchFamily="2" charset="-122"/>
              </a:rPr>
              <a:t> </a:t>
            </a:r>
            <a:r>
              <a:rPr lang="en-US" altLang="zh-CN" dirty="0" smtClean="0">
                <a:solidFill>
                  <a:srgbClr val="000000"/>
                </a:solidFill>
                <a:latin typeface="宋体" panose="02010600030101010101" pitchFamily="2" charset="-122"/>
              </a:rPr>
              <a:t>    y=1</a:t>
            </a:r>
            <a:r>
              <a:rPr lang="en-US" altLang="zh-CN" dirty="0">
                <a:solidFill>
                  <a:srgbClr val="000000"/>
                </a:solidFill>
                <a:latin typeface="宋体" panose="02010600030101010101" pitchFamily="2" charset="-122"/>
              </a:rPr>
              <a:t>;</a:t>
            </a:r>
          </a:p>
          <a:p>
            <a:r>
              <a:rPr lang="en-US" altLang="zh-CN" dirty="0">
                <a:solidFill>
                  <a:srgbClr val="000000"/>
                </a:solidFill>
                <a:latin typeface="宋体" panose="02010600030101010101" pitchFamily="2" charset="-122"/>
              </a:rPr>
              <a:t> </a:t>
            </a:r>
            <a:r>
              <a:rPr lang="en-US" altLang="zh-CN" dirty="0" smtClean="0">
                <a:solidFill>
                  <a:srgbClr val="000000"/>
                </a:solidFill>
                <a:latin typeface="宋体" panose="02010600030101010101" pitchFamily="2" charset="-122"/>
              </a:rPr>
              <a:t>  else </a:t>
            </a:r>
            <a:r>
              <a:rPr lang="en-US" altLang="zh-CN" dirty="0">
                <a:solidFill>
                  <a:srgbClr val="000000"/>
                </a:solidFill>
                <a:latin typeface="宋体" panose="02010600030101010101" pitchFamily="2" charset="-122"/>
              </a:rPr>
              <a:t>if(j&lt;</a:t>
            </a:r>
            <a:r>
              <a:rPr lang="en-US" altLang="zh-CN" dirty="0" err="1">
                <a:solidFill>
                  <a:srgbClr val="000000"/>
                </a:solidFill>
                <a:latin typeface="宋体" panose="02010600030101010101" pitchFamily="2" charset="-122"/>
              </a:rPr>
              <a:t>i</a:t>
            </a:r>
            <a:r>
              <a:rPr lang="en-US" altLang="zh-CN" dirty="0">
                <a:solidFill>
                  <a:srgbClr val="000000"/>
                </a:solidFill>
                <a:latin typeface="宋体" panose="02010600030101010101" pitchFamily="2" charset="-122"/>
              </a:rPr>
              <a:t>) </a:t>
            </a:r>
            <a:endParaRPr lang="en-US" altLang="zh-CN" dirty="0" smtClean="0">
              <a:solidFill>
                <a:srgbClr val="000000"/>
              </a:solidFill>
              <a:latin typeface="宋体" panose="02010600030101010101" pitchFamily="2" charset="-122"/>
            </a:endParaRPr>
          </a:p>
          <a:p>
            <a:r>
              <a:rPr lang="en-US" altLang="zh-CN" dirty="0">
                <a:solidFill>
                  <a:srgbClr val="000000"/>
                </a:solidFill>
                <a:latin typeface="宋体" panose="02010600030101010101" pitchFamily="2" charset="-122"/>
              </a:rPr>
              <a:t> </a:t>
            </a:r>
            <a:r>
              <a:rPr lang="en-US" altLang="zh-CN" dirty="0" smtClean="0">
                <a:solidFill>
                  <a:srgbClr val="000000"/>
                </a:solidFill>
                <a:latin typeface="宋体" panose="02010600030101010101" pitchFamily="2" charset="-122"/>
              </a:rPr>
              <a:t>    y=0</a:t>
            </a:r>
            <a:r>
              <a:rPr lang="en-US" altLang="zh-CN" dirty="0">
                <a:solidFill>
                  <a:srgbClr val="000000"/>
                </a:solidFill>
                <a:latin typeface="宋体" panose="02010600030101010101" pitchFamily="2" charset="-122"/>
              </a:rPr>
              <a:t>;       </a:t>
            </a:r>
            <a:r>
              <a:rPr lang="en-US" altLang="zh-CN" b="1" dirty="0">
                <a:solidFill>
                  <a:srgbClr val="FF0000"/>
                </a:solidFill>
                <a:latin typeface="宋体" panose="02010600030101010101" pitchFamily="2" charset="-122"/>
              </a:rPr>
              <a:t>// </a:t>
            </a:r>
            <a:r>
              <a:rPr lang="zh-CN" altLang="en-US" b="1" dirty="0">
                <a:solidFill>
                  <a:srgbClr val="FF0000"/>
                </a:solidFill>
                <a:latin typeface="宋体" panose="02010600030101010101" pitchFamily="2" charset="-122"/>
              </a:rPr>
              <a:t>确定初始条件  </a:t>
            </a:r>
          </a:p>
          <a:p>
            <a:r>
              <a:rPr lang="zh-CN" altLang="en-US" dirty="0">
                <a:solidFill>
                  <a:srgbClr val="000000"/>
                </a:solidFill>
                <a:latin typeface="宋体" panose="02010600030101010101" pitchFamily="2" charset="-122"/>
              </a:rPr>
              <a:t> </a:t>
            </a:r>
            <a:r>
              <a:rPr lang="zh-CN" altLang="en-US" dirty="0" smtClean="0">
                <a:solidFill>
                  <a:srgbClr val="000000"/>
                </a:solidFill>
                <a:latin typeface="宋体" panose="02010600030101010101" pitchFamily="2" charset="-122"/>
              </a:rPr>
              <a:t>  </a:t>
            </a:r>
            <a:r>
              <a:rPr lang="en-US" altLang="zh-CN" dirty="0" smtClean="0">
                <a:solidFill>
                  <a:srgbClr val="000000"/>
                </a:solidFill>
                <a:latin typeface="宋体" panose="02010600030101010101" pitchFamily="2" charset="-122"/>
              </a:rPr>
              <a:t>else </a:t>
            </a:r>
          </a:p>
          <a:p>
            <a:r>
              <a:rPr lang="en-US" altLang="zh-CN" dirty="0">
                <a:solidFill>
                  <a:srgbClr val="000000"/>
                </a:solidFill>
                <a:latin typeface="宋体" panose="02010600030101010101" pitchFamily="2" charset="-122"/>
              </a:rPr>
              <a:t> </a:t>
            </a:r>
            <a:r>
              <a:rPr lang="en-US" altLang="zh-CN" dirty="0" smtClean="0">
                <a:solidFill>
                  <a:srgbClr val="000000"/>
                </a:solidFill>
                <a:latin typeface="宋体" panose="02010600030101010101" pitchFamily="2" charset="-122"/>
              </a:rPr>
              <a:t>    y=f(j-1,i</a:t>
            </a:r>
            <a:r>
              <a:rPr lang="en-US" altLang="zh-CN" dirty="0">
                <a:solidFill>
                  <a:srgbClr val="000000"/>
                </a:solidFill>
                <a:latin typeface="宋体" panose="02010600030101010101" pitchFamily="2" charset="-122"/>
              </a:rPr>
              <a:t>)+f(j,i-1);  </a:t>
            </a:r>
            <a:r>
              <a:rPr lang="en-US" altLang="zh-CN" b="1" dirty="0">
                <a:solidFill>
                  <a:srgbClr val="FF0000"/>
                </a:solidFill>
                <a:latin typeface="宋体" panose="02010600030101010101" pitchFamily="2" charset="-122"/>
              </a:rPr>
              <a:t>//  </a:t>
            </a:r>
            <a:r>
              <a:rPr lang="zh-CN" altLang="en-US" b="1" dirty="0">
                <a:solidFill>
                  <a:srgbClr val="FF0000"/>
                </a:solidFill>
                <a:latin typeface="宋体" panose="02010600030101010101" pitchFamily="2" charset="-122"/>
              </a:rPr>
              <a:t>实施递归  </a:t>
            </a:r>
          </a:p>
          <a:p>
            <a:r>
              <a:rPr lang="zh-CN" altLang="en-US" dirty="0">
                <a:solidFill>
                  <a:srgbClr val="000000"/>
                </a:solidFill>
                <a:latin typeface="宋体" panose="02010600030101010101" pitchFamily="2" charset="-122"/>
              </a:rPr>
              <a:t> </a:t>
            </a:r>
            <a:r>
              <a:rPr lang="zh-CN" altLang="en-US" dirty="0" smtClean="0">
                <a:solidFill>
                  <a:srgbClr val="000000"/>
                </a:solidFill>
                <a:latin typeface="宋体" panose="02010600030101010101" pitchFamily="2" charset="-122"/>
              </a:rPr>
              <a:t>  </a:t>
            </a:r>
            <a:r>
              <a:rPr lang="en-US" altLang="zh-CN" dirty="0" smtClean="0">
                <a:solidFill>
                  <a:srgbClr val="000000"/>
                </a:solidFill>
                <a:latin typeface="宋体" panose="02010600030101010101" pitchFamily="2" charset="-122"/>
              </a:rPr>
              <a:t>return(y</a:t>
            </a:r>
            <a:r>
              <a:rPr lang="en-US" altLang="zh-CN" dirty="0">
                <a:solidFill>
                  <a:srgbClr val="000000"/>
                </a:solidFill>
                <a:latin typeface="宋体" panose="02010600030101010101" pitchFamily="2" charset="-122"/>
              </a:rPr>
              <a:t>);</a:t>
            </a:r>
          </a:p>
          <a:p>
            <a:r>
              <a:rPr lang="en-US" altLang="zh-CN" dirty="0">
                <a:solidFill>
                  <a:srgbClr val="000000"/>
                </a:solidFill>
                <a:latin typeface="宋体" panose="02010600030101010101" pitchFamily="2" charset="-122"/>
              </a:rPr>
              <a:t>}</a:t>
            </a:r>
          </a:p>
        </p:txBody>
      </p:sp>
    </p:spTree>
    <p:extLst>
      <p:ext uri="{BB962C8B-B14F-4D97-AF65-F5344CB8AC3E}">
        <p14:creationId xmlns:p14="http://schemas.microsoft.com/office/powerpoint/2010/main" val="1699570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棋子移动</a:t>
            </a:r>
            <a:endParaRPr lang="zh-CN" altLang="en-US" dirty="0"/>
          </a:p>
        </p:txBody>
      </p:sp>
      <p:sp>
        <p:nvSpPr>
          <p:cNvPr id="3" name="内容占位符 2"/>
          <p:cNvSpPr>
            <a:spLocks noGrp="1"/>
          </p:cNvSpPr>
          <p:nvPr>
            <p:ph idx="1"/>
          </p:nvPr>
        </p:nvSpPr>
        <p:spPr/>
        <p:txBody>
          <a:bodyPr>
            <a:normAutofit/>
          </a:bodyPr>
          <a:lstStyle/>
          <a:p>
            <a:r>
              <a:rPr lang="zh-CN" altLang="en-US" sz="2400" dirty="0" smtClean="0">
                <a:solidFill>
                  <a:srgbClr val="FF0000"/>
                </a:solidFill>
              </a:rPr>
              <a:t>问题描述：</a:t>
            </a:r>
            <a:r>
              <a:rPr lang="zh-CN" altLang="en-US" sz="2400" b="0" dirty="0" smtClean="0"/>
              <a:t>有</a:t>
            </a:r>
            <a:r>
              <a:rPr lang="en-US" altLang="zh-CN" sz="2400" b="0" dirty="0"/>
              <a:t>2n</a:t>
            </a:r>
            <a:r>
              <a:rPr lang="zh-CN" altLang="en-US" sz="2400" b="0" dirty="0"/>
              <a:t>个棋子（</a:t>
            </a:r>
            <a:r>
              <a:rPr lang="en-US" altLang="zh-CN" sz="2400" b="0" dirty="0"/>
              <a:t>n≥4</a:t>
            </a:r>
            <a:r>
              <a:rPr lang="zh-CN" altLang="en-US" sz="2400" b="0" dirty="0"/>
              <a:t>）排成一行，开始位置为白色全部在左边，黑色全部在右边</a:t>
            </a:r>
            <a:r>
              <a:rPr lang="zh-CN" altLang="en-US" sz="2400" b="0" dirty="0" smtClean="0"/>
              <a:t>。</a:t>
            </a:r>
            <a:endParaRPr lang="en-US" altLang="zh-CN" sz="2400" b="0" dirty="0" smtClean="0"/>
          </a:p>
          <a:p>
            <a:pPr lvl="1"/>
            <a:r>
              <a:rPr lang="zh-CN" altLang="en-US" sz="2000" b="0" dirty="0" smtClean="0"/>
              <a:t>移动</a:t>
            </a:r>
            <a:r>
              <a:rPr lang="zh-CN" altLang="en-US" sz="2000" b="0" dirty="0"/>
              <a:t>棋子的规则是：每次必须同时移动相邻两个棋子，颜色不限，可以左移也可以右移一空位上去，但不能调换两个棋子的左右</a:t>
            </a:r>
            <a:r>
              <a:rPr lang="zh-CN" altLang="en-US" sz="2000" b="0" dirty="0" smtClean="0"/>
              <a:t>位，每次</a:t>
            </a:r>
            <a:r>
              <a:rPr lang="zh-CN" altLang="en-US" sz="2000" b="0" dirty="0"/>
              <a:t>移动必须跳过若干个棋子（不能平移），要求最后能够移成黑白相间的一行</a:t>
            </a:r>
            <a:r>
              <a:rPr lang="zh-CN" altLang="en-US" sz="2000" b="0" dirty="0" smtClean="0"/>
              <a:t>棋子。例如当</a:t>
            </a:r>
            <a:r>
              <a:rPr lang="en-US" altLang="zh-CN" sz="2000" b="0" dirty="0" smtClean="0"/>
              <a:t>n=4</a:t>
            </a:r>
            <a:r>
              <a:rPr lang="zh-CN" altLang="en-US" sz="2000" b="0" dirty="0" smtClean="0"/>
              <a:t>时，最终排列情况为：</a:t>
            </a:r>
            <a:endParaRPr lang="en-US" altLang="zh-CN" sz="2000" b="0" dirty="0" smtClean="0"/>
          </a:p>
          <a:p>
            <a:pPr lvl="1"/>
            <a:endParaRPr lang="en-US" altLang="zh-CN" sz="2000" b="0" dirty="0" smtClean="0"/>
          </a:p>
          <a:p>
            <a:pPr lvl="1"/>
            <a:r>
              <a:rPr lang="zh-CN" altLang="en-US" sz="2000" b="0" dirty="0" smtClean="0"/>
              <a:t>输出移动步骤</a:t>
            </a:r>
            <a:endParaRPr lang="en-US" altLang="zh-CN" sz="2000" b="0" dirty="0" smtClean="0"/>
          </a:p>
          <a:p>
            <a:r>
              <a:rPr lang="zh-CN" altLang="en-US" sz="2400" b="0" dirty="0" smtClean="0"/>
              <a:t>输入要求：</a:t>
            </a:r>
            <a:endParaRPr lang="en-US" altLang="zh-CN" sz="2400" b="0" dirty="0" smtClean="0"/>
          </a:p>
          <a:p>
            <a:pPr lvl="1"/>
            <a:r>
              <a:rPr lang="zh-CN" altLang="en-US" sz="2000" b="0" dirty="0"/>
              <a:t>一</a:t>
            </a:r>
            <a:r>
              <a:rPr lang="zh-CN" altLang="en-US" sz="2000" b="0" dirty="0" smtClean="0"/>
              <a:t>个正整数</a:t>
            </a:r>
            <a:r>
              <a:rPr lang="en-US" altLang="zh-CN" sz="2000" b="0" dirty="0" smtClean="0"/>
              <a:t>n</a:t>
            </a:r>
            <a:r>
              <a:rPr lang="zh-CN" altLang="en-US" sz="2000" b="0" dirty="0" smtClean="0"/>
              <a:t>，占一行</a:t>
            </a:r>
            <a:endParaRPr lang="en-US" altLang="zh-CN" sz="2000" b="0" dirty="0" smtClean="0"/>
          </a:p>
          <a:p>
            <a:r>
              <a:rPr lang="zh-CN" altLang="en-US" sz="2400" b="0" dirty="0" smtClean="0"/>
              <a:t>输出要求：</a:t>
            </a:r>
            <a:endParaRPr lang="en-US" altLang="zh-CN" sz="2400" b="0" dirty="0" smtClean="0"/>
          </a:p>
          <a:p>
            <a:pPr lvl="1"/>
            <a:r>
              <a:rPr lang="zh-CN" altLang="en-US" sz="2000" b="0" dirty="0" smtClean="0"/>
              <a:t>输出移动步骤，每一步操作占一行</a:t>
            </a:r>
            <a:endParaRPr lang="zh-CN" altLang="en-US" sz="2000" b="0" dirty="0"/>
          </a:p>
        </p:txBody>
      </p:sp>
      <p:pic>
        <p:nvPicPr>
          <p:cNvPr id="4" name="图片 3"/>
          <p:cNvPicPr>
            <a:picLocks noChangeAspect="1"/>
          </p:cNvPicPr>
          <p:nvPr/>
        </p:nvPicPr>
        <p:blipFill>
          <a:blip r:embed="rId2"/>
          <a:stretch>
            <a:fillRect/>
          </a:stretch>
        </p:blipFill>
        <p:spPr>
          <a:xfrm>
            <a:off x="5436096" y="2060848"/>
            <a:ext cx="2728350" cy="295933"/>
          </a:xfrm>
          <a:prstGeom prst="rect">
            <a:avLst/>
          </a:prstGeom>
        </p:spPr>
      </p:pic>
      <p:pic>
        <p:nvPicPr>
          <p:cNvPr id="5" name="图片 4"/>
          <p:cNvPicPr>
            <a:picLocks noChangeAspect="1"/>
          </p:cNvPicPr>
          <p:nvPr/>
        </p:nvPicPr>
        <p:blipFill>
          <a:blip r:embed="rId3"/>
          <a:stretch>
            <a:fillRect/>
          </a:stretch>
        </p:blipFill>
        <p:spPr>
          <a:xfrm>
            <a:off x="1331640" y="3715214"/>
            <a:ext cx="2728350" cy="295933"/>
          </a:xfrm>
          <a:prstGeom prst="rect">
            <a:avLst/>
          </a:prstGeom>
        </p:spPr>
      </p:pic>
    </p:spTree>
    <p:extLst>
      <p:ext uri="{BB962C8B-B14F-4D97-AF65-F5344CB8AC3E}">
        <p14:creationId xmlns:p14="http://schemas.microsoft.com/office/powerpoint/2010/main" val="3267946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输入样例</a:t>
            </a:r>
            <a:endParaRPr lang="en-US" altLang="zh-CN" dirty="0" smtClean="0"/>
          </a:p>
          <a:p>
            <a:pPr lvl="1"/>
            <a:r>
              <a:rPr lang="en-US" altLang="zh-CN" dirty="0" smtClean="0"/>
              <a:t>4</a:t>
            </a:r>
          </a:p>
          <a:p>
            <a:r>
              <a:rPr lang="zh-CN" altLang="en-US" dirty="0" smtClean="0"/>
              <a:t>输出样例</a:t>
            </a:r>
            <a:endParaRPr lang="en-US" altLang="zh-CN" dirty="0" smtClean="0"/>
          </a:p>
          <a:p>
            <a:pPr lvl="1"/>
            <a:r>
              <a:rPr lang="en-US" altLang="zh-CN" dirty="0" smtClean="0"/>
              <a:t>4,5</a:t>
            </a:r>
            <a:r>
              <a:rPr lang="en-US" altLang="zh-CN" dirty="0" smtClean="0">
                <a:sym typeface="Wingdings" panose="05000000000000000000" pitchFamily="2" charset="2"/>
              </a:rPr>
              <a:t>-&gt;9,10</a:t>
            </a:r>
          </a:p>
          <a:p>
            <a:pPr lvl="1"/>
            <a:r>
              <a:rPr lang="en-US" altLang="zh-CN" dirty="0" smtClean="0">
                <a:sym typeface="Wingdings" panose="05000000000000000000" pitchFamily="2" charset="2"/>
              </a:rPr>
              <a:t>8,9-&gt;4,5</a:t>
            </a:r>
          </a:p>
          <a:p>
            <a:pPr lvl="1"/>
            <a:r>
              <a:rPr lang="en-US" altLang="zh-CN" dirty="0" smtClean="0">
                <a:sym typeface="Wingdings" panose="05000000000000000000" pitchFamily="2" charset="2"/>
              </a:rPr>
              <a:t>2,3-&gt;8,9</a:t>
            </a:r>
          </a:p>
          <a:p>
            <a:pPr lvl="1"/>
            <a:r>
              <a:rPr lang="en-US" altLang="zh-CN" dirty="0" smtClean="0">
                <a:sym typeface="Wingdings" panose="05000000000000000000" pitchFamily="2" charset="2"/>
              </a:rPr>
              <a:t>7,8-&gt;2,3</a:t>
            </a:r>
          </a:p>
          <a:p>
            <a:pPr lvl="1"/>
            <a:r>
              <a:rPr lang="en-US" altLang="zh-CN" dirty="0" smtClean="0">
                <a:sym typeface="Wingdings" panose="05000000000000000000" pitchFamily="2" charset="2"/>
              </a:rPr>
              <a:t>1,2-&gt;7,8</a:t>
            </a:r>
            <a:endParaRPr lang="zh-CN" altLang="en-US" dirty="0"/>
          </a:p>
        </p:txBody>
      </p:sp>
    </p:spTree>
    <p:extLst>
      <p:ext uri="{BB962C8B-B14F-4D97-AF65-F5344CB8AC3E}">
        <p14:creationId xmlns:p14="http://schemas.microsoft.com/office/powerpoint/2010/main" val="3383081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初始状态：</a:t>
            </a:r>
            <a:endParaRPr lang="en-US" altLang="zh-CN" dirty="0" smtClean="0"/>
          </a:p>
          <a:p>
            <a:r>
              <a:rPr lang="zh-CN" altLang="en-US" dirty="0" smtClean="0"/>
              <a:t>第</a:t>
            </a:r>
            <a:r>
              <a:rPr lang="en-US" altLang="zh-CN" dirty="0" smtClean="0"/>
              <a:t>1</a:t>
            </a:r>
            <a:r>
              <a:rPr lang="zh-CN" altLang="en-US" dirty="0" smtClean="0"/>
              <a:t>步：</a:t>
            </a:r>
            <a:endParaRPr lang="en-US" altLang="zh-CN" dirty="0" smtClean="0"/>
          </a:p>
          <a:p>
            <a:r>
              <a:rPr lang="zh-CN" altLang="en-US" dirty="0" smtClean="0"/>
              <a:t>第</a:t>
            </a:r>
            <a:r>
              <a:rPr lang="en-US" altLang="zh-CN" dirty="0" smtClean="0"/>
              <a:t>2</a:t>
            </a:r>
            <a:r>
              <a:rPr lang="zh-CN" altLang="en-US" dirty="0" smtClean="0"/>
              <a:t>步：</a:t>
            </a:r>
            <a:endParaRPr lang="en-US" altLang="zh-CN" dirty="0" smtClean="0"/>
          </a:p>
          <a:p>
            <a:r>
              <a:rPr lang="zh-CN" altLang="en-US" dirty="0" smtClean="0"/>
              <a:t>第</a:t>
            </a:r>
            <a:r>
              <a:rPr lang="en-US" altLang="zh-CN" dirty="0" smtClean="0"/>
              <a:t>3</a:t>
            </a:r>
            <a:r>
              <a:rPr lang="zh-CN" altLang="en-US" dirty="0" smtClean="0"/>
              <a:t>步：</a:t>
            </a:r>
            <a:endParaRPr lang="en-US" altLang="zh-CN" dirty="0" smtClean="0"/>
          </a:p>
          <a:p>
            <a:r>
              <a:rPr lang="zh-CN" altLang="en-US" dirty="0" smtClean="0"/>
              <a:t>第</a:t>
            </a:r>
            <a:r>
              <a:rPr lang="en-US" altLang="zh-CN" dirty="0" smtClean="0"/>
              <a:t>4</a:t>
            </a:r>
            <a:r>
              <a:rPr lang="zh-CN" altLang="en-US" dirty="0" smtClean="0"/>
              <a:t>步：</a:t>
            </a:r>
            <a:endParaRPr lang="en-US" altLang="zh-CN" dirty="0" smtClean="0"/>
          </a:p>
          <a:p>
            <a:r>
              <a:rPr lang="zh-CN" altLang="en-US" dirty="0" smtClean="0"/>
              <a:t>第</a:t>
            </a:r>
            <a:r>
              <a:rPr lang="en-US" altLang="zh-CN" dirty="0" smtClean="0"/>
              <a:t>5</a:t>
            </a:r>
            <a:r>
              <a:rPr lang="zh-CN" altLang="en-US" dirty="0" smtClean="0"/>
              <a:t>步：</a:t>
            </a:r>
            <a:endParaRPr lang="zh-CN" altLang="en-US" dirty="0"/>
          </a:p>
        </p:txBody>
      </p:sp>
      <p:pic>
        <p:nvPicPr>
          <p:cNvPr id="4" name="图片 3"/>
          <p:cNvPicPr>
            <a:picLocks noChangeAspect="1"/>
          </p:cNvPicPr>
          <p:nvPr/>
        </p:nvPicPr>
        <p:blipFill>
          <a:blip r:embed="rId2"/>
          <a:stretch>
            <a:fillRect/>
          </a:stretch>
        </p:blipFill>
        <p:spPr>
          <a:xfrm>
            <a:off x="3563888" y="1772816"/>
            <a:ext cx="2728350" cy="295933"/>
          </a:xfrm>
          <a:prstGeom prst="rect">
            <a:avLst/>
          </a:prstGeom>
        </p:spPr>
      </p:pic>
      <p:pic>
        <p:nvPicPr>
          <p:cNvPr id="5" name="图片 4"/>
          <p:cNvPicPr>
            <a:picLocks noChangeAspect="1"/>
          </p:cNvPicPr>
          <p:nvPr/>
        </p:nvPicPr>
        <p:blipFill>
          <a:blip r:embed="rId3"/>
          <a:stretch>
            <a:fillRect/>
          </a:stretch>
        </p:blipFill>
        <p:spPr>
          <a:xfrm>
            <a:off x="3563888" y="2348880"/>
            <a:ext cx="3521700" cy="295933"/>
          </a:xfrm>
          <a:prstGeom prst="rect">
            <a:avLst/>
          </a:prstGeom>
        </p:spPr>
      </p:pic>
      <p:pic>
        <p:nvPicPr>
          <p:cNvPr id="6" name="图片 5"/>
          <p:cNvPicPr>
            <a:picLocks noChangeAspect="1"/>
          </p:cNvPicPr>
          <p:nvPr/>
        </p:nvPicPr>
        <p:blipFill>
          <a:blip r:embed="rId4"/>
          <a:stretch>
            <a:fillRect/>
          </a:stretch>
        </p:blipFill>
        <p:spPr>
          <a:xfrm>
            <a:off x="3563888" y="2924944"/>
            <a:ext cx="3521700" cy="295933"/>
          </a:xfrm>
          <a:prstGeom prst="rect">
            <a:avLst/>
          </a:prstGeom>
        </p:spPr>
      </p:pic>
      <p:pic>
        <p:nvPicPr>
          <p:cNvPr id="7" name="图片 6"/>
          <p:cNvPicPr>
            <a:picLocks noChangeAspect="1"/>
          </p:cNvPicPr>
          <p:nvPr/>
        </p:nvPicPr>
        <p:blipFill>
          <a:blip r:embed="rId5"/>
          <a:stretch>
            <a:fillRect/>
          </a:stretch>
        </p:blipFill>
        <p:spPr>
          <a:xfrm>
            <a:off x="3563888" y="3501008"/>
            <a:ext cx="3521700" cy="295933"/>
          </a:xfrm>
          <a:prstGeom prst="rect">
            <a:avLst/>
          </a:prstGeom>
        </p:spPr>
      </p:pic>
      <p:pic>
        <p:nvPicPr>
          <p:cNvPr id="8" name="图片 7"/>
          <p:cNvPicPr>
            <a:picLocks noChangeAspect="1"/>
          </p:cNvPicPr>
          <p:nvPr/>
        </p:nvPicPr>
        <p:blipFill>
          <a:blip r:embed="rId6"/>
          <a:stretch>
            <a:fillRect/>
          </a:stretch>
        </p:blipFill>
        <p:spPr>
          <a:xfrm>
            <a:off x="3563888" y="4077072"/>
            <a:ext cx="3521700" cy="302367"/>
          </a:xfrm>
          <a:prstGeom prst="rect">
            <a:avLst/>
          </a:prstGeom>
        </p:spPr>
      </p:pic>
      <p:pic>
        <p:nvPicPr>
          <p:cNvPr id="9" name="图片 8"/>
          <p:cNvPicPr>
            <a:picLocks noChangeAspect="1"/>
          </p:cNvPicPr>
          <p:nvPr/>
        </p:nvPicPr>
        <p:blipFill>
          <a:blip r:embed="rId7"/>
          <a:stretch>
            <a:fillRect/>
          </a:stretch>
        </p:blipFill>
        <p:spPr>
          <a:xfrm>
            <a:off x="4279838" y="4659570"/>
            <a:ext cx="2805750" cy="302367"/>
          </a:xfrm>
          <a:prstGeom prst="rect">
            <a:avLst/>
          </a:prstGeom>
        </p:spPr>
      </p:pic>
    </p:spTree>
    <p:extLst>
      <p:ext uri="{BB962C8B-B14F-4D97-AF65-F5344CB8AC3E}">
        <p14:creationId xmlns:p14="http://schemas.microsoft.com/office/powerpoint/2010/main" val="3725934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递归程序</a:t>
            </a:r>
            <a:endParaRPr lang="zh-CN" altLang="en-US" dirty="0"/>
          </a:p>
        </p:txBody>
      </p:sp>
      <p:sp>
        <p:nvSpPr>
          <p:cNvPr id="4" name="矩形 3"/>
          <p:cNvSpPr/>
          <p:nvPr/>
        </p:nvSpPr>
        <p:spPr>
          <a:xfrm>
            <a:off x="2195736" y="1417638"/>
            <a:ext cx="5688632" cy="4801314"/>
          </a:xfrm>
          <a:prstGeom prst="rect">
            <a:avLst/>
          </a:prstGeom>
        </p:spPr>
        <p:txBody>
          <a:bodyPr wrap="square">
            <a:spAutoFit/>
          </a:bodyPr>
          <a:lstStyle/>
          <a:p>
            <a:r>
              <a:rPr lang="en-US" altLang="zh-CN" dirty="0"/>
              <a:t>void move(</a:t>
            </a:r>
            <a:r>
              <a:rPr lang="en-US" altLang="zh-CN" dirty="0" err="1"/>
              <a:t>int</a:t>
            </a:r>
            <a:r>
              <a:rPr lang="en-US" altLang="zh-CN" dirty="0"/>
              <a:t> k)</a:t>
            </a:r>
          </a:p>
          <a:p>
            <a:r>
              <a:rPr lang="en-US" altLang="zh-CN" dirty="0"/>
              <a:t>{</a:t>
            </a:r>
          </a:p>
          <a:p>
            <a:r>
              <a:rPr lang="en-US" altLang="zh-CN" dirty="0"/>
              <a:t>  if(k==4)</a:t>
            </a:r>
          </a:p>
          <a:p>
            <a:r>
              <a:rPr lang="en-US" altLang="zh-CN" dirty="0"/>
              <a:t>  {</a:t>
            </a:r>
          </a:p>
          <a:p>
            <a:r>
              <a:rPr lang="en-US" altLang="zh-CN" dirty="0"/>
              <a:t>    </a:t>
            </a:r>
            <a:r>
              <a:rPr lang="en-US" altLang="zh-CN" dirty="0" err="1"/>
              <a:t>cout</a:t>
            </a:r>
            <a:r>
              <a:rPr lang="en-US" altLang="zh-CN" dirty="0"/>
              <a:t>&lt;&lt;"4,5--&gt;9,10\n";</a:t>
            </a:r>
          </a:p>
          <a:p>
            <a:r>
              <a:rPr lang="en-US" altLang="zh-CN" dirty="0"/>
              <a:t>    </a:t>
            </a:r>
            <a:r>
              <a:rPr lang="en-US" altLang="zh-CN" dirty="0" err="1"/>
              <a:t>cout</a:t>
            </a:r>
            <a:r>
              <a:rPr lang="en-US" altLang="zh-CN" dirty="0"/>
              <a:t>&lt;&lt;"8,9--&gt;4,5\n";</a:t>
            </a:r>
          </a:p>
          <a:p>
            <a:r>
              <a:rPr lang="en-US" altLang="zh-CN" dirty="0"/>
              <a:t>    </a:t>
            </a:r>
            <a:r>
              <a:rPr lang="en-US" altLang="zh-CN" dirty="0" err="1"/>
              <a:t>cout</a:t>
            </a:r>
            <a:r>
              <a:rPr lang="en-US" altLang="zh-CN" dirty="0"/>
              <a:t>&lt;&lt;"2,3--&gt;8,9\n";       </a:t>
            </a:r>
          </a:p>
          <a:p>
            <a:r>
              <a:rPr lang="en-US" altLang="zh-CN" dirty="0"/>
              <a:t>    </a:t>
            </a:r>
            <a:r>
              <a:rPr lang="en-US" altLang="zh-CN" dirty="0" err="1"/>
              <a:t>cout</a:t>
            </a:r>
            <a:r>
              <a:rPr lang="en-US" altLang="zh-CN" dirty="0"/>
              <a:t>&lt;&lt;"7,8--&gt;2,3\n";</a:t>
            </a:r>
          </a:p>
          <a:p>
            <a:r>
              <a:rPr lang="en-US" altLang="zh-CN" dirty="0"/>
              <a:t>    </a:t>
            </a:r>
            <a:r>
              <a:rPr lang="en-US" altLang="zh-CN" dirty="0" err="1"/>
              <a:t>cout</a:t>
            </a:r>
            <a:r>
              <a:rPr lang="en-US" altLang="zh-CN" dirty="0"/>
              <a:t>&lt;&lt;"1,2--&gt;7,8\n";</a:t>
            </a:r>
          </a:p>
          <a:p>
            <a:r>
              <a:rPr lang="en-US" altLang="zh-CN" dirty="0"/>
              <a:t>  } </a:t>
            </a:r>
          </a:p>
          <a:p>
            <a:r>
              <a:rPr lang="en-US" altLang="zh-CN" dirty="0"/>
              <a:t>  else</a:t>
            </a:r>
          </a:p>
          <a:p>
            <a:r>
              <a:rPr lang="en-US" altLang="zh-CN" dirty="0"/>
              <a:t>  {</a:t>
            </a:r>
          </a:p>
          <a:p>
            <a:r>
              <a:rPr lang="en-US" altLang="zh-CN" dirty="0"/>
              <a:t>    </a:t>
            </a:r>
            <a:r>
              <a:rPr lang="en-US" altLang="zh-CN" dirty="0" err="1"/>
              <a:t>cout</a:t>
            </a:r>
            <a:r>
              <a:rPr lang="en-US" altLang="zh-CN" dirty="0"/>
              <a:t>&lt;&lt;k&lt;&lt;','&lt;&lt;k+1&lt;&lt;"--&gt;"&lt;&lt;2*k+1&lt;&lt;','&lt;&lt;2*k+2&lt;&lt;</a:t>
            </a:r>
            <a:r>
              <a:rPr lang="en-US" altLang="zh-CN" dirty="0" err="1"/>
              <a:t>endl</a:t>
            </a:r>
            <a:r>
              <a:rPr lang="en-US" altLang="zh-CN" dirty="0"/>
              <a:t>;</a:t>
            </a:r>
          </a:p>
          <a:p>
            <a:r>
              <a:rPr lang="en-US" altLang="zh-CN" dirty="0"/>
              <a:t>    </a:t>
            </a:r>
            <a:r>
              <a:rPr lang="en-US" altLang="zh-CN" dirty="0" err="1"/>
              <a:t>cout</a:t>
            </a:r>
            <a:r>
              <a:rPr lang="en-US" altLang="zh-CN" dirty="0"/>
              <a:t>&lt;&lt;2*k-1&lt;&lt;','&lt;&lt;2*k&lt;&lt;"--&gt;"&lt;&lt;k&lt;&lt;','&lt;&lt;k+1&lt;&lt;</a:t>
            </a:r>
            <a:r>
              <a:rPr lang="en-US" altLang="zh-CN" dirty="0" err="1"/>
              <a:t>endl</a:t>
            </a:r>
            <a:r>
              <a:rPr lang="en-US" altLang="zh-CN" dirty="0"/>
              <a:t>;     </a:t>
            </a:r>
          </a:p>
          <a:p>
            <a:r>
              <a:rPr lang="en-US" altLang="zh-CN" dirty="0"/>
              <a:t>    move(k-1);  </a:t>
            </a:r>
          </a:p>
          <a:p>
            <a:r>
              <a:rPr lang="en-US" altLang="zh-CN" dirty="0"/>
              <a:t>  }  </a:t>
            </a:r>
          </a:p>
          <a:p>
            <a:r>
              <a:rPr lang="en-US" altLang="zh-CN" dirty="0"/>
              <a:t>}</a:t>
            </a:r>
          </a:p>
        </p:txBody>
      </p:sp>
    </p:spTree>
    <p:extLst>
      <p:ext uri="{BB962C8B-B14F-4D97-AF65-F5344CB8AC3E}">
        <p14:creationId xmlns:p14="http://schemas.microsoft.com/office/powerpoint/2010/main" val="50879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401080" cy="4525963"/>
          </a:xfrm>
        </p:spPr>
        <p:txBody>
          <a:bodyPr/>
          <a:lstStyle/>
          <a:p>
            <a:r>
              <a:rPr lang="zh-CN" altLang="en-US" dirty="0" smtClean="0">
                <a:solidFill>
                  <a:srgbClr val="FF0000"/>
                </a:solidFill>
              </a:rPr>
              <a:t>二维数组顺推算法</a:t>
            </a:r>
          </a:p>
          <a:p>
            <a:pPr lvl="1"/>
            <a:r>
              <a:rPr lang="zh-CN" altLang="en-US" dirty="0" smtClean="0"/>
              <a:t>设递推的二维数组为</a:t>
            </a:r>
            <a:r>
              <a:rPr lang="en-US" dirty="0" smtClean="0"/>
              <a:t>f[k][j]</a:t>
            </a:r>
            <a:r>
              <a:rPr lang="zh-CN" altLang="en-US" dirty="0" smtClean="0"/>
              <a:t>，</a:t>
            </a:r>
            <a:r>
              <a:rPr lang="en-US" dirty="0" smtClean="0"/>
              <a:t>1</a:t>
            </a:r>
            <a:r>
              <a:rPr lang="zh-CN" altLang="en-US" dirty="0" smtClean="0"/>
              <a:t>≤</a:t>
            </a:r>
            <a:r>
              <a:rPr lang="en-US" dirty="0" smtClean="0"/>
              <a:t>k</a:t>
            </a:r>
            <a:r>
              <a:rPr lang="zh-CN" altLang="en-US" dirty="0" smtClean="0"/>
              <a:t>≤</a:t>
            </a:r>
            <a:r>
              <a:rPr lang="en-US" dirty="0" smtClean="0"/>
              <a:t>n,1</a:t>
            </a:r>
            <a:r>
              <a:rPr lang="zh-CN" altLang="en-US" dirty="0" smtClean="0"/>
              <a:t>≤</a:t>
            </a:r>
            <a:r>
              <a:rPr lang="en-US" dirty="0" smtClean="0"/>
              <a:t>j</a:t>
            </a:r>
            <a:r>
              <a:rPr lang="zh-CN" altLang="en-US" dirty="0" smtClean="0"/>
              <a:t>≤</a:t>
            </a:r>
            <a:r>
              <a:rPr lang="en-US" dirty="0" smtClean="0"/>
              <a:t>m</a:t>
            </a:r>
            <a:r>
              <a:rPr lang="zh-CN" altLang="en-US" dirty="0" smtClean="0"/>
              <a:t>，由初始条件分别求得</a:t>
            </a:r>
            <a:r>
              <a:rPr lang="en-US" dirty="0" smtClean="0"/>
              <a:t>f[1][1],f[1][2],</a:t>
            </a:r>
            <a:r>
              <a:rPr lang="en-US" altLang="zh-CN" dirty="0" smtClean="0"/>
              <a:t>…</a:t>
            </a:r>
            <a:r>
              <a:rPr lang="en-US" dirty="0" smtClean="0"/>
              <a:t>,f[1][m]</a:t>
            </a:r>
            <a:r>
              <a:rPr lang="zh-CN" altLang="en-US" dirty="0" smtClean="0"/>
              <a:t>，</a:t>
            </a:r>
            <a:r>
              <a:rPr lang="zh-CN" altLang="en-US" dirty="0" smtClean="0"/>
              <a:t>需求</a:t>
            </a:r>
            <a:r>
              <a:rPr lang="en-US" dirty="0" smtClean="0"/>
              <a:t>f[n][m]</a:t>
            </a:r>
            <a:r>
              <a:rPr lang="zh-CN" altLang="en-US" dirty="0" smtClean="0"/>
              <a:t>，</a:t>
            </a:r>
            <a:r>
              <a:rPr lang="zh-CN" altLang="en-US" dirty="0" smtClean="0"/>
              <a:t>则据给定的递推关系由初始条件依次顺推得</a:t>
            </a:r>
            <a:r>
              <a:rPr lang="en-US" dirty="0" smtClean="0"/>
              <a:t>f[2][1],f[2][2],</a:t>
            </a:r>
            <a:r>
              <a:rPr lang="en-US" altLang="zh-CN" dirty="0" smtClean="0"/>
              <a:t>…</a:t>
            </a:r>
            <a:r>
              <a:rPr lang="en-US" dirty="0" smtClean="0"/>
              <a:t>, f[2][m]</a:t>
            </a:r>
            <a:r>
              <a:rPr lang="zh-CN" altLang="en-US" dirty="0" smtClean="0"/>
              <a:t>；</a:t>
            </a:r>
            <a:r>
              <a:rPr lang="en-US" dirty="0" smtClean="0"/>
              <a:t>f[3][1],f[3][2],</a:t>
            </a:r>
            <a:r>
              <a:rPr lang="en-US" altLang="zh-CN" dirty="0" smtClean="0"/>
              <a:t>…</a:t>
            </a:r>
            <a:r>
              <a:rPr lang="en-US" dirty="0" smtClean="0"/>
              <a:t>, f[3][m]</a:t>
            </a:r>
            <a:r>
              <a:rPr lang="zh-CN" altLang="en-US" dirty="0" smtClean="0"/>
              <a:t>；</a:t>
            </a:r>
            <a:r>
              <a:rPr lang="en-US" altLang="zh-CN" dirty="0" smtClean="0"/>
              <a:t>…</a:t>
            </a:r>
            <a:r>
              <a:rPr lang="zh-CN" altLang="en-US" dirty="0" smtClean="0"/>
              <a:t>，直至得到所要求的解</a:t>
            </a:r>
            <a:r>
              <a:rPr lang="en-US" dirty="0" smtClean="0"/>
              <a:t>f[n][m]</a:t>
            </a:r>
            <a:r>
              <a:rPr lang="zh-CN" altLang="en-US" dirty="0" smtClean="0"/>
              <a:t>。</a:t>
            </a:r>
            <a:endParaRPr lang="zh-CN" altLang="en-US" dirty="0"/>
          </a:p>
        </p:txBody>
      </p:sp>
    </p:spTree>
    <p:extLst>
      <p:ext uri="{BB962C8B-B14F-4D97-AF65-F5344CB8AC3E}">
        <p14:creationId xmlns:p14="http://schemas.microsoft.com/office/powerpoint/2010/main" val="485491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主程序</a:t>
            </a:r>
          </a:p>
        </p:txBody>
      </p:sp>
      <p:sp>
        <p:nvSpPr>
          <p:cNvPr id="4" name="矩形 3"/>
          <p:cNvSpPr/>
          <p:nvPr/>
        </p:nvSpPr>
        <p:spPr>
          <a:xfrm>
            <a:off x="1547664" y="1988840"/>
            <a:ext cx="4572000" cy="3139321"/>
          </a:xfrm>
          <a:prstGeom prst="rect">
            <a:avLst/>
          </a:prstGeom>
        </p:spPr>
        <p:txBody>
          <a:bodyPr>
            <a:spAutoFit/>
          </a:bodyPr>
          <a:lstStyle/>
          <a:p>
            <a:r>
              <a:rPr lang="en-US" altLang="zh-CN" dirty="0"/>
              <a:t>#include &lt;</a:t>
            </a:r>
            <a:r>
              <a:rPr lang="en-US" altLang="zh-CN" dirty="0" err="1"/>
              <a:t>iostream</a:t>
            </a:r>
            <a:r>
              <a:rPr lang="en-US" altLang="zh-CN" dirty="0"/>
              <a:t>&gt;</a:t>
            </a:r>
          </a:p>
          <a:p>
            <a:r>
              <a:rPr lang="en-US" altLang="zh-CN" dirty="0"/>
              <a:t>#include &lt;</a:t>
            </a:r>
            <a:r>
              <a:rPr lang="en-US" altLang="zh-CN" dirty="0" err="1"/>
              <a:t>cstdlib</a:t>
            </a:r>
            <a:r>
              <a:rPr lang="en-US" altLang="zh-CN" dirty="0"/>
              <a:t>&gt;</a:t>
            </a:r>
          </a:p>
          <a:p>
            <a:r>
              <a:rPr lang="en-US" altLang="zh-CN" dirty="0"/>
              <a:t>using namespace </a:t>
            </a:r>
            <a:r>
              <a:rPr lang="en-US" altLang="zh-CN" dirty="0" err="1"/>
              <a:t>std</a:t>
            </a:r>
            <a:r>
              <a:rPr lang="en-US" altLang="zh-CN" dirty="0" smtClean="0"/>
              <a:t>;</a:t>
            </a:r>
          </a:p>
          <a:p>
            <a:r>
              <a:rPr lang="en-US" altLang="zh-CN" dirty="0" err="1"/>
              <a:t>int</a:t>
            </a:r>
            <a:r>
              <a:rPr lang="en-US" altLang="zh-CN" dirty="0"/>
              <a:t> main()</a:t>
            </a:r>
          </a:p>
          <a:p>
            <a:r>
              <a:rPr lang="en-US" altLang="zh-CN" dirty="0"/>
              <a:t>{</a:t>
            </a:r>
          </a:p>
          <a:p>
            <a:r>
              <a:rPr lang="en-US" altLang="zh-CN" dirty="0" smtClean="0"/>
              <a:t>    </a:t>
            </a:r>
            <a:r>
              <a:rPr lang="en-US" altLang="zh-CN" dirty="0" err="1" smtClean="0"/>
              <a:t>int</a:t>
            </a:r>
            <a:r>
              <a:rPr lang="en-US" altLang="zh-CN" dirty="0" smtClean="0"/>
              <a:t> n;</a:t>
            </a:r>
            <a:endParaRPr lang="en-US" altLang="zh-CN" dirty="0"/>
          </a:p>
          <a:p>
            <a:r>
              <a:rPr lang="en-US" altLang="zh-CN" dirty="0"/>
              <a:t>    </a:t>
            </a:r>
            <a:r>
              <a:rPr lang="en-US" altLang="zh-CN" dirty="0" err="1"/>
              <a:t>cin</a:t>
            </a:r>
            <a:r>
              <a:rPr lang="en-US" altLang="zh-CN" dirty="0" smtClean="0"/>
              <a:t>&gt;&gt;n;   </a:t>
            </a:r>
            <a:endParaRPr lang="en-US" altLang="zh-CN" dirty="0"/>
          </a:p>
          <a:p>
            <a:r>
              <a:rPr lang="en-US" altLang="zh-CN" dirty="0"/>
              <a:t>  </a:t>
            </a:r>
            <a:r>
              <a:rPr lang="en-US" altLang="zh-CN" dirty="0" smtClean="0"/>
              <a:t>move(n);</a:t>
            </a:r>
            <a:endParaRPr lang="en-US" altLang="zh-CN" dirty="0"/>
          </a:p>
          <a:p>
            <a:r>
              <a:rPr lang="en-US" altLang="zh-CN" dirty="0"/>
              <a:t>  return 0;</a:t>
            </a:r>
          </a:p>
          <a:p>
            <a:r>
              <a:rPr lang="en-US" altLang="zh-CN" dirty="0"/>
              <a:t>}</a:t>
            </a:r>
          </a:p>
          <a:p>
            <a:endParaRPr lang="zh-CN" altLang="en-US" dirty="0"/>
          </a:p>
        </p:txBody>
      </p:sp>
    </p:spTree>
    <p:extLst>
      <p:ext uri="{BB962C8B-B14F-4D97-AF65-F5344CB8AC3E}">
        <p14:creationId xmlns:p14="http://schemas.microsoft.com/office/powerpoint/2010/main" val="3681426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地盘划分</a:t>
            </a:r>
            <a:endParaRPr lang="zh-CN" altLang="en-US" dirty="0"/>
          </a:p>
        </p:txBody>
      </p:sp>
      <p:sp>
        <p:nvSpPr>
          <p:cNvPr id="3" name="内容占位符 2"/>
          <p:cNvSpPr>
            <a:spLocks noGrp="1"/>
          </p:cNvSpPr>
          <p:nvPr>
            <p:ph idx="1"/>
          </p:nvPr>
        </p:nvSpPr>
        <p:spPr>
          <a:xfrm>
            <a:off x="251520" y="1600200"/>
            <a:ext cx="8568952" cy="4525963"/>
          </a:xfrm>
        </p:spPr>
        <p:txBody>
          <a:bodyPr>
            <a:normAutofit/>
          </a:bodyPr>
          <a:lstStyle/>
          <a:p>
            <a:r>
              <a:rPr lang="zh-CN" altLang="en-US" sz="2400" dirty="0" smtClean="0">
                <a:solidFill>
                  <a:srgbClr val="FF0000"/>
                </a:solidFill>
              </a:rPr>
              <a:t>问题描述：</a:t>
            </a:r>
            <a:r>
              <a:rPr lang="zh-CN" altLang="en-US" sz="2400" dirty="0" smtClean="0"/>
              <a:t>修罗王与邪狼被关进监狱，该监狱的地下秩序实际上被不少黑暗势力所把持，这些黑暗势力根据其实力不同，划分出了大大小小的势力范围。具体为：监狱是一个给定的矩形，每一个黑暗势力的势力范围都必须是一个正方形，划分时，最大的黑暗势力尽可能多地从矩形中划一块正方形，接下来是第二大的黑暗势力在剩下的矩形中尽可能多地划分出一块正方形，</a:t>
            </a:r>
            <a:r>
              <a:rPr lang="en-US" altLang="zh-CN" sz="2400" dirty="0" smtClean="0"/>
              <a:t>……</a:t>
            </a:r>
          </a:p>
          <a:p>
            <a:r>
              <a:rPr lang="zh-CN" altLang="en-US" sz="2400" dirty="0" smtClean="0"/>
              <a:t>输入要求：多组输入，每组两个整型数，表示矩形的长和宽</a:t>
            </a:r>
            <a:endParaRPr lang="en-US" altLang="zh-CN" sz="2400" dirty="0" smtClean="0"/>
          </a:p>
          <a:p>
            <a:r>
              <a:rPr lang="zh-CN" altLang="en-US" sz="2400" dirty="0" smtClean="0"/>
              <a:t>输出要求：对应于每组数据，划分的正方形的个数。</a:t>
            </a:r>
            <a:endParaRPr lang="en-US" altLang="zh-CN" sz="2400" dirty="0" smtClean="0"/>
          </a:p>
          <a:p>
            <a:r>
              <a:rPr lang="zh-CN" altLang="en-US" sz="2400" dirty="0" smtClean="0"/>
              <a:t>输入样例：</a:t>
            </a:r>
            <a:r>
              <a:rPr lang="en-US" altLang="zh-CN" sz="2400" dirty="0" smtClean="0"/>
              <a:t>3 4</a:t>
            </a:r>
          </a:p>
          <a:p>
            <a:r>
              <a:rPr lang="zh-CN" altLang="en-US" sz="2400" dirty="0" smtClean="0"/>
              <a:t>输出样例：</a:t>
            </a:r>
            <a:r>
              <a:rPr lang="en-US" altLang="zh-CN" sz="2400" dirty="0" smtClean="0"/>
              <a:t>4</a:t>
            </a:r>
            <a:endParaRPr lang="zh-CN" altLang="en-US" sz="2400" dirty="0"/>
          </a:p>
        </p:txBody>
      </p:sp>
    </p:spTree>
    <p:extLst>
      <p:ext uri="{BB962C8B-B14F-4D97-AF65-F5344CB8AC3E}">
        <p14:creationId xmlns:p14="http://schemas.microsoft.com/office/powerpoint/2010/main" val="768041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748680"/>
          </a:xfrm>
        </p:spPr>
        <p:txBody>
          <a:bodyPr/>
          <a:lstStyle/>
          <a:p>
            <a:r>
              <a:rPr lang="zh-CN" altLang="en-US" dirty="0" smtClean="0"/>
              <a:t>递归表达式</a:t>
            </a:r>
            <a:endParaRPr lang="zh-CN" altLang="en-US" dirty="0"/>
          </a:p>
        </p:txBody>
      </p:sp>
      <p:graphicFrame>
        <p:nvGraphicFramePr>
          <p:cNvPr id="4" name="对象 3"/>
          <p:cNvGraphicFramePr>
            <a:graphicFrameLocks noChangeAspect="1"/>
          </p:cNvGraphicFramePr>
          <p:nvPr>
            <p:extLst/>
          </p:nvPr>
        </p:nvGraphicFramePr>
        <p:xfrm>
          <a:off x="1439652" y="2636912"/>
          <a:ext cx="6264696" cy="1823194"/>
        </p:xfrm>
        <a:graphic>
          <a:graphicData uri="http://schemas.openxmlformats.org/presentationml/2006/ole">
            <mc:AlternateContent xmlns:mc="http://schemas.openxmlformats.org/markup-compatibility/2006">
              <mc:Choice xmlns:v="urn:schemas-microsoft-com:vml" Requires="v">
                <p:oleObj spid="_x0000_s39949" name="公式" r:id="rId3" imgW="3695400" imgH="1054080" progId="Equation.3">
                  <p:embed/>
                </p:oleObj>
              </mc:Choice>
              <mc:Fallback>
                <p:oleObj name="公式" r:id="rId3" imgW="3695400" imgH="1054080" progId="Equation.3">
                  <p:embed/>
                  <p:pic>
                    <p:nvPicPr>
                      <p:cNvPr id="4" name="对象 3"/>
                      <p:cNvPicPr/>
                      <p:nvPr/>
                    </p:nvPicPr>
                    <p:blipFill>
                      <a:blip r:embed="rId4"/>
                      <a:stretch>
                        <a:fillRect/>
                      </a:stretch>
                    </p:blipFill>
                    <p:spPr>
                      <a:xfrm>
                        <a:off x="1439652" y="2636912"/>
                        <a:ext cx="6264696" cy="1823194"/>
                      </a:xfrm>
                      <a:prstGeom prst="rect">
                        <a:avLst/>
                      </a:prstGeom>
                    </p:spPr>
                  </p:pic>
                </p:oleObj>
              </mc:Fallback>
            </mc:AlternateContent>
          </a:graphicData>
        </a:graphic>
      </p:graphicFrame>
    </p:spTree>
    <p:extLst>
      <p:ext uri="{BB962C8B-B14F-4D97-AF65-F5344CB8AC3E}">
        <p14:creationId xmlns:p14="http://schemas.microsoft.com/office/powerpoint/2010/main" val="133094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a:t>
            </a:r>
            <a:endParaRPr lang="zh-CN" altLang="en-US" dirty="0"/>
          </a:p>
        </p:txBody>
      </p:sp>
      <p:sp>
        <p:nvSpPr>
          <p:cNvPr id="5" name="矩形 4"/>
          <p:cNvSpPr/>
          <p:nvPr/>
        </p:nvSpPr>
        <p:spPr>
          <a:xfrm>
            <a:off x="474894" y="846138"/>
            <a:ext cx="3377026" cy="5632311"/>
          </a:xfrm>
          <a:prstGeom prst="rect">
            <a:avLst/>
          </a:prstGeom>
        </p:spPr>
        <p:txBody>
          <a:bodyPr wrap="square">
            <a:spAutoFit/>
          </a:bodyPr>
          <a:lstStyle/>
          <a:p>
            <a:r>
              <a:rPr lang="zh-CN" altLang="en-US" dirty="0"/>
              <a:t>#include &lt;iostream&gt;</a:t>
            </a:r>
          </a:p>
          <a:p>
            <a:r>
              <a:rPr lang="zh-CN" altLang="en-US" dirty="0"/>
              <a:t>using namespace std;</a:t>
            </a:r>
          </a:p>
          <a:p>
            <a:r>
              <a:rPr lang="zh-CN" altLang="en-US" dirty="0"/>
              <a:t>int s;</a:t>
            </a:r>
          </a:p>
          <a:p>
            <a:r>
              <a:rPr lang="zh-CN" altLang="en-US" dirty="0"/>
              <a:t>int count(int a,int b)</a:t>
            </a:r>
          </a:p>
          <a:p>
            <a:r>
              <a:rPr lang="zh-CN" altLang="en-US" dirty="0"/>
              <a:t>{</a:t>
            </a:r>
          </a:p>
          <a:p>
            <a:r>
              <a:rPr lang="zh-CN" altLang="en-US" dirty="0"/>
              <a:t>  if(a==b)</a:t>
            </a:r>
          </a:p>
          <a:p>
            <a:r>
              <a:rPr lang="zh-CN" altLang="en-US" dirty="0"/>
              <a:t>    return 1;   </a:t>
            </a:r>
          </a:p>
          <a:p>
            <a:r>
              <a:rPr lang="zh-CN" altLang="en-US" dirty="0"/>
              <a:t>  else if(a&lt;b)</a:t>
            </a:r>
          </a:p>
          <a:p>
            <a:r>
              <a:rPr lang="zh-CN" altLang="en-US" dirty="0"/>
              <a:t>  {</a:t>
            </a:r>
          </a:p>
          <a:p>
            <a:r>
              <a:rPr lang="zh-CN" altLang="en-US" dirty="0"/>
              <a:t>    b=b-a;</a:t>
            </a:r>
          </a:p>
          <a:p>
            <a:r>
              <a:rPr lang="zh-CN" altLang="en-US" dirty="0"/>
              <a:t>    s=count(a,b)+1;</a:t>
            </a:r>
          </a:p>
          <a:p>
            <a:r>
              <a:rPr lang="zh-CN" altLang="en-US" dirty="0"/>
              <a:t>    return s;       </a:t>
            </a:r>
          </a:p>
          <a:p>
            <a:r>
              <a:rPr lang="zh-CN" altLang="en-US" dirty="0"/>
              <a:t>  }</a:t>
            </a:r>
          </a:p>
          <a:p>
            <a:r>
              <a:rPr lang="zh-CN" altLang="en-US" dirty="0"/>
              <a:t>  else</a:t>
            </a:r>
          </a:p>
          <a:p>
            <a:r>
              <a:rPr lang="zh-CN" altLang="en-US" dirty="0"/>
              <a:t>  {</a:t>
            </a:r>
          </a:p>
          <a:p>
            <a:r>
              <a:rPr lang="zh-CN" altLang="en-US" dirty="0"/>
              <a:t>    a=a-b;</a:t>
            </a:r>
          </a:p>
          <a:p>
            <a:r>
              <a:rPr lang="zh-CN" altLang="en-US" dirty="0"/>
              <a:t>    s=count(a,b)+1;</a:t>
            </a:r>
          </a:p>
          <a:p>
            <a:r>
              <a:rPr lang="zh-CN" altLang="en-US" dirty="0"/>
              <a:t>    return s;    </a:t>
            </a:r>
          </a:p>
          <a:p>
            <a:r>
              <a:rPr lang="zh-CN" altLang="en-US" dirty="0"/>
              <a:t>  }</a:t>
            </a:r>
          </a:p>
          <a:p>
            <a:r>
              <a:rPr lang="zh-CN" altLang="en-US" dirty="0" smtClean="0"/>
              <a:t>}</a:t>
            </a:r>
            <a:endParaRPr lang="zh-CN" altLang="en-US" dirty="0"/>
          </a:p>
        </p:txBody>
      </p:sp>
      <p:sp>
        <p:nvSpPr>
          <p:cNvPr id="6" name="矩形 5"/>
          <p:cNvSpPr/>
          <p:nvPr/>
        </p:nvSpPr>
        <p:spPr>
          <a:xfrm>
            <a:off x="4427984" y="2564904"/>
            <a:ext cx="4572000" cy="2031325"/>
          </a:xfrm>
          <a:prstGeom prst="rect">
            <a:avLst/>
          </a:prstGeom>
        </p:spPr>
        <p:txBody>
          <a:bodyPr>
            <a:spAutoFit/>
          </a:bodyPr>
          <a:lstStyle/>
          <a:p>
            <a:r>
              <a:rPr lang="zh-CN" altLang="en-US" dirty="0"/>
              <a:t>int main()</a:t>
            </a:r>
          </a:p>
          <a:p>
            <a:r>
              <a:rPr lang="zh-CN" altLang="en-US" dirty="0"/>
              <a:t>{</a:t>
            </a:r>
          </a:p>
          <a:p>
            <a:r>
              <a:rPr lang="zh-CN" altLang="en-US" dirty="0"/>
              <a:t>   int x,y;</a:t>
            </a:r>
          </a:p>
          <a:p>
            <a:r>
              <a:rPr lang="zh-CN" altLang="en-US" dirty="0"/>
              <a:t>  while(scanf("%d %d",&amp;x,&amp;y)!=EOF)</a:t>
            </a:r>
          </a:p>
          <a:p>
            <a:r>
              <a:rPr lang="zh-CN" altLang="en-US" dirty="0"/>
              <a:t>  printf("%d\n",count(x,y)); </a:t>
            </a:r>
          </a:p>
          <a:p>
            <a:r>
              <a:rPr lang="zh-CN" altLang="en-US" dirty="0"/>
              <a:t>  return 0;</a:t>
            </a:r>
          </a:p>
          <a:p>
            <a:r>
              <a:rPr lang="zh-CN" altLang="en-US" dirty="0"/>
              <a:t>}</a:t>
            </a:r>
          </a:p>
        </p:txBody>
      </p:sp>
    </p:spTree>
    <p:extLst>
      <p:ext uri="{BB962C8B-B14F-4D97-AF65-F5344CB8AC3E}">
        <p14:creationId xmlns:p14="http://schemas.microsoft.com/office/powerpoint/2010/main" val="1339668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a:xfrm>
            <a:off x="457200" y="1600201"/>
            <a:ext cx="8229600" cy="1468760"/>
          </a:xfrm>
        </p:spPr>
        <p:txBody>
          <a:bodyPr/>
          <a:lstStyle/>
          <a:p>
            <a:r>
              <a:rPr lang="zh-CN" altLang="en-US" dirty="0" smtClean="0"/>
              <a:t>数据太大，会增加递归的深度，作如下改进</a:t>
            </a:r>
            <a:endParaRPr lang="zh-CN" altLang="en-US" dirty="0"/>
          </a:p>
        </p:txBody>
      </p:sp>
      <p:graphicFrame>
        <p:nvGraphicFramePr>
          <p:cNvPr id="4" name="对象 3"/>
          <p:cNvGraphicFramePr>
            <a:graphicFrameLocks noChangeAspect="1"/>
          </p:cNvGraphicFramePr>
          <p:nvPr>
            <p:extLst/>
          </p:nvPr>
        </p:nvGraphicFramePr>
        <p:xfrm>
          <a:off x="525463" y="3141663"/>
          <a:ext cx="7878762" cy="1822450"/>
        </p:xfrm>
        <a:graphic>
          <a:graphicData uri="http://schemas.openxmlformats.org/presentationml/2006/ole">
            <mc:AlternateContent xmlns:mc="http://schemas.openxmlformats.org/markup-compatibility/2006">
              <mc:Choice xmlns:v="urn:schemas-microsoft-com:vml" Requires="v">
                <p:oleObj spid="_x0000_s40973" name="公式" r:id="rId3" imgW="4647960" imgH="1054080" progId="Equation.3">
                  <p:embed/>
                </p:oleObj>
              </mc:Choice>
              <mc:Fallback>
                <p:oleObj name="公式" r:id="rId3" imgW="4647960" imgH="1054080" progId="Equation.3">
                  <p:embed/>
                  <p:pic>
                    <p:nvPicPr>
                      <p:cNvPr id="4" name="对象 3"/>
                      <p:cNvPicPr/>
                      <p:nvPr/>
                    </p:nvPicPr>
                    <p:blipFill>
                      <a:blip r:embed="rId4"/>
                      <a:stretch>
                        <a:fillRect/>
                      </a:stretch>
                    </p:blipFill>
                    <p:spPr>
                      <a:xfrm>
                        <a:off x="525463" y="3141663"/>
                        <a:ext cx="7878762" cy="1822450"/>
                      </a:xfrm>
                      <a:prstGeom prst="rect">
                        <a:avLst/>
                      </a:prstGeom>
                    </p:spPr>
                  </p:pic>
                </p:oleObj>
              </mc:Fallback>
            </mc:AlternateContent>
          </a:graphicData>
        </a:graphic>
      </p:graphicFrame>
    </p:spTree>
    <p:extLst>
      <p:ext uri="{BB962C8B-B14F-4D97-AF65-F5344CB8AC3E}">
        <p14:creationId xmlns:p14="http://schemas.microsoft.com/office/powerpoint/2010/main" val="240230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皇后问题</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solidFill>
                  <a:srgbClr val="FF0000"/>
                </a:solidFill>
              </a:rPr>
              <a:t>问题描述</a:t>
            </a:r>
            <a:r>
              <a:rPr lang="en-US" altLang="zh-CN" sz="2400" dirty="0" smtClean="0">
                <a:solidFill>
                  <a:srgbClr val="FF0000"/>
                </a:solidFill>
              </a:rPr>
              <a:t>:</a:t>
            </a:r>
            <a:r>
              <a:rPr lang="zh-CN" altLang="en-US" sz="2400" dirty="0" smtClean="0"/>
              <a:t>在一个</a:t>
            </a:r>
            <a:r>
              <a:rPr lang="en-US" altLang="zh-CN" sz="2400" dirty="0" err="1" smtClean="0"/>
              <a:t>nXn</a:t>
            </a:r>
            <a:r>
              <a:rPr lang="zh-CN" altLang="en-US" sz="2400" dirty="0" smtClean="0"/>
              <a:t>的棋盘上摆放</a:t>
            </a:r>
            <a:r>
              <a:rPr lang="en-US" altLang="zh-CN" sz="2400" dirty="0" smtClean="0"/>
              <a:t>n</a:t>
            </a:r>
            <a:r>
              <a:rPr lang="zh-CN" altLang="en-US" sz="2400" dirty="0" smtClean="0"/>
              <a:t>个皇后</a:t>
            </a:r>
            <a:r>
              <a:rPr lang="en-US" altLang="zh-CN" sz="2400" dirty="0" smtClean="0"/>
              <a:t>(n</a:t>
            </a:r>
            <a:r>
              <a:rPr lang="zh-CN" altLang="en-US" sz="2400" dirty="0" smtClean="0"/>
              <a:t>小于</a:t>
            </a:r>
            <a:r>
              <a:rPr lang="en-US" altLang="zh-CN" sz="2400" dirty="0" smtClean="0"/>
              <a:t>13),</a:t>
            </a:r>
            <a:r>
              <a:rPr lang="zh-CN" altLang="en-US" sz="2400" dirty="0" smtClean="0"/>
              <a:t>要求皇后两两之间不能互相攻击</a:t>
            </a:r>
            <a:r>
              <a:rPr lang="en-US" altLang="zh-CN" sz="2400" dirty="0" smtClean="0"/>
              <a:t>(</a:t>
            </a:r>
            <a:r>
              <a:rPr lang="zh-CN" altLang="en-US" sz="2400" dirty="0" smtClean="0"/>
              <a:t>即任意两个皇后不能在同一行</a:t>
            </a:r>
            <a:r>
              <a:rPr lang="en-US" altLang="zh-CN" sz="2400" dirty="0" smtClean="0"/>
              <a:t>,</a:t>
            </a:r>
            <a:r>
              <a:rPr lang="zh-CN" altLang="en-US" sz="2400" dirty="0" smtClean="0"/>
              <a:t>同一列和同一斜线上</a:t>
            </a:r>
            <a:r>
              <a:rPr lang="en-US" altLang="zh-CN" sz="2400" dirty="0" smtClean="0"/>
              <a:t>,</a:t>
            </a:r>
            <a:r>
              <a:rPr lang="zh-CN" altLang="en-US" sz="2400" dirty="0" smtClean="0"/>
              <a:t>问有多少种不同的摆法</a:t>
            </a:r>
            <a:r>
              <a:rPr lang="en-US" altLang="zh-CN" sz="2400" dirty="0" smtClean="0"/>
              <a:t>.</a:t>
            </a:r>
          </a:p>
          <a:p>
            <a:r>
              <a:rPr lang="zh-CN" altLang="en-US" sz="2400" dirty="0" smtClean="0">
                <a:solidFill>
                  <a:srgbClr val="FF0000"/>
                </a:solidFill>
              </a:rPr>
              <a:t>输入要求</a:t>
            </a:r>
            <a:r>
              <a:rPr lang="en-US" altLang="zh-CN" sz="2400" dirty="0" smtClean="0">
                <a:solidFill>
                  <a:srgbClr val="FF0000"/>
                </a:solidFill>
              </a:rPr>
              <a:t>:</a:t>
            </a:r>
            <a:r>
              <a:rPr lang="zh-CN" altLang="en-US" sz="2400" dirty="0" smtClean="0"/>
              <a:t>输入皇后数</a:t>
            </a:r>
            <a:r>
              <a:rPr lang="en-US" altLang="zh-CN" sz="2400" dirty="0" smtClean="0"/>
              <a:t>n</a:t>
            </a:r>
          </a:p>
          <a:p>
            <a:r>
              <a:rPr lang="zh-CN" altLang="en-US" sz="2400" dirty="0" smtClean="0">
                <a:solidFill>
                  <a:srgbClr val="FF0000"/>
                </a:solidFill>
              </a:rPr>
              <a:t>输出要求</a:t>
            </a:r>
            <a:r>
              <a:rPr lang="en-US" altLang="zh-CN" sz="2400" dirty="0" smtClean="0">
                <a:solidFill>
                  <a:srgbClr val="FF0000"/>
                </a:solidFill>
              </a:rPr>
              <a:t>:</a:t>
            </a:r>
            <a:r>
              <a:rPr lang="zh-CN" altLang="en-US" sz="2400" dirty="0" smtClean="0"/>
              <a:t>一行</a:t>
            </a:r>
            <a:r>
              <a:rPr lang="en-US" altLang="zh-CN" sz="2400" dirty="0" smtClean="0"/>
              <a:t>,</a:t>
            </a:r>
            <a:r>
              <a:rPr lang="zh-CN" altLang="en-US" sz="2400" dirty="0" smtClean="0"/>
              <a:t>一个整数</a:t>
            </a:r>
            <a:r>
              <a:rPr lang="en-US" altLang="zh-CN" sz="2400" dirty="0" smtClean="0"/>
              <a:t>,</a:t>
            </a:r>
            <a:r>
              <a:rPr lang="zh-CN" altLang="en-US" sz="2400" dirty="0" smtClean="0"/>
              <a:t>表示皇后的摆法</a:t>
            </a:r>
            <a:endParaRPr lang="en-US" altLang="zh-CN" sz="2400" dirty="0" smtClean="0"/>
          </a:p>
          <a:p>
            <a:r>
              <a:rPr lang="zh-CN" altLang="en-US" sz="2400" dirty="0" smtClean="0">
                <a:solidFill>
                  <a:srgbClr val="FF0000"/>
                </a:solidFill>
              </a:rPr>
              <a:t>输入样例</a:t>
            </a:r>
            <a:r>
              <a:rPr lang="en-US" altLang="zh-CN" sz="2400" dirty="0" smtClean="0">
                <a:solidFill>
                  <a:srgbClr val="FF0000"/>
                </a:solidFill>
              </a:rPr>
              <a:t>:</a:t>
            </a:r>
          </a:p>
          <a:p>
            <a:r>
              <a:rPr lang="en-US" altLang="zh-CN" sz="2400" dirty="0" smtClean="0"/>
              <a:t>8</a:t>
            </a:r>
          </a:p>
          <a:p>
            <a:r>
              <a:rPr lang="en-US" altLang="zh-CN" sz="2400" dirty="0" smtClean="0"/>
              <a:t>4</a:t>
            </a:r>
          </a:p>
          <a:p>
            <a:r>
              <a:rPr lang="zh-CN" altLang="en-US" sz="2400" dirty="0" smtClean="0">
                <a:solidFill>
                  <a:srgbClr val="FF0000"/>
                </a:solidFill>
              </a:rPr>
              <a:t>输出样例</a:t>
            </a:r>
            <a:r>
              <a:rPr lang="en-US" altLang="zh-CN" sz="2400" dirty="0" smtClean="0">
                <a:solidFill>
                  <a:srgbClr val="FF0000"/>
                </a:solidFill>
              </a:rPr>
              <a:t>:</a:t>
            </a:r>
          </a:p>
          <a:p>
            <a:r>
              <a:rPr lang="en-US" altLang="zh-CN" sz="2400" dirty="0" smtClean="0"/>
              <a:t>92</a:t>
            </a:r>
          </a:p>
          <a:p>
            <a:r>
              <a:rPr lang="en-US" altLang="zh-CN" sz="2400" dirty="0" smtClean="0"/>
              <a:t>2</a:t>
            </a:r>
            <a:endParaRPr lang="zh-CN" altLang="en-US" sz="2400" dirty="0"/>
          </a:p>
        </p:txBody>
      </p:sp>
    </p:spTree>
    <p:extLst>
      <p:ext uri="{BB962C8B-B14F-4D97-AF65-F5344CB8AC3E}">
        <p14:creationId xmlns:p14="http://schemas.microsoft.com/office/powerpoint/2010/main" val="1571208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5114932" cy="4972072"/>
          </a:xfrm>
        </p:spPr>
        <p:txBody>
          <a:bodyPr>
            <a:normAutofit/>
          </a:bodyPr>
          <a:lstStyle/>
          <a:p>
            <a:r>
              <a:rPr lang="zh-CN" altLang="en-US" sz="2400" dirty="0" smtClean="0"/>
              <a:t>皇后摆放的新结点</a:t>
            </a:r>
            <a:r>
              <a:rPr lang="en-US" altLang="zh-CN" sz="2400" dirty="0" smtClean="0"/>
              <a:t>(</a:t>
            </a:r>
            <a:r>
              <a:rPr lang="en-US" altLang="zh-CN" sz="2400" dirty="0" err="1" smtClean="0"/>
              <a:t>i,j</a:t>
            </a:r>
            <a:r>
              <a:rPr lang="en-US" altLang="zh-CN" sz="2400" dirty="0" smtClean="0"/>
              <a:t>)</a:t>
            </a:r>
            <a:r>
              <a:rPr lang="zh-CN" altLang="en-US" sz="2400" dirty="0" smtClean="0"/>
              <a:t>满足条件：</a:t>
            </a:r>
            <a:endParaRPr lang="en-US" altLang="zh-CN" sz="2400" dirty="0" smtClean="0"/>
          </a:p>
          <a:p>
            <a:pPr lvl="1"/>
            <a:r>
              <a:rPr lang="zh-CN" altLang="en-US" sz="2000" dirty="0" smtClean="0"/>
              <a:t>同一行无其他皇后，第</a:t>
            </a:r>
            <a:r>
              <a:rPr lang="en-US" altLang="zh-CN" sz="2000" dirty="0" err="1" smtClean="0"/>
              <a:t>i</a:t>
            </a:r>
            <a:r>
              <a:rPr lang="zh-CN" altLang="en-US" sz="2000" dirty="0" smtClean="0"/>
              <a:t>行未被占用</a:t>
            </a:r>
            <a:endParaRPr lang="en-US" altLang="zh-CN" sz="2000" dirty="0" smtClean="0"/>
          </a:p>
          <a:p>
            <a:pPr lvl="1"/>
            <a:r>
              <a:rPr lang="zh-CN" altLang="en-US" sz="2000" dirty="0" smtClean="0"/>
              <a:t>同一列无其他皇后，第</a:t>
            </a:r>
            <a:r>
              <a:rPr lang="en-US" altLang="zh-CN" sz="2000" dirty="0" smtClean="0"/>
              <a:t>j</a:t>
            </a:r>
            <a:r>
              <a:rPr lang="zh-CN" altLang="en-US" sz="2000" dirty="0" smtClean="0"/>
              <a:t>列未被占用</a:t>
            </a:r>
            <a:endParaRPr lang="en-US" altLang="zh-CN" sz="2000" dirty="0" smtClean="0"/>
          </a:p>
          <a:p>
            <a:pPr lvl="1"/>
            <a:r>
              <a:rPr lang="zh-CN" altLang="en-US" sz="2000" dirty="0" smtClean="0"/>
              <a:t>同一斜线无其他皇后，在平行于斜向右上对角线上的点，其行列坐标差相等；而平行于斜向右下对角线的点，其行列坐标和相等</a:t>
            </a:r>
            <a:endParaRPr lang="en-US" altLang="zh-CN" sz="2000" dirty="0" smtClean="0"/>
          </a:p>
          <a:p>
            <a:r>
              <a:rPr lang="zh-CN" altLang="en-US" sz="2400" dirty="0" smtClean="0"/>
              <a:t>算法（递归）：</a:t>
            </a:r>
            <a:r>
              <a:rPr lang="zh-CN" altLang="en-US" sz="2000" dirty="0" smtClean="0"/>
              <a:t>如果当前位置（</a:t>
            </a:r>
            <a:r>
              <a:rPr lang="en-US" altLang="zh-CN" sz="2000" dirty="0" err="1" smtClean="0"/>
              <a:t>i</a:t>
            </a:r>
            <a:r>
              <a:rPr lang="zh-CN" altLang="en-US" sz="2000" dirty="0" smtClean="0"/>
              <a:t>，</a:t>
            </a:r>
            <a:r>
              <a:rPr lang="en-US" altLang="zh-CN" sz="2000" dirty="0" smtClean="0"/>
              <a:t>j</a:t>
            </a:r>
            <a:r>
              <a:rPr lang="zh-CN" altLang="en-US" sz="2000" dirty="0" smtClean="0"/>
              <a:t>）未被占用（行和两斜线的占位标志均为</a:t>
            </a:r>
            <a:r>
              <a:rPr lang="en-US" altLang="zh-CN" sz="2000" dirty="0" smtClean="0"/>
              <a:t>0</a:t>
            </a:r>
            <a:r>
              <a:rPr lang="zh-CN" altLang="en-US" sz="2000" dirty="0" smtClean="0"/>
              <a:t>）</a:t>
            </a:r>
            <a:endParaRPr lang="en-US" altLang="zh-CN" sz="2000" dirty="0" smtClean="0"/>
          </a:p>
          <a:p>
            <a:pPr lvl="1"/>
            <a:r>
              <a:rPr lang="zh-CN" altLang="en-US" sz="2000" dirty="0" smtClean="0"/>
              <a:t>摆放第</a:t>
            </a:r>
            <a:r>
              <a:rPr lang="en-US" altLang="zh-CN" sz="2000" dirty="0" err="1" smtClean="0"/>
              <a:t>i</a:t>
            </a:r>
            <a:r>
              <a:rPr lang="zh-CN" altLang="en-US" sz="2000" dirty="0" smtClean="0"/>
              <a:t>个皇后</a:t>
            </a:r>
            <a:endParaRPr lang="en-US" altLang="zh-CN" sz="2000" dirty="0" smtClean="0"/>
          </a:p>
          <a:p>
            <a:pPr lvl="1"/>
            <a:r>
              <a:rPr lang="zh-CN" altLang="en-US" sz="2000" dirty="0" smtClean="0"/>
              <a:t>设置行和两斜线的占位标志为</a:t>
            </a:r>
            <a:r>
              <a:rPr lang="en-US" altLang="zh-CN" sz="2000" dirty="0" smtClean="0"/>
              <a:t>1</a:t>
            </a:r>
          </a:p>
          <a:p>
            <a:pPr lvl="1"/>
            <a:r>
              <a:rPr lang="zh-CN" altLang="en-US" sz="2000" dirty="0" smtClean="0"/>
              <a:t>继续递归</a:t>
            </a:r>
            <a:r>
              <a:rPr lang="en-US" altLang="zh-CN" sz="2000" dirty="0" smtClean="0"/>
              <a:t>trace(i+1,n)</a:t>
            </a:r>
          </a:p>
          <a:p>
            <a:pPr lvl="1"/>
            <a:r>
              <a:rPr lang="zh-CN" altLang="en-US" sz="2000" dirty="0" smtClean="0"/>
              <a:t>恢复占位</a:t>
            </a:r>
          </a:p>
        </p:txBody>
      </p:sp>
      <p:pic>
        <p:nvPicPr>
          <p:cNvPr id="32770" name="Picture 2"/>
          <p:cNvPicPr>
            <a:picLocks noChangeAspect="1" noChangeArrowheads="1"/>
          </p:cNvPicPr>
          <p:nvPr/>
        </p:nvPicPr>
        <p:blipFill>
          <a:blip r:embed="rId2"/>
          <a:srcRect/>
          <a:stretch>
            <a:fillRect/>
          </a:stretch>
        </p:blipFill>
        <p:spPr bwMode="auto">
          <a:xfrm>
            <a:off x="5857884" y="1643050"/>
            <a:ext cx="2809875" cy="2828925"/>
          </a:xfrm>
          <a:prstGeom prst="rect">
            <a:avLst/>
          </a:prstGeom>
          <a:noFill/>
          <a:ln w="9525">
            <a:noFill/>
            <a:miter lim="800000"/>
            <a:headEnd/>
            <a:tailEnd/>
          </a:ln>
          <a:effectLst/>
        </p:spPr>
      </p:pic>
    </p:spTree>
    <p:extLst>
      <p:ext uri="{BB962C8B-B14F-4D97-AF65-F5344CB8AC3E}">
        <p14:creationId xmlns:p14="http://schemas.microsoft.com/office/powerpoint/2010/main" val="477062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285728"/>
            <a:ext cx="8643998" cy="6186309"/>
          </a:xfrm>
          <a:prstGeom prst="rect">
            <a:avLst/>
          </a:prstGeom>
        </p:spPr>
        <p:txBody>
          <a:bodyPr wrap="square">
            <a:spAutoFit/>
          </a:bodyPr>
          <a:lstStyle/>
          <a:p>
            <a:r>
              <a:rPr lang="en-US" altLang="zh-CN" dirty="0" smtClean="0"/>
              <a:t>#include&lt;</a:t>
            </a:r>
            <a:r>
              <a:rPr lang="en-US" altLang="zh-CN" dirty="0" err="1" smtClean="0"/>
              <a:t>iostream</a:t>
            </a:r>
            <a:r>
              <a:rPr lang="en-US" altLang="zh-CN" dirty="0" smtClean="0"/>
              <a:t>&gt;</a:t>
            </a:r>
          </a:p>
          <a:p>
            <a:r>
              <a:rPr lang="en-US" altLang="zh-CN" dirty="0" smtClean="0"/>
              <a:t>using namespace std;</a:t>
            </a:r>
          </a:p>
          <a:p>
            <a:r>
              <a:rPr lang="en-US" altLang="zh-CN" dirty="0" err="1" smtClean="0"/>
              <a:t>int</a:t>
            </a:r>
            <a:r>
              <a:rPr lang="en-US" altLang="zh-CN" dirty="0" smtClean="0"/>
              <a:t> a[100]; </a:t>
            </a:r>
            <a:r>
              <a:rPr lang="en-US" altLang="zh-CN" dirty="0" smtClean="0">
                <a:solidFill>
                  <a:srgbClr val="FF0000"/>
                </a:solidFill>
              </a:rPr>
              <a:t>//</a:t>
            </a:r>
            <a:r>
              <a:rPr lang="zh-CN" altLang="en-US" b="1" dirty="0" smtClean="0">
                <a:solidFill>
                  <a:srgbClr val="FF0000"/>
                </a:solidFill>
              </a:rPr>
              <a:t>记录皇后的行坐标</a:t>
            </a:r>
          </a:p>
          <a:p>
            <a:r>
              <a:rPr lang="en-US" altLang="zh-CN" dirty="0" err="1" smtClean="0"/>
              <a:t>int</a:t>
            </a:r>
            <a:r>
              <a:rPr lang="en-US" altLang="zh-CN" dirty="0" smtClean="0"/>
              <a:t> b[100]={0},c[200]={0},d[200]={0};//</a:t>
            </a:r>
            <a:r>
              <a:rPr lang="zh-CN" altLang="en-US" b="1" dirty="0" smtClean="0">
                <a:solidFill>
                  <a:srgbClr val="FF0000"/>
                </a:solidFill>
              </a:rPr>
              <a:t>行、右向上、右向下斜线的占位标志</a:t>
            </a:r>
          </a:p>
          <a:p>
            <a:r>
              <a:rPr lang="en-US" altLang="zh-CN" dirty="0" err="1" smtClean="0"/>
              <a:t>int</a:t>
            </a:r>
            <a:r>
              <a:rPr lang="en-US" altLang="zh-CN" dirty="0" smtClean="0"/>
              <a:t> </a:t>
            </a:r>
            <a:r>
              <a:rPr lang="en-US" altLang="zh-CN" dirty="0" err="1" smtClean="0"/>
              <a:t>t,k</a:t>
            </a:r>
            <a:r>
              <a:rPr lang="en-US" altLang="zh-CN" dirty="0" smtClean="0"/>
              <a:t>;</a:t>
            </a:r>
          </a:p>
          <a:p>
            <a:r>
              <a:rPr lang="en-US" altLang="zh-CN" dirty="0" err="1" smtClean="0"/>
              <a:t>int</a:t>
            </a:r>
            <a:r>
              <a:rPr lang="en-US" altLang="zh-CN" dirty="0" smtClean="0"/>
              <a:t> trace(</a:t>
            </a:r>
            <a:r>
              <a:rPr lang="en-US" altLang="zh-CN" dirty="0" err="1" smtClean="0"/>
              <a:t>int</a:t>
            </a:r>
            <a:r>
              <a:rPr lang="en-US" altLang="zh-CN" dirty="0" smtClean="0"/>
              <a:t> </a:t>
            </a:r>
            <a:r>
              <a:rPr lang="en-US" altLang="zh-CN" dirty="0" err="1" smtClean="0"/>
              <a:t>i,int</a:t>
            </a:r>
            <a:r>
              <a:rPr lang="en-US" altLang="zh-CN" dirty="0" smtClean="0"/>
              <a:t> m) </a:t>
            </a:r>
            <a:r>
              <a:rPr lang="en-US" altLang="zh-CN" b="1" dirty="0" smtClean="0">
                <a:solidFill>
                  <a:srgbClr val="FF0000"/>
                </a:solidFill>
              </a:rPr>
              <a:t>//</a:t>
            </a:r>
            <a:r>
              <a:rPr lang="zh-CN" altLang="en-US" b="1" dirty="0" smtClean="0">
                <a:solidFill>
                  <a:srgbClr val="FF0000"/>
                </a:solidFill>
              </a:rPr>
              <a:t>递归函数</a:t>
            </a:r>
          </a:p>
          <a:p>
            <a:r>
              <a:rPr lang="en-US" altLang="zh-CN" dirty="0" smtClean="0"/>
              <a:t>{</a:t>
            </a:r>
          </a:p>
          <a:p>
            <a:r>
              <a:rPr lang="en-US" altLang="zh-CN" dirty="0" smtClean="0"/>
              <a:t>    </a:t>
            </a:r>
            <a:r>
              <a:rPr lang="en-US" altLang="zh-CN" dirty="0" err="1" smtClean="0"/>
              <a:t>int</a:t>
            </a:r>
            <a:r>
              <a:rPr lang="en-US" altLang="zh-CN" dirty="0" smtClean="0"/>
              <a:t> j;</a:t>
            </a:r>
          </a:p>
          <a:p>
            <a:r>
              <a:rPr lang="en-US" altLang="zh-CN" dirty="0" smtClean="0"/>
              <a:t>    if(</a:t>
            </a:r>
            <a:r>
              <a:rPr lang="en-US" altLang="zh-CN" dirty="0" err="1" smtClean="0"/>
              <a:t>i</a:t>
            </a:r>
            <a:r>
              <a:rPr lang="en-US" altLang="zh-CN" dirty="0" smtClean="0"/>
              <a:t> &gt; m) t</a:t>
            </a:r>
            <a:r>
              <a:rPr lang="en-US" altLang="zh-CN" b="1" dirty="0" smtClean="0">
                <a:solidFill>
                  <a:srgbClr val="FF0000"/>
                </a:solidFill>
              </a:rPr>
              <a:t>++;//</a:t>
            </a:r>
            <a:r>
              <a:rPr lang="zh-CN" altLang="en-US" b="1" dirty="0" smtClean="0">
                <a:solidFill>
                  <a:srgbClr val="FF0000"/>
                </a:solidFill>
              </a:rPr>
              <a:t>满足递归结束条件，找到一种方案</a:t>
            </a:r>
          </a:p>
          <a:p>
            <a:r>
              <a:rPr lang="zh-CN" altLang="en-US" dirty="0" smtClean="0"/>
              <a:t>    </a:t>
            </a:r>
            <a:r>
              <a:rPr lang="en-US" altLang="zh-CN" dirty="0" smtClean="0"/>
              <a:t>else//</a:t>
            </a:r>
            <a:r>
              <a:rPr lang="zh-CN" altLang="en-US" dirty="0" smtClean="0"/>
              <a:t>递归放置皇后</a:t>
            </a:r>
          </a:p>
          <a:p>
            <a:r>
              <a:rPr lang="zh-CN" altLang="en-US" dirty="0" smtClean="0"/>
              <a:t>        </a:t>
            </a:r>
            <a:r>
              <a:rPr lang="en-US" altLang="zh-CN" dirty="0" smtClean="0"/>
              <a:t>for(j = 1; j &lt;= m; j</a:t>
            </a:r>
            <a:r>
              <a:rPr lang="en-US" altLang="zh-CN" b="1" dirty="0" smtClean="0">
                <a:solidFill>
                  <a:srgbClr val="FF0000"/>
                </a:solidFill>
              </a:rPr>
              <a:t>++)//</a:t>
            </a:r>
            <a:r>
              <a:rPr lang="zh-CN" altLang="en-US" b="1" dirty="0" smtClean="0">
                <a:solidFill>
                  <a:srgbClr val="FF0000"/>
                </a:solidFill>
              </a:rPr>
              <a:t>每个皇后都有</a:t>
            </a:r>
            <a:r>
              <a:rPr lang="en-US" altLang="zh-CN" b="1" dirty="0" smtClean="0">
                <a:solidFill>
                  <a:srgbClr val="FF0000"/>
                </a:solidFill>
              </a:rPr>
              <a:t>m</a:t>
            </a:r>
            <a:r>
              <a:rPr lang="zh-CN" altLang="en-US" b="1" dirty="0" smtClean="0">
                <a:solidFill>
                  <a:srgbClr val="FF0000"/>
                </a:solidFill>
              </a:rPr>
              <a:t>种可能位置</a:t>
            </a:r>
          </a:p>
          <a:p>
            <a:r>
              <a:rPr lang="zh-CN" altLang="en-US" dirty="0" smtClean="0"/>
              <a:t>           </a:t>
            </a:r>
            <a:r>
              <a:rPr lang="en-US" altLang="zh-CN" dirty="0" smtClean="0"/>
              <a:t>if(b[j] == 0 &amp;&amp; c[i+j-1] == 0 &amp;&amp; d[m-</a:t>
            </a:r>
            <a:r>
              <a:rPr lang="en-US" altLang="zh-CN" dirty="0" err="1" smtClean="0"/>
              <a:t>j+i</a:t>
            </a:r>
            <a:r>
              <a:rPr lang="en-US" altLang="zh-CN" dirty="0" smtClean="0"/>
              <a:t>] == 0){//</a:t>
            </a:r>
            <a:r>
              <a:rPr lang="zh-CN" altLang="en-US" b="1" dirty="0" smtClean="0">
                <a:solidFill>
                  <a:srgbClr val="FF0000"/>
                </a:solidFill>
              </a:rPr>
              <a:t>如果该位置未被占</a:t>
            </a:r>
          </a:p>
          <a:p>
            <a:r>
              <a:rPr lang="zh-CN" altLang="en-US" dirty="0" smtClean="0"/>
              <a:t>                </a:t>
            </a:r>
            <a:r>
              <a:rPr lang="en-US" altLang="zh-CN" dirty="0" smtClean="0"/>
              <a:t>a[</a:t>
            </a:r>
            <a:r>
              <a:rPr lang="en-US" altLang="zh-CN" dirty="0" err="1" smtClean="0"/>
              <a:t>i</a:t>
            </a:r>
            <a:r>
              <a:rPr lang="en-US" altLang="zh-CN" dirty="0" smtClean="0"/>
              <a:t>] =1;//</a:t>
            </a:r>
            <a:r>
              <a:rPr lang="zh-CN" altLang="en-US" b="1" dirty="0" smtClean="0">
                <a:solidFill>
                  <a:srgbClr val="FF0000"/>
                </a:solidFill>
              </a:rPr>
              <a:t>皇后摆放在该行</a:t>
            </a:r>
          </a:p>
          <a:p>
            <a:r>
              <a:rPr lang="zh-CN" altLang="en-US" dirty="0" smtClean="0"/>
              <a:t>                </a:t>
            </a:r>
            <a:r>
              <a:rPr lang="en-US" altLang="zh-CN" dirty="0" smtClean="0"/>
              <a:t>b[j] = 1;//</a:t>
            </a:r>
            <a:r>
              <a:rPr lang="zh-CN" altLang="en-US" b="1" dirty="0" smtClean="0">
                <a:solidFill>
                  <a:srgbClr val="FF0000"/>
                </a:solidFill>
              </a:rPr>
              <a:t>占领第</a:t>
            </a:r>
            <a:r>
              <a:rPr lang="en-US" altLang="zh-CN" b="1" dirty="0" smtClean="0">
                <a:solidFill>
                  <a:srgbClr val="FF0000"/>
                </a:solidFill>
              </a:rPr>
              <a:t>j</a:t>
            </a:r>
            <a:r>
              <a:rPr lang="zh-CN" altLang="en-US" b="1" dirty="0" smtClean="0">
                <a:solidFill>
                  <a:srgbClr val="FF0000"/>
                </a:solidFill>
              </a:rPr>
              <a:t>行</a:t>
            </a:r>
          </a:p>
          <a:p>
            <a:r>
              <a:rPr lang="zh-CN" altLang="en-US" dirty="0" smtClean="0"/>
              <a:t>                </a:t>
            </a:r>
            <a:r>
              <a:rPr lang="en-US" altLang="zh-CN" dirty="0" smtClean="0"/>
              <a:t>c[i+j-1] = 1;//</a:t>
            </a:r>
            <a:r>
              <a:rPr lang="zh-CN" altLang="en-US" b="1" dirty="0" smtClean="0">
                <a:solidFill>
                  <a:srgbClr val="FF0000"/>
                </a:solidFill>
              </a:rPr>
              <a:t>占领右向上斜线</a:t>
            </a:r>
          </a:p>
          <a:p>
            <a:r>
              <a:rPr lang="zh-CN" altLang="en-US" dirty="0" smtClean="0"/>
              <a:t>                </a:t>
            </a:r>
            <a:r>
              <a:rPr lang="en-US" altLang="zh-CN" dirty="0" smtClean="0"/>
              <a:t>d[m-</a:t>
            </a:r>
            <a:r>
              <a:rPr lang="en-US" altLang="zh-CN" dirty="0" err="1" smtClean="0"/>
              <a:t>j+i</a:t>
            </a:r>
            <a:r>
              <a:rPr lang="en-US" altLang="zh-CN" dirty="0" smtClean="0"/>
              <a:t>] = 1;//</a:t>
            </a:r>
            <a:r>
              <a:rPr lang="zh-CN" altLang="en-US" b="1" dirty="0" smtClean="0">
                <a:solidFill>
                  <a:srgbClr val="FF0000"/>
                </a:solidFill>
              </a:rPr>
              <a:t>占领右向下斜线</a:t>
            </a:r>
          </a:p>
          <a:p>
            <a:r>
              <a:rPr lang="zh-CN" altLang="en-US" dirty="0" smtClean="0"/>
              <a:t>                </a:t>
            </a:r>
            <a:r>
              <a:rPr lang="en-US" altLang="zh-CN" dirty="0" smtClean="0"/>
              <a:t>trace(i+1,m);//</a:t>
            </a:r>
            <a:r>
              <a:rPr lang="zh-CN" altLang="en-US" b="1" dirty="0" smtClean="0">
                <a:solidFill>
                  <a:srgbClr val="FF0000"/>
                </a:solidFill>
              </a:rPr>
              <a:t>递归摆放下一皇后</a:t>
            </a:r>
          </a:p>
          <a:p>
            <a:r>
              <a:rPr lang="zh-CN" altLang="en-US" dirty="0" smtClean="0"/>
              <a:t>                </a:t>
            </a:r>
            <a:r>
              <a:rPr lang="en-US" altLang="zh-CN" dirty="0" smtClean="0"/>
              <a:t>b[j] = 0;//</a:t>
            </a:r>
            <a:r>
              <a:rPr lang="zh-CN" altLang="en-US" b="1" dirty="0" smtClean="0">
                <a:solidFill>
                  <a:srgbClr val="FF0000"/>
                </a:solidFill>
              </a:rPr>
              <a:t>回溯</a:t>
            </a:r>
            <a:r>
              <a:rPr lang="en-US" altLang="zh-CN" b="1" dirty="0" smtClean="0">
                <a:solidFill>
                  <a:srgbClr val="FF0000"/>
                </a:solidFill>
              </a:rPr>
              <a:t>, </a:t>
            </a:r>
            <a:r>
              <a:rPr lang="zh-CN" altLang="en-US" b="1" dirty="0" smtClean="0">
                <a:solidFill>
                  <a:srgbClr val="FF0000"/>
                </a:solidFill>
              </a:rPr>
              <a:t>恢复行占位标志</a:t>
            </a:r>
          </a:p>
          <a:p>
            <a:r>
              <a:rPr lang="zh-CN" altLang="en-US" dirty="0" smtClean="0"/>
              <a:t>                </a:t>
            </a:r>
            <a:r>
              <a:rPr lang="en-US" altLang="zh-CN" dirty="0" smtClean="0"/>
              <a:t>c[i+j-1] = 0;//</a:t>
            </a:r>
            <a:r>
              <a:rPr lang="zh-CN" altLang="en-US" b="1" dirty="0" smtClean="0">
                <a:solidFill>
                  <a:srgbClr val="FF0000"/>
                </a:solidFill>
              </a:rPr>
              <a:t>回溯</a:t>
            </a:r>
            <a:r>
              <a:rPr lang="en-US" altLang="zh-CN" b="1" dirty="0" smtClean="0">
                <a:solidFill>
                  <a:srgbClr val="FF0000"/>
                </a:solidFill>
              </a:rPr>
              <a:t>, </a:t>
            </a:r>
            <a:r>
              <a:rPr lang="zh-CN" altLang="en-US" b="1" dirty="0" smtClean="0">
                <a:solidFill>
                  <a:srgbClr val="FF0000"/>
                </a:solidFill>
              </a:rPr>
              <a:t>恢复斜上对角线占位标志</a:t>
            </a:r>
          </a:p>
          <a:p>
            <a:r>
              <a:rPr lang="zh-CN" altLang="en-US" dirty="0" smtClean="0"/>
              <a:t>                </a:t>
            </a:r>
            <a:r>
              <a:rPr lang="en-US" altLang="zh-CN" dirty="0" smtClean="0"/>
              <a:t>d[m-</a:t>
            </a:r>
            <a:r>
              <a:rPr lang="en-US" altLang="zh-CN" dirty="0" err="1" smtClean="0"/>
              <a:t>j+i</a:t>
            </a:r>
            <a:r>
              <a:rPr lang="en-US" altLang="zh-CN" dirty="0" smtClean="0"/>
              <a:t>] = 0;//</a:t>
            </a:r>
            <a:r>
              <a:rPr lang="zh-CN" altLang="en-US" b="1" dirty="0" smtClean="0">
                <a:solidFill>
                  <a:srgbClr val="FF0000"/>
                </a:solidFill>
              </a:rPr>
              <a:t>回溯</a:t>
            </a:r>
            <a:r>
              <a:rPr lang="en-US" altLang="zh-CN" b="1" dirty="0" smtClean="0">
                <a:solidFill>
                  <a:srgbClr val="FF0000"/>
                </a:solidFill>
              </a:rPr>
              <a:t>, </a:t>
            </a:r>
            <a:r>
              <a:rPr lang="zh-CN" altLang="en-US" b="1" dirty="0" smtClean="0">
                <a:solidFill>
                  <a:srgbClr val="FF0000"/>
                </a:solidFill>
              </a:rPr>
              <a:t>恢复斜下对角线占位标志</a:t>
            </a:r>
          </a:p>
          <a:p>
            <a:r>
              <a:rPr lang="zh-CN" altLang="en-US" dirty="0" smtClean="0"/>
              <a:t>            </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41060734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136339"/>
            <a:ext cx="4572000" cy="2585323"/>
          </a:xfrm>
          <a:prstGeom prst="rect">
            <a:avLst/>
          </a:prstGeom>
        </p:spPr>
        <p:txBody>
          <a:bodyPr>
            <a:spAutoFit/>
          </a:bodyPr>
          <a:lstStyle/>
          <a:p>
            <a:r>
              <a:rPr lang="en-US" altLang="zh-CN" dirty="0" err="1" smtClean="0"/>
              <a:t>int</a:t>
            </a:r>
            <a:r>
              <a:rPr lang="en-US" altLang="zh-CN" dirty="0" smtClean="0"/>
              <a:t> main() //</a:t>
            </a:r>
            <a:r>
              <a:rPr lang="zh-CN" altLang="en-US" dirty="0" smtClean="0"/>
              <a:t>主函数</a:t>
            </a:r>
          </a:p>
          <a:p>
            <a:r>
              <a:rPr lang="en-US" altLang="zh-CN" dirty="0" smtClean="0"/>
              <a:t>{</a:t>
            </a:r>
          </a:p>
          <a:p>
            <a:r>
              <a:rPr lang="en-US" altLang="zh-CN" dirty="0" smtClean="0"/>
              <a:t>	</a:t>
            </a:r>
            <a:r>
              <a:rPr lang="en-US" altLang="zh-CN" dirty="0" err="1" smtClean="0"/>
              <a:t>int</a:t>
            </a:r>
            <a:r>
              <a:rPr lang="en-US" altLang="zh-CN" dirty="0" smtClean="0"/>
              <a:t> n;</a:t>
            </a:r>
          </a:p>
          <a:p>
            <a:r>
              <a:rPr lang="en-US" altLang="zh-CN" dirty="0" smtClean="0"/>
              <a:t>	</a:t>
            </a:r>
            <a:r>
              <a:rPr lang="en-US" altLang="zh-CN" dirty="0" err="1" smtClean="0"/>
              <a:t>cin</a:t>
            </a:r>
            <a:r>
              <a:rPr lang="en-US" altLang="zh-CN" dirty="0" smtClean="0"/>
              <a:t>&gt;&gt;n;</a:t>
            </a:r>
          </a:p>
          <a:p>
            <a:r>
              <a:rPr lang="en-US" altLang="zh-CN" dirty="0" smtClean="0"/>
              <a:t>   </a:t>
            </a:r>
            <a:r>
              <a:rPr lang="zh-CN" altLang="en-US" dirty="0" smtClean="0"/>
              <a:t>             </a:t>
            </a:r>
            <a:r>
              <a:rPr lang="en-US" altLang="zh-CN" dirty="0" smtClean="0"/>
              <a:t> t = 0;</a:t>
            </a:r>
          </a:p>
          <a:p>
            <a:r>
              <a:rPr lang="en-US" altLang="zh-CN" dirty="0" smtClean="0"/>
              <a:t>  </a:t>
            </a:r>
            <a:r>
              <a:rPr lang="zh-CN" altLang="en-US" dirty="0" smtClean="0"/>
              <a:t>             </a:t>
            </a:r>
            <a:r>
              <a:rPr lang="en-US" altLang="zh-CN" dirty="0" smtClean="0"/>
              <a:t>  trace(1,n);//</a:t>
            </a:r>
            <a:r>
              <a:rPr lang="zh-CN" altLang="en-US" dirty="0" smtClean="0"/>
              <a:t>从第</a:t>
            </a:r>
            <a:r>
              <a:rPr lang="en-US" altLang="zh-CN" dirty="0" smtClean="0"/>
              <a:t>1</a:t>
            </a:r>
            <a:r>
              <a:rPr lang="zh-CN" altLang="en-US" dirty="0" smtClean="0"/>
              <a:t>个皇后开始放置</a:t>
            </a:r>
          </a:p>
          <a:p>
            <a:r>
              <a:rPr lang="zh-CN" altLang="en-US" dirty="0" smtClean="0"/>
              <a:t>                 </a:t>
            </a:r>
            <a:r>
              <a:rPr lang="en-US" altLang="zh-CN" dirty="0" err="1" smtClean="0"/>
              <a:t>cout</a:t>
            </a:r>
            <a:r>
              <a:rPr lang="en-US" altLang="zh-CN" dirty="0" smtClean="0"/>
              <a:t>&lt;&lt;t&lt;&lt;</a:t>
            </a:r>
            <a:r>
              <a:rPr lang="en-US" altLang="zh-CN" dirty="0" err="1" smtClean="0"/>
              <a:t>endl</a:t>
            </a:r>
            <a:r>
              <a:rPr lang="en-US" altLang="zh-CN" dirty="0" smtClean="0"/>
              <a:t>;</a:t>
            </a:r>
          </a:p>
          <a:p>
            <a:r>
              <a:rPr lang="en-US" altLang="zh-CN" dirty="0" smtClean="0"/>
              <a:t>   </a:t>
            </a:r>
            <a:r>
              <a:rPr lang="zh-CN" altLang="en-US" dirty="0" smtClean="0"/>
              <a:t>            </a:t>
            </a:r>
            <a:r>
              <a:rPr lang="en-US" altLang="zh-CN" dirty="0" smtClean="0"/>
              <a:t> return 0;</a:t>
            </a:r>
          </a:p>
          <a:p>
            <a:r>
              <a:rPr lang="en-US" altLang="zh-CN" dirty="0" smtClean="0"/>
              <a:t>}</a:t>
            </a:r>
            <a:endParaRPr lang="zh-CN" altLang="en-US" dirty="0"/>
          </a:p>
        </p:txBody>
      </p:sp>
    </p:spTree>
    <p:extLst>
      <p:ext uri="{BB962C8B-B14F-4D97-AF65-F5344CB8AC3E}">
        <p14:creationId xmlns:p14="http://schemas.microsoft.com/office/powerpoint/2010/main" val="1439411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4282" y="1000108"/>
            <a:ext cx="8572560" cy="3693319"/>
          </a:xfrm>
          <a:prstGeom prst="rect">
            <a:avLst/>
          </a:prstGeom>
        </p:spPr>
        <p:txBody>
          <a:bodyPr wrap="square">
            <a:spAutoFit/>
          </a:bodyPr>
          <a:lstStyle/>
          <a:p>
            <a:r>
              <a:rPr lang="en-US" altLang="zh-CN" dirty="0" smtClean="0"/>
              <a:t>#include&lt;</a:t>
            </a:r>
            <a:r>
              <a:rPr lang="en-US" altLang="zh-CN" dirty="0" err="1" smtClean="0"/>
              <a:t>cstdio</a:t>
            </a:r>
            <a:r>
              <a:rPr lang="en-US" altLang="zh-CN" dirty="0" smtClean="0"/>
              <a:t>&gt;</a:t>
            </a:r>
          </a:p>
          <a:p>
            <a:r>
              <a:rPr lang="en-US" altLang="zh-CN" dirty="0" smtClean="0"/>
              <a:t>#include&lt;</a:t>
            </a:r>
            <a:r>
              <a:rPr lang="en-US" altLang="zh-CN" dirty="0" err="1" smtClean="0"/>
              <a:t>cmath</a:t>
            </a:r>
            <a:r>
              <a:rPr lang="en-US" altLang="zh-CN" dirty="0" smtClean="0"/>
              <a:t>&gt;</a:t>
            </a:r>
          </a:p>
          <a:p>
            <a:r>
              <a:rPr lang="en-US" altLang="zh-CN" dirty="0" smtClean="0"/>
              <a:t>#include&lt;</a:t>
            </a:r>
            <a:r>
              <a:rPr lang="en-US" altLang="zh-CN" dirty="0" err="1" smtClean="0"/>
              <a:t>iostream</a:t>
            </a:r>
            <a:r>
              <a:rPr lang="en-US" altLang="zh-CN" dirty="0" smtClean="0"/>
              <a:t>&gt;</a:t>
            </a:r>
          </a:p>
          <a:p>
            <a:r>
              <a:rPr lang="en-US" altLang="zh-CN" dirty="0" smtClean="0"/>
              <a:t>using namespace std;</a:t>
            </a:r>
          </a:p>
          <a:p>
            <a:r>
              <a:rPr lang="en-US" altLang="zh-CN" dirty="0" err="1" smtClean="0"/>
              <a:t>int</a:t>
            </a:r>
            <a:r>
              <a:rPr lang="en-US" altLang="zh-CN" dirty="0" smtClean="0"/>
              <a:t> x[100];</a:t>
            </a:r>
          </a:p>
          <a:p>
            <a:r>
              <a:rPr lang="en-US" altLang="zh-CN" dirty="0" err="1" smtClean="0"/>
              <a:t>bool</a:t>
            </a:r>
            <a:r>
              <a:rPr lang="en-US" altLang="zh-CN" dirty="0" smtClean="0"/>
              <a:t> place(</a:t>
            </a:r>
            <a:r>
              <a:rPr lang="en-US" altLang="zh-CN" dirty="0" err="1" smtClean="0"/>
              <a:t>int</a:t>
            </a:r>
            <a:r>
              <a:rPr lang="en-US" altLang="zh-CN" dirty="0" smtClean="0"/>
              <a:t> k)//</a:t>
            </a:r>
            <a:r>
              <a:rPr lang="zh-CN" altLang="en-US" dirty="0" smtClean="0"/>
              <a:t>考察皇后</a:t>
            </a:r>
            <a:r>
              <a:rPr lang="en-US" altLang="zh-CN" dirty="0" smtClean="0"/>
              <a:t>k</a:t>
            </a:r>
            <a:r>
              <a:rPr lang="zh-CN" altLang="en-US" dirty="0" smtClean="0"/>
              <a:t>放置在</a:t>
            </a:r>
            <a:r>
              <a:rPr lang="en-US" altLang="zh-CN" dirty="0" smtClean="0"/>
              <a:t>x[k]</a:t>
            </a:r>
            <a:r>
              <a:rPr lang="zh-CN" altLang="en-US" dirty="0" smtClean="0"/>
              <a:t>列是否发生冲突</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    for(</a:t>
            </a:r>
            <a:r>
              <a:rPr lang="en-US" altLang="zh-CN" dirty="0" err="1" smtClean="0"/>
              <a:t>i</a:t>
            </a:r>
            <a:r>
              <a:rPr lang="en-US" altLang="zh-CN" dirty="0" smtClean="0"/>
              <a:t>=1;i&lt;</a:t>
            </a:r>
            <a:r>
              <a:rPr lang="en-US" altLang="zh-CN" dirty="0" err="1" smtClean="0"/>
              <a:t>k;i</a:t>
            </a:r>
            <a:r>
              <a:rPr lang="en-US" altLang="zh-CN" dirty="0" smtClean="0"/>
              <a:t>++)</a:t>
            </a:r>
          </a:p>
          <a:p>
            <a:r>
              <a:rPr lang="en-US" altLang="zh-CN" dirty="0" smtClean="0"/>
              <a:t>        if(x[k]==x[</a:t>
            </a:r>
            <a:r>
              <a:rPr lang="en-US" altLang="zh-CN" dirty="0" err="1" smtClean="0"/>
              <a:t>i</a:t>
            </a:r>
            <a:r>
              <a:rPr lang="en-US" altLang="zh-CN" dirty="0" smtClean="0"/>
              <a:t>]||abs(k-</a:t>
            </a:r>
            <a:r>
              <a:rPr lang="en-US" altLang="zh-CN" dirty="0" err="1" smtClean="0"/>
              <a:t>i</a:t>
            </a:r>
            <a:r>
              <a:rPr lang="en-US" altLang="zh-CN" dirty="0" smtClean="0"/>
              <a:t>)==abs(x[k]-x[</a:t>
            </a:r>
            <a:r>
              <a:rPr lang="en-US" altLang="zh-CN" dirty="0" err="1" smtClean="0"/>
              <a:t>i</a:t>
            </a:r>
            <a:r>
              <a:rPr lang="en-US" altLang="zh-CN" dirty="0" smtClean="0"/>
              <a:t>]))</a:t>
            </a:r>
          </a:p>
          <a:p>
            <a:r>
              <a:rPr lang="en-US" altLang="zh-CN" dirty="0" smtClean="0"/>
              <a:t>            return false;</a:t>
            </a:r>
          </a:p>
          <a:p>
            <a:r>
              <a:rPr lang="en-US" altLang="zh-CN" dirty="0" smtClean="0"/>
              <a:t>        return true;</a:t>
            </a:r>
          </a:p>
          <a:p>
            <a:r>
              <a:rPr lang="en-US" altLang="zh-CN" dirty="0" smtClean="0"/>
              <a:t>}</a:t>
            </a:r>
          </a:p>
        </p:txBody>
      </p:sp>
    </p:spTree>
    <p:extLst>
      <p:ext uri="{BB962C8B-B14F-4D97-AF65-F5344CB8AC3E}">
        <p14:creationId xmlns:p14="http://schemas.microsoft.com/office/powerpoint/2010/main" val="282207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lvl="1"/>
            <a:r>
              <a:rPr lang="zh-CN" altLang="en-US" dirty="0" smtClean="0">
                <a:solidFill>
                  <a:srgbClr val="FF0000"/>
                </a:solidFill>
              </a:rPr>
              <a:t>二维数组顺推算法框架描述：</a:t>
            </a:r>
          </a:p>
          <a:p>
            <a:pPr lvl="1">
              <a:buNone/>
            </a:pPr>
            <a:r>
              <a:rPr lang="en-US" dirty="0" smtClean="0"/>
              <a:t>F[1][m]=&lt;</a:t>
            </a:r>
            <a:r>
              <a:rPr lang="zh-CN" altLang="en-US" dirty="0" smtClean="0"/>
              <a:t>初始值</a:t>
            </a:r>
            <a:r>
              <a:rPr lang="en-US" dirty="0" smtClean="0"/>
              <a:t>&gt;</a:t>
            </a:r>
            <a:r>
              <a:rPr lang="zh-CN" altLang="en-US" dirty="0" smtClean="0"/>
              <a:t>；</a:t>
            </a:r>
            <a:r>
              <a:rPr lang="en-US" dirty="0" smtClean="0"/>
              <a:t>               	// </a:t>
            </a:r>
            <a:r>
              <a:rPr lang="zh-CN" altLang="en-US" dirty="0" smtClean="0"/>
              <a:t>赋初始值  </a:t>
            </a:r>
          </a:p>
          <a:p>
            <a:pPr lvl="1">
              <a:buNone/>
            </a:pPr>
            <a:r>
              <a:rPr lang="en-US" dirty="0" smtClean="0"/>
              <a:t>for(k=2;k&lt;=</a:t>
            </a:r>
            <a:r>
              <a:rPr lang="en-US" dirty="0" err="1" smtClean="0"/>
              <a:t>n;k</a:t>
            </a:r>
            <a:r>
              <a:rPr lang="en-US" dirty="0" smtClean="0"/>
              <a:t>++)</a:t>
            </a:r>
            <a:endParaRPr lang="zh-CN" altLang="en-US" dirty="0" smtClean="0"/>
          </a:p>
          <a:p>
            <a:pPr lvl="1">
              <a:buNone/>
            </a:pPr>
            <a:r>
              <a:rPr lang="en-US" dirty="0" smtClean="0"/>
              <a:t>  for(j=1;j&lt;=</a:t>
            </a:r>
            <a:r>
              <a:rPr lang="en-US" dirty="0" err="1" smtClean="0"/>
              <a:t>m;j</a:t>
            </a:r>
            <a:r>
              <a:rPr lang="en-US" dirty="0" smtClean="0"/>
              <a:t>++)</a:t>
            </a:r>
            <a:endParaRPr lang="zh-CN" altLang="en-US" dirty="0" smtClean="0"/>
          </a:p>
          <a:p>
            <a:pPr lvl="1">
              <a:buNone/>
            </a:pPr>
            <a:r>
              <a:rPr lang="en-US" dirty="0" smtClean="0"/>
              <a:t>   </a:t>
            </a:r>
            <a:r>
              <a:rPr lang="en-US" dirty="0" smtClean="0"/>
              <a:t>f[k][j]=&lt;</a:t>
            </a:r>
            <a:r>
              <a:rPr lang="zh-CN" altLang="en-US" dirty="0" smtClean="0"/>
              <a:t>递推关系式</a:t>
            </a:r>
            <a:r>
              <a:rPr lang="en-US" dirty="0" smtClean="0"/>
              <a:t>&gt;</a:t>
            </a:r>
            <a:r>
              <a:rPr lang="zh-CN" altLang="en-US" dirty="0" smtClean="0"/>
              <a:t>；</a:t>
            </a:r>
            <a:r>
              <a:rPr lang="en-US" dirty="0" smtClean="0"/>
              <a:t>// </a:t>
            </a:r>
            <a:r>
              <a:rPr lang="zh-CN" altLang="en-US" dirty="0" smtClean="0"/>
              <a:t>根据递推关系实施递推  </a:t>
            </a:r>
          </a:p>
          <a:p>
            <a:pPr lvl="1">
              <a:buNone/>
            </a:pPr>
            <a:r>
              <a:rPr lang="en-US" dirty="0" err="1" smtClean="0"/>
              <a:t>cout</a:t>
            </a:r>
            <a:r>
              <a:rPr lang="en-US" dirty="0" smtClean="0"/>
              <a:t>&lt;&lt;</a:t>
            </a:r>
            <a:r>
              <a:rPr lang="en-US" dirty="0" smtClean="0"/>
              <a:t>f[n][m]</a:t>
            </a:r>
            <a:r>
              <a:rPr lang="zh-CN" altLang="en-US" dirty="0" smtClean="0"/>
              <a:t>；</a:t>
            </a:r>
            <a:r>
              <a:rPr lang="en-US" dirty="0" smtClean="0"/>
              <a:t>           </a:t>
            </a:r>
            <a:r>
              <a:rPr lang="en-US" dirty="0" smtClean="0"/>
              <a:t>// </a:t>
            </a:r>
            <a:r>
              <a:rPr lang="zh-CN" altLang="en-US" dirty="0" smtClean="0"/>
              <a:t>输出</a:t>
            </a:r>
            <a:r>
              <a:rPr lang="en-US" dirty="0" smtClean="0"/>
              <a:t>n</a:t>
            </a:r>
            <a:r>
              <a:rPr lang="zh-CN" altLang="en-US" dirty="0" smtClean="0"/>
              <a:t>规模的解</a:t>
            </a:r>
            <a:r>
              <a:rPr lang="en-US" dirty="0" smtClean="0"/>
              <a:t>f[n][m]</a:t>
            </a:r>
            <a:endParaRPr lang="en-US" dirty="0" smtClean="0"/>
          </a:p>
          <a:p>
            <a:r>
              <a:rPr lang="zh-CN" altLang="en-US" dirty="0" smtClean="0"/>
              <a:t>二维或二维以上数组递推常用于</a:t>
            </a:r>
            <a:r>
              <a:rPr lang="zh-CN" altLang="en-US" dirty="0" smtClean="0">
                <a:solidFill>
                  <a:srgbClr val="FF0000"/>
                </a:solidFill>
              </a:rPr>
              <a:t>动态规划设计的最优值求解过程</a:t>
            </a:r>
            <a:r>
              <a:rPr lang="zh-CN" altLang="en-US" dirty="0" smtClean="0"/>
              <a:t>。当递推关系包含两个或两个以上关系式时，通常应用多关系分级递推算法求解</a:t>
            </a:r>
            <a:endParaRPr lang="zh-CN" altLang="en-US" dirty="0"/>
          </a:p>
        </p:txBody>
      </p:sp>
    </p:spTree>
    <p:extLst>
      <p:ext uri="{BB962C8B-B14F-4D97-AF65-F5344CB8AC3E}">
        <p14:creationId xmlns:p14="http://schemas.microsoft.com/office/powerpoint/2010/main" val="34444638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2844" y="0"/>
            <a:ext cx="4643470" cy="6463308"/>
          </a:xfrm>
          <a:prstGeom prst="rect">
            <a:avLst/>
          </a:prstGeom>
        </p:spPr>
        <p:txBody>
          <a:bodyPr wrap="square">
            <a:spAutoFit/>
          </a:bodyPr>
          <a:lstStyle/>
          <a:p>
            <a:r>
              <a:rPr lang="en-US" altLang="zh-CN" dirty="0" err="1" smtClean="0"/>
              <a:t>int</a:t>
            </a:r>
            <a:r>
              <a:rPr lang="en-US" altLang="zh-CN" dirty="0" smtClean="0"/>
              <a:t> queue(</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i,k,m</a:t>
            </a:r>
            <a:r>
              <a:rPr lang="en-US" altLang="zh-CN" dirty="0" smtClean="0"/>
              <a:t>=0;</a:t>
            </a:r>
          </a:p>
          <a:p>
            <a:r>
              <a:rPr lang="en-US" altLang="zh-CN" dirty="0" smtClean="0"/>
              <a:t>    for(</a:t>
            </a:r>
            <a:r>
              <a:rPr lang="en-US" altLang="zh-CN" dirty="0" err="1" smtClean="0"/>
              <a:t>i</a:t>
            </a:r>
            <a:r>
              <a:rPr lang="en-US" altLang="zh-CN" dirty="0" smtClean="0"/>
              <a:t>=1;i&lt;=</a:t>
            </a:r>
            <a:r>
              <a:rPr lang="en-US" altLang="zh-CN" dirty="0" err="1" smtClean="0"/>
              <a:t>n;i</a:t>
            </a:r>
            <a:r>
              <a:rPr lang="en-US" altLang="zh-CN" dirty="0" smtClean="0"/>
              <a:t>++)</a:t>
            </a:r>
          </a:p>
          <a:p>
            <a:r>
              <a:rPr lang="en-US" altLang="zh-CN" dirty="0" smtClean="0"/>
              <a:t>        x[</a:t>
            </a:r>
            <a:r>
              <a:rPr lang="en-US" altLang="zh-CN" dirty="0" err="1" smtClean="0"/>
              <a:t>i</a:t>
            </a:r>
            <a:r>
              <a:rPr lang="en-US" altLang="zh-CN" dirty="0" smtClean="0"/>
              <a:t>]=0;</a:t>
            </a:r>
          </a:p>
          <a:p>
            <a:r>
              <a:rPr lang="en-US" altLang="zh-CN" dirty="0" smtClean="0"/>
              <a:t>    k=1;</a:t>
            </a:r>
          </a:p>
          <a:p>
            <a:r>
              <a:rPr lang="en-US" altLang="zh-CN" dirty="0" smtClean="0"/>
              <a:t>    while(k&gt;=1)</a:t>
            </a:r>
          </a:p>
          <a:p>
            <a:r>
              <a:rPr lang="en-US" altLang="zh-CN" dirty="0" smtClean="0"/>
              <a:t>    {</a:t>
            </a:r>
          </a:p>
          <a:p>
            <a:r>
              <a:rPr lang="en-US" altLang="zh-CN" dirty="0" smtClean="0"/>
              <a:t>        x[k]=x[k]+1;   //</a:t>
            </a:r>
            <a:r>
              <a:rPr lang="zh-CN" altLang="en-US" dirty="0" smtClean="0"/>
              <a:t>在下一列放置第</a:t>
            </a:r>
            <a:r>
              <a:rPr lang="en-US" altLang="zh-CN" dirty="0" smtClean="0"/>
              <a:t>k</a:t>
            </a:r>
            <a:r>
              <a:rPr lang="zh-CN" altLang="en-US" dirty="0" smtClean="0"/>
              <a:t>个皇后</a:t>
            </a:r>
          </a:p>
          <a:p>
            <a:r>
              <a:rPr lang="zh-CN" altLang="en-US" dirty="0" smtClean="0"/>
              <a:t>        </a:t>
            </a:r>
            <a:r>
              <a:rPr lang="en-US" altLang="zh-CN" dirty="0" smtClean="0"/>
              <a:t>while(x[k]&lt;=n&amp;&amp;!place(k))</a:t>
            </a:r>
          </a:p>
          <a:p>
            <a:r>
              <a:rPr lang="en-US" altLang="zh-CN" dirty="0" smtClean="0"/>
              <a:t>            x[k]=x[k]+1;//</a:t>
            </a:r>
            <a:r>
              <a:rPr lang="zh-CN" altLang="en-US" dirty="0" smtClean="0"/>
              <a:t>搜索下一列</a:t>
            </a:r>
          </a:p>
          <a:p>
            <a:r>
              <a:rPr lang="zh-CN" altLang="en-US" dirty="0" smtClean="0"/>
              <a:t>        </a:t>
            </a:r>
            <a:r>
              <a:rPr lang="en-US" altLang="zh-CN" dirty="0" smtClean="0"/>
              <a:t>if(x[k]&lt;=n&amp;&amp;k==n)//</a:t>
            </a:r>
            <a:r>
              <a:rPr lang="zh-CN" altLang="en-US" dirty="0" smtClean="0"/>
              <a:t>得到一个输出</a:t>
            </a:r>
          </a:p>
          <a:p>
            <a:r>
              <a:rPr lang="zh-CN" altLang="en-US" dirty="0" smtClean="0"/>
              <a:t>            </a:t>
            </a:r>
            <a:r>
              <a:rPr lang="en-US" altLang="zh-CN" dirty="0" smtClean="0"/>
              <a:t>m++;</a:t>
            </a:r>
          </a:p>
          <a:p>
            <a:r>
              <a:rPr lang="en-US" altLang="zh-CN" dirty="0" smtClean="0"/>
              <a:t>         else if(x[k]&lt;=n&amp;&amp;k&lt;n)</a:t>
            </a:r>
          </a:p>
          <a:p>
            <a:r>
              <a:rPr lang="en-US" altLang="zh-CN" dirty="0" smtClean="0"/>
              <a:t>            k=k+1;//</a:t>
            </a:r>
            <a:r>
              <a:rPr lang="zh-CN" altLang="en-US" dirty="0" smtClean="0"/>
              <a:t>放置下一个皇后</a:t>
            </a:r>
          </a:p>
          <a:p>
            <a:r>
              <a:rPr lang="zh-CN" altLang="en-US" dirty="0" smtClean="0"/>
              <a:t>        </a:t>
            </a:r>
            <a:r>
              <a:rPr lang="en-US" altLang="zh-CN" dirty="0" smtClean="0"/>
              <a:t>else</a:t>
            </a:r>
          </a:p>
          <a:p>
            <a:r>
              <a:rPr lang="en-US" altLang="zh-CN" dirty="0" smtClean="0"/>
              <a:t>        {</a:t>
            </a:r>
          </a:p>
          <a:p>
            <a:r>
              <a:rPr lang="en-US" altLang="zh-CN" dirty="0" smtClean="0"/>
              <a:t>            x[k]=0;//</a:t>
            </a:r>
            <a:r>
              <a:rPr lang="zh-CN" altLang="en-US" dirty="0" smtClean="0"/>
              <a:t>重置</a:t>
            </a:r>
            <a:r>
              <a:rPr lang="en-US" altLang="zh-CN" dirty="0" smtClean="0"/>
              <a:t>x[k],</a:t>
            </a:r>
            <a:r>
              <a:rPr lang="zh-CN" altLang="en-US" dirty="0" smtClean="0"/>
              <a:t>回溯</a:t>
            </a:r>
          </a:p>
          <a:p>
            <a:r>
              <a:rPr lang="zh-CN" altLang="en-US" dirty="0" smtClean="0"/>
              <a:t>            </a:t>
            </a:r>
            <a:r>
              <a:rPr lang="en-US" altLang="zh-CN" dirty="0" smtClean="0"/>
              <a:t>k=k-1;</a:t>
            </a:r>
          </a:p>
          <a:p>
            <a:r>
              <a:rPr lang="en-US" altLang="zh-CN" dirty="0" smtClean="0"/>
              <a:t>        }</a:t>
            </a:r>
          </a:p>
          <a:p>
            <a:r>
              <a:rPr lang="en-US" altLang="zh-CN" dirty="0" smtClean="0"/>
              <a:t>    }</a:t>
            </a:r>
          </a:p>
          <a:p>
            <a:r>
              <a:rPr lang="en-US" altLang="zh-CN" dirty="0" smtClean="0"/>
              <a:t>    return m;</a:t>
            </a:r>
          </a:p>
          <a:p>
            <a:r>
              <a:rPr lang="en-US" altLang="zh-CN" dirty="0" smtClean="0"/>
              <a:t>}</a:t>
            </a:r>
          </a:p>
        </p:txBody>
      </p:sp>
      <p:sp>
        <p:nvSpPr>
          <p:cNvPr id="5" name="矩形 4"/>
          <p:cNvSpPr/>
          <p:nvPr/>
        </p:nvSpPr>
        <p:spPr>
          <a:xfrm>
            <a:off x="6072198" y="2143116"/>
            <a:ext cx="2714644" cy="2031325"/>
          </a:xfrm>
          <a:prstGeom prst="rect">
            <a:avLst/>
          </a:prstGeom>
        </p:spPr>
        <p:txBody>
          <a:bodyPr wrap="square">
            <a:spAutoFit/>
          </a:bodyPr>
          <a:lstStyle/>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int</a:t>
            </a:r>
            <a:r>
              <a:rPr lang="en-US" altLang="zh-CN" dirty="0" smtClean="0"/>
              <a:t> n;</a:t>
            </a:r>
          </a:p>
          <a:p>
            <a:r>
              <a:rPr lang="zh-CN" altLang="en-US" dirty="0" smtClean="0"/>
              <a:t>   </a:t>
            </a:r>
            <a:r>
              <a:rPr lang="en-US" altLang="zh-CN" dirty="0" err="1" smtClean="0"/>
              <a:t>cin</a:t>
            </a:r>
            <a:r>
              <a:rPr lang="en-US" altLang="zh-CN" dirty="0" smtClean="0"/>
              <a:t>&gt;&gt;n;</a:t>
            </a:r>
          </a:p>
          <a:p>
            <a:r>
              <a:rPr lang="en-US" altLang="zh-CN" dirty="0" smtClean="0"/>
              <a:t>   </a:t>
            </a:r>
            <a:r>
              <a:rPr lang="en-US" altLang="zh-CN" dirty="0" err="1" smtClean="0"/>
              <a:t>cout</a:t>
            </a:r>
            <a:r>
              <a:rPr lang="en-US" altLang="zh-CN" dirty="0" smtClean="0"/>
              <a:t>&lt;&lt;queue(n)&lt;&lt;</a:t>
            </a:r>
            <a:r>
              <a:rPr lang="en-US" altLang="zh-CN" dirty="0" err="1" smtClean="0"/>
              <a:t>endl</a:t>
            </a:r>
            <a:r>
              <a:rPr lang="en-US" altLang="zh-CN" dirty="0" smtClean="0"/>
              <a:t>;</a:t>
            </a:r>
          </a:p>
          <a:p>
            <a:r>
              <a:rPr lang="en-US" altLang="zh-CN" dirty="0" smtClean="0"/>
              <a:t>   return 0;</a:t>
            </a:r>
          </a:p>
          <a:p>
            <a:r>
              <a:rPr lang="en-US" altLang="zh-CN" dirty="0" smtClean="0"/>
              <a:t>} </a:t>
            </a:r>
            <a:endParaRPr lang="zh-CN" altLang="en-US" dirty="0"/>
          </a:p>
        </p:txBody>
      </p:sp>
    </p:spTree>
    <p:extLst>
      <p:ext uri="{BB962C8B-B14F-4D97-AF65-F5344CB8AC3E}">
        <p14:creationId xmlns:p14="http://schemas.microsoft.com/office/powerpoint/2010/main" val="1636981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en-US" dirty="0" smtClean="0"/>
              <a:t>分形宇宙</a:t>
            </a:r>
            <a:endParaRPr lang="zh-CN" altLang="en-US" dirty="0"/>
          </a:p>
        </p:txBody>
      </p:sp>
      <p:sp>
        <p:nvSpPr>
          <p:cNvPr id="3" name="内容占位符 2"/>
          <p:cNvSpPr>
            <a:spLocks noGrp="1"/>
          </p:cNvSpPr>
          <p:nvPr>
            <p:ph idx="1"/>
          </p:nvPr>
        </p:nvSpPr>
        <p:spPr>
          <a:xfrm>
            <a:off x="457200" y="1196752"/>
            <a:ext cx="8229600" cy="4929411"/>
          </a:xfrm>
        </p:spPr>
        <p:txBody>
          <a:bodyPr>
            <a:normAutofit fontScale="70000" lnSpcReduction="20000"/>
          </a:bodyPr>
          <a:lstStyle/>
          <a:p>
            <a:r>
              <a:rPr lang="zh-CN" altLang="en-US" b="0" dirty="0" smtClean="0"/>
              <a:t>问题描述：魔法世界的科学家分形宇宙论，即宇宙是一个基本微粒，构成宇宙的无数个微粒又会有其他的小宇宙。</a:t>
            </a:r>
            <a:endParaRPr lang="en-US" altLang="zh-CN" b="0" dirty="0" smtClean="0"/>
          </a:p>
          <a:p>
            <a:r>
              <a:rPr lang="zh-CN" altLang="en-US" b="0" dirty="0" smtClean="0"/>
              <a:t>分形</a:t>
            </a:r>
            <a:r>
              <a:rPr lang="zh-CN" altLang="en-US" b="0" dirty="0"/>
              <a:t>定义如下：</a:t>
            </a:r>
            <a:br>
              <a:rPr lang="zh-CN" altLang="en-US" b="0" dirty="0"/>
            </a:br>
            <a:r>
              <a:rPr lang="en-US" altLang="zh-CN" b="0" dirty="0"/>
              <a:t>1</a:t>
            </a:r>
            <a:r>
              <a:rPr lang="zh-CN" altLang="en-US" b="0" dirty="0"/>
              <a:t>度</a:t>
            </a:r>
            <a:r>
              <a:rPr lang="zh-CN" altLang="en-US" b="0" dirty="0" smtClean="0"/>
              <a:t>的分形</a:t>
            </a:r>
            <a:r>
              <a:rPr lang="zh-CN" altLang="en-US" b="0" dirty="0"/>
              <a:t>为：</a:t>
            </a:r>
            <a:br>
              <a:rPr lang="zh-CN" altLang="en-US" b="0" dirty="0"/>
            </a:br>
            <a:r>
              <a:rPr lang="en-US" altLang="zh-CN" b="0" dirty="0"/>
              <a:t>X</a:t>
            </a:r>
            <a:br>
              <a:rPr lang="en-US" altLang="zh-CN" b="0" dirty="0"/>
            </a:br>
            <a:r>
              <a:rPr lang="en-US" altLang="zh-CN" b="0" dirty="0"/>
              <a:t>2</a:t>
            </a:r>
            <a:r>
              <a:rPr lang="zh-CN" altLang="en-US" b="0" dirty="0"/>
              <a:t>度</a:t>
            </a:r>
            <a:r>
              <a:rPr lang="zh-CN" altLang="en-US" b="0" dirty="0" smtClean="0"/>
              <a:t>的分形</a:t>
            </a:r>
            <a:r>
              <a:rPr lang="zh-CN" altLang="en-US" b="0" dirty="0"/>
              <a:t>为：</a:t>
            </a:r>
            <a:br>
              <a:rPr lang="zh-CN" altLang="en-US" b="0" dirty="0"/>
            </a:br>
            <a:r>
              <a:rPr lang="en-US" altLang="zh-CN" b="0" dirty="0"/>
              <a:t>X </a:t>
            </a:r>
            <a:r>
              <a:rPr lang="en-US" altLang="zh-CN" b="0" dirty="0" smtClean="0"/>
              <a:t> </a:t>
            </a:r>
            <a:r>
              <a:rPr lang="en-US" altLang="zh-CN" b="0" dirty="0" err="1" smtClean="0"/>
              <a:t>X</a:t>
            </a:r>
            <a:r>
              <a:rPr lang="en-US" altLang="zh-CN" b="0" dirty="0"/>
              <a:t/>
            </a:r>
            <a:br>
              <a:rPr lang="en-US" altLang="zh-CN" b="0" dirty="0"/>
            </a:br>
            <a:r>
              <a:rPr lang="en-US" altLang="zh-CN" b="0" dirty="0" smtClean="0"/>
              <a:t>  </a:t>
            </a:r>
            <a:r>
              <a:rPr lang="en-US" altLang="zh-CN" b="0" dirty="0" err="1" smtClean="0"/>
              <a:t>X</a:t>
            </a:r>
            <a:r>
              <a:rPr lang="en-US" altLang="zh-CN" b="0" dirty="0"/>
              <a:t/>
            </a:r>
            <a:br>
              <a:rPr lang="en-US" altLang="zh-CN" b="0" dirty="0"/>
            </a:br>
            <a:r>
              <a:rPr lang="en-US" altLang="zh-CN" b="0" dirty="0" err="1"/>
              <a:t>X</a:t>
            </a:r>
            <a:r>
              <a:rPr lang="en-US" altLang="zh-CN" b="0" dirty="0"/>
              <a:t> </a:t>
            </a:r>
            <a:r>
              <a:rPr lang="en-US" altLang="zh-CN" b="0" dirty="0" smtClean="0"/>
              <a:t> </a:t>
            </a:r>
            <a:r>
              <a:rPr lang="en-US" altLang="zh-CN" b="0" dirty="0" err="1" smtClean="0"/>
              <a:t>X</a:t>
            </a:r>
            <a:endParaRPr lang="en-US" altLang="zh-CN" b="0" dirty="0"/>
          </a:p>
          <a:p>
            <a:r>
              <a:rPr lang="zh-CN" altLang="en-US" b="0" dirty="0"/>
              <a:t>如果</a:t>
            </a:r>
            <a:r>
              <a:rPr lang="en-US" altLang="zh-CN" b="0" dirty="0"/>
              <a:t>B(n-1)</a:t>
            </a:r>
            <a:r>
              <a:rPr lang="zh-CN" altLang="en-US" b="0" dirty="0"/>
              <a:t>表示</a:t>
            </a:r>
            <a:r>
              <a:rPr lang="en-US" altLang="zh-CN" b="0" dirty="0"/>
              <a:t>n-1</a:t>
            </a:r>
            <a:r>
              <a:rPr lang="zh-CN" altLang="en-US" b="0" dirty="0"/>
              <a:t>度</a:t>
            </a:r>
            <a:r>
              <a:rPr lang="zh-CN" altLang="en-US" b="0" dirty="0" smtClean="0"/>
              <a:t>的分形</a:t>
            </a:r>
            <a:r>
              <a:rPr lang="zh-CN" altLang="en-US" b="0" dirty="0"/>
              <a:t>，则</a:t>
            </a:r>
            <a:r>
              <a:rPr lang="en-US" altLang="zh-CN" b="0" dirty="0"/>
              <a:t>n</a:t>
            </a:r>
            <a:r>
              <a:rPr lang="zh-CN" altLang="en-US" b="0" dirty="0"/>
              <a:t>度</a:t>
            </a:r>
            <a:r>
              <a:rPr lang="zh-CN" altLang="en-US" b="0" dirty="0" smtClean="0"/>
              <a:t>的分形</a:t>
            </a:r>
            <a:r>
              <a:rPr lang="zh-CN" altLang="en-US" b="0" dirty="0"/>
              <a:t>递归定义如下：</a:t>
            </a:r>
          </a:p>
          <a:p>
            <a:pPr marL="0" indent="0">
              <a:buNone/>
            </a:pPr>
            <a:r>
              <a:rPr lang="en-US" altLang="zh-CN" b="0" dirty="0"/>
              <a:t>B(n-1) </a:t>
            </a:r>
            <a:r>
              <a:rPr lang="en-US" altLang="zh-CN" b="0" dirty="0" smtClean="0"/>
              <a:t>    B(n-1</a:t>
            </a:r>
            <a:r>
              <a:rPr lang="en-US" altLang="zh-CN" b="0" dirty="0"/>
              <a:t>)</a:t>
            </a:r>
            <a:br>
              <a:rPr lang="en-US" altLang="zh-CN" b="0" dirty="0"/>
            </a:br>
            <a:r>
              <a:rPr lang="en-US" altLang="zh-CN" b="0" dirty="0" smtClean="0"/>
              <a:t>        B(n-1</a:t>
            </a:r>
            <a:r>
              <a:rPr lang="en-US" altLang="zh-CN" b="0" dirty="0"/>
              <a:t>)</a:t>
            </a:r>
            <a:br>
              <a:rPr lang="en-US" altLang="zh-CN" b="0" dirty="0"/>
            </a:br>
            <a:r>
              <a:rPr lang="en-US" altLang="zh-CN" b="0" dirty="0"/>
              <a:t>B(n-1) </a:t>
            </a:r>
            <a:r>
              <a:rPr lang="en-US" altLang="zh-CN" b="0" dirty="0" smtClean="0"/>
              <a:t>    B(n-1</a:t>
            </a:r>
            <a:r>
              <a:rPr lang="en-US" altLang="zh-CN" b="0" dirty="0"/>
              <a:t>)</a:t>
            </a:r>
          </a:p>
          <a:p>
            <a:r>
              <a:rPr lang="zh-CN" altLang="en-US" b="0" dirty="0"/>
              <a:t>请画出</a:t>
            </a:r>
            <a:r>
              <a:rPr lang="en-US" altLang="zh-CN" b="0" dirty="0"/>
              <a:t>n</a:t>
            </a:r>
            <a:r>
              <a:rPr lang="zh-CN" altLang="en-US" b="0" dirty="0"/>
              <a:t>度</a:t>
            </a:r>
            <a:r>
              <a:rPr lang="zh-CN" altLang="en-US" b="0" dirty="0" smtClean="0"/>
              <a:t>的分形</a:t>
            </a:r>
            <a:r>
              <a:rPr lang="zh-CN" altLang="en-US" b="0" dirty="0"/>
              <a:t>的图形</a:t>
            </a:r>
          </a:p>
          <a:p>
            <a:endParaRPr lang="zh-CN" altLang="en-US" dirty="0"/>
          </a:p>
        </p:txBody>
      </p:sp>
    </p:spTree>
    <p:extLst>
      <p:ext uri="{BB962C8B-B14F-4D97-AF65-F5344CB8AC3E}">
        <p14:creationId xmlns:p14="http://schemas.microsoft.com/office/powerpoint/2010/main" val="5266405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输入要求：多组输入，每组一个正整数</a:t>
            </a:r>
            <a:r>
              <a:rPr lang="en-US" altLang="zh-CN" dirty="0" smtClean="0"/>
              <a:t>n</a:t>
            </a:r>
            <a:r>
              <a:rPr lang="zh-CN" altLang="en-US" dirty="0" smtClean="0"/>
              <a:t>表示宇宙的尺度。</a:t>
            </a:r>
            <a:endParaRPr lang="en-US" altLang="zh-CN" dirty="0" smtClean="0"/>
          </a:p>
          <a:p>
            <a:r>
              <a:rPr lang="zh-CN" altLang="en-US" dirty="0" smtClean="0"/>
              <a:t>输出要求：对应于每一组输入，以符号</a:t>
            </a:r>
            <a:r>
              <a:rPr lang="en-US" altLang="zh-CN" dirty="0" smtClean="0"/>
              <a:t>X</a:t>
            </a:r>
            <a:r>
              <a:rPr lang="zh-CN" altLang="en-US" dirty="0" smtClean="0"/>
              <a:t>绘出分形图，并以一个“</a:t>
            </a:r>
            <a:r>
              <a:rPr lang="en-US" altLang="zh-CN" dirty="0" smtClean="0"/>
              <a:t>-</a:t>
            </a:r>
            <a:r>
              <a:rPr lang="zh-CN" altLang="en-US" dirty="0" smtClean="0"/>
              <a:t>”表示结束</a:t>
            </a:r>
            <a:endParaRPr lang="en-US" altLang="zh-CN" dirty="0" smtClean="0"/>
          </a:p>
          <a:p>
            <a:r>
              <a:rPr lang="zh-CN" altLang="en-US" dirty="0" smtClean="0"/>
              <a:t>输入样例：</a:t>
            </a:r>
            <a:endParaRPr lang="en-US" altLang="zh-CN" dirty="0" smtClean="0"/>
          </a:p>
          <a:p>
            <a:pPr lvl="1"/>
            <a:r>
              <a:rPr lang="en-US" altLang="zh-CN" dirty="0" smtClean="0"/>
              <a:t>1</a:t>
            </a:r>
          </a:p>
          <a:p>
            <a:pPr lvl="1"/>
            <a:r>
              <a:rPr lang="en-US" altLang="zh-CN" dirty="0" smtClean="0"/>
              <a:t>2</a:t>
            </a:r>
          </a:p>
          <a:p>
            <a:pPr lvl="1"/>
            <a:r>
              <a:rPr lang="en-US" altLang="zh-CN" dirty="0"/>
              <a:t>3</a:t>
            </a:r>
            <a:endParaRPr lang="zh-CN" altLang="en-US" dirty="0"/>
          </a:p>
        </p:txBody>
      </p:sp>
    </p:spTree>
    <p:extLst>
      <p:ext uri="{BB962C8B-B14F-4D97-AF65-F5344CB8AC3E}">
        <p14:creationId xmlns:p14="http://schemas.microsoft.com/office/powerpoint/2010/main" val="2397264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604664"/>
          </a:xfrm>
        </p:spPr>
        <p:txBody>
          <a:bodyPr/>
          <a:lstStyle/>
          <a:p>
            <a:r>
              <a:rPr lang="zh-CN" altLang="en-US" dirty="0" smtClean="0"/>
              <a:t>输出样例</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1063513" y="2204865"/>
            <a:ext cx="360040" cy="72008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418" y="2913690"/>
            <a:ext cx="680269" cy="123183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608" y="4145528"/>
            <a:ext cx="1283196" cy="2274757"/>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4164228314"/>
              </p:ext>
            </p:extLst>
          </p:nvPr>
        </p:nvGraphicFramePr>
        <p:xfrm>
          <a:off x="4140200" y="3301999"/>
          <a:ext cx="1367904" cy="402325"/>
        </p:xfrm>
        <a:graphic>
          <a:graphicData uri="http://schemas.openxmlformats.org/presentationml/2006/ole">
            <mc:AlternateContent xmlns:mc="http://schemas.openxmlformats.org/markup-compatibility/2006">
              <mc:Choice xmlns:v="urn:schemas-microsoft-com:vml" Requires="v">
                <p:oleObj spid="_x0000_s35866" name="公式" r:id="rId6" imgW="863280" imgH="253800" progId="Equation.3">
                  <p:embed/>
                </p:oleObj>
              </mc:Choice>
              <mc:Fallback>
                <p:oleObj name="公式" r:id="rId6" imgW="863280" imgH="253800" progId="Equation.3">
                  <p:embed/>
                  <p:pic>
                    <p:nvPicPr>
                      <p:cNvPr id="0" name=""/>
                      <p:cNvPicPr/>
                      <p:nvPr/>
                    </p:nvPicPr>
                    <p:blipFill>
                      <a:blip r:embed="rId7"/>
                      <a:stretch>
                        <a:fillRect/>
                      </a:stretch>
                    </p:blipFill>
                    <p:spPr>
                      <a:xfrm>
                        <a:off x="4140200" y="3301999"/>
                        <a:ext cx="1367904" cy="402325"/>
                      </a:xfrm>
                      <a:prstGeom prst="rect">
                        <a:avLst/>
                      </a:prstGeom>
                    </p:spPr>
                  </p:pic>
                </p:oleObj>
              </mc:Fallback>
            </mc:AlternateContent>
          </a:graphicData>
        </a:graphic>
      </p:graphicFrame>
    </p:spTree>
    <p:extLst>
      <p:ext uri="{BB962C8B-B14F-4D97-AF65-F5344CB8AC3E}">
        <p14:creationId xmlns:p14="http://schemas.microsoft.com/office/powerpoint/2010/main" val="27283664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a:xfrm>
            <a:off x="457200" y="1600200"/>
            <a:ext cx="8003232" cy="4525963"/>
          </a:xfrm>
        </p:spPr>
        <p:txBody>
          <a:bodyPr>
            <a:normAutofit fontScale="92500" lnSpcReduction="20000"/>
          </a:bodyPr>
          <a:lstStyle/>
          <a:p>
            <a:r>
              <a:rPr lang="zh-CN" altLang="en-US" dirty="0" smtClean="0"/>
              <a:t>对于度数为</a:t>
            </a:r>
            <a:r>
              <a:rPr lang="en-US" altLang="zh-CN" dirty="0" smtClean="0"/>
              <a:t>n</a:t>
            </a:r>
            <a:r>
              <a:rPr lang="zh-CN" altLang="en-US" dirty="0" smtClean="0"/>
              <a:t>的宇宙分形，其大小为               可以用字符数组来存放宇宙分形中的各字符</a:t>
            </a:r>
            <a:endParaRPr lang="en-US" altLang="zh-CN" dirty="0" smtClean="0"/>
          </a:p>
          <a:p>
            <a:r>
              <a:rPr lang="zh-CN" altLang="en-US" dirty="0" smtClean="0"/>
              <a:t>设</a:t>
            </a:r>
            <a:r>
              <a:rPr lang="en-US" altLang="zh-CN" dirty="0" smtClean="0"/>
              <a:t>(</a:t>
            </a:r>
            <a:r>
              <a:rPr lang="en-US" altLang="zh-CN" dirty="0" err="1" smtClean="0"/>
              <a:t>x,y</a:t>
            </a:r>
            <a:r>
              <a:rPr lang="en-US" altLang="zh-CN" dirty="0" smtClean="0"/>
              <a:t>)</a:t>
            </a:r>
            <a:r>
              <a:rPr lang="zh-CN" altLang="en-US" dirty="0" smtClean="0"/>
              <a:t>位置为左上角开始为度为</a:t>
            </a:r>
            <a:r>
              <a:rPr lang="en-US" altLang="zh-CN" dirty="0" smtClean="0"/>
              <a:t>n</a:t>
            </a:r>
            <a:r>
              <a:rPr lang="zh-CN" altLang="en-US" dirty="0" smtClean="0"/>
              <a:t>的宇宙分形，它由五个度为</a:t>
            </a:r>
            <a:r>
              <a:rPr lang="en-US" altLang="zh-CN" dirty="0" smtClean="0"/>
              <a:t>n-1</a:t>
            </a:r>
            <a:r>
              <a:rPr lang="zh-CN" altLang="en-US" dirty="0" smtClean="0"/>
              <a:t>的分形组成，则起始位置分别为</a:t>
            </a:r>
            <a:endParaRPr lang="en-US" altLang="zh-CN" dirty="0" smtClean="0"/>
          </a:p>
          <a:p>
            <a:pPr lvl="1"/>
            <a:r>
              <a:rPr lang="zh-CN" altLang="en-US" dirty="0"/>
              <a:t>左</a:t>
            </a:r>
            <a:r>
              <a:rPr lang="zh-CN" altLang="en-US" dirty="0" smtClean="0"/>
              <a:t>上</a:t>
            </a:r>
            <a:r>
              <a:rPr lang="en-US" altLang="zh-CN" dirty="0" smtClean="0"/>
              <a:t>:</a:t>
            </a:r>
            <a:r>
              <a:rPr lang="en-US" altLang="zh-CN" dirty="0" smtClean="0">
                <a:sym typeface="Wingdings" panose="05000000000000000000" pitchFamily="2" charset="2"/>
              </a:rPr>
              <a:t>(</a:t>
            </a:r>
            <a:r>
              <a:rPr lang="en-US" altLang="zh-CN" dirty="0" err="1" smtClean="0">
                <a:sym typeface="Wingdings" panose="05000000000000000000" pitchFamily="2" charset="2"/>
              </a:rPr>
              <a:t>x,y</a:t>
            </a:r>
            <a:r>
              <a:rPr lang="en-US" altLang="zh-CN" dirty="0" smtClean="0">
                <a:sym typeface="Wingdings" panose="05000000000000000000" pitchFamily="2" charset="2"/>
              </a:rPr>
              <a:t>)</a:t>
            </a:r>
          </a:p>
          <a:p>
            <a:pPr lvl="1"/>
            <a:r>
              <a:rPr lang="zh-CN" altLang="en-US" dirty="0" smtClean="0">
                <a:sym typeface="Wingdings" panose="05000000000000000000" pitchFamily="2" charset="2"/>
              </a:rPr>
              <a:t>右上：</a:t>
            </a:r>
            <a:r>
              <a:rPr lang="en-US" altLang="zh-CN" dirty="0" smtClean="0">
                <a:sym typeface="Wingdings" panose="05000000000000000000" pitchFamily="2" charset="2"/>
              </a:rPr>
              <a:t>(x,y+2*L)</a:t>
            </a:r>
          </a:p>
          <a:p>
            <a:pPr lvl="1"/>
            <a:r>
              <a:rPr lang="zh-CN" altLang="en-US" dirty="0" smtClean="0"/>
              <a:t>中间：</a:t>
            </a:r>
            <a:r>
              <a:rPr lang="en-US" altLang="zh-CN" dirty="0" smtClean="0"/>
              <a:t>(</a:t>
            </a:r>
            <a:r>
              <a:rPr lang="en-US" altLang="zh-CN" dirty="0" err="1" smtClean="0"/>
              <a:t>x+L,y+L</a:t>
            </a:r>
            <a:r>
              <a:rPr lang="en-US" altLang="zh-CN" dirty="0" smtClean="0"/>
              <a:t>)</a:t>
            </a:r>
          </a:p>
          <a:p>
            <a:pPr lvl="1"/>
            <a:r>
              <a:rPr lang="zh-CN" altLang="en-US" dirty="0" smtClean="0"/>
              <a:t>左下：</a:t>
            </a:r>
            <a:r>
              <a:rPr lang="en-US" altLang="zh-CN" dirty="0" smtClean="0"/>
              <a:t>(x+2*</a:t>
            </a:r>
            <a:r>
              <a:rPr lang="en-US" altLang="zh-CN" dirty="0" err="1" smtClean="0"/>
              <a:t>L,y</a:t>
            </a:r>
            <a:r>
              <a:rPr lang="en-US" altLang="zh-CN" dirty="0" smtClean="0"/>
              <a:t>)</a:t>
            </a:r>
          </a:p>
          <a:p>
            <a:pPr lvl="1"/>
            <a:r>
              <a:rPr lang="zh-CN" altLang="en-US" dirty="0"/>
              <a:t>右</a:t>
            </a:r>
            <a:r>
              <a:rPr lang="zh-CN" altLang="en-US" dirty="0" smtClean="0"/>
              <a:t>下：</a:t>
            </a:r>
            <a:r>
              <a:rPr lang="en-US" altLang="zh-CN" dirty="0" smtClean="0"/>
              <a:t>(x+2*L,y+2*L)</a:t>
            </a:r>
          </a:p>
          <a:p>
            <a:pPr lvl="1"/>
            <a:r>
              <a:rPr lang="zh-CN" altLang="en-US" dirty="0" smtClean="0"/>
              <a:t>其中</a:t>
            </a:r>
            <a:r>
              <a:rPr lang="en-US" altLang="zh-CN" dirty="0" smtClean="0"/>
              <a:t>L</a:t>
            </a:r>
            <a:r>
              <a:rPr lang="zh-CN" altLang="en-US" dirty="0" smtClean="0"/>
              <a:t>为一个分形的大小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71495937"/>
              </p:ext>
            </p:extLst>
          </p:nvPr>
        </p:nvGraphicFramePr>
        <p:xfrm>
          <a:off x="6948264" y="1565140"/>
          <a:ext cx="1367904" cy="402325"/>
        </p:xfrm>
        <a:graphic>
          <a:graphicData uri="http://schemas.openxmlformats.org/presentationml/2006/ole">
            <mc:AlternateContent xmlns:mc="http://schemas.openxmlformats.org/markup-compatibility/2006">
              <mc:Choice xmlns:v="urn:schemas-microsoft-com:vml" Requires="v">
                <p:oleObj spid="_x0000_s36915" name="公式" r:id="rId3" imgW="863280" imgH="253800" progId="Equation.3">
                  <p:embed/>
                </p:oleObj>
              </mc:Choice>
              <mc:Fallback>
                <p:oleObj name="公式" r:id="rId3" imgW="863280" imgH="253800" progId="Equation.3">
                  <p:embed/>
                  <p:pic>
                    <p:nvPicPr>
                      <p:cNvPr id="7" name="对象 6"/>
                      <p:cNvPicPr/>
                      <p:nvPr/>
                    </p:nvPicPr>
                    <p:blipFill>
                      <a:blip r:embed="rId4"/>
                      <a:stretch>
                        <a:fillRect/>
                      </a:stretch>
                    </p:blipFill>
                    <p:spPr>
                      <a:xfrm>
                        <a:off x="6948264" y="1565140"/>
                        <a:ext cx="1367904" cy="4023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99817237"/>
              </p:ext>
            </p:extLst>
          </p:nvPr>
        </p:nvGraphicFramePr>
        <p:xfrm>
          <a:off x="4788024" y="5517232"/>
          <a:ext cx="1179438" cy="386701"/>
        </p:xfrm>
        <a:graphic>
          <a:graphicData uri="http://schemas.openxmlformats.org/presentationml/2006/ole">
            <mc:AlternateContent xmlns:mc="http://schemas.openxmlformats.org/markup-compatibility/2006">
              <mc:Choice xmlns:v="urn:schemas-microsoft-com:vml" Requires="v">
                <p:oleObj spid="_x0000_s36916" name="公式" r:id="rId5" imgW="774360" imgH="253800" progId="Equation.3">
                  <p:embed/>
                </p:oleObj>
              </mc:Choice>
              <mc:Fallback>
                <p:oleObj name="公式" r:id="rId5" imgW="774360" imgH="253800" progId="Equation.3">
                  <p:embed/>
                  <p:pic>
                    <p:nvPicPr>
                      <p:cNvPr id="0" name=""/>
                      <p:cNvPicPr/>
                      <p:nvPr/>
                    </p:nvPicPr>
                    <p:blipFill>
                      <a:blip r:embed="rId6"/>
                      <a:stretch>
                        <a:fillRect/>
                      </a:stretch>
                    </p:blipFill>
                    <p:spPr>
                      <a:xfrm>
                        <a:off x="4788024" y="5517232"/>
                        <a:ext cx="1179438" cy="386701"/>
                      </a:xfrm>
                      <a:prstGeom prst="rect">
                        <a:avLst/>
                      </a:prstGeom>
                    </p:spPr>
                  </p:pic>
                </p:oleObj>
              </mc:Fallback>
            </mc:AlternateContent>
          </a:graphicData>
        </a:graphic>
      </p:graphicFrame>
    </p:spTree>
    <p:extLst>
      <p:ext uri="{BB962C8B-B14F-4D97-AF65-F5344CB8AC3E}">
        <p14:creationId xmlns:p14="http://schemas.microsoft.com/office/powerpoint/2010/main" val="3198798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a:t>
            </a:r>
            <a:endParaRPr lang="zh-CN" altLang="en-US" dirty="0"/>
          </a:p>
        </p:txBody>
      </p:sp>
      <p:sp>
        <p:nvSpPr>
          <p:cNvPr id="4" name="矩形 3"/>
          <p:cNvSpPr/>
          <p:nvPr/>
        </p:nvSpPr>
        <p:spPr>
          <a:xfrm>
            <a:off x="251520" y="1124744"/>
            <a:ext cx="5040560" cy="5632311"/>
          </a:xfrm>
          <a:prstGeom prst="rect">
            <a:avLst/>
          </a:prstGeom>
        </p:spPr>
        <p:txBody>
          <a:bodyPr wrap="square">
            <a:spAutoFit/>
          </a:bodyPr>
          <a:lstStyle/>
          <a:p>
            <a:r>
              <a:rPr lang="en-US" altLang="zh-CN" dirty="0"/>
              <a:t>#include&lt;</a:t>
            </a:r>
            <a:r>
              <a:rPr lang="en-US" altLang="zh-CN" dirty="0" err="1"/>
              <a:t>iostream</a:t>
            </a:r>
            <a:r>
              <a:rPr lang="en-US" altLang="zh-CN" dirty="0"/>
              <a:t>&gt;</a:t>
            </a:r>
          </a:p>
          <a:p>
            <a:r>
              <a:rPr lang="en-US" altLang="zh-CN" dirty="0"/>
              <a:t>#include&lt;</a:t>
            </a:r>
            <a:r>
              <a:rPr lang="en-US" altLang="zh-CN" dirty="0" err="1"/>
              <a:t>cstdio</a:t>
            </a:r>
            <a:r>
              <a:rPr lang="en-US" altLang="zh-CN" dirty="0"/>
              <a:t>&gt;</a:t>
            </a:r>
          </a:p>
          <a:p>
            <a:r>
              <a:rPr lang="en-US" altLang="zh-CN" dirty="0"/>
              <a:t>#include&lt;</a:t>
            </a:r>
            <a:r>
              <a:rPr lang="en-US" altLang="zh-CN" dirty="0" err="1"/>
              <a:t>cmath</a:t>
            </a:r>
            <a:r>
              <a:rPr lang="en-US" altLang="zh-CN" dirty="0"/>
              <a:t>&gt;</a:t>
            </a:r>
          </a:p>
          <a:p>
            <a:r>
              <a:rPr lang="en-US" altLang="zh-CN" dirty="0"/>
              <a:t>using namespace </a:t>
            </a:r>
            <a:r>
              <a:rPr lang="en-US" altLang="zh-CN" dirty="0" err="1"/>
              <a:t>std</a:t>
            </a:r>
            <a:r>
              <a:rPr lang="en-US" altLang="zh-CN" dirty="0"/>
              <a:t>;</a:t>
            </a:r>
          </a:p>
          <a:p>
            <a:r>
              <a:rPr lang="en-US" altLang="zh-CN" dirty="0"/>
              <a:t>char map[3000][3000];</a:t>
            </a:r>
          </a:p>
          <a:p>
            <a:r>
              <a:rPr lang="en-US" altLang="zh-CN" dirty="0"/>
              <a:t>void </a:t>
            </a:r>
            <a:r>
              <a:rPr lang="en-US" altLang="zh-CN" dirty="0" err="1"/>
              <a:t>dfs</a:t>
            </a:r>
            <a:r>
              <a:rPr lang="en-US" altLang="zh-CN" dirty="0"/>
              <a:t>(</a:t>
            </a:r>
            <a:r>
              <a:rPr lang="en-US" altLang="zh-CN" dirty="0" err="1"/>
              <a:t>int</a:t>
            </a:r>
            <a:r>
              <a:rPr lang="en-US" altLang="zh-CN" dirty="0"/>
              <a:t> </a:t>
            </a:r>
            <a:r>
              <a:rPr lang="en-US" altLang="zh-CN" dirty="0" err="1"/>
              <a:t>n,int</a:t>
            </a:r>
            <a:r>
              <a:rPr lang="en-US" altLang="zh-CN" dirty="0"/>
              <a:t> </a:t>
            </a:r>
            <a:r>
              <a:rPr lang="en-US" altLang="zh-CN" dirty="0" err="1"/>
              <a:t>x,int</a:t>
            </a:r>
            <a:r>
              <a:rPr lang="en-US" altLang="zh-CN" dirty="0"/>
              <a:t> y)</a:t>
            </a:r>
          </a:p>
          <a:p>
            <a:r>
              <a:rPr lang="en-US" altLang="zh-CN" dirty="0"/>
              <a:t>{</a:t>
            </a:r>
          </a:p>
          <a:p>
            <a:r>
              <a:rPr lang="en-US" altLang="zh-CN" dirty="0"/>
              <a:t>	</a:t>
            </a:r>
            <a:r>
              <a:rPr lang="en-US" altLang="zh-CN" dirty="0" err="1"/>
              <a:t>int</a:t>
            </a:r>
            <a:r>
              <a:rPr lang="en-US" altLang="zh-CN" dirty="0"/>
              <a:t> size;</a:t>
            </a:r>
          </a:p>
          <a:p>
            <a:r>
              <a:rPr lang="en-US" altLang="zh-CN" dirty="0"/>
              <a:t>	if(n==1)</a:t>
            </a:r>
          </a:p>
          <a:p>
            <a:r>
              <a:rPr lang="en-US" altLang="zh-CN" dirty="0"/>
              <a:t>	{</a:t>
            </a:r>
          </a:p>
          <a:p>
            <a:r>
              <a:rPr lang="en-US" altLang="zh-CN" dirty="0"/>
              <a:t>		map[x][y]='X';</a:t>
            </a:r>
          </a:p>
          <a:p>
            <a:r>
              <a:rPr lang="en-US" altLang="zh-CN" dirty="0"/>
              <a:t>		return ;</a:t>
            </a:r>
          </a:p>
          <a:p>
            <a:r>
              <a:rPr lang="en-US" altLang="zh-CN" dirty="0"/>
              <a:t>	}</a:t>
            </a:r>
          </a:p>
          <a:p>
            <a:r>
              <a:rPr lang="en-US" altLang="zh-CN" dirty="0"/>
              <a:t>	size=pow(3.0,n-2);</a:t>
            </a:r>
          </a:p>
          <a:p>
            <a:r>
              <a:rPr lang="en-US" altLang="zh-CN" dirty="0"/>
              <a:t>	</a:t>
            </a:r>
            <a:r>
              <a:rPr lang="en-US" altLang="zh-CN" dirty="0" err="1"/>
              <a:t>dfs</a:t>
            </a:r>
            <a:r>
              <a:rPr lang="en-US" altLang="zh-CN" dirty="0"/>
              <a:t>(n-1,x,y);       //</a:t>
            </a:r>
            <a:r>
              <a:rPr lang="zh-CN" altLang="en-US" dirty="0"/>
              <a:t>左上角</a:t>
            </a:r>
          </a:p>
          <a:p>
            <a:r>
              <a:rPr lang="zh-CN" altLang="en-US" dirty="0"/>
              <a:t>	</a:t>
            </a:r>
            <a:r>
              <a:rPr lang="en-US" altLang="zh-CN" dirty="0" err="1"/>
              <a:t>dfs</a:t>
            </a:r>
            <a:r>
              <a:rPr lang="en-US" altLang="zh-CN" dirty="0"/>
              <a:t>(n-1,x,y+2*size);       //</a:t>
            </a:r>
            <a:r>
              <a:rPr lang="zh-CN" altLang="en-US" dirty="0"/>
              <a:t>右上角</a:t>
            </a:r>
          </a:p>
          <a:p>
            <a:r>
              <a:rPr lang="zh-CN" altLang="en-US" dirty="0"/>
              <a:t>	</a:t>
            </a:r>
            <a:r>
              <a:rPr lang="en-US" altLang="zh-CN" dirty="0" err="1"/>
              <a:t>dfs</a:t>
            </a:r>
            <a:r>
              <a:rPr lang="en-US" altLang="zh-CN" dirty="0"/>
              <a:t>(n-1,x+size,y+size);    //</a:t>
            </a:r>
            <a:r>
              <a:rPr lang="zh-CN" altLang="en-US" dirty="0"/>
              <a:t>中间</a:t>
            </a:r>
          </a:p>
          <a:p>
            <a:r>
              <a:rPr lang="zh-CN" altLang="en-US" dirty="0"/>
              <a:t>	</a:t>
            </a:r>
            <a:r>
              <a:rPr lang="en-US" altLang="zh-CN" dirty="0" err="1"/>
              <a:t>dfs</a:t>
            </a:r>
            <a:r>
              <a:rPr lang="en-US" altLang="zh-CN" dirty="0"/>
              <a:t>(n-1,x+2*</a:t>
            </a:r>
            <a:r>
              <a:rPr lang="en-US" altLang="zh-CN" dirty="0" err="1"/>
              <a:t>size,y</a:t>
            </a:r>
            <a:r>
              <a:rPr lang="en-US" altLang="zh-CN" dirty="0"/>
              <a:t>);       //</a:t>
            </a:r>
            <a:r>
              <a:rPr lang="zh-CN" altLang="en-US" dirty="0"/>
              <a:t>左下角</a:t>
            </a:r>
          </a:p>
          <a:p>
            <a:r>
              <a:rPr lang="zh-CN" altLang="en-US" dirty="0"/>
              <a:t>	</a:t>
            </a:r>
            <a:r>
              <a:rPr lang="en-US" altLang="zh-CN" dirty="0" err="1"/>
              <a:t>dfs</a:t>
            </a:r>
            <a:r>
              <a:rPr lang="en-US" altLang="zh-CN" dirty="0"/>
              <a:t>(n-1,x+2*size,y+2*size);   //</a:t>
            </a:r>
            <a:r>
              <a:rPr lang="zh-CN" altLang="en-US" dirty="0"/>
              <a:t>右下角</a:t>
            </a:r>
          </a:p>
          <a:p>
            <a:r>
              <a:rPr lang="en-US" altLang="zh-CN" dirty="0"/>
              <a:t>}</a:t>
            </a:r>
            <a:endParaRPr lang="zh-CN" altLang="en-US" dirty="0"/>
          </a:p>
        </p:txBody>
      </p:sp>
    </p:spTree>
    <p:extLst>
      <p:ext uri="{BB962C8B-B14F-4D97-AF65-F5344CB8AC3E}">
        <p14:creationId xmlns:p14="http://schemas.microsoft.com/office/powerpoint/2010/main" val="1097539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5656" y="404664"/>
            <a:ext cx="5760640" cy="6186309"/>
          </a:xfrm>
          <a:prstGeom prst="rect">
            <a:avLst/>
          </a:prstGeom>
        </p:spPr>
        <p:txBody>
          <a:bodyPr wrap="square">
            <a:spAutoFit/>
          </a:bodyPr>
          <a:lstStyle/>
          <a:p>
            <a:r>
              <a:rPr lang="en-US" altLang="zh-CN" dirty="0" err="1"/>
              <a:t>int</a:t>
            </a:r>
            <a:r>
              <a:rPr lang="en-US" altLang="zh-CN" dirty="0"/>
              <a:t> main</a:t>
            </a:r>
            <a:r>
              <a:rPr lang="en-US" altLang="zh-CN" dirty="0" smtClean="0"/>
              <a:t>()</a:t>
            </a:r>
            <a:endParaRPr lang="en-US" altLang="zh-CN" dirty="0"/>
          </a:p>
          <a:p>
            <a:r>
              <a:rPr lang="en-US" altLang="zh-CN" dirty="0"/>
              <a:t>{</a:t>
            </a:r>
          </a:p>
          <a:p>
            <a:r>
              <a:rPr lang="en-US" altLang="zh-CN" dirty="0" smtClean="0"/>
              <a:t>  </a:t>
            </a:r>
            <a:r>
              <a:rPr lang="en-US" altLang="zh-CN" dirty="0" err="1" smtClean="0"/>
              <a:t>int</a:t>
            </a:r>
            <a:r>
              <a:rPr lang="en-US" altLang="zh-CN" dirty="0" smtClean="0"/>
              <a:t> </a:t>
            </a:r>
            <a:r>
              <a:rPr lang="en-US" altLang="zh-CN" dirty="0" err="1"/>
              <a:t>i,j,n,size</a:t>
            </a:r>
            <a:r>
              <a:rPr lang="en-US" altLang="zh-CN" dirty="0"/>
              <a:t>;</a:t>
            </a:r>
          </a:p>
          <a:p>
            <a:r>
              <a:rPr lang="en-US" altLang="zh-CN" dirty="0"/>
              <a:t>  while(</a:t>
            </a:r>
            <a:r>
              <a:rPr lang="en-US" altLang="zh-CN" dirty="0" err="1"/>
              <a:t>scanf</a:t>
            </a:r>
            <a:r>
              <a:rPr lang="en-US" altLang="zh-CN" dirty="0"/>
              <a:t>("%</a:t>
            </a:r>
            <a:r>
              <a:rPr lang="en-US" altLang="zh-CN" dirty="0" err="1"/>
              <a:t>d",&amp;n</a:t>
            </a:r>
            <a:r>
              <a:rPr lang="en-US" altLang="zh-CN" dirty="0"/>
              <a:t>)!=EOF)</a:t>
            </a:r>
          </a:p>
          <a:p>
            <a:r>
              <a:rPr lang="en-US" altLang="zh-CN" dirty="0"/>
              <a:t>  {</a:t>
            </a:r>
          </a:p>
          <a:p>
            <a:r>
              <a:rPr lang="en-US" altLang="zh-CN" dirty="0"/>
              <a:t>    if(n==-1)</a:t>
            </a:r>
          </a:p>
          <a:p>
            <a:r>
              <a:rPr lang="en-US" altLang="zh-CN" dirty="0"/>
              <a:t>      break;</a:t>
            </a:r>
          </a:p>
          <a:p>
            <a:r>
              <a:rPr lang="en-US" altLang="zh-CN" dirty="0"/>
              <a:t>    size=pow(3.0,n-1);</a:t>
            </a:r>
          </a:p>
          <a:p>
            <a:r>
              <a:rPr lang="en-US" altLang="zh-CN" dirty="0"/>
              <a:t>    for(</a:t>
            </a:r>
            <a:r>
              <a:rPr lang="en-US" altLang="zh-CN" dirty="0" err="1"/>
              <a:t>i</a:t>
            </a:r>
            <a:r>
              <a:rPr lang="en-US" altLang="zh-CN" dirty="0"/>
              <a:t>=1;i&lt;=</a:t>
            </a:r>
            <a:r>
              <a:rPr lang="en-US" altLang="zh-CN" dirty="0" err="1"/>
              <a:t>size;i</a:t>
            </a:r>
            <a:r>
              <a:rPr lang="en-US" altLang="zh-CN" dirty="0"/>
              <a:t>++)//</a:t>
            </a:r>
            <a:r>
              <a:rPr lang="zh-CN" altLang="en-US" dirty="0"/>
              <a:t>初始化 </a:t>
            </a:r>
          </a:p>
          <a:p>
            <a:r>
              <a:rPr lang="zh-CN" altLang="en-US" dirty="0"/>
              <a:t>      </a:t>
            </a:r>
            <a:r>
              <a:rPr lang="en-US" altLang="zh-CN" dirty="0"/>
              <a:t>for(j=1;j&lt;=</a:t>
            </a:r>
            <a:r>
              <a:rPr lang="en-US" altLang="zh-CN" dirty="0" err="1"/>
              <a:t>size;j</a:t>
            </a:r>
            <a:r>
              <a:rPr lang="en-US" altLang="zh-CN" dirty="0"/>
              <a:t>++)</a:t>
            </a:r>
          </a:p>
          <a:p>
            <a:r>
              <a:rPr lang="en-US" altLang="zh-CN" dirty="0"/>
              <a:t>      map[</a:t>
            </a:r>
            <a:r>
              <a:rPr lang="en-US" altLang="zh-CN" dirty="0" err="1"/>
              <a:t>i</a:t>
            </a:r>
            <a:r>
              <a:rPr lang="en-US" altLang="zh-CN" dirty="0"/>
              <a:t>][j]=' ';</a:t>
            </a:r>
          </a:p>
          <a:p>
            <a:r>
              <a:rPr lang="en-US" altLang="zh-CN" dirty="0"/>
              <a:t>    </a:t>
            </a:r>
            <a:r>
              <a:rPr lang="en-US" altLang="zh-CN" dirty="0" err="1"/>
              <a:t>dfs</a:t>
            </a:r>
            <a:r>
              <a:rPr lang="en-US" altLang="zh-CN" dirty="0"/>
              <a:t>(n,1,1);</a:t>
            </a:r>
          </a:p>
          <a:p>
            <a:r>
              <a:rPr lang="en-US" altLang="zh-CN" dirty="0"/>
              <a:t>    for(</a:t>
            </a:r>
            <a:r>
              <a:rPr lang="en-US" altLang="zh-CN" dirty="0" err="1"/>
              <a:t>i</a:t>
            </a:r>
            <a:r>
              <a:rPr lang="en-US" altLang="zh-CN" dirty="0"/>
              <a:t>=1;i&lt;=</a:t>
            </a:r>
            <a:r>
              <a:rPr lang="en-US" altLang="zh-CN" dirty="0" err="1"/>
              <a:t>size;i</a:t>
            </a:r>
            <a:r>
              <a:rPr lang="en-US" altLang="zh-CN" dirty="0"/>
              <a:t>++)</a:t>
            </a:r>
          </a:p>
          <a:p>
            <a:r>
              <a:rPr lang="en-US" altLang="zh-CN" dirty="0"/>
              <a:t>    {</a:t>
            </a:r>
          </a:p>
          <a:p>
            <a:r>
              <a:rPr lang="en-US" altLang="zh-CN" dirty="0"/>
              <a:t>      for(j=1;j&lt;=</a:t>
            </a:r>
            <a:r>
              <a:rPr lang="en-US" altLang="zh-CN" dirty="0" err="1"/>
              <a:t>size;j</a:t>
            </a:r>
            <a:r>
              <a:rPr lang="en-US" altLang="zh-CN" dirty="0"/>
              <a:t>++)</a:t>
            </a:r>
          </a:p>
          <a:p>
            <a:r>
              <a:rPr lang="en-US" altLang="zh-CN" dirty="0"/>
              <a:t>		</a:t>
            </a:r>
            <a:r>
              <a:rPr lang="en-US" altLang="zh-CN" dirty="0" err="1"/>
              <a:t>printf</a:t>
            </a:r>
            <a:r>
              <a:rPr lang="en-US" altLang="zh-CN" dirty="0"/>
              <a:t>("%</a:t>
            </a:r>
            <a:r>
              <a:rPr lang="en-US" altLang="zh-CN" dirty="0" err="1"/>
              <a:t>c",map</a:t>
            </a:r>
            <a:r>
              <a:rPr lang="en-US" altLang="zh-CN" dirty="0"/>
              <a:t>[</a:t>
            </a:r>
            <a:r>
              <a:rPr lang="en-US" altLang="zh-CN" dirty="0" err="1"/>
              <a:t>i</a:t>
            </a:r>
            <a:r>
              <a:rPr lang="en-US" altLang="zh-CN" dirty="0"/>
              <a:t>][j]);</a:t>
            </a:r>
          </a:p>
          <a:p>
            <a:r>
              <a:rPr lang="en-US" altLang="zh-CN" dirty="0"/>
              <a:t>      </a:t>
            </a:r>
            <a:r>
              <a:rPr lang="en-US" altLang="zh-CN" dirty="0" err="1"/>
              <a:t>printf</a:t>
            </a:r>
            <a:r>
              <a:rPr lang="en-US" altLang="zh-CN" dirty="0"/>
              <a:t>("\n");</a:t>
            </a:r>
          </a:p>
          <a:p>
            <a:r>
              <a:rPr lang="en-US" altLang="zh-CN" dirty="0"/>
              <a:t>    }</a:t>
            </a:r>
          </a:p>
          <a:p>
            <a:r>
              <a:rPr lang="en-US" altLang="zh-CN" dirty="0"/>
              <a:t>    </a:t>
            </a:r>
            <a:r>
              <a:rPr lang="en-US" altLang="zh-CN" dirty="0" err="1"/>
              <a:t>printf</a:t>
            </a:r>
            <a:r>
              <a:rPr lang="en-US" altLang="zh-CN" dirty="0"/>
              <a:t>("-\n");</a:t>
            </a:r>
          </a:p>
          <a:p>
            <a:r>
              <a:rPr lang="en-US" altLang="zh-CN" dirty="0"/>
              <a:t>  }</a:t>
            </a:r>
          </a:p>
          <a:p>
            <a:r>
              <a:rPr lang="en-US" altLang="zh-CN" dirty="0"/>
              <a:t>  return 0;</a:t>
            </a:r>
          </a:p>
          <a:p>
            <a:r>
              <a:rPr lang="en-US" altLang="zh-CN" dirty="0"/>
              <a:t>}</a:t>
            </a:r>
          </a:p>
        </p:txBody>
      </p:sp>
    </p:spTree>
    <p:extLst>
      <p:ext uri="{BB962C8B-B14F-4D97-AF65-F5344CB8AC3E}">
        <p14:creationId xmlns:p14="http://schemas.microsoft.com/office/powerpoint/2010/main" val="1627069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数字三角形</a:t>
            </a:r>
            <a:endParaRPr lang="zh-CN" altLang="en-US" dirty="0"/>
          </a:p>
        </p:txBody>
      </p:sp>
      <p:sp>
        <p:nvSpPr>
          <p:cNvPr id="3" name="内容占位符 2"/>
          <p:cNvSpPr>
            <a:spLocks noGrp="1"/>
          </p:cNvSpPr>
          <p:nvPr>
            <p:ph idx="1"/>
          </p:nvPr>
        </p:nvSpPr>
        <p:spPr>
          <a:xfrm>
            <a:off x="107504" y="1600200"/>
            <a:ext cx="8928992" cy="5069160"/>
          </a:xfrm>
        </p:spPr>
        <p:txBody>
          <a:bodyPr>
            <a:normAutofit fontScale="85000" lnSpcReduction="20000"/>
          </a:bodyPr>
          <a:lstStyle/>
          <a:p>
            <a:r>
              <a:rPr lang="zh-CN" altLang="en-US" sz="2800" dirty="0" smtClean="0">
                <a:solidFill>
                  <a:srgbClr val="FF0000"/>
                </a:solidFill>
              </a:rPr>
              <a:t>描述：</a:t>
            </a:r>
            <a:r>
              <a:rPr lang="zh-CN" altLang="en-US" sz="2800" dirty="0" smtClean="0"/>
              <a:t>有一个层数为</a:t>
            </a:r>
            <a:r>
              <a:rPr lang="en-US" altLang="zh-CN" sz="2800" dirty="0" smtClean="0"/>
              <a:t>n(n&lt;=1000)</a:t>
            </a:r>
            <a:r>
              <a:rPr lang="zh-CN" altLang="en-US" sz="2800" dirty="0" smtClean="0"/>
              <a:t>的数字三角形。每个数字代表食物的价值，现有一只蚂蚁从顶开始向下走，每走下一级时，可向左下方或向右下方，求蚂蚁走到底层时，所能获得的食物价值的总和的最大值。</a:t>
            </a:r>
            <a:endParaRPr lang="en-US" altLang="zh-CN" sz="2800" dirty="0" smtClean="0"/>
          </a:p>
          <a:p>
            <a:r>
              <a:rPr lang="zh-CN" altLang="en-US" sz="2800" dirty="0" smtClean="0">
                <a:solidFill>
                  <a:srgbClr val="FF0000"/>
                </a:solidFill>
              </a:rPr>
              <a:t>输入：</a:t>
            </a:r>
            <a:r>
              <a:rPr lang="zh-CN" altLang="en-US" sz="2800" dirty="0" smtClean="0"/>
              <a:t>第一个数为正整数</a:t>
            </a:r>
            <a:r>
              <a:rPr lang="en-US" altLang="zh-CN" sz="2800" dirty="0" smtClean="0"/>
              <a:t>n</a:t>
            </a:r>
            <a:r>
              <a:rPr lang="zh-CN" altLang="en-US" sz="2800" dirty="0" smtClean="0"/>
              <a:t>，以下</a:t>
            </a:r>
            <a:r>
              <a:rPr lang="en-US" altLang="zh-CN" sz="2800" dirty="0" smtClean="0"/>
              <a:t>n</a:t>
            </a:r>
            <a:r>
              <a:rPr lang="zh-CN" altLang="en-US" sz="2800" dirty="0" smtClean="0"/>
              <a:t>行为各层的数字</a:t>
            </a:r>
            <a:endParaRPr lang="en-US" altLang="zh-CN" sz="2800" dirty="0" smtClean="0"/>
          </a:p>
          <a:p>
            <a:r>
              <a:rPr lang="zh-CN" altLang="en-US" sz="2800" dirty="0" smtClean="0">
                <a:solidFill>
                  <a:srgbClr val="FF0000"/>
                </a:solidFill>
              </a:rPr>
              <a:t>输出：</a:t>
            </a:r>
            <a:r>
              <a:rPr lang="zh-CN" altLang="en-US" sz="2800" dirty="0" smtClean="0"/>
              <a:t>一个数，占一行，食物价值总和的最大值。</a:t>
            </a:r>
            <a:endParaRPr lang="en-US" altLang="zh-CN" sz="2800" dirty="0" smtClean="0"/>
          </a:p>
          <a:p>
            <a:r>
              <a:rPr lang="zh-CN" altLang="en-US" sz="2800" dirty="0"/>
              <a:t>样</a:t>
            </a:r>
            <a:r>
              <a:rPr lang="zh-CN" altLang="en-US" sz="2800" dirty="0" smtClean="0"/>
              <a:t>例输入：</a:t>
            </a:r>
            <a:endParaRPr lang="en-US" altLang="zh-CN" sz="2800" dirty="0" smtClean="0"/>
          </a:p>
          <a:p>
            <a:pPr lvl="1"/>
            <a:r>
              <a:rPr lang="en-US" altLang="zh-CN" sz="2400" dirty="0" smtClean="0"/>
              <a:t>5</a:t>
            </a:r>
          </a:p>
          <a:p>
            <a:pPr lvl="1"/>
            <a:r>
              <a:rPr lang="en-US" altLang="zh-CN" sz="2400" dirty="0"/>
              <a:t> </a:t>
            </a:r>
            <a:r>
              <a:rPr lang="en-US" altLang="zh-CN" sz="2400" dirty="0" smtClean="0"/>
              <a:t>            1</a:t>
            </a:r>
          </a:p>
          <a:p>
            <a:pPr lvl="1"/>
            <a:r>
              <a:rPr lang="en-US" altLang="zh-CN" sz="2400" dirty="0"/>
              <a:t> </a:t>
            </a:r>
            <a:r>
              <a:rPr lang="en-US" altLang="zh-CN" sz="2400" dirty="0" smtClean="0"/>
              <a:t>         6     3</a:t>
            </a:r>
          </a:p>
          <a:p>
            <a:pPr lvl="1"/>
            <a:r>
              <a:rPr lang="en-US" altLang="zh-CN" sz="2400" dirty="0"/>
              <a:t> </a:t>
            </a:r>
            <a:r>
              <a:rPr lang="en-US" altLang="zh-CN" sz="2400" dirty="0" smtClean="0"/>
              <a:t>     8     2      6</a:t>
            </a:r>
          </a:p>
          <a:p>
            <a:pPr lvl="1"/>
            <a:r>
              <a:rPr lang="en-US" altLang="zh-CN" sz="2400" dirty="0"/>
              <a:t> </a:t>
            </a:r>
            <a:r>
              <a:rPr lang="en-US" altLang="zh-CN" sz="2400" dirty="0" smtClean="0"/>
              <a:t>  2     1     6      5</a:t>
            </a:r>
          </a:p>
          <a:p>
            <a:pPr lvl="1"/>
            <a:r>
              <a:rPr lang="en-US" altLang="zh-CN" sz="2400" dirty="0" smtClean="0"/>
              <a:t>3     2    4      7     6</a:t>
            </a:r>
          </a:p>
          <a:p>
            <a:r>
              <a:rPr lang="zh-CN" altLang="en-US" sz="2800" dirty="0"/>
              <a:t>样</a:t>
            </a:r>
            <a:r>
              <a:rPr lang="zh-CN" altLang="en-US" sz="2800" dirty="0" smtClean="0"/>
              <a:t>例输出：</a:t>
            </a:r>
            <a:endParaRPr lang="en-US" altLang="zh-CN" sz="2800" dirty="0" smtClean="0"/>
          </a:p>
          <a:p>
            <a:pPr lvl="1"/>
            <a:r>
              <a:rPr lang="en-US" altLang="zh-CN" sz="2400" dirty="0" smtClean="0"/>
              <a:t>23</a:t>
            </a:r>
            <a:endParaRPr lang="zh-CN" altLang="en-US" sz="2400" dirty="0"/>
          </a:p>
        </p:txBody>
      </p:sp>
    </p:spTree>
    <p:extLst>
      <p:ext uri="{BB962C8B-B14F-4D97-AF65-F5344CB8AC3E}">
        <p14:creationId xmlns:p14="http://schemas.microsoft.com/office/powerpoint/2010/main" val="25283592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988840"/>
            <a:ext cx="3744416" cy="3693319"/>
          </a:xfrm>
          <a:prstGeom prst="rect">
            <a:avLst/>
          </a:prstGeom>
        </p:spPr>
        <p:txBody>
          <a:bodyPr wrap="square">
            <a:spAutoFit/>
          </a:bodyPr>
          <a:lstStyle/>
          <a:p>
            <a:r>
              <a:rPr lang="en-US" altLang="zh-CN" dirty="0"/>
              <a:t>#include&lt;</a:t>
            </a:r>
            <a:r>
              <a:rPr lang="en-US" altLang="zh-CN" dirty="0" err="1"/>
              <a:t>stdio.h</a:t>
            </a:r>
            <a:r>
              <a:rPr lang="en-US" altLang="zh-CN" dirty="0"/>
              <a:t>&gt;</a:t>
            </a:r>
          </a:p>
          <a:p>
            <a:r>
              <a:rPr lang="en-US" altLang="zh-CN" dirty="0" err="1"/>
              <a:t>int</a:t>
            </a:r>
            <a:r>
              <a:rPr lang="en-US" altLang="zh-CN" dirty="0"/>
              <a:t> a[1001][1001];</a:t>
            </a:r>
          </a:p>
          <a:p>
            <a:r>
              <a:rPr lang="en-US" altLang="zh-CN" dirty="0" err="1"/>
              <a:t>int</a:t>
            </a:r>
            <a:r>
              <a:rPr lang="en-US" altLang="zh-CN" dirty="0"/>
              <a:t> fun(</a:t>
            </a:r>
            <a:r>
              <a:rPr lang="en-US" altLang="zh-CN" dirty="0" err="1"/>
              <a:t>int,int,int</a:t>
            </a:r>
            <a:r>
              <a:rPr lang="en-US" altLang="zh-CN" dirty="0"/>
              <a: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i,j,n</a:t>
            </a:r>
            <a:r>
              <a:rPr lang="en-US" altLang="zh-CN" dirty="0"/>
              <a:t>;</a:t>
            </a:r>
          </a:p>
          <a:p>
            <a:r>
              <a:rPr lang="en-US" altLang="zh-CN" dirty="0"/>
              <a:t>	</a:t>
            </a:r>
            <a:r>
              <a:rPr lang="en-US" altLang="zh-CN" dirty="0" err="1"/>
              <a:t>scanf</a:t>
            </a:r>
            <a:r>
              <a:rPr lang="en-US" altLang="zh-CN" dirty="0"/>
              <a:t>("%</a:t>
            </a:r>
            <a:r>
              <a:rPr lang="en-US" altLang="zh-CN" dirty="0" err="1"/>
              <a:t>d",&amp;n</a:t>
            </a:r>
            <a:r>
              <a:rPr lang="en-US" altLang="zh-CN" dirty="0"/>
              <a:t>);</a:t>
            </a:r>
          </a:p>
          <a:p>
            <a:r>
              <a:rPr lang="en-US" altLang="zh-CN" dirty="0"/>
              <a:t>	for(</a:t>
            </a:r>
            <a:r>
              <a:rPr lang="en-US" altLang="zh-CN" dirty="0" err="1"/>
              <a:t>i</a:t>
            </a:r>
            <a:r>
              <a:rPr lang="en-US" altLang="zh-CN" dirty="0"/>
              <a:t>=1;i&lt;=</a:t>
            </a:r>
            <a:r>
              <a:rPr lang="en-US" altLang="zh-CN" dirty="0" err="1"/>
              <a:t>n;i</a:t>
            </a:r>
            <a:r>
              <a:rPr lang="en-US" altLang="zh-CN" dirty="0"/>
              <a:t>++)</a:t>
            </a:r>
          </a:p>
          <a:p>
            <a:r>
              <a:rPr lang="en-US" altLang="zh-CN" dirty="0"/>
              <a:t>	  for(j=1;j&lt;=</a:t>
            </a:r>
            <a:r>
              <a:rPr lang="en-US" altLang="zh-CN" dirty="0" err="1"/>
              <a:t>i;j</a:t>
            </a:r>
            <a:r>
              <a:rPr lang="en-US" altLang="zh-CN" dirty="0"/>
              <a:t>++)</a:t>
            </a:r>
          </a:p>
          <a:p>
            <a:r>
              <a:rPr lang="en-US" altLang="zh-CN" dirty="0"/>
              <a:t>	    </a:t>
            </a:r>
            <a:r>
              <a:rPr lang="en-US" altLang="zh-CN" dirty="0" err="1"/>
              <a:t>scanf</a:t>
            </a:r>
            <a:r>
              <a:rPr lang="en-US" altLang="zh-CN" dirty="0"/>
              <a:t>("%</a:t>
            </a:r>
            <a:r>
              <a:rPr lang="en-US" altLang="zh-CN" dirty="0" err="1"/>
              <a:t>d",&amp;a</a:t>
            </a:r>
            <a:r>
              <a:rPr lang="en-US" altLang="zh-CN" dirty="0"/>
              <a:t>[</a:t>
            </a:r>
            <a:r>
              <a:rPr lang="en-US" altLang="zh-CN" dirty="0" err="1"/>
              <a:t>i</a:t>
            </a:r>
            <a:r>
              <a:rPr lang="en-US" altLang="zh-CN" dirty="0"/>
              <a:t>][j]);</a:t>
            </a:r>
          </a:p>
          <a:p>
            <a:r>
              <a:rPr lang="en-US" altLang="zh-CN" dirty="0"/>
              <a:t>	</a:t>
            </a:r>
            <a:r>
              <a:rPr lang="en-US" altLang="zh-CN" dirty="0" err="1"/>
              <a:t>printf</a:t>
            </a:r>
            <a:r>
              <a:rPr lang="en-US" altLang="zh-CN" dirty="0"/>
              <a:t>("%d\</a:t>
            </a:r>
            <a:r>
              <a:rPr lang="en-US" altLang="zh-CN" dirty="0" err="1"/>
              <a:t>n",fun</a:t>
            </a:r>
            <a:r>
              <a:rPr lang="en-US" altLang="zh-CN" dirty="0"/>
              <a:t>(1,1,n));</a:t>
            </a:r>
          </a:p>
          <a:p>
            <a:r>
              <a:rPr lang="en-US" altLang="zh-CN" dirty="0"/>
              <a:t>	return 0;</a:t>
            </a:r>
          </a:p>
          <a:p>
            <a:r>
              <a:rPr lang="en-US" altLang="zh-CN" dirty="0" smtClean="0"/>
              <a:t>}</a:t>
            </a:r>
            <a:endParaRPr lang="en-US" altLang="zh-CN" dirty="0"/>
          </a:p>
        </p:txBody>
      </p:sp>
      <p:sp>
        <p:nvSpPr>
          <p:cNvPr id="5" name="矩形 4"/>
          <p:cNvSpPr/>
          <p:nvPr/>
        </p:nvSpPr>
        <p:spPr>
          <a:xfrm>
            <a:off x="4355976" y="1996263"/>
            <a:ext cx="3888432" cy="3416320"/>
          </a:xfrm>
          <a:prstGeom prst="rect">
            <a:avLst/>
          </a:prstGeom>
          <a:ln w="28575">
            <a:solidFill>
              <a:schemeClr val="tx1"/>
            </a:solidFill>
          </a:ln>
        </p:spPr>
        <p:txBody>
          <a:bodyPr wrap="square">
            <a:spAutoFit/>
          </a:bodyPr>
          <a:lstStyle/>
          <a:p>
            <a:r>
              <a:rPr lang="en-US" altLang="zh-CN" dirty="0" err="1"/>
              <a:t>int</a:t>
            </a:r>
            <a:r>
              <a:rPr lang="en-US" altLang="zh-CN" dirty="0"/>
              <a:t> fun(</a:t>
            </a:r>
            <a:r>
              <a:rPr lang="en-US" altLang="zh-CN" dirty="0" err="1"/>
              <a:t>int</a:t>
            </a:r>
            <a:r>
              <a:rPr lang="en-US" altLang="zh-CN" dirty="0"/>
              <a:t> </a:t>
            </a:r>
            <a:r>
              <a:rPr lang="en-US" altLang="zh-CN" dirty="0" err="1"/>
              <a:t>x,int</a:t>
            </a:r>
            <a:r>
              <a:rPr lang="en-US" altLang="zh-CN" dirty="0"/>
              <a:t> </a:t>
            </a:r>
            <a:r>
              <a:rPr lang="en-US" altLang="zh-CN" dirty="0" err="1"/>
              <a:t>y,int</a:t>
            </a:r>
            <a:r>
              <a:rPr lang="en-US" altLang="zh-CN" dirty="0"/>
              <a:t> n)</a:t>
            </a:r>
          </a:p>
          <a:p>
            <a:r>
              <a:rPr lang="en-US" altLang="zh-CN" dirty="0"/>
              <a:t>{</a:t>
            </a:r>
          </a:p>
          <a:p>
            <a:r>
              <a:rPr lang="en-US" altLang="zh-CN" dirty="0"/>
              <a:t>	</a:t>
            </a:r>
            <a:r>
              <a:rPr lang="en-US" altLang="zh-CN" dirty="0" err="1"/>
              <a:t>int</a:t>
            </a:r>
            <a:r>
              <a:rPr lang="en-US" altLang="zh-CN" dirty="0"/>
              <a:t> R,L;</a:t>
            </a:r>
          </a:p>
          <a:p>
            <a:r>
              <a:rPr lang="en-US" altLang="zh-CN" dirty="0"/>
              <a:t>	if(x==n)</a:t>
            </a:r>
          </a:p>
          <a:p>
            <a:r>
              <a:rPr lang="en-US" altLang="zh-CN" dirty="0"/>
              <a:t>	  return a[x][y];</a:t>
            </a:r>
          </a:p>
          <a:p>
            <a:r>
              <a:rPr lang="en-US" altLang="zh-CN" dirty="0"/>
              <a:t>	</a:t>
            </a:r>
            <a:r>
              <a:rPr lang="en-US" altLang="zh-CN" dirty="0">
                <a:solidFill>
                  <a:srgbClr val="FF0000"/>
                </a:solidFill>
              </a:rPr>
              <a:t>L=fun(x+1,y,n);</a:t>
            </a:r>
          </a:p>
          <a:p>
            <a:r>
              <a:rPr lang="en-US" altLang="zh-CN" dirty="0"/>
              <a:t>	</a:t>
            </a:r>
            <a:r>
              <a:rPr lang="en-US" altLang="zh-CN" dirty="0">
                <a:solidFill>
                  <a:srgbClr val="FF0000"/>
                </a:solidFill>
              </a:rPr>
              <a:t>R=fun(x+1,y+1,n);</a:t>
            </a:r>
          </a:p>
          <a:p>
            <a:r>
              <a:rPr lang="en-US" altLang="zh-CN" dirty="0"/>
              <a:t>	if(L&gt;R)</a:t>
            </a:r>
          </a:p>
          <a:p>
            <a:r>
              <a:rPr lang="en-US" altLang="zh-CN" dirty="0"/>
              <a:t>	  return </a:t>
            </a:r>
            <a:r>
              <a:rPr lang="en-US" altLang="zh-CN" dirty="0" err="1">
                <a:solidFill>
                  <a:srgbClr val="FF0000"/>
                </a:solidFill>
              </a:rPr>
              <a:t>L+a</a:t>
            </a:r>
            <a:r>
              <a:rPr lang="en-US" altLang="zh-CN" dirty="0">
                <a:solidFill>
                  <a:srgbClr val="FF0000"/>
                </a:solidFill>
              </a:rPr>
              <a:t>[x][y];</a:t>
            </a:r>
          </a:p>
          <a:p>
            <a:r>
              <a:rPr lang="en-US" altLang="zh-CN" dirty="0"/>
              <a:t>	else</a:t>
            </a:r>
          </a:p>
          <a:p>
            <a:r>
              <a:rPr lang="en-US" altLang="zh-CN" dirty="0"/>
              <a:t>	  return </a:t>
            </a:r>
            <a:r>
              <a:rPr lang="en-US" altLang="zh-CN" dirty="0" err="1">
                <a:solidFill>
                  <a:srgbClr val="FF0000"/>
                </a:solidFill>
              </a:rPr>
              <a:t>R+a</a:t>
            </a:r>
            <a:r>
              <a:rPr lang="en-US" altLang="zh-CN" dirty="0">
                <a:solidFill>
                  <a:srgbClr val="FF0000"/>
                </a:solidFill>
              </a:rPr>
              <a:t>[x][y];</a:t>
            </a:r>
          </a:p>
          <a:p>
            <a:r>
              <a:rPr lang="en-US" altLang="zh-CN" dirty="0"/>
              <a:t>}</a:t>
            </a:r>
            <a:endParaRPr lang="zh-CN" altLang="en-US" dirty="0"/>
          </a:p>
        </p:txBody>
      </p:sp>
    </p:spTree>
    <p:extLst>
      <p:ext uri="{BB962C8B-B14F-4D97-AF65-F5344CB8AC3E}">
        <p14:creationId xmlns:p14="http://schemas.microsoft.com/office/powerpoint/2010/main" val="3441380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油桶问题</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描述：饭店的大师傅老蔡正准备炒菜，而徒弟小刚正在和几个服务员微信聊天和抢红包，老蔡发现炒菜没油了，高喊小刚去储藏室里倒油，小刚走进储藏室看到有</a:t>
            </a:r>
            <a:r>
              <a:rPr lang="en-US" altLang="zh-CN" dirty="0" smtClean="0"/>
              <a:t>n</a:t>
            </a:r>
            <a:r>
              <a:rPr lang="zh-CN" altLang="en-US" dirty="0" smtClean="0"/>
              <a:t>个油桶都装满了油，这</a:t>
            </a:r>
            <a:r>
              <a:rPr lang="en-US" altLang="zh-CN" dirty="0" smtClean="0"/>
              <a:t>n</a:t>
            </a:r>
            <a:r>
              <a:rPr lang="zh-CN" altLang="en-US" dirty="0" smtClean="0"/>
              <a:t>个油桶容积</a:t>
            </a:r>
            <a:r>
              <a:rPr lang="en-US" altLang="zh-CN" dirty="0" smtClean="0"/>
              <a:t>(</a:t>
            </a:r>
            <a:r>
              <a:rPr lang="zh-CN" altLang="en-US" dirty="0" smtClean="0"/>
              <a:t>整数</a:t>
            </a:r>
            <a:r>
              <a:rPr lang="en-US" altLang="zh-CN" dirty="0" smtClean="0"/>
              <a:t>)</a:t>
            </a:r>
            <a:r>
              <a:rPr lang="zh-CN" altLang="en-US" dirty="0" smtClean="0"/>
              <a:t>大小各不相同，小刚需要</a:t>
            </a:r>
            <a:r>
              <a:rPr lang="en-US" altLang="zh-CN" dirty="0" smtClean="0"/>
              <a:t>m</a:t>
            </a:r>
            <a:r>
              <a:rPr lang="zh-CN" altLang="en-US" dirty="0" smtClean="0"/>
              <a:t>升</a:t>
            </a:r>
            <a:r>
              <a:rPr lang="en-US" altLang="zh-CN" dirty="0" smtClean="0"/>
              <a:t>(</a:t>
            </a:r>
            <a:r>
              <a:rPr lang="zh-CN" altLang="en-US" dirty="0" smtClean="0"/>
              <a:t>整数</a:t>
            </a:r>
            <a:r>
              <a:rPr lang="en-US" altLang="zh-CN" dirty="0" smtClean="0"/>
              <a:t>)</a:t>
            </a:r>
            <a:r>
              <a:rPr lang="zh-CN" altLang="en-US" dirty="0" smtClean="0"/>
              <a:t>油，请你不借助任何其他容器，能否直接从</a:t>
            </a:r>
            <a:r>
              <a:rPr lang="en-US" altLang="zh-CN" dirty="0" smtClean="0"/>
              <a:t>n</a:t>
            </a:r>
            <a:r>
              <a:rPr lang="zh-CN" altLang="en-US" dirty="0" smtClean="0"/>
              <a:t>桶油中任意取</a:t>
            </a:r>
            <a:r>
              <a:rPr lang="en-US" altLang="zh-CN" dirty="0" smtClean="0"/>
              <a:t>k</a:t>
            </a:r>
            <a:r>
              <a:rPr lang="zh-CN" altLang="en-US" dirty="0" smtClean="0"/>
              <a:t>桶</a:t>
            </a:r>
            <a:r>
              <a:rPr lang="en-US" altLang="zh-CN" dirty="0" smtClean="0"/>
              <a:t>(1&lt;=k&lt;=n)</a:t>
            </a:r>
            <a:r>
              <a:rPr lang="zh-CN" altLang="en-US" dirty="0" smtClean="0"/>
              <a:t>油，其油的总量正好时</a:t>
            </a:r>
            <a:r>
              <a:rPr lang="en-US" altLang="zh-CN" dirty="0" smtClean="0"/>
              <a:t>m</a:t>
            </a:r>
            <a:r>
              <a:rPr lang="zh-CN" altLang="en-US" dirty="0" smtClean="0"/>
              <a:t>升，如果可以就输出“</a:t>
            </a:r>
            <a:r>
              <a:rPr lang="en-US" altLang="zh-CN" dirty="0" smtClean="0"/>
              <a:t>yes</a:t>
            </a:r>
            <a:r>
              <a:rPr lang="zh-CN" altLang="en-US" dirty="0" smtClean="0"/>
              <a:t>”，否则输出“</a:t>
            </a:r>
            <a:r>
              <a:rPr lang="en-US" altLang="zh-CN" dirty="0" smtClean="0"/>
              <a:t>no</a:t>
            </a:r>
            <a:r>
              <a:rPr lang="zh-CN" altLang="en-US" dirty="0" smtClean="0"/>
              <a:t>”</a:t>
            </a:r>
            <a:endParaRPr lang="en-US" altLang="zh-CN" dirty="0" smtClean="0"/>
          </a:p>
          <a:p>
            <a:r>
              <a:rPr lang="zh-CN" altLang="en-US" dirty="0" smtClean="0"/>
              <a:t>输入要求：第一行两个整数</a:t>
            </a:r>
            <a:r>
              <a:rPr lang="en-US" altLang="zh-CN" dirty="0" smtClean="0"/>
              <a:t>n</a:t>
            </a:r>
            <a:r>
              <a:rPr lang="zh-CN" altLang="en-US" dirty="0" smtClean="0"/>
              <a:t>，</a:t>
            </a:r>
            <a:r>
              <a:rPr lang="en-US" altLang="zh-CN" dirty="0" smtClean="0"/>
              <a:t>m</a:t>
            </a:r>
            <a:r>
              <a:rPr lang="zh-CN" altLang="en-US" dirty="0" smtClean="0"/>
              <a:t>。第二行</a:t>
            </a:r>
            <a:r>
              <a:rPr lang="en-US" altLang="zh-CN" dirty="0" smtClean="0"/>
              <a:t>n</a:t>
            </a:r>
            <a:r>
              <a:rPr lang="zh-CN" altLang="en-US" dirty="0" smtClean="0"/>
              <a:t>个整数，即油桶的容积</a:t>
            </a:r>
            <a:endParaRPr lang="en-US" altLang="zh-CN" dirty="0" smtClean="0"/>
          </a:p>
          <a:p>
            <a:r>
              <a:rPr lang="zh-CN" altLang="en-US" dirty="0" smtClean="0"/>
              <a:t>输出要求：一行</a:t>
            </a:r>
            <a:r>
              <a:rPr lang="en-US" altLang="zh-CN" dirty="0" smtClean="0"/>
              <a:t>yes</a:t>
            </a:r>
            <a:r>
              <a:rPr lang="zh-CN" altLang="en-US" dirty="0" smtClean="0"/>
              <a:t>或</a:t>
            </a:r>
            <a:r>
              <a:rPr lang="en-US" altLang="zh-CN" dirty="0" smtClean="0"/>
              <a:t>no</a:t>
            </a:r>
          </a:p>
          <a:p>
            <a:endParaRPr lang="zh-CN" altLang="en-US" dirty="0"/>
          </a:p>
        </p:txBody>
      </p:sp>
    </p:spTree>
    <p:extLst>
      <p:ext uri="{BB962C8B-B14F-4D97-AF65-F5344CB8AC3E}">
        <p14:creationId xmlns:p14="http://schemas.microsoft.com/office/powerpoint/2010/main" val="110526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solidFill>
                  <a:srgbClr val="FF0000"/>
                </a:solidFill>
              </a:rPr>
              <a:t>多关系分级递推算法</a:t>
            </a:r>
          </a:p>
          <a:p>
            <a:pPr lvl="1">
              <a:buNone/>
            </a:pPr>
            <a:r>
              <a:rPr lang="en-US" dirty="0" smtClean="0"/>
              <a:t>f[i</a:t>
            </a:r>
            <a:r>
              <a:rPr lang="en-US" dirty="0" smtClean="0"/>
              <a:t>−</a:t>
            </a:r>
            <a:r>
              <a:rPr lang="en-US" dirty="0" smtClean="0"/>
              <a:t>1]=&lt;</a:t>
            </a:r>
            <a:r>
              <a:rPr lang="zh-CN" altLang="en-US" dirty="0" smtClean="0"/>
              <a:t>初始值</a:t>
            </a:r>
            <a:r>
              <a:rPr lang="en-US" dirty="0" smtClean="0"/>
              <a:t>&gt;</a:t>
            </a:r>
            <a:r>
              <a:rPr lang="zh-CN" altLang="en-US" dirty="0" smtClean="0"/>
              <a:t>；</a:t>
            </a:r>
            <a:r>
              <a:rPr lang="en-US" dirty="0" smtClean="0"/>
              <a:t>            // </a:t>
            </a:r>
            <a:r>
              <a:rPr lang="zh-CN" altLang="en-US" dirty="0" smtClean="0"/>
              <a:t>赋初始值  </a:t>
            </a:r>
          </a:p>
          <a:p>
            <a:pPr lvl="1">
              <a:buNone/>
            </a:pPr>
            <a:r>
              <a:rPr lang="en-US" dirty="0" smtClean="0"/>
              <a:t>for(k=</a:t>
            </a:r>
            <a:r>
              <a:rPr lang="en-US" dirty="0" err="1" smtClean="0"/>
              <a:t>i;k</a:t>
            </a:r>
            <a:r>
              <a:rPr lang="en-US" dirty="0" smtClean="0"/>
              <a:t>&lt;=</a:t>
            </a:r>
            <a:r>
              <a:rPr lang="en-US" dirty="0" err="1" smtClean="0"/>
              <a:t>n;k</a:t>
            </a:r>
            <a:r>
              <a:rPr lang="en-US" dirty="0" smtClean="0"/>
              <a:t>++)</a:t>
            </a:r>
            <a:endParaRPr lang="zh-CN" altLang="en-US" dirty="0" smtClean="0"/>
          </a:p>
          <a:p>
            <a:pPr lvl="1">
              <a:buNone/>
            </a:pPr>
            <a:r>
              <a:rPr lang="en-US" dirty="0" smtClean="0"/>
              <a:t>  { if(&lt;</a:t>
            </a:r>
            <a:r>
              <a:rPr lang="zh-CN" altLang="en-US" dirty="0" smtClean="0"/>
              <a:t>条件</a:t>
            </a:r>
            <a:r>
              <a:rPr lang="en-US" dirty="0" smtClean="0"/>
              <a:t>1&gt;)</a:t>
            </a:r>
            <a:endParaRPr lang="zh-CN" altLang="en-US" dirty="0" smtClean="0"/>
          </a:p>
          <a:p>
            <a:pPr lvl="1">
              <a:buNone/>
            </a:pPr>
            <a:r>
              <a:rPr lang="en-US" dirty="0" smtClean="0"/>
              <a:t>      </a:t>
            </a:r>
            <a:r>
              <a:rPr lang="en-US" dirty="0" smtClean="0"/>
              <a:t>f[k]=&lt;</a:t>
            </a:r>
            <a:r>
              <a:rPr lang="zh-CN" altLang="en-US" dirty="0" smtClean="0"/>
              <a:t>递推关系式</a:t>
            </a:r>
            <a:r>
              <a:rPr lang="en-US" dirty="0" smtClean="0"/>
              <a:t>1&gt;</a:t>
            </a:r>
            <a:r>
              <a:rPr lang="zh-CN" altLang="en-US" dirty="0" smtClean="0"/>
              <a:t>；</a:t>
            </a:r>
            <a:r>
              <a:rPr lang="en-US" dirty="0" smtClean="0"/>
              <a:t>     // </a:t>
            </a:r>
            <a:r>
              <a:rPr lang="zh-CN" altLang="en-US" dirty="0" smtClean="0"/>
              <a:t>根据递推关系</a:t>
            </a:r>
            <a:r>
              <a:rPr lang="en-US" dirty="0" smtClean="0"/>
              <a:t>1</a:t>
            </a:r>
            <a:r>
              <a:rPr lang="zh-CN" altLang="en-US" dirty="0" smtClean="0"/>
              <a:t>实施递推  </a:t>
            </a:r>
          </a:p>
          <a:p>
            <a:pPr lvl="1">
              <a:buNone/>
            </a:pPr>
            <a:r>
              <a:rPr lang="en-US" dirty="0" smtClean="0"/>
              <a:t>    if(&lt;</a:t>
            </a:r>
            <a:r>
              <a:rPr lang="zh-CN" altLang="en-US" dirty="0" smtClean="0"/>
              <a:t>条件</a:t>
            </a:r>
            <a:r>
              <a:rPr lang="en-US" dirty="0" smtClean="0"/>
              <a:t>2&gt;)</a:t>
            </a:r>
            <a:endParaRPr lang="zh-CN" altLang="en-US" dirty="0" smtClean="0"/>
          </a:p>
          <a:p>
            <a:pPr lvl="1">
              <a:buNone/>
            </a:pPr>
            <a:r>
              <a:rPr lang="en-US" dirty="0" smtClean="0"/>
              <a:t>      </a:t>
            </a:r>
            <a:r>
              <a:rPr lang="en-US" dirty="0" smtClean="0"/>
              <a:t>f[k]=&lt;</a:t>
            </a:r>
            <a:r>
              <a:rPr lang="zh-CN" altLang="en-US" dirty="0" smtClean="0"/>
              <a:t>递推关系式</a:t>
            </a:r>
            <a:r>
              <a:rPr lang="en-US" dirty="0" smtClean="0"/>
              <a:t>2&gt;</a:t>
            </a:r>
            <a:r>
              <a:rPr lang="zh-CN" altLang="en-US" dirty="0" smtClean="0"/>
              <a:t>；</a:t>
            </a:r>
            <a:r>
              <a:rPr lang="en-US" dirty="0" smtClean="0"/>
              <a:t>     // </a:t>
            </a:r>
            <a:r>
              <a:rPr lang="zh-CN" altLang="en-US" dirty="0" smtClean="0"/>
              <a:t>根据递推关系</a:t>
            </a:r>
            <a:r>
              <a:rPr lang="en-US" dirty="0" smtClean="0"/>
              <a:t>2</a:t>
            </a:r>
            <a:r>
              <a:rPr lang="zh-CN" altLang="en-US" dirty="0" smtClean="0"/>
              <a:t>实施递推  </a:t>
            </a:r>
          </a:p>
          <a:p>
            <a:pPr lvl="1">
              <a:buNone/>
            </a:pPr>
            <a:r>
              <a:rPr lang="en-US" dirty="0" smtClean="0"/>
              <a:t>    </a:t>
            </a:r>
            <a:r>
              <a:rPr lang="en-US" altLang="zh-CN" dirty="0" smtClean="0"/>
              <a:t>……</a:t>
            </a:r>
          </a:p>
          <a:p>
            <a:pPr lvl="1">
              <a:buNone/>
            </a:pPr>
            <a:r>
              <a:rPr lang="en-US" dirty="0" smtClean="0"/>
              <a:t>    if(&lt;</a:t>
            </a:r>
            <a:r>
              <a:rPr lang="zh-CN" altLang="en-US" dirty="0" smtClean="0"/>
              <a:t>条件</a:t>
            </a:r>
            <a:r>
              <a:rPr lang="en-US" dirty="0" smtClean="0"/>
              <a:t>m&gt;)</a:t>
            </a:r>
            <a:endParaRPr lang="zh-CN" altLang="en-US" dirty="0" smtClean="0"/>
          </a:p>
          <a:p>
            <a:pPr lvl="1">
              <a:buNone/>
            </a:pPr>
            <a:r>
              <a:rPr lang="en-US" dirty="0" smtClean="0"/>
              <a:t>      </a:t>
            </a:r>
            <a:r>
              <a:rPr lang="en-US" dirty="0" smtClean="0"/>
              <a:t>f[k]=&lt;</a:t>
            </a:r>
            <a:r>
              <a:rPr lang="zh-CN" altLang="en-US" dirty="0" smtClean="0"/>
              <a:t>递推关系式</a:t>
            </a:r>
            <a:r>
              <a:rPr lang="en-US" dirty="0" smtClean="0"/>
              <a:t>m&gt;</a:t>
            </a:r>
            <a:r>
              <a:rPr lang="zh-CN" altLang="en-US" dirty="0" smtClean="0"/>
              <a:t>；</a:t>
            </a:r>
            <a:r>
              <a:rPr lang="en-US" dirty="0" smtClean="0"/>
              <a:t>     // </a:t>
            </a:r>
            <a:r>
              <a:rPr lang="zh-CN" altLang="en-US" dirty="0" smtClean="0"/>
              <a:t>根据递推关系</a:t>
            </a:r>
            <a:r>
              <a:rPr lang="en-US" dirty="0" smtClean="0"/>
              <a:t>m</a:t>
            </a:r>
            <a:r>
              <a:rPr lang="zh-CN" altLang="en-US" dirty="0" smtClean="0"/>
              <a:t>实施递推  </a:t>
            </a:r>
          </a:p>
          <a:p>
            <a:pPr lvl="1">
              <a:buNone/>
            </a:pPr>
            <a:r>
              <a:rPr lang="en-US" dirty="0" smtClean="0"/>
              <a:t>   }</a:t>
            </a:r>
            <a:endParaRPr lang="zh-CN" altLang="en-US" dirty="0" smtClean="0"/>
          </a:p>
          <a:p>
            <a:pPr lvl="1">
              <a:buNone/>
            </a:pPr>
            <a:r>
              <a:rPr lang="en-US" dirty="0" err="1" smtClean="0"/>
              <a:t>cout</a:t>
            </a:r>
            <a:r>
              <a:rPr lang="en-US" dirty="0" smtClean="0"/>
              <a:t>&lt;&lt;</a:t>
            </a:r>
            <a:r>
              <a:rPr lang="en-US" dirty="0" smtClean="0"/>
              <a:t>f[n]</a:t>
            </a:r>
            <a:r>
              <a:rPr lang="zh-CN" altLang="en-US" dirty="0" smtClean="0"/>
              <a:t>；</a:t>
            </a:r>
            <a:r>
              <a:rPr lang="en-US" dirty="0" smtClean="0"/>
              <a:t>                     </a:t>
            </a:r>
            <a:r>
              <a:rPr lang="en-US" dirty="0" smtClean="0"/>
              <a:t>		 // </a:t>
            </a:r>
            <a:r>
              <a:rPr lang="zh-CN" altLang="en-US" dirty="0" smtClean="0"/>
              <a:t>输出</a:t>
            </a:r>
            <a:r>
              <a:rPr lang="en-US" dirty="0" smtClean="0"/>
              <a:t>n</a:t>
            </a:r>
            <a:r>
              <a:rPr lang="zh-CN" altLang="en-US" dirty="0" smtClean="0"/>
              <a:t>规模的解</a:t>
            </a:r>
            <a:r>
              <a:rPr lang="en-US" dirty="0" smtClean="0"/>
              <a:t>f(n)  </a:t>
            </a:r>
            <a:endParaRPr lang="zh-CN" altLang="en-US" dirty="0" smtClean="0"/>
          </a:p>
          <a:p>
            <a:endParaRPr lang="zh-CN" altLang="en-US" dirty="0"/>
          </a:p>
        </p:txBody>
      </p:sp>
    </p:spTree>
    <p:extLst>
      <p:ext uri="{BB962C8B-B14F-4D97-AF65-F5344CB8AC3E}">
        <p14:creationId xmlns:p14="http://schemas.microsoft.com/office/powerpoint/2010/main" val="4693409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输入样例</a:t>
            </a:r>
            <a:endParaRPr lang="en-US" altLang="zh-CN" dirty="0" smtClean="0"/>
          </a:p>
          <a:p>
            <a:pPr lvl="1"/>
            <a:r>
              <a:rPr lang="en-US" altLang="zh-CN" dirty="0" smtClean="0"/>
              <a:t>5 10</a:t>
            </a:r>
          </a:p>
          <a:p>
            <a:pPr lvl="1"/>
            <a:r>
              <a:rPr lang="en-US" altLang="zh-CN" dirty="0" smtClean="0"/>
              <a:t>1 2 3 1 1</a:t>
            </a:r>
          </a:p>
          <a:p>
            <a:pPr lvl="1"/>
            <a:r>
              <a:rPr lang="en-US" altLang="zh-CN" dirty="0" smtClean="0"/>
              <a:t>6 11</a:t>
            </a:r>
          </a:p>
          <a:p>
            <a:pPr lvl="1"/>
            <a:r>
              <a:rPr lang="en-US" altLang="zh-CN" dirty="0" smtClean="0"/>
              <a:t>3 5 3 2 1 4</a:t>
            </a:r>
          </a:p>
          <a:p>
            <a:r>
              <a:rPr lang="zh-CN" altLang="en-US" dirty="0" smtClean="0"/>
              <a:t>输出样例</a:t>
            </a:r>
            <a:endParaRPr lang="en-US" altLang="zh-CN" dirty="0" smtClean="0"/>
          </a:p>
          <a:p>
            <a:pPr lvl="1"/>
            <a:r>
              <a:rPr lang="en-US" altLang="zh-CN" dirty="0" smtClean="0"/>
              <a:t>no</a:t>
            </a:r>
          </a:p>
          <a:p>
            <a:pPr lvl="1"/>
            <a:r>
              <a:rPr lang="en-US" altLang="zh-CN" dirty="0"/>
              <a:t>yes</a:t>
            </a:r>
            <a:endParaRPr lang="zh-CN" altLang="en-US" dirty="0"/>
          </a:p>
        </p:txBody>
      </p:sp>
    </p:spTree>
    <p:extLst>
      <p:ext uri="{BB962C8B-B14F-4D97-AF65-F5344CB8AC3E}">
        <p14:creationId xmlns:p14="http://schemas.microsoft.com/office/powerpoint/2010/main" val="19220452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2736"/>
            <a:ext cx="4104456" cy="5078313"/>
          </a:xfrm>
          <a:prstGeom prst="rect">
            <a:avLst/>
          </a:prstGeom>
        </p:spPr>
        <p:txBody>
          <a:bodyPr wrap="square">
            <a:spAutoFit/>
          </a:bodyPr>
          <a:lstStyle/>
          <a:p>
            <a:r>
              <a:rPr lang="en-US" altLang="zh-CN" dirty="0"/>
              <a:t>#include&lt;</a:t>
            </a:r>
            <a:r>
              <a:rPr lang="en-US" altLang="zh-CN" dirty="0" err="1"/>
              <a:t>iostream</a:t>
            </a:r>
            <a:r>
              <a:rPr lang="en-US" altLang="zh-CN" dirty="0"/>
              <a:t>&gt;</a:t>
            </a:r>
          </a:p>
          <a:p>
            <a:r>
              <a:rPr lang="en-US" altLang="zh-CN" dirty="0" smtClean="0"/>
              <a:t>using </a:t>
            </a:r>
            <a:r>
              <a:rPr lang="en-US" altLang="zh-CN" dirty="0"/>
              <a:t>namespace </a:t>
            </a:r>
            <a:r>
              <a:rPr lang="en-US" altLang="zh-CN" dirty="0" err="1"/>
              <a:t>std</a:t>
            </a:r>
            <a:r>
              <a:rPr lang="en-US" altLang="zh-CN" dirty="0"/>
              <a:t>;</a:t>
            </a:r>
          </a:p>
          <a:p>
            <a:r>
              <a:rPr lang="en-US" altLang="zh-CN" dirty="0"/>
              <a:t>bool Try(</a:t>
            </a:r>
            <a:r>
              <a:rPr lang="en-US" altLang="zh-CN" dirty="0" err="1"/>
              <a:t>int</a:t>
            </a:r>
            <a:r>
              <a:rPr lang="en-US" altLang="zh-CN" dirty="0"/>
              <a:t> ,</a:t>
            </a:r>
            <a:r>
              <a:rPr lang="en-US" altLang="zh-CN" dirty="0" err="1"/>
              <a:t>int</a:t>
            </a:r>
            <a:r>
              <a:rPr lang="en-US" altLang="zh-CN" dirty="0"/>
              <a:t>);</a:t>
            </a:r>
          </a:p>
          <a:p>
            <a:r>
              <a:rPr lang="en-US" altLang="zh-CN" dirty="0" err="1"/>
              <a:t>int</a:t>
            </a:r>
            <a:r>
              <a:rPr lang="en-US" altLang="zh-CN" dirty="0"/>
              <a:t> a[1001];</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i,m,n</a:t>
            </a:r>
            <a:r>
              <a:rPr lang="en-US" altLang="zh-CN" dirty="0"/>
              <a:t>;</a:t>
            </a:r>
          </a:p>
          <a:p>
            <a:r>
              <a:rPr lang="en-US" altLang="zh-CN" dirty="0"/>
              <a:t>	while(</a:t>
            </a:r>
            <a:r>
              <a:rPr lang="en-US" altLang="zh-CN" dirty="0" err="1"/>
              <a:t>cin</a:t>
            </a:r>
            <a:r>
              <a:rPr lang="en-US" altLang="zh-CN" dirty="0"/>
              <a:t>&gt;&gt;n&gt;&gt;m)</a:t>
            </a:r>
          </a:p>
          <a:p>
            <a:r>
              <a:rPr lang="en-US" altLang="zh-CN" dirty="0"/>
              <a:t>	{</a:t>
            </a:r>
          </a:p>
          <a:p>
            <a:r>
              <a:rPr lang="en-US" altLang="zh-CN" dirty="0"/>
              <a:t>		for(</a:t>
            </a:r>
            <a:r>
              <a:rPr lang="en-US" altLang="zh-CN" dirty="0" err="1"/>
              <a:t>i</a:t>
            </a:r>
            <a:r>
              <a:rPr lang="en-US" altLang="zh-CN" dirty="0"/>
              <a:t>=1;i&lt;=</a:t>
            </a:r>
            <a:r>
              <a:rPr lang="en-US" altLang="zh-CN" dirty="0" err="1"/>
              <a:t>n;i</a:t>
            </a:r>
            <a:r>
              <a:rPr lang="en-US" altLang="zh-CN" dirty="0"/>
              <a:t>++)</a:t>
            </a:r>
          </a:p>
          <a:p>
            <a:r>
              <a:rPr lang="en-US" altLang="zh-CN" dirty="0"/>
              <a:t>		  </a:t>
            </a:r>
            <a:r>
              <a:rPr lang="en-US" altLang="zh-CN" dirty="0" err="1"/>
              <a:t>cin</a:t>
            </a:r>
            <a:r>
              <a:rPr lang="en-US" altLang="zh-CN" dirty="0"/>
              <a:t>&gt;&gt;a[</a:t>
            </a:r>
            <a:r>
              <a:rPr lang="en-US" altLang="zh-CN" dirty="0" err="1"/>
              <a:t>i</a:t>
            </a:r>
            <a:r>
              <a:rPr lang="en-US" altLang="zh-CN" dirty="0"/>
              <a:t>];</a:t>
            </a:r>
          </a:p>
          <a:p>
            <a:r>
              <a:rPr lang="en-US" altLang="zh-CN" dirty="0"/>
              <a:t>		if(Try(</a:t>
            </a:r>
            <a:r>
              <a:rPr lang="en-US" altLang="zh-CN" dirty="0" err="1"/>
              <a:t>n,m</a:t>
            </a:r>
            <a:r>
              <a:rPr lang="en-US" altLang="zh-CN" dirty="0"/>
              <a:t>))</a:t>
            </a:r>
          </a:p>
          <a:p>
            <a:r>
              <a:rPr lang="en-US" altLang="zh-CN" dirty="0"/>
              <a:t>		  </a:t>
            </a:r>
            <a:r>
              <a:rPr lang="en-US" altLang="zh-CN" dirty="0" err="1"/>
              <a:t>cout</a:t>
            </a:r>
            <a:r>
              <a:rPr lang="en-US" altLang="zh-CN" dirty="0"/>
              <a:t>&lt;&lt;"yes"&lt;&lt;</a:t>
            </a:r>
            <a:r>
              <a:rPr lang="en-US" altLang="zh-CN" dirty="0" err="1"/>
              <a:t>endl</a:t>
            </a:r>
            <a:r>
              <a:rPr lang="en-US" altLang="zh-CN" dirty="0"/>
              <a:t>;</a:t>
            </a:r>
          </a:p>
          <a:p>
            <a:r>
              <a:rPr lang="en-US" altLang="zh-CN" dirty="0"/>
              <a:t>		else</a:t>
            </a:r>
          </a:p>
          <a:p>
            <a:r>
              <a:rPr lang="en-US" altLang="zh-CN" dirty="0"/>
              <a:t>		  </a:t>
            </a:r>
            <a:r>
              <a:rPr lang="en-US" altLang="zh-CN" dirty="0" err="1"/>
              <a:t>cout</a:t>
            </a:r>
            <a:r>
              <a:rPr lang="en-US" altLang="zh-CN" dirty="0"/>
              <a:t>&lt;&lt;"no"&lt;&lt;</a:t>
            </a:r>
            <a:r>
              <a:rPr lang="en-US" altLang="zh-CN" dirty="0" err="1"/>
              <a:t>endl</a:t>
            </a:r>
            <a:r>
              <a:rPr lang="en-US" altLang="zh-CN" dirty="0"/>
              <a:t>;</a:t>
            </a:r>
          </a:p>
          <a:p>
            <a:r>
              <a:rPr lang="en-US" altLang="zh-CN" dirty="0"/>
              <a:t>	}</a:t>
            </a:r>
          </a:p>
          <a:p>
            <a:r>
              <a:rPr lang="en-US" altLang="zh-CN" dirty="0"/>
              <a:t>	return 0;</a:t>
            </a:r>
          </a:p>
          <a:p>
            <a:r>
              <a:rPr lang="en-US" altLang="zh-CN" dirty="0"/>
              <a:t>}</a:t>
            </a:r>
            <a:endParaRPr lang="zh-CN" altLang="en-US" dirty="0"/>
          </a:p>
        </p:txBody>
      </p:sp>
      <p:sp>
        <p:nvSpPr>
          <p:cNvPr id="5" name="矩形 4"/>
          <p:cNvSpPr/>
          <p:nvPr/>
        </p:nvSpPr>
        <p:spPr>
          <a:xfrm>
            <a:off x="4716016" y="1468233"/>
            <a:ext cx="3960440" cy="4247317"/>
          </a:xfrm>
          <a:prstGeom prst="rect">
            <a:avLst/>
          </a:prstGeom>
          <a:ln w="28575">
            <a:solidFill>
              <a:schemeClr val="tx1"/>
            </a:solidFill>
          </a:ln>
        </p:spPr>
        <p:txBody>
          <a:bodyPr wrap="square">
            <a:spAutoFit/>
          </a:bodyPr>
          <a:lstStyle/>
          <a:p>
            <a:r>
              <a:rPr lang="en-US" altLang="zh-CN" dirty="0"/>
              <a:t>bool Try(</a:t>
            </a:r>
            <a:r>
              <a:rPr lang="en-US" altLang="zh-CN" dirty="0" err="1"/>
              <a:t>int</a:t>
            </a:r>
            <a:r>
              <a:rPr lang="en-US" altLang="zh-CN" dirty="0"/>
              <a:t> </a:t>
            </a:r>
            <a:r>
              <a:rPr lang="en-US" altLang="zh-CN" dirty="0" err="1"/>
              <a:t>x,int</a:t>
            </a:r>
            <a:r>
              <a:rPr lang="en-US" altLang="zh-CN" dirty="0"/>
              <a:t> y)</a:t>
            </a:r>
          </a:p>
          <a:p>
            <a:r>
              <a:rPr lang="en-US" altLang="zh-CN" dirty="0"/>
              <a:t>{</a:t>
            </a:r>
          </a:p>
          <a:p>
            <a:r>
              <a:rPr lang="en-US" altLang="zh-CN" dirty="0"/>
              <a:t>	if(x==0)</a:t>
            </a:r>
          </a:p>
          <a:p>
            <a:r>
              <a:rPr lang="en-US" altLang="zh-CN" dirty="0"/>
              <a:t>	  return false;</a:t>
            </a:r>
          </a:p>
          <a:p>
            <a:r>
              <a:rPr lang="en-US" altLang="zh-CN" dirty="0"/>
              <a:t>	else if(a[x]==y)</a:t>
            </a:r>
          </a:p>
          <a:p>
            <a:r>
              <a:rPr lang="en-US" altLang="zh-CN" dirty="0"/>
              <a:t>	  return true;</a:t>
            </a:r>
          </a:p>
          <a:p>
            <a:r>
              <a:rPr lang="en-US" altLang="zh-CN" dirty="0"/>
              <a:t>	else</a:t>
            </a:r>
          </a:p>
          <a:p>
            <a:r>
              <a:rPr lang="en-US" altLang="zh-CN" dirty="0"/>
              <a:t>	{</a:t>
            </a:r>
          </a:p>
          <a:p>
            <a:r>
              <a:rPr lang="en-US" altLang="zh-CN" dirty="0"/>
              <a:t>		if(Try(x-1,y-a[x]))</a:t>
            </a:r>
          </a:p>
          <a:p>
            <a:r>
              <a:rPr lang="en-US" altLang="zh-CN" dirty="0"/>
              <a:t>		  return true;</a:t>
            </a:r>
          </a:p>
          <a:p>
            <a:r>
              <a:rPr lang="en-US" altLang="zh-CN" dirty="0"/>
              <a:t>		if(Try(x-1,y))</a:t>
            </a:r>
          </a:p>
          <a:p>
            <a:r>
              <a:rPr lang="en-US" altLang="zh-CN" dirty="0"/>
              <a:t>		  return true;</a:t>
            </a:r>
          </a:p>
          <a:p>
            <a:r>
              <a:rPr lang="en-US" altLang="zh-CN" dirty="0"/>
              <a:t>	}</a:t>
            </a:r>
          </a:p>
          <a:p>
            <a:r>
              <a:rPr lang="en-US" altLang="zh-CN" dirty="0"/>
              <a:t>	return false;	  </a:t>
            </a:r>
          </a:p>
          <a:p>
            <a:r>
              <a:rPr lang="en-US" altLang="zh-CN" dirty="0"/>
              <a:t>}</a:t>
            </a:r>
            <a:endParaRPr lang="zh-CN" altLang="en-US" dirty="0"/>
          </a:p>
        </p:txBody>
      </p:sp>
    </p:spTree>
    <p:extLst>
      <p:ext uri="{BB962C8B-B14F-4D97-AF65-F5344CB8AC3E}">
        <p14:creationId xmlns:p14="http://schemas.microsoft.com/office/powerpoint/2010/main" val="39527529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a:t>
            </a:r>
            <a:endParaRPr lang="zh-CN" altLang="en-US" dirty="0"/>
          </a:p>
        </p:txBody>
      </p:sp>
      <p:sp>
        <p:nvSpPr>
          <p:cNvPr id="4" name="Text Box 5"/>
          <p:cNvSpPr txBox="1">
            <a:spLocks noChangeArrowheads="1"/>
          </p:cNvSpPr>
          <p:nvPr/>
        </p:nvSpPr>
        <p:spPr bwMode="auto">
          <a:xfrm>
            <a:off x="838200" y="1143000"/>
            <a:ext cx="8077200" cy="519113"/>
          </a:xfrm>
          <a:prstGeom prst="rect">
            <a:avLst/>
          </a:prstGeom>
          <a:noFill/>
          <a:ln w="25400">
            <a:noFill/>
            <a:miter lim="800000"/>
            <a:headEnd/>
            <a:tailEnd/>
          </a:ln>
          <a:effectLst/>
        </p:spPr>
        <p:txBody>
          <a:bodyPr>
            <a:spAutoFit/>
          </a:bodyPr>
          <a:lstStyle/>
          <a:p>
            <a:pPr algn="l" eaLnBrk="0" hangingPunct="0">
              <a:spcBef>
                <a:spcPct val="50000"/>
              </a:spcBef>
            </a:pPr>
            <a:r>
              <a:rPr lang="zh-CN" altLang="en-US" sz="2800" b="0">
                <a:solidFill>
                  <a:schemeClr val="tx1"/>
                </a:solidFill>
                <a:effectLst>
                  <a:outerShdw blurRad="38100" dist="38100" dir="2700000" algn="tl">
                    <a:srgbClr val="C0C0C0"/>
                  </a:outerShdw>
                </a:effectLst>
                <a:latin typeface="Verdana" pitchFamily="34" charset="0"/>
                <a:ea typeface="黑体" pitchFamily="49" charset="-122"/>
              </a:rPr>
              <a:t>基本思想：</a:t>
            </a:r>
          </a:p>
        </p:txBody>
      </p:sp>
      <p:sp>
        <p:nvSpPr>
          <p:cNvPr id="5" name="Text Box 6"/>
          <p:cNvSpPr txBox="1">
            <a:spLocks noChangeArrowheads="1"/>
          </p:cNvSpPr>
          <p:nvPr/>
        </p:nvSpPr>
        <p:spPr bwMode="auto">
          <a:xfrm>
            <a:off x="838200" y="1752600"/>
            <a:ext cx="7848600" cy="584775"/>
          </a:xfrm>
          <a:prstGeom prst="rect">
            <a:avLst/>
          </a:prstGeom>
          <a:noFill/>
          <a:ln w="25400">
            <a:solidFill>
              <a:schemeClr val="tx1"/>
            </a:solidFill>
            <a:miter lim="800000"/>
            <a:headEnd/>
            <a:tailEnd/>
          </a:ln>
          <a:effectLst/>
        </p:spPr>
        <p:txBody>
          <a:bodyPr>
            <a:spAutoFit/>
          </a:bodyPr>
          <a:lstStyle/>
          <a:p>
            <a:pPr algn="l" eaLnBrk="0" hangingPunct="0">
              <a:spcBef>
                <a:spcPct val="50000"/>
              </a:spcBef>
            </a:pPr>
            <a:r>
              <a:rPr lang="en-US" altLang="zh-CN" sz="2800" b="0" dirty="0">
                <a:solidFill>
                  <a:schemeClr val="tx1"/>
                </a:solidFill>
                <a:effectLst>
                  <a:outerShdw blurRad="38100" dist="38100" dir="2700000" algn="tl">
                    <a:srgbClr val="C0C0C0"/>
                  </a:outerShdw>
                </a:effectLst>
                <a:latin typeface="黑体" pitchFamily="49" charset="-122"/>
                <a:ea typeface="黑体" pitchFamily="49" charset="-122"/>
              </a:rPr>
              <a:t>1</a:t>
            </a:r>
            <a:r>
              <a:rPr lang="zh-CN" altLang="en-US" sz="2800" b="0" dirty="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400" b="0" dirty="0">
                <a:solidFill>
                  <a:schemeClr val="tx1"/>
                </a:solidFill>
                <a:effectLst>
                  <a:outerShdw blurRad="38100" dist="38100" dir="2700000" algn="tl">
                    <a:srgbClr val="C0C0C0"/>
                  </a:outerShdw>
                </a:effectLst>
                <a:latin typeface="黑体" pitchFamily="49" charset="-122"/>
                <a:ea typeface="黑体" pitchFamily="49" charset="-122"/>
              </a:rPr>
              <a:t>寻找一个中心元素（</a:t>
            </a:r>
            <a:r>
              <a:rPr lang="zh-CN" altLang="en-US" sz="3200" dirty="0">
                <a:solidFill>
                  <a:srgbClr val="FF0000"/>
                </a:solidFill>
                <a:effectLst>
                  <a:outerShdw blurRad="38100" dist="38100" dir="2700000" algn="tl">
                    <a:srgbClr val="C0C0C0"/>
                  </a:outerShdw>
                </a:effectLst>
                <a:latin typeface="黑体" pitchFamily="49" charset="-122"/>
                <a:ea typeface="黑体" pitchFamily="49" charset="-122"/>
              </a:rPr>
              <a:t>通常为第一个数</a:t>
            </a:r>
            <a:r>
              <a:rPr lang="zh-CN" altLang="en-US" sz="2400" b="0" dirty="0">
                <a:solidFill>
                  <a:schemeClr val="tx1"/>
                </a:solidFill>
                <a:effectLst>
                  <a:outerShdw blurRad="38100" dist="38100" dir="2700000" algn="tl">
                    <a:srgbClr val="C0C0C0"/>
                  </a:outerShdw>
                </a:effectLst>
                <a:latin typeface="黑体" pitchFamily="49" charset="-122"/>
                <a:ea typeface="黑体" pitchFamily="49" charset="-122"/>
              </a:rPr>
              <a:t>）</a:t>
            </a:r>
          </a:p>
        </p:txBody>
      </p:sp>
      <p:sp>
        <p:nvSpPr>
          <p:cNvPr id="6" name="Text Box 7"/>
          <p:cNvSpPr txBox="1">
            <a:spLocks noChangeArrowheads="1"/>
          </p:cNvSpPr>
          <p:nvPr/>
        </p:nvSpPr>
        <p:spPr bwMode="auto">
          <a:xfrm>
            <a:off x="838200" y="2895600"/>
            <a:ext cx="7924800" cy="1077218"/>
          </a:xfrm>
          <a:prstGeom prst="rect">
            <a:avLst/>
          </a:prstGeom>
          <a:noFill/>
          <a:ln w="25400">
            <a:solidFill>
              <a:schemeClr val="tx1"/>
            </a:solidFill>
            <a:miter lim="800000"/>
            <a:headEnd/>
            <a:tailEnd/>
          </a:ln>
          <a:effectLst/>
        </p:spPr>
        <p:txBody>
          <a:bodyPr>
            <a:spAutoFit/>
          </a:bodyPr>
          <a:lstStyle/>
          <a:p>
            <a:pPr algn="l" eaLnBrk="0" hangingPunct="0">
              <a:spcBef>
                <a:spcPct val="50000"/>
              </a:spcBef>
            </a:pPr>
            <a:r>
              <a:rPr lang="en-US" altLang="zh-CN" sz="2800" b="0" dirty="0">
                <a:solidFill>
                  <a:schemeClr val="tx1"/>
                </a:solidFill>
                <a:effectLst>
                  <a:outerShdw blurRad="38100" dist="38100" dir="2700000" algn="tl">
                    <a:srgbClr val="C0C0C0"/>
                  </a:outerShdw>
                </a:effectLst>
                <a:latin typeface="黑体" pitchFamily="49" charset="-122"/>
                <a:ea typeface="黑体" pitchFamily="49" charset="-122"/>
              </a:rPr>
              <a:t>2</a:t>
            </a:r>
            <a:r>
              <a:rPr lang="zh-CN" altLang="en-US" sz="2800" b="0" dirty="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400" b="0" dirty="0">
                <a:solidFill>
                  <a:schemeClr val="tx1"/>
                </a:solidFill>
                <a:effectLst>
                  <a:outerShdw blurRad="38100" dist="38100" dir="2700000" algn="tl">
                    <a:srgbClr val="C0C0C0"/>
                  </a:outerShdw>
                </a:effectLst>
                <a:latin typeface="黑体" pitchFamily="49" charset="-122"/>
                <a:ea typeface="黑体" pitchFamily="49" charset="-122"/>
              </a:rPr>
              <a:t>将</a:t>
            </a:r>
            <a:r>
              <a:rPr lang="zh-CN" altLang="en-US" sz="3200" b="0" dirty="0">
                <a:solidFill>
                  <a:srgbClr val="FF0000"/>
                </a:solidFill>
                <a:effectLst>
                  <a:outerShdw blurRad="38100" dist="38100" dir="2700000" algn="tl">
                    <a:srgbClr val="C0C0C0"/>
                  </a:outerShdw>
                </a:effectLst>
                <a:latin typeface="黑体" pitchFamily="49" charset="-122"/>
                <a:ea typeface="黑体" pitchFamily="49" charset="-122"/>
              </a:rPr>
              <a:t>小于</a:t>
            </a:r>
            <a:r>
              <a:rPr lang="zh-CN" altLang="en-US" sz="2800" b="0" dirty="0">
                <a:solidFill>
                  <a:srgbClr val="FF0000"/>
                </a:solidFill>
                <a:effectLst>
                  <a:outerShdw blurRad="38100" dist="38100" dir="2700000" algn="tl">
                    <a:srgbClr val="C0C0C0"/>
                  </a:outerShdw>
                </a:effectLst>
                <a:latin typeface="黑体" pitchFamily="49" charset="-122"/>
                <a:ea typeface="黑体" pitchFamily="49" charset="-122"/>
              </a:rPr>
              <a:t>中心点</a:t>
            </a:r>
            <a:r>
              <a:rPr lang="zh-CN" altLang="en-US" sz="2400" b="0" dirty="0">
                <a:solidFill>
                  <a:schemeClr val="tx1"/>
                </a:solidFill>
                <a:effectLst>
                  <a:outerShdw blurRad="38100" dist="38100" dir="2700000" algn="tl">
                    <a:srgbClr val="C0C0C0"/>
                  </a:outerShdw>
                </a:effectLst>
                <a:latin typeface="黑体" pitchFamily="49" charset="-122"/>
                <a:ea typeface="黑体" pitchFamily="49" charset="-122"/>
              </a:rPr>
              <a:t>的元素移动至</a:t>
            </a:r>
            <a:r>
              <a:rPr lang="zh-CN" altLang="en-US" sz="3200" dirty="0">
                <a:solidFill>
                  <a:srgbClr val="FF0000"/>
                </a:solidFill>
                <a:effectLst>
                  <a:outerShdw blurRad="38100" dist="38100" dir="2700000" algn="tl">
                    <a:srgbClr val="C0C0C0"/>
                  </a:outerShdw>
                </a:effectLst>
                <a:latin typeface="黑体" pitchFamily="49" charset="-122"/>
                <a:ea typeface="黑体" pitchFamily="49" charset="-122"/>
              </a:rPr>
              <a:t>中心点之前，大于中心点</a:t>
            </a:r>
            <a:r>
              <a:rPr lang="zh-CN" altLang="en-US" sz="2400" b="0" dirty="0">
                <a:solidFill>
                  <a:schemeClr val="tx1"/>
                </a:solidFill>
                <a:effectLst>
                  <a:outerShdw blurRad="38100" dist="38100" dir="2700000" algn="tl">
                    <a:srgbClr val="C0C0C0"/>
                  </a:outerShdw>
                </a:effectLst>
                <a:latin typeface="黑体" pitchFamily="49" charset="-122"/>
                <a:ea typeface="黑体" pitchFamily="49" charset="-122"/>
              </a:rPr>
              <a:t>的元素移动至</a:t>
            </a:r>
            <a:r>
              <a:rPr lang="zh-CN" altLang="en-US" sz="3200" dirty="0">
                <a:solidFill>
                  <a:srgbClr val="FF0000"/>
                </a:solidFill>
                <a:effectLst>
                  <a:outerShdw blurRad="38100" dist="38100" dir="2700000" algn="tl">
                    <a:srgbClr val="C0C0C0"/>
                  </a:outerShdw>
                </a:effectLst>
                <a:latin typeface="黑体" pitchFamily="49" charset="-122"/>
                <a:ea typeface="黑体" pitchFamily="49" charset="-122"/>
              </a:rPr>
              <a:t>中心点之后</a:t>
            </a:r>
            <a:r>
              <a:rPr lang="zh-CN" altLang="en-US" sz="2400" b="0" dirty="0">
                <a:solidFill>
                  <a:schemeClr val="tx1"/>
                </a:solidFill>
                <a:effectLst>
                  <a:outerShdw blurRad="38100" dist="38100" dir="2700000" algn="tl">
                    <a:srgbClr val="C0C0C0"/>
                  </a:outerShdw>
                </a:effectLst>
                <a:latin typeface="黑体" pitchFamily="49" charset="-122"/>
                <a:ea typeface="黑体" pitchFamily="49" charset="-122"/>
              </a:rPr>
              <a:t>。</a:t>
            </a:r>
          </a:p>
        </p:txBody>
      </p:sp>
      <p:sp>
        <p:nvSpPr>
          <p:cNvPr id="7" name="Text Box 8"/>
          <p:cNvSpPr txBox="1">
            <a:spLocks noChangeArrowheads="1"/>
          </p:cNvSpPr>
          <p:nvPr/>
        </p:nvSpPr>
        <p:spPr bwMode="auto">
          <a:xfrm>
            <a:off x="838200" y="5257800"/>
            <a:ext cx="7620000" cy="909638"/>
          </a:xfrm>
          <a:prstGeom prst="rect">
            <a:avLst/>
          </a:prstGeom>
          <a:noFill/>
          <a:ln w="25400">
            <a:solidFill>
              <a:schemeClr val="tx1"/>
            </a:solidFill>
            <a:miter lim="800000"/>
            <a:headEnd/>
            <a:tailEnd/>
          </a:ln>
          <a:effectLst/>
        </p:spPr>
        <p:txBody>
          <a:bodyPr>
            <a:spAutoFit/>
          </a:bodyPr>
          <a:lstStyle/>
          <a:p>
            <a:pPr algn="l" eaLnBrk="0" hangingPunct="0">
              <a:spcBef>
                <a:spcPct val="50000"/>
              </a:spcBef>
            </a:pPr>
            <a:r>
              <a:rPr lang="en-US" altLang="zh-CN" sz="2800" b="0">
                <a:solidFill>
                  <a:schemeClr val="tx1"/>
                </a:solidFill>
                <a:effectLst>
                  <a:outerShdw blurRad="38100" dist="38100" dir="2700000" algn="tl">
                    <a:srgbClr val="C0C0C0"/>
                  </a:outerShdw>
                </a:effectLst>
                <a:latin typeface="黑体" pitchFamily="49" charset="-122"/>
                <a:ea typeface="黑体" pitchFamily="49" charset="-122"/>
              </a:rPr>
              <a:t>3</a:t>
            </a:r>
            <a:r>
              <a:rPr lang="zh-CN" altLang="en-US" sz="2800" b="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400" b="0">
                <a:solidFill>
                  <a:schemeClr val="tx1"/>
                </a:solidFill>
                <a:effectLst>
                  <a:outerShdw blurRad="38100" dist="38100" dir="2700000" algn="tl">
                    <a:srgbClr val="C0C0C0"/>
                  </a:outerShdw>
                </a:effectLst>
                <a:latin typeface="黑体" pitchFamily="49" charset="-122"/>
                <a:ea typeface="黑体" pitchFamily="49" charset="-122"/>
              </a:rPr>
              <a:t>对上步分成的两个无序数组段重复</a:t>
            </a:r>
            <a:r>
              <a:rPr lang="en-US" altLang="zh-CN" sz="2400" b="0">
                <a:solidFill>
                  <a:schemeClr val="tx1"/>
                </a:solidFill>
                <a:effectLst>
                  <a:outerShdw blurRad="38100" dist="38100" dir="2700000" algn="tl">
                    <a:srgbClr val="C0C0C0"/>
                  </a:outerShdw>
                </a:effectLst>
                <a:latin typeface="黑体" pitchFamily="49" charset="-122"/>
                <a:ea typeface="黑体" pitchFamily="49" charset="-122"/>
              </a:rPr>
              <a:t>1</a:t>
            </a:r>
            <a:r>
              <a:rPr lang="zh-CN" altLang="en-US" sz="2400" b="0">
                <a:solidFill>
                  <a:schemeClr val="tx1"/>
                </a:solidFill>
                <a:effectLst>
                  <a:outerShdw blurRad="38100" dist="38100" dir="2700000" algn="tl">
                    <a:srgbClr val="C0C0C0"/>
                  </a:outerShdw>
                </a:effectLst>
                <a:latin typeface="黑体" pitchFamily="49" charset="-122"/>
                <a:ea typeface="黑体" pitchFamily="49" charset="-122"/>
              </a:rPr>
              <a:t>）、</a:t>
            </a:r>
            <a:r>
              <a:rPr lang="en-US" altLang="zh-CN" sz="2400" b="0">
                <a:solidFill>
                  <a:schemeClr val="tx1"/>
                </a:solidFill>
                <a:effectLst>
                  <a:outerShdw blurRad="38100" dist="38100" dir="2700000" algn="tl">
                    <a:srgbClr val="C0C0C0"/>
                  </a:outerShdw>
                </a:effectLst>
                <a:latin typeface="黑体" pitchFamily="49" charset="-122"/>
                <a:ea typeface="黑体" pitchFamily="49" charset="-122"/>
              </a:rPr>
              <a:t>2</a:t>
            </a:r>
            <a:r>
              <a:rPr lang="zh-CN" altLang="en-US" sz="2400" b="0">
                <a:solidFill>
                  <a:schemeClr val="tx1"/>
                </a:solidFill>
                <a:effectLst>
                  <a:outerShdw blurRad="38100" dist="38100" dir="2700000" algn="tl">
                    <a:srgbClr val="C0C0C0"/>
                  </a:outerShdw>
                </a:effectLst>
                <a:latin typeface="黑体" pitchFamily="49" charset="-122"/>
                <a:ea typeface="黑体" pitchFamily="49" charset="-122"/>
              </a:rPr>
              <a:t>）操作直到段长为</a:t>
            </a:r>
            <a:r>
              <a:rPr lang="en-US" altLang="zh-CN" sz="2400" b="0">
                <a:solidFill>
                  <a:schemeClr val="tx1"/>
                </a:solidFill>
                <a:effectLst>
                  <a:outerShdw blurRad="38100" dist="38100" dir="2700000" algn="tl">
                    <a:srgbClr val="C0C0C0"/>
                  </a:outerShdw>
                </a:effectLst>
                <a:latin typeface="黑体" pitchFamily="49" charset="-122"/>
                <a:ea typeface="黑体" pitchFamily="49" charset="-122"/>
              </a:rPr>
              <a:t>1</a:t>
            </a:r>
            <a:r>
              <a:rPr lang="zh-CN" altLang="en-US" sz="2400" b="0">
                <a:solidFill>
                  <a:schemeClr val="tx1"/>
                </a:solidFill>
                <a:effectLst>
                  <a:outerShdw blurRad="38100" dist="38100" dir="2700000" algn="tl">
                    <a:srgbClr val="C0C0C0"/>
                  </a:outerShdw>
                </a:effectLst>
                <a:latin typeface="黑体" pitchFamily="49" charset="-122"/>
                <a:ea typeface="黑体" pitchFamily="49" charset="-122"/>
              </a:rPr>
              <a:t>。</a:t>
            </a:r>
          </a:p>
        </p:txBody>
      </p:sp>
      <p:grpSp>
        <p:nvGrpSpPr>
          <p:cNvPr id="8" name="Group 9"/>
          <p:cNvGrpSpPr>
            <a:grpSpLocks/>
          </p:cNvGrpSpPr>
          <p:nvPr/>
        </p:nvGrpSpPr>
        <p:grpSpPr bwMode="auto">
          <a:xfrm>
            <a:off x="1066800" y="4419600"/>
            <a:ext cx="7391400" cy="609600"/>
            <a:chOff x="672" y="2784"/>
            <a:chExt cx="4656" cy="384"/>
          </a:xfrm>
        </p:grpSpPr>
        <p:sp>
          <p:nvSpPr>
            <p:cNvPr id="9" name="Rectangle 10"/>
            <p:cNvSpPr>
              <a:spLocks noChangeArrowheads="1"/>
            </p:cNvSpPr>
            <p:nvPr/>
          </p:nvSpPr>
          <p:spPr bwMode="auto">
            <a:xfrm>
              <a:off x="672" y="2784"/>
              <a:ext cx="1728" cy="384"/>
            </a:xfrm>
            <a:prstGeom prst="rect">
              <a:avLst/>
            </a:prstGeom>
            <a:solidFill>
              <a:srgbClr val="993366"/>
            </a:solidFill>
            <a:ln w="9525">
              <a:solidFill>
                <a:schemeClr val="tx1"/>
              </a:solidFill>
              <a:miter lim="800000"/>
              <a:headEnd/>
              <a:tailEnd/>
            </a:ln>
            <a:effectLst/>
          </p:spPr>
          <p:txBody>
            <a:bodyPr wrap="none" anchor="ctr"/>
            <a:lstStyle/>
            <a:p>
              <a:endParaRPr lang="zh-CN" altLang="en-US"/>
            </a:p>
          </p:txBody>
        </p:sp>
        <p:sp>
          <p:nvSpPr>
            <p:cNvPr id="10" name="Rectangle 11"/>
            <p:cNvSpPr>
              <a:spLocks noChangeArrowheads="1"/>
            </p:cNvSpPr>
            <p:nvPr/>
          </p:nvSpPr>
          <p:spPr bwMode="auto">
            <a:xfrm>
              <a:off x="2400" y="2784"/>
              <a:ext cx="384" cy="384"/>
            </a:xfrm>
            <a:prstGeom prst="rect">
              <a:avLst/>
            </a:prstGeom>
            <a:solidFill>
              <a:srgbClr val="008000"/>
            </a:solidFill>
            <a:ln w="9525">
              <a:solidFill>
                <a:schemeClr val="tx1"/>
              </a:solidFill>
              <a:miter lim="800000"/>
              <a:headEnd/>
              <a:tailEnd/>
            </a:ln>
            <a:effectLst/>
          </p:spPr>
          <p:txBody>
            <a:bodyPr wrap="none" anchor="ctr"/>
            <a:lstStyle/>
            <a:p>
              <a:r>
                <a:rPr lang="en-US" altLang="zh-CN" sz="2400" b="0">
                  <a:solidFill>
                    <a:schemeClr val="tx1"/>
                  </a:solidFill>
                  <a:effectLst>
                    <a:outerShdw blurRad="38100" dist="38100" dir="2700000" algn="tl">
                      <a:srgbClr val="FFFFFF"/>
                    </a:outerShdw>
                  </a:effectLst>
                  <a:ea typeface="楷体_GB2312" pitchFamily="49" charset="-122"/>
                </a:rPr>
                <a:t>t</a:t>
              </a:r>
            </a:p>
          </p:txBody>
        </p:sp>
        <p:sp>
          <p:nvSpPr>
            <p:cNvPr id="11" name="Rectangle 12"/>
            <p:cNvSpPr>
              <a:spLocks noChangeArrowheads="1"/>
            </p:cNvSpPr>
            <p:nvPr/>
          </p:nvSpPr>
          <p:spPr bwMode="auto">
            <a:xfrm>
              <a:off x="2784" y="2784"/>
              <a:ext cx="2544" cy="384"/>
            </a:xfrm>
            <a:prstGeom prst="rect">
              <a:avLst/>
            </a:prstGeom>
            <a:solidFill>
              <a:srgbClr val="808000"/>
            </a:solidFill>
            <a:ln w="9525">
              <a:solidFill>
                <a:schemeClr val="tx1"/>
              </a:solidFill>
              <a:miter lim="800000"/>
              <a:headEnd/>
              <a:tailEnd/>
            </a:ln>
            <a:effectLst/>
          </p:spPr>
          <p:txBody>
            <a:bodyPr wrap="none" anchor="ctr"/>
            <a:lstStyle/>
            <a:p>
              <a:endParaRPr lang="zh-CN" altLang="en-US"/>
            </a:p>
          </p:txBody>
        </p:sp>
      </p:grpSp>
      <p:sp>
        <p:nvSpPr>
          <p:cNvPr id="12" name="Text Box 13"/>
          <p:cNvSpPr txBox="1">
            <a:spLocks noChangeArrowheads="1"/>
          </p:cNvSpPr>
          <p:nvPr/>
        </p:nvSpPr>
        <p:spPr bwMode="auto">
          <a:xfrm>
            <a:off x="2362200" y="4495800"/>
            <a:ext cx="990600" cy="519113"/>
          </a:xfrm>
          <a:prstGeom prst="rect">
            <a:avLst/>
          </a:prstGeom>
          <a:noFill/>
          <a:ln w="9525">
            <a:noFill/>
            <a:miter lim="800000"/>
            <a:headEnd/>
            <a:tailEnd/>
          </a:ln>
          <a:effectLst/>
        </p:spPr>
        <p:txBody>
          <a:bodyPr>
            <a:spAutoFit/>
          </a:bodyPr>
          <a:lstStyle/>
          <a:p>
            <a:pPr algn="l">
              <a:spcBef>
                <a:spcPct val="50000"/>
              </a:spcBef>
            </a:pPr>
            <a:r>
              <a:rPr lang="en-US" altLang="zh-CN" sz="2800" b="0">
                <a:solidFill>
                  <a:schemeClr val="tx1"/>
                </a:solidFill>
                <a:effectLst>
                  <a:outerShdw blurRad="38100" dist="38100" dir="2700000" algn="tl">
                    <a:srgbClr val="C0C0C0"/>
                  </a:outerShdw>
                </a:effectLst>
                <a:ea typeface="楷体_GB2312" pitchFamily="49" charset="-122"/>
              </a:rPr>
              <a:t>&lt;t</a:t>
            </a:r>
          </a:p>
        </p:txBody>
      </p:sp>
      <p:sp>
        <p:nvSpPr>
          <p:cNvPr id="13" name="Text Box 14"/>
          <p:cNvSpPr txBox="1">
            <a:spLocks noChangeArrowheads="1"/>
          </p:cNvSpPr>
          <p:nvPr/>
        </p:nvSpPr>
        <p:spPr bwMode="auto">
          <a:xfrm>
            <a:off x="5943600" y="4495800"/>
            <a:ext cx="990600" cy="519113"/>
          </a:xfrm>
          <a:prstGeom prst="rect">
            <a:avLst/>
          </a:prstGeom>
          <a:noFill/>
          <a:ln w="9525">
            <a:noFill/>
            <a:miter lim="800000"/>
            <a:headEnd/>
            <a:tailEnd/>
          </a:ln>
          <a:effectLst/>
        </p:spPr>
        <p:txBody>
          <a:bodyPr>
            <a:spAutoFit/>
          </a:bodyPr>
          <a:lstStyle/>
          <a:p>
            <a:pPr algn="l">
              <a:spcBef>
                <a:spcPct val="50000"/>
              </a:spcBef>
            </a:pPr>
            <a:r>
              <a:rPr lang="en-US" altLang="zh-CN" sz="2800" b="0">
                <a:solidFill>
                  <a:schemeClr val="tx1"/>
                </a:solidFill>
                <a:effectLst>
                  <a:outerShdw blurRad="38100" dist="38100" dir="2700000" algn="tl">
                    <a:srgbClr val="C0C0C0"/>
                  </a:outerShdw>
                </a:effectLst>
                <a:ea typeface="楷体_GB2312" pitchFamily="49" charset="-122"/>
              </a:rPr>
              <a:t>&gt;=t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autoUpdateAnimBg="0"/>
      <p:bldP spid="7" grpId="0" animBg="1" autoUpdateAnimBg="0"/>
      <p:bldP spid="12" grpId="0" autoUpdateAnimBg="0"/>
      <p:bldP spid="1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228600" y="1339850"/>
            <a:ext cx="8305800" cy="523220"/>
          </a:xfrm>
          <a:prstGeom prst="rect">
            <a:avLst/>
          </a:prstGeom>
          <a:noFill/>
          <a:ln w="25400">
            <a:solidFill>
              <a:schemeClr val="tx1"/>
            </a:solidFill>
            <a:miter lim="800000"/>
            <a:headEnd/>
            <a:tailEnd/>
          </a:ln>
          <a:effectLst/>
        </p:spPr>
        <p:txBody>
          <a:bodyPr>
            <a:spAutoFit/>
          </a:bodyPr>
          <a:lstStyle/>
          <a:p>
            <a:pPr algn="l" eaLnBrk="0" hangingPunct="0">
              <a:spcBef>
                <a:spcPct val="50000"/>
              </a:spcBef>
            </a:pPr>
            <a:r>
              <a:rPr lang="zh-CN" altLang="en-US" sz="2800" dirty="0" smtClean="0">
                <a:solidFill>
                  <a:srgbClr val="FF0000"/>
                </a:solidFill>
                <a:effectLst>
                  <a:outerShdw blurRad="38100" dist="38100" dir="2700000" algn="tl">
                    <a:srgbClr val="C0C0C0"/>
                  </a:outerShdw>
                </a:effectLst>
                <a:latin typeface="宋体" pitchFamily="2" charset="-122"/>
                <a:ea typeface="宋体" pitchFamily="2" charset="-122"/>
              </a:rPr>
              <a:t>函数</a:t>
            </a:r>
            <a:r>
              <a:rPr lang="zh-CN" altLang="en-US" sz="2800" dirty="0" smtClean="0">
                <a:solidFill>
                  <a:schemeClr val="hlink"/>
                </a:solidFill>
                <a:effectLst>
                  <a:outerShdw blurRad="38100" dist="38100" dir="2700000" algn="tl">
                    <a:srgbClr val="C0C0C0"/>
                  </a:outerShdw>
                </a:effectLst>
                <a:latin typeface="宋体" pitchFamily="2" charset="-122"/>
                <a:ea typeface="宋体" pitchFamily="2" charset="-122"/>
              </a:rPr>
              <a:t>：</a:t>
            </a:r>
            <a:r>
              <a:rPr lang="en-US" altLang="zh-CN" sz="2800" dirty="0" err="1">
                <a:solidFill>
                  <a:schemeClr val="tx1"/>
                </a:solidFill>
                <a:ea typeface="宋体" pitchFamily="2" charset="-122"/>
              </a:rPr>
              <a:t>quicksort</a:t>
            </a:r>
            <a:r>
              <a:rPr lang="en-US" altLang="zh-CN" sz="2800" dirty="0">
                <a:solidFill>
                  <a:schemeClr val="tx1"/>
                </a:solidFill>
                <a:ea typeface="宋体" pitchFamily="2" charset="-122"/>
              </a:rPr>
              <a:t>(</a:t>
            </a:r>
            <a:r>
              <a:rPr lang="en-US" altLang="zh-CN" sz="2800" dirty="0" err="1">
                <a:solidFill>
                  <a:schemeClr val="tx1"/>
                </a:solidFill>
                <a:ea typeface="宋体" pitchFamily="2" charset="-122"/>
              </a:rPr>
              <a:t>int</a:t>
            </a:r>
            <a:r>
              <a:rPr lang="en-US" altLang="zh-CN" sz="2800" dirty="0">
                <a:solidFill>
                  <a:schemeClr val="tx1"/>
                </a:solidFill>
                <a:ea typeface="宋体" pitchFamily="2" charset="-122"/>
              </a:rPr>
              <a:t> a[],</a:t>
            </a:r>
            <a:r>
              <a:rPr lang="en-US" altLang="zh-CN" sz="2800" dirty="0" err="1">
                <a:solidFill>
                  <a:schemeClr val="tx1"/>
                </a:solidFill>
                <a:ea typeface="宋体" pitchFamily="2" charset="-122"/>
              </a:rPr>
              <a:t>int</a:t>
            </a:r>
            <a:r>
              <a:rPr lang="en-US" altLang="zh-CN" sz="2800" dirty="0">
                <a:solidFill>
                  <a:schemeClr val="tx1"/>
                </a:solidFill>
                <a:ea typeface="宋体" pitchFamily="2" charset="-122"/>
              </a:rPr>
              <a:t> </a:t>
            </a:r>
            <a:r>
              <a:rPr lang="en-US" altLang="zh-CN" sz="2800" dirty="0" err="1">
                <a:solidFill>
                  <a:schemeClr val="tx1"/>
                </a:solidFill>
                <a:ea typeface="宋体" pitchFamily="2" charset="-122"/>
              </a:rPr>
              <a:t>left,int</a:t>
            </a:r>
            <a:r>
              <a:rPr lang="en-US" altLang="zh-CN" sz="2800" dirty="0">
                <a:solidFill>
                  <a:schemeClr val="tx1"/>
                </a:solidFill>
                <a:ea typeface="宋体" pitchFamily="2" charset="-122"/>
              </a:rPr>
              <a:t> right)</a:t>
            </a:r>
          </a:p>
        </p:txBody>
      </p:sp>
      <p:sp>
        <p:nvSpPr>
          <p:cNvPr id="5" name="Text Box 7"/>
          <p:cNvSpPr txBox="1">
            <a:spLocks noChangeArrowheads="1"/>
          </p:cNvSpPr>
          <p:nvPr/>
        </p:nvSpPr>
        <p:spPr bwMode="auto">
          <a:xfrm>
            <a:off x="228600" y="2198688"/>
            <a:ext cx="8305800" cy="523220"/>
          </a:xfrm>
          <a:prstGeom prst="rect">
            <a:avLst/>
          </a:prstGeom>
          <a:noFill/>
          <a:ln w="25400">
            <a:solidFill>
              <a:schemeClr val="tx1"/>
            </a:solidFill>
            <a:miter lim="800000"/>
            <a:headEnd/>
            <a:tailEnd/>
          </a:ln>
          <a:effectLst/>
        </p:spPr>
        <p:txBody>
          <a:bodyPr>
            <a:spAutoFit/>
          </a:bodyPr>
          <a:lstStyle/>
          <a:p>
            <a:pPr marL="342900" indent="-342900" algn="l" eaLnBrk="0" hangingPunct="0">
              <a:spcBef>
                <a:spcPct val="50000"/>
              </a:spcBef>
              <a:buFontTx/>
              <a:buAutoNum type="circleNumDbPlain"/>
            </a:pPr>
            <a:r>
              <a:rPr lang="zh-CN" altLang="en-US" sz="2800" dirty="0">
                <a:solidFill>
                  <a:srgbClr val="FF0000"/>
                </a:solidFill>
                <a:effectLst>
                  <a:outerShdw blurRad="38100" dist="38100" dir="2700000" algn="tl">
                    <a:srgbClr val="C0C0C0"/>
                  </a:outerShdw>
                </a:effectLst>
                <a:latin typeface="宋体" pitchFamily="2" charset="-122"/>
                <a:ea typeface="宋体" pitchFamily="2" charset="-122"/>
              </a:rPr>
              <a:t>初始化</a:t>
            </a:r>
            <a:r>
              <a:rPr lang="zh-CN" altLang="en-US" sz="2800" dirty="0">
                <a:solidFill>
                  <a:schemeClr val="accent1"/>
                </a:solidFill>
                <a:effectLst>
                  <a:outerShdw blurRad="38100" dist="38100" dir="2700000" algn="tl">
                    <a:srgbClr val="C0C0C0"/>
                  </a:outerShdw>
                </a:effectLst>
                <a:latin typeface="宋体" pitchFamily="2" charset="-122"/>
                <a:ea typeface="宋体" pitchFamily="2" charset="-122"/>
              </a:rPr>
              <a:t>：</a:t>
            </a:r>
            <a:r>
              <a:rPr lang="en-US" altLang="zh-CN" sz="2800" dirty="0" err="1">
                <a:solidFill>
                  <a:schemeClr val="tx1"/>
                </a:solidFill>
                <a:ea typeface="宋体" pitchFamily="2" charset="-122"/>
              </a:rPr>
              <a:t>i</a:t>
            </a:r>
            <a:r>
              <a:rPr lang="en-US" altLang="zh-CN" sz="2800" dirty="0">
                <a:solidFill>
                  <a:schemeClr val="tx1"/>
                </a:solidFill>
                <a:ea typeface="宋体" pitchFamily="2" charset="-122"/>
              </a:rPr>
              <a:t>=</a:t>
            </a:r>
            <a:r>
              <a:rPr lang="en-US" altLang="zh-CN" sz="2800" dirty="0" err="1">
                <a:solidFill>
                  <a:schemeClr val="tx1"/>
                </a:solidFill>
                <a:ea typeface="宋体" pitchFamily="2" charset="-122"/>
              </a:rPr>
              <a:t>left;j</a:t>
            </a:r>
            <a:r>
              <a:rPr lang="en-US" altLang="zh-CN" sz="2800" dirty="0">
                <a:solidFill>
                  <a:schemeClr val="tx1"/>
                </a:solidFill>
                <a:ea typeface="宋体" pitchFamily="2" charset="-122"/>
              </a:rPr>
              <a:t>=</a:t>
            </a:r>
            <a:r>
              <a:rPr lang="en-US" altLang="zh-CN" sz="2800" dirty="0" err="1">
                <a:solidFill>
                  <a:schemeClr val="tx1"/>
                </a:solidFill>
                <a:ea typeface="宋体" pitchFamily="2" charset="-122"/>
              </a:rPr>
              <a:t>right;int</a:t>
            </a:r>
            <a:r>
              <a:rPr lang="en-US" altLang="zh-CN" sz="2800" dirty="0">
                <a:solidFill>
                  <a:schemeClr val="tx1"/>
                </a:solidFill>
                <a:ea typeface="宋体" pitchFamily="2" charset="-122"/>
              </a:rPr>
              <a:t> </a:t>
            </a:r>
            <a:r>
              <a:rPr lang="en-US" altLang="zh-CN" sz="2800" dirty="0">
                <a:solidFill>
                  <a:srgbClr val="0000FF"/>
                </a:solidFill>
                <a:ea typeface="宋体" pitchFamily="2" charset="-122"/>
              </a:rPr>
              <a:t>temp=a[left]</a:t>
            </a:r>
            <a:r>
              <a:rPr lang="en-US" altLang="zh-CN" sz="2800" dirty="0">
                <a:solidFill>
                  <a:schemeClr val="tx1"/>
                </a:solidFill>
                <a:ea typeface="宋体" pitchFamily="2" charset="-122"/>
              </a:rPr>
              <a:t>;</a:t>
            </a:r>
          </a:p>
        </p:txBody>
      </p:sp>
      <p:sp>
        <p:nvSpPr>
          <p:cNvPr id="6" name="Text Box 8"/>
          <p:cNvSpPr txBox="1">
            <a:spLocks noChangeArrowheads="1"/>
          </p:cNvSpPr>
          <p:nvPr/>
        </p:nvSpPr>
        <p:spPr bwMode="auto">
          <a:xfrm>
            <a:off x="228600" y="3036888"/>
            <a:ext cx="8305800" cy="523220"/>
          </a:xfrm>
          <a:prstGeom prst="rect">
            <a:avLst/>
          </a:prstGeom>
          <a:noFill/>
          <a:ln w="25400">
            <a:solidFill>
              <a:schemeClr val="tx1"/>
            </a:solidFill>
            <a:miter lim="800000"/>
            <a:headEnd/>
            <a:tailEnd/>
          </a:ln>
          <a:effectLst/>
        </p:spPr>
        <p:txBody>
          <a:bodyPr>
            <a:spAutoFit/>
          </a:bodyPr>
          <a:lstStyle/>
          <a:p>
            <a:pPr marL="342900" indent="-342900" algn="l" eaLnBrk="0" hangingPunct="0">
              <a:spcBef>
                <a:spcPct val="50000"/>
              </a:spcBef>
              <a:buFontTx/>
              <a:buAutoNum type="circleNumDbPlain" startAt="2"/>
            </a:pPr>
            <a:r>
              <a:rPr lang="zh-CN" altLang="en-US" sz="2800" dirty="0">
                <a:solidFill>
                  <a:srgbClr val="FF0000"/>
                </a:solidFill>
                <a:effectLst>
                  <a:outerShdw blurRad="38100" dist="38100" dir="2700000" algn="tl">
                    <a:srgbClr val="C0C0C0"/>
                  </a:outerShdw>
                </a:effectLst>
                <a:latin typeface="宋体" pitchFamily="2" charset="-122"/>
                <a:ea typeface="宋体" pitchFamily="2" charset="-122"/>
              </a:rPr>
              <a:t>划分</a:t>
            </a:r>
            <a:r>
              <a:rPr lang="zh-CN" altLang="en-US" sz="2800" dirty="0">
                <a:solidFill>
                  <a:schemeClr val="accent1"/>
                </a:solidFill>
                <a:effectLst>
                  <a:outerShdw blurRad="38100" dist="38100" dir="2700000" algn="tl">
                    <a:srgbClr val="C0C0C0"/>
                  </a:outerShdw>
                </a:effectLst>
                <a:latin typeface="宋体" pitchFamily="2" charset="-122"/>
                <a:ea typeface="宋体" pitchFamily="2" charset="-122"/>
              </a:rPr>
              <a:t>：</a:t>
            </a:r>
            <a:r>
              <a:rPr lang="en-US" altLang="zh-CN" sz="2800" dirty="0">
                <a:solidFill>
                  <a:schemeClr val="tx1"/>
                </a:solidFill>
                <a:ea typeface="宋体" pitchFamily="2" charset="-122"/>
              </a:rPr>
              <a:t>do{</a:t>
            </a:r>
            <a:r>
              <a:rPr lang="zh-CN" altLang="en-US" sz="2800" dirty="0">
                <a:solidFill>
                  <a:srgbClr val="0000FF"/>
                </a:solidFill>
                <a:ea typeface="宋体" pitchFamily="2" charset="-122"/>
              </a:rPr>
              <a:t>一次划分</a:t>
            </a:r>
            <a:r>
              <a:rPr lang="en-US" altLang="zh-CN" sz="2800" dirty="0">
                <a:solidFill>
                  <a:schemeClr val="tx1"/>
                </a:solidFill>
                <a:ea typeface="宋体" pitchFamily="2" charset="-122"/>
              </a:rPr>
              <a:t>} while(</a:t>
            </a:r>
            <a:r>
              <a:rPr lang="en-US" altLang="zh-CN" sz="2800" dirty="0" err="1">
                <a:solidFill>
                  <a:schemeClr val="tx1"/>
                </a:solidFill>
                <a:ea typeface="宋体" pitchFamily="2" charset="-122"/>
              </a:rPr>
              <a:t>i</a:t>
            </a:r>
            <a:r>
              <a:rPr lang="en-US" altLang="zh-CN" sz="2800" dirty="0">
                <a:solidFill>
                  <a:schemeClr val="tx1"/>
                </a:solidFill>
                <a:ea typeface="宋体" pitchFamily="2" charset="-122"/>
              </a:rPr>
              <a:t>&lt;j);</a:t>
            </a:r>
            <a:endParaRPr lang="zh-CN" altLang="en-US" sz="2800" dirty="0">
              <a:solidFill>
                <a:schemeClr val="tx1"/>
              </a:solidFill>
              <a:ea typeface="宋体" pitchFamily="2" charset="-122"/>
            </a:endParaRPr>
          </a:p>
        </p:txBody>
      </p:sp>
      <p:sp>
        <p:nvSpPr>
          <p:cNvPr id="7" name="Text Box 10"/>
          <p:cNvSpPr txBox="1">
            <a:spLocks noChangeArrowheads="1"/>
          </p:cNvSpPr>
          <p:nvPr/>
        </p:nvSpPr>
        <p:spPr bwMode="auto">
          <a:xfrm>
            <a:off x="228600" y="3875088"/>
            <a:ext cx="8229600" cy="523220"/>
          </a:xfrm>
          <a:prstGeom prst="rect">
            <a:avLst/>
          </a:prstGeom>
          <a:noFill/>
          <a:ln w="25400">
            <a:solidFill>
              <a:schemeClr val="tx1"/>
            </a:solidFill>
            <a:miter lim="800000"/>
            <a:headEnd/>
            <a:tailEnd/>
          </a:ln>
          <a:effectLst/>
        </p:spPr>
        <p:txBody>
          <a:bodyPr>
            <a:spAutoFit/>
          </a:bodyPr>
          <a:lstStyle/>
          <a:p>
            <a:pPr marL="342900" indent="-342900" algn="l" eaLnBrk="0" hangingPunct="0">
              <a:spcBef>
                <a:spcPct val="50000"/>
              </a:spcBef>
              <a:buFontTx/>
              <a:buAutoNum type="circleNumDbPlain" startAt="3"/>
            </a:pPr>
            <a:r>
              <a:rPr lang="zh-CN" altLang="en-US" sz="2800" dirty="0">
                <a:solidFill>
                  <a:srgbClr val="FF0000"/>
                </a:solidFill>
                <a:effectLst>
                  <a:outerShdw blurRad="38100" dist="38100" dir="2700000" algn="tl">
                    <a:srgbClr val="C0C0C0"/>
                  </a:outerShdw>
                </a:effectLst>
                <a:latin typeface="宋体" pitchFamily="2" charset="-122"/>
                <a:ea typeface="宋体" pitchFamily="2" charset="-122"/>
              </a:rPr>
              <a:t>中心元素填入</a:t>
            </a:r>
            <a:r>
              <a:rPr lang="zh-CN" altLang="en-US" sz="2800" dirty="0">
                <a:solidFill>
                  <a:schemeClr val="accent1"/>
                </a:solidFill>
                <a:effectLst>
                  <a:outerShdw blurRad="38100" dist="38100" dir="2700000" algn="tl">
                    <a:srgbClr val="C0C0C0"/>
                  </a:outerShdw>
                </a:effectLst>
                <a:latin typeface="宋体" pitchFamily="2" charset="-122"/>
                <a:ea typeface="宋体" pitchFamily="2" charset="-122"/>
              </a:rPr>
              <a:t>：</a:t>
            </a:r>
            <a:r>
              <a:rPr lang="en-US" altLang="zh-CN" sz="2800" dirty="0">
                <a:solidFill>
                  <a:schemeClr val="tx1"/>
                </a:solidFill>
                <a:ea typeface="宋体" pitchFamily="2" charset="-122"/>
              </a:rPr>
              <a:t>a[</a:t>
            </a:r>
            <a:r>
              <a:rPr lang="en-US" altLang="zh-CN" sz="2800" dirty="0" err="1">
                <a:solidFill>
                  <a:schemeClr val="tx1"/>
                </a:solidFill>
                <a:ea typeface="宋体" pitchFamily="2" charset="-122"/>
              </a:rPr>
              <a:t>i</a:t>
            </a:r>
            <a:r>
              <a:rPr lang="en-US" altLang="zh-CN" sz="2800" dirty="0">
                <a:solidFill>
                  <a:schemeClr val="tx1"/>
                </a:solidFill>
                <a:ea typeface="宋体" pitchFamily="2" charset="-122"/>
              </a:rPr>
              <a:t>]=temp;</a:t>
            </a:r>
          </a:p>
        </p:txBody>
      </p:sp>
      <p:sp>
        <p:nvSpPr>
          <p:cNvPr id="8" name="Text Box 11"/>
          <p:cNvSpPr txBox="1">
            <a:spLocks noChangeArrowheads="1"/>
          </p:cNvSpPr>
          <p:nvPr/>
        </p:nvSpPr>
        <p:spPr bwMode="auto">
          <a:xfrm>
            <a:off x="228600" y="4637088"/>
            <a:ext cx="8305800" cy="523220"/>
          </a:xfrm>
          <a:prstGeom prst="rect">
            <a:avLst/>
          </a:prstGeom>
          <a:noFill/>
          <a:ln w="25400">
            <a:solidFill>
              <a:schemeClr val="tx1"/>
            </a:solidFill>
            <a:miter lim="800000"/>
            <a:headEnd/>
            <a:tailEnd/>
          </a:ln>
          <a:effectLst/>
        </p:spPr>
        <p:txBody>
          <a:bodyPr>
            <a:spAutoFit/>
          </a:bodyPr>
          <a:lstStyle/>
          <a:p>
            <a:pPr marL="342900" indent="-342900" algn="l" eaLnBrk="0" hangingPunct="0">
              <a:spcBef>
                <a:spcPct val="50000"/>
              </a:spcBef>
              <a:buFontTx/>
              <a:buAutoNum type="circleNumDbPlain" startAt="4"/>
            </a:pPr>
            <a:r>
              <a:rPr lang="zh-CN" altLang="en-US" sz="2800" dirty="0">
                <a:solidFill>
                  <a:srgbClr val="FF0000"/>
                </a:solidFill>
                <a:effectLst>
                  <a:outerShdw blurRad="38100" dist="38100" dir="2700000" algn="tl">
                    <a:srgbClr val="C0C0C0"/>
                  </a:outerShdw>
                </a:effectLst>
                <a:latin typeface="宋体" pitchFamily="2" charset="-122"/>
                <a:ea typeface="宋体" pitchFamily="2" charset="-122"/>
              </a:rPr>
              <a:t>递归地对剩余段作快速排序</a:t>
            </a:r>
          </a:p>
        </p:txBody>
      </p:sp>
      <p:sp>
        <p:nvSpPr>
          <p:cNvPr id="9" name="Text Box 20"/>
          <p:cNvSpPr txBox="1">
            <a:spLocks noChangeArrowheads="1"/>
          </p:cNvSpPr>
          <p:nvPr/>
        </p:nvSpPr>
        <p:spPr bwMode="auto">
          <a:xfrm>
            <a:off x="838200" y="5302250"/>
            <a:ext cx="4572000" cy="946150"/>
          </a:xfrm>
          <a:prstGeom prst="rect">
            <a:avLst/>
          </a:prstGeom>
          <a:noFill/>
          <a:ln w="9525" algn="ctr">
            <a:noFill/>
            <a:miter lim="800000"/>
            <a:headEnd/>
            <a:tailEnd/>
          </a:ln>
          <a:effectLst/>
        </p:spPr>
        <p:txBody>
          <a:bodyPr>
            <a:spAutoFit/>
          </a:bodyPr>
          <a:lstStyle/>
          <a:p>
            <a:pPr algn="l"/>
            <a:r>
              <a:rPr lang="en-US" altLang="zh-CN" sz="2800">
                <a:solidFill>
                  <a:schemeClr val="tx1"/>
                </a:solidFill>
                <a:ea typeface="宋体" pitchFamily="2" charset="-122"/>
              </a:rPr>
              <a:t>quicksort(a,left,</a:t>
            </a:r>
            <a:r>
              <a:rPr lang="en-US" altLang="zh-CN" sz="2800">
                <a:solidFill>
                  <a:srgbClr val="0000FF"/>
                </a:solidFill>
                <a:ea typeface="宋体" pitchFamily="2" charset="-122"/>
              </a:rPr>
              <a:t>i-1</a:t>
            </a:r>
            <a:r>
              <a:rPr lang="en-US" altLang="zh-CN" sz="2800">
                <a:solidFill>
                  <a:schemeClr val="tx1"/>
                </a:solidFill>
                <a:ea typeface="宋体" pitchFamily="2" charset="-122"/>
              </a:rPr>
              <a:t>);</a:t>
            </a:r>
          </a:p>
          <a:p>
            <a:pPr algn="l"/>
            <a:r>
              <a:rPr lang="en-US" altLang="zh-CN" sz="2800">
                <a:solidFill>
                  <a:schemeClr val="tx1"/>
                </a:solidFill>
                <a:ea typeface="宋体" pitchFamily="2" charset="-122"/>
              </a:rPr>
              <a:t>quicksort(a,</a:t>
            </a:r>
            <a:r>
              <a:rPr lang="en-US" altLang="zh-CN" sz="2800">
                <a:solidFill>
                  <a:srgbClr val="0000FF"/>
                </a:solidFill>
                <a:ea typeface="宋体" pitchFamily="2" charset="-122"/>
              </a:rPr>
              <a:t>i+1</a:t>
            </a:r>
            <a:r>
              <a:rPr lang="en-US" altLang="zh-CN" sz="2800">
                <a:solidFill>
                  <a:schemeClr val="tx1"/>
                </a:solidFill>
                <a:ea typeface="宋体" pitchFamily="2" charset="-122"/>
              </a:rPr>
              <a:t>,right);</a:t>
            </a:r>
            <a:endParaRPr lang="zh-CN" altLang="en-US" sz="2800">
              <a:solidFill>
                <a:schemeClr val="tx1"/>
              </a:solidFill>
              <a:ea typeface="宋体" pitchFamily="2" charset="-122"/>
            </a:endParaRPr>
          </a:p>
        </p:txBody>
      </p:sp>
      <p:sp>
        <p:nvSpPr>
          <p:cNvPr id="10" name="AutoShape 63">
            <a:hlinkClick r:id="rId2" action="ppaction://hlinksldjump"/>
          </p:cNvPr>
          <p:cNvSpPr>
            <a:spLocks noChangeArrowheads="1"/>
          </p:cNvSpPr>
          <p:nvPr/>
        </p:nvSpPr>
        <p:spPr bwMode="auto">
          <a:xfrm>
            <a:off x="8001000" y="6248400"/>
            <a:ext cx="914400" cy="381000"/>
          </a:xfrm>
          <a:prstGeom prst="roundRect">
            <a:avLst>
              <a:gd name="adj" fmla="val 16667"/>
            </a:avLst>
          </a:prstGeom>
          <a:gradFill rotWithShape="1">
            <a:gsLst>
              <a:gs pos="0">
                <a:srgbClr val="FFFFFF"/>
              </a:gs>
              <a:gs pos="100000">
                <a:srgbClr val="FBFBBB">
                  <a:alpha val="89998"/>
                </a:srgbClr>
              </a:gs>
            </a:gsLst>
            <a:lin ang="0" scaled="1"/>
          </a:gradFill>
          <a:ln w="9525">
            <a:solidFill>
              <a:srgbClr val="C0C0C0"/>
            </a:solidFill>
            <a:round/>
            <a:headEnd/>
            <a:tailEnd/>
          </a:ln>
          <a:effectLst>
            <a:prstShdw prst="shdw13" dist="53882" dir="13500000">
              <a:schemeClr val="bg2">
                <a:alpha val="50000"/>
              </a:schemeClr>
            </a:prstShdw>
          </a:effectLst>
        </p:spPr>
        <p:txBody>
          <a:bodyPr wrap="none" anchor="ctr"/>
          <a:lstStyle/>
          <a:p>
            <a:pPr latinLnBrk="1">
              <a:lnSpc>
                <a:spcPct val="80000"/>
              </a:lnSpc>
              <a:spcBef>
                <a:spcPct val="50000"/>
              </a:spcBef>
              <a:buClr>
                <a:srgbClr val="00FF00"/>
              </a:buClr>
              <a:buFont typeface="Wingdings" pitchFamily="2" charset="2"/>
              <a:buNone/>
            </a:pPr>
            <a:r>
              <a:rPr lang="zh-CN" altLang="en-US" sz="2400">
                <a:solidFill>
                  <a:srgbClr val="0000FF"/>
                </a:solidFill>
                <a:ea typeface="宋体" pitchFamily="2" charset="-122"/>
              </a:rPr>
              <a:t>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42910" y="0"/>
            <a:ext cx="5217197" cy="6740307"/>
          </a:xfrm>
          <a:prstGeom prst="rect">
            <a:avLst/>
          </a:prstGeom>
          <a:noFill/>
          <a:ln w="9525" algn="ctr">
            <a:solidFill>
              <a:srgbClr val="0000FF"/>
            </a:solidFill>
            <a:miter lim="800000"/>
            <a:headEnd/>
            <a:tailEnd/>
          </a:ln>
          <a:effectLst/>
        </p:spPr>
        <p:txBody>
          <a:bodyPr wrap="none">
            <a:spAutoFit/>
          </a:bodyPr>
          <a:lstStyle/>
          <a:p>
            <a:pPr algn="l"/>
            <a:r>
              <a:rPr lang="en-US" altLang="zh-CN" dirty="0">
                <a:solidFill>
                  <a:schemeClr val="tx1"/>
                </a:solidFill>
                <a:ea typeface="宋体" pitchFamily="2" charset="-122"/>
              </a:rPr>
              <a:t>void </a:t>
            </a:r>
            <a:r>
              <a:rPr lang="en-US" altLang="zh-CN" dirty="0" err="1">
                <a:solidFill>
                  <a:schemeClr val="tx1"/>
                </a:solidFill>
                <a:ea typeface="宋体" pitchFamily="2" charset="-122"/>
              </a:rPr>
              <a:t>quicksort</a:t>
            </a:r>
            <a:r>
              <a:rPr lang="en-US" altLang="zh-CN" dirty="0">
                <a:solidFill>
                  <a:schemeClr val="tx1"/>
                </a:solidFill>
                <a:ea typeface="宋体" pitchFamily="2" charset="-122"/>
              </a:rPr>
              <a:t>(</a:t>
            </a:r>
            <a:r>
              <a:rPr lang="en-US" altLang="zh-CN" dirty="0" err="1">
                <a:solidFill>
                  <a:schemeClr val="tx1"/>
                </a:solidFill>
                <a:ea typeface="宋体" pitchFamily="2" charset="-122"/>
              </a:rPr>
              <a:t>int</a:t>
            </a:r>
            <a:r>
              <a:rPr lang="en-US" altLang="zh-CN" dirty="0">
                <a:solidFill>
                  <a:schemeClr val="tx1"/>
                </a:solidFill>
                <a:ea typeface="宋体" pitchFamily="2" charset="-122"/>
              </a:rPr>
              <a:t> a[],</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left,int</a:t>
            </a:r>
            <a:r>
              <a:rPr lang="en-US" altLang="zh-CN" dirty="0">
                <a:solidFill>
                  <a:schemeClr val="tx1"/>
                </a:solidFill>
                <a:ea typeface="宋体" pitchFamily="2" charset="-122"/>
              </a:rPr>
              <a:t> right)</a:t>
            </a:r>
          </a:p>
          <a:p>
            <a:pPr algn="l"/>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i,j</a:t>
            </a:r>
            <a:r>
              <a:rPr lang="en-US" altLang="zh-CN" dirty="0">
                <a:solidFill>
                  <a:schemeClr val="tx1"/>
                </a:solidFill>
                <a:ea typeface="宋体" pitchFamily="2" charset="-122"/>
              </a:rPr>
              <a:t>;</a:t>
            </a:r>
          </a:p>
          <a:p>
            <a:pPr algn="l"/>
            <a:r>
              <a:rPr lang="en-US" altLang="zh-CN" dirty="0">
                <a:solidFill>
                  <a:schemeClr val="tx1"/>
                </a:solidFill>
                <a:ea typeface="宋体" pitchFamily="2" charset="-122"/>
              </a:rPr>
              <a:t>	if(left&lt;right)</a:t>
            </a:r>
          </a:p>
          <a:p>
            <a:pPr algn="l"/>
            <a:r>
              <a:rPr lang="en-US" altLang="zh-CN" dirty="0">
                <a:solidFill>
                  <a:schemeClr val="tx1"/>
                </a:solidFill>
                <a:ea typeface="宋体" pitchFamily="2" charset="-122"/>
              </a:rPr>
              <a:t>	{	</a:t>
            </a:r>
            <a:r>
              <a:rPr lang="en-US" altLang="zh-CN" dirty="0" err="1">
                <a:solidFill>
                  <a:schemeClr val="tx1"/>
                </a:solidFill>
                <a:ea typeface="宋体" pitchFamily="2" charset="-122"/>
              </a:rPr>
              <a:t>i</a:t>
            </a:r>
            <a:r>
              <a:rPr lang="en-US" altLang="zh-CN" dirty="0">
                <a:solidFill>
                  <a:schemeClr val="tx1"/>
                </a:solidFill>
                <a:ea typeface="宋体" pitchFamily="2" charset="-122"/>
              </a:rPr>
              <a:t>=</a:t>
            </a:r>
            <a:r>
              <a:rPr lang="en-US" altLang="zh-CN" dirty="0" err="1">
                <a:solidFill>
                  <a:schemeClr val="tx1"/>
                </a:solidFill>
                <a:ea typeface="宋体" pitchFamily="2" charset="-122"/>
              </a:rPr>
              <a:t>left;j</a:t>
            </a:r>
            <a:r>
              <a:rPr lang="en-US" altLang="zh-CN" dirty="0">
                <a:solidFill>
                  <a:schemeClr val="tx1"/>
                </a:solidFill>
                <a:ea typeface="宋体" pitchFamily="2" charset="-122"/>
              </a:rPr>
              <a:t>=right;</a:t>
            </a:r>
          </a:p>
          <a:p>
            <a:pPr algn="l"/>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a:solidFill>
                  <a:srgbClr val="FF0000"/>
                </a:solidFill>
                <a:ea typeface="宋体" pitchFamily="2" charset="-122"/>
              </a:rPr>
              <a:t>temp=a[left];</a:t>
            </a:r>
          </a:p>
          <a:p>
            <a:pPr algn="l"/>
            <a:r>
              <a:rPr lang="en-US" altLang="zh-CN" dirty="0">
                <a:solidFill>
                  <a:schemeClr val="tx1"/>
                </a:solidFill>
                <a:ea typeface="宋体" pitchFamily="2" charset="-122"/>
              </a:rPr>
              <a:t>		do</a:t>
            </a:r>
          </a:p>
          <a:p>
            <a:pPr algn="l"/>
            <a:r>
              <a:rPr lang="en-US" altLang="zh-CN" dirty="0">
                <a:solidFill>
                  <a:schemeClr val="tx1"/>
                </a:solidFill>
                <a:ea typeface="宋体" pitchFamily="2" charset="-122"/>
              </a:rPr>
              <a:t>		{	while</a:t>
            </a:r>
            <a:r>
              <a:rPr lang="en-US" altLang="zh-CN" dirty="0" smtClean="0">
                <a:solidFill>
                  <a:schemeClr val="tx1"/>
                </a:solidFill>
                <a:ea typeface="宋体" pitchFamily="2" charset="-122"/>
              </a:rPr>
              <a:t>(</a:t>
            </a:r>
            <a:r>
              <a:rPr lang="zh-CN" altLang="en-US" dirty="0" smtClean="0">
                <a:solidFill>
                  <a:schemeClr val="tx1"/>
                </a:solidFill>
                <a:ea typeface="宋体" pitchFamily="2" charset="-122"/>
              </a:rPr>
              <a:t> </a:t>
            </a:r>
            <a:r>
              <a:rPr lang="en-US" altLang="zh-CN" dirty="0" smtClean="0">
                <a:solidFill>
                  <a:srgbClr val="FF0000"/>
                </a:solidFill>
                <a:ea typeface="宋体" pitchFamily="2" charset="-122"/>
              </a:rPr>
              <a:t>a[j</a:t>
            </a:r>
            <a:r>
              <a:rPr lang="en-US" altLang="zh-CN" dirty="0">
                <a:solidFill>
                  <a:srgbClr val="FF0000"/>
                </a:solidFill>
                <a:ea typeface="宋体" pitchFamily="2" charset="-122"/>
              </a:rPr>
              <a:t>]&gt;temp </a:t>
            </a:r>
            <a:r>
              <a:rPr lang="en-US" altLang="zh-CN" dirty="0">
                <a:solidFill>
                  <a:schemeClr val="tx1"/>
                </a:solidFill>
                <a:ea typeface="宋体" pitchFamily="2" charset="-122"/>
              </a:rPr>
              <a:t>&amp;&amp; </a:t>
            </a:r>
            <a:r>
              <a:rPr lang="en-US" altLang="zh-CN" dirty="0" err="1">
                <a:solidFill>
                  <a:schemeClr val="tx1"/>
                </a:solidFill>
                <a:ea typeface="宋体" pitchFamily="2" charset="-122"/>
              </a:rPr>
              <a:t>i</a:t>
            </a:r>
            <a:r>
              <a:rPr lang="en-US" altLang="zh-CN" dirty="0">
                <a:solidFill>
                  <a:schemeClr val="tx1"/>
                </a:solidFill>
                <a:ea typeface="宋体" pitchFamily="2" charset="-122"/>
              </a:rPr>
              <a:t>&lt;j)</a:t>
            </a:r>
          </a:p>
          <a:p>
            <a:pPr algn="l"/>
            <a:r>
              <a:rPr lang="zh-CN" altLang="en-US" dirty="0">
                <a:solidFill>
                  <a:schemeClr val="tx1"/>
                </a:solidFill>
                <a:ea typeface="宋体" pitchFamily="2" charset="-122"/>
              </a:rPr>
              <a:t>			</a:t>
            </a:r>
            <a:r>
              <a:rPr lang="en-US" altLang="zh-CN" dirty="0">
                <a:solidFill>
                  <a:schemeClr val="tx1"/>
                </a:solidFill>
                <a:ea typeface="宋体" pitchFamily="2" charset="-122"/>
              </a:rPr>
              <a:t>j--;</a:t>
            </a:r>
          </a:p>
          <a:p>
            <a:pPr algn="l"/>
            <a:r>
              <a:rPr lang="en-US" altLang="zh-CN" dirty="0">
                <a:solidFill>
                  <a:schemeClr val="tx1"/>
                </a:solidFill>
                <a:ea typeface="宋体" pitchFamily="2" charset="-122"/>
              </a:rPr>
              <a:t>			if(</a:t>
            </a:r>
            <a:r>
              <a:rPr lang="en-US" altLang="zh-CN" dirty="0" err="1">
                <a:solidFill>
                  <a:schemeClr val="tx1"/>
                </a:solidFill>
                <a:ea typeface="宋体" pitchFamily="2" charset="-122"/>
              </a:rPr>
              <a:t>i</a:t>
            </a:r>
            <a:r>
              <a:rPr lang="en-US" altLang="zh-CN" dirty="0">
                <a:solidFill>
                  <a:schemeClr val="tx1"/>
                </a:solidFill>
                <a:ea typeface="宋体" pitchFamily="2" charset="-122"/>
              </a:rPr>
              <a:t>&lt;j)</a:t>
            </a:r>
          </a:p>
          <a:p>
            <a:pPr algn="l"/>
            <a:r>
              <a:rPr lang="en-US" altLang="zh-CN" dirty="0">
                <a:solidFill>
                  <a:schemeClr val="tx1"/>
                </a:solidFill>
                <a:ea typeface="宋体" pitchFamily="2" charset="-122"/>
              </a:rPr>
              <a:t>			{	</a:t>
            </a:r>
            <a:r>
              <a:rPr lang="en-US" altLang="zh-CN" dirty="0">
                <a:solidFill>
                  <a:srgbClr val="FF0000"/>
                </a:solidFill>
                <a:ea typeface="宋体" pitchFamily="2" charset="-122"/>
              </a:rPr>
              <a:t>a[</a:t>
            </a:r>
            <a:r>
              <a:rPr lang="en-US" altLang="zh-CN" dirty="0" err="1">
                <a:solidFill>
                  <a:srgbClr val="FF0000"/>
                </a:solidFill>
                <a:ea typeface="宋体" pitchFamily="2" charset="-122"/>
              </a:rPr>
              <a:t>i</a:t>
            </a:r>
            <a:r>
              <a:rPr lang="en-US" altLang="zh-CN" dirty="0">
                <a:solidFill>
                  <a:srgbClr val="FF0000"/>
                </a:solidFill>
                <a:ea typeface="宋体" pitchFamily="2" charset="-122"/>
              </a:rPr>
              <a:t>]=a[j];</a:t>
            </a:r>
          </a:p>
          <a:p>
            <a:pPr algn="l"/>
            <a:r>
              <a:rPr lang="en-US" altLang="zh-CN" dirty="0">
                <a:solidFill>
                  <a:schemeClr val="tx1"/>
                </a:solidFill>
                <a:ea typeface="宋体" pitchFamily="2" charset="-122"/>
              </a:rPr>
              <a:t>				</a:t>
            </a:r>
            <a:r>
              <a:rPr lang="en-US" altLang="zh-CN" dirty="0" err="1">
                <a:solidFill>
                  <a:schemeClr val="tx1"/>
                </a:solidFill>
                <a:ea typeface="宋体" pitchFamily="2" charset="-122"/>
              </a:rPr>
              <a:t>i</a:t>
            </a:r>
            <a:r>
              <a:rPr lang="en-US" altLang="zh-CN" dirty="0">
                <a:solidFill>
                  <a:schemeClr val="tx1"/>
                </a:solidFill>
                <a:ea typeface="宋体" pitchFamily="2" charset="-122"/>
              </a:rPr>
              <a:t>++;</a:t>
            </a:r>
          </a:p>
          <a:p>
            <a:pPr algn="l"/>
            <a:r>
              <a:rPr lang="en-US" altLang="zh-CN" dirty="0">
                <a:solidFill>
                  <a:schemeClr val="tx1"/>
                </a:solidFill>
                <a:ea typeface="宋体" pitchFamily="2" charset="-122"/>
              </a:rPr>
              <a:t>			</a:t>
            </a:r>
            <a:r>
              <a:rPr lang="en-US" altLang="zh-CN" dirty="0" smtClean="0">
                <a:solidFill>
                  <a:schemeClr val="tx1"/>
                </a:solidFill>
                <a:ea typeface="宋体" pitchFamily="2" charset="-122"/>
              </a:rPr>
              <a:t>}</a:t>
            </a:r>
          </a:p>
          <a:p>
            <a:r>
              <a:rPr lang="zh-CN" altLang="en-US" dirty="0" smtClean="0">
                <a:ea typeface="宋体" pitchFamily="2" charset="-122"/>
              </a:rPr>
              <a:t>                                        </a:t>
            </a:r>
            <a:r>
              <a:rPr lang="en-US" altLang="zh-CN" dirty="0" smtClean="0">
                <a:ea typeface="宋体" pitchFamily="2" charset="-122"/>
              </a:rPr>
              <a:t>while(</a:t>
            </a:r>
            <a:r>
              <a:rPr lang="zh-CN" altLang="en-US" dirty="0" smtClean="0">
                <a:ea typeface="宋体" pitchFamily="2" charset="-122"/>
              </a:rPr>
              <a:t> </a:t>
            </a:r>
            <a:r>
              <a:rPr lang="en-US" altLang="zh-CN" dirty="0" smtClean="0">
                <a:solidFill>
                  <a:srgbClr val="FF0000"/>
                </a:solidFill>
                <a:ea typeface="宋体" pitchFamily="2" charset="-122"/>
              </a:rPr>
              <a:t>a[</a:t>
            </a:r>
            <a:r>
              <a:rPr lang="en-US" altLang="zh-CN" dirty="0" err="1" smtClean="0">
                <a:solidFill>
                  <a:srgbClr val="FF0000"/>
                </a:solidFill>
                <a:ea typeface="宋体" pitchFamily="2" charset="-122"/>
              </a:rPr>
              <a:t>i</a:t>
            </a:r>
            <a:r>
              <a:rPr lang="en-US" altLang="zh-CN" dirty="0" smtClean="0">
                <a:solidFill>
                  <a:srgbClr val="FF0000"/>
                </a:solidFill>
                <a:ea typeface="宋体" pitchFamily="2" charset="-122"/>
              </a:rPr>
              <a:t>]&lt;temp </a:t>
            </a:r>
            <a:r>
              <a:rPr lang="en-US" altLang="zh-CN" dirty="0" smtClean="0">
                <a:ea typeface="宋体" pitchFamily="2" charset="-122"/>
              </a:rPr>
              <a:t>&amp;&amp; </a:t>
            </a:r>
            <a:r>
              <a:rPr lang="en-US" altLang="zh-CN" dirty="0" err="1" smtClean="0">
                <a:ea typeface="宋体" pitchFamily="2" charset="-122"/>
              </a:rPr>
              <a:t>i</a:t>
            </a:r>
            <a:r>
              <a:rPr lang="en-US" altLang="zh-CN" dirty="0" smtClean="0">
                <a:ea typeface="宋体" pitchFamily="2" charset="-122"/>
              </a:rPr>
              <a:t>&lt;j)</a:t>
            </a:r>
          </a:p>
          <a:p>
            <a:r>
              <a:rPr lang="en-US" altLang="zh-CN" dirty="0" smtClean="0">
                <a:ea typeface="宋体" pitchFamily="2" charset="-122"/>
              </a:rPr>
              <a:t>			</a:t>
            </a:r>
            <a:r>
              <a:rPr lang="en-US" altLang="zh-CN" dirty="0" err="1" smtClean="0">
                <a:ea typeface="宋体" pitchFamily="2" charset="-122"/>
              </a:rPr>
              <a:t>i</a:t>
            </a:r>
            <a:r>
              <a:rPr lang="en-US" altLang="zh-CN" dirty="0" smtClean="0">
                <a:ea typeface="宋体" pitchFamily="2" charset="-122"/>
              </a:rPr>
              <a:t>++;</a:t>
            </a:r>
          </a:p>
          <a:p>
            <a:r>
              <a:rPr lang="en-US" altLang="zh-CN" dirty="0" smtClean="0">
                <a:ea typeface="宋体" pitchFamily="2" charset="-122"/>
              </a:rPr>
              <a:t>			if(</a:t>
            </a:r>
            <a:r>
              <a:rPr lang="en-US" altLang="zh-CN" dirty="0" err="1" smtClean="0">
                <a:ea typeface="宋体" pitchFamily="2" charset="-122"/>
              </a:rPr>
              <a:t>i</a:t>
            </a:r>
            <a:r>
              <a:rPr lang="en-US" altLang="zh-CN" dirty="0" smtClean="0">
                <a:ea typeface="宋体" pitchFamily="2" charset="-122"/>
              </a:rPr>
              <a:t>&lt;j)</a:t>
            </a:r>
          </a:p>
          <a:p>
            <a:r>
              <a:rPr lang="en-US" altLang="zh-CN" dirty="0" smtClean="0">
                <a:ea typeface="宋体" pitchFamily="2" charset="-122"/>
              </a:rPr>
              <a:t>			{	</a:t>
            </a:r>
            <a:r>
              <a:rPr lang="en-US" altLang="zh-CN" dirty="0" smtClean="0">
                <a:solidFill>
                  <a:srgbClr val="FF0000"/>
                </a:solidFill>
                <a:ea typeface="宋体" pitchFamily="2" charset="-122"/>
              </a:rPr>
              <a:t>a[j]=a[</a:t>
            </a:r>
            <a:r>
              <a:rPr lang="en-US" altLang="zh-CN" dirty="0" err="1" smtClean="0">
                <a:solidFill>
                  <a:srgbClr val="FF0000"/>
                </a:solidFill>
                <a:ea typeface="宋体" pitchFamily="2" charset="-122"/>
              </a:rPr>
              <a:t>i</a:t>
            </a:r>
            <a:r>
              <a:rPr lang="en-US" altLang="zh-CN" dirty="0" smtClean="0">
                <a:solidFill>
                  <a:srgbClr val="6600CC"/>
                </a:solidFill>
                <a:ea typeface="宋体" pitchFamily="2" charset="-122"/>
              </a:rPr>
              <a:t>]</a:t>
            </a:r>
            <a:r>
              <a:rPr lang="en-US" altLang="zh-CN" dirty="0" smtClean="0">
                <a:ea typeface="宋体" pitchFamily="2" charset="-122"/>
              </a:rPr>
              <a:t>;</a:t>
            </a:r>
          </a:p>
          <a:p>
            <a:r>
              <a:rPr lang="en-US" altLang="zh-CN" dirty="0" smtClean="0">
                <a:ea typeface="宋体" pitchFamily="2" charset="-122"/>
              </a:rPr>
              <a:t>				j--;</a:t>
            </a:r>
          </a:p>
          <a:p>
            <a:r>
              <a:rPr lang="en-US" altLang="zh-CN" dirty="0" smtClean="0">
                <a:ea typeface="宋体" pitchFamily="2" charset="-122"/>
              </a:rPr>
              <a:t>			}</a:t>
            </a:r>
          </a:p>
          <a:p>
            <a:r>
              <a:rPr lang="en-US" altLang="zh-CN" dirty="0" smtClean="0">
                <a:ea typeface="宋体" pitchFamily="2" charset="-122"/>
              </a:rPr>
              <a:t>		}while(</a:t>
            </a:r>
            <a:r>
              <a:rPr lang="en-US" altLang="zh-CN" dirty="0" err="1" smtClean="0">
                <a:ea typeface="宋体" pitchFamily="2" charset="-122"/>
              </a:rPr>
              <a:t>i</a:t>
            </a:r>
            <a:r>
              <a:rPr lang="en-US" altLang="zh-CN" dirty="0" smtClean="0">
                <a:ea typeface="宋体" pitchFamily="2" charset="-122"/>
              </a:rPr>
              <a:t>&lt;j);</a:t>
            </a:r>
          </a:p>
          <a:p>
            <a:r>
              <a:rPr lang="en-US" altLang="zh-CN" dirty="0" smtClean="0">
                <a:ea typeface="宋体" pitchFamily="2" charset="-122"/>
              </a:rPr>
              <a:t>		</a:t>
            </a:r>
            <a:r>
              <a:rPr lang="en-US" altLang="zh-CN" dirty="0" smtClean="0">
                <a:solidFill>
                  <a:srgbClr val="FF0000"/>
                </a:solidFill>
                <a:ea typeface="宋体" pitchFamily="2" charset="-122"/>
              </a:rPr>
              <a:t>a[</a:t>
            </a:r>
            <a:r>
              <a:rPr lang="en-US" altLang="zh-CN" dirty="0" err="1" smtClean="0">
                <a:solidFill>
                  <a:srgbClr val="FF0000"/>
                </a:solidFill>
                <a:ea typeface="宋体" pitchFamily="2" charset="-122"/>
              </a:rPr>
              <a:t>i</a:t>
            </a:r>
            <a:r>
              <a:rPr lang="en-US" altLang="zh-CN" dirty="0" smtClean="0">
                <a:solidFill>
                  <a:srgbClr val="FF0000"/>
                </a:solidFill>
                <a:ea typeface="宋体" pitchFamily="2" charset="-122"/>
              </a:rPr>
              <a:t>]=temp;</a:t>
            </a:r>
          </a:p>
          <a:p>
            <a:r>
              <a:rPr lang="en-US" altLang="zh-CN" dirty="0" smtClean="0">
                <a:ea typeface="宋体" pitchFamily="2" charset="-122"/>
              </a:rPr>
              <a:t>		</a:t>
            </a:r>
            <a:r>
              <a:rPr lang="en-US" altLang="zh-CN" dirty="0" err="1" smtClean="0">
                <a:ea typeface="宋体" pitchFamily="2" charset="-122"/>
              </a:rPr>
              <a:t>quicksort</a:t>
            </a:r>
            <a:r>
              <a:rPr lang="en-US" altLang="zh-CN" dirty="0" smtClean="0">
                <a:ea typeface="宋体" pitchFamily="2" charset="-122"/>
              </a:rPr>
              <a:t>(a,left,</a:t>
            </a:r>
            <a:r>
              <a:rPr lang="en-US" altLang="zh-CN" dirty="0" smtClean="0">
                <a:solidFill>
                  <a:srgbClr val="FF0000"/>
                </a:solidFill>
                <a:ea typeface="宋体" pitchFamily="2" charset="-122"/>
              </a:rPr>
              <a:t>i-1</a:t>
            </a:r>
            <a:r>
              <a:rPr lang="en-US" altLang="zh-CN" dirty="0" smtClean="0">
                <a:ea typeface="宋体" pitchFamily="2" charset="-122"/>
              </a:rPr>
              <a:t>);</a:t>
            </a:r>
          </a:p>
          <a:p>
            <a:r>
              <a:rPr lang="en-US" altLang="zh-CN" dirty="0" smtClean="0">
                <a:ea typeface="宋体" pitchFamily="2" charset="-122"/>
              </a:rPr>
              <a:t>		</a:t>
            </a:r>
            <a:r>
              <a:rPr lang="en-US" altLang="zh-CN" dirty="0" err="1" smtClean="0">
                <a:ea typeface="宋体" pitchFamily="2" charset="-122"/>
              </a:rPr>
              <a:t>quicksort</a:t>
            </a:r>
            <a:r>
              <a:rPr lang="en-US" altLang="zh-CN" dirty="0" smtClean="0">
                <a:ea typeface="宋体" pitchFamily="2" charset="-122"/>
              </a:rPr>
              <a:t>(a,</a:t>
            </a:r>
            <a:r>
              <a:rPr lang="en-US" altLang="zh-CN" dirty="0" smtClean="0">
                <a:solidFill>
                  <a:srgbClr val="FF0000"/>
                </a:solidFill>
                <a:ea typeface="宋体" pitchFamily="2" charset="-122"/>
              </a:rPr>
              <a:t>i+1</a:t>
            </a:r>
            <a:r>
              <a:rPr lang="en-US" altLang="zh-CN" dirty="0" smtClean="0">
                <a:ea typeface="宋体" pitchFamily="2" charset="-122"/>
              </a:rPr>
              <a:t>,right);</a:t>
            </a:r>
          </a:p>
          <a:p>
            <a:r>
              <a:rPr lang="en-US" altLang="zh-CN" dirty="0" smtClean="0">
                <a:ea typeface="宋体" pitchFamily="2" charset="-122"/>
              </a:rPr>
              <a:t>	}</a:t>
            </a:r>
          </a:p>
          <a:p>
            <a:r>
              <a:rPr lang="en-US" altLang="zh-CN" dirty="0" smtClean="0">
                <a:ea typeface="宋体" pitchFamily="2" charset="-122"/>
              </a:rPr>
              <a:t>}</a:t>
            </a:r>
            <a:endParaRPr lang="zh-CN" altLang="en-US" sz="2000" dirty="0">
              <a:solidFill>
                <a:schemeClr val="tx1"/>
              </a:solidFill>
              <a:ea typeface="宋体"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 </a:t>
            </a:r>
            <a:r>
              <a:rPr lang="zh-CN" altLang="en-US" dirty="0" smtClean="0"/>
              <a:t>排序函数</a:t>
            </a:r>
            <a:r>
              <a:rPr lang="en-US" dirty="0" smtClean="0"/>
              <a:t> sort(),</a:t>
            </a:r>
            <a:r>
              <a:rPr lang="en-US" dirty="0" err="1" smtClean="0"/>
              <a:t>qsort</a:t>
            </a:r>
            <a:r>
              <a:rPr lang="en-US" dirty="0" smtClean="0"/>
              <a:t>()</a:t>
            </a:r>
            <a:r>
              <a:rPr lang="zh-CN" altLang="en-US" dirty="0" smtClean="0"/>
              <a:t>的用法 </a:t>
            </a:r>
            <a:endParaRPr lang="zh-CN" altLang="en-US" dirty="0"/>
          </a:p>
        </p:txBody>
      </p:sp>
      <p:sp>
        <p:nvSpPr>
          <p:cNvPr id="3" name="内容占位符 2"/>
          <p:cNvSpPr>
            <a:spLocks noGrp="1"/>
          </p:cNvSpPr>
          <p:nvPr>
            <p:ph idx="1"/>
          </p:nvPr>
        </p:nvSpPr>
        <p:spPr>
          <a:xfrm>
            <a:off x="142844" y="1600200"/>
            <a:ext cx="9001156" cy="4525963"/>
          </a:xfrm>
        </p:spPr>
        <p:txBody>
          <a:bodyPr>
            <a:normAutofit/>
          </a:bodyPr>
          <a:lstStyle/>
          <a:p>
            <a:r>
              <a:rPr lang="en-US" dirty="0" smtClean="0"/>
              <a:t>#include &lt;algorithm&gt;</a:t>
            </a:r>
          </a:p>
          <a:p>
            <a:r>
              <a:rPr lang="en-US" dirty="0" smtClean="0"/>
              <a:t>sort(</a:t>
            </a:r>
            <a:r>
              <a:rPr lang="en-US" dirty="0" err="1" smtClean="0"/>
              <a:t>begin,end</a:t>
            </a:r>
            <a:r>
              <a:rPr lang="en-US" dirty="0" smtClean="0"/>
              <a:t>)</a:t>
            </a:r>
            <a:r>
              <a:rPr lang="zh-CN" altLang="en-US" dirty="0" smtClean="0"/>
              <a:t>，表示一个范围</a:t>
            </a:r>
            <a:endParaRPr lang="en-US" altLang="zh-CN" dirty="0" smtClean="0"/>
          </a:p>
          <a:p>
            <a:pPr lvl="1"/>
            <a:r>
              <a:rPr lang="en-US" dirty="0" smtClean="0"/>
              <a:t> sort(a,a+20);</a:t>
            </a:r>
            <a:r>
              <a:rPr lang="en-US" altLang="zh-CN" dirty="0" smtClean="0"/>
              <a:t>//</a:t>
            </a:r>
            <a:r>
              <a:rPr lang="zh-CN" altLang="en-US" dirty="0" smtClean="0"/>
              <a:t>把数组</a:t>
            </a:r>
            <a:r>
              <a:rPr lang="en-US" dirty="0" smtClean="0"/>
              <a:t>a</a:t>
            </a:r>
            <a:r>
              <a:rPr lang="zh-CN" altLang="en-US" dirty="0" smtClean="0"/>
              <a:t>按升序排序</a:t>
            </a:r>
            <a:endParaRPr lang="en-US" altLang="zh-CN" dirty="0" smtClean="0"/>
          </a:p>
          <a:p>
            <a:r>
              <a:rPr lang="en-US" dirty="0" smtClean="0"/>
              <a:t>sort(</a:t>
            </a:r>
            <a:r>
              <a:rPr lang="en-US" dirty="0" err="1" smtClean="0"/>
              <a:t>begin,end,</a:t>
            </a:r>
            <a:r>
              <a:rPr lang="en-US" dirty="0" err="1" smtClean="0">
                <a:solidFill>
                  <a:srgbClr val="FF0000"/>
                </a:solidFill>
              </a:rPr>
              <a:t>compare</a:t>
            </a:r>
            <a:r>
              <a:rPr lang="en-US" dirty="0" smtClean="0"/>
              <a:t>)</a:t>
            </a:r>
          </a:p>
          <a:p>
            <a:pPr lvl="1"/>
            <a:r>
              <a:rPr lang="en-US" dirty="0" err="1" smtClean="0"/>
              <a:t>bool</a:t>
            </a:r>
            <a:r>
              <a:rPr lang="en-US" dirty="0" smtClean="0"/>
              <a:t> compare(</a:t>
            </a:r>
            <a:r>
              <a:rPr lang="en-US" dirty="0" err="1" smtClean="0"/>
              <a:t>int</a:t>
            </a:r>
            <a:r>
              <a:rPr lang="en-US" dirty="0" smtClean="0"/>
              <a:t> </a:t>
            </a:r>
            <a:r>
              <a:rPr lang="en-US" dirty="0" err="1" smtClean="0"/>
              <a:t>a,int</a:t>
            </a:r>
            <a:r>
              <a:rPr lang="en-US" dirty="0" smtClean="0"/>
              <a:t> b)</a:t>
            </a:r>
            <a:endParaRPr lang="zh-CN" altLang="en-US" dirty="0" smtClean="0"/>
          </a:p>
          <a:p>
            <a:pPr lvl="1"/>
            <a:r>
              <a:rPr lang="en-US" dirty="0" smtClean="0"/>
              <a:t>{</a:t>
            </a:r>
            <a:endParaRPr lang="zh-CN" altLang="en-US" dirty="0" smtClean="0"/>
          </a:p>
          <a:p>
            <a:pPr lvl="1"/>
            <a:r>
              <a:rPr lang="en-US" dirty="0" smtClean="0"/>
              <a:t>      return a&lt;b;   //</a:t>
            </a:r>
            <a:r>
              <a:rPr lang="zh-CN" altLang="en-US" dirty="0" smtClean="0"/>
              <a:t>如果改为</a:t>
            </a:r>
            <a:r>
              <a:rPr lang="en-US" dirty="0" smtClean="0"/>
              <a:t>return a&gt;b</a:t>
            </a:r>
            <a:r>
              <a:rPr lang="zh-CN" altLang="en-US" dirty="0" smtClean="0"/>
              <a:t>，则为降序</a:t>
            </a:r>
          </a:p>
          <a:p>
            <a:pPr lvl="1"/>
            <a:r>
              <a:rPr lang="en-US" dirty="0" smtClean="0"/>
              <a:t> }</a:t>
            </a:r>
            <a:endParaRPr lang="zh-CN" altLang="en-US" dirty="0" smtClean="0"/>
          </a:p>
          <a:p>
            <a:endParaRPr lang="en-US" dirty="0" smtClean="0"/>
          </a:p>
          <a:p>
            <a:pPr lvl="1"/>
            <a:endParaRPr lang="zh-CN" altLang="en-US" dirty="0" smtClean="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1600200"/>
            <a:ext cx="8786874" cy="4525963"/>
          </a:xfrm>
        </p:spPr>
        <p:txBody>
          <a:bodyPr>
            <a:normAutofit/>
          </a:bodyPr>
          <a:lstStyle/>
          <a:p>
            <a:r>
              <a:rPr lang="en-US" sz="2400" dirty="0" smtClean="0"/>
              <a:t>_CRTIMP void __</a:t>
            </a:r>
            <a:r>
              <a:rPr lang="en-US" sz="2400" dirty="0" err="1" smtClean="0"/>
              <a:t>cdecl</a:t>
            </a:r>
            <a:r>
              <a:rPr lang="en-US" sz="2400" dirty="0" smtClean="0"/>
              <a:t> </a:t>
            </a:r>
            <a:r>
              <a:rPr lang="en-US" sz="2400" dirty="0" err="1" smtClean="0"/>
              <a:t>qsort</a:t>
            </a:r>
            <a:r>
              <a:rPr lang="en-US" sz="2400" dirty="0" smtClean="0"/>
              <a:t> (void*, </a:t>
            </a:r>
            <a:r>
              <a:rPr lang="en-US" sz="2400" dirty="0" err="1" smtClean="0"/>
              <a:t>size_t</a:t>
            </a:r>
            <a:r>
              <a:rPr lang="en-US" sz="2400" dirty="0" smtClean="0"/>
              <a:t>, </a:t>
            </a:r>
            <a:r>
              <a:rPr lang="en-US" sz="2400" dirty="0" err="1" smtClean="0"/>
              <a:t>size_t,int</a:t>
            </a:r>
            <a:r>
              <a:rPr lang="en-US" sz="2400" dirty="0" smtClean="0"/>
              <a:t> (*)(const void*, const void*));</a:t>
            </a:r>
          </a:p>
          <a:p>
            <a:r>
              <a:rPr lang="en-US" sz="2400" dirty="0" err="1" smtClean="0"/>
              <a:t>qsort</a:t>
            </a:r>
            <a:r>
              <a:rPr lang="en-US" sz="2400" dirty="0" smtClean="0"/>
              <a:t> ( </a:t>
            </a:r>
            <a:r>
              <a:rPr lang="zh-CN" altLang="en-US" sz="2400" dirty="0" smtClean="0"/>
              <a:t>数组名 ，元素个数，元素占用的空间</a:t>
            </a:r>
            <a:r>
              <a:rPr lang="en-US" sz="2400" dirty="0" smtClean="0"/>
              <a:t>(</a:t>
            </a:r>
            <a:r>
              <a:rPr lang="en-US" sz="2400" dirty="0" err="1" smtClean="0"/>
              <a:t>sizeof</a:t>
            </a:r>
            <a:r>
              <a:rPr lang="en-US" sz="2400" dirty="0" smtClean="0"/>
              <a:t>)</a:t>
            </a:r>
            <a:r>
              <a:rPr lang="zh-CN" altLang="en-US" sz="2400" dirty="0" smtClean="0"/>
              <a:t>，</a:t>
            </a:r>
            <a:r>
              <a:rPr lang="en-US" altLang="zh-CN" sz="2400" dirty="0" smtClean="0">
                <a:solidFill>
                  <a:srgbClr val="FF0000"/>
                </a:solidFill>
              </a:rPr>
              <a:t>comp()</a:t>
            </a:r>
            <a:r>
              <a:rPr lang="en-US" sz="2400" dirty="0" smtClean="0">
                <a:solidFill>
                  <a:srgbClr val="FF0000"/>
                </a:solidFill>
              </a:rPr>
              <a:t>)</a:t>
            </a:r>
          </a:p>
          <a:p>
            <a:pPr lvl="1"/>
            <a:r>
              <a:rPr lang="en-US" sz="2000" dirty="0" err="1" smtClean="0"/>
              <a:t>int</a:t>
            </a:r>
            <a:r>
              <a:rPr lang="en-US" sz="2000" dirty="0" smtClean="0"/>
              <a:t> comp(const void *</a:t>
            </a:r>
            <a:r>
              <a:rPr lang="en-US" sz="2000" dirty="0" err="1" smtClean="0"/>
              <a:t>a,const</a:t>
            </a:r>
            <a:r>
              <a:rPr lang="en-US" sz="2000" dirty="0" smtClean="0"/>
              <a:t> void *b) </a:t>
            </a:r>
            <a:r>
              <a:rPr lang="zh-CN" altLang="en-US" sz="2000" dirty="0" smtClean="0"/>
              <a:t>的格式。</a:t>
            </a:r>
          </a:p>
          <a:p>
            <a:pPr lvl="1"/>
            <a:r>
              <a:rPr lang="zh-CN" altLang="en-US" sz="2000" dirty="0" smtClean="0"/>
              <a:t>当</a:t>
            </a:r>
            <a:r>
              <a:rPr lang="en-US" sz="2000" dirty="0" smtClean="0"/>
              <a:t>a ,b</a:t>
            </a:r>
            <a:r>
              <a:rPr lang="zh-CN" altLang="en-US" sz="2000" dirty="0" smtClean="0"/>
              <a:t>关系为</a:t>
            </a:r>
            <a:r>
              <a:rPr lang="en-US" sz="2000" dirty="0" smtClean="0"/>
              <a:t> &gt;  &lt;  = </a:t>
            </a:r>
            <a:r>
              <a:rPr lang="zh-CN" altLang="en-US" sz="2000" dirty="0" smtClean="0"/>
              <a:t>时，分别返回正值 负值 零 （或者相反）。</a:t>
            </a:r>
            <a:endParaRPr lang="en-US" altLang="zh-CN" sz="2000" dirty="0" smtClean="0"/>
          </a:p>
          <a:p>
            <a:pPr lvl="1"/>
            <a:r>
              <a:rPr lang="en-US" sz="2000" dirty="0" err="1" smtClean="0"/>
              <a:t>int</a:t>
            </a:r>
            <a:r>
              <a:rPr lang="en-US" sz="2000" dirty="0" smtClean="0"/>
              <a:t> comp(const void *</a:t>
            </a:r>
            <a:r>
              <a:rPr lang="en-US" sz="2000" dirty="0" err="1" smtClean="0"/>
              <a:t>a,const</a:t>
            </a:r>
            <a:r>
              <a:rPr lang="en-US" sz="2000" dirty="0" smtClean="0"/>
              <a:t> void *b)</a:t>
            </a:r>
            <a:endParaRPr lang="zh-CN" altLang="en-US" sz="2000" dirty="0" smtClean="0"/>
          </a:p>
          <a:p>
            <a:pPr lvl="1"/>
            <a:r>
              <a:rPr lang="en-US" sz="2000" dirty="0" smtClean="0"/>
              <a:t>{</a:t>
            </a:r>
            <a:endParaRPr lang="zh-CN" altLang="en-US" sz="2000" dirty="0" smtClean="0"/>
          </a:p>
          <a:p>
            <a:pPr lvl="1"/>
            <a:r>
              <a:rPr lang="en-US" sz="2000" dirty="0" smtClean="0"/>
              <a:t>     return *(</a:t>
            </a:r>
            <a:r>
              <a:rPr lang="en-US" sz="2000" dirty="0" err="1" smtClean="0"/>
              <a:t>int</a:t>
            </a:r>
            <a:r>
              <a:rPr lang="en-US" sz="2000" dirty="0" smtClean="0"/>
              <a:t>*)b-*(</a:t>
            </a:r>
            <a:r>
              <a:rPr lang="en-US" sz="2000" dirty="0" err="1" smtClean="0"/>
              <a:t>int</a:t>
            </a:r>
            <a:r>
              <a:rPr lang="en-US" sz="2000" dirty="0" smtClean="0"/>
              <a:t>*)a;   </a:t>
            </a:r>
            <a:endParaRPr lang="zh-CN" altLang="en-US" sz="2000" dirty="0" smtClean="0"/>
          </a:p>
          <a:p>
            <a:pPr lvl="1"/>
            <a:r>
              <a:rPr lang="en-US" sz="2000" dirty="0" smtClean="0"/>
              <a:t>}</a:t>
            </a:r>
            <a:endParaRPr lang="zh-CN" altLang="en-US" sz="2000" dirty="0" smtClean="0"/>
          </a:p>
          <a:p>
            <a:pPr lvl="1"/>
            <a:r>
              <a:rPr lang="en-US" sz="2000" dirty="0" err="1" smtClean="0"/>
              <a:t>qsort</a:t>
            </a:r>
            <a:r>
              <a:rPr lang="en-US" sz="2000" dirty="0" smtClean="0"/>
              <a:t>(a,20,sizeof(</a:t>
            </a:r>
            <a:r>
              <a:rPr lang="en-US" sz="2000" dirty="0" err="1" smtClean="0"/>
              <a:t>int</a:t>
            </a:r>
            <a:r>
              <a:rPr lang="en-US" sz="2000" dirty="0" smtClean="0"/>
              <a:t>),comp)</a:t>
            </a:r>
            <a:endParaRPr lang="zh-CN" altLang="en-US" sz="2000" dirty="0" smtClean="0"/>
          </a:p>
          <a:p>
            <a:endParaRPr lang="zh-CN" altLang="en-US" sz="2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1600200"/>
            <a:ext cx="8643998" cy="4757757"/>
          </a:xfrm>
        </p:spPr>
        <p:txBody>
          <a:bodyPr/>
          <a:lstStyle/>
          <a:p>
            <a:r>
              <a:rPr lang="zh-CN" altLang="en-US" dirty="0" smtClean="0">
                <a:solidFill>
                  <a:srgbClr val="FF0000"/>
                </a:solidFill>
              </a:rPr>
              <a:t>摆动数列</a:t>
            </a:r>
            <a:r>
              <a:rPr lang="zh-CN" altLang="en-US" dirty="0" smtClean="0"/>
              <a:t>：已知递推数列：</a:t>
            </a:r>
            <a:r>
              <a:rPr lang="en-US" dirty="0" smtClean="0"/>
              <a:t>a(1)=1,a(2i)=a(</a:t>
            </a:r>
            <a:r>
              <a:rPr lang="en-US" dirty="0" err="1" smtClean="0"/>
              <a:t>i</a:t>
            </a:r>
            <a:r>
              <a:rPr lang="en-US" dirty="0" smtClean="0"/>
              <a:t>)+1,a(2i+1)=a(</a:t>
            </a:r>
            <a:r>
              <a:rPr lang="en-US" dirty="0" err="1" smtClean="0"/>
              <a:t>i</a:t>
            </a:r>
            <a:r>
              <a:rPr lang="en-US" dirty="0" smtClean="0"/>
              <a:t>)+a(i+1)</a:t>
            </a:r>
            <a:r>
              <a:rPr lang="zh-CN" altLang="en-US" dirty="0" smtClean="0"/>
              <a:t>，</a:t>
            </a:r>
            <a:r>
              <a:rPr lang="en-US" altLang="zh-CN" dirty="0" smtClean="0"/>
              <a:t>(</a:t>
            </a:r>
            <a:r>
              <a:rPr lang="en-US" dirty="0" err="1" smtClean="0"/>
              <a:t>i</a:t>
            </a:r>
            <a:r>
              <a:rPr lang="zh-CN" altLang="en-US" dirty="0" smtClean="0"/>
              <a:t>为正整数</a:t>
            </a:r>
            <a:r>
              <a:rPr lang="en-US" altLang="zh-CN" dirty="0" smtClean="0"/>
              <a:t>)</a:t>
            </a:r>
            <a:r>
              <a:rPr lang="zh-CN" altLang="en-US" dirty="0" smtClean="0"/>
              <a:t>，试求该数列的第</a:t>
            </a:r>
            <a:r>
              <a:rPr lang="en-US" dirty="0" smtClean="0"/>
              <a:t>n</a:t>
            </a:r>
            <a:r>
              <a:rPr lang="zh-CN" altLang="en-US" dirty="0" smtClean="0"/>
              <a:t>项与前</a:t>
            </a:r>
            <a:r>
              <a:rPr lang="en-US" dirty="0" smtClean="0"/>
              <a:t>n</a:t>
            </a:r>
            <a:r>
              <a:rPr lang="zh-CN" altLang="en-US" dirty="0" smtClean="0"/>
              <a:t>项中哪些项最大</a:t>
            </a:r>
            <a:r>
              <a:rPr lang="en-US" dirty="0" smtClean="0"/>
              <a:t>?</a:t>
            </a:r>
            <a:r>
              <a:rPr lang="zh-CN" altLang="en-US" dirty="0" smtClean="0"/>
              <a:t>最大值为多少</a:t>
            </a:r>
            <a:r>
              <a:rPr lang="en-US" dirty="0" smtClean="0"/>
              <a:t>?</a:t>
            </a:r>
          </a:p>
          <a:p>
            <a:pPr lvl="1"/>
            <a:r>
              <a:rPr lang="zh-CN" altLang="en-US" dirty="0" smtClean="0"/>
              <a:t>输入项数</a:t>
            </a:r>
            <a:r>
              <a:rPr lang="en-US" dirty="0" smtClean="0"/>
              <a:t>n: 2011</a:t>
            </a:r>
            <a:endParaRPr lang="zh-CN" altLang="en-US" dirty="0" smtClean="0"/>
          </a:p>
          <a:p>
            <a:pPr lvl="1"/>
            <a:r>
              <a:rPr lang="en-US" dirty="0" smtClean="0"/>
              <a:t> a(2011)= 225</a:t>
            </a:r>
            <a:endParaRPr lang="zh-CN" altLang="en-US" dirty="0" smtClean="0"/>
          </a:p>
          <a:p>
            <a:pPr lvl="1"/>
            <a:r>
              <a:rPr lang="en-US" dirty="0" smtClean="0"/>
              <a:t> </a:t>
            </a:r>
            <a:r>
              <a:rPr lang="zh-CN" altLang="en-US" dirty="0" smtClean="0"/>
              <a:t>摆动数列前</a:t>
            </a:r>
            <a:r>
              <a:rPr lang="en-US" dirty="0" smtClean="0"/>
              <a:t>2011</a:t>
            </a:r>
            <a:r>
              <a:rPr lang="zh-CN" altLang="en-US" dirty="0" smtClean="0"/>
              <a:t>项中最大项有：</a:t>
            </a:r>
            <a:r>
              <a:rPr lang="en-US" dirty="0" smtClean="0"/>
              <a:t>a(1707)=a(1877)=321</a:t>
            </a:r>
            <a:endParaRPr lang="zh-CN" altLang="en-US" dirty="0" smtClean="0"/>
          </a:p>
          <a:p>
            <a:endParaRPr lang="zh-CN" altLang="en-US" dirty="0"/>
          </a:p>
        </p:txBody>
      </p:sp>
    </p:spTree>
    <p:extLst>
      <p:ext uri="{BB962C8B-B14F-4D97-AF65-F5344CB8AC3E}">
        <p14:creationId xmlns:p14="http://schemas.microsoft.com/office/powerpoint/2010/main" val="71299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该数列分项序号为奇或偶两种情况作不同递推</a:t>
            </a:r>
            <a:r>
              <a:rPr lang="en-US" altLang="zh-CN" dirty="0"/>
              <a:t>,</a:t>
            </a:r>
            <a:r>
              <a:rPr lang="zh-CN" altLang="zh-CN" dirty="0"/>
              <a:t>所得数列呈大小有规律的摆动</a:t>
            </a:r>
            <a:r>
              <a:rPr lang="en-US" altLang="zh-CN" dirty="0"/>
              <a:t>.</a:t>
            </a:r>
            <a:endParaRPr lang="zh-CN" altLang="zh-CN" dirty="0"/>
          </a:p>
          <a:p>
            <a:r>
              <a:rPr lang="zh-CN" altLang="zh-CN" dirty="0"/>
              <a:t>设置</a:t>
            </a:r>
            <a:r>
              <a:rPr lang="en-US" altLang="zh-CN" dirty="0"/>
              <a:t>a</a:t>
            </a:r>
            <a:r>
              <a:rPr lang="zh-CN" altLang="zh-CN" dirty="0"/>
              <a:t>数组</a:t>
            </a:r>
            <a:r>
              <a:rPr lang="en-US" altLang="zh-CN" dirty="0"/>
              <a:t>,</a:t>
            </a:r>
            <a:r>
              <a:rPr lang="zh-CN" altLang="zh-CN" dirty="0"/>
              <a:t>赋初值</a:t>
            </a:r>
            <a:r>
              <a:rPr lang="en-US" altLang="zh-CN" dirty="0" smtClean="0"/>
              <a:t>a[1]=</a:t>
            </a:r>
            <a:r>
              <a:rPr lang="en-US" altLang="zh-CN" dirty="0"/>
              <a:t>1.</a:t>
            </a:r>
            <a:r>
              <a:rPr lang="zh-CN" altLang="zh-CN" dirty="0"/>
              <a:t>根据递推式</a:t>
            </a:r>
            <a:r>
              <a:rPr lang="en-US" altLang="zh-CN" dirty="0"/>
              <a:t>,</a:t>
            </a:r>
            <a:r>
              <a:rPr lang="zh-CN" altLang="zh-CN" dirty="0"/>
              <a:t>在循环中分项序号</a:t>
            </a:r>
            <a:r>
              <a:rPr lang="en-US" altLang="zh-CN" dirty="0" err="1" smtClean="0"/>
              <a:t>i</a:t>
            </a:r>
            <a:r>
              <a:rPr lang="en-US" altLang="zh-CN" dirty="0" smtClean="0"/>
              <a:t>(2~n)</a:t>
            </a:r>
            <a:r>
              <a:rPr lang="zh-CN" altLang="zh-CN" dirty="0" smtClean="0"/>
              <a:t>为</a:t>
            </a:r>
            <a:r>
              <a:rPr lang="zh-CN" altLang="zh-CN" dirty="0"/>
              <a:t>奇或偶作不同递推</a:t>
            </a:r>
            <a:r>
              <a:rPr lang="en-US" altLang="zh-CN" dirty="0"/>
              <a:t>:</a:t>
            </a:r>
            <a:endParaRPr lang="zh-CN" altLang="zh-CN" dirty="0"/>
          </a:p>
          <a:p>
            <a:pPr lvl="1"/>
            <a:r>
              <a:rPr lang="en-US" altLang="zh-CN" dirty="0" err="1" smtClean="0"/>
              <a:t>i</a:t>
            </a:r>
            <a:r>
              <a:rPr lang="zh-CN" altLang="zh-CN" dirty="0"/>
              <a:t>为</a:t>
            </a:r>
            <a:r>
              <a:rPr lang="zh-CN" altLang="zh-CN" dirty="0" smtClean="0"/>
              <a:t>偶数</a:t>
            </a:r>
            <a:r>
              <a:rPr lang="en-US" altLang="zh-CN" dirty="0" smtClean="0"/>
              <a:t>,a[</a:t>
            </a:r>
            <a:r>
              <a:rPr lang="en-US" altLang="zh-CN" dirty="0" err="1" smtClean="0"/>
              <a:t>i</a:t>
            </a:r>
            <a:r>
              <a:rPr lang="en-US" altLang="zh-CN" dirty="0" smtClean="0"/>
              <a:t>]=a[</a:t>
            </a:r>
            <a:r>
              <a:rPr lang="en-US" altLang="zh-CN" dirty="0" err="1" smtClean="0"/>
              <a:t>i</a:t>
            </a:r>
            <a:r>
              <a:rPr lang="en-US" altLang="zh-CN" dirty="0" smtClean="0"/>
              <a:t>/2]+</a:t>
            </a:r>
            <a:r>
              <a:rPr lang="en-US" altLang="zh-CN" dirty="0"/>
              <a:t>1.</a:t>
            </a:r>
            <a:endParaRPr lang="zh-CN" altLang="zh-CN" dirty="0"/>
          </a:p>
          <a:p>
            <a:pPr lvl="1"/>
            <a:r>
              <a:rPr lang="en-US" altLang="zh-CN" dirty="0" err="1" smtClean="0"/>
              <a:t>i</a:t>
            </a:r>
            <a:r>
              <a:rPr lang="zh-CN" altLang="zh-CN" dirty="0"/>
              <a:t>为</a:t>
            </a:r>
            <a:r>
              <a:rPr lang="zh-CN" altLang="zh-CN" dirty="0" smtClean="0"/>
              <a:t>奇数</a:t>
            </a:r>
            <a:r>
              <a:rPr lang="en-US" altLang="zh-CN" dirty="0" smtClean="0"/>
              <a:t>,a[</a:t>
            </a:r>
            <a:r>
              <a:rPr lang="en-US" altLang="zh-CN" dirty="0" err="1" smtClean="0"/>
              <a:t>i</a:t>
            </a:r>
            <a:r>
              <a:rPr lang="en-US" altLang="zh-CN" dirty="0" smtClean="0"/>
              <a:t>]=a[(</a:t>
            </a:r>
            <a:r>
              <a:rPr lang="en-US" altLang="zh-CN" dirty="0"/>
              <a:t>i+1)/</a:t>
            </a:r>
            <a:r>
              <a:rPr lang="en-US" altLang="zh-CN" dirty="0" smtClean="0"/>
              <a:t>2]+a[(</a:t>
            </a:r>
            <a:r>
              <a:rPr lang="en-US" altLang="zh-CN" dirty="0"/>
              <a:t>i-1)/</a:t>
            </a:r>
            <a:r>
              <a:rPr lang="en-US" altLang="zh-CN" dirty="0" smtClean="0"/>
              <a:t>2]</a:t>
            </a:r>
            <a:endParaRPr lang="zh-CN" altLang="zh-CN" dirty="0"/>
          </a:p>
          <a:p>
            <a:r>
              <a:rPr lang="zh-CN" altLang="zh-CN" dirty="0"/>
              <a:t>每得一项</a:t>
            </a:r>
            <a:r>
              <a:rPr lang="en-US" altLang="zh-CN" dirty="0" smtClean="0"/>
              <a:t>a[</a:t>
            </a:r>
            <a:r>
              <a:rPr lang="en-US" altLang="zh-CN" dirty="0" err="1" smtClean="0"/>
              <a:t>i</a:t>
            </a:r>
            <a:r>
              <a:rPr lang="en-US" altLang="zh-CN" dirty="0" smtClean="0"/>
              <a:t>],</a:t>
            </a:r>
            <a:r>
              <a:rPr lang="zh-CN" altLang="zh-CN" dirty="0"/>
              <a:t>与最大值</a:t>
            </a:r>
            <a:r>
              <a:rPr lang="en-US" altLang="zh-CN" dirty="0"/>
              <a:t>max</a:t>
            </a:r>
            <a:r>
              <a:rPr lang="zh-CN" altLang="zh-CN" dirty="0"/>
              <a:t>作比较</a:t>
            </a:r>
            <a:r>
              <a:rPr lang="en-US" altLang="zh-CN" dirty="0"/>
              <a:t>,</a:t>
            </a:r>
            <a:r>
              <a:rPr lang="zh-CN" altLang="zh-CN" dirty="0"/>
              <a:t>如果</a:t>
            </a:r>
            <a:r>
              <a:rPr lang="en-US" altLang="zh-CN" dirty="0" smtClean="0"/>
              <a:t>a[</a:t>
            </a:r>
            <a:r>
              <a:rPr lang="en-US" altLang="zh-CN" dirty="0" err="1" smtClean="0"/>
              <a:t>i</a:t>
            </a:r>
            <a:r>
              <a:rPr lang="en-US" altLang="zh-CN" dirty="0" smtClean="0"/>
              <a:t>]&gt;</a:t>
            </a:r>
            <a:r>
              <a:rPr lang="en-US" altLang="zh-CN" dirty="0"/>
              <a:t>max,</a:t>
            </a:r>
            <a:r>
              <a:rPr lang="zh-CN" altLang="zh-CN" dirty="0"/>
              <a:t>则</a:t>
            </a:r>
            <a:r>
              <a:rPr lang="en-US" altLang="zh-CN" dirty="0" smtClean="0"/>
              <a:t>max=a[</a:t>
            </a:r>
            <a:r>
              <a:rPr lang="en-US" altLang="zh-CN" dirty="0" err="1" smtClean="0"/>
              <a:t>i</a:t>
            </a:r>
            <a:r>
              <a:rPr lang="en-US" altLang="zh-CN" dirty="0" smtClean="0"/>
              <a:t>].</a:t>
            </a:r>
            <a:endParaRPr lang="zh-CN" altLang="zh-CN" dirty="0"/>
          </a:p>
          <a:p>
            <a:r>
              <a:rPr lang="zh-CN" altLang="zh-CN" dirty="0"/>
              <a:t>最后</a:t>
            </a:r>
            <a:r>
              <a:rPr lang="en-US" altLang="zh-CN" dirty="0"/>
              <a:t>,</a:t>
            </a:r>
            <a:r>
              <a:rPr lang="zh-CN" altLang="zh-CN" dirty="0"/>
              <a:t>在所有项中搜索最大项</a:t>
            </a:r>
            <a:r>
              <a:rPr lang="en-US" altLang="zh-CN" dirty="0"/>
              <a:t>(</a:t>
            </a:r>
            <a:r>
              <a:rPr lang="zh-CN" altLang="zh-CN" dirty="0"/>
              <a:t>因最大项可能多于一项</a:t>
            </a:r>
            <a:r>
              <a:rPr lang="en-US" altLang="zh-CN" dirty="0"/>
              <a:t>),</a:t>
            </a:r>
            <a:r>
              <a:rPr lang="zh-CN" altLang="zh-CN" dirty="0"/>
              <a:t>并打印最大值</a:t>
            </a:r>
            <a:r>
              <a:rPr lang="en-US" altLang="zh-CN" dirty="0"/>
              <a:t>max.</a:t>
            </a:r>
            <a:endParaRPr lang="zh-CN" altLang="zh-CN" dirty="0"/>
          </a:p>
          <a:p>
            <a:endParaRPr lang="zh-CN" altLang="en-US" dirty="0"/>
          </a:p>
        </p:txBody>
      </p:sp>
    </p:spTree>
    <p:extLst>
      <p:ext uri="{BB962C8B-B14F-4D97-AF65-F5344CB8AC3E}">
        <p14:creationId xmlns:p14="http://schemas.microsoft.com/office/powerpoint/2010/main" val="2602505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8622</TotalTime>
  <Words>5048</Words>
  <Application>Microsoft Office PowerPoint</Application>
  <PresentationFormat>全屏显示(4:3)</PresentationFormat>
  <Paragraphs>806</Paragraphs>
  <Slides>76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89" baseType="lpstr">
      <vt:lpstr>黑体</vt:lpstr>
      <vt:lpstr>华文新魏</vt:lpstr>
      <vt:lpstr>楷体</vt:lpstr>
      <vt:lpstr>楷体_GB2312</vt:lpstr>
      <vt:lpstr>宋体</vt:lpstr>
      <vt:lpstr>Arial</vt:lpstr>
      <vt:lpstr>Calibri</vt:lpstr>
      <vt:lpstr>Times New Roman</vt:lpstr>
      <vt:lpstr>Verdana</vt:lpstr>
      <vt:lpstr>Wingdings</vt:lpstr>
      <vt:lpstr>Office 主题</vt:lpstr>
      <vt:lpstr>Equation</vt:lpstr>
      <vt:lpstr>公式</vt:lpstr>
      <vt:lpstr>第4讲 递归与递推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双幂序列</vt:lpstr>
      <vt:lpstr>PowerPoint 演示文稿</vt:lpstr>
      <vt:lpstr>水手分椰子</vt:lpstr>
      <vt:lpstr>PowerPoint 演示文稿</vt:lpstr>
      <vt:lpstr>PowerPoint 演示文稿</vt:lpstr>
      <vt:lpstr>PowerPoint 演示文稿</vt:lpstr>
      <vt:lpstr>PowerPoint 演示文稿</vt:lpstr>
      <vt:lpstr>PowerPoint 演示文稿</vt:lpstr>
      <vt:lpstr>PowerPoint 演示文稿</vt:lpstr>
      <vt:lpstr>函数的定义</vt:lpstr>
      <vt:lpstr>函数的调用</vt:lpstr>
      <vt:lpstr>参数传递方式</vt:lpstr>
      <vt:lpstr>孪生素数</vt:lpstr>
      <vt:lpstr>PowerPoint 演示文稿</vt:lpstr>
      <vt:lpstr>用递归方法求ｎ！</vt:lpstr>
      <vt:lpstr>用递归求斐波那契数列</vt:lpstr>
      <vt:lpstr>爬楼梯</vt:lpstr>
      <vt:lpstr>PowerPoint 演示文稿</vt:lpstr>
      <vt:lpstr>Hanoi（汉诺）塔问题</vt:lpstr>
      <vt:lpstr>PowerPoint 演示文稿</vt:lpstr>
      <vt:lpstr>PowerPoint 演示文稿</vt:lpstr>
      <vt:lpstr>PowerPoint 演示文稿</vt:lpstr>
      <vt:lpstr>PowerPoint 演示文稿</vt:lpstr>
      <vt:lpstr>计数问题（分治）</vt:lpstr>
      <vt:lpstr>思路</vt:lpstr>
      <vt:lpstr>PowerPoint 演示文稿</vt:lpstr>
      <vt:lpstr>PowerPoint 演示文稿</vt:lpstr>
      <vt:lpstr>放苹果</vt:lpstr>
      <vt:lpstr>PowerPoint 演示文稿</vt:lpstr>
      <vt:lpstr>PowerPoint 演示文稿</vt:lpstr>
      <vt:lpstr>PowerPoint 演示文稿</vt:lpstr>
      <vt:lpstr>排队购票</vt:lpstr>
      <vt:lpstr>分析</vt:lpstr>
      <vt:lpstr>PowerPoint 演示文稿</vt:lpstr>
      <vt:lpstr>主要代码</vt:lpstr>
      <vt:lpstr>棋子移动</vt:lpstr>
      <vt:lpstr>PowerPoint 演示文稿</vt:lpstr>
      <vt:lpstr>PowerPoint 演示文稿</vt:lpstr>
      <vt:lpstr>递归程序</vt:lpstr>
      <vt:lpstr>主程序</vt:lpstr>
      <vt:lpstr>地盘划分</vt:lpstr>
      <vt:lpstr>PowerPoint 演示文稿</vt:lpstr>
      <vt:lpstr>程序</vt:lpstr>
      <vt:lpstr>改进</vt:lpstr>
      <vt:lpstr>皇后问题</vt:lpstr>
      <vt:lpstr>PowerPoint 演示文稿</vt:lpstr>
      <vt:lpstr>PowerPoint 演示文稿</vt:lpstr>
      <vt:lpstr>PowerPoint 演示文稿</vt:lpstr>
      <vt:lpstr>PowerPoint 演示文稿</vt:lpstr>
      <vt:lpstr>PowerPoint 演示文稿</vt:lpstr>
      <vt:lpstr>分形宇宙</vt:lpstr>
      <vt:lpstr>PowerPoint 演示文稿</vt:lpstr>
      <vt:lpstr>PowerPoint 演示文稿</vt:lpstr>
      <vt:lpstr>分析</vt:lpstr>
      <vt:lpstr>程序</vt:lpstr>
      <vt:lpstr>PowerPoint 演示文稿</vt:lpstr>
      <vt:lpstr>数字三角形</vt:lpstr>
      <vt:lpstr>PowerPoint 演示文稿</vt:lpstr>
      <vt:lpstr>油桶问题</vt:lpstr>
      <vt:lpstr>PowerPoint 演示文稿</vt:lpstr>
      <vt:lpstr>PowerPoint 演示文稿</vt:lpstr>
      <vt:lpstr>快速排序</vt:lpstr>
      <vt:lpstr>PowerPoint 演示文稿</vt:lpstr>
      <vt:lpstr>PowerPoint 演示文稿</vt:lpstr>
      <vt:lpstr>C++ 排序函数 sort(),qsort()的用法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认识计算机</dc:title>
  <dc:creator>lhg</dc:creator>
  <cp:lastModifiedBy>lhg</cp:lastModifiedBy>
  <cp:revision>260</cp:revision>
  <dcterms:created xsi:type="dcterms:W3CDTF">2013-03-11T13:45:23Z</dcterms:created>
  <dcterms:modified xsi:type="dcterms:W3CDTF">2018-05-04T16:37:25Z</dcterms:modified>
</cp:coreProperties>
</file>