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2" r:id="rId3"/>
    <p:sldId id="390" r:id="rId4"/>
    <p:sldId id="391" r:id="rId5"/>
    <p:sldId id="383" r:id="rId6"/>
    <p:sldId id="392" r:id="rId7"/>
    <p:sldId id="384" r:id="rId8"/>
    <p:sldId id="385" r:id="rId9"/>
    <p:sldId id="393" r:id="rId10"/>
    <p:sldId id="386" r:id="rId11"/>
    <p:sldId id="387" r:id="rId12"/>
    <p:sldId id="442" r:id="rId13"/>
    <p:sldId id="443" r:id="rId14"/>
    <p:sldId id="444" r:id="rId15"/>
    <p:sldId id="445" r:id="rId16"/>
    <p:sldId id="446" r:id="rId17"/>
    <p:sldId id="447" r:id="rId18"/>
    <p:sldId id="388" r:id="rId19"/>
    <p:sldId id="389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4" r:id="rId30"/>
    <p:sldId id="412" r:id="rId31"/>
    <p:sldId id="413" r:id="rId32"/>
    <p:sldId id="405" r:id="rId33"/>
    <p:sldId id="406" r:id="rId34"/>
    <p:sldId id="407" r:id="rId35"/>
    <p:sldId id="408" r:id="rId36"/>
    <p:sldId id="409" r:id="rId37"/>
    <p:sldId id="414" r:id="rId38"/>
    <p:sldId id="415" r:id="rId39"/>
    <p:sldId id="416" r:id="rId40"/>
    <p:sldId id="417" r:id="rId41"/>
    <p:sldId id="455" r:id="rId42"/>
    <p:sldId id="456" r:id="rId43"/>
    <p:sldId id="457" r:id="rId44"/>
    <p:sldId id="458" r:id="rId45"/>
    <p:sldId id="459" r:id="rId46"/>
    <p:sldId id="448" r:id="rId47"/>
    <p:sldId id="462" r:id="rId48"/>
    <p:sldId id="460" r:id="rId49"/>
    <p:sldId id="461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FF0000"/>
                </a:solidFill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p"/>
              <a:defRPr b="1" i="0" baseline="0">
                <a:ea typeface="楷体" pitchFamily="49" charset="-122"/>
              </a:defRPr>
            </a:lvl1pPr>
            <a:lvl2pPr>
              <a:buClr>
                <a:srgbClr val="FF0000"/>
              </a:buClr>
              <a:buFont typeface="Wingdings" pitchFamily="2" charset="2"/>
              <a:buChar char="n"/>
              <a:defRPr b="1" i="0" baseline="0">
                <a:ea typeface="楷体" pitchFamily="49" charset="-122"/>
              </a:defRPr>
            </a:lvl2pPr>
            <a:lvl3pPr>
              <a:buClr>
                <a:srgbClr val="FF0000"/>
              </a:buClr>
              <a:buFont typeface="Wingdings" pitchFamily="2" charset="2"/>
              <a:buChar char="u"/>
              <a:defRPr b="1" i="0" baseline="0"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C4D2-6368-4297-BE84-E5C0B0791959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D58F-1BE4-4115-BDA9-B4D5D2E910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4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 结构体、链表</a:t>
            </a:r>
            <a:endParaRPr lang="zh-CN" altLang="en-US" sz="4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57188" y="857250"/>
            <a:ext cx="8429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#include &lt;string.h&gt;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#include &lt;stdio.h&gt;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 Person             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char name[20];     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int count;                 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}leader[3]={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“Li”,0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,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“Zhang”,0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,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  <a:ea typeface="宋体"/>
              </a:rPr>
              <a:t>“Sun”,0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}; 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285750" y="4214813"/>
            <a:ext cx="3286125" cy="571500"/>
          </a:xfrm>
          <a:prstGeom prst="wedgeRoundRectCallout">
            <a:avLst>
              <a:gd name="adj1" fmla="val -16653"/>
              <a:gd name="adj2" fmla="val -113778"/>
              <a:gd name="adj3" fmla="val 16667"/>
            </a:avLst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全局的结构体数组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643563" y="4937125"/>
          <a:ext cx="2786062" cy="1554426"/>
        </p:xfrm>
        <a:graphic>
          <a:graphicData uri="http://schemas.openxmlformats.org/drawingml/2006/table">
            <a:tbl>
              <a:tblPr firstRow="1" bandRow="1"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6438" y="4405313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name</a:t>
            </a:r>
            <a:endParaRPr kumimoji="1" lang="zh-CN" altLang="en-US" sz="2800" b="1" dirty="0">
              <a:solidFill>
                <a:srgbClr val="C00000"/>
              </a:solidFill>
              <a:latin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0" y="4405313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count</a:t>
            </a:r>
            <a:endParaRPr kumimoji="1" lang="zh-CN" altLang="en-US" sz="2800" b="1" dirty="0">
              <a:solidFill>
                <a:srgbClr val="C00000"/>
              </a:solidFill>
              <a:latin typeface="Verdan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438" y="4833938"/>
            <a:ext cx="2286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leader[0]</a:t>
            </a:r>
            <a:endParaRPr kumimoji="1" lang="zh-CN" altLang="en-US" sz="2800" b="1" dirty="0">
              <a:solidFill>
                <a:srgbClr val="C00000"/>
              </a:solidFill>
              <a:latin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38" y="4954588"/>
            <a:ext cx="12858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Li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375" y="4954588"/>
            <a:ext cx="6429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0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76875"/>
            <a:ext cx="1500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Zhang</a:t>
            </a:r>
            <a:endParaRPr kumimoji="1" lang="zh-CN" altLang="en-US" sz="2800" b="1" dirty="0">
              <a:solidFill>
                <a:srgbClr val="00B050"/>
              </a:solidFill>
              <a:latin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72375" y="5476875"/>
            <a:ext cx="642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0</a:t>
            </a:r>
            <a:endParaRPr kumimoji="1" lang="zh-CN" altLang="en-US" sz="2800" b="1" dirty="0">
              <a:solidFill>
                <a:srgbClr val="00B050"/>
              </a:solidFill>
              <a:latin typeface="Verdan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5976938"/>
            <a:ext cx="1500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latin typeface="Verdana"/>
              </a:rPr>
              <a:t>Sun</a:t>
            </a:r>
            <a:endParaRPr kumimoji="1" lang="zh-CN" altLang="en-US" sz="2800" b="1" dirty="0">
              <a:solidFill>
                <a:srgbClr val="0000CC"/>
              </a:solidFill>
              <a:latin typeface="Verdan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72375" y="5976938"/>
            <a:ext cx="6429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latin typeface="Verdana"/>
              </a:rPr>
              <a:t>0</a:t>
            </a:r>
            <a:endParaRPr kumimoji="1" lang="zh-CN" altLang="en-US" sz="2800" b="1" dirty="0">
              <a:solidFill>
                <a:srgbClr val="0000CC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13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063" y="428625"/>
            <a:ext cx="81534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main()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i,j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   char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leader_name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[20];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 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=1;i&lt;=10;i++)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	{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scanf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(“%s”,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leader_name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); 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for(j=0;j&lt;3;j++)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	      if(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strcmp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leader_name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,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leader[j].name)==0) 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leader[j].count++;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}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=0;i&lt;3;i++)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("%5s:%d\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n“,leader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].name,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 leader[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].count);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214313" y="4643438"/>
            <a:ext cx="7143750" cy="642937"/>
          </a:xfrm>
          <a:prstGeom prst="wedgeRoundRectCallout">
            <a:avLst>
              <a:gd name="adj1" fmla="val -16651"/>
              <a:gd name="adj2" fmla="val -1361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leader[j].count=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</a:rPr>
              <a:t>leader[j].count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+1;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71688" y="3429000"/>
            <a:ext cx="4143375" cy="6429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9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NBA</a:t>
            </a:r>
            <a:r>
              <a:rPr lang="zh-CN" altLang="en-US" sz="3200" dirty="0" smtClean="0"/>
              <a:t>总冠军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715040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问题描述：</a:t>
            </a:r>
            <a:r>
              <a:rPr lang="zh-CN" altLang="en-US" sz="2000" dirty="0" smtClean="0"/>
              <a:t>又要考试了，</a:t>
            </a:r>
            <a:r>
              <a:rPr lang="en-US" sz="2000" dirty="0" err="1" smtClean="0"/>
              <a:t>Ljw</a:t>
            </a:r>
            <a:r>
              <a:rPr lang="zh-CN" altLang="en-US" sz="2000" dirty="0" smtClean="0"/>
              <a:t>决定放松一下，就打开电视，看见了篮球赛，他立即想到了每年的</a:t>
            </a:r>
            <a:r>
              <a:rPr lang="en-US" sz="2000" dirty="0" smtClean="0"/>
              <a:t>NBA</a:t>
            </a:r>
            <a:r>
              <a:rPr lang="zh-CN" altLang="en-US" sz="2000" dirty="0" smtClean="0"/>
              <a:t>总冠军队伍。由于复习紧张，他只记起了一部分，记忆的内容是正确的，可能不是按时间顺序排列的，记忆的内容可能有重复。现在请求学过编程的你帮助</a:t>
            </a:r>
            <a:r>
              <a:rPr lang="en-US" sz="2000" dirty="0" err="1" smtClean="0"/>
              <a:t>Ljw</a:t>
            </a:r>
            <a:r>
              <a:rPr lang="zh-CN" altLang="en-US" sz="2000" dirty="0" smtClean="0"/>
              <a:t>，按时间依次输出总冠军的球队（不能重复）。（</a:t>
            </a:r>
            <a:r>
              <a:rPr lang="en-US" sz="2000" dirty="0" smtClean="0"/>
              <a:t>NBA </a:t>
            </a:r>
            <a:r>
              <a:rPr lang="zh-CN" altLang="en-US" sz="2000" dirty="0" smtClean="0"/>
              <a:t>从</a:t>
            </a:r>
            <a:r>
              <a:rPr lang="en-US" sz="2000" dirty="0" smtClean="0"/>
              <a:t>1947A.D</a:t>
            </a:r>
            <a:r>
              <a:rPr lang="zh-CN" altLang="en-US" sz="2000" dirty="0" smtClean="0"/>
              <a:t>到</a:t>
            </a:r>
            <a:r>
              <a:rPr lang="en-US" sz="2000" dirty="0" smtClean="0"/>
              <a:t>20</a:t>
            </a:r>
            <a:r>
              <a:rPr lang="en-US" altLang="zh-CN" sz="2000" dirty="0" smtClean="0"/>
              <a:t>13</a:t>
            </a:r>
            <a:r>
              <a:rPr lang="en-US" sz="2000" dirty="0" smtClean="0"/>
              <a:t>A.D</a:t>
            </a:r>
            <a:r>
              <a:rPr lang="zh-CN" altLang="en-US" sz="2000" dirty="0" smtClean="0"/>
              <a:t>）</a:t>
            </a:r>
          </a:p>
          <a:p>
            <a:r>
              <a:rPr lang="zh-CN" altLang="en-US" sz="2000" dirty="0" smtClean="0"/>
              <a:t>输入要求 ：的第一行是一个整数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0&lt;n&lt;</a:t>
            </a:r>
            <a:r>
              <a:rPr lang="en-US" altLang="zh-CN" sz="2000" dirty="0" smtClean="0"/>
              <a:t>8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）。接下来的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行，每行先是城市名（由大到小写字母、空格组成），后是时间（由数字组成）二者之间用空格隔开。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输出要求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共</a:t>
            </a:r>
            <a:r>
              <a:rPr lang="en-US" sz="2000" dirty="0" smtClean="0"/>
              <a:t>n</a:t>
            </a:r>
            <a:r>
              <a:rPr lang="zh-CN" altLang="en-US" sz="2000" dirty="0" smtClean="0"/>
              <a:t>行，即排序后的</a:t>
            </a:r>
            <a:r>
              <a:rPr lang="en-US" sz="2000" dirty="0" smtClean="0"/>
              <a:t>NBA</a:t>
            </a:r>
            <a:r>
              <a:rPr lang="zh-CN" altLang="en-US" sz="2000" dirty="0" smtClean="0"/>
              <a:t>总冠军队伍。每行先是时间，后是城市名。</a:t>
            </a:r>
            <a:endParaRPr lang="en-US" altLang="zh-CN" sz="2000" dirty="0" smtClean="0"/>
          </a:p>
          <a:p>
            <a:r>
              <a:rPr lang="zh-CN" altLang="en-US" sz="2000" dirty="0" smtClean="0"/>
              <a:t>输入样例</a:t>
            </a:r>
            <a:endParaRPr lang="en-US" altLang="zh-CN" sz="2000" dirty="0" smtClean="0"/>
          </a:p>
          <a:p>
            <a:pPr lvl="1"/>
            <a:r>
              <a:rPr lang="en-US" sz="1600" dirty="0" smtClean="0"/>
              <a:t>3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Boston  1963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Boston  1959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Philly   1947</a:t>
            </a:r>
          </a:p>
          <a:p>
            <a:r>
              <a:rPr lang="zh-CN" altLang="en-US" sz="2000" dirty="0" smtClean="0"/>
              <a:t>输出样例</a:t>
            </a:r>
            <a:endParaRPr lang="en-US" altLang="zh-CN" sz="2000" dirty="0" smtClean="0"/>
          </a:p>
          <a:p>
            <a:pPr lvl="1"/>
            <a:r>
              <a:rPr lang="en-US" sz="1600" dirty="0" smtClean="0"/>
              <a:t>1947   Philly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1959   Boston</a:t>
            </a:r>
            <a:endParaRPr lang="zh-CN" altLang="en-US" sz="1600" dirty="0" smtClean="0"/>
          </a:p>
          <a:p>
            <a:pPr lvl="1"/>
            <a:r>
              <a:rPr lang="en-US" sz="1600" dirty="0" smtClean="0"/>
              <a:t>1963   Boston</a:t>
            </a:r>
            <a:endParaRPr lang="en-US" altLang="zh-CN" sz="1600" dirty="0" smtClean="0"/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714356"/>
            <a:ext cx="3214710" cy="5078313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NBA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name[100];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year;</a:t>
            </a:r>
          </a:p>
          <a:p>
            <a:r>
              <a:rPr lang="en-US" altLang="zh-CN" dirty="0" smtClean="0"/>
              <a:t>} 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[10000],temp;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n,i,j,k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//	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].name;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].year;</a:t>
            </a:r>
          </a:p>
          <a:p>
            <a:r>
              <a:rPr lang="en-US" altLang="zh-CN" dirty="0" smtClean="0"/>
              <a:t>	}</a:t>
            </a:r>
          </a:p>
        </p:txBody>
      </p:sp>
      <p:sp>
        <p:nvSpPr>
          <p:cNvPr id="5" name="矩形 4"/>
          <p:cNvSpPr/>
          <p:nvPr/>
        </p:nvSpPr>
        <p:spPr>
          <a:xfrm>
            <a:off x="3643306" y="857232"/>
            <a:ext cx="5500694" cy="4524315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=0;i&lt;n-1;i++)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k=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for(j=i+1;j&lt;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	  if(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[k].year&gt;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[j].year)k=j;</a:t>
            </a:r>
          </a:p>
          <a:p>
            <a:r>
              <a:rPr lang="en-US" altLang="zh-CN" dirty="0" smtClean="0"/>
              <a:t>		  if(k!=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  {</a:t>
            </a:r>
          </a:p>
          <a:p>
            <a:r>
              <a:rPr lang="en-US" altLang="zh-CN" dirty="0" smtClean="0"/>
              <a:t>		  	temp=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		  	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[k];</a:t>
            </a:r>
          </a:p>
          <a:p>
            <a:r>
              <a:rPr lang="en-US" altLang="zh-CN" dirty="0" smtClean="0"/>
              <a:t>		  	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[k]=temp;</a:t>
            </a:r>
          </a:p>
          <a:p>
            <a:r>
              <a:rPr lang="en-US" altLang="zh-CN" dirty="0" smtClean="0"/>
              <a:t>		  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].year&lt;&lt;" "&lt;&lt;</a:t>
            </a:r>
            <a:r>
              <a:rPr lang="en-US" altLang="zh-CN" dirty="0" err="1" smtClean="0"/>
              <a:t>nba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].name&lt;&lt;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奖学金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58204" cy="498317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问题描述</a:t>
            </a:r>
            <a:r>
              <a:rPr lang="en-US" altLang="zh-CN" dirty="0" smtClean="0"/>
              <a:t>:</a:t>
            </a:r>
            <a:r>
              <a:rPr lang="zh-CN" altLang="en-US" dirty="0" smtClean="0"/>
              <a:t>某校的惯例是在每学期的期末考试之后发放奖学金。发放的奖学金共有五种，获取的条件各自不同：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院士奖学金</a:t>
            </a:r>
            <a:r>
              <a:rPr lang="zh-CN" altLang="en-US" dirty="0" smtClean="0"/>
              <a:t>，每人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），并且在本学期内发表</a:t>
            </a:r>
            <a:r>
              <a:rPr lang="en-US" altLang="zh-CN" dirty="0" smtClean="0"/>
              <a:t>1</a:t>
            </a:r>
            <a:r>
              <a:rPr lang="zh-CN" altLang="en-US" dirty="0" smtClean="0"/>
              <a:t>篇或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篇以上论文的学生均可获得； 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五四奖学金</a:t>
            </a:r>
            <a:r>
              <a:rPr lang="zh-CN" altLang="en-US" dirty="0" smtClean="0"/>
              <a:t>，每人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&gt;85</a:t>
            </a:r>
            <a:r>
              <a:rPr lang="zh-CN" altLang="en-US" dirty="0" smtClean="0"/>
              <a:t>），并且班级评议成绩高于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）的学生均可获得；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成绩优秀奖</a:t>
            </a:r>
            <a:r>
              <a:rPr lang="zh-CN" altLang="en-US" dirty="0" smtClean="0"/>
              <a:t>，每人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&gt;90</a:t>
            </a:r>
            <a:r>
              <a:rPr lang="zh-CN" altLang="en-US" dirty="0" smtClean="0"/>
              <a:t>）的学生均可获得；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西部奖学金，</a:t>
            </a:r>
            <a:r>
              <a:rPr lang="zh-CN" altLang="en-US" dirty="0" smtClean="0"/>
              <a:t>每人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元，期末平均成绩高于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&gt;85</a:t>
            </a:r>
            <a:r>
              <a:rPr lang="zh-CN" altLang="en-US" dirty="0" smtClean="0"/>
              <a:t>）的西部省份学生均可获得；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班级贡献奖，</a:t>
            </a:r>
            <a:r>
              <a:rPr lang="zh-CN" altLang="en-US" dirty="0" smtClean="0"/>
              <a:t>每人</a:t>
            </a:r>
            <a:r>
              <a:rPr lang="en-US" altLang="zh-CN" dirty="0" smtClean="0"/>
              <a:t>850</a:t>
            </a:r>
            <a:r>
              <a:rPr lang="zh-CN" altLang="en-US" dirty="0" smtClean="0"/>
              <a:t>元，班级评议成绩高于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&gt;80</a:t>
            </a:r>
            <a:r>
              <a:rPr lang="zh-CN" altLang="en-US" dirty="0" smtClean="0"/>
              <a:t>）的学生干部均可获得；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只要符合条件就可以得奖，每项奖学金的获奖人数没有限制，每名学生也可以同时获得多项奖学金。例如姚林的期末平均成绩是</a:t>
            </a:r>
            <a:r>
              <a:rPr lang="en-US" altLang="zh-CN" dirty="0" smtClean="0"/>
              <a:t>87</a:t>
            </a:r>
            <a:r>
              <a:rPr lang="zh-CN" altLang="en-US" dirty="0" smtClean="0"/>
              <a:t>分，班级评议成绩</a:t>
            </a:r>
            <a:r>
              <a:rPr lang="en-US" altLang="zh-CN" dirty="0" smtClean="0"/>
              <a:t>82</a:t>
            </a:r>
            <a:r>
              <a:rPr lang="zh-CN" altLang="en-US" dirty="0" smtClean="0"/>
              <a:t>分，同时他还是一位学生干部，那么他可以同时获得五四奖学金和班级贡献奖，奖金总数是</a:t>
            </a:r>
            <a:r>
              <a:rPr lang="en-US" altLang="zh-CN" dirty="0" smtClean="0"/>
              <a:t>4850</a:t>
            </a:r>
            <a:r>
              <a:rPr lang="zh-CN" altLang="en-US" dirty="0" smtClean="0"/>
              <a:t>元。 现在给出若干学生的相关数据，请计算哪些同学获得的奖金总数最高（假设总有同学能满足获得奖学金的条件）。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59293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输入格式</a:t>
            </a:r>
            <a:r>
              <a:rPr lang="en-US" altLang="zh-CN" sz="2000" dirty="0" smtClean="0">
                <a:solidFill>
                  <a:srgbClr val="FF0000"/>
                </a:solidFill>
              </a:rPr>
              <a:t>: </a:t>
            </a:r>
            <a:r>
              <a:rPr lang="zh-CN" altLang="en-US" sz="2000" dirty="0" smtClean="0"/>
              <a:t>第一行是一个整数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 &lt;= N &lt;= 100</a:t>
            </a:r>
            <a:r>
              <a:rPr lang="zh-CN" altLang="en-US" sz="2000" dirty="0" smtClean="0"/>
              <a:t>），表示学生的总数。接下来的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行每行是一位学生的数据，从左向右依次是姓名，期末平均成绩，班级评议成绩，是否是学生干部，是否是西部省份学生，以及发表的论文数。姓名是由大小写英文字母组成的长度不超过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的字符串（不含空格）；期末平均成绩和班级评议成绩都是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之间的整数（包括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）；是否是学生干部和是否是西部省份学生分别用一个字符表示，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表示是，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表示不是；发表的论文数是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的整数（包括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）。每两个相邻数据项之间用一个空格分隔。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输出格式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/>
              <a:t>包括三行，第一行是获得最多奖金的学生的姓名，第二行是这名学生获得的奖金总数。如果有两位或两位以上的学生获得的奖金最多，输出他们之中在输入文件中出现最早的学生的姓名。第三行是这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个学生获得的奖学金的总数。 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输入样例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4 </a:t>
            </a:r>
          </a:p>
          <a:p>
            <a:pPr lvl="1"/>
            <a:r>
              <a:rPr lang="en-US" altLang="zh-CN" sz="1600" dirty="0" err="1" smtClean="0"/>
              <a:t>YaoLin</a:t>
            </a:r>
            <a:r>
              <a:rPr lang="en-US" altLang="zh-CN" sz="1600" dirty="0" smtClean="0"/>
              <a:t> 87 82 Y N 0 </a:t>
            </a:r>
          </a:p>
          <a:p>
            <a:pPr lvl="1"/>
            <a:r>
              <a:rPr lang="en-US" altLang="zh-CN" sz="1600" dirty="0" err="1" smtClean="0"/>
              <a:t>ChenRuiyi</a:t>
            </a:r>
            <a:r>
              <a:rPr lang="en-US" altLang="zh-CN" sz="1600" dirty="0" smtClean="0"/>
              <a:t> 88 78 N Y 1 </a:t>
            </a:r>
          </a:p>
          <a:p>
            <a:pPr lvl="1"/>
            <a:r>
              <a:rPr lang="en-US" altLang="zh-CN" sz="1600" dirty="0" err="1" smtClean="0"/>
              <a:t>LiXin</a:t>
            </a:r>
            <a:r>
              <a:rPr lang="en-US" altLang="zh-CN" sz="1600" dirty="0" smtClean="0"/>
              <a:t> 92 88 N </a:t>
            </a:r>
            <a:r>
              <a:rPr lang="en-US" altLang="zh-CN" sz="1600" dirty="0" err="1" smtClean="0"/>
              <a:t>N</a:t>
            </a:r>
            <a:r>
              <a:rPr lang="en-US" altLang="zh-CN" sz="1600" dirty="0" smtClean="0"/>
              <a:t> 0 </a:t>
            </a:r>
          </a:p>
          <a:p>
            <a:pPr lvl="1"/>
            <a:r>
              <a:rPr lang="en-US" altLang="zh-CN" sz="1600" dirty="0" err="1" smtClean="0"/>
              <a:t>ZhangQin</a:t>
            </a:r>
            <a:r>
              <a:rPr lang="en-US" altLang="zh-CN" sz="1600" dirty="0" smtClean="0"/>
              <a:t> 83 87 Y N 1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输出样例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err="1" smtClean="0"/>
              <a:t>ChenRuiyi</a:t>
            </a:r>
            <a:r>
              <a:rPr lang="en-US" altLang="zh-CN" sz="1600" dirty="0" smtClean="0"/>
              <a:t> </a:t>
            </a:r>
          </a:p>
          <a:p>
            <a:pPr lvl="1"/>
            <a:r>
              <a:rPr lang="en-US" altLang="zh-CN" sz="1600" dirty="0" smtClean="0"/>
              <a:t>9000 </a:t>
            </a:r>
          </a:p>
          <a:p>
            <a:pPr lvl="1"/>
            <a:r>
              <a:rPr lang="en-US" altLang="zh-CN" sz="1600" dirty="0" smtClean="0"/>
              <a:t>28700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6435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studenttype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定义学生信息结构体类型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char name[40];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score;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char cadre[2];</a:t>
            </a:r>
          </a:p>
          <a:p>
            <a:r>
              <a:rPr lang="en-US" altLang="zh-CN" dirty="0" smtClean="0"/>
              <a:t>    char west[2];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thesis;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money;    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studenttype</a:t>
            </a:r>
            <a:r>
              <a:rPr lang="en-US" altLang="zh-CN" dirty="0" smtClean="0"/>
              <a:t> student[100];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242886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n,i,h,id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sum;</a:t>
            </a:r>
          </a:p>
          <a:p>
            <a:r>
              <a:rPr lang="en-US" altLang="zh-CN" dirty="0" smtClean="0"/>
              <a:t>   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&lt;n 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++)//</a:t>
            </a:r>
            <a:r>
              <a:rPr lang="zh-CN" altLang="en-US" dirty="0" smtClean="0"/>
              <a:t>读入学生信息数据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].name;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].score;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classs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].cadre;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].west;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].thesis;</a:t>
            </a:r>
          </a:p>
          <a:p>
            <a:r>
              <a:rPr lang="en-US" altLang="zh-CN" dirty="0" smtClean="0"/>
              <a:t>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78579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sum = 0;h = 0;id=0;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 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 //</a:t>
            </a:r>
            <a:r>
              <a:rPr lang="zh-CN" altLang="en-US" dirty="0" smtClean="0"/>
              <a:t>计算每个学生获得的奖学金和发放奖学金总额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= 0;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if (student[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].score&gt;80 &amp;&amp;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].thesis&gt;=1)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+= 8000;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if (student[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].score&gt;85 &amp;&amp;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classs</a:t>
            </a:r>
            <a:r>
              <a:rPr lang="en-US" altLang="zh-CN" dirty="0" smtClean="0"/>
              <a:t>&gt;80)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+= 4000;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if (student[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].score&gt;90) 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+= 2000;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if (student[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].score&gt;85 &amp;&amp;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].west[0]=='Y')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+= 1000;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if (student[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classs</a:t>
            </a:r>
            <a:r>
              <a:rPr lang="en-US" altLang="zh-CN" dirty="0" smtClean="0"/>
              <a:t>&gt;80 &amp;&amp;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].cadre[0]=='Y')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 += 850;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sum += 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].money;</a:t>
            </a:r>
          </a:p>
          <a:p>
            <a:r>
              <a:rPr lang="en-US" altLang="zh-CN" dirty="0" smtClean="0"/>
              <a:t>        if (h&lt;student[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].money)  //</a:t>
            </a:r>
            <a:r>
              <a:rPr lang="zh-CN" altLang="en-US" dirty="0" smtClean="0"/>
              <a:t>求学生获得最高奖学金值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{  </a:t>
            </a:r>
          </a:p>
          <a:p>
            <a:r>
              <a:rPr lang="en-US" altLang="zh-CN" dirty="0" smtClean="0"/>
              <a:t>           h=student[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].money;  </a:t>
            </a:r>
          </a:p>
          <a:p>
            <a:r>
              <a:rPr lang="en-US" altLang="zh-CN" dirty="0" smtClean="0"/>
              <a:t>           id=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}</a:t>
            </a:r>
          </a:p>
          <a:p>
            <a:r>
              <a:rPr lang="en-US" altLang="zh-CN" dirty="0" smtClean="0"/>
              <a:t>    }      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&lt;&lt;student[id].name&lt;&lt;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&lt;&lt;h&lt;&lt;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&lt;&lt;sum&lt;&lt;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结构体指针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340769"/>
            <a:ext cx="8105527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指向结构体对象的指针变量既可以指向结构体变量，也可以用来指向结构体数组中的元素。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指针变量的基类型必须与结构体变量的类型相同。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3" y="4581129"/>
            <a:ext cx="803351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439738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例</a:t>
            </a:r>
            <a:r>
              <a:rPr lang="zh-CN" altLang="en-US" kern="0" dirty="0" smtClean="0">
                <a:solidFill>
                  <a:srgbClr val="000000"/>
                </a:solidFill>
                <a:latin typeface="Verdana"/>
                <a:ea typeface="宋体"/>
              </a:rPr>
              <a:t>：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通过指向结构体变量的指针变量输出结构体变量中成员的信息。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61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750" y="714375"/>
            <a:ext cx="6889750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stdio.h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&gt;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string.h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&gt;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main()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{ long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char name[20];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char sex;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float score;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……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56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结构体</a:t>
            </a:r>
            <a:r>
              <a:rPr lang="zh-CN" altLang="en-US" dirty="0"/>
              <a:t>类型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412776"/>
            <a:ext cx="73580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声明一个结构体类型的一般形式为：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结构体名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{  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成员表列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}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2037458" y="4055963"/>
            <a:ext cx="3500437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类型名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 </a:t>
            </a: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成员名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;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68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438" y="571500"/>
            <a:ext cx="8643937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宋体"/>
              </a:rPr>
              <a:t> student stu_1;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  <a:ea typeface="宋体"/>
              </a:rPr>
              <a:t> student * p;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p=&amp;stu_1;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stu_1.num=10101; 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strcpy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(stu_1.name,“Li Lin”);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  stu_1.sex='M‘;   stu_1.score=89.5;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("No.:%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ld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\n”,stu_1.num);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("name:%s\n",stu_1.name);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("sex:%c\n”,stu_1.sex);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(”score:%5.1f\n”,stu_1.score);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286625" y="911225"/>
          <a:ext cx="1571625" cy="2089547"/>
        </p:xfrm>
        <a:graphic>
          <a:graphicData uri="http://schemas.openxmlformats.org/drawingml/2006/table">
            <a:tbl>
              <a:tblPr firstRow="1" bandRow="1"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29500" y="273050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stu_1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750" y="928688"/>
            <a:ext cx="1785938" cy="2097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10101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Li Lin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M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89.5</a:t>
            </a:r>
            <a:endParaRPr kumimoji="1" lang="zh-CN" altLang="en-US" sz="32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43563" y="571500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6143625" y="9271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365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71438" y="571500"/>
            <a:ext cx="8643937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 stu_1;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 * p;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p=&amp;stu_1;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stu_1.num=10101; 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strcpy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(stu_1.name,“Li Lin”);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stu_1.sex='M‘;   stu_1.score=89.5;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("No.:%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ld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\n”,stu_1.num);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("name:%s\n",stu_1.name);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("sex:%c\n”,stu_1.sex);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(”score:%5.1f\n”,stu_1.score);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86625" y="911225"/>
          <a:ext cx="1571625" cy="2089547"/>
        </p:xfrm>
        <a:graphic>
          <a:graphicData uri="http://schemas.openxmlformats.org/drawingml/2006/table">
            <a:tbl>
              <a:tblPr firstRow="1" bandRow="1"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6" marB="45706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429500" y="273050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stu_1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50" y="928688"/>
            <a:ext cx="1785938" cy="2097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10101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Li Lin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M</a:t>
            </a:r>
          </a:p>
          <a:p>
            <a:pPr algn="ctr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89.5</a:t>
            </a:r>
            <a:endParaRPr kumimoji="1" lang="zh-CN" altLang="en-US" sz="32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643563" y="571500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6143625" y="927100"/>
            <a:ext cx="11430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组合 17"/>
          <p:cNvGrpSpPr>
            <a:grpSpLocks/>
          </p:cNvGrpSpPr>
          <p:nvPr/>
        </p:nvGrpSpPr>
        <p:grpSpPr bwMode="auto">
          <a:xfrm>
            <a:off x="2928938" y="3643313"/>
            <a:ext cx="3714750" cy="1571625"/>
            <a:chOff x="2928926" y="3643314"/>
            <a:chExt cx="3714776" cy="1571636"/>
          </a:xfrm>
        </p:grpSpPr>
        <p:sp>
          <p:nvSpPr>
            <p:cNvPr id="11" name="圆角矩形标注 10"/>
            <p:cNvSpPr/>
            <p:nvPr/>
          </p:nvSpPr>
          <p:spPr bwMode="auto">
            <a:xfrm>
              <a:off x="2928926" y="4572007"/>
              <a:ext cx="2286016" cy="642943"/>
            </a:xfrm>
            <a:prstGeom prst="wedgeRoundRectCallout">
              <a:avLst>
                <a:gd name="adj1" fmla="val 39230"/>
                <a:gd name="adj2" fmla="val -103005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/>
                </a:rPr>
                <a:t>(*p).num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4429124" y="3643314"/>
              <a:ext cx="2214578" cy="57150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3143250" y="4143375"/>
            <a:ext cx="4000500" cy="1571625"/>
            <a:chOff x="3143240" y="4143380"/>
            <a:chExt cx="4000528" cy="1571636"/>
          </a:xfrm>
        </p:grpSpPr>
        <p:sp>
          <p:nvSpPr>
            <p:cNvPr id="14" name="圆角矩形标注 13"/>
            <p:cNvSpPr/>
            <p:nvPr/>
          </p:nvSpPr>
          <p:spPr bwMode="auto">
            <a:xfrm>
              <a:off x="3143240" y="5072075"/>
              <a:ext cx="2428892" cy="642941"/>
            </a:xfrm>
            <a:prstGeom prst="wedgeRoundRectCallout">
              <a:avLst>
                <a:gd name="adj1" fmla="val 39230"/>
                <a:gd name="adj2" fmla="val -103005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/>
                </a:rPr>
                <a:t>(*p).name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5" name="矩形 12"/>
            <p:cNvSpPr>
              <a:spLocks noChangeArrowheads="1"/>
            </p:cNvSpPr>
            <p:nvPr/>
          </p:nvSpPr>
          <p:spPr bwMode="auto">
            <a:xfrm>
              <a:off x="4714876" y="4143380"/>
              <a:ext cx="2428892" cy="57150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3000375" y="4643438"/>
            <a:ext cx="3357563" cy="1571625"/>
            <a:chOff x="2928926" y="4643446"/>
            <a:chExt cx="3357586" cy="1571636"/>
          </a:xfrm>
        </p:grpSpPr>
        <p:sp>
          <p:nvSpPr>
            <p:cNvPr id="17" name="圆角矩形标注 16"/>
            <p:cNvSpPr/>
            <p:nvPr/>
          </p:nvSpPr>
          <p:spPr bwMode="auto">
            <a:xfrm>
              <a:off x="2928926" y="5572139"/>
              <a:ext cx="2428892" cy="642943"/>
            </a:xfrm>
            <a:prstGeom prst="wedgeRoundRectCallout">
              <a:avLst>
                <a:gd name="adj1" fmla="val 39230"/>
                <a:gd name="adj2" fmla="val -103005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/>
                </a:rPr>
                <a:t>(*p).sex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18" name="矩形 14"/>
            <p:cNvSpPr>
              <a:spLocks noChangeArrowheads="1"/>
            </p:cNvSpPr>
            <p:nvPr/>
          </p:nvSpPr>
          <p:spPr bwMode="auto">
            <a:xfrm>
              <a:off x="4286248" y="4643446"/>
              <a:ext cx="2000264" cy="57150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9" name="组合 20"/>
          <p:cNvGrpSpPr>
            <a:grpSpLocks/>
          </p:cNvGrpSpPr>
          <p:nvPr/>
        </p:nvGrpSpPr>
        <p:grpSpPr bwMode="auto">
          <a:xfrm>
            <a:off x="5214938" y="5143500"/>
            <a:ext cx="3786187" cy="1500188"/>
            <a:chOff x="5072066" y="5143512"/>
            <a:chExt cx="3786214" cy="1500198"/>
          </a:xfrm>
        </p:grpSpPr>
        <p:sp>
          <p:nvSpPr>
            <p:cNvPr id="20" name="圆角矩形标注 19"/>
            <p:cNvSpPr/>
            <p:nvPr/>
          </p:nvSpPr>
          <p:spPr bwMode="auto">
            <a:xfrm>
              <a:off x="6286512" y="6000768"/>
              <a:ext cx="2571768" cy="642942"/>
            </a:xfrm>
            <a:prstGeom prst="wedgeRoundRectCallout">
              <a:avLst>
                <a:gd name="adj1" fmla="val -4605"/>
                <a:gd name="adj2" fmla="val -91315"/>
                <a:gd name="adj3" fmla="val 16667"/>
              </a:avLst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/>
                </a:rPr>
                <a:t>(*p).score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endParaRPr>
            </a:p>
          </p:txBody>
        </p:sp>
        <p:sp>
          <p:nvSpPr>
            <p:cNvPr id="21" name="矩形 16"/>
            <p:cNvSpPr>
              <a:spLocks noChangeArrowheads="1"/>
            </p:cNvSpPr>
            <p:nvPr/>
          </p:nvSpPr>
          <p:spPr bwMode="auto">
            <a:xfrm>
              <a:off x="5072066" y="5143512"/>
              <a:ext cx="2571768" cy="57150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750" y="642938"/>
            <a:ext cx="815340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说明：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为了使用方便和直观，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C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语言允许把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(*p).num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p-&gt;num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来代替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(*p).name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等价于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p-&gt;name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如果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指向一个结构体变量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，以下等价：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stu.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如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stu.num)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②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(*p).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如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(*p).num)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p-&gt;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如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p-&gt;num)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01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指向结构体数组的指针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3" y="1772816"/>
            <a:ext cx="803351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439738">
              <a:buNone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例</a:t>
            </a:r>
            <a:r>
              <a:rPr lang="zh-CN" altLang="en-US" kern="0" dirty="0" smtClean="0">
                <a:solidFill>
                  <a:srgbClr val="000000"/>
                </a:solidFill>
                <a:latin typeface="Verdana"/>
                <a:ea typeface="宋体"/>
              </a:rPr>
              <a:t>：</a:t>
            </a:r>
            <a:r>
              <a:rPr lang="zh-CN" altLang="en-US" kern="0" dirty="0">
                <a:solidFill>
                  <a:srgbClr val="000000"/>
                </a:solidFill>
                <a:latin typeface="Verdana"/>
              </a:rPr>
              <a:t>有</a:t>
            </a:r>
            <a:r>
              <a:rPr lang="en-US" altLang="zh-CN" kern="0" dirty="0">
                <a:solidFill>
                  <a:srgbClr val="000000"/>
                </a:solidFill>
                <a:latin typeface="Verdana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latin typeface="Verdana"/>
              </a:rPr>
              <a:t>个学生的信息，放在结构体数组中，要求输出全部学生的</a:t>
            </a:r>
            <a:r>
              <a:rPr lang="zh-CN" altLang="en-US" kern="0" dirty="0" smtClean="0">
                <a:solidFill>
                  <a:srgbClr val="000000"/>
                </a:solidFill>
                <a:latin typeface="Verdana"/>
              </a:rPr>
              <a:t>信息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379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9750" y="785813"/>
            <a:ext cx="8153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stdio.h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&gt;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                  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Verdana"/>
                <a:ea typeface="宋体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char name[20];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char sex;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Verdana"/>
                <a:ea typeface="宋体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Verdana"/>
                <a:ea typeface="宋体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age;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};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[3]={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{10101,"Li Lin",'M',18},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{10102,"Zhang Fun",'M',19},</a:t>
            </a:r>
            <a:endParaRPr kumimoji="1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{10104,"Wang Min",'F',20} };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18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8625" y="571500"/>
            <a:ext cx="8153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main()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 *p;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(" No.  Name         sex  age\n");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for(p=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stu;p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&lt;stu+3;p++)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printf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(“%5d %-20s %2c %4d\n”,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p-&gt;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, p-&gt;name,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     p-&gt;sex, p-&gt;age);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85813" y="1643063"/>
            <a:ext cx="757237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8813" y="4929188"/>
          <a:ext cx="5715001" cy="1554426"/>
        </p:xfrm>
        <a:graphic>
          <a:graphicData uri="http://schemas.openxmlformats.org/drawingml/2006/table">
            <a:tbl>
              <a:tblPr firstRow="1" bandRow="1"/>
              <a:tblGrid>
                <a:gridCol w="157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Li Lin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10102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Zhang</a:t>
                      </a:r>
                      <a:r>
                        <a:rPr lang="en-US" altLang="zh-CN" sz="2800" b="1" baseline="0" dirty="0" smtClean="0">
                          <a:solidFill>
                            <a:srgbClr val="00B050"/>
                          </a:solidFill>
                        </a:rPr>
                        <a:t> Fang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10104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Wang Min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068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7643813" y="4845050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stu[0]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643813" y="5357813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stu[1]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7643813" y="5857875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stu[2]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9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8625" y="571500"/>
            <a:ext cx="8153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 main()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struct Student *p;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printf(" No.  Name         sex  age\n");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for(p=stu;p&lt;stu+3;p++)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printf(“%5d %-20s %2c %4d\n”,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p-&gt;num, p-&gt;name,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     p-&gt;sex, p-&gt;age);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929188"/>
          <a:ext cx="5715001" cy="1554426"/>
        </p:xfrm>
        <a:graphic>
          <a:graphicData uri="http://schemas.openxmlformats.org/drawingml/2006/table">
            <a:tbl>
              <a:tblPr firstRow="1" bandRow="1"/>
              <a:tblGrid>
                <a:gridCol w="157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Li Lin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10102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Zhang</a:t>
                      </a:r>
                      <a:r>
                        <a:rPr lang="en-US" altLang="zh-CN" sz="2800" b="1" baseline="0" dirty="0" smtClean="0">
                          <a:solidFill>
                            <a:srgbClr val="00B050"/>
                          </a:solidFill>
                        </a:rPr>
                        <a:t> Fang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10104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Wang Min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57250" y="4500563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1285875" y="4929188"/>
            <a:ext cx="642938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4375" y="2143125"/>
            <a:ext cx="7572375" cy="2143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068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484188"/>
            <a:ext cx="50561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643813" y="4845050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stu[0]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43813" y="5357813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stu[1]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7643813" y="5857875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stu[2]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8625" y="571500"/>
            <a:ext cx="8153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 main()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struct Student *p;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printf(" No.  Name         sex  age\n");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for(p=stu;p&lt;stu+3;p++)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printf(“%5d %-20s %2c %4d\n”,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p-&gt;num, p-&gt;name,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     p-&gt;sex, p-&gt;age);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929188"/>
          <a:ext cx="5715001" cy="1554426"/>
        </p:xfrm>
        <a:graphic>
          <a:graphicData uri="http://schemas.openxmlformats.org/drawingml/2006/table">
            <a:tbl>
              <a:tblPr firstRow="1" bandRow="1"/>
              <a:tblGrid>
                <a:gridCol w="157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Li Lin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10102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Zhang</a:t>
                      </a:r>
                      <a:r>
                        <a:rPr lang="en-US" altLang="zh-CN" sz="2800" b="1" baseline="0" dirty="0" smtClean="0">
                          <a:solidFill>
                            <a:srgbClr val="00B050"/>
                          </a:solidFill>
                        </a:rPr>
                        <a:t> Fang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10104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Wang Min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0125" y="4929188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V="1">
            <a:off x="1285875" y="5416550"/>
            <a:ext cx="642938" cy="127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714375" y="2143125"/>
            <a:ext cx="7572375" cy="2143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068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484188"/>
            <a:ext cx="50561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914400"/>
            <a:ext cx="5064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7643813" y="4845050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stu[0]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7643813" y="5357813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stu[1]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7643813" y="5857875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stu[2]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7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28625" y="571500"/>
            <a:ext cx="8153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 main()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struct Student *p; 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printf(" No.  Name         sex  age\n");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for(p=stu;p&lt;stu+3;p++)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printf(“%5d %-20s %2c %4d\n”,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p-&gt;num, p-&gt;name,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                     p-&gt;sex, p-&gt;age); 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return 0;</a:t>
            </a:r>
            <a:endParaRPr kumimoji="1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813" y="4929188"/>
          <a:ext cx="5715001" cy="1554426"/>
        </p:xfrm>
        <a:graphic>
          <a:graphicData uri="http://schemas.openxmlformats.org/drawingml/2006/table">
            <a:tbl>
              <a:tblPr firstRow="1" bandRow="1"/>
              <a:tblGrid>
                <a:gridCol w="157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Li Lin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10102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Zhang</a:t>
                      </a:r>
                      <a:r>
                        <a:rPr lang="en-US" altLang="zh-CN" sz="2800" b="1" baseline="0" dirty="0" smtClean="0">
                          <a:solidFill>
                            <a:srgbClr val="00B050"/>
                          </a:solidFill>
                        </a:rPr>
                        <a:t> Fang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10104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Wang Min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28688" y="5500688"/>
            <a:ext cx="571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V="1">
            <a:off x="1214438" y="5988050"/>
            <a:ext cx="714375" cy="127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714375" y="2143125"/>
            <a:ext cx="7572375" cy="2143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0"/>
            <a:ext cx="50688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484188"/>
            <a:ext cx="50561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914400"/>
            <a:ext cx="5064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333500"/>
            <a:ext cx="50561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7643813" y="4845050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stu[0]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643813" y="5357813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stu[1]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7643813" y="5857875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stu[2]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8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链表概念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1268760"/>
            <a:ext cx="73580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链表是一种常见的重要的数据结构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它是动态地进行存储分配的一种结构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lvl="0"/>
            <a:r>
              <a:rPr lang="zh-CN" altLang="en-US" kern="0" dirty="0">
                <a:solidFill>
                  <a:srgbClr val="000000"/>
                </a:solidFill>
                <a:latin typeface="Verdana"/>
              </a:rPr>
              <a:t>链表必须利用指针变量才能</a:t>
            </a:r>
            <a:r>
              <a:rPr lang="zh-CN" altLang="en-US" kern="0" dirty="0" smtClean="0">
                <a:solidFill>
                  <a:srgbClr val="000000"/>
                </a:solidFill>
                <a:latin typeface="Verdana"/>
              </a:rPr>
              <a:t>实现</a:t>
            </a:r>
            <a:endParaRPr lang="zh-CN" altLang="en-US" kern="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875" y="4286250"/>
            <a:ext cx="1214438" cy="1071563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0250" y="4286250"/>
          <a:ext cx="1214438" cy="1036638"/>
        </p:xfrm>
        <a:graphic>
          <a:graphicData uri="http://schemas.openxmlformats.org/drawingml/2006/table">
            <a:tbl>
              <a:tblPr firstRow="1" bandRow="1"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857625" y="4286250"/>
          <a:ext cx="1214438" cy="1036638"/>
        </p:xfrm>
        <a:graphic>
          <a:graphicData uri="http://schemas.openxmlformats.org/drawingml/2006/table">
            <a:tbl>
              <a:tblPr firstRow="1" bandRow="1"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5000" y="4286250"/>
          <a:ext cx="1214438" cy="1036638"/>
        </p:xfrm>
        <a:graphic>
          <a:graphicData uri="http://schemas.openxmlformats.org/drawingml/2006/table">
            <a:tbl>
              <a:tblPr firstRow="1" bandRow="1"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72375" y="4286250"/>
          <a:ext cx="1214438" cy="1036638"/>
        </p:xfrm>
        <a:graphic>
          <a:graphicData uri="http://schemas.openxmlformats.org/drawingml/2006/table">
            <a:tbl>
              <a:tblPr firstRow="1" bandRow="1"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endParaRPr lang="zh-CN" altLang="en-US" sz="2800" b="1" dirty="0"/>
                    </a:p>
                  </a:txBody>
                  <a:tcPr marL="91439" marR="91439" marT="45734" marB="45734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875" y="3762375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head</a:t>
            </a:r>
            <a:endParaRPr kumimoji="1" lang="zh-CN" altLang="en-US" sz="2800" b="1" dirty="0">
              <a:solidFill>
                <a:srgbClr val="C00000"/>
              </a:solidFill>
              <a:latin typeface="Verdana"/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1357313" y="4572000"/>
            <a:ext cx="642937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000250" y="3762375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1249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5" y="4500563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1249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50" y="4286250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A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7625" y="3786188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1356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50" y="4786313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1356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571875" y="4572000"/>
            <a:ext cx="2857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3214688" y="5072063"/>
            <a:ext cx="35718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rot="5400000" flipH="1" flipV="1">
            <a:off x="3321843" y="4822032"/>
            <a:ext cx="500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715000" y="3786188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1475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5" y="4286250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B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7625" y="4786313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1475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5429250" y="4572000"/>
            <a:ext cx="2857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5072063" y="5072063"/>
            <a:ext cx="35718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 rot="5400000" flipH="1" flipV="1">
            <a:off x="5179218" y="4822032"/>
            <a:ext cx="500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715000" y="4286250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C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2375" y="3786188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1021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5000" y="4786313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1021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>
            <a:off x="7286625" y="4572000"/>
            <a:ext cx="2857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6929438" y="5072063"/>
            <a:ext cx="35718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rot="5400000" flipH="1" flipV="1">
            <a:off x="7036593" y="4822032"/>
            <a:ext cx="500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7572375" y="4286250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9D138D"/>
                </a:solidFill>
                <a:latin typeface="Verdana"/>
              </a:rPr>
              <a:t>D</a:t>
            </a:r>
            <a:endParaRPr kumimoji="1" lang="zh-CN" altLang="en-US" sz="2800" b="1" dirty="0">
              <a:solidFill>
                <a:srgbClr val="9D138D"/>
              </a:solidFill>
              <a:latin typeface="Verdan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72375" y="4786313"/>
            <a:ext cx="12144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Verdana"/>
              </a:rPr>
              <a:t>\0</a:t>
            </a:r>
            <a:endParaRPr kumimoji="1" lang="zh-CN" altLang="en-US" sz="2800" b="1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34" name="圆角矩形标注 33"/>
          <p:cNvSpPr/>
          <p:nvPr/>
        </p:nvSpPr>
        <p:spPr bwMode="auto">
          <a:xfrm>
            <a:off x="428625" y="5715000"/>
            <a:ext cx="1357313" cy="571500"/>
          </a:xfrm>
          <a:prstGeom prst="wedgeRoundRectCallout">
            <a:avLst>
              <a:gd name="adj1" fmla="val -31831"/>
              <a:gd name="adj2" fmla="val -1088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头指针</a:t>
            </a:r>
          </a:p>
        </p:txBody>
      </p:sp>
      <p:sp>
        <p:nvSpPr>
          <p:cNvPr id="35" name="圆角矩形标注 34"/>
          <p:cNvSpPr/>
          <p:nvPr/>
        </p:nvSpPr>
        <p:spPr bwMode="auto">
          <a:xfrm>
            <a:off x="4786313" y="3214688"/>
            <a:ext cx="3214687" cy="571500"/>
          </a:xfrm>
          <a:prstGeom prst="wedgeRoundRectCallout">
            <a:avLst>
              <a:gd name="adj1" fmla="val -43656"/>
              <a:gd name="adj2" fmla="val 1059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各结点地址不连续</a:t>
            </a:r>
          </a:p>
        </p:txBody>
      </p:sp>
      <p:sp>
        <p:nvSpPr>
          <p:cNvPr id="36" name="圆角矩形标注 35"/>
          <p:cNvSpPr/>
          <p:nvPr/>
        </p:nvSpPr>
        <p:spPr bwMode="auto">
          <a:xfrm>
            <a:off x="2214563" y="5715000"/>
            <a:ext cx="3571875" cy="571500"/>
          </a:xfrm>
          <a:prstGeom prst="wedgeRoundRectCallout">
            <a:avLst>
              <a:gd name="adj1" fmla="val -31831"/>
              <a:gd name="adj2" fmla="val -1088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各结点含有两个部分</a:t>
            </a:r>
          </a:p>
        </p:txBody>
      </p:sp>
      <p:sp>
        <p:nvSpPr>
          <p:cNvPr id="37" name="圆角矩形标注 36"/>
          <p:cNvSpPr/>
          <p:nvPr/>
        </p:nvSpPr>
        <p:spPr bwMode="auto">
          <a:xfrm>
            <a:off x="7715250" y="5643563"/>
            <a:ext cx="1285875" cy="571500"/>
          </a:xfrm>
          <a:prstGeom prst="wedgeRoundRectCallout">
            <a:avLst>
              <a:gd name="adj1" fmla="val -31831"/>
              <a:gd name="adj2" fmla="val -1088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表尾</a:t>
            </a:r>
          </a:p>
        </p:txBody>
      </p:sp>
    </p:spTree>
    <p:extLst>
      <p:ext uri="{BB962C8B-B14F-4D97-AF65-F5344CB8AC3E}">
        <p14:creationId xmlns:p14="http://schemas.microsoft.com/office/powerpoint/2010/main" val="8802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6" grpId="0"/>
      <p:bldP spid="27" grpId="0"/>
      <p:bldP spid="28" grpId="0"/>
      <p:bldP spid="32" grpId="0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1500" y="1643063"/>
            <a:ext cx="41433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Student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name[20];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sex;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age;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float score;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addr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[30];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4875" y="1857375"/>
            <a:ext cx="4000500" cy="3571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由程序设计者指定了一个结构体类型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struct Student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它包括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num,name,sex,age,score,addr</a:t>
            </a:r>
            <a:r>
              <a:rPr kumimoji="1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等不同类型的成员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556792"/>
            <a:ext cx="7696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      单链表（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singly linked list)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是一种简单的链表表示，也称为线性链表。是由结点组成。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      一个结点由两个域组成：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①数据域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 ②指向下一结点的指针域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985792"/>
            <a:ext cx="297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4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特点</a:t>
            </a:r>
          </a:p>
          <a:p>
            <a:pPr lvl="1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每个元素</a:t>
            </a:r>
            <a:r>
              <a:rPr kumimoji="1" lang="en-US" altLang="zh-CN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表项</a:t>
            </a:r>
            <a:r>
              <a:rPr kumimoji="1" lang="en-US" altLang="zh-CN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由结点</a:t>
            </a:r>
            <a:r>
              <a:rPr kumimoji="1" lang="en-US" altLang="zh-CN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33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Node</a:t>
            </a:r>
            <a:r>
              <a:rPr kumimoji="1" lang="en-US" altLang="zh-CN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构成</a:t>
            </a:r>
            <a:r>
              <a:rPr kumimoji="1" lang="zh-CN" altLang="en-US" sz="33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2608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848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2667000"/>
            <a:ext cx="358140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3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线性结构</a:t>
            </a:r>
            <a:endParaRPr kumimoji="1" lang="zh-CN" altLang="en-US" sz="3300" b="1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52600" y="4572000"/>
            <a:ext cx="57150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结点可以不连续存储</a:t>
            </a:r>
          </a:p>
          <a:p>
            <a:pPr lvl="1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表可扩充</a:t>
            </a:r>
          </a:p>
        </p:txBody>
      </p:sp>
    </p:spTree>
    <p:extLst>
      <p:ext uri="{BB962C8B-B14F-4D97-AF65-F5344CB8AC3E}">
        <p14:creationId xmlns:p14="http://schemas.microsoft.com/office/powerpoint/2010/main" val="15200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7" grpId="0" build="p" autoUpdateAnimBg="0"/>
      <p:bldP spid="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71500" y="928688"/>
            <a:ext cx="62150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 student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num;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　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float score;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　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D138D"/>
                </a:solidFill>
                <a:effectLst/>
                <a:uLnTx/>
                <a:uFillTx/>
                <a:latin typeface="Verdana"/>
                <a:ea typeface="宋体"/>
              </a:rPr>
              <a:t> student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*next;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宋体"/>
              </a:rPr>
              <a:t>a,b,c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0250" y="4048125"/>
          <a:ext cx="1643063" cy="1554426"/>
        </p:xfrm>
        <a:graphic>
          <a:graphicData uri="http://schemas.openxmlformats.org/drawingml/2006/table">
            <a:tbl>
              <a:tblPr firstRow="1" bandRow="1"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10101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89.5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6250" y="4048125"/>
          <a:ext cx="1643063" cy="1554426"/>
        </p:xfrm>
        <a:graphic>
          <a:graphicData uri="http://schemas.openxmlformats.org/drawingml/2006/table">
            <a:tbl>
              <a:tblPr firstRow="1" bandRow="1"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10103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375" y="4048125"/>
          <a:ext cx="1571625" cy="1554426"/>
        </p:xfrm>
        <a:graphic>
          <a:graphicData uri="http://schemas.openxmlformats.org/drawingml/2006/table">
            <a:tbl>
              <a:tblPr firstRow="1" bandRow="1"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10107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85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71688" y="3548063"/>
            <a:ext cx="1571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a</a:t>
            </a:r>
            <a:r>
              <a:rPr kumimoji="1" lang="zh-CN" altLang="en-US" sz="2800" b="1" dirty="0">
                <a:solidFill>
                  <a:srgbClr val="C00000"/>
                </a:solidFill>
                <a:latin typeface="Verdana"/>
              </a:rPr>
              <a:t>结点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6250" y="3548063"/>
            <a:ext cx="1500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b</a:t>
            </a:r>
            <a:r>
              <a:rPr kumimoji="1" lang="zh-CN" altLang="en-US" sz="2800" b="1" dirty="0">
                <a:solidFill>
                  <a:srgbClr val="C00000"/>
                </a:solidFill>
                <a:latin typeface="Verdana"/>
              </a:rPr>
              <a:t>结点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4000500" y="4333875"/>
            <a:ext cx="2857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2786063" y="5405438"/>
            <a:ext cx="121443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5400000" flipH="1" flipV="1">
            <a:off x="3464718" y="4869657"/>
            <a:ext cx="10715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572250" y="3525838"/>
            <a:ext cx="13573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latin typeface="Verdana"/>
              </a:rPr>
              <a:t>c</a:t>
            </a:r>
            <a:r>
              <a:rPr kumimoji="1" lang="zh-CN" altLang="en-US" sz="2800" b="1" dirty="0">
                <a:solidFill>
                  <a:srgbClr val="C00000"/>
                </a:solidFill>
                <a:latin typeface="Verdana"/>
              </a:rPr>
              <a:t>结点</a:t>
            </a: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6143625" y="4333875"/>
            <a:ext cx="285750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5143500" y="5405438"/>
            <a:ext cx="1000125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 rot="5400000" flipH="1" flipV="1">
            <a:off x="5607843" y="4869657"/>
            <a:ext cx="10715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785938" y="5786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 err="1">
                <a:solidFill>
                  <a:srgbClr val="00B050"/>
                </a:solidFill>
                <a:latin typeface="Verdana"/>
              </a:rPr>
              <a:t>a.next</a:t>
            </a: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=&amp;b;</a:t>
            </a:r>
            <a:endParaRPr kumimoji="1" lang="zh-CN" altLang="en-US" sz="2800" b="1" dirty="0">
              <a:solidFill>
                <a:srgbClr val="00B050"/>
              </a:solidFill>
              <a:latin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3500" y="5786438"/>
            <a:ext cx="2786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 err="1">
                <a:solidFill>
                  <a:srgbClr val="00B050"/>
                </a:solidFill>
                <a:latin typeface="Verdana"/>
              </a:rPr>
              <a:t>b.next</a:t>
            </a:r>
            <a:r>
              <a:rPr kumimoji="1" lang="en-US" altLang="zh-CN" sz="2800" b="1" dirty="0">
                <a:solidFill>
                  <a:srgbClr val="00B050"/>
                </a:solidFill>
                <a:latin typeface="Verdana"/>
              </a:rPr>
              <a:t>=&amp;c;</a:t>
            </a:r>
            <a:endParaRPr kumimoji="1" lang="zh-CN" altLang="en-US" sz="2800" b="1" dirty="0">
              <a:solidFill>
                <a:srgbClr val="00B050"/>
              </a:solidFill>
              <a:latin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" y="4000500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num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" y="4500563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score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" y="5000625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B0F0"/>
                </a:solidFill>
                <a:latin typeface="Verdana"/>
              </a:rPr>
              <a:t>next</a:t>
            </a:r>
            <a:endParaRPr kumimoji="1" lang="zh-CN" altLang="en-US" sz="2800" b="1" dirty="0">
              <a:solidFill>
                <a:srgbClr val="00B0F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11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链表的操作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59631"/>
              </p:ext>
            </p:extLst>
          </p:nvPr>
        </p:nvGraphicFramePr>
        <p:xfrm>
          <a:off x="899592" y="1628800"/>
          <a:ext cx="7727776" cy="425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幻灯片" r:id="rId3" imgW="3052527" imgH="2288886" progId="PowerPoint.Slide.8">
                  <p:embed/>
                </p:oleObj>
              </mc:Choice>
              <mc:Fallback>
                <p:oleObj name="幻灯片" r:id="rId3" imgW="3052527" imgH="2288886" progId="PowerPoint.Slid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727776" cy="4259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8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533400"/>
          <a:ext cx="7467600" cy="557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Slide" r:id="rId3" imgW="4533840" imgH="3390840" progId="PowerPoint.Slide.8">
                  <p:embed/>
                </p:oleObj>
              </mc:Choice>
              <mc:Fallback>
                <p:oleObj name="Slide" r:id="rId3" imgW="4533840" imgH="3390840" progId="PowerPoint.Slid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7467600" cy="557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1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000" y="609600"/>
          <a:ext cx="70104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Slide" r:id="rId3" imgW="4533840" imgH="3390840" progId="PowerPoint.Slide.8">
                  <p:embed/>
                </p:oleObj>
              </mc:Choice>
              <mc:Fallback>
                <p:oleObj name="Slide" r:id="rId3" imgW="4533840" imgH="3390840" progId="PowerPoint.Slide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7010400" cy="523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800100"/>
            <a:ext cx="731361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带表头结点的单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905000"/>
            <a:ext cx="83058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宋体" charset="-122"/>
              </a:rPr>
              <a:t>表头结点位于表的最前端，本身不带数据，仅标志表头。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200" dirty="0" smtClean="0">
              <a:solidFill>
                <a:srgbClr val="000000"/>
              </a:solidFill>
              <a:latin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0000"/>
                </a:solidFill>
                <a:latin typeface="宋体" charset="-122"/>
              </a:rPr>
              <a:t>  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宋体" charset="-122"/>
              </a:rPr>
              <a:t>设置表头结点的目的是统一空表与非空表的操作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宋体" charset="-122"/>
              </a:rPr>
              <a:t>，简化链表操作的实现。</a:t>
            </a:r>
          </a:p>
        </p:txBody>
      </p:sp>
    </p:spTree>
    <p:extLst>
      <p:ext uri="{BB962C8B-B14F-4D97-AF65-F5344CB8AC3E}">
        <p14:creationId xmlns:p14="http://schemas.microsoft.com/office/powerpoint/2010/main" val="1840493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7200" y="358775"/>
          <a:ext cx="8305800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Slide" r:id="rId3" imgW="4533840" imgH="3390840" progId="PowerPoint.Slide.8">
                  <p:embed/>
                </p:oleObj>
              </mc:Choice>
              <mc:Fallback>
                <p:oleObj name="Slide" r:id="rId3" imgW="4533840" imgH="3390840" progId="PowerPoint.Slid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775"/>
                        <a:ext cx="8305800" cy="619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76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从带表头结点的单链表中删除第一个</a:t>
            </a:r>
            <a:r>
              <a:rPr lang="zh-CN" altLang="en-US" sz="3200" dirty="0" smtClean="0"/>
              <a:t>结点</a:t>
            </a:r>
            <a:endParaRPr lang="zh-CN" alt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8001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4495800"/>
            <a:ext cx="7467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→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link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 p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→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link = q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→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link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 delete 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q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 if ( 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→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link 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==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 NULL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 )</a:t>
            </a:r>
            <a:r>
              <a:rPr kumimoji="1" lang="en-US" altLang="zh-CN" sz="3200" b="1" i="1" smtClean="0">
                <a:solidFill>
                  <a:srgbClr val="990000"/>
                </a:solidFill>
                <a:latin typeface="Times New Roman" pitchFamily="18" charset="0"/>
              </a:rPr>
              <a:t> last = p</a:t>
            </a:r>
            <a:r>
              <a:rPr kumimoji="1" lang="en-US" altLang="zh-CN" sz="3200" b="1" smtClean="0">
                <a:solidFill>
                  <a:srgbClr val="990000"/>
                </a:solidFill>
                <a:latin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02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548680"/>
            <a:ext cx="7858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成员可以属于另一个结构体类型。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Date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　　　</a:t>
            </a: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     {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month;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day;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year;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};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　　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Stu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　　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num;char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name[20];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char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sex;int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age;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/>
                <a:ea typeface="宋体"/>
              </a:rPr>
              <a:t> Date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birthday;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    char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addr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[30];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　　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6166"/>
              </p:ext>
            </p:extLst>
          </p:nvPr>
        </p:nvGraphicFramePr>
        <p:xfrm>
          <a:off x="247971" y="5118056"/>
          <a:ext cx="8572501" cy="975240"/>
        </p:xfrm>
        <a:graphic>
          <a:graphicData uri="http://schemas.openxmlformats.org/drawingml/2006/table">
            <a:tbl>
              <a:tblPr firstRow="1" bandRow="1"/>
              <a:tblGrid>
                <a:gridCol w="107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3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600" dirty="0" smtClean="0">
                          <a:solidFill>
                            <a:srgbClr val="00B050"/>
                          </a:solidFill>
                        </a:rPr>
                        <a:t>birthday</a:t>
                      </a:r>
                      <a:endParaRPr lang="zh-CN" altLang="en-US" sz="26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altLang="zh-CN" sz="2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endParaRPr lang="zh-CN" altLang="en-US" sz="2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690" marB="45690" anchor="ctr" anchorCtr="1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month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day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宋体"/>
                          <a:cs typeface=""/>
                        </a:defRPr>
                      </a:lvl9pPr>
                    </a:lstStyle>
                    <a:p>
                      <a:r>
                        <a:rPr lang="en-US" altLang="zh-CN" sz="2600" b="1" dirty="0" smtClean="0">
                          <a:solidFill>
                            <a:srgbClr val="00B050"/>
                          </a:solidFill>
                        </a:rPr>
                        <a:t>year</a:t>
                      </a:r>
                      <a:endParaRPr lang="zh-CN" altLang="en-US" sz="26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690" marB="4569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带表头结点的单链表的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700213"/>
            <a:ext cx="9144000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节点数据结构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LNode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data;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LNode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* 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链表数据结构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LinkList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LNode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* 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pHead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;      //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表头指针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LNode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*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pCurrent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;  //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当前节点指针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nLength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;             //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表中节点数目（不含头节点）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};  //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每个该结构的变量代表一张链表</a:t>
            </a:r>
          </a:p>
        </p:txBody>
      </p:sp>
    </p:spTree>
    <p:extLst>
      <p:ext uri="{BB962C8B-B14F-4D97-AF65-F5344CB8AC3E}">
        <p14:creationId xmlns:p14="http://schemas.microsoft.com/office/powerpoint/2010/main" val="14470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约瑟夫问题</a:t>
            </a:r>
            <a:r>
              <a:rPr lang="en-US" altLang="zh-CN" smtClean="0"/>
              <a:t>(</a:t>
            </a:r>
            <a:r>
              <a:rPr lang="zh-CN" altLang="en-US" smtClean="0"/>
              <a:t>链环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个人（编号分别为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）围坐在一张圆桌周围，从编号为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的人开始报数，数到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的那个人出列；他的下一个人又从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开始报数，数到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的那个人又出列，依次规律重复下去，直到圆桌周围的人全部出列。要求：</a:t>
            </a:r>
          </a:p>
          <a:p>
            <a:pPr lvl="1"/>
            <a:r>
              <a:rPr lang="zh-CN" altLang="en-US" dirty="0" smtClean="0"/>
              <a:t>输入：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输出：出列人的编号（</a:t>
            </a:r>
            <a:r>
              <a:rPr lang="en-US" altLang="zh-CN" dirty="0" smtClean="0"/>
              <a:t>5 1 7 4 3 6 9 2 8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785813" y="225425"/>
            <a:ext cx="657225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latin typeface="Calibri" pitchFamily="34" charset="0"/>
              </a:rPr>
              <a:t>#</a:t>
            </a:r>
            <a:r>
              <a:rPr lang="en-US" altLang="zh-CN" sz="1700" dirty="0" smtClean="0">
                <a:latin typeface="Calibri" pitchFamily="34" charset="0"/>
              </a:rPr>
              <a:t>include&lt;</a:t>
            </a:r>
            <a:r>
              <a:rPr lang="en-US" altLang="zh-CN" sz="1700" dirty="0" err="1" smtClean="0">
                <a:latin typeface="Calibri" pitchFamily="34" charset="0"/>
              </a:rPr>
              <a:t>stdio.h</a:t>
            </a:r>
            <a:r>
              <a:rPr lang="en-US" altLang="zh-CN" sz="1700" dirty="0" smtClean="0">
                <a:latin typeface="Calibri" pitchFamily="34" charset="0"/>
              </a:rPr>
              <a:t>&gt;</a:t>
            </a:r>
            <a:endParaRPr lang="en-US" altLang="zh-CN" sz="1700" dirty="0">
              <a:latin typeface="Calibri" pitchFamily="34" charset="0"/>
            </a:endParaRPr>
          </a:p>
          <a:p>
            <a:r>
              <a:rPr lang="en-US" altLang="zh-CN" sz="1700" dirty="0">
                <a:latin typeface="Calibri" pitchFamily="34" charset="0"/>
              </a:rPr>
              <a:t>#include&lt;</a:t>
            </a:r>
            <a:r>
              <a:rPr lang="en-US" altLang="zh-CN" sz="1700" dirty="0" err="1">
                <a:latin typeface="Calibri" pitchFamily="34" charset="0"/>
              </a:rPr>
              <a:t>malloc.h</a:t>
            </a:r>
            <a:r>
              <a:rPr lang="en-US" altLang="zh-CN" sz="1700" dirty="0">
                <a:latin typeface="Calibri" pitchFamily="34" charset="0"/>
              </a:rPr>
              <a:t>&gt;</a:t>
            </a:r>
          </a:p>
          <a:p>
            <a:r>
              <a:rPr lang="en-US" altLang="zh-CN" sz="1700" dirty="0" err="1" smtClean="0">
                <a:latin typeface="Calibri" pitchFamily="34" charset="0"/>
              </a:rPr>
              <a:t>struct</a:t>
            </a:r>
            <a:r>
              <a:rPr lang="en-US" altLang="zh-CN" sz="1700" dirty="0" smtClean="0">
                <a:latin typeface="Calibri" pitchFamily="34" charset="0"/>
              </a:rPr>
              <a:t> </a:t>
            </a:r>
            <a:r>
              <a:rPr lang="en-US" altLang="zh-CN" sz="1700" dirty="0">
                <a:latin typeface="Calibri" pitchFamily="34" charset="0"/>
              </a:rPr>
              <a:t>node</a:t>
            </a:r>
          </a:p>
          <a:p>
            <a:r>
              <a:rPr lang="en-US" altLang="zh-CN" sz="1700" dirty="0">
                <a:latin typeface="Calibri" pitchFamily="34" charset="0"/>
              </a:rPr>
              <a:t>{</a:t>
            </a:r>
          </a:p>
          <a:p>
            <a:r>
              <a:rPr lang="en-US" altLang="zh-CN" sz="1700" dirty="0">
                <a:latin typeface="Calibri" pitchFamily="34" charset="0"/>
              </a:rPr>
              <a:t>	</a:t>
            </a:r>
            <a:r>
              <a:rPr lang="en-US" altLang="zh-CN" sz="1700" dirty="0" err="1">
                <a:latin typeface="Calibri" pitchFamily="34" charset="0"/>
              </a:rPr>
              <a:t>int</a:t>
            </a:r>
            <a:r>
              <a:rPr lang="en-US" altLang="zh-CN" sz="1700" dirty="0">
                <a:latin typeface="Calibri" pitchFamily="34" charset="0"/>
              </a:rPr>
              <a:t> data;</a:t>
            </a:r>
          </a:p>
          <a:p>
            <a:r>
              <a:rPr lang="en-US" altLang="zh-CN" sz="1700" dirty="0">
                <a:latin typeface="Calibri" pitchFamily="34" charset="0"/>
              </a:rPr>
              <a:t>	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 *next;	</a:t>
            </a:r>
          </a:p>
          <a:p>
            <a:r>
              <a:rPr lang="en-US" altLang="zh-CN" sz="1700" dirty="0">
                <a:latin typeface="Calibri" pitchFamily="34" charset="0"/>
              </a:rPr>
              <a:t>};</a:t>
            </a:r>
          </a:p>
          <a:p>
            <a:r>
              <a:rPr lang="en-US" altLang="zh-CN" sz="1700" dirty="0" err="1">
                <a:latin typeface="Calibri" pitchFamily="34" charset="0"/>
              </a:rPr>
              <a:t>int</a:t>
            </a:r>
            <a:r>
              <a:rPr lang="en-US" altLang="zh-CN" sz="1700" dirty="0">
                <a:latin typeface="Calibri" pitchFamily="34" charset="0"/>
              </a:rPr>
              <a:t> main()</a:t>
            </a:r>
          </a:p>
          <a:p>
            <a:r>
              <a:rPr lang="en-US" altLang="zh-CN" sz="1700" dirty="0">
                <a:latin typeface="Calibri" pitchFamily="34" charset="0"/>
              </a:rPr>
              <a:t>{</a:t>
            </a:r>
          </a:p>
          <a:p>
            <a:r>
              <a:rPr lang="en-US" altLang="zh-CN" sz="1700" dirty="0">
                <a:latin typeface="Calibri" pitchFamily="34" charset="0"/>
              </a:rPr>
              <a:t>	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 *head,*p,*q;</a:t>
            </a:r>
          </a:p>
          <a:p>
            <a:r>
              <a:rPr lang="en-US" altLang="zh-CN" sz="1700" dirty="0">
                <a:latin typeface="Calibri" pitchFamily="34" charset="0"/>
              </a:rPr>
              <a:t>	</a:t>
            </a:r>
            <a:r>
              <a:rPr lang="en-US" altLang="zh-CN" sz="1700" dirty="0" err="1">
                <a:latin typeface="Calibri" pitchFamily="34" charset="0"/>
              </a:rPr>
              <a:t>int</a:t>
            </a:r>
            <a:r>
              <a:rPr lang="en-US" altLang="zh-CN" sz="1700" dirty="0">
                <a:latin typeface="Calibri" pitchFamily="34" charset="0"/>
              </a:rPr>
              <a:t> </a:t>
            </a:r>
            <a:r>
              <a:rPr lang="en-US" altLang="zh-CN" sz="1700" dirty="0" err="1">
                <a:latin typeface="Calibri" pitchFamily="34" charset="0"/>
              </a:rPr>
              <a:t>n,m,i,left</a:t>
            </a:r>
            <a:r>
              <a:rPr lang="en-US" altLang="zh-CN" sz="1700" dirty="0">
                <a:latin typeface="Calibri" pitchFamily="34" charset="0"/>
              </a:rPr>
              <a:t>;</a:t>
            </a:r>
          </a:p>
          <a:p>
            <a:r>
              <a:rPr lang="en-US" altLang="zh-CN" sz="1700" dirty="0">
                <a:latin typeface="Calibri" pitchFamily="34" charset="0"/>
              </a:rPr>
              <a:t>	</a:t>
            </a:r>
            <a:r>
              <a:rPr lang="en-US" altLang="zh-CN" sz="1700" dirty="0" err="1" smtClean="0">
                <a:latin typeface="Calibri" pitchFamily="34" charset="0"/>
              </a:rPr>
              <a:t>scanf</a:t>
            </a:r>
            <a:r>
              <a:rPr lang="en-US" altLang="zh-CN" sz="1700" dirty="0" smtClean="0">
                <a:latin typeface="Calibri" pitchFamily="34" charset="0"/>
              </a:rPr>
              <a:t>(“%d %</a:t>
            </a:r>
            <a:r>
              <a:rPr lang="en-US" altLang="zh-CN" sz="1700" dirty="0" err="1" smtClean="0">
                <a:latin typeface="Calibri" pitchFamily="34" charset="0"/>
              </a:rPr>
              <a:t>d”,&amp;m,&amp;n</a:t>
            </a:r>
            <a:r>
              <a:rPr lang="en-US" altLang="zh-CN" sz="1700" dirty="0" smtClean="0">
                <a:latin typeface="Calibri" pitchFamily="34" charset="0"/>
              </a:rPr>
              <a:t>);</a:t>
            </a:r>
            <a:endParaRPr lang="en-US" altLang="zh-CN" sz="1700" dirty="0">
              <a:latin typeface="Calibri" pitchFamily="34" charset="0"/>
            </a:endParaRPr>
          </a:p>
          <a:p>
            <a:r>
              <a:rPr lang="en-US" altLang="zh-CN" sz="1700" dirty="0">
                <a:latin typeface="Calibri" pitchFamily="34" charset="0"/>
              </a:rPr>
              <a:t>	head=(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 *)</a:t>
            </a:r>
            <a:r>
              <a:rPr lang="en-US" altLang="zh-CN" sz="1700" dirty="0" err="1">
                <a:latin typeface="Calibri" pitchFamily="34" charset="0"/>
              </a:rPr>
              <a:t>malloc</a:t>
            </a:r>
            <a:r>
              <a:rPr lang="en-US" altLang="zh-CN" sz="1700" dirty="0">
                <a:latin typeface="Calibri" pitchFamily="34" charset="0"/>
              </a:rPr>
              <a:t>(</a:t>
            </a:r>
            <a:r>
              <a:rPr lang="en-US" altLang="zh-CN" sz="1700" dirty="0" err="1">
                <a:latin typeface="Calibri" pitchFamily="34" charset="0"/>
              </a:rPr>
              <a:t>sizeof</a:t>
            </a:r>
            <a:r>
              <a:rPr lang="en-US" altLang="zh-CN" sz="1700" dirty="0">
                <a:latin typeface="Calibri" pitchFamily="34" charset="0"/>
              </a:rPr>
              <a:t>(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node));</a:t>
            </a:r>
          </a:p>
          <a:p>
            <a:r>
              <a:rPr lang="en-US" altLang="zh-CN" sz="1700" dirty="0">
                <a:latin typeface="Calibri" pitchFamily="34" charset="0"/>
              </a:rPr>
              <a:t>	head-&gt;data=1;</a:t>
            </a:r>
          </a:p>
          <a:p>
            <a:r>
              <a:rPr lang="en-US" altLang="zh-CN" sz="1700" dirty="0">
                <a:latin typeface="Calibri" pitchFamily="34" charset="0"/>
              </a:rPr>
              <a:t>	head-&gt;next=head;</a:t>
            </a:r>
          </a:p>
          <a:p>
            <a:r>
              <a:rPr lang="en-US" altLang="zh-CN" sz="1700" dirty="0">
                <a:latin typeface="Calibri" pitchFamily="34" charset="0"/>
              </a:rPr>
              <a:t>	q=head;</a:t>
            </a:r>
          </a:p>
          <a:p>
            <a:r>
              <a:rPr lang="en-US" altLang="zh-CN" sz="1700" dirty="0">
                <a:latin typeface="Calibri" pitchFamily="34" charset="0"/>
              </a:rPr>
              <a:t>	for(</a:t>
            </a:r>
            <a:r>
              <a:rPr lang="en-US" altLang="zh-CN" sz="1700" dirty="0" err="1">
                <a:latin typeface="Calibri" pitchFamily="34" charset="0"/>
              </a:rPr>
              <a:t>i</a:t>
            </a:r>
            <a:r>
              <a:rPr lang="en-US" altLang="zh-CN" sz="1700" dirty="0">
                <a:latin typeface="Calibri" pitchFamily="34" charset="0"/>
              </a:rPr>
              <a:t>=2;i&lt;=</a:t>
            </a:r>
            <a:r>
              <a:rPr lang="en-US" altLang="zh-CN" sz="1700" dirty="0" err="1">
                <a:latin typeface="Calibri" pitchFamily="34" charset="0"/>
              </a:rPr>
              <a:t>n;i</a:t>
            </a:r>
            <a:r>
              <a:rPr lang="en-US" altLang="zh-CN" sz="1700" dirty="0">
                <a:latin typeface="Calibri" pitchFamily="34" charset="0"/>
              </a:rPr>
              <a:t>++)</a:t>
            </a:r>
          </a:p>
          <a:p>
            <a:r>
              <a:rPr lang="en-US" altLang="zh-CN" sz="1700" dirty="0">
                <a:latin typeface="Calibri" pitchFamily="34" charset="0"/>
              </a:rPr>
              <a:t>	{</a:t>
            </a:r>
          </a:p>
          <a:p>
            <a:r>
              <a:rPr lang="en-US" altLang="zh-CN" sz="1700" dirty="0">
                <a:latin typeface="Calibri" pitchFamily="34" charset="0"/>
              </a:rPr>
              <a:t>		p=(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 *)</a:t>
            </a:r>
            <a:r>
              <a:rPr lang="en-US" altLang="zh-CN" sz="1700" dirty="0" err="1">
                <a:latin typeface="Calibri" pitchFamily="34" charset="0"/>
              </a:rPr>
              <a:t>malloc</a:t>
            </a:r>
            <a:r>
              <a:rPr lang="en-US" altLang="zh-CN" sz="1700" dirty="0">
                <a:latin typeface="Calibri" pitchFamily="34" charset="0"/>
              </a:rPr>
              <a:t>(</a:t>
            </a:r>
            <a:r>
              <a:rPr lang="en-US" altLang="zh-CN" sz="1700" dirty="0" err="1">
                <a:latin typeface="Calibri" pitchFamily="34" charset="0"/>
              </a:rPr>
              <a:t>sizeof</a:t>
            </a:r>
            <a:r>
              <a:rPr lang="en-US" altLang="zh-CN" sz="1700" dirty="0">
                <a:latin typeface="Calibri" pitchFamily="34" charset="0"/>
              </a:rPr>
              <a:t>(</a:t>
            </a:r>
            <a:r>
              <a:rPr lang="en-US" altLang="zh-CN" sz="1700" dirty="0" err="1">
                <a:latin typeface="Calibri" pitchFamily="34" charset="0"/>
              </a:rPr>
              <a:t>struct</a:t>
            </a:r>
            <a:r>
              <a:rPr lang="en-US" altLang="zh-CN" sz="1700" dirty="0">
                <a:latin typeface="Calibri" pitchFamily="34" charset="0"/>
              </a:rPr>
              <a:t> node));</a:t>
            </a:r>
          </a:p>
          <a:p>
            <a:r>
              <a:rPr lang="en-US" altLang="zh-CN" sz="1700" dirty="0">
                <a:latin typeface="Calibri" pitchFamily="34" charset="0"/>
              </a:rPr>
              <a:t>		p-&gt;data=</a:t>
            </a:r>
            <a:r>
              <a:rPr lang="en-US" altLang="zh-CN" sz="1700" dirty="0" err="1">
                <a:latin typeface="Calibri" pitchFamily="34" charset="0"/>
              </a:rPr>
              <a:t>i</a:t>
            </a:r>
            <a:r>
              <a:rPr lang="en-US" altLang="zh-CN" sz="1700" dirty="0">
                <a:latin typeface="Calibri" pitchFamily="34" charset="0"/>
              </a:rPr>
              <a:t>;</a:t>
            </a:r>
          </a:p>
          <a:p>
            <a:r>
              <a:rPr lang="en-US" altLang="zh-CN" sz="1700" dirty="0">
                <a:latin typeface="Calibri" pitchFamily="34" charset="0"/>
              </a:rPr>
              <a:t>		q-&gt;next=p;</a:t>
            </a:r>
          </a:p>
          <a:p>
            <a:r>
              <a:rPr lang="en-US" altLang="zh-CN" sz="1700" dirty="0">
                <a:latin typeface="Calibri" pitchFamily="34" charset="0"/>
              </a:rPr>
              <a:t>		p-&gt;next=head;</a:t>
            </a:r>
          </a:p>
          <a:p>
            <a:r>
              <a:rPr lang="en-US" altLang="zh-CN" sz="1700" dirty="0">
                <a:latin typeface="Calibri" pitchFamily="34" charset="0"/>
              </a:rPr>
              <a:t>		q=p;</a:t>
            </a:r>
          </a:p>
          <a:p>
            <a:r>
              <a:rPr lang="en-US" altLang="zh-CN" sz="1700" dirty="0">
                <a:latin typeface="Calibri" pitchFamily="34" charset="0"/>
              </a:rPr>
              <a:t>	}</a:t>
            </a:r>
            <a:endParaRPr lang="zh-CN" altLang="en-US" sz="17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2286000" y="750888"/>
            <a:ext cx="457200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	q=head;</a:t>
            </a:r>
          </a:p>
          <a:p>
            <a:r>
              <a:rPr lang="en-US" altLang="zh-CN" dirty="0">
                <a:latin typeface="Calibri" pitchFamily="34" charset="0"/>
              </a:rPr>
              <a:t>	left=n;</a:t>
            </a:r>
          </a:p>
          <a:p>
            <a:r>
              <a:rPr lang="en-US" altLang="zh-CN" dirty="0">
                <a:latin typeface="Calibri" pitchFamily="34" charset="0"/>
              </a:rPr>
              <a:t>	do</a:t>
            </a:r>
          </a:p>
          <a:p>
            <a:r>
              <a:rPr lang="en-US" altLang="zh-CN" dirty="0">
                <a:latin typeface="Calibri" pitchFamily="34" charset="0"/>
              </a:rPr>
              <a:t>	{</a:t>
            </a:r>
          </a:p>
          <a:p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</a:rPr>
              <a:t>=1;</a:t>
            </a:r>
          </a:p>
          <a:p>
            <a:r>
              <a:rPr lang="en-US" altLang="zh-CN" dirty="0">
                <a:latin typeface="Calibri" pitchFamily="34" charset="0"/>
              </a:rPr>
              <a:t>		while(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</a:rPr>
              <a:t>&lt;m)</a:t>
            </a:r>
          </a:p>
          <a:p>
            <a:r>
              <a:rPr lang="en-US" altLang="zh-CN" dirty="0">
                <a:latin typeface="Calibri" pitchFamily="34" charset="0"/>
              </a:rPr>
              <a:t>		{</a:t>
            </a:r>
          </a:p>
          <a:p>
            <a:r>
              <a:rPr lang="en-US" altLang="zh-CN" dirty="0">
                <a:latin typeface="Calibri" pitchFamily="34" charset="0"/>
              </a:rPr>
              <a:t>			p=q;</a:t>
            </a:r>
          </a:p>
          <a:p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</a:rPr>
              <a:t>++;</a:t>
            </a:r>
          </a:p>
          <a:p>
            <a:r>
              <a:rPr lang="en-US" altLang="zh-CN" dirty="0">
                <a:latin typeface="Calibri" pitchFamily="34" charset="0"/>
              </a:rPr>
              <a:t>			q=q-&gt;next;</a:t>
            </a:r>
          </a:p>
          <a:p>
            <a:r>
              <a:rPr lang="en-US" altLang="zh-CN" dirty="0">
                <a:latin typeface="Calibri" pitchFamily="34" charset="0"/>
              </a:rPr>
              <a:t>		}</a:t>
            </a:r>
          </a:p>
          <a:p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dirty="0" err="1" smtClean="0">
                <a:latin typeface="Calibri" pitchFamily="34" charset="0"/>
              </a:rPr>
              <a:t>printf</a:t>
            </a:r>
            <a:r>
              <a:rPr lang="en-US" altLang="zh-CN" dirty="0" smtClean="0">
                <a:latin typeface="Calibri" pitchFamily="34" charset="0"/>
              </a:rPr>
              <a:t>(“%d “,q-</a:t>
            </a:r>
            <a:r>
              <a:rPr lang="en-US" altLang="zh-CN" dirty="0">
                <a:latin typeface="Calibri" pitchFamily="34" charset="0"/>
              </a:rPr>
              <a:t>&gt;</a:t>
            </a:r>
            <a:r>
              <a:rPr lang="en-US" altLang="zh-CN" dirty="0" smtClean="0">
                <a:latin typeface="Calibri" pitchFamily="34" charset="0"/>
              </a:rPr>
              <a:t>data);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	left--;</a:t>
            </a:r>
          </a:p>
          <a:p>
            <a:r>
              <a:rPr lang="en-US" altLang="zh-CN" dirty="0">
                <a:latin typeface="Calibri" pitchFamily="34" charset="0"/>
              </a:rPr>
              <a:t>		p-&gt;next=q-&gt;next;</a:t>
            </a:r>
          </a:p>
          <a:p>
            <a:r>
              <a:rPr lang="en-US" altLang="zh-CN" dirty="0">
                <a:latin typeface="Calibri" pitchFamily="34" charset="0"/>
              </a:rPr>
              <a:t>		free(q);</a:t>
            </a:r>
          </a:p>
          <a:p>
            <a:r>
              <a:rPr lang="en-US" altLang="zh-CN" dirty="0">
                <a:latin typeface="Calibri" pitchFamily="34" charset="0"/>
              </a:rPr>
              <a:t>		q=p-&gt;next;</a:t>
            </a:r>
          </a:p>
          <a:p>
            <a:r>
              <a:rPr lang="en-US" altLang="zh-CN" dirty="0">
                <a:latin typeface="Calibri" pitchFamily="34" charset="0"/>
              </a:rPr>
              <a:t>	}while(left!=0);</a:t>
            </a:r>
          </a:p>
          <a:p>
            <a:r>
              <a:rPr lang="en-US" altLang="zh-CN" dirty="0">
                <a:latin typeface="Calibri" pitchFamily="34" charset="0"/>
              </a:rPr>
              <a:t>	return 0;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走出泥潭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357313"/>
            <a:ext cx="8258175" cy="476885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探险队要穿越泥潭，必须选择可踩踏的落脚点。可是泥潭面积很大，落脚点又实在少得可怜，一不小心就会深陷泥潭而无法脱身。侦查员费尽周折才从老乡手里弄到了一份地图，图中标出了落脚点的位置，而且令人震惊的是：泥潭只有一条穿越路线，且对于</a:t>
            </a:r>
            <a:r>
              <a:rPr lang="en-US" dirty="0" err="1" smtClean="0"/>
              <a:t>nxm</a:t>
            </a:r>
            <a:r>
              <a:rPr lang="zh-CN" altLang="en-US" dirty="0" smtClean="0"/>
              <a:t>的地图，路线长度为</a:t>
            </a:r>
            <a:r>
              <a:rPr lang="en-US" dirty="0" smtClean="0"/>
              <a:t>n+m-1</a:t>
            </a:r>
            <a:r>
              <a:rPr lang="zh-CN" altLang="en-US" dirty="0" smtClean="0"/>
              <a:t>！请编程为探险队找出穿越路线。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输入：两个整数</a:t>
            </a:r>
            <a:r>
              <a:rPr lang="en-US" dirty="0" smtClean="0"/>
              <a:t>n</a:t>
            </a:r>
            <a:r>
              <a:rPr lang="zh-CN" altLang="en-US" dirty="0" smtClean="0"/>
              <a:t>和</a:t>
            </a:r>
            <a:r>
              <a:rPr lang="en-US" dirty="0" smtClean="0"/>
              <a:t>m</a:t>
            </a:r>
            <a:r>
              <a:rPr lang="zh-CN" altLang="en-US" dirty="0" smtClean="0"/>
              <a:t>，表示泥潭的长和宽。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/>
              <a:t>下面</a:t>
            </a:r>
            <a:r>
              <a:rPr lang="en-US" dirty="0" smtClean="0"/>
              <a:t>n</a:t>
            </a:r>
            <a:r>
              <a:rPr lang="zh-CN" altLang="en-US" dirty="0" smtClean="0"/>
              <a:t>行</a:t>
            </a:r>
            <a:r>
              <a:rPr lang="en-US" dirty="0" smtClean="0"/>
              <a:t>m</a:t>
            </a:r>
            <a:r>
              <a:rPr lang="zh-CN" altLang="en-US" dirty="0" smtClean="0"/>
              <a:t>列表示地形（</a:t>
            </a:r>
            <a:r>
              <a:rPr lang="en-US" dirty="0" smtClean="0"/>
              <a:t>0 </a:t>
            </a:r>
            <a:r>
              <a:rPr lang="zh-CN" altLang="en-US" dirty="0" smtClean="0"/>
              <a:t>表示泥潭，</a:t>
            </a:r>
            <a:r>
              <a:rPr lang="en-US" dirty="0" smtClean="0"/>
              <a:t>1 </a:t>
            </a:r>
            <a:r>
              <a:rPr lang="zh-CN" altLang="en-US" dirty="0" smtClean="0"/>
              <a:t>表示落脚点）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1 1 1 0 0 0 0 0 0</a:t>
            </a: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0 0 1 1 1 0 0 0 0</a:t>
            </a: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0 0 0 0 1 0 0 0 0</a:t>
            </a: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0 0 0 0 1 1 0 0 0</a:t>
            </a: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0 0 0 0 0 1 1 1 1</a:t>
            </a:r>
            <a:endParaRPr lang="zh-CN" alt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0 0 0 0 0 0 0 0 1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3"/>
          <p:cNvSpPr>
            <a:spLocks noChangeArrowheads="1"/>
          </p:cNvSpPr>
          <p:nvPr/>
        </p:nvSpPr>
        <p:spPr bwMode="auto">
          <a:xfrm>
            <a:off x="214313" y="928688"/>
            <a:ext cx="3571875" cy="507831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#</a:t>
            </a:r>
            <a:r>
              <a:rPr lang="en-US" altLang="zh-CN" dirty="0" smtClean="0">
                <a:latin typeface="Calibri" pitchFamily="34" charset="0"/>
              </a:rPr>
              <a:t>include&lt;</a:t>
            </a:r>
            <a:r>
              <a:rPr lang="en-US" altLang="zh-CN" dirty="0" err="1" smtClean="0">
                <a:latin typeface="Calibri" pitchFamily="34" charset="0"/>
              </a:rPr>
              <a:t>stdio.h</a:t>
            </a:r>
            <a:r>
              <a:rPr lang="en-US" altLang="zh-CN" dirty="0" smtClean="0">
                <a:latin typeface="Calibri" pitchFamily="34" charset="0"/>
              </a:rPr>
              <a:t>&gt;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 smtClean="0">
                <a:latin typeface="Calibri" pitchFamily="34" charset="0"/>
              </a:rPr>
              <a:t>#include&lt;</a:t>
            </a:r>
            <a:r>
              <a:rPr lang="en-US" altLang="zh-CN" dirty="0" err="1" smtClean="0">
                <a:latin typeface="Calibri" pitchFamily="34" charset="0"/>
              </a:rPr>
              <a:t>malloc.h</a:t>
            </a:r>
            <a:r>
              <a:rPr lang="en-US" altLang="zh-CN" dirty="0" smtClean="0">
                <a:latin typeface="Calibri" pitchFamily="34" charset="0"/>
              </a:rPr>
              <a:t>&gt;;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 err="1">
                <a:latin typeface="Calibri" pitchFamily="34" charset="0"/>
              </a:rPr>
              <a:t>struct</a:t>
            </a:r>
            <a:r>
              <a:rPr lang="en-US" altLang="zh-CN" dirty="0">
                <a:latin typeface="Calibri" pitchFamily="34" charset="0"/>
              </a:rPr>
              <a:t> node</a:t>
            </a:r>
          </a:p>
          <a:p>
            <a:r>
              <a:rPr lang="en-US" altLang="zh-CN" dirty="0">
                <a:latin typeface="Calibri" pitchFamily="34" charset="0"/>
              </a:rPr>
              <a:t>{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err="1">
                <a:latin typeface="Calibri" pitchFamily="34" charset="0"/>
              </a:rPr>
              <a:t>row,col</a:t>
            </a:r>
            <a:r>
              <a:rPr lang="en-US" altLang="zh-CN" dirty="0">
                <a:latin typeface="Calibri" pitchFamily="34" charset="0"/>
              </a:rPr>
              <a:t>;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>
                <a:latin typeface="Calibri" pitchFamily="34" charset="0"/>
              </a:rPr>
              <a:t>struct</a:t>
            </a:r>
            <a:r>
              <a:rPr lang="en-US" altLang="zh-CN" dirty="0">
                <a:latin typeface="Calibri" pitchFamily="34" charset="0"/>
              </a:rPr>
              <a:t> node *next;</a:t>
            </a:r>
          </a:p>
          <a:p>
            <a:r>
              <a:rPr lang="en-US" altLang="zh-CN" dirty="0">
                <a:latin typeface="Calibri" pitchFamily="34" charset="0"/>
              </a:rPr>
              <a:t>};</a:t>
            </a:r>
          </a:p>
          <a:p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main()</a:t>
            </a:r>
          </a:p>
          <a:p>
            <a:r>
              <a:rPr lang="en-US" altLang="zh-CN" dirty="0">
                <a:latin typeface="Calibri" pitchFamily="34" charset="0"/>
              </a:rPr>
              <a:t>{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>
                <a:latin typeface="Calibri" pitchFamily="34" charset="0"/>
              </a:rPr>
              <a:t>struct</a:t>
            </a:r>
            <a:r>
              <a:rPr lang="en-US" altLang="zh-CN" dirty="0">
                <a:latin typeface="Calibri" pitchFamily="34" charset="0"/>
              </a:rPr>
              <a:t> node *head,*p,*q;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>
                <a:latin typeface="Calibri" pitchFamily="34" charset="0"/>
              </a:rPr>
              <a:t>int</a:t>
            </a:r>
            <a:r>
              <a:rPr lang="en-US" altLang="zh-CN" dirty="0">
                <a:latin typeface="Calibri" pitchFamily="34" charset="0"/>
              </a:rPr>
              <a:t> </a:t>
            </a:r>
            <a:r>
              <a:rPr lang="en-US" altLang="zh-CN" dirty="0" err="1">
                <a:latin typeface="Calibri" pitchFamily="34" charset="0"/>
              </a:rPr>
              <a:t>n,m,i,j,x</a:t>
            </a:r>
            <a:r>
              <a:rPr lang="en-US" altLang="zh-CN" dirty="0">
                <a:latin typeface="Calibri" pitchFamily="34" charset="0"/>
              </a:rPr>
              <a:t>;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 smtClean="0">
                <a:latin typeface="Calibri" pitchFamily="34" charset="0"/>
              </a:rPr>
              <a:t>scanf</a:t>
            </a:r>
            <a:r>
              <a:rPr lang="en-US" altLang="zh-CN" dirty="0" smtClean="0">
                <a:latin typeface="Calibri" pitchFamily="34" charset="0"/>
              </a:rPr>
              <a:t>(“%d %</a:t>
            </a:r>
            <a:r>
              <a:rPr lang="en-US" altLang="zh-CN" dirty="0" err="1" smtClean="0">
                <a:latin typeface="Calibri" pitchFamily="34" charset="0"/>
              </a:rPr>
              <a:t>d”,&amp;m,&amp;n</a:t>
            </a:r>
            <a:r>
              <a:rPr lang="en-US" altLang="zh-CN" dirty="0" smtClean="0">
                <a:latin typeface="Calibri" pitchFamily="34" charset="0"/>
              </a:rPr>
              <a:t>);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 head=(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 node *)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malloc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 node));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head-&gt;row=1;</a:t>
            </a:r>
          </a:p>
          <a:p>
            <a:r>
              <a:rPr lang="en-US" altLang="zh-CN" dirty="0">
                <a:latin typeface="Calibri" pitchFamily="34" charset="0"/>
              </a:rPr>
              <a:t>	head-&gt;</a:t>
            </a:r>
            <a:r>
              <a:rPr lang="en-US" altLang="zh-CN" dirty="0" err="1">
                <a:latin typeface="Calibri" pitchFamily="34" charset="0"/>
              </a:rPr>
              <a:t>col</a:t>
            </a:r>
            <a:r>
              <a:rPr lang="en-US" altLang="zh-CN" dirty="0">
                <a:latin typeface="Calibri" pitchFamily="34" charset="0"/>
              </a:rPr>
              <a:t>=1;</a:t>
            </a:r>
          </a:p>
          <a:p>
            <a:r>
              <a:rPr lang="en-US" altLang="zh-CN" dirty="0">
                <a:latin typeface="Calibri" pitchFamily="34" charset="0"/>
              </a:rPr>
              <a:t>	head-&gt;next=NULL;</a:t>
            </a:r>
          </a:p>
          <a:p>
            <a:r>
              <a:rPr lang="en-US" altLang="zh-CN" dirty="0">
                <a:latin typeface="Calibri" pitchFamily="34" charset="0"/>
              </a:rPr>
              <a:t>	p=head;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4515" name="矩形 4"/>
          <p:cNvSpPr>
            <a:spLocks noChangeArrowheads="1"/>
          </p:cNvSpPr>
          <p:nvPr/>
        </p:nvSpPr>
        <p:spPr bwMode="auto">
          <a:xfrm>
            <a:off x="3929063" y="214313"/>
            <a:ext cx="5072062" cy="646330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       for(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</a:rPr>
              <a:t>=1;i&lt;=</a:t>
            </a:r>
            <a:r>
              <a:rPr lang="en-US" altLang="zh-CN" dirty="0" err="1">
                <a:latin typeface="Calibri" pitchFamily="34" charset="0"/>
              </a:rPr>
              <a:t>n;i</a:t>
            </a:r>
            <a:r>
              <a:rPr lang="en-US" altLang="zh-CN" dirty="0">
                <a:latin typeface="Calibri" pitchFamily="34" charset="0"/>
              </a:rPr>
              <a:t>++)</a:t>
            </a:r>
          </a:p>
          <a:p>
            <a:r>
              <a:rPr lang="en-US" altLang="zh-CN" dirty="0">
                <a:latin typeface="Calibri" pitchFamily="34" charset="0"/>
              </a:rPr>
              <a:t>	for(j=1;j&lt;=</a:t>
            </a:r>
            <a:r>
              <a:rPr lang="en-US" altLang="zh-CN" dirty="0" err="1">
                <a:latin typeface="Calibri" pitchFamily="34" charset="0"/>
              </a:rPr>
              <a:t>m;j</a:t>
            </a:r>
            <a:r>
              <a:rPr lang="en-US" altLang="zh-CN" dirty="0">
                <a:latin typeface="Calibri" pitchFamily="34" charset="0"/>
              </a:rPr>
              <a:t>++)</a:t>
            </a:r>
          </a:p>
          <a:p>
            <a:r>
              <a:rPr lang="en-US" altLang="zh-CN" dirty="0">
                <a:latin typeface="Calibri" pitchFamily="34" charset="0"/>
              </a:rPr>
              <a:t>	{</a:t>
            </a:r>
          </a:p>
          <a:p>
            <a:r>
              <a:rPr lang="en-US" altLang="zh-CN" dirty="0">
                <a:latin typeface="Calibri" pitchFamily="34" charset="0"/>
              </a:rPr>
              <a:t>		</a:t>
            </a:r>
            <a:r>
              <a:rPr lang="en-US" altLang="zh-CN" dirty="0" err="1" smtClean="0">
                <a:latin typeface="Calibri" pitchFamily="34" charset="0"/>
              </a:rPr>
              <a:t>scanf</a:t>
            </a:r>
            <a:r>
              <a:rPr lang="en-US" altLang="zh-CN" dirty="0" smtClean="0">
                <a:latin typeface="Calibri" pitchFamily="34" charset="0"/>
              </a:rPr>
              <a:t>(“%</a:t>
            </a:r>
            <a:r>
              <a:rPr lang="en-US" altLang="zh-CN" dirty="0" err="1" smtClean="0">
                <a:latin typeface="Calibri" pitchFamily="34" charset="0"/>
              </a:rPr>
              <a:t>d”,&amp;x</a:t>
            </a:r>
            <a:r>
              <a:rPr lang="en-US" altLang="zh-CN" dirty="0" smtClean="0">
                <a:latin typeface="Calibri" pitchFamily="34" charset="0"/>
              </a:rPr>
              <a:t>);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	if((x==1)&amp;&amp;(</a:t>
            </a:r>
            <a:r>
              <a:rPr lang="en-US" altLang="zh-CN" dirty="0" err="1">
                <a:latin typeface="Calibri" pitchFamily="34" charset="0"/>
              </a:rPr>
              <a:t>i+j</a:t>
            </a:r>
            <a:r>
              <a:rPr lang="en-US" altLang="zh-CN" dirty="0">
                <a:latin typeface="Calibri" pitchFamily="34" charset="0"/>
              </a:rPr>
              <a:t>!=2))</a:t>
            </a:r>
          </a:p>
          <a:p>
            <a:r>
              <a:rPr lang="en-US" altLang="zh-CN" dirty="0">
                <a:latin typeface="Calibri" pitchFamily="34" charset="0"/>
              </a:rPr>
              <a:t>		{</a:t>
            </a:r>
          </a:p>
          <a:p>
            <a:r>
              <a:rPr lang="en-US" altLang="zh-CN" dirty="0">
                <a:latin typeface="Calibri" pitchFamily="34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q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=(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 node *)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malloc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 node));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		q-&gt;row=</a:t>
            </a:r>
            <a:r>
              <a:rPr lang="en-US" altLang="zh-CN" dirty="0" err="1">
                <a:latin typeface="Calibri" pitchFamily="34" charset="0"/>
              </a:rPr>
              <a:t>i</a:t>
            </a:r>
            <a:r>
              <a:rPr lang="en-US" altLang="zh-CN" dirty="0">
                <a:latin typeface="Calibri" pitchFamily="34" charset="0"/>
              </a:rPr>
              <a:t>;</a:t>
            </a:r>
          </a:p>
          <a:p>
            <a:r>
              <a:rPr lang="en-US" altLang="zh-CN" dirty="0">
                <a:latin typeface="Calibri" pitchFamily="34" charset="0"/>
              </a:rPr>
              <a:t>			q-&gt;</a:t>
            </a:r>
            <a:r>
              <a:rPr lang="en-US" altLang="zh-CN" dirty="0" err="1">
                <a:latin typeface="Calibri" pitchFamily="34" charset="0"/>
              </a:rPr>
              <a:t>col</a:t>
            </a:r>
            <a:r>
              <a:rPr lang="en-US" altLang="zh-CN" dirty="0">
                <a:latin typeface="Calibri" pitchFamily="34" charset="0"/>
              </a:rPr>
              <a:t>=j;</a:t>
            </a:r>
          </a:p>
          <a:p>
            <a:r>
              <a:rPr lang="en-US" altLang="zh-CN" dirty="0">
                <a:latin typeface="Calibri" pitchFamily="34" charset="0"/>
              </a:rPr>
              <a:t>			q-&gt;next=NULL;</a:t>
            </a:r>
          </a:p>
          <a:p>
            <a:r>
              <a:rPr lang="en-US" altLang="zh-CN" dirty="0">
                <a:latin typeface="Calibri" pitchFamily="34" charset="0"/>
              </a:rPr>
              <a:t>			p-&gt;next=q;</a:t>
            </a:r>
          </a:p>
          <a:p>
            <a:r>
              <a:rPr lang="en-US" altLang="zh-CN" dirty="0">
                <a:latin typeface="Calibri" pitchFamily="34" charset="0"/>
              </a:rPr>
              <a:t>			p=q;</a:t>
            </a:r>
          </a:p>
          <a:p>
            <a:r>
              <a:rPr lang="en-US" altLang="zh-CN" dirty="0">
                <a:latin typeface="Calibri" pitchFamily="34" charset="0"/>
              </a:rPr>
              <a:t>		}</a:t>
            </a:r>
          </a:p>
          <a:p>
            <a:r>
              <a:rPr lang="en-US" altLang="zh-CN" dirty="0">
                <a:latin typeface="Calibri" pitchFamily="34" charset="0"/>
              </a:rPr>
              <a:t>	}</a:t>
            </a:r>
          </a:p>
          <a:p>
            <a:r>
              <a:rPr lang="en-US" altLang="zh-CN" dirty="0">
                <a:latin typeface="Calibri" pitchFamily="34" charset="0"/>
              </a:rPr>
              <a:t>       p=head;</a:t>
            </a:r>
          </a:p>
          <a:p>
            <a:r>
              <a:rPr lang="en-US" altLang="zh-CN" dirty="0">
                <a:latin typeface="Calibri" pitchFamily="34" charset="0"/>
              </a:rPr>
              <a:t>       while(p)</a:t>
            </a:r>
          </a:p>
          <a:p>
            <a:r>
              <a:rPr lang="en-US" altLang="zh-CN" dirty="0">
                <a:latin typeface="Calibri" pitchFamily="34" charset="0"/>
              </a:rPr>
              <a:t>       {</a:t>
            </a:r>
          </a:p>
          <a:p>
            <a:r>
              <a:rPr lang="en-US" altLang="zh-CN" dirty="0">
                <a:latin typeface="Calibri" pitchFamily="34" charset="0"/>
              </a:rPr>
              <a:t>	</a:t>
            </a:r>
            <a:r>
              <a:rPr lang="en-US" altLang="zh-CN" dirty="0" err="1" smtClean="0">
                <a:latin typeface="Calibri" pitchFamily="34" charset="0"/>
              </a:rPr>
              <a:t>printf</a:t>
            </a:r>
            <a:r>
              <a:rPr lang="en-US" altLang="zh-CN" dirty="0" smtClean="0">
                <a:latin typeface="Calibri" pitchFamily="34" charset="0"/>
              </a:rPr>
              <a:t>(“&lt;%</a:t>
            </a:r>
            <a:r>
              <a:rPr lang="en-US" altLang="zh-CN" dirty="0" err="1" smtClean="0">
                <a:latin typeface="Calibri" pitchFamily="34" charset="0"/>
              </a:rPr>
              <a:t>d,%d</a:t>
            </a:r>
            <a:r>
              <a:rPr lang="en-US" altLang="zh-CN" dirty="0" smtClean="0">
                <a:latin typeface="Calibri" pitchFamily="34" charset="0"/>
              </a:rPr>
              <a:t>&gt;”,p-</a:t>
            </a:r>
            <a:r>
              <a:rPr lang="en-US" altLang="zh-CN" dirty="0">
                <a:latin typeface="Calibri" pitchFamily="34" charset="0"/>
              </a:rPr>
              <a:t>&gt;</a:t>
            </a:r>
            <a:r>
              <a:rPr lang="en-US" altLang="zh-CN" dirty="0" err="1" smtClean="0">
                <a:latin typeface="Calibri" pitchFamily="34" charset="0"/>
              </a:rPr>
              <a:t>row,p</a:t>
            </a:r>
            <a:r>
              <a:rPr lang="en-US" altLang="zh-CN" dirty="0" smtClean="0">
                <a:latin typeface="Calibri" pitchFamily="34" charset="0"/>
              </a:rPr>
              <a:t>-</a:t>
            </a:r>
            <a:r>
              <a:rPr lang="en-US" altLang="zh-CN" dirty="0">
                <a:latin typeface="Calibri" pitchFamily="34" charset="0"/>
              </a:rPr>
              <a:t>&gt;</a:t>
            </a:r>
            <a:r>
              <a:rPr lang="en-US" altLang="zh-CN" dirty="0" err="1" smtClean="0">
                <a:latin typeface="Calibri" pitchFamily="34" charset="0"/>
              </a:rPr>
              <a:t>col</a:t>
            </a:r>
            <a:r>
              <a:rPr lang="en-US" altLang="zh-CN" dirty="0" smtClean="0">
                <a:latin typeface="Calibri" pitchFamily="34" charset="0"/>
              </a:rPr>
              <a:t>);</a:t>
            </a:r>
            <a:endParaRPr lang="en-US" altLang="zh-CN" dirty="0">
              <a:latin typeface="Calibri" pitchFamily="34" charset="0"/>
            </a:endParaRPr>
          </a:p>
          <a:p>
            <a:r>
              <a:rPr lang="en-US" altLang="zh-CN" dirty="0">
                <a:latin typeface="Calibri" pitchFamily="34" charset="0"/>
              </a:rPr>
              <a:t>	p=p-&gt;next;</a:t>
            </a:r>
          </a:p>
          <a:p>
            <a:r>
              <a:rPr lang="en-US" altLang="zh-CN" dirty="0">
                <a:latin typeface="Calibri" pitchFamily="34" charset="0"/>
              </a:rPr>
              <a:t>       }</a:t>
            </a:r>
          </a:p>
          <a:p>
            <a:r>
              <a:rPr lang="en-US" altLang="zh-CN" dirty="0">
                <a:latin typeface="Calibri" pitchFamily="34" charset="0"/>
              </a:rPr>
              <a:t>       return 0;	</a:t>
            </a:r>
          </a:p>
          <a:p>
            <a:r>
              <a:rPr lang="en-US" altLang="zh-CN" dirty="0">
                <a:latin typeface="Calibri" pitchFamily="34" charset="0"/>
              </a:rPr>
              <a:t>}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删除重复数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一个有</a:t>
            </a:r>
            <a:r>
              <a:rPr lang="en-US" altLang="zh-CN" dirty="0"/>
              <a:t>n</a:t>
            </a:r>
            <a:r>
              <a:rPr lang="zh-CN" altLang="zh-CN" dirty="0"/>
              <a:t>个元素的一维数组中，将所有相同的数删去，使之只剩一个，例如一维数组中的数为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7</a:t>
            </a:r>
            <a:r>
              <a:rPr lang="zh-CN" altLang="zh-CN" dirty="0"/>
              <a:t>，</a:t>
            </a:r>
            <a:r>
              <a:rPr lang="en-US" altLang="zh-CN" dirty="0"/>
              <a:t>7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en-US" altLang="zh-CN" dirty="0"/>
              <a:t>10.</a:t>
            </a:r>
            <a:r>
              <a:rPr lang="zh-CN" altLang="zh-CN" dirty="0"/>
              <a:t>删除后一维数组的内容为：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7</a:t>
            </a:r>
            <a:r>
              <a:rPr lang="zh-CN" altLang="zh-CN" dirty="0"/>
              <a:t>，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en-US" altLang="zh-CN" dirty="0"/>
              <a:t>9</a:t>
            </a:r>
            <a:r>
              <a:rPr lang="zh-CN" altLang="zh-CN" dirty="0"/>
              <a:t>，</a:t>
            </a:r>
            <a:r>
              <a:rPr lang="en-US" altLang="zh-CN" dirty="0"/>
              <a:t>10 .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99" y="31265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用数组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799" y="1916832"/>
            <a:ext cx="3582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#include&lt;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stdio.h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&gt;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#define N 100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delete_num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[],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main()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i,n,k,a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[N];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printf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输入元素个数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:");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scanf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("%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d",&amp;n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for(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=0;i&lt;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n;i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 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scanf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("%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d",&amp;a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]);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k=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delete_num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a,n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for(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=0;i&lt;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k;i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 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printf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(" %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d",a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]);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printf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("\n");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return 0;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980728"/>
            <a:ext cx="4836050" cy="563231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delete_num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x[],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n)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i,j,k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for(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=0;i&lt;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n;i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j=i+1;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while(j&lt;n)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if(x[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]==x[j])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	for(k=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j;k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&lt;n-1;k++)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	  x[k]=x[k+1];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	n--;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else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    </a:t>
            </a:r>
            <a:r>
              <a:rPr lang="en-US" altLang="zh-CN" kern="100" dirty="0" err="1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j++</a:t>
            </a: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	return n;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仿宋_GB231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05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-99392"/>
            <a:ext cx="64624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Node *head=NULL,*p,*q,*</a:t>
            </a:r>
            <a:r>
              <a:rPr lang="en-US" altLang="zh-CN" dirty="0" err="1"/>
              <a:t>newnode</a:t>
            </a:r>
            <a:r>
              <a:rPr lang="en-US" altLang="zh-CN" dirty="0"/>
              <a:t>,*r;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head=p=(Node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输入结点数：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d",&amp;p</a:t>
            </a:r>
            <a:r>
              <a:rPr lang="en-US" altLang="zh-CN" dirty="0"/>
              <a:t>-&gt;x);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		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newnode</a:t>
            </a:r>
            <a:r>
              <a:rPr lang="en-US" altLang="zh-CN" dirty="0"/>
              <a:t>=(Node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("%d",&amp;</a:t>
            </a:r>
            <a:r>
              <a:rPr lang="en-US" altLang="zh-CN" dirty="0" err="1"/>
              <a:t>newnode</a:t>
            </a:r>
            <a:r>
              <a:rPr lang="en-US" altLang="zh-CN" dirty="0"/>
              <a:t>-&gt;x);</a:t>
            </a:r>
          </a:p>
          <a:p>
            <a:r>
              <a:rPr lang="en-US" altLang="zh-CN" dirty="0"/>
              <a:t>		p-&gt;next=</a:t>
            </a:r>
            <a:r>
              <a:rPr lang="en-US" altLang="zh-CN" dirty="0" err="1"/>
              <a:t>newnode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p=p-&gt;next;</a:t>
            </a:r>
          </a:p>
          <a:p>
            <a:r>
              <a:rPr lang="en-US" altLang="zh-CN" dirty="0"/>
              <a:t>		p-&gt;next=NULL;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428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5897"/>
            <a:ext cx="65344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p=head;</a:t>
            </a:r>
          </a:p>
          <a:p>
            <a:r>
              <a:rPr lang="en-US" altLang="zh-CN" dirty="0"/>
              <a:t>	while(p)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q=head;</a:t>
            </a:r>
          </a:p>
          <a:p>
            <a:r>
              <a:rPr lang="en-US" altLang="zh-CN" dirty="0"/>
              <a:t>		while(q-&gt;next!=p&amp;&amp;q-&gt;next!=NULL)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if(p-&gt;x==q-&gt;next-&gt;x)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q-&gt;next=q-&gt;next-&gt;next;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	else</a:t>
            </a:r>
          </a:p>
          <a:p>
            <a:r>
              <a:rPr lang="en-US" altLang="zh-CN" dirty="0"/>
              <a:t>			  q=q-&gt;next;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p=p-&gt;next;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p=head;</a:t>
            </a:r>
          </a:p>
          <a:p>
            <a:r>
              <a:rPr lang="en-US" altLang="zh-CN" dirty="0"/>
              <a:t>	while(p)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 %</a:t>
            </a:r>
            <a:r>
              <a:rPr lang="en-US" altLang="zh-CN" dirty="0" err="1"/>
              <a:t>d",p</a:t>
            </a:r>
            <a:r>
              <a:rPr lang="en-US" altLang="zh-CN" dirty="0"/>
              <a:t>-&gt;x);</a:t>
            </a:r>
          </a:p>
          <a:p>
            <a:r>
              <a:rPr lang="en-US" altLang="zh-CN" dirty="0"/>
              <a:t>		p=p-&gt;next;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r>
              <a:rPr lang="en-US" altLang="zh-CN" dirty="0"/>
              <a:t>	return 0;	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93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结构体类型变量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78581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1. 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先声明结构体类型，再定义该类型变量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声明结构体类型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 Student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，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可以用它来定义变量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struct Student  student1,student2;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857250" y="4714875"/>
            <a:ext cx="3143250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结构体类型名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4714875" y="4714875"/>
            <a:ext cx="3143250" cy="785813"/>
          </a:xfrm>
          <a:prstGeom prst="wedgeRoundRectCallout">
            <a:avLst>
              <a:gd name="adj1" fmla="val -18408"/>
              <a:gd name="adj2" fmla="val -1368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结构体变量名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Verdana"/>
              </a:rPr>
              <a:t> </a:t>
            </a:r>
            <a:endParaRPr kumimoji="1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Verdana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928688" y="4071938"/>
            <a:ext cx="29289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071938" y="4071938"/>
            <a:ext cx="3714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85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1412776"/>
            <a:ext cx="7858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2.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在声明类型的同时定义变量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student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{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num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name[20];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sex;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age; 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float score;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char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addr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[30];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 student1,student2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628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1571625"/>
            <a:ext cx="81438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3. 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不指定类型名而直接定义结构体类型变量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其一般形式为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:</a:t>
            </a:r>
            <a:endParaRPr kumimoji="1" lang="zh-CN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struct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  {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成员表列 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变量名表列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;</a:t>
            </a: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指定了一个无名的结构体类型 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17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结构体数组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750" y="1484784"/>
            <a:ext cx="8153400" cy="497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定义结构体数组一般形式是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①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结构体名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{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成员表列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}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数组名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数组长度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];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② 先声明一个结构体类型，然后再用此类型定义结构体数组：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结构体类型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数组名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数组长度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];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如：</a:t>
            </a:r>
          </a:p>
          <a:p>
            <a:pPr lvl="1">
              <a:buNone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Verdana"/>
              </a:rPr>
              <a:t>student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stu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[30]; 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54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2000250"/>
            <a:ext cx="828092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439738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例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：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有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3</a:t>
            </a: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宋体"/>
              </a:rPr>
              <a:t>个候选人，每个选民只能投票选一人，要求编一个统计选票的程序，先后输入被选人的名字，最后输出各人得票结果。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宋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2852</Words>
  <Application>Microsoft Office PowerPoint</Application>
  <PresentationFormat>全屏显示(4:3)</PresentationFormat>
  <Paragraphs>640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等线</vt:lpstr>
      <vt:lpstr>仿宋_GB2312</vt:lpstr>
      <vt:lpstr>楷体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幻灯片</vt:lpstr>
      <vt:lpstr>Slide</vt:lpstr>
      <vt:lpstr>第7讲 结构体、链表</vt:lpstr>
      <vt:lpstr>定义结构体类型</vt:lpstr>
      <vt:lpstr>PowerPoint 演示文稿</vt:lpstr>
      <vt:lpstr>PowerPoint 演示文稿</vt:lpstr>
      <vt:lpstr>定义结构体类型变量</vt:lpstr>
      <vt:lpstr>PowerPoint 演示文稿</vt:lpstr>
      <vt:lpstr>PowerPoint 演示文稿</vt:lpstr>
      <vt:lpstr>结构体数组</vt:lpstr>
      <vt:lpstr>PowerPoint 演示文稿</vt:lpstr>
      <vt:lpstr>PowerPoint 演示文稿</vt:lpstr>
      <vt:lpstr>PowerPoint 演示文稿</vt:lpstr>
      <vt:lpstr>NBA总冠军</vt:lpstr>
      <vt:lpstr>PowerPoint 演示文稿</vt:lpstr>
      <vt:lpstr>奖学金</vt:lpstr>
      <vt:lpstr>PowerPoint 演示文稿</vt:lpstr>
      <vt:lpstr>PowerPoint 演示文稿</vt:lpstr>
      <vt:lpstr>PowerPoint 演示文稿</vt:lpstr>
      <vt:lpstr>结构体指针</vt:lpstr>
      <vt:lpstr>PowerPoint 演示文稿</vt:lpstr>
      <vt:lpstr>PowerPoint 演示文稿</vt:lpstr>
      <vt:lpstr>PowerPoint 演示文稿</vt:lpstr>
      <vt:lpstr>PowerPoint 演示文稿</vt:lpstr>
      <vt:lpstr>指向结构体数组的指针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链表概念</vt:lpstr>
      <vt:lpstr>单链表</vt:lpstr>
      <vt:lpstr>PowerPoint 演示文稿</vt:lpstr>
      <vt:lpstr>PowerPoint 演示文稿</vt:lpstr>
      <vt:lpstr>单链表的操作</vt:lpstr>
      <vt:lpstr>PowerPoint 演示文稿</vt:lpstr>
      <vt:lpstr>PowerPoint 演示文稿</vt:lpstr>
      <vt:lpstr>PowerPoint 演示文稿</vt:lpstr>
      <vt:lpstr>带表头结点的单链表</vt:lpstr>
      <vt:lpstr>PowerPoint 演示文稿</vt:lpstr>
      <vt:lpstr>从带表头结点的单链表中删除第一个结点</vt:lpstr>
      <vt:lpstr>带表头结点的单链表的实现</vt:lpstr>
      <vt:lpstr>约瑟夫问题(链环)</vt:lpstr>
      <vt:lpstr>PowerPoint 演示文稿</vt:lpstr>
      <vt:lpstr>PowerPoint 演示文稿</vt:lpstr>
      <vt:lpstr>走出泥潭</vt:lpstr>
      <vt:lpstr>PowerPoint 演示文稿</vt:lpstr>
      <vt:lpstr>删除重复数</vt:lpstr>
      <vt:lpstr>用数组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认识计算机</dc:title>
  <dc:creator>lhg</dc:creator>
  <cp:lastModifiedBy>lhg</cp:lastModifiedBy>
  <cp:revision>194</cp:revision>
  <dcterms:created xsi:type="dcterms:W3CDTF">2013-03-11T13:45:23Z</dcterms:created>
  <dcterms:modified xsi:type="dcterms:W3CDTF">2017-11-10T15:41:39Z</dcterms:modified>
</cp:coreProperties>
</file>