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94" r:id="rId11"/>
    <p:sldId id="295" r:id="rId12"/>
    <p:sldId id="296" r:id="rId13"/>
    <p:sldId id="297" r:id="rId14"/>
    <p:sldId id="303" r:id="rId15"/>
    <p:sldId id="298" r:id="rId16"/>
    <p:sldId id="299" r:id="rId17"/>
    <p:sldId id="300" r:id="rId18"/>
    <p:sldId id="266" r:id="rId19"/>
    <p:sldId id="267" r:id="rId20"/>
    <p:sldId id="268" r:id="rId21"/>
    <p:sldId id="269" r:id="rId22"/>
    <p:sldId id="270" r:id="rId23"/>
    <p:sldId id="271" r:id="rId24"/>
    <p:sldId id="272" r:id="rId25"/>
    <p:sldId id="273" r:id="rId26"/>
    <p:sldId id="274" r:id="rId27"/>
    <p:sldId id="301" r:id="rId28"/>
    <p:sldId id="275" r:id="rId29"/>
    <p:sldId id="276" r:id="rId30"/>
    <p:sldId id="302" r:id="rId31"/>
    <p:sldId id="277" r:id="rId32"/>
    <p:sldId id="278" r:id="rId33"/>
    <p:sldId id="279" r:id="rId34"/>
    <p:sldId id="280" r:id="rId35"/>
    <p:sldId id="281" r:id="rId36"/>
    <p:sldId id="284" r:id="rId37"/>
    <p:sldId id="285" r:id="rId38"/>
    <p:sldId id="286" r:id="rId39"/>
    <p:sldId id="287" r:id="rId40"/>
    <p:sldId id="288" r:id="rId41"/>
    <p:sldId id="289" r:id="rId42"/>
    <p:sldId id="290" r:id="rId43"/>
    <p:sldId id="291" r:id="rId44"/>
    <p:sldId id="292" r:id="rId45"/>
    <p:sldId id="29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11814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32058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127348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solidFill>
                  <a:srgbClr val="FF0000"/>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228600" indent="-228600">
              <a:buClr>
                <a:srgbClr val="FF0000"/>
              </a:buClr>
              <a:buFont typeface="Wingdings" panose="05000000000000000000" pitchFamily="2" charset="2"/>
              <a:buChar char="p"/>
              <a:defRPr>
                <a:latin typeface="华文新魏" panose="02010800040101010101" pitchFamily="2" charset="-122"/>
                <a:ea typeface="华文新魏" panose="02010800040101010101" pitchFamily="2" charset="-122"/>
              </a:defRPr>
            </a:lvl1pPr>
            <a:lvl2pPr marL="685800" indent="-228600">
              <a:buClr>
                <a:srgbClr val="FF0000"/>
              </a:buClr>
              <a:buFont typeface="Wingdings" panose="05000000000000000000" pitchFamily="2" charset="2"/>
              <a:buChar char="n"/>
              <a:defRPr>
                <a:latin typeface="华文新魏" panose="02010800040101010101" pitchFamily="2" charset="-122"/>
                <a:ea typeface="华文新魏" panose="02010800040101010101" pitchFamily="2" charset="-122"/>
              </a:defRPr>
            </a:lvl2pPr>
            <a:lvl3pPr marL="1143000" indent="-228600">
              <a:buClr>
                <a:srgbClr val="FF0000"/>
              </a:buClr>
              <a:buFont typeface="Wingdings" panose="05000000000000000000" pitchFamily="2" charset="2"/>
              <a:buChar char="u"/>
              <a:defRPr>
                <a:latin typeface="华文新魏" panose="02010800040101010101" pitchFamily="2" charset="-122"/>
                <a:ea typeface="华文新魏" panose="02010800040101010101" pitchFamily="2" charset="-122"/>
              </a:defRPr>
            </a:lvl3pPr>
            <a:lvl4pPr marL="1600200" indent="-228600">
              <a:buClr>
                <a:srgbClr val="FF0000"/>
              </a:buClr>
              <a:buFont typeface="Wingdings" panose="05000000000000000000" pitchFamily="2" charset="2"/>
              <a:buChar char="ü"/>
              <a:defRPr>
                <a:latin typeface="华文新魏" panose="02010800040101010101" pitchFamily="2" charset="-122"/>
                <a:ea typeface="华文新魏" panose="02010800040101010101" pitchFamily="2" charset="-122"/>
              </a:defRPr>
            </a:lvl4pPr>
            <a:lvl5pPr marL="2057400" indent="-228600">
              <a:buClr>
                <a:srgbClr val="FF0000"/>
              </a:buClr>
              <a:buFont typeface="Wingdings" panose="05000000000000000000" pitchFamily="2" charset="2"/>
              <a:buChar char="Ø"/>
              <a:defRPr>
                <a:latin typeface="华文新魏" panose="02010800040101010101" pitchFamily="2" charset="-122"/>
                <a:ea typeface="华文新魏" panose="02010800040101010101" pitchFamily="2"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73778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288230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21003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56400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127919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245773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235661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143D697-EC27-48B9-8877-9CBCFA2F97E2}" type="datetimeFigureOut">
              <a:rPr lang="zh-CN" altLang="en-US" smtClean="0"/>
              <a:t>2018/5/19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32900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3D697-EC27-48B9-8877-9CBCFA2F97E2}" type="datetimeFigureOut">
              <a:rPr lang="zh-CN" altLang="en-US" smtClean="0"/>
              <a:t>2018/5/19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693B1-AF86-4B25-9EEB-8FED8396089A}" type="slidenum">
              <a:rPr lang="zh-CN" altLang="en-US" smtClean="0"/>
              <a:t>‹#›</a:t>
            </a:fld>
            <a:endParaRPr lang="zh-CN" altLang="en-US"/>
          </a:p>
        </p:txBody>
      </p:sp>
    </p:spTree>
    <p:extLst>
      <p:ext uri="{BB962C8B-B14F-4D97-AF65-F5344CB8AC3E}">
        <p14:creationId xmlns:p14="http://schemas.microsoft.com/office/powerpoint/2010/main" val="129221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09720" y="2130426"/>
            <a:ext cx="8429684" cy="1470025"/>
          </a:xfrm>
        </p:spPr>
        <p:txBody>
          <a:bodyPr>
            <a:normAutofit/>
          </a:bodyPr>
          <a:lstStyle/>
          <a:p>
            <a:r>
              <a:rPr lang="zh-CN" altLang="en-US" sz="4800" b="1" dirty="0" smtClean="0">
                <a:solidFill>
                  <a:srgbClr val="FF0000"/>
                </a:solidFill>
                <a:latin typeface="楷体" pitchFamily="49" charset="-122"/>
                <a:ea typeface="楷体" pitchFamily="49" charset="-122"/>
              </a:rPr>
              <a:t>第</a:t>
            </a:r>
            <a:r>
              <a:rPr lang="en-US" altLang="zh-CN" sz="4800" b="1" dirty="0" smtClean="0">
                <a:solidFill>
                  <a:srgbClr val="FF0000"/>
                </a:solidFill>
                <a:latin typeface="楷体" pitchFamily="49" charset="-122"/>
                <a:ea typeface="楷体" pitchFamily="49" charset="-122"/>
              </a:rPr>
              <a:t>6</a:t>
            </a:r>
            <a:r>
              <a:rPr lang="zh-CN" altLang="en-US" sz="4800" b="1" dirty="0" smtClean="0">
                <a:solidFill>
                  <a:srgbClr val="FF0000"/>
                </a:solidFill>
                <a:latin typeface="楷体" pitchFamily="49" charset="-122"/>
                <a:ea typeface="楷体" pitchFamily="49" charset="-122"/>
              </a:rPr>
              <a:t>讲 数据结构初步</a:t>
            </a:r>
            <a:endParaRPr lang="zh-CN" altLang="en-US" sz="4800" b="1" dirty="0">
              <a:solidFill>
                <a:srgbClr val="FF0000"/>
              </a:solidFill>
              <a:latin typeface="楷体" pitchFamily="49" charset="-122"/>
              <a:ea typeface="楷体" pitchFamily="49" charset="-122"/>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26583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利用栈计算表达式的值</a:t>
            </a:r>
          </a:p>
        </p:txBody>
      </p:sp>
      <p:sp>
        <p:nvSpPr>
          <p:cNvPr id="3" name="内容占位符 2"/>
          <p:cNvSpPr>
            <a:spLocks noGrp="1"/>
          </p:cNvSpPr>
          <p:nvPr>
            <p:ph idx="1"/>
          </p:nvPr>
        </p:nvSpPr>
        <p:spPr/>
        <p:txBody>
          <a:bodyPr/>
          <a:lstStyle/>
          <a:p>
            <a:r>
              <a:rPr lang="zh-CN" altLang="en-US" b="1" dirty="0"/>
              <a:t>假设算术表达式只</a:t>
            </a:r>
            <a:r>
              <a:rPr lang="zh-CN" altLang="en-US" b="1" dirty="0" smtClean="0"/>
              <a:t>包含“</a:t>
            </a:r>
            <a:r>
              <a:rPr lang="en-US" altLang="zh-CN" b="1" dirty="0" smtClean="0"/>
              <a:t>+”</a:t>
            </a:r>
            <a:r>
              <a:rPr lang="zh-CN" altLang="en-US" b="1" dirty="0"/>
              <a:t>、“</a:t>
            </a:r>
            <a:r>
              <a:rPr lang="en-US" altLang="zh-CN" b="1" dirty="0"/>
              <a:t>-”</a:t>
            </a:r>
            <a:r>
              <a:rPr lang="zh-CN" altLang="en-US" b="1" dirty="0"/>
              <a:t>、“*”、“</a:t>
            </a:r>
            <a:r>
              <a:rPr lang="en-US" altLang="zh-CN" b="1" dirty="0"/>
              <a:t>/”</a:t>
            </a:r>
            <a:r>
              <a:rPr lang="zh-CN" altLang="en-US" b="1" dirty="0"/>
              <a:t>、正整数和括号的合法数学表达式，求算术表达式值</a:t>
            </a:r>
            <a:r>
              <a:rPr lang="zh-CN" altLang="en-US" b="1" dirty="0" smtClean="0"/>
              <a:t>。</a:t>
            </a:r>
            <a:endParaRPr lang="en-US" altLang="zh-CN" b="1" dirty="0" smtClean="0"/>
          </a:p>
          <a:p>
            <a:r>
              <a:rPr lang="zh-CN" altLang="en-US" b="1" dirty="0" smtClean="0"/>
              <a:t>过程：</a:t>
            </a:r>
            <a:endParaRPr lang="en-US" altLang="zh-CN" b="1" dirty="0" smtClean="0"/>
          </a:p>
          <a:p>
            <a:pPr lvl="1"/>
            <a:r>
              <a:rPr lang="zh-CN" altLang="en-US" b="1" dirty="0" smtClean="0"/>
              <a:t>先转为后缀表达式</a:t>
            </a:r>
            <a:endParaRPr lang="en-US" altLang="zh-CN" b="1" dirty="0" smtClean="0"/>
          </a:p>
          <a:p>
            <a:pPr lvl="1"/>
            <a:r>
              <a:rPr lang="zh-CN" altLang="en-US" b="1" dirty="0"/>
              <a:t>从左往右扫描后缀表达式，遇到操作数就进</a:t>
            </a:r>
            <a:r>
              <a:rPr lang="zh-CN" altLang="en-US" b="1" dirty="0" smtClean="0"/>
              <a:t>栈</a:t>
            </a:r>
            <a:endParaRPr lang="en-US" altLang="zh-CN" b="1" dirty="0" smtClean="0"/>
          </a:p>
          <a:p>
            <a:pPr lvl="1"/>
            <a:r>
              <a:rPr lang="zh-CN" altLang="en-US" b="1" dirty="0"/>
              <a:t>遇到操作符就从栈中弹出两个操作数，执行相应的运算，并将结果进</a:t>
            </a:r>
            <a:r>
              <a:rPr lang="zh-CN" altLang="en-US" b="1" dirty="0" smtClean="0"/>
              <a:t>栈</a:t>
            </a:r>
            <a:endParaRPr lang="en-US" altLang="zh-CN" b="1" dirty="0" smtClean="0"/>
          </a:p>
          <a:p>
            <a:pPr lvl="1"/>
            <a:r>
              <a:rPr lang="zh-CN" altLang="en-US" b="1" dirty="0"/>
              <a:t>如此下去，直到遇到结尾符</a:t>
            </a:r>
            <a:r>
              <a:rPr lang="en-US" altLang="zh-CN" b="1" dirty="0"/>
              <a:t>#</a:t>
            </a:r>
            <a:r>
              <a:rPr lang="zh-CN" altLang="en-US" b="1" dirty="0"/>
              <a:t>结束，弹出的栈顶元素就是结果</a:t>
            </a:r>
            <a:endParaRPr lang="zh-CN" altLang="en-US" dirty="0"/>
          </a:p>
        </p:txBody>
      </p:sp>
    </p:spTree>
    <p:extLst>
      <p:ext uri="{BB962C8B-B14F-4D97-AF65-F5344CB8AC3E}">
        <p14:creationId xmlns:p14="http://schemas.microsoft.com/office/powerpoint/2010/main" val="41732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27344"/>
          </a:xfrm>
        </p:spPr>
        <p:txBody>
          <a:bodyPr/>
          <a:lstStyle/>
          <a:p>
            <a:endParaRPr lang="zh-CN" altLang="en-US"/>
          </a:p>
        </p:txBody>
      </p:sp>
      <p:sp>
        <p:nvSpPr>
          <p:cNvPr id="4" name="矩形 3"/>
          <p:cNvSpPr/>
          <p:nvPr/>
        </p:nvSpPr>
        <p:spPr>
          <a:xfrm>
            <a:off x="3727938" y="1391006"/>
            <a:ext cx="4255477" cy="5078313"/>
          </a:xfrm>
          <a:prstGeom prst="rect">
            <a:avLst/>
          </a:prstGeom>
          <a:ln w="19050">
            <a:solidFill>
              <a:srgbClr val="FF0000"/>
            </a:solidFill>
          </a:ln>
        </p:spPr>
        <p:txBody>
          <a:bodyPr wrap="square">
            <a:spAutoFit/>
          </a:bodyPr>
          <a:lstStyle/>
          <a:p>
            <a:r>
              <a:rPr lang="en-US" altLang="zh-CN" dirty="0" smtClean="0"/>
              <a:t>#include &lt;</a:t>
            </a:r>
            <a:r>
              <a:rPr lang="en-US" altLang="zh-CN" dirty="0" err="1" smtClean="0"/>
              <a:t>stdio.h</a:t>
            </a:r>
            <a:r>
              <a:rPr lang="en-US" altLang="zh-CN" dirty="0" smtClean="0"/>
              <a:t>&gt;  </a:t>
            </a:r>
          </a:p>
          <a:p>
            <a:r>
              <a:rPr lang="en-US" altLang="zh-CN" dirty="0" smtClean="0"/>
              <a:t>#include &lt;</a:t>
            </a:r>
            <a:r>
              <a:rPr lang="en-US" altLang="zh-CN" dirty="0" err="1" smtClean="0"/>
              <a:t>stdlib.h</a:t>
            </a:r>
            <a:r>
              <a:rPr lang="en-US" altLang="zh-CN" dirty="0" smtClean="0"/>
              <a:t>&gt; </a:t>
            </a:r>
          </a:p>
          <a:p>
            <a:r>
              <a:rPr lang="en-US" altLang="zh-CN" dirty="0" smtClean="0"/>
              <a:t>#include&lt;</a:t>
            </a:r>
            <a:r>
              <a:rPr lang="en-US" altLang="zh-CN" dirty="0" err="1" smtClean="0"/>
              <a:t>iostream</a:t>
            </a:r>
            <a:r>
              <a:rPr lang="en-US" altLang="zh-CN" dirty="0" smtClean="0"/>
              <a:t>&gt; </a:t>
            </a:r>
          </a:p>
          <a:p>
            <a:r>
              <a:rPr lang="en-US" altLang="zh-CN" dirty="0" smtClean="0"/>
              <a:t>#define </a:t>
            </a:r>
            <a:r>
              <a:rPr lang="en-US" altLang="zh-CN" dirty="0" err="1" smtClean="0"/>
              <a:t>MaxSize</a:t>
            </a:r>
            <a:r>
              <a:rPr lang="en-US" altLang="zh-CN" dirty="0" smtClean="0"/>
              <a:t> 100 </a:t>
            </a:r>
          </a:p>
          <a:p>
            <a:r>
              <a:rPr lang="en-US" altLang="zh-CN" dirty="0" smtClean="0"/>
              <a:t>#define N 500 </a:t>
            </a:r>
          </a:p>
          <a:p>
            <a:r>
              <a:rPr lang="en-US" altLang="zh-CN" dirty="0" smtClean="0"/>
              <a:t>using namespace </a:t>
            </a:r>
            <a:r>
              <a:rPr lang="en-US" altLang="zh-CN" dirty="0" err="1" smtClean="0"/>
              <a:t>std</a:t>
            </a:r>
            <a:r>
              <a:rPr lang="en-US" altLang="zh-CN" dirty="0" smtClean="0"/>
              <a:t>;</a:t>
            </a:r>
          </a:p>
          <a:p>
            <a:r>
              <a:rPr lang="en-US" altLang="zh-CN" b="1" dirty="0" smtClean="0">
                <a:solidFill>
                  <a:srgbClr val="FF0000"/>
                </a:solidFill>
              </a:rPr>
              <a:t>//</a:t>
            </a:r>
            <a:r>
              <a:rPr lang="zh-CN" altLang="en-US" b="1" dirty="0" smtClean="0">
                <a:solidFill>
                  <a:srgbClr val="FF0000"/>
                </a:solidFill>
              </a:rPr>
              <a:t>符号栈  </a:t>
            </a:r>
          </a:p>
          <a:p>
            <a:r>
              <a:rPr lang="en-US" altLang="zh-CN" dirty="0" err="1" smtClean="0"/>
              <a:t>struct</a:t>
            </a:r>
            <a:r>
              <a:rPr lang="en-US" altLang="zh-CN" dirty="0" smtClean="0"/>
              <a:t> </a:t>
            </a:r>
            <a:r>
              <a:rPr lang="en-US" altLang="zh-CN" dirty="0" err="1" smtClean="0"/>
              <a:t>opstack</a:t>
            </a:r>
            <a:endParaRPr lang="en-US" altLang="zh-CN" dirty="0" smtClean="0"/>
          </a:p>
          <a:p>
            <a:r>
              <a:rPr lang="en-US" altLang="zh-CN" dirty="0" smtClean="0"/>
              <a:t>{  </a:t>
            </a:r>
          </a:p>
          <a:p>
            <a:r>
              <a:rPr lang="en-US" altLang="zh-CN" dirty="0" smtClean="0"/>
              <a:t>    char data[</a:t>
            </a:r>
            <a:r>
              <a:rPr lang="en-US" altLang="zh-CN" dirty="0" err="1" smtClean="0"/>
              <a:t>MaxSize</a:t>
            </a:r>
            <a:r>
              <a:rPr lang="en-US" altLang="zh-CN" dirty="0" smtClean="0"/>
              <a:t>];//</a:t>
            </a:r>
            <a:r>
              <a:rPr lang="zh-CN" altLang="en-US" dirty="0" smtClean="0"/>
              <a:t>存储操作符   </a:t>
            </a:r>
          </a:p>
          <a:p>
            <a:r>
              <a:rPr lang="zh-CN" altLang="en-US" dirty="0" smtClean="0"/>
              <a:t>    </a:t>
            </a:r>
            <a:r>
              <a:rPr lang="en-US" altLang="zh-CN" dirty="0" err="1" smtClean="0"/>
              <a:t>int</a:t>
            </a:r>
            <a:r>
              <a:rPr lang="en-US" altLang="zh-CN" dirty="0" smtClean="0"/>
              <a:t> top;//</a:t>
            </a:r>
            <a:r>
              <a:rPr lang="zh-CN" altLang="en-US" dirty="0" smtClean="0"/>
              <a:t>指向栈顶的指针   </a:t>
            </a:r>
          </a:p>
          <a:p>
            <a:r>
              <a:rPr lang="en-US" altLang="zh-CN" dirty="0" smtClean="0"/>
              <a:t>}op;  </a:t>
            </a:r>
          </a:p>
          <a:p>
            <a:r>
              <a:rPr lang="en-US" altLang="zh-CN" b="1" dirty="0" smtClean="0">
                <a:solidFill>
                  <a:srgbClr val="FF0000"/>
                </a:solidFill>
              </a:rPr>
              <a:t>//</a:t>
            </a:r>
            <a:r>
              <a:rPr lang="zh-CN" altLang="en-US" b="1" dirty="0" smtClean="0">
                <a:solidFill>
                  <a:srgbClr val="FF0000"/>
                </a:solidFill>
              </a:rPr>
              <a:t>数值栈  </a:t>
            </a:r>
          </a:p>
          <a:p>
            <a:r>
              <a:rPr lang="en-US" altLang="zh-CN" dirty="0" err="1" smtClean="0"/>
              <a:t>struct</a:t>
            </a:r>
            <a:r>
              <a:rPr lang="en-US" altLang="zh-CN" dirty="0" smtClean="0"/>
              <a:t> </a:t>
            </a:r>
            <a:r>
              <a:rPr lang="en-US" altLang="zh-CN" dirty="0" err="1" smtClean="0"/>
              <a:t>ststack</a:t>
            </a:r>
            <a:endParaRPr lang="en-US" altLang="zh-CN" dirty="0" smtClean="0"/>
          </a:p>
          <a:p>
            <a:r>
              <a:rPr lang="en-US" altLang="zh-CN" dirty="0" smtClean="0"/>
              <a:t>{  </a:t>
            </a:r>
          </a:p>
          <a:p>
            <a:r>
              <a:rPr lang="en-US" altLang="zh-CN" dirty="0" smtClean="0"/>
              <a:t>    float data[</a:t>
            </a:r>
            <a:r>
              <a:rPr lang="en-US" altLang="zh-CN" dirty="0" err="1" smtClean="0"/>
              <a:t>MaxSize</a:t>
            </a:r>
            <a:r>
              <a:rPr lang="en-US" altLang="zh-CN" dirty="0" smtClean="0"/>
              <a:t>];//</a:t>
            </a:r>
            <a:r>
              <a:rPr lang="zh-CN" altLang="en-US" dirty="0" smtClean="0"/>
              <a:t>存储操作符数   </a:t>
            </a:r>
          </a:p>
          <a:p>
            <a:r>
              <a:rPr lang="zh-CN" altLang="en-US" dirty="0" smtClean="0"/>
              <a:t>    </a:t>
            </a:r>
            <a:r>
              <a:rPr lang="en-US" altLang="zh-CN" dirty="0" err="1" smtClean="0"/>
              <a:t>int</a:t>
            </a:r>
            <a:r>
              <a:rPr lang="en-US" altLang="zh-CN" dirty="0" smtClean="0"/>
              <a:t> top;//</a:t>
            </a:r>
            <a:r>
              <a:rPr lang="zh-CN" altLang="en-US" dirty="0" smtClean="0"/>
              <a:t>指向栈顶的指针   </a:t>
            </a:r>
          </a:p>
          <a:p>
            <a:r>
              <a:rPr lang="en-US" altLang="zh-CN" dirty="0" smtClean="0"/>
              <a:t>}</a:t>
            </a:r>
            <a:r>
              <a:rPr lang="en-US" altLang="zh-CN" dirty="0" err="1" smtClean="0"/>
              <a:t>st</a:t>
            </a:r>
            <a:r>
              <a:rPr lang="en-US" altLang="zh-CN" dirty="0" smtClean="0"/>
              <a:t>; </a:t>
            </a:r>
            <a:endParaRPr lang="zh-CN" altLang="en-US" dirty="0"/>
          </a:p>
        </p:txBody>
      </p:sp>
    </p:spTree>
    <p:extLst>
      <p:ext uri="{BB962C8B-B14F-4D97-AF65-F5344CB8AC3E}">
        <p14:creationId xmlns:p14="http://schemas.microsoft.com/office/powerpoint/2010/main" val="387519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0"/>
            <a:ext cx="11588262" cy="6740307"/>
          </a:xfrm>
          <a:prstGeom prst="rect">
            <a:avLst/>
          </a:prstGeom>
        </p:spPr>
        <p:txBody>
          <a:bodyPr wrap="square">
            <a:spAutoFit/>
          </a:bodyPr>
          <a:lstStyle/>
          <a:p>
            <a:r>
              <a:rPr lang="en-US" altLang="zh-CN" dirty="0" smtClean="0"/>
              <a:t>void trans(char </a:t>
            </a:r>
            <a:r>
              <a:rPr lang="en-US" altLang="zh-CN" dirty="0" err="1" smtClean="0"/>
              <a:t>exp</a:t>
            </a:r>
            <a:r>
              <a:rPr lang="en-US" altLang="zh-CN" dirty="0" smtClean="0"/>
              <a:t>[],char </a:t>
            </a:r>
            <a:r>
              <a:rPr lang="en-US" altLang="zh-CN" dirty="0" err="1" smtClean="0"/>
              <a:t>postexp</a:t>
            </a:r>
            <a:r>
              <a:rPr lang="en-US" altLang="zh-CN" dirty="0" smtClean="0"/>
              <a:t>[])</a:t>
            </a:r>
          </a:p>
          <a:p>
            <a:r>
              <a:rPr lang="en-US" altLang="zh-CN" dirty="0" smtClean="0"/>
              <a:t>{  </a:t>
            </a:r>
          </a:p>
          <a:p>
            <a:r>
              <a:rPr lang="en-US" altLang="zh-CN" dirty="0" smtClean="0"/>
              <a:t>    char </a:t>
            </a:r>
            <a:r>
              <a:rPr lang="en-US" altLang="zh-CN" dirty="0" err="1" smtClean="0"/>
              <a:t>ch</a:t>
            </a:r>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=0,j=0; //</a:t>
            </a:r>
            <a:r>
              <a:rPr lang="en-US" altLang="zh-CN" dirty="0" err="1" smtClean="0"/>
              <a:t>i</a:t>
            </a:r>
            <a:r>
              <a:rPr lang="zh-CN" altLang="en-US" dirty="0" smtClean="0"/>
              <a:t>扫描</a:t>
            </a:r>
            <a:r>
              <a:rPr lang="en-US" altLang="zh-CN" dirty="0" err="1" smtClean="0"/>
              <a:t>exp</a:t>
            </a:r>
            <a:r>
              <a:rPr lang="zh-CN" altLang="en-US" dirty="0" smtClean="0"/>
              <a:t>的下标</a:t>
            </a:r>
            <a:r>
              <a:rPr lang="en-US" altLang="zh-CN" dirty="0" smtClean="0"/>
              <a:t>,j</a:t>
            </a:r>
            <a:r>
              <a:rPr lang="zh-CN" altLang="en-US" dirty="0" smtClean="0"/>
              <a:t>扫描</a:t>
            </a:r>
            <a:r>
              <a:rPr lang="en-US" altLang="zh-CN" dirty="0" err="1" smtClean="0"/>
              <a:t>postexp</a:t>
            </a:r>
            <a:r>
              <a:rPr lang="zh-CN" altLang="en-US" dirty="0" smtClean="0"/>
              <a:t>的下标  </a:t>
            </a:r>
          </a:p>
          <a:p>
            <a:r>
              <a:rPr lang="zh-CN" altLang="en-US" dirty="0" smtClean="0"/>
              <a:t>    </a:t>
            </a:r>
            <a:r>
              <a:rPr lang="en-US" altLang="zh-CN" dirty="0" err="1" smtClean="0"/>
              <a:t>op.top</a:t>
            </a:r>
            <a:r>
              <a:rPr lang="en-US" altLang="zh-CN" dirty="0" smtClean="0"/>
              <a:t>=-1;  </a:t>
            </a:r>
          </a:p>
          <a:p>
            <a:r>
              <a:rPr lang="en-US" altLang="zh-CN" dirty="0" smtClean="0"/>
              <a:t>    </a:t>
            </a:r>
            <a:r>
              <a:rPr lang="en-US" altLang="zh-CN" dirty="0" err="1" smtClean="0"/>
              <a:t>ch</a:t>
            </a:r>
            <a:r>
              <a:rPr lang="en-US" altLang="zh-CN" dirty="0" smtClean="0"/>
              <a:t>=</a:t>
            </a:r>
            <a:r>
              <a:rPr lang="en-US" altLang="zh-CN" dirty="0" err="1" smtClean="0"/>
              <a:t>exp</a:t>
            </a:r>
            <a:r>
              <a:rPr lang="en-US" altLang="zh-CN" dirty="0" smtClean="0"/>
              <a:t>[</a:t>
            </a:r>
            <a:r>
              <a:rPr lang="en-US" altLang="zh-CN" dirty="0" err="1" smtClean="0"/>
              <a:t>i</a:t>
            </a:r>
            <a:r>
              <a:rPr lang="en-US" altLang="zh-CN" dirty="0" smtClean="0"/>
              <a:t>]; </a:t>
            </a:r>
          </a:p>
          <a:p>
            <a:r>
              <a:rPr lang="en-US" altLang="zh-CN" dirty="0"/>
              <a:t> </a:t>
            </a:r>
            <a:r>
              <a:rPr lang="en-US" altLang="zh-CN" dirty="0" smtClean="0"/>
              <a:t>   </a:t>
            </a:r>
            <a:r>
              <a:rPr lang="en-US" altLang="zh-CN" dirty="0" err="1" smtClean="0"/>
              <a:t>i</a:t>
            </a:r>
            <a:r>
              <a:rPr lang="en-US" altLang="zh-CN" dirty="0" smtClean="0"/>
              <a:t>++;  </a:t>
            </a:r>
          </a:p>
          <a:p>
            <a:r>
              <a:rPr lang="en-US" altLang="zh-CN" dirty="0" smtClean="0"/>
              <a:t>    while (</a:t>
            </a:r>
            <a:r>
              <a:rPr lang="en-US" altLang="zh-CN" dirty="0" err="1" smtClean="0"/>
              <a:t>ch</a:t>
            </a:r>
            <a:r>
              <a:rPr lang="en-US" altLang="zh-CN" dirty="0" smtClean="0"/>
              <a:t> != '\0')  </a:t>
            </a:r>
          </a:p>
          <a:p>
            <a:r>
              <a:rPr lang="en-US" altLang="zh-CN" dirty="0" smtClean="0"/>
              <a:t>    {  </a:t>
            </a:r>
          </a:p>
          <a:p>
            <a:r>
              <a:rPr lang="en-US" altLang="zh-CN" dirty="0" smtClean="0"/>
              <a:t>        switch(</a:t>
            </a:r>
            <a:r>
              <a:rPr lang="en-US" altLang="zh-CN" dirty="0" err="1" smtClean="0"/>
              <a:t>ch</a:t>
            </a:r>
            <a:r>
              <a:rPr lang="en-US" altLang="zh-CN" dirty="0" smtClean="0"/>
              <a:t>)</a:t>
            </a:r>
          </a:p>
          <a:p>
            <a:r>
              <a:rPr lang="en-US" altLang="zh-CN" dirty="0"/>
              <a:t> </a:t>
            </a:r>
            <a:r>
              <a:rPr lang="en-US" altLang="zh-CN" dirty="0" smtClean="0"/>
              <a:t>      {  </a:t>
            </a:r>
          </a:p>
          <a:p>
            <a:r>
              <a:rPr lang="en-US" altLang="zh-CN" dirty="0" smtClean="0"/>
              <a:t>        case '(':    //</a:t>
            </a:r>
            <a:r>
              <a:rPr lang="zh-CN" altLang="en-US" dirty="0" smtClean="0"/>
              <a:t>左括号  </a:t>
            </a:r>
          </a:p>
          <a:p>
            <a:r>
              <a:rPr lang="zh-CN" altLang="en-US" dirty="0" smtClean="0"/>
              <a:t>            </a:t>
            </a:r>
            <a:r>
              <a:rPr lang="en-US" altLang="zh-CN" dirty="0" err="1" smtClean="0"/>
              <a:t>op.top</a:t>
            </a:r>
            <a:r>
              <a:rPr lang="en-US" altLang="zh-CN" dirty="0" smtClean="0"/>
              <a:t>++; </a:t>
            </a:r>
            <a:r>
              <a:rPr lang="en-US" altLang="zh-CN" dirty="0" err="1" smtClean="0"/>
              <a:t>op.data</a:t>
            </a:r>
            <a:r>
              <a:rPr lang="en-US" altLang="zh-CN" dirty="0" smtClean="0"/>
              <a:t>[</a:t>
            </a:r>
            <a:r>
              <a:rPr lang="en-US" altLang="zh-CN" dirty="0" err="1" smtClean="0"/>
              <a:t>op.top</a:t>
            </a:r>
            <a:r>
              <a:rPr lang="en-US" altLang="zh-CN" dirty="0" smtClean="0"/>
              <a:t>]=</a:t>
            </a:r>
            <a:r>
              <a:rPr lang="en-US" altLang="zh-CN" dirty="0" err="1" smtClean="0"/>
              <a:t>ch</a:t>
            </a:r>
            <a:r>
              <a:rPr lang="en-US" altLang="zh-CN" dirty="0" smtClean="0"/>
              <a:t>;  </a:t>
            </a:r>
          </a:p>
          <a:p>
            <a:r>
              <a:rPr lang="en-US" altLang="zh-CN" dirty="0" smtClean="0"/>
              <a:t>            break;  </a:t>
            </a:r>
          </a:p>
          <a:p>
            <a:r>
              <a:rPr lang="en-US" altLang="zh-CN" dirty="0" smtClean="0"/>
              <a:t>        case ')':   //</a:t>
            </a:r>
            <a:r>
              <a:rPr lang="zh-CN" altLang="en-US" dirty="0" smtClean="0"/>
              <a:t>右括号  </a:t>
            </a:r>
          </a:p>
          <a:p>
            <a:r>
              <a:rPr lang="zh-CN" altLang="en-US" dirty="0" smtClean="0"/>
              <a:t>            </a:t>
            </a:r>
            <a:r>
              <a:rPr lang="en-US" altLang="zh-CN" dirty="0" smtClean="0"/>
              <a:t>while(</a:t>
            </a:r>
            <a:r>
              <a:rPr lang="en-US" altLang="zh-CN" dirty="0" err="1" smtClean="0"/>
              <a:t>op.data</a:t>
            </a:r>
            <a:r>
              <a:rPr lang="en-US" altLang="zh-CN" dirty="0" smtClean="0"/>
              <a:t>[</a:t>
            </a:r>
            <a:r>
              <a:rPr lang="en-US" altLang="zh-CN" dirty="0" err="1" smtClean="0"/>
              <a:t>op.top</a:t>
            </a:r>
            <a:r>
              <a:rPr lang="en-US" altLang="zh-CN" dirty="0" smtClean="0"/>
              <a:t>]!='(')//</a:t>
            </a:r>
            <a:r>
              <a:rPr lang="zh-CN" altLang="en-US" dirty="0" smtClean="0"/>
              <a:t>若遇到右括弧“</a:t>
            </a:r>
            <a:r>
              <a:rPr lang="en-US" altLang="zh-CN" dirty="0" smtClean="0"/>
              <a:t>)</a:t>
            </a:r>
            <a:r>
              <a:rPr lang="zh-CN" altLang="en-US" dirty="0" smtClean="0"/>
              <a:t>”，则连续出栈输出，直到遇到左括弧“</a:t>
            </a:r>
            <a:r>
              <a:rPr lang="en-US" altLang="zh-CN" dirty="0" smtClean="0"/>
              <a:t>(</a:t>
            </a:r>
            <a:r>
              <a:rPr lang="zh-CN" altLang="en-US" dirty="0" smtClean="0"/>
              <a:t>”为止。其中，左括弧出栈但是并不输出   </a:t>
            </a:r>
          </a:p>
          <a:p>
            <a:r>
              <a:rPr lang="zh-CN" altLang="en-US" dirty="0" smtClean="0"/>
              <a:t>            </a:t>
            </a:r>
            <a:r>
              <a:rPr lang="en-US" altLang="zh-CN" dirty="0" smtClean="0"/>
              <a:t>{  </a:t>
            </a:r>
          </a:p>
          <a:p>
            <a:r>
              <a:rPr lang="en-US" altLang="zh-CN" dirty="0" smtClean="0"/>
              <a:t>                </a:t>
            </a:r>
            <a:r>
              <a:rPr lang="en-US" altLang="zh-CN" dirty="0" err="1" smtClean="0"/>
              <a:t>postexp</a:t>
            </a:r>
            <a:r>
              <a:rPr lang="en-US" altLang="zh-CN" dirty="0" smtClean="0"/>
              <a:t>[j]=</a:t>
            </a:r>
            <a:r>
              <a:rPr lang="en-US" altLang="zh-CN" dirty="0" err="1" smtClean="0"/>
              <a:t>op.data</a:t>
            </a:r>
            <a:r>
              <a:rPr lang="en-US" altLang="zh-CN" dirty="0" smtClean="0"/>
              <a:t>[</a:t>
            </a:r>
            <a:r>
              <a:rPr lang="en-US" altLang="zh-CN" dirty="0" err="1" smtClean="0"/>
              <a:t>op.top</a:t>
            </a:r>
            <a:r>
              <a:rPr lang="en-US" altLang="zh-CN" dirty="0" smtClean="0"/>
              <a:t>]; </a:t>
            </a:r>
          </a:p>
          <a:p>
            <a:r>
              <a:rPr lang="en-US" altLang="zh-CN" dirty="0" smtClean="0"/>
              <a:t>	 </a:t>
            </a:r>
            <a:r>
              <a:rPr lang="en-US" altLang="zh-CN" dirty="0" err="1" smtClean="0"/>
              <a:t>j++</a:t>
            </a:r>
            <a:r>
              <a:rPr lang="en-US" altLang="zh-CN" dirty="0" smtClean="0"/>
              <a:t>;  </a:t>
            </a:r>
          </a:p>
          <a:p>
            <a:r>
              <a:rPr lang="en-US" altLang="zh-CN" dirty="0" smtClean="0"/>
              <a:t>                </a:t>
            </a:r>
            <a:r>
              <a:rPr lang="en-US" altLang="zh-CN" dirty="0" err="1" smtClean="0"/>
              <a:t>op.top</a:t>
            </a:r>
            <a:r>
              <a:rPr lang="en-US" altLang="zh-CN" dirty="0" smtClean="0"/>
              <a:t>--;  </a:t>
            </a:r>
          </a:p>
          <a:p>
            <a:r>
              <a:rPr lang="en-US" altLang="zh-CN" dirty="0" smtClean="0"/>
              <a:t>            }  </a:t>
            </a:r>
          </a:p>
          <a:p>
            <a:r>
              <a:rPr lang="en-US" altLang="zh-CN" dirty="0" smtClean="0"/>
              <a:t>            </a:t>
            </a:r>
            <a:r>
              <a:rPr lang="en-US" altLang="zh-CN" dirty="0" err="1" smtClean="0"/>
              <a:t>op.top</a:t>
            </a:r>
            <a:r>
              <a:rPr lang="en-US" altLang="zh-CN" dirty="0" smtClean="0"/>
              <a:t>--;  </a:t>
            </a:r>
          </a:p>
          <a:p>
            <a:r>
              <a:rPr lang="en-US" altLang="zh-CN" dirty="0" smtClean="0"/>
              <a:t>            break; </a:t>
            </a:r>
            <a:endParaRPr lang="zh-CN" altLang="en-US" dirty="0"/>
          </a:p>
        </p:txBody>
      </p:sp>
    </p:spTree>
    <p:extLst>
      <p:ext uri="{BB962C8B-B14F-4D97-AF65-F5344CB8AC3E}">
        <p14:creationId xmlns:p14="http://schemas.microsoft.com/office/powerpoint/2010/main" val="142213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030" y="117693"/>
            <a:ext cx="11377245" cy="6740307"/>
          </a:xfrm>
          <a:prstGeom prst="rect">
            <a:avLst/>
          </a:prstGeom>
        </p:spPr>
        <p:txBody>
          <a:bodyPr wrap="square">
            <a:spAutoFit/>
          </a:bodyPr>
          <a:lstStyle/>
          <a:p>
            <a:r>
              <a:rPr lang="en-US" altLang="zh-CN" dirty="0" smtClean="0"/>
              <a:t>        </a:t>
            </a:r>
            <a:r>
              <a:rPr lang="en-US" altLang="zh-CN" b="1" dirty="0" smtClean="0">
                <a:solidFill>
                  <a:srgbClr val="FF0000"/>
                </a:solidFill>
              </a:rPr>
              <a:t>case '+':   </a:t>
            </a:r>
            <a:r>
              <a:rPr lang="en-US" altLang="zh-CN" dirty="0" smtClean="0"/>
              <a:t>//</a:t>
            </a:r>
            <a:r>
              <a:rPr lang="zh-CN" altLang="en-US" dirty="0" smtClean="0"/>
              <a:t>为</a:t>
            </a:r>
            <a:r>
              <a:rPr lang="en-US" altLang="zh-CN" dirty="0" smtClean="0"/>
              <a:t>'+'</a:t>
            </a:r>
            <a:r>
              <a:rPr lang="zh-CN" altLang="en-US" dirty="0" smtClean="0"/>
              <a:t>或</a:t>
            </a:r>
            <a:r>
              <a:rPr lang="en-US" altLang="zh-CN" dirty="0" smtClean="0"/>
              <a:t>'-'</a:t>
            </a:r>
            <a:r>
              <a:rPr lang="zh-CN" altLang="en-US" dirty="0" smtClean="0"/>
              <a:t>时，其优先级不大于栈顶任何运算符的优先级，直到</a:t>
            </a:r>
            <a:r>
              <a:rPr lang="en-US" altLang="zh-CN" dirty="0" smtClean="0"/>
              <a:t>')'  </a:t>
            </a:r>
          </a:p>
          <a:p>
            <a:r>
              <a:rPr lang="en-US" altLang="zh-CN" dirty="0" smtClean="0"/>
              <a:t>        </a:t>
            </a:r>
            <a:r>
              <a:rPr lang="en-US" altLang="zh-CN" b="1" dirty="0" smtClean="0">
                <a:solidFill>
                  <a:srgbClr val="FF0000"/>
                </a:solidFill>
              </a:rPr>
              <a:t>case '-':  </a:t>
            </a:r>
          </a:p>
          <a:p>
            <a:r>
              <a:rPr lang="en-US" altLang="zh-CN" dirty="0" smtClean="0"/>
              <a:t>            while (</a:t>
            </a:r>
            <a:r>
              <a:rPr lang="en-US" altLang="zh-CN" dirty="0" err="1" smtClean="0"/>
              <a:t>op.top</a:t>
            </a:r>
            <a:r>
              <a:rPr lang="en-US" altLang="zh-CN" dirty="0" smtClean="0"/>
              <a:t>!=-1 &amp;&amp; </a:t>
            </a:r>
            <a:r>
              <a:rPr lang="en-US" altLang="zh-CN" dirty="0" err="1" smtClean="0"/>
              <a:t>op.data</a:t>
            </a:r>
            <a:r>
              <a:rPr lang="en-US" altLang="zh-CN" dirty="0" smtClean="0"/>
              <a:t>[</a:t>
            </a:r>
            <a:r>
              <a:rPr lang="en-US" altLang="zh-CN" dirty="0" err="1" smtClean="0"/>
              <a:t>op.top</a:t>
            </a:r>
            <a:r>
              <a:rPr lang="en-US" altLang="zh-CN" dirty="0" smtClean="0"/>
              <a:t>]!='(')  </a:t>
            </a:r>
          </a:p>
          <a:p>
            <a:r>
              <a:rPr lang="en-US" altLang="zh-CN" dirty="0" smtClean="0"/>
              <a:t>            {  </a:t>
            </a:r>
          </a:p>
          <a:p>
            <a:r>
              <a:rPr lang="en-US" altLang="zh-CN" dirty="0" smtClean="0"/>
              <a:t>                </a:t>
            </a:r>
            <a:r>
              <a:rPr lang="en-US" altLang="zh-CN" dirty="0" err="1" smtClean="0"/>
              <a:t>postexp</a:t>
            </a:r>
            <a:r>
              <a:rPr lang="en-US" altLang="zh-CN" dirty="0" smtClean="0"/>
              <a:t>[j]=</a:t>
            </a:r>
            <a:r>
              <a:rPr lang="en-US" altLang="zh-CN" dirty="0" err="1" smtClean="0"/>
              <a:t>op.data</a:t>
            </a:r>
            <a:r>
              <a:rPr lang="en-US" altLang="zh-CN" dirty="0" smtClean="0"/>
              <a:t>[</a:t>
            </a:r>
            <a:r>
              <a:rPr lang="en-US" altLang="zh-CN" dirty="0" err="1" smtClean="0"/>
              <a:t>op.top</a:t>
            </a:r>
            <a:r>
              <a:rPr lang="en-US" altLang="zh-CN" dirty="0" smtClean="0"/>
              <a:t>]; </a:t>
            </a:r>
          </a:p>
          <a:p>
            <a:r>
              <a:rPr lang="en-US" altLang="zh-CN" dirty="0" smtClean="0"/>
              <a:t>	 </a:t>
            </a:r>
            <a:r>
              <a:rPr lang="en-US" altLang="zh-CN" dirty="0" err="1" smtClean="0"/>
              <a:t>j++</a:t>
            </a:r>
            <a:r>
              <a:rPr lang="en-US" altLang="zh-CN" dirty="0" smtClean="0"/>
              <a:t>;  </a:t>
            </a:r>
          </a:p>
          <a:p>
            <a:r>
              <a:rPr lang="en-US" altLang="zh-CN" dirty="0" smtClean="0"/>
              <a:t>                </a:t>
            </a:r>
            <a:r>
              <a:rPr lang="en-US" altLang="zh-CN" dirty="0" err="1" smtClean="0"/>
              <a:t>op.top</a:t>
            </a:r>
            <a:r>
              <a:rPr lang="en-US" altLang="zh-CN" dirty="0" smtClean="0"/>
              <a:t>--;  </a:t>
            </a:r>
          </a:p>
          <a:p>
            <a:r>
              <a:rPr lang="en-US" altLang="zh-CN" dirty="0" smtClean="0"/>
              <a:t>            }  </a:t>
            </a:r>
          </a:p>
          <a:p>
            <a:r>
              <a:rPr lang="en-US" altLang="zh-CN" dirty="0" smtClean="0"/>
              <a:t>            </a:t>
            </a:r>
            <a:r>
              <a:rPr lang="en-US" altLang="zh-CN" dirty="0" err="1" smtClean="0"/>
              <a:t>op.top</a:t>
            </a:r>
            <a:r>
              <a:rPr lang="en-US" altLang="zh-CN" dirty="0" smtClean="0"/>
              <a:t>++; </a:t>
            </a:r>
          </a:p>
          <a:p>
            <a:r>
              <a:rPr lang="en-US" altLang="zh-CN" dirty="0"/>
              <a:t> </a:t>
            </a:r>
            <a:r>
              <a:rPr lang="en-US" altLang="zh-CN" dirty="0" smtClean="0"/>
              <a:t>           </a:t>
            </a:r>
            <a:r>
              <a:rPr lang="en-US" altLang="zh-CN" dirty="0" err="1" smtClean="0"/>
              <a:t>op.data</a:t>
            </a:r>
            <a:r>
              <a:rPr lang="en-US" altLang="zh-CN" dirty="0" smtClean="0"/>
              <a:t>[</a:t>
            </a:r>
            <a:r>
              <a:rPr lang="en-US" altLang="zh-CN" dirty="0" err="1" smtClean="0"/>
              <a:t>op.top</a:t>
            </a:r>
            <a:r>
              <a:rPr lang="en-US" altLang="zh-CN" dirty="0" smtClean="0"/>
              <a:t>]=</a:t>
            </a:r>
            <a:r>
              <a:rPr lang="en-US" altLang="zh-CN" dirty="0" err="1" smtClean="0"/>
              <a:t>ch</a:t>
            </a:r>
            <a:r>
              <a:rPr lang="en-US" altLang="zh-CN" dirty="0" smtClean="0"/>
              <a:t>;  </a:t>
            </a:r>
          </a:p>
          <a:p>
            <a:r>
              <a:rPr lang="en-US" altLang="zh-CN" dirty="0" smtClean="0"/>
              <a:t>            break;  </a:t>
            </a:r>
          </a:p>
          <a:p>
            <a:r>
              <a:rPr lang="en-US" altLang="zh-CN" dirty="0" smtClean="0"/>
              <a:t>        </a:t>
            </a:r>
            <a:r>
              <a:rPr lang="en-US" altLang="zh-CN" b="1" dirty="0" smtClean="0">
                <a:solidFill>
                  <a:srgbClr val="FF0000"/>
                </a:solidFill>
              </a:rPr>
              <a:t>case '*':  </a:t>
            </a:r>
          </a:p>
          <a:p>
            <a:r>
              <a:rPr lang="en-US" altLang="zh-CN" dirty="0" smtClean="0"/>
              <a:t>        </a:t>
            </a:r>
            <a:r>
              <a:rPr lang="en-US" altLang="zh-CN" b="1" dirty="0" smtClean="0">
                <a:solidFill>
                  <a:srgbClr val="FF0000"/>
                </a:solidFill>
              </a:rPr>
              <a:t>case '/':  </a:t>
            </a:r>
            <a:r>
              <a:rPr lang="en-US" altLang="zh-CN" dirty="0" smtClean="0"/>
              <a:t>//</a:t>
            </a:r>
            <a:r>
              <a:rPr lang="zh-CN" altLang="en-US" dirty="0" smtClean="0"/>
              <a:t>为</a:t>
            </a:r>
            <a:r>
              <a:rPr lang="en-US" altLang="zh-CN" dirty="0" smtClean="0"/>
              <a:t>'*'</a:t>
            </a:r>
            <a:r>
              <a:rPr lang="zh-CN" altLang="en-US" dirty="0" smtClean="0"/>
              <a:t>或</a:t>
            </a:r>
            <a:r>
              <a:rPr lang="en-US" altLang="zh-CN" dirty="0" smtClean="0"/>
              <a:t>'/'</a:t>
            </a:r>
            <a:r>
              <a:rPr lang="zh-CN" altLang="en-US" dirty="0" smtClean="0"/>
              <a:t>时，其优先级不大于栈顶为</a:t>
            </a:r>
            <a:r>
              <a:rPr lang="en-US" altLang="zh-CN" dirty="0" smtClean="0"/>
              <a:t>'*'</a:t>
            </a:r>
            <a:r>
              <a:rPr lang="zh-CN" altLang="en-US" dirty="0" smtClean="0"/>
              <a:t>或</a:t>
            </a:r>
            <a:r>
              <a:rPr lang="en-US" altLang="zh-CN" dirty="0" smtClean="0"/>
              <a:t>'/'</a:t>
            </a:r>
            <a:r>
              <a:rPr lang="zh-CN" altLang="en-US" dirty="0" smtClean="0"/>
              <a:t>的优先级，直到</a:t>
            </a:r>
            <a:r>
              <a:rPr lang="en-US" altLang="zh-CN" dirty="0" smtClean="0"/>
              <a:t>')'  </a:t>
            </a:r>
          </a:p>
          <a:p>
            <a:r>
              <a:rPr lang="en-US" altLang="zh-CN" dirty="0" smtClean="0"/>
              <a:t>            while(</a:t>
            </a:r>
            <a:r>
              <a:rPr lang="en-US" altLang="zh-CN" dirty="0" err="1" smtClean="0"/>
              <a:t>op.top</a:t>
            </a:r>
            <a:r>
              <a:rPr lang="en-US" altLang="zh-CN" dirty="0" smtClean="0"/>
              <a:t>!=-1 &amp;&amp; </a:t>
            </a:r>
            <a:r>
              <a:rPr lang="en-US" altLang="zh-CN" dirty="0" err="1" smtClean="0"/>
              <a:t>op.data</a:t>
            </a:r>
            <a:r>
              <a:rPr lang="en-US" altLang="zh-CN" dirty="0" smtClean="0"/>
              <a:t>[</a:t>
            </a:r>
            <a:r>
              <a:rPr lang="en-US" altLang="zh-CN" dirty="0" err="1" smtClean="0"/>
              <a:t>op.top</a:t>
            </a:r>
            <a:r>
              <a:rPr lang="en-US" altLang="zh-CN" dirty="0" smtClean="0"/>
              <a:t>]!='('  &amp;&amp; (</a:t>
            </a:r>
            <a:r>
              <a:rPr lang="en-US" altLang="zh-CN" dirty="0" err="1" smtClean="0"/>
              <a:t>op.data</a:t>
            </a:r>
            <a:r>
              <a:rPr lang="en-US" altLang="zh-CN" dirty="0" smtClean="0"/>
              <a:t>[</a:t>
            </a:r>
            <a:r>
              <a:rPr lang="en-US" altLang="zh-CN" dirty="0" err="1" smtClean="0"/>
              <a:t>op.top</a:t>
            </a:r>
            <a:r>
              <a:rPr lang="en-US" altLang="zh-CN" dirty="0" smtClean="0"/>
              <a:t>]=='*' || </a:t>
            </a:r>
            <a:r>
              <a:rPr lang="en-US" altLang="zh-CN" dirty="0" err="1" smtClean="0"/>
              <a:t>op.data</a:t>
            </a:r>
            <a:r>
              <a:rPr lang="en-US" altLang="zh-CN" dirty="0" smtClean="0"/>
              <a:t>[</a:t>
            </a:r>
            <a:r>
              <a:rPr lang="en-US" altLang="zh-CN" dirty="0" err="1" smtClean="0"/>
              <a:t>op.top</a:t>
            </a:r>
            <a:r>
              <a:rPr lang="en-US" altLang="zh-CN" dirty="0" smtClean="0"/>
              <a:t>]=='/'))</a:t>
            </a:r>
          </a:p>
          <a:p>
            <a:r>
              <a:rPr lang="en-US" altLang="zh-CN" dirty="0"/>
              <a:t> </a:t>
            </a:r>
            <a:r>
              <a:rPr lang="en-US" altLang="zh-CN" dirty="0" smtClean="0"/>
              <a:t>           {  </a:t>
            </a:r>
          </a:p>
          <a:p>
            <a:r>
              <a:rPr lang="en-US" altLang="zh-CN" dirty="0" smtClean="0"/>
              <a:t>                </a:t>
            </a:r>
            <a:r>
              <a:rPr lang="en-US" altLang="zh-CN" dirty="0" err="1" smtClean="0"/>
              <a:t>postexp</a:t>
            </a:r>
            <a:r>
              <a:rPr lang="en-US" altLang="zh-CN" dirty="0" smtClean="0"/>
              <a:t>[j]=</a:t>
            </a:r>
            <a:r>
              <a:rPr lang="en-US" altLang="zh-CN" dirty="0" err="1" smtClean="0"/>
              <a:t>op.data</a:t>
            </a:r>
            <a:r>
              <a:rPr lang="en-US" altLang="zh-CN" dirty="0" smtClean="0"/>
              <a:t>[</a:t>
            </a:r>
            <a:r>
              <a:rPr lang="en-US" altLang="zh-CN" dirty="0" err="1" smtClean="0"/>
              <a:t>op.top</a:t>
            </a:r>
            <a:r>
              <a:rPr lang="en-US" altLang="zh-CN" dirty="0" smtClean="0"/>
              <a:t>]; </a:t>
            </a:r>
          </a:p>
          <a:p>
            <a:r>
              <a:rPr lang="en-US" altLang="zh-CN" dirty="0" smtClean="0"/>
              <a:t>	 </a:t>
            </a:r>
            <a:r>
              <a:rPr lang="en-US" altLang="zh-CN" dirty="0" err="1" smtClean="0"/>
              <a:t>j++</a:t>
            </a:r>
            <a:r>
              <a:rPr lang="en-US" altLang="zh-CN" dirty="0" smtClean="0"/>
              <a:t>;  </a:t>
            </a:r>
          </a:p>
          <a:p>
            <a:r>
              <a:rPr lang="en-US" altLang="zh-CN" dirty="0" smtClean="0"/>
              <a:t>                </a:t>
            </a:r>
            <a:r>
              <a:rPr lang="en-US" altLang="zh-CN" dirty="0" err="1" smtClean="0"/>
              <a:t>op.top</a:t>
            </a:r>
            <a:r>
              <a:rPr lang="en-US" altLang="zh-CN" dirty="0" smtClean="0"/>
              <a:t>--;  </a:t>
            </a:r>
          </a:p>
          <a:p>
            <a:r>
              <a:rPr lang="en-US" altLang="zh-CN" dirty="0" smtClean="0"/>
              <a:t>            }  </a:t>
            </a:r>
          </a:p>
          <a:p>
            <a:r>
              <a:rPr lang="en-US" altLang="zh-CN" dirty="0" smtClean="0"/>
              <a:t>            </a:t>
            </a:r>
            <a:r>
              <a:rPr lang="en-US" altLang="zh-CN" dirty="0" err="1" smtClean="0"/>
              <a:t>op.top</a:t>
            </a:r>
            <a:r>
              <a:rPr lang="en-US" altLang="zh-CN" dirty="0" smtClean="0"/>
              <a:t>++; </a:t>
            </a:r>
          </a:p>
          <a:p>
            <a:r>
              <a:rPr lang="en-US" altLang="zh-CN" dirty="0"/>
              <a:t> </a:t>
            </a:r>
            <a:r>
              <a:rPr lang="en-US" altLang="zh-CN" dirty="0" smtClean="0"/>
              <a:t>           </a:t>
            </a:r>
            <a:r>
              <a:rPr lang="en-US" altLang="zh-CN" dirty="0" err="1" smtClean="0"/>
              <a:t>op.data</a:t>
            </a:r>
            <a:r>
              <a:rPr lang="en-US" altLang="zh-CN" dirty="0" smtClean="0"/>
              <a:t>[</a:t>
            </a:r>
            <a:r>
              <a:rPr lang="en-US" altLang="zh-CN" dirty="0" err="1" smtClean="0"/>
              <a:t>op.top</a:t>
            </a:r>
            <a:r>
              <a:rPr lang="en-US" altLang="zh-CN" dirty="0" smtClean="0"/>
              <a:t>]=</a:t>
            </a:r>
            <a:r>
              <a:rPr lang="en-US" altLang="zh-CN" dirty="0" err="1" smtClean="0"/>
              <a:t>ch</a:t>
            </a:r>
            <a:r>
              <a:rPr lang="en-US" altLang="zh-CN" dirty="0" smtClean="0"/>
              <a:t>;  </a:t>
            </a:r>
          </a:p>
          <a:p>
            <a:r>
              <a:rPr lang="en-US" altLang="zh-CN" dirty="0" smtClean="0"/>
              <a:t>            break;  </a:t>
            </a:r>
          </a:p>
          <a:p>
            <a:r>
              <a:rPr lang="en-US" altLang="zh-CN" dirty="0" smtClean="0"/>
              <a:t>        </a:t>
            </a:r>
            <a:r>
              <a:rPr lang="en-US" altLang="zh-CN" b="1" dirty="0" smtClean="0">
                <a:solidFill>
                  <a:srgbClr val="FF0000"/>
                </a:solidFill>
              </a:rPr>
              <a:t>case ' ': </a:t>
            </a:r>
            <a:r>
              <a:rPr lang="en-US" altLang="zh-CN" dirty="0" smtClean="0"/>
              <a:t>break;  //</a:t>
            </a:r>
            <a:r>
              <a:rPr lang="zh-CN" altLang="en-US" dirty="0" smtClean="0"/>
              <a:t>过滤空格  </a:t>
            </a:r>
          </a:p>
          <a:p>
            <a:endParaRPr lang="zh-CN" altLang="en-US" dirty="0"/>
          </a:p>
        </p:txBody>
      </p:sp>
    </p:spTree>
    <p:extLst>
      <p:ext uri="{BB962C8B-B14F-4D97-AF65-F5344CB8AC3E}">
        <p14:creationId xmlns:p14="http://schemas.microsoft.com/office/powerpoint/2010/main" val="216401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433146" y="1949358"/>
            <a:ext cx="8449408" cy="4524315"/>
          </a:xfrm>
          <a:prstGeom prst="rect">
            <a:avLst/>
          </a:prstGeom>
        </p:spPr>
        <p:txBody>
          <a:bodyPr wrap="square">
            <a:spAutoFit/>
          </a:bodyPr>
          <a:lstStyle/>
          <a:p>
            <a:r>
              <a:rPr lang="en-US" altLang="zh-CN" dirty="0"/>
              <a:t> default:  </a:t>
            </a:r>
          </a:p>
          <a:p>
            <a:r>
              <a:rPr lang="en-US" altLang="zh-CN" dirty="0"/>
              <a:t>            while (</a:t>
            </a:r>
            <a:r>
              <a:rPr lang="en-US" altLang="zh-CN" dirty="0" err="1"/>
              <a:t>ch</a:t>
            </a:r>
            <a:r>
              <a:rPr lang="en-US" altLang="zh-CN" dirty="0"/>
              <a:t>&gt;='0' &amp;&amp; </a:t>
            </a:r>
            <a:r>
              <a:rPr lang="en-US" altLang="zh-CN" dirty="0" err="1"/>
              <a:t>ch</a:t>
            </a:r>
            <a:r>
              <a:rPr lang="en-US" altLang="zh-CN" dirty="0"/>
              <a:t>&lt;='9')  </a:t>
            </a:r>
          </a:p>
          <a:p>
            <a:r>
              <a:rPr lang="en-US" altLang="zh-CN" dirty="0"/>
              <a:t>            {  </a:t>
            </a:r>
          </a:p>
          <a:p>
            <a:r>
              <a:rPr lang="en-US" altLang="zh-CN" dirty="0"/>
              <a:t>                </a:t>
            </a:r>
            <a:r>
              <a:rPr lang="en-US" altLang="zh-CN" dirty="0" err="1"/>
              <a:t>postexp</a:t>
            </a:r>
            <a:r>
              <a:rPr lang="en-US" altLang="zh-CN" dirty="0"/>
              <a:t>[j]=</a:t>
            </a:r>
            <a:r>
              <a:rPr lang="en-US" altLang="zh-CN" dirty="0" err="1"/>
              <a:t>ch</a:t>
            </a:r>
            <a:r>
              <a:rPr lang="en-US" altLang="zh-CN" dirty="0"/>
              <a:t>; </a:t>
            </a:r>
          </a:p>
          <a:p>
            <a:r>
              <a:rPr lang="en-US" altLang="zh-CN" dirty="0"/>
              <a:t>	</a:t>
            </a:r>
            <a:r>
              <a:rPr lang="en-US" altLang="zh-CN" dirty="0" smtClean="0"/>
              <a:t> </a:t>
            </a:r>
            <a:r>
              <a:rPr lang="en-US" altLang="zh-CN" dirty="0" err="1" smtClean="0"/>
              <a:t>j</a:t>
            </a:r>
            <a:r>
              <a:rPr lang="en-US" altLang="zh-CN" dirty="0" err="1"/>
              <a:t>++</a:t>
            </a:r>
            <a:r>
              <a:rPr lang="en-US" altLang="zh-CN" dirty="0"/>
              <a:t>;  </a:t>
            </a:r>
          </a:p>
          <a:p>
            <a:r>
              <a:rPr lang="en-US" altLang="zh-CN" dirty="0"/>
              <a:t>                </a:t>
            </a:r>
            <a:r>
              <a:rPr lang="en-US" altLang="zh-CN" dirty="0" err="1"/>
              <a:t>ch</a:t>
            </a:r>
            <a:r>
              <a:rPr lang="en-US" altLang="zh-CN" dirty="0"/>
              <a:t>=</a:t>
            </a:r>
            <a:r>
              <a:rPr lang="en-US" altLang="zh-CN" dirty="0" err="1"/>
              <a:t>exp</a:t>
            </a:r>
            <a:r>
              <a:rPr lang="en-US" altLang="zh-CN" dirty="0"/>
              <a:t>[</a:t>
            </a:r>
            <a:r>
              <a:rPr lang="en-US" altLang="zh-CN" dirty="0" err="1"/>
              <a:t>i</a:t>
            </a:r>
            <a:r>
              <a:rPr lang="en-US" altLang="zh-CN" dirty="0"/>
              <a:t>]; </a:t>
            </a:r>
            <a:r>
              <a:rPr lang="en-US" altLang="zh-CN" dirty="0" err="1"/>
              <a:t>i</a:t>
            </a:r>
            <a:r>
              <a:rPr lang="en-US" altLang="zh-CN" dirty="0"/>
              <a:t>++;  </a:t>
            </a:r>
          </a:p>
          <a:p>
            <a:r>
              <a:rPr lang="en-US" altLang="zh-CN" dirty="0"/>
              <a:t>            }  </a:t>
            </a:r>
          </a:p>
          <a:p>
            <a:r>
              <a:rPr lang="en-US" altLang="zh-CN" dirty="0"/>
              <a:t>            </a:t>
            </a:r>
            <a:r>
              <a:rPr lang="en-US" altLang="zh-CN" dirty="0" err="1"/>
              <a:t>i</a:t>
            </a:r>
            <a:r>
              <a:rPr lang="en-US" altLang="zh-CN" dirty="0"/>
              <a:t>--;  </a:t>
            </a:r>
          </a:p>
          <a:p>
            <a:r>
              <a:rPr lang="en-US" altLang="zh-CN" dirty="0"/>
              <a:t>            </a:t>
            </a:r>
            <a:r>
              <a:rPr lang="en-US" altLang="zh-CN" dirty="0" err="1"/>
              <a:t>postexp</a:t>
            </a:r>
            <a:r>
              <a:rPr lang="en-US" altLang="zh-CN" dirty="0"/>
              <a:t>[j]='#'; </a:t>
            </a:r>
          </a:p>
          <a:p>
            <a:r>
              <a:rPr lang="en-US" altLang="zh-CN" dirty="0" smtClean="0"/>
              <a:t>            </a:t>
            </a:r>
            <a:r>
              <a:rPr lang="en-US" altLang="zh-CN" dirty="0" err="1" smtClean="0"/>
              <a:t>j</a:t>
            </a:r>
            <a:r>
              <a:rPr lang="en-US" altLang="zh-CN" dirty="0" err="1"/>
              <a:t>++</a:t>
            </a:r>
            <a:r>
              <a:rPr lang="en-US" altLang="zh-CN" dirty="0"/>
              <a:t>;  </a:t>
            </a:r>
          </a:p>
          <a:p>
            <a:r>
              <a:rPr lang="en-US" altLang="zh-CN" dirty="0"/>
              <a:t>            //</a:t>
            </a:r>
            <a:r>
              <a:rPr lang="en-US" altLang="zh-CN" dirty="0" err="1"/>
              <a:t>postexp</a:t>
            </a:r>
            <a:r>
              <a:rPr lang="en-US" altLang="zh-CN" dirty="0"/>
              <a:t>[j]=' '; </a:t>
            </a:r>
            <a:r>
              <a:rPr lang="en-US" altLang="zh-CN" dirty="0" err="1"/>
              <a:t>j++</a:t>
            </a:r>
            <a:r>
              <a:rPr lang="en-US" altLang="zh-CN" dirty="0"/>
              <a:t>; //</a:t>
            </a:r>
            <a:r>
              <a:rPr lang="zh-CN" altLang="en-US" dirty="0"/>
              <a:t>用空格标识一个数值串结束   </a:t>
            </a:r>
          </a:p>
          <a:p>
            <a:r>
              <a:rPr lang="zh-CN" altLang="en-US" dirty="0"/>
              <a:t>        </a:t>
            </a:r>
            <a:r>
              <a:rPr lang="en-US" altLang="zh-CN" dirty="0"/>
              <a:t>}  </a:t>
            </a:r>
          </a:p>
          <a:p>
            <a:r>
              <a:rPr lang="en-US" altLang="zh-CN" dirty="0"/>
              <a:t>        </a:t>
            </a:r>
            <a:r>
              <a:rPr lang="en-US" altLang="zh-CN" dirty="0" err="1"/>
              <a:t>ch</a:t>
            </a:r>
            <a:r>
              <a:rPr lang="en-US" altLang="zh-CN" dirty="0"/>
              <a:t>=</a:t>
            </a:r>
            <a:r>
              <a:rPr lang="en-US" altLang="zh-CN" dirty="0" err="1"/>
              <a:t>exp</a:t>
            </a:r>
            <a:r>
              <a:rPr lang="en-US" altLang="zh-CN" dirty="0"/>
              <a:t>[</a:t>
            </a:r>
            <a:r>
              <a:rPr lang="en-US" altLang="zh-CN" dirty="0" err="1"/>
              <a:t>i</a:t>
            </a:r>
            <a:r>
              <a:rPr lang="en-US" altLang="zh-CN" dirty="0"/>
              <a:t>]; </a:t>
            </a:r>
          </a:p>
          <a:p>
            <a:r>
              <a:rPr lang="en-US" altLang="zh-CN" smtClean="0"/>
              <a:t> </a:t>
            </a:r>
            <a:r>
              <a:rPr lang="en-US" altLang="zh-CN" smtClean="0"/>
              <a:t>       i</a:t>
            </a:r>
            <a:r>
              <a:rPr lang="en-US" altLang="zh-CN" dirty="0"/>
              <a:t>++;  </a:t>
            </a:r>
          </a:p>
          <a:p>
            <a:r>
              <a:rPr lang="en-US" altLang="zh-CN" dirty="0"/>
              <a:t>    }  </a:t>
            </a:r>
          </a:p>
          <a:p>
            <a:r>
              <a:rPr lang="en-US" altLang="zh-CN" dirty="0"/>
              <a:t> </a:t>
            </a:r>
            <a:endParaRPr lang="zh-CN" altLang="en-US" dirty="0"/>
          </a:p>
        </p:txBody>
      </p:sp>
    </p:spTree>
    <p:extLst>
      <p:ext uri="{BB962C8B-B14F-4D97-AF65-F5344CB8AC3E}">
        <p14:creationId xmlns:p14="http://schemas.microsoft.com/office/powerpoint/2010/main" val="398747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151792" y="2136339"/>
            <a:ext cx="7992208" cy="2308324"/>
          </a:xfrm>
          <a:prstGeom prst="rect">
            <a:avLst/>
          </a:prstGeom>
        </p:spPr>
        <p:txBody>
          <a:bodyPr wrap="square">
            <a:spAutoFit/>
          </a:bodyPr>
          <a:lstStyle/>
          <a:p>
            <a:r>
              <a:rPr lang="en-US" altLang="zh-CN" dirty="0" smtClean="0"/>
              <a:t> while(</a:t>
            </a:r>
            <a:r>
              <a:rPr lang="en-US" altLang="zh-CN" dirty="0" err="1" smtClean="0"/>
              <a:t>op.top</a:t>
            </a:r>
            <a:r>
              <a:rPr lang="en-US" altLang="zh-CN" dirty="0" smtClean="0"/>
              <a:t>!=-1)//</a:t>
            </a:r>
            <a:r>
              <a:rPr lang="zh-CN" altLang="en-US" dirty="0" smtClean="0"/>
              <a:t>此时，</a:t>
            </a:r>
            <a:r>
              <a:rPr lang="en-US" altLang="zh-CN" dirty="0" err="1" smtClean="0"/>
              <a:t>exp</a:t>
            </a:r>
            <a:r>
              <a:rPr lang="zh-CN" altLang="en-US" dirty="0" smtClean="0"/>
              <a:t>扫描完毕，栈不空时出栈并存放到</a:t>
            </a:r>
            <a:r>
              <a:rPr lang="en-US" altLang="zh-CN" dirty="0" err="1" smtClean="0"/>
              <a:t>postexp</a:t>
            </a:r>
            <a:r>
              <a:rPr lang="zh-CN" altLang="en-US" dirty="0" smtClean="0"/>
              <a:t>中  </a:t>
            </a:r>
          </a:p>
          <a:p>
            <a:r>
              <a:rPr lang="zh-CN" altLang="en-US" dirty="0"/>
              <a:t> </a:t>
            </a:r>
            <a:r>
              <a:rPr lang="zh-CN" altLang="en-US" dirty="0" smtClean="0"/>
              <a:t>  </a:t>
            </a:r>
            <a:r>
              <a:rPr lang="en-US" altLang="zh-CN" dirty="0" smtClean="0"/>
              <a:t>{ </a:t>
            </a:r>
          </a:p>
          <a:p>
            <a:r>
              <a:rPr lang="en-US" altLang="zh-CN" dirty="0" smtClean="0"/>
              <a:t>        </a:t>
            </a:r>
            <a:r>
              <a:rPr lang="en-US" altLang="zh-CN" dirty="0" err="1" smtClean="0"/>
              <a:t>postexp</a:t>
            </a:r>
            <a:r>
              <a:rPr lang="en-US" altLang="zh-CN" dirty="0" smtClean="0"/>
              <a:t>[j]=</a:t>
            </a:r>
            <a:r>
              <a:rPr lang="en-US" altLang="zh-CN" dirty="0" err="1" smtClean="0"/>
              <a:t>op.data</a:t>
            </a:r>
            <a:r>
              <a:rPr lang="en-US" altLang="zh-CN" dirty="0" smtClean="0"/>
              <a:t>[</a:t>
            </a:r>
            <a:r>
              <a:rPr lang="en-US" altLang="zh-CN" dirty="0" err="1" smtClean="0"/>
              <a:t>op.top</a:t>
            </a:r>
            <a:r>
              <a:rPr lang="en-US" altLang="zh-CN" dirty="0" smtClean="0"/>
              <a:t>]; </a:t>
            </a:r>
          </a:p>
          <a:p>
            <a:r>
              <a:rPr lang="en-US" altLang="zh-CN" dirty="0"/>
              <a:t> </a:t>
            </a:r>
            <a:r>
              <a:rPr lang="en-US" altLang="zh-CN" dirty="0" smtClean="0"/>
              <a:t>       </a:t>
            </a:r>
            <a:r>
              <a:rPr lang="en-US" altLang="zh-CN" dirty="0" err="1" smtClean="0"/>
              <a:t>j++</a:t>
            </a:r>
            <a:r>
              <a:rPr lang="en-US" altLang="zh-CN" dirty="0" smtClean="0"/>
              <a:t>;  </a:t>
            </a:r>
          </a:p>
          <a:p>
            <a:r>
              <a:rPr lang="en-US" altLang="zh-CN" dirty="0" smtClean="0"/>
              <a:t>        </a:t>
            </a:r>
            <a:r>
              <a:rPr lang="en-US" altLang="zh-CN" dirty="0" err="1" smtClean="0"/>
              <a:t>op.top</a:t>
            </a:r>
            <a:r>
              <a:rPr lang="en-US" altLang="zh-CN" dirty="0" smtClean="0"/>
              <a:t>--;  </a:t>
            </a:r>
          </a:p>
          <a:p>
            <a:r>
              <a:rPr lang="en-US" altLang="zh-CN" dirty="0" smtClean="0"/>
              <a:t>    }  </a:t>
            </a:r>
          </a:p>
          <a:p>
            <a:r>
              <a:rPr lang="en-US" altLang="zh-CN" dirty="0" smtClean="0"/>
              <a:t>    </a:t>
            </a:r>
            <a:r>
              <a:rPr lang="en-US" altLang="zh-CN" dirty="0" err="1" smtClean="0"/>
              <a:t>postexp</a:t>
            </a:r>
            <a:r>
              <a:rPr lang="en-US" altLang="zh-CN" dirty="0" smtClean="0"/>
              <a:t>[j]='\0'; //</a:t>
            </a:r>
            <a:r>
              <a:rPr lang="zh-CN" altLang="en-US" dirty="0" smtClean="0"/>
              <a:t>给</a:t>
            </a:r>
            <a:r>
              <a:rPr lang="en-US" altLang="zh-CN" dirty="0" err="1" smtClean="0"/>
              <a:t>postexp</a:t>
            </a:r>
            <a:r>
              <a:rPr lang="zh-CN" altLang="en-US" dirty="0" smtClean="0"/>
              <a:t>表达式添加结束标识</a:t>
            </a:r>
          </a:p>
          <a:p>
            <a:r>
              <a:rPr lang="en-US" altLang="zh-CN" dirty="0" smtClean="0"/>
              <a:t>} </a:t>
            </a:r>
            <a:endParaRPr lang="zh-CN" altLang="en-US" dirty="0"/>
          </a:p>
        </p:txBody>
      </p:sp>
    </p:spTree>
    <p:extLst>
      <p:ext uri="{BB962C8B-B14F-4D97-AF65-F5344CB8AC3E}">
        <p14:creationId xmlns:p14="http://schemas.microsoft.com/office/powerpoint/2010/main" val="283400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639" y="0"/>
            <a:ext cx="11641016" cy="6740307"/>
          </a:xfrm>
          <a:prstGeom prst="rect">
            <a:avLst/>
          </a:prstGeom>
        </p:spPr>
        <p:txBody>
          <a:bodyPr wrap="square">
            <a:spAutoFit/>
          </a:bodyPr>
          <a:lstStyle/>
          <a:p>
            <a:r>
              <a:rPr lang="en-US" altLang="zh-CN" dirty="0" smtClean="0"/>
              <a:t>float </a:t>
            </a:r>
            <a:r>
              <a:rPr lang="en-US" altLang="zh-CN" dirty="0" err="1" smtClean="0"/>
              <a:t>compvalue</a:t>
            </a:r>
            <a:r>
              <a:rPr lang="en-US" altLang="zh-CN" dirty="0" smtClean="0"/>
              <a:t>(char </a:t>
            </a:r>
            <a:r>
              <a:rPr lang="en-US" altLang="zh-CN" dirty="0" err="1" smtClean="0"/>
              <a:t>postexp</a:t>
            </a:r>
            <a:r>
              <a:rPr lang="en-US" altLang="zh-CN" dirty="0" smtClean="0"/>
              <a:t>[]) //</a:t>
            </a:r>
            <a:r>
              <a:rPr lang="zh-CN" altLang="en-US" dirty="0" smtClean="0"/>
              <a:t>对后缀表达式</a:t>
            </a:r>
            <a:r>
              <a:rPr lang="en-US" altLang="zh-CN" dirty="0" err="1" smtClean="0"/>
              <a:t>postexp</a:t>
            </a:r>
            <a:r>
              <a:rPr lang="zh-CN" altLang="en-US" dirty="0" smtClean="0"/>
              <a:t>求值  </a:t>
            </a:r>
          </a:p>
          <a:p>
            <a:r>
              <a:rPr lang="en-US" altLang="zh-CN" dirty="0" smtClean="0"/>
              <a:t>{  </a:t>
            </a:r>
          </a:p>
          <a:p>
            <a:r>
              <a:rPr lang="en-US" altLang="zh-CN" dirty="0" smtClean="0"/>
              <a:t>    float d;  </a:t>
            </a:r>
          </a:p>
          <a:p>
            <a:r>
              <a:rPr lang="en-US" altLang="zh-CN" dirty="0" smtClean="0"/>
              <a:t>    char </a:t>
            </a:r>
            <a:r>
              <a:rPr lang="en-US" altLang="zh-CN" dirty="0" err="1" smtClean="0"/>
              <a:t>ch</a:t>
            </a:r>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st.top</a:t>
            </a:r>
            <a:r>
              <a:rPr lang="en-US" altLang="zh-CN" dirty="0" smtClean="0"/>
              <a:t>=-1;  </a:t>
            </a:r>
            <a:r>
              <a:rPr lang="en-US" altLang="zh-CN" dirty="0" err="1" smtClean="0"/>
              <a:t>ch</a:t>
            </a:r>
            <a:r>
              <a:rPr lang="en-US" altLang="zh-CN" dirty="0" smtClean="0"/>
              <a:t>=</a:t>
            </a:r>
            <a:r>
              <a:rPr lang="en-US" altLang="zh-CN" dirty="0" err="1" smtClean="0"/>
              <a:t>postexp</a:t>
            </a:r>
            <a:r>
              <a:rPr lang="en-US" altLang="zh-CN" dirty="0" smtClean="0"/>
              <a:t>[</a:t>
            </a:r>
            <a:r>
              <a:rPr lang="en-US" altLang="zh-CN" dirty="0" err="1" smtClean="0"/>
              <a:t>i</a:t>
            </a:r>
            <a:r>
              <a:rPr lang="en-US" altLang="zh-CN" dirty="0" smtClean="0"/>
              <a:t>];  </a:t>
            </a:r>
            <a:r>
              <a:rPr lang="en-US" altLang="zh-CN" dirty="0" err="1" smtClean="0"/>
              <a:t>i</a:t>
            </a:r>
            <a:r>
              <a:rPr lang="en-US" altLang="zh-CN" dirty="0" smtClean="0"/>
              <a:t>++;  </a:t>
            </a:r>
          </a:p>
          <a:p>
            <a:r>
              <a:rPr lang="en-US" altLang="zh-CN" dirty="0" smtClean="0"/>
              <a:t>    while (</a:t>
            </a:r>
            <a:r>
              <a:rPr lang="en-US" altLang="zh-CN" dirty="0" err="1" smtClean="0"/>
              <a:t>ch</a:t>
            </a:r>
            <a:r>
              <a:rPr lang="en-US" altLang="zh-CN" dirty="0" smtClean="0"/>
              <a:t>!='\0')  </a:t>
            </a:r>
          </a:p>
          <a:p>
            <a:r>
              <a:rPr lang="en-US" altLang="zh-CN" dirty="0" smtClean="0"/>
              <a:t>    {  </a:t>
            </a:r>
          </a:p>
          <a:p>
            <a:r>
              <a:rPr lang="en-US" altLang="zh-CN" dirty="0" smtClean="0"/>
              <a:t>        switch(</a:t>
            </a:r>
            <a:r>
              <a:rPr lang="en-US" altLang="zh-CN" dirty="0" err="1" smtClean="0"/>
              <a:t>ch</a:t>
            </a:r>
            <a:r>
              <a:rPr lang="en-US" altLang="zh-CN" dirty="0" smtClean="0"/>
              <a:t>)</a:t>
            </a:r>
          </a:p>
          <a:p>
            <a:r>
              <a:rPr lang="en-US" altLang="zh-CN" dirty="0"/>
              <a:t> </a:t>
            </a:r>
            <a:r>
              <a:rPr lang="en-US" altLang="zh-CN" dirty="0" smtClean="0"/>
              <a:t>     {  </a:t>
            </a:r>
          </a:p>
          <a:p>
            <a:r>
              <a:rPr lang="en-US" altLang="zh-CN" dirty="0" smtClean="0"/>
              <a:t>        case '+': </a:t>
            </a:r>
            <a:r>
              <a:rPr lang="en-US" altLang="zh-CN" dirty="0" err="1" smtClean="0"/>
              <a:t>st.data</a:t>
            </a:r>
            <a:r>
              <a:rPr lang="en-US" altLang="zh-CN" dirty="0" smtClean="0"/>
              <a:t>[st.top-1]=</a:t>
            </a:r>
            <a:r>
              <a:rPr lang="en-US" altLang="zh-CN" dirty="0" err="1" smtClean="0"/>
              <a:t>st.data</a:t>
            </a:r>
            <a:r>
              <a:rPr lang="en-US" altLang="zh-CN" dirty="0" smtClean="0"/>
              <a:t>[st.top-1]+</a:t>
            </a:r>
            <a:r>
              <a:rPr lang="en-US" altLang="zh-CN" dirty="0" err="1" smtClean="0"/>
              <a:t>st.data</a:t>
            </a:r>
            <a:r>
              <a:rPr lang="en-US" altLang="zh-CN" dirty="0" smtClean="0"/>
              <a:t>[</a:t>
            </a:r>
            <a:r>
              <a:rPr lang="en-US" altLang="zh-CN" dirty="0" err="1" smtClean="0"/>
              <a:t>st.top</a:t>
            </a:r>
            <a:r>
              <a:rPr lang="en-US" altLang="zh-CN" dirty="0" smtClean="0"/>
              <a:t>];//</a:t>
            </a:r>
            <a:r>
              <a:rPr lang="zh-CN" altLang="en-US" dirty="0" smtClean="0"/>
              <a:t>遇到操作符就弹出两个数 并将结果进栈   </a:t>
            </a:r>
          </a:p>
          <a:p>
            <a:r>
              <a:rPr lang="zh-CN" altLang="en-US" dirty="0" smtClean="0"/>
              <a:t>            </a:t>
            </a:r>
            <a:r>
              <a:rPr lang="en-US" altLang="zh-CN" dirty="0" err="1" smtClean="0"/>
              <a:t>st.top</a:t>
            </a:r>
            <a:r>
              <a:rPr lang="en-US" altLang="zh-CN" dirty="0" smtClean="0"/>
              <a:t>--; break;  </a:t>
            </a:r>
          </a:p>
          <a:p>
            <a:r>
              <a:rPr lang="en-US" altLang="zh-CN" dirty="0" smtClean="0"/>
              <a:t>        case '-': </a:t>
            </a:r>
            <a:r>
              <a:rPr lang="en-US" altLang="zh-CN" dirty="0" err="1" smtClean="0"/>
              <a:t>st.data</a:t>
            </a:r>
            <a:r>
              <a:rPr lang="en-US" altLang="zh-CN" dirty="0" smtClean="0"/>
              <a:t>[st.top-1]=</a:t>
            </a:r>
            <a:r>
              <a:rPr lang="en-US" altLang="zh-CN" dirty="0" err="1" smtClean="0"/>
              <a:t>st.data</a:t>
            </a:r>
            <a:r>
              <a:rPr lang="en-US" altLang="zh-CN" dirty="0" smtClean="0"/>
              <a:t>[st.top-1]-</a:t>
            </a:r>
            <a:r>
              <a:rPr lang="en-US" altLang="zh-CN" dirty="0" err="1" smtClean="0"/>
              <a:t>st.data</a:t>
            </a:r>
            <a:r>
              <a:rPr lang="en-US" altLang="zh-CN" dirty="0" smtClean="0"/>
              <a:t>[</a:t>
            </a:r>
            <a:r>
              <a:rPr lang="en-US" altLang="zh-CN" dirty="0" err="1" smtClean="0"/>
              <a:t>st.top</a:t>
            </a:r>
            <a:r>
              <a:rPr lang="en-US" altLang="zh-CN" dirty="0" smtClean="0"/>
              <a:t>];  </a:t>
            </a:r>
          </a:p>
          <a:p>
            <a:r>
              <a:rPr lang="en-US" altLang="zh-CN" dirty="0" smtClean="0"/>
              <a:t>            </a:t>
            </a:r>
            <a:r>
              <a:rPr lang="en-US" altLang="zh-CN" dirty="0" err="1" smtClean="0"/>
              <a:t>st.top</a:t>
            </a:r>
            <a:r>
              <a:rPr lang="en-US" altLang="zh-CN" dirty="0" smtClean="0"/>
              <a:t>--; break;  </a:t>
            </a:r>
          </a:p>
          <a:p>
            <a:r>
              <a:rPr lang="en-US" altLang="zh-CN" dirty="0" smtClean="0"/>
              <a:t>        case '*': </a:t>
            </a:r>
            <a:r>
              <a:rPr lang="en-US" altLang="zh-CN" dirty="0" err="1" smtClean="0"/>
              <a:t>st.data</a:t>
            </a:r>
            <a:r>
              <a:rPr lang="en-US" altLang="zh-CN" dirty="0" smtClean="0"/>
              <a:t>[st.top-1]=</a:t>
            </a:r>
            <a:r>
              <a:rPr lang="en-US" altLang="zh-CN" dirty="0" err="1" smtClean="0"/>
              <a:t>st.data</a:t>
            </a:r>
            <a:r>
              <a:rPr lang="en-US" altLang="zh-CN" dirty="0" smtClean="0"/>
              <a:t>[st.top-1]*</a:t>
            </a:r>
            <a:r>
              <a:rPr lang="en-US" altLang="zh-CN" dirty="0" err="1" smtClean="0"/>
              <a:t>st.data</a:t>
            </a:r>
            <a:r>
              <a:rPr lang="en-US" altLang="zh-CN" dirty="0" smtClean="0"/>
              <a:t>[</a:t>
            </a:r>
            <a:r>
              <a:rPr lang="en-US" altLang="zh-CN" dirty="0" err="1" smtClean="0"/>
              <a:t>st.top</a:t>
            </a:r>
            <a:r>
              <a:rPr lang="en-US" altLang="zh-CN" dirty="0" smtClean="0"/>
              <a:t>];  </a:t>
            </a:r>
          </a:p>
          <a:p>
            <a:r>
              <a:rPr lang="en-US" altLang="zh-CN" dirty="0" smtClean="0"/>
              <a:t>            </a:t>
            </a:r>
            <a:r>
              <a:rPr lang="en-US" altLang="zh-CN" dirty="0" err="1" smtClean="0"/>
              <a:t>st.top</a:t>
            </a:r>
            <a:r>
              <a:rPr lang="en-US" altLang="zh-CN" dirty="0" smtClean="0"/>
              <a:t>--; break;  </a:t>
            </a:r>
          </a:p>
          <a:p>
            <a:r>
              <a:rPr lang="en-US" altLang="zh-CN" dirty="0" smtClean="0"/>
              <a:t>        case '/':  </a:t>
            </a:r>
          </a:p>
          <a:p>
            <a:r>
              <a:rPr lang="en-US" altLang="zh-CN" dirty="0" smtClean="0"/>
              <a:t>            if(</a:t>
            </a:r>
            <a:r>
              <a:rPr lang="en-US" altLang="zh-CN" dirty="0" err="1" smtClean="0"/>
              <a:t>st.data</a:t>
            </a:r>
            <a:r>
              <a:rPr lang="en-US" altLang="zh-CN" dirty="0" smtClean="0"/>
              <a:t>[</a:t>
            </a:r>
            <a:r>
              <a:rPr lang="en-US" altLang="zh-CN" dirty="0" err="1" smtClean="0"/>
              <a:t>st.top</a:t>
            </a:r>
            <a:r>
              <a:rPr lang="en-US" altLang="zh-CN" dirty="0" smtClean="0"/>
              <a:t>]!=0)  </a:t>
            </a:r>
          </a:p>
          <a:p>
            <a:r>
              <a:rPr lang="en-US" altLang="zh-CN" dirty="0" smtClean="0"/>
              <a:t>                </a:t>
            </a:r>
            <a:r>
              <a:rPr lang="en-US" altLang="zh-CN" dirty="0" err="1" smtClean="0"/>
              <a:t>st.data</a:t>
            </a:r>
            <a:r>
              <a:rPr lang="en-US" altLang="zh-CN" dirty="0" smtClean="0"/>
              <a:t>[st.top-1]=</a:t>
            </a:r>
            <a:r>
              <a:rPr lang="en-US" altLang="zh-CN" dirty="0" err="1" smtClean="0"/>
              <a:t>st.data</a:t>
            </a:r>
            <a:r>
              <a:rPr lang="en-US" altLang="zh-CN" dirty="0" smtClean="0"/>
              <a:t>[st.top-1]/</a:t>
            </a:r>
            <a:r>
              <a:rPr lang="en-US" altLang="zh-CN" dirty="0" err="1" smtClean="0"/>
              <a:t>st.data</a:t>
            </a:r>
            <a:r>
              <a:rPr lang="en-US" altLang="zh-CN" dirty="0" smtClean="0"/>
              <a:t>[</a:t>
            </a:r>
            <a:r>
              <a:rPr lang="en-US" altLang="zh-CN" dirty="0" err="1" smtClean="0"/>
              <a:t>st.top</a:t>
            </a:r>
            <a:r>
              <a:rPr lang="en-US" altLang="zh-CN" dirty="0" smtClean="0"/>
              <a:t>];  </a:t>
            </a:r>
          </a:p>
          <a:p>
            <a:r>
              <a:rPr lang="en-US" altLang="zh-CN" dirty="0" smtClean="0"/>
              <a:t>            else</a:t>
            </a:r>
          </a:p>
          <a:p>
            <a:r>
              <a:rPr lang="en-US" altLang="zh-CN" dirty="0"/>
              <a:t> </a:t>
            </a:r>
            <a:r>
              <a:rPr lang="en-US" altLang="zh-CN" dirty="0" smtClean="0"/>
              <a:t>          {  </a:t>
            </a:r>
          </a:p>
          <a:p>
            <a:r>
              <a:rPr lang="en-US" altLang="zh-CN" dirty="0" smtClean="0"/>
              <a:t>                </a:t>
            </a:r>
            <a:r>
              <a:rPr lang="en-US" altLang="zh-CN" dirty="0" err="1" smtClean="0"/>
              <a:t>printf</a:t>
            </a:r>
            <a:r>
              <a:rPr lang="en-US" altLang="zh-CN" dirty="0" smtClean="0"/>
              <a:t>("\n\t</a:t>
            </a:r>
            <a:r>
              <a:rPr lang="zh-CN" altLang="en-US" dirty="0" smtClean="0"/>
              <a:t>除零错误</a:t>
            </a:r>
            <a:r>
              <a:rPr lang="en-US" altLang="zh-CN" dirty="0" smtClean="0"/>
              <a:t>!\n");//</a:t>
            </a:r>
            <a:r>
              <a:rPr lang="zh-CN" altLang="en-US" dirty="0" smtClean="0"/>
              <a:t>防止除数为</a:t>
            </a:r>
            <a:r>
              <a:rPr lang="en-US" altLang="zh-CN" dirty="0" smtClean="0"/>
              <a:t>0   </a:t>
            </a:r>
          </a:p>
          <a:p>
            <a:r>
              <a:rPr lang="en-US" altLang="zh-CN" dirty="0" smtClean="0"/>
              <a:t>                exit(0);  </a:t>
            </a:r>
          </a:p>
          <a:p>
            <a:r>
              <a:rPr lang="en-US" altLang="zh-CN" dirty="0" smtClean="0"/>
              <a:t>            }  </a:t>
            </a:r>
          </a:p>
          <a:p>
            <a:r>
              <a:rPr lang="en-US" altLang="zh-CN" dirty="0" smtClean="0"/>
              <a:t>            </a:t>
            </a:r>
            <a:r>
              <a:rPr lang="en-US" altLang="zh-CN" dirty="0" err="1" smtClean="0"/>
              <a:t>st.top</a:t>
            </a:r>
            <a:r>
              <a:rPr lang="en-US" altLang="zh-CN" dirty="0" smtClean="0"/>
              <a:t>--; break; </a:t>
            </a:r>
            <a:endParaRPr lang="zh-CN" altLang="en-US" dirty="0"/>
          </a:p>
        </p:txBody>
      </p:sp>
    </p:spTree>
    <p:extLst>
      <p:ext uri="{BB962C8B-B14F-4D97-AF65-F5344CB8AC3E}">
        <p14:creationId xmlns:p14="http://schemas.microsoft.com/office/powerpoint/2010/main" val="248654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796" y="1206367"/>
            <a:ext cx="6822831" cy="4524315"/>
          </a:xfrm>
          <a:prstGeom prst="rect">
            <a:avLst/>
          </a:prstGeom>
          <a:ln w="19050">
            <a:solidFill>
              <a:srgbClr val="FF0000"/>
            </a:solidFill>
          </a:ln>
        </p:spPr>
        <p:txBody>
          <a:bodyPr wrap="square">
            <a:spAutoFit/>
          </a:bodyPr>
          <a:lstStyle/>
          <a:p>
            <a:r>
              <a:rPr lang="en-US" altLang="zh-CN" dirty="0" smtClean="0"/>
              <a:t>           default:   </a:t>
            </a:r>
          </a:p>
          <a:p>
            <a:r>
              <a:rPr lang="en-US" altLang="zh-CN" dirty="0" smtClean="0"/>
              <a:t>            d=0;  </a:t>
            </a:r>
          </a:p>
          <a:p>
            <a:r>
              <a:rPr lang="en-US" altLang="zh-CN" dirty="0" smtClean="0"/>
              <a:t>            while (</a:t>
            </a:r>
            <a:r>
              <a:rPr lang="en-US" altLang="zh-CN" dirty="0" err="1" smtClean="0"/>
              <a:t>ch</a:t>
            </a:r>
            <a:r>
              <a:rPr lang="en-US" altLang="zh-CN" dirty="0" smtClean="0"/>
              <a:t>&gt;='0' &amp;&amp; </a:t>
            </a:r>
            <a:r>
              <a:rPr lang="en-US" altLang="zh-CN" dirty="0" err="1" smtClean="0"/>
              <a:t>ch</a:t>
            </a:r>
            <a:r>
              <a:rPr lang="en-US" altLang="zh-CN" dirty="0" smtClean="0"/>
              <a:t>&lt;='9')//</a:t>
            </a:r>
            <a:r>
              <a:rPr lang="zh-CN" altLang="en-US" dirty="0" smtClean="0"/>
              <a:t>遇到操作数就进栈直到</a:t>
            </a:r>
            <a:r>
              <a:rPr lang="en-US" altLang="zh-CN" dirty="0" smtClean="0"/>
              <a:t>#</a:t>
            </a:r>
            <a:r>
              <a:rPr lang="zh-CN" altLang="en-US" dirty="0" smtClean="0"/>
              <a:t>为止   </a:t>
            </a:r>
          </a:p>
          <a:p>
            <a:r>
              <a:rPr lang="zh-CN" altLang="en-US" dirty="0" smtClean="0"/>
              <a:t>            </a:t>
            </a:r>
            <a:r>
              <a:rPr lang="en-US" altLang="zh-CN" dirty="0" smtClean="0"/>
              <a:t>{  </a:t>
            </a:r>
          </a:p>
          <a:p>
            <a:r>
              <a:rPr lang="en-US" altLang="zh-CN" dirty="0" smtClean="0"/>
              <a:t>                d=10*d+ch-'0';  </a:t>
            </a:r>
          </a:p>
          <a:p>
            <a:r>
              <a:rPr lang="en-US" altLang="zh-CN" dirty="0" smtClean="0"/>
              <a:t>                </a:t>
            </a:r>
            <a:r>
              <a:rPr lang="en-US" altLang="zh-CN" dirty="0" err="1" smtClean="0"/>
              <a:t>ch</a:t>
            </a:r>
            <a:r>
              <a:rPr lang="en-US" altLang="zh-CN" dirty="0" smtClean="0"/>
              <a:t>=</a:t>
            </a:r>
            <a:r>
              <a:rPr lang="en-US" altLang="zh-CN" dirty="0" err="1" smtClean="0"/>
              <a:t>postexp</a:t>
            </a:r>
            <a:r>
              <a:rPr lang="en-US" altLang="zh-CN" dirty="0" smtClean="0"/>
              <a:t>[</a:t>
            </a:r>
            <a:r>
              <a:rPr lang="en-US" altLang="zh-CN" dirty="0" err="1" smtClean="0"/>
              <a:t>i</a:t>
            </a:r>
            <a:r>
              <a:rPr lang="en-US" altLang="zh-CN" dirty="0" smtClean="0"/>
              <a:t>]; </a:t>
            </a:r>
          </a:p>
          <a:p>
            <a:r>
              <a:rPr lang="en-US" altLang="zh-CN" dirty="0" smtClean="0"/>
              <a:t>	 </a:t>
            </a:r>
            <a:r>
              <a:rPr lang="en-US" altLang="zh-CN" dirty="0" err="1" smtClean="0"/>
              <a:t>i</a:t>
            </a:r>
            <a:r>
              <a:rPr lang="en-US" altLang="zh-CN" dirty="0" smtClean="0"/>
              <a:t>++;  </a:t>
            </a:r>
          </a:p>
          <a:p>
            <a:r>
              <a:rPr lang="en-US" altLang="zh-CN" dirty="0" smtClean="0"/>
              <a:t>            }  </a:t>
            </a:r>
          </a:p>
          <a:p>
            <a:r>
              <a:rPr lang="en-US" altLang="zh-CN" dirty="0" smtClean="0"/>
              <a:t>            </a:t>
            </a:r>
            <a:r>
              <a:rPr lang="en-US" altLang="zh-CN" dirty="0" err="1" smtClean="0"/>
              <a:t>st.top</a:t>
            </a:r>
            <a:r>
              <a:rPr lang="en-US" altLang="zh-CN" dirty="0" smtClean="0"/>
              <a:t>++;  </a:t>
            </a:r>
          </a:p>
          <a:p>
            <a:r>
              <a:rPr lang="en-US" altLang="zh-CN" dirty="0" smtClean="0"/>
              <a:t>            </a:t>
            </a:r>
            <a:r>
              <a:rPr lang="en-US" altLang="zh-CN" dirty="0" err="1" smtClean="0"/>
              <a:t>st.data</a:t>
            </a:r>
            <a:r>
              <a:rPr lang="en-US" altLang="zh-CN" dirty="0" smtClean="0"/>
              <a:t>[</a:t>
            </a:r>
            <a:r>
              <a:rPr lang="en-US" altLang="zh-CN" dirty="0" err="1" smtClean="0"/>
              <a:t>st.top</a:t>
            </a:r>
            <a:r>
              <a:rPr lang="en-US" altLang="zh-CN" dirty="0" smtClean="0"/>
              <a:t>]=d;  </a:t>
            </a:r>
          </a:p>
          <a:p>
            <a:r>
              <a:rPr lang="en-US" altLang="zh-CN" dirty="0" smtClean="0"/>
              <a:t>        }  </a:t>
            </a:r>
          </a:p>
          <a:p>
            <a:r>
              <a:rPr lang="en-US" altLang="zh-CN" dirty="0" smtClean="0"/>
              <a:t>        </a:t>
            </a:r>
            <a:r>
              <a:rPr lang="en-US" altLang="zh-CN" dirty="0" err="1" smtClean="0"/>
              <a:t>ch</a:t>
            </a:r>
            <a:r>
              <a:rPr lang="en-US" altLang="zh-CN" dirty="0" smtClean="0"/>
              <a:t>=</a:t>
            </a:r>
            <a:r>
              <a:rPr lang="en-US" altLang="zh-CN" dirty="0" err="1" smtClean="0"/>
              <a:t>postexp</a:t>
            </a:r>
            <a:r>
              <a:rPr lang="en-US" altLang="zh-CN" dirty="0" smtClean="0"/>
              <a:t>[</a:t>
            </a:r>
            <a:r>
              <a:rPr lang="en-US" altLang="zh-CN" dirty="0" err="1" smtClean="0"/>
              <a:t>i</a:t>
            </a:r>
            <a:r>
              <a:rPr lang="en-US" altLang="zh-CN" dirty="0" smtClean="0"/>
              <a:t>]; </a:t>
            </a:r>
          </a:p>
          <a:p>
            <a:r>
              <a:rPr lang="en-US" altLang="zh-CN" dirty="0"/>
              <a:t> </a:t>
            </a:r>
            <a:r>
              <a:rPr lang="en-US" altLang="zh-CN" dirty="0" smtClean="0"/>
              <a:t>       </a:t>
            </a:r>
            <a:r>
              <a:rPr lang="en-US" altLang="zh-CN" dirty="0" err="1" smtClean="0"/>
              <a:t>i</a:t>
            </a:r>
            <a:r>
              <a:rPr lang="en-US" altLang="zh-CN" dirty="0" smtClean="0"/>
              <a:t>++;  </a:t>
            </a:r>
          </a:p>
          <a:p>
            <a:r>
              <a:rPr lang="en-US" altLang="zh-CN" dirty="0" smtClean="0"/>
              <a:t>    }  </a:t>
            </a:r>
          </a:p>
          <a:p>
            <a:r>
              <a:rPr lang="en-US" altLang="zh-CN" dirty="0" smtClean="0"/>
              <a:t>    return </a:t>
            </a:r>
            <a:r>
              <a:rPr lang="en-US" altLang="zh-CN" dirty="0" err="1" smtClean="0"/>
              <a:t>st.data</a:t>
            </a:r>
            <a:r>
              <a:rPr lang="en-US" altLang="zh-CN" dirty="0" smtClean="0"/>
              <a:t>[</a:t>
            </a:r>
            <a:r>
              <a:rPr lang="en-US" altLang="zh-CN" dirty="0" err="1" smtClean="0"/>
              <a:t>st.top</a:t>
            </a:r>
            <a:r>
              <a:rPr lang="en-US" altLang="zh-CN" dirty="0" smtClean="0"/>
              <a:t>];//</a:t>
            </a:r>
            <a:r>
              <a:rPr lang="zh-CN" altLang="en-US" dirty="0" smtClean="0"/>
              <a:t>输出栈顶元素就是结果   </a:t>
            </a:r>
          </a:p>
          <a:p>
            <a:r>
              <a:rPr lang="en-US" altLang="zh-CN" dirty="0" smtClean="0"/>
              <a:t>} </a:t>
            </a:r>
            <a:endParaRPr lang="zh-CN" altLang="en-US" dirty="0"/>
          </a:p>
        </p:txBody>
      </p:sp>
      <p:sp>
        <p:nvSpPr>
          <p:cNvPr id="5" name="矩形 4"/>
          <p:cNvSpPr/>
          <p:nvPr/>
        </p:nvSpPr>
        <p:spPr>
          <a:xfrm>
            <a:off x="6893169" y="1760446"/>
            <a:ext cx="5298831" cy="2862322"/>
          </a:xfrm>
          <a:prstGeom prst="rect">
            <a:avLst/>
          </a:prstGeom>
          <a:ln w="19050">
            <a:solidFill>
              <a:srgbClr val="FF0000"/>
            </a:solidFill>
          </a:ln>
        </p:spPr>
        <p:txBody>
          <a:bodyPr wrap="square">
            <a:spAutoFit/>
          </a:bodyPr>
          <a:lstStyle/>
          <a:p>
            <a:r>
              <a:rPr lang="en-US" altLang="zh-CN" dirty="0" err="1" smtClean="0"/>
              <a:t>int</a:t>
            </a:r>
            <a:r>
              <a:rPr lang="en-US" altLang="zh-CN" dirty="0" smtClean="0"/>
              <a:t> main()  </a:t>
            </a:r>
          </a:p>
          <a:p>
            <a:r>
              <a:rPr lang="en-US" altLang="zh-CN" dirty="0" smtClean="0"/>
              <a:t>{  </a:t>
            </a:r>
          </a:p>
          <a:p>
            <a:r>
              <a:rPr lang="en-US" altLang="zh-CN" dirty="0" smtClean="0"/>
              <a:t>    char </a:t>
            </a:r>
            <a:r>
              <a:rPr lang="en-US" altLang="zh-CN" dirty="0" err="1" smtClean="0"/>
              <a:t>exp</a:t>
            </a:r>
            <a:r>
              <a:rPr lang="en-US" altLang="zh-CN" dirty="0" smtClean="0"/>
              <a:t>[N],</a:t>
            </a:r>
            <a:r>
              <a:rPr lang="en-US" altLang="zh-CN" dirty="0" err="1" smtClean="0"/>
              <a:t>postexp</a:t>
            </a:r>
            <a:r>
              <a:rPr lang="en-US" altLang="zh-CN" dirty="0" smtClean="0"/>
              <a:t>[2*N];  </a:t>
            </a:r>
          </a:p>
          <a:p>
            <a:r>
              <a:rPr lang="en-US" altLang="zh-CN" dirty="0" smtClean="0"/>
              <a:t>    </a:t>
            </a:r>
            <a:r>
              <a:rPr lang="en-US" altLang="zh-CN" dirty="0" err="1" smtClean="0"/>
              <a:t>cin</a:t>
            </a:r>
            <a:r>
              <a:rPr lang="en-US" altLang="zh-CN" dirty="0" smtClean="0"/>
              <a:t>&gt;&gt;</a:t>
            </a:r>
            <a:r>
              <a:rPr lang="en-US" altLang="zh-CN" dirty="0" err="1" smtClean="0"/>
              <a:t>exp</a:t>
            </a:r>
            <a:r>
              <a:rPr lang="en-US" altLang="zh-CN" dirty="0" smtClean="0"/>
              <a:t>;  </a:t>
            </a:r>
          </a:p>
          <a:p>
            <a:r>
              <a:rPr lang="en-US" altLang="zh-CN" dirty="0" smtClean="0"/>
              <a:t>    //</a:t>
            </a:r>
            <a:r>
              <a:rPr lang="zh-CN" altLang="en-US" dirty="0" smtClean="0"/>
              <a:t>求</a:t>
            </a:r>
            <a:r>
              <a:rPr lang="en-US" altLang="zh-CN" dirty="0" err="1" smtClean="0"/>
              <a:t>exp</a:t>
            </a:r>
            <a:r>
              <a:rPr lang="zh-CN" altLang="en-US" dirty="0" smtClean="0"/>
              <a:t>的逆波兰式</a:t>
            </a:r>
            <a:r>
              <a:rPr lang="en-US" altLang="zh-CN" dirty="0" smtClean="0"/>
              <a:t>,</a:t>
            </a:r>
            <a:r>
              <a:rPr lang="zh-CN" altLang="en-US" dirty="0" smtClean="0"/>
              <a:t>得到</a:t>
            </a:r>
            <a:r>
              <a:rPr lang="en-US" altLang="zh-CN" dirty="0" err="1" smtClean="0"/>
              <a:t>postexp</a:t>
            </a:r>
            <a:r>
              <a:rPr lang="en-US" altLang="zh-CN" dirty="0" smtClean="0"/>
              <a:t>  </a:t>
            </a:r>
          </a:p>
          <a:p>
            <a:r>
              <a:rPr lang="en-US" altLang="zh-CN" dirty="0" smtClean="0"/>
              <a:t>    trans(</a:t>
            </a:r>
            <a:r>
              <a:rPr lang="en-US" altLang="zh-CN" dirty="0" err="1" smtClean="0"/>
              <a:t>exp,postexp</a:t>
            </a:r>
            <a:r>
              <a:rPr lang="en-US" altLang="zh-CN" dirty="0" smtClean="0"/>
              <a:t>);  </a:t>
            </a:r>
          </a:p>
          <a:p>
            <a:r>
              <a:rPr lang="en-US" altLang="zh-CN" dirty="0" smtClean="0"/>
              <a:t>    //</a:t>
            </a:r>
            <a:r>
              <a:rPr lang="zh-CN" altLang="en-US" dirty="0" smtClean="0"/>
              <a:t>对</a:t>
            </a:r>
            <a:r>
              <a:rPr lang="en-US" altLang="zh-CN" dirty="0" err="1" smtClean="0"/>
              <a:t>postexp</a:t>
            </a:r>
            <a:r>
              <a:rPr lang="zh-CN" altLang="en-US" dirty="0" smtClean="0"/>
              <a:t>求值  </a:t>
            </a:r>
          </a:p>
          <a:p>
            <a:r>
              <a:rPr lang="zh-CN" altLang="en-US" dirty="0" smtClean="0"/>
              <a:t>    </a:t>
            </a:r>
            <a:r>
              <a:rPr lang="en-US" altLang="zh-CN" dirty="0" err="1" smtClean="0"/>
              <a:t>cout</a:t>
            </a:r>
            <a:r>
              <a:rPr lang="en-US" altLang="zh-CN" dirty="0" smtClean="0"/>
              <a:t>&lt;&lt;</a:t>
            </a:r>
            <a:r>
              <a:rPr lang="en-US" altLang="zh-CN" dirty="0" err="1" smtClean="0"/>
              <a:t>exp</a:t>
            </a:r>
            <a:r>
              <a:rPr lang="en-US" altLang="zh-CN" dirty="0" smtClean="0"/>
              <a:t>&lt;&lt;'='&lt;&lt;</a:t>
            </a:r>
            <a:r>
              <a:rPr lang="en-US" altLang="zh-CN" dirty="0" err="1" smtClean="0"/>
              <a:t>compvalue</a:t>
            </a:r>
            <a:r>
              <a:rPr lang="en-US" altLang="zh-CN" dirty="0" smtClean="0"/>
              <a:t>(</a:t>
            </a:r>
            <a:r>
              <a:rPr lang="en-US" altLang="zh-CN" dirty="0" err="1" smtClean="0"/>
              <a:t>postexp</a:t>
            </a:r>
            <a:r>
              <a:rPr lang="en-US" altLang="zh-CN" dirty="0" smtClean="0"/>
              <a:t>)&lt;&lt;</a:t>
            </a:r>
            <a:r>
              <a:rPr lang="en-US" altLang="zh-CN" dirty="0" err="1" smtClean="0"/>
              <a:t>endl</a:t>
            </a:r>
            <a:r>
              <a:rPr lang="en-US" altLang="zh-CN" dirty="0" smtClean="0"/>
              <a:t>;  </a:t>
            </a:r>
          </a:p>
          <a:p>
            <a:r>
              <a:rPr lang="en-US" altLang="zh-CN" dirty="0" smtClean="0"/>
              <a:t>    return  0;  </a:t>
            </a:r>
          </a:p>
          <a:p>
            <a:r>
              <a:rPr lang="en-US" altLang="zh-CN" dirty="0" smtClean="0"/>
              <a:t>}  </a:t>
            </a:r>
            <a:endParaRPr lang="en-US" altLang="zh-CN" dirty="0"/>
          </a:p>
        </p:txBody>
      </p:sp>
    </p:spTree>
    <p:extLst>
      <p:ext uri="{BB962C8B-B14F-4D97-AF65-F5344CB8AC3E}">
        <p14:creationId xmlns:p14="http://schemas.microsoft.com/office/powerpoint/2010/main" val="285381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队列</a:t>
            </a:r>
            <a:endParaRPr lang="zh-CN" altLang="en-US" dirty="0"/>
          </a:p>
        </p:txBody>
      </p:sp>
      <p:sp>
        <p:nvSpPr>
          <p:cNvPr id="4" name="Rectangle 2"/>
          <p:cNvSpPr txBox="1">
            <a:spLocks noChangeArrowheads="1"/>
          </p:cNvSpPr>
          <p:nvPr/>
        </p:nvSpPr>
        <p:spPr>
          <a:xfrm>
            <a:off x="1905000" y="5110178"/>
            <a:ext cx="2895600" cy="533400"/>
          </a:xfrm>
          <a:prstGeom prst="rect">
            <a:avLst/>
          </a:prstGeom>
        </p:spPr>
        <p:txBody>
          <a:bodyPr vert="horz" lIns="91440" tIns="45720" rIns="91440" bIns="45720" rtlCol="0" anchor="ctr">
            <a:normAutofit/>
          </a:bodyPr>
          <a:lstStyle/>
          <a:p>
            <a:pPr algn="ctr">
              <a:spcBef>
                <a:spcPct val="0"/>
              </a:spcBef>
              <a:defRPr/>
            </a:pPr>
            <a:r>
              <a:rPr lang="zh-CN" altLang="en-US" sz="2400" b="1" dirty="0">
                <a:solidFill>
                  <a:srgbClr val="FF0000"/>
                </a:solidFill>
                <a:latin typeface="+mj-lt"/>
                <a:ea typeface="楷体" pitchFamily="49" charset="-122"/>
                <a:cs typeface="+mj-cs"/>
              </a:rPr>
              <a:t>队列的主要运算</a:t>
            </a:r>
          </a:p>
        </p:txBody>
      </p:sp>
      <p:sp>
        <p:nvSpPr>
          <p:cNvPr id="5" name="Text Box 4"/>
          <p:cNvSpPr txBox="1">
            <a:spLocks noChangeArrowheads="1"/>
          </p:cNvSpPr>
          <p:nvPr/>
        </p:nvSpPr>
        <p:spPr bwMode="auto">
          <a:xfrm>
            <a:off x="1676400" y="1857365"/>
            <a:ext cx="8991600" cy="461665"/>
          </a:xfrm>
          <a:prstGeom prst="rect">
            <a:avLst/>
          </a:prstGeom>
          <a:noFill/>
          <a:ln w="9525">
            <a:noFill/>
            <a:miter lim="800000"/>
            <a:headEnd/>
            <a:tailEnd/>
          </a:ln>
          <a:effectLst/>
        </p:spPr>
        <p:txBody>
          <a:bodyPr>
            <a:spAutoFit/>
          </a:bodyPr>
          <a:lstStyle/>
          <a:p>
            <a:pPr algn="l" eaLnBrk="1" hangingPunct="1">
              <a:spcBef>
                <a:spcPct val="50000"/>
              </a:spcBef>
            </a:pPr>
            <a:r>
              <a:rPr kumimoji="1" lang="zh-CN" altLang="en-US" sz="2400" b="1" dirty="0">
                <a:latin typeface="楷体" pitchFamily="49" charset="-122"/>
                <a:ea typeface="楷体" pitchFamily="49" charset="-122"/>
              </a:rPr>
              <a:t>定义：（</a:t>
            </a:r>
            <a:r>
              <a:rPr kumimoji="1" lang="zh-CN" altLang="en-US" sz="2400" b="1" dirty="0">
                <a:solidFill>
                  <a:srgbClr val="FF3300"/>
                </a:solidFill>
                <a:latin typeface="楷体" pitchFamily="49" charset="-122"/>
                <a:ea typeface="楷体" pitchFamily="49" charset="-122"/>
              </a:rPr>
              <a:t>一种特殊的线性结构</a:t>
            </a:r>
            <a:r>
              <a:rPr kumimoji="1" lang="zh-CN" altLang="en-US" sz="2400" b="1" dirty="0">
                <a:latin typeface="楷体" pitchFamily="49" charset="-122"/>
                <a:ea typeface="楷体" pitchFamily="49" charset="-122"/>
              </a:rPr>
              <a:t>，限定在一端插入，一端删除）</a:t>
            </a:r>
          </a:p>
        </p:txBody>
      </p:sp>
      <p:sp>
        <p:nvSpPr>
          <p:cNvPr id="6" name="Line 5"/>
          <p:cNvSpPr>
            <a:spLocks noChangeShapeType="1"/>
          </p:cNvSpPr>
          <p:nvPr/>
        </p:nvSpPr>
        <p:spPr bwMode="auto">
          <a:xfrm>
            <a:off x="2514600" y="2671778"/>
            <a:ext cx="6681788" cy="0"/>
          </a:xfrm>
          <a:prstGeom prst="line">
            <a:avLst/>
          </a:prstGeom>
          <a:noFill/>
          <a:ln w="38100">
            <a:solidFill>
              <a:schemeClr val="tx1"/>
            </a:solidFill>
            <a:round/>
            <a:headEnd/>
            <a:tailEnd/>
          </a:ln>
          <a:effectLst/>
        </p:spPr>
        <p:txBody>
          <a:bodyPr/>
          <a:lstStyle/>
          <a:p>
            <a:endParaRPr lang="zh-CN" altLang="en-US"/>
          </a:p>
        </p:txBody>
      </p:sp>
      <p:sp>
        <p:nvSpPr>
          <p:cNvPr id="7" name="Line 6"/>
          <p:cNvSpPr>
            <a:spLocks noChangeShapeType="1"/>
          </p:cNvSpPr>
          <p:nvPr/>
        </p:nvSpPr>
        <p:spPr bwMode="auto">
          <a:xfrm>
            <a:off x="2444750" y="3560778"/>
            <a:ext cx="6681788" cy="0"/>
          </a:xfrm>
          <a:prstGeom prst="line">
            <a:avLst/>
          </a:prstGeom>
          <a:noFill/>
          <a:ln w="9525">
            <a:solidFill>
              <a:schemeClr val="tx1"/>
            </a:solidFill>
            <a:round/>
            <a:headEnd/>
            <a:tailEnd/>
          </a:ln>
          <a:effectLst/>
        </p:spPr>
        <p:txBody>
          <a:bodyPr/>
          <a:lstStyle/>
          <a:p>
            <a:endParaRPr lang="zh-CN" altLang="en-US"/>
          </a:p>
        </p:txBody>
      </p:sp>
      <p:sp>
        <p:nvSpPr>
          <p:cNvPr id="8" name="Line 7"/>
          <p:cNvSpPr>
            <a:spLocks noChangeShapeType="1"/>
          </p:cNvSpPr>
          <p:nvPr/>
        </p:nvSpPr>
        <p:spPr bwMode="auto">
          <a:xfrm>
            <a:off x="2514600" y="3560778"/>
            <a:ext cx="6681788" cy="0"/>
          </a:xfrm>
          <a:prstGeom prst="line">
            <a:avLst/>
          </a:prstGeom>
          <a:noFill/>
          <a:ln w="38100">
            <a:solidFill>
              <a:schemeClr val="tx1"/>
            </a:solidFill>
            <a:round/>
            <a:headEnd/>
            <a:tailEnd/>
          </a:ln>
          <a:effectLst/>
        </p:spPr>
        <p:txBody>
          <a:bodyPr/>
          <a:lstStyle/>
          <a:p>
            <a:endParaRPr lang="zh-CN" altLang="en-US"/>
          </a:p>
        </p:txBody>
      </p:sp>
      <p:sp>
        <p:nvSpPr>
          <p:cNvPr id="9" name="Text Box 8"/>
          <p:cNvSpPr txBox="1">
            <a:spLocks noChangeArrowheads="1"/>
          </p:cNvSpPr>
          <p:nvPr/>
        </p:nvSpPr>
        <p:spPr bwMode="auto">
          <a:xfrm>
            <a:off x="2514600" y="2900378"/>
            <a:ext cx="71628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a:t>
            </a:r>
            <a:r>
              <a:rPr kumimoji="1" lang="en-US" altLang="zh-CN" baseline="-25000"/>
              <a:t>1    </a:t>
            </a:r>
            <a:r>
              <a:rPr kumimoji="1" lang="en-US" altLang="zh-CN"/>
              <a:t>,</a:t>
            </a:r>
            <a:r>
              <a:rPr kumimoji="1" lang="en-US" altLang="zh-CN" baseline="-25000"/>
              <a:t>     </a:t>
            </a:r>
            <a:r>
              <a:rPr kumimoji="1" lang="en-US" altLang="zh-CN"/>
              <a:t>a</a:t>
            </a:r>
            <a:r>
              <a:rPr kumimoji="1" lang="en-US" altLang="zh-CN" baseline="-25000"/>
              <a:t>2       </a:t>
            </a:r>
            <a:r>
              <a:rPr kumimoji="1" lang="en-US" altLang="zh-CN"/>
              <a:t>,   </a:t>
            </a:r>
            <a:r>
              <a:rPr kumimoji="1" lang="en-US" altLang="zh-CN" baseline="-25000"/>
              <a:t>  </a:t>
            </a:r>
            <a:r>
              <a:rPr kumimoji="1" lang="en-US" altLang="zh-CN"/>
              <a:t>a</a:t>
            </a:r>
            <a:r>
              <a:rPr kumimoji="1" lang="en-US" altLang="zh-CN" baseline="-25000"/>
              <a:t>3      </a:t>
            </a:r>
            <a:r>
              <a:rPr kumimoji="1" lang="en-US" altLang="zh-CN"/>
              <a:t>, </a:t>
            </a:r>
            <a:r>
              <a:rPr kumimoji="1" lang="en-US" altLang="zh-CN" baseline="-25000"/>
              <a:t>    </a:t>
            </a:r>
            <a:r>
              <a:rPr kumimoji="1" lang="en-US" altLang="zh-CN"/>
              <a:t>a</a:t>
            </a:r>
            <a:r>
              <a:rPr kumimoji="1" lang="en-US" altLang="zh-CN" baseline="-25000"/>
              <a:t>4       </a:t>
            </a:r>
            <a:r>
              <a:rPr kumimoji="1" lang="en-US" altLang="zh-CN"/>
              <a:t>,   </a:t>
            </a:r>
            <a:r>
              <a:rPr kumimoji="1" lang="en-US" altLang="zh-CN">
                <a:ea typeface="MingLiU" pitchFamily="49" charset="-120"/>
                <a:sym typeface="CommercialPi BT" pitchFamily="18" charset="2"/>
              </a:rPr>
              <a:t>…………</a:t>
            </a:r>
            <a:r>
              <a:rPr kumimoji="1" lang="en-US" altLang="zh-CN"/>
              <a:t>       </a:t>
            </a:r>
            <a:r>
              <a:rPr kumimoji="1" lang="en-US" altLang="zh-CN" baseline="-25000"/>
              <a:t>  </a:t>
            </a:r>
            <a:r>
              <a:rPr kumimoji="1" lang="en-US" altLang="zh-CN"/>
              <a:t>a</a:t>
            </a:r>
            <a:r>
              <a:rPr kumimoji="1" lang="en-US" altLang="zh-CN" baseline="-25000"/>
              <a:t>n-1  </a:t>
            </a:r>
            <a:r>
              <a:rPr kumimoji="1" lang="en-US" altLang="zh-CN"/>
              <a:t>,</a:t>
            </a:r>
            <a:r>
              <a:rPr kumimoji="1" lang="en-US" altLang="zh-CN" baseline="-25000"/>
              <a:t>   </a:t>
            </a:r>
            <a:r>
              <a:rPr kumimoji="1" lang="en-US" altLang="zh-CN"/>
              <a:t>a</a:t>
            </a:r>
            <a:r>
              <a:rPr kumimoji="1" lang="en-US" altLang="zh-CN" baseline="-25000"/>
              <a:t>n</a:t>
            </a:r>
          </a:p>
        </p:txBody>
      </p:sp>
      <p:sp>
        <p:nvSpPr>
          <p:cNvPr id="10" name="AutoShape 9"/>
          <p:cNvSpPr>
            <a:spLocks noChangeArrowheads="1"/>
          </p:cNvSpPr>
          <p:nvPr/>
        </p:nvSpPr>
        <p:spPr bwMode="auto">
          <a:xfrm>
            <a:off x="1811338" y="3033729"/>
            <a:ext cx="914400" cy="263525"/>
          </a:xfrm>
          <a:prstGeom prst="leftArrow">
            <a:avLst>
              <a:gd name="adj1" fmla="val 50000"/>
              <a:gd name="adj2" fmla="val 86747"/>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11" name="AutoShape 10"/>
          <p:cNvSpPr>
            <a:spLocks noChangeArrowheads="1"/>
          </p:cNvSpPr>
          <p:nvPr/>
        </p:nvSpPr>
        <p:spPr bwMode="auto">
          <a:xfrm>
            <a:off x="9612314" y="3052779"/>
            <a:ext cx="1055687" cy="263525"/>
          </a:xfrm>
          <a:prstGeom prst="leftArrow">
            <a:avLst>
              <a:gd name="adj1" fmla="val 50000"/>
              <a:gd name="adj2" fmla="val 100151"/>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12" name="Text Box 11"/>
          <p:cNvSpPr txBox="1">
            <a:spLocks noChangeArrowheads="1"/>
          </p:cNvSpPr>
          <p:nvPr/>
        </p:nvSpPr>
        <p:spPr bwMode="auto">
          <a:xfrm>
            <a:off x="3498851" y="4221178"/>
            <a:ext cx="4360863"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dirty="0"/>
              <a:t>           </a:t>
            </a:r>
            <a:r>
              <a:rPr kumimoji="1" lang="zh-CN" altLang="en-US" dirty="0"/>
              <a:t>队     列    示   意   图</a:t>
            </a:r>
          </a:p>
        </p:txBody>
      </p:sp>
      <p:sp>
        <p:nvSpPr>
          <p:cNvPr id="13" name="AutoShape 12"/>
          <p:cNvSpPr>
            <a:spLocks noChangeArrowheads="1"/>
          </p:cNvSpPr>
          <p:nvPr/>
        </p:nvSpPr>
        <p:spPr bwMode="auto">
          <a:xfrm>
            <a:off x="3030538" y="3378217"/>
            <a:ext cx="74612" cy="858837"/>
          </a:xfrm>
          <a:prstGeom prst="upArrow">
            <a:avLst>
              <a:gd name="adj1" fmla="val 50000"/>
              <a:gd name="adj2" fmla="val 287768"/>
            </a:avLst>
          </a:prstGeom>
          <a:solidFill>
            <a:srgbClr val="FF3300"/>
          </a:solidFill>
          <a:ln w="9525">
            <a:solidFill>
              <a:schemeClr val="tx1"/>
            </a:solidFill>
            <a:miter lim="800000"/>
            <a:headEnd/>
            <a:tailEnd/>
          </a:ln>
          <a:effectLst/>
        </p:spPr>
        <p:txBody>
          <a:bodyPr vert="eaVert" wrap="none" anchor="ctr"/>
          <a:lstStyle/>
          <a:p>
            <a:endParaRPr lang="zh-CN" altLang="en-US"/>
          </a:p>
        </p:txBody>
      </p:sp>
      <p:sp>
        <p:nvSpPr>
          <p:cNvPr id="14" name="AutoShape 13"/>
          <p:cNvSpPr>
            <a:spLocks noChangeArrowheads="1"/>
          </p:cNvSpPr>
          <p:nvPr/>
        </p:nvSpPr>
        <p:spPr bwMode="auto">
          <a:xfrm>
            <a:off x="9296401" y="3433778"/>
            <a:ext cx="74613" cy="858838"/>
          </a:xfrm>
          <a:prstGeom prst="upArrow">
            <a:avLst>
              <a:gd name="adj1" fmla="val 50000"/>
              <a:gd name="adj2" fmla="val 287764"/>
            </a:avLst>
          </a:prstGeom>
          <a:solidFill>
            <a:srgbClr val="FF3300"/>
          </a:solidFill>
          <a:ln w="9525">
            <a:solidFill>
              <a:schemeClr val="tx1"/>
            </a:solidFill>
            <a:miter lim="800000"/>
            <a:headEnd/>
            <a:tailEnd/>
          </a:ln>
          <a:effectLst/>
        </p:spPr>
        <p:txBody>
          <a:bodyPr vert="eaVert" wrap="none" anchor="ctr"/>
          <a:lstStyle/>
          <a:p>
            <a:endParaRPr lang="zh-CN" altLang="en-US"/>
          </a:p>
        </p:txBody>
      </p:sp>
      <p:sp>
        <p:nvSpPr>
          <p:cNvPr id="15" name="Text Box 14"/>
          <p:cNvSpPr txBox="1">
            <a:spLocks noChangeArrowheads="1"/>
          </p:cNvSpPr>
          <p:nvPr/>
        </p:nvSpPr>
        <p:spPr bwMode="auto">
          <a:xfrm>
            <a:off x="2819401" y="4348179"/>
            <a:ext cx="549275" cy="792163"/>
          </a:xfrm>
          <a:prstGeom prst="rect">
            <a:avLst/>
          </a:prstGeom>
          <a:noFill/>
          <a:ln w="9525">
            <a:noFill/>
            <a:miter lim="800000"/>
            <a:headEnd/>
            <a:tailEnd/>
          </a:ln>
          <a:effectLst/>
        </p:spPr>
        <p:txBody>
          <a:bodyPr vert="eaVert">
            <a:spAutoFit/>
          </a:bodyPr>
          <a:lstStyle/>
          <a:p>
            <a:pPr algn="l" eaLnBrk="1" hangingPunct="1">
              <a:spcBef>
                <a:spcPct val="50000"/>
              </a:spcBef>
            </a:pPr>
            <a:r>
              <a:rPr kumimoji="1" lang="zh-CN" altLang="en-US"/>
              <a:t>队头</a:t>
            </a:r>
          </a:p>
        </p:txBody>
      </p:sp>
      <p:sp>
        <p:nvSpPr>
          <p:cNvPr id="16" name="Text Box 15"/>
          <p:cNvSpPr txBox="1">
            <a:spLocks noChangeArrowheads="1"/>
          </p:cNvSpPr>
          <p:nvPr/>
        </p:nvSpPr>
        <p:spPr bwMode="auto">
          <a:xfrm>
            <a:off x="8931276" y="4359291"/>
            <a:ext cx="549275" cy="792162"/>
          </a:xfrm>
          <a:prstGeom prst="rect">
            <a:avLst/>
          </a:prstGeom>
          <a:noFill/>
          <a:ln w="9525">
            <a:noFill/>
            <a:miter lim="800000"/>
            <a:headEnd/>
            <a:tailEnd/>
          </a:ln>
          <a:effectLst/>
        </p:spPr>
        <p:txBody>
          <a:bodyPr vert="eaVert">
            <a:spAutoFit/>
          </a:bodyPr>
          <a:lstStyle/>
          <a:p>
            <a:pPr algn="l" eaLnBrk="1" hangingPunct="1">
              <a:spcBef>
                <a:spcPct val="50000"/>
              </a:spcBef>
            </a:pPr>
            <a:r>
              <a:rPr kumimoji="1" lang="zh-CN" altLang="en-US"/>
              <a:t>队尾</a:t>
            </a:r>
          </a:p>
        </p:txBody>
      </p:sp>
      <p:sp>
        <p:nvSpPr>
          <p:cNvPr id="17" name="Text Box 16"/>
          <p:cNvSpPr txBox="1">
            <a:spLocks noChangeArrowheads="1"/>
          </p:cNvSpPr>
          <p:nvPr/>
        </p:nvSpPr>
        <p:spPr bwMode="auto">
          <a:xfrm>
            <a:off x="1524000" y="4195779"/>
            <a:ext cx="1143000" cy="701675"/>
          </a:xfrm>
          <a:prstGeom prst="rect">
            <a:avLst/>
          </a:prstGeom>
          <a:noFill/>
          <a:ln w="19050">
            <a:noFill/>
            <a:miter lim="800000"/>
            <a:headEnd/>
            <a:tailEnd/>
          </a:ln>
          <a:effectLst/>
        </p:spPr>
        <p:txBody>
          <a:bodyPr>
            <a:spAutoFit/>
          </a:bodyPr>
          <a:lstStyle/>
          <a:p>
            <a:pPr>
              <a:spcBef>
                <a:spcPct val="50000"/>
              </a:spcBef>
            </a:pPr>
            <a:r>
              <a:rPr lang="zh-CN" altLang="en-US" sz="2000" b="1" dirty="0">
                <a:solidFill>
                  <a:srgbClr val="FF0000"/>
                </a:solidFill>
              </a:rPr>
              <a:t>先进先出</a:t>
            </a:r>
            <a:r>
              <a:rPr lang="en-US" altLang="zh-CN" sz="2000" b="1" dirty="0">
                <a:solidFill>
                  <a:srgbClr val="FF0000"/>
                </a:solidFill>
              </a:rPr>
              <a:t>FIFO</a:t>
            </a:r>
          </a:p>
        </p:txBody>
      </p:sp>
      <p:sp>
        <p:nvSpPr>
          <p:cNvPr id="18" name="Rectangle 3"/>
          <p:cNvSpPr txBox="1">
            <a:spLocks noChangeArrowheads="1"/>
          </p:cNvSpPr>
          <p:nvPr/>
        </p:nvSpPr>
        <p:spPr>
          <a:xfrm>
            <a:off x="4381488" y="4929198"/>
            <a:ext cx="5786478" cy="1676400"/>
          </a:xfrm>
          <a:prstGeom prst="rect">
            <a:avLst/>
          </a:prstGeom>
        </p:spPr>
        <p:txBody>
          <a:bodyPr vert="horz" lIns="91440" tIns="45720" rIns="91440" bIns="45720" rtlCol="0">
            <a:normAutofit/>
          </a:bodyPr>
          <a:lstStyle/>
          <a:p>
            <a:pPr marL="342900" indent="-342900">
              <a:lnSpc>
                <a:spcPct val="90000"/>
              </a:lnSpc>
              <a:spcBef>
                <a:spcPct val="20000"/>
              </a:spcBef>
              <a:buClr>
                <a:srgbClr val="FF0000"/>
              </a:buClr>
              <a:defRPr/>
            </a:pPr>
            <a:r>
              <a:rPr lang="zh-CN" altLang="en-US" sz="2400" b="1" dirty="0">
                <a:ea typeface="楷体" pitchFamily="49" charset="-122"/>
              </a:rPr>
              <a:t>（</a:t>
            </a:r>
            <a:r>
              <a:rPr lang="en-US" altLang="zh-CN" sz="2400" b="1" dirty="0">
                <a:ea typeface="楷体" pitchFamily="49" charset="-122"/>
              </a:rPr>
              <a:t>1</a:t>
            </a:r>
            <a:r>
              <a:rPr lang="zh-CN" altLang="en-US" sz="2400" b="1" dirty="0">
                <a:ea typeface="楷体" pitchFamily="49" charset="-122"/>
              </a:rPr>
              <a:t>）设置一个空队列；</a:t>
            </a:r>
          </a:p>
          <a:p>
            <a:pPr marL="342900" indent="-342900">
              <a:lnSpc>
                <a:spcPct val="90000"/>
              </a:lnSpc>
              <a:spcBef>
                <a:spcPct val="20000"/>
              </a:spcBef>
              <a:buClr>
                <a:srgbClr val="FF0000"/>
              </a:buClr>
              <a:defRPr/>
            </a:pPr>
            <a:r>
              <a:rPr lang="zh-CN" altLang="en-US" sz="2400" b="1" dirty="0">
                <a:ea typeface="楷体" pitchFamily="49" charset="-122"/>
              </a:rPr>
              <a:t>（</a:t>
            </a:r>
            <a:r>
              <a:rPr lang="en-US" altLang="zh-CN" sz="2400" b="1" dirty="0">
                <a:ea typeface="楷体" pitchFamily="49" charset="-122"/>
              </a:rPr>
              <a:t>2</a:t>
            </a:r>
            <a:r>
              <a:rPr lang="zh-CN" altLang="en-US" sz="2400" b="1" dirty="0">
                <a:ea typeface="楷体" pitchFamily="49" charset="-122"/>
              </a:rPr>
              <a:t>）插入一个新的队尾元素，称为进队；</a:t>
            </a:r>
          </a:p>
          <a:p>
            <a:pPr marL="342900" indent="-342900">
              <a:lnSpc>
                <a:spcPct val="90000"/>
              </a:lnSpc>
              <a:spcBef>
                <a:spcPct val="20000"/>
              </a:spcBef>
              <a:buClr>
                <a:srgbClr val="FF0000"/>
              </a:buClr>
              <a:defRPr/>
            </a:pPr>
            <a:r>
              <a:rPr lang="zh-CN" altLang="en-US" sz="2400" b="1" dirty="0">
                <a:ea typeface="楷体" pitchFamily="49" charset="-122"/>
              </a:rPr>
              <a:t>（</a:t>
            </a:r>
            <a:r>
              <a:rPr lang="en-US" altLang="zh-CN" sz="2400" b="1" dirty="0">
                <a:ea typeface="楷体" pitchFamily="49" charset="-122"/>
              </a:rPr>
              <a:t>3</a:t>
            </a:r>
            <a:r>
              <a:rPr lang="zh-CN" altLang="en-US" sz="2400" b="1" dirty="0">
                <a:ea typeface="楷体" pitchFamily="49" charset="-122"/>
              </a:rPr>
              <a:t>）删除队头元素，称为出队；</a:t>
            </a:r>
          </a:p>
          <a:p>
            <a:pPr marL="342900" indent="-342900">
              <a:lnSpc>
                <a:spcPct val="90000"/>
              </a:lnSpc>
              <a:spcBef>
                <a:spcPct val="20000"/>
              </a:spcBef>
              <a:buClr>
                <a:srgbClr val="FF0000"/>
              </a:buClr>
              <a:defRPr/>
            </a:pPr>
            <a:r>
              <a:rPr lang="zh-CN" altLang="en-US" sz="2400" b="1" dirty="0">
                <a:ea typeface="楷体" pitchFamily="49" charset="-122"/>
              </a:rPr>
              <a:t>（</a:t>
            </a:r>
            <a:r>
              <a:rPr lang="en-US" altLang="zh-CN" sz="2400" b="1" dirty="0">
                <a:ea typeface="楷体" pitchFamily="49" charset="-122"/>
              </a:rPr>
              <a:t>4</a:t>
            </a:r>
            <a:r>
              <a:rPr lang="zh-CN" altLang="en-US" sz="2400" b="1" dirty="0">
                <a:ea typeface="楷体" pitchFamily="49" charset="-122"/>
              </a:rPr>
              <a:t>）读取队头元素；</a:t>
            </a:r>
          </a:p>
        </p:txBody>
      </p:sp>
    </p:spTree>
    <p:extLst>
      <p:ext uri="{BB962C8B-B14F-4D97-AF65-F5344CB8AC3E}">
        <p14:creationId xmlns:p14="http://schemas.microsoft.com/office/powerpoint/2010/main" val="314180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队列顺序存储</a:t>
            </a:r>
            <a:endParaRPr lang="zh-CN" altLang="en-US" dirty="0"/>
          </a:p>
        </p:txBody>
      </p:sp>
      <p:sp>
        <p:nvSpPr>
          <p:cNvPr id="4" name="Text Box 4"/>
          <p:cNvSpPr txBox="1">
            <a:spLocks noChangeArrowheads="1"/>
          </p:cNvSpPr>
          <p:nvPr/>
        </p:nvSpPr>
        <p:spPr bwMode="auto">
          <a:xfrm>
            <a:off x="1881158" y="1357299"/>
            <a:ext cx="3276600" cy="461665"/>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sz="2400" b="1" dirty="0">
                <a:solidFill>
                  <a:srgbClr val="FF0000"/>
                </a:solidFill>
                <a:latin typeface="楷体" pitchFamily="49" charset="-122"/>
                <a:ea typeface="楷体" pitchFamily="49" charset="-122"/>
              </a:rPr>
              <a:t>(a)</a:t>
            </a:r>
            <a:r>
              <a:rPr kumimoji="1" lang="zh-CN" altLang="en-US" sz="2400" b="1" dirty="0">
                <a:solidFill>
                  <a:srgbClr val="FF0000"/>
                </a:solidFill>
                <a:latin typeface="楷体" pitchFamily="49" charset="-122"/>
                <a:ea typeface="楷体" pitchFamily="49" charset="-122"/>
              </a:rPr>
              <a:t>线性队列</a:t>
            </a:r>
          </a:p>
        </p:txBody>
      </p:sp>
      <p:graphicFrame>
        <p:nvGraphicFramePr>
          <p:cNvPr id="5" name="Group 5"/>
          <p:cNvGraphicFramePr>
            <a:graphicFrameLocks noGrp="1"/>
          </p:cNvGraphicFramePr>
          <p:nvPr/>
        </p:nvGraphicFramePr>
        <p:xfrm>
          <a:off x="8839200" y="3352800"/>
          <a:ext cx="1447800" cy="2072640"/>
        </p:xfrm>
        <a:graphic>
          <a:graphicData uri="http://schemas.openxmlformats.org/drawingml/2006/table">
            <a:tbl>
              <a:tblPr/>
              <a:tblGrid>
                <a:gridCol w="14478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e</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4</a:t>
                      </a:r>
                      <a:endParaRPr kumimoji="1"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e</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3</a:t>
                      </a:r>
                      <a:endParaRPr kumimoji="1"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17"/>
          <p:cNvGraphicFramePr>
            <a:graphicFrameLocks noGrp="1"/>
          </p:cNvGraphicFramePr>
          <p:nvPr/>
        </p:nvGraphicFramePr>
        <p:xfrm>
          <a:off x="5715000" y="3352800"/>
          <a:ext cx="1447800" cy="2072640"/>
        </p:xfrm>
        <a:graphic>
          <a:graphicData uri="http://schemas.openxmlformats.org/drawingml/2006/table">
            <a:tbl>
              <a:tblPr/>
              <a:tblGrid>
                <a:gridCol w="14478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e</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3</a:t>
                      </a:r>
                      <a:endParaRPr kumimoji="1"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e</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e</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9"/>
          <p:cNvGraphicFramePr>
            <a:graphicFrameLocks noGrp="1"/>
          </p:cNvGraphicFramePr>
          <p:nvPr/>
        </p:nvGraphicFramePr>
        <p:xfrm>
          <a:off x="2743200" y="3352800"/>
          <a:ext cx="1447800" cy="2072640"/>
        </p:xfrm>
        <a:graphic>
          <a:graphicData uri="http://schemas.openxmlformats.org/drawingml/2006/table">
            <a:tbl>
              <a:tblPr/>
              <a:tblGrid>
                <a:gridCol w="14478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41"/>
          <p:cNvSpPr txBox="1">
            <a:spLocks noChangeArrowheads="1"/>
          </p:cNvSpPr>
          <p:nvPr/>
        </p:nvSpPr>
        <p:spPr bwMode="auto">
          <a:xfrm>
            <a:off x="2145011" y="3200400"/>
            <a:ext cx="461665" cy="2209800"/>
          </a:xfrm>
          <a:prstGeom prst="rect">
            <a:avLst/>
          </a:prstGeom>
          <a:noFill/>
          <a:ln w="9525">
            <a:noFill/>
            <a:miter lim="800000"/>
            <a:headEnd/>
            <a:tailEnd/>
          </a:ln>
          <a:effectLst/>
        </p:spPr>
        <p:txBody>
          <a:bodyPr vert="eaVert">
            <a:spAutoFit/>
          </a:bodyPr>
          <a:lstStyle/>
          <a:p>
            <a:pPr algn="l" eaLnBrk="1" hangingPunct="1">
              <a:spcBef>
                <a:spcPct val="50000"/>
              </a:spcBef>
            </a:pPr>
            <a:r>
              <a:rPr kumimoji="1" lang="en-US" altLang="zh-CN"/>
              <a:t>   3  2   1  0</a:t>
            </a:r>
          </a:p>
        </p:txBody>
      </p:sp>
      <p:sp>
        <p:nvSpPr>
          <p:cNvPr id="9" name="Text Box 42"/>
          <p:cNvSpPr txBox="1">
            <a:spLocks noChangeArrowheads="1"/>
          </p:cNvSpPr>
          <p:nvPr/>
        </p:nvSpPr>
        <p:spPr bwMode="auto">
          <a:xfrm>
            <a:off x="2987675" y="5562600"/>
            <a:ext cx="10668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a:t>
            </a:r>
          </a:p>
        </p:txBody>
      </p:sp>
      <p:sp>
        <p:nvSpPr>
          <p:cNvPr id="10" name="Text Box 43"/>
          <p:cNvSpPr txBox="1">
            <a:spLocks noChangeArrowheads="1"/>
          </p:cNvSpPr>
          <p:nvPr/>
        </p:nvSpPr>
        <p:spPr bwMode="auto">
          <a:xfrm>
            <a:off x="5883275" y="5562600"/>
            <a:ext cx="10668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(b)</a:t>
            </a:r>
          </a:p>
        </p:txBody>
      </p:sp>
      <p:sp>
        <p:nvSpPr>
          <p:cNvPr id="11" name="Text Box 44"/>
          <p:cNvSpPr txBox="1">
            <a:spLocks noChangeArrowheads="1"/>
          </p:cNvSpPr>
          <p:nvPr/>
        </p:nvSpPr>
        <p:spPr bwMode="auto">
          <a:xfrm>
            <a:off x="9007475" y="5486400"/>
            <a:ext cx="10668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(c)</a:t>
            </a:r>
          </a:p>
        </p:txBody>
      </p:sp>
      <p:sp>
        <p:nvSpPr>
          <p:cNvPr id="12" name="Text Box 45"/>
          <p:cNvSpPr txBox="1">
            <a:spLocks noChangeArrowheads="1"/>
          </p:cNvSpPr>
          <p:nvPr/>
        </p:nvSpPr>
        <p:spPr bwMode="auto">
          <a:xfrm>
            <a:off x="2133600" y="6019800"/>
            <a:ext cx="25908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b="1" dirty="0">
                <a:solidFill>
                  <a:srgbClr val="FF0000"/>
                </a:solidFill>
              </a:rPr>
              <a:t>rear=front</a:t>
            </a:r>
            <a:r>
              <a:rPr kumimoji="1" lang="zh-CN" altLang="en-US" b="1" dirty="0">
                <a:solidFill>
                  <a:srgbClr val="FF0000"/>
                </a:solidFill>
              </a:rPr>
              <a:t>（队空）</a:t>
            </a:r>
          </a:p>
        </p:txBody>
      </p:sp>
      <p:sp>
        <p:nvSpPr>
          <p:cNvPr id="13" name="Text Box 46"/>
          <p:cNvSpPr txBox="1">
            <a:spLocks noChangeArrowheads="1"/>
          </p:cNvSpPr>
          <p:nvPr/>
        </p:nvSpPr>
        <p:spPr bwMode="auto">
          <a:xfrm>
            <a:off x="4511675" y="3352800"/>
            <a:ext cx="7620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rear</a:t>
            </a:r>
          </a:p>
        </p:txBody>
      </p:sp>
      <p:sp>
        <p:nvSpPr>
          <p:cNvPr id="14" name="Line 47"/>
          <p:cNvSpPr>
            <a:spLocks noChangeShapeType="1"/>
          </p:cNvSpPr>
          <p:nvPr/>
        </p:nvSpPr>
        <p:spPr bwMode="auto">
          <a:xfrm>
            <a:off x="5197475" y="3581400"/>
            <a:ext cx="457200" cy="0"/>
          </a:xfrm>
          <a:prstGeom prst="line">
            <a:avLst/>
          </a:prstGeom>
          <a:noFill/>
          <a:ln w="38100">
            <a:solidFill>
              <a:schemeClr val="tx1"/>
            </a:solidFill>
            <a:round/>
            <a:headEnd/>
            <a:tailEnd type="triangle" w="med" len="med"/>
          </a:ln>
          <a:effectLst/>
        </p:spPr>
        <p:txBody>
          <a:bodyPr/>
          <a:lstStyle/>
          <a:p>
            <a:endParaRPr lang="zh-CN" altLang="en-US"/>
          </a:p>
        </p:txBody>
      </p:sp>
      <p:sp>
        <p:nvSpPr>
          <p:cNvPr id="15" name="Text Box 48"/>
          <p:cNvSpPr txBox="1">
            <a:spLocks noChangeArrowheads="1"/>
          </p:cNvSpPr>
          <p:nvPr/>
        </p:nvSpPr>
        <p:spPr bwMode="auto">
          <a:xfrm>
            <a:off x="4435475" y="4953000"/>
            <a:ext cx="9906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front</a:t>
            </a:r>
          </a:p>
        </p:txBody>
      </p:sp>
      <p:sp>
        <p:nvSpPr>
          <p:cNvPr id="16" name="Line 49"/>
          <p:cNvSpPr>
            <a:spLocks noChangeShapeType="1"/>
          </p:cNvSpPr>
          <p:nvPr/>
        </p:nvSpPr>
        <p:spPr bwMode="auto">
          <a:xfrm>
            <a:off x="5197475" y="5181600"/>
            <a:ext cx="457200" cy="0"/>
          </a:xfrm>
          <a:prstGeom prst="line">
            <a:avLst/>
          </a:prstGeom>
          <a:noFill/>
          <a:ln w="38100">
            <a:solidFill>
              <a:schemeClr val="tx1"/>
            </a:solidFill>
            <a:round/>
            <a:headEnd/>
            <a:tailEnd type="triangle" w="med" len="med"/>
          </a:ln>
          <a:effectLst/>
        </p:spPr>
        <p:txBody>
          <a:bodyPr/>
          <a:lstStyle/>
          <a:p>
            <a:endParaRPr lang="zh-CN" altLang="en-US"/>
          </a:p>
        </p:txBody>
      </p:sp>
      <p:sp>
        <p:nvSpPr>
          <p:cNvPr id="17" name="Text Box 50"/>
          <p:cNvSpPr txBox="1">
            <a:spLocks noChangeArrowheads="1"/>
          </p:cNvSpPr>
          <p:nvPr/>
        </p:nvSpPr>
        <p:spPr bwMode="auto">
          <a:xfrm>
            <a:off x="8855075" y="6019800"/>
            <a:ext cx="15240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b="1" dirty="0">
                <a:solidFill>
                  <a:srgbClr val="FF0000"/>
                </a:solidFill>
              </a:rPr>
              <a:t>   </a:t>
            </a:r>
            <a:r>
              <a:rPr kumimoji="1" lang="zh-CN" altLang="en-US" b="1" dirty="0">
                <a:solidFill>
                  <a:srgbClr val="FF0000"/>
                </a:solidFill>
              </a:rPr>
              <a:t>队  满</a:t>
            </a:r>
          </a:p>
        </p:txBody>
      </p:sp>
      <p:sp>
        <p:nvSpPr>
          <p:cNvPr id="18" name="Text Box 51"/>
          <p:cNvSpPr txBox="1">
            <a:spLocks noChangeArrowheads="1"/>
          </p:cNvSpPr>
          <p:nvPr/>
        </p:nvSpPr>
        <p:spPr bwMode="auto">
          <a:xfrm>
            <a:off x="7391400" y="2743200"/>
            <a:ext cx="11430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rear =4</a:t>
            </a:r>
          </a:p>
        </p:txBody>
      </p:sp>
      <p:sp>
        <p:nvSpPr>
          <p:cNvPr id="19" name="Text Box 52"/>
          <p:cNvSpPr txBox="1">
            <a:spLocks noChangeArrowheads="1"/>
          </p:cNvSpPr>
          <p:nvPr/>
        </p:nvSpPr>
        <p:spPr bwMode="auto">
          <a:xfrm>
            <a:off x="7407275" y="3886200"/>
            <a:ext cx="9906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front</a:t>
            </a:r>
          </a:p>
        </p:txBody>
      </p:sp>
      <p:sp>
        <p:nvSpPr>
          <p:cNvPr id="20" name="Line 53"/>
          <p:cNvSpPr>
            <a:spLocks noChangeShapeType="1"/>
          </p:cNvSpPr>
          <p:nvPr/>
        </p:nvSpPr>
        <p:spPr bwMode="auto">
          <a:xfrm>
            <a:off x="8169275" y="4114800"/>
            <a:ext cx="685800" cy="0"/>
          </a:xfrm>
          <a:prstGeom prst="line">
            <a:avLst/>
          </a:prstGeom>
          <a:noFill/>
          <a:ln w="28575">
            <a:solidFill>
              <a:schemeClr val="tx1"/>
            </a:solidFill>
            <a:round/>
            <a:headEnd/>
            <a:tailEnd type="triangle" w="med" len="med"/>
          </a:ln>
          <a:effectLst/>
        </p:spPr>
        <p:txBody>
          <a:bodyPr/>
          <a:lstStyle/>
          <a:p>
            <a:endParaRPr lang="zh-CN" altLang="en-US"/>
          </a:p>
        </p:txBody>
      </p:sp>
      <p:sp>
        <p:nvSpPr>
          <p:cNvPr id="21" name="Line 54"/>
          <p:cNvSpPr>
            <a:spLocks noChangeShapeType="1"/>
          </p:cNvSpPr>
          <p:nvPr/>
        </p:nvSpPr>
        <p:spPr bwMode="auto">
          <a:xfrm>
            <a:off x="8382000" y="3048000"/>
            <a:ext cx="685800" cy="0"/>
          </a:xfrm>
          <a:prstGeom prst="line">
            <a:avLst/>
          </a:prstGeom>
          <a:noFill/>
          <a:ln w="38100">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1959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数据结构的三个方面</a:t>
            </a:r>
            <a:endParaRPr lang="zh-CN" altLang="en-US" dirty="0"/>
          </a:p>
        </p:txBody>
      </p:sp>
      <p:sp>
        <p:nvSpPr>
          <p:cNvPr id="4" name="Text Box 3"/>
          <p:cNvSpPr txBox="1">
            <a:spLocks noChangeArrowheads="1"/>
          </p:cNvSpPr>
          <p:nvPr/>
        </p:nvSpPr>
        <p:spPr bwMode="auto">
          <a:xfrm>
            <a:off x="2205014" y="2992425"/>
            <a:ext cx="3429000" cy="369332"/>
          </a:xfrm>
          <a:prstGeom prst="rect">
            <a:avLst/>
          </a:prstGeom>
          <a:noFill/>
          <a:ln w="9525">
            <a:noFill/>
            <a:miter lim="800000"/>
            <a:headEnd/>
            <a:tailEnd/>
          </a:ln>
          <a:effectLst/>
        </p:spPr>
        <p:txBody>
          <a:bodyPr>
            <a:spAutoFit/>
          </a:bodyPr>
          <a:lstStyle/>
          <a:p>
            <a:pPr algn="l" eaLnBrk="1" hangingPunct="1">
              <a:spcBef>
                <a:spcPct val="50000"/>
              </a:spcBef>
            </a:pPr>
            <a:endParaRPr kumimoji="1" lang="zh-CN" altLang="zh-CN"/>
          </a:p>
        </p:txBody>
      </p:sp>
      <p:sp>
        <p:nvSpPr>
          <p:cNvPr id="5" name="AutoShape 4"/>
          <p:cNvSpPr>
            <a:spLocks/>
          </p:cNvSpPr>
          <p:nvPr/>
        </p:nvSpPr>
        <p:spPr bwMode="auto">
          <a:xfrm>
            <a:off x="2281214" y="2266937"/>
            <a:ext cx="533400" cy="3443288"/>
          </a:xfrm>
          <a:prstGeom prst="leftBrace">
            <a:avLst>
              <a:gd name="adj1" fmla="val 53795"/>
              <a:gd name="adj2" fmla="val 50000"/>
            </a:avLst>
          </a:prstGeom>
          <a:noFill/>
          <a:ln w="28575">
            <a:solidFill>
              <a:srgbClr val="FF3300"/>
            </a:solidFill>
            <a:round/>
            <a:headEnd/>
            <a:tailEnd/>
          </a:ln>
        </p:spPr>
        <p:txBody>
          <a:bodyPr/>
          <a:lstStyle/>
          <a:p>
            <a:endParaRPr lang="zh-CN" altLang="en-US"/>
          </a:p>
        </p:txBody>
      </p:sp>
      <p:sp>
        <p:nvSpPr>
          <p:cNvPr id="6" name="Text Box 5"/>
          <p:cNvSpPr txBox="1">
            <a:spLocks noChangeArrowheads="1"/>
          </p:cNvSpPr>
          <p:nvPr/>
        </p:nvSpPr>
        <p:spPr bwMode="auto">
          <a:xfrm>
            <a:off x="2662214" y="2368537"/>
            <a:ext cx="28956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1</a:t>
            </a:r>
            <a:r>
              <a:rPr kumimoji="1" lang="zh-CN" altLang="en-US"/>
              <a:t>．数据的逻辑结构 </a:t>
            </a:r>
          </a:p>
        </p:txBody>
      </p:sp>
      <p:sp>
        <p:nvSpPr>
          <p:cNvPr id="7" name="Text Box 6"/>
          <p:cNvSpPr txBox="1">
            <a:spLocks noChangeArrowheads="1"/>
          </p:cNvSpPr>
          <p:nvPr/>
        </p:nvSpPr>
        <p:spPr bwMode="auto">
          <a:xfrm>
            <a:off x="2662214" y="4133837"/>
            <a:ext cx="29718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2</a:t>
            </a:r>
            <a:r>
              <a:rPr kumimoji="1" lang="zh-CN" altLang="en-US"/>
              <a:t>、数据的存储结构 </a:t>
            </a:r>
          </a:p>
        </p:txBody>
      </p:sp>
      <p:sp>
        <p:nvSpPr>
          <p:cNvPr id="8" name="Text Box 7"/>
          <p:cNvSpPr txBox="1">
            <a:spLocks noChangeArrowheads="1"/>
          </p:cNvSpPr>
          <p:nvPr/>
        </p:nvSpPr>
        <p:spPr bwMode="auto">
          <a:xfrm>
            <a:off x="2738414" y="5170475"/>
            <a:ext cx="72390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dirty="0"/>
              <a:t>3</a:t>
            </a:r>
            <a:r>
              <a:rPr kumimoji="1" lang="zh-CN" altLang="en-US" dirty="0"/>
              <a:t>、数据的运算：检索、排序、插入、删除、修改等。 </a:t>
            </a:r>
          </a:p>
        </p:txBody>
      </p:sp>
      <p:sp>
        <p:nvSpPr>
          <p:cNvPr id="9" name="AutoShape 8"/>
          <p:cNvSpPr>
            <a:spLocks/>
          </p:cNvSpPr>
          <p:nvPr/>
        </p:nvSpPr>
        <p:spPr bwMode="auto">
          <a:xfrm>
            <a:off x="5634014" y="3925875"/>
            <a:ext cx="114300" cy="944562"/>
          </a:xfrm>
          <a:prstGeom prst="leftBrace">
            <a:avLst>
              <a:gd name="adj1" fmla="val 68866"/>
              <a:gd name="adj2" fmla="val 50000"/>
            </a:avLst>
          </a:prstGeom>
          <a:noFill/>
          <a:ln w="38100">
            <a:solidFill>
              <a:srgbClr val="FF3300"/>
            </a:solidFill>
            <a:round/>
            <a:headEnd/>
            <a:tailEnd/>
          </a:ln>
        </p:spPr>
        <p:txBody>
          <a:bodyPr/>
          <a:lstStyle/>
          <a:p>
            <a:endParaRPr lang="zh-CN" altLang="en-US"/>
          </a:p>
        </p:txBody>
      </p:sp>
      <p:sp>
        <p:nvSpPr>
          <p:cNvPr id="10" name="AutoShape 9"/>
          <p:cNvSpPr>
            <a:spLocks/>
          </p:cNvSpPr>
          <p:nvPr/>
        </p:nvSpPr>
        <p:spPr bwMode="auto">
          <a:xfrm>
            <a:off x="5481614" y="1733538"/>
            <a:ext cx="457200" cy="1774825"/>
          </a:xfrm>
          <a:prstGeom prst="leftBrace">
            <a:avLst>
              <a:gd name="adj1" fmla="val 20326"/>
              <a:gd name="adj2" fmla="val 49282"/>
            </a:avLst>
          </a:prstGeom>
          <a:noFill/>
          <a:ln w="38100">
            <a:solidFill>
              <a:srgbClr val="FF3300"/>
            </a:solidFill>
            <a:round/>
            <a:headEnd/>
            <a:tailEnd/>
          </a:ln>
        </p:spPr>
        <p:txBody>
          <a:bodyPr/>
          <a:lstStyle/>
          <a:p>
            <a:endParaRPr lang="zh-CN" altLang="en-US"/>
          </a:p>
        </p:txBody>
      </p:sp>
      <p:sp>
        <p:nvSpPr>
          <p:cNvPr id="11" name="Text Box 12"/>
          <p:cNvSpPr txBox="1">
            <a:spLocks noChangeArrowheads="1"/>
          </p:cNvSpPr>
          <p:nvPr/>
        </p:nvSpPr>
        <p:spPr bwMode="auto">
          <a:xfrm>
            <a:off x="5786414" y="1643050"/>
            <a:ext cx="19812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A.</a:t>
            </a:r>
            <a:r>
              <a:rPr kumimoji="1" lang="zh-CN" altLang="en-US"/>
              <a:t>线性表</a:t>
            </a:r>
          </a:p>
        </p:txBody>
      </p:sp>
      <p:sp>
        <p:nvSpPr>
          <p:cNvPr id="12" name="Text Box 13"/>
          <p:cNvSpPr txBox="1">
            <a:spLocks noChangeArrowheads="1"/>
          </p:cNvSpPr>
          <p:nvPr/>
        </p:nvSpPr>
        <p:spPr bwMode="auto">
          <a:xfrm>
            <a:off x="5710214" y="2343137"/>
            <a:ext cx="2438400" cy="369332"/>
          </a:xfrm>
          <a:prstGeom prst="rect">
            <a:avLst/>
          </a:prstGeom>
          <a:noFill/>
          <a:ln w="9525">
            <a:noFill/>
            <a:miter lim="800000"/>
            <a:headEnd/>
            <a:tailEnd/>
          </a:ln>
          <a:effectLst/>
        </p:spPr>
        <p:txBody>
          <a:bodyPr>
            <a:spAutoFit/>
          </a:bodyPr>
          <a:lstStyle/>
          <a:p>
            <a:pPr eaLnBrk="1" hangingPunct="1">
              <a:spcBef>
                <a:spcPct val="50000"/>
              </a:spcBef>
            </a:pPr>
            <a:r>
              <a:rPr kumimoji="1" lang="en-US" altLang="zh-CN"/>
              <a:t>B .</a:t>
            </a:r>
            <a:r>
              <a:rPr kumimoji="1" lang="zh-CN" altLang="en-US"/>
              <a:t>树</a:t>
            </a:r>
          </a:p>
        </p:txBody>
      </p:sp>
      <p:sp>
        <p:nvSpPr>
          <p:cNvPr id="13" name="Text Box 14"/>
          <p:cNvSpPr txBox="1">
            <a:spLocks noChangeArrowheads="1"/>
          </p:cNvSpPr>
          <p:nvPr/>
        </p:nvSpPr>
        <p:spPr bwMode="auto">
          <a:xfrm>
            <a:off x="5786414" y="3867137"/>
            <a:ext cx="2438400" cy="369332"/>
          </a:xfrm>
          <a:prstGeom prst="rect">
            <a:avLst/>
          </a:prstGeom>
          <a:noFill/>
          <a:ln w="9525">
            <a:noFill/>
            <a:miter lim="800000"/>
            <a:headEnd/>
            <a:tailEnd/>
          </a:ln>
          <a:effectLst/>
        </p:spPr>
        <p:txBody>
          <a:bodyPr>
            <a:spAutoFit/>
          </a:bodyPr>
          <a:lstStyle/>
          <a:p>
            <a:pPr eaLnBrk="1" hangingPunct="1">
              <a:spcBef>
                <a:spcPct val="50000"/>
              </a:spcBef>
            </a:pPr>
            <a:r>
              <a:rPr kumimoji="1" lang="en-US" altLang="zh-CN"/>
              <a:t>A . </a:t>
            </a:r>
            <a:r>
              <a:rPr kumimoji="1" lang="zh-CN" altLang="en-US"/>
              <a:t>顺序存储</a:t>
            </a:r>
          </a:p>
        </p:txBody>
      </p:sp>
      <p:sp>
        <p:nvSpPr>
          <p:cNvPr id="14" name="Text Box 15"/>
          <p:cNvSpPr txBox="1">
            <a:spLocks noChangeArrowheads="1"/>
          </p:cNvSpPr>
          <p:nvPr/>
        </p:nvSpPr>
        <p:spPr bwMode="auto">
          <a:xfrm>
            <a:off x="5710214" y="4400537"/>
            <a:ext cx="2590800" cy="369332"/>
          </a:xfrm>
          <a:prstGeom prst="rect">
            <a:avLst/>
          </a:prstGeom>
          <a:noFill/>
          <a:ln w="9525">
            <a:noFill/>
            <a:miter lim="800000"/>
            <a:headEnd/>
            <a:tailEnd/>
          </a:ln>
          <a:effectLst/>
        </p:spPr>
        <p:txBody>
          <a:bodyPr>
            <a:spAutoFit/>
          </a:bodyPr>
          <a:lstStyle/>
          <a:p>
            <a:pPr eaLnBrk="1" hangingPunct="1">
              <a:spcBef>
                <a:spcPct val="50000"/>
              </a:spcBef>
            </a:pPr>
            <a:r>
              <a:rPr kumimoji="1" lang="en-US" altLang="zh-CN"/>
              <a:t> B . </a:t>
            </a:r>
            <a:r>
              <a:rPr kumimoji="1" lang="zh-CN" altLang="en-US"/>
              <a:t>链式存储 </a:t>
            </a:r>
          </a:p>
        </p:txBody>
      </p:sp>
      <p:sp>
        <p:nvSpPr>
          <p:cNvPr id="15" name="Text Box 20"/>
          <p:cNvSpPr txBox="1">
            <a:spLocks noChangeArrowheads="1"/>
          </p:cNvSpPr>
          <p:nvPr/>
        </p:nvSpPr>
        <p:spPr bwMode="auto">
          <a:xfrm>
            <a:off x="5710214" y="3028937"/>
            <a:ext cx="1600200" cy="369332"/>
          </a:xfrm>
          <a:prstGeom prst="rect">
            <a:avLst/>
          </a:prstGeom>
          <a:noFill/>
          <a:ln w="9525">
            <a:noFill/>
            <a:miter lim="800000"/>
            <a:headEnd/>
            <a:tailEnd/>
          </a:ln>
          <a:effectLst/>
        </p:spPr>
        <p:txBody>
          <a:bodyPr>
            <a:spAutoFit/>
          </a:bodyPr>
          <a:lstStyle/>
          <a:p>
            <a:pPr eaLnBrk="1" hangingPunct="1">
              <a:spcBef>
                <a:spcPct val="50000"/>
              </a:spcBef>
            </a:pPr>
            <a:r>
              <a:rPr kumimoji="1" lang="en-US" altLang="zh-CN"/>
              <a:t>C.</a:t>
            </a:r>
            <a:r>
              <a:rPr kumimoji="1" lang="zh-CN" altLang="en-US"/>
              <a:t>图</a:t>
            </a:r>
          </a:p>
        </p:txBody>
      </p:sp>
    </p:spTree>
    <p:extLst>
      <p:ext uri="{BB962C8B-B14F-4D97-AF65-F5344CB8AC3E}">
        <p14:creationId xmlns:p14="http://schemas.microsoft.com/office/powerpoint/2010/main" val="3069186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内容占位符 2"/>
          <p:cNvSpPr>
            <a:spLocks noGrp="1"/>
          </p:cNvSpPr>
          <p:nvPr>
            <p:ph idx="1"/>
          </p:nvPr>
        </p:nvSpPr>
        <p:spPr/>
        <p:txBody>
          <a:bodyPr/>
          <a:lstStyle/>
          <a:p>
            <a:pPr marL="342900" lvl="4" indent="-342900">
              <a:buClr>
                <a:srgbClr val="FF0000"/>
              </a:buClr>
              <a:buFont typeface="Wingdings" pitchFamily="2" charset="2"/>
              <a:buChar char="p"/>
            </a:pPr>
            <a:r>
              <a:rPr kumimoji="1" lang="zh-CN" altLang="en-US" sz="3200" b="1" dirty="0">
                <a:latin typeface="楷体" pitchFamily="49" charset="-122"/>
                <a:ea typeface="楷体" pitchFamily="49" charset="-122"/>
              </a:rPr>
              <a:t>入队算法：</a:t>
            </a:r>
          </a:p>
          <a:p>
            <a:pPr lvl="1"/>
            <a:r>
              <a:rPr kumimoji="1" lang="en-US" altLang="zh-CN" dirty="0" smtClean="0"/>
              <a:t>rear=(rear+1)%M;</a:t>
            </a:r>
          </a:p>
          <a:p>
            <a:pPr lvl="1"/>
            <a:r>
              <a:rPr kumimoji="1" lang="en-US" altLang="zh-CN" dirty="0" smtClean="0"/>
              <a:t>sq[rear]=x;</a:t>
            </a:r>
          </a:p>
          <a:p>
            <a:r>
              <a:rPr lang="zh-CN" altLang="en-US" dirty="0" smtClean="0"/>
              <a:t>出队算法</a:t>
            </a:r>
            <a:endParaRPr lang="en-US" altLang="zh-CN" dirty="0" smtClean="0"/>
          </a:p>
          <a:p>
            <a:pPr lvl="1"/>
            <a:r>
              <a:rPr kumimoji="1" lang="en-US" altLang="zh-CN" dirty="0" smtClean="0"/>
              <a:t>front=(front+1)%M;</a:t>
            </a:r>
          </a:p>
          <a:p>
            <a:pPr lvl="1"/>
            <a:r>
              <a:rPr kumimoji="1" lang="en-US" altLang="zh-CN" dirty="0" smtClean="0"/>
              <a:t>*q=sq[front];</a:t>
            </a:r>
          </a:p>
          <a:p>
            <a:endParaRPr lang="zh-CN" altLang="en-US" dirty="0"/>
          </a:p>
        </p:txBody>
      </p:sp>
    </p:spTree>
    <p:extLst>
      <p:ext uri="{BB962C8B-B14F-4D97-AF65-F5344CB8AC3E}">
        <p14:creationId xmlns:p14="http://schemas.microsoft.com/office/powerpoint/2010/main" val="375975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828800" y="609601"/>
            <a:ext cx="2743200" cy="461665"/>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sz="2400" b="1" dirty="0">
                <a:solidFill>
                  <a:srgbClr val="FF0000"/>
                </a:solidFill>
                <a:latin typeface="楷体" pitchFamily="49" charset="-122"/>
                <a:ea typeface="楷体" pitchFamily="49" charset="-122"/>
              </a:rPr>
              <a:t>(b)</a:t>
            </a:r>
            <a:r>
              <a:rPr kumimoji="1" lang="zh-CN" altLang="en-US" sz="2400" b="1" dirty="0">
                <a:solidFill>
                  <a:srgbClr val="FF0000"/>
                </a:solidFill>
                <a:latin typeface="楷体" pitchFamily="49" charset="-122"/>
                <a:ea typeface="楷体" pitchFamily="49" charset="-122"/>
              </a:rPr>
              <a:t>循环队列</a:t>
            </a:r>
          </a:p>
        </p:txBody>
      </p:sp>
      <p:sp>
        <p:nvSpPr>
          <p:cNvPr id="7" name="Text Box 38"/>
          <p:cNvSpPr txBox="1">
            <a:spLocks noChangeArrowheads="1"/>
          </p:cNvSpPr>
          <p:nvPr/>
        </p:nvSpPr>
        <p:spPr bwMode="auto">
          <a:xfrm>
            <a:off x="7696200" y="0"/>
            <a:ext cx="12954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rear</a:t>
            </a:r>
          </a:p>
        </p:txBody>
      </p:sp>
      <p:grpSp>
        <p:nvGrpSpPr>
          <p:cNvPr id="8" name="Group 103"/>
          <p:cNvGrpSpPr>
            <a:grpSpLocks/>
          </p:cNvGrpSpPr>
          <p:nvPr/>
        </p:nvGrpSpPr>
        <p:grpSpPr bwMode="auto">
          <a:xfrm>
            <a:off x="7847014" y="142876"/>
            <a:ext cx="2820987" cy="3960813"/>
            <a:chOff x="3983" y="90"/>
            <a:chExt cx="1777" cy="2495"/>
          </a:xfrm>
        </p:grpSpPr>
        <p:sp>
          <p:nvSpPr>
            <p:cNvPr id="9" name="Text Box 39"/>
            <p:cNvSpPr txBox="1">
              <a:spLocks noChangeArrowheads="1"/>
            </p:cNvSpPr>
            <p:nvPr/>
          </p:nvSpPr>
          <p:spPr bwMode="auto">
            <a:xfrm>
              <a:off x="5088" y="90"/>
              <a:ext cx="672"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dirty="0"/>
                <a:t>  front</a:t>
              </a:r>
            </a:p>
          </p:txBody>
        </p:sp>
        <p:grpSp>
          <p:nvGrpSpPr>
            <p:cNvPr id="10" name="Group 101"/>
            <p:cNvGrpSpPr>
              <a:grpSpLocks/>
            </p:cNvGrpSpPr>
            <p:nvPr/>
          </p:nvGrpSpPr>
          <p:grpSpPr bwMode="auto">
            <a:xfrm>
              <a:off x="3983" y="336"/>
              <a:ext cx="1776" cy="1920"/>
              <a:chOff x="3983" y="336"/>
              <a:chExt cx="1776" cy="1920"/>
            </a:xfrm>
          </p:grpSpPr>
          <p:grpSp>
            <p:nvGrpSpPr>
              <p:cNvPr id="12" name="Group 25"/>
              <p:cNvGrpSpPr>
                <a:grpSpLocks/>
              </p:cNvGrpSpPr>
              <p:nvPr/>
            </p:nvGrpSpPr>
            <p:grpSpPr bwMode="auto">
              <a:xfrm>
                <a:off x="3983" y="528"/>
                <a:ext cx="1776" cy="1728"/>
                <a:chOff x="2640" y="624"/>
                <a:chExt cx="1776" cy="1728"/>
              </a:xfrm>
            </p:grpSpPr>
            <p:sp>
              <p:nvSpPr>
                <p:cNvPr id="15" name="Oval 26"/>
                <p:cNvSpPr>
                  <a:spLocks noChangeArrowheads="1"/>
                </p:cNvSpPr>
                <p:nvPr/>
              </p:nvSpPr>
              <p:spPr bwMode="auto">
                <a:xfrm>
                  <a:off x="2688" y="624"/>
                  <a:ext cx="1728" cy="1728"/>
                </a:xfrm>
                <a:prstGeom prst="ellipse">
                  <a:avLst/>
                </a:prstGeom>
                <a:solidFill>
                  <a:srgbClr val="00FF00"/>
                </a:solidFill>
                <a:ln w="9525">
                  <a:solidFill>
                    <a:schemeClr val="tx1"/>
                  </a:solidFill>
                  <a:round/>
                  <a:headEnd/>
                  <a:tailEnd/>
                </a:ln>
                <a:effectLst/>
              </p:spPr>
              <p:txBody>
                <a:bodyPr wrap="none" anchor="ctr"/>
                <a:lstStyle/>
                <a:p>
                  <a:endParaRPr lang="zh-CN" altLang="en-US"/>
                </a:p>
              </p:txBody>
            </p:sp>
            <p:sp>
              <p:nvSpPr>
                <p:cNvPr id="16" name="Oval 27"/>
                <p:cNvSpPr>
                  <a:spLocks noChangeArrowheads="1"/>
                </p:cNvSpPr>
                <p:nvPr/>
              </p:nvSpPr>
              <p:spPr bwMode="auto">
                <a:xfrm>
                  <a:off x="3216" y="1152"/>
                  <a:ext cx="672" cy="67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cxnSp>
              <p:nvCxnSpPr>
                <p:cNvPr id="17" name="AutoShape 28"/>
                <p:cNvCxnSpPr>
                  <a:cxnSpLocks noChangeShapeType="1"/>
                  <a:stCxn id="16" idx="3"/>
                  <a:endCxn id="15" idx="3"/>
                </p:cNvCxnSpPr>
                <p:nvPr/>
              </p:nvCxnSpPr>
              <p:spPr bwMode="auto">
                <a:xfrm flipH="1">
                  <a:off x="2941" y="1726"/>
                  <a:ext cx="373" cy="373"/>
                </a:xfrm>
                <a:prstGeom prst="straightConnector1">
                  <a:avLst/>
                </a:prstGeom>
                <a:noFill/>
                <a:ln w="9525">
                  <a:solidFill>
                    <a:schemeClr val="tx1"/>
                  </a:solidFill>
                  <a:round/>
                  <a:headEnd/>
                  <a:tailEnd/>
                </a:ln>
                <a:effectLst/>
              </p:spPr>
            </p:cxnSp>
            <p:cxnSp>
              <p:nvCxnSpPr>
                <p:cNvPr id="18" name="AutoShape 29"/>
                <p:cNvCxnSpPr>
                  <a:cxnSpLocks noChangeShapeType="1"/>
                  <a:stCxn id="16" idx="7"/>
                  <a:endCxn id="15" idx="7"/>
                </p:cNvCxnSpPr>
                <p:nvPr/>
              </p:nvCxnSpPr>
              <p:spPr bwMode="auto">
                <a:xfrm flipV="1">
                  <a:off x="3790" y="877"/>
                  <a:ext cx="373" cy="373"/>
                </a:xfrm>
                <a:prstGeom prst="straightConnector1">
                  <a:avLst/>
                </a:prstGeom>
                <a:noFill/>
                <a:ln w="9525">
                  <a:solidFill>
                    <a:schemeClr val="tx1"/>
                  </a:solidFill>
                  <a:round/>
                  <a:headEnd/>
                  <a:tailEnd/>
                </a:ln>
                <a:effectLst/>
              </p:spPr>
            </p:cxnSp>
            <p:cxnSp>
              <p:nvCxnSpPr>
                <p:cNvPr id="19" name="AutoShape 30"/>
                <p:cNvCxnSpPr>
                  <a:cxnSpLocks noChangeShapeType="1"/>
                  <a:stCxn id="16" idx="5"/>
                  <a:endCxn id="15" idx="5"/>
                </p:cNvCxnSpPr>
                <p:nvPr/>
              </p:nvCxnSpPr>
              <p:spPr bwMode="auto">
                <a:xfrm>
                  <a:off x="3790" y="1726"/>
                  <a:ext cx="373" cy="373"/>
                </a:xfrm>
                <a:prstGeom prst="straightConnector1">
                  <a:avLst/>
                </a:prstGeom>
                <a:noFill/>
                <a:ln w="9525">
                  <a:solidFill>
                    <a:schemeClr val="tx1"/>
                  </a:solidFill>
                  <a:round/>
                  <a:headEnd/>
                  <a:tailEnd/>
                </a:ln>
                <a:effectLst/>
              </p:spPr>
            </p:cxnSp>
            <p:cxnSp>
              <p:nvCxnSpPr>
                <p:cNvPr id="20" name="AutoShape 31"/>
                <p:cNvCxnSpPr>
                  <a:cxnSpLocks noChangeShapeType="1"/>
                  <a:stCxn id="16" idx="1"/>
                  <a:endCxn id="15" idx="1"/>
                </p:cNvCxnSpPr>
                <p:nvPr/>
              </p:nvCxnSpPr>
              <p:spPr bwMode="auto">
                <a:xfrm flipH="1" flipV="1">
                  <a:off x="2941" y="877"/>
                  <a:ext cx="373" cy="373"/>
                </a:xfrm>
                <a:prstGeom prst="straightConnector1">
                  <a:avLst/>
                </a:prstGeom>
                <a:noFill/>
                <a:ln w="9525">
                  <a:solidFill>
                    <a:schemeClr val="tx1"/>
                  </a:solidFill>
                  <a:round/>
                  <a:headEnd/>
                  <a:tailEnd/>
                </a:ln>
                <a:effectLst/>
              </p:spPr>
            </p:cxnSp>
            <p:sp>
              <p:nvSpPr>
                <p:cNvPr id="21" name="Text Box 32"/>
                <p:cNvSpPr txBox="1">
                  <a:spLocks noChangeArrowheads="1"/>
                </p:cNvSpPr>
                <p:nvPr/>
              </p:nvSpPr>
              <p:spPr bwMode="auto">
                <a:xfrm>
                  <a:off x="3216" y="1872"/>
                  <a:ext cx="72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t>
                  </a:r>
                </a:p>
              </p:txBody>
            </p:sp>
            <p:sp>
              <p:nvSpPr>
                <p:cNvPr id="22" name="Text Box 33"/>
                <p:cNvSpPr txBox="1">
                  <a:spLocks noChangeArrowheads="1"/>
                </p:cNvSpPr>
                <p:nvPr/>
              </p:nvSpPr>
              <p:spPr bwMode="auto">
                <a:xfrm>
                  <a:off x="2640" y="1392"/>
                  <a:ext cx="72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t>
                  </a:r>
                </a:p>
              </p:txBody>
            </p:sp>
            <p:sp>
              <p:nvSpPr>
                <p:cNvPr id="23" name="Text Box 34"/>
                <p:cNvSpPr txBox="1">
                  <a:spLocks noChangeArrowheads="1"/>
                </p:cNvSpPr>
                <p:nvPr/>
              </p:nvSpPr>
              <p:spPr bwMode="auto">
                <a:xfrm>
                  <a:off x="3360" y="1104"/>
                  <a:ext cx="384"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0</a:t>
                  </a:r>
                </a:p>
              </p:txBody>
            </p:sp>
            <p:sp>
              <p:nvSpPr>
                <p:cNvPr id="24" name="Text Box 35"/>
                <p:cNvSpPr txBox="1">
                  <a:spLocks noChangeArrowheads="1"/>
                </p:cNvSpPr>
                <p:nvPr/>
              </p:nvSpPr>
              <p:spPr bwMode="auto">
                <a:xfrm>
                  <a:off x="3504" y="1344"/>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1</a:t>
                  </a:r>
                </a:p>
              </p:txBody>
            </p:sp>
            <p:sp>
              <p:nvSpPr>
                <p:cNvPr id="25" name="Text Box 36"/>
                <p:cNvSpPr txBox="1">
                  <a:spLocks noChangeArrowheads="1"/>
                </p:cNvSpPr>
                <p:nvPr/>
              </p:nvSpPr>
              <p:spPr bwMode="auto">
                <a:xfrm>
                  <a:off x="3312" y="1584"/>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2</a:t>
                  </a:r>
                </a:p>
              </p:txBody>
            </p:sp>
            <p:sp>
              <p:nvSpPr>
                <p:cNvPr id="26" name="Text Box 37"/>
                <p:cNvSpPr txBox="1">
                  <a:spLocks noChangeArrowheads="1"/>
                </p:cNvSpPr>
                <p:nvPr/>
              </p:nvSpPr>
              <p:spPr bwMode="auto">
                <a:xfrm>
                  <a:off x="3024" y="1344"/>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3</a:t>
                  </a:r>
                </a:p>
              </p:txBody>
            </p:sp>
          </p:grpSp>
          <p:sp>
            <p:nvSpPr>
              <p:cNvPr id="13" name="Line 40"/>
              <p:cNvSpPr>
                <a:spLocks noChangeShapeType="1"/>
              </p:cNvSpPr>
              <p:nvPr/>
            </p:nvSpPr>
            <p:spPr bwMode="auto">
              <a:xfrm>
                <a:off x="4368" y="336"/>
                <a:ext cx="384" cy="240"/>
              </a:xfrm>
              <a:prstGeom prst="line">
                <a:avLst/>
              </a:prstGeom>
              <a:noFill/>
              <a:ln w="38100">
                <a:solidFill>
                  <a:schemeClr val="tx1"/>
                </a:solidFill>
                <a:round/>
                <a:headEnd/>
                <a:tailEnd type="triangle" w="med" len="med"/>
              </a:ln>
              <a:effectLst/>
            </p:spPr>
            <p:txBody>
              <a:bodyPr/>
              <a:lstStyle/>
              <a:p>
                <a:endParaRPr lang="zh-CN" altLang="en-US"/>
              </a:p>
            </p:txBody>
          </p:sp>
          <p:sp>
            <p:nvSpPr>
              <p:cNvPr id="14" name="Line 41"/>
              <p:cNvSpPr>
                <a:spLocks noChangeShapeType="1"/>
              </p:cNvSpPr>
              <p:nvPr/>
            </p:nvSpPr>
            <p:spPr bwMode="auto">
              <a:xfrm flipH="1">
                <a:off x="5088" y="336"/>
                <a:ext cx="384" cy="240"/>
              </a:xfrm>
              <a:prstGeom prst="line">
                <a:avLst/>
              </a:prstGeom>
              <a:noFill/>
              <a:ln w="38100">
                <a:solidFill>
                  <a:schemeClr val="tx1"/>
                </a:solidFill>
                <a:round/>
                <a:headEnd/>
                <a:tailEnd type="triangle" w="med" len="med"/>
              </a:ln>
              <a:effectLst/>
            </p:spPr>
            <p:txBody>
              <a:bodyPr/>
              <a:lstStyle/>
              <a:p>
                <a:endParaRPr lang="zh-CN" altLang="en-US"/>
              </a:p>
            </p:txBody>
          </p:sp>
        </p:grpSp>
        <p:sp>
          <p:nvSpPr>
            <p:cNvPr id="11" name="Text Box 42"/>
            <p:cNvSpPr txBox="1">
              <a:spLocks noChangeArrowheads="1"/>
            </p:cNvSpPr>
            <p:nvPr/>
          </p:nvSpPr>
          <p:spPr bwMode="auto">
            <a:xfrm>
              <a:off x="4848" y="2352"/>
              <a:ext cx="912"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b="1" dirty="0">
                  <a:solidFill>
                    <a:srgbClr val="FF0000"/>
                  </a:solidFill>
                </a:rPr>
                <a:t>(3) </a:t>
              </a:r>
              <a:r>
                <a:rPr kumimoji="1" lang="zh-CN" altLang="en-US" b="1" dirty="0">
                  <a:solidFill>
                    <a:srgbClr val="FF0000"/>
                  </a:solidFill>
                </a:rPr>
                <a:t>队空</a:t>
              </a:r>
            </a:p>
          </p:txBody>
        </p:sp>
      </p:grpSp>
      <p:grpSp>
        <p:nvGrpSpPr>
          <p:cNvPr id="28" name="Group 105"/>
          <p:cNvGrpSpPr>
            <a:grpSpLocks/>
          </p:cNvGrpSpPr>
          <p:nvPr/>
        </p:nvGrpSpPr>
        <p:grpSpPr bwMode="auto">
          <a:xfrm>
            <a:off x="4468814" y="498476"/>
            <a:ext cx="2841625" cy="2932113"/>
            <a:chOff x="1855" y="314"/>
            <a:chExt cx="1790" cy="1847"/>
          </a:xfrm>
        </p:grpSpPr>
        <p:sp>
          <p:nvSpPr>
            <p:cNvPr id="29" name="Text Box 19"/>
            <p:cNvSpPr txBox="1">
              <a:spLocks noChangeArrowheads="1"/>
            </p:cNvSpPr>
            <p:nvPr/>
          </p:nvSpPr>
          <p:spPr bwMode="auto">
            <a:xfrm rot="775817">
              <a:off x="2829" y="314"/>
              <a:ext cx="816"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rear</a:t>
              </a:r>
            </a:p>
          </p:txBody>
        </p:sp>
        <p:sp>
          <p:nvSpPr>
            <p:cNvPr id="30" name="Oval 70"/>
            <p:cNvSpPr>
              <a:spLocks noChangeArrowheads="1"/>
            </p:cNvSpPr>
            <p:nvPr/>
          </p:nvSpPr>
          <p:spPr bwMode="auto">
            <a:xfrm rot="841718">
              <a:off x="1855" y="433"/>
              <a:ext cx="1728" cy="1728"/>
            </a:xfrm>
            <a:prstGeom prst="ellipse">
              <a:avLst/>
            </a:prstGeom>
            <a:solidFill>
              <a:srgbClr val="00FF00"/>
            </a:solidFill>
            <a:ln w="9525">
              <a:solidFill>
                <a:schemeClr val="tx1"/>
              </a:solidFill>
              <a:round/>
              <a:headEnd/>
              <a:tailEnd/>
            </a:ln>
            <a:effectLst/>
          </p:spPr>
          <p:txBody>
            <a:bodyPr wrap="none" anchor="ctr"/>
            <a:lstStyle/>
            <a:p>
              <a:endParaRPr lang="zh-CN" altLang="en-US"/>
            </a:p>
          </p:txBody>
        </p:sp>
      </p:grpSp>
      <p:grpSp>
        <p:nvGrpSpPr>
          <p:cNvPr id="31" name="Group 104"/>
          <p:cNvGrpSpPr>
            <a:grpSpLocks/>
          </p:cNvGrpSpPr>
          <p:nvPr/>
        </p:nvGrpSpPr>
        <p:grpSpPr bwMode="auto">
          <a:xfrm>
            <a:off x="4400551" y="44451"/>
            <a:ext cx="2614613" cy="3948113"/>
            <a:chOff x="1812" y="28"/>
            <a:chExt cx="1647" cy="2487"/>
          </a:xfrm>
        </p:grpSpPr>
        <p:sp>
          <p:nvSpPr>
            <p:cNvPr id="32" name="Text Box 23"/>
            <p:cNvSpPr txBox="1">
              <a:spLocks noChangeArrowheads="1"/>
            </p:cNvSpPr>
            <p:nvPr/>
          </p:nvSpPr>
          <p:spPr bwMode="auto">
            <a:xfrm rot="21578058">
              <a:off x="2160" y="28"/>
              <a:ext cx="120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b="1" dirty="0">
                  <a:solidFill>
                    <a:srgbClr val="FF0000"/>
                  </a:solidFill>
                  <a:latin typeface="楷体" pitchFamily="49" charset="-122"/>
                  <a:ea typeface="楷体" pitchFamily="49" charset="-122"/>
                </a:rPr>
                <a:t>(1)</a:t>
              </a:r>
              <a:r>
                <a:rPr kumimoji="1" lang="zh-CN" altLang="en-US" b="1" dirty="0">
                  <a:solidFill>
                    <a:srgbClr val="FF0000"/>
                  </a:solidFill>
                  <a:latin typeface="楷体" pitchFamily="49" charset="-122"/>
                  <a:ea typeface="楷体" pitchFamily="49" charset="-122"/>
                </a:rPr>
                <a:t>一般情况</a:t>
              </a:r>
            </a:p>
          </p:txBody>
        </p:sp>
        <p:sp>
          <p:nvSpPr>
            <p:cNvPr id="33" name="Text Box 21"/>
            <p:cNvSpPr txBox="1">
              <a:spLocks noChangeArrowheads="1"/>
            </p:cNvSpPr>
            <p:nvPr/>
          </p:nvSpPr>
          <p:spPr bwMode="auto">
            <a:xfrm rot="920715">
              <a:off x="2109" y="2282"/>
              <a:ext cx="672"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front</a:t>
              </a:r>
            </a:p>
          </p:txBody>
        </p:sp>
        <p:sp>
          <p:nvSpPr>
            <p:cNvPr id="34" name="Oval 71"/>
            <p:cNvSpPr>
              <a:spLocks noChangeArrowheads="1"/>
            </p:cNvSpPr>
            <p:nvPr/>
          </p:nvSpPr>
          <p:spPr bwMode="auto">
            <a:xfrm rot="841718">
              <a:off x="2383" y="961"/>
              <a:ext cx="672" cy="67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cxnSp>
          <p:nvCxnSpPr>
            <p:cNvPr id="35" name="AutoShape 72"/>
            <p:cNvCxnSpPr>
              <a:cxnSpLocks noChangeShapeType="1"/>
              <a:stCxn id="34" idx="3"/>
              <a:endCxn id="30" idx="3"/>
            </p:cNvCxnSpPr>
            <p:nvPr/>
          </p:nvCxnSpPr>
          <p:spPr bwMode="auto">
            <a:xfrm flipH="1">
              <a:off x="1978" y="1469"/>
              <a:ext cx="452" cy="272"/>
            </a:xfrm>
            <a:prstGeom prst="straightConnector1">
              <a:avLst/>
            </a:prstGeom>
            <a:noFill/>
            <a:ln w="9525">
              <a:solidFill>
                <a:schemeClr val="tx1"/>
              </a:solidFill>
              <a:round/>
              <a:headEnd/>
              <a:tailEnd/>
            </a:ln>
            <a:effectLst/>
          </p:spPr>
        </p:cxnSp>
        <p:cxnSp>
          <p:nvCxnSpPr>
            <p:cNvPr id="36" name="AutoShape 73"/>
            <p:cNvCxnSpPr>
              <a:cxnSpLocks noChangeShapeType="1"/>
              <a:stCxn id="34" idx="7"/>
              <a:endCxn id="30" idx="7"/>
            </p:cNvCxnSpPr>
            <p:nvPr/>
          </p:nvCxnSpPr>
          <p:spPr bwMode="auto">
            <a:xfrm flipV="1">
              <a:off x="3007" y="852"/>
              <a:ext cx="452" cy="272"/>
            </a:xfrm>
            <a:prstGeom prst="straightConnector1">
              <a:avLst/>
            </a:prstGeom>
            <a:noFill/>
            <a:ln w="9525">
              <a:solidFill>
                <a:schemeClr val="tx1"/>
              </a:solidFill>
              <a:round/>
              <a:headEnd/>
              <a:tailEnd/>
            </a:ln>
            <a:effectLst/>
          </p:spPr>
        </p:cxnSp>
        <p:cxnSp>
          <p:nvCxnSpPr>
            <p:cNvPr id="37" name="AutoShape 74"/>
            <p:cNvCxnSpPr>
              <a:cxnSpLocks noChangeShapeType="1"/>
              <a:stCxn id="34" idx="5"/>
              <a:endCxn id="30" idx="5"/>
            </p:cNvCxnSpPr>
            <p:nvPr/>
          </p:nvCxnSpPr>
          <p:spPr bwMode="auto">
            <a:xfrm>
              <a:off x="2891" y="1585"/>
              <a:ext cx="272" cy="452"/>
            </a:xfrm>
            <a:prstGeom prst="straightConnector1">
              <a:avLst/>
            </a:prstGeom>
            <a:noFill/>
            <a:ln w="9525">
              <a:solidFill>
                <a:schemeClr val="tx1"/>
              </a:solidFill>
              <a:round/>
              <a:headEnd/>
              <a:tailEnd/>
            </a:ln>
            <a:effectLst/>
          </p:spPr>
        </p:cxnSp>
        <p:cxnSp>
          <p:nvCxnSpPr>
            <p:cNvPr id="38" name="AutoShape 75"/>
            <p:cNvCxnSpPr>
              <a:cxnSpLocks noChangeShapeType="1"/>
              <a:stCxn id="34" idx="1"/>
              <a:endCxn id="30" idx="1"/>
            </p:cNvCxnSpPr>
            <p:nvPr/>
          </p:nvCxnSpPr>
          <p:spPr bwMode="auto">
            <a:xfrm flipH="1" flipV="1">
              <a:off x="2274" y="556"/>
              <a:ext cx="272" cy="452"/>
            </a:xfrm>
            <a:prstGeom prst="straightConnector1">
              <a:avLst/>
            </a:prstGeom>
            <a:noFill/>
            <a:ln w="9525">
              <a:solidFill>
                <a:schemeClr val="tx1"/>
              </a:solidFill>
              <a:round/>
              <a:headEnd/>
              <a:tailEnd/>
            </a:ln>
            <a:effectLst/>
          </p:spPr>
        </p:cxnSp>
        <p:sp>
          <p:nvSpPr>
            <p:cNvPr id="39" name="Text Box 76"/>
            <p:cNvSpPr txBox="1">
              <a:spLocks noChangeArrowheads="1"/>
            </p:cNvSpPr>
            <p:nvPr/>
          </p:nvSpPr>
          <p:spPr bwMode="auto">
            <a:xfrm rot="841718">
              <a:off x="2254" y="1699"/>
              <a:ext cx="72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t>
              </a:r>
            </a:p>
          </p:txBody>
        </p:sp>
        <p:sp>
          <p:nvSpPr>
            <p:cNvPr id="40" name="Text Box 77"/>
            <p:cNvSpPr txBox="1">
              <a:spLocks noChangeArrowheads="1"/>
            </p:cNvSpPr>
            <p:nvPr/>
          </p:nvSpPr>
          <p:spPr bwMode="auto">
            <a:xfrm rot="841718">
              <a:off x="1812" y="1094"/>
              <a:ext cx="72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t>
              </a:r>
            </a:p>
          </p:txBody>
        </p:sp>
        <p:sp>
          <p:nvSpPr>
            <p:cNvPr id="41" name="Text Box 78"/>
            <p:cNvSpPr txBox="1">
              <a:spLocks noChangeArrowheads="1"/>
            </p:cNvSpPr>
            <p:nvPr/>
          </p:nvSpPr>
          <p:spPr bwMode="auto">
            <a:xfrm rot="841718">
              <a:off x="2585" y="948"/>
              <a:ext cx="384"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0</a:t>
              </a:r>
            </a:p>
          </p:txBody>
        </p:sp>
        <p:sp>
          <p:nvSpPr>
            <p:cNvPr id="42" name="Text Box 79"/>
            <p:cNvSpPr txBox="1">
              <a:spLocks noChangeArrowheads="1"/>
            </p:cNvSpPr>
            <p:nvPr/>
          </p:nvSpPr>
          <p:spPr bwMode="auto">
            <a:xfrm rot="841718">
              <a:off x="2665" y="1228"/>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1</a:t>
              </a:r>
            </a:p>
          </p:txBody>
        </p:sp>
        <p:sp>
          <p:nvSpPr>
            <p:cNvPr id="43" name="Text Box 80"/>
            <p:cNvSpPr txBox="1">
              <a:spLocks noChangeArrowheads="1"/>
            </p:cNvSpPr>
            <p:nvPr/>
          </p:nvSpPr>
          <p:spPr bwMode="auto">
            <a:xfrm rot="841718">
              <a:off x="2421" y="1414"/>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2</a:t>
              </a:r>
            </a:p>
          </p:txBody>
        </p:sp>
        <p:sp>
          <p:nvSpPr>
            <p:cNvPr id="44" name="Text Box 81"/>
            <p:cNvSpPr txBox="1">
              <a:spLocks noChangeArrowheads="1"/>
            </p:cNvSpPr>
            <p:nvPr/>
          </p:nvSpPr>
          <p:spPr bwMode="auto">
            <a:xfrm rot="841718">
              <a:off x="2199" y="1112"/>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3</a:t>
              </a:r>
            </a:p>
          </p:txBody>
        </p:sp>
        <p:sp>
          <p:nvSpPr>
            <p:cNvPr id="45" name="Text Box 82" descr="花岗岩"/>
            <p:cNvSpPr txBox="1">
              <a:spLocks noChangeArrowheads="1"/>
            </p:cNvSpPr>
            <p:nvPr/>
          </p:nvSpPr>
          <p:spPr bwMode="auto">
            <a:xfrm>
              <a:off x="1920" y="1152"/>
              <a:ext cx="384" cy="233"/>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e4</a:t>
              </a:r>
            </a:p>
          </p:txBody>
        </p:sp>
        <p:sp>
          <p:nvSpPr>
            <p:cNvPr id="46" name="Text Box 83" descr="花岗岩"/>
            <p:cNvSpPr txBox="1">
              <a:spLocks noChangeArrowheads="1"/>
            </p:cNvSpPr>
            <p:nvPr/>
          </p:nvSpPr>
          <p:spPr bwMode="auto">
            <a:xfrm>
              <a:off x="2304" y="1824"/>
              <a:ext cx="336" cy="233"/>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e3</a:t>
              </a:r>
            </a:p>
          </p:txBody>
        </p:sp>
        <p:sp>
          <p:nvSpPr>
            <p:cNvPr id="47" name="Line 86"/>
            <p:cNvSpPr>
              <a:spLocks noChangeShapeType="1"/>
            </p:cNvSpPr>
            <p:nvPr/>
          </p:nvSpPr>
          <p:spPr bwMode="auto">
            <a:xfrm flipV="1">
              <a:off x="2400" y="2112"/>
              <a:ext cx="96" cy="24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48" name="Line 88"/>
            <p:cNvSpPr>
              <a:spLocks noChangeShapeType="1"/>
            </p:cNvSpPr>
            <p:nvPr/>
          </p:nvSpPr>
          <p:spPr bwMode="auto">
            <a:xfrm flipH="1">
              <a:off x="2976" y="288"/>
              <a:ext cx="48" cy="192"/>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49" name="Text Box 59"/>
          <p:cNvSpPr txBox="1">
            <a:spLocks noChangeArrowheads="1"/>
          </p:cNvSpPr>
          <p:nvPr/>
        </p:nvSpPr>
        <p:spPr bwMode="auto">
          <a:xfrm>
            <a:off x="7848600" y="6096000"/>
            <a:ext cx="2362200" cy="369332"/>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b="1" dirty="0">
                <a:solidFill>
                  <a:srgbClr val="FF0000"/>
                </a:solidFill>
                <a:latin typeface="楷体" pitchFamily="49" charset="-122"/>
                <a:ea typeface="楷体" pitchFamily="49" charset="-122"/>
              </a:rPr>
              <a:t>    (2)  </a:t>
            </a:r>
            <a:r>
              <a:rPr kumimoji="1" lang="zh-CN" altLang="en-US" b="1" dirty="0">
                <a:solidFill>
                  <a:srgbClr val="FF0000"/>
                </a:solidFill>
                <a:latin typeface="楷体" pitchFamily="49" charset="-122"/>
                <a:ea typeface="楷体" pitchFamily="49" charset="-122"/>
              </a:rPr>
              <a:t>队满</a:t>
            </a:r>
          </a:p>
        </p:txBody>
      </p:sp>
      <p:grpSp>
        <p:nvGrpSpPr>
          <p:cNvPr id="50" name="Group 100"/>
          <p:cNvGrpSpPr>
            <a:grpSpLocks/>
          </p:cNvGrpSpPr>
          <p:nvPr/>
        </p:nvGrpSpPr>
        <p:grpSpPr bwMode="auto">
          <a:xfrm>
            <a:off x="6172201" y="3352800"/>
            <a:ext cx="4037013" cy="3417888"/>
            <a:chOff x="2832" y="2112"/>
            <a:chExt cx="2543" cy="2153"/>
          </a:xfrm>
        </p:grpSpPr>
        <p:sp>
          <p:nvSpPr>
            <p:cNvPr id="51" name="Text Box 44"/>
            <p:cNvSpPr txBox="1">
              <a:spLocks noChangeArrowheads="1"/>
            </p:cNvSpPr>
            <p:nvPr/>
          </p:nvSpPr>
          <p:spPr bwMode="auto">
            <a:xfrm>
              <a:off x="4608" y="3216"/>
              <a:ext cx="767"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rear</a:t>
              </a:r>
            </a:p>
          </p:txBody>
        </p:sp>
        <p:sp>
          <p:nvSpPr>
            <p:cNvPr id="52" name="Oval 47"/>
            <p:cNvSpPr>
              <a:spLocks noChangeArrowheads="1"/>
            </p:cNvSpPr>
            <p:nvPr/>
          </p:nvSpPr>
          <p:spPr bwMode="auto">
            <a:xfrm>
              <a:off x="2928" y="2112"/>
              <a:ext cx="1728" cy="1728"/>
            </a:xfrm>
            <a:prstGeom prst="ellipse">
              <a:avLst/>
            </a:prstGeom>
            <a:solidFill>
              <a:srgbClr val="00FF00"/>
            </a:solidFill>
            <a:ln w="9525">
              <a:solidFill>
                <a:schemeClr val="tx1"/>
              </a:solidFill>
              <a:round/>
              <a:headEnd/>
              <a:tailEnd/>
            </a:ln>
            <a:effectLst/>
          </p:spPr>
          <p:txBody>
            <a:bodyPr wrap="none" anchor="ctr"/>
            <a:lstStyle/>
            <a:p>
              <a:endParaRPr lang="zh-CN" altLang="en-US"/>
            </a:p>
          </p:txBody>
        </p:sp>
        <p:sp>
          <p:nvSpPr>
            <p:cNvPr id="53" name="Oval 48"/>
            <p:cNvSpPr>
              <a:spLocks noChangeArrowheads="1"/>
            </p:cNvSpPr>
            <p:nvPr/>
          </p:nvSpPr>
          <p:spPr bwMode="auto">
            <a:xfrm>
              <a:off x="3456" y="2640"/>
              <a:ext cx="672" cy="67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cxnSp>
          <p:nvCxnSpPr>
            <p:cNvPr id="54" name="AutoShape 49"/>
            <p:cNvCxnSpPr>
              <a:cxnSpLocks noChangeShapeType="1"/>
              <a:stCxn id="53" idx="3"/>
              <a:endCxn id="52" idx="3"/>
            </p:cNvCxnSpPr>
            <p:nvPr/>
          </p:nvCxnSpPr>
          <p:spPr bwMode="auto">
            <a:xfrm flipH="1">
              <a:off x="3181" y="3214"/>
              <a:ext cx="373" cy="373"/>
            </a:xfrm>
            <a:prstGeom prst="straightConnector1">
              <a:avLst/>
            </a:prstGeom>
            <a:noFill/>
            <a:ln w="9525">
              <a:solidFill>
                <a:schemeClr val="tx1"/>
              </a:solidFill>
              <a:round/>
              <a:headEnd/>
              <a:tailEnd/>
            </a:ln>
            <a:effectLst/>
          </p:spPr>
        </p:cxnSp>
        <p:cxnSp>
          <p:nvCxnSpPr>
            <p:cNvPr id="55" name="AutoShape 50"/>
            <p:cNvCxnSpPr>
              <a:cxnSpLocks noChangeShapeType="1"/>
              <a:stCxn id="53" idx="7"/>
              <a:endCxn id="52" idx="7"/>
            </p:cNvCxnSpPr>
            <p:nvPr/>
          </p:nvCxnSpPr>
          <p:spPr bwMode="auto">
            <a:xfrm flipV="1">
              <a:off x="4030" y="2365"/>
              <a:ext cx="373" cy="373"/>
            </a:xfrm>
            <a:prstGeom prst="straightConnector1">
              <a:avLst/>
            </a:prstGeom>
            <a:noFill/>
            <a:ln w="9525">
              <a:solidFill>
                <a:schemeClr val="tx1"/>
              </a:solidFill>
              <a:round/>
              <a:headEnd/>
              <a:tailEnd/>
            </a:ln>
            <a:effectLst/>
          </p:spPr>
        </p:cxnSp>
        <p:cxnSp>
          <p:nvCxnSpPr>
            <p:cNvPr id="56" name="AutoShape 51"/>
            <p:cNvCxnSpPr>
              <a:cxnSpLocks noChangeShapeType="1"/>
              <a:stCxn id="53" idx="5"/>
              <a:endCxn id="52" idx="5"/>
            </p:cNvCxnSpPr>
            <p:nvPr/>
          </p:nvCxnSpPr>
          <p:spPr bwMode="auto">
            <a:xfrm>
              <a:off x="4030" y="3214"/>
              <a:ext cx="373" cy="373"/>
            </a:xfrm>
            <a:prstGeom prst="straightConnector1">
              <a:avLst/>
            </a:prstGeom>
            <a:noFill/>
            <a:ln w="9525">
              <a:solidFill>
                <a:schemeClr val="tx1"/>
              </a:solidFill>
              <a:round/>
              <a:headEnd/>
              <a:tailEnd/>
            </a:ln>
            <a:effectLst/>
          </p:spPr>
        </p:cxnSp>
        <p:cxnSp>
          <p:nvCxnSpPr>
            <p:cNvPr id="57" name="AutoShape 52"/>
            <p:cNvCxnSpPr>
              <a:cxnSpLocks noChangeShapeType="1"/>
              <a:stCxn id="53" idx="1"/>
              <a:endCxn id="52" idx="1"/>
            </p:cNvCxnSpPr>
            <p:nvPr/>
          </p:nvCxnSpPr>
          <p:spPr bwMode="auto">
            <a:xfrm flipH="1" flipV="1">
              <a:off x="3181" y="2365"/>
              <a:ext cx="373" cy="373"/>
            </a:xfrm>
            <a:prstGeom prst="straightConnector1">
              <a:avLst/>
            </a:prstGeom>
            <a:noFill/>
            <a:ln w="9525">
              <a:solidFill>
                <a:schemeClr val="tx1"/>
              </a:solidFill>
              <a:round/>
              <a:headEnd/>
              <a:tailEnd/>
            </a:ln>
            <a:effectLst/>
          </p:spPr>
        </p:cxnSp>
        <p:sp>
          <p:nvSpPr>
            <p:cNvPr id="58" name="Text Box 53"/>
            <p:cNvSpPr txBox="1">
              <a:spLocks noChangeArrowheads="1"/>
            </p:cNvSpPr>
            <p:nvPr/>
          </p:nvSpPr>
          <p:spPr bwMode="auto">
            <a:xfrm>
              <a:off x="3360" y="3408"/>
              <a:ext cx="72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e</a:t>
              </a:r>
              <a:r>
                <a:rPr kumimoji="1" lang="en-US" altLang="zh-CN" baseline="-25000"/>
                <a:t>3</a:t>
              </a:r>
              <a:endParaRPr kumimoji="1" lang="en-US" altLang="zh-CN"/>
            </a:p>
          </p:txBody>
        </p:sp>
        <p:sp>
          <p:nvSpPr>
            <p:cNvPr id="59" name="Text Box 54"/>
            <p:cNvSpPr txBox="1">
              <a:spLocks noChangeArrowheads="1"/>
            </p:cNvSpPr>
            <p:nvPr/>
          </p:nvSpPr>
          <p:spPr bwMode="auto">
            <a:xfrm>
              <a:off x="2832" y="2832"/>
              <a:ext cx="72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e</a:t>
              </a:r>
              <a:r>
                <a:rPr kumimoji="1" lang="en-US" altLang="zh-CN" baseline="-25000"/>
                <a:t>4</a:t>
              </a:r>
              <a:endParaRPr kumimoji="1" lang="en-US" altLang="zh-CN"/>
            </a:p>
          </p:txBody>
        </p:sp>
        <p:sp>
          <p:nvSpPr>
            <p:cNvPr id="60" name="Text Box 55"/>
            <p:cNvSpPr txBox="1">
              <a:spLocks noChangeArrowheads="1"/>
            </p:cNvSpPr>
            <p:nvPr/>
          </p:nvSpPr>
          <p:spPr bwMode="auto">
            <a:xfrm>
              <a:off x="3600" y="2592"/>
              <a:ext cx="384"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0</a:t>
              </a:r>
            </a:p>
          </p:txBody>
        </p:sp>
        <p:sp>
          <p:nvSpPr>
            <p:cNvPr id="61" name="Text Box 56"/>
            <p:cNvSpPr txBox="1">
              <a:spLocks noChangeArrowheads="1"/>
            </p:cNvSpPr>
            <p:nvPr/>
          </p:nvSpPr>
          <p:spPr bwMode="auto">
            <a:xfrm>
              <a:off x="3744" y="2832"/>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1</a:t>
              </a:r>
            </a:p>
          </p:txBody>
        </p:sp>
        <p:sp>
          <p:nvSpPr>
            <p:cNvPr id="62" name="Text Box 57"/>
            <p:cNvSpPr txBox="1">
              <a:spLocks noChangeArrowheads="1"/>
            </p:cNvSpPr>
            <p:nvPr/>
          </p:nvSpPr>
          <p:spPr bwMode="auto">
            <a:xfrm>
              <a:off x="3552" y="3072"/>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2</a:t>
              </a:r>
            </a:p>
          </p:txBody>
        </p:sp>
        <p:sp>
          <p:nvSpPr>
            <p:cNvPr id="63" name="Text Box 58"/>
            <p:cNvSpPr txBox="1">
              <a:spLocks noChangeArrowheads="1"/>
            </p:cNvSpPr>
            <p:nvPr/>
          </p:nvSpPr>
          <p:spPr bwMode="auto">
            <a:xfrm>
              <a:off x="3312" y="2832"/>
              <a:ext cx="480"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3</a:t>
              </a:r>
            </a:p>
          </p:txBody>
        </p:sp>
        <p:sp>
          <p:nvSpPr>
            <p:cNvPr id="64" name="Text Box 60"/>
            <p:cNvSpPr txBox="1">
              <a:spLocks noChangeArrowheads="1"/>
            </p:cNvSpPr>
            <p:nvPr/>
          </p:nvSpPr>
          <p:spPr bwMode="auto">
            <a:xfrm>
              <a:off x="3456" y="4032"/>
              <a:ext cx="672" cy="23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front</a:t>
              </a:r>
            </a:p>
          </p:txBody>
        </p:sp>
        <p:sp>
          <p:nvSpPr>
            <p:cNvPr id="65" name="Line 62"/>
            <p:cNvSpPr>
              <a:spLocks noChangeShapeType="1"/>
            </p:cNvSpPr>
            <p:nvPr/>
          </p:nvSpPr>
          <p:spPr bwMode="auto">
            <a:xfrm flipH="1">
              <a:off x="4656" y="3168"/>
              <a:ext cx="480" cy="0"/>
            </a:xfrm>
            <a:prstGeom prst="line">
              <a:avLst/>
            </a:prstGeom>
            <a:noFill/>
            <a:ln w="38100">
              <a:solidFill>
                <a:schemeClr val="tx1"/>
              </a:solidFill>
              <a:round/>
              <a:headEnd/>
              <a:tailEnd type="triangle" w="med" len="med"/>
            </a:ln>
            <a:effectLst/>
          </p:spPr>
          <p:txBody>
            <a:bodyPr/>
            <a:lstStyle/>
            <a:p>
              <a:endParaRPr lang="zh-CN" altLang="en-US"/>
            </a:p>
          </p:txBody>
        </p:sp>
        <p:sp>
          <p:nvSpPr>
            <p:cNvPr id="66" name="Text Box 91" descr="花岗岩"/>
            <p:cNvSpPr txBox="1">
              <a:spLocks noChangeArrowheads="1"/>
            </p:cNvSpPr>
            <p:nvPr/>
          </p:nvSpPr>
          <p:spPr bwMode="auto">
            <a:xfrm>
              <a:off x="3552" y="2256"/>
              <a:ext cx="384" cy="233"/>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e5</a:t>
              </a:r>
            </a:p>
          </p:txBody>
        </p:sp>
        <p:sp>
          <p:nvSpPr>
            <p:cNvPr id="67" name="Line 92"/>
            <p:cNvSpPr>
              <a:spLocks noChangeShapeType="1"/>
            </p:cNvSpPr>
            <p:nvPr/>
          </p:nvSpPr>
          <p:spPr bwMode="auto">
            <a:xfrm flipV="1">
              <a:off x="3744" y="3840"/>
              <a:ext cx="0" cy="288"/>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68" name="Text Box 96"/>
          <p:cNvSpPr txBox="1">
            <a:spLocks noChangeArrowheads="1"/>
          </p:cNvSpPr>
          <p:nvPr/>
        </p:nvSpPr>
        <p:spPr bwMode="auto">
          <a:xfrm>
            <a:off x="1524000" y="4214819"/>
            <a:ext cx="4419600" cy="1015663"/>
          </a:xfrm>
          <a:prstGeom prst="rect">
            <a:avLst/>
          </a:prstGeom>
          <a:noFill/>
          <a:ln w="9525">
            <a:noFill/>
            <a:miter lim="800000"/>
            <a:headEnd/>
            <a:tailEnd/>
          </a:ln>
          <a:effectLst/>
        </p:spPr>
        <p:txBody>
          <a:bodyPr>
            <a:spAutoFit/>
          </a:bodyPr>
          <a:lstStyle/>
          <a:p>
            <a:pPr algn="l" eaLnBrk="1" hangingPunct="1">
              <a:spcBef>
                <a:spcPct val="50000"/>
              </a:spcBef>
            </a:pPr>
            <a:r>
              <a:rPr kumimoji="1" lang="zh-CN" altLang="en-US" b="1" dirty="0">
                <a:solidFill>
                  <a:srgbClr val="FF0000"/>
                </a:solidFill>
              </a:rPr>
              <a:t>队满条件：</a:t>
            </a:r>
          </a:p>
          <a:p>
            <a:pPr algn="l" eaLnBrk="1" hangingPunct="1">
              <a:spcBef>
                <a:spcPct val="50000"/>
              </a:spcBef>
            </a:pPr>
            <a:r>
              <a:rPr kumimoji="1" lang="en-US" altLang="zh-CN" sz="2800" b="1" dirty="0">
                <a:solidFill>
                  <a:srgbClr val="FF3300"/>
                </a:solidFill>
              </a:rPr>
              <a:t>(Q.rear+1)%MAX=</a:t>
            </a:r>
            <a:r>
              <a:rPr kumimoji="1" lang="en-US" altLang="zh-CN" sz="2800" b="1" dirty="0" err="1">
                <a:solidFill>
                  <a:srgbClr val="FF3300"/>
                </a:solidFill>
              </a:rPr>
              <a:t>Q.front</a:t>
            </a:r>
            <a:endParaRPr kumimoji="1" lang="en-US" altLang="zh-CN" sz="2800" b="1" dirty="0">
              <a:solidFill>
                <a:schemeClr val="accent2"/>
              </a:solidFill>
            </a:endParaRPr>
          </a:p>
        </p:txBody>
      </p:sp>
      <p:sp>
        <p:nvSpPr>
          <p:cNvPr id="69" name="Text Box 98" descr="花岗岩"/>
          <p:cNvSpPr txBox="1">
            <a:spLocks noChangeArrowheads="1"/>
          </p:cNvSpPr>
          <p:nvPr/>
        </p:nvSpPr>
        <p:spPr bwMode="auto">
          <a:xfrm>
            <a:off x="1524000" y="1219201"/>
            <a:ext cx="2590800" cy="17684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t>显示循环队列中</a:t>
            </a:r>
          </a:p>
          <a:p>
            <a:pPr eaLnBrk="1" hangingPunct="1">
              <a:spcBef>
                <a:spcPct val="50000"/>
              </a:spcBef>
            </a:pPr>
            <a:r>
              <a:rPr kumimoji="1" lang="zh-CN" altLang="en-US" sz="2000"/>
              <a:t>入队和出队时的</a:t>
            </a:r>
          </a:p>
          <a:p>
            <a:pPr eaLnBrk="1" hangingPunct="1">
              <a:spcBef>
                <a:spcPct val="50000"/>
              </a:spcBef>
            </a:pPr>
            <a:r>
              <a:rPr kumimoji="1" lang="zh-CN" altLang="en-US" sz="2000"/>
              <a:t>指针变换过程</a:t>
            </a:r>
          </a:p>
          <a:p>
            <a:pPr algn="ctr" eaLnBrk="1" hangingPunct="1">
              <a:spcBef>
                <a:spcPct val="50000"/>
              </a:spcBef>
            </a:pPr>
            <a:endParaRPr kumimoji="1" lang="en-US" altLang="zh-CN" sz="2000"/>
          </a:p>
        </p:txBody>
      </p:sp>
      <p:sp>
        <p:nvSpPr>
          <p:cNvPr id="70" name="矩形 69"/>
          <p:cNvSpPr/>
          <p:nvPr/>
        </p:nvSpPr>
        <p:spPr>
          <a:xfrm>
            <a:off x="1666844" y="5572140"/>
            <a:ext cx="4857752" cy="923330"/>
          </a:xfrm>
          <a:prstGeom prst="rect">
            <a:avLst/>
          </a:prstGeom>
        </p:spPr>
        <p:txBody>
          <a:bodyPr wrap="square">
            <a:spAutoFit/>
          </a:bodyPr>
          <a:lstStyle/>
          <a:p>
            <a:r>
              <a:rPr lang="zh-CN" altLang="en-US" b="1" dirty="0"/>
              <a:t>队中元素个数</a:t>
            </a:r>
            <a:r>
              <a:rPr lang="en-US" b="1" dirty="0"/>
              <a:t>n＝（rear-</a:t>
            </a:r>
            <a:r>
              <a:rPr lang="en-US" b="1" dirty="0" err="1"/>
              <a:t>front+</a:t>
            </a:r>
            <a:r>
              <a:rPr lang="en-US" altLang="zh-CN" b="1" dirty="0" err="1"/>
              <a:t>M</a:t>
            </a:r>
            <a:r>
              <a:rPr lang="en-US" b="1" dirty="0" err="1"/>
              <a:t>ax</a:t>
            </a:r>
            <a:r>
              <a:rPr lang="en-US" b="1" dirty="0"/>
              <a:t> )% </a:t>
            </a:r>
            <a:r>
              <a:rPr lang="en-US" altLang="zh-CN" b="1" dirty="0"/>
              <a:t>M</a:t>
            </a:r>
            <a:r>
              <a:rPr lang="en-US" b="1" dirty="0"/>
              <a:t>ax </a:t>
            </a:r>
          </a:p>
          <a:p>
            <a:r>
              <a:rPr lang="zh-CN" altLang="en-US" b="1" dirty="0"/>
              <a:t>入队：</a:t>
            </a:r>
            <a:r>
              <a:rPr lang="en-US" b="1" dirty="0"/>
              <a:t>rear=(rear+1) % </a:t>
            </a:r>
            <a:r>
              <a:rPr lang="en-US" altLang="zh-CN" b="1" dirty="0"/>
              <a:t>M</a:t>
            </a:r>
            <a:r>
              <a:rPr lang="en-US" b="1" dirty="0"/>
              <a:t>ax ; </a:t>
            </a:r>
          </a:p>
          <a:p>
            <a:r>
              <a:rPr lang="zh-CN" altLang="en-US" b="1" dirty="0"/>
              <a:t>出队：</a:t>
            </a:r>
            <a:r>
              <a:rPr lang="en-US" b="1" dirty="0"/>
              <a:t>front=(front+1) % </a:t>
            </a:r>
            <a:r>
              <a:rPr lang="en-US" altLang="zh-CN" b="1" dirty="0"/>
              <a:t>M</a:t>
            </a:r>
            <a:r>
              <a:rPr lang="en-US" b="1" dirty="0"/>
              <a:t>ax</a:t>
            </a:r>
            <a:endParaRPr lang="zh-CN" altLang="en-US" b="1" dirty="0"/>
          </a:p>
        </p:txBody>
      </p:sp>
    </p:spTree>
    <p:extLst>
      <p:ext uri="{BB962C8B-B14F-4D97-AF65-F5344CB8AC3E}">
        <p14:creationId xmlns:p14="http://schemas.microsoft.com/office/powerpoint/2010/main" val="291634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6" presetClass="entr" presetSubtype="37"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barn(outVertical)">
                                      <p:cBhvr>
                                        <p:cTn id="10" dur="500"/>
                                        <p:tgtEl>
                                          <p:spTgt spid="6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49" grpId="0" autoUpdateAnimBg="0"/>
      <p:bldP spid="6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a:t>
            </a:r>
            <a:endParaRPr lang="zh-CN" altLang="en-US" dirty="0"/>
          </a:p>
        </p:txBody>
      </p:sp>
      <p:sp>
        <p:nvSpPr>
          <p:cNvPr id="3" name="内容占位符 2"/>
          <p:cNvSpPr>
            <a:spLocks noGrp="1"/>
          </p:cNvSpPr>
          <p:nvPr>
            <p:ph idx="1"/>
          </p:nvPr>
        </p:nvSpPr>
        <p:spPr/>
        <p:txBody>
          <a:bodyPr>
            <a:normAutofit fontScale="92500"/>
          </a:bodyPr>
          <a:lstStyle/>
          <a:p>
            <a:pPr>
              <a:spcBef>
                <a:spcPct val="50000"/>
              </a:spcBef>
            </a:pPr>
            <a:r>
              <a:rPr lang="zh-CN" altLang="en-US" dirty="0" smtClean="0">
                <a:solidFill>
                  <a:srgbClr val="FF0000"/>
                </a:solidFill>
              </a:rPr>
              <a:t>结点</a:t>
            </a:r>
            <a:r>
              <a:rPr lang="en-US" altLang="zh-CN" dirty="0" smtClean="0">
                <a:solidFill>
                  <a:srgbClr val="FF0000"/>
                </a:solidFill>
              </a:rPr>
              <a:t>(Node)</a:t>
            </a:r>
            <a:r>
              <a:rPr lang="zh-CN" altLang="en-US" dirty="0" smtClean="0"/>
              <a:t>：树中的元素，包含数据项及若干指向其子树的分支。</a:t>
            </a:r>
          </a:p>
          <a:p>
            <a:pPr>
              <a:spcBef>
                <a:spcPct val="50000"/>
              </a:spcBef>
            </a:pPr>
            <a:r>
              <a:rPr lang="zh-CN" altLang="en-US" dirty="0" smtClean="0">
                <a:solidFill>
                  <a:srgbClr val="FF0000"/>
                </a:solidFill>
              </a:rPr>
              <a:t>结点的度</a:t>
            </a:r>
            <a:r>
              <a:rPr lang="en-US" altLang="zh-CN" dirty="0" smtClean="0">
                <a:solidFill>
                  <a:srgbClr val="FF0000"/>
                </a:solidFill>
              </a:rPr>
              <a:t>(Degree)</a:t>
            </a:r>
            <a:r>
              <a:rPr lang="zh-CN" altLang="en-US" dirty="0" smtClean="0"/>
              <a:t>：结点拥有的子树数。</a:t>
            </a:r>
          </a:p>
          <a:p>
            <a:pPr>
              <a:spcBef>
                <a:spcPct val="50000"/>
              </a:spcBef>
            </a:pPr>
            <a:r>
              <a:rPr lang="zh-CN" altLang="en-US" dirty="0" smtClean="0">
                <a:solidFill>
                  <a:srgbClr val="FF0000"/>
                </a:solidFill>
              </a:rPr>
              <a:t>叶子</a:t>
            </a:r>
            <a:r>
              <a:rPr lang="en-US" altLang="zh-CN" dirty="0" smtClean="0">
                <a:solidFill>
                  <a:srgbClr val="FF0000"/>
                </a:solidFill>
              </a:rPr>
              <a:t>(Leaf)</a:t>
            </a:r>
            <a:r>
              <a:rPr lang="zh-CN" altLang="en-US" dirty="0" smtClean="0"/>
              <a:t>：度为零的结点，也称端结点。</a:t>
            </a:r>
          </a:p>
          <a:p>
            <a:pPr>
              <a:spcBef>
                <a:spcPct val="50000"/>
              </a:spcBef>
            </a:pPr>
            <a:r>
              <a:rPr lang="zh-CN" altLang="en-US" dirty="0" smtClean="0">
                <a:solidFill>
                  <a:srgbClr val="FF0000"/>
                </a:solidFill>
              </a:rPr>
              <a:t>孩子</a:t>
            </a:r>
            <a:r>
              <a:rPr lang="en-US" altLang="zh-CN" dirty="0" smtClean="0">
                <a:solidFill>
                  <a:srgbClr val="FF0000"/>
                </a:solidFill>
              </a:rPr>
              <a:t>(Child)</a:t>
            </a:r>
            <a:r>
              <a:rPr lang="zh-CN" altLang="en-US" dirty="0" smtClean="0"/>
              <a:t>：结点子树的根称为该结点的孩子结点。</a:t>
            </a:r>
          </a:p>
          <a:p>
            <a:pPr>
              <a:spcBef>
                <a:spcPct val="50000"/>
              </a:spcBef>
            </a:pPr>
            <a:r>
              <a:rPr lang="zh-CN" altLang="en-US" dirty="0" smtClean="0">
                <a:solidFill>
                  <a:srgbClr val="FF0000"/>
                </a:solidFill>
              </a:rPr>
              <a:t>兄弟</a:t>
            </a:r>
            <a:r>
              <a:rPr lang="en-US" altLang="zh-CN" dirty="0" smtClean="0">
                <a:solidFill>
                  <a:srgbClr val="FF0000"/>
                </a:solidFill>
              </a:rPr>
              <a:t>(Sibling)</a:t>
            </a:r>
            <a:r>
              <a:rPr lang="zh-CN" altLang="en-US" dirty="0" smtClean="0"/>
              <a:t>：</a:t>
            </a:r>
            <a:r>
              <a:rPr lang="zh-CN" altLang="zh-CN" dirty="0" smtClean="0"/>
              <a:t>同一双亲的孩子。</a:t>
            </a:r>
          </a:p>
          <a:p>
            <a:pPr>
              <a:spcBef>
                <a:spcPct val="50000"/>
              </a:spcBef>
            </a:pPr>
            <a:r>
              <a:rPr lang="zh-CN" altLang="zh-CN" dirty="0" smtClean="0">
                <a:solidFill>
                  <a:srgbClr val="FF0000"/>
                </a:solidFill>
              </a:rPr>
              <a:t>双亲</a:t>
            </a:r>
            <a:r>
              <a:rPr lang="en-US" altLang="zh-CN" dirty="0" smtClean="0">
                <a:solidFill>
                  <a:srgbClr val="FF0000"/>
                </a:solidFill>
              </a:rPr>
              <a:t>(Parent)</a:t>
            </a:r>
            <a:r>
              <a:rPr lang="zh-CN" altLang="en-US" dirty="0" smtClean="0"/>
              <a:t>：孩子结点的上层结点，称为这些结点的双亲</a:t>
            </a:r>
          </a:p>
          <a:p>
            <a:pPr>
              <a:spcBef>
                <a:spcPct val="50000"/>
              </a:spcBef>
            </a:pPr>
            <a:r>
              <a:rPr lang="zh-CN" altLang="en-US" dirty="0" smtClean="0">
                <a:solidFill>
                  <a:srgbClr val="FF0000"/>
                </a:solidFill>
              </a:rPr>
              <a:t>深度</a:t>
            </a:r>
            <a:r>
              <a:rPr lang="en-US" altLang="zh-CN" dirty="0" smtClean="0">
                <a:solidFill>
                  <a:srgbClr val="FF0000"/>
                </a:solidFill>
              </a:rPr>
              <a:t>(Depth)</a:t>
            </a:r>
            <a:r>
              <a:rPr lang="zh-CN" altLang="en-US" dirty="0" smtClean="0">
                <a:solidFill>
                  <a:srgbClr val="FF0000"/>
                </a:solidFill>
              </a:rPr>
              <a:t>：  </a:t>
            </a:r>
            <a:r>
              <a:rPr lang="zh-CN" altLang="en-US" dirty="0" smtClean="0"/>
              <a:t>树中结点的最大层次数。</a:t>
            </a:r>
          </a:p>
          <a:p>
            <a:pPr>
              <a:spcBef>
                <a:spcPct val="50000"/>
              </a:spcBef>
            </a:pPr>
            <a:r>
              <a:rPr lang="zh-CN" altLang="en-US" dirty="0" smtClean="0">
                <a:solidFill>
                  <a:srgbClr val="FF0000"/>
                </a:solidFill>
              </a:rPr>
              <a:t>森林</a:t>
            </a:r>
            <a:r>
              <a:rPr lang="en-US" altLang="zh-CN" dirty="0" smtClean="0">
                <a:solidFill>
                  <a:srgbClr val="FF0000"/>
                </a:solidFill>
              </a:rPr>
              <a:t>(Forest)</a:t>
            </a:r>
            <a:r>
              <a:rPr lang="zh-CN" altLang="en-US" dirty="0" smtClean="0"/>
              <a:t>：</a:t>
            </a:r>
            <a:r>
              <a:rPr lang="en-US" altLang="zh-CN" dirty="0" smtClean="0"/>
              <a:t>M</a:t>
            </a:r>
            <a:r>
              <a:rPr lang="zh-CN" altLang="zh-CN" dirty="0" smtClean="0"/>
              <a:t>棵互不相交的树的集合。</a:t>
            </a:r>
            <a:endParaRPr lang="zh-CN" altLang="en-US" dirty="0"/>
          </a:p>
        </p:txBody>
      </p:sp>
    </p:spTree>
    <p:extLst>
      <p:ext uri="{BB962C8B-B14F-4D97-AF65-F5344CB8AC3E}">
        <p14:creationId xmlns:p14="http://schemas.microsoft.com/office/powerpoint/2010/main" val="367357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a:t>
            </a:r>
            <a:endParaRPr lang="zh-CN" altLang="en-US" dirty="0"/>
          </a:p>
        </p:txBody>
      </p:sp>
      <p:sp>
        <p:nvSpPr>
          <p:cNvPr id="3" name="内容占位符 2"/>
          <p:cNvSpPr>
            <a:spLocks noGrp="1"/>
          </p:cNvSpPr>
          <p:nvPr>
            <p:ph idx="1"/>
          </p:nvPr>
        </p:nvSpPr>
        <p:spPr>
          <a:xfrm>
            <a:off x="1981200" y="1600201"/>
            <a:ext cx="8229600" cy="1900238"/>
          </a:xfrm>
        </p:spPr>
        <p:txBody>
          <a:bodyPr/>
          <a:lstStyle/>
          <a:p>
            <a:r>
              <a:rPr lang="zh-CN" altLang="en-US" dirty="0" smtClean="0"/>
              <a:t>一种特殊的树型结构，特点是树中每个结点只有</a:t>
            </a:r>
            <a:r>
              <a:rPr lang="zh-CN" altLang="en-US" dirty="0" smtClean="0">
                <a:solidFill>
                  <a:srgbClr val="FF0000"/>
                </a:solidFill>
              </a:rPr>
              <a:t>两棵子树</a:t>
            </a:r>
            <a:r>
              <a:rPr lang="zh-CN" altLang="en-US" dirty="0" smtClean="0"/>
              <a:t>，且子树有</a:t>
            </a:r>
            <a:r>
              <a:rPr lang="zh-CN" altLang="en-US" dirty="0" smtClean="0">
                <a:solidFill>
                  <a:srgbClr val="FF0000"/>
                </a:solidFill>
              </a:rPr>
              <a:t>左右之分</a:t>
            </a:r>
            <a:r>
              <a:rPr lang="zh-CN" altLang="en-US" dirty="0" smtClean="0"/>
              <a:t>，</a:t>
            </a:r>
            <a:r>
              <a:rPr lang="zh-CN" altLang="en-US" dirty="0" smtClean="0">
                <a:solidFill>
                  <a:srgbClr val="FF0000"/>
                </a:solidFill>
              </a:rPr>
              <a:t>次序不能颠倒</a:t>
            </a:r>
            <a:r>
              <a:rPr lang="zh-CN" altLang="en-US" dirty="0" smtClean="0"/>
              <a:t>。</a:t>
            </a:r>
          </a:p>
          <a:p>
            <a:endParaRPr lang="zh-CN" altLang="en-US" dirty="0"/>
          </a:p>
        </p:txBody>
      </p:sp>
      <p:grpSp>
        <p:nvGrpSpPr>
          <p:cNvPr id="4" name="Group 4"/>
          <p:cNvGrpSpPr>
            <a:grpSpLocks/>
          </p:cNvGrpSpPr>
          <p:nvPr/>
        </p:nvGrpSpPr>
        <p:grpSpPr bwMode="auto">
          <a:xfrm>
            <a:off x="1523974" y="3357563"/>
            <a:ext cx="8343901" cy="1920875"/>
            <a:chOff x="168" y="768"/>
            <a:chExt cx="5256" cy="1210"/>
          </a:xfrm>
        </p:grpSpPr>
        <p:sp>
          <p:nvSpPr>
            <p:cNvPr id="5" name="Oval 5"/>
            <p:cNvSpPr>
              <a:spLocks noChangeArrowheads="1"/>
            </p:cNvSpPr>
            <p:nvPr/>
          </p:nvSpPr>
          <p:spPr bwMode="auto">
            <a:xfrm>
              <a:off x="816" y="1104"/>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6" name="Oval 6"/>
            <p:cNvSpPr>
              <a:spLocks noChangeArrowheads="1"/>
            </p:cNvSpPr>
            <p:nvPr/>
          </p:nvSpPr>
          <p:spPr bwMode="auto">
            <a:xfrm>
              <a:off x="1680" y="1104"/>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7" name="Line 7"/>
            <p:cNvSpPr>
              <a:spLocks noChangeShapeType="1"/>
            </p:cNvSpPr>
            <p:nvPr/>
          </p:nvSpPr>
          <p:spPr bwMode="auto">
            <a:xfrm flipH="1">
              <a:off x="864" y="960"/>
              <a:ext cx="192" cy="576"/>
            </a:xfrm>
            <a:prstGeom prst="line">
              <a:avLst/>
            </a:prstGeom>
            <a:noFill/>
            <a:ln w="38100">
              <a:solidFill>
                <a:schemeClr val="tx1"/>
              </a:solidFill>
              <a:round/>
              <a:headEnd/>
              <a:tailEnd/>
            </a:ln>
            <a:effectLst/>
          </p:spPr>
          <p:txBody>
            <a:bodyPr/>
            <a:lstStyle/>
            <a:p>
              <a:endParaRPr lang="zh-CN" altLang="en-US"/>
            </a:p>
          </p:txBody>
        </p:sp>
        <p:grpSp>
          <p:nvGrpSpPr>
            <p:cNvPr id="8" name="Group 8"/>
            <p:cNvGrpSpPr>
              <a:grpSpLocks/>
            </p:cNvGrpSpPr>
            <p:nvPr/>
          </p:nvGrpSpPr>
          <p:grpSpPr bwMode="auto">
            <a:xfrm>
              <a:off x="2400" y="864"/>
              <a:ext cx="528" cy="864"/>
              <a:chOff x="1680" y="1872"/>
              <a:chExt cx="528" cy="864"/>
            </a:xfrm>
          </p:grpSpPr>
          <p:sp>
            <p:nvSpPr>
              <p:cNvPr id="24" name="Oval 9"/>
              <p:cNvSpPr>
                <a:spLocks noChangeArrowheads="1"/>
              </p:cNvSpPr>
              <p:nvPr/>
            </p:nvSpPr>
            <p:spPr bwMode="auto">
              <a:xfrm>
                <a:off x="1920" y="1872"/>
                <a:ext cx="288" cy="288"/>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25" name="Oval 10"/>
              <p:cNvSpPr>
                <a:spLocks noChangeArrowheads="1"/>
              </p:cNvSpPr>
              <p:nvPr/>
            </p:nvSpPr>
            <p:spPr bwMode="auto">
              <a:xfrm>
                <a:off x="1680" y="2448"/>
                <a:ext cx="288" cy="288"/>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26" name="Line 11"/>
              <p:cNvSpPr>
                <a:spLocks noChangeShapeType="1"/>
              </p:cNvSpPr>
              <p:nvPr/>
            </p:nvSpPr>
            <p:spPr bwMode="auto">
              <a:xfrm flipH="1">
                <a:off x="1872" y="2160"/>
                <a:ext cx="144" cy="288"/>
              </a:xfrm>
              <a:prstGeom prst="line">
                <a:avLst/>
              </a:prstGeom>
              <a:noFill/>
              <a:ln w="28575">
                <a:solidFill>
                  <a:schemeClr val="tx1"/>
                </a:solidFill>
                <a:round/>
                <a:headEnd/>
                <a:tailEnd/>
              </a:ln>
              <a:effectLst/>
            </p:spPr>
            <p:txBody>
              <a:bodyPr/>
              <a:lstStyle/>
              <a:p>
                <a:endParaRPr lang="zh-CN" altLang="en-US"/>
              </a:p>
            </p:txBody>
          </p:sp>
        </p:grpSp>
        <p:grpSp>
          <p:nvGrpSpPr>
            <p:cNvPr id="9" name="Group 12"/>
            <p:cNvGrpSpPr>
              <a:grpSpLocks/>
            </p:cNvGrpSpPr>
            <p:nvPr/>
          </p:nvGrpSpPr>
          <p:grpSpPr bwMode="auto">
            <a:xfrm>
              <a:off x="3552" y="816"/>
              <a:ext cx="528" cy="864"/>
              <a:chOff x="2736" y="1872"/>
              <a:chExt cx="528" cy="864"/>
            </a:xfrm>
          </p:grpSpPr>
          <p:sp>
            <p:nvSpPr>
              <p:cNvPr id="21" name="Oval 13"/>
              <p:cNvSpPr>
                <a:spLocks noChangeArrowheads="1"/>
              </p:cNvSpPr>
              <p:nvPr/>
            </p:nvSpPr>
            <p:spPr bwMode="auto">
              <a:xfrm>
                <a:off x="2736" y="1872"/>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22" name="Oval 14"/>
              <p:cNvSpPr>
                <a:spLocks noChangeArrowheads="1"/>
              </p:cNvSpPr>
              <p:nvPr/>
            </p:nvSpPr>
            <p:spPr bwMode="auto">
              <a:xfrm>
                <a:off x="2976" y="2448"/>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23" name="Line 15"/>
              <p:cNvSpPr>
                <a:spLocks noChangeShapeType="1"/>
              </p:cNvSpPr>
              <p:nvPr/>
            </p:nvSpPr>
            <p:spPr bwMode="auto">
              <a:xfrm>
                <a:off x="2880" y="2160"/>
                <a:ext cx="194" cy="336"/>
              </a:xfrm>
              <a:prstGeom prst="line">
                <a:avLst/>
              </a:prstGeom>
              <a:noFill/>
              <a:ln w="38100">
                <a:solidFill>
                  <a:schemeClr val="tx1"/>
                </a:solidFill>
                <a:round/>
                <a:headEnd/>
                <a:tailEnd/>
              </a:ln>
              <a:effectLst/>
            </p:spPr>
            <p:txBody>
              <a:bodyPr/>
              <a:lstStyle/>
              <a:p>
                <a:endParaRPr lang="zh-CN" altLang="en-US"/>
              </a:p>
            </p:txBody>
          </p:sp>
        </p:grpSp>
        <p:grpSp>
          <p:nvGrpSpPr>
            <p:cNvPr id="10" name="Group 16"/>
            <p:cNvGrpSpPr>
              <a:grpSpLocks/>
            </p:cNvGrpSpPr>
            <p:nvPr/>
          </p:nvGrpSpPr>
          <p:grpSpPr bwMode="auto">
            <a:xfrm>
              <a:off x="4416" y="768"/>
              <a:ext cx="1008" cy="864"/>
              <a:chOff x="4176" y="1872"/>
              <a:chExt cx="1008" cy="864"/>
            </a:xfrm>
          </p:grpSpPr>
          <p:sp>
            <p:nvSpPr>
              <p:cNvPr id="16" name="Oval 17"/>
              <p:cNvSpPr>
                <a:spLocks noChangeArrowheads="1"/>
              </p:cNvSpPr>
              <p:nvPr/>
            </p:nvSpPr>
            <p:spPr bwMode="auto">
              <a:xfrm>
                <a:off x="4512" y="1872"/>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17" name="Oval 18"/>
              <p:cNvSpPr>
                <a:spLocks noChangeArrowheads="1"/>
              </p:cNvSpPr>
              <p:nvPr/>
            </p:nvSpPr>
            <p:spPr bwMode="auto">
              <a:xfrm>
                <a:off x="4176" y="2448"/>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18" name="Oval 19"/>
              <p:cNvSpPr>
                <a:spLocks noChangeArrowheads="1"/>
              </p:cNvSpPr>
              <p:nvPr/>
            </p:nvSpPr>
            <p:spPr bwMode="auto">
              <a:xfrm>
                <a:off x="4896" y="2448"/>
                <a:ext cx="288" cy="288"/>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19" name="Line 20"/>
              <p:cNvSpPr>
                <a:spLocks noChangeShapeType="1"/>
              </p:cNvSpPr>
              <p:nvPr/>
            </p:nvSpPr>
            <p:spPr bwMode="auto">
              <a:xfrm flipH="1">
                <a:off x="4368" y="2160"/>
                <a:ext cx="192" cy="288"/>
              </a:xfrm>
              <a:prstGeom prst="line">
                <a:avLst/>
              </a:prstGeom>
              <a:noFill/>
              <a:ln w="38100">
                <a:solidFill>
                  <a:schemeClr val="tx1"/>
                </a:solidFill>
                <a:round/>
                <a:headEnd/>
                <a:tailEnd/>
              </a:ln>
              <a:effectLst/>
            </p:spPr>
            <p:txBody>
              <a:bodyPr/>
              <a:lstStyle/>
              <a:p>
                <a:endParaRPr lang="zh-CN" altLang="en-US"/>
              </a:p>
            </p:txBody>
          </p:sp>
          <p:sp>
            <p:nvSpPr>
              <p:cNvPr id="20" name="Line 21"/>
              <p:cNvSpPr>
                <a:spLocks noChangeShapeType="1"/>
              </p:cNvSpPr>
              <p:nvPr/>
            </p:nvSpPr>
            <p:spPr bwMode="auto">
              <a:xfrm>
                <a:off x="4752" y="2160"/>
                <a:ext cx="240" cy="288"/>
              </a:xfrm>
              <a:prstGeom prst="line">
                <a:avLst/>
              </a:prstGeom>
              <a:noFill/>
              <a:ln w="38100">
                <a:solidFill>
                  <a:schemeClr val="tx1"/>
                </a:solidFill>
                <a:round/>
                <a:headEnd/>
                <a:tailEnd/>
              </a:ln>
              <a:effectLst/>
            </p:spPr>
            <p:txBody>
              <a:bodyPr/>
              <a:lstStyle/>
              <a:p>
                <a:endParaRPr lang="zh-CN" altLang="en-US"/>
              </a:p>
            </p:txBody>
          </p:sp>
        </p:grpSp>
        <p:sp>
          <p:nvSpPr>
            <p:cNvPr id="11" name="Text Box 22"/>
            <p:cNvSpPr txBox="1">
              <a:spLocks noChangeArrowheads="1"/>
            </p:cNvSpPr>
            <p:nvPr/>
          </p:nvSpPr>
          <p:spPr bwMode="auto">
            <a:xfrm>
              <a:off x="168" y="1680"/>
              <a:ext cx="1170" cy="252"/>
            </a:xfrm>
            <a:prstGeom prst="rect">
              <a:avLst/>
            </a:prstGeom>
            <a:noFill/>
            <a:ln w="9525">
              <a:noFill/>
              <a:miter lim="800000"/>
              <a:headEnd/>
              <a:tailEnd/>
            </a:ln>
            <a:effectLst/>
          </p:spPr>
          <p:txBody>
            <a:bodyPr wrap="square">
              <a:spAutoFit/>
            </a:bodyPr>
            <a:lstStyle/>
            <a:p>
              <a:pPr algn="l" eaLnBrk="1" hangingPunct="1">
                <a:spcBef>
                  <a:spcPct val="50000"/>
                </a:spcBef>
              </a:pPr>
              <a:r>
                <a:rPr kumimoji="1" lang="en-US" altLang="zh-CN" sz="2000" dirty="0"/>
                <a:t> (a)</a:t>
              </a:r>
              <a:r>
                <a:rPr kumimoji="1" lang="zh-CN" altLang="en-US" sz="2000" dirty="0"/>
                <a:t>空二叉树</a:t>
              </a:r>
            </a:p>
          </p:txBody>
        </p:sp>
        <p:sp>
          <p:nvSpPr>
            <p:cNvPr id="12" name="Text Box 23"/>
            <p:cNvSpPr txBox="1">
              <a:spLocks noChangeArrowheads="1"/>
            </p:cNvSpPr>
            <p:nvPr/>
          </p:nvSpPr>
          <p:spPr bwMode="auto">
            <a:xfrm>
              <a:off x="1158" y="1641"/>
              <a:ext cx="1305" cy="252"/>
            </a:xfrm>
            <a:prstGeom prst="rect">
              <a:avLst/>
            </a:prstGeom>
            <a:noFill/>
            <a:ln w="9525">
              <a:noFill/>
              <a:miter lim="800000"/>
              <a:headEnd/>
              <a:tailEnd/>
            </a:ln>
            <a:effectLst/>
          </p:spPr>
          <p:txBody>
            <a:bodyPr wrap="square">
              <a:spAutoFit/>
            </a:bodyPr>
            <a:lstStyle/>
            <a:p>
              <a:pPr algn="l" eaLnBrk="1" hangingPunct="1">
                <a:spcBef>
                  <a:spcPct val="50000"/>
                </a:spcBef>
              </a:pPr>
              <a:r>
                <a:rPr kumimoji="1" lang="en-US" altLang="zh-CN" sz="2000" dirty="0"/>
                <a:t>    (b)</a:t>
              </a:r>
              <a:r>
                <a:rPr kumimoji="1" lang="zh-CN" altLang="en-US" sz="2000" dirty="0"/>
                <a:t>仅有跟结点</a:t>
              </a:r>
            </a:p>
          </p:txBody>
        </p:sp>
        <p:sp>
          <p:nvSpPr>
            <p:cNvPr id="13" name="Text Box 24"/>
            <p:cNvSpPr txBox="1">
              <a:spLocks noChangeArrowheads="1"/>
            </p:cNvSpPr>
            <p:nvPr/>
          </p:nvSpPr>
          <p:spPr bwMode="auto">
            <a:xfrm>
              <a:off x="2208" y="1728"/>
              <a:ext cx="672" cy="250"/>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sz="2000"/>
                <a:t>    (c)</a:t>
              </a:r>
            </a:p>
          </p:txBody>
        </p:sp>
        <p:sp>
          <p:nvSpPr>
            <p:cNvPr id="14" name="Text Box 25"/>
            <p:cNvSpPr txBox="1">
              <a:spLocks noChangeArrowheads="1"/>
            </p:cNvSpPr>
            <p:nvPr/>
          </p:nvSpPr>
          <p:spPr bwMode="auto">
            <a:xfrm>
              <a:off x="3648" y="1728"/>
              <a:ext cx="672" cy="250"/>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sz="2000"/>
                <a:t>    (d)</a:t>
              </a:r>
            </a:p>
          </p:txBody>
        </p:sp>
        <p:sp>
          <p:nvSpPr>
            <p:cNvPr id="15" name="Text Box 26"/>
            <p:cNvSpPr txBox="1">
              <a:spLocks noChangeArrowheads="1"/>
            </p:cNvSpPr>
            <p:nvPr/>
          </p:nvSpPr>
          <p:spPr bwMode="auto">
            <a:xfrm>
              <a:off x="4752" y="1680"/>
              <a:ext cx="672" cy="250"/>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sz="2000"/>
                <a:t>    (e)</a:t>
              </a:r>
            </a:p>
          </p:txBody>
        </p:sp>
      </p:grpSp>
    </p:spTree>
    <p:extLst>
      <p:ext uri="{BB962C8B-B14F-4D97-AF65-F5344CB8AC3E}">
        <p14:creationId xmlns:p14="http://schemas.microsoft.com/office/powerpoint/2010/main" val="128524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1"/>
            <a:ext cx="8229600" cy="3114684"/>
          </a:xfrm>
        </p:spPr>
        <p:txBody>
          <a:bodyPr>
            <a:normAutofit/>
          </a:bodyPr>
          <a:lstStyle/>
          <a:p>
            <a:pPr>
              <a:spcBef>
                <a:spcPct val="50000"/>
              </a:spcBef>
            </a:pPr>
            <a:r>
              <a:rPr kumimoji="1" lang="zh-CN" altLang="en-US" dirty="0" smtClean="0">
                <a:solidFill>
                  <a:srgbClr val="FF0000"/>
                </a:solidFill>
              </a:rPr>
              <a:t> 二叉树的基本性质：</a:t>
            </a:r>
          </a:p>
          <a:p>
            <a:pPr lvl="1">
              <a:spcBef>
                <a:spcPct val="50000"/>
              </a:spcBef>
            </a:pPr>
            <a:r>
              <a:rPr kumimoji="1" lang="zh-CN" altLang="en-US" dirty="0" smtClean="0"/>
              <a:t>二叉树的第</a:t>
            </a:r>
            <a:r>
              <a:rPr kumimoji="1" lang="en-US" altLang="zh-CN" dirty="0" err="1" smtClean="0"/>
              <a:t>i</a:t>
            </a:r>
            <a:r>
              <a:rPr kumimoji="1" lang="zh-CN" altLang="en-US" dirty="0" smtClean="0"/>
              <a:t>层上至多有</a:t>
            </a:r>
            <a:r>
              <a:rPr kumimoji="1" lang="en-US" altLang="zh-CN" dirty="0" smtClean="0">
                <a:solidFill>
                  <a:srgbClr val="FF3300"/>
                </a:solidFill>
              </a:rPr>
              <a:t>2 </a:t>
            </a:r>
            <a:r>
              <a:rPr kumimoji="1" lang="en-US" altLang="zh-CN" baseline="30000" dirty="0" smtClean="0">
                <a:solidFill>
                  <a:srgbClr val="FF3300"/>
                </a:solidFill>
              </a:rPr>
              <a:t>i-1</a:t>
            </a:r>
            <a:r>
              <a:rPr kumimoji="1" lang="zh-CN" altLang="en-US" dirty="0" smtClean="0">
                <a:solidFill>
                  <a:srgbClr val="FF3300"/>
                </a:solidFill>
              </a:rPr>
              <a:t>（</a:t>
            </a:r>
            <a:r>
              <a:rPr kumimoji="1" lang="en-US" altLang="zh-CN" dirty="0" err="1" smtClean="0">
                <a:solidFill>
                  <a:srgbClr val="FF3300"/>
                </a:solidFill>
              </a:rPr>
              <a:t>i</a:t>
            </a:r>
            <a:r>
              <a:rPr kumimoji="1" lang="en-US" altLang="zh-CN" dirty="0" smtClean="0">
                <a:solidFill>
                  <a:srgbClr val="FF3300"/>
                </a:solidFill>
              </a:rPr>
              <a:t> </a:t>
            </a:r>
            <a:r>
              <a:rPr kumimoji="1" lang="en-US" altLang="zh-CN" dirty="0" smtClean="0">
                <a:solidFill>
                  <a:srgbClr val="FF3300"/>
                </a:solidFill>
                <a:sym typeface="Symbol" pitchFamily="18" charset="2"/>
              </a:rPr>
              <a:t></a:t>
            </a:r>
            <a:r>
              <a:rPr kumimoji="1" lang="en-US" altLang="zh-CN" dirty="0" smtClean="0">
                <a:solidFill>
                  <a:srgbClr val="FF3300"/>
                </a:solidFill>
              </a:rPr>
              <a:t>1</a:t>
            </a:r>
            <a:r>
              <a:rPr kumimoji="1" lang="zh-CN" altLang="en-US" dirty="0" smtClean="0">
                <a:solidFill>
                  <a:srgbClr val="FF3300"/>
                </a:solidFill>
              </a:rPr>
              <a:t>）</a:t>
            </a:r>
            <a:r>
              <a:rPr kumimoji="1" lang="zh-CN" altLang="en-US" dirty="0" smtClean="0"/>
              <a:t>个结点。</a:t>
            </a:r>
          </a:p>
          <a:p>
            <a:pPr lvl="1">
              <a:spcBef>
                <a:spcPct val="50000"/>
              </a:spcBef>
            </a:pPr>
            <a:r>
              <a:rPr kumimoji="1" lang="zh-CN" altLang="en-US" dirty="0" smtClean="0"/>
              <a:t>深度为</a:t>
            </a:r>
            <a:r>
              <a:rPr kumimoji="1" lang="en-US" altLang="zh-CN" dirty="0" smtClean="0">
                <a:solidFill>
                  <a:srgbClr val="FF3300"/>
                </a:solidFill>
              </a:rPr>
              <a:t>h</a:t>
            </a:r>
            <a:r>
              <a:rPr kumimoji="1" lang="zh-CN" altLang="en-US" dirty="0" smtClean="0"/>
              <a:t>的二叉树中至多含有</a:t>
            </a:r>
            <a:r>
              <a:rPr kumimoji="1" lang="en-US" altLang="zh-CN" dirty="0" smtClean="0">
                <a:solidFill>
                  <a:srgbClr val="FF3300"/>
                </a:solidFill>
              </a:rPr>
              <a:t>2</a:t>
            </a:r>
            <a:r>
              <a:rPr kumimoji="1" lang="en-US" altLang="zh-CN" baseline="30000" dirty="0" smtClean="0">
                <a:solidFill>
                  <a:srgbClr val="FF3300"/>
                </a:solidFill>
              </a:rPr>
              <a:t>h</a:t>
            </a:r>
            <a:r>
              <a:rPr kumimoji="1" lang="en-US" altLang="zh-CN" dirty="0" smtClean="0">
                <a:solidFill>
                  <a:srgbClr val="FF3300"/>
                </a:solidFill>
              </a:rPr>
              <a:t>-1</a:t>
            </a:r>
            <a:r>
              <a:rPr kumimoji="1" lang="zh-CN" altLang="en-US" dirty="0" smtClean="0"/>
              <a:t>个结点。</a:t>
            </a:r>
          </a:p>
          <a:p>
            <a:pPr lvl="1">
              <a:spcBef>
                <a:spcPct val="50000"/>
              </a:spcBef>
            </a:pPr>
            <a:r>
              <a:rPr kumimoji="1" lang="zh-CN" altLang="en-US" dirty="0" smtClean="0"/>
              <a:t>若在任意一棵二叉树中，有</a:t>
            </a:r>
            <a:r>
              <a:rPr kumimoji="1" lang="en-US" altLang="zh-CN" dirty="0" smtClean="0">
                <a:solidFill>
                  <a:srgbClr val="FF3300"/>
                </a:solidFill>
              </a:rPr>
              <a:t>n</a:t>
            </a:r>
            <a:r>
              <a:rPr kumimoji="1" lang="en-US" altLang="zh-CN" baseline="-30000" dirty="0" smtClean="0">
                <a:solidFill>
                  <a:srgbClr val="FF3300"/>
                </a:solidFill>
              </a:rPr>
              <a:t>0</a:t>
            </a:r>
            <a:r>
              <a:rPr kumimoji="1" lang="zh-CN" altLang="en-US" dirty="0" smtClean="0"/>
              <a:t>个叶子结点，有</a:t>
            </a:r>
            <a:r>
              <a:rPr kumimoji="1" lang="en-US" altLang="zh-CN" dirty="0" smtClean="0">
                <a:solidFill>
                  <a:srgbClr val="FF3300"/>
                </a:solidFill>
              </a:rPr>
              <a:t>n</a:t>
            </a:r>
            <a:r>
              <a:rPr kumimoji="1" lang="en-US" altLang="zh-CN" baseline="-30000" dirty="0" smtClean="0">
                <a:solidFill>
                  <a:srgbClr val="FF3300"/>
                </a:solidFill>
              </a:rPr>
              <a:t>2</a:t>
            </a:r>
            <a:r>
              <a:rPr kumimoji="1" lang="zh-CN" altLang="en-US" dirty="0" smtClean="0"/>
              <a:t>个度为</a:t>
            </a:r>
            <a:r>
              <a:rPr kumimoji="1" lang="en-US" altLang="zh-CN" dirty="0" smtClean="0"/>
              <a:t>2</a:t>
            </a:r>
            <a:r>
              <a:rPr kumimoji="1" lang="zh-CN" altLang="en-US" dirty="0" smtClean="0"/>
              <a:t>的结点，则</a:t>
            </a:r>
            <a:r>
              <a:rPr kumimoji="1" lang="zh-CN" altLang="en-US" dirty="0" smtClean="0">
                <a:solidFill>
                  <a:srgbClr val="FF3300"/>
                </a:solidFill>
              </a:rPr>
              <a:t>：</a:t>
            </a:r>
            <a:r>
              <a:rPr kumimoji="1" lang="en-US" altLang="zh-CN" dirty="0" smtClean="0">
                <a:solidFill>
                  <a:srgbClr val="FF3300"/>
                </a:solidFill>
              </a:rPr>
              <a:t>n</a:t>
            </a:r>
            <a:r>
              <a:rPr kumimoji="1" lang="en-US" altLang="zh-CN" baseline="-30000" dirty="0" smtClean="0">
                <a:solidFill>
                  <a:srgbClr val="FF3300"/>
                </a:solidFill>
              </a:rPr>
              <a:t>0</a:t>
            </a:r>
            <a:r>
              <a:rPr kumimoji="1" lang="en-US" altLang="zh-CN" dirty="0" smtClean="0">
                <a:solidFill>
                  <a:srgbClr val="FF3300"/>
                </a:solidFill>
              </a:rPr>
              <a:t>=n</a:t>
            </a:r>
            <a:r>
              <a:rPr kumimoji="1" lang="en-US" altLang="zh-CN" baseline="-30000" dirty="0" smtClean="0">
                <a:solidFill>
                  <a:srgbClr val="FF3300"/>
                </a:solidFill>
              </a:rPr>
              <a:t>2</a:t>
            </a:r>
            <a:r>
              <a:rPr kumimoji="1" lang="en-US" altLang="zh-CN" dirty="0" smtClean="0">
                <a:solidFill>
                  <a:srgbClr val="FF3300"/>
                </a:solidFill>
              </a:rPr>
              <a:t>+1</a:t>
            </a:r>
            <a:endParaRPr lang="zh-CN" altLang="en-US" dirty="0"/>
          </a:p>
        </p:txBody>
      </p:sp>
      <p:grpSp>
        <p:nvGrpSpPr>
          <p:cNvPr id="4" name="Group 29"/>
          <p:cNvGrpSpPr>
            <a:grpSpLocks/>
          </p:cNvGrpSpPr>
          <p:nvPr/>
        </p:nvGrpSpPr>
        <p:grpSpPr bwMode="auto">
          <a:xfrm>
            <a:off x="7810512" y="4214818"/>
            <a:ext cx="2362200" cy="2286000"/>
            <a:chOff x="3888" y="1968"/>
            <a:chExt cx="1488" cy="1440"/>
          </a:xfrm>
        </p:grpSpPr>
        <p:sp>
          <p:nvSpPr>
            <p:cNvPr id="5" name="Oval 30"/>
            <p:cNvSpPr>
              <a:spLocks noChangeArrowheads="1"/>
            </p:cNvSpPr>
            <p:nvPr/>
          </p:nvSpPr>
          <p:spPr bwMode="auto">
            <a:xfrm>
              <a:off x="4560" y="1968"/>
              <a:ext cx="288" cy="288"/>
            </a:xfrm>
            <a:prstGeom prst="ellipse">
              <a:avLst/>
            </a:prstGeom>
            <a:solidFill>
              <a:srgbClr val="99CCFF"/>
            </a:solidFill>
            <a:ln w="38100">
              <a:solidFill>
                <a:srgbClr val="FF3300"/>
              </a:solidFill>
              <a:round/>
              <a:headEnd/>
              <a:tailEnd/>
            </a:ln>
            <a:effectLst/>
          </p:spPr>
          <p:txBody>
            <a:bodyPr wrap="none" anchor="ctr"/>
            <a:lstStyle/>
            <a:p>
              <a:pPr algn="ctr" eaLnBrk="1" hangingPunct="1"/>
              <a:r>
                <a:rPr kumimoji="1" lang="en-US" altLang="zh-CN" sz="2000"/>
                <a:t>A</a:t>
              </a:r>
            </a:p>
          </p:txBody>
        </p:sp>
        <p:sp>
          <p:nvSpPr>
            <p:cNvPr id="6" name="Oval 31"/>
            <p:cNvSpPr>
              <a:spLocks noChangeArrowheads="1"/>
            </p:cNvSpPr>
            <p:nvPr/>
          </p:nvSpPr>
          <p:spPr bwMode="auto">
            <a:xfrm>
              <a:off x="4224" y="2304"/>
              <a:ext cx="288" cy="288"/>
            </a:xfrm>
            <a:prstGeom prst="ellipse">
              <a:avLst/>
            </a:prstGeom>
            <a:solidFill>
              <a:srgbClr val="99CCFF"/>
            </a:solidFill>
            <a:ln w="38100">
              <a:solidFill>
                <a:srgbClr val="FF3300"/>
              </a:solidFill>
              <a:round/>
              <a:headEnd/>
              <a:tailEnd/>
            </a:ln>
            <a:effectLst/>
          </p:spPr>
          <p:txBody>
            <a:bodyPr wrap="none" anchor="ctr"/>
            <a:lstStyle/>
            <a:p>
              <a:pPr algn="ctr" eaLnBrk="1" hangingPunct="1"/>
              <a:r>
                <a:rPr kumimoji="1" lang="en-US" altLang="zh-CN" sz="2000"/>
                <a:t>B</a:t>
              </a:r>
            </a:p>
          </p:txBody>
        </p:sp>
        <p:sp>
          <p:nvSpPr>
            <p:cNvPr id="7" name="Oval 32"/>
            <p:cNvSpPr>
              <a:spLocks noChangeArrowheads="1"/>
            </p:cNvSpPr>
            <p:nvPr/>
          </p:nvSpPr>
          <p:spPr bwMode="auto">
            <a:xfrm>
              <a:off x="3888" y="2688"/>
              <a:ext cx="288" cy="288"/>
            </a:xfrm>
            <a:prstGeom prst="ellipse">
              <a:avLst/>
            </a:prstGeom>
            <a:solidFill>
              <a:srgbClr val="99CCFF"/>
            </a:solidFill>
            <a:ln w="38100">
              <a:solidFill>
                <a:srgbClr val="FF3300"/>
              </a:solidFill>
              <a:round/>
              <a:headEnd/>
              <a:tailEnd/>
            </a:ln>
            <a:effectLst/>
          </p:spPr>
          <p:txBody>
            <a:bodyPr wrap="none" anchor="ctr"/>
            <a:lstStyle/>
            <a:p>
              <a:pPr algn="ctr" eaLnBrk="1" hangingPunct="1"/>
              <a:r>
                <a:rPr kumimoji="1" lang="en-US" altLang="zh-CN" sz="2000"/>
                <a:t>C</a:t>
              </a:r>
            </a:p>
          </p:txBody>
        </p:sp>
        <p:sp>
          <p:nvSpPr>
            <p:cNvPr id="8" name="Oval 33"/>
            <p:cNvSpPr>
              <a:spLocks noChangeArrowheads="1"/>
            </p:cNvSpPr>
            <p:nvPr/>
          </p:nvSpPr>
          <p:spPr bwMode="auto">
            <a:xfrm>
              <a:off x="4752" y="2688"/>
              <a:ext cx="288" cy="288"/>
            </a:xfrm>
            <a:prstGeom prst="ellipse">
              <a:avLst/>
            </a:prstGeom>
            <a:solidFill>
              <a:srgbClr val="99CCFF"/>
            </a:solidFill>
            <a:ln w="38100">
              <a:solidFill>
                <a:srgbClr val="FF3300"/>
              </a:solidFill>
              <a:round/>
              <a:headEnd/>
              <a:tailEnd/>
            </a:ln>
            <a:effectLst/>
          </p:spPr>
          <p:txBody>
            <a:bodyPr wrap="none" anchor="ctr"/>
            <a:lstStyle/>
            <a:p>
              <a:pPr algn="ctr" eaLnBrk="1" hangingPunct="1"/>
              <a:r>
                <a:rPr kumimoji="1" lang="en-US" altLang="zh-CN" sz="2000"/>
                <a:t>D</a:t>
              </a:r>
            </a:p>
          </p:txBody>
        </p:sp>
        <p:sp>
          <p:nvSpPr>
            <p:cNvPr id="9" name="Oval 34"/>
            <p:cNvSpPr>
              <a:spLocks noChangeArrowheads="1"/>
            </p:cNvSpPr>
            <p:nvPr/>
          </p:nvSpPr>
          <p:spPr bwMode="auto">
            <a:xfrm>
              <a:off x="4416" y="3120"/>
              <a:ext cx="288" cy="288"/>
            </a:xfrm>
            <a:prstGeom prst="ellipse">
              <a:avLst/>
            </a:prstGeom>
            <a:solidFill>
              <a:srgbClr val="99CCFF"/>
            </a:solidFill>
            <a:ln w="38100">
              <a:solidFill>
                <a:srgbClr val="FF3300"/>
              </a:solidFill>
              <a:round/>
              <a:headEnd/>
              <a:tailEnd/>
            </a:ln>
            <a:effectLst/>
          </p:spPr>
          <p:txBody>
            <a:bodyPr wrap="none" anchor="ctr"/>
            <a:lstStyle/>
            <a:p>
              <a:pPr algn="ctr" eaLnBrk="1" hangingPunct="1"/>
              <a:r>
                <a:rPr kumimoji="1" lang="en-US" altLang="zh-CN" sz="2000"/>
                <a:t>E</a:t>
              </a:r>
            </a:p>
          </p:txBody>
        </p:sp>
        <p:sp>
          <p:nvSpPr>
            <p:cNvPr id="10" name="Oval 35"/>
            <p:cNvSpPr>
              <a:spLocks noChangeArrowheads="1"/>
            </p:cNvSpPr>
            <p:nvPr/>
          </p:nvSpPr>
          <p:spPr bwMode="auto">
            <a:xfrm>
              <a:off x="5088" y="3120"/>
              <a:ext cx="288" cy="288"/>
            </a:xfrm>
            <a:prstGeom prst="ellipse">
              <a:avLst/>
            </a:prstGeom>
            <a:solidFill>
              <a:srgbClr val="99CCFF"/>
            </a:solidFill>
            <a:ln w="38100">
              <a:solidFill>
                <a:srgbClr val="FF3300"/>
              </a:solidFill>
              <a:round/>
              <a:headEnd/>
              <a:tailEnd/>
            </a:ln>
            <a:effectLst/>
          </p:spPr>
          <p:txBody>
            <a:bodyPr wrap="none" anchor="ctr"/>
            <a:lstStyle/>
            <a:p>
              <a:pPr algn="ctr" eaLnBrk="1" hangingPunct="1"/>
              <a:r>
                <a:rPr kumimoji="1" lang="en-US" altLang="zh-CN" sz="2000"/>
                <a:t>F</a:t>
              </a:r>
            </a:p>
          </p:txBody>
        </p:sp>
        <p:cxnSp>
          <p:nvCxnSpPr>
            <p:cNvPr id="11" name="AutoShape 36"/>
            <p:cNvCxnSpPr>
              <a:cxnSpLocks noChangeShapeType="1"/>
              <a:stCxn id="5" idx="3"/>
              <a:endCxn id="6" idx="7"/>
            </p:cNvCxnSpPr>
            <p:nvPr/>
          </p:nvCxnSpPr>
          <p:spPr bwMode="auto">
            <a:xfrm flipH="1">
              <a:off x="4470" y="2226"/>
              <a:ext cx="132" cy="108"/>
            </a:xfrm>
            <a:prstGeom prst="straightConnector1">
              <a:avLst/>
            </a:prstGeom>
            <a:noFill/>
            <a:ln w="38100">
              <a:solidFill>
                <a:srgbClr val="FF3300"/>
              </a:solidFill>
              <a:round/>
              <a:headEnd/>
              <a:tailEnd/>
            </a:ln>
            <a:effectLst/>
          </p:spPr>
        </p:cxnSp>
        <p:cxnSp>
          <p:nvCxnSpPr>
            <p:cNvPr id="12" name="AutoShape 37"/>
            <p:cNvCxnSpPr>
              <a:cxnSpLocks noChangeShapeType="1"/>
              <a:stCxn id="6" idx="3"/>
              <a:endCxn id="7" idx="7"/>
            </p:cNvCxnSpPr>
            <p:nvPr/>
          </p:nvCxnSpPr>
          <p:spPr bwMode="auto">
            <a:xfrm flipH="1">
              <a:off x="4134" y="2562"/>
              <a:ext cx="132" cy="156"/>
            </a:xfrm>
            <a:prstGeom prst="straightConnector1">
              <a:avLst/>
            </a:prstGeom>
            <a:noFill/>
            <a:ln w="38100">
              <a:solidFill>
                <a:srgbClr val="FF3300"/>
              </a:solidFill>
              <a:round/>
              <a:headEnd/>
              <a:tailEnd/>
            </a:ln>
            <a:effectLst/>
          </p:spPr>
        </p:cxnSp>
        <p:cxnSp>
          <p:nvCxnSpPr>
            <p:cNvPr id="13" name="AutoShape 38"/>
            <p:cNvCxnSpPr>
              <a:cxnSpLocks noChangeShapeType="1"/>
              <a:stCxn id="6" idx="5"/>
              <a:endCxn id="8" idx="1"/>
            </p:cNvCxnSpPr>
            <p:nvPr/>
          </p:nvCxnSpPr>
          <p:spPr bwMode="auto">
            <a:xfrm>
              <a:off x="4470" y="2562"/>
              <a:ext cx="324" cy="156"/>
            </a:xfrm>
            <a:prstGeom prst="straightConnector1">
              <a:avLst/>
            </a:prstGeom>
            <a:noFill/>
            <a:ln w="38100">
              <a:solidFill>
                <a:srgbClr val="FF3300"/>
              </a:solidFill>
              <a:round/>
              <a:headEnd/>
              <a:tailEnd/>
            </a:ln>
            <a:effectLst/>
          </p:spPr>
        </p:cxnSp>
        <p:cxnSp>
          <p:nvCxnSpPr>
            <p:cNvPr id="14" name="AutoShape 39"/>
            <p:cNvCxnSpPr>
              <a:cxnSpLocks noChangeShapeType="1"/>
              <a:stCxn id="8" idx="3"/>
              <a:endCxn id="9" idx="7"/>
            </p:cNvCxnSpPr>
            <p:nvPr/>
          </p:nvCxnSpPr>
          <p:spPr bwMode="auto">
            <a:xfrm flipH="1">
              <a:off x="4662" y="2946"/>
              <a:ext cx="132" cy="204"/>
            </a:xfrm>
            <a:prstGeom prst="straightConnector1">
              <a:avLst/>
            </a:prstGeom>
            <a:noFill/>
            <a:ln w="38100">
              <a:solidFill>
                <a:srgbClr val="FF3300"/>
              </a:solidFill>
              <a:round/>
              <a:headEnd/>
              <a:tailEnd/>
            </a:ln>
            <a:effectLst/>
          </p:spPr>
        </p:cxnSp>
        <p:cxnSp>
          <p:nvCxnSpPr>
            <p:cNvPr id="15" name="AutoShape 40"/>
            <p:cNvCxnSpPr>
              <a:cxnSpLocks noChangeShapeType="1"/>
              <a:stCxn id="8" idx="5"/>
              <a:endCxn id="10" idx="1"/>
            </p:cNvCxnSpPr>
            <p:nvPr/>
          </p:nvCxnSpPr>
          <p:spPr bwMode="auto">
            <a:xfrm>
              <a:off x="4998" y="2946"/>
              <a:ext cx="132" cy="204"/>
            </a:xfrm>
            <a:prstGeom prst="straightConnector1">
              <a:avLst/>
            </a:prstGeom>
            <a:noFill/>
            <a:ln w="38100">
              <a:solidFill>
                <a:srgbClr val="FF3300"/>
              </a:solidFill>
              <a:round/>
              <a:headEnd/>
              <a:tailEnd/>
            </a:ln>
            <a:effectLst/>
          </p:spPr>
        </p:cxnSp>
      </p:grpSp>
    </p:spTree>
    <p:extLst>
      <p:ext uri="{BB962C8B-B14F-4D97-AF65-F5344CB8AC3E}">
        <p14:creationId xmlns:p14="http://schemas.microsoft.com/office/powerpoint/2010/main" val="163084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1"/>
            <a:ext cx="8229600" cy="1257296"/>
          </a:xfrm>
        </p:spPr>
        <p:txBody>
          <a:bodyPr/>
          <a:lstStyle/>
          <a:p>
            <a:r>
              <a:rPr lang="zh-CN" altLang="en-US" dirty="0" smtClean="0"/>
              <a:t>满二叉树：每一层上的结点数都是最大结点数。</a:t>
            </a:r>
            <a:endParaRPr lang="zh-CN" altLang="en-US" dirty="0"/>
          </a:p>
        </p:txBody>
      </p:sp>
      <p:grpSp>
        <p:nvGrpSpPr>
          <p:cNvPr id="4" name="Group 3"/>
          <p:cNvGrpSpPr>
            <a:grpSpLocks/>
          </p:cNvGrpSpPr>
          <p:nvPr/>
        </p:nvGrpSpPr>
        <p:grpSpPr bwMode="auto">
          <a:xfrm>
            <a:off x="3024166" y="2928934"/>
            <a:ext cx="4876800" cy="2819400"/>
            <a:chOff x="2352" y="96"/>
            <a:chExt cx="3072" cy="1776"/>
          </a:xfrm>
        </p:grpSpPr>
        <p:sp>
          <p:nvSpPr>
            <p:cNvPr id="5" name="Oval 4"/>
            <p:cNvSpPr>
              <a:spLocks noChangeArrowheads="1"/>
            </p:cNvSpPr>
            <p:nvPr/>
          </p:nvSpPr>
          <p:spPr bwMode="auto">
            <a:xfrm>
              <a:off x="2549" y="1094"/>
              <a:ext cx="236" cy="280"/>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4</a:t>
              </a:r>
            </a:p>
          </p:txBody>
        </p:sp>
        <p:sp>
          <p:nvSpPr>
            <p:cNvPr id="6" name="Oval 5"/>
            <p:cNvSpPr>
              <a:spLocks noChangeArrowheads="1"/>
            </p:cNvSpPr>
            <p:nvPr/>
          </p:nvSpPr>
          <p:spPr bwMode="auto">
            <a:xfrm>
              <a:off x="2943" y="615"/>
              <a:ext cx="236"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2</a:t>
              </a:r>
            </a:p>
          </p:txBody>
        </p:sp>
        <p:sp>
          <p:nvSpPr>
            <p:cNvPr id="7" name="Oval 6"/>
            <p:cNvSpPr>
              <a:spLocks noChangeArrowheads="1"/>
            </p:cNvSpPr>
            <p:nvPr/>
          </p:nvSpPr>
          <p:spPr bwMode="auto">
            <a:xfrm>
              <a:off x="4557" y="615"/>
              <a:ext cx="237"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3</a:t>
              </a:r>
            </a:p>
          </p:txBody>
        </p:sp>
        <p:sp>
          <p:nvSpPr>
            <p:cNvPr id="8" name="Oval 7"/>
            <p:cNvSpPr>
              <a:spLocks noChangeArrowheads="1"/>
            </p:cNvSpPr>
            <p:nvPr/>
          </p:nvSpPr>
          <p:spPr bwMode="auto">
            <a:xfrm>
              <a:off x="3770" y="96"/>
              <a:ext cx="236" cy="280"/>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1</a:t>
              </a:r>
            </a:p>
          </p:txBody>
        </p:sp>
        <p:sp>
          <p:nvSpPr>
            <p:cNvPr id="9" name="Oval 8"/>
            <p:cNvSpPr>
              <a:spLocks noChangeArrowheads="1"/>
            </p:cNvSpPr>
            <p:nvPr/>
          </p:nvSpPr>
          <p:spPr bwMode="auto">
            <a:xfrm>
              <a:off x="3376" y="1094"/>
              <a:ext cx="237" cy="280"/>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5</a:t>
              </a:r>
            </a:p>
          </p:txBody>
        </p:sp>
        <p:sp>
          <p:nvSpPr>
            <p:cNvPr id="10" name="Oval 9"/>
            <p:cNvSpPr>
              <a:spLocks noChangeArrowheads="1"/>
            </p:cNvSpPr>
            <p:nvPr/>
          </p:nvSpPr>
          <p:spPr bwMode="auto">
            <a:xfrm>
              <a:off x="4163" y="1094"/>
              <a:ext cx="237" cy="280"/>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6</a:t>
              </a:r>
            </a:p>
          </p:txBody>
        </p:sp>
        <p:sp>
          <p:nvSpPr>
            <p:cNvPr id="11" name="Oval 10"/>
            <p:cNvSpPr>
              <a:spLocks noChangeArrowheads="1"/>
            </p:cNvSpPr>
            <p:nvPr/>
          </p:nvSpPr>
          <p:spPr bwMode="auto">
            <a:xfrm>
              <a:off x="4991" y="1094"/>
              <a:ext cx="236" cy="280"/>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7</a:t>
              </a:r>
            </a:p>
          </p:txBody>
        </p:sp>
        <p:sp>
          <p:nvSpPr>
            <p:cNvPr id="12" name="Oval 11"/>
            <p:cNvSpPr>
              <a:spLocks noChangeArrowheads="1"/>
            </p:cNvSpPr>
            <p:nvPr/>
          </p:nvSpPr>
          <p:spPr bwMode="auto">
            <a:xfrm>
              <a:off x="2352" y="1593"/>
              <a:ext cx="237"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8</a:t>
              </a:r>
            </a:p>
          </p:txBody>
        </p:sp>
        <p:sp>
          <p:nvSpPr>
            <p:cNvPr id="13" name="Oval 12"/>
            <p:cNvSpPr>
              <a:spLocks noChangeArrowheads="1"/>
            </p:cNvSpPr>
            <p:nvPr/>
          </p:nvSpPr>
          <p:spPr bwMode="auto">
            <a:xfrm>
              <a:off x="2785" y="1593"/>
              <a:ext cx="236"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9</a:t>
              </a:r>
            </a:p>
          </p:txBody>
        </p:sp>
        <p:sp>
          <p:nvSpPr>
            <p:cNvPr id="14" name="Oval 13"/>
            <p:cNvSpPr>
              <a:spLocks noChangeArrowheads="1"/>
            </p:cNvSpPr>
            <p:nvPr/>
          </p:nvSpPr>
          <p:spPr bwMode="auto">
            <a:xfrm>
              <a:off x="3179" y="1593"/>
              <a:ext cx="237"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dirty="0"/>
                <a:t>10</a:t>
              </a:r>
            </a:p>
          </p:txBody>
        </p:sp>
        <p:sp>
          <p:nvSpPr>
            <p:cNvPr id="15" name="Oval 14"/>
            <p:cNvSpPr>
              <a:spLocks noChangeArrowheads="1"/>
            </p:cNvSpPr>
            <p:nvPr/>
          </p:nvSpPr>
          <p:spPr bwMode="auto">
            <a:xfrm>
              <a:off x="3613" y="1593"/>
              <a:ext cx="235"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11</a:t>
              </a:r>
            </a:p>
          </p:txBody>
        </p:sp>
        <p:sp>
          <p:nvSpPr>
            <p:cNvPr id="16" name="Oval 15"/>
            <p:cNvSpPr>
              <a:spLocks noChangeArrowheads="1"/>
            </p:cNvSpPr>
            <p:nvPr/>
          </p:nvSpPr>
          <p:spPr bwMode="auto">
            <a:xfrm>
              <a:off x="4006" y="1593"/>
              <a:ext cx="237"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12</a:t>
              </a:r>
            </a:p>
          </p:txBody>
        </p:sp>
        <p:sp>
          <p:nvSpPr>
            <p:cNvPr id="17" name="Oval 16"/>
            <p:cNvSpPr>
              <a:spLocks noChangeArrowheads="1"/>
            </p:cNvSpPr>
            <p:nvPr/>
          </p:nvSpPr>
          <p:spPr bwMode="auto">
            <a:xfrm>
              <a:off x="4440" y="1593"/>
              <a:ext cx="235"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13</a:t>
              </a:r>
            </a:p>
          </p:txBody>
        </p:sp>
        <p:sp>
          <p:nvSpPr>
            <p:cNvPr id="18" name="Oval 17"/>
            <p:cNvSpPr>
              <a:spLocks noChangeArrowheads="1"/>
            </p:cNvSpPr>
            <p:nvPr/>
          </p:nvSpPr>
          <p:spPr bwMode="auto">
            <a:xfrm>
              <a:off x="4794" y="1593"/>
              <a:ext cx="236"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14</a:t>
              </a:r>
            </a:p>
          </p:txBody>
        </p:sp>
        <p:sp>
          <p:nvSpPr>
            <p:cNvPr id="19" name="Oval 18"/>
            <p:cNvSpPr>
              <a:spLocks noChangeArrowheads="1"/>
            </p:cNvSpPr>
            <p:nvPr/>
          </p:nvSpPr>
          <p:spPr bwMode="auto">
            <a:xfrm>
              <a:off x="5187" y="1593"/>
              <a:ext cx="237" cy="279"/>
            </a:xfrm>
            <a:prstGeom prst="ellipse">
              <a:avLst/>
            </a:prstGeom>
            <a:solidFill>
              <a:schemeClr val="accent1"/>
            </a:solidFill>
            <a:ln w="38100">
              <a:solidFill>
                <a:srgbClr val="FF3300"/>
              </a:solidFill>
              <a:round/>
              <a:headEnd/>
              <a:tailEnd/>
            </a:ln>
            <a:effectLst/>
          </p:spPr>
          <p:txBody>
            <a:bodyPr wrap="none" anchor="ctr"/>
            <a:lstStyle/>
            <a:p>
              <a:pPr algn="ctr" eaLnBrk="1" hangingPunct="1"/>
              <a:r>
                <a:rPr kumimoji="1" lang="en-US" altLang="zh-CN"/>
                <a:t>15</a:t>
              </a:r>
            </a:p>
          </p:txBody>
        </p:sp>
        <p:cxnSp>
          <p:nvCxnSpPr>
            <p:cNvPr id="20" name="AutoShape 19"/>
            <p:cNvCxnSpPr>
              <a:cxnSpLocks noChangeShapeType="1"/>
              <a:stCxn id="8" idx="3"/>
              <a:endCxn id="6" idx="0"/>
            </p:cNvCxnSpPr>
            <p:nvPr/>
          </p:nvCxnSpPr>
          <p:spPr bwMode="auto">
            <a:xfrm flipH="1">
              <a:off x="3061" y="347"/>
              <a:ext cx="744" cy="256"/>
            </a:xfrm>
            <a:prstGeom prst="straightConnector1">
              <a:avLst/>
            </a:prstGeom>
            <a:noFill/>
            <a:ln w="38100">
              <a:solidFill>
                <a:srgbClr val="FF3300"/>
              </a:solidFill>
              <a:round/>
              <a:headEnd/>
              <a:tailEnd/>
            </a:ln>
            <a:effectLst/>
          </p:spPr>
        </p:cxnSp>
        <p:cxnSp>
          <p:nvCxnSpPr>
            <p:cNvPr id="21" name="AutoShape 20"/>
            <p:cNvCxnSpPr>
              <a:cxnSpLocks noChangeShapeType="1"/>
              <a:stCxn id="8" idx="5"/>
            </p:cNvCxnSpPr>
            <p:nvPr/>
          </p:nvCxnSpPr>
          <p:spPr bwMode="auto">
            <a:xfrm>
              <a:off x="3971" y="347"/>
              <a:ext cx="705" cy="282"/>
            </a:xfrm>
            <a:prstGeom prst="straightConnector1">
              <a:avLst/>
            </a:prstGeom>
            <a:noFill/>
            <a:ln w="38100">
              <a:solidFill>
                <a:srgbClr val="FF3300"/>
              </a:solidFill>
              <a:round/>
              <a:headEnd/>
              <a:tailEnd/>
            </a:ln>
            <a:effectLst/>
          </p:spPr>
        </p:cxnSp>
        <p:cxnSp>
          <p:nvCxnSpPr>
            <p:cNvPr id="22" name="AutoShape 21"/>
            <p:cNvCxnSpPr>
              <a:cxnSpLocks noChangeShapeType="1"/>
              <a:stCxn id="6" idx="3"/>
            </p:cNvCxnSpPr>
            <p:nvPr/>
          </p:nvCxnSpPr>
          <p:spPr bwMode="auto">
            <a:xfrm flipH="1">
              <a:off x="2668" y="865"/>
              <a:ext cx="310" cy="241"/>
            </a:xfrm>
            <a:prstGeom prst="straightConnector1">
              <a:avLst/>
            </a:prstGeom>
            <a:noFill/>
            <a:ln w="38100">
              <a:solidFill>
                <a:srgbClr val="FF3300"/>
              </a:solidFill>
              <a:round/>
              <a:headEnd/>
              <a:tailEnd/>
            </a:ln>
            <a:effectLst/>
          </p:spPr>
        </p:cxnSp>
        <p:cxnSp>
          <p:nvCxnSpPr>
            <p:cNvPr id="23" name="AutoShape 22"/>
            <p:cNvCxnSpPr>
              <a:cxnSpLocks noChangeShapeType="1"/>
              <a:stCxn id="6" idx="5"/>
            </p:cNvCxnSpPr>
            <p:nvPr/>
          </p:nvCxnSpPr>
          <p:spPr bwMode="auto">
            <a:xfrm>
              <a:off x="3144" y="865"/>
              <a:ext cx="350" cy="241"/>
            </a:xfrm>
            <a:prstGeom prst="straightConnector1">
              <a:avLst/>
            </a:prstGeom>
            <a:noFill/>
            <a:ln w="38100">
              <a:solidFill>
                <a:srgbClr val="FF3300"/>
              </a:solidFill>
              <a:round/>
              <a:headEnd/>
              <a:tailEnd/>
            </a:ln>
            <a:effectLst/>
          </p:spPr>
        </p:cxnSp>
        <p:cxnSp>
          <p:nvCxnSpPr>
            <p:cNvPr id="24" name="AutoShape 23"/>
            <p:cNvCxnSpPr>
              <a:cxnSpLocks noChangeShapeType="1"/>
              <a:stCxn id="5" idx="3"/>
            </p:cNvCxnSpPr>
            <p:nvPr/>
          </p:nvCxnSpPr>
          <p:spPr bwMode="auto">
            <a:xfrm flipH="1">
              <a:off x="2470" y="1345"/>
              <a:ext cx="114" cy="260"/>
            </a:xfrm>
            <a:prstGeom prst="straightConnector1">
              <a:avLst/>
            </a:prstGeom>
            <a:noFill/>
            <a:ln w="38100">
              <a:solidFill>
                <a:srgbClr val="FF3300"/>
              </a:solidFill>
              <a:round/>
              <a:headEnd/>
              <a:tailEnd/>
            </a:ln>
            <a:effectLst/>
          </p:spPr>
        </p:cxnSp>
        <p:cxnSp>
          <p:nvCxnSpPr>
            <p:cNvPr id="25" name="AutoShape 24"/>
            <p:cNvCxnSpPr>
              <a:cxnSpLocks noChangeShapeType="1"/>
              <a:stCxn id="5" idx="5"/>
            </p:cNvCxnSpPr>
            <p:nvPr/>
          </p:nvCxnSpPr>
          <p:spPr bwMode="auto">
            <a:xfrm>
              <a:off x="2750" y="1345"/>
              <a:ext cx="153" cy="260"/>
            </a:xfrm>
            <a:prstGeom prst="straightConnector1">
              <a:avLst/>
            </a:prstGeom>
            <a:noFill/>
            <a:ln w="38100">
              <a:solidFill>
                <a:srgbClr val="FF3300"/>
              </a:solidFill>
              <a:round/>
              <a:headEnd/>
              <a:tailEnd/>
            </a:ln>
            <a:effectLst/>
          </p:spPr>
        </p:cxnSp>
        <p:cxnSp>
          <p:nvCxnSpPr>
            <p:cNvPr id="26" name="AutoShape 25"/>
            <p:cNvCxnSpPr>
              <a:cxnSpLocks noChangeShapeType="1"/>
              <a:stCxn id="9" idx="3"/>
            </p:cNvCxnSpPr>
            <p:nvPr/>
          </p:nvCxnSpPr>
          <p:spPr bwMode="auto">
            <a:xfrm flipH="1">
              <a:off x="3297" y="1345"/>
              <a:ext cx="114" cy="260"/>
            </a:xfrm>
            <a:prstGeom prst="straightConnector1">
              <a:avLst/>
            </a:prstGeom>
            <a:noFill/>
            <a:ln w="38100">
              <a:solidFill>
                <a:srgbClr val="FF3300"/>
              </a:solidFill>
              <a:round/>
              <a:headEnd/>
              <a:tailEnd/>
            </a:ln>
            <a:effectLst/>
          </p:spPr>
        </p:cxnSp>
        <p:cxnSp>
          <p:nvCxnSpPr>
            <p:cNvPr id="27" name="AutoShape 26"/>
            <p:cNvCxnSpPr>
              <a:cxnSpLocks noChangeShapeType="1"/>
              <a:stCxn id="9" idx="5"/>
            </p:cNvCxnSpPr>
            <p:nvPr/>
          </p:nvCxnSpPr>
          <p:spPr bwMode="auto">
            <a:xfrm>
              <a:off x="3578" y="1345"/>
              <a:ext cx="153" cy="260"/>
            </a:xfrm>
            <a:prstGeom prst="straightConnector1">
              <a:avLst/>
            </a:prstGeom>
            <a:noFill/>
            <a:ln w="38100">
              <a:solidFill>
                <a:srgbClr val="FF3300"/>
              </a:solidFill>
              <a:round/>
              <a:headEnd/>
              <a:tailEnd/>
            </a:ln>
            <a:effectLst/>
          </p:spPr>
        </p:cxnSp>
        <p:cxnSp>
          <p:nvCxnSpPr>
            <p:cNvPr id="28" name="AutoShape 27"/>
            <p:cNvCxnSpPr>
              <a:cxnSpLocks noChangeShapeType="1"/>
              <a:stCxn id="7" idx="3"/>
            </p:cNvCxnSpPr>
            <p:nvPr/>
          </p:nvCxnSpPr>
          <p:spPr bwMode="auto">
            <a:xfrm flipH="1">
              <a:off x="4282" y="865"/>
              <a:ext cx="310" cy="241"/>
            </a:xfrm>
            <a:prstGeom prst="straightConnector1">
              <a:avLst/>
            </a:prstGeom>
            <a:noFill/>
            <a:ln w="38100">
              <a:solidFill>
                <a:srgbClr val="FF3300"/>
              </a:solidFill>
              <a:round/>
              <a:headEnd/>
              <a:tailEnd/>
            </a:ln>
            <a:effectLst/>
          </p:spPr>
        </p:cxnSp>
        <p:cxnSp>
          <p:nvCxnSpPr>
            <p:cNvPr id="29" name="AutoShape 28"/>
            <p:cNvCxnSpPr>
              <a:cxnSpLocks noChangeShapeType="1"/>
              <a:stCxn id="7" idx="5"/>
            </p:cNvCxnSpPr>
            <p:nvPr/>
          </p:nvCxnSpPr>
          <p:spPr bwMode="auto">
            <a:xfrm>
              <a:off x="4759" y="865"/>
              <a:ext cx="349" cy="241"/>
            </a:xfrm>
            <a:prstGeom prst="straightConnector1">
              <a:avLst/>
            </a:prstGeom>
            <a:noFill/>
            <a:ln w="38100">
              <a:solidFill>
                <a:srgbClr val="FF3300"/>
              </a:solidFill>
              <a:round/>
              <a:headEnd/>
              <a:tailEnd/>
            </a:ln>
            <a:effectLst/>
          </p:spPr>
        </p:cxnSp>
        <p:cxnSp>
          <p:nvCxnSpPr>
            <p:cNvPr id="30" name="AutoShape 29"/>
            <p:cNvCxnSpPr>
              <a:cxnSpLocks noChangeShapeType="1"/>
              <a:stCxn id="10" idx="3"/>
              <a:endCxn id="16" idx="0"/>
            </p:cNvCxnSpPr>
            <p:nvPr/>
          </p:nvCxnSpPr>
          <p:spPr bwMode="auto">
            <a:xfrm flipH="1">
              <a:off x="4125" y="1345"/>
              <a:ext cx="73" cy="236"/>
            </a:xfrm>
            <a:prstGeom prst="straightConnector1">
              <a:avLst/>
            </a:prstGeom>
            <a:noFill/>
            <a:ln w="38100">
              <a:solidFill>
                <a:srgbClr val="FF3300"/>
              </a:solidFill>
              <a:round/>
              <a:headEnd/>
              <a:tailEnd/>
            </a:ln>
            <a:effectLst/>
          </p:spPr>
        </p:cxnSp>
        <p:cxnSp>
          <p:nvCxnSpPr>
            <p:cNvPr id="31" name="AutoShape 30"/>
            <p:cNvCxnSpPr>
              <a:cxnSpLocks noChangeShapeType="1"/>
              <a:stCxn id="10" idx="5"/>
            </p:cNvCxnSpPr>
            <p:nvPr/>
          </p:nvCxnSpPr>
          <p:spPr bwMode="auto">
            <a:xfrm>
              <a:off x="4365" y="1345"/>
              <a:ext cx="193" cy="259"/>
            </a:xfrm>
            <a:prstGeom prst="straightConnector1">
              <a:avLst/>
            </a:prstGeom>
            <a:noFill/>
            <a:ln w="38100">
              <a:solidFill>
                <a:srgbClr val="FF3300"/>
              </a:solidFill>
              <a:round/>
              <a:headEnd/>
              <a:tailEnd/>
            </a:ln>
            <a:effectLst/>
          </p:spPr>
        </p:cxnSp>
        <p:cxnSp>
          <p:nvCxnSpPr>
            <p:cNvPr id="32" name="AutoShape 31"/>
            <p:cNvCxnSpPr>
              <a:cxnSpLocks noChangeShapeType="1"/>
              <a:stCxn id="11" idx="3"/>
            </p:cNvCxnSpPr>
            <p:nvPr/>
          </p:nvCxnSpPr>
          <p:spPr bwMode="auto">
            <a:xfrm flipH="1">
              <a:off x="4912" y="1345"/>
              <a:ext cx="114" cy="259"/>
            </a:xfrm>
            <a:prstGeom prst="straightConnector1">
              <a:avLst/>
            </a:prstGeom>
            <a:noFill/>
            <a:ln w="38100">
              <a:solidFill>
                <a:srgbClr val="FF3300"/>
              </a:solidFill>
              <a:round/>
              <a:headEnd/>
              <a:tailEnd/>
            </a:ln>
            <a:effectLst/>
          </p:spPr>
        </p:cxnSp>
        <p:cxnSp>
          <p:nvCxnSpPr>
            <p:cNvPr id="33" name="AutoShape 32"/>
            <p:cNvCxnSpPr>
              <a:cxnSpLocks noChangeShapeType="1"/>
              <a:stCxn id="11" idx="5"/>
            </p:cNvCxnSpPr>
            <p:nvPr/>
          </p:nvCxnSpPr>
          <p:spPr bwMode="auto">
            <a:xfrm>
              <a:off x="5192" y="1345"/>
              <a:ext cx="114" cy="259"/>
            </a:xfrm>
            <a:prstGeom prst="straightConnector1">
              <a:avLst/>
            </a:prstGeom>
            <a:noFill/>
            <a:ln w="38100">
              <a:solidFill>
                <a:srgbClr val="FF3300"/>
              </a:solidFill>
              <a:round/>
              <a:headEnd/>
              <a:tailEnd/>
            </a:ln>
            <a:effectLst/>
          </p:spPr>
        </p:cxnSp>
      </p:grpSp>
    </p:spTree>
    <p:extLst>
      <p:ext uri="{BB962C8B-B14F-4D97-AF65-F5344CB8AC3E}">
        <p14:creationId xmlns:p14="http://schemas.microsoft.com/office/powerpoint/2010/main" val="245507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1"/>
            <a:ext cx="8229600" cy="1757362"/>
          </a:xfrm>
        </p:spPr>
        <p:txBody>
          <a:bodyPr/>
          <a:lstStyle/>
          <a:p>
            <a:r>
              <a:rPr lang="zh-CN" altLang="en-US" dirty="0" smtClean="0"/>
              <a:t>完全二叉树：指深度为</a:t>
            </a:r>
            <a:r>
              <a:rPr lang="en-US" altLang="zh-CN" dirty="0" smtClean="0"/>
              <a:t>k</a:t>
            </a:r>
            <a:r>
              <a:rPr lang="zh-CN" altLang="en-US" dirty="0" smtClean="0"/>
              <a:t>的，有</a:t>
            </a:r>
            <a:r>
              <a:rPr lang="en-US" altLang="zh-CN" dirty="0" smtClean="0"/>
              <a:t>n</a:t>
            </a:r>
            <a:r>
              <a:rPr lang="zh-CN" altLang="en-US" dirty="0" smtClean="0"/>
              <a:t>个结点的，且每一个结点都与深度为</a:t>
            </a:r>
            <a:r>
              <a:rPr lang="en-US" altLang="zh-CN" dirty="0" smtClean="0"/>
              <a:t>k</a:t>
            </a:r>
            <a:r>
              <a:rPr lang="zh-CN" altLang="en-US" dirty="0" smtClean="0"/>
              <a:t>的满二叉树中编号从</a:t>
            </a:r>
            <a:r>
              <a:rPr lang="en-US" altLang="zh-CN" dirty="0" smtClean="0"/>
              <a:t>1</a:t>
            </a:r>
            <a:r>
              <a:rPr lang="zh-CN" altLang="en-US" dirty="0" smtClean="0"/>
              <a:t>至</a:t>
            </a:r>
            <a:r>
              <a:rPr lang="en-US" altLang="zh-CN" dirty="0" smtClean="0"/>
              <a:t>n</a:t>
            </a:r>
            <a:r>
              <a:rPr lang="zh-CN" altLang="en-US" dirty="0" smtClean="0"/>
              <a:t>的结点一一对应。</a:t>
            </a:r>
            <a:endParaRPr lang="zh-CN" altLang="en-US" dirty="0"/>
          </a:p>
        </p:txBody>
      </p:sp>
      <p:grpSp>
        <p:nvGrpSpPr>
          <p:cNvPr id="4" name="Group 34"/>
          <p:cNvGrpSpPr>
            <a:grpSpLocks/>
          </p:cNvGrpSpPr>
          <p:nvPr/>
        </p:nvGrpSpPr>
        <p:grpSpPr bwMode="auto">
          <a:xfrm>
            <a:off x="1524001" y="3200400"/>
            <a:ext cx="4564063" cy="3341688"/>
            <a:chOff x="0" y="2016"/>
            <a:chExt cx="2875" cy="2105"/>
          </a:xfrm>
        </p:grpSpPr>
        <p:sp>
          <p:nvSpPr>
            <p:cNvPr id="5" name="Oval 35"/>
            <p:cNvSpPr>
              <a:spLocks noChangeArrowheads="1"/>
            </p:cNvSpPr>
            <p:nvPr/>
          </p:nvSpPr>
          <p:spPr bwMode="auto">
            <a:xfrm>
              <a:off x="0" y="3513"/>
              <a:ext cx="237"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8</a:t>
              </a:r>
            </a:p>
          </p:txBody>
        </p:sp>
        <p:sp>
          <p:nvSpPr>
            <p:cNvPr id="6" name="Oval 36"/>
            <p:cNvSpPr>
              <a:spLocks noChangeArrowheads="1"/>
            </p:cNvSpPr>
            <p:nvPr/>
          </p:nvSpPr>
          <p:spPr bwMode="auto">
            <a:xfrm>
              <a:off x="197" y="3014"/>
              <a:ext cx="236"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4</a:t>
              </a:r>
            </a:p>
          </p:txBody>
        </p:sp>
        <p:sp>
          <p:nvSpPr>
            <p:cNvPr id="7" name="Oval 37"/>
            <p:cNvSpPr>
              <a:spLocks noChangeArrowheads="1"/>
            </p:cNvSpPr>
            <p:nvPr/>
          </p:nvSpPr>
          <p:spPr bwMode="auto">
            <a:xfrm>
              <a:off x="591" y="2535"/>
              <a:ext cx="236"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2</a:t>
              </a:r>
            </a:p>
          </p:txBody>
        </p:sp>
        <p:sp>
          <p:nvSpPr>
            <p:cNvPr id="8" name="Oval 38"/>
            <p:cNvSpPr>
              <a:spLocks noChangeArrowheads="1"/>
            </p:cNvSpPr>
            <p:nvPr/>
          </p:nvSpPr>
          <p:spPr bwMode="auto">
            <a:xfrm>
              <a:off x="2205" y="2535"/>
              <a:ext cx="237"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3</a:t>
              </a:r>
            </a:p>
          </p:txBody>
        </p:sp>
        <p:sp>
          <p:nvSpPr>
            <p:cNvPr id="9" name="Oval 39"/>
            <p:cNvSpPr>
              <a:spLocks noChangeArrowheads="1"/>
            </p:cNvSpPr>
            <p:nvPr/>
          </p:nvSpPr>
          <p:spPr bwMode="auto">
            <a:xfrm>
              <a:off x="1418" y="2016"/>
              <a:ext cx="236"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1</a:t>
              </a:r>
            </a:p>
          </p:txBody>
        </p:sp>
        <p:sp>
          <p:nvSpPr>
            <p:cNvPr id="10" name="Oval 40"/>
            <p:cNvSpPr>
              <a:spLocks noChangeArrowheads="1"/>
            </p:cNvSpPr>
            <p:nvPr/>
          </p:nvSpPr>
          <p:spPr bwMode="auto">
            <a:xfrm>
              <a:off x="1024" y="3014"/>
              <a:ext cx="237"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5</a:t>
              </a:r>
            </a:p>
          </p:txBody>
        </p:sp>
        <p:sp>
          <p:nvSpPr>
            <p:cNvPr id="11" name="Oval 41"/>
            <p:cNvSpPr>
              <a:spLocks noChangeArrowheads="1"/>
            </p:cNvSpPr>
            <p:nvPr/>
          </p:nvSpPr>
          <p:spPr bwMode="auto">
            <a:xfrm>
              <a:off x="1811" y="3014"/>
              <a:ext cx="237"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6</a:t>
              </a:r>
            </a:p>
          </p:txBody>
        </p:sp>
        <p:sp>
          <p:nvSpPr>
            <p:cNvPr id="12" name="Oval 42"/>
            <p:cNvSpPr>
              <a:spLocks noChangeArrowheads="1"/>
            </p:cNvSpPr>
            <p:nvPr/>
          </p:nvSpPr>
          <p:spPr bwMode="auto">
            <a:xfrm>
              <a:off x="2639" y="3014"/>
              <a:ext cx="236"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7</a:t>
              </a:r>
            </a:p>
          </p:txBody>
        </p:sp>
        <p:sp>
          <p:nvSpPr>
            <p:cNvPr id="13" name="Oval 43"/>
            <p:cNvSpPr>
              <a:spLocks noChangeArrowheads="1"/>
            </p:cNvSpPr>
            <p:nvPr/>
          </p:nvSpPr>
          <p:spPr bwMode="auto">
            <a:xfrm>
              <a:off x="433" y="3513"/>
              <a:ext cx="236"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9</a:t>
              </a:r>
            </a:p>
          </p:txBody>
        </p:sp>
        <p:sp>
          <p:nvSpPr>
            <p:cNvPr id="14" name="Oval 44"/>
            <p:cNvSpPr>
              <a:spLocks noChangeArrowheads="1"/>
            </p:cNvSpPr>
            <p:nvPr/>
          </p:nvSpPr>
          <p:spPr bwMode="auto">
            <a:xfrm>
              <a:off x="827" y="3513"/>
              <a:ext cx="237"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10</a:t>
              </a:r>
            </a:p>
          </p:txBody>
        </p:sp>
        <p:sp>
          <p:nvSpPr>
            <p:cNvPr id="15" name="Oval 45"/>
            <p:cNvSpPr>
              <a:spLocks noChangeArrowheads="1"/>
            </p:cNvSpPr>
            <p:nvPr/>
          </p:nvSpPr>
          <p:spPr bwMode="auto">
            <a:xfrm>
              <a:off x="1261" y="3513"/>
              <a:ext cx="235"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11</a:t>
              </a:r>
            </a:p>
          </p:txBody>
        </p:sp>
        <p:sp>
          <p:nvSpPr>
            <p:cNvPr id="16" name="Oval 46"/>
            <p:cNvSpPr>
              <a:spLocks noChangeArrowheads="1"/>
            </p:cNvSpPr>
            <p:nvPr/>
          </p:nvSpPr>
          <p:spPr bwMode="auto">
            <a:xfrm>
              <a:off x="1654" y="3513"/>
              <a:ext cx="237" cy="279"/>
            </a:xfrm>
            <a:prstGeom prst="ellipse">
              <a:avLst/>
            </a:prstGeom>
            <a:solidFill>
              <a:srgbClr val="FFCC66"/>
            </a:solidFill>
            <a:ln w="28575">
              <a:solidFill>
                <a:srgbClr val="FF3300"/>
              </a:solidFill>
              <a:round/>
              <a:headEnd/>
              <a:tailEnd/>
            </a:ln>
            <a:effectLst/>
          </p:spPr>
          <p:txBody>
            <a:bodyPr wrap="none" anchor="ctr"/>
            <a:lstStyle/>
            <a:p>
              <a:pPr algn="ctr" eaLnBrk="1" hangingPunct="1"/>
              <a:r>
                <a:rPr kumimoji="1" lang="en-US" altLang="zh-CN"/>
                <a:t>12</a:t>
              </a:r>
            </a:p>
          </p:txBody>
        </p:sp>
        <p:cxnSp>
          <p:nvCxnSpPr>
            <p:cNvPr id="17" name="AutoShape 47"/>
            <p:cNvCxnSpPr>
              <a:cxnSpLocks noChangeShapeType="1"/>
              <a:stCxn id="9" idx="3"/>
              <a:endCxn id="7" idx="0"/>
            </p:cNvCxnSpPr>
            <p:nvPr/>
          </p:nvCxnSpPr>
          <p:spPr bwMode="auto">
            <a:xfrm flipH="1">
              <a:off x="709" y="2264"/>
              <a:ext cx="744" cy="262"/>
            </a:xfrm>
            <a:prstGeom prst="straightConnector1">
              <a:avLst/>
            </a:prstGeom>
            <a:noFill/>
            <a:ln w="28575">
              <a:solidFill>
                <a:srgbClr val="FF3300"/>
              </a:solidFill>
              <a:round/>
              <a:headEnd/>
              <a:tailEnd/>
            </a:ln>
            <a:effectLst/>
          </p:spPr>
        </p:cxnSp>
        <p:cxnSp>
          <p:nvCxnSpPr>
            <p:cNvPr id="18" name="AutoShape 48"/>
            <p:cNvCxnSpPr>
              <a:cxnSpLocks noChangeShapeType="1"/>
              <a:stCxn id="9" idx="5"/>
            </p:cNvCxnSpPr>
            <p:nvPr/>
          </p:nvCxnSpPr>
          <p:spPr bwMode="auto">
            <a:xfrm>
              <a:off x="1619" y="2264"/>
              <a:ext cx="705" cy="282"/>
            </a:xfrm>
            <a:prstGeom prst="straightConnector1">
              <a:avLst/>
            </a:prstGeom>
            <a:noFill/>
            <a:ln w="28575">
              <a:solidFill>
                <a:srgbClr val="FF3300"/>
              </a:solidFill>
              <a:round/>
              <a:headEnd/>
              <a:tailEnd/>
            </a:ln>
            <a:effectLst/>
          </p:spPr>
        </p:cxnSp>
        <p:cxnSp>
          <p:nvCxnSpPr>
            <p:cNvPr id="19" name="AutoShape 49"/>
            <p:cNvCxnSpPr>
              <a:cxnSpLocks noChangeShapeType="1"/>
              <a:stCxn id="7" idx="3"/>
            </p:cNvCxnSpPr>
            <p:nvPr/>
          </p:nvCxnSpPr>
          <p:spPr bwMode="auto">
            <a:xfrm flipH="1">
              <a:off x="316" y="2782"/>
              <a:ext cx="310" cy="241"/>
            </a:xfrm>
            <a:prstGeom prst="straightConnector1">
              <a:avLst/>
            </a:prstGeom>
            <a:noFill/>
            <a:ln w="28575">
              <a:solidFill>
                <a:srgbClr val="FF3300"/>
              </a:solidFill>
              <a:round/>
              <a:headEnd/>
              <a:tailEnd/>
            </a:ln>
            <a:effectLst/>
          </p:spPr>
        </p:cxnSp>
        <p:cxnSp>
          <p:nvCxnSpPr>
            <p:cNvPr id="20" name="AutoShape 50"/>
            <p:cNvCxnSpPr>
              <a:cxnSpLocks noChangeShapeType="1"/>
              <a:stCxn id="7" idx="5"/>
            </p:cNvCxnSpPr>
            <p:nvPr/>
          </p:nvCxnSpPr>
          <p:spPr bwMode="auto">
            <a:xfrm>
              <a:off x="792" y="2782"/>
              <a:ext cx="350" cy="241"/>
            </a:xfrm>
            <a:prstGeom prst="straightConnector1">
              <a:avLst/>
            </a:prstGeom>
            <a:noFill/>
            <a:ln w="28575">
              <a:solidFill>
                <a:srgbClr val="FF3300"/>
              </a:solidFill>
              <a:round/>
              <a:headEnd/>
              <a:tailEnd/>
            </a:ln>
            <a:effectLst/>
          </p:spPr>
        </p:cxnSp>
        <p:cxnSp>
          <p:nvCxnSpPr>
            <p:cNvPr id="21" name="AutoShape 51"/>
            <p:cNvCxnSpPr>
              <a:cxnSpLocks noChangeShapeType="1"/>
              <a:stCxn id="6" idx="3"/>
            </p:cNvCxnSpPr>
            <p:nvPr/>
          </p:nvCxnSpPr>
          <p:spPr bwMode="auto">
            <a:xfrm flipH="1">
              <a:off x="118" y="3262"/>
              <a:ext cx="114" cy="260"/>
            </a:xfrm>
            <a:prstGeom prst="straightConnector1">
              <a:avLst/>
            </a:prstGeom>
            <a:noFill/>
            <a:ln w="28575">
              <a:solidFill>
                <a:srgbClr val="FF3300"/>
              </a:solidFill>
              <a:round/>
              <a:headEnd/>
              <a:tailEnd/>
            </a:ln>
            <a:effectLst/>
          </p:spPr>
        </p:cxnSp>
        <p:cxnSp>
          <p:nvCxnSpPr>
            <p:cNvPr id="22" name="AutoShape 52"/>
            <p:cNvCxnSpPr>
              <a:cxnSpLocks noChangeShapeType="1"/>
              <a:stCxn id="6" idx="5"/>
            </p:cNvCxnSpPr>
            <p:nvPr/>
          </p:nvCxnSpPr>
          <p:spPr bwMode="auto">
            <a:xfrm>
              <a:off x="398" y="3262"/>
              <a:ext cx="153" cy="260"/>
            </a:xfrm>
            <a:prstGeom prst="straightConnector1">
              <a:avLst/>
            </a:prstGeom>
            <a:noFill/>
            <a:ln w="28575">
              <a:solidFill>
                <a:srgbClr val="FF3300"/>
              </a:solidFill>
              <a:round/>
              <a:headEnd/>
              <a:tailEnd/>
            </a:ln>
            <a:effectLst/>
          </p:spPr>
        </p:cxnSp>
        <p:cxnSp>
          <p:nvCxnSpPr>
            <p:cNvPr id="23" name="AutoShape 53"/>
            <p:cNvCxnSpPr>
              <a:cxnSpLocks noChangeShapeType="1"/>
              <a:stCxn id="10" idx="3"/>
            </p:cNvCxnSpPr>
            <p:nvPr/>
          </p:nvCxnSpPr>
          <p:spPr bwMode="auto">
            <a:xfrm flipH="1">
              <a:off x="945" y="3262"/>
              <a:ext cx="114" cy="260"/>
            </a:xfrm>
            <a:prstGeom prst="straightConnector1">
              <a:avLst/>
            </a:prstGeom>
            <a:noFill/>
            <a:ln w="28575">
              <a:solidFill>
                <a:srgbClr val="FF3300"/>
              </a:solidFill>
              <a:round/>
              <a:headEnd/>
              <a:tailEnd/>
            </a:ln>
            <a:effectLst/>
          </p:spPr>
        </p:cxnSp>
        <p:cxnSp>
          <p:nvCxnSpPr>
            <p:cNvPr id="24" name="AutoShape 54"/>
            <p:cNvCxnSpPr>
              <a:cxnSpLocks noChangeShapeType="1"/>
              <a:stCxn id="10" idx="5"/>
            </p:cNvCxnSpPr>
            <p:nvPr/>
          </p:nvCxnSpPr>
          <p:spPr bwMode="auto">
            <a:xfrm>
              <a:off x="1226" y="3262"/>
              <a:ext cx="153" cy="260"/>
            </a:xfrm>
            <a:prstGeom prst="straightConnector1">
              <a:avLst/>
            </a:prstGeom>
            <a:noFill/>
            <a:ln w="28575">
              <a:solidFill>
                <a:srgbClr val="FF3300"/>
              </a:solidFill>
              <a:round/>
              <a:headEnd/>
              <a:tailEnd/>
            </a:ln>
            <a:effectLst/>
          </p:spPr>
        </p:cxnSp>
        <p:cxnSp>
          <p:nvCxnSpPr>
            <p:cNvPr id="25" name="AutoShape 55"/>
            <p:cNvCxnSpPr>
              <a:cxnSpLocks noChangeShapeType="1"/>
              <a:stCxn id="8" idx="3"/>
            </p:cNvCxnSpPr>
            <p:nvPr/>
          </p:nvCxnSpPr>
          <p:spPr bwMode="auto">
            <a:xfrm flipH="1">
              <a:off x="1930" y="2782"/>
              <a:ext cx="310" cy="241"/>
            </a:xfrm>
            <a:prstGeom prst="straightConnector1">
              <a:avLst/>
            </a:prstGeom>
            <a:noFill/>
            <a:ln w="28575">
              <a:solidFill>
                <a:srgbClr val="FF3300"/>
              </a:solidFill>
              <a:round/>
              <a:headEnd/>
              <a:tailEnd/>
            </a:ln>
            <a:effectLst/>
          </p:spPr>
        </p:cxnSp>
        <p:cxnSp>
          <p:nvCxnSpPr>
            <p:cNvPr id="26" name="AutoShape 56"/>
            <p:cNvCxnSpPr>
              <a:cxnSpLocks noChangeShapeType="1"/>
              <a:stCxn id="8" idx="5"/>
            </p:cNvCxnSpPr>
            <p:nvPr/>
          </p:nvCxnSpPr>
          <p:spPr bwMode="auto">
            <a:xfrm>
              <a:off x="2407" y="2782"/>
              <a:ext cx="349" cy="241"/>
            </a:xfrm>
            <a:prstGeom prst="straightConnector1">
              <a:avLst/>
            </a:prstGeom>
            <a:noFill/>
            <a:ln w="28575">
              <a:solidFill>
                <a:srgbClr val="FF3300"/>
              </a:solidFill>
              <a:round/>
              <a:headEnd/>
              <a:tailEnd/>
            </a:ln>
            <a:effectLst/>
          </p:spPr>
        </p:cxnSp>
        <p:cxnSp>
          <p:nvCxnSpPr>
            <p:cNvPr id="27" name="AutoShape 57"/>
            <p:cNvCxnSpPr>
              <a:cxnSpLocks noChangeShapeType="1"/>
              <a:stCxn id="11" idx="3"/>
              <a:endCxn id="16" idx="0"/>
            </p:cNvCxnSpPr>
            <p:nvPr/>
          </p:nvCxnSpPr>
          <p:spPr bwMode="auto">
            <a:xfrm flipH="1">
              <a:off x="1773" y="3262"/>
              <a:ext cx="73" cy="242"/>
            </a:xfrm>
            <a:prstGeom prst="straightConnector1">
              <a:avLst/>
            </a:prstGeom>
            <a:noFill/>
            <a:ln w="28575">
              <a:solidFill>
                <a:srgbClr val="FF3300"/>
              </a:solidFill>
              <a:round/>
              <a:headEnd/>
              <a:tailEnd/>
            </a:ln>
            <a:effectLst/>
          </p:spPr>
        </p:cxnSp>
        <p:sp>
          <p:nvSpPr>
            <p:cNvPr id="28" name="Text Box 58" descr="花岗岩"/>
            <p:cNvSpPr txBox="1">
              <a:spLocks noChangeArrowheads="1"/>
            </p:cNvSpPr>
            <p:nvPr/>
          </p:nvSpPr>
          <p:spPr bwMode="auto">
            <a:xfrm>
              <a:off x="768" y="3888"/>
              <a:ext cx="1536" cy="233"/>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b="1" dirty="0">
                  <a:solidFill>
                    <a:srgbClr val="FF0000"/>
                  </a:solidFill>
                  <a:latin typeface="楷体" pitchFamily="49" charset="-122"/>
                  <a:ea typeface="楷体" pitchFamily="49" charset="-122"/>
                </a:rPr>
                <a:t>完全二叉树</a:t>
              </a:r>
            </a:p>
          </p:txBody>
        </p:sp>
      </p:grpSp>
      <p:grpSp>
        <p:nvGrpSpPr>
          <p:cNvPr id="29" name="Group 59"/>
          <p:cNvGrpSpPr>
            <a:grpSpLocks/>
          </p:cNvGrpSpPr>
          <p:nvPr/>
        </p:nvGrpSpPr>
        <p:grpSpPr bwMode="auto">
          <a:xfrm>
            <a:off x="6103938" y="3276600"/>
            <a:ext cx="4564062" cy="3341688"/>
            <a:chOff x="2885" y="2064"/>
            <a:chExt cx="2875" cy="2105"/>
          </a:xfrm>
        </p:grpSpPr>
        <p:sp>
          <p:nvSpPr>
            <p:cNvPr id="30" name="Oval 60"/>
            <p:cNvSpPr>
              <a:spLocks noChangeArrowheads="1"/>
            </p:cNvSpPr>
            <p:nvPr/>
          </p:nvSpPr>
          <p:spPr bwMode="auto">
            <a:xfrm>
              <a:off x="3082" y="3062"/>
              <a:ext cx="236"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4</a:t>
              </a:r>
            </a:p>
          </p:txBody>
        </p:sp>
        <p:sp>
          <p:nvSpPr>
            <p:cNvPr id="31" name="Oval 61"/>
            <p:cNvSpPr>
              <a:spLocks noChangeArrowheads="1"/>
            </p:cNvSpPr>
            <p:nvPr/>
          </p:nvSpPr>
          <p:spPr bwMode="auto">
            <a:xfrm>
              <a:off x="3476" y="2583"/>
              <a:ext cx="236"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2</a:t>
              </a:r>
            </a:p>
          </p:txBody>
        </p:sp>
        <p:sp>
          <p:nvSpPr>
            <p:cNvPr id="32" name="Oval 62"/>
            <p:cNvSpPr>
              <a:spLocks noChangeArrowheads="1"/>
            </p:cNvSpPr>
            <p:nvPr/>
          </p:nvSpPr>
          <p:spPr bwMode="auto">
            <a:xfrm>
              <a:off x="5090" y="2583"/>
              <a:ext cx="237"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3</a:t>
              </a:r>
            </a:p>
          </p:txBody>
        </p:sp>
        <p:sp>
          <p:nvSpPr>
            <p:cNvPr id="33" name="Oval 63"/>
            <p:cNvSpPr>
              <a:spLocks noChangeArrowheads="1"/>
            </p:cNvSpPr>
            <p:nvPr/>
          </p:nvSpPr>
          <p:spPr bwMode="auto">
            <a:xfrm>
              <a:off x="4303" y="2064"/>
              <a:ext cx="236"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1</a:t>
              </a:r>
            </a:p>
          </p:txBody>
        </p:sp>
        <p:sp>
          <p:nvSpPr>
            <p:cNvPr id="34" name="Oval 64"/>
            <p:cNvSpPr>
              <a:spLocks noChangeArrowheads="1"/>
            </p:cNvSpPr>
            <p:nvPr/>
          </p:nvSpPr>
          <p:spPr bwMode="auto">
            <a:xfrm>
              <a:off x="3909" y="3062"/>
              <a:ext cx="237"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5</a:t>
              </a:r>
            </a:p>
          </p:txBody>
        </p:sp>
        <p:sp>
          <p:nvSpPr>
            <p:cNvPr id="35" name="Oval 65"/>
            <p:cNvSpPr>
              <a:spLocks noChangeArrowheads="1"/>
            </p:cNvSpPr>
            <p:nvPr/>
          </p:nvSpPr>
          <p:spPr bwMode="auto">
            <a:xfrm>
              <a:off x="4696" y="3062"/>
              <a:ext cx="237"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6</a:t>
              </a:r>
            </a:p>
          </p:txBody>
        </p:sp>
        <p:sp>
          <p:nvSpPr>
            <p:cNvPr id="36" name="Oval 66"/>
            <p:cNvSpPr>
              <a:spLocks noChangeArrowheads="1"/>
            </p:cNvSpPr>
            <p:nvPr/>
          </p:nvSpPr>
          <p:spPr bwMode="auto">
            <a:xfrm>
              <a:off x="5524" y="3062"/>
              <a:ext cx="236" cy="280"/>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7</a:t>
              </a:r>
            </a:p>
          </p:txBody>
        </p:sp>
        <p:sp>
          <p:nvSpPr>
            <p:cNvPr id="37" name="Oval 67"/>
            <p:cNvSpPr>
              <a:spLocks noChangeArrowheads="1"/>
            </p:cNvSpPr>
            <p:nvPr/>
          </p:nvSpPr>
          <p:spPr bwMode="auto">
            <a:xfrm>
              <a:off x="2885" y="3561"/>
              <a:ext cx="237"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8</a:t>
              </a:r>
            </a:p>
          </p:txBody>
        </p:sp>
        <p:sp>
          <p:nvSpPr>
            <p:cNvPr id="38" name="Oval 68"/>
            <p:cNvSpPr>
              <a:spLocks noChangeArrowheads="1"/>
            </p:cNvSpPr>
            <p:nvPr/>
          </p:nvSpPr>
          <p:spPr bwMode="auto">
            <a:xfrm>
              <a:off x="3318" y="3561"/>
              <a:ext cx="236"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9</a:t>
              </a:r>
            </a:p>
          </p:txBody>
        </p:sp>
        <p:sp>
          <p:nvSpPr>
            <p:cNvPr id="39" name="Oval 69"/>
            <p:cNvSpPr>
              <a:spLocks noChangeArrowheads="1"/>
            </p:cNvSpPr>
            <p:nvPr/>
          </p:nvSpPr>
          <p:spPr bwMode="auto">
            <a:xfrm>
              <a:off x="3712" y="3561"/>
              <a:ext cx="237"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dirty="0"/>
                <a:t>10</a:t>
              </a:r>
            </a:p>
          </p:txBody>
        </p:sp>
        <p:sp>
          <p:nvSpPr>
            <p:cNvPr id="40" name="Oval 70"/>
            <p:cNvSpPr>
              <a:spLocks noChangeArrowheads="1"/>
            </p:cNvSpPr>
            <p:nvPr/>
          </p:nvSpPr>
          <p:spPr bwMode="auto">
            <a:xfrm>
              <a:off x="4146" y="3561"/>
              <a:ext cx="235" cy="279"/>
            </a:xfrm>
            <a:prstGeom prst="ellipse">
              <a:avLst/>
            </a:prstGeom>
            <a:solidFill>
              <a:schemeClr val="accent1"/>
            </a:solidFill>
            <a:ln w="28575">
              <a:solidFill>
                <a:srgbClr val="FF3300"/>
              </a:solidFill>
              <a:round/>
              <a:headEnd/>
              <a:tailEnd/>
            </a:ln>
            <a:effectLst/>
          </p:spPr>
          <p:txBody>
            <a:bodyPr wrap="none" anchor="ctr"/>
            <a:lstStyle/>
            <a:p>
              <a:pPr algn="ctr" eaLnBrk="1" hangingPunct="1"/>
              <a:r>
                <a:rPr kumimoji="1" lang="en-US" altLang="zh-CN"/>
                <a:t>11</a:t>
              </a:r>
            </a:p>
          </p:txBody>
        </p:sp>
        <p:sp>
          <p:nvSpPr>
            <p:cNvPr id="41" name="Oval 71"/>
            <p:cNvSpPr>
              <a:spLocks noChangeArrowheads="1"/>
            </p:cNvSpPr>
            <p:nvPr/>
          </p:nvSpPr>
          <p:spPr bwMode="auto">
            <a:xfrm>
              <a:off x="4992" y="3600"/>
              <a:ext cx="237" cy="279"/>
            </a:xfrm>
            <a:prstGeom prst="ellipse">
              <a:avLst/>
            </a:prstGeom>
            <a:solidFill>
              <a:srgbClr val="FFCC66"/>
            </a:solidFill>
            <a:ln w="28575">
              <a:solidFill>
                <a:srgbClr val="FF3300"/>
              </a:solidFill>
              <a:round/>
              <a:headEnd/>
              <a:tailEnd/>
            </a:ln>
            <a:effectLst/>
          </p:spPr>
          <p:txBody>
            <a:bodyPr wrap="none" anchor="ctr"/>
            <a:lstStyle/>
            <a:p>
              <a:pPr algn="ctr" eaLnBrk="1" hangingPunct="1"/>
              <a:r>
                <a:rPr kumimoji="1" lang="en-US" altLang="zh-CN"/>
                <a:t>12</a:t>
              </a:r>
            </a:p>
          </p:txBody>
        </p:sp>
        <p:cxnSp>
          <p:nvCxnSpPr>
            <p:cNvPr id="42" name="AutoShape 72"/>
            <p:cNvCxnSpPr>
              <a:cxnSpLocks noChangeShapeType="1"/>
              <a:stCxn id="33" idx="3"/>
              <a:endCxn id="31" idx="0"/>
            </p:cNvCxnSpPr>
            <p:nvPr/>
          </p:nvCxnSpPr>
          <p:spPr bwMode="auto">
            <a:xfrm flipH="1">
              <a:off x="3594" y="2312"/>
              <a:ext cx="744" cy="262"/>
            </a:xfrm>
            <a:prstGeom prst="straightConnector1">
              <a:avLst/>
            </a:prstGeom>
            <a:noFill/>
            <a:ln w="28575">
              <a:solidFill>
                <a:srgbClr val="FF3300"/>
              </a:solidFill>
              <a:round/>
              <a:headEnd/>
              <a:tailEnd/>
            </a:ln>
            <a:effectLst/>
          </p:spPr>
        </p:cxnSp>
        <p:cxnSp>
          <p:nvCxnSpPr>
            <p:cNvPr id="43" name="AutoShape 73"/>
            <p:cNvCxnSpPr>
              <a:cxnSpLocks noChangeShapeType="1"/>
              <a:stCxn id="33" idx="5"/>
            </p:cNvCxnSpPr>
            <p:nvPr/>
          </p:nvCxnSpPr>
          <p:spPr bwMode="auto">
            <a:xfrm>
              <a:off x="4504" y="2312"/>
              <a:ext cx="705" cy="282"/>
            </a:xfrm>
            <a:prstGeom prst="straightConnector1">
              <a:avLst/>
            </a:prstGeom>
            <a:noFill/>
            <a:ln w="28575">
              <a:solidFill>
                <a:srgbClr val="FF3300"/>
              </a:solidFill>
              <a:round/>
              <a:headEnd/>
              <a:tailEnd/>
            </a:ln>
            <a:effectLst/>
          </p:spPr>
        </p:cxnSp>
        <p:cxnSp>
          <p:nvCxnSpPr>
            <p:cNvPr id="44" name="AutoShape 74"/>
            <p:cNvCxnSpPr>
              <a:cxnSpLocks noChangeShapeType="1"/>
              <a:stCxn id="31" idx="3"/>
            </p:cNvCxnSpPr>
            <p:nvPr/>
          </p:nvCxnSpPr>
          <p:spPr bwMode="auto">
            <a:xfrm flipH="1">
              <a:off x="3201" y="2830"/>
              <a:ext cx="310" cy="241"/>
            </a:xfrm>
            <a:prstGeom prst="straightConnector1">
              <a:avLst/>
            </a:prstGeom>
            <a:noFill/>
            <a:ln w="28575">
              <a:solidFill>
                <a:srgbClr val="FF3300"/>
              </a:solidFill>
              <a:round/>
              <a:headEnd/>
              <a:tailEnd/>
            </a:ln>
            <a:effectLst/>
          </p:spPr>
        </p:cxnSp>
        <p:cxnSp>
          <p:nvCxnSpPr>
            <p:cNvPr id="45" name="AutoShape 75"/>
            <p:cNvCxnSpPr>
              <a:cxnSpLocks noChangeShapeType="1"/>
              <a:stCxn id="31" idx="5"/>
            </p:cNvCxnSpPr>
            <p:nvPr/>
          </p:nvCxnSpPr>
          <p:spPr bwMode="auto">
            <a:xfrm>
              <a:off x="3677" y="2830"/>
              <a:ext cx="350" cy="241"/>
            </a:xfrm>
            <a:prstGeom prst="straightConnector1">
              <a:avLst/>
            </a:prstGeom>
            <a:noFill/>
            <a:ln w="28575">
              <a:solidFill>
                <a:srgbClr val="FF3300"/>
              </a:solidFill>
              <a:round/>
              <a:headEnd/>
              <a:tailEnd/>
            </a:ln>
            <a:effectLst/>
          </p:spPr>
        </p:cxnSp>
        <p:cxnSp>
          <p:nvCxnSpPr>
            <p:cNvPr id="46" name="AutoShape 76"/>
            <p:cNvCxnSpPr>
              <a:cxnSpLocks noChangeShapeType="1"/>
              <a:stCxn id="30" idx="3"/>
            </p:cNvCxnSpPr>
            <p:nvPr/>
          </p:nvCxnSpPr>
          <p:spPr bwMode="auto">
            <a:xfrm flipH="1">
              <a:off x="3003" y="3310"/>
              <a:ext cx="114" cy="260"/>
            </a:xfrm>
            <a:prstGeom prst="straightConnector1">
              <a:avLst/>
            </a:prstGeom>
            <a:noFill/>
            <a:ln w="28575">
              <a:solidFill>
                <a:srgbClr val="FF3300"/>
              </a:solidFill>
              <a:round/>
              <a:headEnd/>
              <a:tailEnd/>
            </a:ln>
            <a:effectLst/>
          </p:spPr>
        </p:cxnSp>
        <p:cxnSp>
          <p:nvCxnSpPr>
            <p:cNvPr id="47" name="AutoShape 77"/>
            <p:cNvCxnSpPr>
              <a:cxnSpLocks noChangeShapeType="1"/>
              <a:stCxn id="30" idx="5"/>
            </p:cNvCxnSpPr>
            <p:nvPr/>
          </p:nvCxnSpPr>
          <p:spPr bwMode="auto">
            <a:xfrm>
              <a:off x="3283" y="3310"/>
              <a:ext cx="153" cy="260"/>
            </a:xfrm>
            <a:prstGeom prst="straightConnector1">
              <a:avLst/>
            </a:prstGeom>
            <a:noFill/>
            <a:ln w="28575">
              <a:solidFill>
                <a:srgbClr val="FF3300"/>
              </a:solidFill>
              <a:round/>
              <a:headEnd/>
              <a:tailEnd/>
            </a:ln>
            <a:effectLst/>
          </p:spPr>
        </p:cxnSp>
        <p:cxnSp>
          <p:nvCxnSpPr>
            <p:cNvPr id="48" name="AutoShape 78"/>
            <p:cNvCxnSpPr>
              <a:cxnSpLocks noChangeShapeType="1"/>
              <a:stCxn id="34" idx="3"/>
            </p:cNvCxnSpPr>
            <p:nvPr/>
          </p:nvCxnSpPr>
          <p:spPr bwMode="auto">
            <a:xfrm flipH="1">
              <a:off x="3830" y="3310"/>
              <a:ext cx="114" cy="260"/>
            </a:xfrm>
            <a:prstGeom prst="straightConnector1">
              <a:avLst/>
            </a:prstGeom>
            <a:noFill/>
            <a:ln w="28575">
              <a:solidFill>
                <a:srgbClr val="FF3300"/>
              </a:solidFill>
              <a:round/>
              <a:headEnd/>
              <a:tailEnd/>
            </a:ln>
            <a:effectLst/>
          </p:spPr>
        </p:cxnSp>
        <p:cxnSp>
          <p:nvCxnSpPr>
            <p:cNvPr id="49" name="AutoShape 79"/>
            <p:cNvCxnSpPr>
              <a:cxnSpLocks noChangeShapeType="1"/>
              <a:stCxn id="34" idx="5"/>
            </p:cNvCxnSpPr>
            <p:nvPr/>
          </p:nvCxnSpPr>
          <p:spPr bwMode="auto">
            <a:xfrm>
              <a:off x="4111" y="3310"/>
              <a:ext cx="153" cy="260"/>
            </a:xfrm>
            <a:prstGeom prst="straightConnector1">
              <a:avLst/>
            </a:prstGeom>
            <a:noFill/>
            <a:ln w="28575">
              <a:solidFill>
                <a:srgbClr val="FF3300"/>
              </a:solidFill>
              <a:round/>
              <a:headEnd/>
              <a:tailEnd/>
            </a:ln>
            <a:effectLst/>
          </p:spPr>
        </p:cxnSp>
        <p:cxnSp>
          <p:nvCxnSpPr>
            <p:cNvPr id="50" name="AutoShape 80"/>
            <p:cNvCxnSpPr>
              <a:cxnSpLocks noChangeShapeType="1"/>
              <a:stCxn id="32" idx="3"/>
            </p:cNvCxnSpPr>
            <p:nvPr/>
          </p:nvCxnSpPr>
          <p:spPr bwMode="auto">
            <a:xfrm flipH="1">
              <a:off x="4815" y="2830"/>
              <a:ext cx="310" cy="241"/>
            </a:xfrm>
            <a:prstGeom prst="straightConnector1">
              <a:avLst/>
            </a:prstGeom>
            <a:noFill/>
            <a:ln w="28575">
              <a:solidFill>
                <a:srgbClr val="FF3300"/>
              </a:solidFill>
              <a:round/>
              <a:headEnd/>
              <a:tailEnd/>
            </a:ln>
            <a:effectLst/>
          </p:spPr>
        </p:cxnSp>
        <p:cxnSp>
          <p:nvCxnSpPr>
            <p:cNvPr id="51" name="AutoShape 81"/>
            <p:cNvCxnSpPr>
              <a:cxnSpLocks noChangeShapeType="1"/>
              <a:stCxn id="32" idx="5"/>
            </p:cNvCxnSpPr>
            <p:nvPr/>
          </p:nvCxnSpPr>
          <p:spPr bwMode="auto">
            <a:xfrm>
              <a:off x="5292" y="2830"/>
              <a:ext cx="349" cy="241"/>
            </a:xfrm>
            <a:prstGeom prst="straightConnector1">
              <a:avLst/>
            </a:prstGeom>
            <a:noFill/>
            <a:ln w="28575">
              <a:solidFill>
                <a:srgbClr val="FF3300"/>
              </a:solidFill>
              <a:round/>
              <a:headEnd/>
              <a:tailEnd/>
            </a:ln>
            <a:effectLst/>
          </p:spPr>
        </p:cxnSp>
        <p:sp>
          <p:nvSpPr>
            <p:cNvPr id="52" name="Text Box 82" descr="花岗岩"/>
            <p:cNvSpPr txBox="1">
              <a:spLocks noChangeArrowheads="1"/>
            </p:cNvSpPr>
            <p:nvPr/>
          </p:nvSpPr>
          <p:spPr bwMode="auto">
            <a:xfrm>
              <a:off x="3653" y="3936"/>
              <a:ext cx="1536" cy="233"/>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b="1" dirty="0">
                  <a:latin typeface="楷体" pitchFamily="49" charset="-122"/>
                  <a:ea typeface="楷体" pitchFamily="49" charset="-122"/>
                </a:rPr>
                <a:t>非完全二叉树</a:t>
              </a:r>
            </a:p>
          </p:txBody>
        </p:sp>
        <p:cxnSp>
          <p:nvCxnSpPr>
            <p:cNvPr id="53" name="AutoShape 83"/>
            <p:cNvCxnSpPr>
              <a:cxnSpLocks noChangeShapeType="1"/>
              <a:stCxn id="35" idx="5"/>
              <a:endCxn id="41" idx="0"/>
            </p:cNvCxnSpPr>
            <p:nvPr/>
          </p:nvCxnSpPr>
          <p:spPr bwMode="auto">
            <a:xfrm>
              <a:off x="4898" y="3310"/>
              <a:ext cx="213" cy="281"/>
            </a:xfrm>
            <a:prstGeom prst="straightConnector1">
              <a:avLst/>
            </a:prstGeom>
            <a:noFill/>
            <a:ln w="28575">
              <a:solidFill>
                <a:srgbClr val="FF3300"/>
              </a:solidFill>
              <a:round/>
              <a:headEnd/>
              <a:tailEnd/>
            </a:ln>
            <a:effectLst/>
          </p:spPr>
        </p:cxnSp>
      </p:grpSp>
    </p:spTree>
    <p:extLst>
      <p:ext uri="{BB962C8B-B14F-4D97-AF65-F5344CB8AC3E}">
        <p14:creationId xmlns:p14="http://schemas.microsoft.com/office/powerpoint/2010/main" val="281555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heckerboard(down)">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二叉树的数据结构</a:t>
            </a:r>
            <a:endParaRPr lang="zh-CN" altLang="en-US" dirty="0"/>
          </a:p>
        </p:txBody>
      </p:sp>
      <p:sp>
        <p:nvSpPr>
          <p:cNvPr id="3" name="内容占位符 2"/>
          <p:cNvSpPr>
            <a:spLocks noGrp="1"/>
          </p:cNvSpPr>
          <p:nvPr>
            <p:ph idx="1"/>
          </p:nvPr>
        </p:nvSpPr>
        <p:spPr>
          <a:xfrm>
            <a:off x="2992315" y="1913548"/>
            <a:ext cx="4700954" cy="3018937"/>
          </a:xfrm>
        </p:spPr>
        <p:txBody>
          <a:bodyPr/>
          <a:lstStyle/>
          <a:p>
            <a:pPr marL="0" indent="0">
              <a:buNone/>
            </a:pPr>
            <a:r>
              <a:rPr lang="en-US" altLang="zh-CN" dirty="0" err="1" smtClean="0"/>
              <a:t>typedef</a:t>
            </a:r>
            <a:r>
              <a:rPr lang="en-US" altLang="zh-CN" dirty="0" smtClean="0"/>
              <a:t> </a:t>
            </a:r>
            <a:r>
              <a:rPr lang="en-US" altLang="zh-CN" dirty="0" err="1" smtClean="0"/>
              <a:t>struct</a:t>
            </a:r>
            <a:r>
              <a:rPr lang="en-US" altLang="zh-CN" dirty="0" smtClean="0"/>
              <a:t> node</a:t>
            </a:r>
          </a:p>
          <a:p>
            <a:pPr marL="0" indent="0">
              <a:buNone/>
            </a:pPr>
            <a:r>
              <a:rPr lang="en-US" altLang="zh-CN" dirty="0" smtClean="0"/>
              <a:t>{</a:t>
            </a:r>
          </a:p>
          <a:p>
            <a:pPr marL="457200" lvl="1" indent="0">
              <a:buNone/>
            </a:pPr>
            <a:r>
              <a:rPr lang="en-US" altLang="zh-CN" dirty="0" err="1" smtClean="0"/>
              <a:t>Elemtype</a:t>
            </a:r>
            <a:r>
              <a:rPr lang="en-US" altLang="zh-CN" dirty="0" smtClean="0"/>
              <a:t> data;</a:t>
            </a:r>
          </a:p>
          <a:p>
            <a:pPr marL="457200" lvl="1" indent="0">
              <a:buNone/>
            </a:pPr>
            <a:r>
              <a:rPr lang="en-US" altLang="zh-CN" dirty="0" err="1" smtClean="0"/>
              <a:t>struct</a:t>
            </a:r>
            <a:r>
              <a:rPr lang="en-US" altLang="zh-CN" dirty="0" smtClean="0"/>
              <a:t> node *</a:t>
            </a:r>
            <a:r>
              <a:rPr lang="en-US" altLang="zh-CN" dirty="0" err="1" smtClean="0"/>
              <a:t>lchild</a:t>
            </a:r>
            <a:r>
              <a:rPr lang="en-US" altLang="zh-CN" dirty="0" smtClean="0"/>
              <a:t>;</a:t>
            </a:r>
          </a:p>
          <a:p>
            <a:pPr marL="457200" lvl="1" indent="0">
              <a:buNone/>
            </a:pPr>
            <a:r>
              <a:rPr lang="en-US" altLang="zh-CN" dirty="0" err="1" smtClean="0"/>
              <a:t>struct</a:t>
            </a:r>
            <a:r>
              <a:rPr lang="en-US" altLang="zh-CN" dirty="0" smtClean="0"/>
              <a:t> node *</a:t>
            </a:r>
            <a:r>
              <a:rPr lang="en-US" altLang="zh-CN" dirty="0" err="1" smtClean="0"/>
              <a:t>rchild</a:t>
            </a:r>
            <a:r>
              <a:rPr lang="en-US" altLang="zh-CN" dirty="0" smtClean="0"/>
              <a:t>;</a:t>
            </a:r>
          </a:p>
          <a:p>
            <a:pPr marL="0" indent="0">
              <a:buNone/>
            </a:pPr>
            <a:r>
              <a:rPr lang="en-US" altLang="zh-CN" dirty="0" smtClean="0"/>
              <a:t>}</a:t>
            </a:r>
            <a:r>
              <a:rPr lang="en-US" altLang="zh-CN" dirty="0" err="1" smtClean="0"/>
              <a:t>BTnode</a:t>
            </a:r>
            <a:r>
              <a:rPr lang="en-US" altLang="zh-CN" dirty="0" smtClean="0"/>
              <a:t>;</a:t>
            </a:r>
            <a:endParaRPr lang="zh-CN" altLang="en-US" dirty="0"/>
          </a:p>
        </p:txBody>
      </p:sp>
    </p:spTree>
    <p:extLst>
      <p:ext uri="{BB962C8B-B14F-4D97-AF65-F5344CB8AC3E}">
        <p14:creationId xmlns:p14="http://schemas.microsoft.com/office/powerpoint/2010/main" val="1723738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二叉树的遍历</a:t>
            </a:r>
            <a:endParaRPr lang="zh-CN" altLang="en-US" dirty="0"/>
          </a:p>
        </p:txBody>
      </p:sp>
      <p:sp>
        <p:nvSpPr>
          <p:cNvPr id="3" name="内容占位符 2"/>
          <p:cNvSpPr>
            <a:spLocks noGrp="1"/>
          </p:cNvSpPr>
          <p:nvPr>
            <p:ph idx="1"/>
          </p:nvPr>
        </p:nvSpPr>
        <p:spPr/>
        <p:txBody>
          <a:bodyPr/>
          <a:lstStyle/>
          <a:p>
            <a:r>
              <a:rPr lang="zh-CN" altLang="en-US" dirty="0" smtClean="0"/>
              <a:t>先序遍历：先访问根结点</a:t>
            </a:r>
            <a:r>
              <a:rPr lang="en-US" altLang="zh-CN" dirty="0" smtClean="0"/>
              <a:t>,</a:t>
            </a:r>
            <a:r>
              <a:rPr lang="zh-CN" altLang="en-US" dirty="0" smtClean="0"/>
              <a:t>然后分别先序遍历左子树、右子树</a:t>
            </a:r>
          </a:p>
          <a:p>
            <a:r>
              <a:rPr lang="zh-CN" altLang="en-US" dirty="0" smtClean="0"/>
              <a:t>中序遍历：先中序遍历左子树，然后访问根结点，最后中序遍历右子树</a:t>
            </a:r>
          </a:p>
          <a:p>
            <a:r>
              <a:rPr lang="zh-CN" altLang="en-US" dirty="0" smtClean="0"/>
              <a:t>后序遍历：先后序遍历左、右子树，然后访问根结点</a:t>
            </a:r>
          </a:p>
          <a:p>
            <a:r>
              <a:rPr lang="zh-CN" altLang="en-US" dirty="0" smtClean="0"/>
              <a:t>按层次遍历：从上到下、从左到右访问各结点</a:t>
            </a:r>
          </a:p>
          <a:p>
            <a:endParaRPr lang="zh-CN" altLang="en-US" dirty="0"/>
          </a:p>
        </p:txBody>
      </p:sp>
    </p:spTree>
    <p:extLst>
      <p:ext uri="{BB962C8B-B14F-4D97-AF65-F5344CB8AC3E}">
        <p14:creationId xmlns:p14="http://schemas.microsoft.com/office/powerpoint/2010/main" val="165609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4690" name="Picture 2" descr="http://a.hiphotos.baidu.com/baike/s%3D220/sign=be3d3912b31c8701d2b6b5e4177e9e6e/730e0cf3d7ca7bcb9a0840d9be096b63f724a8d1.jpg"/>
          <p:cNvPicPr>
            <a:picLocks noChangeAspect="1" noChangeArrowheads="1"/>
          </p:cNvPicPr>
          <p:nvPr/>
        </p:nvPicPr>
        <p:blipFill>
          <a:blip r:embed="rId2" cstate="print"/>
          <a:srcRect/>
          <a:stretch>
            <a:fillRect/>
          </a:stretch>
        </p:blipFill>
        <p:spPr bwMode="auto">
          <a:xfrm>
            <a:off x="4310050" y="1285860"/>
            <a:ext cx="3367788" cy="1714512"/>
          </a:xfrm>
          <a:prstGeom prst="rect">
            <a:avLst/>
          </a:prstGeom>
          <a:noFill/>
        </p:spPr>
      </p:pic>
      <p:sp>
        <p:nvSpPr>
          <p:cNvPr id="67" name="矩形 66"/>
          <p:cNvSpPr/>
          <p:nvPr/>
        </p:nvSpPr>
        <p:spPr>
          <a:xfrm>
            <a:off x="2595538" y="3286125"/>
            <a:ext cx="3441968" cy="461665"/>
          </a:xfrm>
          <a:prstGeom prst="rect">
            <a:avLst/>
          </a:prstGeom>
        </p:spPr>
        <p:txBody>
          <a:bodyPr wrap="none">
            <a:spAutoFit/>
          </a:bodyPr>
          <a:lstStyle/>
          <a:p>
            <a:r>
              <a:rPr lang="zh-CN" altLang="en-US" sz="2400" b="1" dirty="0">
                <a:solidFill>
                  <a:srgbClr val="FF0000"/>
                </a:solidFill>
                <a:latin typeface="楷体" pitchFamily="49" charset="-122"/>
                <a:ea typeface="楷体" pitchFamily="49" charset="-122"/>
              </a:rPr>
              <a:t>前序遍历：</a:t>
            </a:r>
            <a:r>
              <a:rPr lang="pt-BR" sz="2400" b="1" dirty="0">
                <a:solidFill>
                  <a:srgbClr val="FF0000"/>
                </a:solidFill>
                <a:latin typeface="楷体" pitchFamily="49" charset="-122"/>
                <a:ea typeface="楷体" pitchFamily="49" charset="-122"/>
              </a:rPr>
              <a:t>A B D C E F</a:t>
            </a:r>
          </a:p>
        </p:txBody>
      </p:sp>
      <p:sp>
        <p:nvSpPr>
          <p:cNvPr id="68" name="矩形 67"/>
          <p:cNvSpPr/>
          <p:nvPr/>
        </p:nvSpPr>
        <p:spPr>
          <a:xfrm>
            <a:off x="2595538" y="3857629"/>
            <a:ext cx="3441968" cy="461665"/>
          </a:xfrm>
          <a:prstGeom prst="rect">
            <a:avLst/>
          </a:prstGeom>
        </p:spPr>
        <p:txBody>
          <a:bodyPr wrap="none">
            <a:spAutoFit/>
          </a:bodyPr>
          <a:lstStyle/>
          <a:p>
            <a:r>
              <a:rPr lang="zh-CN" altLang="en-US" sz="2400" b="1" dirty="0">
                <a:solidFill>
                  <a:srgbClr val="FF0000"/>
                </a:solidFill>
                <a:latin typeface="楷体" pitchFamily="49" charset="-122"/>
                <a:ea typeface="楷体" pitchFamily="49" charset="-122"/>
              </a:rPr>
              <a:t>中序遍历：</a:t>
            </a:r>
            <a:r>
              <a:rPr lang="pt-BR" sz="2400" b="1" dirty="0">
                <a:solidFill>
                  <a:srgbClr val="FF0000"/>
                </a:solidFill>
                <a:latin typeface="楷体" pitchFamily="49" charset="-122"/>
                <a:ea typeface="楷体" pitchFamily="49" charset="-122"/>
              </a:rPr>
              <a:t>D B A E C F</a:t>
            </a:r>
            <a:endParaRPr lang="zh-CN" altLang="en-US" sz="2400" b="1" dirty="0">
              <a:solidFill>
                <a:srgbClr val="FF0000"/>
              </a:solidFill>
              <a:latin typeface="楷体" pitchFamily="49" charset="-122"/>
              <a:ea typeface="楷体" pitchFamily="49" charset="-122"/>
            </a:endParaRPr>
          </a:p>
        </p:txBody>
      </p:sp>
      <p:sp>
        <p:nvSpPr>
          <p:cNvPr id="69" name="矩形 68"/>
          <p:cNvSpPr/>
          <p:nvPr/>
        </p:nvSpPr>
        <p:spPr>
          <a:xfrm>
            <a:off x="2595538" y="4357695"/>
            <a:ext cx="3441968" cy="461665"/>
          </a:xfrm>
          <a:prstGeom prst="rect">
            <a:avLst/>
          </a:prstGeom>
        </p:spPr>
        <p:txBody>
          <a:bodyPr wrap="none">
            <a:spAutoFit/>
          </a:bodyPr>
          <a:lstStyle/>
          <a:p>
            <a:r>
              <a:rPr lang="zh-CN" altLang="en-US" sz="2400" b="1" dirty="0">
                <a:solidFill>
                  <a:srgbClr val="FF0000"/>
                </a:solidFill>
                <a:latin typeface="楷体" pitchFamily="49" charset="-122"/>
                <a:ea typeface="楷体" pitchFamily="49" charset="-122"/>
              </a:rPr>
              <a:t>后序遍历：</a:t>
            </a:r>
            <a:r>
              <a:rPr lang="pt-BR" sz="2400" b="1" dirty="0">
                <a:solidFill>
                  <a:srgbClr val="FF0000"/>
                </a:solidFill>
                <a:latin typeface="楷体" pitchFamily="49" charset="-122"/>
                <a:ea typeface="楷体" pitchFamily="49" charset="-122"/>
              </a:rPr>
              <a:t>D B E F C A</a:t>
            </a:r>
            <a:endParaRPr lang="zh-CN" altLang="en-US" sz="2400" b="1" dirty="0">
              <a:solidFill>
                <a:srgbClr val="FF0000"/>
              </a:solidFill>
              <a:latin typeface="楷体" pitchFamily="49" charset="-122"/>
              <a:ea typeface="楷体" pitchFamily="49" charset="-122"/>
            </a:endParaRPr>
          </a:p>
        </p:txBody>
      </p:sp>
      <p:sp>
        <p:nvSpPr>
          <p:cNvPr id="70" name="矩形 69"/>
          <p:cNvSpPr/>
          <p:nvPr/>
        </p:nvSpPr>
        <p:spPr>
          <a:xfrm>
            <a:off x="2666976" y="4929199"/>
            <a:ext cx="3441968" cy="461665"/>
          </a:xfrm>
          <a:prstGeom prst="rect">
            <a:avLst/>
          </a:prstGeom>
        </p:spPr>
        <p:txBody>
          <a:bodyPr wrap="none">
            <a:spAutoFit/>
          </a:bodyPr>
          <a:lstStyle/>
          <a:p>
            <a:r>
              <a:rPr lang="zh-CN" altLang="en-US" sz="2400" b="1" dirty="0">
                <a:solidFill>
                  <a:srgbClr val="FF0000"/>
                </a:solidFill>
                <a:latin typeface="楷体" pitchFamily="49" charset="-122"/>
                <a:ea typeface="楷体" pitchFamily="49" charset="-122"/>
              </a:rPr>
              <a:t>层序遍历：</a:t>
            </a:r>
            <a:r>
              <a:rPr lang="pt-BR" sz="2400" b="1" dirty="0">
                <a:solidFill>
                  <a:srgbClr val="FF0000"/>
                </a:solidFill>
                <a:latin typeface="楷体" pitchFamily="49" charset="-122"/>
                <a:ea typeface="楷体" pitchFamily="49" charset="-122"/>
              </a:rPr>
              <a:t>A B C D E F</a:t>
            </a:r>
            <a:endParaRPr lang="zh-CN" altLang="en-US" sz="24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3905422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宋体" pitchFamily="2" charset="-122"/>
              </a:rPr>
              <a:t>栈和队列</a:t>
            </a:r>
            <a:r>
              <a:rPr kumimoji="1" lang="en-US" altLang="zh-CN" dirty="0" smtClean="0">
                <a:latin typeface="宋体" pitchFamily="2" charset="-122"/>
              </a:rPr>
              <a:t>(</a:t>
            </a:r>
            <a:r>
              <a:rPr kumimoji="1" lang="zh-CN" altLang="en-US" dirty="0" smtClean="0">
                <a:latin typeface="宋体" pitchFamily="2" charset="-122"/>
              </a:rPr>
              <a:t>线性表应用</a:t>
            </a:r>
            <a:r>
              <a:rPr kumimoji="1" lang="en-US" altLang="zh-CN" dirty="0" smtClean="0">
                <a:latin typeface="宋体" pitchFamily="2" charset="-122"/>
              </a:rPr>
              <a:t>)</a:t>
            </a:r>
            <a:endParaRPr lang="zh-CN" altLang="en-US" dirty="0"/>
          </a:p>
        </p:txBody>
      </p:sp>
      <p:sp>
        <p:nvSpPr>
          <p:cNvPr id="3" name="内容占位符 2"/>
          <p:cNvSpPr>
            <a:spLocks noGrp="1"/>
          </p:cNvSpPr>
          <p:nvPr>
            <p:ph idx="1"/>
          </p:nvPr>
        </p:nvSpPr>
        <p:spPr>
          <a:xfrm>
            <a:off x="1738282" y="1643051"/>
            <a:ext cx="7686700" cy="4525963"/>
          </a:xfrm>
        </p:spPr>
        <p:txBody>
          <a:bodyPr>
            <a:normAutofit/>
          </a:bodyPr>
          <a:lstStyle/>
          <a:p>
            <a:pPr>
              <a:spcBef>
                <a:spcPct val="50000"/>
              </a:spcBef>
            </a:pPr>
            <a:r>
              <a:rPr kumimoji="1" lang="zh-CN" altLang="en-US" dirty="0" smtClean="0">
                <a:solidFill>
                  <a:srgbClr val="FF0000"/>
                </a:solidFill>
                <a:latin typeface="宋体" pitchFamily="2" charset="-122"/>
              </a:rPr>
              <a:t>栈</a:t>
            </a:r>
          </a:p>
          <a:p>
            <a:pPr lvl="1">
              <a:spcBef>
                <a:spcPct val="50000"/>
              </a:spcBef>
            </a:pPr>
            <a:r>
              <a:rPr kumimoji="1" lang="zh-CN" altLang="en-US" dirty="0" smtClean="0">
                <a:solidFill>
                  <a:srgbClr val="FF0000"/>
                </a:solidFill>
                <a:latin typeface="宋体" pitchFamily="2" charset="-122"/>
              </a:rPr>
              <a:t>栈的定义</a:t>
            </a:r>
            <a:r>
              <a:rPr kumimoji="1" lang="en-US" altLang="zh-CN" dirty="0" smtClean="0">
                <a:solidFill>
                  <a:srgbClr val="FF0000"/>
                </a:solidFill>
                <a:latin typeface="宋体" pitchFamily="2" charset="-122"/>
              </a:rPr>
              <a:t>:</a:t>
            </a:r>
            <a:r>
              <a:rPr kumimoji="1" lang="zh-CN" altLang="en-US" dirty="0" smtClean="0">
                <a:latin typeface="宋体" pitchFamily="2" charset="-122"/>
              </a:rPr>
              <a:t>限定只能在表的一端进行插入和删除的特殊的线性表  </a:t>
            </a:r>
          </a:p>
          <a:p>
            <a:pPr lvl="1">
              <a:spcBef>
                <a:spcPct val="50000"/>
              </a:spcBef>
            </a:pPr>
            <a:r>
              <a:rPr kumimoji="1" lang="zh-CN" altLang="en-US" dirty="0" smtClean="0">
                <a:solidFill>
                  <a:srgbClr val="FF0000"/>
                </a:solidFill>
                <a:latin typeface="宋体" pitchFamily="2" charset="-122"/>
              </a:rPr>
              <a:t>特点</a:t>
            </a:r>
            <a:r>
              <a:rPr kumimoji="1" lang="en-US" altLang="zh-CN" dirty="0" smtClean="0">
                <a:solidFill>
                  <a:srgbClr val="FF0000"/>
                </a:solidFill>
                <a:latin typeface="宋体" pitchFamily="2" charset="-122"/>
              </a:rPr>
              <a:t>:(LIFO/FILO)</a:t>
            </a:r>
            <a:r>
              <a:rPr kumimoji="1" lang="zh-CN" altLang="en-US" dirty="0" smtClean="0">
                <a:latin typeface="宋体" pitchFamily="2" charset="-122"/>
              </a:rPr>
              <a:t>。</a:t>
            </a:r>
          </a:p>
          <a:p>
            <a:pPr lvl="1">
              <a:spcBef>
                <a:spcPct val="50000"/>
              </a:spcBef>
            </a:pPr>
            <a:r>
              <a:rPr kumimoji="1" lang="zh-CN" altLang="en-US" dirty="0" smtClean="0">
                <a:latin typeface="宋体" pitchFamily="2" charset="-122"/>
              </a:rPr>
              <a:t>栈顶（</a:t>
            </a:r>
            <a:r>
              <a:rPr kumimoji="1" lang="en-US" altLang="zh-CN" dirty="0" smtClean="0">
                <a:latin typeface="宋体" pitchFamily="2" charset="-122"/>
              </a:rPr>
              <a:t>top)</a:t>
            </a:r>
            <a:r>
              <a:rPr kumimoji="1" lang="zh-CN" altLang="en-US" dirty="0" smtClean="0">
                <a:latin typeface="宋体" pitchFamily="2" charset="-122"/>
              </a:rPr>
              <a:t>：允许插入和删除的一端；</a:t>
            </a:r>
          </a:p>
          <a:p>
            <a:pPr lvl="1">
              <a:spcBef>
                <a:spcPct val="50000"/>
              </a:spcBef>
            </a:pPr>
            <a:r>
              <a:rPr kumimoji="1" lang="zh-CN" altLang="en-US" dirty="0" smtClean="0">
                <a:latin typeface="宋体" pitchFamily="2" charset="-122"/>
              </a:rPr>
              <a:t>栈底（</a:t>
            </a:r>
            <a:r>
              <a:rPr kumimoji="1" lang="en-US" altLang="zh-CN" dirty="0" smtClean="0">
                <a:latin typeface="宋体" pitchFamily="2" charset="-122"/>
              </a:rPr>
              <a:t>bottom):</a:t>
            </a:r>
            <a:r>
              <a:rPr kumimoji="1" lang="zh-CN" altLang="en-US" dirty="0" smtClean="0">
                <a:latin typeface="宋体" pitchFamily="2" charset="-122"/>
              </a:rPr>
              <a:t>不允许插入和删除的一端。</a:t>
            </a:r>
          </a:p>
          <a:p>
            <a:endParaRPr lang="zh-CN" altLang="en-US" dirty="0"/>
          </a:p>
        </p:txBody>
      </p:sp>
      <p:sp>
        <p:nvSpPr>
          <p:cNvPr id="4" name="Rectangle 7"/>
          <p:cNvSpPr>
            <a:spLocks noChangeArrowheads="1"/>
          </p:cNvSpPr>
          <p:nvPr/>
        </p:nvSpPr>
        <p:spPr bwMode="auto">
          <a:xfrm>
            <a:off x="9382148" y="5922976"/>
            <a:ext cx="990600" cy="565150"/>
          </a:xfrm>
          <a:prstGeom prst="rect">
            <a:avLst/>
          </a:prstGeom>
          <a:solidFill>
            <a:schemeClr val="accent1"/>
          </a:solidFill>
          <a:ln w="9525">
            <a:noFill/>
            <a:miter lim="800000"/>
            <a:headEnd/>
            <a:tailEnd/>
          </a:ln>
          <a:effectLst/>
        </p:spPr>
        <p:txBody>
          <a:bodyPr/>
          <a:lstStyle/>
          <a:p>
            <a:pPr algn="l" eaLnBrk="1" hangingPunct="1">
              <a:spcBef>
                <a:spcPct val="20000"/>
              </a:spcBef>
            </a:pPr>
            <a:r>
              <a:rPr kumimoji="1" lang="en-US" altLang="zh-CN"/>
              <a:t>   a</a:t>
            </a:r>
            <a:r>
              <a:rPr kumimoji="1" lang="en-US" altLang="zh-CN" baseline="-25000"/>
              <a:t>1</a:t>
            </a:r>
          </a:p>
        </p:txBody>
      </p:sp>
      <p:sp>
        <p:nvSpPr>
          <p:cNvPr id="5" name="Rectangle 6"/>
          <p:cNvSpPr>
            <a:spLocks noChangeArrowheads="1"/>
          </p:cNvSpPr>
          <p:nvPr/>
        </p:nvSpPr>
        <p:spPr bwMode="auto">
          <a:xfrm>
            <a:off x="9382148" y="5357826"/>
            <a:ext cx="990600" cy="565150"/>
          </a:xfrm>
          <a:prstGeom prst="rect">
            <a:avLst/>
          </a:prstGeom>
          <a:solidFill>
            <a:schemeClr val="accent1"/>
          </a:solidFill>
          <a:ln w="9525">
            <a:noFill/>
            <a:miter lim="800000"/>
            <a:headEnd/>
            <a:tailEnd/>
          </a:ln>
          <a:effectLst/>
        </p:spPr>
        <p:txBody>
          <a:bodyPr/>
          <a:lstStyle/>
          <a:p>
            <a:pPr algn="l" eaLnBrk="1" hangingPunct="1">
              <a:spcBef>
                <a:spcPct val="20000"/>
              </a:spcBef>
            </a:pPr>
            <a:r>
              <a:rPr kumimoji="1" lang="en-US" altLang="zh-CN"/>
              <a:t>   a</a:t>
            </a:r>
            <a:r>
              <a:rPr kumimoji="1" lang="en-US" altLang="zh-CN" baseline="-25000"/>
              <a:t>2</a:t>
            </a:r>
          </a:p>
        </p:txBody>
      </p:sp>
      <p:sp>
        <p:nvSpPr>
          <p:cNvPr id="6" name="Rectangle 5"/>
          <p:cNvSpPr>
            <a:spLocks noChangeArrowheads="1"/>
          </p:cNvSpPr>
          <p:nvPr/>
        </p:nvSpPr>
        <p:spPr bwMode="auto">
          <a:xfrm>
            <a:off x="9382148" y="4792676"/>
            <a:ext cx="990600" cy="565150"/>
          </a:xfrm>
          <a:prstGeom prst="rect">
            <a:avLst/>
          </a:prstGeom>
          <a:solidFill>
            <a:schemeClr val="accent1"/>
          </a:solidFill>
          <a:ln w="9525">
            <a:noFill/>
            <a:miter lim="800000"/>
            <a:headEnd/>
            <a:tailEnd/>
          </a:ln>
          <a:effectLst/>
        </p:spPr>
        <p:txBody>
          <a:bodyPr/>
          <a:lstStyle/>
          <a:p>
            <a:pPr algn="l" eaLnBrk="1" hangingPunct="1">
              <a:spcBef>
                <a:spcPct val="20000"/>
              </a:spcBef>
            </a:pPr>
            <a:r>
              <a:rPr kumimoji="1" lang="en-US" altLang="zh-CN"/>
              <a:t>  ….</a:t>
            </a:r>
          </a:p>
        </p:txBody>
      </p:sp>
      <p:sp>
        <p:nvSpPr>
          <p:cNvPr id="7" name="Rectangle 4"/>
          <p:cNvSpPr>
            <a:spLocks noChangeArrowheads="1"/>
          </p:cNvSpPr>
          <p:nvPr/>
        </p:nvSpPr>
        <p:spPr bwMode="auto">
          <a:xfrm>
            <a:off x="9382148" y="4227526"/>
            <a:ext cx="990600" cy="565150"/>
          </a:xfrm>
          <a:prstGeom prst="rect">
            <a:avLst/>
          </a:prstGeom>
          <a:solidFill>
            <a:schemeClr val="accent1"/>
          </a:solidFill>
          <a:ln w="9525">
            <a:noFill/>
            <a:miter lim="800000"/>
            <a:headEnd/>
            <a:tailEnd/>
          </a:ln>
          <a:effectLst/>
        </p:spPr>
        <p:txBody>
          <a:bodyPr/>
          <a:lstStyle/>
          <a:p>
            <a:pPr algn="l" eaLnBrk="1" hangingPunct="1">
              <a:spcBef>
                <a:spcPct val="20000"/>
              </a:spcBef>
            </a:pPr>
            <a:r>
              <a:rPr kumimoji="1" lang="en-US" altLang="zh-CN"/>
              <a:t>   a</a:t>
            </a:r>
            <a:r>
              <a:rPr kumimoji="1" lang="en-US" altLang="zh-CN" baseline="-25000"/>
              <a:t>n</a:t>
            </a:r>
            <a:endParaRPr kumimoji="1" lang="en-US" altLang="zh-CN"/>
          </a:p>
        </p:txBody>
      </p:sp>
      <p:sp>
        <p:nvSpPr>
          <p:cNvPr id="8" name="Line 9"/>
          <p:cNvSpPr>
            <a:spLocks noChangeShapeType="1"/>
          </p:cNvSpPr>
          <p:nvPr/>
        </p:nvSpPr>
        <p:spPr bwMode="auto">
          <a:xfrm>
            <a:off x="9382148" y="4792676"/>
            <a:ext cx="990600" cy="0"/>
          </a:xfrm>
          <a:prstGeom prst="line">
            <a:avLst/>
          </a:prstGeom>
          <a:noFill/>
          <a:ln w="12700">
            <a:solidFill>
              <a:schemeClr val="tx1"/>
            </a:solidFill>
            <a:round/>
            <a:headEnd/>
            <a:tailEnd/>
          </a:ln>
          <a:effectLst/>
        </p:spPr>
        <p:txBody>
          <a:bodyPr/>
          <a:lstStyle/>
          <a:p>
            <a:endParaRPr lang="zh-CN" altLang="en-US"/>
          </a:p>
        </p:txBody>
      </p:sp>
      <p:sp>
        <p:nvSpPr>
          <p:cNvPr id="9" name="Line 10"/>
          <p:cNvSpPr>
            <a:spLocks noChangeShapeType="1"/>
          </p:cNvSpPr>
          <p:nvPr/>
        </p:nvSpPr>
        <p:spPr bwMode="auto">
          <a:xfrm>
            <a:off x="9382148" y="5357826"/>
            <a:ext cx="990600" cy="0"/>
          </a:xfrm>
          <a:prstGeom prst="line">
            <a:avLst/>
          </a:prstGeom>
          <a:noFill/>
          <a:ln w="12700">
            <a:solidFill>
              <a:schemeClr val="tx1"/>
            </a:solidFill>
            <a:round/>
            <a:headEnd/>
            <a:tailEnd/>
          </a:ln>
          <a:effectLst/>
        </p:spPr>
        <p:txBody>
          <a:bodyPr/>
          <a:lstStyle/>
          <a:p>
            <a:endParaRPr lang="zh-CN" altLang="en-US"/>
          </a:p>
        </p:txBody>
      </p:sp>
      <p:sp>
        <p:nvSpPr>
          <p:cNvPr id="10" name="Line 11"/>
          <p:cNvSpPr>
            <a:spLocks noChangeShapeType="1"/>
          </p:cNvSpPr>
          <p:nvPr/>
        </p:nvSpPr>
        <p:spPr bwMode="auto">
          <a:xfrm>
            <a:off x="9382148" y="5922976"/>
            <a:ext cx="990600" cy="0"/>
          </a:xfrm>
          <a:prstGeom prst="line">
            <a:avLst/>
          </a:prstGeom>
          <a:noFill/>
          <a:ln w="12700">
            <a:solidFill>
              <a:schemeClr val="tx1"/>
            </a:solidFill>
            <a:round/>
            <a:headEnd/>
            <a:tailEnd/>
          </a:ln>
          <a:effectLst/>
        </p:spPr>
        <p:txBody>
          <a:bodyPr/>
          <a:lstStyle/>
          <a:p>
            <a:endParaRPr lang="zh-CN" altLang="en-US"/>
          </a:p>
        </p:txBody>
      </p:sp>
      <p:sp>
        <p:nvSpPr>
          <p:cNvPr id="11" name="Line 12"/>
          <p:cNvSpPr>
            <a:spLocks noChangeShapeType="1"/>
          </p:cNvSpPr>
          <p:nvPr/>
        </p:nvSpPr>
        <p:spPr bwMode="auto">
          <a:xfrm>
            <a:off x="9382148" y="6488126"/>
            <a:ext cx="990600" cy="0"/>
          </a:xfrm>
          <a:prstGeom prst="line">
            <a:avLst/>
          </a:prstGeom>
          <a:noFill/>
          <a:ln w="28575" cap="sq">
            <a:solidFill>
              <a:schemeClr val="tx1"/>
            </a:solidFill>
            <a:round/>
            <a:headEnd/>
            <a:tailEnd/>
          </a:ln>
          <a:effectLst/>
        </p:spPr>
        <p:txBody>
          <a:bodyPr/>
          <a:lstStyle/>
          <a:p>
            <a:endParaRPr lang="zh-CN" altLang="en-US"/>
          </a:p>
        </p:txBody>
      </p:sp>
      <p:sp>
        <p:nvSpPr>
          <p:cNvPr id="12" name="Line 13"/>
          <p:cNvSpPr>
            <a:spLocks noChangeShapeType="1"/>
          </p:cNvSpPr>
          <p:nvPr/>
        </p:nvSpPr>
        <p:spPr bwMode="auto">
          <a:xfrm>
            <a:off x="9382148" y="4227526"/>
            <a:ext cx="0" cy="2260600"/>
          </a:xfrm>
          <a:prstGeom prst="line">
            <a:avLst/>
          </a:prstGeom>
          <a:noFill/>
          <a:ln w="28575" cap="sq">
            <a:solidFill>
              <a:schemeClr val="tx1"/>
            </a:solidFill>
            <a:round/>
            <a:headEnd/>
            <a:tailEnd/>
          </a:ln>
          <a:effectLst/>
        </p:spPr>
        <p:txBody>
          <a:bodyPr/>
          <a:lstStyle/>
          <a:p>
            <a:endParaRPr lang="zh-CN" altLang="en-US"/>
          </a:p>
        </p:txBody>
      </p:sp>
      <p:sp>
        <p:nvSpPr>
          <p:cNvPr id="13" name="Line 14"/>
          <p:cNvSpPr>
            <a:spLocks noChangeShapeType="1"/>
          </p:cNvSpPr>
          <p:nvPr/>
        </p:nvSpPr>
        <p:spPr bwMode="auto">
          <a:xfrm>
            <a:off x="10372748" y="4227526"/>
            <a:ext cx="0" cy="2260600"/>
          </a:xfrm>
          <a:prstGeom prst="line">
            <a:avLst/>
          </a:prstGeom>
          <a:noFill/>
          <a:ln w="28575" cap="sq">
            <a:solidFill>
              <a:schemeClr val="tx1"/>
            </a:solidFill>
            <a:round/>
            <a:headEnd/>
            <a:tailEnd/>
          </a:ln>
          <a:effectLst/>
        </p:spPr>
        <p:txBody>
          <a:bodyPr/>
          <a:lstStyle/>
          <a:p>
            <a:endParaRPr lang="zh-CN" altLang="en-US"/>
          </a:p>
        </p:txBody>
      </p:sp>
      <p:sp>
        <p:nvSpPr>
          <p:cNvPr id="14" name="Text Box 16"/>
          <p:cNvSpPr txBox="1">
            <a:spLocks noChangeArrowheads="1"/>
          </p:cNvSpPr>
          <p:nvPr/>
        </p:nvSpPr>
        <p:spPr bwMode="auto">
          <a:xfrm>
            <a:off x="8772548" y="3224226"/>
            <a:ext cx="990600" cy="369332"/>
          </a:xfrm>
          <a:prstGeom prst="rect">
            <a:avLst/>
          </a:prstGeom>
          <a:noFill/>
          <a:ln w="9525">
            <a:noFill/>
            <a:miter lim="800000"/>
            <a:headEnd/>
            <a:tailEnd/>
          </a:ln>
          <a:effectLst/>
        </p:spPr>
        <p:txBody>
          <a:bodyPr>
            <a:spAutoFit/>
          </a:bodyPr>
          <a:lstStyle/>
          <a:p>
            <a:pPr algn="l" eaLnBrk="1" hangingPunct="1">
              <a:spcBef>
                <a:spcPct val="50000"/>
              </a:spcBef>
            </a:pPr>
            <a:r>
              <a:rPr kumimoji="1" lang="zh-CN" altLang="en-US" b="1" dirty="0">
                <a:solidFill>
                  <a:srgbClr val="FF0000"/>
                </a:solidFill>
                <a:ea typeface="楷体_GB2312" pitchFamily="49" charset="-122"/>
              </a:rPr>
              <a:t>进栈</a:t>
            </a:r>
          </a:p>
        </p:txBody>
      </p:sp>
      <p:sp>
        <p:nvSpPr>
          <p:cNvPr id="15" name="Text Box 17"/>
          <p:cNvSpPr txBox="1">
            <a:spLocks noChangeArrowheads="1"/>
          </p:cNvSpPr>
          <p:nvPr/>
        </p:nvSpPr>
        <p:spPr bwMode="auto">
          <a:xfrm>
            <a:off x="9839348" y="3224226"/>
            <a:ext cx="1066800" cy="369332"/>
          </a:xfrm>
          <a:prstGeom prst="rect">
            <a:avLst/>
          </a:prstGeom>
          <a:noFill/>
          <a:ln w="9525">
            <a:noFill/>
            <a:miter lim="800000"/>
            <a:headEnd/>
            <a:tailEnd/>
          </a:ln>
          <a:effectLst/>
        </p:spPr>
        <p:txBody>
          <a:bodyPr>
            <a:spAutoFit/>
          </a:bodyPr>
          <a:lstStyle/>
          <a:p>
            <a:pPr algn="l" eaLnBrk="1" hangingPunct="1">
              <a:spcBef>
                <a:spcPct val="50000"/>
              </a:spcBef>
            </a:pPr>
            <a:r>
              <a:rPr kumimoji="1" lang="zh-CN" altLang="en-US" b="1" dirty="0">
                <a:solidFill>
                  <a:srgbClr val="FF0000"/>
                </a:solidFill>
                <a:ea typeface="楷体_GB2312" pitchFamily="49" charset="-122"/>
              </a:rPr>
              <a:t>出栈</a:t>
            </a:r>
          </a:p>
        </p:txBody>
      </p:sp>
      <p:cxnSp>
        <p:nvCxnSpPr>
          <p:cNvPr id="16" name="AutoShape 19"/>
          <p:cNvCxnSpPr>
            <a:cxnSpLocks noChangeShapeType="1"/>
          </p:cNvCxnSpPr>
          <p:nvPr/>
        </p:nvCxnSpPr>
        <p:spPr bwMode="auto">
          <a:xfrm rot="16200000">
            <a:off x="10084617" y="3563158"/>
            <a:ext cx="461963" cy="800100"/>
          </a:xfrm>
          <a:prstGeom prst="bentConnector2">
            <a:avLst/>
          </a:prstGeom>
          <a:noFill/>
          <a:ln w="28575">
            <a:solidFill>
              <a:srgbClr val="D60093"/>
            </a:solidFill>
            <a:miter lim="800000"/>
            <a:headEnd/>
            <a:tailEnd type="triangle" w="med" len="med"/>
          </a:ln>
          <a:effectLst/>
        </p:spPr>
      </p:cxnSp>
      <p:sp>
        <p:nvSpPr>
          <p:cNvPr id="17" name="Text Box 21"/>
          <p:cNvSpPr txBox="1">
            <a:spLocks noChangeArrowheads="1"/>
          </p:cNvSpPr>
          <p:nvPr/>
        </p:nvSpPr>
        <p:spPr bwMode="auto">
          <a:xfrm>
            <a:off x="8315348" y="4367226"/>
            <a:ext cx="1066800" cy="369332"/>
          </a:xfrm>
          <a:prstGeom prst="rect">
            <a:avLst/>
          </a:prstGeom>
          <a:noFill/>
          <a:ln w="9525">
            <a:noFill/>
            <a:miter lim="800000"/>
            <a:headEnd/>
            <a:tailEnd/>
          </a:ln>
          <a:effectLst/>
        </p:spPr>
        <p:txBody>
          <a:bodyPr>
            <a:spAutoFit/>
          </a:bodyPr>
          <a:lstStyle/>
          <a:p>
            <a:pPr algn="l"/>
            <a:r>
              <a:rPr lang="zh-CN" altLang="en-US" b="1" dirty="0">
                <a:solidFill>
                  <a:srgbClr val="FF0000"/>
                </a:solidFill>
                <a:ea typeface="楷体_GB2312" pitchFamily="49" charset="-122"/>
              </a:rPr>
              <a:t>栈顶</a:t>
            </a:r>
          </a:p>
        </p:txBody>
      </p:sp>
      <p:sp>
        <p:nvSpPr>
          <p:cNvPr id="18" name="Text Box 22"/>
          <p:cNvSpPr txBox="1">
            <a:spLocks noChangeArrowheads="1"/>
          </p:cNvSpPr>
          <p:nvPr/>
        </p:nvSpPr>
        <p:spPr bwMode="auto">
          <a:xfrm>
            <a:off x="8239148" y="5738826"/>
            <a:ext cx="1219200" cy="369332"/>
          </a:xfrm>
          <a:prstGeom prst="rect">
            <a:avLst/>
          </a:prstGeom>
          <a:noFill/>
          <a:ln w="9525">
            <a:noFill/>
            <a:miter lim="800000"/>
            <a:headEnd/>
            <a:tailEnd/>
          </a:ln>
          <a:effectLst/>
        </p:spPr>
        <p:txBody>
          <a:bodyPr>
            <a:spAutoFit/>
          </a:bodyPr>
          <a:lstStyle/>
          <a:p>
            <a:pPr algn="l"/>
            <a:r>
              <a:rPr lang="zh-CN" altLang="en-US" b="1" dirty="0">
                <a:solidFill>
                  <a:srgbClr val="FF0000"/>
                </a:solidFill>
                <a:ea typeface="楷体_GB2312" pitchFamily="49" charset="-122"/>
              </a:rPr>
              <a:t>栈底</a:t>
            </a:r>
          </a:p>
        </p:txBody>
      </p:sp>
      <p:sp>
        <p:nvSpPr>
          <p:cNvPr id="19" name="Line 23"/>
          <p:cNvSpPr>
            <a:spLocks noChangeShapeType="1"/>
          </p:cNvSpPr>
          <p:nvPr/>
        </p:nvSpPr>
        <p:spPr bwMode="auto">
          <a:xfrm>
            <a:off x="8924948" y="4573601"/>
            <a:ext cx="457200" cy="0"/>
          </a:xfrm>
          <a:prstGeom prst="line">
            <a:avLst/>
          </a:prstGeom>
          <a:noFill/>
          <a:ln w="19050">
            <a:solidFill>
              <a:schemeClr val="tx1"/>
            </a:solidFill>
            <a:round/>
            <a:headEnd/>
            <a:tailEnd type="triangle" w="med" len="med"/>
          </a:ln>
          <a:effectLst/>
        </p:spPr>
        <p:txBody>
          <a:bodyPr/>
          <a:lstStyle/>
          <a:p>
            <a:endParaRPr lang="zh-CN" altLang="en-US"/>
          </a:p>
        </p:txBody>
      </p:sp>
      <p:sp>
        <p:nvSpPr>
          <p:cNvPr id="20" name="Line 24"/>
          <p:cNvSpPr>
            <a:spLocks noChangeShapeType="1"/>
          </p:cNvSpPr>
          <p:nvPr/>
        </p:nvSpPr>
        <p:spPr bwMode="auto">
          <a:xfrm>
            <a:off x="8924948" y="6250001"/>
            <a:ext cx="457200" cy="0"/>
          </a:xfrm>
          <a:prstGeom prst="line">
            <a:avLst/>
          </a:prstGeom>
          <a:noFill/>
          <a:ln w="19050">
            <a:solidFill>
              <a:schemeClr val="tx1"/>
            </a:solidFill>
            <a:round/>
            <a:headEnd/>
            <a:tailEnd type="triangle" w="med" len="med"/>
          </a:ln>
          <a:effectLst/>
        </p:spPr>
        <p:txBody>
          <a:bodyPr/>
          <a:lstStyle/>
          <a:p>
            <a:endParaRPr lang="zh-CN" altLang="en-US"/>
          </a:p>
        </p:txBody>
      </p:sp>
      <p:sp>
        <p:nvSpPr>
          <p:cNvPr id="21" name="Line 26"/>
          <p:cNvSpPr>
            <a:spLocks noChangeShapeType="1"/>
          </p:cNvSpPr>
          <p:nvPr/>
        </p:nvSpPr>
        <p:spPr bwMode="auto">
          <a:xfrm>
            <a:off x="9305948" y="3605226"/>
            <a:ext cx="381000" cy="609600"/>
          </a:xfrm>
          <a:prstGeom prst="line">
            <a:avLst/>
          </a:prstGeom>
          <a:noFill/>
          <a:ln w="38100">
            <a:solidFill>
              <a:srgbClr val="FF3300"/>
            </a:solidFill>
            <a:round/>
            <a:headEnd/>
            <a:tailEnd type="triangle" w="med" len="med"/>
          </a:ln>
          <a:effectLst/>
        </p:spPr>
        <p:txBody>
          <a:bodyPr wrap="none" anchor="ctr"/>
          <a:lstStyle/>
          <a:p>
            <a:endParaRPr lang="zh-CN" altLang="en-US"/>
          </a:p>
        </p:txBody>
      </p:sp>
    </p:spTree>
    <p:extLst>
      <p:ext uri="{BB962C8B-B14F-4D97-AF65-F5344CB8AC3E}">
        <p14:creationId xmlns:p14="http://schemas.microsoft.com/office/powerpoint/2010/main" val="361468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递归程序</a:t>
            </a:r>
            <a:endParaRPr lang="zh-CN" altLang="en-US" dirty="0"/>
          </a:p>
        </p:txBody>
      </p:sp>
      <p:sp>
        <p:nvSpPr>
          <p:cNvPr id="4" name="矩形 3"/>
          <p:cNvSpPr/>
          <p:nvPr/>
        </p:nvSpPr>
        <p:spPr>
          <a:xfrm>
            <a:off x="427893" y="2270400"/>
            <a:ext cx="3563815" cy="2862322"/>
          </a:xfrm>
          <a:prstGeom prst="rect">
            <a:avLst/>
          </a:prstGeom>
          <a:ln w="19050">
            <a:solidFill>
              <a:srgbClr val="FF0000"/>
            </a:solidFill>
          </a:ln>
        </p:spPr>
        <p:txBody>
          <a:bodyPr wrap="square">
            <a:spAutoFit/>
          </a:bodyPr>
          <a:lstStyle/>
          <a:p>
            <a:r>
              <a:rPr lang="en-US" altLang="zh-CN" dirty="0" smtClean="0"/>
              <a:t>//</a:t>
            </a:r>
            <a:r>
              <a:rPr lang="zh-CN" altLang="en-US" dirty="0" smtClean="0"/>
              <a:t>二叉树的前序遍历</a:t>
            </a:r>
          </a:p>
          <a:p>
            <a:r>
              <a:rPr lang="en-US" altLang="zh-CN" dirty="0" smtClean="0"/>
              <a:t>void </a:t>
            </a:r>
            <a:r>
              <a:rPr lang="en-US" altLang="zh-CN" dirty="0" err="1" smtClean="0"/>
              <a:t>PreOrder</a:t>
            </a:r>
            <a:r>
              <a:rPr lang="en-US" altLang="zh-CN" dirty="0" smtClean="0"/>
              <a:t>(</a:t>
            </a:r>
            <a:r>
              <a:rPr lang="en-US" altLang="zh-CN" dirty="0" err="1" smtClean="0"/>
              <a:t>BTnode</a:t>
            </a:r>
            <a:r>
              <a:rPr lang="en-US" altLang="zh-CN" dirty="0" smtClean="0"/>
              <a:t> *b) </a:t>
            </a:r>
          </a:p>
          <a:p>
            <a:r>
              <a:rPr lang="en-US" altLang="zh-CN" dirty="0" smtClean="0"/>
              <a:t>{</a:t>
            </a:r>
          </a:p>
          <a:p>
            <a:r>
              <a:rPr lang="en-US" altLang="zh-CN" dirty="0" smtClean="0"/>
              <a:t>      if(b!=NULL)</a:t>
            </a:r>
          </a:p>
          <a:p>
            <a:r>
              <a:rPr lang="en-US" altLang="zh-CN" dirty="0" smtClean="0"/>
              <a:t>     {</a:t>
            </a:r>
          </a:p>
          <a:p>
            <a:r>
              <a:rPr lang="en-US" altLang="zh-CN" dirty="0" smtClean="0"/>
              <a:t>	</a:t>
            </a:r>
            <a:r>
              <a:rPr lang="en-US" altLang="zh-CN" dirty="0" err="1" smtClean="0"/>
              <a:t>cout</a:t>
            </a:r>
            <a:r>
              <a:rPr lang="en-US" altLang="zh-CN" dirty="0" smtClean="0"/>
              <a:t>&lt;&lt;b-&gt;data&lt;&lt;" ";</a:t>
            </a:r>
          </a:p>
          <a:p>
            <a:r>
              <a:rPr lang="en-US" altLang="zh-CN" dirty="0" smtClean="0"/>
              <a:t>	</a:t>
            </a:r>
            <a:r>
              <a:rPr lang="en-US" altLang="zh-CN" dirty="0" err="1" smtClean="0"/>
              <a:t>PreOrder</a:t>
            </a:r>
            <a:r>
              <a:rPr lang="en-US" altLang="zh-CN" dirty="0" smtClean="0"/>
              <a:t>(b-&gt;</a:t>
            </a:r>
            <a:r>
              <a:rPr lang="en-US" altLang="zh-CN" dirty="0" err="1" smtClean="0"/>
              <a:t>lchild</a:t>
            </a:r>
            <a:r>
              <a:rPr lang="en-US" altLang="zh-CN" dirty="0" smtClean="0"/>
              <a:t>);</a:t>
            </a:r>
          </a:p>
          <a:p>
            <a:r>
              <a:rPr lang="en-US" altLang="zh-CN" dirty="0" smtClean="0"/>
              <a:t>	</a:t>
            </a:r>
            <a:r>
              <a:rPr lang="en-US" altLang="zh-CN" dirty="0" err="1" smtClean="0"/>
              <a:t>PreOrder</a:t>
            </a:r>
            <a:r>
              <a:rPr lang="en-US" altLang="zh-CN" dirty="0" smtClean="0"/>
              <a:t>(b-&gt;</a:t>
            </a:r>
            <a:r>
              <a:rPr lang="en-US" altLang="zh-CN" dirty="0" err="1" smtClean="0"/>
              <a:t>rchild</a:t>
            </a:r>
            <a:r>
              <a:rPr lang="en-US" altLang="zh-CN" dirty="0" smtClean="0"/>
              <a:t>);</a:t>
            </a:r>
          </a:p>
          <a:p>
            <a:r>
              <a:rPr lang="en-US" altLang="zh-CN" dirty="0" smtClean="0"/>
              <a:t>     }</a:t>
            </a:r>
          </a:p>
          <a:p>
            <a:r>
              <a:rPr lang="en-US" altLang="zh-CN" dirty="0" smtClean="0"/>
              <a:t>}</a:t>
            </a:r>
            <a:endParaRPr lang="zh-CN" altLang="en-US" dirty="0"/>
          </a:p>
        </p:txBody>
      </p:sp>
      <p:sp>
        <p:nvSpPr>
          <p:cNvPr id="5" name="矩形 4"/>
          <p:cNvSpPr/>
          <p:nvPr/>
        </p:nvSpPr>
        <p:spPr>
          <a:xfrm>
            <a:off x="4287715" y="2270400"/>
            <a:ext cx="3616570" cy="2862322"/>
          </a:xfrm>
          <a:prstGeom prst="rect">
            <a:avLst/>
          </a:prstGeom>
          <a:ln w="19050">
            <a:solidFill>
              <a:srgbClr val="FF0000"/>
            </a:solidFill>
          </a:ln>
        </p:spPr>
        <p:txBody>
          <a:bodyPr wrap="square">
            <a:spAutoFit/>
          </a:bodyPr>
          <a:lstStyle/>
          <a:p>
            <a:r>
              <a:rPr lang="en-US" altLang="zh-CN" dirty="0" smtClean="0"/>
              <a:t>//</a:t>
            </a:r>
            <a:r>
              <a:rPr lang="zh-CN" altLang="en-US" dirty="0" smtClean="0"/>
              <a:t>二叉树的中序遍历</a:t>
            </a:r>
          </a:p>
          <a:p>
            <a:r>
              <a:rPr lang="en-US" altLang="zh-CN" dirty="0" smtClean="0"/>
              <a:t>void </a:t>
            </a:r>
            <a:r>
              <a:rPr lang="en-US" altLang="zh-CN" dirty="0" err="1" smtClean="0"/>
              <a:t>PreOrder</a:t>
            </a:r>
            <a:r>
              <a:rPr lang="en-US" altLang="zh-CN" dirty="0" smtClean="0"/>
              <a:t>(</a:t>
            </a:r>
            <a:r>
              <a:rPr lang="en-US" altLang="zh-CN" dirty="0" err="1" smtClean="0"/>
              <a:t>BTnode</a:t>
            </a:r>
            <a:r>
              <a:rPr lang="en-US" altLang="zh-CN" dirty="0" smtClean="0"/>
              <a:t> *b) </a:t>
            </a:r>
          </a:p>
          <a:p>
            <a:r>
              <a:rPr lang="en-US" altLang="zh-CN" dirty="0" smtClean="0"/>
              <a:t>{</a:t>
            </a:r>
          </a:p>
          <a:p>
            <a:r>
              <a:rPr lang="en-US" altLang="zh-CN" dirty="0"/>
              <a:t> </a:t>
            </a:r>
            <a:r>
              <a:rPr lang="en-US" altLang="zh-CN" dirty="0" smtClean="0"/>
              <a:t>    if(b!=NULL)</a:t>
            </a:r>
          </a:p>
          <a:p>
            <a:r>
              <a:rPr lang="en-US" altLang="zh-CN" dirty="0"/>
              <a:t> </a:t>
            </a:r>
            <a:r>
              <a:rPr lang="en-US" altLang="zh-CN" dirty="0" smtClean="0"/>
              <a:t>    {</a:t>
            </a:r>
          </a:p>
          <a:p>
            <a:r>
              <a:rPr lang="en-US" altLang="zh-CN" dirty="0" smtClean="0"/>
              <a:t>	</a:t>
            </a:r>
            <a:r>
              <a:rPr lang="en-US" altLang="zh-CN" dirty="0" err="1" smtClean="0"/>
              <a:t>PreOrder</a:t>
            </a:r>
            <a:r>
              <a:rPr lang="en-US" altLang="zh-CN" dirty="0" smtClean="0"/>
              <a:t>(b-&gt;</a:t>
            </a:r>
            <a:r>
              <a:rPr lang="en-US" altLang="zh-CN" dirty="0" err="1" smtClean="0"/>
              <a:t>lchild</a:t>
            </a:r>
            <a:r>
              <a:rPr lang="en-US" altLang="zh-CN" dirty="0" smtClean="0"/>
              <a:t>);</a:t>
            </a:r>
          </a:p>
          <a:p>
            <a:r>
              <a:rPr lang="en-US" altLang="zh-CN" dirty="0" smtClean="0"/>
              <a:t>	</a:t>
            </a:r>
            <a:r>
              <a:rPr lang="en-US" altLang="zh-CN" dirty="0" err="1" smtClean="0"/>
              <a:t>cout</a:t>
            </a:r>
            <a:r>
              <a:rPr lang="en-US" altLang="zh-CN" dirty="0" smtClean="0"/>
              <a:t>&lt;&lt;b-&gt;data&lt;&lt;" ";</a:t>
            </a:r>
          </a:p>
          <a:p>
            <a:r>
              <a:rPr lang="en-US" altLang="zh-CN" dirty="0" smtClean="0"/>
              <a:t>	</a:t>
            </a:r>
            <a:r>
              <a:rPr lang="en-US" altLang="zh-CN" dirty="0" err="1" smtClean="0"/>
              <a:t>PreOrder</a:t>
            </a:r>
            <a:r>
              <a:rPr lang="en-US" altLang="zh-CN" dirty="0" smtClean="0"/>
              <a:t>(b-&gt;</a:t>
            </a:r>
            <a:r>
              <a:rPr lang="en-US" altLang="zh-CN" dirty="0" err="1" smtClean="0"/>
              <a:t>rchild</a:t>
            </a:r>
            <a:r>
              <a:rPr lang="en-US" altLang="zh-CN" dirty="0" smtClean="0"/>
              <a:t>);</a:t>
            </a:r>
          </a:p>
          <a:p>
            <a:r>
              <a:rPr lang="en-US" altLang="zh-CN" dirty="0"/>
              <a:t> </a:t>
            </a:r>
            <a:r>
              <a:rPr lang="en-US" altLang="zh-CN" dirty="0" smtClean="0"/>
              <a:t>    }</a:t>
            </a:r>
          </a:p>
          <a:p>
            <a:r>
              <a:rPr lang="en-US" altLang="zh-CN" dirty="0" smtClean="0"/>
              <a:t>}</a:t>
            </a:r>
            <a:endParaRPr lang="zh-CN" altLang="en-US" dirty="0"/>
          </a:p>
        </p:txBody>
      </p:sp>
      <p:sp>
        <p:nvSpPr>
          <p:cNvPr id="6" name="矩形 5"/>
          <p:cNvSpPr/>
          <p:nvPr/>
        </p:nvSpPr>
        <p:spPr>
          <a:xfrm>
            <a:off x="8238392" y="2270400"/>
            <a:ext cx="3616570" cy="2862322"/>
          </a:xfrm>
          <a:prstGeom prst="rect">
            <a:avLst/>
          </a:prstGeom>
          <a:ln w="19050">
            <a:solidFill>
              <a:srgbClr val="FF0000"/>
            </a:solidFill>
          </a:ln>
        </p:spPr>
        <p:txBody>
          <a:bodyPr wrap="square">
            <a:spAutoFit/>
          </a:bodyPr>
          <a:lstStyle/>
          <a:p>
            <a:r>
              <a:rPr lang="en-US" altLang="zh-CN" dirty="0" smtClean="0"/>
              <a:t>//</a:t>
            </a:r>
            <a:r>
              <a:rPr lang="zh-CN" altLang="en-US" dirty="0" smtClean="0"/>
              <a:t>二叉树的后序遍历</a:t>
            </a:r>
          </a:p>
          <a:p>
            <a:r>
              <a:rPr lang="en-US" altLang="zh-CN" dirty="0" smtClean="0"/>
              <a:t>void </a:t>
            </a:r>
            <a:r>
              <a:rPr lang="en-US" altLang="zh-CN" dirty="0" err="1" smtClean="0"/>
              <a:t>PreOrder</a:t>
            </a:r>
            <a:r>
              <a:rPr lang="en-US" altLang="zh-CN" dirty="0" smtClean="0"/>
              <a:t>(</a:t>
            </a:r>
            <a:r>
              <a:rPr lang="en-US" altLang="zh-CN" dirty="0" err="1" smtClean="0"/>
              <a:t>BTnode</a:t>
            </a:r>
            <a:r>
              <a:rPr lang="en-US" altLang="zh-CN" dirty="0" smtClean="0"/>
              <a:t> *b) </a:t>
            </a:r>
          </a:p>
          <a:p>
            <a:r>
              <a:rPr lang="en-US" altLang="zh-CN" dirty="0" smtClean="0"/>
              <a:t>{</a:t>
            </a:r>
          </a:p>
          <a:p>
            <a:r>
              <a:rPr lang="en-US" altLang="zh-CN" dirty="0"/>
              <a:t> </a:t>
            </a:r>
            <a:r>
              <a:rPr lang="en-US" altLang="zh-CN" dirty="0" smtClean="0"/>
              <a:t>    if(b!=NULL)</a:t>
            </a:r>
          </a:p>
          <a:p>
            <a:r>
              <a:rPr lang="en-US" altLang="zh-CN" dirty="0"/>
              <a:t> </a:t>
            </a:r>
            <a:r>
              <a:rPr lang="en-US" altLang="zh-CN" dirty="0" smtClean="0"/>
              <a:t>    {</a:t>
            </a:r>
          </a:p>
          <a:p>
            <a:r>
              <a:rPr lang="en-US" altLang="zh-CN" dirty="0" smtClean="0"/>
              <a:t>	</a:t>
            </a:r>
            <a:r>
              <a:rPr lang="en-US" altLang="zh-CN" dirty="0" err="1" smtClean="0"/>
              <a:t>PreOrder</a:t>
            </a:r>
            <a:r>
              <a:rPr lang="en-US" altLang="zh-CN" dirty="0" smtClean="0"/>
              <a:t>(b-&gt;</a:t>
            </a:r>
            <a:r>
              <a:rPr lang="en-US" altLang="zh-CN" dirty="0" err="1" smtClean="0"/>
              <a:t>lchild</a:t>
            </a:r>
            <a:r>
              <a:rPr lang="en-US" altLang="zh-CN" dirty="0" smtClean="0"/>
              <a:t>);</a:t>
            </a:r>
          </a:p>
          <a:p>
            <a:r>
              <a:rPr lang="en-US" altLang="zh-CN" dirty="0" smtClean="0"/>
              <a:t>	</a:t>
            </a:r>
            <a:r>
              <a:rPr lang="en-US" altLang="zh-CN" dirty="0" err="1" smtClean="0"/>
              <a:t>PreOrder</a:t>
            </a:r>
            <a:r>
              <a:rPr lang="en-US" altLang="zh-CN" dirty="0" smtClean="0"/>
              <a:t>(b-&gt;</a:t>
            </a:r>
            <a:r>
              <a:rPr lang="en-US" altLang="zh-CN" dirty="0" err="1" smtClean="0"/>
              <a:t>rchild</a:t>
            </a:r>
            <a:r>
              <a:rPr lang="en-US" altLang="zh-CN" dirty="0" smtClean="0"/>
              <a:t>);</a:t>
            </a:r>
          </a:p>
          <a:p>
            <a:r>
              <a:rPr lang="en-US" altLang="zh-CN" dirty="0" smtClean="0"/>
              <a:t>               </a:t>
            </a:r>
            <a:r>
              <a:rPr lang="en-US" altLang="zh-CN" dirty="0" err="1" smtClean="0"/>
              <a:t>cout</a:t>
            </a:r>
            <a:r>
              <a:rPr lang="en-US" altLang="zh-CN" dirty="0" smtClean="0"/>
              <a:t>&lt;&lt;b-&gt;data&lt;&lt;" ";</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2399719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哈夫曼树及其应用</a:t>
            </a:r>
            <a:endParaRPr lang="zh-CN" altLang="en-US" dirty="0"/>
          </a:p>
        </p:txBody>
      </p:sp>
      <p:sp>
        <p:nvSpPr>
          <p:cNvPr id="3" name="内容占位符 2"/>
          <p:cNvSpPr>
            <a:spLocks noGrp="1"/>
          </p:cNvSpPr>
          <p:nvPr>
            <p:ph idx="1"/>
          </p:nvPr>
        </p:nvSpPr>
        <p:spPr>
          <a:xfrm>
            <a:off x="1336431" y="1600201"/>
            <a:ext cx="8874369" cy="3328998"/>
          </a:xfrm>
        </p:spPr>
        <p:txBody>
          <a:bodyPr/>
          <a:lstStyle/>
          <a:p>
            <a:pPr>
              <a:spcBef>
                <a:spcPct val="50000"/>
              </a:spcBef>
            </a:pPr>
            <a:r>
              <a:rPr kumimoji="1" lang="zh-CN" altLang="en-US" dirty="0" smtClean="0"/>
              <a:t>哈夫曼树 </a:t>
            </a:r>
            <a:r>
              <a:rPr kumimoji="1" lang="en-US" altLang="zh-CN" dirty="0" smtClean="0"/>
              <a:t>(</a:t>
            </a:r>
            <a:r>
              <a:rPr kumimoji="1" lang="zh-CN" altLang="en-US" dirty="0" smtClean="0"/>
              <a:t>最优树</a:t>
            </a:r>
            <a:r>
              <a:rPr kumimoji="1" lang="en-US" altLang="zh-CN" dirty="0" smtClean="0"/>
              <a:t>):</a:t>
            </a:r>
            <a:r>
              <a:rPr kumimoji="1" lang="zh-CN" altLang="en-US" dirty="0" smtClean="0"/>
              <a:t>   </a:t>
            </a:r>
            <a:r>
              <a:rPr kumimoji="1" lang="zh-CN" altLang="en-US" sz="3600" dirty="0">
                <a:solidFill>
                  <a:srgbClr val="FF3300"/>
                </a:solidFill>
              </a:rPr>
              <a:t>带权路径长度最短的树</a:t>
            </a:r>
            <a:endParaRPr kumimoji="1" lang="zh-CN" altLang="en-US" dirty="0" smtClean="0"/>
          </a:p>
          <a:p>
            <a:pPr lvl="1">
              <a:spcBef>
                <a:spcPct val="50000"/>
              </a:spcBef>
            </a:pPr>
            <a:r>
              <a:rPr kumimoji="1" lang="zh-CN" altLang="en-US" dirty="0" smtClean="0"/>
              <a:t>结点带权的路径长度为从该结点到树根之间的路径长度与结点上权的乘积。</a:t>
            </a:r>
          </a:p>
          <a:p>
            <a:pPr lvl="1">
              <a:spcBef>
                <a:spcPct val="50000"/>
              </a:spcBef>
            </a:pPr>
            <a:r>
              <a:rPr kumimoji="1" lang="zh-CN" altLang="en-US" dirty="0" smtClean="0"/>
              <a:t>树的带权路径长度为树中叶子结点带权路径长度之和。</a:t>
            </a:r>
          </a:p>
          <a:p>
            <a:endParaRPr lang="zh-CN" altLang="en-US" dirty="0"/>
          </a:p>
        </p:txBody>
      </p:sp>
    </p:spTree>
    <p:extLst>
      <p:ext uri="{BB962C8B-B14F-4D97-AF65-F5344CB8AC3E}">
        <p14:creationId xmlns:p14="http://schemas.microsoft.com/office/powerpoint/2010/main" val="211388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1"/>
            <a:ext cx="8229600" cy="4114815"/>
          </a:xfrm>
        </p:spPr>
        <p:txBody>
          <a:bodyPr>
            <a:normAutofit/>
          </a:bodyPr>
          <a:lstStyle/>
          <a:p>
            <a:pPr>
              <a:spcBef>
                <a:spcPct val="50000"/>
              </a:spcBef>
            </a:pPr>
            <a:r>
              <a:rPr kumimoji="1" lang="zh-CN" altLang="en-US" dirty="0" smtClean="0"/>
              <a:t>记作：                    </a:t>
            </a:r>
            <a:endParaRPr kumimoji="1" lang="en-US" altLang="zh-CN" dirty="0" smtClean="0"/>
          </a:p>
          <a:p>
            <a:pPr lvl="1">
              <a:spcBef>
                <a:spcPct val="50000"/>
              </a:spcBef>
            </a:pPr>
            <a:r>
              <a:rPr kumimoji="1" lang="en-US" altLang="zh-CN" dirty="0" smtClean="0"/>
              <a:t>W</a:t>
            </a:r>
            <a:r>
              <a:rPr kumimoji="1" lang="en-US" altLang="zh-CN" baseline="-25000" dirty="0" smtClean="0"/>
              <a:t>k</a:t>
            </a:r>
            <a:r>
              <a:rPr kumimoji="1" lang="zh-CN" altLang="en-US" dirty="0" smtClean="0"/>
              <a:t>为树中每个叶子结点的权；</a:t>
            </a:r>
            <a:endParaRPr kumimoji="1" lang="en-US" altLang="zh-CN" dirty="0" smtClean="0"/>
          </a:p>
          <a:p>
            <a:pPr lvl="1">
              <a:spcBef>
                <a:spcPct val="50000"/>
              </a:spcBef>
            </a:pPr>
            <a:r>
              <a:rPr kumimoji="1" lang="en-US" altLang="zh-CN" dirty="0" err="1" smtClean="0"/>
              <a:t>L</a:t>
            </a:r>
            <a:r>
              <a:rPr kumimoji="1" lang="en-US" altLang="zh-CN" baseline="-25000" dirty="0" err="1" smtClean="0"/>
              <a:t>k</a:t>
            </a:r>
            <a:r>
              <a:rPr kumimoji="1" lang="zh-CN" altLang="en-US" dirty="0" smtClean="0"/>
              <a:t>为每个叶子结点到根的路径长度</a:t>
            </a:r>
          </a:p>
          <a:p>
            <a:pPr>
              <a:spcBef>
                <a:spcPct val="50000"/>
              </a:spcBef>
            </a:pPr>
            <a:r>
              <a:rPr kumimoji="1" lang="en-US" altLang="zh-CN" dirty="0" smtClean="0"/>
              <a:t>WPL</a:t>
            </a:r>
            <a:r>
              <a:rPr kumimoji="1" lang="zh-CN" altLang="en-US" dirty="0" smtClean="0"/>
              <a:t>最小的二叉树就称作</a:t>
            </a:r>
            <a:r>
              <a:rPr kumimoji="1" lang="zh-CN" altLang="en-US" dirty="0" smtClean="0">
                <a:solidFill>
                  <a:srgbClr val="FF0000"/>
                </a:solidFill>
              </a:rPr>
              <a:t>最优二叉树或哈夫曼树</a:t>
            </a:r>
            <a:r>
              <a:rPr kumimoji="1" lang="zh-CN" altLang="en-US" dirty="0" smtClean="0"/>
              <a:t> 。</a:t>
            </a:r>
          </a:p>
          <a:p>
            <a:endParaRPr lang="zh-CN" altLang="en-US" dirty="0"/>
          </a:p>
        </p:txBody>
      </p:sp>
      <p:graphicFrame>
        <p:nvGraphicFramePr>
          <p:cNvPr id="146435" name="Object 3"/>
          <p:cNvGraphicFramePr>
            <a:graphicFrameLocks noChangeAspect="1"/>
          </p:cNvGraphicFramePr>
          <p:nvPr>
            <p:extLst>
              <p:ext uri="{D42A27DB-BD31-4B8C-83A1-F6EECF244321}">
                <p14:modId xmlns:p14="http://schemas.microsoft.com/office/powerpoint/2010/main" val="2814662742"/>
              </p:ext>
            </p:extLst>
          </p:nvPr>
        </p:nvGraphicFramePr>
        <p:xfrm>
          <a:off x="3585778" y="1340813"/>
          <a:ext cx="1803400" cy="965200"/>
        </p:xfrm>
        <a:graphic>
          <a:graphicData uri="http://schemas.openxmlformats.org/presentationml/2006/ole">
            <mc:AlternateContent xmlns:mc="http://schemas.openxmlformats.org/markup-compatibility/2006">
              <mc:Choice xmlns:v="urn:schemas-microsoft-com:vml" Requires="v">
                <p:oleObj spid="_x0000_s1039" name="公式" r:id="rId3" imgW="1168200" imgH="558720" progId="Equation.3">
                  <p:embed/>
                </p:oleObj>
              </mc:Choice>
              <mc:Fallback>
                <p:oleObj name="公式" r:id="rId3" imgW="1168200" imgH="558720" progId="Equation.3">
                  <p:embed/>
                  <p:pic>
                    <p:nvPicPr>
                      <p:cNvPr id="1464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778" y="1340813"/>
                        <a:ext cx="1803400" cy="965200"/>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spTree>
    <p:extLst>
      <p:ext uri="{BB962C8B-B14F-4D97-AF65-F5344CB8AC3E}">
        <p14:creationId xmlns:p14="http://schemas.microsoft.com/office/powerpoint/2010/main" val="182664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
          <p:cNvSpPr>
            <a:spLocks noChangeArrowheads="1"/>
          </p:cNvSpPr>
          <p:nvPr/>
        </p:nvSpPr>
        <p:spPr bwMode="auto">
          <a:xfrm>
            <a:off x="7848600" y="228600"/>
            <a:ext cx="381000" cy="381000"/>
          </a:xfrm>
          <a:prstGeom prst="ellipse">
            <a:avLst/>
          </a:prstGeom>
          <a:solidFill>
            <a:schemeClr val="accent1"/>
          </a:solidFill>
          <a:ln w="19050">
            <a:solidFill>
              <a:schemeClr val="accent2"/>
            </a:solidFill>
            <a:round/>
            <a:headEnd/>
            <a:tailEnd/>
          </a:ln>
          <a:effectLst/>
        </p:spPr>
        <p:txBody>
          <a:bodyPr wrap="none" anchor="ctr"/>
          <a:lstStyle/>
          <a:p>
            <a:endParaRPr lang="zh-CN" altLang="en-US"/>
          </a:p>
        </p:txBody>
      </p:sp>
      <p:sp>
        <p:nvSpPr>
          <p:cNvPr id="5" name="Oval 3"/>
          <p:cNvSpPr>
            <a:spLocks noChangeArrowheads="1"/>
          </p:cNvSpPr>
          <p:nvPr/>
        </p:nvSpPr>
        <p:spPr bwMode="auto">
          <a:xfrm>
            <a:off x="7086600" y="914400"/>
            <a:ext cx="381000" cy="381000"/>
          </a:xfrm>
          <a:prstGeom prst="ellipse">
            <a:avLst/>
          </a:prstGeom>
          <a:solidFill>
            <a:schemeClr val="accent1"/>
          </a:solidFill>
          <a:ln w="19050">
            <a:solidFill>
              <a:schemeClr val="accent2"/>
            </a:solidFill>
            <a:round/>
            <a:headEnd/>
            <a:tailEnd/>
          </a:ln>
          <a:effectLst/>
        </p:spPr>
        <p:txBody>
          <a:bodyPr wrap="none" anchor="ctr"/>
          <a:lstStyle/>
          <a:p>
            <a:endParaRPr lang="zh-CN" altLang="en-US"/>
          </a:p>
        </p:txBody>
      </p:sp>
      <p:sp>
        <p:nvSpPr>
          <p:cNvPr id="6" name="Oval 4"/>
          <p:cNvSpPr>
            <a:spLocks noChangeArrowheads="1"/>
          </p:cNvSpPr>
          <p:nvPr/>
        </p:nvSpPr>
        <p:spPr bwMode="auto">
          <a:xfrm>
            <a:off x="6477000" y="1752600"/>
            <a:ext cx="381000" cy="381000"/>
          </a:xfrm>
          <a:prstGeom prst="ellipse">
            <a:avLst/>
          </a:prstGeom>
          <a:solidFill>
            <a:schemeClr val="accent1"/>
          </a:solidFill>
          <a:ln w="19050">
            <a:solidFill>
              <a:schemeClr val="accent2"/>
            </a:solidFill>
            <a:round/>
            <a:headEnd/>
            <a:tailEnd/>
          </a:ln>
          <a:effectLst/>
        </p:spPr>
        <p:txBody>
          <a:bodyPr wrap="none" anchor="ctr"/>
          <a:lstStyle/>
          <a:p>
            <a:pPr algn="ctr" eaLnBrk="1" hangingPunct="1"/>
            <a:r>
              <a:rPr kumimoji="1" lang="en-US" altLang="zh-CN"/>
              <a:t>a</a:t>
            </a:r>
          </a:p>
        </p:txBody>
      </p:sp>
      <p:sp>
        <p:nvSpPr>
          <p:cNvPr id="7" name="Oval 5"/>
          <p:cNvSpPr>
            <a:spLocks noChangeArrowheads="1"/>
          </p:cNvSpPr>
          <p:nvPr/>
        </p:nvSpPr>
        <p:spPr bwMode="auto">
          <a:xfrm>
            <a:off x="7543800" y="1752600"/>
            <a:ext cx="381000" cy="381000"/>
          </a:xfrm>
          <a:prstGeom prst="ellipse">
            <a:avLst/>
          </a:prstGeom>
          <a:solidFill>
            <a:schemeClr val="accent1"/>
          </a:solidFill>
          <a:ln w="19050">
            <a:solidFill>
              <a:schemeClr val="accent2"/>
            </a:solidFill>
            <a:round/>
            <a:headEnd/>
            <a:tailEnd/>
          </a:ln>
          <a:effectLst/>
        </p:spPr>
        <p:txBody>
          <a:bodyPr wrap="none" anchor="ctr"/>
          <a:lstStyle/>
          <a:p>
            <a:pPr algn="ctr" eaLnBrk="1" hangingPunct="1"/>
            <a:r>
              <a:rPr kumimoji="1" lang="en-US" altLang="zh-CN"/>
              <a:t>b</a:t>
            </a:r>
          </a:p>
        </p:txBody>
      </p:sp>
      <p:sp>
        <p:nvSpPr>
          <p:cNvPr id="8" name="Oval 6"/>
          <p:cNvSpPr>
            <a:spLocks noChangeArrowheads="1"/>
          </p:cNvSpPr>
          <p:nvPr/>
        </p:nvSpPr>
        <p:spPr bwMode="auto">
          <a:xfrm>
            <a:off x="8610600" y="914400"/>
            <a:ext cx="381000" cy="381000"/>
          </a:xfrm>
          <a:prstGeom prst="ellipse">
            <a:avLst/>
          </a:prstGeom>
          <a:solidFill>
            <a:schemeClr val="accent1"/>
          </a:solidFill>
          <a:ln w="19050">
            <a:solidFill>
              <a:schemeClr val="accent2"/>
            </a:solidFill>
            <a:round/>
            <a:headEnd/>
            <a:tailEnd/>
          </a:ln>
          <a:effectLst/>
        </p:spPr>
        <p:txBody>
          <a:bodyPr wrap="none" anchor="ctr"/>
          <a:lstStyle/>
          <a:p>
            <a:endParaRPr lang="zh-CN" altLang="en-US"/>
          </a:p>
        </p:txBody>
      </p:sp>
      <p:sp>
        <p:nvSpPr>
          <p:cNvPr id="9" name="Oval 7"/>
          <p:cNvSpPr>
            <a:spLocks noChangeArrowheads="1"/>
          </p:cNvSpPr>
          <p:nvPr/>
        </p:nvSpPr>
        <p:spPr bwMode="auto">
          <a:xfrm>
            <a:off x="8077200" y="1752600"/>
            <a:ext cx="381000" cy="381000"/>
          </a:xfrm>
          <a:prstGeom prst="ellipse">
            <a:avLst/>
          </a:prstGeom>
          <a:solidFill>
            <a:schemeClr val="accent1"/>
          </a:solidFill>
          <a:ln w="19050">
            <a:solidFill>
              <a:schemeClr val="accent2"/>
            </a:solidFill>
            <a:round/>
            <a:headEnd/>
            <a:tailEnd/>
          </a:ln>
          <a:effectLst/>
        </p:spPr>
        <p:txBody>
          <a:bodyPr wrap="none" anchor="ctr"/>
          <a:lstStyle/>
          <a:p>
            <a:pPr algn="ctr" eaLnBrk="1" hangingPunct="1"/>
            <a:r>
              <a:rPr kumimoji="1" lang="en-US" altLang="zh-CN"/>
              <a:t>c</a:t>
            </a:r>
          </a:p>
        </p:txBody>
      </p:sp>
      <p:sp>
        <p:nvSpPr>
          <p:cNvPr id="10" name="Oval 8"/>
          <p:cNvSpPr>
            <a:spLocks noChangeArrowheads="1"/>
          </p:cNvSpPr>
          <p:nvPr/>
        </p:nvSpPr>
        <p:spPr bwMode="auto">
          <a:xfrm>
            <a:off x="9220200" y="1752600"/>
            <a:ext cx="381000" cy="381000"/>
          </a:xfrm>
          <a:prstGeom prst="ellipse">
            <a:avLst/>
          </a:prstGeom>
          <a:solidFill>
            <a:schemeClr val="accent1"/>
          </a:solidFill>
          <a:ln w="19050">
            <a:solidFill>
              <a:schemeClr val="accent2"/>
            </a:solidFill>
            <a:round/>
            <a:headEnd/>
            <a:tailEnd/>
          </a:ln>
          <a:effectLst/>
        </p:spPr>
        <p:txBody>
          <a:bodyPr wrap="none" anchor="ctr"/>
          <a:lstStyle/>
          <a:p>
            <a:pPr algn="ctr" eaLnBrk="1" hangingPunct="1"/>
            <a:r>
              <a:rPr kumimoji="1" lang="en-US" altLang="zh-CN"/>
              <a:t>d</a:t>
            </a:r>
          </a:p>
        </p:txBody>
      </p:sp>
      <p:cxnSp>
        <p:nvCxnSpPr>
          <p:cNvPr id="11" name="AutoShape 9"/>
          <p:cNvCxnSpPr>
            <a:cxnSpLocks noChangeShapeType="1"/>
            <a:stCxn id="4" idx="3"/>
            <a:endCxn id="5" idx="7"/>
          </p:cNvCxnSpPr>
          <p:nvPr/>
        </p:nvCxnSpPr>
        <p:spPr bwMode="auto">
          <a:xfrm flipH="1">
            <a:off x="7412039" y="563564"/>
            <a:ext cx="492125" cy="396875"/>
          </a:xfrm>
          <a:prstGeom prst="straightConnector1">
            <a:avLst/>
          </a:prstGeom>
          <a:noFill/>
          <a:ln w="19050">
            <a:solidFill>
              <a:schemeClr val="accent2"/>
            </a:solidFill>
            <a:round/>
            <a:headEnd/>
            <a:tailEnd/>
          </a:ln>
          <a:effectLst/>
        </p:spPr>
      </p:cxnSp>
      <p:cxnSp>
        <p:nvCxnSpPr>
          <p:cNvPr id="12" name="AutoShape 10"/>
          <p:cNvCxnSpPr>
            <a:cxnSpLocks noChangeShapeType="1"/>
            <a:stCxn id="5" idx="3"/>
            <a:endCxn id="6" idx="0"/>
          </p:cNvCxnSpPr>
          <p:nvPr/>
        </p:nvCxnSpPr>
        <p:spPr bwMode="auto">
          <a:xfrm flipH="1">
            <a:off x="6667501" y="1249363"/>
            <a:ext cx="474663" cy="493712"/>
          </a:xfrm>
          <a:prstGeom prst="straightConnector1">
            <a:avLst/>
          </a:prstGeom>
          <a:noFill/>
          <a:ln w="19050">
            <a:solidFill>
              <a:schemeClr val="accent2"/>
            </a:solidFill>
            <a:round/>
            <a:headEnd/>
            <a:tailEnd/>
          </a:ln>
          <a:effectLst/>
        </p:spPr>
      </p:cxnSp>
      <p:cxnSp>
        <p:nvCxnSpPr>
          <p:cNvPr id="13" name="AutoShape 11"/>
          <p:cNvCxnSpPr>
            <a:cxnSpLocks noChangeShapeType="1"/>
            <a:stCxn id="5" idx="5"/>
            <a:endCxn id="7" idx="0"/>
          </p:cNvCxnSpPr>
          <p:nvPr/>
        </p:nvCxnSpPr>
        <p:spPr bwMode="auto">
          <a:xfrm>
            <a:off x="7412038" y="1249363"/>
            <a:ext cx="322262" cy="493712"/>
          </a:xfrm>
          <a:prstGeom prst="straightConnector1">
            <a:avLst/>
          </a:prstGeom>
          <a:noFill/>
          <a:ln w="19050">
            <a:solidFill>
              <a:schemeClr val="accent2"/>
            </a:solidFill>
            <a:round/>
            <a:headEnd/>
            <a:tailEnd/>
          </a:ln>
          <a:effectLst/>
        </p:spPr>
      </p:cxnSp>
      <p:cxnSp>
        <p:nvCxnSpPr>
          <p:cNvPr id="14" name="AutoShape 12"/>
          <p:cNvCxnSpPr>
            <a:cxnSpLocks noChangeShapeType="1"/>
            <a:stCxn id="4" idx="5"/>
            <a:endCxn id="8" idx="1"/>
          </p:cNvCxnSpPr>
          <p:nvPr/>
        </p:nvCxnSpPr>
        <p:spPr bwMode="auto">
          <a:xfrm>
            <a:off x="8174039" y="563564"/>
            <a:ext cx="492125" cy="396875"/>
          </a:xfrm>
          <a:prstGeom prst="straightConnector1">
            <a:avLst/>
          </a:prstGeom>
          <a:noFill/>
          <a:ln w="19050">
            <a:solidFill>
              <a:schemeClr val="accent2"/>
            </a:solidFill>
            <a:round/>
            <a:headEnd/>
            <a:tailEnd/>
          </a:ln>
          <a:effectLst/>
        </p:spPr>
      </p:cxnSp>
      <p:cxnSp>
        <p:nvCxnSpPr>
          <p:cNvPr id="15" name="AutoShape 13"/>
          <p:cNvCxnSpPr>
            <a:cxnSpLocks noChangeShapeType="1"/>
            <a:stCxn id="8" idx="3"/>
            <a:endCxn id="9" idx="0"/>
          </p:cNvCxnSpPr>
          <p:nvPr/>
        </p:nvCxnSpPr>
        <p:spPr bwMode="auto">
          <a:xfrm flipH="1">
            <a:off x="8267701" y="1249363"/>
            <a:ext cx="398463" cy="493712"/>
          </a:xfrm>
          <a:prstGeom prst="straightConnector1">
            <a:avLst/>
          </a:prstGeom>
          <a:noFill/>
          <a:ln w="19050">
            <a:solidFill>
              <a:schemeClr val="accent2"/>
            </a:solidFill>
            <a:round/>
            <a:headEnd/>
            <a:tailEnd/>
          </a:ln>
          <a:effectLst/>
        </p:spPr>
      </p:cxnSp>
      <p:cxnSp>
        <p:nvCxnSpPr>
          <p:cNvPr id="16" name="AutoShape 14"/>
          <p:cNvCxnSpPr>
            <a:cxnSpLocks noChangeShapeType="1"/>
            <a:stCxn id="8" idx="5"/>
            <a:endCxn id="10" idx="0"/>
          </p:cNvCxnSpPr>
          <p:nvPr/>
        </p:nvCxnSpPr>
        <p:spPr bwMode="auto">
          <a:xfrm>
            <a:off x="8936038" y="1249363"/>
            <a:ext cx="474662" cy="493712"/>
          </a:xfrm>
          <a:prstGeom prst="straightConnector1">
            <a:avLst/>
          </a:prstGeom>
          <a:noFill/>
          <a:ln w="19050">
            <a:solidFill>
              <a:schemeClr val="accent2"/>
            </a:solidFill>
            <a:round/>
            <a:headEnd/>
            <a:tailEnd/>
          </a:ln>
          <a:effectLst/>
        </p:spPr>
      </p:cxnSp>
      <p:sp>
        <p:nvSpPr>
          <p:cNvPr id="17" name="Text Box 15"/>
          <p:cNvSpPr txBox="1">
            <a:spLocks noChangeArrowheads="1"/>
          </p:cNvSpPr>
          <p:nvPr/>
        </p:nvSpPr>
        <p:spPr bwMode="auto">
          <a:xfrm>
            <a:off x="6477000" y="21336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7</a:t>
            </a:r>
          </a:p>
        </p:txBody>
      </p:sp>
      <p:sp>
        <p:nvSpPr>
          <p:cNvPr id="18" name="Text Box 16"/>
          <p:cNvSpPr txBox="1">
            <a:spLocks noChangeArrowheads="1"/>
          </p:cNvSpPr>
          <p:nvPr/>
        </p:nvSpPr>
        <p:spPr bwMode="auto">
          <a:xfrm>
            <a:off x="7467600" y="21336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5</a:t>
            </a:r>
          </a:p>
        </p:txBody>
      </p:sp>
      <p:sp>
        <p:nvSpPr>
          <p:cNvPr id="19" name="Text Box 17"/>
          <p:cNvSpPr txBox="1">
            <a:spLocks noChangeArrowheads="1"/>
          </p:cNvSpPr>
          <p:nvPr/>
        </p:nvSpPr>
        <p:spPr bwMode="auto">
          <a:xfrm>
            <a:off x="8077200" y="21336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2</a:t>
            </a:r>
          </a:p>
        </p:txBody>
      </p:sp>
      <p:sp>
        <p:nvSpPr>
          <p:cNvPr id="20" name="Text Box 18"/>
          <p:cNvSpPr txBox="1">
            <a:spLocks noChangeArrowheads="1"/>
          </p:cNvSpPr>
          <p:nvPr/>
        </p:nvSpPr>
        <p:spPr bwMode="auto">
          <a:xfrm>
            <a:off x="9220200" y="21336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4</a:t>
            </a:r>
          </a:p>
        </p:txBody>
      </p:sp>
      <p:sp>
        <p:nvSpPr>
          <p:cNvPr id="21" name="Text Box 19"/>
          <p:cNvSpPr txBox="1">
            <a:spLocks noChangeArrowheads="1"/>
          </p:cNvSpPr>
          <p:nvPr/>
        </p:nvSpPr>
        <p:spPr bwMode="auto">
          <a:xfrm>
            <a:off x="6172200" y="2590800"/>
            <a:ext cx="39624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WPL=7*2+5*2+2*2+4*2=36</a:t>
            </a:r>
          </a:p>
        </p:txBody>
      </p:sp>
      <p:sp>
        <p:nvSpPr>
          <p:cNvPr id="22" name="Oval 20"/>
          <p:cNvSpPr>
            <a:spLocks noChangeArrowheads="1"/>
          </p:cNvSpPr>
          <p:nvPr/>
        </p:nvSpPr>
        <p:spPr bwMode="auto">
          <a:xfrm>
            <a:off x="3581400" y="2819400"/>
            <a:ext cx="381000" cy="381000"/>
          </a:xfrm>
          <a:prstGeom prst="ellipse">
            <a:avLst/>
          </a:prstGeom>
          <a:solidFill>
            <a:srgbClr val="FFCCFF"/>
          </a:solidFill>
          <a:ln w="19050">
            <a:solidFill>
              <a:schemeClr val="accent2"/>
            </a:solidFill>
            <a:round/>
            <a:headEnd/>
            <a:tailEnd/>
          </a:ln>
          <a:effectLst/>
        </p:spPr>
        <p:txBody>
          <a:bodyPr wrap="none" anchor="ctr"/>
          <a:lstStyle/>
          <a:p>
            <a:endParaRPr lang="zh-CN" altLang="en-US"/>
          </a:p>
        </p:txBody>
      </p:sp>
      <p:sp>
        <p:nvSpPr>
          <p:cNvPr id="23" name="Oval 21"/>
          <p:cNvSpPr>
            <a:spLocks noChangeArrowheads="1"/>
          </p:cNvSpPr>
          <p:nvPr/>
        </p:nvSpPr>
        <p:spPr bwMode="auto">
          <a:xfrm>
            <a:off x="2819400" y="3505200"/>
            <a:ext cx="381000" cy="381000"/>
          </a:xfrm>
          <a:prstGeom prst="ellipse">
            <a:avLst/>
          </a:prstGeom>
          <a:solidFill>
            <a:srgbClr val="FFCCFF"/>
          </a:solidFill>
          <a:ln w="19050">
            <a:solidFill>
              <a:schemeClr val="accent2"/>
            </a:solidFill>
            <a:round/>
            <a:headEnd/>
            <a:tailEnd/>
          </a:ln>
          <a:effectLst/>
        </p:spPr>
        <p:txBody>
          <a:bodyPr wrap="none" anchor="ctr"/>
          <a:lstStyle/>
          <a:p>
            <a:endParaRPr lang="zh-CN" altLang="en-US"/>
          </a:p>
        </p:txBody>
      </p:sp>
      <p:sp>
        <p:nvSpPr>
          <p:cNvPr id="24" name="Oval 22"/>
          <p:cNvSpPr>
            <a:spLocks noChangeArrowheads="1"/>
          </p:cNvSpPr>
          <p:nvPr/>
        </p:nvSpPr>
        <p:spPr bwMode="auto">
          <a:xfrm>
            <a:off x="2209800" y="4343400"/>
            <a:ext cx="381000" cy="38100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d</a:t>
            </a:r>
          </a:p>
        </p:txBody>
      </p:sp>
      <p:sp>
        <p:nvSpPr>
          <p:cNvPr id="25" name="Oval 23"/>
          <p:cNvSpPr>
            <a:spLocks noChangeArrowheads="1"/>
          </p:cNvSpPr>
          <p:nvPr/>
        </p:nvSpPr>
        <p:spPr bwMode="auto">
          <a:xfrm>
            <a:off x="3276600" y="4343400"/>
            <a:ext cx="381000" cy="381000"/>
          </a:xfrm>
          <a:prstGeom prst="ellipse">
            <a:avLst/>
          </a:prstGeom>
          <a:solidFill>
            <a:srgbClr val="FFCCFF"/>
          </a:solidFill>
          <a:ln w="19050">
            <a:solidFill>
              <a:schemeClr val="accent2"/>
            </a:solidFill>
            <a:round/>
            <a:headEnd/>
            <a:tailEnd/>
          </a:ln>
          <a:effectLst/>
        </p:spPr>
        <p:txBody>
          <a:bodyPr wrap="none" anchor="ctr"/>
          <a:lstStyle/>
          <a:p>
            <a:pPr algn="ctr" eaLnBrk="1" hangingPunct="1"/>
            <a:endParaRPr kumimoji="1" lang="zh-CN" altLang="zh-CN"/>
          </a:p>
        </p:txBody>
      </p:sp>
      <p:sp>
        <p:nvSpPr>
          <p:cNvPr id="26" name="Oval 24"/>
          <p:cNvSpPr>
            <a:spLocks noChangeArrowheads="1"/>
          </p:cNvSpPr>
          <p:nvPr/>
        </p:nvSpPr>
        <p:spPr bwMode="auto">
          <a:xfrm>
            <a:off x="4343400" y="3505200"/>
            <a:ext cx="381000" cy="38100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c</a:t>
            </a:r>
          </a:p>
        </p:txBody>
      </p:sp>
      <p:cxnSp>
        <p:nvCxnSpPr>
          <p:cNvPr id="27" name="AutoShape 25"/>
          <p:cNvCxnSpPr>
            <a:cxnSpLocks noChangeShapeType="1"/>
            <a:stCxn id="22" idx="3"/>
            <a:endCxn id="23" idx="7"/>
          </p:cNvCxnSpPr>
          <p:nvPr/>
        </p:nvCxnSpPr>
        <p:spPr bwMode="auto">
          <a:xfrm flipH="1">
            <a:off x="3144839" y="3154364"/>
            <a:ext cx="492125" cy="396875"/>
          </a:xfrm>
          <a:prstGeom prst="straightConnector1">
            <a:avLst/>
          </a:prstGeom>
          <a:noFill/>
          <a:ln w="19050">
            <a:solidFill>
              <a:schemeClr val="accent2"/>
            </a:solidFill>
            <a:round/>
            <a:headEnd/>
            <a:tailEnd/>
          </a:ln>
          <a:effectLst/>
        </p:spPr>
      </p:cxnSp>
      <p:cxnSp>
        <p:nvCxnSpPr>
          <p:cNvPr id="28" name="AutoShape 26"/>
          <p:cNvCxnSpPr>
            <a:cxnSpLocks noChangeShapeType="1"/>
            <a:stCxn id="23" idx="3"/>
            <a:endCxn id="24" idx="0"/>
          </p:cNvCxnSpPr>
          <p:nvPr/>
        </p:nvCxnSpPr>
        <p:spPr bwMode="auto">
          <a:xfrm flipH="1">
            <a:off x="2400301" y="3840163"/>
            <a:ext cx="474663" cy="493712"/>
          </a:xfrm>
          <a:prstGeom prst="straightConnector1">
            <a:avLst/>
          </a:prstGeom>
          <a:noFill/>
          <a:ln w="19050">
            <a:solidFill>
              <a:schemeClr val="accent2"/>
            </a:solidFill>
            <a:round/>
            <a:headEnd/>
            <a:tailEnd/>
          </a:ln>
          <a:effectLst/>
        </p:spPr>
      </p:cxnSp>
      <p:cxnSp>
        <p:nvCxnSpPr>
          <p:cNvPr id="29" name="AutoShape 27"/>
          <p:cNvCxnSpPr>
            <a:cxnSpLocks noChangeShapeType="1"/>
            <a:stCxn id="23" idx="5"/>
            <a:endCxn id="25" idx="0"/>
          </p:cNvCxnSpPr>
          <p:nvPr/>
        </p:nvCxnSpPr>
        <p:spPr bwMode="auto">
          <a:xfrm>
            <a:off x="3144838" y="3840163"/>
            <a:ext cx="322262" cy="493712"/>
          </a:xfrm>
          <a:prstGeom prst="straightConnector1">
            <a:avLst/>
          </a:prstGeom>
          <a:noFill/>
          <a:ln w="19050">
            <a:solidFill>
              <a:schemeClr val="accent2"/>
            </a:solidFill>
            <a:round/>
            <a:headEnd/>
            <a:tailEnd/>
          </a:ln>
          <a:effectLst/>
        </p:spPr>
      </p:cxnSp>
      <p:cxnSp>
        <p:nvCxnSpPr>
          <p:cNvPr id="30" name="AutoShape 28"/>
          <p:cNvCxnSpPr>
            <a:cxnSpLocks noChangeShapeType="1"/>
            <a:stCxn id="22" idx="5"/>
            <a:endCxn id="26" idx="1"/>
          </p:cNvCxnSpPr>
          <p:nvPr/>
        </p:nvCxnSpPr>
        <p:spPr bwMode="auto">
          <a:xfrm>
            <a:off x="3906839" y="3154364"/>
            <a:ext cx="492125" cy="396875"/>
          </a:xfrm>
          <a:prstGeom prst="straightConnector1">
            <a:avLst/>
          </a:prstGeom>
          <a:noFill/>
          <a:ln w="19050">
            <a:solidFill>
              <a:schemeClr val="accent2"/>
            </a:solidFill>
            <a:round/>
            <a:headEnd/>
            <a:tailEnd/>
          </a:ln>
          <a:effectLst/>
        </p:spPr>
      </p:cxnSp>
      <p:sp>
        <p:nvSpPr>
          <p:cNvPr id="31" name="Oval 29"/>
          <p:cNvSpPr>
            <a:spLocks noChangeArrowheads="1"/>
          </p:cNvSpPr>
          <p:nvPr/>
        </p:nvSpPr>
        <p:spPr bwMode="auto">
          <a:xfrm>
            <a:off x="2743200" y="5257800"/>
            <a:ext cx="381000" cy="38100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a</a:t>
            </a:r>
          </a:p>
        </p:txBody>
      </p:sp>
      <p:cxnSp>
        <p:nvCxnSpPr>
          <p:cNvPr id="32" name="AutoShape 30"/>
          <p:cNvCxnSpPr>
            <a:cxnSpLocks noChangeShapeType="1"/>
            <a:stCxn id="25" idx="3"/>
            <a:endCxn id="31" idx="0"/>
          </p:cNvCxnSpPr>
          <p:nvPr/>
        </p:nvCxnSpPr>
        <p:spPr bwMode="auto">
          <a:xfrm flipH="1">
            <a:off x="2933701" y="4678363"/>
            <a:ext cx="398463" cy="569912"/>
          </a:xfrm>
          <a:prstGeom prst="straightConnector1">
            <a:avLst/>
          </a:prstGeom>
          <a:noFill/>
          <a:ln w="19050">
            <a:solidFill>
              <a:schemeClr val="accent2"/>
            </a:solidFill>
            <a:round/>
            <a:headEnd/>
            <a:tailEnd/>
          </a:ln>
          <a:effectLst/>
        </p:spPr>
      </p:cxnSp>
      <p:sp>
        <p:nvSpPr>
          <p:cNvPr id="33" name="Oval 31"/>
          <p:cNvSpPr>
            <a:spLocks noChangeArrowheads="1"/>
          </p:cNvSpPr>
          <p:nvPr/>
        </p:nvSpPr>
        <p:spPr bwMode="auto">
          <a:xfrm>
            <a:off x="3962400" y="5257800"/>
            <a:ext cx="381000" cy="38100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b</a:t>
            </a:r>
          </a:p>
        </p:txBody>
      </p:sp>
      <p:cxnSp>
        <p:nvCxnSpPr>
          <p:cNvPr id="34" name="AutoShape 32"/>
          <p:cNvCxnSpPr>
            <a:cxnSpLocks noChangeShapeType="1"/>
            <a:stCxn id="25" idx="5"/>
            <a:endCxn id="33" idx="0"/>
          </p:cNvCxnSpPr>
          <p:nvPr/>
        </p:nvCxnSpPr>
        <p:spPr bwMode="auto">
          <a:xfrm>
            <a:off x="3602038" y="4678363"/>
            <a:ext cx="550862" cy="569912"/>
          </a:xfrm>
          <a:prstGeom prst="straightConnector1">
            <a:avLst/>
          </a:prstGeom>
          <a:noFill/>
          <a:ln w="19050">
            <a:solidFill>
              <a:schemeClr val="accent2"/>
            </a:solidFill>
            <a:round/>
            <a:headEnd/>
            <a:tailEnd/>
          </a:ln>
          <a:effectLst/>
        </p:spPr>
      </p:cxnSp>
      <p:sp>
        <p:nvSpPr>
          <p:cNvPr id="35" name="Text Box 33"/>
          <p:cNvSpPr txBox="1">
            <a:spLocks noChangeArrowheads="1"/>
          </p:cNvSpPr>
          <p:nvPr/>
        </p:nvSpPr>
        <p:spPr bwMode="auto">
          <a:xfrm>
            <a:off x="4800600" y="35052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2</a:t>
            </a:r>
          </a:p>
        </p:txBody>
      </p:sp>
      <p:sp>
        <p:nvSpPr>
          <p:cNvPr id="36" name="Text Box 34"/>
          <p:cNvSpPr txBox="1">
            <a:spLocks noChangeArrowheads="1"/>
          </p:cNvSpPr>
          <p:nvPr/>
        </p:nvSpPr>
        <p:spPr bwMode="auto">
          <a:xfrm>
            <a:off x="1828800" y="42672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4</a:t>
            </a:r>
          </a:p>
        </p:txBody>
      </p:sp>
      <p:sp>
        <p:nvSpPr>
          <p:cNvPr id="37" name="Text Box 35"/>
          <p:cNvSpPr txBox="1">
            <a:spLocks noChangeArrowheads="1"/>
          </p:cNvSpPr>
          <p:nvPr/>
        </p:nvSpPr>
        <p:spPr bwMode="auto">
          <a:xfrm>
            <a:off x="2743200" y="56388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7</a:t>
            </a:r>
          </a:p>
        </p:txBody>
      </p:sp>
      <p:sp>
        <p:nvSpPr>
          <p:cNvPr id="38" name="Text Box 36"/>
          <p:cNvSpPr txBox="1">
            <a:spLocks noChangeArrowheads="1"/>
          </p:cNvSpPr>
          <p:nvPr/>
        </p:nvSpPr>
        <p:spPr bwMode="auto">
          <a:xfrm>
            <a:off x="3962400" y="56388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5</a:t>
            </a:r>
          </a:p>
        </p:txBody>
      </p:sp>
      <p:sp>
        <p:nvSpPr>
          <p:cNvPr id="39" name="Text Box 37"/>
          <p:cNvSpPr txBox="1">
            <a:spLocks noChangeArrowheads="1"/>
          </p:cNvSpPr>
          <p:nvPr/>
        </p:nvSpPr>
        <p:spPr bwMode="auto">
          <a:xfrm>
            <a:off x="1828800" y="6019800"/>
            <a:ext cx="38862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WPL=7*3+5*3+2*1+4*2=46</a:t>
            </a:r>
          </a:p>
        </p:txBody>
      </p:sp>
      <p:sp>
        <p:nvSpPr>
          <p:cNvPr id="40" name="Oval 38"/>
          <p:cNvSpPr>
            <a:spLocks noChangeArrowheads="1"/>
          </p:cNvSpPr>
          <p:nvPr/>
        </p:nvSpPr>
        <p:spPr bwMode="auto">
          <a:xfrm>
            <a:off x="7239000" y="3124200"/>
            <a:ext cx="381000" cy="381000"/>
          </a:xfrm>
          <a:prstGeom prst="ellipse">
            <a:avLst/>
          </a:prstGeom>
          <a:solidFill>
            <a:srgbClr val="66CCFF"/>
          </a:solidFill>
          <a:ln w="19050">
            <a:solidFill>
              <a:srgbClr val="FF3300"/>
            </a:solidFill>
            <a:round/>
            <a:headEnd/>
            <a:tailEnd/>
          </a:ln>
          <a:effectLst/>
        </p:spPr>
        <p:txBody>
          <a:bodyPr wrap="none" anchor="ctr"/>
          <a:lstStyle/>
          <a:p>
            <a:endParaRPr lang="zh-CN" altLang="en-US"/>
          </a:p>
        </p:txBody>
      </p:sp>
      <p:sp>
        <p:nvSpPr>
          <p:cNvPr id="41" name="Oval 39"/>
          <p:cNvSpPr>
            <a:spLocks noChangeArrowheads="1"/>
          </p:cNvSpPr>
          <p:nvPr/>
        </p:nvSpPr>
        <p:spPr bwMode="auto">
          <a:xfrm>
            <a:off x="6477000" y="3810000"/>
            <a:ext cx="381000" cy="381000"/>
          </a:xfrm>
          <a:prstGeom prst="ellipse">
            <a:avLst/>
          </a:prstGeom>
          <a:solidFill>
            <a:srgbClr val="66CCFF"/>
          </a:solidFill>
          <a:ln w="19050">
            <a:solidFill>
              <a:srgbClr val="FF3300"/>
            </a:solidFill>
            <a:round/>
            <a:headEnd/>
            <a:tailEnd/>
          </a:ln>
          <a:effectLst/>
        </p:spPr>
        <p:txBody>
          <a:bodyPr wrap="none" anchor="ctr"/>
          <a:lstStyle/>
          <a:p>
            <a:pPr algn="ctr" eaLnBrk="1" hangingPunct="1"/>
            <a:r>
              <a:rPr kumimoji="1" lang="en-US" altLang="zh-CN"/>
              <a:t>a</a:t>
            </a:r>
          </a:p>
        </p:txBody>
      </p:sp>
      <p:sp>
        <p:nvSpPr>
          <p:cNvPr id="42" name="Oval 40"/>
          <p:cNvSpPr>
            <a:spLocks noChangeArrowheads="1"/>
          </p:cNvSpPr>
          <p:nvPr/>
        </p:nvSpPr>
        <p:spPr bwMode="auto">
          <a:xfrm>
            <a:off x="8001000" y="3810000"/>
            <a:ext cx="381000" cy="381000"/>
          </a:xfrm>
          <a:prstGeom prst="ellipse">
            <a:avLst/>
          </a:prstGeom>
          <a:solidFill>
            <a:srgbClr val="66CCFF"/>
          </a:solidFill>
          <a:ln w="19050">
            <a:solidFill>
              <a:srgbClr val="FF3300"/>
            </a:solidFill>
            <a:round/>
            <a:headEnd/>
            <a:tailEnd/>
          </a:ln>
          <a:effectLst/>
        </p:spPr>
        <p:txBody>
          <a:bodyPr wrap="none" anchor="ctr"/>
          <a:lstStyle/>
          <a:p>
            <a:endParaRPr lang="zh-CN" altLang="en-US"/>
          </a:p>
        </p:txBody>
      </p:sp>
      <p:sp>
        <p:nvSpPr>
          <p:cNvPr id="43" name="Oval 41"/>
          <p:cNvSpPr>
            <a:spLocks noChangeArrowheads="1"/>
          </p:cNvSpPr>
          <p:nvPr/>
        </p:nvSpPr>
        <p:spPr bwMode="auto">
          <a:xfrm>
            <a:off x="7467600" y="4648200"/>
            <a:ext cx="381000" cy="381000"/>
          </a:xfrm>
          <a:prstGeom prst="ellipse">
            <a:avLst/>
          </a:prstGeom>
          <a:solidFill>
            <a:srgbClr val="66CCFF"/>
          </a:solidFill>
          <a:ln w="19050">
            <a:solidFill>
              <a:srgbClr val="FF3300"/>
            </a:solidFill>
            <a:round/>
            <a:headEnd/>
            <a:tailEnd/>
          </a:ln>
          <a:effectLst/>
        </p:spPr>
        <p:txBody>
          <a:bodyPr wrap="none" anchor="ctr"/>
          <a:lstStyle/>
          <a:p>
            <a:pPr algn="ctr" eaLnBrk="1" hangingPunct="1"/>
            <a:r>
              <a:rPr kumimoji="1" lang="en-US" altLang="zh-CN"/>
              <a:t>b</a:t>
            </a:r>
          </a:p>
        </p:txBody>
      </p:sp>
      <p:sp>
        <p:nvSpPr>
          <p:cNvPr id="44" name="Oval 42"/>
          <p:cNvSpPr>
            <a:spLocks noChangeArrowheads="1"/>
          </p:cNvSpPr>
          <p:nvPr/>
        </p:nvSpPr>
        <p:spPr bwMode="auto">
          <a:xfrm>
            <a:off x="8610600" y="4648200"/>
            <a:ext cx="381000" cy="381000"/>
          </a:xfrm>
          <a:prstGeom prst="ellipse">
            <a:avLst/>
          </a:prstGeom>
          <a:solidFill>
            <a:srgbClr val="66CCFF"/>
          </a:solidFill>
          <a:ln w="19050">
            <a:solidFill>
              <a:srgbClr val="FF3300"/>
            </a:solidFill>
            <a:round/>
            <a:headEnd/>
            <a:tailEnd/>
          </a:ln>
          <a:effectLst/>
        </p:spPr>
        <p:txBody>
          <a:bodyPr wrap="none" anchor="ctr"/>
          <a:lstStyle/>
          <a:p>
            <a:pPr algn="ctr" eaLnBrk="1" hangingPunct="1"/>
            <a:endParaRPr kumimoji="1" lang="zh-CN" altLang="zh-CN"/>
          </a:p>
        </p:txBody>
      </p:sp>
      <p:cxnSp>
        <p:nvCxnSpPr>
          <p:cNvPr id="45" name="AutoShape 43"/>
          <p:cNvCxnSpPr>
            <a:cxnSpLocks noChangeShapeType="1"/>
            <a:stCxn id="40" idx="3"/>
            <a:endCxn id="41" idx="7"/>
          </p:cNvCxnSpPr>
          <p:nvPr/>
        </p:nvCxnSpPr>
        <p:spPr bwMode="auto">
          <a:xfrm flipH="1">
            <a:off x="6802439" y="3459164"/>
            <a:ext cx="492125" cy="396875"/>
          </a:xfrm>
          <a:prstGeom prst="straightConnector1">
            <a:avLst/>
          </a:prstGeom>
          <a:noFill/>
          <a:ln w="19050">
            <a:solidFill>
              <a:srgbClr val="FF3300"/>
            </a:solidFill>
            <a:round/>
            <a:headEnd/>
            <a:tailEnd/>
          </a:ln>
          <a:effectLst/>
        </p:spPr>
      </p:cxnSp>
      <p:cxnSp>
        <p:nvCxnSpPr>
          <p:cNvPr id="46" name="AutoShape 44"/>
          <p:cNvCxnSpPr>
            <a:cxnSpLocks noChangeShapeType="1"/>
            <a:stCxn id="40" idx="5"/>
            <a:endCxn id="42" idx="1"/>
          </p:cNvCxnSpPr>
          <p:nvPr/>
        </p:nvCxnSpPr>
        <p:spPr bwMode="auto">
          <a:xfrm>
            <a:off x="7564439" y="3459164"/>
            <a:ext cx="492125" cy="396875"/>
          </a:xfrm>
          <a:prstGeom prst="straightConnector1">
            <a:avLst/>
          </a:prstGeom>
          <a:noFill/>
          <a:ln w="19050">
            <a:solidFill>
              <a:srgbClr val="FF3300"/>
            </a:solidFill>
            <a:round/>
            <a:headEnd/>
            <a:tailEnd/>
          </a:ln>
          <a:effectLst/>
        </p:spPr>
      </p:cxnSp>
      <p:cxnSp>
        <p:nvCxnSpPr>
          <p:cNvPr id="47" name="AutoShape 45"/>
          <p:cNvCxnSpPr>
            <a:cxnSpLocks noChangeShapeType="1"/>
            <a:stCxn id="42" idx="3"/>
            <a:endCxn id="43" idx="0"/>
          </p:cNvCxnSpPr>
          <p:nvPr/>
        </p:nvCxnSpPr>
        <p:spPr bwMode="auto">
          <a:xfrm flipH="1">
            <a:off x="7658101" y="4144963"/>
            <a:ext cx="398463" cy="493712"/>
          </a:xfrm>
          <a:prstGeom prst="straightConnector1">
            <a:avLst/>
          </a:prstGeom>
          <a:noFill/>
          <a:ln w="19050">
            <a:solidFill>
              <a:srgbClr val="FF3300"/>
            </a:solidFill>
            <a:round/>
            <a:headEnd/>
            <a:tailEnd/>
          </a:ln>
          <a:effectLst/>
        </p:spPr>
      </p:cxnSp>
      <p:cxnSp>
        <p:nvCxnSpPr>
          <p:cNvPr id="48" name="AutoShape 46"/>
          <p:cNvCxnSpPr>
            <a:cxnSpLocks noChangeShapeType="1"/>
            <a:stCxn id="42" idx="5"/>
            <a:endCxn id="44" idx="0"/>
          </p:cNvCxnSpPr>
          <p:nvPr/>
        </p:nvCxnSpPr>
        <p:spPr bwMode="auto">
          <a:xfrm>
            <a:off x="8326438" y="4144963"/>
            <a:ext cx="474662" cy="493712"/>
          </a:xfrm>
          <a:prstGeom prst="straightConnector1">
            <a:avLst/>
          </a:prstGeom>
          <a:noFill/>
          <a:ln w="19050">
            <a:solidFill>
              <a:srgbClr val="FF3300"/>
            </a:solidFill>
            <a:round/>
            <a:headEnd/>
            <a:tailEnd/>
          </a:ln>
          <a:effectLst/>
        </p:spPr>
      </p:cxnSp>
      <p:sp>
        <p:nvSpPr>
          <p:cNvPr id="49" name="Oval 47"/>
          <p:cNvSpPr>
            <a:spLocks noChangeArrowheads="1"/>
          </p:cNvSpPr>
          <p:nvPr/>
        </p:nvSpPr>
        <p:spPr bwMode="auto">
          <a:xfrm>
            <a:off x="8077200" y="5486400"/>
            <a:ext cx="381000" cy="381000"/>
          </a:xfrm>
          <a:prstGeom prst="ellipse">
            <a:avLst/>
          </a:prstGeom>
          <a:solidFill>
            <a:srgbClr val="66CCFF"/>
          </a:solidFill>
          <a:ln w="19050">
            <a:solidFill>
              <a:srgbClr val="FF3300"/>
            </a:solidFill>
            <a:round/>
            <a:headEnd/>
            <a:tailEnd/>
          </a:ln>
          <a:effectLst/>
        </p:spPr>
        <p:txBody>
          <a:bodyPr wrap="none" anchor="ctr"/>
          <a:lstStyle/>
          <a:p>
            <a:pPr algn="ctr" eaLnBrk="1" hangingPunct="1"/>
            <a:r>
              <a:rPr kumimoji="1" lang="en-US" altLang="zh-CN"/>
              <a:t>c</a:t>
            </a:r>
          </a:p>
        </p:txBody>
      </p:sp>
      <p:cxnSp>
        <p:nvCxnSpPr>
          <p:cNvPr id="50" name="AutoShape 48"/>
          <p:cNvCxnSpPr>
            <a:cxnSpLocks noChangeShapeType="1"/>
            <a:endCxn id="49" idx="0"/>
          </p:cNvCxnSpPr>
          <p:nvPr/>
        </p:nvCxnSpPr>
        <p:spPr bwMode="auto">
          <a:xfrm flipH="1">
            <a:off x="8267701" y="4964113"/>
            <a:ext cx="398463" cy="512762"/>
          </a:xfrm>
          <a:prstGeom prst="straightConnector1">
            <a:avLst/>
          </a:prstGeom>
          <a:noFill/>
          <a:ln w="19050">
            <a:solidFill>
              <a:srgbClr val="FF3300"/>
            </a:solidFill>
            <a:round/>
            <a:headEnd/>
            <a:tailEnd/>
          </a:ln>
          <a:effectLst/>
        </p:spPr>
      </p:cxnSp>
      <p:sp>
        <p:nvSpPr>
          <p:cNvPr id="51" name="Oval 49"/>
          <p:cNvSpPr>
            <a:spLocks noChangeArrowheads="1"/>
          </p:cNvSpPr>
          <p:nvPr/>
        </p:nvSpPr>
        <p:spPr bwMode="auto">
          <a:xfrm>
            <a:off x="9144000" y="5486400"/>
            <a:ext cx="381000" cy="381000"/>
          </a:xfrm>
          <a:prstGeom prst="ellipse">
            <a:avLst/>
          </a:prstGeom>
          <a:solidFill>
            <a:srgbClr val="66CCFF"/>
          </a:solidFill>
          <a:ln w="19050">
            <a:solidFill>
              <a:srgbClr val="FF3300"/>
            </a:solidFill>
            <a:round/>
            <a:headEnd/>
            <a:tailEnd/>
          </a:ln>
          <a:effectLst/>
        </p:spPr>
        <p:txBody>
          <a:bodyPr wrap="none" anchor="ctr"/>
          <a:lstStyle/>
          <a:p>
            <a:pPr algn="ctr" eaLnBrk="1" hangingPunct="1"/>
            <a:r>
              <a:rPr kumimoji="1" lang="en-US" altLang="zh-CN"/>
              <a:t>d</a:t>
            </a:r>
          </a:p>
        </p:txBody>
      </p:sp>
      <p:cxnSp>
        <p:nvCxnSpPr>
          <p:cNvPr id="52" name="AutoShape 50"/>
          <p:cNvCxnSpPr>
            <a:cxnSpLocks noChangeShapeType="1"/>
            <a:stCxn id="44" idx="5"/>
            <a:endCxn id="51" idx="0"/>
          </p:cNvCxnSpPr>
          <p:nvPr/>
        </p:nvCxnSpPr>
        <p:spPr bwMode="auto">
          <a:xfrm>
            <a:off x="8936038" y="4983163"/>
            <a:ext cx="398462" cy="493712"/>
          </a:xfrm>
          <a:prstGeom prst="straightConnector1">
            <a:avLst/>
          </a:prstGeom>
          <a:noFill/>
          <a:ln w="19050">
            <a:solidFill>
              <a:srgbClr val="FF3300"/>
            </a:solidFill>
            <a:round/>
            <a:headEnd/>
            <a:tailEnd/>
          </a:ln>
          <a:effectLst/>
        </p:spPr>
      </p:cxnSp>
      <p:sp>
        <p:nvSpPr>
          <p:cNvPr id="53" name="Text Box 51"/>
          <p:cNvSpPr txBox="1">
            <a:spLocks noChangeArrowheads="1"/>
          </p:cNvSpPr>
          <p:nvPr/>
        </p:nvSpPr>
        <p:spPr bwMode="auto">
          <a:xfrm>
            <a:off x="6096000" y="3733800"/>
            <a:ext cx="3810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7</a:t>
            </a:r>
          </a:p>
        </p:txBody>
      </p:sp>
      <p:sp>
        <p:nvSpPr>
          <p:cNvPr id="54" name="Text Box 52"/>
          <p:cNvSpPr txBox="1">
            <a:spLocks noChangeArrowheads="1"/>
          </p:cNvSpPr>
          <p:nvPr/>
        </p:nvSpPr>
        <p:spPr bwMode="auto">
          <a:xfrm>
            <a:off x="7010400" y="4648200"/>
            <a:ext cx="3810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5</a:t>
            </a:r>
          </a:p>
        </p:txBody>
      </p:sp>
      <p:sp>
        <p:nvSpPr>
          <p:cNvPr id="55" name="Text Box 53"/>
          <p:cNvSpPr txBox="1">
            <a:spLocks noChangeArrowheads="1"/>
          </p:cNvSpPr>
          <p:nvPr/>
        </p:nvSpPr>
        <p:spPr bwMode="auto">
          <a:xfrm>
            <a:off x="7543800" y="5410200"/>
            <a:ext cx="3810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2</a:t>
            </a:r>
          </a:p>
        </p:txBody>
      </p:sp>
      <p:sp>
        <p:nvSpPr>
          <p:cNvPr id="56" name="Text Box 54"/>
          <p:cNvSpPr txBox="1">
            <a:spLocks noChangeArrowheads="1"/>
          </p:cNvSpPr>
          <p:nvPr/>
        </p:nvSpPr>
        <p:spPr bwMode="auto">
          <a:xfrm>
            <a:off x="9601200" y="5410200"/>
            <a:ext cx="3810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4</a:t>
            </a:r>
          </a:p>
        </p:txBody>
      </p:sp>
      <p:sp>
        <p:nvSpPr>
          <p:cNvPr id="57" name="Text Box 55"/>
          <p:cNvSpPr txBox="1">
            <a:spLocks noChangeArrowheads="1"/>
          </p:cNvSpPr>
          <p:nvPr/>
        </p:nvSpPr>
        <p:spPr bwMode="auto">
          <a:xfrm>
            <a:off x="6400800" y="6019800"/>
            <a:ext cx="38862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WPL=7*1+5*2+2*3+4*3=35</a:t>
            </a:r>
          </a:p>
        </p:txBody>
      </p:sp>
      <p:sp>
        <p:nvSpPr>
          <p:cNvPr id="58" name="Text Box 56"/>
          <p:cNvSpPr txBox="1">
            <a:spLocks noChangeArrowheads="1"/>
          </p:cNvSpPr>
          <p:nvPr/>
        </p:nvSpPr>
        <p:spPr bwMode="auto">
          <a:xfrm>
            <a:off x="1585547" y="315456"/>
            <a:ext cx="4267200" cy="129266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dirty="0">
                <a:solidFill>
                  <a:srgbClr val="FF0000"/>
                </a:solidFill>
                <a:latin typeface="楷体" pitchFamily="49" charset="-122"/>
                <a:ea typeface="楷体" pitchFamily="49" charset="-122"/>
              </a:rPr>
              <a:t>哈夫曼树 （最优树）</a:t>
            </a:r>
          </a:p>
          <a:p>
            <a:pPr>
              <a:spcBef>
                <a:spcPct val="50000"/>
              </a:spcBef>
            </a:pPr>
            <a:r>
              <a:rPr kumimoji="1" lang="zh-CN" altLang="en-US" b="1" dirty="0">
                <a:latin typeface="楷体" pitchFamily="49" charset="-122"/>
                <a:ea typeface="楷体" pitchFamily="49" charset="-122"/>
              </a:rPr>
              <a:t>公式：</a:t>
            </a:r>
          </a:p>
          <a:p>
            <a:pPr algn="l" eaLnBrk="1" hangingPunct="1">
              <a:spcBef>
                <a:spcPct val="50000"/>
              </a:spcBef>
            </a:pPr>
            <a:endParaRPr kumimoji="1" lang="zh-CN" altLang="en-US" dirty="0"/>
          </a:p>
        </p:txBody>
      </p:sp>
      <p:sp>
        <p:nvSpPr>
          <p:cNvPr id="59" name="Text Box 57"/>
          <p:cNvSpPr txBox="1">
            <a:spLocks noChangeArrowheads="1"/>
          </p:cNvSpPr>
          <p:nvPr/>
        </p:nvSpPr>
        <p:spPr bwMode="auto">
          <a:xfrm>
            <a:off x="4098925" y="2049464"/>
            <a:ext cx="184150" cy="396875"/>
          </a:xfrm>
          <a:prstGeom prst="rect">
            <a:avLst/>
          </a:prstGeom>
          <a:noFill/>
          <a:ln w="9525">
            <a:noFill/>
            <a:miter lim="800000"/>
            <a:headEnd/>
            <a:tailEnd/>
          </a:ln>
          <a:effectLst/>
        </p:spPr>
        <p:txBody>
          <a:bodyPr>
            <a:spAutoFit/>
          </a:bodyPr>
          <a:lstStyle/>
          <a:p>
            <a:pPr algn="l" eaLnBrk="1" hangingPunct="1">
              <a:spcBef>
                <a:spcPct val="50000"/>
              </a:spcBef>
            </a:pPr>
            <a:endParaRPr kumimoji="1" lang="zh-CN" altLang="zh-CN" sz="2000"/>
          </a:p>
        </p:txBody>
      </p:sp>
      <p:graphicFrame>
        <p:nvGraphicFramePr>
          <p:cNvPr id="60" name="Object 58"/>
          <p:cNvGraphicFramePr>
            <a:graphicFrameLocks noChangeAspect="1"/>
          </p:cNvGraphicFramePr>
          <p:nvPr/>
        </p:nvGraphicFramePr>
        <p:xfrm>
          <a:off x="2595538" y="642918"/>
          <a:ext cx="1803400" cy="965200"/>
        </p:xfrm>
        <a:graphic>
          <a:graphicData uri="http://schemas.openxmlformats.org/presentationml/2006/ole">
            <mc:AlternateContent xmlns:mc="http://schemas.openxmlformats.org/markup-compatibility/2006">
              <mc:Choice xmlns:v="urn:schemas-microsoft-com:vml" Requires="v">
                <p:oleObj spid="_x0000_s2063" name="公式" r:id="rId3" imgW="1168200" imgH="558720" progId="Equation.3">
                  <p:embed/>
                </p:oleObj>
              </mc:Choice>
              <mc:Fallback>
                <p:oleObj name="公式" r:id="rId3" imgW="1168200" imgH="558720" progId="Equation.3">
                  <p:embed/>
                  <p:pic>
                    <p:nvPicPr>
                      <p:cNvPr id="6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38" y="642918"/>
                        <a:ext cx="1803400" cy="965200"/>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spTree>
    <p:extLst>
      <p:ext uri="{BB962C8B-B14F-4D97-AF65-F5344CB8AC3E}">
        <p14:creationId xmlns:p14="http://schemas.microsoft.com/office/powerpoint/2010/main" val="3979354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哈夫曼树的构造</a:t>
            </a:r>
            <a:endParaRPr lang="zh-CN" altLang="en-US" dirty="0"/>
          </a:p>
        </p:txBody>
      </p:sp>
      <p:sp>
        <p:nvSpPr>
          <p:cNvPr id="4" name="Oval 2"/>
          <p:cNvSpPr>
            <a:spLocks noChangeArrowheads="1"/>
          </p:cNvSpPr>
          <p:nvPr/>
        </p:nvSpPr>
        <p:spPr bwMode="auto">
          <a:xfrm>
            <a:off x="9067800" y="1438300"/>
            <a:ext cx="381000" cy="381000"/>
          </a:xfrm>
          <a:prstGeom prst="ellipse">
            <a:avLst/>
          </a:prstGeom>
          <a:solidFill>
            <a:srgbClr val="FFCCFF"/>
          </a:solidFill>
          <a:ln w="19050">
            <a:solidFill>
              <a:schemeClr val="accent2"/>
            </a:solidFill>
            <a:round/>
            <a:headEnd/>
            <a:tailEnd/>
          </a:ln>
          <a:effectLst/>
        </p:spPr>
        <p:txBody>
          <a:bodyPr wrap="none" anchor="ctr"/>
          <a:lstStyle/>
          <a:p>
            <a:pPr algn="ctr" eaLnBrk="1" hangingPunct="1"/>
            <a:endParaRPr kumimoji="1" lang="zh-CN" altLang="zh-CN"/>
          </a:p>
        </p:txBody>
      </p:sp>
      <p:sp>
        <p:nvSpPr>
          <p:cNvPr id="5" name="Text Box 3"/>
          <p:cNvSpPr txBox="1">
            <a:spLocks noChangeArrowheads="1"/>
          </p:cNvSpPr>
          <p:nvPr/>
        </p:nvSpPr>
        <p:spPr bwMode="auto">
          <a:xfrm>
            <a:off x="9601200" y="13621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6</a:t>
            </a:r>
          </a:p>
        </p:txBody>
      </p:sp>
      <p:grpSp>
        <p:nvGrpSpPr>
          <p:cNvPr id="6" name="Group 4"/>
          <p:cNvGrpSpPr>
            <a:grpSpLocks/>
          </p:cNvGrpSpPr>
          <p:nvPr/>
        </p:nvGrpSpPr>
        <p:grpSpPr bwMode="auto">
          <a:xfrm>
            <a:off x="8648707" y="1763742"/>
            <a:ext cx="1143001" cy="436563"/>
            <a:chOff x="4488" y="685"/>
            <a:chExt cx="720" cy="275"/>
          </a:xfrm>
        </p:grpSpPr>
        <p:cxnSp>
          <p:nvCxnSpPr>
            <p:cNvPr id="7" name="AutoShape 5"/>
            <p:cNvCxnSpPr>
              <a:cxnSpLocks noChangeShapeType="1"/>
              <a:stCxn id="4" idx="3"/>
              <a:endCxn id="13" idx="0"/>
            </p:cNvCxnSpPr>
            <p:nvPr/>
          </p:nvCxnSpPr>
          <p:spPr bwMode="auto">
            <a:xfrm rot="5400000">
              <a:off x="4500" y="673"/>
              <a:ext cx="275" cy="299"/>
            </a:xfrm>
            <a:prstGeom prst="straightConnector1">
              <a:avLst/>
            </a:prstGeom>
            <a:noFill/>
            <a:ln w="19050">
              <a:solidFill>
                <a:schemeClr val="accent2"/>
              </a:solidFill>
              <a:round/>
              <a:headEnd/>
              <a:tailEnd/>
            </a:ln>
            <a:effectLst/>
          </p:spPr>
        </p:cxnSp>
        <p:cxnSp>
          <p:nvCxnSpPr>
            <p:cNvPr id="8" name="AutoShape 6"/>
            <p:cNvCxnSpPr>
              <a:cxnSpLocks noChangeShapeType="1"/>
              <a:stCxn id="4" idx="5"/>
              <a:endCxn id="14" idx="0"/>
            </p:cNvCxnSpPr>
            <p:nvPr/>
          </p:nvCxnSpPr>
          <p:spPr bwMode="auto">
            <a:xfrm rot="16200000" flipH="1">
              <a:off x="4945" y="697"/>
              <a:ext cx="275" cy="251"/>
            </a:xfrm>
            <a:prstGeom prst="straightConnector1">
              <a:avLst/>
            </a:prstGeom>
            <a:noFill/>
            <a:ln w="19050">
              <a:solidFill>
                <a:schemeClr val="accent2"/>
              </a:solidFill>
              <a:round/>
              <a:headEnd/>
              <a:tailEnd/>
            </a:ln>
            <a:effectLst/>
          </p:spPr>
        </p:cxnSp>
      </p:grpSp>
      <p:grpSp>
        <p:nvGrpSpPr>
          <p:cNvPr id="9" name="Group 7"/>
          <p:cNvGrpSpPr>
            <a:grpSpLocks/>
          </p:cNvGrpSpPr>
          <p:nvPr/>
        </p:nvGrpSpPr>
        <p:grpSpPr bwMode="auto">
          <a:xfrm>
            <a:off x="6781800" y="1743100"/>
            <a:ext cx="1219200" cy="381000"/>
            <a:chOff x="3312" y="672"/>
            <a:chExt cx="768" cy="240"/>
          </a:xfrm>
        </p:grpSpPr>
        <p:sp>
          <p:nvSpPr>
            <p:cNvPr id="10" name="Oval 8"/>
            <p:cNvSpPr>
              <a:spLocks noChangeArrowheads="1"/>
            </p:cNvSpPr>
            <p:nvPr/>
          </p:nvSpPr>
          <p:spPr bwMode="auto">
            <a:xfrm>
              <a:off x="3312" y="672"/>
              <a:ext cx="240" cy="24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7</a:t>
              </a:r>
            </a:p>
          </p:txBody>
        </p:sp>
        <p:sp>
          <p:nvSpPr>
            <p:cNvPr id="11" name="Oval 9"/>
            <p:cNvSpPr>
              <a:spLocks noChangeArrowheads="1"/>
            </p:cNvSpPr>
            <p:nvPr/>
          </p:nvSpPr>
          <p:spPr bwMode="auto">
            <a:xfrm>
              <a:off x="3840" y="672"/>
              <a:ext cx="240" cy="24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5</a:t>
              </a:r>
            </a:p>
          </p:txBody>
        </p:sp>
      </p:grpSp>
      <p:grpSp>
        <p:nvGrpSpPr>
          <p:cNvPr id="12" name="Group 10"/>
          <p:cNvGrpSpPr>
            <a:grpSpLocks/>
          </p:cNvGrpSpPr>
          <p:nvPr/>
        </p:nvGrpSpPr>
        <p:grpSpPr bwMode="auto">
          <a:xfrm>
            <a:off x="8458200" y="2200300"/>
            <a:ext cx="1524000" cy="381000"/>
            <a:chOff x="4368" y="960"/>
            <a:chExt cx="960" cy="240"/>
          </a:xfrm>
        </p:grpSpPr>
        <p:sp>
          <p:nvSpPr>
            <p:cNvPr id="13" name="Oval 11"/>
            <p:cNvSpPr>
              <a:spLocks noChangeArrowheads="1"/>
            </p:cNvSpPr>
            <p:nvPr/>
          </p:nvSpPr>
          <p:spPr bwMode="auto">
            <a:xfrm>
              <a:off x="4368" y="960"/>
              <a:ext cx="240" cy="24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c</a:t>
              </a:r>
            </a:p>
          </p:txBody>
        </p:sp>
        <p:sp>
          <p:nvSpPr>
            <p:cNvPr id="14" name="Oval 12"/>
            <p:cNvSpPr>
              <a:spLocks noChangeArrowheads="1"/>
            </p:cNvSpPr>
            <p:nvPr/>
          </p:nvSpPr>
          <p:spPr bwMode="auto">
            <a:xfrm>
              <a:off x="5088" y="960"/>
              <a:ext cx="240" cy="240"/>
            </a:xfrm>
            <a:prstGeom prst="ellipse">
              <a:avLst/>
            </a:prstGeom>
            <a:solidFill>
              <a:srgbClr val="FFCCFF"/>
            </a:solidFill>
            <a:ln w="19050">
              <a:solidFill>
                <a:schemeClr val="accent2"/>
              </a:solidFill>
              <a:round/>
              <a:headEnd/>
              <a:tailEnd/>
            </a:ln>
            <a:effectLst/>
          </p:spPr>
          <p:txBody>
            <a:bodyPr wrap="none" anchor="ctr"/>
            <a:lstStyle/>
            <a:p>
              <a:pPr algn="ctr" eaLnBrk="1" hangingPunct="1"/>
              <a:r>
                <a:rPr kumimoji="1" lang="en-US" altLang="zh-CN"/>
                <a:t>d</a:t>
              </a:r>
            </a:p>
          </p:txBody>
        </p:sp>
      </p:grpSp>
      <p:sp>
        <p:nvSpPr>
          <p:cNvPr id="15" name="Text Box 13"/>
          <p:cNvSpPr txBox="1">
            <a:spLocks noChangeArrowheads="1"/>
          </p:cNvSpPr>
          <p:nvPr/>
        </p:nvSpPr>
        <p:spPr bwMode="auto">
          <a:xfrm>
            <a:off x="8839200" y="31147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(b)</a:t>
            </a:r>
          </a:p>
        </p:txBody>
      </p:sp>
      <p:sp>
        <p:nvSpPr>
          <p:cNvPr id="16" name="Oval 14"/>
          <p:cNvSpPr>
            <a:spLocks noChangeArrowheads="1"/>
          </p:cNvSpPr>
          <p:nvPr/>
        </p:nvSpPr>
        <p:spPr bwMode="auto">
          <a:xfrm>
            <a:off x="3886200" y="4005266"/>
            <a:ext cx="381000" cy="381000"/>
          </a:xfrm>
          <a:prstGeom prst="ellipse">
            <a:avLst/>
          </a:prstGeom>
          <a:solidFill>
            <a:srgbClr val="66CCFF"/>
          </a:solidFill>
          <a:ln w="19050">
            <a:solidFill>
              <a:schemeClr val="tx1"/>
            </a:solidFill>
            <a:round/>
            <a:headEnd/>
            <a:tailEnd/>
          </a:ln>
          <a:effectLst/>
        </p:spPr>
        <p:txBody>
          <a:bodyPr wrap="none" anchor="ctr"/>
          <a:lstStyle/>
          <a:p>
            <a:pPr algn="ctr" eaLnBrk="1" hangingPunct="1"/>
            <a:endParaRPr kumimoji="1" lang="zh-CN" altLang="zh-CN"/>
          </a:p>
        </p:txBody>
      </p:sp>
      <p:cxnSp>
        <p:nvCxnSpPr>
          <p:cNvPr id="17" name="AutoShape 15"/>
          <p:cNvCxnSpPr>
            <a:cxnSpLocks noChangeShapeType="1"/>
            <a:stCxn id="16" idx="3"/>
            <a:endCxn id="20" idx="0"/>
          </p:cNvCxnSpPr>
          <p:nvPr/>
        </p:nvCxnSpPr>
        <p:spPr bwMode="auto">
          <a:xfrm flipH="1">
            <a:off x="3314701" y="4340229"/>
            <a:ext cx="627063" cy="493712"/>
          </a:xfrm>
          <a:prstGeom prst="straightConnector1">
            <a:avLst/>
          </a:prstGeom>
          <a:noFill/>
          <a:ln w="19050">
            <a:solidFill>
              <a:schemeClr val="tx1"/>
            </a:solidFill>
            <a:round/>
            <a:headEnd/>
            <a:tailEnd/>
          </a:ln>
          <a:effectLst/>
        </p:spPr>
      </p:cxnSp>
      <p:cxnSp>
        <p:nvCxnSpPr>
          <p:cNvPr id="18" name="AutoShape 16"/>
          <p:cNvCxnSpPr>
            <a:cxnSpLocks noChangeShapeType="1"/>
            <a:stCxn id="16" idx="5"/>
            <a:endCxn id="25" idx="0"/>
          </p:cNvCxnSpPr>
          <p:nvPr/>
        </p:nvCxnSpPr>
        <p:spPr bwMode="auto">
          <a:xfrm>
            <a:off x="4211638" y="4340229"/>
            <a:ext cx="474662" cy="569912"/>
          </a:xfrm>
          <a:prstGeom prst="straightConnector1">
            <a:avLst/>
          </a:prstGeom>
          <a:noFill/>
          <a:ln w="19050">
            <a:solidFill>
              <a:schemeClr val="tx1"/>
            </a:solidFill>
            <a:round/>
            <a:headEnd/>
            <a:tailEnd/>
          </a:ln>
          <a:effectLst/>
        </p:spPr>
      </p:cxnSp>
      <p:sp>
        <p:nvSpPr>
          <p:cNvPr id="19" name="Text Box 17"/>
          <p:cNvSpPr txBox="1">
            <a:spLocks noChangeArrowheads="1"/>
          </p:cNvSpPr>
          <p:nvPr/>
        </p:nvSpPr>
        <p:spPr bwMode="auto">
          <a:xfrm>
            <a:off x="4267200" y="3929066"/>
            <a:ext cx="6096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11</a:t>
            </a:r>
          </a:p>
        </p:txBody>
      </p:sp>
      <p:sp>
        <p:nvSpPr>
          <p:cNvPr id="20" name="Oval 18"/>
          <p:cNvSpPr>
            <a:spLocks noChangeArrowheads="1"/>
          </p:cNvSpPr>
          <p:nvPr/>
        </p:nvSpPr>
        <p:spPr bwMode="auto">
          <a:xfrm>
            <a:off x="3124200" y="4843466"/>
            <a:ext cx="381000" cy="381000"/>
          </a:xfrm>
          <a:prstGeom prst="ellipse">
            <a:avLst/>
          </a:prstGeom>
          <a:solidFill>
            <a:srgbClr val="66CCFF"/>
          </a:solidFill>
          <a:ln w="19050">
            <a:solidFill>
              <a:schemeClr val="tx1"/>
            </a:solidFill>
            <a:round/>
            <a:headEnd/>
            <a:tailEnd/>
          </a:ln>
          <a:effectLst/>
        </p:spPr>
        <p:txBody>
          <a:bodyPr wrap="none" anchor="ctr"/>
          <a:lstStyle/>
          <a:p>
            <a:pPr algn="ctr" eaLnBrk="1" hangingPunct="1"/>
            <a:r>
              <a:rPr kumimoji="1" lang="en-US" altLang="zh-CN"/>
              <a:t>b</a:t>
            </a:r>
          </a:p>
        </p:txBody>
      </p:sp>
      <p:sp>
        <p:nvSpPr>
          <p:cNvPr id="21" name="Text Box 19"/>
          <p:cNvSpPr txBox="1">
            <a:spLocks noChangeArrowheads="1"/>
          </p:cNvSpPr>
          <p:nvPr/>
        </p:nvSpPr>
        <p:spPr bwMode="auto">
          <a:xfrm>
            <a:off x="2971800" y="5224466"/>
            <a:ext cx="6096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5</a:t>
            </a:r>
          </a:p>
        </p:txBody>
      </p:sp>
      <p:sp>
        <p:nvSpPr>
          <p:cNvPr id="22" name="Oval 20"/>
          <p:cNvSpPr>
            <a:spLocks noChangeArrowheads="1"/>
          </p:cNvSpPr>
          <p:nvPr/>
        </p:nvSpPr>
        <p:spPr bwMode="auto">
          <a:xfrm>
            <a:off x="2362200" y="4005266"/>
            <a:ext cx="381000" cy="381000"/>
          </a:xfrm>
          <a:prstGeom prst="ellipse">
            <a:avLst/>
          </a:prstGeom>
          <a:solidFill>
            <a:srgbClr val="66CCFF"/>
          </a:solidFill>
          <a:ln w="19050">
            <a:solidFill>
              <a:schemeClr val="tx1"/>
            </a:solidFill>
            <a:round/>
            <a:headEnd/>
            <a:tailEnd/>
          </a:ln>
          <a:effectLst/>
        </p:spPr>
        <p:txBody>
          <a:bodyPr wrap="none" anchor="ctr"/>
          <a:lstStyle/>
          <a:p>
            <a:pPr algn="ctr" eaLnBrk="1" hangingPunct="1"/>
            <a:r>
              <a:rPr kumimoji="1" lang="en-US" altLang="zh-CN"/>
              <a:t>7</a:t>
            </a:r>
          </a:p>
        </p:txBody>
      </p:sp>
      <p:sp>
        <p:nvSpPr>
          <p:cNvPr id="23" name="Oval 21"/>
          <p:cNvSpPr>
            <a:spLocks noChangeArrowheads="1"/>
          </p:cNvSpPr>
          <p:nvPr/>
        </p:nvSpPr>
        <p:spPr bwMode="auto">
          <a:xfrm>
            <a:off x="3886200" y="5681666"/>
            <a:ext cx="381000" cy="381000"/>
          </a:xfrm>
          <a:prstGeom prst="ellipse">
            <a:avLst/>
          </a:prstGeom>
          <a:solidFill>
            <a:srgbClr val="66CCFF"/>
          </a:solidFill>
          <a:ln w="19050">
            <a:solidFill>
              <a:schemeClr val="tx1"/>
            </a:solidFill>
            <a:round/>
            <a:headEnd/>
            <a:tailEnd/>
          </a:ln>
          <a:effectLst/>
        </p:spPr>
        <p:txBody>
          <a:bodyPr wrap="none" anchor="ctr"/>
          <a:lstStyle/>
          <a:p>
            <a:pPr algn="ctr" eaLnBrk="1" hangingPunct="1"/>
            <a:r>
              <a:rPr kumimoji="1" lang="en-US" altLang="zh-CN"/>
              <a:t>c</a:t>
            </a:r>
          </a:p>
        </p:txBody>
      </p:sp>
      <p:sp>
        <p:nvSpPr>
          <p:cNvPr id="24" name="Oval 22"/>
          <p:cNvSpPr>
            <a:spLocks noChangeArrowheads="1"/>
          </p:cNvSpPr>
          <p:nvPr/>
        </p:nvSpPr>
        <p:spPr bwMode="auto">
          <a:xfrm>
            <a:off x="5029200" y="5681666"/>
            <a:ext cx="381000" cy="381000"/>
          </a:xfrm>
          <a:prstGeom prst="ellipse">
            <a:avLst/>
          </a:prstGeom>
          <a:solidFill>
            <a:srgbClr val="66CCFF"/>
          </a:solidFill>
          <a:ln w="19050">
            <a:solidFill>
              <a:schemeClr val="tx1"/>
            </a:solidFill>
            <a:round/>
            <a:headEnd/>
            <a:tailEnd/>
          </a:ln>
          <a:effectLst/>
        </p:spPr>
        <p:txBody>
          <a:bodyPr wrap="none" anchor="ctr"/>
          <a:lstStyle/>
          <a:p>
            <a:pPr algn="ctr" eaLnBrk="1" hangingPunct="1"/>
            <a:r>
              <a:rPr kumimoji="1" lang="en-US" altLang="zh-CN"/>
              <a:t>d</a:t>
            </a:r>
          </a:p>
        </p:txBody>
      </p:sp>
      <p:sp>
        <p:nvSpPr>
          <p:cNvPr id="25" name="Oval 23"/>
          <p:cNvSpPr>
            <a:spLocks noChangeArrowheads="1"/>
          </p:cNvSpPr>
          <p:nvPr/>
        </p:nvSpPr>
        <p:spPr bwMode="auto">
          <a:xfrm>
            <a:off x="4495800" y="4919666"/>
            <a:ext cx="381000" cy="381000"/>
          </a:xfrm>
          <a:prstGeom prst="ellipse">
            <a:avLst/>
          </a:prstGeom>
          <a:solidFill>
            <a:srgbClr val="66CCFF"/>
          </a:solidFill>
          <a:ln w="19050">
            <a:solidFill>
              <a:schemeClr val="tx1"/>
            </a:solidFill>
            <a:round/>
            <a:headEnd/>
            <a:tailEnd/>
          </a:ln>
          <a:effectLst/>
        </p:spPr>
        <p:txBody>
          <a:bodyPr wrap="none" anchor="ctr"/>
          <a:lstStyle/>
          <a:p>
            <a:pPr algn="ctr" eaLnBrk="1" hangingPunct="1"/>
            <a:endParaRPr kumimoji="1" lang="zh-CN" altLang="zh-CN"/>
          </a:p>
        </p:txBody>
      </p:sp>
      <p:cxnSp>
        <p:nvCxnSpPr>
          <p:cNvPr id="26" name="AutoShape 24"/>
          <p:cNvCxnSpPr>
            <a:cxnSpLocks noChangeShapeType="1"/>
            <a:stCxn id="25" idx="3"/>
            <a:endCxn id="23" idx="0"/>
          </p:cNvCxnSpPr>
          <p:nvPr/>
        </p:nvCxnSpPr>
        <p:spPr bwMode="auto">
          <a:xfrm flipH="1">
            <a:off x="4076701" y="5254629"/>
            <a:ext cx="474663" cy="417512"/>
          </a:xfrm>
          <a:prstGeom prst="straightConnector1">
            <a:avLst/>
          </a:prstGeom>
          <a:noFill/>
          <a:ln w="19050">
            <a:solidFill>
              <a:schemeClr val="tx1"/>
            </a:solidFill>
            <a:round/>
            <a:headEnd/>
            <a:tailEnd/>
          </a:ln>
          <a:effectLst/>
        </p:spPr>
      </p:cxnSp>
      <p:cxnSp>
        <p:nvCxnSpPr>
          <p:cNvPr id="27" name="AutoShape 25"/>
          <p:cNvCxnSpPr>
            <a:cxnSpLocks noChangeShapeType="1"/>
            <a:stCxn id="25" idx="5"/>
            <a:endCxn id="24" idx="0"/>
          </p:cNvCxnSpPr>
          <p:nvPr/>
        </p:nvCxnSpPr>
        <p:spPr bwMode="auto">
          <a:xfrm>
            <a:off x="4821238" y="5254629"/>
            <a:ext cx="398462" cy="417512"/>
          </a:xfrm>
          <a:prstGeom prst="straightConnector1">
            <a:avLst/>
          </a:prstGeom>
          <a:noFill/>
          <a:ln w="19050">
            <a:solidFill>
              <a:schemeClr val="tx1"/>
            </a:solidFill>
            <a:round/>
            <a:headEnd/>
            <a:tailEnd/>
          </a:ln>
          <a:effectLst/>
        </p:spPr>
      </p:cxnSp>
      <p:sp>
        <p:nvSpPr>
          <p:cNvPr id="28" name="Text Box 26"/>
          <p:cNvSpPr txBox="1">
            <a:spLocks noChangeArrowheads="1"/>
          </p:cNvSpPr>
          <p:nvPr/>
        </p:nvSpPr>
        <p:spPr bwMode="auto">
          <a:xfrm>
            <a:off x="2514600" y="6062666"/>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(c)</a:t>
            </a:r>
          </a:p>
        </p:txBody>
      </p:sp>
      <p:sp>
        <p:nvSpPr>
          <p:cNvPr id="29" name="Oval 27"/>
          <p:cNvSpPr>
            <a:spLocks noChangeArrowheads="1"/>
          </p:cNvSpPr>
          <p:nvPr/>
        </p:nvSpPr>
        <p:spPr bwMode="auto">
          <a:xfrm>
            <a:off x="7391400" y="32861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r>
              <a:rPr kumimoji="1" lang="en-US" altLang="zh-CN"/>
              <a:t>18</a:t>
            </a:r>
          </a:p>
        </p:txBody>
      </p:sp>
      <p:cxnSp>
        <p:nvCxnSpPr>
          <p:cNvPr id="30" name="AutoShape 28"/>
          <p:cNvCxnSpPr>
            <a:cxnSpLocks noChangeShapeType="1"/>
            <a:stCxn id="29" idx="3"/>
            <a:endCxn id="32" idx="0"/>
          </p:cNvCxnSpPr>
          <p:nvPr/>
        </p:nvCxnSpPr>
        <p:spPr bwMode="auto">
          <a:xfrm flipH="1">
            <a:off x="6896101" y="3621087"/>
            <a:ext cx="550863" cy="493712"/>
          </a:xfrm>
          <a:prstGeom prst="straightConnector1">
            <a:avLst/>
          </a:prstGeom>
          <a:noFill/>
          <a:ln w="19050">
            <a:solidFill>
              <a:srgbClr val="FF9933"/>
            </a:solidFill>
            <a:round/>
            <a:headEnd/>
            <a:tailEnd/>
          </a:ln>
          <a:effectLst/>
        </p:spPr>
      </p:cxnSp>
      <p:cxnSp>
        <p:nvCxnSpPr>
          <p:cNvPr id="31" name="AutoShape 29"/>
          <p:cNvCxnSpPr>
            <a:cxnSpLocks noChangeShapeType="1"/>
            <a:stCxn id="29" idx="5"/>
            <a:endCxn id="41" idx="0"/>
          </p:cNvCxnSpPr>
          <p:nvPr/>
        </p:nvCxnSpPr>
        <p:spPr bwMode="auto">
          <a:xfrm>
            <a:off x="7716838" y="3621087"/>
            <a:ext cx="550862" cy="493712"/>
          </a:xfrm>
          <a:prstGeom prst="straightConnector1">
            <a:avLst/>
          </a:prstGeom>
          <a:noFill/>
          <a:ln w="19050">
            <a:solidFill>
              <a:srgbClr val="FF9933"/>
            </a:solidFill>
            <a:round/>
            <a:headEnd/>
            <a:tailEnd/>
          </a:ln>
          <a:effectLst/>
        </p:spPr>
      </p:cxnSp>
      <p:sp>
        <p:nvSpPr>
          <p:cNvPr id="32" name="Oval 30"/>
          <p:cNvSpPr>
            <a:spLocks noChangeArrowheads="1"/>
          </p:cNvSpPr>
          <p:nvPr/>
        </p:nvSpPr>
        <p:spPr bwMode="auto">
          <a:xfrm>
            <a:off x="6705600" y="41243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r>
              <a:rPr kumimoji="1" lang="en-US" altLang="zh-CN"/>
              <a:t>a</a:t>
            </a:r>
          </a:p>
        </p:txBody>
      </p:sp>
      <p:sp>
        <p:nvSpPr>
          <p:cNvPr id="33" name="Text Box 31"/>
          <p:cNvSpPr txBox="1">
            <a:spLocks noChangeArrowheads="1"/>
          </p:cNvSpPr>
          <p:nvPr/>
        </p:nvSpPr>
        <p:spPr bwMode="auto">
          <a:xfrm>
            <a:off x="6019800" y="4124324"/>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7</a:t>
            </a:r>
          </a:p>
        </p:txBody>
      </p:sp>
      <p:sp>
        <p:nvSpPr>
          <p:cNvPr id="34" name="Text Box 32"/>
          <p:cNvSpPr txBox="1">
            <a:spLocks noChangeArrowheads="1"/>
          </p:cNvSpPr>
          <p:nvPr/>
        </p:nvSpPr>
        <p:spPr bwMode="auto">
          <a:xfrm>
            <a:off x="8534400" y="4048124"/>
            <a:ext cx="6096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11</a:t>
            </a:r>
          </a:p>
        </p:txBody>
      </p:sp>
      <p:sp>
        <p:nvSpPr>
          <p:cNvPr id="35" name="Oval 33"/>
          <p:cNvSpPr>
            <a:spLocks noChangeArrowheads="1"/>
          </p:cNvSpPr>
          <p:nvPr/>
        </p:nvSpPr>
        <p:spPr bwMode="auto">
          <a:xfrm>
            <a:off x="8153400" y="58007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r>
              <a:rPr kumimoji="1" lang="en-US" altLang="zh-CN"/>
              <a:t>c</a:t>
            </a:r>
          </a:p>
        </p:txBody>
      </p:sp>
      <p:sp>
        <p:nvSpPr>
          <p:cNvPr id="36" name="Oval 34"/>
          <p:cNvSpPr>
            <a:spLocks noChangeArrowheads="1"/>
          </p:cNvSpPr>
          <p:nvPr/>
        </p:nvSpPr>
        <p:spPr bwMode="auto">
          <a:xfrm>
            <a:off x="9296400" y="58007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r>
              <a:rPr kumimoji="1" lang="en-US" altLang="zh-CN"/>
              <a:t>d</a:t>
            </a:r>
          </a:p>
        </p:txBody>
      </p:sp>
      <p:sp>
        <p:nvSpPr>
          <p:cNvPr id="37" name="Oval 35"/>
          <p:cNvSpPr>
            <a:spLocks noChangeArrowheads="1"/>
          </p:cNvSpPr>
          <p:nvPr/>
        </p:nvSpPr>
        <p:spPr bwMode="auto">
          <a:xfrm>
            <a:off x="8763000" y="50387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endParaRPr kumimoji="1" lang="zh-CN" altLang="zh-CN"/>
          </a:p>
        </p:txBody>
      </p:sp>
      <p:cxnSp>
        <p:nvCxnSpPr>
          <p:cNvPr id="38" name="AutoShape 36"/>
          <p:cNvCxnSpPr>
            <a:cxnSpLocks noChangeShapeType="1"/>
            <a:stCxn id="37" idx="3"/>
            <a:endCxn id="35" idx="0"/>
          </p:cNvCxnSpPr>
          <p:nvPr/>
        </p:nvCxnSpPr>
        <p:spPr bwMode="auto">
          <a:xfrm flipH="1">
            <a:off x="8343901" y="5373687"/>
            <a:ext cx="474663" cy="417512"/>
          </a:xfrm>
          <a:prstGeom prst="straightConnector1">
            <a:avLst/>
          </a:prstGeom>
          <a:noFill/>
          <a:ln w="19050">
            <a:solidFill>
              <a:srgbClr val="FF9933"/>
            </a:solidFill>
            <a:round/>
            <a:headEnd/>
            <a:tailEnd/>
          </a:ln>
          <a:effectLst/>
        </p:spPr>
      </p:cxnSp>
      <p:cxnSp>
        <p:nvCxnSpPr>
          <p:cNvPr id="39" name="AutoShape 37"/>
          <p:cNvCxnSpPr>
            <a:cxnSpLocks noChangeShapeType="1"/>
            <a:stCxn id="37" idx="5"/>
            <a:endCxn id="36" idx="0"/>
          </p:cNvCxnSpPr>
          <p:nvPr/>
        </p:nvCxnSpPr>
        <p:spPr bwMode="auto">
          <a:xfrm>
            <a:off x="9088438" y="5373687"/>
            <a:ext cx="398462" cy="417512"/>
          </a:xfrm>
          <a:prstGeom prst="straightConnector1">
            <a:avLst/>
          </a:prstGeom>
          <a:noFill/>
          <a:ln w="19050">
            <a:solidFill>
              <a:srgbClr val="FF9933"/>
            </a:solidFill>
            <a:round/>
            <a:headEnd/>
            <a:tailEnd/>
          </a:ln>
          <a:effectLst/>
        </p:spPr>
      </p:cxnSp>
      <p:sp>
        <p:nvSpPr>
          <p:cNvPr id="40" name="Oval 38"/>
          <p:cNvSpPr>
            <a:spLocks noChangeArrowheads="1"/>
          </p:cNvSpPr>
          <p:nvPr/>
        </p:nvSpPr>
        <p:spPr bwMode="auto">
          <a:xfrm>
            <a:off x="7391400" y="49625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r>
              <a:rPr kumimoji="1" lang="en-US" altLang="zh-CN"/>
              <a:t>b</a:t>
            </a:r>
          </a:p>
        </p:txBody>
      </p:sp>
      <p:sp>
        <p:nvSpPr>
          <p:cNvPr id="41" name="Oval 39"/>
          <p:cNvSpPr>
            <a:spLocks noChangeArrowheads="1"/>
          </p:cNvSpPr>
          <p:nvPr/>
        </p:nvSpPr>
        <p:spPr bwMode="auto">
          <a:xfrm>
            <a:off x="8077200" y="4124324"/>
            <a:ext cx="381000" cy="381000"/>
          </a:xfrm>
          <a:prstGeom prst="ellipse">
            <a:avLst/>
          </a:prstGeom>
          <a:solidFill>
            <a:srgbClr val="CCECFF"/>
          </a:solidFill>
          <a:ln w="19050">
            <a:solidFill>
              <a:srgbClr val="FF9933"/>
            </a:solidFill>
            <a:round/>
            <a:headEnd/>
            <a:tailEnd/>
          </a:ln>
          <a:effectLst/>
        </p:spPr>
        <p:txBody>
          <a:bodyPr wrap="none" anchor="ctr"/>
          <a:lstStyle/>
          <a:p>
            <a:pPr algn="ctr" eaLnBrk="1" hangingPunct="1"/>
            <a:endParaRPr kumimoji="1" lang="zh-CN" altLang="zh-CN"/>
          </a:p>
        </p:txBody>
      </p:sp>
      <p:cxnSp>
        <p:nvCxnSpPr>
          <p:cNvPr id="42" name="AutoShape 40"/>
          <p:cNvCxnSpPr>
            <a:cxnSpLocks noChangeShapeType="1"/>
            <a:stCxn id="41" idx="3"/>
            <a:endCxn id="40" idx="0"/>
          </p:cNvCxnSpPr>
          <p:nvPr/>
        </p:nvCxnSpPr>
        <p:spPr bwMode="auto">
          <a:xfrm flipH="1">
            <a:off x="7581901" y="4459287"/>
            <a:ext cx="550863" cy="493712"/>
          </a:xfrm>
          <a:prstGeom prst="straightConnector1">
            <a:avLst/>
          </a:prstGeom>
          <a:noFill/>
          <a:ln w="19050">
            <a:solidFill>
              <a:srgbClr val="FF9933"/>
            </a:solidFill>
            <a:round/>
            <a:headEnd/>
            <a:tailEnd/>
          </a:ln>
          <a:effectLst/>
        </p:spPr>
      </p:cxnSp>
      <p:cxnSp>
        <p:nvCxnSpPr>
          <p:cNvPr id="43" name="AutoShape 41"/>
          <p:cNvCxnSpPr>
            <a:cxnSpLocks noChangeShapeType="1"/>
            <a:stCxn id="41" idx="5"/>
            <a:endCxn id="37" idx="0"/>
          </p:cNvCxnSpPr>
          <p:nvPr/>
        </p:nvCxnSpPr>
        <p:spPr bwMode="auto">
          <a:xfrm>
            <a:off x="8402638" y="4459287"/>
            <a:ext cx="550862" cy="569912"/>
          </a:xfrm>
          <a:prstGeom prst="straightConnector1">
            <a:avLst/>
          </a:prstGeom>
          <a:noFill/>
          <a:ln w="19050">
            <a:solidFill>
              <a:srgbClr val="FF9933"/>
            </a:solidFill>
            <a:round/>
            <a:headEnd/>
            <a:tailEnd/>
          </a:ln>
          <a:effectLst/>
        </p:spPr>
      </p:cxnSp>
      <p:sp>
        <p:nvSpPr>
          <p:cNvPr id="44" name="Text Box 42"/>
          <p:cNvSpPr txBox="1">
            <a:spLocks noChangeArrowheads="1"/>
          </p:cNvSpPr>
          <p:nvPr/>
        </p:nvSpPr>
        <p:spPr bwMode="auto">
          <a:xfrm>
            <a:off x="7239000" y="5343524"/>
            <a:ext cx="6096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5</a:t>
            </a:r>
          </a:p>
        </p:txBody>
      </p:sp>
      <p:sp>
        <p:nvSpPr>
          <p:cNvPr id="45" name="Text Box 43"/>
          <p:cNvSpPr txBox="1">
            <a:spLocks noChangeArrowheads="1"/>
          </p:cNvSpPr>
          <p:nvPr/>
        </p:nvSpPr>
        <p:spPr bwMode="auto">
          <a:xfrm>
            <a:off x="9220200" y="4962524"/>
            <a:ext cx="609600" cy="369332"/>
          </a:xfrm>
          <a:prstGeom prst="rect">
            <a:avLst/>
          </a:prstGeom>
          <a:noFill/>
          <a:ln w="19050">
            <a:noFill/>
            <a:miter lim="800000"/>
            <a:headEnd/>
            <a:tailEnd/>
          </a:ln>
          <a:effectLst/>
        </p:spPr>
        <p:txBody>
          <a:bodyPr>
            <a:spAutoFit/>
          </a:bodyPr>
          <a:lstStyle/>
          <a:p>
            <a:pPr algn="ctr" eaLnBrk="1" hangingPunct="1">
              <a:spcBef>
                <a:spcPct val="50000"/>
              </a:spcBef>
            </a:pPr>
            <a:r>
              <a:rPr kumimoji="1" lang="en-US" altLang="zh-CN"/>
              <a:t>6</a:t>
            </a:r>
          </a:p>
        </p:txBody>
      </p:sp>
      <p:sp>
        <p:nvSpPr>
          <p:cNvPr id="46" name="Text Box 46"/>
          <p:cNvSpPr txBox="1">
            <a:spLocks noChangeArrowheads="1"/>
          </p:cNvSpPr>
          <p:nvPr/>
        </p:nvSpPr>
        <p:spPr bwMode="auto">
          <a:xfrm>
            <a:off x="6810380" y="5857892"/>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dirty="0"/>
              <a:t>(d)</a:t>
            </a:r>
          </a:p>
        </p:txBody>
      </p:sp>
      <p:sp>
        <p:nvSpPr>
          <p:cNvPr id="47" name="Oval 47"/>
          <p:cNvSpPr>
            <a:spLocks noChangeArrowheads="1"/>
          </p:cNvSpPr>
          <p:nvPr/>
        </p:nvSpPr>
        <p:spPr bwMode="auto">
          <a:xfrm>
            <a:off x="2895600" y="2581300"/>
            <a:ext cx="381000" cy="381000"/>
          </a:xfrm>
          <a:prstGeom prst="ellipse">
            <a:avLst/>
          </a:prstGeom>
          <a:solidFill>
            <a:srgbClr val="CCFFCC"/>
          </a:solidFill>
          <a:ln w="19050">
            <a:solidFill>
              <a:srgbClr val="FF3300"/>
            </a:solidFill>
            <a:round/>
            <a:headEnd/>
            <a:tailEnd/>
          </a:ln>
          <a:effectLst/>
        </p:spPr>
        <p:txBody>
          <a:bodyPr wrap="none" anchor="ctr"/>
          <a:lstStyle/>
          <a:p>
            <a:pPr algn="ctr" eaLnBrk="1" hangingPunct="1"/>
            <a:r>
              <a:rPr kumimoji="1" lang="en-US" altLang="zh-CN"/>
              <a:t>a</a:t>
            </a:r>
          </a:p>
        </p:txBody>
      </p:sp>
      <p:sp>
        <p:nvSpPr>
          <p:cNvPr id="48" name="Oval 48"/>
          <p:cNvSpPr>
            <a:spLocks noChangeArrowheads="1"/>
          </p:cNvSpPr>
          <p:nvPr/>
        </p:nvSpPr>
        <p:spPr bwMode="auto">
          <a:xfrm>
            <a:off x="3581400" y="2581300"/>
            <a:ext cx="381000" cy="381000"/>
          </a:xfrm>
          <a:prstGeom prst="ellipse">
            <a:avLst/>
          </a:prstGeom>
          <a:solidFill>
            <a:srgbClr val="CCFFCC"/>
          </a:solidFill>
          <a:ln w="19050">
            <a:solidFill>
              <a:srgbClr val="FF3300"/>
            </a:solidFill>
            <a:round/>
            <a:headEnd/>
            <a:tailEnd/>
          </a:ln>
          <a:effectLst/>
        </p:spPr>
        <p:txBody>
          <a:bodyPr wrap="none" anchor="ctr"/>
          <a:lstStyle/>
          <a:p>
            <a:pPr algn="ctr" eaLnBrk="1" hangingPunct="1"/>
            <a:r>
              <a:rPr kumimoji="1" lang="en-US" altLang="zh-CN"/>
              <a:t>b</a:t>
            </a:r>
          </a:p>
        </p:txBody>
      </p:sp>
      <p:sp>
        <p:nvSpPr>
          <p:cNvPr id="49" name="Oval 49"/>
          <p:cNvSpPr>
            <a:spLocks noChangeArrowheads="1"/>
          </p:cNvSpPr>
          <p:nvPr/>
        </p:nvSpPr>
        <p:spPr bwMode="auto">
          <a:xfrm>
            <a:off x="4343400" y="2581300"/>
            <a:ext cx="381000" cy="381000"/>
          </a:xfrm>
          <a:prstGeom prst="ellipse">
            <a:avLst/>
          </a:prstGeom>
          <a:solidFill>
            <a:srgbClr val="CCFFCC"/>
          </a:solidFill>
          <a:ln w="19050">
            <a:solidFill>
              <a:srgbClr val="FF3300"/>
            </a:solidFill>
            <a:round/>
            <a:headEnd/>
            <a:tailEnd/>
          </a:ln>
          <a:effectLst/>
        </p:spPr>
        <p:txBody>
          <a:bodyPr wrap="none" anchor="ctr"/>
          <a:lstStyle/>
          <a:p>
            <a:pPr algn="ctr" eaLnBrk="1" hangingPunct="1"/>
            <a:r>
              <a:rPr kumimoji="1" lang="en-US" altLang="zh-CN"/>
              <a:t>c</a:t>
            </a:r>
          </a:p>
        </p:txBody>
      </p:sp>
      <p:sp>
        <p:nvSpPr>
          <p:cNvPr id="50" name="Oval 50"/>
          <p:cNvSpPr>
            <a:spLocks noChangeArrowheads="1"/>
          </p:cNvSpPr>
          <p:nvPr/>
        </p:nvSpPr>
        <p:spPr bwMode="auto">
          <a:xfrm>
            <a:off x="5181600" y="2581300"/>
            <a:ext cx="381000" cy="381000"/>
          </a:xfrm>
          <a:prstGeom prst="ellipse">
            <a:avLst/>
          </a:prstGeom>
          <a:solidFill>
            <a:srgbClr val="CCFFCC"/>
          </a:solidFill>
          <a:ln w="19050">
            <a:solidFill>
              <a:srgbClr val="FF3300"/>
            </a:solidFill>
            <a:round/>
            <a:headEnd/>
            <a:tailEnd/>
          </a:ln>
          <a:effectLst/>
        </p:spPr>
        <p:txBody>
          <a:bodyPr wrap="none" anchor="ctr"/>
          <a:lstStyle/>
          <a:p>
            <a:pPr algn="ctr" eaLnBrk="1" hangingPunct="1"/>
            <a:r>
              <a:rPr kumimoji="1" lang="en-US" altLang="zh-CN"/>
              <a:t>d</a:t>
            </a:r>
          </a:p>
        </p:txBody>
      </p:sp>
      <p:sp>
        <p:nvSpPr>
          <p:cNvPr id="51" name="Text Box 51"/>
          <p:cNvSpPr txBox="1">
            <a:spLocks noChangeArrowheads="1"/>
          </p:cNvSpPr>
          <p:nvPr/>
        </p:nvSpPr>
        <p:spPr bwMode="auto">
          <a:xfrm>
            <a:off x="2819400" y="21241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7</a:t>
            </a:r>
          </a:p>
        </p:txBody>
      </p:sp>
      <p:sp>
        <p:nvSpPr>
          <p:cNvPr id="52" name="Text Box 52"/>
          <p:cNvSpPr txBox="1">
            <a:spLocks noChangeArrowheads="1"/>
          </p:cNvSpPr>
          <p:nvPr/>
        </p:nvSpPr>
        <p:spPr bwMode="auto">
          <a:xfrm>
            <a:off x="3429000" y="21241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5</a:t>
            </a:r>
          </a:p>
        </p:txBody>
      </p:sp>
      <p:sp>
        <p:nvSpPr>
          <p:cNvPr id="53" name="Text Box 53"/>
          <p:cNvSpPr txBox="1">
            <a:spLocks noChangeArrowheads="1"/>
          </p:cNvSpPr>
          <p:nvPr/>
        </p:nvSpPr>
        <p:spPr bwMode="auto">
          <a:xfrm>
            <a:off x="4191000" y="21241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2</a:t>
            </a:r>
          </a:p>
        </p:txBody>
      </p:sp>
      <p:sp>
        <p:nvSpPr>
          <p:cNvPr id="54" name="Text Box 54"/>
          <p:cNvSpPr txBox="1">
            <a:spLocks noChangeArrowheads="1"/>
          </p:cNvSpPr>
          <p:nvPr/>
        </p:nvSpPr>
        <p:spPr bwMode="auto">
          <a:xfrm>
            <a:off x="5029200" y="21241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4</a:t>
            </a:r>
          </a:p>
        </p:txBody>
      </p:sp>
      <p:sp>
        <p:nvSpPr>
          <p:cNvPr id="55" name="Text Box 55"/>
          <p:cNvSpPr txBox="1">
            <a:spLocks noChangeArrowheads="1"/>
          </p:cNvSpPr>
          <p:nvPr/>
        </p:nvSpPr>
        <p:spPr bwMode="auto">
          <a:xfrm>
            <a:off x="3810000" y="3267100"/>
            <a:ext cx="609600" cy="369332"/>
          </a:xfrm>
          <a:prstGeom prst="rect">
            <a:avLst/>
          </a:prstGeom>
          <a:noFill/>
          <a:ln w="9525">
            <a:noFill/>
            <a:miter lim="800000"/>
            <a:headEnd/>
            <a:tailEnd/>
          </a:ln>
          <a:effectLst/>
        </p:spPr>
        <p:txBody>
          <a:bodyPr>
            <a:spAutoFit/>
          </a:bodyPr>
          <a:lstStyle/>
          <a:p>
            <a:pPr algn="ctr" eaLnBrk="1" hangingPunct="1">
              <a:spcBef>
                <a:spcPct val="50000"/>
              </a:spcBef>
            </a:pPr>
            <a:r>
              <a:rPr kumimoji="1" lang="en-US" altLang="zh-CN"/>
              <a:t>(a)</a:t>
            </a:r>
          </a:p>
        </p:txBody>
      </p:sp>
    </p:spTree>
    <p:extLst>
      <p:ext uri="{BB962C8B-B14F-4D97-AF65-F5344CB8AC3E}">
        <p14:creationId xmlns:p14="http://schemas.microsoft.com/office/powerpoint/2010/main" val="365580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哈夫曼树应用</a:t>
            </a:r>
            <a:r>
              <a:rPr kumimoji="1" lang="en-US" altLang="zh-CN" dirty="0" smtClean="0"/>
              <a:t>:</a:t>
            </a:r>
            <a:r>
              <a:rPr kumimoji="1" lang="zh-CN" altLang="en-US" dirty="0" smtClean="0">
                <a:solidFill>
                  <a:schemeClr val="tx1"/>
                </a:solidFill>
              </a:rPr>
              <a:t>电文编码</a:t>
            </a:r>
            <a:endParaRPr lang="zh-CN" altLang="en-US" dirty="0">
              <a:solidFill>
                <a:schemeClr val="tx1"/>
              </a:solidFill>
            </a:endParaRPr>
          </a:p>
        </p:txBody>
      </p:sp>
      <p:sp>
        <p:nvSpPr>
          <p:cNvPr id="3" name="内容占位符 2"/>
          <p:cNvSpPr>
            <a:spLocks noGrp="1"/>
          </p:cNvSpPr>
          <p:nvPr>
            <p:ph idx="1"/>
          </p:nvPr>
        </p:nvSpPr>
        <p:spPr>
          <a:xfrm>
            <a:off x="838200" y="1825625"/>
            <a:ext cx="10515600" cy="2939806"/>
          </a:xfrm>
        </p:spPr>
        <p:txBody>
          <a:bodyPr/>
          <a:lstStyle/>
          <a:p>
            <a:r>
              <a:rPr lang="zh-CN" altLang="en-US" dirty="0" smtClean="0"/>
              <a:t>电文码是由</a:t>
            </a:r>
            <a:r>
              <a:rPr lang="en-US" altLang="zh-CN" dirty="0" smtClean="0"/>
              <a:t>0</a:t>
            </a:r>
            <a:r>
              <a:rPr lang="zh-CN" altLang="en-US" dirty="0" smtClean="0"/>
              <a:t>和</a:t>
            </a:r>
            <a:r>
              <a:rPr lang="en-US" altLang="zh-CN" dirty="0" smtClean="0"/>
              <a:t>1</a:t>
            </a:r>
            <a:r>
              <a:rPr lang="zh-CN" altLang="en-US" dirty="0" smtClean="0"/>
              <a:t>组成</a:t>
            </a:r>
            <a:endParaRPr lang="en-US" altLang="zh-CN" dirty="0" smtClean="0"/>
          </a:p>
          <a:p>
            <a:r>
              <a:rPr lang="zh-CN" altLang="en-US" dirty="0" smtClean="0"/>
              <a:t>将字符在电文中出现的频率</a:t>
            </a:r>
            <a:r>
              <a:rPr lang="en-US" altLang="zh-CN" dirty="0" smtClean="0"/>
              <a:t>(</a:t>
            </a:r>
            <a:r>
              <a:rPr lang="zh-CN" altLang="en-US" dirty="0" smtClean="0"/>
              <a:t>次数</a:t>
            </a:r>
            <a:r>
              <a:rPr lang="en-US" altLang="zh-CN" dirty="0" smtClean="0"/>
              <a:t>)</a:t>
            </a:r>
            <a:r>
              <a:rPr lang="zh-CN" altLang="en-US" dirty="0" smtClean="0"/>
              <a:t>和编码的长度</a:t>
            </a:r>
            <a:r>
              <a:rPr lang="en-US" altLang="zh-CN" dirty="0" smtClean="0"/>
              <a:t>(</a:t>
            </a:r>
            <a:r>
              <a:rPr lang="zh-CN" altLang="en-US" dirty="0" smtClean="0">
                <a:solidFill>
                  <a:srgbClr val="FF0000"/>
                </a:solidFill>
              </a:rPr>
              <a:t>相等或不等</a:t>
            </a:r>
            <a:r>
              <a:rPr lang="en-US" altLang="zh-CN" dirty="0" smtClean="0"/>
              <a:t>)</a:t>
            </a:r>
            <a:r>
              <a:rPr lang="zh-CN" altLang="en-US" dirty="0" smtClean="0"/>
              <a:t>相乘后</a:t>
            </a:r>
            <a:r>
              <a:rPr lang="en-US" altLang="zh-CN" dirty="0" smtClean="0"/>
              <a:t>,</a:t>
            </a:r>
            <a:r>
              <a:rPr lang="zh-CN" altLang="en-US" dirty="0" smtClean="0"/>
              <a:t>累加得电文被编码的</a:t>
            </a:r>
            <a:r>
              <a:rPr lang="zh-CN" altLang="en-US" dirty="0" smtClean="0">
                <a:solidFill>
                  <a:srgbClr val="FF0000"/>
                </a:solidFill>
              </a:rPr>
              <a:t>总长度</a:t>
            </a:r>
            <a:r>
              <a:rPr lang="zh-CN" altLang="en-US" dirty="0" smtClean="0"/>
              <a:t>。</a:t>
            </a:r>
            <a:endParaRPr lang="en-US" altLang="zh-CN" dirty="0" smtClean="0"/>
          </a:p>
          <a:p>
            <a:endParaRPr lang="en-US" altLang="zh-CN" dirty="0" smtClean="0"/>
          </a:p>
          <a:p>
            <a:r>
              <a:rPr lang="zh-CN" altLang="en-US" dirty="0" smtClean="0"/>
              <a:t>其中</a:t>
            </a:r>
            <a:r>
              <a:rPr lang="en-US" altLang="zh-CN" dirty="0" err="1" smtClean="0"/>
              <a:t>ci</a:t>
            </a:r>
            <a:r>
              <a:rPr lang="zh-CN" altLang="en-US" dirty="0" smtClean="0"/>
              <a:t>是字符出现的频率 ，</a:t>
            </a:r>
            <a:r>
              <a:rPr lang="en-US" altLang="zh-CN" dirty="0" err="1" smtClean="0"/>
              <a:t>li</a:t>
            </a:r>
            <a:r>
              <a:rPr lang="zh-CN" altLang="en-US" dirty="0" smtClean="0"/>
              <a:t>是编码长度</a:t>
            </a:r>
            <a:endParaRPr lang="zh-CN" altLang="en-US" dirty="0"/>
          </a:p>
        </p:txBody>
      </p:sp>
      <p:graphicFrame>
        <p:nvGraphicFramePr>
          <p:cNvPr id="148482" name="Object 2"/>
          <p:cNvGraphicFramePr>
            <a:graphicFrameLocks noChangeAspect="1"/>
          </p:cNvGraphicFramePr>
          <p:nvPr>
            <p:extLst>
              <p:ext uri="{D42A27DB-BD31-4B8C-83A1-F6EECF244321}">
                <p14:modId xmlns:p14="http://schemas.microsoft.com/office/powerpoint/2010/main" val="1305472280"/>
              </p:ext>
            </p:extLst>
          </p:nvPr>
        </p:nvGraphicFramePr>
        <p:xfrm>
          <a:off x="1794339" y="3089400"/>
          <a:ext cx="1109668" cy="739779"/>
        </p:xfrm>
        <a:graphic>
          <a:graphicData uri="http://schemas.openxmlformats.org/presentationml/2006/ole">
            <mc:AlternateContent xmlns:mc="http://schemas.openxmlformats.org/markup-compatibility/2006">
              <mc:Choice xmlns:v="urn:schemas-microsoft-com:vml" Requires="v">
                <p:oleObj spid="_x0000_s3087" name="Equation" r:id="rId3" imgW="647640" imgH="431640" progId="Equation.DSMT4">
                  <p:embed/>
                </p:oleObj>
              </mc:Choice>
              <mc:Fallback>
                <p:oleObj name="Equation" r:id="rId3" imgW="647640" imgH="431640" progId="Equation.DSMT4">
                  <p:embed/>
                  <p:pic>
                    <p:nvPicPr>
                      <p:cNvPr id="1484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339" y="3089400"/>
                        <a:ext cx="1109668" cy="739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9370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endParaRPr lang="zh-CN" altLang="en-US" dirty="0"/>
          </a:p>
        </p:txBody>
      </p:sp>
      <p:sp>
        <p:nvSpPr>
          <p:cNvPr id="3" name="内容占位符 2"/>
          <p:cNvSpPr>
            <a:spLocks noGrp="1"/>
          </p:cNvSpPr>
          <p:nvPr>
            <p:ph idx="1"/>
          </p:nvPr>
        </p:nvSpPr>
        <p:spPr/>
        <p:txBody>
          <a:bodyPr/>
          <a:lstStyle/>
          <a:p>
            <a:pPr>
              <a:spcBef>
                <a:spcPct val="50000"/>
              </a:spcBef>
            </a:pPr>
            <a:r>
              <a:rPr kumimoji="1" lang="zh-CN" altLang="en-US" dirty="0" smtClean="0"/>
              <a:t>图是一种非线性的数据结构，结点之间的关系可以是任意的。</a:t>
            </a:r>
          </a:p>
          <a:p>
            <a:pPr>
              <a:spcBef>
                <a:spcPct val="50000"/>
              </a:spcBef>
            </a:pPr>
            <a:r>
              <a:rPr kumimoji="1" lang="zh-CN" altLang="en-US" dirty="0" smtClean="0"/>
              <a:t>图中任意两个元素之间都可能相关。</a:t>
            </a:r>
          </a:p>
          <a:p>
            <a:endParaRPr lang="zh-CN" altLang="en-US" dirty="0"/>
          </a:p>
        </p:txBody>
      </p:sp>
    </p:spTree>
    <p:extLst>
      <p:ext uri="{BB962C8B-B14F-4D97-AF65-F5344CB8AC3E}">
        <p14:creationId xmlns:p14="http://schemas.microsoft.com/office/powerpoint/2010/main" val="406480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图的存储结构</a:t>
            </a:r>
            <a:endParaRPr lang="zh-CN" altLang="en-US" dirty="0"/>
          </a:p>
        </p:txBody>
      </p:sp>
      <p:sp>
        <p:nvSpPr>
          <p:cNvPr id="3" name="内容占位符 2"/>
          <p:cNvSpPr>
            <a:spLocks noGrp="1"/>
          </p:cNvSpPr>
          <p:nvPr>
            <p:ph idx="1"/>
          </p:nvPr>
        </p:nvSpPr>
        <p:spPr/>
        <p:txBody>
          <a:bodyPr>
            <a:normAutofit/>
          </a:bodyPr>
          <a:lstStyle/>
          <a:p>
            <a:pPr>
              <a:spcBef>
                <a:spcPct val="50000"/>
              </a:spcBef>
            </a:pPr>
            <a:r>
              <a:rPr kumimoji="1" lang="zh-CN" altLang="en-US" dirty="0" smtClean="0"/>
              <a:t>图的邻接矩阵表示法</a:t>
            </a:r>
            <a:r>
              <a:rPr kumimoji="1" lang="en-US" altLang="zh-CN" dirty="0" smtClean="0"/>
              <a:t>:</a:t>
            </a:r>
            <a:r>
              <a:rPr kumimoji="1" lang="zh-CN" altLang="en-US" dirty="0" smtClean="0"/>
              <a:t> 表示顶点间相邻关系的矩阵。</a:t>
            </a:r>
          </a:p>
          <a:p>
            <a:pPr lvl="1">
              <a:spcBef>
                <a:spcPct val="50000"/>
              </a:spcBef>
            </a:pPr>
            <a:r>
              <a:rPr kumimoji="1" lang="zh-CN" altLang="en-US" dirty="0" smtClean="0"/>
              <a:t>有向：从一个结点到另一个结点有弧为</a:t>
            </a:r>
            <a:r>
              <a:rPr kumimoji="1" lang="en-US" altLang="zh-CN" dirty="0" smtClean="0"/>
              <a:t>1</a:t>
            </a:r>
            <a:r>
              <a:rPr kumimoji="1" lang="zh-CN" altLang="en-US" dirty="0" smtClean="0"/>
              <a:t>，否则为</a:t>
            </a:r>
            <a:r>
              <a:rPr kumimoji="1" lang="en-US" altLang="zh-CN" dirty="0" smtClean="0"/>
              <a:t>0</a:t>
            </a:r>
            <a:r>
              <a:rPr kumimoji="1" lang="zh-CN" altLang="en-US" dirty="0" smtClean="0"/>
              <a:t>。</a:t>
            </a:r>
          </a:p>
          <a:p>
            <a:pPr lvl="1">
              <a:spcBef>
                <a:spcPct val="50000"/>
              </a:spcBef>
            </a:pPr>
            <a:r>
              <a:rPr kumimoji="1" lang="zh-CN" altLang="en-US" dirty="0" smtClean="0"/>
              <a:t> 无向：有边连接则为</a:t>
            </a:r>
            <a:r>
              <a:rPr kumimoji="1" lang="en-US" altLang="zh-CN" dirty="0" smtClean="0"/>
              <a:t>1</a:t>
            </a:r>
            <a:r>
              <a:rPr kumimoji="1" lang="zh-CN" altLang="en-US" dirty="0" smtClean="0"/>
              <a:t>，否则为</a:t>
            </a:r>
            <a:r>
              <a:rPr kumimoji="1" lang="en-US" altLang="zh-CN" dirty="0" smtClean="0"/>
              <a:t>0</a:t>
            </a:r>
            <a:r>
              <a:rPr kumimoji="1" lang="zh-CN" altLang="en-US" dirty="0" smtClean="0"/>
              <a:t>。</a:t>
            </a:r>
          </a:p>
          <a:p>
            <a:pPr>
              <a:spcBef>
                <a:spcPct val="50000"/>
              </a:spcBef>
            </a:pPr>
            <a:r>
              <a:rPr kumimoji="1" lang="zh-CN" altLang="en-US" dirty="0" smtClean="0"/>
              <a:t>图的邻接表表示法</a:t>
            </a:r>
            <a:r>
              <a:rPr kumimoji="1" lang="en-US" altLang="zh-CN" dirty="0" smtClean="0"/>
              <a:t>:</a:t>
            </a:r>
            <a:r>
              <a:rPr kumimoji="1" lang="zh-CN" altLang="en-US" dirty="0" smtClean="0"/>
              <a:t> 在边少的情况下，用邻接表比邻接矩阵节省存储空间</a:t>
            </a:r>
            <a:endParaRPr lang="zh-CN" altLang="en-US" dirty="0"/>
          </a:p>
        </p:txBody>
      </p:sp>
    </p:spTree>
    <p:extLst>
      <p:ext uri="{BB962C8B-B14F-4D97-AF65-F5344CB8AC3E}">
        <p14:creationId xmlns:p14="http://schemas.microsoft.com/office/powerpoint/2010/main" val="1989918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a:xfrm>
            <a:off x="5181600" y="6400800"/>
            <a:ext cx="1905000" cy="457200"/>
          </a:xfrm>
        </p:spPr>
        <p:txBody>
          <a:bodyPr/>
          <a:lstStyle/>
          <a:p>
            <a:fld id="{81D0C099-97C1-452B-97C9-48368223569E}" type="datetime1">
              <a:rPr lang="zh-CN" altLang="en-US"/>
              <a:pPr/>
              <a:t>2018/5/19</a:t>
            </a:fld>
            <a:endParaRPr lang="en-US" altLang="zh-CN"/>
          </a:p>
        </p:txBody>
      </p:sp>
      <p:grpSp>
        <p:nvGrpSpPr>
          <p:cNvPr id="5" name="Group 3"/>
          <p:cNvGrpSpPr>
            <a:grpSpLocks/>
          </p:cNvGrpSpPr>
          <p:nvPr/>
        </p:nvGrpSpPr>
        <p:grpSpPr bwMode="auto">
          <a:xfrm>
            <a:off x="2209800" y="933450"/>
            <a:ext cx="2590800" cy="1981200"/>
            <a:chOff x="432" y="528"/>
            <a:chExt cx="1536" cy="1056"/>
          </a:xfrm>
        </p:grpSpPr>
        <p:sp>
          <p:nvSpPr>
            <p:cNvPr id="6" name="Oval 4"/>
            <p:cNvSpPr>
              <a:spLocks noChangeArrowheads="1"/>
            </p:cNvSpPr>
            <p:nvPr/>
          </p:nvSpPr>
          <p:spPr bwMode="auto">
            <a:xfrm>
              <a:off x="432" y="528"/>
              <a:ext cx="384" cy="336"/>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1</a:t>
              </a:r>
              <a:endParaRPr lang="en-US" altLang="zh-CN"/>
            </a:p>
          </p:txBody>
        </p:sp>
        <p:sp>
          <p:nvSpPr>
            <p:cNvPr id="7" name="Oval 5"/>
            <p:cNvSpPr>
              <a:spLocks noChangeArrowheads="1"/>
            </p:cNvSpPr>
            <p:nvPr/>
          </p:nvSpPr>
          <p:spPr bwMode="auto">
            <a:xfrm>
              <a:off x="1584" y="528"/>
              <a:ext cx="384" cy="336"/>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3</a:t>
              </a:r>
              <a:endParaRPr lang="en-US" altLang="zh-CN"/>
            </a:p>
          </p:txBody>
        </p:sp>
        <p:sp>
          <p:nvSpPr>
            <p:cNvPr id="8" name="Oval 6"/>
            <p:cNvSpPr>
              <a:spLocks noChangeArrowheads="1"/>
            </p:cNvSpPr>
            <p:nvPr/>
          </p:nvSpPr>
          <p:spPr bwMode="auto">
            <a:xfrm>
              <a:off x="432" y="1248"/>
              <a:ext cx="384" cy="336"/>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2</a:t>
              </a:r>
              <a:endParaRPr lang="en-US" altLang="zh-CN"/>
            </a:p>
          </p:txBody>
        </p:sp>
        <p:sp>
          <p:nvSpPr>
            <p:cNvPr id="9" name="Oval 7"/>
            <p:cNvSpPr>
              <a:spLocks noChangeArrowheads="1"/>
            </p:cNvSpPr>
            <p:nvPr/>
          </p:nvSpPr>
          <p:spPr bwMode="auto">
            <a:xfrm>
              <a:off x="1584" y="1248"/>
              <a:ext cx="384" cy="336"/>
            </a:xfrm>
            <a:prstGeom prst="ellipse">
              <a:avLst/>
            </a:prstGeom>
            <a:solidFill>
              <a:srgbClr val="CCFF33"/>
            </a:solidFill>
            <a:ln w="9525">
              <a:solidFill>
                <a:schemeClr val="tx1"/>
              </a:solidFill>
              <a:round/>
              <a:headEnd/>
              <a:tailEnd/>
            </a:ln>
            <a:effectLst/>
          </p:spPr>
          <p:txBody>
            <a:bodyPr wrap="none" anchor="ctr"/>
            <a:lstStyle/>
            <a:p>
              <a:pPr algn="ctr"/>
              <a:r>
                <a:rPr lang="en-US" altLang="zh-CN" dirty="0"/>
                <a:t>V</a:t>
              </a:r>
              <a:r>
                <a:rPr lang="en-US" altLang="zh-CN" sz="2000" baseline="-25000" dirty="0"/>
                <a:t>4</a:t>
              </a:r>
              <a:endParaRPr lang="en-US" altLang="zh-CN" dirty="0"/>
            </a:p>
          </p:txBody>
        </p:sp>
      </p:grpSp>
      <p:cxnSp>
        <p:nvCxnSpPr>
          <p:cNvPr id="10" name="AutoShape 8"/>
          <p:cNvCxnSpPr>
            <a:cxnSpLocks noChangeShapeType="1"/>
            <a:stCxn id="6" idx="6"/>
            <a:endCxn id="7" idx="2"/>
          </p:cNvCxnSpPr>
          <p:nvPr/>
        </p:nvCxnSpPr>
        <p:spPr bwMode="auto">
          <a:xfrm>
            <a:off x="2857500" y="1249363"/>
            <a:ext cx="1295400" cy="0"/>
          </a:xfrm>
          <a:prstGeom prst="straightConnector1">
            <a:avLst/>
          </a:prstGeom>
          <a:noFill/>
          <a:ln w="19050">
            <a:solidFill>
              <a:schemeClr val="accent2"/>
            </a:solidFill>
            <a:round/>
            <a:headEnd/>
            <a:tailEnd type="triangle" w="med" len="med"/>
          </a:ln>
          <a:effectLst/>
        </p:spPr>
      </p:cxnSp>
      <p:cxnSp>
        <p:nvCxnSpPr>
          <p:cNvPr id="11" name="AutoShape 9"/>
          <p:cNvCxnSpPr>
            <a:cxnSpLocks noChangeShapeType="1"/>
            <a:stCxn id="9" idx="1"/>
            <a:endCxn id="6" idx="5"/>
          </p:cNvCxnSpPr>
          <p:nvPr/>
        </p:nvCxnSpPr>
        <p:spPr bwMode="auto">
          <a:xfrm flipH="1" flipV="1">
            <a:off x="2763838" y="1471614"/>
            <a:ext cx="1484312" cy="904875"/>
          </a:xfrm>
          <a:prstGeom prst="straightConnector1">
            <a:avLst/>
          </a:prstGeom>
          <a:noFill/>
          <a:ln w="19050">
            <a:solidFill>
              <a:schemeClr val="accent2"/>
            </a:solidFill>
            <a:round/>
            <a:headEnd/>
            <a:tailEnd type="triangle" w="med" len="med"/>
          </a:ln>
          <a:effectLst/>
        </p:spPr>
      </p:cxnSp>
      <p:cxnSp>
        <p:nvCxnSpPr>
          <p:cNvPr id="12" name="AutoShape 10"/>
          <p:cNvCxnSpPr>
            <a:cxnSpLocks noChangeShapeType="1"/>
            <a:stCxn id="8" idx="6"/>
            <a:endCxn id="9" idx="2"/>
          </p:cNvCxnSpPr>
          <p:nvPr/>
        </p:nvCxnSpPr>
        <p:spPr bwMode="auto">
          <a:xfrm>
            <a:off x="2857500" y="2600325"/>
            <a:ext cx="1295400" cy="0"/>
          </a:xfrm>
          <a:prstGeom prst="straightConnector1">
            <a:avLst/>
          </a:prstGeom>
          <a:noFill/>
          <a:ln w="19050">
            <a:solidFill>
              <a:schemeClr val="accent2"/>
            </a:solidFill>
            <a:round/>
            <a:headEnd/>
            <a:tailEnd type="triangle" w="med" len="med"/>
          </a:ln>
          <a:effectLst/>
        </p:spPr>
      </p:cxnSp>
      <p:sp>
        <p:nvSpPr>
          <p:cNvPr id="13" name="Oval 12"/>
          <p:cNvSpPr>
            <a:spLocks noChangeArrowheads="1"/>
          </p:cNvSpPr>
          <p:nvPr/>
        </p:nvSpPr>
        <p:spPr bwMode="auto">
          <a:xfrm>
            <a:off x="2209800" y="4286250"/>
            <a:ext cx="647700" cy="604838"/>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1</a:t>
            </a:r>
            <a:endParaRPr lang="en-US" altLang="zh-CN"/>
          </a:p>
        </p:txBody>
      </p:sp>
      <p:sp>
        <p:nvSpPr>
          <p:cNvPr id="14" name="Oval 13"/>
          <p:cNvSpPr>
            <a:spLocks noChangeArrowheads="1"/>
          </p:cNvSpPr>
          <p:nvPr/>
        </p:nvSpPr>
        <p:spPr bwMode="auto">
          <a:xfrm>
            <a:off x="4152900" y="4286250"/>
            <a:ext cx="647700" cy="604838"/>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3</a:t>
            </a:r>
            <a:endParaRPr lang="en-US" altLang="zh-CN"/>
          </a:p>
        </p:txBody>
      </p:sp>
      <p:sp>
        <p:nvSpPr>
          <p:cNvPr id="15" name="Oval 14"/>
          <p:cNvSpPr>
            <a:spLocks noChangeArrowheads="1"/>
          </p:cNvSpPr>
          <p:nvPr/>
        </p:nvSpPr>
        <p:spPr bwMode="auto">
          <a:xfrm>
            <a:off x="2209800" y="5586414"/>
            <a:ext cx="647700" cy="604837"/>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2</a:t>
            </a:r>
            <a:endParaRPr lang="en-US" altLang="zh-CN"/>
          </a:p>
        </p:txBody>
      </p:sp>
      <p:sp>
        <p:nvSpPr>
          <p:cNvPr id="16" name="Oval 15"/>
          <p:cNvSpPr>
            <a:spLocks noChangeArrowheads="1"/>
          </p:cNvSpPr>
          <p:nvPr/>
        </p:nvSpPr>
        <p:spPr bwMode="auto">
          <a:xfrm>
            <a:off x="4152900" y="5586414"/>
            <a:ext cx="647700" cy="604837"/>
          </a:xfrm>
          <a:prstGeom prst="ellipse">
            <a:avLst/>
          </a:prstGeom>
          <a:solidFill>
            <a:srgbClr val="CCFF33"/>
          </a:solidFill>
          <a:ln w="9525">
            <a:solidFill>
              <a:schemeClr val="tx1"/>
            </a:solidFill>
            <a:round/>
            <a:headEnd/>
            <a:tailEnd/>
          </a:ln>
          <a:effectLst/>
        </p:spPr>
        <p:txBody>
          <a:bodyPr wrap="none" anchor="ctr"/>
          <a:lstStyle/>
          <a:p>
            <a:pPr algn="ctr"/>
            <a:r>
              <a:rPr lang="en-US" altLang="zh-CN"/>
              <a:t>V</a:t>
            </a:r>
            <a:r>
              <a:rPr lang="en-US" altLang="zh-CN" sz="2000" baseline="-25000"/>
              <a:t>4</a:t>
            </a:r>
            <a:endParaRPr lang="en-US" altLang="zh-CN"/>
          </a:p>
        </p:txBody>
      </p:sp>
      <p:cxnSp>
        <p:nvCxnSpPr>
          <p:cNvPr id="17" name="AutoShape 16"/>
          <p:cNvCxnSpPr>
            <a:cxnSpLocks noChangeShapeType="1"/>
            <a:stCxn id="13" idx="4"/>
            <a:endCxn id="15" idx="0"/>
          </p:cNvCxnSpPr>
          <p:nvPr/>
        </p:nvCxnSpPr>
        <p:spPr bwMode="auto">
          <a:xfrm>
            <a:off x="2533650" y="4891089"/>
            <a:ext cx="0" cy="695325"/>
          </a:xfrm>
          <a:prstGeom prst="straightConnector1">
            <a:avLst/>
          </a:prstGeom>
          <a:noFill/>
          <a:ln w="19050">
            <a:solidFill>
              <a:schemeClr val="accent2"/>
            </a:solidFill>
            <a:round/>
            <a:headEnd/>
            <a:tailEnd/>
          </a:ln>
          <a:effectLst/>
        </p:spPr>
      </p:cxnSp>
      <p:cxnSp>
        <p:nvCxnSpPr>
          <p:cNvPr id="18" name="AutoShape 17"/>
          <p:cNvCxnSpPr>
            <a:cxnSpLocks noChangeShapeType="1"/>
            <a:stCxn id="13" idx="6"/>
            <a:endCxn id="14" idx="2"/>
          </p:cNvCxnSpPr>
          <p:nvPr/>
        </p:nvCxnSpPr>
        <p:spPr bwMode="auto">
          <a:xfrm>
            <a:off x="2857500" y="4589463"/>
            <a:ext cx="1295400" cy="0"/>
          </a:xfrm>
          <a:prstGeom prst="straightConnector1">
            <a:avLst/>
          </a:prstGeom>
          <a:noFill/>
          <a:ln w="19050">
            <a:solidFill>
              <a:schemeClr val="accent2"/>
            </a:solidFill>
            <a:round/>
            <a:headEnd/>
            <a:tailEnd/>
          </a:ln>
          <a:effectLst/>
        </p:spPr>
      </p:cxnSp>
      <p:cxnSp>
        <p:nvCxnSpPr>
          <p:cNvPr id="19" name="AutoShape 18"/>
          <p:cNvCxnSpPr>
            <a:cxnSpLocks noChangeShapeType="1"/>
            <a:stCxn id="15" idx="6"/>
            <a:endCxn id="16" idx="2"/>
          </p:cNvCxnSpPr>
          <p:nvPr/>
        </p:nvCxnSpPr>
        <p:spPr bwMode="auto">
          <a:xfrm>
            <a:off x="2857500" y="5889625"/>
            <a:ext cx="1295400" cy="0"/>
          </a:xfrm>
          <a:prstGeom prst="straightConnector1">
            <a:avLst/>
          </a:prstGeom>
          <a:noFill/>
          <a:ln w="19050">
            <a:solidFill>
              <a:schemeClr val="accent2"/>
            </a:solidFill>
            <a:round/>
            <a:headEnd/>
            <a:tailEnd/>
          </a:ln>
          <a:effectLst/>
        </p:spPr>
      </p:cxnSp>
      <p:cxnSp>
        <p:nvCxnSpPr>
          <p:cNvPr id="20" name="AutoShape 19"/>
          <p:cNvCxnSpPr>
            <a:cxnSpLocks noChangeShapeType="1"/>
            <a:stCxn id="13" idx="5"/>
            <a:endCxn id="16" idx="1"/>
          </p:cNvCxnSpPr>
          <p:nvPr/>
        </p:nvCxnSpPr>
        <p:spPr bwMode="auto">
          <a:xfrm>
            <a:off x="2763838" y="4802189"/>
            <a:ext cx="1484312" cy="873125"/>
          </a:xfrm>
          <a:prstGeom prst="straightConnector1">
            <a:avLst/>
          </a:prstGeom>
          <a:noFill/>
          <a:ln w="19050">
            <a:solidFill>
              <a:schemeClr val="accent2"/>
            </a:solidFill>
            <a:round/>
            <a:headEnd/>
            <a:tailEnd/>
          </a:ln>
          <a:effectLst/>
        </p:spPr>
      </p:cxnSp>
      <p:sp>
        <p:nvSpPr>
          <p:cNvPr id="21" name="Text Box 20"/>
          <p:cNvSpPr txBox="1">
            <a:spLocks noChangeArrowheads="1"/>
          </p:cNvSpPr>
          <p:nvPr/>
        </p:nvSpPr>
        <p:spPr bwMode="auto">
          <a:xfrm>
            <a:off x="6096000" y="323851"/>
            <a:ext cx="3352800" cy="206210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dirty="0"/>
              <a:t>        </a:t>
            </a:r>
            <a:r>
              <a:rPr lang="en-US" altLang="zh-CN" dirty="0"/>
              <a:t>V</a:t>
            </a:r>
            <a:r>
              <a:rPr lang="en-US" altLang="zh-CN" sz="2000" baseline="-25000" dirty="0"/>
              <a:t>1      </a:t>
            </a:r>
            <a:r>
              <a:rPr lang="en-US" altLang="zh-CN" dirty="0"/>
              <a:t>V</a:t>
            </a:r>
            <a:r>
              <a:rPr lang="en-US" altLang="zh-CN" sz="2000" baseline="-25000" dirty="0"/>
              <a:t>2      </a:t>
            </a:r>
            <a:r>
              <a:rPr lang="en-US" altLang="zh-CN" dirty="0"/>
              <a:t>V</a:t>
            </a:r>
            <a:r>
              <a:rPr lang="en-US" altLang="zh-CN" sz="2000" baseline="-25000" dirty="0"/>
              <a:t>3     </a:t>
            </a:r>
            <a:r>
              <a:rPr lang="en-US" altLang="zh-CN" dirty="0"/>
              <a:t>V</a:t>
            </a:r>
            <a:r>
              <a:rPr lang="en-US" altLang="zh-CN" sz="2000" baseline="-25000" dirty="0"/>
              <a:t>4</a:t>
            </a:r>
            <a:endParaRPr kumimoji="1" lang="en-US" altLang="zh-CN" dirty="0"/>
          </a:p>
          <a:p>
            <a:pPr algn="l" eaLnBrk="1" hangingPunct="1">
              <a:spcBef>
                <a:spcPct val="50000"/>
              </a:spcBef>
            </a:pPr>
            <a:r>
              <a:rPr kumimoji="1" lang="en-US" altLang="zh-CN" dirty="0"/>
              <a:t> </a:t>
            </a:r>
            <a:r>
              <a:rPr lang="en-US" altLang="zh-CN" dirty="0"/>
              <a:t>V</a:t>
            </a:r>
            <a:r>
              <a:rPr lang="en-US" altLang="zh-CN" sz="2000" baseline="-25000" dirty="0"/>
              <a:t>1     </a:t>
            </a:r>
            <a:r>
              <a:rPr kumimoji="1" lang="en-US" altLang="zh-CN" dirty="0"/>
              <a:t>  0     0     1     0</a:t>
            </a:r>
          </a:p>
          <a:p>
            <a:pPr algn="l" eaLnBrk="1" hangingPunct="1">
              <a:spcBef>
                <a:spcPct val="50000"/>
              </a:spcBef>
            </a:pPr>
            <a:r>
              <a:rPr kumimoji="1" lang="en-US" altLang="zh-CN" dirty="0"/>
              <a:t> </a:t>
            </a:r>
            <a:r>
              <a:rPr lang="en-US" altLang="zh-CN" dirty="0"/>
              <a:t>V</a:t>
            </a:r>
            <a:r>
              <a:rPr lang="en-US" altLang="zh-CN" sz="2000" baseline="-25000" dirty="0"/>
              <a:t>2     </a:t>
            </a:r>
            <a:r>
              <a:rPr kumimoji="1" lang="en-US" altLang="zh-CN" dirty="0"/>
              <a:t>  0     0     0     1</a:t>
            </a:r>
          </a:p>
          <a:p>
            <a:pPr algn="l" eaLnBrk="1" hangingPunct="1">
              <a:spcBef>
                <a:spcPct val="50000"/>
              </a:spcBef>
            </a:pPr>
            <a:r>
              <a:rPr kumimoji="1" lang="en-US" altLang="zh-CN" dirty="0"/>
              <a:t> </a:t>
            </a:r>
            <a:r>
              <a:rPr lang="en-US" altLang="zh-CN" dirty="0"/>
              <a:t>V</a:t>
            </a:r>
            <a:r>
              <a:rPr lang="en-US" altLang="zh-CN" sz="2000" baseline="-25000" dirty="0"/>
              <a:t>3</a:t>
            </a:r>
            <a:r>
              <a:rPr kumimoji="1" lang="en-US" altLang="zh-CN" dirty="0"/>
              <a:t>     0     1   </a:t>
            </a:r>
            <a:r>
              <a:rPr kumimoji="1" lang="zh-CN" altLang="en-US" dirty="0"/>
              <a:t> </a:t>
            </a:r>
            <a:r>
              <a:rPr kumimoji="1" lang="en-US" altLang="zh-CN" dirty="0"/>
              <a:t> 0     1</a:t>
            </a:r>
          </a:p>
          <a:p>
            <a:pPr algn="l" eaLnBrk="1" hangingPunct="1">
              <a:spcBef>
                <a:spcPct val="50000"/>
              </a:spcBef>
            </a:pPr>
            <a:r>
              <a:rPr kumimoji="1" lang="en-US" altLang="zh-CN" dirty="0"/>
              <a:t> </a:t>
            </a:r>
            <a:r>
              <a:rPr lang="en-US" altLang="zh-CN" dirty="0"/>
              <a:t>V</a:t>
            </a:r>
            <a:r>
              <a:rPr lang="en-US" altLang="zh-CN" sz="2000" baseline="-25000" dirty="0"/>
              <a:t>4</a:t>
            </a:r>
            <a:r>
              <a:rPr kumimoji="1" lang="en-US" altLang="zh-CN" dirty="0"/>
              <a:t>     1     0     0     0</a:t>
            </a:r>
          </a:p>
        </p:txBody>
      </p:sp>
      <p:cxnSp>
        <p:nvCxnSpPr>
          <p:cNvPr id="22" name="AutoShape 21"/>
          <p:cNvCxnSpPr>
            <a:cxnSpLocks noChangeShapeType="1"/>
          </p:cNvCxnSpPr>
          <p:nvPr/>
        </p:nvCxnSpPr>
        <p:spPr bwMode="auto">
          <a:xfrm>
            <a:off x="6629400" y="714356"/>
            <a:ext cx="1588" cy="1981200"/>
          </a:xfrm>
          <a:prstGeom prst="straightConnector1">
            <a:avLst/>
          </a:prstGeom>
          <a:noFill/>
          <a:ln w="19050">
            <a:solidFill>
              <a:schemeClr val="tx1"/>
            </a:solidFill>
            <a:round/>
            <a:headEnd/>
            <a:tailEnd/>
          </a:ln>
          <a:effectLst/>
        </p:spPr>
      </p:cxnSp>
      <p:cxnSp>
        <p:nvCxnSpPr>
          <p:cNvPr id="23" name="AutoShape 22"/>
          <p:cNvCxnSpPr>
            <a:cxnSpLocks noChangeShapeType="1"/>
          </p:cNvCxnSpPr>
          <p:nvPr/>
        </p:nvCxnSpPr>
        <p:spPr bwMode="auto">
          <a:xfrm>
            <a:off x="8239140" y="714356"/>
            <a:ext cx="0" cy="1981200"/>
          </a:xfrm>
          <a:prstGeom prst="straightConnector1">
            <a:avLst/>
          </a:prstGeom>
          <a:noFill/>
          <a:ln w="19050">
            <a:solidFill>
              <a:schemeClr val="tx1"/>
            </a:solidFill>
            <a:round/>
            <a:headEnd/>
            <a:tailEnd/>
          </a:ln>
          <a:effectLst/>
        </p:spPr>
      </p:cxnSp>
      <p:cxnSp>
        <p:nvCxnSpPr>
          <p:cNvPr id="24" name="AutoShape 23"/>
          <p:cNvCxnSpPr>
            <a:cxnSpLocks noChangeShapeType="1"/>
          </p:cNvCxnSpPr>
          <p:nvPr/>
        </p:nvCxnSpPr>
        <p:spPr bwMode="auto">
          <a:xfrm flipH="1">
            <a:off x="6629400" y="714356"/>
            <a:ext cx="228600" cy="0"/>
          </a:xfrm>
          <a:prstGeom prst="straightConnector1">
            <a:avLst/>
          </a:prstGeom>
          <a:noFill/>
          <a:ln w="19050">
            <a:solidFill>
              <a:schemeClr val="tx1"/>
            </a:solidFill>
            <a:round/>
            <a:headEnd/>
            <a:tailEnd/>
          </a:ln>
          <a:effectLst/>
        </p:spPr>
      </p:cxnSp>
      <p:cxnSp>
        <p:nvCxnSpPr>
          <p:cNvPr id="25" name="AutoShape 24"/>
          <p:cNvCxnSpPr>
            <a:cxnSpLocks noChangeShapeType="1"/>
          </p:cNvCxnSpPr>
          <p:nvPr/>
        </p:nvCxnSpPr>
        <p:spPr bwMode="auto">
          <a:xfrm flipH="1">
            <a:off x="6629400" y="2714620"/>
            <a:ext cx="228600" cy="0"/>
          </a:xfrm>
          <a:prstGeom prst="straightConnector1">
            <a:avLst/>
          </a:prstGeom>
          <a:noFill/>
          <a:ln w="19050">
            <a:solidFill>
              <a:schemeClr val="tx1"/>
            </a:solidFill>
            <a:round/>
            <a:headEnd/>
            <a:tailEnd/>
          </a:ln>
          <a:effectLst/>
        </p:spPr>
      </p:cxnSp>
      <p:cxnSp>
        <p:nvCxnSpPr>
          <p:cNvPr id="26" name="AutoShape 25"/>
          <p:cNvCxnSpPr>
            <a:cxnSpLocks noChangeShapeType="1"/>
          </p:cNvCxnSpPr>
          <p:nvPr/>
        </p:nvCxnSpPr>
        <p:spPr bwMode="auto">
          <a:xfrm flipH="1">
            <a:off x="8010540" y="714356"/>
            <a:ext cx="228600" cy="0"/>
          </a:xfrm>
          <a:prstGeom prst="straightConnector1">
            <a:avLst/>
          </a:prstGeom>
          <a:noFill/>
          <a:ln w="19050">
            <a:solidFill>
              <a:schemeClr val="tx1"/>
            </a:solidFill>
            <a:round/>
            <a:headEnd/>
            <a:tailEnd/>
          </a:ln>
          <a:effectLst/>
        </p:spPr>
      </p:cxnSp>
      <p:cxnSp>
        <p:nvCxnSpPr>
          <p:cNvPr id="27" name="AutoShape 26"/>
          <p:cNvCxnSpPr>
            <a:cxnSpLocks noChangeShapeType="1"/>
          </p:cNvCxnSpPr>
          <p:nvPr/>
        </p:nvCxnSpPr>
        <p:spPr bwMode="auto">
          <a:xfrm flipH="1">
            <a:off x="8010540" y="2695556"/>
            <a:ext cx="228600" cy="0"/>
          </a:xfrm>
          <a:prstGeom prst="straightConnector1">
            <a:avLst/>
          </a:prstGeom>
          <a:noFill/>
          <a:ln w="19050">
            <a:solidFill>
              <a:schemeClr val="tx1"/>
            </a:solidFill>
            <a:round/>
            <a:headEnd/>
            <a:tailEnd/>
          </a:ln>
          <a:effectLst/>
        </p:spPr>
      </p:cxnSp>
      <p:sp>
        <p:nvSpPr>
          <p:cNvPr id="28" name="AutoShape 27"/>
          <p:cNvSpPr>
            <a:spLocks noChangeArrowheads="1"/>
          </p:cNvSpPr>
          <p:nvPr/>
        </p:nvSpPr>
        <p:spPr bwMode="auto">
          <a:xfrm>
            <a:off x="4800600" y="1752600"/>
            <a:ext cx="1295400" cy="304800"/>
          </a:xfrm>
          <a:prstGeom prst="rightArrow">
            <a:avLst>
              <a:gd name="adj1" fmla="val 50000"/>
              <a:gd name="adj2" fmla="val 106250"/>
            </a:avLst>
          </a:prstGeom>
          <a:solidFill>
            <a:srgbClr val="FF0066"/>
          </a:solidFill>
          <a:ln w="9525">
            <a:solidFill>
              <a:schemeClr val="tx1"/>
            </a:solidFill>
            <a:miter lim="800000"/>
            <a:headEnd/>
            <a:tailEnd/>
          </a:ln>
          <a:effectLst/>
        </p:spPr>
        <p:txBody>
          <a:bodyPr wrap="none" anchor="ctr"/>
          <a:lstStyle/>
          <a:p>
            <a:endParaRPr lang="zh-CN" altLang="en-US"/>
          </a:p>
        </p:txBody>
      </p:sp>
      <p:sp>
        <p:nvSpPr>
          <p:cNvPr id="29" name="Text Box 28"/>
          <p:cNvSpPr txBox="1">
            <a:spLocks noChangeArrowheads="1"/>
          </p:cNvSpPr>
          <p:nvPr/>
        </p:nvSpPr>
        <p:spPr bwMode="auto">
          <a:xfrm>
            <a:off x="6096000" y="3810001"/>
            <a:ext cx="3352800" cy="2062103"/>
          </a:xfrm>
          <a:prstGeom prst="rect">
            <a:avLst/>
          </a:prstGeom>
          <a:noFill/>
          <a:ln w="9525">
            <a:noFill/>
            <a:miter lim="800000"/>
            <a:headEnd/>
            <a:tailEnd/>
          </a:ln>
          <a:effectLst/>
        </p:spPr>
        <p:txBody>
          <a:bodyPr>
            <a:spAutoFit/>
          </a:bodyPr>
          <a:lstStyle/>
          <a:p>
            <a:pPr algn="l" eaLnBrk="1" hangingPunct="1">
              <a:spcBef>
                <a:spcPct val="50000"/>
              </a:spcBef>
            </a:pPr>
            <a:r>
              <a:rPr kumimoji="1" lang="en-US" altLang="zh-CN"/>
              <a:t>        </a:t>
            </a:r>
            <a:r>
              <a:rPr lang="en-US" altLang="zh-CN"/>
              <a:t>V</a:t>
            </a:r>
            <a:r>
              <a:rPr lang="en-US" altLang="zh-CN" sz="2000" baseline="-25000"/>
              <a:t>1      </a:t>
            </a:r>
            <a:r>
              <a:rPr lang="en-US" altLang="zh-CN"/>
              <a:t>V</a:t>
            </a:r>
            <a:r>
              <a:rPr lang="en-US" altLang="zh-CN" sz="2000" baseline="-25000"/>
              <a:t>2      </a:t>
            </a:r>
            <a:r>
              <a:rPr lang="en-US" altLang="zh-CN"/>
              <a:t>V</a:t>
            </a:r>
            <a:r>
              <a:rPr lang="en-US" altLang="zh-CN" sz="2000" baseline="-25000"/>
              <a:t>3     </a:t>
            </a:r>
            <a:r>
              <a:rPr lang="en-US" altLang="zh-CN"/>
              <a:t>V</a:t>
            </a:r>
            <a:r>
              <a:rPr lang="en-US" altLang="zh-CN" sz="2000" baseline="-25000"/>
              <a:t>4</a:t>
            </a:r>
            <a:endParaRPr kumimoji="1" lang="en-US" altLang="zh-CN"/>
          </a:p>
          <a:p>
            <a:pPr algn="l" eaLnBrk="1" hangingPunct="1">
              <a:spcBef>
                <a:spcPct val="50000"/>
              </a:spcBef>
            </a:pPr>
            <a:r>
              <a:rPr kumimoji="1" lang="en-US" altLang="zh-CN"/>
              <a:t> </a:t>
            </a:r>
            <a:r>
              <a:rPr lang="en-US" altLang="zh-CN"/>
              <a:t>V</a:t>
            </a:r>
            <a:r>
              <a:rPr lang="en-US" altLang="zh-CN" sz="2000" baseline="-25000"/>
              <a:t>1     </a:t>
            </a:r>
            <a:r>
              <a:rPr kumimoji="1" lang="en-US" altLang="zh-CN"/>
              <a:t>  0     1     1     1</a:t>
            </a:r>
          </a:p>
          <a:p>
            <a:pPr algn="l" eaLnBrk="1" hangingPunct="1">
              <a:spcBef>
                <a:spcPct val="50000"/>
              </a:spcBef>
            </a:pPr>
            <a:r>
              <a:rPr kumimoji="1" lang="en-US" altLang="zh-CN"/>
              <a:t> </a:t>
            </a:r>
            <a:r>
              <a:rPr lang="en-US" altLang="zh-CN"/>
              <a:t>V</a:t>
            </a:r>
            <a:r>
              <a:rPr lang="en-US" altLang="zh-CN" sz="2000" baseline="-25000"/>
              <a:t>2     </a:t>
            </a:r>
            <a:r>
              <a:rPr kumimoji="1" lang="en-US" altLang="zh-CN"/>
              <a:t>  1     0     1     1</a:t>
            </a:r>
          </a:p>
          <a:p>
            <a:pPr algn="l" eaLnBrk="1" hangingPunct="1">
              <a:spcBef>
                <a:spcPct val="50000"/>
              </a:spcBef>
            </a:pPr>
            <a:r>
              <a:rPr kumimoji="1" lang="en-US" altLang="zh-CN"/>
              <a:t> </a:t>
            </a:r>
            <a:r>
              <a:rPr lang="en-US" altLang="zh-CN"/>
              <a:t>V</a:t>
            </a:r>
            <a:r>
              <a:rPr lang="en-US" altLang="zh-CN" sz="2000" baseline="-25000"/>
              <a:t>3</a:t>
            </a:r>
            <a:r>
              <a:rPr kumimoji="1" lang="en-US" altLang="zh-CN"/>
              <a:t>     1     1     0     0</a:t>
            </a:r>
          </a:p>
          <a:p>
            <a:pPr algn="l" eaLnBrk="1" hangingPunct="1">
              <a:spcBef>
                <a:spcPct val="50000"/>
              </a:spcBef>
            </a:pPr>
            <a:r>
              <a:rPr kumimoji="1" lang="en-US" altLang="zh-CN"/>
              <a:t> </a:t>
            </a:r>
            <a:r>
              <a:rPr lang="en-US" altLang="zh-CN"/>
              <a:t>V</a:t>
            </a:r>
            <a:r>
              <a:rPr lang="en-US" altLang="zh-CN" sz="2000" baseline="-25000"/>
              <a:t>4</a:t>
            </a:r>
            <a:r>
              <a:rPr kumimoji="1" lang="en-US" altLang="zh-CN"/>
              <a:t>     1     1     0     0</a:t>
            </a:r>
          </a:p>
        </p:txBody>
      </p:sp>
      <p:cxnSp>
        <p:nvCxnSpPr>
          <p:cNvPr id="30" name="AutoShape 29"/>
          <p:cNvCxnSpPr>
            <a:cxnSpLocks noChangeShapeType="1"/>
          </p:cNvCxnSpPr>
          <p:nvPr/>
        </p:nvCxnSpPr>
        <p:spPr bwMode="auto">
          <a:xfrm>
            <a:off x="6629400" y="4233882"/>
            <a:ext cx="1588" cy="1981200"/>
          </a:xfrm>
          <a:prstGeom prst="straightConnector1">
            <a:avLst/>
          </a:prstGeom>
          <a:noFill/>
          <a:ln w="19050">
            <a:solidFill>
              <a:schemeClr val="tx1"/>
            </a:solidFill>
            <a:round/>
            <a:headEnd/>
            <a:tailEnd/>
          </a:ln>
          <a:effectLst/>
        </p:spPr>
      </p:cxnSp>
      <p:cxnSp>
        <p:nvCxnSpPr>
          <p:cNvPr id="31" name="AutoShape 30"/>
          <p:cNvCxnSpPr>
            <a:cxnSpLocks noChangeShapeType="1"/>
          </p:cNvCxnSpPr>
          <p:nvPr/>
        </p:nvCxnSpPr>
        <p:spPr bwMode="auto">
          <a:xfrm>
            <a:off x="8167702" y="4214818"/>
            <a:ext cx="0" cy="1981200"/>
          </a:xfrm>
          <a:prstGeom prst="straightConnector1">
            <a:avLst/>
          </a:prstGeom>
          <a:noFill/>
          <a:ln w="19050">
            <a:solidFill>
              <a:schemeClr val="tx1"/>
            </a:solidFill>
            <a:round/>
            <a:headEnd/>
            <a:tailEnd/>
          </a:ln>
          <a:effectLst/>
        </p:spPr>
      </p:cxnSp>
      <p:cxnSp>
        <p:nvCxnSpPr>
          <p:cNvPr id="32" name="AutoShape 31"/>
          <p:cNvCxnSpPr>
            <a:cxnSpLocks noChangeShapeType="1"/>
          </p:cNvCxnSpPr>
          <p:nvPr/>
        </p:nvCxnSpPr>
        <p:spPr bwMode="auto">
          <a:xfrm flipH="1">
            <a:off x="6629400" y="4214818"/>
            <a:ext cx="228600" cy="0"/>
          </a:xfrm>
          <a:prstGeom prst="straightConnector1">
            <a:avLst/>
          </a:prstGeom>
          <a:noFill/>
          <a:ln w="19050">
            <a:solidFill>
              <a:schemeClr val="tx1"/>
            </a:solidFill>
            <a:round/>
            <a:headEnd/>
            <a:tailEnd/>
          </a:ln>
          <a:effectLst/>
        </p:spPr>
      </p:cxnSp>
      <p:cxnSp>
        <p:nvCxnSpPr>
          <p:cNvPr id="33" name="AutoShape 32"/>
          <p:cNvCxnSpPr>
            <a:cxnSpLocks noChangeShapeType="1"/>
          </p:cNvCxnSpPr>
          <p:nvPr/>
        </p:nvCxnSpPr>
        <p:spPr bwMode="auto">
          <a:xfrm flipH="1">
            <a:off x="6629400" y="6215082"/>
            <a:ext cx="228600" cy="0"/>
          </a:xfrm>
          <a:prstGeom prst="straightConnector1">
            <a:avLst/>
          </a:prstGeom>
          <a:noFill/>
          <a:ln w="19050">
            <a:solidFill>
              <a:schemeClr val="tx1"/>
            </a:solidFill>
            <a:round/>
            <a:headEnd/>
            <a:tailEnd/>
          </a:ln>
          <a:effectLst/>
        </p:spPr>
      </p:cxnSp>
      <p:cxnSp>
        <p:nvCxnSpPr>
          <p:cNvPr id="34" name="AutoShape 33"/>
          <p:cNvCxnSpPr>
            <a:cxnSpLocks noChangeShapeType="1"/>
          </p:cNvCxnSpPr>
          <p:nvPr/>
        </p:nvCxnSpPr>
        <p:spPr bwMode="auto">
          <a:xfrm flipH="1">
            <a:off x="7939102" y="4214818"/>
            <a:ext cx="228600" cy="0"/>
          </a:xfrm>
          <a:prstGeom prst="straightConnector1">
            <a:avLst/>
          </a:prstGeom>
          <a:noFill/>
          <a:ln w="19050">
            <a:solidFill>
              <a:schemeClr val="tx1"/>
            </a:solidFill>
            <a:round/>
            <a:headEnd/>
            <a:tailEnd/>
          </a:ln>
          <a:effectLst/>
        </p:spPr>
      </p:cxnSp>
      <p:cxnSp>
        <p:nvCxnSpPr>
          <p:cNvPr id="35" name="AutoShape 34"/>
          <p:cNvCxnSpPr>
            <a:cxnSpLocks noChangeShapeType="1"/>
          </p:cNvCxnSpPr>
          <p:nvPr/>
        </p:nvCxnSpPr>
        <p:spPr bwMode="auto">
          <a:xfrm flipH="1">
            <a:off x="7939102" y="6196018"/>
            <a:ext cx="228600" cy="0"/>
          </a:xfrm>
          <a:prstGeom prst="straightConnector1">
            <a:avLst/>
          </a:prstGeom>
          <a:noFill/>
          <a:ln w="19050">
            <a:solidFill>
              <a:schemeClr val="tx1"/>
            </a:solidFill>
            <a:round/>
            <a:headEnd/>
            <a:tailEnd/>
          </a:ln>
          <a:effectLst/>
        </p:spPr>
      </p:cxnSp>
      <p:sp>
        <p:nvSpPr>
          <p:cNvPr id="36" name="AutoShape 35"/>
          <p:cNvSpPr>
            <a:spLocks noChangeArrowheads="1"/>
          </p:cNvSpPr>
          <p:nvPr/>
        </p:nvSpPr>
        <p:spPr bwMode="auto">
          <a:xfrm>
            <a:off x="4800600" y="5105400"/>
            <a:ext cx="1295400" cy="304800"/>
          </a:xfrm>
          <a:prstGeom prst="rightArrow">
            <a:avLst>
              <a:gd name="adj1" fmla="val 50000"/>
              <a:gd name="adj2" fmla="val 106250"/>
            </a:avLst>
          </a:prstGeom>
          <a:solidFill>
            <a:srgbClr val="FF0066"/>
          </a:solidFill>
          <a:ln w="9525">
            <a:solidFill>
              <a:schemeClr val="tx1"/>
            </a:solidFill>
            <a:miter lim="800000"/>
            <a:headEnd/>
            <a:tailEnd/>
          </a:ln>
          <a:effectLst/>
        </p:spPr>
        <p:txBody>
          <a:bodyPr wrap="none" anchor="ctr"/>
          <a:lstStyle/>
          <a:p>
            <a:endParaRPr lang="zh-CN" altLang="en-US"/>
          </a:p>
        </p:txBody>
      </p:sp>
      <p:sp>
        <p:nvSpPr>
          <p:cNvPr id="37" name="Text Box 36"/>
          <p:cNvSpPr txBox="1">
            <a:spLocks noChangeArrowheads="1"/>
          </p:cNvSpPr>
          <p:nvPr/>
        </p:nvSpPr>
        <p:spPr bwMode="auto">
          <a:xfrm>
            <a:off x="2819400" y="304800"/>
            <a:ext cx="2276468" cy="369332"/>
          </a:xfrm>
          <a:prstGeom prst="rect">
            <a:avLst/>
          </a:prstGeom>
          <a:solidFill>
            <a:schemeClr val="bg1"/>
          </a:solidFill>
          <a:ln w="9525">
            <a:noFill/>
            <a:miter lim="800000"/>
            <a:headEnd/>
            <a:tailEnd/>
          </a:ln>
          <a:effectLst/>
        </p:spPr>
        <p:txBody>
          <a:bodyPr wrap="square">
            <a:spAutoFit/>
          </a:bodyPr>
          <a:lstStyle/>
          <a:p>
            <a:pPr algn="l" eaLnBrk="1" hangingPunct="1">
              <a:spcBef>
                <a:spcPct val="50000"/>
              </a:spcBef>
            </a:pPr>
            <a:r>
              <a:rPr kumimoji="1" lang="zh-CN" altLang="en-US" b="1" dirty="0">
                <a:solidFill>
                  <a:srgbClr val="FF0000"/>
                </a:solidFill>
                <a:latin typeface="楷体" pitchFamily="49" charset="-122"/>
                <a:ea typeface="楷体" pitchFamily="49" charset="-122"/>
              </a:rPr>
              <a:t>图的邻接矩阵表示法</a:t>
            </a:r>
          </a:p>
        </p:txBody>
      </p:sp>
      <p:cxnSp>
        <p:nvCxnSpPr>
          <p:cNvPr id="38" name="AutoShape 38"/>
          <p:cNvCxnSpPr>
            <a:cxnSpLocks noChangeShapeType="1"/>
            <a:stCxn id="7" idx="4"/>
            <a:endCxn id="9" idx="0"/>
          </p:cNvCxnSpPr>
          <p:nvPr/>
        </p:nvCxnSpPr>
        <p:spPr bwMode="auto">
          <a:xfrm>
            <a:off x="4476750" y="1563689"/>
            <a:ext cx="0" cy="720725"/>
          </a:xfrm>
          <a:prstGeom prst="straightConnector1">
            <a:avLst/>
          </a:prstGeom>
          <a:noFill/>
          <a:ln w="19050">
            <a:solidFill>
              <a:schemeClr val="accent2"/>
            </a:solidFill>
            <a:round/>
            <a:headEnd/>
            <a:tailEnd type="triangle" w="med" len="med"/>
          </a:ln>
          <a:effectLst/>
        </p:spPr>
      </p:cxnSp>
      <p:cxnSp>
        <p:nvCxnSpPr>
          <p:cNvPr id="39" name="AutoShape 39"/>
          <p:cNvCxnSpPr>
            <a:cxnSpLocks noChangeShapeType="1"/>
            <a:stCxn id="7" idx="3"/>
          </p:cNvCxnSpPr>
          <p:nvPr/>
        </p:nvCxnSpPr>
        <p:spPr bwMode="auto">
          <a:xfrm flipH="1">
            <a:off x="2743200" y="1471614"/>
            <a:ext cx="1504950" cy="966787"/>
          </a:xfrm>
          <a:prstGeom prst="straightConnector1">
            <a:avLst/>
          </a:prstGeom>
          <a:noFill/>
          <a:ln w="19050">
            <a:solidFill>
              <a:schemeClr val="accent2"/>
            </a:solidFill>
            <a:round/>
            <a:headEnd/>
            <a:tailEnd type="triangle" w="med" len="med"/>
          </a:ln>
          <a:effectLst/>
        </p:spPr>
      </p:cxnSp>
      <p:cxnSp>
        <p:nvCxnSpPr>
          <p:cNvPr id="40" name="AutoShape 40"/>
          <p:cNvCxnSpPr>
            <a:cxnSpLocks noChangeShapeType="1"/>
            <a:stCxn id="15" idx="7"/>
            <a:endCxn id="14" idx="3"/>
          </p:cNvCxnSpPr>
          <p:nvPr/>
        </p:nvCxnSpPr>
        <p:spPr bwMode="auto">
          <a:xfrm flipV="1">
            <a:off x="2762250" y="4802189"/>
            <a:ext cx="1485900" cy="873125"/>
          </a:xfrm>
          <a:prstGeom prst="straightConnector1">
            <a:avLst/>
          </a:prstGeom>
          <a:noFill/>
          <a:ln w="19050">
            <a:solidFill>
              <a:schemeClr val="accent2"/>
            </a:solidFill>
            <a:round/>
            <a:headEnd/>
            <a:tailEnd/>
          </a:ln>
          <a:effectLst/>
        </p:spPr>
      </p:cxnSp>
      <p:sp>
        <p:nvSpPr>
          <p:cNvPr id="41" name="Text Box 41"/>
          <p:cNvSpPr txBox="1">
            <a:spLocks noChangeArrowheads="1"/>
          </p:cNvSpPr>
          <p:nvPr/>
        </p:nvSpPr>
        <p:spPr bwMode="auto">
          <a:xfrm>
            <a:off x="2066925" y="6400800"/>
            <a:ext cx="6577442" cy="369332"/>
          </a:xfrm>
          <a:prstGeom prst="rect">
            <a:avLst/>
          </a:prstGeom>
          <a:noFill/>
          <a:ln w="19050">
            <a:noFill/>
            <a:miter lim="800000"/>
            <a:headEnd/>
            <a:tailEnd/>
          </a:ln>
          <a:effectLst/>
        </p:spPr>
        <p:txBody>
          <a:bodyPr wrap="none">
            <a:spAutoFit/>
          </a:bodyPr>
          <a:lstStyle/>
          <a:p>
            <a:r>
              <a:rPr lang="zh-CN" altLang="en-US" b="1" dirty="0">
                <a:solidFill>
                  <a:srgbClr val="FF0000"/>
                </a:solidFill>
                <a:latin typeface="楷体" pitchFamily="49" charset="-122"/>
                <a:ea typeface="楷体" pitchFamily="49" charset="-122"/>
              </a:rPr>
              <a:t>无向图中某顶点的度数为矩阵中对应该顶点的行或列的</a:t>
            </a:r>
            <a:r>
              <a:rPr lang="en-US" altLang="zh-CN" b="1" dirty="0">
                <a:solidFill>
                  <a:srgbClr val="FF0000"/>
                </a:solidFill>
                <a:latin typeface="楷体" pitchFamily="49" charset="-122"/>
                <a:ea typeface="楷体" pitchFamily="49" charset="-122"/>
              </a:rPr>
              <a:t>1</a:t>
            </a:r>
            <a:r>
              <a:rPr lang="zh-CN" altLang="en-US" b="1" dirty="0">
                <a:solidFill>
                  <a:srgbClr val="FF0000"/>
                </a:solidFill>
                <a:latin typeface="楷体" pitchFamily="49" charset="-122"/>
                <a:ea typeface="楷体" pitchFamily="49" charset="-122"/>
              </a:rPr>
              <a:t>的个数</a:t>
            </a:r>
          </a:p>
        </p:txBody>
      </p:sp>
      <p:sp>
        <p:nvSpPr>
          <p:cNvPr id="42" name="Rectangle 42"/>
          <p:cNvSpPr>
            <a:spLocks noChangeArrowheads="1"/>
          </p:cNvSpPr>
          <p:nvPr/>
        </p:nvSpPr>
        <p:spPr bwMode="auto">
          <a:xfrm>
            <a:off x="2057401" y="3124200"/>
            <a:ext cx="6112571" cy="369332"/>
          </a:xfrm>
          <a:prstGeom prst="rect">
            <a:avLst/>
          </a:prstGeom>
          <a:noFill/>
          <a:ln w="19050">
            <a:noFill/>
            <a:miter lim="800000"/>
            <a:headEnd/>
            <a:tailEnd/>
          </a:ln>
          <a:effectLst/>
        </p:spPr>
        <p:txBody>
          <a:bodyPr wrap="none">
            <a:spAutoFit/>
          </a:bodyPr>
          <a:lstStyle/>
          <a:p>
            <a:r>
              <a:rPr lang="zh-CN" altLang="en-US" b="1" dirty="0">
                <a:latin typeface="楷体" pitchFamily="49" charset="-122"/>
                <a:ea typeface="楷体" pitchFamily="49" charset="-122"/>
              </a:rPr>
              <a:t>有向图中某顶点的</a:t>
            </a:r>
            <a:r>
              <a:rPr lang="zh-CN" altLang="en-US" b="1" dirty="0">
                <a:solidFill>
                  <a:srgbClr val="FF3300"/>
                </a:solidFill>
                <a:latin typeface="楷体" pitchFamily="49" charset="-122"/>
                <a:ea typeface="楷体" pitchFamily="49" charset="-122"/>
              </a:rPr>
              <a:t>出度</a:t>
            </a:r>
            <a:r>
              <a:rPr lang="zh-CN" altLang="en-US" b="1" dirty="0">
                <a:latin typeface="楷体" pitchFamily="49" charset="-122"/>
                <a:ea typeface="楷体" pitchFamily="49" charset="-122"/>
              </a:rPr>
              <a:t>为矩阵中对应该顶点的</a:t>
            </a:r>
            <a:r>
              <a:rPr lang="zh-CN" altLang="en-US" b="1" dirty="0">
                <a:solidFill>
                  <a:srgbClr val="FF3300"/>
                </a:solidFill>
                <a:latin typeface="楷体" pitchFamily="49" charset="-122"/>
                <a:ea typeface="楷体" pitchFamily="49" charset="-122"/>
              </a:rPr>
              <a:t>行</a:t>
            </a:r>
            <a:r>
              <a:rPr lang="zh-CN" altLang="en-US" b="1" dirty="0">
                <a:latin typeface="楷体" pitchFamily="49" charset="-122"/>
                <a:ea typeface="楷体" pitchFamily="49" charset="-122"/>
              </a:rPr>
              <a:t>的</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的个数</a:t>
            </a:r>
          </a:p>
        </p:txBody>
      </p:sp>
      <p:sp>
        <p:nvSpPr>
          <p:cNvPr id="43" name="Rectangle 43"/>
          <p:cNvSpPr>
            <a:spLocks noChangeArrowheads="1"/>
          </p:cNvSpPr>
          <p:nvPr/>
        </p:nvSpPr>
        <p:spPr bwMode="auto">
          <a:xfrm>
            <a:off x="2057401" y="3505200"/>
            <a:ext cx="6070893" cy="369332"/>
          </a:xfrm>
          <a:prstGeom prst="rect">
            <a:avLst/>
          </a:prstGeom>
          <a:noFill/>
          <a:ln w="19050">
            <a:noFill/>
            <a:miter lim="800000"/>
            <a:headEnd/>
            <a:tailEnd/>
          </a:ln>
          <a:effectLst/>
        </p:spPr>
        <p:txBody>
          <a:bodyPr wrap="none">
            <a:spAutoFit/>
          </a:bodyPr>
          <a:lstStyle/>
          <a:p>
            <a:r>
              <a:rPr lang="zh-CN" altLang="en-US" b="1" dirty="0">
                <a:latin typeface="楷体" pitchFamily="49" charset="-122"/>
                <a:ea typeface="楷体" pitchFamily="49" charset="-122"/>
              </a:rPr>
              <a:t>有向图中某顶点的</a:t>
            </a:r>
            <a:r>
              <a:rPr lang="zh-CN" altLang="en-US" b="1" dirty="0">
                <a:solidFill>
                  <a:srgbClr val="FF3300"/>
                </a:solidFill>
                <a:latin typeface="楷体" pitchFamily="49" charset="-122"/>
                <a:ea typeface="楷体" pitchFamily="49" charset="-122"/>
              </a:rPr>
              <a:t>入度</a:t>
            </a:r>
            <a:r>
              <a:rPr lang="zh-CN" altLang="en-US" b="1" dirty="0">
                <a:latin typeface="楷体" pitchFamily="49" charset="-122"/>
                <a:ea typeface="楷体" pitchFamily="49" charset="-122"/>
              </a:rPr>
              <a:t>为矩阵中对应该顶点的</a:t>
            </a:r>
            <a:r>
              <a:rPr lang="zh-CN" altLang="en-US" b="1" dirty="0">
                <a:solidFill>
                  <a:srgbClr val="FF3300"/>
                </a:solidFill>
                <a:latin typeface="楷体" pitchFamily="49" charset="-122"/>
                <a:ea typeface="楷体" pitchFamily="49" charset="-122"/>
              </a:rPr>
              <a:t>列</a:t>
            </a:r>
            <a:r>
              <a:rPr lang="zh-CN" altLang="en-US" b="1" dirty="0">
                <a:latin typeface="楷体" pitchFamily="49" charset="-122"/>
                <a:ea typeface="楷体" pitchFamily="49" charset="-122"/>
              </a:rPr>
              <a:t>的</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的个数</a:t>
            </a:r>
          </a:p>
        </p:txBody>
      </p:sp>
    </p:spTree>
    <p:extLst>
      <p:ext uri="{BB962C8B-B14F-4D97-AF65-F5344CB8AC3E}">
        <p14:creationId xmlns:p14="http://schemas.microsoft.com/office/powerpoint/2010/main" val="1346450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209800" y="1314450"/>
            <a:ext cx="2362200" cy="1733550"/>
            <a:chOff x="432" y="384"/>
            <a:chExt cx="1536" cy="1152"/>
          </a:xfrm>
        </p:grpSpPr>
        <p:grpSp>
          <p:nvGrpSpPr>
            <p:cNvPr id="5" name="Group 3"/>
            <p:cNvGrpSpPr>
              <a:grpSpLocks/>
            </p:cNvGrpSpPr>
            <p:nvPr/>
          </p:nvGrpSpPr>
          <p:grpSpPr bwMode="auto">
            <a:xfrm>
              <a:off x="432" y="385"/>
              <a:ext cx="1536" cy="1153"/>
              <a:chOff x="432" y="528"/>
              <a:chExt cx="1536" cy="1056"/>
            </a:xfrm>
          </p:grpSpPr>
          <p:sp>
            <p:nvSpPr>
              <p:cNvPr id="9" name="Oval 4"/>
              <p:cNvSpPr>
                <a:spLocks noChangeArrowheads="1"/>
              </p:cNvSpPr>
              <p:nvPr/>
            </p:nvSpPr>
            <p:spPr bwMode="auto">
              <a:xfrm>
                <a:off x="432" y="52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1</a:t>
                </a:r>
                <a:endParaRPr lang="en-US" altLang="zh-CN"/>
              </a:p>
            </p:txBody>
          </p:sp>
          <p:sp>
            <p:nvSpPr>
              <p:cNvPr id="10" name="Oval 5"/>
              <p:cNvSpPr>
                <a:spLocks noChangeArrowheads="1"/>
              </p:cNvSpPr>
              <p:nvPr/>
            </p:nvSpPr>
            <p:spPr bwMode="auto">
              <a:xfrm>
                <a:off x="1584" y="52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3</a:t>
                </a:r>
                <a:endParaRPr lang="en-US" altLang="zh-CN"/>
              </a:p>
            </p:txBody>
          </p:sp>
          <p:sp>
            <p:nvSpPr>
              <p:cNvPr id="11" name="Oval 6"/>
              <p:cNvSpPr>
                <a:spLocks noChangeArrowheads="1"/>
              </p:cNvSpPr>
              <p:nvPr/>
            </p:nvSpPr>
            <p:spPr bwMode="auto">
              <a:xfrm>
                <a:off x="432" y="124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2</a:t>
                </a:r>
                <a:endParaRPr lang="en-US" altLang="zh-CN"/>
              </a:p>
            </p:txBody>
          </p:sp>
          <p:sp>
            <p:nvSpPr>
              <p:cNvPr id="12" name="Oval 7"/>
              <p:cNvSpPr>
                <a:spLocks noChangeArrowheads="1"/>
              </p:cNvSpPr>
              <p:nvPr/>
            </p:nvSpPr>
            <p:spPr bwMode="auto">
              <a:xfrm>
                <a:off x="1584" y="124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4</a:t>
                </a:r>
                <a:endParaRPr lang="en-US" altLang="zh-CN"/>
              </a:p>
            </p:txBody>
          </p:sp>
        </p:grpSp>
        <p:cxnSp>
          <p:nvCxnSpPr>
            <p:cNvPr id="6" name="AutoShape 8"/>
            <p:cNvCxnSpPr>
              <a:cxnSpLocks noChangeShapeType="1"/>
              <a:stCxn id="9" idx="6"/>
              <a:endCxn id="10" idx="2"/>
            </p:cNvCxnSpPr>
            <p:nvPr/>
          </p:nvCxnSpPr>
          <p:spPr bwMode="auto">
            <a:xfrm>
              <a:off x="816" y="568"/>
              <a:ext cx="768" cy="0"/>
            </a:xfrm>
            <a:prstGeom prst="straightConnector1">
              <a:avLst/>
            </a:prstGeom>
            <a:noFill/>
            <a:ln w="19050">
              <a:solidFill>
                <a:srgbClr val="FF3300"/>
              </a:solidFill>
              <a:round/>
              <a:headEnd/>
              <a:tailEnd type="triangle" w="med" len="med"/>
            </a:ln>
            <a:effectLst/>
          </p:spPr>
        </p:cxnSp>
        <p:cxnSp>
          <p:nvCxnSpPr>
            <p:cNvPr id="7" name="AutoShape 9"/>
            <p:cNvCxnSpPr>
              <a:cxnSpLocks noChangeShapeType="1"/>
              <a:stCxn id="12" idx="1"/>
              <a:endCxn id="9" idx="5"/>
            </p:cNvCxnSpPr>
            <p:nvPr/>
          </p:nvCxnSpPr>
          <p:spPr bwMode="auto">
            <a:xfrm flipH="1" flipV="1">
              <a:off x="760" y="697"/>
              <a:ext cx="880" cy="526"/>
            </a:xfrm>
            <a:prstGeom prst="straightConnector1">
              <a:avLst/>
            </a:prstGeom>
            <a:noFill/>
            <a:ln w="19050">
              <a:solidFill>
                <a:srgbClr val="FF3300"/>
              </a:solidFill>
              <a:round/>
              <a:headEnd/>
              <a:tailEnd type="triangle" w="med" len="med"/>
            </a:ln>
            <a:effectLst/>
          </p:spPr>
        </p:cxnSp>
        <p:cxnSp>
          <p:nvCxnSpPr>
            <p:cNvPr id="8" name="AutoShape 10"/>
            <p:cNvCxnSpPr>
              <a:cxnSpLocks noChangeShapeType="1"/>
              <a:stCxn id="11" idx="6"/>
              <a:endCxn id="12" idx="2"/>
            </p:cNvCxnSpPr>
            <p:nvPr/>
          </p:nvCxnSpPr>
          <p:spPr bwMode="auto">
            <a:xfrm>
              <a:off x="816" y="1353"/>
              <a:ext cx="768" cy="0"/>
            </a:xfrm>
            <a:prstGeom prst="straightConnector1">
              <a:avLst/>
            </a:prstGeom>
            <a:noFill/>
            <a:ln w="19050">
              <a:solidFill>
                <a:srgbClr val="FF3300"/>
              </a:solidFill>
              <a:round/>
              <a:headEnd/>
              <a:tailEnd type="triangle" w="med" len="med"/>
            </a:ln>
            <a:effectLst/>
          </p:spPr>
        </p:cxnSp>
      </p:grpSp>
      <p:grpSp>
        <p:nvGrpSpPr>
          <p:cNvPr id="13" name="Group 11"/>
          <p:cNvGrpSpPr>
            <a:grpSpLocks/>
          </p:cNvGrpSpPr>
          <p:nvPr/>
        </p:nvGrpSpPr>
        <p:grpSpPr bwMode="auto">
          <a:xfrm>
            <a:off x="2286000" y="3890963"/>
            <a:ext cx="2286000" cy="1809750"/>
            <a:chOff x="432" y="1584"/>
            <a:chExt cx="1536" cy="960"/>
          </a:xfrm>
        </p:grpSpPr>
        <p:sp>
          <p:nvSpPr>
            <p:cNvPr id="14" name="Oval 12"/>
            <p:cNvSpPr>
              <a:spLocks noChangeArrowheads="1"/>
            </p:cNvSpPr>
            <p:nvPr/>
          </p:nvSpPr>
          <p:spPr bwMode="auto">
            <a:xfrm>
              <a:off x="432" y="1584"/>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1</a:t>
              </a:r>
              <a:endParaRPr lang="en-US" altLang="zh-CN"/>
            </a:p>
          </p:txBody>
        </p:sp>
        <p:sp>
          <p:nvSpPr>
            <p:cNvPr id="15" name="Oval 13"/>
            <p:cNvSpPr>
              <a:spLocks noChangeArrowheads="1"/>
            </p:cNvSpPr>
            <p:nvPr/>
          </p:nvSpPr>
          <p:spPr bwMode="auto">
            <a:xfrm>
              <a:off x="1584" y="1584"/>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3</a:t>
              </a:r>
              <a:endParaRPr lang="en-US" altLang="zh-CN"/>
            </a:p>
          </p:txBody>
        </p:sp>
        <p:sp>
          <p:nvSpPr>
            <p:cNvPr id="16" name="Oval 14"/>
            <p:cNvSpPr>
              <a:spLocks noChangeArrowheads="1"/>
            </p:cNvSpPr>
            <p:nvPr/>
          </p:nvSpPr>
          <p:spPr bwMode="auto">
            <a:xfrm>
              <a:off x="432" y="2239"/>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2</a:t>
              </a:r>
              <a:endParaRPr lang="en-US" altLang="zh-CN"/>
            </a:p>
          </p:txBody>
        </p:sp>
        <p:sp>
          <p:nvSpPr>
            <p:cNvPr id="17" name="Oval 15"/>
            <p:cNvSpPr>
              <a:spLocks noChangeArrowheads="1"/>
            </p:cNvSpPr>
            <p:nvPr/>
          </p:nvSpPr>
          <p:spPr bwMode="auto">
            <a:xfrm>
              <a:off x="1584" y="2239"/>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4</a:t>
              </a:r>
              <a:endParaRPr lang="en-US" altLang="zh-CN"/>
            </a:p>
          </p:txBody>
        </p:sp>
        <p:cxnSp>
          <p:nvCxnSpPr>
            <p:cNvPr id="18" name="AutoShape 16"/>
            <p:cNvCxnSpPr>
              <a:cxnSpLocks noChangeShapeType="1"/>
              <a:stCxn id="14" idx="4"/>
              <a:endCxn id="16" idx="0"/>
            </p:cNvCxnSpPr>
            <p:nvPr/>
          </p:nvCxnSpPr>
          <p:spPr bwMode="auto">
            <a:xfrm>
              <a:off x="624" y="1889"/>
              <a:ext cx="0" cy="350"/>
            </a:xfrm>
            <a:prstGeom prst="straightConnector1">
              <a:avLst/>
            </a:prstGeom>
            <a:noFill/>
            <a:ln w="19050">
              <a:solidFill>
                <a:srgbClr val="FF3300"/>
              </a:solidFill>
              <a:round/>
              <a:headEnd/>
              <a:tailEnd/>
            </a:ln>
            <a:effectLst/>
          </p:spPr>
        </p:cxnSp>
        <p:cxnSp>
          <p:nvCxnSpPr>
            <p:cNvPr id="19" name="AutoShape 17"/>
            <p:cNvCxnSpPr>
              <a:cxnSpLocks noChangeShapeType="1"/>
              <a:stCxn id="14" idx="6"/>
              <a:endCxn id="15" idx="2"/>
            </p:cNvCxnSpPr>
            <p:nvPr/>
          </p:nvCxnSpPr>
          <p:spPr bwMode="auto">
            <a:xfrm>
              <a:off x="816" y="1737"/>
              <a:ext cx="768" cy="0"/>
            </a:xfrm>
            <a:prstGeom prst="straightConnector1">
              <a:avLst/>
            </a:prstGeom>
            <a:noFill/>
            <a:ln w="19050">
              <a:solidFill>
                <a:srgbClr val="FF3300"/>
              </a:solidFill>
              <a:round/>
              <a:headEnd/>
              <a:tailEnd/>
            </a:ln>
            <a:effectLst/>
          </p:spPr>
        </p:cxnSp>
        <p:cxnSp>
          <p:nvCxnSpPr>
            <p:cNvPr id="20" name="AutoShape 18"/>
            <p:cNvCxnSpPr>
              <a:cxnSpLocks noChangeShapeType="1"/>
              <a:stCxn id="16" idx="6"/>
              <a:endCxn id="17" idx="2"/>
            </p:cNvCxnSpPr>
            <p:nvPr/>
          </p:nvCxnSpPr>
          <p:spPr bwMode="auto">
            <a:xfrm>
              <a:off x="816" y="2392"/>
              <a:ext cx="768" cy="0"/>
            </a:xfrm>
            <a:prstGeom prst="straightConnector1">
              <a:avLst/>
            </a:prstGeom>
            <a:noFill/>
            <a:ln w="19050">
              <a:solidFill>
                <a:srgbClr val="FF3300"/>
              </a:solidFill>
              <a:round/>
              <a:headEnd/>
              <a:tailEnd/>
            </a:ln>
            <a:effectLst/>
          </p:spPr>
        </p:cxnSp>
        <p:cxnSp>
          <p:nvCxnSpPr>
            <p:cNvPr id="21" name="AutoShape 19"/>
            <p:cNvCxnSpPr>
              <a:cxnSpLocks noChangeShapeType="1"/>
              <a:stCxn id="14" idx="5"/>
              <a:endCxn id="17" idx="1"/>
            </p:cNvCxnSpPr>
            <p:nvPr/>
          </p:nvCxnSpPr>
          <p:spPr bwMode="auto">
            <a:xfrm>
              <a:off x="760" y="1844"/>
              <a:ext cx="880" cy="440"/>
            </a:xfrm>
            <a:prstGeom prst="straightConnector1">
              <a:avLst/>
            </a:prstGeom>
            <a:noFill/>
            <a:ln w="19050">
              <a:solidFill>
                <a:srgbClr val="FF3300"/>
              </a:solidFill>
              <a:round/>
              <a:headEnd/>
              <a:tailEnd/>
            </a:ln>
            <a:effectLst/>
          </p:spPr>
        </p:cxnSp>
      </p:grpSp>
      <p:grpSp>
        <p:nvGrpSpPr>
          <p:cNvPr id="22" name="Group 20"/>
          <p:cNvGrpSpPr>
            <a:grpSpLocks/>
          </p:cNvGrpSpPr>
          <p:nvPr/>
        </p:nvGrpSpPr>
        <p:grpSpPr bwMode="auto">
          <a:xfrm>
            <a:off x="5715000" y="3810000"/>
            <a:ext cx="609600" cy="2209800"/>
            <a:chOff x="2304" y="2784"/>
            <a:chExt cx="384" cy="1248"/>
          </a:xfrm>
        </p:grpSpPr>
        <p:sp>
          <p:nvSpPr>
            <p:cNvPr id="23" name="Rectangle 21"/>
            <p:cNvSpPr>
              <a:spLocks noChangeArrowheads="1"/>
            </p:cNvSpPr>
            <p:nvPr/>
          </p:nvSpPr>
          <p:spPr bwMode="auto">
            <a:xfrm>
              <a:off x="2304" y="371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4 </a:t>
              </a:r>
            </a:p>
          </p:txBody>
        </p:sp>
        <p:sp>
          <p:nvSpPr>
            <p:cNvPr id="24" name="Rectangle 22"/>
            <p:cNvSpPr>
              <a:spLocks noChangeArrowheads="1"/>
            </p:cNvSpPr>
            <p:nvPr/>
          </p:nvSpPr>
          <p:spPr bwMode="auto">
            <a:xfrm>
              <a:off x="2304" y="339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3</a:t>
              </a:r>
            </a:p>
          </p:txBody>
        </p:sp>
        <p:sp>
          <p:nvSpPr>
            <p:cNvPr id="25" name="Rectangle 23"/>
            <p:cNvSpPr>
              <a:spLocks noChangeArrowheads="1"/>
            </p:cNvSpPr>
            <p:nvPr/>
          </p:nvSpPr>
          <p:spPr bwMode="auto">
            <a:xfrm>
              <a:off x="2304" y="307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2</a:t>
              </a:r>
            </a:p>
          </p:txBody>
        </p:sp>
        <p:sp>
          <p:nvSpPr>
            <p:cNvPr id="26" name="Rectangle 24"/>
            <p:cNvSpPr>
              <a:spLocks noChangeArrowheads="1"/>
            </p:cNvSpPr>
            <p:nvPr/>
          </p:nvSpPr>
          <p:spPr bwMode="auto">
            <a:xfrm>
              <a:off x="2304" y="2784"/>
              <a:ext cx="384" cy="288"/>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1</a:t>
              </a:r>
            </a:p>
          </p:txBody>
        </p:sp>
        <p:sp>
          <p:nvSpPr>
            <p:cNvPr id="27" name="Line 25"/>
            <p:cNvSpPr>
              <a:spLocks noChangeShapeType="1"/>
            </p:cNvSpPr>
            <p:nvPr/>
          </p:nvSpPr>
          <p:spPr bwMode="auto">
            <a:xfrm>
              <a:off x="2304" y="2784"/>
              <a:ext cx="384" cy="0"/>
            </a:xfrm>
            <a:prstGeom prst="line">
              <a:avLst/>
            </a:prstGeom>
            <a:noFill/>
            <a:ln w="28575" cap="sq">
              <a:solidFill>
                <a:schemeClr val="tx1"/>
              </a:solidFill>
              <a:round/>
              <a:headEnd/>
              <a:tailEnd/>
            </a:ln>
            <a:effectLst/>
          </p:spPr>
          <p:txBody>
            <a:bodyPr/>
            <a:lstStyle/>
            <a:p>
              <a:endParaRPr lang="zh-CN" altLang="en-US"/>
            </a:p>
          </p:txBody>
        </p:sp>
        <p:sp>
          <p:nvSpPr>
            <p:cNvPr id="28" name="Line 26"/>
            <p:cNvSpPr>
              <a:spLocks noChangeShapeType="1"/>
            </p:cNvSpPr>
            <p:nvPr/>
          </p:nvSpPr>
          <p:spPr bwMode="auto">
            <a:xfrm>
              <a:off x="2304" y="3072"/>
              <a:ext cx="384" cy="0"/>
            </a:xfrm>
            <a:prstGeom prst="line">
              <a:avLst/>
            </a:prstGeom>
            <a:noFill/>
            <a:ln w="12700">
              <a:solidFill>
                <a:schemeClr val="tx1"/>
              </a:solidFill>
              <a:round/>
              <a:headEnd/>
              <a:tailEnd/>
            </a:ln>
            <a:effectLst/>
          </p:spPr>
          <p:txBody>
            <a:bodyPr/>
            <a:lstStyle/>
            <a:p>
              <a:endParaRPr lang="zh-CN" altLang="en-US"/>
            </a:p>
          </p:txBody>
        </p:sp>
        <p:sp>
          <p:nvSpPr>
            <p:cNvPr id="29" name="Line 27"/>
            <p:cNvSpPr>
              <a:spLocks noChangeShapeType="1"/>
            </p:cNvSpPr>
            <p:nvPr/>
          </p:nvSpPr>
          <p:spPr bwMode="auto">
            <a:xfrm>
              <a:off x="2304" y="3392"/>
              <a:ext cx="384" cy="0"/>
            </a:xfrm>
            <a:prstGeom prst="line">
              <a:avLst/>
            </a:prstGeom>
            <a:noFill/>
            <a:ln w="12700">
              <a:solidFill>
                <a:schemeClr val="tx1"/>
              </a:solidFill>
              <a:round/>
              <a:headEnd/>
              <a:tailEnd/>
            </a:ln>
            <a:effectLst/>
          </p:spPr>
          <p:txBody>
            <a:bodyPr/>
            <a:lstStyle/>
            <a:p>
              <a:endParaRPr lang="zh-CN" altLang="en-US"/>
            </a:p>
          </p:txBody>
        </p:sp>
        <p:sp>
          <p:nvSpPr>
            <p:cNvPr id="30" name="Line 28"/>
            <p:cNvSpPr>
              <a:spLocks noChangeShapeType="1"/>
            </p:cNvSpPr>
            <p:nvPr/>
          </p:nvSpPr>
          <p:spPr bwMode="auto">
            <a:xfrm>
              <a:off x="2304" y="3712"/>
              <a:ext cx="384" cy="0"/>
            </a:xfrm>
            <a:prstGeom prst="line">
              <a:avLst/>
            </a:prstGeom>
            <a:noFill/>
            <a:ln w="12700">
              <a:solidFill>
                <a:schemeClr val="tx1"/>
              </a:solidFill>
              <a:round/>
              <a:headEnd/>
              <a:tailEnd/>
            </a:ln>
            <a:effectLst/>
          </p:spPr>
          <p:txBody>
            <a:bodyPr/>
            <a:lstStyle/>
            <a:p>
              <a:endParaRPr lang="zh-CN" altLang="en-US"/>
            </a:p>
          </p:txBody>
        </p:sp>
        <p:sp>
          <p:nvSpPr>
            <p:cNvPr id="31" name="Line 29"/>
            <p:cNvSpPr>
              <a:spLocks noChangeShapeType="1"/>
            </p:cNvSpPr>
            <p:nvPr/>
          </p:nvSpPr>
          <p:spPr bwMode="auto">
            <a:xfrm>
              <a:off x="2304" y="4032"/>
              <a:ext cx="384" cy="0"/>
            </a:xfrm>
            <a:prstGeom prst="line">
              <a:avLst/>
            </a:prstGeom>
            <a:noFill/>
            <a:ln w="28575" cap="sq">
              <a:solidFill>
                <a:schemeClr val="tx1"/>
              </a:solidFill>
              <a:round/>
              <a:headEnd/>
              <a:tailEnd/>
            </a:ln>
            <a:effectLst/>
          </p:spPr>
          <p:txBody>
            <a:bodyPr/>
            <a:lstStyle/>
            <a:p>
              <a:endParaRPr lang="zh-CN" altLang="en-US"/>
            </a:p>
          </p:txBody>
        </p:sp>
        <p:sp>
          <p:nvSpPr>
            <p:cNvPr id="32" name="Line 30"/>
            <p:cNvSpPr>
              <a:spLocks noChangeShapeType="1"/>
            </p:cNvSpPr>
            <p:nvPr/>
          </p:nvSpPr>
          <p:spPr bwMode="auto">
            <a:xfrm>
              <a:off x="2304" y="2784"/>
              <a:ext cx="0" cy="1248"/>
            </a:xfrm>
            <a:prstGeom prst="line">
              <a:avLst/>
            </a:prstGeom>
            <a:noFill/>
            <a:ln w="28575" cap="sq">
              <a:solidFill>
                <a:schemeClr val="tx1"/>
              </a:solidFill>
              <a:round/>
              <a:headEnd/>
              <a:tailEnd/>
            </a:ln>
            <a:effectLst/>
          </p:spPr>
          <p:txBody>
            <a:bodyPr/>
            <a:lstStyle/>
            <a:p>
              <a:endParaRPr lang="zh-CN" altLang="en-US"/>
            </a:p>
          </p:txBody>
        </p:sp>
        <p:sp>
          <p:nvSpPr>
            <p:cNvPr id="33" name="Line 31"/>
            <p:cNvSpPr>
              <a:spLocks noChangeShapeType="1"/>
            </p:cNvSpPr>
            <p:nvPr/>
          </p:nvSpPr>
          <p:spPr bwMode="auto">
            <a:xfrm>
              <a:off x="2688" y="2784"/>
              <a:ext cx="0" cy="1248"/>
            </a:xfrm>
            <a:prstGeom prst="line">
              <a:avLst/>
            </a:prstGeom>
            <a:noFill/>
            <a:ln w="28575" cap="sq">
              <a:solidFill>
                <a:schemeClr val="tx1"/>
              </a:solidFill>
              <a:round/>
              <a:headEnd/>
              <a:tailEnd/>
            </a:ln>
            <a:effectLst/>
          </p:spPr>
          <p:txBody>
            <a:bodyPr/>
            <a:lstStyle/>
            <a:p>
              <a:endParaRPr lang="zh-CN" altLang="en-US"/>
            </a:p>
          </p:txBody>
        </p:sp>
      </p:grpSp>
      <p:grpSp>
        <p:nvGrpSpPr>
          <p:cNvPr id="34" name="Group 32"/>
          <p:cNvGrpSpPr>
            <a:grpSpLocks/>
          </p:cNvGrpSpPr>
          <p:nvPr/>
        </p:nvGrpSpPr>
        <p:grpSpPr bwMode="auto">
          <a:xfrm>
            <a:off x="6858000" y="3871914"/>
            <a:ext cx="685800" cy="395287"/>
            <a:chOff x="3072" y="2784"/>
            <a:chExt cx="432" cy="249"/>
          </a:xfrm>
        </p:grpSpPr>
        <p:sp>
          <p:nvSpPr>
            <p:cNvPr id="35" name="Rectangle 33"/>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36" name="Rectangle 34"/>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37" name="Line 35"/>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38" name="Line 36"/>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39" name="Line 37"/>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40" name="Line 38"/>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41" name="Line 39"/>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42" name="Group 40"/>
          <p:cNvGrpSpPr>
            <a:grpSpLocks/>
          </p:cNvGrpSpPr>
          <p:nvPr/>
        </p:nvGrpSpPr>
        <p:grpSpPr bwMode="auto">
          <a:xfrm>
            <a:off x="6858000" y="4481514"/>
            <a:ext cx="685800" cy="395287"/>
            <a:chOff x="3072" y="2784"/>
            <a:chExt cx="432" cy="249"/>
          </a:xfrm>
        </p:grpSpPr>
        <p:sp>
          <p:nvSpPr>
            <p:cNvPr id="43" name="Rectangle 41"/>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44" name="Rectangle 42"/>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45" name="Line 43"/>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46" name="Line 44"/>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47" name="Line 45"/>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48" name="Line 46"/>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49" name="Line 47"/>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50" name="Group 48"/>
          <p:cNvGrpSpPr>
            <a:grpSpLocks/>
          </p:cNvGrpSpPr>
          <p:nvPr/>
        </p:nvGrpSpPr>
        <p:grpSpPr bwMode="auto">
          <a:xfrm>
            <a:off x="6858000" y="5014914"/>
            <a:ext cx="685800" cy="395287"/>
            <a:chOff x="3072" y="2784"/>
            <a:chExt cx="432" cy="249"/>
          </a:xfrm>
        </p:grpSpPr>
        <p:sp>
          <p:nvSpPr>
            <p:cNvPr id="51" name="Rectangle 49"/>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52" name="Rectangle 50"/>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53" name="Line 51"/>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54" name="Line 52"/>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55" name="Line 53"/>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56" name="Line 54"/>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57" name="Line 55"/>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58" name="Group 56"/>
          <p:cNvGrpSpPr>
            <a:grpSpLocks/>
          </p:cNvGrpSpPr>
          <p:nvPr/>
        </p:nvGrpSpPr>
        <p:grpSpPr bwMode="auto">
          <a:xfrm>
            <a:off x="6858000" y="5624514"/>
            <a:ext cx="685800" cy="395287"/>
            <a:chOff x="3072" y="2784"/>
            <a:chExt cx="432" cy="249"/>
          </a:xfrm>
        </p:grpSpPr>
        <p:sp>
          <p:nvSpPr>
            <p:cNvPr id="59" name="Rectangle 57"/>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60" name="Rectangle 58"/>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61" name="Line 59"/>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62" name="Line 60"/>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63" name="Line 61"/>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64" name="Line 62"/>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65" name="Line 63"/>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66" name="Group 64"/>
          <p:cNvGrpSpPr>
            <a:grpSpLocks/>
          </p:cNvGrpSpPr>
          <p:nvPr/>
        </p:nvGrpSpPr>
        <p:grpSpPr bwMode="auto">
          <a:xfrm>
            <a:off x="8229600" y="3871914"/>
            <a:ext cx="685800" cy="395287"/>
            <a:chOff x="3072" y="2784"/>
            <a:chExt cx="432" cy="249"/>
          </a:xfrm>
        </p:grpSpPr>
        <p:sp>
          <p:nvSpPr>
            <p:cNvPr id="67" name="Rectangle 65"/>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68" name="Rectangle 66"/>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3</a:t>
              </a:r>
            </a:p>
          </p:txBody>
        </p:sp>
        <p:sp>
          <p:nvSpPr>
            <p:cNvPr id="69" name="Line 67"/>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70" name="Line 68"/>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71" name="Line 69"/>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72" name="Line 70"/>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73" name="Line 71"/>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74" name="Group 72"/>
          <p:cNvGrpSpPr>
            <a:grpSpLocks/>
          </p:cNvGrpSpPr>
          <p:nvPr/>
        </p:nvGrpSpPr>
        <p:grpSpPr bwMode="auto">
          <a:xfrm>
            <a:off x="8229600" y="4481514"/>
            <a:ext cx="685800" cy="395287"/>
            <a:chOff x="3936" y="2814"/>
            <a:chExt cx="432" cy="249"/>
          </a:xfrm>
        </p:grpSpPr>
        <p:sp>
          <p:nvSpPr>
            <p:cNvPr id="75" name="Rectangle 73"/>
            <p:cNvSpPr>
              <a:spLocks noChangeArrowheads="1"/>
            </p:cNvSpPr>
            <p:nvPr/>
          </p:nvSpPr>
          <p:spPr bwMode="auto">
            <a:xfrm>
              <a:off x="4128" y="2814"/>
              <a:ext cx="240"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76" name="Rectangle 74"/>
            <p:cNvSpPr>
              <a:spLocks noChangeArrowheads="1"/>
            </p:cNvSpPr>
            <p:nvPr/>
          </p:nvSpPr>
          <p:spPr bwMode="auto">
            <a:xfrm>
              <a:off x="3936" y="2814"/>
              <a:ext cx="192"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77" name="Line 75"/>
            <p:cNvSpPr>
              <a:spLocks noChangeShapeType="1"/>
            </p:cNvSpPr>
            <p:nvPr/>
          </p:nvSpPr>
          <p:spPr bwMode="auto">
            <a:xfrm>
              <a:off x="3936" y="2814"/>
              <a:ext cx="432" cy="0"/>
            </a:xfrm>
            <a:prstGeom prst="line">
              <a:avLst/>
            </a:prstGeom>
            <a:noFill/>
            <a:ln w="28575" cap="sq">
              <a:solidFill>
                <a:schemeClr val="tx1"/>
              </a:solidFill>
              <a:round/>
              <a:headEnd/>
              <a:tailEnd/>
            </a:ln>
            <a:effectLst/>
          </p:spPr>
          <p:txBody>
            <a:bodyPr/>
            <a:lstStyle/>
            <a:p>
              <a:endParaRPr lang="zh-CN" altLang="en-US"/>
            </a:p>
          </p:txBody>
        </p:sp>
        <p:sp>
          <p:nvSpPr>
            <p:cNvPr id="78" name="Line 76"/>
            <p:cNvSpPr>
              <a:spLocks noChangeShapeType="1"/>
            </p:cNvSpPr>
            <p:nvPr/>
          </p:nvSpPr>
          <p:spPr bwMode="auto">
            <a:xfrm>
              <a:off x="3936" y="3063"/>
              <a:ext cx="432" cy="0"/>
            </a:xfrm>
            <a:prstGeom prst="line">
              <a:avLst/>
            </a:prstGeom>
            <a:noFill/>
            <a:ln w="28575" cap="sq">
              <a:solidFill>
                <a:schemeClr val="tx1"/>
              </a:solidFill>
              <a:round/>
              <a:headEnd/>
              <a:tailEnd/>
            </a:ln>
            <a:effectLst/>
          </p:spPr>
          <p:txBody>
            <a:bodyPr/>
            <a:lstStyle/>
            <a:p>
              <a:endParaRPr lang="zh-CN" altLang="en-US"/>
            </a:p>
          </p:txBody>
        </p:sp>
        <p:sp>
          <p:nvSpPr>
            <p:cNvPr id="79" name="Line 77"/>
            <p:cNvSpPr>
              <a:spLocks noChangeShapeType="1"/>
            </p:cNvSpPr>
            <p:nvPr/>
          </p:nvSpPr>
          <p:spPr bwMode="auto">
            <a:xfrm>
              <a:off x="3936" y="2814"/>
              <a:ext cx="0" cy="249"/>
            </a:xfrm>
            <a:prstGeom prst="line">
              <a:avLst/>
            </a:prstGeom>
            <a:noFill/>
            <a:ln w="28575" cap="sq">
              <a:solidFill>
                <a:schemeClr val="tx1"/>
              </a:solidFill>
              <a:round/>
              <a:headEnd/>
              <a:tailEnd/>
            </a:ln>
            <a:effectLst/>
          </p:spPr>
          <p:txBody>
            <a:bodyPr/>
            <a:lstStyle/>
            <a:p>
              <a:endParaRPr lang="zh-CN" altLang="en-US"/>
            </a:p>
          </p:txBody>
        </p:sp>
        <p:sp>
          <p:nvSpPr>
            <p:cNvPr id="80" name="Line 78"/>
            <p:cNvSpPr>
              <a:spLocks noChangeShapeType="1"/>
            </p:cNvSpPr>
            <p:nvPr/>
          </p:nvSpPr>
          <p:spPr bwMode="auto">
            <a:xfrm>
              <a:off x="4128" y="2814"/>
              <a:ext cx="0" cy="249"/>
            </a:xfrm>
            <a:prstGeom prst="line">
              <a:avLst/>
            </a:prstGeom>
            <a:noFill/>
            <a:ln w="12700">
              <a:solidFill>
                <a:schemeClr val="tx1"/>
              </a:solidFill>
              <a:round/>
              <a:headEnd/>
              <a:tailEnd/>
            </a:ln>
            <a:effectLst/>
          </p:spPr>
          <p:txBody>
            <a:bodyPr/>
            <a:lstStyle/>
            <a:p>
              <a:endParaRPr lang="zh-CN" altLang="en-US"/>
            </a:p>
          </p:txBody>
        </p:sp>
        <p:sp>
          <p:nvSpPr>
            <p:cNvPr id="81" name="Line 79"/>
            <p:cNvSpPr>
              <a:spLocks noChangeShapeType="1"/>
            </p:cNvSpPr>
            <p:nvPr/>
          </p:nvSpPr>
          <p:spPr bwMode="auto">
            <a:xfrm>
              <a:off x="4368" y="281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82" name="Group 80"/>
          <p:cNvGrpSpPr>
            <a:grpSpLocks/>
          </p:cNvGrpSpPr>
          <p:nvPr/>
        </p:nvGrpSpPr>
        <p:grpSpPr bwMode="auto">
          <a:xfrm>
            <a:off x="9525000" y="3871914"/>
            <a:ext cx="685800" cy="395287"/>
            <a:chOff x="3072" y="2784"/>
            <a:chExt cx="432" cy="249"/>
          </a:xfrm>
        </p:grpSpPr>
        <p:sp>
          <p:nvSpPr>
            <p:cNvPr id="83" name="Rectangle 81"/>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84" name="Rectangle 82"/>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85" name="Line 83"/>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86" name="Line 84"/>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87" name="Line 85"/>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88" name="Line 86"/>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89" name="Line 87"/>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90" name="Group 88"/>
          <p:cNvGrpSpPr>
            <a:grpSpLocks/>
          </p:cNvGrpSpPr>
          <p:nvPr/>
        </p:nvGrpSpPr>
        <p:grpSpPr bwMode="auto">
          <a:xfrm>
            <a:off x="8229600" y="5638800"/>
            <a:ext cx="685800" cy="395288"/>
            <a:chOff x="3072" y="2784"/>
            <a:chExt cx="432" cy="249"/>
          </a:xfrm>
        </p:grpSpPr>
        <p:sp>
          <p:nvSpPr>
            <p:cNvPr id="91" name="Rectangle 89"/>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92" name="Rectangle 90"/>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93" name="Line 91"/>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94" name="Line 92"/>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95" name="Line 93"/>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96" name="Line 94"/>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97" name="Line 95"/>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98" name="Group 96"/>
          <p:cNvGrpSpPr>
            <a:grpSpLocks/>
          </p:cNvGrpSpPr>
          <p:nvPr/>
        </p:nvGrpSpPr>
        <p:grpSpPr bwMode="auto">
          <a:xfrm>
            <a:off x="7239000" y="2819400"/>
            <a:ext cx="685800" cy="395288"/>
            <a:chOff x="4368" y="1776"/>
            <a:chExt cx="432" cy="249"/>
          </a:xfrm>
        </p:grpSpPr>
        <p:sp>
          <p:nvSpPr>
            <p:cNvPr id="99" name="Rectangle 97"/>
            <p:cNvSpPr>
              <a:spLocks noChangeArrowheads="1"/>
            </p:cNvSpPr>
            <p:nvPr/>
          </p:nvSpPr>
          <p:spPr bwMode="auto">
            <a:xfrm>
              <a:off x="4584" y="1776"/>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100" name="Rectangle 98"/>
            <p:cNvSpPr>
              <a:spLocks noChangeArrowheads="1"/>
            </p:cNvSpPr>
            <p:nvPr/>
          </p:nvSpPr>
          <p:spPr bwMode="auto">
            <a:xfrm>
              <a:off x="4368" y="1776"/>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101" name="Line 99"/>
            <p:cNvSpPr>
              <a:spLocks noChangeShapeType="1"/>
            </p:cNvSpPr>
            <p:nvPr/>
          </p:nvSpPr>
          <p:spPr bwMode="auto">
            <a:xfrm>
              <a:off x="4368" y="1776"/>
              <a:ext cx="432" cy="0"/>
            </a:xfrm>
            <a:prstGeom prst="line">
              <a:avLst/>
            </a:prstGeom>
            <a:noFill/>
            <a:ln w="28575" cap="sq">
              <a:solidFill>
                <a:schemeClr val="tx1"/>
              </a:solidFill>
              <a:round/>
              <a:headEnd/>
              <a:tailEnd/>
            </a:ln>
            <a:effectLst/>
          </p:spPr>
          <p:txBody>
            <a:bodyPr/>
            <a:lstStyle/>
            <a:p>
              <a:endParaRPr lang="zh-CN" altLang="en-US"/>
            </a:p>
          </p:txBody>
        </p:sp>
        <p:sp>
          <p:nvSpPr>
            <p:cNvPr id="102" name="Line 100"/>
            <p:cNvSpPr>
              <a:spLocks noChangeShapeType="1"/>
            </p:cNvSpPr>
            <p:nvPr/>
          </p:nvSpPr>
          <p:spPr bwMode="auto">
            <a:xfrm>
              <a:off x="4368" y="2025"/>
              <a:ext cx="432" cy="0"/>
            </a:xfrm>
            <a:prstGeom prst="line">
              <a:avLst/>
            </a:prstGeom>
            <a:noFill/>
            <a:ln w="28575" cap="sq">
              <a:solidFill>
                <a:schemeClr val="tx1"/>
              </a:solidFill>
              <a:round/>
              <a:headEnd/>
              <a:tailEnd/>
            </a:ln>
            <a:effectLst/>
          </p:spPr>
          <p:txBody>
            <a:bodyPr/>
            <a:lstStyle/>
            <a:p>
              <a:endParaRPr lang="zh-CN" altLang="en-US"/>
            </a:p>
          </p:txBody>
        </p:sp>
        <p:sp>
          <p:nvSpPr>
            <p:cNvPr id="103" name="Line 101"/>
            <p:cNvSpPr>
              <a:spLocks noChangeShapeType="1"/>
            </p:cNvSpPr>
            <p:nvPr/>
          </p:nvSpPr>
          <p:spPr bwMode="auto">
            <a:xfrm>
              <a:off x="4368" y="1776"/>
              <a:ext cx="0" cy="249"/>
            </a:xfrm>
            <a:prstGeom prst="line">
              <a:avLst/>
            </a:prstGeom>
            <a:noFill/>
            <a:ln w="28575" cap="sq">
              <a:solidFill>
                <a:schemeClr val="tx1"/>
              </a:solidFill>
              <a:round/>
              <a:headEnd/>
              <a:tailEnd/>
            </a:ln>
            <a:effectLst/>
          </p:spPr>
          <p:txBody>
            <a:bodyPr/>
            <a:lstStyle/>
            <a:p>
              <a:endParaRPr lang="zh-CN" altLang="en-US"/>
            </a:p>
          </p:txBody>
        </p:sp>
        <p:sp>
          <p:nvSpPr>
            <p:cNvPr id="104" name="Line 102"/>
            <p:cNvSpPr>
              <a:spLocks noChangeShapeType="1"/>
            </p:cNvSpPr>
            <p:nvPr/>
          </p:nvSpPr>
          <p:spPr bwMode="auto">
            <a:xfrm>
              <a:off x="4584" y="1776"/>
              <a:ext cx="0" cy="249"/>
            </a:xfrm>
            <a:prstGeom prst="line">
              <a:avLst/>
            </a:prstGeom>
            <a:noFill/>
            <a:ln w="12700">
              <a:solidFill>
                <a:schemeClr val="tx1"/>
              </a:solidFill>
              <a:round/>
              <a:headEnd/>
              <a:tailEnd/>
            </a:ln>
            <a:effectLst/>
          </p:spPr>
          <p:txBody>
            <a:bodyPr/>
            <a:lstStyle/>
            <a:p>
              <a:endParaRPr lang="zh-CN" altLang="en-US"/>
            </a:p>
          </p:txBody>
        </p:sp>
        <p:sp>
          <p:nvSpPr>
            <p:cNvPr id="105" name="Line 103"/>
            <p:cNvSpPr>
              <a:spLocks noChangeShapeType="1"/>
            </p:cNvSpPr>
            <p:nvPr/>
          </p:nvSpPr>
          <p:spPr bwMode="auto">
            <a:xfrm>
              <a:off x="4800" y="1776"/>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106" name="Group 104"/>
          <p:cNvGrpSpPr>
            <a:grpSpLocks/>
          </p:cNvGrpSpPr>
          <p:nvPr/>
        </p:nvGrpSpPr>
        <p:grpSpPr bwMode="auto">
          <a:xfrm>
            <a:off x="7239000" y="1143000"/>
            <a:ext cx="685800" cy="395288"/>
            <a:chOff x="3072" y="2784"/>
            <a:chExt cx="432" cy="249"/>
          </a:xfrm>
        </p:grpSpPr>
        <p:sp>
          <p:nvSpPr>
            <p:cNvPr id="107" name="Rectangle 105"/>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108" name="Rectangle 106"/>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3</a:t>
              </a:r>
            </a:p>
          </p:txBody>
        </p:sp>
        <p:sp>
          <p:nvSpPr>
            <p:cNvPr id="109" name="Line 107"/>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110" name="Line 108"/>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111" name="Line 109"/>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12" name="Line 110"/>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13" name="Line 111"/>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114" name="Group 112"/>
          <p:cNvGrpSpPr>
            <a:grpSpLocks/>
          </p:cNvGrpSpPr>
          <p:nvPr/>
        </p:nvGrpSpPr>
        <p:grpSpPr bwMode="auto">
          <a:xfrm>
            <a:off x="7239000" y="1676400"/>
            <a:ext cx="685800" cy="395288"/>
            <a:chOff x="3072" y="2784"/>
            <a:chExt cx="432" cy="249"/>
          </a:xfrm>
        </p:grpSpPr>
        <p:sp>
          <p:nvSpPr>
            <p:cNvPr id="115" name="Rectangle 113"/>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116" name="Rectangle 114"/>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117" name="Line 115"/>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118" name="Line 116"/>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119" name="Line 117"/>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20" name="Line 118"/>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21" name="Line 119"/>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122" name="Group 120"/>
          <p:cNvGrpSpPr>
            <a:grpSpLocks/>
          </p:cNvGrpSpPr>
          <p:nvPr/>
        </p:nvGrpSpPr>
        <p:grpSpPr bwMode="auto">
          <a:xfrm>
            <a:off x="5715000" y="1066800"/>
            <a:ext cx="609600" cy="2209800"/>
            <a:chOff x="2304" y="2784"/>
            <a:chExt cx="384" cy="1248"/>
          </a:xfrm>
        </p:grpSpPr>
        <p:sp>
          <p:nvSpPr>
            <p:cNvPr id="123" name="Rectangle 121"/>
            <p:cNvSpPr>
              <a:spLocks noChangeArrowheads="1"/>
            </p:cNvSpPr>
            <p:nvPr/>
          </p:nvSpPr>
          <p:spPr bwMode="auto">
            <a:xfrm>
              <a:off x="2304" y="371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4 </a:t>
              </a:r>
            </a:p>
          </p:txBody>
        </p:sp>
        <p:sp>
          <p:nvSpPr>
            <p:cNvPr id="124" name="Rectangle 122"/>
            <p:cNvSpPr>
              <a:spLocks noChangeArrowheads="1"/>
            </p:cNvSpPr>
            <p:nvPr/>
          </p:nvSpPr>
          <p:spPr bwMode="auto">
            <a:xfrm>
              <a:off x="2304" y="339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3</a:t>
              </a:r>
            </a:p>
          </p:txBody>
        </p:sp>
        <p:sp>
          <p:nvSpPr>
            <p:cNvPr id="125" name="Rectangle 123"/>
            <p:cNvSpPr>
              <a:spLocks noChangeArrowheads="1"/>
            </p:cNvSpPr>
            <p:nvPr/>
          </p:nvSpPr>
          <p:spPr bwMode="auto">
            <a:xfrm>
              <a:off x="2304" y="307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2</a:t>
              </a:r>
            </a:p>
          </p:txBody>
        </p:sp>
        <p:sp>
          <p:nvSpPr>
            <p:cNvPr id="126" name="Rectangle 124"/>
            <p:cNvSpPr>
              <a:spLocks noChangeArrowheads="1"/>
            </p:cNvSpPr>
            <p:nvPr/>
          </p:nvSpPr>
          <p:spPr bwMode="auto">
            <a:xfrm>
              <a:off x="2304" y="2784"/>
              <a:ext cx="384" cy="288"/>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1</a:t>
              </a:r>
            </a:p>
          </p:txBody>
        </p:sp>
        <p:sp>
          <p:nvSpPr>
            <p:cNvPr id="127" name="Line 125"/>
            <p:cNvSpPr>
              <a:spLocks noChangeShapeType="1"/>
            </p:cNvSpPr>
            <p:nvPr/>
          </p:nvSpPr>
          <p:spPr bwMode="auto">
            <a:xfrm>
              <a:off x="2304" y="2784"/>
              <a:ext cx="384" cy="0"/>
            </a:xfrm>
            <a:prstGeom prst="line">
              <a:avLst/>
            </a:prstGeom>
            <a:noFill/>
            <a:ln w="28575" cap="sq">
              <a:solidFill>
                <a:schemeClr val="tx1"/>
              </a:solidFill>
              <a:round/>
              <a:headEnd/>
              <a:tailEnd/>
            </a:ln>
            <a:effectLst/>
          </p:spPr>
          <p:txBody>
            <a:bodyPr/>
            <a:lstStyle/>
            <a:p>
              <a:endParaRPr lang="zh-CN" altLang="en-US"/>
            </a:p>
          </p:txBody>
        </p:sp>
        <p:sp>
          <p:nvSpPr>
            <p:cNvPr id="128" name="Line 126"/>
            <p:cNvSpPr>
              <a:spLocks noChangeShapeType="1"/>
            </p:cNvSpPr>
            <p:nvPr/>
          </p:nvSpPr>
          <p:spPr bwMode="auto">
            <a:xfrm>
              <a:off x="2304" y="3072"/>
              <a:ext cx="384" cy="0"/>
            </a:xfrm>
            <a:prstGeom prst="line">
              <a:avLst/>
            </a:prstGeom>
            <a:noFill/>
            <a:ln w="12700">
              <a:solidFill>
                <a:schemeClr val="tx1"/>
              </a:solidFill>
              <a:round/>
              <a:headEnd/>
              <a:tailEnd/>
            </a:ln>
            <a:effectLst/>
          </p:spPr>
          <p:txBody>
            <a:bodyPr/>
            <a:lstStyle/>
            <a:p>
              <a:endParaRPr lang="zh-CN" altLang="en-US"/>
            </a:p>
          </p:txBody>
        </p:sp>
        <p:sp>
          <p:nvSpPr>
            <p:cNvPr id="129" name="Line 127"/>
            <p:cNvSpPr>
              <a:spLocks noChangeShapeType="1"/>
            </p:cNvSpPr>
            <p:nvPr/>
          </p:nvSpPr>
          <p:spPr bwMode="auto">
            <a:xfrm>
              <a:off x="2304" y="3392"/>
              <a:ext cx="384" cy="0"/>
            </a:xfrm>
            <a:prstGeom prst="line">
              <a:avLst/>
            </a:prstGeom>
            <a:noFill/>
            <a:ln w="12700">
              <a:solidFill>
                <a:schemeClr val="tx1"/>
              </a:solidFill>
              <a:round/>
              <a:headEnd/>
              <a:tailEnd/>
            </a:ln>
            <a:effectLst/>
          </p:spPr>
          <p:txBody>
            <a:bodyPr/>
            <a:lstStyle/>
            <a:p>
              <a:endParaRPr lang="zh-CN" altLang="en-US"/>
            </a:p>
          </p:txBody>
        </p:sp>
        <p:sp>
          <p:nvSpPr>
            <p:cNvPr id="130" name="Line 128"/>
            <p:cNvSpPr>
              <a:spLocks noChangeShapeType="1"/>
            </p:cNvSpPr>
            <p:nvPr/>
          </p:nvSpPr>
          <p:spPr bwMode="auto">
            <a:xfrm>
              <a:off x="2304" y="3712"/>
              <a:ext cx="384" cy="0"/>
            </a:xfrm>
            <a:prstGeom prst="line">
              <a:avLst/>
            </a:prstGeom>
            <a:noFill/>
            <a:ln w="12700">
              <a:solidFill>
                <a:schemeClr val="tx1"/>
              </a:solidFill>
              <a:round/>
              <a:headEnd/>
              <a:tailEnd/>
            </a:ln>
            <a:effectLst/>
          </p:spPr>
          <p:txBody>
            <a:bodyPr/>
            <a:lstStyle/>
            <a:p>
              <a:endParaRPr lang="zh-CN" altLang="en-US"/>
            </a:p>
          </p:txBody>
        </p:sp>
        <p:sp>
          <p:nvSpPr>
            <p:cNvPr id="131" name="Line 129"/>
            <p:cNvSpPr>
              <a:spLocks noChangeShapeType="1"/>
            </p:cNvSpPr>
            <p:nvPr/>
          </p:nvSpPr>
          <p:spPr bwMode="auto">
            <a:xfrm>
              <a:off x="2304" y="4032"/>
              <a:ext cx="384" cy="0"/>
            </a:xfrm>
            <a:prstGeom prst="line">
              <a:avLst/>
            </a:prstGeom>
            <a:noFill/>
            <a:ln w="28575" cap="sq">
              <a:solidFill>
                <a:schemeClr val="tx1"/>
              </a:solidFill>
              <a:round/>
              <a:headEnd/>
              <a:tailEnd/>
            </a:ln>
            <a:effectLst/>
          </p:spPr>
          <p:txBody>
            <a:bodyPr/>
            <a:lstStyle/>
            <a:p>
              <a:endParaRPr lang="zh-CN" altLang="en-US"/>
            </a:p>
          </p:txBody>
        </p:sp>
        <p:sp>
          <p:nvSpPr>
            <p:cNvPr id="132" name="Line 130"/>
            <p:cNvSpPr>
              <a:spLocks noChangeShapeType="1"/>
            </p:cNvSpPr>
            <p:nvPr/>
          </p:nvSpPr>
          <p:spPr bwMode="auto">
            <a:xfrm>
              <a:off x="2304" y="2784"/>
              <a:ext cx="0" cy="1248"/>
            </a:xfrm>
            <a:prstGeom prst="line">
              <a:avLst/>
            </a:prstGeom>
            <a:noFill/>
            <a:ln w="28575" cap="sq">
              <a:solidFill>
                <a:schemeClr val="tx1"/>
              </a:solidFill>
              <a:round/>
              <a:headEnd/>
              <a:tailEnd/>
            </a:ln>
            <a:effectLst/>
          </p:spPr>
          <p:txBody>
            <a:bodyPr/>
            <a:lstStyle/>
            <a:p>
              <a:endParaRPr lang="zh-CN" altLang="en-US"/>
            </a:p>
          </p:txBody>
        </p:sp>
        <p:sp>
          <p:nvSpPr>
            <p:cNvPr id="133" name="Line 131"/>
            <p:cNvSpPr>
              <a:spLocks noChangeShapeType="1"/>
            </p:cNvSpPr>
            <p:nvPr/>
          </p:nvSpPr>
          <p:spPr bwMode="auto">
            <a:xfrm>
              <a:off x="2688" y="2784"/>
              <a:ext cx="0" cy="1248"/>
            </a:xfrm>
            <a:prstGeom prst="line">
              <a:avLst/>
            </a:prstGeom>
            <a:noFill/>
            <a:ln w="28575" cap="sq">
              <a:solidFill>
                <a:schemeClr val="tx1"/>
              </a:solidFill>
              <a:round/>
              <a:headEnd/>
              <a:tailEnd/>
            </a:ln>
            <a:effectLst/>
          </p:spPr>
          <p:txBody>
            <a:bodyPr/>
            <a:lstStyle/>
            <a:p>
              <a:endParaRPr lang="zh-CN" altLang="en-US"/>
            </a:p>
          </p:txBody>
        </p:sp>
      </p:grpSp>
      <p:sp>
        <p:nvSpPr>
          <p:cNvPr id="134" name="AutoShape 132"/>
          <p:cNvSpPr>
            <a:spLocks noChangeArrowheads="1"/>
          </p:cNvSpPr>
          <p:nvPr/>
        </p:nvSpPr>
        <p:spPr bwMode="auto">
          <a:xfrm>
            <a:off x="4724400" y="2057400"/>
            <a:ext cx="838200" cy="304800"/>
          </a:xfrm>
          <a:prstGeom prst="rightArrow">
            <a:avLst>
              <a:gd name="adj1" fmla="val 50000"/>
              <a:gd name="adj2" fmla="val 68750"/>
            </a:avLst>
          </a:prstGeom>
          <a:solidFill>
            <a:srgbClr val="FF0066"/>
          </a:solidFill>
          <a:ln w="9525">
            <a:solidFill>
              <a:schemeClr val="tx1"/>
            </a:solidFill>
            <a:miter lim="800000"/>
            <a:headEnd/>
            <a:tailEnd/>
          </a:ln>
          <a:effectLst/>
        </p:spPr>
        <p:txBody>
          <a:bodyPr wrap="none" anchor="ctr"/>
          <a:lstStyle/>
          <a:p>
            <a:endParaRPr lang="zh-CN" altLang="en-US"/>
          </a:p>
        </p:txBody>
      </p:sp>
      <p:sp>
        <p:nvSpPr>
          <p:cNvPr id="135" name="AutoShape 133"/>
          <p:cNvSpPr>
            <a:spLocks noChangeArrowheads="1"/>
          </p:cNvSpPr>
          <p:nvPr/>
        </p:nvSpPr>
        <p:spPr bwMode="auto">
          <a:xfrm>
            <a:off x="4724400" y="4648200"/>
            <a:ext cx="838200" cy="304800"/>
          </a:xfrm>
          <a:prstGeom prst="rightArrow">
            <a:avLst>
              <a:gd name="adj1" fmla="val 50000"/>
              <a:gd name="adj2" fmla="val 68750"/>
            </a:avLst>
          </a:prstGeom>
          <a:solidFill>
            <a:srgbClr val="FF0066"/>
          </a:solidFill>
          <a:ln w="9525">
            <a:solidFill>
              <a:schemeClr val="tx1"/>
            </a:solidFill>
            <a:miter lim="800000"/>
            <a:headEnd/>
            <a:tailEnd/>
          </a:ln>
          <a:effectLst/>
        </p:spPr>
        <p:txBody>
          <a:bodyPr wrap="none" anchor="ctr"/>
          <a:lstStyle/>
          <a:p>
            <a:endParaRPr lang="zh-CN" altLang="en-US"/>
          </a:p>
        </p:txBody>
      </p:sp>
      <p:cxnSp>
        <p:nvCxnSpPr>
          <p:cNvPr id="136" name="AutoShape 134"/>
          <p:cNvCxnSpPr>
            <a:cxnSpLocks noChangeShapeType="1"/>
            <a:stCxn id="26" idx="3"/>
            <a:endCxn id="36" idx="1"/>
          </p:cNvCxnSpPr>
          <p:nvPr/>
        </p:nvCxnSpPr>
        <p:spPr bwMode="auto">
          <a:xfrm>
            <a:off x="6324600" y="4065588"/>
            <a:ext cx="533400" cy="4762"/>
          </a:xfrm>
          <a:prstGeom prst="straightConnector1">
            <a:avLst/>
          </a:prstGeom>
          <a:noFill/>
          <a:ln w="19050">
            <a:solidFill>
              <a:srgbClr val="006600"/>
            </a:solidFill>
            <a:round/>
            <a:headEnd/>
            <a:tailEnd type="triangle" w="med" len="med"/>
          </a:ln>
          <a:effectLst/>
        </p:spPr>
      </p:cxnSp>
      <p:cxnSp>
        <p:nvCxnSpPr>
          <p:cNvPr id="137" name="AutoShape 135"/>
          <p:cNvCxnSpPr>
            <a:cxnSpLocks noChangeShapeType="1"/>
          </p:cNvCxnSpPr>
          <p:nvPr/>
        </p:nvCxnSpPr>
        <p:spPr bwMode="auto">
          <a:xfrm>
            <a:off x="6324600" y="5791201"/>
            <a:ext cx="533400" cy="4763"/>
          </a:xfrm>
          <a:prstGeom prst="straightConnector1">
            <a:avLst/>
          </a:prstGeom>
          <a:noFill/>
          <a:ln w="19050">
            <a:solidFill>
              <a:srgbClr val="006600"/>
            </a:solidFill>
            <a:round/>
            <a:headEnd/>
            <a:tailEnd type="triangle" w="med" len="med"/>
          </a:ln>
          <a:effectLst/>
        </p:spPr>
      </p:cxnSp>
      <p:sp>
        <p:nvSpPr>
          <p:cNvPr id="138" name="Line 136"/>
          <p:cNvSpPr>
            <a:spLocks noChangeShapeType="1"/>
          </p:cNvSpPr>
          <p:nvPr/>
        </p:nvSpPr>
        <p:spPr bwMode="auto">
          <a:xfrm>
            <a:off x="6324600" y="5181600"/>
            <a:ext cx="533400" cy="0"/>
          </a:xfrm>
          <a:prstGeom prst="line">
            <a:avLst/>
          </a:prstGeom>
          <a:noFill/>
          <a:ln w="19050">
            <a:solidFill>
              <a:srgbClr val="006600"/>
            </a:solidFill>
            <a:round/>
            <a:headEnd/>
            <a:tailEnd type="triangle" w="med" len="med"/>
          </a:ln>
          <a:effectLst/>
        </p:spPr>
        <p:txBody>
          <a:bodyPr/>
          <a:lstStyle/>
          <a:p>
            <a:endParaRPr lang="zh-CN" altLang="en-US"/>
          </a:p>
        </p:txBody>
      </p:sp>
      <p:sp>
        <p:nvSpPr>
          <p:cNvPr id="139" name="Line 137"/>
          <p:cNvSpPr>
            <a:spLocks noChangeShapeType="1"/>
          </p:cNvSpPr>
          <p:nvPr/>
        </p:nvSpPr>
        <p:spPr bwMode="auto">
          <a:xfrm>
            <a:off x="6324600" y="4648200"/>
            <a:ext cx="5334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0" name="Line 138"/>
          <p:cNvSpPr>
            <a:spLocks noChangeShapeType="1"/>
          </p:cNvSpPr>
          <p:nvPr/>
        </p:nvSpPr>
        <p:spPr bwMode="auto">
          <a:xfrm>
            <a:off x="7391400" y="5791200"/>
            <a:ext cx="8382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1" name="Line 139"/>
          <p:cNvSpPr>
            <a:spLocks noChangeShapeType="1"/>
          </p:cNvSpPr>
          <p:nvPr/>
        </p:nvSpPr>
        <p:spPr bwMode="auto">
          <a:xfrm>
            <a:off x="7391400" y="4038600"/>
            <a:ext cx="8382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2" name="Line 140"/>
          <p:cNvSpPr>
            <a:spLocks noChangeShapeType="1"/>
          </p:cNvSpPr>
          <p:nvPr/>
        </p:nvSpPr>
        <p:spPr bwMode="auto">
          <a:xfrm>
            <a:off x="7391400" y="4648200"/>
            <a:ext cx="8382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3" name="Line 141"/>
          <p:cNvSpPr>
            <a:spLocks noChangeShapeType="1"/>
          </p:cNvSpPr>
          <p:nvPr/>
        </p:nvSpPr>
        <p:spPr bwMode="auto">
          <a:xfrm>
            <a:off x="8763000" y="4038600"/>
            <a:ext cx="7620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4" name="Line 142"/>
          <p:cNvSpPr>
            <a:spLocks noChangeShapeType="1"/>
          </p:cNvSpPr>
          <p:nvPr/>
        </p:nvSpPr>
        <p:spPr bwMode="auto">
          <a:xfrm>
            <a:off x="6324600" y="3048000"/>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5" name="Line 143"/>
          <p:cNvSpPr>
            <a:spLocks noChangeShapeType="1"/>
          </p:cNvSpPr>
          <p:nvPr/>
        </p:nvSpPr>
        <p:spPr bwMode="auto">
          <a:xfrm>
            <a:off x="6324600" y="2438400"/>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6" name="Line 144"/>
          <p:cNvSpPr>
            <a:spLocks noChangeShapeType="1"/>
          </p:cNvSpPr>
          <p:nvPr/>
        </p:nvSpPr>
        <p:spPr bwMode="auto">
          <a:xfrm>
            <a:off x="6324600" y="1905000"/>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7" name="Line 145"/>
          <p:cNvSpPr>
            <a:spLocks noChangeShapeType="1"/>
          </p:cNvSpPr>
          <p:nvPr/>
        </p:nvSpPr>
        <p:spPr bwMode="auto">
          <a:xfrm>
            <a:off x="6324600" y="1295400"/>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148" name="Text Box 146"/>
          <p:cNvSpPr txBox="1">
            <a:spLocks noChangeArrowheads="1"/>
          </p:cNvSpPr>
          <p:nvPr/>
        </p:nvSpPr>
        <p:spPr bwMode="auto">
          <a:xfrm>
            <a:off x="2438400" y="381000"/>
            <a:ext cx="2971800" cy="369332"/>
          </a:xfrm>
          <a:prstGeom prst="rect">
            <a:avLst/>
          </a:prstGeom>
          <a:solidFill>
            <a:schemeClr val="bg1"/>
          </a:solidFill>
          <a:ln w="9525">
            <a:noFill/>
            <a:miter lim="800000"/>
            <a:headEnd/>
            <a:tailEnd/>
          </a:ln>
          <a:effectLst/>
        </p:spPr>
        <p:txBody>
          <a:bodyPr>
            <a:spAutoFit/>
          </a:bodyPr>
          <a:lstStyle/>
          <a:p>
            <a:pPr algn="l" eaLnBrk="1" hangingPunct="1">
              <a:spcBef>
                <a:spcPct val="50000"/>
              </a:spcBef>
            </a:pPr>
            <a:r>
              <a:rPr kumimoji="1" lang="zh-CN" altLang="en-US" b="1" dirty="0">
                <a:solidFill>
                  <a:srgbClr val="FF0000"/>
                </a:solidFill>
                <a:latin typeface="楷体" pitchFamily="49" charset="-122"/>
                <a:ea typeface="楷体" pitchFamily="49" charset="-122"/>
              </a:rPr>
              <a:t>图的邻接表表示法</a:t>
            </a:r>
          </a:p>
        </p:txBody>
      </p:sp>
      <p:cxnSp>
        <p:nvCxnSpPr>
          <p:cNvPr id="149" name="AutoShape 148"/>
          <p:cNvCxnSpPr>
            <a:cxnSpLocks noChangeShapeType="1"/>
            <a:stCxn id="10" idx="4"/>
            <a:endCxn id="12" idx="0"/>
          </p:cNvCxnSpPr>
          <p:nvPr/>
        </p:nvCxnSpPr>
        <p:spPr bwMode="auto">
          <a:xfrm>
            <a:off x="4276725" y="1874839"/>
            <a:ext cx="0" cy="612775"/>
          </a:xfrm>
          <a:prstGeom prst="straightConnector1">
            <a:avLst/>
          </a:prstGeom>
          <a:noFill/>
          <a:ln w="19050">
            <a:solidFill>
              <a:srgbClr val="FF3300"/>
            </a:solidFill>
            <a:round/>
            <a:headEnd/>
            <a:tailEnd type="triangle" w="med" len="med"/>
          </a:ln>
          <a:effectLst/>
        </p:spPr>
      </p:cxnSp>
      <p:grpSp>
        <p:nvGrpSpPr>
          <p:cNvPr id="150" name="Group 149"/>
          <p:cNvGrpSpPr>
            <a:grpSpLocks/>
          </p:cNvGrpSpPr>
          <p:nvPr/>
        </p:nvGrpSpPr>
        <p:grpSpPr bwMode="auto">
          <a:xfrm>
            <a:off x="7239000" y="2286000"/>
            <a:ext cx="685800" cy="395288"/>
            <a:chOff x="3072" y="2784"/>
            <a:chExt cx="432" cy="249"/>
          </a:xfrm>
        </p:grpSpPr>
        <p:sp>
          <p:nvSpPr>
            <p:cNvPr id="151" name="Rectangle 150"/>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152" name="Rectangle 151"/>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153" name="Line 152"/>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154" name="Line 153"/>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155" name="Line 154"/>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56" name="Line 155"/>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57" name="Line 156"/>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40293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kumimoji="1" lang="zh-CN" altLang="en-US" sz="3600" b="1" dirty="0">
                <a:solidFill>
                  <a:srgbClr val="FF0000"/>
                </a:solidFill>
                <a:latin typeface="楷体" pitchFamily="49" charset="-122"/>
                <a:ea typeface="楷体" pitchFamily="49" charset="-122"/>
              </a:rPr>
              <a:t>栈的存储结构</a:t>
            </a:r>
            <a:endParaRPr lang="zh-CN" altLang="en-US" sz="3600" b="1" dirty="0">
              <a:solidFill>
                <a:srgbClr val="FF0000"/>
              </a:solidFill>
              <a:latin typeface="楷体" pitchFamily="49" charset="-122"/>
              <a:ea typeface="楷体" pitchFamily="49" charset="-122"/>
            </a:endParaRPr>
          </a:p>
        </p:txBody>
      </p:sp>
      <p:sp>
        <p:nvSpPr>
          <p:cNvPr id="3" name="内容占位符 2"/>
          <p:cNvSpPr>
            <a:spLocks noGrp="1"/>
          </p:cNvSpPr>
          <p:nvPr>
            <p:ph idx="1"/>
          </p:nvPr>
        </p:nvSpPr>
        <p:spPr/>
        <p:txBody>
          <a:bodyPr/>
          <a:lstStyle/>
          <a:p>
            <a:pPr marL="342900" lvl="2" indent="-342900">
              <a:buFont typeface="Wingdings" pitchFamily="2" charset="2"/>
              <a:buChar char="p"/>
            </a:pPr>
            <a:r>
              <a:rPr kumimoji="1" lang="zh-CN" altLang="en-US" sz="3200" dirty="0">
                <a:solidFill>
                  <a:srgbClr val="FF0000"/>
                </a:solidFill>
              </a:rPr>
              <a:t>顺序栈</a:t>
            </a:r>
            <a:r>
              <a:rPr kumimoji="1" lang="en-US" altLang="zh-CN" sz="3200" dirty="0">
                <a:solidFill>
                  <a:srgbClr val="FF0000"/>
                </a:solidFill>
              </a:rPr>
              <a:t>:</a:t>
            </a:r>
          </a:p>
          <a:p>
            <a:pPr marL="800100" lvl="3" indent="-342900">
              <a:buClr>
                <a:srgbClr val="FF0000"/>
              </a:buClr>
              <a:buFont typeface="Wingdings" pitchFamily="2" charset="2"/>
              <a:buChar char="n"/>
            </a:pPr>
            <a:r>
              <a:rPr kumimoji="1" lang="zh-CN" altLang="en-US" sz="2800" dirty="0"/>
              <a:t>实现：一维数组</a:t>
            </a:r>
            <a:r>
              <a:rPr kumimoji="1" lang="en-US" altLang="zh-CN" sz="2800" dirty="0"/>
              <a:t>s[M]</a:t>
            </a:r>
          </a:p>
          <a:p>
            <a:pPr marL="342900" lvl="2" indent="-342900">
              <a:buFont typeface="Wingdings" pitchFamily="2" charset="2"/>
              <a:buChar char="p"/>
            </a:pPr>
            <a:r>
              <a:rPr kumimoji="1" lang="zh-CN" altLang="en-US" sz="3200" dirty="0"/>
              <a:t>入栈算法</a:t>
            </a:r>
          </a:p>
          <a:p>
            <a:pPr lvl="1"/>
            <a:r>
              <a:rPr kumimoji="1" lang="en-US" altLang="zh-CN" dirty="0"/>
              <a:t>s[top]=x;</a:t>
            </a:r>
          </a:p>
          <a:p>
            <a:pPr lvl="1"/>
            <a:r>
              <a:rPr kumimoji="1" lang="en-US" altLang="zh-CN" dirty="0"/>
              <a:t> return(++top);</a:t>
            </a:r>
          </a:p>
          <a:p>
            <a:pPr marL="342900" lvl="3" indent="-342900">
              <a:buClr>
                <a:srgbClr val="FF0000"/>
              </a:buClr>
              <a:buFont typeface="Wingdings" pitchFamily="2" charset="2"/>
              <a:buChar char="p"/>
            </a:pPr>
            <a:r>
              <a:rPr kumimoji="1" lang="zh-CN" altLang="en-US" sz="3200" dirty="0">
                <a:ea typeface="楷体" pitchFamily="49" charset="-122"/>
              </a:rPr>
              <a:t>出栈算法</a:t>
            </a:r>
            <a:endParaRPr kumimoji="1" lang="en-US" altLang="zh-CN" sz="3200" dirty="0">
              <a:ea typeface="楷体" pitchFamily="49" charset="-122"/>
            </a:endParaRPr>
          </a:p>
          <a:p>
            <a:pPr lvl="1"/>
            <a:r>
              <a:rPr kumimoji="1" lang="en-US" altLang="zh-CN" dirty="0"/>
              <a:t>*q=s[--top];</a:t>
            </a:r>
          </a:p>
          <a:p>
            <a:pPr marL="342900" lvl="3" indent="-342900">
              <a:buClr>
                <a:srgbClr val="FF0000"/>
              </a:buClr>
              <a:buFont typeface="Wingdings" pitchFamily="2" charset="2"/>
              <a:buChar char="p"/>
            </a:pPr>
            <a:endParaRPr kumimoji="1" lang="zh-CN" altLang="en-US" sz="3200" dirty="0">
              <a:ea typeface="楷体" pitchFamily="49" charset="-122"/>
            </a:endParaRPr>
          </a:p>
          <a:p>
            <a:endParaRPr kumimoji="1" lang="en-US" altLang="zh-CN" b="0" dirty="0" smtClean="0"/>
          </a:p>
          <a:p>
            <a:pPr marL="342900" lvl="2" indent="-342900">
              <a:buFont typeface="Wingdings" pitchFamily="2" charset="2"/>
              <a:buChar char="p"/>
            </a:pPr>
            <a:endParaRPr kumimoji="1" lang="en-US" altLang="zh-CN" sz="3200" dirty="0"/>
          </a:p>
          <a:p>
            <a:pPr marL="342900" lvl="2" indent="-342900">
              <a:buFont typeface="Wingdings" pitchFamily="2" charset="2"/>
              <a:buChar char="p"/>
            </a:pPr>
            <a:endParaRPr kumimoji="1" lang="zh-CN" altLang="en-US" sz="3200" dirty="0">
              <a:solidFill>
                <a:srgbClr val="FF0000"/>
              </a:solidFill>
            </a:endParaRPr>
          </a:p>
          <a:p>
            <a:endParaRPr lang="zh-CN" altLang="en-US" dirty="0"/>
          </a:p>
        </p:txBody>
      </p:sp>
    </p:spTree>
    <p:extLst>
      <p:ext uri="{BB962C8B-B14F-4D97-AF65-F5344CB8AC3E}">
        <p14:creationId xmlns:p14="http://schemas.microsoft.com/office/powerpoint/2010/main" val="232407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Group 2"/>
          <p:cNvGrpSpPr>
            <a:grpSpLocks/>
          </p:cNvGrpSpPr>
          <p:nvPr/>
        </p:nvGrpSpPr>
        <p:grpSpPr bwMode="auto">
          <a:xfrm>
            <a:off x="2166910" y="3571876"/>
            <a:ext cx="2362200" cy="1733550"/>
            <a:chOff x="432" y="384"/>
            <a:chExt cx="1536" cy="1152"/>
          </a:xfrm>
        </p:grpSpPr>
        <p:grpSp>
          <p:nvGrpSpPr>
            <p:cNvPr id="5" name="Group 3"/>
            <p:cNvGrpSpPr>
              <a:grpSpLocks/>
            </p:cNvGrpSpPr>
            <p:nvPr/>
          </p:nvGrpSpPr>
          <p:grpSpPr bwMode="auto">
            <a:xfrm>
              <a:off x="432" y="385"/>
              <a:ext cx="1536" cy="1153"/>
              <a:chOff x="432" y="528"/>
              <a:chExt cx="1536" cy="1056"/>
            </a:xfrm>
          </p:grpSpPr>
          <p:sp>
            <p:nvSpPr>
              <p:cNvPr id="9" name="Oval 4"/>
              <p:cNvSpPr>
                <a:spLocks noChangeArrowheads="1"/>
              </p:cNvSpPr>
              <p:nvPr/>
            </p:nvSpPr>
            <p:spPr bwMode="auto">
              <a:xfrm>
                <a:off x="432" y="52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1</a:t>
                </a:r>
                <a:endParaRPr lang="en-US" altLang="zh-CN"/>
              </a:p>
            </p:txBody>
          </p:sp>
          <p:sp>
            <p:nvSpPr>
              <p:cNvPr id="10" name="Oval 5"/>
              <p:cNvSpPr>
                <a:spLocks noChangeArrowheads="1"/>
              </p:cNvSpPr>
              <p:nvPr/>
            </p:nvSpPr>
            <p:spPr bwMode="auto">
              <a:xfrm>
                <a:off x="1584" y="52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3</a:t>
                </a:r>
                <a:endParaRPr lang="en-US" altLang="zh-CN"/>
              </a:p>
            </p:txBody>
          </p:sp>
          <p:sp>
            <p:nvSpPr>
              <p:cNvPr id="11" name="Oval 6"/>
              <p:cNvSpPr>
                <a:spLocks noChangeArrowheads="1"/>
              </p:cNvSpPr>
              <p:nvPr/>
            </p:nvSpPr>
            <p:spPr bwMode="auto">
              <a:xfrm>
                <a:off x="432" y="124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2</a:t>
                </a:r>
                <a:endParaRPr lang="en-US" altLang="zh-CN"/>
              </a:p>
            </p:txBody>
          </p:sp>
          <p:sp>
            <p:nvSpPr>
              <p:cNvPr id="12" name="Oval 7"/>
              <p:cNvSpPr>
                <a:spLocks noChangeArrowheads="1"/>
              </p:cNvSpPr>
              <p:nvPr/>
            </p:nvSpPr>
            <p:spPr bwMode="auto">
              <a:xfrm>
                <a:off x="1584" y="1248"/>
                <a:ext cx="384" cy="336"/>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4</a:t>
                </a:r>
                <a:endParaRPr lang="en-US" altLang="zh-CN"/>
              </a:p>
            </p:txBody>
          </p:sp>
        </p:grpSp>
        <p:cxnSp>
          <p:nvCxnSpPr>
            <p:cNvPr id="6" name="AutoShape 8"/>
            <p:cNvCxnSpPr>
              <a:cxnSpLocks noChangeShapeType="1"/>
              <a:stCxn id="9" idx="6"/>
              <a:endCxn id="10" idx="2"/>
            </p:cNvCxnSpPr>
            <p:nvPr/>
          </p:nvCxnSpPr>
          <p:spPr bwMode="auto">
            <a:xfrm>
              <a:off x="816" y="568"/>
              <a:ext cx="768" cy="0"/>
            </a:xfrm>
            <a:prstGeom prst="straightConnector1">
              <a:avLst/>
            </a:prstGeom>
            <a:noFill/>
            <a:ln w="19050">
              <a:solidFill>
                <a:srgbClr val="FF3300"/>
              </a:solidFill>
              <a:round/>
              <a:headEnd/>
              <a:tailEnd type="triangle" w="med" len="med"/>
            </a:ln>
            <a:effectLst/>
          </p:spPr>
        </p:cxnSp>
        <p:cxnSp>
          <p:nvCxnSpPr>
            <p:cNvPr id="7" name="AutoShape 9"/>
            <p:cNvCxnSpPr>
              <a:cxnSpLocks noChangeShapeType="1"/>
              <a:stCxn id="12" idx="1"/>
              <a:endCxn id="9" idx="5"/>
            </p:cNvCxnSpPr>
            <p:nvPr/>
          </p:nvCxnSpPr>
          <p:spPr bwMode="auto">
            <a:xfrm flipH="1" flipV="1">
              <a:off x="760" y="697"/>
              <a:ext cx="880" cy="526"/>
            </a:xfrm>
            <a:prstGeom prst="straightConnector1">
              <a:avLst/>
            </a:prstGeom>
            <a:noFill/>
            <a:ln w="19050">
              <a:solidFill>
                <a:srgbClr val="FF3300"/>
              </a:solidFill>
              <a:round/>
              <a:headEnd/>
              <a:tailEnd type="triangle" w="med" len="med"/>
            </a:ln>
            <a:effectLst/>
          </p:spPr>
        </p:cxnSp>
        <p:cxnSp>
          <p:nvCxnSpPr>
            <p:cNvPr id="8" name="AutoShape 10"/>
            <p:cNvCxnSpPr>
              <a:cxnSpLocks noChangeShapeType="1"/>
              <a:stCxn id="11" idx="6"/>
              <a:endCxn id="12" idx="2"/>
            </p:cNvCxnSpPr>
            <p:nvPr/>
          </p:nvCxnSpPr>
          <p:spPr bwMode="auto">
            <a:xfrm>
              <a:off x="816" y="1353"/>
              <a:ext cx="768" cy="0"/>
            </a:xfrm>
            <a:prstGeom prst="straightConnector1">
              <a:avLst/>
            </a:prstGeom>
            <a:noFill/>
            <a:ln w="19050">
              <a:solidFill>
                <a:srgbClr val="FF3300"/>
              </a:solidFill>
              <a:round/>
              <a:headEnd/>
              <a:tailEnd type="triangle" w="med" len="med"/>
            </a:ln>
            <a:effectLst/>
          </p:spPr>
        </p:cxnSp>
      </p:grpSp>
      <p:grpSp>
        <p:nvGrpSpPr>
          <p:cNvPr id="13" name="Group 11"/>
          <p:cNvGrpSpPr>
            <a:grpSpLocks/>
          </p:cNvGrpSpPr>
          <p:nvPr/>
        </p:nvGrpSpPr>
        <p:grpSpPr bwMode="auto">
          <a:xfrm>
            <a:off x="7196110" y="5076826"/>
            <a:ext cx="685800" cy="395288"/>
            <a:chOff x="4368" y="1776"/>
            <a:chExt cx="432" cy="249"/>
          </a:xfrm>
        </p:grpSpPr>
        <p:sp>
          <p:nvSpPr>
            <p:cNvPr id="14" name="Rectangle 12"/>
            <p:cNvSpPr>
              <a:spLocks noChangeArrowheads="1"/>
            </p:cNvSpPr>
            <p:nvPr/>
          </p:nvSpPr>
          <p:spPr bwMode="auto">
            <a:xfrm>
              <a:off x="4584" y="1776"/>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15" name="Rectangle 13"/>
            <p:cNvSpPr>
              <a:spLocks noChangeArrowheads="1"/>
            </p:cNvSpPr>
            <p:nvPr/>
          </p:nvSpPr>
          <p:spPr bwMode="auto">
            <a:xfrm>
              <a:off x="4368" y="1776"/>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16" name="Line 14"/>
            <p:cNvSpPr>
              <a:spLocks noChangeShapeType="1"/>
            </p:cNvSpPr>
            <p:nvPr/>
          </p:nvSpPr>
          <p:spPr bwMode="auto">
            <a:xfrm>
              <a:off x="4368" y="1776"/>
              <a:ext cx="432" cy="0"/>
            </a:xfrm>
            <a:prstGeom prst="line">
              <a:avLst/>
            </a:prstGeom>
            <a:noFill/>
            <a:ln w="28575" cap="sq">
              <a:solidFill>
                <a:schemeClr val="tx1"/>
              </a:solidFill>
              <a:round/>
              <a:headEnd/>
              <a:tailEnd/>
            </a:ln>
            <a:effectLst/>
          </p:spPr>
          <p:txBody>
            <a:bodyPr/>
            <a:lstStyle/>
            <a:p>
              <a:endParaRPr lang="zh-CN" altLang="en-US"/>
            </a:p>
          </p:txBody>
        </p:sp>
        <p:sp>
          <p:nvSpPr>
            <p:cNvPr id="17" name="Line 15"/>
            <p:cNvSpPr>
              <a:spLocks noChangeShapeType="1"/>
            </p:cNvSpPr>
            <p:nvPr/>
          </p:nvSpPr>
          <p:spPr bwMode="auto">
            <a:xfrm>
              <a:off x="4368" y="2025"/>
              <a:ext cx="432" cy="0"/>
            </a:xfrm>
            <a:prstGeom prst="line">
              <a:avLst/>
            </a:prstGeom>
            <a:noFill/>
            <a:ln w="28575" cap="sq">
              <a:solidFill>
                <a:schemeClr val="tx1"/>
              </a:solidFill>
              <a:round/>
              <a:headEnd/>
              <a:tailEnd/>
            </a:ln>
            <a:effectLst/>
          </p:spPr>
          <p:txBody>
            <a:bodyPr/>
            <a:lstStyle/>
            <a:p>
              <a:endParaRPr lang="zh-CN" altLang="en-US"/>
            </a:p>
          </p:txBody>
        </p:sp>
        <p:sp>
          <p:nvSpPr>
            <p:cNvPr id="18" name="Line 16"/>
            <p:cNvSpPr>
              <a:spLocks noChangeShapeType="1"/>
            </p:cNvSpPr>
            <p:nvPr/>
          </p:nvSpPr>
          <p:spPr bwMode="auto">
            <a:xfrm>
              <a:off x="4368" y="1776"/>
              <a:ext cx="0" cy="249"/>
            </a:xfrm>
            <a:prstGeom prst="line">
              <a:avLst/>
            </a:prstGeom>
            <a:noFill/>
            <a:ln w="28575" cap="sq">
              <a:solidFill>
                <a:schemeClr val="tx1"/>
              </a:solidFill>
              <a:round/>
              <a:headEnd/>
              <a:tailEnd/>
            </a:ln>
            <a:effectLst/>
          </p:spPr>
          <p:txBody>
            <a:bodyPr/>
            <a:lstStyle/>
            <a:p>
              <a:endParaRPr lang="zh-CN" altLang="en-US"/>
            </a:p>
          </p:txBody>
        </p:sp>
        <p:sp>
          <p:nvSpPr>
            <p:cNvPr id="19" name="Line 17"/>
            <p:cNvSpPr>
              <a:spLocks noChangeShapeType="1"/>
            </p:cNvSpPr>
            <p:nvPr/>
          </p:nvSpPr>
          <p:spPr bwMode="auto">
            <a:xfrm>
              <a:off x="4584" y="1776"/>
              <a:ext cx="0" cy="249"/>
            </a:xfrm>
            <a:prstGeom prst="line">
              <a:avLst/>
            </a:prstGeom>
            <a:noFill/>
            <a:ln w="12700">
              <a:solidFill>
                <a:schemeClr val="tx1"/>
              </a:solidFill>
              <a:round/>
              <a:headEnd/>
              <a:tailEnd/>
            </a:ln>
            <a:effectLst/>
          </p:spPr>
          <p:txBody>
            <a:bodyPr/>
            <a:lstStyle/>
            <a:p>
              <a:endParaRPr lang="zh-CN" altLang="en-US"/>
            </a:p>
          </p:txBody>
        </p:sp>
        <p:sp>
          <p:nvSpPr>
            <p:cNvPr id="20" name="Line 18"/>
            <p:cNvSpPr>
              <a:spLocks noChangeShapeType="1"/>
            </p:cNvSpPr>
            <p:nvPr/>
          </p:nvSpPr>
          <p:spPr bwMode="auto">
            <a:xfrm>
              <a:off x="4800" y="1776"/>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21" name="Group 19"/>
          <p:cNvGrpSpPr>
            <a:grpSpLocks/>
          </p:cNvGrpSpPr>
          <p:nvPr/>
        </p:nvGrpSpPr>
        <p:grpSpPr bwMode="auto">
          <a:xfrm>
            <a:off x="7196110" y="3400426"/>
            <a:ext cx="685800" cy="395288"/>
            <a:chOff x="3072" y="2784"/>
            <a:chExt cx="432" cy="249"/>
          </a:xfrm>
        </p:grpSpPr>
        <p:sp>
          <p:nvSpPr>
            <p:cNvPr id="22" name="Rectangle 20"/>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23" name="Rectangle 21"/>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24" name="Line 22"/>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25" name="Line 23"/>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26" name="Line 24"/>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27" name="Line 25"/>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28" name="Line 26"/>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29" name="Group 27"/>
          <p:cNvGrpSpPr>
            <a:grpSpLocks/>
          </p:cNvGrpSpPr>
          <p:nvPr/>
        </p:nvGrpSpPr>
        <p:grpSpPr bwMode="auto">
          <a:xfrm>
            <a:off x="8872510" y="5076826"/>
            <a:ext cx="685800" cy="395288"/>
            <a:chOff x="3072" y="2784"/>
            <a:chExt cx="432" cy="249"/>
          </a:xfrm>
        </p:grpSpPr>
        <p:sp>
          <p:nvSpPr>
            <p:cNvPr id="30" name="Rectangle 28"/>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31" name="Rectangle 29"/>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3</a:t>
              </a:r>
            </a:p>
          </p:txBody>
        </p:sp>
        <p:sp>
          <p:nvSpPr>
            <p:cNvPr id="32" name="Line 30"/>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33" name="Line 31"/>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34" name="Line 32"/>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35" name="Line 33"/>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36" name="Line 34"/>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37" name="Group 35"/>
          <p:cNvGrpSpPr>
            <a:grpSpLocks/>
          </p:cNvGrpSpPr>
          <p:nvPr/>
        </p:nvGrpSpPr>
        <p:grpSpPr bwMode="auto">
          <a:xfrm>
            <a:off x="5672110" y="3324226"/>
            <a:ext cx="609600" cy="2209800"/>
            <a:chOff x="2304" y="2784"/>
            <a:chExt cx="384" cy="1248"/>
          </a:xfrm>
        </p:grpSpPr>
        <p:sp>
          <p:nvSpPr>
            <p:cNvPr id="38" name="Rectangle 36"/>
            <p:cNvSpPr>
              <a:spLocks noChangeArrowheads="1"/>
            </p:cNvSpPr>
            <p:nvPr/>
          </p:nvSpPr>
          <p:spPr bwMode="auto">
            <a:xfrm>
              <a:off x="2304" y="371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4 </a:t>
              </a:r>
            </a:p>
          </p:txBody>
        </p:sp>
        <p:sp>
          <p:nvSpPr>
            <p:cNvPr id="39" name="Rectangle 37"/>
            <p:cNvSpPr>
              <a:spLocks noChangeArrowheads="1"/>
            </p:cNvSpPr>
            <p:nvPr/>
          </p:nvSpPr>
          <p:spPr bwMode="auto">
            <a:xfrm>
              <a:off x="2304" y="339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3</a:t>
              </a:r>
            </a:p>
          </p:txBody>
        </p:sp>
        <p:sp>
          <p:nvSpPr>
            <p:cNvPr id="40" name="Rectangle 38"/>
            <p:cNvSpPr>
              <a:spLocks noChangeArrowheads="1"/>
            </p:cNvSpPr>
            <p:nvPr/>
          </p:nvSpPr>
          <p:spPr bwMode="auto">
            <a:xfrm>
              <a:off x="2304" y="307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41" name="Rectangle 39"/>
            <p:cNvSpPr>
              <a:spLocks noChangeArrowheads="1"/>
            </p:cNvSpPr>
            <p:nvPr/>
          </p:nvSpPr>
          <p:spPr bwMode="auto">
            <a:xfrm>
              <a:off x="2304" y="2784"/>
              <a:ext cx="384" cy="288"/>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1</a:t>
              </a:r>
            </a:p>
          </p:txBody>
        </p:sp>
        <p:sp>
          <p:nvSpPr>
            <p:cNvPr id="42" name="Line 40"/>
            <p:cNvSpPr>
              <a:spLocks noChangeShapeType="1"/>
            </p:cNvSpPr>
            <p:nvPr/>
          </p:nvSpPr>
          <p:spPr bwMode="auto">
            <a:xfrm>
              <a:off x="2304" y="2784"/>
              <a:ext cx="384" cy="0"/>
            </a:xfrm>
            <a:prstGeom prst="line">
              <a:avLst/>
            </a:prstGeom>
            <a:noFill/>
            <a:ln w="28575" cap="sq">
              <a:solidFill>
                <a:schemeClr val="tx1"/>
              </a:solidFill>
              <a:round/>
              <a:headEnd/>
              <a:tailEnd/>
            </a:ln>
            <a:effectLst/>
          </p:spPr>
          <p:txBody>
            <a:bodyPr/>
            <a:lstStyle/>
            <a:p>
              <a:endParaRPr lang="zh-CN" altLang="en-US"/>
            </a:p>
          </p:txBody>
        </p:sp>
        <p:sp>
          <p:nvSpPr>
            <p:cNvPr id="43" name="Line 41"/>
            <p:cNvSpPr>
              <a:spLocks noChangeShapeType="1"/>
            </p:cNvSpPr>
            <p:nvPr/>
          </p:nvSpPr>
          <p:spPr bwMode="auto">
            <a:xfrm>
              <a:off x="2304" y="3072"/>
              <a:ext cx="384" cy="0"/>
            </a:xfrm>
            <a:prstGeom prst="line">
              <a:avLst/>
            </a:prstGeom>
            <a:noFill/>
            <a:ln w="12700">
              <a:solidFill>
                <a:schemeClr val="tx1"/>
              </a:solidFill>
              <a:round/>
              <a:headEnd/>
              <a:tailEnd/>
            </a:ln>
            <a:effectLst/>
          </p:spPr>
          <p:txBody>
            <a:bodyPr/>
            <a:lstStyle/>
            <a:p>
              <a:endParaRPr lang="zh-CN" altLang="en-US"/>
            </a:p>
          </p:txBody>
        </p:sp>
        <p:sp>
          <p:nvSpPr>
            <p:cNvPr id="44" name="Line 42"/>
            <p:cNvSpPr>
              <a:spLocks noChangeShapeType="1"/>
            </p:cNvSpPr>
            <p:nvPr/>
          </p:nvSpPr>
          <p:spPr bwMode="auto">
            <a:xfrm>
              <a:off x="2304" y="3392"/>
              <a:ext cx="384" cy="0"/>
            </a:xfrm>
            <a:prstGeom prst="line">
              <a:avLst/>
            </a:prstGeom>
            <a:noFill/>
            <a:ln w="12700">
              <a:solidFill>
                <a:schemeClr val="tx1"/>
              </a:solidFill>
              <a:round/>
              <a:headEnd/>
              <a:tailEnd/>
            </a:ln>
            <a:effectLst/>
          </p:spPr>
          <p:txBody>
            <a:bodyPr/>
            <a:lstStyle/>
            <a:p>
              <a:endParaRPr lang="zh-CN" altLang="en-US"/>
            </a:p>
          </p:txBody>
        </p:sp>
        <p:sp>
          <p:nvSpPr>
            <p:cNvPr id="45" name="Line 43"/>
            <p:cNvSpPr>
              <a:spLocks noChangeShapeType="1"/>
            </p:cNvSpPr>
            <p:nvPr/>
          </p:nvSpPr>
          <p:spPr bwMode="auto">
            <a:xfrm>
              <a:off x="2304" y="3712"/>
              <a:ext cx="384" cy="0"/>
            </a:xfrm>
            <a:prstGeom prst="line">
              <a:avLst/>
            </a:prstGeom>
            <a:noFill/>
            <a:ln w="12700">
              <a:solidFill>
                <a:schemeClr val="tx1"/>
              </a:solidFill>
              <a:round/>
              <a:headEnd/>
              <a:tailEnd/>
            </a:ln>
            <a:effectLst/>
          </p:spPr>
          <p:txBody>
            <a:bodyPr/>
            <a:lstStyle/>
            <a:p>
              <a:endParaRPr lang="zh-CN" altLang="en-US"/>
            </a:p>
          </p:txBody>
        </p:sp>
        <p:sp>
          <p:nvSpPr>
            <p:cNvPr id="46" name="Line 44"/>
            <p:cNvSpPr>
              <a:spLocks noChangeShapeType="1"/>
            </p:cNvSpPr>
            <p:nvPr/>
          </p:nvSpPr>
          <p:spPr bwMode="auto">
            <a:xfrm>
              <a:off x="2304" y="4032"/>
              <a:ext cx="384" cy="0"/>
            </a:xfrm>
            <a:prstGeom prst="line">
              <a:avLst/>
            </a:prstGeom>
            <a:noFill/>
            <a:ln w="28575" cap="sq">
              <a:solidFill>
                <a:schemeClr val="tx1"/>
              </a:solidFill>
              <a:round/>
              <a:headEnd/>
              <a:tailEnd/>
            </a:ln>
            <a:effectLst/>
          </p:spPr>
          <p:txBody>
            <a:bodyPr/>
            <a:lstStyle/>
            <a:p>
              <a:endParaRPr lang="zh-CN" altLang="en-US"/>
            </a:p>
          </p:txBody>
        </p:sp>
        <p:sp>
          <p:nvSpPr>
            <p:cNvPr id="47" name="Line 45"/>
            <p:cNvSpPr>
              <a:spLocks noChangeShapeType="1"/>
            </p:cNvSpPr>
            <p:nvPr/>
          </p:nvSpPr>
          <p:spPr bwMode="auto">
            <a:xfrm>
              <a:off x="2304" y="2784"/>
              <a:ext cx="0" cy="1248"/>
            </a:xfrm>
            <a:prstGeom prst="line">
              <a:avLst/>
            </a:prstGeom>
            <a:noFill/>
            <a:ln w="28575" cap="sq">
              <a:solidFill>
                <a:schemeClr val="tx1"/>
              </a:solidFill>
              <a:round/>
              <a:headEnd/>
              <a:tailEnd/>
            </a:ln>
            <a:effectLst/>
          </p:spPr>
          <p:txBody>
            <a:bodyPr/>
            <a:lstStyle/>
            <a:p>
              <a:endParaRPr lang="zh-CN" altLang="en-US"/>
            </a:p>
          </p:txBody>
        </p:sp>
        <p:sp>
          <p:nvSpPr>
            <p:cNvPr id="48" name="Line 46"/>
            <p:cNvSpPr>
              <a:spLocks noChangeShapeType="1"/>
            </p:cNvSpPr>
            <p:nvPr/>
          </p:nvSpPr>
          <p:spPr bwMode="auto">
            <a:xfrm>
              <a:off x="2688" y="2784"/>
              <a:ext cx="0" cy="1248"/>
            </a:xfrm>
            <a:prstGeom prst="line">
              <a:avLst/>
            </a:prstGeom>
            <a:noFill/>
            <a:ln w="28575" cap="sq">
              <a:solidFill>
                <a:schemeClr val="tx1"/>
              </a:solidFill>
              <a:round/>
              <a:headEnd/>
              <a:tailEnd/>
            </a:ln>
            <a:effectLst/>
          </p:spPr>
          <p:txBody>
            <a:bodyPr/>
            <a:lstStyle/>
            <a:p>
              <a:endParaRPr lang="zh-CN" altLang="en-US"/>
            </a:p>
          </p:txBody>
        </p:sp>
      </p:grpSp>
      <p:sp>
        <p:nvSpPr>
          <p:cNvPr id="49" name="AutoShape 47"/>
          <p:cNvSpPr>
            <a:spLocks noChangeArrowheads="1"/>
          </p:cNvSpPr>
          <p:nvPr/>
        </p:nvSpPr>
        <p:spPr bwMode="auto">
          <a:xfrm>
            <a:off x="4681510" y="4314826"/>
            <a:ext cx="838200" cy="304800"/>
          </a:xfrm>
          <a:prstGeom prst="rightArrow">
            <a:avLst>
              <a:gd name="adj1" fmla="val 50000"/>
              <a:gd name="adj2" fmla="val 68750"/>
            </a:avLst>
          </a:prstGeom>
          <a:solidFill>
            <a:srgbClr val="FF0066"/>
          </a:solidFill>
          <a:ln w="9525">
            <a:solidFill>
              <a:schemeClr val="tx1"/>
            </a:solidFill>
            <a:miter lim="800000"/>
            <a:headEnd/>
            <a:tailEnd/>
          </a:ln>
          <a:effectLst/>
        </p:spPr>
        <p:txBody>
          <a:bodyPr wrap="none" anchor="ctr"/>
          <a:lstStyle/>
          <a:p>
            <a:endParaRPr lang="zh-CN" altLang="en-US"/>
          </a:p>
        </p:txBody>
      </p:sp>
      <p:sp>
        <p:nvSpPr>
          <p:cNvPr id="50" name="Line 48"/>
          <p:cNvSpPr>
            <a:spLocks noChangeShapeType="1"/>
          </p:cNvSpPr>
          <p:nvPr/>
        </p:nvSpPr>
        <p:spPr bwMode="auto">
          <a:xfrm>
            <a:off x="6281710" y="5305426"/>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51" name="Line 49"/>
          <p:cNvSpPr>
            <a:spLocks noChangeShapeType="1"/>
          </p:cNvSpPr>
          <p:nvPr/>
        </p:nvSpPr>
        <p:spPr bwMode="auto">
          <a:xfrm>
            <a:off x="6281710" y="4695826"/>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52" name="Line 50"/>
          <p:cNvSpPr>
            <a:spLocks noChangeShapeType="1"/>
          </p:cNvSpPr>
          <p:nvPr/>
        </p:nvSpPr>
        <p:spPr bwMode="auto">
          <a:xfrm>
            <a:off x="7958110" y="5305426"/>
            <a:ext cx="914400" cy="0"/>
          </a:xfrm>
          <a:prstGeom prst="line">
            <a:avLst/>
          </a:prstGeom>
          <a:noFill/>
          <a:ln w="19050">
            <a:solidFill>
              <a:srgbClr val="006600"/>
            </a:solidFill>
            <a:round/>
            <a:headEnd/>
            <a:tailEnd type="triangle" w="med" len="med"/>
          </a:ln>
          <a:effectLst/>
        </p:spPr>
        <p:txBody>
          <a:bodyPr/>
          <a:lstStyle/>
          <a:p>
            <a:endParaRPr lang="zh-CN" altLang="en-US"/>
          </a:p>
        </p:txBody>
      </p:sp>
      <p:sp>
        <p:nvSpPr>
          <p:cNvPr id="53" name="Line 51"/>
          <p:cNvSpPr>
            <a:spLocks noChangeShapeType="1"/>
          </p:cNvSpPr>
          <p:nvPr/>
        </p:nvSpPr>
        <p:spPr bwMode="auto">
          <a:xfrm>
            <a:off x="6281710" y="3552826"/>
            <a:ext cx="914400" cy="0"/>
          </a:xfrm>
          <a:prstGeom prst="line">
            <a:avLst/>
          </a:prstGeom>
          <a:noFill/>
          <a:ln w="19050">
            <a:solidFill>
              <a:srgbClr val="006600"/>
            </a:solidFill>
            <a:round/>
            <a:headEnd/>
            <a:tailEnd type="triangle" w="med" len="med"/>
          </a:ln>
          <a:effectLst/>
        </p:spPr>
        <p:txBody>
          <a:bodyPr/>
          <a:lstStyle/>
          <a:p>
            <a:endParaRPr lang="zh-CN" altLang="en-US"/>
          </a:p>
        </p:txBody>
      </p:sp>
      <p:cxnSp>
        <p:nvCxnSpPr>
          <p:cNvPr id="54" name="AutoShape 52"/>
          <p:cNvCxnSpPr>
            <a:cxnSpLocks noChangeShapeType="1"/>
          </p:cNvCxnSpPr>
          <p:nvPr/>
        </p:nvCxnSpPr>
        <p:spPr bwMode="auto">
          <a:xfrm>
            <a:off x="4233835" y="4132265"/>
            <a:ext cx="0" cy="612775"/>
          </a:xfrm>
          <a:prstGeom prst="straightConnector1">
            <a:avLst/>
          </a:prstGeom>
          <a:noFill/>
          <a:ln w="19050">
            <a:solidFill>
              <a:srgbClr val="FF3300"/>
            </a:solidFill>
            <a:round/>
            <a:headEnd/>
            <a:tailEnd type="triangle" w="med" len="med"/>
          </a:ln>
          <a:effectLst/>
        </p:spPr>
      </p:cxnSp>
      <p:grpSp>
        <p:nvGrpSpPr>
          <p:cNvPr id="55" name="Group 53"/>
          <p:cNvGrpSpPr>
            <a:grpSpLocks/>
          </p:cNvGrpSpPr>
          <p:nvPr/>
        </p:nvGrpSpPr>
        <p:grpSpPr bwMode="auto">
          <a:xfrm>
            <a:off x="7196110" y="4543426"/>
            <a:ext cx="685800" cy="395288"/>
            <a:chOff x="3072" y="2784"/>
            <a:chExt cx="432" cy="249"/>
          </a:xfrm>
        </p:grpSpPr>
        <p:sp>
          <p:nvSpPr>
            <p:cNvPr id="56" name="Rectangle 54"/>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a:t>
              </a:r>
            </a:p>
          </p:txBody>
        </p:sp>
        <p:sp>
          <p:nvSpPr>
            <p:cNvPr id="57" name="Rectangle 55"/>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58" name="Line 56"/>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59" name="Line 57"/>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60" name="Line 58"/>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61" name="Line 59"/>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62" name="Line 60"/>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sp>
        <p:nvSpPr>
          <p:cNvPr id="63" name="Rectangle 61"/>
          <p:cNvSpPr>
            <a:spLocks noChangeArrowheads="1"/>
          </p:cNvSpPr>
          <p:nvPr/>
        </p:nvSpPr>
        <p:spPr bwMode="auto">
          <a:xfrm>
            <a:off x="2024035" y="1857364"/>
            <a:ext cx="2723823" cy="369332"/>
          </a:xfrm>
          <a:prstGeom prst="rect">
            <a:avLst/>
          </a:prstGeom>
          <a:noFill/>
          <a:ln w="19050">
            <a:noFill/>
            <a:miter lim="800000"/>
            <a:headEnd/>
            <a:tailEnd/>
          </a:ln>
          <a:effectLst/>
        </p:spPr>
        <p:txBody>
          <a:bodyPr wrap="none">
            <a:spAutoFit/>
          </a:bodyPr>
          <a:lstStyle/>
          <a:p>
            <a:r>
              <a:rPr kumimoji="1" lang="zh-CN" altLang="en-US" b="1" dirty="0">
                <a:solidFill>
                  <a:srgbClr val="FF0000"/>
                </a:solidFill>
                <a:latin typeface="楷体" pitchFamily="49" charset="-122"/>
                <a:ea typeface="楷体" pitchFamily="49" charset="-122"/>
              </a:rPr>
              <a:t>有向图的逆邻接表表示法</a:t>
            </a:r>
          </a:p>
        </p:txBody>
      </p:sp>
    </p:spTree>
    <p:extLst>
      <p:ext uri="{BB962C8B-B14F-4D97-AF65-F5344CB8AC3E}">
        <p14:creationId xmlns:p14="http://schemas.microsoft.com/office/powerpoint/2010/main" val="1322774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33601" y="533400"/>
            <a:ext cx="2954655" cy="369332"/>
          </a:xfrm>
          <a:prstGeom prst="rect">
            <a:avLst/>
          </a:prstGeom>
          <a:noFill/>
          <a:ln w="19050">
            <a:noFill/>
            <a:miter lim="800000"/>
            <a:headEnd/>
            <a:tailEnd/>
          </a:ln>
          <a:effectLst/>
        </p:spPr>
        <p:txBody>
          <a:bodyPr wrap="none">
            <a:spAutoFit/>
          </a:bodyPr>
          <a:lstStyle/>
          <a:p>
            <a:r>
              <a:rPr kumimoji="1" lang="zh-CN" altLang="en-US" b="1" dirty="0">
                <a:solidFill>
                  <a:srgbClr val="FF0000"/>
                </a:solidFill>
                <a:latin typeface="楷体" pitchFamily="49" charset="-122"/>
                <a:ea typeface="楷体" pitchFamily="49" charset="-122"/>
              </a:rPr>
              <a:t>无向图的邻接多重表表示法</a:t>
            </a:r>
          </a:p>
        </p:txBody>
      </p:sp>
      <p:grpSp>
        <p:nvGrpSpPr>
          <p:cNvPr id="5" name="Group 3"/>
          <p:cNvGrpSpPr>
            <a:grpSpLocks/>
          </p:cNvGrpSpPr>
          <p:nvPr/>
        </p:nvGrpSpPr>
        <p:grpSpPr bwMode="auto">
          <a:xfrm>
            <a:off x="1981200" y="1600200"/>
            <a:ext cx="2286000" cy="1809750"/>
            <a:chOff x="432" y="1584"/>
            <a:chExt cx="1536" cy="960"/>
          </a:xfrm>
        </p:grpSpPr>
        <p:sp>
          <p:nvSpPr>
            <p:cNvPr id="6" name="Oval 4"/>
            <p:cNvSpPr>
              <a:spLocks noChangeArrowheads="1"/>
            </p:cNvSpPr>
            <p:nvPr/>
          </p:nvSpPr>
          <p:spPr bwMode="auto">
            <a:xfrm>
              <a:off x="432" y="1584"/>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1</a:t>
              </a:r>
              <a:endParaRPr lang="en-US" altLang="zh-CN"/>
            </a:p>
          </p:txBody>
        </p:sp>
        <p:sp>
          <p:nvSpPr>
            <p:cNvPr id="7" name="Oval 5"/>
            <p:cNvSpPr>
              <a:spLocks noChangeArrowheads="1"/>
            </p:cNvSpPr>
            <p:nvPr/>
          </p:nvSpPr>
          <p:spPr bwMode="auto">
            <a:xfrm>
              <a:off x="1584" y="1584"/>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3</a:t>
              </a:r>
              <a:endParaRPr lang="en-US" altLang="zh-CN"/>
            </a:p>
          </p:txBody>
        </p:sp>
        <p:sp>
          <p:nvSpPr>
            <p:cNvPr id="8" name="Oval 6"/>
            <p:cNvSpPr>
              <a:spLocks noChangeArrowheads="1"/>
            </p:cNvSpPr>
            <p:nvPr/>
          </p:nvSpPr>
          <p:spPr bwMode="auto">
            <a:xfrm>
              <a:off x="432" y="2239"/>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2</a:t>
              </a:r>
              <a:endParaRPr lang="en-US" altLang="zh-CN"/>
            </a:p>
          </p:txBody>
        </p:sp>
        <p:sp>
          <p:nvSpPr>
            <p:cNvPr id="9" name="Oval 7"/>
            <p:cNvSpPr>
              <a:spLocks noChangeArrowheads="1"/>
            </p:cNvSpPr>
            <p:nvPr/>
          </p:nvSpPr>
          <p:spPr bwMode="auto">
            <a:xfrm>
              <a:off x="1584" y="2239"/>
              <a:ext cx="384" cy="305"/>
            </a:xfrm>
            <a:prstGeom prst="ellipse">
              <a:avLst/>
            </a:prstGeom>
            <a:solidFill>
              <a:srgbClr val="99FF99"/>
            </a:solidFill>
            <a:ln w="19050">
              <a:solidFill>
                <a:srgbClr val="FF3300"/>
              </a:solidFill>
              <a:round/>
              <a:headEnd/>
              <a:tailEnd/>
            </a:ln>
            <a:effectLst/>
          </p:spPr>
          <p:txBody>
            <a:bodyPr wrap="none" anchor="ctr"/>
            <a:lstStyle/>
            <a:p>
              <a:pPr algn="ctr"/>
              <a:r>
                <a:rPr lang="en-US" altLang="zh-CN"/>
                <a:t>V</a:t>
              </a:r>
              <a:r>
                <a:rPr lang="en-US" altLang="zh-CN" sz="2000" baseline="-25000"/>
                <a:t>4</a:t>
              </a:r>
              <a:endParaRPr lang="en-US" altLang="zh-CN"/>
            </a:p>
          </p:txBody>
        </p:sp>
        <p:cxnSp>
          <p:nvCxnSpPr>
            <p:cNvPr id="10" name="AutoShape 8"/>
            <p:cNvCxnSpPr>
              <a:cxnSpLocks noChangeShapeType="1"/>
              <a:stCxn id="6" idx="4"/>
              <a:endCxn id="8" idx="0"/>
            </p:cNvCxnSpPr>
            <p:nvPr/>
          </p:nvCxnSpPr>
          <p:spPr bwMode="auto">
            <a:xfrm>
              <a:off x="624" y="1889"/>
              <a:ext cx="0" cy="350"/>
            </a:xfrm>
            <a:prstGeom prst="straightConnector1">
              <a:avLst/>
            </a:prstGeom>
            <a:noFill/>
            <a:ln w="19050">
              <a:solidFill>
                <a:srgbClr val="FF3300"/>
              </a:solidFill>
              <a:round/>
              <a:headEnd/>
              <a:tailEnd/>
            </a:ln>
            <a:effectLst/>
          </p:spPr>
        </p:cxnSp>
        <p:cxnSp>
          <p:nvCxnSpPr>
            <p:cNvPr id="11" name="AutoShape 9"/>
            <p:cNvCxnSpPr>
              <a:cxnSpLocks noChangeShapeType="1"/>
              <a:stCxn id="6" idx="6"/>
              <a:endCxn id="7" idx="2"/>
            </p:cNvCxnSpPr>
            <p:nvPr/>
          </p:nvCxnSpPr>
          <p:spPr bwMode="auto">
            <a:xfrm>
              <a:off x="816" y="1737"/>
              <a:ext cx="768" cy="0"/>
            </a:xfrm>
            <a:prstGeom prst="straightConnector1">
              <a:avLst/>
            </a:prstGeom>
            <a:noFill/>
            <a:ln w="19050">
              <a:solidFill>
                <a:srgbClr val="FF3300"/>
              </a:solidFill>
              <a:round/>
              <a:headEnd/>
              <a:tailEnd/>
            </a:ln>
            <a:effectLst/>
          </p:spPr>
        </p:cxnSp>
        <p:cxnSp>
          <p:nvCxnSpPr>
            <p:cNvPr id="12" name="AutoShape 10"/>
            <p:cNvCxnSpPr>
              <a:cxnSpLocks noChangeShapeType="1"/>
              <a:stCxn id="8" idx="6"/>
              <a:endCxn id="9" idx="2"/>
            </p:cNvCxnSpPr>
            <p:nvPr/>
          </p:nvCxnSpPr>
          <p:spPr bwMode="auto">
            <a:xfrm>
              <a:off x="816" y="2392"/>
              <a:ext cx="768" cy="0"/>
            </a:xfrm>
            <a:prstGeom prst="straightConnector1">
              <a:avLst/>
            </a:prstGeom>
            <a:noFill/>
            <a:ln w="19050">
              <a:solidFill>
                <a:srgbClr val="FF3300"/>
              </a:solidFill>
              <a:round/>
              <a:headEnd/>
              <a:tailEnd/>
            </a:ln>
            <a:effectLst/>
          </p:spPr>
        </p:cxnSp>
        <p:cxnSp>
          <p:nvCxnSpPr>
            <p:cNvPr id="13" name="AutoShape 11"/>
            <p:cNvCxnSpPr>
              <a:cxnSpLocks noChangeShapeType="1"/>
              <a:stCxn id="6" idx="5"/>
              <a:endCxn id="9" idx="1"/>
            </p:cNvCxnSpPr>
            <p:nvPr/>
          </p:nvCxnSpPr>
          <p:spPr bwMode="auto">
            <a:xfrm>
              <a:off x="760" y="1844"/>
              <a:ext cx="880" cy="440"/>
            </a:xfrm>
            <a:prstGeom prst="straightConnector1">
              <a:avLst/>
            </a:prstGeom>
            <a:noFill/>
            <a:ln w="19050">
              <a:solidFill>
                <a:srgbClr val="FF3300"/>
              </a:solidFill>
              <a:round/>
              <a:headEnd/>
              <a:tailEnd/>
            </a:ln>
            <a:effectLst/>
          </p:spPr>
        </p:cxnSp>
      </p:grpSp>
      <p:grpSp>
        <p:nvGrpSpPr>
          <p:cNvPr id="14" name="Group 12"/>
          <p:cNvGrpSpPr>
            <a:grpSpLocks/>
          </p:cNvGrpSpPr>
          <p:nvPr/>
        </p:nvGrpSpPr>
        <p:grpSpPr bwMode="auto">
          <a:xfrm>
            <a:off x="3276600" y="4129088"/>
            <a:ext cx="609600" cy="2209800"/>
            <a:chOff x="2304" y="2784"/>
            <a:chExt cx="384" cy="1248"/>
          </a:xfrm>
        </p:grpSpPr>
        <p:sp>
          <p:nvSpPr>
            <p:cNvPr id="15" name="Rectangle 13"/>
            <p:cNvSpPr>
              <a:spLocks noChangeArrowheads="1"/>
            </p:cNvSpPr>
            <p:nvPr/>
          </p:nvSpPr>
          <p:spPr bwMode="auto">
            <a:xfrm>
              <a:off x="2304" y="371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4 </a:t>
              </a:r>
            </a:p>
          </p:txBody>
        </p:sp>
        <p:sp>
          <p:nvSpPr>
            <p:cNvPr id="16" name="Rectangle 14"/>
            <p:cNvSpPr>
              <a:spLocks noChangeArrowheads="1"/>
            </p:cNvSpPr>
            <p:nvPr/>
          </p:nvSpPr>
          <p:spPr bwMode="auto">
            <a:xfrm>
              <a:off x="2304" y="339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3</a:t>
              </a:r>
            </a:p>
          </p:txBody>
        </p:sp>
        <p:sp>
          <p:nvSpPr>
            <p:cNvPr id="17" name="Rectangle 15"/>
            <p:cNvSpPr>
              <a:spLocks noChangeArrowheads="1"/>
            </p:cNvSpPr>
            <p:nvPr/>
          </p:nvSpPr>
          <p:spPr bwMode="auto">
            <a:xfrm>
              <a:off x="2304" y="3072"/>
              <a:ext cx="384" cy="320"/>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2</a:t>
              </a:r>
            </a:p>
          </p:txBody>
        </p:sp>
        <p:sp>
          <p:nvSpPr>
            <p:cNvPr id="18" name="Rectangle 16"/>
            <p:cNvSpPr>
              <a:spLocks noChangeArrowheads="1"/>
            </p:cNvSpPr>
            <p:nvPr/>
          </p:nvSpPr>
          <p:spPr bwMode="auto">
            <a:xfrm>
              <a:off x="2304" y="2784"/>
              <a:ext cx="384" cy="288"/>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 1</a:t>
              </a:r>
            </a:p>
          </p:txBody>
        </p:sp>
        <p:sp>
          <p:nvSpPr>
            <p:cNvPr id="19" name="Line 17"/>
            <p:cNvSpPr>
              <a:spLocks noChangeShapeType="1"/>
            </p:cNvSpPr>
            <p:nvPr/>
          </p:nvSpPr>
          <p:spPr bwMode="auto">
            <a:xfrm>
              <a:off x="2304" y="2784"/>
              <a:ext cx="384" cy="0"/>
            </a:xfrm>
            <a:prstGeom prst="line">
              <a:avLst/>
            </a:prstGeom>
            <a:noFill/>
            <a:ln w="28575" cap="sq">
              <a:solidFill>
                <a:schemeClr val="tx1"/>
              </a:solidFill>
              <a:round/>
              <a:headEnd/>
              <a:tailEnd/>
            </a:ln>
            <a:effectLst/>
          </p:spPr>
          <p:txBody>
            <a:bodyPr/>
            <a:lstStyle/>
            <a:p>
              <a:endParaRPr lang="zh-CN" altLang="en-US"/>
            </a:p>
          </p:txBody>
        </p:sp>
        <p:sp>
          <p:nvSpPr>
            <p:cNvPr id="20" name="Line 18"/>
            <p:cNvSpPr>
              <a:spLocks noChangeShapeType="1"/>
            </p:cNvSpPr>
            <p:nvPr/>
          </p:nvSpPr>
          <p:spPr bwMode="auto">
            <a:xfrm>
              <a:off x="2304" y="3072"/>
              <a:ext cx="384" cy="0"/>
            </a:xfrm>
            <a:prstGeom prst="line">
              <a:avLst/>
            </a:prstGeom>
            <a:noFill/>
            <a:ln w="12700">
              <a:solidFill>
                <a:schemeClr val="tx1"/>
              </a:solidFill>
              <a:round/>
              <a:headEnd/>
              <a:tailEnd/>
            </a:ln>
            <a:effectLst/>
          </p:spPr>
          <p:txBody>
            <a:bodyPr/>
            <a:lstStyle/>
            <a:p>
              <a:endParaRPr lang="zh-CN" altLang="en-US"/>
            </a:p>
          </p:txBody>
        </p:sp>
        <p:sp>
          <p:nvSpPr>
            <p:cNvPr id="21" name="Line 19"/>
            <p:cNvSpPr>
              <a:spLocks noChangeShapeType="1"/>
            </p:cNvSpPr>
            <p:nvPr/>
          </p:nvSpPr>
          <p:spPr bwMode="auto">
            <a:xfrm>
              <a:off x="2304" y="3392"/>
              <a:ext cx="384" cy="0"/>
            </a:xfrm>
            <a:prstGeom prst="line">
              <a:avLst/>
            </a:prstGeom>
            <a:noFill/>
            <a:ln w="12700">
              <a:solidFill>
                <a:schemeClr val="tx1"/>
              </a:solidFill>
              <a:round/>
              <a:headEnd/>
              <a:tailEnd/>
            </a:ln>
            <a:effectLst/>
          </p:spPr>
          <p:txBody>
            <a:bodyPr/>
            <a:lstStyle/>
            <a:p>
              <a:endParaRPr lang="zh-CN" altLang="en-US"/>
            </a:p>
          </p:txBody>
        </p:sp>
        <p:sp>
          <p:nvSpPr>
            <p:cNvPr id="22" name="Line 20"/>
            <p:cNvSpPr>
              <a:spLocks noChangeShapeType="1"/>
            </p:cNvSpPr>
            <p:nvPr/>
          </p:nvSpPr>
          <p:spPr bwMode="auto">
            <a:xfrm>
              <a:off x="2304" y="3712"/>
              <a:ext cx="384" cy="0"/>
            </a:xfrm>
            <a:prstGeom prst="line">
              <a:avLst/>
            </a:prstGeom>
            <a:noFill/>
            <a:ln w="12700">
              <a:solidFill>
                <a:schemeClr val="tx1"/>
              </a:solidFill>
              <a:round/>
              <a:headEnd/>
              <a:tailEnd/>
            </a:ln>
            <a:effectLst/>
          </p:spPr>
          <p:txBody>
            <a:bodyPr/>
            <a:lstStyle/>
            <a:p>
              <a:endParaRPr lang="zh-CN" altLang="en-US"/>
            </a:p>
          </p:txBody>
        </p:sp>
        <p:sp>
          <p:nvSpPr>
            <p:cNvPr id="23" name="Line 21"/>
            <p:cNvSpPr>
              <a:spLocks noChangeShapeType="1"/>
            </p:cNvSpPr>
            <p:nvPr/>
          </p:nvSpPr>
          <p:spPr bwMode="auto">
            <a:xfrm>
              <a:off x="2304" y="4032"/>
              <a:ext cx="384" cy="0"/>
            </a:xfrm>
            <a:prstGeom prst="line">
              <a:avLst/>
            </a:prstGeom>
            <a:noFill/>
            <a:ln w="28575" cap="sq">
              <a:solidFill>
                <a:schemeClr val="tx1"/>
              </a:solidFill>
              <a:round/>
              <a:headEnd/>
              <a:tailEnd/>
            </a:ln>
            <a:effectLst/>
          </p:spPr>
          <p:txBody>
            <a:bodyPr/>
            <a:lstStyle/>
            <a:p>
              <a:endParaRPr lang="zh-CN" altLang="en-US"/>
            </a:p>
          </p:txBody>
        </p:sp>
        <p:sp>
          <p:nvSpPr>
            <p:cNvPr id="24" name="Line 22"/>
            <p:cNvSpPr>
              <a:spLocks noChangeShapeType="1"/>
            </p:cNvSpPr>
            <p:nvPr/>
          </p:nvSpPr>
          <p:spPr bwMode="auto">
            <a:xfrm>
              <a:off x="2304" y="2784"/>
              <a:ext cx="0" cy="1248"/>
            </a:xfrm>
            <a:prstGeom prst="line">
              <a:avLst/>
            </a:prstGeom>
            <a:noFill/>
            <a:ln w="28575" cap="sq">
              <a:solidFill>
                <a:schemeClr val="tx1"/>
              </a:solidFill>
              <a:round/>
              <a:headEnd/>
              <a:tailEnd/>
            </a:ln>
            <a:effectLst/>
          </p:spPr>
          <p:txBody>
            <a:bodyPr/>
            <a:lstStyle/>
            <a:p>
              <a:endParaRPr lang="zh-CN" altLang="en-US"/>
            </a:p>
          </p:txBody>
        </p:sp>
        <p:sp>
          <p:nvSpPr>
            <p:cNvPr id="25" name="Line 23"/>
            <p:cNvSpPr>
              <a:spLocks noChangeShapeType="1"/>
            </p:cNvSpPr>
            <p:nvPr/>
          </p:nvSpPr>
          <p:spPr bwMode="auto">
            <a:xfrm>
              <a:off x="2688" y="2784"/>
              <a:ext cx="0" cy="1248"/>
            </a:xfrm>
            <a:prstGeom prst="line">
              <a:avLst/>
            </a:prstGeom>
            <a:noFill/>
            <a:ln w="28575" cap="sq">
              <a:solidFill>
                <a:schemeClr val="tx1"/>
              </a:solidFill>
              <a:round/>
              <a:headEnd/>
              <a:tailEnd/>
            </a:ln>
            <a:effectLst/>
          </p:spPr>
          <p:txBody>
            <a:bodyPr/>
            <a:lstStyle/>
            <a:p>
              <a:endParaRPr lang="zh-CN" altLang="en-US"/>
            </a:p>
          </p:txBody>
        </p:sp>
      </p:grpSp>
      <p:grpSp>
        <p:nvGrpSpPr>
          <p:cNvPr id="26" name="Group 56"/>
          <p:cNvGrpSpPr>
            <a:grpSpLocks/>
          </p:cNvGrpSpPr>
          <p:nvPr/>
        </p:nvGrpSpPr>
        <p:grpSpPr bwMode="auto">
          <a:xfrm>
            <a:off x="4419600" y="4191000"/>
            <a:ext cx="1676400" cy="395288"/>
            <a:chOff x="3456" y="2448"/>
            <a:chExt cx="1056" cy="249"/>
          </a:xfrm>
        </p:grpSpPr>
        <p:grpSp>
          <p:nvGrpSpPr>
            <p:cNvPr id="27" name="Group 57"/>
            <p:cNvGrpSpPr>
              <a:grpSpLocks/>
            </p:cNvGrpSpPr>
            <p:nvPr/>
          </p:nvGrpSpPr>
          <p:grpSpPr bwMode="auto">
            <a:xfrm>
              <a:off x="3648" y="2448"/>
              <a:ext cx="432" cy="249"/>
              <a:chOff x="3072" y="2784"/>
              <a:chExt cx="432" cy="249"/>
            </a:xfrm>
          </p:grpSpPr>
          <p:sp>
            <p:nvSpPr>
              <p:cNvPr id="44" name="Rectangle 58"/>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45" name="Rectangle 59"/>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46" name="Line 60"/>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47" name="Line 61"/>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48" name="Line 62"/>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49" name="Line 63"/>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50" name="Line 64"/>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28" name="Group 65"/>
            <p:cNvGrpSpPr>
              <a:grpSpLocks/>
            </p:cNvGrpSpPr>
            <p:nvPr/>
          </p:nvGrpSpPr>
          <p:grpSpPr bwMode="auto">
            <a:xfrm>
              <a:off x="4080" y="2448"/>
              <a:ext cx="432" cy="249"/>
              <a:chOff x="3072" y="2784"/>
              <a:chExt cx="432" cy="249"/>
            </a:xfrm>
          </p:grpSpPr>
          <p:sp>
            <p:nvSpPr>
              <p:cNvPr id="37" name="Rectangle 66"/>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38" name="Rectangle 67"/>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39" name="Line 68"/>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40" name="Line 69"/>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41" name="Line 70"/>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42" name="Line 71"/>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43" name="Line 72"/>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29" name="Group 73"/>
            <p:cNvGrpSpPr>
              <a:grpSpLocks/>
            </p:cNvGrpSpPr>
            <p:nvPr/>
          </p:nvGrpSpPr>
          <p:grpSpPr bwMode="auto">
            <a:xfrm>
              <a:off x="3456" y="2448"/>
              <a:ext cx="432" cy="249"/>
              <a:chOff x="3072" y="2784"/>
              <a:chExt cx="432" cy="249"/>
            </a:xfrm>
          </p:grpSpPr>
          <p:sp>
            <p:nvSpPr>
              <p:cNvPr id="30" name="Rectangle 74"/>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31" name="Rectangle 75"/>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32" name="Line 76"/>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33" name="Line 77"/>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34" name="Line 78"/>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35" name="Line 79"/>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36" name="Line 80"/>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cxnSp>
        <p:nvCxnSpPr>
          <p:cNvPr id="51" name="AutoShape 90"/>
          <p:cNvCxnSpPr>
            <a:cxnSpLocks noChangeShapeType="1"/>
            <a:stCxn id="18" idx="3"/>
            <a:endCxn id="31" idx="1"/>
          </p:cNvCxnSpPr>
          <p:nvPr/>
        </p:nvCxnSpPr>
        <p:spPr bwMode="auto">
          <a:xfrm>
            <a:off x="3886200" y="4384676"/>
            <a:ext cx="533400" cy="4763"/>
          </a:xfrm>
          <a:prstGeom prst="straightConnector1">
            <a:avLst/>
          </a:prstGeom>
          <a:noFill/>
          <a:ln w="19050">
            <a:solidFill>
              <a:srgbClr val="3366FF"/>
            </a:solidFill>
            <a:round/>
            <a:headEnd/>
            <a:tailEnd type="triangle" w="med" len="med"/>
          </a:ln>
          <a:effectLst/>
        </p:spPr>
      </p:cxnSp>
      <p:grpSp>
        <p:nvGrpSpPr>
          <p:cNvPr id="52" name="Group 97"/>
          <p:cNvGrpSpPr>
            <a:grpSpLocks/>
          </p:cNvGrpSpPr>
          <p:nvPr/>
        </p:nvGrpSpPr>
        <p:grpSpPr bwMode="auto">
          <a:xfrm>
            <a:off x="6553200" y="4191000"/>
            <a:ext cx="1676400" cy="395288"/>
            <a:chOff x="3456" y="2448"/>
            <a:chExt cx="1056" cy="249"/>
          </a:xfrm>
        </p:grpSpPr>
        <p:grpSp>
          <p:nvGrpSpPr>
            <p:cNvPr id="53" name="Group 98"/>
            <p:cNvGrpSpPr>
              <a:grpSpLocks/>
            </p:cNvGrpSpPr>
            <p:nvPr/>
          </p:nvGrpSpPr>
          <p:grpSpPr bwMode="auto">
            <a:xfrm>
              <a:off x="3648" y="2448"/>
              <a:ext cx="432" cy="249"/>
              <a:chOff x="3072" y="2784"/>
              <a:chExt cx="432" cy="249"/>
            </a:xfrm>
          </p:grpSpPr>
          <p:sp>
            <p:nvSpPr>
              <p:cNvPr id="70" name="Rectangle 99"/>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71" name="Rectangle 100"/>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72" name="Line 101"/>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73" name="Line 102"/>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74" name="Line 103"/>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75" name="Line 104"/>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76" name="Line 105"/>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54" name="Group 106"/>
            <p:cNvGrpSpPr>
              <a:grpSpLocks/>
            </p:cNvGrpSpPr>
            <p:nvPr/>
          </p:nvGrpSpPr>
          <p:grpSpPr bwMode="auto">
            <a:xfrm>
              <a:off x="4080" y="2448"/>
              <a:ext cx="432" cy="249"/>
              <a:chOff x="3072" y="2784"/>
              <a:chExt cx="432" cy="249"/>
            </a:xfrm>
          </p:grpSpPr>
          <p:sp>
            <p:nvSpPr>
              <p:cNvPr id="63" name="Rectangle 107"/>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64" name="Rectangle 108"/>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3</a:t>
                </a:r>
              </a:p>
            </p:txBody>
          </p:sp>
          <p:sp>
            <p:nvSpPr>
              <p:cNvPr id="65" name="Line 109"/>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66" name="Line 110"/>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67" name="Line 111"/>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68" name="Line 112"/>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69" name="Line 113"/>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55" name="Group 114"/>
            <p:cNvGrpSpPr>
              <a:grpSpLocks/>
            </p:cNvGrpSpPr>
            <p:nvPr/>
          </p:nvGrpSpPr>
          <p:grpSpPr bwMode="auto">
            <a:xfrm>
              <a:off x="3456" y="2448"/>
              <a:ext cx="432" cy="249"/>
              <a:chOff x="3072" y="2784"/>
              <a:chExt cx="432" cy="249"/>
            </a:xfrm>
          </p:grpSpPr>
          <p:sp>
            <p:nvSpPr>
              <p:cNvPr id="56" name="Rectangle 115"/>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57" name="Rectangle 116"/>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58" name="Line 117"/>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59" name="Line 118"/>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60" name="Line 119"/>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61" name="Line 120"/>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62" name="Line 121"/>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grpSp>
        <p:nvGrpSpPr>
          <p:cNvPr id="77" name="Group 122"/>
          <p:cNvGrpSpPr>
            <a:grpSpLocks/>
          </p:cNvGrpSpPr>
          <p:nvPr/>
        </p:nvGrpSpPr>
        <p:grpSpPr bwMode="auto">
          <a:xfrm>
            <a:off x="8610600" y="4191000"/>
            <a:ext cx="1676400" cy="395288"/>
            <a:chOff x="3456" y="2448"/>
            <a:chExt cx="1056" cy="249"/>
          </a:xfrm>
        </p:grpSpPr>
        <p:grpSp>
          <p:nvGrpSpPr>
            <p:cNvPr id="78" name="Group 123"/>
            <p:cNvGrpSpPr>
              <a:grpSpLocks/>
            </p:cNvGrpSpPr>
            <p:nvPr/>
          </p:nvGrpSpPr>
          <p:grpSpPr bwMode="auto">
            <a:xfrm>
              <a:off x="3648" y="2448"/>
              <a:ext cx="432" cy="249"/>
              <a:chOff x="3072" y="2784"/>
              <a:chExt cx="432" cy="249"/>
            </a:xfrm>
          </p:grpSpPr>
          <p:sp>
            <p:nvSpPr>
              <p:cNvPr id="95" name="Rectangle 124"/>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96" name="Rectangle 125"/>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97" name="Line 126"/>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98" name="Line 127"/>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99" name="Line 128"/>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00" name="Line 129"/>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01" name="Line 130"/>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79" name="Group 131"/>
            <p:cNvGrpSpPr>
              <a:grpSpLocks/>
            </p:cNvGrpSpPr>
            <p:nvPr/>
          </p:nvGrpSpPr>
          <p:grpSpPr bwMode="auto">
            <a:xfrm>
              <a:off x="4080" y="2448"/>
              <a:ext cx="432" cy="249"/>
              <a:chOff x="3072" y="2784"/>
              <a:chExt cx="432" cy="249"/>
            </a:xfrm>
          </p:grpSpPr>
          <p:sp>
            <p:nvSpPr>
              <p:cNvPr id="88" name="Rectangle 132"/>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89" name="Rectangle 133"/>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90" name="Line 134"/>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91" name="Line 135"/>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92" name="Line 136"/>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93" name="Line 137"/>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94" name="Line 138"/>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80" name="Group 139"/>
            <p:cNvGrpSpPr>
              <a:grpSpLocks/>
            </p:cNvGrpSpPr>
            <p:nvPr/>
          </p:nvGrpSpPr>
          <p:grpSpPr bwMode="auto">
            <a:xfrm>
              <a:off x="3456" y="2448"/>
              <a:ext cx="432" cy="249"/>
              <a:chOff x="3072" y="2784"/>
              <a:chExt cx="432" cy="249"/>
            </a:xfrm>
          </p:grpSpPr>
          <p:sp>
            <p:nvSpPr>
              <p:cNvPr id="81" name="Rectangle 140"/>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1</a:t>
                </a:r>
              </a:p>
            </p:txBody>
          </p:sp>
          <p:sp>
            <p:nvSpPr>
              <p:cNvPr id="82" name="Rectangle 141"/>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83" name="Line 142"/>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84" name="Line 143"/>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85" name="Line 144"/>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86" name="Line 145"/>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87" name="Line 146"/>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grpSp>
        <p:nvGrpSpPr>
          <p:cNvPr id="102" name="Group 148"/>
          <p:cNvGrpSpPr>
            <a:grpSpLocks/>
          </p:cNvGrpSpPr>
          <p:nvPr/>
        </p:nvGrpSpPr>
        <p:grpSpPr bwMode="auto">
          <a:xfrm>
            <a:off x="5257800" y="3810000"/>
            <a:ext cx="2438400" cy="609600"/>
            <a:chOff x="2534" y="1811"/>
            <a:chExt cx="1566" cy="211"/>
          </a:xfrm>
        </p:grpSpPr>
        <p:sp>
          <p:nvSpPr>
            <p:cNvPr id="103" name="Line 149"/>
            <p:cNvSpPr>
              <a:spLocks noChangeShapeType="1"/>
            </p:cNvSpPr>
            <p:nvPr/>
          </p:nvSpPr>
          <p:spPr bwMode="auto">
            <a:xfrm flipV="1">
              <a:off x="2534" y="1822"/>
              <a:ext cx="0" cy="200"/>
            </a:xfrm>
            <a:prstGeom prst="line">
              <a:avLst/>
            </a:prstGeom>
            <a:noFill/>
            <a:ln w="38100">
              <a:solidFill>
                <a:srgbClr val="0000FF"/>
              </a:solidFill>
              <a:round/>
              <a:headEnd/>
              <a:tailEnd/>
            </a:ln>
            <a:effectLst/>
          </p:spPr>
          <p:txBody>
            <a:bodyPr wrap="none" anchor="ctr"/>
            <a:lstStyle/>
            <a:p>
              <a:endParaRPr lang="zh-CN" altLang="en-US"/>
            </a:p>
          </p:txBody>
        </p:sp>
        <p:sp>
          <p:nvSpPr>
            <p:cNvPr id="104" name="Line 150"/>
            <p:cNvSpPr>
              <a:spLocks noChangeShapeType="1"/>
            </p:cNvSpPr>
            <p:nvPr/>
          </p:nvSpPr>
          <p:spPr bwMode="auto">
            <a:xfrm>
              <a:off x="2534" y="1811"/>
              <a:ext cx="1566" cy="0"/>
            </a:xfrm>
            <a:prstGeom prst="line">
              <a:avLst/>
            </a:prstGeom>
            <a:noFill/>
            <a:ln w="38100">
              <a:solidFill>
                <a:srgbClr val="0000FF"/>
              </a:solidFill>
              <a:round/>
              <a:headEnd/>
              <a:tailEnd/>
            </a:ln>
            <a:effectLst/>
          </p:spPr>
          <p:txBody>
            <a:bodyPr wrap="none" anchor="ctr"/>
            <a:lstStyle/>
            <a:p>
              <a:endParaRPr lang="zh-CN" altLang="en-US"/>
            </a:p>
          </p:txBody>
        </p:sp>
        <p:sp>
          <p:nvSpPr>
            <p:cNvPr id="105" name="Line 151"/>
            <p:cNvSpPr>
              <a:spLocks noChangeShapeType="1"/>
            </p:cNvSpPr>
            <p:nvPr/>
          </p:nvSpPr>
          <p:spPr bwMode="auto">
            <a:xfrm>
              <a:off x="4100" y="1811"/>
              <a:ext cx="0" cy="122"/>
            </a:xfrm>
            <a:prstGeom prst="line">
              <a:avLst/>
            </a:prstGeom>
            <a:noFill/>
            <a:ln w="38100">
              <a:solidFill>
                <a:srgbClr val="0000FF"/>
              </a:solidFill>
              <a:round/>
              <a:headEnd/>
              <a:tailEnd type="triangle" w="med" len="med"/>
            </a:ln>
            <a:effectLst/>
          </p:spPr>
          <p:txBody>
            <a:bodyPr wrap="none" anchor="ctr"/>
            <a:lstStyle/>
            <a:p>
              <a:endParaRPr lang="zh-CN" altLang="en-US"/>
            </a:p>
          </p:txBody>
        </p:sp>
      </p:grpSp>
      <p:grpSp>
        <p:nvGrpSpPr>
          <p:cNvPr id="106" name="Group 152"/>
          <p:cNvGrpSpPr>
            <a:grpSpLocks/>
          </p:cNvGrpSpPr>
          <p:nvPr/>
        </p:nvGrpSpPr>
        <p:grpSpPr bwMode="auto">
          <a:xfrm>
            <a:off x="7467600" y="3657600"/>
            <a:ext cx="2438400" cy="762000"/>
            <a:chOff x="2534" y="1811"/>
            <a:chExt cx="1566" cy="211"/>
          </a:xfrm>
        </p:grpSpPr>
        <p:sp>
          <p:nvSpPr>
            <p:cNvPr id="107" name="Line 153"/>
            <p:cNvSpPr>
              <a:spLocks noChangeShapeType="1"/>
            </p:cNvSpPr>
            <p:nvPr/>
          </p:nvSpPr>
          <p:spPr bwMode="auto">
            <a:xfrm flipV="1">
              <a:off x="2534" y="1822"/>
              <a:ext cx="0" cy="200"/>
            </a:xfrm>
            <a:prstGeom prst="line">
              <a:avLst/>
            </a:prstGeom>
            <a:noFill/>
            <a:ln w="38100">
              <a:solidFill>
                <a:srgbClr val="0000FF"/>
              </a:solidFill>
              <a:round/>
              <a:headEnd/>
              <a:tailEnd/>
            </a:ln>
            <a:effectLst/>
          </p:spPr>
          <p:txBody>
            <a:bodyPr wrap="none" anchor="ctr"/>
            <a:lstStyle/>
            <a:p>
              <a:endParaRPr lang="zh-CN" altLang="en-US"/>
            </a:p>
          </p:txBody>
        </p:sp>
        <p:sp>
          <p:nvSpPr>
            <p:cNvPr id="108" name="Line 154"/>
            <p:cNvSpPr>
              <a:spLocks noChangeShapeType="1"/>
            </p:cNvSpPr>
            <p:nvPr/>
          </p:nvSpPr>
          <p:spPr bwMode="auto">
            <a:xfrm>
              <a:off x="2534" y="1811"/>
              <a:ext cx="1566" cy="0"/>
            </a:xfrm>
            <a:prstGeom prst="line">
              <a:avLst/>
            </a:prstGeom>
            <a:noFill/>
            <a:ln w="38100">
              <a:solidFill>
                <a:srgbClr val="0000FF"/>
              </a:solidFill>
              <a:round/>
              <a:headEnd/>
              <a:tailEnd/>
            </a:ln>
            <a:effectLst/>
          </p:spPr>
          <p:txBody>
            <a:bodyPr wrap="none" anchor="ctr"/>
            <a:lstStyle/>
            <a:p>
              <a:endParaRPr lang="zh-CN" altLang="en-US"/>
            </a:p>
          </p:txBody>
        </p:sp>
        <p:sp>
          <p:nvSpPr>
            <p:cNvPr id="109" name="Line 155"/>
            <p:cNvSpPr>
              <a:spLocks noChangeShapeType="1"/>
            </p:cNvSpPr>
            <p:nvPr/>
          </p:nvSpPr>
          <p:spPr bwMode="auto">
            <a:xfrm>
              <a:off x="4100" y="1811"/>
              <a:ext cx="0" cy="122"/>
            </a:xfrm>
            <a:prstGeom prst="line">
              <a:avLst/>
            </a:prstGeom>
            <a:noFill/>
            <a:ln w="38100">
              <a:solidFill>
                <a:srgbClr val="0000FF"/>
              </a:solidFill>
              <a:round/>
              <a:headEnd/>
              <a:tailEnd type="triangle" w="med" len="med"/>
            </a:ln>
            <a:effectLst/>
          </p:spPr>
          <p:txBody>
            <a:bodyPr wrap="none" anchor="ctr"/>
            <a:lstStyle/>
            <a:p>
              <a:endParaRPr lang="zh-CN" altLang="en-US"/>
            </a:p>
          </p:txBody>
        </p:sp>
      </p:grpSp>
      <p:sp>
        <p:nvSpPr>
          <p:cNvPr id="110" name="Rectangle 156"/>
          <p:cNvSpPr>
            <a:spLocks noChangeArrowheads="1"/>
          </p:cNvSpPr>
          <p:nvPr/>
        </p:nvSpPr>
        <p:spPr bwMode="auto">
          <a:xfrm>
            <a:off x="9220200" y="4267201"/>
            <a:ext cx="414338" cy="366713"/>
          </a:xfrm>
          <a:prstGeom prst="rect">
            <a:avLst/>
          </a:prstGeom>
          <a:noFill/>
          <a:ln w="19050">
            <a:noFill/>
            <a:miter lim="800000"/>
            <a:headEnd/>
            <a:tailEnd/>
          </a:ln>
          <a:effectLst/>
        </p:spPr>
        <p:txBody>
          <a:bodyPr wrap="none">
            <a:spAutoFit/>
          </a:bodyPr>
          <a:lstStyle/>
          <a:p>
            <a:r>
              <a:rPr kumimoji="1" lang="en-US" altLang="zh-CN"/>
              <a:t>∧</a:t>
            </a:r>
          </a:p>
        </p:txBody>
      </p:sp>
      <p:grpSp>
        <p:nvGrpSpPr>
          <p:cNvPr id="111" name="Group 157"/>
          <p:cNvGrpSpPr>
            <a:grpSpLocks/>
          </p:cNvGrpSpPr>
          <p:nvPr/>
        </p:nvGrpSpPr>
        <p:grpSpPr bwMode="auto">
          <a:xfrm>
            <a:off x="3886200" y="3505200"/>
            <a:ext cx="2057400" cy="1524000"/>
            <a:chOff x="1478" y="1645"/>
            <a:chExt cx="1600" cy="711"/>
          </a:xfrm>
        </p:grpSpPr>
        <p:sp>
          <p:nvSpPr>
            <p:cNvPr id="112" name="Line 158"/>
            <p:cNvSpPr>
              <a:spLocks noChangeShapeType="1"/>
            </p:cNvSpPr>
            <p:nvPr/>
          </p:nvSpPr>
          <p:spPr bwMode="auto">
            <a:xfrm>
              <a:off x="1478" y="2356"/>
              <a:ext cx="289" cy="0"/>
            </a:xfrm>
            <a:prstGeom prst="line">
              <a:avLst/>
            </a:prstGeom>
            <a:noFill/>
            <a:ln w="38100">
              <a:solidFill>
                <a:srgbClr val="CC0066"/>
              </a:solidFill>
              <a:round/>
              <a:headEnd/>
              <a:tailEnd/>
            </a:ln>
            <a:effectLst/>
          </p:spPr>
          <p:txBody>
            <a:bodyPr wrap="none" anchor="ctr"/>
            <a:lstStyle/>
            <a:p>
              <a:endParaRPr lang="zh-CN" altLang="en-US"/>
            </a:p>
          </p:txBody>
        </p:sp>
        <p:sp>
          <p:nvSpPr>
            <p:cNvPr id="113" name="Line 159"/>
            <p:cNvSpPr>
              <a:spLocks noChangeShapeType="1"/>
            </p:cNvSpPr>
            <p:nvPr/>
          </p:nvSpPr>
          <p:spPr bwMode="auto">
            <a:xfrm flipV="1">
              <a:off x="1767" y="1645"/>
              <a:ext cx="0" cy="711"/>
            </a:xfrm>
            <a:prstGeom prst="line">
              <a:avLst/>
            </a:prstGeom>
            <a:noFill/>
            <a:ln w="38100">
              <a:solidFill>
                <a:srgbClr val="CC0066"/>
              </a:solidFill>
              <a:round/>
              <a:headEnd/>
              <a:tailEnd/>
            </a:ln>
            <a:effectLst/>
          </p:spPr>
          <p:txBody>
            <a:bodyPr wrap="none" anchor="ctr"/>
            <a:lstStyle/>
            <a:p>
              <a:endParaRPr lang="zh-CN" altLang="en-US"/>
            </a:p>
          </p:txBody>
        </p:sp>
        <p:sp>
          <p:nvSpPr>
            <p:cNvPr id="114" name="Line 160"/>
            <p:cNvSpPr>
              <a:spLocks noChangeShapeType="1"/>
            </p:cNvSpPr>
            <p:nvPr/>
          </p:nvSpPr>
          <p:spPr bwMode="auto">
            <a:xfrm>
              <a:off x="1767" y="1645"/>
              <a:ext cx="1311" cy="0"/>
            </a:xfrm>
            <a:prstGeom prst="line">
              <a:avLst/>
            </a:prstGeom>
            <a:noFill/>
            <a:ln w="38100">
              <a:solidFill>
                <a:srgbClr val="CC0066"/>
              </a:solidFill>
              <a:round/>
              <a:headEnd/>
              <a:tailEnd/>
            </a:ln>
            <a:effectLst/>
          </p:spPr>
          <p:txBody>
            <a:bodyPr wrap="none" anchor="ctr"/>
            <a:lstStyle/>
            <a:p>
              <a:endParaRPr lang="zh-CN" altLang="en-US"/>
            </a:p>
          </p:txBody>
        </p:sp>
        <p:sp>
          <p:nvSpPr>
            <p:cNvPr id="115" name="Line 161"/>
            <p:cNvSpPr>
              <a:spLocks noChangeShapeType="1"/>
            </p:cNvSpPr>
            <p:nvPr/>
          </p:nvSpPr>
          <p:spPr bwMode="auto">
            <a:xfrm>
              <a:off x="3078" y="1656"/>
              <a:ext cx="0" cy="289"/>
            </a:xfrm>
            <a:prstGeom prst="line">
              <a:avLst/>
            </a:prstGeom>
            <a:noFill/>
            <a:ln w="38100">
              <a:solidFill>
                <a:srgbClr val="CC0066"/>
              </a:solidFill>
              <a:round/>
              <a:headEnd/>
              <a:tailEnd type="triangle" w="med" len="med"/>
            </a:ln>
            <a:effectLst/>
          </p:spPr>
          <p:txBody>
            <a:bodyPr wrap="none" anchor="ctr"/>
            <a:lstStyle/>
            <a:p>
              <a:endParaRPr lang="zh-CN" altLang="en-US"/>
            </a:p>
          </p:txBody>
        </p:sp>
      </p:grpSp>
      <p:grpSp>
        <p:nvGrpSpPr>
          <p:cNvPr id="116" name="Group 163"/>
          <p:cNvGrpSpPr>
            <a:grpSpLocks/>
          </p:cNvGrpSpPr>
          <p:nvPr/>
        </p:nvGrpSpPr>
        <p:grpSpPr bwMode="auto">
          <a:xfrm>
            <a:off x="3886200" y="3124200"/>
            <a:ext cx="4191000" cy="2362200"/>
            <a:chOff x="1478" y="1645"/>
            <a:chExt cx="1600" cy="711"/>
          </a:xfrm>
        </p:grpSpPr>
        <p:sp>
          <p:nvSpPr>
            <p:cNvPr id="117" name="Line 164"/>
            <p:cNvSpPr>
              <a:spLocks noChangeShapeType="1"/>
            </p:cNvSpPr>
            <p:nvPr/>
          </p:nvSpPr>
          <p:spPr bwMode="auto">
            <a:xfrm>
              <a:off x="1478" y="2356"/>
              <a:ext cx="289" cy="0"/>
            </a:xfrm>
            <a:prstGeom prst="line">
              <a:avLst/>
            </a:prstGeom>
            <a:noFill/>
            <a:ln w="38100">
              <a:solidFill>
                <a:srgbClr val="00CC99"/>
              </a:solidFill>
              <a:round/>
              <a:headEnd/>
              <a:tailEnd/>
            </a:ln>
            <a:effectLst/>
          </p:spPr>
          <p:txBody>
            <a:bodyPr wrap="none" anchor="ctr"/>
            <a:lstStyle/>
            <a:p>
              <a:endParaRPr lang="zh-CN" altLang="en-US"/>
            </a:p>
          </p:txBody>
        </p:sp>
        <p:sp>
          <p:nvSpPr>
            <p:cNvPr id="118" name="Line 165"/>
            <p:cNvSpPr>
              <a:spLocks noChangeShapeType="1"/>
            </p:cNvSpPr>
            <p:nvPr/>
          </p:nvSpPr>
          <p:spPr bwMode="auto">
            <a:xfrm flipV="1">
              <a:off x="1767" y="1645"/>
              <a:ext cx="0" cy="711"/>
            </a:xfrm>
            <a:prstGeom prst="line">
              <a:avLst/>
            </a:prstGeom>
            <a:noFill/>
            <a:ln w="38100">
              <a:solidFill>
                <a:srgbClr val="00CC99"/>
              </a:solidFill>
              <a:round/>
              <a:headEnd/>
              <a:tailEnd/>
            </a:ln>
            <a:effectLst/>
          </p:spPr>
          <p:txBody>
            <a:bodyPr wrap="none" anchor="ctr"/>
            <a:lstStyle/>
            <a:p>
              <a:endParaRPr lang="zh-CN" altLang="en-US"/>
            </a:p>
          </p:txBody>
        </p:sp>
        <p:sp>
          <p:nvSpPr>
            <p:cNvPr id="119" name="Line 166"/>
            <p:cNvSpPr>
              <a:spLocks noChangeShapeType="1"/>
            </p:cNvSpPr>
            <p:nvPr/>
          </p:nvSpPr>
          <p:spPr bwMode="auto">
            <a:xfrm>
              <a:off x="1767" y="1645"/>
              <a:ext cx="1311" cy="0"/>
            </a:xfrm>
            <a:prstGeom prst="line">
              <a:avLst/>
            </a:prstGeom>
            <a:noFill/>
            <a:ln w="38100">
              <a:solidFill>
                <a:srgbClr val="00CC99"/>
              </a:solidFill>
              <a:round/>
              <a:headEnd/>
              <a:tailEnd/>
            </a:ln>
            <a:effectLst/>
          </p:spPr>
          <p:txBody>
            <a:bodyPr wrap="none" anchor="ctr"/>
            <a:lstStyle/>
            <a:p>
              <a:endParaRPr lang="zh-CN" altLang="en-US"/>
            </a:p>
          </p:txBody>
        </p:sp>
        <p:sp>
          <p:nvSpPr>
            <p:cNvPr id="120" name="Line 167"/>
            <p:cNvSpPr>
              <a:spLocks noChangeShapeType="1"/>
            </p:cNvSpPr>
            <p:nvPr/>
          </p:nvSpPr>
          <p:spPr bwMode="auto">
            <a:xfrm>
              <a:off x="3078" y="1656"/>
              <a:ext cx="0" cy="289"/>
            </a:xfrm>
            <a:prstGeom prst="line">
              <a:avLst/>
            </a:prstGeom>
            <a:noFill/>
            <a:ln w="38100">
              <a:solidFill>
                <a:srgbClr val="00CC99"/>
              </a:solidFill>
              <a:round/>
              <a:headEnd/>
              <a:tailEnd type="triangle" w="med" len="med"/>
            </a:ln>
            <a:effectLst/>
          </p:spPr>
          <p:txBody>
            <a:bodyPr wrap="none" anchor="ctr"/>
            <a:lstStyle/>
            <a:p>
              <a:endParaRPr lang="zh-CN" altLang="en-US"/>
            </a:p>
          </p:txBody>
        </p:sp>
      </p:grpSp>
      <p:sp>
        <p:nvSpPr>
          <p:cNvPr id="121" name="Rectangle 173"/>
          <p:cNvSpPr>
            <a:spLocks noChangeArrowheads="1"/>
          </p:cNvSpPr>
          <p:nvPr/>
        </p:nvSpPr>
        <p:spPr bwMode="auto">
          <a:xfrm>
            <a:off x="7848600" y="4267201"/>
            <a:ext cx="414338" cy="366713"/>
          </a:xfrm>
          <a:prstGeom prst="rect">
            <a:avLst/>
          </a:prstGeom>
          <a:noFill/>
          <a:ln w="19050">
            <a:noFill/>
            <a:miter lim="800000"/>
            <a:headEnd/>
            <a:tailEnd/>
          </a:ln>
          <a:effectLst/>
        </p:spPr>
        <p:txBody>
          <a:bodyPr wrap="none">
            <a:spAutoFit/>
          </a:bodyPr>
          <a:lstStyle/>
          <a:p>
            <a:r>
              <a:rPr kumimoji="1" lang="en-US" altLang="zh-CN"/>
              <a:t>∧</a:t>
            </a:r>
          </a:p>
        </p:txBody>
      </p:sp>
      <p:grpSp>
        <p:nvGrpSpPr>
          <p:cNvPr id="122" name="Group 174"/>
          <p:cNvGrpSpPr>
            <a:grpSpLocks/>
          </p:cNvGrpSpPr>
          <p:nvPr/>
        </p:nvGrpSpPr>
        <p:grpSpPr bwMode="auto">
          <a:xfrm>
            <a:off x="8610600" y="5715000"/>
            <a:ext cx="1676400" cy="395288"/>
            <a:chOff x="3456" y="2448"/>
            <a:chExt cx="1056" cy="249"/>
          </a:xfrm>
        </p:grpSpPr>
        <p:grpSp>
          <p:nvGrpSpPr>
            <p:cNvPr id="123" name="Group 175"/>
            <p:cNvGrpSpPr>
              <a:grpSpLocks/>
            </p:cNvGrpSpPr>
            <p:nvPr/>
          </p:nvGrpSpPr>
          <p:grpSpPr bwMode="auto">
            <a:xfrm>
              <a:off x="3648" y="2448"/>
              <a:ext cx="432" cy="249"/>
              <a:chOff x="3072" y="2784"/>
              <a:chExt cx="432" cy="249"/>
            </a:xfrm>
          </p:grpSpPr>
          <p:sp>
            <p:nvSpPr>
              <p:cNvPr id="140" name="Rectangle 176"/>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141" name="Rectangle 177"/>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142" name="Line 178"/>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143" name="Line 179"/>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144" name="Line 180"/>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45" name="Line 181"/>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46" name="Line 182"/>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124" name="Group 183"/>
            <p:cNvGrpSpPr>
              <a:grpSpLocks/>
            </p:cNvGrpSpPr>
            <p:nvPr/>
          </p:nvGrpSpPr>
          <p:grpSpPr bwMode="auto">
            <a:xfrm>
              <a:off x="4080" y="2448"/>
              <a:ext cx="432" cy="249"/>
              <a:chOff x="3072" y="2784"/>
              <a:chExt cx="432" cy="249"/>
            </a:xfrm>
          </p:grpSpPr>
          <p:sp>
            <p:nvSpPr>
              <p:cNvPr id="133" name="Rectangle 184"/>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134" name="Rectangle 185"/>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4</a:t>
                </a:r>
              </a:p>
            </p:txBody>
          </p:sp>
          <p:sp>
            <p:nvSpPr>
              <p:cNvPr id="135" name="Line 186"/>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136" name="Line 187"/>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137" name="Line 188"/>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38" name="Line 189"/>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39" name="Line 190"/>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nvGrpSpPr>
            <p:cNvPr id="125" name="Group 191"/>
            <p:cNvGrpSpPr>
              <a:grpSpLocks/>
            </p:cNvGrpSpPr>
            <p:nvPr/>
          </p:nvGrpSpPr>
          <p:grpSpPr bwMode="auto">
            <a:xfrm>
              <a:off x="3456" y="2448"/>
              <a:ext cx="432" cy="249"/>
              <a:chOff x="3072" y="2784"/>
              <a:chExt cx="432" cy="249"/>
            </a:xfrm>
          </p:grpSpPr>
          <p:sp>
            <p:nvSpPr>
              <p:cNvPr id="126" name="Rectangle 192"/>
              <p:cNvSpPr>
                <a:spLocks noChangeArrowheads="1"/>
              </p:cNvSpPr>
              <p:nvPr/>
            </p:nvSpPr>
            <p:spPr bwMode="auto">
              <a:xfrm>
                <a:off x="3288"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r>
                  <a:rPr kumimoji="1" lang="en-US" altLang="zh-CN" sz="2000"/>
                  <a:t>2</a:t>
                </a:r>
              </a:p>
            </p:txBody>
          </p:sp>
          <p:sp>
            <p:nvSpPr>
              <p:cNvPr id="127" name="Rectangle 193"/>
              <p:cNvSpPr>
                <a:spLocks noChangeArrowheads="1"/>
              </p:cNvSpPr>
              <p:nvPr/>
            </p:nvSpPr>
            <p:spPr bwMode="auto">
              <a:xfrm>
                <a:off x="3072" y="2784"/>
                <a:ext cx="216" cy="249"/>
              </a:xfrm>
              <a:prstGeom prst="rect">
                <a:avLst/>
              </a:prstGeom>
              <a:solidFill>
                <a:srgbClr val="CCFF33"/>
              </a:solidFill>
              <a:ln w="9525">
                <a:noFill/>
                <a:miter lim="800000"/>
                <a:headEnd/>
                <a:tailEnd/>
              </a:ln>
              <a:effectLst/>
            </p:spPr>
            <p:txBody>
              <a:bodyPr/>
              <a:lstStyle/>
              <a:p>
                <a:pPr algn="l" eaLnBrk="1" hangingPunct="1">
                  <a:spcBef>
                    <a:spcPct val="20000"/>
                  </a:spcBef>
                </a:pPr>
                <a:endParaRPr kumimoji="1" lang="zh-CN" altLang="zh-CN" sz="2000"/>
              </a:p>
            </p:txBody>
          </p:sp>
          <p:sp>
            <p:nvSpPr>
              <p:cNvPr id="128" name="Line 194"/>
              <p:cNvSpPr>
                <a:spLocks noChangeShapeType="1"/>
              </p:cNvSpPr>
              <p:nvPr/>
            </p:nvSpPr>
            <p:spPr bwMode="auto">
              <a:xfrm>
                <a:off x="3072" y="2784"/>
                <a:ext cx="432" cy="0"/>
              </a:xfrm>
              <a:prstGeom prst="line">
                <a:avLst/>
              </a:prstGeom>
              <a:noFill/>
              <a:ln w="28575" cap="sq">
                <a:solidFill>
                  <a:schemeClr val="tx1"/>
                </a:solidFill>
                <a:round/>
                <a:headEnd/>
                <a:tailEnd/>
              </a:ln>
              <a:effectLst/>
            </p:spPr>
            <p:txBody>
              <a:bodyPr/>
              <a:lstStyle/>
              <a:p>
                <a:endParaRPr lang="zh-CN" altLang="en-US"/>
              </a:p>
            </p:txBody>
          </p:sp>
          <p:sp>
            <p:nvSpPr>
              <p:cNvPr id="129" name="Line 195"/>
              <p:cNvSpPr>
                <a:spLocks noChangeShapeType="1"/>
              </p:cNvSpPr>
              <p:nvPr/>
            </p:nvSpPr>
            <p:spPr bwMode="auto">
              <a:xfrm>
                <a:off x="3072" y="3033"/>
                <a:ext cx="432" cy="0"/>
              </a:xfrm>
              <a:prstGeom prst="line">
                <a:avLst/>
              </a:prstGeom>
              <a:noFill/>
              <a:ln w="28575" cap="sq">
                <a:solidFill>
                  <a:schemeClr val="tx1"/>
                </a:solidFill>
                <a:round/>
                <a:headEnd/>
                <a:tailEnd/>
              </a:ln>
              <a:effectLst/>
            </p:spPr>
            <p:txBody>
              <a:bodyPr/>
              <a:lstStyle/>
              <a:p>
                <a:endParaRPr lang="zh-CN" altLang="en-US"/>
              </a:p>
            </p:txBody>
          </p:sp>
          <p:sp>
            <p:nvSpPr>
              <p:cNvPr id="130" name="Line 196"/>
              <p:cNvSpPr>
                <a:spLocks noChangeShapeType="1"/>
              </p:cNvSpPr>
              <p:nvPr/>
            </p:nvSpPr>
            <p:spPr bwMode="auto">
              <a:xfrm>
                <a:off x="3072" y="2784"/>
                <a:ext cx="0" cy="249"/>
              </a:xfrm>
              <a:prstGeom prst="line">
                <a:avLst/>
              </a:prstGeom>
              <a:noFill/>
              <a:ln w="28575" cap="sq">
                <a:solidFill>
                  <a:schemeClr val="tx1"/>
                </a:solidFill>
                <a:round/>
                <a:headEnd/>
                <a:tailEnd/>
              </a:ln>
              <a:effectLst/>
            </p:spPr>
            <p:txBody>
              <a:bodyPr/>
              <a:lstStyle/>
              <a:p>
                <a:endParaRPr lang="zh-CN" altLang="en-US"/>
              </a:p>
            </p:txBody>
          </p:sp>
          <p:sp>
            <p:nvSpPr>
              <p:cNvPr id="131" name="Line 197"/>
              <p:cNvSpPr>
                <a:spLocks noChangeShapeType="1"/>
              </p:cNvSpPr>
              <p:nvPr/>
            </p:nvSpPr>
            <p:spPr bwMode="auto">
              <a:xfrm>
                <a:off x="3288" y="2784"/>
                <a:ext cx="0" cy="249"/>
              </a:xfrm>
              <a:prstGeom prst="line">
                <a:avLst/>
              </a:prstGeom>
              <a:noFill/>
              <a:ln w="12700">
                <a:solidFill>
                  <a:schemeClr val="tx1"/>
                </a:solidFill>
                <a:round/>
                <a:headEnd/>
                <a:tailEnd/>
              </a:ln>
              <a:effectLst/>
            </p:spPr>
            <p:txBody>
              <a:bodyPr/>
              <a:lstStyle/>
              <a:p>
                <a:endParaRPr lang="zh-CN" altLang="en-US"/>
              </a:p>
            </p:txBody>
          </p:sp>
          <p:sp>
            <p:nvSpPr>
              <p:cNvPr id="132" name="Line 198"/>
              <p:cNvSpPr>
                <a:spLocks noChangeShapeType="1"/>
              </p:cNvSpPr>
              <p:nvPr/>
            </p:nvSpPr>
            <p:spPr bwMode="auto">
              <a:xfrm>
                <a:off x="3504" y="2784"/>
                <a:ext cx="0" cy="249"/>
              </a:xfrm>
              <a:prstGeom prst="line">
                <a:avLst/>
              </a:prstGeom>
              <a:noFill/>
              <a:ln w="28575" cap="sq">
                <a:solidFill>
                  <a:schemeClr val="tx1"/>
                </a:solidFill>
                <a:round/>
                <a:headEnd/>
                <a:tailEnd/>
              </a:ln>
              <a:effectLst/>
            </p:spPr>
            <p:txBody>
              <a:bodyPr/>
              <a:lstStyle/>
              <a:p>
                <a:endParaRPr lang="zh-CN" altLang="en-US"/>
              </a:p>
            </p:txBody>
          </p:sp>
        </p:grpSp>
      </p:grpSp>
      <p:grpSp>
        <p:nvGrpSpPr>
          <p:cNvPr id="147" name="Group 199"/>
          <p:cNvGrpSpPr>
            <a:grpSpLocks/>
          </p:cNvGrpSpPr>
          <p:nvPr/>
        </p:nvGrpSpPr>
        <p:grpSpPr bwMode="auto">
          <a:xfrm>
            <a:off x="3962400" y="2895600"/>
            <a:ext cx="6172200" cy="3124200"/>
            <a:chOff x="1478" y="1645"/>
            <a:chExt cx="1600" cy="711"/>
          </a:xfrm>
        </p:grpSpPr>
        <p:sp>
          <p:nvSpPr>
            <p:cNvPr id="148" name="Line 200"/>
            <p:cNvSpPr>
              <a:spLocks noChangeShapeType="1"/>
            </p:cNvSpPr>
            <p:nvPr/>
          </p:nvSpPr>
          <p:spPr bwMode="auto">
            <a:xfrm>
              <a:off x="1478" y="2356"/>
              <a:ext cx="289" cy="0"/>
            </a:xfrm>
            <a:prstGeom prst="line">
              <a:avLst/>
            </a:prstGeom>
            <a:noFill/>
            <a:ln w="38100">
              <a:solidFill>
                <a:srgbClr val="FF3300"/>
              </a:solidFill>
              <a:round/>
              <a:headEnd/>
              <a:tailEnd/>
            </a:ln>
            <a:effectLst/>
          </p:spPr>
          <p:txBody>
            <a:bodyPr wrap="none" anchor="ctr"/>
            <a:lstStyle/>
            <a:p>
              <a:endParaRPr lang="zh-CN" altLang="en-US"/>
            </a:p>
          </p:txBody>
        </p:sp>
        <p:sp>
          <p:nvSpPr>
            <p:cNvPr id="149" name="Line 201"/>
            <p:cNvSpPr>
              <a:spLocks noChangeShapeType="1"/>
            </p:cNvSpPr>
            <p:nvPr/>
          </p:nvSpPr>
          <p:spPr bwMode="auto">
            <a:xfrm flipV="1">
              <a:off x="1767" y="1645"/>
              <a:ext cx="0" cy="711"/>
            </a:xfrm>
            <a:prstGeom prst="line">
              <a:avLst/>
            </a:prstGeom>
            <a:noFill/>
            <a:ln w="38100">
              <a:solidFill>
                <a:srgbClr val="FF3300"/>
              </a:solidFill>
              <a:round/>
              <a:headEnd/>
              <a:tailEnd/>
            </a:ln>
            <a:effectLst/>
          </p:spPr>
          <p:txBody>
            <a:bodyPr wrap="none" anchor="ctr"/>
            <a:lstStyle/>
            <a:p>
              <a:endParaRPr lang="zh-CN" altLang="en-US"/>
            </a:p>
          </p:txBody>
        </p:sp>
        <p:sp>
          <p:nvSpPr>
            <p:cNvPr id="150" name="Line 202"/>
            <p:cNvSpPr>
              <a:spLocks noChangeShapeType="1"/>
            </p:cNvSpPr>
            <p:nvPr/>
          </p:nvSpPr>
          <p:spPr bwMode="auto">
            <a:xfrm>
              <a:off x="1767" y="1645"/>
              <a:ext cx="1311" cy="0"/>
            </a:xfrm>
            <a:prstGeom prst="line">
              <a:avLst/>
            </a:prstGeom>
            <a:noFill/>
            <a:ln w="38100">
              <a:solidFill>
                <a:srgbClr val="FF3300"/>
              </a:solidFill>
              <a:round/>
              <a:headEnd/>
              <a:tailEnd/>
            </a:ln>
            <a:effectLst/>
          </p:spPr>
          <p:txBody>
            <a:bodyPr wrap="none" anchor="ctr"/>
            <a:lstStyle/>
            <a:p>
              <a:endParaRPr lang="zh-CN" altLang="en-US"/>
            </a:p>
          </p:txBody>
        </p:sp>
        <p:sp>
          <p:nvSpPr>
            <p:cNvPr id="151" name="Line 203"/>
            <p:cNvSpPr>
              <a:spLocks noChangeShapeType="1"/>
            </p:cNvSpPr>
            <p:nvPr/>
          </p:nvSpPr>
          <p:spPr bwMode="auto">
            <a:xfrm>
              <a:off x="3078" y="1656"/>
              <a:ext cx="0" cy="289"/>
            </a:xfrm>
            <a:prstGeom prst="line">
              <a:avLst/>
            </a:prstGeom>
            <a:noFill/>
            <a:ln w="38100">
              <a:solidFill>
                <a:srgbClr val="FF3300"/>
              </a:solidFill>
              <a:round/>
              <a:headEnd/>
              <a:tailEnd type="triangle" w="med" len="med"/>
            </a:ln>
            <a:effectLst/>
          </p:spPr>
          <p:txBody>
            <a:bodyPr wrap="none" anchor="ctr"/>
            <a:lstStyle/>
            <a:p>
              <a:endParaRPr lang="zh-CN" altLang="en-US"/>
            </a:p>
          </p:txBody>
        </p:sp>
      </p:grpSp>
      <p:sp>
        <p:nvSpPr>
          <p:cNvPr id="152" name="Line 204"/>
          <p:cNvSpPr>
            <a:spLocks noChangeShapeType="1"/>
          </p:cNvSpPr>
          <p:nvPr/>
        </p:nvSpPr>
        <p:spPr bwMode="auto">
          <a:xfrm>
            <a:off x="10134600" y="4343400"/>
            <a:ext cx="0" cy="1371600"/>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153" name="Rectangle 210"/>
          <p:cNvSpPr>
            <a:spLocks noChangeArrowheads="1"/>
          </p:cNvSpPr>
          <p:nvPr/>
        </p:nvSpPr>
        <p:spPr bwMode="auto">
          <a:xfrm>
            <a:off x="9906000" y="5715001"/>
            <a:ext cx="414338" cy="366713"/>
          </a:xfrm>
          <a:prstGeom prst="rect">
            <a:avLst/>
          </a:prstGeom>
          <a:noFill/>
          <a:ln w="19050">
            <a:noFill/>
            <a:miter lim="800000"/>
            <a:headEnd/>
            <a:tailEnd/>
          </a:ln>
          <a:effectLst/>
        </p:spPr>
        <p:txBody>
          <a:bodyPr wrap="none">
            <a:spAutoFit/>
          </a:bodyPr>
          <a:lstStyle/>
          <a:p>
            <a:r>
              <a:rPr kumimoji="1" lang="en-US" altLang="zh-CN"/>
              <a:t>∧</a:t>
            </a:r>
          </a:p>
        </p:txBody>
      </p:sp>
      <p:sp>
        <p:nvSpPr>
          <p:cNvPr id="154" name="Line 212"/>
          <p:cNvSpPr>
            <a:spLocks noChangeShapeType="1"/>
          </p:cNvSpPr>
          <p:nvPr/>
        </p:nvSpPr>
        <p:spPr bwMode="auto">
          <a:xfrm>
            <a:off x="5943600" y="4419600"/>
            <a:ext cx="0" cy="838200"/>
          </a:xfrm>
          <a:prstGeom prst="line">
            <a:avLst/>
          </a:prstGeom>
          <a:noFill/>
          <a:ln w="19050">
            <a:solidFill>
              <a:srgbClr val="CC0066"/>
            </a:solidFill>
            <a:round/>
            <a:headEnd/>
            <a:tailEnd/>
          </a:ln>
          <a:effectLst/>
        </p:spPr>
        <p:txBody>
          <a:bodyPr wrap="none" anchor="ctr"/>
          <a:lstStyle/>
          <a:p>
            <a:endParaRPr lang="zh-CN" altLang="en-US"/>
          </a:p>
        </p:txBody>
      </p:sp>
      <p:sp>
        <p:nvSpPr>
          <p:cNvPr id="155" name="Line 213"/>
          <p:cNvSpPr>
            <a:spLocks noChangeShapeType="1"/>
          </p:cNvSpPr>
          <p:nvPr/>
        </p:nvSpPr>
        <p:spPr bwMode="auto">
          <a:xfrm>
            <a:off x="5943600" y="5181600"/>
            <a:ext cx="3505200" cy="0"/>
          </a:xfrm>
          <a:prstGeom prst="line">
            <a:avLst/>
          </a:prstGeom>
          <a:noFill/>
          <a:ln w="19050">
            <a:solidFill>
              <a:srgbClr val="CC0066"/>
            </a:solidFill>
            <a:round/>
            <a:headEnd/>
            <a:tailEnd/>
          </a:ln>
          <a:effectLst/>
        </p:spPr>
        <p:txBody>
          <a:bodyPr wrap="none" anchor="ctr"/>
          <a:lstStyle/>
          <a:p>
            <a:endParaRPr lang="zh-CN" altLang="en-US"/>
          </a:p>
        </p:txBody>
      </p:sp>
      <p:sp>
        <p:nvSpPr>
          <p:cNvPr id="156" name="Line 214"/>
          <p:cNvSpPr>
            <a:spLocks noChangeShapeType="1"/>
          </p:cNvSpPr>
          <p:nvPr/>
        </p:nvSpPr>
        <p:spPr bwMode="auto">
          <a:xfrm>
            <a:off x="9448800" y="5181600"/>
            <a:ext cx="0" cy="457200"/>
          </a:xfrm>
          <a:prstGeom prst="line">
            <a:avLst/>
          </a:prstGeom>
          <a:noFill/>
          <a:ln w="19050">
            <a:solidFill>
              <a:srgbClr val="CC0066"/>
            </a:solidFill>
            <a:round/>
            <a:headEnd/>
            <a:tailEnd type="triangle" w="med" len="med"/>
          </a:ln>
          <a:effectLst/>
        </p:spPr>
        <p:txBody>
          <a:bodyPr wrap="none" anchor="ctr"/>
          <a:lstStyle/>
          <a:p>
            <a:endParaRPr lang="zh-CN" altLang="en-US"/>
          </a:p>
        </p:txBody>
      </p:sp>
      <p:sp>
        <p:nvSpPr>
          <p:cNvPr id="157" name="Rectangle 215"/>
          <p:cNvSpPr>
            <a:spLocks noChangeArrowheads="1"/>
          </p:cNvSpPr>
          <p:nvPr/>
        </p:nvSpPr>
        <p:spPr bwMode="auto">
          <a:xfrm>
            <a:off x="9220200" y="5791201"/>
            <a:ext cx="414338" cy="366713"/>
          </a:xfrm>
          <a:prstGeom prst="rect">
            <a:avLst/>
          </a:prstGeom>
          <a:noFill/>
          <a:ln w="19050">
            <a:noFill/>
            <a:miter lim="800000"/>
            <a:headEnd/>
            <a:tailEnd/>
          </a:ln>
          <a:effectLst/>
        </p:spPr>
        <p:txBody>
          <a:bodyPr wrap="none">
            <a:spAutoFit/>
          </a:bodyPr>
          <a:lstStyle/>
          <a:p>
            <a:r>
              <a:rPr kumimoji="1" lang="en-US" altLang="zh-CN"/>
              <a:t>∧</a:t>
            </a:r>
          </a:p>
        </p:txBody>
      </p:sp>
    </p:spTree>
    <p:extLst>
      <p:ext uri="{BB962C8B-B14F-4D97-AF65-F5344CB8AC3E}">
        <p14:creationId xmlns:p14="http://schemas.microsoft.com/office/powerpoint/2010/main" val="188087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ox(out)">
                                      <p:cBhvr>
                                        <p:cTn id="7" dur="500"/>
                                        <p:tgtEl>
                                          <p:spTgt spid="1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ox(out)">
                                      <p:cBhvr>
                                        <p:cTn id="12" dur="500"/>
                                        <p:tgtEl>
                                          <p:spTgt spid="10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box(out)">
                                      <p:cBhvr>
                                        <p:cTn id="17" dur="500"/>
                                        <p:tgtEl>
                                          <p:spTgt spid="11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box(out)">
                                      <p:cBhvr>
                                        <p:cTn id="22" dur="500"/>
                                        <p:tgtEl>
                                          <p:spTgt spid="11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box(out)">
                                      <p:cBhvr>
                                        <p:cTn id="27" dur="500"/>
                                        <p:tgtEl>
                                          <p:spTgt spid="147"/>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图的遍历</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深度优先搜索遍历</a:t>
            </a:r>
            <a:r>
              <a:rPr lang="en-US" altLang="zh-CN" dirty="0" smtClean="0">
                <a:solidFill>
                  <a:srgbClr val="FF0000"/>
                </a:solidFill>
              </a:rPr>
              <a:t>DFS(</a:t>
            </a:r>
            <a:r>
              <a:rPr lang="zh-CN" altLang="en-US" dirty="0" smtClean="0">
                <a:solidFill>
                  <a:srgbClr val="FF0000"/>
                </a:solidFill>
              </a:rPr>
              <a:t>用递归</a:t>
            </a:r>
            <a:r>
              <a:rPr lang="en-US" altLang="zh-CN" dirty="0" smtClean="0">
                <a:solidFill>
                  <a:srgbClr val="FF0000"/>
                </a:solidFill>
              </a:rPr>
              <a:t>)</a:t>
            </a:r>
          </a:p>
          <a:p>
            <a:pPr lvl="1"/>
            <a:r>
              <a:rPr lang="zh-CN" altLang="en-US" dirty="0" smtClean="0"/>
              <a:t>先访问一顶点</a:t>
            </a:r>
            <a:r>
              <a:rPr lang="en-US" altLang="zh-CN" dirty="0" smtClean="0"/>
              <a:t>(Vi)</a:t>
            </a:r>
            <a:r>
              <a:rPr lang="zh-CN" altLang="en-US" dirty="0" smtClean="0"/>
              <a:t>，并标记为已访问过的</a:t>
            </a:r>
            <a:endParaRPr lang="en-US" altLang="zh-CN" dirty="0" smtClean="0"/>
          </a:p>
          <a:p>
            <a:pPr lvl="1"/>
            <a:r>
              <a:rPr lang="zh-CN" altLang="en-US" dirty="0" smtClean="0"/>
              <a:t>从</a:t>
            </a:r>
            <a:r>
              <a:rPr lang="en-US" altLang="zh-CN" dirty="0" smtClean="0"/>
              <a:t>Vi</a:t>
            </a:r>
            <a:r>
              <a:rPr lang="zh-CN" altLang="en-US" dirty="0" smtClean="0"/>
              <a:t>的任一个未被访问的邻接点</a:t>
            </a:r>
            <a:r>
              <a:rPr lang="en-US" altLang="zh-CN" dirty="0" smtClean="0"/>
              <a:t>(</a:t>
            </a:r>
            <a:r>
              <a:rPr lang="zh-CN" altLang="en-US" dirty="0" smtClean="0"/>
              <a:t>有向图入边接点除外</a:t>
            </a:r>
            <a:r>
              <a:rPr lang="en-US" altLang="zh-CN" dirty="0" smtClean="0"/>
              <a:t>)</a:t>
            </a:r>
            <a:r>
              <a:rPr lang="zh-CN" altLang="en-US" dirty="0" smtClean="0"/>
              <a:t>出发进行深度优先搜索遍历。</a:t>
            </a:r>
            <a:endParaRPr lang="en-US" altLang="zh-CN" dirty="0" smtClean="0"/>
          </a:p>
          <a:p>
            <a:pPr lvl="1"/>
            <a:r>
              <a:rPr lang="zh-CN" altLang="en-US" dirty="0" smtClean="0"/>
              <a:t>当所有的邻接点均被访问过后，则退回到上一个顶点</a:t>
            </a:r>
            <a:r>
              <a:rPr lang="en-US" altLang="zh-CN" dirty="0" err="1" smtClean="0"/>
              <a:t>Vk</a:t>
            </a:r>
            <a:r>
              <a:rPr lang="zh-CN" altLang="en-US" dirty="0" smtClean="0"/>
              <a:t>，从</a:t>
            </a:r>
            <a:r>
              <a:rPr lang="en-US" altLang="zh-CN" dirty="0" err="1" smtClean="0"/>
              <a:t>Vk</a:t>
            </a:r>
            <a:r>
              <a:rPr lang="zh-CN" altLang="en-US" dirty="0" smtClean="0"/>
              <a:t>的另一个未被访问过的邻接点出发，进行深度优先搜索遍历</a:t>
            </a:r>
            <a:endParaRPr lang="en-US" altLang="zh-CN" dirty="0" smtClean="0"/>
          </a:p>
          <a:p>
            <a:pPr lvl="1"/>
            <a:r>
              <a:rPr lang="zh-CN" altLang="en-US" dirty="0" smtClean="0"/>
              <a:t>直到退回到初始点并且没有未被访问过的邻接点为止。</a:t>
            </a:r>
            <a:endParaRPr lang="zh-CN" altLang="en-US" dirty="0"/>
          </a:p>
        </p:txBody>
      </p:sp>
    </p:spTree>
    <p:extLst>
      <p:ext uri="{BB962C8B-B14F-4D97-AF65-F5344CB8AC3E}">
        <p14:creationId xmlns:p14="http://schemas.microsoft.com/office/powerpoint/2010/main" val="419495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738414" y="214290"/>
            <a:ext cx="2626040" cy="369332"/>
          </a:xfrm>
          <a:prstGeom prst="rect">
            <a:avLst/>
          </a:prstGeom>
          <a:noFill/>
          <a:ln w="19050">
            <a:noFill/>
            <a:miter lim="800000"/>
            <a:headEnd/>
            <a:tailEnd/>
          </a:ln>
          <a:effectLst/>
        </p:spPr>
        <p:txBody>
          <a:bodyPr wrap="none">
            <a:spAutoFit/>
          </a:bodyPr>
          <a:lstStyle/>
          <a:p>
            <a:pPr lvl="1" eaLnBrk="1" hangingPunct="1"/>
            <a:r>
              <a:rPr kumimoji="1" lang="zh-CN" altLang="en-US" b="1" dirty="0">
                <a:solidFill>
                  <a:srgbClr val="FF0000"/>
                </a:solidFill>
                <a:latin typeface="楷体" pitchFamily="49" charset="-122"/>
                <a:ea typeface="楷体" pitchFamily="49" charset="-122"/>
              </a:rPr>
              <a:t>深度优先遍历</a:t>
            </a:r>
            <a:r>
              <a:rPr kumimoji="1" lang="en-US" altLang="zh-CN" b="1" dirty="0">
                <a:solidFill>
                  <a:srgbClr val="FF0000"/>
                </a:solidFill>
                <a:latin typeface="楷体" pitchFamily="49" charset="-122"/>
                <a:ea typeface="楷体" pitchFamily="49" charset="-122"/>
              </a:rPr>
              <a:t>(DFS)</a:t>
            </a:r>
          </a:p>
        </p:txBody>
      </p:sp>
      <p:grpSp>
        <p:nvGrpSpPr>
          <p:cNvPr id="5" name="Group 5"/>
          <p:cNvGrpSpPr>
            <a:grpSpLocks/>
          </p:cNvGrpSpPr>
          <p:nvPr/>
        </p:nvGrpSpPr>
        <p:grpSpPr bwMode="auto">
          <a:xfrm>
            <a:off x="2703514" y="652463"/>
            <a:ext cx="2600325" cy="2525712"/>
            <a:chOff x="743" y="411"/>
            <a:chExt cx="1638" cy="1591"/>
          </a:xfrm>
        </p:grpSpPr>
        <p:sp>
          <p:nvSpPr>
            <p:cNvPr id="6" name="Text Box 6"/>
            <p:cNvSpPr txBox="1">
              <a:spLocks noChangeArrowheads="1"/>
            </p:cNvSpPr>
            <p:nvPr/>
          </p:nvSpPr>
          <p:spPr bwMode="auto">
            <a:xfrm>
              <a:off x="743" y="1752"/>
              <a:ext cx="116" cy="250"/>
            </a:xfrm>
            <a:prstGeom prst="rect">
              <a:avLst/>
            </a:prstGeom>
            <a:noFill/>
            <a:ln w="9525">
              <a:noFill/>
              <a:miter lim="800000"/>
              <a:headEnd/>
              <a:tailEnd/>
            </a:ln>
            <a:effectLst/>
          </p:spPr>
          <p:txBody>
            <a:bodyPr wrap="none" anchor="ctr">
              <a:spAutoFit/>
            </a:bodyPr>
            <a:lstStyle/>
            <a:p>
              <a:pPr algn="l" eaLnBrk="1" hangingPunct="1"/>
              <a:endParaRPr kumimoji="1" lang="zh-CN" altLang="zh-CN" sz="2000">
                <a:sym typeface="Symbol" pitchFamily="18" charset="2"/>
              </a:endParaRPr>
            </a:p>
          </p:txBody>
        </p:sp>
        <p:grpSp>
          <p:nvGrpSpPr>
            <p:cNvPr id="7" name="Group 7"/>
            <p:cNvGrpSpPr>
              <a:grpSpLocks/>
            </p:cNvGrpSpPr>
            <p:nvPr/>
          </p:nvGrpSpPr>
          <p:grpSpPr bwMode="auto">
            <a:xfrm>
              <a:off x="885" y="411"/>
              <a:ext cx="1496" cy="1305"/>
              <a:chOff x="885" y="411"/>
              <a:chExt cx="1496" cy="1305"/>
            </a:xfrm>
          </p:grpSpPr>
          <p:sp>
            <p:nvSpPr>
              <p:cNvPr id="8" name="Oval 8"/>
              <p:cNvSpPr>
                <a:spLocks noChangeArrowheads="1"/>
              </p:cNvSpPr>
              <p:nvPr/>
            </p:nvSpPr>
            <p:spPr bwMode="auto">
              <a:xfrm>
                <a:off x="1579" y="411"/>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1</a:t>
                </a:r>
                <a:endParaRPr kumimoji="1" lang="en-US" altLang="zh-CN" sz="2000"/>
              </a:p>
            </p:txBody>
          </p:sp>
          <p:sp>
            <p:nvSpPr>
              <p:cNvPr id="9" name="Oval 9"/>
              <p:cNvSpPr>
                <a:spLocks noChangeArrowheads="1"/>
              </p:cNvSpPr>
              <p:nvPr/>
            </p:nvSpPr>
            <p:spPr bwMode="auto">
              <a:xfrm>
                <a:off x="1220" y="729"/>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2</a:t>
                </a:r>
                <a:endParaRPr kumimoji="1" lang="en-US" altLang="zh-CN" sz="2000"/>
              </a:p>
            </p:txBody>
          </p:sp>
          <p:sp>
            <p:nvSpPr>
              <p:cNvPr id="10" name="Oval 10"/>
              <p:cNvSpPr>
                <a:spLocks noChangeArrowheads="1"/>
              </p:cNvSpPr>
              <p:nvPr/>
            </p:nvSpPr>
            <p:spPr bwMode="auto">
              <a:xfrm>
                <a:off x="1049"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4</a:t>
                </a:r>
                <a:endParaRPr kumimoji="1" lang="en-US" altLang="zh-CN" sz="2000"/>
              </a:p>
            </p:txBody>
          </p:sp>
          <p:sp>
            <p:nvSpPr>
              <p:cNvPr id="11" name="Oval 11"/>
              <p:cNvSpPr>
                <a:spLocks noChangeArrowheads="1"/>
              </p:cNvSpPr>
              <p:nvPr/>
            </p:nvSpPr>
            <p:spPr bwMode="auto">
              <a:xfrm>
                <a:off x="1411"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5</a:t>
                </a:r>
                <a:endParaRPr kumimoji="1" lang="en-US" altLang="zh-CN" sz="2000"/>
              </a:p>
            </p:txBody>
          </p:sp>
          <p:sp>
            <p:nvSpPr>
              <p:cNvPr id="12" name="Oval 12"/>
              <p:cNvSpPr>
                <a:spLocks noChangeArrowheads="1"/>
              </p:cNvSpPr>
              <p:nvPr/>
            </p:nvSpPr>
            <p:spPr bwMode="auto">
              <a:xfrm>
                <a:off x="1974" y="729"/>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3</a:t>
                </a:r>
                <a:endParaRPr kumimoji="1" lang="en-US" altLang="zh-CN" sz="2000"/>
              </a:p>
            </p:txBody>
          </p:sp>
          <p:sp>
            <p:nvSpPr>
              <p:cNvPr id="13" name="Oval 13"/>
              <p:cNvSpPr>
                <a:spLocks noChangeArrowheads="1"/>
              </p:cNvSpPr>
              <p:nvPr/>
            </p:nvSpPr>
            <p:spPr bwMode="auto">
              <a:xfrm>
                <a:off x="2170"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7</a:t>
                </a:r>
                <a:endParaRPr kumimoji="1" lang="en-US" altLang="zh-CN" sz="2000"/>
              </a:p>
            </p:txBody>
          </p:sp>
          <p:sp>
            <p:nvSpPr>
              <p:cNvPr id="14" name="Oval 14"/>
              <p:cNvSpPr>
                <a:spLocks noChangeArrowheads="1"/>
              </p:cNvSpPr>
              <p:nvPr/>
            </p:nvSpPr>
            <p:spPr bwMode="auto">
              <a:xfrm>
                <a:off x="1777"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6</a:t>
                </a:r>
                <a:endParaRPr kumimoji="1" lang="en-US" altLang="zh-CN" sz="2000"/>
              </a:p>
            </p:txBody>
          </p:sp>
          <p:sp>
            <p:nvSpPr>
              <p:cNvPr id="15" name="Oval 15"/>
              <p:cNvSpPr>
                <a:spLocks noChangeArrowheads="1"/>
              </p:cNvSpPr>
              <p:nvPr/>
            </p:nvSpPr>
            <p:spPr bwMode="auto">
              <a:xfrm>
                <a:off x="1628" y="1505"/>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8</a:t>
                </a:r>
                <a:endParaRPr kumimoji="1" lang="en-US" altLang="zh-CN" sz="2000"/>
              </a:p>
            </p:txBody>
          </p:sp>
          <p:sp>
            <p:nvSpPr>
              <p:cNvPr id="16" name="Line 16"/>
              <p:cNvSpPr>
                <a:spLocks noChangeShapeType="1"/>
              </p:cNvSpPr>
              <p:nvPr/>
            </p:nvSpPr>
            <p:spPr bwMode="auto">
              <a:xfrm flipH="1">
                <a:off x="1434" y="600"/>
                <a:ext cx="178" cy="178"/>
              </a:xfrm>
              <a:prstGeom prst="line">
                <a:avLst/>
              </a:prstGeom>
              <a:noFill/>
              <a:ln w="9525">
                <a:solidFill>
                  <a:schemeClr val="tx1"/>
                </a:solidFill>
                <a:round/>
                <a:headEnd/>
                <a:tailEnd/>
              </a:ln>
              <a:effectLst/>
            </p:spPr>
            <p:txBody>
              <a:bodyPr wrap="none" anchor="ctr"/>
              <a:lstStyle/>
              <a:p>
                <a:endParaRPr lang="zh-CN" altLang="en-US"/>
              </a:p>
            </p:txBody>
          </p:sp>
          <p:sp>
            <p:nvSpPr>
              <p:cNvPr id="17" name="Line 17"/>
              <p:cNvSpPr>
                <a:spLocks noChangeShapeType="1"/>
              </p:cNvSpPr>
              <p:nvPr/>
            </p:nvSpPr>
            <p:spPr bwMode="auto">
              <a:xfrm>
                <a:off x="1768" y="589"/>
                <a:ext cx="211" cy="211"/>
              </a:xfrm>
              <a:prstGeom prst="line">
                <a:avLst/>
              </a:prstGeom>
              <a:noFill/>
              <a:ln w="9525">
                <a:solidFill>
                  <a:schemeClr val="tx1"/>
                </a:solidFill>
                <a:round/>
                <a:headEnd/>
                <a:tailEnd/>
              </a:ln>
              <a:effectLst/>
            </p:spPr>
            <p:txBody>
              <a:bodyPr wrap="none" anchor="ctr"/>
              <a:lstStyle/>
              <a:p>
                <a:endParaRPr lang="zh-CN" altLang="en-US"/>
              </a:p>
            </p:txBody>
          </p:sp>
          <p:sp>
            <p:nvSpPr>
              <p:cNvPr id="18" name="Line 18"/>
              <p:cNvSpPr>
                <a:spLocks noChangeShapeType="1"/>
              </p:cNvSpPr>
              <p:nvPr/>
            </p:nvSpPr>
            <p:spPr bwMode="auto">
              <a:xfrm flipH="1">
                <a:off x="1190" y="933"/>
                <a:ext cx="100" cy="178"/>
              </a:xfrm>
              <a:prstGeom prst="line">
                <a:avLst/>
              </a:prstGeom>
              <a:noFill/>
              <a:ln w="9525">
                <a:solidFill>
                  <a:schemeClr val="tx1"/>
                </a:solidFill>
                <a:round/>
                <a:headEnd/>
                <a:tailEnd/>
              </a:ln>
              <a:effectLst/>
            </p:spPr>
            <p:txBody>
              <a:bodyPr wrap="none" anchor="ctr"/>
              <a:lstStyle/>
              <a:p>
                <a:endParaRPr lang="zh-CN" altLang="en-US"/>
              </a:p>
            </p:txBody>
          </p:sp>
          <p:sp>
            <p:nvSpPr>
              <p:cNvPr id="19" name="Line 19"/>
              <p:cNvSpPr>
                <a:spLocks noChangeShapeType="1"/>
              </p:cNvSpPr>
              <p:nvPr/>
            </p:nvSpPr>
            <p:spPr bwMode="auto">
              <a:xfrm>
                <a:off x="1379" y="911"/>
                <a:ext cx="111" cy="222"/>
              </a:xfrm>
              <a:prstGeom prst="line">
                <a:avLst/>
              </a:prstGeom>
              <a:noFill/>
              <a:ln w="9525">
                <a:solidFill>
                  <a:schemeClr val="tx1"/>
                </a:solidFill>
                <a:round/>
                <a:headEnd/>
                <a:tailEnd/>
              </a:ln>
              <a:effectLst/>
            </p:spPr>
            <p:txBody>
              <a:bodyPr wrap="none" anchor="ctr"/>
              <a:lstStyle/>
              <a:p>
                <a:endParaRPr lang="zh-CN" altLang="en-US"/>
              </a:p>
            </p:txBody>
          </p:sp>
          <p:sp>
            <p:nvSpPr>
              <p:cNvPr id="20" name="Line 20"/>
              <p:cNvSpPr>
                <a:spLocks noChangeShapeType="1"/>
              </p:cNvSpPr>
              <p:nvPr/>
            </p:nvSpPr>
            <p:spPr bwMode="auto">
              <a:xfrm flipH="1">
                <a:off x="1923" y="922"/>
                <a:ext cx="111" cy="211"/>
              </a:xfrm>
              <a:prstGeom prst="line">
                <a:avLst/>
              </a:prstGeom>
              <a:noFill/>
              <a:ln w="9525">
                <a:solidFill>
                  <a:schemeClr val="tx1"/>
                </a:solidFill>
                <a:round/>
                <a:headEnd/>
                <a:tailEnd/>
              </a:ln>
              <a:effectLst/>
            </p:spPr>
            <p:txBody>
              <a:bodyPr wrap="none" anchor="ctr"/>
              <a:lstStyle/>
              <a:p>
                <a:endParaRPr lang="zh-CN" altLang="en-US"/>
              </a:p>
            </p:txBody>
          </p:sp>
          <p:sp>
            <p:nvSpPr>
              <p:cNvPr id="21" name="Line 21"/>
              <p:cNvSpPr>
                <a:spLocks noChangeShapeType="1"/>
              </p:cNvSpPr>
              <p:nvPr/>
            </p:nvSpPr>
            <p:spPr bwMode="auto">
              <a:xfrm>
                <a:off x="2168" y="922"/>
                <a:ext cx="122" cy="200"/>
              </a:xfrm>
              <a:prstGeom prst="line">
                <a:avLst/>
              </a:prstGeom>
              <a:noFill/>
              <a:ln w="9525">
                <a:solidFill>
                  <a:schemeClr val="tx1"/>
                </a:solidFill>
                <a:round/>
                <a:headEnd/>
                <a:tailEnd/>
              </a:ln>
              <a:effectLst/>
            </p:spPr>
            <p:txBody>
              <a:bodyPr wrap="none" anchor="ctr"/>
              <a:lstStyle/>
              <a:p>
                <a:endParaRPr lang="zh-CN" altLang="en-US"/>
              </a:p>
            </p:txBody>
          </p:sp>
          <p:sp>
            <p:nvSpPr>
              <p:cNvPr id="22" name="Text Box 22"/>
              <p:cNvSpPr txBox="1">
                <a:spLocks noChangeArrowheads="1"/>
              </p:cNvSpPr>
              <p:nvPr/>
            </p:nvSpPr>
            <p:spPr bwMode="auto">
              <a:xfrm>
                <a:off x="885" y="431"/>
                <a:ext cx="276" cy="250"/>
              </a:xfrm>
              <a:prstGeom prst="rect">
                <a:avLst/>
              </a:prstGeom>
              <a:noFill/>
              <a:ln w="9525">
                <a:noFill/>
                <a:miter lim="800000"/>
                <a:headEnd/>
                <a:tailEnd/>
              </a:ln>
              <a:effectLst/>
            </p:spPr>
            <p:txBody>
              <a:bodyPr wrap="none" anchor="ctr">
                <a:spAutoFit/>
              </a:bodyPr>
              <a:lstStyle/>
              <a:p>
                <a:pPr algn="ctr" eaLnBrk="1" hangingPunct="1"/>
                <a:r>
                  <a:rPr kumimoji="1" lang="zh-CN" altLang="en-US" sz="2000"/>
                  <a:t>例</a:t>
                </a:r>
              </a:p>
            </p:txBody>
          </p:sp>
          <p:sp>
            <p:nvSpPr>
              <p:cNvPr id="23" name="Line 23"/>
              <p:cNvSpPr>
                <a:spLocks noChangeShapeType="1"/>
              </p:cNvSpPr>
              <p:nvPr/>
            </p:nvSpPr>
            <p:spPr bwMode="auto">
              <a:xfrm>
                <a:off x="1522" y="1311"/>
                <a:ext cx="167" cy="211"/>
              </a:xfrm>
              <a:prstGeom prst="line">
                <a:avLst/>
              </a:prstGeom>
              <a:noFill/>
              <a:ln w="9525">
                <a:solidFill>
                  <a:schemeClr val="tx1"/>
                </a:solidFill>
                <a:round/>
                <a:headEnd/>
                <a:tailEnd/>
              </a:ln>
              <a:effectLst/>
            </p:spPr>
            <p:txBody>
              <a:bodyPr wrap="none" anchor="ctr"/>
              <a:lstStyle/>
              <a:p>
                <a:endParaRPr lang="zh-CN" altLang="en-US"/>
              </a:p>
            </p:txBody>
          </p:sp>
          <p:sp>
            <p:nvSpPr>
              <p:cNvPr id="24" name="Line 24"/>
              <p:cNvSpPr>
                <a:spLocks noChangeShapeType="1"/>
              </p:cNvSpPr>
              <p:nvPr/>
            </p:nvSpPr>
            <p:spPr bwMode="auto">
              <a:xfrm flipH="1">
                <a:off x="1756" y="1322"/>
                <a:ext cx="122" cy="200"/>
              </a:xfrm>
              <a:prstGeom prst="line">
                <a:avLst/>
              </a:prstGeom>
              <a:noFill/>
              <a:ln w="9525">
                <a:solidFill>
                  <a:schemeClr val="tx1"/>
                </a:solidFill>
                <a:round/>
                <a:headEnd/>
                <a:tailEnd/>
              </a:ln>
              <a:effectLst/>
            </p:spPr>
            <p:txBody>
              <a:bodyPr wrap="none" anchor="ctr"/>
              <a:lstStyle/>
              <a:p>
                <a:endParaRPr lang="zh-CN" altLang="en-US"/>
              </a:p>
            </p:txBody>
          </p:sp>
          <p:sp>
            <p:nvSpPr>
              <p:cNvPr id="25" name="Line 25"/>
              <p:cNvSpPr>
                <a:spLocks noChangeShapeType="1"/>
              </p:cNvSpPr>
              <p:nvPr/>
            </p:nvSpPr>
            <p:spPr bwMode="auto">
              <a:xfrm>
                <a:off x="1156" y="1311"/>
                <a:ext cx="478" cy="278"/>
              </a:xfrm>
              <a:prstGeom prst="line">
                <a:avLst/>
              </a:prstGeom>
              <a:noFill/>
              <a:ln w="9525">
                <a:solidFill>
                  <a:schemeClr val="tx1"/>
                </a:solidFill>
                <a:round/>
                <a:headEnd/>
                <a:tailEnd/>
              </a:ln>
              <a:effectLst/>
            </p:spPr>
            <p:txBody>
              <a:bodyPr wrap="none" anchor="ctr"/>
              <a:lstStyle/>
              <a:p>
                <a:endParaRPr lang="zh-CN" altLang="en-US"/>
              </a:p>
            </p:txBody>
          </p:sp>
          <p:sp>
            <p:nvSpPr>
              <p:cNvPr id="26" name="Line 26"/>
              <p:cNvSpPr>
                <a:spLocks noChangeShapeType="1"/>
              </p:cNvSpPr>
              <p:nvPr/>
            </p:nvSpPr>
            <p:spPr bwMode="auto">
              <a:xfrm flipH="1">
                <a:off x="1834" y="1322"/>
                <a:ext cx="444" cy="267"/>
              </a:xfrm>
              <a:prstGeom prst="line">
                <a:avLst/>
              </a:prstGeom>
              <a:noFill/>
              <a:ln w="9525">
                <a:solidFill>
                  <a:schemeClr val="tx1"/>
                </a:solidFill>
                <a:round/>
                <a:headEnd/>
                <a:tailEnd/>
              </a:ln>
              <a:effectLst/>
            </p:spPr>
            <p:txBody>
              <a:bodyPr wrap="none" anchor="ctr"/>
              <a:lstStyle/>
              <a:p>
                <a:endParaRPr lang="zh-CN" altLang="en-US"/>
              </a:p>
            </p:txBody>
          </p:sp>
        </p:grpSp>
      </p:grpSp>
      <p:grpSp>
        <p:nvGrpSpPr>
          <p:cNvPr id="27" name="Group 27"/>
          <p:cNvGrpSpPr>
            <a:grpSpLocks/>
          </p:cNvGrpSpPr>
          <p:nvPr/>
        </p:nvGrpSpPr>
        <p:grpSpPr bwMode="auto">
          <a:xfrm>
            <a:off x="2609850" y="3484563"/>
            <a:ext cx="2952750" cy="2508250"/>
            <a:chOff x="684" y="2195"/>
            <a:chExt cx="1860" cy="1580"/>
          </a:xfrm>
        </p:grpSpPr>
        <p:sp>
          <p:nvSpPr>
            <p:cNvPr id="28" name="Text Box 28"/>
            <p:cNvSpPr txBox="1">
              <a:spLocks noChangeArrowheads="1"/>
            </p:cNvSpPr>
            <p:nvPr/>
          </p:nvSpPr>
          <p:spPr bwMode="auto">
            <a:xfrm>
              <a:off x="684" y="3525"/>
              <a:ext cx="116" cy="250"/>
            </a:xfrm>
            <a:prstGeom prst="rect">
              <a:avLst/>
            </a:prstGeom>
            <a:noFill/>
            <a:ln w="9525">
              <a:noFill/>
              <a:miter lim="800000"/>
              <a:headEnd/>
              <a:tailEnd/>
            </a:ln>
            <a:effectLst/>
          </p:spPr>
          <p:txBody>
            <a:bodyPr wrap="none" anchor="ctr">
              <a:spAutoFit/>
            </a:bodyPr>
            <a:lstStyle/>
            <a:p>
              <a:pPr algn="l" eaLnBrk="1" hangingPunct="1"/>
              <a:endParaRPr kumimoji="1" lang="zh-CN" altLang="zh-CN" sz="2000">
                <a:sym typeface="Symbol" pitchFamily="18" charset="2"/>
              </a:endParaRPr>
            </a:p>
          </p:txBody>
        </p:sp>
        <p:grpSp>
          <p:nvGrpSpPr>
            <p:cNvPr id="29" name="Group 29"/>
            <p:cNvGrpSpPr>
              <a:grpSpLocks/>
            </p:cNvGrpSpPr>
            <p:nvPr/>
          </p:nvGrpSpPr>
          <p:grpSpPr bwMode="auto">
            <a:xfrm>
              <a:off x="826" y="2195"/>
              <a:ext cx="1718" cy="1016"/>
              <a:chOff x="826" y="2195"/>
              <a:chExt cx="1718" cy="1016"/>
            </a:xfrm>
          </p:grpSpPr>
          <p:sp>
            <p:nvSpPr>
              <p:cNvPr id="30" name="Text Box 30"/>
              <p:cNvSpPr txBox="1">
                <a:spLocks noChangeArrowheads="1"/>
              </p:cNvSpPr>
              <p:nvPr/>
            </p:nvSpPr>
            <p:spPr bwMode="auto">
              <a:xfrm>
                <a:off x="826" y="2204"/>
                <a:ext cx="276" cy="250"/>
              </a:xfrm>
              <a:prstGeom prst="rect">
                <a:avLst/>
              </a:prstGeom>
              <a:noFill/>
              <a:ln w="9525">
                <a:noFill/>
                <a:miter lim="800000"/>
                <a:headEnd/>
                <a:tailEnd/>
              </a:ln>
              <a:effectLst/>
            </p:spPr>
            <p:txBody>
              <a:bodyPr wrap="none" anchor="ctr">
                <a:spAutoFit/>
              </a:bodyPr>
              <a:lstStyle/>
              <a:p>
                <a:pPr algn="ctr" eaLnBrk="1" hangingPunct="1"/>
                <a:r>
                  <a:rPr kumimoji="1" lang="zh-CN" altLang="en-US" sz="2000"/>
                  <a:t>例</a:t>
                </a:r>
              </a:p>
            </p:txBody>
          </p:sp>
          <p:grpSp>
            <p:nvGrpSpPr>
              <p:cNvPr id="31" name="Group 31"/>
              <p:cNvGrpSpPr>
                <a:grpSpLocks/>
              </p:cNvGrpSpPr>
              <p:nvPr/>
            </p:nvGrpSpPr>
            <p:grpSpPr bwMode="auto">
              <a:xfrm>
                <a:off x="1090" y="2195"/>
                <a:ext cx="1454" cy="1016"/>
                <a:chOff x="2768" y="2162"/>
                <a:chExt cx="1454" cy="1016"/>
              </a:xfrm>
            </p:grpSpPr>
            <p:sp>
              <p:nvSpPr>
                <p:cNvPr id="32" name="Oval 32"/>
                <p:cNvSpPr>
                  <a:spLocks noChangeArrowheads="1"/>
                </p:cNvSpPr>
                <p:nvPr/>
              </p:nvSpPr>
              <p:spPr bwMode="auto">
                <a:xfrm>
                  <a:off x="3375" y="2162"/>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1</a:t>
                  </a:r>
                  <a:endParaRPr kumimoji="1" lang="en-US" altLang="zh-CN" sz="2000"/>
                </a:p>
              </p:txBody>
            </p:sp>
            <p:sp>
              <p:nvSpPr>
                <p:cNvPr id="33" name="Oval 33"/>
                <p:cNvSpPr>
                  <a:spLocks noChangeArrowheads="1"/>
                </p:cNvSpPr>
                <p:nvPr/>
              </p:nvSpPr>
              <p:spPr bwMode="auto">
                <a:xfrm>
                  <a:off x="2794" y="2524"/>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2</a:t>
                  </a:r>
                  <a:endParaRPr kumimoji="1" lang="en-US" altLang="zh-CN" sz="2000"/>
                </a:p>
              </p:txBody>
            </p:sp>
            <p:sp>
              <p:nvSpPr>
                <p:cNvPr id="34" name="Oval 34"/>
                <p:cNvSpPr>
                  <a:spLocks noChangeArrowheads="1"/>
                </p:cNvSpPr>
                <p:nvPr/>
              </p:nvSpPr>
              <p:spPr bwMode="auto">
                <a:xfrm>
                  <a:off x="2768" y="296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4</a:t>
                  </a:r>
                  <a:endParaRPr kumimoji="1" lang="en-US" altLang="zh-CN" sz="2000"/>
                </a:p>
              </p:txBody>
            </p:sp>
            <p:sp>
              <p:nvSpPr>
                <p:cNvPr id="35" name="Oval 35"/>
                <p:cNvSpPr>
                  <a:spLocks noChangeArrowheads="1"/>
                </p:cNvSpPr>
                <p:nvPr/>
              </p:nvSpPr>
              <p:spPr bwMode="auto">
                <a:xfrm>
                  <a:off x="3197" y="252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5</a:t>
                  </a:r>
                  <a:endParaRPr kumimoji="1" lang="en-US" altLang="zh-CN" sz="2000"/>
                </a:p>
              </p:txBody>
            </p:sp>
            <p:sp>
              <p:nvSpPr>
                <p:cNvPr id="36" name="Oval 36"/>
                <p:cNvSpPr>
                  <a:spLocks noChangeArrowheads="1"/>
                </p:cNvSpPr>
                <p:nvPr/>
              </p:nvSpPr>
              <p:spPr bwMode="auto">
                <a:xfrm>
                  <a:off x="3970" y="2513"/>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3</a:t>
                  </a:r>
                  <a:endParaRPr kumimoji="1" lang="en-US" altLang="zh-CN" sz="2000"/>
                </a:p>
              </p:txBody>
            </p:sp>
            <p:sp>
              <p:nvSpPr>
                <p:cNvPr id="37" name="Oval 37"/>
                <p:cNvSpPr>
                  <a:spLocks noChangeArrowheads="1"/>
                </p:cNvSpPr>
                <p:nvPr/>
              </p:nvSpPr>
              <p:spPr bwMode="auto">
                <a:xfrm>
                  <a:off x="4011" y="296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7</a:t>
                  </a:r>
                  <a:endParaRPr kumimoji="1" lang="en-US" altLang="zh-CN" sz="2000"/>
                </a:p>
              </p:txBody>
            </p:sp>
            <p:sp>
              <p:nvSpPr>
                <p:cNvPr id="38" name="Oval 38"/>
                <p:cNvSpPr>
                  <a:spLocks noChangeArrowheads="1"/>
                </p:cNvSpPr>
                <p:nvPr/>
              </p:nvSpPr>
              <p:spPr bwMode="auto">
                <a:xfrm>
                  <a:off x="3551" y="252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6</a:t>
                  </a:r>
                  <a:endParaRPr kumimoji="1" lang="en-US" altLang="zh-CN" sz="2000"/>
                </a:p>
              </p:txBody>
            </p:sp>
            <p:sp>
              <p:nvSpPr>
                <p:cNvPr id="39" name="Oval 39"/>
                <p:cNvSpPr>
                  <a:spLocks noChangeArrowheads="1"/>
                </p:cNvSpPr>
                <p:nvPr/>
              </p:nvSpPr>
              <p:spPr bwMode="auto">
                <a:xfrm>
                  <a:off x="3359" y="296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8</a:t>
                  </a:r>
                  <a:endParaRPr kumimoji="1" lang="en-US" altLang="zh-CN" sz="2000"/>
                </a:p>
              </p:txBody>
            </p:sp>
            <p:sp>
              <p:nvSpPr>
                <p:cNvPr id="40" name="Line 40"/>
                <p:cNvSpPr>
                  <a:spLocks noChangeShapeType="1"/>
                </p:cNvSpPr>
                <p:nvPr/>
              </p:nvSpPr>
              <p:spPr bwMode="auto">
                <a:xfrm flipH="1">
                  <a:off x="2945" y="2322"/>
                  <a:ext cx="433" cy="244"/>
                </a:xfrm>
                <a:prstGeom prst="line">
                  <a:avLst/>
                </a:prstGeom>
                <a:noFill/>
                <a:ln w="9525">
                  <a:solidFill>
                    <a:schemeClr val="tx1"/>
                  </a:solidFill>
                  <a:round/>
                  <a:headEnd/>
                  <a:tailEnd/>
                </a:ln>
                <a:effectLst/>
              </p:spPr>
              <p:txBody>
                <a:bodyPr wrap="none" anchor="ctr"/>
                <a:lstStyle/>
                <a:p>
                  <a:endParaRPr lang="zh-CN" altLang="en-US"/>
                </a:p>
              </p:txBody>
            </p:sp>
            <p:sp>
              <p:nvSpPr>
                <p:cNvPr id="41" name="Line 41"/>
                <p:cNvSpPr>
                  <a:spLocks noChangeShapeType="1"/>
                </p:cNvSpPr>
                <p:nvPr/>
              </p:nvSpPr>
              <p:spPr bwMode="auto">
                <a:xfrm>
                  <a:off x="3589" y="2322"/>
                  <a:ext cx="445" cy="222"/>
                </a:xfrm>
                <a:prstGeom prst="line">
                  <a:avLst/>
                </a:prstGeom>
                <a:noFill/>
                <a:ln w="9525">
                  <a:solidFill>
                    <a:schemeClr val="tx1"/>
                  </a:solidFill>
                  <a:round/>
                  <a:headEnd/>
                  <a:tailEnd/>
                </a:ln>
                <a:effectLst/>
              </p:spPr>
              <p:txBody>
                <a:bodyPr wrap="none" anchor="ctr"/>
                <a:lstStyle/>
                <a:p>
                  <a:endParaRPr lang="zh-CN" altLang="en-US"/>
                </a:p>
              </p:txBody>
            </p:sp>
            <p:sp>
              <p:nvSpPr>
                <p:cNvPr id="42" name="Line 42"/>
                <p:cNvSpPr>
                  <a:spLocks noChangeShapeType="1"/>
                </p:cNvSpPr>
                <p:nvPr/>
              </p:nvSpPr>
              <p:spPr bwMode="auto">
                <a:xfrm>
                  <a:off x="2989" y="2633"/>
                  <a:ext cx="223" cy="0"/>
                </a:xfrm>
                <a:prstGeom prst="line">
                  <a:avLst/>
                </a:prstGeom>
                <a:noFill/>
                <a:ln w="9525">
                  <a:solidFill>
                    <a:schemeClr val="tx1"/>
                  </a:solidFill>
                  <a:round/>
                  <a:headEnd/>
                  <a:tailEnd/>
                </a:ln>
                <a:effectLst/>
              </p:spPr>
              <p:txBody>
                <a:bodyPr wrap="none" anchor="ctr"/>
                <a:lstStyle/>
                <a:p>
                  <a:endParaRPr lang="zh-CN" altLang="en-US"/>
                </a:p>
              </p:txBody>
            </p:sp>
            <p:sp>
              <p:nvSpPr>
                <p:cNvPr id="43" name="Line 43"/>
                <p:cNvSpPr>
                  <a:spLocks noChangeShapeType="1"/>
                </p:cNvSpPr>
                <p:nvPr/>
              </p:nvSpPr>
              <p:spPr bwMode="auto">
                <a:xfrm>
                  <a:off x="3756" y="2644"/>
                  <a:ext cx="222" cy="0"/>
                </a:xfrm>
                <a:prstGeom prst="line">
                  <a:avLst/>
                </a:prstGeom>
                <a:noFill/>
                <a:ln w="9525">
                  <a:solidFill>
                    <a:schemeClr val="tx1"/>
                  </a:solidFill>
                  <a:round/>
                  <a:headEnd/>
                  <a:tailEnd/>
                </a:ln>
                <a:effectLst/>
              </p:spPr>
              <p:txBody>
                <a:bodyPr wrap="none" anchor="ctr"/>
                <a:lstStyle/>
                <a:p>
                  <a:endParaRPr lang="zh-CN" altLang="en-US"/>
                </a:p>
              </p:txBody>
            </p:sp>
            <p:sp>
              <p:nvSpPr>
                <p:cNvPr id="44" name="Line 44"/>
                <p:cNvSpPr>
                  <a:spLocks noChangeShapeType="1"/>
                </p:cNvSpPr>
                <p:nvPr/>
              </p:nvSpPr>
              <p:spPr bwMode="auto">
                <a:xfrm flipH="1">
                  <a:off x="2900" y="2733"/>
                  <a:ext cx="0" cy="245"/>
                </a:xfrm>
                <a:prstGeom prst="line">
                  <a:avLst/>
                </a:prstGeom>
                <a:noFill/>
                <a:ln w="9525">
                  <a:solidFill>
                    <a:schemeClr val="tx1"/>
                  </a:solidFill>
                  <a:round/>
                  <a:headEnd/>
                  <a:tailEnd/>
                </a:ln>
                <a:effectLst/>
              </p:spPr>
              <p:txBody>
                <a:bodyPr wrap="none" anchor="ctr"/>
                <a:lstStyle/>
                <a:p>
                  <a:endParaRPr lang="zh-CN" altLang="en-US"/>
                </a:p>
              </p:txBody>
            </p:sp>
            <p:sp>
              <p:nvSpPr>
                <p:cNvPr id="45" name="Line 45"/>
                <p:cNvSpPr>
                  <a:spLocks noChangeShapeType="1"/>
                </p:cNvSpPr>
                <p:nvPr/>
              </p:nvSpPr>
              <p:spPr bwMode="auto">
                <a:xfrm>
                  <a:off x="2978" y="3066"/>
                  <a:ext cx="389" cy="0"/>
                </a:xfrm>
                <a:prstGeom prst="line">
                  <a:avLst/>
                </a:prstGeom>
                <a:noFill/>
                <a:ln w="9525">
                  <a:solidFill>
                    <a:schemeClr val="tx1"/>
                  </a:solidFill>
                  <a:round/>
                  <a:headEnd/>
                  <a:tailEnd/>
                </a:ln>
                <a:effectLst/>
              </p:spPr>
              <p:txBody>
                <a:bodyPr wrap="none" anchor="ctr"/>
                <a:lstStyle/>
                <a:p>
                  <a:endParaRPr lang="zh-CN" altLang="en-US"/>
                </a:p>
              </p:txBody>
            </p:sp>
            <p:sp>
              <p:nvSpPr>
                <p:cNvPr id="46" name="Line 46"/>
                <p:cNvSpPr>
                  <a:spLocks noChangeShapeType="1"/>
                </p:cNvSpPr>
                <p:nvPr/>
              </p:nvSpPr>
              <p:spPr bwMode="auto">
                <a:xfrm>
                  <a:off x="3578" y="3078"/>
                  <a:ext cx="434" cy="0"/>
                </a:xfrm>
                <a:prstGeom prst="line">
                  <a:avLst/>
                </a:prstGeom>
                <a:noFill/>
                <a:ln w="9525">
                  <a:solidFill>
                    <a:schemeClr val="tx1"/>
                  </a:solidFill>
                  <a:round/>
                  <a:headEnd/>
                  <a:tailEnd/>
                </a:ln>
                <a:effectLst/>
              </p:spPr>
              <p:txBody>
                <a:bodyPr wrap="none" anchor="ctr"/>
                <a:lstStyle/>
                <a:p>
                  <a:endParaRPr lang="zh-CN" altLang="en-US"/>
                </a:p>
              </p:txBody>
            </p:sp>
            <p:sp>
              <p:nvSpPr>
                <p:cNvPr id="47" name="Line 47"/>
                <p:cNvSpPr>
                  <a:spLocks noChangeShapeType="1"/>
                </p:cNvSpPr>
                <p:nvPr/>
              </p:nvSpPr>
              <p:spPr bwMode="auto">
                <a:xfrm>
                  <a:off x="4112" y="2722"/>
                  <a:ext cx="0" cy="256"/>
                </a:xfrm>
                <a:prstGeom prst="line">
                  <a:avLst/>
                </a:prstGeom>
                <a:noFill/>
                <a:ln w="9525">
                  <a:solidFill>
                    <a:schemeClr val="tx1"/>
                  </a:solidFill>
                  <a:round/>
                  <a:headEnd/>
                  <a:tailEnd/>
                </a:ln>
                <a:effectLst/>
              </p:spPr>
              <p:txBody>
                <a:bodyPr wrap="none" anchor="ctr"/>
                <a:lstStyle/>
                <a:p>
                  <a:endParaRPr lang="zh-CN" altLang="en-US"/>
                </a:p>
              </p:txBody>
            </p:sp>
            <p:sp>
              <p:nvSpPr>
                <p:cNvPr id="48" name="Line 48"/>
                <p:cNvSpPr>
                  <a:spLocks noChangeShapeType="1"/>
                </p:cNvSpPr>
                <p:nvPr/>
              </p:nvSpPr>
              <p:spPr bwMode="auto">
                <a:xfrm>
                  <a:off x="3312" y="2733"/>
                  <a:ext cx="122" cy="245"/>
                </a:xfrm>
                <a:prstGeom prst="line">
                  <a:avLst/>
                </a:prstGeom>
                <a:noFill/>
                <a:ln w="9525">
                  <a:solidFill>
                    <a:schemeClr val="tx1"/>
                  </a:solidFill>
                  <a:round/>
                  <a:headEnd/>
                  <a:tailEnd/>
                </a:ln>
                <a:effectLst/>
              </p:spPr>
              <p:txBody>
                <a:bodyPr wrap="none" anchor="ctr"/>
                <a:lstStyle/>
                <a:p>
                  <a:endParaRPr lang="zh-CN" altLang="en-US"/>
                </a:p>
              </p:txBody>
            </p:sp>
            <p:sp>
              <p:nvSpPr>
                <p:cNvPr id="49" name="Line 49"/>
                <p:cNvSpPr>
                  <a:spLocks noChangeShapeType="1"/>
                </p:cNvSpPr>
                <p:nvPr/>
              </p:nvSpPr>
              <p:spPr bwMode="auto">
                <a:xfrm flipH="1">
                  <a:off x="3512" y="2733"/>
                  <a:ext cx="133" cy="256"/>
                </a:xfrm>
                <a:prstGeom prst="line">
                  <a:avLst/>
                </a:prstGeom>
                <a:noFill/>
                <a:ln w="9525">
                  <a:solidFill>
                    <a:schemeClr val="tx1"/>
                  </a:solidFill>
                  <a:round/>
                  <a:headEnd/>
                  <a:tailEnd/>
                </a:ln>
                <a:effectLst/>
              </p:spPr>
              <p:txBody>
                <a:bodyPr wrap="none" anchor="ctr"/>
                <a:lstStyle/>
                <a:p>
                  <a:endParaRPr lang="zh-CN" altLang="en-US"/>
                </a:p>
              </p:txBody>
            </p:sp>
          </p:grpSp>
        </p:grpSp>
      </p:grpSp>
      <p:sp>
        <p:nvSpPr>
          <p:cNvPr id="50" name="Text Box 50"/>
          <p:cNvSpPr txBox="1">
            <a:spLocks noChangeArrowheads="1"/>
          </p:cNvSpPr>
          <p:nvPr/>
        </p:nvSpPr>
        <p:spPr bwMode="auto">
          <a:xfrm>
            <a:off x="2595564" y="2701925"/>
            <a:ext cx="6266459" cy="400110"/>
          </a:xfrm>
          <a:prstGeom prst="rect">
            <a:avLst/>
          </a:prstGeom>
          <a:noFill/>
          <a:ln w="9525">
            <a:noFill/>
            <a:miter lim="800000"/>
            <a:headEnd/>
            <a:tailEnd/>
          </a:ln>
          <a:effectLst/>
        </p:spPr>
        <p:txBody>
          <a:bodyPr wrap="none">
            <a:spAutoFit/>
          </a:bodyPr>
          <a:lstStyle/>
          <a:p>
            <a:pPr algn="l" eaLnBrk="1" hangingPunct="1"/>
            <a:r>
              <a:rPr kumimoji="1" lang="zh-CN" altLang="en-US" sz="2000" b="1" dirty="0">
                <a:solidFill>
                  <a:srgbClr val="FF0000"/>
                </a:solidFill>
              </a:rPr>
              <a:t>深度遍历：</a:t>
            </a:r>
            <a:r>
              <a:rPr kumimoji="1" lang="en-US" altLang="zh-CN" sz="2000" b="1" dirty="0">
                <a:solidFill>
                  <a:srgbClr val="FF0000"/>
                </a:solidFill>
              </a:rPr>
              <a:t>V1</a:t>
            </a:r>
            <a:r>
              <a:rPr kumimoji="1" lang="en-US" altLang="zh-CN" sz="2000" b="1" dirty="0">
                <a:solidFill>
                  <a:srgbClr val="FF0000"/>
                </a:solidFill>
                <a:sym typeface="Symbol" pitchFamily="18" charset="2"/>
              </a:rPr>
              <a:t> V2 V4  V8 V5 V6 V3 V7</a:t>
            </a:r>
            <a:endParaRPr kumimoji="1" lang="en-US" altLang="zh-CN" sz="2000" b="1" dirty="0">
              <a:solidFill>
                <a:srgbClr val="FF0000"/>
              </a:solidFill>
            </a:endParaRPr>
          </a:p>
        </p:txBody>
      </p:sp>
      <p:sp>
        <p:nvSpPr>
          <p:cNvPr id="51" name="Text Box 51"/>
          <p:cNvSpPr txBox="1">
            <a:spLocks noChangeArrowheads="1"/>
          </p:cNvSpPr>
          <p:nvPr/>
        </p:nvSpPr>
        <p:spPr bwMode="auto">
          <a:xfrm>
            <a:off x="2843214" y="5487988"/>
            <a:ext cx="6364243" cy="400110"/>
          </a:xfrm>
          <a:prstGeom prst="rect">
            <a:avLst/>
          </a:prstGeom>
          <a:noFill/>
          <a:ln w="9525">
            <a:noFill/>
            <a:miter lim="800000"/>
            <a:headEnd/>
            <a:tailEnd/>
          </a:ln>
          <a:effectLst/>
        </p:spPr>
        <p:txBody>
          <a:bodyPr wrap="none">
            <a:spAutoFit/>
          </a:bodyPr>
          <a:lstStyle/>
          <a:p>
            <a:pPr algn="l" eaLnBrk="1" hangingPunct="1"/>
            <a:r>
              <a:rPr kumimoji="1" lang="zh-CN" altLang="en-US" sz="2000" b="1" dirty="0">
                <a:solidFill>
                  <a:srgbClr val="FF0000"/>
                </a:solidFill>
                <a:latin typeface="楷体" pitchFamily="49" charset="-122"/>
                <a:ea typeface="楷体" pitchFamily="49" charset="-122"/>
              </a:rPr>
              <a:t>深度遍历：</a:t>
            </a:r>
            <a:r>
              <a:rPr kumimoji="1" lang="en-US" altLang="zh-CN" sz="2000" b="1" dirty="0">
                <a:solidFill>
                  <a:srgbClr val="FF0000"/>
                </a:solidFill>
                <a:latin typeface="楷体" pitchFamily="49" charset="-122"/>
                <a:ea typeface="楷体" pitchFamily="49" charset="-122"/>
              </a:rPr>
              <a:t>V1</a:t>
            </a:r>
            <a:r>
              <a:rPr kumimoji="1" lang="en-US" altLang="zh-CN" sz="2000" b="1" dirty="0">
                <a:solidFill>
                  <a:srgbClr val="FF0000"/>
                </a:solidFill>
                <a:latin typeface="楷体" pitchFamily="49" charset="-122"/>
                <a:ea typeface="楷体" pitchFamily="49" charset="-122"/>
                <a:sym typeface="Symbol" pitchFamily="18" charset="2"/>
              </a:rPr>
              <a:t> V2 V4  V8 V5 V6 V3 V7</a:t>
            </a:r>
            <a:endParaRPr kumimoji="1" lang="en-US" altLang="zh-CN" sz="20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7569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0">
                                            <p:txEl>
                                              <p:pRg st="0" end="0"/>
                                            </p:txEl>
                                          </p:spTgt>
                                        </p:tgtEl>
                                        <p:attrNameLst>
                                          <p:attrName>style.visibility</p:attrName>
                                        </p:attrNameLst>
                                      </p:cBhvr>
                                      <p:to>
                                        <p:strVal val="visible"/>
                                      </p:to>
                                    </p:set>
                                    <p:animEffect transition="in" filter="box(out)">
                                      <p:cBhvr>
                                        <p:cTn id="13" dur="500"/>
                                        <p:tgtEl>
                                          <p:spTgt spid="50">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51">
                                            <p:txEl>
                                              <p:pRg st="0" end="0"/>
                                            </p:txEl>
                                          </p:spTgt>
                                        </p:tgtEl>
                                        <p:attrNameLst>
                                          <p:attrName>style.visibility</p:attrName>
                                        </p:attrNameLst>
                                      </p:cBhvr>
                                      <p:to>
                                        <p:strVal val="visible"/>
                                      </p:to>
                                    </p:set>
                                    <p:animEffect transition="in" filter="box(out)">
                                      <p:cBhvr>
                                        <p:cTn id="24" dur="500"/>
                                        <p:tgtEl>
                                          <p:spTgt spid="51">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autoUpdateAnimBg="0"/>
      <p:bldP spid="5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广度优先搜索遍历</a:t>
            </a:r>
            <a:r>
              <a:rPr lang="en-US" altLang="zh-CN" dirty="0" smtClean="0">
                <a:solidFill>
                  <a:srgbClr val="FF0000"/>
                </a:solidFill>
              </a:rPr>
              <a:t>BFS(</a:t>
            </a:r>
            <a:r>
              <a:rPr lang="zh-CN" altLang="en-US" dirty="0" smtClean="0">
                <a:solidFill>
                  <a:srgbClr val="FF0000"/>
                </a:solidFill>
              </a:rPr>
              <a:t>用队列</a:t>
            </a:r>
            <a:r>
              <a:rPr lang="en-US" altLang="zh-CN" dirty="0" smtClean="0">
                <a:solidFill>
                  <a:srgbClr val="FF0000"/>
                </a:solidFill>
              </a:rPr>
              <a:t>)</a:t>
            </a:r>
          </a:p>
          <a:p>
            <a:pPr lvl="1"/>
            <a:r>
              <a:rPr lang="zh-CN" altLang="en-US" dirty="0" smtClean="0"/>
              <a:t>先访问一顶点</a:t>
            </a:r>
            <a:r>
              <a:rPr lang="en-US" altLang="zh-CN" dirty="0" smtClean="0"/>
              <a:t>(Vi)</a:t>
            </a:r>
            <a:r>
              <a:rPr lang="zh-CN" altLang="en-US" dirty="0" smtClean="0"/>
              <a:t>，并标记为已访问过的</a:t>
            </a:r>
            <a:endParaRPr lang="en-US" altLang="zh-CN" dirty="0" smtClean="0"/>
          </a:p>
          <a:p>
            <a:pPr lvl="1"/>
            <a:r>
              <a:rPr lang="zh-CN" altLang="en-US" dirty="0" smtClean="0"/>
              <a:t>访问</a:t>
            </a:r>
            <a:r>
              <a:rPr lang="en-US" altLang="zh-CN" dirty="0" smtClean="0"/>
              <a:t>Vi</a:t>
            </a:r>
            <a:r>
              <a:rPr lang="zh-CN" altLang="en-US" dirty="0" smtClean="0"/>
              <a:t>的所有未被访问的邻接点，并作访问标记；</a:t>
            </a:r>
            <a:endParaRPr lang="en-US" altLang="zh-CN" dirty="0" smtClean="0"/>
          </a:p>
          <a:p>
            <a:pPr lvl="1"/>
            <a:r>
              <a:rPr lang="zh-CN" altLang="en-US" dirty="0" smtClean="0"/>
              <a:t>再访问 每一个顶点的所有未被访问过的邻接点，并作标记</a:t>
            </a:r>
            <a:endParaRPr lang="en-US" altLang="zh-CN" dirty="0" smtClean="0"/>
          </a:p>
          <a:p>
            <a:pPr lvl="1"/>
            <a:r>
              <a:rPr lang="zh-CN" altLang="en-US" dirty="0" smtClean="0"/>
              <a:t>以此类推，直到所有和初始访问接点有路径相通的顶点被访问过为止。</a:t>
            </a:r>
          </a:p>
          <a:p>
            <a:endParaRPr lang="zh-CN" altLang="en-US" dirty="0"/>
          </a:p>
        </p:txBody>
      </p:sp>
    </p:spTree>
    <p:extLst>
      <p:ext uri="{BB962C8B-B14F-4D97-AF65-F5344CB8AC3E}">
        <p14:creationId xmlns:p14="http://schemas.microsoft.com/office/powerpoint/2010/main" val="3916784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590800" y="457200"/>
            <a:ext cx="2146742" cy="369332"/>
          </a:xfrm>
          <a:prstGeom prst="rect">
            <a:avLst/>
          </a:prstGeom>
          <a:noFill/>
          <a:ln w="19050">
            <a:noFill/>
            <a:miter lim="800000"/>
            <a:headEnd/>
            <a:tailEnd/>
          </a:ln>
          <a:effectLst/>
        </p:spPr>
        <p:txBody>
          <a:bodyPr wrap="none">
            <a:spAutoFit/>
          </a:bodyPr>
          <a:lstStyle/>
          <a:p>
            <a:r>
              <a:rPr kumimoji="1" lang="zh-CN" altLang="en-US" b="1" dirty="0">
                <a:solidFill>
                  <a:srgbClr val="FF0000"/>
                </a:solidFill>
                <a:latin typeface="楷体" pitchFamily="49" charset="-122"/>
                <a:ea typeface="楷体" pitchFamily="49" charset="-122"/>
              </a:rPr>
              <a:t>广度优先遍历</a:t>
            </a:r>
            <a:r>
              <a:rPr kumimoji="1" lang="en-US" altLang="zh-CN" b="1" dirty="0">
                <a:solidFill>
                  <a:srgbClr val="FF0000"/>
                </a:solidFill>
                <a:latin typeface="楷体" pitchFamily="49" charset="-122"/>
                <a:ea typeface="楷体" pitchFamily="49" charset="-122"/>
              </a:rPr>
              <a:t>(BFS)</a:t>
            </a:r>
          </a:p>
        </p:txBody>
      </p:sp>
      <p:grpSp>
        <p:nvGrpSpPr>
          <p:cNvPr id="5" name="Group 3"/>
          <p:cNvGrpSpPr>
            <a:grpSpLocks/>
          </p:cNvGrpSpPr>
          <p:nvPr/>
        </p:nvGrpSpPr>
        <p:grpSpPr bwMode="auto">
          <a:xfrm>
            <a:off x="3124201" y="914401"/>
            <a:ext cx="2600325" cy="2525713"/>
            <a:chOff x="743" y="411"/>
            <a:chExt cx="1638" cy="1591"/>
          </a:xfrm>
        </p:grpSpPr>
        <p:sp>
          <p:nvSpPr>
            <p:cNvPr id="6" name="Text Box 4"/>
            <p:cNvSpPr txBox="1">
              <a:spLocks noChangeArrowheads="1"/>
            </p:cNvSpPr>
            <p:nvPr/>
          </p:nvSpPr>
          <p:spPr bwMode="auto">
            <a:xfrm>
              <a:off x="743" y="1752"/>
              <a:ext cx="116" cy="250"/>
            </a:xfrm>
            <a:prstGeom prst="rect">
              <a:avLst/>
            </a:prstGeom>
            <a:noFill/>
            <a:ln w="9525">
              <a:noFill/>
              <a:miter lim="800000"/>
              <a:headEnd/>
              <a:tailEnd/>
            </a:ln>
            <a:effectLst/>
          </p:spPr>
          <p:txBody>
            <a:bodyPr wrap="none" anchor="ctr">
              <a:spAutoFit/>
            </a:bodyPr>
            <a:lstStyle/>
            <a:p>
              <a:pPr algn="l" eaLnBrk="1" hangingPunct="1"/>
              <a:endParaRPr kumimoji="1" lang="zh-CN" altLang="zh-CN" sz="2000">
                <a:sym typeface="Symbol" pitchFamily="18" charset="2"/>
              </a:endParaRPr>
            </a:p>
          </p:txBody>
        </p:sp>
        <p:grpSp>
          <p:nvGrpSpPr>
            <p:cNvPr id="7" name="Group 5"/>
            <p:cNvGrpSpPr>
              <a:grpSpLocks/>
            </p:cNvGrpSpPr>
            <p:nvPr/>
          </p:nvGrpSpPr>
          <p:grpSpPr bwMode="auto">
            <a:xfrm>
              <a:off x="885" y="411"/>
              <a:ext cx="1496" cy="1305"/>
              <a:chOff x="885" y="411"/>
              <a:chExt cx="1496" cy="1305"/>
            </a:xfrm>
          </p:grpSpPr>
          <p:sp>
            <p:nvSpPr>
              <p:cNvPr id="8" name="Oval 6"/>
              <p:cNvSpPr>
                <a:spLocks noChangeArrowheads="1"/>
              </p:cNvSpPr>
              <p:nvPr/>
            </p:nvSpPr>
            <p:spPr bwMode="auto">
              <a:xfrm>
                <a:off x="1579" y="411"/>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1</a:t>
                </a:r>
                <a:endParaRPr kumimoji="1" lang="en-US" altLang="zh-CN" sz="2000"/>
              </a:p>
            </p:txBody>
          </p:sp>
          <p:sp>
            <p:nvSpPr>
              <p:cNvPr id="9" name="Oval 7"/>
              <p:cNvSpPr>
                <a:spLocks noChangeArrowheads="1"/>
              </p:cNvSpPr>
              <p:nvPr/>
            </p:nvSpPr>
            <p:spPr bwMode="auto">
              <a:xfrm>
                <a:off x="1220" y="729"/>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2</a:t>
                </a:r>
                <a:endParaRPr kumimoji="1" lang="en-US" altLang="zh-CN" sz="2000"/>
              </a:p>
            </p:txBody>
          </p:sp>
          <p:sp>
            <p:nvSpPr>
              <p:cNvPr id="10" name="Oval 8"/>
              <p:cNvSpPr>
                <a:spLocks noChangeArrowheads="1"/>
              </p:cNvSpPr>
              <p:nvPr/>
            </p:nvSpPr>
            <p:spPr bwMode="auto">
              <a:xfrm>
                <a:off x="1049"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4</a:t>
                </a:r>
                <a:endParaRPr kumimoji="1" lang="en-US" altLang="zh-CN" sz="2000"/>
              </a:p>
            </p:txBody>
          </p:sp>
          <p:sp>
            <p:nvSpPr>
              <p:cNvPr id="11" name="Oval 9"/>
              <p:cNvSpPr>
                <a:spLocks noChangeArrowheads="1"/>
              </p:cNvSpPr>
              <p:nvPr/>
            </p:nvSpPr>
            <p:spPr bwMode="auto">
              <a:xfrm>
                <a:off x="1411"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5</a:t>
                </a:r>
                <a:endParaRPr kumimoji="1" lang="en-US" altLang="zh-CN" sz="2000"/>
              </a:p>
            </p:txBody>
          </p:sp>
          <p:sp>
            <p:nvSpPr>
              <p:cNvPr id="12" name="Oval 10"/>
              <p:cNvSpPr>
                <a:spLocks noChangeArrowheads="1"/>
              </p:cNvSpPr>
              <p:nvPr/>
            </p:nvSpPr>
            <p:spPr bwMode="auto">
              <a:xfrm>
                <a:off x="1974" y="729"/>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3</a:t>
                </a:r>
                <a:endParaRPr kumimoji="1" lang="en-US" altLang="zh-CN" sz="2000"/>
              </a:p>
            </p:txBody>
          </p:sp>
          <p:sp>
            <p:nvSpPr>
              <p:cNvPr id="13" name="Oval 11"/>
              <p:cNvSpPr>
                <a:spLocks noChangeArrowheads="1"/>
              </p:cNvSpPr>
              <p:nvPr/>
            </p:nvSpPr>
            <p:spPr bwMode="auto">
              <a:xfrm>
                <a:off x="2170"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7</a:t>
                </a:r>
                <a:endParaRPr kumimoji="1" lang="en-US" altLang="zh-CN" sz="2000"/>
              </a:p>
            </p:txBody>
          </p:sp>
          <p:sp>
            <p:nvSpPr>
              <p:cNvPr id="14" name="Oval 12"/>
              <p:cNvSpPr>
                <a:spLocks noChangeArrowheads="1"/>
              </p:cNvSpPr>
              <p:nvPr/>
            </p:nvSpPr>
            <p:spPr bwMode="auto">
              <a:xfrm>
                <a:off x="1777" y="1110"/>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6</a:t>
                </a:r>
                <a:endParaRPr kumimoji="1" lang="en-US" altLang="zh-CN" sz="2000"/>
              </a:p>
            </p:txBody>
          </p:sp>
          <p:sp>
            <p:nvSpPr>
              <p:cNvPr id="15" name="Oval 13"/>
              <p:cNvSpPr>
                <a:spLocks noChangeArrowheads="1"/>
              </p:cNvSpPr>
              <p:nvPr/>
            </p:nvSpPr>
            <p:spPr bwMode="auto">
              <a:xfrm>
                <a:off x="1628" y="1505"/>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8</a:t>
                </a:r>
                <a:endParaRPr kumimoji="1" lang="en-US" altLang="zh-CN" sz="2000"/>
              </a:p>
            </p:txBody>
          </p:sp>
          <p:sp>
            <p:nvSpPr>
              <p:cNvPr id="16" name="Line 14"/>
              <p:cNvSpPr>
                <a:spLocks noChangeShapeType="1"/>
              </p:cNvSpPr>
              <p:nvPr/>
            </p:nvSpPr>
            <p:spPr bwMode="auto">
              <a:xfrm flipH="1">
                <a:off x="1434" y="600"/>
                <a:ext cx="178" cy="178"/>
              </a:xfrm>
              <a:prstGeom prst="line">
                <a:avLst/>
              </a:prstGeom>
              <a:noFill/>
              <a:ln w="9525">
                <a:solidFill>
                  <a:schemeClr val="tx1"/>
                </a:solidFill>
                <a:round/>
                <a:headEnd/>
                <a:tailEnd/>
              </a:ln>
              <a:effectLst/>
            </p:spPr>
            <p:txBody>
              <a:bodyPr wrap="none" anchor="ctr"/>
              <a:lstStyle/>
              <a:p>
                <a:endParaRPr lang="zh-CN" altLang="en-US"/>
              </a:p>
            </p:txBody>
          </p:sp>
          <p:sp>
            <p:nvSpPr>
              <p:cNvPr id="17" name="Line 15"/>
              <p:cNvSpPr>
                <a:spLocks noChangeShapeType="1"/>
              </p:cNvSpPr>
              <p:nvPr/>
            </p:nvSpPr>
            <p:spPr bwMode="auto">
              <a:xfrm>
                <a:off x="1768" y="589"/>
                <a:ext cx="211" cy="211"/>
              </a:xfrm>
              <a:prstGeom prst="line">
                <a:avLst/>
              </a:prstGeom>
              <a:noFill/>
              <a:ln w="9525">
                <a:solidFill>
                  <a:schemeClr val="tx1"/>
                </a:solidFill>
                <a:round/>
                <a:headEnd/>
                <a:tailEnd/>
              </a:ln>
              <a:effectLst/>
            </p:spPr>
            <p:txBody>
              <a:bodyPr wrap="none" anchor="ctr"/>
              <a:lstStyle/>
              <a:p>
                <a:endParaRPr lang="zh-CN" altLang="en-US"/>
              </a:p>
            </p:txBody>
          </p:sp>
          <p:sp>
            <p:nvSpPr>
              <p:cNvPr id="18" name="Line 16"/>
              <p:cNvSpPr>
                <a:spLocks noChangeShapeType="1"/>
              </p:cNvSpPr>
              <p:nvPr/>
            </p:nvSpPr>
            <p:spPr bwMode="auto">
              <a:xfrm flipH="1">
                <a:off x="1190" y="933"/>
                <a:ext cx="100" cy="178"/>
              </a:xfrm>
              <a:prstGeom prst="line">
                <a:avLst/>
              </a:prstGeom>
              <a:noFill/>
              <a:ln w="9525">
                <a:solidFill>
                  <a:schemeClr val="tx1"/>
                </a:solidFill>
                <a:round/>
                <a:headEnd/>
                <a:tailEnd/>
              </a:ln>
              <a:effectLst/>
            </p:spPr>
            <p:txBody>
              <a:bodyPr wrap="none" anchor="ctr"/>
              <a:lstStyle/>
              <a:p>
                <a:endParaRPr lang="zh-CN" altLang="en-US"/>
              </a:p>
            </p:txBody>
          </p:sp>
          <p:sp>
            <p:nvSpPr>
              <p:cNvPr id="19" name="Line 17"/>
              <p:cNvSpPr>
                <a:spLocks noChangeShapeType="1"/>
              </p:cNvSpPr>
              <p:nvPr/>
            </p:nvSpPr>
            <p:spPr bwMode="auto">
              <a:xfrm>
                <a:off x="1379" y="911"/>
                <a:ext cx="111" cy="222"/>
              </a:xfrm>
              <a:prstGeom prst="line">
                <a:avLst/>
              </a:prstGeom>
              <a:noFill/>
              <a:ln w="9525">
                <a:solidFill>
                  <a:schemeClr val="tx1"/>
                </a:solidFill>
                <a:round/>
                <a:headEnd/>
                <a:tailEnd/>
              </a:ln>
              <a:effectLst/>
            </p:spPr>
            <p:txBody>
              <a:bodyPr wrap="none" anchor="ctr"/>
              <a:lstStyle/>
              <a:p>
                <a:endParaRPr lang="zh-CN" altLang="en-US"/>
              </a:p>
            </p:txBody>
          </p:sp>
          <p:sp>
            <p:nvSpPr>
              <p:cNvPr id="20" name="Line 18"/>
              <p:cNvSpPr>
                <a:spLocks noChangeShapeType="1"/>
              </p:cNvSpPr>
              <p:nvPr/>
            </p:nvSpPr>
            <p:spPr bwMode="auto">
              <a:xfrm flipH="1">
                <a:off x="1923" y="922"/>
                <a:ext cx="111" cy="211"/>
              </a:xfrm>
              <a:prstGeom prst="line">
                <a:avLst/>
              </a:prstGeom>
              <a:noFill/>
              <a:ln w="9525">
                <a:solidFill>
                  <a:schemeClr val="tx1"/>
                </a:solidFill>
                <a:round/>
                <a:headEnd/>
                <a:tailEnd/>
              </a:ln>
              <a:effectLst/>
            </p:spPr>
            <p:txBody>
              <a:bodyPr wrap="none" anchor="ctr"/>
              <a:lstStyle/>
              <a:p>
                <a:endParaRPr lang="zh-CN" altLang="en-US"/>
              </a:p>
            </p:txBody>
          </p:sp>
          <p:sp>
            <p:nvSpPr>
              <p:cNvPr id="21" name="Line 19"/>
              <p:cNvSpPr>
                <a:spLocks noChangeShapeType="1"/>
              </p:cNvSpPr>
              <p:nvPr/>
            </p:nvSpPr>
            <p:spPr bwMode="auto">
              <a:xfrm>
                <a:off x="2168" y="922"/>
                <a:ext cx="122" cy="200"/>
              </a:xfrm>
              <a:prstGeom prst="line">
                <a:avLst/>
              </a:prstGeom>
              <a:noFill/>
              <a:ln w="9525">
                <a:solidFill>
                  <a:schemeClr val="tx1"/>
                </a:solidFill>
                <a:round/>
                <a:headEnd/>
                <a:tailEnd/>
              </a:ln>
              <a:effectLst/>
            </p:spPr>
            <p:txBody>
              <a:bodyPr wrap="none" anchor="ctr"/>
              <a:lstStyle/>
              <a:p>
                <a:endParaRPr lang="zh-CN" altLang="en-US"/>
              </a:p>
            </p:txBody>
          </p:sp>
          <p:sp>
            <p:nvSpPr>
              <p:cNvPr id="22" name="Text Box 20"/>
              <p:cNvSpPr txBox="1">
                <a:spLocks noChangeArrowheads="1"/>
              </p:cNvSpPr>
              <p:nvPr/>
            </p:nvSpPr>
            <p:spPr bwMode="auto">
              <a:xfrm>
                <a:off x="885" y="431"/>
                <a:ext cx="276" cy="250"/>
              </a:xfrm>
              <a:prstGeom prst="rect">
                <a:avLst/>
              </a:prstGeom>
              <a:noFill/>
              <a:ln w="9525">
                <a:noFill/>
                <a:miter lim="800000"/>
                <a:headEnd/>
                <a:tailEnd/>
              </a:ln>
              <a:effectLst/>
            </p:spPr>
            <p:txBody>
              <a:bodyPr wrap="none" anchor="ctr">
                <a:spAutoFit/>
              </a:bodyPr>
              <a:lstStyle/>
              <a:p>
                <a:pPr algn="ctr" eaLnBrk="1" hangingPunct="1"/>
                <a:r>
                  <a:rPr kumimoji="1" lang="zh-CN" altLang="en-US" sz="2000"/>
                  <a:t>例</a:t>
                </a:r>
              </a:p>
            </p:txBody>
          </p:sp>
          <p:sp>
            <p:nvSpPr>
              <p:cNvPr id="23" name="Line 21"/>
              <p:cNvSpPr>
                <a:spLocks noChangeShapeType="1"/>
              </p:cNvSpPr>
              <p:nvPr/>
            </p:nvSpPr>
            <p:spPr bwMode="auto">
              <a:xfrm>
                <a:off x="1522" y="1311"/>
                <a:ext cx="167" cy="211"/>
              </a:xfrm>
              <a:prstGeom prst="line">
                <a:avLst/>
              </a:prstGeom>
              <a:noFill/>
              <a:ln w="9525">
                <a:solidFill>
                  <a:schemeClr val="tx1"/>
                </a:solidFill>
                <a:round/>
                <a:headEnd/>
                <a:tailEnd/>
              </a:ln>
              <a:effectLst/>
            </p:spPr>
            <p:txBody>
              <a:bodyPr wrap="none" anchor="ctr"/>
              <a:lstStyle/>
              <a:p>
                <a:endParaRPr lang="zh-CN" altLang="en-US"/>
              </a:p>
            </p:txBody>
          </p:sp>
          <p:sp>
            <p:nvSpPr>
              <p:cNvPr id="24" name="Line 22"/>
              <p:cNvSpPr>
                <a:spLocks noChangeShapeType="1"/>
              </p:cNvSpPr>
              <p:nvPr/>
            </p:nvSpPr>
            <p:spPr bwMode="auto">
              <a:xfrm flipH="1">
                <a:off x="1756" y="1322"/>
                <a:ext cx="122" cy="200"/>
              </a:xfrm>
              <a:prstGeom prst="line">
                <a:avLst/>
              </a:prstGeom>
              <a:noFill/>
              <a:ln w="9525">
                <a:solidFill>
                  <a:schemeClr val="tx1"/>
                </a:solidFill>
                <a:round/>
                <a:headEnd/>
                <a:tailEnd/>
              </a:ln>
              <a:effectLst/>
            </p:spPr>
            <p:txBody>
              <a:bodyPr wrap="none" anchor="ctr"/>
              <a:lstStyle/>
              <a:p>
                <a:endParaRPr lang="zh-CN" altLang="en-US"/>
              </a:p>
            </p:txBody>
          </p:sp>
          <p:sp>
            <p:nvSpPr>
              <p:cNvPr id="25" name="Line 23"/>
              <p:cNvSpPr>
                <a:spLocks noChangeShapeType="1"/>
              </p:cNvSpPr>
              <p:nvPr/>
            </p:nvSpPr>
            <p:spPr bwMode="auto">
              <a:xfrm>
                <a:off x="1156" y="1311"/>
                <a:ext cx="478" cy="278"/>
              </a:xfrm>
              <a:prstGeom prst="line">
                <a:avLst/>
              </a:prstGeom>
              <a:noFill/>
              <a:ln w="9525">
                <a:solidFill>
                  <a:schemeClr val="tx1"/>
                </a:solidFill>
                <a:round/>
                <a:headEnd/>
                <a:tailEnd/>
              </a:ln>
              <a:effectLst/>
            </p:spPr>
            <p:txBody>
              <a:bodyPr wrap="none" anchor="ctr"/>
              <a:lstStyle/>
              <a:p>
                <a:endParaRPr lang="zh-CN" altLang="en-US"/>
              </a:p>
            </p:txBody>
          </p:sp>
          <p:sp>
            <p:nvSpPr>
              <p:cNvPr id="26" name="Line 24"/>
              <p:cNvSpPr>
                <a:spLocks noChangeShapeType="1"/>
              </p:cNvSpPr>
              <p:nvPr/>
            </p:nvSpPr>
            <p:spPr bwMode="auto">
              <a:xfrm flipH="1">
                <a:off x="1834" y="1322"/>
                <a:ext cx="444" cy="267"/>
              </a:xfrm>
              <a:prstGeom prst="line">
                <a:avLst/>
              </a:prstGeom>
              <a:noFill/>
              <a:ln w="9525">
                <a:solidFill>
                  <a:schemeClr val="tx1"/>
                </a:solidFill>
                <a:round/>
                <a:headEnd/>
                <a:tailEnd/>
              </a:ln>
              <a:effectLst/>
            </p:spPr>
            <p:txBody>
              <a:bodyPr wrap="none" anchor="ctr"/>
              <a:lstStyle/>
              <a:p>
                <a:endParaRPr lang="zh-CN" altLang="en-US"/>
              </a:p>
            </p:txBody>
          </p:sp>
        </p:grpSp>
      </p:grpSp>
      <p:grpSp>
        <p:nvGrpSpPr>
          <p:cNvPr id="27" name="Group 25"/>
          <p:cNvGrpSpPr>
            <a:grpSpLocks/>
          </p:cNvGrpSpPr>
          <p:nvPr/>
        </p:nvGrpSpPr>
        <p:grpSpPr bwMode="auto">
          <a:xfrm>
            <a:off x="3030538" y="3746500"/>
            <a:ext cx="2952750" cy="2508250"/>
            <a:chOff x="684" y="2195"/>
            <a:chExt cx="1860" cy="1580"/>
          </a:xfrm>
        </p:grpSpPr>
        <p:sp>
          <p:nvSpPr>
            <p:cNvPr id="28" name="Text Box 26"/>
            <p:cNvSpPr txBox="1">
              <a:spLocks noChangeArrowheads="1"/>
            </p:cNvSpPr>
            <p:nvPr/>
          </p:nvSpPr>
          <p:spPr bwMode="auto">
            <a:xfrm>
              <a:off x="684" y="3525"/>
              <a:ext cx="116" cy="250"/>
            </a:xfrm>
            <a:prstGeom prst="rect">
              <a:avLst/>
            </a:prstGeom>
            <a:noFill/>
            <a:ln w="9525">
              <a:noFill/>
              <a:miter lim="800000"/>
              <a:headEnd/>
              <a:tailEnd/>
            </a:ln>
            <a:effectLst/>
          </p:spPr>
          <p:txBody>
            <a:bodyPr wrap="none" anchor="ctr">
              <a:spAutoFit/>
            </a:bodyPr>
            <a:lstStyle/>
            <a:p>
              <a:pPr algn="l" eaLnBrk="1" hangingPunct="1"/>
              <a:endParaRPr kumimoji="1" lang="zh-CN" altLang="zh-CN" sz="2000">
                <a:sym typeface="Symbol" pitchFamily="18" charset="2"/>
              </a:endParaRPr>
            </a:p>
          </p:txBody>
        </p:sp>
        <p:grpSp>
          <p:nvGrpSpPr>
            <p:cNvPr id="29" name="Group 27"/>
            <p:cNvGrpSpPr>
              <a:grpSpLocks/>
            </p:cNvGrpSpPr>
            <p:nvPr/>
          </p:nvGrpSpPr>
          <p:grpSpPr bwMode="auto">
            <a:xfrm>
              <a:off x="826" y="2195"/>
              <a:ext cx="1718" cy="1016"/>
              <a:chOff x="826" y="2195"/>
              <a:chExt cx="1718" cy="1016"/>
            </a:xfrm>
          </p:grpSpPr>
          <p:sp>
            <p:nvSpPr>
              <p:cNvPr id="30" name="Text Box 28"/>
              <p:cNvSpPr txBox="1">
                <a:spLocks noChangeArrowheads="1"/>
              </p:cNvSpPr>
              <p:nvPr/>
            </p:nvSpPr>
            <p:spPr bwMode="auto">
              <a:xfrm>
                <a:off x="826" y="2204"/>
                <a:ext cx="276" cy="250"/>
              </a:xfrm>
              <a:prstGeom prst="rect">
                <a:avLst/>
              </a:prstGeom>
              <a:noFill/>
              <a:ln w="9525">
                <a:noFill/>
                <a:miter lim="800000"/>
                <a:headEnd/>
                <a:tailEnd/>
              </a:ln>
              <a:effectLst/>
            </p:spPr>
            <p:txBody>
              <a:bodyPr wrap="none" anchor="ctr">
                <a:spAutoFit/>
              </a:bodyPr>
              <a:lstStyle/>
              <a:p>
                <a:pPr algn="ctr" eaLnBrk="1" hangingPunct="1"/>
                <a:r>
                  <a:rPr kumimoji="1" lang="zh-CN" altLang="en-US" sz="2000"/>
                  <a:t>例</a:t>
                </a:r>
              </a:p>
            </p:txBody>
          </p:sp>
          <p:grpSp>
            <p:nvGrpSpPr>
              <p:cNvPr id="31" name="Group 29"/>
              <p:cNvGrpSpPr>
                <a:grpSpLocks/>
              </p:cNvGrpSpPr>
              <p:nvPr/>
            </p:nvGrpSpPr>
            <p:grpSpPr bwMode="auto">
              <a:xfrm>
                <a:off x="1090" y="2195"/>
                <a:ext cx="1454" cy="1016"/>
                <a:chOff x="2768" y="2162"/>
                <a:chExt cx="1454" cy="1016"/>
              </a:xfrm>
            </p:grpSpPr>
            <p:sp>
              <p:nvSpPr>
                <p:cNvPr id="32" name="Oval 30"/>
                <p:cNvSpPr>
                  <a:spLocks noChangeArrowheads="1"/>
                </p:cNvSpPr>
                <p:nvPr/>
              </p:nvSpPr>
              <p:spPr bwMode="auto">
                <a:xfrm>
                  <a:off x="3375" y="2162"/>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1</a:t>
                  </a:r>
                  <a:endParaRPr kumimoji="1" lang="en-US" altLang="zh-CN" sz="2000"/>
                </a:p>
              </p:txBody>
            </p:sp>
            <p:sp>
              <p:nvSpPr>
                <p:cNvPr id="33" name="Oval 31"/>
                <p:cNvSpPr>
                  <a:spLocks noChangeArrowheads="1"/>
                </p:cNvSpPr>
                <p:nvPr/>
              </p:nvSpPr>
              <p:spPr bwMode="auto">
                <a:xfrm>
                  <a:off x="2794" y="2524"/>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2</a:t>
                  </a:r>
                  <a:endParaRPr kumimoji="1" lang="en-US" altLang="zh-CN" sz="2000"/>
                </a:p>
              </p:txBody>
            </p:sp>
            <p:sp>
              <p:nvSpPr>
                <p:cNvPr id="34" name="Oval 32"/>
                <p:cNvSpPr>
                  <a:spLocks noChangeArrowheads="1"/>
                </p:cNvSpPr>
                <p:nvPr/>
              </p:nvSpPr>
              <p:spPr bwMode="auto">
                <a:xfrm>
                  <a:off x="2768" y="296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4</a:t>
                  </a:r>
                  <a:endParaRPr kumimoji="1" lang="en-US" altLang="zh-CN" sz="2000"/>
                </a:p>
              </p:txBody>
            </p:sp>
            <p:sp>
              <p:nvSpPr>
                <p:cNvPr id="35" name="Oval 33"/>
                <p:cNvSpPr>
                  <a:spLocks noChangeArrowheads="1"/>
                </p:cNvSpPr>
                <p:nvPr/>
              </p:nvSpPr>
              <p:spPr bwMode="auto">
                <a:xfrm>
                  <a:off x="3197" y="252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5</a:t>
                  </a:r>
                  <a:endParaRPr kumimoji="1" lang="en-US" altLang="zh-CN" sz="2000"/>
                </a:p>
              </p:txBody>
            </p:sp>
            <p:sp>
              <p:nvSpPr>
                <p:cNvPr id="36" name="Oval 34"/>
                <p:cNvSpPr>
                  <a:spLocks noChangeArrowheads="1"/>
                </p:cNvSpPr>
                <p:nvPr/>
              </p:nvSpPr>
              <p:spPr bwMode="auto">
                <a:xfrm>
                  <a:off x="3970" y="2513"/>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3</a:t>
                  </a:r>
                  <a:endParaRPr kumimoji="1" lang="en-US" altLang="zh-CN" sz="2000"/>
                </a:p>
              </p:txBody>
            </p:sp>
            <p:sp>
              <p:nvSpPr>
                <p:cNvPr id="37" name="Oval 35"/>
                <p:cNvSpPr>
                  <a:spLocks noChangeArrowheads="1"/>
                </p:cNvSpPr>
                <p:nvPr/>
              </p:nvSpPr>
              <p:spPr bwMode="auto">
                <a:xfrm>
                  <a:off x="4011" y="296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7</a:t>
                  </a:r>
                  <a:endParaRPr kumimoji="1" lang="en-US" altLang="zh-CN" sz="2000"/>
                </a:p>
              </p:txBody>
            </p:sp>
            <p:sp>
              <p:nvSpPr>
                <p:cNvPr id="38" name="Oval 36"/>
                <p:cNvSpPr>
                  <a:spLocks noChangeArrowheads="1"/>
                </p:cNvSpPr>
                <p:nvPr/>
              </p:nvSpPr>
              <p:spPr bwMode="auto">
                <a:xfrm>
                  <a:off x="3551" y="252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6</a:t>
                  </a:r>
                  <a:endParaRPr kumimoji="1" lang="en-US" altLang="zh-CN" sz="2000"/>
                </a:p>
              </p:txBody>
            </p:sp>
            <p:sp>
              <p:nvSpPr>
                <p:cNvPr id="39" name="Oval 37"/>
                <p:cNvSpPr>
                  <a:spLocks noChangeArrowheads="1"/>
                </p:cNvSpPr>
                <p:nvPr/>
              </p:nvSpPr>
              <p:spPr bwMode="auto">
                <a:xfrm>
                  <a:off x="3359" y="2967"/>
                  <a:ext cx="211" cy="211"/>
                </a:xfrm>
                <a:prstGeom prst="ellipse">
                  <a:avLst/>
                </a:prstGeom>
                <a:noFill/>
                <a:ln w="9525">
                  <a:solidFill>
                    <a:schemeClr val="tx1"/>
                  </a:solidFill>
                  <a:round/>
                  <a:headEnd/>
                  <a:tailEnd/>
                </a:ln>
                <a:effectLst/>
              </p:spPr>
              <p:txBody>
                <a:bodyPr wrap="none" anchor="ctr"/>
                <a:lstStyle/>
                <a:p>
                  <a:pPr algn="ctr" eaLnBrk="1" hangingPunct="1"/>
                  <a:r>
                    <a:rPr kumimoji="1" lang="en-US" altLang="zh-CN" sz="2000"/>
                    <a:t>V</a:t>
                  </a:r>
                  <a:r>
                    <a:rPr kumimoji="1" lang="en-US" altLang="zh-CN" sz="1400"/>
                    <a:t>8</a:t>
                  </a:r>
                  <a:endParaRPr kumimoji="1" lang="en-US" altLang="zh-CN" sz="2000"/>
                </a:p>
              </p:txBody>
            </p:sp>
            <p:sp>
              <p:nvSpPr>
                <p:cNvPr id="40" name="Line 38"/>
                <p:cNvSpPr>
                  <a:spLocks noChangeShapeType="1"/>
                </p:cNvSpPr>
                <p:nvPr/>
              </p:nvSpPr>
              <p:spPr bwMode="auto">
                <a:xfrm flipH="1">
                  <a:off x="2945" y="2322"/>
                  <a:ext cx="433" cy="244"/>
                </a:xfrm>
                <a:prstGeom prst="line">
                  <a:avLst/>
                </a:prstGeom>
                <a:noFill/>
                <a:ln w="9525">
                  <a:solidFill>
                    <a:schemeClr val="tx1"/>
                  </a:solidFill>
                  <a:round/>
                  <a:headEnd/>
                  <a:tailEnd/>
                </a:ln>
                <a:effectLst/>
              </p:spPr>
              <p:txBody>
                <a:bodyPr wrap="none" anchor="ctr"/>
                <a:lstStyle/>
                <a:p>
                  <a:endParaRPr lang="zh-CN" altLang="en-US"/>
                </a:p>
              </p:txBody>
            </p:sp>
            <p:sp>
              <p:nvSpPr>
                <p:cNvPr id="41" name="Line 39"/>
                <p:cNvSpPr>
                  <a:spLocks noChangeShapeType="1"/>
                </p:cNvSpPr>
                <p:nvPr/>
              </p:nvSpPr>
              <p:spPr bwMode="auto">
                <a:xfrm>
                  <a:off x="3589" y="2322"/>
                  <a:ext cx="445" cy="222"/>
                </a:xfrm>
                <a:prstGeom prst="line">
                  <a:avLst/>
                </a:prstGeom>
                <a:noFill/>
                <a:ln w="9525">
                  <a:solidFill>
                    <a:schemeClr val="tx1"/>
                  </a:solidFill>
                  <a:round/>
                  <a:headEnd/>
                  <a:tailEnd/>
                </a:ln>
                <a:effectLst/>
              </p:spPr>
              <p:txBody>
                <a:bodyPr wrap="none" anchor="ctr"/>
                <a:lstStyle/>
                <a:p>
                  <a:endParaRPr lang="zh-CN" altLang="en-US"/>
                </a:p>
              </p:txBody>
            </p:sp>
            <p:sp>
              <p:nvSpPr>
                <p:cNvPr id="42" name="Line 40"/>
                <p:cNvSpPr>
                  <a:spLocks noChangeShapeType="1"/>
                </p:cNvSpPr>
                <p:nvPr/>
              </p:nvSpPr>
              <p:spPr bwMode="auto">
                <a:xfrm>
                  <a:off x="2989" y="2633"/>
                  <a:ext cx="223" cy="0"/>
                </a:xfrm>
                <a:prstGeom prst="line">
                  <a:avLst/>
                </a:prstGeom>
                <a:noFill/>
                <a:ln w="9525">
                  <a:solidFill>
                    <a:schemeClr val="tx1"/>
                  </a:solidFill>
                  <a:round/>
                  <a:headEnd/>
                  <a:tailEnd/>
                </a:ln>
                <a:effectLst/>
              </p:spPr>
              <p:txBody>
                <a:bodyPr wrap="none" anchor="ctr"/>
                <a:lstStyle/>
                <a:p>
                  <a:endParaRPr lang="zh-CN" altLang="en-US"/>
                </a:p>
              </p:txBody>
            </p:sp>
            <p:sp>
              <p:nvSpPr>
                <p:cNvPr id="43" name="Line 41"/>
                <p:cNvSpPr>
                  <a:spLocks noChangeShapeType="1"/>
                </p:cNvSpPr>
                <p:nvPr/>
              </p:nvSpPr>
              <p:spPr bwMode="auto">
                <a:xfrm>
                  <a:off x="3756" y="2644"/>
                  <a:ext cx="222" cy="0"/>
                </a:xfrm>
                <a:prstGeom prst="line">
                  <a:avLst/>
                </a:prstGeom>
                <a:noFill/>
                <a:ln w="9525">
                  <a:solidFill>
                    <a:schemeClr val="tx1"/>
                  </a:solidFill>
                  <a:round/>
                  <a:headEnd/>
                  <a:tailEnd/>
                </a:ln>
                <a:effectLst/>
              </p:spPr>
              <p:txBody>
                <a:bodyPr wrap="none" anchor="ctr"/>
                <a:lstStyle/>
                <a:p>
                  <a:endParaRPr lang="zh-CN" altLang="en-US"/>
                </a:p>
              </p:txBody>
            </p:sp>
            <p:sp>
              <p:nvSpPr>
                <p:cNvPr id="44" name="Line 42"/>
                <p:cNvSpPr>
                  <a:spLocks noChangeShapeType="1"/>
                </p:cNvSpPr>
                <p:nvPr/>
              </p:nvSpPr>
              <p:spPr bwMode="auto">
                <a:xfrm flipH="1">
                  <a:off x="2900" y="2733"/>
                  <a:ext cx="0" cy="245"/>
                </a:xfrm>
                <a:prstGeom prst="line">
                  <a:avLst/>
                </a:prstGeom>
                <a:noFill/>
                <a:ln w="9525">
                  <a:solidFill>
                    <a:schemeClr val="tx1"/>
                  </a:solidFill>
                  <a:round/>
                  <a:headEnd/>
                  <a:tailEnd/>
                </a:ln>
                <a:effectLst/>
              </p:spPr>
              <p:txBody>
                <a:bodyPr wrap="none" anchor="ctr"/>
                <a:lstStyle/>
                <a:p>
                  <a:endParaRPr lang="zh-CN" altLang="en-US"/>
                </a:p>
              </p:txBody>
            </p:sp>
            <p:sp>
              <p:nvSpPr>
                <p:cNvPr id="45" name="Line 43"/>
                <p:cNvSpPr>
                  <a:spLocks noChangeShapeType="1"/>
                </p:cNvSpPr>
                <p:nvPr/>
              </p:nvSpPr>
              <p:spPr bwMode="auto">
                <a:xfrm>
                  <a:off x="2978" y="3066"/>
                  <a:ext cx="389" cy="0"/>
                </a:xfrm>
                <a:prstGeom prst="line">
                  <a:avLst/>
                </a:prstGeom>
                <a:noFill/>
                <a:ln w="9525">
                  <a:solidFill>
                    <a:schemeClr val="tx1"/>
                  </a:solidFill>
                  <a:round/>
                  <a:headEnd/>
                  <a:tailEnd/>
                </a:ln>
                <a:effectLst/>
              </p:spPr>
              <p:txBody>
                <a:bodyPr wrap="none" anchor="ctr"/>
                <a:lstStyle/>
                <a:p>
                  <a:endParaRPr lang="zh-CN" altLang="en-US"/>
                </a:p>
              </p:txBody>
            </p:sp>
            <p:sp>
              <p:nvSpPr>
                <p:cNvPr id="46" name="Line 44"/>
                <p:cNvSpPr>
                  <a:spLocks noChangeShapeType="1"/>
                </p:cNvSpPr>
                <p:nvPr/>
              </p:nvSpPr>
              <p:spPr bwMode="auto">
                <a:xfrm>
                  <a:off x="3578" y="3078"/>
                  <a:ext cx="434" cy="0"/>
                </a:xfrm>
                <a:prstGeom prst="line">
                  <a:avLst/>
                </a:prstGeom>
                <a:noFill/>
                <a:ln w="9525">
                  <a:solidFill>
                    <a:schemeClr val="tx1"/>
                  </a:solidFill>
                  <a:round/>
                  <a:headEnd/>
                  <a:tailEnd/>
                </a:ln>
                <a:effectLst/>
              </p:spPr>
              <p:txBody>
                <a:bodyPr wrap="none" anchor="ctr"/>
                <a:lstStyle/>
                <a:p>
                  <a:endParaRPr lang="zh-CN" altLang="en-US"/>
                </a:p>
              </p:txBody>
            </p:sp>
            <p:sp>
              <p:nvSpPr>
                <p:cNvPr id="47" name="Line 45"/>
                <p:cNvSpPr>
                  <a:spLocks noChangeShapeType="1"/>
                </p:cNvSpPr>
                <p:nvPr/>
              </p:nvSpPr>
              <p:spPr bwMode="auto">
                <a:xfrm>
                  <a:off x="4112" y="2722"/>
                  <a:ext cx="0" cy="256"/>
                </a:xfrm>
                <a:prstGeom prst="line">
                  <a:avLst/>
                </a:prstGeom>
                <a:noFill/>
                <a:ln w="9525">
                  <a:solidFill>
                    <a:schemeClr val="tx1"/>
                  </a:solidFill>
                  <a:round/>
                  <a:headEnd/>
                  <a:tailEnd/>
                </a:ln>
                <a:effectLst/>
              </p:spPr>
              <p:txBody>
                <a:bodyPr wrap="none" anchor="ctr"/>
                <a:lstStyle/>
                <a:p>
                  <a:endParaRPr lang="zh-CN" altLang="en-US"/>
                </a:p>
              </p:txBody>
            </p:sp>
            <p:sp>
              <p:nvSpPr>
                <p:cNvPr id="48" name="Line 46"/>
                <p:cNvSpPr>
                  <a:spLocks noChangeShapeType="1"/>
                </p:cNvSpPr>
                <p:nvPr/>
              </p:nvSpPr>
              <p:spPr bwMode="auto">
                <a:xfrm>
                  <a:off x="3312" y="2733"/>
                  <a:ext cx="122" cy="245"/>
                </a:xfrm>
                <a:prstGeom prst="line">
                  <a:avLst/>
                </a:prstGeom>
                <a:noFill/>
                <a:ln w="9525">
                  <a:solidFill>
                    <a:schemeClr val="tx1"/>
                  </a:solidFill>
                  <a:round/>
                  <a:headEnd/>
                  <a:tailEnd/>
                </a:ln>
                <a:effectLst/>
              </p:spPr>
              <p:txBody>
                <a:bodyPr wrap="none" anchor="ctr"/>
                <a:lstStyle/>
                <a:p>
                  <a:endParaRPr lang="zh-CN" altLang="en-US"/>
                </a:p>
              </p:txBody>
            </p:sp>
            <p:sp>
              <p:nvSpPr>
                <p:cNvPr id="49" name="Line 47"/>
                <p:cNvSpPr>
                  <a:spLocks noChangeShapeType="1"/>
                </p:cNvSpPr>
                <p:nvPr/>
              </p:nvSpPr>
              <p:spPr bwMode="auto">
                <a:xfrm flipH="1">
                  <a:off x="3512" y="2733"/>
                  <a:ext cx="133" cy="256"/>
                </a:xfrm>
                <a:prstGeom prst="line">
                  <a:avLst/>
                </a:prstGeom>
                <a:noFill/>
                <a:ln w="9525">
                  <a:solidFill>
                    <a:schemeClr val="tx1"/>
                  </a:solidFill>
                  <a:round/>
                  <a:headEnd/>
                  <a:tailEnd/>
                </a:ln>
                <a:effectLst/>
              </p:spPr>
              <p:txBody>
                <a:bodyPr wrap="none" anchor="ctr"/>
                <a:lstStyle/>
                <a:p>
                  <a:endParaRPr lang="zh-CN" altLang="en-US"/>
                </a:p>
              </p:txBody>
            </p:sp>
          </p:grpSp>
        </p:grpSp>
      </p:grpSp>
      <p:sp>
        <p:nvSpPr>
          <p:cNvPr id="50" name="Text Box 48"/>
          <p:cNvSpPr txBox="1">
            <a:spLocks noChangeArrowheads="1"/>
          </p:cNvSpPr>
          <p:nvPr/>
        </p:nvSpPr>
        <p:spPr bwMode="auto">
          <a:xfrm>
            <a:off x="3246439" y="2963863"/>
            <a:ext cx="6364243" cy="400110"/>
          </a:xfrm>
          <a:prstGeom prst="rect">
            <a:avLst/>
          </a:prstGeom>
          <a:noFill/>
          <a:ln w="9525">
            <a:noFill/>
            <a:miter lim="800000"/>
            <a:headEnd/>
            <a:tailEnd/>
          </a:ln>
          <a:effectLst/>
        </p:spPr>
        <p:txBody>
          <a:bodyPr wrap="none">
            <a:spAutoFit/>
          </a:bodyPr>
          <a:lstStyle/>
          <a:p>
            <a:pPr algn="l" eaLnBrk="1" hangingPunct="1"/>
            <a:r>
              <a:rPr kumimoji="1" lang="zh-CN" altLang="en-US" sz="2000" b="1" dirty="0">
                <a:solidFill>
                  <a:srgbClr val="FF0000"/>
                </a:solidFill>
                <a:latin typeface="楷体" pitchFamily="49" charset="-122"/>
                <a:ea typeface="楷体" pitchFamily="49" charset="-122"/>
              </a:rPr>
              <a:t>广度遍历：</a:t>
            </a:r>
            <a:r>
              <a:rPr kumimoji="1" lang="en-US" altLang="zh-CN" sz="2000" b="1" dirty="0">
                <a:solidFill>
                  <a:srgbClr val="FF0000"/>
                </a:solidFill>
                <a:latin typeface="楷体" pitchFamily="49" charset="-122"/>
                <a:ea typeface="楷体" pitchFamily="49" charset="-122"/>
              </a:rPr>
              <a:t>V1</a:t>
            </a:r>
            <a:r>
              <a:rPr kumimoji="1" lang="en-US" altLang="zh-CN" sz="2000" b="1" dirty="0">
                <a:solidFill>
                  <a:srgbClr val="FF0000"/>
                </a:solidFill>
                <a:latin typeface="楷体" pitchFamily="49" charset="-122"/>
                <a:ea typeface="楷体" pitchFamily="49" charset="-122"/>
                <a:sym typeface="Symbol" pitchFamily="18" charset="2"/>
              </a:rPr>
              <a:t> V2 V3  V4 V5 V6 V7 V8</a:t>
            </a:r>
            <a:endParaRPr kumimoji="1" lang="en-US" altLang="zh-CN" sz="2000" b="1" dirty="0">
              <a:solidFill>
                <a:srgbClr val="FF0000"/>
              </a:solidFill>
              <a:latin typeface="楷体" pitchFamily="49" charset="-122"/>
              <a:ea typeface="楷体" pitchFamily="49" charset="-122"/>
            </a:endParaRPr>
          </a:p>
        </p:txBody>
      </p:sp>
      <p:sp>
        <p:nvSpPr>
          <p:cNvPr id="51" name="Text Box 49"/>
          <p:cNvSpPr txBox="1">
            <a:spLocks noChangeArrowheads="1"/>
          </p:cNvSpPr>
          <p:nvPr/>
        </p:nvSpPr>
        <p:spPr bwMode="auto">
          <a:xfrm>
            <a:off x="3016251" y="5749925"/>
            <a:ext cx="6364243" cy="400110"/>
          </a:xfrm>
          <a:prstGeom prst="rect">
            <a:avLst/>
          </a:prstGeom>
          <a:noFill/>
          <a:ln w="9525">
            <a:noFill/>
            <a:miter lim="800000"/>
            <a:headEnd/>
            <a:tailEnd/>
          </a:ln>
          <a:effectLst/>
        </p:spPr>
        <p:txBody>
          <a:bodyPr wrap="none">
            <a:spAutoFit/>
          </a:bodyPr>
          <a:lstStyle/>
          <a:p>
            <a:pPr algn="l" eaLnBrk="1" hangingPunct="1"/>
            <a:r>
              <a:rPr kumimoji="1" lang="zh-CN" altLang="en-US" sz="2000" b="1" dirty="0">
                <a:solidFill>
                  <a:srgbClr val="FF0000"/>
                </a:solidFill>
                <a:latin typeface="楷体" pitchFamily="49" charset="-122"/>
                <a:ea typeface="楷体" pitchFamily="49" charset="-122"/>
              </a:rPr>
              <a:t>广度遍历：</a:t>
            </a:r>
            <a:r>
              <a:rPr kumimoji="1" lang="en-US" altLang="zh-CN" sz="2000" b="1" dirty="0">
                <a:solidFill>
                  <a:srgbClr val="FF0000"/>
                </a:solidFill>
                <a:latin typeface="楷体" pitchFamily="49" charset="-122"/>
                <a:ea typeface="楷体" pitchFamily="49" charset="-122"/>
              </a:rPr>
              <a:t>V1</a:t>
            </a:r>
            <a:r>
              <a:rPr kumimoji="1" lang="en-US" altLang="zh-CN" sz="2000" b="1" dirty="0">
                <a:solidFill>
                  <a:srgbClr val="FF0000"/>
                </a:solidFill>
                <a:latin typeface="楷体" pitchFamily="49" charset="-122"/>
                <a:ea typeface="楷体" pitchFamily="49" charset="-122"/>
                <a:sym typeface="Symbol" pitchFamily="18" charset="2"/>
              </a:rPr>
              <a:t> V2 V3  V4 V5 V6 V7 V8</a:t>
            </a:r>
          </a:p>
        </p:txBody>
      </p:sp>
    </p:spTree>
    <p:extLst>
      <p:ext uri="{BB962C8B-B14F-4D97-AF65-F5344CB8AC3E}">
        <p14:creationId xmlns:p14="http://schemas.microsoft.com/office/powerpoint/2010/main" val="38597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0">
                                            <p:txEl>
                                              <p:pRg st="0" end="0"/>
                                            </p:txEl>
                                          </p:spTgt>
                                        </p:tgtEl>
                                        <p:attrNameLst>
                                          <p:attrName>style.visibility</p:attrName>
                                        </p:attrNameLst>
                                      </p:cBhvr>
                                      <p:to>
                                        <p:strVal val="visible"/>
                                      </p:to>
                                    </p:set>
                                    <p:animEffect transition="in" filter="box(out)">
                                      <p:cBhvr>
                                        <p:cTn id="13" dur="500"/>
                                        <p:tgtEl>
                                          <p:spTgt spid="50">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51">
                                            <p:txEl>
                                              <p:pRg st="0" end="0"/>
                                            </p:txEl>
                                          </p:spTgt>
                                        </p:tgtEl>
                                        <p:attrNameLst>
                                          <p:attrName>style.visibility</p:attrName>
                                        </p:attrNameLst>
                                      </p:cBhvr>
                                      <p:to>
                                        <p:strVal val="visible"/>
                                      </p:to>
                                    </p:set>
                                    <p:animEffect transition="in" filter="box(out)">
                                      <p:cBhvr>
                                        <p:cTn id="24" dur="500"/>
                                        <p:tgtEl>
                                          <p:spTgt spid="51">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autoUpdateAnimBg="0"/>
      <p:bldP spid="5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链栈</a:t>
            </a:r>
            <a:endParaRPr lang="zh-CN" altLang="en-US" dirty="0"/>
          </a:p>
        </p:txBody>
      </p:sp>
      <p:sp>
        <p:nvSpPr>
          <p:cNvPr id="4" name="Rectangle 3"/>
          <p:cNvSpPr>
            <a:spLocks noChangeArrowheads="1"/>
          </p:cNvSpPr>
          <p:nvPr/>
        </p:nvSpPr>
        <p:spPr bwMode="auto">
          <a:xfrm>
            <a:off x="1881158" y="1428737"/>
            <a:ext cx="3925888" cy="374939"/>
          </a:xfrm>
          <a:prstGeom prst="rect">
            <a:avLst/>
          </a:prstGeom>
          <a:noFill/>
          <a:ln w="9525">
            <a:noFill/>
            <a:miter lim="800000"/>
            <a:headEnd/>
            <a:tailEnd/>
          </a:ln>
        </p:spPr>
        <p:txBody>
          <a:bodyPr/>
          <a:lstStyle/>
          <a:p>
            <a:pPr marL="1600200" lvl="3" indent="-228600">
              <a:spcBef>
                <a:spcPct val="20000"/>
              </a:spcBef>
              <a:buFontTx/>
              <a:buChar char="–"/>
            </a:pPr>
            <a:r>
              <a:rPr kumimoji="1" lang="zh-CN" altLang="en-US" sz="2800" b="1" dirty="0">
                <a:solidFill>
                  <a:srgbClr val="FF0000"/>
                </a:solidFill>
              </a:rPr>
              <a:t>入栈算法</a:t>
            </a:r>
          </a:p>
        </p:txBody>
      </p:sp>
      <p:sp>
        <p:nvSpPr>
          <p:cNvPr id="5" name="Rectangle 4"/>
          <p:cNvSpPr>
            <a:spLocks noChangeArrowheads="1"/>
          </p:cNvSpPr>
          <p:nvPr/>
        </p:nvSpPr>
        <p:spPr bwMode="auto">
          <a:xfrm>
            <a:off x="1881158" y="3071811"/>
            <a:ext cx="3925888" cy="374939"/>
          </a:xfrm>
          <a:prstGeom prst="rect">
            <a:avLst/>
          </a:prstGeom>
          <a:noFill/>
          <a:ln w="9525">
            <a:noFill/>
            <a:miter lim="800000"/>
            <a:headEnd/>
            <a:tailEnd/>
          </a:ln>
        </p:spPr>
        <p:txBody>
          <a:bodyPr/>
          <a:lstStyle/>
          <a:p>
            <a:pPr marL="1600200" lvl="3" indent="-228600">
              <a:spcBef>
                <a:spcPct val="20000"/>
              </a:spcBef>
              <a:buFontTx/>
              <a:buChar char="–"/>
            </a:pPr>
            <a:r>
              <a:rPr kumimoji="1" lang="zh-CN" altLang="en-US" sz="2800" b="1" dirty="0">
                <a:solidFill>
                  <a:srgbClr val="FF0000"/>
                </a:solidFill>
              </a:rPr>
              <a:t>出栈算法</a:t>
            </a:r>
          </a:p>
        </p:txBody>
      </p:sp>
      <p:grpSp>
        <p:nvGrpSpPr>
          <p:cNvPr id="6" name="Group 5"/>
          <p:cNvGrpSpPr>
            <a:grpSpLocks/>
          </p:cNvGrpSpPr>
          <p:nvPr/>
        </p:nvGrpSpPr>
        <p:grpSpPr bwMode="auto">
          <a:xfrm>
            <a:off x="4216371" y="1828628"/>
            <a:ext cx="5468938" cy="948294"/>
            <a:chOff x="1759" y="2235"/>
            <a:chExt cx="3445" cy="693"/>
          </a:xfrm>
        </p:grpSpPr>
        <p:sp>
          <p:nvSpPr>
            <p:cNvPr id="7" name="Rectangle 6"/>
            <p:cNvSpPr>
              <a:spLocks noChangeArrowheads="1"/>
            </p:cNvSpPr>
            <p:nvPr/>
          </p:nvSpPr>
          <p:spPr bwMode="auto">
            <a:xfrm>
              <a:off x="1780" y="2644"/>
              <a:ext cx="666" cy="270"/>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8" name="Line 7"/>
            <p:cNvSpPr>
              <a:spLocks noChangeShapeType="1"/>
            </p:cNvSpPr>
            <p:nvPr/>
          </p:nvSpPr>
          <p:spPr bwMode="auto">
            <a:xfrm>
              <a:off x="2102" y="2662"/>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9" name="Rectangle 8"/>
            <p:cNvSpPr>
              <a:spLocks noChangeArrowheads="1"/>
            </p:cNvSpPr>
            <p:nvPr/>
          </p:nvSpPr>
          <p:spPr bwMode="auto">
            <a:xfrm>
              <a:off x="2754" y="2651"/>
              <a:ext cx="666" cy="270"/>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0" name="Line 9"/>
            <p:cNvSpPr>
              <a:spLocks noChangeShapeType="1"/>
            </p:cNvSpPr>
            <p:nvPr/>
          </p:nvSpPr>
          <p:spPr bwMode="auto">
            <a:xfrm>
              <a:off x="3076" y="2669"/>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11" name="Line 10"/>
            <p:cNvSpPr>
              <a:spLocks noChangeShapeType="1"/>
            </p:cNvSpPr>
            <p:nvPr/>
          </p:nvSpPr>
          <p:spPr bwMode="auto">
            <a:xfrm>
              <a:off x="2286" y="2775"/>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 name="Rectangle 11"/>
            <p:cNvSpPr>
              <a:spLocks noChangeArrowheads="1"/>
            </p:cNvSpPr>
            <p:nvPr/>
          </p:nvSpPr>
          <p:spPr bwMode="auto">
            <a:xfrm>
              <a:off x="4538" y="2636"/>
              <a:ext cx="666" cy="292"/>
            </a:xfrm>
            <a:prstGeom prst="rect">
              <a:avLst/>
            </a:prstGeom>
            <a:noFill/>
            <a:ln w="9525">
              <a:solidFill>
                <a:schemeClr val="tx1"/>
              </a:solidFill>
              <a:miter lim="800000"/>
              <a:headEnd/>
              <a:tailEnd/>
            </a:ln>
            <a:effectLst/>
          </p:spPr>
          <p:txBody>
            <a:bodyPr anchor="ctr">
              <a:spAutoFit/>
            </a:bodyPr>
            <a:lstStyle/>
            <a:p>
              <a:pPr algn="l" eaLnBrk="1" hangingPunct="1"/>
              <a:r>
                <a:rPr kumimoji="1" lang="en-US" altLang="zh-CN" sz="2000"/>
                <a:t>         ^</a:t>
              </a:r>
            </a:p>
          </p:txBody>
        </p:sp>
        <p:sp>
          <p:nvSpPr>
            <p:cNvPr id="13" name="Line 12"/>
            <p:cNvSpPr>
              <a:spLocks noChangeShapeType="1"/>
            </p:cNvSpPr>
            <p:nvPr/>
          </p:nvSpPr>
          <p:spPr bwMode="auto">
            <a:xfrm>
              <a:off x="3334" y="2791"/>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4" name="Text Box 13"/>
            <p:cNvSpPr txBox="1">
              <a:spLocks noChangeArrowheads="1"/>
            </p:cNvSpPr>
            <p:nvPr/>
          </p:nvSpPr>
          <p:spPr bwMode="auto">
            <a:xfrm>
              <a:off x="3767" y="2622"/>
              <a:ext cx="335" cy="292"/>
            </a:xfrm>
            <a:prstGeom prst="rect">
              <a:avLst/>
            </a:prstGeom>
            <a:noFill/>
            <a:ln w="9525">
              <a:noFill/>
              <a:miter lim="800000"/>
              <a:headEnd/>
              <a:tailEnd/>
            </a:ln>
            <a:effectLst/>
          </p:spPr>
          <p:txBody>
            <a:bodyPr wrap="none" anchor="ctr">
              <a:spAutoFit/>
            </a:bodyPr>
            <a:lstStyle/>
            <a:p>
              <a:pPr algn="ctr" eaLnBrk="1" hangingPunct="1"/>
              <a:r>
                <a:rPr kumimoji="1" lang="en-US" altLang="zh-CN" sz="2000"/>
                <a:t>…...</a:t>
              </a:r>
            </a:p>
          </p:txBody>
        </p:sp>
        <p:sp>
          <p:nvSpPr>
            <p:cNvPr id="15" name="Line 14"/>
            <p:cNvSpPr>
              <a:spLocks noChangeShapeType="1"/>
            </p:cNvSpPr>
            <p:nvPr/>
          </p:nvSpPr>
          <p:spPr bwMode="auto">
            <a:xfrm>
              <a:off x="4078" y="2779"/>
              <a:ext cx="456"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16" name="Line 15"/>
            <p:cNvSpPr>
              <a:spLocks noChangeShapeType="1"/>
            </p:cNvSpPr>
            <p:nvPr/>
          </p:nvSpPr>
          <p:spPr bwMode="auto">
            <a:xfrm>
              <a:off x="4868" y="2657"/>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7" name="Text Box 16"/>
            <p:cNvSpPr txBox="1">
              <a:spLocks noChangeArrowheads="1"/>
            </p:cNvSpPr>
            <p:nvPr/>
          </p:nvSpPr>
          <p:spPr bwMode="auto">
            <a:xfrm>
              <a:off x="4668" y="2412"/>
              <a:ext cx="439" cy="292"/>
            </a:xfrm>
            <a:prstGeom prst="rect">
              <a:avLst/>
            </a:prstGeom>
            <a:noFill/>
            <a:ln w="9525">
              <a:noFill/>
              <a:miter lim="800000"/>
              <a:headEnd/>
              <a:tailEnd/>
            </a:ln>
            <a:effectLst/>
          </p:spPr>
          <p:txBody>
            <a:bodyPr wrap="none" anchor="ctr">
              <a:spAutoFit/>
            </a:bodyPr>
            <a:lstStyle/>
            <a:p>
              <a:pPr algn="ctr" eaLnBrk="1" hangingPunct="1"/>
              <a:r>
                <a:rPr kumimoji="1" lang="zh-CN" altLang="en-US" sz="2000"/>
                <a:t>栈底</a:t>
              </a:r>
            </a:p>
          </p:txBody>
        </p:sp>
        <p:sp>
          <p:nvSpPr>
            <p:cNvPr id="18" name="Line 17"/>
            <p:cNvSpPr>
              <a:spLocks noChangeShapeType="1"/>
            </p:cNvSpPr>
            <p:nvPr/>
          </p:nvSpPr>
          <p:spPr bwMode="auto">
            <a:xfrm>
              <a:off x="1920" y="244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 name="Text Box 18"/>
            <p:cNvSpPr txBox="1">
              <a:spLocks noChangeArrowheads="1"/>
            </p:cNvSpPr>
            <p:nvPr/>
          </p:nvSpPr>
          <p:spPr bwMode="auto">
            <a:xfrm>
              <a:off x="1759" y="2235"/>
              <a:ext cx="354" cy="292"/>
            </a:xfrm>
            <a:prstGeom prst="rect">
              <a:avLst/>
            </a:prstGeom>
            <a:noFill/>
            <a:ln w="9525">
              <a:noFill/>
              <a:miter lim="800000"/>
              <a:headEnd/>
              <a:tailEnd/>
            </a:ln>
            <a:effectLst/>
          </p:spPr>
          <p:txBody>
            <a:bodyPr wrap="none" anchor="ctr">
              <a:spAutoFit/>
            </a:bodyPr>
            <a:lstStyle/>
            <a:p>
              <a:pPr algn="ctr" eaLnBrk="1" hangingPunct="1"/>
              <a:r>
                <a:rPr kumimoji="1" lang="en-US" altLang="zh-CN" sz="2000"/>
                <a:t>top</a:t>
              </a:r>
            </a:p>
          </p:txBody>
        </p:sp>
      </p:grpSp>
      <p:grpSp>
        <p:nvGrpSpPr>
          <p:cNvPr id="20" name="Group 19"/>
          <p:cNvGrpSpPr>
            <a:grpSpLocks/>
          </p:cNvGrpSpPr>
          <p:nvPr/>
        </p:nvGrpSpPr>
        <p:grpSpPr bwMode="auto">
          <a:xfrm>
            <a:off x="2844771" y="1828628"/>
            <a:ext cx="1412876" cy="738931"/>
            <a:chOff x="895" y="2235"/>
            <a:chExt cx="890" cy="540"/>
          </a:xfrm>
        </p:grpSpPr>
        <p:sp>
          <p:nvSpPr>
            <p:cNvPr id="21" name="Line 20"/>
            <p:cNvSpPr>
              <a:spLocks noChangeShapeType="1"/>
            </p:cNvSpPr>
            <p:nvPr/>
          </p:nvSpPr>
          <p:spPr bwMode="auto">
            <a:xfrm>
              <a:off x="1363" y="2775"/>
              <a:ext cx="422" cy="0"/>
            </a:xfrm>
            <a:prstGeom prst="line">
              <a:avLst/>
            </a:prstGeom>
            <a:noFill/>
            <a:ln w="38100">
              <a:solidFill>
                <a:srgbClr val="FF3300"/>
              </a:solidFill>
              <a:round/>
              <a:headEnd/>
              <a:tailEnd type="triangle" w="med" len="med"/>
            </a:ln>
            <a:effectLst/>
          </p:spPr>
          <p:txBody>
            <a:bodyPr wrap="none" anchor="ctr">
              <a:spAutoFit/>
            </a:bodyPr>
            <a:lstStyle/>
            <a:p>
              <a:endParaRPr lang="zh-CN" altLang="en-US"/>
            </a:p>
          </p:txBody>
        </p:sp>
        <p:grpSp>
          <p:nvGrpSpPr>
            <p:cNvPr id="22" name="Group 21"/>
            <p:cNvGrpSpPr>
              <a:grpSpLocks/>
            </p:cNvGrpSpPr>
            <p:nvPr/>
          </p:nvGrpSpPr>
          <p:grpSpPr bwMode="auto">
            <a:xfrm>
              <a:off x="895" y="2235"/>
              <a:ext cx="354" cy="405"/>
              <a:chOff x="895" y="2235"/>
              <a:chExt cx="354" cy="405"/>
            </a:xfrm>
          </p:grpSpPr>
          <p:sp>
            <p:nvSpPr>
              <p:cNvPr id="23" name="Text Box 22"/>
              <p:cNvSpPr txBox="1">
                <a:spLocks noChangeArrowheads="1"/>
              </p:cNvSpPr>
              <p:nvPr/>
            </p:nvSpPr>
            <p:spPr bwMode="auto">
              <a:xfrm>
                <a:off x="895" y="2235"/>
                <a:ext cx="354" cy="292"/>
              </a:xfrm>
              <a:prstGeom prst="rect">
                <a:avLst/>
              </a:prstGeom>
              <a:noFill/>
              <a:ln w="9525">
                <a:noFill/>
                <a:miter lim="800000"/>
                <a:headEnd/>
                <a:tailEnd/>
              </a:ln>
              <a:effectLst/>
            </p:spPr>
            <p:txBody>
              <a:bodyPr wrap="none" anchor="ctr">
                <a:spAutoFit/>
              </a:bodyPr>
              <a:lstStyle/>
              <a:p>
                <a:pPr algn="ctr" eaLnBrk="1" hangingPunct="1"/>
                <a:r>
                  <a:rPr kumimoji="1" lang="en-US" altLang="zh-CN" sz="2000"/>
                  <a:t>top</a:t>
                </a:r>
              </a:p>
            </p:txBody>
          </p:sp>
          <p:sp>
            <p:nvSpPr>
              <p:cNvPr id="24" name="Line 23"/>
              <p:cNvSpPr>
                <a:spLocks noChangeShapeType="1"/>
              </p:cNvSpPr>
              <p:nvPr/>
            </p:nvSpPr>
            <p:spPr bwMode="auto">
              <a:xfrm>
                <a:off x="1056" y="2448"/>
                <a:ext cx="0" cy="192"/>
              </a:xfrm>
              <a:prstGeom prst="line">
                <a:avLst/>
              </a:prstGeom>
              <a:noFill/>
              <a:ln w="38100">
                <a:solidFill>
                  <a:srgbClr val="FF3300"/>
                </a:solidFill>
                <a:round/>
                <a:headEnd/>
                <a:tailEnd type="triangle" w="med" len="med"/>
              </a:ln>
              <a:effectLst/>
            </p:spPr>
            <p:txBody>
              <a:bodyPr wrap="none" anchor="ctr"/>
              <a:lstStyle/>
              <a:p>
                <a:endParaRPr lang="zh-CN" altLang="en-US"/>
              </a:p>
            </p:txBody>
          </p:sp>
        </p:grpSp>
      </p:grpSp>
      <p:grpSp>
        <p:nvGrpSpPr>
          <p:cNvPr id="25" name="Group 24"/>
          <p:cNvGrpSpPr>
            <a:grpSpLocks/>
          </p:cNvGrpSpPr>
          <p:nvPr/>
        </p:nvGrpSpPr>
        <p:grpSpPr bwMode="auto">
          <a:xfrm>
            <a:off x="2109758" y="2390765"/>
            <a:ext cx="1722438" cy="459779"/>
            <a:chOff x="432" y="2592"/>
            <a:chExt cx="1085" cy="336"/>
          </a:xfrm>
        </p:grpSpPr>
        <p:sp>
          <p:nvSpPr>
            <p:cNvPr id="26" name="Line 25"/>
            <p:cNvSpPr>
              <a:spLocks noChangeShapeType="1"/>
            </p:cNvSpPr>
            <p:nvPr/>
          </p:nvSpPr>
          <p:spPr bwMode="auto">
            <a:xfrm>
              <a:off x="583" y="2777"/>
              <a:ext cx="267"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7" name="Rectangle 26" descr="宽上对角线"/>
            <p:cNvSpPr>
              <a:spLocks noChangeArrowheads="1"/>
            </p:cNvSpPr>
            <p:nvPr/>
          </p:nvSpPr>
          <p:spPr bwMode="auto">
            <a:xfrm>
              <a:off x="864" y="2648"/>
              <a:ext cx="653" cy="270"/>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28" name="Line 27"/>
            <p:cNvSpPr>
              <a:spLocks noChangeShapeType="1"/>
            </p:cNvSpPr>
            <p:nvPr/>
          </p:nvSpPr>
          <p:spPr bwMode="auto">
            <a:xfrm>
              <a:off x="1152" y="264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28"/>
            <p:cNvSpPr txBox="1">
              <a:spLocks noChangeArrowheads="1"/>
            </p:cNvSpPr>
            <p:nvPr/>
          </p:nvSpPr>
          <p:spPr bwMode="auto">
            <a:xfrm>
              <a:off x="912" y="2640"/>
              <a:ext cx="180" cy="270"/>
            </a:xfrm>
            <a:prstGeom prst="rect">
              <a:avLst/>
            </a:prstGeom>
            <a:noFill/>
            <a:ln w="9525">
              <a:noFill/>
              <a:miter lim="800000"/>
              <a:headEnd/>
              <a:tailEnd/>
            </a:ln>
            <a:effectLst/>
          </p:spPr>
          <p:txBody>
            <a:bodyPr wrap="none">
              <a:spAutoFit/>
            </a:bodyPr>
            <a:lstStyle/>
            <a:p>
              <a:pPr algn="l" eaLnBrk="1" hangingPunct="1"/>
              <a:r>
                <a:rPr kumimoji="1" lang="en-US" altLang="zh-CN"/>
                <a:t>x</a:t>
              </a:r>
            </a:p>
          </p:txBody>
        </p:sp>
        <p:sp>
          <p:nvSpPr>
            <p:cNvPr id="30" name="Text Box 29"/>
            <p:cNvSpPr txBox="1">
              <a:spLocks noChangeArrowheads="1"/>
            </p:cNvSpPr>
            <p:nvPr/>
          </p:nvSpPr>
          <p:spPr bwMode="auto">
            <a:xfrm>
              <a:off x="432" y="2592"/>
              <a:ext cx="209" cy="292"/>
            </a:xfrm>
            <a:prstGeom prst="rect">
              <a:avLst/>
            </a:prstGeom>
            <a:noFill/>
            <a:ln w="9525">
              <a:noFill/>
              <a:miter lim="800000"/>
              <a:headEnd/>
              <a:tailEnd/>
            </a:ln>
            <a:effectLst/>
          </p:spPr>
          <p:txBody>
            <a:bodyPr wrap="none">
              <a:spAutoFit/>
            </a:bodyPr>
            <a:lstStyle/>
            <a:p>
              <a:pPr algn="l" eaLnBrk="1" hangingPunct="1"/>
              <a:r>
                <a:rPr kumimoji="1" lang="en-US" altLang="zh-CN" sz="2000"/>
                <a:t>p</a:t>
              </a:r>
            </a:p>
          </p:txBody>
        </p:sp>
      </p:grpSp>
      <p:grpSp>
        <p:nvGrpSpPr>
          <p:cNvPr id="31" name="Group 30"/>
          <p:cNvGrpSpPr>
            <a:grpSpLocks/>
          </p:cNvGrpSpPr>
          <p:nvPr/>
        </p:nvGrpSpPr>
        <p:grpSpPr bwMode="auto">
          <a:xfrm>
            <a:off x="4292572" y="3371687"/>
            <a:ext cx="561975" cy="554198"/>
            <a:chOff x="1807" y="3435"/>
            <a:chExt cx="354" cy="405"/>
          </a:xfrm>
        </p:grpSpPr>
        <p:sp>
          <p:nvSpPr>
            <p:cNvPr id="32" name="Line 31"/>
            <p:cNvSpPr>
              <a:spLocks noChangeShapeType="1"/>
            </p:cNvSpPr>
            <p:nvPr/>
          </p:nvSpPr>
          <p:spPr bwMode="auto">
            <a:xfrm>
              <a:off x="1968" y="3648"/>
              <a:ext cx="0" cy="192"/>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33" name="Text Box 32"/>
            <p:cNvSpPr txBox="1">
              <a:spLocks noChangeArrowheads="1"/>
            </p:cNvSpPr>
            <p:nvPr/>
          </p:nvSpPr>
          <p:spPr bwMode="auto">
            <a:xfrm>
              <a:off x="1807" y="3435"/>
              <a:ext cx="354" cy="292"/>
            </a:xfrm>
            <a:prstGeom prst="rect">
              <a:avLst/>
            </a:prstGeom>
            <a:noFill/>
            <a:ln w="9525">
              <a:noFill/>
              <a:miter lim="800000"/>
              <a:headEnd/>
              <a:tailEnd/>
            </a:ln>
            <a:effectLst/>
          </p:spPr>
          <p:txBody>
            <a:bodyPr wrap="none" anchor="ctr">
              <a:spAutoFit/>
            </a:bodyPr>
            <a:lstStyle/>
            <a:p>
              <a:pPr algn="ctr" eaLnBrk="1" hangingPunct="1"/>
              <a:r>
                <a:rPr kumimoji="1" lang="en-US" altLang="zh-CN" sz="2000"/>
                <a:t>top</a:t>
              </a:r>
            </a:p>
          </p:txBody>
        </p:sp>
      </p:grpSp>
      <p:grpSp>
        <p:nvGrpSpPr>
          <p:cNvPr id="34" name="Group 33"/>
          <p:cNvGrpSpPr>
            <a:grpSpLocks/>
          </p:cNvGrpSpPr>
          <p:nvPr/>
        </p:nvGrpSpPr>
        <p:grpSpPr bwMode="auto">
          <a:xfrm>
            <a:off x="2109758" y="3652676"/>
            <a:ext cx="7651750" cy="706088"/>
            <a:chOff x="432" y="3612"/>
            <a:chExt cx="4820" cy="516"/>
          </a:xfrm>
        </p:grpSpPr>
        <p:sp>
          <p:nvSpPr>
            <p:cNvPr id="35" name="Line 34"/>
            <p:cNvSpPr>
              <a:spLocks noChangeShapeType="1"/>
            </p:cNvSpPr>
            <p:nvPr/>
          </p:nvSpPr>
          <p:spPr bwMode="auto">
            <a:xfrm>
              <a:off x="631" y="3977"/>
              <a:ext cx="267"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6" name="Rectangle 35"/>
            <p:cNvSpPr>
              <a:spLocks noChangeArrowheads="1"/>
            </p:cNvSpPr>
            <p:nvPr/>
          </p:nvSpPr>
          <p:spPr bwMode="auto">
            <a:xfrm>
              <a:off x="1828" y="3844"/>
              <a:ext cx="666" cy="270"/>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7" name="Line 36"/>
            <p:cNvSpPr>
              <a:spLocks noChangeShapeType="1"/>
            </p:cNvSpPr>
            <p:nvPr/>
          </p:nvSpPr>
          <p:spPr bwMode="auto">
            <a:xfrm>
              <a:off x="2150" y="3862"/>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38" name="Rectangle 37"/>
            <p:cNvSpPr>
              <a:spLocks noChangeArrowheads="1"/>
            </p:cNvSpPr>
            <p:nvPr/>
          </p:nvSpPr>
          <p:spPr bwMode="auto">
            <a:xfrm>
              <a:off x="2802" y="3851"/>
              <a:ext cx="666" cy="270"/>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 name="Line 38"/>
            <p:cNvSpPr>
              <a:spLocks noChangeShapeType="1"/>
            </p:cNvSpPr>
            <p:nvPr/>
          </p:nvSpPr>
          <p:spPr bwMode="auto">
            <a:xfrm>
              <a:off x="3124" y="3869"/>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40" name="Line 39"/>
            <p:cNvSpPr>
              <a:spLocks noChangeShapeType="1"/>
            </p:cNvSpPr>
            <p:nvPr/>
          </p:nvSpPr>
          <p:spPr bwMode="auto">
            <a:xfrm>
              <a:off x="1411" y="3975"/>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1" name="Line 40"/>
            <p:cNvSpPr>
              <a:spLocks noChangeShapeType="1"/>
            </p:cNvSpPr>
            <p:nvPr/>
          </p:nvSpPr>
          <p:spPr bwMode="auto">
            <a:xfrm>
              <a:off x="2334" y="3975"/>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 name="Rectangle 41" descr="宽上对角线"/>
            <p:cNvSpPr>
              <a:spLocks noChangeArrowheads="1"/>
            </p:cNvSpPr>
            <p:nvPr/>
          </p:nvSpPr>
          <p:spPr bwMode="auto">
            <a:xfrm>
              <a:off x="912" y="3848"/>
              <a:ext cx="653" cy="270"/>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3" name="Rectangle 42"/>
            <p:cNvSpPr>
              <a:spLocks noChangeArrowheads="1"/>
            </p:cNvSpPr>
            <p:nvPr/>
          </p:nvSpPr>
          <p:spPr bwMode="auto">
            <a:xfrm>
              <a:off x="4586" y="3836"/>
              <a:ext cx="666" cy="292"/>
            </a:xfrm>
            <a:prstGeom prst="rect">
              <a:avLst/>
            </a:prstGeom>
            <a:noFill/>
            <a:ln w="9525">
              <a:solidFill>
                <a:schemeClr val="tx1"/>
              </a:solidFill>
              <a:miter lim="800000"/>
              <a:headEnd/>
              <a:tailEnd/>
            </a:ln>
            <a:effectLst/>
          </p:spPr>
          <p:txBody>
            <a:bodyPr anchor="ctr">
              <a:spAutoFit/>
            </a:bodyPr>
            <a:lstStyle/>
            <a:p>
              <a:pPr algn="l" eaLnBrk="1" hangingPunct="1"/>
              <a:r>
                <a:rPr kumimoji="1" lang="en-US" altLang="zh-CN" sz="2000"/>
                <a:t>         ^</a:t>
              </a:r>
            </a:p>
          </p:txBody>
        </p:sp>
        <p:sp>
          <p:nvSpPr>
            <p:cNvPr id="44" name="Line 43"/>
            <p:cNvSpPr>
              <a:spLocks noChangeShapeType="1"/>
            </p:cNvSpPr>
            <p:nvPr/>
          </p:nvSpPr>
          <p:spPr bwMode="auto">
            <a:xfrm>
              <a:off x="3382" y="3991"/>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5" name="Text Box 44"/>
            <p:cNvSpPr txBox="1">
              <a:spLocks noChangeArrowheads="1"/>
            </p:cNvSpPr>
            <p:nvPr/>
          </p:nvSpPr>
          <p:spPr bwMode="auto">
            <a:xfrm>
              <a:off x="3815" y="3822"/>
              <a:ext cx="335" cy="292"/>
            </a:xfrm>
            <a:prstGeom prst="rect">
              <a:avLst/>
            </a:prstGeom>
            <a:noFill/>
            <a:ln w="9525">
              <a:noFill/>
              <a:miter lim="800000"/>
              <a:headEnd/>
              <a:tailEnd/>
            </a:ln>
            <a:effectLst/>
          </p:spPr>
          <p:txBody>
            <a:bodyPr wrap="none" anchor="ctr">
              <a:spAutoFit/>
            </a:bodyPr>
            <a:lstStyle/>
            <a:p>
              <a:pPr algn="ctr" eaLnBrk="1" hangingPunct="1"/>
              <a:r>
                <a:rPr kumimoji="1" lang="en-US" altLang="zh-CN" sz="2000"/>
                <a:t>…...</a:t>
              </a:r>
            </a:p>
          </p:txBody>
        </p:sp>
        <p:sp>
          <p:nvSpPr>
            <p:cNvPr id="46" name="Line 45"/>
            <p:cNvSpPr>
              <a:spLocks noChangeShapeType="1"/>
            </p:cNvSpPr>
            <p:nvPr/>
          </p:nvSpPr>
          <p:spPr bwMode="auto">
            <a:xfrm>
              <a:off x="4126" y="3979"/>
              <a:ext cx="456"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7" name="Line 46"/>
            <p:cNvSpPr>
              <a:spLocks noChangeShapeType="1"/>
            </p:cNvSpPr>
            <p:nvPr/>
          </p:nvSpPr>
          <p:spPr bwMode="auto">
            <a:xfrm>
              <a:off x="4916" y="3857"/>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8" name="Text Box 47"/>
            <p:cNvSpPr txBox="1">
              <a:spLocks noChangeArrowheads="1"/>
            </p:cNvSpPr>
            <p:nvPr/>
          </p:nvSpPr>
          <p:spPr bwMode="auto">
            <a:xfrm>
              <a:off x="4716" y="3612"/>
              <a:ext cx="439" cy="292"/>
            </a:xfrm>
            <a:prstGeom prst="rect">
              <a:avLst/>
            </a:prstGeom>
            <a:noFill/>
            <a:ln w="9525">
              <a:noFill/>
              <a:miter lim="800000"/>
              <a:headEnd/>
              <a:tailEnd/>
            </a:ln>
            <a:effectLst/>
          </p:spPr>
          <p:txBody>
            <a:bodyPr wrap="none" anchor="ctr">
              <a:spAutoFit/>
            </a:bodyPr>
            <a:lstStyle/>
            <a:p>
              <a:pPr algn="ctr" eaLnBrk="1" hangingPunct="1"/>
              <a:r>
                <a:rPr kumimoji="1" lang="zh-CN" altLang="en-US" sz="2000"/>
                <a:t>栈底</a:t>
              </a:r>
            </a:p>
          </p:txBody>
        </p:sp>
        <p:sp>
          <p:nvSpPr>
            <p:cNvPr id="49" name="Line 48"/>
            <p:cNvSpPr>
              <a:spLocks noChangeShapeType="1"/>
            </p:cNvSpPr>
            <p:nvPr/>
          </p:nvSpPr>
          <p:spPr bwMode="auto">
            <a:xfrm>
              <a:off x="1248" y="384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0" name="Text Box 49"/>
            <p:cNvSpPr txBox="1">
              <a:spLocks noChangeArrowheads="1"/>
            </p:cNvSpPr>
            <p:nvPr/>
          </p:nvSpPr>
          <p:spPr bwMode="auto">
            <a:xfrm>
              <a:off x="432" y="3792"/>
              <a:ext cx="354" cy="292"/>
            </a:xfrm>
            <a:prstGeom prst="rect">
              <a:avLst/>
            </a:prstGeom>
            <a:noFill/>
            <a:ln w="9525">
              <a:noFill/>
              <a:miter lim="800000"/>
              <a:headEnd/>
              <a:tailEnd/>
            </a:ln>
            <a:effectLst/>
          </p:spPr>
          <p:txBody>
            <a:bodyPr wrap="none">
              <a:spAutoFit/>
            </a:bodyPr>
            <a:lstStyle/>
            <a:p>
              <a:pPr algn="l" eaLnBrk="1" hangingPunct="1"/>
              <a:r>
                <a:rPr kumimoji="1" lang="en-US" altLang="zh-CN" sz="2000"/>
                <a:t>top</a:t>
              </a:r>
            </a:p>
          </p:txBody>
        </p:sp>
      </p:grpSp>
      <p:grpSp>
        <p:nvGrpSpPr>
          <p:cNvPr id="51" name="Group 50"/>
          <p:cNvGrpSpPr>
            <a:grpSpLocks/>
          </p:cNvGrpSpPr>
          <p:nvPr/>
        </p:nvGrpSpPr>
        <p:grpSpPr bwMode="auto">
          <a:xfrm>
            <a:off x="3008285" y="3338513"/>
            <a:ext cx="331788" cy="578828"/>
            <a:chOff x="998" y="3417"/>
            <a:chExt cx="209" cy="423"/>
          </a:xfrm>
        </p:grpSpPr>
        <p:sp>
          <p:nvSpPr>
            <p:cNvPr id="52" name="Line 51"/>
            <p:cNvSpPr>
              <a:spLocks noChangeShapeType="1"/>
            </p:cNvSpPr>
            <p:nvPr/>
          </p:nvSpPr>
          <p:spPr bwMode="auto">
            <a:xfrm>
              <a:off x="1104" y="3648"/>
              <a:ext cx="0" cy="192"/>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53" name="Text Box 52"/>
            <p:cNvSpPr txBox="1">
              <a:spLocks noChangeArrowheads="1"/>
            </p:cNvSpPr>
            <p:nvPr/>
          </p:nvSpPr>
          <p:spPr bwMode="auto">
            <a:xfrm>
              <a:off x="998" y="3417"/>
              <a:ext cx="209" cy="292"/>
            </a:xfrm>
            <a:prstGeom prst="rect">
              <a:avLst/>
            </a:prstGeom>
            <a:noFill/>
            <a:ln w="9525">
              <a:noFill/>
              <a:miter lim="800000"/>
              <a:headEnd/>
              <a:tailEnd/>
            </a:ln>
            <a:effectLst/>
          </p:spPr>
          <p:txBody>
            <a:bodyPr wrap="none">
              <a:spAutoFit/>
            </a:bodyPr>
            <a:lstStyle/>
            <a:p>
              <a:pPr algn="l" eaLnBrk="1" hangingPunct="1"/>
              <a:r>
                <a:rPr kumimoji="1" lang="en-US" altLang="zh-CN" sz="2000"/>
                <a:t>q</a:t>
              </a:r>
            </a:p>
          </p:txBody>
        </p:sp>
      </p:grpSp>
      <p:sp>
        <p:nvSpPr>
          <p:cNvPr id="54" name="Rectangle 55"/>
          <p:cNvSpPr>
            <a:spLocks noChangeArrowheads="1"/>
          </p:cNvSpPr>
          <p:nvPr/>
        </p:nvSpPr>
        <p:spPr bwMode="auto">
          <a:xfrm>
            <a:off x="4929158" y="5305426"/>
            <a:ext cx="4310114" cy="1200329"/>
          </a:xfrm>
          <a:prstGeom prst="rect">
            <a:avLst/>
          </a:prstGeom>
          <a:noFill/>
          <a:ln w="19050">
            <a:noFill/>
            <a:miter lim="800000"/>
            <a:headEnd/>
            <a:tailEnd/>
          </a:ln>
          <a:effectLst/>
        </p:spPr>
        <p:txBody>
          <a:bodyPr wrap="square">
            <a:spAutoFit/>
          </a:bodyPr>
          <a:lstStyle/>
          <a:p>
            <a:pPr eaLnBrk="1" hangingPunct="1"/>
            <a:r>
              <a:rPr kumimoji="1" lang="en-US" altLang="zh-CN" dirty="0">
                <a:latin typeface="Courier New" pitchFamily="49" charset="0"/>
                <a:cs typeface="Courier New" pitchFamily="49" charset="0"/>
              </a:rPr>
              <a:t>         q=top;</a:t>
            </a:r>
          </a:p>
          <a:p>
            <a:pPr eaLnBrk="1" hangingPunct="1"/>
            <a:r>
              <a:rPr kumimoji="1" lang="en-US" altLang="zh-CN" dirty="0">
                <a:latin typeface="Courier New" pitchFamily="49" charset="0"/>
                <a:cs typeface="Courier New" pitchFamily="49" charset="0"/>
              </a:rPr>
              <a:t>        *p=top-&gt;data;</a:t>
            </a:r>
          </a:p>
          <a:p>
            <a:pPr eaLnBrk="1" hangingPunct="1"/>
            <a:r>
              <a:rPr kumimoji="1" lang="en-US" altLang="zh-CN" dirty="0">
                <a:latin typeface="Courier New" pitchFamily="49" charset="0"/>
                <a:cs typeface="Courier New" pitchFamily="49" charset="0"/>
              </a:rPr>
              <a:t>        top=top-&gt;link;</a:t>
            </a:r>
          </a:p>
          <a:p>
            <a:pPr eaLnBrk="1" hangingPunct="1"/>
            <a:r>
              <a:rPr kumimoji="1" lang="en-US" altLang="zh-CN" dirty="0">
                <a:latin typeface="Courier New" pitchFamily="49" charset="0"/>
                <a:cs typeface="Courier New" pitchFamily="49" charset="0"/>
              </a:rPr>
              <a:t>        free(q);</a:t>
            </a:r>
          </a:p>
        </p:txBody>
      </p:sp>
      <p:sp>
        <p:nvSpPr>
          <p:cNvPr id="55" name="Rectangle 54"/>
          <p:cNvSpPr>
            <a:spLocks noChangeArrowheads="1"/>
          </p:cNvSpPr>
          <p:nvPr/>
        </p:nvSpPr>
        <p:spPr bwMode="auto">
          <a:xfrm>
            <a:off x="6810380" y="928670"/>
            <a:ext cx="1657826" cy="923330"/>
          </a:xfrm>
          <a:prstGeom prst="rect">
            <a:avLst/>
          </a:prstGeom>
          <a:noFill/>
          <a:ln w="19050">
            <a:noFill/>
            <a:miter lim="800000"/>
            <a:headEnd/>
            <a:tailEnd/>
          </a:ln>
          <a:effectLst/>
        </p:spPr>
        <p:txBody>
          <a:bodyPr wrap="none">
            <a:spAutoFit/>
          </a:bodyPr>
          <a:lstStyle/>
          <a:p>
            <a:pPr eaLnBrk="1" hangingPunct="1"/>
            <a:r>
              <a:rPr kumimoji="1" lang="en-US" altLang="zh-CN" dirty="0"/>
              <a:t> p-&gt;data=x;</a:t>
            </a:r>
          </a:p>
          <a:p>
            <a:pPr eaLnBrk="1" hangingPunct="1"/>
            <a:r>
              <a:rPr kumimoji="1" lang="en-US" altLang="zh-CN" dirty="0"/>
              <a:t>   p-&gt;link=top;</a:t>
            </a:r>
          </a:p>
          <a:p>
            <a:pPr eaLnBrk="1" hangingPunct="1"/>
            <a:r>
              <a:rPr kumimoji="1" lang="en-US" altLang="zh-CN" dirty="0"/>
              <a:t>   top=p;</a:t>
            </a:r>
          </a:p>
        </p:txBody>
      </p:sp>
    </p:spTree>
    <p:extLst>
      <p:ext uri="{BB962C8B-B14F-4D97-AF65-F5344CB8AC3E}">
        <p14:creationId xmlns:p14="http://schemas.microsoft.com/office/powerpoint/2010/main" val="21729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out)">
                                      <p:cBhvr>
                                        <p:cTn id="18" dur="500"/>
                                        <p:tgtEl>
                                          <p:spTgt spid="25"/>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ox(out)">
                                      <p:cBhvr>
                                        <p:cTn id="23" dur="500"/>
                                        <p:tgtEl>
                                          <p:spTgt spid="20"/>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ox(out)">
                                      <p:cBhvr>
                                        <p:cTn id="34" dur="500"/>
                                        <p:tgtEl>
                                          <p:spTgt spid="34"/>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ox(out)">
                                      <p:cBhvr>
                                        <p:cTn id="39" dur="500"/>
                                        <p:tgtEl>
                                          <p:spTgt spid="51"/>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box(out)">
                                      <p:cBhvr>
                                        <p:cTn id="44" dur="500"/>
                                        <p:tgtEl>
                                          <p:spTgt spid="31"/>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栈的应用</a:t>
            </a:r>
            <a:endParaRPr lang="zh-CN" altLang="en-US" dirty="0"/>
          </a:p>
        </p:txBody>
      </p:sp>
      <p:sp>
        <p:nvSpPr>
          <p:cNvPr id="3" name="内容占位符 2"/>
          <p:cNvSpPr>
            <a:spLocks noGrp="1"/>
          </p:cNvSpPr>
          <p:nvPr>
            <p:ph idx="1"/>
          </p:nvPr>
        </p:nvSpPr>
        <p:spPr/>
        <p:txBody>
          <a:bodyPr/>
          <a:lstStyle/>
          <a:p>
            <a:r>
              <a:rPr kumimoji="1" lang="zh-CN" altLang="en-US" dirty="0" smtClean="0"/>
              <a:t>过程的嵌套</a:t>
            </a:r>
            <a:endParaRPr kumimoji="1" lang="en-US" altLang="zh-CN" dirty="0" smtClean="0"/>
          </a:p>
          <a:p>
            <a:r>
              <a:rPr kumimoji="1" lang="zh-CN" altLang="en-US" dirty="0" smtClean="0"/>
              <a:t>递归算法</a:t>
            </a:r>
            <a:endParaRPr kumimoji="1" lang="en-US" altLang="zh-CN" dirty="0" smtClean="0"/>
          </a:p>
          <a:p>
            <a:r>
              <a:rPr kumimoji="1" lang="zh-CN" altLang="en-US" dirty="0" smtClean="0">
                <a:solidFill>
                  <a:srgbClr val="FF0000"/>
                </a:solidFill>
              </a:rPr>
              <a:t>表达式的计算</a:t>
            </a:r>
            <a:endParaRPr kumimoji="1" lang="en-US" altLang="zh-CN" dirty="0" smtClean="0">
              <a:solidFill>
                <a:srgbClr val="FF0000"/>
              </a:solidFill>
            </a:endParaRPr>
          </a:p>
          <a:p>
            <a:r>
              <a:rPr kumimoji="1" lang="zh-CN" altLang="en-US" dirty="0" smtClean="0"/>
              <a:t>地图四染色问题</a:t>
            </a:r>
            <a:endParaRPr lang="zh-CN" altLang="en-US" dirty="0"/>
          </a:p>
        </p:txBody>
      </p:sp>
    </p:spTree>
    <p:extLst>
      <p:ext uri="{BB962C8B-B14F-4D97-AF65-F5344CB8AC3E}">
        <p14:creationId xmlns:p14="http://schemas.microsoft.com/office/powerpoint/2010/main" val="129715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表达式的计算</a:t>
            </a:r>
            <a:endParaRPr lang="zh-CN" altLang="en-US" dirty="0"/>
          </a:p>
        </p:txBody>
      </p:sp>
      <p:sp>
        <p:nvSpPr>
          <p:cNvPr id="3" name="内容占位符 2"/>
          <p:cNvSpPr>
            <a:spLocks noGrp="1"/>
          </p:cNvSpPr>
          <p:nvPr>
            <p:ph idx="1"/>
          </p:nvPr>
        </p:nvSpPr>
        <p:spPr>
          <a:xfrm>
            <a:off x="1981200" y="1285860"/>
            <a:ext cx="8229600" cy="5286412"/>
          </a:xfrm>
        </p:spPr>
        <p:txBody>
          <a:bodyPr>
            <a:normAutofit/>
          </a:bodyPr>
          <a:lstStyle/>
          <a:p>
            <a:r>
              <a:rPr lang="zh-CN" altLang="en-US" dirty="0" smtClean="0"/>
              <a:t>前缀表达式：</a:t>
            </a:r>
            <a:endParaRPr lang="en-US" altLang="zh-CN" dirty="0" smtClean="0"/>
          </a:p>
          <a:p>
            <a:pPr lvl="1"/>
            <a:r>
              <a:rPr lang="zh-CN" altLang="en-US" dirty="0" smtClean="0"/>
              <a:t>不含括号的</a:t>
            </a:r>
            <a:r>
              <a:rPr lang="zh-CN" altLang="en-US" dirty="0" smtClean="0">
                <a:solidFill>
                  <a:srgbClr val="FF0000"/>
                </a:solidFill>
              </a:rPr>
              <a:t>算术表达式</a:t>
            </a:r>
            <a:r>
              <a:rPr lang="zh-CN" altLang="en-US" dirty="0" smtClean="0"/>
              <a:t>，而且它是将</a:t>
            </a:r>
            <a:r>
              <a:rPr lang="zh-CN" altLang="en-US" dirty="0" smtClean="0">
                <a:solidFill>
                  <a:srgbClr val="FF0000"/>
                </a:solidFill>
              </a:rPr>
              <a:t>运算符</a:t>
            </a:r>
            <a:r>
              <a:rPr lang="zh-CN" altLang="en-US" dirty="0" smtClean="0"/>
              <a:t>写在前面，</a:t>
            </a:r>
            <a:r>
              <a:rPr lang="zh-CN" altLang="en-US" dirty="0" smtClean="0">
                <a:solidFill>
                  <a:srgbClr val="FF0000"/>
                </a:solidFill>
              </a:rPr>
              <a:t>操作数</a:t>
            </a:r>
            <a:r>
              <a:rPr lang="zh-CN" altLang="en-US" dirty="0" smtClean="0"/>
              <a:t>写在后面的表达式</a:t>
            </a:r>
            <a:endParaRPr lang="en-US" altLang="zh-CN" dirty="0" smtClean="0"/>
          </a:p>
          <a:p>
            <a:r>
              <a:rPr lang="zh-CN" altLang="en-US" dirty="0" smtClean="0"/>
              <a:t>求值方法：</a:t>
            </a:r>
            <a:endParaRPr lang="en-US" altLang="zh-CN" dirty="0" smtClean="0"/>
          </a:p>
          <a:p>
            <a:pPr lvl="1"/>
            <a:r>
              <a:rPr lang="zh-CN" altLang="en-US" dirty="0" smtClean="0"/>
              <a:t>首先要从</a:t>
            </a:r>
            <a:r>
              <a:rPr lang="zh-CN" altLang="en-US" dirty="0" smtClean="0">
                <a:solidFill>
                  <a:srgbClr val="FF0000"/>
                </a:solidFill>
              </a:rPr>
              <a:t>右至左扫描表达式</a:t>
            </a:r>
            <a:r>
              <a:rPr lang="zh-CN" altLang="en-US" dirty="0" smtClean="0"/>
              <a:t>，从右边第一个字符开始判断，如果当前字符是数字则一直到数字串的末尾再记录下来，如果是</a:t>
            </a:r>
            <a:r>
              <a:rPr lang="zh-CN" altLang="en-US" dirty="0" smtClean="0">
                <a:solidFill>
                  <a:srgbClr val="FF0000"/>
                </a:solidFill>
              </a:rPr>
              <a:t>运算符</a:t>
            </a:r>
            <a:r>
              <a:rPr lang="zh-CN" altLang="en-US" dirty="0" smtClean="0"/>
              <a:t>，则将右边离得最近的两个</a:t>
            </a:r>
            <a:r>
              <a:rPr lang="zh-CN" altLang="en-US" dirty="0" smtClean="0">
                <a:solidFill>
                  <a:srgbClr val="FF0000"/>
                </a:solidFill>
              </a:rPr>
              <a:t>“数字串”作相应的运算</a:t>
            </a:r>
            <a:r>
              <a:rPr lang="zh-CN" altLang="en-US" dirty="0" smtClean="0"/>
              <a:t>，以此作为一个新的</a:t>
            </a:r>
            <a:r>
              <a:rPr lang="zh-CN" altLang="en-US" dirty="0" smtClean="0">
                <a:solidFill>
                  <a:srgbClr val="FF0000"/>
                </a:solidFill>
              </a:rPr>
              <a:t>“数字串”并记录下来</a:t>
            </a:r>
            <a:r>
              <a:rPr lang="zh-CN" altLang="en-US" dirty="0" smtClean="0"/>
              <a:t>。一直扫描到表达式的最左端时，最后运算的值也就是表达式的值</a:t>
            </a:r>
            <a:endParaRPr lang="en-US" altLang="zh-CN" dirty="0" smtClean="0"/>
          </a:p>
          <a:p>
            <a:pPr lvl="1"/>
            <a:r>
              <a:rPr lang="en-US" altLang="zh-CN" dirty="0" smtClean="0"/>
              <a:t>1-(2+3)</a:t>
            </a:r>
            <a:r>
              <a:rPr lang="zh-CN" altLang="en-US" dirty="0" smtClean="0"/>
              <a:t>相当于</a:t>
            </a:r>
            <a:r>
              <a:rPr lang="en-US" altLang="zh-CN" dirty="0" smtClean="0"/>
              <a:t>-1+2</a:t>
            </a:r>
            <a:r>
              <a:rPr lang="zh-CN" altLang="en-US" dirty="0" smtClean="0"/>
              <a:t> </a:t>
            </a:r>
            <a:r>
              <a:rPr lang="en-US" altLang="zh-CN" dirty="0" smtClean="0"/>
              <a:t>3</a:t>
            </a:r>
          </a:p>
          <a:p>
            <a:pPr lvl="1"/>
            <a:r>
              <a:rPr lang="en-US" altLang="zh-CN" dirty="0" smtClean="0"/>
              <a:t>(</a:t>
            </a:r>
            <a:r>
              <a:rPr lang="en-US" altLang="zh-CN" dirty="0" err="1" smtClean="0"/>
              <a:t>a+b</a:t>
            </a:r>
            <a:r>
              <a:rPr lang="en-US" altLang="zh-CN" dirty="0" smtClean="0"/>
              <a:t>)*(</a:t>
            </a:r>
            <a:r>
              <a:rPr lang="en-US" altLang="zh-CN" dirty="0" err="1" smtClean="0"/>
              <a:t>c+d</a:t>
            </a:r>
            <a:r>
              <a:rPr lang="en-US" altLang="zh-CN" dirty="0" smtClean="0"/>
              <a:t>)</a:t>
            </a:r>
            <a:r>
              <a:rPr lang="zh-CN" altLang="en-US" dirty="0" smtClean="0"/>
              <a:t>的前缀表达式为*</a:t>
            </a:r>
            <a:r>
              <a:rPr lang="en-US" altLang="zh-CN" dirty="0" smtClean="0"/>
              <a:t>+a </a:t>
            </a:r>
            <a:r>
              <a:rPr lang="en-US" altLang="zh-CN" dirty="0" err="1" smtClean="0"/>
              <a:t>b+c</a:t>
            </a:r>
            <a:r>
              <a:rPr lang="en-US" altLang="zh-CN" dirty="0" smtClean="0"/>
              <a:t> d</a:t>
            </a:r>
          </a:p>
          <a:p>
            <a:pPr lvl="1"/>
            <a:endParaRPr lang="zh-CN" altLang="en-US" dirty="0"/>
          </a:p>
        </p:txBody>
      </p:sp>
    </p:spTree>
    <p:extLst>
      <p:ext uri="{BB962C8B-B14F-4D97-AF65-F5344CB8AC3E}">
        <p14:creationId xmlns:p14="http://schemas.microsoft.com/office/powerpoint/2010/main" val="312114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后缀表达式</a:t>
            </a:r>
            <a:r>
              <a:rPr lang="en-US" altLang="zh-CN" dirty="0" smtClean="0">
                <a:solidFill>
                  <a:srgbClr val="FF0000"/>
                </a:solidFill>
              </a:rPr>
              <a:t>:</a:t>
            </a:r>
            <a:r>
              <a:rPr lang="zh-CN" altLang="en-US" dirty="0" smtClean="0"/>
              <a:t>不包含括号，</a:t>
            </a:r>
            <a:r>
              <a:rPr lang="zh-CN" altLang="en-US" dirty="0" smtClean="0">
                <a:solidFill>
                  <a:srgbClr val="FF0000"/>
                </a:solidFill>
              </a:rPr>
              <a:t>运算符</a:t>
            </a:r>
            <a:r>
              <a:rPr lang="zh-CN" altLang="en-US" dirty="0" smtClean="0"/>
              <a:t>放在两个运算对象的后面，所有的计算按运算符出现的顺序，严格从左向右进行</a:t>
            </a:r>
            <a:r>
              <a:rPr lang="en-US" altLang="zh-CN" dirty="0" smtClean="0"/>
              <a:t>(</a:t>
            </a:r>
            <a:r>
              <a:rPr lang="zh-CN" altLang="en-US" dirty="0" smtClean="0"/>
              <a:t>不再考虑运算符的优先规则</a:t>
            </a:r>
            <a:r>
              <a:rPr lang="en-US" altLang="zh-CN" dirty="0" smtClean="0"/>
              <a:t>)</a:t>
            </a:r>
          </a:p>
          <a:p>
            <a:r>
              <a:rPr lang="en-US" altLang="zh-CN" dirty="0" smtClean="0"/>
              <a:t>(2 + 1) * 3 </a:t>
            </a:r>
            <a:r>
              <a:rPr lang="zh-CN" altLang="en-US" dirty="0" smtClean="0"/>
              <a:t>， 即</a:t>
            </a:r>
            <a:r>
              <a:rPr lang="en-US" altLang="zh-CN" dirty="0" smtClean="0"/>
              <a:t>2  1 + 3 *</a:t>
            </a:r>
            <a:endParaRPr lang="zh-CN" altLang="en-US" dirty="0"/>
          </a:p>
        </p:txBody>
      </p:sp>
    </p:spTree>
    <p:extLst>
      <p:ext uri="{BB962C8B-B14F-4D97-AF65-F5344CB8AC3E}">
        <p14:creationId xmlns:p14="http://schemas.microsoft.com/office/powerpoint/2010/main" val="362801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solidFill>
                  <a:srgbClr val="FF0000"/>
                </a:solidFill>
              </a:rPr>
              <a:t>中缀表达式</a:t>
            </a:r>
            <a:r>
              <a:rPr lang="en-US" altLang="zh-CN" dirty="0" smtClean="0">
                <a:solidFill>
                  <a:srgbClr val="FF0000"/>
                </a:solidFill>
              </a:rPr>
              <a:t>:</a:t>
            </a:r>
            <a:r>
              <a:rPr lang="zh-CN" altLang="en-US" dirty="0" smtClean="0"/>
              <a:t>是一个通用的算术或逻辑公式表示方法， 操作符是以中缀形式处于操作数的中间</a:t>
            </a:r>
            <a:r>
              <a:rPr lang="en-US" altLang="zh-CN" dirty="0" smtClean="0"/>
              <a:t>(</a:t>
            </a:r>
            <a:r>
              <a:rPr lang="zh-CN" altLang="en-US" dirty="0" smtClean="0"/>
              <a:t>例：</a:t>
            </a:r>
            <a:r>
              <a:rPr lang="en-US" altLang="zh-CN" dirty="0" smtClean="0"/>
              <a:t>3 + 4)</a:t>
            </a:r>
            <a:r>
              <a:rPr lang="zh-CN" altLang="en-US" dirty="0" smtClean="0"/>
              <a:t>，中缀表达式是人们常用的算术表示方法</a:t>
            </a:r>
            <a:endParaRPr lang="en-US" altLang="zh-CN" dirty="0" smtClean="0"/>
          </a:p>
          <a:p>
            <a:r>
              <a:rPr lang="zh-CN" altLang="en-US" dirty="0" smtClean="0">
                <a:solidFill>
                  <a:srgbClr val="FF0000"/>
                </a:solidFill>
              </a:rPr>
              <a:t>中缀表达式不容易被计算机解析</a:t>
            </a:r>
            <a:r>
              <a:rPr lang="zh-CN" altLang="en-US" dirty="0" smtClean="0"/>
              <a:t>，但仍被许多程序语言使用，因为它符合人们的普遍用法。</a:t>
            </a:r>
          </a:p>
          <a:p>
            <a:r>
              <a:rPr lang="zh-CN" altLang="en-US" dirty="0" smtClean="0"/>
              <a:t>与前缀或后缀记法不同的是，</a:t>
            </a:r>
            <a:r>
              <a:rPr lang="zh-CN" altLang="en-US" dirty="0" smtClean="0">
                <a:solidFill>
                  <a:srgbClr val="FF0000"/>
                </a:solidFill>
              </a:rPr>
              <a:t>中缀记法中括号是必需的</a:t>
            </a:r>
            <a:r>
              <a:rPr lang="zh-CN" altLang="en-US" dirty="0" smtClean="0"/>
              <a:t>。计算过程中必须用括号将操作符和对应的操作数括起来，用于指示运算的次序。</a:t>
            </a:r>
          </a:p>
          <a:p>
            <a:endParaRPr lang="zh-CN" altLang="en-US" dirty="0"/>
          </a:p>
        </p:txBody>
      </p:sp>
    </p:spTree>
    <p:extLst>
      <p:ext uri="{BB962C8B-B14F-4D97-AF65-F5344CB8AC3E}">
        <p14:creationId xmlns:p14="http://schemas.microsoft.com/office/powerpoint/2010/main" val="13041456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2842</Words>
  <Application>Microsoft Office PowerPoint</Application>
  <PresentationFormat>宽屏</PresentationFormat>
  <Paragraphs>652</Paragraphs>
  <Slides>45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1" baseType="lpstr">
      <vt:lpstr>CommercialPi BT</vt:lpstr>
      <vt:lpstr>MingLiU</vt:lpstr>
      <vt:lpstr>等线</vt:lpstr>
      <vt:lpstr>等线 Light</vt:lpstr>
      <vt:lpstr>华文新魏</vt:lpstr>
      <vt:lpstr>楷体</vt:lpstr>
      <vt:lpstr>楷体_GB2312</vt:lpstr>
      <vt:lpstr>宋体</vt:lpstr>
      <vt:lpstr>Arial</vt:lpstr>
      <vt:lpstr>Courier New</vt:lpstr>
      <vt:lpstr>Symbol</vt:lpstr>
      <vt:lpstr>Times New Roman</vt:lpstr>
      <vt:lpstr>Wingdings</vt:lpstr>
      <vt:lpstr>Office 主题​​</vt:lpstr>
      <vt:lpstr>Equation</vt:lpstr>
      <vt:lpstr>公式</vt:lpstr>
      <vt:lpstr>第6讲 数据结构初步</vt:lpstr>
      <vt:lpstr>数据结构的三个方面</vt:lpstr>
      <vt:lpstr>栈和队列(线性表应用)</vt:lpstr>
      <vt:lpstr>栈的存储结构</vt:lpstr>
      <vt:lpstr>链栈</vt:lpstr>
      <vt:lpstr>栈的应用</vt:lpstr>
      <vt:lpstr>表达式的计算</vt:lpstr>
      <vt:lpstr>PowerPoint 演示文稿</vt:lpstr>
      <vt:lpstr>PowerPoint 演示文稿</vt:lpstr>
      <vt:lpstr>利用栈计算表达式的值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vt:lpstr>
      <vt:lpstr>队列顺序存储</vt:lpstr>
      <vt:lpstr>算法</vt:lpstr>
      <vt:lpstr>PowerPoint 演示文稿</vt:lpstr>
      <vt:lpstr>树</vt:lpstr>
      <vt:lpstr>二叉树</vt:lpstr>
      <vt:lpstr>PowerPoint 演示文稿</vt:lpstr>
      <vt:lpstr>PowerPoint 演示文稿</vt:lpstr>
      <vt:lpstr>PowerPoint 演示文稿</vt:lpstr>
      <vt:lpstr>二叉树的数据结构</vt:lpstr>
      <vt:lpstr>二叉树的遍历</vt:lpstr>
      <vt:lpstr>PowerPoint 演示文稿</vt:lpstr>
      <vt:lpstr>递归程序</vt:lpstr>
      <vt:lpstr>哈夫曼树及其应用</vt:lpstr>
      <vt:lpstr>PowerPoint 演示文稿</vt:lpstr>
      <vt:lpstr>PowerPoint 演示文稿</vt:lpstr>
      <vt:lpstr>哈夫曼树的构造</vt:lpstr>
      <vt:lpstr>哈夫曼树应用:电文编码</vt:lpstr>
      <vt:lpstr>图</vt:lpstr>
      <vt:lpstr>图的存储结构</vt:lpstr>
      <vt:lpstr>PowerPoint 演示文稿</vt:lpstr>
      <vt:lpstr>PowerPoint 演示文稿</vt:lpstr>
      <vt:lpstr>PowerPoint 演示文稿</vt:lpstr>
      <vt:lpstr>PowerPoint 演示文稿</vt:lpstr>
      <vt:lpstr>图的遍历</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第6讲 数据结构初步</dc:title>
  <dc:creator>lhg</dc:creator>
  <cp:lastModifiedBy>lhg</cp:lastModifiedBy>
  <cp:revision>17</cp:revision>
  <dcterms:created xsi:type="dcterms:W3CDTF">2018-05-18T02:18:46Z</dcterms:created>
  <dcterms:modified xsi:type="dcterms:W3CDTF">2018-05-19T04:10:48Z</dcterms:modified>
</cp:coreProperties>
</file>