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97741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1291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112201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solidFill>
                  <a:srgbClr val="FF0000"/>
                </a:solidFill>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228600" indent="-228600">
              <a:buClr>
                <a:srgbClr val="FF0000"/>
              </a:buClr>
              <a:buFont typeface="Wingdings" panose="05000000000000000000" pitchFamily="2" charset="2"/>
              <a:buChar char="p"/>
              <a:defRPr b="1">
                <a:latin typeface="华文楷体" panose="02010600040101010101" pitchFamily="2" charset="-122"/>
                <a:ea typeface="华文楷体" panose="02010600040101010101" pitchFamily="2" charset="-122"/>
              </a:defRPr>
            </a:lvl1pPr>
            <a:lvl2pPr marL="685800" indent="-228600">
              <a:buClr>
                <a:srgbClr val="FF0000"/>
              </a:buClr>
              <a:buFont typeface="Wingdings" panose="05000000000000000000" pitchFamily="2" charset="2"/>
              <a:buChar char="n"/>
              <a:defRPr b="1">
                <a:latin typeface="华文楷体" panose="02010600040101010101" pitchFamily="2" charset="-122"/>
                <a:ea typeface="华文楷体" panose="02010600040101010101" pitchFamily="2" charset="-122"/>
              </a:defRPr>
            </a:lvl2pPr>
            <a:lvl3pPr marL="1143000" indent="-228600">
              <a:buClr>
                <a:srgbClr val="FF0000"/>
              </a:buClr>
              <a:buFont typeface="Wingdings" panose="05000000000000000000" pitchFamily="2" charset="2"/>
              <a:buChar char="u"/>
              <a:defRPr b="1">
                <a:latin typeface="华文楷体" panose="02010600040101010101" pitchFamily="2" charset="-122"/>
                <a:ea typeface="华文楷体" panose="02010600040101010101" pitchFamily="2" charset="-122"/>
              </a:defRPr>
            </a:lvl3pPr>
            <a:lvl4pPr marL="1600200" indent="-228600">
              <a:buClr>
                <a:srgbClr val="FF0000"/>
              </a:buClr>
              <a:buFont typeface="Wingdings" panose="05000000000000000000" pitchFamily="2" charset="2"/>
              <a:buChar char="ü"/>
              <a:defRPr b="1">
                <a:latin typeface="华文楷体" panose="02010600040101010101" pitchFamily="2" charset="-122"/>
                <a:ea typeface="华文楷体" panose="02010600040101010101" pitchFamily="2" charset="-122"/>
              </a:defRPr>
            </a:lvl4pPr>
            <a:lvl5pPr marL="2057400" indent="-228600">
              <a:buClr>
                <a:srgbClr val="FF0000"/>
              </a:buClr>
              <a:buFont typeface="Wingdings" panose="05000000000000000000" pitchFamily="2" charset="2"/>
              <a:buChar char="Ø"/>
              <a:defRPr b="1">
                <a:latin typeface="华文楷体" panose="02010600040101010101" pitchFamily="2" charset="-122"/>
                <a:ea typeface="华文楷体" panose="02010600040101010101" pitchFamily="2"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90844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372311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39658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327536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393787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42044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322186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D3A200B-EA8E-4523-B3A1-749556E276DB}"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284205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A200B-EA8E-4523-B3A1-749556E276DB}" type="datetimeFigureOut">
              <a:rPr lang="zh-CN" altLang="en-US" smtClean="0"/>
              <a:t>2018/5/25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6C26E-7FA6-444D-83F2-DC8E5D10C8B3}" type="slidenum">
              <a:rPr lang="zh-CN" altLang="en-US" smtClean="0"/>
              <a:t>‹#›</a:t>
            </a:fld>
            <a:endParaRPr lang="zh-CN" altLang="en-US"/>
          </a:p>
        </p:txBody>
      </p:sp>
    </p:spTree>
    <p:extLst>
      <p:ext uri="{BB962C8B-B14F-4D97-AF65-F5344CB8AC3E}">
        <p14:creationId xmlns:p14="http://schemas.microsoft.com/office/powerpoint/2010/main" val="2894354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rgbClr val="FF0000"/>
                </a:solidFill>
                <a:latin typeface="黑体" panose="02010609060101010101" pitchFamily="49" charset="-122"/>
                <a:ea typeface="黑体" panose="02010609060101010101" pitchFamily="49" charset="-122"/>
              </a:rPr>
              <a:t>第</a:t>
            </a:r>
            <a:r>
              <a:rPr lang="en-US" altLang="zh-CN" b="1" dirty="0" smtClean="0">
                <a:solidFill>
                  <a:srgbClr val="FF0000"/>
                </a:solidFill>
                <a:latin typeface="黑体" panose="02010609060101010101" pitchFamily="49" charset="-122"/>
                <a:ea typeface="黑体" panose="02010609060101010101" pitchFamily="49" charset="-122"/>
              </a:rPr>
              <a:t>7</a:t>
            </a:r>
            <a:r>
              <a:rPr lang="zh-CN" altLang="en-US" b="1" dirty="0" smtClean="0">
                <a:solidFill>
                  <a:srgbClr val="FF0000"/>
                </a:solidFill>
                <a:latin typeface="黑体" panose="02010609060101010101" pitchFamily="49" charset="-122"/>
                <a:ea typeface="黑体" panose="02010609060101010101" pitchFamily="49" charset="-122"/>
              </a:rPr>
              <a:t>讲 回溯和贪心</a:t>
            </a:r>
            <a:endParaRPr lang="zh-CN" altLang="en-US"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9862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高逐位整除数</a:t>
            </a:r>
            <a:endParaRPr lang="zh-CN" altLang="en-US" dirty="0"/>
          </a:p>
        </p:txBody>
      </p:sp>
      <p:sp>
        <p:nvSpPr>
          <p:cNvPr id="3" name="内容占位符 2"/>
          <p:cNvSpPr>
            <a:spLocks noGrp="1"/>
          </p:cNvSpPr>
          <p:nvPr>
            <p:ph idx="1"/>
          </p:nvPr>
        </p:nvSpPr>
        <p:spPr>
          <a:xfrm>
            <a:off x="1981200" y="1600200"/>
            <a:ext cx="8229600" cy="4972072"/>
          </a:xfrm>
        </p:spPr>
        <p:txBody>
          <a:bodyPr>
            <a:normAutofit lnSpcReduction="10000"/>
          </a:bodyPr>
          <a:lstStyle/>
          <a:p>
            <a:r>
              <a:rPr lang="zh-CN" altLang="en-US" dirty="0" smtClean="0"/>
              <a:t>对于指定的正整数</a:t>
            </a:r>
            <a:r>
              <a:rPr lang="en-US" dirty="0" smtClean="0"/>
              <a:t>n</a:t>
            </a:r>
            <a:r>
              <a:rPr lang="zh-CN" altLang="en-US" dirty="0" smtClean="0"/>
              <a:t>，共有多少个不同的</a:t>
            </a:r>
            <a:r>
              <a:rPr lang="en-US" dirty="0" smtClean="0"/>
              <a:t>n</a:t>
            </a:r>
            <a:r>
              <a:rPr lang="zh-CN" altLang="en-US" dirty="0" smtClean="0"/>
              <a:t>位高逐位整除数？对于</a:t>
            </a:r>
            <a:r>
              <a:rPr lang="en-US" dirty="0" smtClean="0"/>
              <a:t>n</a:t>
            </a:r>
            <a:r>
              <a:rPr lang="zh-CN" altLang="en-US" dirty="0" smtClean="0"/>
              <a:t>位高逐位整除数，</a:t>
            </a:r>
            <a:r>
              <a:rPr lang="en-US" dirty="0" smtClean="0"/>
              <a:t>n</a:t>
            </a:r>
            <a:r>
              <a:rPr lang="zh-CN" altLang="en-US" dirty="0" smtClean="0"/>
              <a:t>是否存在有最大值？</a:t>
            </a:r>
            <a:endParaRPr lang="en-US" altLang="zh-CN" dirty="0" smtClean="0"/>
          </a:p>
          <a:p>
            <a:pPr lvl="1"/>
            <a:r>
              <a:rPr lang="zh-CN" altLang="en-US" dirty="0" smtClean="0"/>
              <a:t>输入</a:t>
            </a:r>
            <a:r>
              <a:rPr lang="en-US" altLang="zh-CN" dirty="0" smtClean="0"/>
              <a:t>:</a:t>
            </a:r>
            <a:r>
              <a:rPr lang="zh-CN" altLang="en-US" dirty="0" smtClean="0"/>
              <a:t> </a:t>
            </a:r>
            <a:r>
              <a:rPr lang="en-US" dirty="0" smtClean="0">
                <a:solidFill>
                  <a:srgbClr val="FF0000"/>
                </a:solidFill>
              </a:rPr>
              <a:t>24</a:t>
            </a:r>
            <a:endParaRPr lang="zh-CN" altLang="en-US" dirty="0" smtClean="0">
              <a:solidFill>
                <a:srgbClr val="FF0000"/>
              </a:solidFill>
            </a:endParaRPr>
          </a:p>
          <a:p>
            <a:pPr lvl="1"/>
            <a:r>
              <a:rPr lang="zh-CN" altLang="en-US" dirty="0" smtClean="0"/>
              <a:t>输出：</a:t>
            </a:r>
          </a:p>
          <a:p>
            <a:pPr lvl="1"/>
            <a:r>
              <a:rPr lang="en-US" dirty="0" smtClean="0"/>
              <a:t>  1: </a:t>
            </a:r>
            <a:r>
              <a:rPr lang="en-US" dirty="0" smtClean="0">
                <a:solidFill>
                  <a:srgbClr val="FF0000"/>
                </a:solidFill>
              </a:rPr>
              <a:t>144408645048225636603816</a:t>
            </a:r>
            <a:endParaRPr lang="zh-CN" altLang="en-US" dirty="0" smtClean="0">
              <a:solidFill>
                <a:srgbClr val="FF0000"/>
              </a:solidFill>
            </a:endParaRPr>
          </a:p>
          <a:p>
            <a:pPr lvl="1"/>
            <a:r>
              <a:rPr lang="en-US" dirty="0" smtClean="0"/>
              <a:t>  2: </a:t>
            </a:r>
            <a:r>
              <a:rPr lang="en-US" dirty="0" smtClean="0">
                <a:solidFill>
                  <a:srgbClr val="FF0000"/>
                </a:solidFill>
              </a:rPr>
              <a:t>360852885036840078603672</a:t>
            </a:r>
            <a:endParaRPr lang="zh-CN" altLang="en-US" dirty="0" smtClean="0">
              <a:solidFill>
                <a:srgbClr val="FF0000"/>
              </a:solidFill>
            </a:endParaRPr>
          </a:p>
          <a:p>
            <a:pPr lvl="1"/>
            <a:r>
              <a:rPr lang="en-US" dirty="0" smtClean="0"/>
              <a:t>  3: </a:t>
            </a:r>
            <a:r>
              <a:rPr lang="en-US" dirty="0" smtClean="0">
                <a:solidFill>
                  <a:srgbClr val="FF0000"/>
                </a:solidFill>
              </a:rPr>
              <a:t>402852168072900828009216</a:t>
            </a:r>
          </a:p>
          <a:p>
            <a:r>
              <a:rPr lang="zh-CN" altLang="en-US" dirty="0" smtClean="0"/>
              <a:t> 当确定</a:t>
            </a:r>
            <a:r>
              <a:rPr lang="en-US" dirty="0" smtClean="0"/>
              <a:t>n=25</a:t>
            </a:r>
            <a:r>
              <a:rPr lang="zh-CN" altLang="en-US" dirty="0" smtClean="0"/>
              <a:t>时，输出</a:t>
            </a:r>
            <a:r>
              <a:rPr lang="en-US" dirty="0" smtClean="0"/>
              <a:t>25</a:t>
            </a:r>
            <a:r>
              <a:rPr lang="zh-CN" altLang="en-US" dirty="0" smtClean="0"/>
              <a:t>位高逐位整除数</a:t>
            </a:r>
            <a:r>
              <a:rPr lang="en-US" dirty="0" smtClean="0"/>
              <a:t>: 3608528850368400786036725</a:t>
            </a:r>
            <a:r>
              <a:rPr lang="zh-CN" altLang="en-US" dirty="0" smtClean="0"/>
              <a:t>。</a:t>
            </a:r>
          </a:p>
          <a:p>
            <a:r>
              <a:rPr lang="zh-CN" altLang="en-US" dirty="0" smtClean="0"/>
              <a:t>输入</a:t>
            </a:r>
            <a:r>
              <a:rPr lang="en-US" dirty="0" smtClean="0"/>
              <a:t>n&gt;25</a:t>
            </a:r>
            <a:r>
              <a:rPr lang="zh-CN" altLang="en-US" dirty="0" smtClean="0"/>
              <a:t>时，无解！这也说明高逐位整除数位数的最大值为</a:t>
            </a:r>
            <a:r>
              <a:rPr lang="en-US" dirty="0" smtClean="0"/>
              <a:t>25</a:t>
            </a:r>
            <a:r>
              <a:rPr lang="zh-CN" altLang="en-US" dirty="0" smtClean="0"/>
              <a:t>。</a:t>
            </a:r>
            <a:endParaRPr lang="zh-CN" altLang="en-US" dirty="0"/>
          </a:p>
        </p:txBody>
      </p:sp>
    </p:spTree>
    <p:extLst>
      <p:ext uri="{BB962C8B-B14F-4D97-AF65-F5344CB8AC3E}">
        <p14:creationId xmlns:p14="http://schemas.microsoft.com/office/powerpoint/2010/main" val="103786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回溯设计</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设置</a:t>
            </a:r>
            <a:r>
              <a:rPr lang="en-US" dirty="0" smtClean="0"/>
              <a:t>a,</a:t>
            </a:r>
            <a:r>
              <a:rPr lang="zh-CN" altLang="en-US" dirty="0" smtClean="0"/>
              <a:t>数组，存放求解的高逐位整除数。</a:t>
            </a:r>
          </a:p>
          <a:p>
            <a:pPr lvl="1"/>
            <a:r>
              <a:rPr lang="zh-CN" altLang="en-US" dirty="0" smtClean="0"/>
              <a:t>在</a:t>
            </a:r>
            <a:r>
              <a:rPr lang="en-US" dirty="0" smtClean="0"/>
              <a:t>a</a:t>
            </a:r>
            <a:r>
              <a:rPr lang="zh-CN" altLang="en-US" dirty="0" smtClean="0"/>
              <a:t>数组中，数组元素</a:t>
            </a:r>
            <a:r>
              <a:rPr lang="en-US" dirty="0" smtClean="0"/>
              <a:t>a[1]</a:t>
            </a:r>
            <a:r>
              <a:rPr lang="zh-CN" altLang="en-US" dirty="0" smtClean="0"/>
              <a:t>从</a:t>
            </a:r>
            <a:r>
              <a:rPr lang="en-US" dirty="0" smtClean="0"/>
              <a:t>1</a:t>
            </a:r>
            <a:r>
              <a:rPr lang="zh-CN" altLang="en-US" dirty="0" smtClean="0"/>
              <a:t>开始取值，存放逐位整除数的最高位数，显然能被</a:t>
            </a:r>
            <a:r>
              <a:rPr lang="en-US" dirty="0" smtClean="0"/>
              <a:t>1</a:t>
            </a:r>
            <a:r>
              <a:rPr lang="zh-CN" altLang="en-US" dirty="0" smtClean="0"/>
              <a:t>整除；</a:t>
            </a:r>
            <a:r>
              <a:rPr lang="en-US" dirty="0" smtClean="0"/>
              <a:t>a[2]</a:t>
            </a:r>
            <a:r>
              <a:rPr lang="zh-CN" altLang="en-US" dirty="0" smtClean="0"/>
              <a:t>从</a:t>
            </a:r>
            <a:r>
              <a:rPr lang="en-US" dirty="0" smtClean="0"/>
              <a:t>0</a:t>
            </a:r>
            <a:r>
              <a:rPr lang="zh-CN" altLang="en-US" dirty="0" smtClean="0"/>
              <a:t>开始取值，存放第</a:t>
            </a:r>
            <a:r>
              <a:rPr lang="en-US" dirty="0" smtClean="0"/>
              <a:t>2</a:t>
            </a:r>
            <a:r>
              <a:rPr lang="zh-CN" altLang="en-US" dirty="0" smtClean="0"/>
              <a:t>位数，前</a:t>
            </a:r>
            <a:r>
              <a:rPr lang="en-US" dirty="0" smtClean="0"/>
              <a:t>2</a:t>
            </a:r>
            <a:r>
              <a:rPr lang="zh-CN" altLang="en-US" dirty="0" smtClean="0"/>
              <a:t>位即</a:t>
            </a:r>
            <a:r>
              <a:rPr lang="en-US" dirty="0" smtClean="0"/>
              <a:t>a[1]*10+a[2]</a:t>
            </a:r>
            <a:r>
              <a:rPr lang="zh-CN" altLang="en-US" dirty="0" smtClean="0"/>
              <a:t>能被</a:t>
            </a:r>
            <a:r>
              <a:rPr lang="en-US" dirty="0" smtClean="0"/>
              <a:t>2</a:t>
            </a:r>
            <a:r>
              <a:rPr lang="zh-CN" altLang="en-US" dirty="0" smtClean="0"/>
              <a:t>整除；</a:t>
            </a:r>
            <a:r>
              <a:rPr lang="en-US" altLang="zh-CN" dirty="0" smtClean="0"/>
              <a:t>…</a:t>
            </a:r>
          </a:p>
          <a:p>
            <a:pPr lvl="1"/>
            <a:r>
              <a:rPr lang="zh-CN" altLang="en-US" dirty="0" smtClean="0"/>
              <a:t>为了判别已取的</a:t>
            </a:r>
            <a:r>
              <a:rPr lang="en-US" dirty="0" err="1" smtClean="0"/>
              <a:t>i</a:t>
            </a:r>
            <a:r>
              <a:rPr lang="zh-CN" altLang="en-US" dirty="0" smtClean="0"/>
              <a:t>位数能否被</a:t>
            </a:r>
            <a:r>
              <a:rPr lang="en-US" dirty="0" err="1" smtClean="0"/>
              <a:t>i</a:t>
            </a:r>
            <a:r>
              <a:rPr lang="zh-CN" altLang="en-US" dirty="0" smtClean="0"/>
              <a:t>整除，设置循环</a:t>
            </a:r>
          </a:p>
          <a:p>
            <a:pPr lvl="2">
              <a:buNone/>
            </a:pPr>
            <a:r>
              <a:rPr lang="en-US" dirty="0" smtClean="0"/>
              <a:t>for(r=0,j=1;j&lt;=</a:t>
            </a:r>
            <a:r>
              <a:rPr lang="en-US" dirty="0" err="1" smtClean="0"/>
              <a:t>i;j</a:t>
            </a:r>
            <a:r>
              <a:rPr lang="en-US" dirty="0" smtClean="0"/>
              <a:t>++)</a:t>
            </a:r>
            <a:endParaRPr lang="zh-CN" altLang="en-US" dirty="0" smtClean="0"/>
          </a:p>
          <a:p>
            <a:pPr lvl="2">
              <a:buNone/>
            </a:pPr>
            <a:r>
              <a:rPr lang="en-US" dirty="0" smtClean="0"/>
              <a:t>     { r=r*10+a[j]; r=</a:t>
            </a:r>
            <a:r>
              <a:rPr lang="en-US" dirty="0" err="1" smtClean="0"/>
              <a:t>r%i</a:t>
            </a:r>
            <a:r>
              <a:rPr lang="en-US" dirty="0" smtClean="0"/>
              <a:t>; }</a:t>
            </a:r>
            <a:endParaRPr lang="zh-CN" altLang="en-US" dirty="0" smtClean="0"/>
          </a:p>
          <a:p>
            <a:pPr lvl="1"/>
            <a:r>
              <a:rPr lang="zh-CN" altLang="en-US" dirty="0" smtClean="0"/>
              <a:t>若</a:t>
            </a:r>
            <a:r>
              <a:rPr lang="en-US" dirty="0" smtClean="0"/>
              <a:t>r=0</a:t>
            </a:r>
            <a:r>
              <a:rPr lang="zh-CN" altLang="en-US" dirty="0" smtClean="0"/>
              <a:t>，则该</a:t>
            </a:r>
            <a:r>
              <a:rPr lang="en-US" dirty="0" err="1" smtClean="0"/>
              <a:t>i</a:t>
            </a:r>
            <a:r>
              <a:rPr lang="zh-CN" altLang="en-US" dirty="0" smtClean="0"/>
              <a:t>位数能被</a:t>
            </a:r>
            <a:r>
              <a:rPr lang="en-US" dirty="0" err="1" smtClean="0"/>
              <a:t>i</a:t>
            </a:r>
            <a:r>
              <a:rPr lang="zh-CN" altLang="en-US" dirty="0" smtClean="0"/>
              <a:t>整除，则</a:t>
            </a:r>
            <a:r>
              <a:rPr lang="en-US" dirty="0" smtClean="0"/>
              <a:t>t=0</a:t>
            </a:r>
            <a:r>
              <a:rPr lang="zh-CN" altLang="en-US" dirty="0" smtClean="0"/>
              <a:t>；此时有两个选择：</a:t>
            </a:r>
          </a:p>
          <a:p>
            <a:pPr lvl="2"/>
            <a:r>
              <a:rPr lang="zh-CN" altLang="en-US" dirty="0" smtClean="0"/>
              <a:t>若已取了</a:t>
            </a:r>
            <a:r>
              <a:rPr lang="en-US" dirty="0" smtClean="0"/>
              <a:t>n</a:t>
            </a:r>
            <a:r>
              <a:rPr lang="zh-CN" altLang="en-US" dirty="0" smtClean="0"/>
              <a:t>位，则输出一个</a:t>
            </a:r>
            <a:r>
              <a:rPr lang="en-US" dirty="0" smtClean="0"/>
              <a:t>n</a:t>
            </a:r>
            <a:r>
              <a:rPr lang="zh-CN" altLang="en-US" dirty="0" smtClean="0"/>
              <a:t>位逐位整除数；最后一位增</a:t>
            </a:r>
            <a:r>
              <a:rPr lang="en-US" dirty="0" smtClean="0"/>
              <a:t>1</a:t>
            </a:r>
            <a:r>
              <a:rPr lang="zh-CN" altLang="en-US" dirty="0" smtClean="0"/>
              <a:t>后继续。</a:t>
            </a:r>
          </a:p>
          <a:p>
            <a:pPr lvl="2"/>
            <a:r>
              <a:rPr lang="zh-CN" altLang="en-US" dirty="0" smtClean="0"/>
              <a:t>若不未到</a:t>
            </a:r>
            <a:r>
              <a:rPr lang="en-US" dirty="0" smtClean="0"/>
              <a:t>n</a:t>
            </a:r>
            <a:r>
              <a:rPr lang="zh-CN" altLang="en-US" dirty="0" smtClean="0"/>
              <a:t>位，则</a:t>
            </a:r>
            <a:r>
              <a:rPr lang="en-US" dirty="0" err="1" smtClean="0"/>
              <a:t>i</a:t>
            </a:r>
            <a:r>
              <a:rPr lang="en-US" dirty="0" smtClean="0"/>
              <a:t>=i+1</a:t>
            </a:r>
            <a:r>
              <a:rPr lang="zh-CN" altLang="en-US" dirty="0" smtClean="0"/>
              <a:t>继续探索下一位。</a:t>
            </a:r>
          </a:p>
          <a:p>
            <a:pPr lvl="1"/>
            <a:r>
              <a:rPr lang="zh-CN" altLang="en-US" dirty="0" smtClean="0"/>
              <a:t>若</a:t>
            </a:r>
            <a:r>
              <a:rPr lang="en-US" dirty="0" smtClean="0"/>
              <a:t>r</a:t>
            </a:r>
            <a:r>
              <a:rPr lang="zh-CN" altLang="en-US" dirty="0" smtClean="0"/>
              <a:t>≠</a:t>
            </a:r>
            <a:r>
              <a:rPr lang="en-US" dirty="0" smtClean="0"/>
              <a:t>0</a:t>
            </a:r>
            <a:r>
              <a:rPr lang="zh-CN" altLang="en-US" dirty="0" smtClean="0"/>
              <a:t>，即前</a:t>
            </a:r>
            <a:r>
              <a:rPr lang="en-US" dirty="0" err="1" smtClean="0"/>
              <a:t>i</a:t>
            </a:r>
            <a:r>
              <a:rPr lang="zh-CN" altLang="en-US" dirty="0" smtClean="0"/>
              <a:t>位数不能被</a:t>
            </a:r>
            <a:r>
              <a:rPr lang="en-US" dirty="0" err="1" smtClean="0"/>
              <a:t>i</a:t>
            </a:r>
            <a:r>
              <a:rPr lang="zh-CN" altLang="en-US" dirty="0" smtClean="0"/>
              <a:t>整除，则</a:t>
            </a:r>
            <a:r>
              <a:rPr lang="en-US" dirty="0" smtClean="0"/>
              <a:t>t=1</a:t>
            </a:r>
            <a:r>
              <a:rPr lang="zh-CN" altLang="en-US" dirty="0" smtClean="0"/>
              <a:t>。此时</a:t>
            </a:r>
            <a:r>
              <a:rPr lang="en-US" dirty="0" smtClean="0"/>
              <a:t>a[</a:t>
            </a:r>
            <a:r>
              <a:rPr lang="en-US" dirty="0" err="1" smtClean="0"/>
              <a:t>i</a:t>
            </a:r>
            <a:r>
              <a:rPr lang="en-US" dirty="0" smtClean="0"/>
              <a:t>]=a[</a:t>
            </a:r>
            <a:r>
              <a:rPr lang="en-US" dirty="0" err="1" smtClean="0"/>
              <a:t>i</a:t>
            </a:r>
            <a:r>
              <a:rPr lang="en-US" dirty="0" smtClean="0"/>
              <a:t>]+1</a:t>
            </a:r>
            <a:r>
              <a:rPr lang="zh-CN" altLang="en-US" dirty="0" smtClean="0"/>
              <a:t>，即第</a:t>
            </a:r>
            <a:r>
              <a:rPr lang="en-US" dirty="0" err="1" smtClean="0"/>
              <a:t>i</a:t>
            </a:r>
            <a:r>
              <a:rPr lang="zh-CN" altLang="en-US" dirty="0" smtClean="0"/>
              <a:t>位增</a:t>
            </a:r>
            <a:r>
              <a:rPr lang="en-US" dirty="0" smtClean="0"/>
              <a:t>1</a:t>
            </a:r>
            <a:r>
              <a:rPr lang="zh-CN" altLang="en-US" dirty="0" smtClean="0"/>
              <a:t>后继续。</a:t>
            </a:r>
          </a:p>
          <a:p>
            <a:pPr lvl="1"/>
            <a:r>
              <a:rPr lang="zh-CN" altLang="en-US" dirty="0" smtClean="0"/>
              <a:t>若增值至</a:t>
            </a:r>
            <a:r>
              <a:rPr lang="en-US" dirty="0" smtClean="0"/>
              <a:t>a[</a:t>
            </a:r>
            <a:r>
              <a:rPr lang="en-US" dirty="0" err="1" smtClean="0"/>
              <a:t>i</a:t>
            </a:r>
            <a:r>
              <a:rPr lang="en-US" dirty="0" smtClean="0"/>
              <a:t>]&gt;9</a:t>
            </a:r>
            <a:r>
              <a:rPr lang="zh-CN" altLang="en-US" dirty="0" smtClean="0"/>
              <a:t>，则</a:t>
            </a:r>
            <a:r>
              <a:rPr lang="en-US" dirty="0" smtClean="0"/>
              <a:t>a[</a:t>
            </a:r>
            <a:r>
              <a:rPr lang="en-US" dirty="0" err="1" smtClean="0"/>
              <a:t>i</a:t>
            </a:r>
            <a:r>
              <a:rPr lang="en-US" dirty="0" smtClean="0"/>
              <a:t>]=0</a:t>
            </a:r>
            <a:r>
              <a:rPr lang="zh-CN" altLang="en-US" dirty="0" smtClean="0"/>
              <a:t>即该位清“</a:t>
            </a:r>
            <a:r>
              <a:rPr lang="en-US" dirty="0" smtClean="0"/>
              <a:t>0</a:t>
            </a:r>
            <a:r>
              <a:rPr lang="zh-CN" altLang="en-US" dirty="0" smtClean="0"/>
              <a:t>”后，</a:t>
            </a:r>
            <a:r>
              <a:rPr lang="en-US" dirty="0" err="1" smtClean="0"/>
              <a:t>i</a:t>
            </a:r>
            <a:r>
              <a:rPr lang="en-US" dirty="0" smtClean="0"/>
              <a:t>=i-1</a:t>
            </a:r>
            <a:r>
              <a:rPr lang="zh-CN" altLang="en-US" dirty="0" smtClean="0"/>
              <a:t>回溯到前一位增值</a:t>
            </a:r>
            <a:r>
              <a:rPr lang="en-US" dirty="0" smtClean="0"/>
              <a:t>1</a:t>
            </a:r>
            <a:r>
              <a:rPr lang="zh-CN" altLang="en-US" dirty="0" smtClean="0"/>
              <a:t>。直到第</a:t>
            </a:r>
            <a:r>
              <a:rPr lang="en-US" dirty="0" smtClean="0"/>
              <a:t>1</a:t>
            </a:r>
            <a:r>
              <a:rPr lang="zh-CN" altLang="en-US" dirty="0" smtClean="0"/>
              <a:t>位增值超过</a:t>
            </a:r>
            <a:r>
              <a:rPr lang="en-US" dirty="0" smtClean="0"/>
              <a:t>9</a:t>
            </a:r>
            <a:r>
              <a:rPr lang="zh-CN" altLang="en-US" dirty="0" smtClean="0"/>
              <a:t>后，退出循环结束。</a:t>
            </a:r>
            <a:endParaRPr lang="zh-CN" altLang="en-US" dirty="0"/>
          </a:p>
        </p:txBody>
      </p:sp>
    </p:spTree>
    <p:extLst>
      <p:ext uri="{BB962C8B-B14F-4D97-AF65-F5344CB8AC3E}">
        <p14:creationId xmlns:p14="http://schemas.microsoft.com/office/powerpoint/2010/main" val="304717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24002" y="500042"/>
            <a:ext cx="7072394" cy="6247864"/>
          </a:xfrm>
          <a:prstGeom prst="rect">
            <a:avLst/>
          </a:prstGeom>
        </p:spPr>
        <p:txBody>
          <a:bodyPr wrap="square">
            <a:spAutoFit/>
          </a:bodyPr>
          <a:lstStyle/>
          <a:p>
            <a:r>
              <a:rPr lang="en-US" altLang="zh-CN" sz="1600" dirty="0"/>
              <a:t>#include&lt;</a:t>
            </a:r>
            <a:r>
              <a:rPr lang="en-US" altLang="zh-CN" sz="1600" dirty="0" err="1"/>
              <a:t>iostream</a:t>
            </a:r>
            <a:r>
              <a:rPr lang="en-US" altLang="zh-CN" sz="1600" dirty="0"/>
              <a:t>&gt;</a:t>
            </a:r>
          </a:p>
          <a:p>
            <a:r>
              <a:rPr lang="en-US" altLang="zh-CN" sz="1600" dirty="0"/>
              <a:t>using namespace std;</a:t>
            </a:r>
          </a:p>
          <a:p>
            <a:r>
              <a:rPr lang="en-US" altLang="zh-CN" sz="1600" dirty="0" err="1"/>
              <a:t>int</a:t>
            </a:r>
            <a:r>
              <a:rPr lang="en-US" altLang="zh-CN" sz="1600" dirty="0"/>
              <a:t> main()</a:t>
            </a:r>
          </a:p>
          <a:p>
            <a:r>
              <a:rPr lang="en-US" altLang="zh-CN" sz="1600" dirty="0"/>
              <a:t>{ </a:t>
            </a:r>
          </a:p>
          <a:p>
            <a:r>
              <a:rPr lang="en-US" altLang="zh-CN" sz="1600" dirty="0"/>
              <a:t>	</a:t>
            </a:r>
            <a:r>
              <a:rPr lang="en-US" altLang="zh-CN" sz="1600" dirty="0" err="1"/>
              <a:t>int</a:t>
            </a:r>
            <a:r>
              <a:rPr lang="en-US" altLang="zh-CN" sz="1600" dirty="0"/>
              <a:t> </a:t>
            </a:r>
            <a:r>
              <a:rPr lang="en-US" altLang="zh-CN" sz="1600" dirty="0" err="1"/>
              <a:t>i,j,n,r,t,s,a</a:t>
            </a:r>
            <a:r>
              <a:rPr lang="en-US" altLang="zh-CN" sz="1600" dirty="0"/>
              <a:t>[100];</a:t>
            </a:r>
          </a:p>
          <a:p>
            <a:r>
              <a:rPr lang="en-US" altLang="zh-CN" sz="1600" dirty="0"/>
              <a:t>  	</a:t>
            </a:r>
            <a:r>
              <a:rPr lang="en-US" altLang="zh-CN" sz="1600" dirty="0" err="1"/>
              <a:t>cout</a:t>
            </a:r>
            <a:r>
              <a:rPr lang="en-US" altLang="zh-CN" sz="1600" dirty="0"/>
              <a:t>&lt;&lt;"</a:t>
            </a:r>
            <a:r>
              <a:rPr lang="zh-CN" altLang="en-US" sz="1600" dirty="0"/>
              <a:t>高逐位整除</a:t>
            </a:r>
            <a:r>
              <a:rPr lang="en-US" altLang="zh-CN" sz="1600" dirty="0"/>
              <a:t>n</a:t>
            </a:r>
            <a:r>
              <a:rPr lang="zh-CN" altLang="en-US" sz="1600" dirty="0"/>
              <a:t>位，请确定</a:t>
            </a:r>
            <a:r>
              <a:rPr lang="en-US" altLang="zh-CN" sz="1600" dirty="0"/>
              <a:t>n</a:t>
            </a:r>
            <a:r>
              <a:rPr lang="zh-CN" altLang="en-US" sz="1600" dirty="0"/>
              <a:t>：</a:t>
            </a:r>
            <a:r>
              <a:rPr lang="en-US" altLang="zh-CN" sz="1600" dirty="0"/>
              <a:t>";</a:t>
            </a:r>
          </a:p>
          <a:p>
            <a:r>
              <a:rPr lang="en-US" altLang="zh-CN" sz="1600" dirty="0"/>
              <a:t>  	</a:t>
            </a:r>
            <a:r>
              <a:rPr lang="en-US" altLang="zh-CN" sz="1600" dirty="0" err="1"/>
              <a:t>cin</a:t>
            </a:r>
            <a:r>
              <a:rPr lang="en-US" altLang="zh-CN" sz="1600" dirty="0"/>
              <a:t>&gt;&gt;n; </a:t>
            </a:r>
          </a:p>
          <a:p>
            <a:r>
              <a:rPr lang="en-US" altLang="zh-CN" sz="1600" dirty="0"/>
              <a:t>  	for(j=1;j&lt;100;j++) a[j]=0;</a:t>
            </a:r>
          </a:p>
          <a:p>
            <a:r>
              <a:rPr lang="en-US" altLang="zh-CN" sz="1600" dirty="0"/>
              <a:t>  	t=0;s=0;</a:t>
            </a:r>
          </a:p>
          <a:p>
            <a:r>
              <a:rPr lang="en-US" altLang="zh-CN" sz="1600" dirty="0"/>
              <a:t>  	</a:t>
            </a:r>
            <a:r>
              <a:rPr lang="en-US" altLang="zh-CN" sz="1600" dirty="0" err="1"/>
              <a:t>i</a:t>
            </a:r>
            <a:r>
              <a:rPr lang="en-US" altLang="zh-CN" sz="1600" dirty="0"/>
              <a:t>=1;a[1]=1;</a:t>
            </a:r>
          </a:p>
          <a:p>
            <a:r>
              <a:rPr lang="en-US" altLang="zh-CN" sz="1600" dirty="0"/>
              <a:t>  	while(a[1]&lt;=9)</a:t>
            </a:r>
          </a:p>
          <a:p>
            <a:r>
              <a:rPr lang="en-US" altLang="zh-CN" sz="1600" dirty="0"/>
              <a:t>   	{ </a:t>
            </a:r>
          </a:p>
          <a:p>
            <a:r>
              <a:rPr lang="en-US" altLang="zh-CN" sz="1600" dirty="0"/>
              <a:t>	   	if((t==0)&amp;&amp;(</a:t>
            </a:r>
            <a:r>
              <a:rPr lang="en-US" altLang="zh-CN" sz="1600" dirty="0" err="1"/>
              <a:t>i</a:t>
            </a:r>
            <a:r>
              <a:rPr lang="en-US" altLang="zh-CN" sz="1600" dirty="0"/>
              <a:t>&lt;n)) </a:t>
            </a:r>
            <a:r>
              <a:rPr lang="en-US" altLang="zh-CN" sz="1600" dirty="0" err="1"/>
              <a:t>i</a:t>
            </a:r>
            <a:r>
              <a:rPr lang="en-US" altLang="zh-CN" sz="1600" dirty="0"/>
              <a:t>++; </a:t>
            </a:r>
          </a:p>
          <a:p>
            <a:r>
              <a:rPr lang="en-US" altLang="zh-CN" sz="1600" dirty="0"/>
              <a:t>     	for(r=0,j=1;j&lt;=</a:t>
            </a:r>
            <a:r>
              <a:rPr lang="en-US" altLang="zh-CN" sz="1600" dirty="0" err="1"/>
              <a:t>i;j</a:t>
            </a:r>
            <a:r>
              <a:rPr lang="en-US" altLang="zh-CN" sz="1600" dirty="0"/>
              <a:t>++)   // </a:t>
            </a:r>
            <a:r>
              <a:rPr lang="zh-CN" altLang="en-US" sz="1600" dirty="0"/>
              <a:t>检测</a:t>
            </a:r>
            <a:r>
              <a:rPr lang="en-US" altLang="zh-CN" sz="1600" dirty="0" err="1"/>
              <a:t>i</a:t>
            </a:r>
            <a:r>
              <a:rPr lang="zh-CN" altLang="en-US" sz="1600" dirty="0"/>
              <a:t>时是否整除</a:t>
            </a:r>
            <a:r>
              <a:rPr lang="en-US" altLang="zh-CN" sz="1600" dirty="0" err="1"/>
              <a:t>i</a:t>
            </a:r>
            <a:endParaRPr lang="en-US" altLang="zh-CN" sz="1600" dirty="0"/>
          </a:p>
          <a:p>
            <a:r>
              <a:rPr lang="en-US" altLang="zh-CN" sz="1600" dirty="0"/>
              <a:t>       	{ r=r*10+a[j]; r=</a:t>
            </a:r>
            <a:r>
              <a:rPr lang="en-US" altLang="zh-CN" sz="1600" dirty="0" err="1"/>
              <a:t>r%i</a:t>
            </a:r>
            <a:r>
              <a:rPr lang="en-US" altLang="zh-CN" sz="1600" dirty="0"/>
              <a:t>;}</a:t>
            </a:r>
          </a:p>
          <a:p>
            <a:r>
              <a:rPr lang="en-US" altLang="zh-CN" sz="1600" dirty="0"/>
              <a:t>	    if(r!=0) </a:t>
            </a:r>
          </a:p>
          <a:p>
            <a:r>
              <a:rPr lang="en-US" altLang="zh-CN" sz="1600" dirty="0"/>
              <a:t>	    { </a:t>
            </a:r>
          </a:p>
          <a:p>
            <a:r>
              <a:rPr lang="en-US" altLang="zh-CN" sz="1600" dirty="0"/>
              <a:t>			a[</a:t>
            </a:r>
            <a:r>
              <a:rPr lang="en-US" altLang="zh-CN" sz="1600" dirty="0" err="1"/>
              <a:t>i</a:t>
            </a:r>
            <a:r>
              <a:rPr lang="en-US" altLang="zh-CN" sz="1600" dirty="0"/>
              <a:t>]=a[</a:t>
            </a:r>
            <a:r>
              <a:rPr lang="en-US" altLang="zh-CN" sz="1600" dirty="0" err="1"/>
              <a:t>i</a:t>
            </a:r>
            <a:r>
              <a:rPr lang="en-US" altLang="zh-CN" sz="1600" dirty="0"/>
              <a:t>]+1;t=1;  // </a:t>
            </a:r>
            <a:r>
              <a:rPr lang="zh-CN" altLang="en-US" sz="1600" dirty="0"/>
              <a:t>余数</a:t>
            </a:r>
            <a:r>
              <a:rPr lang="en-US" altLang="zh-CN" sz="1600" dirty="0"/>
              <a:t>r!=0</a:t>
            </a:r>
            <a:r>
              <a:rPr lang="zh-CN" altLang="en-US" sz="1600" dirty="0"/>
              <a:t>时，</a:t>
            </a:r>
            <a:r>
              <a:rPr lang="en-US" altLang="zh-CN" sz="1600" dirty="0"/>
              <a:t>a[</a:t>
            </a:r>
            <a:r>
              <a:rPr lang="en-US" altLang="zh-CN" sz="1600" dirty="0" err="1"/>
              <a:t>i</a:t>
            </a:r>
            <a:r>
              <a:rPr lang="en-US" altLang="zh-CN" sz="1600" dirty="0"/>
              <a:t>]</a:t>
            </a:r>
            <a:r>
              <a:rPr lang="zh-CN" altLang="en-US" sz="1600" dirty="0"/>
              <a:t>增</a:t>
            </a:r>
            <a:r>
              <a:rPr lang="en-US" altLang="zh-CN" sz="1600" dirty="0"/>
              <a:t>1,t=1</a:t>
            </a:r>
          </a:p>
          <a:p>
            <a:r>
              <a:rPr lang="en-US" altLang="zh-CN" sz="1600" dirty="0"/>
              <a:t>		   	while(a[</a:t>
            </a:r>
            <a:r>
              <a:rPr lang="en-US" altLang="zh-CN" sz="1600" dirty="0" err="1"/>
              <a:t>i</a:t>
            </a:r>
            <a:r>
              <a:rPr lang="en-US" altLang="zh-CN" sz="1600" dirty="0"/>
              <a:t>]&gt;9 &amp;&amp; </a:t>
            </a:r>
            <a:r>
              <a:rPr lang="en-US" altLang="zh-CN" sz="1600" dirty="0" err="1"/>
              <a:t>i</a:t>
            </a:r>
            <a:r>
              <a:rPr lang="en-US" altLang="zh-CN" sz="1600" dirty="0"/>
              <a:t>&gt;1) </a:t>
            </a:r>
          </a:p>
          <a:p>
            <a:r>
              <a:rPr lang="en-US" altLang="zh-CN" sz="1600" dirty="0"/>
              <a:t>	 		{ </a:t>
            </a:r>
          </a:p>
          <a:p>
            <a:r>
              <a:rPr lang="en-US" altLang="zh-CN" sz="1600" dirty="0"/>
              <a:t>				a[</a:t>
            </a:r>
            <a:r>
              <a:rPr lang="en-US" altLang="zh-CN" sz="1600" dirty="0" err="1"/>
              <a:t>i</a:t>
            </a:r>
            <a:r>
              <a:rPr lang="en-US" altLang="zh-CN" sz="1600" dirty="0"/>
              <a:t>]=0;</a:t>
            </a:r>
          </a:p>
          <a:p>
            <a:r>
              <a:rPr lang="en-US" altLang="zh-CN" sz="1600" dirty="0"/>
              <a:t>	   			</a:t>
            </a:r>
            <a:r>
              <a:rPr lang="en-US" altLang="zh-CN" sz="1600" dirty="0" err="1"/>
              <a:t>i</a:t>
            </a:r>
            <a:r>
              <a:rPr lang="en-US" altLang="zh-CN" sz="1600" dirty="0"/>
              <a:t>--;        // </a:t>
            </a:r>
            <a:r>
              <a:rPr lang="zh-CN" altLang="en-US" sz="1600" dirty="0"/>
              <a:t>回溯 </a:t>
            </a:r>
          </a:p>
          <a:p>
            <a:r>
              <a:rPr lang="zh-CN" altLang="en-US" sz="1600" dirty="0"/>
              <a:t>     			</a:t>
            </a:r>
            <a:r>
              <a:rPr lang="en-US" altLang="zh-CN" sz="1600" dirty="0"/>
              <a:t>a[</a:t>
            </a:r>
            <a:r>
              <a:rPr lang="en-US" altLang="zh-CN" sz="1600" dirty="0" err="1"/>
              <a:t>i</a:t>
            </a:r>
            <a:r>
              <a:rPr lang="en-US" altLang="zh-CN" sz="1600" dirty="0"/>
              <a:t>]=a[</a:t>
            </a:r>
            <a:r>
              <a:rPr lang="en-US" altLang="zh-CN" sz="1600" dirty="0" err="1"/>
              <a:t>i</a:t>
            </a:r>
            <a:r>
              <a:rPr lang="en-US" altLang="zh-CN" sz="1600" dirty="0"/>
              <a:t>]+1;</a:t>
            </a:r>
          </a:p>
          <a:p>
            <a:r>
              <a:rPr lang="en-US" altLang="zh-CN" sz="1600" dirty="0"/>
              <a:t>	 		}	</a:t>
            </a:r>
          </a:p>
          <a:p>
            <a:r>
              <a:rPr lang="en-US" altLang="zh-CN" sz="1600" dirty="0"/>
              <a:t>       	}</a:t>
            </a:r>
            <a:endParaRPr lang="zh-CN" altLang="en-US" sz="1600" dirty="0"/>
          </a:p>
        </p:txBody>
      </p:sp>
    </p:spTree>
    <p:extLst>
      <p:ext uri="{BB962C8B-B14F-4D97-AF65-F5344CB8AC3E}">
        <p14:creationId xmlns:p14="http://schemas.microsoft.com/office/powerpoint/2010/main" val="349101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2595538" y="1785927"/>
            <a:ext cx="6000792" cy="4247317"/>
          </a:xfrm>
          <a:prstGeom prst="rect">
            <a:avLst/>
          </a:prstGeom>
        </p:spPr>
        <p:txBody>
          <a:bodyPr wrap="square">
            <a:spAutoFit/>
          </a:bodyPr>
          <a:lstStyle/>
          <a:p>
            <a:r>
              <a:rPr lang="en-US" altLang="zh-CN" dirty="0"/>
              <a:t> 	else t=0;      // </a:t>
            </a:r>
            <a:r>
              <a:rPr lang="zh-CN" altLang="en-US" dirty="0"/>
              <a:t>余数</a:t>
            </a:r>
            <a:r>
              <a:rPr lang="en-US" altLang="zh-CN" dirty="0"/>
              <a:t>r=0</a:t>
            </a:r>
            <a:r>
              <a:rPr lang="zh-CN" altLang="en-US" dirty="0"/>
              <a:t>时</a:t>
            </a:r>
            <a:r>
              <a:rPr lang="en-US" altLang="zh-CN" dirty="0"/>
              <a:t>,t=0 </a:t>
            </a:r>
          </a:p>
          <a:p>
            <a:r>
              <a:rPr lang="en-US" altLang="zh-CN" dirty="0"/>
              <a:t>	if(t==0 &amp;&amp; </a:t>
            </a:r>
            <a:r>
              <a:rPr lang="en-US" altLang="zh-CN" dirty="0" err="1"/>
              <a:t>i</a:t>
            </a:r>
            <a:r>
              <a:rPr lang="en-US" altLang="zh-CN" dirty="0"/>
              <a:t>==n)</a:t>
            </a:r>
          </a:p>
          <a:p>
            <a:r>
              <a:rPr lang="en-US" altLang="zh-CN" dirty="0"/>
              <a:t>       	{ </a:t>
            </a:r>
          </a:p>
          <a:p>
            <a:r>
              <a:rPr lang="en-US" altLang="zh-CN" dirty="0"/>
              <a:t>		s++;</a:t>
            </a:r>
          </a:p>
          <a:p>
            <a:r>
              <a:rPr lang="en-US" altLang="zh-CN" dirty="0"/>
              <a:t>		</a:t>
            </a:r>
            <a:r>
              <a:rPr lang="en-US" altLang="zh-CN" dirty="0" err="1"/>
              <a:t>cout</a:t>
            </a:r>
            <a:r>
              <a:rPr lang="en-US" altLang="zh-CN" dirty="0"/>
              <a:t>&lt;&lt;s;</a:t>
            </a:r>
          </a:p>
          <a:p>
            <a:r>
              <a:rPr lang="en-US" altLang="zh-CN" dirty="0"/>
              <a:t>         	</a:t>
            </a:r>
            <a:r>
              <a:rPr lang="zh-CN" altLang="en-US" dirty="0"/>
              <a:t>                 </a:t>
            </a:r>
            <a:r>
              <a:rPr lang="en-US" altLang="zh-CN" dirty="0"/>
              <a:t>for(j=1;j&lt;=</a:t>
            </a:r>
            <a:r>
              <a:rPr lang="en-US" altLang="zh-CN" dirty="0" err="1"/>
              <a:t>n;j</a:t>
            </a:r>
            <a:r>
              <a:rPr lang="en-US" altLang="zh-CN" dirty="0"/>
              <a:t>++)</a:t>
            </a:r>
          </a:p>
          <a:p>
            <a:r>
              <a:rPr lang="en-US" altLang="zh-CN" dirty="0"/>
              <a:t>	           </a:t>
            </a:r>
            <a:r>
              <a:rPr lang="zh-CN" altLang="en-US" dirty="0"/>
              <a:t>          </a:t>
            </a:r>
            <a:r>
              <a:rPr lang="en-US" altLang="zh-CN" dirty="0"/>
              <a:t> </a:t>
            </a:r>
            <a:r>
              <a:rPr lang="en-US" altLang="zh-CN" dirty="0" err="1"/>
              <a:t>cout</a:t>
            </a:r>
            <a:r>
              <a:rPr lang="en-US" altLang="zh-CN" dirty="0"/>
              <a:t>&lt;&lt;a[j];</a:t>
            </a:r>
          </a:p>
          <a:p>
            <a:r>
              <a:rPr lang="en-US" altLang="zh-CN" dirty="0"/>
              <a:t>         	</a:t>
            </a:r>
            <a:r>
              <a:rPr lang="zh-CN" altLang="en-US" dirty="0"/>
              <a:t>                 </a:t>
            </a:r>
            <a:r>
              <a:rPr lang="en-US" altLang="zh-CN" dirty="0" err="1"/>
              <a:t>cout</a:t>
            </a:r>
            <a:r>
              <a:rPr lang="en-US" altLang="zh-CN" dirty="0"/>
              <a:t>&lt;&lt;</a:t>
            </a:r>
            <a:r>
              <a:rPr lang="en-US" altLang="zh-CN" dirty="0" err="1"/>
              <a:t>endl</a:t>
            </a:r>
            <a:r>
              <a:rPr lang="en-US" altLang="zh-CN" dirty="0"/>
              <a:t>;</a:t>
            </a:r>
          </a:p>
          <a:p>
            <a:r>
              <a:rPr lang="en-US" altLang="zh-CN" dirty="0"/>
              <a:t>         	</a:t>
            </a:r>
            <a:r>
              <a:rPr lang="zh-CN" altLang="en-US" dirty="0"/>
              <a:t>                 </a:t>
            </a:r>
            <a:r>
              <a:rPr lang="en-US" altLang="zh-CN" dirty="0"/>
              <a:t>a[</a:t>
            </a:r>
            <a:r>
              <a:rPr lang="en-US" altLang="zh-CN" dirty="0" err="1"/>
              <a:t>i</a:t>
            </a:r>
            <a:r>
              <a:rPr lang="en-US" altLang="zh-CN" dirty="0"/>
              <a:t>]=a[</a:t>
            </a:r>
            <a:r>
              <a:rPr lang="en-US" altLang="zh-CN" dirty="0" err="1"/>
              <a:t>i</a:t>
            </a:r>
            <a:r>
              <a:rPr lang="en-US" altLang="zh-CN" dirty="0"/>
              <a:t>]+1;</a:t>
            </a:r>
          </a:p>
          <a:p>
            <a:r>
              <a:rPr lang="en-US" altLang="zh-CN" dirty="0"/>
              <a:t>       	}</a:t>
            </a:r>
          </a:p>
          <a:p>
            <a:r>
              <a:rPr lang="zh-CN" altLang="en-US" dirty="0"/>
              <a:t>            </a:t>
            </a:r>
            <a:r>
              <a:rPr lang="en-US" altLang="zh-CN" dirty="0"/>
              <a:t>}</a:t>
            </a:r>
          </a:p>
          <a:p>
            <a:r>
              <a:rPr lang="en-US" altLang="zh-CN" dirty="0"/>
              <a:t>  </a:t>
            </a:r>
            <a:r>
              <a:rPr lang="zh-CN" altLang="en-US" dirty="0"/>
              <a:t>          </a:t>
            </a:r>
            <a:r>
              <a:rPr lang="en-US" altLang="zh-CN" dirty="0"/>
              <a:t>if(s==0) </a:t>
            </a:r>
            <a:r>
              <a:rPr lang="en-US" altLang="zh-CN" dirty="0" err="1"/>
              <a:t>cout</a:t>
            </a:r>
            <a:r>
              <a:rPr lang="en-US" altLang="zh-CN" dirty="0"/>
              <a:t>&lt;&lt;"</a:t>
            </a:r>
            <a:r>
              <a:rPr lang="zh-CN" altLang="en-US" dirty="0"/>
              <a:t>没有找到！</a:t>
            </a:r>
            <a:r>
              <a:rPr lang="en-US" altLang="zh-CN" dirty="0"/>
              <a:t>\n";</a:t>
            </a:r>
          </a:p>
          <a:p>
            <a:r>
              <a:rPr lang="en-US" altLang="zh-CN" dirty="0"/>
              <a:t>  </a:t>
            </a:r>
            <a:r>
              <a:rPr lang="zh-CN" altLang="en-US" dirty="0"/>
              <a:t>          </a:t>
            </a:r>
            <a:r>
              <a:rPr lang="en-US" altLang="zh-CN" dirty="0"/>
              <a:t>else  </a:t>
            </a:r>
            <a:r>
              <a:rPr lang="en-US" altLang="zh-CN" dirty="0" err="1"/>
              <a:t>cout</a:t>
            </a:r>
            <a:r>
              <a:rPr lang="en-US" altLang="zh-CN" dirty="0"/>
              <a:t>&lt;&lt;"</a:t>
            </a:r>
            <a:r>
              <a:rPr lang="zh-CN" altLang="en-US" dirty="0"/>
              <a:t>共以上 </a:t>
            </a:r>
            <a:r>
              <a:rPr lang="en-US" altLang="zh-CN" dirty="0"/>
              <a:t>"&lt;&lt;s&lt;&lt;" </a:t>
            </a:r>
            <a:r>
              <a:rPr lang="zh-CN" altLang="en-US" dirty="0"/>
              <a:t>个解。</a:t>
            </a:r>
            <a:r>
              <a:rPr lang="en-US" altLang="zh-CN" dirty="0"/>
              <a:t>\n";</a:t>
            </a:r>
          </a:p>
          <a:p>
            <a:r>
              <a:rPr lang="en-US" altLang="zh-CN" dirty="0"/>
              <a:t>  </a:t>
            </a:r>
            <a:r>
              <a:rPr lang="zh-CN" altLang="en-US" dirty="0"/>
              <a:t>          </a:t>
            </a:r>
            <a:r>
              <a:rPr lang="en-US" altLang="zh-CN" dirty="0"/>
              <a:t>return 0;</a:t>
            </a:r>
          </a:p>
          <a:p>
            <a:r>
              <a:rPr lang="en-US" altLang="zh-CN" dirty="0"/>
              <a:t> }</a:t>
            </a:r>
            <a:endParaRPr lang="zh-CN" altLang="en-US" dirty="0"/>
          </a:p>
        </p:txBody>
      </p:sp>
    </p:spTree>
    <p:extLst>
      <p:ext uri="{BB962C8B-B14F-4D97-AF65-F5344CB8AC3E}">
        <p14:creationId xmlns:p14="http://schemas.microsoft.com/office/powerpoint/2010/main" val="42922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数码串珠</a:t>
            </a:r>
            <a:endParaRPr lang="zh-CN" altLang="en-US" dirty="0"/>
          </a:p>
        </p:txBody>
      </p:sp>
      <p:sp>
        <p:nvSpPr>
          <p:cNvPr id="3" name="内容占位符 2"/>
          <p:cNvSpPr>
            <a:spLocks noGrp="1"/>
          </p:cNvSpPr>
          <p:nvPr>
            <p:ph idx="1"/>
          </p:nvPr>
        </p:nvSpPr>
        <p:spPr/>
        <p:txBody>
          <a:bodyPr>
            <a:normAutofit/>
          </a:bodyPr>
          <a:lstStyle/>
          <a:p>
            <a:r>
              <a:rPr lang="zh-CN" altLang="en-US" dirty="0" smtClean="0"/>
              <a:t>在某佛寺遗址考古发掘中意外发现一串奇特的数码珠串，珠串上共串缀有</a:t>
            </a:r>
            <a:r>
              <a:rPr lang="en-US" dirty="0" smtClean="0"/>
              <a:t>6</a:t>
            </a:r>
            <a:r>
              <a:rPr lang="zh-CN" altLang="en-US" dirty="0" smtClean="0"/>
              <a:t>颗宝珠，每一宝珠上都刻有一个神秘的正整数。专家考证该串</a:t>
            </a:r>
            <a:r>
              <a:rPr lang="en-US" dirty="0" smtClean="0"/>
              <a:t>6</a:t>
            </a:r>
            <a:r>
              <a:rPr lang="zh-CN" altLang="en-US" dirty="0" smtClean="0"/>
              <a:t>颗宝珠上的整数具有以下奇异特性：</a:t>
            </a:r>
          </a:p>
          <a:p>
            <a:pPr lvl="1"/>
            <a:r>
              <a:rPr lang="en-US" dirty="0" smtClean="0"/>
              <a:t>6</a:t>
            </a:r>
            <a:r>
              <a:rPr lang="zh-CN" altLang="en-US" dirty="0" smtClean="0"/>
              <a:t>颗宝珠上的整数互不相同。</a:t>
            </a:r>
          </a:p>
          <a:p>
            <a:pPr lvl="1"/>
            <a:r>
              <a:rPr lang="zh-CN" altLang="en-US" dirty="0" smtClean="0"/>
              <a:t>这</a:t>
            </a:r>
            <a:r>
              <a:rPr lang="en-US" dirty="0" smtClean="0"/>
              <a:t>6</a:t>
            </a:r>
            <a:r>
              <a:rPr lang="zh-CN" altLang="en-US" dirty="0" smtClean="0"/>
              <a:t>个整数之和为</a:t>
            </a:r>
            <a:r>
              <a:rPr lang="en-US" dirty="0" smtClean="0"/>
              <a:t>s</a:t>
            </a:r>
            <a:r>
              <a:rPr lang="zh-CN" altLang="en-US" dirty="0" smtClean="0"/>
              <a:t>，沿珠串相连的若干颗（</a:t>
            </a:r>
            <a:r>
              <a:rPr lang="en-US" dirty="0" smtClean="0"/>
              <a:t>1</a:t>
            </a:r>
            <a:r>
              <a:rPr lang="en-US" altLang="zh-CN" dirty="0" smtClean="0"/>
              <a:t>-</a:t>
            </a:r>
            <a:r>
              <a:rPr lang="en-US" dirty="0" smtClean="0"/>
              <a:t>6</a:t>
            </a:r>
            <a:r>
              <a:rPr lang="zh-CN" altLang="en-US" dirty="0" smtClean="0"/>
              <a:t>颗）珠上整数之和为</a:t>
            </a:r>
            <a:r>
              <a:rPr lang="en-US" dirty="0" smtClean="0"/>
              <a:t>1</a:t>
            </a:r>
            <a:r>
              <a:rPr lang="zh-CN" altLang="en-US" dirty="0" smtClean="0"/>
              <a:t>，</a:t>
            </a:r>
            <a:r>
              <a:rPr lang="en-US" dirty="0" smtClean="0"/>
              <a:t>2</a:t>
            </a:r>
            <a:r>
              <a:rPr lang="zh-CN" altLang="en-US" dirty="0" smtClean="0"/>
              <a:t>，</a:t>
            </a:r>
            <a:r>
              <a:rPr lang="en-US" altLang="zh-CN" dirty="0" smtClean="0"/>
              <a:t>…</a:t>
            </a:r>
            <a:r>
              <a:rPr lang="zh-CN" altLang="en-US" dirty="0" smtClean="0"/>
              <a:t>，</a:t>
            </a:r>
            <a:r>
              <a:rPr lang="en-US" dirty="0" smtClean="0"/>
              <a:t>s</a:t>
            </a:r>
            <a:r>
              <a:rPr lang="zh-CN" altLang="en-US" dirty="0" smtClean="0"/>
              <a:t>不间断，这一特性象征祥瑞，即可以覆盖区间</a:t>
            </a:r>
            <a:r>
              <a:rPr lang="en-US" dirty="0" smtClean="0"/>
              <a:t>[1,s]</a:t>
            </a:r>
            <a:r>
              <a:rPr lang="zh-CN" altLang="en-US" dirty="0" smtClean="0"/>
              <a:t>中的所有整数。</a:t>
            </a:r>
          </a:p>
          <a:p>
            <a:pPr lvl="1"/>
            <a:r>
              <a:rPr lang="zh-CN" altLang="en-US" dirty="0" smtClean="0"/>
              <a:t>实现（</a:t>
            </a:r>
            <a:r>
              <a:rPr lang="en-US" dirty="0" smtClean="0"/>
              <a:t>2</a:t>
            </a:r>
            <a:r>
              <a:rPr lang="zh-CN" altLang="en-US" dirty="0" smtClean="0"/>
              <a:t>）的所有情形，这里的和</a:t>
            </a:r>
            <a:r>
              <a:rPr lang="en-US" dirty="0" smtClean="0"/>
              <a:t>s</a:t>
            </a:r>
            <a:r>
              <a:rPr lang="zh-CN" altLang="en-US" dirty="0" smtClean="0"/>
              <a:t>是最大的。</a:t>
            </a:r>
          </a:p>
          <a:p>
            <a:pPr lvl="1"/>
            <a:r>
              <a:rPr lang="zh-CN" altLang="en-US" dirty="0" smtClean="0"/>
              <a:t>你知道这里的</a:t>
            </a:r>
            <a:r>
              <a:rPr lang="en-US" dirty="0" smtClean="0"/>
              <a:t>s</a:t>
            </a:r>
            <a:r>
              <a:rPr lang="zh-CN" altLang="en-US" dirty="0" smtClean="0"/>
              <a:t>为多大？请确定珠串上</a:t>
            </a:r>
            <a:r>
              <a:rPr lang="en-US" dirty="0" smtClean="0"/>
              <a:t>6</a:t>
            </a:r>
            <a:r>
              <a:rPr lang="zh-CN" altLang="en-US" dirty="0" smtClean="0"/>
              <a:t>颗宝珠的整数及其在串的顺序。</a:t>
            </a:r>
            <a:endParaRPr lang="zh-CN" altLang="en-US" dirty="0"/>
          </a:p>
        </p:txBody>
      </p:sp>
      <p:pic>
        <p:nvPicPr>
          <p:cNvPr id="113666" name="Picture 2" descr="Snap1"/>
          <p:cNvPicPr>
            <a:picLocks noChangeAspect="1" noChangeArrowheads="1"/>
          </p:cNvPicPr>
          <p:nvPr/>
        </p:nvPicPr>
        <p:blipFill>
          <a:blip r:embed="rId2" cstate="print"/>
          <a:srcRect/>
          <a:stretch>
            <a:fillRect/>
          </a:stretch>
        </p:blipFill>
        <p:spPr bwMode="auto">
          <a:xfrm>
            <a:off x="6524628" y="5357826"/>
            <a:ext cx="1643074" cy="1282096"/>
          </a:xfrm>
          <a:prstGeom prst="rect">
            <a:avLst/>
          </a:prstGeom>
          <a:noFill/>
          <a:ln w="9525">
            <a:noFill/>
            <a:miter lim="800000"/>
            <a:headEnd/>
            <a:tailEnd/>
          </a:ln>
        </p:spPr>
      </p:pic>
    </p:spTree>
    <p:extLst>
      <p:ext uri="{BB962C8B-B14F-4D97-AF65-F5344CB8AC3E}">
        <p14:creationId xmlns:p14="http://schemas.microsoft.com/office/powerpoint/2010/main" val="144592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38348" y="857232"/>
            <a:ext cx="8072494" cy="5355312"/>
          </a:xfrm>
          <a:prstGeom prst="rect">
            <a:avLst/>
          </a:prstGeom>
        </p:spPr>
        <p:txBody>
          <a:bodyPr wrap="square">
            <a:spAutoFit/>
          </a:bodyPr>
          <a:lstStyle/>
          <a:p>
            <a:r>
              <a:rPr lang="en-US" altLang="zh-CN" dirty="0"/>
              <a:t>#include&lt;</a:t>
            </a:r>
            <a:r>
              <a:rPr lang="en-US" altLang="zh-CN" dirty="0" err="1"/>
              <a:t>iostream</a:t>
            </a:r>
            <a:r>
              <a:rPr lang="en-US" altLang="zh-CN" dirty="0"/>
              <a:t>&gt;</a:t>
            </a:r>
          </a:p>
          <a:p>
            <a:r>
              <a:rPr lang="en-US" altLang="zh-CN" dirty="0"/>
              <a:t>using namespace std; </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d,h,i,j,k,t,u,s,n,a</a:t>
            </a:r>
            <a:r>
              <a:rPr lang="en-US" altLang="zh-CN" dirty="0"/>
              <a:t>[30],b[300];</a:t>
            </a:r>
          </a:p>
          <a:p>
            <a:r>
              <a:rPr lang="en-US" altLang="zh-CN" dirty="0"/>
              <a:t> 	</a:t>
            </a:r>
            <a:r>
              <a:rPr lang="en-US" altLang="zh-CN" dirty="0" err="1"/>
              <a:t>cin</a:t>
            </a:r>
            <a:r>
              <a:rPr lang="en-US" altLang="zh-CN" dirty="0"/>
              <a:t>&gt;&gt;s&gt;&gt;n;</a:t>
            </a:r>
          </a:p>
          <a:p>
            <a:r>
              <a:rPr lang="en-US" altLang="zh-CN" dirty="0"/>
              <a:t> 	a[0]=0;a[1]=1;a[n]=s;</a:t>
            </a:r>
          </a:p>
          <a:p>
            <a:r>
              <a:rPr lang="en-US" altLang="zh-CN" dirty="0"/>
              <a:t> 	</a:t>
            </a:r>
            <a:r>
              <a:rPr lang="en-US" altLang="zh-CN" dirty="0" err="1"/>
              <a:t>i</a:t>
            </a:r>
            <a:r>
              <a:rPr lang="en-US" altLang="zh-CN" dirty="0"/>
              <a:t>=2;a[</a:t>
            </a:r>
            <a:r>
              <a:rPr lang="en-US" altLang="zh-CN" dirty="0" err="1"/>
              <a:t>i</a:t>
            </a:r>
            <a:r>
              <a:rPr lang="en-US" altLang="zh-CN" dirty="0"/>
              <a:t>]=2;h=0;</a:t>
            </a:r>
          </a:p>
          <a:p>
            <a:r>
              <a:rPr lang="en-US" altLang="zh-CN" dirty="0"/>
              <a:t> 	while(1)</a:t>
            </a:r>
          </a:p>
          <a:p>
            <a:r>
              <a:rPr lang="en-US" altLang="zh-CN" dirty="0"/>
              <a:t>   	{</a:t>
            </a:r>
          </a:p>
          <a:p>
            <a:r>
              <a:rPr lang="en-US" altLang="zh-CN" dirty="0"/>
              <a:t>	</a:t>
            </a:r>
            <a:r>
              <a:rPr lang="zh-CN" altLang="en-US" dirty="0"/>
              <a:t>           </a:t>
            </a:r>
            <a:r>
              <a:rPr lang="en-US" altLang="zh-CN" dirty="0"/>
              <a:t>if(</a:t>
            </a:r>
            <a:r>
              <a:rPr lang="en-US" altLang="zh-CN" dirty="0" err="1"/>
              <a:t>i</a:t>
            </a:r>
            <a:r>
              <a:rPr lang="en-US" altLang="zh-CN" dirty="0"/>
              <a:t>&lt;n-1)</a:t>
            </a:r>
          </a:p>
          <a:p>
            <a:r>
              <a:rPr lang="en-US" altLang="zh-CN" dirty="0"/>
              <a:t>      	</a:t>
            </a:r>
            <a:r>
              <a:rPr lang="zh-CN" altLang="en-US" dirty="0"/>
              <a:t>           </a:t>
            </a:r>
            <a:r>
              <a:rPr lang="en-US" altLang="zh-CN" dirty="0"/>
              <a:t>{</a:t>
            </a:r>
            <a:r>
              <a:rPr lang="en-US" altLang="zh-CN" dirty="0" err="1"/>
              <a:t>i</a:t>
            </a:r>
            <a:r>
              <a:rPr lang="en-US" altLang="zh-CN" dirty="0"/>
              <a:t>++; a[</a:t>
            </a:r>
            <a:r>
              <a:rPr lang="en-US" altLang="zh-CN" dirty="0" err="1"/>
              <a:t>i</a:t>
            </a:r>
            <a:r>
              <a:rPr lang="en-US" altLang="zh-CN" dirty="0"/>
              <a:t>]=a[i-1]+1; continue;}</a:t>
            </a:r>
          </a:p>
          <a:p>
            <a:r>
              <a:rPr lang="en-US" altLang="zh-CN" dirty="0"/>
              <a:t>    	</a:t>
            </a:r>
            <a:r>
              <a:rPr lang="zh-CN" altLang="en-US" dirty="0"/>
              <a:t>           </a:t>
            </a:r>
            <a:r>
              <a:rPr lang="en-US" altLang="zh-CN" dirty="0"/>
              <a:t>else </a:t>
            </a:r>
          </a:p>
          <a:p>
            <a:r>
              <a:rPr lang="en-US" altLang="zh-CN" dirty="0"/>
              <a:t>	   </a:t>
            </a:r>
            <a:r>
              <a:rPr lang="zh-CN" altLang="en-US" dirty="0"/>
              <a:t>       </a:t>
            </a:r>
            <a:r>
              <a:rPr lang="en-US" altLang="zh-CN" dirty="0"/>
              <a:t> {</a:t>
            </a:r>
          </a:p>
          <a:p>
            <a:r>
              <a:rPr lang="en-US" altLang="zh-CN" dirty="0"/>
              <a:t>		for(k=n+1;k&lt;=2*n-1;k++)</a:t>
            </a:r>
          </a:p>
          <a:p>
            <a:r>
              <a:rPr lang="en-US" altLang="zh-CN" dirty="0"/>
              <a:t>		     a[k]=</a:t>
            </a:r>
            <a:r>
              <a:rPr lang="en-US" altLang="zh-CN" dirty="0" err="1"/>
              <a:t>s+a</a:t>
            </a:r>
            <a:r>
              <a:rPr lang="en-US" altLang="zh-CN" dirty="0"/>
              <a:t>[k-n];</a:t>
            </a:r>
          </a:p>
          <a:p>
            <a:r>
              <a:rPr lang="en-US" altLang="zh-CN" dirty="0"/>
              <a:t>		for(t=0,k=0;k&lt;=n-1;k++)</a:t>
            </a:r>
          </a:p>
          <a:p>
            <a:r>
              <a:rPr lang="en-US" altLang="zh-CN" dirty="0"/>
              <a:t>      		</a:t>
            </a:r>
            <a:r>
              <a:rPr lang="zh-CN" altLang="en-US" dirty="0"/>
              <a:t>      </a:t>
            </a:r>
            <a:r>
              <a:rPr lang="en-US" altLang="zh-CN" dirty="0"/>
              <a:t>for(j=k+1;j&lt;=k+n-1;j++)</a:t>
            </a:r>
          </a:p>
          <a:p>
            <a:r>
              <a:rPr lang="en-US" altLang="zh-CN" dirty="0"/>
              <a:t>         		</a:t>
            </a:r>
            <a:r>
              <a:rPr lang="zh-CN" altLang="en-US" dirty="0"/>
              <a:t>           </a:t>
            </a:r>
            <a:r>
              <a:rPr lang="en-US" altLang="zh-CN" dirty="0"/>
              <a:t>{t++;b[t]=a[j]-a[k];}        // </a:t>
            </a:r>
            <a:r>
              <a:rPr lang="zh-CN" altLang="en-US" dirty="0"/>
              <a:t>序列部分和赋值给</a:t>
            </a:r>
            <a:r>
              <a:rPr lang="en-US" altLang="zh-CN" dirty="0"/>
              <a:t>b</a:t>
            </a:r>
            <a:r>
              <a:rPr lang="zh-CN" altLang="en-US" dirty="0"/>
              <a:t>数组 </a:t>
            </a:r>
          </a:p>
        </p:txBody>
      </p:sp>
    </p:spTree>
    <p:extLst>
      <p:ext uri="{BB962C8B-B14F-4D97-AF65-F5344CB8AC3E}">
        <p14:creationId xmlns:p14="http://schemas.microsoft.com/office/powerpoint/2010/main" val="38767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1809720" y="1571613"/>
            <a:ext cx="8358246" cy="5078313"/>
          </a:xfrm>
          <a:prstGeom prst="rect">
            <a:avLst/>
          </a:prstGeom>
        </p:spPr>
        <p:txBody>
          <a:bodyPr wrap="square">
            <a:spAutoFit/>
          </a:bodyPr>
          <a:lstStyle/>
          <a:p>
            <a:r>
              <a:rPr lang="en-US" altLang="zh-CN" dirty="0"/>
              <a:t> 		for(u=0,d=1;d&lt;=s-1;d++)</a:t>
            </a:r>
          </a:p>
          <a:p>
            <a:r>
              <a:rPr lang="en-US" altLang="zh-CN" dirty="0"/>
              <a:t>       		</a:t>
            </a:r>
            <a:r>
              <a:rPr lang="zh-CN" altLang="en-US" dirty="0"/>
              <a:t>         </a:t>
            </a:r>
            <a:r>
              <a:rPr lang="en-US" altLang="zh-CN" dirty="0"/>
              <a:t>for(k=1;k&lt;=</a:t>
            </a:r>
            <a:r>
              <a:rPr lang="en-US" altLang="zh-CN" dirty="0" err="1"/>
              <a:t>t;k</a:t>
            </a:r>
            <a:r>
              <a:rPr lang="en-US" altLang="zh-CN" dirty="0"/>
              <a:t>++)</a:t>
            </a:r>
          </a:p>
          <a:p>
            <a:r>
              <a:rPr lang="en-US" altLang="zh-CN" dirty="0"/>
              <a:t>         			if(b[k]==d) {u++;k=t;}       // </a:t>
            </a:r>
            <a:r>
              <a:rPr lang="zh-CN" altLang="en-US" dirty="0"/>
              <a:t>检验</a:t>
            </a:r>
            <a:r>
              <a:rPr lang="en-US" altLang="zh-CN" dirty="0"/>
              <a:t>b</a:t>
            </a:r>
            <a:r>
              <a:rPr lang="zh-CN" altLang="en-US" dirty="0"/>
              <a:t>数组取</a:t>
            </a:r>
            <a:r>
              <a:rPr lang="en-US" altLang="zh-CN" dirty="0"/>
              <a:t>1-s </a:t>
            </a:r>
            <a:r>
              <a:rPr lang="zh-CN" altLang="en-US" dirty="0"/>
              <a:t>有多少个 </a:t>
            </a:r>
          </a:p>
          <a:p>
            <a:r>
              <a:rPr lang="zh-CN" altLang="en-US" dirty="0"/>
              <a:t>       		</a:t>
            </a:r>
            <a:r>
              <a:rPr lang="en-US" altLang="zh-CN" dirty="0"/>
              <a:t>if(u==s-1)                     // b</a:t>
            </a:r>
            <a:r>
              <a:rPr lang="zh-CN" altLang="en-US" dirty="0"/>
              <a:t>数组值包括</a:t>
            </a:r>
            <a:r>
              <a:rPr lang="en-US" altLang="zh-CN" dirty="0"/>
              <a:t>1-s </a:t>
            </a:r>
            <a:r>
              <a:rPr lang="zh-CN" altLang="en-US" dirty="0"/>
              <a:t>所有整数  </a:t>
            </a:r>
          </a:p>
          <a:p>
            <a:r>
              <a:rPr lang="zh-CN" altLang="en-US" dirty="0"/>
              <a:t>         	                </a:t>
            </a:r>
            <a:r>
              <a:rPr lang="en-US" altLang="zh-CN" dirty="0"/>
              <a:t>{ </a:t>
            </a:r>
          </a:p>
          <a:p>
            <a:r>
              <a:rPr lang="en-US" altLang="zh-CN" dirty="0"/>
              <a:t>		</a:t>
            </a:r>
            <a:r>
              <a:rPr lang="zh-CN" altLang="en-US" dirty="0"/>
              <a:t>        </a:t>
            </a:r>
            <a:r>
              <a:rPr lang="en-US" altLang="zh-CN" dirty="0"/>
              <a:t>h++; </a:t>
            </a:r>
          </a:p>
          <a:p>
            <a:r>
              <a:rPr lang="en-US" altLang="zh-CN" dirty="0"/>
              <a:t>		</a:t>
            </a:r>
            <a:r>
              <a:rPr lang="zh-CN" altLang="en-US" dirty="0"/>
              <a:t>        </a:t>
            </a:r>
            <a:r>
              <a:rPr lang="en-US" altLang="zh-CN" dirty="0" err="1"/>
              <a:t>cout</a:t>
            </a:r>
            <a:r>
              <a:rPr lang="en-US" altLang="zh-CN" dirty="0"/>
              <a:t>&lt;&lt;"  "&lt;&lt;h&lt;&lt;"</a:t>
            </a:r>
            <a:r>
              <a:rPr lang="zh-CN" altLang="en-US" dirty="0"/>
              <a:t>：</a:t>
            </a:r>
            <a:r>
              <a:rPr lang="en-US" altLang="zh-CN" dirty="0"/>
              <a:t>1"; // </a:t>
            </a:r>
            <a:r>
              <a:rPr lang="zh-CN" altLang="en-US" dirty="0"/>
              <a:t>输出串珠上的数码  </a:t>
            </a:r>
          </a:p>
          <a:p>
            <a:r>
              <a:rPr lang="zh-CN" altLang="en-US" dirty="0"/>
              <a:t>		        </a:t>
            </a:r>
            <a:r>
              <a:rPr lang="en-US" altLang="zh-CN" dirty="0"/>
              <a:t>for(k=2;k&lt;=</a:t>
            </a:r>
            <a:r>
              <a:rPr lang="en-US" altLang="zh-CN" dirty="0" err="1"/>
              <a:t>n;k</a:t>
            </a:r>
            <a:r>
              <a:rPr lang="en-US" altLang="zh-CN" dirty="0"/>
              <a:t>++) </a:t>
            </a:r>
          </a:p>
          <a:p>
            <a:r>
              <a:rPr lang="en-US" altLang="zh-CN" dirty="0"/>
              <a:t>			</a:t>
            </a:r>
            <a:r>
              <a:rPr lang="en-US" altLang="zh-CN" dirty="0" err="1"/>
              <a:t>cout</a:t>
            </a:r>
            <a:r>
              <a:rPr lang="en-US" altLang="zh-CN" dirty="0"/>
              <a:t>&lt;&lt;','&lt;&lt;a[k]-a[k-1];</a:t>
            </a:r>
          </a:p>
          <a:p>
            <a:r>
              <a:rPr lang="en-US" altLang="zh-CN" dirty="0"/>
              <a:t>           		</a:t>
            </a:r>
            <a:r>
              <a:rPr lang="zh-CN" altLang="en-US" dirty="0"/>
              <a:t>        </a:t>
            </a:r>
            <a:r>
              <a:rPr lang="en-US" altLang="zh-CN" dirty="0"/>
              <a:t>if(h%2==0)</a:t>
            </a:r>
            <a:r>
              <a:rPr lang="en-US" altLang="zh-CN" dirty="0" err="1"/>
              <a:t>cout</a:t>
            </a:r>
            <a:r>
              <a:rPr lang="en-US" altLang="zh-CN" dirty="0"/>
              <a:t>&lt;&lt;</a:t>
            </a:r>
            <a:r>
              <a:rPr lang="en-US" altLang="zh-CN" dirty="0" err="1"/>
              <a:t>endl</a:t>
            </a:r>
            <a:r>
              <a:rPr lang="en-US" altLang="zh-CN" dirty="0"/>
              <a:t>;</a:t>
            </a:r>
          </a:p>
          <a:p>
            <a:r>
              <a:rPr lang="en-US" altLang="zh-CN" dirty="0"/>
              <a:t>         	</a:t>
            </a:r>
            <a:r>
              <a:rPr lang="zh-CN" altLang="en-US" dirty="0"/>
              <a:t>                </a:t>
            </a:r>
            <a:r>
              <a:rPr lang="en-US" altLang="zh-CN" dirty="0"/>
              <a:t>}</a:t>
            </a:r>
          </a:p>
          <a:p>
            <a:r>
              <a:rPr lang="en-US" altLang="zh-CN" dirty="0"/>
              <a:t>      	}</a:t>
            </a:r>
          </a:p>
          <a:p>
            <a:r>
              <a:rPr lang="en-US" altLang="zh-CN" dirty="0"/>
              <a:t>    	while(a[</a:t>
            </a:r>
            <a:r>
              <a:rPr lang="en-US" altLang="zh-CN" dirty="0" err="1"/>
              <a:t>i</a:t>
            </a:r>
            <a:r>
              <a:rPr lang="en-US" altLang="zh-CN" dirty="0"/>
              <a:t>]==s-</a:t>
            </a:r>
            <a:r>
              <a:rPr lang="en-US" altLang="zh-CN" dirty="0" err="1"/>
              <a:t>n+i</a:t>
            </a:r>
            <a:r>
              <a:rPr lang="en-US" altLang="zh-CN" dirty="0"/>
              <a:t>) </a:t>
            </a:r>
            <a:r>
              <a:rPr lang="en-US" altLang="zh-CN" dirty="0" err="1"/>
              <a:t>i</a:t>
            </a:r>
            <a:r>
              <a:rPr lang="en-US" altLang="zh-CN" dirty="0"/>
              <a:t>--;          // </a:t>
            </a:r>
            <a:r>
              <a:rPr lang="zh-CN" altLang="en-US" dirty="0"/>
              <a:t>调整或回溯   </a:t>
            </a:r>
          </a:p>
          <a:p>
            <a:r>
              <a:rPr lang="zh-CN" altLang="en-US" dirty="0"/>
              <a:t>    	</a:t>
            </a:r>
            <a:r>
              <a:rPr lang="en-US" altLang="zh-CN" dirty="0"/>
              <a:t>if(</a:t>
            </a:r>
            <a:r>
              <a:rPr lang="en-US" altLang="zh-CN" dirty="0" err="1"/>
              <a:t>i</a:t>
            </a:r>
            <a:r>
              <a:rPr lang="en-US" altLang="zh-CN" dirty="0"/>
              <a:t>&gt;1) a[</a:t>
            </a:r>
            <a:r>
              <a:rPr lang="en-US" altLang="zh-CN" dirty="0" err="1"/>
              <a:t>i</a:t>
            </a:r>
            <a:r>
              <a:rPr lang="en-US" altLang="zh-CN" dirty="0"/>
              <a:t>]++;</a:t>
            </a:r>
          </a:p>
          <a:p>
            <a:r>
              <a:rPr lang="en-US" altLang="zh-CN" dirty="0"/>
              <a:t>    	else break;</a:t>
            </a:r>
          </a:p>
          <a:p>
            <a:r>
              <a:rPr lang="en-US" altLang="zh-CN" dirty="0"/>
              <a:t>   </a:t>
            </a:r>
            <a:r>
              <a:rPr lang="zh-CN" altLang="en-US" dirty="0"/>
              <a:t>   </a:t>
            </a:r>
            <a:r>
              <a:rPr lang="en-US" altLang="zh-CN" dirty="0"/>
              <a:t>}</a:t>
            </a:r>
          </a:p>
          <a:p>
            <a:r>
              <a:rPr lang="en-US" altLang="zh-CN" dirty="0"/>
              <a:t>  </a:t>
            </a:r>
            <a:r>
              <a:rPr lang="zh-CN" altLang="en-US" dirty="0"/>
              <a:t>   </a:t>
            </a:r>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295055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贪心算法</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贪心</a:t>
            </a:r>
            <a:r>
              <a:rPr lang="zh-CN" altLang="en-US" dirty="0" smtClean="0">
                <a:solidFill>
                  <a:srgbClr val="FF0000"/>
                </a:solidFill>
              </a:rPr>
              <a:t>算法</a:t>
            </a:r>
            <a:r>
              <a:rPr lang="zh-CN" altLang="en-US" dirty="0" smtClean="0"/>
              <a:t>：是</a:t>
            </a:r>
            <a:r>
              <a:rPr lang="zh-CN" altLang="en-US" dirty="0"/>
              <a:t>作出在当前看来最好的选择。也就是说贪心算法并不从整体最优考虑，它所作出的选择只是在某种意义上的</a:t>
            </a:r>
            <a:r>
              <a:rPr lang="zh-CN" altLang="en-US" dirty="0">
                <a:solidFill>
                  <a:srgbClr val="FF0000"/>
                </a:solidFill>
              </a:rPr>
              <a:t>局部最优</a:t>
            </a:r>
            <a:r>
              <a:rPr lang="zh-CN" altLang="en-US" dirty="0" smtClean="0">
                <a:solidFill>
                  <a:srgbClr val="FF0000"/>
                </a:solidFill>
              </a:rPr>
              <a:t>选择</a:t>
            </a:r>
            <a:endParaRPr lang="en-US" altLang="zh-CN" dirty="0" smtClean="0">
              <a:solidFill>
                <a:srgbClr val="FF0000"/>
              </a:solidFill>
            </a:endParaRPr>
          </a:p>
          <a:p>
            <a:r>
              <a:rPr lang="zh-CN" altLang="en-US" dirty="0"/>
              <a:t>贪心算法不能对所有问题都得到整体最优解，但对许多问题它能产生整体</a:t>
            </a:r>
            <a:r>
              <a:rPr lang="zh-CN" altLang="en-US" dirty="0" smtClean="0"/>
              <a:t>最优解</a:t>
            </a:r>
            <a:endParaRPr lang="en-US" altLang="zh-CN" dirty="0" smtClean="0"/>
          </a:p>
          <a:p>
            <a:r>
              <a:rPr lang="zh-CN" altLang="en-US" dirty="0"/>
              <a:t>在一些情况下，即使贪心算法不能得到整体最优解，其最终结果却是最优解的很好</a:t>
            </a:r>
            <a:r>
              <a:rPr lang="zh-CN" altLang="en-US" dirty="0" smtClean="0"/>
              <a:t>近似</a:t>
            </a:r>
            <a:endParaRPr lang="en-US" altLang="zh-CN" dirty="0" smtClean="0"/>
          </a:p>
          <a:p>
            <a:r>
              <a:rPr lang="zh-CN" altLang="en-US" dirty="0"/>
              <a:t>一</a:t>
            </a:r>
            <a:r>
              <a:rPr lang="zh-CN" altLang="en-US" dirty="0"/>
              <a:t>个问题具有最优子结构性质时，贪心算法有时比动态规划法求解更为简单有效</a:t>
            </a:r>
          </a:p>
          <a:p>
            <a:endParaRPr lang="en-US" altLang="zh-CN" dirty="0" smtClean="0"/>
          </a:p>
        </p:txBody>
      </p:sp>
    </p:spTree>
    <p:extLst>
      <p:ext uri="{BB962C8B-B14F-4D97-AF65-F5344CB8AC3E}">
        <p14:creationId xmlns:p14="http://schemas.microsoft.com/office/powerpoint/2010/main" val="197027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ea typeface="华文新魏" panose="02010800040101010101" pitchFamily="2" charset="-122"/>
              </a:rPr>
              <a:t>贪心策略的选择</a:t>
            </a:r>
            <a:endParaRPr lang="zh-CN" altLang="en-US" dirty="0"/>
          </a:p>
        </p:txBody>
      </p:sp>
      <p:sp>
        <p:nvSpPr>
          <p:cNvPr id="3" name="内容占位符 2"/>
          <p:cNvSpPr>
            <a:spLocks noGrp="1"/>
          </p:cNvSpPr>
          <p:nvPr>
            <p:ph idx="1"/>
          </p:nvPr>
        </p:nvSpPr>
        <p:spPr/>
        <p:txBody>
          <a:bodyPr>
            <a:normAutofit fontScale="92500" lnSpcReduction="10000"/>
          </a:bodyPr>
          <a:lstStyle/>
          <a:p>
            <a:pPr marL="609600" indent="-609600">
              <a:spcBef>
                <a:spcPct val="50000"/>
              </a:spcBef>
            </a:pPr>
            <a:r>
              <a:rPr lang="zh-CN" altLang="en-US" dirty="0"/>
              <a:t>贪心算法没有固定的算法框架，算法设计的关键在于贪心策略的选择与确定。</a:t>
            </a:r>
          </a:p>
          <a:p>
            <a:pPr marL="609600" indent="-609600"/>
            <a:r>
              <a:rPr lang="zh-CN" altLang="en-US" dirty="0"/>
              <a:t>贪心算法的基本思想是通过一系列选择步骤来构造问题的解，每一步都是对当前部分解的一个扩展，直至获得问题的完整解。</a:t>
            </a:r>
          </a:p>
          <a:p>
            <a:pPr marL="609600" indent="-609600"/>
            <a:r>
              <a:rPr lang="zh-CN" altLang="en-US" dirty="0"/>
              <a:t>应用贪心算法所做的每一步选择都必须满足：</a:t>
            </a:r>
          </a:p>
          <a:p>
            <a:pPr lvl="1"/>
            <a:r>
              <a:rPr lang="zh-CN" altLang="en-US" dirty="0" smtClean="0"/>
              <a:t>可行</a:t>
            </a:r>
            <a:r>
              <a:rPr lang="zh-CN" altLang="en-US" dirty="0"/>
              <a:t>的：必须满足问题的约束条件。</a:t>
            </a:r>
          </a:p>
          <a:p>
            <a:pPr lvl="1"/>
            <a:r>
              <a:rPr lang="zh-CN" altLang="en-US" dirty="0" smtClean="0"/>
              <a:t>局部最优</a:t>
            </a:r>
            <a:r>
              <a:rPr lang="zh-CN" altLang="en-US" dirty="0"/>
              <a:t>：当前所有可能的选择中选择使局部最优的决策。</a:t>
            </a:r>
          </a:p>
          <a:p>
            <a:pPr lvl="1"/>
            <a:r>
              <a:rPr lang="zh-CN" altLang="en-US" dirty="0" smtClean="0"/>
              <a:t>不可</a:t>
            </a:r>
            <a:r>
              <a:rPr lang="zh-CN" altLang="en-US" dirty="0"/>
              <a:t>取消：选择一旦做出，在后面的步骤中无法改变。</a:t>
            </a:r>
          </a:p>
          <a:p>
            <a:pPr marL="609600" indent="-609600"/>
            <a:r>
              <a:rPr lang="zh-CN" altLang="en-US" dirty="0"/>
              <a:t>贪心算法是通过做一系列的选择来求出某一问题的最优解，对算法的每一个决策点，做一个当时（看起来）是最佳的选择，这种启发式策略并不总能产生出最优解。</a:t>
            </a:r>
          </a:p>
          <a:p>
            <a:endParaRPr lang="zh-CN" altLang="en-US" dirty="0"/>
          </a:p>
        </p:txBody>
      </p:sp>
    </p:spTree>
    <p:extLst>
      <p:ext uri="{BB962C8B-B14F-4D97-AF65-F5344CB8AC3E}">
        <p14:creationId xmlns:p14="http://schemas.microsoft.com/office/powerpoint/2010/main" val="2740489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华文新魏" panose="02010800040101010101" pitchFamily="2" charset="-122"/>
                <a:ea typeface="华文新魏" panose="02010800040101010101" pitchFamily="2" charset="-122"/>
              </a:rPr>
              <a:t>贪心算法的理论基础</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93011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回溯</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回溯法</a:t>
            </a:r>
            <a:r>
              <a:rPr lang="zh-CN" altLang="en-US" dirty="0" smtClean="0"/>
              <a:t>是一种</a:t>
            </a:r>
            <a:r>
              <a:rPr lang="zh-CN" altLang="en-US" dirty="0" smtClean="0">
                <a:solidFill>
                  <a:srgbClr val="FF0000"/>
                </a:solidFill>
              </a:rPr>
              <a:t>试探求解</a:t>
            </a:r>
            <a:r>
              <a:rPr lang="zh-CN" altLang="en-US" dirty="0" smtClean="0"/>
              <a:t>的方法</a:t>
            </a:r>
            <a:endParaRPr lang="en-US" altLang="zh-CN" dirty="0" smtClean="0"/>
          </a:p>
          <a:p>
            <a:r>
              <a:rPr lang="zh-CN" altLang="en-US" dirty="0" smtClean="0"/>
              <a:t>通过对问题的归纳分析，找出求解问题的</a:t>
            </a:r>
            <a:r>
              <a:rPr lang="zh-CN" altLang="en-US" dirty="0" smtClean="0">
                <a:solidFill>
                  <a:srgbClr val="FF0000"/>
                </a:solidFill>
              </a:rPr>
              <a:t>一个线索</a:t>
            </a:r>
            <a:r>
              <a:rPr lang="zh-CN" altLang="en-US" dirty="0" smtClean="0"/>
              <a:t>，</a:t>
            </a:r>
            <a:r>
              <a:rPr lang="zh-CN" altLang="en-US" dirty="0" smtClean="0">
                <a:solidFill>
                  <a:srgbClr val="FF0000"/>
                </a:solidFill>
              </a:rPr>
              <a:t>沿着这一线索往前试探</a:t>
            </a:r>
            <a:r>
              <a:rPr lang="zh-CN" altLang="en-US" dirty="0" smtClean="0"/>
              <a:t>，若试探成功，即得到解；若试探失败，就逐步往回退，</a:t>
            </a:r>
            <a:r>
              <a:rPr lang="zh-CN" altLang="en-US" dirty="0" smtClean="0">
                <a:solidFill>
                  <a:srgbClr val="FF0000"/>
                </a:solidFill>
              </a:rPr>
              <a:t>换其他路线再往前试探</a:t>
            </a:r>
            <a:r>
              <a:rPr lang="zh-CN" altLang="en-US" dirty="0" smtClean="0"/>
              <a:t>。</a:t>
            </a:r>
            <a:endParaRPr lang="en-US" altLang="zh-CN" dirty="0" smtClean="0"/>
          </a:p>
          <a:p>
            <a:r>
              <a:rPr lang="zh-CN" altLang="en-US" dirty="0" smtClean="0"/>
              <a:t>回溯法可以形象地概括为“</a:t>
            </a:r>
            <a:r>
              <a:rPr lang="zh-CN" altLang="en-US" dirty="0" smtClean="0">
                <a:solidFill>
                  <a:srgbClr val="FF0000"/>
                </a:solidFill>
              </a:rPr>
              <a:t>向前走，碰壁回头</a:t>
            </a:r>
            <a:r>
              <a:rPr lang="zh-CN" altLang="en-US" dirty="0" smtClean="0"/>
              <a:t>”</a:t>
            </a:r>
            <a:endParaRPr lang="zh-CN" altLang="en-US" dirty="0"/>
          </a:p>
        </p:txBody>
      </p:sp>
    </p:spTree>
    <p:extLst>
      <p:ext uri="{BB962C8B-B14F-4D97-AF65-F5344CB8AC3E}">
        <p14:creationId xmlns:p14="http://schemas.microsoft.com/office/powerpoint/2010/main" val="1783064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a:t>
            </a:r>
            <a:r>
              <a:rPr lang="zh-CN" altLang="en-US" dirty="0"/>
              <a:t>删数字问题</a:t>
            </a:r>
          </a:p>
        </p:txBody>
      </p:sp>
      <p:sp>
        <p:nvSpPr>
          <p:cNvPr id="3" name="内容占位符 2"/>
          <p:cNvSpPr>
            <a:spLocks noGrp="1"/>
          </p:cNvSpPr>
          <p:nvPr>
            <p:ph idx="1"/>
          </p:nvPr>
        </p:nvSpPr>
        <p:spPr/>
        <p:txBody>
          <a:bodyPr/>
          <a:lstStyle/>
          <a:p>
            <a:r>
              <a:rPr lang="zh-CN" altLang="en-US" dirty="0" smtClean="0">
                <a:solidFill>
                  <a:srgbClr val="FF0000"/>
                </a:solidFill>
                <a:latin typeface="楷体" panose="02010609060101010101" pitchFamily="49" charset="-122"/>
                <a:ea typeface="楷体" panose="02010609060101010101" pitchFamily="49" charset="-122"/>
              </a:rPr>
              <a:t>问题描述：</a:t>
            </a:r>
            <a:r>
              <a:rPr lang="zh-CN" altLang="en-US" dirty="0" smtClean="0">
                <a:solidFill>
                  <a:srgbClr val="000000"/>
                </a:solidFill>
                <a:latin typeface="楷体" panose="02010609060101010101" pitchFamily="49" charset="-122"/>
                <a:ea typeface="楷体" panose="02010609060101010101" pitchFamily="49" charset="-122"/>
              </a:rPr>
              <a:t>在</a:t>
            </a:r>
            <a:r>
              <a:rPr lang="zh-CN" altLang="en-US" dirty="0">
                <a:solidFill>
                  <a:srgbClr val="000000"/>
                </a:solidFill>
                <a:latin typeface="楷体" panose="02010609060101010101" pitchFamily="49" charset="-122"/>
                <a:ea typeface="楷体" panose="02010609060101010101" pitchFamily="49" charset="-122"/>
              </a:rPr>
              <a:t>给定的</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个数字的数字串中，删除其中</a:t>
            </a:r>
            <a:r>
              <a:rPr lang="en-US" altLang="zh-CN" dirty="0">
                <a:solidFill>
                  <a:srgbClr val="000000"/>
                </a:solidFill>
                <a:latin typeface="楷体" panose="02010609060101010101" pitchFamily="49" charset="-122"/>
                <a:ea typeface="楷体" panose="02010609060101010101" pitchFamily="49" charset="-122"/>
              </a:rPr>
              <a:t>k(k&lt;n)</a:t>
            </a:r>
            <a:r>
              <a:rPr lang="zh-CN" altLang="en-US" dirty="0">
                <a:solidFill>
                  <a:srgbClr val="000000"/>
                </a:solidFill>
                <a:latin typeface="楷体" panose="02010609060101010101" pitchFamily="49" charset="-122"/>
                <a:ea typeface="楷体" panose="02010609060101010101" pitchFamily="49" charset="-122"/>
              </a:rPr>
              <a:t>个数字后，剩下的数字按原次序组成一个新的正整数。请确定删除方案，使得剩下的数字组成的新正整数</a:t>
            </a:r>
            <a:r>
              <a:rPr lang="zh-CN" altLang="en-US" dirty="0" smtClean="0">
                <a:solidFill>
                  <a:srgbClr val="000000"/>
                </a:solidFill>
                <a:latin typeface="楷体" panose="02010609060101010101" pitchFamily="49" charset="-122"/>
                <a:ea typeface="楷体" panose="02010609060101010101" pitchFamily="49" charset="-122"/>
              </a:rPr>
              <a:t>最大</a:t>
            </a:r>
            <a:endParaRPr lang="en-US" altLang="zh-CN" dirty="0" smtClean="0">
              <a:solidFill>
                <a:srgbClr val="000000"/>
              </a:solidFill>
              <a:latin typeface="楷体" panose="02010609060101010101" pitchFamily="49" charset="-122"/>
              <a:ea typeface="楷体" panose="02010609060101010101" pitchFamily="49" charset="-122"/>
            </a:endParaRPr>
          </a:p>
          <a:p>
            <a:r>
              <a:rPr lang="zh-CN" altLang="en-US" dirty="0" smtClean="0">
                <a:solidFill>
                  <a:srgbClr val="000000"/>
                </a:solidFill>
                <a:latin typeface="楷体" panose="02010609060101010101" pitchFamily="49" charset="-122"/>
                <a:ea typeface="楷体" panose="02010609060101010101" pitchFamily="49" charset="-122"/>
              </a:rPr>
              <a:t>输入要求：输入一个多位整数</a:t>
            </a:r>
            <a:r>
              <a:rPr lang="en-US" altLang="zh-CN" dirty="0" smtClean="0">
                <a:solidFill>
                  <a:srgbClr val="000000"/>
                </a:solidFill>
                <a:latin typeface="楷体" panose="02010609060101010101" pitchFamily="49" charset="-122"/>
                <a:ea typeface="楷体" panose="02010609060101010101" pitchFamily="49" charset="-122"/>
              </a:rPr>
              <a:t>n</a:t>
            </a:r>
            <a:r>
              <a:rPr lang="zh-CN" altLang="en-US" dirty="0" smtClean="0">
                <a:solidFill>
                  <a:srgbClr val="000000"/>
                </a:solidFill>
                <a:latin typeface="楷体" panose="02010609060101010101" pitchFamily="49" charset="-122"/>
                <a:ea typeface="楷体" panose="02010609060101010101" pitchFamily="49" charset="-122"/>
              </a:rPr>
              <a:t>和一个表示删除数字个数的整数</a:t>
            </a:r>
            <a:r>
              <a:rPr lang="en-US" altLang="zh-CN" dirty="0" smtClean="0">
                <a:solidFill>
                  <a:srgbClr val="000000"/>
                </a:solidFill>
                <a:latin typeface="楷体" panose="02010609060101010101" pitchFamily="49" charset="-122"/>
                <a:ea typeface="楷体" panose="02010609060101010101" pitchFamily="49" charset="-122"/>
              </a:rPr>
              <a:t>k</a:t>
            </a:r>
          </a:p>
          <a:p>
            <a:r>
              <a:rPr lang="zh-CN" altLang="en-US" dirty="0" smtClean="0">
                <a:solidFill>
                  <a:srgbClr val="000000"/>
                </a:solidFill>
                <a:latin typeface="楷体" panose="02010609060101010101" pitchFamily="49" charset="-122"/>
                <a:ea typeface="楷体" panose="02010609060101010101" pitchFamily="49" charset="-122"/>
              </a:rPr>
              <a:t>输出要求：</a:t>
            </a:r>
            <a:r>
              <a:rPr lang="zh-CN" altLang="en-US" dirty="0">
                <a:solidFill>
                  <a:srgbClr val="000000"/>
                </a:solidFill>
                <a:latin typeface="楷体" panose="02010609060101010101" pitchFamily="49" charset="-122"/>
                <a:ea typeface="楷体" panose="02010609060101010101" pitchFamily="49" charset="-122"/>
              </a:rPr>
              <a:t>剩下</a:t>
            </a:r>
            <a:r>
              <a:rPr lang="zh-CN" altLang="en-US" dirty="0" smtClean="0">
                <a:solidFill>
                  <a:srgbClr val="000000"/>
                </a:solidFill>
                <a:latin typeface="楷体" panose="02010609060101010101" pitchFamily="49" charset="-122"/>
                <a:ea typeface="楷体" panose="02010609060101010101" pitchFamily="49" charset="-122"/>
              </a:rPr>
              <a:t>的最大正整数</a:t>
            </a:r>
            <a:endParaRPr lang="en-US" altLang="zh-CN" dirty="0" smtClean="0">
              <a:solidFill>
                <a:srgbClr val="000000"/>
              </a:solidFill>
              <a:latin typeface="楷体" panose="02010609060101010101" pitchFamily="49" charset="-122"/>
              <a:ea typeface="楷体" panose="02010609060101010101" pitchFamily="49" charset="-122"/>
            </a:endParaRPr>
          </a:p>
          <a:p>
            <a:r>
              <a:rPr lang="zh-CN" altLang="en-US" dirty="0">
                <a:solidFill>
                  <a:srgbClr val="000000"/>
                </a:solidFill>
                <a:latin typeface="楷体" panose="02010609060101010101" pitchFamily="49" charset="-122"/>
                <a:ea typeface="楷体" panose="02010609060101010101" pitchFamily="49" charset="-122"/>
              </a:rPr>
              <a:t>输入样例</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762191754639820463 </a:t>
            </a:r>
            <a:r>
              <a:rPr lang="en-US" altLang="zh-CN" dirty="0">
                <a:solidFill>
                  <a:srgbClr val="000000"/>
                </a:solidFill>
                <a:latin typeface="楷体" panose="02010609060101010101" pitchFamily="49" charset="-122"/>
                <a:ea typeface="楷体" panose="02010609060101010101" pitchFamily="49" charset="-122"/>
              </a:rPr>
              <a:t>6</a:t>
            </a:r>
          </a:p>
          <a:p>
            <a:r>
              <a:rPr lang="zh-CN" altLang="en-US" dirty="0">
                <a:solidFill>
                  <a:srgbClr val="000000"/>
                </a:solidFill>
                <a:latin typeface="楷体" panose="02010609060101010101" pitchFamily="49" charset="-122"/>
                <a:ea typeface="楷体" panose="02010609060101010101" pitchFamily="49" charset="-122"/>
              </a:rPr>
              <a:t>样</a:t>
            </a:r>
            <a:r>
              <a:rPr lang="zh-CN" altLang="en-US" dirty="0">
                <a:solidFill>
                  <a:srgbClr val="000000"/>
                </a:solidFill>
                <a:latin typeface="楷体" panose="02010609060101010101" pitchFamily="49" charset="-122"/>
                <a:ea typeface="楷体" panose="02010609060101010101" pitchFamily="49" charset="-122"/>
              </a:rPr>
              <a:t>例输出</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975639820463</a:t>
            </a:r>
            <a:endParaRPr lang="zh-CN" altLang="en-US"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1221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算法设计要点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solidFill>
                  <a:srgbClr val="000000"/>
                </a:solidFill>
                <a:latin typeface="楷体" panose="02010609060101010101" pitchFamily="49" charset="-122"/>
                <a:ea typeface="楷体" panose="02010609060101010101" pitchFamily="49" charset="-122"/>
              </a:rPr>
              <a:t>操作对象是一个可以超过有效数字位数的</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位高精度数，存储在数组</a:t>
            </a:r>
            <a:r>
              <a:rPr lang="en-US" altLang="zh-CN" dirty="0">
                <a:solidFill>
                  <a:srgbClr val="000000"/>
                </a:solidFill>
                <a:latin typeface="楷体" panose="02010609060101010101" pitchFamily="49" charset="-122"/>
                <a:ea typeface="楷体" panose="02010609060101010101" pitchFamily="49" charset="-122"/>
              </a:rPr>
              <a:t>a</a:t>
            </a:r>
            <a:r>
              <a:rPr lang="zh-CN" altLang="en-US" dirty="0">
                <a:solidFill>
                  <a:srgbClr val="000000"/>
                </a:solidFill>
                <a:latin typeface="楷体" panose="02010609060101010101" pitchFamily="49" charset="-122"/>
                <a:ea typeface="楷体" panose="02010609060101010101" pitchFamily="49" charset="-122"/>
              </a:rPr>
              <a:t>中。</a:t>
            </a:r>
          </a:p>
          <a:p>
            <a:r>
              <a:rPr lang="zh-CN" altLang="en-US" dirty="0" smtClean="0">
                <a:solidFill>
                  <a:srgbClr val="000000"/>
                </a:solidFill>
                <a:latin typeface="楷体" panose="02010609060101010101" pitchFamily="49" charset="-122"/>
                <a:ea typeface="楷体" panose="02010609060101010101" pitchFamily="49" charset="-122"/>
              </a:rPr>
              <a:t>在</a:t>
            </a:r>
            <a:r>
              <a:rPr lang="zh-CN" altLang="en-US" dirty="0">
                <a:solidFill>
                  <a:srgbClr val="000000"/>
                </a:solidFill>
                <a:latin typeface="楷体" panose="02010609060101010101" pitchFamily="49" charset="-122"/>
                <a:ea typeface="楷体" panose="02010609060101010101" pitchFamily="49" charset="-122"/>
              </a:rPr>
              <a:t>整数的位数固定的前提下，让高位的数字尽量大，整数的值就大。这就是所要选取的贪心策略。</a:t>
            </a:r>
          </a:p>
          <a:p>
            <a:r>
              <a:rPr lang="zh-CN" altLang="en-US" dirty="0" smtClean="0">
                <a:solidFill>
                  <a:srgbClr val="000000"/>
                </a:solidFill>
                <a:latin typeface="楷体" panose="02010609060101010101" pitchFamily="49" charset="-122"/>
                <a:ea typeface="楷体" panose="02010609060101010101" pitchFamily="49" charset="-122"/>
              </a:rPr>
              <a:t>每次</a:t>
            </a:r>
            <a:r>
              <a:rPr lang="zh-CN" altLang="en-US" dirty="0">
                <a:solidFill>
                  <a:srgbClr val="000000"/>
                </a:solidFill>
                <a:latin typeface="楷体" panose="02010609060101010101" pitchFamily="49" charset="-122"/>
                <a:ea typeface="楷体" panose="02010609060101010101" pitchFamily="49" charset="-122"/>
              </a:rPr>
              <a:t>删除一个数字，选择一个使剩下的数最大的数字作为删除对象。选择这样“贪心”操作，是因为删</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个数字的全局最优解包含了删一个数字的子问题的最优解。</a:t>
            </a:r>
          </a:p>
          <a:p>
            <a:r>
              <a:rPr lang="zh-CN" altLang="en-US" dirty="0" smtClean="0">
                <a:solidFill>
                  <a:srgbClr val="000000"/>
                </a:solidFill>
                <a:latin typeface="楷体" panose="02010609060101010101" pitchFamily="49" charset="-122"/>
                <a:ea typeface="楷体" panose="02010609060101010101" pitchFamily="49" charset="-122"/>
              </a:rPr>
              <a:t>当</a:t>
            </a:r>
            <a:r>
              <a:rPr lang="en-US" altLang="zh-CN" dirty="0">
                <a:solidFill>
                  <a:srgbClr val="000000"/>
                </a:solidFill>
                <a:latin typeface="楷体" panose="02010609060101010101" pitchFamily="49" charset="-122"/>
                <a:ea typeface="楷体" panose="02010609060101010101" pitchFamily="49" charset="-122"/>
              </a:rPr>
              <a:t>k=1</a:t>
            </a:r>
            <a:r>
              <a:rPr lang="zh-CN" altLang="en-US" dirty="0">
                <a:solidFill>
                  <a:srgbClr val="000000"/>
                </a:solidFill>
                <a:latin typeface="楷体" panose="02010609060101010101" pitchFamily="49" charset="-122"/>
                <a:ea typeface="楷体" panose="02010609060101010101" pitchFamily="49" charset="-122"/>
              </a:rPr>
              <a:t>时，在</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位整数中删除哪一个数字能达到最大？从左到右每相邻的两个数字比较：若出现增，即左边数字小于右边数字，则删除左边的小数字。若不出现增，即所有数字全部降序或相等，则删除最右边的小数字。 </a:t>
            </a:r>
          </a:p>
          <a:p>
            <a:endParaRPr lang="zh-CN" altLang="en-US" dirty="0"/>
          </a:p>
        </p:txBody>
      </p:sp>
    </p:spTree>
    <p:extLst>
      <p:ext uri="{BB962C8B-B14F-4D97-AF65-F5344CB8AC3E}">
        <p14:creationId xmlns:p14="http://schemas.microsoft.com/office/powerpoint/2010/main" val="38523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01262" y="1305342"/>
            <a:ext cx="7842738" cy="3693319"/>
          </a:xfrm>
          <a:prstGeom prst="rect">
            <a:avLst/>
          </a:prstGeom>
        </p:spPr>
        <p:txBody>
          <a:bodyPr wrap="square">
            <a:spAutoFit/>
          </a:bodyPr>
          <a:lstStyle/>
          <a:p>
            <a:r>
              <a:rPr lang="en-US" altLang="zh-CN"/>
              <a:t>#include&lt;</a:t>
            </a:r>
            <a:r>
              <a:rPr lang="en-US" altLang="zh-CN" dirty="0" err="1"/>
              <a:t>stdio.h</a:t>
            </a:r>
            <a:r>
              <a:rPr lang="en-US" altLang="zh-CN" dirty="0"/>
              <a:t>&gt;</a:t>
            </a:r>
          </a:p>
          <a:p>
            <a:r>
              <a:rPr lang="en-US" altLang="zh-CN" dirty="0" err="1"/>
              <a:t>int</a:t>
            </a:r>
            <a:r>
              <a:rPr lang="en-US" altLang="zh-CN" dirty="0"/>
              <a:t> main()</a:t>
            </a:r>
          </a:p>
          <a:p>
            <a:r>
              <a:rPr lang="en-US" altLang="zh-CN" dirty="0"/>
              <a:t>{ </a:t>
            </a:r>
          </a:p>
          <a:p>
            <a:r>
              <a:rPr lang="en-US" altLang="zh-CN" dirty="0"/>
              <a:t>	</a:t>
            </a:r>
            <a:r>
              <a:rPr lang="en-US" altLang="zh-CN" dirty="0" err="1"/>
              <a:t>int</a:t>
            </a:r>
            <a:r>
              <a:rPr lang="en-US" altLang="zh-CN" dirty="0"/>
              <a:t> </a:t>
            </a:r>
            <a:r>
              <a:rPr lang="en-US" altLang="zh-CN" dirty="0" err="1"/>
              <a:t>i,j,k,m,n,x,a</a:t>
            </a:r>
            <a:r>
              <a:rPr lang="en-US" altLang="zh-CN" dirty="0"/>
              <a:t>[200];</a:t>
            </a:r>
          </a:p>
          <a:p>
            <a:r>
              <a:rPr lang="en-US" altLang="zh-CN" dirty="0"/>
              <a:t>	char b[200];</a:t>
            </a:r>
          </a:p>
          <a:p>
            <a:r>
              <a:rPr lang="en-US" altLang="zh-CN" dirty="0"/>
              <a:t>	</a:t>
            </a:r>
            <a:r>
              <a:rPr lang="en-US" altLang="zh-CN" dirty="0" err="1"/>
              <a:t>printf</a:t>
            </a:r>
            <a:r>
              <a:rPr lang="en-US" altLang="zh-CN" dirty="0"/>
              <a:t>("  </a:t>
            </a:r>
            <a:r>
              <a:rPr lang="zh-CN" altLang="en-US" dirty="0"/>
              <a:t>请输入整数：</a:t>
            </a:r>
            <a:r>
              <a:rPr lang="en-US" altLang="zh-CN" dirty="0"/>
              <a:t>");</a:t>
            </a:r>
          </a:p>
          <a:p>
            <a:r>
              <a:rPr lang="en-US" altLang="zh-CN" dirty="0"/>
              <a:t>	</a:t>
            </a:r>
            <a:r>
              <a:rPr lang="en-US" altLang="zh-CN" dirty="0" err="1"/>
              <a:t>scanf</a:t>
            </a:r>
            <a:r>
              <a:rPr lang="en-US" altLang="zh-CN" dirty="0"/>
              <a:t>("%</a:t>
            </a:r>
            <a:r>
              <a:rPr lang="en-US" altLang="zh-CN" dirty="0" err="1"/>
              <a:t>s",b</a:t>
            </a:r>
            <a:r>
              <a:rPr lang="en-US" altLang="zh-CN" dirty="0"/>
              <a:t>);              //  </a:t>
            </a:r>
            <a:r>
              <a:rPr lang="zh-CN" altLang="en-US" dirty="0"/>
              <a:t>以字符串方式输入高精度整数 </a:t>
            </a:r>
          </a:p>
          <a:p>
            <a:r>
              <a:rPr lang="zh-CN" altLang="en-US" dirty="0"/>
              <a:t>	</a:t>
            </a:r>
            <a:r>
              <a:rPr lang="en-US" altLang="zh-CN" dirty="0"/>
              <a:t>for(n=0,i=0;b[</a:t>
            </a:r>
            <a:r>
              <a:rPr lang="en-US" altLang="zh-CN" dirty="0" err="1"/>
              <a:t>i</a:t>
            </a:r>
            <a:r>
              <a:rPr lang="en-US" altLang="zh-CN" dirty="0"/>
              <a:t>]!='\0';i++)</a:t>
            </a:r>
          </a:p>
          <a:p>
            <a:r>
              <a:rPr lang="en-US" altLang="zh-CN" dirty="0"/>
              <a:t>	{ n++;a[</a:t>
            </a:r>
            <a:r>
              <a:rPr lang="en-US" altLang="zh-CN" dirty="0" err="1"/>
              <a:t>i</a:t>
            </a:r>
            <a:r>
              <a:rPr lang="en-US" altLang="zh-CN" dirty="0"/>
              <a:t>]=b[</a:t>
            </a:r>
            <a:r>
              <a:rPr lang="en-US" altLang="zh-CN" dirty="0" err="1"/>
              <a:t>i</a:t>
            </a:r>
            <a:r>
              <a:rPr lang="en-US" altLang="zh-CN" dirty="0"/>
              <a:t>]-48;}</a:t>
            </a:r>
          </a:p>
          <a:p>
            <a:r>
              <a:rPr lang="en-US" altLang="zh-CN" dirty="0"/>
              <a:t>	</a:t>
            </a:r>
            <a:r>
              <a:rPr lang="en-US" altLang="zh-CN" dirty="0" err="1"/>
              <a:t>printf</a:t>
            </a:r>
            <a:r>
              <a:rPr lang="en-US" altLang="zh-CN" dirty="0"/>
              <a:t>("  </a:t>
            </a:r>
            <a:r>
              <a:rPr lang="zh-CN" altLang="en-US" dirty="0"/>
              <a:t>删除数字个数</a:t>
            </a:r>
            <a:r>
              <a:rPr lang="en-US" altLang="zh-CN" dirty="0"/>
              <a:t>:  ");</a:t>
            </a:r>
          </a:p>
          <a:p>
            <a:r>
              <a:rPr lang="en-US" altLang="zh-CN" dirty="0"/>
              <a:t>	</a:t>
            </a:r>
            <a:r>
              <a:rPr lang="en-US" altLang="zh-CN" dirty="0" err="1"/>
              <a:t>scanf</a:t>
            </a:r>
            <a:r>
              <a:rPr lang="en-US" altLang="zh-CN" dirty="0"/>
              <a:t>("%</a:t>
            </a:r>
            <a:r>
              <a:rPr lang="en-US" altLang="zh-CN" dirty="0" err="1"/>
              <a:t>d",&amp;k</a:t>
            </a:r>
            <a:r>
              <a:rPr lang="en-US" altLang="zh-CN" dirty="0"/>
              <a:t>);</a:t>
            </a:r>
          </a:p>
          <a:p>
            <a:r>
              <a:rPr lang="en-US" altLang="zh-CN" dirty="0"/>
              <a:t>	</a:t>
            </a:r>
            <a:r>
              <a:rPr lang="en-US" altLang="zh-CN" dirty="0" err="1"/>
              <a:t>printf</a:t>
            </a:r>
            <a:r>
              <a:rPr lang="en-US" altLang="zh-CN" dirty="0"/>
              <a:t>("  </a:t>
            </a:r>
            <a:r>
              <a:rPr lang="zh-CN" altLang="en-US" dirty="0"/>
              <a:t>以上</a:t>
            </a:r>
            <a:r>
              <a:rPr lang="en-US" altLang="zh-CN" dirty="0"/>
              <a:t>%d</a:t>
            </a:r>
            <a:r>
              <a:rPr lang="zh-CN" altLang="en-US" dirty="0"/>
              <a:t>位整数中删除</a:t>
            </a:r>
            <a:r>
              <a:rPr lang="en-US" altLang="zh-CN" dirty="0"/>
              <a:t>%d</a:t>
            </a:r>
            <a:r>
              <a:rPr lang="zh-CN" altLang="en-US" dirty="0"/>
              <a:t>个数字分别为</a:t>
            </a:r>
            <a:r>
              <a:rPr lang="en-US" altLang="zh-CN" dirty="0"/>
              <a:t>: ",</a:t>
            </a:r>
            <a:r>
              <a:rPr lang="en-US" altLang="zh-CN" dirty="0" err="1"/>
              <a:t>n,k</a:t>
            </a:r>
            <a:r>
              <a:rPr lang="en-US" altLang="zh-CN" dirty="0"/>
              <a:t>);</a:t>
            </a:r>
          </a:p>
          <a:p>
            <a:r>
              <a:rPr lang="en-US" altLang="zh-CN" dirty="0"/>
              <a:t>	</a:t>
            </a:r>
            <a:r>
              <a:rPr lang="en-US" altLang="zh-CN" dirty="0" err="1"/>
              <a:t>i</a:t>
            </a:r>
            <a:r>
              <a:rPr lang="en-US" altLang="zh-CN" dirty="0"/>
              <a:t>=0;m=0;x=0;</a:t>
            </a:r>
            <a:endParaRPr lang="zh-CN" altLang="en-US" dirty="0"/>
          </a:p>
        </p:txBody>
      </p:sp>
    </p:spTree>
    <p:extLst>
      <p:ext uri="{BB962C8B-B14F-4D97-AF65-F5344CB8AC3E}">
        <p14:creationId xmlns:p14="http://schemas.microsoft.com/office/powerpoint/2010/main" val="72561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370933"/>
            <a:ext cx="10287000" cy="5909310"/>
          </a:xfrm>
          <a:prstGeom prst="rect">
            <a:avLst/>
          </a:prstGeom>
        </p:spPr>
        <p:txBody>
          <a:bodyPr wrap="square">
            <a:spAutoFit/>
          </a:bodyPr>
          <a:lstStyle/>
          <a:p>
            <a:r>
              <a:rPr lang="en-US" altLang="zh-CN" dirty="0"/>
              <a:t>	while(k&gt;x &amp;&amp; m==0)</a:t>
            </a:r>
          </a:p>
          <a:p>
            <a:r>
              <a:rPr lang="en-US" altLang="zh-CN" dirty="0"/>
              <a:t>	{</a:t>
            </a:r>
          </a:p>
          <a:p>
            <a:r>
              <a:rPr lang="en-US" altLang="zh-CN" dirty="0"/>
              <a:t>		</a:t>
            </a:r>
            <a:r>
              <a:rPr lang="en-US" altLang="zh-CN" dirty="0" err="1"/>
              <a:t>i</a:t>
            </a:r>
            <a:r>
              <a:rPr lang="en-US" altLang="zh-CN" dirty="0"/>
              <a:t>=i+1;</a:t>
            </a:r>
          </a:p>
          <a:p>
            <a:r>
              <a:rPr lang="en-US" altLang="zh-CN" dirty="0"/>
              <a:t>		if(a[i-1]&lt;a[</a:t>
            </a:r>
            <a:r>
              <a:rPr lang="en-US" altLang="zh-CN" dirty="0" err="1"/>
              <a:t>i</a:t>
            </a:r>
            <a:r>
              <a:rPr lang="en-US" altLang="zh-CN" dirty="0"/>
              <a:t>])           	// </a:t>
            </a:r>
            <a:r>
              <a:rPr lang="zh-CN" altLang="en-US" dirty="0"/>
              <a:t>两位比较出现递增</a:t>
            </a:r>
            <a:r>
              <a:rPr lang="en-US" altLang="zh-CN" dirty="0"/>
              <a:t>,</a:t>
            </a:r>
            <a:r>
              <a:rPr lang="zh-CN" altLang="en-US" dirty="0"/>
              <a:t>删除首数字 </a:t>
            </a:r>
          </a:p>
          <a:p>
            <a:r>
              <a:rPr lang="zh-CN" altLang="en-US" dirty="0"/>
              <a:t>		</a:t>
            </a:r>
            <a:r>
              <a:rPr lang="en-US" altLang="zh-CN" dirty="0"/>
              <a:t>{</a:t>
            </a:r>
          </a:p>
          <a:p>
            <a:r>
              <a:rPr lang="en-US" altLang="zh-CN" dirty="0"/>
              <a:t>			</a:t>
            </a:r>
            <a:r>
              <a:rPr lang="en-US" altLang="zh-CN" dirty="0" err="1"/>
              <a:t>printf</a:t>
            </a:r>
            <a:r>
              <a:rPr lang="en-US" altLang="zh-CN" dirty="0"/>
              <a:t>("%d, ",a[i-1]);</a:t>
            </a:r>
          </a:p>
          <a:p>
            <a:r>
              <a:rPr lang="en-US" altLang="zh-CN" dirty="0"/>
              <a:t>			for(j=i-1;j&lt;=n-x-2;j++)</a:t>
            </a:r>
          </a:p>
          <a:p>
            <a:r>
              <a:rPr lang="en-US" altLang="zh-CN" dirty="0"/>
              <a:t>				a[j]=a[j+1];</a:t>
            </a:r>
          </a:p>
          <a:p>
            <a:r>
              <a:rPr lang="en-US" altLang="zh-CN" dirty="0"/>
              <a:t>			x=x+1;                    // x</a:t>
            </a:r>
            <a:r>
              <a:rPr lang="zh-CN" altLang="en-US" dirty="0"/>
              <a:t>统计删除数字的个数 </a:t>
            </a:r>
          </a:p>
          <a:p>
            <a:r>
              <a:rPr lang="zh-CN" altLang="en-US" dirty="0"/>
              <a:t>			</a:t>
            </a:r>
            <a:r>
              <a:rPr lang="en-US" altLang="zh-CN" dirty="0" err="1"/>
              <a:t>i</a:t>
            </a:r>
            <a:r>
              <a:rPr lang="en-US" altLang="zh-CN" dirty="0"/>
              <a:t>=0;                  	// </a:t>
            </a:r>
            <a:r>
              <a:rPr lang="zh-CN" altLang="en-US" dirty="0"/>
              <a:t>从头开始查递增区间 </a:t>
            </a:r>
          </a:p>
          <a:p>
            <a:r>
              <a:rPr lang="zh-CN" altLang="en-US" dirty="0"/>
              <a:t>		</a:t>
            </a:r>
            <a:r>
              <a:rPr lang="en-US" altLang="zh-CN" dirty="0"/>
              <a:t>}</a:t>
            </a:r>
          </a:p>
          <a:p>
            <a:r>
              <a:rPr lang="en-US" altLang="zh-CN" dirty="0"/>
              <a:t>		if(</a:t>
            </a:r>
            <a:r>
              <a:rPr lang="en-US" altLang="zh-CN" dirty="0" err="1"/>
              <a:t>i</a:t>
            </a:r>
            <a:r>
              <a:rPr lang="en-US" altLang="zh-CN" dirty="0"/>
              <a:t>==n-x-1)  m=1;          	// </a:t>
            </a:r>
            <a:r>
              <a:rPr lang="zh-CN" altLang="en-US" dirty="0"/>
              <a:t>已无递增区间</a:t>
            </a:r>
            <a:r>
              <a:rPr lang="en-US" altLang="zh-CN" dirty="0"/>
              <a:t>,m=1</a:t>
            </a:r>
            <a:r>
              <a:rPr lang="zh-CN" altLang="en-US" dirty="0"/>
              <a:t>脱离循环      </a:t>
            </a:r>
          </a:p>
          <a:p>
            <a:r>
              <a:rPr lang="zh-CN" altLang="en-US" dirty="0"/>
              <a:t>	</a:t>
            </a:r>
            <a:r>
              <a:rPr lang="en-US" altLang="zh-CN" dirty="0"/>
              <a:t>}</a:t>
            </a:r>
          </a:p>
          <a:p>
            <a:r>
              <a:rPr lang="en-US" altLang="zh-CN" dirty="0"/>
              <a:t>	if(x&lt;k) </a:t>
            </a:r>
          </a:p>
          <a:p>
            <a:r>
              <a:rPr lang="en-US" altLang="zh-CN" dirty="0"/>
              <a:t>		</a:t>
            </a:r>
            <a:r>
              <a:rPr lang="en-US" altLang="zh-CN" dirty="0" err="1"/>
              <a:t>printf</a:t>
            </a:r>
            <a:r>
              <a:rPr lang="en-US" altLang="zh-CN" dirty="0"/>
              <a:t>("</a:t>
            </a:r>
            <a:r>
              <a:rPr lang="zh-CN" altLang="en-US" dirty="0"/>
              <a:t>及右边的</a:t>
            </a:r>
            <a:r>
              <a:rPr lang="en-US" altLang="zh-CN" dirty="0"/>
              <a:t>%d</a:t>
            </a:r>
            <a:r>
              <a:rPr lang="zh-CN" altLang="en-US" dirty="0"/>
              <a:t>个数字。</a:t>
            </a:r>
            <a:r>
              <a:rPr lang="en-US" altLang="zh-CN" dirty="0"/>
              <a:t>\</a:t>
            </a:r>
            <a:r>
              <a:rPr lang="en-US" altLang="zh-CN" dirty="0" err="1"/>
              <a:t>n",k</a:t>
            </a:r>
            <a:r>
              <a:rPr lang="en-US" altLang="zh-CN" dirty="0"/>
              <a:t>-x);</a:t>
            </a:r>
          </a:p>
          <a:p>
            <a:r>
              <a:rPr lang="en-US" altLang="zh-CN" dirty="0"/>
              <a:t>	</a:t>
            </a:r>
            <a:r>
              <a:rPr lang="en-US" altLang="zh-CN" dirty="0" err="1"/>
              <a:t>printf</a:t>
            </a:r>
            <a:r>
              <a:rPr lang="en-US" altLang="zh-CN" dirty="0"/>
              <a:t>("\n  </a:t>
            </a:r>
            <a:r>
              <a:rPr lang="zh-CN" altLang="en-US" dirty="0"/>
              <a:t>删除后所得最大数</a:t>
            </a:r>
            <a:r>
              <a:rPr lang="en-US" altLang="zh-CN" dirty="0"/>
              <a:t>: ");</a:t>
            </a:r>
          </a:p>
          <a:p>
            <a:r>
              <a:rPr lang="en-US" altLang="zh-CN" dirty="0"/>
              <a:t>	for(</a:t>
            </a:r>
            <a:r>
              <a:rPr lang="en-US" altLang="zh-CN" dirty="0" err="1"/>
              <a:t>i</a:t>
            </a:r>
            <a:r>
              <a:rPr lang="en-US" altLang="zh-CN" dirty="0"/>
              <a:t>=1;i&lt;=</a:t>
            </a:r>
            <a:r>
              <a:rPr lang="en-US" altLang="zh-CN" dirty="0" err="1"/>
              <a:t>n-k;i</a:t>
            </a:r>
            <a:r>
              <a:rPr lang="en-US" altLang="zh-CN" dirty="0"/>
              <a:t>++)         	// </a:t>
            </a:r>
            <a:r>
              <a:rPr lang="zh-CN" altLang="en-US" dirty="0"/>
              <a:t>打印剩下的左边</a:t>
            </a:r>
            <a:r>
              <a:rPr lang="en-US" altLang="zh-CN" dirty="0" err="1"/>
              <a:t>n?k</a:t>
            </a:r>
            <a:r>
              <a:rPr lang="zh-CN" altLang="en-US" dirty="0"/>
              <a:t>个数字 </a:t>
            </a:r>
          </a:p>
          <a:p>
            <a:r>
              <a:rPr lang="zh-CN" altLang="en-US" dirty="0"/>
              <a:t>		</a:t>
            </a:r>
            <a:r>
              <a:rPr lang="en-US" altLang="zh-CN" dirty="0" err="1"/>
              <a:t>printf</a:t>
            </a:r>
            <a:r>
              <a:rPr lang="en-US" altLang="zh-CN" dirty="0"/>
              <a:t>("%</a:t>
            </a:r>
            <a:r>
              <a:rPr lang="en-US" altLang="zh-CN" dirty="0" err="1"/>
              <a:t>d",a</a:t>
            </a:r>
            <a:r>
              <a:rPr lang="en-US" altLang="zh-CN" dirty="0"/>
              <a:t>[i-1]);</a:t>
            </a:r>
          </a:p>
          <a:p>
            <a:r>
              <a:rPr lang="en-US" altLang="zh-CN" dirty="0"/>
              <a:t>	</a:t>
            </a:r>
            <a:r>
              <a:rPr lang="en-US" altLang="zh-CN" dirty="0" err="1"/>
              <a:t>printf</a:t>
            </a:r>
            <a:r>
              <a:rPr lang="en-US" altLang="zh-CN" dirty="0"/>
              <a:t>("\n");</a:t>
            </a:r>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2446970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算法改进</a:t>
            </a:r>
            <a:endParaRPr lang="zh-CN" altLang="en-US" dirty="0"/>
          </a:p>
        </p:txBody>
      </p:sp>
      <p:sp>
        <p:nvSpPr>
          <p:cNvPr id="3" name="内容占位符 2"/>
          <p:cNvSpPr>
            <a:spLocks noGrp="1"/>
          </p:cNvSpPr>
          <p:nvPr>
            <p:ph idx="1"/>
          </p:nvPr>
        </p:nvSpPr>
        <p:spPr>
          <a:xfrm>
            <a:off x="1661746" y="1825625"/>
            <a:ext cx="8563708" cy="4351338"/>
          </a:xfrm>
        </p:spPr>
        <p:txBody>
          <a:bodyPr/>
          <a:lstStyle/>
          <a:p>
            <a:r>
              <a:rPr lang="zh-CN" altLang="en-US" dirty="0" smtClean="0">
                <a:solidFill>
                  <a:srgbClr val="000000"/>
                </a:solidFill>
                <a:latin typeface="楷体" panose="02010609060101010101" pitchFamily="49" charset="-122"/>
                <a:ea typeface="楷体" panose="02010609060101010101" pitchFamily="49" charset="-122"/>
              </a:rPr>
              <a:t>以上</a:t>
            </a:r>
            <a:r>
              <a:rPr lang="zh-CN" altLang="en-US" dirty="0">
                <a:solidFill>
                  <a:srgbClr val="000000"/>
                </a:solidFill>
                <a:latin typeface="楷体" panose="02010609060101010101" pitchFamily="49" charset="-122"/>
                <a:ea typeface="楷体" panose="02010609060101010101" pitchFamily="49" charset="-122"/>
              </a:rPr>
              <a:t>贪心删数字算法每删除一个数字</a:t>
            </a:r>
            <a:r>
              <a:rPr lang="en-US" altLang="zh-CN" dirty="0">
                <a:solidFill>
                  <a:srgbClr val="000000"/>
                </a:solidFill>
                <a:latin typeface="楷体" panose="02010609060101010101" pitchFamily="49" charset="-122"/>
                <a:ea typeface="楷体" panose="02010609060101010101" pitchFamily="49" charset="-122"/>
              </a:rPr>
              <a:t>a[i-1]</a:t>
            </a:r>
            <a:r>
              <a:rPr lang="zh-CN" altLang="en-US" dirty="0">
                <a:solidFill>
                  <a:srgbClr val="000000"/>
                </a:solidFill>
                <a:latin typeface="楷体" panose="02010609060101010101" pitchFamily="49" charset="-122"/>
                <a:ea typeface="楷体" panose="02010609060101010101" pitchFamily="49" charset="-122"/>
              </a:rPr>
              <a:t>，赋值</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=0</a:t>
            </a:r>
            <a:r>
              <a:rPr lang="zh-CN" altLang="en-US" dirty="0">
                <a:solidFill>
                  <a:srgbClr val="000000"/>
                </a:solidFill>
                <a:latin typeface="楷体" panose="02010609060101010101" pitchFamily="49" charset="-122"/>
                <a:ea typeface="楷体" panose="02010609060101010101" pitchFamily="49" charset="-122"/>
              </a:rPr>
              <a:t>，即必须从头开始查找递增区间。其实此时只需从</a:t>
            </a:r>
            <a:r>
              <a:rPr lang="en-US" altLang="zh-CN" dirty="0">
                <a:solidFill>
                  <a:srgbClr val="000000"/>
                </a:solidFill>
                <a:latin typeface="楷体" panose="02010609060101010101" pitchFamily="49" charset="-122"/>
                <a:ea typeface="楷体" panose="02010609060101010101" pitchFamily="49" charset="-122"/>
              </a:rPr>
              <a:t>a[i-2]</a:t>
            </a:r>
            <a:r>
              <a:rPr lang="zh-CN" altLang="en-US" dirty="0">
                <a:solidFill>
                  <a:srgbClr val="000000"/>
                </a:solidFill>
                <a:latin typeface="楷体" panose="02010609060101010101" pitchFamily="49" charset="-122"/>
                <a:ea typeface="楷体" panose="02010609060101010101" pitchFamily="49" charset="-122"/>
              </a:rPr>
              <a:t>开始查找递增区间即可，因为先前的操作能够保证</a:t>
            </a:r>
            <a:r>
              <a:rPr lang="en-US" altLang="zh-CN" dirty="0">
                <a:solidFill>
                  <a:srgbClr val="000000"/>
                </a:solidFill>
                <a:latin typeface="楷体" panose="02010609060101010101" pitchFamily="49" charset="-122"/>
                <a:ea typeface="楷体" panose="02010609060101010101" pitchFamily="49" charset="-122"/>
              </a:rPr>
              <a:t>a[i-2]</a:t>
            </a:r>
            <a:r>
              <a:rPr lang="zh-CN" altLang="en-US" dirty="0">
                <a:solidFill>
                  <a:srgbClr val="000000"/>
                </a:solidFill>
                <a:latin typeface="楷体" panose="02010609060101010101" pitchFamily="49" charset="-122"/>
                <a:ea typeface="楷体" panose="02010609060101010101" pitchFamily="49" charset="-122"/>
              </a:rPr>
              <a:t>及之前的数字不是递增区间。</a:t>
            </a:r>
          </a:p>
          <a:p>
            <a:r>
              <a:rPr lang="zh-CN" altLang="en-US" dirty="0" smtClean="0">
                <a:solidFill>
                  <a:srgbClr val="000000"/>
                </a:solidFill>
                <a:latin typeface="楷体" panose="02010609060101010101" pitchFamily="49" charset="-122"/>
                <a:ea typeface="楷体" panose="02010609060101010101" pitchFamily="49" charset="-122"/>
              </a:rPr>
              <a:t>以上</a:t>
            </a:r>
            <a:r>
              <a:rPr lang="zh-CN" altLang="en-US" dirty="0">
                <a:solidFill>
                  <a:srgbClr val="000000"/>
                </a:solidFill>
                <a:latin typeface="楷体" panose="02010609060101010101" pitchFamily="49" charset="-122"/>
                <a:ea typeface="楷体" panose="02010609060101010101" pitchFamily="49" charset="-122"/>
              </a:rPr>
              <a:t>贪心删数字算法每删除一个数字</a:t>
            </a:r>
            <a:r>
              <a:rPr lang="en-US" altLang="zh-CN" dirty="0">
                <a:solidFill>
                  <a:srgbClr val="000000"/>
                </a:solidFill>
                <a:latin typeface="楷体" panose="02010609060101010101" pitchFamily="49" charset="-122"/>
                <a:ea typeface="楷体" panose="02010609060101010101" pitchFamily="49" charset="-122"/>
              </a:rPr>
              <a:t>a[i-1]</a:t>
            </a:r>
            <a:r>
              <a:rPr lang="zh-CN" altLang="en-US" dirty="0">
                <a:solidFill>
                  <a:srgbClr val="000000"/>
                </a:solidFill>
                <a:latin typeface="楷体" panose="02010609060101010101" pitchFamily="49" charset="-122"/>
                <a:ea typeface="楷体" panose="02010609060101010101" pitchFamily="49" charset="-122"/>
              </a:rPr>
              <a:t>，必须逐一把其后的数字往前移动一位，如果</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及</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相当大，移动过程花费较大。其实每删除数字后，并不一定需要移动数字的位置，只对所删除数位赋标记值</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即可，代表该位置的数字已经删除。同时，查找递增区间时跳过该数位。</a:t>
            </a:r>
          </a:p>
          <a:p>
            <a:endParaRPr lang="zh-CN" altLang="en-US" dirty="0"/>
          </a:p>
        </p:txBody>
      </p:sp>
    </p:spTree>
    <p:extLst>
      <p:ext uri="{BB962C8B-B14F-4D97-AF65-F5344CB8AC3E}">
        <p14:creationId xmlns:p14="http://schemas.microsoft.com/office/powerpoint/2010/main" val="1378968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a:t>
            </a:r>
            <a:r>
              <a:rPr lang="zh-CN" altLang="en-US" dirty="0" smtClean="0"/>
              <a:t>埃及分数</a:t>
            </a:r>
            <a:endParaRPr lang="zh-CN" altLang="en-US" dirty="0"/>
          </a:p>
        </p:txBody>
      </p:sp>
      <p:sp>
        <p:nvSpPr>
          <p:cNvPr id="3" name="内容占位符 2"/>
          <p:cNvSpPr>
            <a:spLocks noGrp="1"/>
          </p:cNvSpPr>
          <p:nvPr>
            <p:ph idx="1"/>
          </p:nvPr>
        </p:nvSpPr>
        <p:spPr/>
        <p:txBody>
          <a:bodyPr/>
          <a:lstStyle/>
          <a:p>
            <a:r>
              <a:rPr lang="zh-CN" altLang="en-US" dirty="0">
                <a:solidFill>
                  <a:srgbClr val="000000"/>
                </a:solidFill>
                <a:latin typeface="楷体" panose="02010609060101010101" pitchFamily="49" charset="-122"/>
                <a:ea typeface="楷体" panose="02010609060101010101" pitchFamily="49" charset="-122"/>
              </a:rPr>
              <a:t>“埃及分数”为分子为</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的分数</a:t>
            </a:r>
            <a:r>
              <a:rPr lang="zh-CN" altLang="en-US" dirty="0" smtClean="0">
                <a:solidFill>
                  <a:srgbClr val="000000"/>
                </a:solidFill>
                <a:latin typeface="楷体" panose="02010609060101010101" pitchFamily="49" charset="-122"/>
                <a:ea typeface="楷体" panose="02010609060101010101" pitchFamily="49" charset="-122"/>
              </a:rPr>
              <a:t>。人们</a:t>
            </a:r>
            <a:r>
              <a:rPr lang="zh-CN" altLang="en-US" dirty="0">
                <a:solidFill>
                  <a:srgbClr val="000000"/>
                </a:solidFill>
                <a:latin typeface="楷体" panose="02010609060101010101" pitchFamily="49" charset="-122"/>
                <a:ea typeface="楷体" panose="02010609060101010101" pitchFamily="49" charset="-122"/>
              </a:rPr>
              <a:t>研究较多且颇感兴趣的问题</a:t>
            </a:r>
            <a:r>
              <a:rPr lang="zh-CN" altLang="en-US" dirty="0" smtClean="0">
                <a:solidFill>
                  <a:srgbClr val="000000"/>
                </a:solidFill>
                <a:latin typeface="楷体" panose="02010609060101010101" pitchFamily="49" charset="-122"/>
                <a:ea typeface="楷体" panose="02010609060101010101" pitchFamily="49" charset="-122"/>
              </a:rPr>
              <a:t>是：把</a:t>
            </a:r>
            <a:r>
              <a:rPr lang="zh-CN" altLang="en-US" dirty="0">
                <a:solidFill>
                  <a:srgbClr val="000000"/>
                </a:solidFill>
                <a:latin typeface="楷体" panose="02010609060101010101" pitchFamily="49" charset="-122"/>
                <a:ea typeface="楷体" panose="02010609060101010101" pitchFamily="49" charset="-122"/>
              </a:rPr>
              <a:t>一个给定的分数转化为若干个不相同的埃及分数之和，约定埃及分数的分母不能与给定分数的分母相同。常把分解式中埃及分数的个数最少，或在个数相同时埃及分数中最大分母为最小的分解式称为最优分解式</a:t>
            </a:r>
            <a:r>
              <a:rPr lang="zh-CN" altLang="en-US" dirty="0" smtClean="0">
                <a:solidFill>
                  <a:srgbClr val="000000"/>
                </a:solidFill>
                <a:latin typeface="楷体" panose="02010609060101010101" pitchFamily="49" charset="-122"/>
                <a:ea typeface="楷体" panose="02010609060101010101" pitchFamily="49" charset="-122"/>
              </a:rPr>
              <a:t>。</a:t>
            </a:r>
            <a:endParaRPr lang="zh-CN" altLang="en-US" dirty="0">
              <a:solidFill>
                <a:srgbClr val="000000"/>
              </a:solidFill>
              <a:latin typeface="楷体" panose="02010609060101010101" pitchFamily="49" charset="-122"/>
              <a:ea typeface="楷体" panose="02010609060101010101" pitchFamily="49" charset="-122"/>
            </a:endParaRPr>
          </a:p>
          <a:p>
            <a:r>
              <a:rPr lang="zh-CN" altLang="en-US" dirty="0" smtClean="0"/>
              <a:t>输入要求：每组两个整数</a:t>
            </a:r>
            <a:r>
              <a:rPr lang="en-US" altLang="zh-CN" dirty="0" smtClean="0"/>
              <a:t>p</a:t>
            </a:r>
            <a:r>
              <a:rPr lang="zh-CN" altLang="en-US" dirty="0" smtClean="0"/>
              <a:t>，</a:t>
            </a:r>
            <a:r>
              <a:rPr lang="en-US" altLang="zh-CN" dirty="0" smtClean="0"/>
              <a:t>q</a:t>
            </a:r>
            <a:r>
              <a:rPr lang="zh-CN" altLang="en-US" dirty="0" smtClean="0"/>
              <a:t>，分别表示分子和分母</a:t>
            </a:r>
            <a:endParaRPr lang="en-US" altLang="zh-CN" dirty="0" smtClean="0"/>
          </a:p>
          <a:p>
            <a:r>
              <a:rPr lang="zh-CN" altLang="en-US" dirty="0" smtClean="0"/>
              <a:t>输出要求：输出埃及分数之和</a:t>
            </a:r>
            <a:endParaRPr lang="en-US" altLang="zh-CN" dirty="0" smtClean="0"/>
          </a:p>
          <a:p>
            <a:r>
              <a:rPr lang="zh-CN" altLang="en-US" dirty="0"/>
              <a:t>样</a:t>
            </a:r>
            <a:r>
              <a:rPr lang="zh-CN" altLang="en-US" dirty="0" smtClean="0"/>
              <a:t>例输入：</a:t>
            </a:r>
            <a:r>
              <a:rPr lang="en-US" altLang="zh-CN" dirty="0" smtClean="0"/>
              <a:t>7 8</a:t>
            </a:r>
          </a:p>
          <a:p>
            <a:r>
              <a:rPr lang="zh-CN" altLang="en-US" dirty="0" smtClean="0"/>
              <a:t>样例输出：</a:t>
            </a:r>
            <a:r>
              <a:rPr lang="en-US" altLang="zh-CN" dirty="0" smtClean="0"/>
              <a:t>1/2+1/3+1/24</a:t>
            </a:r>
            <a:endParaRPr lang="zh-CN" altLang="en-US" dirty="0"/>
          </a:p>
        </p:txBody>
      </p:sp>
    </p:spTree>
    <p:extLst>
      <p:ext uri="{BB962C8B-B14F-4D97-AF65-F5344CB8AC3E}">
        <p14:creationId xmlns:p14="http://schemas.microsoft.com/office/powerpoint/2010/main" val="249747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算法设计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5" descr="Sn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537" y="1690688"/>
            <a:ext cx="8191133" cy="474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4" descr="Sn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3" y="1690688"/>
            <a:ext cx="8062546" cy="468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06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5338" y="889925"/>
            <a:ext cx="6096000" cy="3970318"/>
          </a:xfrm>
          <a:prstGeom prst="rect">
            <a:avLst/>
          </a:prstGeom>
        </p:spPr>
        <p:txBody>
          <a:bodyPr>
            <a:spAutoFit/>
          </a:bodyPr>
          <a:lstStyle/>
          <a:p>
            <a:r>
              <a:rPr lang="en-US" altLang="zh-CN" dirty="0"/>
              <a:t>#include &lt;</a:t>
            </a:r>
            <a:r>
              <a:rPr lang="en-US" altLang="zh-CN" dirty="0" err="1"/>
              <a:t>stdio.h</a:t>
            </a:r>
            <a:r>
              <a:rPr lang="en-US" altLang="zh-CN" dirty="0"/>
              <a:t>&gt;</a:t>
            </a:r>
          </a:p>
          <a:p>
            <a:r>
              <a:rPr lang="en-US" altLang="zh-CN" dirty="0"/>
              <a:t>#include&lt;</a:t>
            </a:r>
            <a:r>
              <a:rPr lang="en-US" altLang="zh-CN" dirty="0" err="1"/>
              <a:t>stdlib.h</a:t>
            </a:r>
            <a:r>
              <a:rPr lang="en-US" altLang="zh-CN" dirty="0"/>
              <a:t>&gt;</a:t>
            </a:r>
          </a:p>
          <a:p>
            <a:r>
              <a:rPr lang="en-US" altLang="zh-CN" dirty="0" err="1"/>
              <a:t>int</a:t>
            </a:r>
            <a:r>
              <a:rPr lang="en-US" altLang="zh-CN" dirty="0"/>
              <a:t> main()</a:t>
            </a:r>
          </a:p>
          <a:p>
            <a:r>
              <a:rPr lang="en-US" altLang="zh-CN" dirty="0"/>
              <a:t>{ </a:t>
            </a:r>
          </a:p>
          <a:p>
            <a:r>
              <a:rPr lang="en-US" altLang="zh-CN" dirty="0"/>
              <a:t>	</a:t>
            </a:r>
            <a:r>
              <a:rPr lang="en-US" altLang="zh-CN" dirty="0" err="1"/>
              <a:t>int</a:t>
            </a:r>
            <a:r>
              <a:rPr lang="en-US" altLang="zh-CN" dirty="0"/>
              <a:t> </a:t>
            </a:r>
            <a:r>
              <a:rPr lang="en-US" altLang="zh-CN" dirty="0" err="1"/>
              <a:t>a,b,c,k,j,t,u,f</a:t>
            </a:r>
            <a:r>
              <a:rPr lang="en-US" altLang="zh-CN" dirty="0"/>
              <a:t>[20];</a:t>
            </a:r>
          </a:p>
          <a:p>
            <a:r>
              <a:rPr lang="en-US" altLang="zh-CN" dirty="0"/>
              <a:t>	</a:t>
            </a:r>
            <a:r>
              <a:rPr lang="en-US" altLang="zh-CN" dirty="0" err="1"/>
              <a:t>printf</a:t>
            </a:r>
            <a:r>
              <a:rPr lang="en-US" altLang="zh-CN" dirty="0"/>
              <a:t>("  </a:t>
            </a:r>
            <a:r>
              <a:rPr lang="zh-CN" altLang="en-US" dirty="0"/>
              <a:t>请输入分数的分子、分母</a:t>
            </a:r>
            <a:r>
              <a:rPr lang="en-US" altLang="zh-CN" dirty="0"/>
              <a:t>: ");  </a:t>
            </a:r>
          </a:p>
          <a:p>
            <a:r>
              <a:rPr lang="en-US" altLang="zh-CN" dirty="0"/>
              <a:t>	</a:t>
            </a:r>
            <a:r>
              <a:rPr lang="en-US" altLang="zh-CN" dirty="0" err="1"/>
              <a:t>scanf</a:t>
            </a:r>
            <a:r>
              <a:rPr lang="en-US" altLang="zh-CN" dirty="0"/>
              <a:t>("%d %</a:t>
            </a:r>
            <a:r>
              <a:rPr lang="en-US" altLang="zh-CN" dirty="0" err="1"/>
              <a:t>d",&amp;a,&amp;b</a:t>
            </a:r>
            <a:r>
              <a:rPr lang="en-US" altLang="zh-CN" dirty="0"/>
              <a:t>);</a:t>
            </a:r>
          </a:p>
          <a:p>
            <a:r>
              <a:rPr lang="en-US" altLang="zh-CN" dirty="0"/>
              <a:t>	</a:t>
            </a:r>
            <a:r>
              <a:rPr lang="en-US" altLang="zh-CN" dirty="0" err="1"/>
              <a:t>printf</a:t>
            </a:r>
            <a:r>
              <a:rPr lang="en-US" altLang="zh-CN" dirty="0"/>
              <a:t>("  %d/%d=",</a:t>
            </a:r>
            <a:r>
              <a:rPr lang="en-US" altLang="zh-CN" dirty="0" err="1"/>
              <a:t>a,b</a:t>
            </a:r>
            <a:r>
              <a:rPr lang="en-US" altLang="zh-CN" dirty="0"/>
              <a:t>);</a:t>
            </a:r>
          </a:p>
          <a:p>
            <a:r>
              <a:rPr lang="en-US" altLang="zh-CN" dirty="0"/>
              <a:t>	if(a==1 || </a:t>
            </a:r>
            <a:r>
              <a:rPr lang="en-US" altLang="zh-CN" dirty="0" err="1"/>
              <a:t>b%a</a:t>
            </a:r>
            <a:r>
              <a:rPr lang="en-US" altLang="zh-CN" dirty="0"/>
              <a:t>==0)</a:t>
            </a:r>
          </a:p>
          <a:p>
            <a:r>
              <a:rPr lang="en-US" altLang="zh-CN" dirty="0"/>
              <a:t>	{  </a:t>
            </a:r>
          </a:p>
          <a:p>
            <a:r>
              <a:rPr lang="en-US" altLang="zh-CN" dirty="0"/>
              <a:t>		</a:t>
            </a:r>
            <a:r>
              <a:rPr lang="en-US" altLang="zh-CN" dirty="0" err="1"/>
              <a:t>printf</a:t>
            </a:r>
            <a:r>
              <a:rPr lang="en-US" altLang="zh-CN" dirty="0"/>
              <a:t>("  %d/%d=%d/%d \n",a,b,1,b/a);</a:t>
            </a:r>
          </a:p>
          <a:p>
            <a:r>
              <a:rPr lang="en-US" altLang="zh-CN" dirty="0"/>
              <a:t>		exit (0);</a:t>
            </a:r>
          </a:p>
          <a:p>
            <a:r>
              <a:rPr lang="en-US" altLang="zh-CN" dirty="0"/>
              <a:t>	}</a:t>
            </a:r>
          </a:p>
          <a:p>
            <a:r>
              <a:rPr lang="en-US" altLang="zh-CN" dirty="0"/>
              <a:t>	k=0;t=0;j=b;	        // </a:t>
            </a:r>
            <a:r>
              <a:rPr lang="zh-CN" altLang="en-US" dirty="0"/>
              <a:t>记录给定分数的分母</a:t>
            </a:r>
          </a:p>
        </p:txBody>
      </p:sp>
    </p:spTree>
    <p:extLst>
      <p:ext uri="{BB962C8B-B14F-4D97-AF65-F5344CB8AC3E}">
        <p14:creationId xmlns:p14="http://schemas.microsoft.com/office/powerpoint/2010/main" val="969798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7730" y="155397"/>
            <a:ext cx="11175023" cy="6494085"/>
          </a:xfrm>
          <a:prstGeom prst="rect">
            <a:avLst/>
          </a:prstGeom>
        </p:spPr>
        <p:txBody>
          <a:bodyPr wrap="square">
            <a:spAutoFit/>
          </a:bodyPr>
          <a:lstStyle/>
          <a:p>
            <a:r>
              <a:rPr lang="en-US" altLang="zh-CN" sz="1600" dirty="0"/>
              <a:t>	while(1)</a:t>
            </a:r>
          </a:p>
          <a:p>
            <a:r>
              <a:rPr lang="en-US" altLang="zh-CN" sz="1600" dirty="0"/>
              <a:t>    </a:t>
            </a:r>
            <a:r>
              <a:rPr lang="en-US" altLang="zh-CN" sz="1600" dirty="0" smtClean="0"/>
              <a:t>            {</a:t>
            </a:r>
            <a:endParaRPr lang="en-US" altLang="zh-CN" sz="1600" dirty="0"/>
          </a:p>
          <a:p>
            <a:r>
              <a:rPr lang="en-US" altLang="zh-CN" sz="1600" dirty="0"/>
              <a:t>		c=b/a+1;</a:t>
            </a:r>
          </a:p>
          <a:p>
            <a:r>
              <a:rPr lang="en-US" altLang="zh-CN" sz="1600" dirty="0"/>
              <a:t>		if(c&gt;1000000000 || c&lt;0)  // </a:t>
            </a:r>
            <a:r>
              <a:rPr lang="zh-CN" altLang="en-US" sz="1600" dirty="0"/>
              <a:t>所得分母超过所定上限，则中断</a:t>
            </a:r>
          </a:p>
          <a:p>
            <a:r>
              <a:rPr lang="zh-CN" altLang="en-US" sz="1600" dirty="0"/>
              <a:t>		</a:t>
            </a:r>
            <a:r>
              <a:rPr lang="zh-CN" altLang="en-US" sz="1600" dirty="0" smtClean="0"/>
              <a:t>       </a:t>
            </a:r>
            <a:r>
              <a:rPr lang="en-US" altLang="zh-CN" sz="1600" dirty="0" smtClean="0"/>
              <a:t>{</a:t>
            </a:r>
            <a:r>
              <a:rPr lang="en-US" altLang="zh-CN" sz="1600" dirty="0"/>
              <a:t>t=1;break;}</a:t>
            </a:r>
          </a:p>
          <a:p>
            <a:r>
              <a:rPr lang="en-US" altLang="zh-CN" sz="1600" dirty="0"/>
              <a:t>		if(c==j)</a:t>
            </a:r>
            <a:r>
              <a:rPr lang="en-US" altLang="zh-CN" sz="1600" dirty="0" err="1"/>
              <a:t>c++</a:t>
            </a:r>
            <a:r>
              <a:rPr lang="en-US" altLang="zh-CN" sz="1600" dirty="0"/>
              <a:t>;	   // </a:t>
            </a:r>
            <a:r>
              <a:rPr lang="zh-CN" altLang="en-US" sz="1600" dirty="0"/>
              <a:t>保证埃及分数的分母不与给定分数的分母相同</a:t>
            </a:r>
          </a:p>
          <a:p>
            <a:r>
              <a:rPr lang="zh-CN" altLang="en-US" sz="1600" dirty="0"/>
              <a:t>		</a:t>
            </a:r>
            <a:r>
              <a:rPr lang="en-US" altLang="zh-CN" sz="1600" dirty="0"/>
              <a:t>k++;</a:t>
            </a:r>
          </a:p>
          <a:p>
            <a:r>
              <a:rPr lang="en-US" altLang="zh-CN" sz="1600" dirty="0"/>
              <a:t>		f[k]=c;        // </a:t>
            </a:r>
            <a:r>
              <a:rPr lang="zh-CN" altLang="en-US" sz="1600" dirty="0"/>
              <a:t>得第</a:t>
            </a:r>
            <a:r>
              <a:rPr lang="en-US" altLang="zh-CN" sz="1600" dirty="0"/>
              <a:t>k</a:t>
            </a:r>
            <a:r>
              <a:rPr lang="zh-CN" altLang="en-US" sz="1600" dirty="0"/>
              <a:t>个埃及分数的分母</a:t>
            </a:r>
          </a:p>
          <a:p>
            <a:r>
              <a:rPr lang="zh-CN" altLang="en-US" sz="1600" dirty="0"/>
              <a:t>		</a:t>
            </a:r>
            <a:r>
              <a:rPr lang="en-US" altLang="zh-CN" sz="1600" dirty="0"/>
              <a:t>a=a*c-b;</a:t>
            </a:r>
          </a:p>
          <a:p>
            <a:r>
              <a:rPr lang="en-US" altLang="zh-CN" sz="1600" dirty="0"/>
              <a:t>		b=b*c;             // </a:t>
            </a:r>
            <a:r>
              <a:rPr lang="en-US" altLang="zh-CN" sz="1600" dirty="0" err="1"/>
              <a:t>a,b</a:t>
            </a:r>
            <a:r>
              <a:rPr lang="zh-CN" altLang="en-US" sz="1600" dirty="0"/>
              <a:t>迭代，为选择下一个分母作准备</a:t>
            </a:r>
          </a:p>
          <a:p>
            <a:r>
              <a:rPr lang="zh-CN" altLang="en-US" sz="1600" dirty="0"/>
              <a:t>		</a:t>
            </a:r>
            <a:r>
              <a:rPr lang="en-US" altLang="zh-CN" sz="1600" dirty="0"/>
              <a:t>for(u=2;u&lt;=</a:t>
            </a:r>
            <a:r>
              <a:rPr lang="en-US" altLang="zh-CN" sz="1600" dirty="0" err="1"/>
              <a:t>a;u</a:t>
            </a:r>
            <a:r>
              <a:rPr lang="en-US" altLang="zh-CN" sz="1600" dirty="0"/>
              <a:t>++)</a:t>
            </a:r>
          </a:p>
          <a:p>
            <a:r>
              <a:rPr lang="en-US" altLang="zh-CN" sz="1600" dirty="0"/>
              <a:t>		</a:t>
            </a:r>
            <a:r>
              <a:rPr lang="en-US" altLang="zh-CN" sz="1600" dirty="0" smtClean="0"/>
              <a:t>        while(</a:t>
            </a:r>
            <a:r>
              <a:rPr lang="en-US" altLang="zh-CN" sz="1600" dirty="0" err="1" smtClean="0"/>
              <a:t>a%u</a:t>
            </a:r>
            <a:r>
              <a:rPr lang="en-US" altLang="zh-CN" sz="1600" dirty="0"/>
              <a:t>==0 &amp;&amp; </a:t>
            </a:r>
            <a:r>
              <a:rPr lang="en-US" altLang="zh-CN" sz="1600" dirty="0" err="1"/>
              <a:t>b%u</a:t>
            </a:r>
            <a:r>
              <a:rPr lang="en-US" altLang="zh-CN" sz="1600" dirty="0"/>
              <a:t>==0)</a:t>
            </a:r>
          </a:p>
          <a:p>
            <a:r>
              <a:rPr lang="en-US" altLang="zh-CN" sz="1600" dirty="0"/>
              <a:t>			{a=a/</a:t>
            </a:r>
            <a:r>
              <a:rPr lang="en-US" altLang="zh-CN" sz="1600" dirty="0" err="1"/>
              <a:t>u;b</a:t>
            </a:r>
            <a:r>
              <a:rPr lang="en-US" altLang="zh-CN" sz="1600" dirty="0"/>
              <a:t>=b/u;}</a:t>
            </a:r>
          </a:p>
          <a:p>
            <a:r>
              <a:rPr lang="en-US" altLang="zh-CN" sz="1600" dirty="0"/>
              <a:t>		if(a==1 &amp;&amp; b!=j)  // </a:t>
            </a:r>
            <a:r>
              <a:rPr lang="zh-CN" altLang="en-US" sz="1600" dirty="0"/>
              <a:t>化简后的分数为埃及分数</a:t>
            </a:r>
            <a:r>
              <a:rPr lang="en-US" altLang="zh-CN" sz="1600" dirty="0"/>
              <a:t>,</a:t>
            </a:r>
            <a:r>
              <a:rPr lang="zh-CN" altLang="en-US" sz="1600" dirty="0"/>
              <a:t>则赋值后退出</a:t>
            </a:r>
          </a:p>
          <a:p>
            <a:r>
              <a:rPr lang="zh-CN" altLang="en-US" sz="1600" dirty="0"/>
              <a:t>		</a:t>
            </a:r>
            <a:r>
              <a:rPr lang="zh-CN" altLang="en-US" sz="1600" dirty="0" smtClean="0"/>
              <a:t>      </a:t>
            </a:r>
            <a:r>
              <a:rPr lang="en-US" altLang="zh-CN" sz="1600" dirty="0" smtClean="0"/>
              <a:t>{</a:t>
            </a:r>
            <a:r>
              <a:rPr lang="en-US" altLang="zh-CN" sz="1600" dirty="0"/>
              <a:t>k++;f[k]=</a:t>
            </a:r>
            <a:r>
              <a:rPr lang="en-US" altLang="zh-CN" sz="1600" dirty="0" err="1"/>
              <a:t>b;break</a:t>
            </a:r>
            <a:r>
              <a:rPr lang="en-US" altLang="zh-CN" sz="1600" dirty="0"/>
              <a:t>;}</a:t>
            </a:r>
          </a:p>
          <a:p>
            <a:r>
              <a:rPr lang="en-US" altLang="zh-CN" sz="1600" dirty="0"/>
              <a:t>	}</a:t>
            </a:r>
          </a:p>
          <a:p>
            <a:r>
              <a:rPr lang="en-US" altLang="zh-CN" sz="1600" dirty="0"/>
              <a:t>	if(t==0)              // </a:t>
            </a:r>
            <a:r>
              <a:rPr lang="zh-CN" altLang="en-US" sz="1600" dirty="0"/>
              <a:t>输出</a:t>
            </a:r>
            <a:r>
              <a:rPr lang="en-US" altLang="zh-CN" sz="1600" dirty="0"/>
              <a:t>k</a:t>
            </a:r>
            <a:r>
              <a:rPr lang="zh-CN" altLang="en-US" sz="1600" dirty="0"/>
              <a:t>个埃及分数组成的埃及分数式</a:t>
            </a:r>
          </a:p>
          <a:p>
            <a:r>
              <a:rPr lang="zh-CN" altLang="en-US" sz="1600" dirty="0"/>
              <a:t>	</a:t>
            </a:r>
            <a:r>
              <a:rPr lang="en-US" altLang="zh-CN" sz="1600" dirty="0"/>
              <a:t>{ </a:t>
            </a:r>
          </a:p>
          <a:p>
            <a:r>
              <a:rPr lang="en-US" altLang="zh-CN" sz="1600" dirty="0"/>
              <a:t>		</a:t>
            </a:r>
            <a:r>
              <a:rPr lang="en-US" altLang="zh-CN" sz="1600" dirty="0" err="1"/>
              <a:t>printf</a:t>
            </a:r>
            <a:r>
              <a:rPr lang="en-US" altLang="zh-CN" sz="1600" dirty="0"/>
              <a:t>("1/%</a:t>
            </a:r>
            <a:r>
              <a:rPr lang="en-US" altLang="zh-CN" sz="1600" dirty="0" err="1"/>
              <a:t>d",f</a:t>
            </a:r>
            <a:r>
              <a:rPr lang="en-US" altLang="zh-CN" sz="1600" dirty="0"/>
              <a:t>[1]);</a:t>
            </a:r>
          </a:p>
          <a:p>
            <a:r>
              <a:rPr lang="en-US" altLang="zh-CN" sz="1600" dirty="0"/>
              <a:t>		for(j=2;j&lt;=</a:t>
            </a:r>
            <a:r>
              <a:rPr lang="en-US" altLang="zh-CN" sz="1600" dirty="0" err="1"/>
              <a:t>k;j</a:t>
            </a:r>
            <a:r>
              <a:rPr lang="en-US" altLang="zh-CN" sz="1600" dirty="0"/>
              <a:t>++)</a:t>
            </a:r>
          </a:p>
          <a:p>
            <a:r>
              <a:rPr lang="en-US" altLang="zh-CN" sz="1600" dirty="0"/>
              <a:t>			</a:t>
            </a:r>
            <a:r>
              <a:rPr lang="en-US" altLang="zh-CN" sz="1600" dirty="0" err="1"/>
              <a:t>printf</a:t>
            </a:r>
            <a:r>
              <a:rPr lang="en-US" altLang="zh-CN" sz="1600" dirty="0"/>
              <a:t>("+1/%</a:t>
            </a:r>
            <a:r>
              <a:rPr lang="en-US" altLang="zh-CN" sz="1600" dirty="0" err="1"/>
              <a:t>d",f</a:t>
            </a:r>
            <a:r>
              <a:rPr lang="en-US" altLang="zh-CN" sz="1600" dirty="0"/>
              <a:t>[j]);</a:t>
            </a:r>
          </a:p>
          <a:p>
            <a:r>
              <a:rPr lang="en-US" altLang="zh-CN" sz="1600" dirty="0"/>
              <a:t>		</a:t>
            </a:r>
            <a:r>
              <a:rPr lang="en-US" altLang="zh-CN" sz="1600" dirty="0" err="1"/>
              <a:t>printf</a:t>
            </a:r>
            <a:r>
              <a:rPr lang="en-US" altLang="zh-CN" sz="1600" dirty="0"/>
              <a:t>("\n");}</a:t>
            </a:r>
          </a:p>
          <a:p>
            <a:r>
              <a:rPr lang="en-US" altLang="zh-CN" sz="1600" dirty="0"/>
              <a:t>	else</a:t>
            </a:r>
          </a:p>
          <a:p>
            <a:r>
              <a:rPr lang="en-US" altLang="zh-CN" sz="1600" dirty="0"/>
              <a:t>		</a:t>
            </a:r>
            <a:r>
              <a:rPr lang="en-US" altLang="zh-CN" sz="1600" dirty="0" err="1"/>
              <a:t>printf</a:t>
            </a:r>
            <a:r>
              <a:rPr lang="en-US" altLang="zh-CN" sz="1600" dirty="0"/>
              <a:t>("  </a:t>
            </a:r>
            <a:r>
              <a:rPr lang="zh-CN" altLang="en-US" sz="1600" dirty="0"/>
              <a:t>尚未找到合适的埃及分数式！</a:t>
            </a:r>
            <a:r>
              <a:rPr lang="en-US" altLang="zh-CN" sz="1600" dirty="0"/>
              <a:t>\n");</a:t>
            </a:r>
          </a:p>
          <a:p>
            <a:r>
              <a:rPr lang="en-US" altLang="zh-CN" sz="1600" dirty="0"/>
              <a:t>	return 0;</a:t>
            </a:r>
          </a:p>
          <a:p>
            <a:r>
              <a:rPr lang="en-US" altLang="zh-CN" sz="1600" dirty="0"/>
              <a:t>}</a:t>
            </a:r>
          </a:p>
        </p:txBody>
      </p:sp>
    </p:spTree>
    <p:extLst>
      <p:ext uri="{BB962C8B-B14F-4D97-AF65-F5344CB8AC3E}">
        <p14:creationId xmlns:p14="http://schemas.microsoft.com/office/powerpoint/2010/main" val="146743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回溯的一般方法</a:t>
            </a:r>
            <a:endParaRPr lang="zh-CN" altLang="en-US" dirty="0"/>
          </a:p>
        </p:txBody>
      </p:sp>
      <p:sp>
        <p:nvSpPr>
          <p:cNvPr id="3" name="内容占位符 2"/>
          <p:cNvSpPr>
            <a:spLocks noGrp="1"/>
          </p:cNvSpPr>
          <p:nvPr>
            <p:ph idx="1"/>
          </p:nvPr>
        </p:nvSpPr>
        <p:spPr>
          <a:xfrm>
            <a:off x="1981200" y="1600201"/>
            <a:ext cx="8472518" cy="4525963"/>
          </a:xfrm>
        </p:spPr>
        <p:txBody>
          <a:bodyPr/>
          <a:lstStyle/>
          <a:p>
            <a:r>
              <a:rPr lang="zh-CN" altLang="en-US" dirty="0" smtClean="0"/>
              <a:t>回溯求解的问题</a:t>
            </a:r>
            <a:r>
              <a:rPr lang="en-US" dirty="0" smtClean="0"/>
              <a:t>P</a:t>
            </a:r>
            <a:r>
              <a:rPr lang="zh-CN" altLang="en-US" dirty="0" smtClean="0"/>
              <a:t>，通常要能表达为：对于已知的由</a:t>
            </a:r>
            <a:r>
              <a:rPr lang="en-US" dirty="0" smtClean="0"/>
              <a:t>n</a:t>
            </a:r>
            <a:r>
              <a:rPr lang="zh-CN" altLang="en-US" dirty="0" smtClean="0"/>
              <a:t>元组</a:t>
            </a:r>
            <a:r>
              <a:rPr lang="en-US" dirty="0" smtClean="0"/>
              <a:t>(x</a:t>
            </a:r>
            <a:r>
              <a:rPr lang="en-US" baseline="-25000" dirty="0" smtClean="0"/>
              <a:t>1</a:t>
            </a:r>
            <a:r>
              <a:rPr lang="en-US" dirty="0" smtClean="0"/>
              <a:t>,x</a:t>
            </a:r>
            <a:r>
              <a:rPr lang="en-US" baseline="-25000" dirty="0" smtClean="0"/>
              <a:t>2</a:t>
            </a:r>
            <a:r>
              <a:rPr lang="en-US" dirty="0" smtClean="0"/>
              <a:t>,</a:t>
            </a:r>
            <a:r>
              <a:rPr lang="en-US" altLang="zh-CN" dirty="0" smtClean="0"/>
              <a:t>…</a:t>
            </a:r>
            <a:r>
              <a:rPr lang="en-US" dirty="0" smtClean="0"/>
              <a:t>,</a:t>
            </a:r>
            <a:r>
              <a:rPr lang="en-US" dirty="0" err="1" smtClean="0"/>
              <a:t>x</a:t>
            </a:r>
            <a:r>
              <a:rPr lang="en-US" baseline="-25000" dirty="0" err="1" smtClean="0"/>
              <a:t>n</a:t>
            </a:r>
            <a:r>
              <a:rPr lang="en-US" dirty="0" smtClean="0"/>
              <a:t>)</a:t>
            </a:r>
            <a:r>
              <a:rPr lang="zh-CN" altLang="en-US" dirty="0" smtClean="0"/>
              <a:t>组成的一个状态空间</a:t>
            </a:r>
            <a:r>
              <a:rPr lang="en-US" dirty="0" smtClean="0"/>
              <a:t>E={(x</a:t>
            </a:r>
            <a:r>
              <a:rPr lang="en-US" baseline="-25000" dirty="0" smtClean="0"/>
              <a:t>1</a:t>
            </a:r>
            <a:r>
              <a:rPr lang="en-US" dirty="0" smtClean="0"/>
              <a:t>,x</a:t>
            </a:r>
            <a:r>
              <a:rPr lang="en-US" baseline="-25000" dirty="0" smtClean="0"/>
              <a:t>2</a:t>
            </a:r>
            <a:r>
              <a:rPr lang="en-US" dirty="0" smtClean="0"/>
              <a:t>,</a:t>
            </a:r>
            <a:r>
              <a:rPr lang="en-US" altLang="zh-CN" dirty="0" smtClean="0"/>
              <a:t>…</a:t>
            </a:r>
            <a:r>
              <a:rPr lang="en-US" dirty="0" smtClean="0"/>
              <a:t>,</a:t>
            </a:r>
            <a:r>
              <a:rPr lang="en-US" dirty="0" err="1" smtClean="0"/>
              <a:t>x</a:t>
            </a:r>
            <a:r>
              <a:rPr lang="en-US" baseline="-25000" dirty="0" err="1" smtClean="0"/>
              <a:t>n</a:t>
            </a:r>
            <a:r>
              <a:rPr lang="en-US" dirty="0" smtClean="0"/>
              <a:t>)|x</a:t>
            </a:r>
            <a:r>
              <a:rPr lang="en-US" baseline="-25000" dirty="0" smtClean="0"/>
              <a:t>i</a:t>
            </a:r>
            <a:r>
              <a:rPr lang="zh-CN" altLang="en-US" dirty="0" smtClean="0"/>
              <a:t>∈</a:t>
            </a:r>
            <a:r>
              <a:rPr lang="en-US" dirty="0" err="1" smtClean="0"/>
              <a:t>s</a:t>
            </a:r>
            <a:r>
              <a:rPr lang="en-US" baseline="-25000" dirty="0" err="1" smtClean="0"/>
              <a:t>i</a:t>
            </a:r>
            <a:r>
              <a:rPr lang="en-US" dirty="0" err="1" smtClean="0"/>
              <a:t>,i</a:t>
            </a:r>
            <a:r>
              <a:rPr lang="en-US" dirty="0" smtClean="0"/>
              <a:t>=1,2,</a:t>
            </a:r>
            <a:r>
              <a:rPr lang="en-US" altLang="zh-CN" dirty="0" smtClean="0"/>
              <a:t>…</a:t>
            </a:r>
            <a:r>
              <a:rPr lang="en-US" dirty="0" smtClean="0"/>
              <a:t>,n}</a:t>
            </a:r>
            <a:r>
              <a:rPr lang="zh-CN" altLang="en-US" dirty="0" smtClean="0"/>
              <a:t>，给定关于</a:t>
            </a:r>
            <a:r>
              <a:rPr lang="en-US" dirty="0" smtClean="0"/>
              <a:t>n</a:t>
            </a:r>
            <a:r>
              <a:rPr lang="zh-CN" altLang="en-US" dirty="0" smtClean="0"/>
              <a:t>元组中的一个分量的一个约束集</a:t>
            </a:r>
            <a:r>
              <a:rPr lang="en-US" dirty="0" smtClean="0"/>
              <a:t>D</a:t>
            </a:r>
            <a:r>
              <a:rPr lang="zh-CN" altLang="en-US" dirty="0" smtClean="0"/>
              <a:t>，要求</a:t>
            </a:r>
            <a:r>
              <a:rPr lang="en-US" dirty="0" smtClean="0"/>
              <a:t>E</a:t>
            </a:r>
            <a:r>
              <a:rPr lang="zh-CN" altLang="en-US" dirty="0" smtClean="0"/>
              <a:t>中满足</a:t>
            </a:r>
            <a:r>
              <a:rPr lang="en-US" dirty="0" smtClean="0"/>
              <a:t>D</a:t>
            </a:r>
            <a:r>
              <a:rPr lang="zh-CN" altLang="en-US" dirty="0" smtClean="0"/>
              <a:t>的全部约束条件的所有</a:t>
            </a:r>
            <a:r>
              <a:rPr lang="en-US" dirty="0" smtClean="0"/>
              <a:t>n</a:t>
            </a:r>
            <a:r>
              <a:rPr lang="zh-CN" altLang="en-US" dirty="0" smtClean="0"/>
              <a:t>元组。其中</a:t>
            </a:r>
            <a:r>
              <a:rPr lang="en-US" dirty="0" err="1" smtClean="0"/>
              <a:t>s</a:t>
            </a:r>
            <a:r>
              <a:rPr lang="en-US" baseline="-25000" dirty="0" err="1" smtClean="0"/>
              <a:t>i</a:t>
            </a:r>
            <a:r>
              <a:rPr lang="zh-CN" altLang="en-US" dirty="0" smtClean="0"/>
              <a:t>是分量</a:t>
            </a:r>
            <a:r>
              <a:rPr lang="en-US" dirty="0" smtClean="0"/>
              <a:t>x</a:t>
            </a:r>
            <a:r>
              <a:rPr lang="en-US" baseline="-25000" dirty="0" smtClean="0"/>
              <a:t>i</a:t>
            </a:r>
            <a:r>
              <a:rPr lang="zh-CN" altLang="en-US" dirty="0" smtClean="0"/>
              <a:t>的定义域，且</a:t>
            </a:r>
            <a:r>
              <a:rPr lang="en-US" dirty="0" smtClean="0"/>
              <a:t>|</a:t>
            </a:r>
            <a:r>
              <a:rPr lang="en-US" dirty="0" err="1" smtClean="0"/>
              <a:t>s</a:t>
            </a:r>
            <a:r>
              <a:rPr lang="en-US" baseline="-25000" dirty="0" err="1" smtClean="0"/>
              <a:t>i</a:t>
            </a:r>
            <a:r>
              <a:rPr lang="en-US" dirty="0" smtClean="0"/>
              <a:t>|</a:t>
            </a:r>
            <a:r>
              <a:rPr lang="zh-CN" altLang="en-US" dirty="0" smtClean="0"/>
              <a:t>有限，</a:t>
            </a:r>
            <a:r>
              <a:rPr lang="en-US" dirty="0" err="1" smtClean="0"/>
              <a:t>i</a:t>
            </a:r>
            <a:r>
              <a:rPr lang="en-US" dirty="0" smtClean="0"/>
              <a:t>=1,2,</a:t>
            </a:r>
            <a:r>
              <a:rPr lang="en-US" altLang="zh-CN" dirty="0" smtClean="0"/>
              <a:t>…</a:t>
            </a:r>
            <a:r>
              <a:rPr lang="en-US" dirty="0" smtClean="0"/>
              <a:t>,n</a:t>
            </a:r>
            <a:r>
              <a:rPr lang="zh-CN" altLang="en-US" dirty="0" smtClean="0"/>
              <a:t>。称</a:t>
            </a:r>
            <a:r>
              <a:rPr lang="en-US" dirty="0" smtClean="0"/>
              <a:t>E</a:t>
            </a:r>
            <a:r>
              <a:rPr lang="zh-CN" altLang="en-US" dirty="0" smtClean="0"/>
              <a:t>中满足</a:t>
            </a:r>
            <a:r>
              <a:rPr lang="en-US" dirty="0" smtClean="0"/>
              <a:t>D</a:t>
            </a:r>
            <a:r>
              <a:rPr lang="zh-CN" altLang="en-US" dirty="0" smtClean="0"/>
              <a:t>的全部约束条件的任一</a:t>
            </a:r>
            <a:r>
              <a:rPr lang="en-US" dirty="0" smtClean="0"/>
              <a:t>n</a:t>
            </a:r>
            <a:r>
              <a:rPr lang="zh-CN" altLang="en-US" dirty="0" smtClean="0"/>
              <a:t>元组为问题</a:t>
            </a:r>
            <a:r>
              <a:rPr lang="en-US" dirty="0" smtClean="0"/>
              <a:t>P</a:t>
            </a:r>
            <a:r>
              <a:rPr lang="zh-CN" altLang="en-US" dirty="0" smtClean="0"/>
              <a:t>的一个解。</a:t>
            </a:r>
          </a:p>
          <a:p>
            <a:endParaRPr lang="zh-CN" altLang="en-US" dirty="0"/>
          </a:p>
        </p:txBody>
      </p:sp>
    </p:spTree>
    <p:extLst>
      <p:ext uri="{BB962C8B-B14F-4D97-AF65-F5344CB8AC3E}">
        <p14:creationId xmlns:p14="http://schemas.microsoft.com/office/powerpoint/2010/main" val="2630444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华文新魏" panose="02010800040101010101" pitchFamily="2" charset="-122"/>
              </a:rPr>
              <a:t>举例</a:t>
            </a:r>
            <a:r>
              <a:rPr lang="en-US" altLang="zh-CN" dirty="0" smtClean="0">
                <a:latin typeface="Times New Roman" panose="02020603050405020304" pitchFamily="18" charset="0"/>
                <a:ea typeface="华文新魏" panose="02010800040101010101" pitchFamily="2" charset="-122"/>
              </a:rPr>
              <a:t>-</a:t>
            </a:r>
            <a:r>
              <a:rPr lang="zh-CN" altLang="en-US" dirty="0" smtClean="0">
                <a:latin typeface="Times New Roman" panose="02020603050405020304" pitchFamily="18" charset="0"/>
                <a:ea typeface="华文新魏" panose="02010800040101010101" pitchFamily="2" charset="-122"/>
              </a:rPr>
              <a:t>可</a:t>
            </a:r>
            <a:r>
              <a:rPr lang="zh-CN" altLang="en-US" dirty="0">
                <a:latin typeface="Times New Roman" panose="02020603050405020304" pitchFamily="18" charset="0"/>
                <a:ea typeface="华文新魏" panose="02010800040101010101" pitchFamily="2" charset="-122"/>
              </a:rPr>
              <a:t>拆背包</a:t>
            </a:r>
            <a:r>
              <a:rPr lang="zh-CN" altLang="en-US" dirty="0" smtClean="0">
                <a:latin typeface="Times New Roman" panose="02020603050405020304" pitchFamily="18" charset="0"/>
                <a:ea typeface="华文新魏" panose="02010800040101010101" pitchFamily="2" charset="-122"/>
              </a:rPr>
              <a:t>问题</a:t>
            </a:r>
            <a:endParaRPr lang="zh-CN" altLang="en-US" dirty="0"/>
          </a:p>
        </p:txBody>
      </p:sp>
      <p:sp>
        <p:nvSpPr>
          <p:cNvPr id="3" name="内容占位符 2"/>
          <p:cNvSpPr>
            <a:spLocks noGrp="1"/>
          </p:cNvSpPr>
          <p:nvPr>
            <p:ph idx="1"/>
          </p:nvPr>
        </p:nvSpPr>
        <p:spPr/>
        <p:txBody>
          <a:bodyPr/>
          <a:lstStyle/>
          <a:p>
            <a:r>
              <a:rPr lang="zh-CN" altLang="en-US" dirty="0" smtClean="0"/>
              <a:t>已知</a:t>
            </a:r>
            <a:r>
              <a:rPr lang="en-US" altLang="zh-CN" dirty="0" smtClean="0"/>
              <a:t>n</a:t>
            </a:r>
            <a:r>
              <a:rPr lang="zh-CN" altLang="en-US" dirty="0" smtClean="0"/>
              <a:t>种物品和一个可容纳</a:t>
            </a:r>
            <a:r>
              <a:rPr lang="en-US" altLang="zh-CN" dirty="0" smtClean="0"/>
              <a:t>c</a:t>
            </a:r>
            <a:r>
              <a:rPr lang="zh-CN" altLang="en-US" dirty="0" smtClean="0"/>
              <a:t>重量的背包，物品</a:t>
            </a:r>
            <a:r>
              <a:rPr lang="en-US" altLang="zh-CN" dirty="0" err="1" smtClean="0"/>
              <a:t>i</a:t>
            </a:r>
            <a:r>
              <a:rPr lang="zh-CN" altLang="en-US" dirty="0" smtClean="0"/>
              <a:t>的重量为</a:t>
            </a:r>
            <a:r>
              <a:rPr lang="en-US" altLang="zh-CN" dirty="0" err="1" smtClean="0"/>
              <a:t>wi</a:t>
            </a:r>
            <a:r>
              <a:rPr lang="zh-CN" altLang="en-US" dirty="0" smtClean="0"/>
              <a:t>，产生的效益为</a:t>
            </a:r>
            <a:r>
              <a:rPr lang="en-US" altLang="zh-CN" dirty="0" smtClean="0"/>
              <a:t>pi</a:t>
            </a:r>
            <a:r>
              <a:rPr lang="zh-CN" altLang="en-US" dirty="0" smtClean="0"/>
              <a:t>。装包时物品可拆（即只可装每种物品的一部分），显然物品</a:t>
            </a:r>
            <a:r>
              <a:rPr lang="en-US" altLang="zh-CN" dirty="0" err="1" smtClean="0"/>
              <a:t>i</a:t>
            </a:r>
            <a:r>
              <a:rPr lang="zh-CN" altLang="en-US" dirty="0" smtClean="0"/>
              <a:t>的一部分</a:t>
            </a:r>
            <a:r>
              <a:rPr lang="en-US" altLang="zh-CN" dirty="0" smtClean="0"/>
              <a:t>xi</a:t>
            </a:r>
            <a:r>
              <a:rPr lang="zh-CN" altLang="en-US" dirty="0" smtClean="0"/>
              <a:t>，放入背包可产生的效益为</a:t>
            </a:r>
            <a:r>
              <a:rPr lang="en-US" altLang="zh-CN" dirty="0" smtClean="0"/>
              <a:t>xi*pi(0&lt;=xi&lt;=1)</a:t>
            </a:r>
            <a:r>
              <a:rPr lang="zh-CN" altLang="en-US" dirty="0" smtClean="0"/>
              <a:t>，问如何装包，才能是的整体效益最大</a:t>
            </a:r>
            <a:endParaRPr lang="zh-CN" altLang="en-US" dirty="0"/>
          </a:p>
        </p:txBody>
      </p:sp>
    </p:spTree>
    <p:extLst>
      <p:ext uri="{BB962C8B-B14F-4D97-AF65-F5344CB8AC3E}">
        <p14:creationId xmlns:p14="http://schemas.microsoft.com/office/powerpoint/2010/main" val="1992936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算法设计</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988247" y="1838130"/>
            <a:ext cx="8026191" cy="4473770"/>
          </a:xfrm>
          <a:prstGeom prst="rect">
            <a:avLst/>
          </a:prstGeom>
        </p:spPr>
      </p:pic>
    </p:spTree>
    <p:extLst>
      <p:ext uri="{BB962C8B-B14F-4D97-AF65-F5344CB8AC3E}">
        <p14:creationId xmlns:p14="http://schemas.microsoft.com/office/powerpoint/2010/main" val="1768031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462" y="612845"/>
            <a:ext cx="8528538" cy="5355312"/>
          </a:xfrm>
          <a:prstGeom prst="rect">
            <a:avLst/>
          </a:prstGeom>
        </p:spPr>
        <p:txBody>
          <a:bodyPr wrap="square">
            <a:spAutoFit/>
          </a:bodyPr>
          <a:lstStyle/>
          <a:p>
            <a:r>
              <a:rPr lang="en-US" altLang="zh-CN"/>
              <a:t>#include &lt;</a:t>
            </a:r>
            <a:r>
              <a:rPr lang="en-US" altLang="zh-CN" dirty="0" err="1"/>
              <a:t>stdio.h</a:t>
            </a:r>
            <a:r>
              <a:rPr lang="en-US" altLang="zh-CN" dirty="0"/>
              <a:t>&gt;</a:t>
            </a:r>
          </a:p>
          <a:p>
            <a:r>
              <a:rPr lang="en-US" altLang="zh-CN" dirty="0"/>
              <a:t>#define N 100</a:t>
            </a:r>
          </a:p>
          <a:p>
            <a:r>
              <a:rPr lang="en-US" altLang="zh-CN" dirty="0" err="1"/>
              <a:t>int</a:t>
            </a:r>
            <a:r>
              <a:rPr lang="en-US" altLang="zh-CN" dirty="0"/>
              <a:t> main()</a:t>
            </a:r>
          </a:p>
          <a:p>
            <a:r>
              <a:rPr lang="en-US" altLang="zh-CN" dirty="0"/>
              <a:t>{</a:t>
            </a:r>
          </a:p>
          <a:p>
            <a:r>
              <a:rPr lang="en-US" altLang="zh-CN" dirty="0"/>
              <a:t>	float p[N],w[N],x[N],</a:t>
            </a:r>
            <a:r>
              <a:rPr lang="en-US" altLang="zh-CN" dirty="0" err="1"/>
              <a:t>c,cw,s,h</a:t>
            </a:r>
            <a:r>
              <a:rPr lang="en-US" altLang="zh-CN" dirty="0"/>
              <a:t>;</a:t>
            </a:r>
          </a:p>
          <a:p>
            <a:r>
              <a:rPr lang="en-US" altLang="zh-CN" dirty="0"/>
              <a:t>	</a:t>
            </a:r>
            <a:r>
              <a:rPr lang="en-US" altLang="zh-CN" dirty="0" err="1"/>
              <a:t>int</a:t>
            </a:r>
            <a:r>
              <a:rPr lang="en-US" altLang="zh-CN" dirty="0"/>
              <a:t> </a:t>
            </a:r>
            <a:r>
              <a:rPr lang="en-US" altLang="zh-CN" dirty="0" err="1"/>
              <a:t>i,j,n</a:t>
            </a:r>
            <a:r>
              <a:rPr lang="en-US" altLang="zh-CN" dirty="0"/>
              <a:t>;</a:t>
            </a:r>
          </a:p>
          <a:p>
            <a:r>
              <a:rPr lang="en-US" altLang="zh-CN" dirty="0"/>
              <a:t>	</a:t>
            </a:r>
            <a:r>
              <a:rPr lang="en-US" altLang="zh-CN" dirty="0" err="1"/>
              <a:t>scanf</a:t>
            </a:r>
            <a:r>
              <a:rPr lang="en-US" altLang="zh-CN" dirty="0"/>
              <a:t>("%d %</a:t>
            </a:r>
            <a:r>
              <a:rPr lang="en-US" altLang="zh-CN" dirty="0" err="1"/>
              <a:t>f",&amp;n,&amp;c</a:t>
            </a:r>
            <a:r>
              <a:rPr lang="en-US" altLang="zh-CN" dirty="0"/>
              <a:t>);  	//  </a:t>
            </a:r>
            <a:r>
              <a:rPr lang="zh-CN" altLang="en-US" dirty="0"/>
              <a:t>输入已知条件  </a:t>
            </a:r>
          </a:p>
          <a:p>
            <a:r>
              <a:rPr lang="zh-CN" altLang="en-US" dirty="0"/>
              <a:t>	</a:t>
            </a:r>
            <a:r>
              <a:rPr lang="en-US" altLang="zh-CN" dirty="0"/>
              <a:t>for(</a:t>
            </a:r>
            <a:r>
              <a:rPr lang="en-US" altLang="zh-CN" dirty="0" err="1"/>
              <a:t>i</a:t>
            </a:r>
            <a:r>
              <a:rPr lang="en-US" altLang="zh-CN" dirty="0"/>
              <a:t>=1;i&lt;=</a:t>
            </a:r>
            <a:r>
              <a:rPr lang="en-US" altLang="zh-CN" dirty="0" err="1"/>
              <a:t>n;i</a:t>
            </a:r>
            <a:r>
              <a:rPr lang="en-US" altLang="zh-CN" dirty="0"/>
              <a:t>++)</a:t>
            </a:r>
          </a:p>
          <a:p>
            <a:r>
              <a:rPr lang="en-US" altLang="zh-CN" dirty="0"/>
              <a:t>    {</a:t>
            </a:r>
          </a:p>
          <a:p>
            <a:r>
              <a:rPr lang="en-US" altLang="zh-CN" dirty="0"/>
              <a:t>		</a:t>
            </a:r>
            <a:r>
              <a:rPr lang="en-US" altLang="zh-CN" dirty="0" err="1"/>
              <a:t>printf</a:t>
            </a:r>
            <a:r>
              <a:rPr lang="en-US" altLang="zh-CN" dirty="0"/>
              <a:t>("input w%d,</a:t>
            </a:r>
            <a:r>
              <a:rPr lang="en-US" altLang="zh-CN" dirty="0" err="1"/>
              <a:t>p%d</a:t>
            </a:r>
            <a:r>
              <a:rPr lang="en-US" altLang="zh-CN" dirty="0"/>
              <a:t>:",</a:t>
            </a:r>
            <a:r>
              <a:rPr lang="en-US" altLang="zh-CN" dirty="0" err="1"/>
              <a:t>i,i</a:t>
            </a:r>
            <a:r>
              <a:rPr lang="en-US" altLang="zh-CN" dirty="0"/>
              <a:t>);</a:t>
            </a:r>
          </a:p>
          <a:p>
            <a:r>
              <a:rPr lang="en-US" altLang="zh-CN" dirty="0"/>
              <a:t>		</a:t>
            </a:r>
            <a:r>
              <a:rPr lang="en-US" altLang="zh-CN" dirty="0" err="1"/>
              <a:t>scanf</a:t>
            </a:r>
            <a:r>
              <a:rPr lang="en-US" altLang="zh-CN" dirty="0"/>
              <a:t>("%f %</a:t>
            </a:r>
            <a:r>
              <a:rPr lang="en-US" altLang="zh-CN" dirty="0" err="1"/>
              <a:t>f",&amp;w</a:t>
            </a:r>
            <a:r>
              <a:rPr lang="en-US" altLang="zh-CN" dirty="0"/>
              <a:t>[</a:t>
            </a:r>
            <a:r>
              <a:rPr lang="en-US" altLang="zh-CN" dirty="0" err="1"/>
              <a:t>i</a:t>
            </a:r>
            <a:r>
              <a:rPr lang="en-US" altLang="zh-CN" dirty="0"/>
              <a:t>],&amp;p[</a:t>
            </a:r>
            <a:r>
              <a:rPr lang="en-US" altLang="zh-CN" dirty="0" err="1"/>
              <a:t>i</a:t>
            </a:r>
            <a:r>
              <a:rPr lang="en-US" altLang="zh-CN" dirty="0"/>
              <a:t>]);</a:t>
            </a:r>
          </a:p>
          <a:p>
            <a:r>
              <a:rPr lang="en-US" altLang="zh-CN" dirty="0"/>
              <a:t>    }</a:t>
            </a:r>
          </a:p>
          <a:p>
            <a:r>
              <a:rPr lang="en-US" altLang="zh-CN" dirty="0"/>
              <a:t>	for(</a:t>
            </a:r>
            <a:r>
              <a:rPr lang="en-US" altLang="zh-CN" dirty="0" err="1"/>
              <a:t>i</a:t>
            </a:r>
            <a:r>
              <a:rPr lang="en-US" altLang="zh-CN" dirty="0"/>
              <a:t>=1;i&lt;=n-1;i++)     //  </a:t>
            </a:r>
            <a:r>
              <a:rPr lang="zh-CN" altLang="en-US" dirty="0"/>
              <a:t>对</a:t>
            </a:r>
            <a:r>
              <a:rPr lang="en-US" altLang="zh-CN" dirty="0"/>
              <a:t>n</a:t>
            </a:r>
            <a:r>
              <a:rPr lang="zh-CN" altLang="en-US" dirty="0"/>
              <a:t>件物品按单位重量的效益从大到小排序 </a:t>
            </a:r>
          </a:p>
          <a:p>
            <a:r>
              <a:rPr lang="zh-CN" altLang="en-US" dirty="0"/>
              <a:t>		</a:t>
            </a:r>
            <a:r>
              <a:rPr lang="en-US" altLang="zh-CN" dirty="0"/>
              <a:t>for(j=i+1;j&lt;=</a:t>
            </a:r>
            <a:r>
              <a:rPr lang="en-US" altLang="zh-CN" dirty="0" err="1"/>
              <a:t>n;j</a:t>
            </a:r>
            <a:r>
              <a:rPr lang="en-US" altLang="zh-CN" dirty="0"/>
              <a:t>++)</a:t>
            </a:r>
          </a:p>
          <a:p>
            <a:r>
              <a:rPr lang="en-US" altLang="zh-CN" dirty="0"/>
              <a:t>			if(p[</a:t>
            </a:r>
            <a:r>
              <a:rPr lang="en-US" altLang="zh-CN" dirty="0" err="1"/>
              <a:t>i</a:t>
            </a:r>
            <a:r>
              <a:rPr lang="en-US" altLang="zh-CN" dirty="0"/>
              <a:t>]/w[</a:t>
            </a:r>
            <a:r>
              <a:rPr lang="en-US" altLang="zh-CN" dirty="0" err="1"/>
              <a:t>i</a:t>
            </a:r>
            <a:r>
              <a:rPr lang="en-US" altLang="zh-CN" dirty="0"/>
              <a:t>]&lt;p[j]/w[j])</a:t>
            </a:r>
          </a:p>
          <a:p>
            <a:r>
              <a:rPr lang="en-US" altLang="zh-CN" dirty="0"/>
              <a:t>			{ </a:t>
            </a:r>
          </a:p>
          <a:p>
            <a:r>
              <a:rPr lang="en-US" altLang="zh-CN" dirty="0"/>
              <a:t>				h=p[</a:t>
            </a:r>
            <a:r>
              <a:rPr lang="en-US" altLang="zh-CN" dirty="0" err="1"/>
              <a:t>i</a:t>
            </a:r>
            <a:r>
              <a:rPr lang="en-US" altLang="zh-CN" dirty="0"/>
              <a:t>];p[</a:t>
            </a:r>
            <a:r>
              <a:rPr lang="en-US" altLang="zh-CN" dirty="0" err="1"/>
              <a:t>i</a:t>
            </a:r>
            <a:r>
              <a:rPr lang="en-US" altLang="zh-CN" dirty="0"/>
              <a:t>]=p[j]; p[j]=h;</a:t>
            </a:r>
          </a:p>
          <a:p>
            <a:r>
              <a:rPr lang="en-US" altLang="zh-CN" dirty="0"/>
              <a:t>				h=w[</a:t>
            </a:r>
            <a:r>
              <a:rPr lang="en-US" altLang="zh-CN" dirty="0" err="1"/>
              <a:t>i</a:t>
            </a:r>
            <a:r>
              <a:rPr lang="en-US" altLang="zh-CN" dirty="0"/>
              <a:t>];w[</a:t>
            </a:r>
            <a:r>
              <a:rPr lang="en-US" altLang="zh-CN" dirty="0" err="1"/>
              <a:t>i</a:t>
            </a:r>
            <a:r>
              <a:rPr lang="en-US" altLang="zh-CN" dirty="0"/>
              <a:t>]=w[j]; w[j]=h;</a:t>
            </a:r>
          </a:p>
          <a:p>
            <a:r>
              <a:rPr lang="en-US" altLang="zh-CN" dirty="0"/>
              <a:t>			}</a:t>
            </a:r>
            <a:endParaRPr lang="zh-CN" altLang="en-US" dirty="0"/>
          </a:p>
        </p:txBody>
      </p:sp>
    </p:spTree>
    <p:extLst>
      <p:ext uri="{BB962C8B-B14F-4D97-AF65-F5344CB8AC3E}">
        <p14:creationId xmlns:p14="http://schemas.microsoft.com/office/powerpoint/2010/main" val="3053850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658901"/>
            <a:ext cx="11254154" cy="5632311"/>
          </a:xfrm>
          <a:prstGeom prst="rect">
            <a:avLst/>
          </a:prstGeom>
        </p:spPr>
        <p:txBody>
          <a:bodyPr wrap="square">
            <a:spAutoFit/>
          </a:bodyPr>
          <a:lstStyle/>
          <a:p>
            <a:r>
              <a:rPr lang="en-US" altLang="zh-CN" dirty="0"/>
              <a:t>	</a:t>
            </a:r>
            <a:r>
              <a:rPr lang="en-US" altLang="zh-CN" dirty="0" err="1"/>
              <a:t>cw</a:t>
            </a:r>
            <a:r>
              <a:rPr lang="en-US" altLang="zh-CN" dirty="0"/>
              <a:t>=</a:t>
            </a:r>
            <a:r>
              <a:rPr lang="en-US" altLang="zh-CN" dirty="0" err="1"/>
              <a:t>c;s</a:t>
            </a:r>
            <a:r>
              <a:rPr lang="en-US" altLang="zh-CN" dirty="0"/>
              <a:t>=0;                    	// </a:t>
            </a:r>
            <a:r>
              <a:rPr lang="en-US" altLang="zh-CN" dirty="0" err="1"/>
              <a:t>cw</a:t>
            </a:r>
            <a:r>
              <a:rPr lang="zh-CN" altLang="en-US" dirty="0"/>
              <a:t>为背包还可装的重量 </a:t>
            </a:r>
          </a:p>
          <a:p>
            <a:r>
              <a:rPr lang="zh-CN" altLang="en-US" dirty="0"/>
              <a:t>	</a:t>
            </a:r>
            <a:r>
              <a:rPr lang="en-US" altLang="zh-CN" dirty="0"/>
              <a:t>for(</a:t>
            </a:r>
            <a:r>
              <a:rPr lang="en-US" altLang="zh-CN" dirty="0" err="1"/>
              <a:t>i</a:t>
            </a:r>
            <a:r>
              <a:rPr lang="en-US" altLang="zh-CN" dirty="0"/>
              <a:t>=1;i&lt;=</a:t>
            </a:r>
            <a:r>
              <a:rPr lang="en-US" altLang="zh-CN" dirty="0" err="1"/>
              <a:t>n;i</a:t>
            </a:r>
            <a:r>
              <a:rPr lang="en-US" altLang="zh-CN" dirty="0"/>
              <a:t>++)</a:t>
            </a:r>
          </a:p>
          <a:p>
            <a:r>
              <a:rPr lang="en-US" altLang="zh-CN" dirty="0"/>
              <a:t>	{</a:t>
            </a:r>
          </a:p>
          <a:p>
            <a:r>
              <a:rPr lang="en-US" altLang="zh-CN" dirty="0"/>
              <a:t>		if(w[</a:t>
            </a:r>
            <a:r>
              <a:rPr lang="en-US" altLang="zh-CN" dirty="0" err="1"/>
              <a:t>i</a:t>
            </a:r>
            <a:r>
              <a:rPr lang="en-US" altLang="zh-CN" dirty="0"/>
              <a:t>]&gt;</a:t>
            </a:r>
            <a:r>
              <a:rPr lang="en-US" altLang="zh-CN" dirty="0" err="1"/>
              <a:t>cw</a:t>
            </a:r>
            <a:r>
              <a:rPr lang="en-US" altLang="zh-CN" dirty="0"/>
              <a:t>) break;</a:t>
            </a:r>
          </a:p>
          <a:p>
            <a:r>
              <a:rPr lang="en-US" altLang="zh-CN" dirty="0"/>
              <a:t>		x[</a:t>
            </a:r>
            <a:r>
              <a:rPr lang="en-US" altLang="zh-CN" dirty="0" err="1"/>
              <a:t>i</a:t>
            </a:r>
            <a:r>
              <a:rPr lang="en-US" altLang="zh-CN" dirty="0"/>
              <a:t>]=1.0;                 	//  </a:t>
            </a:r>
            <a:r>
              <a:rPr lang="zh-CN" altLang="en-US" dirty="0"/>
              <a:t>若</a:t>
            </a:r>
            <a:r>
              <a:rPr lang="en-US" altLang="zh-CN" dirty="0"/>
              <a:t>w(</a:t>
            </a:r>
            <a:r>
              <a:rPr lang="en-US" altLang="zh-CN" dirty="0" err="1"/>
              <a:t>i</a:t>
            </a:r>
            <a:r>
              <a:rPr lang="en-US" altLang="zh-CN" dirty="0"/>
              <a:t>)&lt;=</a:t>
            </a:r>
            <a:r>
              <a:rPr lang="en-US" altLang="zh-CN" dirty="0" err="1"/>
              <a:t>cw</a:t>
            </a:r>
            <a:r>
              <a:rPr lang="en-US" altLang="zh-CN" dirty="0"/>
              <a:t>,</a:t>
            </a:r>
            <a:r>
              <a:rPr lang="zh-CN" altLang="en-US" dirty="0"/>
              <a:t>整体装入</a:t>
            </a:r>
          </a:p>
          <a:p>
            <a:r>
              <a:rPr lang="zh-CN" altLang="en-US" dirty="0"/>
              <a:t>		</a:t>
            </a:r>
            <a:r>
              <a:rPr lang="en-US" altLang="zh-CN" dirty="0" err="1"/>
              <a:t>cw</a:t>
            </a:r>
            <a:r>
              <a:rPr lang="en-US" altLang="zh-CN" dirty="0"/>
              <a:t>=</a:t>
            </a:r>
            <a:r>
              <a:rPr lang="en-US" altLang="zh-CN" dirty="0" err="1"/>
              <a:t>cw</a:t>
            </a:r>
            <a:r>
              <a:rPr lang="en-US" altLang="zh-CN" dirty="0"/>
              <a:t>-w[</a:t>
            </a:r>
            <a:r>
              <a:rPr lang="en-US" altLang="zh-CN" dirty="0" err="1"/>
              <a:t>i</a:t>
            </a:r>
            <a:r>
              <a:rPr lang="en-US" altLang="zh-CN" dirty="0"/>
              <a:t>];</a:t>
            </a:r>
          </a:p>
          <a:p>
            <a:r>
              <a:rPr lang="en-US" altLang="zh-CN" dirty="0"/>
              <a:t>		s=</a:t>
            </a:r>
            <a:r>
              <a:rPr lang="en-US" altLang="zh-CN" dirty="0" err="1"/>
              <a:t>s+p</a:t>
            </a:r>
            <a:r>
              <a:rPr lang="en-US" altLang="zh-CN" dirty="0"/>
              <a:t>[</a:t>
            </a:r>
            <a:r>
              <a:rPr lang="en-US" altLang="zh-CN" dirty="0" err="1"/>
              <a:t>i</a:t>
            </a:r>
            <a:r>
              <a:rPr lang="en-US" altLang="zh-CN" dirty="0"/>
              <a:t>];</a:t>
            </a:r>
          </a:p>
          <a:p>
            <a:r>
              <a:rPr lang="en-US" altLang="zh-CN" dirty="0"/>
              <a:t>	}</a:t>
            </a:r>
          </a:p>
          <a:p>
            <a:r>
              <a:rPr lang="en-US" altLang="zh-CN" dirty="0"/>
              <a:t>	x[</a:t>
            </a:r>
            <a:r>
              <a:rPr lang="en-US" altLang="zh-CN" dirty="0" err="1"/>
              <a:t>i</a:t>
            </a:r>
            <a:r>
              <a:rPr lang="en-US" altLang="zh-CN" dirty="0"/>
              <a:t>]=(float)(</a:t>
            </a:r>
            <a:r>
              <a:rPr lang="en-US" altLang="zh-CN" dirty="0" err="1"/>
              <a:t>cw</a:t>
            </a:r>
            <a:r>
              <a:rPr lang="en-US" altLang="zh-CN" dirty="0"/>
              <a:t>/w[</a:t>
            </a:r>
            <a:r>
              <a:rPr lang="en-US" altLang="zh-CN" dirty="0" err="1"/>
              <a:t>i</a:t>
            </a:r>
            <a:r>
              <a:rPr lang="en-US" altLang="zh-CN" dirty="0"/>
              <a:t>]);        	//  </a:t>
            </a:r>
            <a:r>
              <a:rPr lang="zh-CN" altLang="en-US" dirty="0"/>
              <a:t>若</a:t>
            </a:r>
            <a:r>
              <a:rPr lang="en-US" altLang="zh-CN" dirty="0"/>
              <a:t>w(</a:t>
            </a:r>
            <a:r>
              <a:rPr lang="en-US" altLang="zh-CN" dirty="0" err="1"/>
              <a:t>i</a:t>
            </a:r>
            <a:r>
              <a:rPr lang="en-US" altLang="zh-CN" dirty="0"/>
              <a:t>)&gt;</a:t>
            </a:r>
            <a:r>
              <a:rPr lang="en-US" altLang="zh-CN" dirty="0" err="1"/>
              <a:t>cw</a:t>
            </a:r>
            <a:r>
              <a:rPr lang="en-US" altLang="zh-CN" dirty="0"/>
              <a:t>,</a:t>
            </a:r>
            <a:r>
              <a:rPr lang="zh-CN" altLang="en-US" dirty="0"/>
              <a:t>装入一部分</a:t>
            </a:r>
            <a:r>
              <a:rPr lang="en-US" altLang="zh-CN" dirty="0"/>
              <a:t>x(</a:t>
            </a:r>
            <a:r>
              <a:rPr lang="en-US" altLang="zh-CN" dirty="0" err="1"/>
              <a:t>i</a:t>
            </a:r>
            <a:r>
              <a:rPr lang="en-US" altLang="zh-CN" dirty="0"/>
              <a:t>) </a:t>
            </a:r>
          </a:p>
          <a:p>
            <a:r>
              <a:rPr lang="en-US" altLang="zh-CN" dirty="0"/>
              <a:t>	s=</a:t>
            </a:r>
            <a:r>
              <a:rPr lang="en-US" altLang="zh-CN" dirty="0" err="1"/>
              <a:t>s+p</a:t>
            </a:r>
            <a:r>
              <a:rPr lang="en-US" altLang="zh-CN" dirty="0"/>
              <a:t>[</a:t>
            </a:r>
            <a:r>
              <a:rPr lang="en-US" altLang="zh-CN" dirty="0" err="1"/>
              <a:t>i</a:t>
            </a:r>
            <a:r>
              <a:rPr lang="en-US" altLang="zh-CN" dirty="0"/>
              <a:t>]*x[</a:t>
            </a:r>
            <a:r>
              <a:rPr lang="en-US" altLang="zh-CN" dirty="0" err="1"/>
              <a:t>i</a:t>
            </a:r>
            <a:r>
              <a:rPr lang="en-US" altLang="zh-CN" dirty="0"/>
              <a:t>];</a:t>
            </a:r>
          </a:p>
          <a:p>
            <a:r>
              <a:rPr lang="en-US" altLang="zh-CN" dirty="0"/>
              <a:t>	</a:t>
            </a:r>
            <a:r>
              <a:rPr lang="en-US" altLang="zh-CN" dirty="0" err="1"/>
              <a:t>printf</a:t>
            </a:r>
            <a:r>
              <a:rPr lang="en-US" altLang="zh-CN" dirty="0"/>
              <a:t>("</a:t>
            </a:r>
            <a:r>
              <a:rPr lang="zh-CN" altLang="en-US" dirty="0"/>
              <a:t>装包：</a:t>
            </a:r>
            <a:r>
              <a:rPr lang="en-US" altLang="zh-CN" dirty="0"/>
              <a:t>");             	//  </a:t>
            </a:r>
            <a:r>
              <a:rPr lang="zh-CN" altLang="en-US" dirty="0"/>
              <a:t>输出装包结果 </a:t>
            </a:r>
          </a:p>
          <a:p>
            <a:r>
              <a:rPr lang="zh-CN" altLang="en-US" dirty="0"/>
              <a:t>	</a:t>
            </a:r>
            <a:r>
              <a:rPr lang="en-US" altLang="zh-CN" dirty="0"/>
              <a:t>for(</a:t>
            </a:r>
            <a:r>
              <a:rPr lang="en-US" altLang="zh-CN" dirty="0" err="1"/>
              <a:t>i</a:t>
            </a:r>
            <a:r>
              <a:rPr lang="en-US" altLang="zh-CN" dirty="0"/>
              <a:t>=1;i&lt;=</a:t>
            </a:r>
            <a:r>
              <a:rPr lang="en-US" altLang="zh-CN" dirty="0" err="1"/>
              <a:t>n;i</a:t>
            </a:r>
            <a:r>
              <a:rPr lang="en-US" altLang="zh-CN" dirty="0"/>
              <a:t>++)</a:t>
            </a:r>
          </a:p>
          <a:p>
            <a:r>
              <a:rPr lang="en-US" altLang="zh-CN" dirty="0"/>
              <a:t>		if(x[</a:t>
            </a:r>
            <a:r>
              <a:rPr lang="en-US" altLang="zh-CN" dirty="0" err="1"/>
              <a:t>i</a:t>
            </a:r>
            <a:r>
              <a:rPr lang="en-US" altLang="zh-CN" dirty="0"/>
              <a:t>]&lt;1)  break;</a:t>
            </a:r>
          </a:p>
          <a:p>
            <a:r>
              <a:rPr lang="en-US" altLang="zh-CN" dirty="0"/>
              <a:t>		else</a:t>
            </a:r>
          </a:p>
          <a:p>
            <a:r>
              <a:rPr lang="en-US" altLang="zh-CN" dirty="0"/>
              <a:t>			</a:t>
            </a:r>
            <a:r>
              <a:rPr lang="en-US" altLang="zh-CN" dirty="0" err="1"/>
              <a:t>printf</a:t>
            </a:r>
            <a:r>
              <a:rPr lang="en-US" altLang="zh-CN" dirty="0"/>
              <a:t>("\n </a:t>
            </a:r>
            <a:r>
              <a:rPr lang="zh-CN" altLang="en-US" dirty="0"/>
              <a:t>装入重量为</a:t>
            </a:r>
            <a:r>
              <a:rPr lang="en-US" altLang="zh-CN" dirty="0"/>
              <a:t>%5.1f</a:t>
            </a:r>
            <a:r>
              <a:rPr lang="zh-CN" altLang="en-US" dirty="0"/>
              <a:t>效益为</a:t>
            </a:r>
            <a:r>
              <a:rPr lang="en-US" altLang="zh-CN" dirty="0"/>
              <a:t>%5.1f</a:t>
            </a:r>
            <a:r>
              <a:rPr lang="zh-CN" altLang="en-US" dirty="0"/>
              <a:t>的物品</a:t>
            </a:r>
            <a:r>
              <a:rPr lang="en-US" altLang="zh-CN" dirty="0"/>
              <a:t>.",w[</a:t>
            </a:r>
            <a:r>
              <a:rPr lang="en-US" altLang="zh-CN" dirty="0" err="1"/>
              <a:t>i</a:t>
            </a:r>
            <a:r>
              <a:rPr lang="en-US" altLang="zh-CN" dirty="0"/>
              <a:t>],p[</a:t>
            </a:r>
            <a:r>
              <a:rPr lang="en-US" altLang="zh-CN" dirty="0" err="1"/>
              <a:t>i</a:t>
            </a:r>
            <a:r>
              <a:rPr lang="en-US" altLang="zh-CN" dirty="0"/>
              <a:t>]);</a:t>
            </a:r>
          </a:p>
          <a:p>
            <a:r>
              <a:rPr lang="en-US" altLang="zh-CN" dirty="0"/>
              <a:t>	if(x[</a:t>
            </a:r>
            <a:r>
              <a:rPr lang="en-US" altLang="zh-CN" dirty="0" err="1"/>
              <a:t>i</a:t>
            </a:r>
            <a:r>
              <a:rPr lang="en-US" altLang="zh-CN" dirty="0"/>
              <a:t>]&gt;0 &amp;&amp; x[</a:t>
            </a:r>
            <a:r>
              <a:rPr lang="en-US" altLang="zh-CN" dirty="0" err="1"/>
              <a:t>i</a:t>
            </a:r>
            <a:r>
              <a:rPr lang="en-US" altLang="zh-CN" dirty="0"/>
              <a:t>]&lt;1)</a:t>
            </a:r>
          </a:p>
          <a:p>
            <a:r>
              <a:rPr lang="en-US" altLang="zh-CN" dirty="0"/>
              <a:t>		</a:t>
            </a:r>
            <a:r>
              <a:rPr lang="en-US" altLang="zh-CN" dirty="0" err="1"/>
              <a:t>printf</a:t>
            </a:r>
            <a:r>
              <a:rPr lang="en-US" altLang="zh-CN" dirty="0"/>
              <a:t>("\n </a:t>
            </a:r>
            <a:r>
              <a:rPr lang="zh-CN" altLang="en-US" dirty="0"/>
              <a:t>装入重量为</a:t>
            </a:r>
            <a:r>
              <a:rPr lang="en-US" altLang="zh-CN" dirty="0"/>
              <a:t>%5.1f</a:t>
            </a:r>
            <a:r>
              <a:rPr lang="zh-CN" altLang="en-US" dirty="0"/>
              <a:t>效益为</a:t>
            </a:r>
            <a:r>
              <a:rPr lang="en-US" altLang="zh-CN" dirty="0"/>
              <a:t>%5.1f</a:t>
            </a:r>
            <a:r>
              <a:rPr lang="zh-CN" altLang="en-US" dirty="0"/>
              <a:t>的物品百分之</a:t>
            </a:r>
            <a:r>
              <a:rPr lang="en-US" altLang="zh-CN" dirty="0"/>
              <a:t>%5.1f.",w[</a:t>
            </a:r>
            <a:r>
              <a:rPr lang="en-US" altLang="zh-CN" dirty="0" err="1"/>
              <a:t>i</a:t>
            </a:r>
            <a:r>
              <a:rPr lang="en-US" altLang="zh-CN" dirty="0"/>
              <a:t>], p[</a:t>
            </a:r>
            <a:r>
              <a:rPr lang="en-US" altLang="zh-CN" dirty="0" err="1"/>
              <a:t>i</a:t>
            </a:r>
            <a:r>
              <a:rPr lang="en-US" altLang="zh-CN" dirty="0"/>
              <a:t>],x[</a:t>
            </a:r>
            <a:r>
              <a:rPr lang="en-US" altLang="zh-CN" dirty="0" err="1"/>
              <a:t>i</a:t>
            </a:r>
            <a:r>
              <a:rPr lang="en-US" altLang="zh-CN" dirty="0"/>
              <a:t>]*100);</a:t>
            </a:r>
          </a:p>
          <a:p>
            <a:r>
              <a:rPr lang="en-US" altLang="zh-CN" dirty="0"/>
              <a:t>	</a:t>
            </a:r>
            <a:r>
              <a:rPr lang="en-US" altLang="zh-CN" dirty="0" err="1"/>
              <a:t>printf</a:t>
            </a:r>
            <a:r>
              <a:rPr lang="en-US" altLang="zh-CN" dirty="0"/>
              <a:t>("\n </a:t>
            </a:r>
            <a:r>
              <a:rPr lang="zh-CN" altLang="en-US" dirty="0"/>
              <a:t>所得最大效益为：</a:t>
            </a:r>
            <a:r>
              <a:rPr lang="en-US" altLang="zh-CN" dirty="0"/>
              <a:t>%7.1f ",s);</a:t>
            </a:r>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1062833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a:t>
            </a:r>
            <a:r>
              <a:rPr lang="zh-CN" altLang="en-US" dirty="0" smtClean="0"/>
              <a:t>数列操作</a:t>
            </a:r>
            <a:endParaRPr lang="zh-CN" altLang="en-US" dirty="0"/>
          </a:p>
        </p:txBody>
      </p:sp>
      <p:sp>
        <p:nvSpPr>
          <p:cNvPr id="3" name="内容占位符 2"/>
          <p:cNvSpPr>
            <a:spLocks noGrp="1"/>
          </p:cNvSpPr>
          <p:nvPr>
            <p:ph idx="1"/>
          </p:nvPr>
        </p:nvSpPr>
        <p:spPr/>
        <p:txBody>
          <a:bodyPr/>
          <a:lstStyle/>
          <a:p>
            <a:r>
              <a:rPr lang="zh-CN" altLang="en-US" dirty="0">
                <a:solidFill>
                  <a:srgbClr val="000000"/>
                </a:solidFill>
                <a:latin typeface="楷体" panose="02010609060101010101" pitchFamily="49" charset="-122"/>
                <a:ea typeface="楷体" panose="02010609060101010101" pitchFamily="49" charset="-122"/>
              </a:rPr>
              <a:t>给定一个由</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个正整数组成的数列，对数列进行一次操作：去除其中两项</a:t>
            </a:r>
            <a:r>
              <a:rPr lang="en-US" altLang="zh-CN" dirty="0">
                <a:solidFill>
                  <a:srgbClr val="000000"/>
                </a:solidFill>
                <a:latin typeface="楷体" panose="02010609060101010101" pitchFamily="49" charset="-122"/>
                <a:ea typeface="楷体" panose="02010609060101010101" pitchFamily="49" charset="-122"/>
              </a:rPr>
              <a:t>a</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b</a:t>
            </a:r>
            <a:r>
              <a:rPr lang="zh-CN" altLang="en-US" dirty="0">
                <a:solidFill>
                  <a:srgbClr val="000000"/>
                </a:solidFill>
                <a:latin typeface="楷体" panose="02010609060101010101" pitchFamily="49" charset="-122"/>
                <a:ea typeface="楷体" panose="02010609060101010101" pitchFamily="49" charset="-122"/>
              </a:rPr>
              <a:t>，然后添加一项</a:t>
            </a:r>
            <a:r>
              <a:rPr lang="en-US" altLang="zh-CN" dirty="0">
                <a:solidFill>
                  <a:srgbClr val="000000"/>
                </a:solidFill>
                <a:latin typeface="楷体" panose="02010609060101010101" pitchFamily="49" charset="-122"/>
                <a:ea typeface="楷体" panose="02010609060101010101" pitchFamily="49" charset="-122"/>
              </a:rPr>
              <a:t>a×b+1</a:t>
            </a:r>
            <a:r>
              <a:rPr lang="zh-CN" altLang="en-US" dirty="0">
                <a:solidFill>
                  <a:srgbClr val="000000"/>
                </a:solidFill>
                <a:latin typeface="楷体" panose="02010609060101010101" pitchFamily="49" charset="-122"/>
                <a:ea typeface="楷体" panose="02010609060101010101" pitchFamily="49" charset="-122"/>
              </a:rPr>
              <a:t>。每操作一次数列减少一项，经</a:t>
            </a:r>
            <a:r>
              <a:rPr lang="en-US" altLang="zh-CN" dirty="0">
                <a:solidFill>
                  <a:srgbClr val="000000"/>
                </a:solidFill>
                <a:latin typeface="楷体" panose="02010609060101010101" pitchFamily="49" charset="-122"/>
                <a:ea typeface="楷体" panose="02010609060101010101" pitchFamily="49" charset="-122"/>
              </a:rPr>
              <a:t>n−1</a:t>
            </a:r>
            <a:r>
              <a:rPr lang="zh-CN" altLang="en-US" dirty="0">
                <a:solidFill>
                  <a:srgbClr val="000000"/>
                </a:solidFill>
                <a:latin typeface="楷体" panose="02010609060101010101" pitchFamily="49" charset="-122"/>
                <a:ea typeface="楷体" panose="02010609060101010101" pitchFamily="49" charset="-122"/>
              </a:rPr>
              <a:t>次操作后该数列只剩一个数</a:t>
            </a:r>
            <a:r>
              <a:rPr lang="zh-CN" altLang="en-US" dirty="0" smtClean="0">
                <a:solidFill>
                  <a:srgbClr val="000000"/>
                </a:solidFill>
                <a:latin typeface="楷体" panose="02010609060101010101" pitchFamily="49" charset="-122"/>
                <a:ea typeface="楷体" panose="02010609060101010101" pitchFamily="49" charset="-122"/>
              </a:rPr>
              <a:t>。试</a:t>
            </a:r>
            <a:r>
              <a:rPr lang="zh-CN" altLang="en-US" dirty="0">
                <a:solidFill>
                  <a:srgbClr val="000000"/>
                </a:solidFill>
                <a:latin typeface="楷体" panose="02010609060101010101" pitchFamily="49" charset="-122"/>
                <a:ea typeface="楷体" panose="02010609060101010101" pitchFamily="49" charset="-122"/>
              </a:rPr>
              <a:t>求在</a:t>
            </a:r>
            <a:r>
              <a:rPr lang="en-US" altLang="zh-CN" dirty="0">
                <a:solidFill>
                  <a:srgbClr val="000000"/>
                </a:solidFill>
                <a:latin typeface="楷体" panose="02010609060101010101" pitchFamily="49" charset="-122"/>
                <a:ea typeface="楷体" panose="02010609060101010101" pitchFamily="49" charset="-122"/>
              </a:rPr>
              <a:t>n-1</a:t>
            </a:r>
            <a:r>
              <a:rPr lang="zh-CN" altLang="en-US" dirty="0">
                <a:solidFill>
                  <a:srgbClr val="000000"/>
                </a:solidFill>
                <a:latin typeface="楷体" panose="02010609060101010101" pitchFamily="49" charset="-122"/>
                <a:ea typeface="楷体" panose="02010609060101010101" pitchFamily="49" charset="-122"/>
              </a:rPr>
              <a:t>次操作后最后得数的最大值</a:t>
            </a:r>
            <a:r>
              <a:rPr lang="zh-CN" altLang="en-US" dirty="0" smtClean="0">
                <a:solidFill>
                  <a:srgbClr val="000000"/>
                </a:solidFill>
                <a:latin typeface="楷体" panose="02010609060101010101" pitchFamily="49" charset="-122"/>
                <a:ea typeface="楷体" panose="02010609060101010101" pitchFamily="49" charset="-122"/>
              </a:rPr>
              <a:t>。</a:t>
            </a:r>
            <a:endParaRPr lang="en-US" altLang="zh-CN" dirty="0" smtClean="0">
              <a:solidFill>
                <a:srgbClr val="000000"/>
              </a:solidFill>
              <a:latin typeface="楷体" panose="02010609060101010101" pitchFamily="49" charset="-122"/>
              <a:ea typeface="楷体" panose="02010609060101010101" pitchFamily="49" charset="-122"/>
            </a:endParaRPr>
          </a:p>
          <a:p>
            <a:r>
              <a:rPr lang="zh-CN" altLang="en-US" dirty="0" smtClean="0">
                <a:solidFill>
                  <a:srgbClr val="000000"/>
                </a:solidFill>
                <a:latin typeface="楷体" panose="02010609060101010101" pitchFamily="49" charset="-122"/>
                <a:ea typeface="楷体" panose="02010609060101010101" pitchFamily="49" charset="-122"/>
              </a:rPr>
              <a:t>输入要求：输入</a:t>
            </a:r>
            <a:r>
              <a:rPr lang="en-US" altLang="zh-CN" dirty="0" smtClean="0">
                <a:solidFill>
                  <a:srgbClr val="000000"/>
                </a:solidFill>
                <a:latin typeface="楷体" panose="02010609060101010101" pitchFamily="49" charset="-122"/>
                <a:ea typeface="楷体" panose="02010609060101010101" pitchFamily="49" charset="-122"/>
              </a:rPr>
              <a:t>n</a:t>
            </a:r>
            <a:r>
              <a:rPr lang="zh-CN" altLang="en-US" dirty="0" smtClean="0">
                <a:solidFill>
                  <a:srgbClr val="000000"/>
                </a:solidFill>
                <a:latin typeface="楷体" panose="02010609060101010101" pitchFamily="49" charset="-122"/>
                <a:ea typeface="楷体" panose="02010609060101010101" pitchFamily="49" charset="-122"/>
              </a:rPr>
              <a:t>和</a:t>
            </a:r>
            <a:r>
              <a:rPr lang="en-US" altLang="zh-CN" dirty="0" smtClean="0">
                <a:solidFill>
                  <a:srgbClr val="000000"/>
                </a:solidFill>
                <a:latin typeface="楷体" panose="02010609060101010101" pitchFamily="49" charset="-122"/>
                <a:ea typeface="楷体" panose="02010609060101010101" pitchFamily="49" charset="-122"/>
              </a:rPr>
              <a:t>n</a:t>
            </a:r>
            <a:r>
              <a:rPr lang="zh-CN" altLang="en-US" dirty="0" smtClean="0">
                <a:solidFill>
                  <a:srgbClr val="000000"/>
                </a:solidFill>
                <a:latin typeface="楷体" panose="02010609060101010101" pitchFamily="49" charset="-122"/>
                <a:ea typeface="楷体" panose="02010609060101010101" pitchFamily="49" charset="-122"/>
              </a:rPr>
              <a:t>个数</a:t>
            </a:r>
            <a:endParaRPr lang="en-US" altLang="zh-CN" dirty="0" smtClean="0">
              <a:solidFill>
                <a:srgbClr val="000000"/>
              </a:solidFill>
              <a:latin typeface="楷体" panose="02010609060101010101" pitchFamily="49" charset="-122"/>
              <a:ea typeface="楷体" panose="02010609060101010101" pitchFamily="49" charset="-122"/>
            </a:endParaRPr>
          </a:p>
          <a:p>
            <a:r>
              <a:rPr lang="zh-CN" altLang="en-US" dirty="0" smtClean="0">
                <a:solidFill>
                  <a:srgbClr val="000000"/>
                </a:solidFill>
                <a:latin typeface="楷体" panose="02010609060101010101" pitchFamily="49" charset="-122"/>
                <a:ea typeface="楷体" panose="02010609060101010101" pitchFamily="49" charset="-122"/>
              </a:rPr>
              <a:t>输出要求：输出最后剩下的一个</a:t>
            </a:r>
            <a:endParaRPr lang="en-US" altLang="zh-CN" dirty="0" smtClean="0">
              <a:solidFill>
                <a:srgbClr val="000000"/>
              </a:solidFill>
              <a:latin typeface="楷体" panose="02010609060101010101" pitchFamily="49" charset="-122"/>
              <a:ea typeface="楷体" panose="02010609060101010101" pitchFamily="49" charset="-122"/>
            </a:endParaRPr>
          </a:p>
          <a:p>
            <a:r>
              <a:rPr lang="zh-CN" altLang="en-US" dirty="0" smtClean="0">
                <a:solidFill>
                  <a:srgbClr val="000000"/>
                </a:solidFill>
                <a:latin typeface="楷体" panose="02010609060101010101" pitchFamily="49" charset="-122"/>
                <a:ea typeface="楷体" panose="02010609060101010101" pitchFamily="49" charset="-122"/>
              </a:rPr>
              <a:t>输入样例：</a:t>
            </a:r>
            <a:r>
              <a:rPr lang="en-US" altLang="zh-CN" dirty="0" smtClean="0">
                <a:solidFill>
                  <a:srgbClr val="000000"/>
                </a:solidFill>
                <a:latin typeface="楷体" panose="02010609060101010101" pitchFamily="49" charset="-122"/>
                <a:ea typeface="楷体" panose="02010609060101010101" pitchFamily="49" charset="-122"/>
              </a:rPr>
              <a:t>6 8 9 3 6 5 4</a:t>
            </a:r>
          </a:p>
          <a:p>
            <a:r>
              <a:rPr lang="zh-CN" altLang="en-US" dirty="0" smtClean="0">
                <a:solidFill>
                  <a:srgbClr val="000000"/>
                </a:solidFill>
                <a:latin typeface="楷体" panose="02010609060101010101" pitchFamily="49" charset="-122"/>
                <a:ea typeface="楷体" panose="02010609060101010101" pitchFamily="49" charset="-122"/>
              </a:rPr>
              <a:t>输出样例：</a:t>
            </a:r>
            <a:r>
              <a:rPr lang="en-US" altLang="zh-CN" dirty="0" smtClean="0">
                <a:solidFill>
                  <a:srgbClr val="000000"/>
                </a:solidFill>
                <a:latin typeface="楷体" panose="02010609060101010101" pitchFamily="49" charset="-122"/>
                <a:ea typeface="楷体" panose="02010609060101010101" pitchFamily="49" charset="-122"/>
              </a:rPr>
              <a:t>29493</a:t>
            </a:r>
            <a:endParaRPr lang="zh-CN" altLang="en-US" dirty="0">
              <a:solidFill>
                <a:srgbClr val="000000"/>
              </a:solidFill>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1082090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smtClean="0"/>
              <a:t>设计要点</a:t>
            </a:r>
            <a:endParaRPr lang="zh-CN" altLang="en-US" dirty="0"/>
          </a:p>
        </p:txBody>
      </p:sp>
      <p:sp>
        <p:nvSpPr>
          <p:cNvPr id="3" name="内容占位符 2"/>
          <p:cNvSpPr>
            <a:spLocks noGrp="1"/>
          </p:cNvSpPr>
          <p:nvPr>
            <p:ph idx="1"/>
          </p:nvPr>
        </p:nvSpPr>
        <p:spPr>
          <a:xfrm>
            <a:off x="838200" y="1825625"/>
            <a:ext cx="10515600" cy="3194783"/>
          </a:xfrm>
        </p:spPr>
        <p:txBody>
          <a:bodyPr/>
          <a:lstStyle/>
          <a:p>
            <a:r>
              <a:rPr lang="zh-CN" altLang="en-US" dirty="0">
                <a:solidFill>
                  <a:srgbClr val="000000"/>
                </a:solidFill>
                <a:latin typeface="宋体" panose="02010600030101010101" pitchFamily="2" charset="-122"/>
                <a:ea typeface="宋体" panose="02010600030101010101" pitchFamily="2" charset="-122"/>
              </a:rPr>
              <a:t>设数列有</a:t>
            </a:r>
            <a:r>
              <a:rPr lang="en-US" altLang="zh-CN" dirty="0">
                <a:solidFill>
                  <a:srgbClr val="000000"/>
                </a:solidFill>
                <a:latin typeface="宋体" panose="02010600030101010101" pitchFamily="2" charset="-122"/>
                <a:ea typeface="宋体" panose="02010600030101010101" pitchFamily="2" charset="-122"/>
              </a:rPr>
              <a:t>3</a:t>
            </a:r>
            <a:r>
              <a:rPr lang="zh-CN" altLang="en-US" dirty="0">
                <a:solidFill>
                  <a:srgbClr val="000000"/>
                </a:solidFill>
                <a:latin typeface="宋体" panose="02010600030101010101" pitchFamily="2" charset="-122"/>
                <a:ea typeface="宋体" panose="02010600030101010101" pitchFamily="2" charset="-122"/>
              </a:rPr>
              <a:t>项</a:t>
            </a:r>
            <a:r>
              <a:rPr lang="en-US" altLang="zh-CN" dirty="0" err="1" smtClean="0">
                <a:solidFill>
                  <a:srgbClr val="000000"/>
                </a:solidFill>
                <a:latin typeface="宋体" panose="02010600030101010101" pitchFamily="2" charset="-122"/>
                <a:ea typeface="宋体" panose="02010600030101010101" pitchFamily="2" charset="-122"/>
              </a:rPr>
              <a:t>x,y,z</a:t>
            </a:r>
            <a:r>
              <a:rPr lang="en-US" altLang="zh-CN" dirty="0" smtClean="0">
                <a:solidFill>
                  <a:srgbClr val="000000"/>
                </a:solidFill>
                <a:latin typeface="宋体" panose="02010600030101010101" pitchFamily="2" charset="-122"/>
                <a:ea typeface="宋体" panose="02010600030101010101" pitchFamily="2" charset="-122"/>
              </a:rPr>
              <a:t>(x&lt;=y&lt;=z</a:t>
            </a:r>
            <a:r>
              <a:rPr lang="en-US" altLang="zh-CN" dirty="0">
                <a:solidFill>
                  <a:srgbClr val="000000"/>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a:t>
            </a:r>
            <a:r>
              <a:rPr lang="zh-CN" altLang="en-US" dirty="0" smtClean="0">
                <a:solidFill>
                  <a:srgbClr val="000000"/>
                </a:solidFill>
                <a:latin typeface="宋体" panose="02010600030101010101" pitchFamily="2" charset="-122"/>
                <a:ea typeface="宋体" panose="02010600030101010101" pitchFamily="2" charset="-122"/>
              </a:rPr>
              <a:t>由</a:t>
            </a:r>
            <a:endParaRPr lang="en-US" altLang="zh-CN" dirty="0" smtClean="0">
              <a:solidFill>
                <a:srgbClr val="000000"/>
              </a:solidFill>
              <a:latin typeface="宋体" panose="02010600030101010101" pitchFamily="2" charset="-122"/>
              <a:ea typeface="宋体" panose="02010600030101010101" pitchFamily="2" charset="-122"/>
            </a:endParaRPr>
          </a:p>
          <a:p>
            <a:pPr lvl="1"/>
            <a:r>
              <a:rPr lang="en-US" altLang="zh-CN" dirty="0" smtClean="0">
                <a:solidFill>
                  <a:srgbClr val="000000"/>
                </a:solidFill>
                <a:latin typeface="宋体" panose="02010600030101010101" pitchFamily="2" charset="-122"/>
                <a:ea typeface="宋体" panose="02010600030101010101" pitchFamily="2" charset="-122"/>
              </a:rPr>
              <a:t>(x</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y+1)</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z+1 </a:t>
            </a:r>
            <a:r>
              <a:rPr lang="en-US" altLang="zh-CN" dirty="0">
                <a:solidFill>
                  <a:srgbClr val="000000"/>
                </a:solidFill>
                <a:latin typeface="宋体" panose="02010600030101010101" pitchFamily="2" charset="-122"/>
                <a:ea typeface="宋体" panose="02010600030101010101" pitchFamily="2" charset="-122"/>
              </a:rPr>
              <a:t>≥ (</a:t>
            </a:r>
            <a:r>
              <a:rPr lang="en-US" altLang="zh-CN" dirty="0" smtClean="0">
                <a:solidFill>
                  <a:srgbClr val="000000"/>
                </a:solidFill>
                <a:latin typeface="宋体" panose="02010600030101010101" pitchFamily="2" charset="-122"/>
                <a:ea typeface="宋体" panose="02010600030101010101" pitchFamily="2" charset="-122"/>
              </a:rPr>
              <a:t>x</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z+1)</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y+1≥ </a:t>
            </a:r>
            <a:r>
              <a:rPr lang="en-US" altLang="zh-CN" dirty="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y</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z+1)</a:t>
            </a:r>
            <a:r>
              <a:rPr lang="zh-CN" altLang="en-US"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宋体" panose="02010600030101010101" pitchFamily="2" charset="-122"/>
                <a:ea typeface="宋体" panose="02010600030101010101" pitchFamily="2" charset="-122"/>
              </a:rPr>
              <a:t>x+1</a:t>
            </a:r>
            <a:endParaRPr lang="en-US" altLang="zh-CN" dirty="0">
              <a:solidFill>
                <a:srgbClr val="000000"/>
              </a:solidFill>
              <a:latin typeface="宋体" panose="02010600030101010101" pitchFamily="2" charset="-122"/>
              <a:ea typeface="宋体" panose="02010600030101010101" pitchFamily="2" charset="-122"/>
            </a:endParaRPr>
          </a:p>
          <a:p>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000000"/>
                </a:solidFill>
                <a:latin typeface="宋体" panose="02010600030101010101" pitchFamily="2" charset="-122"/>
                <a:ea typeface="宋体" panose="02010600030101010101" pitchFamily="2" charset="-122"/>
              </a:rPr>
              <a:t>可知选取数列中最小的</a:t>
            </a:r>
            <a:r>
              <a:rPr lang="en-US" altLang="zh-CN" dirty="0">
                <a:solidFill>
                  <a:srgbClr val="000000"/>
                </a:solidFill>
                <a:latin typeface="宋体" panose="02010600030101010101" pitchFamily="2" charset="-122"/>
                <a:ea typeface="宋体" panose="02010600030101010101" pitchFamily="2" charset="-122"/>
              </a:rPr>
              <a:t>2</a:t>
            </a:r>
            <a:r>
              <a:rPr lang="zh-CN" altLang="en-US" dirty="0">
                <a:solidFill>
                  <a:srgbClr val="000000"/>
                </a:solidFill>
                <a:latin typeface="宋体" panose="02010600030101010101" pitchFamily="2" charset="-122"/>
                <a:ea typeface="宋体" panose="02010600030101010101" pitchFamily="2" charset="-122"/>
              </a:rPr>
              <a:t>项操作，可使积最大。</a:t>
            </a:r>
          </a:p>
          <a:p>
            <a:r>
              <a:rPr lang="zh-CN" altLang="en-US" dirty="0">
                <a:solidFill>
                  <a:srgbClr val="000000"/>
                </a:solidFill>
                <a:latin typeface="宋体" panose="02010600030101010101" pitchFamily="2" charset="-122"/>
                <a:ea typeface="宋体" panose="02010600030101010101" pitchFamily="2" charset="-122"/>
              </a:rPr>
              <a:t> 采用贪心算法，当数列中有</a:t>
            </a:r>
            <a:r>
              <a:rPr lang="en-US" altLang="zh-CN" dirty="0">
                <a:solidFill>
                  <a:srgbClr val="000000"/>
                </a:solidFill>
                <a:latin typeface="宋体" panose="02010600030101010101" pitchFamily="2" charset="-122"/>
                <a:ea typeface="宋体" panose="02010600030101010101" pitchFamily="2" charset="-122"/>
              </a:rPr>
              <a:t>3</a:t>
            </a:r>
            <a:r>
              <a:rPr lang="zh-CN" altLang="en-US" dirty="0">
                <a:solidFill>
                  <a:srgbClr val="000000"/>
                </a:solidFill>
                <a:latin typeface="宋体" panose="02010600030101010101" pitchFamily="2" charset="-122"/>
                <a:ea typeface="宋体" panose="02010600030101010101" pitchFamily="2" charset="-122"/>
              </a:rPr>
              <a:t>项以上时，为使最后所得数最大，每次选择去掉最小的</a:t>
            </a:r>
            <a:r>
              <a:rPr lang="en-US" altLang="zh-CN" dirty="0">
                <a:solidFill>
                  <a:srgbClr val="000000"/>
                </a:solidFill>
                <a:latin typeface="宋体" panose="02010600030101010101" pitchFamily="2" charset="-122"/>
                <a:ea typeface="宋体" panose="02010600030101010101" pitchFamily="2" charset="-122"/>
              </a:rPr>
              <a:t>2</a:t>
            </a:r>
            <a:r>
              <a:rPr lang="zh-CN" altLang="en-US" dirty="0">
                <a:solidFill>
                  <a:srgbClr val="000000"/>
                </a:solidFill>
                <a:latin typeface="宋体" panose="02010600030101010101" pitchFamily="2" charset="-122"/>
                <a:ea typeface="宋体" panose="02010600030101010101" pitchFamily="2" charset="-122"/>
              </a:rPr>
              <a:t>项操作。</a:t>
            </a:r>
          </a:p>
          <a:p>
            <a:r>
              <a:rPr lang="zh-CN" altLang="en-US" dirty="0">
                <a:solidFill>
                  <a:srgbClr val="000000"/>
                </a:solidFill>
                <a:latin typeface="宋体" panose="02010600030101010101" pitchFamily="2" charset="-122"/>
                <a:ea typeface="宋体" panose="02010600030101010101" pitchFamily="2" charset="-122"/>
              </a:rPr>
              <a:t> 设置</a:t>
            </a:r>
            <a:r>
              <a:rPr lang="en-US" altLang="zh-CN" dirty="0">
                <a:solidFill>
                  <a:srgbClr val="000000"/>
                </a:solidFill>
                <a:latin typeface="宋体" panose="02010600030101010101" pitchFamily="2" charset="-122"/>
                <a:ea typeface="宋体" panose="02010600030101010101" pitchFamily="2" charset="-122"/>
              </a:rPr>
              <a:t>a</a:t>
            </a:r>
            <a:r>
              <a:rPr lang="zh-CN" altLang="en-US" dirty="0">
                <a:solidFill>
                  <a:srgbClr val="000000"/>
                </a:solidFill>
                <a:latin typeface="宋体" panose="02010600030101010101" pitchFamily="2" charset="-122"/>
                <a:ea typeface="宋体" panose="02010600030101010101" pitchFamily="2" charset="-122"/>
              </a:rPr>
              <a:t>数组存储数列各项，同时对</a:t>
            </a:r>
            <a:r>
              <a:rPr lang="en-US" altLang="zh-CN" dirty="0">
                <a:solidFill>
                  <a:srgbClr val="000000"/>
                </a:solidFill>
                <a:latin typeface="宋体" panose="02010600030101010101" pitchFamily="2" charset="-122"/>
                <a:ea typeface="宋体" panose="02010600030101010101" pitchFamily="2" charset="-122"/>
              </a:rPr>
              <a:t>n</a:t>
            </a:r>
            <a:r>
              <a:rPr lang="zh-CN" altLang="en-US" dirty="0">
                <a:solidFill>
                  <a:srgbClr val="000000"/>
                </a:solidFill>
                <a:latin typeface="宋体" panose="02010600030101010101" pitchFamily="2" charset="-122"/>
                <a:ea typeface="宋体" panose="02010600030101010101" pitchFamily="2" charset="-122"/>
              </a:rPr>
              <a:t>项进行升序排列。</a:t>
            </a:r>
          </a:p>
          <a:p>
            <a:endParaRPr lang="zh-CN" altLang="en-US" dirty="0"/>
          </a:p>
        </p:txBody>
      </p:sp>
    </p:spTree>
    <p:extLst>
      <p:ext uri="{BB962C8B-B14F-4D97-AF65-F5344CB8AC3E}">
        <p14:creationId xmlns:p14="http://schemas.microsoft.com/office/powerpoint/2010/main" val="1534691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9703777" cy="4351338"/>
          </a:xfrm>
        </p:spPr>
        <p:txBody>
          <a:bodyPr/>
          <a:lstStyle/>
          <a:p>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000000"/>
                </a:solidFill>
                <a:latin typeface="楷体" panose="02010609060101010101" pitchFamily="49" charset="-122"/>
                <a:ea typeface="楷体" panose="02010609060101010101" pitchFamily="49" charset="-122"/>
              </a:rPr>
              <a:t>为了得到最大值，设置控制</a:t>
            </a:r>
            <a:r>
              <a:rPr lang="en-US" altLang="zh-CN" dirty="0">
                <a:solidFill>
                  <a:srgbClr val="000000"/>
                </a:solidFill>
                <a:latin typeface="楷体" panose="02010609060101010101" pitchFamily="49" charset="-122"/>
                <a:ea typeface="楷体" panose="02010609060101010101" pitchFamily="49" charset="-122"/>
              </a:rPr>
              <a:t>n-1</a:t>
            </a:r>
            <a:r>
              <a:rPr lang="zh-CN" altLang="en-US" dirty="0">
                <a:solidFill>
                  <a:srgbClr val="000000"/>
                </a:solidFill>
                <a:latin typeface="楷体" panose="02010609060101010101" pitchFamily="49" charset="-122"/>
                <a:ea typeface="楷体" panose="02010609060101010101" pitchFamily="49" charset="-122"/>
              </a:rPr>
              <a:t>次操作的</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1~n-1</a:t>
            </a:r>
            <a:r>
              <a:rPr lang="zh-CN" altLang="en-US" dirty="0">
                <a:solidFill>
                  <a:srgbClr val="000000"/>
                </a:solidFill>
                <a:latin typeface="楷体" panose="02010609060101010101" pitchFamily="49" charset="-122"/>
                <a:ea typeface="楷体" panose="02010609060101010101" pitchFamily="49" charset="-122"/>
              </a:rPr>
              <a:t>）循环。每次操作对最小的前</a:t>
            </a:r>
            <a:r>
              <a:rPr lang="en-US" altLang="zh-CN" dirty="0">
                <a:solidFill>
                  <a:srgbClr val="000000"/>
                </a:solidFill>
                <a:latin typeface="楷体" panose="02010609060101010101" pitchFamily="49" charset="-122"/>
                <a:ea typeface="楷体" panose="02010609060101010101" pitchFamily="49" charset="-122"/>
              </a:rPr>
              <a:t>2 </a:t>
            </a:r>
            <a:r>
              <a:rPr lang="zh-CN" altLang="en-US" dirty="0">
                <a:solidFill>
                  <a:srgbClr val="000000"/>
                </a:solidFill>
                <a:latin typeface="楷体" panose="02010609060101010101" pitchFamily="49" charset="-122"/>
                <a:ea typeface="楷体" panose="02010609060101010101" pitchFamily="49" charset="-122"/>
              </a:rPr>
              <a:t>项</a:t>
            </a:r>
            <a:r>
              <a:rPr lang="en-US" altLang="zh-CN" dirty="0">
                <a:solidFill>
                  <a:srgbClr val="000000"/>
                </a:solidFill>
                <a:latin typeface="楷体" panose="02010609060101010101" pitchFamily="49" charset="-122"/>
                <a:ea typeface="楷体" panose="02010609060101010101" pitchFamily="49" charset="-122"/>
              </a:rPr>
              <a:t>a[k]</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a[k+1]</a:t>
            </a:r>
            <a:r>
              <a:rPr lang="zh-CN" altLang="en-US" dirty="0">
                <a:solidFill>
                  <a:srgbClr val="000000"/>
                </a:solidFill>
                <a:latin typeface="楷体" panose="02010609060101010101" pitchFamily="49" charset="-122"/>
                <a:ea typeface="楷体" panose="02010609060101010101" pitchFamily="49" charset="-122"/>
              </a:rPr>
              <a:t>实施操作：</a:t>
            </a:r>
          </a:p>
          <a:p>
            <a:pPr lvl="1"/>
            <a:r>
              <a:rPr lang="en-US" altLang="zh-CN" dirty="0" smtClean="0">
                <a:solidFill>
                  <a:srgbClr val="000000"/>
                </a:solidFill>
                <a:latin typeface="楷体" panose="02010609060101010101" pitchFamily="49" charset="-122"/>
                <a:ea typeface="楷体" panose="02010609060101010101" pitchFamily="49" charset="-122"/>
              </a:rPr>
              <a:t>x=a[k</a:t>
            </a:r>
            <a:r>
              <a:rPr lang="en-US" altLang="zh-CN" dirty="0">
                <a:solidFill>
                  <a:srgbClr val="000000"/>
                </a:solidFill>
                <a:latin typeface="楷体" panose="02010609060101010101" pitchFamily="49" charset="-122"/>
                <a:ea typeface="楷体" panose="02010609060101010101" pitchFamily="49" charset="-122"/>
              </a:rPr>
              <a:t>];y=a[k+1];a[k+1]=x*y+1;</a:t>
            </a:r>
          </a:p>
          <a:p>
            <a:pPr lvl="1"/>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操作后，应用逐项比较对</a:t>
            </a:r>
            <a:r>
              <a:rPr lang="en-US" altLang="zh-CN" dirty="0">
                <a:solidFill>
                  <a:srgbClr val="000000"/>
                </a:solidFill>
                <a:latin typeface="楷体" panose="02010609060101010101" pitchFamily="49" charset="-122"/>
                <a:ea typeface="楷体" panose="02010609060101010101" pitchFamily="49" charset="-122"/>
              </a:rPr>
              <a:t>a[k+1]</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a[n]</a:t>
            </a:r>
            <a:r>
              <a:rPr lang="zh-CN" altLang="en-US" dirty="0">
                <a:solidFill>
                  <a:srgbClr val="000000"/>
                </a:solidFill>
                <a:latin typeface="楷体" panose="02010609060101010101" pitchFamily="49" charset="-122"/>
                <a:ea typeface="楷体" panose="02010609060101010101" pitchFamily="49" charset="-122"/>
              </a:rPr>
              <a:t>进行升序排列，为下一次操作做准备。</a:t>
            </a:r>
          </a:p>
          <a:p>
            <a:pPr lvl="1"/>
            <a:r>
              <a:rPr lang="zh-CN" altLang="en-US" dirty="0">
                <a:solidFill>
                  <a:srgbClr val="000000"/>
                </a:solidFill>
                <a:latin typeface="楷体" panose="02010609060101010101" pitchFamily="49" charset="-122"/>
                <a:ea typeface="楷体" panose="02010609060101010101" pitchFamily="49" charset="-122"/>
              </a:rPr>
              <a:t> 最后所得</a:t>
            </a:r>
            <a:r>
              <a:rPr lang="en-US" altLang="zh-CN" dirty="0">
                <a:solidFill>
                  <a:srgbClr val="000000"/>
                </a:solidFill>
                <a:latin typeface="楷体" panose="02010609060101010101" pitchFamily="49" charset="-122"/>
                <a:ea typeface="楷体" panose="02010609060101010101" pitchFamily="49" charset="-122"/>
              </a:rPr>
              <a:t>a[n]</a:t>
            </a:r>
            <a:r>
              <a:rPr lang="zh-CN" altLang="en-US" dirty="0">
                <a:solidFill>
                  <a:srgbClr val="000000"/>
                </a:solidFill>
                <a:latin typeface="楷体" panose="02010609060101010101" pitchFamily="49" charset="-122"/>
                <a:ea typeface="楷体" panose="02010609060101010101" pitchFamily="49" charset="-122"/>
              </a:rPr>
              <a:t>即为所求的数列操作的最大值。</a:t>
            </a:r>
          </a:p>
          <a:p>
            <a:r>
              <a:rPr lang="zh-CN" altLang="en-US" dirty="0" smtClean="0">
                <a:solidFill>
                  <a:srgbClr val="000000"/>
                </a:solidFill>
                <a:latin typeface="楷体" panose="02010609060101010101" pitchFamily="49" charset="-122"/>
                <a:ea typeface="楷体" panose="02010609060101010101" pitchFamily="49" charset="-122"/>
              </a:rPr>
              <a:t>因</a:t>
            </a:r>
            <a:r>
              <a:rPr lang="zh-CN" altLang="en-US" dirty="0">
                <a:solidFill>
                  <a:srgbClr val="000000"/>
                </a:solidFill>
                <a:latin typeface="楷体" panose="02010609060101010101" pitchFamily="49" charset="-122"/>
                <a:ea typeface="楷体" panose="02010609060101010101" pitchFamily="49" charset="-122"/>
              </a:rPr>
              <a:t>应用逐项比较进行排列，其时间复杂度为</a:t>
            </a:r>
            <a:r>
              <a:rPr lang="en-US" altLang="zh-CN" dirty="0">
                <a:solidFill>
                  <a:srgbClr val="000000"/>
                </a:solidFill>
                <a:latin typeface="楷体" panose="02010609060101010101" pitchFamily="49" charset="-122"/>
                <a:ea typeface="楷体" panose="02010609060101010101" pitchFamily="49" charset="-122"/>
              </a:rPr>
              <a:t>O(n^2)</a:t>
            </a:r>
            <a:r>
              <a:rPr lang="zh-CN" altLang="en-US" dirty="0">
                <a:solidFill>
                  <a:srgbClr val="000000"/>
                </a:solidFill>
                <a:latin typeface="楷体" panose="02010609060101010101" pitchFamily="49" charset="-122"/>
                <a:ea typeface="楷体" panose="02010609060101010101" pitchFamily="49" charset="-122"/>
              </a:rPr>
              <a:t>，因而数列操作的贪心设计的时间复杂度为</a:t>
            </a:r>
            <a:r>
              <a:rPr lang="en-US" altLang="zh-CN" dirty="0">
                <a:solidFill>
                  <a:srgbClr val="000000"/>
                </a:solidFill>
                <a:latin typeface="楷体" panose="02010609060101010101" pitchFamily="49" charset="-122"/>
                <a:ea typeface="楷体" panose="02010609060101010101" pitchFamily="49" charset="-122"/>
              </a:rPr>
              <a:t>O(n^3)</a:t>
            </a:r>
            <a:r>
              <a:rPr lang="zh-CN" altLang="en-US" dirty="0">
                <a:solidFill>
                  <a:srgbClr val="000000"/>
                </a:solidFill>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33192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3969" y="1109651"/>
            <a:ext cx="8220808" cy="4524315"/>
          </a:xfrm>
          <a:prstGeom prst="rect">
            <a:avLst/>
          </a:prstGeom>
        </p:spPr>
        <p:txBody>
          <a:bodyPr wrap="square">
            <a:spAutoFit/>
          </a:bodyPr>
          <a:lstStyle/>
          <a:p>
            <a:r>
              <a:rPr lang="en-US" altLang="zh-CN" dirty="0"/>
              <a:t>#include &lt;</a:t>
            </a:r>
            <a:r>
              <a:rPr lang="en-US" altLang="zh-CN" dirty="0" err="1"/>
              <a:t>stdio.h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k,i,j,n</a:t>
            </a:r>
            <a:r>
              <a:rPr lang="en-US" altLang="zh-CN" dirty="0"/>
              <a:t>; </a:t>
            </a:r>
          </a:p>
          <a:p>
            <a:r>
              <a:rPr lang="en-US" altLang="zh-CN" dirty="0"/>
              <a:t>	long </a:t>
            </a:r>
            <a:r>
              <a:rPr lang="en-US" altLang="zh-CN" dirty="0" err="1"/>
              <a:t>h,x,y,a</a:t>
            </a:r>
            <a:r>
              <a:rPr lang="en-US" altLang="zh-CN" dirty="0"/>
              <a:t>[200];</a:t>
            </a:r>
          </a:p>
          <a:p>
            <a:r>
              <a:rPr lang="en-US" altLang="zh-CN" dirty="0"/>
              <a:t>	</a:t>
            </a:r>
            <a:r>
              <a:rPr lang="en-US" altLang="zh-CN" dirty="0" err="1"/>
              <a:t>printf</a:t>
            </a:r>
            <a:r>
              <a:rPr lang="en-US" altLang="zh-CN" dirty="0"/>
              <a:t>("  </a:t>
            </a:r>
            <a:r>
              <a:rPr lang="zh-CN" altLang="en-US" dirty="0"/>
              <a:t>请输入数列项数</a:t>
            </a:r>
            <a:r>
              <a:rPr lang="en-US" altLang="zh-CN" dirty="0"/>
              <a:t>n</a:t>
            </a:r>
            <a:r>
              <a:rPr lang="zh-CN" altLang="en-US" dirty="0"/>
              <a:t>：</a:t>
            </a:r>
            <a:r>
              <a:rPr lang="en-US" altLang="zh-CN" dirty="0"/>
              <a:t>");</a:t>
            </a:r>
          </a:p>
          <a:p>
            <a:r>
              <a:rPr lang="en-US" altLang="zh-CN" dirty="0"/>
              <a:t>	</a:t>
            </a:r>
            <a:r>
              <a:rPr lang="en-US" altLang="zh-CN" dirty="0" err="1"/>
              <a:t>scanf</a:t>
            </a:r>
            <a:r>
              <a:rPr lang="en-US" altLang="zh-CN" dirty="0"/>
              <a:t>("%</a:t>
            </a:r>
            <a:r>
              <a:rPr lang="en-US" altLang="zh-CN" dirty="0" err="1"/>
              <a:t>d",&amp;n</a:t>
            </a:r>
            <a:r>
              <a:rPr lang="en-US" altLang="zh-CN" dirty="0"/>
              <a:t>);</a:t>
            </a:r>
          </a:p>
          <a:p>
            <a:r>
              <a:rPr lang="en-US" altLang="zh-CN" dirty="0"/>
              <a:t>	for(k=1;k&lt;=</a:t>
            </a:r>
            <a:r>
              <a:rPr lang="en-US" altLang="zh-CN" dirty="0" err="1"/>
              <a:t>n;k</a:t>
            </a:r>
            <a:r>
              <a:rPr lang="en-US" altLang="zh-CN" dirty="0"/>
              <a:t>++)                    //  </a:t>
            </a:r>
            <a:r>
              <a:rPr lang="zh-CN" altLang="en-US" dirty="0"/>
              <a:t>逐项输入数列中的各个整数 </a:t>
            </a:r>
          </a:p>
          <a:p>
            <a:r>
              <a:rPr lang="zh-CN" altLang="en-US" dirty="0"/>
              <a:t>	</a:t>
            </a:r>
            <a:r>
              <a:rPr lang="en-US" altLang="zh-CN" dirty="0"/>
              <a:t>{</a:t>
            </a:r>
          </a:p>
          <a:p>
            <a:r>
              <a:rPr lang="en-US" altLang="zh-CN" dirty="0"/>
              <a:t>		</a:t>
            </a:r>
            <a:r>
              <a:rPr lang="en-US" altLang="zh-CN" dirty="0" err="1"/>
              <a:t>printf</a:t>
            </a:r>
            <a:r>
              <a:rPr lang="en-US" altLang="zh-CN" dirty="0"/>
              <a:t>("  </a:t>
            </a:r>
            <a:r>
              <a:rPr lang="zh-CN" altLang="en-US" dirty="0"/>
              <a:t>请输入数列的第</a:t>
            </a:r>
            <a:r>
              <a:rPr lang="en-US" altLang="zh-CN" dirty="0"/>
              <a:t>%d</a:t>
            </a:r>
            <a:r>
              <a:rPr lang="zh-CN" altLang="en-US" dirty="0"/>
              <a:t>项</a:t>
            </a:r>
            <a:r>
              <a:rPr lang="en-US" altLang="zh-CN" dirty="0"/>
              <a:t>: ",k);</a:t>
            </a:r>
          </a:p>
          <a:p>
            <a:r>
              <a:rPr lang="en-US" altLang="zh-CN" dirty="0"/>
              <a:t>		</a:t>
            </a:r>
            <a:r>
              <a:rPr lang="en-US" altLang="zh-CN" dirty="0" err="1"/>
              <a:t>scanf</a:t>
            </a:r>
            <a:r>
              <a:rPr lang="en-US" altLang="zh-CN" dirty="0"/>
              <a:t>("%</a:t>
            </a:r>
            <a:r>
              <a:rPr lang="en-US" altLang="zh-CN" dirty="0" err="1"/>
              <a:t>ld</a:t>
            </a:r>
            <a:r>
              <a:rPr lang="en-US" altLang="zh-CN" dirty="0"/>
              <a:t>",&amp;a[k]);</a:t>
            </a:r>
          </a:p>
          <a:p>
            <a:r>
              <a:rPr lang="en-US" altLang="zh-CN" dirty="0"/>
              <a:t>    }</a:t>
            </a:r>
          </a:p>
          <a:p>
            <a:r>
              <a:rPr lang="en-US" altLang="zh-CN" dirty="0"/>
              <a:t>	for(</a:t>
            </a:r>
            <a:r>
              <a:rPr lang="en-US" altLang="zh-CN" dirty="0" err="1"/>
              <a:t>i</a:t>
            </a:r>
            <a:r>
              <a:rPr lang="en-US" altLang="zh-CN" dirty="0"/>
              <a:t>=1;i&lt;=n-1;i++)                  </a:t>
            </a:r>
          </a:p>
          <a:p>
            <a:r>
              <a:rPr lang="en-US" altLang="zh-CN" dirty="0"/>
              <a:t>		for(j=i+1;j&lt;=</a:t>
            </a:r>
            <a:r>
              <a:rPr lang="en-US" altLang="zh-CN" dirty="0" err="1"/>
              <a:t>n;j</a:t>
            </a:r>
            <a:r>
              <a:rPr lang="en-US" altLang="zh-CN" dirty="0"/>
              <a:t>++)</a:t>
            </a:r>
          </a:p>
          <a:p>
            <a:r>
              <a:rPr lang="en-US" altLang="zh-CN" dirty="0"/>
              <a:t>			if(a[</a:t>
            </a:r>
            <a:r>
              <a:rPr lang="en-US" altLang="zh-CN" dirty="0" err="1"/>
              <a:t>i</a:t>
            </a:r>
            <a:r>
              <a:rPr lang="en-US" altLang="zh-CN" dirty="0"/>
              <a:t>]&gt;a[j])                       //  </a:t>
            </a:r>
            <a:r>
              <a:rPr lang="zh-CN" altLang="en-US" dirty="0"/>
              <a:t>数列</a:t>
            </a:r>
            <a:r>
              <a:rPr lang="en-US" altLang="zh-CN" dirty="0"/>
              <a:t>n</a:t>
            </a:r>
            <a:r>
              <a:rPr lang="zh-CN" altLang="en-US" dirty="0"/>
              <a:t>项进行升序排列 </a:t>
            </a:r>
          </a:p>
          <a:p>
            <a:r>
              <a:rPr lang="zh-CN" altLang="en-US" dirty="0"/>
              <a:t>			</a:t>
            </a:r>
            <a:r>
              <a:rPr lang="en-US" altLang="zh-CN" dirty="0"/>
              <a:t>{ h=a[</a:t>
            </a:r>
            <a:r>
              <a:rPr lang="en-US" altLang="zh-CN" dirty="0" err="1"/>
              <a:t>i</a:t>
            </a:r>
            <a:r>
              <a:rPr lang="en-US" altLang="zh-CN" dirty="0"/>
              <a:t>];a[</a:t>
            </a:r>
            <a:r>
              <a:rPr lang="en-US" altLang="zh-CN" dirty="0" err="1"/>
              <a:t>i</a:t>
            </a:r>
            <a:r>
              <a:rPr lang="en-US" altLang="zh-CN" dirty="0"/>
              <a:t>]=a[j];a[j]=h;}</a:t>
            </a:r>
            <a:endParaRPr lang="zh-CN" altLang="en-US" dirty="0"/>
          </a:p>
        </p:txBody>
      </p:sp>
    </p:spTree>
    <p:extLst>
      <p:ext uri="{BB962C8B-B14F-4D97-AF65-F5344CB8AC3E}">
        <p14:creationId xmlns:p14="http://schemas.microsoft.com/office/powerpoint/2010/main" val="1053059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380391" y="2171343"/>
            <a:ext cx="8730762" cy="3970318"/>
          </a:xfrm>
          <a:prstGeom prst="rect">
            <a:avLst/>
          </a:prstGeom>
        </p:spPr>
        <p:txBody>
          <a:bodyPr wrap="square">
            <a:spAutoFit/>
          </a:bodyPr>
          <a:lstStyle/>
          <a:p>
            <a:r>
              <a:rPr lang="en-US" altLang="zh-CN" dirty="0"/>
              <a:t>	</a:t>
            </a:r>
            <a:r>
              <a:rPr lang="en-US" altLang="zh-CN" dirty="0" err="1"/>
              <a:t>printf</a:t>
            </a:r>
            <a:r>
              <a:rPr lang="en-US" altLang="zh-CN" dirty="0"/>
              <a:t>("  </a:t>
            </a:r>
            <a:r>
              <a:rPr lang="zh-CN" altLang="en-US" dirty="0"/>
              <a:t>操作数列</a:t>
            </a:r>
            <a:r>
              <a:rPr lang="en-US" altLang="zh-CN" dirty="0"/>
              <a:t>%d</a:t>
            </a:r>
            <a:r>
              <a:rPr lang="zh-CN" altLang="en-US" dirty="0"/>
              <a:t>项分别为</a:t>
            </a:r>
            <a:r>
              <a:rPr lang="en-US" altLang="zh-CN" dirty="0"/>
              <a:t>: ",n);</a:t>
            </a:r>
          </a:p>
          <a:p>
            <a:r>
              <a:rPr lang="en-US" altLang="zh-CN" dirty="0"/>
              <a:t>	for(j=1;j&lt;=</a:t>
            </a:r>
            <a:r>
              <a:rPr lang="en-US" altLang="zh-CN" dirty="0" err="1"/>
              <a:t>n;j</a:t>
            </a:r>
            <a:r>
              <a:rPr lang="en-US" altLang="zh-CN" dirty="0"/>
              <a:t>++)                      //  </a:t>
            </a:r>
            <a:r>
              <a:rPr lang="zh-CN" altLang="en-US" dirty="0"/>
              <a:t>原始数据升序排序 </a:t>
            </a:r>
          </a:p>
          <a:p>
            <a:r>
              <a:rPr lang="zh-CN" altLang="en-US" dirty="0"/>
              <a:t>		</a:t>
            </a:r>
            <a:r>
              <a:rPr lang="en-US" altLang="zh-CN" dirty="0" err="1"/>
              <a:t>printf</a:t>
            </a:r>
            <a:r>
              <a:rPr lang="en-US" altLang="zh-CN" dirty="0"/>
              <a:t>("%5ld",a[j]);</a:t>
            </a:r>
          </a:p>
          <a:p>
            <a:r>
              <a:rPr lang="en-US" altLang="zh-CN" dirty="0"/>
              <a:t>	for(k=1;k&lt;=n-1;k++)                    //  </a:t>
            </a:r>
            <a:r>
              <a:rPr lang="zh-CN" altLang="en-US" dirty="0"/>
              <a:t>共操作</a:t>
            </a:r>
            <a:r>
              <a:rPr lang="en-US" altLang="zh-CN" dirty="0"/>
              <a:t>n-1</a:t>
            </a:r>
            <a:r>
              <a:rPr lang="zh-CN" altLang="en-US" dirty="0"/>
              <a:t>次 </a:t>
            </a:r>
          </a:p>
          <a:p>
            <a:r>
              <a:rPr lang="zh-CN" altLang="en-US" dirty="0"/>
              <a:t>	</a:t>
            </a:r>
            <a:r>
              <a:rPr lang="en-US" altLang="zh-CN" dirty="0"/>
              <a:t>{ </a:t>
            </a:r>
          </a:p>
          <a:p>
            <a:r>
              <a:rPr lang="en-US" altLang="zh-CN" dirty="0"/>
              <a:t>		x=a[k];y=a[k+1];a[k+1]=x*y+1;      //  </a:t>
            </a:r>
            <a:r>
              <a:rPr lang="zh-CN" altLang="en-US" dirty="0"/>
              <a:t>实施一次操作 </a:t>
            </a:r>
          </a:p>
          <a:p>
            <a:r>
              <a:rPr lang="zh-CN" altLang="en-US" dirty="0"/>
              <a:t>		</a:t>
            </a:r>
            <a:r>
              <a:rPr lang="en-US" altLang="zh-CN" dirty="0"/>
              <a:t>for(</a:t>
            </a:r>
            <a:r>
              <a:rPr lang="en-US" altLang="zh-CN" dirty="0" err="1"/>
              <a:t>i</a:t>
            </a:r>
            <a:r>
              <a:rPr lang="en-US" altLang="zh-CN" dirty="0"/>
              <a:t>=k+1;i&lt;=n-1;i++)              //  </a:t>
            </a:r>
            <a:r>
              <a:rPr lang="zh-CN" altLang="en-US" dirty="0"/>
              <a:t>操作后升序排列 </a:t>
            </a:r>
          </a:p>
          <a:p>
            <a:r>
              <a:rPr lang="zh-CN" altLang="en-US" dirty="0"/>
              <a:t>			</a:t>
            </a:r>
            <a:r>
              <a:rPr lang="en-US" altLang="zh-CN" dirty="0"/>
              <a:t>for(j=i+1;j&lt;=</a:t>
            </a:r>
            <a:r>
              <a:rPr lang="en-US" altLang="zh-CN" dirty="0" err="1"/>
              <a:t>n;j</a:t>
            </a:r>
            <a:r>
              <a:rPr lang="en-US" altLang="zh-CN" dirty="0"/>
              <a:t>++)</a:t>
            </a:r>
          </a:p>
          <a:p>
            <a:r>
              <a:rPr lang="en-US" altLang="zh-CN" dirty="0"/>
              <a:t>				if(a[</a:t>
            </a:r>
            <a:r>
              <a:rPr lang="en-US" altLang="zh-CN" dirty="0" err="1"/>
              <a:t>i</a:t>
            </a:r>
            <a:r>
              <a:rPr lang="en-US" altLang="zh-CN" dirty="0"/>
              <a:t>]&gt;a[j])</a:t>
            </a:r>
          </a:p>
          <a:p>
            <a:r>
              <a:rPr lang="en-US" altLang="zh-CN" dirty="0"/>
              <a:t>				{ h=a[</a:t>
            </a:r>
            <a:r>
              <a:rPr lang="en-US" altLang="zh-CN" dirty="0" err="1"/>
              <a:t>i</a:t>
            </a:r>
            <a:r>
              <a:rPr lang="en-US" altLang="zh-CN" dirty="0"/>
              <a:t>];a[</a:t>
            </a:r>
            <a:r>
              <a:rPr lang="en-US" altLang="zh-CN" dirty="0" err="1"/>
              <a:t>i</a:t>
            </a:r>
            <a:r>
              <a:rPr lang="en-US" altLang="zh-CN" dirty="0"/>
              <a:t>]=a[j];a[j]=h;}    </a:t>
            </a:r>
          </a:p>
          <a:p>
            <a:r>
              <a:rPr lang="en-US" altLang="zh-CN" dirty="0"/>
              <a:t>    </a:t>
            </a:r>
            <a:r>
              <a:rPr lang="en-US" altLang="zh-CN" dirty="0" smtClean="0"/>
              <a:t>          }</a:t>
            </a:r>
            <a:endParaRPr lang="en-US" altLang="zh-CN" dirty="0"/>
          </a:p>
          <a:p>
            <a:r>
              <a:rPr lang="en-US" altLang="zh-CN" dirty="0"/>
              <a:t>	</a:t>
            </a:r>
            <a:r>
              <a:rPr lang="en-US" altLang="zh-CN" dirty="0" err="1"/>
              <a:t>printf</a:t>
            </a:r>
            <a:r>
              <a:rPr lang="en-US" altLang="zh-CN" dirty="0"/>
              <a:t>("\n  </a:t>
            </a:r>
            <a:r>
              <a:rPr lang="zh-CN" altLang="en-US" dirty="0"/>
              <a:t>该数列操作所得最大值为：</a:t>
            </a:r>
            <a:r>
              <a:rPr lang="en-US" altLang="zh-CN" dirty="0"/>
              <a:t>%</a:t>
            </a:r>
            <a:r>
              <a:rPr lang="en-US" altLang="zh-CN" dirty="0" err="1"/>
              <a:t>ld</a:t>
            </a:r>
            <a:r>
              <a:rPr lang="en-US" altLang="zh-CN" dirty="0"/>
              <a:t> \</a:t>
            </a:r>
            <a:r>
              <a:rPr lang="en-US" altLang="zh-CN" dirty="0" err="1"/>
              <a:t>n",a</a:t>
            </a:r>
            <a:r>
              <a:rPr lang="en-US" altLang="zh-CN" dirty="0"/>
              <a:t>[n]);</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1162589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pitchFamily="2" charset="-122"/>
              </a:rPr>
              <a:t>哈夫曼树及其应用</a:t>
            </a:r>
            <a:endParaRPr lang="zh-CN" altLang="en-US" dirty="0"/>
          </a:p>
        </p:txBody>
      </p:sp>
      <p:sp>
        <p:nvSpPr>
          <p:cNvPr id="3" name="内容占位符 2"/>
          <p:cNvSpPr>
            <a:spLocks noGrp="1"/>
          </p:cNvSpPr>
          <p:nvPr>
            <p:ph idx="1"/>
          </p:nvPr>
        </p:nvSpPr>
        <p:spPr/>
        <p:txBody>
          <a:bodyPr/>
          <a:lstStyle/>
          <a:p>
            <a:r>
              <a:rPr lang="zh-CN" altLang="en-US" dirty="0">
                <a:solidFill>
                  <a:srgbClr val="000000"/>
                </a:solidFill>
                <a:latin typeface="楷体" panose="02010609060101010101" pitchFamily="49" charset="-122"/>
                <a:ea typeface="楷体" panose="02010609060101010101" pitchFamily="49" charset="-122"/>
              </a:rPr>
              <a:t>设二叉树共有</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个端点，从二叉树第</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个端点到树的根结点的路径长度</a:t>
            </a:r>
            <a:r>
              <a:rPr lang="en-US" altLang="zh-CN" dirty="0">
                <a:solidFill>
                  <a:srgbClr val="000000"/>
                </a:solidFill>
                <a:latin typeface="楷体" panose="02010609060101010101" pitchFamily="49" charset="-122"/>
                <a:ea typeface="楷体" panose="02010609060101010101" pitchFamily="49" charset="-122"/>
              </a:rPr>
              <a:t>l(k)</a:t>
            </a:r>
            <a:r>
              <a:rPr lang="zh-CN" altLang="en-US" dirty="0">
                <a:solidFill>
                  <a:srgbClr val="000000"/>
                </a:solidFill>
                <a:latin typeface="楷体" panose="02010609060101010101" pitchFamily="49" charset="-122"/>
                <a:ea typeface="楷体" panose="02010609060101010101" pitchFamily="49" charset="-122"/>
              </a:rPr>
              <a:t>为该端结点（或叶子）的祖先数，即该叶子的层数减</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。同时，每一个结点都带一个权（实数），第</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个端点所带权为</a:t>
            </a:r>
            <a:r>
              <a:rPr lang="en-US" altLang="zh-CN" dirty="0">
                <a:solidFill>
                  <a:srgbClr val="000000"/>
                </a:solidFill>
                <a:latin typeface="楷体" panose="02010609060101010101" pitchFamily="49" charset="-122"/>
                <a:ea typeface="楷体" panose="02010609060101010101" pitchFamily="49" charset="-122"/>
              </a:rPr>
              <a:t>w(k)</a:t>
            </a:r>
            <a:r>
              <a:rPr lang="zh-CN" altLang="en-US" dirty="0">
                <a:solidFill>
                  <a:srgbClr val="000000"/>
                </a:solidFill>
                <a:latin typeface="楷体" panose="02010609060101010101" pitchFamily="49" charset="-122"/>
                <a:ea typeface="楷体" panose="02010609060101010101" pitchFamily="49" charset="-122"/>
              </a:rPr>
              <a:t>。定义各个端结点的路径长</a:t>
            </a:r>
            <a:r>
              <a:rPr lang="en-US" altLang="zh-CN" dirty="0">
                <a:solidFill>
                  <a:srgbClr val="000000"/>
                </a:solidFill>
                <a:latin typeface="楷体" panose="02010609060101010101" pitchFamily="49" charset="-122"/>
                <a:ea typeface="楷体" panose="02010609060101010101" pitchFamily="49" charset="-122"/>
              </a:rPr>
              <a:t>l(k)</a:t>
            </a:r>
            <a:r>
              <a:rPr lang="zh-CN" altLang="en-US" dirty="0">
                <a:solidFill>
                  <a:srgbClr val="000000"/>
                </a:solidFill>
                <a:latin typeface="楷体" panose="02010609060101010101" pitchFamily="49" charset="-122"/>
                <a:ea typeface="楷体" panose="02010609060101010101" pitchFamily="49" charset="-122"/>
              </a:rPr>
              <a:t>与该点的权</a:t>
            </a:r>
            <a:r>
              <a:rPr lang="en-US" altLang="zh-CN" dirty="0">
                <a:solidFill>
                  <a:srgbClr val="000000"/>
                </a:solidFill>
                <a:latin typeface="楷体" panose="02010609060101010101" pitchFamily="49" charset="-122"/>
                <a:ea typeface="楷体" panose="02010609060101010101" pitchFamily="49" charset="-122"/>
              </a:rPr>
              <a:t>w(k)</a:t>
            </a:r>
            <a:r>
              <a:rPr lang="zh-CN" altLang="en-US" dirty="0">
                <a:solidFill>
                  <a:srgbClr val="000000"/>
                </a:solidFill>
                <a:latin typeface="楷体" panose="02010609060101010101" pitchFamily="49" charset="-122"/>
                <a:ea typeface="楷体" panose="02010609060101010101" pitchFamily="49" charset="-122"/>
              </a:rPr>
              <a:t>的乘积之和为该二叉树的带权路径长，</a:t>
            </a:r>
            <a:r>
              <a:rPr lang="zh-CN" altLang="en-US" dirty="0" smtClean="0">
                <a:solidFill>
                  <a:srgbClr val="000000"/>
                </a:solidFill>
                <a:latin typeface="楷体" panose="02010609060101010101" pitchFamily="49" charset="-122"/>
                <a:ea typeface="楷体" panose="02010609060101010101" pitchFamily="49" charset="-122"/>
              </a:rPr>
              <a:t>即</a:t>
            </a:r>
            <a:endParaRPr lang="en-US" altLang="zh-CN" dirty="0" smtClean="0">
              <a:solidFill>
                <a:srgbClr val="000000"/>
              </a:solidFill>
              <a:latin typeface="楷体" panose="02010609060101010101" pitchFamily="49" charset="-122"/>
              <a:ea typeface="楷体" panose="02010609060101010101" pitchFamily="49" charset="-122"/>
            </a:endParaRPr>
          </a:p>
          <a:p>
            <a:endParaRPr lang="zh-CN" altLang="en-US" dirty="0">
              <a:solidFill>
                <a:srgbClr val="000000"/>
              </a:solidFill>
              <a:latin typeface="楷体" panose="02010609060101010101" pitchFamily="49" charset="-122"/>
              <a:ea typeface="楷体" panose="02010609060101010101" pitchFamily="49" charset="-122"/>
            </a:endParaRPr>
          </a:p>
          <a:p>
            <a:r>
              <a:rPr lang="zh-CN" altLang="en-US" dirty="0">
                <a:solidFill>
                  <a:srgbClr val="000000"/>
                </a:solidFill>
                <a:latin typeface="楷体" panose="02010609060101010101" pitchFamily="49" charset="-122"/>
                <a:ea typeface="楷体" panose="02010609060101010101" pitchFamily="49" charset="-122"/>
              </a:rPr>
              <a:t>对</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个权值</a:t>
            </a:r>
            <a:r>
              <a:rPr lang="en-US" altLang="zh-CN" dirty="0">
                <a:solidFill>
                  <a:srgbClr val="000000"/>
                </a:solidFill>
                <a:latin typeface="楷体" panose="02010609060101010101" pitchFamily="49" charset="-122"/>
                <a:ea typeface="楷体" panose="02010609060101010101" pitchFamily="49" charset="-122"/>
              </a:rPr>
              <a:t>w(1),w(2),…,w(n)</a:t>
            </a:r>
            <a:r>
              <a:rPr lang="zh-CN" altLang="en-US" dirty="0">
                <a:solidFill>
                  <a:srgbClr val="000000"/>
                </a:solidFill>
                <a:latin typeface="楷体" panose="02010609060101010101" pitchFamily="49" charset="-122"/>
                <a:ea typeface="楷体" panose="02010609060101010101" pitchFamily="49" charset="-122"/>
              </a:rPr>
              <a:t>，构造出所有由</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个分别带这些权值的叶结点组成的二叉树，其中带权路径长</a:t>
            </a:r>
            <a:r>
              <a:rPr lang="en-US" altLang="zh-CN" dirty="0" err="1">
                <a:solidFill>
                  <a:srgbClr val="000000"/>
                </a:solidFill>
                <a:latin typeface="楷体" panose="02010609060101010101" pitchFamily="49" charset="-122"/>
                <a:ea typeface="楷体" panose="02010609060101010101" pitchFamily="49" charset="-122"/>
              </a:rPr>
              <a:t>wpl</a:t>
            </a:r>
            <a:r>
              <a:rPr lang="zh-CN" altLang="en-US" dirty="0">
                <a:solidFill>
                  <a:srgbClr val="000000"/>
                </a:solidFill>
                <a:latin typeface="楷体" panose="02010609060101010101" pitchFamily="49" charset="-122"/>
                <a:ea typeface="楷体" panose="02010609060101010101" pitchFamily="49" charset="-122"/>
              </a:rPr>
              <a:t>最小的二叉树称为哈夫曼树。</a:t>
            </a:r>
            <a:endParaRPr lang="zh-CN" altLang="en-US" dirty="0">
              <a:latin typeface="楷体" panose="02010609060101010101" pitchFamily="49" charset="-122"/>
              <a:ea typeface="楷体" panose="02010609060101010101" pitchFamily="49" charset="-122"/>
            </a:endParaRPr>
          </a:p>
        </p:txBody>
      </p:sp>
      <p:pic>
        <p:nvPicPr>
          <p:cNvPr id="4" name="Picture 9" descr="Sn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324" y="3431564"/>
            <a:ext cx="2514600" cy="84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39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桥本分数式</a:t>
            </a:r>
            <a:endParaRPr lang="zh-CN" altLang="en-US" dirty="0"/>
          </a:p>
        </p:txBody>
      </p:sp>
      <p:sp>
        <p:nvSpPr>
          <p:cNvPr id="3" name="内容占位符 2"/>
          <p:cNvSpPr>
            <a:spLocks noGrp="1"/>
          </p:cNvSpPr>
          <p:nvPr>
            <p:ph idx="1"/>
          </p:nvPr>
        </p:nvSpPr>
        <p:spPr/>
        <p:txBody>
          <a:bodyPr>
            <a:normAutofit/>
          </a:bodyPr>
          <a:lstStyle/>
          <a:p>
            <a:r>
              <a:rPr lang="zh-CN" altLang="en-US" dirty="0" smtClean="0"/>
              <a:t>日本数学家桥本吉彦教授于</a:t>
            </a:r>
            <a:r>
              <a:rPr lang="en-US" dirty="0" smtClean="0"/>
              <a:t>1993</a:t>
            </a:r>
            <a:r>
              <a:rPr lang="zh-CN" altLang="en-US" dirty="0" smtClean="0"/>
              <a:t>年</a:t>
            </a:r>
            <a:r>
              <a:rPr lang="en-US" dirty="0" smtClean="0"/>
              <a:t>10</a:t>
            </a:r>
            <a:r>
              <a:rPr lang="zh-CN" altLang="en-US" dirty="0" smtClean="0"/>
              <a:t>月在我国山东举行的中日美三国数学教育研讨会上向与会者提出以下填数趣题：把</a:t>
            </a:r>
            <a:r>
              <a:rPr lang="en-US" dirty="0" smtClean="0"/>
              <a:t>1,2,</a:t>
            </a:r>
            <a:r>
              <a:rPr lang="en-US" altLang="zh-CN" dirty="0" smtClean="0"/>
              <a:t>…</a:t>
            </a:r>
            <a:r>
              <a:rPr lang="en-US" dirty="0" smtClean="0"/>
              <a:t>,9</a:t>
            </a:r>
            <a:r>
              <a:rPr lang="zh-CN" altLang="en-US" dirty="0" smtClean="0"/>
              <a:t>这</a:t>
            </a:r>
            <a:r>
              <a:rPr lang="en-US" dirty="0" smtClean="0"/>
              <a:t>9</a:t>
            </a:r>
            <a:r>
              <a:rPr lang="zh-CN" altLang="en-US" dirty="0" smtClean="0"/>
              <a:t>个数字填入下式的</a:t>
            </a:r>
            <a:r>
              <a:rPr lang="en-US" dirty="0" smtClean="0"/>
              <a:t>9</a:t>
            </a:r>
            <a:r>
              <a:rPr lang="zh-CN" altLang="en-US" dirty="0" smtClean="0"/>
              <a:t>个方格中</a:t>
            </a:r>
            <a:r>
              <a:rPr lang="en-US" dirty="0" smtClean="0"/>
              <a:t>(</a:t>
            </a:r>
            <a:r>
              <a:rPr lang="zh-CN" altLang="en-US" dirty="0" smtClean="0"/>
              <a:t>数字不得重复</a:t>
            </a:r>
            <a:r>
              <a:rPr lang="en-US" dirty="0" smtClean="0"/>
              <a:t>)</a:t>
            </a:r>
            <a:r>
              <a:rPr lang="zh-CN" altLang="en-US" dirty="0" smtClean="0"/>
              <a:t>，使下面的分数等式成立</a:t>
            </a:r>
            <a:endParaRPr lang="en-US" altLang="zh-CN" dirty="0" smtClean="0"/>
          </a:p>
          <a:p>
            <a:endParaRPr lang="zh-CN" altLang="en-US" dirty="0" smtClean="0"/>
          </a:p>
          <a:p>
            <a:endParaRPr lang="zh-CN" altLang="en-US" dirty="0" smtClean="0"/>
          </a:p>
          <a:p>
            <a:r>
              <a:rPr lang="zh-CN" altLang="en-US" dirty="0" smtClean="0"/>
              <a:t>桥本教授当即给出了一个解答。这一分数式填数趣题究竟共有多少个解答？试求出所有解答。</a:t>
            </a:r>
            <a:r>
              <a:rPr lang="en-US" dirty="0" smtClean="0"/>
              <a:t>(</a:t>
            </a:r>
            <a:r>
              <a:rPr lang="zh-CN" altLang="en-US" dirty="0" smtClean="0"/>
              <a:t>等式左边两个分数交换次序只算一个解答</a:t>
            </a:r>
            <a:r>
              <a:rPr lang="en-US" dirty="0" smtClean="0"/>
              <a:t>)</a:t>
            </a:r>
            <a:r>
              <a:rPr lang="zh-CN" altLang="en-US" dirty="0" smtClean="0"/>
              <a:t>。</a:t>
            </a:r>
          </a:p>
          <a:p>
            <a:pPr>
              <a:buNone/>
            </a:pPr>
            <a:endParaRPr lang="zh-CN" altLang="en-US" dirty="0"/>
          </a:p>
        </p:txBody>
      </p:sp>
      <p:pic>
        <p:nvPicPr>
          <p:cNvPr id="104449" name="Picture 1" descr="C:\Users\lhg\AppData\Roaming\Tencent\Users\106867323\QQ\WinTemp\RichOle\091ZIFY5UNY$E@60VCGMFR5.jpg"/>
          <p:cNvPicPr>
            <a:picLocks noChangeAspect="1" noChangeArrowheads="1"/>
          </p:cNvPicPr>
          <p:nvPr/>
        </p:nvPicPr>
        <p:blipFill>
          <a:blip r:embed="rId2" cstate="print"/>
          <a:srcRect/>
          <a:stretch>
            <a:fillRect/>
          </a:stretch>
        </p:blipFill>
        <p:spPr bwMode="auto">
          <a:xfrm>
            <a:off x="5310182" y="3143248"/>
            <a:ext cx="3289065" cy="1143008"/>
          </a:xfrm>
          <a:prstGeom prst="rect">
            <a:avLst/>
          </a:prstGeom>
          <a:noFill/>
        </p:spPr>
      </p:pic>
    </p:spTree>
    <p:extLst>
      <p:ext uri="{BB962C8B-B14F-4D97-AF65-F5344CB8AC3E}">
        <p14:creationId xmlns:p14="http://schemas.microsoft.com/office/powerpoint/2010/main" val="1478083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solidFill>
                  <a:srgbClr val="000000"/>
                </a:solidFill>
                <a:latin typeface="楷体" panose="02010609060101010101" pitchFamily="49" charset="-122"/>
                <a:ea typeface="楷体" panose="02010609060101010101" pitchFamily="49" charset="-122"/>
              </a:rPr>
              <a:t>给出</a:t>
            </a:r>
            <a:r>
              <a:rPr lang="en-US" altLang="zh-CN" dirty="0">
                <a:solidFill>
                  <a:srgbClr val="000000"/>
                </a:solidFill>
                <a:latin typeface="楷体" panose="02010609060101010101" pitchFamily="49" charset="-122"/>
                <a:ea typeface="楷体" panose="02010609060101010101" pitchFamily="49" charset="-122"/>
              </a:rPr>
              <a:t>5</a:t>
            </a:r>
            <a:r>
              <a:rPr lang="zh-CN" altLang="en-US" dirty="0">
                <a:solidFill>
                  <a:srgbClr val="000000"/>
                </a:solidFill>
                <a:latin typeface="楷体" panose="02010609060101010101" pitchFamily="49" charset="-122"/>
                <a:ea typeface="楷体" panose="02010609060101010101" pitchFamily="49" charset="-122"/>
              </a:rPr>
              <a:t>个权值</a:t>
            </a:r>
            <a:r>
              <a:rPr lang="en-US" altLang="zh-CN" dirty="0">
                <a:solidFill>
                  <a:srgbClr val="000000"/>
                </a:solidFill>
                <a:latin typeface="楷体" panose="02010609060101010101" pitchFamily="49" charset="-122"/>
                <a:ea typeface="楷体" panose="02010609060101010101" pitchFamily="49" charset="-122"/>
              </a:rPr>
              <a:t>{5,4,7,2,8},</a:t>
            </a:r>
            <a:r>
              <a:rPr lang="zh-CN" altLang="en-US" dirty="0">
                <a:solidFill>
                  <a:srgbClr val="000000"/>
                </a:solidFill>
                <a:latin typeface="楷体" panose="02010609060101010101" pitchFamily="49" charset="-122"/>
                <a:ea typeface="楷体" panose="02010609060101010101" pitchFamily="49" charset="-122"/>
              </a:rPr>
              <a:t>可生成多棵二叉树，下图所示为其中的</a:t>
            </a:r>
            <a:r>
              <a:rPr lang="en-US" altLang="zh-CN" dirty="0">
                <a:solidFill>
                  <a:srgbClr val="000000"/>
                </a:solidFill>
                <a:latin typeface="楷体" panose="02010609060101010101" pitchFamily="49" charset="-122"/>
                <a:ea typeface="楷体" panose="02010609060101010101" pitchFamily="49" charset="-122"/>
              </a:rPr>
              <a:t>3</a:t>
            </a:r>
            <a:r>
              <a:rPr lang="zh-CN" altLang="en-US" dirty="0">
                <a:solidFill>
                  <a:srgbClr val="000000"/>
                </a:solidFill>
                <a:latin typeface="楷体" panose="02010609060101010101" pitchFamily="49" charset="-122"/>
                <a:ea typeface="楷体" panose="02010609060101010101" pitchFamily="49" charset="-122"/>
              </a:rPr>
              <a:t>棵：</a:t>
            </a:r>
          </a:p>
          <a:p>
            <a:endParaRPr lang="zh-CN" altLang="en-US" dirty="0">
              <a:solidFill>
                <a:srgbClr val="000000"/>
              </a:solidFill>
              <a:latin typeface="楷体" panose="02010609060101010101" pitchFamily="49" charset="-122"/>
              <a:ea typeface="楷体" panose="02010609060101010101" pitchFamily="49" charset="-122"/>
            </a:endParaRPr>
          </a:p>
          <a:p>
            <a:endParaRPr lang="zh-CN" altLang="en-US" dirty="0">
              <a:solidFill>
                <a:srgbClr val="000000"/>
              </a:solidFill>
              <a:latin typeface="楷体" panose="02010609060101010101" pitchFamily="49" charset="-122"/>
              <a:ea typeface="楷体" panose="02010609060101010101" pitchFamily="49" charset="-122"/>
            </a:endParaRPr>
          </a:p>
          <a:p>
            <a:endParaRPr lang="zh-CN" altLang="en-US" dirty="0">
              <a:solidFill>
                <a:srgbClr val="000000"/>
              </a:solidFill>
              <a:latin typeface="楷体" panose="02010609060101010101" pitchFamily="49" charset="-122"/>
              <a:ea typeface="楷体" panose="02010609060101010101" pitchFamily="49" charset="-122"/>
            </a:endParaRPr>
          </a:p>
          <a:p>
            <a:endParaRPr lang="zh-CN" altLang="en-US" dirty="0">
              <a:solidFill>
                <a:srgbClr val="000000"/>
              </a:solidFill>
              <a:latin typeface="楷体" panose="02010609060101010101" pitchFamily="49" charset="-122"/>
              <a:ea typeface="楷体" panose="02010609060101010101" pitchFamily="49" charset="-122"/>
            </a:endParaRPr>
          </a:p>
          <a:p>
            <a:endParaRPr lang="zh-CN" altLang="en-US" dirty="0">
              <a:solidFill>
                <a:srgbClr val="000000"/>
              </a:solidFill>
              <a:latin typeface="楷体" panose="02010609060101010101" pitchFamily="49" charset="-122"/>
              <a:ea typeface="楷体" panose="02010609060101010101" pitchFamily="49" charset="-122"/>
            </a:endParaRPr>
          </a:p>
          <a:p>
            <a:r>
              <a:rPr lang="zh-CN" altLang="en-US" dirty="0" smtClean="0">
                <a:solidFill>
                  <a:srgbClr val="000000"/>
                </a:solidFill>
                <a:latin typeface="楷体" panose="02010609060101010101" pitchFamily="49" charset="-122"/>
                <a:ea typeface="楷体" panose="02010609060101010101" pitchFamily="49" charset="-122"/>
              </a:rPr>
              <a:t>它们</a:t>
            </a:r>
            <a:r>
              <a:rPr lang="zh-CN" altLang="en-US" dirty="0">
                <a:solidFill>
                  <a:srgbClr val="000000"/>
                </a:solidFill>
                <a:latin typeface="楷体" panose="02010609060101010101" pitchFamily="49" charset="-122"/>
                <a:ea typeface="楷体" panose="02010609060101010101" pitchFamily="49" charset="-122"/>
              </a:rPr>
              <a:t>的带权路径长</a:t>
            </a:r>
            <a:r>
              <a:rPr lang="en-US" altLang="zh-CN" dirty="0" err="1">
                <a:solidFill>
                  <a:srgbClr val="000000"/>
                </a:solidFill>
                <a:latin typeface="楷体" panose="02010609060101010101" pitchFamily="49" charset="-122"/>
                <a:ea typeface="楷体" panose="02010609060101010101" pitchFamily="49" charset="-122"/>
              </a:rPr>
              <a:t>wpl</a:t>
            </a:r>
            <a:r>
              <a:rPr lang="zh-CN" altLang="en-US" dirty="0">
                <a:solidFill>
                  <a:srgbClr val="000000"/>
                </a:solidFill>
                <a:latin typeface="楷体" panose="02010609060101010101" pitchFamily="49" charset="-122"/>
                <a:ea typeface="楷体" panose="02010609060101010101" pitchFamily="49" charset="-122"/>
              </a:rPr>
              <a:t>分别为</a:t>
            </a:r>
          </a:p>
          <a:p>
            <a:pPr lvl="1"/>
            <a:r>
              <a:rPr lang="en-US" altLang="zh-CN" dirty="0" smtClean="0">
                <a:solidFill>
                  <a:srgbClr val="000000"/>
                </a:solidFill>
                <a:latin typeface="楷体" panose="02010609060101010101" pitchFamily="49" charset="-122"/>
                <a:ea typeface="楷体" panose="02010609060101010101" pitchFamily="49" charset="-122"/>
              </a:rPr>
              <a:t>(a)</a:t>
            </a:r>
            <a:r>
              <a:rPr lang="en-US" altLang="zh-CN" dirty="0" err="1" smtClean="0">
                <a:solidFill>
                  <a:srgbClr val="000000"/>
                </a:solidFill>
                <a:latin typeface="楷体" panose="02010609060101010101" pitchFamily="49" charset="-122"/>
                <a:ea typeface="楷体" panose="02010609060101010101" pitchFamily="49" charset="-122"/>
              </a:rPr>
              <a:t>wpl</a:t>
            </a:r>
            <a:r>
              <a:rPr lang="en-US" altLang="zh-CN" dirty="0" smtClean="0">
                <a:solidFill>
                  <a:srgbClr val="000000"/>
                </a:solidFill>
                <a:latin typeface="楷体" panose="02010609060101010101" pitchFamily="49" charset="-122"/>
                <a:ea typeface="楷体" panose="02010609060101010101" pitchFamily="49" charset="-122"/>
              </a:rPr>
              <a:t>=7×3+2×3+4×2+5×2+8×2=61</a:t>
            </a:r>
            <a:endParaRPr lang="en-US" altLang="zh-CN" dirty="0">
              <a:solidFill>
                <a:srgbClr val="000000"/>
              </a:solidFill>
              <a:latin typeface="楷体" panose="02010609060101010101" pitchFamily="49" charset="-122"/>
              <a:ea typeface="楷体" panose="02010609060101010101" pitchFamily="49" charset="-122"/>
            </a:endParaRPr>
          </a:p>
          <a:p>
            <a:pPr lvl="1"/>
            <a:r>
              <a:rPr lang="en-US" altLang="zh-CN" dirty="0" smtClean="0">
                <a:solidFill>
                  <a:srgbClr val="000000"/>
                </a:solidFill>
                <a:latin typeface="楷体" panose="02010609060101010101" pitchFamily="49" charset="-122"/>
                <a:ea typeface="楷体" panose="02010609060101010101" pitchFamily="49" charset="-122"/>
              </a:rPr>
              <a:t>(b)</a:t>
            </a:r>
            <a:r>
              <a:rPr lang="en-US" altLang="zh-CN" dirty="0" err="1" smtClean="0">
                <a:solidFill>
                  <a:srgbClr val="000000"/>
                </a:solidFill>
                <a:latin typeface="楷体" panose="02010609060101010101" pitchFamily="49" charset="-122"/>
                <a:ea typeface="楷体" panose="02010609060101010101" pitchFamily="49" charset="-122"/>
              </a:rPr>
              <a:t>wpl</a:t>
            </a:r>
            <a:r>
              <a:rPr lang="en-US" altLang="zh-CN" dirty="0" smtClean="0">
                <a:solidFill>
                  <a:srgbClr val="000000"/>
                </a:solidFill>
                <a:latin typeface="楷体" panose="02010609060101010101" pitchFamily="49" charset="-122"/>
                <a:ea typeface="楷体" panose="02010609060101010101" pitchFamily="49" charset="-122"/>
              </a:rPr>
              <a:t>=5×3+2×3+8×2+4×2+7×2=59</a:t>
            </a:r>
            <a:endParaRPr lang="en-US" altLang="zh-CN" dirty="0">
              <a:solidFill>
                <a:srgbClr val="000000"/>
              </a:solidFill>
              <a:latin typeface="楷体" panose="02010609060101010101" pitchFamily="49" charset="-122"/>
              <a:ea typeface="楷体" panose="02010609060101010101" pitchFamily="49" charset="-122"/>
            </a:endParaRPr>
          </a:p>
          <a:p>
            <a:pPr lvl="1"/>
            <a:r>
              <a:rPr lang="en-US" altLang="zh-CN" dirty="0" smtClean="0">
                <a:solidFill>
                  <a:srgbClr val="000000"/>
                </a:solidFill>
                <a:latin typeface="楷体" panose="02010609060101010101" pitchFamily="49" charset="-122"/>
                <a:ea typeface="楷体" panose="02010609060101010101" pitchFamily="49" charset="-122"/>
              </a:rPr>
              <a:t>(c)</a:t>
            </a:r>
            <a:r>
              <a:rPr lang="en-US" altLang="zh-CN" dirty="0" err="1" smtClean="0">
                <a:solidFill>
                  <a:srgbClr val="000000"/>
                </a:solidFill>
                <a:latin typeface="楷体" panose="02010609060101010101" pitchFamily="49" charset="-122"/>
                <a:ea typeface="楷体" panose="02010609060101010101" pitchFamily="49" charset="-122"/>
              </a:rPr>
              <a:t>wpl</a:t>
            </a:r>
            <a:r>
              <a:rPr lang="en-US" altLang="zh-CN" dirty="0" smtClean="0">
                <a:solidFill>
                  <a:srgbClr val="000000"/>
                </a:solidFill>
                <a:latin typeface="楷体" panose="02010609060101010101" pitchFamily="49" charset="-122"/>
                <a:ea typeface="楷体" panose="02010609060101010101" pitchFamily="49" charset="-122"/>
              </a:rPr>
              <a:t>=2×3+4×3+5×2+7×2+8×2=58</a:t>
            </a:r>
            <a:endParaRPr lang="en-US" altLang="zh-CN" dirty="0">
              <a:solidFill>
                <a:srgbClr val="000000"/>
              </a:solidFill>
              <a:latin typeface="楷体" panose="02010609060101010101" pitchFamily="49" charset="-122"/>
              <a:ea typeface="楷体" panose="02010609060101010101" pitchFamily="49" charset="-122"/>
            </a:endParaRPr>
          </a:p>
          <a:p>
            <a:r>
              <a:rPr lang="zh-CN" altLang="en-US" dirty="0" smtClean="0">
                <a:solidFill>
                  <a:srgbClr val="000000"/>
                </a:solidFill>
                <a:latin typeface="楷体" panose="02010609060101010101" pitchFamily="49" charset="-122"/>
                <a:ea typeface="楷体" panose="02010609060101010101" pitchFamily="49" charset="-122"/>
              </a:rPr>
              <a:t>比较</a:t>
            </a:r>
            <a:r>
              <a:rPr lang="zh-CN" altLang="en-US" dirty="0">
                <a:solidFill>
                  <a:srgbClr val="000000"/>
                </a:solidFill>
                <a:latin typeface="楷体" panose="02010609060101010101" pitchFamily="49" charset="-122"/>
                <a:ea typeface="楷体" panose="02010609060101010101" pitchFamily="49" charset="-122"/>
              </a:rPr>
              <a:t>所有的二叉树，其中图</a:t>
            </a:r>
            <a:r>
              <a:rPr lang="en-US" altLang="zh-CN" dirty="0">
                <a:solidFill>
                  <a:srgbClr val="000000"/>
                </a:solidFill>
                <a:latin typeface="楷体" panose="02010609060101010101" pitchFamily="49" charset="-122"/>
                <a:ea typeface="楷体" panose="02010609060101010101" pitchFamily="49" charset="-122"/>
              </a:rPr>
              <a:t>(c)</a:t>
            </a:r>
            <a:r>
              <a:rPr lang="zh-CN" altLang="en-US" dirty="0">
                <a:solidFill>
                  <a:srgbClr val="000000"/>
                </a:solidFill>
                <a:latin typeface="楷体" panose="02010609060101010101" pitchFamily="49" charset="-122"/>
                <a:ea typeface="楷体" panose="02010609060101010101" pitchFamily="49" charset="-122"/>
              </a:rPr>
              <a:t>的</a:t>
            </a:r>
            <a:r>
              <a:rPr lang="en-US" altLang="zh-CN" dirty="0" err="1">
                <a:solidFill>
                  <a:srgbClr val="000000"/>
                </a:solidFill>
                <a:latin typeface="楷体" panose="02010609060101010101" pitchFamily="49" charset="-122"/>
                <a:ea typeface="楷体" panose="02010609060101010101" pitchFamily="49" charset="-122"/>
              </a:rPr>
              <a:t>wpl</a:t>
            </a:r>
            <a:r>
              <a:rPr lang="zh-CN" altLang="en-US" dirty="0">
                <a:solidFill>
                  <a:srgbClr val="000000"/>
                </a:solidFill>
                <a:latin typeface="楷体" panose="02010609060101010101" pitchFamily="49" charset="-122"/>
                <a:ea typeface="楷体" panose="02010609060101010101" pitchFamily="49" charset="-122"/>
              </a:rPr>
              <a:t>最小，即为对应权</a:t>
            </a:r>
            <a:r>
              <a:rPr lang="en-US" altLang="zh-CN" dirty="0">
                <a:solidFill>
                  <a:srgbClr val="000000"/>
                </a:solidFill>
                <a:latin typeface="楷体" panose="02010609060101010101" pitchFamily="49" charset="-122"/>
                <a:ea typeface="楷体" panose="02010609060101010101" pitchFamily="49" charset="-122"/>
              </a:rPr>
              <a:t>{5,4,7,2,8}</a:t>
            </a:r>
            <a:r>
              <a:rPr lang="zh-CN" altLang="en-US" dirty="0">
                <a:solidFill>
                  <a:srgbClr val="000000"/>
                </a:solidFill>
                <a:latin typeface="楷体" panose="02010609060101010101" pitchFamily="49" charset="-122"/>
                <a:ea typeface="楷体" panose="02010609060101010101" pitchFamily="49" charset="-122"/>
              </a:rPr>
              <a:t>的哈夫曼树。</a:t>
            </a:r>
          </a:p>
          <a:p>
            <a:endParaRPr lang="zh-CN" altLang="en-US" dirty="0"/>
          </a:p>
        </p:txBody>
      </p:sp>
      <p:pic>
        <p:nvPicPr>
          <p:cNvPr id="4" name="Picture 4" descr="Snap2"/>
          <p:cNvPicPr>
            <a:picLocks noChangeAspect="1" noChangeArrowheads="1"/>
          </p:cNvPicPr>
          <p:nvPr/>
        </p:nvPicPr>
        <p:blipFill>
          <a:blip r:embed="rId2">
            <a:extLst>
              <a:ext uri="{28A0092B-C50C-407E-A947-70E740481C1C}">
                <a14:useLocalDpi xmlns:a14="http://schemas.microsoft.com/office/drawing/2010/main" val="0"/>
              </a:ext>
            </a:extLst>
          </a:blip>
          <a:srcRect b="18385"/>
          <a:stretch>
            <a:fillRect/>
          </a:stretch>
        </p:blipFill>
        <p:spPr bwMode="auto">
          <a:xfrm>
            <a:off x="2857500" y="2096355"/>
            <a:ext cx="6477000" cy="206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算法设计</a:t>
            </a:r>
            <a:endParaRPr lang="zh-CN" altLang="en-US" dirty="0"/>
          </a:p>
        </p:txBody>
      </p:sp>
      <p:sp>
        <p:nvSpPr>
          <p:cNvPr id="3" name="内容占位符 2"/>
          <p:cNvSpPr>
            <a:spLocks noGrp="1"/>
          </p:cNvSpPr>
          <p:nvPr>
            <p:ph idx="1"/>
          </p:nvPr>
        </p:nvSpPr>
        <p:spPr>
          <a:xfrm>
            <a:off x="838200" y="1825625"/>
            <a:ext cx="9958754" cy="4351338"/>
          </a:xfrm>
        </p:spPr>
        <p:txBody>
          <a:bodyPr/>
          <a:lstStyle/>
          <a:p>
            <a:r>
              <a:rPr lang="zh-CN" altLang="en-US" dirty="0" smtClean="0">
                <a:solidFill>
                  <a:srgbClr val="000000"/>
                </a:solidFill>
                <a:latin typeface="楷体" panose="02010609060101010101" pitchFamily="49" charset="-122"/>
                <a:ea typeface="楷体" panose="02010609060101010101" pitchFamily="49" charset="-122"/>
              </a:rPr>
              <a:t>根据</a:t>
            </a:r>
            <a:r>
              <a:rPr lang="zh-CN" altLang="en-US" dirty="0">
                <a:solidFill>
                  <a:srgbClr val="000000"/>
                </a:solidFill>
                <a:latin typeface="楷体" panose="02010609060101010101" pitchFamily="49" charset="-122"/>
                <a:ea typeface="楷体" panose="02010609060101010101" pitchFamily="49" charset="-122"/>
              </a:rPr>
              <a:t>给定的</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个权值</a:t>
            </a:r>
            <a:r>
              <a:rPr lang="en-US" altLang="zh-CN" dirty="0">
                <a:solidFill>
                  <a:srgbClr val="000000"/>
                </a:solidFill>
                <a:latin typeface="楷体" panose="02010609060101010101" pitchFamily="49" charset="-122"/>
                <a:ea typeface="楷体" panose="02010609060101010101" pitchFamily="49" charset="-122"/>
              </a:rPr>
              <a:t>{w(1),w(2),…,w(n)}</a:t>
            </a:r>
            <a:r>
              <a:rPr lang="zh-CN" altLang="en-US" dirty="0">
                <a:solidFill>
                  <a:srgbClr val="000000"/>
                </a:solidFill>
                <a:latin typeface="楷体" panose="02010609060101010101" pitchFamily="49" charset="-122"/>
                <a:ea typeface="楷体" panose="02010609060101010101" pitchFamily="49" charset="-122"/>
              </a:rPr>
              <a:t>构成</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棵二叉树的森林</a:t>
            </a:r>
            <a:r>
              <a:rPr lang="en-US" altLang="zh-CN" dirty="0">
                <a:solidFill>
                  <a:srgbClr val="000000"/>
                </a:solidFill>
                <a:latin typeface="楷体" panose="02010609060101010101" pitchFamily="49" charset="-122"/>
                <a:ea typeface="楷体" panose="02010609060101010101" pitchFamily="49" charset="-122"/>
              </a:rPr>
              <a:t>F=(T1,…,</a:t>
            </a:r>
            <a:r>
              <a:rPr lang="en-US" altLang="zh-CN" dirty="0" err="1">
                <a:solidFill>
                  <a:srgbClr val="000000"/>
                </a:solidFill>
                <a:latin typeface="楷体" panose="02010609060101010101" pitchFamily="49" charset="-122"/>
                <a:ea typeface="楷体" panose="02010609060101010101" pitchFamily="49" charset="-122"/>
              </a:rPr>
              <a:t>Tn</a:t>
            </a: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。其中每棵二叉树中只有一个带权为</a:t>
            </a:r>
            <a:r>
              <a:rPr lang="en-US" altLang="zh-CN" dirty="0">
                <a:solidFill>
                  <a:srgbClr val="000000"/>
                </a:solidFill>
                <a:latin typeface="楷体" panose="02010609060101010101" pitchFamily="49" charset="-122"/>
                <a:ea typeface="楷体" panose="02010609060101010101" pitchFamily="49" charset="-122"/>
              </a:rPr>
              <a:t>w(k)</a:t>
            </a:r>
            <a:r>
              <a:rPr lang="zh-CN" altLang="en-US" dirty="0">
                <a:solidFill>
                  <a:srgbClr val="000000"/>
                </a:solidFill>
                <a:latin typeface="楷体" panose="02010609060101010101" pitchFamily="49" charset="-122"/>
                <a:ea typeface="楷体" panose="02010609060101010101" pitchFamily="49" charset="-122"/>
              </a:rPr>
              <a:t>的根结点，其左右子树为空。</a:t>
            </a:r>
          </a:p>
          <a:p>
            <a:r>
              <a:rPr lang="zh-CN" altLang="en-US" dirty="0" smtClean="0">
                <a:solidFill>
                  <a:srgbClr val="000000"/>
                </a:solidFill>
                <a:latin typeface="楷体" panose="02010609060101010101" pitchFamily="49" charset="-122"/>
                <a:ea typeface="楷体" panose="02010609060101010101" pitchFamily="49" charset="-122"/>
              </a:rPr>
              <a:t>在</a:t>
            </a:r>
            <a:r>
              <a:rPr lang="en-US" altLang="zh-CN" dirty="0">
                <a:solidFill>
                  <a:srgbClr val="000000"/>
                </a:solidFill>
                <a:latin typeface="楷体" panose="02010609060101010101" pitchFamily="49" charset="-122"/>
                <a:ea typeface="楷体" panose="02010609060101010101" pitchFamily="49" charset="-122"/>
              </a:rPr>
              <a:t>F</a:t>
            </a:r>
            <a:r>
              <a:rPr lang="zh-CN" altLang="en-US" dirty="0">
                <a:solidFill>
                  <a:srgbClr val="000000"/>
                </a:solidFill>
                <a:latin typeface="楷体" panose="02010609060101010101" pitchFamily="49" charset="-122"/>
                <a:ea typeface="楷体" panose="02010609060101010101" pitchFamily="49" charset="-122"/>
              </a:rPr>
              <a:t>中选取两棵结点的权值最小的树作为左右子树构造一棵新的二叉树，且置新的二叉树的根结点的权值为其左右子树上结点权值之和。</a:t>
            </a:r>
          </a:p>
          <a:p>
            <a:r>
              <a:rPr lang="zh-CN" altLang="en-US" dirty="0" smtClean="0">
                <a:solidFill>
                  <a:srgbClr val="000000"/>
                </a:solidFill>
                <a:latin typeface="楷体" panose="02010609060101010101" pitchFamily="49" charset="-122"/>
                <a:ea typeface="楷体" panose="02010609060101010101" pitchFamily="49" charset="-122"/>
              </a:rPr>
              <a:t>在</a:t>
            </a:r>
            <a:r>
              <a:rPr lang="en-US" altLang="zh-CN" dirty="0">
                <a:solidFill>
                  <a:srgbClr val="000000"/>
                </a:solidFill>
                <a:latin typeface="楷体" panose="02010609060101010101" pitchFamily="49" charset="-122"/>
                <a:ea typeface="楷体" panose="02010609060101010101" pitchFamily="49" charset="-122"/>
              </a:rPr>
              <a:t>F</a:t>
            </a:r>
            <a:r>
              <a:rPr lang="zh-CN" altLang="en-US" dirty="0">
                <a:solidFill>
                  <a:srgbClr val="000000"/>
                </a:solidFill>
                <a:latin typeface="楷体" panose="02010609060101010101" pitchFamily="49" charset="-122"/>
                <a:ea typeface="楷体" panose="02010609060101010101" pitchFamily="49" charset="-122"/>
              </a:rPr>
              <a:t>中删除这两棵树，并把新得的二叉树加入</a:t>
            </a:r>
            <a:r>
              <a:rPr lang="en-US" altLang="zh-CN" dirty="0">
                <a:solidFill>
                  <a:srgbClr val="000000"/>
                </a:solidFill>
                <a:latin typeface="楷体" panose="02010609060101010101" pitchFamily="49" charset="-122"/>
                <a:ea typeface="楷体" panose="02010609060101010101" pitchFamily="49" charset="-122"/>
              </a:rPr>
              <a:t>F</a:t>
            </a:r>
            <a:r>
              <a:rPr lang="zh-CN" altLang="en-US" dirty="0">
                <a:solidFill>
                  <a:srgbClr val="000000"/>
                </a:solidFill>
                <a:latin typeface="楷体" panose="02010609060101010101" pitchFamily="49" charset="-122"/>
                <a:ea typeface="楷体" panose="02010609060101010101" pitchFamily="49" charset="-122"/>
              </a:rPr>
              <a:t>中。</a:t>
            </a:r>
          </a:p>
          <a:p>
            <a:r>
              <a:rPr lang="zh-CN" altLang="en-US" dirty="0" smtClean="0">
                <a:solidFill>
                  <a:srgbClr val="000000"/>
                </a:solidFill>
                <a:latin typeface="楷体" panose="02010609060101010101" pitchFamily="49" charset="-122"/>
                <a:ea typeface="楷体" panose="02010609060101010101" pitchFamily="49" charset="-122"/>
              </a:rPr>
              <a:t>重复</a:t>
            </a:r>
            <a:r>
              <a:rPr lang="zh-CN" altLang="en-US" dirty="0">
                <a:solidFill>
                  <a:srgbClr val="000000"/>
                </a:solidFill>
                <a:latin typeface="楷体" panose="02010609060101010101" pitchFamily="49" charset="-122"/>
                <a:ea typeface="楷体" panose="02010609060101010101" pitchFamily="49" charset="-122"/>
              </a:rPr>
              <a:t>以上 </a:t>
            </a:r>
            <a:r>
              <a:rPr lang="en-US" altLang="zh-CN" dirty="0">
                <a:solidFill>
                  <a:srgbClr val="000000"/>
                </a:solidFill>
                <a:latin typeface="楷体" panose="02010609060101010101" pitchFamily="49" charset="-122"/>
                <a:ea typeface="楷体" panose="02010609060101010101" pitchFamily="49" charset="-122"/>
              </a:rPr>
              <a:t>2</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3</a:t>
            </a:r>
            <a:r>
              <a:rPr lang="zh-CN" altLang="en-US" dirty="0">
                <a:solidFill>
                  <a:srgbClr val="000000"/>
                </a:solidFill>
                <a:latin typeface="楷体" panose="02010609060101010101" pitchFamily="49" charset="-122"/>
                <a:ea typeface="楷体" panose="02010609060101010101" pitchFamily="49" charset="-122"/>
              </a:rPr>
              <a:t>），直到</a:t>
            </a:r>
            <a:r>
              <a:rPr lang="en-US" altLang="zh-CN" dirty="0">
                <a:solidFill>
                  <a:srgbClr val="000000"/>
                </a:solidFill>
                <a:latin typeface="楷体" panose="02010609060101010101" pitchFamily="49" charset="-122"/>
                <a:ea typeface="楷体" panose="02010609060101010101" pitchFamily="49" charset="-122"/>
              </a:rPr>
              <a:t>F</a:t>
            </a:r>
            <a:r>
              <a:rPr lang="zh-CN" altLang="en-US" dirty="0">
                <a:solidFill>
                  <a:srgbClr val="000000"/>
                </a:solidFill>
                <a:latin typeface="楷体" panose="02010609060101010101" pitchFamily="49" charset="-122"/>
                <a:ea typeface="楷体" panose="02010609060101010101" pitchFamily="49" charset="-122"/>
              </a:rPr>
              <a:t>只含一棵树为止。这棵树即为哈夫曼树。 </a:t>
            </a:r>
          </a:p>
          <a:p>
            <a:endParaRPr lang="zh-CN" altLang="en-US" dirty="0"/>
          </a:p>
        </p:txBody>
      </p:sp>
    </p:spTree>
    <p:extLst>
      <p:ext uri="{BB962C8B-B14F-4D97-AF65-F5344CB8AC3E}">
        <p14:creationId xmlns:p14="http://schemas.microsoft.com/office/powerpoint/2010/main" val="1582707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4" descr="Snap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831" y="1528763"/>
            <a:ext cx="810101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22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9694985" cy="4351338"/>
          </a:xfrm>
        </p:spPr>
        <p:txBody>
          <a:bodyPr>
            <a:normAutofit fontScale="92500" lnSpcReduction="10000"/>
          </a:bodyPr>
          <a:lstStyle/>
          <a:p>
            <a:r>
              <a:rPr lang="zh-CN" altLang="en-US" dirty="0" smtClean="0">
                <a:solidFill>
                  <a:srgbClr val="000000"/>
                </a:solidFill>
                <a:latin typeface="楷体" panose="02010609060101010101" pitchFamily="49" charset="-122"/>
                <a:ea typeface="楷体" panose="02010609060101010101" pitchFamily="49" charset="-122"/>
              </a:rPr>
              <a:t>先对</a:t>
            </a:r>
            <a:r>
              <a:rPr lang="zh-CN" altLang="en-US" dirty="0">
                <a:solidFill>
                  <a:srgbClr val="000000"/>
                </a:solidFill>
                <a:latin typeface="楷体" panose="02010609060101010101" pitchFamily="49" charset="-122"/>
                <a:ea typeface="楷体" panose="02010609060101010101" pitchFamily="49" charset="-122"/>
              </a:rPr>
              <a:t>给定的</a:t>
            </a:r>
            <a:r>
              <a:rPr lang="en-US" altLang="zh-CN" dirty="0">
                <a:solidFill>
                  <a:srgbClr val="000000"/>
                </a:solidFill>
                <a:latin typeface="楷体" panose="02010609060101010101" pitchFamily="49" charset="-122"/>
                <a:ea typeface="楷体" panose="02010609060101010101" pitchFamily="49" charset="-122"/>
              </a:rPr>
              <a:t>n</a:t>
            </a:r>
            <a:r>
              <a:rPr lang="zh-CN" altLang="en-US" dirty="0">
                <a:solidFill>
                  <a:srgbClr val="000000"/>
                </a:solidFill>
                <a:latin typeface="楷体" panose="02010609060101010101" pitchFamily="49" charset="-122"/>
                <a:ea typeface="楷体" panose="02010609060101010101" pitchFamily="49" charset="-122"/>
              </a:rPr>
              <a:t>个权值作升序排列。</a:t>
            </a:r>
          </a:p>
          <a:p>
            <a:r>
              <a:rPr lang="zh-CN" altLang="en-US" dirty="0" smtClean="0">
                <a:solidFill>
                  <a:srgbClr val="000000"/>
                </a:solidFill>
                <a:latin typeface="楷体" panose="02010609060101010101" pitchFamily="49" charset="-122"/>
                <a:ea typeface="楷体" panose="02010609060101010101" pitchFamily="49" charset="-122"/>
              </a:rPr>
              <a:t>设置</a:t>
            </a:r>
            <a:r>
              <a:rPr lang="en-US" altLang="zh-CN" dirty="0">
                <a:solidFill>
                  <a:srgbClr val="000000"/>
                </a:solidFill>
                <a:latin typeface="楷体" panose="02010609060101010101" pitchFamily="49" charset="-122"/>
                <a:ea typeface="楷体" panose="02010609060101010101" pitchFamily="49" charset="-122"/>
              </a:rPr>
              <a:t>n-1</a:t>
            </a:r>
            <a:r>
              <a:rPr lang="zh-CN" altLang="en-US" dirty="0">
                <a:solidFill>
                  <a:srgbClr val="000000"/>
                </a:solidFill>
                <a:latin typeface="楷体" panose="02010609060101010101" pitchFamily="49" charset="-122"/>
                <a:ea typeface="楷体" panose="02010609060101010101" pitchFamily="49" charset="-122"/>
              </a:rPr>
              <a:t>次操作的</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1~n-1</a:t>
            </a:r>
            <a:r>
              <a:rPr lang="zh-CN" altLang="en-US" dirty="0">
                <a:solidFill>
                  <a:srgbClr val="000000"/>
                </a:solidFill>
                <a:latin typeface="楷体" panose="02010609060101010101" pitchFamily="49" charset="-122"/>
                <a:ea typeface="楷体" panose="02010609060101010101" pitchFamily="49" charset="-122"/>
              </a:rPr>
              <a:t>）循环，在第</a:t>
            </a:r>
            <a:r>
              <a:rPr lang="en-US" altLang="zh-CN" dirty="0">
                <a:solidFill>
                  <a:srgbClr val="000000"/>
                </a:solidFill>
                <a:latin typeface="楷体" panose="02010609060101010101" pitchFamily="49" charset="-122"/>
                <a:ea typeface="楷体" panose="02010609060101010101" pitchFamily="49" charset="-122"/>
              </a:rPr>
              <a:t>k</a:t>
            </a:r>
            <a:r>
              <a:rPr lang="zh-CN" altLang="en-US" dirty="0">
                <a:solidFill>
                  <a:srgbClr val="000000"/>
                </a:solidFill>
                <a:latin typeface="楷体" panose="02010609060101010101" pitchFamily="49" charset="-122"/>
                <a:ea typeface="楷体" panose="02010609060101010101" pitchFamily="49" charset="-122"/>
              </a:rPr>
              <a:t>次操作中，由两个最小权值叶结点生成一个新结点：</a:t>
            </a:r>
          </a:p>
          <a:p>
            <a:pPr lvl="1"/>
            <a:r>
              <a:rPr lang="en-US" altLang="zh-CN" dirty="0" smtClean="0">
                <a:solidFill>
                  <a:srgbClr val="000000"/>
                </a:solidFill>
                <a:latin typeface="楷体" panose="02010609060101010101" pitchFamily="49" charset="-122"/>
                <a:ea typeface="楷体" panose="02010609060101010101" pitchFamily="49" charset="-122"/>
              </a:rPr>
              <a:t>x=w[2*k-1</a:t>
            </a:r>
            <a:r>
              <a:rPr lang="en-US" altLang="zh-CN" dirty="0">
                <a:solidFill>
                  <a:srgbClr val="000000"/>
                </a:solidFill>
                <a:latin typeface="楷体" panose="02010609060101010101" pitchFamily="49" charset="-122"/>
                <a:ea typeface="楷体" panose="02010609060101010101" pitchFamily="49" charset="-122"/>
              </a:rPr>
              <a:t>]; y=w[2*k]; w[</a:t>
            </a:r>
            <a:r>
              <a:rPr lang="en-US" altLang="zh-CN" dirty="0" err="1">
                <a:solidFill>
                  <a:srgbClr val="000000"/>
                </a:solidFill>
                <a:latin typeface="楷体" panose="02010609060101010101" pitchFamily="49" charset="-122"/>
                <a:ea typeface="楷体" panose="02010609060101010101" pitchFamily="49" charset="-122"/>
              </a:rPr>
              <a:t>n+k</a:t>
            </a:r>
            <a:r>
              <a:rPr lang="en-US" altLang="zh-CN" dirty="0">
                <a:solidFill>
                  <a:srgbClr val="000000"/>
                </a:solidFill>
                <a:latin typeface="楷体" panose="02010609060101010101" pitchFamily="49" charset="-122"/>
                <a:ea typeface="楷体" panose="02010609060101010101" pitchFamily="49" charset="-122"/>
              </a:rPr>
              <a:t>]=</a:t>
            </a:r>
            <a:r>
              <a:rPr lang="en-US" altLang="zh-CN" dirty="0" err="1">
                <a:solidFill>
                  <a:srgbClr val="000000"/>
                </a:solidFill>
                <a:latin typeface="楷体" panose="02010609060101010101" pitchFamily="49" charset="-122"/>
                <a:ea typeface="楷体" panose="02010609060101010101" pitchFamily="49" charset="-122"/>
              </a:rPr>
              <a:t>x+y</a:t>
            </a:r>
            <a:r>
              <a:rPr lang="en-US" altLang="zh-CN" dirty="0">
                <a:solidFill>
                  <a:srgbClr val="000000"/>
                </a:solidFill>
                <a:latin typeface="楷体" panose="02010609060101010101" pitchFamily="49" charset="-122"/>
                <a:ea typeface="楷体" panose="02010609060101010101" pitchFamily="49" charset="-122"/>
              </a:rPr>
              <a:t>;</a:t>
            </a:r>
          </a:p>
          <a:p>
            <a:pPr lvl="1"/>
            <a:r>
              <a:rPr lang="en-US" altLang="zh-CN" dirty="0" err="1" smtClean="0">
                <a:solidFill>
                  <a:srgbClr val="000000"/>
                </a:solidFill>
                <a:latin typeface="楷体" panose="02010609060101010101" pitchFamily="49" charset="-122"/>
                <a:ea typeface="楷体" panose="02010609060101010101" pitchFamily="49" charset="-122"/>
              </a:rPr>
              <a:t>lc</a:t>
            </a:r>
            <a:r>
              <a:rPr lang="en-US" altLang="zh-CN" dirty="0" smtClean="0">
                <a:solidFill>
                  <a:srgbClr val="000000"/>
                </a:solidFill>
                <a:latin typeface="楷体" panose="02010609060101010101" pitchFamily="49" charset="-122"/>
                <a:ea typeface="楷体" panose="02010609060101010101" pitchFamily="49" charset="-122"/>
              </a:rPr>
              <a:t>[</a:t>
            </a:r>
            <a:r>
              <a:rPr lang="en-US" altLang="zh-CN" dirty="0" err="1" smtClean="0">
                <a:solidFill>
                  <a:srgbClr val="000000"/>
                </a:solidFill>
                <a:latin typeface="楷体" panose="02010609060101010101" pitchFamily="49" charset="-122"/>
                <a:ea typeface="楷体" panose="02010609060101010101" pitchFamily="49" charset="-122"/>
              </a:rPr>
              <a:t>n+k</a:t>
            </a:r>
            <a:r>
              <a:rPr lang="en-US" altLang="zh-CN" dirty="0">
                <a:solidFill>
                  <a:srgbClr val="000000"/>
                </a:solidFill>
                <a:latin typeface="楷体" panose="02010609060101010101" pitchFamily="49" charset="-122"/>
                <a:ea typeface="楷体" panose="02010609060101010101" pitchFamily="49" charset="-122"/>
              </a:rPr>
              <a:t>]=x; </a:t>
            </a:r>
            <a:r>
              <a:rPr lang="en-US" altLang="zh-CN" dirty="0" err="1">
                <a:solidFill>
                  <a:srgbClr val="000000"/>
                </a:solidFill>
                <a:latin typeface="楷体" panose="02010609060101010101" pitchFamily="49" charset="-122"/>
                <a:ea typeface="楷体" panose="02010609060101010101" pitchFamily="49" charset="-122"/>
              </a:rPr>
              <a:t>rc</a:t>
            </a:r>
            <a:r>
              <a:rPr lang="en-US" altLang="zh-CN" dirty="0">
                <a:solidFill>
                  <a:srgbClr val="000000"/>
                </a:solidFill>
                <a:latin typeface="楷体" panose="02010609060101010101" pitchFamily="49" charset="-122"/>
                <a:ea typeface="楷体" panose="02010609060101010101" pitchFamily="49" charset="-122"/>
              </a:rPr>
              <a:t>[</a:t>
            </a:r>
            <a:r>
              <a:rPr lang="en-US" altLang="zh-CN" dirty="0" err="1">
                <a:solidFill>
                  <a:srgbClr val="000000"/>
                </a:solidFill>
                <a:latin typeface="楷体" panose="02010609060101010101" pitchFamily="49" charset="-122"/>
                <a:ea typeface="楷体" panose="02010609060101010101" pitchFamily="49" charset="-122"/>
              </a:rPr>
              <a:t>n+k</a:t>
            </a:r>
            <a:r>
              <a:rPr lang="en-US" altLang="zh-CN" dirty="0">
                <a:solidFill>
                  <a:srgbClr val="000000"/>
                </a:solidFill>
                <a:latin typeface="楷体" panose="02010609060101010101" pitchFamily="49" charset="-122"/>
                <a:ea typeface="楷体" panose="02010609060101010101" pitchFamily="49" charset="-122"/>
              </a:rPr>
              <a:t>]=y;</a:t>
            </a:r>
          </a:p>
          <a:p>
            <a:r>
              <a:rPr lang="zh-CN" altLang="en-US" dirty="0" smtClean="0">
                <a:solidFill>
                  <a:srgbClr val="000000"/>
                </a:solidFill>
                <a:latin typeface="楷体" panose="02010609060101010101" pitchFamily="49" charset="-122"/>
                <a:ea typeface="楷体" panose="02010609060101010101" pitchFamily="49" charset="-122"/>
              </a:rPr>
              <a:t>新</a:t>
            </a:r>
            <a:r>
              <a:rPr lang="zh-CN" altLang="en-US" dirty="0">
                <a:solidFill>
                  <a:srgbClr val="000000"/>
                </a:solidFill>
                <a:latin typeface="楷体" panose="02010609060101010101" pitchFamily="49" charset="-122"/>
                <a:ea typeface="楷体" panose="02010609060101010101" pitchFamily="49" charset="-122"/>
              </a:rPr>
              <a:t>结点参与排序，为下一次操作做准备。</a:t>
            </a:r>
          </a:p>
          <a:p>
            <a:r>
              <a:rPr lang="zh-CN" altLang="en-US" dirty="0" smtClean="0">
                <a:solidFill>
                  <a:srgbClr val="000000"/>
                </a:solidFill>
                <a:latin typeface="楷体" panose="02010609060101010101" pitchFamily="49" charset="-122"/>
                <a:ea typeface="楷体" panose="02010609060101010101" pitchFamily="49" charset="-122"/>
              </a:rPr>
              <a:t>考虑</a:t>
            </a:r>
            <a:r>
              <a:rPr lang="zh-CN" altLang="en-US" dirty="0">
                <a:solidFill>
                  <a:srgbClr val="000000"/>
                </a:solidFill>
                <a:latin typeface="楷体" panose="02010609060101010101" pitchFamily="49" charset="-122"/>
                <a:ea typeface="楷体" panose="02010609060101010101" pitchFamily="49" charset="-122"/>
              </a:rPr>
              <a:t>到每一次排序可能改变</a:t>
            </a:r>
            <a:r>
              <a:rPr lang="en-US" altLang="zh-CN" dirty="0">
                <a:solidFill>
                  <a:srgbClr val="000000"/>
                </a:solidFill>
                <a:latin typeface="楷体" panose="02010609060101010101" pitchFamily="49" charset="-122"/>
                <a:ea typeface="楷体" panose="02010609060101010101" pitchFamily="49" charset="-122"/>
              </a:rPr>
              <a:t>w</a:t>
            </a:r>
            <a:r>
              <a:rPr lang="zh-CN" altLang="en-US" dirty="0">
                <a:solidFill>
                  <a:srgbClr val="000000"/>
                </a:solidFill>
                <a:latin typeface="楷体" panose="02010609060101010101" pitchFamily="49" charset="-122"/>
                <a:ea typeface="楷体" panose="02010609060101010101" pitchFamily="49" charset="-122"/>
              </a:rPr>
              <a:t>数组元素顺序，设置</a:t>
            </a:r>
            <a:r>
              <a:rPr lang="en-US" altLang="zh-CN" dirty="0">
                <a:solidFill>
                  <a:srgbClr val="000000"/>
                </a:solidFill>
                <a:latin typeface="楷体" panose="02010609060101010101" pitchFamily="49" charset="-122"/>
                <a:ea typeface="楷体" panose="02010609060101010101" pitchFamily="49" charset="-122"/>
              </a:rPr>
              <a:t>u</a:t>
            </a:r>
            <a:r>
              <a:rPr lang="zh-CN" altLang="en-US" dirty="0">
                <a:solidFill>
                  <a:srgbClr val="000000"/>
                </a:solidFill>
                <a:latin typeface="楷体" panose="02010609060101010101" pitchFamily="49" charset="-122"/>
                <a:ea typeface="楷体" panose="02010609060101010101" pitchFamily="49" charset="-122"/>
              </a:rPr>
              <a:t>数组，每次所得新结点，其数据传送给</a:t>
            </a:r>
            <a:r>
              <a:rPr lang="en-US" altLang="zh-CN" dirty="0">
                <a:solidFill>
                  <a:srgbClr val="000000"/>
                </a:solidFill>
                <a:latin typeface="楷体" panose="02010609060101010101" pitchFamily="49" charset="-122"/>
                <a:ea typeface="楷体" panose="02010609060101010101" pitchFamily="49" charset="-122"/>
              </a:rPr>
              <a:t>u</a:t>
            </a:r>
            <a:r>
              <a:rPr lang="zh-CN" altLang="en-US" dirty="0">
                <a:solidFill>
                  <a:srgbClr val="000000"/>
                </a:solidFill>
                <a:latin typeface="楷体" panose="02010609060101010101" pitchFamily="49" charset="-122"/>
                <a:ea typeface="楷体" panose="02010609060101010101" pitchFamily="49" charset="-122"/>
              </a:rPr>
              <a:t>数组，最后输出时不是按已改变次序的</a:t>
            </a:r>
            <a:r>
              <a:rPr lang="en-US" altLang="zh-CN" dirty="0">
                <a:solidFill>
                  <a:srgbClr val="000000"/>
                </a:solidFill>
                <a:latin typeface="楷体" panose="02010609060101010101" pitchFamily="49" charset="-122"/>
                <a:ea typeface="楷体" panose="02010609060101010101" pitchFamily="49" charset="-122"/>
              </a:rPr>
              <a:t>w</a:t>
            </a:r>
            <a:r>
              <a:rPr lang="zh-CN" altLang="en-US" dirty="0">
                <a:solidFill>
                  <a:srgbClr val="000000"/>
                </a:solidFill>
                <a:latin typeface="楷体" panose="02010609060101010101" pitchFamily="49" charset="-122"/>
                <a:ea typeface="楷体" panose="02010609060101010101" pitchFamily="49" charset="-122"/>
              </a:rPr>
              <a:t>数组，而是按</a:t>
            </a:r>
            <a:r>
              <a:rPr lang="en-US" altLang="zh-CN" dirty="0">
                <a:solidFill>
                  <a:srgbClr val="000000"/>
                </a:solidFill>
                <a:latin typeface="楷体" panose="02010609060101010101" pitchFamily="49" charset="-122"/>
                <a:ea typeface="楷体" panose="02010609060101010101" pitchFamily="49" charset="-122"/>
              </a:rPr>
              <a:t>u</a:t>
            </a:r>
            <a:r>
              <a:rPr lang="zh-CN" altLang="en-US" dirty="0">
                <a:solidFill>
                  <a:srgbClr val="000000"/>
                </a:solidFill>
                <a:latin typeface="楷体" panose="02010609060101010101" pitchFamily="49" charset="-122"/>
                <a:ea typeface="楷体" panose="02010609060101010101" pitchFamily="49" charset="-122"/>
              </a:rPr>
              <a:t>数组输出。</a:t>
            </a:r>
          </a:p>
          <a:p>
            <a:r>
              <a:rPr lang="zh-CN" altLang="en-US" dirty="0" smtClean="0">
                <a:solidFill>
                  <a:srgbClr val="000000"/>
                </a:solidFill>
                <a:latin typeface="楷体" panose="02010609060101010101" pitchFamily="49" charset="-122"/>
                <a:ea typeface="楷体" panose="02010609060101010101" pitchFamily="49" charset="-122"/>
              </a:rPr>
              <a:t>为</a:t>
            </a:r>
            <a:r>
              <a:rPr lang="zh-CN" altLang="en-US" dirty="0">
                <a:solidFill>
                  <a:srgbClr val="000000"/>
                </a:solidFill>
                <a:latin typeface="楷体" panose="02010609060101010101" pitchFamily="49" charset="-122"/>
                <a:ea typeface="楷体" panose="02010609060101010101" pitchFamily="49" charset="-122"/>
              </a:rPr>
              <a:t>具体画出哈夫曼树提供方便，输出展示每一个结点的左右子结点的表。</a:t>
            </a:r>
          </a:p>
          <a:p>
            <a:endParaRPr lang="zh-CN" altLang="en-US" dirty="0"/>
          </a:p>
        </p:txBody>
      </p:sp>
    </p:spTree>
    <p:extLst>
      <p:ext uri="{BB962C8B-B14F-4D97-AF65-F5344CB8AC3E}">
        <p14:creationId xmlns:p14="http://schemas.microsoft.com/office/powerpoint/2010/main" val="1410035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474345"/>
            <a:ext cx="8686800" cy="5355312"/>
          </a:xfrm>
          <a:prstGeom prst="rect">
            <a:avLst/>
          </a:prstGeom>
        </p:spPr>
        <p:txBody>
          <a:bodyPr wrap="square">
            <a:spAutoFit/>
          </a:bodyPr>
          <a:lstStyle/>
          <a:p>
            <a:r>
              <a:rPr lang="en-US" altLang="zh-CN" dirty="0"/>
              <a:t>#include &lt;</a:t>
            </a:r>
            <a:r>
              <a:rPr lang="en-US" altLang="zh-CN" dirty="0" err="1"/>
              <a:t>stdio.h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k,i,j,n,h,s,x,y,z,w</a:t>
            </a:r>
            <a:r>
              <a:rPr lang="en-US" altLang="zh-CN" dirty="0"/>
              <a:t>[100],u[100],</a:t>
            </a:r>
            <a:r>
              <a:rPr lang="en-US" altLang="zh-CN" dirty="0" err="1"/>
              <a:t>lc</a:t>
            </a:r>
            <a:r>
              <a:rPr lang="en-US" altLang="zh-CN" dirty="0"/>
              <a:t>[100],</a:t>
            </a:r>
            <a:r>
              <a:rPr lang="en-US" altLang="zh-CN" dirty="0" err="1"/>
              <a:t>rc</a:t>
            </a:r>
            <a:r>
              <a:rPr lang="en-US" altLang="zh-CN" dirty="0"/>
              <a:t>[100];</a:t>
            </a:r>
          </a:p>
          <a:p>
            <a:r>
              <a:rPr lang="en-US" altLang="zh-CN" dirty="0"/>
              <a:t>	s=0; </a:t>
            </a:r>
          </a:p>
          <a:p>
            <a:r>
              <a:rPr lang="en-US" altLang="zh-CN" dirty="0"/>
              <a:t>	</a:t>
            </a:r>
            <a:r>
              <a:rPr lang="en-US" altLang="zh-CN" dirty="0" err="1"/>
              <a:t>printf</a:t>
            </a:r>
            <a:r>
              <a:rPr lang="en-US" altLang="zh-CN" dirty="0"/>
              <a:t>("  </a:t>
            </a:r>
            <a:r>
              <a:rPr lang="zh-CN" altLang="en-US" dirty="0"/>
              <a:t>请输入权值的个数</a:t>
            </a:r>
            <a:r>
              <a:rPr lang="en-US" altLang="zh-CN" dirty="0"/>
              <a:t>n</a:t>
            </a:r>
            <a:r>
              <a:rPr lang="zh-CN" altLang="en-US" dirty="0"/>
              <a:t>：</a:t>
            </a:r>
            <a:r>
              <a:rPr lang="en-US" altLang="zh-CN" dirty="0"/>
              <a:t>");</a:t>
            </a:r>
          </a:p>
          <a:p>
            <a:r>
              <a:rPr lang="en-US" altLang="zh-CN" dirty="0"/>
              <a:t>	</a:t>
            </a:r>
            <a:r>
              <a:rPr lang="en-US" altLang="zh-CN" dirty="0" err="1"/>
              <a:t>scanf</a:t>
            </a:r>
            <a:r>
              <a:rPr lang="en-US" altLang="zh-CN" dirty="0"/>
              <a:t>("%</a:t>
            </a:r>
            <a:r>
              <a:rPr lang="en-US" altLang="zh-CN" dirty="0" err="1"/>
              <a:t>d",&amp;n</a:t>
            </a:r>
            <a:r>
              <a:rPr lang="en-US" altLang="zh-CN" dirty="0"/>
              <a:t>);</a:t>
            </a:r>
          </a:p>
          <a:p>
            <a:r>
              <a:rPr lang="en-US" altLang="zh-CN" dirty="0"/>
              <a:t>	for(k=1;k&lt;=</a:t>
            </a:r>
            <a:r>
              <a:rPr lang="en-US" altLang="zh-CN" dirty="0" err="1"/>
              <a:t>n;k</a:t>
            </a:r>
            <a:r>
              <a:rPr lang="en-US" altLang="zh-CN" dirty="0"/>
              <a:t>++)                    //  </a:t>
            </a:r>
            <a:r>
              <a:rPr lang="zh-CN" altLang="en-US" dirty="0"/>
              <a:t>逐个输入各个权值 </a:t>
            </a:r>
          </a:p>
          <a:p>
            <a:r>
              <a:rPr lang="zh-CN" altLang="en-US" dirty="0"/>
              <a:t>	</a:t>
            </a:r>
            <a:r>
              <a:rPr lang="en-US" altLang="zh-CN" dirty="0"/>
              <a:t>{</a:t>
            </a:r>
          </a:p>
          <a:p>
            <a:r>
              <a:rPr lang="en-US" altLang="zh-CN" dirty="0"/>
              <a:t>		</a:t>
            </a:r>
            <a:r>
              <a:rPr lang="en-US" altLang="zh-CN" dirty="0" err="1"/>
              <a:t>printf</a:t>
            </a:r>
            <a:r>
              <a:rPr lang="en-US" altLang="zh-CN" dirty="0"/>
              <a:t>("  </a:t>
            </a:r>
            <a:r>
              <a:rPr lang="zh-CN" altLang="en-US" dirty="0"/>
              <a:t>请输入第</a:t>
            </a:r>
            <a:r>
              <a:rPr lang="en-US" altLang="zh-CN" dirty="0"/>
              <a:t>%d</a:t>
            </a:r>
            <a:r>
              <a:rPr lang="zh-CN" altLang="en-US" dirty="0"/>
              <a:t>个权值</a:t>
            </a:r>
            <a:r>
              <a:rPr lang="en-US" altLang="zh-CN" dirty="0"/>
              <a:t>: ",k);</a:t>
            </a:r>
          </a:p>
          <a:p>
            <a:r>
              <a:rPr lang="en-US" altLang="zh-CN" dirty="0"/>
              <a:t>		</a:t>
            </a:r>
            <a:r>
              <a:rPr lang="en-US" altLang="zh-CN" dirty="0" err="1"/>
              <a:t>scanf</a:t>
            </a:r>
            <a:r>
              <a:rPr lang="en-US" altLang="zh-CN" dirty="0"/>
              <a:t>("%</a:t>
            </a:r>
            <a:r>
              <a:rPr lang="en-US" altLang="zh-CN" dirty="0" err="1"/>
              <a:t>d",&amp;w</a:t>
            </a:r>
            <a:r>
              <a:rPr lang="en-US" altLang="zh-CN" dirty="0"/>
              <a:t>[k]);</a:t>
            </a:r>
          </a:p>
          <a:p>
            <a:r>
              <a:rPr lang="en-US" altLang="zh-CN" dirty="0"/>
              <a:t>		u[k]=w[k];</a:t>
            </a:r>
          </a:p>
          <a:p>
            <a:r>
              <a:rPr lang="en-US" altLang="zh-CN" dirty="0"/>
              <a:t>    </a:t>
            </a:r>
            <a:r>
              <a:rPr lang="en-US" altLang="zh-CN" dirty="0" smtClean="0"/>
              <a:t>          }</a:t>
            </a:r>
            <a:endParaRPr lang="en-US" altLang="zh-CN" dirty="0"/>
          </a:p>
          <a:p>
            <a:r>
              <a:rPr lang="en-US" altLang="zh-CN" dirty="0"/>
              <a:t>	for(k=1;k&lt;=</a:t>
            </a:r>
            <a:r>
              <a:rPr lang="en-US" altLang="zh-CN" dirty="0" err="1"/>
              <a:t>n;k</a:t>
            </a:r>
            <a:r>
              <a:rPr lang="en-US" altLang="zh-CN" dirty="0"/>
              <a:t>++) </a:t>
            </a:r>
          </a:p>
          <a:p>
            <a:r>
              <a:rPr lang="en-US" altLang="zh-CN" dirty="0"/>
              <a:t>		</a:t>
            </a:r>
            <a:r>
              <a:rPr lang="en-US" altLang="zh-CN" dirty="0" err="1"/>
              <a:t>lc</a:t>
            </a:r>
            <a:r>
              <a:rPr lang="en-US" altLang="zh-CN" dirty="0"/>
              <a:t>[k]=</a:t>
            </a:r>
            <a:r>
              <a:rPr lang="en-US" altLang="zh-CN" dirty="0" err="1"/>
              <a:t>rc</a:t>
            </a:r>
            <a:r>
              <a:rPr lang="en-US" altLang="zh-CN" dirty="0"/>
              <a:t>[k]=0;</a:t>
            </a:r>
          </a:p>
          <a:p>
            <a:r>
              <a:rPr lang="en-US" altLang="zh-CN" dirty="0"/>
              <a:t>	for(</a:t>
            </a:r>
            <a:r>
              <a:rPr lang="en-US" altLang="zh-CN" dirty="0" err="1"/>
              <a:t>i</a:t>
            </a:r>
            <a:r>
              <a:rPr lang="en-US" altLang="zh-CN" dirty="0"/>
              <a:t>=1;i&lt;=n-1;i++)                  </a:t>
            </a:r>
          </a:p>
          <a:p>
            <a:r>
              <a:rPr lang="en-US" altLang="zh-CN" dirty="0"/>
              <a:t>		for(j=i+1;j&lt;=</a:t>
            </a:r>
            <a:r>
              <a:rPr lang="en-US" altLang="zh-CN" dirty="0" err="1"/>
              <a:t>n;j</a:t>
            </a:r>
            <a:r>
              <a:rPr lang="en-US" altLang="zh-CN" dirty="0"/>
              <a:t>++)</a:t>
            </a:r>
          </a:p>
          <a:p>
            <a:r>
              <a:rPr lang="en-US" altLang="zh-CN" dirty="0"/>
              <a:t>			if(w[</a:t>
            </a:r>
            <a:r>
              <a:rPr lang="en-US" altLang="zh-CN" dirty="0" err="1"/>
              <a:t>i</a:t>
            </a:r>
            <a:r>
              <a:rPr lang="en-US" altLang="zh-CN" dirty="0"/>
              <a:t>]&gt;w[j])                    //  </a:t>
            </a:r>
            <a:r>
              <a:rPr lang="zh-CN" altLang="en-US" dirty="0"/>
              <a:t>对</a:t>
            </a:r>
            <a:r>
              <a:rPr lang="en-US" altLang="zh-CN" dirty="0"/>
              <a:t>n</a:t>
            </a:r>
            <a:r>
              <a:rPr lang="zh-CN" altLang="en-US" dirty="0"/>
              <a:t>个权值从小到大排序 </a:t>
            </a:r>
          </a:p>
          <a:p>
            <a:r>
              <a:rPr lang="zh-CN" altLang="en-US" dirty="0"/>
              <a:t>			</a:t>
            </a:r>
            <a:r>
              <a:rPr lang="en-US" altLang="zh-CN" dirty="0"/>
              <a:t>{h=w[</a:t>
            </a:r>
            <a:r>
              <a:rPr lang="en-US" altLang="zh-CN" dirty="0" err="1"/>
              <a:t>i</a:t>
            </a:r>
            <a:r>
              <a:rPr lang="en-US" altLang="zh-CN" dirty="0"/>
              <a:t>];w[</a:t>
            </a:r>
            <a:r>
              <a:rPr lang="en-US" altLang="zh-CN" dirty="0" err="1"/>
              <a:t>i</a:t>
            </a:r>
            <a:r>
              <a:rPr lang="en-US" altLang="zh-CN" dirty="0"/>
              <a:t>]=w[j];w[j]=h;}</a:t>
            </a:r>
            <a:endParaRPr lang="zh-CN" altLang="en-US" dirty="0"/>
          </a:p>
        </p:txBody>
      </p:sp>
    </p:spTree>
    <p:extLst>
      <p:ext uri="{BB962C8B-B14F-4D97-AF65-F5344CB8AC3E}">
        <p14:creationId xmlns:p14="http://schemas.microsoft.com/office/powerpoint/2010/main" val="2360936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092" y="636880"/>
            <a:ext cx="7842739" cy="5909310"/>
          </a:xfrm>
          <a:prstGeom prst="rect">
            <a:avLst/>
          </a:prstGeom>
        </p:spPr>
        <p:txBody>
          <a:bodyPr wrap="square">
            <a:spAutoFit/>
          </a:bodyPr>
          <a:lstStyle/>
          <a:p>
            <a:r>
              <a:rPr lang="en-US" altLang="zh-CN" dirty="0"/>
              <a:t>	</a:t>
            </a:r>
            <a:r>
              <a:rPr lang="en-US" altLang="zh-CN" dirty="0" err="1"/>
              <a:t>printf</a:t>
            </a:r>
            <a:r>
              <a:rPr lang="en-US" altLang="zh-CN" dirty="0"/>
              <a:t>("\n  </a:t>
            </a:r>
            <a:r>
              <a:rPr lang="zh-CN" altLang="en-US" dirty="0"/>
              <a:t>原始权值排序</a:t>
            </a:r>
            <a:r>
              <a:rPr lang="en-US" altLang="zh-CN" dirty="0"/>
              <a:t>:  ");</a:t>
            </a:r>
          </a:p>
          <a:p>
            <a:r>
              <a:rPr lang="en-US" altLang="zh-CN" dirty="0"/>
              <a:t>	for(j=1;j&lt;=</a:t>
            </a:r>
            <a:r>
              <a:rPr lang="en-US" altLang="zh-CN" dirty="0" err="1"/>
              <a:t>n;j</a:t>
            </a:r>
            <a:r>
              <a:rPr lang="en-US" altLang="zh-CN" dirty="0"/>
              <a:t>++)                   //  </a:t>
            </a:r>
            <a:r>
              <a:rPr lang="zh-CN" altLang="en-US" dirty="0"/>
              <a:t>显示原始数据排序结果 </a:t>
            </a:r>
          </a:p>
          <a:p>
            <a:r>
              <a:rPr lang="zh-CN" altLang="en-US" dirty="0"/>
              <a:t>		</a:t>
            </a:r>
            <a:r>
              <a:rPr lang="en-US" altLang="zh-CN" dirty="0" err="1"/>
              <a:t>printf</a:t>
            </a:r>
            <a:r>
              <a:rPr lang="en-US" altLang="zh-CN" dirty="0"/>
              <a:t>("%d  ",w[j]);</a:t>
            </a:r>
          </a:p>
          <a:p>
            <a:r>
              <a:rPr lang="en-US" altLang="zh-CN" dirty="0"/>
              <a:t>	for(k=1;k&lt;=n-1;k++)                 //  </a:t>
            </a:r>
            <a:r>
              <a:rPr lang="zh-CN" altLang="en-US" dirty="0"/>
              <a:t>实施操作</a:t>
            </a:r>
            <a:r>
              <a:rPr lang="en-US" altLang="zh-CN" dirty="0"/>
              <a:t>n-1</a:t>
            </a:r>
            <a:r>
              <a:rPr lang="zh-CN" altLang="en-US" dirty="0"/>
              <a:t>次 </a:t>
            </a:r>
          </a:p>
          <a:p>
            <a:r>
              <a:rPr lang="zh-CN" altLang="en-US" dirty="0"/>
              <a:t>	</a:t>
            </a:r>
            <a:r>
              <a:rPr lang="en-US" altLang="zh-CN" dirty="0"/>
              <a:t>{</a:t>
            </a:r>
          </a:p>
          <a:p>
            <a:r>
              <a:rPr lang="en-US" altLang="zh-CN" dirty="0"/>
              <a:t>		x=w[2*k-1]; y=w[2*k];</a:t>
            </a:r>
          </a:p>
          <a:p>
            <a:r>
              <a:rPr lang="en-US" altLang="zh-CN" dirty="0"/>
              <a:t>		w[</a:t>
            </a:r>
            <a:r>
              <a:rPr lang="en-US" altLang="zh-CN" dirty="0" err="1"/>
              <a:t>n+k</a:t>
            </a:r>
            <a:r>
              <a:rPr lang="en-US" altLang="zh-CN" dirty="0"/>
              <a:t>]=</a:t>
            </a:r>
            <a:r>
              <a:rPr lang="en-US" altLang="zh-CN" dirty="0" err="1"/>
              <a:t>x+y</a:t>
            </a:r>
            <a:r>
              <a:rPr lang="en-US" altLang="zh-CN" dirty="0"/>
              <a:t>; s=</a:t>
            </a:r>
            <a:r>
              <a:rPr lang="en-US" altLang="zh-CN" dirty="0" err="1"/>
              <a:t>s+w</a:t>
            </a:r>
            <a:r>
              <a:rPr lang="en-US" altLang="zh-CN" dirty="0"/>
              <a:t>[</a:t>
            </a:r>
            <a:r>
              <a:rPr lang="en-US" altLang="zh-CN" dirty="0" err="1"/>
              <a:t>n+k</a:t>
            </a:r>
            <a:r>
              <a:rPr lang="en-US" altLang="zh-CN" dirty="0"/>
              <a:t>]; z=w[</a:t>
            </a:r>
            <a:r>
              <a:rPr lang="en-US" altLang="zh-CN" dirty="0" err="1"/>
              <a:t>n+k</a:t>
            </a:r>
            <a:r>
              <a:rPr lang="en-US" altLang="zh-CN" dirty="0"/>
              <a:t>]; </a:t>
            </a:r>
          </a:p>
          <a:p>
            <a:r>
              <a:rPr lang="en-US" altLang="zh-CN" dirty="0"/>
              <a:t>		u[</a:t>
            </a:r>
            <a:r>
              <a:rPr lang="en-US" altLang="zh-CN" dirty="0" err="1"/>
              <a:t>n+k</a:t>
            </a:r>
            <a:r>
              <a:rPr lang="en-US" altLang="zh-CN" dirty="0"/>
              <a:t>]=w[</a:t>
            </a:r>
            <a:r>
              <a:rPr lang="en-US" altLang="zh-CN" dirty="0" err="1"/>
              <a:t>n+k</a:t>
            </a:r>
            <a:r>
              <a:rPr lang="en-US" altLang="zh-CN" dirty="0"/>
              <a:t>]; </a:t>
            </a:r>
          </a:p>
          <a:p>
            <a:r>
              <a:rPr lang="en-US" altLang="zh-CN" dirty="0"/>
              <a:t>		</a:t>
            </a:r>
            <a:r>
              <a:rPr lang="en-US" altLang="zh-CN" dirty="0" err="1"/>
              <a:t>lc</a:t>
            </a:r>
            <a:r>
              <a:rPr lang="en-US" altLang="zh-CN" dirty="0"/>
              <a:t>[</a:t>
            </a:r>
            <a:r>
              <a:rPr lang="en-US" altLang="zh-CN" dirty="0" err="1"/>
              <a:t>n+k</a:t>
            </a:r>
            <a:r>
              <a:rPr lang="en-US" altLang="zh-CN" dirty="0"/>
              <a:t>]=</a:t>
            </a:r>
            <a:r>
              <a:rPr lang="en-US" altLang="zh-CN" dirty="0" err="1"/>
              <a:t>x;rc</a:t>
            </a:r>
            <a:r>
              <a:rPr lang="en-US" altLang="zh-CN" dirty="0"/>
              <a:t>[</a:t>
            </a:r>
            <a:r>
              <a:rPr lang="en-US" altLang="zh-CN" dirty="0" err="1"/>
              <a:t>n+k</a:t>
            </a:r>
            <a:r>
              <a:rPr lang="en-US" altLang="zh-CN" dirty="0"/>
              <a:t>]=y;              //  </a:t>
            </a:r>
            <a:r>
              <a:rPr lang="zh-CN" altLang="en-US" dirty="0"/>
              <a:t>标注左右子结点    </a:t>
            </a:r>
          </a:p>
          <a:p>
            <a:r>
              <a:rPr lang="zh-CN" altLang="en-US" dirty="0"/>
              <a:t>		</a:t>
            </a:r>
            <a:r>
              <a:rPr lang="en-US" altLang="zh-CN" dirty="0" err="1"/>
              <a:t>printf</a:t>
            </a:r>
            <a:r>
              <a:rPr lang="en-US" altLang="zh-CN" dirty="0"/>
              <a:t>("\n </a:t>
            </a:r>
            <a:r>
              <a:rPr lang="zh-CN" altLang="en-US" dirty="0"/>
              <a:t>第</a:t>
            </a:r>
            <a:r>
              <a:rPr lang="en-US" altLang="zh-CN" dirty="0"/>
              <a:t>%d</a:t>
            </a:r>
            <a:r>
              <a:rPr lang="zh-CN" altLang="en-US" dirty="0"/>
              <a:t>次操作后为</a:t>
            </a:r>
            <a:r>
              <a:rPr lang="en-US" altLang="zh-CN" dirty="0"/>
              <a:t>:",k);  </a:t>
            </a:r>
          </a:p>
          <a:p>
            <a:r>
              <a:rPr lang="en-US" altLang="zh-CN" dirty="0"/>
              <a:t>		for(</a:t>
            </a:r>
            <a:r>
              <a:rPr lang="en-US" altLang="zh-CN" dirty="0" err="1"/>
              <a:t>i</a:t>
            </a:r>
            <a:r>
              <a:rPr lang="en-US" altLang="zh-CN" dirty="0"/>
              <a:t>=2*k+1;i&lt;=2*k+2;i++)         //  </a:t>
            </a:r>
            <a:r>
              <a:rPr lang="zh-CN" altLang="en-US" dirty="0"/>
              <a:t>操作后找出最小的</a:t>
            </a:r>
            <a:r>
              <a:rPr lang="en-US" altLang="zh-CN" dirty="0"/>
              <a:t>2</a:t>
            </a:r>
            <a:r>
              <a:rPr lang="zh-CN" altLang="en-US" dirty="0"/>
              <a:t>项 </a:t>
            </a:r>
          </a:p>
          <a:p>
            <a:r>
              <a:rPr lang="zh-CN" altLang="en-US" dirty="0"/>
              <a:t>			</a:t>
            </a:r>
            <a:r>
              <a:rPr lang="en-US" altLang="zh-CN" dirty="0"/>
              <a:t>for(j=i+1;j&lt;=</a:t>
            </a:r>
            <a:r>
              <a:rPr lang="en-US" altLang="zh-CN" dirty="0" err="1"/>
              <a:t>n+k;j</a:t>
            </a:r>
            <a:r>
              <a:rPr lang="en-US" altLang="zh-CN" dirty="0"/>
              <a:t>++)</a:t>
            </a:r>
          </a:p>
          <a:p>
            <a:r>
              <a:rPr lang="en-US" altLang="zh-CN" dirty="0"/>
              <a:t>				if(w[</a:t>
            </a:r>
            <a:r>
              <a:rPr lang="en-US" altLang="zh-CN" dirty="0" err="1"/>
              <a:t>i</a:t>
            </a:r>
            <a:r>
              <a:rPr lang="en-US" altLang="zh-CN" dirty="0"/>
              <a:t>]&gt;w[j])</a:t>
            </a:r>
          </a:p>
          <a:p>
            <a:r>
              <a:rPr lang="en-US" altLang="zh-CN" dirty="0"/>
              <a:t>				{h=w[</a:t>
            </a:r>
            <a:r>
              <a:rPr lang="en-US" altLang="zh-CN" dirty="0" err="1"/>
              <a:t>i</a:t>
            </a:r>
            <a:r>
              <a:rPr lang="en-US" altLang="zh-CN" dirty="0"/>
              <a:t>];w[</a:t>
            </a:r>
            <a:r>
              <a:rPr lang="en-US" altLang="zh-CN" dirty="0" err="1"/>
              <a:t>i</a:t>
            </a:r>
            <a:r>
              <a:rPr lang="en-US" altLang="zh-CN" dirty="0"/>
              <a:t>]=w[j];w[j]=h;}</a:t>
            </a:r>
          </a:p>
          <a:p>
            <a:r>
              <a:rPr lang="en-US" altLang="zh-CN" dirty="0"/>
              <a:t>		for(j=2*k+1;j&lt;=</a:t>
            </a:r>
            <a:r>
              <a:rPr lang="en-US" altLang="zh-CN" dirty="0" err="1"/>
              <a:t>n+k;j</a:t>
            </a:r>
            <a:r>
              <a:rPr lang="en-US" altLang="zh-CN" dirty="0"/>
              <a:t>++)           //  </a:t>
            </a:r>
            <a:r>
              <a:rPr lang="zh-CN" altLang="en-US" dirty="0"/>
              <a:t>输出第</a:t>
            </a:r>
            <a:r>
              <a:rPr lang="en-US" altLang="zh-CN" dirty="0"/>
              <a:t>k</a:t>
            </a:r>
            <a:r>
              <a:rPr lang="zh-CN" altLang="en-US" dirty="0"/>
              <a:t>次操作结果 </a:t>
            </a:r>
          </a:p>
          <a:p>
            <a:r>
              <a:rPr lang="zh-CN" altLang="en-US" dirty="0"/>
              <a:t>		</a:t>
            </a:r>
            <a:r>
              <a:rPr lang="en-US" altLang="zh-CN" dirty="0"/>
              <a:t>{</a:t>
            </a:r>
          </a:p>
          <a:p>
            <a:r>
              <a:rPr lang="en-US" altLang="zh-CN" dirty="0"/>
              <a:t>			</a:t>
            </a:r>
            <a:r>
              <a:rPr lang="en-US" altLang="zh-CN" dirty="0" err="1"/>
              <a:t>printf</a:t>
            </a:r>
            <a:r>
              <a:rPr lang="en-US" altLang="zh-CN" dirty="0"/>
              <a:t>("  %</a:t>
            </a:r>
            <a:r>
              <a:rPr lang="en-US" altLang="zh-CN" dirty="0" err="1"/>
              <a:t>d",w</a:t>
            </a:r>
            <a:r>
              <a:rPr lang="en-US" altLang="zh-CN" dirty="0"/>
              <a:t>[j]);</a:t>
            </a:r>
          </a:p>
          <a:p>
            <a:r>
              <a:rPr lang="en-US" altLang="zh-CN" dirty="0"/>
              <a:t>			if(w[j]==z)                   // </a:t>
            </a:r>
            <a:r>
              <a:rPr lang="zh-CN" altLang="en-US" dirty="0"/>
              <a:t>注明数据来源 </a:t>
            </a:r>
          </a:p>
          <a:p>
            <a:r>
              <a:rPr lang="zh-CN" altLang="en-US" dirty="0"/>
              <a:t>				</a:t>
            </a:r>
            <a:r>
              <a:rPr lang="en-US" altLang="zh-CN" dirty="0" err="1"/>
              <a:t>printf</a:t>
            </a:r>
            <a:r>
              <a:rPr lang="en-US" altLang="zh-CN" dirty="0"/>
              <a:t>("(%d+%d)",</a:t>
            </a:r>
            <a:r>
              <a:rPr lang="en-US" altLang="zh-CN" dirty="0" err="1"/>
              <a:t>x,y</a:t>
            </a:r>
            <a:r>
              <a:rPr lang="en-US" altLang="zh-CN" dirty="0"/>
              <a:t>);</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105059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2520462" y="1949358"/>
            <a:ext cx="6096000" cy="4524315"/>
          </a:xfrm>
          <a:prstGeom prst="rect">
            <a:avLst/>
          </a:prstGeom>
        </p:spPr>
        <p:txBody>
          <a:bodyPr>
            <a:spAutoFit/>
          </a:bodyPr>
          <a:lstStyle/>
          <a:p>
            <a:r>
              <a:rPr lang="en-US" altLang="zh-CN" dirty="0"/>
              <a:t>	</a:t>
            </a:r>
            <a:r>
              <a:rPr lang="en-US" altLang="zh-CN" dirty="0" err="1"/>
              <a:t>printf</a:t>
            </a:r>
            <a:r>
              <a:rPr lang="en-US" altLang="zh-CN" dirty="0"/>
              <a:t>("\n </a:t>
            </a:r>
            <a:r>
              <a:rPr lang="zh-CN" altLang="en-US" dirty="0"/>
              <a:t>最小带权路径长为：</a:t>
            </a:r>
            <a:r>
              <a:rPr lang="en-US" altLang="zh-CN" dirty="0"/>
              <a:t>%d. ",s);</a:t>
            </a:r>
          </a:p>
          <a:p>
            <a:r>
              <a:rPr lang="en-US" altLang="zh-CN" dirty="0"/>
              <a:t>	</a:t>
            </a:r>
            <a:r>
              <a:rPr lang="en-US" altLang="zh-CN" dirty="0" err="1"/>
              <a:t>printf</a:t>
            </a:r>
            <a:r>
              <a:rPr lang="en-US" altLang="zh-CN" dirty="0"/>
              <a:t>("\n  k= ");</a:t>
            </a:r>
          </a:p>
          <a:p>
            <a:r>
              <a:rPr lang="en-US" altLang="zh-CN" dirty="0"/>
              <a:t>	for(k=1;k&lt;=2*n-1;k++) </a:t>
            </a:r>
          </a:p>
          <a:p>
            <a:r>
              <a:rPr lang="en-US" altLang="zh-CN" dirty="0"/>
              <a:t>		</a:t>
            </a:r>
            <a:r>
              <a:rPr lang="en-US" altLang="zh-CN" dirty="0" err="1"/>
              <a:t>printf</a:t>
            </a:r>
            <a:r>
              <a:rPr lang="en-US" altLang="zh-CN" dirty="0"/>
              <a:t>("%3d",k); </a:t>
            </a:r>
          </a:p>
          <a:p>
            <a:r>
              <a:rPr lang="en-US" altLang="zh-CN" dirty="0"/>
              <a:t>	</a:t>
            </a:r>
            <a:r>
              <a:rPr lang="en-US" altLang="zh-CN" dirty="0" err="1"/>
              <a:t>printf</a:t>
            </a:r>
            <a:r>
              <a:rPr lang="en-US" altLang="zh-CN" dirty="0"/>
              <a:t>("\n </a:t>
            </a:r>
            <a:r>
              <a:rPr lang="en-US" altLang="zh-CN" dirty="0" err="1"/>
              <a:t>rc</a:t>
            </a:r>
            <a:r>
              <a:rPr lang="en-US" altLang="zh-CN" dirty="0"/>
              <a:t>= ");</a:t>
            </a:r>
          </a:p>
          <a:p>
            <a:r>
              <a:rPr lang="en-US" altLang="zh-CN" dirty="0"/>
              <a:t>	for(k=1;k&lt;=2*n-1;k++) </a:t>
            </a:r>
          </a:p>
          <a:p>
            <a:r>
              <a:rPr lang="en-US" altLang="zh-CN" dirty="0"/>
              <a:t>		</a:t>
            </a:r>
            <a:r>
              <a:rPr lang="en-US" altLang="zh-CN" dirty="0" err="1"/>
              <a:t>printf</a:t>
            </a:r>
            <a:r>
              <a:rPr lang="en-US" altLang="zh-CN" dirty="0"/>
              <a:t>("%3d",rc[k]);  // </a:t>
            </a:r>
            <a:r>
              <a:rPr lang="zh-CN" altLang="en-US" dirty="0"/>
              <a:t>展示左右子结点 </a:t>
            </a:r>
          </a:p>
          <a:p>
            <a:r>
              <a:rPr lang="zh-CN" altLang="en-US" dirty="0"/>
              <a:t>	</a:t>
            </a:r>
            <a:r>
              <a:rPr lang="en-US" altLang="zh-CN" dirty="0" err="1"/>
              <a:t>printf</a:t>
            </a:r>
            <a:r>
              <a:rPr lang="en-US" altLang="zh-CN" dirty="0"/>
              <a:t>("\n  w= ");</a:t>
            </a:r>
          </a:p>
          <a:p>
            <a:r>
              <a:rPr lang="en-US" altLang="zh-CN" dirty="0"/>
              <a:t>	for(k=1;k&lt;=2*n-1;k++) </a:t>
            </a:r>
          </a:p>
          <a:p>
            <a:r>
              <a:rPr lang="en-US" altLang="zh-CN" dirty="0"/>
              <a:t>		</a:t>
            </a:r>
            <a:r>
              <a:rPr lang="en-US" altLang="zh-CN" dirty="0" err="1"/>
              <a:t>printf</a:t>
            </a:r>
            <a:r>
              <a:rPr lang="en-US" altLang="zh-CN" dirty="0"/>
              <a:t>("%3d",u[k]);</a:t>
            </a:r>
          </a:p>
          <a:p>
            <a:r>
              <a:rPr lang="en-US" altLang="zh-CN" dirty="0"/>
              <a:t>	</a:t>
            </a:r>
            <a:r>
              <a:rPr lang="en-US" altLang="zh-CN" dirty="0" err="1"/>
              <a:t>printf</a:t>
            </a:r>
            <a:r>
              <a:rPr lang="en-US" altLang="zh-CN" dirty="0"/>
              <a:t>("\n </a:t>
            </a:r>
            <a:r>
              <a:rPr lang="en-US" altLang="zh-CN" dirty="0" err="1"/>
              <a:t>lc</a:t>
            </a:r>
            <a:r>
              <a:rPr lang="en-US" altLang="zh-CN" dirty="0"/>
              <a:t>= ");</a:t>
            </a:r>
          </a:p>
          <a:p>
            <a:r>
              <a:rPr lang="en-US" altLang="zh-CN" dirty="0"/>
              <a:t>	for(k=1;k&lt;=2*n-1;k++) </a:t>
            </a:r>
          </a:p>
          <a:p>
            <a:r>
              <a:rPr lang="en-US" altLang="zh-CN" dirty="0"/>
              <a:t>		</a:t>
            </a:r>
            <a:r>
              <a:rPr lang="en-US" altLang="zh-CN" dirty="0" err="1"/>
              <a:t>printf</a:t>
            </a:r>
            <a:r>
              <a:rPr lang="en-US" altLang="zh-CN" dirty="0"/>
              <a:t>("%3d",lc[k]);</a:t>
            </a:r>
          </a:p>
          <a:p>
            <a:r>
              <a:rPr lang="en-US" altLang="zh-CN" dirty="0"/>
              <a:t>	</a:t>
            </a:r>
            <a:r>
              <a:rPr lang="en-US" altLang="zh-CN" dirty="0" err="1"/>
              <a:t>printf</a:t>
            </a:r>
            <a:r>
              <a:rPr lang="en-US" altLang="zh-CN" dirty="0"/>
              <a:t>("\n");</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972508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排队接水</a:t>
            </a:r>
            <a:endParaRPr lang="zh-CN" altLang="en-US" dirty="0"/>
          </a:p>
        </p:txBody>
      </p:sp>
      <p:sp>
        <p:nvSpPr>
          <p:cNvPr id="3" name="内容占位符 2"/>
          <p:cNvSpPr>
            <a:spLocks noGrp="1"/>
          </p:cNvSpPr>
          <p:nvPr>
            <p:ph idx="1"/>
          </p:nvPr>
        </p:nvSpPr>
        <p:spPr>
          <a:xfrm>
            <a:off x="838200" y="1485900"/>
            <a:ext cx="10515600" cy="5029199"/>
          </a:xfrm>
        </p:spPr>
        <p:txBody>
          <a:bodyPr>
            <a:normAutofit fontScale="85000" lnSpcReduction="20000"/>
          </a:bodyPr>
          <a:lstStyle/>
          <a:p>
            <a:pPr>
              <a:lnSpc>
                <a:spcPct val="120000"/>
              </a:lnSpc>
            </a:pPr>
            <a:r>
              <a:rPr lang="zh-CN" altLang="zh-CN" dirty="0" smtClean="0"/>
              <a:t>问题描述</a:t>
            </a:r>
            <a:r>
              <a:rPr lang="zh-CN" altLang="en-US" dirty="0" smtClean="0"/>
              <a:t>：</a:t>
            </a:r>
            <a:r>
              <a:rPr lang="zh-CN" altLang="zh-CN" dirty="0" smtClean="0"/>
              <a:t>有</a:t>
            </a:r>
            <a:r>
              <a:rPr lang="en-US" altLang="zh-CN" dirty="0"/>
              <a:t>n</a:t>
            </a:r>
            <a:r>
              <a:rPr lang="zh-CN" altLang="zh-CN" dirty="0"/>
              <a:t>个人在一个水龙头前排队接水，假如每个人接水的时间为</a:t>
            </a:r>
            <a:r>
              <a:rPr lang="en-US" altLang="zh-CN" dirty="0" err="1"/>
              <a:t>T</a:t>
            </a:r>
            <a:r>
              <a:rPr lang="en-US" altLang="zh-CN" baseline="-25000" dirty="0" err="1"/>
              <a:t>i</a:t>
            </a:r>
            <a:r>
              <a:rPr lang="zh-CN" altLang="zh-CN" dirty="0"/>
              <a:t>，请编程找出这</a:t>
            </a:r>
            <a:r>
              <a:rPr lang="en-US" altLang="zh-CN" dirty="0"/>
              <a:t>n</a:t>
            </a:r>
            <a:r>
              <a:rPr lang="zh-CN" altLang="zh-CN" dirty="0"/>
              <a:t>个人排队的一种顺序，使得</a:t>
            </a:r>
            <a:r>
              <a:rPr lang="en-US" altLang="zh-CN" dirty="0"/>
              <a:t>n</a:t>
            </a:r>
            <a:r>
              <a:rPr lang="zh-CN" altLang="zh-CN" dirty="0"/>
              <a:t>个人的平均等待时间最小。</a:t>
            </a:r>
          </a:p>
          <a:p>
            <a:pPr>
              <a:lnSpc>
                <a:spcPct val="120000"/>
              </a:lnSpc>
            </a:pPr>
            <a:r>
              <a:rPr lang="zh-CN" altLang="zh-CN" dirty="0" smtClean="0"/>
              <a:t>输入</a:t>
            </a:r>
            <a:r>
              <a:rPr lang="zh-CN" altLang="en-US" dirty="0" smtClean="0"/>
              <a:t>：</a:t>
            </a:r>
            <a:r>
              <a:rPr lang="zh-CN" altLang="zh-CN" dirty="0" smtClean="0"/>
              <a:t>输入</a:t>
            </a:r>
            <a:r>
              <a:rPr lang="zh-CN" altLang="zh-CN" dirty="0"/>
              <a:t>文件共两行，第一行为</a:t>
            </a:r>
            <a:r>
              <a:rPr lang="en-US" altLang="zh-CN" dirty="0"/>
              <a:t>n</a:t>
            </a:r>
            <a:r>
              <a:rPr lang="zh-CN" altLang="zh-CN" dirty="0"/>
              <a:t>；第二行分别表示第</a:t>
            </a:r>
            <a:r>
              <a:rPr lang="en-US" altLang="zh-CN" dirty="0"/>
              <a:t>1</a:t>
            </a:r>
            <a:r>
              <a:rPr lang="zh-CN" altLang="zh-CN" dirty="0"/>
              <a:t>个人到第</a:t>
            </a:r>
            <a:r>
              <a:rPr lang="en-US" altLang="zh-CN" dirty="0"/>
              <a:t>n</a:t>
            </a:r>
            <a:r>
              <a:rPr lang="zh-CN" altLang="zh-CN" dirty="0"/>
              <a:t>个人每人的接水时间</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err="1"/>
              <a:t>T</a:t>
            </a:r>
            <a:r>
              <a:rPr lang="en-US" altLang="zh-CN" baseline="-25000" dirty="0" err="1"/>
              <a:t>n</a:t>
            </a:r>
            <a:r>
              <a:rPr lang="zh-CN" altLang="zh-CN" dirty="0"/>
              <a:t>，每个数据之间有</a:t>
            </a:r>
            <a:r>
              <a:rPr lang="en-US" altLang="zh-CN" dirty="0"/>
              <a:t>1</a:t>
            </a:r>
            <a:r>
              <a:rPr lang="zh-CN" altLang="zh-CN" dirty="0"/>
              <a:t>个空格。</a:t>
            </a:r>
          </a:p>
          <a:p>
            <a:pPr>
              <a:lnSpc>
                <a:spcPct val="120000"/>
              </a:lnSpc>
            </a:pPr>
            <a:r>
              <a:rPr lang="zh-CN" altLang="zh-CN" dirty="0" smtClean="0"/>
              <a:t>输出</a:t>
            </a:r>
            <a:r>
              <a:rPr lang="zh-CN" altLang="en-US" dirty="0" smtClean="0"/>
              <a:t>：</a:t>
            </a:r>
            <a:r>
              <a:rPr lang="zh-CN" altLang="zh-CN" dirty="0" smtClean="0"/>
              <a:t>输出</a:t>
            </a:r>
            <a:r>
              <a:rPr lang="zh-CN" altLang="zh-CN" dirty="0"/>
              <a:t>文件有两行，第一行为一种排队顺序，即</a:t>
            </a:r>
            <a:r>
              <a:rPr lang="en-US" altLang="zh-CN" dirty="0"/>
              <a:t>1</a:t>
            </a:r>
            <a:r>
              <a:rPr lang="zh-CN" altLang="zh-CN" dirty="0"/>
              <a:t>到</a:t>
            </a:r>
            <a:r>
              <a:rPr lang="en-US" altLang="zh-CN" dirty="0"/>
              <a:t>n</a:t>
            </a:r>
            <a:r>
              <a:rPr lang="zh-CN" altLang="zh-CN" dirty="0"/>
              <a:t>的一种排列；第二行为这种排列方案下的平均等待时间</a:t>
            </a:r>
            <a:r>
              <a:rPr lang="en-US" altLang="zh-CN" dirty="0"/>
              <a:t>(</a:t>
            </a:r>
            <a:r>
              <a:rPr lang="zh-CN" altLang="zh-CN" dirty="0"/>
              <a:t>输出结果精确到小数点后两位</a:t>
            </a:r>
            <a:r>
              <a:rPr lang="en-US" altLang="zh-CN" dirty="0"/>
              <a:t>)</a:t>
            </a:r>
            <a:r>
              <a:rPr lang="zh-CN" altLang="zh-CN" dirty="0"/>
              <a:t>。</a:t>
            </a:r>
          </a:p>
          <a:p>
            <a:pPr>
              <a:lnSpc>
                <a:spcPct val="120000"/>
              </a:lnSpc>
            </a:pPr>
            <a:r>
              <a:rPr lang="zh-CN" altLang="zh-CN" dirty="0" smtClean="0"/>
              <a:t>样例</a:t>
            </a:r>
            <a:r>
              <a:rPr lang="zh-CN" altLang="en-US" dirty="0" smtClean="0"/>
              <a:t>输入</a:t>
            </a:r>
            <a:endParaRPr lang="zh-CN" altLang="zh-CN" dirty="0"/>
          </a:p>
          <a:p>
            <a:pPr lvl="1">
              <a:lnSpc>
                <a:spcPct val="120000"/>
              </a:lnSpc>
            </a:pPr>
            <a:r>
              <a:rPr lang="en-US" altLang="zh-CN" dirty="0" smtClean="0"/>
              <a:t>10</a:t>
            </a:r>
          </a:p>
          <a:p>
            <a:pPr lvl="1">
              <a:lnSpc>
                <a:spcPct val="120000"/>
              </a:lnSpc>
            </a:pPr>
            <a:r>
              <a:rPr lang="en-US" altLang="zh-CN" dirty="0" smtClean="0"/>
              <a:t>56 </a:t>
            </a:r>
            <a:r>
              <a:rPr lang="en-US" altLang="zh-CN" dirty="0"/>
              <a:t>12 1 99 1000 234 33 55 99 812	</a:t>
            </a:r>
            <a:endParaRPr lang="en-US" altLang="zh-CN" dirty="0" smtClean="0"/>
          </a:p>
          <a:p>
            <a:pPr>
              <a:lnSpc>
                <a:spcPct val="120000"/>
              </a:lnSpc>
            </a:pPr>
            <a:r>
              <a:rPr lang="zh-CN" altLang="en-US" dirty="0"/>
              <a:t>样</a:t>
            </a:r>
            <a:r>
              <a:rPr lang="zh-CN" altLang="en-US" dirty="0" smtClean="0"/>
              <a:t>例输出</a:t>
            </a:r>
            <a:r>
              <a:rPr lang="en-US" altLang="zh-CN" dirty="0"/>
              <a:t>	</a:t>
            </a:r>
            <a:endParaRPr lang="en-US" altLang="zh-CN" dirty="0" smtClean="0"/>
          </a:p>
          <a:p>
            <a:pPr lvl="1">
              <a:lnSpc>
                <a:spcPct val="120000"/>
              </a:lnSpc>
            </a:pPr>
            <a:r>
              <a:rPr lang="en-US" altLang="zh-CN" dirty="0"/>
              <a:t>3 2 7 8 1 4 9 6 10 </a:t>
            </a:r>
            <a:r>
              <a:rPr lang="en-US" altLang="zh-CN" dirty="0" smtClean="0"/>
              <a:t>5</a:t>
            </a:r>
          </a:p>
          <a:p>
            <a:pPr lvl="1">
              <a:lnSpc>
                <a:spcPct val="120000"/>
              </a:lnSpc>
            </a:pPr>
            <a:r>
              <a:rPr lang="en-US" altLang="zh-CN" dirty="0"/>
              <a:t>291.90	</a:t>
            </a:r>
            <a:endParaRPr lang="zh-CN" altLang="zh-CN" dirty="0"/>
          </a:p>
        </p:txBody>
      </p:sp>
    </p:spTree>
    <p:extLst>
      <p:ext uri="{BB962C8B-B14F-4D97-AF65-F5344CB8AC3E}">
        <p14:creationId xmlns:p14="http://schemas.microsoft.com/office/powerpoint/2010/main" val="475079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智力大冲浪</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solidFill>
                  <a:srgbClr val="FF0000"/>
                </a:solidFill>
              </a:rPr>
              <a:t>问题描述</a:t>
            </a:r>
            <a:r>
              <a:rPr lang="zh-CN" altLang="en-US" dirty="0" smtClean="0">
                <a:solidFill>
                  <a:srgbClr val="FF0000"/>
                </a:solidFill>
              </a:rPr>
              <a:t>：</a:t>
            </a:r>
            <a:r>
              <a:rPr lang="zh-CN" altLang="zh-CN" dirty="0" smtClean="0"/>
              <a:t>小</a:t>
            </a:r>
            <a:r>
              <a:rPr lang="zh-CN" altLang="zh-CN" dirty="0"/>
              <a:t>伟报名参加中央电视台的智力大冲浪节目。本次挑战赛吸引了众多参赛者，主持人为了表彰大家的勇气，先奖励每个参赛者</a:t>
            </a:r>
            <a:r>
              <a:rPr lang="en-US" altLang="zh-CN" dirty="0"/>
              <a:t>m</a:t>
            </a:r>
            <a:r>
              <a:rPr lang="zh-CN" altLang="zh-CN" dirty="0"/>
              <a:t>元。先不要太高兴！因为这些钱还不一定都是你的？！接下来主持人宣布了比赛规则</a:t>
            </a:r>
            <a:r>
              <a:rPr lang="zh-CN" altLang="zh-CN" dirty="0" smtClean="0"/>
              <a:t>：首先</a:t>
            </a:r>
            <a:r>
              <a:rPr lang="zh-CN" altLang="zh-CN" dirty="0"/>
              <a:t>，比赛时间分为</a:t>
            </a:r>
            <a:r>
              <a:rPr lang="en-US" altLang="zh-CN" dirty="0"/>
              <a:t>n</a:t>
            </a:r>
            <a:r>
              <a:rPr lang="zh-CN" altLang="zh-CN" dirty="0"/>
              <a:t>个时段</a:t>
            </a:r>
            <a:r>
              <a:rPr lang="en-US" altLang="zh-CN" dirty="0"/>
              <a:t>(n</a:t>
            </a:r>
            <a:r>
              <a:rPr lang="zh-CN" altLang="zh-CN" dirty="0"/>
              <a:t>≤</a:t>
            </a:r>
            <a:r>
              <a:rPr lang="en-US" altLang="zh-CN" dirty="0"/>
              <a:t>500)</a:t>
            </a:r>
            <a:r>
              <a:rPr lang="zh-CN" altLang="zh-CN" dirty="0"/>
              <a:t>，它又给出了很多小游戏，每个小游戏都必须在规定期限</a:t>
            </a:r>
            <a:r>
              <a:rPr lang="en-US" altLang="zh-CN" dirty="0" err="1"/>
              <a:t>ti</a:t>
            </a:r>
            <a:r>
              <a:rPr lang="zh-CN" altLang="zh-CN" dirty="0"/>
              <a:t>前完成</a:t>
            </a:r>
            <a:r>
              <a:rPr lang="en-US" altLang="zh-CN" dirty="0"/>
              <a:t>(1</a:t>
            </a:r>
            <a:r>
              <a:rPr lang="zh-CN" altLang="zh-CN" dirty="0"/>
              <a:t>≤</a:t>
            </a:r>
            <a:r>
              <a:rPr lang="en-US" altLang="zh-CN" dirty="0" err="1"/>
              <a:t>ti</a:t>
            </a:r>
            <a:r>
              <a:rPr lang="zh-CN" altLang="zh-CN" dirty="0"/>
              <a:t>≤</a:t>
            </a:r>
            <a:r>
              <a:rPr lang="en-US" altLang="zh-CN" dirty="0"/>
              <a:t>n)</a:t>
            </a:r>
            <a:r>
              <a:rPr lang="zh-CN" altLang="zh-CN" dirty="0"/>
              <a:t>。如果一个游戏没能在规定期限前完成，则要从奖励费</a:t>
            </a:r>
            <a:r>
              <a:rPr lang="en-US" altLang="zh-CN" dirty="0"/>
              <a:t>m</a:t>
            </a:r>
            <a:r>
              <a:rPr lang="zh-CN" altLang="zh-CN" dirty="0"/>
              <a:t>元中扣去一部分钱</a:t>
            </a:r>
            <a:r>
              <a:rPr lang="en-US" altLang="zh-CN" dirty="0" err="1"/>
              <a:t>wi</a:t>
            </a:r>
            <a:r>
              <a:rPr lang="zh-CN" altLang="zh-CN" dirty="0"/>
              <a:t>，</a:t>
            </a:r>
            <a:r>
              <a:rPr lang="en-US" altLang="zh-CN" dirty="0" err="1"/>
              <a:t>wi</a:t>
            </a:r>
            <a:r>
              <a:rPr lang="zh-CN" altLang="zh-CN" dirty="0"/>
              <a:t>为自然数，不同的游戏扣去的钱是不一样的。当然，每个游戏本身都很简单，保证每个参赛者都能在一个时段内完成，而且都必须从整时段开始。主持人只是想考考每个参赛者如何安排组织自己做游戏的顺序。作为参赛者，小伟很想赢得冠军，当然更想赢取最多的钱！注意：比赛绝对不会让参赛者赔钱</a:t>
            </a:r>
            <a:r>
              <a:rPr lang="en-US" altLang="zh-CN" dirty="0"/>
              <a:t>!</a:t>
            </a:r>
            <a:endParaRPr lang="zh-CN" altLang="zh-CN" dirty="0"/>
          </a:p>
        </p:txBody>
      </p:sp>
    </p:spTree>
    <p:extLst>
      <p:ext uri="{BB962C8B-B14F-4D97-AF65-F5344CB8AC3E}">
        <p14:creationId xmlns:p14="http://schemas.microsoft.com/office/powerpoint/2010/main" val="4166089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输入：</a:t>
            </a:r>
            <a:r>
              <a:rPr lang="zh-CN" altLang="zh-CN" dirty="0"/>
              <a:t>共</a:t>
            </a:r>
            <a:r>
              <a:rPr lang="en-US" altLang="zh-CN" dirty="0"/>
              <a:t>4</a:t>
            </a:r>
            <a:r>
              <a:rPr lang="zh-CN" altLang="zh-CN" dirty="0" smtClean="0"/>
              <a:t>行</a:t>
            </a:r>
            <a:r>
              <a:rPr lang="zh-CN" altLang="en-US" dirty="0" smtClean="0"/>
              <a:t>，</a:t>
            </a:r>
            <a:endParaRPr lang="zh-CN" altLang="zh-CN" dirty="0"/>
          </a:p>
          <a:p>
            <a:pPr lvl="1"/>
            <a:r>
              <a:rPr lang="zh-CN" altLang="zh-CN" dirty="0" smtClean="0"/>
              <a:t>第</a:t>
            </a:r>
            <a:r>
              <a:rPr lang="en-US" altLang="zh-CN" dirty="0"/>
              <a:t>1</a:t>
            </a:r>
            <a:r>
              <a:rPr lang="zh-CN" altLang="zh-CN" dirty="0"/>
              <a:t>行为</a:t>
            </a:r>
            <a:r>
              <a:rPr lang="en-US" altLang="zh-CN" dirty="0"/>
              <a:t>m</a:t>
            </a:r>
            <a:r>
              <a:rPr lang="zh-CN" altLang="zh-CN" dirty="0"/>
              <a:t>，表示一开始奖励给每位参赛者的钱；</a:t>
            </a:r>
          </a:p>
          <a:p>
            <a:pPr lvl="1"/>
            <a:r>
              <a:rPr lang="zh-CN" altLang="zh-CN" dirty="0" smtClean="0"/>
              <a:t>第</a:t>
            </a:r>
            <a:r>
              <a:rPr lang="en-US" altLang="zh-CN" dirty="0"/>
              <a:t>2</a:t>
            </a:r>
            <a:r>
              <a:rPr lang="zh-CN" altLang="zh-CN" dirty="0"/>
              <a:t>行为</a:t>
            </a:r>
            <a:r>
              <a:rPr lang="en-US" altLang="zh-CN" dirty="0"/>
              <a:t>n</a:t>
            </a:r>
            <a:r>
              <a:rPr lang="zh-CN" altLang="zh-CN" dirty="0"/>
              <a:t>，表示有</a:t>
            </a:r>
            <a:r>
              <a:rPr lang="en-US" altLang="zh-CN" dirty="0"/>
              <a:t>n</a:t>
            </a:r>
            <a:r>
              <a:rPr lang="zh-CN" altLang="zh-CN" dirty="0"/>
              <a:t>个小游戏；</a:t>
            </a:r>
          </a:p>
          <a:p>
            <a:pPr lvl="1"/>
            <a:r>
              <a:rPr lang="zh-CN" altLang="zh-CN" dirty="0" smtClean="0"/>
              <a:t>第</a:t>
            </a:r>
            <a:r>
              <a:rPr lang="en-US" altLang="zh-CN" dirty="0"/>
              <a:t>3</a:t>
            </a:r>
            <a:r>
              <a:rPr lang="zh-CN" altLang="zh-CN" dirty="0"/>
              <a:t>行有</a:t>
            </a:r>
            <a:r>
              <a:rPr lang="en-US" altLang="zh-CN" dirty="0"/>
              <a:t>n</a:t>
            </a:r>
            <a:r>
              <a:rPr lang="zh-CN" altLang="zh-CN" dirty="0"/>
              <a:t>个数，分别表示游戏</a:t>
            </a:r>
            <a:r>
              <a:rPr lang="en-US" altLang="zh-CN" dirty="0"/>
              <a:t>1</a:t>
            </a:r>
            <a:r>
              <a:rPr lang="zh-CN" altLang="zh-CN" dirty="0"/>
              <a:t>到</a:t>
            </a:r>
            <a:r>
              <a:rPr lang="en-US" altLang="zh-CN" dirty="0"/>
              <a:t>n</a:t>
            </a:r>
            <a:r>
              <a:rPr lang="zh-CN" altLang="zh-CN" dirty="0"/>
              <a:t>的规定完成期限；</a:t>
            </a:r>
          </a:p>
          <a:p>
            <a:pPr lvl="1"/>
            <a:r>
              <a:rPr lang="zh-CN" altLang="zh-CN" dirty="0" smtClean="0"/>
              <a:t>第</a:t>
            </a:r>
            <a:r>
              <a:rPr lang="en-US" altLang="zh-CN" dirty="0"/>
              <a:t>4</a:t>
            </a:r>
            <a:r>
              <a:rPr lang="zh-CN" altLang="zh-CN" dirty="0"/>
              <a:t>行有</a:t>
            </a:r>
            <a:r>
              <a:rPr lang="en-US" altLang="zh-CN" dirty="0"/>
              <a:t>n</a:t>
            </a:r>
            <a:r>
              <a:rPr lang="zh-CN" altLang="zh-CN" dirty="0"/>
              <a:t>个数，</a:t>
            </a:r>
            <a:r>
              <a:rPr lang="zh-CN" altLang="zh-CN" dirty="0" smtClean="0"/>
              <a:t>分别</a:t>
            </a:r>
            <a:r>
              <a:rPr lang="zh-CN" altLang="zh-CN" dirty="0"/>
              <a:t>表示游戏</a:t>
            </a:r>
            <a:r>
              <a:rPr lang="en-US" altLang="zh-CN" dirty="0"/>
              <a:t>1</a:t>
            </a:r>
            <a:r>
              <a:rPr lang="zh-CN" altLang="zh-CN" dirty="0"/>
              <a:t>到</a:t>
            </a:r>
            <a:r>
              <a:rPr lang="en-US" altLang="zh-CN" dirty="0"/>
              <a:t>n</a:t>
            </a:r>
            <a:r>
              <a:rPr lang="zh-CN" altLang="zh-CN" dirty="0"/>
              <a:t>不能在规定期限前完成的扣款数</a:t>
            </a:r>
            <a:r>
              <a:rPr lang="zh-CN" altLang="zh-CN" dirty="0" smtClean="0"/>
              <a:t>。</a:t>
            </a:r>
            <a:endParaRPr lang="en-US" altLang="zh-CN" dirty="0" smtClean="0"/>
          </a:p>
          <a:p>
            <a:r>
              <a:rPr lang="zh-CN" altLang="en-US" dirty="0" smtClean="0"/>
              <a:t>输出：</a:t>
            </a:r>
            <a:r>
              <a:rPr lang="zh-CN" altLang="zh-CN" dirty="0"/>
              <a:t>仅</a:t>
            </a:r>
            <a:r>
              <a:rPr lang="en-US" altLang="zh-CN" dirty="0"/>
              <a:t>1</a:t>
            </a:r>
            <a:r>
              <a:rPr lang="zh-CN" altLang="zh-CN" dirty="0" smtClean="0"/>
              <a:t>行</a:t>
            </a:r>
            <a:r>
              <a:rPr lang="zh-CN" altLang="en-US" dirty="0" smtClean="0"/>
              <a:t>，</a:t>
            </a:r>
            <a:r>
              <a:rPr lang="zh-CN" altLang="zh-CN" dirty="0" smtClean="0"/>
              <a:t>表示</a:t>
            </a:r>
            <a:r>
              <a:rPr lang="zh-CN" altLang="zh-CN" dirty="0"/>
              <a:t>小伟能赢取最多的</a:t>
            </a:r>
            <a:r>
              <a:rPr lang="zh-CN" altLang="zh-CN" dirty="0" smtClean="0"/>
              <a:t>钱</a:t>
            </a:r>
            <a:endParaRPr lang="en-US" altLang="zh-CN" dirty="0"/>
          </a:p>
          <a:p>
            <a:r>
              <a:rPr lang="zh-CN" altLang="en-US" dirty="0" smtClean="0"/>
              <a:t>样例输入：</a:t>
            </a:r>
            <a:endParaRPr lang="en-US" altLang="zh-CN" dirty="0" smtClean="0"/>
          </a:p>
          <a:p>
            <a:pPr lvl="1"/>
            <a:r>
              <a:rPr lang="en-US" altLang="zh-CN" dirty="0" smtClean="0"/>
              <a:t>10000</a:t>
            </a:r>
          </a:p>
          <a:p>
            <a:pPr lvl="1"/>
            <a:r>
              <a:rPr lang="en-US" altLang="zh-CN" dirty="0"/>
              <a:t>7</a:t>
            </a:r>
            <a:endParaRPr lang="zh-CN" altLang="zh-CN" dirty="0"/>
          </a:p>
          <a:p>
            <a:pPr lvl="1"/>
            <a:r>
              <a:rPr lang="en-US" altLang="zh-CN" dirty="0" smtClean="0"/>
              <a:t>4 </a:t>
            </a:r>
            <a:r>
              <a:rPr lang="en-US" altLang="zh-CN" dirty="0"/>
              <a:t>2 4 3 1 4 6</a:t>
            </a:r>
            <a:endParaRPr lang="zh-CN" altLang="zh-CN" dirty="0"/>
          </a:p>
          <a:p>
            <a:pPr lvl="1"/>
            <a:r>
              <a:rPr lang="en-US" altLang="zh-CN" dirty="0" smtClean="0"/>
              <a:t>70 </a:t>
            </a:r>
            <a:r>
              <a:rPr lang="en-US" altLang="zh-CN" dirty="0"/>
              <a:t>60 50 40 30 20 </a:t>
            </a:r>
            <a:r>
              <a:rPr lang="en-US" altLang="zh-CN" dirty="0" smtClean="0"/>
              <a:t>10</a:t>
            </a:r>
          </a:p>
          <a:p>
            <a:r>
              <a:rPr lang="zh-CN" altLang="en-US" dirty="0"/>
              <a:t>样</a:t>
            </a:r>
            <a:r>
              <a:rPr lang="zh-CN" altLang="en-US" dirty="0" smtClean="0"/>
              <a:t>例输出</a:t>
            </a:r>
            <a:endParaRPr lang="en-US" altLang="zh-CN" dirty="0" smtClean="0"/>
          </a:p>
          <a:p>
            <a:pPr lvl="1"/>
            <a:r>
              <a:rPr lang="en-US" altLang="zh-CN" dirty="0" smtClean="0"/>
              <a:t>9950</a:t>
            </a:r>
            <a:endParaRPr lang="zh-CN" altLang="zh-CN" dirty="0"/>
          </a:p>
          <a:p>
            <a:endParaRPr lang="zh-CN" altLang="en-US" dirty="0"/>
          </a:p>
        </p:txBody>
      </p:sp>
    </p:spTree>
    <p:extLst>
      <p:ext uri="{BB962C8B-B14F-4D97-AF65-F5344CB8AC3E}">
        <p14:creationId xmlns:p14="http://schemas.microsoft.com/office/powerpoint/2010/main" val="386514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881158" y="4500570"/>
            <a:ext cx="8229600" cy="971544"/>
          </a:xfrm>
        </p:spPr>
        <p:txBody>
          <a:bodyPr>
            <a:normAutofit/>
          </a:bodyPr>
          <a:lstStyle/>
          <a:p>
            <a:r>
              <a:rPr lang="zh-CN" altLang="en-US" dirty="0" smtClean="0"/>
              <a:t>所求分数等式等价于整数等式</a:t>
            </a:r>
            <a:r>
              <a:rPr lang="en-US" dirty="0" smtClean="0"/>
              <a:t>a(1)*m2*m3+a(4)*m1*m3=a(7)*m1*m2</a:t>
            </a:r>
            <a:r>
              <a:rPr lang="zh-CN" altLang="en-US" dirty="0" smtClean="0"/>
              <a:t>成立</a:t>
            </a:r>
            <a:endParaRPr lang="zh-CN" altLang="en-US" dirty="0"/>
          </a:p>
        </p:txBody>
      </p:sp>
      <p:sp>
        <p:nvSpPr>
          <p:cNvPr id="1085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8545" name="Object 1"/>
          <p:cNvGraphicFramePr>
            <a:graphicFrameLocks noChangeAspect="1"/>
          </p:cNvGraphicFramePr>
          <p:nvPr/>
        </p:nvGraphicFramePr>
        <p:xfrm>
          <a:off x="2738415" y="1643050"/>
          <a:ext cx="5359891" cy="928694"/>
        </p:xfrm>
        <a:graphic>
          <a:graphicData uri="http://schemas.openxmlformats.org/presentationml/2006/ole">
            <mc:AlternateContent xmlns:mc="http://schemas.openxmlformats.org/markup-compatibility/2006">
              <mc:Choice xmlns:v="urn:schemas-microsoft-com:vml" Requires="v">
                <p:oleObj spid="_x0000_s1040" name="Equation" r:id="rId3" imgW="1993900" imgH="419100" progId="Equation.DSMT4">
                  <p:embed/>
                </p:oleObj>
              </mc:Choice>
              <mc:Fallback>
                <p:oleObj name="Equation" r:id="rId3" imgW="1993900" imgH="419100" progId="Equation.DSMT4">
                  <p:embed/>
                  <p:pic>
                    <p:nvPicPr>
                      <p:cNvPr id="10854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15" y="1643050"/>
                        <a:ext cx="5359891"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8547" name="Picture 3" descr="C:\Users\lhg\AppData\Roaming\Tencent\Users\106867323\QQ\WinTemp\RichOle\WC00QS0PPMLGTZYV{9OE__P.jpg"/>
          <p:cNvPicPr>
            <a:picLocks noChangeAspect="1" noChangeArrowheads="1"/>
          </p:cNvPicPr>
          <p:nvPr/>
        </p:nvPicPr>
        <p:blipFill>
          <a:blip r:embed="rId5" cstate="print"/>
          <a:srcRect/>
          <a:stretch>
            <a:fillRect/>
          </a:stretch>
        </p:blipFill>
        <p:spPr bwMode="auto">
          <a:xfrm>
            <a:off x="3309918" y="2714621"/>
            <a:ext cx="4214842" cy="1333509"/>
          </a:xfrm>
          <a:prstGeom prst="rect">
            <a:avLst/>
          </a:prstGeom>
          <a:noFill/>
        </p:spPr>
      </p:pic>
    </p:spTree>
    <p:extLst>
      <p:ext uri="{BB962C8B-B14F-4D97-AF65-F5344CB8AC3E}">
        <p14:creationId xmlns:p14="http://schemas.microsoft.com/office/powerpoint/2010/main" val="344428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加工生产调度</a:t>
            </a:r>
            <a:endParaRPr lang="zh-CN" altLang="en-US" dirty="0"/>
          </a:p>
        </p:txBody>
      </p:sp>
      <p:sp>
        <p:nvSpPr>
          <p:cNvPr id="3" name="内容占位符 2"/>
          <p:cNvSpPr>
            <a:spLocks noGrp="1"/>
          </p:cNvSpPr>
          <p:nvPr>
            <p:ph idx="1"/>
          </p:nvPr>
        </p:nvSpPr>
        <p:spPr/>
        <p:txBody>
          <a:bodyPr>
            <a:normAutofit/>
          </a:bodyPr>
          <a:lstStyle/>
          <a:p>
            <a:r>
              <a:rPr lang="zh-CN" altLang="en-US" dirty="0" smtClean="0"/>
              <a:t>问题描述：</a:t>
            </a:r>
            <a:r>
              <a:rPr lang="zh-CN" altLang="zh-CN" dirty="0"/>
              <a:t>某工厂收到了</a:t>
            </a:r>
            <a:r>
              <a:rPr lang="en-US" altLang="zh-CN" dirty="0"/>
              <a:t>n</a:t>
            </a:r>
            <a:r>
              <a:rPr lang="zh-CN" altLang="zh-CN" dirty="0"/>
              <a:t>个产品的订单，这</a:t>
            </a:r>
            <a:r>
              <a:rPr lang="en-US" altLang="zh-CN" dirty="0"/>
              <a:t>n</a:t>
            </a:r>
            <a:r>
              <a:rPr lang="zh-CN" altLang="zh-CN" dirty="0"/>
              <a:t>个产品分别在</a:t>
            </a:r>
            <a:r>
              <a:rPr lang="en-US" altLang="zh-CN" dirty="0"/>
              <a:t>A</a:t>
            </a:r>
            <a:r>
              <a:rPr lang="zh-CN" altLang="zh-CN" dirty="0"/>
              <a:t>、</a:t>
            </a:r>
            <a:r>
              <a:rPr lang="en-US" altLang="zh-CN" dirty="0"/>
              <a:t>B</a:t>
            </a:r>
            <a:r>
              <a:rPr lang="zh-CN" altLang="zh-CN" dirty="0"/>
              <a:t>两个车间加工，并且必须先在</a:t>
            </a:r>
            <a:r>
              <a:rPr lang="en-US" altLang="zh-CN" dirty="0"/>
              <a:t>A</a:t>
            </a:r>
            <a:r>
              <a:rPr lang="zh-CN" altLang="zh-CN" dirty="0"/>
              <a:t>车间加工后才可以到</a:t>
            </a:r>
            <a:r>
              <a:rPr lang="en-US" altLang="zh-CN" dirty="0"/>
              <a:t>B</a:t>
            </a:r>
            <a:r>
              <a:rPr lang="zh-CN" altLang="zh-CN" dirty="0"/>
              <a:t>车间加工</a:t>
            </a:r>
            <a:r>
              <a:rPr lang="zh-CN" altLang="zh-CN" dirty="0" smtClean="0"/>
              <a:t>。</a:t>
            </a:r>
            <a:r>
              <a:rPr lang="en-US" altLang="zh-CN" dirty="0" smtClean="0"/>
              <a:t>    </a:t>
            </a:r>
            <a:r>
              <a:rPr lang="zh-CN" altLang="zh-CN" dirty="0"/>
              <a:t>某个产品</a:t>
            </a:r>
            <a:r>
              <a:rPr lang="en-US" altLang="zh-CN" dirty="0" err="1"/>
              <a:t>i</a:t>
            </a:r>
            <a:r>
              <a:rPr lang="zh-CN" altLang="zh-CN" dirty="0"/>
              <a:t>在</a:t>
            </a:r>
            <a:r>
              <a:rPr lang="en-US" altLang="zh-CN" dirty="0"/>
              <a:t>A</a:t>
            </a:r>
            <a:r>
              <a:rPr lang="zh-CN" altLang="zh-CN" dirty="0"/>
              <a:t>、</a:t>
            </a:r>
            <a:r>
              <a:rPr lang="en-US" altLang="zh-CN" dirty="0"/>
              <a:t>B</a:t>
            </a:r>
            <a:r>
              <a:rPr lang="zh-CN" altLang="zh-CN" dirty="0"/>
              <a:t>两车间加工的时间分别为</a:t>
            </a:r>
            <a:r>
              <a:rPr lang="en-US" altLang="zh-CN" dirty="0"/>
              <a:t>Ai</a:t>
            </a:r>
            <a:r>
              <a:rPr lang="zh-CN" altLang="zh-CN" dirty="0"/>
              <a:t>、</a:t>
            </a:r>
            <a:r>
              <a:rPr lang="en-US" altLang="zh-CN" dirty="0"/>
              <a:t>Bi</a:t>
            </a:r>
            <a:r>
              <a:rPr lang="zh-CN" altLang="zh-CN" dirty="0"/>
              <a:t>。怎样安排这</a:t>
            </a:r>
            <a:r>
              <a:rPr lang="en-US" altLang="zh-CN" dirty="0"/>
              <a:t>n</a:t>
            </a:r>
            <a:r>
              <a:rPr lang="zh-CN" altLang="zh-CN" dirty="0"/>
              <a:t>个产品的加工顺序，才能使总的加工时间最短。这里所说的加工时间是指：从开始加工第一个产品到最后所有的产品都已在</a:t>
            </a:r>
            <a:r>
              <a:rPr lang="en-US" altLang="zh-CN" dirty="0"/>
              <a:t>A</a:t>
            </a:r>
            <a:r>
              <a:rPr lang="zh-CN" altLang="zh-CN" dirty="0"/>
              <a:t>、</a:t>
            </a:r>
            <a:r>
              <a:rPr lang="en-US" altLang="zh-CN" dirty="0"/>
              <a:t>B</a:t>
            </a:r>
            <a:r>
              <a:rPr lang="zh-CN" altLang="zh-CN" dirty="0"/>
              <a:t>两车间加工完毕的时间</a:t>
            </a:r>
            <a:r>
              <a:rPr lang="zh-CN" altLang="zh-CN" dirty="0" smtClean="0"/>
              <a:t>。</a:t>
            </a:r>
            <a:endParaRPr lang="en-US" altLang="zh-CN" dirty="0" smtClean="0"/>
          </a:p>
          <a:p>
            <a:r>
              <a:rPr lang="zh-CN" altLang="en-US" dirty="0" smtClean="0"/>
              <a:t>输入：</a:t>
            </a:r>
            <a:endParaRPr lang="en-US" altLang="zh-CN" dirty="0" smtClean="0"/>
          </a:p>
          <a:p>
            <a:pPr lvl="1"/>
            <a:r>
              <a:rPr lang="zh-CN" altLang="zh-CN" dirty="0"/>
              <a:t>第一行仅—个数据</a:t>
            </a:r>
            <a:r>
              <a:rPr lang="en-US" altLang="zh-CN" dirty="0"/>
              <a:t>n(0&lt;n&lt;1000)</a:t>
            </a:r>
            <a:r>
              <a:rPr lang="zh-CN" altLang="zh-CN" dirty="0"/>
              <a:t>，表示产品的数量。</a:t>
            </a:r>
          </a:p>
          <a:p>
            <a:pPr lvl="1"/>
            <a:r>
              <a:rPr lang="zh-CN" altLang="zh-CN" dirty="0" smtClean="0"/>
              <a:t>接下来</a:t>
            </a:r>
            <a:r>
              <a:rPr lang="en-US" altLang="zh-CN" dirty="0"/>
              <a:t>n</a:t>
            </a:r>
            <a:r>
              <a:rPr lang="zh-CN" altLang="zh-CN" dirty="0"/>
              <a:t>个数据是表示这</a:t>
            </a:r>
            <a:r>
              <a:rPr lang="en-US" altLang="zh-CN" dirty="0"/>
              <a:t>n</a:t>
            </a:r>
            <a:r>
              <a:rPr lang="zh-CN" altLang="zh-CN" dirty="0"/>
              <a:t>个产品在</a:t>
            </a:r>
            <a:r>
              <a:rPr lang="en-US" altLang="zh-CN" dirty="0"/>
              <a:t>A</a:t>
            </a:r>
            <a:r>
              <a:rPr lang="zh-CN" altLang="zh-CN" dirty="0"/>
              <a:t>车间加工各自所要的时间</a:t>
            </a:r>
            <a:r>
              <a:rPr lang="en-US" altLang="zh-CN" dirty="0"/>
              <a:t>(</a:t>
            </a:r>
            <a:r>
              <a:rPr lang="zh-CN" altLang="zh-CN" dirty="0"/>
              <a:t>都是整数</a:t>
            </a:r>
            <a:r>
              <a:rPr lang="en-US" altLang="zh-CN" dirty="0"/>
              <a:t>)</a:t>
            </a:r>
            <a:r>
              <a:rPr lang="zh-CN" altLang="zh-CN" dirty="0"/>
              <a:t>。</a:t>
            </a:r>
          </a:p>
          <a:p>
            <a:pPr lvl="1"/>
            <a:r>
              <a:rPr lang="zh-CN" altLang="zh-CN" dirty="0" smtClean="0"/>
              <a:t>最后</a:t>
            </a:r>
            <a:r>
              <a:rPr lang="zh-CN" altLang="zh-CN" dirty="0"/>
              <a:t>的</a:t>
            </a:r>
            <a:r>
              <a:rPr lang="en-US" altLang="zh-CN" dirty="0"/>
              <a:t>n</a:t>
            </a:r>
            <a:r>
              <a:rPr lang="zh-CN" altLang="zh-CN" dirty="0"/>
              <a:t>个数据是表示这</a:t>
            </a:r>
            <a:r>
              <a:rPr lang="en-US" altLang="zh-CN" dirty="0"/>
              <a:t>n</a:t>
            </a:r>
            <a:r>
              <a:rPr lang="zh-CN" altLang="zh-CN" dirty="0"/>
              <a:t>个产品在</a:t>
            </a:r>
            <a:r>
              <a:rPr lang="en-US" altLang="zh-CN" dirty="0"/>
              <a:t>B</a:t>
            </a:r>
            <a:r>
              <a:rPr lang="zh-CN" altLang="zh-CN" dirty="0"/>
              <a:t>车间加工各自所要的时间</a:t>
            </a:r>
            <a:r>
              <a:rPr lang="en-US" altLang="zh-CN" dirty="0"/>
              <a:t>(</a:t>
            </a:r>
            <a:r>
              <a:rPr lang="zh-CN" altLang="zh-CN" dirty="0"/>
              <a:t>都是整数</a:t>
            </a:r>
            <a:r>
              <a:rPr lang="en-US" altLang="zh-CN" dirty="0"/>
              <a:t>)</a:t>
            </a:r>
            <a:r>
              <a:rPr lang="zh-CN" altLang="zh-CN" dirty="0"/>
              <a:t>。</a:t>
            </a:r>
          </a:p>
          <a:p>
            <a:endParaRPr lang="zh-CN" altLang="zh-CN" dirty="0"/>
          </a:p>
          <a:p>
            <a:endParaRPr lang="zh-CN" altLang="en-US" dirty="0"/>
          </a:p>
        </p:txBody>
      </p:sp>
    </p:spTree>
    <p:extLst>
      <p:ext uri="{BB962C8B-B14F-4D97-AF65-F5344CB8AC3E}">
        <p14:creationId xmlns:p14="http://schemas.microsoft.com/office/powerpoint/2010/main" val="2150712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输出：</a:t>
            </a:r>
            <a:endParaRPr lang="en-US" altLang="zh-CN" dirty="0" smtClean="0"/>
          </a:p>
          <a:p>
            <a:pPr lvl="1"/>
            <a:r>
              <a:rPr lang="zh-CN" altLang="zh-CN" dirty="0"/>
              <a:t>第一行一个数据，表示最少的加工时间；</a:t>
            </a:r>
          </a:p>
          <a:p>
            <a:pPr lvl="1"/>
            <a:r>
              <a:rPr lang="zh-CN" altLang="zh-CN" dirty="0" smtClean="0"/>
              <a:t>第二</a:t>
            </a:r>
            <a:r>
              <a:rPr lang="zh-CN" altLang="zh-CN" dirty="0"/>
              <a:t>行是一种最小加工时间的加工顺序。</a:t>
            </a:r>
          </a:p>
          <a:p>
            <a:r>
              <a:rPr lang="zh-CN" altLang="en-US" dirty="0" smtClean="0"/>
              <a:t>样例输入</a:t>
            </a:r>
            <a:endParaRPr lang="en-US" altLang="zh-CN" dirty="0" smtClean="0"/>
          </a:p>
          <a:p>
            <a:pPr lvl="1"/>
            <a:r>
              <a:rPr lang="en-US" altLang="zh-CN" dirty="0"/>
              <a:t>5</a:t>
            </a:r>
            <a:endParaRPr lang="zh-CN" altLang="zh-CN" dirty="0"/>
          </a:p>
          <a:p>
            <a:pPr lvl="1"/>
            <a:r>
              <a:rPr lang="en-US" altLang="zh-CN" dirty="0" smtClean="0"/>
              <a:t>3 </a:t>
            </a:r>
            <a:r>
              <a:rPr lang="en-US" altLang="zh-CN" dirty="0"/>
              <a:t>5 8 7 10</a:t>
            </a:r>
            <a:endParaRPr lang="zh-CN" altLang="zh-CN" dirty="0"/>
          </a:p>
          <a:p>
            <a:pPr lvl="1"/>
            <a:r>
              <a:rPr lang="en-US" altLang="zh-CN" dirty="0" smtClean="0"/>
              <a:t>6 </a:t>
            </a:r>
            <a:r>
              <a:rPr lang="en-US" altLang="zh-CN" dirty="0"/>
              <a:t>2 1 4 </a:t>
            </a:r>
            <a:r>
              <a:rPr lang="en-US" altLang="zh-CN" dirty="0" smtClean="0"/>
              <a:t>9</a:t>
            </a:r>
          </a:p>
          <a:p>
            <a:r>
              <a:rPr lang="zh-CN" altLang="en-US" dirty="0"/>
              <a:t>样</a:t>
            </a:r>
            <a:r>
              <a:rPr lang="zh-CN" altLang="en-US" dirty="0" smtClean="0"/>
              <a:t>例输出</a:t>
            </a:r>
            <a:endParaRPr lang="en-US" altLang="zh-CN" dirty="0" smtClean="0"/>
          </a:p>
          <a:p>
            <a:pPr lvl="1"/>
            <a:r>
              <a:rPr lang="en-US" altLang="zh-CN" dirty="0"/>
              <a:t>34</a:t>
            </a:r>
            <a:endParaRPr lang="zh-CN" altLang="zh-CN" dirty="0"/>
          </a:p>
          <a:p>
            <a:pPr lvl="1"/>
            <a:r>
              <a:rPr lang="en-US" altLang="zh-CN" dirty="0" smtClean="0"/>
              <a:t>1 </a:t>
            </a:r>
            <a:r>
              <a:rPr lang="en-US" altLang="zh-CN" dirty="0"/>
              <a:t>5 4 2 3</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44979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回溯的参量：</a:t>
            </a:r>
            <a:r>
              <a:rPr lang="en-US" dirty="0" smtClean="0"/>
              <a:t>m=n=9</a:t>
            </a:r>
            <a:endParaRPr lang="zh-CN" altLang="en-US" dirty="0" smtClean="0"/>
          </a:p>
          <a:p>
            <a:r>
              <a:rPr lang="zh-CN" altLang="en-US" dirty="0" smtClean="0"/>
              <a:t>元素初值：</a:t>
            </a:r>
            <a:r>
              <a:rPr lang="en-US" dirty="0" smtClean="0"/>
              <a:t>a[1]=1</a:t>
            </a:r>
            <a:r>
              <a:rPr lang="zh-CN" altLang="en-US" dirty="0" smtClean="0"/>
              <a:t>，数组元素初值取</a:t>
            </a:r>
            <a:r>
              <a:rPr lang="en-US" dirty="0" smtClean="0"/>
              <a:t>1</a:t>
            </a:r>
            <a:r>
              <a:rPr lang="zh-CN" altLang="en-US" dirty="0" smtClean="0"/>
              <a:t>。</a:t>
            </a:r>
          </a:p>
          <a:p>
            <a:r>
              <a:rPr lang="zh-CN" altLang="en-US" dirty="0" smtClean="0"/>
              <a:t>取值点：</a:t>
            </a:r>
            <a:r>
              <a:rPr lang="en-US" dirty="0" smtClean="0"/>
              <a:t>a[</a:t>
            </a:r>
            <a:r>
              <a:rPr lang="en-US" dirty="0" err="1" smtClean="0"/>
              <a:t>i</a:t>
            </a:r>
            <a:r>
              <a:rPr lang="en-US" dirty="0" smtClean="0"/>
              <a:t>]=1</a:t>
            </a:r>
            <a:r>
              <a:rPr lang="zh-CN" altLang="en-US" dirty="0" smtClean="0"/>
              <a:t>，各元素从</a:t>
            </a:r>
            <a:r>
              <a:rPr lang="en-US" dirty="0" smtClean="0"/>
              <a:t>1</a:t>
            </a:r>
            <a:r>
              <a:rPr lang="zh-CN" altLang="en-US" dirty="0" smtClean="0"/>
              <a:t>开始取值。</a:t>
            </a:r>
          </a:p>
          <a:p>
            <a:r>
              <a:rPr lang="zh-CN" altLang="en-US" dirty="0" smtClean="0"/>
              <a:t>回溯点：</a:t>
            </a:r>
            <a:r>
              <a:rPr lang="en-US" dirty="0" smtClean="0"/>
              <a:t>a[</a:t>
            </a:r>
            <a:r>
              <a:rPr lang="en-US" dirty="0" err="1" smtClean="0"/>
              <a:t>i</a:t>
            </a:r>
            <a:r>
              <a:rPr lang="en-US" dirty="0" smtClean="0"/>
              <a:t>]=9</a:t>
            </a:r>
            <a:r>
              <a:rPr lang="zh-CN" altLang="en-US" dirty="0" smtClean="0"/>
              <a:t>，各元素取值至</a:t>
            </a:r>
            <a:r>
              <a:rPr lang="en-US" dirty="0" smtClean="0"/>
              <a:t>9</a:t>
            </a:r>
            <a:r>
              <a:rPr lang="zh-CN" altLang="en-US" dirty="0" smtClean="0"/>
              <a:t>后回溯。</a:t>
            </a:r>
          </a:p>
          <a:p>
            <a:r>
              <a:rPr lang="zh-CN" altLang="en-US" dirty="0" smtClean="0"/>
              <a:t>约束条件</a:t>
            </a:r>
            <a:r>
              <a:rPr lang="en-US" dirty="0" smtClean="0"/>
              <a:t>1</a:t>
            </a:r>
            <a:r>
              <a:rPr lang="zh-CN" altLang="en-US" dirty="0" smtClean="0"/>
              <a:t>：</a:t>
            </a:r>
            <a:r>
              <a:rPr lang="en-US" dirty="0" smtClean="0"/>
              <a:t>a[</a:t>
            </a:r>
            <a:r>
              <a:rPr lang="en-US" dirty="0" err="1" smtClean="0"/>
              <a:t>i</a:t>
            </a:r>
            <a:r>
              <a:rPr lang="en-US" dirty="0" smtClean="0"/>
              <a:t>]==a[k] || a[1]</a:t>
            </a:r>
            <a:r>
              <a:rPr lang="zh-CN" altLang="en-US" dirty="0" smtClean="0"/>
              <a:t>＞</a:t>
            </a:r>
            <a:r>
              <a:rPr lang="en-US" dirty="0" smtClean="0"/>
              <a:t>a[4]</a:t>
            </a:r>
            <a:r>
              <a:rPr lang="zh-CN" altLang="en-US" dirty="0" smtClean="0"/>
              <a:t>，其中（</a:t>
            </a:r>
            <a:r>
              <a:rPr lang="en-US" dirty="0" err="1" smtClean="0"/>
              <a:t>i</a:t>
            </a:r>
            <a:r>
              <a:rPr lang="zh-CN" altLang="en-US" dirty="0" smtClean="0"/>
              <a:t>＞</a:t>
            </a:r>
            <a:r>
              <a:rPr lang="en-US" dirty="0" smtClean="0"/>
              <a:t>k</a:t>
            </a:r>
            <a:r>
              <a:rPr lang="zh-CN" altLang="en-US" dirty="0" smtClean="0"/>
              <a:t>）。</a:t>
            </a:r>
          </a:p>
          <a:p>
            <a:r>
              <a:rPr lang="zh-CN" altLang="en-US" dirty="0" smtClean="0"/>
              <a:t>约束条件</a:t>
            </a:r>
            <a:r>
              <a:rPr lang="en-US" dirty="0" smtClean="0"/>
              <a:t>2</a:t>
            </a:r>
            <a:r>
              <a:rPr lang="zh-CN" altLang="en-US" dirty="0" smtClean="0"/>
              <a:t>：</a:t>
            </a:r>
            <a:r>
              <a:rPr lang="en-US" dirty="0" err="1" smtClean="0"/>
              <a:t>i</a:t>
            </a:r>
            <a:r>
              <a:rPr lang="en-US" dirty="0" smtClean="0"/>
              <a:t>=9 &amp;&amp; a[1]*m2*m3+a[4]*m1*m3=a[7]*m1*m2</a:t>
            </a:r>
            <a:endParaRPr lang="zh-CN" altLang="en-US" dirty="0"/>
          </a:p>
        </p:txBody>
      </p:sp>
    </p:spTree>
    <p:extLst>
      <p:ext uri="{BB962C8B-B14F-4D97-AF65-F5344CB8AC3E}">
        <p14:creationId xmlns:p14="http://schemas.microsoft.com/office/powerpoint/2010/main" val="299577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9720" y="857232"/>
            <a:ext cx="8429652" cy="4801314"/>
          </a:xfrm>
          <a:prstGeom prst="rect">
            <a:avLst/>
          </a:prstGeom>
        </p:spPr>
        <p:txBody>
          <a:bodyPr wrap="square">
            <a:spAutoFit/>
          </a:bodyPr>
          <a:lstStyle/>
          <a:p>
            <a:r>
              <a:rPr lang="en-US" altLang="zh-CN" dirty="0"/>
              <a:t>#include &lt;</a:t>
            </a:r>
            <a:r>
              <a:rPr lang="en-US" altLang="zh-CN" dirty="0" err="1"/>
              <a:t>iostream</a:t>
            </a:r>
            <a:r>
              <a:rPr lang="en-US" altLang="zh-CN" dirty="0"/>
              <a:t>&gt;</a:t>
            </a:r>
          </a:p>
          <a:p>
            <a:r>
              <a:rPr lang="en-US" altLang="zh-CN" dirty="0"/>
              <a:t>using namespace std;</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g,i,k,s,a</a:t>
            </a:r>
            <a:r>
              <a:rPr lang="en-US" altLang="zh-CN" dirty="0"/>
              <a:t>[10];</a:t>
            </a:r>
          </a:p>
          <a:p>
            <a:r>
              <a:rPr lang="en-US" altLang="zh-CN" dirty="0"/>
              <a:t> 	long m1,m2,m3;</a:t>
            </a:r>
          </a:p>
          <a:p>
            <a:r>
              <a:rPr lang="en-US" altLang="zh-CN" dirty="0"/>
              <a:t>	</a:t>
            </a:r>
            <a:r>
              <a:rPr lang="en-US" altLang="zh-CN" dirty="0" err="1"/>
              <a:t>i</a:t>
            </a:r>
            <a:r>
              <a:rPr lang="en-US" altLang="zh-CN" dirty="0"/>
              <a:t>=1;a[1]=1;s=0;</a:t>
            </a:r>
          </a:p>
          <a:p>
            <a:r>
              <a:rPr lang="en-US" altLang="zh-CN" dirty="0"/>
              <a:t>	while (1)</a:t>
            </a:r>
          </a:p>
          <a:p>
            <a:r>
              <a:rPr lang="en-US" altLang="zh-CN" dirty="0"/>
              <a:t>   	{</a:t>
            </a:r>
          </a:p>
          <a:p>
            <a:r>
              <a:rPr lang="en-US" altLang="zh-CN" dirty="0"/>
              <a:t>		g=1;</a:t>
            </a:r>
          </a:p>
          <a:p>
            <a:r>
              <a:rPr lang="en-US" altLang="zh-CN" dirty="0"/>
              <a:t>    	for(k=i-1;k&gt;=1;k--)</a:t>
            </a:r>
          </a:p>
          <a:p>
            <a:r>
              <a:rPr lang="en-US" altLang="zh-CN" dirty="0"/>
              <a:t>      		if(a[</a:t>
            </a:r>
            <a:r>
              <a:rPr lang="en-US" altLang="zh-CN" dirty="0" err="1"/>
              <a:t>i</a:t>
            </a:r>
            <a:r>
              <a:rPr lang="en-US" altLang="zh-CN" dirty="0"/>
              <a:t>]==a[k]) {g=0;break;}            // </a:t>
            </a:r>
            <a:r>
              <a:rPr lang="zh-CN" altLang="en-US" dirty="0"/>
              <a:t>两数相同</a:t>
            </a:r>
            <a:r>
              <a:rPr lang="en-US" altLang="zh-CN" dirty="0"/>
              <a:t>,</a:t>
            </a:r>
            <a:r>
              <a:rPr lang="zh-CN" altLang="en-US" dirty="0"/>
              <a:t>标记</a:t>
            </a:r>
            <a:r>
              <a:rPr lang="en-US" altLang="zh-CN" dirty="0"/>
              <a:t>g=0  </a:t>
            </a:r>
          </a:p>
          <a:p>
            <a:r>
              <a:rPr lang="en-US" altLang="zh-CN" dirty="0"/>
              <a:t>    	if(</a:t>
            </a:r>
            <a:r>
              <a:rPr lang="en-US" altLang="zh-CN" dirty="0" err="1"/>
              <a:t>i</a:t>
            </a:r>
            <a:r>
              <a:rPr lang="en-US" altLang="zh-CN" dirty="0"/>
              <a:t>==9 &amp;&amp; g==1 &amp;&amp; a[1]&lt;a[4])</a:t>
            </a:r>
          </a:p>
          <a:p>
            <a:r>
              <a:rPr lang="en-US" altLang="zh-CN" dirty="0"/>
              <a:t>     	{ </a:t>
            </a:r>
          </a:p>
          <a:p>
            <a:r>
              <a:rPr lang="en-US" altLang="zh-CN" dirty="0"/>
              <a:t>		 	m1=a[2]*10+a[3];</a:t>
            </a:r>
          </a:p>
          <a:p>
            <a:r>
              <a:rPr lang="en-US" altLang="zh-CN" dirty="0"/>
              <a:t>			m2=a[5]*10+a[6];</a:t>
            </a:r>
          </a:p>
          <a:p>
            <a:r>
              <a:rPr lang="en-US" altLang="zh-CN" dirty="0"/>
              <a:t>			m3=a[8]*10+a[9];</a:t>
            </a:r>
            <a:endParaRPr lang="zh-CN" altLang="en-US" dirty="0"/>
          </a:p>
        </p:txBody>
      </p:sp>
    </p:spTree>
    <p:extLst>
      <p:ext uri="{BB962C8B-B14F-4D97-AF65-F5344CB8AC3E}">
        <p14:creationId xmlns:p14="http://schemas.microsoft.com/office/powerpoint/2010/main" val="420811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38282" y="1357298"/>
            <a:ext cx="8877494" cy="5078313"/>
          </a:xfrm>
          <a:prstGeom prst="rect">
            <a:avLst/>
          </a:prstGeom>
        </p:spPr>
        <p:txBody>
          <a:bodyPr wrap="square">
            <a:spAutoFit/>
          </a:bodyPr>
          <a:lstStyle/>
          <a:p>
            <a:r>
              <a:rPr lang="en-US" altLang="zh-CN" dirty="0"/>
              <a:t> 		</a:t>
            </a:r>
            <a:r>
              <a:rPr lang="zh-CN" altLang="en-US" dirty="0"/>
              <a:t>                </a:t>
            </a:r>
            <a:r>
              <a:rPr lang="en-US" altLang="zh-CN" dirty="0"/>
              <a:t>if(a[1]*m2*m3+a[4]*m1*m3==a[7]*m1*m2)  // </a:t>
            </a:r>
            <a:r>
              <a:rPr lang="zh-CN" altLang="en-US" dirty="0"/>
              <a:t>判断等式  </a:t>
            </a:r>
          </a:p>
          <a:p>
            <a:r>
              <a:rPr lang="zh-CN" altLang="en-US" dirty="0"/>
              <a:t>         	                                   </a:t>
            </a:r>
            <a:r>
              <a:rPr lang="en-US" altLang="zh-CN" dirty="0"/>
              <a:t>{</a:t>
            </a:r>
          </a:p>
          <a:p>
            <a:r>
              <a:rPr lang="en-US" altLang="zh-CN" dirty="0"/>
              <a:t>			 	s++;</a:t>
            </a:r>
          </a:p>
          <a:p>
            <a:r>
              <a:rPr lang="en-US" altLang="zh-CN" dirty="0"/>
              <a:t>				</a:t>
            </a:r>
            <a:r>
              <a:rPr lang="en-US" altLang="zh-CN" dirty="0" err="1"/>
              <a:t>cout</a:t>
            </a:r>
            <a:r>
              <a:rPr lang="en-US" altLang="zh-CN" dirty="0"/>
              <a:t>&lt;&lt;"("&lt;&lt;s&lt;&lt;") ";</a:t>
            </a:r>
          </a:p>
          <a:p>
            <a:r>
              <a:rPr lang="en-US" altLang="zh-CN" dirty="0"/>
              <a:t>				</a:t>
            </a:r>
            <a:r>
              <a:rPr lang="en-US" altLang="zh-CN" dirty="0" err="1"/>
              <a:t>cout</a:t>
            </a:r>
            <a:r>
              <a:rPr lang="en-US" altLang="zh-CN" dirty="0"/>
              <a:t>&lt;&lt;a[1]&lt;&lt;'/'&lt;&lt;m1&lt;&lt;'+'&lt;&lt;a[4]&lt;&lt;'/';</a:t>
            </a:r>
          </a:p>
          <a:p>
            <a:r>
              <a:rPr lang="en-US" altLang="zh-CN" dirty="0"/>
              <a:t>				</a:t>
            </a:r>
            <a:r>
              <a:rPr lang="en-US" altLang="zh-CN" dirty="0" err="1"/>
              <a:t>cout</a:t>
            </a:r>
            <a:r>
              <a:rPr lang="en-US" altLang="zh-CN" dirty="0"/>
              <a:t>&lt;&lt;m2&lt;&lt;'='&lt;&lt;a[7]&lt;&lt;'/'&lt;&lt;m3;;</a:t>
            </a:r>
          </a:p>
          <a:p>
            <a:r>
              <a:rPr lang="en-US" altLang="zh-CN" dirty="0"/>
              <a:t>				if(s%2==0) </a:t>
            </a:r>
            <a:r>
              <a:rPr lang="en-US" altLang="zh-CN" dirty="0" err="1"/>
              <a:t>cout</a:t>
            </a:r>
            <a:r>
              <a:rPr lang="en-US" altLang="zh-CN" dirty="0"/>
              <a:t>&lt;&lt;</a:t>
            </a:r>
            <a:r>
              <a:rPr lang="en-US" altLang="zh-CN" dirty="0" err="1"/>
              <a:t>endl</a:t>
            </a:r>
            <a:r>
              <a:rPr lang="en-US" altLang="zh-CN" dirty="0"/>
              <a:t>;</a:t>
            </a:r>
          </a:p>
          <a:p>
            <a:r>
              <a:rPr lang="en-US" altLang="zh-CN" dirty="0"/>
              <a:t>			</a:t>
            </a:r>
            <a:r>
              <a:rPr lang="en-US" altLang="zh-CN" dirty="0" smtClean="0"/>
              <a:t>   }</a:t>
            </a:r>
            <a:endParaRPr lang="en-US" altLang="zh-CN" dirty="0"/>
          </a:p>
          <a:p>
            <a:r>
              <a:rPr lang="en-US" altLang="zh-CN" dirty="0"/>
              <a:t>		}</a:t>
            </a:r>
          </a:p>
          <a:p>
            <a:r>
              <a:rPr lang="en-US" altLang="zh-CN" dirty="0"/>
              <a:t>  		if(</a:t>
            </a:r>
            <a:r>
              <a:rPr lang="en-US" altLang="zh-CN" dirty="0" err="1"/>
              <a:t>i</a:t>
            </a:r>
            <a:r>
              <a:rPr lang="en-US" altLang="zh-CN" dirty="0"/>
              <a:t>&lt; 9 &amp;&amp; g==1) </a:t>
            </a:r>
          </a:p>
          <a:p>
            <a:r>
              <a:rPr lang="en-US" altLang="zh-CN" dirty="0"/>
              <a:t>		{</a:t>
            </a:r>
            <a:r>
              <a:rPr lang="en-US" altLang="zh-CN" dirty="0" err="1"/>
              <a:t>i</a:t>
            </a:r>
            <a:r>
              <a:rPr lang="en-US" altLang="zh-CN" dirty="0"/>
              <a:t>++;a[</a:t>
            </a:r>
            <a:r>
              <a:rPr lang="en-US" altLang="zh-CN" dirty="0" err="1"/>
              <a:t>i</a:t>
            </a:r>
            <a:r>
              <a:rPr lang="en-US" altLang="zh-CN" dirty="0"/>
              <a:t>]=1;continue;}      // </a:t>
            </a:r>
            <a:r>
              <a:rPr lang="zh-CN" altLang="en-US" dirty="0"/>
              <a:t>不到</a:t>
            </a:r>
            <a:r>
              <a:rPr lang="en-US" altLang="zh-CN" dirty="0"/>
              <a:t>9</a:t>
            </a:r>
            <a:r>
              <a:rPr lang="zh-CN" altLang="en-US" dirty="0"/>
              <a:t>个数</a:t>
            </a:r>
            <a:r>
              <a:rPr lang="en-US" altLang="zh-CN" dirty="0"/>
              <a:t>,</a:t>
            </a:r>
            <a:r>
              <a:rPr lang="zh-CN" altLang="en-US" dirty="0"/>
              <a:t>往后继续  </a:t>
            </a:r>
          </a:p>
          <a:p>
            <a:r>
              <a:rPr lang="zh-CN" altLang="en-US" dirty="0"/>
              <a:t>  		</a:t>
            </a:r>
            <a:r>
              <a:rPr lang="en-US" altLang="zh-CN" dirty="0"/>
              <a:t>while(a[</a:t>
            </a:r>
            <a:r>
              <a:rPr lang="en-US" altLang="zh-CN" dirty="0" err="1"/>
              <a:t>i</a:t>
            </a:r>
            <a:r>
              <a:rPr lang="en-US" altLang="zh-CN" dirty="0"/>
              <a:t>]==9 &amp;&amp; </a:t>
            </a:r>
            <a:r>
              <a:rPr lang="en-US" altLang="zh-CN" dirty="0" err="1"/>
              <a:t>i</a:t>
            </a:r>
            <a:r>
              <a:rPr lang="en-US" altLang="zh-CN" dirty="0"/>
              <a:t>&gt;1) </a:t>
            </a:r>
            <a:r>
              <a:rPr lang="en-US" altLang="zh-CN" dirty="0" err="1"/>
              <a:t>i</a:t>
            </a:r>
            <a:r>
              <a:rPr lang="en-US" altLang="zh-CN" dirty="0"/>
              <a:t>--;    // </a:t>
            </a:r>
            <a:r>
              <a:rPr lang="zh-CN" altLang="en-US" dirty="0"/>
              <a:t>往前回溯  </a:t>
            </a:r>
          </a:p>
          <a:p>
            <a:r>
              <a:rPr lang="zh-CN" altLang="en-US" dirty="0"/>
              <a:t>  		</a:t>
            </a:r>
            <a:r>
              <a:rPr lang="en-US" altLang="zh-CN" dirty="0"/>
              <a:t>if(a[</a:t>
            </a:r>
            <a:r>
              <a:rPr lang="en-US" altLang="zh-CN" dirty="0" err="1"/>
              <a:t>i</a:t>
            </a:r>
            <a:r>
              <a:rPr lang="en-US" altLang="zh-CN" dirty="0"/>
              <a:t>]==9 &amp;&amp; </a:t>
            </a:r>
            <a:r>
              <a:rPr lang="en-US" altLang="zh-CN" dirty="0" err="1"/>
              <a:t>i</a:t>
            </a:r>
            <a:r>
              <a:rPr lang="en-US" altLang="zh-CN" dirty="0"/>
              <a:t>==1) break;</a:t>
            </a:r>
          </a:p>
          <a:p>
            <a:r>
              <a:rPr lang="en-US" altLang="zh-CN" dirty="0"/>
              <a:t>		else a[</a:t>
            </a:r>
            <a:r>
              <a:rPr lang="en-US" altLang="zh-CN" dirty="0" err="1"/>
              <a:t>i</a:t>
            </a:r>
            <a:r>
              <a:rPr lang="en-US" altLang="zh-CN" dirty="0"/>
              <a:t>]++;                  // </a:t>
            </a:r>
            <a:r>
              <a:rPr lang="zh-CN" altLang="en-US" dirty="0"/>
              <a:t>至第</a:t>
            </a:r>
            <a:r>
              <a:rPr lang="en-US" altLang="zh-CN" dirty="0"/>
              <a:t>1</a:t>
            </a:r>
            <a:r>
              <a:rPr lang="zh-CN" altLang="en-US" dirty="0"/>
              <a:t>个数为</a:t>
            </a:r>
            <a:r>
              <a:rPr lang="en-US" altLang="zh-CN" dirty="0"/>
              <a:t>9</a:t>
            </a:r>
            <a:r>
              <a:rPr lang="zh-CN" altLang="en-US" dirty="0"/>
              <a:t>结束  </a:t>
            </a:r>
          </a:p>
          <a:p>
            <a:r>
              <a:rPr lang="zh-CN" altLang="en-US" dirty="0"/>
              <a:t>  	</a:t>
            </a:r>
            <a:r>
              <a:rPr lang="en-US" altLang="zh-CN" dirty="0"/>
              <a:t>}</a:t>
            </a:r>
          </a:p>
          <a:p>
            <a:r>
              <a:rPr lang="en-US" altLang="zh-CN" dirty="0"/>
              <a:t>	</a:t>
            </a:r>
            <a:r>
              <a:rPr lang="en-US" altLang="zh-CN" dirty="0" err="1"/>
              <a:t>cout</a:t>
            </a:r>
            <a:r>
              <a:rPr lang="en-US" altLang="zh-CN" dirty="0"/>
              <a:t>&lt;&lt;"  </a:t>
            </a:r>
            <a:r>
              <a:rPr lang="zh-CN" altLang="en-US" dirty="0"/>
              <a:t>共以上</a:t>
            </a:r>
            <a:r>
              <a:rPr lang="en-US" altLang="zh-CN" dirty="0"/>
              <a:t>"&lt;&lt;s&lt;&lt;"</a:t>
            </a:r>
            <a:r>
              <a:rPr lang="zh-CN" altLang="en-US" dirty="0"/>
              <a:t>个解。</a:t>
            </a:r>
            <a:r>
              <a:rPr lang="en-US" altLang="zh-CN" dirty="0"/>
              <a:t>\n";</a:t>
            </a:r>
          </a:p>
          <a:p>
            <a:r>
              <a:rPr lang="en-US" altLang="zh-CN" dirty="0"/>
              <a:t>	return 0;</a:t>
            </a:r>
          </a:p>
          <a:p>
            <a:r>
              <a:rPr lang="en-US" altLang="zh-CN" dirty="0"/>
              <a:t>}</a:t>
            </a:r>
            <a:endParaRPr lang="zh-CN" altLang="en-US" dirty="0"/>
          </a:p>
        </p:txBody>
      </p:sp>
      <p:pic>
        <p:nvPicPr>
          <p:cNvPr id="110593" name="Picture 1" descr="C:\Users\lhg\AppData\Roaming\Tencent\Users\106867323\QQ\WinTemp\RichOle\`8Q6B07A~)Q9[41{HJUYI0E.jpg"/>
          <p:cNvPicPr>
            <a:picLocks noChangeAspect="1" noChangeArrowheads="1"/>
          </p:cNvPicPr>
          <p:nvPr/>
        </p:nvPicPr>
        <p:blipFill>
          <a:blip r:embed="rId2" cstate="print"/>
          <a:srcRect/>
          <a:stretch>
            <a:fillRect/>
          </a:stretch>
        </p:blipFill>
        <p:spPr bwMode="auto">
          <a:xfrm>
            <a:off x="7096132" y="5357826"/>
            <a:ext cx="3519644" cy="1214446"/>
          </a:xfrm>
          <a:prstGeom prst="rect">
            <a:avLst/>
          </a:prstGeom>
          <a:noFill/>
        </p:spPr>
      </p:pic>
    </p:spTree>
    <p:extLst>
      <p:ext uri="{BB962C8B-B14F-4D97-AF65-F5344CB8AC3E}">
        <p14:creationId xmlns:p14="http://schemas.microsoft.com/office/powerpoint/2010/main" val="425637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逐位整除数</a:t>
            </a:r>
            <a:endParaRPr lang="zh-CN" altLang="en-US" dirty="0"/>
          </a:p>
        </p:txBody>
      </p:sp>
      <p:sp>
        <p:nvSpPr>
          <p:cNvPr id="3" name="内容占位符 2"/>
          <p:cNvSpPr>
            <a:spLocks noGrp="1"/>
          </p:cNvSpPr>
          <p:nvPr>
            <p:ph idx="1"/>
          </p:nvPr>
        </p:nvSpPr>
        <p:spPr>
          <a:xfrm>
            <a:off x="1981200" y="1600201"/>
            <a:ext cx="8229600" cy="3900502"/>
          </a:xfrm>
        </p:spPr>
        <p:txBody>
          <a:bodyPr/>
          <a:lstStyle/>
          <a:p>
            <a:r>
              <a:rPr lang="zh-CN" altLang="en-US" dirty="0" smtClean="0">
                <a:solidFill>
                  <a:srgbClr val="FF0000"/>
                </a:solidFill>
              </a:rPr>
              <a:t>定义高逐位整除数：</a:t>
            </a:r>
            <a:r>
              <a:rPr lang="zh-CN" altLang="en-US" dirty="0" smtClean="0"/>
              <a:t>从其高位开始，前</a:t>
            </a:r>
            <a:r>
              <a:rPr lang="en-US" dirty="0" smtClean="0"/>
              <a:t>1</a:t>
            </a:r>
            <a:r>
              <a:rPr lang="zh-CN" altLang="en-US" dirty="0" smtClean="0"/>
              <a:t>位能被</a:t>
            </a:r>
            <a:r>
              <a:rPr lang="en-US" dirty="0" smtClean="0"/>
              <a:t>1</a:t>
            </a:r>
            <a:r>
              <a:rPr lang="zh-CN" altLang="en-US" dirty="0" smtClean="0"/>
              <a:t>整除</a:t>
            </a:r>
            <a:r>
              <a:rPr lang="en-US" dirty="0" smtClean="0"/>
              <a:t>, </a:t>
            </a:r>
            <a:r>
              <a:rPr lang="zh-CN" altLang="en-US" dirty="0" smtClean="0"/>
              <a:t>前</a:t>
            </a:r>
            <a:r>
              <a:rPr lang="en-US" dirty="0" smtClean="0"/>
              <a:t>2</a:t>
            </a:r>
            <a:r>
              <a:rPr lang="zh-CN" altLang="en-US" dirty="0" smtClean="0"/>
              <a:t>位能被</a:t>
            </a:r>
            <a:r>
              <a:rPr lang="en-US" dirty="0" smtClean="0"/>
              <a:t>2</a:t>
            </a:r>
            <a:r>
              <a:rPr lang="zh-CN" altLang="en-US" dirty="0" smtClean="0"/>
              <a:t>整除，</a:t>
            </a:r>
            <a:r>
              <a:rPr lang="en-US" altLang="zh-CN" dirty="0" smtClean="0"/>
              <a:t>…</a:t>
            </a:r>
            <a:r>
              <a:rPr lang="zh-CN" altLang="en-US" dirty="0" smtClean="0"/>
              <a:t>，前</a:t>
            </a:r>
            <a:r>
              <a:rPr lang="en-US" dirty="0" smtClean="0"/>
              <a:t>n</a:t>
            </a:r>
            <a:r>
              <a:rPr lang="zh-CN" altLang="en-US" dirty="0" smtClean="0"/>
              <a:t>位能被</a:t>
            </a:r>
            <a:r>
              <a:rPr lang="en-US" dirty="0" smtClean="0"/>
              <a:t>n</a:t>
            </a:r>
            <a:r>
              <a:rPr lang="zh-CN" altLang="en-US" dirty="0" smtClean="0"/>
              <a:t>整除。</a:t>
            </a:r>
          </a:p>
          <a:p>
            <a:r>
              <a:rPr lang="zh-CN" altLang="en-US" dirty="0" smtClean="0">
                <a:solidFill>
                  <a:srgbClr val="FF0000"/>
                </a:solidFill>
              </a:rPr>
              <a:t>定义低逐位整除数：</a:t>
            </a:r>
            <a:r>
              <a:rPr lang="zh-CN" altLang="en-US" dirty="0" smtClean="0"/>
              <a:t>从其低位（即个位）开始，</a:t>
            </a:r>
            <a:r>
              <a:rPr lang="en-US" dirty="0" smtClean="0"/>
              <a:t>1</a:t>
            </a:r>
            <a:r>
              <a:rPr lang="zh-CN" altLang="en-US" dirty="0" smtClean="0"/>
              <a:t>位数能被</a:t>
            </a:r>
            <a:r>
              <a:rPr lang="en-US" dirty="0" smtClean="0"/>
              <a:t>1</a:t>
            </a:r>
            <a:r>
              <a:rPr lang="zh-CN" altLang="en-US" dirty="0" smtClean="0"/>
              <a:t>整除</a:t>
            </a:r>
            <a:r>
              <a:rPr lang="en-US" dirty="0" smtClean="0"/>
              <a:t>, 2</a:t>
            </a:r>
            <a:r>
              <a:rPr lang="zh-CN" altLang="en-US" dirty="0" smtClean="0"/>
              <a:t>位数能被</a:t>
            </a:r>
            <a:r>
              <a:rPr lang="en-US" dirty="0" smtClean="0"/>
              <a:t>2</a:t>
            </a:r>
            <a:r>
              <a:rPr lang="zh-CN" altLang="en-US" dirty="0" smtClean="0"/>
              <a:t>整除，</a:t>
            </a:r>
            <a:r>
              <a:rPr lang="en-US" altLang="zh-CN" dirty="0" smtClean="0"/>
              <a:t>…</a:t>
            </a:r>
            <a:r>
              <a:rPr lang="zh-CN" altLang="en-US" dirty="0" smtClean="0"/>
              <a:t>，</a:t>
            </a:r>
            <a:r>
              <a:rPr lang="en-US" dirty="0" smtClean="0"/>
              <a:t>n</a:t>
            </a:r>
            <a:r>
              <a:rPr lang="zh-CN" altLang="en-US" dirty="0" smtClean="0"/>
              <a:t>位数能被</a:t>
            </a:r>
            <a:r>
              <a:rPr lang="en-US" dirty="0" smtClean="0"/>
              <a:t>n</a:t>
            </a:r>
            <a:r>
              <a:rPr lang="zh-CN" altLang="en-US" dirty="0" smtClean="0"/>
              <a:t>整除</a:t>
            </a:r>
            <a:endParaRPr lang="zh-CN" altLang="en-US" dirty="0"/>
          </a:p>
        </p:txBody>
      </p:sp>
    </p:spTree>
    <p:extLst>
      <p:ext uri="{BB962C8B-B14F-4D97-AF65-F5344CB8AC3E}">
        <p14:creationId xmlns:p14="http://schemas.microsoft.com/office/powerpoint/2010/main" val="29105016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3434</Words>
  <Application>Microsoft Office PowerPoint</Application>
  <PresentationFormat>宽屏</PresentationFormat>
  <Paragraphs>482</Paragraphs>
  <Slides>51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3" baseType="lpstr">
      <vt:lpstr>等线</vt:lpstr>
      <vt:lpstr>等线 Light</vt:lpstr>
      <vt:lpstr>黑体</vt:lpstr>
      <vt:lpstr>华文楷体</vt:lpstr>
      <vt:lpstr>华文新魏</vt:lpstr>
      <vt:lpstr>楷体</vt:lpstr>
      <vt:lpstr>宋体</vt:lpstr>
      <vt:lpstr>Arial</vt:lpstr>
      <vt:lpstr>Times New Roman</vt:lpstr>
      <vt:lpstr>Wingdings</vt:lpstr>
      <vt:lpstr>Office 主题​​</vt:lpstr>
      <vt:lpstr>Equation</vt:lpstr>
      <vt:lpstr>第7讲 回溯和贪心</vt:lpstr>
      <vt:lpstr>回溯</vt:lpstr>
      <vt:lpstr>回溯的一般方法</vt:lpstr>
      <vt:lpstr>桥本分数式</vt:lpstr>
      <vt:lpstr>PowerPoint 演示文稿</vt:lpstr>
      <vt:lpstr>PowerPoint 演示文稿</vt:lpstr>
      <vt:lpstr>PowerPoint 演示文稿</vt:lpstr>
      <vt:lpstr>PowerPoint 演示文稿</vt:lpstr>
      <vt:lpstr>逐位整除数</vt:lpstr>
      <vt:lpstr>高逐位整除数</vt:lpstr>
      <vt:lpstr>回溯设计</vt:lpstr>
      <vt:lpstr>PowerPoint 演示文稿</vt:lpstr>
      <vt:lpstr>PowerPoint 演示文稿</vt:lpstr>
      <vt:lpstr>数码串珠</vt:lpstr>
      <vt:lpstr>PowerPoint 演示文稿</vt:lpstr>
      <vt:lpstr>PowerPoint 演示文稿</vt:lpstr>
      <vt:lpstr>贪心算法</vt:lpstr>
      <vt:lpstr>贪心策略的选择</vt:lpstr>
      <vt:lpstr>贪心算法的理论基础</vt:lpstr>
      <vt:lpstr>举例-删数字问题</vt:lpstr>
      <vt:lpstr>算法设计要点</vt:lpstr>
      <vt:lpstr>PowerPoint 演示文稿</vt:lpstr>
      <vt:lpstr>PowerPoint 演示文稿</vt:lpstr>
      <vt:lpstr>算法改进</vt:lpstr>
      <vt:lpstr>举例-埃及分数</vt:lpstr>
      <vt:lpstr>算法设计</vt:lpstr>
      <vt:lpstr>PowerPoint 演示文稿</vt:lpstr>
      <vt:lpstr>PowerPoint 演示文稿</vt:lpstr>
      <vt:lpstr>PowerPoint 演示文稿</vt:lpstr>
      <vt:lpstr>举例-可拆背包问题</vt:lpstr>
      <vt:lpstr>算法设计</vt:lpstr>
      <vt:lpstr>PowerPoint 演示文稿</vt:lpstr>
      <vt:lpstr>PowerPoint 演示文稿</vt:lpstr>
      <vt:lpstr>举例-数列操作</vt:lpstr>
      <vt:lpstr>算法设计要点</vt:lpstr>
      <vt:lpstr>PowerPoint 演示文稿</vt:lpstr>
      <vt:lpstr>PowerPoint 演示文稿</vt:lpstr>
      <vt:lpstr>PowerPoint 演示文稿</vt:lpstr>
      <vt:lpstr>哈夫曼树及其应用</vt:lpstr>
      <vt:lpstr>PowerPoint 演示文稿</vt:lpstr>
      <vt:lpstr>算法设计</vt:lpstr>
      <vt:lpstr>PowerPoint 演示文稿</vt:lpstr>
      <vt:lpstr>PowerPoint 演示文稿</vt:lpstr>
      <vt:lpstr>PowerPoint 演示文稿</vt:lpstr>
      <vt:lpstr>PowerPoint 演示文稿</vt:lpstr>
      <vt:lpstr>PowerPoint 演示文稿</vt:lpstr>
      <vt:lpstr>排队接水</vt:lpstr>
      <vt:lpstr>智力大冲浪</vt:lpstr>
      <vt:lpstr>PowerPoint 演示文稿</vt:lpstr>
      <vt:lpstr>加工生产调度</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第7讲 回溯和贪心</dc:title>
  <dc:creator>lhg</dc:creator>
  <cp:lastModifiedBy>lhg</cp:lastModifiedBy>
  <cp:revision>27</cp:revision>
  <dcterms:created xsi:type="dcterms:W3CDTF">2018-05-18T14:06:39Z</dcterms:created>
  <dcterms:modified xsi:type="dcterms:W3CDTF">2018-05-25T15:57:57Z</dcterms:modified>
</cp:coreProperties>
</file>