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9"/>
  </p:notesMasterIdLst>
  <p:sldIdLst>
    <p:sldId id="256" r:id="rId2"/>
    <p:sldId id="343" r:id="rId3"/>
    <p:sldId id="344" r:id="rId4"/>
    <p:sldId id="345" r:id="rId5"/>
    <p:sldId id="346" r:id="rId6"/>
    <p:sldId id="347" r:id="rId7"/>
    <p:sldId id="291" r:id="rId8"/>
    <p:sldId id="292" r:id="rId9"/>
    <p:sldId id="293" r:id="rId10"/>
    <p:sldId id="286" r:id="rId11"/>
    <p:sldId id="287" r:id="rId12"/>
    <p:sldId id="337" r:id="rId13"/>
    <p:sldId id="338" r:id="rId14"/>
    <p:sldId id="339" r:id="rId15"/>
    <p:sldId id="340" r:id="rId16"/>
    <p:sldId id="341" r:id="rId17"/>
    <p:sldId id="261" r:id="rId18"/>
    <p:sldId id="262" r:id="rId19"/>
    <p:sldId id="263" r:id="rId20"/>
    <p:sldId id="264" r:id="rId21"/>
    <p:sldId id="342" r:id="rId22"/>
    <p:sldId id="265" r:id="rId23"/>
    <p:sldId id="335" r:id="rId24"/>
    <p:sldId id="266" r:id="rId25"/>
    <p:sldId id="267" r:id="rId26"/>
    <p:sldId id="336" r:id="rId27"/>
    <p:sldId id="329" r:id="rId28"/>
    <p:sldId id="330" r:id="rId29"/>
    <p:sldId id="331" r:id="rId30"/>
    <p:sldId id="348" r:id="rId31"/>
    <p:sldId id="349" r:id="rId32"/>
    <p:sldId id="294" r:id="rId33"/>
    <p:sldId id="295" r:id="rId34"/>
    <p:sldId id="296" r:id="rId35"/>
    <p:sldId id="297" r:id="rId36"/>
    <p:sldId id="298" r:id="rId37"/>
    <p:sldId id="299" r:id="rId38"/>
    <p:sldId id="350" r:id="rId39"/>
    <p:sldId id="351" r:id="rId40"/>
    <p:sldId id="352" r:id="rId41"/>
    <p:sldId id="353" r:id="rId42"/>
    <p:sldId id="308" r:id="rId43"/>
    <p:sldId id="309" r:id="rId44"/>
    <p:sldId id="310" r:id="rId45"/>
    <p:sldId id="311" r:id="rId46"/>
    <p:sldId id="312" r:id="rId47"/>
    <p:sldId id="328" r:id="rId4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7F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82" autoAdjust="0"/>
    <p:restoredTop sz="76173" autoAdjust="0"/>
  </p:normalViewPr>
  <p:slideViewPr>
    <p:cSldViewPr>
      <p:cViewPr varScale="1">
        <p:scale>
          <a:sx n="87" d="100"/>
          <a:sy n="87" d="100"/>
        </p:scale>
        <p:origin x="119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8FB1780-B7BE-4432-B4ED-AE9013E22F8E}" type="datetimeFigureOut">
              <a:rPr lang="zh-CN" altLang="en-US"/>
              <a:pPr>
                <a:defRPr/>
              </a:pPr>
              <a:t>2017/12/8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67B647A-C989-4FD8-8EF5-7E4F0FC106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2A9DD1-B11D-4239-BD4F-3FD5FE95CDAB}" type="slidenum">
              <a:rPr lang="zh-CN" altLang="en-US" smtClean="0"/>
              <a:pPr/>
              <a:t>32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26E005-8001-4AD4-9827-805A4140C311}" type="slidenum">
              <a:rPr lang="zh-CN" altLang="en-US" smtClean="0"/>
              <a:pPr/>
              <a:t>33</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9AAA8B-2A18-4DEF-AC06-EEE0300760D3}" type="slidenum">
              <a:rPr lang="zh-CN" altLang="en-US" smtClean="0"/>
              <a:pPr/>
              <a:t>34</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899ACD-2490-4766-8A46-DE890F1C095C}" type="slidenum">
              <a:rPr lang="zh-CN" altLang="en-US" smtClean="0"/>
              <a:pPr/>
              <a:t>35</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B0D078-7E4D-485B-A76F-C1146E84E40D}" type="slidenum">
              <a:rPr lang="zh-CN" altLang="en-US" smtClean="0"/>
              <a:pPr/>
              <a:t>36</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F672DF-04DF-468B-AA4B-353E5B67AFCB}" type="slidenum">
              <a:rPr lang="zh-CN" altLang="en-US" smtClean="0"/>
              <a:pPr/>
              <a:t>37</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50A2E1-29B5-4932-8788-BA3FF8C73F28}" type="slidenum">
              <a:rPr lang="zh-CN" altLang="en-US" smtClean="0"/>
              <a:pPr/>
              <a:t>42</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019AE1B-7230-4223-B00A-CB1886EEA64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605087-9784-400C-A31F-DFF63506B55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BD25251-7FC3-4D5D-AAEC-C8347BD946F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B11D1FEB-0206-44D3-A7EB-0131A193947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D31C4AD-EB5C-4154-BC0F-A2C07F92F3F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9C28751-E1DC-497F-9020-7BAB57933E9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3FEA93D6-111A-40BD-8324-3BAE425D585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3672C377-1DED-47AC-80E7-9AFDE94DF51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4C704705-DA3E-4E56-8A6E-AEEA47D412B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9B1F3EDC-1B38-4D29-9C17-CA64AFA2134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9526349-B819-4419-BA5F-5E1BAE190CF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C0C12C6B-967D-4C50-A3A6-58926B9E543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5D6A1FAD-7999-465A-933B-A1D471D31CC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ctr" rtl="0" eaLnBrk="0" fontAlgn="base" hangingPunct="0">
        <a:spcBef>
          <a:spcPct val="0"/>
        </a:spcBef>
        <a:spcAft>
          <a:spcPct val="0"/>
        </a:spcAft>
        <a:defRPr sz="4400" b="1" kern="1200">
          <a:solidFill>
            <a:srgbClr val="0000FF"/>
          </a:solidFill>
          <a:latin typeface="黑体" pitchFamily="49" charset="-122"/>
          <a:ea typeface="黑体"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32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8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u"/>
        <a:defRPr sz="24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Clr>
          <a:srgbClr val="FF0000"/>
        </a:buClr>
        <a:buFont typeface="Arial"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Clr>
          <a:srgbClr val="FF0000"/>
        </a:buClr>
        <a:buFont typeface="Arial"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71500" y="1643063"/>
            <a:ext cx="7772400" cy="1143000"/>
          </a:xfrm>
        </p:spPr>
        <p:txBody>
          <a:bodyPr/>
          <a:lstStyle/>
          <a:p>
            <a:pPr eaLnBrk="1" hangingPunct="1"/>
            <a:r>
              <a:rPr lang="zh-CN" altLang="en-US" sz="9600" b="1" baseline="-25000" dirty="0" smtClean="0">
                <a:solidFill>
                  <a:srgbClr val="FF0000"/>
                </a:solidFill>
                <a:ea typeface="华文新魏" pitchFamily="2" charset="-122"/>
              </a:rPr>
              <a:t>线型动态规划</a:t>
            </a:r>
            <a:br>
              <a:rPr lang="zh-CN" altLang="en-US" sz="9600" b="1" baseline="-25000" dirty="0" smtClean="0">
                <a:solidFill>
                  <a:srgbClr val="FF0000"/>
                </a:solidFill>
                <a:ea typeface="华文新魏" pitchFamily="2" charset="-122"/>
              </a:rPr>
            </a:br>
            <a:endParaRPr lang="zh-CN" altLang="en-US" sz="9600" b="1" baseline="-25000" dirty="0" smtClean="0">
              <a:ea typeface="仿宋_GB2312" pitchFamily="49" charset="-122"/>
            </a:endParaRPr>
          </a:p>
        </p:txBody>
      </p:sp>
      <p:sp>
        <p:nvSpPr>
          <p:cNvPr id="2051" name="Rectangle 3"/>
          <p:cNvSpPr>
            <a:spLocks noGrp="1" noChangeArrowheads="1"/>
          </p:cNvSpPr>
          <p:nvPr>
            <p:ph type="subTitle" idx="1"/>
          </p:nvPr>
        </p:nvSpPr>
        <p:spPr>
          <a:xfrm>
            <a:off x="1285875" y="3357563"/>
            <a:ext cx="6400800" cy="1752600"/>
          </a:xfrm>
          <a:solidFill>
            <a:schemeClr val="bg1"/>
          </a:solidFill>
        </p:spPr>
        <p:txBody>
          <a:bodyPr rtlCol="0">
            <a:normAutofit/>
          </a:bodyPr>
          <a:lstStyle/>
          <a:p>
            <a:pPr eaLnBrk="1" fontAlgn="auto" hangingPunct="1">
              <a:spcAft>
                <a:spcPts val="0"/>
              </a:spcAft>
              <a:buFont typeface="Arial" pitchFamily="34" charset="0"/>
              <a:buNone/>
              <a:defRPr/>
            </a:pPr>
            <a:endParaRPr lang="en-US" altLang="zh-CN" sz="4400" dirty="0" smtClean="0"/>
          </a:p>
          <a:p>
            <a:pPr eaLnBrk="1" fontAlgn="auto" hangingPunct="1">
              <a:spcAft>
                <a:spcPts val="0"/>
              </a:spcAft>
              <a:buFont typeface="Arial" pitchFamily="34" charset="0"/>
              <a:buNone/>
              <a:defRPr/>
            </a:pPr>
            <a:r>
              <a:rPr lang="zh-CN" altLang="en-US" sz="3600" b="1" dirty="0" smtClean="0">
                <a:solidFill>
                  <a:srgbClr val="FF0000"/>
                </a:solidFill>
              </a:rPr>
              <a:t>计算机与软件学院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57250" y="642938"/>
            <a:ext cx="7378700" cy="1143000"/>
          </a:xfrm>
        </p:spPr>
        <p:txBody>
          <a:bodyPr/>
          <a:lstStyle/>
          <a:p>
            <a:r>
              <a:rPr lang="zh-CN" altLang="en-US" sz="4000" b="1" dirty="0" smtClean="0"/>
              <a:t>状态转移方程</a:t>
            </a:r>
          </a:p>
        </p:txBody>
      </p:sp>
      <p:sp>
        <p:nvSpPr>
          <p:cNvPr id="12291" name="Rectangle 3"/>
          <p:cNvSpPr>
            <a:spLocks noGrp="1" noChangeArrowheads="1"/>
          </p:cNvSpPr>
          <p:nvPr>
            <p:ph idx="1"/>
          </p:nvPr>
        </p:nvSpPr>
        <p:spPr>
          <a:xfrm>
            <a:off x="500063" y="1928813"/>
            <a:ext cx="7929562" cy="1284163"/>
          </a:xfrm>
        </p:spPr>
        <p:txBody>
          <a:bodyPr/>
          <a:lstStyle/>
          <a:p>
            <a:pPr algn="just"/>
            <a:r>
              <a:rPr lang="zh-CN" altLang="en-US" b="1" dirty="0" smtClean="0">
                <a:ea typeface="华文新魏" pitchFamily="2" charset="-122"/>
              </a:rPr>
              <a:t>设</a:t>
            </a:r>
            <a:r>
              <a:rPr lang="en-US" altLang="zh-CN" dirty="0" err="1" smtClean="0">
                <a:latin typeface="宋体" pitchFamily="2" charset="-122"/>
              </a:rPr>
              <a:t>f</a:t>
            </a:r>
            <a:r>
              <a:rPr lang="en-US" altLang="zh-CN" baseline="-30000" dirty="0" err="1" smtClean="0">
                <a:latin typeface="宋体" pitchFamily="2" charset="-122"/>
              </a:rPr>
              <a:t>k</a:t>
            </a:r>
            <a:r>
              <a:rPr lang="en-US" altLang="zh-CN" dirty="0" smtClean="0">
                <a:latin typeface="宋体" pitchFamily="2" charset="-122"/>
              </a:rPr>
              <a:t>(</a:t>
            </a:r>
            <a:r>
              <a:rPr lang="en-US" altLang="zh-CN" dirty="0" err="1" smtClean="0">
                <a:latin typeface="宋体" pitchFamily="2" charset="-122"/>
              </a:rPr>
              <a:t>i</a:t>
            </a:r>
            <a:r>
              <a:rPr lang="en-US" altLang="zh-CN" dirty="0" smtClean="0">
                <a:latin typeface="宋体" pitchFamily="2" charset="-122"/>
              </a:rPr>
              <a:t>)</a:t>
            </a:r>
            <a:r>
              <a:rPr lang="en-US" altLang="zh-CN" dirty="0" smtClean="0">
                <a:latin typeface="宋体" pitchFamily="2" charset="-122"/>
                <a:ea typeface="华文新魏" pitchFamily="2" charset="-122"/>
              </a:rPr>
              <a:t>—</a:t>
            </a:r>
            <a:r>
              <a:rPr lang="en-US" altLang="zh-CN" dirty="0" smtClean="0">
                <a:latin typeface="宋体" pitchFamily="2" charset="-122"/>
              </a:rPr>
              <a:t>k</a:t>
            </a:r>
            <a:r>
              <a:rPr lang="zh-CN" altLang="en-US" dirty="0" smtClean="0">
                <a:latin typeface="宋体" pitchFamily="2" charset="-122"/>
                <a:ea typeface="华文新魏" pitchFamily="2" charset="-122"/>
              </a:rPr>
              <a:t>阶段状态</a:t>
            </a:r>
            <a:r>
              <a:rPr lang="en-US" altLang="zh-CN" dirty="0" err="1" smtClean="0">
                <a:latin typeface="宋体" pitchFamily="2" charset="-122"/>
              </a:rPr>
              <a:t>i</a:t>
            </a:r>
            <a:r>
              <a:rPr lang="zh-CN" altLang="en-US" dirty="0" smtClean="0">
                <a:latin typeface="宋体" pitchFamily="2" charset="-122"/>
                <a:ea typeface="华文新魏" pitchFamily="2" charset="-122"/>
              </a:rPr>
              <a:t>的最优权值，即初始状态至状态</a:t>
            </a:r>
            <a:r>
              <a:rPr lang="en-US" altLang="zh-CN" dirty="0" err="1" smtClean="0">
                <a:latin typeface="宋体" pitchFamily="2" charset="-122"/>
              </a:rPr>
              <a:t>i</a:t>
            </a:r>
            <a:r>
              <a:rPr lang="zh-CN" altLang="en-US" dirty="0" smtClean="0">
                <a:latin typeface="宋体" pitchFamily="2" charset="-122"/>
                <a:ea typeface="华文新魏" pitchFamily="2" charset="-122"/>
              </a:rPr>
              <a:t>的最优代价。</a:t>
            </a:r>
            <a:endParaRPr lang="en-US" altLang="zh-CN" dirty="0" smtClean="0">
              <a:latin typeface="宋体" pitchFamily="2" charset="-122"/>
              <a:ea typeface="华文新魏" pitchFamily="2" charset="-122"/>
            </a:endParaRPr>
          </a:p>
          <a:p>
            <a:pPr algn="just"/>
            <a:endParaRPr lang="zh-CN" altLang="en-US" dirty="0" smtClean="0">
              <a:latin typeface="宋体" pitchFamily="2" charset="-122"/>
              <a:ea typeface="华文新魏" pitchFamily="2" charset="-122"/>
            </a:endParaRPr>
          </a:p>
          <a:p>
            <a:pPr>
              <a:buFont typeface="Wingdings" pitchFamily="2" charset="2"/>
              <a:buNone/>
            </a:pPr>
            <a:r>
              <a:rPr lang="zh-CN" altLang="en-US" dirty="0" smtClean="0">
                <a:latin typeface="宋体" pitchFamily="2" charset="-122"/>
                <a:ea typeface="华文新魏" pitchFamily="2" charset="-122"/>
              </a:rPr>
              <a:t>        </a:t>
            </a:r>
            <a:r>
              <a:rPr lang="en-US" altLang="zh-CN" dirty="0" smtClean="0">
                <a:latin typeface="宋体" pitchFamily="2" charset="-122"/>
                <a:ea typeface="华文新魏" pitchFamily="2" charset="-122"/>
              </a:rPr>
              <a:t>f</a:t>
            </a:r>
            <a:r>
              <a:rPr lang="en-US" altLang="zh-CN" baseline="-25000" dirty="0" smtClean="0">
                <a:latin typeface="宋体" pitchFamily="2" charset="-122"/>
                <a:ea typeface="华文新魏" pitchFamily="2" charset="-122"/>
              </a:rPr>
              <a:t>k+1</a:t>
            </a:r>
            <a:r>
              <a:rPr lang="en-US" altLang="zh-CN" dirty="0" smtClean="0">
                <a:cs typeface="Times New Roman" pitchFamily="18" charset="0"/>
              </a:rPr>
              <a:t>(</a:t>
            </a:r>
            <a:r>
              <a:rPr lang="en-US" altLang="zh-CN" dirty="0" err="1" smtClean="0">
                <a:cs typeface="Times New Roman" pitchFamily="18" charset="0"/>
              </a:rPr>
              <a:t>i</a:t>
            </a:r>
            <a:r>
              <a:rPr lang="en-US" altLang="zh-CN" dirty="0" smtClean="0">
                <a:cs typeface="Times New Roman" pitchFamily="18" charset="0"/>
              </a:rPr>
              <a:t>) = min{ </a:t>
            </a:r>
            <a:r>
              <a:rPr lang="en-US" altLang="zh-CN" dirty="0" err="1" smtClean="0">
                <a:cs typeface="Times New Roman" pitchFamily="18" charset="0"/>
              </a:rPr>
              <a:t>f</a:t>
            </a:r>
            <a:r>
              <a:rPr lang="en-US" altLang="zh-CN" baseline="-25000" dirty="0" err="1" smtClean="0">
                <a:latin typeface="宋体" pitchFamily="2" charset="-122"/>
                <a:ea typeface="华文新魏" pitchFamily="2" charset="-122"/>
              </a:rPr>
              <a:t>k</a:t>
            </a:r>
            <a:r>
              <a:rPr lang="en-US" altLang="zh-CN" dirty="0" smtClean="0">
                <a:cs typeface="Times New Roman" pitchFamily="18" charset="0"/>
              </a:rPr>
              <a:t>(j) + u(</a:t>
            </a:r>
            <a:r>
              <a:rPr lang="en-US" altLang="zh-CN" dirty="0" err="1" smtClean="0">
                <a:cs typeface="Times New Roman" pitchFamily="18" charset="0"/>
              </a:rPr>
              <a:t>i,j</a:t>
            </a:r>
            <a:r>
              <a:rPr lang="en-US" altLang="zh-CN" dirty="0" smtClean="0">
                <a:cs typeface="Times New Roman" pitchFamily="18" charset="0"/>
              </a:rPr>
              <a:t>) }</a:t>
            </a:r>
            <a:r>
              <a:rPr lang="en-US" altLang="zh-CN" dirty="0" smtClean="0">
                <a:latin typeface="宋体" pitchFamily="2" charset="-122"/>
                <a:ea typeface="华文新魏" pitchFamily="2" charset="-122"/>
              </a:rPr>
              <a:t> </a:t>
            </a:r>
          </a:p>
        </p:txBody>
      </p:sp>
      <p:grpSp>
        <p:nvGrpSpPr>
          <p:cNvPr id="12292" name="组合 16"/>
          <p:cNvGrpSpPr>
            <a:grpSpLocks/>
          </p:cNvGrpSpPr>
          <p:nvPr/>
        </p:nvGrpSpPr>
        <p:grpSpPr bwMode="auto">
          <a:xfrm>
            <a:off x="1968500" y="4298950"/>
            <a:ext cx="1285875" cy="1577975"/>
            <a:chOff x="1968550" y="4383953"/>
            <a:chExt cx="1285884" cy="1577059"/>
          </a:xfrm>
        </p:grpSpPr>
        <p:cxnSp>
          <p:nvCxnSpPr>
            <p:cNvPr id="12299" name="直接箭头连接符 6"/>
            <p:cNvCxnSpPr>
              <a:cxnSpLocks noChangeShapeType="1"/>
            </p:cNvCxnSpPr>
            <p:nvPr/>
          </p:nvCxnSpPr>
          <p:spPr bwMode="auto">
            <a:xfrm rot="5400000">
              <a:off x="2236666" y="4740349"/>
              <a:ext cx="714380" cy="1588"/>
            </a:xfrm>
            <a:prstGeom prst="straightConnector1">
              <a:avLst/>
            </a:prstGeom>
            <a:noFill/>
            <a:ln w="12700" cap="sq" algn="ctr">
              <a:solidFill>
                <a:schemeClr val="tx1"/>
              </a:solidFill>
              <a:miter lim="800000"/>
              <a:headEnd type="none" w="sm" len="sm"/>
              <a:tailEnd type="arrow" w="med" len="med"/>
            </a:ln>
          </p:spPr>
        </p:cxnSp>
        <p:sp>
          <p:nvSpPr>
            <p:cNvPr id="12300" name="TextBox 9"/>
            <p:cNvSpPr txBox="1">
              <a:spLocks noChangeArrowheads="1"/>
            </p:cNvSpPr>
            <p:nvPr/>
          </p:nvSpPr>
          <p:spPr bwMode="auto">
            <a:xfrm>
              <a:off x="1968550" y="5130015"/>
              <a:ext cx="1285884" cy="830997"/>
            </a:xfrm>
            <a:prstGeom prst="rect">
              <a:avLst/>
            </a:prstGeom>
            <a:noFill/>
            <a:ln w="9525">
              <a:noFill/>
              <a:miter lim="800000"/>
              <a:headEnd/>
              <a:tailEnd/>
            </a:ln>
          </p:spPr>
          <p:txBody>
            <a:bodyPr>
              <a:spAutoFit/>
            </a:bodyPr>
            <a:lstStyle/>
            <a:p>
              <a:r>
                <a:rPr lang="zh-CN" altLang="en-US"/>
                <a:t>第</a:t>
              </a:r>
              <a:r>
                <a:rPr lang="en-US" altLang="zh-CN"/>
                <a:t>k+1</a:t>
              </a:r>
              <a:r>
                <a:rPr lang="zh-CN" altLang="en-US"/>
                <a:t>阶</a:t>
              </a:r>
              <a:endParaRPr lang="en-US" altLang="zh-CN"/>
            </a:p>
            <a:p>
              <a:r>
                <a:rPr lang="zh-CN" altLang="en-US"/>
                <a:t> 段状态</a:t>
              </a:r>
            </a:p>
          </p:txBody>
        </p:sp>
      </p:grpSp>
      <p:grpSp>
        <p:nvGrpSpPr>
          <p:cNvPr id="12293" name="组合 15"/>
          <p:cNvGrpSpPr>
            <a:grpSpLocks/>
          </p:cNvGrpSpPr>
          <p:nvPr/>
        </p:nvGrpSpPr>
        <p:grpSpPr bwMode="auto">
          <a:xfrm>
            <a:off x="4032250" y="4214813"/>
            <a:ext cx="1108075" cy="1630362"/>
            <a:chOff x="4032178" y="4299508"/>
            <a:chExt cx="1107996" cy="1629822"/>
          </a:xfrm>
        </p:grpSpPr>
        <p:cxnSp>
          <p:nvCxnSpPr>
            <p:cNvPr id="12297" name="直接箭头连接符 7"/>
            <p:cNvCxnSpPr>
              <a:cxnSpLocks noChangeShapeType="1"/>
            </p:cNvCxnSpPr>
            <p:nvPr/>
          </p:nvCxnSpPr>
          <p:spPr bwMode="auto">
            <a:xfrm rot="5400000">
              <a:off x="4215604" y="4655904"/>
              <a:ext cx="714380" cy="1588"/>
            </a:xfrm>
            <a:prstGeom prst="straightConnector1">
              <a:avLst/>
            </a:prstGeom>
            <a:noFill/>
            <a:ln w="12700" cap="sq" algn="ctr">
              <a:solidFill>
                <a:schemeClr val="tx1"/>
              </a:solidFill>
              <a:miter lim="800000"/>
              <a:headEnd type="none" w="sm" len="sm"/>
              <a:tailEnd type="arrow" w="med" len="med"/>
            </a:ln>
          </p:spPr>
        </p:cxnSp>
        <p:sp>
          <p:nvSpPr>
            <p:cNvPr id="12298" name="矩形 11"/>
            <p:cNvSpPr>
              <a:spLocks noChangeArrowheads="1"/>
            </p:cNvSpPr>
            <p:nvPr/>
          </p:nvSpPr>
          <p:spPr bwMode="auto">
            <a:xfrm>
              <a:off x="4032178" y="5098333"/>
              <a:ext cx="1107996" cy="830997"/>
            </a:xfrm>
            <a:prstGeom prst="rect">
              <a:avLst/>
            </a:prstGeom>
            <a:noFill/>
            <a:ln w="9525">
              <a:noFill/>
              <a:miter lim="800000"/>
              <a:headEnd/>
              <a:tailEnd/>
            </a:ln>
          </p:spPr>
          <p:txBody>
            <a:bodyPr wrap="none">
              <a:spAutoFit/>
            </a:bodyPr>
            <a:lstStyle/>
            <a:p>
              <a:r>
                <a:rPr lang="zh-CN" altLang="en-US"/>
                <a:t> 第</a:t>
              </a:r>
              <a:r>
                <a:rPr lang="en-US" altLang="zh-CN"/>
                <a:t>k</a:t>
              </a:r>
              <a:r>
                <a:rPr lang="zh-CN" altLang="en-US"/>
                <a:t>阶</a:t>
              </a:r>
              <a:endParaRPr lang="en-US" altLang="zh-CN"/>
            </a:p>
            <a:p>
              <a:r>
                <a:rPr lang="zh-CN" altLang="en-US"/>
                <a:t>段状态</a:t>
              </a:r>
            </a:p>
          </p:txBody>
        </p:sp>
      </p:grpSp>
      <p:grpSp>
        <p:nvGrpSpPr>
          <p:cNvPr id="12294" name="组合 14"/>
          <p:cNvGrpSpPr>
            <a:grpSpLocks/>
          </p:cNvGrpSpPr>
          <p:nvPr/>
        </p:nvGrpSpPr>
        <p:grpSpPr bwMode="auto">
          <a:xfrm>
            <a:off x="5397500" y="4240213"/>
            <a:ext cx="800100" cy="1247775"/>
            <a:chOff x="5397574" y="4324657"/>
            <a:chExt cx="800219" cy="1247483"/>
          </a:xfrm>
        </p:grpSpPr>
        <p:cxnSp>
          <p:nvCxnSpPr>
            <p:cNvPr id="12295" name="直接箭头连接符 8"/>
            <p:cNvCxnSpPr>
              <a:cxnSpLocks noChangeShapeType="1"/>
            </p:cNvCxnSpPr>
            <p:nvPr/>
          </p:nvCxnSpPr>
          <p:spPr bwMode="auto">
            <a:xfrm rot="5400000">
              <a:off x="5430050" y="4681053"/>
              <a:ext cx="714380" cy="1588"/>
            </a:xfrm>
            <a:prstGeom prst="straightConnector1">
              <a:avLst/>
            </a:prstGeom>
            <a:noFill/>
            <a:ln w="12700" cap="sq" algn="ctr">
              <a:solidFill>
                <a:schemeClr val="tx1"/>
              </a:solidFill>
              <a:miter lim="800000"/>
              <a:headEnd type="none" w="sm" len="sm"/>
              <a:tailEnd type="arrow" w="med" len="med"/>
            </a:ln>
          </p:spPr>
        </p:cxnSp>
        <p:sp>
          <p:nvSpPr>
            <p:cNvPr id="12296" name="矩形 12"/>
            <p:cNvSpPr>
              <a:spLocks noChangeArrowheads="1"/>
            </p:cNvSpPr>
            <p:nvPr/>
          </p:nvSpPr>
          <p:spPr bwMode="auto">
            <a:xfrm>
              <a:off x="5397574" y="5110475"/>
              <a:ext cx="800219" cy="461665"/>
            </a:xfrm>
            <a:prstGeom prst="rect">
              <a:avLst/>
            </a:prstGeom>
            <a:noFill/>
            <a:ln w="9525">
              <a:noFill/>
              <a:miter lim="800000"/>
              <a:headEnd/>
              <a:tailEnd/>
            </a:ln>
          </p:spPr>
          <p:txBody>
            <a:bodyPr wrap="none">
              <a:spAutoFit/>
            </a:bodyPr>
            <a:lstStyle/>
            <a:p>
              <a:r>
                <a:rPr lang="zh-CN" altLang="en-US"/>
                <a:t>决策</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4000" b="1" dirty="0" smtClean="0"/>
              <a:t>动态规划的基本原理</a:t>
            </a:r>
          </a:p>
        </p:txBody>
      </p:sp>
      <p:sp>
        <p:nvSpPr>
          <p:cNvPr id="13315" name="Rectangle 3"/>
          <p:cNvSpPr>
            <a:spLocks noGrp="1" noChangeArrowheads="1"/>
          </p:cNvSpPr>
          <p:nvPr>
            <p:ph idx="1"/>
          </p:nvPr>
        </p:nvSpPr>
        <p:spPr>
          <a:xfrm>
            <a:off x="323528" y="1600200"/>
            <a:ext cx="8496944" cy="4525963"/>
          </a:xfrm>
        </p:spPr>
        <p:txBody>
          <a:bodyPr/>
          <a:lstStyle/>
          <a:p>
            <a:pPr>
              <a:lnSpc>
                <a:spcPct val="90000"/>
              </a:lnSpc>
            </a:pPr>
            <a:r>
              <a:rPr lang="zh-CN" altLang="en-US" dirty="0" smtClean="0"/>
              <a:t>最优性原理</a:t>
            </a:r>
          </a:p>
          <a:p>
            <a:pPr lvl="1" algn="just">
              <a:lnSpc>
                <a:spcPct val="90000"/>
              </a:lnSpc>
            </a:pPr>
            <a:r>
              <a:rPr lang="zh-CN" altLang="en-US" dirty="0" smtClean="0">
                <a:cs typeface="Times New Roman" pitchFamily="18" charset="0"/>
              </a:rPr>
              <a:t>作为整个过程的最优策略，它满足：相对前面决策所形成的状态而言，余下的子策略必然构成“最优子策略”。</a:t>
            </a:r>
          </a:p>
          <a:p>
            <a:pPr>
              <a:lnSpc>
                <a:spcPct val="90000"/>
              </a:lnSpc>
            </a:pPr>
            <a:r>
              <a:rPr lang="zh-CN" altLang="en-US" dirty="0" smtClean="0"/>
              <a:t>无后效性原则</a:t>
            </a:r>
          </a:p>
          <a:p>
            <a:pPr lvl="1" algn="just">
              <a:lnSpc>
                <a:spcPct val="90000"/>
              </a:lnSpc>
            </a:pPr>
            <a:r>
              <a:rPr lang="zh-CN" altLang="en-US" dirty="0" smtClean="0">
                <a:cs typeface="Times New Roman" pitchFamily="18" charset="0"/>
              </a:rPr>
              <a:t>给定某一阶段的状态，则在这一阶段以后过程的发展不受这阶段以前各段状态的影响，所有各阶段都确定时，整个过程也就确定了。这个性质意味着过程的历史只能通过当前的状态去影响它的未来的发展，这个性质称为无后效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动态规划的基本概念</a:t>
            </a:r>
            <a:endParaRPr lang="zh-CN" altLang="en-US" dirty="0"/>
          </a:p>
        </p:txBody>
      </p:sp>
      <p:sp>
        <p:nvSpPr>
          <p:cNvPr id="3" name="内容占位符 2"/>
          <p:cNvSpPr>
            <a:spLocks noGrp="1"/>
          </p:cNvSpPr>
          <p:nvPr>
            <p:ph idx="1"/>
          </p:nvPr>
        </p:nvSpPr>
        <p:spPr/>
        <p:txBody>
          <a:bodyPr/>
          <a:lstStyle/>
          <a:p>
            <a:r>
              <a:rPr lang="zh-CN" altLang="en-US" dirty="0" smtClean="0">
                <a:latin typeface="Arial" pitchFamily="34" charset="0"/>
              </a:rPr>
              <a:t>阶段和阶段变量</a:t>
            </a:r>
            <a:endParaRPr lang="en-US" altLang="zh-CN" dirty="0" smtClean="0">
              <a:latin typeface="Arial" pitchFamily="34" charset="0"/>
            </a:endParaRPr>
          </a:p>
          <a:p>
            <a:pPr lvl="1"/>
            <a:r>
              <a:rPr lang="zh-CN" altLang="en-US" dirty="0" smtClean="0">
                <a:latin typeface="Arial" pitchFamily="34" charset="0"/>
              </a:rPr>
              <a:t>动态规划求解一个问题时，需要将问题的全过程恰当地</a:t>
            </a:r>
            <a:r>
              <a:rPr lang="zh-CN" altLang="en-US" dirty="0" smtClean="0">
                <a:solidFill>
                  <a:srgbClr val="FF0000"/>
                </a:solidFill>
                <a:latin typeface="Arial" pitchFamily="34" charset="0"/>
              </a:rPr>
              <a:t>分成若干个相互联系的阶段</a:t>
            </a:r>
            <a:r>
              <a:rPr lang="zh-CN" altLang="en-US" dirty="0" smtClean="0">
                <a:latin typeface="Arial" pitchFamily="34" charset="0"/>
              </a:rPr>
              <a:t>，以便按一定的次序去求解。</a:t>
            </a:r>
            <a:r>
              <a:rPr lang="zh-CN" altLang="en-US" dirty="0" smtClean="0">
                <a:solidFill>
                  <a:srgbClr val="FF0000"/>
                </a:solidFill>
                <a:latin typeface="Arial" pitchFamily="34" charset="0"/>
              </a:rPr>
              <a:t>描述阶段的变量称为阶段变量</a:t>
            </a:r>
            <a:r>
              <a:rPr lang="zh-CN" altLang="en-US" dirty="0" smtClean="0">
                <a:latin typeface="Arial" pitchFamily="34" charset="0"/>
              </a:rPr>
              <a:t>，通常用</a:t>
            </a:r>
            <a:r>
              <a:rPr lang="en-US" altLang="zh-CN" dirty="0" smtClean="0">
                <a:latin typeface="Arial" pitchFamily="34" charset="0"/>
              </a:rPr>
              <a:t>K</a:t>
            </a:r>
            <a:r>
              <a:rPr lang="zh-CN" altLang="en-US" dirty="0" smtClean="0">
                <a:latin typeface="Arial" pitchFamily="34" charset="0"/>
              </a:rPr>
              <a:t>表示，阶段的划分一般是根据时间和空间的自然特征来划分，同时阶段的划分要便于把问题转化成多阶段决策过程</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latin typeface="Arial" pitchFamily="34" charset="0"/>
              </a:rPr>
              <a:t>状态和状态变量</a:t>
            </a:r>
            <a:endParaRPr lang="en-US" altLang="zh-CN" dirty="0" smtClean="0">
              <a:latin typeface="Arial" pitchFamily="34" charset="0"/>
            </a:endParaRPr>
          </a:p>
          <a:p>
            <a:pPr lvl="1"/>
            <a:r>
              <a:rPr lang="zh-CN" altLang="en-US" dirty="0" smtClean="0">
                <a:latin typeface="Arial" pitchFamily="34" charset="0"/>
              </a:rPr>
              <a:t>某一阶段的出发位置称为状态，通常一个阶段包含若干状态。一般地，状态可由变量来描述，用来描述状态的变量称为</a:t>
            </a:r>
            <a:r>
              <a:rPr lang="zh-CN" altLang="en-US" dirty="0" smtClean="0">
                <a:solidFill>
                  <a:srgbClr val="FF0000"/>
                </a:solidFill>
                <a:latin typeface="Arial" pitchFamily="34" charset="0"/>
              </a:rPr>
              <a:t>状态变量</a:t>
            </a:r>
            <a:endParaRPr lang="en-US" altLang="zh-CN" dirty="0" smtClean="0">
              <a:solidFill>
                <a:srgbClr val="FF0000"/>
              </a:solidFill>
              <a:latin typeface="Arial" pitchFamily="34" charset="0"/>
            </a:endParaRPr>
          </a:p>
          <a:p>
            <a:r>
              <a:rPr lang="zh-CN" altLang="en-US" dirty="0" smtClean="0">
                <a:latin typeface="Arial" pitchFamily="34" charset="0"/>
              </a:rPr>
              <a:t>决策、决策变量和决策允许集合</a:t>
            </a:r>
            <a:endParaRPr lang="en-US" altLang="zh-CN" dirty="0" smtClean="0">
              <a:latin typeface="Arial" pitchFamily="34" charset="0"/>
            </a:endParaRPr>
          </a:p>
          <a:p>
            <a:pPr lvl="1"/>
            <a:r>
              <a:rPr lang="zh-CN" altLang="en-US" dirty="0" smtClean="0">
                <a:latin typeface="Arial" pitchFamily="34" charset="0"/>
              </a:rPr>
              <a:t>在对问题的处理中作出的每种选择性的行动就是</a:t>
            </a:r>
            <a:r>
              <a:rPr lang="zh-CN" altLang="en-US" dirty="0" smtClean="0">
                <a:solidFill>
                  <a:srgbClr val="FF0000"/>
                </a:solidFill>
                <a:latin typeface="Arial" pitchFamily="34" charset="0"/>
              </a:rPr>
              <a:t>决策</a:t>
            </a:r>
            <a:r>
              <a:rPr lang="zh-CN" altLang="en-US" dirty="0" smtClean="0">
                <a:latin typeface="Arial" pitchFamily="34" charset="0"/>
              </a:rPr>
              <a:t>。即从该阶段的每一个状态出发，通过一次选择性的行动转移至下一阶段的相应状态。一个实际问题可能要有多次决策和多个决策点，在每一个阶段的每一个状态中都需要有一次决策，决策也可以用变量来描述，称这种变量为</a:t>
            </a:r>
            <a:r>
              <a:rPr lang="zh-CN" altLang="en-US" dirty="0" smtClean="0">
                <a:solidFill>
                  <a:srgbClr val="FF0000"/>
                </a:solidFill>
                <a:latin typeface="Arial" pitchFamily="34" charset="0"/>
              </a:rPr>
              <a:t>决策变量</a:t>
            </a:r>
            <a:r>
              <a:rPr lang="en-US" altLang="zh-CN" dirty="0" smtClean="0">
                <a:solidFill>
                  <a:srgbClr val="FF0000"/>
                </a:solidFill>
                <a:latin typeface="Arial" pitchFamily="34" charset="0"/>
              </a:rPr>
              <a:t>.</a:t>
            </a:r>
          </a:p>
          <a:p>
            <a:pPr lvl="1"/>
            <a:r>
              <a:rPr lang="zh-CN" altLang="en-US" dirty="0" smtClean="0">
                <a:latin typeface="Arial" pitchFamily="34" charset="0"/>
              </a:rPr>
              <a:t>决策变量的取值往往限制在某一个范围之内，此范围称为</a:t>
            </a:r>
            <a:r>
              <a:rPr lang="zh-CN" altLang="en-US" dirty="0" smtClean="0">
                <a:solidFill>
                  <a:srgbClr val="FF0000"/>
                </a:solidFill>
                <a:latin typeface="Arial" pitchFamily="34" charset="0"/>
              </a:rPr>
              <a:t>允许决策集合</a:t>
            </a:r>
            <a:endParaRPr lang="zh-CN" alt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latin typeface="Arial" pitchFamily="34" charset="0"/>
              </a:rPr>
              <a:t>策略和最优策略</a:t>
            </a:r>
            <a:endParaRPr lang="en-US" altLang="zh-CN" dirty="0" smtClean="0">
              <a:latin typeface="Arial" pitchFamily="34" charset="0"/>
            </a:endParaRPr>
          </a:p>
          <a:p>
            <a:pPr lvl="1"/>
            <a:r>
              <a:rPr lang="zh-CN" altLang="en-US" dirty="0" smtClean="0">
                <a:latin typeface="Arial" pitchFamily="34" charset="0"/>
              </a:rPr>
              <a:t>所有阶段依次排列构成问题的全过程。全过程中各阶段决策变量所组成的有序总体称为</a:t>
            </a:r>
            <a:r>
              <a:rPr lang="zh-CN" altLang="en-US" dirty="0" smtClean="0">
                <a:solidFill>
                  <a:srgbClr val="FF0000"/>
                </a:solidFill>
                <a:latin typeface="Arial" pitchFamily="34" charset="0"/>
              </a:rPr>
              <a:t>策略</a:t>
            </a:r>
            <a:r>
              <a:rPr lang="zh-CN" altLang="en-US" dirty="0" smtClean="0">
                <a:latin typeface="Arial" pitchFamily="34" charset="0"/>
              </a:rPr>
              <a:t>。在实际问题中，从决策允许集合中找出最优效果的策略成为</a:t>
            </a:r>
            <a:r>
              <a:rPr lang="zh-CN" altLang="en-US" dirty="0" smtClean="0">
                <a:solidFill>
                  <a:srgbClr val="FF0000"/>
                </a:solidFill>
                <a:latin typeface="Arial" pitchFamily="34" charset="0"/>
              </a:rPr>
              <a:t>最优策略</a:t>
            </a:r>
            <a:endParaRPr lang="en-US" altLang="zh-CN" dirty="0" smtClean="0">
              <a:solidFill>
                <a:srgbClr val="FF0000"/>
              </a:solidFill>
              <a:latin typeface="Arial" pitchFamily="34" charset="0"/>
            </a:endParaRPr>
          </a:p>
          <a:p>
            <a:r>
              <a:rPr lang="zh-CN" altLang="en-US" dirty="0" smtClean="0">
                <a:latin typeface="Arial" pitchFamily="34" charset="0"/>
              </a:rPr>
              <a:t>状态转移方程</a:t>
            </a:r>
          </a:p>
          <a:p>
            <a:pPr lvl="1"/>
            <a:r>
              <a:rPr lang="zh-CN" altLang="en-US" dirty="0" smtClean="0">
                <a:latin typeface="Arial" pitchFamily="34" charset="0"/>
              </a:rPr>
              <a:t>前一阶段的终点就是后一阶段的起点，对前一阶段的状态作出某种决策，产生后一阶段的状态，这种关系描述了由</a:t>
            </a:r>
            <a:r>
              <a:rPr lang="en-US" altLang="zh-CN" dirty="0" smtClean="0">
                <a:latin typeface="Arial" pitchFamily="34" charset="0"/>
              </a:rPr>
              <a:t>k</a:t>
            </a:r>
            <a:r>
              <a:rPr lang="zh-CN" altLang="en-US" dirty="0" smtClean="0">
                <a:latin typeface="Arial" pitchFamily="34" charset="0"/>
              </a:rPr>
              <a:t>阶段到</a:t>
            </a:r>
            <a:r>
              <a:rPr lang="en-US" altLang="zh-CN" dirty="0" smtClean="0">
                <a:latin typeface="Arial" pitchFamily="34" charset="0"/>
              </a:rPr>
              <a:t>k+1</a:t>
            </a:r>
            <a:r>
              <a:rPr lang="zh-CN" altLang="en-US" dirty="0" smtClean="0">
                <a:latin typeface="Arial" pitchFamily="34" charset="0"/>
              </a:rPr>
              <a:t>阶段状态的演变规律，称为</a:t>
            </a:r>
            <a:r>
              <a:rPr lang="zh-CN" altLang="en-US" dirty="0" smtClean="0">
                <a:solidFill>
                  <a:srgbClr val="FF0000"/>
                </a:solidFill>
                <a:latin typeface="Arial" pitchFamily="34" charset="0"/>
              </a:rPr>
              <a:t>状态转移方程</a:t>
            </a:r>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动态规划设计方法的一般模式</a:t>
            </a:r>
            <a:endParaRPr lang="zh-CN" altLang="en-US" dirty="0"/>
          </a:p>
        </p:txBody>
      </p:sp>
      <p:sp>
        <p:nvSpPr>
          <p:cNvPr id="3" name="内容占位符 2"/>
          <p:cNvSpPr>
            <a:spLocks noGrp="1"/>
          </p:cNvSpPr>
          <p:nvPr>
            <p:ph idx="1"/>
          </p:nvPr>
        </p:nvSpPr>
        <p:spPr>
          <a:xfrm>
            <a:off x="457200" y="1285860"/>
            <a:ext cx="8229600" cy="5214974"/>
          </a:xfrm>
        </p:spPr>
        <p:txBody>
          <a:bodyPr>
            <a:normAutofit fontScale="77500" lnSpcReduction="20000"/>
          </a:bodyPr>
          <a:lstStyle/>
          <a:p>
            <a:r>
              <a:rPr lang="zh-CN" altLang="en-US" dirty="0" smtClean="0">
                <a:solidFill>
                  <a:srgbClr val="FF0000"/>
                </a:solidFill>
                <a:latin typeface="Arial" pitchFamily="34" charset="0"/>
              </a:rPr>
              <a:t>划分阶段</a:t>
            </a:r>
          </a:p>
          <a:p>
            <a:pPr lvl="1"/>
            <a:r>
              <a:rPr lang="zh-CN" altLang="en-US" dirty="0" smtClean="0">
                <a:latin typeface="Arial" pitchFamily="34" charset="0"/>
              </a:rPr>
              <a:t>按照问题的时间或空间特征，把问题划分为若干个阶段。在划分阶段时，注意划分后的阶段一定是有序的或者是可排序的，否则问题就无法求解。</a:t>
            </a:r>
          </a:p>
          <a:p>
            <a:r>
              <a:rPr lang="zh-CN" altLang="en-US" dirty="0" smtClean="0">
                <a:solidFill>
                  <a:srgbClr val="FF0000"/>
                </a:solidFill>
                <a:latin typeface="Arial" pitchFamily="34" charset="0"/>
              </a:rPr>
              <a:t>确定状态和状态变量</a:t>
            </a:r>
          </a:p>
          <a:p>
            <a:pPr lvl="1"/>
            <a:r>
              <a:rPr lang="zh-CN" altLang="en-US" dirty="0" smtClean="0">
                <a:latin typeface="Arial" pitchFamily="34" charset="0"/>
              </a:rPr>
              <a:t>将问题发展到各个阶段时所处于的各种客观情况用不同的状态表示出来。当然，状态的选择要满足无后效性。</a:t>
            </a:r>
          </a:p>
          <a:p>
            <a:r>
              <a:rPr lang="zh-CN" altLang="en-US" dirty="0" smtClean="0">
                <a:solidFill>
                  <a:srgbClr val="FF0000"/>
                </a:solidFill>
                <a:latin typeface="Arial" pitchFamily="34" charset="0"/>
              </a:rPr>
              <a:t>确定决策并写出状态转移方程</a:t>
            </a:r>
          </a:p>
          <a:p>
            <a:pPr lvl="1"/>
            <a:r>
              <a:rPr lang="zh-CN" altLang="en-US" dirty="0" smtClean="0">
                <a:latin typeface="Arial" pitchFamily="34" charset="0"/>
              </a:rPr>
              <a:t>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r>
              <a:rPr lang="zh-CN" altLang="en-US" dirty="0" smtClean="0">
                <a:solidFill>
                  <a:srgbClr val="FF0000"/>
                </a:solidFill>
                <a:latin typeface="Arial" pitchFamily="34" charset="0"/>
              </a:rPr>
              <a:t>寻找边界条件</a:t>
            </a:r>
          </a:p>
          <a:p>
            <a:pPr lvl="1"/>
            <a:r>
              <a:rPr lang="zh-CN" altLang="en-US" dirty="0" smtClean="0">
                <a:latin typeface="Arial" pitchFamily="34" charset="0"/>
              </a:rPr>
              <a:t>给出的状态转移方程是一个递推式，需要一个递推的终止条件或边界条件。</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动态规划求解</a:t>
            </a:r>
            <a:endParaRPr lang="zh-CN" altLang="en-US" dirty="0"/>
          </a:p>
        </p:txBody>
      </p:sp>
      <p:sp>
        <p:nvSpPr>
          <p:cNvPr id="3" name="内容占位符 2"/>
          <p:cNvSpPr>
            <a:spLocks noGrp="1"/>
          </p:cNvSpPr>
          <p:nvPr>
            <p:ph idx="1"/>
          </p:nvPr>
        </p:nvSpPr>
        <p:spPr>
          <a:xfrm>
            <a:off x="457200" y="1214422"/>
            <a:ext cx="8229600" cy="5429288"/>
          </a:xfrm>
        </p:spPr>
        <p:txBody>
          <a:bodyPr>
            <a:normAutofit fontScale="77500" lnSpcReduction="20000"/>
          </a:bodyPr>
          <a:lstStyle/>
          <a:p>
            <a:r>
              <a:rPr lang="zh-CN" altLang="en-US" dirty="0" smtClean="0"/>
              <a:t>动态规划以“</a:t>
            </a:r>
            <a:r>
              <a:rPr lang="zh-CN" altLang="en-US" dirty="0" smtClean="0">
                <a:solidFill>
                  <a:srgbClr val="FF0000"/>
                </a:solidFill>
              </a:rPr>
              <a:t>自底向上</a:t>
            </a:r>
            <a:r>
              <a:rPr lang="zh-CN" altLang="en-US" dirty="0" smtClean="0"/>
              <a:t>”的方式来利用最优子结构：首先找到子问题的最优解，解决子问题，然后找到问题的一个最优解。寻找问题的一个最优解需要在子问题中做出选择，即选择哪一个来求解问题。问题解的代价是子问题的代价加上选择本身带来的开销。 </a:t>
            </a:r>
            <a:r>
              <a:rPr lang="zh-CN" altLang="en-US" dirty="0" smtClean="0">
                <a:solidFill>
                  <a:srgbClr val="FF0000"/>
                </a:solidFill>
              </a:rPr>
              <a:t>“先解决子问题，再做选择</a:t>
            </a:r>
            <a:r>
              <a:rPr lang="zh-CN" altLang="en-US" dirty="0" smtClean="0"/>
              <a:t>”</a:t>
            </a:r>
          </a:p>
          <a:p>
            <a:r>
              <a:rPr lang="zh-CN" altLang="en-US" dirty="0" smtClean="0">
                <a:solidFill>
                  <a:srgbClr val="FF0000"/>
                </a:solidFill>
              </a:rPr>
              <a:t>编程实现方法：</a:t>
            </a:r>
          </a:p>
          <a:p>
            <a:pPr lvl="1"/>
            <a:r>
              <a:rPr lang="zh-CN" altLang="en-US" dirty="0" smtClean="0">
                <a:solidFill>
                  <a:srgbClr val="FF0000"/>
                </a:solidFill>
              </a:rPr>
              <a:t>递归（记忆化搜索），直接</a:t>
            </a:r>
            <a:r>
              <a:rPr lang="zh-CN" altLang="en-US" dirty="0" smtClean="0"/>
              <a:t>。在递归求解时，先判断该子问题是否求过，如果求过，就直接返回之前记录下来的解，否则再递归的求解，并在最后保存这个解，以后备用。</a:t>
            </a:r>
          </a:p>
          <a:p>
            <a:pPr lvl="1"/>
            <a:r>
              <a:rPr lang="zh-CN" altLang="en-US" dirty="0" smtClean="0">
                <a:solidFill>
                  <a:srgbClr val="FF0000"/>
                </a:solidFill>
              </a:rPr>
              <a:t>递推</a:t>
            </a:r>
            <a:r>
              <a:rPr lang="zh-CN" altLang="en-US" dirty="0" smtClean="0"/>
              <a:t>：先求小的子问题，再计算大的子问题，最终把目标问题解决。</a:t>
            </a:r>
          </a:p>
          <a:p>
            <a:r>
              <a:rPr lang="zh-CN" altLang="en-US" dirty="0" smtClean="0">
                <a:solidFill>
                  <a:srgbClr val="FF0000"/>
                </a:solidFill>
              </a:rPr>
              <a:t>关键：</a:t>
            </a:r>
            <a:r>
              <a:rPr lang="zh-CN" altLang="en-US" dirty="0" smtClean="0"/>
              <a:t>在求某个子问题时，他需要用的子问题都必须是已经求解了的，否则有可能出错。正推 ，逆推</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dirty="0" smtClean="0"/>
              <a:t>最长的不上升子序列长度</a:t>
            </a:r>
            <a:endParaRPr lang="zh-CN" altLang="en-US" b="1" dirty="0" smtClean="0">
              <a:solidFill>
                <a:srgbClr val="FF0000"/>
              </a:solidFill>
            </a:endParaRPr>
          </a:p>
        </p:txBody>
      </p:sp>
      <p:sp>
        <p:nvSpPr>
          <p:cNvPr id="16387" name="内容占位符 2"/>
          <p:cNvSpPr>
            <a:spLocks noGrp="1"/>
          </p:cNvSpPr>
          <p:nvPr>
            <p:ph idx="1"/>
          </p:nvPr>
        </p:nvSpPr>
        <p:spPr>
          <a:xfrm>
            <a:off x="500063" y="1714500"/>
            <a:ext cx="8186737" cy="4125913"/>
          </a:xfrm>
        </p:spPr>
        <p:txBody>
          <a:bodyPr/>
          <a:lstStyle/>
          <a:p>
            <a:pPr eaLnBrk="1" hangingPunct="1"/>
            <a:r>
              <a:rPr lang="zh-CN" altLang="en-US" b="1" dirty="0" smtClean="0"/>
              <a:t>给定</a:t>
            </a:r>
            <a:r>
              <a:rPr lang="en-US" altLang="zh-CN" b="1" dirty="0" smtClean="0"/>
              <a:t>N</a:t>
            </a:r>
            <a:r>
              <a:rPr lang="zh-CN" altLang="en-US" b="1" dirty="0" smtClean="0"/>
              <a:t>个数</a:t>
            </a:r>
            <a:endParaRPr lang="en-US" altLang="zh-CN" b="1" dirty="0" smtClean="0"/>
          </a:p>
          <a:p>
            <a:pPr lvl="1" eaLnBrk="1" hangingPunct="1"/>
            <a:r>
              <a:rPr lang="zh-CN" altLang="en-US" b="1" dirty="0" smtClean="0"/>
              <a:t>求最长的不上升子序列长度</a:t>
            </a:r>
            <a:endParaRPr lang="en-US" altLang="zh-CN" b="1" dirty="0" smtClean="0"/>
          </a:p>
          <a:p>
            <a:pPr eaLnBrk="1" hangingPunct="1"/>
            <a:r>
              <a:rPr lang="en-US" altLang="zh-CN" b="1" dirty="0" smtClean="0"/>
              <a:t>N&lt;=10000.</a:t>
            </a:r>
          </a:p>
          <a:p>
            <a:pPr lvl="1" eaLnBrk="1" hangingPunct="1"/>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t>分析</a:t>
            </a:r>
          </a:p>
        </p:txBody>
      </p:sp>
      <p:sp>
        <p:nvSpPr>
          <p:cNvPr id="17411" name="内容占位符 2"/>
          <p:cNvSpPr>
            <a:spLocks noGrp="1"/>
          </p:cNvSpPr>
          <p:nvPr>
            <p:ph idx="1"/>
          </p:nvPr>
        </p:nvSpPr>
        <p:spPr>
          <a:xfrm>
            <a:off x="457200" y="1412776"/>
            <a:ext cx="8229600" cy="5184576"/>
          </a:xfrm>
        </p:spPr>
        <p:txBody>
          <a:bodyPr/>
          <a:lstStyle/>
          <a:p>
            <a:pPr eaLnBrk="1" hangingPunct="1"/>
            <a:r>
              <a:rPr lang="zh-CN" altLang="en-US" dirty="0" smtClean="0"/>
              <a:t>设序列的各项为</a:t>
            </a:r>
            <a:r>
              <a:rPr lang="en-US" altLang="zh-CN" dirty="0" smtClean="0"/>
              <a:t>a[1],a[2],…,a[n]</a:t>
            </a:r>
            <a:r>
              <a:rPr lang="zh-CN" altLang="en-US" dirty="0" smtClean="0"/>
              <a:t>，对每一个整数操作为一个阶段，</a:t>
            </a:r>
            <a:r>
              <a:rPr lang="zh-CN" altLang="en-US" dirty="0" smtClean="0">
                <a:solidFill>
                  <a:srgbClr val="FF0000"/>
                </a:solidFill>
              </a:rPr>
              <a:t>共为</a:t>
            </a:r>
            <a:r>
              <a:rPr lang="en-US" altLang="zh-CN" dirty="0" smtClean="0">
                <a:solidFill>
                  <a:srgbClr val="FF0000"/>
                </a:solidFill>
              </a:rPr>
              <a:t>n</a:t>
            </a:r>
            <a:r>
              <a:rPr lang="zh-CN" altLang="en-US" dirty="0" smtClean="0">
                <a:solidFill>
                  <a:srgbClr val="FF0000"/>
                </a:solidFill>
              </a:rPr>
              <a:t>个阶段</a:t>
            </a:r>
            <a:endParaRPr lang="en-US" altLang="zh-CN" b="1" dirty="0" smtClean="0"/>
          </a:p>
          <a:p>
            <a:pPr eaLnBrk="1" hangingPunct="1"/>
            <a:r>
              <a:rPr lang="zh-CN" altLang="en-US" b="1" dirty="0" smtClean="0"/>
              <a:t>设</a:t>
            </a:r>
            <a:r>
              <a:rPr lang="en-US" altLang="zh-CN" b="1" dirty="0" smtClean="0"/>
              <a:t>f[</a:t>
            </a:r>
            <a:r>
              <a:rPr lang="en-US" altLang="zh-CN" b="1" dirty="0" err="1" smtClean="0"/>
              <a:t>i</a:t>
            </a:r>
            <a:r>
              <a:rPr lang="en-US" altLang="zh-CN" b="1" dirty="0" smtClean="0"/>
              <a:t>]</a:t>
            </a:r>
            <a:r>
              <a:rPr lang="zh-CN" altLang="en-US" b="1" dirty="0" smtClean="0"/>
              <a:t>表示前</a:t>
            </a:r>
            <a:r>
              <a:rPr lang="en-US" altLang="zh-CN" b="1" dirty="0" err="1" smtClean="0"/>
              <a:t>i</a:t>
            </a:r>
            <a:r>
              <a:rPr lang="zh-CN" altLang="en-US" b="1" dirty="0" smtClean="0"/>
              <a:t>个数的最长不上升序列的长度。则状态方程：</a:t>
            </a:r>
            <a:endParaRPr lang="en-US" altLang="zh-CN" b="1" dirty="0" smtClean="0"/>
          </a:p>
          <a:p>
            <a:pPr lvl="1" eaLnBrk="1" hangingPunct="1"/>
            <a:r>
              <a:rPr lang="en-US" altLang="zh-CN" b="1" dirty="0" smtClean="0"/>
              <a:t>	</a:t>
            </a:r>
            <a:r>
              <a:rPr lang="en-US" altLang="zh-CN" b="1" dirty="0" smtClean="0">
                <a:solidFill>
                  <a:srgbClr val="FF0000"/>
                </a:solidFill>
              </a:rPr>
              <a:t>f[</a:t>
            </a:r>
            <a:r>
              <a:rPr lang="en-US" altLang="zh-CN" b="1" dirty="0" err="1" smtClean="0">
                <a:solidFill>
                  <a:srgbClr val="FF0000"/>
                </a:solidFill>
              </a:rPr>
              <a:t>i</a:t>
            </a:r>
            <a:r>
              <a:rPr lang="en-US" altLang="zh-CN" b="1" dirty="0" smtClean="0">
                <a:solidFill>
                  <a:srgbClr val="FF0000"/>
                </a:solidFill>
              </a:rPr>
              <a:t>]=max{f[j]+1},</a:t>
            </a:r>
            <a:r>
              <a:rPr lang="zh-CN" altLang="en-US" b="1" dirty="0" smtClean="0">
                <a:solidFill>
                  <a:srgbClr val="FF0000"/>
                </a:solidFill>
              </a:rPr>
              <a:t>其中</a:t>
            </a:r>
            <a:r>
              <a:rPr lang="en-US" altLang="zh-CN" b="1" dirty="0" smtClean="0">
                <a:solidFill>
                  <a:srgbClr val="FF0000"/>
                </a:solidFill>
              </a:rPr>
              <a:t>j&lt;</a:t>
            </a:r>
            <a:r>
              <a:rPr lang="en-US" altLang="zh-CN" b="1" dirty="0" err="1" smtClean="0">
                <a:solidFill>
                  <a:srgbClr val="FF0000"/>
                </a:solidFill>
              </a:rPr>
              <a:t>i</a:t>
            </a:r>
            <a:r>
              <a:rPr lang="en-US" altLang="zh-CN" b="1" dirty="0" smtClean="0">
                <a:solidFill>
                  <a:srgbClr val="FF0000"/>
                </a:solidFill>
              </a:rPr>
              <a:t> &amp;&amp; a[j]&gt;=a[</a:t>
            </a:r>
            <a:r>
              <a:rPr lang="en-US" altLang="zh-CN" b="1" dirty="0" err="1" smtClean="0">
                <a:solidFill>
                  <a:srgbClr val="FF0000"/>
                </a:solidFill>
              </a:rPr>
              <a:t>i</a:t>
            </a:r>
            <a:r>
              <a:rPr lang="en-US" altLang="zh-CN" b="1" dirty="0" smtClean="0">
                <a:solidFill>
                  <a:srgbClr val="FF0000"/>
                </a:solidFill>
              </a:rPr>
              <a:t>]</a:t>
            </a:r>
          </a:p>
          <a:p>
            <a:pPr lvl="1" eaLnBrk="1" hangingPunct="1"/>
            <a:r>
              <a:rPr lang="en-US" altLang="zh-CN" b="1" dirty="0" smtClean="0">
                <a:solidFill>
                  <a:srgbClr val="FF0000"/>
                </a:solidFill>
              </a:rPr>
              <a:t>	</a:t>
            </a:r>
            <a:r>
              <a:rPr lang="zh-CN" altLang="en-US" b="1" dirty="0" smtClean="0">
                <a:solidFill>
                  <a:srgbClr val="FF0000"/>
                </a:solidFill>
              </a:rPr>
              <a:t>这里</a:t>
            </a:r>
            <a:r>
              <a:rPr lang="en-US" altLang="zh-CN" b="1" dirty="0" smtClean="0">
                <a:solidFill>
                  <a:srgbClr val="FF0000"/>
                </a:solidFill>
              </a:rPr>
              <a:t>0&lt;j&lt;</a:t>
            </a:r>
            <a:r>
              <a:rPr lang="en-US" altLang="zh-CN" b="1" dirty="0" err="1" smtClean="0">
                <a:solidFill>
                  <a:srgbClr val="FF0000"/>
                </a:solidFill>
              </a:rPr>
              <a:t>i</a:t>
            </a:r>
            <a:r>
              <a:rPr lang="en-US" altLang="zh-CN" b="1" dirty="0" smtClean="0">
                <a:solidFill>
                  <a:srgbClr val="FF0000"/>
                </a:solidFill>
              </a:rPr>
              <a:t>&lt;=n</a:t>
            </a:r>
            <a:r>
              <a:rPr lang="zh-CN" altLang="en-US" b="1" dirty="0" smtClean="0">
                <a:solidFill>
                  <a:srgbClr val="FF0000"/>
                </a:solidFill>
              </a:rPr>
              <a:t>。</a:t>
            </a:r>
            <a:endParaRPr lang="en-US" altLang="zh-CN" b="1" dirty="0" smtClean="0">
              <a:solidFill>
                <a:srgbClr val="FF0000"/>
              </a:solidFill>
            </a:endParaRPr>
          </a:p>
          <a:p>
            <a:pPr lvl="1" eaLnBrk="1" hangingPunct="1"/>
            <a:r>
              <a:rPr lang="en-US" altLang="zh-CN" b="1" dirty="0" smtClean="0"/>
              <a:t>	</a:t>
            </a:r>
            <a:r>
              <a:rPr lang="zh-CN" altLang="en-US" b="1" dirty="0" smtClean="0">
                <a:solidFill>
                  <a:srgbClr val="FF0000"/>
                </a:solidFill>
              </a:rPr>
              <a:t>显然时间复杂度为</a:t>
            </a:r>
            <a:r>
              <a:rPr lang="en-US" altLang="zh-CN" b="1" dirty="0" smtClean="0">
                <a:solidFill>
                  <a:srgbClr val="FF0000"/>
                </a:solidFill>
              </a:rPr>
              <a:t>O(n</a:t>
            </a:r>
            <a:r>
              <a:rPr lang="en-US" altLang="zh-CN" b="1" baseline="30000" dirty="0" smtClean="0">
                <a:solidFill>
                  <a:srgbClr val="FF0000"/>
                </a:solidFill>
              </a:rPr>
              <a:t>2</a:t>
            </a:r>
            <a:r>
              <a:rPr lang="en-US" altLang="zh-CN" b="1" dirty="0" smtClean="0">
                <a:solidFill>
                  <a:srgbClr val="FF0000"/>
                </a:solidFill>
              </a:rPr>
              <a:t>)</a:t>
            </a:r>
            <a:r>
              <a:rPr lang="zh-CN" altLang="en-US" b="1" dirty="0" smtClean="0">
                <a:solidFill>
                  <a:srgbClr val="FF0000"/>
                </a:solidFill>
              </a:rPr>
              <a:t>。</a:t>
            </a:r>
            <a:endParaRPr lang="en-US" altLang="zh-CN" b="1" dirty="0" smtClean="0">
              <a:solidFill>
                <a:srgbClr val="FF0000"/>
              </a:solidFill>
            </a:endParaRPr>
          </a:p>
          <a:p>
            <a:pPr eaLnBrk="1" hangingPunct="1"/>
            <a:r>
              <a:rPr lang="zh-CN" altLang="en-US" b="1" dirty="0" smtClean="0"/>
              <a:t>上述式子的含义：找到</a:t>
            </a:r>
            <a:r>
              <a:rPr lang="en-US" altLang="zh-CN" b="1" dirty="0" err="1" smtClean="0"/>
              <a:t>i</a:t>
            </a:r>
            <a:r>
              <a:rPr lang="zh-CN" altLang="en-US" b="1" dirty="0" smtClean="0"/>
              <a:t>之前的某</a:t>
            </a:r>
            <a:r>
              <a:rPr lang="en-US" altLang="zh-CN" b="1" dirty="0" smtClean="0"/>
              <a:t>j</a:t>
            </a:r>
            <a:r>
              <a:rPr lang="zh-CN" altLang="en-US" b="1" dirty="0" smtClean="0"/>
              <a:t>，这个数不比第</a:t>
            </a:r>
            <a:r>
              <a:rPr lang="en-US" altLang="zh-CN" b="1" dirty="0" err="1" smtClean="0"/>
              <a:t>i</a:t>
            </a:r>
            <a:r>
              <a:rPr lang="zh-CN" altLang="en-US" b="1" dirty="0" smtClean="0"/>
              <a:t>个数小</a:t>
            </a:r>
            <a:r>
              <a:rPr lang="en-US" altLang="zh-CN" b="1" dirty="0" smtClean="0"/>
              <a:t>,</a:t>
            </a:r>
            <a:r>
              <a:rPr lang="zh-CN" altLang="en-US" b="1" dirty="0" smtClean="0"/>
              <a:t>对于所有的</a:t>
            </a:r>
            <a:r>
              <a:rPr lang="en-US" altLang="zh-CN" b="1" dirty="0" smtClean="0"/>
              <a:t>j</a:t>
            </a:r>
            <a:r>
              <a:rPr lang="zh-CN" altLang="en-US" b="1" dirty="0" smtClean="0"/>
              <a:t>取</a:t>
            </a:r>
            <a:r>
              <a:rPr lang="en-US" altLang="zh-CN" b="1" dirty="0" smtClean="0"/>
              <a:t>f[j]</a:t>
            </a:r>
            <a:r>
              <a:rPr lang="zh-CN" altLang="en-US" b="1" dirty="0" smtClean="0"/>
              <a:t>的最大值。</a:t>
            </a:r>
            <a:r>
              <a:rPr lang="en-US" altLang="zh-CN" b="1" dirty="0" smtClean="0"/>
              <a:t> </a:t>
            </a:r>
          </a:p>
          <a:p>
            <a:pPr eaLnBrk="1" hangingPunct="1">
              <a:buFont typeface="Arial" charset="0"/>
              <a:buNone/>
            </a:pPr>
            <a:endParaRPr lang="en-US" b="1" dirty="0" smtClean="0">
              <a:ea typeface="宋体" pitchFamily="2" charset="-122"/>
            </a:endParaRPr>
          </a:p>
          <a:p>
            <a:pPr eaLnBrk="1" hangingPunct="1">
              <a:buFont typeface="Arial" charset="0"/>
              <a:buNone/>
            </a:pPr>
            <a:endParaRPr lang="zh-CN" altLang="en-US"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dirty="0" smtClean="0"/>
              <a:t>优化</a:t>
            </a:r>
          </a:p>
        </p:txBody>
      </p:sp>
      <p:sp>
        <p:nvSpPr>
          <p:cNvPr id="18435" name="内容占位符 2"/>
          <p:cNvSpPr>
            <a:spLocks noGrp="1"/>
          </p:cNvSpPr>
          <p:nvPr>
            <p:ph idx="1"/>
          </p:nvPr>
        </p:nvSpPr>
        <p:spPr>
          <a:xfrm>
            <a:off x="428625" y="1285875"/>
            <a:ext cx="8301038" cy="5072063"/>
          </a:xfrm>
        </p:spPr>
        <p:txBody>
          <a:bodyPr/>
          <a:lstStyle/>
          <a:p>
            <a:pPr eaLnBrk="1" hangingPunct="1"/>
            <a:r>
              <a:rPr lang="zh-CN" altLang="en-US" sz="2400" b="1" dirty="0" smtClean="0"/>
              <a:t>分析样例</a:t>
            </a:r>
            <a:r>
              <a:rPr lang="en-US" sz="2400" b="1" dirty="0" smtClean="0">
                <a:ea typeface="宋体" pitchFamily="2" charset="-122"/>
              </a:rPr>
              <a:t>  </a:t>
            </a:r>
          </a:p>
          <a:p>
            <a:pPr eaLnBrk="1" hangingPunct="1"/>
            <a:endParaRPr lang="en-US" sz="2400" b="1" dirty="0" smtClean="0">
              <a:ea typeface="宋体" pitchFamily="2" charset="-122"/>
            </a:endParaRPr>
          </a:p>
          <a:p>
            <a:pPr eaLnBrk="1" hangingPunct="1">
              <a:buFont typeface="Arial" charset="0"/>
              <a:buNone/>
            </a:pPr>
            <a:endParaRPr lang="en-US" sz="2400" b="1" dirty="0" smtClean="0">
              <a:ea typeface="宋体" pitchFamily="2" charset="-122"/>
            </a:endParaRPr>
          </a:p>
          <a:p>
            <a:pPr eaLnBrk="1" hangingPunct="1">
              <a:buFont typeface="Arial" charset="0"/>
              <a:buNone/>
            </a:pPr>
            <a:endParaRPr lang="en-US" sz="2400" b="1" dirty="0" smtClean="0">
              <a:ea typeface="宋体" pitchFamily="2" charset="-122"/>
            </a:endParaRPr>
          </a:p>
          <a:p>
            <a:pPr eaLnBrk="1" hangingPunct="1"/>
            <a:r>
              <a:rPr lang="zh-CN" altLang="en-US" sz="2400" b="1" dirty="0" smtClean="0"/>
              <a:t>这里找</a:t>
            </a:r>
            <a:r>
              <a:rPr lang="en-US" altLang="zh-CN" sz="2400" b="1" dirty="0" smtClean="0"/>
              <a:t>j,</a:t>
            </a:r>
            <a:r>
              <a:rPr lang="zh-CN" altLang="en-US" sz="2400" b="1" dirty="0" smtClean="0"/>
              <a:t>是在</a:t>
            </a:r>
            <a:r>
              <a:rPr lang="en-US" altLang="zh-CN" sz="2400" b="1" dirty="0" smtClean="0"/>
              <a:t>1</a:t>
            </a:r>
            <a:r>
              <a:rPr lang="en-US" altLang="zh-CN" sz="2400" b="1" dirty="0" smtClean="0">
                <a:latin typeface="+mn-lt"/>
              </a:rPr>
              <a:t>~</a:t>
            </a:r>
            <a:r>
              <a:rPr lang="en-US" altLang="zh-CN" sz="2400" b="1" dirty="0" smtClean="0"/>
              <a:t>i</a:t>
            </a:r>
            <a:r>
              <a:rPr lang="zh-CN" altLang="en-US" sz="2400" b="1" dirty="0" smtClean="0"/>
              <a:t>之间进行寻找，那么我们能否快速查找到我们所要更改的</a:t>
            </a:r>
            <a:r>
              <a:rPr lang="en-US" altLang="zh-CN" sz="2400" b="1" dirty="0" smtClean="0"/>
              <a:t>j</a:t>
            </a:r>
            <a:r>
              <a:rPr lang="zh-CN" altLang="en-US" sz="2400" b="1" dirty="0" smtClean="0"/>
              <a:t>呢</a:t>
            </a:r>
            <a:r>
              <a:rPr lang="en-US" altLang="zh-CN" sz="2400" b="1" dirty="0" smtClean="0"/>
              <a:t>?</a:t>
            </a:r>
          </a:p>
          <a:p>
            <a:pPr eaLnBrk="1" hangingPunct="1"/>
            <a:r>
              <a:rPr lang="zh-CN" altLang="en-US" sz="2400" b="1" dirty="0" smtClean="0"/>
              <a:t>要能更改需要两个条件：</a:t>
            </a:r>
            <a:endParaRPr lang="en-US" altLang="zh-CN" sz="2400" b="1" dirty="0" smtClean="0"/>
          </a:p>
          <a:p>
            <a:pPr lvl="1" eaLnBrk="1" hangingPunct="1"/>
            <a:r>
              <a:rPr lang="en-US" altLang="zh-CN" sz="2400" b="1" dirty="0" smtClean="0"/>
              <a:t>j&lt;</a:t>
            </a:r>
            <a:r>
              <a:rPr lang="en-US" altLang="zh-CN" sz="2400" b="1" dirty="0" err="1" smtClean="0"/>
              <a:t>i</a:t>
            </a:r>
            <a:r>
              <a:rPr lang="en-US" altLang="zh-CN" sz="2400" b="1" dirty="0" smtClean="0"/>
              <a:t>  &amp;&amp; a[j]&gt;=a[</a:t>
            </a:r>
            <a:r>
              <a:rPr lang="en-US" altLang="zh-CN" sz="2400" b="1" dirty="0" err="1" smtClean="0"/>
              <a:t>i</a:t>
            </a:r>
            <a:r>
              <a:rPr lang="en-US" altLang="zh-CN" sz="2400" b="1" dirty="0" smtClean="0"/>
              <a:t>]</a:t>
            </a:r>
          </a:p>
          <a:p>
            <a:pPr lvl="1" eaLnBrk="1" hangingPunct="1"/>
            <a:r>
              <a:rPr lang="en-US" altLang="zh-CN" sz="2400" b="1" dirty="0" smtClean="0"/>
              <a:t>f[j]</a:t>
            </a:r>
            <a:r>
              <a:rPr lang="zh-CN" altLang="en-US" sz="2400" b="1" dirty="0" smtClean="0"/>
              <a:t>尽可能大</a:t>
            </a:r>
            <a:r>
              <a:rPr lang="en-US" sz="2400" b="1" dirty="0" smtClean="0">
                <a:ea typeface="宋体" pitchFamily="2" charset="-122"/>
              </a:rPr>
              <a:t>   </a:t>
            </a:r>
          </a:p>
          <a:p>
            <a:pPr eaLnBrk="1" hangingPunct="1"/>
            <a:r>
              <a:rPr lang="zh-CN" altLang="en-US" sz="2400" b="1" dirty="0" smtClean="0"/>
              <a:t>以上两个条件提示我们后面的值一定要小于等于前面的值。因此我们试着构建一个下降的序列。在这个下降的序列中查找可以更改的</a:t>
            </a:r>
            <a:r>
              <a:rPr lang="en-US" altLang="zh-CN" sz="2400" b="1" dirty="0" smtClean="0"/>
              <a:t>f</a:t>
            </a:r>
            <a:r>
              <a:rPr lang="zh-CN" altLang="en-US" sz="2400" b="1" dirty="0" smtClean="0"/>
              <a:t>值</a:t>
            </a:r>
            <a:r>
              <a:rPr lang="en-US" altLang="zh-CN" sz="2400" b="1" dirty="0" smtClean="0"/>
              <a:t>,</a:t>
            </a:r>
            <a:r>
              <a:rPr lang="zh-CN" altLang="en-US" sz="2400" b="1" dirty="0" smtClean="0"/>
              <a:t>使得序列的值尽可能大。</a:t>
            </a:r>
            <a:endParaRPr lang="en-US" sz="2400" b="1" dirty="0" smtClean="0">
              <a:ea typeface="宋体" pitchFamily="2" charset="-122"/>
            </a:endParaRPr>
          </a:p>
          <a:p>
            <a:pPr eaLnBrk="1" hangingPunct="1"/>
            <a:endParaRPr lang="zh-CN" altLang="en-US" sz="2400" b="1" dirty="0" smtClean="0"/>
          </a:p>
        </p:txBody>
      </p:sp>
      <p:graphicFrame>
        <p:nvGraphicFramePr>
          <p:cNvPr id="4" name="表格 3"/>
          <p:cNvGraphicFramePr>
            <a:graphicFrameLocks noGrp="1"/>
          </p:cNvGraphicFramePr>
          <p:nvPr/>
        </p:nvGraphicFramePr>
        <p:xfrm>
          <a:off x="2357438" y="1485900"/>
          <a:ext cx="6072228" cy="1371600"/>
        </p:xfrm>
        <a:graphic>
          <a:graphicData uri="http://schemas.openxmlformats.org/drawingml/2006/table">
            <a:tbl>
              <a:tblPr firstRow="1" bandRow="1">
                <a:tableStyleId>{5C22544A-7EE6-4342-B048-85BDC9FD1C3A}</a:tableStyleId>
              </a:tblPr>
              <a:tblGrid>
                <a:gridCol w="674692">
                  <a:extLst>
                    <a:ext uri="{9D8B030D-6E8A-4147-A177-3AD203B41FA5}">
                      <a16:colId xmlns:a16="http://schemas.microsoft.com/office/drawing/2014/main" val="20000"/>
                    </a:ext>
                  </a:extLst>
                </a:gridCol>
                <a:gridCol w="674692">
                  <a:extLst>
                    <a:ext uri="{9D8B030D-6E8A-4147-A177-3AD203B41FA5}">
                      <a16:colId xmlns:a16="http://schemas.microsoft.com/office/drawing/2014/main" val="20001"/>
                    </a:ext>
                  </a:extLst>
                </a:gridCol>
                <a:gridCol w="674692">
                  <a:extLst>
                    <a:ext uri="{9D8B030D-6E8A-4147-A177-3AD203B41FA5}">
                      <a16:colId xmlns:a16="http://schemas.microsoft.com/office/drawing/2014/main" val="20002"/>
                    </a:ext>
                  </a:extLst>
                </a:gridCol>
                <a:gridCol w="674692">
                  <a:extLst>
                    <a:ext uri="{9D8B030D-6E8A-4147-A177-3AD203B41FA5}">
                      <a16:colId xmlns:a16="http://schemas.microsoft.com/office/drawing/2014/main" val="20003"/>
                    </a:ext>
                  </a:extLst>
                </a:gridCol>
                <a:gridCol w="674692">
                  <a:extLst>
                    <a:ext uri="{9D8B030D-6E8A-4147-A177-3AD203B41FA5}">
                      <a16:colId xmlns:a16="http://schemas.microsoft.com/office/drawing/2014/main" val="20004"/>
                    </a:ext>
                  </a:extLst>
                </a:gridCol>
                <a:gridCol w="674692">
                  <a:extLst>
                    <a:ext uri="{9D8B030D-6E8A-4147-A177-3AD203B41FA5}">
                      <a16:colId xmlns:a16="http://schemas.microsoft.com/office/drawing/2014/main" val="20005"/>
                    </a:ext>
                  </a:extLst>
                </a:gridCol>
                <a:gridCol w="674692">
                  <a:extLst>
                    <a:ext uri="{9D8B030D-6E8A-4147-A177-3AD203B41FA5}">
                      <a16:colId xmlns:a16="http://schemas.microsoft.com/office/drawing/2014/main" val="20006"/>
                    </a:ext>
                  </a:extLst>
                </a:gridCol>
                <a:gridCol w="674692">
                  <a:extLst>
                    <a:ext uri="{9D8B030D-6E8A-4147-A177-3AD203B41FA5}">
                      <a16:colId xmlns:a16="http://schemas.microsoft.com/office/drawing/2014/main" val="20007"/>
                    </a:ext>
                  </a:extLst>
                </a:gridCol>
                <a:gridCol w="674692">
                  <a:extLst>
                    <a:ext uri="{9D8B030D-6E8A-4147-A177-3AD203B41FA5}">
                      <a16:colId xmlns:a16="http://schemas.microsoft.com/office/drawing/2014/main" val="20008"/>
                    </a:ext>
                  </a:extLst>
                </a:gridCol>
              </a:tblGrid>
              <a:tr h="381395">
                <a:tc>
                  <a:txBody>
                    <a:bodyPr/>
                    <a:lstStyle/>
                    <a:p>
                      <a:pPr algn="ctr"/>
                      <a:r>
                        <a:rPr lang="en-US" altLang="zh-CN" sz="2400" dirty="0" err="1" smtClean="0"/>
                        <a:t>i</a:t>
                      </a:r>
                      <a:endParaRPr lang="zh-CN" altLang="en-US" sz="2400" dirty="0"/>
                    </a:p>
                  </a:txBody>
                  <a:tcPr/>
                </a:tc>
                <a:tc>
                  <a:txBody>
                    <a:bodyPr/>
                    <a:lstStyle/>
                    <a:p>
                      <a:pPr algn="ctr"/>
                      <a:r>
                        <a:rPr lang="en-US" altLang="zh-CN" sz="2400" dirty="0" smtClean="0"/>
                        <a:t>1</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dirty="0" smtClean="0"/>
                        <a:t>4</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6</a:t>
                      </a:r>
                      <a:endParaRPr lang="zh-CN" altLang="en-US" sz="2400" dirty="0"/>
                    </a:p>
                  </a:txBody>
                  <a:tcPr/>
                </a:tc>
                <a:tc>
                  <a:txBody>
                    <a:bodyPr/>
                    <a:lstStyle/>
                    <a:p>
                      <a:pPr algn="ctr"/>
                      <a:r>
                        <a:rPr lang="en-US" altLang="zh-CN" sz="2400" dirty="0" smtClean="0"/>
                        <a:t>7</a:t>
                      </a:r>
                      <a:endParaRPr lang="zh-CN" altLang="en-US" sz="2400" dirty="0"/>
                    </a:p>
                  </a:txBody>
                  <a:tcPr/>
                </a:tc>
                <a:tc>
                  <a:txBody>
                    <a:bodyPr/>
                    <a:lstStyle/>
                    <a:p>
                      <a:pPr algn="ctr"/>
                      <a:r>
                        <a:rPr lang="en-US" altLang="zh-CN" sz="2400" dirty="0" smtClean="0"/>
                        <a:t>8</a:t>
                      </a:r>
                      <a:endParaRPr lang="zh-CN" altLang="en-US" sz="2400" dirty="0"/>
                    </a:p>
                  </a:txBody>
                  <a:tcPr/>
                </a:tc>
                <a:extLst>
                  <a:ext uri="{0D108BD9-81ED-4DB2-BD59-A6C34878D82A}">
                    <a16:rowId xmlns:a16="http://schemas.microsoft.com/office/drawing/2014/main" val="10000"/>
                  </a:ext>
                </a:extLst>
              </a:tr>
              <a:tr h="451656">
                <a:tc>
                  <a:txBody>
                    <a:bodyPr/>
                    <a:lstStyle/>
                    <a:p>
                      <a:pPr algn="ctr"/>
                      <a:endParaRPr lang="zh-CN" altLang="en-US" sz="2400" dirty="0"/>
                    </a:p>
                  </a:txBody>
                  <a:tcPr/>
                </a:tc>
                <a:tc>
                  <a:txBody>
                    <a:bodyPr/>
                    <a:lstStyle/>
                    <a:p>
                      <a:pPr algn="ctr"/>
                      <a:r>
                        <a:rPr lang="en-US" sz="2400" dirty="0" smtClean="0"/>
                        <a:t>389</a:t>
                      </a:r>
                      <a:endParaRPr lang="zh-CN" altLang="en-US" sz="2400" dirty="0"/>
                    </a:p>
                  </a:txBody>
                  <a:tcPr/>
                </a:tc>
                <a:tc>
                  <a:txBody>
                    <a:bodyPr/>
                    <a:lstStyle/>
                    <a:p>
                      <a:pPr algn="ctr"/>
                      <a:r>
                        <a:rPr lang="en-US" sz="2400" dirty="0" smtClean="0"/>
                        <a:t>207</a:t>
                      </a:r>
                      <a:endParaRPr lang="zh-CN" altLang="en-US" sz="2400" dirty="0"/>
                    </a:p>
                  </a:txBody>
                  <a:tcPr/>
                </a:tc>
                <a:tc>
                  <a:txBody>
                    <a:bodyPr/>
                    <a:lstStyle/>
                    <a:p>
                      <a:pPr algn="ctr"/>
                      <a:r>
                        <a:rPr lang="en-US" sz="2400" dirty="0" smtClean="0"/>
                        <a:t>155</a:t>
                      </a:r>
                      <a:endParaRPr lang="zh-CN" altLang="en-US" sz="2400" dirty="0"/>
                    </a:p>
                  </a:txBody>
                  <a:tcPr/>
                </a:tc>
                <a:tc>
                  <a:txBody>
                    <a:bodyPr/>
                    <a:lstStyle/>
                    <a:p>
                      <a:pPr algn="ctr"/>
                      <a:r>
                        <a:rPr lang="en-US" sz="2400" dirty="0" smtClean="0"/>
                        <a:t>300</a:t>
                      </a:r>
                      <a:endParaRPr lang="zh-CN" altLang="en-US" sz="2400" dirty="0"/>
                    </a:p>
                  </a:txBody>
                  <a:tcPr/>
                </a:tc>
                <a:tc>
                  <a:txBody>
                    <a:bodyPr/>
                    <a:lstStyle/>
                    <a:p>
                      <a:pPr algn="ctr"/>
                      <a:r>
                        <a:rPr lang="en-US" sz="2400" dirty="0" smtClean="0"/>
                        <a:t>299</a:t>
                      </a:r>
                      <a:endParaRPr lang="zh-CN" altLang="en-US" sz="2400" dirty="0"/>
                    </a:p>
                  </a:txBody>
                  <a:tcPr/>
                </a:tc>
                <a:tc>
                  <a:txBody>
                    <a:bodyPr/>
                    <a:lstStyle/>
                    <a:p>
                      <a:pPr algn="ctr"/>
                      <a:r>
                        <a:rPr lang="en-US" sz="2400" dirty="0" smtClean="0"/>
                        <a:t>170</a:t>
                      </a:r>
                      <a:endParaRPr lang="zh-CN" altLang="en-US" sz="2400" dirty="0"/>
                    </a:p>
                  </a:txBody>
                  <a:tcPr/>
                </a:tc>
                <a:tc>
                  <a:txBody>
                    <a:bodyPr/>
                    <a:lstStyle/>
                    <a:p>
                      <a:pPr algn="ctr"/>
                      <a:r>
                        <a:rPr lang="en-US" sz="2400" dirty="0" smtClean="0"/>
                        <a:t>158</a:t>
                      </a:r>
                      <a:endParaRPr lang="zh-CN" altLang="en-US" sz="2400" dirty="0"/>
                    </a:p>
                  </a:txBody>
                  <a:tcPr/>
                </a:tc>
                <a:tc>
                  <a:txBody>
                    <a:bodyPr/>
                    <a:lstStyle/>
                    <a:p>
                      <a:pPr algn="ctr"/>
                      <a:r>
                        <a:rPr lang="en-US" sz="2400" dirty="0" smtClean="0"/>
                        <a:t>65</a:t>
                      </a:r>
                      <a:endParaRPr lang="zh-CN" altLang="en-US" sz="2400" dirty="0"/>
                    </a:p>
                  </a:txBody>
                  <a:tcPr/>
                </a:tc>
                <a:extLst>
                  <a:ext uri="{0D108BD9-81ED-4DB2-BD59-A6C34878D82A}">
                    <a16:rowId xmlns:a16="http://schemas.microsoft.com/office/drawing/2014/main" val="10001"/>
                  </a:ext>
                </a:extLst>
              </a:tr>
              <a:tr h="381395">
                <a:tc>
                  <a:txBody>
                    <a:bodyPr/>
                    <a:lstStyle/>
                    <a:p>
                      <a:pPr algn="ctr"/>
                      <a:r>
                        <a:rPr lang="en-US" altLang="zh-CN" sz="2400" dirty="0" smtClean="0"/>
                        <a:t>f</a:t>
                      </a:r>
                      <a:endParaRPr lang="zh-CN" altLang="en-US" sz="2400" dirty="0"/>
                    </a:p>
                  </a:txBody>
                  <a:tcPr/>
                </a:tc>
                <a:tc>
                  <a:txBody>
                    <a:bodyPr/>
                    <a:lstStyle/>
                    <a:p>
                      <a:pPr algn="ctr"/>
                      <a:r>
                        <a:rPr lang="en-US" altLang="zh-CN" sz="2400" dirty="0" smtClean="0"/>
                        <a:t>1</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dirty="0" smtClean="0"/>
                        <a:t>4</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6</a:t>
                      </a:r>
                      <a:endParaRPr lang="zh-CN" altLang="en-US" sz="24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endParaRPr lang="zh-CN" altLang="en-US" dirty="0" smtClean="0"/>
          </a:p>
        </p:txBody>
      </p:sp>
      <p:sp>
        <p:nvSpPr>
          <p:cNvPr id="26627" name="内容占位符 2"/>
          <p:cNvSpPr>
            <a:spLocks noGrp="1"/>
          </p:cNvSpPr>
          <p:nvPr>
            <p:ph idx="1"/>
          </p:nvPr>
        </p:nvSpPr>
        <p:spPr>
          <a:xfrm>
            <a:off x="457200" y="1600200"/>
            <a:ext cx="8401050" cy="1757363"/>
          </a:xfrm>
        </p:spPr>
        <p:txBody>
          <a:bodyPr/>
          <a:lstStyle/>
          <a:p>
            <a:pPr eaLnBrk="1" hangingPunct="1">
              <a:spcBef>
                <a:spcPct val="0"/>
              </a:spcBef>
            </a:pPr>
            <a:r>
              <a:rPr lang="zh-CN" altLang="en-US" smtClean="0"/>
              <a:t>例子</a:t>
            </a:r>
            <a:r>
              <a:rPr lang="en-US" altLang="zh-CN" smtClean="0"/>
              <a:t>:</a:t>
            </a:r>
            <a:r>
              <a:rPr kumimoji="1" lang="zh-CN" altLang="en-US" smtClean="0">
                <a:latin typeface="Times New Roman" pitchFamily="18" charset="0"/>
              </a:rPr>
              <a:t> 一个含有</a:t>
            </a:r>
            <a:r>
              <a:rPr kumimoji="1" lang="en-US" altLang="zh-CN" smtClean="0">
                <a:latin typeface="Times New Roman" pitchFamily="18" charset="0"/>
              </a:rPr>
              <a:t>n</a:t>
            </a:r>
            <a:r>
              <a:rPr kumimoji="1" lang="zh-CN" altLang="en-US" smtClean="0">
                <a:latin typeface="Times New Roman" pitchFamily="18" charset="0"/>
              </a:rPr>
              <a:t>阶的楼梯，一次可以走</a:t>
            </a:r>
            <a:r>
              <a:rPr kumimoji="1" lang="en-US" altLang="zh-CN" smtClean="0">
                <a:latin typeface="Times New Roman" pitchFamily="18" charset="0"/>
              </a:rPr>
              <a:t>1</a:t>
            </a:r>
            <a:r>
              <a:rPr kumimoji="1" lang="zh-CN" altLang="en-US" smtClean="0">
                <a:latin typeface="Times New Roman" pitchFamily="18" charset="0"/>
              </a:rPr>
              <a:t>步或</a:t>
            </a:r>
            <a:r>
              <a:rPr kumimoji="1" lang="en-US" altLang="zh-CN" smtClean="0">
                <a:latin typeface="Times New Roman" pitchFamily="18" charset="0"/>
              </a:rPr>
              <a:t>2</a:t>
            </a:r>
            <a:r>
              <a:rPr kumimoji="1" lang="zh-CN" altLang="en-US" smtClean="0">
                <a:latin typeface="Times New Roman" pitchFamily="18" charset="0"/>
              </a:rPr>
              <a:t>步，从底走到顶一共有几种走法？  </a:t>
            </a:r>
            <a:r>
              <a:rPr kumimoji="1" lang="en-US" altLang="zh-CN" smtClean="0">
                <a:latin typeface="Times New Roman" pitchFamily="18" charset="0"/>
              </a:rPr>
              <a:t>3&lt;=n&lt;=90( 4660046610375530309)</a:t>
            </a:r>
            <a:endParaRPr lang="zh-CN" altLang="en-US" smtClean="0"/>
          </a:p>
        </p:txBody>
      </p:sp>
      <p:sp>
        <p:nvSpPr>
          <p:cNvPr id="4" name="Text Box 7"/>
          <p:cNvSpPr txBox="1">
            <a:spLocks noChangeArrowheads="1"/>
          </p:cNvSpPr>
          <p:nvPr/>
        </p:nvSpPr>
        <p:spPr bwMode="auto">
          <a:xfrm>
            <a:off x="928688" y="3857625"/>
            <a:ext cx="4679950" cy="1384300"/>
          </a:xfrm>
          <a:prstGeom prst="rect">
            <a:avLst/>
          </a:prstGeom>
          <a:noFill/>
          <a:ln w="9525" algn="ctr">
            <a:solidFill>
              <a:srgbClr val="FF0000"/>
            </a:solidFill>
            <a:miter lim="800000"/>
            <a:headEnd/>
            <a:tailEnd/>
          </a:ln>
        </p:spPr>
        <p:txBody>
          <a:bodyPr>
            <a:spAutoFit/>
          </a:bodyPr>
          <a:lstStyle/>
          <a:p>
            <a:r>
              <a:rPr lang="en-US" altLang="zh-CN" sz="2800" b="1">
                <a:latin typeface="Calibri" pitchFamily="34" charset="0"/>
              </a:rPr>
              <a:t>f(1)=1</a:t>
            </a:r>
          </a:p>
          <a:p>
            <a:r>
              <a:rPr lang="en-US" altLang="zh-CN" sz="2800" b="1">
                <a:latin typeface="Calibri" pitchFamily="34" charset="0"/>
              </a:rPr>
              <a:t>f(2)=2</a:t>
            </a:r>
          </a:p>
          <a:p>
            <a:r>
              <a:rPr lang="en-US" altLang="zh-CN" sz="2800" b="1">
                <a:latin typeface="Calibri" pitchFamily="34" charset="0"/>
              </a:rPr>
              <a:t>f(n)=f(n-1)+f(n-2)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457200" y="238125"/>
            <a:ext cx="8229600" cy="5888038"/>
          </a:xfrm>
        </p:spPr>
        <p:txBody>
          <a:bodyPr/>
          <a:lstStyle/>
          <a:p>
            <a:pPr eaLnBrk="1" hangingPunct="1"/>
            <a:r>
              <a:rPr lang="zh-CN" altLang="en-US" sz="2400" smtClean="0"/>
              <a:t>具体过程：</a:t>
            </a:r>
            <a:endParaRPr lang="en-US" altLang="zh-CN" sz="2400" smtClean="0"/>
          </a:p>
          <a:p>
            <a:pPr eaLnBrk="1" hangingPunct="1"/>
            <a:endParaRPr lang="zh-CN" altLang="en-US" sz="2400" smtClean="0"/>
          </a:p>
        </p:txBody>
      </p:sp>
      <p:graphicFrame>
        <p:nvGraphicFramePr>
          <p:cNvPr id="4" name="表格 3"/>
          <p:cNvGraphicFramePr>
            <a:graphicFrameLocks noGrp="1"/>
          </p:cNvGraphicFramePr>
          <p:nvPr/>
        </p:nvGraphicFramePr>
        <p:xfrm>
          <a:off x="642938" y="857250"/>
          <a:ext cx="7929621" cy="5476910"/>
        </p:xfrm>
        <a:graphic>
          <a:graphicData uri="http://schemas.openxmlformats.org/drawingml/2006/table">
            <a:tbl>
              <a:tblPr firstRow="1" bandRow="1">
                <a:tableStyleId>{5C22544A-7EE6-4342-B048-85BDC9FD1C3A}</a:tableStyleId>
              </a:tblPr>
              <a:tblGrid>
                <a:gridCol w="881069">
                  <a:extLst>
                    <a:ext uri="{9D8B030D-6E8A-4147-A177-3AD203B41FA5}">
                      <a16:colId xmlns:a16="http://schemas.microsoft.com/office/drawing/2014/main" val="20000"/>
                    </a:ext>
                  </a:extLst>
                </a:gridCol>
                <a:gridCol w="881069">
                  <a:extLst>
                    <a:ext uri="{9D8B030D-6E8A-4147-A177-3AD203B41FA5}">
                      <a16:colId xmlns:a16="http://schemas.microsoft.com/office/drawing/2014/main" val="20001"/>
                    </a:ext>
                  </a:extLst>
                </a:gridCol>
                <a:gridCol w="881069">
                  <a:extLst>
                    <a:ext uri="{9D8B030D-6E8A-4147-A177-3AD203B41FA5}">
                      <a16:colId xmlns:a16="http://schemas.microsoft.com/office/drawing/2014/main" val="20002"/>
                    </a:ext>
                  </a:extLst>
                </a:gridCol>
                <a:gridCol w="881069">
                  <a:extLst>
                    <a:ext uri="{9D8B030D-6E8A-4147-A177-3AD203B41FA5}">
                      <a16:colId xmlns:a16="http://schemas.microsoft.com/office/drawing/2014/main" val="20003"/>
                    </a:ext>
                  </a:extLst>
                </a:gridCol>
                <a:gridCol w="881069">
                  <a:extLst>
                    <a:ext uri="{9D8B030D-6E8A-4147-A177-3AD203B41FA5}">
                      <a16:colId xmlns:a16="http://schemas.microsoft.com/office/drawing/2014/main" val="20004"/>
                    </a:ext>
                  </a:extLst>
                </a:gridCol>
                <a:gridCol w="881069">
                  <a:extLst>
                    <a:ext uri="{9D8B030D-6E8A-4147-A177-3AD203B41FA5}">
                      <a16:colId xmlns:a16="http://schemas.microsoft.com/office/drawing/2014/main" val="20005"/>
                    </a:ext>
                  </a:extLst>
                </a:gridCol>
                <a:gridCol w="881069">
                  <a:extLst>
                    <a:ext uri="{9D8B030D-6E8A-4147-A177-3AD203B41FA5}">
                      <a16:colId xmlns:a16="http://schemas.microsoft.com/office/drawing/2014/main" val="20006"/>
                    </a:ext>
                  </a:extLst>
                </a:gridCol>
                <a:gridCol w="881069">
                  <a:extLst>
                    <a:ext uri="{9D8B030D-6E8A-4147-A177-3AD203B41FA5}">
                      <a16:colId xmlns:a16="http://schemas.microsoft.com/office/drawing/2014/main" val="20007"/>
                    </a:ext>
                  </a:extLst>
                </a:gridCol>
                <a:gridCol w="881069">
                  <a:extLst>
                    <a:ext uri="{9D8B030D-6E8A-4147-A177-3AD203B41FA5}">
                      <a16:colId xmlns:a16="http://schemas.microsoft.com/office/drawing/2014/main" val="20008"/>
                    </a:ext>
                  </a:extLst>
                </a:gridCol>
              </a:tblGrid>
              <a:tr h="547691">
                <a:tc>
                  <a:txBody>
                    <a:bodyPr/>
                    <a:lstStyle/>
                    <a:p>
                      <a:pPr algn="ctr"/>
                      <a:r>
                        <a:rPr lang="en-US" altLang="zh-CN" sz="2000" b="1" dirty="0" err="1" smtClean="0"/>
                        <a:t>i</a:t>
                      </a:r>
                      <a:endParaRPr lang="zh-CN" altLang="en-US" sz="2000" b="1" dirty="0"/>
                    </a:p>
                  </a:txBody>
                  <a:tcPr/>
                </a:tc>
                <a:tc>
                  <a:txBody>
                    <a:bodyPr/>
                    <a:lstStyle/>
                    <a:p>
                      <a:pPr algn="ctr"/>
                      <a:r>
                        <a:rPr lang="en-US" altLang="zh-CN" sz="2000" b="1" dirty="0" smtClean="0"/>
                        <a:t>1</a:t>
                      </a:r>
                      <a:endParaRPr lang="zh-CN" altLang="en-US" sz="2000" b="1" dirty="0"/>
                    </a:p>
                  </a:txBody>
                  <a:tcPr/>
                </a:tc>
                <a:tc>
                  <a:txBody>
                    <a:bodyPr/>
                    <a:lstStyle/>
                    <a:p>
                      <a:pPr algn="ctr"/>
                      <a:r>
                        <a:rPr lang="en-US" altLang="zh-CN" sz="2000" b="1" dirty="0" smtClean="0"/>
                        <a:t>2</a:t>
                      </a:r>
                      <a:endParaRPr lang="zh-CN" altLang="en-US" sz="2000" b="1" dirty="0"/>
                    </a:p>
                  </a:txBody>
                  <a:tcPr/>
                </a:tc>
                <a:tc>
                  <a:txBody>
                    <a:bodyPr/>
                    <a:lstStyle/>
                    <a:p>
                      <a:pPr algn="ctr"/>
                      <a:r>
                        <a:rPr lang="en-US" altLang="zh-CN" sz="2000" b="1" dirty="0" smtClean="0"/>
                        <a:t>3</a:t>
                      </a:r>
                      <a:endParaRPr lang="zh-CN" altLang="en-US" sz="2000" b="1" dirty="0"/>
                    </a:p>
                  </a:txBody>
                  <a:tcPr/>
                </a:tc>
                <a:tc>
                  <a:txBody>
                    <a:bodyPr/>
                    <a:lstStyle/>
                    <a:p>
                      <a:pPr algn="ctr"/>
                      <a:r>
                        <a:rPr lang="en-US" altLang="zh-CN" sz="2000" b="1" dirty="0" smtClean="0"/>
                        <a:t>4</a:t>
                      </a:r>
                      <a:endParaRPr lang="zh-CN" altLang="en-US" sz="2000" b="1" dirty="0"/>
                    </a:p>
                  </a:txBody>
                  <a:tcPr/>
                </a:tc>
                <a:tc>
                  <a:txBody>
                    <a:bodyPr/>
                    <a:lstStyle/>
                    <a:p>
                      <a:pPr algn="ctr"/>
                      <a:r>
                        <a:rPr lang="en-US" altLang="zh-CN" sz="2000" b="1" dirty="0" smtClean="0"/>
                        <a:t>5</a:t>
                      </a:r>
                      <a:endParaRPr lang="zh-CN" altLang="en-US" sz="2000" b="1" dirty="0"/>
                    </a:p>
                  </a:txBody>
                  <a:tcPr/>
                </a:tc>
                <a:tc>
                  <a:txBody>
                    <a:bodyPr/>
                    <a:lstStyle/>
                    <a:p>
                      <a:pPr algn="ctr"/>
                      <a:r>
                        <a:rPr lang="en-US" altLang="zh-CN" sz="2000" b="1" dirty="0" smtClean="0"/>
                        <a:t>6</a:t>
                      </a:r>
                      <a:endParaRPr lang="zh-CN" altLang="en-US" sz="2000" b="1" dirty="0"/>
                    </a:p>
                  </a:txBody>
                  <a:tcPr/>
                </a:tc>
                <a:tc>
                  <a:txBody>
                    <a:bodyPr/>
                    <a:lstStyle/>
                    <a:p>
                      <a:pPr algn="ctr"/>
                      <a:r>
                        <a:rPr lang="en-US" altLang="zh-CN" sz="2000" b="1" dirty="0" smtClean="0"/>
                        <a:t>7</a:t>
                      </a:r>
                      <a:endParaRPr lang="zh-CN" altLang="en-US" sz="2000" b="1" dirty="0"/>
                    </a:p>
                  </a:txBody>
                  <a:tcPr/>
                </a:tc>
                <a:tc>
                  <a:txBody>
                    <a:bodyPr/>
                    <a:lstStyle/>
                    <a:p>
                      <a:pPr algn="ctr"/>
                      <a:r>
                        <a:rPr lang="en-US" altLang="zh-CN" sz="2000" b="1" dirty="0" smtClean="0"/>
                        <a:t>8</a:t>
                      </a:r>
                      <a:endParaRPr lang="zh-CN" altLang="en-US" sz="2000" b="1" dirty="0"/>
                    </a:p>
                  </a:txBody>
                  <a:tcPr/>
                </a:tc>
                <a:extLst>
                  <a:ext uri="{0D108BD9-81ED-4DB2-BD59-A6C34878D82A}">
                    <a16:rowId xmlns:a16="http://schemas.microsoft.com/office/drawing/2014/main" val="10000"/>
                  </a:ext>
                </a:extLst>
              </a:tr>
              <a:tr h="547691">
                <a:tc>
                  <a:txBody>
                    <a:bodyPr/>
                    <a:lstStyle/>
                    <a:p>
                      <a:pPr algn="ctr"/>
                      <a:endParaRPr lang="zh-CN" altLang="en-US" sz="2000" b="1" dirty="0"/>
                    </a:p>
                  </a:txBody>
                  <a:tcPr/>
                </a:tc>
                <a:tc>
                  <a:txBody>
                    <a:bodyPr/>
                    <a:lstStyle/>
                    <a:p>
                      <a:pPr algn="ctr"/>
                      <a:r>
                        <a:rPr lang="en-US" sz="2000" b="1" dirty="0" smtClean="0"/>
                        <a:t>389</a:t>
                      </a:r>
                      <a:endParaRPr lang="zh-CN" altLang="en-US" sz="2000" b="1" dirty="0"/>
                    </a:p>
                  </a:txBody>
                  <a:tcPr/>
                </a:tc>
                <a:tc>
                  <a:txBody>
                    <a:bodyPr/>
                    <a:lstStyle/>
                    <a:p>
                      <a:pPr algn="ctr"/>
                      <a:r>
                        <a:rPr lang="en-US" sz="2000" b="1" dirty="0" smtClean="0"/>
                        <a:t>207</a:t>
                      </a:r>
                      <a:endParaRPr lang="zh-CN" altLang="en-US" sz="2000" b="1" dirty="0"/>
                    </a:p>
                  </a:txBody>
                  <a:tcPr/>
                </a:tc>
                <a:tc>
                  <a:txBody>
                    <a:bodyPr/>
                    <a:lstStyle/>
                    <a:p>
                      <a:pPr algn="ctr"/>
                      <a:r>
                        <a:rPr lang="en-US" sz="2000" b="1" dirty="0" smtClean="0"/>
                        <a:t>155</a:t>
                      </a:r>
                      <a:endParaRPr lang="zh-CN" altLang="en-US" sz="2000" b="1" dirty="0"/>
                    </a:p>
                  </a:txBody>
                  <a:tcPr/>
                </a:tc>
                <a:tc>
                  <a:txBody>
                    <a:bodyPr/>
                    <a:lstStyle/>
                    <a:p>
                      <a:pPr algn="ctr"/>
                      <a:r>
                        <a:rPr lang="en-US" sz="2000" b="1" dirty="0" smtClean="0"/>
                        <a:t>300</a:t>
                      </a:r>
                      <a:endParaRPr lang="zh-CN" altLang="en-US" sz="2000" b="1" dirty="0"/>
                    </a:p>
                  </a:txBody>
                  <a:tcPr/>
                </a:tc>
                <a:tc>
                  <a:txBody>
                    <a:bodyPr/>
                    <a:lstStyle/>
                    <a:p>
                      <a:pPr algn="ctr"/>
                      <a:r>
                        <a:rPr lang="en-US" sz="2000" b="1" dirty="0" smtClean="0"/>
                        <a:t>299</a:t>
                      </a:r>
                      <a:endParaRPr lang="zh-CN" altLang="en-US" sz="2000" b="1" dirty="0"/>
                    </a:p>
                  </a:txBody>
                  <a:tcPr/>
                </a:tc>
                <a:tc>
                  <a:txBody>
                    <a:bodyPr/>
                    <a:lstStyle/>
                    <a:p>
                      <a:pPr algn="ctr"/>
                      <a:r>
                        <a:rPr lang="en-US" sz="2000" b="1" dirty="0" smtClean="0"/>
                        <a:t>170</a:t>
                      </a:r>
                      <a:endParaRPr lang="zh-CN" altLang="en-US" sz="2000" b="1" dirty="0"/>
                    </a:p>
                  </a:txBody>
                  <a:tcPr/>
                </a:tc>
                <a:tc>
                  <a:txBody>
                    <a:bodyPr/>
                    <a:lstStyle/>
                    <a:p>
                      <a:pPr algn="ctr"/>
                      <a:r>
                        <a:rPr lang="en-US" sz="2000" b="1" dirty="0" smtClean="0"/>
                        <a:t>158</a:t>
                      </a:r>
                      <a:endParaRPr lang="zh-CN" altLang="en-US" sz="2000" b="1" dirty="0"/>
                    </a:p>
                  </a:txBody>
                  <a:tcPr/>
                </a:tc>
                <a:tc>
                  <a:txBody>
                    <a:bodyPr/>
                    <a:lstStyle/>
                    <a:p>
                      <a:pPr algn="ctr"/>
                      <a:r>
                        <a:rPr lang="en-US" sz="2000" b="1" dirty="0" smtClean="0"/>
                        <a:t>65</a:t>
                      </a:r>
                      <a:endParaRPr lang="zh-CN" altLang="en-US" sz="2000" b="1" dirty="0"/>
                    </a:p>
                  </a:txBody>
                  <a:tcPr/>
                </a:tc>
                <a:extLst>
                  <a:ext uri="{0D108BD9-81ED-4DB2-BD59-A6C34878D82A}">
                    <a16:rowId xmlns:a16="http://schemas.microsoft.com/office/drawing/2014/main" val="10001"/>
                  </a:ext>
                </a:extLst>
              </a:tr>
              <a:tr h="547691">
                <a:tc>
                  <a:txBody>
                    <a:bodyPr/>
                    <a:lstStyle/>
                    <a:p>
                      <a:pPr algn="ctr"/>
                      <a:r>
                        <a:rPr lang="zh-CN" altLang="en-US" sz="2000" b="1" dirty="0" smtClean="0"/>
                        <a:t>第</a:t>
                      </a:r>
                      <a:r>
                        <a:rPr lang="en-US" altLang="zh-CN" sz="2000" b="1" dirty="0" smtClean="0"/>
                        <a:t>1</a:t>
                      </a:r>
                      <a:r>
                        <a:rPr lang="zh-CN" altLang="en-US" sz="2000" b="1" dirty="0" smtClean="0"/>
                        <a:t>次</a:t>
                      </a:r>
                      <a:endParaRPr lang="zh-CN" altLang="en-US" sz="2000" b="1" dirty="0"/>
                    </a:p>
                  </a:txBody>
                  <a:tcPr/>
                </a:tc>
                <a:tc>
                  <a:txBody>
                    <a:bodyPr/>
                    <a:lstStyle/>
                    <a:p>
                      <a:pPr algn="ctr"/>
                      <a:r>
                        <a:rPr lang="en-US" altLang="zh-CN" sz="2000" b="1" dirty="0" smtClean="0"/>
                        <a:t>389</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extLst>
                  <a:ext uri="{0D108BD9-81ED-4DB2-BD59-A6C34878D82A}">
                    <a16:rowId xmlns:a16="http://schemas.microsoft.com/office/drawing/2014/main" val="10002"/>
                  </a:ext>
                </a:extLst>
              </a:tr>
              <a:tr h="547691">
                <a:tc>
                  <a:txBody>
                    <a:bodyPr/>
                    <a:lstStyle/>
                    <a:p>
                      <a:pPr algn="ctr"/>
                      <a:r>
                        <a:rPr lang="zh-CN" altLang="en-US" sz="2000" b="1" dirty="0" smtClean="0"/>
                        <a:t>第</a:t>
                      </a:r>
                      <a:r>
                        <a:rPr lang="en-US" altLang="zh-CN" sz="2000" b="1" dirty="0" smtClean="0"/>
                        <a:t>2</a:t>
                      </a:r>
                      <a:r>
                        <a:rPr lang="zh-CN" altLang="en-US" sz="2000" b="1" dirty="0" smtClean="0"/>
                        <a:t>次</a:t>
                      </a:r>
                      <a:endParaRPr lang="zh-CN" altLang="en-US" sz="2000" b="1" dirty="0"/>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t>207</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extLst>
                  <a:ext uri="{0D108BD9-81ED-4DB2-BD59-A6C34878D82A}">
                    <a16:rowId xmlns:a16="http://schemas.microsoft.com/office/drawing/2014/main" val="10003"/>
                  </a:ext>
                </a:extLst>
              </a:tr>
              <a:tr h="547691">
                <a:tc>
                  <a:txBody>
                    <a:bodyPr/>
                    <a:lstStyle/>
                    <a:p>
                      <a:pPr algn="ctr"/>
                      <a:r>
                        <a:rPr lang="zh-CN" altLang="en-US" sz="2000" b="1" dirty="0" smtClean="0"/>
                        <a:t>第</a:t>
                      </a:r>
                      <a:r>
                        <a:rPr lang="en-US" altLang="zh-CN" sz="2000" b="1" dirty="0" smtClean="0"/>
                        <a:t>3</a:t>
                      </a:r>
                      <a:r>
                        <a:rPr lang="zh-CN" altLang="en-US" sz="2000" b="1" dirty="0" smtClean="0"/>
                        <a:t>次</a:t>
                      </a:r>
                      <a:endParaRPr lang="zh-CN" altLang="en-US" sz="2000" b="1" dirty="0"/>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t>207</a:t>
                      </a:r>
                      <a:endParaRPr lang="zh-CN" altLang="en-US" sz="2000" b="1" dirty="0"/>
                    </a:p>
                  </a:txBody>
                  <a:tcPr/>
                </a:tc>
                <a:tc>
                  <a:txBody>
                    <a:bodyPr/>
                    <a:lstStyle/>
                    <a:p>
                      <a:pPr algn="ctr"/>
                      <a:r>
                        <a:rPr lang="en-US" altLang="zh-CN" sz="2000" b="1" dirty="0" smtClean="0"/>
                        <a:t>155</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extLst>
                  <a:ext uri="{0D108BD9-81ED-4DB2-BD59-A6C34878D82A}">
                    <a16:rowId xmlns:a16="http://schemas.microsoft.com/office/drawing/2014/main" val="10004"/>
                  </a:ext>
                </a:extLst>
              </a:tr>
              <a:tr h="547691">
                <a:tc>
                  <a:txBody>
                    <a:bodyPr/>
                    <a:lstStyle/>
                    <a:p>
                      <a:pPr algn="ctr"/>
                      <a:r>
                        <a:rPr lang="zh-CN" altLang="en-US" sz="2000" b="1" dirty="0" smtClean="0"/>
                        <a:t>第</a:t>
                      </a:r>
                      <a:r>
                        <a:rPr lang="en-US" altLang="zh-CN" sz="2000" b="1" dirty="0" smtClean="0"/>
                        <a:t>4</a:t>
                      </a:r>
                      <a:r>
                        <a:rPr lang="zh-CN" altLang="en-US" sz="2000" b="1" dirty="0" smtClean="0"/>
                        <a:t>次</a:t>
                      </a:r>
                      <a:endParaRPr lang="zh-CN" altLang="en-US" sz="2000" b="1" dirty="0"/>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solidFill>
                            <a:srgbClr val="FF0000"/>
                          </a:solidFill>
                        </a:rPr>
                        <a:t>300</a:t>
                      </a:r>
                      <a:endParaRPr lang="zh-CN" altLang="en-US" sz="2000" b="1" dirty="0">
                        <a:solidFill>
                          <a:srgbClr val="FF0000"/>
                        </a:solidFill>
                      </a:endParaRPr>
                    </a:p>
                  </a:txBody>
                  <a:tcPr/>
                </a:tc>
                <a:tc>
                  <a:txBody>
                    <a:bodyPr/>
                    <a:lstStyle/>
                    <a:p>
                      <a:pPr algn="ctr"/>
                      <a:r>
                        <a:rPr lang="en-US" altLang="zh-CN" sz="2000" b="1" dirty="0" smtClean="0"/>
                        <a:t>155</a:t>
                      </a:r>
                      <a:endParaRPr lang="zh-CN" altLang="en-US" sz="2000" b="1" dirty="0"/>
                    </a:p>
                  </a:txBody>
                  <a:tcPr/>
                </a:tc>
                <a:tc gridSpan="5">
                  <a:txBody>
                    <a:bodyPr/>
                    <a:lstStyle/>
                    <a:p>
                      <a:pPr algn="ctr"/>
                      <a:r>
                        <a:rPr lang="zh-CN" altLang="en-US" sz="2000" b="1" dirty="0" smtClean="0"/>
                        <a:t>（由于</a:t>
                      </a:r>
                      <a:r>
                        <a:rPr lang="en-US" altLang="zh-CN" sz="2000" b="1" dirty="0" smtClean="0"/>
                        <a:t>207&lt;300&lt;389,</a:t>
                      </a:r>
                      <a:r>
                        <a:rPr lang="zh-CN" altLang="en-US" sz="2000" b="1" dirty="0" smtClean="0"/>
                        <a:t>因此更新）</a:t>
                      </a:r>
                      <a:endParaRPr lang="zh-CN" altLang="en-US" sz="2000" b="1" dirty="0"/>
                    </a:p>
                  </a:txBody>
                  <a:tcPr/>
                </a:tc>
                <a:tc hMerge="1">
                  <a:txBody>
                    <a:bodyPr/>
                    <a:lstStyle/>
                    <a:p>
                      <a:pPr algn="ctr"/>
                      <a:endParaRPr lang="zh-CN" altLang="en-US" sz="2000" dirty="0"/>
                    </a:p>
                  </a:txBody>
                  <a:tcPr/>
                </a:tc>
                <a:tc hMerge="1">
                  <a:txBody>
                    <a:bodyPr/>
                    <a:lstStyle/>
                    <a:p>
                      <a:pPr algn="ctr"/>
                      <a:endParaRPr lang="zh-CN" altLang="en-US" sz="2000" dirty="0"/>
                    </a:p>
                  </a:txBody>
                  <a:tcPr/>
                </a:tc>
                <a:tc hMerge="1">
                  <a:txBody>
                    <a:bodyPr/>
                    <a:lstStyle/>
                    <a:p>
                      <a:pPr algn="ctr"/>
                      <a:endParaRPr lang="zh-CN" altLang="en-US" sz="2000" dirty="0"/>
                    </a:p>
                  </a:txBody>
                  <a:tcPr/>
                </a:tc>
                <a:tc hMerge="1">
                  <a:txBody>
                    <a:bodyPr/>
                    <a:lstStyle/>
                    <a:p>
                      <a:pPr algn="ctr"/>
                      <a:endParaRPr lang="zh-CN" altLang="en-US" sz="2000" dirty="0"/>
                    </a:p>
                  </a:txBody>
                  <a:tcPr/>
                </a:tc>
                <a:extLst>
                  <a:ext uri="{0D108BD9-81ED-4DB2-BD59-A6C34878D82A}">
                    <a16:rowId xmlns:a16="http://schemas.microsoft.com/office/drawing/2014/main" val="10005"/>
                  </a:ext>
                </a:extLst>
              </a:tr>
              <a:tr h="547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第</a:t>
                      </a:r>
                      <a:r>
                        <a:rPr lang="en-US" altLang="zh-CN" sz="2000" b="1" dirty="0" smtClean="0"/>
                        <a:t>5</a:t>
                      </a:r>
                      <a:r>
                        <a:rPr lang="zh-CN" altLang="en-US" sz="2000" b="1" dirty="0" smtClean="0"/>
                        <a:t>次</a:t>
                      </a:r>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solidFill>
                            <a:schemeClr val="tx1"/>
                          </a:solidFill>
                        </a:rPr>
                        <a:t>300</a:t>
                      </a:r>
                      <a:endParaRPr lang="zh-CN" altLang="en-US" sz="2000" b="1" dirty="0">
                        <a:solidFill>
                          <a:schemeClr val="tx1"/>
                        </a:solidFill>
                      </a:endParaRPr>
                    </a:p>
                  </a:txBody>
                  <a:tcPr/>
                </a:tc>
                <a:tc>
                  <a:txBody>
                    <a:bodyPr/>
                    <a:lstStyle/>
                    <a:p>
                      <a:pPr algn="ctr"/>
                      <a:r>
                        <a:rPr lang="en-US" altLang="zh-CN" sz="2000" b="1" dirty="0" smtClean="0">
                          <a:solidFill>
                            <a:srgbClr val="FF0000"/>
                          </a:solidFill>
                        </a:rPr>
                        <a:t>299</a:t>
                      </a:r>
                      <a:endParaRPr lang="zh-CN" altLang="en-US" sz="2000" b="1" dirty="0">
                        <a:solidFill>
                          <a:srgbClr val="FF0000"/>
                        </a:solidFill>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（由于</a:t>
                      </a:r>
                      <a:r>
                        <a:rPr lang="en-US" altLang="zh-CN" sz="2000" b="1" dirty="0" smtClean="0"/>
                        <a:t>155&lt;299&lt;300,</a:t>
                      </a:r>
                      <a:r>
                        <a:rPr lang="zh-CN" altLang="en-US" sz="2000" b="1" dirty="0" smtClean="0"/>
                        <a:t>因此更新）</a:t>
                      </a:r>
                    </a:p>
                  </a:txBody>
                  <a:tcPr/>
                </a:tc>
                <a:tc hMerge="1">
                  <a:txBody>
                    <a:bodyPr/>
                    <a:lstStyle/>
                    <a:p>
                      <a:pPr algn="ctr"/>
                      <a:endParaRPr lang="zh-CN" altLang="en-US" sz="2000" dirty="0"/>
                    </a:p>
                  </a:txBody>
                  <a:tcPr/>
                </a:tc>
                <a:tc hMerge="1">
                  <a:txBody>
                    <a:bodyPr/>
                    <a:lstStyle/>
                    <a:p>
                      <a:pPr algn="ctr"/>
                      <a:endParaRPr lang="zh-CN" altLang="en-US" sz="2000" dirty="0"/>
                    </a:p>
                  </a:txBody>
                  <a:tcPr/>
                </a:tc>
                <a:tc hMerge="1">
                  <a:txBody>
                    <a:bodyPr/>
                    <a:lstStyle/>
                    <a:p>
                      <a:pPr algn="ctr"/>
                      <a:endParaRPr lang="zh-CN" altLang="en-US" sz="2000" dirty="0"/>
                    </a:p>
                  </a:txBody>
                  <a:tcPr/>
                </a:tc>
                <a:tc hMerge="1">
                  <a:txBody>
                    <a:bodyPr/>
                    <a:lstStyle/>
                    <a:p>
                      <a:pPr algn="ctr"/>
                      <a:endParaRPr lang="zh-CN" altLang="en-US" sz="2000" dirty="0"/>
                    </a:p>
                  </a:txBody>
                  <a:tcPr/>
                </a:tc>
                <a:extLst>
                  <a:ext uri="{0D108BD9-81ED-4DB2-BD59-A6C34878D82A}">
                    <a16:rowId xmlns:a16="http://schemas.microsoft.com/office/drawing/2014/main" val="10006"/>
                  </a:ext>
                </a:extLst>
              </a:tr>
              <a:tr h="547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第</a:t>
                      </a:r>
                      <a:r>
                        <a:rPr lang="en-US" altLang="zh-CN" sz="2000" b="1" dirty="0" smtClean="0"/>
                        <a:t>6</a:t>
                      </a:r>
                      <a:r>
                        <a:rPr lang="zh-CN" altLang="en-US" sz="2000" b="1" dirty="0" smtClean="0"/>
                        <a:t>次</a:t>
                      </a:r>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t>300</a:t>
                      </a:r>
                      <a:endParaRPr lang="zh-CN" altLang="en-US" sz="2000" b="1" dirty="0"/>
                    </a:p>
                  </a:txBody>
                  <a:tcPr/>
                </a:tc>
                <a:tc>
                  <a:txBody>
                    <a:bodyPr/>
                    <a:lstStyle/>
                    <a:p>
                      <a:pPr algn="ctr"/>
                      <a:r>
                        <a:rPr lang="en-US" altLang="zh-CN" sz="2000" b="1" dirty="0" smtClean="0"/>
                        <a:t>299</a:t>
                      </a:r>
                      <a:endParaRPr lang="zh-CN" altLang="en-US" sz="2000" b="1" dirty="0"/>
                    </a:p>
                  </a:txBody>
                  <a:tcPr/>
                </a:tc>
                <a:tc>
                  <a:txBody>
                    <a:bodyPr/>
                    <a:lstStyle/>
                    <a:p>
                      <a:pPr algn="ctr"/>
                      <a:r>
                        <a:rPr lang="en-US" altLang="zh-CN" sz="2000" b="1" dirty="0" smtClean="0"/>
                        <a:t>170</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extLst>
                  <a:ext uri="{0D108BD9-81ED-4DB2-BD59-A6C34878D82A}">
                    <a16:rowId xmlns:a16="http://schemas.microsoft.com/office/drawing/2014/main" val="10007"/>
                  </a:ext>
                </a:extLst>
              </a:tr>
              <a:tr h="547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第</a:t>
                      </a:r>
                      <a:r>
                        <a:rPr lang="en-US" altLang="zh-CN" sz="2000" b="1" dirty="0" smtClean="0"/>
                        <a:t>7</a:t>
                      </a:r>
                      <a:r>
                        <a:rPr lang="zh-CN" altLang="en-US" sz="2000" b="1" dirty="0" smtClean="0"/>
                        <a:t>次</a:t>
                      </a:r>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t>300</a:t>
                      </a:r>
                      <a:endParaRPr lang="zh-CN" altLang="en-US" sz="2000" b="1" dirty="0"/>
                    </a:p>
                  </a:txBody>
                  <a:tcPr/>
                </a:tc>
                <a:tc>
                  <a:txBody>
                    <a:bodyPr/>
                    <a:lstStyle/>
                    <a:p>
                      <a:pPr algn="ctr"/>
                      <a:r>
                        <a:rPr lang="en-US" altLang="zh-CN" sz="2000" b="1" dirty="0" smtClean="0"/>
                        <a:t>299</a:t>
                      </a:r>
                      <a:endParaRPr lang="zh-CN" altLang="en-US" sz="2000" b="1" dirty="0"/>
                    </a:p>
                  </a:txBody>
                  <a:tcPr/>
                </a:tc>
                <a:tc>
                  <a:txBody>
                    <a:bodyPr/>
                    <a:lstStyle/>
                    <a:p>
                      <a:pPr algn="ctr"/>
                      <a:r>
                        <a:rPr lang="en-US" altLang="zh-CN" sz="2000" b="1" dirty="0" smtClean="0"/>
                        <a:t>170</a:t>
                      </a:r>
                      <a:endParaRPr lang="zh-CN" altLang="en-US" sz="2000" b="1" dirty="0"/>
                    </a:p>
                  </a:txBody>
                  <a:tcPr/>
                </a:tc>
                <a:tc>
                  <a:txBody>
                    <a:bodyPr/>
                    <a:lstStyle/>
                    <a:p>
                      <a:pPr algn="ctr"/>
                      <a:r>
                        <a:rPr lang="en-US" altLang="zh-CN" sz="2000" b="1" dirty="0" smtClean="0"/>
                        <a:t>158</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extLst>
                  <a:ext uri="{0D108BD9-81ED-4DB2-BD59-A6C34878D82A}">
                    <a16:rowId xmlns:a16="http://schemas.microsoft.com/office/drawing/2014/main" val="10008"/>
                  </a:ext>
                </a:extLst>
              </a:tr>
              <a:tr h="547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第</a:t>
                      </a:r>
                      <a:r>
                        <a:rPr lang="en-US" altLang="zh-CN" sz="2000" b="1" dirty="0" smtClean="0"/>
                        <a:t>8</a:t>
                      </a:r>
                      <a:r>
                        <a:rPr lang="zh-CN" altLang="en-US" sz="2000" b="1" dirty="0" smtClean="0"/>
                        <a:t>次</a:t>
                      </a:r>
                    </a:p>
                  </a:txBody>
                  <a:tcPr/>
                </a:tc>
                <a:tc>
                  <a:txBody>
                    <a:bodyPr/>
                    <a:lstStyle/>
                    <a:p>
                      <a:pPr algn="ctr"/>
                      <a:r>
                        <a:rPr lang="en-US" altLang="zh-CN" sz="2000" b="1" dirty="0" smtClean="0"/>
                        <a:t>389</a:t>
                      </a:r>
                      <a:endParaRPr lang="zh-CN" altLang="en-US" sz="2000" b="1" dirty="0"/>
                    </a:p>
                  </a:txBody>
                  <a:tcPr/>
                </a:tc>
                <a:tc>
                  <a:txBody>
                    <a:bodyPr/>
                    <a:lstStyle/>
                    <a:p>
                      <a:pPr algn="ctr"/>
                      <a:r>
                        <a:rPr lang="en-US" altLang="zh-CN" sz="2000" b="1" dirty="0" smtClean="0"/>
                        <a:t>300</a:t>
                      </a:r>
                      <a:endParaRPr lang="zh-CN" altLang="en-US" sz="2000" b="1" dirty="0"/>
                    </a:p>
                  </a:txBody>
                  <a:tcPr/>
                </a:tc>
                <a:tc>
                  <a:txBody>
                    <a:bodyPr/>
                    <a:lstStyle/>
                    <a:p>
                      <a:pPr algn="ctr"/>
                      <a:r>
                        <a:rPr lang="en-US" altLang="zh-CN" sz="2000" b="1" dirty="0" smtClean="0"/>
                        <a:t>299</a:t>
                      </a:r>
                      <a:endParaRPr lang="zh-CN" altLang="en-US" sz="2000" b="1" dirty="0"/>
                    </a:p>
                  </a:txBody>
                  <a:tcPr/>
                </a:tc>
                <a:tc>
                  <a:txBody>
                    <a:bodyPr/>
                    <a:lstStyle/>
                    <a:p>
                      <a:pPr algn="ctr"/>
                      <a:r>
                        <a:rPr lang="en-US" altLang="zh-CN" sz="2000" b="1" dirty="0" smtClean="0"/>
                        <a:t>170</a:t>
                      </a:r>
                      <a:endParaRPr lang="zh-CN" altLang="en-US" sz="2000" b="1" dirty="0"/>
                    </a:p>
                  </a:txBody>
                  <a:tcPr/>
                </a:tc>
                <a:tc>
                  <a:txBody>
                    <a:bodyPr/>
                    <a:lstStyle/>
                    <a:p>
                      <a:pPr algn="ctr"/>
                      <a:r>
                        <a:rPr lang="en-US" altLang="zh-CN" sz="2000" b="1" dirty="0" smtClean="0"/>
                        <a:t>158</a:t>
                      </a:r>
                      <a:endParaRPr lang="zh-CN" altLang="en-US" sz="2000" b="1" dirty="0"/>
                    </a:p>
                  </a:txBody>
                  <a:tcPr/>
                </a:tc>
                <a:tc>
                  <a:txBody>
                    <a:bodyPr/>
                    <a:lstStyle/>
                    <a:p>
                      <a:pPr algn="ctr"/>
                      <a:r>
                        <a:rPr lang="en-US" altLang="zh-CN" sz="2000" b="1" dirty="0" smtClean="0"/>
                        <a:t>65</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9392"/>
            <a:ext cx="8136904" cy="6863417"/>
          </a:xfrm>
          <a:prstGeom prst="rect">
            <a:avLst/>
          </a:prstGeom>
        </p:spPr>
        <p:txBody>
          <a:bodyPr wrap="square">
            <a:spAutoFit/>
          </a:bodyPr>
          <a:lstStyle/>
          <a:p>
            <a:r>
              <a:rPr lang="en-US" altLang="zh-CN" sz="2000" dirty="0" smtClean="0"/>
              <a:t>#include &lt;</a:t>
            </a:r>
            <a:r>
              <a:rPr lang="en-US" altLang="zh-CN" sz="2000" dirty="0" err="1" smtClean="0"/>
              <a:t>iostream</a:t>
            </a:r>
            <a:r>
              <a:rPr lang="en-US" altLang="zh-CN" sz="2000" dirty="0" smtClean="0"/>
              <a:t>&gt;</a:t>
            </a:r>
          </a:p>
          <a:p>
            <a:r>
              <a:rPr lang="en-US" altLang="zh-CN" sz="2000" dirty="0" smtClean="0"/>
              <a:t>using namespace std;</a:t>
            </a:r>
          </a:p>
          <a:p>
            <a:r>
              <a:rPr lang="en-US" altLang="zh-CN" sz="2000" dirty="0" err="1" smtClean="0"/>
              <a:t>int</a:t>
            </a:r>
            <a:r>
              <a:rPr lang="en-US" altLang="zh-CN" sz="2000" dirty="0" smtClean="0"/>
              <a:t> main()</a:t>
            </a:r>
          </a:p>
          <a:p>
            <a:r>
              <a:rPr lang="en-US" altLang="zh-CN" sz="2000" dirty="0" smtClean="0"/>
              <a:t>{ </a:t>
            </a:r>
          </a:p>
          <a:p>
            <a:r>
              <a:rPr lang="en-US" altLang="zh-CN" sz="2000" dirty="0" smtClean="0"/>
              <a:t>	</a:t>
            </a:r>
            <a:r>
              <a:rPr lang="en-US" altLang="zh-CN" sz="2000" dirty="0" err="1" smtClean="0"/>
              <a:t>int</a:t>
            </a:r>
            <a:r>
              <a:rPr lang="en-US" altLang="zh-CN" sz="2000" dirty="0" smtClean="0"/>
              <a:t> </a:t>
            </a:r>
            <a:r>
              <a:rPr lang="en-US" altLang="zh-CN" sz="2000" dirty="0" err="1" smtClean="0"/>
              <a:t>i,j,n,max,ans,a</a:t>
            </a:r>
            <a:r>
              <a:rPr lang="en-US" altLang="zh-CN" sz="2000" dirty="0" smtClean="0"/>
              <a:t>[10001],b[10001];</a:t>
            </a:r>
          </a:p>
          <a:p>
            <a:r>
              <a:rPr lang="en-US" altLang="zh-CN" sz="2000" dirty="0" smtClean="0"/>
              <a:t>  	</a:t>
            </a:r>
            <a:r>
              <a:rPr lang="en-US" altLang="zh-CN" sz="2000" dirty="0" err="1" smtClean="0"/>
              <a:t>cin</a:t>
            </a:r>
            <a:r>
              <a:rPr lang="en-US" altLang="zh-CN" sz="2000" dirty="0" smtClean="0"/>
              <a:t>&gt;&gt;n;</a:t>
            </a:r>
          </a:p>
          <a:p>
            <a:r>
              <a:rPr lang="en-US" altLang="zh-CN" sz="2000" dirty="0" smtClean="0"/>
              <a:t>  	for(</a:t>
            </a:r>
            <a:r>
              <a:rPr lang="en-US" altLang="zh-CN" sz="2000" dirty="0" err="1" smtClean="0"/>
              <a:t>i</a:t>
            </a:r>
            <a:r>
              <a:rPr lang="en-US" altLang="zh-CN" sz="2000" dirty="0" smtClean="0"/>
              <a:t>=1;i&lt;=</a:t>
            </a:r>
            <a:r>
              <a:rPr lang="en-US" altLang="zh-CN" sz="2000" dirty="0" err="1" smtClean="0"/>
              <a:t>n;i</a:t>
            </a:r>
            <a:r>
              <a:rPr lang="en-US" altLang="zh-CN" sz="2000" dirty="0" smtClean="0"/>
              <a:t>++)</a:t>
            </a:r>
          </a:p>
          <a:p>
            <a:r>
              <a:rPr lang="en-US" altLang="zh-CN" sz="2000" dirty="0" smtClean="0"/>
              <a:t>		</a:t>
            </a:r>
            <a:r>
              <a:rPr lang="en-US" altLang="zh-CN" sz="2000" dirty="0" err="1" smtClean="0"/>
              <a:t>cin</a:t>
            </a:r>
            <a:r>
              <a:rPr lang="en-US" altLang="zh-CN" sz="2000" dirty="0" smtClean="0"/>
              <a:t>&gt;&gt;a[</a:t>
            </a:r>
            <a:r>
              <a:rPr lang="en-US" altLang="zh-CN" sz="2000" dirty="0" err="1" smtClean="0"/>
              <a:t>i</a:t>
            </a:r>
            <a:r>
              <a:rPr lang="en-US" altLang="zh-CN" sz="2000" dirty="0" smtClean="0"/>
              <a:t>];</a:t>
            </a:r>
          </a:p>
          <a:p>
            <a:r>
              <a:rPr lang="en-US" altLang="zh-CN" sz="2000" dirty="0" smtClean="0"/>
              <a:t>   	b[1]=1;</a:t>
            </a:r>
          </a:p>
          <a:p>
            <a:r>
              <a:rPr lang="en-US" altLang="zh-CN" sz="2000" dirty="0" smtClean="0"/>
              <a:t>	</a:t>
            </a:r>
            <a:r>
              <a:rPr lang="en-US" altLang="zh-CN" sz="2000" dirty="0" err="1" smtClean="0"/>
              <a:t>ans</a:t>
            </a:r>
            <a:r>
              <a:rPr lang="en-US" altLang="zh-CN" sz="2000" dirty="0" smtClean="0"/>
              <a:t>=0;</a:t>
            </a:r>
          </a:p>
          <a:p>
            <a:r>
              <a:rPr lang="en-US" altLang="zh-CN" sz="2000" dirty="0" smtClean="0"/>
              <a:t>  	for(</a:t>
            </a:r>
            <a:r>
              <a:rPr lang="en-US" altLang="zh-CN" sz="2000" dirty="0" err="1" smtClean="0"/>
              <a:t>i</a:t>
            </a:r>
            <a:r>
              <a:rPr lang="en-US" altLang="zh-CN" sz="2000" dirty="0" smtClean="0"/>
              <a:t>=1;i&lt;=</a:t>
            </a:r>
            <a:r>
              <a:rPr lang="en-US" altLang="zh-CN" sz="2000" dirty="0" err="1" smtClean="0"/>
              <a:t>n;i</a:t>
            </a:r>
            <a:r>
              <a:rPr lang="en-US" altLang="zh-CN" sz="2000" dirty="0" smtClean="0"/>
              <a:t>++)  </a:t>
            </a:r>
          </a:p>
          <a:p>
            <a:r>
              <a:rPr lang="en-US" altLang="zh-CN" sz="2000" dirty="0" smtClean="0"/>
              <a:t>    </a:t>
            </a:r>
            <a:r>
              <a:rPr lang="zh-CN" altLang="en-US" sz="2000" dirty="0" smtClean="0"/>
              <a:t>         </a:t>
            </a:r>
            <a:r>
              <a:rPr lang="en-US" altLang="zh-CN" sz="2000" dirty="0" smtClean="0"/>
              <a:t>{</a:t>
            </a:r>
          </a:p>
          <a:p>
            <a:r>
              <a:rPr lang="en-US" altLang="zh-CN" sz="2000" dirty="0" smtClean="0"/>
              <a:t>	</a:t>
            </a:r>
            <a:r>
              <a:rPr lang="zh-CN" altLang="en-US" sz="2000" dirty="0" smtClean="0"/>
              <a:t>    </a:t>
            </a:r>
            <a:r>
              <a:rPr lang="en-US" altLang="zh-CN" sz="2000" dirty="0" smtClean="0"/>
              <a:t>max=0;</a:t>
            </a:r>
          </a:p>
          <a:p>
            <a:r>
              <a:rPr lang="en-US" altLang="zh-CN" sz="2000" dirty="0" smtClean="0"/>
              <a:t>     	</a:t>
            </a:r>
            <a:r>
              <a:rPr lang="zh-CN" altLang="en-US" sz="2000" dirty="0" smtClean="0"/>
              <a:t>    </a:t>
            </a:r>
            <a:r>
              <a:rPr lang="en-US" altLang="zh-CN" sz="2000" smtClean="0"/>
              <a:t>for(j=1;j&lt;i;j</a:t>
            </a:r>
            <a:r>
              <a:rPr lang="en-US" altLang="zh-CN" sz="2000" dirty="0" smtClean="0"/>
              <a:t>++)</a:t>
            </a:r>
          </a:p>
          <a:p>
            <a:r>
              <a:rPr lang="en-US" altLang="zh-CN" sz="2000" dirty="0" smtClean="0"/>
              <a:t>        	</a:t>
            </a:r>
            <a:r>
              <a:rPr lang="zh-CN" altLang="en-US" sz="2000" dirty="0" smtClean="0"/>
              <a:t>    </a:t>
            </a:r>
            <a:r>
              <a:rPr lang="en-US" altLang="zh-CN" sz="2000" dirty="0" smtClean="0"/>
              <a:t>if(a[</a:t>
            </a:r>
            <a:r>
              <a:rPr lang="en-US" altLang="zh-CN" sz="2000" dirty="0" err="1" smtClean="0"/>
              <a:t>i</a:t>
            </a:r>
            <a:r>
              <a:rPr lang="en-US" altLang="zh-CN" sz="2000" dirty="0" smtClean="0"/>
              <a:t>]&gt;=a[j] &amp;&amp; b[j]&gt;max)</a:t>
            </a:r>
          </a:p>
          <a:p>
            <a:r>
              <a:rPr lang="en-US" altLang="zh-CN" sz="2000" dirty="0" smtClean="0"/>
              <a:t>           		max=b[j];</a:t>
            </a:r>
          </a:p>
          <a:p>
            <a:r>
              <a:rPr lang="en-US" altLang="zh-CN" sz="2000" dirty="0" smtClean="0"/>
              <a:t>     	</a:t>
            </a:r>
            <a:r>
              <a:rPr lang="zh-CN" altLang="en-US" sz="2000" dirty="0" smtClean="0"/>
              <a:t>    </a:t>
            </a:r>
            <a:r>
              <a:rPr lang="en-US" altLang="zh-CN" sz="2000" dirty="0" smtClean="0"/>
              <a:t>b[</a:t>
            </a:r>
            <a:r>
              <a:rPr lang="en-US" altLang="zh-CN" sz="2000" dirty="0" err="1" smtClean="0"/>
              <a:t>i</a:t>
            </a:r>
            <a:r>
              <a:rPr lang="en-US" altLang="zh-CN" sz="2000" dirty="0" smtClean="0"/>
              <a:t>]=max+1; </a:t>
            </a:r>
          </a:p>
          <a:p>
            <a:r>
              <a:rPr lang="en-US" altLang="zh-CN" sz="2000" dirty="0" smtClean="0"/>
              <a:t>     	</a:t>
            </a:r>
            <a:r>
              <a:rPr lang="zh-CN" altLang="en-US" sz="2000" dirty="0" smtClean="0"/>
              <a:t>    </a:t>
            </a:r>
            <a:r>
              <a:rPr lang="en-US" altLang="zh-CN" sz="2000" dirty="0" smtClean="0"/>
              <a:t>if(b[</a:t>
            </a:r>
            <a:r>
              <a:rPr lang="en-US" altLang="zh-CN" sz="2000" dirty="0" err="1" smtClean="0"/>
              <a:t>i</a:t>
            </a:r>
            <a:r>
              <a:rPr lang="en-US" altLang="zh-CN" sz="2000" dirty="0" smtClean="0"/>
              <a:t>]&gt;</a:t>
            </a:r>
            <a:r>
              <a:rPr lang="en-US" altLang="zh-CN" sz="2000" dirty="0" err="1" smtClean="0"/>
              <a:t>ans</a:t>
            </a:r>
            <a:r>
              <a:rPr lang="en-US" altLang="zh-CN" sz="2000" dirty="0" smtClean="0"/>
              <a:t>) </a:t>
            </a:r>
            <a:r>
              <a:rPr lang="en-US" altLang="zh-CN" sz="2000" dirty="0" err="1" smtClean="0"/>
              <a:t>ans</a:t>
            </a:r>
            <a:r>
              <a:rPr lang="en-US" altLang="zh-CN" sz="2000" dirty="0" smtClean="0"/>
              <a:t>=b[</a:t>
            </a:r>
            <a:r>
              <a:rPr lang="en-US" altLang="zh-CN" sz="2000" dirty="0" err="1" smtClean="0"/>
              <a:t>i</a:t>
            </a:r>
            <a:r>
              <a:rPr lang="en-US" altLang="zh-CN" sz="2000" dirty="0" smtClean="0"/>
              <a:t>];</a:t>
            </a:r>
          </a:p>
          <a:p>
            <a:r>
              <a:rPr lang="en-US" altLang="zh-CN" sz="2000" dirty="0" smtClean="0"/>
              <a:t>    </a:t>
            </a:r>
            <a:r>
              <a:rPr lang="zh-CN" altLang="en-US" sz="2000" dirty="0" smtClean="0"/>
              <a:t>          </a:t>
            </a:r>
            <a:r>
              <a:rPr lang="en-US" altLang="zh-CN" sz="2000" dirty="0" smtClean="0"/>
              <a:t>}</a:t>
            </a:r>
          </a:p>
          <a:p>
            <a:r>
              <a:rPr lang="en-US" altLang="zh-CN" sz="2000" dirty="0" smtClean="0"/>
              <a:t>  	</a:t>
            </a:r>
            <a:r>
              <a:rPr lang="en-US" altLang="zh-CN" sz="2000" dirty="0" err="1" smtClean="0"/>
              <a:t>cout</a:t>
            </a:r>
            <a:r>
              <a:rPr lang="en-US" altLang="zh-CN" sz="2000" dirty="0" smtClean="0"/>
              <a:t>&lt;&lt;</a:t>
            </a:r>
            <a:r>
              <a:rPr lang="en-US" altLang="zh-CN" sz="2000" dirty="0" err="1" smtClean="0"/>
              <a:t>ans</a:t>
            </a:r>
            <a:r>
              <a:rPr lang="en-US" altLang="zh-CN" sz="2000" dirty="0" smtClean="0"/>
              <a:t>&lt;&lt;</a:t>
            </a:r>
            <a:r>
              <a:rPr lang="en-US" altLang="zh-CN" sz="2000" dirty="0" err="1" smtClean="0"/>
              <a:t>endl</a:t>
            </a:r>
            <a:r>
              <a:rPr lang="en-US" altLang="zh-CN" sz="2000" dirty="0" smtClean="0"/>
              <a:t>; </a:t>
            </a:r>
          </a:p>
          <a:p>
            <a:r>
              <a:rPr lang="en-US" altLang="zh-CN" sz="2000" dirty="0" smtClean="0"/>
              <a:t>   	return 0;</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思考？</a:t>
            </a:r>
          </a:p>
        </p:txBody>
      </p:sp>
      <p:sp>
        <p:nvSpPr>
          <p:cNvPr id="3" name="内容占位符 2"/>
          <p:cNvSpPr>
            <a:spLocks noGrp="1"/>
          </p:cNvSpPr>
          <p:nvPr>
            <p:ph idx="1"/>
          </p:nvPr>
        </p:nvSpPr>
        <p:spPr>
          <a:xfrm>
            <a:off x="428625" y="1214438"/>
            <a:ext cx="8286750" cy="5357812"/>
          </a:xfrm>
        </p:spPr>
        <p:txBody>
          <a:bodyPr/>
          <a:lstStyle/>
          <a:p>
            <a:pPr eaLnBrk="1" hangingPunct="1">
              <a:defRPr/>
            </a:pPr>
            <a:r>
              <a:rPr lang="zh-CN" altLang="en-US" sz="2400" b="1" dirty="0" smtClean="0"/>
              <a:t>有些同学可能会问</a:t>
            </a:r>
            <a:r>
              <a:rPr lang="en-US" altLang="zh-CN" sz="2400" b="1" dirty="0" smtClean="0"/>
              <a:t>:</a:t>
            </a:r>
          </a:p>
          <a:p>
            <a:pPr lvl="1" eaLnBrk="1" hangingPunct="1">
              <a:defRPr/>
            </a:pPr>
            <a:r>
              <a:rPr lang="zh-CN" altLang="en-US" sz="2400" b="1" dirty="0" smtClean="0"/>
              <a:t>对于每个</a:t>
            </a:r>
            <a:r>
              <a:rPr lang="en-US" altLang="zh-CN" sz="2400" b="1" dirty="0" smtClean="0"/>
              <a:t>f,</a:t>
            </a:r>
            <a:r>
              <a:rPr lang="zh-CN" altLang="en-US" sz="2400" b="1" dirty="0" smtClean="0"/>
              <a:t>为什么只保留一个数值呢</a:t>
            </a:r>
            <a:r>
              <a:rPr lang="en-US" altLang="zh-CN" sz="2400" b="1" dirty="0" smtClean="0"/>
              <a:t>?</a:t>
            </a:r>
          </a:p>
          <a:p>
            <a:pPr lvl="1" eaLnBrk="1" hangingPunct="1">
              <a:defRPr/>
            </a:pPr>
            <a:r>
              <a:rPr lang="zh-CN" altLang="en-US" sz="2400" b="1" dirty="0" smtClean="0"/>
              <a:t>而对于该序列，为什么要保留较大的值呢？</a:t>
            </a:r>
            <a:endParaRPr lang="en-US" altLang="zh-CN" sz="2400" b="1" dirty="0" smtClean="0"/>
          </a:p>
          <a:p>
            <a:pPr marL="514350" indent="-514350" eaLnBrk="1" hangingPunct="1">
              <a:defRPr/>
            </a:pPr>
            <a:r>
              <a:rPr lang="zh-CN" altLang="en-US" sz="2400" b="1" dirty="0" smtClean="0"/>
              <a:t>再回过头来看方程</a:t>
            </a:r>
            <a:r>
              <a:rPr lang="en-US" altLang="zh-CN" sz="2400" b="1" dirty="0" smtClean="0"/>
              <a:t>:</a:t>
            </a:r>
          </a:p>
          <a:p>
            <a:pPr eaLnBrk="1" hangingPunct="1">
              <a:buFont typeface="Arial" pitchFamily="34" charset="0"/>
              <a:buNone/>
              <a:defRPr/>
            </a:pPr>
            <a:r>
              <a:rPr lang="en-US" altLang="zh-CN" sz="2400" b="1" dirty="0" smtClean="0"/>
              <a:t>	f(</a:t>
            </a:r>
            <a:r>
              <a:rPr lang="en-US" altLang="zh-CN" sz="2400" b="1" dirty="0" err="1" smtClean="0"/>
              <a:t>i</a:t>
            </a:r>
            <a:r>
              <a:rPr lang="en-US" altLang="zh-CN" sz="2400" b="1" dirty="0" smtClean="0"/>
              <a:t>)=max{f[j]+1},</a:t>
            </a:r>
            <a:r>
              <a:rPr lang="zh-CN" altLang="en-US" sz="2400" b="1" dirty="0" smtClean="0"/>
              <a:t>其中</a:t>
            </a:r>
            <a:r>
              <a:rPr lang="en-US" altLang="zh-CN" sz="2400" b="1" dirty="0" smtClean="0"/>
              <a:t>j&lt;</a:t>
            </a:r>
            <a:r>
              <a:rPr lang="en-US" altLang="zh-CN" sz="2400" b="1" dirty="0" err="1" smtClean="0"/>
              <a:t>i</a:t>
            </a:r>
            <a:r>
              <a:rPr lang="en-US" altLang="zh-CN" sz="2400" b="1" dirty="0" smtClean="0"/>
              <a:t> &amp;&amp; a[j]&gt;=a[</a:t>
            </a:r>
            <a:r>
              <a:rPr lang="en-US" altLang="zh-CN" sz="2400" b="1" dirty="0" err="1" smtClean="0"/>
              <a:t>i</a:t>
            </a:r>
            <a:r>
              <a:rPr lang="en-US" altLang="zh-CN" sz="2400" b="1" dirty="0" smtClean="0"/>
              <a:t>]</a:t>
            </a:r>
          </a:p>
          <a:p>
            <a:pPr eaLnBrk="1" hangingPunct="1">
              <a:buFont typeface="Arial" pitchFamily="34" charset="0"/>
              <a:buNone/>
              <a:defRPr/>
            </a:pPr>
            <a:r>
              <a:rPr lang="en-US" altLang="zh-CN" sz="2400" b="1" dirty="0" smtClean="0"/>
              <a:t>	</a:t>
            </a:r>
            <a:r>
              <a:rPr lang="zh-CN" altLang="en-US" sz="2400" b="1" dirty="0" smtClean="0"/>
              <a:t>该式子表示找前面的一个最大</a:t>
            </a:r>
            <a:r>
              <a:rPr lang="en-US" altLang="zh-CN" sz="2400" b="1" dirty="0" smtClean="0"/>
              <a:t>f</a:t>
            </a:r>
            <a:r>
              <a:rPr lang="zh-CN" altLang="en-US" sz="2400" b="1" dirty="0" smtClean="0"/>
              <a:t>的符合条件的</a:t>
            </a:r>
            <a:r>
              <a:rPr lang="en-US" altLang="zh-CN" sz="2400" b="1" dirty="0" smtClean="0"/>
              <a:t>j,</a:t>
            </a:r>
            <a:r>
              <a:rPr lang="zh-CN" altLang="en-US" sz="2400" b="1" dirty="0" smtClean="0"/>
              <a:t>因此只要保存符合条件的最大的</a:t>
            </a:r>
            <a:r>
              <a:rPr lang="en-US" altLang="zh-CN" sz="2400" b="1" dirty="0" smtClean="0"/>
              <a:t>j</a:t>
            </a:r>
            <a:r>
              <a:rPr lang="zh-CN" altLang="en-US" sz="2400" b="1" dirty="0" smtClean="0"/>
              <a:t>就可以了。</a:t>
            </a:r>
            <a:endParaRPr lang="en-US" altLang="zh-CN" sz="2400" b="1" dirty="0" smtClean="0"/>
          </a:p>
          <a:p>
            <a:pPr marL="514350" indent="-514350" eaLnBrk="1" hangingPunct="1">
              <a:defRPr/>
            </a:pPr>
            <a:r>
              <a:rPr lang="zh-CN" altLang="en-US" sz="2400" b="1" dirty="0" smtClean="0"/>
              <a:t>在</a:t>
            </a:r>
            <a:r>
              <a:rPr lang="en-US" altLang="zh-CN" sz="2400" b="1" dirty="0" smtClean="0"/>
              <a:t>f</a:t>
            </a:r>
            <a:r>
              <a:rPr lang="zh-CN" altLang="en-US" sz="2400" b="1" dirty="0" smtClean="0"/>
              <a:t>值相同的情况下，保留较大的数显然更好。因为后面的数若能跟较小的数构成下降序列也一定能能较大的数构成下降序列，反之则不一定。例如</a:t>
            </a:r>
            <a:r>
              <a:rPr lang="en-US" altLang="zh-CN" sz="2400" b="1" dirty="0" smtClean="0"/>
              <a:t>207</a:t>
            </a:r>
            <a:r>
              <a:rPr lang="zh-CN" altLang="en-US" sz="2400" b="1" dirty="0" smtClean="0"/>
              <a:t>与</a:t>
            </a:r>
            <a:r>
              <a:rPr lang="en-US" altLang="zh-CN" sz="2400" b="1" dirty="0" smtClean="0"/>
              <a:t>300</a:t>
            </a:r>
            <a:r>
              <a:rPr lang="zh-CN" altLang="en-US" sz="2400" b="1" dirty="0" smtClean="0"/>
              <a:t>的</a:t>
            </a:r>
            <a:r>
              <a:rPr lang="en-US" altLang="zh-CN" sz="2400" b="1" dirty="0" smtClean="0"/>
              <a:t>f=2,</a:t>
            </a:r>
            <a:r>
              <a:rPr lang="zh-CN" altLang="en-US" sz="2400" b="1" dirty="0" smtClean="0"/>
              <a:t>但</a:t>
            </a:r>
            <a:r>
              <a:rPr lang="en-US" altLang="zh-CN" sz="2400" b="1" dirty="0" smtClean="0"/>
              <a:t>207</a:t>
            </a:r>
            <a:r>
              <a:rPr lang="zh-CN" altLang="en-US" sz="2400" b="1" dirty="0" smtClean="0"/>
              <a:t>不能与</a:t>
            </a:r>
            <a:r>
              <a:rPr lang="en-US" altLang="zh-CN" sz="2400" b="1" dirty="0" smtClean="0"/>
              <a:t>299</a:t>
            </a:r>
            <a:r>
              <a:rPr lang="zh-CN" altLang="en-US" sz="2400" b="1" dirty="0" smtClean="0"/>
              <a:t>构成下降序列，而</a:t>
            </a:r>
            <a:r>
              <a:rPr lang="en-US" altLang="zh-CN" sz="2400" b="1" dirty="0" smtClean="0"/>
              <a:t>300</a:t>
            </a:r>
            <a:r>
              <a:rPr lang="zh-CN" altLang="en-US" sz="2400" b="1" dirty="0" smtClean="0"/>
              <a:t>则可以。</a:t>
            </a:r>
            <a:endParaRPr lang="en-US" altLang="zh-CN" sz="2400" b="1" dirty="0" smtClean="0"/>
          </a:p>
          <a:p>
            <a:pPr marL="514350" indent="-514350" eaLnBrk="1" hangingPunct="1">
              <a:defRPr/>
            </a:pPr>
            <a:r>
              <a:rPr lang="zh-CN" altLang="en-US" sz="2400" b="1" dirty="0" smtClean="0"/>
              <a:t>生成</a:t>
            </a:r>
            <a:r>
              <a:rPr lang="zh-CN" altLang="en-US" sz="2400" b="1" dirty="0" smtClean="0"/>
              <a:t>的序列为有序序列，因此我们可以采用二分查找的方法很快查找到更新的值，时间复杂度为</a:t>
            </a:r>
            <a:r>
              <a:rPr lang="en-US" altLang="zh-CN" sz="2400" b="1" dirty="0" smtClean="0"/>
              <a:t>O(</a:t>
            </a:r>
            <a:r>
              <a:rPr lang="en-US" altLang="zh-CN" sz="2400" b="1" dirty="0" err="1" smtClean="0"/>
              <a:t>n㏒n</a:t>
            </a:r>
            <a:r>
              <a:rPr lang="en-US" altLang="zh-CN" sz="2400" b="1" dirty="0" smtClean="0"/>
              <a:t>)</a:t>
            </a:r>
          </a:p>
          <a:p>
            <a:pPr marL="514350" indent="-514350" eaLnBrk="1" hangingPunct="1">
              <a:buFont typeface="Arial" pitchFamily="34" charset="0"/>
              <a:buAutoNum type="arabicPeriod" startAt="2"/>
              <a:defRPr/>
            </a:pPr>
            <a:endParaRPr lang="en-US" altLang="zh-CN" sz="2400" b="1" dirty="0" smtClean="0"/>
          </a:p>
          <a:p>
            <a:pPr eaLnBrk="1" hangingPunct="1">
              <a:buFont typeface="Arial" pitchFamily="34" charset="0"/>
              <a:buNone/>
              <a:defRPr/>
            </a:pPr>
            <a:r>
              <a:rPr lang="en-US" altLang="zh-CN" sz="2400" b="1" dirty="0" smtClean="0"/>
              <a:t>	</a:t>
            </a:r>
            <a:endParaRPr lang="zh-CN" alt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r>
              <a:rPr lang="zh-CN" altLang="en-US" dirty="0" smtClean="0"/>
              <a:t>导弹拦截</a:t>
            </a:r>
            <a:endParaRPr lang="zh-CN" altLang="en-US" dirty="0"/>
          </a:p>
        </p:txBody>
      </p:sp>
      <p:sp>
        <p:nvSpPr>
          <p:cNvPr id="3" name="内容占位符 2"/>
          <p:cNvSpPr>
            <a:spLocks noGrp="1"/>
          </p:cNvSpPr>
          <p:nvPr>
            <p:ph idx="1"/>
          </p:nvPr>
        </p:nvSpPr>
        <p:spPr>
          <a:xfrm>
            <a:off x="467544" y="980728"/>
            <a:ext cx="8229600" cy="5616624"/>
          </a:xfrm>
        </p:spPr>
        <p:txBody>
          <a:bodyPr/>
          <a:lstStyle/>
          <a:p>
            <a:r>
              <a:rPr lang="zh-CN" altLang="en-US" sz="2000" dirty="0" smtClean="0"/>
              <a:t>某国为了防御敌国的导弹袭击</a:t>
            </a:r>
            <a:r>
              <a:rPr lang="en-US" altLang="zh-CN" sz="2000" dirty="0" smtClean="0"/>
              <a:t>,</a:t>
            </a:r>
            <a:r>
              <a:rPr lang="zh-CN" altLang="en-US" sz="2000" dirty="0" smtClean="0"/>
              <a:t>发展出一种导弹拦截系统</a:t>
            </a:r>
            <a:r>
              <a:rPr lang="en-US" altLang="zh-CN" sz="2000" dirty="0" smtClean="0"/>
              <a:t>.</a:t>
            </a:r>
            <a:r>
              <a:rPr lang="zh-CN" altLang="en-US" sz="2000" dirty="0" smtClean="0"/>
              <a:t>但是这种导弹拦截系统有一个缺陷</a:t>
            </a:r>
            <a:r>
              <a:rPr lang="en-US" altLang="zh-CN" sz="2000" dirty="0" smtClean="0"/>
              <a:t>:</a:t>
            </a:r>
            <a:r>
              <a:rPr lang="zh-CN" altLang="en-US" sz="2000" dirty="0" smtClean="0"/>
              <a:t>虽然它的第一发炮弹能够到达任意的高度</a:t>
            </a:r>
            <a:r>
              <a:rPr lang="en-US" altLang="zh-CN" sz="2000" dirty="0" smtClean="0"/>
              <a:t>,</a:t>
            </a:r>
            <a:r>
              <a:rPr lang="zh-CN" altLang="en-US" sz="2000" dirty="0" smtClean="0"/>
              <a:t>但是以后每一发炮弹都不能超过前一发的高度</a:t>
            </a:r>
            <a:r>
              <a:rPr lang="en-US" altLang="zh-CN" sz="2000" dirty="0" smtClean="0"/>
              <a:t>.</a:t>
            </a:r>
            <a:r>
              <a:rPr lang="zh-CN" altLang="en-US" sz="2000" dirty="0" smtClean="0"/>
              <a:t>某天</a:t>
            </a:r>
            <a:r>
              <a:rPr lang="en-US" altLang="zh-CN" sz="2000" dirty="0" smtClean="0"/>
              <a:t>,</a:t>
            </a:r>
            <a:r>
              <a:rPr lang="zh-CN" altLang="en-US" sz="2000" dirty="0" smtClean="0"/>
              <a:t>雷达捕捉到敌国的导弹来袭</a:t>
            </a:r>
            <a:r>
              <a:rPr lang="en-US" altLang="zh-CN" sz="2000" dirty="0" smtClean="0"/>
              <a:t>.</a:t>
            </a:r>
            <a:r>
              <a:rPr lang="zh-CN" altLang="en-US" sz="2000" dirty="0" smtClean="0"/>
              <a:t>由于该系统还在试用阶段</a:t>
            </a:r>
            <a:r>
              <a:rPr lang="en-US" altLang="zh-CN" sz="2000" dirty="0" smtClean="0"/>
              <a:t>,</a:t>
            </a:r>
            <a:r>
              <a:rPr lang="zh-CN" altLang="en-US" sz="2000" dirty="0" smtClean="0"/>
              <a:t>所以只有一套系统</a:t>
            </a:r>
            <a:r>
              <a:rPr lang="en-US" altLang="zh-CN" sz="2000" dirty="0" smtClean="0"/>
              <a:t>,</a:t>
            </a:r>
            <a:r>
              <a:rPr lang="zh-CN" altLang="en-US" sz="2000" dirty="0" smtClean="0"/>
              <a:t>因此有可能不能拦截所有的导弹</a:t>
            </a:r>
            <a:r>
              <a:rPr lang="en-US" altLang="zh-CN" sz="2000" dirty="0" smtClean="0"/>
              <a:t>.</a:t>
            </a:r>
            <a:r>
              <a:rPr lang="zh-CN" altLang="en-US" sz="2000" dirty="0" smtClean="0"/>
              <a:t>怎么办呢</a:t>
            </a:r>
            <a:r>
              <a:rPr lang="en-US" altLang="zh-CN" sz="2000" dirty="0" smtClean="0"/>
              <a:t>?</a:t>
            </a:r>
            <a:r>
              <a:rPr lang="zh-CN" altLang="en-US" sz="2000" dirty="0" smtClean="0"/>
              <a:t>多搞几套系统呗</a:t>
            </a:r>
            <a:r>
              <a:rPr lang="en-US" altLang="zh-CN" sz="2000" dirty="0" smtClean="0"/>
              <a:t>!</a:t>
            </a:r>
            <a:r>
              <a:rPr lang="zh-CN" altLang="en-US" sz="2000" dirty="0" smtClean="0"/>
              <a:t>你说说倒蛮容易</a:t>
            </a:r>
            <a:r>
              <a:rPr lang="en-US" altLang="zh-CN" sz="2000" dirty="0" smtClean="0"/>
              <a:t>,</a:t>
            </a:r>
            <a:r>
              <a:rPr lang="zh-CN" altLang="en-US" sz="2000" dirty="0" smtClean="0"/>
              <a:t>成本呢</a:t>
            </a:r>
            <a:r>
              <a:rPr lang="en-US" altLang="zh-CN" sz="2000" dirty="0" smtClean="0"/>
              <a:t>?</a:t>
            </a:r>
            <a:r>
              <a:rPr lang="zh-CN" altLang="en-US" sz="2000" dirty="0" smtClean="0"/>
              <a:t>成本是个大问题啊</a:t>
            </a:r>
            <a:r>
              <a:rPr lang="en-US" altLang="zh-CN" sz="2000" dirty="0" smtClean="0"/>
              <a:t>.</a:t>
            </a:r>
            <a:r>
              <a:rPr lang="zh-CN" altLang="en-US" sz="2000" dirty="0" smtClean="0"/>
              <a:t>所以俺就到这里来求救了</a:t>
            </a:r>
            <a:r>
              <a:rPr lang="en-US" altLang="zh-CN" sz="2000" dirty="0" smtClean="0"/>
              <a:t>,</a:t>
            </a:r>
            <a:r>
              <a:rPr lang="zh-CN" altLang="en-US" sz="2000" dirty="0" smtClean="0"/>
              <a:t>请帮助计算一下最少需要多少套拦截系统</a:t>
            </a:r>
            <a:r>
              <a:rPr lang="en-US" altLang="zh-CN" sz="2000" dirty="0" smtClean="0"/>
              <a:t>.</a:t>
            </a:r>
          </a:p>
          <a:p>
            <a:r>
              <a:rPr lang="zh-CN" altLang="en-US" sz="2000" dirty="0" smtClean="0"/>
              <a:t>输入：输入若干组数据</a:t>
            </a:r>
            <a:r>
              <a:rPr lang="en-US" altLang="zh-CN" sz="2000" dirty="0" smtClean="0"/>
              <a:t>.</a:t>
            </a:r>
            <a:r>
              <a:rPr lang="zh-CN" altLang="en-US" sz="2000" dirty="0" smtClean="0"/>
              <a:t>每组数据包括</a:t>
            </a:r>
            <a:r>
              <a:rPr lang="en-US" altLang="zh-CN" sz="2000" dirty="0" smtClean="0"/>
              <a:t>:</a:t>
            </a:r>
            <a:r>
              <a:rPr lang="zh-CN" altLang="en-US" sz="2000" dirty="0" smtClean="0"/>
              <a:t>导弹总个数</a:t>
            </a:r>
            <a:r>
              <a:rPr lang="en-US" altLang="zh-CN" sz="2000" dirty="0" smtClean="0"/>
              <a:t>(</a:t>
            </a:r>
            <a:r>
              <a:rPr lang="zh-CN" altLang="en-US" sz="2000" dirty="0" smtClean="0"/>
              <a:t>正整数</a:t>
            </a:r>
            <a:r>
              <a:rPr lang="en-US" altLang="zh-CN" sz="2000" dirty="0" smtClean="0"/>
              <a:t>),</a:t>
            </a:r>
            <a:r>
              <a:rPr lang="zh-CN" altLang="en-US" sz="2000" dirty="0" smtClean="0"/>
              <a:t>导弹依此飞来的高度</a:t>
            </a:r>
            <a:r>
              <a:rPr lang="en-US" altLang="zh-CN" sz="2000" dirty="0" smtClean="0"/>
              <a:t>(</a:t>
            </a:r>
            <a:r>
              <a:rPr lang="zh-CN" altLang="en-US" sz="2000" dirty="0" smtClean="0"/>
              <a:t>雷达给出的高度数据是不大于</a:t>
            </a:r>
            <a:r>
              <a:rPr lang="en-US" altLang="zh-CN" sz="2000" dirty="0" smtClean="0"/>
              <a:t>30000</a:t>
            </a:r>
            <a:r>
              <a:rPr lang="zh-CN" altLang="en-US" sz="2000" dirty="0" smtClean="0"/>
              <a:t>的正整数</a:t>
            </a:r>
            <a:r>
              <a:rPr lang="en-US" altLang="zh-CN" sz="2000" dirty="0" smtClean="0"/>
              <a:t>,</a:t>
            </a:r>
            <a:r>
              <a:rPr lang="zh-CN" altLang="en-US" sz="2000" dirty="0" smtClean="0"/>
              <a:t>用空格分隔</a:t>
            </a:r>
            <a:endParaRPr lang="en-US" altLang="zh-CN" sz="2000" dirty="0" smtClean="0"/>
          </a:p>
          <a:p>
            <a:r>
              <a:rPr lang="zh-CN" altLang="en-US" sz="2000" dirty="0" smtClean="0"/>
              <a:t>输出：对应每组数据输出拦截所有导弹最少要配备多少套这种导弹拦截系统</a:t>
            </a:r>
            <a:endParaRPr lang="en-US" altLang="zh-CN" sz="2000" dirty="0" smtClean="0"/>
          </a:p>
          <a:p>
            <a:r>
              <a:rPr lang="zh-CN" altLang="en-US" sz="2000" dirty="0" smtClean="0"/>
              <a:t>输入样例</a:t>
            </a:r>
            <a:endParaRPr lang="en-US" altLang="zh-CN" sz="2000" dirty="0" smtClean="0"/>
          </a:p>
          <a:p>
            <a:pPr lvl="1"/>
            <a:r>
              <a:rPr lang="en-US" altLang="zh-CN" sz="1600" dirty="0" smtClean="0"/>
              <a:t>8 </a:t>
            </a:r>
          </a:p>
          <a:p>
            <a:pPr lvl="1"/>
            <a:r>
              <a:rPr lang="en-US" altLang="zh-CN" sz="1600" dirty="0" smtClean="0"/>
              <a:t>389 207 155 300 299 170 158 65</a:t>
            </a:r>
          </a:p>
          <a:p>
            <a:r>
              <a:rPr lang="zh-CN" altLang="en-US" sz="2000" dirty="0" smtClean="0"/>
              <a:t>输出样例</a:t>
            </a:r>
            <a:endParaRPr lang="en-US" altLang="zh-CN" sz="2000" dirty="0" smtClean="0"/>
          </a:p>
          <a:p>
            <a:pPr lvl="1"/>
            <a:r>
              <a:rPr lang="en-US" altLang="zh-CN" sz="1600" dirty="0" smtClean="0"/>
              <a:t>2</a:t>
            </a:r>
            <a:endParaRPr lang="zh-CN" alt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smtClean="0"/>
              <a:t>求导弹的最小覆盖</a:t>
            </a:r>
          </a:p>
        </p:txBody>
      </p:sp>
      <p:sp>
        <p:nvSpPr>
          <p:cNvPr id="21507" name="内容占位符 2"/>
          <p:cNvSpPr>
            <a:spLocks noGrp="1"/>
          </p:cNvSpPr>
          <p:nvPr>
            <p:ph idx="1"/>
          </p:nvPr>
        </p:nvSpPr>
        <p:spPr/>
        <p:txBody>
          <a:bodyPr/>
          <a:lstStyle/>
          <a:p>
            <a:pPr eaLnBrk="1" hangingPunct="1"/>
            <a:r>
              <a:rPr lang="zh-CN" altLang="en-US" sz="2800" dirty="0" smtClean="0"/>
              <a:t>很容易想到贪心法：那就是采取多次求最长不上升序列的办法，然后得出总次数。</a:t>
            </a:r>
            <a:endParaRPr lang="en-US" altLang="zh-CN" sz="2800" dirty="0" smtClean="0"/>
          </a:p>
          <a:p>
            <a:pPr eaLnBrk="1" hangingPunct="1"/>
            <a:r>
              <a:rPr lang="zh-CN" altLang="en-US" sz="2800" dirty="0" smtClean="0"/>
              <a:t>上述贪心法不正确，很容易就能举出反例。</a:t>
            </a:r>
            <a:endParaRPr lang="en-US" altLang="zh-CN" sz="2800" dirty="0" smtClean="0"/>
          </a:p>
          <a:p>
            <a:pPr eaLnBrk="1" hangingPunct="1">
              <a:buFont typeface="Arial" charset="0"/>
              <a:buNone/>
            </a:pPr>
            <a:r>
              <a:rPr lang="en-US" altLang="zh-CN" sz="2800" dirty="0" smtClean="0"/>
              <a:t>	</a:t>
            </a:r>
            <a:r>
              <a:rPr lang="zh-CN" altLang="en-US" sz="2800" dirty="0" smtClean="0"/>
              <a:t>例如： “</a:t>
            </a:r>
            <a:r>
              <a:rPr lang="en-US" altLang="zh-CN" sz="2800" dirty="0" smtClean="0"/>
              <a:t>7 5 4 1 6 3 2”</a:t>
            </a:r>
          </a:p>
          <a:p>
            <a:pPr eaLnBrk="1" hangingPunct="1">
              <a:buFont typeface="Arial" charset="0"/>
              <a:buNone/>
            </a:pPr>
            <a:r>
              <a:rPr lang="en-US" altLang="zh-CN" sz="2800" dirty="0" smtClean="0"/>
              <a:t>	</a:t>
            </a:r>
            <a:r>
              <a:rPr lang="zh-CN" altLang="en-US" sz="2800" dirty="0" smtClean="0"/>
              <a:t>用多次求最长不上升序列所有为</a:t>
            </a:r>
            <a:endParaRPr lang="en-US" altLang="zh-CN" sz="2800" dirty="0" smtClean="0"/>
          </a:p>
          <a:p>
            <a:pPr eaLnBrk="1" hangingPunct="1">
              <a:buFont typeface="Arial" charset="0"/>
              <a:buNone/>
            </a:pPr>
            <a:r>
              <a:rPr lang="en-US" altLang="zh-CN" sz="2800" dirty="0" smtClean="0"/>
              <a:t>	</a:t>
            </a:r>
            <a:r>
              <a:rPr lang="zh-CN" altLang="en-US" sz="2800" dirty="0" smtClean="0"/>
              <a:t>“</a:t>
            </a:r>
            <a:r>
              <a:rPr lang="en-US" altLang="zh-CN" sz="2800" dirty="0" smtClean="0"/>
              <a:t>7 5 4 3 2”</a:t>
            </a:r>
            <a:r>
              <a:rPr lang="zh-CN" altLang="en-US" sz="2800" dirty="0" smtClean="0"/>
              <a:t>、“</a:t>
            </a:r>
            <a:r>
              <a:rPr lang="en-US" altLang="zh-CN" sz="2800" dirty="0" smtClean="0"/>
              <a:t>1</a:t>
            </a:r>
            <a:r>
              <a:rPr lang="zh-CN" altLang="en-US" sz="2800" dirty="0" smtClean="0"/>
              <a:t>”、“</a:t>
            </a:r>
            <a:r>
              <a:rPr lang="en-US" altLang="zh-CN" sz="2800" dirty="0" smtClean="0"/>
              <a:t>6</a:t>
            </a:r>
            <a:r>
              <a:rPr lang="zh-CN" altLang="en-US" sz="2800" dirty="0" smtClean="0"/>
              <a:t>”共</a:t>
            </a:r>
            <a:r>
              <a:rPr lang="en-US" altLang="zh-CN" sz="2800" dirty="0" smtClean="0"/>
              <a:t>3</a:t>
            </a:r>
            <a:r>
              <a:rPr lang="zh-CN" altLang="en-US" sz="2800" dirty="0" smtClean="0"/>
              <a:t>套系统；</a:t>
            </a:r>
            <a:endParaRPr lang="en-US" altLang="zh-CN" sz="2800" dirty="0" smtClean="0"/>
          </a:p>
          <a:p>
            <a:pPr eaLnBrk="1" hangingPunct="1">
              <a:buFont typeface="Arial" charset="0"/>
              <a:buNone/>
            </a:pPr>
            <a:r>
              <a:rPr lang="en-US" altLang="zh-CN" sz="2800" dirty="0" smtClean="0"/>
              <a:t>	</a:t>
            </a:r>
            <a:r>
              <a:rPr lang="zh-CN" altLang="en-US" sz="2800" dirty="0" smtClean="0"/>
              <a:t>但其实只要</a:t>
            </a:r>
            <a:r>
              <a:rPr lang="en-US" altLang="zh-CN" sz="2800" dirty="0" smtClean="0"/>
              <a:t>2</a:t>
            </a:r>
            <a:r>
              <a:rPr lang="zh-CN" altLang="en-US" sz="2800" dirty="0" smtClean="0"/>
              <a:t>套，分别为：</a:t>
            </a:r>
            <a:endParaRPr lang="en-US" altLang="zh-CN" sz="2800" dirty="0" smtClean="0"/>
          </a:p>
          <a:p>
            <a:pPr eaLnBrk="1" hangingPunct="1">
              <a:buFont typeface="Arial" charset="0"/>
              <a:buNone/>
            </a:pPr>
            <a:r>
              <a:rPr lang="en-US" altLang="zh-CN" sz="2800" dirty="0" smtClean="0"/>
              <a:t>	</a:t>
            </a:r>
            <a:r>
              <a:rPr lang="zh-CN" altLang="en-US" sz="2800" dirty="0" smtClean="0"/>
              <a:t> “</a:t>
            </a:r>
            <a:r>
              <a:rPr lang="en-US" altLang="zh-CN" sz="2800" dirty="0" smtClean="0"/>
              <a:t>7 5 4 1”</a:t>
            </a:r>
            <a:r>
              <a:rPr lang="zh-CN" altLang="en-US" sz="2800" dirty="0" smtClean="0"/>
              <a:t>与“</a:t>
            </a:r>
            <a:r>
              <a:rPr lang="en-US" altLang="zh-CN" sz="2800" dirty="0" smtClean="0"/>
              <a:t>6 3 2”</a:t>
            </a:r>
            <a:r>
              <a:rPr lang="zh-CN" altLang="en-US" sz="2800" dirty="0" smtClean="0"/>
              <a:t>。</a:t>
            </a:r>
            <a:endParaRPr lang="en-US" altLang="zh-CN" sz="2800" dirty="0" smtClean="0"/>
          </a:p>
          <a:p>
            <a:pPr eaLnBrk="1" hangingPunct="1"/>
            <a:r>
              <a:rPr lang="zh-CN" altLang="en-US" sz="2800" dirty="0" smtClean="0"/>
              <a:t>那么，正确的做法又是什么呢？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t>分析</a:t>
            </a:r>
          </a:p>
        </p:txBody>
      </p:sp>
      <p:sp>
        <p:nvSpPr>
          <p:cNvPr id="22531" name="内容占位符 2"/>
          <p:cNvSpPr>
            <a:spLocks noGrp="1"/>
          </p:cNvSpPr>
          <p:nvPr>
            <p:ph idx="1"/>
          </p:nvPr>
        </p:nvSpPr>
        <p:spPr>
          <a:xfrm>
            <a:off x="251520" y="1600200"/>
            <a:ext cx="8568952" cy="4525963"/>
          </a:xfrm>
        </p:spPr>
        <p:txBody>
          <a:bodyPr/>
          <a:lstStyle/>
          <a:p>
            <a:pPr eaLnBrk="1" hangingPunct="1"/>
            <a:r>
              <a:rPr lang="zh-CN" altLang="en-US" b="1" dirty="0" smtClean="0">
                <a:solidFill>
                  <a:srgbClr val="FF0000"/>
                </a:solidFill>
              </a:rPr>
              <a:t>阶段划分：</a:t>
            </a:r>
            <a:r>
              <a:rPr lang="zh-CN" altLang="en-US" b="1" dirty="0" smtClean="0"/>
              <a:t>导弹飞来的高度</a:t>
            </a:r>
            <a:r>
              <a:rPr lang="en-US" altLang="zh-CN" b="1" dirty="0" smtClean="0"/>
              <a:t>num[1],num[2],……,num[n]</a:t>
            </a:r>
            <a:r>
              <a:rPr lang="zh-CN" altLang="en-US" b="1" dirty="0" smtClean="0">
                <a:solidFill>
                  <a:srgbClr val="FF0000"/>
                </a:solidFill>
              </a:rPr>
              <a:t>共</a:t>
            </a:r>
            <a:r>
              <a:rPr lang="en-US" altLang="zh-CN" b="1" dirty="0" smtClean="0">
                <a:solidFill>
                  <a:srgbClr val="FF0000"/>
                </a:solidFill>
              </a:rPr>
              <a:t>n</a:t>
            </a:r>
            <a:r>
              <a:rPr lang="zh-CN" altLang="en-US" b="1" dirty="0" smtClean="0">
                <a:solidFill>
                  <a:srgbClr val="FF0000"/>
                </a:solidFill>
              </a:rPr>
              <a:t>各阶段</a:t>
            </a:r>
            <a:endParaRPr lang="en-US" altLang="zh-CN" b="1" dirty="0" smtClean="0">
              <a:solidFill>
                <a:srgbClr val="FF0000"/>
              </a:solidFill>
            </a:endParaRPr>
          </a:p>
          <a:p>
            <a:pPr eaLnBrk="1" hangingPunct="1"/>
            <a:r>
              <a:rPr lang="zh-CN" altLang="en-US" b="1" dirty="0" smtClean="0">
                <a:solidFill>
                  <a:srgbClr val="FF0000"/>
                </a:solidFill>
              </a:rPr>
              <a:t>建立递推关系：</a:t>
            </a:r>
            <a:r>
              <a:rPr lang="zh-CN" altLang="en-US" b="1" dirty="0" smtClean="0"/>
              <a:t>设</a:t>
            </a:r>
            <a:r>
              <a:rPr lang="en-US" altLang="zh-CN" b="1" dirty="0" err="1" smtClean="0"/>
              <a:t>dps</a:t>
            </a:r>
            <a:r>
              <a:rPr lang="en-US" altLang="zh-CN" b="1" dirty="0" smtClean="0"/>
              <a:t>[</a:t>
            </a:r>
            <a:r>
              <a:rPr lang="en-US" altLang="zh-CN" b="1" dirty="0" err="1" smtClean="0"/>
              <a:t>i</a:t>
            </a:r>
            <a:r>
              <a:rPr lang="en-US" altLang="zh-CN" b="1" dirty="0" smtClean="0"/>
              <a:t>]</a:t>
            </a:r>
            <a:r>
              <a:rPr lang="zh-CN" altLang="en-US" b="1" dirty="0" smtClean="0"/>
              <a:t>表示从前</a:t>
            </a:r>
            <a:r>
              <a:rPr lang="en-US" altLang="zh-CN" b="1" dirty="0" err="1" smtClean="0"/>
              <a:t>i</a:t>
            </a:r>
            <a:r>
              <a:rPr lang="zh-CN" altLang="en-US" b="1" dirty="0" smtClean="0"/>
              <a:t>个高度的最长不上升序列的长度，则</a:t>
            </a:r>
            <a:endParaRPr lang="en-US" altLang="zh-CN" b="1" dirty="0" smtClean="0"/>
          </a:p>
          <a:p>
            <a:pPr lvl="1" eaLnBrk="1" hangingPunct="1"/>
            <a:r>
              <a:rPr lang="en-US" altLang="zh-CN" b="1" dirty="0" err="1" smtClean="0">
                <a:solidFill>
                  <a:srgbClr val="FF0000"/>
                </a:solidFill>
              </a:rPr>
              <a:t>dsp</a:t>
            </a:r>
            <a:r>
              <a:rPr lang="en-US" altLang="zh-CN" b="1" dirty="0" smtClean="0">
                <a:solidFill>
                  <a:srgbClr val="FF0000"/>
                </a:solidFill>
              </a:rPr>
              <a:t>[1]=1</a:t>
            </a:r>
          </a:p>
          <a:p>
            <a:pPr lvl="1" eaLnBrk="1" hangingPunct="1"/>
            <a:r>
              <a:rPr lang="en-US" altLang="zh-CN" b="1" dirty="0" err="1" smtClean="0">
                <a:solidFill>
                  <a:srgbClr val="FF0000"/>
                </a:solidFill>
              </a:rPr>
              <a:t>dps</a:t>
            </a:r>
            <a:r>
              <a:rPr lang="en-US" altLang="zh-CN" b="1" dirty="0" smtClean="0">
                <a:solidFill>
                  <a:srgbClr val="FF0000"/>
                </a:solidFill>
              </a:rPr>
              <a:t>[</a:t>
            </a:r>
            <a:r>
              <a:rPr lang="en-US" altLang="zh-CN" b="1" dirty="0" err="1" smtClean="0">
                <a:solidFill>
                  <a:srgbClr val="FF0000"/>
                </a:solidFill>
              </a:rPr>
              <a:t>i</a:t>
            </a:r>
            <a:r>
              <a:rPr lang="en-US" altLang="zh-CN" b="1" dirty="0" smtClean="0">
                <a:solidFill>
                  <a:srgbClr val="FF0000"/>
                </a:solidFill>
              </a:rPr>
              <a:t>]=max(</a:t>
            </a:r>
            <a:r>
              <a:rPr lang="en-US" altLang="zh-CN" b="1" dirty="0" err="1" smtClean="0">
                <a:solidFill>
                  <a:srgbClr val="FF0000"/>
                </a:solidFill>
              </a:rPr>
              <a:t>dps</a:t>
            </a:r>
            <a:r>
              <a:rPr lang="en-US" altLang="zh-CN" b="1" dirty="0" smtClean="0">
                <a:solidFill>
                  <a:srgbClr val="FF0000"/>
                </a:solidFill>
              </a:rPr>
              <a:t>[</a:t>
            </a:r>
            <a:r>
              <a:rPr lang="en-US" altLang="zh-CN" b="1" dirty="0" err="1" smtClean="0">
                <a:solidFill>
                  <a:srgbClr val="FF0000"/>
                </a:solidFill>
              </a:rPr>
              <a:t>i</a:t>
            </a:r>
            <a:r>
              <a:rPr lang="en-US" altLang="zh-CN" b="1" dirty="0" smtClean="0">
                <a:solidFill>
                  <a:srgbClr val="FF0000"/>
                </a:solidFill>
              </a:rPr>
              <a:t>],</a:t>
            </a:r>
            <a:r>
              <a:rPr lang="en-US" altLang="zh-CN" b="1" dirty="0" err="1" smtClean="0">
                <a:solidFill>
                  <a:srgbClr val="FF0000"/>
                </a:solidFill>
              </a:rPr>
              <a:t>dps</a:t>
            </a:r>
            <a:r>
              <a:rPr lang="en-US" altLang="zh-CN" b="1" dirty="0" smtClean="0">
                <a:solidFill>
                  <a:srgbClr val="FF0000"/>
                </a:solidFill>
              </a:rPr>
              <a:t>[j]+1)</a:t>
            </a:r>
          </a:p>
          <a:p>
            <a:pPr lvl="1" eaLnBrk="1" hangingPunct="1"/>
            <a:r>
              <a:rPr lang="en-US" altLang="zh-CN" b="1" dirty="0" err="1" smtClean="0">
                <a:solidFill>
                  <a:srgbClr val="FF0000"/>
                </a:solidFill>
              </a:rPr>
              <a:t>i</a:t>
            </a:r>
            <a:r>
              <a:rPr lang="en-US" altLang="zh-CN" b="1" dirty="0" smtClean="0">
                <a:solidFill>
                  <a:srgbClr val="FF0000"/>
                </a:solidFill>
              </a:rPr>
              <a:t>&gt;</a:t>
            </a:r>
            <a:r>
              <a:rPr lang="en-US" altLang="zh-CN" b="1" dirty="0" err="1" smtClean="0">
                <a:solidFill>
                  <a:srgbClr val="FF0000"/>
                </a:solidFill>
              </a:rPr>
              <a:t>j,num</a:t>
            </a:r>
            <a:r>
              <a:rPr lang="en-US" altLang="zh-CN" b="1" dirty="0" smtClean="0">
                <a:solidFill>
                  <a:srgbClr val="FF0000"/>
                </a:solidFill>
              </a:rPr>
              <a:t>[</a:t>
            </a:r>
            <a:r>
              <a:rPr lang="en-US" altLang="zh-CN" b="1" dirty="0" err="1" smtClean="0">
                <a:solidFill>
                  <a:srgbClr val="FF0000"/>
                </a:solidFill>
              </a:rPr>
              <a:t>i</a:t>
            </a:r>
            <a:r>
              <a:rPr lang="en-US" altLang="zh-CN" b="1" dirty="0" smtClean="0">
                <a:solidFill>
                  <a:srgbClr val="FF0000"/>
                </a:solidFill>
              </a:rPr>
              <a:t>]&gt;num[j]</a:t>
            </a:r>
          </a:p>
          <a:p>
            <a:pPr eaLnBrk="1" hangingPunct="1"/>
            <a:r>
              <a:rPr lang="zh-CN" altLang="en-US" b="1" dirty="0" smtClean="0">
                <a:solidFill>
                  <a:srgbClr val="FF0000"/>
                </a:solidFill>
              </a:rPr>
              <a:t>求出最大的</a:t>
            </a:r>
            <a:r>
              <a:rPr lang="en-US" altLang="zh-CN" b="1" dirty="0" err="1" smtClean="0">
                <a:solidFill>
                  <a:srgbClr val="FF0000"/>
                </a:solidFill>
              </a:rPr>
              <a:t>dps</a:t>
            </a:r>
            <a:r>
              <a:rPr lang="en-US" altLang="zh-CN" b="1" dirty="0" smtClean="0">
                <a:solidFill>
                  <a:srgbClr val="FF0000"/>
                </a:solidFill>
              </a:rPr>
              <a:t>[</a:t>
            </a:r>
            <a:r>
              <a:rPr lang="en-US" altLang="zh-CN" b="1" dirty="0" err="1" smtClean="0">
                <a:solidFill>
                  <a:srgbClr val="FF0000"/>
                </a:solidFill>
              </a:rPr>
              <a:t>i</a:t>
            </a:r>
            <a:r>
              <a:rPr lang="en-US" altLang="zh-CN" b="1" dirty="0" smtClean="0">
                <a:solidFill>
                  <a:srgbClr val="FF0000"/>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0"/>
            <a:ext cx="4968552" cy="6740307"/>
          </a:xfrm>
          <a:prstGeom prst="rect">
            <a:avLst/>
          </a:prstGeom>
        </p:spPr>
        <p:txBody>
          <a:bodyPr wrap="square">
            <a:spAutoFit/>
          </a:bodyPr>
          <a:lstStyle/>
          <a:p>
            <a:r>
              <a:rPr lang="en-US" altLang="zh-CN" sz="1600" dirty="0" smtClean="0"/>
              <a:t>#include&lt;</a:t>
            </a:r>
            <a:r>
              <a:rPr lang="en-US" altLang="zh-CN" sz="1600" dirty="0" err="1" smtClean="0"/>
              <a:t>cstdio</a:t>
            </a:r>
            <a:r>
              <a:rPr lang="en-US" altLang="zh-CN" sz="1600" dirty="0" smtClean="0"/>
              <a:t>&gt;  </a:t>
            </a:r>
          </a:p>
          <a:p>
            <a:r>
              <a:rPr lang="en-US" altLang="zh-CN" sz="1600" dirty="0" smtClean="0"/>
              <a:t>#include&lt;</a:t>
            </a:r>
            <a:r>
              <a:rPr lang="en-US" altLang="zh-CN" sz="1600" dirty="0" err="1" smtClean="0"/>
              <a:t>cstring</a:t>
            </a:r>
            <a:r>
              <a:rPr lang="en-US" altLang="zh-CN" sz="1600" dirty="0" smtClean="0"/>
              <a:t>&gt;  </a:t>
            </a:r>
          </a:p>
          <a:p>
            <a:r>
              <a:rPr lang="en-US" altLang="zh-CN" sz="1600" dirty="0" smtClean="0"/>
              <a:t>#include&lt;algorithm&gt;  </a:t>
            </a:r>
          </a:p>
          <a:p>
            <a:r>
              <a:rPr lang="en-US" altLang="zh-CN" sz="1600" dirty="0" smtClean="0"/>
              <a:t>#define max(</a:t>
            </a:r>
            <a:r>
              <a:rPr lang="en-US" altLang="zh-CN" sz="1600" dirty="0" err="1" smtClean="0"/>
              <a:t>a,b</a:t>
            </a:r>
            <a:r>
              <a:rPr lang="en-US" altLang="zh-CN" sz="1600" dirty="0" smtClean="0"/>
              <a:t>) ((a)&gt;(b)?(a):(b))  </a:t>
            </a:r>
          </a:p>
          <a:p>
            <a:r>
              <a:rPr lang="en-US" altLang="zh-CN" sz="1600" dirty="0" smtClean="0"/>
              <a:t>using namespace std;  </a:t>
            </a:r>
          </a:p>
          <a:p>
            <a:r>
              <a:rPr lang="en-US" altLang="zh-CN" sz="1600" dirty="0" err="1" smtClean="0"/>
              <a:t>int</a:t>
            </a:r>
            <a:r>
              <a:rPr lang="en-US" altLang="zh-CN" sz="1600" dirty="0" smtClean="0"/>
              <a:t> main()   </a:t>
            </a:r>
          </a:p>
          <a:p>
            <a:r>
              <a:rPr lang="en-US" altLang="zh-CN" sz="1600" dirty="0" smtClean="0"/>
              <a:t>{  </a:t>
            </a:r>
          </a:p>
          <a:p>
            <a:r>
              <a:rPr lang="en-US" altLang="zh-CN" sz="1600" dirty="0" smtClean="0"/>
              <a:t>    </a:t>
            </a:r>
            <a:r>
              <a:rPr lang="en-US" altLang="zh-CN" sz="1600" dirty="0" err="1" smtClean="0"/>
              <a:t>int</a:t>
            </a:r>
            <a:r>
              <a:rPr lang="en-US" altLang="zh-CN" sz="1600" dirty="0" smtClean="0"/>
              <a:t> </a:t>
            </a:r>
            <a:r>
              <a:rPr lang="en-US" altLang="zh-CN" sz="1600" dirty="0" err="1" smtClean="0"/>
              <a:t>dps</a:t>
            </a:r>
            <a:r>
              <a:rPr lang="en-US" altLang="zh-CN" sz="1600" dirty="0" smtClean="0"/>
              <a:t>[10010];  </a:t>
            </a:r>
          </a:p>
          <a:p>
            <a:r>
              <a:rPr lang="en-US" altLang="zh-CN" sz="1600" dirty="0" smtClean="0"/>
              <a:t>    </a:t>
            </a:r>
            <a:r>
              <a:rPr lang="en-US" altLang="zh-CN" sz="1600" dirty="0" err="1" smtClean="0"/>
              <a:t>memset</a:t>
            </a:r>
            <a:r>
              <a:rPr lang="en-US" altLang="zh-CN" sz="1600" dirty="0" smtClean="0"/>
              <a:t>(dps,0,sizeof(</a:t>
            </a:r>
            <a:r>
              <a:rPr lang="en-US" altLang="zh-CN" sz="1600" dirty="0" err="1" smtClean="0"/>
              <a:t>dps</a:t>
            </a:r>
            <a:r>
              <a:rPr lang="en-US" altLang="zh-CN" sz="1600" dirty="0" smtClean="0"/>
              <a:t>));  </a:t>
            </a:r>
          </a:p>
          <a:p>
            <a:r>
              <a:rPr lang="en-US" altLang="zh-CN" sz="1600" dirty="0" smtClean="0"/>
              <a:t>    </a:t>
            </a:r>
            <a:r>
              <a:rPr lang="en-US" altLang="zh-CN" sz="1600" dirty="0" err="1" smtClean="0"/>
              <a:t>int</a:t>
            </a:r>
            <a:r>
              <a:rPr lang="en-US" altLang="zh-CN" sz="1600" dirty="0" smtClean="0"/>
              <a:t> </a:t>
            </a:r>
            <a:r>
              <a:rPr lang="en-US" altLang="zh-CN" sz="1600" dirty="0" err="1" smtClean="0"/>
              <a:t>n,i</a:t>
            </a:r>
            <a:r>
              <a:rPr lang="en-US" altLang="zh-CN" sz="1600" dirty="0" smtClean="0"/>
              <a:t>, num[10010], x; </a:t>
            </a:r>
          </a:p>
          <a:p>
            <a:r>
              <a:rPr lang="en-US" altLang="zh-CN" sz="1600" dirty="0"/>
              <a:t> </a:t>
            </a:r>
            <a:r>
              <a:rPr lang="en-US" altLang="zh-CN" sz="1600" dirty="0" smtClean="0"/>
              <a:t>   </a:t>
            </a:r>
            <a:r>
              <a:rPr lang="en-US" altLang="zh-CN" sz="1600" dirty="0" err="1" smtClean="0"/>
              <a:t>scanf</a:t>
            </a:r>
            <a:r>
              <a:rPr lang="en-US" altLang="zh-CN" sz="1600" dirty="0" smtClean="0"/>
              <a:t>("%</a:t>
            </a:r>
            <a:r>
              <a:rPr lang="en-US" altLang="zh-CN" sz="1600" dirty="0" err="1" smtClean="0"/>
              <a:t>d",&amp;n</a:t>
            </a:r>
            <a:r>
              <a:rPr lang="en-US" altLang="zh-CN" sz="1600" dirty="0" smtClean="0"/>
              <a:t>);</a:t>
            </a:r>
          </a:p>
          <a:p>
            <a:r>
              <a:rPr lang="en-US" altLang="zh-CN" sz="1600" dirty="0"/>
              <a:t> </a:t>
            </a:r>
            <a:r>
              <a:rPr lang="en-US" altLang="zh-CN" sz="1600" dirty="0" smtClean="0"/>
              <a:t>   for(</a:t>
            </a:r>
            <a:r>
              <a:rPr lang="en-US" altLang="zh-CN" sz="1600" dirty="0" err="1" smtClean="0"/>
              <a:t>i</a:t>
            </a:r>
            <a:r>
              <a:rPr lang="en-US" altLang="zh-CN" sz="1600" dirty="0" smtClean="0"/>
              <a:t>=1;i&lt;=</a:t>
            </a:r>
            <a:r>
              <a:rPr lang="en-US" altLang="zh-CN" sz="1600" dirty="0" err="1" smtClean="0"/>
              <a:t>n;i</a:t>
            </a:r>
            <a:r>
              <a:rPr lang="en-US" altLang="zh-CN" sz="1600" dirty="0" smtClean="0"/>
              <a:t>++) </a:t>
            </a:r>
          </a:p>
          <a:p>
            <a:r>
              <a:rPr lang="en-US" altLang="zh-CN" sz="1600" dirty="0" smtClean="0"/>
              <a:t>        </a:t>
            </a:r>
            <a:r>
              <a:rPr lang="en-US" altLang="zh-CN" sz="1600" dirty="0" err="1" smtClean="0"/>
              <a:t>scanf</a:t>
            </a:r>
            <a:r>
              <a:rPr lang="en-US" altLang="zh-CN" sz="1600" dirty="0" smtClean="0"/>
              <a:t>("%</a:t>
            </a:r>
            <a:r>
              <a:rPr lang="en-US" altLang="zh-CN" sz="1600" dirty="0" err="1" smtClean="0"/>
              <a:t>d",&amp;num</a:t>
            </a:r>
            <a:r>
              <a:rPr lang="en-US" altLang="zh-CN" sz="1600" dirty="0" smtClean="0"/>
              <a:t>[</a:t>
            </a:r>
            <a:r>
              <a:rPr lang="en-US" altLang="zh-CN" sz="1600" dirty="0" err="1" smtClean="0"/>
              <a:t>i</a:t>
            </a:r>
            <a:r>
              <a:rPr lang="en-US" altLang="zh-CN" sz="1600" dirty="0" smtClean="0"/>
              <a:t>]);  </a:t>
            </a:r>
          </a:p>
          <a:p>
            <a:r>
              <a:rPr lang="en-US" altLang="zh-CN" sz="1600" dirty="0" smtClean="0"/>
              <a:t>    for(</a:t>
            </a:r>
            <a:r>
              <a:rPr lang="en-US" altLang="zh-CN" sz="1600" dirty="0" err="1" smtClean="0"/>
              <a:t>i</a:t>
            </a:r>
            <a:r>
              <a:rPr lang="en-US" altLang="zh-CN" sz="1600" dirty="0" smtClean="0"/>
              <a:t>=1;i&lt;=</a:t>
            </a:r>
            <a:r>
              <a:rPr lang="en-US" altLang="zh-CN" sz="1600" dirty="0" err="1" smtClean="0"/>
              <a:t>n;i</a:t>
            </a:r>
            <a:r>
              <a:rPr lang="en-US" altLang="zh-CN" sz="1600" dirty="0" smtClean="0"/>
              <a:t>++)  </a:t>
            </a:r>
          </a:p>
          <a:p>
            <a:r>
              <a:rPr lang="en-US" altLang="zh-CN" sz="1600" dirty="0" smtClean="0"/>
              <a:t>    </a:t>
            </a:r>
            <a:r>
              <a:rPr lang="en-US" altLang="zh-CN" sz="1600" dirty="0" err="1" smtClean="0"/>
              <a:t>dps</a:t>
            </a:r>
            <a:r>
              <a:rPr lang="en-US" altLang="zh-CN" sz="1600" dirty="0" smtClean="0"/>
              <a:t>[</a:t>
            </a:r>
            <a:r>
              <a:rPr lang="en-US" altLang="zh-CN" sz="1600" dirty="0" err="1" smtClean="0"/>
              <a:t>i</a:t>
            </a:r>
            <a:r>
              <a:rPr lang="en-US" altLang="zh-CN" sz="1600" dirty="0" smtClean="0"/>
              <a:t>]=1;  </a:t>
            </a:r>
          </a:p>
          <a:p>
            <a:r>
              <a:rPr lang="en-US" altLang="zh-CN" sz="1600" dirty="0" smtClean="0"/>
              <a:t>    for(</a:t>
            </a:r>
            <a:r>
              <a:rPr lang="en-US" altLang="zh-CN" sz="1600" dirty="0" err="1" smtClean="0"/>
              <a:t>i</a:t>
            </a:r>
            <a:r>
              <a:rPr lang="en-US" altLang="zh-CN" sz="1600" dirty="0" smtClean="0"/>
              <a:t>=1;i&lt;=</a:t>
            </a:r>
            <a:r>
              <a:rPr lang="en-US" altLang="zh-CN" sz="1600" dirty="0" err="1" smtClean="0"/>
              <a:t>n;i</a:t>
            </a:r>
            <a:r>
              <a:rPr lang="en-US" altLang="zh-CN" sz="1600" dirty="0" smtClean="0"/>
              <a:t>++)  </a:t>
            </a:r>
          </a:p>
          <a:p>
            <a:r>
              <a:rPr lang="en-US" altLang="zh-CN" sz="1600" dirty="0" smtClean="0"/>
              <a:t>    {  </a:t>
            </a:r>
          </a:p>
          <a:p>
            <a:r>
              <a:rPr lang="en-US" altLang="zh-CN" sz="1600" dirty="0" smtClean="0"/>
              <a:t>        for(</a:t>
            </a:r>
            <a:r>
              <a:rPr lang="en-US" altLang="zh-CN" sz="1600" dirty="0" err="1" smtClean="0"/>
              <a:t>int</a:t>
            </a:r>
            <a:r>
              <a:rPr lang="en-US" altLang="zh-CN" sz="1600" dirty="0" smtClean="0"/>
              <a:t> j=1;j&lt;</a:t>
            </a:r>
            <a:r>
              <a:rPr lang="en-US" altLang="zh-CN" sz="1600" dirty="0" err="1" smtClean="0"/>
              <a:t>i;j</a:t>
            </a:r>
            <a:r>
              <a:rPr lang="en-US" altLang="zh-CN" sz="1600" dirty="0" smtClean="0"/>
              <a:t>++)  </a:t>
            </a:r>
          </a:p>
          <a:p>
            <a:r>
              <a:rPr lang="zh-CN" altLang="en-US" sz="1600" dirty="0" smtClean="0"/>
              <a:t>             </a:t>
            </a:r>
            <a:r>
              <a:rPr lang="en-US" altLang="zh-CN" sz="1600" dirty="0" smtClean="0"/>
              <a:t>if(num[</a:t>
            </a:r>
            <a:r>
              <a:rPr lang="en-US" altLang="zh-CN" sz="1600" dirty="0" err="1" smtClean="0"/>
              <a:t>i</a:t>
            </a:r>
            <a:r>
              <a:rPr lang="en-US" altLang="zh-CN" sz="1600" dirty="0" smtClean="0"/>
              <a:t>]&gt;num[j])  </a:t>
            </a:r>
          </a:p>
          <a:p>
            <a:r>
              <a:rPr lang="zh-CN" altLang="en-US" sz="1600" dirty="0" smtClean="0"/>
              <a:t>                 </a:t>
            </a:r>
            <a:r>
              <a:rPr lang="en-US" altLang="zh-CN" sz="1600" dirty="0" err="1" smtClean="0"/>
              <a:t>dps</a:t>
            </a:r>
            <a:r>
              <a:rPr lang="en-US" altLang="zh-CN" sz="1600" dirty="0" smtClean="0"/>
              <a:t>[</a:t>
            </a:r>
            <a:r>
              <a:rPr lang="en-US" altLang="zh-CN" sz="1600" dirty="0" err="1" smtClean="0"/>
              <a:t>i</a:t>
            </a:r>
            <a:r>
              <a:rPr lang="en-US" altLang="zh-CN" sz="1600" dirty="0" smtClean="0"/>
              <a:t>]=max(</a:t>
            </a:r>
            <a:r>
              <a:rPr lang="en-US" altLang="zh-CN" sz="1600" dirty="0" err="1" smtClean="0"/>
              <a:t>dps</a:t>
            </a:r>
            <a:r>
              <a:rPr lang="en-US" altLang="zh-CN" sz="1600" dirty="0" smtClean="0"/>
              <a:t>[</a:t>
            </a:r>
            <a:r>
              <a:rPr lang="en-US" altLang="zh-CN" sz="1600" dirty="0" err="1" smtClean="0"/>
              <a:t>i</a:t>
            </a:r>
            <a:r>
              <a:rPr lang="en-US" altLang="zh-CN" sz="1600" dirty="0" smtClean="0"/>
              <a:t>],</a:t>
            </a:r>
            <a:r>
              <a:rPr lang="en-US" altLang="zh-CN" sz="1600" dirty="0" err="1" smtClean="0"/>
              <a:t>dps</a:t>
            </a:r>
            <a:r>
              <a:rPr lang="en-US" altLang="zh-CN" sz="1600" dirty="0" smtClean="0"/>
              <a:t>[j]+1);  </a:t>
            </a:r>
          </a:p>
          <a:p>
            <a:r>
              <a:rPr lang="zh-CN" altLang="en-US" sz="1600" dirty="0" smtClean="0"/>
              <a:t>   </a:t>
            </a:r>
            <a:r>
              <a:rPr lang="en-US" altLang="zh-CN" sz="1600" dirty="0" smtClean="0"/>
              <a:t>}  </a:t>
            </a:r>
          </a:p>
          <a:p>
            <a:r>
              <a:rPr lang="en-US" altLang="zh-CN" sz="1600" dirty="0" smtClean="0"/>
              <a:t>   </a:t>
            </a:r>
            <a:r>
              <a:rPr lang="en-US" altLang="zh-CN" sz="1600" dirty="0" err="1" smtClean="0"/>
              <a:t>int</a:t>
            </a:r>
            <a:r>
              <a:rPr lang="en-US" altLang="zh-CN" sz="1600" dirty="0" smtClean="0"/>
              <a:t> </a:t>
            </a:r>
            <a:r>
              <a:rPr lang="en-US" altLang="zh-CN" sz="1600" dirty="0" err="1" smtClean="0"/>
              <a:t>ans</a:t>
            </a:r>
            <a:r>
              <a:rPr lang="en-US" altLang="zh-CN" sz="1600" dirty="0" smtClean="0"/>
              <a:t>=0;  </a:t>
            </a:r>
          </a:p>
          <a:p>
            <a:r>
              <a:rPr lang="en-US" altLang="zh-CN" sz="1600" dirty="0" smtClean="0"/>
              <a:t>   for(</a:t>
            </a:r>
            <a:r>
              <a:rPr lang="en-US" altLang="zh-CN" sz="1600" dirty="0" err="1" smtClean="0"/>
              <a:t>i</a:t>
            </a:r>
            <a:r>
              <a:rPr lang="en-US" altLang="zh-CN" sz="1600" dirty="0" smtClean="0"/>
              <a:t>=1;i&lt;=</a:t>
            </a:r>
            <a:r>
              <a:rPr lang="en-US" altLang="zh-CN" sz="1600" dirty="0" err="1" smtClean="0"/>
              <a:t>n;i</a:t>
            </a:r>
            <a:r>
              <a:rPr lang="en-US" altLang="zh-CN" sz="1600" dirty="0" smtClean="0"/>
              <a:t>++)  </a:t>
            </a:r>
          </a:p>
          <a:p>
            <a:r>
              <a:rPr lang="en-US" altLang="zh-CN" sz="1600" dirty="0"/>
              <a:t> </a:t>
            </a:r>
            <a:r>
              <a:rPr lang="en-US" altLang="zh-CN" sz="1600" dirty="0" smtClean="0"/>
              <a:t>         </a:t>
            </a:r>
            <a:r>
              <a:rPr lang="en-US" altLang="zh-CN" sz="1600" dirty="0" err="1" smtClean="0"/>
              <a:t>ans</a:t>
            </a:r>
            <a:r>
              <a:rPr lang="en-US" altLang="zh-CN" sz="1600" dirty="0" smtClean="0"/>
              <a:t>=max(</a:t>
            </a:r>
            <a:r>
              <a:rPr lang="en-US" altLang="zh-CN" sz="1600" dirty="0" err="1" smtClean="0"/>
              <a:t>ans,dps</a:t>
            </a:r>
            <a:r>
              <a:rPr lang="en-US" altLang="zh-CN" sz="1600" dirty="0" smtClean="0"/>
              <a:t>[</a:t>
            </a:r>
            <a:r>
              <a:rPr lang="en-US" altLang="zh-CN" sz="1600" dirty="0" err="1" smtClean="0"/>
              <a:t>i</a:t>
            </a:r>
            <a:r>
              <a:rPr lang="en-US" altLang="zh-CN" sz="1600" dirty="0" smtClean="0"/>
              <a:t>]);  </a:t>
            </a:r>
          </a:p>
          <a:p>
            <a:r>
              <a:rPr lang="en-US" altLang="zh-CN" sz="1600" dirty="0" smtClean="0"/>
              <a:t>   </a:t>
            </a:r>
            <a:r>
              <a:rPr lang="en-US" altLang="zh-CN" sz="1600" dirty="0" err="1" smtClean="0"/>
              <a:t>printf</a:t>
            </a:r>
            <a:r>
              <a:rPr lang="en-US" altLang="zh-CN" sz="1600" dirty="0" smtClean="0"/>
              <a:t>("%d\</a:t>
            </a:r>
            <a:r>
              <a:rPr lang="en-US" altLang="zh-CN" sz="1600" dirty="0" err="1" smtClean="0"/>
              <a:t>n",ans</a:t>
            </a:r>
            <a:r>
              <a:rPr lang="en-US" altLang="zh-CN" sz="1600" dirty="0" smtClean="0"/>
              <a:t>);  </a:t>
            </a:r>
          </a:p>
          <a:p>
            <a:r>
              <a:rPr lang="en-US" altLang="zh-CN" sz="1600" dirty="0"/>
              <a:t> </a:t>
            </a:r>
            <a:r>
              <a:rPr lang="en-US" altLang="zh-CN" sz="1600" dirty="0" smtClean="0"/>
              <a:t>  return 0;</a:t>
            </a:r>
          </a:p>
          <a:p>
            <a:r>
              <a:rPr lang="en-US" altLang="zh-CN" sz="1600" dirty="0" smtClean="0"/>
              <a:t>} </a:t>
            </a:r>
            <a:endParaRPr lang="zh-CN"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dirty="0" smtClean="0">
                <a:solidFill>
                  <a:srgbClr val="FF0000"/>
                </a:solidFill>
              </a:rPr>
              <a:t>青蛙过河</a:t>
            </a:r>
            <a:endParaRPr lang="en-US" altLang="zh-CN" b="1" dirty="0" smtClean="0">
              <a:solidFill>
                <a:srgbClr val="FF0000"/>
              </a:solidFill>
            </a:endParaRPr>
          </a:p>
        </p:txBody>
      </p:sp>
      <p:sp>
        <p:nvSpPr>
          <p:cNvPr id="27651" name="Rectangle 3"/>
          <p:cNvSpPr>
            <a:spLocks noGrp="1" noChangeArrowheads="1"/>
          </p:cNvSpPr>
          <p:nvPr>
            <p:ph type="body" idx="1"/>
          </p:nvPr>
        </p:nvSpPr>
        <p:spPr/>
        <p:txBody>
          <a:bodyPr/>
          <a:lstStyle/>
          <a:p>
            <a:pPr>
              <a:lnSpc>
                <a:spcPct val="90000"/>
              </a:lnSpc>
            </a:pPr>
            <a:r>
              <a:rPr lang="zh-CN" altLang="en-US" sz="2400" b="1" smtClean="0"/>
              <a:t>在河上有一座独木桥，一只青蛙想沿着独木桥从河的一侧跳到另一侧。在桥上有一些石子，青蛙很讨厌踩在这些石子上。由于桥的长度和青蛙一次跳过的距离都是正整数，我们可以把独木桥上青蛙可能到达的点看成数轴上的一串整点：</a:t>
            </a:r>
            <a:r>
              <a:rPr lang="en-US" altLang="zh-CN" sz="2400" b="1" smtClean="0"/>
              <a:t>0</a:t>
            </a:r>
            <a:r>
              <a:rPr lang="zh-CN" altLang="en-US" sz="2400" b="1" smtClean="0"/>
              <a:t>，</a:t>
            </a:r>
            <a:r>
              <a:rPr lang="en-US" altLang="zh-CN" sz="2400" b="1" smtClean="0"/>
              <a:t>1</a:t>
            </a:r>
            <a:r>
              <a:rPr lang="zh-CN" altLang="en-US" sz="2400" b="1" smtClean="0"/>
              <a:t>，</a:t>
            </a:r>
            <a:r>
              <a:rPr lang="en-US" altLang="zh-CN" sz="2400" b="1" smtClean="0"/>
              <a:t>……</a:t>
            </a:r>
            <a:r>
              <a:rPr lang="zh-CN" altLang="en-US" sz="2400" b="1" smtClean="0"/>
              <a:t>，</a:t>
            </a:r>
            <a:r>
              <a:rPr lang="en-US" altLang="zh-CN" sz="2400" b="1" smtClean="0"/>
              <a:t>L</a:t>
            </a:r>
            <a:r>
              <a:rPr lang="zh-CN" altLang="en-US" sz="2400" b="1" smtClean="0"/>
              <a:t>（其中</a:t>
            </a:r>
            <a:r>
              <a:rPr lang="en-US" altLang="zh-CN" sz="2400" b="1" smtClean="0"/>
              <a:t>L</a:t>
            </a:r>
            <a:r>
              <a:rPr lang="zh-CN" altLang="en-US" sz="2400" b="1" smtClean="0"/>
              <a:t>是桥的长度）。坐标为</a:t>
            </a:r>
            <a:r>
              <a:rPr lang="en-US" altLang="zh-CN" sz="2400" b="1" smtClean="0"/>
              <a:t>0</a:t>
            </a:r>
            <a:r>
              <a:rPr lang="zh-CN" altLang="en-US" sz="2400" b="1" smtClean="0"/>
              <a:t>的点表示桥的起点，坐标为</a:t>
            </a:r>
            <a:r>
              <a:rPr lang="en-US" altLang="zh-CN" sz="2400" b="1" smtClean="0"/>
              <a:t>L</a:t>
            </a:r>
            <a:r>
              <a:rPr lang="zh-CN" altLang="en-US" sz="2400" b="1" smtClean="0"/>
              <a:t>的点表示桥的终点。青蛙从桥的起点开始，不停的向终点方向跳跃。一次跳跃的距离是</a:t>
            </a:r>
            <a:r>
              <a:rPr lang="en-US" altLang="zh-CN" sz="2400" b="1" smtClean="0"/>
              <a:t>S</a:t>
            </a:r>
            <a:r>
              <a:rPr lang="zh-CN" altLang="en-US" sz="2400" b="1" smtClean="0"/>
              <a:t>到</a:t>
            </a:r>
            <a:r>
              <a:rPr lang="en-US" altLang="zh-CN" sz="2400" b="1" smtClean="0"/>
              <a:t>T</a:t>
            </a:r>
            <a:r>
              <a:rPr lang="zh-CN" altLang="en-US" sz="2400" b="1" smtClean="0"/>
              <a:t>之间的任意正整数（包括</a:t>
            </a:r>
            <a:r>
              <a:rPr lang="en-US" altLang="zh-CN" sz="2400" b="1" smtClean="0"/>
              <a:t>S,T</a:t>
            </a:r>
            <a:r>
              <a:rPr lang="zh-CN" altLang="en-US" sz="2400" b="1" smtClean="0"/>
              <a:t>）。当青蛙跳到或跳过坐标为</a:t>
            </a:r>
            <a:r>
              <a:rPr lang="en-US" altLang="zh-CN" sz="2400" b="1" smtClean="0"/>
              <a:t>L</a:t>
            </a:r>
            <a:r>
              <a:rPr lang="zh-CN" altLang="en-US" sz="2400" b="1" smtClean="0"/>
              <a:t>的点时，就算青蛙已经跳出了独木桥。</a:t>
            </a:r>
          </a:p>
          <a:p>
            <a:pPr>
              <a:lnSpc>
                <a:spcPct val="90000"/>
              </a:lnSpc>
            </a:pPr>
            <a:r>
              <a:rPr lang="zh-CN" altLang="en-US" sz="2400" b="1" smtClean="0"/>
              <a:t>题目给出独木桥的长度</a:t>
            </a:r>
            <a:r>
              <a:rPr lang="en-US" altLang="zh-CN" sz="2400" b="1" smtClean="0"/>
              <a:t>L</a:t>
            </a:r>
            <a:r>
              <a:rPr lang="zh-CN" altLang="en-US" sz="2400" b="1" smtClean="0"/>
              <a:t>，青蛙跳跃的距离范围</a:t>
            </a:r>
            <a:r>
              <a:rPr lang="en-US" altLang="zh-CN" sz="2400" b="1" smtClean="0"/>
              <a:t>S,T</a:t>
            </a:r>
            <a:r>
              <a:rPr lang="zh-CN" altLang="en-US" sz="2400" b="1" smtClean="0"/>
              <a:t>，桥上石子的位置。你的任务是确定青蛙要想过河，最少需要踩到的石子数。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57200" y="163513"/>
            <a:ext cx="8288338" cy="6789737"/>
          </a:xfrm>
        </p:spPr>
        <p:txBody>
          <a:bodyPr/>
          <a:lstStyle/>
          <a:p>
            <a:pPr>
              <a:lnSpc>
                <a:spcPct val="80000"/>
              </a:lnSpc>
            </a:pPr>
            <a:r>
              <a:rPr lang="zh-CN" altLang="en-US" sz="2400" b="1" dirty="0" smtClean="0">
                <a:solidFill>
                  <a:srgbClr val="FF0000"/>
                </a:solidFill>
              </a:rPr>
              <a:t>输入要求：</a:t>
            </a:r>
            <a:r>
              <a:rPr lang="zh-CN" altLang="en-US" sz="2400" b="1" dirty="0" smtClean="0"/>
              <a:t>第一行有一个正整数</a:t>
            </a:r>
            <a:r>
              <a:rPr lang="en-US" altLang="zh-CN" sz="2400" b="1" dirty="0" smtClean="0"/>
              <a:t>L</a:t>
            </a:r>
            <a:r>
              <a:rPr lang="zh-CN" altLang="en-US" sz="2400" b="1" dirty="0" smtClean="0"/>
              <a:t>（</a:t>
            </a:r>
            <a:r>
              <a:rPr lang="en-US" altLang="zh-CN" sz="2400" b="1" dirty="0" smtClean="0"/>
              <a:t>1 &lt;= L &lt;= 10</a:t>
            </a:r>
            <a:r>
              <a:rPr lang="en-US" altLang="zh-CN" sz="2400" b="1" baseline="30000" dirty="0" smtClean="0"/>
              <a:t>9</a:t>
            </a:r>
            <a:r>
              <a:rPr lang="zh-CN" altLang="en-US" sz="2400" b="1" dirty="0" smtClean="0"/>
              <a:t>），表示独木桥的长度。第二行有三个正整数</a:t>
            </a:r>
            <a:r>
              <a:rPr lang="en-US" altLang="zh-CN" sz="2400" b="1" dirty="0" smtClean="0"/>
              <a:t>S</a:t>
            </a:r>
            <a:r>
              <a:rPr lang="zh-CN" altLang="en-US" sz="2400" b="1" dirty="0" smtClean="0"/>
              <a:t>，</a:t>
            </a:r>
            <a:r>
              <a:rPr lang="en-US" altLang="zh-CN" sz="2400" b="1" dirty="0" smtClean="0"/>
              <a:t>T</a:t>
            </a:r>
            <a:r>
              <a:rPr lang="zh-CN" altLang="en-US" sz="2400" b="1" dirty="0" smtClean="0"/>
              <a:t>，</a:t>
            </a:r>
            <a:r>
              <a:rPr lang="en-US" altLang="zh-CN" sz="2400" b="1" dirty="0" smtClean="0"/>
              <a:t>M</a:t>
            </a:r>
            <a:r>
              <a:rPr lang="zh-CN" altLang="en-US" sz="2400" b="1" dirty="0" smtClean="0"/>
              <a:t>，分别表示青蛙一次跳跃的最小距离，最大距离，及桥上石子的个数，其中</a:t>
            </a:r>
            <a:r>
              <a:rPr lang="en-US" altLang="zh-CN" sz="2400" b="1" dirty="0" smtClean="0"/>
              <a:t>1 &lt;= S &lt;= T &lt;= 10</a:t>
            </a:r>
            <a:r>
              <a:rPr lang="zh-CN" altLang="en-US" sz="2400" b="1" dirty="0" smtClean="0"/>
              <a:t>，</a:t>
            </a:r>
            <a:r>
              <a:rPr lang="en-US" altLang="zh-CN" sz="2400" b="1" dirty="0" smtClean="0"/>
              <a:t>1 &lt;= M &lt;= 100</a:t>
            </a:r>
            <a:r>
              <a:rPr lang="zh-CN" altLang="en-US" sz="2400" b="1" dirty="0" smtClean="0"/>
              <a:t>。第三行有</a:t>
            </a:r>
            <a:r>
              <a:rPr lang="en-US" altLang="zh-CN" sz="2400" b="1" dirty="0" smtClean="0"/>
              <a:t>M</a:t>
            </a:r>
            <a:r>
              <a:rPr lang="zh-CN" altLang="en-US" sz="2400" b="1" dirty="0" smtClean="0"/>
              <a:t>个不同的正整数分别表示这</a:t>
            </a:r>
            <a:r>
              <a:rPr lang="en-US" altLang="zh-CN" sz="2400" b="1" dirty="0" smtClean="0"/>
              <a:t>M</a:t>
            </a:r>
            <a:r>
              <a:rPr lang="zh-CN" altLang="en-US" sz="2400" b="1" dirty="0" smtClean="0"/>
              <a:t>个石子在数轴上的位置（数据保证桥的起点和终点处没有石子）。所有相邻的整数之间用一个空格隔开。</a:t>
            </a:r>
          </a:p>
          <a:p>
            <a:pPr>
              <a:lnSpc>
                <a:spcPct val="80000"/>
              </a:lnSpc>
            </a:pPr>
            <a:r>
              <a:rPr lang="zh-CN" altLang="en-US" sz="2400" b="1" dirty="0" smtClean="0">
                <a:solidFill>
                  <a:srgbClr val="FF0000"/>
                </a:solidFill>
              </a:rPr>
              <a:t>输出要求：</a:t>
            </a:r>
            <a:r>
              <a:rPr lang="zh-CN" altLang="en-US" sz="2400" b="1" dirty="0" smtClean="0"/>
              <a:t>只包括一个整数，表示青蛙过河最少需要踩到的石子数。</a:t>
            </a:r>
          </a:p>
          <a:p>
            <a:pPr>
              <a:lnSpc>
                <a:spcPct val="80000"/>
              </a:lnSpc>
            </a:pPr>
            <a:r>
              <a:rPr lang="zh-CN" altLang="en-US" sz="2400" b="1" dirty="0" smtClean="0">
                <a:solidFill>
                  <a:srgbClr val="FF0000"/>
                </a:solidFill>
              </a:rPr>
              <a:t>样例输入</a:t>
            </a:r>
            <a:endParaRPr lang="en-US" altLang="zh-CN" sz="2400" b="1" dirty="0" smtClean="0">
              <a:solidFill>
                <a:srgbClr val="FF0000"/>
              </a:solidFill>
            </a:endParaRPr>
          </a:p>
          <a:p>
            <a:pPr lvl="1">
              <a:lnSpc>
                <a:spcPct val="80000"/>
              </a:lnSpc>
              <a:buFontTx/>
              <a:buNone/>
            </a:pPr>
            <a:r>
              <a:rPr lang="en-US" altLang="zh-CN" sz="2000" b="1" dirty="0" smtClean="0"/>
              <a:t>10</a:t>
            </a:r>
          </a:p>
          <a:p>
            <a:pPr lvl="1">
              <a:lnSpc>
                <a:spcPct val="80000"/>
              </a:lnSpc>
              <a:buFontTx/>
              <a:buNone/>
            </a:pPr>
            <a:r>
              <a:rPr lang="en-US" altLang="zh-CN" sz="2000" b="1" dirty="0" smtClean="0"/>
              <a:t>2 3 5</a:t>
            </a:r>
          </a:p>
          <a:p>
            <a:pPr lvl="1">
              <a:lnSpc>
                <a:spcPct val="80000"/>
              </a:lnSpc>
              <a:buFontTx/>
              <a:buNone/>
            </a:pPr>
            <a:r>
              <a:rPr lang="en-US" altLang="zh-CN" sz="2000" b="1" dirty="0" smtClean="0"/>
              <a:t>2 3 5 6 7</a:t>
            </a:r>
          </a:p>
          <a:p>
            <a:pPr>
              <a:lnSpc>
                <a:spcPct val="80000"/>
              </a:lnSpc>
            </a:pPr>
            <a:r>
              <a:rPr lang="zh-CN" altLang="en-US" sz="2400" b="1" dirty="0" smtClean="0">
                <a:solidFill>
                  <a:srgbClr val="FF0000"/>
                </a:solidFill>
              </a:rPr>
              <a:t>样例输出</a:t>
            </a:r>
            <a:endParaRPr lang="en-US" altLang="zh-CN" sz="2400" b="1" dirty="0" smtClean="0">
              <a:solidFill>
                <a:srgbClr val="FF0000"/>
              </a:solidFill>
            </a:endParaRPr>
          </a:p>
          <a:p>
            <a:pPr lvl="1">
              <a:lnSpc>
                <a:spcPct val="80000"/>
              </a:lnSpc>
              <a:buFontTx/>
              <a:buNone/>
            </a:pPr>
            <a:r>
              <a:rPr lang="en-US" altLang="zh-CN" sz="2000" b="1" dirty="0" smtClean="0"/>
              <a:t>2</a:t>
            </a:r>
          </a:p>
          <a:p>
            <a:pPr>
              <a:lnSpc>
                <a:spcPct val="80000"/>
              </a:lnSpc>
            </a:pPr>
            <a:r>
              <a:rPr lang="zh-CN" altLang="en-US" sz="2400" b="1" dirty="0" smtClean="0">
                <a:solidFill>
                  <a:srgbClr val="FF0000"/>
                </a:solidFill>
              </a:rPr>
              <a:t>数据规模</a:t>
            </a:r>
            <a:endParaRPr lang="en-US" altLang="zh-CN" sz="2400" b="1" dirty="0" smtClean="0">
              <a:solidFill>
                <a:srgbClr val="FF0000"/>
              </a:solidFill>
            </a:endParaRPr>
          </a:p>
          <a:p>
            <a:pPr lvl="1">
              <a:lnSpc>
                <a:spcPct val="80000"/>
              </a:lnSpc>
              <a:buFontTx/>
              <a:buNone/>
            </a:pPr>
            <a:r>
              <a:rPr lang="zh-CN" altLang="en-US" sz="2000" b="1" dirty="0" smtClean="0"/>
              <a:t>对于</a:t>
            </a:r>
            <a:r>
              <a:rPr lang="en-US" altLang="zh-CN" sz="2000" b="1" dirty="0" smtClean="0"/>
              <a:t>30%</a:t>
            </a:r>
            <a:r>
              <a:rPr lang="zh-CN" altLang="en-US" sz="2000" b="1" dirty="0" smtClean="0"/>
              <a:t>的数据，</a:t>
            </a:r>
            <a:r>
              <a:rPr lang="en-US" altLang="zh-CN" sz="2000" b="1" dirty="0" smtClean="0"/>
              <a:t>L &lt;= 10000</a:t>
            </a:r>
            <a:r>
              <a:rPr lang="zh-CN" altLang="en-US" sz="2000" b="1" dirty="0" smtClean="0"/>
              <a:t>；</a:t>
            </a:r>
          </a:p>
          <a:p>
            <a:pPr lvl="1">
              <a:lnSpc>
                <a:spcPct val="80000"/>
              </a:lnSpc>
              <a:buFontTx/>
              <a:buNone/>
            </a:pPr>
            <a:r>
              <a:rPr lang="zh-CN" altLang="en-US" sz="2000" b="1" dirty="0" smtClean="0"/>
              <a:t>对于全部的数据，</a:t>
            </a:r>
            <a:r>
              <a:rPr lang="en-US" altLang="zh-CN" sz="2000" b="1" dirty="0" smtClean="0"/>
              <a:t>L &lt;= 10</a:t>
            </a:r>
            <a:r>
              <a:rPr lang="en-US" altLang="zh-CN" sz="2000" b="1" baseline="30000" dirty="0" smtClean="0"/>
              <a:t>9</a:t>
            </a:r>
            <a:r>
              <a:rPr lang="zh-CN" altLang="en-US" sz="2000" b="1"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smtClean="0"/>
              <a:t>分析 </a:t>
            </a:r>
          </a:p>
        </p:txBody>
      </p:sp>
      <p:sp>
        <p:nvSpPr>
          <p:cNvPr id="3076" name="Rectangle 3"/>
          <p:cNvSpPr>
            <a:spLocks noGrp="1" noChangeArrowheads="1"/>
          </p:cNvSpPr>
          <p:nvPr>
            <p:ph type="body" sz="half" idx="1"/>
          </p:nvPr>
        </p:nvSpPr>
        <p:spPr>
          <a:xfrm>
            <a:off x="539750" y="1628775"/>
            <a:ext cx="8280400" cy="1728788"/>
          </a:xfrm>
        </p:spPr>
        <p:txBody>
          <a:bodyPr/>
          <a:lstStyle/>
          <a:p>
            <a:r>
              <a:rPr lang="zh-CN" altLang="en-US" sz="2400" b="1" smtClean="0"/>
              <a:t>由于不能往回跳，很容易想到用动态规划解决这个题目。</a:t>
            </a:r>
          </a:p>
          <a:p>
            <a:r>
              <a:rPr lang="zh-CN" altLang="en-US" sz="2400" b="1" smtClean="0"/>
              <a:t>设</a:t>
            </a:r>
            <a:r>
              <a:rPr lang="en-US" altLang="zh-CN" sz="2400" b="1" smtClean="0"/>
              <a:t>f(i)</a:t>
            </a:r>
            <a:r>
              <a:rPr lang="zh-CN" altLang="en-US" sz="2400" b="1" smtClean="0"/>
              <a:t>表示跳到第</a:t>
            </a:r>
            <a:r>
              <a:rPr lang="en-US" altLang="zh-CN" sz="2400" b="1" smtClean="0"/>
              <a:t>i</a:t>
            </a:r>
            <a:r>
              <a:rPr lang="zh-CN" altLang="en-US" sz="2400" b="1" smtClean="0"/>
              <a:t>个点需要踩到的最少石子数，则很容易写出动态规划的状态转移方程</a:t>
            </a:r>
            <a:r>
              <a:rPr lang="en-US" altLang="zh-CN" sz="2400" b="1" smtClean="0"/>
              <a:t>:</a:t>
            </a:r>
          </a:p>
          <a:p>
            <a:pPr>
              <a:buFontTx/>
              <a:buNone/>
            </a:pPr>
            <a:endParaRPr lang="en-US" altLang="zh-CN" sz="2400" b="1" smtClean="0"/>
          </a:p>
        </p:txBody>
      </p:sp>
      <p:graphicFrame>
        <p:nvGraphicFramePr>
          <p:cNvPr id="3074" name="Object 2"/>
          <p:cNvGraphicFramePr>
            <a:graphicFrameLocks noGrp="1" noChangeAspect="1"/>
          </p:cNvGraphicFramePr>
          <p:nvPr>
            <p:ph sz="half" idx="2"/>
          </p:nvPr>
        </p:nvGraphicFramePr>
        <p:xfrm>
          <a:off x="971550" y="3213100"/>
          <a:ext cx="7491413" cy="2016125"/>
        </p:xfrm>
        <a:graphic>
          <a:graphicData uri="http://schemas.openxmlformats.org/presentationml/2006/ole">
            <mc:AlternateContent xmlns:mc="http://schemas.openxmlformats.org/markup-compatibility/2006">
              <mc:Choice xmlns:v="urn:schemas-microsoft-com:vml" Requires="v">
                <p:oleObj spid="_x0000_s3078" name="公式" r:id="rId3" imgW="3441600" imgH="927000" progId="Equation.3">
                  <p:embed/>
                </p:oleObj>
              </mc:Choice>
              <mc:Fallback>
                <p:oleObj name="公式" r:id="rId3" imgW="3441600" imgH="927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213100"/>
                        <a:ext cx="7491413"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ChangeArrowheads="1"/>
          </p:cNvSpPr>
          <p:nvPr/>
        </p:nvSpPr>
        <p:spPr bwMode="auto">
          <a:xfrm>
            <a:off x="611188" y="5516563"/>
            <a:ext cx="8077200" cy="1104900"/>
          </a:xfrm>
          <a:prstGeom prst="rect">
            <a:avLst/>
          </a:prstGeom>
          <a:noFill/>
          <a:ln w="9525">
            <a:noFill/>
            <a:miter lim="800000"/>
            <a:headEnd/>
            <a:tailEnd/>
          </a:ln>
        </p:spPr>
        <p:txBody>
          <a:bodyPr/>
          <a:lstStyle/>
          <a:p>
            <a:pPr marL="342900" indent="-342900">
              <a:spcBef>
                <a:spcPct val="20000"/>
              </a:spcBef>
              <a:buFontTx/>
              <a:buChar char="•"/>
            </a:pPr>
            <a:r>
              <a:rPr lang="zh-CN" altLang="en-US" b="1"/>
              <a:t>时间复杂度是</a:t>
            </a:r>
            <a:r>
              <a:rPr lang="en-US" altLang="zh-CN" b="1"/>
              <a:t>O(L*(T-S))</a:t>
            </a:r>
            <a:r>
              <a:rPr lang="zh-CN" altLang="en-US" b="1"/>
              <a:t>，但本题的</a:t>
            </a:r>
            <a:r>
              <a:rPr lang="en-US" altLang="zh-CN" b="1"/>
              <a:t>L</a:t>
            </a:r>
            <a:r>
              <a:rPr lang="zh-CN" altLang="en-US" b="1"/>
              <a:t>高达</a:t>
            </a:r>
            <a:r>
              <a:rPr lang="en-US" altLang="zh-CN" b="1"/>
              <a:t>10</a:t>
            </a:r>
            <a:r>
              <a:rPr lang="en-US" altLang="zh-CN" b="1" baseline="30000"/>
              <a:t>9</a:t>
            </a:r>
            <a:r>
              <a:rPr lang="zh-CN" altLang="en-US" b="1"/>
              <a:t>，根本无法承受</a:t>
            </a:r>
            <a:r>
              <a:rPr lang="en-US" altLang="zh-CN" b="1"/>
              <a:t>!</a:t>
            </a:r>
            <a:r>
              <a:rPr lang="en-US" altLang="zh-CN"/>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endParaRPr lang="zh-CN" altLang="en-US" smtClean="0"/>
          </a:p>
        </p:txBody>
      </p:sp>
      <p:sp>
        <p:nvSpPr>
          <p:cNvPr id="27651" name="矩形 3"/>
          <p:cNvSpPr>
            <a:spLocks noChangeArrowheads="1"/>
          </p:cNvSpPr>
          <p:nvPr/>
        </p:nvSpPr>
        <p:spPr bwMode="auto">
          <a:xfrm>
            <a:off x="1187624" y="1340768"/>
            <a:ext cx="6500812" cy="5632311"/>
          </a:xfrm>
          <a:prstGeom prst="rect">
            <a:avLst/>
          </a:prstGeom>
          <a:noFill/>
          <a:ln w="9525">
            <a:noFill/>
            <a:miter lim="800000"/>
            <a:headEnd/>
            <a:tailEnd/>
          </a:ln>
        </p:spPr>
        <p:txBody>
          <a:bodyPr wrap="square">
            <a:spAutoFit/>
          </a:bodyPr>
          <a:lstStyle/>
          <a:p>
            <a:r>
              <a:rPr lang="en-US" altLang="zh-CN" dirty="0">
                <a:latin typeface="Calibri" pitchFamily="34" charset="0"/>
              </a:rPr>
              <a:t>#include&lt;</a:t>
            </a:r>
            <a:r>
              <a:rPr lang="en-US" altLang="zh-CN" dirty="0" err="1">
                <a:latin typeface="Calibri" pitchFamily="34" charset="0"/>
              </a:rPr>
              <a:t>iostream</a:t>
            </a:r>
            <a:r>
              <a:rPr lang="en-US" altLang="zh-CN" dirty="0">
                <a:latin typeface="Calibri" pitchFamily="34" charset="0"/>
              </a:rPr>
              <a:t>&gt;</a:t>
            </a:r>
          </a:p>
          <a:p>
            <a:r>
              <a:rPr lang="en-US" altLang="zh-CN" dirty="0">
                <a:latin typeface="Calibri" pitchFamily="34" charset="0"/>
              </a:rPr>
              <a:t>using namespace std;</a:t>
            </a:r>
          </a:p>
          <a:p>
            <a:r>
              <a:rPr lang="en-US" altLang="zh-CN" dirty="0" err="1">
                <a:latin typeface="Calibri" pitchFamily="34" charset="0"/>
              </a:rPr>
              <a:t>int</a:t>
            </a:r>
            <a:r>
              <a:rPr lang="en-US" altLang="zh-CN" dirty="0">
                <a:latin typeface="Calibri" pitchFamily="34" charset="0"/>
              </a:rPr>
              <a:t> fun(</a:t>
            </a:r>
            <a:r>
              <a:rPr lang="en-US" altLang="zh-CN" dirty="0" err="1">
                <a:latin typeface="Calibri" pitchFamily="34" charset="0"/>
              </a:rPr>
              <a:t>int</a:t>
            </a:r>
            <a:r>
              <a:rPr lang="en-US" altLang="zh-CN" dirty="0">
                <a:latin typeface="Calibri" pitchFamily="34" charset="0"/>
              </a:rPr>
              <a:t> m)</a:t>
            </a:r>
          </a:p>
          <a:p>
            <a:r>
              <a:rPr lang="en-US" altLang="zh-CN" dirty="0">
                <a:latin typeface="Calibri" pitchFamily="34" charset="0"/>
              </a:rPr>
              <a:t>{</a:t>
            </a:r>
          </a:p>
          <a:p>
            <a:r>
              <a:rPr lang="en-US" altLang="zh-CN" dirty="0">
                <a:latin typeface="Calibri" pitchFamily="34" charset="0"/>
              </a:rPr>
              <a:t>	if(m==1) return 1;</a:t>
            </a:r>
          </a:p>
          <a:p>
            <a:r>
              <a:rPr lang="en-US" altLang="zh-CN" dirty="0">
                <a:latin typeface="Calibri" pitchFamily="34" charset="0"/>
              </a:rPr>
              <a:t>	else if(m==2)return 2;</a:t>
            </a:r>
          </a:p>
          <a:p>
            <a:r>
              <a:rPr lang="en-US" altLang="zh-CN" dirty="0">
                <a:latin typeface="Calibri" pitchFamily="34" charset="0"/>
              </a:rPr>
              <a:t>	else return </a:t>
            </a:r>
            <a:r>
              <a:rPr lang="en-US" altLang="zh-CN" dirty="0">
                <a:solidFill>
                  <a:srgbClr val="FF0000"/>
                </a:solidFill>
                <a:latin typeface="Calibri" pitchFamily="34" charset="0"/>
              </a:rPr>
              <a:t>fun(m-1)+fun(m-2);</a:t>
            </a:r>
          </a:p>
          <a:p>
            <a:r>
              <a:rPr lang="en-US" altLang="zh-CN" dirty="0">
                <a:latin typeface="Calibri" pitchFamily="34" charset="0"/>
              </a:rPr>
              <a:t>}</a:t>
            </a:r>
          </a:p>
          <a:p>
            <a:r>
              <a:rPr lang="en-US" altLang="zh-CN" dirty="0" err="1">
                <a:latin typeface="Calibri" pitchFamily="34" charset="0"/>
              </a:rPr>
              <a:t>int</a:t>
            </a:r>
            <a:r>
              <a:rPr lang="en-US" altLang="zh-CN" dirty="0">
                <a:latin typeface="Calibri" pitchFamily="34" charset="0"/>
              </a:rPr>
              <a:t> main()</a:t>
            </a:r>
          </a:p>
          <a:p>
            <a:r>
              <a:rPr lang="en-US" altLang="zh-CN" dirty="0">
                <a:latin typeface="Calibri" pitchFamily="34" charset="0"/>
              </a:rPr>
              <a:t>{</a:t>
            </a:r>
          </a:p>
          <a:p>
            <a:r>
              <a:rPr lang="en-US" altLang="zh-CN" dirty="0">
                <a:latin typeface="Calibri" pitchFamily="34" charset="0"/>
              </a:rPr>
              <a:t>	</a:t>
            </a:r>
            <a:r>
              <a:rPr lang="en-US" altLang="zh-CN" dirty="0" err="1">
                <a:latin typeface="Calibri" pitchFamily="34" charset="0"/>
              </a:rPr>
              <a:t>int</a:t>
            </a:r>
            <a:r>
              <a:rPr lang="en-US" altLang="zh-CN" dirty="0">
                <a:latin typeface="Calibri" pitchFamily="34" charset="0"/>
              </a:rPr>
              <a:t> n;</a:t>
            </a:r>
          </a:p>
          <a:p>
            <a:r>
              <a:rPr lang="en-US" altLang="zh-CN" dirty="0">
                <a:latin typeface="Calibri" pitchFamily="34" charset="0"/>
              </a:rPr>
              <a:t>	</a:t>
            </a:r>
            <a:r>
              <a:rPr lang="en-US" altLang="zh-CN" dirty="0" err="1">
                <a:latin typeface="Calibri" pitchFamily="34" charset="0"/>
              </a:rPr>
              <a:t>cin</a:t>
            </a:r>
            <a:r>
              <a:rPr lang="en-US" altLang="zh-CN" dirty="0">
                <a:latin typeface="Calibri" pitchFamily="34" charset="0"/>
              </a:rPr>
              <a:t>&gt;&gt;n;</a:t>
            </a:r>
          </a:p>
          <a:p>
            <a:r>
              <a:rPr lang="en-US" altLang="zh-CN" dirty="0">
                <a:latin typeface="Calibri" pitchFamily="34" charset="0"/>
              </a:rPr>
              <a:t>	</a:t>
            </a:r>
            <a:r>
              <a:rPr lang="en-US" altLang="zh-CN" dirty="0" err="1">
                <a:latin typeface="Calibri" pitchFamily="34" charset="0"/>
              </a:rPr>
              <a:t>cout</a:t>
            </a:r>
            <a:r>
              <a:rPr lang="en-US" altLang="zh-CN" dirty="0">
                <a:latin typeface="Calibri" pitchFamily="34" charset="0"/>
              </a:rPr>
              <a:t>&lt;&lt;fun(n</a:t>
            </a:r>
            <a:r>
              <a:rPr lang="en-US" altLang="zh-CN" dirty="0" smtClean="0">
                <a:latin typeface="Calibri" pitchFamily="34" charset="0"/>
              </a:rPr>
              <a:t>)&lt;&lt;</a:t>
            </a:r>
            <a:r>
              <a:rPr lang="en-US" altLang="zh-CN" dirty="0" err="1" smtClean="0">
                <a:latin typeface="Calibri" pitchFamily="34" charset="0"/>
              </a:rPr>
              <a:t>endl</a:t>
            </a:r>
            <a:r>
              <a:rPr lang="en-US" altLang="zh-CN" dirty="0" smtClean="0">
                <a:latin typeface="Calibri" pitchFamily="34" charset="0"/>
              </a:rPr>
              <a:t>;</a:t>
            </a:r>
            <a:endParaRPr lang="en-US" altLang="zh-CN" dirty="0">
              <a:latin typeface="Calibri" pitchFamily="34" charset="0"/>
            </a:endParaRPr>
          </a:p>
          <a:p>
            <a:r>
              <a:rPr lang="en-US" altLang="zh-CN" dirty="0">
                <a:latin typeface="Calibri" pitchFamily="34" charset="0"/>
              </a:rPr>
              <a:t>	return 0;</a:t>
            </a:r>
          </a:p>
          <a:p>
            <a:r>
              <a:rPr lang="en-US" altLang="zh-CN" dirty="0">
                <a:latin typeface="Calibri" pitchFamily="34" charset="0"/>
              </a:rPr>
              <a:t>}</a:t>
            </a:r>
            <a:endParaRPr lang="zh-CN" alt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404664"/>
            <a:ext cx="8496944" cy="5940088"/>
          </a:xfrm>
          <a:prstGeom prst="rect">
            <a:avLst/>
          </a:prstGeom>
        </p:spPr>
        <p:txBody>
          <a:bodyPr wrap="square">
            <a:spAutoFit/>
          </a:bodyPr>
          <a:lstStyle/>
          <a:p>
            <a:r>
              <a:rPr lang="en-US" altLang="zh-CN" sz="2000" dirty="0"/>
              <a:t>#include&lt;</a:t>
            </a:r>
            <a:r>
              <a:rPr lang="en-US" altLang="zh-CN" sz="2000" dirty="0" err="1"/>
              <a:t>stdio.h</a:t>
            </a:r>
            <a:r>
              <a:rPr lang="en-US" altLang="zh-CN" sz="2000" dirty="0"/>
              <a:t>&gt;</a:t>
            </a:r>
          </a:p>
          <a:p>
            <a:r>
              <a:rPr lang="en-US" altLang="zh-CN" sz="2000" dirty="0"/>
              <a:t>#include&lt;</a:t>
            </a:r>
            <a:r>
              <a:rPr lang="en-US" altLang="zh-CN" sz="2000" dirty="0" err="1"/>
              <a:t>string.h</a:t>
            </a:r>
            <a:r>
              <a:rPr lang="en-US" altLang="zh-CN" sz="2000" dirty="0"/>
              <a:t>&gt;</a:t>
            </a:r>
          </a:p>
          <a:p>
            <a:r>
              <a:rPr lang="en-US" altLang="zh-CN" sz="2000" dirty="0"/>
              <a:t>#define MAXN 100020</a:t>
            </a:r>
          </a:p>
          <a:p>
            <a:r>
              <a:rPr lang="en-US" altLang="zh-CN" sz="2000" dirty="0" err="1"/>
              <a:t>int</a:t>
            </a:r>
            <a:r>
              <a:rPr lang="en-US" altLang="zh-CN" sz="2000" dirty="0"/>
              <a:t> flag[MAXN];</a:t>
            </a:r>
          </a:p>
          <a:p>
            <a:r>
              <a:rPr lang="en-US" altLang="zh-CN" sz="2000" dirty="0" err="1"/>
              <a:t>int</a:t>
            </a:r>
            <a:r>
              <a:rPr lang="en-US" altLang="zh-CN" sz="2000" dirty="0"/>
              <a:t> </a:t>
            </a:r>
            <a:r>
              <a:rPr lang="en-US" altLang="zh-CN" sz="2000" dirty="0" err="1"/>
              <a:t>dp</a:t>
            </a:r>
            <a:r>
              <a:rPr lang="en-US" altLang="zh-CN" sz="2000" dirty="0"/>
              <a:t>[MAXN];</a:t>
            </a:r>
          </a:p>
          <a:p>
            <a:r>
              <a:rPr lang="en-US" altLang="zh-CN" sz="2000" dirty="0" err="1"/>
              <a:t>int</a:t>
            </a:r>
            <a:r>
              <a:rPr lang="en-US" altLang="zh-CN" sz="2000" dirty="0"/>
              <a:t> main()</a:t>
            </a:r>
          </a:p>
          <a:p>
            <a:r>
              <a:rPr lang="en-US" altLang="zh-CN" sz="2000" dirty="0"/>
              <a:t>{</a:t>
            </a:r>
          </a:p>
          <a:p>
            <a:r>
              <a:rPr lang="en-US" altLang="zh-CN" sz="2000" dirty="0"/>
              <a:t>    </a:t>
            </a:r>
            <a:r>
              <a:rPr lang="en-US" altLang="zh-CN" sz="2000" dirty="0" err="1"/>
              <a:t>int</a:t>
            </a:r>
            <a:r>
              <a:rPr lang="en-US" altLang="zh-CN" sz="2000" dirty="0"/>
              <a:t> </a:t>
            </a:r>
            <a:r>
              <a:rPr lang="en-US" altLang="zh-CN" sz="2000" dirty="0" err="1"/>
              <a:t>L,s,t,n</a:t>
            </a:r>
            <a:r>
              <a:rPr lang="en-US" altLang="zh-CN" sz="2000" dirty="0"/>
              <a:t>;</a:t>
            </a:r>
          </a:p>
          <a:p>
            <a:r>
              <a:rPr lang="en-US" altLang="zh-CN" sz="2000" dirty="0"/>
              <a:t>    </a:t>
            </a:r>
            <a:r>
              <a:rPr lang="en-US" altLang="zh-CN" sz="2000" dirty="0" err="1"/>
              <a:t>int</a:t>
            </a:r>
            <a:r>
              <a:rPr lang="en-US" altLang="zh-CN" sz="2000" dirty="0"/>
              <a:t> a;</a:t>
            </a:r>
          </a:p>
          <a:p>
            <a:r>
              <a:rPr lang="en-US" altLang="zh-CN" sz="2000" dirty="0"/>
              <a:t>    while(</a:t>
            </a:r>
            <a:r>
              <a:rPr lang="en-US" altLang="zh-CN" sz="2000" dirty="0" err="1"/>
              <a:t>scanf</a:t>
            </a:r>
            <a:r>
              <a:rPr lang="en-US" altLang="zh-CN" sz="2000" dirty="0"/>
              <a:t>("%</a:t>
            </a:r>
            <a:r>
              <a:rPr lang="en-US" altLang="zh-CN" sz="2000" dirty="0" err="1"/>
              <a:t>d%d%d%d</a:t>
            </a:r>
            <a:r>
              <a:rPr lang="en-US" altLang="zh-CN" sz="2000" dirty="0"/>
              <a:t>",&amp;</a:t>
            </a:r>
            <a:r>
              <a:rPr lang="en-US" altLang="zh-CN" sz="2000" dirty="0" err="1"/>
              <a:t>L,&amp;s,&amp;t,&amp;n</a:t>
            </a:r>
            <a:r>
              <a:rPr lang="en-US" altLang="zh-CN" sz="2000" dirty="0"/>
              <a:t>)!=EOF)</a:t>
            </a:r>
          </a:p>
          <a:p>
            <a:r>
              <a:rPr lang="en-US" altLang="zh-CN" sz="2000" dirty="0"/>
              <a:t>    {</a:t>
            </a:r>
          </a:p>
          <a:p>
            <a:r>
              <a:rPr lang="en-US" altLang="zh-CN" sz="2000" dirty="0"/>
              <a:t>        </a:t>
            </a:r>
            <a:r>
              <a:rPr lang="en-US" altLang="zh-CN" sz="2000" dirty="0" err="1"/>
              <a:t>memset</a:t>
            </a:r>
            <a:r>
              <a:rPr lang="en-US" altLang="zh-CN" sz="2000" dirty="0"/>
              <a:t>(flag,0,sizeof(flag));</a:t>
            </a:r>
          </a:p>
          <a:p>
            <a:r>
              <a:rPr lang="en-US" altLang="zh-CN" sz="2000" dirty="0"/>
              <a:t>        </a:t>
            </a:r>
            <a:r>
              <a:rPr lang="en-US" altLang="zh-CN" sz="2000" dirty="0" err="1"/>
              <a:t>memset</a:t>
            </a:r>
            <a:r>
              <a:rPr lang="en-US" altLang="zh-CN" sz="2000" dirty="0"/>
              <a:t>(dp,-1,sizeof(</a:t>
            </a:r>
            <a:r>
              <a:rPr lang="en-US" altLang="zh-CN" sz="2000" dirty="0" err="1"/>
              <a:t>dp</a:t>
            </a:r>
            <a:r>
              <a:rPr lang="en-US" altLang="zh-CN" sz="2000" dirty="0"/>
              <a:t>));//</a:t>
            </a:r>
            <a:r>
              <a:rPr lang="zh-CN" altLang="en-US" sz="2000" dirty="0"/>
              <a:t>初始化，</a:t>
            </a:r>
            <a:r>
              <a:rPr lang="en-US" altLang="zh-CN" sz="2000" dirty="0"/>
              <a:t>-1</a:t>
            </a:r>
            <a:r>
              <a:rPr lang="zh-CN" altLang="en-US" sz="2000" dirty="0"/>
              <a:t>为不能到达的 </a:t>
            </a:r>
          </a:p>
          <a:p>
            <a:r>
              <a:rPr lang="zh-CN" altLang="en-US" sz="2000" dirty="0"/>
              <a:t>        </a:t>
            </a:r>
            <a:r>
              <a:rPr lang="en-US" altLang="zh-CN" sz="2000" dirty="0"/>
              <a:t>//</a:t>
            </a:r>
            <a:r>
              <a:rPr lang="en-US" altLang="zh-CN" sz="2000" dirty="0" err="1"/>
              <a:t>dp</a:t>
            </a:r>
            <a:r>
              <a:rPr lang="en-US" altLang="zh-CN" sz="2000" dirty="0"/>
              <a:t>[</a:t>
            </a:r>
            <a:r>
              <a:rPr lang="en-US" altLang="zh-CN" sz="2000" dirty="0" err="1"/>
              <a:t>i</a:t>
            </a:r>
            <a:r>
              <a:rPr lang="en-US" altLang="zh-CN" sz="2000" dirty="0"/>
              <a:t>]</a:t>
            </a:r>
            <a:r>
              <a:rPr lang="zh-CN" altLang="en-US" sz="2000" dirty="0"/>
              <a:t>表示到第 </a:t>
            </a:r>
            <a:r>
              <a:rPr lang="en-US" altLang="zh-CN" sz="2000" dirty="0" err="1"/>
              <a:t>i</a:t>
            </a:r>
            <a:r>
              <a:rPr lang="en-US" altLang="zh-CN" sz="2000" dirty="0"/>
              <a:t>  </a:t>
            </a:r>
            <a:r>
              <a:rPr lang="zh-CN" altLang="en-US" sz="2000" dirty="0"/>
              <a:t>点需要经过的最少石子数，</a:t>
            </a:r>
            <a:r>
              <a:rPr lang="en-US" altLang="zh-CN" sz="2000" dirty="0"/>
              <a:t>-1</a:t>
            </a:r>
            <a:r>
              <a:rPr lang="zh-CN" altLang="en-US" sz="2000" dirty="0"/>
              <a:t>表示不能到达 </a:t>
            </a:r>
          </a:p>
          <a:p>
            <a:r>
              <a:rPr lang="zh-CN" altLang="en-US" sz="2000" dirty="0"/>
              <a:t>        </a:t>
            </a:r>
            <a:r>
              <a:rPr lang="en-US" altLang="zh-CN" sz="2000" dirty="0"/>
              <a:t>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n;i</a:t>
            </a:r>
            <a:r>
              <a:rPr lang="en-US" altLang="zh-CN" sz="2000" dirty="0"/>
              <a:t>++)</a:t>
            </a:r>
          </a:p>
          <a:p>
            <a:r>
              <a:rPr lang="en-US" altLang="zh-CN" sz="2000" dirty="0"/>
              <a:t>        {</a:t>
            </a:r>
          </a:p>
          <a:p>
            <a:r>
              <a:rPr lang="en-US" altLang="zh-CN" sz="2000" dirty="0"/>
              <a:t>            </a:t>
            </a:r>
            <a:r>
              <a:rPr lang="en-US" altLang="zh-CN" sz="2000" dirty="0" err="1"/>
              <a:t>scanf</a:t>
            </a:r>
            <a:r>
              <a:rPr lang="en-US" altLang="zh-CN" sz="2000" dirty="0"/>
              <a:t>("%</a:t>
            </a:r>
            <a:r>
              <a:rPr lang="en-US" altLang="zh-CN" sz="2000" dirty="0" err="1"/>
              <a:t>d",&amp;a</a:t>
            </a:r>
            <a:r>
              <a:rPr lang="en-US" altLang="zh-CN" sz="2000" dirty="0"/>
              <a:t>);</a:t>
            </a:r>
          </a:p>
          <a:p>
            <a:r>
              <a:rPr lang="en-US" altLang="zh-CN" sz="2000" dirty="0"/>
              <a:t>            flag[a]=1;//</a:t>
            </a:r>
            <a:r>
              <a:rPr lang="zh-CN" altLang="en-US" sz="2000" dirty="0"/>
              <a:t>有石子为</a:t>
            </a:r>
            <a:r>
              <a:rPr lang="en-US" altLang="zh-CN" sz="2000" dirty="0"/>
              <a:t>1</a:t>
            </a:r>
            <a:r>
              <a:rPr lang="zh-CN" altLang="en-US" sz="2000" dirty="0"/>
              <a:t>，否则为</a:t>
            </a:r>
            <a:r>
              <a:rPr lang="en-US" altLang="zh-CN" sz="2000" dirty="0"/>
              <a:t>0 </a:t>
            </a:r>
          </a:p>
          <a:p>
            <a:r>
              <a:rPr lang="en-US" altLang="zh-CN" sz="2000" dirty="0"/>
              <a:t>        } </a:t>
            </a:r>
            <a:endParaRPr lang="zh-CN" altLang="en-US" sz="2000" dirty="0"/>
          </a:p>
        </p:txBody>
      </p:sp>
    </p:spTree>
    <p:extLst>
      <p:ext uri="{BB962C8B-B14F-4D97-AF65-F5344CB8AC3E}">
        <p14:creationId xmlns:p14="http://schemas.microsoft.com/office/powerpoint/2010/main" val="3914979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04664"/>
            <a:ext cx="8640960" cy="6309420"/>
          </a:xfrm>
          <a:prstGeom prst="rect">
            <a:avLst/>
          </a:prstGeom>
        </p:spPr>
        <p:txBody>
          <a:bodyPr wrap="square">
            <a:spAutoFit/>
          </a:bodyPr>
          <a:lstStyle/>
          <a:p>
            <a:r>
              <a:rPr lang="en-US" altLang="zh-CN" dirty="0"/>
              <a:t> </a:t>
            </a:r>
            <a:r>
              <a:rPr lang="en-US" altLang="zh-CN" dirty="0" smtClean="0"/>
              <a:t>      </a:t>
            </a:r>
            <a:r>
              <a:rPr lang="en-US" altLang="zh-CN" sz="2000" dirty="0" err="1" smtClean="0"/>
              <a:t>dp</a:t>
            </a:r>
            <a:r>
              <a:rPr lang="en-US" altLang="zh-CN" sz="2000" dirty="0" smtClean="0"/>
              <a:t>[0</a:t>
            </a:r>
            <a:r>
              <a:rPr lang="en-US" altLang="zh-CN" sz="2000" dirty="0"/>
              <a:t>]=0;</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a:t>
            </a:r>
            <a:r>
              <a:rPr lang="en-US" altLang="zh-CN" sz="2000" dirty="0" err="1"/>
              <a:t>s;i</a:t>
            </a:r>
            <a:r>
              <a:rPr lang="en-US" altLang="zh-CN" sz="2000" dirty="0"/>
              <a:t>&lt;=L+t-1;i++)</a:t>
            </a:r>
          </a:p>
          <a:p>
            <a:r>
              <a:rPr lang="en-US" altLang="zh-CN" sz="2000" dirty="0"/>
              <a:t>        {</a:t>
            </a:r>
          </a:p>
          <a:p>
            <a:r>
              <a:rPr lang="en-US" altLang="zh-CN" sz="2000" dirty="0"/>
              <a:t>            for(</a:t>
            </a:r>
            <a:r>
              <a:rPr lang="en-US" altLang="zh-CN" sz="2000" dirty="0" err="1"/>
              <a:t>int</a:t>
            </a:r>
            <a:r>
              <a:rPr lang="en-US" altLang="zh-CN" sz="2000" dirty="0"/>
              <a:t> j=</a:t>
            </a:r>
            <a:r>
              <a:rPr lang="en-US" altLang="zh-CN" sz="2000" dirty="0" err="1"/>
              <a:t>i-t;j</a:t>
            </a:r>
            <a:r>
              <a:rPr lang="en-US" altLang="zh-CN" sz="2000" dirty="0"/>
              <a:t>&lt;=</a:t>
            </a:r>
            <a:r>
              <a:rPr lang="en-US" altLang="zh-CN" sz="2000" dirty="0" err="1"/>
              <a:t>i-s;j</a:t>
            </a:r>
            <a:r>
              <a:rPr lang="en-US" altLang="zh-CN" sz="2000" dirty="0"/>
              <a:t>++)// j </a:t>
            </a:r>
            <a:r>
              <a:rPr lang="zh-CN" altLang="en-US" sz="2000" dirty="0"/>
              <a:t>点跳到 </a:t>
            </a:r>
            <a:r>
              <a:rPr lang="en-US" altLang="zh-CN" sz="2000" dirty="0" err="1"/>
              <a:t>i</a:t>
            </a:r>
            <a:r>
              <a:rPr lang="en-US" altLang="zh-CN" sz="2000" dirty="0"/>
              <a:t> </a:t>
            </a:r>
            <a:r>
              <a:rPr lang="zh-CN" altLang="en-US" sz="2000" dirty="0"/>
              <a:t>点 </a:t>
            </a:r>
          </a:p>
          <a:p>
            <a:r>
              <a:rPr lang="zh-CN" altLang="en-US" sz="2000" dirty="0"/>
              <a:t>            </a:t>
            </a:r>
            <a:r>
              <a:rPr lang="en-US" altLang="zh-CN" sz="2000" dirty="0"/>
              <a:t>{</a:t>
            </a:r>
          </a:p>
          <a:p>
            <a:r>
              <a:rPr lang="en-US" altLang="zh-CN" sz="2000" dirty="0"/>
              <a:t>                if(j&gt;=0&amp;&amp;</a:t>
            </a:r>
            <a:r>
              <a:rPr lang="en-US" altLang="zh-CN" sz="2000" dirty="0" err="1"/>
              <a:t>dp</a:t>
            </a:r>
            <a:r>
              <a:rPr lang="en-US" altLang="zh-CN" sz="2000" dirty="0"/>
              <a:t>[j]!=-1)//j </a:t>
            </a:r>
            <a:r>
              <a:rPr lang="zh-CN" altLang="en-US" sz="2000" dirty="0"/>
              <a:t>点能够跳到 </a:t>
            </a:r>
          </a:p>
          <a:p>
            <a:r>
              <a:rPr lang="zh-CN" altLang="en-US" sz="2000" dirty="0"/>
              <a:t>                </a:t>
            </a:r>
            <a:r>
              <a:rPr lang="en-US" altLang="zh-CN" sz="2000" dirty="0"/>
              <a:t>{</a:t>
            </a:r>
          </a:p>
          <a:p>
            <a:r>
              <a:rPr lang="en-US" altLang="zh-CN" sz="2000" dirty="0"/>
              <a:t>                    if(</a:t>
            </a:r>
            <a:r>
              <a:rPr lang="en-US" altLang="zh-CN" sz="2000" dirty="0" err="1"/>
              <a:t>dp</a:t>
            </a:r>
            <a:r>
              <a:rPr lang="en-US" altLang="zh-CN" sz="2000" dirty="0"/>
              <a:t>[</a:t>
            </a:r>
            <a:r>
              <a:rPr lang="en-US" altLang="zh-CN" sz="2000" dirty="0" err="1"/>
              <a:t>i</a:t>
            </a:r>
            <a:r>
              <a:rPr lang="en-US" altLang="zh-CN" sz="2000" dirty="0"/>
              <a:t>]==-1)</a:t>
            </a:r>
          </a:p>
          <a:p>
            <a:r>
              <a:rPr lang="en-US" altLang="zh-CN" sz="2000" dirty="0"/>
              <a:t>		</a:t>
            </a:r>
            <a:r>
              <a:rPr lang="en-US" altLang="zh-CN" sz="2000" dirty="0" err="1" smtClean="0"/>
              <a:t>dp</a:t>
            </a:r>
            <a:r>
              <a:rPr lang="en-US" altLang="zh-CN" sz="2000" dirty="0" smtClean="0"/>
              <a:t>[</a:t>
            </a:r>
            <a:r>
              <a:rPr lang="en-US" altLang="zh-CN" sz="2000" dirty="0" err="1" smtClean="0"/>
              <a:t>i</a:t>
            </a:r>
            <a:r>
              <a:rPr lang="en-US" altLang="zh-CN" sz="2000" dirty="0"/>
              <a:t>]=</a:t>
            </a:r>
            <a:r>
              <a:rPr lang="en-US" altLang="zh-CN" sz="2000" dirty="0" err="1"/>
              <a:t>dp</a:t>
            </a:r>
            <a:r>
              <a:rPr lang="en-US" altLang="zh-CN" sz="2000" dirty="0"/>
              <a:t>[j]+flag[</a:t>
            </a:r>
            <a:r>
              <a:rPr lang="en-US" altLang="zh-CN" sz="2000" dirty="0" err="1"/>
              <a:t>i</a:t>
            </a:r>
            <a:r>
              <a:rPr lang="en-US" altLang="zh-CN" sz="2000" dirty="0"/>
              <a:t>]; //</a:t>
            </a:r>
            <a:r>
              <a:rPr lang="zh-CN" altLang="en-US" sz="2000" dirty="0"/>
              <a:t>第一次 直 接 给 值 </a:t>
            </a:r>
          </a:p>
          <a:p>
            <a:r>
              <a:rPr lang="zh-CN" altLang="en-US" sz="2000" dirty="0"/>
              <a:t>                    </a:t>
            </a:r>
            <a:r>
              <a:rPr lang="en-US" altLang="zh-CN" sz="2000" dirty="0"/>
              <a:t>else if(</a:t>
            </a:r>
            <a:r>
              <a:rPr lang="en-US" altLang="zh-CN" sz="2000" dirty="0" err="1"/>
              <a:t>dp</a:t>
            </a:r>
            <a:r>
              <a:rPr lang="en-US" altLang="zh-CN" sz="2000" dirty="0"/>
              <a:t>[</a:t>
            </a:r>
            <a:r>
              <a:rPr lang="en-US" altLang="zh-CN" sz="2000" dirty="0" err="1"/>
              <a:t>i</a:t>
            </a:r>
            <a:r>
              <a:rPr lang="en-US" altLang="zh-CN" sz="2000" dirty="0"/>
              <a:t>]&gt;</a:t>
            </a:r>
            <a:r>
              <a:rPr lang="en-US" altLang="zh-CN" sz="2000" dirty="0" err="1"/>
              <a:t>dp</a:t>
            </a:r>
            <a:r>
              <a:rPr lang="en-US" altLang="zh-CN" sz="2000" dirty="0"/>
              <a:t>[j]+flag[</a:t>
            </a:r>
            <a:r>
              <a:rPr lang="en-US" altLang="zh-CN" sz="2000" dirty="0" err="1"/>
              <a:t>i</a:t>
            </a:r>
            <a:r>
              <a:rPr lang="en-US" altLang="zh-CN" sz="2000" dirty="0"/>
              <a:t>]) </a:t>
            </a:r>
          </a:p>
          <a:p>
            <a:r>
              <a:rPr lang="en-US" altLang="zh-CN" sz="2000" dirty="0"/>
              <a:t>		</a:t>
            </a:r>
            <a:r>
              <a:rPr lang="en-US" altLang="zh-CN" sz="2000" dirty="0" err="1" smtClean="0"/>
              <a:t>dp</a:t>
            </a:r>
            <a:r>
              <a:rPr lang="en-US" altLang="zh-CN" sz="2000" dirty="0" smtClean="0"/>
              <a:t>[</a:t>
            </a:r>
            <a:r>
              <a:rPr lang="en-US" altLang="zh-CN" sz="2000" dirty="0" err="1" smtClean="0"/>
              <a:t>i</a:t>
            </a:r>
            <a:r>
              <a:rPr lang="en-US" altLang="zh-CN" sz="2000" dirty="0"/>
              <a:t>]=</a:t>
            </a:r>
            <a:r>
              <a:rPr lang="en-US" altLang="zh-CN" sz="2000" dirty="0" err="1"/>
              <a:t>dp</a:t>
            </a:r>
            <a:r>
              <a:rPr lang="en-US" altLang="zh-CN" sz="2000" dirty="0"/>
              <a:t>[j]+flag[</a:t>
            </a:r>
            <a:r>
              <a:rPr lang="en-US" altLang="zh-CN" sz="2000" dirty="0" err="1"/>
              <a:t>i</a:t>
            </a:r>
            <a:r>
              <a:rPr lang="en-US" altLang="zh-CN" sz="2000" dirty="0"/>
              <a:t>];//</a:t>
            </a:r>
            <a:r>
              <a:rPr lang="zh-CN" altLang="en-US" sz="2000" dirty="0"/>
              <a:t>找小的值 </a:t>
            </a:r>
            <a:endParaRPr lang="en-US" altLang="zh-CN" sz="2000" dirty="0" smtClean="0"/>
          </a:p>
          <a:p>
            <a:r>
              <a:rPr lang="en-US" altLang="zh-CN" sz="2000" dirty="0" smtClean="0"/>
              <a:t>                 }    </a:t>
            </a:r>
            <a:endParaRPr lang="en-US" altLang="zh-CN" sz="2000" dirty="0"/>
          </a:p>
          <a:p>
            <a:r>
              <a:rPr lang="en-US" altLang="zh-CN" sz="2000" dirty="0"/>
              <a:t>        </a:t>
            </a:r>
            <a:r>
              <a:rPr lang="en-US" altLang="zh-CN" sz="2000" dirty="0" smtClean="0"/>
              <a:t> }  </a:t>
            </a:r>
            <a:endParaRPr lang="en-US" altLang="zh-CN" sz="2000" dirty="0"/>
          </a:p>
          <a:p>
            <a:r>
              <a:rPr lang="en-US" altLang="zh-CN" sz="2000" dirty="0"/>
              <a:t>        </a:t>
            </a:r>
            <a:r>
              <a:rPr lang="en-US" altLang="zh-CN" sz="2000" dirty="0" err="1"/>
              <a:t>int</a:t>
            </a:r>
            <a:r>
              <a:rPr lang="en-US" altLang="zh-CN" sz="2000" dirty="0"/>
              <a:t> res=10000;</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a:t>
            </a:r>
            <a:r>
              <a:rPr lang="en-US" altLang="zh-CN" sz="2000" dirty="0" err="1"/>
              <a:t>L;i</a:t>
            </a:r>
            <a:r>
              <a:rPr lang="en-US" altLang="zh-CN" sz="2000" dirty="0"/>
              <a:t>&lt;=L+t-1;i++)//L </a:t>
            </a:r>
            <a:r>
              <a:rPr lang="zh-CN" altLang="en-US" sz="2000" dirty="0"/>
              <a:t>到 </a:t>
            </a:r>
            <a:r>
              <a:rPr lang="en-US" altLang="zh-CN" sz="2000" dirty="0"/>
              <a:t>L+t-1 </a:t>
            </a:r>
            <a:r>
              <a:rPr lang="zh-CN" altLang="en-US" sz="2000" dirty="0"/>
              <a:t>中最小的非 </a:t>
            </a:r>
            <a:r>
              <a:rPr lang="en-US" altLang="zh-CN" sz="2000" dirty="0"/>
              <a:t>-1 </a:t>
            </a:r>
            <a:r>
              <a:rPr lang="zh-CN" altLang="en-US" sz="2000" dirty="0"/>
              <a:t>值 </a:t>
            </a:r>
          </a:p>
          <a:p>
            <a:r>
              <a:rPr lang="en-US" altLang="zh-CN" sz="2000" dirty="0" smtClean="0"/>
              <a:t>            if(</a:t>
            </a:r>
            <a:r>
              <a:rPr lang="en-US" altLang="zh-CN" sz="2000" dirty="0" err="1" smtClean="0"/>
              <a:t>dp</a:t>
            </a:r>
            <a:r>
              <a:rPr lang="en-US" altLang="zh-CN" sz="2000" dirty="0" smtClean="0"/>
              <a:t>[</a:t>
            </a:r>
            <a:r>
              <a:rPr lang="en-US" altLang="zh-CN" sz="2000" dirty="0" err="1" smtClean="0"/>
              <a:t>i</a:t>
            </a:r>
            <a:r>
              <a:rPr lang="en-US" altLang="zh-CN" sz="2000" dirty="0"/>
              <a:t>]!=-1&amp;&amp;</a:t>
            </a:r>
            <a:r>
              <a:rPr lang="en-US" altLang="zh-CN" sz="2000" dirty="0" err="1"/>
              <a:t>dp</a:t>
            </a:r>
            <a:r>
              <a:rPr lang="en-US" altLang="zh-CN" sz="2000" dirty="0"/>
              <a:t>[</a:t>
            </a:r>
            <a:r>
              <a:rPr lang="en-US" altLang="zh-CN" sz="2000" dirty="0" err="1"/>
              <a:t>i</a:t>
            </a:r>
            <a:r>
              <a:rPr lang="en-US" altLang="zh-CN" sz="2000" dirty="0"/>
              <a:t>]&lt;res) res=</a:t>
            </a:r>
            <a:r>
              <a:rPr lang="en-US" altLang="zh-CN" sz="2000" dirty="0" err="1"/>
              <a:t>dp</a:t>
            </a:r>
            <a:r>
              <a:rPr lang="en-US" altLang="zh-CN" sz="2000" dirty="0"/>
              <a:t>[</a:t>
            </a:r>
            <a:r>
              <a:rPr lang="en-US" altLang="zh-CN" sz="2000" dirty="0" err="1"/>
              <a:t>i</a:t>
            </a:r>
            <a:r>
              <a:rPr lang="en-US" altLang="zh-CN" sz="2000" dirty="0"/>
              <a:t>];</a:t>
            </a:r>
          </a:p>
          <a:p>
            <a:r>
              <a:rPr lang="en-US" altLang="zh-CN" sz="2000" dirty="0" smtClean="0"/>
              <a:t>        </a:t>
            </a:r>
            <a:r>
              <a:rPr lang="en-US" altLang="zh-CN" sz="2000" dirty="0" err="1" smtClean="0"/>
              <a:t>printf</a:t>
            </a:r>
            <a:r>
              <a:rPr lang="en-US" altLang="zh-CN" sz="2000" dirty="0"/>
              <a:t>("%d\</a:t>
            </a:r>
            <a:r>
              <a:rPr lang="en-US" altLang="zh-CN" sz="2000" dirty="0" err="1"/>
              <a:t>n",res</a:t>
            </a:r>
            <a:r>
              <a:rPr lang="en-US" altLang="zh-CN" sz="2000" dirty="0"/>
              <a:t>);</a:t>
            </a:r>
          </a:p>
          <a:p>
            <a:r>
              <a:rPr lang="en-US" altLang="zh-CN" sz="2000" dirty="0"/>
              <a:t>    }    </a:t>
            </a:r>
          </a:p>
          <a:p>
            <a:r>
              <a:rPr lang="en-US" altLang="zh-CN" sz="2000" dirty="0"/>
              <a:t>    return 0;</a:t>
            </a:r>
          </a:p>
          <a:p>
            <a:r>
              <a:rPr lang="en-US" altLang="zh-CN" sz="2000" dirty="0"/>
              <a:t>}</a:t>
            </a:r>
            <a:endParaRPr lang="zh-CN" altLang="en-US" sz="2000" dirty="0"/>
          </a:p>
        </p:txBody>
      </p:sp>
    </p:spTree>
    <p:extLst>
      <p:ext uri="{BB962C8B-B14F-4D97-AF65-F5344CB8AC3E}">
        <p14:creationId xmlns:p14="http://schemas.microsoft.com/office/powerpoint/2010/main" val="99500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b="1" smtClean="0">
                <a:solidFill>
                  <a:srgbClr val="FF0000"/>
                </a:solidFill>
              </a:rPr>
              <a:t>火车进站</a:t>
            </a:r>
          </a:p>
        </p:txBody>
      </p:sp>
      <p:sp>
        <p:nvSpPr>
          <p:cNvPr id="32771" name="内容占位符 2"/>
          <p:cNvSpPr>
            <a:spLocks noGrp="1"/>
          </p:cNvSpPr>
          <p:nvPr>
            <p:ph idx="1"/>
          </p:nvPr>
        </p:nvSpPr>
        <p:spPr>
          <a:xfrm>
            <a:off x="500063" y="1714500"/>
            <a:ext cx="8186737" cy="4125913"/>
          </a:xfrm>
        </p:spPr>
        <p:txBody>
          <a:bodyPr/>
          <a:lstStyle/>
          <a:p>
            <a:pPr eaLnBrk="1" hangingPunct="1"/>
            <a:r>
              <a:rPr lang="zh-CN" altLang="en-US" b="1" smtClean="0"/>
              <a:t>给定</a:t>
            </a:r>
            <a:r>
              <a:rPr lang="en-US" altLang="zh-CN" b="1" smtClean="0"/>
              <a:t>N</a:t>
            </a:r>
            <a:r>
              <a:rPr lang="zh-CN" altLang="en-US" b="1" smtClean="0"/>
              <a:t>辆火车</a:t>
            </a:r>
            <a:endParaRPr lang="en-US" altLang="zh-CN" b="1" smtClean="0"/>
          </a:p>
          <a:p>
            <a:pPr lvl="1" eaLnBrk="1" hangingPunct="1"/>
            <a:r>
              <a:rPr lang="zh-CN" altLang="en-US" b="1" smtClean="0"/>
              <a:t>第</a:t>
            </a:r>
            <a:r>
              <a:rPr lang="en-US" altLang="zh-CN" b="1" smtClean="0"/>
              <a:t>i</a:t>
            </a:r>
            <a:r>
              <a:rPr lang="zh-CN" altLang="en-US" b="1" smtClean="0"/>
              <a:t>辆火车的进站时间</a:t>
            </a:r>
            <a:r>
              <a:rPr lang="en-US" altLang="zh-CN" b="1" smtClean="0"/>
              <a:t>arrive(i)</a:t>
            </a:r>
          </a:p>
          <a:p>
            <a:pPr lvl="1" eaLnBrk="1" hangingPunct="1"/>
            <a:r>
              <a:rPr lang="zh-CN" altLang="en-US" b="1" smtClean="0"/>
              <a:t>第</a:t>
            </a:r>
            <a:r>
              <a:rPr lang="en-US" altLang="zh-CN" b="1" smtClean="0"/>
              <a:t>i</a:t>
            </a:r>
            <a:r>
              <a:rPr lang="zh-CN" altLang="en-US" b="1" smtClean="0"/>
              <a:t>辆火车的离站时间</a:t>
            </a:r>
            <a:r>
              <a:rPr lang="en-US" altLang="zh-CN" b="1" smtClean="0"/>
              <a:t>leave(i)</a:t>
            </a:r>
          </a:p>
          <a:p>
            <a:pPr eaLnBrk="1" hangingPunct="1"/>
            <a:r>
              <a:rPr lang="zh-CN" altLang="en-US" b="1" smtClean="0"/>
              <a:t>车站只能容纳</a:t>
            </a:r>
            <a:r>
              <a:rPr lang="en-US" altLang="zh-CN" b="1" smtClean="0"/>
              <a:t>M</a:t>
            </a:r>
            <a:r>
              <a:rPr lang="zh-CN" altLang="en-US" b="1" smtClean="0"/>
              <a:t>辆火车</a:t>
            </a:r>
            <a:endParaRPr lang="en-US" altLang="zh-CN" b="1" smtClean="0"/>
          </a:p>
          <a:p>
            <a:pPr eaLnBrk="1" hangingPunct="1"/>
            <a:r>
              <a:rPr lang="zh-CN" altLang="en-US" b="1" smtClean="0"/>
              <a:t>求最多能接受多少辆火车？</a:t>
            </a:r>
            <a:endParaRPr lang="en-US" altLang="zh-CN" b="1" smtClean="0"/>
          </a:p>
          <a:p>
            <a:pPr eaLnBrk="1" hangingPunct="1"/>
            <a:r>
              <a:rPr lang="en-US" altLang="zh-CN" b="1" smtClean="0"/>
              <a:t>M&lt;=3</a:t>
            </a:r>
          </a:p>
          <a:p>
            <a:pPr lvl="1" eaLnBrk="1" hangingPunct="1"/>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285750" y="285750"/>
            <a:ext cx="8643938" cy="6072188"/>
          </a:xfrm>
        </p:spPr>
        <p:txBody>
          <a:bodyPr/>
          <a:lstStyle/>
          <a:p>
            <a:pPr eaLnBrk="1" hangingPunct="1">
              <a:buFont typeface="Wingdings" pitchFamily="2" charset="2"/>
              <a:buChar char="l"/>
              <a:defRPr/>
            </a:pPr>
            <a:r>
              <a:rPr lang="zh-CN" altLang="en-US" sz="2400" b="1" dirty="0" smtClean="0"/>
              <a:t>先看样</a:t>
            </a:r>
            <a:endParaRPr lang="en-US" altLang="zh-CN" sz="2400" b="1" dirty="0" smtClean="0"/>
          </a:p>
          <a:p>
            <a:pPr eaLnBrk="1" hangingPunct="1">
              <a:defRPr/>
            </a:pPr>
            <a:endParaRPr lang="en-US" altLang="zh-CN" sz="2400" b="1" dirty="0" smtClean="0"/>
          </a:p>
          <a:p>
            <a:pPr eaLnBrk="1" hangingPunct="1">
              <a:defRPr/>
            </a:pPr>
            <a:endParaRPr lang="en-US" altLang="zh-CN" sz="2400" b="1" dirty="0" smtClean="0"/>
          </a:p>
          <a:p>
            <a:pPr eaLnBrk="1" hangingPunct="1">
              <a:defRPr/>
            </a:pPr>
            <a:endParaRPr lang="en-US" altLang="zh-CN" sz="2400" b="1" dirty="0" smtClean="0"/>
          </a:p>
          <a:p>
            <a:pPr eaLnBrk="1" hangingPunct="1">
              <a:defRPr/>
            </a:pPr>
            <a:endParaRPr lang="en-US" altLang="zh-CN" sz="2400" b="1" dirty="0" smtClean="0"/>
          </a:p>
          <a:p>
            <a:pPr eaLnBrk="1" hangingPunct="1">
              <a:defRPr/>
            </a:pPr>
            <a:endParaRPr lang="en-US" altLang="zh-CN" sz="2400" b="1" dirty="0" smtClean="0"/>
          </a:p>
          <a:p>
            <a:pPr eaLnBrk="1" hangingPunct="1">
              <a:defRPr/>
            </a:pPr>
            <a:endParaRPr lang="en-US" altLang="zh-CN" sz="2400" b="1" dirty="0" smtClean="0"/>
          </a:p>
          <a:p>
            <a:pPr marL="857250" lvl="1" indent="-457200" eaLnBrk="1" hangingPunct="1">
              <a:buFont typeface="+mj-lt"/>
              <a:buAutoNum type="arabicPeriod"/>
              <a:defRPr/>
            </a:pPr>
            <a:r>
              <a:rPr lang="zh-CN" altLang="en-US" sz="2000" b="1" dirty="0" smtClean="0"/>
              <a:t>第</a:t>
            </a:r>
            <a:r>
              <a:rPr lang="en-US" altLang="zh-CN" sz="2000" b="1" dirty="0" smtClean="0"/>
              <a:t>1</a:t>
            </a:r>
            <a:r>
              <a:rPr lang="zh-CN" altLang="en-US" sz="2000" b="1" dirty="0" smtClean="0"/>
              <a:t>，</a:t>
            </a:r>
            <a:r>
              <a:rPr lang="en-US" altLang="zh-CN" sz="2000" b="1" dirty="0" smtClean="0"/>
              <a:t>2</a:t>
            </a:r>
            <a:r>
              <a:rPr lang="zh-CN" altLang="en-US" sz="2000" b="1" dirty="0" smtClean="0"/>
              <a:t>，</a:t>
            </a:r>
            <a:r>
              <a:rPr lang="en-US" altLang="zh-CN" sz="2000" b="1" dirty="0" smtClean="0"/>
              <a:t>3</a:t>
            </a:r>
            <a:r>
              <a:rPr lang="zh-CN" altLang="en-US" sz="2000" b="1" dirty="0" smtClean="0"/>
              <a:t>辆分别进入（</a:t>
            </a:r>
            <a:r>
              <a:rPr lang="en-US" altLang="zh-CN" sz="2000" b="1" dirty="0" smtClean="0"/>
              <a:t> 1 2 3 </a:t>
            </a:r>
            <a:r>
              <a:rPr lang="zh-CN" altLang="en-US" sz="2000" b="1" dirty="0" smtClean="0"/>
              <a:t>）；</a:t>
            </a:r>
            <a:endParaRPr lang="en-US" altLang="zh-CN" sz="2000" b="1" dirty="0" smtClean="0"/>
          </a:p>
          <a:p>
            <a:pPr marL="857250" lvl="1" indent="-457200" eaLnBrk="1" hangingPunct="1">
              <a:buFont typeface="+mj-lt"/>
              <a:buAutoNum type="arabicPeriod"/>
              <a:defRPr/>
            </a:pPr>
            <a:r>
              <a:rPr lang="zh-CN" altLang="en-US" sz="2000" b="1" dirty="0" smtClean="0"/>
              <a:t>第</a:t>
            </a:r>
            <a:r>
              <a:rPr lang="en-US" altLang="zh-CN" sz="2000" b="1" dirty="0" smtClean="0"/>
              <a:t>2</a:t>
            </a:r>
            <a:r>
              <a:rPr lang="zh-CN" altLang="en-US" sz="2000" b="1" dirty="0" smtClean="0"/>
              <a:t>辆离开，可以看出要离开时，被第</a:t>
            </a:r>
            <a:r>
              <a:rPr lang="en-US" altLang="zh-CN" sz="2000" b="1" dirty="0" smtClean="0"/>
              <a:t>1</a:t>
            </a:r>
            <a:r>
              <a:rPr lang="zh-CN" altLang="en-US" sz="2000" b="1" dirty="0" smtClean="0"/>
              <a:t>辆火车卡在前面，因此第</a:t>
            </a:r>
            <a:r>
              <a:rPr lang="en-US" altLang="zh-CN" sz="2000" b="1" dirty="0" smtClean="0"/>
              <a:t>1</a:t>
            </a:r>
            <a:r>
              <a:rPr lang="zh-CN" altLang="en-US" sz="2000" b="1" dirty="0" smtClean="0"/>
              <a:t>辆火车不能进入，队列为（</a:t>
            </a:r>
            <a:r>
              <a:rPr lang="en-US" altLang="zh-CN" sz="2000" b="1" dirty="0" smtClean="0"/>
              <a:t>2 3</a:t>
            </a:r>
            <a:r>
              <a:rPr lang="zh-CN" altLang="en-US" sz="2000" b="1" dirty="0" smtClean="0"/>
              <a:t>）</a:t>
            </a:r>
            <a:endParaRPr lang="en-US" altLang="zh-CN" sz="2000" b="1" dirty="0" smtClean="0"/>
          </a:p>
          <a:p>
            <a:pPr marL="857250" lvl="1" indent="-457200" eaLnBrk="1" hangingPunct="1">
              <a:buFont typeface="+mj-lt"/>
              <a:buAutoNum type="arabicPeriod"/>
              <a:defRPr/>
            </a:pPr>
            <a:r>
              <a:rPr lang="zh-CN" altLang="en-US" sz="2000" b="1" dirty="0" smtClean="0"/>
              <a:t>第</a:t>
            </a:r>
            <a:r>
              <a:rPr lang="en-US" altLang="zh-CN" sz="2000" b="1" dirty="0" smtClean="0"/>
              <a:t>2</a:t>
            </a:r>
            <a:r>
              <a:rPr lang="zh-CN" altLang="en-US" sz="2000" b="1" dirty="0" smtClean="0"/>
              <a:t>辆离开，第</a:t>
            </a:r>
            <a:r>
              <a:rPr lang="en-US" altLang="zh-CN" sz="2000" b="1" dirty="0" smtClean="0"/>
              <a:t>4</a:t>
            </a:r>
            <a:r>
              <a:rPr lang="zh-CN" altLang="en-US" sz="2000" b="1" dirty="0" smtClean="0"/>
              <a:t>辆进入（</a:t>
            </a:r>
            <a:r>
              <a:rPr lang="en-US" altLang="zh-CN" sz="2000" b="1" dirty="0" smtClean="0"/>
              <a:t>3 4</a:t>
            </a:r>
            <a:r>
              <a:rPr lang="zh-CN" altLang="en-US" sz="2000" b="1" dirty="0" smtClean="0"/>
              <a:t>）</a:t>
            </a:r>
            <a:endParaRPr lang="en-US" altLang="zh-CN" sz="2000" b="1" dirty="0" smtClean="0"/>
          </a:p>
          <a:p>
            <a:pPr marL="857250" lvl="1" indent="-457200" eaLnBrk="1" hangingPunct="1">
              <a:buFont typeface="+mj-lt"/>
              <a:buAutoNum type="arabicPeriod"/>
              <a:defRPr/>
            </a:pPr>
            <a:r>
              <a:rPr lang="zh-CN" altLang="en-US" sz="2000" b="1" dirty="0" smtClean="0"/>
              <a:t>第</a:t>
            </a:r>
            <a:r>
              <a:rPr lang="en-US" altLang="zh-CN" sz="2000" b="1" dirty="0" smtClean="0"/>
              <a:t>3</a:t>
            </a:r>
            <a:r>
              <a:rPr lang="zh-CN" altLang="en-US" sz="2000" b="1" dirty="0" smtClean="0"/>
              <a:t>，</a:t>
            </a:r>
            <a:r>
              <a:rPr lang="en-US" altLang="zh-CN" sz="2000" b="1" dirty="0" smtClean="0"/>
              <a:t>4</a:t>
            </a:r>
            <a:r>
              <a:rPr lang="zh-CN" altLang="en-US" sz="2000" b="1" dirty="0" smtClean="0"/>
              <a:t>辆离开，队列空</a:t>
            </a:r>
            <a:endParaRPr lang="en-US" altLang="zh-CN" sz="2000" b="1" dirty="0" smtClean="0"/>
          </a:p>
          <a:p>
            <a:pPr marL="857250" lvl="1" indent="-457200" eaLnBrk="1" hangingPunct="1">
              <a:buFont typeface="+mj-lt"/>
              <a:buAutoNum type="arabicPeriod"/>
              <a:defRPr/>
            </a:pPr>
            <a:r>
              <a:rPr lang="zh-CN" altLang="en-US" sz="2000" b="1" dirty="0" smtClean="0"/>
              <a:t>第</a:t>
            </a:r>
            <a:r>
              <a:rPr lang="en-US" altLang="zh-CN" sz="2000" b="1" dirty="0" smtClean="0"/>
              <a:t>5</a:t>
            </a:r>
            <a:r>
              <a:rPr lang="zh-CN" altLang="en-US" sz="2000" b="1" dirty="0" smtClean="0"/>
              <a:t>，</a:t>
            </a:r>
            <a:r>
              <a:rPr lang="en-US" altLang="zh-CN" sz="2000" b="1" dirty="0" smtClean="0"/>
              <a:t>6</a:t>
            </a:r>
            <a:r>
              <a:rPr lang="zh-CN" altLang="en-US" sz="2000" b="1" dirty="0" smtClean="0"/>
              <a:t>辆进入 （</a:t>
            </a:r>
            <a:r>
              <a:rPr lang="en-US" altLang="zh-CN" sz="2000" b="1" dirty="0" smtClean="0"/>
              <a:t>5 6</a:t>
            </a:r>
            <a:r>
              <a:rPr lang="zh-CN" altLang="en-US" sz="2000" b="1" dirty="0" smtClean="0"/>
              <a:t>）</a:t>
            </a:r>
            <a:endParaRPr lang="en-US" altLang="zh-CN" sz="2000" b="1" dirty="0" smtClean="0"/>
          </a:p>
          <a:p>
            <a:pPr marL="857250" lvl="1" indent="-457200" eaLnBrk="1" hangingPunct="1">
              <a:buFont typeface="+mj-lt"/>
              <a:buAutoNum type="arabicPeriod"/>
              <a:defRPr/>
            </a:pPr>
            <a:r>
              <a:rPr lang="zh-CN" altLang="en-US" sz="2000" b="1" dirty="0" smtClean="0"/>
              <a:t>第</a:t>
            </a:r>
            <a:r>
              <a:rPr lang="en-US" altLang="zh-CN" sz="2000" b="1" dirty="0" smtClean="0"/>
              <a:t>5</a:t>
            </a:r>
            <a:r>
              <a:rPr lang="zh-CN" altLang="en-US" sz="2000" b="1" dirty="0" smtClean="0"/>
              <a:t>，</a:t>
            </a:r>
            <a:r>
              <a:rPr lang="en-US" altLang="zh-CN" sz="2000" b="1" dirty="0" smtClean="0"/>
              <a:t>6</a:t>
            </a:r>
            <a:r>
              <a:rPr lang="zh-CN" altLang="en-US" sz="2000" b="1" dirty="0" smtClean="0"/>
              <a:t>分别离开，队列空</a:t>
            </a:r>
            <a:endParaRPr lang="en-US" altLang="zh-CN" sz="2000" b="1" dirty="0" smtClean="0"/>
          </a:p>
          <a:p>
            <a:pPr marL="457200" indent="-457200" eaLnBrk="1" hangingPunct="1">
              <a:buFont typeface="Wingdings" pitchFamily="2" charset="2"/>
              <a:buChar char="l"/>
              <a:defRPr/>
            </a:pPr>
            <a:r>
              <a:rPr lang="zh-CN" altLang="en-US" sz="2400" b="1" dirty="0" smtClean="0"/>
              <a:t>因此答案为</a:t>
            </a:r>
            <a:r>
              <a:rPr lang="en-US" altLang="zh-CN" sz="2400" b="1" dirty="0" smtClean="0"/>
              <a:t>5</a:t>
            </a:r>
            <a:r>
              <a:rPr lang="zh-CN" altLang="en-US" sz="2400" b="1" dirty="0" smtClean="0"/>
              <a:t>辆</a:t>
            </a:r>
            <a:endParaRPr lang="en-US" altLang="zh-CN" sz="2400" b="1" dirty="0" smtClean="0"/>
          </a:p>
          <a:p>
            <a:pPr eaLnBrk="1" hangingPunct="1">
              <a:defRPr/>
            </a:pPr>
            <a:endParaRPr lang="en-US" altLang="zh-CN" sz="2400" b="1" dirty="0" smtClean="0"/>
          </a:p>
          <a:p>
            <a:pPr eaLnBrk="1" hangingPunct="1">
              <a:defRPr/>
            </a:pPr>
            <a:endParaRPr lang="en-US" altLang="zh-CN" sz="2400" b="1" dirty="0" smtClean="0"/>
          </a:p>
          <a:p>
            <a:pPr eaLnBrk="1" hangingPunct="1">
              <a:defRPr/>
            </a:pPr>
            <a:endParaRPr lang="en-US" sz="2400" b="1" dirty="0" smtClean="0">
              <a:ea typeface="宋体" pitchFamily="2" charset="-122"/>
            </a:endParaRPr>
          </a:p>
          <a:p>
            <a:pPr eaLnBrk="1" hangingPunct="1">
              <a:buFont typeface="Arial" charset="0"/>
              <a:buNone/>
              <a:defRPr/>
            </a:pPr>
            <a:endParaRPr lang="en-US" sz="2400" b="1" dirty="0" smtClean="0">
              <a:ea typeface="宋体" pitchFamily="2" charset="-122"/>
            </a:endParaRPr>
          </a:p>
          <a:p>
            <a:pPr eaLnBrk="1" hangingPunct="1">
              <a:buFont typeface="Arial" charset="0"/>
              <a:buNone/>
              <a:defRPr/>
            </a:pPr>
            <a:endParaRPr lang="en-US" sz="2400" b="1" dirty="0" smtClean="0">
              <a:ea typeface="宋体" pitchFamily="2" charset="-122"/>
            </a:endParaRPr>
          </a:p>
          <a:p>
            <a:pPr eaLnBrk="1" hangingPunct="1">
              <a:buFont typeface="Arial" charset="0"/>
              <a:buNone/>
              <a:defRPr/>
            </a:pPr>
            <a:endParaRPr lang="en-US" sz="2400" b="1" dirty="0" smtClean="0">
              <a:ea typeface="宋体" pitchFamily="2" charset="-122"/>
            </a:endParaRPr>
          </a:p>
        </p:txBody>
      </p:sp>
      <p:pic>
        <p:nvPicPr>
          <p:cNvPr id="33795" name="Picture 4"/>
          <p:cNvPicPr>
            <a:picLocks noChangeAspect="1" noChangeArrowheads="1"/>
          </p:cNvPicPr>
          <p:nvPr/>
        </p:nvPicPr>
        <p:blipFill>
          <a:blip r:embed="rId3" cstate="print"/>
          <a:srcRect/>
          <a:stretch>
            <a:fillRect/>
          </a:stretch>
        </p:blipFill>
        <p:spPr bwMode="auto">
          <a:xfrm>
            <a:off x="357188" y="1000125"/>
            <a:ext cx="8237537" cy="212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57188" y="357188"/>
            <a:ext cx="8229600" cy="1143000"/>
          </a:xfrm>
        </p:spPr>
        <p:txBody>
          <a:bodyPr/>
          <a:lstStyle/>
          <a:p>
            <a:r>
              <a:rPr lang="zh-CN" altLang="en-US" smtClean="0"/>
              <a:t>分析</a:t>
            </a:r>
          </a:p>
        </p:txBody>
      </p:sp>
      <p:sp>
        <p:nvSpPr>
          <p:cNvPr id="34819" name="内容占位符 2"/>
          <p:cNvSpPr>
            <a:spLocks noGrp="1"/>
          </p:cNvSpPr>
          <p:nvPr>
            <p:ph idx="1"/>
          </p:nvPr>
        </p:nvSpPr>
        <p:spPr/>
        <p:txBody>
          <a:bodyPr/>
          <a:lstStyle/>
          <a:p>
            <a:pPr eaLnBrk="1" hangingPunct="1"/>
            <a:r>
              <a:rPr lang="zh-CN" altLang="en-US" sz="2800" b="1" smtClean="0"/>
              <a:t>按到达时间排序和离开时间排序，这样每一辆火车用线段描述，有：</a:t>
            </a:r>
            <a:endParaRPr lang="en-US" altLang="zh-CN" sz="2800" b="1" smtClean="0"/>
          </a:p>
          <a:p>
            <a:pPr lvl="1" eaLnBrk="1" hangingPunct="1"/>
            <a:r>
              <a:rPr lang="zh-CN" altLang="en-US" b="1" smtClean="0"/>
              <a:t>排在前面的火车，其进站时间必须先于排在后面的火车；</a:t>
            </a:r>
            <a:endParaRPr lang="en-US" altLang="zh-CN" b="1" smtClean="0"/>
          </a:p>
          <a:p>
            <a:pPr lvl="1" eaLnBrk="1" hangingPunct="1"/>
            <a:r>
              <a:rPr lang="zh-CN" altLang="en-US" b="1" smtClean="0"/>
              <a:t>排在前面的火车，其出站时间必须先于排在后面的火车，否则该列火车就要先进后出，不满足队列特点。</a:t>
            </a:r>
            <a:endParaRPr lang="en-US" altLang="zh-CN" b="1" smtClean="0"/>
          </a:p>
          <a:p>
            <a:pPr eaLnBrk="1" hangingPunct="1"/>
            <a:r>
              <a:rPr lang="zh-CN" altLang="en-US" sz="2800" b="1" smtClean="0"/>
              <a:t>这样对于任一列排序后的火车</a:t>
            </a:r>
            <a:r>
              <a:rPr lang="en-US" altLang="zh-CN" sz="2800" b="1" smtClean="0"/>
              <a:t>i</a:t>
            </a:r>
            <a:r>
              <a:rPr lang="zh-CN" altLang="en-US" sz="2800" b="1" smtClean="0"/>
              <a:t>，只有排在其后的火车才有可能在它出站之后进站。接下来的任务便是采用动态规划方法求解了。</a:t>
            </a:r>
            <a:endParaRPr lang="en-US" altLang="zh-CN" sz="2800" b="1"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b="1" smtClean="0"/>
              <a:t>m=1</a:t>
            </a:r>
            <a:r>
              <a:rPr lang="zh-CN" altLang="en-US" b="1" smtClean="0"/>
              <a:t>时</a:t>
            </a:r>
            <a:endParaRPr lang="zh-CN" altLang="en-US" smtClean="0"/>
          </a:p>
        </p:txBody>
      </p:sp>
      <p:sp>
        <p:nvSpPr>
          <p:cNvPr id="35843" name="内容占位符 2"/>
          <p:cNvSpPr>
            <a:spLocks noGrp="1"/>
          </p:cNvSpPr>
          <p:nvPr>
            <p:ph idx="1"/>
          </p:nvPr>
        </p:nvSpPr>
        <p:spPr>
          <a:xfrm>
            <a:off x="714375" y="3929063"/>
            <a:ext cx="7780338" cy="2125662"/>
          </a:xfrm>
        </p:spPr>
        <p:txBody>
          <a:bodyPr/>
          <a:lstStyle/>
          <a:p>
            <a:r>
              <a:rPr lang="zh-CN" altLang="en-US" b="1" smtClean="0"/>
              <a:t>设</a:t>
            </a:r>
            <a:r>
              <a:rPr lang="en-US" altLang="zh-CN" b="1" smtClean="0"/>
              <a:t>f[i]</a:t>
            </a:r>
            <a:r>
              <a:rPr lang="zh-CN" altLang="en-US" b="1" smtClean="0"/>
              <a:t>表示第</a:t>
            </a:r>
            <a:r>
              <a:rPr lang="en-US" altLang="zh-CN" b="1" smtClean="0"/>
              <a:t>i </a:t>
            </a:r>
            <a:r>
              <a:rPr lang="zh-CN" altLang="en-US" b="1" smtClean="0"/>
              <a:t>列火车进站时，其后的火车最多可以进站的数量， 则有：</a:t>
            </a:r>
            <a:endParaRPr lang="en-US" altLang="zh-CN" b="1" smtClean="0"/>
          </a:p>
          <a:p>
            <a:r>
              <a:rPr lang="en-US" altLang="zh-CN" b="1" smtClean="0"/>
              <a:t>f[i] =max</a:t>
            </a:r>
            <a:r>
              <a:rPr lang="zh-CN" altLang="en-US" b="1" smtClean="0"/>
              <a:t>｛</a:t>
            </a:r>
            <a:r>
              <a:rPr lang="en-US" altLang="zh-CN" b="1" smtClean="0"/>
              <a:t>f[j]+1</a:t>
            </a:r>
            <a:r>
              <a:rPr lang="zh-CN" altLang="en-US" b="1" smtClean="0"/>
              <a:t>｝，（满足</a:t>
            </a:r>
            <a:r>
              <a:rPr lang="en-US" altLang="zh-CN" b="1" smtClean="0"/>
              <a:t>i</a:t>
            </a:r>
            <a:r>
              <a:rPr lang="zh-CN" altLang="en-US" b="1" smtClean="0"/>
              <a:t>比</a:t>
            </a:r>
            <a:r>
              <a:rPr lang="en-US" altLang="zh-CN" b="1" smtClean="0"/>
              <a:t>j</a:t>
            </a:r>
            <a:r>
              <a:rPr lang="zh-CN" altLang="en-US" b="1" smtClean="0"/>
              <a:t>先进站，且</a:t>
            </a:r>
            <a:r>
              <a:rPr lang="en-US" altLang="zh-CN" b="1" smtClean="0"/>
              <a:t>j</a:t>
            </a:r>
            <a:r>
              <a:rPr lang="zh-CN" altLang="en-US" b="1" smtClean="0"/>
              <a:t>在</a:t>
            </a:r>
            <a:r>
              <a:rPr lang="en-US" altLang="zh-CN" b="1" smtClean="0"/>
              <a:t>i </a:t>
            </a:r>
            <a:r>
              <a:rPr lang="zh-CN" altLang="en-US" b="1" smtClean="0"/>
              <a:t>出站之后进站）；</a:t>
            </a:r>
          </a:p>
        </p:txBody>
      </p:sp>
      <p:pic>
        <p:nvPicPr>
          <p:cNvPr id="35844" name="Picture 5"/>
          <p:cNvPicPr>
            <a:picLocks noChangeAspect="1" noChangeArrowheads="1"/>
          </p:cNvPicPr>
          <p:nvPr/>
        </p:nvPicPr>
        <p:blipFill>
          <a:blip r:embed="rId3" cstate="print"/>
          <a:srcRect/>
          <a:stretch>
            <a:fillRect/>
          </a:stretch>
        </p:blipFill>
        <p:spPr bwMode="auto">
          <a:xfrm>
            <a:off x="2357438" y="1857375"/>
            <a:ext cx="414337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m=2</a:t>
            </a:r>
            <a:endParaRPr lang="zh-CN" altLang="en-US" smtClean="0"/>
          </a:p>
        </p:txBody>
      </p:sp>
      <p:sp>
        <p:nvSpPr>
          <p:cNvPr id="36867" name="内容占位符 2"/>
          <p:cNvSpPr>
            <a:spLocks noGrp="1"/>
          </p:cNvSpPr>
          <p:nvPr>
            <p:ph idx="1"/>
          </p:nvPr>
        </p:nvSpPr>
        <p:spPr>
          <a:xfrm>
            <a:off x="500063" y="3429000"/>
            <a:ext cx="8021637" cy="2852738"/>
          </a:xfrm>
        </p:spPr>
        <p:txBody>
          <a:bodyPr/>
          <a:lstStyle/>
          <a:p>
            <a:r>
              <a:rPr lang="zh-CN" altLang="en-US" sz="2800" b="1" dirty="0" smtClean="0"/>
              <a:t>设</a:t>
            </a:r>
            <a:r>
              <a:rPr lang="en-US" altLang="zh-CN" sz="2800" b="1" dirty="0" smtClean="0"/>
              <a:t>f[</a:t>
            </a:r>
            <a:r>
              <a:rPr lang="en-US" altLang="zh-CN" sz="2800" b="1" dirty="0" err="1" smtClean="0"/>
              <a:t>i</a:t>
            </a:r>
            <a:r>
              <a:rPr lang="en-US" altLang="zh-CN" sz="2800" b="1" dirty="0" smtClean="0"/>
              <a:t>][j]</a:t>
            </a:r>
            <a:r>
              <a:rPr lang="zh-CN" altLang="en-US" sz="2800" b="1" dirty="0" smtClean="0"/>
              <a:t>表示车站停靠</a:t>
            </a:r>
            <a:r>
              <a:rPr lang="en-US" altLang="zh-CN" sz="2800" b="1" dirty="0" err="1" smtClean="0"/>
              <a:t>i,j</a:t>
            </a:r>
            <a:r>
              <a:rPr lang="en-US" altLang="zh-CN" sz="2800" b="1" dirty="0" smtClean="0"/>
              <a:t> </a:t>
            </a:r>
            <a:r>
              <a:rPr lang="zh-CN" altLang="en-US" sz="2800" b="1" dirty="0" smtClean="0"/>
              <a:t>两列火车</a:t>
            </a:r>
            <a:r>
              <a:rPr lang="en-US" altLang="zh-CN" sz="2800" b="1" dirty="0" smtClean="0"/>
              <a:t>(</a:t>
            </a:r>
            <a:r>
              <a:rPr lang="en-US" altLang="zh-CN" sz="2800" b="1" dirty="0" err="1" smtClean="0"/>
              <a:t>i</a:t>
            </a:r>
            <a:r>
              <a:rPr lang="en-US" altLang="zh-CN" sz="2800" b="1" dirty="0" smtClean="0"/>
              <a:t>&lt;j)</a:t>
            </a:r>
            <a:r>
              <a:rPr lang="zh-CN" altLang="en-US" sz="2800" b="1" dirty="0" smtClean="0"/>
              <a:t>时，其后的火车（包括</a:t>
            </a:r>
            <a:r>
              <a:rPr lang="en-US" altLang="zh-CN" sz="2800" b="1" dirty="0" err="1" smtClean="0"/>
              <a:t>i,j</a:t>
            </a:r>
            <a:r>
              <a:rPr lang="zh-CN" altLang="en-US" sz="2800" b="1" dirty="0" smtClean="0"/>
              <a:t>本身）最多可以进站的数量</a:t>
            </a:r>
            <a:r>
              <a:rPr lang="en-US" altLang="zh-CN" sz="2800" b="1" dirty="0" smtClean="0"/>
              <a:t>,</a:t>
            </a:r>
            <a:r>
              <a:rPr lang="zh-CN" altLang="en-US" sz="2800" b="1" dirty="0" smtClean="0"/>
              <a:t>则</a:t>
            </a:r>
            <a:r>
              <a:rPr lang="en-US" altLang="zh-CN" sz="2800" b="1" dirty="0" smtClean="0"/>
              <a:t>:</a:t>
            </a:r>
          </a:p>
          <a:p>
            <a:r>
              <a:rPr lang="en-US" altLang="zh-CN" sz="2800" b="1" dirty="0" smtClean="0"/>
              <a:t>f[</a:t>
            </a:r>
            <a:r>
              <a:rPr lang="en-US" altLang="zh-CN" sz="2800" b="1" dirty="0" err="1" smtClean="0"/>
              <a:t>i</a:t>
            </a:r>
            <a:r>
              <a:rPr lang="en-US" altLang="zh-CN" sz="2800" b="1" dirty="0" smtClean="0"/>
              <a:t>][j]=max</a:t>
            </a:r>
            <a:r>
              <a:rPr lang="zh-CN" altLang="en-US" sz="2800" b="1" dirty="0" smtClean="0"/>
              <a:t>｛</a:t>
            </a:r>
            <a:r>
              <a:rPr lang="en-US" altLang="zh-CN" sz="2800" b="1" dirty="0" smtClean="0"/>
              <a:t>f[j][k]+1</a:t>
            </a:r>
            <a:r>
              <a:rPr lang="zh-CN" altLang="en-US" sz="2800" b="1" dirty="0" smtClean="0"/>
              <a:t>｝</a:t>
            </a:r>
            <a:endParaRPr lang="en-US" altLang="zh-CN" sz="2800" b="1" dirty="0" smtClean="0"/>
          </a:p>
          <a:p>
            <a:r>
              <a:rPr lang="zh-CN" altLang="en-US" sz="2800" b="1" dirty="0" smtClean="0"/>
              <a:t>条件：必须满足按</a:t>
            </a:r>
            <a:r>
              <a:rPr lang="en-US" altLang="zh-CN" sz="2800" b="1" dirty="0" err="1" smtClean="0"/>
              <a:t>i,j,k</a:t>
            </a:r>
            <a:r>
              <a:rPr lang="zh-CN" altLang="en-US" sz="2800" b="1" dirty="0" smtClean="0"/>
              <a:t>顺序进站和出站，另外还要满足</a:t>
            </a:r>
            <a:r>
              <a:rPr lang="en-US" altLang="zh-CN" sz="2800" b="1" dirty="0" smtClean="0"/>
              <a:t>k</a:t>
            </a:r>
            <a:r>
              <a:rPr lang="zh-CN" altLang="en-US" sz="2800" b="1" dirty="0" smtClean="0"/>
              <a:t>在</a:t>
            </a:r>
            <a:r>
              <a:rPr lang="en-US" altLang="zh-CN" sz="2800" b="1" dirty="0" err="1" smtClean="0"/>
              <a:t>i</a:t>
            </a:r>
            <a:r>
              <a:rPr lang="zh-CN" altLang="en-US" sz="2800" b="1" dirty="0" smtClean="0"/>
              <a:t>出站后且</a:t>
            </a:r>
            <a:r>
              <a:rPr lang="en-US" altLang="zh-CN" sz="2800" b="1" dirty="0" smtClean="0"/>
              <a:t>j </a:t>
            </a:r>
            <a:r>
              <a:rPr lang="zh-CN" altLang="en-US" sz="2800" b="1" dirty="0" smtClean="0"/>
              <a:t>进站。</a:t>
            </a:r>
          </a:p>
        </p:txBody>
      </p:sp>
      <p:pic>
        <p:nvPicPr>
          <p:cNvPr id="36868" name="Picture 6"/>
          <p:cNvPicPr>
            <a:picLocks noChangeAspect="1" noChangeArrowheads="1"/>
          </p:cNvPicPr>
          <p:nvPr/>
        </p:nvPicPr>
        <p:blipFill>
          <a:blip r:embed="rId3" cstate="print"/>
          <a:srcRect/>
          <a:stretch>
            <a:fillRect/>
          </a:stretch>
        </p:blipFill>
        <p:spPr bwMode="auto">
          <a:xfrm>
            <a:off x="2286000" y="1571625"/>
            <a:ext cx="4276725" cy="153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m=3</a:t>
            </a:r>
            <a:endParaRPr lang="zh-CN" altLang="en-US" smtClean="0"/>
          </a:p>
        </p:txBody>
      </p:sp>
      <p:sp>
        <p:nvSpPr>
          <p:cNvPr id="37891" name="内容占位符 2"/>
          <p:cNvSpPr>
            <a:spLocks noGrp="1"/>
          </p:cNvSpPr>
          <p:nvPr>
            <p:ph idx="1"/>
          </p:nvPr>
        </p:nvSpPr>
        <p:spPr>
          <a:xfrm>
            <a:off x="539552" y="3645024"/>
            <a:ext cx="8286750" cy="2455862"/>
          </a:xfrm>
        </p:spPr>
        <p:txBody>
          <a:bodyPr/>
          <a:lstStyle/>
          <a:p>
            <a:r>
              <a:rPr lang="zh-CN" altLang="en-US" sz="2800" b="1" dirty="0" smtClean="0"/>
              <a:t>设</a:t>
            </a:r>
            <a:r>
              <a:rPr lang="en-US" altLang="zh-CN" sz="2800" b="1" dirty="0" smtClean="0"/>
              <a:t>f[</a:t>
            </a:r>
            <a:r>
              <a:rPr lang="en-US" altLang="zh-CN" sz="2800" b="1" dirty="0" err="1" smtClean="0"/>
              <a:t>i</a:t>
            </a:r>
            <a:r>
              <a:rPr lang="en-US" altLang="zh-CN" sz="2800" b="1" dirty="0" smtClean="0"/>
              <a:t>][j][k</a:t>
            </a:r>
            <a:r>
              <a:rPr lang="en-US" altLang="zh-CN" sz="2800" b="1" dirty="0" smtClean="0"/>
              <a:t>]</a:t>
            </a:r>
            <a:r>
              <a:rPr lang="zh-CN" altLang="en-US" sz="2800" b="1" dirty="0" smtClean="0"/>
              <a:t>表示车站停靠</a:t>
            </a:r>
            <a:r>
              <a:rPr lang="en-US" altLang="zh-CN" sz="2800" b="1" dirty="0" err="1" smtClean="0"/>
              <a:t>i,j,k</a:t>
            </a:r>
            <a:r>
              <a:rPr lang="zh-CN" altLang="en-US" sz="2800" b="1" dirty="0" smtClean="0"/>
              <a:t>三列火车</a:t>
            </a:r>
            <a:r>
              <a:rPr lang="en-US" altLang="zh-CN" sz="2800" b="1" dirty="0" smtClean="0"/>
              <a:t>(</a:t>
            </a:r>
            <a:r>
              <a:rPr lang="en-US" altLang="zh-CN" sz="2800" b="1" dirty="0" err="1" smtClean="0"/>
              <a:t>i</a:t>
            </a:r>
            <a:r>
              <a:rPr lang="en-US" altLang="zh-CN" sz="2800" b="1" dirty="0" smtClean="0"/>
              <a:t>&lt;j&lt;k)</a:t>
            </a:r>
            <a:r>
              <a:rPr lang="zh-CN" altLang="en-US" sz="2800" b="1" dirty="0" smtClean="0"/>
              <a:t>时，其后的火车（包括</a:t>
            </a:r>
            <a:r>
              <a:rPr lang="en-US" altLang="zh-CN" sz="2800" b="1" dirty="0" err="1" smtClean="0"/>
              <a:t>i,j,k</a:t>
            </a:r>
            <a:r>
              <a:rPr lang="zh-CN" altLang="en-US" sz="2800" b="1" dirty="0" smtClean="0"/>
              <a:t>）最多可以进站的数量。则有，</a:t>
            </a:r>
            <a:endParaRPr lang="en-US" altLang="zh-CN" sz="2800" b="1" dirty="0" smtClean="0"/>
          </a:p>
          <a:p>
            <a:r>
              <a:rPr lang="en-US" altLang="zh-CN" sz="2800" b="1" dirty="0" smtClean="0"/>
              <a:t>f[</a:t>
            </a:r>
            <a:r>
              <a:rPr lang="en-US" altLang="zh-CN" sz="2800" b="1" dirty="0" err="1" smtClean="0"/>
              <a:t>i</a:t>
            </a:r>
            <a:r>
              <a:rPr lang="en-US" altLang="zh-CN" sz="2800" b="1" dirty="0" smtClean="0"/>
              <a:t>][j][k]=max{f[j][k][l]+1</a:t>
            </a:r>
            <a:r>
              <a:rPr lang="zh-CN" altLang="en-US" sz="2800" b="1" dirty="0" smtClean="0"/>
              <a:t>｝</a:t>
            </a:r>
            <a:endParaRPr lang="en-US" altLang="zh-CN" sz="2800" b="1" dirty="0" smtClean="0"/>
          </a:p>
          <a:p>
            <a:r>
              <a:rPr lang="zh-CN" altLang="en-US" sz="2800" b="1" dirty="0" smtClean="0"/>
              <a:t>条件：必须满足按</a:t>
            </a:r>
            <a:r>
              <a:rPr lang="en-US" altLang="zh-CN" sz="2800" b="1" dirty="0" err="1" smtClean="0"/>
              <a:t>i,j,k,l</a:t>
            </a:r>
            <a:r>
              <a:rPr lang="zh-CN" altLang="en-US" sz="2800" b="1" dirty="0" smtClean="0"/>
              <a:t>顺序进站和出站，另外还要满足</a:t>
            </a:r>
            <a:r>
              <a:rPr lang="en-US" altLang="zh-CN" sz="2800" b="1" dirty="0" smtClean="0"/>
              <a:t>l</a:t>
            </a:r>
            <a:r>
              <a:rPr lang="zh-CN" altLang="en-US" sz="2800" b="1" dirty="0" smtClean="0"/>
              <a:t>在</a:t>
            </a:r>
            <a:r>
              <a:rPr lang="en-US" altLang="zh-CN" sz="2800" b="1" dirty="0" err="1" smtClean="0"/>
              <a:t>i</a:t>
            </a:r>
            <a:r>
              <a:rPr lang="en-US" altLang="zh-CN" sz="2800" b="1" dirty="0" smtClean="0"/>
              <a:t> </a:t>
            </a:r>
            <a:r>
              <a:rPr lang="zh-CN" altLang="en-US" sz="2800" b="1" dirty="0" smtClean="0"/>
              <a:t>出站后进站。</a:t>
            </a:r>
          </a:p>
        </p:txBody>
      </p:sp>
      <p:pic>
        <p:nvPicPr>
          <p:cNvPr id="37892" name="Picture 2"/>
          <p:cNvPicPr>
            <a:picLocks noChangeAspect="1" noChangeArrowheads="1"/>
          </p:cNvPicPr>
          <p:nvPr/>
        </p:nvPicPr>
        <p:blipFill>
          <a:blip r:embed="rId3" cstate="print"/>
          <a:srcRect/>
          <a:stretch>
            <a:fillRect/>
          </a:stretch>
        </p:blipFill>
        <p:spPr bwMode="auto">
          <a:xfrm>
            <a:off x="1857375" y="1285875"/>
            <a:ext cx="5021263" cy="247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982177"/>
            <a:ext cx="4572000" cy="4893647"/>
          </a:xfrm>
          <a:prstGeom prst="rect">
            <a:avLst/>
          </a:prstGeom>
        </p:spPr>
        <p:txBody>
          <a:bodyPr>
            <a:spAutoFit/>
          </a:bodyPr>
          <a:lstStyle/>
          <a:p>
            <a:r>
              <a:rPr lang="en-US" altLang="zh-CN" dirty="0"/>
              <a:t>#include&lt;</a:t>
            </a:r>
            <a:r>
              <a:rPr lang="en-US" altLang="zh-CN" dirty="0" err="1"/>
              <a:t>iostream</a:t>
            </a:r>
            <a:r>
              <a:rPr lang="en-US" altLang="zh-CN" dirty="0"/>
              <a:t>&gt;</a:t>
            </a:r>
          </a:p>
          <a:p>
            <a:r>
              <a:rPr lang="en-US" altLang="zh-CN" dirty="0"/>
              <a:t>#include&lt;</a:t>
            </a:r>
            <a:r>
              <a:rPr lang="en-US" altLang="zh-CN" dirty="0" err="1"/>
              <a:t>cstdio</a:t>
            </a:r>
            <a:r>
              <a:rPr lang="en-US" altLang="zh-CN" dirty="0"/>
              <a:t>&gt;</a:t>
            </a:r>
          </a:p>
          <a:p>
            <a:r>
              <a:rPr lang="en-US" altLang="zh-CN" dirty="0"/>
              <a:t>#include&lt;algorithm&gt;</a:t>
            </a:r>
          </a:p>
          <a:p>
            <a:r>
              <a:rPr lang="en-US" altLang="zh-CN" dirty="0"/>
              <a:t>#include&lt;</a:t>
            </a:r>
            <a:r>
              <a:rPr lang="en-US" altLang="zh-CN" dirty="0" err="1"/>
              <a:t>cstring</a:t>
            </a:r>
            <a:r>
              <a:rPr lang="en-US" altLang="zh-CN" dirty="0"/>
              <a:t>&gt;</a:t>
            </a:r>
          </a:p>
          <a:p>
            <a:r>
              <a:rPr lang="en-US" altLang="zh-CN" dirty="0"/>
              <a:t>using namespace </a:t>
            </a:r>
            <a:r>
              <a:rPr lang="en-US" altLang="zh-CN" dirty="0" err="1"/>
              <a:t>std</a:t>
            </a:r>
            <a:r>
              <a:rPr lang="en-US" altLang="zh-CN" dirty="0"/>
              <a:t>;</a:t>
            </a:r>
          </a:p>
          <a:p>
            <a:r>
              <a:rPr lang="en-US" altLang="zh-CN" dirty="0" err="1"/>
              <a:t>int</a:t>
            </a:r>
            <a:r>
              <a:rPr lang="en-US" altLang="zh-CN" dirty="0"/>
              <a:t> </a:t>
            </a:r>
            <a:r>
              <a:rPr lang="en-US" altLang="zh-CN" dirty="0" err="1"/>
              <a:t>n,m,ans</a:t>
            </a:r>
            <a:r>
              <a:rPr lang="en-US" altLang="zh-CN" dirty="0"/>
              <a:t>;</a:t>
            </a:r>
          </a:p>
          <a:p>
            <a:r>
              <a:rPr lang="en-US" altLang="zh-CN" dirty="0" err="1">
                <a:solidFill>
                  <a:srgbClr val="FF0000"/>
                </a:solidFill>
              </a:rPr>
              <a:t>struct</a:t>
            </a:r>
            <a:r>
              <a:rPr lang="en-US" altLang="zh-CN" dirty="0">
                <a:solidFill>
                  <a:srgbClr val="FF0000"/>
                </a:solidFill>
              </a:rPr>
              <a:t> node</a:t>
            </a:r>
          </a:p>
          <a:p>
            <a:r>
              <a:rPr lang="en-US" altLang="zh-CN" dirty="0"/>
              <a:t>{</a:t>
            </a:r>
            <a:r>
              <a:rPr lang="en-US" altLang="zh-CN" dirty="0" err="1"/>
              <a:t>int</a:t>
            </a:r>
            <a:r>
              <a:rPr lang="en-US" altLang="zh-CN" dirty="0"/>
              <a:t> </a:t>
            </a:r>
            <a:r>
              <a:rPr lang="en-US" altLang="zh-CN" dirty="0" err="1"/>
              <a:t>in,le</a:t>
            </a:r>
            <a:r>
              <a:rPr lang="en-US" altLang="zh-CN" dirty="0"/>
              <a:t>;}tri[105];</a:t>
            </a:r>
          </a:p>
          <a:p>
            <a:r>
              <a:rPr lang="en-US" altLang="zh-CN" dirty="0"/>
              <a:t>bool </a:t>
            </a:r>
            <a:r>
              <a:rPr lang="en-US" altLang="zh-CN" dirty="0" err="1"/>
              <a:t>cmp</a:t>
            </a:r>
            <a:r>
              <a:rPr lang="en-US" altLang="zh-CN" dirty="0"/>
              <a:t>(node </a:t>
            </a:r>
            <a:r>
              <a:rPr lang="en-US" altLang="zh-CN" dirty="0" err="1"/>
              <a:t>a,node</a:t>
            </a:r>
            <a:r>
              <a:rPr lang="en-US" altLang="zh-CN" dirty="0"/>
              <a:t> b)</a:t>
            </a:r>
          </a:p>
          <a:p>
            <a:r>
              <a:rPr lang="en-US" altLang="zh-CN" dirty="0"/>
              <a:t>{</a:t>
            </a:r>
          </a:p>
          <a:p>
            <a:r>
              <a:rPr lang="en-US" altLang="zh-CN" dirty="0"/>
              <a:t>    if(</a:t>
            </a:r>
            <a:r>
              <a:rPr lang="en-US" altLang="zh-CN" dirty="0" err="1"/>
              <a:t>a.le</a:t>
            </a:r>
            <a:r>
              <a:rPr lang="en-US" altLang="zh-CN" dirty="0"/>
              <a:t>!=</a:t>
            </a:r>
            <a:r>
              <a:rPr lang="en-US" altLang="zh-CN" dirty="0" err="1"/>
              <a:t>b.le</a:t>
            </a:r>
            <a:r>
              <a:rPr lang="en-US" altLang="zh-CN" dirty="0"/>
              <a:t>)return </a:t>
            </a:r>
            <a:r>
              <a:rPr lang="en-US" altLang="zh-CN" dirty="0" err="1"/>
              <a:t>a.le</a:t>
            </a:r>
            <a:r>
              <a:rPr lang="en-US" altLang="zh-CN" dirty="0"/>
              <a:t>&lt;</a:t>
            </a:r>
            <a:r>
              <a:rPr lang="en-US" altLang="zh-CN" dirty="0" err="1"/>
              <a:t>b.le</a:t>
            </a:r>
            <a:r>
              <a:rPr lang="en-US" altLang="zh-CN" dirty="0"/>
              <a:t>;</a:t>
            </a:r>
          </a:p>
          <a:p>
            <a:r>
              <a:rPr lang="en-US" altLang="zh-CN" dirty="0"/>
              <a:t>    return a.in&lt;b.in;</a:t>
            </a:r>
          </a:p>
          <a:p>
            <a:r>
              <a:rPr lang="en-US" altLang="zh-CN" dirty="0"/>
              <a:t>}</a:t>
            </a:r>
            <a:endParaRPr lang="zh-CN" altLang="en-US" dirty="0"/>
          </a:p>
        </p:txBody>
      </p:sp>
    </p:spTree>
    <p:extLst>
      <p:ext uri="{BB962C8B-B14F-4D97-AF65-F5344CB8AC3E}">
        <p14:creationId xmlns:p14="http://schemas.microsoft.com/office/powerpoint/2010/main" val="3830529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600" y="476672"/>
            <a:ext cx="6696744" cy="5940088"/>
          </a:xfrm>
          <a:prstGeom prst="rect">
            <a:avLst/>
          </a:prstGeom>
        </p:spPr>
        <p:txBody>
          <a:bodyPr wrap="square">
            <a:spAutoFit/>
          </a:bodyPr>
          <a:lstStyle/>
          <a:p>
            <a:r>
              <a:rPr lang="en-US" altLang="zh-CN" sz="2000" dirty="0" err="1"/>
              <a:t>int</a:t>
            </a:r>
            <a:r>
              <a:rPr lang="en-US" altLang="zh-CN" sz="2000" dirty="0"/>
              <a:t> main()</a:t>
            </a:r>
          </a:p>
          <a:p>
            <a:r>
              <a:rPr lang="en-US" altLang="zh-CN" sz="2000" dirty="0"/>
              <a:t>{</a:t>
            </a:r>
          </a:p>
          <a:p>
            <a:r>
              <a:rPr lang="en-US" altLang="zh-CN" sz="2000" dirty="0"/>
              <a:t>    </a:t>
            </a:r>
            <a:r>
              <a:rPr lang="en-US" altLang="zh-CN" sz="2000" dirty="0" err="1"/>
              <a:t>int</a:t>
            </a:r>
            <a:r>
              <a:rPr lang="en-US" altLang="zh-CN" sz="2000" dirty="0"/>
              <a:t> </a:t>
            </a:r>
            <a:r>
              <a:rPr lang="en-US" altLang="zh-CN" sz="2000" dirty="0" err="1"/>
              <a:t>i,j,k,t</a:t>
            </a:r>
            <a:r>
              <a:rPr lang="en-US" altLang="zh-CN" sz="2000" dirty="0"/>
              <a:t>;</a:t>
            </a:r>
          </a:p>
          <a:p>
            <a:r>
              <a:rPr lang="en-US" altLang="zh-CN" sz="2000" dirty="0"/>
              <a:t>    </a:t>
            </a:r>
            <a:r>
              <a:rPr lang="en-US" altLang="zh-CN" sz="2000" dirty="0" err="1"/>
              <a:t>cin</a:t>
            </a:r>
            <a:r>
              <a:rPr lang="en-US" altLang="zh-CN" sz="2000" dirty="0"/>
              <a:t>&gt;&gt;n&gt;&gt;m;</a:t>
            </a:r>
          </a:p>
          <a:p>
            <a:r>
              <a:rPr lang="en-US" altLang="zh-CN" sz="2000" dirty="0"/>
              <a:t>    for(</a:t>
            </a:r>
            <a:r>
              <a:rPr lang="en-US" altLang="zh-CN" sz="2000" dirty="0" err="1"/>
              <a:t>i</a:t>
            </a:r>
            <a:r>
              <a:rPr lang="en-US" altLang="zh-CN" sz="2000" dirty="0"/>
              <a:t>=1;i&lt;=</a:t>
            </a:r>
            <a:r>
              <a:rPr lang="en-US" altLang="zh-CN" sz="2000" dirty="0" err="1"/>
              <a:t>n;i</a:t>
            </a:r>
            <a:r>
              <a:rPr lang="en-US" altLang="zh-CN" sz="2000" dirty="0"/>
              <a:t>++)</a:t>
            </a:r>
          </a:p>
          <a:p>
            <a:r>
              <a:rPr lang="en-US" altLang="zh-CN" sz="2000" dirty="0" smtClean="0"/>
              <a:t>         </a:t>
            </a:r>
            <a:r>
              <a:rPr lang="en-US" altLang="zh-CN" sz="2000" dirty="0" err="1" smtClean="0"/>
              <a:t>cin</a:t>
            </a:r>
            <a:r>
              <a:rPr lang="en-US" altLang="zh-CN" sz="2000" dirty="0"/>
              <a:t>&gt;&gt;tri[</a:t>
            </a:r>
            <a:r>
              <a:rPr lang="en-US" altLang="zh-CN" sz="2000" dirty="0" err="1"/>
              <a:t>i</a:t>
            </a:r>
            <a:r>
              <a:rPr lang="en-US" altLang="zh-CN" sz="2000" dirty="0"/>
              <a:t>].in&gt;&gt;tri[</a:t>
            </a:r>
            <a:r>
              <a:rPr lang="en-US" altLang="zh-CN" sz="2000" dirty="0" err="1"/>
              <a:t>i</a:t>
            </a:r>
            <a:r>
              <a:rPr lang="en-US" altLang="zh-CN" sz="2000" dirty="0"/>
              <a:t>].le;</a:t>
            </a:r>
          </a:p>
          <a:p>
            <a:r>
              <a:rPr lang="en-US" altLang="zh-CN" sz="2000" dirty="0"/>
              <a:t>    </a:t>
            </a:r>
            <a:r>
              <a:rPr lang="en-US" altLang="zh-CN" sz="2000" dirty="0">
                <a:solidFill>
                  <a:srgbClr val="FF0000"/>
                </a:solidFill>
              </a:rPr>
              <a:t>sort(tri+1,tri+1+n,cmp);</a:t>
            </a:r>
          </a:p>
          <a:p>
            <a:r>
              <a:rPr lang="en-US" altLang="zh-CN" sz="2000" dirty="0"/>
              <a:t>    if(m==1)</a:t>
            </a:r>
          </a:p>
          <a:p>
            <a:r>
              <a:rPr lang="en-US" altLang="zh-CN" sz="2000" dirty="0" smtClean="0"/>
              <a:t>   {</a:t>
            </a:r>
            <a:endParaRPr lang="en-US" altLang="zh-CN" sz="2000" dirty="0"/>
          </a:p>
          <a:p>
            <a:r>
              <a:rPr lang="en-US" altLang="zh-CN" sz="2000" dirty="0"/>
              <a:t>        </a:t>
            </a:r>
            <a:r>
              <a:rPr lang="en-US" altLang="zh-CN" sz="2000" dirty="0" err="1"/>
              <a:t>int</a:t>
            </a:r>
            <a:r>
              <a:rPr lang="en-US" altLang="zh-CN" sz="2000" dirty="0"/>
              <a:t> f[105];</a:t>
            </a:r>
          </a:p>
          <a:p>
            <a:r>
              <a:rPr lang="en-US" altLang="zh-CN" sz="2000" dirty="0" smtClean="0"/>
              <a:t>        </a:t>
            </a:r>
            <a:r>
              <a:rPr lang="en-US" altLang="zh-CN" sz="2000" dirty="0" err="1" smtClean="0"/>
              <a:t>memset</a:t>
            </a:r>
            <a:r>
              <a:rPr lang="en-US" altLang="zh-CN" sz="2000" dirty="0" smtClean="0"/>
              <a:t>(f,0,sizeof(f</a:t>
            </a:r>
            <a:r>
              <a:rPr lang="en-US" altLang="zh-CN" sz="2000" dirty="0"/>
              <a:t>));</a:t>
            </a:r>
          </a:p>
          <a:p>
            <a:r>
              <a:rPr lang="en-US" altLang="zh-CN" sz="2000" dirty="0"/>
              <a:t>        for(</a:t>
            </a:r>
            <a:r>
              <a:rPr lang="en-US" altLang="zh-CN" sz="2000" dirty="0" err="1"/>
              <a:t>i</a:t>
            </a:r>
            <a:r>
              <a:rPr lang="en-US" altLang="zh-CN" sz="2000" dirty="0"/>
              <a:t>=1;i&lt;=</a:t>
            </a:r>
            <a:r>
              <a:rPr lang="en-US" altLang="zh-CN" sz="2000" dirty="0" err="1"/>
              <a:t>n;i</a:t>
            </a:r>
            <a:r>
              <a:rPr lang="en-US" altLang="zh-CN" sz="2000" dirty="0"/>
              <a:t>++)</a:t>
            </a:r>
          </a:p>
          <a:p>
            <a:r>
              <a:rPr lang="en-US" altLang="zh-CN" sz="2000" dirty="0" smtClean="0"/>
              <a:t>       {</a:t>
            </a:r>
            <a:endParaRPr lang="en-US" altLang="zh-CN" sz="2000" dirty="0"/>
          </a:p>
          <a:p>
            <a:r>
              <a:rPr lang="en-US" altLang="zh-CN" sz="2000" dirty="0"/>
              <a:t>            f[</a:t>
            </a:r>
            <a:r>
              <a:rPr lang="en-US" altLang="zh-CN" sz="2000" dirty="0" err="1"/>
              <a:t>i</a:t>
            </a:r>
            <a:r>
              <a:rPr lang="en-US" altLang="zh-CN" sz="2000" dirty="0"/>
              <a:t>]=1;</a:t>
            </a:r>
          </a:p>
          <a:p>
            <a:r>
              <a:rPr lang="en-US" altLang="zh-CN" sz="2000" dirty="0"/>
              <a:t>            for(j=1;j&lt;</a:t>
            </a:r>
            <a:r>
              <a:rPr lang="en-US" altLang="zh-CN" sz="2000" dirty="0" err="1"/>
              <a:t>i;j</a:t>
            </a:r>
            <a:r>
              <a:rPr lang="en-US" altLang="zh-CN" sz="2000" dirty="0"/>
              <a:t>++)</a:t>
            </a:r>
          </a:p>
          <a:p>
            <a:r>
              <a:rPr lang="en-US" altLang="zh-CN" sz="2000" dirty="0"/>
              <a:t>                if(tri[j].le&lt;=tri[</a:t>
            </a:r>
            <a:r>
              <a:rPr lang="en-US" altLang="zh-CN" sz="2000" dirty="0" err="1"/>
              <a:t>i</a:t>
            </a:r>
            <a:r>
              <a:rPr lang="en-US" altLang="zh-CN" sz="2000" dirty="0"/>
              <a:t>].in)</a:t>
            </a:r>
            <a:r>
              <a:rPr lang="en-US" altLang="zh-CN" sz="2000" b="1" dirty="0">
                <a:solidFill>
                  <a:srgbClr val="FF0000"/>
                </a:solidFill>
              </a:rPr>
              <a:t>f[</a:t>
            </a:r>
            <a:r>
              <a:rPr lang="en-US" altLang="zh-CN" sz="2000" b="1" dirty="0" err="1">
                <a:solidFill>
                  <a:srgbClr val="FF0000"/>
                </a:solidFill>
              </a:rPr>
              <a:t>i</a:t>
            </a:r>
            <a:r>
              <a:rPr lang="en-US" altLang="zh-CN" sz="2000" b="1" dirty="0">
                <a:solidFill>
                  <a:srgbClr val="FF0000"/>
                </a:solidFill>
              </a:rPr>
              <a:t>]=max(f[</a:t>
            </a:r>
            <a:r>
              <a:rPr lang="en-US" altLang="zh-CN" sz="2000" b="1" dirty="0" err="1">
                <a:solidFill>
                  <a:srgbClr val="FF0000"/>
                </a:solidFill>
              </a:rPr>
              <a:t>i</a:t>
            </a:r>
            <a:r>
              <a:rPr lang="en-US" altLang="zh-CN" sz="2000" b="1" dirty="0">
                <a:solidFill>
                  <a:srgbClr val="FF0000"/>
                </a:solidFill>
              </a:rPr>
              <a:t>],f[j]+1);</a:t>
            </a:r>
          </a:p>
          <a:p>
            <a:r>
              <a:rPr lang="en-US" altLang="zh-CN" sz="2000" dirty="0"/>
              <a:t>            </a:t>
            </a:r>
            <a:r>
              <a:rPr lang="en-US" altLang="zh-CN" sz="2000" dirty="0" err="1"/>
              <a:t>ans</a:t>
            </a:r>
            <a:r>
              <a:rPr lang="en-US" altLang="zh-CN" sz="2000" dirty="0"/>
              <a:t>=max(f[</a:t>
            </a:r>
            <a:r>
              <a:rPr lang="en-US" altLang="zh-CN" sz="2000" dirty="0" err="1"/>
              <a:t>i</a:t>
            </a:r>
            <a:r>
              <a:rPr lang="en-US" altLang="zh-CN" sz="2000" dirty="0"/>
              <a:t>],</a:t>
            </a:r>
            <a:r>
              <a:rPr lang="en-US" altLang="zh-CN" sz="2000" dirty="0" err="1"/>
              <a:t>ans</a:t>
            </a:r>
            <a:r>
              <a:rPr lang="en-US" altLang="zh-CN" sz="2000" dirty="0"/>
              <a:t>);</a:t>
            </a:r>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304670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3"/>
          <p:cNvSpPr>
            <a:spLocks noChangeArrowheads="1"/>
          </p:cNvSpPr>
          <p:nvPr/>
        </p:nvSpPr>
        <p:spPr bwMode="auto">
          <a:xfrm>
            <a:off x="285750" y="0"/>
            <a:ext cx="8143875" cy="6740525"/>
          </a:xfrm>
          <a:prstGeom prst="rect">
            <a:avLst/>
          </a:prstGeom>
          <a:noFill/>
          <a:ln w="9525">
            <a:noFill/>
            <a:miter lim="800000"/>
            <a:headEnd/>
            <a:tailEnd/>
          </a:ln>
        </p:spPr>
        <p:txBody>
          <a:bodyPr>
            <a:spAutoFit/>
          </a:bodyPr>
          <a:lstStyle/>
          <a:p>
            <a:r>
              <a:rPr lang="en-US" altLang="zh-CN" sz="1800" dirty="0">
                <a:latin typeface="Calibri" pitchFamily="34" charset="0"/>
              </a:rPr>
              <a:t>#include&lt;</a:t>
            </a:r>
            <a:r>
              <a:rPr lang="en-US" altLang="zh-CN" sz="1800" dirty="0" err="1">
                <a:latin typeface="Calibri" pitchFamily="34" charset="0"/>
              </a:rPr>
              <a:t>iostream</a:t>
            </a:r>
            <a:r>
              <a:rPr lang="en-US" altLang="zh-CN" sz="1800" dirty="0">
                <a:latin typeface="Calibri" pitchFamily="34" charset="0"/>
              </a:rPr>
              <a:t>&gt;</a:t>
            </a:r>
          </a:p>
          <a:p>
            <a:r>
              <a:rPr lang="en-US" altLang="zh-CN" sz="1800" dirty="0">
                <a:latin typeface="Calibri" pitchFamily="34" charset="0"/>
              </a:rPr>
              <a:t>using namespace std;</a:t>
            </a:r>
          </a:p>
          <a:p>
            <a:r>
              <a:rPr lang="en-US" altLang="zh-CN" sz="1800" dirty="0" err="1">
                <a:latin typeface="Calibri" pitchFamily="34" charset="0"/>
              </a:rPr>
              <a:t>int</a:t>
            </a:r>
            <a:r>
              <a:rPr lang="en-US" altLang="zh-CN" sz="1800" dirty="0">
                <a:latin typeface="Calibri" pitchFamily="34" charset="0"/>
              </a:rPr>
              <a:t> f[100];</a:t>
            </a:r>
          </a:p>
          <a:p>
            <a:r>
              <a:rPr lang="en-US" altLang="zh-CN" sz="1800" dirty="0" err="1">
                <a:latin typeface="Calibri" pitchFamily="34" charset="0"/>
              </a:rPr>
              <a:t>bool</a:t>
            </a:r>
            <a:r>
              <a:rPr lang="en-US" altLang="zh-CN" sz="1800" dirty="0">
                <a:latin typeface="Calibri" pitchFamily="34" charset="0"/>
              </a:rPr>
              <a:t> </a:t>
            </a:r>
            <a:r>
              <a:rPr lang="en-US" altLang="zh-CN" sz="1800" dirty="0" err="1">
                <a:latin typeface="Calibri" pitchFamily="34" charset="0"/>
              </a:rPr>
              <a:t>bn</a:t>
            </a:r>
            <a:r>
              <a:rPr lang="en-US" altLang="zh-CN" sz="1800" dirty="0">
                <a:latin typeface="Calibri" pitchFamily="34" charset="0"/>
              </a:rPr>
              <a:t>[100];</a:t>
            </a:r>
          </a:p>
          <a:p>
            <a:r>
              <a:rPr lang="en-US" altLang="zh-CN" sz="1800" dirty="0" err="1">
                <a:latin typeface="Calibri" pitchFamily="34" charset="0"/>
              </a:rPr>
              <a:t>int</a:t>
            </a:r>
            <a:r>
              <a:rPr lang="en-US" altLang="zh-CN" sz="1800" dirty="0">
                <a:latin typeface="Calibri" pitchFamily="34" charset="0"/>
              </a:rPr>
              <a:t> fun(</a:t>
            </a:r>
            <a:r>
              <a:rPr lang="en-US" altLang="zh-CN" sz="1800" dirty="0" err="1">
                <a:latin typeface="Calibri" pitchFamily="34" charset="0"/>
              </a:rPr>
              <a:t>int</a:t>
            </a:r>
            <a:r>
              <a:rPr lang="en-US" altLang="zh-CN" sz="1800" dirty="0">
                <a:latin typeface="Calibri" pitchFamily="34" charset="0"/>
              </a:rPr>
              <a:t> m)</a:t>
            </a:r>
          </a:p>
          <a:p>
            <a:r>
              <a:rPr lang="en-US" altLang="zh-CN" sz="1800" dirty="0">
                <a:latin typeface="Calibri" pitchFamily="34" charset="0"/>
              </a:rPr>
              <a:t>{</a:t>
            </a:r>
          </a:p>
          <a:p>
            <a:r>
              <a:rPr lang="en-US" altLang="zh-CN" sz="1800" dirty="0">
                <a:latin typeface="Calibri" pitchFamily="34" charset="0"/>
              </a:rPr>
              <a:t>    if</a:t>
            </a:r>
            <a:r>
              <a:rPr lang="en-US" altLang="zh-CN" sz="1800" dirty="0">
                <a:solidFill>
                  <a:srgbClr val="FF0000"/>
                </a:solidFill>
                <a:latin typeface="Calibri" pitchFamily="34" charset="0"/>
              </a:rPr>
              <a:t>(!</a:t>
            </a:r>
            <a:r>
              <a:rPr lang="en-US" altLang="zh-CN" sz="1800" dirty="0" err="1">
                <a:solidFill>
                  <a:srgbClr val="FF0000"/>
                </a:solidFill>
                <a:latin typeface="Calibri" pitchFamily="34" charset="0"/>
              </a:rPr>
              <a:t>bn</a:t>
            </a:r>
            <a:r>
              <a:rPr lang="en-US" altLang="zh-CN" sz="1800" dirty="0">
                <a:solidFill>
                  <a:srgbClr val="FF0000"/>
                </a:solidFill>
                <a:latin typeface="Calibri" pitchFamily="34" charset="0"/>
              </a:rPr>
              <a:t>[m])//</a:t>
            </a:r>
            <a:r>
              <a:rPr lang="zh-CN" altLang="en-US" sz="1800" dirty="0">
                <a:latin typeface="Calibri" pitchFamily="34" charset="0"/>
              </a:rPr>
              <a:t>检查是否已经计算过</a:t>
            </a:r>
          </a:p>
          <a:p>
            <a:r>
              <a:rPr lang="zh-CN" altLang="en-US" sz="1800" dirty="0">
                <a:latin typeface="Calibri" pitchFamily="34" charset="0"/>
              </a:rPr>
              <a:t>    </a:t>
            </a:r>
            <a:r>
              <a:rPr lang="en-US" altLang="zh-CN" sz="1800" dirty="0">
                <a:latin typeface="Calibri" pitchFamily="34" charset="0"/>
              </a:rPr>
              <a:t>{</a:t>
            </a:r>
          </a:p>
          <a:p>
            <a:r>
              <a:rPr lang="en-US" altLang="zh-CN" sz="1800" dirty="0">
                <a:latin typeface="Calibri" pitchFamily="34" charset="0"/>
              </a:rPr>
              <a:t>        f[m]=fun(m-1)+fun(m-2);//</a:t>
            </a:r>
            <a:r>
              <a:rPr lang="zh-CN" altLang="en-US" sz="1800" dirty="0">
                <a:latin typeface="Calibri" pitchFamily="34" charset="0"/>
              </a:rPr>
              <a:t>保存已经计算过的值</a:t>
            </a:r>
          </a:p>
          <a:p>
            <a:r>
              <a:rPr lang="zh-CN" altLang="en-US" sz="1800" dirty="0">
                <a:latin typeface="Calibri" pitchFamily="34" charset="0"/>
              </a:rPr>
              <a:t>        </a:t>
            </a:r>
            <a:r>
              <a:rPr lang="en-US" altLang="zh-CN" sz="1800" dirty="0" err="1">
                <a:latin typeface="Calibri" pitchFamily="34" charset="0"/>
              </a:rPr>
              <a:t>bn</a:t>
            </a:r>
            <a:r>
              <a:rPr lang="en-US" altLang="zh-CN" sz="1800" dirty="0">
                <a:latin typeface="Calibri" pitchFamily="34" charset="0"/>
              </a:rPr>
              <a:t>[m]=true;</a:t>
            </a:r>
          </a:p>
          <a:p>
            <a:r>
              <a:rPr lang="en-US" altLang="zh-CN" sz="1800" dirty="0">
                <a:latin typeface="Calibri" pitchFamily="34" charset="0"/>
              </a:rPr>
              <a:t>    }</a:t>
            </a:r>
          </a:p>
          <a:p>
            <a:r>
              <a:rPr lang="en-US" altLang="zh-CN" sz="1800" dirty="0">
                <a:latin typeface="Calibri" pitchFamily="34" charset="0"/>
              </a:rPr>
              <a:t>    return f[m];</a:t>
            </a:r>
          </a:p>
          <a:p>
            <a:r>
              <a:rPr lang="en-US" altLang="zh-CN" sz="1800" dirty="0">
                <a:latin typeface="Calibri" pitchFamily="34" charset="0"/>
              </a:rPr>
              <a:t>}</a:t>
            </a:r>
          </a:p>
          <a:p>
            <a:r>
              <a:rPr lang="en-US" altLang="zh-CN" sz="1800" dirty="0" err="1">
                <a:latin typeface="Calibri" pitchFamily="34" charset="0"/>
              </a:rPr>
              <a:t>int</a:t>
            </a:r>
            <a:r>
              <a:rPr lang="en-US" altLang="zh-CN" sz="1800" dirty="0">
                <a:latin typeface="Calibri" pitchFamily="34" charset="0"/>
              </a:rPr>
              <a:t> main()</a:t>
            </a:r>
          </a:p>
          <a:p>
            <a:r>
              <a:rPr lang="en-US" altLang="zh-CN" sz="1800" dirty="0">
                <a:latin typeface="Calibri" pitchFamily="34" charset="0"/>
              </a:rPr>
              <a:t>{</a:t>
            </a:r>
          </a:p>
          <a:p>
            <a:r>
              <a:rPr lang="en-US" altLang="zh-CN" sz="1800" dirty="0">
                <a:latin typeface="Calibri" pitchFamily="34" charset="0"/>
              </a:rPr>
              <a:t>    </a:t>
            </a:r>
            <a:r>
              <a:rPr lang="en-US" altLang="zh-CN" sz="1800" dirty="0" err="1">
                <a:latin typeface="Calibri" pitchFamily="34" charset="0"/>
              </a:rPr>
              <a:t>int</a:t>
            </a:r>
            <a:r>
              <a:rPr lang="en-US" altLang="zh-CN" sz="1800" dirty="0">
                <a:latin typeface="Calibri" pitchFamily="34" charset="0"/>
              </a:rPr>
              <a:t> n;</a:t>
            </a:r>
          </a:p>
          <a:p>
            <a:r>
              <a:rPr lang="en-US" altLang="zh-CN" sz="1800" dirty="0">
                <a:latin typeface="Calibri" pitchFamily="34" charset="0"/>
              </a:rPr>
              <a:t>    </a:t>
            </a:r>
            <a:r>
              <a:rPr lang="en-US" altLang="zh-CN" sz="1800" dirty="0" err="1">
                <a:latin typeface="Calibri" pitchFamily="34" charset="0"/>
              </a:rPr>
              <a:t>cin</a:t>
            </a:r>
            <a:r>
              <a:rPr lang="en-US" altLang="zh-CN" sz="1800" dirty="0">
                <a:latin typeface="Calibri" pitchFamily="34" charset="0"/>
              </a:rPr>
              <a:t>&gt;&gt;n;</a:t>
            </a:r>
          </a:p>
          <a:p>
            <a:r>
              <a:rPr lang="zh-CN" altLang="en-US" sz="1800" dirty="0">
                <a:latin typeface="Calibri" pitchFamily="34" charset="0"/>
              </a:rPr>
              <a:t>    </a:t>
            </a:r>
            <a:r>
              <a:rPr lang="en-US" altLang="zh-CN" sz="1800" dirty="0">
                <a:latin typeface="Calibri" pitchFamily="34" charset="0"/>
              </a:rPr>
              <a:t>for(</a:t>
            </a:r>
            <a:r>
              <a:rPr lang="en-US" altLang="zh-CN" sz="1800" dirty="0" err="1">
                <a:latin typeface="Calibri" pitchFamily="34" charset="0"/>
              </a:rPr>
              <a:t>int</a:t>
            </a:r>
            <a:r>
              <a:rPr lang="en-US" altLang="zh-CN" sz="1800" dirty="0">
                <a:latin typeface="Calibri" pitchFamily="34" charset="0"/>
              </a:rPr>
              <a:t> </a:t>
            </a:r>
            <a:r>
              <a:rPr lang="en-US" altLang="zh-CN" sz="1800" dirty="0" err="1">
                <a:latin typeface="Calibri" pitchFamily="34" charset="0"/>
              </a:rPr>
              <a:t>i</a:t>
            </a:r>
            <a:r>
              <a:rPr lang="en-US" altLang="zh-CN" sz="1800" dirty="0">
                <a:latin typeface="Calibri" pitchFamily="34" charset="0"/>
              </a:rPr>
              <a:t>=1;i&lt;</a:t>
            </a:r>
            <a:r>
              <a:rPr lang="en-US" altLang="zh-CN" sz="1800" dirty="0" err="1">
                <a:latin typeface="Calibri" pitchFamily="34" charset="0"/>
              </a:rPr>
              <a:t>n;i</a:t>
            </a:r>
            <a:r>
              <a:rPr lang="en-US" altLang="zh-CN" sz="1800" dirty="0">
                <a:latin typeface="Calibri" pitchFamily="34" charset="0"/>
              </a:rPr>
              <a:t>++)</a:t>
            </a:r>
          </a:p>
          <a:p>
            <a:r>
              <a:rPr lang="en-US" altLang="zh-CN" sz="1800" dirty="0">
                <a:latin typeface="Calibri" pitchFamily="34" charset="0"/>
              </a:rPr>
              <a:t>        </a:t>
            </a:r>
            <a:r>
              <a:rPr lang="en-US" altLang="zh-CN" sz="1800" dirty="0" err="1">
                <a:latin typeface="Calibri" pitchFamily="34" charset="0"/>
              </a:rPr>
              <a:t>bn</a:t>
            </a:r>
            <a:r>
              <a:rPr lang="en-US" altLang="zh-CN" sz="1800" dirty="0">
                <a:latin typeface="Calibri" pitchFamily="34" charset="0"/>
              </a:rPr>
              <a:t>[</a:t>
            </a:r>
            <a:r>
              <a:rPr lang="en-US" altLang="zh-CN" sz="1800" dirty="0" err="1">
                <a:latin typeface="Calibri" pitchFamily="34" charset="0"/>
              </a:rPr>
              <a:t>i</a:t>
            </a:r>
            <a:r>
              <a:rPr lang="en-US" altLang="zh-CN" sz="1800" dirty="0">
                <a:latin typeface="Calibri" pitchFamily="34" charset="0"/>
              </a:rPr>
              <a:t>]=false;</a:t>
            </a:r>
          </a:p>
          <a:p>
            <a:r>
              <a:rPr lang="en-US" altLang="zh-CN" sz="1800" dirty="0">
                <a:latin typeface="Calibri" pitchFamily="34" charset="0"/>
              </a:rPr>
              <a:t>    f[1]=1;f[2]=2;</a:t>
            </a:r>
          </a:p>
          <a:p>
            <a:r>
              <a:rPr lang="en-US" altLang="zh-CN" sz="1800" dirty="0">
                <a:latin typeface="Calibri" pitchFamily="34" charset="0"/>
              </a:rPr>
              <a:t>    </a:t>
            </a:r>
            <a:r>
              <a:rPr lang="en-US" altLang="zh-CN" sz="1800" dirty="0" err="1">
                <a:latin typeface="Calibri" pitchFamily="34" charset="0"/>
              </a:rPr>
              <a:t>bn</a:t>
            </a:r>
            <a:r>
              <a:rPr lang="en-US" altLang="zh-CN" sz="1800" dirty="0">
                <a:latin typeface="Calibri" pitchFamily="34" charset="0"/>
              </a:rPr>
              <a:t>[1]=</a:t>
            </a:r>
            <a:r>
              <a:rPr lang="en-US" altLang="zh-CN" sz="1800" dirty="0" err="1">
                <a:latin typeface="Calibri" pitchFamily="34" charset="0"/>
              </a:rPr>
              <a:t>bn</a:t>
            </a:r>
            <a:r>
              <a:rPr lang="en-US" altLang="zh-CN" sz="1800" dirty="0">
                <a:latin typeface="Calibri" pitchFamily="34" charset="0"/>
              </a:rPr>
              <a:t>[2]=true;</a:t>
            </a:r>
          </a:p>
          <a:p>
            <a:r>
              <a:rPr lang="en-US" altLang="zh-CN" sz="1800" dirty="0">
                <a:latin typeface="Calibri" pitchFamily="34" charset="0"/>
              </a:rPr>
              <a:t>    </a:t>
            </a:r>
            <a:r>
              <a:rPr lang="en-US" altLang="zh-CN" sz="1800" dirty="0" err="1">
                <a:latin typeface="Calibri" pitchFamily="34" charset="0"/>
              </a:rPr>
              <a:t>cout</a:t>
            </a:r>
            <a:r>
              <a:rPr lang="en-US" altLang="zh-CN" sz="1800" dirty="0">
                <a:latin typeface="Calibri" pitchFamily="34" charset="0"/>
              </a:rPr>
              <a:t>&lt;&lt;fun(n</a:t>
            </a:r>
            <a:r>
              <a:rPr lang="en-US" altLang="zh-CN" sz="1800" dirty="0" smtClean="0">
                <a:latin typeface="Calibri" pitchFamily="34" charset="0"/>
              </a:rPr>
              <a:t>)&lt;&lt;</a:t>
            </a:r>
            <a:r>
              <a:rPr lang="en-US" altLang="zh-CN" sz="1800" dirty="0" err="1" smtClean="0">
                <a:latin typeface="Calibri" pitchFamily="34" charset="0"/>
              </a:rPr>
              <a:t>endl</a:t>
            </a:r>
            <a:r>
              <a:rPr lang="en-US" altLang="zh-CN" sz="1800" dirty="0" smtClean="0">
                <a:latin typeface="Calibri" pitchFamily="34" charset="0"/>
              </a:rPr>
              <a:t>;</a:t>
            </a:r>
            <a:endParaRPr lang="en-US" altLang="zh-CN" sz="1800" dirty="0">
              <a:latin typeface="Calibri" pitchFamily="34" charset="0"/>
            </a:endParaRPr>
          </a:p>
          <a:p>
            <a:r>
              <a:rPr lang="en-US" altLang="zh-CN" sz="1800" dirty="0">
                <a:latin typeface="Calibri" pitchFamily="34" charset="0"/>
              </a:rPr>
              <a:t>    return 0;</a:t>
            </a:r>
          </a:p>
          <a:p>
            <a:r>
              <a:rPr lang="en-US" altLang="zh-CN" sz="1800" dirty="0">
                <a:latin typeface="Calibri" pitchFamily="34" charset="0"/>
              </a:rPr>
              <a:t>}</a:t>
            </a:r>
            <a:endParaRPr lang="zh-CN" altLang="en-US" sz="1800"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60648"/>
            <a:ext cx="8640960" cy="6370975"/>
          </a:xfrm>
          <a:prstGeom prst="rect">
            <a:avLst/>
          </a:prstGeom>
        </p:spPr>
        <p:txBody>
          <a:bodyPr wrap="square">
            <a:spAutoFit/>
          </a:bodyPr>
          <a:lstStyle/>
          <a:p>
            <a:r>
              <a:rPr lang="en-US" altLang="zh-CN" dirty="0"/>
              <a:t> </a:t>
            </a:r>
            <a:r>
              <a:rPr lang="en-US" altLang="zh-CN" dirty="0" smtClean="0"/>
              <a:t>    else </a:t>
            </a:r>
            <a:r>
              <a:rPr lang="en-US" altLang="zh-CN" dirty="0"/>
              <a:t>if(m==2)</a:t>
            </a:r>
          </a:p>
          <a:p>
            <a:r>
              <a:rPr lang="en-US" altLang="zh-CN" dirty="0" smtClean="0"/>
              <a:t>    {</a:t>
            </a:r>
            <a:endParaRPr lang="en-US" altLang="zh-CN" dirty="0"/>
          </a:p>
          <a:p>
            <a:r>
              <a:rPr lang="en-US" altLang="zh-CN" dirty="0"/>
              <a:t>        </a:t>
            </a:r>
            <a:r>
              <a:rPr lang="en-US" altLang="zh-CN" dirty="0" err="1"/>
              <a:t>int</a:t>
            </a:r>
            <a:r>
              <a:rPr lang="en-US" altLang="zh-CN" dirty="0"/>
              <a:t> f[105][105];</a:t>
            </a:r>
          </a:p>
          <a:p>
            <a:r>
              <a:rPr lang="en-US" altLang="zh-CN" dirty="0" smtClean="0"/>
              <a:t>        </a:t>
            </a:r>
            <a:r>
              <a:rPr lang="en-US" altLang="zh-CN" dirty="0" err="1" smtClean="0"/>
              <a:t>memset</a:t>
            </a:r>
            <a:r>
              <a:rPr lang="en-US" altLang="zh-CN" dirty="0" smtClean="0"/>
              <a:t>(f,0,sizeof(f</a:t>
            </a:r>
            <a:r>
              <a:rPr lang="en-US" altLang="zh-CN" dirty="0"/>
              <a:t>));</a:t>
            </a:r>
          </a:p>
          <a:p>
            <a:r>
              <a:rPr lang="en-US" altLang="zh-CN" dirty="0"/>
              <a:t>        for(</a:t>
            </a:r>
            <a:r>
              <a:rPr lang="en-US" altLang="zh-CN" dirty="0" err="1"/>
              <a:t>i</a:t>
            </a:r>
            <a:r>
              <a:rPr lang="en-US" altLang="zh-CN" dirty="0"/>
              <a:t>=1;i&lt;=</a:t>
            </a:r>
            <a:r>
              <a:rPr lang="en-US" altLang="zh-CN" dirty="0" err="1"/>
              <a:t>n;i</a:t>
            </a:r>
            <a:r>
              <a:rPr lang="en-US" altLang="zh-CN" dirty="0"/>
              <a:t>++)</a:t>
            </a:r>
          </a:p>
          <a:p>
            <a:r>
              <a:rPr lang="en-US" altLang="zh-CN" dirty="0"/>
              <a:t>	</a:t>
            </a:r>
            <a:r>
              <a:rPr lang="en-US" altLang="zh-CN" dirty="0" smtClean="0"/>
              <a:t>f[0</a:t>
            </a:r>
            <a:r>
              <a:rPr lang="en-US" altLang="zh-CN" dirty="0"/>
              <a:t>][</a:t>
            </a:r>
            <a:r>
              <a:rPr lang="en-US" altLang="zh-CN" dirty="0" err="1"/>
              <a:t>i</a:t>
            </a:r>
            <a:r>
              <a:rPr lang="en-US" altLang="zh-CN" dirty="0"/>
              <a:t>]=1;</a:t>
            </a:r>
          </a:p>
          <a:p>
            <a:r>
              <a:rPr lang="en-US" altLang="zh-CN" dirty="0"/>
              <a:t>        for(</a:t>
            </a:r>
            <a:r>
              <a:rPr lang="en-US" altLang="zh-CN" dirty="0" err="1"/>
              <a:t>i</a:t>
            </a:r>
            <a:r>
              <a:rPr lang="en-US" altLang="zh-CN" dirty="0"/>
              <a:t>=1;i&lt;=</a:t>
            </a:r>
            <a:r>
              <a:rPr lang="en-US" altLang="zh-CN" dirty="0" err="1"/>
              <a:t>n;i</a:t>
            </a:r>
            <a:r>
              <a:rPr lang="en-US" altLang="zh-CN" dirty="0"/>
              <a:t>++)</a:t>
            </a:r>
          </a:p>
          <a:p>
            <a:r>
              <a:rPr lang="en-US" altLang="zh-CN" dirty="0"/>
              <a:t>        for(j=i+1;j&lt;=</a:t>
            </a:r>
            <a:r>
              <a:rPr lang="en-US" altLang="zh-CN" dirty="0" err="1"/>
              <a:t>n;j</a:t>
            </a:r>
            <a:r>
              <a:rPr lang="en-US" altLang="zh-CN" dirty="0"/>
              <a:t>++)</a:t>
            </a:r>
          </a:p>
          <a:p>
            <a:r>
              <a:rPr lang="en-US" altLang="zh-CN" dirty="0"/>
              <a:t>        if(tri[</a:t>
            </a:r>
            <a:r>
              <a:rPr lang="en-US" altLang="zh-CN" dirty="0" err="1"/>
              <a:t>i</a:t>
            </a:r>
            <a:r>
              <a:rPr lang="en-US" altLang="zh-CN" dirty="0"/>
              <a:t>].in&lt;=tri[j].in)</a:t>
            </a:r>
          </a:p>
          <a:p>
            <a:r>
              <a:rPr lang="en-US" altLang="zh-CN" dirty="0" smtClean="0"/>
              <a:t>        {</a:t>
            </a:r>
            <a:endParaRPr lang="en-US" altLang="zh-CN" dirty="0"/>
          </a:p>
          <a:p>
            <a:r>
              <a:rPr lang="en-US" altLang="zh-CN" dirty="0"/>
              <a:t>            f[</a:t>
            </a:r>
            <a:r>
              <a:rPr lang="en-US" altLang="zh-CN" dirty="0" err="1"/>
              <a:t>i</a:t>
            </a:r>
            <a:r>
              <a:rPr lang="en-US" altLang="zh-CN" dirty="0"/>
              <a:t>][j]=2;</a:t>
            </a:r>
          </a:p>
          <a:p>
            <a:r>
              <a:rPr lang="en-US" altLang="zh-CN" dirty="0"/>
              <a:t>            for(k=0;k&lt;</a:t>
            </a:r>
            <a:r>
              <a:rPr lang="en-US" altLang="zh-CN" dirty="0" err="1"/>
              <a:t>i;k</a:t>
            </a:r>
            <a:r>
              <a:rPr lang="en-US" altLang="zh-CN" dirty="0"/>
              <a:t>++)</a:t>
            </a:r>
          </a:p>
          <a:p>
            <a:r>
              <a:rPr lang="en-US" altLang="zh-CN" dirty="0"/>
              <a:t>              if(tri[k].le&lt;=tri[j].in)</a:t>
            </a:r>
          </a:p>
          <a:p>
            <a:r>
              <a:rPr lang="en-US" altLang="zh-CN" dirty="0"/>
              <a:t>	</a:t>
            </a:r>
            <a:r>
              <a:rPr lang="en-US" altLang="zh-CN" dirty="0" smtClean="0">
                <a:solidFill>
                  <a:srgbClr val="FF0000"/>
                </a:solidFill>
              </a:rPr>
              <a:t>      f[</a:t>
            </a:r>
            <a:r>
              <a:rPr lang="en-US" altLang="zh-CN" dirty="0" err="1" smtClean="0">
                <a:solidFill>
                  <a:srgbClr val="FF0000"/>
                </a:solidFill>
              </a:rPr>
              <a:t>i</a:t>
            </a:r>
            <a:r>
              <a:rPr lang="en-US" altLang="zh-CN" dirty="0">
                <a:solidFill>
                  <a:srgbClr val="FF0000"/>
                </a:solidFill>
              </a:rPr>
              <a:t>][j]=max(f[</a:t>
            </a:r>
            <a:r>
              <a:rPr lang="en-US" altLang="zh-CN" dirty="0" err="1">
                <a:solidFill>
                  <a:srgbClr val="FF0000"/>
                </a:solidFill>
              </a:rPr>
              <a:t>i</a:t>
            </a:r>
            <a:r>
              <a:rPr lang="en-US" altLang="zh-CN" dirty="0">
                <a:solidFill>
                  <a:srgbClr val="FF0000"/>
                </a:solidFill>
              </a:rPr>
              <a:t>][j],f[k][</a:t>
            </a:r>
            <a:r>
              <a:rPr lang="en-US" altLang="zh-CN" dirty="0" err="1">
                <a:solidFill>
                  <a:srgbClr val="FF0000"/>
                </a:solidFill>
              </a:rPr>
              <a:t>i</a:t>
            </a:r>
            <a:r>
              <a:rPr lang="en-US" altLang="zh-CN" dirty="0">
                <a:solidFill>
                  <a:srgbClr val="FF0000"/>
                </a:solidFill>
              </a:rPr>
              <a:t>]+1);</a:t>
            </a:r>
          </a:p>
          <a:p>
            <a:r>
              <a:rPr lang="en-US" altLang="zh-CN" dirty="0"/>
              <a:t>            </a:t>
            </a:r>
            <a:r>
              <a:rPr lang="en-US" altLang="zh-CN" dirty="0" err="1"/>
              <a:t>ans</a:t>
            </a:r>
            <a:r>
              <a:rPr lang="en-US" altLang="zh-CN" dirty="0"/>
              <a:t>=max(f[</a:t>
            </a:r>
            <a:r>
              <a:rPr lang="en-US" altLang="zh-CN" dirty="0" err="1"/>
              <a:t>i</a:t>
            </a:r>
            <a:r>
              <a:rPr lang="en-US" altLang="zh-CN" dirty="0"/>
              <a:t>][j],</a:t>
            </a:r>
            <a:r>
              <a:rPr lang="en-US" altLang="zh-CN" dirty="0" err="1"/>
              <a:t>ans</a:t>
            </a:r>
            <a:r>
              <a:rPr lang="en-US" altLang="zh-CN" dirty="0"/>
              <a:t>);</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306250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988840"/>
            <a:ext cx="3167916" cy="3508653"/>
          </a:xfrm>
          <a:prstGeom prst="rect">
            <a:avLst/>
          </a:prstGeom>
          <a:ln w="19050">
            <a:solidFill>
              <a:schemeClr val="tx1"/>
            </a:solidFill>
          </a:ln>
        </p:spPr>
        <p:txBody>
          <a:bodyPr wrap="square">
            <a:spAutoFit/>
          </a:bodyPr>
          <a:lstStyle/>
          <a:p>
            <a:r>
              <a:rPr lang="en-US" altLang="zh-CN" dirty="0"/>
              <a:t> </a:t>
            </a:r>
            <a:r>
              <a:rPr lang="en-US" altLang="zh-CN" sz="1800" dirty="0"/>
              <a:t>else if(m==3)</a:t>
            </a:r>
          </a:p>
          <a:p>
            <a:r>
              <a:rPr lang="en-US" altLang="zh-CN" sz="1800" dirty="0" smtClean="0"/>
              <a:t>{</a:t>
            </a:r>
            <a:endParaRPr lang="en-US" altLang="zh-CN" sz="1800" dirty="0"/>
          </a:p>
          <a:p>
            <a:r>
              <a:rPr lang="en-US" altLang="zh-CN" sz="1800" dirty="0"/>
              <a:t>        </a:t>
            </a:r>
            <a:r>
              <a:rPr lang="en-US" altLang="zh-CN" sz="1800" dirty="0" err="1"/>
              <a:t>int</a:t>
            </a:r>
            <a:r>
              <a:rPr lang="en-US" altLang="zh-CN" sz="1800" dirty="0"/>
              <a:t> f[105][105][105];</a:t>
            </a:r>
          </a:p>
          <a:p>
            <a:r>
              <a:rPr lang="en-US" altLang="zh-CN" sz="1800" dirty="0" smtClean="0"/>
              <a:t>        </a:t>
            </a:r>
            <a:r>
              <a:rPr lang="en-US" altLang="zh-CN" sz="1800" dirty="0" err="1" smtClean="0"/>
              <a:t>memset</a:t>
            </a:r>
            <a:r>
              <a:rPr lang="en-US" altLang="zh-CN" sz="1800" dirty="0" smtClean="0"/>
              <a:t>(f,0,sizeof(f</a:t>
            </a:r>
            <a:r>
              <a:rPr lang="en-US" altLang="zh-CN" sz="1800" dirty="0"/>
              <a:t>));</a:t>
            </a:r>
          </a:p>
          <a:p>
            <a:r>
              <a:rPr lang="en-US" altLang="zh-CN" sz="1800" dirty="0"/>
              <a:t>        </a:t>
            </a:r>
            <a:r>
              <a:rPr lang="en-US" altLang="zh-CN" sz="1800" dirty="0" err="1"/>
              <a:t>ans</a:t>
            </a:r>
            <a:r>
              <a:rPr lang="en-US" altLang="zh-CN" sz="1800" dirty="0"/>
              <a:t>=min(n,3);</a:t>
            </a:r>
          </a:p>
          <a:p>
            <a:r>
              <a:rPr lang="en-US" altLang="zh-CN" sz="1800" dirty="0" smtClean="0"/>
              <a:t>        </a:t>
            </a:r>
            <a:r>
              <a:rPr lang="en-US" altLang="zh-CN" sz="1800" dirty="0" err="1" smtClean="0"/>
              <a:t>int</a:t>
            </a:r>
            <a:r>
              <a:rPr lang="en-US" altLang="zh-CN" sz="1800" dirty="0" smtClean="0"/>
              <a:t>   </a:t>
            </a:r>
            <a:r>
              <a:rPr lang="en-US" altLang="zh-CN" sz="1800" dirty="0" err="1" smtClean="0"/>
              <a:t>bj</a:t>
            </a:r>
            <a:r>
              <a:rPr lang="en-US" altLang="zh-CN" sz="1800" dirty="0"/>
              <a:t>;</a:t>
            </a:r>
          </a:p>
          <a:p>
            <a:r>
              <a:rPr lang="en-US" altLang="zh-CN" sz="1800" dirty="0"/>
              <a:t>        for(</a:t>
            </a:r>
            <a:r>
              <a:rPr lang="en-US" altLang="zh-CN" sz="1800" dirty="0" err="1"/>
              <a:t>i</a:t>
            </a:r>
            <a:r>
              <a:rPr lang="en-US" altLang="zh-CN" sz="1800" dirty="0"/>
              <a:t>=1;i&lt;=</a:t>
            </a:r>
            <a:r>
              <a:rPr lang="en-US" altLang="zh-CN" sz="1800" dirty="0" err="1"/>
              <a:t>n;i</a:t>
            </a:r>
            <a:r>
              <a:rPr lang="en-US" altLang="zh-CN" sz="1800" dirty="0"/>
              <a:t>++)</a:t>
            </a:r>
          </a:p>
          <a:p>
            <a:r>
              <a:rPr lang="en-US" altLang="zh-CN" sz="1800" dirty="0" smtClean="0"/>
              <a:t>            f[0</a:t>
            </a:r>
            <a:r>
              <a:rPr lang="en-US" altLang="zh-CN" sz="1800" dirty="0"/>
              <a:t>][0][</a:t>
            </a:r>
            <a:r>
              <a:rPr lang="en-US" altLang="zh-CN" sz="1800" dirty="0" err="1"/>
              <a:t>i</a:t>
            </a:r>
            <a:r>
              <a:rPr lang="en-US" altLang="zh-CN" sz="1800" dirty="0"/>
              <a:t>]=1;</a:t>
            </a:r>
          </a:p>
          <a:p>
            <a:r>
              <a:rPr lang="en-US" altLang="zh-CN" sz="1800" dirty="0"/>
              <a:t>        for(</a:t>
            </a:r>
            <a:r>
              <a:rPr lang="en-US" altLang="zh-CN" sz="1800" dirty="0" err="1"/>
              <a:t>i</a:t>
            </a:r>
            <a:r>
              <a:rPr lang="en-US" altLang="zh-CN" sz="1800" dirty="0"/>
              <a:t>=1;i&lt;=</a:t>
            </a:r>
            <a:r>
              <a:rPr lang="en-US" altLang="zh-CN" sz="1800" dirty="0" err="1"/>
              <a:t>n;i</a:t>
            </a:r>
            <a:r>
              <a:rPr lang="en-US" altLang="zh-CN" sz="1800" dirty="0"/>
              <a:t>++)</a:t>
            </a:r>
          </a:p>
          <a:p>
            <a:r>
              <a:rPr lang="en-US" altLang="zh-CN" sz="1800" dirty="0"/>
              <a:t>          for(j=i+1;j&lt;=</a:t>
            </a:r>
            <a:r>
              <a:rPr lang="en-US" altLang="zh-CN" sz="1800" dirty="0" err="1"/>
              <a:t>n;j</a:t>
            </a:r>
            <a:r>
              <a:rPr lang="en-US" altLang="zh-CN" sz="1800" dirty="0"/>
              <a:t>++)</a:t>
            </a:r>
          </a:p>
          <a:p>
            <a:r>
              <a:rPr lang="en-US" altLang="zh-CN" sz="1800" dirty="0"/>
              <a:t>            if(tri[</a:t>
            </a:r>
            <a:r>
              <a:rPr lang="en-US" altLang="zh-CN" sz="1800" dirty="0" err="1"/>
              <a:t>i</a:t>
            </a:r>
            <a:r>
              <a:rPr lang="en-US" altLang="zh-CN" sz="1800" dirty="0"/>
              <a:t>].in&lt;=tri[j].in)</a:t>
            </a:r>
          </a:p>
          <a:p>
            <a:r>
              <a:rPr lang="en-US" altLang="zh-CN" sz="1800" dirty="0"/>
              <a:t>	</a:t>
            </a:r>
            <a:r>
              <a:rPr lang="en-US" altLang="zh-CN" sz="1800" dirty="0" smtClean="0"/>
              <a:t>f[0</a:t>
            </a:r>
            <a:r>
              <a:rPr lang="en-US" altLang="zh-CN" sz="1800" dirty="0"/>
              <a:t>][</a:t>
            </a:r>
            <a:r>
              <a:rPr lang="en-US" altLang="zh-CN" sz="1800" dirty="0" err="1"/>
              <a:t>i</a:t>
            </a:r>
            <a:r>
              <a:rPr lang="en-US" altLang="zh-CN" sz="1800" dirty="0"/>
              <a:t>][j]=2</a:t>
            </a:r>
            <a:r>
              <a:rPr lang="en-US" altLang="zh-CN" sz="1800" dirty="0" smtClean="0"/>
              <a:t>;</a:t>
            </a:r>
            <a:endParaRPr lang="en-US" altLang="zh-CN" sz="1800" dirty="0"/>
          </a:p>
        </p:txBody>
      </p:sp>
      <p:sp>
        <p:nvSpPr>
          <p:cNvPr id="5" name="矩形 4"/>
          <p:cNvSpPr/>
          <p:nvPr/>
        </p:nvSpPr>
        <p:spPr>
          <a:xfrm>
            <a:off x="4067944" y="1204009"/>
            <a:ext cx="4968552" cy="4801314"/>
          </a:xfrm>
          <a:prstGeom prst="rect">
            <a:avLst/>
          </a:prstGeom>
          <a:ln w="19050">
            <a:solidFill>
              <a:schemeClr val="tx1"/>
            </a:solidFill>
          </a:ln>
        </p:spPr>
        <p:txBody>
          <a:bodyPr wrap="square">
            <a:spAutoFit/>
          </a:bodyPr>
          <a:lstStyle/>
          <a:p>
            <a:r>
              <a:rPr lang="en-US" altLang="zh-CN" sz="1800" dirty="0"/>
              <a:t> for(</a:t>
            </a:r>
            <a:r>
              <a:rPr lang="en-US" altLang="zh-CN" sz="1800" dirty="0" err="1"/>
              <a:t>i</a:t>
            </a:r>
            <a:r>
              <a:rPr lang="en-US" altLang="zh-CN" sz="1800" dirty="0"/>
              <a:t>=0;i&lt;=</a:t>
            </a:r>
            <a:r>
              <a:rPr lang="en-US" altLang="zh-CN" sz="1800" dirty="0" err="1"/>
              <a:t>n;i</a:t>
            </a:r>
            <a:r>
              <a:rPr lang="en-US" altLang="zh-CN" sz="1800" dirty="0"/>
              <a:t>++)</a:t>
            </a:r>
          </a:p>
          <a:p>
            <a:r>
              <a:rPr lang="en-US" altLang="zh-CN" sz="1800" dirty="0"/>
              <a:t>          for(j=i+1;j&lt;=</a:t>
            </a:r>
            <a:r>
              <a:rPr lang="en-US" altLang="zh-CN" sz="1800" dirty="0" err="1"/>
              <a:t>n;j</a:t>
            </a:r>
            <a:r>
              <a:rPr lang="en-US" altLang="zh-CN" sz="1800" dirty="0"/>
              <a:t>++)</a:t>
            </a:r>
          </a:p>
          <a:p>
            <a:r>
              <a:rPr lang="en-US" altLang="zh-CN" sz="1800" dirty="0"/>
              <a:t>            if(tri[</a:t>
            </a:r>
            <a:r>
              <a:rPr lang="en-US" altLang="zh-CN" sz="1800" dirty="0" err="1"/>
              <a:t>i</a:t>
            </a:r>
            <a:r>
              <a:rPr lang="en-US" altLang="zh-CN" sz="1800" dirty="0"/>
              <a:t>].in&lt;=tri[j].in)</a:t>
            </a:r>
          </a:p>
          <a:p>
            <a:r>
              <a:rPr lang="en-US" altLang="zh-CN" sz="1800" dirty="0"/>
              <a:t>             for(k=j+1;k&lt;=</a:t>
            </a:r>
            <a:r>
              <a:rPr lang="en-US" altLang="zh-CN" sz="1800" dirty="0" err="1"/>
              <a:t>n;k</a:t>
            </a:r>
            <a:r>
              <a:rPr lang="en-US" altLang="zh-CN" sz="1800" dirty="0"/>
              <a:t>++)</a:t>
            </a:r>
          </a:p>
          <a:p>
            <a:r>
              <a:rPr lang="en-US" altLang="zh-CN" sz="1800" dirty="0"/>
              <a:t>              if(tri[j].in&lt;=tri[k].in)</a:t>
            </a:r>
          </a:p>
          <a:p>
            <a:r>
              <a:rPr lang="en-US" altLang="zh-CN" sz="1800" dirty="0" smtClean="0"/>
              <a:t>              {</a:t>
            </a:r>
            <a:endParaRPr lang="en-US" altLang="zh-CN" sz="1800" dirty="0"/>
          </a:p>
          <a:p>
            <a:r>
              <a:rPr lang="en-US" altLang="zh-CN" sz="1800" dirty="0"/>
              <a:t>            	if(</a:t>
            </a:r>
            <a:r>
              <a:rPr lang="en-US" altLang="zh-CN" sz="1800" dirty="0" err="1"/>
              <a:t>i</a:t>
            </a:r>
            <a:r>
              <a:rPr lang="en-US" altLang="zh-CN" sz="1800" dirty="0"/>
              <a:t>)f[</a:t>
            </a:r>
            <a:r>
              <a:rPr lang="en-US" altLang="zh-CN" sz="1800" dirty="0" err="1"/>
              <a:t>i</a:t>
            </a:r>
            <a:r>
              <a:rPr lang="en-US" altLang="zh-CN" sz="1800" dirty="0"/>
              <a:t>][j][k]=3;</a:t>
            </a:r>
          </a:p>
          <a:p>
            <a:r>
              <a:rPr lang="en-US" altLang="zh-CN" sz="1800" dirty="0"/>
              <a:t>            	if(</a:t>
            </a:r>
            <a:r>
              <a:rPr lang="en-US" altLang="zh-CN" sz="1800" dirty="0" err="1"/>
              <a:t>i</a:t>
            </a:r>
            <a:r>
              <a:rPr lang="en-US" altLang="zh-CN" sz="1800" dirty="0"/>
              <a:t>==0)</a:t>
            </a:r>
            <a:r>
              <a:rPr lang="en-US" altLang="zh-CN" sz="1800" dirty="0" err="1"/>
              <a:t>bj</a:t>
            </a:r>
            <a:r>
              <a:rPr lang="en-US" altLang="zh-CN" sz="1800" dirty="0"/>
              <a:t>=1;else </a:t>
            </a:r>
            <a:r>
              <a:rPr lang="en-US" altLang="zh-CN" sz="1800" dirty="0" err="1"/>
              <a:t>bj</a:t>
            </a:r>
            <a:r>
              <a:rPr lang="en-US" altLang="zh-CN" sz="1800" dirty="0"/>
              <a:t>=</a:t>
            </a:r>
            <a:r>
              <a:rPr lang="en-US" altLang="zh-CN" sz="1800" dirty="0" err="1"/>
              <a:t>i</a:t>
            </a:r>
            <a:r>
              <a:rPr lang="en-US" altLang="zh-CN" sz="1800" dirty="0"/>
              <a:t>;</a:t>
            </a:r>
          </a:p>
          <a:p>
            <a:r>
              <a:rPr lang="en-US" altLang="zh-CN" sz="1800" dirty="0"/>
              <a:t>            	for(t=0;t&lt;</a:t>
            </a:r>
            <a:r>
              <a:rPr lang="en-US" altLang="zh-CN" sz="1800" dirty="0" err="1"/>
              <a:t>bj;t</a:t>
            </a:r>
            <a:r>
              <a:rPr lang="en-US" altLang="zh-CN" sz="1800" dirty="0"/>
              <a:t>++)</a:t>
            </a:r>
          </a:p>
          <a:p>
            <a:r>
              <a:rPr lang="en-US" altLang="zh-CN" sz="1800" dirty="0"/>
              <a:t>            	</a:t>
            </a:r>
            <a:r>
              <a:rPr lang="en-US" altLang="zh-CN" sz="1800" dirty="0" smtClean="0"/>
              <a:t>      if(tri[t</a:t>
            </a:r>
            <a:r>
              <a:rPr lang="en-US" altLang="zh-CN" sz="1800" dirty="0"/>
              <a:t>].le&lt;=tri[k].in)</a:t>
            </a:r>
          </a:p>
          <a:p>
            <a:r>
              <a:rPr lang="en-US" altLang="zh-CN" sz="1800" dirty="0" smtClean="0"/>
              <a:t>                         </a:t>
            </a:r>
            <a:r>
              <a:rPr lang="en-US" altLang="zh-CN" sz="1800" b="1" dirty="0" smtClean="0">
                <a:solidFill>
                  <a:srgbClr val="FF0000"/>
                </a:solidFill>
              </a:rPr>
              <a:t>f[</a:t>
            </a:r>
            <a:r>
              <a:rPr lang="en-US" altLang="zh-CN" sz="1800" b="1" dirty="0" err="1" smtClean="0">
                <a:solidFill>
                  <a:srgbClr val="FF0000"/>
                </a:solidFill>
              </a:rPr>
              <a:t>i</a:t>
            </a:r>
            <a:r>
              <a:rPr lang="en-US" altLang="zh-CN" sz="1800" b="1" dirty="0">
                <a:solidFill>
                  <a:srgbClr val="FF0000"/>
                </a:solidFill>
              </a:rPr>
              <a:t>][j][k]=max(f[</a:t>
            </a:r>
            <a:r>
              <a:rPr lang="en-US" altLang="zh-CN" sz="1800" b="1" dirty="0" err="1">
                <a:solidFill>
                  <a:srgbClr val="FF0000"/>
                </a:solidFill>
              </a:rPr>
              <a:t>i</a:t>
            </a:r>
            <a:r>
              <a:rPr lang="en-US" altLang="zh-CN" sz="1800" b="1" dirty="0">
                <a:solidFill>
                  <a:srgbClr val="FF0000"/>
                </a:solidFill>
              </a:rPr>
              <a:t>][j][k],f[t][</a:t>
            </a:r>
            <a:r>
              <a:rPr lang="en-US" altLang="zh-CN" sz="1800" b="1" dirty="0" err="1">
                <a:solidFill>
                  <a:srgbClr val="FF0000"/>
                </a:solidFill>
              </a:rPr>
              <a:t>i</a:t>
            </a:r>
            <a:r>
              <a:rPr lang="en-US" altLang="zh-CN" sz="1800" b="1" dirty="0">
                <a:solidFill>
                  <a:srgbClr val="FF0000"/>
                </a:solidFill>
              </a:rPr>
              <a:t>][j]+1);</a:t>
            </a:r>
          </a:p>
          <a:p>
            <a:r>
              <a:rPr lang="en-US" altLang="zh-CN" sz="1800" dirty="0"/>
              <a:t>            	</a:t>
            </a:r>
            <a:r>
              <a:rPr lang="en-US" altLang="zh-CN" sz="1800" dirty="0" smtClean="0"/>
              <a:t>      </a:t>
            </a:r>
            <a:r>
              <a:rPr lang="en-US" altLang="zh-CN" sz="1800" dirty="0" err="1" smtClean="0"/>
              <a:t>ans</a:t>
            </a:r>
            <a:r>
              <a:rPr lang="en-US" altLang="zh-CN" sz="1800" dirty="0" smtClean="0"/>
              <a:t>=max(</a:t>
            </a:r>
            <a:r>
              <a:rPr lang="en-US" altLang="zh-CN" sz="1800" dirty="0" err="1" smtClean="0"/>
              <a:t>ans,f</a:t>
            </a:r>
            <a:r>
              <a:rPr lang="en-US" altLang="zh-CN" sz="1800" dirty="0" smtClean="0"/>
              <a:t>[</a:t>
            </a:r>
            <a:r>
              <a:rPr lang="en-US" altLang="zh-CN" sz="1800" dirty="0" err="1" smtClean="0"/>
              <a:t>i</a:t>
            </a:r>
            <a:r>
              <a:rPr lang="en-US" altLang="zh-CN" sz="1800" dirty="0"/>
              <a:t>][j][k]);</a:t>
            </a:r>
          </a:p>
          <a:p>
            <a:r>
              <a:rPr lang="en-US" altLang="zh-CN" sz="1800" dirty="0"/>
              <a:t>        </a:t>
            </a:r>
            <a:r>
              <a:rPr lang="en-US" altLang="zh-CN" sz="1800" dirty="0" smtClean="0"/>
              <a:t>      }</a:t>
            </a:r>
            <a:endParaRPr lang="en-US" altLang="zh-CN" sz="1800" dirty="0"/>
          </a:p>
          <a:p>
            <a:r>
              <a:rPr lang="en-US" altLang="zh-CN" sz="1800" dirty="0"/>
              <a:t>    }</a:t>
            </a:r>
          </a:p>
          <a:p>
            <a:r>
              <a:rPr lang="en-US" altLang="zh-CN" sz="1800" dirty="0"/>
              <a:t>    </a:t>
            </a:r>
            <a:r>
              <a:rPr lang="en-US" altLang="zh-CN" sz="1800" dirty="0" err="1"/>
              <a:t>printf</a:t>
            </a:r>
            <a:r>
              <a:rPr lang="en-US" altLang="zh-CN" sz="1800" dirty="0"/>
              <a:t>("%d",</a:t>
            </a:r>
            <a:r>
              <a:rPr lang="en-US" altLang="zh-CN" sz="1800" dirty="0" err="1"/>
              <a:t>ans</a:t>
            </a:r>
            <a:r>
              <a:rPr lang="en-US" altLang="zh-CN" sz="1800" dirty="0"/>
              <a:t>);</a:t>
            </a:r>
          </a:p>
          <a:p>
            <a:r>
              <a:rPr lang="en-US" altLang="zh-CN" sz="1800" dirty="0"/>
              <a:t>    return 0;</a:t>
            </a:r>
          </a:p>
          <a:p>
            <a:r>
              <a:rPr lang="en-US" altLang="zh-CN" sz="1800" dirty="0"/>
              <a:t>}</a:t>
            </a:r>
            <a:endParaRPr lang="zh-CN" altLang="en-US" sz="1800" dirty="0"/>
          </a:p>
        </p:txBody>
      </p:sp>
    </p:spTree>
    <p:extLst>
      <p:ext uri="{BB962C8B-B14F-4D97-AF65-F5344CB8AC3E}">
        <p14:creationId xmlns:p14="http://schemas.microsoft.com/office/powerpoint/2010/main" val="1662458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b="1" dirty="0" smtClean="0">
                <a:solidFill>
                  <a:srgbClr val="FF0000"/>
                </a:solidFill>
              </a:rPr>
              <a:t>求最长公共子序列</a:t>
            </a:r>
          </a:p>
        </p:txBody>
      </p:sp>
      <p:sp>
        <p:nvSpPr>
          <p:cNvPr id="46083" name="内容占位符 2"/>
          <p:cNvSpPr>
            <a:spLocks noGrp="1"/>
          </p:cNvSpPr>
          <p:nvPr>
            <p:ph idx="1"/>
          </p:nvPr>
        </p:nvSpPr>
        <p:spPr>
          <a:xfrm>
            <a:off x="500063" y="1714500"/>
            <a:ext cx="8186737" cy="4125913"/>
          </a:xfrm>
        </p:spPr>
        <p:txBody>
          <a:bodyPr/>
          <a:lstStyle/>
          <a:p>
            <a:r>
              <a:rPr lang="zh-CN" altLang="en-US" sz="2800" b="1" dirty="0" smtClean="0"/>
              <a:t>给定的字符序列</a:t>
            </a:r>
            <a:r>
              <a:rPr lang="en-US" altLang="zh-CN" sz="2800" b="1" dirty="0" smtClean="0"/>
              <a:t>X=</a:t>
            </a:r>
            <a:r>
              <a:rPr lang="zh-CN" altLang="en-US" sz="2800" b="1" dirty="0" smtClean="0"/>
              <a:t>“</a:t>
            </a:r>
            <a:r>
              <a:rPr lang="en-US" altLang="zh-CN" sz="2800" b="1" dirty="0" smtClean="0"/>
              <a:t>x</a:t>
            </a:r>
            <a:r>
              <a:rPr lang="en-US" altLang="zh-CN" sz="2800" b="1" baseline="-25000" dirty="0" smtClean="0"/>
              <a:t>0</a:t>
            </a:r>
            <a:r>
              <a:rPr lang="zh-CN" altLang="en-US" sz="2800" b="1" dirty="0" smtClean="0"/>
              <a:t>，</a:t>
            </a:r>
            <a:r>
              <a:rPr lang="en-US" altLang="zh-CN" sz="2800" b="1" dirty="0" smtClean="0"/>
              <a:t>x</a:t>
            </a:r>
            <a:r>
              <a:rPr lang="en-US" altLang="zh-CN" sz="2800" b="1" baseline="-25000" dirty="0" smtClean="0"/>
              <a:t>1</a:t>
            </a:r>
            <a:r>
              <a:rPr lang="zh-CN" altLang="en-US" sz="2800" b="1" dirty="0" smtClean="0"/>
              <a:t>，</a:t>
            </a:r>
            <a:r>
              <a:rPr lang="en-US" altLang="zh-CN" sz="2800" b="1" dirty="0" smtClean="0"/>
              <a:t>…</a:t>
            </a:r>
            <a:r>
              <a:rPr lang="zh-CN" altLang="en-US" sz="2800" b="1" dirty="0" smtClean="0"/>
              <a:t>，</a:t>
            </a:r>
            <a:r>
              <a:rPr lang="en-US" altLang="zh-CN" sz="2800" b="1" dirty="0" smtClean="0"/>
              <a:t>x</a:t>
            </a:r>
            <a:r>
              <a:rPr lang="en-US" altLang="zh-CN" sz="2800" b="1" baseline="-25000" dirty="0" smtClean="0"/>
              <a:t>m-1”</a:t>
            </a:r>
            <a:r>
              <a:rPr lang="en-US" sz="2800" b="1" baseline="-25000" dirty="0" smtClean="0">
                <a:ea typeface="宋体" pitchFamily="2" charset="-122"/>
              </a:rPr>
              <a:t>，</a:t>
            </a:r>
            <a:r>
              <a:rPr lang="en-US" sz="2800" b="1" dirty="0" err="1" smtClean="0">
                <a:ea typeface="宋体" pitchFamily="2" charset="-122"/>
              </a:rPr>
              <a:t>序列</a:t>
            </a:r>
            <a:r>
              <a:rPr lang="en-US" altLang="zh-CN" sz="2800" b="1" dirty="0" err="1" smtClean="0"/>
              <a:t>Y</a:t>
            </a:r>
            <a:r>
              <a:rPr lang="en-US" altLang="zh-CN" sz="2800" b="1" dirty="0" smtClean="0"/>
              <a:t>=</a:t>
            </a:r>
            <a:r>
              <a:rPr lang="zh-CN" altLang="en-US" sz="2800" b="1" dirty="0" smtClean="0"/>
              <a:t>“</a:t>
            </a:r>
            <a:r>
              <a:rPr lang="en-US" altLang="zh-CN" sz="2800" b="1" dirty="0" smtClean="0"/>
              <a:t>y</a:t>
            </a:r>
            <a:r>
              <a:rPr lang="en-US" altLang="zh-CN" sz="2800" b="1" baseline="-25000" dirty="0" smtClean="0"/>
              <a:t>0</a:t>
            </a:r>
            <a:r>
              <a:rPr lang="zh-CN" altLang="en-US" sz="2800" b="1" dirty="0" smtClean="0"/>
              <a:t>，</a:t>
            </a:r>
            <a:r>
              <a:rPr lang="en-US" altLang="zh-CN" sz="2800" b="1" dirty="0" smtClean="0"/>
              <a:t>y</a:t>
            </a:r>
            <a:r>
              <a:rPr lang="en-US" altLang="zh-CN" sz="2800" b="1" baseline="-25000" dirty="0" smtClean="0"/>
              <a:t>1</a:t>
            </a:r>
            <a:r>
              <a:rPr lang="zh-CN" altLang="en-US" sz="2800" b="1" dirty="0" smtClean="0"/>
              <a:t>，</a:t>
            </a:r>
            <a:r>
              <a:rPr lang="en-US" altLang="zh-CN" sz="2800" b="1" dirty="0" smtClean="0"/>
              <a:t>…</a:t>
            </a:r>
            <a:r>
              <a:rPr lang="zh-CN" altLang="en-US" sz="2800" b="1" dirty="0" smtClean="0"/>
              <a:t>，</a:t>
            </a:r>
            <a:r>
              <a:rPr lang="en-US" altLang="zh-CN" sz="2800" b="1" dirty="0" smtClean="0"/>
              <a:t>y</a:t>
            </a:r>
            <a:r>
              <a:rPr lang="en-US" altLang="zh-CN" sz="2800" b="1" baseline="-25000" dirty="0" smtClean="0"/>
              <a:t>k-1”</a:t>
            </a:r>
            <a:r>
              <a:rPr lang="en-US" altLang="en-US" sz="2800" b="1" dirty="0" smtClean="0">
                <a:ea typeface="宋体" pitchFamily="2" charset="-122"/>
              </a:rPr>
              <a:t>是X</a:t>
            </a:r>
            <a:r>
              <a:rPr lang="zh-CN" altLang="en-US" sz="2800" b="1" dirty="0" smtClean="0"/>
              <a:t>的子序列，存在</a:t>
            </a:r>
            <a:r>
              <a:rPr lang="en-US" altLang="zh-CN" sz="2800" b="1" dirty="0" smtClean="0"/>
              <a:t>X</a:t>
            </a:r>
            <a:r>
              <a:rPr lang="zh-CN" altLang="en-US" sz="2800" b="1" dirty="0" smtClean="0"/>
              <a:t>的一个严格递增下标序列</a:t>
            </a:r>
            <a:r>
              <a:rPr lang="en-US" altLang="zh-CN" sz="2800" b="1" dirty="0" smtClean="0"/>
              <a:t>&lt;i</a:t>
            </a:r>
            <a:r>
              <a:rPr lang="en-US" altLang="zh-CN" sz="2800" b="1" baseline="-25000" dirty="0" smtClean="0"/>
              <a:t>0</a:t>
            </a:r>
            <a:r>
              <a:rPr lang="zh-CN" altLang="en-US" sz="2800" b="1" dirty="0" smtClean="0"/>
              <a:t>，</a:t>
            </a:r>
            <a:r>
              <a:rPr lang="en-US" altLang="zh-CN" sz="2800" b="1" dirty="0" smtClean="0"/>
              <a:t>i</a:t>
            </a:r>
            <a:r>
              <a:rPr lang="en-US" altLang="zh-CN" sz="2800" b="1" baseline="-25000" dirty="0" smtClean="0"/>
              <a:t>1</a:t>
            </a:r>
            <a:r>
              <a:rPr lang="zh-CN" altLang="en-US" sz="2800" b="1" dirty="0" smtClean="0"/>
              <a:t>，</a:t>
            </a:r>
            <a:r>
              <a:rPr lang="en-US" altLang="zh-CN" sz="2800" b="1" dirty="0" smtClean="0"/>
              <a:t>…</a:t>
            </a:r>
            <a:r>
              <a:rPr lang="zh-CN" altLang="en-US" sz="2800" b="1" dirty="0" smtClean="0"/>
              <a:t>，</a:t>
            </a:r>
            <a:r>
              <a:rPr lang="en-US" altLang="zh-CN" sz="2800" b="1" dirty="0" smtClean="0"/>
              <a:t>i</a:t>
            </a:r>
            <a:r>
              <a:rPr lang="en-US" altLang="zh-CN" sz="2800" b="1" baseline="-25000" dirty="0" smtClean="0"/>
              <a:t>k-1</a:t>
            </a:r>
            <a:r>
              <a:rPr lang="en-US" altLang="zh-CN" sz="2800" b="1" dirty="0" smtClean="0"/>
              <a:t>&gt;</a:t>
            </a:r>
            <a:r>
              <a:rPr lang="zh-CN" altLang="en-US" sz="2800" b="1" dirty="0" smtClean="0"/>
              <a:t>，使得对所有的</a:t>
            </a:r>
            <a:r>
              <a:rPr lang="en-US" altLang="zh-CN" sz="2800" b="1" dirty="0" smtClean="0"/>
              <a:t>j=0</a:t>
            </a:r>
            <a:r>
              <a:rPr lang="zh-CN" altLang="en-US" sz="2800" b="1" dirty="0" smtClean="0"/>
              <a:t>，</a:t>
            </a:r>
            <a:r>
              <a:rPr lang="en-US" altLang="zh-CN" sz="2800" b="1" dirty="0" smtClean="0"/>
              <a:t>1</a:t>
            </a:r>
            <a:r>
              <a:rPr lang="zh-CN" altLang="en-US" sz="2800" b="1" dirty="0" smtClean="0"/>
              <a:t>，</a:t>
            </a:r>
            <a:r>
              <a:rPr lang="en-US" altLang="zh-CN" sz="2800" b="1" dirty="0" smtClean="0"/>
              <a:t>…</a:t>
            </a:r>
            <a:r>
              <a:rPr lang="zh-CN" altLang="en-US" sz="2800" b="1" dirty="0" smtClean="0"/>
              <a:t>，</a:t>
            </a:r>
            <a:r>
              <a:rPr lang="en-US" altLang="zh-CN" sz="2800" b="1" dirty="0" smtClean="0"/>
              <a:t>k-1</a:t>
            </a:r>
            <a:r>
              <a:rPr lang="zh-CN" altLang="en-US" sz="2800" b="1" dirty="0" smtClean="0"/>
              <a:t>，有</a:t>
            </a:r>
            <a:r>
              <a:rPr lang="en-US" altLang="zh-CN" sz="2800" b="1" dirty="0" err="1" smtClean="0"/>
              <a:t>x</a:t>
            </a:r>
            <a:r>
              <a:rPr lang="en-US" altLang="zh-CN" sz="2800" b="1" baseline="-25000" dirty="0" err="1" smtClean="0"/>
              <a:t>ij</a:t>
            </a:r>
            <a:r>
              <a:rPr lang="en-US" altLang="zh-CN" sz="2800" b="1" dirty="0" smtClean="0"/>
              <a:t> = </a:t>
            </a:r>
            <a:r>
              <a:rPr lang="en-US" altLang="zh-CN" sz="2800" b="1" dirty="0" err="1" smtClean="0"/>
              <a:t>y</a:t>
            </a:r>
            <a:r>
              <a:rPr lang="en-US" altLang="zh-CN" sz="2800" b="1" baseline="-25000" dirty="0" err="1" smtClean="0"/>
              <a:t>j</a:t>
            </a:r>
            <a:r>
              <a:rPr lang="zh-CN" altLang="en-US" sz="2800" b="1" dirty="0" smtClean="0"/>
              <a:t>。</a:t>
            </a:r>
            <a:endParaRPr lang="en-US" altLang="zh-CN" sz="2800" b="1" dirty="0" smtClean="0"/>
          </a:p>
          <a:p>
            <a:r>
              <a:rPr lang="zh-CN" altLang="en-US" sz="2800" b="1" dirty="0" smtClean="0"/>
              <a:t>例如，</a:t>
            </a:r>
            <a:r>
              <a:rPr lang="en-US" altLang="zh-CN" sz="2800" b="1" dirty="0" smtClean="0"/>
              <a:t>X=</a:t>
            </a:r>
            <a:r>
              <a:rPr lang="zh-CN" altLang="en-US" sz="2800" b="1" dirty="0" smtClean="0"/>
              <a:t>“</a:t>
            </a:r>
            <a:r>
              <a:rPr lang="en-US" altLang="zh-CN" sz="2800" b="1" dirty="0" smtClean="0"/>
              <a:t>ABCBDAB</a:t>
            </a:r>
            <a:r>
              <a:rPr lang="zh-CN" altLang="en-US" sz="2800" b="1" dirty="0" smtClean="0"/>
              <a:t>”，</a:t>
            </a:r>
            <a:r>
              <a:rPr lang="en-US" altLang="zh-CN" sz="2800" b="1" dirty="0" smtClean="0"/>
              <a:t>Y=</a:t>
            </a:r>
            <a:r>
              <a:rPr lang="zh-CN" altLang="en-US" sz="2800" b="1" dirty="0" smtClean="0"/>
              <a:t>“</a:t>
            </a:r>
            <a:r>
              <a:rPr lang="en-US" altLang="zh-CN" sz="2800" b="1" dirty="0" smtClean="0"/>
              <a:t>BCDB</a:t>
            </a:r>
            <a:r>
              <a:rPr lang="zh-CN" altLang="en-US" sz="2800" b="1" dirty="0" smtClean="0"/>
              <a:t>”是</a:t>
            </a:r>
            <a:r>
              <a:rPr lang="en-US" altLang="zh-CN" sz="2800" b="1" dirty="0" smtClean="0"/>
              <a:t>X</a:t>
            </a:r>
            <a:r>
              <a:rPr lang="zh-CN" altLang="en-US" sz="2800" b="1" dirty="0" smtClean="0"/>
              <a:t>的一个子序列。</a:t>
            </a:r>
            <a:endParaRPr lang="en-US" altLang="zh-CN" sz="2800" b="1" dirty="0" smtClean="0"/>
          </a:p>
          <a:p>
            <a:r>
              <a:rPr lang="zh-CN" altLang="en-US" sz="2800" b="1" dirty="0" smtClean="0"/>
              <a:t>给出两个字串</a:t>
            </a:r>
            <a:r>
              <a:rPr lang="en-US" altLang="zh-CN" sz="2800" b="1" dirty="0" smtClean="0"/>
              <a:t>S1</a:t>
            </a:r>
            <a:r>
              <a:rPr lang="zh-CN" altLang="en-US" sz="2800" b="1" dirty="0" smtClean="0"/>
              <a:t>和</a:t>
            </a:r>
            <a:r>
              <a:rPr lang="en-US" altLang="zh-CN" sz="2800" b="1" dirty="0" smtClean="0"/>
              <a:t>S2</a:t>
            </a:r>
            <a:r>
              <a:rPr lang="zh-CN" altLang="en-US" sz="2800" b="1" dirty="0" smtClean="0"/>
              <a:t>，长度不超过</a:t>
            </a:r>
            <a:r>
              <a:rPr lang="en-US" altLang="zh-CN" sz="2800" b="1" dirty="0" smtClean="0"/>
              <a:t>5000.</a:t>
            </a:r>
          </a:p>
          <a:p>
            <a:r>
              <a:rPr lang="zh-CN" altLang="en-US" sz="2800" b="1" dirty="0" smtClean="0"/>
              <a:t>求这两个串的最长公共子串长度。</a:t>
            </a:r>
            <a:endParaRPr lang="zh-CN"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分析样例</a:t>
            </a:r>
          </a:p>
        </p:txBody>
      </p:sp>
      <p:sp>
        <p:nvSpPr>
          <p:cNvPr id="47107" name="内容占位符 2"/>
          <p:cNvSpPr>
            <a:spLocks noGrp="1"/>
          </p:cNvSpPr>
          <p:nvPr>
            <p:ph idx="1"/>
          </p:nvPr>
        </p:nvSpPr>
        <p:spPr>
          <a:xfrm>
            <a:off x="395288" y="1341438"/>
            <a:ext cx="8286750" cy="5143500"/>
          </a:xfrm>
        </p:spPr>
        <p:txBody>
          <a:bodyPr/>
          <a:lstStyle/>
          <a:p>
            <a:pPr>
              <a:buFont typeface="Arial" charset="0"/>
              <a:buNone/>
            </a:pPr>
            <a:r>
              <a:rPr lang="en-US" altLang="zh-CN" sz="2400" b="1" dirty="0" smtClean="0"/>
              <a:t>S1=“ABCBDAB.”</a:t>
            </a:r>
            <a:endParaRPr lang="zh-CN" altLang="en-US" sz="2400" dirty="0" smtClean="0"/>
          </a:p>
          <a:p>
            <a:pPr>
              <a:buFont typeface="Arial" charset="0"/>
              <a:buNone/>
            </a:pPr>
            <a:r>
              <a:rPr lang="en-US" altLang="zh-CN" sz="2400" b="1" dirty="0" smtClean="0"/>
              <a:t>S2=“BABCBD.”</a:t>
            </a:r>
          </a:p>
          <a:p>
            <a:r>
              <a:rPr lang="zh-CN" altLang="en-US" sz="2400" b="1" dirty="0" smtClean="0"/>
              <a:t>可以看出他们的最长公共子串是</a:t>
            </a:r>
            <a:r>
              <a:rPr lang="en-US" altLang="zh-CN" sz="2400" b="1" dirty="0" smtClean="0"/>
              <a:t>ABCBD</a:t>
            </a:r>
            <a:r>
              <a:rPr lang="zh-CN" altLang="en-US" sz="2400" b="1" dirty="0" smtClean="0"/>
              <a:t>，长度为</a:t>
            </a:r>
            <a:r>
              <a:rPr lang="en-US" altLang="zh-CN" sz="2400" b="1" dirty="0" smtClean="0"/>
              <a:t>5.</a:t>
            </a:r>
          </a:p>
          <a:p>
            <a:r>
              <a:rPr lang="zh-CN" altLang="en-US" sz="2400" b="1" dirty="0" smtClean="0"/>
              <a:t>从样例分析，我们思考的方式为要找出</a:t>
            </a:r>
            <a:r>
              <a:rPr lang="en-US" altLang="zh-CN" sz="2400" b="1" dirty="0" smtClean="0"/>
              <a:t>S1</a:t>
            </a:r>
            <a:r>
              <a:rPr lang="zh-CN" altLang="en-US" sz="2400" b="1" dirty="0" smtClean="0"/>
              <a:t>串与</a:t>
            </a:r>
            <a:r>
              <a:rPr lang="en-US" altLang="zh-CN" sz="2400" b="1" dirty="0" smtClean="0"/>
              <a:t>S2</a:t>
            </a:r>
            <a:r>
              <a:rPr lang="zh-CN" altLang="en-US" sz="2400" b="1" dirty="0" smtClean="0"/>
              <a:t>串的公共子串，假设将</a:t>
            </a:r>
            <a:r>
              <a:rPr lang="en-US" altLang="zh-CN" sz="2400" b="1" dirty="0" smtClean="0"/>
              <a:t>S1</a:t>
            </a:r>
            <a:r>
              <a:rPr lang="zh-CN" altLang="en-US" sz="2400" b="1" dirty="0" smtClean="0"/>
              <a:t>固定，从第</a:t>
            </a:r>
            <a:r>
              <a:rPr lang="en-US" altLang="zh-CN" sz="2400" b="1" dirty="0" smtClean="0"/>
              <a:t>1</a:t>
            </a:r>
            <a:r>
              <a:rPr lang="zh-CN" altLang="en-US" sz="2400" b="1" dirty="0" smtClean="0"/>
              <a:t>个位置开始直到最后一个位置为止，与</a:t>
            </a:r>
            <a:r>
              <a:rPr lang="en-US" altLang="zh-CN" sz="2400" b="1" dirty="0" smtClean="0"/>
              <a:t>S2</a:t>
            </a:r>
            <a:r>
              <a:rPr lang="zh-CN" altLang="en-US" sz="2400" b="1" dirty="0" smtClean="0"/>
              <a:t>的各个部分不断找最长公共子串</a:t>
            </a:r>
            <a:endParaRPr lang="en-US" altLang="zh-CN" sz="2400" b="1" dirty="0" smtClean="0"/>
          </a:p>
          <a:p>
            <a:pPr lvl="1"/>
            <a:r>
              <a:rPr lang="zh-CN" altLang="en-US" sz="2400" b="1" dirty="0" smtClean="0"/>
              <a:t>枚举</a:t>
            </a:r>
            <a:r>
              <a:rPr lang="en-US" altLang="zh-CN" sz="2400" b="1" dirty="0" smtClean="0"/>
              <a:t>S1</a:t>
            </a:r>
            <a:r>
              <a:rPr lang="zh-CN" altLang="en-US" sz="2400" b="1" dirty="0" smtClean="0"/>
              <a:t>的位置</a:t>
            </a:r>
            <a:r>
              <a:rPr lang="en-US" altLang="zh-CN" sz="2400" b="1" dirty="0" err="1" smtClean="0"/>
              <a:t>i</a:t>
            </a:r>
            <a:endParaRPr lang="en-US" altLang="zh-CN" sz="2400" b="1" dirty="0" smtClean="0"/>
          </a:p>
          <a:p>
            <a:pPr lvl="1"/>
            <a:r>
              <a:rPr lang="zh-CN" altLang="en-US" sz="2400" b="1" dirty="0" smtClean="0"/>
              <a:t>枚举</a:t>
            </a:r>
            <a:r>
              <a:rPr lang="en-US" altLang="zh-CN" sz="2400" b="1" dirty="0" smtClean="0"/>
              <a:t>S2</a:t>
            </a:r>
            <a:r>
              <a:rPr lang="zh-CN" altLang="en-US" sz="2400" b="1" dirty="0" smtClean="0"/>
              <a:t>的位置</a:t>
            </a:r>
            <a:r>
              <a:rPr lang="en-US" altLang="zh-CN" sz="2400" b="1" dirty="0" smtClean="0"/>
              <a:t>j</a:t>
            </a:r>
          </a:p>
          <a:p>
            <a:pPr lvl="1"/>
            <a:r>
              <a:rPr lang="zh-CN" altLang="en-US" sz="2400" b="1" dirty="0" smtClean="0"/>
              <a:t>找出</a:t>
            </a:r>
            <a:r>
              <a:rPr lang="en-US" altLang="zh-CN" sz="2400" b="1" dirty="0" smtClean="0"/>
              <a:t>S1</a:t>
            </a:r>
            <a:r>
              <a:rPr lang="zh-CN" altLang="en-US" sz="2400" b="1" dirty="0" smtClean="0"/>
              <a:t>的前</a:t>
            </a:r>
            <a:r>
              <a:rPr lang="en-US" altLang="zh-CN" sz="2400" b="1" dirty="0" err="1" smtClean="0"/>
              <a:t>i</a:t>
            </a:r>
            <a:r>
              <a:rPr lang="zh-CN" altLang="en-US" sz="2400" b="1" dirty="0" smtClean="0"/>
              <a:t>位与</a:t>
            </a:r>
            <a:r>
              <a:rPr lang="en-US" altLang="zh-CN" sz="2400" b="1" dirty="0" smtClean="0"/>
              <a:t>S2</a:t>
            </a:r>
            <a:r>
              <a:rPr lang="zh-CN" altLang="en-US" sz="2400" b="1" dirty="0" smtClean="0"/>
              <a:t>的前</a:t>
            </a:r>
            <a:r>
              <a:rPr lang="en-US" altLang="zh-CN" sz="2400" b="1" dirty="0" smtClean="0"/>
              <a:t>j</a:t>
            </a:r>
            <a:r>
              <a:rPr lang="zh-CN" altLang="en-US" sz="2400" b="1" dirty="0" smtClean="0"/>
              <a:t>位的最长公共子串，直到两个串的最后一个位置为止。</a:t>
            </a:r>
            <a:endParaRPr lang="zh-CN" altLang="en-US" sz="2400" dirty="0" smtClean="0"/>
          </a:p>
          <a:p>
            <a:endParaRPr lang="zh-CN" altLang="en-US"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zh-CN" altLang="en-US" smtClean="0"/>
              <a:t>动态规划</a:t>
            </a:r>
          </a:p>
        </p:txBody>
      </p:sp>
      <p:sp>
        <p:nvSpPr>
          <p:cNvPr id="5124" name="内容占位符 2"/>
          <p:cNvSpPr>
            <a:spLocks noGrp="1"/>
          </p:cNvSpPr>
          <p:nvPr>
            <p:ph idx="1"/>
          </p:nvPr>
        </p:nvSpPr>
        <p:spPr>
          <a:xfrm>
            <a:off x="457200" y="1600200"/>
            <a:ext cx="7997825" cy="4548188"/>
          </a:xfrm>
        </p:spPr>
        <p:txBody>
          <a:bodyPr/>
          <a:lstStyle/>
          <a:p>
            <a:r>
              <a:rPr lang="zh-CN" altLang="en-US" sz="2400" b="1" dirty="0" smtClean="0"/>
              <a:t>设</a:t>
            </a:r>
            <a:r>
              <a:rPr lang="en-US" altLang="zh-CN" sz="2400" b="1" dirty="0" smtClean="0"/>
              <a:t>f[</a:t>
            </a:r>
            <a:r>
              <a:rPr lang="en-US" altLang="zh-CN" sz="2400" b="1" dirty="0" err="1" smtClean="0"/>
              <a:t>i</a:t>
            </a:r>
            <a:r>
              <a:rPr lang="en-US" altLang="zh-CN" sz="2400" b="1" dirty="0" smtClean="0"/>
              <a:t>][j]</a:t>
            </a:r>
            <a:r>
              <a:rPr lang="zh-CN" altLang="en-US" sz="2400" b="1" dirty="0" smtClean="0"/>
              <a:t>表示</a:t>
            </a:r>
            <a:r>
              <a:rPr lang="en-US" altLang="zh-CN" sz="2400" b="1" dirty="0" smtClean="0"/>
              <a:t>S</a:t>
            </a:r>
            <a:r>
              <a:rPr lang="zh-CN" altLang="en-US" sz="2400" b="1" dirty="0" smtClean="0"/>
              <a:t>的前</a:t>
            </a:r>
            <a:r>
              <a:rPr lang="en-US" altLang="zh-CN" sz="2400" b="1" dirty="0" err="1" smtClean="0"/>
              <a:t>i</a:t>
            </a:r>
            <a:r>
              <a:rPr lang="zh-CN" altLang="en-US" sz="2400" b="1" dirty="0" smtClean="0"/>
              <a:t>位与</a:t>
            </a:r>
            <a:r>
              <a:rPr lang="en-US" altLang="zh-CN" sz="2400" b="1" dirty="0" smtClean="0"/>
              <a:t>T</a:t>
            </a:r>
            <a:r>
              <a:rPr lang="zh-CN" altLang="en-US" sz="2400" b="1" dirty="0" smtClean="0"/>
              <a:t>的前</a:t>
            </a:r>
            <a:r>
              <a:rPr lang="en-US" altLang="zh-CN" sz="2400" b="1" dirty="0" smtClean="0"/>
              <a:t>j</a:t>
            </a:r>
            <a:r>
              <a:rPr lang="zh-CN" altLang="en-US" sz="2400" b="1" dirty="0" smtClean="0"/>
              <a:t>位的最长公共子串长度。则有，</a:t>
            </a:r>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en-US" altLang="zh-CN" sz="2400" b="1" dirty="0" smtClean="0"/>
          </a:p>
          <a:p>
            <a:r>
              <a:rPr lang="zh-CN" altLang="en-US" sz="2400" b="1" dirty="0" smtClean="0"/>
              <a:t>时间复杂度</a:t>
            </a:r>
            <a:r>
              <a:rPr lang="en-US" altLang="zh-CN" sz="2400" b="1" dirty="0" smtClean="0"/>
              <a:t>O(n*m)</a:t>
            </a:r>
          </a:p>
        </p:txBody>
      </p:sp>
      <p:graphicFrame>
        <p:nvGraphicFramePr>
          <p:cNvPr id="5122" name="Object 4"/>
          <p:cNvGraphicFramePr>
            <a:graphicFrameLocks noChangeAspect="1"/>
          </p:cNvGraphicFramePr>
          <p:nvPr/>
        </p:nvGraphicFramePr>
        <p:xfrm>
          <a:off x="1187450" y="4071938"/>
          <a:ext cx="6624638" cy="1482725"/>
        </p:xfrm>
        <a:graphic>
          <a:graphicData uri="http://schemas.openxmlformats.org/presentationml/2006/ole">
            <mc:AlternateContent xmlns:mc="http://schemas.openxmlformats.org/markup-compatibility/2006">
              <mc:Choice xmlns:v="urn:schemas-microsoft-com:vml" Requires="v">
                <p:oleObj spid="_x0000_s5126" name="公式" r:id="rId3" imgW="3517560" imgH="787320" progId="Equation.3">
                  <p:embed/>
                </p:oleObj>
              </mc:Choice>
              <mc:Fallback>
                <p:oleObj name="公式" r:id="rId3" imgW="3517560" imgH="787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71938"/>
                        <a:ext cx="6624638" cy="148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5" name="Picture 6"/>
          <p:cNvPicPr>
            <a:picLocks noChangeAspect="1" noChangeArrowheads="1"/>
          </p:cNvPicPr>
          <p:nvPr/>
        </p:nvPicPr>
        <p:blipFill>
          <a:blip r:embed="rId5" cstate="print"/>
          <a:srcRect/>
          <a:stretch>
            <a:fillRect/>
          </a:stretch>
        </p:blipFill>
        <p:spPr bwMode="auto">
          <a:xfrm>
            <a:off x="2143125" y="2424113"/>
            <a:ext cx="4286250"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主程序框架</a:t>
            </a:r>
          </a:p>
        </p:txBody>
      </p:sp>
      <p:sp>
        <p:nvSpPr>
          <p:cNvPr id="48131" name="内容占位符 2"/>
          <p:cNvSpPr>
            <a:spLocks noGrp="1"/>
          </p:cNvSpPr>
          <p:nvPr>
            <p:ph idx="1"/>
          </p:nvPr>
        </p:nvSpPr>
        <p:spPr>
          <a:xfrm>
            <a:off x="468313" y="1268760"/>
            <a:ext cx="8258175" cy="5116165"/>
          </a:xfrm>
        </p:spPr>
        <p:txBody>
          <a:bodyPr/>
          <a:lstStyle/>
          <a:p>
            <a:pPr>
              <a:buFont typeface="Arial" charset="0"/>
              <a:buNone/>
            </a:pPr>
            <a:r>
              <a:rPr lang="en-US" altLang="zh-CN" sz="2000" dirty="0" smtClean="0"/>
              <a:t>n=</a:t>
            </a:r>
            <a:r>
              <a:rPr lang="en-US" altLang="zh-CN" sz="2000" dirty="0" err="1" smtClean="0"/>
              <a:t>strlen</a:t>
            </a:r>
            <a:r>
              <a:rPr lang="en-US" altLang="zh-CN" sz="2000" dirty="0" smtClean="0"/>
              <a:t>(a);</a:t>
            </a:r>
          </a:p>
          <a:p>
            <a:pPr>
              <a:buFont typeface="Arial" charset="0"/>
              <a:buNone/>
            </a:pPr>
            <a:r>
              <a:rPr lang="en-US" altLang="zh-CN" sz="2000" dirty="0" smtClean="0"/>
              <a:t>m=</a:t>
            </a:r>
            <a:r>
              <a:rPr lang="en-US" altLang="zh-CN" sz="2000" dirty="0" err="1" smtClean="0"/>
              <a:t>strlen</a:t>
            </a:r>
            <a:r>
              <a:rPr lang="en-US" altLang="zh-CN" sz="2000" dirty="0" smtClean="0"/>
              <a:t>(b);</a:t>
            </a:r>
          </a:p>
          <a:p>
            <a:pPr>
              <a:buFont typeface="Arial" charset="0"/>
              <a:buNone/>
            </a:pPr>
            <a:r>
              <a:rPr lang="en-US" altLang="zh-CN" sz="2000" dirty="0" smtClean="0"/>
              <a:t>for (</a:t>
            </a:r>
            <a:r>
              <a:rPr lang="en-US" altLang="zh-CN" sz="2000" dirty="0" err="1" smtClean="0"/>
              <a:t>i</a:t>
            </a:r>
            <a:r>
              <a:rPr lang="en-US" altLang="zh-CN" sz="2000" dirty="0" smtClean="0"/>
              <a:t>=1;i&lt;=</a:t>
            </a:r>
            <a:r>
              <a:rPr lang="en-US" altLang="zh-CN" sz="2000" dirty="0" err="1" smtClean="0"/>
              <a:t>n;i</a:t>
            </a:r>
            <a:r>
              <a:rPr lang="en-US" altLang="zh-CN" sz="2000" dirty="0" smtClean="0"/>
              <a:t>++){</a:t>
            </a:r>
          </a:p>
          <a:p>
            <a:pPr>
              <a:buFont typeface="Arial" charset="0"/>
              <a:buNone/>
            </a:pPr>
            <a:r>
              <a:rPr lang="en-US" altLang="zh-CN" sz="2000" dirty="0" smtClean="0"/>
              <a:t>    for (j=1;j&lt;=</a:t>
            </a:r>
            <a:r>
              <a:rPr lang="en-US" altLang="zh-CN" sz="2000" dirty="0" err="1" smtClean="0"/>
              <a:t>m;j</a:t>
            </a:r>
            <a:r>
              <a:rPr lang="en-US" altLang="zh-CN" sz="2000" dirty="0" smtClean="0"/>
              <a:t>++){</a:t>
            </a:r>
          </a:p>
          <a:p>
            <a:pPr>
              <a:buFont typeface="Arial" charset="0"/>
              <a:buNone/>
            </a:pPr>
            <a:r>
              <a:rPr lang="en-US" altLang="zh-CN" sz="2000" dirty="0" smtClean="0"/>
              <a:t>         f[j]=max(f[j-1],</a:t>
            </a:r>
            <a:r>
              <a:rPr lang="en-US" altLang="zh-CN" sz="2000" dirty="0" err="1" smtClean="0"/>
              <a:t>pf</a:t>
            </a:r>
            <a:r>
              <a:rPr lang="en-US" altLang="zh-CN" sz="2000" dirty="0" smtClean="0"/>
              <a:t>[j]);  {</a:t>
            </a:r>
            <a:r>
              <a:rPr lang="zh-CN" altLang="en-US" sz="2000" dirty="0" smtClean="0"/>
              <a:t>从前面的状态直接转移过来</a:t>
            </a:r>
            <a:r>
              <a:rPr lang="en-US" altLang="zh-CN" sz="2000" dirty="0" smtClean="0"/>
              <a:t>}</a:t>
            </a:r>
          </a:p>
          <a:p>
            <a:pPr>
              <a:buFont typeface="Arial" charset="0"/>
              <a:buNone/>
            </a:pPr>
            <a:r>
              <a:rPr lang="en-US" altLang="zh-CN" sz="2000" dirty="0" smtClean="0"/>
              <a:t>         if (a[</a:t>
            </a:r>
            <a:r>
              <a:rPr lang="en-US" altLang="zh-CN" sz="2000" dirty="0" err="1" smtClean="0"/>
              <a:t>i</a:t>
            </a:r>
            <a:r>
              <a:rPr lang="en-US" altLang="zh-CN" sz="2000" dirty="0" smtClean="0"/>
              <a:t>]==b[j])&amp;&amp;(</a:t>
            </a:r>
            <a:r>
              <a:rPr lang="en-US" altLang="zh-CN" sz="2000" dirty="0" err="1" smtClean="0"/>
              <a:t>pf</a:t>
            </a:r>
            <a:r>
              <a:rPr lang="en-US" altLang="zh-CN" sz="2000" dirty="0" smtClean="0"/>
              <a:t>[j-1]+1&gt;f[j]) {</a:t>
            </a:r>
            <a:r>
              <a:rPr lang="zh-CN" altLang="en-US" sz="2000" dirty="0" smtClean="0"/>
              <a:t>多增加一位的情况</a:t>
            </a:r>
            <a:r>
              <a:rPr lang="en-US" altLang="zh-CN" sz="2000" dirty="0" smtClean="0"/>
              <a:t>}</a:t>
            </a:r>
          </a:p>
          <a:p>
            <a:pPr>
              <a:buFont typeface="Arial" charset="0"/>
              <a:buNone/>
            </a:pPr>
            <a:r>
              <a:rPr lang="en-US" altLang="zh-CN" sz="2000" dirty="0" smtClean="0"/>
              <a:t>             f[j]=</a:t>
            </a:r>
            <a:r>
              <a:rPr lang="en-US" altLang="zh-CN" sz="2000" dirty="0" err="1" smtClean="0"/>
              <a:t>pf</a:t>
            </a:r>
            <a:r>
              <a:rPr lang="en-US" altLang="zh-CN" sz="2000" dirty="0" smtClean="0"/>
              <a:t>[j-1]+1;</a:t>
            </a:r>
          </a:p>
          <a:p>
            <a:pPr>
              <a:buFont typeface="Arial" charset="0"/>
              <a:buNone/>
            </a:pPr>
            <a:r>
              <a:rPr lang="en-US" altLang="zh-CN" sz="2000" dirty="0" smtClean="0"/>
              <a:t>        }</a:t>
            </a:r>
          </a:p>
          <a:p>
            <a:pPr>
              <a:buFont typeface="Arial" charset="0"/>
              <a:buNone/>
            </a:pPr>
            <a:r>
              <a:rPr lang="en-US" altLang="zh-CN" sz="2000" dirty="0" smtClean="0"/>
              <a:t>      </a:t>
            </a:r>
            <a:r>
              <a:rPr lang="en-US" altLang="zh-CN" sz="2000" dirty="0" err="1" smtClean="0"/>
              <a:t>pf</a:t>
            </a:r>
            <a:r>
              <a:rPr lang="en-US" altLang="zh-CN" sz="2000" dirty="0" smtClean="0"/>
              <a:t>=f</a:t>
            </a:r>
          </a:p>
          <a:p>
            <a:pPr>
              <a:buFont typeface="Arial" charset="0"/>
              <a:buNone/>
            </a:pPr>
            <a:r>
              <a:rPr lang="en-US" altLang="zh-CN" sz="2000" dirty="0" smtClean="0"/>
              <a:t>    }</a:t>
            </a:r>
          </a:p>
          <a:p>
            <a:pPr>
              <a:buFont typeface="Arial" charset="0"/>
              <a:buNone/>
            </a:pPr>
            <a:r>
              <a:rPr lang="zh-CN" altLang="en-US" sz="2000" dirty="0" smtClean="0"/>
              <a:t>说明：</a:t>
            </a:r>
            <a:r>
              <a:rPr lang="en-US" altLang="zh-CN" sz="2000" dirty="0" err="1" smtClean="0"/>
              <a:t>pf</a:t>
            </a:r>
            <a:r>
              <a:rPr lang="zh-CN" altLang="en-US" sz="2000" dirty="0" smtClean="0"/>
              <a:t>是一个与</a:t>
            </a:r>
            <a:r>
              <a:rPr lang="en-US" altLang="zh-CN" sz="2000" dirty="0" smtClean="0"/>
              <a:t>f</a:t>
            </a:r>
            <a:r>
              <a:rPr lang="zh-CN" altLang="en-US" sz="2000" dirty="0" smtClean="0"/>
              <a:t>完全相同的数组，实现</a:t>
            </a:r>
            <a:r>
              <a:rPr lang="en-US" altLang="zh-CN" sz="2000" dirty="0" smtClean="0"/>
              <a:t>f[</a:t>
            </a:r>
            <a:r>
              <a:rPr lang="en-US" altLang="zh-CN" sz="2000" dirty="0" err="1" smtClean="0"/>
              <a:t>i</a:t>
            </a:r>
            <a:r>
              <a:rPr lang="en-US" altLang="zh-CN" sz="2000" dirty="0" smtClean="0"/>
              <a:t>]</a:t>
            </a:r>
            <a:r>
              <a:rPr lang="zh-CN" altLang="en-US" sz="2000" dirty="0" smtClean="0"/>
              <a:t>与</a:t>
            </a:r>
            <a:r>
              <a:rPr lang="en-US" altLang="zh-CN" sz="2000" dirty="0" smtClean="0"/>
              <a:t>f[i-1]</a:t>
            </a:r>
            <a:r>
              <a:rPr lang="zh-CN" altLang="en-US" sz="2000" dirty="0" smtClean="0"/>
              <a:t>的滚动</a:t>
            </a:r>
            <a:endParaRPr lang="en-US" altLang="zh-CN"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样例运行过程</a:t>
            </a:r>
          </a:p>
        </p:txBody>
      </p:sp>
      <p:sp>
        <p:nvSpPr>
          <p:cNvPr id="49155" name="内容占位符 2"/>
          <p:cNvSpPr>
            <a:spLocks noGrp="1"/>
          </p:cNvSpPr>
          <p:nvPr>
            <p:ph idx="1"/>
          </p:nvPr>
        </p:nvSpPr>
        <p:spPr>
          <a:xfrm>
            <a:off x="500063" y="1428750"/>
            <a:ext cx="8401050" cy="5257800"/>
          </a:xfrm>
        </p:spPr>
        <p:txBody>
          <a:bodyPr/>
          <a:lstStyle/>
          <a:p>
            <a:pPr>
              <a:buFont typeface="Arial" charset="0"/>
              <a:buNone/>
            </a:pPr>
            <a:r>
              <a:rPr lang="en-US" altLang="zh-CN" sz="2000" b="1" dirty="0" smtClean="0"/>
              <a:t>S=“ABCBDAB.”       T=“BABCBD.”</a:t>
            </a:r>
          </a:p>
          <a:p>
            <a:pPr>
              <a:buFont typeface="Arial" charset="0"/>
              <a:buNone/>
            </a:pPr>
            <a:r>
              <a:rPr lang="zh-CN" altLang="en-US" sz="2000" b="1" dirty="0" smtClean="0"/>
              <a:t>初始：</a:t>
            </a:r>
            <a:r>
              <a:rPr lang="en-US" altLang="zh-CN" sz="2000" b="1" dirty="0" smtClean="0"/>
              <a:t>f[</a:t>
            </a:r>
            <a:r>
              <a:rPr lang="en-US" altLang="zh-CN" sz="2000" b="1" dirty="0" err="1" smtClean="0"/>
              <a:t>i</a:t>
            </a:r>
            <a:r>
              <a:rPr lang="en-US" altLang="zh-CN" sz="2000" b="1" dirty="0" smtClean="0"/>
              <a:t>][0]=0, f[0][</a:t>
            </a:r>
            <a:r>
              <a:rPr lang="en-US" altLang="zh-CN" sz="2000" b="1" dirty="0" err="1" smtClean="0"/>
              <a:t>i</a:t>
            </a:r>
            <a:r>
              <a:rPr lang="en-US" altLang="zh-CN" sz="2000" b="1" dirty="0" smtClean="0"/>
              <a:t>]=0;</a:t>
            </a:r>
          </a:p>
          <a:p>
            <a:pPr>
              <a:buFont typeface="Arial" charset="0"/>
              <a:buNone/>
            </a:pPr>
            <a:r>
              <a:rPr lang="en-US" altLang="zh-CN" sz="2000" b="1" dirty="0" smtClean="0"/>
              <a:t>∵S[1] ≠T[1]; ∴ f[1][1]=MAX{f[1][0],f[0][1]}=0</a:t>
            </a:r>
          </a:p>
          <a:p>
            <a:pPr>
              <a:buFont typeface="Arial" charset="0"/>
              <a:buNone/>
            </a:pPr>
            <a:r>
              <a:rPr lang="en-US" altLang="zh-CN" sz="2000" b="1" dirty="0" smtClean="0"/>
              <a:t>∵S[1] =T[2]; ∴ f[1][2]=MAX{f[1][0]+1}=1</a:t>
            </a:r>
          </a:p>
          <a:p>
            <a:pPr>
              <a:buFont typeface="Arial" charset="0"/>
              <a:buNone/>
            </a:pPr>
            <a:r>
              <a:rPr lang="en-US" altLang="zh-CN" sz="2000" b="1" dirty="0" smtClean="0"/>
              <a:t>∵S[2] =T[1]; ∴ f[2][1]=MAX{f[1][0]+1}=1</a:t>
            </a:r>
          </a:p>
          <a:p>
            <a:pPr>
              <a:buFont typeface="Arial" charset="0"/>
              <a:buNone/>
            </a:pPr>
            <a:r>
              <a:rPr lang="en-US" altLang="zh-CN" sz="2000" b="1" dirty="0" smtClean="0"/>
              <a:t>∵S[2] ≠T[2]; ∴ f[2][2]=MAX{f[1][2], f[2][1]}=1</a:t>
            </a:r>
          </a:p>
          <a:p>
            <a:pPr>
              <a:buFont typeface="Arial" charset="0"/>
              <a:buNone/>
            </a:pPr>
            <a:r>
              <a:rPr lang="en-US" altLang="zh-CN" sz="2000" b="1" dirty="0" smtClean="0"/>
              <a:t>∵S[2] =T[3]; ∴ f[2][3]=MAX{f[1][2]+1}=2</a:t>
            </a:r>
          </a:p>
          <a:p>
            <a:pPr>
              <a:buFont typeface="Arial" charset="0"/>
              <a:buNone/>
            </a:pPr>
            <a:r>
              <a:rPr lang="en-US" altLang="zh-CN" sz="2000" b="1" dirty="0" smtClean="0"/>
              <a:t>∵S[3] ≠ T[1]; ∴ f[3][1]=MAX{f[3][0], f[2][1]}=1</a:t>
            </a:r>
          </a:p>
          <a:p>
            <a:pPr>
              <a:buFont typeface="Arial" charset="0"/>
              <a:buNone/>
            </a:pPr>
            <a:r>
              <a:rPr lang="en-US" altLang="zh-CN" sz="2000" b="1" dirty="0" smtClean="0"/>
              <a:t>∵S[3] ≠ T[2]; ∴ f[3][2]=MAX{f[2][2],f[3][1]}=1</a:t>
            </a:r>
          </a:p>
          <a:p>
            <a:pPr>
              <a:buFont typeface="Arial" charset="0"/>
              <a:buNone/>
            </a:pPr>
            <a:r>
              <a:rPr lang="en-US" altLang="zh-CN" sz="2000" b="1" dirty="0" smtClean="0"/>
              <a:t>∵S[3] ≠ T[3]; ∴ f[3][3]=MAX{f[3][2],f[2][3]}=2</a:t>
            </a:r>
          </a:p>
          <a:p>
            <a:pPr>
              <a:buFont typeface="Arial" charset="0"/>
              <a:buNone/>
            </a:pPr>
            <a:r>
              <a:rPr lang="en-US" altLang="zh-CN" sz="2000" b="1" dirty="0" smtClean="0"/>
              <a:t>……</a:t>
            </a:r>
          </a:p>
          <a:p>
            <a:pPr>
              <a:buFont typeface="Arial" charset="0"/>
              <a:buNone/>
            </a:pPr>
            <a:r>
              <a:rPr lang="zh-CN" altLang="en-US" sz="2000" b="1" dirty="0" smtClean="0"/>
              <a:t>一直求到</a:t>
            </a:r>
            <a:r>
              <a:rPr lang="en-US" altLang="zh-CN" sz="2000" b="1" dirty="0" smtClean="0"/>
              <a:t>f[8][7], </a:t>
            </a:r>
            <a:r>
              <a:rPr lang="en-US" altLang="zh-CN" sz="2000" b="1" dirty="0" err="1" smtClean="0"/>
              <a:t>ans</a:t>
            </a:r>
            <a:r>
              <a:rPr lang="en-US" altLang="zh-CN" sz="2000" b="1" dirty="0" smtClean="0"/>
              <a:t> = f[8][7]-1</a:t>
            </a:r>
            <a:r>
              <a:rPr lang="zh-CN" altLang="en-US" sz="2000" b="1" dirty="0" smtClean="0"/>
              <a:t>；减</a:t>
            </a:r>
            <a:r>
              <a:rPr lang="en-US" altLang="zh-CN" sz="2000" b="1" dirty="0" smtClean="0"/>
              <a:t>1</a:t>
            </a:r>
            <a:r>
              <a:rPr lang="zh-CN" altLang="en-US" sz="2000" b="1" dirty="0" smtClean="0"/>
              <a:t>是因为最后都有一个</a:t>
            </a:r>
            <a:r>
              <a:rPr lang="en-US" altLang="zh-CN" sz="2000" b="1" dirty="0" smtClean="0"/>
              <a:t>”.”</a:t>
            </a:r>
          </a:p>
          <a:p>
            <a:pPr>
              <a:buFont typeface="Arial" charset="0"/>
              <a:buNone/>
            </a:pPr>
            <a:endParaRPr lang="en-US" altLang="zh-CN" sz="2400" b="1" dirty="0" smtClean="0"/>
          </a:p>
          <a:p>
            <a:pPr>
              <a:buFont typeface="Arial" charset="0"/>
              <a:buNone/>
            </a:pPr>
            <a:endParaRPr lang="en-US" altLang="zh-CN" sz="2400" b="1" dirty="0" smtClean="0"/>
          </a:p>
          <a:p>
            <a:pPr>
              <a:buFont typeface="Arial" charset="0"/>
              <a:buNone/>
            </a:pPr>
            <a:endParaRPr lang="en-US" altLang="zh-CN" sz="2400" b="1" dirty="0" smtClean="0"/>
          </a:p>
          <a:p>
            <a:pPr>
              <a:buFont typeface="Arial" charset="0"/>
              <a:buNone/>
            </a:pPr>
            <a:endParaRPr lang="en-US" altLang="zh-CN" sz="2400" b="1" dirty="0" smtClean="0"/>
          </a:p>
          <a:p>
            <a:pPr>
              <a:buFont typeface="Arial" charset="0"/>
              <a:buNone/>
            </a:pPr>
            <a:endParaRPr lang="en-US" altLang="zh-CN" sz="2400" b="1" dirty="0" smtClean="0"/>
          </a:p>
          <a:p>
            <a:pPr>
              <a:buFont typeface="Arial" charset="0"/>
              <a:buNone/>
            </a:pPr>
            <a:endParaRPr lang="zh-CN" altLang="en-US" sz="24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b="1" smtClean="0">
                <a:solidFill>
                  <a:srgbClr val="FF0000"/>
                </a:solidFill>
              </a:rPr>
              <a:t>总结</a:t>
            </a:r>
          </a:p>
        </p:txBody>
      </p:sp>
      <p:sp>
        <p:nvSpPr>
          <p:cNvPr id="53251" name="内容占位符 2"/>
          <p:cNvSpPr>
            <a:spLocks noGrp="1"/>
          </p:cNvSpPr>
          <p:nvPr>
            <p:ph idx="1"/>
          </p:nvPr>
        </p:nvSpPr>
        <p:spPr>
          <a:xfrm>
            <a:off x="457200" y="1600200"/>
            <a:ext cx="8255000" cy="4800600"/>
          </a:xfrm>
        </p:spPr>
        <p:txBody>
          <a:bodyPr/>
          <a:lstStyle/>
          <a:p>
            <a:r>
              <a:rPr lang="zh-CN" altLang="en-US" sz="2400" b="1" dirty="0" smtClean="0"/>
              <a:t>线型动态规划问题，最典型的特征就是状态都在一条线上，并且位置固定，问题一般都规定只能从前往后取状态，解决的办法是根据前面的状态特征，选取最优状态作为决策进行转移。</a:t>
            </a:r>
          </a:p>
          <a:p>
            <a:r>
              <a:rPr lang="zh-CN" altLang="en-US" sz="2400" b="1" dirty="0" smtClean="0"/>
              <a:t>设前</a:t>
            </a:r>
            <a:r>
              <a:rPr lang="en-US" altLang="zh-CN" sz="2400" b="1" dirty="0" err="1" smtClean="0"/>
              <a:t>i</a:t>
            </a:r>
            <a:r>
              <a:rPr lang="zh-CN" altLang="en-US" sz="2400" b="1" dirty="0" smtClean="0"/>
              <a:t>个点的最优值，研究前</a:t>
            </a:r>
            <a:r>
              <a:rPr lang="en-US" altLang="zh-CN" sz="2400" b="1" dirty="0" smtClean="0"/>
              <a:t>i-1</a:t>
            </a:r>
            <a:r>
              <a:rPr lang="zh-CN" altLang="en-US" sz="2400" b="1" dirty="0" smtClean="0"/>
              <a:t>个点与前</a:t>
            </a:r>
            <a:r>
              <a:rPr lang="en-US" altLang="zh-CN" sz="2400" b="1" dirty="0" err="1" smtClean="0"/>
              <a:t>i</a:t>
            </a:r>
            <a:r>
              <a:rPr lang="zh-CN" altLang="en-US" sz="2400" b="1" dirty="0" smtClean="0"/>
              <a:t>个点的最优值，</a:t>
            </a:r>
            <a:endParaRPr lang="en-US" altLang="zh-CN" sz="2400" b="1" dirty="0" smtClean="0"/>
          </a:p>
          <a:p>
            <a:r>
              <a:rPr lang="zh-CN" altLang="en-US" sz="2400" b="1" dirty="0" smtClean="0"/>
              <a:t>利用第</a:t>
            </a:r>
            <a:r>
              <a:rPr lang="en-US" altLang="zh-CN" sz="2400" b="1" dirty="0" err="1" smtClean="0"/>
              <a:t>i</a:t>
            </a:r>
            <a:r>
              <a:rPr lang="zh-CN" altLang="en-US" sz="2400" b="1" dirty="0" smtClean="0"/>
              <a:t>个点决策转移，如下图。</a:t>
            </a:r>
            <a:endParaRPr lang="en-US" altLang="zh-CN" sz="2400" b="1" dirty="0" smtClean="0"/>
          </a:p>
          <a:p>
            <a:endParaRPr lang="en-US" altLang="zh-CN" sz="2400" b="1" dirty="0" smtClean="0"/>
          </a:p>
          <a:p>
            <a:endParaRPr lang="en-US" altLang="zh-CN" sz="2400" b="1" dirty="0" smtClean="0"/>
          </a:p>
          <a:p>
            <a:endParaRPr lang="en-US" altLang="zh-CN" sz="2400" b="1" dirty="0" smtClean="0"/>
          </a:p>
          <a:p>
            <a:r>
              <a:rPr lang="zh-CN" altLang="en-US" sz="2400" b="1" dirty="0" smtClean="0"/>
              <a:t>状态转移方程一般可写成</a:t>
            </a:r>
            <a:r>
              <a:rPr lang="en-US" altLang="zh-CN" sz="2400" b="1" dirty="0" smtClean="0"/>
              <a:t>:</a:t>
            </a:r>
          </a:p>
          <a:p>
            <a:pPr>
              <a:buFont typeface="Arial" charset="0"/>
              <a:buNone/>
            </a:pPr>
            <a:r>
              <a:rPr lang="zh-CN" altLang="en-US" sz="2400" b="1" dirty="0" smtClean="0">
                <a:latin typeface="宋体" pitchFamily="2" charset="-122"/>
                <a:ea typeface="华文新魏" pitchFamily="2" charset="-122"/>
              </a:rPr>
              <a:t>   </a:t>
            </a:r>
            <a:r>
              <a:rPr lang="en-US" altLang="zh-CN" sz="2400" b="1" dirty="0" err="1" smtClean="0">
                <a:latin typeface="宋体" pitchFamily="2" charset="-122"/>
                <a:ea typeface="华文新魏" pitchFamily="2" charset="-122"/>
              </a:rPr>
              <a:t>f</a:t>
            </a:r>
            <a:r>
              <a:rPr lang="en-US" altLang="zh-CN" sz="2400" b="1" baseline="-25000" dirty="0" err="1" smtClean="0">
                <a:latin typeface="宋体" pitchFamily="2" charset="-122"/>
                <a:ea typeface="华文新魏" pitchFamily="2" charset="-122"/>
              </a:rPr>
              <a:t>i</a:t>
            </a:r>
            <a:r>
              <a:rPr lang="en-US" altLang="zh-CN" sz="2400" b="1" dirty="0" smtClean="0">
                <a:cs typeface="Times New Roman" pitchFamily="18" charset="0"/>
              </a:rPr>
              <a:t>(k) = min{ f</a:t>
            </a:r>
            <a:r>
              <a:rPr lang="en-US" altLang="zh-CN" sz="2400" b="1" baseline="-25000" dirty="0" smtClean="0">
                <a:latin typeface="宋体" pitchFamily="2" charset="-122"/>
                <a:ea typeface="华文新魏" pitchFamily="2" charset="-122"/>
              </a:rPr>
              <a:t>i-1</a:t>
            </a:r>
            <a:r>
              <a:rPr lang="zh-CN" altLang="en-US" sz="2400" b="1" baseline="-25000" dirty="0" smtClean="0">
                <a:latin typeface="宋体" pitchFamily="2" charset="-122"/>
                <a:ea typeface="华文新魏" pitchFamily="2" charset="-122"/>
              </a:rPr>
              <a:t> </a:t>
            </a:r>
            <a:r>
              <a:rPr lang="en-US" altLang="zh-CN" sz="2400" b="1" baseline="-25000" dirty="0" smtClean="0">
                <a:latin typeface="宋体" pitchFamily="2" charset="-122"/>
                <a:ea typeface="华文新魏" pitchFamily="2" charset="-122"/>
              </a:rPr>
              <a:t>or j</a:t>
            </a:r>
            <a:r>
              <a:rPr lang="en-US" altLang="zh-CN" sz="2400" b="1" dirty="0" smtClean="0">
                <a:cs typeface="Times New Roman" pitchFamily="18" charset="0"/>
              </a:rPr>
              <a:t>( k’) + u(</a:t>
            </a:r>
            <a:r>
              <a:rPr lang="en-US" altLang="zh-CN" sz="2400" b="1" dirty="0" err="1" smtClean="0">
                <a:cs typeface="Times New Roman" pitchFamily="18" charset="0"/>
              </a:rPr>
              <a:t>i,j</a:t>
            </a:r>
            <a:r>
              <a:rPr lang="en-US" altLang="zh-CN" sz="2400" b="1" dirty="0" smtClean="0">
                <a:cs typeface="Times New Roman" pitchFamily="18" charset="0"/>
              </a:rPr>
              <a:t>) or u(i,i-1) }</a:t>
            </a:r>
            <a:r>
              <a:rPr lang="en-US" altLang="zh-CN" sz="2400" b="1" dirty="0" smtClean="0">
                <a:latin typeface="宋体" pitchFamily="2" charset="-122"/>
                <a:ea typeface="华文新魏" pitchFamily="2" charset="-122"/>
              </a:rPr>
              <a:t> </a:t>
            </a:r>
            <a:endParaRPr lang="en-US" altLang="zh-CN" sz="2400" b="1" dirty="0" smtClean="0"/>
          </a:p>
          <a:p>
            <a:pPr>
              <a:buFont typeface="Arial" charset="0"/>
              <a:buNone/>
            </a:pPr>
            <a:endParaRPr lang="en-US" altLang="zh-CN" sz="2400" b="1" dirty="0" smtClean="0"/>
          </a:p>
        </p:txBody>
      </p:sp>
      <p:pic>
        <p:nvPicPr>
          <p:cNvPr id="53252" name="Picture 2"/>
          <p:cNvPicPr>
            <a:picLocks noChangeAspect="1" noChangeArrowheads="1"/>
          </p:cNvPicPr>
          <p:nvPr/>
        </p:nvPicPr>
        <p:blipFill>
          <a:blip r:embed="rId2" cstate="print"/>
          <a:srcRect/>
          <a:stretch>
            <a:fillRect/>
          </a:stretch>
        </p:blipFill>
        <p:spPr bwMode="auto">
          <a:xfrm>
            <a:off x="1979712" y="4509120"/>
            <a:ext cx="5348287" cy="1112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995738" y="404813"/>
            <a:ext cx="719137" cy="495300"/>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f[6]</a:t>
            </a:r>
          </a:p>
        </p:txBody>
      </p:sp>
      <p:sp>
        <p:nvSpPr>
          <p:cNvPr id="29699" name="Text Box 5"/>
          <p:cNvSpPr txBox="1">
            <a:spLocks noChangeArrowheads="1"/>
          </p:cNvSpPr>
          <p:nvPr/>
        </p:nvSpPr>
        <p:spPr bwMode="auto">
          <a:xfrm>
            <a:off x="6229350" y="1484313"/>
            <a:ext cx="719138" cy="495300"/>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f[5]</a:t>
            </a:r>
          </a:p>
        </p:txBody>
      </p:sp>
      <p:grpSp>
        <p:nvGrpSpPr>
          <p:cNvPr id="2" name="Group 18"/>
          <p:cNvGrpSpPr>
            <a:grpSpLocks/>
          </p:cNvGrpSpPr>
          <p:nvPr/>
        </p:nvGrpSpPr>
        <p:grpSpPr bwMode="auto">
          <a:xfrm>
            <a:off x="2052638" y="2420938"/>
            <a:ext cx="1798637" cy="1503362"/>
            <a:chOff x="1293" y="1525"/>
            <a:chExt cx="1133" cy="947"/>
          </a:xfrm>
        </p:grpSpPr>
        <p:sp>
          <p:nvSpPr>
            <p:cNvPr id="29740" name="Text Box 8"/>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29741" name="Text Box 9"/>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42" name="Text Box 10"/>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29743" name="Line 16"/>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44" name="Line 17"/>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nvGrpSpPr>
          <p:cNvPr id="3" name="Group 19"/>
          <p:cNvGrpSpPr>
            <a:grpSpLocks/>
          </p:cNvGrpSpPr>
          <p:nvPr/>
        </p:nvGrpSpPr>
        <p:grpSpPr bwMode="auto">
          <a:xfrm>
            <a:off x="2051050" y="2420938"/>
            <a:ext cx="1798638" cy="1503362"/>
            <a:chOff x="1293" y="1525"/>
            <a:chExt cx="1133" cy="947"/>
          </a:xfrm>
        </p:grpSpPr>
        <p:sp>
          <p:nvSpPr>
            <p:cNvPr id="29735" name="Text Box 20"/>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29736" name="Text Box 21"/>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37" name="Text Box 22"/>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29738" name="Line 23"/>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39" name="Line 24"/>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nvGrpSpPr>
          <p:cNvPr id="4" name="Group 37"/>
          <p:cNvGrpSpPr>
            <a:grpSpLocks/>
          </p:cNvGrpSpPr>
          <p:nvPr/>
        </p:nvGrpSpPr>
        <p:grpSpPr bwMode="auto">
          <a:xfrm>
            <a:off x="1116013" y="1484313"/>
            <a:ext cx="2733675" cy="2439987"/>
            <a:chOff x="703" y="935"/>
            <a:chExt cx="1722" cy="1537"/>
          </a:xfrm>
        </p:grpSpPr>
        <p:sp>
          <p:nvSpPr>
            <p:cNvPr id="29725" name="Text Box 6"/>
            <p:cNvSpPr txBox="1">
              <a:spLocks noChangeArrowheads="1"/>
            </p:cNvSpPr>
            <p:nvPr/>
          </p:nvSpPr>
          <p:spPr bwMode="auto">
            <a:xfrm>
              <a:off x="1247" y="93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f[4]</a:t>
              </a:r>
            </a:p>
          </p:txBody>
        </p:sp>
        <p:sp>
          <p:nvSpPr>
            <p:cNvPr id="29726" name="Text Box 7"/>
            <p:cNvSpPr txBox="1">
              <a:spLocks noChangeArrowheads="1"/>
            </p:cNvSpPr>
            <p:nvPr/>
          </p:nvSpPr>
          <p:spPr bwMode="auto">
            <a:xfrm>
              <a:off x="703"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27" name="Line 14"/>
            <p:cNvSpPr>
              <a:spLocks noChangeShapeType="1"/>
            </p:cNvSpPr>
            <p:nvPr/>
          </p:nvSpPr>
          <p:spPr bwMode="auto">
            <a:xfrm flipH="1">
              <a:off x="884" y="1253"/>
              <a:ext cx="499" cy="272"/>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28" name="Line 15"/>
            <p:cNvSpPr>
              <a:spLocks noChangeShapeType="1"/>
            </p:cNvSpPr>
            <p:nvPr/>
          </p:nvSpPr>
          <p:spPr bwMode="auto">
            <a:xfrm>
              <a:off x="1519" y="1253"/>
              <a:ext cx="363" cy="272"/>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nvGrpSpPr>
            <p:cNvPr id="5" name="Group 25"/>
            <p:cNvGrpSpPr>
              <a:grpSpLocks/>
            </p:cNvGrpSpPr>
            <p:nvPr/>
          </p:nvGrpSpPr>
          <p:grpSpPr bwMode="auto">
            <a:xfrm>
              <a:off x="1292" y="1525"/>
              <a:ext cx="1133" cy="947"/>
              <a:chOff x="1293" y="1525"/>
              <a:chExt cx="1133" cy="947"/>
            </a:xfrm>
          </p:grpSpPr>
          <p:sp>
            <p:nvSpPr>
              <p:cNvPr id="29730" name="Text Box 26"/>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29731" name="Text Box 27"/>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32" name="Text Box 28"/>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29733" name="Line 29"/>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34" name="Line 30"/>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grpSp>
        <p:nvGrpSpPr>
          <p:cNvPr id="6" name="Group 31"/>
          <p:cNvGrpSpPr>
            <a:grpSpLocks/>
          </p:cNvGrpSpPr>
          <p:nvPr/>
        </p:nvGrpSpPr>
        <p:grpSpPr bwMode="auto">
          <a:xfrm>
            <a:off x="4067175" y="2420938"/>
            <a:ext cx="1798638" cy="1503362"/>
            <a:chOff x="1293" y="1525"/>
            <a:chExt cx="1133" cy="947"/>
          </a:xfrm>
        </p:grpSpPr>
        <p:sp>
          <p:nvSpPr>
            <p:cNvPr id="29720" name="Text Box 32"/>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29721" name="Text Box 33"/>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22" name="Text Box 34"/>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29723" name="Line 35"/>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24" name="Line 36"/>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nvGrpSpPr>
          <p:cNvPr id="7" name="Group 38"/>
          <p:cNvGrpSpPr>
            <a:grpSpLocks/>
          </p:cNvGrpSpPr>
          <p:nvPr/>
        </p:nvGrpSpPr>
        <p:grpSpPr bwMode="auto">
          <a:xfrm>
            <a:off x="6084888" y="2492375"/>
            <a:ext cx="2733675" cy="2439988"/>
            <a:chOff x="703" y="935"/>
            <a:chExt cx="1722" cy="1537"/>
          </a:xfrm>
        </p:grpSpPr>
        <p:sp>
          <p:nvSpPr>
            <p:cNvPr id="29710" name="Text Box 39"/>
            <p:cNvSpPr txBox="1">
              <a:spLocks noChangeArrowheads="1"/>
            </p:cNvSpPr>
            <p:nvPr/>
          </p:nvSpPr>
          <p:spPr bwMode="auto">
            <a:xfrm>
              <a:off x="1247" y="93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f[4]</a:t>
              </a:r>
            </a:p>
          </p:txBody>
        </p:sp>
        <p:sp>
          <p:nvSpPr>
            <p:cNvPr id="29711" name="Text Box 40"/>
            <p:cNvSpPr txBox="1">
              <a:spLocks noChangeArrowheads="1"/>
            </p:cNvSpPr>
            <p:nvPr/>
          </p:nvSpPr>
          <p:spPr bwMode="auto">
            <a:xfrm>
              <a:off x="703"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12" name="Line 41"/>
            <p:cNvSpPr>
              <a:spLocks noChangeShapeType="1"/>
            </p:cNvSpPr>
            <p:nvPr/>
          </p:nvSpPr>
          <p:spPr bwMode="auto">
            <a:xfrm flipH="1">
              <a:off x="884" y="1253"/>
              <a:ext cx="499" cy="272"/>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13" name="Line 42"/>
            <p:cNvSpPr>
              <a:spLocks noChangeShapeType="1"/>
            </p:cNvSpPr>
            <p:nvPr/>
          </p:nvSpPr>
          <p:spPr bwMode="auto">
            <a:xfrm>
              <a:off x="1519" y="1253"/>
              <a:ext cx="363" cy="272"/>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nvGrpSpPr>
            <p:cNvPr id="8" name="Group 43"/>
            <p:cNvGrpSpPr>
              <a:grpSpLocks/>
            </p:cNvGrpSpPr>
            <p:nvPr/>
          </p:nvGrpSpPr>
          <p:grpSpPr bwMode="auto">
            <a:xfrm>
              <a:off x="1292" y="1525"/>
              <a:ext cx="1133" cy="947"/>
              <a:chOff x="1293" y="1525"/>
              <a:chExt cx="1133" cy="947"/>
            </a:xfrm>
          </p:grpSpPr>
          <p:sp>
            <p:nvSpPr>
              <p:cNvPr id="29715" name="Text Box 44"/>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29716" name="Text Box 45"/>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29717" name="Text Box 46"/>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29718" name="Line 47"/>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19" name="Line 48"/>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sp>
        <p:nvSpPr>
          <p:cNvPr id="29705" name="Line 71"/>
          <p:cNvSpPr>
            <a:spLocks noChangeShapeType="1"/>
          </p:cNvSpPr>
          <p:nvPr/>
        </p:nvSpPr>
        <p:spPr bwMode="auto">
          <a:xfrm flipH="1">
            <a:off x="2339975" y="908050"/>
            <a:ext cx="1944688" cy="576263"/>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06" name="Line 72"/>
          <p:cNvSpPr>
            <a:spLocks noChangeShapeType="1"/>
          </p:cNvSpPr>
          <p:nvPr/>
        </p:nvSpPr>
        <p:spPr bwMode="auto">
          <a:xfrm>
            <a:off x="4427538" y="908050"/>
            <a:ext cx="2160587" cy="576263"/>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07" name="Line 84"/>
          <p:cNvSpPr>
            <a:spLocks noChangeShapeType="1"/>
          </p:cNvSpPr>
          <p:nvPr/>
        </p:nvSpPr>
        <p:spPr bwMode="auto">
          <a:xfrm flipH="1">
            <a:off x="5003800" y="1989138"/>
            <a:ext cx="1512888" cy="431800"/>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08" name="Line 85"/>
          <p:cNvSpPr>
            <a:spLocks noChangeShapeType="1"/>
          </p:cNvSpPr>
          <p:nvPr/>
        </p:nvSpPr>
        <p:spPr bwMode="auto">
          <a:xfrm>
            <a:off x="6659563" y="1989138"/>
            <a:ext cx="649287" cy="503237"/>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29709" name="Text Box 86"/>
          <p:cNvSpPr txBox="1">
            <a:spLocks noChangeArrowheads="1"/>
          </p:cNvSpPr>
          <p:nvPr/>
        </p:nvSpPr>
        <p:spPr bwMode="auto">
          <a:xfrm>
            <a:off x="1116013" y="4437063"/>
            <a:ext cx="4679950" cy="1169987"/>
          </a:xfrm>
          <a:prstGeom prst="rect">
            <a:avLst/>
          </a:prstGeom>
          <a:noFill/>
          <a:ln w="9525" algn="ctr">
            <a:solidFill>
              <a:srgbClr val="FF0000"/>
            </a:solidFill>
            <a:miter lim="800000"/>
            <a:headEnd/>
            <a:tailEnd/>
          </a:ln>
        </p:spPr>
        <p:txBody>
          <a:bodyPr>
            <a:spAutoFit/>
          </a:bodyPr>
          <a:lstStyle/>
          <a:p>
            <a:r>
              <a:rPr lang="en-US" altLang="zh-CN" sz="2800">
                <a:latin typeface="Calibri" pitchFamily="34" charset="0"/>
              </a:rPr>
              <a:t>f(1)=1 ; f(2)=2</a:t>
            </a:r>
          </a:p>
          <a:p>
            <a:r>
              <a:rPr lang="en-US" altLang="zh-CN" sz="2800">
                <a:latin typeface="Calibri" pitchFamily="34" charset="0"/>
              </a:rPr>
              <a:t>f(n)=f(n-1)+f(n-2)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endParaRPr lang="zh-CN" altLang="en-US" smtClean="0"/>
          </a:p>
        </p:txBody>
      </p:sp>
      <p:sp>
        <p:nvSpPr>
          <p:cNvPr id="30723" name="Text Box 2"/>
          <p:cNvSpPr txBox="1">
            <a:spLocks noChangeArrowheads="1"/>
          </p:cNvSpPr>
          <p:nvPr/>
        </p:nvSpPr>
        <p:spPr bwMode="auto">
          <a:xfrm>
            <a:off x="3951288" y="1420813"/>
            <a:ext cx="719137" cy="495300"/>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f[6]</a:t>
            </a:r>
          </a:p>
        </p:txBody>
      </p:sp>
      <p:sp>
        <p:nvSpPr>
          <p:cNvPr id="30724" name="Text Box 3"/>
          <p:cNvSpPr txBox="1">
            <a:spLocks noChangeArrowheads="1"/>
          </p:cNvSpPr>
          <p:nvPr/>
        </p:nvSpPr>
        <p:spPr bwMode="auto">
          <a:xfrm>
            <a:off x="6184900" y="2500313"/>
            <a:ext cx="719138" cy="495300"/>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f[5]</a:t>
            </a:r>
          </a:p>
        </p:txBody>
      </p:sp>
      <p:grpSp>
        <p:nvGrpSpPr>
          <p:cNvPr id="2" name="Group 4"/>
          <p:cNvGrpSpPr>
            <a:grpSpLocks/>
          </p:cNvGrpSpPr>
          <p:nvPr/>
        </p:nvGrpSpPr>
        <p:grpSpPr bwMode="auto">
          <a:xfrm>
            <a:off x="2008188" y="3436938"/>
            <a:ext cx="1798637" cy="1503362"/>
            <a:chOff x="1293" y="1525"/>
            <a:chExt cx="1133" cy="947"/>
          </a:xfrm>
        </p:grpSpPr>
        <p:sp>
          <p:nvSpPr>
            <p:cNvPr id="30750" name="Text Box 5"/>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30751" name="Text Box 6"/>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30752" name="Text Box 7"/>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30753" name="Line 8"/>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54" name="Line 9"/>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nvGrpSpPr>
          <p:cNvPr id="3" name="Group 10"/>
          <p:cNvGrpSpPr>
            <a:grpSpLocks/>
          </p:cNvGrpSpPr>
          <p:nvPr/>
        </p:nvGrpSpPr>
        <p:grpSpPr bwMode="auto">
          <a:xfrm>
            <a:off x="2006600" y="3436938"/>
            <a:ext cx="1798638" cy="1503362"/>
            <a:chOff x="1293" y="1525"/>
            <a:chExt cx="1133" cy="947"/>
          </a:xfrm>
        </p:grpSpPr>
        <p:sp>
          <p:nvSpPr>
            <p:cNvPr id="30745" name="Text Box 11"/>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30746" name="Text Box 12"/>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30747" name="Text Box 13"/>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30748" name="Line 14"/>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49" name="Line 15"/>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nvGrpSpPr>
          <p:cNvPr id="4" name="Group 16"/>
          <p:cNvGrpSpPr>
            <a:grpSpLocks/>
          </p:cNvGrpSpPr>
          <p:nvPr/>
        </p:nvGrpSpPr>
        <p:grpSpPr bwMode="auto">
          <a:xfrm>
            <a:off x="1071563" y="2500313"/>
            <a:ext cx="2733675" cy="2439987"/>
            <a:chOff x="703" y="935"/>
            <a:chExt cx="1722" cy="1537"/>
          </a:xfrm>
        </p:grpSpPr>
        <p:sp>
          <p:nvSpPr>
            <p:cNvPr id="30735" name="Text Box 17"/>
            <p:cNvSpPr txBox="1">
              <a:spLocks noChangeArrowheads="1"/>
            </p:cNvSpPr>
            <p:nvPr/>
          </p:nvSpPr>
          <p:spPr bwMode="auto">
            <a:xfrm>
              <a:off x="1247" y="93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f[4]</a:t>
              </a:r>
            </a:p>
          </p:txBody>
        </p:sp>
        <p:sp>
          <p:nvSpPr>
            <p:cNvPr id="30736" name="Text Box 18"/>
            <p:cNvSpPr txBox="1">
              <a:spLocks noChangeArrowheads="1"/>
            </p:cNvSpPr>
            <p:nvPr/>
          </p:nvSpPr>
          <p:spPr bwMode="auto">
            <a:xfrm>
              <a:off x="703"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30737" name="Line 19"/>
            <p:cNvSpPr>
              <a:spLocks noChangeShapeType="1"/>
            </p:cNvSpPr>
            <p:nvPr/>
          </p:nvSpPr>
          <p:spPr bwMode="auto">
            <a:xfrm flipH="1">
              <a:off x="884" y="1253"/>
              <a:ext cx="499" cy="272"/>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38" name="Line 20"/>
            <p:cNvSpPr>
              <a:spLocks noChangeShapeType="1"/>
            </p:cNvSpPr>
            <p:nvPr/>
          </p:nvSpPr>
          <p:spPr bwMode="auto">
            <a:xfrm>
              <a:off x="1519" y="1253"/>
              <a:ext cx="363" cy="272"/>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nvGrpSpPr>
            <p:cNvPr id="5" name="Group 21"/>
            <p:cNvGrpSpPr>
              <a:grpSpLocks/>
            </p:cNvGrpSpPr>
            <p:nvPr/>
          </p:nvGrpSpPr>
          <p:grpSpPr bwMode="auto">
            <a:xfrm>
              <a:off x="1292" y="1525"/>
              <a:ext cx="1133" cy="947"/>
              <a:chOff x="1293" y="1525"/>
              <a:chExt cx="1133" cy="947"/>
            </a:xfrm>
          </p:grpSpPr>
          <p:sp>
            <p:nvSpPr>
              <p:cNvPr id="30740" name="Text Box 22"/>
              <p:cNvSpPr txBox="1">
                <a:spLocks noChangeArrowheads="1"/>
              </p:cNvSpPr>
              <p:nvPr/>
            </p:nvSpPr>
            <p:spPr bwMode="auto">
              <a:xfrm>
                <a:off x="1655" y="1525"/>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30741" name="Text Box 23"/>
              <p:cNvSpPr txBox="1">
                <a:spLocks noChangeArrowheads="1"/>
              </p:cNvSpPr>
              <p:nvPr/>
            </p:nvSpPr>
            <p:spPr bwMode="auto">
              <a:xfrm>
                <a:off x="197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f[2]</a:t>
                </a:r>
              </a:p>
            </p:txBody>
          </p:sp>
          <p:sp>
            <p:nvSpPr>
              <p:cNvPr id="30742" name="Text Box 24"/>
              <p:cNvSpPr txBox="1">
                <a:spLocks noChangeArrowheads="1"/>
              </p:cNvSpPr>
              <p:nvPr/>
            </p:nvSpPr>
            <p:spPr bwMode="auto">
              <a:xfrm>
                <a:off x="1293" y="2160"/>
                <a:ext cx="453" cy="312"/>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f[1]</a:t>
                </a:r>
              </a:p>
            </p:txBody>
          </p:sp>
          <p:sp>
            <p:nvSpPr>
              <p:cNvPr id="30743" name="Line 25"/>
              <p:cNvSpPr>
                <a:spLocks noChangeShapeType="1"/>
              </p:cNvSpPr>
              <p:nvPr/>
            </p:nvSpPr>
            <p:spPr bwMode="auto">
              <a:xfrm>
                <a:off x="1927" y="1842"/>
                <a:ext cx="227"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44" name="Line 26"/>
              <p:cNvSpPr>
                <a:spLocks noChangeShapeType="1"/>
              </p:cNvSpPr>
              <p:nvPr/>
            </p:nvSpPr>
            <p:spPr bwMode="auto">
              <a:xfrm flipH="1">
                <a:off x="1519" y="1842"/>
                <a:ext cx="363" cy="318"/>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grpSp>
      </p:grpSp>
      <p:sp>
        <p:nvSpPr>
          <p:cNvPr id="30728" name="Text Box 28"/>
          <p:cNvSpPr txBox="1">
            <a:spLocks noChangeArrowheads="1"/>
          </p:cNvSpPr>
          <p:nvPr/>
        </p:nvSpPr>
        <p:spPr bwMode="auto">
          <a:xfrm>
            <a:off x="4597400" y="3436938"/>
            <a:ext cx="719138" cy="495300"/>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f[3]</a:t>
            </a:r>
          </a:p>
        </p:txBody>
      </p:sp>
      <p:sp>
        <p:nvSpPr>
          <p:cNvPr id="30729" name="Text Box 34"/>
          <p:cNvSpPr txBox="1">
            <a:spLocks noChangeArrowheads="1"/>
          </p:cNvSpPr>
          <p:nvPr/>
        </p:nvSpPr>
        <p:spPr bwMode="auto">
          <a:xfrm>
            <a:off x="6904038" y="3508375"/>
            <a:ext cx="719137" cy="495300"/>
          </a:xfrm>
          <a:prstGeom prst="rect">
            <a:avLst/>
          </a:prstGeom>
          <a:noFill/>
          <a:ln w="38100" algn="ctr">
            <a:solidFill>
              <a:srgbClr val="0000FF"/>
            </a:solidFill>
            <a:miter lim="800000"/>
            <a:headEnd/>
            <a:tailEnd/>
          </a:ln>
        </p:spPr>
        <p:txBody>
          <a:bodyPr lIns="90000" tIns="46800" rIns="90000" bIns="46800">
            <a:spAutoFit/>
          </a:bodyPr>
          <a:lstStyle/>
          <a:p>
            <a:r>
              <a:rPr lang="en-US" altLang="zh-CN" sz="2400">
                <a:latin typeface="Calibri" pitchFamily="34" charset="0"/>
              </a:rPr>
              <a:t>f[4]</a:t>
            </a:r>
          </a:p>
        </p:txBody>
      </p:sp>
      <p:sp>
        <p:nvSpPr>
          <p:cNvPr id="30730" name="Line 44"/>
          <p:cNvSpPr>
            <a:spLocks noChangeShapeType="1"/>
          </p:cNvSpPr>
          <p:nvPr/>
        </p:nvSpPr>
        <p:spPr bwMode="auto">
          <a:xfrm flipH="1">
            <a:off x="2295525" y="1924050"/>
            <a:ext cx="1944688" cy="576263"/>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31" name="Line 45"/>
          <p:cNvSpPr>
            <a:spLocks noChangeShapeType="1"/>
          </p:cNvSpPr>
          <p:nvPr/>
        </p:nvSpPr>
        <p:spPr bwMode="auto">
          <a:xfrm>
            <a:off x="4383088" y="1924050"/>
            <a:ext cx="2160587" cy="576263"/>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32" name="Line 46"/>
          <p:cNvSpPr>
            <a:spLocks noChangeShapeType="1"/>
          </p:cNvSpPr>
          <p:nvPr/>
        </p:nvSpPr>
        <p:spPr bwMode="auto">
          <a:xfrm flipH="1">
            <a:off x="4959350" y="3005138"/>
            <a:ext cx="1512888" cy="431800"/>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33" name="Line 47"/>
          <p:cNvSpPr>
            <a:spLocks noChangeShapeType="1"/>
          </p:cNvSpPr>
          <p:nvPr/>
        </p:nvSpPr>
        <p:spPr bwMode="auto">
          <a:xfrm>
            <a:off x="6615113" y="3005138"/>
            <a:ext cx="649287" cy="503237"/>
          </a:xfrm>
          <a:prstGeom prst="line">
            <a:avLst/>
          </a:prstGeom>
          <a:noFill/>
          <a:ln w="38100">
            <a:solidFill>
              <a:schemeClr val="tx1"/>
            </a:solidFill>
            <a:round/>
            <a:headEnd/>
            <a:tailEnd type="stealth" w="lg" len="lg"/>
          </a:ln>
        </p:spPr>
        <p:txBody>
          <a:bodyPr lIns="90000" tIns="46800" rIns="90000" bIns="46800">
            <a:spAutoFit/>
          </a:bodyPr>
          <a:lstStyle/>
          <a:p>
            <a:endParaRPr lang="zh-CN" altLang="en-US"/>
          </a:p>
        </p:txBody>
      </p:sp>
      <p:sp>
        <p:nvSpPr>
          <p:cNvPr id="30734" name="Text Box 48"/>
          <p:cNvSpPr txBox="1">
            <a:spLocks noChangeArrowheads="1"/>
          </p:cNvSpPr>
          <p:nvPr/>
        </p:nvSpPr>
        <p:spPr bwMode="auto">
          <a:xfrm>
            <a:off x="1071563" y="5453063"/>
            <a:ext cx="4679950" cy="954087"/>
          </a:xfrm>
          <a:prstGeom prst="rect">
            <a:avLst/>
          </a:prstGeom>
          <a:noFill/>
          <a:ln w="9525" algn="ctr">
            <a:solidFill>
              <a:srgbClr val="FF0000"/>
            </a:solidFill>
            <a:miter lim="800000"/>
            <a:headEnd/>
            <a:tailEnd/>
          </a:ln>
        </p:spPr>
        <p:txBody>
          <a:bodyPr>
            <a:spAutoFit/>
          </a:bodyPr>
          <a:lstStyle/>
          <a:p>
            <a:r>
              <a:rPr lang="en-US" altLang="zh-CN" sz="2800" b="1">
                <a:latin typeface="Calibri" pitchFamily="34" charset="0"/>
              </a:rPr>
              <a:t>f(1)=1 ; f(2)=2</a:t>
            </a:r>
          </a:p>
          <a:p>
            <a:r>
              <a:rPr lang="en-US" altLang="zh-CN" sz="2800" b="1">
                <a:latin typeface="Calibri" pitchFamily="34" charset="0"/>
              </a:rPr>
              <a:t>f(n)=f(n-1)+f(n-2)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dirty="0" smtClean="0">
                <a:solidFill>
                  <a:srgbClr val="0000FF"/>
                </a:solidFill>
                <a:latin typeface="黑体" pitchFamily="49" charset="-122"/>
                <a:ea typeface="黑体" pitchFamily="49" charset="-122"/>
              </a:rPr>
              <a:t>带权有向的多段图问题</a:t>
            </a:r>
          </a:p>
        </p:txBody>
      </p:sp>
      <p:sp>
        <p:nvSpPr>
          <p:cNvPr id="10243" name="内容占位符 2"/>
          <p:cNvSpPr>
            <a:spLocks noGrp="1"/>
          </p:cNvSpPr>
          <p:nvPr>
            <p:ph idx="1"/>
          </p:nvPr>
        </p:nvSpPr>
        <p:spPr>
          <a:xfrm>
            <a:off x="500063" y="1714501"/>
            <a:ext cx="8186737" cy="1138436"/>
          </a:xfrm>
        </p:spPr>
        <p:txBody>
          <a:bodyPr/>
          <a:lstStyle/>
          <a:p>
            <a:pPr>
              <a:buClr>
                <a:srgbClr val="FF0000"/>
              </a:buClr>
              <a:buFont typeface="Wingdings" pitchFamily="2" charset="2"/>
              <a:buChar char="p"/>
            </a:pPr>
            <a:r>
              <a:rPr lang="zh-CN" altLang="en-US" dirty="0" smtClean="0">
                <a:latin typeface="黑体" pitchFamily="49" charset="-122"/>
                <a:ea typeface="黑体" pitchFamily="49" charset="-122"/>
              </a:rPr>
              <a:t>给定一个带权的有向图，要求从点</a:t>
            </a:r>
            <a:r>
              <a:rPr lang="en-US" altLang="zh-CN" dirty="0" smtClean="0">
                <a:latin typeface="黑体" pitchFamily="49" charset="-122"/>
                <a:ea typeface="黑体" pitchFamily="49" charset="-122"/>
              </a:rPr>
              <a:t>A</a:t>
            </a:r>
            <a:r>
              <a:rPr lang="zh-CN" altLang="en-US" dirty="0" smtClean="0">
                <a:latin typeface="黑体" pitchFamily="49" charset="-122"/>
                <a:ea typeface="黑体" pitchFamily="49" charset="-122"/>
              </a:rPr>
              <a:t>到点</a:t>
            </a:r>
            <a:r>
              <a:rPr lang="en-US" altLang="zh-CN" dirty="0" smtClean="0">
                <a:latin typeface="黑体" pitchFamily="49" charset="-122"/>
                <a:ea typeface="黑体" pitchFamily="49" charset="-122"/>
              </a:rPr>
              <a:t>D</a:t>
            </a:r>
            <a:r>
              <a:rPr lang="zh-CN" altLang="en-US" dirty="0" smtClean="0">
                <a:latin typeface="黑体" pitchFamily="49" charset="-122"/>
                <a:ea typeface="黑体" pitchFamily="49" charset="-122"/>
              </a:rPr>
              <a:t>的最短路径。</a:t>
            </a:r>
          </a:p>
        </p:txBody>
      </p:sp>
      <p:pic>
        <p:nvPicPr>
          <p:cNvPr id="10244" name="Picture 6"/>
          <p:cNvPicPr>
            <a:picLocks noChangeAspect="1" noChangeArrowheads="1"/>
          </p:cNvPicPr>
          <p:nvPr/>
        </p:nvPicPr>
        <p:blipFill>
          <a:blip r:embed="rId2" cstate="print"/>
          <a:srcRect/>
          <a:stretch>
            <a:fillRect/>
          </a:stretch>
        </p:blipFill>
        <p:spPr bwMode="auto">
          <a:xfrm>
            <a:off x="1571625" y="3143250"/>
            <a:ext cx="5929313"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251520" y="2214563"/>
            <a:ext cx="8406705" cy="4125912"/>
          </a:xfrm>
        </p:spPr>
        <p:txBody>
          <a:bodyPr/>
          <a:lstStyle/>
          <a:p>
            <a:pPr>
              <a:buClr>
                <a:srgbClr val="FF0000"/>
              </a:buClr>
              <a:buFont typeface="Wingdings" pitchFamily="2" charset="2"/>
              <a:buChar char="p"/>
            </a:pPr>
            <a:r>
              <a:rPr lang="zh-CN" altLang="en-US" dirty="0" smtClean="0">
                <a:latin typeface="黑体" pitchFamily="49" charset="-122"/>
                <a:ea typeface="黑体" pitchFamily="49" charset="-122"/>
              </a:rPr>
              <a:t>设</a:t>
            </a:r>
            <a:r>
              <a:rPr lang="en-US" altLang="zh-CN" dirty="0" smtClean="0">
                <a:latin typeface="黑体" pitchFamily="49" charset="-122"/>
                <a:ea typeface="黑体" pitchFamily="49" charset="-122"/>
              </a:rPr>
              <a:t>F(</a:t>
            </a:r>
            <a:r>
              <a:rPr lang="en-US" altLang="zh-CN" dirty="0" err="1" smtClean="0">
                <a:latin typeface="黑体" pitchFamily="49" charset="-122"/>
                <a:ea typeface="黑体" pitchFamily="49" charset="-122"/>
              </a:rPr>
              <a:t>i</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表示从点</a:t>
            </a:r>
            <a:r>
              <a:rPr lang="en-US" altLang="zh-CN" dirty="0" smtClean="0">
                <a:latin typeface="黑体" pitchFamily="49" charset="-122"/>
                <a:ea typeface="黑体" pitchFamily="49" charset="-122"/>
              </a:rPr>
              <a:t>A</a:t>
            </a:r>
            <a:r>
              <a:rPr lang="zh-CN" altLang="en-US" dirty="0" smtClean="0">
                <a:latin typeface="黑体" pitchFamily="49" charset="-122"/>
                <a:ea typeface="黑体" pitchFamily="49" charset="-122"/>
              </a:rPr>
              <a:t>到达点</a:t>
            </a:r>
            <a:r>
              <a:rPr lang="en-US" altLang="zh-CN" dirty="0" err="1" smtClean="0">
                <a:latin typeface="黑体" pitchFamily="49" charset="-122"/>
                <a:ea typeface="黑体" pitchFamily="49" charset="-122"/>
              </a:rPr>
              <a:t>i</a:t>
            </a:r>
            <a:r>
              <a:rPr lang="zh-CN" altLang="en-US" dirty="0" smtClean="0">
                <a:latin typeface="黑体" pitchFamily="49" charset="-122"/>
                <a:ea typeface="黑体" pitchFamily="49" charset="-122"/>
              </a:rPr>
              <a:t>的</a:t>
            </a:r>
            <a:r>
              <a:rPr lang="zh-CN" altLang="en-US" dirty="0" smtClean="0">
                <a:solidFill>
                  <a:srgbClr val="FF0000"/>
                </a:solidFill>
                <a:latin typeface="黑体" pitchFamily="49" charset="-122"/>
                <a:ea typeface="黑体" pitchFamily="49" charset="-122"/>
              </a:rPr>
              <a:t>最短距离</a:t>
            </a:r>
            <a:r>
              <a:rPr lang="zh-CN" altLang="en-US" dirty="0" smtClean="0">
                <a:latin typeface="黑体" pitchFamily="49" charset="-122"/>
                <a:ea typeface="黑体" pitchFamily="49" charset="-122"/>
              </a:rPr>
              <a:t>，则有</a:t>
            </a:r>
            <a:endParaRPr lang="en-US" altLang="zh-CN" dirty="0" smtClean="0">
              <a:latin typeface="黑体" pitchFamily="49" charset="-122"/>
              <a:ea typeface="黑体" pitchFamily="49" charset="-122"/>
            </a:endParaRPr>
          </a:p>
          <a:p>
            <a:pPr lvl="1"/>
            <a:r>
              <a:rPr lang="en-US" altLang="zh-CN" dirty="0" smtClean="0">
                <a:latin typeface="黑体" pitchFamily="49" charset="-122"/>
                <a:ea typeface="黑体" pitchFamily="49" charset="-122"/>
              </a:rPr>
              <a:t>F(A)=0</a:t>
            </a:r>
          </a:p>
          <a:p>
            <a:pPr lvl="1"/>
            <a:r>
              <a:rPr lang="en-US" altLang="zh-CN" dirty="0" smtClean="0">
                <a:latin typeface="黑体" pitchFamily="49" charset="-122"/>
                <a:ea typeface="黑体" pitchFamily="49" charset="-122"/>
              </a:rPr>
              <a:t>F(B1)=5,F(B2)=2</a:t>
            </a:r>
          </a:p>
          <a:p>
            <a:pPr lvl="1"/>
            <a:r>
              <a:rPr lang="en-US" altLang="zh-CN" dirty="0" smtClean="0">
                <a:latin typeface="黑体" pitchFamily="49" charset="-122"/>
                <a:ea typeface="黑体" pitchFamily="49" charset="-122"/>
              </a:rPr>
              <a:t>F(C1)=min{F(B1)+3}=8</a:t>
            </a:r>
          </a:p>
          <a:p>
            <a:pPr lvl="1"/>
            <a:r>
              <a:rPr lang="en-US" altLang="zh-CN" dirty="0" smtClean="0">
                <a:latin typeface="黑体" pitchFamily="49" charset="-122"/>
                <a:ea typeface="黑体" pitchFamily="49" charset="-122"/>
              </a:rPr>
              <a:t>F(C2)=min{F(B1)+2,F(B2)+7}=7</a:t>
            </a:r>
          </a:p>
          <a:p>
            <a:pPr lvl="1"/>
            <a:r>
              <a:rPr lang="en-US" altLang="zh-CN" dirty="0" smtClean="0">
                <a:latin typeface="黑体" pitchFamily="49" charset="-122"/>
                <a:ea typeface="黑体" pitchFamily="49" charset="-122"/>
              </a:rPr>
              <a:t>F(C3)=min{F(B2)+4}=6</a:t>
            </a:r>
          </a:p>
          <a:p>
            <a:pPr lvl="1"/>
            <a:r>
              <a:rPr lang="en-US" altLang="zh-CN" dirty="0" smtClean="0">
                <a:latin typeface="黑体" pitchFamily="49" charset="-122"/>
                <a:ea typeface="黑体" pitchFamily="49" charset="-122"/>
              </a:rPr>
              <a:t>F(D)=min{F(C1</a:t>
            </a:r>
            <a:r>
              <a:rPr lang="en-US" altLang="zh-CN" dirty="0" smtClean="0"/>
              <a:t>)+4,F(C2)+3,F(C3)+5}=10</a:t>
            </a:r>
          </a:p>
          <a:p>
            <a:endParaRPr lang="en-US" altLang="zh-CN" dirty="0" smtClean="0"/>
          </a:p>
        </p:txBody>
      </p:sp>
      <p:pic>
        <p:nvPicPr>
          <p:cNvPr id="11267" name="Picture 6"/>
          <p:cNvPicPr>
            <a:picLocks noChangeAspect="1" noChangeArrowheads="1"/>
          </p:cNvPicPr>
          <p:nvPr/>
        </p:nvPicPr>
        <p:blipFill>
          <a:blip r:embed="rId2" cstate="print"/>
          <a:srcRect/>
          <a:stretch>
            <a:fillRect/>
          </a:stretch>
        </p:blipFill>
        <p:spPr bwMode="auto">
          <a:xfrm>
            <a:off x="928688" y="214313"/>
            <a:ext cx="6737350"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642938" y="428625"/>
            <a:ext cx="7772400" cy="1056159"/>
          </a:xfrm>
        </p:spPr>
        <p:txBody>
          <a:bodyPr/>
          <a:lstStyle/>
          <a:p>
            <a:r>
              <a:rPr lang="zh-CN" altLang="en-US" b="1" dirty="0" smtClean="0">
                <a:ea typeface="华文新魏" pitchFamily="2" charset="-122"/>
              </a:rPr>
              <a:t>多阶段最优化决策问题</a:t>
            </a:r>
            <a:endParaRPr lang="zh-CN" altLang="en-US" dirty="0" smtClean="0">
              <a:latin typeface="宋体" pitchFamily="2" charset="-122"/>
              <a:ea typeface="黑体" pitchFamily="2" charset="-122"/>
            </a:endParaRPr>
          </a:p>
        </p:txBody>
      </p:sp>
      <p:sp>
        <p:nvSpPr>
          <p:cNvPr id="2" name="Rectangle 3"/>
          <p:cNvSpPr>
            <a:spLocks noGrp="1" noChangeArrowheads="1"/>
          </p:cNvSpPr>
          <p:nvPr>
            <p:ph type="subTitle" idx="1"/>
          </p:nvPr>
        </p:nvSpPr>
        <p:spPr>
          <a:xfrm>
            <a:off x="251521" y="1714500"/>
            <a:ext cx="8568952" cy="3226668"/>
          </a:xfrm>
        </p:spPr>
        <p:txBody>
          <a:bodyPr rtlCol="0">
            <a:normAutofit/>
          </a:bodyPr>
          <a:lstStyle/>
          <a:p>
            <a:pPr marL="514350" indent="-514350" algn="just" fontAlgn="auto">
              <a:spcAft>
                <a:spcPts val="0"/>
              </a:spcAft>
              <a:buFont typeface="Wingdings" pitchFamily="2" charset="2"/>
              <a:buChar char="p"/>
              <a:defRPr/>
            </a:pPr>
            <a:r>
              <a:rPr lang="zh-CN" altLang="en-US" sz="2800" b="1" dirty="0" smtClean="0">
                <a:solidFill>
                  <a:schemeClr val="tx1"/>
                </a:solidFill>
                <a:ea typeface="华文新魏" pitchFamily="2" charset="-122"/>
              </a:rPr>
              <a:t>整个问题分成了</a:t>
            </a:r>
            <a:r>
              <a:rPr lang="en-US" altLang="zh-CN" sz="2800" b="1" dirty="0" smtClean="0">
                <a:solidFill>
                  <a:schemeClr val="tx1"/>
                </a:solidFill>
                <a:ea typeface="华文新魏" pitchFamily="2" charset="-122"/>
              </a:rPr>
              <a:t>A</a:t>
            </a:r>
            <a:r>
              <a:rPr lang="zh-CN" altLang="en-US" sz="2800" b="1" dirty="0" smtClean="0">
                <a:solidFill>
                  <a:schemeClr val="tx1"/>
                </a:solidFill>
                <a:ea typeface="华文新魏" pitchFamily="2" charset="-122"/>
              </a:rPr>
              <a:t>、</a:t>
            </a:r>
            <a:r>
              <a:rPr lang="en-US" altLang="zh-CN" sz="2800" b="1" dirty="0" smtClean="0">
                <a:solidFill>
                  <a:schemeClr val="tx1"/>
                </a:solidFill>
                <a:ea typeface="华文新魏" pitchFamily="2" charset="-122"/>
              </a:rPr>
              <a:t>B</a:t>
            </a:r>
            <a:r>
              <a:rPr lang="zh-CN" altLang="en-US" sz="2800" b="1" dirty="0" smtClean="0">
                <a:solidFill>
                  <a:schemeClr val="tx1"/>
                </a:solidFill>
                <a:ea typeface="华文新魏" pitchFamily="2" charset="-122"/>
              </a:rPr>
              <a:t>、</a:t>
            </a:r>
            <a:r>
              <a:rPr lang="en-US" altLang="zh-CN" sz="2800" b="1" dirty="0" smtClean="0">
                <a:solidFill>
                  <a:schemeClr val="tx1"/>
                </a:solidFill>
                <a:ea typeface="华文新魏" pitchFamily="2" charset="-122"/>
              </a:rPr>
              <a:t>C</a:t>
            </a:r>
            <a:r>
              <a:rPr lang="zh-CN" altLang="en-US" sz="2800" b="1" dirty="0" smtClean="0">
                <a:solidFill>
                  <a:schemeClr val="tx1"/>
                </a:solidFill>
                <a:ea typeface="华文新魏" pitchFamily="2" charset="-122"/>
              </a:rPr>
              <a:t>、</a:t>
            </a:r>
            <a:r>
              <a:rPr lang="en-US" altLang="zh-CN" sz="2800" b="1" dirty="0" smtClean="0">
                <a:solidFill>
                  <a:schemeClr val="tx1"/>
                </a:solidFill>
                <a:ea typeface="华文新魏" pitchFamily="2" charset="-122"/>
              </a:rPr>
              <a:t>D</a:t>
            </a:r>
            <a:r>
              <a:rPr lang="zh-CN" altLang="en-US" sz="2800" b="1" dirty="0" smtClean="0">
                <a:solidFill>
                  <a:schemeClr val="tx1"/>
                </a:solidFill>
                <a:ea typeface="华文新魏" pitchFamily="2" charset="-122"/>
              </a:rPr>
              <a:t>四个阶段来做，每个阶段的数值的计算只会跟上一个阶段的数值相关，这样一直递推下去直到目标。</a:t>
            </a:r>
            <a:endParaRPr lang="en-US" altLang="zh-CN" sz="2800" b="1" dirty="0" smtClean="0">
              <a:solidFill>
                <a:schemeClr val="tx1"/>
              </a:solidFill>
              <a:ea typeface="华文新魏" pitchFamily="2" charset="-122"/>
            </a:endParaRPr>
          </a:p>
          <a:p>
            <a:pPr marL="514350" indent="-514350" algn="just" fontAlgn="auto">
              <a:spcAft>
                <a:spcPts val="0"/>
              </a:spcAft>
              <a:buFont typeface="Wingdings" pitchFamily="2" charset="2"/>
              <a:buChar char="p"/>
              <a:defRPr/>
            </a:pPr>
            <a:r>
              <a:rPr lang="zh-CN" altLang="en-US" sz="2800" b="1" dirty="0" smtClean="0">
                <a:solidFill>
                  <a:schemeClr val="tx1"/>
                </a:solidFill>
                <a:ea typeface="华文新魏" pitchFamily="2" charset="-122"/>
              </a:rPr>
              <a:t>由初始状态开始，通过对中间阶段决策的选择，达到结束状态。这些决策形成了一个决策序列，同时确定了完成整个过程的一条最优的活动路线</a:t>
            </a:r>
            <a:r>
              <a:rPr lang="zh-CN" altLang="en-US" sz="2800" dirty="0" smtClean="0">
                <a:ea typeface="华文新魏" pitchFamily="2" charset="-122"/>
              </a:rPr>
              <a:t>。</a:t>
            </a:r>
            <a:endParaRPr lang="zh-CN" altLang="en-US" sz="2800" dirty="0" smtClean="0"/>
          </a:p>
          <a:p>
            <a:pPr marL="514350" indent="-514350" fontAlgn="auto">
              <a:spcAft>
                <a:spcPts val="0"/>
              </a:spcAft>
              <a:buFont typeface="Arial" pitchFamily="34" charset="0"/>
              <a:buChar char="•"/>
              <a:defRPr/>
            </a:pPr>
            <a:endParaRPr lang="en-US" altLang="zh-CN" sz="2800" dirty="0" smtClean="0"/>
          </a:p>
        </p:txBody>
      </p:sp>
      <p:graphicFrame>
        <p:nvGraphicFramePr>
          <p:cNvPr id="1026" name="Object 5"/>
          <p:cNvGraphicFramePr>
            <a:graphicFrameLocks noChangeAspect="1"/>
          </p:cNvGraphicFramePr>
          <p:nvPr/>
        </p:nvGraphicFramePr>
        <p:xfrm>
          <a:off x="785813" y="5143500"/>
          <a:ext cx="7696200" cy="879475"/>
        </p:xfrm>
        <a:graphic>
          <a:graphicData uri="http://schemas.openxmlformats.org/presentationml/2006/ole">
            <mc:AlternateContent xmlns:mc="http://schemas.openxmlformats.org/markup-compatibility/2006">
              <mc:Choice xmlns:v="urn:schemas-microsoft-com:vml" Requires="v">
                <p:oleObj spid="_x0000_s1030" name="位图图像" r:id="rId3" imgW="5420482" imgH="619211" progId="PBrush">
                  <p:embed/>
                </p:oleObj>
              </mc:Choice>
              <mc:Fallback>
                <p:oleObj name="位图图像" r:id="rId3" imgW="5420482" imgH="619211"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5143500"/>
                        <a:ext cx="76962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3026</TotalTime>
  <Words>3926</Words>
  <Application>Microsoft Office PowerPoint</Application>
  <PresentationFormat>全屏显示(4:3)</PresentationFormat>
  <Paragraphs>570</Paragraphs>
  <Slides>47</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8" baseType="lpstr">
      <vt:lpstr>仿宋_GB2312</vt:lpstr>
      <vt:lpstr>黑体</vt:lpstr>
      <vt:lpstr>华文新魏</vt:lpstr>
      <vt:lpstr>宋体</vt:lpstr>
      <vt:lpstr>Arial</vt:lpstr>
      <vt:lpstr>Calibri</vt:lpstr>
      <vt:lpstr>Times New Roman</vt:lpstr>
      <vt:lpstr>Wingdings</vt:lpstr>
      <vt:lpstr>Office 主题</vt:lpstr>
      <vt:lpstr>位图图像</vt:lpstr>
      <vt:lpstr>公式</vt:lpstr>
      <vt:lpstr>线型动态规划 </vt:lpstr>
      <vt:lpstr>PowerPoint 演示文稿</vt:lpstr>
      <vt:lpstr>PowerPoint 演示文稿</vt:lpstr>
      <vt:lpstr>PowerPoint 演示文稿</vt:lpstr>
      <vt:lpstr>PowerPoint 演示文稿</vt:lpstr>
      <vt:lpstr>PowerPoint 演示文稿</vt:lpstr>
      <vt:lpstr>带权有向的多段图问题</vt:lpstr>
      <vt:lpstr>PowerPoint 演示文稿</vt:lpstr>
      <vt:lpstr>多阶段最优化决策问题</vt:lpstr>
      <vt:lpstr>状态转移方程</vt:lpstr>
      <vt:lpstr>动态规划的基本原理</vt:lpstr>
      <vt:lpstr>动态规划的基本概念</vt:lpstr>
      <vt:lpstr>PowerPoint 演示文稿</vt:lpstr>
      <vt:lpstr>PowerPoint 演示文稿</vt:lpstr>
      <vt:lpstr>动态规划设计方法的一般模式</vt:lpstr>
      <vt:lpstr>动态规划求解</vt:lpstr>
      <vt:lpstr>最长的不上升子序列长度</vt:lpstr>
      <vt:lpstr>分析</vt:lpstr>
      <vt:lpstr>优化</vt:lpstr>
      <vt:lpstr>PowerPoint 演示文稿</vt:lpstr>
      <vt:lpstr>PowerPoint 演示文稿</vt:lpstr>
      <vt:lpstr>思考？</vt:lpstr>
      <vt:lpstr>导弹拦截</vt:lpstr>
      <vt:lpstr>求导弹的最小覆盖</vt:lpstr>
      <vt:lpstr>分析</vt:lpstr>
      <vt:lpstr>PowerPoint 演示文稿</vt:lpstr>
      <vt:lpstr>青蛙过河</vt:lpstr>
      <vt:lpstr>PowerPoint 演示文稿</vt:lpstr>
      <vt:lpstr>分析 </vt:lpstr>
      <vt:lpstr>PowerPoint 演示文稿</vt:lpstr>
      <vt:lpstr>PowerPoint 演示文稿</vt:lpstr>
      <vt:lpstr>火车进站</vt:lpstr>
      <vt:lpstr>PowerPoint 演示文稿</vt:lpstr>
      <vt:lpstr>分析</vt:lpstr>
      <vt:lpstr>m=1时</vt:lpstr>
      <vt:lpstr>m=2</vt:lpstr>
      <vt:lpstr>m=3</vt:lpstr>
      <vt:lpstr>PowerPoint 演示文稿</vt:lpstr>
      <vt:lpstr>PowerPoint 演示文稿</vt:lpstr>
      <vt:lpstr>PowerPoint 演示文稿</vt:lpstr>
      <vt:lpstr>PowerPoint 演示文稿</vt:lpstr>
      <vt:lpstr>求最长公共子序列</vt:lpstr>
      <vt:lpstr>分析样例</vt:lpstr>
      <vt:lpstr>动态规划</vt:lpstr>
      <vt:lpstr>主程序框架</vt:lpstr>
      <vt:lpstr>样例运行过程</vt:lpstr>
      <vt:lpstr>总结</vt:lpstr>
    </vt:vector>
  </TitlesOfParts>
  <Company>YALI MIDDLE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动态程序设计 </dc:title>
  <dc:creator>Czw</dc:creator>
  <cp:lastModifiedBy>lhg</cp:lastModifiedBy>
  <cp:revision>497</cp:revision>
  <dcterms:created xsi:type="dcterms:W3CDTF">2004-07-13T07:32:59Z</dcterms:created>
  <dcterms:modified xsi:type="dcterms:W3CDTF">2017-12-08T15:16:12Z</dcterms:modified>
</cp:coreProperties>
</file>