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3AA9-A89F-44C7-BD59-C88CD4A6FD8F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61E5-77C7-47E6-97E6-62B9F706E7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7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61E5-77C7-47E6-97E6-62B9F706E7D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6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3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9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2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5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5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7CDF16-527D-4DED-827E-CB5F40F698E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DDCBC0-4545-447D-8AC0-955AF51A51A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исключительных </a:t>
            </a:r>
            <a:r>
              <a:rPr lang="ru-RU" dirty="0" smtClean="0"/>
              <a:t>ситуаций. Исключения.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685" t="16337" r="56556" b="42281"/>
          <a:stretch/>
        </p:blipFill>
        <p:spPr>
          <a:xfrm>
            <a:off x="1097280" y="1889760"/>
            <a:ext cx="3796453" cy="42570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685" t="57489" r="57389" b="6297"/>
          <a:stretch/>
        </p:blipFill>
        <p:spPr>
          <a:xfrm>
            <a:off x="4893733" y="1889760"/>
            <a:ext cx="3644053" cy="37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составе стандартной библиотеки С++ реализован ряд стандартных исключений, которые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организованы в иерархию классов.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Эта иерархия может служить основой для создания собственных классов исключений 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иерархии исключений. Можно определять собственные исключения, унаследовав их от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класса </a:t>
            </a:r>
            <a:r>
              <a:rPr lang="ru-RU" sz="2400" dirty="0" err="1"/>
              <a:t>exception</a:t>
            </a:r>
            <a:r>
              <a:rPr lang="ru-RU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41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исключения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Все конструкторы и методы имеют спецификацию, запрещающую генерацию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исключений.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Предполагается, что исключения типа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logic_error</a:t>
            </a:r>
            <a:r>
              <a:rPr lang="ru-RU" dirty="0"/>
              <a:t> - ошибки в логике программы, например, невыполнение какого-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либо условия;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runtime_error</a:t>
            </a:r>
            <a:r>
              <a:rPr lang="ru-RU" dirty="0"/>
              <a:t> – ошибки возникают в результате непредвиденных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обстоятельств при выполнении программы, например, переполнение при операциях с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дробными числами;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Эти исключения программа должна генерировать самостоятельно оператором </a:t>
            </a:r>
            <a:r>
              <a:rPr lang="ru-RU" dirty="0" err="1"/>
              <a:t>throw</a:t>
            </a:r>
            <a:r>
              <a:rPr lang="ru-RU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Пять стандартных исключений порождают различные механизмы С++.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bad_alloc</a:t>
            </a:r>
            <a:r>
              <a:rPr lang="ru-RU" dirty="0"/>
              <a:t> генерирует операция </a:t>
            </a:r>
            <a:r>
              <a:rPr lang="ru-RU" dirty="0" err="1"/>
              <a:t>new</a:t>
            </a:r>
            <a:r>
              <a:rPr lang="ru-RU" dirty="0"/>
              <a:t>, если не может быть выделена память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bad_cast</a:t>
            </a:r>
            <a:r>
              <a:rPr lang="ru-RU" dirty="0"/>
              <a:t> и </a:t>
            </a:r>
            <a:r>
              <a:rPr lang="ru-RU" dirty="0" err="1"/>
              <a:t>bad_typied</a:t>
            </a:r>
            <a:r>
              <a:rPr lang="ru-RU" dirty="0"/>
              <a:t> генерируются при динамической идентификации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типов (RTTI)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ios_base</a:t>
            </a:r>
            <a:r>
              <a:rPr lang="ru-RU" dirty="0"/>
              <a:t>::</a:t>
            </a:r>
            <a:r>
              <a:rPr lang="ru-RU" dirty="0" err="1"/>
              <a:t>failure</a:t>
            </a:r>
            <a:r>
              <a:rPr lang="ru-RU" dirty="0"/>
              <a:t> генерируется системой ввода/вывода.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bad_exception</a:t>
            </a:r>
            <a:r>
              <a:rPr lang="ru-RU" dirty="0"/>
              <a:t> генерируется, если спецификация исключений содержит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bad_exception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9852" t="22302" r="35222" b="31646"/>
          <a:stretch/>
        </p:blipFill>
        <p:spPr>
          <a:xfrm>
            <a:off x="1097280" y="1131778"/>
            <a:ext cx="10044853" cy="47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867" t="12186" r="35259" b="41105"/>
          <a:stretch/>
        </p:blipFill>
        <p:spPr>
          <a:xfrm>
            <a:off x="1123950" y="1100667"/>
            <a:ext cx="10035116" cy="48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собственной иерархии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Для создания собственной иерархии исключений надо объявить свой базовый класс-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исключение, например: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BaseException</a:t>
            </a:r>
            <a:r>
              <a:rPr lang="ru-RU" dirty="0"/>
              <a:t>{};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Остальные классы будут наследниками этого класса, аналогично тому, как это сделано 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иерархии стандартных исключений: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Child_Exception1:public </a:t>
            </a:r>
            <a:r>
              <a:rPr lang="ru-RU" dirty="0" err="1"/>
              <a:t>BaseException</a:t>
            </a:r>
            <a:r>
              <a:rPr lang="ru-RU" dirty="0"/>
              <a:t>{};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Child_Exception2:public </a:t>
            </a:r>
            <a:r>
              <a:rPr lang="ru-RU" dirty="0" err="1"/>
              <a:t>BaseException</a:t>
            </a:r>
            <a:r>
              <a:rPr lang="ru-RU" dirty="0"/>
              <a:t>{};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Класс </a:t>
            </a:r>
            <a:r>
              <a:rPr lang="ru-RU" dirty="0" err="1"/>
              <a:t>BaseException</a:t>
            </a:r>
            <a:r>
              <a:rPr lang="ru-RU" dirty="0"/>
              <a:t> можно унаследовать от стандартного класса </a:t>
            </a:r>
            <a:r>
              <a:rPr lang="ru-RU" dirty="0" err="1"/>
              <a:t>exception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BaseException</a:t>
            </a:r>
            <a:r>
              <a:rPr lang="ru-RU" dirty="0"/>
              <a:t>: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{};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Наследование от стандартных классов позволит использовать метод </a:t>
            </a:r>
            <a:r>
              <a:rPr lang="ru-RU" dirty="0" err="1"/>
              <a:t>what</a:t>
            </a:r>
            <a:r>
              <a:rPr lang="ru-RU" dirty="0"/>
              <a:t> для вывода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сообщений об ошибках.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Иерархия классов-исключений позволяет вместо нескольких разных блоков-ловушек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написать единственный блок с типом аргумента базового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исключительных ситуаций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b="1" dirty="0"/>
              <a:t>Обработка исключительных ситуаций</a:t>
            </a:r>
            <a:r>
              <a:rPr lang="ru-RU" sz="2600" dirty="0"/>
              <a:t> самой программой заключается в том, что при возникновении </a:t>
            </a:r>
            <a:r>
              <a:rPr lang="ru-RU" sz="2600" b="1" dirty="0"/>
              <a:t>исключительной ситуации</a:t>
            </a:r>
            <a:r>
              <a:rPr lang="ru-RU" sz="2600" dirty="0"/>
              <a:t> управление передаётся некоторому заранее определённому обработчику — блоку кода, процедуре, функции, которые выполняют необходимые действия</a:t>
            </a:r>
            <a:r>
              <a:rPr lang="ru-RU" sz="2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600" b="1" dirty="0"/>
              <a:t>Исключительная ситуация </a:t>
            </a:r>
            <a:r>
              <a:rPr lang="ru-RU" sz="2600" dirty="0"/>
              <a:t>– это событие, которое привело к сбою в работе программы. В результате возникновения исключительной ситуации программа не может корректно продолжить свое выполнение.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37256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исключительных ситуаций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Примеры действий в программе, которые могут привести к возникновению исключительных ситуаций: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деление на нуль;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нехватка оперативной памяти при использовании оператора </a:t>
            </a:r>
            <a:r>
              <a:rPr lang="ru-RU" sz="2800" dirty="0" err="1"/>
              <a:t>new</a:t>
            </a:r>
            <a:r>
              <a:rPr lang="ru-RU" sz="2800" dirty="0"/>
              <a:t> для ее выделения (или другой функции);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доступ к элементу массива за его пределами (ошибочный индекс);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переполнение значения для некоторого типа;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взятие корня из отрицательного числа;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7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600" dirty="0" smtClean="0"/>
              <a:t>В языке C++ </a:t>
            </a:r>
            <a:r>
              <a:rPr lang="ru-RU" sz="2600" b="1" i="1" dirty="0" smtClean="0"/>
              <a:t>исключение</a:t>
            </a:r>
            <a:r>
              <a:rPr lang="ru-RU" sz="2600" dirty="0" smtClean="0"/>
              <a:t> – это специальный объект класса или значение базового типа, который описывает (определяет) конкретную исключительную ситуацию и соответствующим образом обрабатывается.</a:t>
            </a:r>
          </a:p>
          <a:p>
            <a:r>
              <a:rPr lang="ru-RU" sz="2600" dirty="0" smtClean="0"/>
              <a:t>При написании программы система описания исключительных ситуаций выбирается программистом по собственному усмотрению. Можно создать свою квалификацию ошибок, которые могут возникать в программе. Например, программист может квалифицировать разные типы ошибок числовым (целочисленным) значением или разработать собственную иерархию классов описывающих исключительные ситуации. Кроме того, можно использовать возможности классов C++, которые являются производными от класса </a:t>
            </a:r>
            <a:r>
              <a:rPr lang="ru-RU" sz="2600" dirty="0" err="1" smtClean="0"/>
              <a:t>exception</a:t>
            </a:r>
            <a:r>
              <a:rPr lang="ru-RU" sz="26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4023360"/>
          </a:xfrm>
        </p:spPr>
        <p:txBody>
          <a:bodyPr>
            <a:normAutofit/>
          </a:bodyPr>
          <a:lstStyle/>
          <a:p>
            <a:r>
              <a:rPr lang="ru-RU" sz="2600" dirty="0"/>
              <a:t>Для перехвата и обработки исключительных ситуаций в языке C++ введена конструкция </a:t>
            </a:r>
            <a:r>
              <a:rPr lang="ru-RU" sz="2600" dirty="0" err="1"/>
              <a:t>try</a:t>
            </a:r>
            <a:r>
              <a:rPr lang="ru-RU" sz="2600" dirty="0"/>
              <a:t>…</a:t>
            </a:r>
            <a:r>
              <a:rPr lang="ru-RU" sz="2600" dirty="0" err="1"/>
              <a:t>catch</a:t>
            </a:r>
            <a:r>
              <a:rPr lang="ru-RU" sz="2600" dirty="0"/>
              <a:t>, которая имеет следующую общую форму: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778" t="38724" r="45370" b="19465"/>
          <a:stretch/>
        </p:blipFill>
        <p:spPr>
          <a:xfrm>
            <a:off x="1097280" y="1778000"/>
            <a:ext cx="5825067" cy="4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try</a:t>
            </a:r>
            <a:r>
              <a:rPr lang="ru-RU" dirty="0"/>
              <a:t>…</a:t>
            </a:r>
            <a:r>
              <a:rPr lang="ru-RU" dirty="0" err="1"/>
              <a:t>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Код, который нужно проконтролировать, должен выполняться </a:t>
            </a:r>
            <a:r>
              <a:rPr lang="ru-RU" sz="2400" dirty="0" err="1"/>
              <a:t>всередине</a:t>
            </a:r>
            <a:r>
              <a:rPr lang="ru-RU" sz="2400" dirty="0"/>
              <a:t> блока </a:t>
            </a:r>
            <a:r>
              <a:rPr lang="ru-RU" sz="2400" dirty="0" err="1"/>
              <a:t>try</a:t>
            </a:r>
            <a:r>
              <a:rPr lang="ru-RU" sz="2400" dirty="0"/>
              <a:t>. Исключительные ситуации перехватываются оператором </a:t>
            </a:r>
            <a:r>
              <a:rPr lang="ru-RU" sz="2400" dirty="0" err="1"/>
              <a:t>catch</a:t>
            </a:r>
            <a:r>
              <a:rPr lang="ru-RU" sz="2400" dirty="0"/>
              <a:t>, который следует непосредственно за блоком </a:t>
            </a:r>
            <a:r>
              <a:rPr lang="ru-RU" sz="2400" dirty="0" err="1"/>
              <a:t>try</a:t>
            </a:r>
            <a:r>
              <a:rPr lang="ru-RU" sz="2400" dirty="0"/>
              <a:t> в котором они возникли.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В блоке </a:t>
            </a:r>
            <a:r>
              <a:rPr lang="ru-RU" sz="2400" dirty="0" err="1"/>
              <a:t>try</a:t>
            </a:r>
            <a:r>
              <a:rPr lang="ru-RU" sz="2400" dirty="0"/>
              <a:t> могут быть размещены операторы и функции. Если в блоке </a:t>
            </a:r>
            <a:r>
              <a:rPr lang="ru-RU" sz="2400" dirty="0" err="1"/>
              <a:t>try</a:t>
            </a:r>
            <a:r>
              <a:rPr lang="ru-RU" sz="2400" dirty="0"/>
              <a:t> генерируется соответствующая исключительная ситуация, то она перехватывается соответствующим блоком </a:t>
            </a:r>
            <a:r>
              <a:rPr lang="ru-RU" sz="2400" dirty="0" err="1"/>
              <a:t>catch</a:t>
            </a:r>
            <a:r>
              <a:rPr lang="ru-RU" sz="2400" dirty="0"/>
              <a:t>. Выбор того или иного блока </a:t>
            </a:r>
            <a:r>
              <a:rPr lang="ru-RU" sz="2400" dirty="0" err="1"/>
              <a:t>catch</a:t>
            </a:r>
            <a:r>
              <a:rPr lang="ru-RU" sz="2400" dirty="0"/>
              <a:t> осуществляется в зависимости от типа исключительной ситуации. После возникновения исключительной ситуации определенного типа, вызывается блок </a:t>
            </a:r>
            <a:r>
              <a:rPr lang="ru-RU" sz="2400" dirty="0" err="1"/>
              <a:t>catch</a:t>
            </a:r>
            <a:r>
              <a:rPr lang="ru-RU" sz="2400" dirty="0"/>
              <a:t> с таким самым типом аргумента. Аргумент принимает некоторое значение, которое соответствующим образом обрабатывается (выводится на экран сообщение об ошибке и т.п.).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Если в блоке </a:t>
            </a:r>
            <a:r>
              <a:rPr lang="ru-RU" sz="2400" dirty="0" err="1"/>
              <a:t>try</a:t>
            </a:r>
            <a:r>
              <a:rPr lang="ru-RU" sz="2400" dirty="0"/>
              <a:t> возникнет исключительная ситуация, которая не предусмотрена блоком </a:t>
            </a:r>
            <a:r>
              <a:rPr lang="ru-RU" sz="2400" dirty="0" err="1"/>
              <a:t>catch</a:t>
            </a:r>
            <a:r>
              <a:rPr lang="ru-RU" sz="2400" dirty="0"/>
              <a:t>, то вызывается стандартная функция </a:t>
            </a:r>
            <a:r>
              <a:rPr lang="ru-RU" sz="2400" dirty="0" err="1"/>
              <a:t>terminate</a:t>
            </a:r>
            <a:r>
              <a:rPr lang="ru-RU" sz="2400" dirty="0"/>
              <a:t>()</a:t>
            </a:r>
            <a:r>
              <a:rPr lang="ru-RU" sz="2400" dirty="0"/>
              <a:t>, которая по умолчанию вызовет функцию </a:t>
            </a:r>
            <a:r>
              <a:rPr lang="ru-RU" sz="2400" dirty="0" err="1"/>
              <a:t>abort</a:t>
            </a:r>
            <a:r>
              <a:rPr lang="ru-RU" sz="2400" dirty="0"/>
              <a:t>()</a:t>
            </a:r>
            <a:r>
              <a:rPr lang="ru-RU" sz="2400" dirty="0"/>
              <a:t>. Эта стандартная функция останавливает выполнение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try</a:t>
            </a:r>
            <a:r>
              <a:rPr lang="ru-RU" dirty="0"/>
              <a:t>…</a:t>
            </a:r>
            <a:r>
              <a:rPr lang="ru-RU" dirty="0" err="1"/>
              <a:t>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Форма записи секции-ловушки следующая: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catch</a:t>
            </a:r>
            <a:r>
              <a:rPr lang="ru-RU" sz="2400" dirty="0"/>
              <a:t>( спецификация исключения </a:t>
            </a:r>
            <a:r>
              <a:rPr lang="ru-RU" sz="2400" dirty="0" smtClean="0"/>
              <a:t>), спецификация </a:t>
            </a:r>
            <a:r>
              <a:rPr lang="ru-RU" sz="2400" dirty="0"/>
              <a:t>исключения может иметь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три формы: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1) (тип имя)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2) (тип)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3) (...)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Тип – это встроенный тип или тип, определенный программистом.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Формы 1 и 2 обрабатывают конкретные исключения, а форма 3 перехватывает все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исключения, такую ловушку надо помещать последней, тогда она будет обрабатывать все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исключения, которые еще не были обработаны.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555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try</a:t>
            </a:r>
            <a:r>
              <a:rPr lang="ru-RU" dirty="0"/>
              <a:t>…</a:t>
            </a:r>
            <a:r>
              <a:rPr lang="ru-RU" dirty="0" err="1"/>
              <a:t>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Форма 1 означает, что объект передается в блок обработки, чтобы его каким-то образом</a:t>
            </a:r>
            <a:br>
              <a:rPr lang="ru-RU" sz="2400" dirty="0"/>
            </a:br>
            <a:r>
              <a:rPr lang="ru-RU" sz="2400" dirty="0"/>
              <a:t>там использовать, например, для вывода информации в сообщении об ошибке.</a:t>
            </a:r>
            <a:br>
              <a:rPr lang="ru-RU" sz="2400" dirty="0"/>
            </a:br>
            <a:r>
              <a:rPr lang="ru-RU" sz="2400" dirty="0"/>
              <a:t>Примеры:</a:t>
            </a:r>
            <a:br>
              <a:rPr lang="ru-RU" sz="2400" dirty="0"/>
            </a:br>
            <a:r>
              <a:rPr lang="ru-RU" sz="2400" dirty="0" err="1"/>
              <a:t>catch</a:t>
            </a:r>
            <a:r>
              <a:rPr lang="ru-RU" sz="2400" dirty="0"/>
              <a:t>( </a:t>
            </a:r>
            <a:r>
              <a:rPr lang="ru-RU" sz="2400" dirty="0" err="1"/>
              <a:t>exception</a:t>
            </a:r>
            <a:r>
              <a:rPr lang="ru-RU" sz="2400" dirty="0"/>
              <a:t> e) // по значению</a:t>
            </a:r>
            <a:br>
              <a:rPr lang="ru-RU" sz="2400" dirty="0"/>
            </a:br>
            <a:r>
              <a:rPr lang="ru-RU" sz="2400" dirty="0" err="1"/>
              <a:t>catch</a:t>
            </a:r>
            <a:r>
              <a:rPr lang="ru-RU" sz="2400" dirty="0"/>
              <a:t>( </a:t>
            </a:r>
            <a:r>
              <a:rPr lang="ru-RU" sz="2400" dirty="0" err="1"/>
              <a:t>exception</a:t>
            </a:r>
            <a:r>
              <a:rPr lang="ru-RU" sz="2400" dirty="0"/>
              <a:t> &amp;e) // по ссылке</a:t>
            </a:r>
            <a:br>
              <a:rPr lang="ru-RU" sz="2400" dirty="0"/>
            </a:br>
            <a:r>
              <a:rPr lang="ru-RU" sz="2400" dirty="0" err="1"/>
              <a:t>catch</a:t>
            </a:r>
            <a:r>
              <a:rPr lang="ru-RU" sz="2400" dirty="0"/>
              <a:t>( </a:t>
            </a:r>
            <a:r>
              <a:rPr lang="ru-RU" sz="2400" dirty="0" err="1"/>
              <a:t>const</a:t>
            </a:r>
            <a:r>
              <a:rPr lang="ru-RU" sz="2400" dirty="0"/>
              <a:t> </a:t>
            </a:r>
            <a:r>
              <a:rPr lang="ru-RU" sz="2400" dirty="0" err="1"/>
              <a:t>exception</a:t>
            </a:r>
            <a:r>
              <a:rPr lang="ru-RU" sz="2400" dirty="0"/>
              <a:t> &amp;e) // по константной ссылке</a:t>
            </a:r>
            <a:br>
              <a:rPr lang="ru-RU" sz="2400" dirty="0"/>
            </a:br>
            <a:r>
              <a:rPr lang="ru-RU" sz="2400" dirty="0" err="1"/>
              <a:t>catch</a:t>
            </a:r>
            <a:r>
              <a:rPr lang="ru-RU" sz="2400" dirty="0"/>
              <a:t>( </a:t>
            </a:r>
            <a:r>
              <a:rPr lang="ru-RU" sz="2400" dirty="0" err="1"/>
              <a:t>exception</a:t>
            </a:r>
            <a:r>
              <a:rPr lang="ru-RU" sz="2400" dirty="0"/>
              <a:t> *e) //по указателю</a:t>
            </a:r>
            <a:br>
              <a:rPr lang="ru-RU" sz="2400" dirty="0"/>
            </a:br>
            <a:r>
              <a:rPr lang="ru-RU" sz="2400" dirty="0"/>
              <a:t>Лучше всего передавать объект по ссылке, т. к. при этом не создается временный объект-</a:t>
            </a:r>
            <a:br>
              <a:rPr lang="ru-RU" sz="2400" dirty="0"/>
            </a:br>
            <a:r>
              <a:rPr lang="ru-RU" sz="2400" dirty="0"/>
              <a:t>исключение.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70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Чтобы в блоке </a:t>
            </a:r>
            <a:r>
              <a:rPr lang="ru-RU" sz="2400" dirty="0" err="1"/>
              <a:t>try</a:t>
            </a:r>
            <a:r>
              <a:rPr lang="ru-RU" sz="2400" dirty="0"/>
              <a:t> сгенерировать исключительную ситуацию, нужно использовать оператор </a:t>
            </a:r>
            <a:r>
              <a:rPr lang="ru-RU" sz="2400" dirty="0" err="1"/>
              <a:t>throw</a:t>
            </a:r>
            <a:r>
              <a:rPr lang="ru-RU" sz="2400" dirty="0"/>
              <a:t>. Оператор </a:t>
            </a:r>
            <a:r>
              <a:rPr lang="ru-RU" sz="2400" dirty="0" err="1"/>
              <a:t>throw</a:t>
            </a:r>
            <a:r>
              <a:rPr lang="ru-RU" sz="2400" dirty="0"/>
              <a:t> может быть вызван внутри блока </a:t>
            </a:r>
            <a:r>
              <a:rPr lang="ru-RU" sz="2400" dirty="0" err="1"/>
              <a:t>try</a:t>
            </a:r>
            <a:r>
              <a:rPr lang="ru-RU" sz="2400" dirty="0"/>
              <a:t> или внутри функции, которая вызывается из блока </a:t>
            </a:r>
            <a:r>
              <a:rPr lang="ru-RU" sz="2400" dirty="0" err="1"/>
              <a:t>try</a:t>
            </a:r>
            <a:r>
              <a:rPr lang="ru-RU" sz="2400" dirty="0"/>
              <a:t>.</a:t>
            </a:r>
          </a:p>
          <a:p>
            <a:r>
              <a:rPr lang="ru-RU" sz="2400" dirty="0"/>
              <a:t>Общая форма оператора </a:t>
            </a:r>
            <a:r>
              <a:rPr lang="ru-RU" sz="2400" dirty="0" err="1"/>
              <a:t>throw</a:t>
            </a:r>
            <a:r>
              <a:rPr lang="ru-RU" sz="2400" dirty="0"/>
              <a:t> следующая</a:t>
            </a:r>
          </a:p>
          <a:p>
            <a:endParaRPr lang="ru-RU" b="1" dirty="0" smtClean="0"/>
          </a:p>
          <a:p>
            <a:endParaRPr lang="ru-RU" b="1" dirty="0"/>
          </a:p>
          <a:p>
            <a:r>
              <a:rPr lang="ru-RU" sz="2400" dirty="0"/>
              <a:t>В результате выполнения оператора </a:t>
            </a:r>
            <a:r>
              <a:rPr lang="ru-RU" sz="2400" dirty="0" err="1"/>
              <a:t>throw</a:t>
            </a:r>
            <a:r>
              <a:rPr lang="ru-RU" sz="2400" dirty="0"/>
              <a:t> генерируется исключение некоторого типа. Это исключение должно быть обработано в блоке </a:t>
            </a:r>
            <a:r>
              <a:rPr lang="ru-RU" sz="2400" dirty="0" err="1"/>
              <a:t>catch</a:t>
            </a:r>
            <a:r>
              <a:rPr lang="ru-RU" sz="2400" dirty="0"/>
              <a:t>.</a:t>
            </a:r>
            <a:endParaRPr lang="ru-RU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686" t="53045" r="62870" b="42511"/>
          <a:stretch/>
        </p:blipFill>
        <p:spPr>
          <a:xfrm>
            <a:off x="1100666" y="3742266"/>
            <a:ext cx="4206987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497</Words>
  <Application>Microsoft Office PowerPoint</Application>
  <PresentationFormat>Широкоэкранный</PresentationFormat>
  <Paragraphs>37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Ретро</vt:lpstr>
      <vt:lpstr>Обработка исключительных ситуаций. Исключения.</vt:lpstr>
      <vt:lpstr>Обработка исключительных ситуаций</vt:lpstr>
      <vt:lpstr>Обработка исключительных ситуаций</vt:lpstr>
      <vt:lpstr>Исключения</vt:lpstr>
      <vt:lpstr>Презентация PowerPoint</vt:lpstr>
      <vt:lpstr>try…catch</vt:lpstr>
      <vt:lpstr>try…catch</vt:lpstr>
      <vt:lpstr>try…catch</vt:lpstr>
      <vt:lpstr>throw</vt:lpstr>
      <vt:lpstr>Примеры</vt:lpstr>
      <vt:lpstr>Стандартные исключения</vt:lpstr>
      <vt:lpstr>Стандартные исключения</vt:lpstr>
      <vt:lpstr>Презентация PowerPoint</vt:lpstr>
      <vt:lpstr>Презентация PowerPoint</vt:lpstr>
      <vt:lpstr>Создание собственной иерархии исключений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исключительных ситуаций. Исключения</dc:title>
  <dc:creator>Sany</dc:creator>
  <cp:lastModifiedBy>Sany</cp:lastModifiedBy>
  <cp:revision>5</cp:revision>
  <dcterms:created xsi:type="dcterms:W3CDTF">2022-12-01T19:28:14Z</dcterms:created>
  <dcterms:modified xsi:type="dcterms:W3CDTF">2022-12-01T20:16:46Z</dcterms:modified>
</cp:coreProperties>
</file>