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1"/>
  </p:notesMasterIdLst>
  <p:sldIdLst>
    <p:sldId id="256" r:id="rId2"/>
    <p:sldId id="258" r:id="rId3"/>
    <p:sldId id="365" r:id="rId4"/>
    <p:sldId id="263" r:id="rId5"/>
    <p:sldId id="367" r:id="rId6"/>
    <p:sldId id="366" r:id="rId7"/>
    <p:sldId id="368" r:id="rId8"/>
    <p:sldId id="369" r:id="rId9"/>
    <p:sldId id="370" r:id="rId10"/>
    <p:sldId id="347" r:id="rId11"/>
    <p:sldId id="341" r:id="rId12"/>
    <p:sldId id="342" r:id="rId13"/>
    <p:sldId id="343" r:id="rId14"/>
    <p:sldId id="268" r:id="rId15"/>
    <p:sldId id="344" r:id="rId16"/>
    <p:sldId id="345" r:id="rId17"/>
    <p:sldId id="346" r:id="rId18"/>
    <p:sldId id="348" r:id="rId19"/>
    <p:sldId id="350" r:id="rId20"/>
    <p:sldId id="280" r:id="rId21"/>
    <p:sldId id="352" r:id="rId22"/>
    <p:sldId id="353" r:id="rId23"/>
    <p:sldId id="354" r:id="rId24"/>
    <p:sldId id="355" r:id="rId25"/>
    <p:sldId id="356" r:id="rId26"/>
    <p:sldId id="363" r:id="rId27"/>
    <p:sldId id="351" r:id="rId28"/>
    <p:sldId id="357" r:id="rId29"/>
    <p:sldId id="358" r:id="rId30"/>
    <p:sldId id="359" r:id="rId31"/>
    <p:sldId id="360" r:id="rId32"/>
    <p:sldId id="364" r:id="rId33"/>
    <p:sldId id="371" r:id="rId34"/>
    <p:sldId id="361" r:id="rId35"/>
    <p:sldId id="372" r:id="rId36"/>
    <p:sldId id="373" r:id="rId37"/>
    <p:sldId id="305" r:id="rId38"/>
    <p:sldId id="374" r:id="rId39"/>
    <p:sldId id="375" r:id="rId40"/>
  </p:sldIdLst>
  <p:sldSz cx="9144000" cy="5143500" type="screen16x9"/>
  <p:notesSz cx="6858000" cy="9144000"/>
  <p:embeddedFontLst>
    <p:embeddedFont>
      <p:font typeface="Aldrich" panose="020B0604020202020204" charset="0"/>
      <p:regular r:id="rId42"/>
    </p:embeddedFont>
    <p:embeddedFont>
      <p:font typeface="Anaheim" panose="020B0604020202020204" charset="0"/>
      <p:regular r:id="rId43"/>
    </p:embeddedFont>
    <p:embeddedFont>
      <p:font typeface="Bai Jamjuree" panose="020B0604020202020204" charset="-34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ADFF8E-C789-427B-BD10-D513932A3F70}">
  <a:tblStyle styleId="{71ADFF8E-C789-427B-BD10-D513932A3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0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78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12948bcd1fb_0_22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12948bcd1fb_0_22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6" name="Google Shape;1176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7"/>
          <p:cNvSpPr txBox="1">
            <a:spLocks noGrp="1"/>
          </p:cNvSpPr>
          <p:nvPr>
            <p:ph type="subTitle" idx="2"/>
          </p:nvPr>
        </p:nvSpPr>
        <p:spPr>
          <a:xfrm>
            <a:off x="1592523" y="2303429"/>
            <a:ext cx="23694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8" name="Google Shape;1178;p27"/>
          <p:cNvGrpSpPr/>
          <p:nvPr/>
        </p:nvGrpSpPr>
        <p:grpSpPr>
          <a:xfrm>
            <a:off x="7697601" y="3827772"/>
            <a:ext cx="2019176" cy="2019176"/>
            <a:chOff x="1943325" y="-220375"/>
            <a:chExt cx="1298672" cy="1298672"/>
          </a:xfrm>
        </p:grpSpPr>
        <p:sp>
          <p:nvSpPr>
            <p:cNvPr id="1179" name="Google Shape;1179;p2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2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228" name="Google Shape;1228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245" name="Google Shape;1245;p2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249" name="Google Shape;1249;p2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333" name="Google Shape;1333;p29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1334" name="Google Shape;1334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337" name="Google Shape;1337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1342" name="Google Shape;1342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13"/>
          <p:cNvGrpSpPr/>
          <p:nvPr/>
        </p:nvGrpSpPr>
        <p:grpSpPr>
          <a:xfrm>
            <a:off x="8246982" y="3753300"/>
            <a:ext cx="1039906" cy="6798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6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6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62" name="Google Shape;662;p1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7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857541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17"/>
          <p:cNvGrpSpPr/>
          <p:nvPr/>
        </p:nvGrpSpPr>
        <p:grpSpPr>
          <a:xfrm flipH="1">
            <a:off x="6677544" y="4291395"/>
            <a:ext cx="289170" cy="284718"/>
            <a:chOff x="426000" y="3302025"/>
            <a:chExt cx="220875" cy="217475"/>
          </a:xfrm>
        </p:grpSpPr>
        <p:sp>
          <p:nvSpPr>
            <p:cNvPr id="695" name="Google Shape;695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flipH="1">
            <a:off x="-722876" y="4152020"/>
            <a:ext cx="1965289" cy="517060"/>
            <a:chOff x="3539975" y="3523525"/>
            <a:chExt cx="745925" cy="196250"/>
          </a:xfrm>
        </p:grpSpPr>
        <p:sp>
          <p:nvSpPr>
            <p:cNvPr id="698" name="Google Shape;698;p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17"/>
          <p:cNvSpPr/>
          <p:nvPr/>
        </p:nvSpPr>
        <p:spPr>
          <a:xfrm flipH="1">
            <a:off x="2230461" y="4021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8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8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8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97864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18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726" name="Google Shape;726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18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729" name="Google Shape;729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18"/>
          <p:cNvSpPr/>
          <p:nvPr/>
        </p:nvSpPr>
        <p:spPr>
          <a:xfrm flipH="1">
            <a:off x="6597336" y="38635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6" name="Google Shape;7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2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2" name="Google Shape;892;p2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893" name="Google Shape;893;p2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896" name="Google Shape;896;p2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901" name="Google Shape;901;p2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906" name="Google Shape;906;p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955" name="Google Shape;955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3" name="Google Shape;9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2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975" name="Google Shape;975;p2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9" r:id="rId5"/>
    <p:sldLayoutId id="2147483662" r:id="rId6"/>
    <p:sldLayoutId id="2147483663" r:id="rId7"/>
    <p:sldLayoutId id="2147483664" r:id="rId8"/>
    <p:sldLayoutId id="2147483669" r:id="rId9"/>
    <p:sldLayoutId id="2147483673" r:id="rId10"/>
    <p:sldLayoutId id="2147483675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600" dirty="0">
                <a:solidFill>
                  <a:schemeClr val="dk2"/>
                </a:solidFill>
              </a:rPr>
              <a:t>MEDICAL IMAGE CLASSIFICATION USING</a:t>
            </a:r>
            <a:br>
              <a:rPr lang="en-US" sz="2600" dirty="0">
                <a:solidFill>
                  <a:schemeClr val="dk2"/>
                </a:solidFill>
              </a:rPr>
            </a:br>
            <a:r>
              <a:rPr lang="en-US" sz="2600" dirty="0">
                <a:solidFill>
                  <a:schemeClr val="dk2"/>
                </a:solidFill>
              </a:rPr>
              <a:t>CONVOLUTIONAL NEURAL NETWORK</a:t>
            </a:r>
            <a:endParaRPr sz="2600" dirty="0">
              <a:solidFill>
                <a:schemeClr val="dk2"/>
              </a:solidFill>
            </a:endParaRPr>
          </a:p>
        </p:txBody>
      </p:sp>
      <p:sp>
        <p:nvSpPr>
          <p:cNvPr id="1732" name="Google Shape;1732;p42"/>
          <p:cNvSpPr txBox="1">
            <a:spLocks noGrp="1"/>
          </p:cNvSpPr>
          <p:nvPr>
            <p:ph type="subTitle" idx="1"/>
          </p:nvPr>
        </p:nvSpPr>
        <p:spPr>
          <a:xfrm>
            <a:off x="1248525" y="2828544"/>
            <a:ext cx="6647100" cy="2804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DEEP LEARNING</a:t>
            </a:r>
            <a:endParaRPr dirty="0"/>
          </a:p>
        </p:txBody>
      </p:sp>
      <p:sp>
        <p:nvSpPr>
          <p:cNvPr id="1733" name="Google Shape;1733;p42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4" name="Google Shape;1734;p42"/>
          <p:cNvCxnSpPr/>
          <p:nvPr/>
        </p:nvCxnSpPr>
        <p:spPr>
          <a:xfrm>
            <a:off x="1863750" y="273613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14DE6-EF85-1338-5B1C-D66EC2F5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Approach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1276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CFEA0F-FDAF-A348-E898-89E9219F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550" y="1152474"/>
            <a:ext cx="7793660" cy="3991025"/>
          </a:xfrm>
        </p:spPr>
        <p:txBody>
          <a:bodyPr/>
          <a:lstStyle/>
          <a:p>
            <a:pPr algn="just"/>
            <a:r>
              <a:rPr lang="en-US" sz="2000" dirty="0">
                <a:cs typeface="Calibri"/>
              </a:rPr>
              <a:t>A computational model that works in a similar way to the neurons in the human brain.</a:t>
            </a:r>
          </a:p>
          <a:p>
            <a:pPr algn="just"/>
            <a:r>
              <a:rPr lang="en-US" sz="2000" dirty="0">
                <a:cs typeface="Calibri"/>
              </a:rPr>
              <a:t>Each neuron takes input, performs some operations then passes the output to the following neuron.</a:t>
            </a:r>
          </a:p>
          <a:p>
            <a:pPr algn="just"/>
            <a:r>
              <a:rPr lang="en-US" sz="2000" dirty="0">
                <a:cs typeface="Calibri"/>
              </a:rPr>
              <a:t>A powerful technique to solve many real world problems.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sz="1800" dirty="0"/>
              <a:t>Neural Networks </a:t>
            </a:r>
          </a:p>
          <a:p>
            <a:pPr marL="139700" indent="0">
              <a:buNone/>
            </a:pPr>
            <a:r>
              <a:rPr lang="en-IN" sz="1800" dirty="0"/>
              <a:t>Architecture</a:t>
            </a:r>
            <a:endParaRPr lang="en-IN" sz="25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39CBCB5-DA46-F5FE-9B77-5EB2C8C3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/>
              <a:t>Neural Networks</a:t>
            </a:r>
            <a:endParaRPr lang="en-IN" sz="2500" dirty="0"/>
          </a:p>
        </p:txBody>
      </p:sp>
      <p:pic>
        <p:nvPicPr>
          <p:cNvPr id="20" name="Picture 6" descr="Diagram">
            <a:extLst>
              <a:ext uri="{FF2B5EF4-FFF2-40B4-BE49-F238E27FC236}">
                <a16:creationId xmlns:a16="http://schemas.microsoft.com/office/drawing/2014/main" id="{759E0359-BA38-DE5E-47C8-45DEFC18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09" y="3043607"/>
            <a:ext cx="4904509" cy="20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91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BD2C-4D87-4F69-CBB3-3003606C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550" y="1152474"/>
            <a:ext cx="7713000" cy="3699941"/>
          </a:xfrm>
        </p:spPr>
        <p:txBody>
          <a:bodyPr/>
          <a:lstStyle/>
          <a:p>
            <a:pPr algn="just"/>
            <a:r>
              <a:rPr lang="en-US" sz="2000" dirty="0">
                <a:cs typeface="Calibri"/>
              </a:rPr>
              <a:t>It is a subset of deep learning.</a:t>
            </a:r>
          </a:p>
          <a:p>
            <a:r>
              <a:rPr lang="en-US" sz="2000" dirty="0">
                <a:cs typeface="Calibri"/>
              </a:rPr>
              <a:t>Convolutional neural network (Convnet or CNN) is one main categories to do  images recognition, images classification, object detections, face recognition etc.</a:t>
            </a:r>
          </a:p>
          <a:p>
            <a:pPr algn="just"/>
            <a:r>
              <a:rPr lang="en-US" sz="2000" dirty="0">
                <a:cs typeface="Calibri"/>
              </a:rPr>
              <a:t>CNN is heavily based on computer vision.</a:t>
            </a:r>
          </a:p>
          <a:p>
            <a:pPr algn="just"/>
            <a:r>
              <a:rPr lang="en-US" sz="2000" dirty="0">
                <a:cs typeface="Calibri"/>
              </a:rPr>
              <a:t>There are 3 basic components to define CNN:</a:t>
            </a:r>
          </a:p>
          <a:p>
            <a:pPr marL="139700" indent="0" algn="just">
              <a:buNone/>
            </a:pPr>
            <a:r>
              <a:rPr lang="en-US" sz="2000" dirty="0">
                <a:cs typeface="Calibri"/>
              </a:rPr>
              <a:t>            1. The Convolution Layer</a:t>
            </a:r>
          </a:p>
          <a:p>
            <a:pPr marL="139700" indent="0" algn="just">
              <a:buNone/>
            </a:pPr>
            <a:r>
              <a:rPr lang="en-US" sz="2000" dirty="0">
                <a:cs typeface="Calibri"/>
              </a:rPr>
              <a:t>            2. The Pooling Layer</a:t>
            </a:r>
          </a:p>
          <a:p>
            <a:pPr marL="139700" indent="0" algn="just">
              <a:buNone/>
            </a:pPr>
            <a:r>
              <a:rPr lang="en-US" sz="2000" dirty="0">
                <a:cs typeface="Calibri"/>
              </a:rPr>
              <a:t>            3. The Output Layer (or) Fully Connected Layer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3E0BC-253F-A502-4F14-733C60CC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CNN?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16DCE0-5037-5810-47F6-120B257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50"/>
            <a:ext cx="7713000" cy="4124434"/>
          </a:xfrm>
        </p:spPr>
        <p:txBody>
          <a:bodyPr/>
          <a:lstStyle/>
          <a:p>
            <a:pPr algn="ctr"/>
            <a:r>
              <a:rPr lang="en-US" dirty="0"/>
              <a:t>Architecture of CNN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25B0B-2E2C-70A3-6179-EF527321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86" y="1023540"/>
            <a:ext cx="750666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4"/>
          <p:cNvSpPr txBox="1">
            <a:spLocks noGrp="1"/>
          </p:cNvSpPr>
          <p:nvPr>
            <p:ph type="title"/>
          </p:nvPr>
        </p:nvSpPr>
        <p:spPr>
          <a:xfrm>
            <a:off x="5096255" y="1741351"/>
            <a:ext cx="3264019" cy="343481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Convolution Layer</a:t>
            </a:r>
            <a:endParaRPr sz="1800" dirty="0"/>
          </a:p>
        </p:txBody>
      </p:sp>
      <p:sp>
        <p:nvSpPr>
          <p:cNvPr id="1943" name="Google Shape;1943;p54"/>
          <p:cNvSpPr txBox="1">
            <a:spLocks noGrp="1"/>
          </p:cNvSpPr>
          <p:nvPr>
            <p:ph type="subTitle" idx="1"/>
          </p:nvPr>
        </p:nvSpPr>
        <p:spPr>
          <a:xfrm>
            <a:off x="4963950" y="2084832"/>
            <a:ext cx="3396300" cy="1255776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 Convolutional Layer makes use of set of filters. A filter is used to detect the presence of specific features or patterns in the original image(input).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47640-15B4-3C78-CF85-FAC7588E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" y="811827"/>
            <a:ext cx="4846719" cy="21109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4"/>
          <p:cNvSpPr txBox="1">
            <a:spLocks noGrp="1"/>
          </p:cNvSpPr>
          <p:nvPr>
            <p:ph type="title"/>
          </p:nvPr>
        </p:nvSpPr>
        <p:spPr>
          <a:xfrm>
            <a:off x="5145023" y="1536192"/>
            <a:ext cx="3215251" cy="426721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Pooling Layer</a:t>
            </a:r>
            <a:endParaRPr sz="1800" dirty="0"/>
          </a:p>
        </p:txBody>
      </p:sp>
      <p:sp>
        <p:nvSpPr>
          <p:cNvPr id="1943" name="Google Shape;1943;p54"/>
          <p:cNvSpPr txBox="1">
            <a:spLocks noGrp="1"/>
          </p:cNvSpPr>
          <p:nvPr>
            <p:ph type="subTitle" idx="1"/>
          </p:nvPr>
        </p:nvSpPr>
        <p:spPr>
          <a:xfrm>
            <a:off x="5059680" y="1865377"/>
            <a:ext cx="3300570" cy="1901952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 Pooling Layer is seen in between the convolution layers in CNN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Pooling is done for sole purpose of reducing the spatial size of the image.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43ECC-71DD-7792-F38D-805BE179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9" y="707693"/>
            <a:ext cx="4866641" cy="2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4"/>
          <p:cNvSpPr txBox="1">
            <a:spLocks noGrp="1"/>
          </p:cNvSpPr>
          <p:nvPr>
            <p:ph type="title"/>
          </p:nvPr>
        </p:nvSpPr>
        <p:spPr>
          <a:xfrm>
            <a:off x="5145023" y="1536192"/>
            <a:ext cx="3215251" cy="426721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Pooling Layer</a:t>
            </a:r>
            <a:endParaRPr sz="1800" dirty="0"/>
          </a:p>
        </p:txBody>
      </p:sp>
      <p:sp>
        <p:nvSpPr>
          <p:cNvPr id="1943" name="Google Shape;1943;p54"/>
          <p:cNvSpPr txBox="1">
            <a:spLocks noGrp="1"/>
          </p:cNvSpPr>
          <p:nvPr>
            <p:ph type="subTitle" idx="1"/>
          </p:nvPr>
        </p:nvSpPr>
        <p:spPr>
          <a:xfrm>
            <a:off x="5059680" y="1865377"/>
            <a:ext cx="3300570" cy="1901952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The Pooling Layer is seen in between the convolution layers in CNN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Pooling is done for sole purpose of reducing the spatial size of the image.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43ECC-71DD-7792-F38D-805BE179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9" y="707693"/>
            <a:ext cx="4866641" cy="22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FCB3-BFF7-F63D-975F-E2B8B523D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cs typeface="Calibri"/>
              </a:rPr>
              <a:t>The term "Fully Connected" implies that every neuron in the previous layer is connected to every neuron on the next layer.</a:t>
            </a:r>
          </a:p>
          <a:p>
            <a:r>
              <a:rPr lang="en-US" sz="1800" dirty="0">
                <a:cs typeface="Calibri"/>
              </a:rPr>
              <a:t>The output from the convolutional and pooling layers represents high level features of the input image.</a:t>
            </a:r>
          </a:p>
          <a:p>
            <a:r>
              <a:rPr lang="en-US" sz="1800" dirty="0">
                <a:cs typeface="Calibri"/>
              </a:rPr>
              <a:t>The purpose of the fully connected layer is to use these features for classifying the input image into various classes based on the training dataset.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63B521-A2B6-4CBB-E73C-59AA8A7A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The Output Layer (or) Fully Connected Layer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1281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762D7-2AC0-73FC-369D-4D5E7C50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dirty="0"/>
              <a:t>Simulation </a:t>
            </a:r>
            <a:br>
              <a:rPr lang="en-IN" sz="3500" dirty="0"/>
            </a:br>
            <a:r>
              <a:rPr lang="en-IN" sz="3500" dirty="0"/>
              <a:t>&amp;</a:t>
            </a:r>
            <a:br>
              <a:rPr lang="en-IN" sz="3500" dirty="0"/>
            </a:br>
            <a:r>
              <a:rPr lang="en-IN" sz="3500" dirty="0"/>
              <a:t>Result</a:t>
            </a:r>
            <a:br>
              <a:rPr lang="en-IN" sz="3500" dirty="0"/>
            </a:b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156474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FCB3-BFF7-F63D-975F-E2B8B523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000" y="367324"/>
            <a:ext cx="6702000" cy="3485662"/>
          </a:xfrm>
        </p:spPr>
        <p:txBody>
          <a:bodyPr/>
          <a:lstStyle/>
          <a:p>
            <a:r>
              <a:rPr lang="en-US" sz="1800" dirty="0">
                <a:latin typeface="Aldrich" panose="020B0604020202020204" charset="0"/>
                <a:cs typeface="Calibri"/>
              </a:rPr>
              <a:t>As we can see from the approach that we are using three layers of CNN to Classify the images of different diseases.</a:t>
            </a:r>
          </a:p>
          <a:p>
            <a:r>
              <a:rPr lang="en-US" sz="1800" dirty="0">
                <a:latin typeface="Aldrich" panose="020B0604020202020204" charset="0"/>
              </a:rPr>
              <a:t>We are trying to detect the COVID-19 and Pneumonia using CNN models.</a:t>
            </a:r>
          </a:p>
        </p:txBody>
      </p:sp>
    </p:spTree>
    <p:extLst>
      <p:ext uri="{BB962C8B-B14F-4D97-AF65-F5344CB8AC3E}">
        <p14:creationId xmlns:p14="http://schemas.microsoft.com/office/powerpoint/2010/main" val="28664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4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4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4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4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4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59" name="Google Shape;1759;p44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60" name="Google Shape;1760;p44"/>
          <p:cNvSpPr txBox="1">
            <a:spLocks noGrp="1"/>
          </p:cNvSpPr>
          <p:nvPr>
            <p:ph type="subTitle" idx="1"/>
          </p:nvPr>
        </p:nvSpPr>
        <p:spPr>
          <a:xfrm>
            <a:off x="1639675" y="1666344"/>
            <a:ext cx="2796613" cy="5012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1762" name="Google Shape;1762;p44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63" name="Google Shape;1763;p44"/>
          <p:cNvSpPr txBox="1">
            <a:spLocks noGrp="1"/>
          </p:cNvSpPr>
          <p:nvPr>
            <p:ph type="subTitle" idx="4"/>
          </p:nvPr>
        </p:nvSpPr>
        <p:spPr>
          <a:xfrm>
            <a:off x="1639675" y="2710893"/>
            <a:ext cx="2887200" cy="5012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Literature Survey</a:t>
            </a:r>
            <a:endParaRPr dirty="0"/>
          </a:p>
        </p:txBody>
      </p:sp>
      <p:sp>
        <p:nvSpPr>
          <p:cNvPr id="1765" name="Google Shape;1765;p44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6" name="Google Shape;1766;p44"/>
          <p:cNvSpPr txBox="1">
            <a:spLocks noGrp="1"/>
          </p:cNvSpPr>
          <p:nvPr>
            <p:ph type="subTitle" idx="7"/>
          </p:nvPr>
        </p:nvSpPr>
        <p:spPr>
          <a:xfrm>
            <a:off x="1639675" y="3695180"/>
            <a:ext cx="2887200" cy="50123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68" name="Google Shape;1768;p44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69" name="Google Shape;1769;p44"/>
          <p:cNvSpPr txBox="1">
            <a:spLocks noGrp="1"/>
          </p:cNvSpPr>
          <p:nvPr>
            <p:ph type="subTitle" idx="13"/>
          </p:nvPr>
        </p:nvSpPr>
        <p:spPr>
          <a:xfrm>
            <a:off x="5529413" y="1666344"/>
            <a:ext cx="2887200" cy="50123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Simulation/Result</a:t>
            </a:r>
            <a:endParaRPr dirty="0"/>
          </a:p>
        </p:txBody>
      </p:sp>
      <p:sp>
        <p:nvSpPr>
          <p:cNvPr id="1771" name="Google Shape;1771;p44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72" name="Google Shape;1772;p44"/>
          <p:cNvSpPr txBox="1">
            <a:spLocks noGrp="1"/>
          </p:cNvSpPr>
          <p:nvPr>
            <p:ph type="subTitle" idx="16"/>
          </p:nvPr>
        </p:nvSpPr>
        <p:spPr>
          <a:xfrm>
            <a:off x="5529413" y="2710892"/>
            <a:ext cx="2887200" cy="50123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Conslusion</a:t>
            </a:r>
            <a:endParaRPr dirty="0"/>
          </a:p>
        </p:txBody>
      </p:sp>
      <p:sp>
        <p:nvSpPr>
          <p:cNvPr id="1774" name="Google Shape;1774;p44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75" name="Google Shape;1775;p44"/>
          <p:cNvSpPr txBox="1">
            <a:spLocks noGrp="1"/>
          </p:cNvSpPr>
          <p:nvPr>
            <p:ph type="subTitle" idx="19"/>
          </p:nvPr>
        </p:nvSpPr>
        <p:spPr>
          <a:xfrm>
            <a:off x="5529413" y="3642123"/>
            <a:ext cx="2887200" cy="64946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Future Works &amp; References</a:t>
            </a:r>
          </a:p>
        </p:txBody>
      </p:sp>
      <p:grpSp>
        <p:nvGrpSpPr>
          <p:cNvPr id="1777" name="Google Shape;1777;p44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1778" name="Google Shape;1778;p4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6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2164" name="Google Shape;2164;p66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165" name="Google Shape;2165;p66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127175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offers concise and readable code. Python’s simplicity allows us write complex codes easily because of many libraries. Such as Pandas etc.</a:t>
            </a:r>
            <a:endParaRPr dirty="0"/>
          </a:p>
        </p:txBody>
      </p:sp>
      <p:sp>
        <p:nvSpPr>
          <p:cNvPr id="2166" name="Google Shape;2166;p66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2167" name="Google Shape;2167;p66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Kaggle is an online platform for finding different image datasets for analysis. </a:t>
            </a:r>
            <a:endParaRPr dirty="0"/>
          </a:p>
        </p:txBody>
      </p:sp>
      <p:sp>
        <p:nvSpPr>
          <p:cNvPr id="2168" name="Google Shape;2168;p66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 Code</a:t>
            </a:r>
            <a:endParaRPr dirty="0"/>
          </a:p>
        </p:txBody>
      </p:sp>
      <p:sp>
        <p:nvSpPr>
          <p:cNvPr id="2169" name="Google Shape;2169;p66"/>
          <p:cNvSpPr txBox="1">
            <a:spLocks noGrp="1"/>
          </p:cNvSpPr>
          <p:nvPr>
            <p:ph type="subTitle" idx="6"/>
          </p:nvPr>
        </p:nvSpPr>
        <p:spPr>
          <a:xfrm>
            <a:off x="739174" y="3003258"/>
            <a:ext cx="2474400" cy="9216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Coding Purpose and it is streamlined code editor with operations like debugging, task, running</a:t>
            </a:r>
            <a:endParaRPr dirty="0"/>
          </a:p>
        </p:txBody>
      </p:sp>
      <p:sp>
        <p:nvSpPr>
          <p:cNvPr id="2170" name="Google Shape;2170;p66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66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66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66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2174" name="Google Shape;2174;p6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66"/>
          <p:cNvGrpSpPr/>
          <p:nvPr/>
        </p:nvGrpSpPr>
        <p:grpSpPr>
          <a:xfrm flipH="1">
            <a:off x="2068163" y="1362521"/>
            <a:ext cx="793256" cy="182899"/>
            <a:chOff x="2685575" y="2835950"/>
            <a:chExt cx="433000" cy="99825"/>
          </a:xfrm>
        </p:grpSpPr>
        <p:sp>
          <p:nvSpPr>
            <p:cNvPr id="2179" name="Google Shape;2179;p6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66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2184" name="Google Shape;2184;p6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2" name="Google Shape;2232;p66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3" name="Google Shape;2233;p66"/>
          <p:cNvGrpSpPr/>
          <p:nvPr/>
        </p:nvGrpSpPr>
        <p:grpSpPr>
          <a:xfrm>
            <a:off x="6149358" y="1995865"/>
            <a:ext cx="328117" cy="328057"/>
            <a:chOff x="4534444" y="2479828"/>
            <a:chExt cx="375377" cy="375308"/>
          </a:xfrm>
        </p:grpSpPr>
        <p:sp>
          <p:nvSpPr>
            <p:cNvPr id="2234" name="Google Shape;2234;p66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6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6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7" name="Google Shape;2237;p66"/>
          <p:cNvGrpSpPr/>
          <p:nvPr/>
        </p:nvGrpSpPr>
        <p:grpSpPr>
          <a:xfrm>
            <a:off x="3530084" y="1980805"/>
            <a:ext cx="328085" cy="328057"/>
            <a:chOff x="2477933" y="3080134"/>
            <a:chExt cx="375340" cy="375308"/>
          </a:xfrm>
        </p:grpSpPr>
        <p:sp>
          <p:nvSpPr>
            <p:cNvPr id="2238" name="Google Shape;2238;p66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6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6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66"/>
          <p:cNvGrpSpPr/>
          <p:nvPr/>
        </p:nvGrpSpPr>
        <p:grpSpPr>
          <a:xfrm>
            <a:off x="910809" y="1975747"/>
            <a:ext cx="328117" cy="328073"/>
            <a:chOff x="1911245" y="3660176"/>
            <a:chExt cx="375377" cy="375326"/>
          </a:xfrm>
        </p:grpSpPr>
        <p:sp>
          <p:nvSpPr>
            <p:cNvPr id="2242" name="Google Shape;2242;p66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6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6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6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6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C15B08-7960-8C17-0F7A-A4A018DD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49"/>
            <a:ext cx="7713000" cy="4229135"/>
          </a:xfrm>
        </p:spPr>
        <p:txBody>
          <a:bodyPr/>
          <a:lstStyle/>
          <a:p>
            <a:r>
              <a:rPr lang="en-US" dirty="0"/>
              <a:t>Covid-19 Detection Using CNN</a:t>
            </a:r>
            <a:br>
              <a:rPr lang="en-US" dirty="0"/>
            </a:br>
            <a:r>
              <a:rPr lang="en-US" sz="1500" dirty="0"/>
              <a:t>Libraries Used In Our Code: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500" dirty="0"/>
              <a:t>Kaggle Dataset Imported: </a:t>
            </a:r>
            <a:r>
              <a:rPr lang="en-IN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tawsifurrahman/covid19-radiography-database</a:t>
            </a:r>
            <a:br>
              <a:rPr lang="en-IN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IN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I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13366-8CFE-94B9-3455-1C34B4AF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1" y="1304716"/>
            <a:ext cx="6947877" cy="13681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7819A5-D162-698B-EBA0-68471A15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1" y="3317573"/>
            <a:ext cx="6947878" cy="4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266-9E14-672C-458A-C10FF28C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50"/>
            <a:ext cx="7713000" cy="4605250"/>
          </a:xfrm>
        </p:spPr>
        <p:txBody>
          <a:bodyPr/>
          <a:lstStyle/>
          <a:p>
            <a:r>
              <a:rPr lang="en-US" dirty="0"/>
              <a:t>Covid-19 Detection Using CNN</a:t>
            </a:r>
            <a:br>
              <a:rPr lang="en-US" dirty="0"/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Developing a Convolutional Neural Network for the classification task: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CNN Layers Model: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  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endParaRPr lang="en-IN" sz="1500" dirty="0">
              <a:latin typeface="Aldrich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9ACEB-4474-A64F-F670-94B43CDB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7551"/>
            <a:ext cx="7514100" cy="810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C1465-107E-6421-B729-5E00A10F8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2398"/>
            <a:ext cx="7514100" cy="276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E2946-2CB1-7284-74A4-CEB5463D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07713"/>
            <a:ext cx="7514100" cy="2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266-9E14-672C-458A-C10FF28C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50"/>
            <a:ext cx="8098300" cy="4605250"/>
          </a:xfrm>
        </p:spPr>
        <p:txBody>
          <a:bodyPr/>
          <a:lstStyle/>
          <a:p>
            <a:r>
              <a:rPr lang="en-US" dirty="0"/>
              <a:t>Covid-19 Detection Using CNN</a:t>
            </a:r>
            <a:br>
              <a:rPr lang="en-US" dirty="0"/>
            </a:br>
            <a:r>
              <a:rPr lang="en-US" sz="1500" dirty="0">
                <a:solidFill>
                  <a:srgbClr val="D4D4D4"/>
                </a:solidFill>
                <a:latin typeface="Aldrich" panose="020B0604020202020204" charset="0"/>
              </a:rPr>
              <a:t>Training CNN Model Using The Training, Validation Datasets:</a:t>
            </a:r>
            <a:br>
              <a:rPr lang="en-US" sz="1500" dirty="0">
                <a:solidFill>
                  <a:srgbClr val="D4D4D4"/>
                </a:solidFill>
                <a:latin typeface="Aldrich" panose="020B0604020202020204" charset="0"/>
              </a:rPr>
            </a:br>
            <a:br>
              <a:rPr lang="en-US" sz="1500" dirty="0">
                <a:solidFill>
                  <a:srgbClr val="D4D4D4"/>
                </a:solidFill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  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400" dirty="0">
                <a:solidFill>
                  <a:srgbClr val="D4D4D4"/>
                </a:solidFill>
                <a:latin typeface="Aldrich" panose="020B0604020202020204" charset="0"/>
              </a:rPr>
              <a:t>The Accuracy is Increasing and Loss is decreasing based on number of iterations.  </a:t>
            </a:r>
            <a:br>
              <a:rPr lang="en-IN" sz="1800" dirty="0"/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endParaRPr lang="en-IN" sz="1500" dirty="0">
              <a:latin typeface="Aldrich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9F10-85EF-084F-0F80-3D58C2F3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0000"/>
            <a:ext cx="7361700" cy="33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3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09F5269-C731-5BB9-D46B-391FF459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885502-1DD6-9D78-C7AE-DE556283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Detection Using CNN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070DC5-273D-0C52-9E48-62A2FA6FFD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2522" y="1337933"/>
            <a:ext cx="2369401" cy="2531334"/>
          </a:xfrm>
        </p:spPr>
        <p:txBody>
          <a:bodyPr/>
          <a:lstStyle/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Accuracy</a:t>
            </a:r>
          </a:p>
          <a:p>
            <a:endParaRPr lang="en-US" sz="1500" dirty="0"/>
          </a:p>
          <a:p>
            <a:r>
              <a:rPr lang="en-US" sz="1500" dirty="0"/>
              <a:t>Result:</a:t>
            </a:r>
          </a:p>
          <a:p>
            <a:r>
              <a:rPr lang="en-US" sz="1500" dirty="0"/>
              <a:t>As We Can See The    </a:t>
            </a:r>
          </a:p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Accuracy </a:t>
            </a:r>
          </a:p>
          <a:p>
            <a:r>
              <a:rPr lang="en-US" sz="1500" dirty="0"/>
              <a:t>is Increasing as the </a:t>
            </a:r>
          </a:p>
          <a:p>
            <a:r>
              <a:rPr lang="en-US" sz="1500" dirty="0"/>
              <a:t>Iterations/Epoch are</a:t>
            </a:r>
          </a:p>
          <a:p>
            <a:r>
              <a:rPr lang="en-US" sz="1500" dirty="0"/>
              <a:t>increasing</a:t>
            </a:r>
            <a:endParaRPr lang="en-IN" sz="1500" dirty="0"/>
          </a:p>
          <a:p>
            <a:endParaRPr lang="en-IN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D41AC-FBFB-B560-9678-1FDAE18A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923" y="1126067"/>
            <a:ext cx="41999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4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09F5269-C731-5BB9-D46B-391FF459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885502-1DD6-9D78-C7AE-DE556283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Detection Using CNN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070DC5-273D-0C52-9E48-62A2FA6FFD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2523" y="1337933"/>
            <a:ext cx="2369400" cy="2489000"/>
          </a:xfrm>
        </p:spPr>
        <p:txBody>
          <a:bodyPr/>
          <a:lstStyle/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Loss</a:t>
            </a:r>
          </a:p>
          <a:p>
            <a:endParaRPr lang="en-US" sz="1500" dirty="0"/>
          </a:p>
          <a:p>
            <a:r>
              <a:rPr lang="en-US" sz="1500" dirty="0"/>
              <a:t>Result:</a:t>
            </a:r>
          </a:p>
          <a:p>
            <a:r>
              <a:rPr lang="en-US" sz="1500" dirty="0"/>
              <a:t>As We Can See The    </a:t>
            </a:r>
          </a:p>
          <a:p>
            <a:r>
              <a:rPr lang="en-US" sz="1500" dirty="0"/>
              <a:t>Training Loss and</a:t>
            </a:r>
          </a:p>
          <a:p>
            <a:r>
              <a:rPr lang="en-US" sz="1500" dirty="0"/>
              <a:t>Validation Loss is </a:t>
            </a:r>
          </a:p>
          <a:p>
            <a:r>
              <a:rPr lang="en-US" sz="1500" dirty="0"/>
              <a:t>Decreasing as the </a:t>
            </a:r>
          </a:p>
          <a:p>
            <a:r>
              <a:rPr lang="en-US" sz="1500" dirty="0"/>
              <a:t>Iterations/Epoch are</a:t>
            </a:r>
          </a:p>
          <a:p>
            <a:r>
              <a:rPr lang="en-US" sz="1500" dirty="0"/>
              <a:t>increasing</a:t>
            </a:r>
            <a:endParaRPr lang="en-IN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EAA7F-989F-8CBC-1114-439926C8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47" y="1109132"/>
            <a:ext cx="4192519" cy="27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266-9E14-672C-458A-C10FF28C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50"/>
            <a:ext cx="8098300" cy="4605250"/>
          </a:xfrm>
        </p:spPr>
        <p:txBody>
          <a:bodyPr/>
          <a:lstStyle/>
          <a:p>
            <a:r>
              <a:rPr lang="en-US" dirty="0"/>
              <a:t>Covid-19 Detection Using CNN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Result:</a:t>
            </a:r>
            <a:br>
              <a:rPr lang="en-US" sz="1800" dirty="0"/>
            </a:br>
            <a:br>
              <a:rPr lang="en-US" sz="1800" dirty="0"/>
            </a:br>
            <a:r>
              <a:rPr lang="en-US" sz="1500" dirty="0"/>
              <a:t>The Highest Training and Validation Accuracy Obtained: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>
                <a:solidFill>
                  <a:srgbClr val="D4D4D4"/>
                </a:solidFill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  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endParaRPr lang="en-IN" sz="1500" dirty="0">
              <a:latin typeface="Aldrich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7721A-24CD-A1B3-60E5-E08114CA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480267"/>
            <a:ext cx="7547968" cy="14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A65661-F3C3-E13C-7AA4-BAA2879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Using CNN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3D62C-DD95-6EE1-92D7-79A1522EA4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5500" y="958850"/>
            <a:ext cx="7361700" cy="3173413"/>
          </a:xfrm>
        </p:spPr>
        <p:txBody>
          <a:bodyPr/>
          <a:lstStyle/>
          <a:p>
            <a:pPr marL="139700" indent="0">
              <a:buNone/>
            </a:pPr>
            <a:r>
              <a:rPr lang="en-US" sz="1400" dirty="0"/>
              <a:t>Libraries Used In Our Code: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1400" dirty="0"/>
              <a:t>Kaggle Dataset Imported: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jtiptj/chest-xray-pneumoniacovid19tuberculosis</a:t>
            </a:r>
          </a:p>
          <a:p>
            <a:pPr marL="139700" indent="0">
              <a:buNone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Aldrich" panose="020B0604020202020204" charset="0"/>
            </a:endParaRPr>
          </a:p>
          <a:p>
            <a:pPr marL="139700" indent="0">
              <a:buNone/>
            </a:pPr>
            <a:r>
              <a:rPr lang="en-IN" dirty="0">
                <a:solidFill>
                  <a:srgbClr val="D4D4D4"/>
                </a:solidFill>
                <a:latin typeface="Aldrich" panose="020B0604020202020204" charset="0"/>
              </a:rPr>
              <a:t>  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FCDE8D-F43C-C877-5309-4E2F0D0E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8095"/>
            <a:ext cx="6856200" cy="1233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D36642-5FB4-5E79-12E1-C12B01C2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96015"/>
            <a:ext cx="6856200" cy="5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2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A65661-F3C3-E13C-7AA4-BAA2879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Using CNN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3D62C-DD95-6EE1-92D7-79A1522EA4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5500" y="958850"/>
            <a:ext cx="7361700" cy="4184650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Developing a Convolutional Neural Network for the classification task:</a:t>
            </a:r>
          </a:p>
          <a:p>
            <a:pPr marL="13970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Aldrich" panose="020B0604020202020204" charset="0"/>
            </a:endParaRPr>
          </a:p>
          <a:p>
            <a:pPr marL="139700" indent="0"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dirty="0"/>
            </a:br>
            <a:r>
              <a:rPr lang="en-US" dirty="0"/>
              <a:t>   </a:t>
            </a:r>
          </a:p>
          <a:p>
            <a:pPr marL="13970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CNN Layers Model: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Aldrich" panose="020B0604020202020204" charset="0"/>
            </a:endParaRPr>
          </a:p>
          <a:p>
            <a:pPr marL="139700" indent="0">
              <a:buNone/>
            </a:pPr>
            <a:r>
              <a:rPr lang="en-IN" dirty="0">
                <a:solidFill>
                  <a:srgbClr val="D4D4D4"/>
                </a:solidFill>
                <a:latin typeface="Aldrich" panose="020B0604020202020204" charset="0"/>
              </a:rPr>
              <a:t> 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9E88F-1C86-7C65-F8F7-A2726B2D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379450"/>
            <a:ext cx="7010401" cy="705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762D2-F20C-6F77-9CAE-EA88FA9A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2201334"/>
            <a:ext cx="7010402" cy="29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114DB-9F23-FDC3-4135-437501968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8" y="2768600"/>
            <a:ext cx="7010402" cy="23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4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A65661-F3C3-E13C-7AA4-BAA28792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Using CNN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3D62C-DD95-6EE1-92D7-79A1522EA43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5499" y="958850"/>
            <a:ext cx="8005167" cy="4184650"/>
          </a:xfrm>
        </p:spPr>
        <p:txBody>
          <a:bodyPr/>
          <a:lstStyle/>
          <a:p>
            <a:pPr marL="139700" indent="0">
              <a:buNone/>
            </a:pPr>
            <a:r>
              <a:rPr lang="en-US" sz="1400" dirty="0">
                <a:solidFill>
                  <a:srgbClr val="D4D4D4"/>
                </a:solidFill>
                <a:latin typeface="Aldrich" panose="020B0604020202020204" charset="0"/>
              </a:rPr>
              <a:t>Training CNN Model Using The Training, Validation Datasets:</a:t>
            </a:r>
          </a:p>
          <a:p>
            <a:pPr marL="139700" indent="0">
              <a:buNone/>
            </a:pPr>
            <a:br>
              <a:rPr lang="en-US" sz="1400" dirty="0">
                <a:solidFill>
                  <a:srgbClr val="D4D4D4"/>
                </a:solidFill>
                <a:latin typeface="Aldrich" panose="020B0604020202020204" charset="0"/>
              </a:rPr>
            </a:br>
            <a:br>
              <a:rPr lang="en-US" sz="1400" dirty="0">
                <a:solidFill>
                  <a:srgbClr val="D4D4D4"/>
                </a:solidFill>
                <a:latin typeface="Aldrich" panose="020B0604020202020204" charset="0"/>
              </a:rPr>
            </a:br>
            <a:endParaRPr lang="en-US" sz="1400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endParaRPr lang="en-US" dirty="0">
              <a:solidFill>
                <a:srgbClr val="D4D4D4"/>
              </a:solidFill>
              <a:latin typeface="Aldrich" panose="020B0604020202020204" charset="0"/>
            </a:endParaRPr>
          </a:p>
          <a:p>
            <a:pPr marL="139700" indent="0">
              <a:buNone/>
            </a:pPr>
            <a:r>
              <a:rPr lang="en-US" dirty="0">
                <a:solidFill>
                  <a:srgbClr val="D4D4D4"/>
                </a:solidFill>
                <a:latin typeface="Aldrich" panose="020B0604020202020204" charset="0"/>
              </a:rPr>
              <a:t>The Accuracy is Increasing and Loss is decreasing based on number of iterations.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62CAD-C0B0-B53A-915F-79A4B2AD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9449"/>
            <a:ext cx="7010400" cy="542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76610-A69E-B2EA-BE64-3DCE7E10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32000"/>
            <a:ext cx="7010400" cy="25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14DE6-EF85-1338-5B1C-D66EC2F5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Abstract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903430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4C808D-C6A7-DE22-5F59-422DAB95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0" y="1648529"/>
            <a:ext cx="3544348" cy="2082600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6A30B-808E-B4C8-0259-D961118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Using CNN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8B093C-0B43-F629-AF77-7C0D96481E0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2523" y="1337732"/>
            <a:ext cx="2369400" cy="2393397"/>
          </a:xfrm>
        </p:spPr>
        <p:txBody>
          <a:bodyPr/>
          <a:lstStyle/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Accuracy</a:t>
            </a:r>
          </a:p>
          <a:p>
            <a:endParaRPr lang="en-US" sz="1500" dirty="0"/>
          </a:p>
          <a:p>
            <a:r>
              <a:rPr lang="en-US" sz="1500" dirty="0"/>
              <a:t>Result:</a:t>
            </a:r>
          </a:p>
          <a:p>
            <a:r>
              <a:rPr lang="en-US" sz="1500" dirty="0"/>
              <a:t>As We Can See The    </a:t>
            </a:r>
          </a:p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Accuracy </a:t>
            </a:r>
          </a:p>
          <a:p>
            <a:r>
              <a:rPr lang="en-US" sz="1500" dirty="0"/>
              <a:t>Increasing as the </a:t>
            </a:r>
          </a:p>
          <a:p>
            <a:r>
              <a:rPr lang="en-US" sz="1500" dirty="0"/>
              <a:t>Iterations/Epoch are</a:t>
            </a:r>
          </a:p>
          <a:p>
            <a:r>
              <a:rPr lang="en-US" sz="1500" dirty="0"/>
              <a:t>increasing</a:t>
            </a:r>
            <a:endParaRPr lang="en-IN" sz="1500" dirty="0"/>
          </a:p>
          <a:p>
            <a:endParaRPr lang="en-IN" sz="15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45A39-7AFD-2BAE-49A0-4FE3C908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049867"/>
            <a:ext cx="4309533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49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4C808D-C6A7-DE22-5F59-422DAB95E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0" y="1648529"/>
            <a:ext cx="3544348" cy="2082600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6A30B-808E-B4C8-0259-D961118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 Detection Using CNN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8B093C-0B43-F629-AF77-7C0D96481E0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2523" y="1337732"/>
            <a:ext cx="2369400" cy="2393397"/>
          </a:xfrm>
        </p:spPr>
        <p:txBody>
          <a:bodyPr/>
          <a:lstStyle/>
          <a:p>
            <a:r>
              <a:rPr lang="en-US" sz="1500" dirty="0"/>
              <a:t>Training and</a:t>
            </a:r>
          </a:p>
          <a:p>
            <a:r>
              <a:rPr lang="en-US" sz="1500" dirty="0"/>
              <a:t>Validation Loss</a:t>
            </a:r>
          </a:p>
          <a:p>
            <a:endParaRPr lang="en-US" sz="1500" dirty="0"/>
          </a:p>
          <a:p>
            <a:r>
              <a:rPr lang="en-US" sz="1500" dirty="0"/>
              <a:t>Result:</a:t>
            </a:r>
          </a:p>
          <a:p>
            <a:r>
              <a:rPr lang="en-US" sz="1500" dirty="0"/>
              <a:t>As We Can See The    </a:t>
            </a:r>
          </a:p>
          <a:p>
            <a:r>
              <a:rPr lang="en-US" sz="1500" dirty="0"/>
              <a:t>Training Loss and</a:t>
            </a:r>
          </a:p>
          <a:p>
            <a:r>
              <a:rPr lang="en-US" sz="1500" dirty="0"/>
              <a:t>Validation Loss is </a:t>
            </a:r>
          </a:p>
          <a:p>
            <a:r>
              <a:rPr lang="en-US" sz="1500" dirty="0"/>
              <a:t>Decreasing as the </a:t>
            </a:r>
          </a:p>
          <a:p>
            <a:r>
              <a:rPr lang="en-US" sz="1500" dirty="0"/>
              <a:t>Iterations/Epoch are</a:t>
            </a:r>
          </a:p>
          <a:p>
            <a:r>
              <a:rPr lang="en-US" sz="1500" dirty="0"/>
              <a:t>increasing</a:t>
            </a:r>
            <a:endParaRPr lang="en-IN" sz="1500" dirty="0"/>
          </a:p>
          <a:p>
            <a:endParaRPr lang="en-IN" sz="15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5F50C-D02B-BF67-382E-5CF4D3D4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058332"/>
            <a:ext cx="4597400" cy="27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C266-9E14-672C-458A-C10FF28C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00" y="538250"/>
            <a:ext cx="8098300" cy="4605250"/>
          </a:xfrm>
        </p:spPr>
        <p:txBody>
          <a:bodyPr/>
          <a:lstStyle/>
          <a:p>
            <a:r>
              <a:rPr lang="en-US" dirty="0"/>
              <a:t>Pneumonia Detection Using CNN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Result:</a:t>
            </a:r>
            <a:br>
              <a:rPr lang="en-US" sz="1800" dirty="0"/>
            </a:br>
            <a:br>
              <a:rPr lang="en-US" sz="1800" dirty="0"/>
            </a:br>
            <a:r>
              <a:rPr lang="en-US" sz="1500" dirty="0"/>
              <a:t>The Highest Training and Validation Accuracy Obtained: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>
                <a:solidFill>
                  <a:srgbClr val="D4D4D4"/>
                </a:solidFill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  <a:t>  </a:t>
            </a: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br>
              <a:rPr lang="en-US" sz="1500" b="0" dirty="0">
                <a:solidFill>
                  <a:srgbClr val="D4D4D4"/>
                </a:solidFill>
                <a:effectLst/>
                <a:latin typeface="Aldrich" panose="020B0604020202020204" charset="0"/>
              </a:rPr>
            </a:br>
            <a:endParaRPr lang="en-IN" sz="1500" dirty="0">
              <a:latin typeface="Aldrich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951AC-2991-089D-13A4-946044FF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2" y="2492355"/>
            <a:ext cx="7497168" cy="14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762D7-2AC0-73FC-369D-4D5E7C50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Conclusion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955560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399245-D2A1-19F4-9089-989E90D74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6E4E4-9E7E-C50B-2343-051003B2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1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762D7-2AC0-73FC-369D-4D5E7C50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Future Works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16779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399245-D2A1-19F4-9089-989E90D74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6E4E4-9E7E-C50B-2343-051003B2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93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9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2682" name="Google Shape;2682;p91"/>
          <p:cNvSpPr txBox="1">
            <a:spLocks noGrp="1"/>
          </p:cNvSpPr>
          <p:nvPr>
            <p:ph type="subTitle" idx="1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</a:t>
            </a:r>
            <a:endParaRPr/>
          </a:p>
        </p:txBody>
      </p:sp>
      <p:sp>
        <p:nvSpPr>
          <p:cNvPr id="2683" name="Google Shape;2683;p91"/>
          <p:cNvSpPr txBox="1">
            <a:spLocks noGrp="1"/>
          </p:cNvSpPr>
          <p:nvPr>
            <p:ph type="subTitle" idx="2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684" name="Google Shape;2684;p91"/>
          <p:cNvSpPr txBox="1">
            <a:spLocks noGrp="1"/>
          </p:cNvSpPr>
          <p:nvPr>
            <p:ph type="subTitle" idx="3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sp>
        <p:nvSpPr>
          <p:cNvPr id="2685" name="Google Shape;2685;p91"/>
          <p:cNvSpPr txBox="1">
            <a:spLocks noGrp="1"/>
          </p:cNvSpPr>
          <p:nvPr>
            <p:ph type="subTitle" idx="4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2686" name="Google Shape;2686;p91"/>
          <p:cNvSpPr txBox="1">
            <a:spLocks noGrp="1"/>
          </p:cNvSpPr>
          <p:nvPr>
            <p:ph type="subTitle" idx="5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2687" name="Google Shape;2687;p91"/>
          <p:cNvSpPr txBox="1">
            <a:spLocks noGrp="1"/>
          </p:cNvSpPr>
          <p:nvPr>
            <p:ph type="subTitle" idx="6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2688" name="Google Shape;2688;p91"/>
          <p:cNvSpPr/>
          <p:nvPr/>
        </p:nvSpPr>
        <p:spPr>
          <a:xfrm>
            <a:off x="1878717" y="260495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91"/>
          <p:cNvSpPr/>
          <p:nvPr/>
        </p:nvSpPr>
        <p:spPr>
          <a:xfrm>
            <a:off x="4294242" y="199100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91"/>
          <p:cNvSpPr/>
          <p:nvPr/>
        </p:nvSpPr>
        <p:spPr>
          <a:xfrm>
            <a:off x="6709767" y="139109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91"/>
          <p:cNvGrpSpPr/>
          <p:nvPr/>
        </p:nvGrpSpPr>
        <p:grpSpPr>
          <a:xfrm>
            <a:off x="4401910" y="2104364"/>
            <a:ext cx="340168" cy="340168"/>
            <a:chOff x="2676100" y="832575"/>
            <a:chExt cx="483125" cy="483125"/>
          </a:xfrm>
        </p:grpSpPr>
        <p:sp>
          <p:nvSpPr>
            <p:cNvPr id="2692" name="Google Shape;2692;p91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95" name="Google Shape;2695;p91"/>
          <p:cNvGrpSpPr/>
          <p:nvPr/>
        </p:nvGrpSpPr>
        <p:grpSpPr>
          <a:xfrm>
            <a:off x="1986174" y="2719639"/>
            <a:ext cx="340608" cy="340168"/>
            <a:chOff x="5053900" y="2021500"/>
            <a:chExt cx="483750" cy="483125"/>
          </a:xfrm>
        </p:grpSpPr>
        <p:sp>
          <p:nvSpPr>
            <p:cNvPr id="2696" name="Google Shape;2696;p91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4" name="Google Shape;2704;p91"/>
          <p:cNvGrpSpPr/>
          <p:nvPr/>
        </p:nvGrpSpPr>
        <p:grpSpPr>
          <a:xfrm>
            <a:off x="6801197" y="1504620"/>
            <a:ext cx="351663" cy="333831"/>
            <a:chOff x="6222125" y="2025975"/>
            <a:chExt cx="499450" cy="474125"/>
          </a:xfrm>
        </p:grpSpPr>
        <p:sp>
          <p:nvSpPr>
            <p:cNvPr id="2705" name="Google Shape;2705;p91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8" name="Google Shape;2708;p91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2709" name="Google Shape;2709;p9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91"/>
          <p:cNvGrpSpPr/>
          <p:nvPr/>
        </p:nvGrpSpPr>
        <p:grpSpPr>
          <a:xfrm flipH="1">
            <a:off x="2184488" y="1690446"/>
            <a:ext cx="793256" cy="182899"/>
            <a:chOff x="2685575" y="2835950"/>
            <a:chExt cx="433000" cy="99825"/>
          </a:xfrm>
        </p:grpSpPr>
        <p:sp>
          <p:nvSpPr>
            <p:cNvPr id="2714" name="Google Shape;2714;p9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91"/>
          <p:cNvGrpSpPr/>
          <p:nvPr/>
        </p:nvGrpSpPr>
        <p:grpSpPr>
          <a:xfrm flipH="1">
            <a:off x="5474263" y="-1003403"/>
            <a:ext cx="2019176" cy="2019176"/>
            <a:chOff x="1943325" y="-220375"/>
            <a:chExt cx="1298672" cy="1298672"/>
          </a:xfrm>
        </p:grpSpPr>
        <p:sp>
          <p:nvSpPr>
            <p:cNvPr id="2719" name="Google Shape;2719;p9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D1543-7DBE-B1C9-1A16-32C6233F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550" y="1049867"/>
            <a:ext cx="7713000" cy="3920066"/>
          </a:xfrm>
        </p:spPr>
        <p:txBody>
          <a:bodyPr/>
          <a:lstStyle/>
          <a:p>
            <a:pPr marL="139700" indent="0">
              <a:buNone/>
            </a:pPr>
            <a:r>
              <a:rPr lang="en-IN" dirty="0"/>
              <a:t>[1] Hybrid deep learning for detecting lung diseases from X-ray Images. Subrato Bharati, Prajoy Podder, M. Rubaiyat Hossain Mondal. 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[2] Lung cancer medical images classification using Hybrid CNN-SVM. Abdulrazak Yahya Saleh, Chee Ka Chin, Vanessa Penshie, Hamada Rasheed Hassan Al-</a:t>
            </a:r>
            <a:r>
              <a:rPr lang="en-IN" dirty="0" err="1"/>
              <a:t>Absi</a:t>
            </a:r>
            <a:r>
              <a:rPr lang="en-IN" dirty="0"/>
              <a:t>. 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[3] Lung Nodule Detection based on Faster R-CNN Framework. Ying Su, Dan Li, Xiaodong Chen.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[4] TX-CNN: Detecting Tuberculosis in chest X-Ray images using Convolutional Neural Network. Chang Liu, Yu Cao, Marlon Alcantara, Benyuan Liu, Maria Brunette, Jesus Peinado, Walter Curioso. 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r>
              <a:rPr lang="en-IN" dirty="0"/>
              <a:t>[5] Learning distinctive filters for COVID-19 detection from chest X-ray using shuffled residual CNN. R. Karthik, R. Menaka, Hariharan M.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BF46A-2A61-8825-6CAE-C0252FD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198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762D7-2AC0-73FC-369D-4D5E7C50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Thank You !!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4337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1821" name="Google Shape;1821;p49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822" name="Google Shape;1822;p49"/>
          <p:cNvSpPr txBox="1">
            <a:spLocks noGrp="1"/>
          </p:cNvSpPr>
          <p:nvPr>
            <p:ph type="subTitle" idx="2"/>
          </p:nvPr>
        </p:nvSpPr>
        <p:spPr>
          <a:xfrm>
            <a:off x="3256856" y="1785025"/>
            <a:ext cx="3280200" cy="6509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Medical Image Classification Using Convolutional Neural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 Deep Learning</a:t>
            </a:r>
            <a:endParaRPr dirty="0"/>
          </a:p>
        </p:txBody>
      </p:sp>
      <p:sp>
        <p:nvSpPr>
          <p:cNvPr id="1823" name="Google Shape;1823;p49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824" name="Google Shape;1824;p49"/>
          <p:cNvSpPr txBox="1">
            <a:spLocks noGrp="1"/>
          </p:cNvSpPr>
          <p:nvPr>
            <p:ph type="subTitle" idx="4"/>
          </p:nvPr>
        </p:nvSpPr>
        <p:spPr>
          <a:xfrm>
            <a:off x="3256856" y="2900425"/>
            <a:ext cx="3280200" cy="6509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Project Helps us in Detecting Different Diseases Using Medical Images Such as X-Rays, CT Scan etc..</a:t>
            </a:r>
            <a:endParaRPr dirty="0"/>
          </a:p>
        </p:txBody>
      </p:sp>
      <p:sp>
        <p:nvSpPr>
          <p:cNvPr id="1825" name="Google Shape;1825;p49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826" name="Google Shape;1826;p49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82545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Upon Analysis Using Medical Image Data Sets We Can Detect The Diseases With Higher Accuracy Using CNN</a:t>
            </a:r>
            <a:endParaRPr dirty="0"/>
          </a:p>
        </p:txBody>
      </p:sp>
      <p:grpSp>
        <p:nvGrpSpPr>
          <p:cNvPr id="1827" name="Google Shape;1827;p49"/>
          <p:cNvGrpSpPr/>
          <p:nvPr/>
        </p:nvGrpSpPr>
        <p:grpSpPr>
          <a:xfrm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1828" name="Google Shape;1828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49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1833" name="Google Shape;1833;p4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9"/>
          <p:cNvSpPr/>
          <p:nvPr/>
        </p:nvSpPr>
        <p:spPr>
          <a:xfrm rot="5400000" flipH="1">
            <a:off x="7369961" y="3072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49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49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9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5" name="Google Shape;1885;p49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1886" name="Google Shape;1886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49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1890" name="Google Shape;1890;p49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1894" name="Google Shape;1894;p49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1895" name="Google Shape;1895;p49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6815FA-DC80-57F6-6B7A-87804BBF3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E1D9FC4-85A6-ED60-36A4-0DCE628E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1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E14DE6-EF85-1338-5B1C-D66EC2F5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00" y="1346200"/>
            <a:ext cx="5168400" cy="2438400"/>
          </a:xfrm>
        </p:spPr>
        <p:txBody>
          <a:bodyPr/>
          <a:lstStyle/>
          <a:p>
            <a:r>
              <a:rPr lang="en-IN" sz="3500" dirty="0"/>
              <a:t>Literature Survey</a:t>
            </a:r>
            <a:br>
              <a:rPr lang="en-IN" sz="3500" dirty="0"/>
            </a:b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64181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F2753-240F-B989-1937-B045774E8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57D6F-38EB-6E99-8230-3FACCFBD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F2753-240F-B989-1937-B045774E8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57D6F-38EB-6E99-8230-3FACCFBD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1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F2753-240F-B989-1937-B045774E8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57D6F-38EB-6E99-8230-3FACCFBD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4499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On-screen Show (16:9)</PresentationFormat>
  <Paragraphs>176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Anaheim</vt:lpstr>
      <vt:lpstr>Aldrich</vt:lpstr>
      <vt:lpstr>Consolas</vt:lpstr>
      <vt:lpstr>Bai Jamjuree</vt:lpstr>
      <vt:lpstr>Data Science Project Proposal by Slidesgo</vt:lpstr>
      <vt:lpstr>MEDICAL IMAGE CLASSIFICATION USING CONVOLUTIONAL NEURAL NETWORK</vt:lpstr>
      <vt:lpstr>TABLE OF CONTENTS</vt:lpstr>
      <vt:lpstr>Abstract</vt:lpstr>
      <vt:lpstr>ABSTRACT</vt:lpstr>
      <vt:lpstr>PowerPoint Presentation</vt:lpstr>
      <vt:lpstr>Literature Survey </vt:lpstr>
      <vt:lpstr>PowerPoint Presentation</vt:lpstr>
      <vt:lpstr>PowerPoint Presentation</vt:lpstr>
      <vt:lpstr>PowerPoint Presentation</vt:lpstr>
      <vt:lpstr>Approach</vt:lpstr>
      <vt:lpstr>Neural Networks</vt:lpstr>
      <vt:lpstr>What is CNN?</vt:lpstr>
      <vt:lpstr>Architecture of CNN </vt:lpstr>
      <vt:lpstr>Convolution Layer</vt:lpstr>
      <vt:lpstr>Pooling Layer</vt:lpstr>
      <vt:lpstr>Pooling Layer</vt:lpstr>
      <vt:lpstr>The Output Layer (or) Fully Connected Layer</vt:lpstr>
      <vt:lpstr>Simulation  &amp; Result </vt:lpstr>
      <vt:lpstr>PowerPoint Presentation</vt:lpstr>
      <vt:lpstr>Technologies Used</vt:lpstr>
      <vt:lpstr>Covid-19 Detection Using CNN Libraries Used In Our Code:     Kaggle Dataset Imported: tawsifurrahman/covid19-radiography-database   </vt:lpstr>
      <vt:lpstr>Covid-19 Detection Using CNN Developing a Convolutional Neural Network for the classification task:       CNN Layers Model:                 </vt:lpstr>
      <vt:lpstr>Covid-19 Detection Using CNN Training CNN Model Using The Training, Validation Datasets:                  The Accuracy is Increasing and Loss is decreasing based on number of iterations.          </vt:lpstr>
      <vt:lpstr>Covid-19 Detection Using CNN</vt:lpstr>
      <vt:lpstr>Covid-19 Detection Using CNN</vt:lpstr>
      <vt:lpstr>Covid-19 Detection Using CNN  Result:  The Highest Training and Validation Accuracy Obtained:                             </vt:lpstr>
      <vt:lpstr>Pneumonia Detection Using CNN</vt:lpstr>
      <vt:lpstr>Pneumonia Detection Using CNN</vt:lpstr>
      <vt:lpstr>Pneumonia Detection Using CNN</vt:lpstr>
      <vt:lpstr>Pneumonia Detection Using CNN</vt:lpstr>
      <vt:lpstr>Pneumonia Detection Using CNN</vt:lpstr>
      <vt:lpstr>Pneumonia Detection Using CNN  Result:  The Highest Training and Validation Accuracy Obtained:                           </vt:lpstr>
      <vt:lpstr>Conclusion</vt:lpstr>
      <vt:lpstr>PowerPoint Presentation</vt:lpstr>
      <vt:lpstr>Future Works</vt:lpstr>
      <vt:lpstr>PowerPoint Presentation</vt:lpstr>
      <vt:lpstr>PROJECT STAGES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CLASSIFICATION USING CONVOLUTIONAL NEURAL NETWORK</dc:title>
  <dc:creator>Sameer Thadimarri</dc:creator>
  <cp:lastModifiedBy>Sameer Thadimarri</cp:lastModifiedBy>
  <cp:revision>1</cp:revision>
  <dcterms:modified xsi:type="dcterms:W3CDTF">2022-12-17T20:50:37Z</dcterms:modified>
</cp:coreProperties>
</file>