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1" r:id="rId5"/>
  </p:sldMasterIdLst>
  <p:notesMasterIdLst>
    <p:notesMasterId r:id="rId36"/>
  </p:notesMasterIdLst>
  <p:sldIdLst>
    <p:sldId id="292" r:id="rId6"/>
    <p:sldId id="397" r:id="rId7"/>
    <p:sldId id="398" r:id="rId8"/>
    <p:sldId id="472" r:id="rId9"/>
    <p:sldId id="476" r:id="rId10"/>
    <p:sldId id="475" r:id="rId11"/>
    <p:sldId id="477" r:id="rId12"/>
    <p:sldId id="478" r:id="rId13"/>
    <p:sldId id="474" r:id="rId14"/>
    <p:sldId id="416" r:id="rId15"/>
    <p:sldId id="428" r:id="rId16"/>
    <p:sldId id="441" r:id="rId17"/>
    <p:sldId id="419" r:id="rId18"/>
    <p:sldId id="444" r:id="rId19"/>
    <p:sldId id="445" r:id="rId20"/>
    <p:sldId id="446" r:id="rId21"/>
    <p:sldId id="447" r:id="rId22"/>
    <p:sldId id="420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7" r:id="rId32"/>
    <p:sldId id="456" r:id="rId33"/>
    <p:sldId id="458" r:id="rId34"/>
    <p:sldId id="459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0A35FF1-62A1-5A42-A1D2-756514C1AA1B}">
          <p14:sldIdLst/>
        </p14:section>
        <p14:section name="Content Slides" id="{295D142A-0911-5242-8846-8B80ECDBE2F6}">
          <p14:sldIdLst>
            <p14:sldId id="292"/>
            <p14:sldId id="397"/>
            <p14:sldId id="398"/>
            <p14:sldId id="472"/>
            <p14:sldId id="476"/>
            <p14:sldId id="475"/>
            <p14:sldId id="477"/>
            <p14:sldId id="478"/>
            <p14:sldId id="474"/>
            <p14:sldId id="416"/>
            <p14:sldId id="428"/>
            <p14:sldId id="441"/>
            <p14:sldId id="419"/>
            <p14:sldId id="444"/>
            <p14:sldId id="445"/>
            <p14:sldId id="446"/>
            <p14:sldId id="447"/>
            <p14:sldId id="420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7"/>
            <p14:sldId id="456"/>
            <p14:sldId id="458"/>
            <p14:sldId id="459"/>
          </p14:sldIdLst>
        </p14:section>
        <p14:section name="Image Slides" id="{A2565F24-7758-544D-9566-1AA2EAEF675D}">
          <p14:sldIdLst/>
        </p14:section>
        <p14:section name="Section Divider" id="{191F3268-1E7A-384E-B46C-40D6CB17006B}">
          <p14:sldIdLst/>
        </p14:section>
        <p14:section name="Ending Slide" id="{FD84001B-71A2-0E4B-830B-073E77A3BEA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72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5500" autoAdjust="0"/>
  </p:normalViewPr>
  <p:slideViewPr>
    <p:cSldViewPr snapToGrid="0" snapToObjects="1">
      <p:cViewPr varScale="1">
        <p:scale>
          <a:sx n="151" d="100"/>
          <a:sy n="151" d="100"/>
        </p:scale>
        <p:origin x="1068" y="53"/>
      </p:cViewPr>
      <p:guideLst>
        <p:guide orient="horz" pos="372"/>
        <p:guide pos="5376"/>
        <p:guide pos="408"/>
        <p:guide orient="horz" pos="948"/>
        <p:guide orient="horz" pos="27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Deck" userId="d0abce2a322c43a5" providerId="LiveId" clId="{211B39A6-E072-4128-88F4-ED3610BCC087}"/>
    <pc:docChg chg="custSel addSld delSld modSld sldOrd modSection">
      <pc:chgData name="Stephen Deck" userId="d0abce2a322c43a5" providerId="LiveId" clId="{211B39A6-E072-4128-88F4-ED3610BCC087}" dt="2018-04-24T00:56:01.965" v="4"/>
      <pc:docMkLst>
        <pc:docMk/>
      </pc:docMkLst>
      <pc:sldChg chg="modSp">
        <pc:chgData name="Stephen Deck" userId="d0abce2a322c43a5" providerId="LiveId" clId="{211B39A6-E072-4128-88F4-ED3610BCC087}" dt="2018-04-23T23:34:52.879" v="1" actId="27636"/>
        <pc:sldMkLst>
          <pc:docMk/>
          <pc:sldMk cId="439708885" sldId="444"/>
        </pc:sldMkLst>
        <pc:spChg chg="mod">
          <ac:chgData name="Stephen Deck" userId="d0abce2a322c43a5" providerId="LiveId" clId="{211B39A6-E072-4128-88F4-ED3610BCC087}" dt="2018-04-23T23:34:52.879" v="1" actId="27636"/>
          <ac:spMkLst>
            <pc:docMk/>
            <pc:sldMk cId="439708885" sldId="444"/>
            <ac:spMk id="11" creationId="{CF03DFB5-5A8F-427E-98CE-C343A2ACF58A}"/>
          </ac:spMkLst>
        </pc:spChg>
      </pc:sldChg>
      <pc:sldChg chg="add del ord">
        <pc:chgData name="Stephen Deck" userId="d0abce2a322c43a5" providerId="LiveId" clId="{211B39A6-E072-4128-88F4-ED3610BCC087}" dt="2018-04-24T00:56:01.965" v="4"/>
        <pc:sldMkLst>
          <pc:docMk/>
          <pc:sldMk cId="4107462780" sldId="449"/>
        </pc:sldMkLst>
      </pc:sldChg>
    </pc:docChg>
  </pc:docChgLst>
  <pc:docChgLst>
    <pc:chgData name="Stephen Deck" userId="d0abce2a322c43a5" providerId="LiveId" clId="{ADFD2B2D-6693-472B-9AA3-4F1E67DE2D0B}"/>
    <pc:docChg chg="undo custSel delSld modSld modSection">
      <pc:chgData name="Stephen Deck" userId="d0abce2a322c43a5" providerId="LiveId" clId="{ADFD2B2D-6693-472B-9AA3-4F1E67DE2D0B}" dt="2018-04-22T14:44:21.785" v="291" actId="2696"/>
      <pc:docMkLst>
        <pc:docMk/>
      </pc:docMkLst>
      <pc:sldChg chg="modSp">
        <pc:chgData name="Stephen Deck" userId="d0abce2a322c43a5" providerId="LiveId" clId="{ADFD2B2D-6693-472B-9AA3-4F1E67DE2D0B}" dt="2018-04-22T14:41:13.668" v="59" actId="20577"/>
        <pc:sldMkLst>
          <pc:docMk/>
          <pc:sldMk cId="2042551873" sldId="397"/>
        </pc:sldMkLst>
        <pc:spChg chg="mod">
          <ac:chgData name="Stephen Deck" userId="d0abce2a322c43a5" providerId="LiveId" clId="{ADFD2B2D-6693-472B-9AA3-4F1E67DE2D0B}" dt="2018-04-22T14:41:13.668" v="59" actId="20577"/>
          <ac:spMkLst>
            <pc:docMk/>
            <pc:sldMk cId="2042551873" sldId="397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1:29.951" v="76" actId="20577"/>
        <pc:sldMkLst>
          <pc:docMk/>
          <pc:sldMk cId="1830742713" sldId="398"/>
        </pc:sldMkLst>
        <pc:spChg chg="mod">
          <ac:chgData name="Stephen Deck" userId="d0abce2a322c43a5" providerId="LiveId" clId="{ADFD2B2D-6693-472B-9AA3-4F1E67DE2D0B}" dt="2018-04-22T14:41:29.951" v="76" actId="20577"/>
          <ac:spMkLst>
            <pc:docMk/>
            <pc:sldMk cId="1830742713" sldId="398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2:53.917" v="194" actId="20577"/>
        <pc:sldMkLst>
          <pc:docMk/>
          <pc:sldMk cId="1684458514" sldId="416"/>
        </pc:sldMkLst>
        <pc:spChg chg="mod">
          <ac:chgData name="Stephen Deck" userId="d0abce2a322c43a5" providerId="LiveId" clId="{ADFD2B2D-6693-472B-9AA3-4F1E67DE2D0B}" dt="2018-04-22T14:42:53.917" v="194" actId="20577"/>
          <ac:spMkLst>
            <pc:docMk/>
            <pc:sldMk cId="1684458514" sldId="416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28.650" v="277" actId="20577"/>
        <pc:sldMkLst>
          <pc:docMk/>
          <pc:sldMk cId="2277319544" sldId="419"/>
        </pc:sldMkLst>
        <pc:spChg chg="mod">
          <ac:chgData name="Stephen Deck" userId="d0abce2a322c43a5" providerId="LiveId" clId="{ADFD2B2D-6693-472B-9AA3-4F1E67DE2D0B}" dt="2018-04-22T14:43:28.650" v="277" actId="20577"/>
          <ac:spMkLst>
            <pc:docMk/>
            <pc:sldMk cId="2277319544" sldId="419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03.037" v="219" actId="20577"/>
        <pc:sldMkLst>
          <pc:docMk/>
          <pc:sldMk cId="1132157647" sldId="428"/>
        </pc:sldMkLst>
        <pc:spChg chg="mod">
          <ac:chgData name="Stephen Deck" userId="d0abce2a322c43a5" providerId="LiveId" clId="{ADFD2B2D-6693-472B-9AA3-4F1E67DE2D0B}" dt="2018-04-22T14:43:03.037" v="219" actId="20577"/>
          <ac:spMkLst>
            <pc:docMk/>
            <pc:sldMk cId="1132157647" sldId="428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13.717" v="234" actId="2696"/>
        <pc:sldMkLst>
          <pc:docMk/>
          <pc:sldMk cId="2742684266" sldId="441"/>
        </pc:sldMkLst>
        <pc:spChg chg="mod">
          <ac:chgData name="Stephen Deck" userId="d0abce2a322c43a5" providerId="LiveId" clId="{ADFD2B2D-6693-472B-9AA3-4F1E67DE2D0B}" dt="2018-04-22T14:43:13.717" v="234" actId="2696"/>
          <ac:spMkLst>
            <pc:docMk/>
            <pc:sldMk cId="2742684266" sldId="441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47.634" v="284" actId="2696"/>
        <pc:sldMkLst>
          <pc:docMk/>
          <pc:sldMk cId="439708885" sldId="444"/>
        </pc:sldMkLst>
        <pc:spChg chg="mod">
          <ac:chgData name="Stephen Deck" userId="d0abce2a322c43a5" providerId="LiveId" clId="{ADFD2B2D-6693-472B-9AA3-4F1E67DE2D0B}" dt="2018-04-22T14:43:47.634" v="284" actId="2696"/>
          <ac:spMkLst>
            <pc:docMk/>
            <pc:sldMk cId="439708885" sldId="444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54.413" v="286" actId="2696"/>
        <pc:sldMkLst>
          <pc:docMk/>
          <pc:sldMk cId="3509323785" sldId="445"/>
        </pc:sldMkLst>
        <pc:spChg chg="mod">
          <ac:chgData name="Stephen Deck" userId="d0abce2a322c43a5" providerId="LiveId" clId="{ADFD2B2D-6693-472B-9AA3-4F1E67DE2D0B}" dt="2018-04-22T14:43:54.413" v="286" actId="2696"/>
          <ac:spMkLst>
            <pc:docMk/>
            <pc:sldMk cId="3509323785" sldId="445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3:59.713" v="288" actId="2696"/>
        <pc:sldMkLst>
          <pc:docMk/>
          <pc:sldMk cId="1179380902" sldId="446"/>
        </pc:sldMkLst>
        <pc:spChg chg="mod">
          <ac:chgData name="Stephen Deck" userId="d0abce2a322c43a5" providerId="LiveId" clId="{ADFD2B2D-6693-472B-9AA3-4F1E67DE2D0B}" dt="2018-04-22T14:43:59.713" v="288" actId="2696"/>
          <ac:spMkLst>
            <pc:docMk/>
            <pc:sldMk cId="1179380902" sldId="446"/>
            <ac:spMk id="2" creationId="{677F66F3-1F8E-42B4-B4F0-1CC6DCC774EB}"/>
          </ac:spMkLst>
        </pc:spChg>
      </pc:sldChg>
      <pc:sldChg chg="modSp">
        <pc:chgData name="Stephen Deck" userId="d0abce2a322c43a5" providerId="LiveId" clId="{ADFD2B2D-6693-472B-9AA3-4F1E67DE2D0B}" dt="2018-04-22T14:44:05.299" v="290" actId="2696"/>
        <pc:sldMkLst>
          <pc:docMk/>
          <pc:sldMk cId="1997960080" sldId="447"/>
        </pc:sldMkLst>
        <pc:spChg chg="mod">
          <ac:chgData name="Stephen Deck" userId="d0abce2a322c43a5" providerId="LiveId" clId="{ADFD2B2D-6693-472B-9AA3-4F1E67DE2D0B}" dt="2018-04-22T14:44:05.299" v="290" actId="2696"/>
          <ac:spMkLst>
            <pc:docMk/>
            <pc:sldMk cId="1997960080" sldId="447"/>
            <ac:spMk id="2" creationId="{677F66F3-1F8E-42B4-B4F0-1CC6DCC774EB}"/>
          </ac:spMkLst>
        </pc:spChg>
      </pc:sldChg>
      <pc:sldMasterChg chg="delSldLayout">
        <pc:chgData name="Stephen Deck" userId="d0abce2a322c43a5" providerId="LiveId" clId="{ADFD2B2D-6693-472B-9AA3-4F1E67DE2D0B}" dt="2018-04-22T14:42:47.334" v="175" actId="2696"/>
        <pc:sldMasterMkLst>
          <pc:docMk/>
          <pc:sldMasterMk cId="1381684232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F0A6AF3A-C228-024A-8C2E-6E0FCC8DEC76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F54EAC9-6F55-7344-9BAC-CED3200D9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767" y="594818"/>
            <a:ext cx="7878634" cy="479769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67" y="1500127"/>
            <a:ext cx="7878634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87056"/>
            <a:ext cx="4648200" cy="36552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709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1935507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2848286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35507"/>
            <a:ext cx="76200" cy="11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727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5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485140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3670662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3670662" cy="298367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6858000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58925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58" y="588557"/>
            <a:ext cx="7978741" cy="70628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797421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88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504951"/>
            <a:ext cx="3867150" cy="28892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896" y="1504951"/>
            <a:ext cx="3867150" cy="28892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9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60" y="589610"/>
            <a:ext cx="7886700" cy="670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3609" y="150075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9" y="2119880"/>
            <a:ext cx="3868737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2521" y="150075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21" y="2119880"/>
            <a:ext cx="3887788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52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7937" y="3062037"/>
            <a:ext cx="0" cy="20814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5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97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6" y="4783059"/>
            <a:ext cx="461953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936" y="588161"/>
            <a:ext cx="7878547" cy="65328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63" y="1499832"/>
            <a:ext cx="7885424" cy="112514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537" y="588243"/>
            <a:ext cx="7886700" cy="727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6538" y="1507826"/>
            <a:ext cx="3868340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38" y="2125760"/>
            <a:ext cx="3868340" cy="2399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01148"/>
            <a:ext cx="388739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082"/>
            <a:ext cx="3887391" cy="240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04950"/>
            <a:ext cx="3409188" cy="294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0800000" flipH="1" flipV="1">
            <a:off x="663562" y="1789352"/>
            <a:ext cx="45719" cy="23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2800" y="1789352"/>
            <a:ext cx="2336800" cy="2350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71900" y="1789352"/>
            <a:ext cx="474464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3771900" y="2407286"/>
            <a:ext cx="4744641" cy="173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2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173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008127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1077318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 flipH="1">
            <a:off x="3761352" y="1075338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 flipH="1">
            <a:off x="6445386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672" y="590549"/>
            <a:ext cx="7886700" cy="7473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72" y="1504950"/>
            <a:ext cx="7886700" cy="2979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" y="4712316"/>
            <a:ext cx="199173" cy="282883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6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5" r:id="rId5"/>
    <p:sldLayoutId id="2147483685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586607"/>
            <a:ext cx="7886700" cy="686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46" y="1504950"/>
            <a:ext cx="7886700" cy="247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23,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9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  <p:sldLayoutId id="2147483683" r:id="rId4"/>
    <p:sldLayoutId id="2147483680" r:id="rId5"/>
    <p:sldLayoutId id="2147483673" r:id="rId6"/>
    <p:sldLayoutId id="2147483674" r:id="rId7"/>
    <p:sldLayoutId id="2147483675" r:id="rId8"/>
    <p:sldLayoutId id="2147483676" r:id="rId9"/>
    <p:sldLayoutId id="2147483678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7E2C-F21D-4025-8DE4-3C292A3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/>
              <a:t>Convert CAFE to decimal – C=12, A=10, F=15, E=14</a:t>
            </a:r>
          </a:p>
          <a:p>
            <a:pPr marL="0" indent="0">
              <a:buNone/>
            </a:pPr>
            <a:r>
              <a:rPr lang="en-US" sz="2000" dirty="0"/>
              <a:t>12(16</a:t>
            </a:r>
            <a:r>
              <a:rPr lang="en-US" sz="2000" baseline="30000" dirty="0"/>
              <a:t>3</a:t>
            </a:r>
            <a:r>
              <a:rPr lang="en-US" sz="2000" dirty="0"/>
              <a:t>)+10(16</a:t>
            </a:r>
            <a:r>
              <a:rPr lang="en-US" sz="2000" baseline="30000" dirty="0"/>
              <a:t>2</a:t>
            </a:r>
            <a:r>
              <a:rPr lang="en-US" sz="2000" dirty="0"/>
              <a:t>)+15(16</a:t>
            </a:r>
            <a:r>
              <a:rPr lang="en-US" sz="2000" baseline="30000" dirty="0"/>
              <a:t>1</a:t>
            </a:r>
            <a:r>
              <a:rPr lang="en-US" sz="2000" dirty="0"/>
              <a:t>)+14(16</a:t>
            </a:r>
            <a:r>
              <a:rPr lang="en-US" sz="2000" baseline="30000" dirty="0"/>
              <a:t>0</a:t>
            </a:r>
            <a:r>
              <a:rPr lang="en-US" sz="2000" dirty="0"/>
              <a:t>) = </a:t>
            </a:r>
          </a:p>
          <a:p>
            <a:pPr marL="0" indent="0">
              <a:buNone/>
            </a:pPr>
            <a:r>
              <a:rPr lang="en-US" sz="2000" dirty="0"/>
              <a:t>12*4096+10*256+15*16+14 = 51966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Convert 7A69 to binary – 0111 1010 0110 1001</a:t>
            </a:r>
          </a:p>
          <a:p>
            <a:pPr lvl="1"/>
            <a:r>
              <a:rPr lang="en-US" sz="2000" dirty="0"/>
              <a:t>What is the high order nibble of the low order byte in binary?</a:t>
            </a:r>
          </a:p>
          <a:p>
            <a:pPr marL="342900" lvl="1" indent="0">
              <a:buNone/>
            </a:pPr>
            <a:r>
              <a:rPr lang="en-US" sz="2000" dirty="0"/>
              <a:t>0110</a:t>
            </a:r>
          </a:p>
          <a:p>
            <a:pPr lvl="1"/>
            <a:r>
              <a:rPr lang="en-US" sz="2000" dirty="0"/>
              <a:t>What is the low order nibble of the high order byte in hex?</a:t>
            </a:r>
          </a:p>
          <a:p>
            <a:pPr marL="342900" lvl="1" indent="0">
              <a:buNone/>
            </a:pPr>
            <a:r>
              <a:rPr lang="en-US" sz="2000" dirty="0"/>
              <a:t>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95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ch2.pcap (from root-me.org)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Find the FTP password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for PASS</a:t>
            </a:r>
          </a:p>
          <a:p>
            <a:pPr lvl="1"/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7981F-7F4C-4C46-A9EF-21A00AA0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8" y="2534621"/>
            <a:ext cx="8572724" cy="14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ch3.pcap (from root-me.org)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Find the twitter password</a:t>
            </a:r>
          </a:p>
          <a:p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ch3.pcap 'Authorization: Basic' | </a:t>
            </a:r>
            <a:r>
              <a:rPr lang="en-US" sz="2800" dirty="0" err="1"/>
              <a:t>tr</a:t>
            </a:r>
            <a:r>
              <a:rPr lang="en-US" sz="2800" dirty="0"/>
              <a:t> ':' '\n' | grep 'Basic' | cut -f3 -d' ' | cut -f1 -d'.' | base64 –d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34D6-47DF-4113-AA00-6EA925AE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3192064"/>
            <a:ext cx="7768687" cy="10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2015-03-24-traffic-analysis-exercise.pcap </a:t>
            </a:r>
            <a:br>
              <a:rPr lang="en-US" dirty="0"/>
            </a:br>
            <a:r>
              <a:rPr lang="en-US" dirty="0"/>
              <a:t>(from malware-traffic-analysis.net)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IP address of the infected host</a:t>
            </a:r>
          </a:p>
          <a:p>
            <a:pPr lvl="1"/>
            <a:r>
              <a:rPr lang="en-US" sz="2800" dirty="0"/>
              <a:t>192.168.122.200</a:t>
            </a:r>
          </a:p>
          <a:p>
            <a:r>
              <a:rPr lang="en-US" sz="2800" dirty="0"/>
              <a:t>Which server is probably legitimate, but compromised?</a:t>
            </a:r>
          </a:p>
          <a:p>
            <a:pPr lvl="1"/>
            <a:r>
              <a:rPr lang="en-US" sz="2800" dirty="0"/>
              <a:t>forums.pelicanparts.com</a:t>
            </a:r>
          </a:p>
          <a:p>
            <a:r>
              <a:rPr lang="en-US" sz="2800" dirty="0"/>
              <a:t>What redirection techniques does this exploit kit use?</a:t>
            </a:r>
          </a:p>
          <a:p>
            <a:pPr lvl="1"/>
            <a:r>
              <a:rPr lang="en-US" sz="2800" dirty="0"/>
              <a:t>Script tag injection</a:t>
            </a:r>
          </a:p>
          <a:p>
            <a:r>
              <a:rPr lang="en-US" sz="2800" dirty="0"/>
              <a:t>What types of exploits were served?</a:t>
            </a:r>
          </a:p>
          <a:p>
            <a:pPr lvl="1"/>
            <a:r>
              <a:rPr lang="en-US" sz="2800" dirty="0"/>
              <a:t>Adobe Reader, Flash, Java, Silverlight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68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What are the MACs and IPs of the machines that  ARP cache poison? Is it successful?</a:t>
            </a:r>
          </a:p>
          <a:p>
            <a:pPr lvl="1"/>
            <a:r>
              <a:rPr lang="en-US" sz="2800" dirty="0"/>
              <a:t>00:0c:29:f7:f4:9a - 10.21.22.253 - successful</a:t>
            </a:r>
          </a:p>
          <a:p>
            <a:pPr lvl="1"/>
            <a:r>
              <a:rPr lang="en-US" sz="2800" dirty="0"/>
              <a:t>10.25.22.252 - unsuccessful</a:t>
            </a:r>
          </a:p>
          <a:p>
            <a:r>
              <a:rPr lang="en-US" sz="2800" dirty="0"/>
              <a:t>What are the IPs of the systems that were port scanning?</a:t>
            </a:r>
          </a:p>
          <a:p>
            <a:pPr lvl="1"/>
            <a:r>
              <a:rPr lang="en-US" sz="2800" dirty="0"/>
              <a:t>10.25.22.252,10.21.22.253,10.25.22.253</a:t>
            </a:r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[13]=0x02' | cut -f3,5 -d' ' | </a:t>
            </a:r>
            <a:r>
              <a:rPr lang="en-US" sz="2800" dirty="0" err="1"/>
              <a:t>tr</a:t>
            </a:r>
            <a:r>
              <a:rPr lang="en-US" sz="2800" dirty="0"/>
              <a:t> ' ' '.' | cut -f1-4,6-10 -d'.'  | sort | </a:t>
            </a:r>
            <a:r>
              <a:rPr lang="en-US" sz="2800" dirty="0" err="1"/>
              <a:t>uniq</a:t>
            </a:r>
            <a:r>
              <a:rPr lang="en-US" sz="2800" dirty="0"/>
              <a:t> -c | sort -</a:t>
            </a:r>
            <a:r>
              <a:rPr lang="en-US" sz="2800" dirty="0" err="1"/>
              <a:t>rn</a:t>
            </a:r>
            <a:endParaRPr lang="en-US" sz="2800" dirty="0"/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[13]=0x14' | cut -f5 -d' ' | cut -f1-4 -d'.' | sort | </a:t>
            </a:r>
            <a:r>
              <a:rPr lang="en-US" sz="2800" dirty="0" err="1"/>
              <a:t>uniq</a:t>
            </a:r>
            <a:r>
              <a:rPr lang="en-US" sz="2800" dirty="0"/>
              <a:t> -c | sort -n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3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What systems and protocols did the scans discover?</a:t>
            </a:r>
          </a:p>
          <a:p>
            <a:pPr lvl="1"/>
            <a:r>
              <a:rPr lang="en-US" sz="2800" dirty="0" err="1"/>
              <a:t>tcpdump</a:t>
            </a:r>
            <a:r>
              <a:rPr lang="en-US" sz="2800" dirty="0"/>
              <a:t> -</a:t>
            </a:r>
            <a:r>
              <a:rPr lang="en-US" sz="2800" dirty="0" err="1"/>
              <a:t>nn</a:t>
            </a:r>
            <a:r>
              <a:rPr lang="en-US" sz="2800" dirty="0"/>
              <a:t> -r sansholidayhack2013.pcap '</a:t>
            </a:r>
            <a:r>
              <a:rPr lang="en-US" sz="2800" dirty="0" err="1"/>
              <a:t>tcp</a:t>
            </a:r>
            <a:r>
              <a:rPr lang="en-US" sz="2800" dirty="0"/>
              <a:t>[13]=0x12 &amp;&amp; (</a:t>
            </a:r>
            <a:r>
              <a:rPr lang="en-US" sz="2800" dirty="0" err="1"/>
              <a:t>dst</a:t>
            </a:r>
            <a:r>
              <a:rPr lang="en-US" sz="2800" dirty="0"/>
              <a:t> host 10.25.22.252 || </a:t>
            </a:r>
            <a:r>
              <a:rPr lang="en-US" sz="2800" dirty="0" err="1"/>
              <a:t>dst</a:t>
            </a:r>
            <a:r>
              <a:rPr lang="en-US" sz="2800" dirty="0"/>
              <a:t> host 10.21.22.253 || </a:t>
            </a:r>
            <a:r>
              <a:rPr lang="en-US" sz="2800" dirty="0" err="1"/>
              <a:t>dst</a:t>
            </a:r>
            <a:r>
              <a:rPr lang="en-US" sz="2800" dirty="0"/>
              <a:t> host 10.25.22.253)' | cut -f3 -d' ' | sort | </a:t>
            </a:r>
            <a:r>
              <a:rPr lang="en-US" sz="2800" dirty="0" err="1"/>
              <a:t>uniq</a:t>
            </a:r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7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138611-5414-4076-AF8E-CB10905B9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30690"/>
              </p:ext>
            </p:extLst>
          </p:nvPr>
        </p:nvGraphicFramePr>
        <p:xfrm>
          <a:off x="649288" y="1504950"/>
          <a:ext cx="7885112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1278">
                  <a:extLst>
                    <a:ext uri="{9D8B030D-6E8A-4147-A177-3AD203B41FA5}">
                      <a16:colId xmlns:a16="http://schemas.microsoft.com/office/drawing/2014/main" val="929779802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4247112801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3838720910"/>
                    </a:ext>
                  </a:extLst>
                </a:gridCol>
                <a:gridCol w="1971278">
                  <a:extLst>
                    <a:ext uri="{9D8B030D-6E8A-4147-A177-3AD203B41FA5}">
                      <a16:colId xmlns:a16="http://schemas.microsoft.com/office/drawing/2014/main" val="209396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10.16.11.5.110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165.254.158.56.80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208.80.154.234.80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323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10.21.22.22.502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10.25.22.23.80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173.194.43.47.443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208.80.154.240.80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8405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10.21.22.23.502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10.25.22.250.80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192.190.173.45.80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216.22.25.175.80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53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10.21.22.24.502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10.25.22.30.80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192.204.3.75.80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54.230.49.239.80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7509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10.21.22.253.1225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10.25.22.58.4444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199.7.57.72.80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63.245.217.36.80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848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10.2.2.2.8081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10.25.22.58.445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208.80.154.224.80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69.16.175.10.80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237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72.167.239.239.80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74.125.226.239.443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82.103.140.42.443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74.125.226.228.80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4270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32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A77F1D-8E01-40B3-A6EC-2CDF0037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450128"/>
              </p:ext>
            </p:extLst>
          </p:nvPr>
        </p:nvGraphicFramePr>
        <p:xfrm>
          <a:off x="649288" y="1504950"/>
          <a:ext cx="788511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8371">
                  <a:extLst>
                    <a:ext uri="{9D8B030D-6E8A-4147-A177-3AD203B41FA5}">
                      <a16:colId xmlns:a16="http://schemas.microsoft.com/office/drawing/2014/main" val="1561414359"/>
                    </a:ext>
                  </a:extLst>
                </a:gridCol>
                <a:gridCol w="2628371">
                  <a:extLst>
                    <a:ext uri="{9D8B030D-6E8A-4147-A177-3AD203B41FA5}">
                      <a16:colId xmlns:a16="http://schemas.microsoft.com/office/drawing/2014/main" val="1258854779"/>
                    </a:ext>
                  </a:extLst>
                </a:gridCol>
                <a:gridCol w="2628371">
                  <a:extLst>
                    <a:ext uri="{9D8B030D-6E8A-4147-A177-3AD203B41FA5}">
                      <a16:colId xmlns:a16="http://schemas.microsoft.com/office/drawing/2014/main" val="4713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72.21.195.198.443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74.125.226.242.443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10.25.22.22.44818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956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72.21.203.211.80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74.125.226.251.80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165.254.138.136.80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791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72.21.214.3.443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74.125.22.82.80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208.80.154.225.80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6400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72.21.215.52.80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81.169.180.37.443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69.195.141.178.443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255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74.125.226.199.443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81.169.180.37.80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82.103.134.102.80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7131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8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sansholidayhack2013.pcap</a:t>
            </a:r>
            <a:br>
              <a:rPr lang="en-US" dirty="0"/>
            </a:br>
            <a:r>
              <a:rPr lang="en-US" dirty="0"/>
              <a:t>(from SANS holiday hack challenge, 2013)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What account was used in an attack over the SMB protocol?</a:t>
            </a:r>
          </a:p>
          <a:p>
            <a:pPr lvl="1"/>
            <a:r>
              <a:rPr lang="en-US" sz="2800" dirty="0" err="1"/>
              <a:t>ernie</a:t>
            </a:r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96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What are the max and minimum SSL/TLS versions supported by 192.168.2.122?</a:t>
            </a:r>
          </a:p>
          <a:p>
            <a:pPr lvl="1"/>
            <a:r>
              <a:rPr lang="en-US" sz="2800" dirty="0"/>
              <a:t>Max: TLS 1.2</a:t>
            </a:r>
          </a:p>
          <a:p>
            <a:pPr lvl="1"/>
            <a:r>
              <a:rPr lang="en-US" sz="2800" dirty="0"/>
              <a:t>Min: TLS 1.0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91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E1E6-D81F-463D-AFC1-D0ACA65F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35" y="1050903"/>
            <a:ext cx="4699929" cy="34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4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7E2C-F21D-4025-8DE4-3C292A30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8"/>
            <a:ext cx="7885728" cy="315287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What ICMP type and code indicate a ping response?</a:t>
            </a:r>
          </a:p>
          <a:p>
            <a:pPr lvl="1"/>
            <a:r>
              <a:rPr lang="en-US" sz="2000" dirty="0"/>
              <a:t>Type 0, code 0</a:t>
            </a:r>
          </a:p>
          <a:p>
            <a:r>
              <a:rPr lang="en-US" sz="2000" dirty="0"/>
              <a:t>What two bytes start most IPv4 packets?</a:t>
            </a:r>
          </a:p>
          <a:p>
            <a:pPr lvl="1"/>
            <a:r>
              <a:rPr lang="en-US" sz="2000" dirty="0"/>
              <a:t>0x4500</a:t>
            </a:r>
          </a:p>
          <a:p>
            <a:r>
              <a:rPr lang="en-US" sz="2000" dirty="0"/>
              <a:t>What ICMP type might indicate a traceroute?</a:t>
            </a:r>
          </a:p>
          <a:p>
            <a:pPr lvl="1"/>
            <a:r>
              <a:rPr lang="en-US" sz="2000" dirty="0"/>
              <a:t>Type 11</a:t>
            </a:r>
          </a:p>
          <a:p>
            <a:r>
              <a:rPr lang="en-US" sz="2000" dirty="0"/>
              <a:t>What are the sets of flags in a normal TCP 3-way handshake?</a:t>
            </a:r>
          </a:p>
          <a:p>
            <a:pPr lvl="1"/>
            <a:r>
              <a:rPr lang="en-US" sz="2000" dirty="0"/>
              <a:t>SYN, SYN-ACK, ACK</a:t>
            </a:r>
          </a:p>
          <a:p>
            <a:r>
              <a:rPr lang="en-US" sz="2000" dirty="0"/>
              <a:t>What are the two common methods of terminating a TCP connection?</a:t>
            </a:r>
          </a:p>
          <a:p>
            <a:pPr lvl="1"/>
            <a:r>
              <a:rPr lang="en-US" sz="2000" dirty="0"/>
              <a:t>FIN, RST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5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03511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1</a:t>
            </a:r>
          </a:p>
          <a:p>
            <a:pPr lvl="1"/>
            <a:r>
              <a:rPr lang="en-US" sz="2800" dirty="0" err="1"/>
              <a:t>http.request.full_uri</a:t>
            </a:r>
            <a:r>
              <a:rPr lang="en-US" sz="2800" dirty="0"/>
              <a:t> contains “flag”</a:t>
            </a:r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FD5C5-433A-40F0-B1E5-8956A9B3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56" y="1880136"/>
            <a:ext cx="4638560" cy="27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6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2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‘flag2’</a:t>
            </a:r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FDA39-9182-4D23-8A71-D88394EC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" y="2469852"/>
            <a:ext cx="8338675" cy="19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3</a:t>
            </a:r>
          </a:p>
          <a:p>
            <a:pPr lvl="1"/>
            <a:r>
              <a:rPr lang="sv-SE" sz="2800" dirty="0"/>
              <a:t>ngrep -qI packet_intro.pcap 'flag3'</a:t>
            </a:r>
            <a:endParaRPr lang="en-US" sz="28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F06F6-21C8-44C3-9A80-D3C67080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3" y="2349260"/>
            <a:ext cx="8262473" cy="23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4</a:t>
            </a:r>
          </a:p>
          <a:p>
            <a:pPr lvl="1"/>
            <a:r>
              <a:rPr lang="sv-SE" sz="2800" dirty="0"/>
              <a:t>echo "flag" | base64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'</a:t>
            </a:r>
            <a:r>
              <a:rPr lang="en-US" sz="2800" dirty="0" err="1"/>
              <a:t>ZmxhZ</a:t>
            </a:r>
            <a:r>
              <a:rPr lang="en-US" sz="2800" dirty="0"/>
              <a:t>’</a:t>
            </a:r>
          </a:p>
          <a:p>
            <a:pPr lvl="1"/>
            <a:r>
              <a:rPr lang="en-US" sz="2800" dirty="0" err="1"/>
              <a:t>ngrep</a:t>
            </a:r>
            <a:r>
              <a:rPr lang="en-US" sz="2800" dirty="0"/>
              <a:t> -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en-US" sz="2800" dirty="0" err="1"/>
              <a:t>packet_intro.pcap</a:t>
            </a:r>
            <a:r>
              <a:rPr lang="en-US" sz="2800" dirty="0"/>
              <a:t> '</a:t>
            </a:r>
            <a:r>
              <a:rPr lang="en-US" sz="2800" dirty="0" err="1"/>
              <a:t>ZmxhZ</a:t>
            </a:r>
            <a:r>
              <a:rPr lang="en-US" sz="2800" dirty="0"/>
              <a:t>' | grep '</a:t>
            </a:r>
            <a:r>
              <a:rPr lang="en-US" sz="2800" dirty="0" err="1"/>
              <a:t>ZmxhZ</a:t>
            </a:r>
            <a:r>
              <a:rPr lang="en-US" sz="2800" dirty="0"/>
              <a:t>' | </a:t>
            </a:r>
            <a:r>
              <a:rPr lang="en-US" sz="2800" dirty="0" err="1"/>
              <a:t>tr</a:t>
            </a:r>
            <a:r>
              <a:rPr lang="en-US" sz="2800" dirty="0"/>
              <a:t> -s ' ' | cut -f3 -d' ' | cut -f2- -d'=' | base64 -d</a:t>
            </a:r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8BC35-BC11-40B9-8D31-07593EC5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2" y="1337896"/>
            <a:ext cx="8742004" cy="27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3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5</a:t>
            </a:r>
          </a:p>
          <a:p>
            <a:pPr lvl="1"/>
            <a:r>
              <a:rPr lang="sv-SE" sz="2800" dirty="0"/>
              <a:t>echo "flag5" | xxd -ps</a:t>
            </a:r>
          </a:p>
          <a:p>
            <a:pPr lvl="1"/>
            <a:r>
              <a:rPr lang="sv-SE" sz="2800" dirty="0"/>
              <a:t>ngrep -qI packet_intro.pcap '666c616735’</a:t>
            </a:r>
          </a:p>
          <a:p>
            <a:pPr lvl="1"/>
            <a:r>
              <a:rPr lang="pt-BR" sz="2800" dirty="0" err="1"/>
              <a:t>printf</a:t>
            </a:r>
            <a:r>
              <a:rPr lang="pt-BR" sz="2800" dirty="0"/>
              <a:t> "666c6167353a6436386663373231646133316565663932663565373939616466643534653139" | </a:t>
            </a:r>
            <a:r>
              <a:rPr lang="pt-BR" sz="2800" dirty="0" err="1"/>
              <a:t>xxd</a:t>
            </a:r>
            <a:r>
              <a:rPr lang="pt-BR" sz="2800" dirty="0"/>
              <a:t> -r -p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3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4DD2-FCF8-42FE-8AC2-EC30C17E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" y="1135523"/>
            <a:ext cx="8459263" cy="32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6</a:t>
            </a:r>
          </a:p>
          <a:p>
            <a:pPr lvl="1"/>
            <a:r>
              <a:rPr lang="sv-SE" sz="2800" dirty="0"/>
              <a:t>tshark -r packet_intro.pcap -T fields -e icmp.type -Y 'icmp' | xargs printf '%x' | xxd -r -p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31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1234A-0F09-4229-AE79-85AF120D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0" y="1690206"/>
            <a:ext cx="7820239" cy="26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/>
              <a:t>Flag 7</a:t>
            </a:r>
          </a:p>
          <a:p>
            <a:pPr lvl="1"/>
            <a:r>
              <a:rPr lang="sv-SE" sz="2800" dirty="0"/>
              <a:t>tcpdump -r packet_intro.pcap -nnA  'icmp' | grep '\.\.' | cut -f4 -d'-'   | grep -v '@\.\.\.\.\.\.z' | tr -d '\n'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057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-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128970"/>
            <a:ext cx="7885728" cy="3547961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Find SYN-ACK packets</a:t>
            </a:r>
          </a:p>
          <a:p>
            <a:pPr lvl="1"/>
            <a:r>
              <a:rPr lang="en-US" sz="2800" dirty="0" err="1"/>
              <a:t>tcp</a:t>
            </a:r>
            <a:r>
              <a:rPr lang="en-US" sz="2800" dirty="0"/>
              <a:t>[13]=0x12</a:t>
            </a:r>
          </a:p>
          <a:p>
            <a:r>
              <a:rPr lang="en-US" sz="2800" dirty="0"/>
              <a:t>Find packets with a source port of 80</a:t>
            </a:r>
          </a:p>
          <a:p>
            <a:pPr lvl="1"/>
            <a:r>
              <a:rPr lang="en-US" sz="2800" dirty="0" err="1"/>
              <a:t>src</a:t>
            </a:r>
            <a:r>
              <a:rPr lang="en-US" sz="2800" dirty="0"/>
              <a:t> port 80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[0:2]=80 || </a:t>
            </a:r>
            <a:r>
              <a:rPr lang="en-US" sz="2800" dirty="0" err="1"/>
              <a:t>tcp</a:t>
            </a:r>
            <a:r>
              <a:rPr lang="en-US" sz="2800" dirty="0"/>
              <a:t>[0:2]=80</a:t>
            </a:r>
          </a:p>
          <a:p>
            <a:r>
              <a:rPr lang="en-US" sz="2800" dirty="0"/>
              <a:t>Find packets with all TCP flags set</a:t>
            </a:r>
          </a:p>
          <a:p>
            <a:pPr lvl="1"/>
            <a:r>
              <a:rPr lang="en-US" sz="2800" dirty="0" err="1"/>
              <a:t>tcp</a:t>
            </a:r>
            <a:r>
              <a:rPr lang="en-US" sz="2800" dirty="0"/>
              <a:t>[13]=0xff</a:t>
            </a:r>
          </a:p>
          <a:p>
            <a:r>
              <a:rPr lang="en-US" sz="2800" dirty="0"/>
              <a:t>Find all UDP packets with a destination port of 123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[2:2]=123</a:t>
            </a:r>
          </a:p>
          <a:p>
            <a:pPr lvl="1"/>
            <a:r>
              <a:rPr lang="en-US" sz="2800" dirty="0" err="1"/>
              <a:t>udp</a:t>
            </a:r>
            <a:r>
              <a:rPr lang="en-US" sz="2800" dirty="0"/>
              <a:t> &amp;&amp; </a:t>
            </a:r>
            <a:r>
              <a:rPr lang="en-US" sz="2800" dirty="0" err="1"/>
              <a:t>dst</a:t>
            </a:r>
            <a:r>
              <a:rPr lang="en-US" sz="2800" dirty="0"/>
              <a:t> port 123</a:t>
            </a:r>
          </a:p>
          <a:p>
            <a:r>
              <a:rPr lang="en-US" sz="2800" dirty="0"/>
              <a:t>Find all type 3 code 3 ICMP packets</a:t>
            </a:r>
          </a:p>
          <a:p>
            <a:pPr lvl="1"/>
            <a:r>
              <a:rPr lang="en-US" sz="2800" dirty="0" err="1"/>
              <a:t>icmp</a:t>
            </a:r>
            <a:r>
              <a:rPr lang="en-US" sz="2800" dirty="0"/>
              <a:t>[0]=3 &amp;&amp; </a:t>
            </a:r>
            <a:r>
              <a:rPr lang="en-US" sz="2800" dirty="0" err="1"/>
              <a:t>icmp</a:t>
            </a:r>
            <a:r>
              <a:rPr lang="en-US" sz="2800" dirty="0"/>
              <a:t>[1]=3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742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packet_intro.pcap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BD80-BF76-446A-8A89-2B88B8D3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3AED9-F153-4621-81E2-DFCFA9A2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7" y="1743741"/>
            <a:ext cx="8583685" cy="14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Fragmentation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frags.pcap</a:t>
            </a:r>
            <a:endParaRPr lang="en-US" sz="2000" dirty="0"/>
          </a:p>
          <a:p>
            <a:pPr lvl="1"/>
            <a:r>
              <a:rPr lang="en-US" sz="2000" dirty="0"/>
              <a:t>Why might only 1 host have responded to the ICMP echo request?</a:t>
            </a:r>
          </a:p>
          <a:p>
            <a:pPr lvl="2"/>
            <a:r>
              <a:rPr lang="en-US" sz="1800" dirty="0"/>
              <a:t>Fragmented ICMP blocked by Google, but not by local router</a:t>
            </a:r>
          </a:p>
          <a:p>
            <a:r>
              <a:rPr lang="en-US" sz="2000" dirty="0"/>
              <a:t>frags2.pcap</a:t>
            </a:r>
          </a:p>
          <a:p>
            <a:pPr lvl="1"/>
            <a:r>
              <a:rPr lang="en-US" sz="2000" dirty="0"/>
              <a:t>What was the server’s response code?</a:t>
            </a:r>
          </a:p>
          <a:p>
            <a:pPr lvl="2"/>
            <a:r>
              <a:rPr lang="en-US" sz="1800" dirty="0"/>
              <a:t>301</a:t>
            </a:r>
          </a:p>
          <a:p>
            <a:pPr lvl="1"/>
            <a:r>
              <a:rPr lang="en-US" sz="2000" dirty="0"/>
              <a:t>What URL was probably requested?</a:t>
            </a:r>
          </a:p>
          <a:p>
            <a:pPr lvl="2"/>
            <a:r>
              <a:rPr lang="en-US" sz="1800" dirty="0"/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15188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 err="1"/>
              <a:t>nmap.pcap</a:t>
            </a:r>
            <a:endParaRPr lang="en-US" sz="2800" dirty="0"/>
          </a:p>
          <a:p>
            <a:pPr lvl="1"/>
            <a:r>
              <a:rPr lang="en-US" sz="2800" dirty="0"/>
              <a:t>Which host was performing scanning?</a:t>
            </a:r>
          </a:p>
          <a:p>
            <a:pPr lvl="2"/>
            <a:r>
              <a:rPr lang="en-US" sz="2400" dirty="0"/>
              <a:t>192.168.2.175</a:t>
            </a:r>
          </a:p>
          <a:p>
            <a:pPr lvl="2"/>
            <a:r>
              <a:rPr lang="en-US" sz="2400" dirty="0" err="1"/>
              <a:t>tcpdump</a:t>
            </a:r>
            <a:r>
              <a:rPr lang="en-US" sz="2400" dirty="0"/>
              <a:t> -r </a:t>
            </a:r>
            <a:r>
              <a:rPr lang="en-US" sz="2400" dirty="0" err="1"/>
              <a:t>nmap.pcap</a:t>
            </a:r>
            <a:r>
              <a:rPr lang="en-US" sz="2400" dirty="0"/>
              <a:t> -</a:t>
            </a:r>
            <a:r>
              <a:rPr lang="en-US" sz="2400" dirty="0" err="1"/>
              <a:t>nn</a:t>
            </a:r>
            <a:r>
              <a:rPr lang="en-US" sz="2400" dirty="0"/>
              <a:t> '</a:t>
            </a:r>
            <a:r>
              <a:rPr lang="en-US" sz="2400" dirty="0" err="1"/>
              <a:t>tcp</a:t>
            </a:r>
            <a:r>
              <a:rPr lang="en-US" sz="2400" dirty="0"/>
              <a:t>[13]=0x02' | cut -f3 -d' ' | cut -f1-4 -d '.' | sort | </a:t>
            </a:r>
            <a:r>
              <a:rPr lang="en-US" sz="2400" dirty="0" err="1"/>
              <a:t>uniq</a:t>
            </a:r>
            <a:r>
              <a:rPr lang="en-US" sz="2400" dirty="0"/>
              <a:t> -c | sort -n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6CA13-C6DB-474D-9827-7FA86FD5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61" y="3545996"/>
            <a:ext cx="5715149" cy="10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800" dirty="0" err="1"/>
              <a:t>nmap.pcap</a:t>
            </a:r>
            <a:endParaRPr lang="en-US" sz="2800" dirty="0"/>
          </a:p>
          <a:p>
            <a:pPr lvl="1"/>
            <a:r>
              <a:rPr lang="en-US" sz="2800" dirty="0"/>
              <a:t>Which host was the scan target?</a:t>
            </a:r>
          </a:p>
          <a:p>
            <a:pPr lvl="2"/>
            <a:r>
              <a:rPr lang="en-US" sz="2400" dirty="0"/>
              <a:t>192.168.2.75</a:t>
            </a:r>
          </a:p>
          <a:p>
            <a:pPr lvl="2"/>
            <a:r>
              <a:rPr lang="en-US" sz="2400" dirty="0" err="1"/>
              <a:t>tcpdump</a:t>
            </a:r>
            <a:r>
              <a:rPr lang="en-US" sz="2400" dirty="0"/>
              <a:t> -r </a:t>
            </a:r>
            <a:r>
              <a:rPr lang="en-US" sz="2400" dirty="0" err="1"/>
              <a:t>nmap.pcap</a:t>
            </a:r>
            <a:r>
              <a:rPr lang="en-US" sz="2400" dirty="0"/>
              <a:t> -</a:t>
            </a:r>
            <a:r>
              <a:rPr lang="en-US" sz="2400" dirty="0" err="1"/>
              <a:t>nn</a:t>
            </a:r>
            <a:r>
              <a:rPr lang="en-US" sz="2400" dirty="0"/>
              <a:t> '</a:t>
            </a:r>
            <a:r>
              <a:rPr lang="en-US" sz="2400" dirty="0" err="1"/>
              <a:t>tcp</a:t>
            </a:r>
            <a:r>
              <a:rPr lang="en-US" sz="2400" dirty="0"/>
              <a:t>[13]=0x02' | cut -f5 -d' ' | cut -f1-4 -d '.' | sort | </a:t>
            </a:r>
            <a:r>
              <a:rPr lang="en-US" sz="2400" dirty="0" err="1"/>
              <a:t>uniq</a:t>
            </a:r>
            <a:r>
              <a:rPr lang="en-US" sz="2400" dirty="0"/>
              <a:t> -c | sort –n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EB47D-7918-4EF9-8C6E-A47F8950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90" y="3495257"/>
            <a:ext cx="5698820" cy="9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7885728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How many TCP ports were scanned?</a:t>
            </a:r>
          </a:p>
          <a:p>
            <a:pPr lvl="2"/>
            <a:r>
              <a:rPr lang="en-US" sz="1800" dirty="0"/>
              <a:t>1000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tcp</a:t>
            </a:r>
            <a:r>
              <a:rPr lang="en-US" sz="1800" dirty="0"/>
              <a:t>[13]=0x02 &amp;&amp; </a:t>
            </a:r>
            <a:r>
              <a:rPr lang="en-US" sz="1800" dirty="0" err="1"/>
              <a:t>src</a:t>
            </a:r>
            <a:r>
              <a:rPr lang="en-US" sz="1800" dirty="0"/>
              <a:t> host 192.168.2.175 &amp;&amp; </a:t>
            </a:r>
            <a:r>
              <a:rPr lang="en-US" sz="1800" dirty="0" err="1"/>
              <a:t>dst</a:t>
            </a:r>
            <a:r>
              <a:rPr lang="en-US" sz="1800" dirty="0"/>
              <a:t> host 192.168.2.75'| cut -f 5 -d'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| </a:t>
            </a:r>
            <a:r>
              <a:rPr lang="en-US" sz="1800" dirty="0" err="1"/>
              <a:t>wc</a:t>
            </a:r>
            <a:r>
              <a:rPr lang="en-US" sz="1800" dirty="0"/>
              <a:t> –l</a:t>
            </a:r>
          </a:p>
          <a:p>
            <a:pPr lvl="1"/>
            <a:r>
              <a:rPr lang="en-US" sz="2000" dirty="0"/>
              <a:t>How many UDP ports were scanned?</a:t>
            </a:r>
          </a:p>
          <a:p>
            <a:pPr lvl="2"/>
            <a:r>
              <a:rPr lang="en-US" sz="1800" dirty="0"/>
              <a:t>30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udp</a:t>
            </a:r>
            <a:r>
              <a:rPr lang="en-US" sz="1800" dirty="0"/>
              <a:t> &amp;&amp; </a:t>
            </a:r>
            <a:r>
              <a:rPr lang="en-US" sz="1800" dirty="0" err="1"/>
              <a:t>src</a:t>
            </a:r>
            <a:r>
              <a:rPr lang="en-US" sz="1800" dirty="0"/>
              <a:t> host 192.168.2.175 &amp;&amp; </a:t>
            </a:r>
            <a:r>
              <a:rPr lang="en-US" sz="1800" dirty="0" err="1"/>
              <a:t>dst</a:t>
            </a:r>
            <a:r>
              <a:rPr lang="en-US" sz="1800" dirty="0"/>
              <a:t> host 192.168.2.75'| cut -f 5 -d'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| </a:t>
            </a:r>
            <a:r>
              <a:rPr lang="en-US" sz="1800" dirty="0" err="1"/>
              <a:t>wc</a:t>
            </a:r>
            <a:r>
              <a:rPr lang="en-US" sz="1800" dirty="0"/>
              <a:t> -l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3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4830354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Which TCP ports were open?</a:t>
            </a:r>
          </a:p>
          <a:p>
            <a:pPr lvl="2"/>
            <a:r>
              <a:rPr lang="en-US" sz="1800" dirty="0"/>
              <a:t>1025,1026,1027,1031,1032,1034,135,139,2869,3306,445,5357</a:t>
            </a:r>
          </a:p>
          <a:p>
            <a:pPr lvl="2"/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tcpdump</a:t>
            </a:r>
            <a:r>
              <a:rPr lang="en-US" sz="1800" dirty="0"/>
              <a:t> -r </a:t>
            </a:r>
            <a:r>
              <a:rPr lang="en-US" sz="1800" dirty="0" err="1"/>
              <a:t>nmap.pcap</a:t>
            </a:r>
            <a:r>
              <a:rPr lang="en-US" sz="1800" dirty="0"/>
              <a:t> -</a:t>
            </a:r>
            <a:r>
              <a:rPr lang="en-US" sz="1800" dirty="0" err="1"/>
              <a:t>nn</a:t>
            </a:r>
            <a:r>
              <a:rPr lang="en-US" sz="1800" dirty="0"/>
              <a:t> '</a:t>
            </a:r>
            <a:r>
              <a:rPr lang="en-US" sz="1800" dirty="0" err="1"/>
              <a:t>tcp</a:t>
            </a:r>
            <a:r>
              <a:rPr lang="en-US" sz="1800" dirty="0"/>
              <a:t>[13]=0x12 &amp;&amp; </a:t>
            </a:r>
            <a:r>
              <a:rPr lang="en-US" sz="1800" dirty="0" err="1"/>
              <a:t>dst</a:t>
            </a:r>
            <a:r>
              <a:rPr lang="en-US" sz="1800" dirty="0"/>
              <a:t> host 192.168.2.175 &amp;&amp; </a:t>
            </a:r>
            <a:r>
              <a:rPr lang="en-US" sz="1800" dirty="0" err="1"/>
              <a:t>src</a:t>
            </a:r>
            <a:r>
              <a:rPr lang="en-US" sz="1800" dirty="0"/>
              <a:t> host 192.168.2.75'| cut -f 3 -d' ' | cut -f5 -d'.'| cut -f1 -d':' | sort | </a:t>
            </a:r>
            <a:r>
              <a:rPr lang="en-US" sz="1800" dirty="0" err="1"/>
              <a:t>uniq</a:t>
            </a:r>
            <a:r>
              <a:rPr lang="en-US" sz="1800" dirty="0"/>
              <a:t>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F686-143E-45B6-828A-333B501C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65" y="1504949"/>
            <a:ext cx="2667070" cy="25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6F3-1F8E-42B4-B4F0-1CC6DCC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 – Scanning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8F22-828E-4098-B5FB-4F5A2C075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23,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F3E94-6722-4CB5-8FA8-79AC1DE25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03DFB5-5A8F-427E-98CE-C343A2AC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72" y="1504949"/>
            <a:ext cx="3469815" cy="3171982"/>
          </a:xfrm>
        </p:spPr>
        <p:txBody>
          <a:bodyPr>
            <a:normAutofit/>
          </a:bodyPr>
          <a:lstStyle/>
          <a:p>
            <a:r>
              <a:rPr lang="en-US" sz="2000" dirty="0" err="1"/>
              <a:t>nmap.pcap</a:t>
            </a:r>
            <a:endParaRPr lang="en-US" sz="2000" dirty="0"/>
          </a:p>
          <a:p>
            <a:pPr lvl="1"/>
            <a:r>
              <a:rPr lang="en-US" sz="2000" dirty="0"/>
              <a:t>What may have caused the scan behavior after 12:04:10?</a:t>
            </a:r>
          </a:p>
          <a:p>
            <a:pPr lvl="1"/>
            <a:r>
              <a:rPr lang="en-US" sz="2000" dirty="0"/>
              <a:t>Firewall enabled that does not reset connections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14A70-64EF-44BC-B727-0C15C426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42" y="1337896"/>
            <a:ext cx="4136680" cy="32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964D6747-99AB-4E4B-80EC-816BBFF0284D}"/>
    </a:ext>
  </a:extLst>
</a:theme>
</file>

<file path=ppt/theme/theme2.xml><?xml version="1.0" encoding="utf-8"?>
<a:theme xmlns:a="http://schemas.openxmlformats.org/drawingml/2006/main" name="Custom Design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B5DDCC67-D501-DE47-8B3D-166CB0B29D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63D44CCE4914BB34183B062CF6FE1" ma:contentTypeVersion="4" ma:contentTypeDescription="Create a new document." ma:contentTypeScope="" ma:versionID="372159b7c420614f5a61c5a69b0e8b03">
  <xsd:schema xmlns:xsd="http://www.w3.org/2001/XMLSchema" xmlns:xs="http://www.w3.org/2001/XMLSchema" xmlns:p="http://schemas.microsoft.com/office/2006/metadata/properties" xmlns:ns2="3731b75e-6f68-40f4-9d0a-0a5cf2200f93" targetNamespace="http://schemas.microsoft.com/office/2006/metadata/properties" ma:root="true" ma:fieldsID="d64b5b83b0766b47035683cfca990c54" ns2:_="">
    <xsd:import namespace="3731b75e-6f68-40f4-9d0a-0a5cf2200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b75e-6f68-40f4-9d0a-0a5cf2200f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09629B-DAAE-43CD-9923-A162774A43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B99817-A09C-4D50-BB92-742174BE1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BB757E-0932-4635-8D18-732DEBB5D1F8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3731b75e-6f68-40f4-9d0a-0a5cf2200f9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4576_DD_PPT_Template_R1_LB-c</Template>
  <TotalTime>78608</TotalTime>
  <Words>1316</Words>
  <Application>Microsoft Office PowerPoint</Application>
  <PresentationFormat>On-screen Show (16:9)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.AppleSystemUIFont</vt:lpstr>
      <vt:lpstr>Arial</vt:lpstr>
      <vt:lpstr>Arial Regular</vt:lpstr>
      <vt:lpstr>Calibri</vt:lpstr>
      <vt:lpstr>Office Theme</vt:lpstr>
      <vt:lpstr>Custom Design</vt:lpstr>
      <vt:lpstr>Knowledge Check - Answers</vt:lpstr>
      <vt:lpstr>Knowledge Check - Answers</vt:lpstr>
      <vt:lpstr>Knowledge Check - Answers</vt:lpstr>
      <vt:lpstr>Practical Exercise – Fragmentation Answers</vt:lpstr>
      <vt:lpstr>Practical Exercise – Scanning Answers</vt:lpstr>
      <vt:lpstr>Practical Exercise – Scanning Answers</vt:lpstr>
      <vt:lpstr>Practical Exercise – Scanning Answers</vt:lpstr>
      <vt:lpstr>Practical Exercise – Scanning Answers</vt:lpstr>
      <vt:lpstr>Practical Exercise – Scanning Answers</vt:lpstr>
      <vt:lpstr>ch2.pcap (from root-me.org)</vt:lpstr>
      <vt:lpstr>ch3.pcap (from root-me.org)</vt:lpstr>
      <vt:lpstr>2015-03-24-traffic-analysis-exercise.pcap  (from malware-traffic-analysis.net)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sansholidayhack2013.pcap (from SANS holiday hack challenge, 2013)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  <vt:lpstr>packet_intro.pcap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COPY LOREM IPSUM DOLOR SIT AMET</dc:title>
  <dc:creator>Jared Lemos</dc:creator>
  <cp:lastModifiedBy>Stephen Deck</cp:lastModifiedBy>
  <cp:revision>200</cp:revision>
  <dcterms:created xsi:type="dcterms:W3CDTF">2017-05-08T14:15:54Z</dcterms:created>
  <dcterms:modified xsi:type="dcterms:W3CDTF">2018-04-24T00:56:08Z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0x01010009B63D44CCE4914BB34183B062CF6FE1</vt:lpwstr>
  </property>
</Properties>
</file>