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37"/>
  </p:notesMasterIdLst>
  <p:sldIdLst>
    <p:sldId id="256" r:id="rId2"/>
    <p:sldId id="258" r:id="rId3"/>
    <p:sldId id="257" r:id="rId4"/>
    <p:sldId id="259" r:id="rId5"/>
    <p:sldId id="260" r:id="rId6"/>
    <p:sldId id="261" r:id="rId7"/>
    <p:sldId id="309" r:id="rId8"/>
    <p:sldId id="308" r:id="rId9"/>
    <p:sldId id="262" r:id="rId10"/>
    <p:sldId id="310" r:id="rId11"/>
    <p:sldId id="263" r:id="rId12"/>
    <p:sldId id="264" r:id="rId13"/>
    <p:sldId id="265"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30" r:id="rId31"/>
    <p:sldId id="331" r:id="rId32"/>
    <p:sldId id="327" r:id="rId33"/>
    <p:sldId id="328" r:id="rId34"/>
    <p:sldId id="329" r:id="rId35"/>
    <p:sldId id="268"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BBBB"/>
    <a:srgbClr val="000000"/>
    <a:srgbClr val="0051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CCF6F6-6BE2-482F-9838-55DC7E449CFF}">
  <a:tblStyle styleId="{3ECCF6F6-6BE2-482F-9838-55DC7E449C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34" y="8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000">
                <a:latin typeface="Alata"/>
              </a:rPr>
              <a:t>Projected Revenue for 2025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Projected Revenue</c:v>
                </c:pt>
              </c:strCache>
            </c:strRef>
          </c:tx>
          <c:spPr>
            <a:ln>
              <a:solidFill>
                <a:schemeClr val="bg1">
                  <a:lumMod val="60000"/>
                  <a:lumOff val="40000"/>
                </a:schemeClr>
              </a:solidFill>
            </a:ln>
          </c:spPr>
          <c:dPt>
            <c:idx val="0"/>
            <c:bubble3D val="0"/>
            <c:spPr>
              <a:solidFill>
                <a:srgbClr val="4DBBBB"/>
              </a:solidFill>
              <a:ln w="19050">
                <a:solidFill>
                  <a:schemeClr val="bg1">
                    <a:lumMod val="60000"/>
                    <a:lumOff val="40000"/>
                  </a:schemeClr>
                </a:solidFill>
              </a:ln>
              <a:effectLst/>
            </c:spPr>
            <c:extLst>
              <c:ext xmlns:c16="http://schemas.microsoft.com/office/drawing/2014/chart" uri="{C3380CC4-5D6E-409C-BE32-E72D297353CC}">
                <c16:uniqueId val="{00000002-3A03-4BCB-A576-673B37EE8786}"/>
              </c:ext>
            </c:extLst>
          </c:dPt>
          <c:dPt>
            <c:idx val="1"/>
            <c:bubble3D val="0"/>
            <c:spPr>
              <a:solidFill>
                <a:schemeClr val="bg1">
                  <a:lumMod val="20000"/>
                  <a:lumOff val="80000"/>
                </a:schemeClr>
              </a:solidFill>
              <a:ln w="19050">
                <a:solidFill>
                  <a:schemeClr val="bg1">
                    <a:lumMod val="60000"/>
                    <a:lumOff val="40000"/>
                  </a:schemeClr>
                </a:solidFill>
              </a:ln>
              <a:effectLst/>
            </c:spPr>
            <c:extLst>
              <c:ext xmlns:c16="http://schemas.microsoft.com/office/drawing/2014/chart" uri="{C3380CC4-5D6E-409C-BE32-E72D297353CC}">
                <c16:uniqueId val="{00000001-3A03-4BCB-A576-673B37EE8786}"/>
              </c:ext>
            </c:extLst>
          </c:dPt>
          <c:dLbls>
            <c:dLbl>
              <c:idx val="0"/>
              <c:layout>
                <c:manualLayout>
                  <c:x val="-0.16719516651007413"/>
                  <c:y val="4.1629623100762181E-2"/>
                </c:manualLayout>
              </c:layout>
              <c:tx>
                <c:rich>
                  <a:bodyPr/>
                  <a:lstStyle/>
                  <a:p>
                    <a:fld id="{27FA9F48-10C8-4C37-814A-8534A35FFAC5}" type="VALUE">
                      <a:rPr lang="en-US" sz="1050"/>
                      <a:pPr/>
                      <a:t>[VALUE]</a:t>
                    </a:fld>
                    <a:endParaRPr lang="en-IN"/>
                  </a:p>
                </c:rich>
              </c:tx>
              <c:showLegendKey val="0"/>
              <c:showVal val="1"/>
              <c:showCatName val="0"/>
              <c:showSerName val="0"/>
              <c:showPercent val="0"/>
              <c:showBubbleSize val="0"/>
              <c:extLst>
                <c:ext xmlns:c15="http://schemas.microsoft.com/office/drawing/2012/chart" uri="{CE6537A1-D6FC-4f65-9D91-7224C49458BB}">
                  <c15:layout>
                    <c:manualLayout>
                      <c:w val="0.27477734882654231"/>
                      <c:h val="0.17311988651742302"/>
                    </c:manualLayout>
                  </c15:layout>
                  <c15:dlblFieldTable/>
                  <c15:showDataLabelsRange val="0"/>
                </c:ext>
                <c:ext xmlns:c16="http://schemas.microsoft.com/office/drawing/2014/chart" uri="{C3380CC4-5D6E-409C-BE32-E72D297353CC}">
                  <c16:uniqueId val="{00000002-3A03-4BCB-A576-673B37EE8786}"/>
                </c:ext>
              </c:extLst>
            </c:dLbl>
            <c:dLbl>
              <c:idx val="1"/>
              <c:layout>
                <c:manualLayout>
                  <c:x val="0.16523790867161028"/>
                  <c:y val="-0.10729950056589431"/>
                </c:manualLayout>
              </c:layout>
              <c:spPr>
                <a:noFill/>
                <a:ln>
                  <a:noFill/>
                </a:ln>
                <a:effectLst/>
              </c:spPr>
              <c:txPr>
                <a:bodyPr rot="0" spcFirstLastPara="1" vertOverflow="ellipsis" vert="horz" wrap="square" lIns="38100" tIns="19050" rIns="38100" bIns="19050" anchor="ctr" anchorCtr="1">
                  <a:noAutofit/>
                </a:bodyPr>
                <a:lstStyle/>
                <a:p>
                  <a:pPr>
                    <a:defRPr lang="en-US" sz="1050" b="0" i="0" u="none" strike="noStrike" kern="1200" baseline="0">
                      <a:solidFill>
                        <a:srgbClr val="FFFFFF">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4204030018092396"/>
                      <c:h val="0.15464323646878378"/>
                    </c:manualLayout>
                  </c15:layout>
                </c:ext>
                <c:ext xmlns:c16="http://schemas.microsoft.com/office/drawing/2014/chart" uri="{C3380CC4-5D6E-409C-BE32-E72D297353CC}">
                  <c16:uniqueId val="{00000001-3A03-4BCB-A576-673B37EE878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bg1">
                      <a:lumMod val="40000"/>
                      <a:lumOff val="60000"/>
                    </a:schemeClr>
                  </a:solidFill>
                  <a:round/>
                </a:ln>
                <a:effectLst/>
              </c:spPr>
            </c:leaderLines>
            <c:extLst>
              <c:ext xmlns:c15="http://schemas.microsoft.com/office/drawing/2012/chart" uri="{CE6537A1-D6FC-4f65-9D91-7224C49458BB}"/>
            </c:extLst>
          </c:dLbls>
          <c:cat>
            <c:strRef>
              <c:f>Sheet1!$A$2:$A$3</c:f>
              <c:strCache>
                <c:ptCount val="2"/>
                <c:pt idx="0">
                  <c:v>Domestic</c:v>
                </c:pt>
                <c:pt idx="1">
                  <c:v>Foreign</c:v>
                </c:pt>
              </c:strCache>
            </c:strRef>
          </c:cat>
          <c:val>
            <c:numRef>
              <c:f>Sheet1!$B$2:$B$3</c:f>
              <c:numCache>
                <c:formatCode>\₹\ #.00,,,\ "B"</c:formatCode>
                <c:ptCount val="2"/>
                <c:pt idx="0">
                  <c:v>54500905200</c:v>
                </c:pt>
                <c:pt idx="1">
                  <c:v>4400048800</c:v>
                </c:pt>
              </c:numCache>
            </c:numRef>
          </c:val>
          <c:extLst>
            <c:ext xmlns:c16="http://schemas.microsoft.com/office/drawing/2014/chart" uri="{C3380CC4-5D6E-409C-BE32-E72D297353CC}">
              <c16:uniqueId val="{00000000-3A03-4BCB-A576-673B37EE8786}"/>
            </c:ext>
          </c:extLst>
        </c:ser>
        <c:dLbls>
          <c:showLegendKey val="0"/>
          <c:showVal val="1"/>
          <c:showCatName val="0"/>
          <c:showSerName val="0"/>
          <c:showPercent val="0"/>
          <c:showBubbleSize val="0"/>
          <c:showLeaderLines val="1"/>
        </c:dLbls>
        <c:firstSliceAng val="40"/>
        <c:holeSize val="6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47db2cdc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47db2cdc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9586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222222"/>
                </a:solidFill>
                <a:effectLst/>
                <a:latin typeface="proxima-nova-regular"/>
              </a:rPr>
              <a:t> CAGR term of economicsannual growth of your investments over a specific period of time. </a:t>
            </a:r>
            <a:r>
              <a:rPr lang="en-US" b="0" i="0">
                <a:solidFill>
                  <a:srgbClr val="111111"/>
                </a:solidFill>
                <a:effectLst/>
                <a:latin typeface="SourceSansPro"/>
              </a:rPr>
              <a:t> CAGR is a mathematical formula that provides a "smoothed" rate of return.</a:t>
            </a:r>
            <a:endParaRPr dirty="0"/>
          </a:p>
        </p:txBody>
      </p:sp>
    </p:spTree>
    <p:extLst>
      <p:ext uri="{BB962C8B-B14F-4D97-AF65-F5344CB8AC3E}">
        <p14:creationId xmlns:p14="http://schemas.microsoft.com/office/powerpoint/2010/main" val="3555214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5386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5132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9044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7863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298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47db2cd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47db2cd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6515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183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606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6067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9587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4894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2510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6736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904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864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5688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38183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7799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8113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f0d4332ee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f0d4332ee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9539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e1d838b62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e1d838b6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784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e207fd22f2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e207fd22f2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245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rot="267">
            <a:off x="717275" y="539650"/>
            <a:ext cx="3859200" cy="324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rot="335">
            <a:off x="721700" y="3755425"/>
            <a:ext cx="3076800" cy="5391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500"/>
              <a:buNone/>
              <a:defRPr sz="1600">
                <a:latin typeface="Open Sans Medium"/>
                <a:ea typeface="Open Sans Medium"/>
                <a:cs typeface="Open Sans Medium"/>
                <a:sym typeface="Open Sans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871775" y="2572125"/>
            <a:ext cx="2142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72" name="Google Shape;72;p16"/>
          <p:cNvSpPr txBox="1">
            <a:spLocks noGrp="1"/>
          </p:cNvSpPr>
          <p:nvPr>
            <p:ph type="subTitle" idx="1"/>
          </p:nvPr>
        </p:nvSpPr>
        <p:spPr>
          <a:xfrm>
            <a:off x="871775" y="3062001"/>
            <a:ext cx="2142900" cy="10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73" name="Google Shape;73;p16"/>
          <p:cNvSpPr txBox="1">
            <a:spLocks noGrp="1"/>
          </p:cNvSpPr>
          <p:nvPr>
            <p:ph type="title" idx="2"/>
          </p:nvPr>
        </p:nvSpPr>
        <p:spPr>
          <a:xfrm>
            <a:off x="3500550" y="2572125"/>
            <a:ext cx="2142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74" name="Google Shape;74;p16"/>
          <p:cNvSpPr txBox="1">
            <a:spLocks noGrp="1"/>
          </p:cNvSpPr>
          <p:nvPr>
            <p:ph type="subTitle" idx="3"/>
          </p:nvPr>
        </p:nvSpPr>
        <p:spPr>
          <a:xfrm>
            <a:off x="3500550" y="3062001"/>
            <a:ext cx="2142900" cy="10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75" name="Google Shape;75;p16"/>
          <p:cNvSpPr txBox="1">
            <a:spLocks noGrp="1"/>
          </p:cNvSpPr>
          <p:nvPr>
            <p:ph type="title" idx="4"/>
          </p:nvPr>
        </p:nvSpPr>
        <p:spPr>
          <a:xfrm>
            <a:off x="6132258" y="2572125"/>
            <a:ext cx="2142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76" name="Google Shape;76;p16"/>
          <p:cNvSpPr txBox="1">
            <a:spLocks noGrp="1"/>
          </p:cNvSpPr>
          <p:nvPr>
            <p:ph type="subTitle" idx="5"/>
          </p:nvPr>
        </p:nvSpPr>
        <p:spPr>
          <a:xfrm>
            <a:off x="6132258" y="3062001"/>
            <a:ext cx="2142900" cy="10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77" name="Google Shape;77;p16"/>
          <p:cNvSpPr txBox="1">
            <a:spLocks noGrp="1"/>
          </p:cNvSpPr>
          <p:nvPr>
            <p:ph type="title" idx="6"/>
          </p:nvPr>
        </p:nvSpPr>
        <p:spPr>
          <a:xfrm>
            <a:off x="720000" y="302150"/>
            <a:ext cx="7704000" cy="687000"/>
          </a:xfrm>
          <a:prstGeom prst="rect">
            <a:avLst/>
          </a:prstGeom>
          <a:solidFill>
            <a:schemeClr val="dk1"/>
          </a:solidFill>
          <a:ln>
            <a:noFill/>
          </a:ln>
          <a:effectLst>
            <a:outerShdw blurRad="57150" dist="28575" dir="1740000" algn="bl" rotWithShape="0">
              <a:schemeClr val="lt2">
                <a:alpha val="5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710450" y="1304363"/>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90" name="Google Shape;90;p18"/>
          <p:cNvSpPr txBox="1">
            <a:spLocks noGrp="1"/>
          </p:cNvSpPr>
          <p:nvPr>
            <p:ph type="subTitle" idx="1"/>
          </p:nvPr>
        </p:nvSpPr>
        <p:spPr>
          <a:xfrm>
            <a:off x="710450" y="187238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1" name="Google Shape;91;p18"/>
          <p:cNvSpPr txBox="1">
            <a:spLocks noGrp="1"/>
          </p:cNvSpPr>
          <p:nvPr>
            <p:ph type="title" idx="2"/>
          </p:nvPr>
        </p:nvSpPr>
        <p:spPr>
          <a:xfrm>
            <a:off x="710444" y="2427388"/>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92" name="Google Shape;92;p18"/>
          <p:cNvSpPr txBox="1">
            <a:spLocks noGrp="1"/>
          </p:cNvSpPr>
          <p:nvPr>
            <p:ph type="subTitle" idx="3"/>
          </p:nvPr>
        </p:nvSpPr>
        <p:spPr>
          <a:xfrm>
            <a:off x="710444" y="299541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3" name="Google Shape;93;p18"/>
          <p:cNvSpPr txBox="1">
            <a:spLocks noGrp="1"/>
          </p:cNvSpPr>
          <p:nvPr>
            <p:ph type="title" idx="4"/>
          </p:nvPr>
        </p:nvSpPr>
        <p:spPr>
          <a:xfrm>
            <a:off x="710450" y="355190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94" name="Google Shape;94;p18"/>
          <p:cNvSpPr txBox="1">
            <a:spLocks noGrp="1"/>
          </p:cNvSpPr>
          <p:nvPr>
            <p:ph type="subTitle" idx="5"/>
          </p:nvPr>
        </p:nvSpPr>
        <p:spPr>
          <a:xfrm>
            <a:off x="710450" y="41199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5" name="Google Shape;95;p18"/>
          <p:cNvSpPr txBox="1">
            <a:spLocks noGrp="1"/>
          </p:cNvSpPr>
          <p:nvPr>
            <p:ph type="title" idx="6"/>
          </p:nvPr>
        </p:nvSpPr>
        <p:spPr>
          <a:xfrm>
            <a:off x="3438294" y="355190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96" name="Google Shape;96;p18"/>
          <p:cNvSpPr txBox="1">
            <a:spLocks noGrp="1"/>
          </p:cNvSpPr>
          <p:nvPr>
            <p:ph type="subTitle" idx="7"/>
          </p:nvPr>
        </p:nvSpPr>
        <p:spPr>
          <a:xfrm>
            <a:off x="3438294" y="41199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7" name="Google Shape;97;p18"/>
          <p:cNvSpPr txBox="1">
            <a:spLocks noGrp="1"/>
          </p:cNvSpPr>
          <p:nvPr>
            <p:ph type="title" idx="8"/>
          </p:nvPr>
        </p:nvSpPr>
        <p:spPr>
          <a:xfrm>
            <a:off x="3424008" y="1304363"/>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98" name="Google Shape;98;p18"/>
          <p:cNvSpPr txBox="1">
            <a:spLocks noGrp="1"/>
          </p:cNvSpPr>
          <p:nvPr>
            <p:ph type="subTitle" idx="9"/>
          </p:nvPr>
        </p:nvSpPr>
        <p:spPr>
          <a:xfrm>
            <a:off x="3424008" y="187238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9" name="Google Shape;99;p18"/>
          <p:cNvSpPr txBox="1">
            <a:spLocks noGrp="1"/>
          </p:cNvSpPr>
          <p:nvPr>
            <p:ph type="title" idx="13"/>
          </p:nvPr>
        </p:nvSpPr>
        <p:spPr>
          <a:xfrm>
            <a:off x="3438295" y="2427388"/>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00" name="Google Shape;100;p18"/>
          <p:cNvSpPr txBox="1">
            <a:spLocks noGrp="1"/>
          </p:cNvSpPr>
          <p:nvPr>
            <p:ph type="subTitle" idx="14"/>
          </p:nvPr>
        </p:nvSpPr>
        <p:spPr>
          <a:xfrm>
            <a:off x="3438295" y="299541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1" name="Google Shape;101;p18"/>
          <p:cNvSpPr txBox="1">
            <a:spLocks noGrp="1"/>
          </p:cNvSpPr>
          <p:nvPr>
            <p:ph type="title" idx="15"/>
          </p:nvPr>
        </p:nvSpPr>
        <p:spPr>
          <a:xfrm>
            <a:off x="720000" y="302150"/>
            <a:ext cx="7704000" cy="687000"/>
          </a:xfrm>
          <a:prstGeom prst="rect">
            <a:avLst/>
          </a:prstGeom>
          <a:solidFill>
            <a:schemeClr val="dk1"/>
          </a:solidFill>
          <a:ln>
            <a:noFill/>
          </a:ln>
          <a:effectLst>
            <a:outerShdw blurRad="57150" dist="28575" dir="1740000" algn="bl" rotWithShape="0">
              <a:schemeClr val="lt2">
                <a:alpha val="5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02"/>
        <p:cNvGrpSpPr/>
        <p:nvPr/>
      </p:nvGrpSpPr>
      <p:grpSpPr>
        <a:xfrm>
          <a:off x="0" y="0"/>
          <a:ext cx="0" cy="0"/>
          <a:chOff x="0" y="0"/>
          <a:chExt cx="0" cy="0"/>
        </a:xfrm>
      </p:grpSpPr>
      <p:sp>
        <p:nvSpPr>
          <p:cNvPr id="103" name="Google Shape;103;p19"/>
          <p:cNvSpPr txBox="1">
            <a:spLocks noGrp="1"/>
          </p:cNvSpPr>
          <p:nvPr>
            <p:ph type="title" hasCustomPrompt="1"/>
          </p:nvPr>
        </p:nvSpPr>
        <p:spPr>
          <a:xfrm>
            <a:off x="7408064" y="1321406"/>
            <a:ext cx="1029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ctor"/>
              <a:buNone/>
              <a:defRPr sz="2600"/>
            </a:lvl1pPr>
            <a:lvl2pPr lvl="1" algn="ctr" rtl="0">
              <a:spcBef>
                <a:spcPts val="0"/>
              </a:spcBef>
              <a:spcAft>
                <a:spcPts val="0"/>
              </a:spcAft>
              <a:buSzPts val="2400"/>
              <a:buFont typeface="Actor"/>
              <a:buNone/>
              <a:defRPr sz="2400">
                <a:latin typeface="Actor"/>
                <a:ea typeface="Actor"/>
                <a:cs typeface="Actor"/>
                <a:sym typeface="Actor"/>
              </a:defRPr>
            </a:lvl2pPr>
            <a:lvl3pPr lvl="2" algn="ctr" rtl="0">
              <a:spcBef>
                <a:spcPts val="0"/>
              </a:spcBef>
              <a:spcAft>
                <a:spcPts val="0"/>
              </a:spcAft>
              <a:buSzPts val="2400"/>
              <a:buFont typeface="Actor"/>
              <a:buNone/>
              <a:defRPr sz="2400">
                <a:latin typeface="Actor"/>
                <a:ea typeface="Actor"/>
                <a:cs typeface="Actor"/>
                <a:sym typeface="Actor"/>
              </a:defRPr>
            </a:lvl3pPr>
            <a:lvl4pPr lvl="3" algn="ctr" rtl="0">
              <a:spcBef>
                <a:spcPts val="0"/>
              </a:spcBef>
              <a:spcAft>
                <a:spcPts val="0"/>
              </a:spcAft>
              <a:buSzPts val="2400"/>
              <a:buFont typeface="Actor"/>
              <a:buNone/>
              <a:defRPr sz="2400">
                <a:latin typeface="Actor"/>
                <a:ea typeface="Actor"/>
                <a:cs typeface="Actor"/>
                <a:sym typeface="Actor"/>
              </a:defRPr>
            </a:lvl4pPr>
            <a:lvl5pPr lvl="4" algn="ctr" rtl="0">
              <a:spcBef>
                <a:spcPts val="0"/>
              </a:spcBef>
              <a:spcAft>
                <a:spcPts val="0"/>
              </a:spcAft>
              <a:buSzPts val="2400"/>
              <a:buFont typeface="Actor"/>
              <a:buNone/>
              <a:defRPr sz="2400">
                <a:latin typeface="Actor"/>
                <a:ea typeface="Actor"/>
                <a:cs typeface="Actor"/>
                <a:sym typeface="Actor"/>
              </a:defRPr>
            </a:lvl5pPr>
            <a:lvl6pPr lvl="5" algn="ctr" rtl="0">
              <a:spcBef>
                <a:spcPts val="0"/>
              </a:spcBef>
              <a:spcAft>
                <a:spcPts val="0"/>
              </a:spcAft>
              <a:buSzPts val="2400"/>
              <a:buFont typeface="Actor"/>
              <a:buNone/>
              <a:defRPr sz="2400">
                <a:latin typeface="Actor"/>
                <a:ea typeface="Actor"/>
                <a:cs typeface="Actor"/>
                <a:sym typeface="Actor"/>
              </a:defRPr>
            </a:lvl6pPr>
            <a:lvl7pPr lvl="6" algn="ctr" rtl="0">
              <a:spcBef>
                <a:spcPts val="0"/>
              </a:spcBef>
              <a:spcAft>
                <a:spcPts val="0"/>
              </a:spcAft>
              <a:buSzPts val="2400"/>
              <a:buFont typeface="Actor"/>
              <a:buNone/>
              <a:defRPr sz="2400">
                <a:latin typeface="Actor"/>
                <a:ea typeface="Actor"/>
                <a:cs typeface="Actor"/>
                <a:sym typeface="Actor"/>
              </a:defRPr>
            </a:lvl7pPr>
            <a:lvl8pPr lvl="7" algn="ctr" rtl="0">
              <a:spcBef>
                <a:spcPts val="0"/>
              </a:spcBef>
              <a:spcAft>
                <a:spcPts val="0"/>
              </a:spcAft>
              <a:buSzPts val="2400"/>
              <a:buFont typeface="Actor"/>
              <a:buNone/>
              <a:defRPr sz="2400">
                <a:latin typeface="Actor"/>
                <a:ea typeface="Actor"/>
                <a:cs typeface="Actor"/>
                <a:sym typeface="Actor"/>
              </a:defRPr>
            </a:lvl8pPr>
            <a:lvl9pPr lvl="8" algn="ctr" rtl="0">
              <a:spcBef>
                <a:spcPts val="0"/>
              </a:spcBef>
              <a:spcAft>
                <a:spcPts val="0"/>
              </a:spcAft>
              <a:buSzPts val="2400"/>
              <a:buFont typeface="Actor"/>
              <a:buNone/>
              <a:defRPr sz="2400">
                <a:latin typeface="Actor"/>
                <a:ea typeface="Actor"/>
                <a:cs typeface="Actor"/>
                <a:sym typeface="Actor"/>
              </a:defRPr>
            </a:lvl9pPr>
          </a:lstStyle>
          <a:p>
            <a:r>
              <a:t>xx%</a:t>
            </a:r>
          </a:p>
        </p:txBody>
      </p:sp>
      <p:sp>
        <p:nvSpPr>
          <p:cNvPr id="104" name="Google Shape;104;p19"/>
          <p:cNvSpPr txBox="1">
            <a:spLocks noGrp="1"/>
          </p:cNvSpPr>
          <p:nvPr>
            <p:ph type="subTitle" idx="1"/>
          </p:nvPr>
        </p:nvSpPr>
        <p:spPr>
          <a:xfrm>
            <a:off x="720000" y="1465250"/>
            <a:ext cx="2382900" cy="540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5" name="Google Shape;105;p19"/>
          <p:cNvSpPr txBox="1">
            <a:spLocks noGrp="1"/>
          </p:cNvSpPr>
          <p:nvPr>
            <p:ph type="title" idx="2"/>
          </p:nvPr>
        </p:nvSpPr>
        <p:spPr>
          <a:xfrm>
            <a:off x="3118775" y="1465250"/>
            <a:ext cx="1808100" cy="54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06" name="Google Shape;106;p19"/>
          <p:cNvSpPr txBox="1">
            <a:spLocks noGrp="1"/>
          </p:cNvSpPr>
          <p:nvPr>
            <p:ph type="title" idx="3" hasCustomPrompt="1"/>
          </p:nvPr>
        </p:nvSpPr>
        <p:spPr>
          <a:xfrm>
            <a:off x="7408064" y="2546302"/>
            <a:ext cx="1029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ctor"/>
              <a:buNone/>
              <a:defRPr sz="2600"/>
            </a:lvl1pPr>
            <a:lvl2pPr lvl="1" algn="ctr" rtl="0">
              <a:spcBef>
                <a:spcPts val="0"/>
              </a:spcBef>
              <a:spcAft>
                <a:spcPts val="0"/>
              </a:spcAft>
              <a:buSzPts val="2400"/>
              <a:buFont typeface="Actor"/>
              <a:buNone/>
              <a:defRPr sz="2400">
                <a:latin typeface="Actor"/>
                <a:ea typeface="Actor"/>
                <a:cs typeface="Actor"/>
                <a:sym typeface="Actor"/>
              </a:defRPr>
            </a:lvl2pPr>
            <a:lvl3pPr lvl="2" algn="ctr" rtl="0">
              <a:spcBef>
                <a:spcPts val="0"/>
              </a:spcBef>
              <a:spcAft>
                <a:spcPts val="0"/>
              </a:spcAft>
              <a:buSzPts val="2400"/>
              <a:buFont typeface="Actor"/>
              <a:buNone/>
              <a:defRPr sz="2400">
                <a:latin typeface="Actor"/>
                <a:ea typeface="Actor"/>
                <a:cs typeface="Actor"/>
                <a:sym typeface="Actor"/>
              </a:defRPr>
            </a:lvl3pPr>
            <a:lvl4pPr lvl="3" algn="ctr" rtl="0">
              <a:spcBef>
                <a:spcPts val="0"/>
              </a:spcBef>
              <a:spcAft>
                <a:spcPts val="0"/>
              </a:spcAft>
              <a:buSzPts val="2400"/>
              <a:buFont typeface="Actor"/>
              <a:buNone/>
              <a:defRPr sz="2400">
                <a:latin typeface="Actor"/>
                <a:ea typeface="Actor"/>
                <a:cs typeface="Actor"/>
                <a:sym typeface="Actor"/>
              </a:defRPr>
            </a:lvl4pPr>
            <a:lvl5pPr lvl="4" algn="ctr" rtl="0">
              <a:spcBef>
                <a:spcPts val="0"/>
              </a:spcBef>
              <a:spcAft>
                <a:spcPts val="0"/>
              </a:spcAft>
              <a:buSzPts val="2400"/>
              <a:buFont typeface="Actor"/>
              <a:buNone/>
              <a:defRPr sz="2400">
                <a:latin typeface="Actor"/>
                <a:ea typeface="Actor"/>
                <a:cs typeface="Actor"/>
                <a:sym typeface="Actor"/>
              </a:defRPr>
            </a:lvl5pPr>
            <a:lvl6pPr lvl="5" algn="ctr" rtl="0">
              <a:spcBef>
                <a:spcPts val="0"/>
              </a:spcBef>
              <a:spcAft>
                <a:spcPts val="0"/>
              </a:spcAft>
              <a:buSzPts val="2400"/>
              <a:buFont typeface="Actor"/>
              <a:buNone/>
              <a:defRPr sz="2400">
                <a:latin typeface="Actor"/>
                <a:ea typeface="Actor"/>
                <a:cs typeface="Actor"/>
                <a:sym typeface="Actor"/>
              </a:defRPr>
            </a:lvl6pPr>
            <a:lvl7pPr lvl="6" algn="ctr" rtl="0">
              <a:spcBef>
                <a:spcPts val="0"/>
              </a:spcBef>
              <a:spcAft>
                <a:spcPts val="0"/>
              </a:spcAft>
              <a:buSzPts val="2400"/>
              <a:buFont typeface="Actor"/>
              <a:buNone/>
              <a:defRPr sz="2400">
                <a:latin typeface="Actor"/>
                <a:ea typeface="Actor"/>
                <a:cs typeface="Actor"/>
                <a:sym typeface="Actor"/>
              </a:defRPr>
            </a:lvl7pPr>
            <a:lvl8pPr lvl="7" algn="ctr" rtl="0">
              <a:spcBef>
                <a:spcPts val="0"/>
              </a:spcBef>
              <a:spcAft>
                <a:spcPts val="0"/>
              </a:spcAft>
              <a:buSzPts val="2400"/>
              <a:buFont typeface="Actor"/>
              <a:buNone/>
              <a:defRPr sz="2400">
                <a:latin typeface="Actor"/>
                <a:ea typeface="Actor"/>
                <a:cs typeface="Actor"/>
                <a:sym typeface="Actor"/>
              </a:defRPr>
            </a:lvl8pPr>
            <a:lvl9pPr lvl="8" algn="ctr" rtl="0">
              <a:spcBef>
                <a:spcPts val="0"/>
              </a:spcBef>
              <a:spcAft>
                <a:spcPts val="0"/>
              </a:spcAft>
              <a:buSzPts val="2400"/>
              <a:buFont typeface="Actor"/>
              <a:buNone/>
              <a:defRPr sz="2400">
                <a:latin typeface="Actor"/>
                <a:ea typeface="Actor"/>
                <a:cs typeface="Actor"/>
                <a:sym typeface="Actor"/>
              </a:defRPr>
            </a:lvl9pPr>
          </a:lstStyle>
          <a:p>
            <a:r>
              <a:t>xx%</a:t>
            </a:r>
          </a:p>
        </p:txBody>
      </p:sp>
      <p:sp>
        <p:nvSpPr>
          <p:cNvPr id="107" name="Google Shape;107;p19"/>
          <p:cNvSpPr txBox="1">
            <a:spLocks noGrp="1"/>
          </p:cNvSpPr>
          <p:nvPr>
            <p:ph type="subTitle" idx="4"/>
          </p:nvPr>
        </p:nvSpPr>
        <p:spPr>
          <a:xfrm>
            <a:off x="720000" y="2690152"/>
            <a:ext cx="2382900" cy="540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8" name="Google Shape;108;p19"/>
          <p:cNvSpPr txBox="1">
            <a:spLocks noGrp="1"/>
          </p:cNvSpPr>
          <p:nvPr>
            <p:ph type="title" idx="5"/>
          </p:nvPr>
        </p:nvSpPr>
        <p:spPr>
          <a:xfrm>
            <a:off x="3118775" y="2690152"/>
            <a:ext cx="1808100" cy="54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09" name="Google Shape;109;p19"/>
          <p:cNvSpPr txBox="1">
            <a:spLocks noGrp="1"/>
          </p:cNvSpPr>
          <p:nvPr>
            <p:ph type="title" idx="6" hasCustomPrompt="1"/>
          </p:nvPr>
        </p:nvSpPr>
        <p:spPr>
          <a:xfrm>
            <a:off x="7408064" y="3771197"/>
            <a:ext cx="1029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ctor"/>
              <a:buNone/>
              <a:defRPr sz="2600"/>
            </a:lvl1pPr>
            <a:lvl2pPr lvl="1" algn="ctr" rtl="0">
              <a:spcBef>
                <a:spcPts val="0"/>
              </a:spcBef>
              <a:spcAft>
                <a:spcPts val="0"/>
              </a:spcAft>
              <a:buSzPts val="2400"/>
              <a:buFont typeface="Actor"/>
              <a:buNone/>
              <a:defRPr sz="2400">
                <a:latin typeface="Actor"/>
                <a:ea typeface="Actor"/>
                <a:cs typeface="Actor"/>
                <a:sym typeface="Actor"/>
              </a:defRPr>
            </a:lvl2pPr>
            <a:lvl3pPr lvl="2" algn="ctr" rtl="0">
              <a:spcBef>
                <a:spcPts val="0"/>
              </a:spcBef>
              <a:spcAft>
                <a:spcPts val="0"/>
              </a:spcAft>
              <a:buSzPts val="2400"/>
              <a:buFont typeface="Actor"/>
              <a:buNone/>
              <a:defRPr sz="2400">
                <a:latin typeface="Actor"/>
                <a:ea typeface="Actor"/>
                <a:cs typeface="Actor"/>
                <a:sym typeface="Actor"/>
              </a:defRPr>
            </a:lvl3pPr>
            <a:lvl4pPr lvl="3" algn="ctr" rtl="0">
              <a:spcBef>
                <a:spcPts val="0"/>
              </a:spcBef>
              <a:spcAft>
                <a:spcPts val="0"/>
              </a:spcAft>
              <a:buSzPts val="2400"/>
              <a:buFont typeface="Actor"/>
              <a:buNone/>
              <a:defRPr sz="2400">
                <a:latin typeface="Actor"/>
                <a:ea typeface="Actor"/>
                <a:cs typeface="Actor"/>
                <a:sym typeface="Actor"/>
              </a:defRPr>
            </a:lvl4pPr>
            <a:lvl5pPr lvl="4" algn="ctr" rtl="0">
              <a:spcBef>
                <a:spcPts val="0"/>
              </a:spcBef>
              <a:spcAft>
                <a:spcPts val="0"/>
              </a:spcAft>
              <a:buSzPts val="2400"/>
              <a:buFont typeface="Actor"/>
              <a:buNone/>
              <a:defRPr sz="2400">
                <a:latin typeface="Actor"/>
                <a:ea typeface="Actor"/>
                <a:cs typeface="Actor"/>
                <a:sym typeface="Actor"/>
              </a:defRPr>
            </a:lvl5pPr>
            <a:lvl6pPr lvl="5" algn="ctr" rtl="0">
              <a:spcBef>
                <a:spcPts val="0"/>
              </a:spcBef>
              <a:spcAft>
                <a:spcPts val="0"/>
              </a:spcAft>
              <a:buSzPts val="2400"/>
              <a:buFont typeface="Actor"/>
              <a:buNone/>
              <a:defRPr sz="2400">
                <a:latin typeface="Actor"/>
                <a:ea typeface="Actor"/>
                <a:cs typeface="Actor"/>
                <a:sym typeface="Actor"/>
              </a:defRPr>
            </a:lvl6pPr>
            <a:lvl7pPr lvl="6" algn="ctr" rtl="0">
              <a:spcBef>
                <a:spcPts val="0"/>
              </a:spcBef>
              <a:spcAft>
                <a:spcPts val="0"/>
              </a:spcAft>
              <a:buSzPts val="2400"/>
              <a:buFont typeface="Actor"/>
              <a:buNone/>
              <a:defRPr sz="2400">
                <a:latin typeface="Actor"/>
                <a:ea typeface="Actor"/>
                <a:cs typeface="Actor"/>
                <a:sym typeface="Actor"/>
              </a:defRPr>
            </a:lvl7pPr>
            <a:lvl8pPr lvl="7" algn="ctr" rtl="0">
              <a:spcBef>
                <a:spcPts val="0"/>
              </a:spcBef>
              <a:spcAft>
                <a:spcPts val="0"/>
              </a:spcAft>
              <a:buSzPts val="2400"/>
              <a:buFont typeface="Actor"/>
              <a:buNone/>
              <a:defRPr sz="2400">
                <a:latin typeface="Actor"/>
                <a:ea typeface="Actor"/>
                <a:cs typeface="Actor"/>
                <a:sym typeface="Actor"/>
              </a:defRPr>
            </a:lvl8pPr>
            <a:lvl9pPr lvl="8" algn="ctr" rtl="0">
              <a:spcBef>
                <a:spcPts val="0"/>
              </a:spcBef>
              <a:spcAft>
                <a:spcPts val="0"/>
              </a:spcAft>
              <a:buSzPts val="2400"/>
              <a:buFont typeface="Actor"/>
              <a:buNone/>
              <a:defRPr sz="2400">
                <a:latin typeface="Actor"/>
                <a:ea typeface="Actor"/>
                <a:cs typeface="Actor"/>
                <a:sym typeface="Actor"/>
              </a:defRPr>
            </a:lvl9pPr>
          </a:lstStyle>
          <a:p>
            <a:r>
              <a:t>xx%</a:t>
            </a:r>
          </a:p>
        </p:txBody>
      </p:sp>
      <p:sp>
        <p:nvSpPr>
          <p:cNvPr id="110" name="Google Shape;110;p19"/>
          <p:cNvSpPr txBox="1">
            <a:spLocks noGrp="1"/>
          </p:cNvSpPr>
          <p:nvPr>
            <p:ph type="subTitle" idx="7"/>
          </p:nvPr>
        </p:nvSpPr>
        <p:spPr>
          <a:xfrm>
            <a:off x="720000" y="3915050"/>
            <a:ext cx="2382900" cy="5406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11" name="Google Shape;111;p19"/>
          <p:cNvSpPr txBox="1">
            <a:spLocks noGrp="1"/>
          </p:cNvSpPr>
          <p:nvPr>
            <p:ph type="title" idx="8"/>
          </p:nvPr>
        </p:nvSpPr>
        <p:spPr>
          <a:xfrm>
            <a:off x="3118775" y="3915050"/>
            <a:ext cx="1808100" cy="54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12" name="Google Shape;112;p19"/>
          <p:cNvSpPr txBox="1">
            <a:spLocks noGrp="1"/>
          </p:cNvSpPr>
          <p:nvPr>
            <p:ph type="title" idx="9"/>
          </p:nvPr>
        </p:nvSpPr>
        <p:spPr>
          <a:xfrm>
            <a:off x="720000" y="302150"/>
            <a:ext cx="7704000" cy="687000"/>
          </a:xfrm>
          <a:prstGeom prst="rect">
            <a:avLst/>
          </a:prstGeom>
          <a:solidFill>
            <a:schemeClr val="dk1"/>
          </a:solidFill>
          <a:ln>
            <a:noFill/>
          </a:ln>
          <a:effectLst>
            <a:outerShdw blurRad="57150" dist="28575" dir="1740000" algn="bl" rotWithShape="0">
              <a:schemeClr val="lt2">
                <a:alpha val="5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08775" y="2375700"/>
            <a:ext cx="3373200" cy="841800"/>
          </a:xfrm>
          <a:prstGeom prst="rect">
            <a:avLst/>
          </a:prstGeom>
          <a:ln>
            <a:noFill/>
          </a:ln>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lvl1pPr>
            <a:lvl2pPr lvl="1" algn="ctr">
              <a:spcBef>
                <a:spcPts val="0"/>
              </a:spcBef>
              <a:spcAft>
                <a:spcPts val="0"/>
              </a:spcAft>
              <a:buClr>
                <a:schemeClr val="accent2"/>
              </a:buClr>
              <a:buSzPts val="3600"/>
              <a:buNone/>
              <a:defRPr sz="3600">
                <a:solidFill>
                  <a:schemeClr val="accent2"/>
                </a:solidFill>
              </a:defRPr>
            </a:lvl2pPr>
            <a:lvl3pPr lvl="2" algn="ctr">
              <a:spcBef>
                <a:spcPts val="0"/>
              </a:spcBef>
              <a:spcAft>
                <a:spcPts val="0"/>
              </a:spcAft>
              <a:buClr>
                <a:schemeClr val="accent2"/>
              </a:buClr>
              <a:buSzPts val="3600"/>
              <a:buNone/>
              <a:defRPr sz="3600">
                <a:solidFill>
                  <a:schemeClr val="accent2"/>
                </a:solidFill>
              </a:defRPr>
            </a:lvl3pPr>
            <a:lvl4pPr lvl="3" algn="ctr">
              <a:spcBef>
                <a:spcPts val="0"/>
              </a:spcBef>
              <a:spcAft>
                <a:spcPts val="0"/>
              </a:spcAft>
              <a:buClr>
                <a:schemeClr val="accent2"/>
              </a:buClr>
              <a:buSzPts val="3600"/>
              <a:buNone/>
              <a:defRPr sz="3600">
                <a:solidFill>
                  <a:schemeClr val="accent2"/>
                </a:solidFill>
              </a:defRPr>
            </a:lvl4pPr>
            <a:lvl5pPr lvl="4" algn="ctr">
              <a:spcBef>
                <a:spcPts val="0"/>
              </a:spcBef>
              <a:spcAft>
                <a:spcPts val="0"/>
              </a:spcAft>
              <a:buClr>
                <a:schemeClr val="accent2"/>
              </a:buClr>
              <a:buSzPts val="3600"/>
              <a:buNone/>
              <a:defRPr sz="3600">
                <a:solidFill>
                  <a:schemeClr val="accent2"/>
                </a:solidFill>
              </a:defRPr>
            </a:lvl5pPr>
            <a:lvl6pPr lvl="5" algn="ctr">
              <a:spcBef>
                <a:spcPts val="0"/>
              </a:spcBef>
              <a:spcAft>
                <a:spcPts val="0"/>
              </a:spcAft>
              <a:buClr>
                <a:schemeClr val="accent2"/>
              </a:buClr>
              <a:buSzPts val="3600"/>
              <a:buNone/>
              <a:defRPr sz="3600">
                <a:solidFill>
                  <a:schemeClr val="accent2"/>
                </a:solidFill>
              </a:defRPr>
            </a:lvl6pPr>
            <a:lvl7pPr lvl="6" algn="ctr">
              <a:spcBef>
                <a:spcPts val="0"/>
              </a:spcBef>
              <a:spcAft>
                <a:spcPts val="0"/>
              </a:spcAft>
              <a:buClr>
                <a:schemeClr val="accent2"/>
              </a:buClr>
              <a:buSzPts val="3600"/>
              <a:buNone/>
              <a:defRPr sz="3600">
                <a:solidFill>
                  <a:schemeClr val="accent2"/>
                </a:solidFill>
              </a:defRPr>
            </a:lvl7pPr>
            <a:lvl8pPr lvl="7" algn="ctr">
              <a:spcBef>
                <a:spcPts val="0"/>
              </a:spcBef>
              <a:spcAft>
                <a:spcPts val="0"/>
              </a:spcAft>
              <a:buClr>
                <a:schemeClr val="accent2"/>
              </a:buClr>
              <a:buSzPts val="3600"/>
              <a:buNone/>
              <a:defRPr sz="3600">
                <a:solidFill>
                  <a:schemeClr val="accent2"/>
                </a:solidFill>
              </a:defRPr>
            </a:lvl8pPr>
            <a:lvl9pPr lvl="8" algn="ctr">
              <a:spcBef>
                <a:spcPts val="0"/>
              </a:spcBef>
              <a:spcAft>
                <a:spcPts val="0"/>
              </a:spcAft>
              <a:buClr>
                <a:schemeClr val="accent2"/>
              </a:buClr>
              <a:buSzPts val="3600"/>
              <a:buNone/>
              <a:defRPr sz="3600">
                <a:solidFill>
                  <a:schemeClr val="accent2"/>
                </a:solidFill>
              </a:defRPr>
            </a:lvl9pPr>
          </a:lstStyle>
          <a:p>
            <a:endParaRPr/>
          </a:p>
        </p:txBody>
      </p:sp>
      <p:sp>
        <p:nvSpPr>
          <p:cNvPr id="13" name="Google Shape;13;p3"/>
          <p:cNvSpPr txBox="1">
            <a:spLocks noGrp="1"/>
          </p:cNvSpPr>
          <p:nvPr>
            <p:ph type="title" idx="2" hasCustomPrompt="1"/>
          </p:nvPr>
        </p:nvSpPr>
        <p:spPr>
          <a:xfrm>
            <a:off x="4208775" y="1579550"/>
            <a:ext cx="33732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6000"/>
              <a:buNone/>
              <a:defRPr sz="4800" b="1"/>
            </a:lvl1pPr>
            <a:lvl2pPr lvl="1" algn="ctr" rtl="0">
              <a:spcBef>
                <a:spcPts val="0"/>
              </a:spcBef>
              <a:spcAft>
                <a:spcPts val="0"/>
              </a:spcAft>
              <a:buClr>
                <a:schemeClr val="accent2"/>
              </a:buClr>
              <a:buSzPts val="6000"/>
              <a:buNone/>
              <a:defRPr sz="6000">
                <a:solidFill>
                  <a:schemeClr val="accent2"/>
                </a:solidFill>
              </a:defRPr>
            </a:lvl2pPr>
            <a:lvl3pPr lvl="2" algn="ctr" rtl="0">
              <a:spcBef>
                <a:spcPts val="0"/>
              </a:spcBef>
              <a:spcAft>
                <a:spcPts val="0"/>
              </a:spcAft>
              <a:buClr>
                <a:schemeClr val="accent2"/>
              </a:buClr>
              <a:buSzPts val="6000"/>
              <a:buNone/>
              <a:defRPr sz="6000">
                <a:solidFill>
                  <a:schemeClr val="accent2"/>
                </a:solidFill>
              </a:defRPr>
            </a:lvl3pPr>
            <a:lvl4pPr lvl="3" algn="ctr" rtl="0">
              <a:spcBef>
                <a:spcPts val="0"/>
              </a:spcBef>
              <a:spcAft>
                <a:spcPts val="0"/>
              </a:spcAft>
              <a:buClr>
                <a:schemeClr val="accent2"/>
              </a:buClr>
              <a:buSzPts val="6000"/>
              <a:buNone/>
              <a:defRPr sz="6000">
                <a:solidFill>
                  <a:schemeClr val="accent2"/>
                </a:solidFill>
              </a:defRPr>
            </a:lvl4pPr>
            <a:lvl5pPr lvl="4" algn="ctr" rtl="0">
              <a:spcBef>
                <a:spcPts val="0"/>
              </a:spcBef>
              <a:spcAft>
                <a:spcPts val="0"/>
              </a:spcAft>
              <a:buClr>
                <a:schemeClr val="accent2"/>
              </a:buClr>
              <a:buSzPts val="6000"/>
              <a:buNone/>
              <a:defRPr sz="6000">
                <a:solidFill>
                  <a:schemeClr val="accent2"/>
                </a:solidFill>
              </a:defRPr>
            </a:lvl5pPr>
            <a:lvl6pPr lvl="5" algn="ctr" rtl="0">
              <a:spcBef>
                <a:spcPts val="0"/>
              </a:spcBef>
              <a:spcAft>
                <a:spcPts val="0"/>
              </a:spcAft>
              <a:buClr>
                <a:schemeClr val="accent2"/>
              </a:buClr>
              <a:buSzPts val="6000"/>
              <a:buNone/>
              <a:defRPr sz="6000">
                <a:solidFill>
                  <a:schemeClr val="accent2"/>
                </a:solidFill>
              </a:defRPr>
            </a:lvl6pPr>
            <a:lvl7pPr lvl="6" algn="ctr" rtl="0">
              <a:spcBef>
                <a:spcPts val="0"/>
              </a:spcBef>
              <a:spcAft>
                <a:spcPts val="0"/>
              </a:spcAft>
              <a:buClr>
                <a:schemeClr val="accent2"/>
              </a:buClr>
              <a:buSzPts val="6000"/>
              <a:buNone/>
              <a:defRPr sz="6000">
                <a:solidFill>
                  <a:schemeClr val="accent2"/>
                </a:solidFill>
              </a:defRPr>
            </a:lvl7pPr>
            <a:lvl8pPr lvl="7" algn="ctr" rtl="0">
              <a:spcBef>
                <a:spcPts val="0"/>
              </a:spcBef>
              <a:spcAft>
                <a:spcPts val="0"/>
              </a:spcAft>
              <a:buClr>
                <a:schemeClr val="accent2"/>
              </a:buClr>
              <a:buSzPts val="6000"/>
              <a:buNone/>
              <a:defRPr sz="6000">
                <a:solidFill>
                  <a:schemeClr val="accent2"/>
                </a:solidFill>
              </a:defRPr>
            </a:lvl8pPr>
            <a:lvl9pPr lvl="8" algn="ctr" rtl="0">
              <a:spcBef>
                <a:spcPts val="0"/>
              </a:spcBef>
              <a:spcAft>
                <a:spcPts val="0"/>
              </a:spcAft>
              <a:buClr>
                <a:schemeClr val="accent2"/>
              </a:buClr>
              <a:buSzPts val="6000"/>
              <a:buNone/>
              <a:defRPr sz="6000">
                <a:solidFill>
                  <a:schemeClr val="accent2"/>
                </a:solidFill>
              </a:defRPr>
            </a:lvl9pPr>
          </a:lstStyle>
          <a:p>
            <a:r>
              <a:t>xx%</a:t>
            </a:r>
          </a:p>
        </p:txBody>
      </p:sp>
      <p:sp>
        <p:nvSpPr>
          <p:cNvPr id="14" name="Google Shape;14;p3"/>
          <p:cNvSpPr txBox="1">
            <a:spLocks noGrp="1"/>
          </p:cNvSpPr>
          <p:nvPr>
            <p:ph type="subTitle" idx="1"/>
          </p:nvPr>
        </p:nvSpPr>
        <p:spPr>
          <a:xfrm>
            <a:off x="4208775" y="3217500"/>
            <a:ext cx="3373200" cy="61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13225" y="1348750"/>
            <a:ext cx="7717800" cy="32202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accent1"/>
              </a:buClr>
              <a:buSzPts val="1800"/>
              <a:buFont typeface="Actor"/>
              <a:buAutoNum type="arabicPeriod"/>
              <a:defRPr sz="1100">
                <a:solidFill>
                  <a:srgbClr val="434343"/>
                </a:solidFill>
              </a:defRPr>
            </a:lvl1pPr>
            <a:lvl2pPr marL="914400" lvl="1" indent="-323850" rtl="0">
              <a:lnSpc>
                <a:spcPct val="115000"/>
              </a:lnSpc>
              <a:spcBef>
                <a:spcPts val="0"/>
              </a:spcBef>
              <a:spcAft>
                <a:spcPts val="0"/>
              </a:spcAft>
              <a:buClr>
                <a:srgbClr val="15325B"/>
              </a:buClr>
              <a:buSzPts val="1500"/>
              <a:buFont typeface="Darker Grotesque SemiBold"/>
              <a:buAutoNum type="alphaLcPeriod"/>
              <a:defRPr>
                <a:solidFill>
                  <a:srgbClr val="434343"/>
                </a:solidFill>
              </a:defRPr>
            </a:lvl2pPr>
            <a:lvl3pPr marL="1371600" lvl="2" indent="-323850" rtl="0">
              <a:lnSpc>
                <a:spcPct val="115000"/>
              </a:lnSpc>
              <a:spcBef>
                <a:spcPts val="0"/>
              </a:spcBef>
              <a:spcAft>
                <a:spcPts val="0"/>
              </a:spcAft>
              <a:buClr>
                <a:srgbClr val="15325B"/>
              </a:buClr>
              <a:buSzPts val="1500"/>
              <a:buFont typeface="Darker Grotesque SemiBold"/>
              <a:buAutoNum type="romanLcPeriod"/>
              <a:defRPr>
                <a:solidFill>
                  <a:srgbClr val="434343"/>
                </a:solidFill>
              </a:defRPr>
            </a:lvl3pPr>
            <a:lvl4pPr marL="1828800" lvl="3" indent="-323850" rtl="0">
              <a:lnSpc>
                <a:spcPct val="115000"/>
              </a:lnSpc>
              <a:spcBef>
                <a:spcPts val="0"/>
              </a:spcBef>
              <a:spcAft>
                <a:spcPts val="0"/>
              </a:spcAft>
              <a:buClr>
                <a:srgbClr val="15325B"/>
              </a:buClr>
              <a:buSzPts val="1500"/>
              <a:buFont typeface="Darker Grotesque SemiBold"/>
              <a:buAutoNum type="arabicPeriod"/>
              <a:defRPr>
                <a:solidFill>
                  <a:srgbClr val="434343"/>
                </a:solidFill>
              </a:defRPr>
            </a:lvl4pPr>
            <a:lvl5pPr marL="2286000" lvl="4" indent="-323850" rtl="0">
              <a:lnSpc>
                <a:spcPct val="115000"/>
              </a:lnSpc>
              <a:spcBef>
                <a:spcPts val="0"/>
              </a:spcBef>
              <a:spcAft>
                <a:spcPts val="0"/>
              </a:spcAft>
              <a:buClr>
                <a:srgbClr val="15325B"/>
              </a:buClr>
              <a:buSzPts val="1500"/>
              <a:buFont typeface="Darker Grotesque SemiBold"/>
              <a:buAutoNum type="alphaLcPeriod"/>
              <a:defRPr>
                <a:solidFill>
                  <a:srgbClr val="434343"/>
                </a:solidFill>
              </a:defRPr>
            </a:lvl5pPr>
            <a:lvl6pPr marL="2743200" lvl="5" indent="-323850" rtl="0">
              <a:lnSpc>
                <a:spcPct val="115000"/>
              </a:lnSpc>
              <a:spcBef>
                <a:spcPts val="0"/>
              </a:spcBef>
              <a:spcAft>
                <a:spcPts val="0"/>
              </a:spcAft>
              <a:buClr>
                <a:srgbClr val="15325B"/>
              </a:buClr>
              <a:buSzPts val="1500"/>
              <a:buFont typeface="Darker Grotesque SemiBold"/>
              <a:buAutoNum type="romanLcPeriod"/>
              <a:defRPr>
                <a:solidFill>
                  <a:srgbClr val="434343"/>
                </a:solidFill>
              </a:defRPr>
            </a:lvl6pPr>
            <a:lvl7pPr marL="3200400" lvl="6" indent="-323850" rtl="0">
              <a:lnSpc>
                <a:spcPct val="115000"/>
              </a:lnSpc>
              <a:spcBef>
                <a:spcPts val="0"/>
              </a:spcBef>
              <a:spcAft>
                <a:spcPts val="0"/>
              </a:spcAft>
              <a:buClr>
                <a:srgbClr val="15325B"/>
              </a:buClr>
              <a:buSzPts val="1500"/>
              <a:buFont typeface="Darker Grotesque SemiBold"/>
              <a:buAutoNum type="arabicPeriod"/>
              <a:defRPr>
                <a:solidFill>
                  <a:srgbClr val="434343"/>
                </a:solidFill>
              </a:defRPr>
            </a:lvl7pPr>
            <a:lvl8pPr marL="3657600" lvl="7" indent="-323850" rtl="0">
              <a:lnSpc>
                <a:spcPct val="115000"/>
              </a:lnSpc>
              <a:spcBef>
                <a:spcPts val="0"/>
              </a:spcBef>
              <a:spcAft>
                <a:spcPts val="0"/>
              </a:spcAft>
              <a:buClr>
                <a:srgbClr val="15325B"/>
              </a:buClr>
              <a:buSzPts val="1500"/>
              <a:buFont typeface="Darker Grotesque SemiBold"/>
              <a:buAutoNum type="alphaLcPeriod"/>
              <a:defRPr>
                <a:solidFill>
                  <a:srgbClr val="434343"/>
                </a:solidFill>
              </a:defRPr>
            </a:lvl8pPr>
            <a:lvl9pPr marL="4114800" lvl="8" indent="-323850" rtl="0">
              <a:lnSpc>
                <a:spcPct val="115000"/>
              </a:lnSpc>
              <a:spcBef>
                <a:spcPts val="0"/>
              </a:spcBef>
              <a:spcAft>
                <a:spcPts val="0"/>
              </a:spcAft>
              <a:buClr>
                <a:srgbClr val="15325B"/>
              </a:buClr>
              <a:buSzPts val="1500"/>
              <a:buFont typeface="Darker Grotesque SemiBold"/>
              <a:buAutoNum type="romanLcPeriod"/>
              <a:defRPr>
                <a:solidFill>
                  <a:srgbClr val="434343"/>
                </a:solidFill>
              </a:defRPr>
            </a:lvl9pPr>
          </a:lstStyle>
          <a:p>
            <a:endParaRPr/>
          </a:p>
        </p:txBody>
      </p:sp>
      <p:sp>
        <p:nvSpPr>
          <p:cNvPr id="17" name="Google Shape;17;p4"/>
          <p:cNvSpPr txBox="1">
            <a:spLocks noGrp="1"/>
          </p:cNvSpPr>
          <p:nvPr>
            <p:ph type="title"/>
          </p:nvPr>
        </p:nvSpPr>
        <p:spPr>
          <a:xfrm>
            <a:off x="720000" y="302150"/>
            <a:ext cx="7704000" cy="687000"/>
          </a:xfrm>
          <a:prstGeom prst="rect">
            <a:avLst/>
          </a:prstGeom>
          <a:solidFill>
            <a:schemeClr val="dk1"/>
          </a:solidFill>
          <a:ln>
            <a:noFill/>
          </a:ln>
          <a:effectLst>
            <a:outerShdw blurRad="57150" dist="28575" dir="1740000" algn="bl" rotWithShape="0">
              <a:schemeClr val="lt2">
                <a:alpha val="5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796950" y="2034575"/>
            <a:ext cx="2306100" cy="537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2500"/>
              <a:buFont typeface="Bebas Neue"/>
              <a:buNone/>
              <a:defRPr sz="2600" b="1">
                <a:latin typeface="Alata"/>
                <a:ea typeface="Alata"/>
                <a:cs typeface="Alata"/>
                <a:sym typeface="Alata"/>
              </a:defRPr>
            </a:lvl1pPr>
            <a:lvl2pPr lvl="1" algn="ctr">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2pPr>
            <a:lvl3pPr lvl="2" algn="ctr">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3pPr>
            <a:lvl4pPr lvl="3" algn="ctr">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4pPr>
            <a:lvl5pPr lvl="4" algn="ctr">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5pPr>
            <a:lvl6pPr lvl="5" algn="ctr">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6pPr>
            <a:lvl7pPr lvl="6" algn="ctr">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7pPr>
            <a:lvl8pPr lvl="7" algn="ctr">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8pPr>
            <a:lvl9pPr lvl="8" algn="ctr">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9pPr>
          </a:lstStyle>
          <a:p>
            <a:endParaRPr/>
          </a:p>
        </p:txBody>
      </p:sp>
      <p:sp>
        <p:nvSpPr>
          <p:cNvPr id="20" name="Google Shape;20;p5"/>
          <p:cNvSpPr txBox="1">
            <a:spLocks noGrp="1"/>
          </p:cNvSpPr>
          <p:nvPr>
            <p:ph type="subTitle" idx="2"/>
          </p:nvPr>
        </p:nvSpPr>
        <p:spPr>
          <a:xfrm>
            <a:off x="6047725" y="3059050"/>
            <a:ext cx="2306100" cy="53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2500"/>
              <a:buFont typeface="Bebas Neue"/>
              <a:buNone/>
              <a:defRPr sz="2600" b="1">
                <a:latin typeface="Alata"/>
                <a:ea typeface="Alata"/>
                <a:cs typeface="Alata"/>
                <a:sym typeface="Alata"/>
              </a:defRPr>
            </a:lvl1pPr>
            <a:lvl2pPr lvl="1" algn="ctr" rtl="0">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2pPr>
            <a:lvl3pPr lvl="2" algn="ctr" rtl="0">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3pPr>
            <a:lvl4pPr lvl="3" algn="ctr" rtl="0">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4pPr>
            <a:lvl5pPr lvl="4" algn="ctr" rtl="0">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5pPr>
            <a:lvl6pPr lvl="5" algn="ctr" rtl="0">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6pPr>
            <a:lvl7pPr lvl="6" algn="ctr" rtl="0">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7pPr>
            <a:lvl8pPr lvl="7" algn="ctr" rtl="0">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8pPr>
            <a:lvl9pPr lvl="8" algn="ctr" rtl="0">
              <a:lnSpc>
                <a:spcPct val="100000"/>
              </a:lnSpc>
              <a:spcBef>
                <a:spcPts val="0"/>
              </a:spcBef>
              <a:spcAft>
                <a:spcPts val="0"/>
              </a:spcAft>
              <a:buClr>
                <a:schemeClr val="accent2"/>
              </a:buClr>
              <a:buSzPts val="2500"/>
              <a:buFont typeface="Bebas Neue"/>
              <a:buNone/>
              <a:defRPr sz="2500">
                <a:solidFill>
                  <a:schemeClr val="accent2"/>
                </a:solidFill>
                <a:latin typeface="Bebas Neue"/>
                <a:ea typeface="Bebas Neue"/>
                <a:cs typeface="Bebas Neue"/>
                <a:sym typeface="Bebas Neue"/>
              </a:defRPr>
            </a:lvl9pPr>
          </a:lstStyle>
          <a:p>
            <a:endParaRPr/>
          </a:p>
        </p:txBody>
      </p:sp>
      <p:sp>
        <p:nvSpPr>
          <p:cNvPr id="21" name="Google Shape;21;p5"/>
          <p:cNvSpPr txBox="1">
            <a:spLocks noGrp="1"/>
          </p:cNvSpPr>
          <p:nvPr>
            <p:ph type="subTitle" idx="3"/>
          </p:nvPr>
        </p:nvSpPr>
        <p:spPr>
          <a:xfrm>
            <a:off x="796950" y="2545225"/>
            <a:ext cx="2306100" cy="80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2" name="Google Shape;22;p5"/>
          <p:cNvSpPr txBox="1">
            <a:spLocks noGrp="1"/>
          </p:cNvSpPr>
          <p:nvPr>
            <p:ph type="subTitle" idx="4"/>
          </p:nvPr>
        </p:nvSpPr>
        <p:spPr>
          <a:xfrm>
            <a:off x="6047725" y="3569700"/>
            <a:ext cx="2306100" cy="80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3" name="Google Shape;23;p5"/>
          <p:cNvSpPr txBox="1">
            <a:spLocks noGrp="1"/>
          </p:cNvSpPr>
          <p:nvPr>
            <p:ph type="title"/>
          </p:nvPr>
        </p:nvSpPr>
        <p:spPr>
          <a:xfrm>
            <a:off x="720000" y="302150"/>
            <a:ext cx="7704000" cy="687000"/>
          </a:xfrm>
          <a:prstGeom prst="rect">
            <a:avLst/>
          </a:prstGeom>
          <a:solidFill>
            <a:schemeClr val="dk1"/>
          </a:solidFill>
          <a:ln>
            <a:noFill/>
          </a:ln>
          <a:effectLst>
            <a:outerShdw blurRad="57150" dist="28575" dir="1740000" algn="bl" rotWithShape="0">
              <a:schemeClr val="lt2">
                <a:alpha val="5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1107225" y="1507150"/>
            <a:ext cx="4198500" cy="2693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500">
                <a:solidFill>
                  <a:srgbClr val="434343"/>
                </a:solidFill>
              </a:defRPr>
            </a:lvl1pPr>
            <a:lvl2pPr marL="914400" lvl="1" indent="-323850" rtl="0">
              <a:lnSpc>
                <a:spcPct val="115000"/>
              </a:lnSpc>
              <a:spcBef>
                <a:spcPts val="0"/>
              </a:spcBef>
              <a:spcAft>
                <a:spcPts val="0"/>
              </a:spcAft>
              <a:buClr>
                <a:srgbClr val="434343"/>
              </a:buClr>
              <a:buSzPts val="1500"/>
              <a:buChar char="○"/>
              <a:defRPr>
                <a:solidFill>
                  <a:srgbClr val="434343"/>
                </a:solidFill>
              </a:defRPr>
            </a:lvl2pPr>
            <a:lvl3pPr marL="1371600" lvl="2" indent="-323850" rtl="0">
              <a:lnSpc>
                <a:spcPct val="115000"/>
              </a:lnSpc>
              <a:spcBef>
                <a:spcPts val="0"/>
              </a:spcBef>
              <a:spcAft>
                <a:spcPts val="0"/>
              </a:spcAft>
              <a:buClr>
                <a:srgbClr val="434343"/>
              </a:buClr>
              <a:buSzPts val="1500"/>
              <a:buChar char="■"/>
              <a:defRPr>
                <a:solidFill>
                  <a:srgbClr val="434343"/>
                </a:solidFill>
              </a:defRPr>
            </a:lvl3pPr>
            <a:lvl4pPr marL="1828800" lvl="3" indent="-323850" rtl="0">
              <a:lnSpc>
                <a:spcPct val="115000"/>
              </a:lnSpc>
              <a:spcBef>
                <a:spcPts val="0"/>
              </a:spcBef>
              <a:spcAft>
                <a:spcPts val="0"/>
              </a:spcAft>
              <a:buClr>
                <a:srgbClr val="434343"/>
              </a:buClr>
              <a:buSzPts val="1500"/>
              <a:buChar char="●"/>
              <a:defRPr>
                <a:solidFill>
                  <a:srgbClr val="434343"/>
                </a:solidFill>
              </a:defRPr>
            </a:lvl4pPr>
            <a:lvl5pPr marL="2286000" lvl="4" indent="-323850" rtl="0">
              <a:lnSpc>
                <a:spcPct val="115000"/>
              </a:lnSpc>
              <a:spcBef>
                <a:spcPts val="0"/>
              </a:spcBef>
              <a:spcAft>
                <a:spcPts val="0"/>
              </a:spcAft>
              <a:buClr>
                <a:srgbClr val="434343"/>
              </a:buClr>
              <a:buSzPts val="1500"/>
              <a:buChar char="○"/>
              <a:defRPr>
                <a:solidFill>
                  <a:srgbClr val="434343"/>
                </a:solidFill>
              </a:defRPr>
            </a:lvl5pPr>
            <a:lvl6pPr marL="2743200" lvl="5" indent="-323850" rtl="0">
              <a:lnSpc>
                <a:spcPct val="115000"/>
              </a:lnSpc>
              <a:spcBef>
                <a:spcPts val="0"/>
              </a:spcBef>
              <a:spcAft>
                <a:spcPts val="0"/>
              </a:spcAft>
              <a:buClr>
                <a:srgbClr val="434343"/>
              </a:buClr>
              <a:buSzPts val="1500"/>
              <a:buChar char="■"/>
              <a:defRPr>
                <a:solidFill>
                  <a:srgbClr val="434343"/>
                </a:solidFill>
              </a:defRPr>
            </a:lvl6pPr>
            <a:lvl7pPr marL="3200400" lvl="6" indent="-323850" rtl="0">
              <a:lnSpc>
                <a:spcPct val="115000"/>
              </a:lnSpc>
              <a:spcBef>
                <a:spcPts val="0"/>
              </a:spcBef>
              <a:spcAft>
                <a:spcPts val="0"/>
              </a:spcAft>
              <a:buClr>
                <a:srgbClr val="434343"/>
              </a:buClr>
              <a:buSzPts val="1500"/>
              <a:buChar char="●"/>
              <a:defRPr>
                <a:solidFill>
                  <a:srgbClr val="434343"/>
                </a:solidFill>
              </a:defRPr>
            </a:lvl7pPr>
            <a:lvl8pPr marL="3657600" lvl="7" indent="-323850" rtl="0">
              <a:lnSpc>
                <a:spcPct val="115000"/>
              </a:lnSpc>
              <a:spcBef>
                <a:spcPts val="0"/>
              </a:spcBef>
              <a:spcAft>
                <a:spcPts val="0"/>
              </a:spcAft>
              <a:buClr>
                <a:srgbClr val="434343"/>
              </a:buClr>
              <a:buSzPts val="1500"/>
              <a:buChar char="○"/>
              <a:defRPr>
                <a:solidFill>
                  <a:srgbClr val="434343"/>
                </a:solidFill>
              </a:defRPr>
            </a:lvl8pPr>
            <a:lvl9pPr marL="4114800" lvl="8" indent="-323850" rtl="0">
              <a:lnSpc>
                <a:spcPct val="115000"/>
              </a:lnSpc>
              <a:spcBef>
                <a:spcPts val="0"/>
              </a:spcBef>
              <a:spcAft>
                <a:spcPts val="0"/>
              </a:spcAft>
              <a:buClr>
                <a:srgbClr val="434343"/>
              </a:buClr>
              <a:buSzPts val="1500"/>
              <a:buChar char="■"/>
              <a:defRPr>
                <a:solidFill>
                  <a:srgbClr val="434343"/>
                </a:solidFill>
              </a:defRPr>
            </a:lvl9pPr>
          </a:lstStyle>
          <a:p>
            <a:endParaRPr/>
          </a:p>
        </p:txBody>
      </p:sp>
      <p:sp>
        <p:nvSpPr>
          <p:cNvPr id="28" name="Google Shape;28;p7"/>
          <p:cNvSpPr txBox="1">
            <a:spLocks noGrp="1"/>
          </p:cNvSpPr>
          <p:nvPr>
            <p:ph type="title"/>
          </p:nvPr>
        </p:nvSpPr>
        <p:spPr>
          <a:xfrm>
            <a:off x="3257575" y="571500"/>
            <a:ext cx="5130300" cy="685800"/>
          </a:xfrm>
          <a:prstGeom prst="rect">
            <a:avLst/>
          </a:prstGeom>
          <a:solidFill>
            <a:schemeClr val="dk1"/>
          </a:solidFill>
          <a:ln>
            <a:noFill/>
          </a:ln>
          <a:effectLst>
            <a:outerShdw blurRad="57150" algn="bl" rotWithShape="0">
              <a:schemeClr val="dk1">
                <a:alpha val="50000"/>
              </a:schemeClr>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3600"/>
              <a:buNone/>
              <a:defRPr>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713225" y="1348750"/>
            <a:ext cx="4605600" cy="2563800"/>
          </a:xfrm>
          <a:prstGeom prst="rect">
            <a:avLst/>
          </a:prstGeom>
          <a:solidFill>
            <a:srgbClr val="005165">
              <a:alpha val="7857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903975" y="1348050"/>
            <a:ext cx="4997400" cy="685800"/>
          </a:xfrm>
          <a:prstGeom prst="rect">
            <a:avLst/>
          </a:prstGeom>
          <a:solidFill>
            <a:schemeClr val="dk1"/>
          </a:solidFill>
          <a:ln>
            <a:noFill/>
          </a:ln>
          <a:effectLst>
            <a:outerShdw blurRad="57150" algn="bl" rotWithShape="0">
              <a:schemeClr val="dk1">
                <a:alpha val="52000"/>
              </a:schemeClr>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3600"/>
              <a:buNone/>
              <a:defRPr sz="4000">
                <a:solidFill>
                  <a:schemeClr val="l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3" name="Google Shape;33;p9"/>
          <p:cNvSpPr txBox="1">
            <a:spLocks noGrp="1"/>
          </p:cNvSpPr>
          <p:nvPr>
            <p:ph type="subTitle" idx="1"/>
          </p:nvPr>
        </p:nvSpPr>
        <p:spPr>
          <a:xfrm>
            <a:off x="3589775" y="2338950"/>
            <a:ext cx="4311600" cy="18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52700" y="1814104"/>
            <a:ext cx="23682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42" name="Google Shape;42;p13"/>
          <p:cNvSpPr txBox="1">
            <a:spLocks noGrp="1"/>
          </p:cNvSpPr>
          <p:nvPr>
            <p:ph type="title" idx="2" hasCustomPrompt="1"/>
          </p:nvPr>
        </p:nvSpPr>
        <p:spPr>
          <a:xfrm>
            <a:off x="752700" y="1348222"/>
            <a:ext cx="2368200" cy="44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000"/>
              <a:buNone/>
              <a:defRPr sz="3600" b="1"/>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43" name="Google Shape;43;p13"/>
          <p:cNvSpPr txBox="1">
            <a:spLocks noGrp="1"/>
          </p:cNvSpPr>
          <p:nvPr>
            <p:ph type="title" idx="3"/>
          </p:nvPr>
        </p:nvSpPr>
        <p:spPr>
          <a:xfrm>
            <a:off x="3389893" y="1814104"/>
            <a:ext cx="23682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44" name="Google Shape;44;p13"/>
          <p:cNvSpPr txBox="1">
            <a:spLocks noGrp="1"/>
          </p:cNvSpPr>
          <p:nvPr>
            <p:ph type="title" idx="4" hasCustomPrompt="1"/>
          </p:nvPr>
        </p:nvSpPr>
        <p:spPr>
          <a:xfrm>
            <a:off x="3389893" y="1348222"/>
            <a:ext cx="2368200" cy="44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000"/>
              <a:buNone/>
              <a:defRPr sz="3600" b="1"/>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45" name="Google Shape;45;p13"/>
          <p:cNvSpPr txBox="1">
            <a:spLocks noGrp="1"/>
          </p:cNvSpPr>
          <p:nvPr>
            <p:ph type="title" idx="5"/>
          </p:nvPr>
        </p:nvSpPr>
        <p:spPr>
          <a:xfrm>
            <a:off x="752700" y="3711115"/>
            <a:ext cx="23682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46" name="Google Shape;46;p13"/>
          <p:cNvSpPr txBox="1">
            <a:spLocks noGrp="1"/>
          </p:cNvSpPr>
          <p:nvPr>
            <p:ph type="subTitle" idx="1"/>
          </p:nvPr>
        </p:nvSpPr>
        <p:spPr>
          <a:xfrm>
            <a:off x="752700" y="4170667"/>
            <a:ext cx="236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7" name="Google Shape;47;p13"/>
          <p:cNvSpPr txBox="1">
            <a:spLocks noGrp="1"/>
          </p:cNvSpPr>
          <p:nvPr>
            <p:ph type="title" idx="6" hasCustomPrompt="1"/>
          </p:nvPr>
        </p:nvSpPr>
        <p:spPr>
          <a:xfrm>
            <a:off x="752700" y="3241154"/>
            <a:ext cx="2368200" cy="44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000"/>
              <a:buNone/>
              <a:defRPr sz="3600" b="1"/>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48" name="Google Shape;48;p13"/>
          <p:cNvSpPr txBox="1">
            <a:spLocks noGrp="1"/>
          </p:cNvSpPr>
          <p:nvPr>
            <p:ph type="title" idx="7"/>
          </p:nvPr>
        </p:nvSpPr>
        <p:spPr>
          <a:xfrm>
            <a:off x="3389893" y="3711115"/>
            <a:ext cx="23682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49" name="Google Shape;49;p13"/>
          <p:cNvSpPr txBox="1">
            <a:spLocks noGrp="1"/>
          </p:cNvSpPr>
          <p:nvPr>
            <p:ph type="subTitle" idx="8"/>
          </p:nvPr>
        </p:nvSpPr>
        <p:spPr>
          <a:xfrm>
            <a:off x="3389893" y="4170667"/>
            <a:ext cx="236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0" name="Google Shape;50;p13"/>
          <p:cNvSpPr txBox="1">
            <a:spLocks noGrp="1"/>
          </p:cNvSpPr>
          <p:nvPr>
            <p:ph type="title" idx="9" hasCustomPrompt="1"/>
          </p:nvPr>
        </p:nvSpPr>
        <p:spPr>
          <a:xfrm>
            <a:off x="3389893" y="3241154"/>
            <a:ext cx="2368200" cy="44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000"/>
              <a:buNone/>
              <a:defRPr sz="3600" b="1"/>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51" name="Google Shape;51;p13"/>
          <p:cNvSpPr txBox="1">
            <a:spLocks noGrp="1"/>
          </p:cNvSpPr>
          <p:nvPr>
            <p:ph type="title" idx="13"/>
          </p:nvPr>
        </p:nvSpPr>
        <p:spPr>
          <a:xfrm>
            <a:off x="6020675" y="1814104"/>
            <a:ext cx="23682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52" name="Google Shape;52;p13"/>
          <p:cNvSpPr txBox="1">
            <a:spLocks noGrp="1"/>
          </p:cNvSpPr>
          <p:nvPr>
            <p:ph type="subTitle" idx="14"/>
          </p:nvPr>
        </p:nvSpPr>
        <p:spPr>
          <a:xfrm>
            <a:off x="6019775" y="2274025"/>
            <a:ext cx="2370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3" name="Google Shape;53;p13"/>
          <p:cNvSpPr txBox="1">
            <a:spLocks noGrp="1"/>
          </p:cNvSpPr>
          <p:nvPr>
            <p:ph type="title" idx="15" hasCustomPrompt="1"/>
          </p:nvPr>
        </p:nvSpPr>
        <p:spPr>
          <a:xfrm>
            <a:off x="6020675" y="1348222"/>
            <a:ext cx="2368200" cy="44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000"/>
              <a:buNone/>
              <a:defRPr sz="3600" b="1"/>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54" name="Google Shape;54;p13"/>
          <p:cNvSpPr txBox="1">
            <a:spLocks noGrp="1"/>
          </p:cNvSpPr>
          <p:nvPr>
            <p:ph type="title" idx="16"/>
          </p:nvPr>
        </p:nvSpPr>
        <p:spPr>
          <a:xfrm>
            <a:off x="6020675" y="3711115"/>
            <a:ext cx="23682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2500"/>
              <a:buNone/>
              <a:defRPr sz="2600"/>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55" name="Google Shape;55;p13"/>
          <p:cNvSpPr txBox="1">
            <a:spLocks noGrp="1"/>
          </p:cNvSpPr>
          <p:nvPr>
            <p:ph type="subTitle" idx="17"/>
          </p:nvPr>
        </p:nvSpPr>
        <p:spPr>
          <a:xfrm>
            <a:off x="6020675" y="4170667"/>
            <a:ext cx="236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6" name="Google Shape;56;p13"/>
          <p:cNvSpPr txBox="1">
            <a:spLocks noGrp="1"/>
          </p:cNvSpPr>
          <p:nvPr>
            <p:ph type="title" idx="18" hasCustomPrompt="1"/>
          </p:nvPr>
        </p:nvSpPr>
        <p:spPr>
          <a:xfrm>
            <a:off x="6020675" y="3241154"/>
            <a:ext cx="2368200" cy="447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000"/>
              <a:buNone/>
              <a:defRPr sz="3600" b="1"/>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57" name="Google Shape;57;p13"/>
          <p:cNvSpPr txBox="1">
            <a:spLocks noGrp="1"/>
          </p:cNvSpPr>
          <p:nvPr>
            <p:ph type="subTitle" idx="19"/>
          </p:nvPr>
        </p:nvSpPr>
        <p:spPr>
          <a:xfrm>
            <a:off x="3389893" y="2274025"/>
            <a:ext cx="236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8" name="Google Shape;58;p13"/>
          <p:cNvSpPr txBox="1">
            <a:spLocks noGrp="1"/>
          </p:cNvSpPr>
          <p:nvPr>
            <p:ph type="subTitle" idx="20"/>
          </p:nvPr>
        </p:nvSpPr>
        <p:spPr>
          <a:xfrm>
            <a:off x="752700" y="2274025"/>
            <a:ext cx="236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9" name="Google Shape;59;p13"/>
          <p:cNvSpPr txBox="1">
            <a:spLocks noGrp="1"/>
          </p:cNvSpPr>
          <p:nvPr>
            <p:ph type="title" idx="21"/>
          </p:nvPr>
        </p:nvSpPr>
        <p:spPr>
          <a:xfrm>
            <a:off x="720000" y="302150"/>
            <a:ext cx="7704000" cy="687000"/>
          </a:xfrm>
          <a:prstGeom prst="rect">
            <a:avLst/>
          </a:prstGeom>
          <a:solidFill>
            <a:schemeClr val="dk1"/>
          </a:solidFill>
          <a:ln>
            <a:noFill/>
          </a:ln>
          <a:effectLst>
            <a:outerShdw blurRad="57150" dist="28575" dir="1740000" algn="bl" rotWithShape="0">
              <a:schemeClr val="lt2">
                <a:alpha val="5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lata"/>
              <a:buNone/>
              <a:defRPr sz="3600" b="1">
                <a:solidFill>
                  <a:schemeClr val="dk1"/>
                </a:solidFill>
                <a:latin typeface="Alata"/>
                <a:ea typeface="Alata"/>
                <a:cs typeface="Alata"/>
                <a:sym typeface="Alata"/>
              </a:defRPr>
            </a:lvl1pPr>
            <a:lvl2pPr lvl="1" rtl="0">
              <a:spcBef>
                <a:spcPts val="0"/>
              </a:spcBef>
              <a:spcAft>
                <a:spcPts val="0"/>
              </a:spcAft>
              <a:buClr>
                <a:schemeClr val="dk1"/>
              </a:buClr>
              <a:buSzPts val="3000"/>
              <a:buFont typeface="Alata"/>
              <a:buNone/>
              <a:defRPr sz="3000">
                <a:solidFill>
                  <a:schemeClr val="dk1"/>
                </a:solidFill>
                <a:latin typeface="Alata"/>
                <a:ea typeface="Alata"/>
                <a:cs typeface="Alata"/>
                <a:sym typeface="Alata"/>
              </a:defRPr>
            </a:lvl2pPr>
            <a:lvl3pPr lvl="2" rtl="0">
              <a:spcBef>
                <a:spcPts val="0"/>
              </a:spcBef>
              <a:spcAft>
                <a:spcPts val="0"/>
              </a:spcAft>
              <a:buClr>
                <a:schemeClr val="dk1"/>
              </a:buClr>
              <a:buSzPts val="3000"/>
              <a:buFont typeface="Alata"/>
              <a:buNone/>
              <a:defRPr sz="3000">
                <a:solidFill>
                  <a:schemeClr val="dk1"/>
                </a:solidFill>
                <a:latin typeface="Alata"/>
                <a:ea typeface="Alata"/>
                <a:cs typeface="Alata"/>
                <a:sym typeface="Alata"/>
              </a:defRPr>
            </a:lvl3pPr>
            <a:lvl4pPr lvl="3" rtl="0">
              <a:spcBef>
                <a:spcPts val="0"/>
              </a:spcBef>
              <a:spcAft>
                <a:spcPts val="0"/>
              </a:spcAft>
              <a:buClr>
                <a:schemeClr val="dk1"/>
              </a:buClr>
              <a:buSzPts val="3000"/>
              <a:buFont typeface="Alata"/>
              <a:buNone/>
              <a:defRPr sz="3000">
                <a:solidFill>
                  <a:schemeClr val="dk1"/>
                </a:solidFill>
                <a:latin typeface="Alata"/>
                <a:ea typeface="Alata"/>
                <a:cs typeface="Alata"/>
                <a:sym typeface="Alata"/>
              </a:defRPr>
            </a:lvl4pPr>
            <a:lvl5pPr lvl="4" rtl="0">
              <a:spcBef>
                <a:spcPts val="0"/>
              </a:spcBef>
              <a:spcAft>
                <a:spcPts val="0"/>
              </a:spcAft>
              <a:buClr>
                <a:schemeClr val="dk1"/>
              </a:buClr>
              <a:buSzPts val="3000"/>
              <a:buFont typeface="Alata"/>
              <a:buNone/>
              <a:defRPr sz="3000">
                <a:solidFill>
                  <a:schemeClr val="dk1"/>
                </a:solidFill>
                <a:latin typeface="Alata"/>
                <a:ea typeface="Alata"/>
                <a:cs typeface="Alata"/>
                <a:sym typeface="Alata"/>
              </a:defRPr>
            </a:lvl5pPr>
            <a:lvl6pPr lvl="5" rtl="0">
              <a:spcBef>
                <a:spcPts val="0"/>
              </a:spcBef>
              <a:spcAft>
                <a:spcPts val="0"/>
              </a:spcAft>
              <a:buClr>
                <a:schemeClr val="dk1"/>
              </a:buClr>
              <a:buSzPts val="3000"/>
              <a:buFont typeface="Alata"/>
              <a:buNone/>
              <a:defRPr sz="3000">
                <a:solidFill>
                  <a:schemeClr val="dk1"/>
                </a:solidFill>
                <a:latin typeface="Alata"/>
                <a:ea typeface="Alata"/>
                <a:cs typeface="Alata"/>
                <a:sym typeface="Alata"/>
              </a:defRPr>
            </a:lvl6pPr>
            <a:lvl7pPr lvl="6" rtl="0">
              <a:spcBef>
                <a:spcPts val="0"/>
              </a:spcBef>
              <a:spcAft>
                <a:spcPts val="0"/>
              </a:spcAft>
              <a:buClr>
                <a:schemeClr val="dk1"/>
              </a:buClr>
              <a:buSzPts val="3000"/>
              <a:buFont typeface="Alata"/>
              <a:buNone/>
              <a:defRPr sz="3000">
                <a:solidFill>
                  <a:schemeClr val="dk1"/>
                </a:solidFill>
                <a:latin typeface="Alata"/>
                <a:ea typeface="Alata"/>
                <a:cs typeface="Alata"/>
                <a:sym typeface="Alata"/>
              </a:defRPr>
            </a:lvl7pPr>
            <a:lvl8pPr lvl="7" rtl="0">
              <a:spcBef>
                <a:spcPts val="0"/>
              </a:spcBef>
              <a:spcAft>
                <a:spcPts val="0"/>
              </a:spcAft>
              <a:buClr>
                <a:schemeClr val="dk1"/>
              </a:buClr>
              <a:buSzPts val="3000"/>
              <a:buFont typeface="Alata"/>
              <a:buNone/>
              <a:defRPr sz="3000">
                <a:solidFill>
                  <a:schemeClr val="dk1"/>
                </a:solidFill>
                <a:latin typeface="Alata"/>
                <a:ea typeface="Alata"/>
                <a:cs typeface="Alata"/>
                <a:sym typeface="Alata"/>
              </a:defRPr>
            </a:lvl8pPr>
            <a:lvl9pPr lvl="8" rtl="0">
              <a:spcBef>
                <a:spcPts val="0"/>
              </a:spcBef>
              <a:spcAft>
                <a:spcPts val="0"/>
              </a:spcAft>
              <a:buClr>
                <a:schemeClr val="dk1"/>
              </a:buClr>
              <a:buSzPts val="3000"/>
              <a:buFont typeface="Alata"/>
              <a:buNone/>
              <a:defRPr sz="3000">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1pPr>
            <a:lvl2pPr marL="914400" lvl="1" indent="-323850">
              <a:lnSpc>
                <a:spcPct val="115000"/>
              </a:lnSpc>
              <a:spcBef>
                <a:spcPts val="160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2pPr>
            <a:lvl3pPr marL="1371600" lvl="2" indent="-323850">
              <a:lnSpc>
                <a:spcPct val="115000"/>
              </a:lnSpc>
              <a:spcBef>
                <a:spcPts val="160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3pPr>
            <a:lvl4pPr marL="1828800" lvl="3" indent="-323850">
              <a:lnSpc>
                <a:spcPct val="115000"/>
              </a:lnSpc>
              <a:spcBef>
                <a:spcPts val="160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4pPr>
            <a:lvl5pPr marL="2286000" lvl="4" indent="-323850">
              <a:lnSpc>
                <a:spcPct val="115000"/>
              </a:lnSpc>
              <a:spcBef>
                <a:spcPts val="160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5pPr>
            <a:lvl6pPr marL="2743200" lvl="5" indent="-323850">
              <a:lnSpc>
                <a:spcPct val="115000"/>
              </a:lnSpc>
              <a:spcBef>
                <a:spcPts val="160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6pPr>
            <a:lvl7pPr marL="3200400" lvl="6" indent="-323850">
              <a:lnSpc>
                <a:spcPct val="115000"/>
              </a:lnSpc>
              <a:spcBef>
                <a:spcPts val="160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7pPr>
            <a:lvl8pPr marL="3657600" lvl="7" indent="-323850">
              <a:lnSpc>
                <a:spcPct val="115000"/>
              </a:lnSpc>
              <a:spcBef>
                <a:spcPts val="160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8pPr>
            <a:lvl9pPr marL="4114800" lvl="8" indent="-323850">
              <a:lnSpc>
                <a:spcPct val="115000"/>
              </a:lnSpc>
              <a:spcBef>
                <a:spcPts val="1600"/>
              </a:spcBef>
              <a:spcAft>
                <a:spcPts val="1600"/>
              </a:spcAft>
              <a:buClr>
                <a:schemeClr val="dk1"/>
              </a:buClr>
              <a:buSzPts val="1500"/>
              <a:buFont typeface="Open Sans"/>
              <a:buChar char="■"/>
              <a:defRPr sz="15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8" r:id="rId8"/>
    <p:sldLayoutId id="2147483659" r:id="rId9"/>
    <p:sldLayoutId id="2147483662" r:id="rId10"/>
    <p:sldLayoutId id="2147483664" r:id="rId11"/>
    <p:sldLayoutId id="2147483665" r:id="rId12"/>
    <p:sldLayoutId id="214748366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newindianexpress.com/states/telangana/2021/jun/21/warangal-urban-districts-name-to-be-changed-to-hanamkonda-announces-telangana-cm-kcr-2319428.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Shape 128"/>
        <p:cNvGrpSpPr/>
        <p:nvPr/>
      </p:nvGrpSpPr>
      <p:grpSpPr>
        <a:xfrm>
          <a:off x="0" y="0"/>
          <a:ext cx="0" cy="0"/>
          <a:chOff x="0" y="0"/>
          <a:chExt cx="0" cy="0"/>
        </a:xfrm>
      </p:grpSpPr>
      <p:sp>
        <p:nvSpPr>
          <p:cNvPr id="129" name="Google Shape;129;p25"/>
          <p:cNvSpPr/>
          <p:nvPr/>
        </p:nvSpPr>
        <p:spPr>
          <a:xfrm>
            <a:off x="4787140" y="541800"/>
            <a:ext cx="4219800" cy="4059900"/>
          </a:xfrm>
          <a:prstGeom prst="roundRect">
            <a:avLst>
              <a:gd name="adj" fmla="val 0"/>
            </a:avLst>
          </a:prstGeom>
          <a:solidFill>
            <a:srgbClr val="005165">
              <a:alpha val="7857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5"/>
          <p:cNvSpPr txBox="1">
            <a:spLocks noGrp="1"/>
          </p:cNvSpPr>
          <p:nvPr>
            <p:ph type="subTitle" idx="1"/>
          </p:nvPr>
        </p:nvSpPr>
        <p:spPr>
          <a:xfrm rot="335">
            <a:off x="5716604" y="4167260"/>
            <a:ext cx="2360872" cy="53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100" dirty="0"/>
              <a:t>P</a:t>
            </a:r>
            <a:r>
              <a:rPr lang="en" sz="1100"/>
              <a:t>resenter: Gurjeet Singh Sodhi</a:t>
            </a:r>
            <a:endParaRPr sz="1100" dirty="0"/>
          </a:p>
        </p:txBody>
      </p:sp>
      <p:sp>
        <p:nvSpPr>
          <p:cNvPr id="131" name="Google Shape;131;p25"/>
          <p:cNvSpPr txBox="1">
            <a:spLocks noGrp="1"/>
          </p:cNvSpPr>
          <p:nvPr>
            <p:ph type="ctrTitle"/>
          </p:nvPr>
        </p:nvSpPr>
        <p:spPr>
          <a:xfrm rot="267">
            <a:off x="5147644" y="772620"/>
            <a:ext cx="3859200" cy="246365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Telangana Tourism: Insights &amp; Recommendations</a:t>
            </a:r>
            <a:endParaRPr sz="3200" dirty="0"/>
          </a:p>
        </p:txBody>
      </p:sp>
      <p:grpSp>
        <p:nvGrpSpPr>
          <p:cNvPr id="132" name="Google Shape;132;p25"/>
          <p:cNvGrpSpPr/>
          <p:nvPr/>
        </p:nvGrpSpPr>
        <p:grpSpPr>
          <a:xfrm>
            <a:off x="8387740" y="4263826"/>
            <a:ext cx="619200" cy="619200"/>
            <a:chOff x="4262400" y="4020175"/>
            <a:chExt cx="619200" cy="619200"/>
          </a:xfrm>
        </p:grpSpPr>
        <p:sp>
          <p:nvSpPr>
            <p:cNvPr id="133" name="Google Shape;133;p25">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5">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a:extLst>
              <a:ext uri="{FF2B5EF4-FFF2-40B4-BE49-F238E27FC236}">
                <a16:creationId xmlns:a16="http://schemas.microsoft.com/office/drawing/2014/main" id="{963AE8CE-593F-4005-BBD1-408BDD08EC80}"/>
              </a:ext>
            </a:extLst>
          </p:cNvPr>
          <p:cNvSpPr txBox="1"/>
          <p:nvPr/>
        </p:nvSpPr>
        <p:spPr>
          <a:xfrm>
            <a:off x="0" y="4866501"/>
            <a:ext cx="2340375" cy="246221"/>
          </a:xfrm>
          <a:prstGeom prst="rect">
            <a:avLst/>
          </a:prstGeom>
          <a:noFill/>
        </p:spPr>
        <p:txBody>
          <a:bodyPr wrap="square" rtlCol="0">
            <a:spAutoFit/>
          </a:bodyPr>
          <a:lstStyle/>
          <a:p>
            <a:r>
              <a:rPr lang="en-IN" sz="1000" i="1"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Charminar,Hyderabad</a:t>
            </a:r>
            <a:endParaRPr lang="en-IN" sz="1000" i="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98"/>
              </a:srgbClr>
            </a:gs>
            <a:gs pos="98000">
              <a:schemeClr val="dk2"/>
            </a:gs>
          </a:gsLst>
          <a:lin ang="5400012" scaled="0"/>
        </a:gradFill>
        <a:effectLst/>
      </p:bgPr>
    </p:bg>
    <p:spTree>
      <p:nvGrpSpPr>
        <p:cNvPr id="1" name="Shape 236"/>
        <p:cNvGrpSpPr/>
        <p:nvPr/>
      </p:nvGrpSpPr>
      <p:grpSpPr>
        <a:xfrm>
          <a:off x="0" y="0"/>
          <a:ext cx="0" cy="0"/>
          <a:chOff x="0" y="0"/>
          <a:chExt cx="0" cy="0"/>
        </a:xfrm>
      </p:grpSpPr>
      <p:sp>
        <p:nvSpPr>
          <p:cNvPr id="35" name="Google Shape;220;p30">
            <a:extLst>
              <a:ext uri="{FF2B5EF4-FFF2-40B4-BE49-F238E27FC236}">
                <a16:creationId xmlns:a16="http://schemas.microsoft.com/office/drawing/2014/main" id="{976A02A4-C869-A266-9F97-CFE8BD45F505}"/>
              </a:ext>
            </a:extLst>
          </p:cNvPr>
          <p:cNvSpPr/>
          <p:nvPr/>
        </p:nvSpPr>
        <p:spPr>
          <a:xfrm>
            <a:off x="247973" y="3739304"/>
            <a:ext cx="8454324" cy="1263975"/>
          </a:xfrm>
          <a:prstGeom prst="roundRect">
            <a:avLst>
              <a:gd name="adj" fmla="val 23388"/>
            </a:avLst>
          </a:prstGeom>
          <a:solidFill>
            <a:srgbClr val="005165">
              <a:alpha val="9200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31"/>
          <p:cNvSpPr txBox="1">
            <a:spLocks noGrp="1"/>
          </p:cNvSpPr>
          <p:nvPr>
            <p:ph type="title" idx="6"/>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a:t>
            </a:r>
            <a:endParaRPr sz="3600" dirty="0"/>
          </a:p>
        </p:txBody>
      </p:sp>
      <p:grpSp>
        <p:nvGrpSpPr>
          <p:cNvPr id="238" name="Google Shape;238;p31"/>
          <p:cNvGrpSpPr/>
          <p:nvPr/>
        </p:nvGrpSpPr>
        <p:grpSpPr>
          <a:xfrm>
            <a:off x="7722350" y="309254"/>
            <a:ext cx="696000" cy="687000"/>
            <a:chOff x="7730200" y="301950"/>
            <a:chExt cx="696000" cy="687000"/>
          </a:xfrm>
          <a:solidFill>
            <a:srgbClr val="005165"/>
          </a:solidFill>
        </p:grpSpPr>
        <p:sp>
          <p:nvSpPr>
            <p:cNvPr id="239" name="Google Shape;239;p31">
              <a:hlinkClick r:id="" action="ppaction://hlinkshowjump?jump=firstslide"/>
            </p:cNvPr>
            <p:cNvSpPr/>
            <p:nvPr/>
          </p:nvSpPr>
          <p:spPr>
            <a:xfrm>
              <a:off x="7730200" y="301950"/>
              <a:ext cx="696000" cy="687000"/>
            </a:xfrm>
            <a:prstGeom prst="roundRect">
              <a:avLst>
                <a:gd name="adj" fmla="val 0"/>
              </a:avLst>
            </a:prstGeom>
            <a:grp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0" name="Google Shape;240;p31"/>
            <p:cNvGrpSpPr/>
            <p:nvPr/>
          </p:nvGrpSpPr>
          <p:grpSpPr>
            <a:xfrm>
              <a:off x="7895056" y="460452"/>
              <a:ext cx="366293" cy="369974"/>
              <a:chOff x="-41526450" y="3951100"/>
              <a:chExt cx="313500" cy="316650"/>
            </a:xfrm>
            <a:grpFill/>
          </p:grpSpPr>
          <p:sp>
            <p:nvSpPr>
              <p:cNvPr id="241" name="Google Shape;241;p31"/>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31"/>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31"/>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53" name="Google Shape;253;p31"/>
          <p:cNvGrpSpPr/>
          <p:nvPr/>
        </p:nvGrpSpPr>
        <p:grpSpPr>
          <a:xfrm>
            <a:off x="7760302" y="365434"/>
            <a:ext cx="619193" cy="619370"/>
            <a:chOff x="5049725" y="2027900"/>
            <a:chExt cx="481750" cy="481850"/>
          </a:xfrm>
        </p:grpSpPr>
        <p:sp>
          <p:nvSpPr>
            <p:cNvPr id="254" name="Google Shape;254;p31"/>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5" name="Google Shape;255;p31"/>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6" name="Google Shape;256;p31"/>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7" name="Google Shape;257;p31"/>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8" name="Google Shape;258;p31"/>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9" name="Google Shape;259;p31"/>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0" name="Google Shape;260;p31"/>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1" name="Google Shape;261;p31"/>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73" name="Google Shape;273;p31"/>
          <p:cNvGrpSpPr/>
          <p:nvPr/>
        </p:nvGrpSpPr>
        <p:grpSpPr>
          <a:xfrm>
            <a:off x="8355421" y="4154700"/>
            <a:ext cx="619200" cy="619200"/>
            <a:chOff x="4262400" y="4020175"/>
            <a:chExt cx="619200" cy="619200"/>
          </a:xfrm>
        </p:grpSpPr>
        <p:sp>
          <p:nvSpPr>
            <p:cNvPr id="274" name="Google Shape;274;p31">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1">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 name="Google Shape;221;p30">
            <a:extLst>
              <a:ext uri="{FF2B5EF4-FFF2-40B4-BE49-F238E27FC236}">
                <a16:creationId xmlns:a16="http://schemas.microsoft.com/office/drawing/2014/main" id="{C600064C-AAC9-60CB-52F0-6E5A593A90A4}"/>
              </a:ext>
            </a:extLst>
          </p:cNvPr>
          <p:cNvSpPr txBox="1">
            <a:spLocks/>
          </p:cNvSpPr>
          <p:nvPr/>
        </p:nvSpPr>
        <p:spPr>
          <a:xfrm>
            <a:off x="788579" y="3609399"/>
            <a:ext cx="6806612" cy="1263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900" dirty="0"/>
              <a:t>Hyderabad with 47 tourist spots has highest footfall of Domestic (84 Million) and Foreign Visitors (1 Million).</a:t>
            </a:r>
          </a:p>
          <a:p>
            <a:pPr marL="241300" indent="-222250" algn="l">
              <a:spcBef>
                <a:spcPts val="1600"/>
              </a:spcBef>
              <a:buSzPts val="1500"/>
              <a:buFont typeface="Open Sans"/>
              <a:buChar char="●"/>
            </a:pPr>
            <a:r>
              <a:rPr lang="en-US" sz="1000" b="0" i="0" dirty="0">
                <a:solidFill>
                  <a:srgbClr val="FFFFFF"/>
                </a:solidFill>
                <a:effectLst/>
                <a:latin typeface="Segoe UI" panose="020B0502040204020203" pitchFamily="34" charset="0"/>
              </a:rPr>
              <a:t>Ranga Reddy, Suryapet and Vikarabad have no visitors although they have 25, 23 and 17 tourist spots respectively.</a:t>
            </a:r>
            <a:endParaRPr lang="en-US" sz="900" dirty="0"/>
          </a:p>
          <a:p>
            <a:pPr marL="241300" indent="-222250" algn="l">
              <a:spcBef>
                <a:spcPts val="1600"/>
              </a:spcBef>
              <a:buSzPts val="1500"/>
              <a:buFont typeface="Open Sans"/>
              <a:buChar char="●"/>
            </a:pPr>
            <a:r>
              <a:rPr lang="en-IN" sz="1000" b="0" i="0" dirty="0">
                <a:solidFill>
                  <a:srgbClr val="FFFFFF"/>
                </a:solidFill>
                <a:effectLst/>
                <a:latin typeface="Segoe UI" panose="020B0502040204020203" pitchFamily="34" charset="0"/>
              </a:rPr>
              <a:t>Bhadradri Kothagudem, Hanamkonda, Jagtial and Rajanna Sircilla has Domestic footfall but no Foreign visitors.</a:t>
            </a:r>
            <a:endParaRPr lang="en-US" sz="900" dirty="0"/>
          </a:p>
        </p:txBody>
      </p:sp>
      <p:pic>
        <p:nvPicPr>
          <p:cNvPr id="5" name="Picture 4">
            <a:extLst>
              <a:ext uri="{FF2B5EF4-FFF2-40B4-BE49-F238E27FC236}">
                <a16:creationId xmlns:a16="http://schemas.microsoft.com/office/drawing/2014/main" id="{94EF48CF-85E9-12F8-3A0D-348B397406A3}"/>
              </a:ext>
            </a:extLst>
          </p:cNvPr>
          <p:cNvPicPr>
            <a:picLocks noChangeAspect="1"/>
          </p:cNvPicPr>
          <p:nvPr/>
        </p:nvPicPr>
        <p:blipFill rotWithShape="1">
          <a:blip r:embed="rId3">
            <a:alphaModFix amt="96000"/>
          </a:blip>
          <a:srcRect l="4476" t="6142" r="3462" b="6079"/>
          <a:stretch/>
        </p:blipFill>
        <p:spPr>
          <a:xfrm>
            <a:off x="1890792" y="1213784"/>
            <a:ext cx="5168685" cy="2170980"/>
          </a:xfrm>
          <a:prstGeom prst="roundRect">
            <a:avLst>
              <a:gd name="adj" fmla="val 30058"/>
            </a:avLst>
          </a:prstGeom>
          <a:noFill/>
        </p:spPr>
      </p:pic>
    </p:spTree>
    <p:extLst>
      <p:ext uri="{BB962C8B-B14F-4D97-AF65-F5344CB8AC3E}">
        <p14:creationId xmlns:p14="http://schemas.microsoft.com/office/powerpoint/2010/main" val="98065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279"/>
        <p:cNvGrpSpPr/>
        <p:nvPr/>
      </p:nvGrpSpPr>
      <p:grpSpPr>
        <a:xfrm>
          <a:off x="0" y="0"/>
          <a:ext cx="0" cy="0"/>
          <a:chOff x="0" y="0"/>
          <a:chExt cx="0" cy="0"/>
        </a:xfrm>
      </p:grpSpPr>
      <p:grpSp>
        <p:nvGrpSpPr>
          <p:cNvPr id="289" name="Google Shape;289;p32"/>
          <p:cNvGrpSpPr/>
          <p:nvPr/>
        </p:nvGrpSpPr>
        <p:grpSpPr>
          <a:xfrm>
            <a:off x="8209823" y="4287275"/>
            <a:ext cx="619200" cy="619200"/>
            <a:chOff x="4262400" y="4020175"/>
            <a:chExt cx="619200" cy="619200"/>
          </a:xfrm>
        </p:grpSpPr>
        <p:sp>
          <p:nvSpPr>
            <p:cNvPr id="290" name="Google Shape;290;p32">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32">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80" name="Google Shape;280;p32"/>
          <p:cNvPicPr preferRelativeResize="0"/>
          <p:nvPr/>
        </p:nvPicPr>
        <p:blipFill>
          <a:blip r:embed="rId3"/>
          <a:srcRect l="9058" r="9058"/>
          <a:stretch/>
        </p:blipFill>
        <p:spPr>
          <a:xfrm>
            <a:off x="4646859" y="1412385"/>
            <a:ext cx="2659500" cy="4059900"/>
          </a:xfrm>
          <a:prstGeom prst="roundRect">
            <a:avLst>
              <a:gd name="adj" fmla="val 16667"/>
            </a:avLst>
          </a:prstGeom>
          <a:noFill/>
          <a:ln>
            <a:noFill/>
          </a:ln>
          <a:effectLst>
            <a:outerShdw blurRad="57150" dist="19050" dir="5400000" algn="bl" rotWithShape="0">
              <a:srgbClr val="000000">
                <a:alpha val="50000"/>
              </a:srgbClr>
            </a:outerShdw>
          </a:effectLst>
        </p:spPr>
      </p:pic>
      <p:pic>
        <p:nvPicPr>
          <p:cNvPr id="282" name="Google Shape;282;p32"/>
          <p:cNvPicPr preferRelativeResize="0"/>
          <p:nvPr/>
        </p:nvPicPr>
        <p:blipFill>
          <a:blip r:embed="rId4"/>
          <a:srcRect t="632" b="632"/>
          <a:stretch/>
        </p:blipFill>
        <p:spPr>
          <a:xfrm flipH="1">
            <a:off x="1818134" y="1083600"/>
            <a:ext cx="2659500" cy="4059900"/>
          </a:xfrm>
          <a:prstGeom prst="roundRect">
            <a:avLst>
              <a:gd name="adj" fmla="val 16667"/>
            </a:avLst>
          </a:prstGeom>
          <a:noFill/>
          <a:ln>
            <a:noFill/>
          </a:ln>
          <a:effectLst>
            <a:outerShdw blurRad="57150" dist="19050" dir="5400000" algn="bl" rotWithShape="0">
              <a:srgbClr val="000000">
                <a:alpha val="50000"/>
              </a:srgbClr>
            </a:outerShdw>
          </a:effectLst>
        </p:spPr>
      </p:pic>
      <p:sp>
        <p:nvSpPr>
          <p:cNvPr id="284" name="Google Shape;284;p32"/>
          <p:cNvSpPr txBox="1">
            <a:spLocks noGrp="1"/>
          </p:cNvSpPr>
          <p:nvPr>
            <p:ph type="title"/>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292" name="Google Shape;292;p32"/>
          <p:cNvGrpSpPr/>
          <p:nvPr/>
        </p:nvGrpSpPr>
        <p:grpSpPr>
          <a:xfrm>
            <a:off x="7747908" y="302150"/>
            <a:ext cx="696000" cy="687000"/>
            <a:chOff x="7730200" y="301950"/>
            <a:chExt cx="696000" cy="687000"/>
          </a:xfrm>
        </p:grpSpPr>
        <p:sp>
          <p:nvSpPr>
            <p:cNvPr id="293" name="Google Shape;293;p32">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4" name="Google Shape;294;p32"/>
            <p:cNvGrpSpPr/>
            <p:nvPr/>
          </p:nvGrpSpPr>
          <p:grpSpPr>
            <a:xfrm>
              <a:off x="7895056" y="460454"/>
              <a:ext cx="366293" cy="369973"/>
              <a:chOff x="-41526450" y="3951100"/>
              <a:chExt cx="313500" cy="316649"/>
            </a:xfrm>
          </p:grpSpPr>
          <p:sp>
            <p:nvSpPr>
              <p:cNvPr id="295" name="Google Shape;295;p32"/>
              <p:cNvSpPr/>
              <p:nvPr/>
            </p:nvSpPr>
            <p:spPr>
              <a:xfrm>
                <a:off x="-41483089" y="4041674"/>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32"/>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2"/>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 name="TextBox 15">
            <a:extLst>
              <a:ext uri="{FF2B5EF4-FFF2-40B4-BE49-F238E27FC236}">
                <a16:creationId xmlns:a16="http://schemas.microsoft.com/office/drawing/2014/main" id="{7E47F6C1-367C-BFA6-8F97-72F88E8760FB}"/>
              </a:ext>
            </a:extLst>
          </p:cNvPr>
          <p:cNvSpPr txBox="1"/>
          <p:nvPr/>
        </p:nvSpPr>
        <p:spPr>
          <a:xfrm>
            <a:off x="315886" y="4943445"/>
            <a:ext cx="2404454" cy="400110"/>
          </a:xfrm>
          <a:prstGeom prst="rect">
            <a:avLst/>
          </a:prstGeom>
          <a:noFill/>
        </p:spPr>
        <p:txBody>
          <a:bodyPr wrap="square" rtlCol="0">
            <a:spAutoFit/>
          </a:bodyPr>
          <a:lstStyle>
            <a:defPPr marR="0" lvl="0" algn="l" rtl="0">
              <a:lnSpc>
                <a:spcPct val="100000"/>
              </a:lnSpc>
              <a:spcBef>
                <a:spcPts val="0"/>
              </a:spcBef>
              <a:spcAft>
                <a:spcPts val="0"/>
              </a:spcAft>
            </a:defPPr>
            <a:lvl1pPr>
              <a:defRPr sz="1000" i="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IN"/>
              <a:t>Image: </a:t>
            </a:r>
            <a:r>
              <a:rPr lang="en-US"/>
              <a:t>Makkah Masjid, Hyderabad</a:t>
            </a:r>
          </a:p>
          <a:p>
            <a:endParaRPr lang="en-IN" dirty="0">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01"/>
        <p:cNvGrpSpPr/>
        <p:nvPr/>
      </p:nvGrpSpPr>
      <p:grpSpPr>
        <a:xfrm>
          <a:off x="0" y="0"/>
          <a:ext cx="0" cy="0"/>
          <a:chOff x="0" y="0"/>
          <a:chExt cx="0" cy="0"/>
        </a:xfrm>
      </p:grpSpPr>
      <p:sp>
        <p:nvSpPr>
          <p:cNvPr id="304" name="Google Shape;304;p33"/>
          <p:cNvSpPr txBox="1">
            <a:spLocks noGrp="1"/>
          </p:cNvSpPr>
          <p:nvPr>
            <p:ph type="title" idx="15"/>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a:t>
            </a:r>
            <a:endParaRPr dirty="0"/>
          </a:p>
        </p:txBody>
      </p:sp>
      <p:sp>
        <p:nvSpPr>
          <p:cNvPr id="305" name="Google Shape;305;p33"/>
          <p:cNvSpPr txBox="1">
            <a:spLocks noGrp="1"/>
          </p:cNvSpPr>
          <p:nvPr>
            <p:ph type="title"/>
          </p:nvPr>
        </p:nvSpPr>
        <p:spPr>
          <a:xfrm>
            <a:off x="1273435" y="997429"/>
            <a:ext cx="6597130" cy="8749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List Down the Top 10 District that have highest domestic visitors overall (2016-2019)?</a:t>
            </a:r>
            <a:endParaRPr sz="2000" dirty="0"/>
          </a:p>
        </p:txBody>
      </p:sp>
      <p:grpSp>
        <p:nvGrpSpPr>
          <p:cNvPr id="316" name="Google Shape;316;p33"/>
          <p:cNvGrpSpPr/>
          <p:nvPr/>
        </p:nvGrpSpPr>
        <p:grpSpPr>
          <a:xfrm>
            <a:off x="8282100" y="4348200"/>
            <a:ext cx="619200" cy="619200"/>
            <a:chOff x="4262400" y="4020175"/>
            <a:chExt cx="619200" cy="619200"/>
          </a:xfrm>
        </p:grpSpPr>
        <p:sp>
          <p:nvSpPr>
            <p:cNvPr id="317" name="Google Shape;317;p33">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 name="Google Shape;319;p33"/>
          <p:cNvGrpSpPr/>
          <p:nvPr/>
        </p:nvGrpSpPr>
        <p:grpSpPr>
          <a:xfrm>
            <a:off x="7730200" y="301950"/>
            <a:ext cx="696000" cy="687000"/>
            <a:chOff x="7730200" y="301950"/>
            <a:chExt cx="696000" cy="687000"/>
          </a:xfrm>
        </p:grpSpPr>
        <p:sp>
          <p:nvSpPr>
            <p:cNvPr id="320" name="Google Shape;320;p33">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1" name="Google Shape;321;p33"/>
            <p:cNvGrpSpPr/>
            <p:nvPr/>
          </p:nvGrpSpPr>
          <p:grpSpPr>
            <a:xfrm>
              <a:off x="7895056" y="460452"/>
              <a:ext cx="366293" cy="369974"/>
              <a:chOff x="-41526450" y="3951100"/>
              <a:chExt cx="313500" cy="316650"/>
            </a:xfrm>
          </p:grpSpPr>
          <p:sp>
            <p:nvSpPr>
              <p:cNvPr id="322" name="Google Shape;322;p3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25" name="Picture 24">
            <a:extLst>
              <a:ext uri="{FF2B5EF4-FFF2-40B4-BE49-F238E27FC236}">
                <a16:creationId xmlns:a16="http://schemas.microsoft.com/office/drawing/2014/main" id="{A3E53245-EFFF-C71D-F16D-E10BFA851B61}"/>
              </a:ext>
            </a:extLst>
          </p:cNvPr>
          <p:cNvPicPr>
            <a:picLocks noChangeAspect="1"/>
          </p:cNvPicPr>
          <p:nvPr/>
        </p:nvPicPr>
        <p:blipFill rotWithShape="1">
          <a:blip r:embed="rId3">
            <a:alphaModFix amt="95000"/>
          </a:blip>
          <a:srcRect l="4884" t="7781" r="5659" b="6872"/>
          <a:stretch/>
        </p:blipFill>
        <p:spPr>
          <a:xfrm>
            <a:off x="1916430" y="1911780"/>
            <a:ext cx="5311140" cy="3055620"/>
          </a:xfrm>
          <a:prstGeom prst="roundRect">
            <a:avLst>
              <a:gd name="adj" fmla="val 25749"/>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720000" y="1409700"/>
            <a:ext cx="7704000" cy="3273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Hyderabad being the state capital has the highest Domestic visitors (83.90 Million). It has several historical sites that attracts tourists, including the Charminar, the Golconda Fort, and the Qutub Shahi Tombs. Also a major business and education hub, this contribute to the high domestic visitor rate in the city, as visitors may combine business or educational trips with leisure activities.</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Rajanna Sircilla has 41.76 Million Domestic visitors which can be attributed to a combination of factors such as religious significance for example: The Vemulawada temple, which is dedicated to Lord Shiva, and the Kaleshwaram temple, which is situated on the banks of the Godavari river. These temples have religious and cultural significance for which they have a high footfall of visitors. It also has several lakes and reservoirs, including the Konda Pochamma Sagar and the Pocharam Wildlife Sanctuary. Visitors from across the nation are interested in birdwatching, boating, and hiking in these natural areas.</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Warangal Fort, which is a popular tourist attraction is situated in Hanamkonda which has 30.73 Million Domestic Visitors was built in 13</a:t>
            </a:r>
            <a:r>
              <a:rPr lang="en-US" sz="1000" baseline="30000" dirty="0">
                <a:latin typeface="Open Sans" panose="020B0606030504020204" pitchFamily="34" charset="0"/>
                <a:ea typeface="Open Sans" panose="020B0606030504020204" pitchFamily="34" charset="0"/>
                <a:cs typeface="Open Sans" panose="020B0606030504020204" pitchFamily="34" charset="0"/>
              </a:rPr>
              <a:t>th</a:t>
            </a:r>
            <a:r>
              <a:rPr lang="en-US" sz="1000" dirty="0">
                <a:latin typeface="Open Sans" panose="020B0606030504020204" pitchFamily="34" charset="0"/>
                <a:ea typeface="Open Sans" panose="020B0606030504020204" pitchFamily="34" charset="0"/>
                <a:cs typeface="Open Sans" panose="020B0606030504020204" pitchFamily="34" charset="0"/>
              </a:rPr>
              <a:t> Century. Additionally Hanamkonda is known for its rich </a:t>
            </a:r>
            <a:r>
              <a:rPr lang="en-US" sz="1000">
                <a:latin typeface="Open Sans" panose="020B0606030504020204" pitchFamily="34" charset="0"/>
                <a:ea typeface="Open Sans" panose="020B0606030504020204" pitchFamily="34" charset="0"/>
                <a:cs typeface="Open Sans" panose="020B0606030504020204" pitchFamily="34" charset="0"/>
              </a:rPr>
              <a:t>culture and </a:t>
            </a:r>
            <a:r>
              <a:rPr lang="en-US" sz="1000" dirty="0">
                <a:latin typeface="Open Sans" panose="020B0606030504020204" pitchFamily="34" charset="0"/>
                <a:ea typeface="Open Sans" panose="020B0606030504020204" pitchFamily="34" charset="0"/>
                <a:cs typeface="Open Sans" panose="020B0606030504020204" pitchFamily="34" charset="0"/>
              </a:rPr>
              <a:t>visitors are interested </a:t>
            </a:r>
            <a:r>
              <a:rPr lang="en-US" sz="1000">
                <a:latin typeface="Open Sans" panose="020B0606030504020204" pitchFamily="34" charset="0"/>
                <a:ea typeface="Open Sans" panose="020B0606030504020204" pitchFamily="34" charset="0"/>
                <a:cs typeface="Open Sans" panose="020B0606030504020204" pitchFamily="34" charset="0"/>
              </a:rPr>
              <a:t>in experiencing </a:t>
            </a:r>
            <a:r>
              <a:rPr lang="en-US" sz="1000" dirty="0">
                <a:latin typeface="Open Sans" panose="020B0606030504020204" pitchFamily="34" charset="0"/>
                <a:ea typeface="Open Sans" panose="020B0606030504020204" pitchFamily="34" charset="0"/>
                <a:cs typeface="Open Sans" panose="020B0606030504020204" pitchFamily="34" charset="0"/>
              </a:rPr>
              <a:t>the local culture and cuisine.</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Telangana state government has employed a proactive approach and launched several initiatives to promote tourism. These top 10 districts have benefited from such initiatives, which has contributed to the high domestic visitor rate in the state.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01"/>
        <p:cNvGrpSpPr/>
        <p:nvPr/>
      </p:nvGrpSpPr>
      <p:grpSpPr>
        <a:xfrm>
          <a:off x="0" y="0"/>
          <a:ext cx="0" cy="0"/>
          <a:chOff x="0" y="0"/>
          <a:chExt cx="0" cy="0"/>
        </a:xfrm>
      </p:grpSpPr>
      <p:sp>
        <p:nvSpPr>
          <p:cNvPr id="304" name="Google Shape;304;p33"/>
          <p:cNvSpPr txBox="1">
            <a:spLocks noGrp="1"/>
          </p:cNvSpPr>
          <p:nvPr>
            <p:ph type="title" idx="15"/>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a:t>
            </a:r>
            <a:endParaRPr dirty="0"/>
          </a:p>
        </p:txBody>
      </p:sp>
      <p:sp>
        <p:nvSpPr>
          <p:cNvPr id="305" name="Google Shape;305;p33"/>
          <p:cNvSpPr txBox="1">
            <a:spLocks noGrp="1"/>
          </p:cNvSpPr>
          <p:nvPr>
            <p:ph type="title"/>
          </p:nvPr>
        </p:nvSpPr>
        <p:spPr>
          <a:xfrm>
            <a:off x="1273435" y="1111729"/>
            <a:ext cx="6597130" cy="8749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List down the top/bottom 3 districts based on Compounded Annual Growth Rate (CAGR) of visitors between (2016-2019)?</a:t>
            </a:r>
            <a:endParaRPr sz="2000" dirty="0"/>
          </a:p>
        </p:txBody>
      </p:sp>
      <p:grpSp>
        <p:nvGrpSpPr>
          <p:cNvPr id="316" name="Google Shape;316;p33"/>
          <p:cNvGrpSpPr/>
          <p:nvPr/>
        </p:nvGrpSpPr>
        <p:grpSpPr>
          <a:xfrm>
            <a:off x="8282100" y="4348200"/>
            <a:ext cx="619200" cy="619200"/>
            <a:chOff x="4262400" y="4020175"/>
            <a:chExt cx="619200" cy="619200"/>
          </a:xfrm>
        </p:grpSpPr>
        <p:sp>
          <p:nvSpPr>
            <p:cNvPr id="317" name="Google Shape;317;p33">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 name="Google Shape;319;p33"/>
          <p:cNvGrpSpPr/>
          <p:nvPr/>
        </p:nvGrpSpPr>
        <p:grpSpPr>
          <a:xfrm>
            <a:off x="7730200" y="301950"/>
            <a:ext cx="696000" cy="687000"/>
            <a:chOff x="7730200" y="301950"/>
            <a:chExt cx="696000" cy="687000"/>
          </a:xfrm>
        </p:grpSpPr>
        <p:sp>
          <p:nvSpPr>
            <p:cNvPr id="320" name="Google Shape;320;p33">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1" name="Google Shape;321;p33"/>
            <p:cNvGrpSpPr/>
            <p:nvPr/>
          </p:nvGrpSpPr>
          <p:grpSpPr>
            <a:xfrm>
              <a:off x="7895056" y="460452"/>
              <a:ext cx="366293" cy="369974"/>
              <a:chOff x="-41526450" y="3951100"/>
              <a:chExt cx="313500" cy="316650"/>
            </a:xfrm>
          </p:grpSpPr>
          <p:sp>
            <p:nvSpPr>
              <p:cNvPr id="322" name="Google Shape;322;p3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5" name="Picture 4">
            <a:extLst>
              <a:ext uri="{FF2B5EF4-FFF2-40B4-BE49-F238E27FC236}">
                <a16:creationId xmlns:a16="http://schemas.microsoft.com/office/drawing/2014/main" id="{9082BE04-643D-C205-FD38-BC19CE2F0BBF}"/>
              </a:ext>
            </a:extLst>
          </p:cNvPr>
          <p:cNvPicPr>
            <a:picLocks noChangeAspect="1"/>
          </p:cNvPicPr>
          <p:nvPr/>
        </p:nvPicPr>
        <p:blipFill rotWithShape="1">
          <a:blip r:embed="rId3"/>
          <a:srcRect t="3508" b="4607"/>
          <a:stretch/>
        </p:blipFill>
        <p:spPr>
          <a:xfrm>
            <a:off x="720000" y="2562117"/>
            <a:ext cx="3223539" cy="1995634"/>
          </a:xfrm>
          <a:prstGeom prst="roundRect">
            <a:avLst>
              <a:gd name="adj" fmla="val 33508"/>
            </a:avLst>
          </a:prstGeom>
        </p:spPr>
      </p:pic>
      <p:pic>
        <p:nvPicPr>
          <p:cNvPr id="9" name="Picture 8">
            <a:extLst>
              <a:ext uri="{FF2B5EF4-FFF2-40B4-BE49-F238E27FC236}">
                <a16:creationId xmlns:a16="http://schemas.microsoft.com/office/drawing/2014/main" id="{3CEC0410-7FEF-8286-703E-E5FA5490C2DC}"/>
              </a:ext>
            </a:extLst>
          </p:cNvPr>
          <p:cNvPicPr>
            <a:picLocks/>
          </p:cNvPicPr>
          <p:nvPr/>
        </p:nvPicPr>
        <p:blipFill rotWithShape="1">
          <a:blip r:embed="rId4"/>
          <a:srcRect t="1819" b="2956"/>
          <a:stretch/>
        </p:blipFill>
        <p:spPr>
          <a:xfrm>
            <a:off x="4643832" y="2562117"/>
            <a:ext cx="3227832" cy="1993392"/>
          </a:xfrm>
          <a:prstGeom prst="roundRect">
            <a:avLst>
              <a:gd name="adj" fmla="val 33508"/>
            </a:avLst>
          </a:prstGeom>
        </p:spPr>
      </p:pic>
      <p:sp>
        <p:nvSpPr>
          <p:cNvPr id="10" name="TextBox 9">
            <a:extLst>
              <a:ext uri="{FF2B5EF4-FFF2-40B4-BE49-F238E27FC236}">
                <a16:creationId xmlns:a16="http://schemas.microsoft.com/office/drawing/2014/main" id="{1D319486-F07A-7D09-D50D-D4F1BBA6DD48}"/>
              </a:ext>
            </a:extLst>
          </p:cNvPr>
          <p:cNvSpPr txBox="1"/>
          <p:nvPr/>
        </p:nvSpPr>
        <p:spPr>
          <a:xfrm>
            <a:off x="1554529" y="2103120"/>
            <a:ext cx="1554480" cy="338554"/>
          </a:xfrm>
          <a:prstGeom prst="rect">
            <a:avLst/>
          </a:prstGeom>
          <a:noFill/>
        </p:spPr>
        <p:txBody>
          <a:bodyPr wrap="square" rtlCol="0">
            <a:spAutoFit/>
          </a:bodyPr>
          <a:lstStyle/>
          <a:p>
            <a:pPr algn="ctr"/>
            <a:r>
              <a:rPr lang="en-IN" sz="1600" b="1" dirty="0">
                <a:solidFill>
                  <a:schemeClr val="dk1"/>
                </a:solidFill>
                <a:latin typeface="Alata"/>
                <a:sym typeface="Alata"/>
              </a:rPr>
              <a:t>Top</a:t>
            </a:r>
            <a:r>
              <a:rPr lang="en-IN" sz="1600" dirty="0">
                <a:solidFill>
                  <a:schemeClr val="tx1"/>
                </a:solidFill>
                <a:latin typeface="Alata"/>
              </a:rPr>
              <a:t> </a:t>
            </a:r>
            <a:r>
              <a:rPr lang="en-IN" sz="1600" b="1" dirty="0">
                <a:solidFill>
                  <a:schemeClr val="tx1"/>
                </a:solidFill>
                <a:latin typeface="Alata"/>
              </a:rPr>
              <a:t>3</a:t>
            </a:r>
          </a:p>
        </p:txBody>
      </p:sp>
      <p:sp>
        <p:nvSpPr>
          <p:cNvPr id="14" name="TextBox 13">
            <a:extLst>
              <a:ext uri="{FF2B5EF4-FFF2-40B4-BE49-F238E27FC236}">
                <a16:creationId xmlns:a16="http://schemas.microsoft.com/office/drawing/2014/main" id="{E42FD441-4906-5FA1-B90D-886714E709FC}"/>
              </a:ext>
            </a:extLst>
          </p:cNvPr>
          <p:cNvSpPr txBox="1"/>
          <p:nvPr/>
        </p:nvSpPr>
        <p:spPr>
          <a:xfrm>
            <a:off x="5409776" y="2103120"/>
            <a:ext cx="1554480" cy="338554"/>
          </a:xfrm>
          <a:prstGeom prst="rect">
            <a:avLst/>
          </a:prstGeom>
          <a:noFill/>
        </p:spPr>
        <p:txBody>
          <a:bodyPr wrap="square" rtlCol="0">
            <a:spAutoFit/>
          </a:bodyPr>
          <a:lstStyle/>
          <a:p>
            <a:pPr algn="ctr"/>
            <a:r>
              <a:rPr lang="en-IN" sz="1600" b="1" dirty="0">
                <a:solidFill>
                  <a:schemeClr val="dk1"/>
                </a:solidFill>
                <a:latin typeface="Alata"/>
                <a:sym typeface="Alata"/>
              </a:rPr>
              <a:t>Bottom</a:t>
            </a:r>
            <a:r>
              <a:rPr lang="en-IN" sz="1600" dirty="0">
                <a:solidFill>
                  <a:schemeClr val="tx1"/>
                </a:solidFill>
                <a:latin typeface="Alata"/>
              </a:rPr>
              <a:t> </a:t>
            </a:r>
            <a:r>
              <a:rPr lang="en-IN" sz="1600" b="1" dirty="0">
                <a:solidFill>
                  <a:schemeClr val="tx1"/>
                </a:solidFill>
                <a:latin typeface="Alata"/>
              </a:rPr>
              <a:t>3</a:t>
            </a:r>
          </a:p>
        </p:txBody>
      </p:sp>
    </p:spTree>
    <p:extLst>
      <p:ext uri="{BB962C8B-B14F-4D97-AF65-F5344CB8AC3E}">
        <p14:creationId xmlns:p14="http://schemas.microsoft.com/office/powerpoint/2010/main" val="3395822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720000" y="1409700"/>
            <a:ext cx="7704000" cy="3273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Mancherial being well connected via road (111 kms State Highway) and Railways has the highest CAGR. It is home to several forests and wildlife sanctuaries and is also significant to tribal population of </a:t>
            </a:r>
            <a:r>
              <a:rPr lang="en-US" sz="1000">
                <a:latin typeface="Open Sans" panose="020B0606030504020204" pitchFamily="34" charset="0"/>
                <a:ea typeface="Open Sans" panose="020B0606030504020204" pitchFamily="34" charset="0"/>
                <a:cs typeface="Open Sans" panose="020B0606030504020204" pitchFamily="34" charset="0"/>
              </a:rPr>
              <a:t>Vindhyachal region (Maharashtra &amp; Chhattisgarh) </a:t>
            </a:r>
            <a:r>
              <a:rPr lang="en-US" sz="1000" dirty="0">
                <a:latin typeface="Open Sans" panose="020B0606030504020204" pitchFamily="34" charset="0"/>
                <a:ea typeface="Open Sans" panose="020B0606030504020204" pitchFamily="34" charset="0"/>
                <a:cs typeface="Open Sans" panose="020B0606030504020204" pitchFamily="34" charset="0"/>
              </a:rPr>
              <a:t>who participate in various cultural activities like Jataras in the area.</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Warangal and Bhadradri Kothagudem are at the 2</a:t>
            </a:r>
            <a:r>
              <a:rPr lang="en-US" sz="1000" baseline="30000" dirty="0">
                <a:latin typeface="Open Sans" panose="020B0606030504020204" pitchFamily="34" charset="0"/>
                <a:ea typeface="Open Sans" panose="020B0606030504020204" pitchFamily="34" charset="0"/>
                <a:cs typeface="Open Sans" panose="020B0606030504020204" pitchFamily="34" charset="0"/>
              </a:rPr>
              <a:t>nd</a:t>
            </a:r>
            <a:r>
              <a:rPr lang="en-US" sz="1000" dirty="0">
                <a:latin typeface="Open Sans" panose="020B0606030504020204" pitchFamily="34" charset="0"/>
                <a:ea typeface="Open Sans" panose="020B0606030504020204" pitchFamily="34" charset="0"/>
                <a:cs typeface="Open Sans" panose="020B0606030504020204" pitchFamily="34" charset="0"/>
              </a:rPr>
              <a:t> and 3</a:t>
            </a:r>
            <a:r>
              <a:rPr lang="en-US" sz="1000" baseline="30000" dirty="0">
                <a:latin typeface="Open Sans" panose="020B0606030504020204" pitchFamily="34" charset="0"/>
                <a:ea typeface="Open Sans" panose="020B0606030504020204" pitchFamily="34" charset="0"/>
                <a:cs typeface="Open Sans" panose="020B0606030504020204" pitchFamily="34" charset="0"/>
              </a:rPr>
              <a:t>rd</a:t>
            </a:r>
            <a:r>
              <a:rPr lang="en-US" sz="1000" dirty="0">
                <a:latin typeface="Open Sans" panose="020B0606030504020204" pitchFamily="34" charset="0"/>
                <a:ea typeface="Open Sans" panose="020B0606030504020204" pitchFamily="34" charset="0"/>
                <a:cs typeface="Open Sans" panose="020B0606030504020204" pitchFamily="34" charset="0"/>
              </a:rPr>
              <a:t> spot as they have places of rich cultural heritage. Overall these districts cater to every kind of tourist: from nature lovers and history buffs to religious pilgrims and adventure seekers.</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Karimnagar with a declining rate of -79.63 % has seen only 0.1 Million Domestic visitors in 2019 as compared to 9.2 Million in 2016. State government has allocated Rs 100 crore for the Manair River Front (MRF) to boost tourism in the district. More TSTDC units can be set up and an assessment of 17 tourist spots should be done in order to ensure more footfall. </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Nalgonda and Hanamkonda have also </a:t>
            </a:r>
            <a:r>
              <a:rPr lang="en-US" sz="1000">
                <a:latin typeface="Open Sans" panose="020B0606030504020204" pitchFamily="34" charset="0"/>
                <a:ea typeface="Open Sans" panose="020B0606030504020204" pitchFamily="34" charset="0"/>
                <a:cs typeface="Open Sans" panose="020B0606030504020204" pitchFamily="34" charset="0"/>
              </a:rPr>
              <a:t>seen a declining </a:t>
            </a:r>
            <a:r>
              <a:rPr lang="en-US" sz="1000" dirty="0">
                <a:latin typeface="Open Sans" panose="020B0606030504020204" pitchFamily="34" charset="0"/>
                <a:ea typeface="Open Sans" panose="020B0606030504020204" pitchFamily="34" charset="0"/>
                <a:cs typeface="Open Sans" panose="020B0606030504020204" pitchFamily="34" charset="0"/>
              </a:rPr>
              <a:t>trend in Domestic visitors from 2016 to 2019. This can be due to lack of promotion as compared to other tourist destinations in Telangana. Places like Nagarjuna Sagar Dam which is India’s largest Masonary </a:t>
            </a:r>
            <a:r>
              <a:rPr lang="en-US" sz="1000">
                <a:latin typeface="Open Sans" panose="020B0606030504020204" pitchFamily="34" charset="0"/>
                <a:ea typeface="Open Sans" panose="020B0606030504020204" pitchFamily="34" charset="0"/>
                <a:cs typeface="Open Sans" panose="020B0606030504020204" pitchFamily="34" charset="0"/>
              </a:rPr>
              <a:t>Dam is </a:t>
            </a:r>
            <a:r>
              <a:rPr lang="en-US" sz="1000" dirty="0">
                <a:latin typeface="Open Sans" panose="020B0606030504020204" pitchFamily="34" charset="0"/>
                <a:ea typeface="Open Sans" panose="020B0606030504020204" pitchFamily="34" charset="0"/>
                <a:cs typeface="Open Sans" panose="020B0606030504020204" pitchFamily="34" charset="0"/>
              </a:rPr>
              <a:t>situated in Nalgonda should be advertised well in order to attract more visitors.</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There are no Foreign visitors in Karimnagar and Nalgonda although they have 17 and 21 Tourist Spots respectively. Factors affecting this can be lack of infrastructure, poor Administration and Management, Transportation facilities. Government should create a workplan and optimize funds in order to attract more Foreign Visitors in these districts.</a:t>
            </a:r>
          </a:p>
        </p:txBody>
      </p:sp>
    </p:spTree>
    <p:extLst>
      <p:ext uri="{BB962C8B-B14F-4D97-AF65-F5344CB8AC3E}">
        <p14:creationId xmlns:p14="http://schemas.microsoft.com/office/powerpoint/2010/main" val="3971313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01"/>
        <p:cNvGrpSpPr/>
        <p:nvPr/>
      </p:nvGrpSpPr>
      <p:grpSpPr>
        <a:xfrm>
          <a:off x="0" y="0"/>
          <a:ext cx="0" cy="0"/>
          <a:chOff x="0" y="0"/>
          <a:chExt cx="0" cy="0"/>
        </a:xfrm>
      </p:grpSpPr>
      <p:sp>
        <p:nvSpPr>
          <p:cNvPr id="304" name="Google Shape;304;p33"/>
          <p:cNvSpPr txBox="1">
            <a:spLocks noGrp="1"/>
          </p:cNvSpPr>
          <p:nvPr>
            <p:ph type="title" idx="15"/>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a:t>
            </a:r>
            <a:endParaRPr dirty="0"/>
          </a:p>
        </p:txBody>
      </p:sp>
      <p:sp>
        <p:nvSpPr>
          <p:cNvPr id="305" name="Google Shape;305;p33"/>
          <p:cNvSpPr txBox="1">
            <a:spLocks noGrp="1"/>
          </p:cNvSpPr>
          <p:nvPr>
            <p:ph type="title"/>
          </p:nvPr>
        </p:nvSpPr>
        <p:spPr>
          <a:xfrm>
            <a:off x="1273435" y="1111729"/>
            <a:ext cx="6597130" cy="8749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What are the Peak and Low season months for Hyderabad based on data from 2016-2019?</a:t>
            </a:r>
            <a:endParaRPr sz="2000" dirty="0"/>
          </a:p>
        </p:txBody>
      </p:sp>
      <p:grpSp>
        <p:nvGrpSpPr>
          <p:cNvPr id="316" name="Google Shape;316;p33"/>
          <p:cNvGrpSpPr/>
          <p:nvPr/>
        </p:nvGrpSpPr>
        <p:grpSpPr>
          <a:xfrm>
            <a:off x="8282100" y="4348200"/>
            <a:ext cx="619200" cy="619200"/>
            <a:chOff x="4262400" y="4020175"/>
            <a:chExt cx="619200" cy="619200"/>
          </a:xfrm>
        </p:grpSpPr>
        <p:sp>
          <p:nvSpPr>
            <p:cNvPr id="317" name="Google Shape;317;p33">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 name="Google Shape;319;p33"/>
          <p:cNvGrpSpPr/>
          <p:nvPr/>
        </p:nvGrpSpPr>
        <p:grpSpPr>
          <a:xfrm>
            <a:off x="7730200" y="301950"/>
            <a:ext cx="696000" cy="687000"/>
            <a:chOff x="7730200" y="301950"/>
            <a:chExt cx="696000" cy="687000"/>
          </a:xfrm>
        </p:grpSpPr>
        <p:sp>
          <p:nvSpPr>
            <p:cNvPr id="320" name="Google Shape;320;p33">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1" name="Google Shape;321;p33"/>
            <p:cNvGrpSpPr/>
            <p:nvPr/>
          </p:nvGrpSpPr>
          <p:grpSpPr>
            <a:xfrm>
              <a:off x="7895056" y="460452"/>
              <a:ext cx="366293" cy="369974"/>
              <a:chOff x="-41526450" y="3951100"/>
              <a:chExt cx="313500" cy="316650"/>
            </a:xfrm>
          </p:grpSpPr>
          <p:sp>
            <p:nvSpPr>
              <p:cNvPr id="322" name="Google Shape;322;p3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8" name="Picture 7">
            <a:extLst>
              <a:ext uri="{FF2B5EF4-FFF2-40B4-BE49-F238E27FC236}">
                <a16:creationId xmlns:a16="http://schemas.microsoft.com/office/drawing/2014/main" id="{0A23E66A-E5BA-3D16-6827-0B0BF0FC4B28}"/>
              </a:ext>
            </a:extLst>
          </p:cNvPr>
          <p:cNvPicPr>
            <a:picLocks noChangeAspect="1"/>
          </p:cNvPicPr>
          <p:nvPr/>
        </p:nvPicPr>
        <p:blipFill rotWithShape="1">
          <a:blip r:embed="rId3"/>
          <a:srcRect l="11190" t="3176" r="13554" b="8475"/>
          <a:stretch/>
        </p:blipFill>
        <p:spPr>
          <a:xfrm>
            <a:off x="2392680" y="2186940"/>
            <a:ext cx="4358640" cy="2161260"/>
          </a:xfrm>
          <a:prstGeom prst="roundRect">
            <a:avLst>
              <a:gd name="adj" fmla="val 27576"/>
            </a:avLst>
          </a:prstGeom>
        </p:spPr>
      </p:pic>
    </p:spTree>
    <p:extLst>
      <p:ext uri="{BB962C8B-B14F-4D97-AF65-F5344CB8AC3E}">
        <p14:creationId xmlns:p14="http://schemas.microsoft.com/office/powerpoint/2010/main" val="192748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720000" y="1409700"/>
            <a:ext cx="7704000" cy="3273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Hyderbad is always a pleasant city to visit anytime of the year but it experiences highest number of visitor footfall in June (17 Million) as it gets less warm and breezy as this is the time we can expect monsoon. Additionally, schools and colleges have a break during June, hence many Indian families plan their vacations during this time.</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Least footfall is noticed during February-March which can be attributed to high temperature.</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Telangana government can take several steps to attract more visitors during the low season. For example: There are 8 TSTDC units spread across Hyderabad, these units can organize indoor events like food festivals, music concerts, art gallery and museum tours to attract more visitors.</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Government can also improve its marketing and advertising efforts during low season by collaborating with travel bloggers and influencers in order to attract more visitors.</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MICE (Meetings, Incentives, Conferences, and Exhibitions) is an important segment of the tourism industry in Hyderabad. Discounted rates, collaborating with event organizers and promoting business facilities during low season months will also attract more Foreign visitors.</a:t>
            </a:r>
          </a:p>
        </p:txBody>
      </p:sp>
    </p:spTree>
    <p:extLst>
      <p:ext uri="{BB962C8B-B14F-4D97-AF65-F5344CB8AC3E}">
        <p14:creationId xmlns:p14="http://schemas.microsoft.com/office/powerpoint/2010/main" val="85153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01"/>
        <p:cNvGrpSpPr/>
        <p:nvPr/>
      </p:nvGrpSpPr>
      <p:grpSpPr>
        <a:xfrm>
          <a:off x="0" y="0"/>
          <a:ext cx="0" cy="0"/>
          <a:chOff x="0" y="0"/>
          <a:chExt cx="0" cy="0"/>
        </a:xfrm>
      </p:grpSpPr>
      <p:sp>
        <p:nvSpPr>
          <p:cNvPr id="304" name="Google Shape;304;p33"/>
          <p:cNvSpPr txBox="1">
            <a:spLocks noGrp="1"/>
          </p:cNvSpPr>
          <p:nvPr>
            <p:ph type="title" idx="15"/>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a:t>
            </a:r>
            <a:endParaRPr dirty="0"/>
          </a:p>
        </p:txBody>
      </p:sp>
      <p:sp>
        <p:nvSpPr>
          <p:cNvPr id="305" name="Google Shape;305;p33"/>
          <p:cNvSpPr txBox="1">
            <a:spLocks noGrp="1"/>
          </p:cNvSpPr>
          <p:nvPr>
            <p:ph type="title"/>
          </p:nvPr>
        </p:nvSpPr>
        <p:spPr>
          <a:xfrm>
            <a:off x="1273435" y="1111729"/>
            <a:ext cx="6597130" cy="8749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List down the Top &amp; Bottom 3 Districts with high Domestic to Foreign Visitor Ratio?</a:t>
            </a:r>
            <a:endParaRPr sz="2000" dirty="0"/>
          </a:p>
        </p:txBody>
      </p:sp>
      <p:grpSp>
        <p:nvGrpSpPr>
          <p:cNvPr id="316" name="Google Shape;316;p33"/>
          <p:cNvGrpSpPr/>
          <p:nvPr/>
        </p:nvGrpSpPr>
        <p:grpSpPr>
          <a:xfrm>
            <a:off x="8282100" y="4348200"/>
            <a:ext cx="619200" cy="619200"/>
            <a:chOff x="4262400" y="4020175"/>
            <a:chExt cx="619200" cy="619200"/>
          </a:xfrm>
        </p:grpSpPr>
        <p:sp>
          <p:nvSpPr>
            <p:cNvPr id="317" name="Google Shape;317;p33">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 name="Google Shape;319;p33"/>
          <p:cNvGrpSpPr/>
          <p:nvPr/>
        </p:nvGrpSpPr>
        <p:grpSpPr>
          <a:xfrm>
            <a:off x="7730200" y="301950"/>
            <a:ext cx="696000" cy="687000"/>
            <a:chOff x="7730200" y="301950"/>
            <a:chExt cx="696000" cy="687000"/>
          </a:xfrm>
        </p:grpSpPr>
        <p:sp>
          <p:nvSpPr>
            <p:cNvPr id="320" name="Google Shape;320;p33">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1" name="Google Shape;321;p33"/>
            <p:cNvGrpSpPr/>
            <p:nvPr/>
          </p:nvGrpSpPr>
          <p:grpSpPr>
            <a:xfrm>
              <a:off x="7895056" y="460452"/>
              <a:ext cx="366293" cy="369974"/>
              <a:chOff x="-41526450" y="3951100"/>
              <a:chExt cx="313500" cy="316650"/>
            </a:xfrm>
          </p:grpSpPr>
          <p:sp>
            <p:nvSpPr>
              <p:cNvPr id="322" name="Google Shape;322;p3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3" name="Picture 2">
            <a:extLst>
              <a:ext uri="{FF2B5EF4-FFF2-40B4-BE49-F238E27FC236}">
                <a16:creationId xmlns:a16="http://schemas.microsoft.com/office/drawing/2014/main" id="{1DF2888C-572E-DE0C-579B-4B8DBF4E3617}"/>
              </a:ext>
            </a:extLst>
          </p:cNvPr>
          <p:cNvPicPr>
            <a:picLocks/>
          </p:cNvPicPr>
          <p:nvPr/>
        </p:nvPicPr>
        <p:blipFill rotWithShape="1">
          <a:blip r:embed="rId3"/>
          <a:srcRect t="3746" r="2294"/>
          <a:stretch/>
        </p:blipFill>
        <p:spPr>
          <a:xfrm>
            <a:off x="961014" y="2538218"/>
            <a:ext cx="3081528" cy="1856232"/>
          </a:xfrm>
          <a:prstGeom prst="roundRect">
            <a:avLst>
              <a:gd name="adj" fmla="val 29664"/>
            </a:avLst>
          </a:prstGeom>
        </p:spPr>
      </p:pic>
      <p:pic>
        <p:nvPicPr>
          <p:cNvPr id="5" name="Picture 4">
            <a:extLst>
              <a:ext uri="{FF2B5EF4-FFF2-40B4-BE49-F238E27FC236}">
                <a16:creationId xmlns:a16="http://schemas.microsoft.com/office/drawing/2014/main" id="{B4FB2590-F4EA-1969-8AB7-7DAD98805898}"/>
              </a:ext>
            </a:extLst>
          </p:cNvPr>
          <p:cNvPicPr>
            <a:picLocks/>
          </p:cNvPicPr>
          <p:nvPr/>
        </p:nvPicPr>
        <p:blipFill rotWithShape="1">
          <a:blip r:embed="rId4"/>
          <a:srcRect t="6996" r="4533" b="2263"/>
          <a:stretch/>
        </p:blipFill>
        <p:spPr>
          <a:xfrm>
            <a:off x="5101482" y="2539364"/>
            <a:ext cx="3081504" cy="1856232"/>
          </a:xfrm>
          <a:prstGeom prst="roundRect">
            <a:avLst>
              <a:gd name="adj" fmla="val 24904"/>
            </a:avLst>
          </a:prstGeom>
        </p:spPr>
      </p:pic>
      <p:sp>
        <p:nvSpPr>
          <p:cNvPr id="6" name="TextBox 5">
            <a:extLst>
              <a:ext uri="{FF2B5EF4-FFF2-40B4-BE49-F238E27FC236}">
                <a16:creationId xmlns:a16="http://schemas.microsoft.com/office/drawing/2014/main" id="{E2944705-9DE3-8399-CDB2-57B00EC0303D}"/>
              </a:ext>
            </a:extLst>
          </p:cNvPr>
          <p:cNvSpPr txBox="1"/>
          <p:nvPr/>
        </p:nvSpPr>
        <p:spPr>
          <a:xfrm>
            <a:off x="1724538" y="2103120"/>
            <a:ext cx="1554480" cy="338554"/>
          </a:xfrm>
          <a:prstGeom prst="rect">
            <a:avLst/>
          </a:prstGeom>
          <a:noFill/>
        </p:spPr>
        <p:txBody>
          <a:bodyPr wrap="square" rtlCol="0">
            <a:spAutoFit/>
          </a:bodyPr>
          <a:lstStyle/>
          <a:p>
            <a:pPr algn="ctr"/>
            <a:r>
              <a:rPr lang="en-IN" sz="1600" b="1" dirty="0">
                <a:solidFill>
                  <a:schemeClr val="dk1"/>
                </a:solidFill>
                <a:latin typeface="Alata"/>
                <a:sym typeface="Alata"/>
              </a:rPr>
              <a:t>Top</a:t>
            </a:r>
            <a:r>
              <a:rPr lang="en-IN" sz="1600" dirty="0">
                <a:solidFill>
                  <a:schemeClr val="tx1"/>
                </a:solidFill>
                <a:latin typeface="Alata"/>
              </a:rPr>
              <a:t> </a:t>
            </a:r>
            <a:r>
              <a:rPr lang="en-IN" sz="1600" b="1" dirty="0">
                <a:solidFill>
                  <a:schemeClr val="tx1"/>
                </a:solidFill>
                <a:latin typeface="Alata"/>
              </a:rPr>
              <a:t>3</a:t>
            </a:r>
          </a:p>
        </p:txBody>
      </p:sp>
      <p:sp>
        <p:nvSpPr>
          <p:cNvPr id="7" name="TextBox 6">
            <a:extLst>
              <a:ext uri="{FF2B5EF4-FFF2-40B4-BE49-F238E27FC236}">
                <a16:creationId xmlns:a16="http://schemas.microsoft.com/office/drawing/2014/main" id="{0385037A-089D-A971-4EF9-4201CD5071C3}"/>
              </a:ext>
            </a:extLst>
          </p:cNvPr>
          <p:cNvSpPr txBox="1"/>
          <p:nvPr/>
        </p:nvSpPr>
        <p:spPr>
          <a:xfrm>
            <a:off x="5864994" y="2093175"/>
            <a:ext cx="1554480" cy="338554"/>
          </a:xfrm>
          <a:prstGeom prst="rect">
            <a:avLst/>
          </a:prstGeom>
          <a:noFill/>
        </p:spPr>
        <p:txBody>
          <a:bodyPr wrap="square" rtlCol="0">
            <a:spAutoFit/>
          </a:bodyPr>
          <a:lstStyle/>
          <a:p>
            <a:pPr algn="ctr"/>
            <a:r>
              <a:rPr lang="en-IN" sz="1600" b="1" dirty="0">
                <a:solidFill>
                  <a:schemeClr val="dk1"/>
                </a:solidFill>
                <a:latin typeface="Alata"/>
                <a:sym typeface="Alata"/>
              </a:rPr>
              <a:t>Bottom</a:t>
            </a:r>
            <a:r>
              <a:rPr lang="en-IN" sz="1600" dirty="0">
                <a:solidFill>
                  <a:schemeClr val="tx1"/>
                </a:solidFill>
                <a:latin typeface="Alata"/>
              </a:rPr>
              <a:t> </a:t>
            </a:r>
            <a:r>
              <a:rPr lang="en-IN" sz="1600" b="1" dirty="0">
                <a:solidFill>
                  <a:schemeClr val="tx1"/>
                </a:solidFill>
                <a:latin typeface="Alata"/>
              </a:rPr>
              <a:t>3</a:t>
            </a:r>
          </a:p>
        </p:txBody>
      </p:sp>
    </p:spTree>
    <p:extLst>
      <p:ext uri="{BB962C8B-B14F-4D97-AF65-F5344CB8AC3E}">
        <p14:creationId xmlns:p14="http://schemas.microsoft.com/office/powerpoint/2010/main" val="44347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720000" y="1409700"/>
            <a:ext cx="7704000" cy="3273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Hyderabad, Warangal and Mulugu are the top-3 districts with low Domestic to Foreign Ratio which indicates that the tourist spots in these districts are equally exposed to Domestic as well as Foreign visitors.</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Lower Domestic to Foreign Ratio is an indicator of increased tourism revenue, </a:t>
            </a:r>
            <a:r>
              <a:rPr lang="en-US" sz="1000">
                <a:latin typeface="Open Sans" panose="020B0606030504020204" pitchFamily="34" charset="0"/>
                <a:ea typeface="Open Sans" panose="020B0606030504020204" pitchFamily="34" charset="0"/>
                <a:cs typeface="Open Sans" panose="020B0606030504020204" pitchFamily="34" charset="0"/>
              </a:rPr>
              <a:t>as Foreign visitor </a:t>
            </a:r>
            <a:r>
              <a:rPr lang="en-US" sz="1000" dirty="0">
                <a:latin typeface="Open Sans" panose="020B0606030504020204" pitchFamily="34" charset="0"/>
                <a:ea typeface="Open Sans" panose="020B0606030504020204" pitchFamily="34" charset="0"/>
                <a:cs typeface="Open Sans" panose="020B0606030504020204" pitchFamily="34" charset="0"/>
              </a:rPr>
              <a:t>tend to spend more money on their travels.</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Adilabad, Jangaon and Nirmal are at the bottom with high Domestic to Foreign Ratio.</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Adilabad and Jangaon have no TSTDC units and a rural % of 76.34 and 87.40 which indicates that these places have limited transportation and infrastructure options, which can make it difficult </a:t>
            </a:r>
            <a:r>
              <a:rPr lang="en-US" sz="1000">
                <a:latin typeface="Open Sans" panose="020B0606030504020204" pitchFamily="34" charset="0"/>
                <a:ea typeface="Open Sans" panose="020B0606030504020204" pitchFamily="34" charset="0"/>
                <a:cs typeface="Open Sans" panose="020B0606030504020204" pitchFamily="34" charset="0"/>
              </a:rPr>
              <a:t>for Foreign visitors </a:t>
            </a:r>
            <a:r>
              <a:rPr lang="en-US" sz="1000" dirty="0">
                <a:latin typeface="Open Sans" panose="020B0606030504020204" pitchFamily="34" charset="0"/>
                <a:ea typeface="Open Sans" panose="020B0606030504020204" pitchFamily="34" charset="0"/>
                <a:cs typeface="Open Sans" panose="020B0606030504020204" pitchFamily="34" charset="0"/>
              </a:rPr>
              <a:t>to access and explore tourist spots in these districts. Although rural areas can also offer unique and authentic cultural experiences that can be very attractive </a:t>
            </a:r>
            <a:r>
              <a:rPr lang="en-US" sz="1000">
                <a:latin typeface="Open Sans" panose="020B0606030504020204" pitchFamily="34" charset="0"/>
                <a:ea typeface="Open Sans" panose="020B0606030504020204" pitchFamily="34" charset="0"/>
                <a:cs typeface="Open Sans" panose="020B0606030504020204" pitchFamily="34" charset="0"/>
              </a:rPr>
              <a:t>to Foreign visitors. </a:t>
            </a:r>
            <a:r>
              <a:rPr lang="en-US" sz="1000" dirty="0">
                <a:latin typeface="Open Sans" panose="020B0606030504020204" pitchFamily="34" charset="0"/>
                <a:ea typeface="Open Sans" panose="020B0606030504020204" pitchFamily="34" charset="0"/>
                <a:cs typeface="Open Sans" panose="020B0606030504020204" pitchFamily="34" charset="0"/>
              </a:rPr>
              <a:t>For example, rural areas may be known for their natural beauty, traditional crafts, or unique cuisine. By highlighting these distinctive qualities and marketing them effectively, rural areas can attract a diverse range of domestic </a:t>
            </a:r>
            <a:r>
              <a:rPr lang="en-US" sz="1000">
                <a:latin typeface="Open Sans" panose="020B0606030504020204" pitchFamily="34" charset="0"/>
                <a:ea typeface="Open Sans" panose="020B0606030504020204" pitchFamily="34" charset="0"/>
                <a:cs typeface="Open Sans" panose="020B0606030504020204" pitchFamily="34" charset="0"/>
              </a:rPr>
              <a:t>and Foreign visitors.</a:t>
            </a: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Encouraging residents to set up Homestays </a:t>
            </a:r>
            <a:r>
              <a:rPr lang="en-US" sz="1000" dirty="0">
                <a:latin typeface="Open Sans" panose="020B0606030504020204" pitchFamily="34" charset="0"/>
                <a:ea typeface="Open Sans" panose="020B0606030504020204" pitchFamily="34" charset="0"/>
                <a:cs typeface="Open Sans" panose="020B0606030504020204" pitchFamily="34" charset="0"/>
              </a:rPr>
              <a:t>can </a:t>
            </a:r>
            <a:r>
              <a:rPr lang="en-US" sz="1000">
                <a:latin typeface="Open Sans" panose="020B0606030504020204" pitchFamily="34" charset="0"/>
                <a:ea typeface="Open Sans" panose="020B0606030504020204" pitchFamily="34" charset="0"/>
                <a:cs typeface="Open Sans" panose="020B0606030504020204" pitchFamily="34" charset="0"/>
              </a:rPr>
              <a:t>help Foreign visitors understand </a:t>
            </a:r>
            <a:r>
              <a:rPr lang="en-US" sz="1000" dirty="0">
                <a:latin typeface="Open Sans" panose="020B0606030504020204" pitchFamily="34" charset="0"/>
                <a:ea typeface="Open Sans" panose="020B0606030504020204" pitchFamily="34" charset="0"/>
                <a:cs typeface="Open Sans" panose="020B0606030504020204" pitchFamily="34" charset="0"/>
              </a:rPr>
              <a:t>and appreciate the local culture, which can increase their comfort level hence attract an equal number </a:t>
            </a:r>
            <a:r>
              <a:rPr lang="en-US" sz="1000">
                <a:latin typeface="Open Sans" panose="020B0606030504020204" pitchFamily="34" charset="0"/>
                <a:ea typeface="Open Sans" panose="020B0606030504020204" pitchFamily="34" charset="0"/>
                <a:cs typeface="Open Sans" panose="020B0606030504020204" pitchFamily="34" charset="0"/>
              </a:rPr>
              <a:t>of visitors.</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052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153"/>
        <p:cNvGrpSpPr/>
        <p:nvPr/>
      </p:nvGrpSpPr>
      <p:grpSpPr>
        <a:xfrm>
          <a:off x="0" y="0"/>
          <a:ext cx="0" cy="0"/>
          <a:chOff x="0" y="0"/>
          <a:chExt cx="0" cy="0"/>
        </a:xfrm>
      </p:grpSpPr>
      <p:sp>
        <p:nvSpPr>
          <p:cNvPr id="154" name="Google Shape;154;p27"/>
          <p:cNvSpPr txBox="1">
            <a:spLocks noGrp="1"/>
          </p:cNvSpPr>
          <p:nvPr>
            <p:ph type="title" idx="21"/>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dirty="0"/>
          </a:p>
        </p:txBody>
      </p:sp>
      <p:sp>
        <p:nvSpPr>
          <p:cNvPr id="155" name="Google Shape;155;p27"/>
          <p:cNvSpPr/>
          <p:nvPr/>
        </p:nvSpPr>
        <p:spPr>
          <a:xfrm>
            <a:off x="3334900" y="1162050"/>
            <a:ext cx="2460000" cy="1765200"/>
          </a:xfrm>
          <a:prstGeom prst="roundRect">
            <a:avLst>
              <a:gd name="adj" fmla="val 8633"/>
            </a:avLst>
          </a:prstGeom>
          <a:solidFill>
            <a:srgbClr val="005165">
              <a:alpha val="7857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endParaRPr dirty="0"/>
          </a:p>
        </p:txBody>
      </p:sp>
      <p:sp>
        <p:nvSpPr>
          <p:cNvPr id="156" name="Google Shape;156;p27"/>
          <p:cNvSpPr/>
          <p:nvPr/>
        </p:nvSpPr>
        <p:spPr>
          <a:xfrm>
            <a:off x="5963000" y="1162050"/>
            <a:ext cx="2460000" cy="1765200"/>
          </a:xfrm>
          <a:prstGeom prst="roundRect">
            <a:avLst>
              <a:gd name="adj" fmla="val 8202"/>
            </a:avLst>
          </a:prstGeom>
          <a:solidFill>
            <a:srgbClr val="005165">
              <a:alpha val="7857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7"/>
          <p:cNvSpPr/>
          <p:nvPr/>
        </p:nvSpPr>
        <p:spPr>
          <a:xfrm>
            <a:off x="706800" y="3061675"/>
            <a:ext cx="2460000" cy="1765200"/>
          </a:xfrm>
          <a:prstGeom prst="roundRect">
            <a:avLst>
              <a:gd name="adj" fmla="val 9497"/>
            </a:avLst>
          </a:prstGeom>
          <a:solidFill>
            <a:srgbClr val="005165">
              <a:alpha val="7857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7"/>
          <p:cNvSpPr/>
          <p:nvPr/>
        </p:nvSpPr>
        <p:spPr>
          <a:xfrm>
            <a:off x="3334900" y="3061675"/>
            <a:ext cx="2460000" cy="1765200"/>
          </a:xfrm>
          <a:prstGeom prst="roundRect">
            <a:avLst>
              <a:gd name="adj" fmla="val 9929"/>
            </a:avLst>
          </a:prstGeom>
          <a:solidFill>
            <a:srgbClr val="005165">
              <a:alpha val="7857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7"/>
          <p:cNvSpPr/>
          <p:nvPr/>
        </p:nvSpPr>
        <p:spPr>
          <a:xfrm>
            <a:off x="5963000" y="3061675"/>
            <a:ext cx="2460000" cy="1765200"/>
          </a:xfrm>
          <a:prstGeom prst="roundRect">
            <a:avLst>
              <a:gd name="adj" fmla="val 8202"/>
            </a:avLst>
          </a:prstGeom>
          <a:solidFill>
            <a:srgbClr val="005165">
              <a:alpha val="7857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7"/>
          <p:cNvSpPr/>
          <p:nvPr/>
        </p:nvSpPr>
        <p:spPr>
          <a:xfrm>
            <a:off x="706800" y="1162050"/>
            <a:ext cx="2460000" cy="1765200"/>
          </a:xfrm>
          <a:prstGeom prst="roundRect">
            <a:avLst>
              <a:gd name="adj" fmla="val 10792"/>
            </a:avLst>
          </a:prstGeom>
          <a:solidFill>
            <a:srgbClr val="005165">
              <a:alpha val="7857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7"/>
          <p:cNvSpPr txBox="1">
            <a:spLocks noGrp="1"/>
          </p:cNvSpPr>
          <p:nvPr>
            <p:ph type="title"/>
          </p:nvPr>
        </p:nvSpPr>
        <p:spPr>
          <a:xfrm>
            <a:off x="752700" y="1814104"/>
            <a:ext cx="236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Problem Statement</a:t>
            </a:r>
            <a:endParaRPr sz="2000" dirty="0"/>
          </a:p>
        </p:txBody>
      </p:sp>
      <p:sp>
        <p:nvSpPr>
          <p:cNvPr id="164" name="Google Shape;164;p27"/>
          <p:cNvSpPr txBox="1">
            <a:spLocks noGrp="1"/>
          </p:cNvSpPr>
          <p:nvPr>
            <p:ph type="title" idx="3"/>
          </p:nvPr>
        </p:nvSpPr>
        <p:spPr>
          <a:xfrm>
            <a:off x="3389893" y="1814104"/>
            <a:ext cx="236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About Telangana</a:t>
            </a:r>
            <a:endParaRPr sz="2000" dirty="0"/>
          </a:p>
        </p:txBody>
      </p:sp>
      <p:sp>
        <p:nvSpPr>
          <p:cNvPr id="167" name="Google Shape;167;p27"/>
          <p:cNvSpPr txBox="1">
            <a:spLocks noGrp="1"/>
          </p:cNvSpPr>
          <p:nvPr>
            <p:ph type="title" idx="7"/>
          </p:nvPr>
        </p:nvSpPr>
        <p:spPr>
          <a:xfrm>
            <a:off x="6008900" y="3586814"/>
            <a:ext cx="2368200" cy="7313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Insights &amp; Recommendations</a:t>
            </a:r>
            <a:endParaRPr sz="2000" dirty="0"/>
          </a:p>
        </p:txBody>
      </p:sp>
      <p:sp>
        <p:nvSpPr>
          <p:cNvPr id="168" name="Google Shape;168;p27"/>
          <p:cNvSpPr txBox="1">
            <a:spLocks noGrp="1"/>
          </p:cNvSpPr>
          <p:nvPr>
            <p:ph type="title" idx="5"/>
          </p:nvPr>
        </p:nvSpPr>
        <p:spPr>
          <a:xfrm>
            <a:off x="3389893" y="3717594"/>
            <a:ext cx="236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Overview</a:t>
            </a:r>
            <a:endParaRPr sz="2000" dirty="0"/>
          </a:p>
        </p:txBody>
      </p:sp>
      <p:sp>
        <p:nvSpPr>
          <p:cNvPr id="173" name="Google Shape;173;p27"/>
          <p:cNvSpPr txBox="1">
            <a:spLocks noGrp="1"/>
          </p:cNvSpPr>
          <p:nvPr>
            <p:ph type="title" idx="13"/>
          </p:nvPr>
        </p:nvSpPr>
        <p:spPr>
          <a:xfrm>
            <a:off x="6020675" y="1814104"/>
            <a:ext cx="236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About Data</a:t>
            </a:r>
            <a:endParaRPr sz="2000" dirty="0"/>
          </a:p>
        </p:txBody>
      </p:sp>
      <p:grpSp>
        <p:nvGrpSpPr>
          <p:cNvPr id="179" name="Google Shape;179;p27"/>
          <p:cNvGrpSpPr/>
          <p:nvPr/>
        </p:nvGrpSpPr>
        <p:grpSpPr>
          <a:xfrm>
            <a:off x="8437200" y="4348200"/>
            <a:ext cx="619200" cy="619200"/>
            <a:chOff x="4262400" y="4020175"/>
            <a:chExt cx="619200" cy="619200"/>
          </a:xfrm>
        </p:grpSpPr>
        <p:sp>
          <p:nvSpPr>
            <p:cNvPr id="180" name="Google Shape;180;p27">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7">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2" name="Google Shape;182;p27"/>
          <p:cNvGrpSpPr/>
          <p:nvPr/>
        </p:nvGrpSpPr>
        <p:grpSpPr>
          <a:xfrm>
            <a:off x="7730200" y="301950"/>
            <a:ext cx="696000" cy="687000"/>
            <a:chOff x="7730200" y="301950"/>
            <a:chExt cx="696000" cy="687000"/>
          </a:xfrm>
        </p:grpSpPr>
        <p:sp>
          <p:nvSpPr>
            <p:cNvPr id="183" name="Google Shape;183;p27">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4" name="Google Shape;184;p27"/>
            <p:cNvGrpSpPr/>
            <p:nvPr/>
          </p:nvGrpSpPr>
          <p:grpSpPr>
            <a:xfrm>
              <a:off x="7895056" y="460452"/>
              <a:ext cx="366293" cy="369974"/>
              <a:chOff x="-41526450" y="3951100"/>
              <a:chExt cx="313500" cy="316650"/>
            </a:xfrm>
          </p:grpSpPr>
          <p:sp>
            <p:nvSpPr>
              <p:cNvPr id="185" name="Google Shape;185;p27"/>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7"/>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7"/>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 name="Google Shape;168;p27">
            <a:extLst>
              <a:ext uri="{FF2B5EF4-FFF2-40B4-BE49-F238E27FC236}">
                <a16:creationId xmlns:a16="http://schemas.microsoft.com/office/drawing/2014/main" id="{C70F74AF-4D4E-61D9-7431-A26A6EF5843D}"/>
              </a:ext>
            </a:extLst>
          </p:cNvPr>
          <p:cNvSpPr txBox="1">
            <a:spLocks/>
          </p:cNvSpPr>
          <p:nvPr/>
        </p:nvSpPr>
        <p:spPr>
          <a:xfrm>
            <a:off x="766900" y="3717594"/>
            <a:ext cx="2368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2500"/>
              <a:buFont typeface="Alata"/>
              <a:buNone/>
              <a:defRPr sz="2600" b="1"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accent2"/>
              </a:buClr>
              <a:buSzPts val="2500"/>
              <a:buFont typeface="Alata"/>
              <a:buNone/>
              <a:defRPr sz="2500" b="0" i="0" u="none" strike="noStrike" cap="none">
                <a:solidFill>
                  <a:schemeClr val="accent2"/>
                </a:solidFill>
                <a:latin typeface="Alata"/>
                <a:ea typeface="Alata"/>
                <a:cs typeface="Alata"/>
                <a:sym typeface="Alata"/>
              </a:defRPr>
            </a:lvl2pPr>
            <a:lvl3pPr marR="0" lvl="2" algn="ctr" rtl="0">
              <a:lnSpc>
                <a:spcPct val="100000"/>
              </a:lnSpc>
              <a:spcBef>
                <a:spcPts val="0"/>
              </a:spcBef>
              <a:spcAft>
                <a:spcPts val="0"/>
              </a:spcAft>
              <a:buClr>
                <a:schemeClr val="accent2"/>
              </a:buClr>
              <a:buSzPts val="2500"/>
              <a:buFont typeface="Alata"/>
              <a:buNone/>
              <a:defRPr sz="2500" b="0" i="0" u="none" strike="noStrike" cap="none">
                <a:solidFill>
                  <a:schemeClr val="accent2"/>
                </a:solidFill>
                <a:latin typeface="Alata"/>
                <a:ea typeface="Alata"/>
                <a:cs typeface="Alata"/>
                <a:sym typeface="Alata"/>
              </a:defRPr>
            </a:lvl3pPr>
            <a:lvl4pPr marR="0" lvl="3" algn="ctr" rtl="0">
              <a:lnSpc>
                <a:spcPct val="100000"/>
              </a:lnSpc>
              <a:spcBef>
                <a:spcPts val="0"/>
              </a:spcBef>
              <a:spcAft>
                <a:spcPts val="0"/>
              </a:spcAft>
              <a:buClr>
                <a:schemeClr val="accent2"/>
              </a:buClr>
              <a:buSzPts val="2500"/>
              <a:buFont typeface="Alata"/>
              <a:buNone/>
              <a:defRPr sz="2500" b="0" i="0" u="none" strike="noStrike" cap="none">
                <a:solidFill>
                  <a:schemeClr val="accent2"/>
                </a:solidFill>
                <a:latin typeface="Alata"/>
                <a:ea typeface="Alata"/>
                <a:cs typeface="Alata"/>
                <a:sym typeface="Alata"/>
              </a:defRPr>
            </a:lvl4pPr>
            <a:lvl5pPr marR="0" lvl="4" algn="ctr" rtl="0">
              <a:lnSpc>
                <a:spcPct val="100000"/>
              </a:lnSpc>
              <a:spcBef>
                <a:spcPts val="0"/>
              </a:spcBef>
              <a:spcAft>
                <a:spcPts val="0"/>
              </a:spcAft>
              <a:buClr>
                <a:schemeClr val="accent2"/>
              </a:buClr>
              <a:buSzPts val="2500"/>
              <a:buFont typeface="Alata"/>
              <a:buNone/>
              <a:defRPr sz="2500" b="0" i="0" u="none" strike="noStrike" cap="none">
                <a:solidFill>
                  <a:schemeClr val="accent2"/>
                </a:solidFill>
                <a:latin typeface="Alata"/>
                <a:ea typeface="Alata"/>
                <a:cs typeface="Alata"/>
                <a:sym typeface="Alata"/>
              </a:defRPr>
            </a:lvl5pPr>
            <a:lvl6pPr marR="0" lvl="5" algn="ctr" rtl="0">
              <a:lnSpc>
                <a:spcPct val="100000"/>
              </a:lnSpc>
              <a:spcBef>
                <a:spcPts val="0"/>
              </a:spcBef>
              <a:spcAft>
                <a:spcPts val="0"/>
              </a:spcAft>
              <a:buClr>
                <a:schemeClr val="accent2"/>
              </a:buClr>
              <a:buSzPts val="2500"/>
              <a:buFont typeface="Alata"/>
              <a:buNone/>
              <a:defRPr sz="2500" b="0" i="0" u="none" strike="noStrike" cap="none">
                <a:solidFill>
                  <a:schemeClr val="accent2"/>
                </a:solidFill>
                <a:latin typeface="Alata"/>
                <a:ea typeface="Alata"/>
                <a:cs typeface="Alata"/>
                <a:sym typeface="Alata"/>
              </a:defRPr>
            </a:lvl6pPr>
            <a:lvl7pPr marR="0" lvl="6" algn="ctr" rtl="0">
              <a:lnSpc>
                <a:spcPct val="100000"/>
              </a:lnSpc>
              <a:spcBef>
                <a:spcPts val="0"/>
              </a:spcBef>
              <a:spcAft>
                <a:spcPts val="0"/>
              </a:spcAft>
              <a:buClr>
                <a:schemeClr val="accent2"/>
              </a:buClr>
              <a:buSzPts val="2500"/>
              <a:buFont typeface="Alata"/>
              <a:buNone/>
              <a:defRPr sz="2500" b="0" i="0" u="none" strike="noStrike" cap="none">
                <a:solidFill>
                  <a:schemeClr val="accent2"/>
                </a:solidFill>
                <a:latin typeface="Alata"/>
                <a:ea typeface="Alata"/>
                <a:cs typeface="Alata"/>
                <a:sym typeface="Alata"/>
              </a:defRPr>
            </a:lvl7pPr>
            <a:lvl8pPr marR="0" lvl="7" algn="ctr" rtl="0">
              <a:lnSpc>
                <a:spcPct val="100000"/>
              </a:lnSpc>
              <a:spcBef>
                <a:spcPts val="0"/>
              </a:spcBef>
              <a:spcAft>
                <a:spcPts val="0"/>
              </a:spcAft>
              <a:buClr>
                <a:schemeClr val="accent2"/>
              </a:buClr>
              <a:buSzPts val="2500"/>
              <a:buFont typeface="Alata"/>
              <a:buNone/>
              <a:defRPr sz="2500" b="0" i="0" u="none" strike="noStrike" cap="none">
                <a:solidFill>
                  <a:schemeClr val="accent2"/>
                </a:solidFill>
                <a:latin typeface="Alata"/>
                <a:ea typeface="Alata"/>
                <a:cs typeface="Alata"/>
                <a:sym typeface="Alata"/>
              </a:defRPr>
            </a:lvl8pPr>
            <a:lvl9pPr marR="0" lvl="8" algn="ctr" rtl="0">
              <a:lnSpc>
                <a:spcPct val="100000"/>
              </a:lnSpc>
              <a:spcBef>
                <a:spcPts val="0"/>
              </a:spcBef>
              <a:spcAft>
                <a:spcPts val="0"/>
              </a:spcAft>
              <a:buClr>
                <a:schemeClr val="accent2"/>
              </a:buClr>
              <a:buSzPts val="2500"/>
              <a:buFont typeface="Alata"/>
              <a:buNone/>
              <a:defRPr sz="2500" b="0" i="0" u="none" strike="noStrike" cap="none">
                <a:solidFill>
                  <a:schemeClr val="accent2"/>
                </a:solidFill>
                <a:latin typeface="Alata"/>
                <a:ea typeface="Alata"/>
                <a:cs typeface="Alata"/>
                <a:sym typeface="Alata"/>
              </a:defRPr>
            </a:lvl9pPr>
          </a:lstStyle>
          <a:p>
            <a:r>
              <a:rPr lang="en-IN" sz="2000"/>
              <a:t>Data Cleaning &amp; Processing</a:t>
            </a:r>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01"/>
        <p:cNvGrpSpPr/>
        <p:nvPr/>
      </p:nvGrpSpPr>
      <p:grpSpPr>
        <a:xfrm>
          <a:off x="0" y="0"/>
          <a:ext cx="0" cy="0"/>
          <a:chOff x="0" y="0"/>
          <a:chExt cx="0" cy="0"/>
        </a:xfrm>
      </p:grpSpPr>
      <p:sp>
        <p:nvSpPr>
          <p:cNvPr id="304" name="Google Shape;304;p33"/>
          <p:cNvSpPr txBox="1">
            <a:spLocks noGrp="1"/>
          </p:cNvSpPr>
          <p:nvPr>
            <p:ph type="title" idx="15"/>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a:t>
            </a:r>
            <a:endParaRPr dirty="0"/>
          </a:p>
        </p:txBody>
      </p:sp>
      <p:sp>
        <p:nvSpPr>
          <p:cNvPr id="305" name="Google Shape;305;p33"/>
          <p:cNvSpPr txBox="1">
            <a:spLocks noGrp="1"/>
          </p:cNvSpPr>
          <p:nvPr>
            <p:ph type="title"/>
          </p:nvPr>
        </p:nvSpPr>
        <p:spPr>
          <a:xfrm>
            <a:off x="1273435" y="1111729"/>
            <a:ext cx="6597130" cy="8749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List down the Top &amp; Bottom Districts based on Population to Tourist Footfall Ratio in 2019? (Ratio: Total Visitors/ Total Resident Population)</a:t>
            </a:r>
            <a:endParaRPr sz="2000" dirty="0"/>
          </a:p>
        </p:txBody>
      </p:sp>
      <p:grpSp>
        <p:nvGrpSpPr>
          <p:cNvPr id="316" name="Google Shape;316;p33"/>
          <p:cNvGrpSpPr/>
          <p:nvPr/>
        </p:nvGrpSpPr>
        <p:grpSpPr>
          <a:xfrm>
            <a:off x="8282100" y="4348200"/>
            <a:ext cx="619200" cy="619200"/>
            <a:chOff x="4262400" y="4020175"/>
            <a:chExt cx="619200" cy="619200"/>
          </a:xfrm>
        </p:grpSpPr>
        <p:sp>
          <p:nvSpPr>
            <p:cNvPr id="317" name="Google Shape;317;p33">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 name="Google Shape;319;p33"/>
          <p:cNvGrpSpPr/>
          <p:nvPr/>
        </p:nvGrpSpPr>
        <p:grpSpPr>
          <a:xfrm>
            <a:off x="7730200" y="301950"/>
            <a:ext cx="696000" cy="687000"/>
            <a:chOff x="7730200" y="301950"/>
            <a:chExt cx="696000" cy="687000"/>
          </a:xfrm>
        </p:grpSpPr>
        <p:sp>
          <p:nvSpPr>
            <p:cNvPr id="320" name="Google Shape;320;p33">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1" name="Google Shape;321;p33"/>
            <p:cNvGrpSpPr/>
            <p:nvPr/>
          </p:nvGrpSpPr>
          <p:grpSpPr>
            <a:xfrm>
              <a:off x="7895056" y="460452"/>
              <a:ext cx="366293" cy="369974"/>
              <a:chOff x="-41526450" y="3951100"/>
              <a:chExt cx="313500" cy="316650"/>
            </a:xfrm>
          </p:grpSpPr>
          <p:sp>
            <p:nvSpPr>
              <p:cNvPr id="322" name="Google Shape;322;p3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4" name="Picture 3">
            <a:extLst>
              <a:ext uri="{FF2B5EF4-FFF2-40B4-BE49-F238E27FC236}">
                <a16:creationId xmlns:a16="http://schemas.microsoft.com/office/drawing/2014/main" id="{CA0ADF81-FF33-3055-40C1-49FBE190F605}"/>
              </a:ext>
            </a:extLst>
          </p:cNvPr>
          <p:cNvPicPr>
            <a:picLocks noChangeAspect="1"/>
          </p:cNvPicPr>
          <p:nvPr/>
        </p:nvPicPr>
        <p:blipFill rotWithShape="1">
          <a:blip r:embed="rId3"/>
          <a:srcRect l="3445" t="3030" r="2751" b="4451"/>
          <a:stretch/>
        </p:blipFill>
        <p:spPr>
          <a:xfrm>
            <a:off x="857416" y="2377440"/>
            <a:ext cx="7484434" cy="2199780"/>
          </a:xfrm>
          <a:prstGeom prst="roundRect">
            <a:avLst>
              <a:gd name="adj" fmla="val 25641"/>
            </a:avLst>
          </a:prstGeom>
        </p:spPr>
      </p:pic>
    </p:spTree>
    <p:extLst>
      <p:ext uri="{BB962C8B-B14F-4D97-AF65-F5344CB8AC3E}">
        <p14:creationId xmlns:p14="http://schemas.microsoft.com/office/powerpoint/2010/main" val="3280919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720000" y="1409700"/>
            <a:ext cx="7704000" cy="3273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Rajanna Sircilla is at the top which indicates that tourist spots </a:t>
            </a:r>
            <a:r>
              <a:rPr lang="en-US" sz="1000">
                <a:latin typeface="Open Sans" panose="020B0606030504020204" pitchFamily="34" charset="0"/>
                <a:ea typeface="Open Sans" panose="020B0606030504020204" pitchFamily="34" charset="0"/>
                <a:cs typeface="Open Sans" panose="020B0606030504020204" pitchFamily="34" charset="0"/>
              </a:rPr>
              <a:t>in this district </a:t>
            </a:r>
            <a:r>
              <a:rPr lang="en-US" sz="1000" dirty="0">
                <a:latin typeface="Open Sans" panose="020B0606030504020204" pitchFamily="34" charset="0"/>
                <a:ea typeface="Open Sans" panose="020B0606030504020204" pitchFamily="34" charset="0"/>
                <a:cs typeface="Open Sans" panose="020B0606030504020204" pitchFamily="34" charset="0"/>
              </a:rPr>
              <a:t>are attracting a lot of visitors and it has a thriving </a:t>
            </a:r>
            <a:r>
              <a:rPr lang="en-US" sz="1000">
                <a:latin typeface="Open Sans" panose="020B0606030504020204" pitchFamily="34" charset="0"/>
                <a:ea typeface="Open Sans" panose="020B0606030504020204" pitchFamily="34" charset="0"/>
                <a:cs typeface="Open Sans" panose="020B0606030504020204" pitchFamily="34" charset="0"/>
              </a:rPr>
              <a:t>tourism industry.</a:t>
            </a: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This high ratio is an indicator of increase in economic benefits such as increased employment, higher revenue for businesses, and tax revenue for the government.</a:t>
            </a:r>
          </a:p>
          <a:p>
            <a:pPr marL="241300" indent="-222250" algn="l">
              <a:spcBef>
                <a:spcPts val="1600"/>
              </a:spcBef>
              <a:buSzPts val="1500"/>
              <a:buFont typeface="Open Sans"/>
              <a:buChar char="●"/>
            </a:pPr>
            <a:r>
              <a:rPr lang="en-US" sz="1000" dirty="0">
                <a:latin typeface="Open Sans" panose="020B0606030504020204" pitchFamily="34" charset="0"/>
                <a:ea typeface="Open Sans" panose="020B0606030504020204" pitchFamily="34" charset="0"/>
                <a:cs typeface="Open Sans" panose="020B0606030504020204" pitchFamily="34" charset="0"/>
              </a:rPr>
              <a:t>On the contrary low ratio represents lack of tourism activity in the district which means missed economic opportunities for local communities. It also indicates lack of awareness or interest in the tourist spots, or challenges with marketing and promoting the tourist spots effectively.</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Tourism department should provide new tourism experiences like cultural tourism, adventure tourism, ecotourism, wellness tourism in order accommodate more tourists in the bottom 10 districts. It can also deploy Tourist Information Kiosk at major Cities, Airport, Bus and Train Stations in order to spread awareness about the attractions and tourist spots present in these areas so that Visitors can add these places in their travel itinerary.</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02885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01"/>
        <p:cNvGrpSpPr/>
        <p:nvPr/>
      </p:nvGrpSpPr>
      <p:grpSpPr>
        <a:xfrm>
          <a:off x="0" y="0"/>
          <a:ext cx="0" cy="0"/>
          <a:chOff x="0" y="0"/>
          <a:chExt cx="0" cy="0"/>
        </a:xfrm>
      </p:grpSpPr>
      <p:sp>
        <p:nvSpPr>
          <p:cNvPr id="304" name="Google Shape;304;p33"/>
          <p:cNvSpPr txBox="1">
            <a:spLocks noGrp="1"/>
          </p:cNvSpPr>
          <p:nvPr>
            <p:ph type="title" idx="15"/>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a:t>
            </a:r>
            <a:endParaRPr dirty="0"/>
          </a:p>
        </p:txBody>
      </p:sp>
      <p:sp>
        <p:nvSpPr>
          <p:cNvPr id="305" name="Google Shape;305;p33"/>
          <p:cNvSpPr txBox="1">
            <a:spLocks noGrp="1"/>
          </p:cNvSpPr>
          <p:nvPr>
            <p:ph type="title"/>
          </p:nvPr>
        </p:nvSpPr>
        <p:spPr>
          <a:xfrm>
            <a:off x="1273435" y="1111729"/>
            <a:ext cx="6597130" cy="8749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a:t>W</a:t>
            </a:r>
            <a:r>
              <a:rPr lang="en" sz="2000"/>
              <a:t>hat will be the Projected number of Domestic and Foreign Visitors in Hyderabad for 2025 based on the Growth Rate from previous years?</a:t>
            </a:r>
            <a:endParaRPr sz="2000" dirty="0"/>
          </a:p>
        </p:txBody>
      </p:sp>
      <p:grpSp>
        <p:nvGrpSpPr>
          <p:cNvPr id="316" name="Google Shape;316;p33"/>
          <p:cNvGrpSpPr/>
          <p:nvPr/>
        </p:nvGrpSpPr>
        <p:grpSpPr>
          <a:xfrm>
            <a:off x="8282100" y="4348200"/>
            <a:ext cx="619200" cy="619200"/>
            <a:chOff x="4262400" y="4020175"/>
            <a:chExt cx="619200" cy="619200"/>
          </a:xfrm>
        </p:grpSpPr>
        <p:sp>
          <p:nvSpPr>
            <p:cNvPr id="317" name="Google Shape;317;p33">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 name="Google Shape;319;p33"/>
          <p:cNvGrpSpPr/>
          <p:nvPr/>
        </p:nvGrpSpPr>
        <p:grpSpPr>
          <a:xfrm>
            <a:off x="7730200" y="301950"/>
            <a:ext cx="696000" cy="687000"/>
            <a:chOff x="7730200" y="301950"/>
            <a:chExt cx="696000" cy="687000"/>
          </a:xfrm>
        </p:grpSpPr>
        <p:sp>
          <p:nvSpPr>
            <p:cNvPr id="320" name="Google Shape;320;p33">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1" name="Google Shape;321;p33"/>
            <p:cNvGrpSpPr/>
            <p:nvPr/>
          </p:nvGrpSpPr>
          <p:grpSpPr>
            <a:xfrm>
              <a:off x="7895056" y="460452"/>
              <a:ext cx="366293" cy="369974"/>
              <a:chOff x="-41526450" y="3951100"/>
              <a:chExt cx="313500" cy="316650"/>
            </a:xfrm>
          </p:grpSpPr>
          <p:sp>
            <p:nvSpPr>
              <p:cNvPr id="322" name="Google Shape;322;p3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8" name="Picture 7">
            <a:extLst>
              <a:ext uri="{FF2B5EF4-FFF2-40B4-BE49-F238E27FC236}">
                <a16:creationId xmlns:a16="http://schemas.microsoft.com/office/drawing/2014/main" id="{3854ED7C-2923-7138-CA6F-87C47294C0E0}"/>
              </a:ext>
            </a:extLst>
          </p:cNvPr>
          <p:cNvPicPr>
            <a:picLocks/>
          </p:cNvPicPr>
          <p:nvPr/>
        </p:nvPicPr>
        <p:blipFill rotWithShape="1">
          <a:blip r:embed="rId3"/>
          <a:srcRect l="7164" t="11670" r="6987" b="11669"/>
          <a:stretch/>
        </p:blipFill>
        <p:spPr>
          <a:xfrm>
            <a:off x="4815841" y="2221230"/>
            <a:ext cx="3676740" cy="2103120"/>
          </a:xfrm>
          <a:prstGeom prst="roundRect">
            <a:avLst>
              <a:gd name="adj" fmla="val 25080"/>
            </a:avLst>
          </a:prstGeom>
        </p:spPr>
      </p:pic>
      <p:pic>
        <p:nvPicPr>
          <p:cNvPr id="12" name="Picture 11">
            <a:extLst>
              <a:ext uri="{FF2B5EF4-FFF2-40B4-BE49-F238E27FC236}">
                <a16:creationId xmlns:a16="http://schemas.microsoft.com/office/drawing/2014/main" id="{71C25626-DF48-6D4E-C615-202C8F7FA057}"/>
              </a:ext>
            </a:extLst>
          </p:cNvPr>
          <p:cNvPicPr>
            <a:picLocks/>
          </p:cNvPicPr>
          <p:nvPr/>
        </p:nvPicPr>
        <p:blipFill rotWithShape="1">
          <a:blip r:embed="rId4"/>
          <a:srcRect l="5718" t="7853" r="4700" b="6402"/>
          <a:stretch/>
        </p:blipFill>
        <p:spPr>
          <a:xfrm>
            <a:off x="297180" y="2221230"/>
            <a:ext cx="3675888" cy="2103120"/>
          </a:xfrm>
          <a:prstGeom prst="roundRect">
            <a:avLst>
              <a:gd name="adj" fmla="val 25080"/>
            </a:avLst>
          </a:prstGeom>
        </p:spPr>
      </p:pic>
    </p:spTree>
    <p:extLst>
      <p:ext uri="{BB962C8B-B14F-4D97-AF65-F5344CB8AC3E}">
        <p14:creationId xmlns:p14="http://schemas.microsoft.com/office/powerpoint/2010/main" val="1432880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720000" y="1409700"/>
            <a:ext cx="7704000" cy="3273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There is a steady increase in Foreign Visitors and we can expect 7.85 Lakh Foreign visitors in Hyderbad for 2025.</a:t>
            </a: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There is a lot of variation in the Domestic Visitor footfall each year and we can expect 4.54 Million Domestic Visitors for 2025.</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The above forecasting will enable government to plan and develop Infrastructure i.e. Improve transportation, Accomodation such as Hotels, Guest Houses, Hostels and  Homestays, Install Tourist Information Centres which can address to visitors doubts &amp; queries, Hire guides who can provide a detailed tour of Tourist attractions in Hyderbad.	</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46701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01"/>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9A0C8E8-993B-DAA8-8E48-18DFC1165026}"/>
              </a:ext>
            </a:extLst>
          </p:cNvPr>
          <p:cNvSpPr/>
          <p:nvPr/>
        </p:nvSpPr>
        <p:spPr>
          <a:xfrm>
            <a:off x="2979420" y="2247900"/>
            <a:ext cx="3185160" cy="1973580"/>
          </a:xfrm>
          <a:prstGeom prst="round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4" name="Google Shape;304;p33"/>
          <p:cNvSpPr txBox="1">
            <a:spLocks noGrp="1"/>
          </p:cNvSpPr>
          <p:nvPr>
            <p:ph type="title" idx="15"/>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a:t>
            </a:r>
            <a:endParaRPr dirty="0"/>
          </a:p>
        </p:txBody>
      </p:sp>
      <p:sp>
        <p:nvSpPr>
          <p:cNvPr id="305" name="Google Shape;305;p33"/>
          <p:cNvSpPr txBox="1">
            <a:spLocks noGrp="1"/>
          </p:cNvSpPr>
          <p:nvPr>
            <p:ph type="title"/>
          </p:nvPr>
        </p:nvSpPr>
        <p:spPr>
          <a:xfrm>
            <a:off x="1273435" y="1111729"/>
            <a:ext cx="6597130" cy="8749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a:t>W</a:t>
            </a:r>
            <a:r>
              <a:rPr lang="en" sz="2000"/>
              <a:t>hat will be the Projected Revenue for Hyderabad in 2025 based on the average spend per Visitor? </a:t>
            </a:r>
            <a:br>
              <a:rPr lang="en" sz="2000"/>
            </a:br>
            <a:r>
              <a:rPr lang="en" sz="2000"/>
              <a:t>(Foreign Visitor: ₹ 5,600 &amp; Domestic Visitor: ₹1200)</a:t>
            </a:r>
            <a:endParaRPr sz="2000" dirty="0"/>
          </a:p>
        </p:txBody>
      </p:sp>
      <p:grpSp>
        <p:nvGrpSpPr>
          <p:cNvPr id="316" name="Google Shape;316;p33"/>
          <p:cNvGrpSpPr/>
          <p:nvPr/>
        </p:nvGrpSpPr>
        <p:grpSpPr>
          <a:xfrm>
            <a:off x="8282100" y="4348200"/>
            <a:ext cx="619200" cy="619200"/>
            <a:chOff x="4262400" y="4020175"/>
            <a:chExt cx="619200" cy="619200"/>
          </a:xfrm>
        </p:grpSpPr>
        <p:sp>
          <p:nvSpPr>
            <p:cNvPr id="317" name="Google Shape;317;p33">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 name="Google Shape;319;p33"/>
          <p:cNvGrpSpPr/>
          <p:nvPr/>
        </p:nvGrpSpPr>
        <p:grpSpPr>
          <a:xfrm>
            <a:off x="7730200" y="301950"/>
            <a:ext cx="696000" cy="687000"/>
            <a:chOff x="7730200" y="301950"/>
            <a:chExt cx="696000" cy="687000"/>
          </a:xfrm>
        </p:grpSpPr>
        <p:sp>
          <p:nvSpPr>
            <p:cNvPr id="320" name="Google Shape;320;p33">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1" name="Google Shape;321;p33"/>
            <p:cNvGrpSpPr/>
            <p:nvPr/>
          </p:nvGrpSpPr>
          <p:grpSpPr>
            <a:xfrm>
              <a:off x="7895056" y="460452"/>
              <a:ext cx="366293" cy="369974"/>
              <a:chOff x="-41526450" y="3951100"/>
              <a:chExt cx="313500" cy="316650"/>
            </a:xfrm>
          </p:grpSpPr>
          <p:sp>
            <p:nvSpPr>
              <p:cNvPr id="322" name="Google Shape;322;p3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aphicFrame>
        <p:nvGraphicFramePr>
          <p:cNvPr id="4" name="Chart 3">
            <a:extLst>
              <a:ext uri="{FF2B5EF4-FFF2-40B4-BE49-F238E27FC236}">
                <a16:creationId xmlns:a16="http://schemas.microsoft.com/office/drawing/2014/main" id="{DE3191AF-4240-9B60-E989-FFB744BE43BA}"/>
              </a:ext>
            </a:extLst>
          </p:cNvPr>
          <p:cNvGraphicFramePr/>
          <p:nvPr>
            <p:extLst>
              <p:ext uri="{D42A27DB-BD31-4B8C-83A1-F6EECF244321}">
                <p14:modId xmlns:p14="http://schemas.microsoft.com/office/powerpoint/2010/main" val="2157280567"/>
              </p:ext>
            </p:extLst>
          </p:nvPr>
        </p:nvGraphicFramePr>
        <p:xfrm>
          <a:off x="3333750" y="2310028"/>
          <a:ext cx="2476500" cy="18493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723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720000" y="1409700"/>
            <a:ext cx="7704000" cy="3273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Projected Revenue for Hyderabad in 2025 will be ₹58.90 Billion. </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549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01"/>
        <p:cNvGrpSpPr/>
        <p:nvPr/>
      </p:nvGrpSpPr>
      <p:grpSpPr>
        <a:xfrm>
          <a:off x="0" y="0"/>
          <a:ext cx="0" cy="0"/>
          <a:chOff x="0" y="0"/>
          <a:chExt cx="0" cy="0"/>
        </a:xfrm>
      </p:grpSpPr>
      <p:sp>
        <p:nvSpPr>
          <p:cNvPr id="304" name="Google Shape;304;p33"/>
          <p:cNvSpPr txBox="1">
            <a:spLocks noGrp="1"/>
          </p:cNvSpPr>
          <p:nvPr>
            <p:ph type="title" idx="15"/>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a:t>
            </a:r>
            <a:endParaRPr dirty="0"/>
          </a:p>
        </p:txBody>
      </p:sp>
      <p:sp>
        <p:nvSpPr>
          <p:cNvPr id="305" name="Google Shape;305;p33"/>
          <p:cNvSpPr txBox="1">
            <a:spLocks noGrp="1"/>
          </p:cNvSpPr>
          <p:nvPr>
            <p:ph type="title"/>
          </p:nvPr>
        </p:nvSpPr>
        <p:spPr>
          <a:xfrm>
            <a:off x="1273435" y="1111729"/>
            <a:ext cx="6597130" cy="8749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Districts with Highest Potential?</a:t>
            </a:r>
            <a:endParaRPr sz="2000" dirty="0"/>
          </a:p>
        </p:txBody>
      </p:sp>
      <p:grpSp>
        <p:nvGrpSpPr>
          <p:cNvPr id="316" name="Google Shape;316;p33"/>
          <p:cNvGrpSpPr/>
          <p:nvPr/>
        </p:nvGrpSpPr>
        <p:grpSpPr>
          <a:xfrm>
            <a:off x="8282100" y="4348200"/>
            <a:ext cx="619200" cy="619200"/>
            <a:chOff x="4262400" y="4020175"/>
            <a:chExt cx="619200" cy="619200"/>
          </a:xfrm>
        </p:grpSpPr>
        <p:sp>
          <p:nvSpPr>
            <p:cNvPr id="317" name="Google Shape;317;p33">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 name="Google Shape;319;p33"/>
          <p:cNvGrpSpPr/>
          <p:nvPr/>
        </p:nvGrpSpPr>
        <p:grpSpPr>
          <a:xfrm>
            <a:off x="7730200" y="301950"/>
            <a:ext cx="696000" cy="687000"/>
            <a:chOff x="7730200" y="301950"/>
            <a:chExt cx="696000" cy="687000"/>
          </a:xfrm>
        </p:grpSpPr>
        <p:sp>
          <p:nvSpPr>
            <p:cNvPr id="320" name="Google Shape;320;p33">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1" name="Google Shape;321;p33"/>
            <p:cNvGrpSpPr/>
            <p:nvPr/>
          </p:nvGrpSpPr>
          <p:grpSpPr>
            <a:xfrm>
              <a:off x="7895056" y="460452"/>
              <a:ext cx="366293" cy="369974"/>
              <a:chOff x="-41526450" y="3951100"/>
              <a:chExt cx="313500" cy="316650"/>
            </a:xfrm>
          </p:grpSpPr>
          <p:sp>
            <p:nvSpPr>
              <p:cNvPr id="322" name="Google Shape;322;p3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 name="Google Shape;221;p30">
            <a:extLst>
              <a:ext uri="{FF2B5EF4-FFF2-40B4-BE49-F238E27FC236}">
                <a16:creationId xmlns:a16="http://schemas.microsoft.com/office/drawing/2014/main" id="{6DBB04EE-F64A-3D47-20EE-F71B06B858E5}"/>
              </a:ext>
            </a:extLst>
          </p:cNvPr>
          <p:cNvSpPr txBox="1">
            <a:spLocks/>
          </p:cNvSpPr>
          <p:nvPr/>
        </p:nvSpPr>
        <p:spPr>
          <a:xfrm>
            <a:off x="3518830" y="1935481"/>
            <a:ext cx="2106340" cy="2036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7650" indent="-228600" algn="l">
              <a:spcBef>
                <a:spcPts val="1600"/>
              </a:spcBef>
              <a:buSzPct val="100000"/>
              <a:buFont typeface="+mj-lt"/>
              <a:buAutoNum type="arabicPeriod"/>
            </a:pPr>
            <a:r>
              <a:rPr lang="en-US" sz="1000">
                <a:latin typeface="Open Sans" panose="020B0606030504020204" pitchFamily="34" charset="0"/>
                <a:ea typeface="Open Sans" panose="020B0606030504020204" pitchFamily="34" charset="0"/>
                <a:cs typeface="Open Sans" panose="020B0606030504020204" pitchFamily="34" charset="0"/>
              </a:rPr>
              <a:t>Hyderabad</a:t>
            </a:r>
          </a:p>
          <a:p>
            <a:pPr marL="247650" indent="-228600" algn="l">
              <a:spcBef>
                <a:spcPts val="1600"/>
              </a:spcBef>
              <a:buSzPct val="100000"/>
              <a:buFont typeface="+mj-lt"/>
              <a:buAutoNum type="arabicPeriod"/>
            </a:pPr>
            <a:r>
              <a:rPr lang="en-US" sz="1000">
                <a:latin typeface="Open Sans" panose="020B0606030504020204" pitchFamily="34" charset="0"/>
                <a:ea typeface="Open Sans" panose="020B0606030504020204" pitchFamily="34" charset="0"/>
                <a:cs typeface="Open Sans" panose="020B0606030504020204" pitchFamily="34" charset="0"/>
              </a:rPr>
              <a:t>Warangal</a:t>
            </a:r>
          </a:p>
          <a:p>
            <a:pPr marL="247650" indent="-228600" algn="l">
              <a:spcBef>
                <a:spcPts val="1600"/>
              </a:spcBef>
              <a:buSzPct val="100000"/>
              <a:buFont typeface="+mj-lt"/>
              <a:buAutoNum type="arabicPeriod"/>
            </a:pPr>
            <a:r>
              <a:rPr lang="en-US" sz="1000">
                <a:latin typeface="Open Sans" panose="020B0606030504020204" pitchFamily="34" charset="0"/>
                <a:ea typeface="Open Sans" panose="020B0606030504020204" pitchFamily="34" charset="0"/>
                <a:cs typeface="Open Sans" panose="020B0606030504020204" pitchFamily="34" charset="0"/>
              </a:rPr>
              <a:t>Bhadradri Kothagudem</a:t>
            </a:r>
          </a:p>
          <a:p>
            <a:pPr marL="247650" indent="-228600" algn="l">
              <a:spcBef>
                <a:spcPts val="1600"/>
              </a:spcBef>
              <a:buSzPct val="100000"/>
              <a:buFont typeface="+mj-lt"/>
              <a:buAutoNum type="arabicPeriod"/>
            </a:pPr>
            <a:r>
              <a:rPr lang="en-US" sz="1000">
                <a:latin typeface="Open Sans" panose="020B0606030504020204" pitchFamily="34" charset="0"/>
                <a:ea typeface="Open Sans" panose="020B0606030504020204" pitchFamily="34" charset="0"/>
                <a:cs typeface="Open Sans" panose="020B0606030504020204" pitchFamily="34" charset="0"/>
              </a:rPr>
              <a:t>Mancherial</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13627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578100" y="1283650"/>
            <a:ext cx="7704000" cy="355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Hyderabad being the capital of the state has the highest potential as it is a major hub for MICE and Medical Tourism along with several historical sites like Charminar, Golconda Fort, Ramoji Film City, Birla Mandir etc.</a:t>
            </a: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Warangal also has a high potential as it has rich historical significance and is home to several ancient temples and forts like The Thousand Pillar Temple, Bhadrakali Temple, Warangal Fort, and Kakatiya Musical Garden. Setting up of TSTDC unit and promoting tourist spots in the place will attract high tourist footfall and thus generate a lot of financial opportunities.</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Bhadradri Kothagudem which has a population of 1.07 Million had a total of 21.60 Million Domestic Visitor and no Foreign Visitor. It has several famous Hindu temples, including the Bhadrachalam Temple, the Abhaya Anjaneya Temple, and the Kinnerasani Wildlife Sanctuary. It is also known for its scenic beauty, waterfalls, and historic landmarks. These places need to be advertised using platforms like Instagram, Facebook, and Twitter and also brochures and flyers should be handed out at Airports, Bus and Railway Station and Hotels in Major Cities to attract Foreign tourist so that they can have authentic rural experience.</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Mancherial has the highest CAGR (225.80 %) which indicates significant growth. Tourism Department should plan on setting up of TSTDC unit and evaluating factors that have contributed to the growth and build on them to further promote tourism in the region.</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Overall these districts cater to every kind of tourist: from nature lovers and history buffs to religious pilgrims and adventure seekers and hence they promise highest potential.</a:t>
            </a:r>
          </a:p>
        </p:txBody>
      </p:sp>
    </p:spTree>
    <p:extLst>
      <p:ext uri="{BB962C8B-B14F-4D97-AF65-F5344CB8AC3E}">
        <p14:creationId xmlns:p14="http://schemas.microsoft.com/office/powerpoint/2010/main" val="4040177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01"/>
        <p:cNvGrpSpPr/>
        <p:nvPr/>
      </p:nvGrpSpPr>
      <p:grpSpPr>
        <a:xfrm>
          <a:off x="0" y="0"/>
          <a:ext cx="0" cy="0"/>
          <a:chOff x="0" y="0"/>
          <a:chExt cx="0" cy="0"/>
        </a:xfrm>
      </p:grpSpPr>
      <p:sp>
        <p:nvSpPr>
          <p:cNvPr id="304" name="Google Shape;304;p33"/>
          <p:cNvSpPr txBox="1">
            <a:spLocks noGrp="1"/>
          </p:cNvSpPr>
          <p:nvPr>
            <p:ph type="title" idx="15"/>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a:t>
            </a:r>
            <a:endParaRPr dirty="0"/>
          </a:p>
        </p:txBody>
      </p:sp>
      <p:sp>
        <p:nvSpPr>
          <p:cNvPr id="305" name="Google Shape;305;p33"/>
          <p:cNvSpPr txBox="1">
            <a:spLocks noGrp="1"/>
          </p:cNvSpPr>
          <p:nvPr>
            <p:ph type="title"/>
          </p:nvPr>
        </p:nvSpPr>
        <p:spPr>
          <a:xfrm>
            <a:off x="1273435" y="1111728"/>
            <a:ext cx="6597130" cy="14600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a:t>C</a:t>
            </a:r>
            <a:r>
              <a:rPr lang="en" sz="2000"/>
              <a:t>ultural/Corporate Event to Boost Tourism</a:t>
            </a:r>
            <a:br>
              <a:rPr lang="en" sz="2000"/>
            </a:br>
            <a:r>
              <a:rPr lang="en" sz="2000"/>
              <a:t>a. What Kind of Events?</a:t>
            </a:r>
            <a:br>
              <a:rPr lang="en" sz="2000"/>
            </a:br>
            <a:r>
              <a:rPr lang="en" sz="2000"/>
              <a:t>b. Which Month(s)?</a:t>
            </a:r>
            <a:br>
              <a:rPr lang="en" sz="2000"/>
            </a:br>
            <a:r>
              <a:rPr lang="en-IN" sz="2000"/>
              <a:t>c</a:t>
            </a:r>
            <a:r>
              <a:rPr lang="en" sz="2000"/>
              <a:t>. Which Districts?</a:t>
            </a:r>
            <a:endParaRPr sz="2000" dirty="0"/>
          </a:p>
        </p:txBody>
      </p:sp>
      <p:grpSp>
        <p:nvGrpSpPr>
          <p:cNvPr id="316" name="Google Shape;316;p33"/>
          <p:cNvGrpSpPr/>
          <p:nvPr/>
        </p:nvGrpSpPr>
        <p:grpSpPr>
          <a:xfrm>
            <a:off x="8282100" y="4348200"/>
            <a:ext cx="619200" cy="619200"/>
            <a:chOff x="4262400" y="4020175"/>
            <a:chExt cx="619200" cy="619200"/>
          </a:xfrm>
        </p:grpSpPr>
        <p:sp>
          <p:nvSpPr>
            <p:cNvPr id="317" name="Google Shape;317;p33">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 name="Google Shape;319;p33"/>
          <p:cNvGrpSpPr/>
          <p:nvPr/>
        </p:nvGrpSpPr>
        <p:grpSpPr>
          <a:xfrm>
            <a:off x="7730200" y="301950"/>
            <a:ext cx="696000" cy="687000"/>
            <a:chOff x="7730200" y="301950"/>
            <a:chExt cx="696000" cy="687000"/>
          </a:xfrm>
        </p:grpSpPr>
        <p:sp>
          <p:nvSpPr>
            <p:cNvPr id="320" name="Google Shape;320;p33">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1" name="Google Shape;321;p33"/>
            <p:cNvGrpSpPr/>
            <p:nvPr/>
          </p:nvGrpSpPr>
          <p:grpSpPr>
            <a:xfrm>
              <a:off x="7895056" y="460452"/>
              <a:ext cx="366293" cy="369974"/>
              <a:chOff x="-41526450" y="3951100"/>
              <a:chExt cx="313500" cy="316650"/>
            </a:xfrm>
          </p:grpSpPr>
          <p:sp>
            <p:nvSpPr>
              <p:cNvPr id="322" name="Google Shape;322;p3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82360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578100" y="1283650"/>
            <a:ext cx="7704000" cy="355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19050" indent="0" algn="l">
              <a:spcBef>
                <a:spcPts val="1600"/>
              </a:spcBef>
              <a:buSzPts val="1500"/>
            </a:pPr>
            <a:r>
              <a:rPr lang="en-US" sz="1000">
                <a:latin typeface="Open Sans" panose="020B0606030504020204" pitchFamily="34" charset="0"/>
                <a:ea typeface="Open Sans" panose="020B0606030504020204" pitchFamily="34" charset="0"/>
                <a:cs typeface="Open Sans" panose="020B0606030504020204" pitchFamily="34" charset="0"/>
              </a:rPr>
              <a:t>Events to Boost Tourism:</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Handicrafts Exhibition: Telangana is known for its handicrafts like Bidriware, Pochampally sarees, and many more. Organizing exhibitions to showcase the craftsmanship can attract art lovers. Places: Hyderabad, Warangal, Karimnagar &amp; Nirmal during the low-season months to boost footfall.</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Cultural Festivals: Telangana is rich in culture and tradition. Organizing cultural festivals like Bonalu, Bathukamma, or even Qutb Shahi Tombs festival can attract a lot of tourists. Places: Hyderabad, Secundarabad, etc.</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Adventure Sports: Telangana has many adventure sports opportunities like trekking, paragliding, and water sports. Places:  Ananthagiri Hills (Vikarabad), Warangal Fort (Hanamkonda), Bhongir Fort(Yadadri Bhongir), Nagarjunsagar-Srisailam Tiger Reserve, Pocharam Wildlife Sanctuary(Medak), Kondapochamma Sagar(Hyderabad), hence hosting events in these districts during low-season months will attract adventure seekers.</a:t>
            </a:r>
          </a:p>
        </p:txBody>
      </p:sp>
    </p:spTree>
    <p:extLst>
      <p:ext uri="{BB962C8B-B14F-4D97-AF65-F5344CB8AC3E}">
        <p14:creationId xmlns:p14="http://schemas.microsoft.com/office/powerpoint/2010/main" val="474251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3000"/>
              </a:srgbClr>
            </a:gs>
            <a:gs pos="100000">
              <a:srgbClr val="005165"/>
            </a:gs>
          </a:gsLst>
          <a:lin ang="5400012" scaled="0"/>
        </a:gradFill>
        <a:effectLst/>
      </p:bgPr>
    </p:bg>
    <p:spTree>
      <p:nvGrpSpPr>
        <p:cNvPr id="1" name="Shape 138"/>
        <p:cNvGrpSpPr/>
        <p:nvPr/>
      </p:nvGrpSpPr>
      <p:grpSpPr>
        <a:xfrm>
          <a:off x="0" y="0"/>
          <a:ext cx="0" cy="0"/>
          <a:chOff x="0" y="0"/>
          <a:chExt cx="0" cy="0"/>
        </a:xfrm>
      </p:grpSpPr>
      <p:grpSp>
        <p:nvGrpSpPr>
          <p:cNvPr id="139" name="Google Shape;139;p26"/>
          <p:cNvGrpSpPr/>
          <p:nvPr/>
        </p:nvGrpSpPr>
        <p:grpSpPr>
          <a:xfrm>
            <a:off x="8358300" y="4309350"/>
            <a:ext cx="619200" cy="619200"/>
            <a:chOff x="4262400" y="4020175"/>
            <a:chExt cx="619200" cy="619200"/>
          </a:xfrm>
        </p:grpSpPr>
        <p:sp>
          <p:nvSpPr>
            <p:cNvPr id="140" name="Google Shape;140;p26">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6">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 name="Google Shape;142;p26"/>
          <p:cNvSpPr txBox="1">
            <a:spLocks noGrp="1"/>
          </p:cNvSpPr>
          <p:nvPr>
            <p:ph type="title"/>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Problem Statement</a:t>
            </a:r>
            <a:endParaRPr dirty="0"/>
          </a:p>
        </p:txBody>
      </p:sp>
      <p:sp>
        <p:nvSpPr>
          <p:cNvPr id="143" name="Google Shape;143;p26"/>
          <p:cNvSpPr txBox="1">
            <a:spLocks noGrp="1"/>
          </p:cNvSpPr>
          <p:nvPr>
            <p:ph type="body" idx="1"/>
          </p:nvPr>
        </p:nvSpPr>
        <p:spPr>
          <a:xfrm>
            <a:off x="713225" y="1348750"/>
            <a:ext cx="7717800" cy="32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dk1"/>
                </a:solidFill>
              </a:rPr>
              <a:t>Telangana is one of India’s leading </a:t>
            </a:r>
            <a:r>
              <a:rPr lang="en-US" sz="2000">
                <a:solidFill>
                  <a:schemeClr val="dk1"/>
                </a:solidFill>
              </a:rPr>
              <a:t>states in various sectors, </a:t>
            </a:r>
            <a:r>
              <a:rPr lang="en-US" sz="2000" dirty="0">
                <a:solidFill>
                  <a:schemeClr val="dk1"/>
                </a:solidFill>
              </a:rPr>
              <a:t>has published its tourism data under its open data policy.</a:t>
            </a:r>
          </a:p>
          <a:p>
            <a:pPr marL="0" lvl="0" indent="0" algn="l" rtl="0">
              <a:spcBef>
                <a:spcPts val="0"/>
              </a:spcBef>
              <a:spcAft>
                <a:spcPts val="0"/>
              </a:spcAft>
              <a:buNone/>
            </a:pPr>
            <a:r>
              <a:rPr lang="en-US" sz="2000" dirty="0">
                <a:solidFill>
                  <a:schemeClr val="dk1"/>
                </a:solidFill>
              </a:rPr>
              <a:t>As a data analyst, my task is to </a:t>
            </a:r>
            <a:r>
              <a:rPr lang="en-US" sz="2000" b="1" dirty="0">
                <a:solidFill>
                  <a:schemeClr val="dk1"/>
                </a:solidFill>
              </a:rPr>
              <a:t>analyze</a:t>
            </a:r>
            <a:r>
              <a:rPr lang="en-US" sz="2000" dirty="0">
                <a:solidFill>
                  <a:schemeClr val="dk1"/>
                </a:solidFill>
              </a:rPr>
              <a:t> the given visitor data </a:t>
            </a:r>
          </a:p>
          <a:p>
            <a:pPr marL="0" lvl="0" indent="0" algn="l" rtl="0">
              <a:spcBef>
                <a:spcPts val="0"/>
              </a:spcBef>
              <a:spcAft>
                <a:spcPts val="0"/>
              </a:spcAft>
              <a:buNone/>
            </a:pPr>
            <a:r>
              <a:rPr lang="en-US" sz="2000" dirty="0">
                <a:solidFill>
                  <a:schemeClr val="dk1"/>
                </a:solidFill>
              </a:rPr>
              <a:t>(Domestic &amp; Foreign Visitors) for 2016-2019, do additional research and provide </a:t>
            </a:r>
            <a:r>
              <a:rPr lang="en-US" sz="2000" b="1" dirty="0">
                <a:solidFill>
                  <a:schemeClr val="dk1"/>
                </a:solidFill>
              </a:rPr>
              <a:t>data-informed</a:t>
            </a:r>
            <a:r>
              <a:rPr lang="en-US" sz="2000" dirty="0">
                <a:solidFill>
                  <a:schemeClr val="dk1"/>
                </a:solidFill>
              </a:rPr>
              <a:t> recommendations to the Telangana government which can be used to increase their revenue by improving administrative operations.</a:t>
            </a:r>
            <a:endParaRPr lang="en-US" sz="2000" b="1" dirty="0">
              <a:solidFill>
                <a:schemeClr val="dk1"/>
              </a:solidFill>
            </a:endParaRPr>
          </a:p>
        </p:txBody>
      </p:sp>
      <p:grpSp>
        <p:nvGrpSpPr>
          <p:cNvPr id="144" name="Google Shape;144;p26"/>
          <p:cNvGrpSpPr/>
          <p:nvPr/>
        </p:nvGrpSpPr>
        <p:grpSpPr>
          <a:xfrm>
            <a:off x="7730200" y="301950"/>
            <a:ext cx="696000" cy="687000"/>
            <a:chOff x="7730200" y="301950"/>
            <a:chExt cx="696000" cy="687000"/>
          </a:xfrm>
        </p:grpSpPr>
        <p:sp>
          <p:nvSpPr>
            <p:cNvPr id="145" name="Google Shape;145;p26">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6" name="Google Shape;146;p26"/>
            <p:cNvGrpSpPr/>
            <p:nvPr/>
          </p:nvGrpSpPr>
          <p:grpSpPr>
            <a:xfrm>
              <a:off x="7895056" y="460452"/>
              <a:ext cx="366293" cy="369974"/>
              <a:chOff x="-41526450" y="3951100"/>
              <a:chExt cx="313500" cy="316650"/>
            </a:xfrm>
          </p:grpSpPr>
          <p:sp>
            <p:nvSpPr>
              <p:cNvPr id="147" name="Google Shape;147;p26"/>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6"/>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6"/>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01"/>
        <p:cNvGrpSpPr/>
        <p:nvPr/>
      </p:nvGrpSpPr>
      <p:grpSpPr>
        <a:xfrm>
          <a:off x="0" y="0"/>
          <a:ext cx="0" cy="0"/>
          <a:chOff x="0" y="0"/>
          <a:chExt cx="0" cy="0"/>
        </a:xfrm>
      </p:grpSpPr>
      <p:sp>
        <p:nvSpPr>
          <p:cNvPr id="304" name="Google Shape;304;p33"/>
          <p:cNvSpPr txBox="1">
            <a:spLocks noGrp="1"/>
          </p:cNvSpPr>
          <p:nvPr>
            <p:ph type="title" idx="15"/>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a:t>
            </a:r>
            <a:endParaRPr dirty="0"/>
          </a:p>
        </p:txBody>
      </p:sp>
      <p:sp>
        <p:nvSpPr>
          <p:cNvPr id="305" name="Google Shape;305;p33"/>
          <p:cNvSpPr txBox="1">
            <a:spLocks noGrp="1"/>
          </p:cNvSpPr>
          <p:nvPr>
            <p:ph type="title"/>
          </p:nvPr>
        </p:nvSpPr>
        <p:spPr>
          <a:xfrm>
            <a:off x="1273435" y="1111728"/>
            <a:ext cx="6597130" cy="14600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a:t>Can Hyderabad emulate Dubai model? </a:t>
            </a:r>
            <a:endParaRPr sz="2000" dirty="0"/>
          </a:p>
        </p:txBody>
      </p:sp>
      <p:grpSp>
        <p:nvGrpSpPr>
          <p:cNvPr id="316" name="Google Shape;316;p33"/>
          <p:cNvGrpSpPr/>
          <p:nvPr/>
        </p:nvGrpSpPr>
        <p:grpSpPr>
          <a:xfrm>
            <a:off x="8282100" y="4348200"/>
            <a:ext cx="619200" cy="619200"/>
            <a:chOff x="4262400" y="4020175"/>
            <a:chExt cx="619200" cy="619200"/>
          </a:xfrm>
        </p:grpSpPr>
        <p:sp>
          <p:nvSpPr>
            <p:cNvPr id="317" name="Google Shape;317;p33">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 name="Google Shape;319;p33"/>
          <p:cNvGrpSpPr/>
          <p:nvPr/>
        </p:nvGrpSpPr>
        <p:grpSpPr>
          <a:xfrm>
            <a:off x="7730200" y="301950"/>
            <a:ext cx="696000" cy="687000"/>
            <a:chOff x="7730200" y="301950"/>
            <a:chExt cx="696000" cy="687000"/>
          </a:xfrm>
        </p:grpSpPr>
        <p:sp>
          <p:nvSpPr>
            <p:cNvPr id="320" name="Google Shape;320;p33">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1" name="Google Shape;321;p33"/>
            <p:cNvGrpSpPr/>
            <p:nvPr/>
          </p:nvGrpSpPr>
          <p:grpSpPr>
            <a:xfrm>
              <a:off x="7895056" y="460452"/>
              <a:ext cx="366293" cy="369974"/>
              <a:chOff x="-41526450" y="3951100"/>
              <a:chExt cx="313500" cy="316650"/>
            </a:xfrm>
          </p:grpSpPr>
          <p:sp>
            <p:nvSpPr>
              <p:cNvPr id="322" name="Google Shape;322;p3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2329503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578100" y="1283650"/>
            <a:ext cx="7704000" cy="355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Hyderabad can take inspiration from Dubai's tourism model, it is important to note that both cities have unique characteristics and challenges. Dubai's tourism success is a result of a combination of factors such as its strategic location, strong government support, world-class infrastructure, and focus on luxury tourism. The Dubai tourism model is based on a long-term vision for sustainable tourism growth and development.</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Hyderabad can focus on its strengths such as its rich history, cultural heritage, and emerging tech hub status to create a unique tourism identity. Developing world-class infrastructure, enhancing safety and security, and promoting niche tourism such as medical and MICE will help in boosting tourism in Hyderabad.</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Additionally, Hyderabad can Invest heavily in marketing and promotions, building its brand as a leading destination for tourism and business. The government can implement policies to facilitate travel and ease visa requirements, while providing a safe and secure environment for visitors.</a:t>
            </a:r>
          </a:p>
        </p:txBody>
      </p:sp>
    </p:spTree>
    <p:extLst>
      <p:ext uri="{BB962C8B-B14F-4D97-AF65-F5344CB8AC3E}">
        <p14:creationId xmlns:p14="http://schemas.microsoft.com/office/powerpoint/2010/main" val="1934768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01"/>
        <p:cNvGrpSpPr/>
        <p:nvPr/>
      </p:nvGrpSpPr>
      <p:grpSpPr>
        <a:xfrm>
          <a:off x="0" y="0"/>
          <a:ext cx="0" cy="0"/>
          <a:chOff x="0" y="0"/>
          <a:chExt cx="0" cy="0"/>
        </a:xfrm>
      </p:grpSpPr>
      <p:sp>
        <p:nvSpPr>
          <p:cNvPr id="304" name="Google Shape;304;p33"/>
          <p:cNvSpPr txBox="1">
            <a:spLocks noGrp="1"/>
          </p:cNvSpPr>
          <p:nvPr>
            <p:ph type="title" idx="15"/>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 Question</a:t>
            </a:r>
            <a:endParaRPr dirty="0"/>
          </a:p>
        </p:txBody>
      </p:sp>
      <p:sp>
        <p:nvSpPr>
          <p:cNvPr id="305" name="Google Shape;305;p33"/>
          <p:cNvSpPr txBox="1">
            <a:spLocks noGrp="1"/>
          </p:cNvSpPr>
          <p:nvPr>
            <p:ph type="title"/>
          </p:nvPr>
        </p:nvSpPr>
        <p:spPr>
          <a:xfrm>
            <a:off x="1273435" y="1111728"/>
            <a:ext cx="6597130" cy="14600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a:t>Provide all other recommendations that can boost Tourism in Telangana, particularly Hyderabad.</a:t>
            </a:r>
            <a:endParaRPr sz="2000" dirty="0"/>
          </a:p>
        </p:txBody>
      </p:sp>
      <p:grpSp>
        <p:nvGrpSpPr>
          <p:cNvPr id="316" name="Google Shape;316;p33"/>
          <p:cNvGrpSpPr/>
          <p:nvPr/>
        </p:nvGrpSpPr>
        <p:grpSpPr>
          <a:xfrm>
            <a:off x="8282100" y="4348200"/>
            <a:ext cx="619200" cy="619200"/>
            <a:chOff x="4262400" y="4020175"/>
            <a:chExt cx="619200" cy="619200"/>
          </a:xfrm>
        </p:grpSpPr>
        <p:sp>
          <p:nvSpPr>
            <p:cNvPr id="317" name="Google Shape;317;p33">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 name="Google Shape;319;p33"/>
          <p:cNvGrpSpPr/>
          <p:nvPr/>
        </p:nvGrpSpPr>
        <p:grpSpPr>
          <a:xfrm>
            <a:off x="7730200" y="301950"/>
            <a:ext cx="696000" cy="687000"/>
            <a:chOff x="7730200" y="301950"/>
            <a:chExt cx="696000" cy="687000"/>
          </a:xfrm>
        </p:grpSpPr>
        <p:sp>
          <p:nvSpPr>
            <p:cNvPr id="320" name="Google Shape;320;p33">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1" name="Google Shape;321;p33"/>
            <p:cNvGrpSpPr/>
            <p:nvPr/>
          </p:nvGrpSpPr>
          <p:grpSpPr>
            <a:xfrm>
              <a:off x="7895056" y="460452"/>
              <a:ext cx="366293" cy="369974"/>
              <a:chOff x="-41526450" y="3951100"/>
              <a:chExt cx="313500" cy="316650"/>
            </a:xfrm>
          </p:grpSpPr>
          <p:sp>
            <p:nvSpPr>
              <p:cNvPr id="322" name="Google Shape;322;p33"/>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677483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578100" y="1283650"/>
            <a:ext cx="7704000" cy="355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We have the history and culture but no proper facilities and infrastructure for visitors to visit them hence it is very important to invest in the development of infrastructure that can cater to the needs of visitors. This includes improving roadways, providing better transportation options, building quality accommodations, and ensuring access to basic amenities like clean water and sanitation. </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There is no airconnectivity in telangana except Hyderabad. Government has proposed development of new Airports at 3 locations: Warangal, Adilabad &amp; Jakranpally which will be a big push to Tourism activity.</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 Telangana has several rural areas (14.92k villages) that have a rich cultural heritage, and promoting rural tourism can be a way to showcase these traditions and promote sustainable tourism. Additionally, government can support the development of homestays in rural areas by providing subsidies, tax incentives, and other benefits. This can be promoted through awareness campaigns and outreach programs.</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Steps should be taken to restore the ancient splendour of monuments. This can be done with the co-ordination of the ASI.</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Telangana has many hills, forests, and water bodies that are ideal for adventure activities like trekking, rock climbing, rafting, etc. Adventure Sports like Rock Climbing, Bungee Jumping, Zorbing, Trekking, Kayaking, Paragliding and Sailing, Ziplining will attract a lot of Visitors.</a:t>
            </a:r>
          </a:p>
        </p:txBody>
      </p:sp>
    </p:spTree>
    <p:extLst>
      <p:ext uri="{BB962C8B-B14F-4D97-AF65-F5344CB8AC3E}">
        <p14:creationId xmlns:p14="http://schemas.microsoft.com/office/powerpoint/2010/main" val="1232081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328"/>
        <p:cNvGrpSpPr/>
        <p:nvPr/>
      </p:nvGrpSpPr>
      <p:grpSpPr>
        <a:xfrm>
          <a:off x="0" y="0"/>
          <a:ext cx="0" cy="0"/>
          <a:chOff x="0" y="0"/>
          <a:chExt cx="0" cy="0"/>
        </a:xfrm>
      </p:grpSpPr>
      <p:sp>
        <p:nvSpPr>
          <p:cNvPr id="341" name="Google Shape;341;p34"/>
          <p:cNvSpPr txBox="1">
            <a:spLocks noGrp="1"/>
          </p:cNvSpPr>
          <p:nvPr>
            <p:ph type="title" idx="9"/>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 &amp; Recommendations</a:t>
            </a:r>
            <a:endParaRPr dirty="0"/>
          </a:p>
        </p:txBody>
      </p:sp>
      <p:grpSp>
        <p:nvGrpSpPr>
          <p:cNvPr id="348" name="Google Shape;348;p34"/>
          <p:cNvGrpSpPr/>
          <p:nvPr/>
        </p:nvGrpSpPr>
        <p:grpSpPr>
          <a:xfrm>
            <a:off x="8282100" y="4348200"/>
            <a:ext cx="619200" cy="619200"/>
            <a:chOff x="4262400" y="4020175"/>
            <a:chExt cx="619200" cy="619200"/>
          </a:xfrm>
        </p:grpSpPr>
        <p:sp>
          <p:nvSpPr>
            <p:cNvPr id="349" name="Google Shape;349;p34">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4">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1" name="Google Shape;351;p34"/>
          <p:cNvGrpSpPr/>
          <p:nvPr/>
        </p:nvGrpSpPr>
        <p:grpSpPr>
          <a:xfrm>
            <a:off x="7730200" y="301950"/>
            <a:ext cx="696000" cy="687000"/>
            <a:chOff x="7730200" y="301950"/>
            <a:chExt cx="696000" cy="687000"/>
          </a:xfrm>
        </p:grpSpPr>
        <p:sp>
          <p:nvSpPr>
            <p:cNvPr id="352" name="Google Shape;352;p34">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3" name="Google Shape;353;p34"/>
            <p:cNvGrpSpPr/>
            <p:nvPr/>
          </p:nvGrpSpPr>
          <p:grpSpPr>
            <a:xfrm>
              <a:off x="7895056" y="460452"/>
              <a:ext cx="366293" cy="369974"/>
              <a:chOff x="-41526450" y="3951100"/>
              <a:chExt cx="313500" cy="316650"/>
            </a:xfrm>
          </p:grpSpPr>
          <p:sp>
            <p:nvSpPr>
              <p:cNvPr id="354" name="Google Shape;354;p3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 name="Google Shape;221;p30">
            <a:extLst>
              <a:ext uri="{FF2B5EF4-FFF2-40B4-BE49-F238E27FC236}">
                <a16:creationId xmlns:a16="http://schemas.microsoft.com/office/drawing/2014/main" id="{1E6A4F93-000B-C4FB-7560-2B713BDF0538}"/>
              </a:ext>
            </a:extLst>
          </p:cNvPr>
          <p:cNvSpPr txBox="1">
            <a:spLocks/>
          </p:cNvSpPr>
          <p:nvPr/>
        </p:nvSpPr>
        <p:spPr>
          <a:xfrm>
            <a:off x="578100" y="1283649"/>
            <a:ext cx="7704000" cy="32079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Ensuring safety and security for visitors is crucial to building their trust and attracting more visitors to the city. This can be achieved by increasing police presence, installing CCTV cameras in tourist areas, and improving lighting and signage.</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The government should invest funds in order to develop world-class convention centers and facilities that can accommodate large-scale MICE events. Hyderabad medical tourism and MICE model should be replicated to districts like Warangal by developing partnership with hospitals, travel agents, and hotels to create medical tourism packages for visitors.</a:t>
            </a:r>
          </a:p>
          <a:p>
            <a:pPr marL="241300" indent="-222250" algn="l">
              <a:spcBef>
                <a:spcPts val="1600"/>
              </a:spcBef>
              <a:buSzPts val="1500"/>
              <a:buFont typeface="Open Sans"/>
              <a:buChar char="●"/>
            </a:pPr>
            <a:r>
              <a:rPr lang="en-US" sz="1000">
                <a:latin typeface="Open Sans" panose="020B0606030504020204" pitchFamily="34" charset="0"/>
                <a:ea typeface="Open Sans" panose="020B0606030504020204" pitchFamily="34" charset="0"/>
                <a:cs typeface="Open Sans" panose="020B0606030504020204" pitchFamily="34" charset="0"/>
              </a:rPr>
              <a:t>Promote Hyderabad as a hub for specialized medical treatments such as organ transplants, IVF, dental procedures, etc.</a:t>
            </a:r>
          </a:p>
          <a:p>
            <a:pPr marL="241300" indent="-222250" algn="l">
              <a:spcBef>
                <a:spcPts val="1600"/>
              </a:spcBef>
              <a:buSzPts val="1500"/>
              <a:buFont typeface="Open Sans"/>
              <a:buChar char="●"/>
            </a:pPr>
            <a:endParaRPr lang="en-US" sz="10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3752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430"/>
        <p:cNvGrpSpPr/>
        <p:nvPr/>
      </p:nvGrpSpPr>
      <p:grpSpPr>
        <a:xfrm>
          <a:off x="0" y="0"/>
          <a:ext cx="0" cy="0"/>
          <a:chOff x="0" y="0"/>
          <a:chExt cx="0" cy="0"/>
        </a:xfrm>
      </p:grpSpPr>
      <p:sp>
        <p:nvSpPr>
          <p:cNvPr id="431" name="Google Shape;431;p37"/>
          <p:cNvSpPr txBox="1">
            <a:spLocks noGrp="1"/>
          </p:cNvSpPr>
          <p:nvPr>
            <p:ph type="title"/>
          </p:nvPr>
        </p:nvSpPr>
        <p:spPr>
          <a:xfrm>
            <a:off x="713225" y="1348750"/>
            <a:ext cx="4605600" cy="2563800"/>
          </a:xfrm>
          <a:prstGeom prst="rect">
            <a:avLst/>
          </a:prstGeom>
          <a:solidFill>
            <a:srgbClr val="005165">
              <a:alpha val="78570"/>
            </a:srgbClr>
          </a:solidFill>
        </p:spPr>
        <p:txBody>
          <a:bodyPr spcFirstLastPara="1" wrap="square" lIns="274300" tIns="91425" rIns="91425" bIns="91425" anchor="ctr" anchorCtr="0">
            <a:noAutofit/>
          </a:bodyPr>
          <a:lstStyle/>
          <a:p>
            <a:pPr marL="0" lvl="0" indent="0" algn="l" rtl="0">
              <a:spcBef>
                <a:spcPts val="0"/>
              </a:spcBef>
              <a:spcAft>
                <a:spcPts val="0"/>
              </a:spcAft>
              <a:buNone/>
            </a:pPr>
            <a:r>
              <a:rPr lang="en"/>
              <a:t>Thank You!</a:t>
            </a:r>
            <a:endParaRPr dirty="0"/>
          </a:p>
        </p:txBody>
      </p:sp>
      <p:sp>
        <p:nvSpPr>
          <p:cNvPr id="2" name="TextBox 1">
            <a:extLst>
              <a:ext uri="{FF2B5EF4-FFF2-40B4-BE49-F238E27FC236}">
                <a16:creationId xmlns:a16="http://schemas.microsoft.com/office/drawing/2014/main" id="{65F52635-D4AF-55DE-E491-001AE599C54A}"/>
              </a:ext>
            </a:extLst>
          </p:cNvPr>
          <p:cNvSpPr txBox="1"/>
          <p:nvPr/>
        </p:nvSpPr>
        <p:spPr>
          <a:xfrm>
            <a:off x="-1" y="4897279"/>
            <a:ext cx="2888343" cy="246221"/>
          </a:xfrm>
          <a:prstGeom prst="rect">
            <a:avLst/>
          </a:prstGeom>
          <a:noFill/>
        </p:spPr>
        <p:txBody>
          <a:bodyPr wrap="square" rtlCol="0">
            <a:spAutoFit/>
          </a:bodyPr>
          <a:lstStyle>
            <a:defPPr marR="0" lvl="0" algn="l" rtl="0">
              <a:lnSpc>
                <a:spcPct val="100000"/>
              </a:lnSpc>
              <a:spcBef>
                <a:spcPts val="0"/>
              </a:spcBef>
              <a:spcAft>
                <a:spcPts val="0"/>
              </a:spcAft>
            </a:defPPr>
            <a:lvl1pPr>
              <a:defRPr sz="1000" i="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IN"/>
              <a:t>Image: </a:t>
            </a:r>
            <a:r>
              <a:rPr lang="en-US"/>
              <a:t>University of Hyderabad, GachiBowli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3000"/>
              </a:srgbClr>
            </a:gs>
            <a:gs pos="100000">
              <a:srgbClr val="005165"/>
            </a:gs>
          </a:gsLst>
          <a:lin ang="5400012" scaled="0"/>
        </a:gradFill>
        <a:effectLst/>
      </p:bgPr>
    </p:bg>
    <p:spTree>
      <p:nvGrpSpPr>
        <p:cNvPr id="1" name="Shape 191"/>
        <p:cNvGrpSpPr/>
        <p:nvPr/>
      </p:nvGrpSpPr>
      <p:grpSpPr>
        <a:xfrm>
          <a:off x="0" y="0"/>
          <a:ext cx="0" cy="0"/>
          <a:chOff x="0" y="0"/>
          <a:chExt cx="0" cy="0"/>
        </a:xfrm>
      </p:grpSpPr>
      <p:sp>
        <p:nvSpPr>
          <p:cNvPr id="192" name="Google Shape;192;p28"/>
          <p:cNvSpPr/>
          <p:nvPr/>
        </p:nvSpPr>
        <p:spPr>
          <a:xfrm>
            <a:off x="3456025" y="1320175"/>
            <a:ext cx="4373700" cy="2775900"/>
          </a:xfrm>
          <a:prstGeom prst="roundRect">
            <a:avLst>
              <a:gd name="adj" fmla="val 0"/>
            </a:avLst>
          </a:prstGeom>
          <a:solidFill>
            <a:srgbClr val="005165">
              <a:alpha val="7857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93" name="Google Shape;193;p28"/>
          <p:cNvPicPr preferRelativeResize="0"/>
          <p:nvPr/>
        </p:nvPicPr>
        <p:blipFill>
          <a:blip r:embed="rId3">
            <a:alphaModFix amt="87000"/>
          </a:blip>
          <a:srcRect l="17247" r="17247"/>
          <a:stretch/>
        </p:blipFill>
        <p:spPr>
          <a:xfrm>
            <a:off x="1093136" y="539500"/>
            <a:ext cx="2659500" cy="4059900"/>
          </a:xfrm>
          <a:prstGeom prst="roundRect">
            <a:avLst>
              <a:gd name="adj" fmla="val 16667"/>
            </a:avLst>
          </a:prstGeom>
          <a:noFill/>
          <a:ln>
            <a:noFill/>
          </a:ln>
          <a:effectLst>
            <a:outerShdw blurRad="57150" dist="19050" dir="5400000" algn="bl" rotWithShape="0">
              <a:srgbClr val="000000">
                <a:alpha val="50000"/>
              </a:srgbClr>
            </a:outerShdw>
          </a:effectLst>
        </p:spPr>
      </p:pic>
      <p:sp>
        <p:nvSpPr>
          <p:cNvPr id="195" name="Google Shape;195;p28"/>
          <p:cNvSpPr txBox="1">
            <a:spLocks noGrp="1"/>
          </p:cNvSpPr>
          <p:nvPr>
            <p:ph type="title"/>
          </p:nvPr>
        </p:nvSpPr>
        <p:spPr>
          <a:xfrm>
            <a:off x="4208775" y="2051824"/>
            <a:ext cx="3373200" cy="11656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About Telangana</a:t>
            </a:r>
            <a:endParaRPr dirty="0"/>
          </a:p>
        </p:txBody>
      </p:sp>
      <p:grpSp>
        <p:nvGrpSpPr>
          <p:cNvPr id="197" name="Google Shape;197;p28"/>
          <p:cNvGrpSpPr/>
          <p:nvPr/>
        </p:nvGrpSpPr>
        <p:grpSpPr>
          <a:xfrm>
            <a:off x="8390150" y="4289800"/>
            <a:ext cx="619200" cy="619200"/>
            <a:chOff x="4262400" y="4020175"/>
            <a:chExt cx="619200" cy="619200"/>
          </a:xfrm>
        </p:grpSpPr>
        <p:sp>
          <p:nvSpPr>
            <p:cNvPr id="198" name="Google Shape;198;p28">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8">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TextBox 3">
            <a:extLst>
              <a:ext uri="{FF2B5EF4-FFF2-40B4-BE49-F238E27FC236}">
                <a16:creationId xmlns:a16="http://schemas.microsoft.com/office/drawing/2014/main" id="{AAD29D14-9D31-6FE9-2C78-C49EF77129DB}"/>
              </a:ext>
            </a:extLst>
          </p:cNvPr>
          <p:cNvSpPr txBox="1"/>
          <p:nvPr/>
        </p:nvSpPr>
        <p:spPr>
          <a:xfrm>
            <a:off x="1188966" y="4551002"/>
            <a:ext cx="2467839" cy="246221"/>
          </a:xfrm>
          <a:prstGeom prst="rect">
            <a:avLst/>
          </a:prstGeom>
          <a:noFill/>
        </p:spPr>
        <p:txBody>
          <a:bodyPr wrap="square" rtlCol="0">
            <a:spAutoFit/>
          </a:bodyPr>
          <a:lstStyle/>
          <a:p>
            <a:r>
              <a:rPr lang="en-IN" sz="1000" i="1"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Sri Raj Rajeshwara Temple</a:t>
            </a:r>
            <a:endParaRPr lang="en-IN" sz="1000" i="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rgbClr val="005165"/>
            </a:gs>
          </a:gsLst>
          <a:lin ang="5400012" scaled="0"/>
        </a:gradFill>
        <a:effectLst/>
      </p:bgPr>
    </p:bg>
    <p:spTree>
      <p:nvGrpSpPr>
        <p:cNvPr id="1" name="Shape 203"/>
        <p:cNvGrpSpPr/>
        <p:nvPr/>
      </p:nvGrpSpPr>
      <p:grpSpPr>
        <a:xfrm>
          <a:off x="0" y="0"/>
          <a:ext cx="0" cy="0"/>
          <a:chOff x="0" y="0"/>
          <a:chExt cx="0" cy="0"/>
        </a:xfrm>
      </p:grpSpPr>
      <p:pic>
        <p:nvPicPr>
          <p:cNvPr id="204" name="Google Shape;204;p29"/>
          <p:cNvPicPr preferRelativeResize="0"/>
          <p:nvPr/>
        </p:nvPicPr>
        <p:blipFill>
          <a:blip r:embed="rId3"/>
          <a:srcRect l="30894" r="30894"/>
          <a:stretch/>
        </p:blipFill>
        <p:spPr>
          <a:xfrm>
            <a:off x="713236" y="541800"/>
            <a:ext cx="2659500" cy="4059900"/>
          </a:xfrm>
          <a:prstGeom prst="roundRect">
            <a:avLst>
              <a:gd name="adj" fmla="val 16667"/>
            </a:avLst>
          </a:prstGeom>
          <a:noFill/>
          <a:ln>
            <a:noFill/>
          </a:ln>
          <a:effectLst>
            <a:outerShdw blurRad="57150" dist="19050" dir="5400000" algn="bl" rotWithShape="0">
              <a:srgbClr val="000000">
                <a:alpha val="50000"/>
              </a:srgbClr>
            </a:outerShdw>
          </a:effectLst>
        </p:spPr>
      </p:pic>
      <p:sp>
        <p:nvSpPr>
          <p:cNvPr id="205" name="Google Shape;205;p29"/>
          <p:cNvSpPr txBox="1">
            <a:spLocks noGrp="1"/>
          </p:cNvSpPr>
          <p:nvPr>
            <p:ph type="subTitle" idx="1"/>
          </p:nvPr>
        </p:nvSpPr>
        <p:spPr>
          <a:xfrm>
            <a:off x="3589775" y="2338950"/>
            <a:ext cx="4311600" cy="18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Telangana, the 29th State of India is located in the southern part of country and is renowned for its natural attractions, temples, palaces, forts and other heritage sites. The rich cultural heritage of the state makes it one of the most visited tourist destinations in South India.</a:t>
            </a:r>
            <a:endParaRPr dirty="0"/>
          </a:p>
        </p:txBody>
      </p:sp>
      <p:sp>
        <p:nvSpPr>
          <p:cNvPr id="206" name="Google Shape;206;p29"/>
          <p:cNvSpPr txBox="1">
            <a:spLocks noGrp="1"/>
          </p:cNvSpPr>
          <p:nvPr>
            <p:ph type="title"/>
          </p:nvPr>
        </p:nvSpPr>
        <p:spPr>
          <a:xfrm>
            <a:off x="2993185" y="1114209"/>
            <a:ext cx="4997400" cy="11663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Genealogy of Telangana</a:t>
            </a:r>
          </a:p>
        </p:txBody>
      </p:sp>
      <p:grpSp>
        <p:nvGrpSpPr>
          <p:cNvPr id="207" name="Google Shape;207;p29"/>
          <p:cNvGrpSpPr/>
          <p:nvPr/>
        </p:nvGrpSpPr>
        <p:grpSpPr>
          <a:xfrm>
            <a:off x="8343060" y="4292100"/>
            <a:ext cx="619200" cy="619200"/>
            <a:chOff x="4262400" y="4020175"/>
            <a:chExt cx="619200" cy="619200"/>
          </a:xfrm>
        </p:grpSpPr>
        <p:sp>
          <p:nvSpPr>
            <p:cNvPr id="208" name="Google Shape;208;p29">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9">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 name="Google Shape;210;p29"/>
          <p:cNvGrpSpPr/>
          <p:nvPr/>
        </p:nvGrpSpPr>
        <p:grpSpPr>
          <a:xfrm>
            <a:off x="7205375" y="1347450"/>
            <a:ext cx="696000" cy="687000"/>
            <a:chOff x="7730200" y="301950"/>
            <a:chExt cx="696000" cy="687000"/>
          </a:xfrm>
        </p:grpSpPr>
        <p:sp>
          <p:nvSpPr>
            <p:cNvPr id="211" name="Google Shape;211;p29">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2" name="Google Shape;212;p29"/>
            <p:cNvGrpSpPr/>
            <p:nvPr/>
          </p:nvGrpSpPr>
          <p:grpSpPr>
            <a:xfrm>
              <a:off x="7895056" y="460452"/>
              <a:ext cx="366293" cy="369974"/>
              <a:chOff x="-41526450" y="3951100"/>
              <a:chExt cx="313500" cy="316650"/>
            </a:xfrm>
          </p:grpSpPr>
          <p:sp>
            <p:nvSpPr>
              <p:cNvPr id="213" name="Google Shape;213;p29"/>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9"/>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9"/>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 name="TextBox 1">
            <a:extLst>
              <a:ext uri="{FF2B5EF4-FFF2-40B4-BE49-F238E27FC236}">
                <a16:creationId xmlns:a16="http://schemas.microsoft.com/office/drawing/2014/main" id="{610E0984-0848-A6B3-C518-3EC7AEE30181}"/>
              </a:ext>
            </a:extLst>
          </p:cNvPr>
          <p:cNvSpPr txBox="1"/>
          <p:nvPr/>
        </p:nvSpPr>
        <p:spPr>
          <a:xfrm>
            <a:off x="1205713" y="4557750"/>
            <a:ext cx="1674546" cy="246221"/>
          </a:xfrm>
          <a:prstGeom prst="rect">
            <a:avLst/>
          </a:prstGeom>
          <a:noFill/>
        </p:spPr>
        <p:txBody>
          <a:bodyPr wrap="square" rtlCol="0">
            <a:spAutoFit/>
          </a:bodyPr>
          <a:lstStyle/>
          <a:p>
            <a:r>
              <a:rPr lang="en-IN" sz="1000" i="1"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Golconda </a:t>
            </a:r>
            <a:r>
              <a:rPr lang="en-IN" sz="1000" i="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rPr>
              <a:t>Fort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rgbClr val="005165"/>
            </a:gs>
          </a:gsLst>
          <a:lin ang="5400012" scaled="0"/>
        </a:gradFill>
        <a:effectLst/>
      </p:bgPr>
    </p:bg>
    <p:spTree>
      <p:nvGrpSpPr>
        <p:cNvPr id="1" name="Shape 219"/>
        <p:cNvGrpSpPr/>
        <p:nvPr/>
      </p:nvGrpSpPr>
      <p:grpSpPr>
        <a:xfrm>
          <a:off x="0" y="0"/>
          <a:ext cx="0" cy="0"/>
          <a:chOff x="0" y="0"/>
          <a:chExt cx="0" cy="0"/>
        </a:xfrm>
      </p:grpSpPr>
      <p:sp>
        <p:nvSpPr>
          <p:cNvPr id="220" name="Google Shape;220;p30"/>
          <p:cNvSpPr/>
          <p:nvPr/>
        </p:nvSpPr>
        <p:spPr>
          <a:xfrm>
            <a:off x="713225" y="1079000"/>
            <a:ext cx="5640600" cy="3381000"/>
          </a:xfrm>
          <a:prstGeom prst="roundRect">
            <a:avLst>
              <a:gd name="adj" fmla="val 12170"/>
            </a:avLst>
          </a:prstGeom>
          <a:solidFill>
            <a:srgbClr val="005165">
              <a:alpha val="7857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0"/>
          <p:cNvSpPr txBox="1">
            <a:spLocks noGrp="1"/>
          </p:cNvSpPr>
          <p:nvPr>
            <p:ph type="body" idx="1"/>
          </p:nvPr>
        </p:nvSpPr>
        <p:spPr>
          <a:xfrm>
            <a:off x="1070876" y="1225200"/>
            <a:ext cx="4198500" cy="30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IN" sz="1000" dirty="0">
                <a:solidFill>
                  <a:schemeClr val="dk1"/>
                </a:solidFill>
              </a:rPr>
              <a:t>We were provided with two folders which contained domestic and foreign visitor data for </a:t>
            </a:r>
            <a:r>
              <a:rPr lang="en-IN" sz="1000">
                <a:solidFill>
                  <a:schemeClr val="dk1"/>
                </a:solidFill>
              </a:rPr>
              <a:t>Year 2016-2019</a:t>
            </a:r>
            <a:r>
              <a:rPr lang="en-IN" sz="1000" dirty="0">
                <a:solidFill>
                  <a:schemeClr val="dk1"/>
                </a:solidFill>
              </a:rPr>
              <a:t>. Column description is as follows:</a:t>
            </a:r>
            <a:endParaRPr sz="1000" dirty="0">
              <a:solidFill>
                <a:schemeClr val="dk1"/>
              </a:solidFill>
            </a:endParaRPr>
          </a:p>
          <a:p>
            <a:pPr marL="241300" lvl="0" indent="-222250" algn="l" rtl="0">
              <a:spcBef>
                <a:spcPts val="1600"/>
              </a:spcBef>
              <a:spcAft>
                <a:spcPts val="0"/>
              </a:spcAft>
              <a:buClr>
                <a:schemeClr val="dk1"/>
              </a:buClr>
              <a:buSzPts val="1500"/>
              <a:buChar char="●"/>
            </a:pPr>
            <a:r>
              <a:rPr lang="en-US" sz="1000" dirty="0">
                <a:solidFill>
                  <a:schemeClr val="dk1"/>
                </a:solidFill>
              </a:rPr>
              <a:t>district: The name of the district in Telangana.</a:t>
            </a:r>
          </a:p>
          <a:p>
            <a:pPr marL="241300" lvl="0" indent="-222250" algn="l" rtl="0">
              <a:spcBef>
                <a:spcPts val="1600"/>
              </a:spcBef>
              <a:spcAft>
                <a:spcPts val="0"/>
              </a:spcAft>
              <a:buClr>
                <a:schemeClr val="dk1"/>
              </a:buClr>
              <a:buSzPts val="1500"/>
              <a:buChar char="●"/>
            </a:pPr>
            <a:r>
              <a:rPr lang="en-US" sz="1000" dirty="0">
                <a:solidFill>
                  <a:schemeClr val="dk1"/>
                </a:solidFill>
              </a:rPr>
              <a:t>date: The starting date of the month when the tourist data was collected for the specified district. </a:t>
            </a:r>
          </a:p>
          <a:p>
            <a:pPr marL="241300" lvl="0" indent="-222250" algn="l" rtl="0">
              <a:spcBef>
                <a:spcPts val="1600"/>
              </a:spcBef>
              <a:spcAft>
                <a:spcPts val="0"/>
              </a:spcAft>
              <a:buClr>
                <a:schemeClr val="dk1"/>
              </a:buClr>
              <a:buSzPts val="1500"/>
              <a:buChar char="●"/>
            </a:pPr>
            <a:r>
              <a:rPr lang="en-US" sz="1000" dirty="0">
                <a:solidFill>
                  <a:schemeClr val="dk1"/>
                </a:solidFill>
              </a:rPr>
              <a:t>month: The month for which the tourist data is being reported.</a:t>
            </a:r>
          </a:p>
          <a:p>
            <a:pPr marL="241300" lvl="0" indent="-222250" algn="l" rtl="0">
              <a:spcBef>
                <a:spcPts val="1600"/>
              </a:spcBef>
              <a:spcAft>
                <a:spcPts val="0"/>
              </a:spcAft>
              <a:buClr>
                <a:schemeClr val="dk1"/>
              </a:buClr>
              <a:buSzPts val="1500"/>
              <a:buChar char="●"/>
            </a:pPr>
            <a:r>
              <a:rPr lang="en-US" sz="1000" dirty="0">
                <a:solidFill>
                  <a:schemeClr val="dk1"/>
                </a:solidFill>
              </a:rPr>
              <a:t>year:  The year is in YYYY format.</a:t>
            </a:r>
          </a:p>
          <a:p>
            <a:pPr marL="241300" lvl="0" indent="-222250" algn="l" rtl="0">
              <a:spcBef>
                <a:spcPts val="1600"/>
              </a:spcBef>
              <a:spcAft>
                <a:spcPts val="0"/>
              </a:spcAft>
              <a:buClr>
                <a:schemeClr val="dk1"/>
              </a:buClr>
              <a:buSzPts val="1500"/>
              <a:buChar char="●"/>
            </a:pPr>
            <a:r>
              <a:rPr lang="en-US" sz="1000" dirty="0">
                <a:solidFill>
                  <a:schemeClr val="dk1"/>
                </a:solidFill>
              </a:rPr>
              <a:t>visitors: The number of visitors who visited the given district in Telangana during the specified month. We have two categories of visitors i.e. Foreign and Domestic Visitors.</a:t>
            </a:r>
            <a:endParaRPr sz="1000" dirty="0">
              <a:solidFill>
                <a:schemeClr val="dk1"/>
              </a:solidFill>
            </a:endParaRPr>
          </a:p>
        </p:txBody>
      </p:sp>
      <p:pic>
        <p:nvPicPr>
          <p:cNvPr id="222" name="Google Shape;222;p30"/>
          <p:cNvPicPr preferRelativeResize="0"/>
          <p:nvPr/>
        </p:nvPicPr>
        <p:blipFill>
          <a:blip r:embed="rId3"/>
          <a:srcRect l="679" r="679"/>
          <a:stretch/>
        </p:blipFill>
        <p:spPr>
          <a:xfrm>
            <a:off x="5627026" y="1968250"/>
            <a:ext cx="2367000" cy="3613500"/>
          </a:xfrm>
          <a:prstGeom prst="roundRect">
            <a:avLst>
              <a:gd name="adj" fmla="val 16667"/>
            </a:avLst>
          </a:prstGeom>
          <a:noFill/>
          <a:ln>
            <a:noFill/>
          </a:ln>
          <a:effectLst>
            <a:outerShdw blurRad="57150" dist="19050" dir="5400000" algn="bl" rotWithShape="0">
              <a:srgbClr val="000000">
                <a:alpha val="50000"/>
              </a:srgbClr>
            </a:outerShdw>
          </a:effectLst>
        </p:spPr>
      </p:pic>
      <p:sp>
        <p:nvSpPr>
          <p:cNvPr id="223" name="Google Shape;223;p30"/>
          <p:cNvSpPr txBox="1">
            <a:spLocks noGrp="1"/>
          </p:cNvSpPr>
          <p:nvPr>
            <p:ph type="title"/>
          </p:nvPr>
        </p:nvSpPr>
        <p:spPr>
          <a:xfrm>
            <a:off x="3257575" y="571500"/>
            <a:ext cx="5130300" cy="68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About Data</a:t>
            </a:r>
            <a:endParaRPr dirty="0"/>
          </a:p>
        </p:txBody>
      </p:sp>
      <p:grpSp>
        <p:nvGrpSpPr>
          <p:cNvPr id="224" name="Google Shape;224;p30"/>
          <p:cNvGrpSpPr/>
          <p:nvPr/>
        </p:nvGrpSpPr>
        <p:grpSpPr>
          <a:xfrm>
            <a:off x="8351676" y="4313800"/>
            <a:ext cx="619200" cy="619200"/>
            <a:chOff x="4262400" y="4020175"/>
            <a:chExt cx="619200" cy="619200"/>
          </a:xfrm>
        </p:grpSpPr>
        <p:sp>
          <p:nvSpPr>
            <p:cNvPr id="225" name="Google Shape;225;p30">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30">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7" name="Google Shape;227;p30"/>
          <p:cNvGrpSpPr/>
          <p:nvPr/>
        </p:nvGrpSpPr>
        <p:grpSpPr>
          <a:xfrm>
            <a:off x="7691800" y="570900"/>
            <a:ext cx="696000" cy="687000"/>
            <a:chOff x="7730200" y="301950"/>
            <a:chExt cx="696000" cy="687000"/>
          </a:xfrm>
        </p:grpSpPr>
        <p:sp>
          <p:nvSpPr>
            <p:cNvPr id="228" name="Google Shape;228;p30">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9" name="Google Shape;229;p30"/>
            <p:cNvGrpSpPr/>
            <p:nvPr/>
          </p:nvGrpSpPr>
          <p:grpSpPr>
            <a:xfrm>
              <a:off x="7895056" y="460452"/>
              <a:ext cx="366293" cy="369974"/>
              <a:chOff x="-41526450" y="3951100"/>
              <a:chExt cx="313500" cy="316650"/>
            </a:xfrm>
          </p:grpSpPr>
          <p:sp>
            <p:nvSpPr>
              <p:cNvPr id="230" name="Google Shape;230;p30"/>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30"/>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30"/>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 name="TextBox 1">
            <a:extLst>
              <a:ext uri="{FF2B5EF4-FFF2-40B4-BE49-F238E27FC236}">
                <a16:creationId xmlns:a16="http://schemas.microsoft.com/office/drawing/2014/main" id="{AA14E20B-2CB2-8100-F525-DD09479958C0}"/>
              </a:ext>
            </a:extLst>
          </p:cNvPr>
          <p:cNvSpPr txBox="1"/>
          <p:nvPr/>
        </p:nvSpPr>
        <p:spPr>
          <a:xfrm>
            <a:off x="3803425" y="4943445"/>
            <a:ext cx="2019300" cy="400110"/>
          </a:xfrm>
          <a:prstGeom prst="rect">
            <a:avLst/>
          </a:prstGeom>
          <a:noFill/>
        </p:spPr>
        <p:txBody>
          <a:bodyPr wrap="square" rtlCol="0">
            <a:spAutoFit/>
          </a:bodyPr>
          <a:lstStyle/>
          <a:p>
            <a:r>
              <a:rPr lang="en-IN" sz="1000" i="1" dirty="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r>
              <a:rPr lang="en-IN" sz="1000" i="1">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000" i="1">
                <a:solidFill>
                  <a:schemeClr val="tx1"/>
                </a:solidFill>
                <a:latin typeface="Open Sans" panose="020B0606030504020204" pitchFamily="34" charset="0"/>
                <a:ea typeface="Open Sans" panose="020B0606030504020204" pitchFamily="34" charset="0"/>
                <a:cs typeface="Open Sans" panose="020B0606030504020204" pitchFamily="34" charset="0"/>
              </a:rPr>
              <a:t>Kakatiya Kala Thoranam</a:t>
            </a:r>
          </a:p>
          <a:p>
            <a:endParaRPr lang="en-IN" sz="1000" i="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rgbClr val="005165"/>
            </a:gs>
          </a:gsLst>
          <a:lin ang="5400012" scaled="0"/>
        </a:gradFill>
        <a:effectLst/>
      </p:bgPr>
    </p:bg>
    <p:spTree>
      <p:nvGrpSpPr>
        <p:cNvPr id="1" name="Shape 219"/>
        <p:cNvGrpSpPr/>
        <p:nvPr/>
      </p:nvGrpSpPr>
      <p:grpSpPr>
        <a:xfrm>
          <a:off x="0" y="0"/>
          <a:ext cx="0" cy="0"/>
          <a:chOff x="0" y="0"/>
          <a:chExt cx="0" cy="0"/>
        </a:xfrm>
      </p:grpSpPr>
      <p:sp>
        <p:nvSpPr>
          <p:cNvPr id="220" name="Google Shape;220;p30"/>
          <p:cNvSpPr/>
          <p:nvPr/>
        </p:nvSpPr>
        <p:spPr>
          <a:xfrm>
            <a:off x="713225" y="1079000"/>
            <a:ext cx="5640600" cy="3381000"/>
          </a:xfrm>
          <a:prstGeom prst="roundRect">
            <a:avLst>
              <a:gd name="adj" fmla="val 11494"/>
            </a:avLst>
          </a:prstGeom>
          <a:solidFill>
            <a:srgbClr val="005165">
              <a:alpha val="7857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0"/>
          <p:cNvSpPr txBox="1">
            <a:spLocks noGrp="1"/>
          </p:cNvSpPr>
          <p:nvPr>
            <p:ph type="body" idx="1"/>
          </p:nvPr>
        </p:nvSpPr>
        <p:spPr>
          <a:xfrm>
            <a:off x="1149974" y="1371400"/>
            <a:ext cx="4198500" cy="30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IN" sz="1000" dirty="0">
                <a:solidFill>
                  <a:schemeClr val="dk1"/>
                </a:solidFill>
              </a:rPr>
              <a:t>Collected additional information via google, Column description is as follows:</a:t>
            </a:r>
            <a:endParaRPr sz="1000" dirty="0">
              <a:solidFill>
                <a:schemeClr val="dk1"/>
              </a:solidFill>
            </a:endParaRPr>
          </a:p>
          <a:p>
            <a:pPr marL="241300" lvl="0" indent="-222250" algn="l" rtl="0">
              <a:spcBef>
                <a:spcPts val="1600"/>
              </a:spcBef>
              <a:spcAft>
                <a:spcPts val="0"/>
              </a:spcAft>
              <a:buClr>
                <a:schemeClr val="dk1"/>
              </a:buClr>
              <a:buSzPts val="1500"/>
              <a:buChar char="●"/>
            </a:pPr>
            <a:r>
              <a:rPr lang="en-US" sz="1000" dirty="0">
                <a:solidFill>
                  <a:schemeClr val="dk1"/>
                </a:solidFill>
              </a:rPr>
              <a:t>area: area of each district.</a:t>
            </a:r>
          </a:p>
          <a:p>
            <a:pPr marL="241300" indent="-222250">
              <a:spcBef>
                <a:spcPts val="1600"/>
              </a:spcBef>
              <a:buClr>
                <a:schemeClr val="dk1"/>
              </a:buClr>
              <a:buSzPts val="1500"/>
            </a:pPr>
            <a:r>
              <a:rPr lang="en-US" sz="1000" dirty="0">
                <a:solidFill>
                  <a:schemeClr val="dk1"/>
                </a:solidFill>
              </a:rPr>
              <a:t>population: population of each district, density of population. </a:t>
            </a:r>
          </a:p>
          <a:p>
            <a:pPr marL="241300" lvl="0" indent="-222250" algn="l" rtl="0">
              <a:spcBef>
                <a:spcPts val="1600"/>
              </a:spcBef>
              <a:spcAft>
                <a:spcPts val="0"/>
              </a:spcAft>
              <a:buClr>
                <a:schemeClr val="dk1"/>
              </a:buClr>
              <a:buSzPts val="1500"/>
              <a:buChar char="●"/>
            </a:pPr>
            <a:r>
              <a:rPr lang="en-US" sz="1000" dirty="0">
                <a:solidFill>
                  <a:schemeClr val="dk1"/>
                </a:solidFill>
              </a:rPr>
              <a:t>road:  major district roads, state highways and rural roads.</a:t>
            </a:r>
          </a:p>
          <a:p>
            <a:pPr marL="241300" lvl="0" indent="-222250" algn="l" rtl="0">
              <a:spcBef>
                <a:spcPts val="1600"/>
              </a:spcBef>
              <a:spcAft>
                <a:spcPts val="0"/>
              </a:spcAft>
              <a:buClr>
                <a:schemeClr val="dk1"/>
              </a:buClr>
              <a:buSzPts val="1500"/>
              <a:buChar char="●"/>
            </a:pPr>
            <a:r>
              <a:rPr lang="en-US" sz="1000" dirty="0">
                <a:solidFill>
                  <a:schemeClr val="dk1"/>
                </a:solidFill>
              </a:rPr>
              <a:t>tourist spot: Number of tourist spots in each district including TSTDC units.</a:t>
            </a:r>
          </a:p>
          <a:p>
            <a:pPr marL="241300" lvl="0" indent="-222250" algn="l" rtl="0">
              <a:spcBef>
                <a:spcPts val="1600"/>
              </a:spcBef>
              <a:spcAft>
                <a:spcPts val="0"/>
              </a:spcAft>
              <a:buClr>
                <a:schemeClr val="dk1"/>
              </a:buClr>
              <a:buSzPts val="1500"/>
              <a:buChar char="●"/>
            </a:pPr>
            <a:r>
              <a:rPr lang="en-US" sz="1000" dirty="0">
                <a:solidFill>
                  <a:schemeClr val="dk1"/>
                </a:solidFill>
              </a:rPr>
              <a:t>Other miscellaneous data: Literacy rate, urban and rural %, sex ratio and total number of villages.</a:t>
            </a:r>
            <a:endParaRPr sz="1000" dirty="0">
              <a:solidFill>
                <a:schemeClr val="dk1"/>
              </a:solidFill>
            </a:endParaRPr>
          </a:p>
        </p:txBody>
      </p:sp>
      <p:pic>
        <p:nvPicPr>
          <p:cNvPr id="222" name="Google Shape;222;p30"/>
          <p:cNvPicPr preferRelativeResize="0"/>
          <p:nvPr/>
        </p:nvPicPr>
        <p:blipFill>
          <a:blip r:embed="rId3"/>
          <a:srcRect l="9050" r="9050"/>
          <a:stretch/>
        </p:blipFill>
        <p:spPr>
          <a:xfrm>
            <a:off x="5627026" y="1968250"/>
            <a:ext cx="2367000" cy="3613500"/>
          </a:xfrm>
          <a:prstGeom prst="roundRect">
            <a:avLst>
              <a:gd name="adj" fmla="val 16667"/>
            </a:avLst>
          </a:prstGeom>
          <a:noFill/>
          <a:ln>
            <a:noFill/>
          </a:ln>
          <a:effectLst>
            <a:outerShdw blurRad="57150" dist="19050" dir="5400000" algn="bl" rotWithShape="0">
              <a:srgbClr val="000000">
                <a:alpha val="50000"/>
              </a:srgbClr>
            </a:outerShdw>
          </a:effectLst>
        </p:spPr>
      </p:pic>
      <p:sp>
        <p:nvSpPr>
          <p:cNvPr id="223" name="Google Shape;223;p30"/>
          <p:cNvSpPr txBox="1">
            <a:spLocks noGrp="1"/>
          </p:cNvSpPr>
          <p:nvPr>
            <p:ph type="title"/>
          </p:nvPr>
        </p:nvSpPr>
        <p:spPr>
          <a:xfrm>
            <a:off x="3257575" y="571500"/>
            <a:ext cx="5130300" cy="68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Data</a:t>
            </a:r>
            <a:endParaRPr dirty="0"/>
          </a:p>
        </p:txBody>
      </p:sp>
      <p:grpSp>
        <p:nvGrpSpPr>
          <p:cNvPr id="224" name="Google Shape;224;p30"/>
          <p:cNvGrpSpPr/>
          <p:nvPr/>
        </p:nvGrpSpPr>
        <p:grpSpPr>
          <a:xfrm>
            <a:off x="8272578" y="4324245"/>
            <a:ext cx="619200" cy="619200"/>
            <a:chOff x="4262400" y="4020175"/>
            <a:chExt cx="619200" cy="619200"/>
          </a:xfrm>
        </p:grpSpPr>
        <p:sp>
          <p:nvSpPr>
            <p:cNvPr id="225" name="Google Shape;225;p30">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30">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7" name="Google Shape;227;p30"/>
          <p:cNvGrpSpPr/>
          <p:nvPr/>
        </p:nvGrpSpPr>
        <p:grpSpPr>
          <a:xfrm>
            <a:off x="7691800" y="570900"/>
            <a:ext cx="696000" cy="687000"/>
            <a:chOff x="7730200" y="301950"/>
            <a:chExt cx="696000" cy="687000"/>
          </a:xfrm>
        </p:grpSpPr>
        <p:sp>
          <p:nvSpPr>
            <p:cNvPr id="228" name="Google Shape;228;p30">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9" name="Google Shape;229;p30"/>
            <p:cNvGrpSpPr/>
            <p:nvPr/>
          </p:nvGrpSpPr>
          <p:grpSpPr>
            <a:xfrm>
              <a:off x="7895056" y="460452"/>
              <a:ext cx="366293" cy="369974"/>
              <a:chOff x="-41526450" y="3951100"/>
              <a:chExt cx="313500" cy="316650"/>
            </a:xfrm>
          </p:grpSpPr>
          <p:sp>
            <p:nvSpPr>
              <p:cNvPr id="230" name="Google Shape;230;p30"/>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30"/>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30"/>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 name="TextBox 3">
            <a:extLst>
              <a:ext uri="{FF2B5EF4-FFF2-40B4-BE49-F238E27FC236}">
                <a16:creationId xmlns:a16="http://schemas.microsoft.com/office/drawing/2014/main" id="{73C498B6-4110-AF7C-51B1-5B0A422C2257}"/>
              </a:ext>
            </a:extLst>
          </p:cNvPr>
          <p:cNvSpPr txBox="1"/>
          <p:nvPr/>
        </p:nvSpPr>
        <p:spPr>
          <a:xfrm>
            <a:off x="4478100" y="4943445"/>
            <a:ext cx="2019300" cy="400110"/>
          </a:xfrm>
          <a:prstGeom prst="rect">
            <a:avLst/>
          </a:prstGeom>
          <a:noFill/>
        </p:spPr>
        <p:txBody>
          <a:bodyPr wrap="square" rtlCol="0">
            <a:spAutoFit/>
          </a:bodyPr>
          <a:lstStyle/>
          <a:p>
            <a:r>
              <a:rPr lang="en-IN" sz="1000" i="1" dirty="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r>
              <a:rPr lang="en-IN" sz="1000" i="1">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000" i="1">
                <a:solidFill>
                  <a:schemeClr val="tx1"/>
                </a:solidFill>
                <a:latin typeface="Open Sans" panose="020B0606030504020204" pitchFamily="34" charset="0"/>
                <a:ea typeface="Open Sans" panose="020B0606030504020204" pitchFamily="34" charset="0"/>
                <a:cs typeface="Open Sans" panose="020B0606030504020204" pitchFamily="34" charset="0"/>
              </a:rPr>
              <a:t>Musi River, Hyderabad</a:t>
            </a:r>
          </a:p>
          <a:p>
            <a:endParaRPr lang="en-IN" sz="1000" i="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Tree>
    <p:extLst>
      <p:ext uri="{BB962C8B-B14F-4D97-AF65-F5344CB8AC3E}">
        <p14:creationId xmlns:p14="http://schemas.microsoft.com/office/powerpoint/2010/main" val="163609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00"/>
              </a:srgbClr>
            </a:gs>
            <a:gs pos="100000">
              <a:schemeClr val="dk2"/>
            </a:gs>
          </a:gsLst>
          <a:lin ang="5400012" scaled="0"/>
        </a:gradFill>
        <a:effectLst/>
      </p:bgPr>
    </p:bg>
    <p:spTree>
      <p:nvGrpSpPr>
        <p:cNvPr id="1" name="Shape 878"/>
        <p:cNvGrpSpPr/>
        <p:nvPr/>
      </p:nvGrpSpPr>
      <p:grpSpPr>
        <a:xfrm>
          <a:off x="0" y="0"/>
          <a:ext cx="0" cy="0"/>
          <a:chOff x="0" y="0"/>
          <a:chExt cx="0" cy="0"/>
        </a:xfrm>
      </p:grpSpPr>
      <p:sp>
        <p:nvSpPr>
          <p:cNvPr id="879" name="Google Shape;879;p55"/>
          <p:cNvSpPr txBox="1">
            <a:spLocks noGrp="1"/>
          </p:cNvSpPr>
          <p:nvPr>
            <p:ph type="body" idx="1"/>
          </p:nvPr>
        </p:nvSpPr>
        <p:spPr>
          <a:xfrm>
            <a:off x="713225" y="1348750"/>
            <a:ext cx="7717800" cy="322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1100"/>
              <a:buFont typeface="Arial"/>
              <a:buNone/>
            </a:pPr>
            <a:r>
              <a:rPr lang="en-IN" sz="1400" dirty="0">
                <a:solidFill>
                  <a:schemeClr val="dk1"/>
                </a:solidFill>
              </a:rPr>
              <a:t>Steps Performed:</a:t>
            </a:r>
            <a:endParaRPr sz="1400" dirty="0">
              <a:solidFill>
                <a:schemeClr val="dk1"/>
              </a:solidFill>
            </a:endParaRPr>
          </a:p>
          <a:p>
            <a:pPr marL="457200" lvl="0" indent="-317500" algn="l" rtl="0">
              <a:lnSpc>
                <a:spcPct val="100000"/>
              </a:lnSpc>
              <a:spcBef>
                <a:spcPts val="1000"/>
              </a:spcBef>
              <a:spcAft>
                <a:spcPts val="0"/>
              </a:spcAft>
              <a:buClr>
                <a:schemeClr val="dk1"/>
              </a:buClr>
              <a:buSzPts val="1400"/>
              <a:buFont typeface="Open Sans"/>
              <a:buChar char="●"/>
            </a:pPr>
            <a:r>
              <a:rPr lang="en-IN" sz="1400" dirty="0">
                <a:solidFill>
                  <a:schemeClr val="hlink"/>
                </a:solidFill>
                <a:uFill>
                  <a:noFill/>
                </a:uFill>
              </a:rPr>
              <a:t>Concatenated all files using Pandas and created one file containing foreign and domestic visitor data.</a:t>
            </a:r>
            <a:endParaRPr sz="1400" dirty="0">
              <a:solidFill>
                <a:schemeClr val="dk1"/>
              </a:solidFill>
            </a:endParaRPr>
          </a:p>
          <a:p>
            <a:pPr marL="457200" lvl="0" indent="-317500" algn="l" rtl="0">
              <a:lnSpc>
                <a:spcPct val="100000"/>
              </a:lnSpc>
              <a:spcBef>
                <a:spcPts val="0"/>
              </a:spcBef>
              <a:spcAft>
                <a:spcPts val="0"/>
              </a:spcAft>
              <a:buClr>
                <a:schemeClr val="dk1"/>
              </a:buClr>
              <a:buSzPts val="1400"/>
              <a:buFont typeface="Open Sans"/>
              <a:buChar char="●"/>
            </a:pPr>
            <a:r>
              <a:rPr lang="en-IN" sz="1400" dirty="0">
                <a:solidFill>
                  <a:schemeClr val="hlink"/>
                </a:solidFill>
                <a:uFill>
                  <a:noFill/>
                </a:uFill>
              </a:rPr>
              <a:t>Inserted Visitor Type column.</a:t>
            </a:r>
          </a:p>
          <a:p>
            <a:pPr marL="457200" lvl="0" indent="-317500" algn="l" rtl="0">
              <a:lnSpc>
                <a:spcPct val="100000"/>
              </a:lnSpc>
              <a:spcBef>
                <a:spcPts val="0"/>
              </a:spcBef>
              <a:spcAft>
                <a:spcPts val="0"/>
              </a:spcAft>
              <a:buClr>
                <a:schemeClr val="dk1"/>
              </a:buClr>
              <a:buSzPts val="1400"/>
              <a:buFont typeface="Open Sans"/>
              <a:buChar char="●"/>
            </a:pPr>
            <a:r>
              <a:rPr lang="en-IN" sz="1400" dirty="0">
                <a:solidFill>
                  <a:schemeClr val="hlink"/>
                </a:solidFill>
                <a:uFill>
                  <a:noFill/>
                </a:uFill>
              </a:rPr>
              <a:t>Change date format to dd-mm-yyyy using Pandas Datetime module.</a:t>
            </a:r>
            <a:endParaRPr sz="1400" dirty="0">
              <a:solidFill>
                <a:schemeClr val="dk1"/>
              </a:solidFill>
            </a:endParaRPr>
          </a:p>
          <a:p>
            <a:pPr marL="457200" lvl="0" indent="-317500" algn="l" rtl="0">
              <a:lnSpc>
                <a:spcPct val="100000"/>
              </a:lnSpc>
              <a:spcBef>
                <a:spcPts val="0"/>
              </a:spcBef>
              <a:spcAft>
                <a:spcPts val="0"/>
              </a:spcAft>
              <a:buClr>
                <a:schemeClr val="dk1"/>
              </a:buClr>
              <a:buSzPts val="1400"/>
              <a:buFont typeface="Open Sans"/>
              <a:buChar char="●"/>
            </a:pPr>
            <a:r>
              <a:rPr lang="en-US" sz="1400" dirty="0">
                <a:solidFill>
                  <a:schemeClr val="hlink"/>
                </a:solidFill>
                <a:uFill>
                  <a:noFill/>
                </a:uFill>
              </a:rPr>
              <a:t>Removed leading and trailing whitespace from visitor and district column.</a:t>
            </a:r>
          </a:p>
          <a:p>
            <a:pPr marL="457200" lvl="0" indent="-317500" algn="l" rtl="0">
              <a:lnSpc>
                <a:spcPct val="100000"/>
              </a:lnSpc>
              <a:spcBef>
                <a:spcPts val="0"/>
              </a:spcBef>
              <a:spcAft>
                <a:spcPts val="0"/>
              </a:spcAft>
              <a:buClr>
                <a:schemeClr val="dk1"/>
              </a:buClr>
              <a:buSzPts val="1400"/>
              <a:buFont typeface="Open Sans"/>
              <a:buChar char="●"/>
            </a:pPr>
            <a:r>
              <a:rPr lang="en-IN" sz="1400" dirty="0">
                <a:solidFill>
                  <a:schemeClr val="hlink"/>
                </a:solidFill>
                <a:uFill>
                  <a:noFill/>
                </a:uFill>
              </a:rPr>
              <a:t>Removed empty string and null values from visitors column an replaced it with 0.	</a:t>
            </a:r>
            <a:endParaRPr sz="1400" dirty="0">
              <a:solidFill>
                <a:schemeClr val="dk1"/>
              </a:solidFill>
            </a:endParaRPr>
          </a:p>
          <a:p>
            <a:pPr marL="457200" lvl="0" indent="-317500" algn="l" rtl="0">
              <a:lnSpc>
                <a:spcPct val="100000"/>
              </a:lnSpc>
              <a:spcBef>
                <a:spcPts val="0"/>
              </a:spcBef>
              <a:spcAft>
                <a:spcPts val="0"/>
              </a:spcAft>
              <a:buClr>
                <a:schemeClr val="dk1"/>
              </a:buClr>
              <a:buSzPts val="1400"/>
              <a:buFont typeface="Open Sans"/>
              <a:buChar char="●"/>
            </a:pPr>
            <a:r>
              <a:rPr lang="en" sz="1400">
                <a:solidFill>
                  <a:schemeClr val="hlink"/>
                </a:solidFill>
                <a:uFill>
                  <a:noFill/>
                </a:uFill>
              </a:rPr>
              <a:t>To make the data consistent, changed Warangal (urban) to Hanamkonda and Warangal (rural) to Warangal. Click </a:t>
            </a:r>
            <a:r>
              <a:rPr lang="en" sz="1400">
                <a:solidFill>
                  <a:schemeClr val="hlink"/>
                </a:solidFill>
                <a:uFill>
                  <a:noFill/>
                </a:uFill>
                <a:hlinkClick r:id="rId3"/>
              </a:rPr>
              <a:t>here</a:t>
            </a:r>
            <a:r>
              <a:rPr lang="en" sz="1400">
                <a:solidFill>
                  <a:schemeClr val="hlink"/>
                </a:solidFill>
                <a:uFill>
                  <a:noFill/>
                </a:uFill>
              </a:rPr>
              <a:t> for more information.</a:t>
            </a:r>
          </a:p>
          <a:p>
            <a:pPr marL="139700" lvl="0" indent="0" algn="l" rtl="0">
              <a:lnSpc>
                <a:spcPct val="100000"/>
              </a:lnSpc>
              <a:spcBef>
                <a:spcPts val="0"/>
              </a:spcBef>
              <a:spcAft>
                <a:spcPts val="0"/>
              </a:spcAft>
              <a:buClr>
                <a:schemeClr val="dk1"/>
              </a:buClr>
              <a:buSzPts val="1400"/>
              <a:buNone/>
            </a:pPr>
            <a:endParaRPr sz="1400" dirty="0">
              <a:solidFill>
                <a:schemeClr val="dk1"/>
              </a:solidFill>
            </a:endParaRPr>
          </a:p>
        </p:txBody>
      </p:sp>
      <p:sp>
        <p:nvSpPr>
          <p:cNvPr id="880" name="Google Shape;880;p55"/>
          <p:cNvSpPr txBox="1">
            <a:spLocks noGrp="1"/>
          </p:cNvSpPr>
          <p:nvPr>
            <p:ph type="title"/>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Cleaning &amp; Processing</a:t>
            </a:r>
            <a:endParaRPr dirty="0"/>
          </a:p>
        </p:txBody>
      </p:sp>
      <p:grpSp>
        <p:nvGrpSpPr>
          <p:cNvPr id="881" name="Google Shape;881;p55"/>
          <p:cNvGrpSpPr/>
          <p:nvPr/>
        </p:nvGrpSpPr>
        <p:grpSpPr>
          <a:xfrm>
            <a:off x="8282100" y="4348200"/>
            <a:ext cx="619200" cy="619200"/>
            <a:chOff x="4262400" y="4020175"/>
            <a:chExt cx="619200" cy="619200"/>
          </a:xfrm>
        </p:grpSpPr>
        <p:sp>
          <p:nvSpPr>
            <p:cNvPr id="882" name="Google Shape;882;p55">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55">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4" name="Google Shape;884;p55"/>
          <p:cNvGrpSpPr/>
          <p:nvPr/>
        </p:nvGrpSpPr>
        <p:grpSpPr>
          <a:xfrm>
            <a:off x="7730200" y="301950"/>
            <a:ext cx="696000" cy="687000"/>
            <a:chOff x="7730200" y="301950"/>
            <a:chExt cx="696000" cy="687000"/>
          </a:xfrm>
        </p:grpSpPr>
        <p:sp>
          <p:nvSpPr>
            <p:cNvPr id="885" name="Google Shape;885;p55">
              <a:hlinkClick r:id="" action="ppaction://hlinkshowjump?jump=firstslide"/>
            </p:cNvPr>
            <p:cNvSpPr/>
            <p:nvPr/>
          </p:nvSpPr>
          <p:spPr>
            <a:xfrm>
              <a:off x="7730200" y="301950"/>
              <a:ext cx="696000" cy="687000"/>
            </a:xfrm>
            <a:prstGeom prst="roundRect">
              <a:avLst>
                <a:gd name="adj" fmla="val 0"/>
              </a:avLst>
            </a:prstGeom>
            <a:solidFill>
              <a:schemeClr val="lt2"/>
            </a:solid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86" name="Google Shape;886;p55"/>
            <p:cNvGrpSpPr/>
            <p:nvPr/>
          </p:nvGrpSpPr>
          <p:grpSpPr>
            <a:xfrm>
              <a:off x="7895056" y="460452"/>
              <a:ext cx="366293" cy="369974"/>
              <a:chOff x="-41526450" y="3951100"/>
              <a:chExt cx="313500" cy="316650"/>
            </a:xfrm>
          </p:grpSpPr>
          <p:sp>
            <p:nvSpPr>
              <p:cNvPr id="887" name="Google Shape;887;p55"/>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55"/>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55"/>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236461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0000">
              <a:srgbClr val="000000">
                <a:alpha val="85098"/>
              </a:srgbClr>
            </a:gs>
            <a:gs pos="100000">
              <a:schemeClr val="dk2"/>
            </a:gs>
          </a:gsLst>
          <a:lin ang="5400012" scaled="0"/>
        </a:gradFill>
        <a:effectLst/>
      </p:bgPr>
    </p:bg>
    <p:spTree>
      <p:nvGrpSpPr>
        <p:cNvPr id="1" name="Shape 236"/>
        <p:cNvGrpSpPr/>
        <p:nvPr/>
      </p:nvGrpSpPr>
      <p:grpSpPr>
        <a:xfrm>
          <a:off x="0" y="0"/>
          <a:ext cx="0" cy="0"/>
          <a:chOff x="0" y="0"/>
          <a:chExt cx="0" cy="0"/>
        </a:xfrm>
      </p:grpSpPr>
      <p:sp>
        <p:nvSpPr>
          <p:cNvPr id="35" name="Google Shape;220;p30">
            <a:extLst>
              <a:ext uri="{FF2B5EF4-FFF2-40B4-BE49-F238E27FC236}">
                <a16:creationId xmlns:a16="http://schemas.microsoft.com/office/drawing/2014/main" id="{976A02A4-C869-A266-9F97-CFE8BD45F505}"/>
              </a:ext>
            </a:extLst>
          </p:cNvPr>
          <p:cNvSpPr/>
          <p:nvPr/>
        </p:nvSpPr>
        <p:spPr>
          <a:xfrm>
            <a:off x="344140" y="3681405"/>
            <a:ext cx="8250670" cy="1263975"/>
          </a:xfrm>
          <a:prstGeom prst="roundRect">
            <a:avLst>
              <a:gd name="adj" fmla="val 23388"/>
            </a:avLst>
          </a:prstGeom>
          <a:solidFill>
            <a:srgbClr val="005165">
              <a:alpha val="9200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31"/>
          <p:cNvSpPr txBox="1">
            <a:spLocks noGrp="1"/>
          </p:cNvSpPr>
          <p:nvPr>
            <p:ph type="title" idx="6"/>
          </p:nvPr>
        </p:nvSpPr>
        <p:spPr>
          <a:xfrm>
            <a:off x="720000" y="302150"/>
            <a:ext cx="7704000" cy="6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a:t>
            </a:r>
            <a:endParaRPr sz="3600" dirty="0"/>
          </a:p>
        </p:txBody>
      </p:sp>
      <p:grpSp>
        <p:nvGrpSpPr>
          <p:cNvPr id="238" name="Google Shape;238;p31"/>
          <p:cNvGrpSpPr/>
          <p:nvPr/>
        </p:nvGrpSpPr>
        <p:grpSpPr>
          <a:xfrm>
            <a:off x="7722350" y="309254"/>
            <a:ext cx="696000" cy="687000"/>
            <a:chOff x="7730200" y="301950"/>
            <a:chExt cx="696000" cy="687000"/>
          </a:xfrm>
          <a:solidFill>
            <a:srgbClr val="005165"/>
          </a:solidFill>
        </p:grpSpPr>
        <p:sp>
          <p:nvSpPr>
            <p:cNvPr id="239" name="Google Shape;239;p31">
              <a:hlinkClick r:id="" action="ppaction://hlinkshowjump?jump=firstslide"/>
            </p:cNvPr>
            <p:cNvSpPr/>
            <p:nvPr/>
          </p:nvSpPr>
          <p:spPr>
            <a:xfrm>
              <a:off x="7730200" y="301950"/>
              <a:ext cx="696000" cy="687000"/>
            </a:xfrm>
            <a:prstGeom prst="roundRect">
              <a:avLst>
                <a:gd name="adj" fmla="val 0"/>
              </a:avLst>
            </a:prstGeom>
            <a:grpFill/>
            <a:ln>
              <a:noFill/>
            </a:ln>
            <a:effectLst>
              <a:outerShdw blurRad="57150" dist="190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0" name="Google Shape;240;p31"/>
            <p:cNvGrpSpPr/>
            <p:nvPr/>
          </p:nvGrpSpPr>
          <p:grpSpPr>
            <a:xfrm>
              <a:off x="7895056" y="460452"/>
              <a:ext cx="366293" cy="369974"/>
              <a:chOff x="-41526450" y="3951100"/>
              <a:chExt cx="313500" cy="316650"/>
            </a:xfrm>
            <a:grpFill/>
          </p:grpSpPr>
          <p:sp>
            <p:nvSpPr>
              <p:cNvPr id="241" name="Google Shape;241;p31"/>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31"/>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31"/>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53" name="Google Shape;253;p31"/>
          <p:cNvGrpSpPr/>
          <p:nvPr/>
        </p:nvGrpSpPr>
        <p:grpSpPr>
          <a:xfrm>
            <a:off x="7760302" y="365434"/>
            <a:ext cx="619193" cy="619370"/>
            <a:chOff x="5049725" y="2027900"/>
            <a:chExt cx="481750" cy="481850"/>
          </a:xfrm>
        </p:grpSpPr>
        <p:sp>
          <p:nvSpPr>
            <p:cNvPr id="254" name="Google Shape;254;p31"/>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5" name="Google Shape;255;p31"/>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6" name="Google Shape;256;p31"/>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7" name="Google Shape;257;p31"/>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8" name="Google Shape;258;p31"/>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9" name="Google Shape;259;p31"/>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0" name="Google Shape;260;p31"/>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1" name="Google Shape;261;p31"/>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73" name="Google Shape;273;p31"/>
          <p:cNvGrpSpPr/>
          <p:nvPr/>
        </p:nvGrpSpPr>
        <p:grpSpPr>
          <a:xfrm>
            <a:off x="8273569" y="4071641"/>
            <a:ext cx="619200" cy="619200"/>
            <a:chOff x="4262400" y="4020175"/>
            <a:chExt cx="619200" cy="619200"/>
          </a:xfrm>
        </p:grpSpPr>
        <p:sp>
          <p:nvSpPr>
            <p:cNvPr id="274" name="Google Shape;274;p31">
              <a:hlinkClick r:id="" action="ppaction://hlinkshowjump?jump=nextslide"/>
            </p:cNvPr>
            <p:cNvSpPr/>
            <p:nvPr/>
          </p:nvSpPr>
          <p:spPr>
            <a:xfrm>
              <a:off x="4262400" y="4020175"/>
              <a:ext cx="619200" cy="619200"/>
            </a:xfrm>
            <a:prstGeom prst="ellipse">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1">
              <a:hlinkClick r:id="" action="ppaction://hlinkshowjump?jump=nextslide"/>
            </p:cNvPr>
            <p:cNvSpPr/>
            <p:nvPr/>
          </p:nvSpPr>
          <p:spPr>
            <a:xfrm>
              <a:off x="4431625" y="4229725"/>
              <a:ext cx="340500" cy="200100"/>
            </a:xfrm>
            <a:prstGeom prst="rightArrow">
              <a:avLst>
                <a:gd name="adj1" fmla="val 42479"/>
                <a:gd name="adj2" fmla="val 10003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7" name="Picture 26">
            <a:extLst>
              <a:ext uri="{FF2B5EF4-FFF2-40B4-BE49-F238E27FC236}">
                <a16:creationId xmlns:a16="http://schemas.microsoft.com/office/drawing/2014/main" id="{AD35ED62-6BC2-1BA4-C975-3C20AC260F48}"/>
              </a:ext>
            </a:extLst>
          </p:cNvPr>
          <p:cNvPicPr preferRelativeResize="0">
            <a:picLocks/>
          </p:cNvPicPr>
          <p:nvPr/>
        </p:nvPicPr>
        <p:blipFill rotWithShape="1">
          <a:blip r:embed="rId3">
            <a:alphaModFix amt="95000"/>
          </a:blip>
          <a:srcRect l="4249" t="5200" r="5777" b="3493"/>
          <a:stretch/>
        </p:blipFill>
        <p:spPr>
          <a:xfrm>
            <a:off x="301712" y="1305241"/>
            <a:ext cx="2450592" cy="2216508"/>
          </a:xfrm>
          <a:prstGeom prst="roundRect">
            <a:avLst>
              <a:gd name="adj" fmla="val 23006"/>
            </a:avLst>
          </a:prstGeom>
          <a:noFill/>
        </p:spPr>
      </p:pic>
      <p:pic>
        <p:nvPicPr>
          <p:cNvPr id="29" name="Picture 28">
            <a:extLst>
              <a:ext uri="{FF2B5EF4-FFF2-40B4-BE49-F238E27FC236}">
                <a16:creationId xmlns:a16="http://schemas.microsoft.com/office/drawing/2014/main" id="{5CA333AB-0337-63E5-5263-EDA597B6E031}"/>
              </a:ext>
            </a:extLst>
          </p:cNvPr>
          <p:cNvPicPr preferRelativeResize="0">
            <a:picLocks/>
          </p:cNvPicPr>
          <p:nvPr/>
        </p:nvPicPr>
        <p:blipFill rotWithShape="1">
          <a:blip r:embed="rId4">
            <a:alphaModFix amt="95000"/>
          </a:blip>
          <a:srcRect l="4432" t="3573" r="4432" b="3406"/>
          <a:stretch/>
        </p:blipFill>
        <p:spPr>
          <a:xfrm>
            <a:off x="3246093" y="1308901"/>
            <a:ext cx="2446764" cy="2212848"/>
          </a:xfrm>
          <a:prstGeom prst="roundRect">
            <a:avLst>
              <a:gd name="adj" fmla="val 23006"/>
            </a:avLst>
          </a:prstGeom>
          <a:noFill/>
        </p:spPr>
      </p:pic>
      <p:pic>
        <p:nvPicPr>
          <p:cNvPr id="33" name="Picture 32">
            <a:extLst>
              <a:ext uri="{FF2B5EF4-FFF2-40B4-BE49-F238E27FC236}">
                <a16:creationId xmlns:a16="http://schemas.microsoft.com/office/drawing/2014/main" id="{C02DE978-1399-FCAD-6A83-B5357D387F15}"/>
              </a:ext>
            </a:extLst>
          </p:cNvPr>
          <p:cNvPicPr preferRelativeResize="0">
            <a:picLocks/>
          </p:cNvPicPr>
          <p:nvPr/>
        </p:nvPicPr>
        <p:blipFill rotWithShape="1">
          <a:blip r:embed="rId5">
            <a:alphaModFix amt="95000"/>
          </a:blip>
          <a:srcRect l="3905" t="4371" r="3350" b="2990"/>
          <a:stretch/>
        </p:blipFill>
        <p:spPr>
          <a:xfrm>
            <a:off x="6177748" y="1305241"/>
            <a:ext cx="2450592" cy="2212848"/>
          </a:xfrm>
          <a:prstGeom prst="roundRect">
            <a:avLst>
              <a:gd name="adj" fmla="val 25473"/>
            </a:avLst>
          </a:prstGeom>
          <a:noFill/>
        </p:spPr>
      </p:pic>
      <p:sp>
        <p:nvSpPr>
          <p:cNvPr id="39" name="Google Shape;221;p30">
            <a:extLst>
              <a:ext uri="{FF2B5EF4-FFF2-40B4-BE49-F238E27FC236}">
                <a16:creationId xmlns:a16="http://schemas.microsoft.com/office/drawing/2014/main" id="{C600064C-AAC9-60CB-52F0-6E5A593A90A4}"/>
              </a:ext>
            </a:extLst>
          </p:cNvPr>
          <p:cNvSpPr txBox="1">
            <a:spLocks/>
          </p:cNvSpPr>
          <p:nvPr/>
        </p:nvSpPr>
        <p:spPr>
          <a:xfrm>
            <a:off x="788580" y="3551500"/>
            <a:ext cx="6806612" cy="1263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Open Sans"/>
              <a:buNone/>
              <a:defRPr sz="1500" b="0" i="0" u="none" strike="noStrike" cap="none">
                <a:solidFill>
                  <a:schemeClr val="dk1"/>
                </a:solidFill>
                <a:latin typeface="Open Sans"/>
                <a:ea typeface="Open Sans"/>
                <a:cs typeface="Open Sans"/>
                <a:sym typeface="Open Sans"/>
              </a:defRPr>
            </a:lvl1pPr>
            <a:lvl2pPr marL="914400" marR="0" lvl="1"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2pPr>
            <a:lvl3pPr marL="1371600" marR="0" lvl="2"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3pPr>
            <a:lvl4pPr marL="1828800" marR="0" lvl="3"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4pPr>
            <a:lvl5pPr marL="2286000" marR="0" lvl="4"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5pPr>
            <a:lvl6pPr marL="2743200" marR="0" lvl="5"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6pPr>
            <a:lvl7pPr marL="3200400" marR="0" lvl="6"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7pPr>
            <a:lvl8pPr marL="3657600" marR="0" lvl="7"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8pPr>
            <a:lvl9pPr marL="4114800" marR="0" lvl="8" indent="-323850" algn="ctr" rtl="0">
              <a:lnSpc>
                <a:spcPct val="100000"/>
              </a:lnSpc>
              <a:spcBef>
                <a:spcPts val="0"/>
              </a:spcBef>
              <a:spcAft>
                <a:spcPts val="0"/>
              </a:spcAft>
              <a:buClr>
                <a:schemeClr val="dk1"/>
              </a:buClr>
              <a:buSzPts val="1500"/>
              <a:buFont typeface="Open Sans"/>
              <a:buNone/>
              <a:defRPr sz="1500" b="0" i="0" u="none" strike="noStrike" cap="none">
                <a:solidFill>
                  <a:schemeClr val="dk1"/>
                </a:solidFill>
                <a:latin typeface="Open Sans"/>
                <a:ea typeface="Open Sans"/>
                <a:cs typeface="Open Sans"/>
                <a:sym typeface="Open Sans"/>
              </a:defRPr>
            </a:lvl9pPr>
          </a:lstStyle>
          <a:p>
            <a:pPr marL="241300" indent="-222250" algn="l">
              <a:spcBef>
                <a:spcPts val="1600"/>
              </a:spcBef>
              <a:buSzPts val="1500"/>
              <a:buFont typeface="Open Sans"/>
              <a:buChar char="●"/>
            </a:pPr>
            <a:r>
              <a:rPr lang="en-US" sz="900" dirty="0"/>
              <a:t>We notice a sharp decline in Domestic visitors from 2016 - 2017 and an overall declining trend.</a:t>
            </a:r>
          </a:p>
          <a:p>
            <a:pPr marL="241300" indent="-222250" algn="l">
              <a:spcBef>
                <a:spcPts val="1600"/>
              </a:spcBef>
              <a:buSzPts val="1500"/>
              <a:buFont typeface="Open Sans"/>
              <a:buChar char="●"/>
            </a:pPr>
            <a:r>
              <a:rPr lang="en-US" sz="900" dirty="0"/>
              <a:t>There is a steady increase in Foreign visitors which can be attributed to promotion of MICE and Medical Tourism in the State.</a:t>
            </a:r>
          </a:p>
          <a:p>
            <a:pPr marL="241300" indent="-222250" algn="l">
              <a:spcBef>
                <a:spcPts val="1600"/>
              </a:spcBef>
              <a:buSzPts val="1500"/>
              <a:buFont typeface="Open Sans"/>
              <a:buChar char="●"/>
            </a:pPr>
            <a:r>
              <a:rPr lang="en-US" sz="900"/>
              <a:t>Domestic Visitors </a:t>
            </a:r>
            <a:r>
              <a:rPr lang="en-US" sz="900" dirty="0"/>
              <a:t>contributes 99.7% and </a:t>
            </a:r>
            <a:r>
              <a:rPr lang="en-US" sz="900"/>
              <a:t>Foreign Visitors </a:t>
            </a:r>
            <a:r>
              <a:rPr lang="en-US" sz="900" dirty="0"/>
              <a:t>contributes 0.3% of Total tourism in the State.</a:t>
            </a:r>
          </a:p>
        </p:txBody>
      </p:sp>
    </p:spTree>
  </p:cSld>
  <p:clrMapOvr>
    <a:masterClrMapping/>
  </p:clrMapOvr>
</p:sld>
</file>

<file path=ppt/theme/theme1.xml><?xml version="1.0" encoding="utf-8"?>
<a:theme xmlns:a="http://schemas.openxmlformats.org/drawingml/2006/main" name="Iceland: a Tourist Attraction MK Campaign by Slidesgo">
  <a:themeElements>
    <a:clrScheme name="Simple Light">
      <a:dk1>
        <a:srgbClr val="FFFFFF"/>
      </a:dk1>
      <a:lt1>
        <a:srgbClr val="666666"/>
      </a:lt1>
      <a:dk2>
        <a:srgbClr val="005165"/>
      </a:dk2>
      <a:lt2>
        <a:srgbClr val="002A35"/>
      </a:lt2>
      <a:accent1>
        <a:srgbClr val="027896"/>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9233</TotalTime>
  <Words>3137</Words>
  <Application>Microsoft Office PowerPoint</Application>
  <PresentationFormat>On-screen Show (16:9)</PresentationFormat>
  <Paragraphs>147</Paragraphs>
  <Slides>35</Slides>
  <Notes>35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Actor</vt:lpstr>
      <vt:lpstr>Alata</vt:lpstr>
      <vt:lpstr>Arial</vt:lpstr>
      <vt:lpstr>Bebas Neue</vt:lpstr>
      <vt:lpstr>Darker Grotesque SemiBold</vt:lpstr>
      <vt:lpstr>Open Sans</vt:lpstr>
      <vt:lpstr>Open Sans Medium</vt:lpstr>
      <vt:lpstr>proxima-nova-regular</vt:lpstr>
      <vt:lpstr>Segoe UI</vt:lpstr>
      <vt:lpstr>SourceSansPro</vt:lpstr>
      <vt:lpstr>Iceland: a Tourist Attraction MK Campaign by Slidesgo</vt:lpstr>
      <vt:lpstr>Telangana Tourism: Insights &amp; Recommendations</vt:lpstr>
      <vt:lpstr>Table of contents</vt:lpstr>
      <vt:lpstr>Problem Statement</vt:lpstr>
      <vt:lpstr>About Telangana</vt:lpstr>
      <vt:lpstr>Genealogy of Telangana</vt:lpstr>
      <vt:lpstr>About Data</vt:lpstr>
      <vt:lpstr>Additional Data</vt:lpstr>
      <vt:lpstr>Data Cleaning &amp; Processing</vt:lpstr>
      <vt:lpstr>Overview</vt:lpstr>
      <vt:lpstr>Overview</vt:lpstr>
      <vt:lpstr>Insights &amp; Recommendations</vt:lpstr>
      <vt:lpstr>Research Question</vt:lpstr>
      <vt:lpstr>Insights &amp; Recommendations</vt:lpstr>
      <vt:lpstr>Research Question</vt:lpstr>
      <vt:lpstr>Insights &amp; Recommendations</vt:lpstr>
      <vt:lpstr>Research Question</vt:lpstr>
      <vt:lpstr>Insights &amp; Recommendations</vt:lpstr>
      <vt:lpstr>Research Question</vt:lpstr>
      <vt:lpstr>Insights &amp; Recommendations</vt:lpstr>
      <vt:lpstr>Research Question</vt:lpstr>
      <vt:lpstr>Insights &amp; Recommendations</vt:lpstr>
      <vt:lpstr>Research Question</vt:lpstr>
      <vt:lpstr>Insights &amp; Recommendations</vt:lpstr>
      <vt:lpstr>Research Question</vt:lpstr>
      <vt:lpstr>Insights &amp; Recommendations</vt:lpstr>
      <vt:lpstr>Research Question</vt:lpstr>
      <vt:lpstr>Insights &amp; Recommendations</vt:lpstr>
      <vt:lpstr>Research Question</vt:lpstr>
      <vt:lpstr>Insights &amp; Recommendations</vt:lpstr>
      <vt:lpstr>Research Question</vt:lpstr>
      <vt:lpstr>Insights &amp; Recommendations</vt:lpstr>
      <vt:lpstr>Research Question</vt:lpstr>
      <vt:lpstr>Insights &amp; Recommendations</vt:lpstr>
      <vt:lpstr>Insights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Tourism: Insights &amp; Recommendations</dc:title>
  <dc:creator>Gurjeet</dc:creator>
  <cp:lastModifiedBy>Gurjeet Singh Sodhi</cp:lastModifiedBy>
  <cp:revision>171</cp:revision>
  <dcterms:modified xsi:type="dcterms:W3CDTF">2023-05-10T16:27:49Z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2023-04-30T18:25:14Z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0b557837-eb1c-4a3e-82d6-f314f1e42c89</vt:lpwstr>
  </property>
  <property fmtid="{D5CDD505-2E9C-101B-9397-08002B2CF9AE}" pid="7" name="MSIP_Label_defa4170-0d19-0005-0004-bc88714345d2_ActionId">
    <vt:lpwstr>b76cd7d2-79a9-453c-97fd-d92afd82f4f6</vt:lpwstr>
  </property>
  <property fmtid="{D5CDD505-2E9C-101B-9397-08002B2CF9AE}" pid="8" name="MSIP_Label_defa4170-0d19-0005-0004-bc88714345d2_ContentBits">
    <vt:lpwstr>0</vt:lpwstr>
  </property>
</Properties>
</file>