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6" r:id="rId6"/>
    <p:sldId id="268" r:id="rId7"/>
    <p:sldId id="261" r:id="rId8"/>
    <p:sldId id="267" r:id="rId9"/>
    <p:sldId id="269" r:id="rId10"/>
    <p:sldId id="271" r:id="rId11"/>
    <p:sldId id="262" r:id="rId12"/>
  </p:sldIdLst>
  <p:sldSz cx="9906000" cy="6858000" type="A4"/>
  <p:notesSz cx="9906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5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CB0B5-C99D-4FD9-83E7-1780698C5F9D}" type="datetimeFigureOut">
              <a:rPr lang="ru-RU" smtClean="0"/>
              <a:t>13.05.2018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F6DB8-4BC9-4D3F-8443-DFD4552AD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73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AF6DB8-4BC9-4D3F-8443-DFD4552AD98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9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620"/>
              </a:lnSpc>
            </a:pPr>
            <a:fld id="{81D60167-4931-47E6-BA6A-407CBD079E47}" type="slidenum">
              <a:rPr lang="ru-RU" spc="-130" smtClean="0"/>
              <a:pPr marL="25400">
                <a:lnSpc>
                  <a:spcPts val="2620"/>
                </a:lnSpc>
              </a:pPr>
              <a:t>‹#›</a:t>
            </a:fld>
            <a:endParaRPr lang="ru-RU" spc="-13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620"/>
              </a:lnSpc>
            </a:pPr>
            <a:fld id="{81D60167-4931-47E6-BA6A-407CBD079E47}" type="slidenum">
              <a:rPr lang="ru-RU" spc="-130" smtClean="0"/>
              <a:pPr marL="25400">
                <a:lnSpc>
                  <a:spcPts val="2620"/>
                </a:lnSpc>
              </a:pPr>
              <a:t>‹#›</a:t>
            </a:fld>
            <a:endParaRPr lang="ru-RU" spc="-13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620"/>
              </a:lnSpc>
            </a:pPr>
            <a:fld id="{81D60167-4931-47E6-BA6A-407CBD079E47}" type="slidenum">
              <a:rPr lang="ru-RU" spc="-130" smtClean="0"/>
              <a:pPr marL="25400">
                <a:lnSpc>
                  <a:spcPts val="2620"/>
                </a:lnSpc>
              </a:pPr>
              <a:t>‹#›</a:t>
            </a:fld>
            <a:endParaRPr lang="ru-RU" spc="-13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620"/>
              </a:lnSpc>
            </a:pPr>
            <a:fld id="{81D60167-4931-47E6-BA6A-407CBD079E47}" type="slidenum">
              <a:rPr spc="-130" dirty="0"/>
              <a:pPr marL="25400">
                <a:lnSpc>
                  <a:spcPts val="2620"/>
                </a:lnSpc>
              </a:pPr>
              <a:t>‹#›</a:t>
            </a:fld>
            <a:endParaRPr spc="-13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2620"/>
              </a:lnSpc>
            </a:pPr>
            <a:fld id="{81D60167-4931-47E6-BA6A-407CBD079E47}" type="slidenum">
              <a:rPr spc="-130" dirty="0"/>
              <a:pPr marL="25400">
                <a:lnSpc>
                  <a:spcPts val="2620"/>
                </a:lnSpc>
              </a:pPr>
              <a:t>‹#›</a:t>
            </a:fld>
            <a:endParaRPr spc="-13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620"/>
              </a:lnSpc>
            </a:pPr>
            <a:fld id="{81D60167-4931-47E6-BA6A-407CBD079E47}" type="slidenum">
              <a:rPr lang="ru-RU" spc="-130" smtClean="0"/>
              <a:pPr marL="25400">
                <a:lnSpc>
                  <a:spcPts val="2620"/>
                </a:lnSpc>
              </a:pPr>
              <a:t>‹#›</a:t>
            </a:fld>
            <a:endParaRPr lang="ru-RU" spc="-13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620"/>
              </a:lnSpc>
            </a:pPr>
            <a:fld id="{81D60167-4931-47E6-BA6A-407CBD079E47}" type="slidenum">
              <a:rPr lang="ru-RU" spc="-130" smtClean="0"/>
              <a:pPr marL="25400">
                <a:lnSpc>
                  <a:spcPts val="2620"/>
                </a:lnSpc>
              </a:pPr>
              <a:t>‹#›</a:t>
            </a:fld>
            <a:endParaRPr lang="ru-RU" spc="-13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620"/>
              </a:lnSpc>
            </a:pPr>
            <a:fld id="{81D60167-4931-47E6-BA6A-407CBD079E47}" type="slidenum">
              <a:rPr lang="ru-RU" spc="-130" smtClean="0"/>
              <a:pPr marL="25400">
                <a:lnSpc>
                  <a:spcPts val="2620"/>
                </a:lnSpc>
              </a:pPr>
              <a:t>‹#›</a:t>
            </a:fld>
            <a:endParaRPr lang="ru-RU" spc="-13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620"/>
              </a:lnSpc>
            </a:pPr>
            <a:fld id="{81D60167-4931-47E6-BA6A-407CBD079E47}" type="slidenum">
              <a:rPr lang="ru-RU" spc="-130" smtClean="0"/>
              <a:pPr marL="25400">
                <a:lnSpc>
                  <a:spcPts val="2620"/>
                </a:lnSpc>
              </a:pPr>
              <a:t>‹#›</a:t>
            </a:fld>
            <a:endParaRPr lang="ru-RU" spc="-13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620"/>
              </a:lnSpc>
            </a:pPr>
            <a:fld id="{81D60167-4931-47E6-BA6A-407CBD079E47}" type="slidenum">
              <a:rPr lang="ru-RU" spc="-130" smtClean="0"/>
              <a:pPr marL="25400">
                <a:lnSpc>
                  <a:spcPts val="2620"/>
                </a:lnSpc>
              </a:pPr>
              <a:t>‹#›</a:t>
            </a:fld>
            <a:endParaRPr lang="ru-RU" spc="-13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620"/>
              </a:lnSpc>
            </a:pPr>
            <a:fld id="{81D60167-4931-47E6-BA6A-407CBD079E47}" type="slidenum">
              <a:rPr lang="ru-RU" spc="-130" smtClean="0"/>
              <a:pPr marL="25400">
                <a:lnSpc>
                  <a:spcPts val="2620"/>
                </a:lnSpc>
              </a:pPr>
              <a:t>‹#›</a:t>
            </a:fld>
            <a:endParaRPr lang="ru-RU" spc="-13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620"/>
              </a:lnSpc>
            </a:pPr>
            <a:fld id="{81D60167-4931-47E6-BA6A-407CBD079E47}" type="slidenum">
              <a:rPr lang="ru-RU" spc="-130" smtClean="0"/>
              <a:pPr marL="25400">
                <a:lnSpc>
                  <a:spcPts val="2620"/>
                </a:lnSpc>
              </a:pPr>
              <a:t>‹#›</a:t>
            </a:fld>
            <a:endParaRPr lang="ru-RU" spc="-13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2620"/>
              </a:lnSpc>
            </a:pPr>
            <a:fld id="{81D60167-4931-47E6-BA6A-407CBD079E47}" type="slidenum">
              <a:rPr lang="ru-RU" spc="-130" smtClean="0"/>
              <a:pPr marL="25400">
                <a:lnSpc>
                  <a:spcPts val="2620"/>
                </a:lnSpc>
              </a:pPr>
              <a:t>‹#›</a:t>
            </a:fld>
            <a:endParaRPr lang="ru-RU" spc="-13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2620"/>
              </a:lnSpc>
            </a:pPr>
            <a:fld id="{81D60167-4931-47E6-BA6A-407CBD079E47}" type="slidenum">
              <a:rPr lang="ru-RU" spc="-130" smtClean="0"/>
              <a:pPr marL="25400">
                <a:lnSpc>
                  <a:spcPts val="2620"/>
                </a:lnSpc>
              </a:pPr>
              <a:t>‹#›</a:t>
            </a:fld>
            <a:endParaRPr lang="ru-RU" spc="-13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s.kirill.iv@gmail.com" TargetMode="External"/><Relationship Id="rId4" Type="http://schemas.openxmlformats.org/officeDocument/2006/relationships/hyperlink" Target="mailto:andril772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8" name="Picture 14" descr="Картинки по запросу модульбанк презентация"/>
          <p:cNvPicPr>
            <a:picLocks noChangeAspect="1" noChangeArrowheads="1"/>
          </p:cNvPicPr>
          <p:nvPr/>
        </p:nvPicPr>
        <p:blipFill>
          <a:blip r:embed="rId2"/>
          <a:srcRect r="41250" b="304"/>
          <a:stretch>
            <a:fillRect/>
          </a:stretch>
        </p:blipFill>
        <p:spPr bwMode="auto">
          <a:xfrm>
            <a:off x="2362200" y="1143000"/>
            <a:ext cx="5257800" cy="4586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915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95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ru-RU" b="1" spc="-95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95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ru-RU" b="1" spc="-95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95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Offer</a:t>
            </a:r>
            <a:r>
              <a:rPr lang="ru-RU" b="1" spc="-95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95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</a:t>
            </a:r>
            <a:endParaRPr b="1" spc="35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2600" y="990600"/>
            <a:ext cx="6353810" cy="346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" algn="ctr">
              <a:lnSpc>
                <a:spcPts val="2570"/>
              </a:lnSpc>
              <a:spcBef>
                <a:spcPts val="105"/>
              </a:spcBef>
            </a:pPr>
            <a:r>
              <a:rPr lang="ru-RU" sz="2250" b="1" spc="-65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Модель предложения банковского </a:t>
            </a:r>
            <a:r>
              <a:rPr lang="ru-RU" sz="2250" b="1" spc="-5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продукта</a:t>
            </a:r>
            <a:endParaRPr sz="225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304800" y="6096000"/>
            <a:ext cx="4876800" cy="47448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0" lvl="0" indent="0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Команда</a:t>
            </a:r>
            <a:r>
              <a:rPr kumimoji="0" lang="ru-RU" sz="3000" b="0" i="0" u="none" strike="noStrike" kern="1200" cap="none" spc="-2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  <a:r>
              <a:rPr kumimoji="0" lang="ru-RU" sz="3000" b="0" i="0" u="none" strike="noStrike" kern="1200" cap="none" spc="-5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3000" b="0" i="0" u="none" strike="noStrike" kern="1200" cap="none" spc="-45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overfitting_dummies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14" name="Picture 10" descr="Похожее изображение"/>
          <p:cNvPicPr>
            <a:picLocks noChangeAspect="1" noChangeArrowheads="1"/>
          </p:cNvPicPr>
          <p:nvPr/>
        </p:nvPicPr>
        <p:blipFill>
          <a:blip r:embed="rId3"/>
          <a:srcRect l="37600" t="8000"/>
          <a:stretch>
            <a:fillRect/>
          </a:stretch>
        </p:blipFill>
        <p:spPr bwMode="auto">
          <a:xfrm>
            <a:off x="6804991" y="5943600"/>
            <a:ext cx="3101009" cy="914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20574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spc="-20" dirty="0">
                <a:solidFill>
                  <a:srgbClr val="40404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СПАСИБО</a:t>
            </a:r>
            <a:r>
              <a:rPr lang="ru-RU" sz="2000" dirty="0" smtClean="0"/>
              <a:t> </a:t>
            </a:r>
            <a:r>
              <a:rPr lang="ru-RU" sz="3200" b="1" spc="-20" dirty="0">
                <a:solidFill>
                  <a:srgbClr val="40404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ЗА</a:t>
            </a:r>
            <a:r>
              <a:rPr lang="ru-RU" sz="2000" dirty="0" smtClean="0"/>
              <a:t> </a:t>
            </a:r>
            <a:r>
              <a:rPr lang="ru-RU" sz="3200" b="1" spc="-20" dirty="0" smtClean="0">
                <a:solidFill>
                  <a:srgbClr val="40404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ВНИМАНИЕ!</a:t>
            </a:r>
            <a:endParaRPr lang="ru-RU" sz="3200" b="1" spc="-20" dirty="0">
              <a:solidFill>
                <a:srgbClr val="40404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Картинки по запросу модульбанк презентаци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906000" cy="502504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331610"/>
            <a:ext cx="20605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</a:t>
            </a:r>
            <a:endParaRPr sz="28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1295400"/>
            <a:ext cx="4636518" cy="47788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105"/>
              </a:spcBef>
            </a:pPr>
            <a:r>
              <a:rPr lang="ru-RU" sz="2200" b="1" spc="-20" dirty="0" smtClean="0">
                <a:latin typeface="Times New Roman" pitchFamily="18" charset="0"/>
                <a:cs typeface="Times New Roman" pitchFamily="18" charset="0"/>
              </a:rPr>
              <a:t>Большая доля клиентов </a:t>
            </a:r>
            <a:r>
              <a:rPr lang="ru-RU" sz="2200" spc="-20" dirty="0" smtClean="0">
                <a:latin typeface="Times New Roman" pitchFamily="18" charset="0"/>
                <a:cs typeface="Times New Roman" pitchFamily="18" charset="0"/>
              </a:rPr>
              <a:t>банка </a:t>
            </a:r>
            <a:r>
              <a:rPr lang="ru-RU" sz="2200" b="1" spc="-20" dirty="0" smtClean="0">
                <a:latin typeface="Times New Roman" pitchFamily="18" charset="0"/>
                <a:cs typeface="Times New Roman" pitchFamily="18" charset="0"/>
              </a:rPr>
              <a:t>покидает </a:t>
            </a:r>
            <a:r>
              <a:rPr lang="ru-RU" sz="2200" spc="-20" dirty="0" smtClean="0">
                <a:latin typeface="Times New Roman" pitchFamily="18" charset="0"/>
                <a:cs typeface="Times New Roman" pitchFamily="18" charset="0"/>
              </a:rPr>
              <a:t>его </a:t>
            </a:r>
            <a:r>
              <a:rPr lang="ru-RU" sz="2200" b="1" spc="-20" dirty="0" smtClean="0">
                <a:latin typeface="Times New Roman" pitchFamily="18" charset="0"/>
                <a:cs typeface="Times New Roman" pitchFamily="18" charset="0"/>
              </a:rPr>
              <a:t>в течении первых 2-ух мес. </a:t>
            </a:r>
            <a:r>
              <a:rPr lang="ru-RU" sz="2200" spc="-20" dirty="0" smtClean="0">
                <a:latin typeface="Times New Roman" pitchFamily="18" charset="0"/>
                <a:cs typeface="Times New Roman" pitchFamily="18" charset="0"/>
              </a:rPr>
              <a:t>пребывания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 marR="7620" algn="just">
              <a:spcBef>
                <a:spcPts val="105"/>
              </a:spcBef>
            </a:pPr>
            <a:r>
              <a:rPr lang="ru-RU" sz="2200" spc="-20" dirty="0">
                <a:latin typeface="Times New Roman" pitchFamily="18" charset="0"/>
                <a:cs typeface="Times New Roman" pitchFamily="18" charset="0"/>
              </a:rPr>
              <a:t>Самые </a:t>
            </a:r>
            <a:r>
              <a:rPr lang="ru-RU" sz="2200" b="1" spc="-20" dirty="0">
                <a:latin typeface="Times New Roman" pitchFamily="18" charset="0"/>
                <a:cs typeface="Times New Roman" pitchFamily="18" charset="0"/>
              </a:rPr>
              <a:t>популярные</a:t>
            </a:r>
            <a:r>
              <a:rPr lang="ru-RU" sz="22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spc="-20" dirty="0">
                <a:latin typeface="Times New Roman" pitchFamily="18" charset="0"/>
                <a:cs typeface="Times New Roman" pitchFamily="18" charset="0"/>
              </a:rPr>
              <a:t>продуктовые решения </a:t>
            </a:r>
            <a:r>
              <a:rPr lang="ru-RU" sz="2200" spc="-20" dirty="0">
                <a:latin typeface="Times New Roman" pitchFamily="18" charset="0"/>
                <a:cs typeface="Times New Roman" pitchFamily="18" charset="0"/>
              </a:rPr>
              <a:t>– это </a:t>
            </a:r>
            <a:r>
              <a:rPr lang="ru-RU" sz="2200" b="1" spc="-20" dirty="0">
                <a:latin typeface="Times New Roman" pitchFamily="18" charset="0"/>
                <a:cs typeface="Times New Roman" pitchFamily="18" charset="0"/>
              </a:rPr>
              <a:t>услуги</a:t>
            </a:r>
            <a:r>
              <a:rPr lang="ru-RU" sz="22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b="1" spc="-20" dirty="0">
                <a:latin typeface="Times New Roman" pitchFamily="18" charset="0"/>
                <a:cs typeface="Times New Roman" pitchFamily="18" charset="0"/>
              </a:rPr>
              <a:t>предоставляющие </a:t>
            </a:r>
            <a:r>
              <a:rPr lang="ru-RU" sz="2200" b="1" spc="-20" dirty="0" smtClean="0">
                <a:latin typeface="Times New Roman" pitchFamily="18" charset="0"/>
                <a:cs typeface="Times New Roman" pitchFamily="18" charset="0"/>
              </a:rPr>
              <a:t>льготы </a:t>
            </a:r>
            <a:r>
              <a:rPr lang="ru-RU" sz="2200" spc="-2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200" spc="-20" dirty="0" err="1" smtClean="0">
                <a:latin typeface="Times New Roman" pitchFamily="18" charset="0"/>
                <a:cs typeface="Times New Roman" pitchFamily="18" charset="0"/>
              </a:rPr>
              <a:t>нач</a:t>
            </a:r>
            <a:r>
              <a:rPr lang="ru-RU" sz="2200" spc="-20" dirty="0" smtClean="0">
                <a:latin typeface="Times New Roman" pitchFamily="18" charset="0"/>
                <a:cs typeface="Times New Roman" pitchFamily="18" charset="0"/>
              </a:rPr>
              <a:t>. период</a:t>
            </a:r>
            <a:r>
              <a:rPr lang="ru-RU" sz="2200" b="1" spc="-2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200" spc="-20" dirty="0" smtClean="0">
                <a:latin typeface="Times New Roman" pitchFamily="18" charset="0"/>
                <a:cs typeface="Times New Roman" pitchFamily="18" charset="0"/>
              </a:rPr>
              <a:t>(Подари другу банк)</a:t>
            </a:r>
          </a:p>
          <a:p>
            <a:pPr>
              <a:lnSpc>
                <a:spcPct val="100000"/>
              </a:lnSpc>
            </a:pPr>
            <a:endParaRPr lang="ru-RU" sz="22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 marR="7620" algn="just">
              <a:spcBef>
                <a:spcPts val="105"/>
              </a:spcBef>
            </a:pPr>
            <a:r>
              <a:rPr lang="ru-RU" sz="2200" b="1" spc="-20" dirty="0">
                <a:latin typeface="Times New Roman" pitchFamily="18" charset="0"/>
                <a:cs typeface="Times New Roman" pitchFamily="18" charset="0"/>
              </a:rPr>
              <a:t>Уход клиента означает </a:t>
            </a:r>
            <a:r>
              <a:rPr lang="ru-RU" sz="2200" spc="-20" dirty="0">
                <a:latin typeface="Times New Roman" pitchFamily="18" charset="0"/>
                <a:cs typeface="Times New Roman" pitchFamily="18" charset="0"/>
              </a:rPr>
              <a:t>потенциальные </a:t>
            </a:r>
            <a:r>
              <a:rPr lang="ru-RU" sz="2200" b="1" spc="-20" dirty="0">
                <a:latin typeface="Times New Roman" pitchFamily="18" charset="0"/>
                <a:cs typeface="Times New Roman" pitchFamily="18" charset="0"/>
              </a:rPr>
              <a:t>затраты</a:t>
            </a:r>
            <a:r>
              <a:rPr lang="ru-RU" sz="2200" spc="-20" dirty="0">
                <a:latin typeface="Times New Roman" pitchFamily="18" charset="0"/>
                <a:cs typeface="Times New Roman" pitchFamily="18" charset="0"/>
              </a:rPr>
              <a:t> на его</a:t>
            </a:r>
            <a:r>
              <a:rPr lang="en-US" sz="2200" spc="-2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200" spc="-20" dirty="0">
                <a:latin typeface="Times New Roman" pitchFamily="18" charset="0"/>
                <a:cs typeface="Times New Roman" pitchFamily="18" charset="0"/>
              </a:rPr>
              <a:t>удержание и </a:t>
            </a:r>
            <a:r>
              <a:rPr lang="ru-RU" sz="2200" spc="-20" dirty="0" smtClean="0">
                <a:latin typeface="Times New Roman" pitchFamily="18" charset="0"/>
                <a:cs typeface="Times New Roman" pitchFamily="18" charset="0"/>
              </a:rPr>
              <a:t>привличение.</a:t>
            </a:r>
            <a:endParaRPr lang="ru-RU" sz="2200" spc="-2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1447800"/>
            <a:ext cx="405765" cy="220979"/>
          </a:xfrm>
          <a:custGeom>
            <a:avLst/>
            <a:gdLst/>
            <a:ahLst/>
            <a:cxnLst/>
            <a:rect l="l" t="t" r="r" b="b"/>
            <a:pathLst>
              <a:path w="405765" h="220980">
                <a:moveTo>
                  <a:pt x="405384" y="0"/>
                </a:moveTo>
                <a:lnTo>
                  <a:pt x="127469" y="0"/>
                </a:lnTo>
                <a:lnTo>
                  <a:pt x="0" y="220979"/>
                </a:lnTo>
                <a:lnTo>
                  <a:pt x="277914" y="220979"/>
                </a:lnTo>
                <a:lnTo>
                  <a:pt x="40538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3200400"/>
            <a:ext cx="405765" cy="222885"/>
          </a:xfrm>
          <a:custGeom>
            <a:avLst/>
            <a:gdLst/>
            <a:ahLst/>
            <a:cxnLst/>
            <a:rect l="l" t="t" r="r" b="b"/>
            <a:pathLst>
              <a:path w="405765" h="222885">
                <a:moveTo>
                  <a:pt x="405384" y="0"/>
                </a:moveTo>
                <a:lnTo>
                  <a:pt x="127469" y="0"/>
                </a:lnTo>
                <a:lnTo>
                  <a:pt x="0" y="222503"/>
                </a:lnTo>
                <a:lnTo>
                  <a:pt x="277914" y="222503"/>
                </a:lnTo>
                <a:lnTo>
                  <a:pt x="40538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1583" y="5177028"/>
            <a:ext cx="405765" cy="222885"/>
          </a:xfrm>
          <a:custGeom>
            <a:avLst/>
            <a:gdLst/>
            <a:ahLst/>
            <a:cxnLst/>
            <a:rect l="l" t="t" r="r" b="b"/>
            <a:pathLst>
              <a:path w="405765" h="222885">
                <a:moveTo>
                  <a:pt x="405384" y="0"/>
                </a:moveTo>
                <a:lnTo>
                  <a:pt x="127469" y="0"/>
                </a:lnTo>
                <a:lnTo>
                  <a:pt x="0" y="222504"/>
                </a:lnTo>
                <a:lnTo>
                  <a:pt x="277914" y="222504"/>
                </a:lnTo>
                <a:lnTo>
                  <a:pt x="40538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2200" y="4800600"/>
            <a:ext cx="243840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58706" y="6267399"/>
            <a:ext cx="19685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spc="-130" dirty="0">
                <a:latin typeface="Arial"/>
                <a:cs typeface="Arial"/>
              </a:rPr>
              <a:t>2</a:t>
            </a:r>
            <a:endParaRPr sz="2650">
              <a:latin typeface="Arial"/>
              <a:cs typeface="Arial"/>
            </a:endParaRPr>
          </a:p>
        </p:txBody>
      </p:sp>
      <p:pic>
        <p:nvPicPr>
          <p:cNvPr id="20484" name="Picture 4" descr="Картинки по запросу отток клиентов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1263212"/>
            <a:ext cx="2491723" cy="1403788"/>
          </a:xfrm>
          <a:prstGeom prst="rect">
            <a:avLst/>
          </a:prstGeom>
          <a:noFill/>
        </p:spPr>
      </p:pic>
      <p:pic>
        <p:nvPicPr>
          <p:cNvPr id="20486" name="Picture 6" descr="Картинки по запросу подари другу банк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3048000"/>
            <a:ext cx="2466741" cy="1295039"/>
          </a:xfrm>
          <a:prstGeom prst="rect">
            <a:avLst/>
          </a:prstGeom>
          <a:noFill/>
        </p:spPr>
      </p:pic>
      <p:pic>
        <p:nvPicPr>
          <p:cNvPr id="14" name="Picture 2" descr="Картинки по запросу modulban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0600" y="304800"/>
            <a:ext cx="878862" cy="85804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609600"/>
            <a:ext cx="8829675" cy="2408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lang="en-US" sz="45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2700">
              <a:lnSpc>
                <a:spcPts val="2810"/>
              </a:lnSpc>
              <a:spcBef>
                <a:spcPts val="100"/>
              </a:spcBef>
            </a:pPr>
            <a:endParaRPr lang="en-US" sz="45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810"/>
              </a:lnSpc>
              <a:spcBef>
                <a:spcPts val="100"/>
              </a:spcBef>
            </a:pPr>
            <a:endParaRPr sz="4500" dirty="0">
              <a:latin typeface="Times New Roman" pitchFamily="18" charset="0"/>
              <a:cs typeface="Times New Roman" pitchFamily="18" charset="0"/>
            </a:endParaRPr>
          </a:p>
          <a:p>
            <a:pPr marL="640080" marR="5080" algn="just">
              <a:lnSpc>
                <a:spcPct val="100000"/>
              </a:lnSpc>
            </a:pPr>
            <a:r>
              <a:rPr sz="2100" b="1" dirty="0">
                <a:latin typeface="Times New Roman" pitchFamily="18" charset="0"/>
                <a:cs typeface="Times New Roman" pitchFamily="18" charset="0"/>
              </a:rPr>
              <a:t>Основная идея: </a:t>
            </a:r>
            <a:endParaRPr lang="en-US" sz="21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marR="5080" algn="just">
              <a:lnSpc>
                <a:spcPct val="100000"/>
              </a:lnSpc>
            </a:pPr>
            <a:r>
              <a:rPr lang="ru-RU" sz="21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1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основе юр. информации о клиенте, его активности в банке за несколько предыдущих мес.</a:t>
            </a:r>
            <a:r>
              <a:rPr lang="en-US" sz="21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Формировать наиболее приемлемое для клиента предложение по подключению нового продукта.</a:t>
            </a:r>
            <a:endParaRPr sz="21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752600"/>
            <a:ext cx="407034" cy="220979"/>
          </a:xfrm>
          <a:custGeom>
            <a:avLst/>
            <a:gdLst/>
            <a:ahLst/>
            <a:cxnLst/>
            <a:rect l="l" t="t" r="r" b="b"/>
            <a:pathLst>
              <a:path w="407034" h="220980">
                <a:moveTo>
                  <a:pt x="406908" y="0"/>
                </a:moveTo>
                <a:lnTo>
                  <a:pt x="127952" y="0"/>
                </a:lnTo>
                <a:lnTo>
                  <a:pt x="0" y="220980"/>
                </a:lnTo>
                <a:lnTo>
                  <a:pt x="278955" y="220980"/>
                </a:lnTo>
                <a:lnTo>
                  <a:pt x="40690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2620"/>
              </a:lnSpc>
            </a:pPr>
            <a:fld id="{81D60167-4931-47E6-BA6A-407CBD079E47}" type="slidenum">
              <a:rPr spc="-130" dirty="0"/>
              <a:pPr marL="25400">
                <a:lnSpc>
                  <a:spcPts val="2620"/>
                </a:lnSpc>
              </a:pPr>
              <a:t>3</a:t>
            </a:fld>
            <a:endParaRPr spc="-130" dirty="0"/>
          </a:p>
        </p:txBody>
      </p:sp>
      <p:pic>
        <p:nvPicPr>
          <p:cNvPr id="19458" name="Picture 2" descr="Картинки по запросу modulban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10600" y="304800"/>
            <a:ext cx="878862" cy="858049"/>
          </a:xfrm>
          <a:prstGeom prst="rect">
            <a:avLst/>
          </a:prstGeom>
          <a:noFill/>
        </p:spPr>
      </p:pic>
      <p:sp>
        <p:nvSpPr>
          <p:cNvPr id="21" name="Прямоугольник 20"/>
          <p:cNvSpPr/>
          <p:nvPr/>
        </p:nvSpPr>
        <p:spPr>
          <a:xfrm>
            <a:off x="304800" y="3263205"/>
            <a:ext cx="8839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marR="5080" algn="just">
              <a:lnSpc>
                <a:spcPct val="100000"/>
              </a:lnSpc>
            </a:pP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Ценность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клиента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1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marR="5080" algn="just">
              <a:lnSpc>
                <a:spcPct val="100000"/>
              </a:lnSpc>
            </a:pPr>
            <a:r>
              <a:rPr lang="ru-RU" sz="21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Предложение </a:t>
            </a:r>
            <a:r>
              <a:rPr lang="ru-RU" sz="21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формируется исходя из транзакционной активности клиента (в течении 3 мес.) и структуре его </a:t>
            </a:r>
            <a:r>
              <a:rPr lang="ru-RU" sz="21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компании, стоимости продукта для клиента. </a:t>
            </a:r>
            <a:endParaRPr lang="en-US" sz="21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3"/>
          <p:cNvSpPr/>
          <p:nvPr/>
        </p:nvSpPr>
        <p:spPr>
          <a:xfrm>
            <a:off x="457200" y="3352800"/>
            <a:ext cx="407034" cy="220979"/>
          </a:xfrm>
          <a:custGeom>
            <a:avLst/>
            <a:gdLst/>
            <a:ahLst/>
            <a:cxnLst/>
            <a:rect l="l" t="t" r="r" b="b"/>
            <a:pathLst>
              <a:path w="407034" h="220980">
                <a:moveTo>
                  <a:pt x="406908" y="0"/>
                </a:moveTo>
                <a:lnTo>
                  <a:pt x="127952" y="0"/>
                </a:lnTo>
                <a:lnTo>
                  <a:pt x="0" y="220980"/>
                </a:lnTo>
                <a:lnTo>
                  <a:pt x="278955" y="220980"/>
                </a:lnTo>
                <a:lnTo>
                  <a:pt x="40690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Прямоугольник 22"/>
          <p:cNvSpPr/>
          <p:nvPr/>
        </p:nvSpPr>
        <p:spPr>
          <a:xfrm>
            <a:off x="304800" y="4876800"/>
            <a:ext cx="8839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marR="5080" algn="just">
              <a:lnSpc>
                <a:spcPct val="100000"/>
              </a:lnSpc>
            </a:pP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Ценность</a:t>
            </a: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100" b="1" dirty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100" b="1" dirty="0" smtClean="0">
                <a:latin typeface="Times New Roman" pitchFamily="18" charset="0"/>
                <a:cs typeface="Times New Roman" pitchFamily="18" charset="0"/>
              </a:rPr>
              <a:t>банка</a:t>
            </a:r>
            <a:r>
              <a:rPr lang="en-US" sz="21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40080" marR="5080" algn="just">
              <a:lnSpc>
                <a:spcPct val="100000"/>
              </a:lnSpc>
            </a:pPr>
            <a:r>
              <a:rPr lang="ru-RU" sz="21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Возможность </a:t>
            </a:r>
            <a:r>
              <a:rPr lang="ru-RU" sz="21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рекомендовать продукты, учитывающие интерес клиента и имеющие высокий уровень жизни в портфеле, что позволяет удержать клиента.</a:t>
            </a:r>
            <a:endParaRPr lang="en-US" sz="21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bject 3"/>
          <p:cNvSpPr/>
          <p:nvPr/>
        </p:nvSpPr>
        <p:spPr>
          <a:xfrm>
            <a:off x="533400" y="4953000"/>
            <a:ext cx="407034" cy="220979"/>
          </a:xfrm>
          <a:custGeom>
            <a:avLst/>
            <a:gdLst/>
            <a:ahLst/>
            <a:cxnLst/>
            <a:rect l="l" t="t" r="r" b="b"/>
            <a:pathLst>
              <a:path w="407034" h="220980">
                <a:moveTo>
                  <a:pt x="406908" y="0"/>
                </a:moveTo>
                <a:lnTo>
                  <a:pt x="127952" y="0"/>
                </a:lnTo>
                <a:lnTo>
                  <a:pt x="0" y="220980"/>
                </a:lnTo>
                <a:lnTo>
                  <a:pt x="278955" y="220980"/>
                </a:lnTo>
                <a:lnTo>
                  <a:pt x="40690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/>
          <p:cNvSpPr txBox="1"/>
          <p:nvPr/>
        </p:nvSpPr>
        <p:spPr>
          <a:xfrm>
            <a:off x="381000" y="412031"/>
            <a:ext cx="8153400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8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РЕШЕНИЕ: 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улучшить сервис по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Next Best Offer</a:t>
            </a: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при помощи</a:t>
            </a:r>
            <a:r>
              <a:rPr lang="ru-RU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моделей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endParaRPr lang="ru-RU" sz="28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0"/>
            <a:ext cx="8915400" cy="1143000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Немного интересного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EDA</a:t>
            </a:r>
            <a:endParaRPr lang="ru-RU" sz="32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143000"/>
            <a:ext cx="3200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Исходная информация о клиентах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Форма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деятельности и др. юр данные</a:t>
            </a:r>
          </a:p>
          <a:p>
            <a:pPr algn="just"/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Время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жизни в банке</a:t>
            </a:r>
          </a:p>
          <a:p>
            <a:pPr algn="just">
              <a:buFont typeface="Arial" pitchFamily="34" charset="0"/>
              <a:buChar char="•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Подключенные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продукты</a:t>
            </a:r>
          </a:p>
          <a:p>
            <a:pPr algn="just">
              <a:buFont typeface="Arial" pitchFamily="34" charset="0"/>
              <a:buChar char="•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Транзакции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абсолют.)</a:t>
            </a:r>
          </a:p>
          <a:p>
            <a:pPr algn="just">
              <a:buFont typeface="Arial" pitchFamily="34" charset="0"/>
              <a:buChar char="•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Тарифы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Структура</a:t>
            </a:r>
          </a:p>
          <a:p>
            <a:pPr algn="just">
              <a:buFont typeface="Arial" pitchFamily="34" charset="0"/>
              <a:buChar char="•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 др.</a:t>
            </a:r>
          </a:p>
        </p:txBody>
      </p:sp>
      <p:pic>
        <p:nvPicPr>
          <p:cNvPr id="9" name="Picture 7" descr="F: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990600"/>
            <a:ext cx="5810249" cy="5410200"/>
          </a:xfrm>
          <a:prstGeom prst="rect">
            <a:avLst/>
          </a:prstGeom>
          <a:noFill/>
        </p:spPr>
      </p:pic>
      <p:pic>
        <p:nvPicPr>
          <p:cNvPr id="10" name="Picture 2" descr="Картинки по запросу modulban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52400"/>
            <a:ext cx="878862" cy="858049"/>
          </a:xfrm>
          <a:prstGeom prst="rect">
            <a:avLst/>
          </a:prstGeom>
          <a:noFill/>
        </p:spPr>
      </p:pic>
      <p:sp>
        <p:nvSpPr>
          <p:cNvPr id="13" name="object 12"/>
          <p:cNvSpPr txBox="1"/>
          <p:nvPr/>
        </p:nvSpPr>
        <p:spPr>
          <a:xfrm>
            <a:off x="9458706" y="6267399"/>
            <a:ext cx="19685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650" spc="-130" dirty="0" smtClean="0">
                <a:latin typeface="Arial"/>
                <a:cs typeface="Arial"/>
              </a:rPr>
              <a:t>4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0"/>
            <a:ext cx="8915400" cy="1143000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Немного интересного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EDA</a:t>
            </a:r>
            <a:endParaRPr lang="ru-RU" sz="32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228600" y="1219200"/>
            <a:ext cx="9448800" cy="4343400"/>
            <a:chOff x="228600" y="1676400"/>
            <a:chExt cx="9178031" cy="4038600"/>
          </a:xfrm>
        </p:grpSpPr>
        <p:pic>
          <p:nvPicPr>
            <p:cNvPr id="7" name="Picture 4" descr="C:\Users\AlexConda\Desktop\Без названия.png"/>
            <p:cNvPicPr>
              <a:picLocks noChangeAspect="1" noChangeArrowheads="1"/>
            </p:cNvPicPr>
            <p:nvPr/>
          </p:nvPicPr>
          <p:blipFill>
            <a:blip r:embed="rId2"/>
            <a:srcRect r="25564" b="-4459"/>
            <a:stretch>
              <a:fillRect/>
            </a:stretch>
          </p:blipFill>
          <p:spPr bwMode="auto">
            <a:xfrm>
              <a:off x="228600" y="1676400"/>
              <a:ext cx="9178031" cy="4038600"/>
            </a:xfrm>
            <a:prstGeom prst="rect">
              <a:avLst/>
            </a:prstGeom>
            <a:noFill/>
          </p:spPr>
        </p:pic>
        <p:pic>
          <p:nvPicPr>
            <p:cNvPr id="8" name="Picture 4" descr="C:\Users\AlexConda\Desktop\Без названия.png"/>
            <p:cNvPicPr>
              <a:picLocks noChangeAspect="1" noChangeArrowheads="1"/>
            </p:cNvPicPr>
            <p:nvPr/>
          </p:nvPicPr>
          <p:blipFill>
            <a:blip r:embed="rId2"/>
            <a:srcRect l="74296" t="5096" r="-659" b="41401"/>
            <a:stretch>
              <a:fillRect/>
            </a:stretch>
          </p:blipFill>
          <p:spPr bwMode="auto">
            <a:xfrm>
              <a:off x="6781800" y="1752600"/>
              <a:ext cx="2514600" cy="1600200"/>
            </a:xfrm>
            <a:prstGeom prst="rect">
              <a:avLst/>
            </a:prstGeom>
            <a:noFill/>
          </p:spPr>
        </p:pic>
      </p:grpSp>
      <p:sp>
        <p:nvSpPr>
          <p:cNvPr id="10" name="TextBox 9"/>
          <p:cNvSpPr txBox="1"/>
          <p:nvPr/>
        </p:nvSpPr>
        <p:spPr>
          <a:xfrm>
            <a:off x="2133600" y="54102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Доля подключенных услуг клиентами в первые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мес.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 descr="Картинки по запросу modulban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52400"/>
            <a:ext cx="878862" cy="858049"/>
          </a:xfrm>
          <a:prstGeom prst="rect">
            <a:avLst/>
          </a:prstGeom>
          <a:noFill/>
        </p:spPr>
      </p:pic>
      <p:sp>
        <p:nvSpPr>
          <p:cNvPr id="13" name="object 12"/>
          <p:cNvSpPr txBox="1"/>
          <p:nvPr/>
        </p:nvSpPr>
        <p:spPr>
          <a:xfrm>
            <a:off x="9458706" y="6267399"/>
            <a:ext cx="19685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650" spc="-130" dirty="0" smtClean="0">
                <a:latin typeface="Arial"/>
                <a:cs typeface="Arial"/>
              </a:rPr>
              <a:t>5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0"/>
            <a:ext cx="8915400" cy="1143000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Немного интересного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EDA</a:t>
            </a:r>
            <a:endParaRPr lang="ru-RU" sz="32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228600" y="990600"/>
            <a:ext cx="9499600" cy="5029200"/>
            <a:chOff x="228600" y="990600"/>
            <a:chExt cx="9499600" cy="5029200"/>
          </a:xfrm>
        </p:grpSpPr>
        <p:pic>
          <p:nvPicPr>
            <p:cNvPr id="27650" name="Picture 2" descr="F:\2.png"/>
            <p:cNvPicPr>
              <a:picLocks noChangeAspect="1" noChangeArrowheads="1"/>
            </p:cNvPicPr>
            <p:nvPr/>
          </p:nvPicPr>
          <p:blipFill>
            <a:blip r:embed="rId2"/>
            <a:srcRect b="27859"/>
            <a:stretch>
              <a:fillRect/>
            </a:stretch>
          </p:blipFill>
          <p:spPr bwMode="auto">
            <a:xfrm>
              <a:off x="228600" y="990600"/>
              <a:ext cx="9499600" cy="5029200"/>
            </a:xfrm>
            <a:prstGeom prst="rect">
              <a:avLst/>
            </a:prstGeom>
            <a:noFill/>
          </p:spPr>
        </p:pic>
        <p:pic>
          <p:nvPicPr>
            <p:cNvPr id="9" name="Picture 2" descr="F:\2.png"/>
            <p:cNvPicPr>
              <a:picLocks noChangeAspect="1" noChangeArrowheads="1"/>
            </p:cNvPicPr>
            <p:nvPr/>
          </p:nvPicPr>
          <p:blipFill>
            <a:blip r:embed="rId2"/>
            <a:srcRect l="3922" t="73477" r="63725"/>
            <a:stretch>
              <a:fillRect/>
            </a:stretch>
          </p:blipFill>
          <p:spPr bwMode="auto">
            <a:xfrm>
              <a:off x="7086600" y="1295400"/>
              <a:ext cx="2514600" cy="1512868"/>
            </a:xfrm>
            <a:prstGeom prst="rect">
              <a:avLst/>
            </a:prstGeom>
            <a:noFill/>
          </p:spPr>
        </p:pic>
      </p:grpSp>
      <p:sp>
        <p:nvSpPr>
          <p:cNvPr id="12" name="TextBox 11"/>
          <p:cNvSpPr txBox="1"/>
          <p:nvPr/>
        </p:nvSpPr>
        <p:spPr>
          <a:xfrm>
            <a:off x="990600" y="6019800"/>
            <a:ext cx="853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Доля подключенных услуг клиентами в первые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мес. (без топ-2 позиций)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2" descr="Картинки по запросу modulban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52400"/>
            <a:ext cx="878862" cy="858049"/>
          </a:xfrm>
          <a:prstGeom prst="rect">
            <a:avLst/>
          </a:prstGeom>
          <a:noFill/>
        </p:spPr>
      </p:pic>
      <p:sp>
        <p:nvSpPr>
          <p:cNvPr id="14" name="object 12"/>
          <p:cNvSpPr txBox="1"/>
          <p:nvPr/>
        </p:nvSpPr>
        <p:spPr>
          <a:xfrm>
            <a:off x="9458706" y="6267399"/>
            <a:ext cx="19685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650" spc="-130" dirty="0" smtClean="0">
                <a:latin typeface="Arial"/>
                <a:cs typeface="Arial"/>
              </a:rPr>
              <a:t>6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8991600" cy="47513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algn="l">
              <a:lnSpc>
                <a:spcPts val="3240"/>
              </a:lnSpc>
              <a:spcBef>
                <a:spcPts val="505"/>
              </a:spcBef>
              <a:tabLst>
                <a:tab pos="4435475" algn="l"/>
              </a:tabLst>
            </a:pPr>
            <a:r>
              <a:rPr sz="3000" b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Техническое </a:t>
            </a:r>
            <a:r>
              <a:rPr sz="3000" b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решение</a:t>
            </a:r>
            <a:r>
              <a:rPr lang="ru-RU" sz="3000" spc="-25" dirty="0" smtClean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sz="3000" b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CatBoost и  </a:t>
            </a:r>
            <a:r>
              <a:rPr sz="3000" b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ничего </a:t>
            </a:r>
            <a:r>
              <a:rPr sz="3000" b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лишнего</a:t>
            </a:r>
            <a:endParaRPr sz="300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67000" y="1828800"/>
            <a:ext cx="680085" cy="685800"/>
          </a:xfrm>
          <a:custGeom>
            <a:avLst/>
            <a:gdLst/>
            <a:ahLst/>
            <a:cxnLst/>
            <a:rect l="l" t="t" r="r" b="b"/>
            <a:pathLst>
              <a:path w="680085" h="628650">
                <a:moveTo>
                  <a:pt x="0" y="213613"/>
                </a:moveTo>
                <a:lnTo>
                  <a:pt x="239395" y="213613"/>
                </a:lnTo>
                <a:lnTo>
                  <a:pt x="239395" y="0"/>
                </a:lnTo>
                <a:lnTo>
                  <a:pt x="440563" y="0"/>
                </a:lnTo>
                <a:lnTo>
                  <a:pt x="440563" y="213613"/>
                </a:lnTo>
                <a:lnTo>
                  <a:pt x="679958" y="213613"/>
                </a:lnTo>
                <a:lnTo>
                  <a:pt x="679958" y="414781"/>
                </a:lnTo>
                <a:lnTo>
                  <a:pt x="440563" y="414781"/>
                </a:lnTo>
                <a:lnTo>
                  <a:pt x="440563" y="628395"/>
                </a:lnTo>
                <a:lnTo>
                  <a:pt x="239395" y="628395"/>
                </a:lnTo>
                <a:lnTo>
                  <a:pt x="239395" y="414781"/>
                </a:lnTo>
                <a:lnTo>
                  <a:pt x="0" y="414781"/>
                </a:lnTo>
                <a:lnTo>
                  <a:pt x="0" y="213613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>
              <a:ln>
                <a:solidFill>
                  <a:srgbClr val="92D050"/>
                </a:solidFill>
              </a:ln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6096000" y="1998154"/>
            <a:ext cx="700405" cy="423292"/>
            <a:chOff x="6778498" y="2229992"/>
            <a:chExt cx="700405" cy="423292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4" name="object 14"/>
            <p:cNvSpPr/>
            <p:nvPr/>
          </p:nvSpPr>
          <p:spPr>
            <a:xfrm>
              <a:off x="6778498" y="2229992"/>
              <a:ext cx="700405" cy="169545"/>
            </a:xfrm>
            <a:custGeom>
              <a:avLst/>
              <a:gdLst/>
              <a:ahLst/>
              <a:cxnLst/>
              <a:rect l="l" t="t" r="r" b="b"/>
              <a:pathLst>
                <a:path w="700404" h="169544">
                  <a:moveTo>
                    <a:pt x="0" y="0"/>
                  </a:moveTo>
                  <a:lnTo>
                    <a:pt x="700024" y="0"/>
                  </a:lnTo>
                  <a:lnTo>
                    <a:pt x="700024" y="169164"/>
                  </a:lnTo>
                  <a:lnTo>
                    <a:pt x="0" y="169164"/>
                  </a:lnTo>
                  <a:lnTo>
                    <a:pt x="0" y="0"/>
                  </a:lnTo>
                  <a:close/>
                </a:path>
              </a:pathLst>
            </a:custGeom>
            <a:grp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>
                <a:ln>
                  <a:solidFill>
                    <a:srgbClr val="92D050"/>
                  </a:solidFill>
                </a:ln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778498" y="2483739"/>
              <a:ext cx="700405" cy="169545"/>
            </a:xfrm>
            <a:custGeom>
              <a:avLst/>
              <a:gdLst/>
              <a:ahLst/>
              <a:cxnLst/>
              <a:rect l="l" t="t" r="r" b="b"/>
              <a:pathLst>
                <a:path w="700404" h="169544">
                  <a:moveTo>
                    <a:pt x="0" y="0"/>
                  </a:moveTo>
                  <a:lnTo>
                    <a:pt x="700024" y="0"/>
                  </a:lnTo>
                  <a:lnTo>
                    <a:pt x="700024" y="169163"/>
                  </a:lnTo>
                  <a:lnTo>
                    <a:pt x="0" y="169163"/>
                  </a:lnTo>
                  <a:lnTo>
                    <a:pt x="0" y="0"/>
                  </a:lnTo>
                  <a:close/>
                </a:path>
              </a:pathLst>
            </a:custGeom>
            <a:grp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>
                <a:ln>
                  <a:solidFill>
                    <a:srgbClr val="92D050"/>
                  </a:solidFill>
                </a:ln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23430" y="3442892"/>
            <a:ext cx="2858770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3510">
              <a:lnSpc>
                <a:spcPct val="100000"/>
              </a:lnSpc>
              <a:buFont typeface="Wingdings" pitchFamily="2" charset="2"/>
              <a:buChar char="ü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Прогноз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взятия клиентом каждого из 12 продуктов банка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Ранжирование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29000" y="3505200"/>
            <a:ext cx="2971800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6875" algn="just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Модель градиентного  </a:t>
            </a:r>
            <a:r>
              <a:rPr dirty="0" err="1">
                <a:latin typeface="Times New Roman" pitchFamily="18" charset="0"/>
                <a:cs typeface="Times New Roman" pitchFamily="18" charset="0"/>
              </a:rPr>
              <a:t>бустинга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dirty="0" err="1" smtClean="0">
                <a:latin typeface="Times New Roman" pitchFamily="18" charset="0"/>
                <a:cs typeface="Times New Roman" pitchFamily="18" charset="0"/>
              </a:rPr>
              <a:t>классификация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) от Yandex</a:t>
            </a: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12700" marR="575310" algn="just">
              <a:lnSpc>
                <a:spcPct val="1000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Точность </a:t>
            </a:r>
            <a:r>
              <a:rPr dirty="0" err="1">
                <a:latin typeface="Times New Roman" pitchFamily="18" charset="0"/>
                <a:cs typeface="Times New Roman" pitchFamily="18" charset="0"/>
              </a:rPr>
              <a:t>предсказания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575310" algn="just">
              <a:lnSpc>
                <a:spcPct val="100000"/>
              </a:lnSpc>
            </a:pPr>
            <a:r>
              <a:rPr dirty="0" err="1" smtClean="0">
                <a:latin typeface="Times New Roman" pitchFamily="18" charset="0"/>
                <a:cs typeface="Times New Roman" pitchFamily="18" charset="0"/>
              </a:rPr>
              <a:t>по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Macro F1score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.75</a:t>
            </a:r>
          </a:p>
        </p:txBody>
      </p:sp>
      <p:sp>
        <p:nvSpPr>
          <p:cNvPr id="19" name="object 19"/>
          <p:cNvSpPr/>
          <p:nvPr/>
        </p:nvSpPr>
        <p:spPr>
          <a:xfrm>
            <a:off x="7239000" y="1308354"/>
            <a:ext cx="2310383" cy="1802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Блок-схема: магнитный диск 22"/>
          <p:cNvSpPr/>
          <p:nvPr/>
        </p:nvSpPr>
        <p:spPr>
          <a:xfrm>
            <a:off x="533400" y="1447800"/>
            <a:ext cx="1600200" cy="152400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</a:rPr>
              <a:t>Input Data</a:t>
            </a:r>
            <a:endParaRPr lang="ru-RU" sz="20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28600" y="3429000"/>
            <a:ext cx="304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Информация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 продуктах банка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Относительные темпы роста и прироста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транзакциям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 3 мес.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Данные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 ЮЛ/ИП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3657600" y="1295400"/>
            <a:ext cx="2286000" cy="1828800"/>
            <a:chOff x="3962400" y="1066800"/>
            <a:chExt cx="2057400" cy="1714500"/>
          </a:xfrm>
        </p:grpSpPr>
        <p:pic>
          <p:nvPicPr>
            <p:cNvPr id="16388" name="Picture 4" descr="Картинки по запросу catboost"/>
            <p:cNvPicPr>
              <a:picLocks noChangeAspect="1" noChangeArrowheads="1"/>
            </p:cNvPicPr>
            <p:nvPr/>
          </p:nvPicPr>
          <p:blipFill>
            <a:blip r:embed="rId4"/>
            <a:srcRect l="40000" t="21333"/>
            <a:stretch>
              <a:fillRect/>
            </a:stretch>
          </p:blipFill>
          <p:spPr bwMode="auto">
            <a:xfrm>
              <a:off x="3962400" y="1066800"/>
              <a:ext cx="1743559" cy="1714500"/>
            </a:xfrm>
            <a:prstGeom prst="rect">
              <a:avLst/>
            </a:prstGeom>
            <a:noFill/>
          </p:spPr>
        </p:pic>
        <p:pic>
          <p:nvPicPr>
            <p:cNvPr id="16390" name="Picture 6" descr="Картинки по запросу catboost"/>
            <p:cNvPicPr>
              <a:picLocks noChangeAspect="1" noChangeArrowheads="1"/>
            </p:cNvPicPr>
            <p:nvPr/>
          </p:nvPicPr>
          <p:blipFill>
            <a:blip r:embed="rId5" cstate="print"/>
            <a:srcRect l="29000" t="30000" r="31000" b="34000"/>
            <a:stretch>
              <a:fillRect/>
            </a:stretch>
          </p:blipFill>
          <p:spPr bwMode="auto">
            <a:xfrm>
              <a:off x="5410200" y="2438400"/>
              <a:ext cx="609600" cy="274320"/>
            </a:xfrm>
            <a:prstGeom prst="rect">
              <a:avLst/>
            </a:prstGeom>
            <a:noFill/>
          </p:spPr>
        </p:pic>
      </p:grp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90487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18393" y="5114925"/>
            <a:ext cx="2987607" cy="371475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6858000" y="552586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номер продукта,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номер клиента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2" name="Picture 2" descr="Картинки по запросу modulbank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763000" y="228600"/>
            <a:ext cx="878862" cy="858049"/>
          </a:xfrm>
          <a:prstGeom prst="rect">
            <a:avLst/>
          </a:prstGeom>
          <a:noFill/>
        </p:spPr>
      </p:pic>
      <p:sp>
        <p:nvSpPr>
          <p:cNvPr id="43" name="object 12"/>
          <p:cNvSpPr txBox="1"/>
          <p:nvPr/>
        </p:nvSpPr>
        <p:spPr>
          <a:xfrm>
            <a:off x="9458706" y="6267399"/>
            <a:ext cx="19685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650" spc="-130" dirty="0" smtClean="0">
                <a:latin typeface="Arial"/>
                <a:cs typeface="Arial"/>
              </a:rPr>
              <a:t>7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991600" cy="47513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algn="l">
              <a:lnSpc>
                <a:spcPts val="3240"/>
              </a:lnSpc>
              <a:spcBef>
                <a:spcPts val="505"/>
              </a:spcBef>
              <a:tabLst>
                <a:tab pos="4435475" algn="l"/>
              </a:tabLst>
            </a:pPr>
            <a:r>
              <a:rPr sz="3000" b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Техническое </a:t>
            </a:r>
            <a:r>
              <a:rPr sz="3000" b="1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решение</a:t>
            </a:r>
            <a:r>
              <a:rPr lang="ru-RU" sz="3000" spc="-25" dirty="0" smtClean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sz="3000" b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CatBoost и </a:t>
            </a:r>
            <a:r>
              <a:rPr sz="3000" b="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ничего лишнего</a:t>
            </a:r>
            <a:endParaRPr sz="300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6" name="AutoShape 2" descr="data:image/png;base64,iVBORw0KGgoAAAANSUhEUgAABHcAAAH6CAYAAACNuaC6AAAABHNCSVQICAgIfAhkiAAAAAlwSFlzAAALEgAACxIB0t1+/AAAIABJREFUeJzs3XvcbdW8+PHPrp1LnZDa7o67b+53ck+uh+TuuKt0TrkfcglRFHLILRKyKRyXkIQI5ZKQXMPP1yGX4+SQhChR7d8fY66e9cxnrjXH2u3n2WvuPu/Xa7/23s8az5zfNeccc475nWOMuWrdunVIkiRJkiRpmDbb2AFIkiRJkiRp/ZnckSRJkiRJGjCTO5IkSZIkSQNmckeSJEmSJGnATO5IkiRJkiQNmMkdSZIkSZKkAVu9sQOQJEnrLyLWAT8ALhz78amZucd6Lu8OwFMyc68NEV/H8ncB7pOZz1qO5U9Z7/WA12XmI1ZyvRtSRBwOfDAzP7+BlrcHcJnMPDQi9gKulJkHbYhlS5KklWVyR5Kk4btXZv5+Ay3rZsC1NtCylsjMTwCfWK7lT3EdIDbCejeY9U3YTXE3SmKQzDxsAy9bkiStoFXr1q3b2DFIkqT11PTcWdOV3ImImwBvArYFNgfenJlrI2Iz4A3ADsDWwCpgD+BXwFeBKwIfA44A3pKZN2+Wt+Po/xGxP3Bn4OrA9zPzCRHxEuARlGHfvwCelplntGLaFXhkZu4cEV8EvgXsBFylifWqwD2BrYBHZ+ZpTbkfAbcHtgPem5n7Nct7KLBf8/3+DDw3M09pxfdD4A7ANYEvZ+b9I+LFwEOByzXrel5mHt383nWb37sOcCbwr5l5RkTcGHh7E+tFwIGZ+aGIuCbwFuCfgS0ovWteFRGrgUMoSZS/A6cDu2XmX1rbZJbt8JbM/EizHfcBzgNOAJ6dmavb+wXYu4n5qsDVgF8CjwbuCryr+f1XAWuA7TLzGRFxs+b7bAusAw7OzCOb/f/K5nvcHLgs8PTMPBFJkrRROeeOJEnDd2JEfHfsz1WaxMJHgH0y83aURMHzImIH4E7ANYA7Z+ZNKUmcfTLzf4CXAV/JzN0q1nsd4LZNYudJwC2AO2bmrYFPA4dXLOO6mXkb4OHAa4AvZubtgc8Az2yt667AbYF/jYidI2J74DDgEZl5yyb2YyLiCq34HktJXv2sSexcB7gPcM/m914CvGJsXXcHHpWZ2wNnA3s2P/8gcFRm3gx4IPCqZl3vBdY22/mOwH0i4tGUJMuOwC2bz04HbnkJtwMRcdOmzH2a3/kzJbk1vq1um5lPAB4DfC0z7wxcHzgXeGJmHk3pQfWGzHzr2LJXNz8/pNk2/9J8zzs3Re5ESfbchpIc2n/C95EkSSvIYVmSJA3fkmFZTQLgBsDaiItHI10euE1mvi0i9gX2jIgbUBIQ56zHer+emRc0/96Zktg4tVnf5sCWFcv4WPP3z5q/PzP2/x3Hyr09M/8B/DEijgLuT+kp84XMPB0gM0+IiN8Bt+uI72KZ+cuIeDLw+Ii4IaUH0z+NFfliZv65+fd3gCtHxJWBW9EkrJpE2A0iYitK4uzKEXFA8zv/BNwaOJ4yF9I3IuKzwEcz85RLuB1ovvvxmfnr5v+HsDjJcvH3zsw3RcTdI+K5wI0oPW6+MSEGgBsDl8vMjzW/f0ZEfBR4AHAi8MvM/G5T9tvArlOWJUmSVojJHUmSNk2bA39setEAEBFXBf4UEQ+iDP05GDgG+DHwhI5lrKMM2Rq5TOvz8eFFmwOvycy3Neu6LLBNRZznj/+nSeB0GU/SbEZJmnT1QN6MMjSqHd/FIuK2lO/9BkoC5kvA28aKnDf279E2uGDs/6PlBPB/zed3ycxzm59vB/wtM/8SEbei9DjaCfhQRLw5M9/QEVbtdqCJZXy/XNj6/OLvHRGvoSTd1lKSM1u0fretb5t2bRtJkrSROSxLkqRNUwJ/i4gnAETEtSmT594OuC9wbJOI+SZl7pnRsJ4LWLiRPxP452aY16qm3CSfBfYYGxL1CspwpQ3lCRGxWURsQ5kz5ljKXDP3i4jrA0TETsC16e6ZMv697kF5o9jrKYmd8e/fqenJ8y3gyc26rk2Zn+jywNeB5zY/v1Lz84dExM7AF4CTM3N/4EhK759L6rOUoV/XbP4/baLl+wNvzMz3Ar+j7PuufT2SwN8j4uEAEXENyjxKn9sAcUuSpGVickeSpE1QZv4deAgl4fJ9Sg+Vl2bmVynz1Nyz+fnXKEN/rtdMtPw1YPuIODozf0SZjPdUSgLjN1NWeTjwSeDrEfFDytwyu27Ar3R54JQmjkMz8wtNfE8DPhYRPwAOAh6cmX/q+P0fAhdGxCnAB4DtIuJHlITNXyjDqrbuieFxwKMj4nuU5NIemfl/zc93iIjTKImlD2Tm+4HjmvX+ICJOBe7CBpijJjN/AjwH+Gyz3JtQ5tLp8grgdRHxLcrQr5OAGzafHQc8KyJeNLbsf1CSXc9ujo/PA69w0mRJkuabb8uSJElzbfwtURs7lnkQEdcDngQckJkXNb1sXpiZd9rIoUmSpI3EOXckSZKG5deUt52dFhEXAH8Cdt+4IUmSpI3JnjuSJEmSJEkD5pw7kiRJkiRJA2ZyR5IkSZIkacBM7kiSJEmSJA3YBp9Q+cwzz+mdxGebbbbk7LMnvbFzw5ZZ6fUZk3HPY0xDjXseYxpq3PMY01DjnseYhhr3PMY01LjnMaahxj2PMQ017nmMaahxz2NMQ417HmMaatzzGNNQ464tt2bN1qsmfbZReu6sXr35ipVZ6fUZk3HPY0xDjXseYxpq3PMY01DjnseYhhr3PMY01LjnMaahxj2PMQ017nmMaahxz2NMQ417HmMaatzzGNNQ456l3CQOy5IkSZIkSRowkzuSJEmSJEkDZnJHkiRJkiRpwEzuSJIkSZIkDZjJHUmSJEmSpAEzuSNJkiRJkjRgJnckSZIkSZIGzOSOJEmSJEnSgJnckSRJkiRJGjCTO5IkSZIkSQNmckeSJEmSJGnAVq/ESnY/6ISpn6/dZ6eVCEOSJEmSJGmTY88dSZIkSZKkATO5I0mSJEmSNGAmdyRJkiRJkgbM5I4kSZIkSdKAmdyRJEmSJEkaMJM7kiRJkiRJA2ZyR5IkSZIkacBM7kiSJEmSJA2YyR1JkiRJkqQBM7kjSZIkSZI0YCZ3JEmSJEmSBmx1TaGIeBGwC3AZ4NDMfNeyRiVJkiRJkqQqvT13ImJH4C7AXYF7Atde5pgkSZIkSZJUqabnzv2B04CjgSsAz1/WiCRJkiRJklRt1bp166YWiIh3AtcBdgauB3wC2D4zO3/xggsuXLd69eaLfvbgvY+Zuo5jD35IfcSSJEmSJEmXPqsmfVDTc+cs4MeZ+XcgI+JvwBrgd12Fzz773JmjO/PMc5b8bM2arTt/PmuZDbksY5q/Msa0acc9jzENNe55jGmocc9jTEONex5jGmrc8xjTUOOex5iGGvc8xjTUuOcxpqHGPY8xDTXueYxpqHHPsqxJat6WdRLwgIhYFRHXALaiJHwkSZIkSZK0kfUmdzLzk8B3gFOAY4GnZ+aFyx2YJEmSJEmS+lW9Cj0zX7DcgUiSJEmSJGl2NcOyJEmSJEmSNKdM7kiSJEmSJA2YyR1JkiRJkqQBM7kjSZIkSZI0YCZ3JEmSJEmSBszkjiRJkiRJ0oCZ3JEkSZIkSRowkzuSJEmSJEkDZnJHkiRJkiRpwEzuSJIkSZIkDZjJHUmSJEmSpAEzuSNJkiRJkjRgqzd2AON2P+iEiZ+t3WenFYxEkiRJkiRpGOYquVPDBJAkSZIkSdICh2VJkiRJkiQNmMkdSZIkSZKkATO5I0mSJEmSNGAmdyRJkiRJkgbM5I4kSZIkSdKAmdyRJEmSJEkaMJM7kiRJkiRJA2ZyR5IkSZIkacBM7kiSJEmSJA2YyR1JkiRJkqQBM7kjSZIkSZI0YCZ3JEmSJEmSBszkjiRJkiRJ0oCZ3JEkSZIkSRowkzuSJEmSJEkDZnJHkiRJkiRpwEzuSJIkSZIkDZjJHUmSJEmSpAEzuSNJkiRJkjRgq2sKRcS3gT83//15Zu62fCFJkiRJkiSpVm9yJyIuB6zKzB2XPxxJkiRJkiTNoqbnzq2ALSPi+Kb8izPz68sbliRJkiRJkmqsWrdu3dQCEXELYAfgcOBGwHFAZOYFXeUvuODCdatXb77oZw/e+5ip6zj24If0lpuljCRJkiRJ0iZm1aQPanru/AT4aWauA34SEWcBVwf+p6vw2WefO3N0Z555zrKWWbNm697fX8kyxrRpxz2PMQ017nmMaahxz2NMQ417HmMaatzzGNNQ457HmIYa9zzGNNS45zGmocY9jzENNe55jGmocc9jTEONe5ZlTVLztqzdgYMBIuIawBWA31T8niRJkiRJkpZZTc+ddwHviYiTgHXA7pOGZEmSJEmSJGll9SZ3MvPvwONWIBZJkiRJkiTNqKbnzuDsftAJEz9bu89OKxiJJEmSJEnS8qqZc0eSJEmSJElzyuSOJEmSJEnSgJnckSRJkiRJGjCTO5IkSZIkSQNmckeSJEmSJGnATO5IkiRJkiQNmMkdSZIkSZKkATO5I0mSJEmSNGAmdyRJkiRJkgbM5I4kSZIkSdKAmdyRJEmSJEkaMJM7kiRJkiRJA2ZyR5IkSZIkacBM7kiSJEmSJA2YyR1JkiRJkqQBM7kjSZIkSZI0YCZ3JEmSJEmSBszkjiRJkiRJ0oCZ3JEkSZIkSRowkzuSJEmSJEkDZnJHkiRJkiRpwEzuSJIkSZIkDZjJHUmSJEmSpAFbvbED2Fh2P+iEqZ+v3WenFYpEkiRJkiRp/dlzR5IkSZIkacBM7kiSJEmSJA2YyR1JkiRJkqQBM7kjSZIkSZI0YCZ3JEmSJEmSBszkjiRJkiRJ0oCZ3JEkSZIkSRqw1TWFIuIqwLeA+2bmj5c3JEmSJEmSJNXqTe5ExBbA24Hzlj+c+bL7QSdM/XztPjutUCSSJEmSJEndaoZlvQ44DDhjmWORJEmSJEnSjFatW7du4ocRsStwrcw8MCK+COzVNyzrggsuXLd69eaLfvbgvY+ZGsSxBz+kt9xKlhmVq41bkiRJkiRpma2a9EHfsKzdgXURcR/g1sCREbFLZv7fpF84++xzZ47uzDPPmasyl2RZa9ZsXfW7NeVWssw8xjTUuOcxpqHGPY8xDTXueYxpqHHPY0xDjXseYxpq3PMY01DjnseYhhr3PMY01LjnMaahxj2PMQ017nmMaahxz7KsSaYmdzLzHqN/j/XcmZjYubSaNjeP8/JIkiRJkqTl5KvQJUmSJEmSBqzqVegAmbnjMsYhSZIkSZKk9WDPHUmSJEmSpAEzuSNJkiRJkjRgJnckSZIkSZIGrHrOHV0yNW/UmlZmvJwkSZIkSdKIPXckSZIkSZIGzOSOJEmSJEnSgJnckSRJkiRJGjCTO5IkSZIkSQNmckeSJEmSJGnAfFvWwPhGLUmSJEmSNM6eO5IkSZIkSQNmckeSJEmSJGnATO5IkiRJkiQNmMkdSZIkSZKkATO5I0mSJEmSNGAmdyRJkiRJkgbM5I4kSZIkSdKAmdyRJEmSJEkaMJM7kiRJkiRJA2ZyR5IkSZIkacBM7kiSJEmSJA2YyR1JkiRJkqQBM7kjSZIkSZI0YCZ3JEmSJEmSBszkjiRJkiRJ0oCZ3JEkSZIkSRowkzuSJEmSJEkDZnJHkiRJkiRpwFZv7AC0PHY/6ISJn63dZ6cVjESSJEmSJC0ne+5IkiRJkiQNmMkdSZIkSZKkATO5I0mSJEmSNGAmdyRJkiRJkgasd0LliNgceCcQwDpgr8z8wXIHJkmSJEmSpH41PXceDJCZdwX2BV65rBFJkiRJkiSpWm9yJzM/Dvx789/rAH9c1ogkSZIkSZJUbdW6deuqCkbEEcDDgEdm5vGTyl1wwYXrVq/efNHPHrz3MVOXfezBD+ktt5JlRuXmKe7liEmSJEmSJA3Gqkkf9M65M5KZT46IFwLfiIibZuZfu8qdffa5M0d35pnnzFWZS0tMux90wsQya/fZqfPna9Zs3buOlSxjTJt23PMY01DjnseYhhr3PMY01LjnMaahxj2PMQ017nmMaahxz2NMQ417HmMaatzzGNNQ457HmIYa9yzLmqR3WFZEPDEiXtT891zgouaPJEmSJEmSNrKanjsfA94dEV8GtgD+IzPPW96wJEmSJEmSVKM3udMMv3r0CsQiSZIkSZKkGdW8Cl2SJEmSJElzyuSOJEmSJEnSgFW/LUuXTuvzRi1JkiRJkrRy7LkjSZIkSZI0YCZ3JEmSJEmSBszkjiRJkiRJ0oCZ3JEkSZIkSRowkzuSJEmSJEkDZnJHkiRJkiRpwEzuSJIkSZIkDZjJHUmSJEmSpAEzuSNJkiRJkjRgJnckSZIkSZIGzOSOJEmSJEnSgJnckSRJkiRJGjCTO5IkSZIkSQNmckeSJEmSJGnATO5IkiRJkiQNmMkdSZIkSZKkATO5I0mSJEmSNGAmdyRJkiRJkgZs9cYOQMO3+0EnTP187T47rVAkkiRJkiRd+thzR5IkSZIkacDsuaMVYe8eSZIkSZKWhz13JEmSJEmSBszkjiRJkiRJ0oCZ3JEkSZIkSRow59zRXJk2N4/z8kiSJEmStJQ9dyRJkiRJkgbM5I4kSZIkSdKAmdyRJEmSJEkaMOfc0eA4L48kSZIkSQumJnciYgtgLXBd4LLAgZn5iRWIS5IkSZIkSRX6hmU9ATgrM+8OPAB4y/KHJEmSJEmSpFp9w7KOAj7S/HsVcMHyhiNJkiRJkqRZTE3uZOZfACJia0qSZ9++BW6zzZasXr35TEGsWbP1XJUxpk0z7kvr956ljDFt2nHPY0xDjXseYxpq3PMY01DjnseYhhr3PMY01LjnMaahxj2PMQ017nmMaahxz2NMQ417lnJdeidUjohrA0cDh2bmf/WVP/vsc2cO4swzz5mrMsa06cW9Zs3Wvb+/ocqs9Po25bjnMaahxj2PMQ017nmMaahxz2NMQ417HmMaatzzGNNQ457HmIYa9zzGNNS45zGmocY9jzENNe5ZljVJ34TKVwWOB56RmV/ojUaSJEmSJEkrqq/nzouBbYCXRsRLm5/9S2aet7xhSZfMtNelg69MlyRJkiRtOvrm3Hk28OwVikWSJEmSJEkz6nsVuiRJkiRJkuaYyR1JkiRJkqQBM7kjSZIkSZI0YL2vQpc2VU66LEmSJEnaFNhzR5IkSZIkacBM7kiSJEmSJA2YyR1JkiRJkqQBM7kjSZIkSZI0YCZ3JEmSJEmSBszkjiRJkiRJ0oCZ3JEkSZIkSRowkzuSJEmSJEkDZnJHkiRJkiRpwEzuSJIkSZIkDdjqjR2ANO92P+iEiZ+t3WenFYxEkiRJkqSl7LkjSZIkSZI0YCZ3JEmSJEmSBsxhWdIG4NAtSZIkSdLGYs8dSZIkSZKkAbPnjrRC7N0jSZIkSVoO9tyRJEmSJEkaMHvuSHNkWu8esIePJEmSJGkpe+5IkiRJkiQNmMkdSZIkSZKkAXNYljQwtUO3aiZwdpJnSZIkSRo+e+5IkiRJkiQNmMkdSZIkSZKkATO5I0mSJEmSNGAmdyRJkiRJkgbM5I4kSZIkSdKAmdyRJEmSJEkaMJM7kiRJkiRJA7Z6Ywcgab7tftAJUz9fu89OKxSJJEmSJKlLVc+diLhTRHxxmWORJEmSJEnSjHp77kTEC4AnAn9d/nAkDZG9eyRJkiRp46npufMz4OHLHYgkSZIkSZJm19tzJzM/GhHXrV3gNttsyerVm88UxJo1W89VGWPatOOex5iGGvclXdZQv/dQ457HmIYa9zzGNNS45zGmocY9jzENNe55jGmocc9jTEONex5jGmrc8xjTUOOex5iGGvcs5bps8AmVzz773Jl/58wzz5mrMsa0acc9jzENNe5ZlzVt+NakoVtr1mzdu455K2NMm3bc8xjTUOOex5iGGvc8xjTUuOcxpqHGPY8xDTXueYxpqHHPY0xDjXseYxpq3LMsaxJfhS5JkiRJkjRgvgpd0lxZn949kiRJknRpVpXcycxfADssbyiSVMcEkCRJkiQtcFiWJEmSJEnSgDksS9ImaVrvHrCHjyRJkqRNhz13JEmSJEmSBsyeO5IutezdI0mSJGlTYHJHkno4gbMkSZKkeWZyR5I2gJoEkD2FJEmSJC0H59yRJEmSJEkaMHvuSNIcsXePJEmSpFmZ3JGkAXIeIEmSJEkjJnckaRN1SecBMkkkSZIkDYPJHUnSVLVDxUwUSZIkSRuHEypLkiRJkiQNmMkdSZIkSZKkAXNYliRpxWyoeYB8q5gkSZK0wOSOJGmT5FxBkiRJurRwWJYkSZIkSdKAmdyRJEmSJEkaMJM7kiRJkiRJA+acO5Ik9XBeHkmSJM0zkzuSJG0AJoAkSZK0sZjckSRphfgGL0mSJC0H59yRJEmSJEkaMHvuSJI0QDW9ey5pmVG52h5HkiRJ2jhM7kiSpA3C4WSSJEkbh8OyJEmSJEmSBsyeO5IkacWs5HAySZKkSwuTO5IkaZO1EskkE0mSJGljM7kjSZK0AWzIyalNJkmSpFmY3JEkSRogexxJkqQRkzuSJEmXYs5fJEnS8JnckSRJUi97CkmSNL98FbokSZIkSdKA2XNHkiRJK2ZDvereyaklSVrQm9yJiM2AQ4FbAecDe2TmT5c7MEmSJGklbKghZxsy4WRSSpI0i5qeOw8FLpeZd46IHYCDgYcsb1iSJEmSppnHXlDzmCiTpEuDmuTO3YDPAGTm1yPi9ssbkiRJkiRtGCuZcDJRJmljWbVu3bqpBSLicOCjmXlc8/9fAdfPzAtWID5JkiRJkiRNUfO2rD8DW4//jokdSZIkSZKk+VCT3Pkq8ECAZs6d05Y1IkmSJEmSJFWrmXPnaOC+EXEysArYbXlDkiRJkiRJUq3eOXckSZIkSZI0v2qGZUmSJEmSJGlOmdyRJEmSJEkaMJM7kqSpImKz1v+3nlRWWikRcZuNHcO8iYjtIuKfI2LLjR2LLr1q6qbXkU2b+3fTFhH/simvb8hqJlS+xCJiZ+Bvmfn5sZ89JDOP2QDLfhJwXeDDmfnjiLgcsAfwN+DIzPx7U27PzHz7JV3fhBgu0/7ZaL1jZf6ro8zjliOeZn1bAy8ErgF8Evh+Zv60VaY37g0c04071veTWWPaCNvy3zvW945LsLy7Aasy8yuXYBnvysynTPn85pQ699Oxn90pM7+xHuu6CXBfypvzXgp8KDM/sB5hz6WIeGVmvuSSlhkrex2AzPzlhohvynpq6kpNmd56CZwYEY/JzN9ExJ2AdwE3X6/AN5CVPn/1xHJZ4N+As4AvA0c2H+2Vmf/dKrtXZh7W/Hs1cFBmPm8ZYzsIeHFmXhQRVwQOz8xHreeyLtE2j4htgRdRttMngY83Hz02M09Zj5AOBnaqWO8G3eaXpI7PcqxULu/dwPjkiTsBJwBrgZOaMr3n8Ii4O/Aw4CvA/pT208GzxrMe8d8TuKjrehgR92j/LDO/3FGu5jxXsw0eBTyWsg2eR2lXPqdVZqNsp2lqYoqIT2XmgzbQsmq2QU3dPKaizGida4AtKC92uUZmfrPm91rLqNm/vWWaclfJzN+N/X/bzDxr1phmiP0WmXna2P9vPH6dnmH/1tSDmvpU8/2r929F3FX7ZSUsw3WsZp1T2/zLsL6aa/3zgeN6lrPB2h8166tReS+6Qc/zffV37OeX+P4QViC5ExGHAlcCVkfEc4CHZ+b5wLMpFX/a726Rmf9o/ex8SoWCcpLfBrgf8PvmZ0cCP6V8t5Mi4v6ZeTbwr8Dbm2UsOWhHxpJBN8vMH0bEb1hoOK0C1mXmNZoyDwI+S0kk/RY4b1QGuH5r0f8AbgLsB5w77Xv3mRbTmLWUSnBP4P8oN2P3bJX5G/Br4IIpcdfG9KTWj3Zt/t4PuCXwfuB7wC+A34ytb6fm9zf4toyIR2XmUT1x12zL5wJ/ppzEV7V+v+Y4eSDwNuCPlGP+YcBfI+LjmXlQR0w1yaubRcSNxuMZnSgi4qXA/YEtIuLbwNMycx3wajoutBHxosx8dfvnY44EPgB8AdgZeHPz/9HvLzlRtmMaK9turO9KSc7uN8vJrHK/jS7CLwZuDPyAclP3p1axu0bEqNE4irt9EZtYJiLuSNm/vwc+BBwAnB8RL8/MI2q/UyvuT2TmLs2/bwAclpn3bRWrqb819WlivRzzcuDTEfEl4PbAIyfE3Xvs1uy7iHhLZj6j+feVgDdkZvtNjTXfreo80JTbrFnOXYBvdDRmRzflQTmWDs/MC5uP3wP8HLgN8FpKY+B3wFsp16dxOzQNh9dSjpv1bqxUbqfzgc9HxJsp+/H1E5b1zMw8ZMJns5yfiYgrABdRznWfbK7BAEcAnwCuTrm5eDhlOx3C0utT3zYH2GrSebDlEm3zWet4zzH3HiqPlcrz3Afbq8/M3Vs/m3oOb7y5+V7vBG5NuWHpbMz21ZVpmpu0gynH0Pso+/38iLhnZh7YKn5UE/No/66jJMTaas6FNdvgJcDuwLHADSasq3o7bSgV17GamK4VEYuOr8w8vmN1NcuqKVNTN6/ZfnjW9eAsIt5BOU62bP78DLhjq0zNNbNm/9aUATg+InbJzF81x/RLKNtiPKaJ7eL1uHk7MiKenpknR8TzKdfgO419Xrt/J9aDGc/zvd+f+v1bk0jo3S+17cvKm/tpZaqvYxvwIdTENv8l1XWvTd05dduKY66q/VGpZn1AdxskIp5Oz73omKrz/LR2U0tn/Z31/rDWSvTcuUVm3h3KRqA0jB5K6ya5+Xwvyo306ubzC4AbtYqdnJn3GvudE1tPcq6SmY9uPns48ImIuE9rfacBVwX+wMKObR+8D4qIp1Kys48BXpiZ32vFshXwXspBsS+lYf2pro2QmU+OiJ2AfZpynY3LiNgFeMbYNtguM2/RKvbjzLxXRJyUmXfrWg6wbWaujYgnNAdT1xC851Iakz8E3p2ZP5qwrBoHAOM3dtfPzOs23+l8ygXl1pTKcVxmvrX1+xt8WwJPpTQOp/kgpcH0aeC/xm5Cxt2yienGwPPN84eEAAAgAElEQVQy8//GPqs5TvalNOSvApwCXIuSlDoJ6Kq8NcmroCQrxxu9o5PTAzPzzgAR8VrKTcPT6KhzjftSEj+T/CUzXx+lt91JEfHn1udrKfXmx611dJ0w2431e2Xm1ZZ8uYivsfSm5i5jRWr2G5Tj7pPN33enXJQf2ipzJyDH18XSi9i0Mq+jPFG6BuWm8frAOcDnm/W1v1tNHT8uIk4C3tGUfXbHd6upv/emNIom1icWbjI/01EvR35Iabzcl9L4+9mEcjXHbs2++0tEfKqJ6/XAazrK1Hw3qDgPRMQbgf8HXAe4LaVh++RWsSOAX1L2690px/2ozNUy87HNefaHmXl4s9z/aK8rM3eN0tviW8Ceo7IdMbUfZHTd2Ndsp/2b2D8MPHtKwvFhlMZpl+rzc0R8kFLn7kIZ+v3wZtkAlx817iPiYdn05o2IC7uWxfRtDuUYG79Z6DrnTN3mEXEii3u+jP/eaFkz1XGmH3PVxwoVdSUzPzv+/4jYs2M5fedwgD9m5seaxuqvI+KcruD76kpE/JzF2/MflB4X52fmTYC9gZtSboxObv6+kHI9bCd3ftTxYKNLzbmwZhv8ITO/HRGZmX+LiL90lJm6nSqPp1n1Xcdq9t1VKG2U8TZD141RzbJqytTUzcsAV2vF1OV2wPbAYZTzT1fdqrlm1uzfmjIATwEOjYjfNd9jx44yE9vF62EX4CUR8QrgG8BdW5/X7t9p9aD6PE/d96/dvzXJpJr9UtW+pO7mflqZWa5jtQ9E+tq809r8Nefd8XXV3GvXnFO/TbkujnQdc/tT1/6oUbO+aW2Qb9J/LzpSdT1kertp3KT6O+v9YZWVSO5sERGXzczzM/OQKGPB3zyh7NMoWc/RybursdM+ObT/f5mI2C4zf9/smH+mZOouO1bmbpQblHtPuSk8BnhjZj4jIj4J/GdE/BbYP0vPI4A/AZfJzC82FXPfiPhXSgLgd+MLG8s2vhXYPyKeOKHRciCwJ7AXcCJwn44yo8p9g4h4UmYe2VGGiNi++ftalMq7SGa+EXhjRNyqif2Gmdl+GrK24/faTwUBTs/MF4393g5jn90GOCszE9g5Ip7S3JA8f+yEsRzb8nYRcXLz766TJZn5nCjd9B8EHB4RF46Sgy0HAjcDjoiIj+bC04ea4+SCzPwD8IeIOCIz/9x8j3amfBRTTfLqu1MaiuOZ/edHxPubTPGkC+sNIuJVrRhePPbfa0R5+nK10d+t378f8CXgiZn5vxPWMbKosd40hLscT7l5fz5wRvvDGfbb5TLzbc2/vxcRj+go8/UcSxhPMK3MhVmeoPwkIo7LzN8ARMTfJpSvqeNfAE4FPgU8kNJzbJGa+puZJzZ1YGJ9yswfAw+eUC9HvtL8/JiIeB7wNUoPnnZMvcdu5b57GeWJ25cpF+hfdyyn97s1es8DwB0y8z+iPCy4V0R8oWM5V8vMxzT/PiZKL6aRLUfXnYh4DFz85Oif2guJ0rvpcs33emNErMnunnMnVxyXvduJUje/1ZQ7LCJuk5lLhppSeqeN6lo7mVR9fqYMmXhfRDyl2ZafH/vs8tG0zim9C4mIawKXn/D9pm1zmuVvS3mSe3pm/n7JEujd5ns1f+9HeTr3VUqvgJ3HFjFrHZ92zFUfKzV1JVpPMimNxLa+czjA9ZvrwOjv6034bn11ZfvmO78VeHtmnhJl/pWnNZ9vBpybmf8dEftn5gXN9+h6ALUqFnpMXjQq21ZzLqzcBjdrjpXR3zftKNO3nWqOJ5rvXNu+6ruO1ey7H09YdlvNsnrLVNbNX2TmKypiOjMz10XEVpl5ZkR0lem9ZlK3f2vKQEk4HUu5nu8LPJrFySyY3i4e/eyE9s8mtO2eCpxNuTE9BXgFpTfXSO3+nVYPZjnP13z/2v1b86CmZr/Uti9rHmhNKzPLdaz2IdTUNi/T2/zQf94d13uvXdm+3C3KFBA3BX6Smd/tWFdV+6OmHlSuDya3QWruRUdqr4fT2k3jJtXfme4Pa61EcudNwA8i4i6ZeSbwAsoJ4O4dZc/IMqfD1s3JZb+uMhFxFKVr5m8pPXDGvRT4SkTsmJm/zcw3RsRWwINHBZqLwz6Up05djXgomb7dI+LVlJvi31Iq3qOAGzZltgWeGBEfYKH3z/aUHgxXbi1vPNs4rYfMbzLza1HmCHhPROzaUWZ1RLyP0i3w4RHx6MxsNxyeDbyb8hT9I3RU8IjYDngEpdHxF7qf+t6Oss/6XDVK18wzKBV5PJFwGvCOWMhMrwK2A77DQtJtObblj1pll4iIzSn7dRdK4/qzHcWSxRn1fVi4iNUcJ7+Lkq09JDOf2axzTxaGErZjqklevWnK1/pQRJwCPKA5aexOOVaWNCwaL2v9v50E+i/K09XR34u6smfmuVGeBPwz0JfcuWJE3IFS1/+3Y12jZe7XHAv/CXw6m/kyRvr2Wyx0qf19c1x+hdLA/nnH6j7UE3NfmfMjYnfKk/WHN+t/IOXJSZeaOj6aH+yHlAbGkidLNfW3pj711MuRnTLz1wCZ+bpJjaaaY3fGOnce5Ry95GlX5bkCKs4DwOYRcTvgF1G6UV88EWQsdKv+eUTcITO/GRG3BMa7RB8EnBoRuzVJpytSns7s37GukzLz0GbZ96D7vAuTk7HjercT8JqxRuUuEfGsCcualkya5fx8mSi9Zn/UHKPjk2q+gNKb9jmZ+elmO51EmSfvYpXbfDTE50BKT5KbN8mC93XEP3GbNw09IuKqmfnh5sdHR+lpPDJrHZ92zFUfK5V1pb2ernl7pp7DGy9r/d3V/oIpdQUgm4caEXGDbOafyMzvxMId+RHAdyPi1qObpoj4KKV3Utt1Kcf4KmCziPhpZt67XaiyLVOzDUaJs7e3/h43dTtVHk8jU9tXM1zHavbdi6Ik0NYAv8syVLtLzbJ6y1TWzd2afXcD4L+b9kqX70WZ1uG3Tdu3a7Lw3msmdfu3pgyUYwjgLZQESdf2nNYuHtkKaA/f6jLqObz3hM9r9++0ejDLeb7m+1ft38oHNTX7pbZ92ftAq6dM1XVshu/W2+Zlepu/5rw7rvdeu7J9+UzgcZTr1/Mi4sOZ+bpWsdr2R289qFwfTG6D1NyLjtReD2sewsHk+jvT/WGtZU/uZOYHIuJoyrg7mhPOv0WZi4dYPLHynyLiocC6KF2Lt+tY3hNG/46IGwKfiZLx2y8zv5KZX6AkNMZ/55UR8c7WzzrH6Y19/upmHT8e+/GPW2X+qynTroRdurpKdzm/aXxuERH3p2MbUBIKdwU+lZl/j4j28AGyTNx05551/S+lW/SxwF8pJ/a2s7LV7XuCZwFXpCTtXgbcKiKuTXnicjJANE8puyzTtvxe9k94+RtKY+DDTL6Bf3J2TOIIdccJ5YT1AspN15mU7P4dgfbcGCPt5FXXBer0iPgmcO3mOzwlM7/dxPSGiPg45SnM6KR//6ZudZl6E5mZL48yFnuULV8yV1ZmfmvS77fq+KHAPYAbNRedzvl6YmGc9qcpDYQnZuZ4N+S+/TZ+4X8aC8nNru/6qSgJ45tSbh6fk5m/mKHMrpQbtv8BPhdl7pMXMPlC1VvHKy8WNfW3pj5NrJdjrhVlLqeLJ7SkeWLVUnPs9ta5zJz0lGRc+7u1L84jNeeBIynH5u6UxtX48TNKoKwCdoyIv1O6m1/cayMzj46I48f+/6eIeFBmdg1f+2ks7m3xmQkxjff+uAg4ITMXJWIrt1N73oNJvU2+NOHns56f/5Myx93elOvCAWPLOakspvTSaLbTLTOz3eW5d5s3ngvcLjP/EuUlAidQ5nFpq9rmEfEUylO1uwDj8yLsymx1fOIxN+OxUnN96r0e1pzDKT2c92ThHPe2jjIwva6M+2NEHMDC9vxNE8tbI+KDmXnRWNkXZcf8EdkawtLc2HfpPRdWboMXZP+ktPfIyolNpxxPI33tq9rrWE1M1wBOpzw93joinpqZn+soV7OsmjI1dfOBwHMo8wjdNCIO6ErOZuYLo/RuO5fyoPbrHWVqrpk1+7emDHQnB9umtYtH57K/jhKCPX7T83nV/p1WD2Y8z9d8/6r9W5lMqtkvte3L3pv7aWVmuI5VP4SqaPNObPO3dJ53W3rvtalrXz4OuHtmXhClh+XJlCHM42rbHzX1oGZ9MKENUnMvOqb2ejix3dQyqf7Oen9YZUXeljV2Ehv/2Xeaf45PrLwHpbfDiyg75Rnt3xvLat2MssFvmhWTU3VlSiv1nVChjIVsa+/wqnGXlK5b21OeeBzAWMN4zOgmfdfupGz1RIyj3iZbN3+6bsSqJkTLsTehAQdFxL6UybPeQhknCWVo2Gso3caPAr5PmU9h3LdpveWrI6babfmeiHhWZr45It4PHNxxMvx08/t3bP5MGjPaN1Z+4nGSmedSejFcqzmhnpqZu05Z1k/GkkZbsLjr7cibgD0y83sRcWtKT4mLLwSZuaSHSmZ+vP2zxigZ+ljKBXvRcRClV9KNKE8mnhwRd8/Z3jRzcR3PxXNdbA68fTw5O/Y7Vx/792gf0fGzzv2Wi+fluiLlCfDPMrNrnPY7KCfuL1PGjb+L8rS8qkyWOZh2jYjLN/siM3PHrg3RmFjHo2KC7jE19bfm3NR1c9g+5t5GuWA+kvL0Y9Kk9DXH7sR9FxFXyMw/jyU1LpZLh1K9Abhblp5jd6aMoe5K2j+z+Xz8TSvt3meHRsSHKOeRA3NsCEE7gRJlqMEfcumT0X8Ar43y9p8vM/mJfHvMOBPivuXYvzen3OC/rIlhlu00XpemJXIPiYjHsng7tYeL9R5PWYZD/4TycOFj2eo63dTHI6M8YT2VpXMbzbLNLxrV6cw8JyYPk6rZ5o+ndJ9/NCWh8vixeGat433HXO2xUnN9+iPlpQlXo1wXu3q51ZzD394s63OULvuH05G8mlZXWh5PGaK0M2V77j+2jEVv1elK7DRxrwbuwMJ2nDSsofdcWLkNaialrZ3YdOLxNGZq+2qG61hNTC8F7piZv4uIq1Ju2rqSOzXLqilTUzf/jTIv598iYkvKuaTr5v+GlLbjjSnb8tSxz2a5Ztbs36llYoZJWSvbxVOHxUfEf1KSFu8HftWsd7S+8dir9m9lPZjYDp/l+1O5f6l7UNO772ZoX/4H5Zw5sqZjfVPL1FzHGrUPofravFPb/GMmnnfH9N5rU9e+XJXNUNnM/Ed0DyWqbX/0TQ9Ru77eNgh196JV10N62k199Xc97g+rrEhyp8f4BKxHZubDAKL07DmMpTci76D0SBht8HcyuVJtCH0nVJjyNqUxteMuX5CZzwaIiD0ok2S2n9i119dVYV5MyVx2TfALQGbuHxFXZ/HT+LZR182pIuIWlMkur0U5IXZlld9BuQF7KaVBewRLhwrVvOWrdlsewkKvhJdS3lKyaDb9diVqtkfbaIzv+O+1h0lNPU6ijLU+jNKt+uXNU5UlN2aNm0TpafY6ytC6rqTMZqP9mpnfjYjOuQhqZDMmPCJ2yLHx4WPuMXqCEBFvouOpWY+L60SU+Z/ewPReMgBrcuEtQNvQmmG/cr8RZW6CfSnnug9HxLpc+kaWy2XmJ5p/fzxK9++2qWWizG/1EUp3+etHeVvOpCGD0+p4zQTdQHX9rTk37UAZ8nEoky++v8/SC/N+zXonPa3oPXZ79t0ro8xZdTxlLqJJ48+hNFo+GxGfozwZ7ZpzCeBjlG10TUqS5AxaTx0j4tGUJNvEIQRRelsd2izjqIj4ZWa+a6zIvpSnXfemNGpfRkdyK5u3WUUZD/8yJvR8yMxfRsTNKHXlvymTWY9Ub6fMfHmzvntT9suk7t0fa77/LSgJ9K4JsXuPpyjdrh9L6Tr9/FjadfoVlOFND4mIx1GSnE+fsKy+bX56RBxMuZ7cgwkTfU/b5hFxrSxDDq9AuWaMzt/bsjCh9ax1vO+Yqz1Wdm1tj67z3DeyzCvw9cycNPS25hx+o8wcXR8/3pU4bH5/al2JiNtn5qmUG4/Tmj9QruNTe0x3OJqeugvV58KabVAzKW3fxKZVx1Ojtn3Vdx2bGlPjrGwecmbmb6N7QunaZdWUqambv2VhPsjzWLp9Rt4LvIrypP5ulLbc6AFM9TWTuv3bV6Z6UtbKdnF7WHzbwZTvvz3l/P17SrLivFa52v1bUw+mtcNnmZS2dv++Drhn86DmLnQ/qOnddzO0Lw8FHpbT3/TVV6b2Olbz3aCnzUtPm3/G827vvXblOfWrEfERyn3N3Snziy0yQ/ujrx5Ura9ZV18bpOZetOp6SH+7qbf+znh/WGUekjvjNxOfiYivUE4kT6V7QuXaBsiSJ8vZ08Mnypj+K1HeYDE6Cd2EMn530gkVpr9NabTu2sk//xJlYt7XUw6Ertmya9b37og4lu4Jfkff912UzOZWlK5gp9Mc4FGG0n0V+FCWsad93kx/VvnymXlCROybmRndT3J63/I1w7b8RzZd3TPz9Ii4qF0gyljHp1J6ImxJuSDcrFXsDCZ3PR/pO072Af4lyzjXa1EuHLt0LSgzn9RU9hOB+2cZYtd2QUTsTDkZ3INm2OM0E47v8bpy8eSVrbqyRURslqUb/aRk4jTj5d9Jfy8ZgHNi8VuAFtWDyv0G5WZ0B8owjAMpT1jayZ3VEXGLzDytaYx16SuzP/DIzPxxlAnfXk6Zd6nLtDpeM0H3aBtMrL9jas4VO0UZPvBoSsO463i7qEk0bBkRQffcNlXHbs++25fypOXeUd54MGn8OZQL6UGUJNJulCdRp3eU2y4z7xwRhwPPpPtp9XPoH0JwIKWufZRyo/FVyvE7cudcePXuQdE9KfO4l1POm/vSMUyoaaA8jtL4fj6l586ogTLLdhp5PuWYfCfl5qhtVWbuFWWS1z0o55a23uOJ0qjq7DodEdehzDNycJSXHXwVeHpEXDsz/6djWX3bfDdKz7P7UoYBvnDy1we6t/lzmz9vp/Xkn8U3rPtTX8f7jrmqY6XyPLd58/d1IuJlwCtz8evioe4cfrmI2LK5Cbn82HLb+urKvSnn2VFvqdGQhK4b6fHv2nV9qqm7tefCmm1QMylt38SmvcfTerSv+q5jfTFBuaZ+lnITdzvKufxVsOQJec2yasrU1M3NKPMvnUyZ7HSLaB6k5eIHaOdm5rHNv4+JxfN2VF8zqdu/fWVmmZR1Yrs4Ij5B6S3wKcqQ20n3J/8BfKepE7s1N8nHRMTrcnHPldr9W1MPprXDZ/n+tft3f8rbzk5stk/Xg5qafVfbvnwKpcfF2ZT74B1nKTPjdazmu0FPm5f+Nv8s593ee+2ac2pm7h1liN9NgLWZ2TVv2khn+2OGejDL+ia2QRo196K118O+dlNN/a2+P6w1D8mdcSdSDs7jKG+H+FNHmdoN3jt0JxbPzr0KuBXwRsorf88CyNLleNoJdWTS25RG66qd/PPllIlpT6KcCLoavDXrmzbB78itmmW8nfLU8CNjnz2iWf9uUZ5Ynk6pfF/M7jdWrJqWVW78LcocI5s3N4CdXeij5y1fM2zLXzYXt69RurR3Tfa7C+WpyhsoJ9RDu5aTmVPHVU47TqJMVnYLylxTo1+5eUS8LDveJBAL3Yu3BY6P8pSunTXfnXKyejUla/xvHcvpPb5H4Y/9+ycsrSsfomTMv055JfgHJ26Ifu0eMM+dUG4/pr8FqGa/QXnLzfnNNlwXEX/tKPMsYG2UpxRnAEtm8p9WJsqcV7cA7hgRo7cJ3DQmv8luWh0fTdA96p66vvV3XN+54saUC9JPgLdFxJdzaXfY5zbLeDPlafO76FB57E7bdwcAz4r+8eew0Ij5FGW42KSbx9GTlK0y87yI6GrM1gwhuCgz/9B8p7/F2Ksxm++9TSy8NQFg24g4o+P7j2yVmZ+PiK4u0aPvd7cJDZRZttPIZTLzpxHRdV2F0ni8HKUxt47J7YOpxxPTu05/kNIw+yALT2BvSjnHtIeTwZRt3ngc5ZXkp4z9v/PtkY0l2zwzn9v8PfHtPutRxyceczMeKzXnufOahvpaynXwm5SXRYz7IP3n8DdSJq79AWWfTJpAcmpdyczXNH9PfbNJ5fWppu5C3bmwZhu8JJqeN7HwJLztTWNt0Ktn8+a0se/fezwxe/uq7zo2NabGeC/KaS8+qFlWTZmauvnKsX+/f0pMv4ryEpQTKDfVf4vyVkYo+7L2mlmzf/vKzDIp68R2cWbuEmX+nZ2B90V5jfYXKHNpjm/Pt2Tm/45dW1dRkr3Hsfj+p3b/tttznXN5TWmHz/L9a/fvPyjDZN5Dadt2Paip2Xe17cs7Uq6ZB1B6b3S96WtamVmuYzXfDfrbvFPb/LXn3UbNvXbvOTXKw4SR2zf7ZdLb0TrbHzPUg1nW1zd8q+ZetPZ62Ndumlp/Z70/rDUPyZ3xrt2jJx2XZWFm7vbTgTexeIPvP2G5NUN3xmfnXgUc0d6YFSdUWDz5Iyx+m9JIzQRl48u6AgtPqdrzydSsb9oEvyNn5cLrJX8/dmDRZPW/0vwhIq5HqXx70v208sLo70ny75ST03bA81h4Zei4Z7H4LV9P7Sgz2pbj26DLbs06Hkh5ctQ1f9FvmkbT1s2Jp2sukedFxGOzDEt5NeU1g78YL9BznIy6pv527Ff+weLxvOPumRPmIBjJMmTjVZTu0T/M7sk7e4/vZllTJ2XNzIOjPBEK4PDM/OG08h3G91G7B8ykxnrfW4Bq9hvASVGSgdeKMkngN5esqLxR4IGURvhPsuONDj1ltqds6/GJ3P+p+fm077akjufCfDXjCbeZ62/HuqadK8Z7pf2D7onYdxmLbQe659KBimOXKfsuM5/VrOORY+UnPZ2pnVj9Y02j4HtNg7Zr3qWaIQQ/ber/ts2NxsV1LjOv3tys3iczL4oyV8jx2fF0eywhM5pv458nxD2xgTLLdoqFRP9oTPuk4/KtlF4Zx1MSjid1lKk5nk6KCV2ns/TC+ALwoCZZczlKI67r6SpM2eaNAyg3DeNd9Zeo2eYx/e0+s9bxicfcLMcKdee5hwI3ycxvN593JclOpOzX7YF3ZeYPOsqcTbnZuz7w82zNizOmaihc9L/ZpOb6VFN3oe5cWLMNngT8lNJOeWKUZOmzW2VuTbnxezHw5oj4VmYu6WE97Xhaj/ZV33WsJqb3s3j+oiVzj82wrJoyNXXzNMrE/NPm+YJyrzIaoroK+AOlfbcuM58E1dfMmv07tUzONinr1HZxll4eb6M8VLk8ZYjtyxhr92Z56xOZ2Td8r3b/vpfy1r3tKQ9puhJzE9vhM37/2v37WMrxsTnlARcsfVBTs+9q25ejbbkZ5Y3LXfcRE8vMeB2r+W7Q0+atbPPXnHeh7l675pz6eJYOH2vH09v+qKkHtetrTGyDNGruRWuvh1PbTRX1d9b7wyobLbkTEU+iZCk/Nvbj+wBPbH7+xrEM7MUy8/0RcRw9Gzzrhu4smp07Op7qV5xQe2+OGzuy9ESzpDdIZl4vInakPB1/VHa8hahyfXSsr+1bEfE8yuvlP0jperdIRNyKcqL4AuUkvXbCskZZ5YMoiZQlPUmAx2XmY5rljiZbfXmrzG0z8+KbyyhPTL/TKvP/KIm70eR6r6TbBZQT3LcpJ+ZHsHS8/q+jvOL2r81J6EodyzmChdfXHUdHV89px0lmHhZlIrgvZenSH5QhK+2bopHD6JnAOSIOBO5FeSr2rIg4OjNf2yrWe3w3P586KWuUnh2vpFxUfhARe0+6sLSW21XHRz1grkF5utTVSwamvKGsUbPfyMwXR8QDKMfAj3Oha/d4nE+jdJ38AWV+pSVvdJhWJjNfFGVIwSGZeUaU3j23zKW9X0Yx9dZxOhpqHWV662/NuSLr3jJSMw8UVBy7VOy7LG/06BvvXTWxeo7NBxCl23PXq6LbQwj26SizF6Xb7UmUt0e0z3FfonTTfiflfHhixzJgodH4gebfXW/tgcUNlLvRkWyp3E6jG53RU6+uxjWZ+dHRvyPiqMxcMmdD5fH0vJjedfoYSq+fIyjX+0nHEvRv89Mn1bOWmm0+8e0+61HH+4652mOl5jz3BMq18NuUuZC6Jiw9uEkedSU0Rp7flJn0OuqRmroC/W82qWl/1dRdqDgXUrcNbpuZezXrfnZEdF2DHpyZt2vKPCoivkr38Pnet0XVtq8qrmM1MVXNX1S5rJoyNXXzaPrn+SIznxgRN6GcU34yITFXc82s2b81ZWjW86jW+toPHHrbxRFxX8o57guU9lHnW3miPFTZbWx9V8/MB4wVqd2/nwUekpkfaRKQ72PpfDM17fCa71+1fyltq+dQ5q38TmYe0lGmZr/Uti/fS+mN803K28y65prsK1N7Hav5btDT5q1s80PdG6V677WpO6eekZl9U1ZUtT8q60HN+mraIDX3olXXw5p2U/NZZ/1dj/vDKiuW3ImI81noarsK2Aa4H+WEN/KZ5s/tKd3+HpqtMZbRmtg2Iromt60dunOViPgwpUval+mYxTzKOMlFSZJsPWGLiJ93lGnfZIyycM+hdLHu1Hy/syhZ/ndHxPGZeUCrTM36RtnRzjcgNUaV7DzgX1joPjvucMps4kdRniwdwuKb9dH6fxll3o7zmnJdPXdGN4ivpzRiju4o869RxrC+g5JE+R9KcmXch5o/ayldm9/brLOt5mK3J+XVgkdRXne75Fhqvt/Xm7+/HB3zAFUcJwdRxt1+k9KteNpTj5pZ4x9AeTPCRVHeCvA1yljdcb3Hd+NzlGTVpElZj6Sc+MYnM1ySEKip41nekneHpvxtWDwkbNz+TE8SVO23iPgWpTHz0QlJFCgNrlvm9Dc69JU5hDIM6dOUurQ3E9TUceqO3d76W3OuiIVeZ1emuZBla3hI1s0DBXXHbu++i8Xjvbek9A5oz6FRNbF6+5rReFzz2ah7906UG8fRzeO9WPp07ZOUc9/+mXlmxzJfTWlEfYCynbpu+Nm7c0wAACAASURBVGDyjfwo3lFvhu9TJu+9HPBFyhCHdtma7QQV82S1k7zNtfUurZ9NPJ4iYufM/GQs9JL5M6Wnwb/n4jcAvblpUO1JGYYyqbEL/dv88rHw1p6LgF9nx9s56dnmjb6hebPW8bbx47z2WKk5zz2V0osCShf7L7N0+MtW0f92o21j+luCZqkr0N81fr3aX3RfF2raMjXbgIjYNjPPivK6+6428kURcZnM/HtzHC9pD4zK9RxPUNm+qriO1cRUNX9R5bJqytTUzZp5vkYPV3al7NeXRMT7MrPdjq5KblTs36oylIczR1PaRGdQevItUtku/k/K8fsWStvwWEpvgLa+N1bW7t89gEMj4nfNMnbsKFPTDu/9/lTuX8qx/VrKQ8SDIuJzuTAn2cX69ssM7cujgH/PzG9Fmb/pZMp9Z3WZGa5jVd+N/jZvTZsf6t4o1XuvTd059cpj14yLgB9lZtc9RM08nTX1YOr6atsg1N2LTr0ejq2zt93UmFZ/Z7k/rLKSPXdOzsWvdTyxI0u5Nhe6ET4yurv9/YOSjduPyVlgqBgGlZk3b2K5GuXEe+MoXYA/nAuT3O1F02WY7tegQUmkrKJU4vt1FRhlGyPiMT2Zx1Mz8/VN2R0pN9zrs76+NyABHDOWgFjSo6GxOeUEslVmfiUmvJWpSaZtT9k/36e82nXR8I4sY0HvQMnMPiAzl7zmPDMfFGWowSnAnpn52Qnfb7R/vxfl7R1dai52x2bmg5p/Tzo5/7E5WYzm7llyk0XPcZKZp0R588vtgb2ze/LQkXOZfFEa+TXl9YR/ojRoftsuUHl8k5n7Nftv0qSsf83M45p/fyomj2PureNRuvPvQulxtRVlm92nY1l9byir2W9QjsF7A0+JiEMob5Zpvw2r5o0OU8tk5mci4ixKQ2f3zFwy/GtMTR2vOXZr6m/NueLqTSwn5oRePE0CCEoCaNJcOlB37Nbsu97x3lk/sfpNKPvu3ZTjblx7EsKRrvl7nkI5dtdGxGWBT2bmm8fi+TvliVOfUVfje1Fu7NdRbm5H2sMZxmNqq5lrpCbRD+UYv0qz7s/SMd8Z04+nbZu/a3q7Hkx5i0SfqducUhdHjbbNKOeUdiMd+rc59Aw3mrGOTzvmZjlWaurKha3GfNf+PZfFw+e63m70bZa+Mn68DsxSV2Bpz7NFXeM3YPsL6s6FNdvgFcCpUSZRvSLwtI7lHEbpwXoapT68pqMM1A1fq2pf0X8dq4mpdv6immXVlKmpm7XzfD0RuGtzfI96I7STOzXXzJr9W1MG4C+Z+eqIuFFm7h5l3qtFatrFjU9Szp+/Zv3fWFm7f0c3zgdSJpZfMt9MZTu89/tTv3/3ycwvRsSVKcNkurZR736ZoX35eEqPlFtSklefXJ8yldexmu8G/W3e3jZ/Y+p5t1Fzr11zTh2/ZmxGmeut/cKR2vYH9NeDvvVVtUFq7kXpvx6O1LSbYEr9nfH+sMpKJnfaO6prx/0qIr5LGd/4v3R0YczMJ0eZSG0fyhPb49plGl0DBJcMg4qFV82eSjkJ/H/mvjxu16ls+3jM7AhbMoVMB+0oqZAhkkKlNBlKiMIbInlVxo3eklSUktmOXQh5hS1jZjLGlqN8Mk8ZMkYb+/vjXOu+173udV3rvJ7naX/f8fs9v2e413MNa61zrXOdw3EuCKDnIZQsbJjkQAhx9kyvhjava5idP95npfBjz5tR8hrBDs/noZ9yNOQddN6vVgEJ6PMPpNfOQ8HOArBbMAB8DUCJnAsAlpa0OsnbJO1U2HhystWLSwdEGkkbQpuDSR5UsILeQ/ILMCV9DQBPx/7N+tSz2S3lsM5uB9sEPwULMR1i7HfOk4fQTJCd4nFJuZckxxIA/kryDtj8/Xe0IGswpap1foc2NVLWh0jujz6Z4auxz7K+8sj4erCDz52SVmlQCIB6hTLPuAG2wU+ArXVzwxbhHJ6KDtU24bDXduCLqMo4fHO3Kr+etSJB46YrR3pqgGfuesaumu9NJ7F6WJfeBZPjzWDz/I/hsx4JYelBSf5C0q6hzSPBs7IQbC3YEkYw3QmStg7XviL+nMGbagQ4+slp6IekLUguAlNqj4bNzf/O2jTOpzjuCqVPc9DCyLdwvle8Zmuf58ZIkj9ouE6tzwEzJH0Flm70FxTSjbwy3jbnOsIjK+eFdfQmmLI7lHKmdnLf2KaViLOLrAQcCjtcrALgFBWi68ZD/wrwrIWePvg9Le1/ERix86pB6e5V8JJ0Iq3Cy3Iwg81stCiHJzUYmVKdT/DrV637mPOZziF5ACr8RZ5rOdt4ZPMYWNpKG88XYPrrjHDdGSRLFXWqe6ZzfKttAmbSDJPzk5yAcuRKVS+GEbd+QdIvSP43mg/StYqVrvFF/+D7MwCLobDvO/Vwz/t7x3cmjUd1dphMPAAz4PXgHBevfjkJZmiYA1aFciaGq6h62nhQfbeAms7r0vnhWHfhOGvDt6YO7AUkc8epW/+AQw5q9/PqIJ6zaG0/TNpV9aaAVvntcD50YVYadx4leRYsdPwJ2KTKcTQsF+7u0KnHISMHTBSdY2CLzrYqpGXB8p2fh1kCi6S7LJSaVUY8xWEixqEJzn4aQi8loaCcR6GN3oyS1wgwD1VrCozzfrUKSICFhS2GFsI7DZKfTVWSA59hRjAoPRe+l661OMkVYAv8mpIeLFxnK5gifwnMa/fPQpuVw9dOyd8iQVjapx4yxkXDPdM+GFCew6HpEtjiq5JS6JknHbBpdu3FNVyNIpIuNpJKe+Z3QHpwL5GyzoQpxMuH359AnyQu7SuPjL8oywWO71MKGQXqFcqq4xbwD1gI5H6SmvKvI2fTTDRXdPC08aIq4/DN3ar8etaKxEjS8xzlayod6akBnrnrGbs833u+wr28JPWAVae4HcCKsPDmpupqOXrWEpLPwBSz7wPYWFJT1SkvmoxpnhDmiGo/0Wfoj5gI84rODUsHy6/l2XuaUOTFakOtz2ne0JSw89nKJVu9hpKK0W2jxGjnXArP/nQYrQT0SgCmKFTnScF2sujYxkPE2YbcsniBpHVhVaCGG4+T/hXgWQs9fXB59m/vRlbBi5ZikmITWIrDz2De3ojqfOqgX7XuY85nugrAXcEYfAEa9l7PtZxtPLL5ggIRc9AdVi89E4AbwvoWoxFuLLSp7pnO8a22CZgMYAsYLcB94XsOj16cOkOOlPR64TpAvWKla3xR5uHJ4dHDPe/vHd9DYdFtZwP4H1i0ycD7OcfFq19+A5a+PA22JtyMYcONp40H1XcLqOm8VZ0/oHXdDaieteFbU1fAMO9S3salf3jkwHO/ChYM96qeRTvuh616U4Cr4ux4YZYZdyR9Mf4cOnVaENaDJEXr6j8l3R3a30WylHYVvW4zMcjXk2M1WLTFSrBw/RLzdFup2Yh48J2K5lCvaEg5sOHzkhcjz5eN8KTAeO739nCfiQCekVRSau9Xh1JrktoU52WT54qs7wMg+UOYgekzAM4l+RNJ+YawRfjaHZaPvjeyCinBA/fmcM//o5DXXnjenIzx3kKzezSca5o/9/dgCvo1ALYjub6kPNrCM0+8+A7JXWGL63ww49ykrM3rsLDkd4TP91JWwQu++Q1Y6kCKHYLy9jNJtxas5aUDu1fG16GVAJ4YNuCFSh0g6VPMiGIlXZ80qY5bwNtgCuYXSe4J4JaC9+A2GHFe7MtDNVwxy9PGi6qMF+ZuiUjUI7/VtQJ9I0mb18ibHuGZu9WxkxGIzo9+vndJmd8ADpJ6kueEZ/kdzCBcMwA0YTPYIWZHWCjzpcpSbIMnMcX2sHWqJwOJ4rlw9CDlXiMvnP3kMfSD5K2wkO8zYOtv6ZDhmU9N6I0V+7xCEduH7+laAdT7PBJ2rgbrg2KqtrPPnyW5OayP3gCGIkHd8Mw5z1yBb39aEhbuvyiAs0jOIymfB1VyX/iIOLvgGZJfh82Z2J+pYWo0+leTcc6zFnr6wFPBaw30PbMj4ZqlMeo0nyr6VW0f8zzTFABfg/XzJjDuhzUL9/Jcy9PGI5uH0Lzev4XxbSyLcqGRPUl+EqH8tKRSdJpnz/SMr7fK6FXop3aWCGkBh16cXbPJsAMYHcAN4edPF67lHd87ANwPq5IVCxHkjhqPHu55f9f4wvipnqFFULxCskR94BkXl34JS2V9NdxvJsvFRqptnPuY5908Oq9H5wfq6y7gO2t71lQP75JL/xj4h2Y58NyvDTMB91nUtR869SagLr/jillJqDw7jHhqEmyA31Gw3j1Jy5eN6R+z5d4aWajU6kCvHFwTsSdgVtZJMEbzswsenyrxlKwayYdhE+GG8Ow5TocJ9dLh2YeY/EnuDFMuouDOgBmecnhSYKpVAYLi+HOEUECSD0jKLYU7hIV3eQB/G8NhFZKWDfdtMyZB0qdDuw1hHC+5QH1A0gdDm+thJFQ5b8tnYIa7OQCcGRbNIYs6yQ/A+iCGHu6E4bDnb9MIkt8CCykuPff6CmlKJI9CX0DT96rOk6Do7RaeewSWI57npwKWM7wUbCH/Ecoe3+PR75sNUKjgBR+xGmAewcgLMQJToFZDCI8neQiMs6LtwO6ScUlNpM75tWpEsZ5xAyyC6G8wWVsGplzkOAmmcJwO4IOwSJrNu7bhMBv+EpI+Wrhfo4yjnUgtV5498uupIDJUrhSZAia50yM8c7dx7ILntYTVYTn3KVwk9bBUlZkA9g1fVeWiBEk3kHwIplRsA1vzc4PYWbA87ujt2lDSYtl1asbfodz75H8jEbS7n+SvrhirPGwZvkpKf3Wvc+JQmKIWsVzcQ1I4+txF2Onoc8CMI2mY99D7d5Bxz5yrzhX41rnjYLwPB8D2g1MxTKrtIff17hdePA3zrsdKPHnUkVf/qlWDA3xroacPPBUmn1bCQUJy34Znqs6nDqjtY55n2hxGRnwIzAi8TqGN91qeNh7Z3Ah2ILoZVonua6UHIvm/kjZHIeWQw1FEKfI90zO+3iqjaQEJAEBuMPbqxU5EPS2NpEijLbzjuzqM52mamiPFPHp49f3hHF8A9wYn6kSS30JmSArwVNdz6ZcwXpqpsLTXY1FOtfW08exjnnfz6LwenR+or7uA46wN35pa5V3qoH944OF5csFxFvXuhx69CajIb4fzoQuzMi3rOJh16xLY4eh4WD56ikiityKsw/6IzFtD8lBYx9XKwUUreezIbyEjDYODeIoWer4U7MD7KqwcXp6zfyxM+dwYtgBMgXkcU3wNJpD7w5S6PQvPDPhSYDxVAQ5DPRRwM5jycReAd7BcAnoowqhglPMakw4J47ckLF2u5BXchlZdYBnYwlOKEvCGS/4U9dDDJWAhpc/Ccod3lZQT8c1JcjZJb6Dv6cjf3zNPDoMZP3aB8QWViN4A4LHgMZhf0r2lMQAwj/rlC3/HcoSXh1gNAG7VMBFyGqboObADDhmn5ZweC/OonAYLIy6R2dWIYj3jBtg68Ef0K+6U0lEmql/p4HYakeBo2tSqWUS0yXjqEa2hKr/wrRXVcqX0p0d45m7b2H0BNseqkJOkPlGwF4UdStq8o40geRuAp2D99QVJjxSa3a0kpY2WzpZfp5bi1kQQn8LdT/RVV4SkDWipFCuggZMEvr3Og/uURB4Eo0np2Wt97iLsdPT5UHRtA1wy7pxz1bkC3zo3r6TLSe4vSQ1GCw+577XJfrEemvcLF9TAzZPAo3+lB555YX1RmiuetdDTB54KkyuTPAYmB1ehwQPrmU9e/Qr1fczzTLvC5tG7YfrzIbC9NYfnWp42Htk8IXxfCsCGJDdUmWZhaRrXZg+SYppOlz3TM77eKqPX1cbYoxezz8fZg8oRXrdW7ucaXxlZ+SdI7kiLcNpHIYojgUcPr74//OO7C8wAeA2Al1DmgPFU13Ppl7KI101gEdn3SCrxu1TbwLePed4NqOu8Hp3fs+4CjrM2fGtqlXfJq3845cDD8+SB5yzq2g+dehNQl1/v+dCFWWncWVFSDEP+HbPyYUDZS6PBsDTAQs+r5eA81kJJ3yT5MbQTT60raf1w4D2VlnKQY3kZWdp6ks4P1tkcj0p6LBx6riR5UMMzeVJgPFUBPKGAXwGwqgrlnUO/XAw77D0BC6uNho2S19tjTDoRwEUwI9fj4fcPZm08hwdPSCXgCz08ADafniT5VhiJV96fZ8AE/QZYmOsZhet45sljkq4nuYukU0hu3/DcD5P8MoCXgsW/xFUxB8lVJd1JclWUc7k98xsA5g4W+qeDZym/lufADjhkHJZvugPM8BPnQ8m4UyOK9YwbADAY5Qb/OEjuOi/JxSQ9Hq41e+E6nja1ahYA2mU8zJ9ihbgCGuU3gWet8HhYvekRnrnbNnaPthlqUtBJUk+rSHYSTClciORXGgyBJaS57Rup4L3iIJHsm2lVGB4NhohSP+0C2+N+AjP6D0DtefcR7n6C8ZPNCTPqlYySAHycJPDtdU1I007eGu73KIBb0Dyfan1+DEwBrRF2NvZ5QfmcEdq+Iukd2XVcMu6cc5654lnnXiH5UQCzh8NFybizA0xx3BiWzj4UaSFp72S/OElSiX+tDSNALwVuJuzwNR9sXJYE8A8lXm3n/uSpBgf41kJPH3gqeC0N41dYMbR5Ly094wpJD3nm0yj0q9o+1vpM8fXC9xKBfwrPtTxtPLJ5bPa9CYvBovZSr3c07jzj3TM94+ucA/EZamjUi2kE2qfDlybluZ9rfGmRONHxvQjMeJEbSjx6uOf9veP7S0k7tjVwjotLvyR5gawK4bSm+3nawLePVd8toKbztur83nUXcJ+1PWuqh3epVf/oKAee+7Uh6iDVs6h3P3TqTUBdXrznQxdmpXFnHpLzSXqZ5LwoHI7o89K4ysG1WQtJ3iBprfC3C2C8FyuQvFLSBtml5qB5H2YGY1LJAzdHOBzPpOVyD23CMEK1T4U2O8MW1dJze1JgPJV0PKGAbeWdJ8AE50OwaKMftxgHAJ8xaaKkk0h+UdJ1tHDzHPHwsG7L4cETLgn4Qg+fViifLOkJks/nF5F0JMmLYYvUCZKGStvCN09epXly5gzKeHEOwBTQt8EivLaHpSPk2ANWHnhx2MbSI1nsOL8B65+DACwTxmSZ7HPPgR1wyHh4pnvDPPlHwzwBholi580+r45b+Kwki8je4QAA14VrzI+yZ8XTplbNAkBVxnukc/GaCqGhBXhKuHvWiqqHtaQMNDyTZ+62jV2XsHUvSf1hMOProzR+knMQDsjhvXeCHbKmKHjESe4cjCc9QtSSkSEg1cJ+DlPmVwxzoOSNiiluc8efRwF3P8mqWr1KcqLaK6Z5OEk8e13Tc3wm+XUP2OFwPRh/z7tIvg2miL6S/E9rn0s6u/cH8ixJTetAW5/H8u7HwBTxm2ip36USyC4ZR8ucS1CdK/Ctc1+FeR4XgXHvlBwL28By/m9Kfp+SNuBgqt97Sb5XHTj5EGRFIQWO5GkAvh0MHksgpE523J+q1eACPGthtQ/C860IM1pMg5EDz4/BCl6v0UL0X4YRfV8NMz5EeOZTJ/2qto85ngmqVzH0vp+3TVU25TNkA8BfJDVxvXXZM6vj620DYA32HVhvALhcUp4u26YXR6PJu2FplRepOU0KANal8cmMwPTLSyVtHz/0ji/aU78jPHp49f07jO+k0Oc9Z4rKjprquDj1S08VQk8bzz7mejfUdd5GnT9cs3XdTeE8a1fXVDl4lxz6h1sOavcj+RZYls6/YGtqJEk/SNLkRAepnkU77IcevQmoyC/850MXZqVx5ygYi/1dMEKogwttPF4abzm4uMFejERBD5hOqxBzhKRbg7FlMoY5HQATjFtgOe83osztsD/MIr84jG+llHK1EywN49swy/puhTaALwXGU0knDwXcqdCmsbwzLG9/LlmU0fUA9ie5JYyc+snCtaIxaZEWYxJIrhy+L4X+wpEiHh7QdHiQL1wS8IUevhAMN3+EGYDmY1YFhuTJyf9sRhIaJg/0zJNdYfPyMFiu7qENz32+zGMAWGpZDyTnlDRD0m1hAVgBVqYvrWbQZX5D0v7J9RcAcDYHiZDzA3tTKWGPjD8TnmcCya1QrsIAGPke0CeKvSn7vDpuFfTmgMyjvhwtheIfKuTFe9rAz4bfJuPLwDxw0XMxQnIOAOdJytcMTwl3z1pR9bA6lQGgZe4maBw79DfAiDdgsnuKpIFSuhomqf8oh73HgEX6PRr+5xEOpq1MgRGtzwEzGn9URmy6Jexg1ol3RFIMQ48cVL/MZCmmuK2I4cNCF7j7KazLK2CQ2LAEDydJ417HrGxqCg2XUL00+fX7NA6qyRiuONQKZk6csDaXQr4b+1z98u7LS7op/O02li0JXhlvm3PxvtW5At869yTaSc4B22tOR0vlE1RS/fKDTvYufyjIynJRDoORa+nw9y77k6dqHuBbC6t9QHI3mGd4YRiv2or5uktLyd0PSYlkJZx/zvn0HLrpV02IBKGtz9QFnms527hk04l0vUAwOsR9yr1nOse32iZgteTn2WH9kBt32vTi1WHGSwH4ONvTpCCpFzEdDqOlNE4PDsbw3M/12aoeDt/7e0HYuS+VzZzvzDMuXv3SU7HTU6nQs49V3y2gqPM6df4UTetuCs9Zu7qmsh8ttDCAZ8JnA44/h/7hlgPH/abAUrjnAHAVyc0kPYDhDBHPWdSb+u7Rmzzy6z0fujArq2WdTvIiWMjp36NFLYPHS/O50h8L94sb7Ou5tVDSjjTm/eNI/iU805phEuTXOYvkpbDJ+XcV8umCdZo0q+FTsGiZpWEh3NFzvkXyL3/GcHRERDUFRr4qUGcppJ2QXB5W4nrjrM13k5/z8s5LAtiW/TLJI7CJdw/K3spoTLoadoAsRTbsAavMtApsMSl5RvfD4OHh63kD+sIlATs8rwMzumwLO3jmFvPfJT+XODQA4Dfh++EohHIDvnkCM+7NgFlkj0az973NYzAFwNZBETwYtmC+k+R3JJ0Z2rrnNzBkoQaAqzMLdWoYfBXmpfhLfh2njO8I20yeAvDe8HsJ56nPiVEy3nnGrRUkfy7pv2iEasfDvLrzk9wxyLSrTQIvG36jjKshnZRkTgQOtMtvvF61goh80Q/e9AiPt6tx7NINMHmmBWAG09xocV/WdDHYOpTjeVpZy8i1kUaDLCrp8+F6nwbwvzRi9JHhy9QRFIVaRYvFATwIC9MfFbr0E2zNvg7m6GhDlZOkba+D7Q+fgEUkpP1XOkSvCktbWgoWFr2jJLdRJ0GbEyeFp8//ScvDvwnGzTZUERB+GW+bcwDcc8Wzzr0Ci2hOFdT8EH2fw+hdS/X7CmzNvgLD45vLOADcTfJX6PfnLYBvf2JIgdVwNbjcyB9RXQvh64OtYON1maSjSJaigveCj/OvbT5NRDf9qgbvM43XtTxtvLLpweYk74WlNx0JOzBvAnTeMz3j62kDmMytBODvAD4Gm5852vTiO2Ey4EmTikaWddHXZ5u4W2qI+uwP0MxVVNXD4Xt/L25XxoFWgGdcvPqlp9qqp1KhZx/zvBvQrPNWdf4MxXU3g+es7dEvY7TQFWrmk6npH245cNxv7uhICvJ/Hi1FOtfnPGdRb+q7h8vNI7/e86ELs7Ja1tTs99SjEuHx0rwGO2QvCosk+LOGy36CfU/w8hyOxJgLlm93OfpEoi+RnEsZUR0HvZGrk9wFZg0+QqGccbBMpgPxadhkPgl9L7jHcwY4UmBoOX5bwzaMb8Is5ntlzabRmMRPhFkES9FEQ1VyJH0vbUBLe/JgTphHP6bilN5vFUlrV64zU1Lv8KByhITnAAmYIjADwPthUSVTMBxtMFRNSNIA4axCPjfJfdWQ2+2ZJ+iHy2+Ifr74QAWCgDaPwVvD9z1hoYAvh0PdlbB50Gl+B9Qs1N+ARQX8Hi2HXo+MS3qe5I2wvrlLzWkXS2Z9mnv/q+PmQNzRDgOwjiztYWlYCsV7O7SJiFxMq8A4HYBhAm/An+aWYg1ggGMB8Mnv5RhG7hG7L/u95GH1pkd4PGKdxi7MmQ+FZ0v5bR5C/9AwAuBiSUNpFgC+CIs4+S5sXFLOo7lILiLpKUnnhLE9Hc0kmjV4KlrEQ97nYj+qTE7dCS39FAdr7eR+pUNuyknyF1h48wDa9jpJ36B5wy6S1HQgijgawE6S7iD5blj0WFN1l0a0OXEyePr8C7DD2MdhVS0OLlzHK+Ntcy7CM1c8svINmBxMh0VuldKGe7xUMC/8w0rS3wIWTvbVN2CEz2l02FawCKLDJVc64VdhTq2VkJSvdu5P54f3hqQXwv89G+6/cuFe1bXQ2QezweZ3nOOlOeXl/GucT5Kmhnfy6lc1eMo2e4yJrmt52nhkk+RqsHn/NpiMNhl5PwwzMNwMi6gsGRtylPZMz/h62gBmJHkHbK/4I4zTboOsTaNeLOm68HyeNCnAdI5GfdY7vh59Fj49vPr+Hcb3qIbnSFEdlw765bcb/t61jWcf87wb0KzzVnX+DMV1N4PnrO1ZUyPaDBGt+sco5KDtfj1eIlm61fdg6Vs58bLnLFrbDyOqelNAq/zCfz50YVamZc2AKUQHoVCNBeil26RemiGjDXxlP4F+CFgpTDBW0orPdQuayezyEqrzFKyw92S/v1Sw+Hq8RoCPs2I/WBjl+TBrX2kCXAHbCC+CWdWfK7SpVsmBhRbuC0uH+z0s6qiEX8P64SLY4nYyTMFNsWt4rzZMBvAhSW0pC54DJAAsIGlNkhdJOpRGjpWjWk0oEfCesBeMSdV5ImnrcL0rCobNFG0egxj6/rpCVFjY0FKOny7zG6hbqFeDHVRWgoWNP97QrirjNA6kN8GI0L9EciNJuWESMD6avE9TeKpAteFZWIoRYGGVTwCApAdJpgawGY42CH9fG6h6MQCfjOfXjuObGoI88jsB9ZSN1EjShFo+eITHI9Z57NQnlU+tSgOH/EsTegAAIABJREFUhkwGUnxXIXyb5EIwBTgetg8AcDXJDSQ9IekntCoMn6i8Q4rU4OmpaOEylo4GDf20Fkzmfo52JewcWbnhtmjP2l73JfgqWIxIuiM88+0kGzkymv4/PGejEyeDp89fhjlMomFqTWR7awcZb5tzEZ65UpUVST8B8BOS74KVQl5B0vuz60ReKsAOSRMwbJy+Ff2U29lg5dx7pVglvU5Le/RWKJkQnvkRGHn0l4Lx1bM/TSN5LYAfSjo3KOlbo0BAHuBZCz19MBU25suQvBCDkVMR19Aibmqcf9X5BL9+1YRIEOp5Jm8pZc+1qm2csnkUfEbemLq8NOyQuLaaOXgQ7lXaMz3j62kDAG+TNInkzbJotJyQFvDpxUMOa5RpDWr6rGt8nfqsRw/3vL93fB8n+UsMGhI+mrWpjksH/XJRkn9Ae9lpTxvPPuZ5N6BZ5/Xo/Cma1t0enGdtTxXVGHk4icNpsBFe/aMqB4777QHgpyS3DPrcGTQ+rtzA5jmLtu6HCTx6E1CR3w7nQxdmZVrWdsGr+C0Y0VGMZiilhUSsjuE8bE/ZT6Dg8UqepRjG2fDck9PfgwKVtzk1a/PJwqVSr1H8v78m/1PaqJ6DKR95/u0zslx1yUjaSjwav0SfOf3w8LfcKOWpknMSbGP6IJorXAFGUBUtlufRooZypARsIzDvQO717AltRGGiew6QAPAgrUzypiQ/jrLC56kmFAX8NgyXpY/PWJ0nCWrhdvuRXErSwzQSr5uTz6bTcrevD4fsy2Hj0evvLvM7wGOhPgyWlnMqybNViDRok/EEq0paM/x8FI0HpoT78z7N4Bm3Rkj6DMkTg7fgKpLfh/XlBhjcUB5xtMlRHN+OMu65tkd+X5KqXvZa1ENUBt4EUwY2Q3N6RNvcjRjT2CV4g1YadW7YAfHNDe1epKWkHQGLUIvrISRdBjNIIvnbd0keH39nB9JlOKrYwW8sHRdI+hCtrO3nAewr6c6GpheRvAZ2AP4aCtGetb1Olo76FMnZ1EwCCwCvhzX5algoc+v8KyD2eZsTJ4Wnz8+GcaY9hL6xoclzVlvDG+dcAs9cqcoKjRvjM7AIkRdL98oNUSTz1D1ouIrf0KFIUp4K2YbzYMaoyH81M1yjuj9JOoDk2QAmk/w6jCtpNTUQZsOxFjr74GckL4PtdSrJivqcf7fCiH5L1R4B33xq1a/oJAh1PlNuTCwdel3Xct7PI5teI+8p2fcuSKNlPONbbRPwAslNYfxn66BsNPboxV6HdU2fdY0vHPosfHq45/294/sLWJrYZ2ERIyU6Cs+4ePVLT9lpTxvPPlZ9t4Amnbeq82corrtA57O2R7+MkYeNzuEO+odHDlrvJ+l2ZNFjkk7L5zIcZ1HPfhhQ1ZsCPOdRYIzpWBGzMi0rKmPHADiY5LbJYrE7LIzu17A8zjZvpqfsJzB2z3587jxHPy+NmloTAXv23BuE8JzpgTgn1ToBdmA8P7Rt64O48E4K9x56JthCtC2AZQH8JFn0U1Sr5MBX4QqwBWgdSdcGRfWBYDEdUT/U+m40k/FGPIqWhSLAW353a1huO2AL3ecLbarVhKKQk1wY1qclj4FnnkQysInxZ2XkYwFfgvEo/RCWl7+t+mHI+8AiPRaH8T8QwG8lnVu4jhc1C3X0tMY5+S0MzmUAVRmPuJfk2yX9nUZO/GDDM+1K8t1BIfgkgAs1SNjZOm70kbvuGb7eCQtLXRG2gR2QNPe0ifeMOcOTWCZ57yLjHnjkd/l8bmrYe9qoyEUDBq0CxJEwxepONJPets3dCE8FryokfTg84+ywtfQrQRH5mQZDvw+ErYNXwVJoHnZcOyU17UK6HCtaLAHznDXNw6qxdLxAKxl/NSxU/xckryrMAQC4DBbteQHMgDd0kG7b60guBzNkrAFTemeDzZW9NMx19mXYHPk+bF8YyD+nk7w3NzZVUOvzxQrOhgE4ZDzCM+c8c8UjK4/AUuPOhxVPmJg3CHtXGmL/bKHNCjBOw2JFPJITYevehwEsANPZrgYwWWUS4Nkk5VEKLoQ5+zJsr7kUpjQvRuPiKVWaqa6Fzj5YCTYnCeAuknsr46oL+9amoc1bSV4b1oMc1fmEun7lIgh1PlNuTCzCcy1PG6dseo28N8IoCJaAeca7RjjF5/aMb7VNwGdgY/wKLdVw20Ibj17sdVjn+mzOP+oa38KhdTsOlxT36OGe9/eO71OSfk3yI5IOJpnzGXrHxatfespOe9q07mPedwto0nm76vxt626Xs7animrTu/TQQf+oyoHnfiVo2NFUPYvW9sMEVb0poFV+O5wPXZiVaVmxI2di2Eu9OIwcbWuYBfFs2OQtRaR8FfWyn8D4eYdzr3fpmdK86REYudbgRcolqFMsCUs1+jhsQTpd0pUNbaORIi6+pbztaeHrvTCyqk9pONrlGNjBtbFKDgCwzioOGMnuR2nlMecMf/srBkOt72jYJFM84BDg3yRKbrS6ltKNFgPwY5K9HGQY0VqKc0gegPZqQhFHA7gf5l3LrfjVeaJABubAeyTtEv7n6yR73j5ZqPGvAPyKFtY3CR3KEZdQs1Ar87SSnEQr2SeFVKWANhmPWBvAPSQfhM35VxsWssNgi+XtsM1sSwymL9XGrUruKuNyODS80zsRctXVD+d2tUlQyxnuIuMeeOTXU72iZPSM+BxsnTkeVv3qWljI6Wmw3OAcjXM3QReZawTJnwE4PngGLyH5XgDzwKoHpYjGyX/BNuLemkQy5UEb/Ke+YdJNuizpNgSuEFr541LUlMtYOo5IlfQZMBlsazcdFnFSqurRttedACvB2gvxpjlgTkYWii/pAZo3718weciV/q7kvTV4+vwekkuonFcf4eUFaJxzvQa+ueKRlciDNH/4KhmAYoj9auGZSl7DqaHdurDDXZ5+dSpsPT0QgVgepsxORdmr/WeSa8LW8Bi1U+J8KyFGHgO2d/8U/eiXEjmpZy309MEUWErKdbB+OAXD69wZ4esk2Lz+FWwO5/DMp5p+5SUI9TyT1/DsuZa3D2rwHI4B07kug82zX4X7bjCK+3nG19MGCGtBGA/AHD95wQKPXux1WB8S7pf+LT0ku8Y3HJojF80IgIVgkZCpbuzRwz3v7x3fN0hOglUDJMqk4p5x8eqXnrLT1TaOfcz7bkCDzjsKnb9t3e1y1nadDx3w6h9eOWgEySswzJdYiszxnEVr+2GER28CKvLb4XzowqxMy9ohKDAEMF1JaJak12D5xr+nhf5/GsBUki9LypWp2dDM8J6is3eY5i1cDEkp3dz7wELKVb4IkhzKU+Vg2do42dJUsX/AFJif0vL2vkDyOwBukZQTe5XYTPOF+CT1iRc/yzJZ1QuSvh+e7yyYsOfIWcWLxjRJk8J1JsLSxkr9vTvJtdFOXvwpkotnbfJc3gfhq77gyUG+Cka8NpMWRt9W+nhxSV8kOURQ5pknXUByoqSnSS6Ishfye7DN9BoA25FcX9LelWsOze/w9yEivuz/rsDggeGdsFKPzwPoGXfaZDxpUzLClbCkpJPD//wgPEOK1nFTB3JXWlWbbRC8gyTPlPTDrm1qm0VHGW9C6h31yG+p4k+OtvUkGrHmk3RB+Pkskns0Xqwyd9FN5nKkh5rfw9LAloQZm07PjI0Aqmkgv4WR3jY5CYAOpMu0qgmbwzb6CeF5Bw6+lecZL6Tpv23cMD142lX2unmUFTeQdAML5Nu0CKCVYWP/Z9ienip9Xcl7a8/t6fN1YaHT8Z2GPGcOhdB9P89cgUNWJB3seCRPiP2Lkr5HckVJX+ZwCskCks5Ifn8e5mhp4sH5IAa5q5o43wAM7U+uOZvAsxZ601hjOvEFLPMgQVI0ct5Bssk4Xp1PqOtXXoLQ6jM5jYnu93P2QSuch2MAeIuk42hpDVfTojW9SPdMz/i65gAcPF5OvTh3WJcqPgK2Pk5AA3dJh/G9PpUvGsdHzi3m0cM97+8d32/AjBZHww7VJxbaVMelg37pKTtdbePYxwDfuwEVnbeDzt+47nY8a3vW1Co6rOVeOWjDt2Dnvi3QHIgAOM6iqO+HADq9X6v8jjdmZVrWoTBr1k0A9qAx2B9RaLoGzBOwDMrRNnfClCGg78kphb6eQws1bPR4kfw7BkPM34psQtGRcsV+qHZss2Lhec6A5ftfCGCqymG8Ea/DFosFYKW1c3jIIafTSgX2WOoLbQ6h5ev/Fub9WxbDRqL3KGEVJ7kdLFd3AMHC/XNYCtxZJB+QlC9i56BOXnwi+kIwH6ysXJ53WeUICfAQVk6BhXxfB7NofxZGfJg+00rhxwnh5yEyWc886YBDANxMqw7yZpTL9K0vaZ1w76PQL8+bPlN1fgfUjGDp/4wA+KkGS6XH+1VlPHgwjoV5i06DHVxK+fozSa4k6a/BEJIrc9Vxg5/cdRsA60l6jRYyfR1sk+napgtqMl6EAsdCgEd+p8FCRu9Cf73MIx9+CuCO0PZ1DG48rwRjxn3Bq3IFbI40rTueuesZuyb0jLqSpsGIV98CI8w7guRvARwqqVeOMpOD+L9R2TmX5Adh0TlNBHtdSJfXgx3U7pS0Skkh4HAJ9y5KabyGmweIg57aeL+hcF/2w4IXju3zdpW97o5wcJ4G45KKkR2lFIqlJa1O8jZJOzELVZeTvJeF0GlJOxfaVftc0kp5m9Gibc4lqM4VjE1WUnhSOGeSXAzA/GF+533/ZNCp8vEtGpAltfHOddmfPPCshZ4+eIjk/jBeizVg3vucdPYekl+ArYVrAHg66ghKUsac86mmX3kJQqvP5DQmet/Pc7+qbDoPxwAwEq4HWmTK68k1XLxEAZ7x9bQBHDxeTr14m3iwDmP7HViEygAkbcgW7pIO45sfLIcOmk493PP+3vF9AX0d9tOlZ4JjXDrol56y0542rftYh3cD6jpvVecH6utugtpZu7qm0iJsdkALWbRX/4BDDmr3k3QjrQz8amqnqqieRVHfD+MzVfWm8LdW+R1vzMq0rE0BvF/SG8Hqfj0shAkk3w/z1G0c/j4VwC4NVu5bPZYyScfEn2kerzxcEBiMABlBuZRunvJUSoGqhmpL2ovkHLDKVSfQykP2vB1hEn0+fL0Em2gfUZlA0EMO6WGp3wiWsnYz7MBe8sBtGQ53x8EO/Q/BwrNzHAbLqT0bwP/A0jfyTcyTKvcumJX7lzDh/m2hTcoR8gaAq1Wu9uQhrNwc5v0/BBaVUWLyj9f+F5rzkD3zZABsiKSR9HuSF8MWiycb5GBO9klL46E9h2d+AxUjmDToOSf5QsMrNcp4gqNhi/PxsPlxEcxImWMvAGcEuXgERmyXojpu8pO7jgSPBiTNoIVQj6bNAGhlQBeERTE97ZFx+riCIjzy+x4A28HWigtga2uOJWEVPD4CMwKdkny2L2zOLwQbp+dhHu8mb65n7jaOHZ1cK6HtKrBqY5+AlQVdD7annYlQBjdgZYT5j0LEn6QmArz4eZV0OcGLwQAYD7yleeKpTlZDFx6gAU9tExTCgtleCaptr/svAJ+CRSwsgL4D4txw3bkTo/wMGk/Dc+F7yRPtIe/1hk5X+9yjqBb+Z0DGk49a51yAZ6549icPjoGtqW0h9pNhHs9fAbgvfE/xRZg3e1/0x/da2PoyBJKbwwxTsT8nSlotaeLdnzzwrIWePpgJO9QtH35/AsOksyuHr52S/4tpZL1wfOd8atWv5CcI9TyTx5jovZanjUc2PYdjwMqgTw3Pfx4GI5xcvEQBnvH1tImo8Xh59OJVwl7yI1i6WfFQyjp3iXd8H6VFYswX3u2thTYePTy+X9v7e8c3Ou2j06jktPeMi1e/PAuW5pfeL08h97Sp7mPOdwPqOq9H529ddzuetT1rqocs2qV/wCcHHuLtUtAIgAEdxHMWre2H8X4evakL91BsXzwfejErjTsPwzw9z8EmXRo+fwMsF3oagH/DNvyPkCyRf7rCmUheXvhzngfXWEqXgQQNthh/FX0i0bSKyqck/Q5GULVf0ua7heeZHSYsm8M2uYuzJg/DwijPgPXNXAC2Cn1Q4mOoLaqzqc5Sf0L4vhSADUluqIwAV9LHSH4WFo2xs6T8uSPekPQMyZkygrWSAcCTKve0LAR9gqSnWAjpx+DBcnbYYlAyuuwOy0FeDiacOxXa7AoL23037B0PwWAec2vYnWeeJG09kWLfhC3q88Jk4ecoR4icAeBaWlTamgB+U2jjLRXdagTLDA4jMAt+CW0y3oOke8M8+UeLoeh22EHxSUn/KnzeOm7sRu56DS3i42qYInpt4X7VNtmaMwJTkH4C44B5Gj4Zr3IFJfDI7+0Abie5AGwu/QCZkh2MYD8heQ5MAb0KIb9cRrC4aeHeQ+gwd9vGrgvXyvHha7JCidDwHCdl7/dq+Ls34i99p3MlbVH6TGUS2XVoKbiRFG+hQpvOz1GAmwcI3UOAS57c6l4XFMRz0XA4gSnacQ9eFv20gbQ0dryfl7zXFToNX59XFUeHjNsL+eacZ65U9ydaFb/vBKP6mwGcIGmArFHS2Un7s0pOI1lqRjy8DBVgkPQKLH33x6WXKchKXm0mLw9b3Z9IHqVhQvYSPGthtQ9g5KWrS7qE5G4ATpP0z6zNpgBWkXQbyU8BuCAzpkZ4DiJe/Sr/v9xZ4XkmjzHRey3v/Wqy6TkcQ9KfadW5lgPwN0nPJR97eYkA3/h62gA+Hq+qXixLZ38fzJCwiaQmsuicuySPpHGNrxKyXVoF3wvDunaQpDhGHj3c8/6u8YXPae8aF6d+eXe+PoyyzbJo2ccCXAEJqOu8Hp0faF93u5y1q2sqfGTRLv3DKQdecuomRB3EU0indT8soPaerfLrOR92waw07iwB4K8k74Bxe/yb/VJkO3S4zrrs89cMcdckmABLy2hDWyndA2GVFY6HleG8BKZonoS+p+prsMpJJ8FCBSOx4FQMh+w/BrPenhm+8olwGPoL5WKV504XkRGUF9XXWGepPzb7PgRaGD5gLN8H00JdS1bne2k5oRNpZftK3ATVVDkAt4RD4qO0sn/z5Q00zPvwpez3d8H68wmYInwGTClYDZZ+MnC58L2Rr4btYYWeeRLR6qkkuScswuI9kl4IB/Ifk9wnt0ZLOpIWIbEygBMl3VV49NZS0SQXl/QYhon4Ts+ukxN9DXEOBTTKeDJnniG5MyzFbSvYoS19pjlhh4dNYaVhl6BF3u2VKY+1cetC7vpNGlHdKgBOUZ9bplMbDK45IwBO1WD6WlXG1YErCD753QJ2uFgQ5sEaSk2kEWh/FLZGnQ6LhumELnMX7WPXhWtlPZgytDvJ6Qrh10qiNsOzxWphvcphBUWmCQvSR7ocfx/i4SnAG3nYBjcPEAbLfr4B4HJJQ0Tb7KeW9p4veb8ue10TUh6gZcM9m7goToWPvNcVOg1fn3sUx5qMI7xXdc4550p1f4Lt7ZeSPBrmbfxR4XkG0sSCMr9c1sYVXt6CBbPfa9VmWvengMaqPxk8a2G1D2DRlDHl6RlYakdOFHwaLAryNtia93kMkv1HeCoAtepX9BOEep7JY0z0XsvTxiObywC4J7xT0+EYQWfYB0bKuwrJA9XnyHDzEsE3vp42Q7xaJN8a1uGnJb0U/lzVixO5mwjg4mCYKKZ1ZP/3Llra119l0fuu8SV5Pkw/+r2kv6FMI+HRwz3v7xrflr+n8IxLq36ZYCTomiMwA1zJ+V1t49jHgMq7eXVep84PtK+7Xc7a1TUVPrJor/7hkQMvOXUTog7ioW1x7YcVvakHh/yOZyTrLDXu5GX7elCFpJCJR0hSKeyrhJdqhwMNltLdEEkpXfTzHZdXv5rQ75LNOMUiyYHidponI8eFsAnw/vA14IlWhRSR5C8kxVDUXZR4eNhnq09RZanPjSQN2Aq2SVwCsyI2LZa7wCJjroEJSul+1VQ5Sd+hEX29AlvsbszbhMV7b9j8HYFZQdP89l8AOAgmlOfCiMD+AbNWD4TWyVeusy2ssMs8qXkqPwvLq30jPNvzJHeBWY+HQg3D4t60wLfOb1mp6ItJ7inpcgDvo0W3HARLr0hz+vNc1CY0yniCHWEGt6dgERo5F9SBAJ6QtHzy7AfCyOy+lbxbbdzc5K7hswtgymojHG0G1hySL6UfdpBxF1eQU37PgvF1PAIz8q6HYSX8CFg+/JthfX0AymHDbXDP3baxk5NrJeD40O56AF8iuZGkvQrt4ph4KoflmAkf6TIAd86/N/KwDV14gNJUmNlhzoVSX0Qlru1ZPHtdE9KDdY2Lwkve6wqdhq/PPYpjq4wnqM45z1xx7k8Hw4xhZwL4esP/VNPE5Awvb0F+iGmtNuPYn4BBo1z8v5Li7FkLPalyExIj8VSSpeo+NbL/CM98qulXXoLQ6jNFYyLracqe9/O0qcpmNBCwXlVsVxiPxsthnbsSfb3Ey0sE+Ma3tU04FJawPexwfjj6DjCPXrw4jU/oGgBrShoo380sEjXBJrB+OAHA4x3Gdx/Y+WByMBacEIw86TM16uFd3r/D+Ean/QiMT+lSSdtnbTxjV9MvI5aFrdEjAGYj+be4HnVp49jHPO/m0nnDe7fq/AGN625tP8nO2p41NSeLLs1Vl/5Rk4MO92vDzHAvz1nUux+26k1e+YU/08KFWWnceQ0m9IvCDhx/zg9fLcg9Qh70PGYRKnhrSW4Ey+G8AWZ0mQsWYj0zbBCvkHyLLMRvEQyG1r5G81A/Q3IVSX8Jm3gp/HZ7DpZSvr3j+6Sn0gPYJ7r6EWwRujJrPxNmAGnMzXRii/C1O2wS7o3E+xAWkYi70S+BvRay/FQ6UuUKgrAFbCNK8TVYPvX+sLmUc2b8W9Il4XpfjxsXyVGVXEZ7/3nmSUTNU/nvfFOWk9+lCS3zG7BN+9ckPwDjWTkdNrY5GfQdsBLwj6G9HG2jjNM8OhE/T35+EwajojaUtG78RVYG8qBgXe+CLuSu44VFw/g+B5v7Hs98CgK9NCkPV5AHkRg7DZ/OsXytDcl3p2sWyY9nB9Fxm7vyca0AwKqSIrnsUS1z5HRYFZEe90XH5/GQLkdUc/5zpYlZ5KHzmdw8QMqcJ7Sc/BLuhEVwpf0Un9W91zlR46JwkffKGTrt7HNPVROvjHvmnJcfooY/wvaTZQEcS3J1SQPcXeqWmjgWfSFFXm3msLxBZX8CGri9RgNnH/yb5MbJ85QU7BrxaYRnPrXqV/IThHqfCQAuRXn/7nKtahuvbAacVnmmx2FpJJD0EsmeziA/LxHgG99amy+gEB0H2wM/AHTWi38Iiyz/DIBzSf5EUmoIWwPDFYJHAKxRMnSiMr6yVOv/JvkD2Ny8i+RVAA5UqIhV0cOr719A6/gqcdrTnIwlY2HjuHTQL+P9lk1/J3naaNrAwankeLfx0nkjqutuC7qetf+GvmHkAyhz57n0D4ccuO7ngecsmqB2jza9CfDLryeS1Y1Zadw5DsCRMI/jVTBPU54z2oTRDGDVSxuMP0vBlORXYXl+W4fPjoIN0KOw0MrpsHCxNAduMswL9AqAO2klLx9DgWCQjlLKHfARWHRFG9GVt6pYDR+Q9EGgF0IcqypF5KRjESXyMU+qXEkQcjwq6TGS80u6kuRB2efpIfOV5OfZKtdtfCY2hxV65gkAl6dyJslFlXBKkHxr9j5utM3v8DyPkPwQTPE6AMB/Syp5u1aHRV9MU5bykqFNxlNSuTSlMJ+X/264dlcjQRdy13GBpHeGay8GCxdeKRxQzwwKVRXsxhXkwW2w8Yhl7kslP1+HhQXHNqXolxNJ/gJGXnkkTHlID6LjMnfp51oBTN7eLunvJBeFhbWWcC7qlRFaoQrpcta2Neef9cjDUaPQR6BVsdsFdnCeDzbGkwr/fi4sH39V2Lr5cvKZe69rQbpH1LgoXOS97IdO96By6HS1zyVNR3/PXCP5317UbAcZd8252lxx4nD100Q3J7lH3oCONDE6w8u9kPQILGIQMIU93udcSVvU9qeADTCs/3XlWYj39aRn7gSLeD4adiAfqrwGcyadEda3RxvauOYT6voV5CMIdT1TQJORP8JzrWobr2w6n2kElip0LUwfmYfklHDNok7Z4BjxjG+tzaMqpNHS0oAiuujFkPTpcI0NYTxN6aH2aRW4mEg26cmtfUlyU1iUzSrhPnvC1qoLYRxiQLse7nl/1zNlRpkU2xb+1jYuLv0yM7qlOK5LmwSN+1iHdxsvnRdAfd2t/HvXs/YrMC7JNKowT/f16h81OXDdr4I4D6tn0Q77YZveBDjl13E+7IRZadyZV9LlJPeXJBqPyZhBck6VyeyK5TkzrCtpfVrY1akke2H3sqovl8EOMT+GKZdSKDkb2twAYG2SC8Em7fOSmhS08SylHC3DSwDYgBaan0+6KokXrdLHiUjKpRcm0Ta08m3LwLgWcoHwkI5FVFPl0CAIGZ6jpQPMDEr7ItnnURhHsp/fkV+I5FLIDraS7s+aNYYVeuZJdr/NYAvbX2Ge3bnR91QeBiO3+x9Y6cm3w8hLU6LgBWQpL3lJ4jwHH2iZ3+Fac8HIQCfCjCH7kLwn7/9waPkEyR1pIYz7SLobw2iTcS+p3Cskl9dgKevlYZXK0mdvHTd1IHdlwcOXz2lPm9BuUnimm2EGigVhKYFeuLmCnPJ7EuwwdDos2u0UGKl7iuPRP1RsEK65UdZmXdhGexiAoyXtnn1enbvJc7eNnZdrBTDD4V9IPgg7JL4aDxTZIcJTGaEJz9YaZEqTJ+e/FnlYBTvwAMFStWKf/wiDns0UI5J2CQrFTjCjWryme68juZSkh5PfGdb9dM2IXBSLsMBFIT95729gRpoLAUyVVQwrYSx9PpDL6ZRxz5yrzhXn/rQkB0nvS7qVJzXRk5bXhqqsBETvcOv+FBArge6FhrkAuNfCah9IuhfmFGiEpJtgBobRIp1PNf2qhosAfKjjM5WqhPVLx0ywAAAgAElEQVTguZbzfl7ZBJqrMUX8IPn57PQD+nmJvONbazN3MO6+oD63DDB4MO6iFx8SDsBLwhwm+blgoaADvABLv3o6v0CG1vGFGc5/ruFoxoOTX9v0cM/752ga37ySVHqtLmPn1S89Rrcuhrm2fcz7bq06b0edvw2donKca+o3YMEG02FclNMxDK/+UZMD7/08OojnLOrdDxv1pgC3/FbOh50wK407r9Dy/2YPLzoq4w6Nx+Eb6HvgXkOZEGwaTPm6C30Lbl5tZQ6S88CMBLMjC7+UsWj/A4lyRbKkXC0FO0QtRfJxlIWgcynlFhwLs7RvDDv0lQwJHgusp1z6sTDPzMYA/gTz3G/W8T4RaarcGwBu0DAfRaqovgHgFkm3ZW2+Agvl/jbMG5sfNNNQ7mMbfo6oHmwlPUCrKrAiLK3nI9nnrnlCq2qyIkz4t4MZ+76ZXOcKktvBrNw7wizUX83e/7skn4B50T8My59uymVund+w8bwIwDrB6HgZjNdiI0k9q3KyqYzADGm3oZyO0Cbj3nnybVjlnxPRNxJ8BcPeDo9Bog0jtHD3P8Lk5x0wvqEBq7unTdJ2D5gR9wbYuIwmOq8LV5BHfidK+mn4+XZaZZbSPWPY/O9IDpEuwxRCwub41iT/KKsSF5/RM3cj2sbOy7UCAJvKF81UrYxAK1N5BOwwMh3A3pIekPSZvG0BqdLkyfmvRR564OYBghEsvhrud28w6pbwWlgvJsDktaQfNO51tLTjJQEczr5XanYA3wPwbg1GmEYuiqvRwEVRwYIAIGkvknMA+BiAE2gpN6VUnvHo8y4y7qkM6ZkrnnUuJbxvqjZU5e7JD3tNGKOspM9Y25+gECFAciu1k45X10JPH/w/QE2/qqEW8dID+6mIf4s/awyEnTV4ZJMJf0v8WQWCcpjxK7/+SeH/XoSPl2i8MALjlJmXxv/zLCyqMC0p3kUvjimZG8CMmSdisIz7PbAzzzywtNCFYZECA33SYXy/AmDnYFCeDuCXkmZoMO2vTQ/3vH98ptr4eo0yNXj7e7yqZEW07WPed6vpvF10/jZ0jcrxrKk/gVVafReA/UiuIOn92XW8+kdNDqr366CDVM+i3v0Qdb3JK7+t58OumJXGna/CLHGLAPgmfEppRGrx/y/4PHDvgXXQSjAS1FL+7Y9huW1vgaVLlTxDHuXqaNQPWZ5yy21IN/FFYJPlhzDl8KuF9h6CshHVy6UvL2knkutKOj9Yp0eL1GM2G0zgcuPOVPSV1dlgHrs8hO93kmJ+5FAVkQ5CCQwfbIdSUmhlF7eAESKeCmAFALtlzTzzZD1J64RrHgU7IOTPPh3Dxqr4HL+AEaydI2kjWhWDHwC4UFLJcFWb33tLujS59/20kNT8sBLDbdt4W4CxyXh8hjtoIZnbwoxojwD4iCzUNEV13CqYCQtNvkzSBrT0tG8B+LGki5J2njYRW8O80aONzhtBN64gj/zOS3IxSY/TQuhL/Am9aiMkV0VZCdg4vNtzJM+C5dDnnrXWuat+KkLb2Lm4VgKORTtPQ8Q5JA9Ae5W+KbDUo+tg6/MpsNBYD3r9FTxsN8KiMO6SNJTvj3rkYRXqxgP0MMkvA3iJ5mVs8uAdA9tP/wDgIZQ9wG173UKwteKt4fsITHEqeermBDAv+vOxq+I5E+iFMG8Ei0Z7E0wBLmHMfR7glfHqnHPOleo6J2ky0OOv+SHKRLLjibHISoqq/hUMSYCtYyvC1rySQdezFv7/iLHqV13k5lBYBGfcw8eLW6kIp2w28bfk+BZMTqYh45GUn5doXCBp7fR3GhfZxgA+S4vwPaH4j82YKOkkkl+UVfsaoA/QcKoiSK4B4EwaXcDhks6Df3ynwg6c02Br98kw503epqiHe95fVqQDqI/vf3QOjvJ+XZ6pbR9zXceh8+4Pv84/VqRn7eqaSuMX/QwsRflFGOdmDq/+0SoHzvt5dRDPWdSLVr2pg/xWz4ddMCuNO7OhzqVSROYRcnngZCRrt4eF5+cwgXhT1uYskpfCDuv3qRwu5TlEzlYTAvlKKbchjRb5BiwU91VatMVpANZMG8tHUPY66+XS5wgCBZLzY5hDY4i4OnmGvPTrgOeMVpo0/5/JWRsXV8kYkB9sS9gK1j+XyarSlEpUe+bJnOyT5I6G6JqwDXyPxKtyIYAdSG4bF4aI2vxODTvJ3/4Nqz6RYl7Y4rciLLS9SQFtk/E8dSC953HZ70/CeF2GwH46hmfcajgeVn42ytYx4fdtE8+Np01Ea3ResO7vBItomhL6GiR3lnmlPwLzPHq5gjzyewCA60g+F65XipDYHcBJJJeAKRalNl8M958LFpWzcaFNG9LQo7axc3GtBLhI8yUdQ3JE0kxaWuG9hWu9lBjsLmA5eqkKWhpOrYLXThiMPMwNxS7IzwO0Myzi5iyYsXJI2QjXOxsASM4L4CxJzxeaNe51kq6GVfA6UGXve4pfww4YF6H5gOHBYzDv85kAzmhpNy59DmcErmfOOedKl3VuH1jFwuNhBpf/FMZFVpz6V4zW+ReM86KJzN+zFlZBKx98bPh5DgDfz72nJDdNjfskd5P0s9HcD3X9yvvcnme6r7Q+juZazvt5ZLPI31LAarAD2bIAvqmMW0w+XiLv+FbbZPd+HsDZJO+FHVy3QQe9ONxn5fB9KTiijyTdQiuEMS9M3s+Dc3xhh+iow51HMk8j6aSHN7x/NO54x7eKyri49ctxxrjsY206L4BbYVxqVZ2/BpJvgenv/4I5KZ8Ofz9I0uTsrO1ZUx+BGfnPB/ASjOIhh0v/CM9Rk4PW+3l1EM9Z1Aun3pT/T0l+x3o+HMCsNO40Evw2CSVQFEyXB47kFrDyvAvCDkdDCgjJz8Em2tWwA/mZo1SuXmsSApI3SForvMsFMGVoBZJXStogaddUmhOS/qBBXqHbYRwvd0j6E8megDNUMAg/bwrgnbCqRQPhbQHVcukw3oxrYVb8GwB8PfvcXV6YZFoFJ86BnHyrxGKeE1HGqKTeddRM1FfDHhg82Jbm4mzhWaOwNRnBavPkDADX0jy5a6H9MFKEpD0AgIPpNReW2jrntwcnw4w2d8CeewqAtQvt2ki8U09Qiq4LWLT6e8atDSOSvgwAJE9O/j7AJeRpkyCNzlsPw9F5U2CHvDlC24/KeAi2RAiNDu1cXEFokV+Sm0iaJqsatxzJRSQ9FTfPDO+S9L7kf7eDjXWKVwA8AVMKirLbAY1jJz/XCmCpL41507SqQTGU/AM0r+JcMGUjr97yEMn9YUrpGjD+no+EZ8rTedvgqeCVkhr+GYWUg7Ei66f9k49GYAaAQ5K2vYNa2FtPBTCD5HcK+2/jXpdgo/T6DageMJy4EDYX3x++SunXwNj6PI1WbJXxjnPOM1e6rHNzycLen8s/oIO7hz6OBWDssvJsuF91f5I/ZaOqy3j6AMBaJNeDpZ39Arbe5tib5LowvroTANQ4UHKk86mmX3mv5XmmXvQTzIj0cFhvc3iu5Wnjkc2FE933DVhKTCnl5N+wdWw1AFPCXPGWQU73TM/4etoMIRq9aQ5nt14Mk/GTYY7f38KyEzz3eyLcL57jvOM7neQ6kq4NuuoDtCjEkcTh5NHD8+dJ3z+iNr5djDJt4+LVLz1Gty6GubZ9bLwMTg9Kmu7R+St4FqaDngvTQa8iuZmsmtVoz4ffg/Xx/OGrpM+36h8JPHLguR9Q0UGcZ9HW/bCj3jSEgvyO+XyYYlYad9ryD1eGkS79CoMbX2ngvB64s2AWvkdgSuh6MItyiv1gE/j8cM0hFnv0lavFYXmOJWGNQvA9WC5dKgTTaazbR0i6NRikJmN44n0Flnd/BYb7IN8Qz4flGy4Ji9o5DUbWBJjy8jFamcNlQx/sRvJDkvbNrjMT9XLpMyUxWHyfkhHV9pBbQHNkh4yHkPHVFOCpqDWvrFxgvMcClfaNCIr4+yrNpsLmxjIkLwTwu0Kb6jyRdCTJi2Hz/QQ1kIE54an245nfHrwYLOIA8Ac2h443ynjuCcrBwbSdNswM1/OMm4dYDWivLOJuo8HovJMk5RvwogqcAyQ/Dcuz/jA68CZgeG1okt/DSd6oPonlMyT3g62XuRK0TTj4/BK2uT4E26hSbASbTz9W96jDAXjHrgFpSO/jlfXnSPSV+oNhXqP7YYSc+UF7JkxGYln4J2AHzyZjQYo0lNlTwSuWMN8aJsf/idD0tJ+eCN+bSGn3QV9R3hO2Dz0OWy9yJaVtr4uYm+RtMMPbG0CR5Ll6wKgg9rnXqDuWPu/tWQ4Z7zLnqnPFIyu0UPeZ6B9KSgZcT9qwh8MLGJuspJHY1f2JgxWX2hw5Hl3Gw6+3fTDk3wJgZ0mlFJuNYevjQwC+IWkg5J++CM3ec7fpV8k1a/tY6zMFxOgnwBxWE2Cy3un9OrTxyOat6HvyZ4PRKZScYw9gMC38YBj3lwe9PdMzvs450IqOevEqylKdOiLOGe/4rgfgoyT/DTM8A2bsTA+4Hj3cg9r4up1+bePSQb/0GN26GOYa9zGMn0Mztm/V+emIyiF5eTQ8kLwdZpDaAGUd1LOmluhOctT0jwiPHHjuB9R1EM9ZtLYfdtGb2hDPNON5Ppylxp3GCS3pG8GjfJGkUspLCq8HLm7abTwhzwSDi2Rl7Ep58beR3ASmfNwn6alCmwdITkbwCAVLaPxsR5KfBHAcyb/AFs810zYBW8GIWw8Pm3YjJE0DMC0I81EAjgjexENhpE2AldhcF+jl791UuJSnXPpkWApYl4o/KdJDxuuql5/2sJhfTiNYfIzk+2Gb/DtH83AkX0XmdSooj6fC2PPfaR9riP/EM0+C12ELmKdyKskpkppCMWu4A3ZoeAz9scvD1avzuw1hI50J4C0kb4Yd5lYAMD+NF6YX2RIwlkNqkTG45dlax43dyF09USnVNiRXgY3/FQAOJPlmSemGPBdDBI2kc2ilMk9HmZy6CWkft8nvAQBuInlReOczYAfiNTCMTWDRQ3+CKU1DBzQZYfJ1APYnuSUKofFeOGWuCen7b8p+5aK/yVJxU6Tr/tySrgj3H4pskLRDMBLPk/xt4P3oI5JdG8A9tApeS6JQwUvSt8P11oo//weQclLUSGnTfhqR9LfQfqh6U9telyB3IpQQDxgzYLwFwPABw9PnrtKobX3ODlGzDhl3zzk45opTVmLKRDyUfK9wL0/asIu3piYr9Edie/an78DWpn3jszXAo8t4+PWmhvf6AIy48y2S8v78LixFeTsA3yH5bDYHvBGaQEW/6rCP1Z5pKAqK5gAsoXotZ5uqbEraIXumYmSxpLdl7RahRbM9K+lfpf9J0FsLPePrnANjRaoX7wpzRo8JHcZ3V0k1R59HD/c8U+v4djDKjHVcGO7XxejmadO4j0lqjWym36EZUdP5PVE5vQwDGa/N92BOhwHKkgDPmnoP7Bz+TMMzefSPCI8cVO8XUNNBPGfR2n7o1ps8GOfz4Sw17tRSab6E8gTL4fXA3QY74MQQ3EMLbWKZ7Pi9VCr78+F/7wawKsmDJZ2WtdkjPM+NAL5JCxn9YfhsLph173LY4XhVGLHUXBosq/46jeG+2gdBwdweFu10JWyBmQOW2xxJGV8nOY8sLHNulMfaw+Ye+6YH+ZnkgcHx8VzLw6MxGVZ2+Y8wa2mpApAX1zn64DwZgfNfmhp45gmMjPRQmAfx3bAIoC7Cmy4mq8MOPdMkHdPQvjq/K/hN+L4UzPD4Z9gm+VGUQwbHM12uhtq4dSF39USleNpMga1Jl8EI347GoLflAFg+8AaSnpDxN02AyfFo0BYp9b/BC7AbzHt2uKzSQAnXhe+LwPiEDlZWYpMWfRgN5SvDNtmFOzxrOnc9MufBV2CEjTcA2CdddwPStee1hr8DAEieCuM5eg59peE9WbMqkWxNoQv3it7SEXaLVhkVWCelTfvj9Ya/x2s17nUJ7oStEdGDuQRs/ehB0qRwvYmwQ37TPl7rc29p1LY+7xI1W5Nx95zzzBX4ZaVmWPekDbt4axyy4o3Eru5Pkk4meT6AH9AqxhzcoJR7dBlPH1yjEIVCKy5QIgidA0Z++RrJP8DSktI50CVCs6YTefex2jPFCOf90S+1W9KJXddytqnKJgupctnnTRwyO8KMnv+DciR1Ezzj62kzVqSysEZwnACjK3ENoNP4Hox6IQIXn53jmVrH13OJ5OdZMS6ecuG9Nh32sRI6OTRR1/nnVj0qZw8APyW5ZdBBzwj7YYmE37Omfhq2Lr0Oc1ROyxs49I8IjxxU7xdQ00E8Z9HafujWm5wY6/lwALPMuKOE4Lfh86cAPMU+oVBTO6/X8yTYYJ4Os1yeAmPtTxHLMkZr4imF6+wFYA1JL9II7y6HpUGl2Br9jS6voCH0B3sGLKSw6PmXlOYBtuH48DVZUq8sMy2a4mWSv4d5jqbTqnG8E2VvnmcSPop+/4wVpRK1OTwhkdMBPAkLDb4YVj5wtPD0wVDurIZzKj3z5J+yiI3dJT1M8oX0Q3YI55Z0D4BPkNyRRti5j6ScC8Yzvxsh6eJw/30lfTf8+fzgERiqfFGT8XFCTMdoHTd1IHeVIyrF0waWvvYjkp+UdA3J57NrXIa+cTr+7bskj297vgy1tFUAA97zF2GHgZfj3wpzdyvUcT4sxXW0GEhFGMN1UmyD9spFUUEdyX4uHapXlrR84e8pqkSytEiiY2GHstNgVZDyKgxxTxhBIVrlP4AaKW1UdEayn0vG4La9LuJc9B0Zr6BfFryHoJz/HBaFcBbJBySdWLhfa5/LV4oVaO9zd9QsKjKODnPOOVc8shLTsNocXh7uHg/HAlCRFfkjsav7E/spZ0/ADOyfg0WP5vD0k6cP7uVgJFfp8HACjMcs/p7roV0iNFv1qw77WO2ZANOJr4KlNjTpxN5rVds4ZbOWKrc9ygfP1xrkvIR0z/SMr6eN934e3I0WklkHok7kHV/PwbZLalKO9P096aBejHVcPPCsI2kkmHcfGwueBVw6fzUqRxbdvEF6cUmn5fMhoNoXkn4Hi4JcBMa/dTws0jCFlxS/KgfO+wF1HcRzFq3th130pjZE+W09H3bFrIzcaQTJ5WDl8taAWctmg1ne9sotfB28nhMl/TT8fDsHyagifgw7HLxMcm2YlSz31L0h6UUAkPQCyRJBWWMFDUlvb3n19L0mwjz7H4ZVifknzGI4uXCI3A8mIO+Nm6ukq6I1l0aG9h6YgeF5ALeoTFLnibR4QN1KizfCcx1VwiYDroYtbOeR3BtWbaSUW+yBx1o8F4DF0F5i0jNPlgvKfvyezw13ODfJ69E/rCwCi1TLlUfP/PbgBRpJ3q0wYsRRhR2OB9RPx/B6u6rkrnREpXjaAFgiGFAWi9+d7zSU3kQfV1Cb/Ka53sclv5ciCEqpNTl2kkWvFcFuhPBj8VTmpTrbKhcd2PDzQRjGTUkfN8FDJHs0gB1gSseJsKjNgQO7d08YI3r95PC+pYrOsQ0/R3iqRY1I2iU4G3aCrdc5DoN5w86Ged+vhfVXjtY+p68Ua2ufq0PULOoy3mXOVecKHLLicXgp4e4huToKROSylLsdYUr4x9FcccojK57+9OxP9zT8nKOqy3j6AIOHi7hW5s/0y0KbdG3sEqHp1a9q+1jtmQDTiY8OPzfpxN5rVds4ZTNPlcsN5o+oEKVQenbnnukZX0+bNtS4PHLc4dyDi0h0Iu/4Vh22bXo4u3FK1ca3C8Y6Lv8JePexRtBZwcqh83eJyhmAygEV1TU1rKOfh50LbkbBmOjQPyKqcuC5X3zeNh3EeRat7Ycuvck7vqifDzvh/wvjDswL8G1JN8Y/kFwLRu6ZE/p5vZ7zklxM0uMk3wqzrOY4GMDFJC+BpTaVrHn3kTwSZnleH+UokVqVHA9OhYUxHwgjR54fwGYwK/yHs7ZnwJTd1NjQy6ENk/KfsBDNdwD4K8lDJT2TXkSOSAtJn6KRBPfC2yRd3+G9nq036YwPS3owPN+RJK8cw7VWc7S5v+I1A3zz5MDse67wdwnn9kRbHIz6/PZgG5jVehOYgl2sJDBGjACd+Bo84wb4yF1Lh9gcnjaRQC9+z8PiT0eDVy8+EztwBbXJryq57KPAbOwTBcZ7pEb1Lqkt1bGjj9+mdd2tGYo5mPP+HIA/0Xg/mgzdLiJZWcWimZL+MVbvSw3OfmpFTdHhIMeAZ697LRwAJsD6pqRnvCHpmdBPr7T0U63PPaVYq5A/arZVxjvOOc9c8chK1eEV9qbNYXNkAmyOfzhr82uY4XoGLAX3v1GuiliVFfkisQ9GfX9aX9KODf+f3q+qy3j6QIEjJBwiDkThEBwPKySXhVW3Oi373B2h2UG/at3Has8U4NGJXddy3s8jm3mqXO58mCsYiV7QYDpeGj3RZc/0jG9rm46OjCakevHuwbiZzoHeutJBJ3KNL8busO3CKVUbXzc8Y9eCrtFUXnj3sTZ4K1i16vxyROWQvALDTuAmp4EnEv9PMF3gRtjYfgaWnTIatMpBx/t5dJBW1PbDDnqTd3xr58NO+H9m3CE5Z7IIzJMadgBA0g3kcEpimwcuwwEArqMRGS6AcojxK7CQq5NhHrQVAORK3g6wSjkbwzwAQ5WCVK+g4cECklIek+cB/Ibk1wpt/1I4oOY4EfW0tCpIngib0BMAzAczWqzl/f8uh4wOmEryH7B3vFDSaBcTb9TC9o421XkCG4vtASwNM87dlX3eJZw7F45dSC4Iq8oW0xg889uDV2Cet6dhEXUTYFboVmQyXkNUmFx8DR08XR5y18ey33ehRSqlfVltI2lyMMYtB+OByfOKfwsjomwj0evCFTQuILme+tXQmrAM7GCRGpRTo3oXQnjP2Hn4bdJ192R1r+KVytCHACysEJXS8NxV0mVYVbKdAUwguRX+81Fu1X4aB6QcA5697hgA34StFQ+jHLlzLy1sfCKt+l5xTjj6PBqaa6VRG8EOUbMOGa/eLvm5OlecspLKW5PDaz3YmN0paRWWS88vLWl1krdJ2onGaVdCq6zQH4nt2Z8msV/e2V62zNfggacPIibDIqv2R3P6xw/DZz+EQ+YKa0UX/cqzj9WeyaMTe6/laeORzd0xmCqXP9NcsNT7eUnODeApANcAWDRpM5o90zO+TW2qjowO3noAOAd2oF0SZpB5FINGYy+HlWt8g0FxMwRuHknnNbx/E7o4IWvjW0PpmkPjwm7RRG3wOKPz6pjVfawB8d08XDmAT+cfQmZc/xYsUnQLDHLCjRZVw3sH1OSgy/08OkgN3v2wCVFv8o5v7XzYCbPMuENyFxjB2hywl3oNxrYPAHfQwqemwbxCMWplqCqR4z6bSJom6RJYeNMikp6i5YDniB7AC2CkvCUv8xoAZpe0W/C8Xw8Lh0vv+QkA75V0EMlpJF9TVnGG5OcktTGBP0nyQAz3QX6oBBIPHcxyXBJST1qaB++CbQK/hFWu+G36YQevAkiuBjPIvA32XjtKujVrM0TAJun+7LrrknwHTCHcn+RlAE7s4H3tihtIxo20yatfnSew6I9HYQagP8EOZpsln3cJ585zU98jadlCm9r89uCXlecG0C7jXm+XulXO86BK7ophD9AkSYt2bUMLpVwKdoB4FcZD0BsnSeeS/CBMOSquBerAFTSOmIw6weLn28ZD3VJbPGjlWgnrzkmSLqDxnkwa4/3+CjscNPIK0Ue6vCNsnXwKdgAoKiPhwLoibI97RN2IGFNUeYDC/TaCRb/cAFPoS2mjTUi95NW9LrTfCaYEvwo7vOfYJbS5BmY4Lir9jj5fFMDxGq6UVrpWU5+7o2ZrMt4RrrlSQ+rwIrlQ8KLneFHGkxT1iZLRfQYtCui58L1pTtZkxRuJ7dmfCFt7U6Nyba1qgqcPIiZIupTkbi1tFpJ0QpCJ/gM7IjQTtOpXCTz7WPGZOurE1ffr0KZRNknuIOnk8Nn7kr/nlXbel/3fQjA9ZGuSU2B7wJXovmd6xrepjceR4fXWA8AiktYmeQLMGHJJ+mFNJ+o6vsEYsRLswLsdyfUl7Z21adPDq05I7/g6UNIbS+PiiibqaHQrImvTuI91MDh5K1i16vx0ROVIupHkrwCsJunc2rs68DnYen++pNebGjn1j1Y56HI/VHQQz1kU/v2w7RkA//jWzoedMCsjd/4LtrDtDyt3tmf22adgStwCsKiV38MWR5CcW/WyZRGHk7wxUXCeIbkfrGrM4lnbyTAr2YO5ASHBz9APhzsA5hldv3Cd6LXYEpY7nysptTJvXwxt9kW/D66FlZrMsSz6XvTZSP5NUp665Q3RrOFpSTNJTggbRv6516sAWO7nTpLuIPlumHU1T7vzErA9AvPyrQEjjD6K5HRJpYiZseIeSRuSvEahvHwBnnmyfLAAryfp/GDp70Hdwrl3SH8nWVqoPfPbg9bnTtAm413SdsbTSFAld9VwCdGhvvS0gfFHrE/yCkmnkhyK0JG0Z+H/SvBwBdUMxpHwL8X2sPXjIPWjdTwEi3vTQvBPA3CapFKUgcu4Sl+kUCPXCqwc5zvDs7wG4CEAe5FcdAwGsXUA3E/yadicLBlwG4lkg4IbkXqM34R+BcPYdjeY52xhmGFhBdj+NBpUeYDG2SDh2esOAPB+SU+Gved8mPc9n493o8+HsRaS1OIENaLr82GlmJeEzYfTJeUkx7U+7xI1W5XxGjrOlaqskPw6bM28BlaW988KnvUE69D4EyYG48ZChUstA0u7HQEGCkHkqMmKNxLbsz/drhaur46o9gH7zqpYRGHpQpu4Dk0MP+fpRp4IzYiafhXRuo9VnqmLTux5P1cbtMvmHiSvl5HEglaE4kcww10bWfezAM4keS9s/NIoLs+e6Rnf1jZOR4bXWw/0x3KCpH+x70hM0Xa/TuMLS3VcJzzbUbADd442PdzjhHSNLzukuFXGxRtNVDW60eGwdu5j3lQtJFQAACAASURBVPQ1F1eOQ+d3ReVIOqLps/Ss7dEvYdExXwZwEEPVPIWS4Mk1vfqHRw6q9wto1EECPGdR735Yg5cLyXvOcmFWGncelfQYyfklXUlLaQAAyDxo54avEi5C8Nawn1/egwbzyw+AEf5dBMu5PQNmvVsjNiD5Jli410QA9wNYgZbms3VBMZwh6f+E+9xHspQ/PkPSc6HNcyRLFsVWYsRgyfxx+BoCE94DZREaJEv5zjFE83mYJzK1KE+SND0oOLWIlFtIfhPAoyR/Awsd7kHdIi1GJN0R/u92kqUFKCdgGyqdSPJM9A93X1QgiyZ5c+X+6TUWkPQ8+yRlQDO5a9wglif5JUlTCpf0zJM5aPnjM8Nm11gVLoXK4dz5BrRM8lmX+e2B97kbZRzd0nYa+Ro6jhvgIHctKBhvGU0bWD/NA+un2TFYHrEKDnKbzM06V1DNYIzw+WXoz+ENJeUksB6Cxa1oXtNtYFUhnoR5Za8Mz96FEN4TKdTGtTIJwFph34Ck+2kVzK5DRblveb8V661aiWTvhHF5xOgSJD/n83IrmOH3sqAYjyVCzcMDNGaDRALPXvd0HHNJT3CwolQ+H9P3KBl3Wsl7JU0DMI3mkT0KwBE0TqBD43oc0NbnXaJmxyTjAV3mikdWtoN5+/4veV8et91U7v99EZWTjKVSSulLSgkNp0jK0XhOmnBSeqWf6hhSijIlOUWDoQHlGN/IUEqnUGlApgZE8pVESRSFTJne3x/X2s+z7n2vvda17r2f++X3+34+7+e9n+dZ995rr7Wuva51Dd/rIlhk0rntBpKWAoDUOzVq87TQ5olKF2Bo2pVkJRuJXbk/ZclAa3QZzxhg9jB8QvicSllpDiYXh88jhws5IjQjZPWrCKV9LNenok5c83zeNjnZhEU8LKAZ23YHcBLMU+/i0tO4lx3w7Zme+S22UdmR4fXWA8A3wvvnUpIXwCJA2vfLcVjVzu8jouvE76AYnXq4fE5I7/zWOP1y8+KlNPAY3TwOa88+5jI4yVnBKqfzh+8MEZUzc9aGQ78MxrsPh/PBIQAuJ3k2gL00yx3m1T88cuC5H5DXQQDHWdS7H5bgnV9MeD7swjSNO7eRfAOs49vB2L69mEfL8z8T5rW4CRZW17yYZvLLJZ1G8kyY1fqXsMPkQa3rfQrAyfEhneS2MGLK7Vptr6NZHs+HMXSnQpEvChN1PiwEsZ2OA/QvdzjDe0DyhQBeKOmQYNj5XLuxZkM0Hwdb6LES+togYB+BKb27Ngs9cZ2PBmXsHgCvhhFZteGNtHiA5OtgismGSFfjaBOwpfCV8HxtdEXVpLAfyZtga+qVAD4EO+SmsEQY59MAvJHkWyW9rtXGs072gEVjPQHmLRmJ4mBdOHfbI/PI6HPN+vYg2+8InTIuZ9oOy3wNNfMG+IjV2nK5yoRtDoSRu60Ek5OkoTaDZaPPHo4FT9WpK+K1QwvdbcNLsPh4mLdsRdj77M0kt5W0FeoI4YuRQspwrZA8S600JlnlploywxlZo68sdY5I9pfyV4VYDCHiIfzsjUodQ26cIvQ1SMRpPp697h9hD/4JTI4fHd6NQGs9OpAl7yW5Jiwa7fUAfgzjVVkCdpiIDze5Ma+Jmu0r4/NQt1Y8UXW3SrqFVob3QaYrNTb4AcrGogW5Ng5ZyUZiAzgA/v3paho3Tte93LpMhNwYpN6PbRSJLuWM0HTqV0B5H+vsk1Mndl2rpk1ONiWtC6v2+iaYPji/x4G0gWfP9Mxvto3TkeGuXKSoGhitxHU78iGrE00wvycC+Gk4QL8w/NyGRw9vP8dfos8Xwje/bqcf8vPipTTwlAv3OKw9+1gNh+YYEka8nM7ffMcVlZNBfP4o6pckXw2T8TVh+t/7Yamj34WlnAJO/aMkBxX3AzI6iKSPwncWbZDdDzPI8jcl5td7znJhmsadbWHexY8A+CDqwtAXwja142CDvAcsX3KMQDOybt4Bs3zd1fxOsxwwz5U0cn9Z3nAq530+zAr9GlhY7CfaDSTtEA61BHBKZPGO0avcIUatxnEK0F5IpACRfDkslPI2AMuRfHdkEPkWgINk/DD/C+CAcGD+WFv4aZ6iGJvBwuJmUPAqxNgGRrz3KdjhMMWzsCNGCdhmrNUMebEAbiJ5EeyA/QdYeN3lquOR2APANyS9guYxOwBGzpyqivRGWMjedyTdSzKl9HvWyU+CYvxEAH9sH1BREc6tVjUkkvGLrWZ9FxEO/iS5kqS/ZppmZVy+tJ0SX0PNvAEOYjU5UtycbU4m+QPYGPxeIZ+7AvF68HAseAzGjyW5Piyq6k9IeOnkIFgkeSEsbPYrMC9JE7rbhLrWpLYUI4WY51q5m+Rq8XoKCnBt2GwcjeUpS50jkq259/Ew796qJL8L4JsV3x1BYZwa9DJIKOIYcO518fO0jdxuMv6AEtH1V8K/fSTNpKok9q3OMVdd1GxWxunjWTgTfhRlBbNK+Fq0iMY1M22TzoPKNllZUTkS+z8lvS/+RWZ/Ojh3L1ToMs7na/bel8MOk6mIshPD75+F2XSMVNRoEvF68uhXAaV9rLNPTp3Yda3KNp2yGQ7VC2FzcQ+A9cM+1Ry+siD5BEntyDrPnumZ31KboiNDfm89SP4w8YjxYTKrE9XOr6zC7JmwCJUjJV2WuH9OD/dU/XTNr+q4+jrnRX5KA6/RrdQnz37vMjjRWcGqoPN7EEfldCF+Lo9+uRWAQxUiuKO+fSz60aV/OOTAez8gr4MAvrNog+Rap7+EvXd+S+fDKkzTuLNZ9PlXaIWUOXAbgCVl6R7nw4h0Nwewi0Y9lbF188vRz/FAdRHppUKz7gGQs4I37UoK+tEkd5RF23wVwGeVDi31wJMCtC8sHO4GWs7zNzBLUPVGANtEL+CbYPm0b4FxEcRYF1YCLomSVyFuKyvR/i6YMLwOCWuppIsRCNhoJQ9ja/4G4f+DAWwj6fKwYRyB+kPDvrC84GbT+i6A+STfrpCPHOHu8HyvDwrkWPlfzzqhhWZ+FmbRXYbkeyODW1U4N2c94Q2eFX12r28PSP4eQX4YOAEktauxABkZpz9tp8TXUDNvgIPclYVw14o2/wrj0Hg8gD/RolqKRK8dKHIFwWcw/hLM8Ls6bRCfmeh3kWARtqn+DrZBz6TBSto0fKxJbfFECuW4VnaFhYqfBePdegpMqR8xurKyZK3KZamLpMseSPpC6Puz7UdVFw6IUOKkiQ0Sz4AZJG6O/55Y2/F3U4eD7F6nTDnwDsN4Dp1jTnINBQ40kquRfLSky0Mfvhi37TnmcdRsScaLPAvs5lVJwSMrrlSWgLGUrQS6SH1n4JCVHLqU1uT+VLhXjS7ToHMMJG0JmELefE60eXHUxhuBFSOO0MzqVxGy+1ihTx6d2HstV5uSbLbeA95KYDE+DduTYnj49TzzW2pT48hoXzulqy8NMyZ0oaQTVc0vyXcDeKakD5H8HsnjJB3Xun5OD/c4Ia+MPmfnV06uPs/cJb7TrnboMrrJ77DO3dtrcHJx5RR0fg88hv0YWf0y6Fdvl0WLPhfAE2SpmFAUpVXSPyJk5cB7v/Bzpw4S/l48i0bo2g+9pOne+c2eD2sxTeNOs8i3hOVM1lil5sHys99Oqz3fWITXgL1Elm8atq2bHfgbyfUkzXC0kFwPLTLDgfF5lAl3vfCkAD2gkCco6U+MQrUlfRIASMYv4CuRxi2Scp5Gb2UMhLlbA2Z8+BVMqXlxq81nYSXbfw0T9nmYTetowvkWjxSFnzHN3ZOFpB3D/eIqYl0l7I+EWb1fBuBGmAcxVfWghD1h6XQxyVe7MoI3FK8dwvrJ6PPQ63sN2DyciXxJyZyMe9N2snwNlfMGlInVgPFw11wefq7N52Fe6StIPhumaLk9ui0UuYIAbE/yfQgRNzCPRsw/BklHNJ9pIbGHBQ9JTKjsIVh8DiwH/lYAj0lsPO7UFvlKsXZyrcg4NjYA8B8wL8cvAXxcUvvgV5PP3y5LnQqpzRHJNiSPY2gbSFpK2jokt5DDW92BLCdNuF87d7+d2lNDit8XT08oqQA6PfbJMaeF+/83yRfIOIBWBnAUyV1TxqeeYx6PQ0nGPTwL7rXilJVUqu3Is9G84wDw2+azWtxxwTg78llpgnKPrORwX8X+lC0XX6PLeMYggmftTyof8fdK+lUDzz6W7FNJJyZ5qKTUQX2iMfDIZunwxVH+uTHIUoHb8OyZnf2uaFN0ZNDprQ+4M/f+Rlknqp3f98LODQDwWlj0y3Gt73Tq4fJV/XTNL+u4+hqk1lwNpUGqzYwBhz6Hde0+Fv+9bXDycuXkdH4PPGs+HsNO/ZKWCvt22Bn0H+Hae5N8SkLfKekfDTrloOZ+HjjPoqX90EWaXjG/xfNhDaZm3JH0EcAO/s3nNkiuIun66OdGab1C0vHhd13pFzXYBaZ0/RjmjX4a7OWSK/nYF55omxxiBapJAXo1OlKAANxOcgfYi3tDpBWnlFe9jVgRfRDAL4JVv4G3MgYAPEXSOiQvlrGCpzySG8CMBJdJWpOWb9/g1mA4uohWdvuHMCv8nY7n6MIJjjYrSDqS5FayPN3FJrxXieQri5bCc36m6aDrW7MpOA8ok7NbkHGvt8tbOc8zb4BvzD2bpKfNrZKuCPe6nGQq2iaHWMY9XEGHw5S978OMjUeg5flIKCB/ldQOQfUQLGY3HlWkttAXKZTlWgmHhq6DWYOafP7LYFXE/gozCI2lHypPJHs80pVJUmP5IljI95c6/l6D7DgF3Ad7p+6NtDe7hhS/L/YqN5lFZsx3AfBizZI7nxcMfqchneY21JiXZNzDs+BeK05Z8TzbvqEfjeKZavc2JPj7EijKSgFXw1I+fozy/tQuF59KWQJ8ukxxDDhLzNxU1BqTJ86S+a/FwEmROLB7UdKvGmT3sZ59GlHWPNcqtKmVzRTi6CbQoh3aPGttA2lxz3TOb6mNx5Hh8tYHxIaCBwFcoAoOK5a5VNrK+AMKaa6ySMLUuyCnh9c4IbvQzK+bq68wLy5KA6fRzeOwLu5jNQYn+bhycjp/FXJn7ahZTr98J4CXBb0Pkn5FchOYI61tbMnqHxFyclBzPw88Z9HSfugmTXfOb6/z4Vjn+ny5BpytcjWPluM4L7ICPhvAk2Al/ZoQ1cVhB6rnSYoPgCmrgYcMdAay6iovgFmtV4NVmdhd0piRgOQqsAPLs2DWy53VKttJcm1YNMeTYUrGuzSecuWJtgHJZ8JCTp8Js5p/UNJ1kt5E8iWSfgrbLBoP/X1Ibx5bwfhJ9oMJbEop+iqMs+ZSzB7q2h7tWBFdDMDOMEtug6xXoYX7wjq4Lfyf2lTukHR/eHk3z9fg/TBD1uowr/27YUrvmzA5LoVV7PgzZsdgLC81HH6a9TA23p51gjLJVwmxwnMBgEsAPC88w0y/a9a3B9EL9+m5/uZkHM60Hfkr57nmDb4xvxUWkbUyLKx/ISKS9oo2fyF5BGbLUi/GRO57TsajaxW5ggCsLqmJ/vsmZ8nvYngOfm2Cxa8l2vTdeOK164kUKnGtFCFHPj8tNHdbmPLxm/DrDWC8De22nUSyqvCeSto43PetMALYFOeBF8VxkrQ1yY1hB44DJZ2eaObiPXDudZ1Qpcc+M+b3SBpxWATDY5J3bcAxL8l4kWehZq3AISvOZ7vGscfcIOMF6uqXW1YK+Cds3Xr2p/9W4I+jVev7HMy51YZHl/GMwasUETKTSS/V+2F7QYOa4iBtlPSrBqV9bMg+ea6Va1Mlmx1o71WNUei/0YpKi+DZMz3zm23jdWTQX7koNhQsBjv31HBYebhUYnwrGGsugvGzpaIBc3p4Fu13eAea+a1JceucF/kpDTxGt6LD2rOPwZxPLg7NApr57dT5nZhXedbO6Zd3qcVxKukOJlJ0nfoHkJcD9/2c8JxFs/shKkjTC2jmt+/5cATTTMsSZtOprsLo4Wg5mJf18eH/eTDL3ZcS1/kAZi3XnTmEJNspT++EeZv2lnROWChfd/T7KwAOhUXAbARTbF/RanMwjNT3UpLPg20ybf6PmHD3CpgXKYVjYeVPz4NZ6o+GEYgBtvg3hVlQ/wJTXl4JSxtqpz98WdLmhWdbE3bIvBk2Lne3G7QVUY6GPwN1XoVVYSHT8zC7Htp4Ca18YmOdXy7qy59hnrwhsQ5sDM5Qi6chwk4wq/2aMA9B6mXtWSclkq8S4vG6NCj1P1ci571ifXvQRD2UvBU5Ga+pSJNDI/OeeQN8Y36hpJeTvEBSF3eTp00jG6vDnu8nMMW9vc5zMt6gyBUE4JE0LoO7SD4KtkmPwHPw0yzBIgEcIenXiXv13XjiMfBECg3Fb1PK518AK2n6UZgiBtjekwoJ95Aud2FGMwzGvXMQQp1Jnj3J5h1QHCfOcg99EcDHaPxUbc+hl2PAs9f1wbKtn7vGfCHJR8V7FslHo8PQ0HPM44i6rIzLz7OQQ3yYLMqK89keRXJ1zOpW17eVZQDLR2vlQVjEdFyJsEZWSpHY3v3pDlrllE/DDDv7d7Qr6jLwjcH/kNxJ0k9JfgjAm2EG7xhfArCZpD+QfAus1PPzHM/SYGY9OfSrBqV9rG+faq+Va1Mlmx4oFE8h+UElCqk090V5z/TMr6dNDsuGPrsqF7UNBTSOwxpUcalI+gSNO5Iw0vdUdblOPdyB9js8hxquvuy8yBFNJF+KTI3DugvLVhicSmjmN6vzN8i9d1F31s7pl/cxRKhG91kR6Wi5ov4BFOXAfT8nPGfR7H6oCtL0Apr57Xs+HME007KelvnbOTBv115K53jHWBsWkfJMGJnyjR3tToYpIs3AvVzSypXdBsyK21QE+SbJnRNt5jUvSEmXMM0Bcz+MKfyXoU9vQjq15M7Isvkdkh+I/tYI12qS3hn1KRWut1LnEwUEQZlP8hUwa/5nJI14u5hmMJ/pd41XoVkDJJ/YUhrjPi0V2kxMZFYDSVfCiJLfFZTIDymE3UdtLkOUj0ny32gRAT+S9Mfwa886+SrMyPgUmOf3cnWTi5WwFMl5AB4fNqKdNM45MhTG+p1qVJBxd9pOAc0hqjhvoV3WwxLQyNWqQdHYT1K7XGOxjaR9aPwaq8G8LFclDg9AXsYbeDgWDoYpIpfDIsb2bl/Ec/ALbfaDKXuXBwW6TaSX2ngmTW/xRArl+G2afj8DRpw6Ux1F0nbR34v5/EHBvhZRNZAc1I9ItsHhmDWC3od6MvgYxXHCaMWLMRlhBSk+fHtdH6Q4Q1JjfgiA75I8CEaq/WQAH4JVkkyhOOZ0RNRVyHj7Gbr4I0rwyIpnPd2N2fD1xWCpK+u12vwSs2tlMZhXf6YMsldWWOcdLmEvmFPubBi30fWpRh5dBr4x+HcAHyW5L2x+U4bLd8E8tn+H6dAbpfrkWU8l/Sp6vtI+5uqTE55r5drUymYRNM8/YJVfG32yPXaePdMzv542OXj2xRm9mGTsgGgMuKmCFX3uN4JwMO0s9tBTD6/pT43Tb+J54WjFw6zRDf3T4IBZPbVv+trMtVDQ+Sveu96zdk6/3BfA92jVOpuiFu9Cmhw+q39E/c/JQc39ivCcRVHYDzPXnlRehjwfTjVyx4NXACgtOMBSc9YCcAzJrytNqHRFbB2k5VpOgpm8OpJdE/sAydfBDg4bIs28fSrsEPIkmMDdgLRx548k98Bs2Pc/I+vhQlrY1z0MZamD9XLJxHWa8qgz+eUaz5tucljnhWucjnHvf4nJv4SUV2EByuGEP3C06Q3O5o7Pg4UWX4xWTi6jalEBK8OisGJ41slhsHnfBMDPYBEcr5mw69fBXnKfhs3ZxeiuDtIXQ/a7CzXeHte8VeBuWpjykTBy9p9hvJx0sQ0tkmUVmBf5n7CS8KmqDp0yHh1IimlQkr5K8nQYZ8Xv1QqFD/Ac/DyRRG1v4jsRIiET18tCjkgh5fltGhwPe6++FLY+22lF7nx+J/oSyTY4VNJJE353BM5x+qWkz2f+7ibFh2+vGxLJMZf0TVrJ63fDSLWvDc+QSvEDfGNelIOSjLMnsWfiO56ouuKztT29JA9ItJnfapNyUHhQ4x0uofGq3g1z1iUPvh5dxjMGALaHvSueAztAfhzjaUAvgJH47wszKLwVad4Hz3u1r35V26cU2uvVc63ONhPIZgrtd2uzNi8PnxfC9s8YntRhz/x62vRFPOZ/RL5QxZD3qsVc6eHNe7zG6ddnXrz65emSNsawaXBJVDg0G5R0/pr3bvGsndMvJZ1DI05/Oyy99jpYJF/bKQiU9Y8GnXJQeb8adJ5FS/sh60jTPRj0nPVQM+4sRfJi2Ib+IJBUiOLUD8Dy+FKb2GNpZbJvkPQnTO5l3hFG/vdEmMc65bXaBsBnAHwKZplsE5YCwIqSXkzL198B3SzYCwE8PfwDjN9jy/D7g2Fh4DcAuJrkr2FVxNqGBsBRHlXSCKkjyZVoBJA3S2qIr0pM/iWkxt2z2eRS7sbKOSc8zF5sUW6CP2D2pTMPwJkar7LhWSdPl5F3bSDp2yR3q+xrHM69JcnlZGV2QfK8MHd/8XiSK9G33x545bNZF5558+INsJLSFwMAjfF+kjYvlbQhrVTnMTSG/xRyMt4Yd4ppUJwty7wygOuZKL3eHGiCR6rxvrfhiSTqGwk5s3Y9kULM8NtEuEPSJ0muLmkbtkgf0aNkbQf6Esk2eA+AQYw7znHaDFblqQs1pPievW5IdI65pPPRQTLJ8QoxnjH3yEFJxl3Enl54ZAWOZyO5DCziual8MpYWzgRv3CR9Vl0kdulaT6NV+VsRRgaf9Ip6dBnPGGA2BXle9LmNmCPn8ejWVTzrqa9+VdunFNoHKs+1sm1KsgkzuO8GM9odKOmW8Le9Je2jUf45SHo7yWbPvBzptB1P6rBnfj1t+iLWd7KFKhxYnOT2sPLvx2qWy3Q7GWdI8sBMciWYQSwXadDHMNSJ9vxmEBtl+sxLrX7Zt40HXoPTPKCs81e+d4tn7ZJ+Ken36DAQtQxXJf2jQalgi/d+NcidM0v7YQ1puqcPg56zFgWh8gzUKtsLC83LQq3Ujw6DBGCLckMAq9O01DGDgAfhMLd+uNc6SLxUJF1H47W4G8DrkPZmNn1bWtLdTDPUQ9L8oIQ8MvrdTEg3ybNgJdwOhB1WlBhHwMqGZxU1WmhfjI1h3pAjAZwbfjdW8k+T80M0OMXR5tzM3y6EhZQ+F5MRi8Voh39uQfJGAJ+OFLORlw7JdsqOa53AontWhEVgPQbhpdoGfeHcR4b/m1+9CpYj/AVYOOGQ8PbbI+MusMzm75k3Lz4U7tGQnr6T5LUYLRfuabMErVrHwnAgGVsnQFnGAzz5t51lmUk+FxbheBMslePE0K+dJR3Xuo4nksgVCelZu/B5tD38NgtJrgwrzb40xiN3avL5O8FhiGRjJaKJqmx+P6mnB/CNU8OfEN8vTt1ycww497o+aBTXvmPetkx5xtwjB1kZ1zA8C/Fa8ciK59mOhKU2HQ+rfHI0LM0hhoc3rgbeSOxOkNwMljL4dwDLkHyvpDHHmFOX8YzBVQA+BtNRXou0ke44WLTKzwA8Fha9lYJnPQ2lX3X2ibOR32OQ9D1JbbJcz/N5xyAFwtb1qbAzyNkkXxOMli9LfsGqo24BOxAfAzP47tRq5tkzPfPraZNDbUTnWmzxdCSc2jmd6EmwCKklAJxLctNgANgcwOHt+SX5cphs3w5gWZLvTslUQE4P78LfOVsBbgyqK10dn5P6zkvt/fq08ayBkeuUdN4Knd/z3i2etZHRLx2IDVcl/aOBSw4c96tB7iya3Q/lL3EOwHWmcZ2zvJhz4w7J18LyXu+BHTTuRnde6WUwwuAZDgW0KmG1N0IAb4QpPvEmDklHRN9ZHMBhtPzm+DDm6f9nYQrAr2EhtPMwXqLvBJjB5T6YQvxhRBwtAd8IB41Lafnzd3Tc7xiYEncbZsdpJv0jGIb+ishwEw5s17Yu5VHUYq/2PACU1K6qVVW6NoEZRTU8/8jntoWZxmUDAL9tPms8SuYSGbltlljMiZtaP98jC8uM8SDJk2AheL+AKTMj8KwTmNfwpzCv1wWwihMpuBR6zOabzgOwbmLuhsLuyPS7UsazoD9v2DNvXrRLHt6buJanzYGw9bESzADZFWqclXHAzRWUK8t8KCxlanmY0rsOLOrhDJhiHqOJJFot9CcVSeSNhPSsXY9H28Nvsw8souo4WLhy+7mGIvGuIpLtQHzAugLpdL2J4Bin8wrvSTfHgHOv6/MsjRFwiDGP4RlzT0RdUcZV4FkIxqFt4fO0e2TF82wrSDokfL6E5JsTbdq8cUm5rMBSLEdil7AXgBdqlEcldRD16DKeMfgigNdIupHkf8DWYJtM+GQA/0fSL0juCHvXtbl7AN966qtfefr07vD5Rxg1HKYqipWuVdMmh6WaQz7JS2A8SRuh25P+dphx9yxJB5L8ebuBc8/0zK+njdeR0YX4Od+aa1jSiWDE4E007xsBnEbjBesay31hEYg3kHwSgG+gJVMePTz3/CQ/B6sQeBzG19ykcM3LNECLenJHnhWu5dV5vTq/571bPGsjr1+WEM9zSf9okJWDivsV4TmLwrEfykGaXjG/3vOhC9OI3FkaJuAbwzp/oLrZ7k+FeemeA1N8UoupHRFxZ2qBJ4xAf5U0SQj5BjDv4WWS1uR46D8APEXSOiQvloVVtYUEiir60Ahgr+643xqSnt7xtwYew41nYY6QzaWs7c4N02OVBMYPyCnsCyOWmuEKSrRZigORCatV6o7kqxJtXhn+tjjsoPrucN8vaLYMcHGdSPqJXcb4kjLd8ij0t8TzR9JjiZ8Iks62W/ApAP4mqW2YrJHxLjSeDlfesGfeKvCn+Ho0bo/qNpJOJvkDWB70Nc2Gn4BHxj3oLMsMMz59P/R1J0m/DZ/HjMqySKJnIxiL1UrtCvBGQnrWrsej7eG3ebykH7840QAAIABJREFUw8Ln09p/1EAk3nIQybLOO36p+ueKN/CM09h+1OpfTand4l6XQ2qPifrx5ehzFdG1A8UxlyOirkLGk6CVyL0Ptv97PO0eWbnEsZ4eRXLlcDB6PBKV9TDOG9fnIAb4vMMleHhUXLoMfGPwCgArknw+zIiXchi8DcANJNeG6V7JinnO9eTSrxzI9WkL2Dtg/6CT9blWTZscZtaapPNIfhL2Dm9HXzaYJ+lBzka8T5p67plfTxvAx9FV1IuDXphDSSdakqGSkKRvBD3tq+jmIHxAgURW0p+YLlHv0cM7n1/SB0iuAeOw+Vnh+bzwzksK3mgqb1pWVeRZAV6uHK/O73nves7anfql6qKvXDqCQw6GhOcs2nc/bPQm75nGez50YRrGndsALCnpxzQS1D1Ibg6rdNX2ws2T9J5wcN4WRto4gvZmGCy4KbwItlF8Cf2UlDsk3U8j7ANMMWvjPlpKym3h/1S50iZ/sSlbuy3SbPUXRRtAFzyVmYoLM3EgeVzmnklUWCUB8/of3r5GC9eoHJZcIhZzg+P8PUt3tZVVR/oByfVgClu8fovrhBExM0NopaRUZItHoV+D5Bdh/Etno78iPgaSr24O6kHOjoWt9Y+2Xu5uGWfB2yVn3nDNvDnwVFppzRtg0X+psSy2YavyCUkoHU3kkXEPmrK5z8B4WeY4pDNW3hZrX4TkDgD+ExaJsAvJkyR9Jm6j8UjIw5mOhPSsXU+kkIff5r0wD/KkmDSUN4Ua7/g32u9ejVf28cIzTje0D7uVyln8PMW9roA1MLxH14PimNMRUVch411YFqbnvDV8v+Rp98jKKlF/ng7gMEmbtK6zJ4DzSN4Gi85KObp2wChvXF8+JY93uAQPj4pXl/GMwdtgHArLww6rq8OIXGOsBSuGsQSM62ghLAV2BJ71NCA6+yTpAVr0RZfhxH2tyjY57AirtrW5pJsknUgrFnJwR/sTSf4YwNNIfhsWwTUJPPPraQNkHBmVenEWDp1oz/D3jcJYHkRLU359oi0A3B72/LNhDptUIQaPHl5y5NSsuS7ERpnivJT0y6hd0ehWaLOm6iLPOp/Nq/PCr/N73rvFszby+mUN+uofcwHPWbTvfthwJXnPNN7zoQvTMO6sAODttHDuhgh5DdjCWb7V9n5ayPLSoe1Y/6LrIFwrGQoqaWNa3v5bAewqK2c9CZp8wRXCwX25RJtVYc/TEH2lFr83f/E2AD+jedi78hM9lZk8BL/tUO7fdlwrhxqG9uUjJexBGI9Huwzdo0iuHl3nerUIgjVOLPbdCfrdoCTgY5DUTgkCfOskJmbOwRPO/RRYetjqMO6L9Thenr0vPgSzPgPG2bQegBthG0v8cq6RcU/aDlDOG66etwz+DbNjuS9sLDcE8OvIM+9p46184pHxImRlmV8LU7Ql6VvN30j+Fy1/eR5mc5nnwaJz2vhPABsE4+QjYHPzmUS75r4PwBSCFIprV5lIIdZxrfTlrhnSoFDjHT8alsa4afi/Kz2iE5XjtBuMp2Lr8H8t4nHy7HWdmCOPbgptJftolMfcE1HXt7rRQljkqcvTnpOVCN8leS7snbw9Ii4Skq+SdIYsim+15r5hDpo28yUdFa69fvT7vhVhPN7hEjw8KkBGl/GMQYQtYAfesyQdTDK1Rj8Acx6eATNo/Bxpw8ZQEZoeZPsk6ZqO71Vfq6JNF+aFtbZR/EtJC9ji3KCR5f82zMUPATwbwJUKhQ0mgGd+PW2AfGXbuzFcxbgGSZ1I0lmwfSD+3X4kv9Jxna1gEdb7wQwVqdSeoh6OgiNHVsb5ZjrKqTuNMp55yeqXHqObs83ZdEaeeQ1OKOu8Xp3f894tnrVz+qUDsVGur/5Rez8POs+iA+6Hbd2oNL/e86ELc27ckXQ8AJA8rNQWllO5C8zyeD3S1sT4OvMQea1iBIE6B0bCdSjJsx2W6DFIWipcr/MFpUDyTPKJCWNFA2/+4sYAlpeUY99uLIpPgFlxxyyKigh+u6DxUm9PaLdhgjFcEb9PhdUZMNKvRglbDObFahun7sas4WAx2MtnxIDXKAAcreZSXWYWADReHrWGJDW+TnGdwFkVQb5w7vtpIcoPADgIttZrqhd5EB+Q5mk2tefWVl9qZNzFt4JC3vBQ8xaudXW4xh9gXsi3wxSCvwC4xdsG/sonHhkvIigUq8MiibamsezvEv4c5y8f1vG5wbymL5LuI5mKTnTBs3aZjxSq4VoZlLumD1TnHb8yjNMlALaRpUXVomacrg2K2lsBHCDp7gnuB8C915XQ26PLOt4awDfmnoi6IaobuT3tBVlpcBbscP0dGBF2nLq0P8kLG0cILI1vd5gRqNnvdyR5vqQrwz0fAwtZ3xizRtpJ4PEOl/BVmB4z44WWdEK7UUGX8YxBg8VgSnmzPlL79QMyLoWFkhaSvLOj78X1VNKvKtDZJ5IrwNbcK2ERS7fC5mKf9ru54vm8Y5BCLoW1rTsdjpB+I3PQTuqkbeCZX08bIOPIkFFFuPRizqa2PRlG9v8uzab7x8jqRG10zC0A3AuLnLwWwLtghoz24biohyPz/CSvhr1D1gXwAMnFYHO3s9KVbT1OP8+8lPRLjzPa06Ym8szr0CzpvF6d3/PeLZ61C/plFi3DlUv/yMkBB+Q4CsidRedqPyzJb9+qeSOYZin0VF3VdqjYQthi/DtMcI9qf0GtvDwauXAKh2M2iuA+mJehD36Aco7ngkwbb/7iVZhN3UqibVFMgeQ/MXvobL73xFabj8NSG5YE8Ohw77Val/JW0CgytCcUsLF0ssSh/YDEpe6DeSr2xmTewPj628G8UI3yeB9afCKMyLeifnY9a26deKsieNID3grzlF0B82Z9TMPl7zcYKdfZ8fuRbiV+15ZxT9oOUMgb9sybF2xVj4ARRbbTP4tt4K98UpRxJzaU9JLQv4NhJGzNfWvSH84leQpsg98ARurWCZLLSrq142+eVITOSCHVca0MyV3TG/J7x/+F5KNhVanOpJUY/UPlvWrGaVmSz4DNxU+DAaQmaiYVap7b67JQhUc3g2Ph560BfGPuiajrXd1IdZ52T1Rdo+v8GqYzrY5Z4+qeMCPD6TDP84kw/Wrd6PvvAbCAFnm6O8x4/X0Aa9c8VwJF77ADp8Le8U+Cec9vgKUDjaCgy3jGoMEJMF1nVVpE8DcTbc6lRamuEhwaXbLkWU9DVSjL9ekY2GF+LwD/wGw1vOMxXvShdK1iGzr4x2jVFtuRaqnoy5o0Fw888+tp43JkwFe56GAA20q6lOTzYAfvlyTaJXUikjE3TruPKePPqTADz3Ng6+1otAw3Hj089/y0KKuPSLowusaLYO+n1LN5nH6eeSlFExWd0c42rsizimcDyjqvV+f3vHeLZ21k9EvWVUPz6h85ORiS46h0Fh1qP2zLZIkLqU+1sDFM07jzAcxW4eh6Ye8J4AUarYzQJso7H6NpWaunLtS8nEguFX7uaxHzEm11oclfXB35/MWXALiW5C3hbxOlbMDHUP7vsMinA2GWyVTIqIffB3B4FVJeqvZFwmaxB0wxuwqWAjMCSVvTQuR2g1lxa0tfx/gv2Et6Dxh/R4qh3EO+1SC3Brxs8J5w7p0BPF/SHcGy/EPYgWtIxOk8pdQewCfjnpQzoJw37Jk3L1LVI9opG5423sonQ8n4I6IDcmNIqYakXWjht2sAOFLSWJojyffDopXOBbApyV8p8Ia04Fm7Q0UKbU9LT1oVtv4vD4YDL2pDeTvBOu/4TwD8HpY+cy+AH6OyqlwljgXwdZiM3AFT5J7dbkQfKX6DiQ5dJFdDnUe3C4+Tn7cG8I25J6Kub3WjzjXX4WkvyoqscuQLYJEoa8IObM3fTqNx1mwP81buL+mg1vcvhIX4vwm2ZufLUdrVAU8kdgkrSnpxcIztgHSlLCCjy3jGIGr7eRphdpP+MxYpIumjNAL/XwL4jaQuMmHPevLqV1kU+rSMpLia2O0AvkYyyfvieb5CGw//2G4ww9ZmAHLjMygXl3N+i20AtyOjqBfDZPzS8LdLSHaNR5dOdAosetNbGnxpSa8ieYGkT4T3ZvvZinp44fkfGRt2wrNdQKb8fwAcTj/nvHj1S4/RzdNmBB3OCq9Ds6TzenV+z3u3eNZGXr+s4c5z6R/Iy0Ftdb0scmfR2v2wQm8qzW+famFjmKZxZ23Yy+KZMKLVGxNtPJURUpVsZkDyuTDr5k0Avgbz0iyklQtvl8qtwbnlJjgl87cDYYe6X8AOSd9OKbOSksaqCeDZFP8sC619jKyc7pKJNh5+H8DH0O7xUh0Z/n48zCp7NExxm0HkGfoigI+RfHsPC+cNkv4cxuDHJPfuaOPleOlcJ/JHU3jSAx5UqFol6R9MVzzoi5rUHsAh405vF1DOG/bMmxee6hHFNh1elDEMKOMnwjwhFwB4Iex95wbJN0j6JsnHwmTt2QBWInmOxqvPvQPAJgAuwmyobgqetVsVKZTBYTBP/iYwz/GxMI/0CNivZK0Xbu+4pA/B+Kya/p09YD/GEA6yM4dZWrURRD9PQv6Z2+tyOAJ1Ht0uVFWIcY65J2rWJeO5Ncc6T3unrIT9ektYKft7YUbFpykKe488rHfADpd3sRUxTAu/b6Kc7wGwPsn1Q5vqVPYIHu9wCc17f2lJd3O2WlIbnbqMZwyitkdhVnd6NY0we5tWm9jA93ySz1faw++J0PTqV1kU+vSX8PczYAfx5t30ZyTgeb5CmyL/mKQLSR4HYO2CIXE1WlRW6hrVhlbn/BbbBHgcGR69+AGSr4PJ+IboTgNL6kSSTiX5MpjB21Ng4BHh/dS8px6ZaFPUw5F//ktpaUHtNferjvZFo4xnXir0S4/RrbMN/ZFnrmcLKOm8Xp3f8971nLU79UtVcOeV9I8IOTmora5XQudZ1LsfTqA3Zee34nzowjSNO4AZXdYCcAzJr7c3VvgqI9wB4AAAT4MNVNuifCgsXWd5WNjeOrAKImfAlO8q0HgUAOC3zWdJx7ba7NX+nNjsvw5LHXkBLPzsWCRSxUiuBTu0LAezyl7e9pwERTbGO2EVU+LS3DHZ6IMAfpjYDK8nuQ2AO8OCTlWP8RAzAz6G9mJ5dgArSDokfL6E5JsTbWKejZRXuQa3kXwDzAC4HYAVE21i8i0AYxZ31zqp6RPK4dzXkPwsZise/G7Ce3ViwpdNVsbpryBSyhv2zJsXnuoRnjYueGTcA0mfDe9LAjhC0q8rL/FfsHfkkTDejsYQcTzG+T9ulXQLyetkJWm7FIvi2pUjUsiJp8vKcb9U0rdJ7tbRzpvz3gdu7zijqgiYlYE5i9yhEbwvhO2Jfw+f4zlxk+I797ocaj26XaiqEOMc86Ei6oD8mnN72guyci0sVWErSb8lebrG+QxiTpkvRz/HRpIro89DlC9v4PEOl/CNsM4uDYeMOzra5XQZzxg0aA4w+6N7LJqCCjvDnHZd8Kwnr35VQq5PW8HW2q4wA+DtMCPh1hNcq9hGTv4xSZ/u+hvJpWTR9mMRIz3hmV9PG8DnyPDoxdvAUi0/BdNnu6rydOpEkmoil++GpXLG/7fh0cNzz/8+AG+AvfuaNfe/sANuPL9N/z1GmeK8VOiXnvdcro038qzG4FTSeb06v+e9WzxrO/RLF3eeQ/9okJOD2up6JeTOot79sKaYEDAMB50b0zTuNJU1Go/VbhituAP4KiOcAPP+XQJblEcBeHX093tlVRFAcifNksB2KQUl7AvzCDb9TikEnrSdZSS9MChg+waFLYVDAMyHvTj+B1atqH3wuwzmDWz6tCYsaiLmH4rzAxeH5Q22jTvbwUKZT4YZiMaiXxQRM5NcBzaPKXgY2ovl2WEs/StLujG8mBZPtOkTpdHGtjCL+kcAfBAW+t3GxRg1KKUqrXjWiReecO75sPnbBDbuQyrlk8Ij494KIqW8Yc+8eRFXj/gNbGwnaeOFR8Y7wUAaS/LJMJl+NoBfkfygpEl4fFaU1GxIlwSjWRuNsXgtWmrsmok2QGbtsi5SyIMlSK4Yrv0YjJZ/j+HNee+DGu/4GjAZORMDVkfogqQnAOZtVCJVV3Wk+DUpqinUenSTUH2FmOKYa7iIOiCz5jyedqesHASbj6fS0pbGooEk7ZPrJMlDJWWNTCRPlbRZrk0HPN7hLCR9MerHd9Bd0bNTl6kZA0lnht/t2nxO9Onw0GYLZSJ6PeupQr8qXaezT7IqRweiw1DTnl/P85XaqK46VwqnA9hY0v8UW1bAOb/FNgEeJ1xRL5Z0HS29+G5YFaSuyJ2JOKwS89tQVjxfaeJmwKeHdz6/jLD+1PAvhdMRcbZ5jDLOefHqlx6jW2cb+SPPagxOpfn16vye927nWdurX8rJnVfSP6J2nXKgOo4jDzrPoipE5zbyVKk3AcNw0LkxNeOOQpWNBiRXokWg3CypCS/0hDw/StJJ4fNVwWsfI15ksXd5sdo+B1yjcmiyJ23nD2EjfDUt9KyTCFgWVrxQ0l9Jpg49v4yFJAjNCDmkWkSjJNshlYBFO3wQs6HjYweRYCn+9/D3pWEvpxQJn8cq2VT5arxUKQ/FngDOI3kbzOKfanMiTDiehdnInZoSyDHuh3lUmzFIpYh4vGnFdUJ/VQRPOPe2jeIbLNifguXZLjJ4ZBw+bxdQzhv2zJsX/ypL22j6vT2AL9S2YUXlE4eM5/AWmMftKwA+D3v2TWBRQDURKfcHj9LfSK4p6TckCSMlbcNLJpdbuzWRQh7sDnv2J8DI/nbqaOfNee8Dt3e88ViSHLQ6ggMlg7OHY6AmRTWFKo9uLTo8oq4xpy9q1ivjJWLPkqe9KCuSDgBwQDAUbQsLH98fwHGSLi9cf+aRHG1SEb0eeCKx050yPaILqRSZoi6Tu11038bwt3zXO4IhpQVRuWglUuyd68mrX+UfwNmnDozMr+dauTasr86VwtBEygh988xvsU2AxwlX1ItpxNRrwCL7fwXgwwBenLjWpBxWXfL7GXST4nv08D5VP9vzWzTKOOfFq196nNGlNBpP5BngNziV5ter83uicjrP2jReo6x+ycm487L6R4UczCBnVCrAcxbtQluevNxM2fmtOB+6MDXjDlsVJgC8ERayfCR8fDYN7qTlt10MW1jtF0stCWwJM5sXzHB0ffCExIjTdh4EcIXGy8RuCWCF8PmP6CZP+lswWC1NcgukCRiXonmsbwkW8jGhIbkvjPU7VwnrRFhEz5GwEOLjYBbTGBvAPKSXSVqTZNeG0mmVJDlf0lFqVfmikSI3n18l6QxZ1NVqDHwKtLzOEUh6cfhO1hLsxAmwMLwzYGNwFOygFuMeWBjy3egO6fesE29VBE8494tIbgDjdTgU5gmZEwQDwJ6YPdDsK2ksLckp4x5vF1DOG/bMmxcfJPkS2PwcgVaVuYo23sonHhnPoalc9mhJ3wmfTya5Y+V19oFFMtwD4DJa5cE/I22QuK79uw541q4nUsiDR0oirUzmzbBQ5RS8Oe8To8Y7TksbAaLKSw4HwsQIShMQVWNQmqNsKZZ5CDx7XSdqPbpdYGWFGOeYeyLqvDI+8ZojGY9NUVZk6bM/IbksjM/vOFg6+lCYNArVE4ndhfVgessC2B5SOux7dBkPmgjdJlo3NV+NcbMpF70Q6TXrWU9e/aoEb59SaM+v51q5Nm7+sYo+DQXP/HraAD4nnMdb/xRJ65C8WJZm3JUOPymHVddYjslUjR6OflU/233yGGU88+LVLz3O6D5pNPE+5jU4lebXq/P3ee8CPv3SzZ1XoX90ygHrOI464TmLOtBeux69qflebn6950MXpp2WFeNOpUnKStgSVpXnONjgtAexlgS2hGbzAiz6Z2m0ygbCKgZsGbV5PszaG2NlAAeSjNm5U5VdLoPx5/w13CdV6v2HsNSkVYPFdNVEm9ejXAkLkg4NHy+lldpr4w5ZGdbGE9ZV2SZnldyR5PmSrgRmUig+B3v5Ncrv/iQvlJWzBewAvDuswkWcMx9jCAVgBUkNV8e3OpSrV8CiBA6MXnZteNaJqyqCfOHc76QRzP0CwHaSjih9pwcacr2voptcD/DJuNfbU8ob9sybF5vAFNI/AvhAdJiqbeOtfOKR8RzuoUVEXUNyU1hVko1Q6e2UdAGAF5NcDnaQul2TpUfF18yt3ZpIIQ8+Hozcp8CiqJ6K8dDqmpz3uUTs7WlyuvtWXvLisNb/XfCkdnr2uj7wruHaCjGuMXdE1LlkvOeaWxYm41WyIulWmKf18877zCly3mHHd9emEVZuBUvvPRvAAklXZ75T0mU8951Pi0p5Bsx7PGa4lFUneyxM77pGgeS043ql9eTVr0r9dvdpiGsV2lRV5/KA5EUwHqsFYZ1PBOf8FtsEeBwZnmib+2gE4LeF/7v02iE4rGK0o5OBOj18SI4yD1efZ168+qXH6NYnjSbex7wGp+z8enX+Pu/dAI9+WcOd59U/cnLg5jgqwHMWrYWXEqMkv96qeS5MMy1rZMGR/I8JL7U+LArg32GL7nmIrLcamHG6HRlC8oBEm/mtNimFL+vxo+Uabgvz4vwm/HoDWL5n+357RN9bBkY6+EMAe8vyAAFfJawrSb4NNo7rArglvDyh2dC6l5C8AcAKQQFZLnEdIG+VfA+ABeE6u8M8bN/HaKrHnjAL9+kwtvETw7XWbd+IxvkBAM9iII2usd628GuSL5H0U1ru5XW0kMd5ku4N1/5RuM8eJDeHVYIaUdQ96wTOqgj0hXMfDzs4/CuAg0iuJOmTYxcbBh5yPa+Me709pbzh4rxVYD9YBaitAXyU5N8lnTBBm2zlkxoZL2BXmOd0OZgn+HbYmpq0lOIqMAPeKiRvRCEclOSyXQp2Ye26I4WceAUsvPbnAD6vdFWnmpz3uUSsqAi2yR9Ci0D57BzfexkA60nam+QZ6CZJLfIQOPe6PnAZ7FVfIcYz5p6IOld1o55rbiGGl5WHHWSpZbsBAMkNAXyS5JMljRWigE+XKYKWbrsZjPzzaNg7f/tWmzfB+NeWAHBSMN58InE5z3ry6lelfnv7NMi1Cm2qqnN1oG3kfRXM0Hc6yWsAfEXSj+uezD2/xTaAm6PLE22zKsz4PA+zvIUp9OawAkZTHhm4PyMnnFsPdz5/F9rzWzTKOOfFq196jG6TpsEBo3PoNThl53eKOr9Hv6zhzvPqH51yoAqOowI8Z9FaePibgLL8eqvmuTDNtKwTMFqtoh3V4EXjNWw8iIOF1qcQjCd7wFKarkKCvZ+JPPzEpUqVohbAcus/CjtIAhbiNebtS/TprRpPk/FUwloj/Ns2+t3hiEJsJS0V7pklzULGKhksvOsFheAcAPPbAirpNFqe6Pawud1fVkIvhS0y/ajFBgA2JXkfZg/ZVyFKvYrW7jzYeF0J22Bm4Fkn8FdF8IRzn9tEjwTFd3/X004GD7meV8a93p5S3nBx3iqwBICXyqp8nAkb8zHDjaNNqfKJW8ZzCF6HGRJ5ko+D8RpNmn98CArhoCTfD0v5OBc27r+SlDImda5dDR8p1HiuVgHwcpIvVzoc1pvzPi18HrPvsD1himpXStkQ2AezXEybw+Yk5fEt8hA497qpQHUVYjxj7omo81Y36rXm5kBWuuCJlKpNGx0MNM/qG2G63tKwd2gKRV0mg3gMtoCti7MkHUwyVeb3A7BKp2fAqkP+PPzfRnE9VehXJXj7lEJ7fj3XyrVx84+RXEXS9dHPTfrKSBXUoN8eEowO+wD4OsmrAewX6dUeeObX08blhIMj2kaBq5DkE5VPcZ2Uw6o9v+vC+EzGUKOHO52QrvmFzyjjmRevfukxuk2aBteG1+BUmt+p6PxO/bKGO8+lf5TkQH6Oo9yzFc+iDrTlycPfBJTn13s+dGGaaVlxSNY8mEI+Ca4AcLSk2lSGSdGkpByP7pQUTx5+tlJUWJjXwkfe6+nTdjBiplwlrCa09qkAfqd8KO8PkFeSOq2SwbjUGEfugRE/rh/afjS0aZ77DtiB967md2qV04aF5e0P4HHh+X4FwMsJMgJJa4X7rwDgbzJOiDY8KX3FOZG/KoKLVJvkjiGi5ij0q2BTQkOudzvMQt+1RosyXuHtyeYNO+fNiy/DvBInwBTSD07SRoXKJ5UyXgTJjWDvmtsBLEfy3QqVAiuxmMrhoO+ApaZdBPOYdfKkOdZuVaRQBt5wX2/O+7Rwn6TfAYCka0j2OdR573dbuN9tJB/oaOfhGPByzkyKQYhUOV7hqXPMWRc1661uNNSa6yUrtLSCbWH77rEKUY0MFVHgqNYm6U0T9bwHaGlVW8C8uV8H8B51kNMD1bpMG/EYLIZwKAw/p/boB2RR0QslLSR5Z6vvk0RolvSrErJ9Cv16JoyvoyGd/qCk6xLzW7xWro0c/GMwneJJsDSgxtCwOCxa5HlqRWEGXfAdsPk4AuZAeASMj6nGuOOZX08bwOeEq4m2WYD8GsjqRBXze4s6qk1V6uGdz09LqXTPL3xGmeK8VOiXnhS3Pmlw8T7mNTiVuHKmqfNn9UvVced59Y8GJTko3a8TzrPoSrCI0bthVBy3hN/vLWmfhDx5uZlKZxr3+dCDaaZljYQp0cKMJ8E/AJwaFJ3/AXBGz4NdCZ6UlFJUDuD3+PXqE8l3JNrfBvMcjVjLWRfKW1K6O62SmOU7ALrzE+N83i9HP6fm9suwsPo9YYeMY2BepGoEC/iXYBvPySSvUyi/SfJESZu3124HiuuEfjZ4Tzh37IneC3Po/VdErgfgQSXIlEO7oow7vV3FvOHcvE2AYzBrrDkd6QNrsQ0HqnxSgU8A2EDSDSSfBOAbsBDTWtzPcjjorZJuCeP8IMk2WXgDz9otRgo5sRHG3w8pWfXmvM8l4nG4LrwbzwfwAkxGeliDi2gh3efDDBMXd7TzcAx49roiKjy6k6IdqZob85qoWa+M91lz8VrpKyvHArgaNpfnktxyTKc/AAAgAElEQVRUxqexOYDDJd0XHejGkDjQTQtfg+kNl8I8ov/NwOegNGF2py7DWQLwMcgql8U8N8fDdIpVSX4Xowp5g3PDXr4KycMAtCMIJonQ7GvULPUJsLWwD8wg8lKYzpAqSOG5lqdNF5aF7f9bwCIatsBsIYokNySMD2O+pN9Gv/snyfdV3Bfwza+nDQCXI6Mm2ia7Bko6Efzz+6RI5h8E8ItgtAbq9PDc81fNr9MoU5wXr34Jn9Gt2Mazj3kNTo75nZrOH9BHv4zXslf/SH3XC+93PGfRY2FGqyUAnE3yNbKCIi/raO/iZnKcaaqrheUwzbSs8zGasjFRvqakwwAcFoR4dwCHB4vZwZolARsSnpSUbFRO6PfFMCvhI2GKXh+rXK5Pa0aft8Rs6kjq5VwTyluqaNZplXQs6raXNdXmUEkNeeajJP2Q5B6SlDloevAJ2Avy6wD+GxY+3BgJVqq4jmedeKsieNIDpub9pzMlxynjHm+XB7l5q4YsDQKSzqaRlE/SZqjKJ148oBC+KulPPeTAEw66Lo13aq0wz2sm2gC+teuJFPLgxvD/zujO4wb6lWytAn3e0/mw3O/XwDz7E3FjeCFpB1qVJQI4Rd1pDB6OgeJelwPrPbqTot2vzjFXXUSdV8Y9HBKetdJXVh7XvKtJvhHAaSRfiVFleA1YAYbjWr+fS6dZCbVVMHO6zLth76IfYfz5RlL6JX2B5FkAnm0/aoxDQtJHSb4Klrbym/bhsXI9NaipGDuGUp8C7pTUVNj5Tpdh1nMt5/26sFDGDXkOyb0kFcsIS0oexCRVjZtzfottAjyOjJrKRaeUnyAL1/zCjCSN0WYx2P65FgBI2id3g5Ye3vn8tfPrMco458WrX3qMbjmH9fFw7mMVBqcSph3x20e/jPlyvPpHg0nkwMvVVzyLAliqcWqQvARWsGUjdBuQ+nAzxfCeD12YZlrWIDwptHKfW8BCNG8FsBNMqP4XPcqGZdCkpNwGyy1MHXx2wGhUzkwbks+FKRk3wbxRJwJYSHJnScf17FOTJjNzP0kfie79ovjnBDyhvE0k0G+bz5KObbdzWJ1zSPEBjXUl+nwPjcV9cVr5vT7GnQcl/S2MwT0t78PTOV7eG0DS6+JZJ9mqCKwL556m99+bkuOScYe3y4PcvNXi1uDJasYydS1Pm0Eqn1TgdpI7wLxZGwJIRlSVELwSbyk0yxLOVa5dT6RQEbK0EpDcovncgT4lW2tR9J7K0ha6+MTmBJI6vc8RPBwDnXudE7Ue+0Ew4Jh7Zdyz5jye9r6ysiRDOWNJ36BVQfkqorKykj5AK3V8uqSaCIw5g+oLY+R0mS1gB7T9g1e9EzQi4AZrkvwmzFAzU6wi0oluArA8rZgFMFrQwgWvflVxnVyf/khyD1i11XVhkS//Fu75vZprDTgGrwBQPPwPBef8FtsEeDiVinpxfL/ms8cgkoBrftsGHJJXwo9YD/c4crzzWzTKeOfFqV96jG65NjX72FAOzWlH/A6iXwI+/WNAOeiDZWHnyudIukzSebRUrtMA/EvHd4biZvJWzXNhmsadOwAcAOBpMOU/RTjrwc9g1s8tJP2h+SUt/30wkHyVpDMUpaRIujkoQU2b+ZKOknQJQh5++H2c+3corGz58rCXxTqwl+AZME9ZNSR9P3j9VgbwJ3WnpZUWhye0dl+YMthYLefCm1d7zf8DizRYEWYxfU+Pe18dhHcFkrthlLvnLnRzKgDwrZMIpaoINeHcsSf6Csyt99+bkuORcY+3y4PcvNVia1hI/2awsWyXb/e2GaTySQW2Cn3aL9OnofAA8kS6NWt3EOK48A4ELGpudVjuc6oyzpAlW0vwek8fiujkGHDudUXUenQfgvDKuGfNedZKX1nZEzbeG0m6SdJBJJeGRerEeAe6ldeHAzp1GRkJvvf53oZRLot7JbXXeFsnWk3SUyfs91D6ladPC2HpTQ3R901IFyXxXGuoMViK5MUwfehBIJ12NyA885ttU+nImKRPk8I1v7SIyyNhfF43AnhXzU0qn989vw6jjGfuXPqlx+jmaFMTeTaEQ3OaOj/QT7+cJLWqjxwMwtUHk5UdAXye5OZhzzyRVon34I7v9OFmiuGtmufCNI07J8CI0C6BWZWPQsTIXQHCNum7aKFeF0i6UdLug/XUsD/JCzWb6vU3krvDWOSbkMYdSZ4vYxdvKjt8DhaS3bxg7w0Hf5DcSSFnmJaLPxFo4dWfhb24liH5Xk1ApCpfaO01iSiVRQpZjutMlAjJdwTl7aRmLirwHthGdS7MOBFX27jR8YL3rJOm3yU2+GI4N0f5A67AbG7vyzB3VeO8KTkeGfd4ezzIzZsLkXEAGPW4LA/gZm+bBhqu8okLMpK6D7V/T0ea4wTIEul61m7UNhkpxNGQbw+aajh3w/LBV4eVCm3fr0/J1lq4vKcPUeQ4Bjx7XQ3m2mM/JxWevDLuXHPFtdJXViSdhdb7WtJ+JL/S+t3NAG6e1rtraJR0GUnXOC/1pzgKMBwQ2xjRiWjRw5NiKP2q2CdJ82lVPR8Z/S5lfPc8X58xiGWzi/cii8bYPMFXPfNbajNI1csINygfeepCxfz25fGqeX7v/HqMMp65G0q/9MKzj/VyaC4ind+lX3JY7ryiHAx8vySCA2uj1u8W0HiDUqghTc/d11s1z4VpGnceJemk8PmqsNgnwQKYstKQDu2KHqRDGewJI4I6HZZHeSJMKNeN2rwHwILgydsdwEkwwqk4hSFWlOKIhySvR0XfXtiyFDYGpLhs91rxgmxbzDka5vh8ks9PWKFnvOLhWa6XhbgvMpD8J4Bbwo/zYN7Tf0PrsO3Ef8IidC4MP28JC5cHgF84vu9ZJ21Mwgbf4CQAd8Isw1n+gAGxAYwgtIROGZ8Db1du3ry4HLaOfoNAehr9v3FFmzb6Vj7pC0+a4wyYIBxNGCIGIdItdaWmsaxCzgtghtQ10cG5xOFy3j0oek+ZKCeuTCWgviC5Nmxsngzgz+iuuJTjGPDsdTUYxGNPZ4WYORjzrIw715w3kiJ5iwn6PIP40EdyNZihbl0AD9D4xC6DjVEqEu4hh5wuQ6uouCeM+HoZWDr/OQD2SRx+n0ryQwBugDkOUt7Tx5N8S2jzi442XgylXxX7RPIYWPrfbZjdw54/ybWc9/PI5mUANoXpAfMAPBFpUvw2Jk159sxvtk2NI8OJ5aM9+EEAV0xyuKuY33nqweNV+fze+fUYZTrnZQ70Sy88+1hfg9Oi0PlzWJYV3HkV+kenHNTcb66QcXrUkKZ70Od8OINpGnfuDJNyMWwAJiW3XFUDkg51QdJpYcK2h3mD9pd0UKvNhQDWo1VqOAfG5t8uDdcYWOa1Pj+rR/dylsLDOj6n4AmDuxvGmg+YQWpp2AtqSHgs2fFL7TxJM9wEJH8k6ewJ790ZFi1pl9KXPeskgT4hhE1I7b/AysNOnAdbgYM0Hv6aQk7Gh/Z2DRHO/mLYWP4cwB4KZYInaNPGUCGik8I1FiQPgEUjfRXAH2CVaRqlsK009CLSHRK0fOQtAbwPwL2wA9vTJN3d8ZWhct6LcHpP57qceBsHw+epzZHie/a6GkzksU/AWyFm6DEvyXhxzVV42icGyfgdOYLoEHIEgI+EOW6+9yJY5OVc8BjOBXK6zDGwFPi9YFxpj4GlNhyP8Upn/wbgsbAowH1ha35DAL9WKIkLC9t/LOzwuBeA55J8MoC/TmCYGUq/8vRpDUmeKDvPtTxtPLJ5Kuww/hyY8/OuVIdIfkTSJ5ufJS1wPEcKnvn1tBkSv4TtZ4CtgefDxqMW3vl9gJPzeNXqNtn5rTTKdM4LhtcvvejcxwY0OC0KnT+HhajjHPLqHzk5mBZX399J/ggRJ11AU/HyXxPfqSFN92CQ88M0jTtbwioaHAdTGibNqx2UdKgLnC0VeAdsEd3V/E6zTNqfxKwn/x5YNaz1Q5vGYhdXFaoxvOQQWwrXw+SWwmIYXGxEAWYOhIOi7WXtQBxd0J7zPmugV1i0Z50kMHFVBEl/BLAJyfcCuJBGzD1XUQgN4tKZTT9Sz9Yp43Pg7eodzi7pF0FePw6LvnpnCMmsapNAr8onU8RnYXO1BozX42YYOWHKSNIQ6T4B5jmbiCdnIFwLSwHcStJvSZ6eMewAGCznvQin97QdBdXmLxoaLk+tMimozr2uBpN67NvwchwNPeZFGS+tuQpPex+cAjvs5FK4HhkbdgBA0gVkr+CgaSOnyywj6cTo59sBfI3kmLdX0tXh4y9Cm61hBom/IEQLS/pB9JVP0VLr9gHwBdgBxY2h9Ctnny4iZ9IYel3LeT+PbM6T9B5axdtt0V1pZhOYl74XnPNbbDMkJM2Pf+7xbnLNL8Z5vGZS2mnVfLeFveOPbZxZJLcL8jUW5VtAaX7dRpncvASj27UYTr/0IrePDWJwWkQ6f6lPNdx5Xv2jUw4q79cJkisB2A1mVD+wMdaS3FvSPpLeRPKFMKfMZnAEoeT0pgnRt2oegOkad9aHKUT/DitJ+TxMFlI2KOlQBjFfypejn+P7xfwuXaUa5yKyqLEULkQ/S2EcBgdgPB0jeBb3gJVKvAoTEGG3DQOt+zWGss5NQ9L3JMVhuDeQPBnAo2Gh7I+v7VOEOCy6uV9NKLpnnQAYlg1e0qEkzwBwFI2DaSdJc3VoXRIt/qAODCXjHvSdt+Y79wLYjeS3YGknJwHYT9IDNW2A4SqfTBHvB3Bx2ODmk3wFrOzjZ9rvAQCrS1p//BKLBAfBPPVPJXkEyp6OoUi8PfB4T9tRUHONPp7aBsW9rhIuj70DXo6jQca8QsY9a87raZ8Ykk4l+TJYSfSTO5pdGg5fZ8AMTU1kS1cJ6IcicrrMX8J+236+P6MAj+IuaWJi0yH0q4o+3QbgZzS+x8YTXSSW9zxfRxuPbN4fDApLw3SmrjPJWOXSvs6dcI0hiHV7gYmU0QkvlZ1fkrtL2k8tHi+S28AiQwCLtroaNg/nktxUxie5OYDDW3q4B9n57eP0m+t5caJzHxvaoTllnd8LD+eQS/9wykFfrr5jYXO2BICzSb4myMPLmgaSLiR5HIC11S86uQpDng+B6UfuALOhV5PmC26tyVNw3FCrXGAbdBAacm6ITQFLo9gOs0JwqHzpIm3EYXBAek6OhIWyHw8TgKNhh/carAGrznEcxnNGG7wbFoX0o0SbkT5J2qr5TPIZAE6nleKsLkWK0bDo5n7ufMfKddK7KkLkQW9wAYC3w7hhVu1z7QyuLT1nwFAy7kGveQOSRscjYARyr4OVmnS1iTCNynIeeI0XX5D0J1rVnyYqY0lYCsnirbbvBdB1OBwKrnBUSQcAOCAcWreFRZHsD+A4SZcnvjJNkkWP93RHjJYTn2tvY+/qZCVFeoK9zuuxL8HLWzPUmHtl3LPmvJ72FNyh25LeX2jyPgBvgEURLQOLbPlfmBIMkkuFg8pDGTldZivY+2tXzD7fT2EVEBc1htCvvNgYwPKSJqVEqIVHNr8IO8R9D8Af0R0Rt1fH7/9fwFApo6X5fT3JnzWGtXCYPhJm7GyMO4+T9Nbw9zcCOI3kKzF5qoh3fh+uGGof68Qi0vlziPXLpVjmHPLqHx458Nwvh6WigIJLYM7MjdBa35I+3XWBOdwPh6qaB2C6xp0rABwtqa9i/TEsWrLSBp6Y5Spi0wocDiMF/D5MITgCVsp0BsHo8RZE4YKSRkisZTn/z0YwEimdbrKCpEPC50tIvrm2s5I+QCsNfrqkVLl1wPIofwLjrCmVH18cwDthL7YfAnixrNpHNWSkrCvAFJBrJr1OBvE6GaIqQqoa2FxXM3svyeeFkMr/APDdDg/OUDJexEDzlopGaqebedo0eEhUlpMvzRGS/hT+90RlNRXTgHz+cR9UhXyHqMifkFwWpuwcB2Cd5u9cNCSLRe+4pIsRyomTXAemqMwZJF0XxuJumFFyLhST2r3O67HPQk7emgHHPCvjlWuuc63MQXpEV38bo9yp4V8Kp+OhoXN1IqfLyDhgDgz/xpAzTJJ8gqRshA/JR0wQ0dCgt35V0aerYFHOVdHenudLtfHIpqSv0wi8VwJwsqSuSjMnwUjdG3Lm3tWlQr8981ts0xNDFSsoze9WMKfIATAH1REwbrBYLpYkuaKkmyV9g+RTYMbsNgeJCxXzW40pzIsHg+xjBUxV56cjdSlqXozirdA/PHLQN2p4JoJX0nnBcHYajM/Ii7naDwepmtdgmsadfwA4leSNMIvcGZIm8WyPVIACJquyMSXMled+dUkbhs/fjA5dMY6HKWsvhXFkjC1ekjvAeFEuBLALyZMkfabV7FEkV5Z0I60yV9uj78U7Un1oIOmBEObuEbLDYc+0CYCfwULtXjNJp2gVHz4BU8SfTfJjmpysr4TeVRHmwIPuwScAfAdW4pywEN2UzA0l40UMMW8DRefFbaZSWS4RTTQDdfM85a7XVNiLr9Oe3ysw6hmvRjttonW/duqlG5JuBfD58C/GoiBZLHrHSX4W5p3/NUwpnIdxYtfBEOZ3DcxWmPwwhq8wWSvng3h06eStGXDMSzJes+Zya2Xo9IgueIxyi5ogvginLtOFmTEguS/MiLAkLO37KljKVHyv98C45ZaAjc39MJLXSTCIfuXs00sAXEvyFpicJNOyPNdytinKZogO+RwsGuAxJN8r6fuJRzwBdsg9IzzHUTBjRRWc81tsMzCGKlaQnV8ZZ80baVxpPwTwSrW4tmBV5c4huZGkmyQdRHJpWOR9NSrm13Otac+LB3MembQIdP5i6lKEIndehf7hkYO+XH07Avg8yc3D+j6R5CNgpM9ezNV+OEjVvAZTM+5IOgzAYbQSobsDODyEsh0clBYvbsBAVvuHMR5J8tGS7iL5KKQVgjskfZLk6pK2IZkKF/xPABtIuj8s8PNg4XMx9gRwHsnbYCHNExGphsiKm0kupo6ScpKucV7u6bJKaS+V9G2Su03Sp4APAFhX0h0kHwPb9ObKuDNUVYQc5iJa7EmSjgIsJYbGJj+GAWXcg2nMmyc6L24zjcpygC/NsQYxuftjkS57f2nY4PvAnXo5BDQ8ibcHHu/4BrDIjsskrdnxbh4ST9EUKkzWYECPrpe3Zqgxz8p45ZrLrZWh0yO64HlnLLLKeBXw6DJdiJ/v9QAa7ofPIV2N5X2wg84esFTVUtpbDoPoV54+SfIaoDzP52njkc09AbxA0l+CcevbsIj0NlaQ1Oh53+ohv5759bQZEk2xgiZldFIdOzu/kRNnHix6YicG0vTGmSPpLNh7Mr7ufiS/Mkmf4J9fD6Y9L0XMZWRSBYbW+V2pSwEe7jyv/uGRg15cfSGic6PW7xa0A0YKmKv9cNDz4dSMO7TQ+S1gERy3AtgJZpT4X9SV27xOc0NS/HDCwTASxMthYch7J9osJLkyzFq+NNIRMfMar6Gk+0jOeANJvkrSGcHKvloTqklLr6oCydVgL+N1YeRai8EssDsrkODSUmz2hHlTl4GtkXMA7NMO5YVZeFcM33sMQu7lhHhQ0h0AIOkfJAePtGig4aoi5DAXL56FJJ8p6SqST0eHd3FAGfdgavPmhaZQWS7cx5PmWHO9nwAz3u+dAXwX496Q7UNobZMKebnqU+HcqZcPY3i843eEQ2gTUj5UFEYXplJhsgYDenS9vDWDjPnAMp5bK4OmR/x/gE5dphJ/lvRPko+RVTtbMtHmBkl/Dm1+TDKlf2UxpH7l7VNwuhwGKyu8APYOT1Xd8Tyfp41HNm9p9DtJN5HsOhz/muRLJP00ePWvC0a8earjm/TMr6dNb5CcL+mocOBcP/r9RCkfjvmduFpvQgf3wju/HkxlXmowZGRSDwy9n9ekLnk4h7L6R6UczAnHUVfAwTQx9PlwmmlZP4O9cLaQ9Ifml7T89xrsQnJLSSeERXe4pGsH7KcXHg/aoNEKtFDJH0v6KsnTAawG4PcKOZEt7AMjSTwOwDXh/zbOJXkKTEBeCiMZbLA/yQujiIu/kdwdwPbwVU6KcQSAjygKASX5IlhobXPoPyb0cS9Yek9T0eJ4jIfP7xH6+gQYuVgfz9k1tJD9s2FM7r/rca0UZtYJh6uKMG3sDODE4Hm5ARYam8JQMu7BXM9bNThHlU864E1hrMFmME6DlMJ/GHqmQqou9fJhCad3/CUkbwCwQjA2LDfH3ZpGhcnavW4oj663AtAgYz6kjBfWyqDpET3xkE/LQl6XqcH1tOpBd5L8FNJe8dtIvgHm9NgOwIoT3GdI/crbp0MAzIcRl/4PjDsi9a73XMvVBmXZ/AfJM2FG/3UBPJqhKpZGua02ALBpMNo1/FVXwd5lqyXu3QXP/HraDIEdSZ4v6UpgxlH5OVi65iRV9LLz63GKk4zJ4kegyegvvPPrwbTmpQZDRiY9VFCTuuThHCrpHzVy0IvjiJZ10HaQ1HJIzsl+OPT5cJrGHcKU+rvCpnCBpBsl7V55nWMAfDB8Ph2TM8v3RZHQUE5i0wrsBeDH4dp/A/C3TNvHy9JkALO6jkHSLiRfCwvDPFrSd6I/7wnzvJwO4JMAToQp8OtO0O9HqpXbK+kCciTrZRlJJ0Y/3w7gayT/K9HvnwAgjfjrPhnnxqSYD6s8tgks3K8qxYt1xJdDVUWYKmSlATeCVX/5XRMxk8BQMu5Br3mbI0yt8okcaY4TXvd+kqlQ10FSIeVPvXxYwuMdl7RUaDvo3HVB0tPC/Z6oCXO4WUey6MFQHl1XBaABx3wwGc+tFQ2fHtGFGaMcyVUkXR/93ERdXDHwPQdHQZcpITZMbgdL/TgZVrQhdaDdFnbo+AhMF91hgi4PqV+5+xQiHhZK+ivJrjLKnmt52nhk85vR585UVklrkZyn/hx+nvn1tBkC7wGwIBidd4eRRn8fwNqTXtA5vzmcAuMKy3INVsA1v05Ma15qMGRk0kMCqktdKnIOOfSPGjnoy3G0G+wcthmMJ6wTi2A/HPR8OE3jzgLYxtuQKu2KCUkdJV0Q/j+bluIzOOgg/+TAxKYO1FgMXaWLgxI0pghJOi1Y3LeH5QLuL+mgivvHuDSE0Z0B8+Y0UTm/itr8heReiTZjbPgk3w+rjnMuzJvzKwV+gloExeOLk3w3oIb4cqiqCDkMzW0Dkm+CeauXAHBSUB4+kWg6mIyXMMC8eeCRt7jNnFQ+aYOONMfK650fPj4rfE5FFPROhWRd6uXDFV7vOAD8ANOtQrSgx/1qSBY9GMqjW1sBqO+YDynjNWsFwOTpESSfCeDTmK029EFJ10l6E63K1JNg0SQfDl9ZHGZ0eJ6kMQfLQxFdukyD3BhEzV4LYD1JewdjUUqZfxaAF0o6hJb6Xn2gG1i/8vbpbyHKZmmSW8Dev5Ney9OmKJsqkMUCAMldYBxWjyZ5L4AvyU+W3YZnfj1teiM4PNcL+tU5AOZL6qpY54F3fnN9OpXky2CcX8Xzg+N6xfmtwFTmpRJDRiZNisF1/hRSThHVcQ4l9Y8aOai8X+r7F5I8DsDaXfdYhPvhoOfDaRp3VtUwpI63BqPK+QBeAEvhmQt4yD+HJjYtoea6vUoXR4arO2AHubua301guHofLEXspbBD3e0wJfbUcK+lYJUP3gszCDRtfgpg68T13gGL2LgIdhAdnKG+AjXEl0NVRejEHESLAUZe/CKY4e0TAH4e/m9jKBmfCiqjrroQtxmqslwJnjTHGmzhaDNEKmRN6uXDFhXe02mnu/S5Xw3JogdDeXRdFYAi9B3zQWW8a61w+PSIY2Gp2ufB9uGjATT8QcvB3gGPD/83lcAWOWHpwMiNQYN9ot9tDjO4tcnev4DZd+ae4TobogID61fePr0LVsXtZphuu02Pa3na1MrmGIIj75mw4gn/oKVFHkjyQ5I+XXOtAM/8etr0Bo1WoiE4vgfA+rRKVpMaBrzzm4WkPjQHc4mpzEslhoxMSmIOomZL93OnLrGOcyi5n9XIQeX9ksi9N8JZdFHth4OeD6dp3BmK1HFr2EFjM5jVdqIXmANF8k8NTGzqwFgZ+KgvQ5cujvO+vxz9XD1vIZT21PAvhdMlbQzLNzww1YCj5f5ulXQLyeskPchFS6ZbQ3zZuyrCIogWA4AHZER2CyUtJHlnR7uHHHFrAcWoK08EX/SroSqflOBJc6zBxzA+VyPvVUWpkJL+OuF93KmXD2PUeE+nbZQ+pcd3a0gWixjKoyt/BaAGfcd8SBnPrZWh0yPulHR6+Pyd2Cso6RwYv89ekj4+0P0eiugcgwj3SboNACTdRvKBjja/C22uITlJmt9g+lVFn3bUbMWp5lD1kQmvVWwzgWym8GYAGzZRA5Jup5VhPxsWhVUL7/yW2gyBK6PPuw5wPe/8TgwOX3a7BtOaFzcGjkzqwtBRsyW4U5dQxznUpX/UyMFccxw1Z9FFsR8OUjWvwVQjdzAMqePyMAvavHCN5WGW6kEhP/nnNAlCa1KPiqWLSa4NCwd/Miz96V2SfgkAkvYpfPdQSUMpnh5vakye1kQlrUVLI1mz4ztFMEFipTqC7iLxJYetijDtaDHADB8nAFiF5GEwQt0UpkHcCmCQeQN8UVfFCD4OX/mkBE+aYw2+Fv4/AMCHUw1I/h5hPjlbPrWGyBKoSL18GKPoPQ37CgD8tvks6di56lAY85HPEygtNSSLUwOdFYD6jvkcyXjnWtHA6REA/khyD1ilu3UB/LMxXEtqvN+vAPCwNO7kdJkInjG4KDjQmsjwixO3u46WetG0qfbYz4F+1dknWpXDbQGsSbIhwV8MwJJIH/49z1ds45XNAu5VKx1E/aqheebX06Y3SoYBryFlgvntg0VJYjyVeXkIYuio2SzkSF2KUOQcKukflXIw1xxH8ZhOZT8c+Hw4g2kad7aWdPakXw7e3a8CuBTAtbANvDHwzAlvgRzkn5ojYtOOe9WkuXhKFx8MYFtJl5J8HozDxJvWMUjaMhMAACAASURBVHGYQAIeI0DcZmLCuQR6kVjJR3w5WFWERRAtBkkfJfkqGDfAbzIKWi8Zr8QQ5GOeqCtP+e6hK5+UUExzlPRP78UknRm+t2vzOYE1YFVKToB5UydBTerlwxUe7+m+sHXWKBJzHeH2Ntj7ZmKojmRxmvDy1vQd87mQ8exa0bDpEQthe02z39wEi+yN08yXInkxzDDfREo8FEhLPfDoMsUxkLQDrRjAMwGcJOnbiXvNh5GAvhpG5p9KUe6LWv0q16cFAM6CGRL3C7/7v+29e5hsRXm2f29EQBA/BRVFYjzhA0GMCvrTeADUSCTqTzRRTIwJBwN4IGqMogiIigaNkWCMIIhyEA+oIKggRg0HUSQRDWh8kPhhMCgI6EYUVGB/f9TqvXv3dE/X6q61evX0e1/XXNPTU1PrnapVvd6qeut57wRG6Tfl/H85ZWprSg1hjaT7uk9rqtqxn8jXzunfzHugDXIXUur27zTMLBq7Q/3SNkWjZnPwmKNLff5ljubQtP5H/zhoWuOo//5u63lYOmse0O7izpuZbhGml373UcC7SZPbxgRVlSH+qcLCpoXJSV28yva3ITnvksaF4HWCcRFJNRkUsSqSntzrC1+WzorQajrp/pV34DGSHjNi5//NtCcQW6LfxkZdZUbwlc58sizOOOZIjX7QuqNnWwzZye5d89ekne4t6ywcDdRxG/lHL+eKmrunPyjkiORyrZOGVHGa3tDItCFH42jaNi82xkvstNcdK7b3VtIr2aTvvcHJX4mjIbNirC+T0wbV759ISnV/f0lfdcpM2s9vqy9I/daF48cjbao+r68miRJPVVfNMiWyN70N+Hw1gftv4MEkH2qisZzTv5n3QBtk3VcT9O9c0qF+aZuuRc32+5c5mkPT+h/946BxjaM+2noeFs+aB+0u7izRi6m5CvZoUkiWgWdJ2lfS54C/s92EYnqO+GdpYdOS5KQuvkPSs0iLVk8BJpq0FaBtYdF+BkWsaqEM4UsXzorQZrRYxXWkz4p9SPoAo5h2jNdhqn6D7KirsRF8Lp/5ZFrqjqeeNtdlLN3NB9ZGFTyMtIvRFLMM+Z6WOrund5O0LeuE+n5ULXw1xdpFu+p633XNlOiqIbLYMrkaR1O1eeExXmKnvdZYkXQSKdJvNesinh8zUOxyYHdShN4qYGvSDuk8MNaXyWyDE0n/80cYner+A6T77LyqzAmkDZdZUtKmnLpyypTI3vQVSX9JmgDtC/wI+Gvbkx7JyenfnDJB+yxkv3QwanatfznuSFXF1P5HzetNQ7/v3MrzsPT8sEebizvXAtOs3l0OfEBJY6WnrH1v0oRkmHjttOSIf5YWNi1JTurifYB/AP6eJMDclAAslR3b2P5R38+qFutyFueWpPtTUpG/oYpkmJSDWF/Equ7ux1jhSxXMijCLaLHeqrukPceswE87xuswbb+NZCAEPCeCr3Tmk2mpOx4OzyjzPVKWmfMk3dXrC0mXogs74BNRc/f0VtYtkm4AbEbSXGmKb7JuAW8D0oS27oJoHZHFNsnNEDNVm5cc44V22uuOle1sjwvxPoN0xGZH0nPqV5MYNiNyfJmcNtjS9nur16NS3W9ru5cZ6kyty0o6S0ralFNXTplS2Zu+QxIbLUFO/+aUWVRaSbs9guiXPmYYNVv32VPC/yhK5ly0ledhyflhP20u7vzQ9TRj1sP2xQDVDkAb5Ih/lhY2LckhrJ+6+G8GC9j+YRUifivwLOpF7mRHB0h6BPAAkm5BT7D1LqTw9kfZfnlf2YeTsiA8HPgO8Le2f2j7+ZL+xfbLJO1GmmjcAtxd0r6T3lvVDtBjq2s/mpqRCc4TviyZFaH1aLGqT7Zl/CLqVGO8DtP2W/V3OemGcyL4Smc+aZuPkx66DyKFvgMMRmNsTMpacrak8ySdYvuUFm1cMdheL/2ypHc2fL29B65X+wij64kstklWhpgCbT7vY/wbfQ7sKFbZPqDyafYjLWLPBZm+TE4b5KS630TSprZ/JeluI8pMS93oy5I25dSVU6bx7E0TkNO/OWXaYGYLKcv54bOyie70S6t0OGo2iwL+R7FxUGcuSnvPw9JZ84B2F3deK+lFtj9afcgf5/rZbSDtGh4F3Bc4nbSQUlKDpUeO+GdRYdPCbGJbvegWUqjyeihlQNqOdHb6P0mZcp5Q/W4T0g19G3Cy7d9U7+9fRW+MTBE9hHuRhGm3qr73QuP/ZUjZk4EjSFECTyKFXvYc815I1NuAJzqppT8Q+DQT7nxLejcptPM7pN3cVaybtGfhMcKX40IJVU8/YRbRYscBNzFkgXCAUmN8LCX6jbx0w2Mj+NxuZrkcak0MbD9B0irg87afOaLYAaQMFQB/TBKyjsWdCVDSDngTSTvgSpLYb5PXW5JZbpJ6nC+y2DiqqVszbZt3cIzXZTVwqaRbWDcx2HqgzO3Vc38z0qJVm/7hVCzny/SR0wa9VPc3kxbyh0VX/RNpY+8K0ph6c6n/o486/hWUtSmnrpFl6o7Nlsnp35wyjTPjhZTl/PBZ0Yl+mQFdi5qt5V+O8z+qOerBpIX599i+sXr/cNtHFB4HdeairTwPC88P19Lmw/sk4G+r1+cwWXYbSLtm7yYN9Auqeh9fwsB+nC/+WUzYtDBvUTqW9Ungn0m78oNRFQ+0/WhJlznp8/T//mTgKtI9cpGk3Z0yhbyQNGnPPpZh+0KScO1hHp+C95e2z6lef07Sa/p+17vmnbavq+r+H0m/ybVlCE8m6a5cbnt7SUVXZzMHZh39hFlEi+3fe1Ht6DDiCFipMZ7D1P2WGXVVIn13IytvmaGluWwMbLnM7++wfTusTUXbRMTCLEO+2+RE0rPrNNrRDiiRWW4cbT/r6urWNN3mbZ/FrjtWngps0RvDI3gfyfE+D7gGuGhC22bBcr5Mj7Ft4IFU9yPKfERJWPshwP/tTUbqoHUaFMPqP6+Of1XKpjp1jSnTePamwWdfLpn9O7ZMCbTuqOcwG2ZxnLuf5fzwmdBWv3SNWUXNFvQvx/kfJ5Pm0BsCF0jawylpzi5TmD+UmnPRrjwPJ9KibHVnxvbXq+8XKGmFTMLdbH9Z0pucQlOaFKJcjpwGn6VQ8NNI55T/HXjvQLhZj99K2ghYXX3vn7Dd1/YLACQ9DzhL0tOZ7n96GjBuQF0j6U2k9O07kTL09Byh/1U6lneBpL+vyuzKdJFbt9i+XVJvsl5aSyTnPqkzUZ5FtNi3SRoRP2adEOXQiVyhMZ5DkX4bF3VFB9N31wwtzanva6RjJu9dpthnqgW0b5DOTH+mtuHrrtfFkO822dL2MdXrNrQDBjPLNeGot/qsc33dmrbbvAgFx8qVpN3KkRlGbH+q+sy+D3C67ZsnNHsWLOfL9BjbBpL+b+9ve9Gwth8yUOYr/fVLwnbdhc2XkqKNv8L6Y2eJmH0OhWzKrmu5MhOMzUk4kgmewZn9O7ZMIbYjZeY8haX3wKwZ6Yd7IJNmW7TYL52jzajZ0v4l4/2PjXuLmZK+RfI1d6VZn2LsXLRDz8OJPg/aXNz5ebVS/TVSeP8kaREBbpO0O3AXJa2RWS3u5DT4LD+kT6i+bwPsJmk3L81c9Luk836rSJol/fZu1Fsht/1ppeNPH2E68eqNJV1WXetOGJpNaQ3w0OoLUqamXgafvwFeBTwC2JSkA3MhKYprUp6olIJuy2qh4F5T1DWMoveAC6fBzuTRpAnGubbft0y5UmM8h6b7rT/qqmvpu+uEluawFykSYOTzwPbbJH2WFKFwsqu0wxPSxZDvNmlbO2Aws1wTz6UuTEiWY171GkqNlScCV0u6kdRXS44kVZs4/0j6LNhc0oHVbvk8sJwv02NsG5Am3KuALzD6aNQBVZmTmDwj1V6kSOqjqt3waSlhU526Sl6vNrYn3VzJ6d+cMlNj+zWStgPOsX1pU9eZkOX88Jks7tBSv8whpX3+0v7lOP9j7e9tX6wk6XAWcPcJr5fD2LnonD8PW13c+UvSmfc9SWFdEynnk3YD/oGUKeu1pIdMsJRjB74vwfaDASRt7aWp6Q4lha/tavs620dL2oy00zApY8WibO+tpI+wSd97/eG8b61sfgTVGU7bd0xqkO2Nq/raSiveNMVXu21/D3i2pH0lfQ74O9vDQjNLjfEcm9rot5yoq9bTd9cMLc3hd4HPkRbMTycJY39wyHW/BXyrwPU6F/LdMj3tgNWkaLBGsxSSIjj7M8s1fb0u0nabl6LIWLG9bUaxQ4HH2b6+WgA7G5gLZ3aML9MrM7YNejvgku4YtRveW4yR9MtJF2Zs3yHpJRSawJSwqU5dJa+Xg9JR9EEbavsXmf07tkxBit0DJcnww1un5X6ZJ4r6/A34l+P8j4OA90p6YTXX/Liku5J0vZoiR7h4bp+H0O7izhaklb/esY4tSEK/tXA6A7g2Y5akl1QPyU9Uk9AuMctjWbuydIV0VCajUxlY+bX9JZKmSf97R0o6fgqbLgd2B+5KaputB22SdBJph3I16+6VxwyUeSXwZ8AlJBHfT9j+hynsAvhXZqePVFJrpPgOenVsp5eq797AZQyP4CoyxmvSZL+Vis5r6nMg55hjDm8jCa5/Cng76djZksWdgnQu5LsNJP2R7XM9oB1Q7d42cb29bX+oWpR7bN/7TYyXWT7rRtJimzf1/xcZK5J2IG303Iv0vL/C9mcHit3Ym8A5JSuYp2NZPZb4Mj1y2kDS20l9+dDq9ZJ0tFqnlfKA3mtPoJFi+wd1/2YUpWzKravk9TLZiSSSPRWZ/Tu2TCmctGNu6NrmYo4fPgObWuuXOaOpqNmp/Mtc/6P6/a4D750q6bRJr53B2Lko3XkeTjQ/bHxxRymrzEeoodsxpr5fAz3xtlWkB/UzaH4SOcjaBldZYdNS/KT6/mpGHCnpI9sxnXL1/gzgv4AdScfpfjWkzHa2Hzrk/X7+DHiyk+bKXUkh69Mu7jTlnI8dmO6+1shey/2y9BivSScnlQM0FUKcc8wxhztt3yRpje3bJI08TqeU2eDGKR3RLoZ8t8FRki5xEqYHuEnSIcArWD/VdikOkvS13qaHpM1JYcZPZV3b16Kjz7rlKNLmKps9sg6lxsoxwN4kccsPkkL5Bxd3fiHpCyQndydg0zmcRC33PMhpg14UymHL1NO7b06rXteeXEnakrQz/HRSJNnPSUfMj5jQx5rappp1lbxeDjfa/kKBenL6N6fM1Eh6COnzeCfgDiV9j8uBV3t4woo2yfHD26aVfgnWMq1/OZX/0fBiZ85ctJXnoRrKFtZG5M6lpHPjjyJluTrHy+t2jONi22vPnEv6iu0LprRxJFpG0FDlhaeKUTmcSNqr93oZPjn4hqSPMMJRmnACCbDK9gFViO1+JGdmkG/0TRiWq6c/c08JEeSplNDH3CdtZkVoYrHj8CHv9YdElx7jdZh5RhcVznxSg5zQ0hyuUjrnvKWkgxkiUC5pN9KE6GbgnpJe6gnPH3cx5LslDiV9vp1DekZ8nLT4u1ND1zsAOFVJm+oQ4BOksOJH1q2oy8+6MZRq82LZI+tQcqzYvqpawP3piAXcM/tejxQd7jhLfJl+Mtrgy8CzSJldDgQ+OqTMe0j6Pf9BOlZz1pAy4ziJJKR7GEmbrpeF8TTSgk9dSthUp66S18vhAX1+1J3Af9i+bIJ6cvo3p0wJTgDeYPuS3htKOqIfIrXtLMnxw9umrX6ZN5ra4JzWv8zyP5TE2QdPAqwiaaL9wZQ2jCJnLtrW87CRbGFtLO48mrTqbuBZGq/bMY7BHYKmdwyWEzQsLTxVjGqxAZKQ5Lakm/nKgTKHDb7uO2P5SVJGggMLmnV7tQO6Ganfht1/q4FLJd3CugE+KHp4kaRPkgbkk0nHSCaiOtIH8P3ea9snT1DVcvdJ8awILe+gjwuJLj3Gx1Kw35YjJxzyZxTOfFKDnNDSHA4gPeAuAm5huB7JW4En2b5W0gOATzPh+eMuhny3ge2zqp2gVwDfJImpHt3g9S4Bdpb0fNJn5d6ePJVqZ591y1GwzZvIHjmWgmPlJkn7A5spZZz8+WAB2ydNY+ssGePL9BjbBsDHSBGo7yRlpjyGpQuBnyJlZ3wcSRfiZODxNU2+h+2P9/18M/CxKgp2EkrYVKeuktfLoRchBLABKSJ9hwnqyenfnDIl2KR/YQdStlFVmaBmTI4f3jZt9UsnmUHU7FT+ZQ3/42BSNOWewO3TGp3J2Lloi8/DRrKFtbG4cznwAeXrdozjWkmfIHXKdSRns0lGChq6vPBUSY4jtfetpInYtvTt/lX8OSlMbgm2z5C0C8mpPb2QTe8jPZTPA65heNTFU4EtepE5I2x7raQ/JmkCnWj781PY9FbSkaLeQJp0wWW5+6RYVoQZ7aCPC4kuPcZzKNVvWemGx0Rm3YWymU9yyQktzWEnYCPbL68i9r5K6rt+7nAlVGr7fyVNk6WwiyHfjdO383wLaWHkV2pQr6KKxuqNx9uAx0p6bHW9WmHFHX/WjaRgmzeRPTKHUmNlX+CNpOPrO9Og2P2MGOnL9JHTBhvZfpmku9o+RdIrhpS5h+3/T9I5tt9a+SJ1ub5ahDqXNJHuRe78eIK6StlUp66S1xuL7SP6f5Y0qb5mTv/mlCnBt6vIgcF74D8bul4dxvrhM6CtfukUM4yancq/zPU/bF8i6RTgkVNsPtUlZy7aFo1kC2t8ccf2xZCOBxWq78W911VEyuclfRk4vHJAS5MjaFhK2LQYtneT9DjSjuX2DBdIvdbLHNmy/arCNn1K6VzxfYDTbQ8TqLqStGA3MgxO0rOBnW0fLulcSbd7ciHWH9Sd6Ixg3H1SKivCLHbQlw2JLj3GMynVb5CXbnhkGRfOfFKDnNDSHP6ZdbpKh5L+t6cMlLlZScj8gup3N014LehmyHcb9Gu8fKDv56aiT/snQKWO8HXuWTeGUm3eRPbIHEqNlYNsH9z7oXIg3zBlnV1iWV+mIqcNLpH017ZfKunFwLDMW/+jdNz9mZKexWSL6i8mRUW/nqS5czNpUX3SFN8lbKpTV8nrjUUphfKJwDYkPcl9J6wqp39zypTgZcBzSf5E7x74LGlSjaSNPbusUGP98BnQVr90jVlFzU7rX2b7H7bfNep3TYyDzLloWzSSLazNbFm3A0cB9wVOJ61OL9F2qIPt75MiUpokR9BwY5URNp0aSRtV9r0M+A3pofFg27cOKb6F1umF3Al81yPSiA65zhm296xp2/NIu2s/AzaXdKCX6nY8Ebha0o2kNh4WDnoE6ybfLyQJI066uLP22BqpDX5ke5KohGXvExfKijCjHfTckOjiY3wZSvUb5KUbXraMC2Y+qUHOMcccfmv7vyH9H5KG3Z8vJqW5P5Lp09x3MeS7cQZ3nweR9H7bxY7BjgsrnuQznA4963Io1eZuJntkDlONFUn7khzz7SXtUb29AbARK2txZ6QvU6cNbL9C0t2qHy9kuIbPi4Atq9fXAC+oa2z1rHoPI5JdTDA2p7apZl0lr5fDMcB+tr8t6VGknffaujQ5/Zt5D0yN7TWkhZxR0QrnMLsMrjl+eKu01S9dY4ZRs1P5lwX9j+LjIHMu2gpuKFtYm4s7HyCJrR5K2v09iWbP6BbBeYKGpXZFS3A1SWjsxba/X4XNDlvYgaRB8KLq9Qaks/w7Zl7nnhPYdijwONvXS9oKOJsB3Q7bOYt1v7W9uiq/WtIdE9jS41bSvQmpDTYjhWzXYrn7RM1kRWhtB71GSHSbY7xIv1XkROeNLEMSlSyZ+SSXUqGlP1TKAvA1kobCsN2635A0o64m7Zo+gAlTNNLNkO8u0LbYwiSf4V161pVgqjZveHzD9GPlVOBLpONIR1bv3QmsNAHz5XyZ7DaQ9KfAiyRdCLyWJAL66oFiTwD2rMq8mRTV+e5S/0hF3bFZ0qacutpog35W2f42pMmQpInGQ07/Zt4DbTCzTKCZfnirdKhfZkXbUbNNH13K/YxrYhyMnYvOmmmCAKDdxZ272f6ypDfZtibUbJC0ue2RqXpLozxBw1LCpiU4mnT+/EGSTmCZgWF77/6fJdX5oJzkKMGNPWfY9nWSloTCSdoBOJYUingqcIXtwXSl36hWNXuT0UmyJlDZsd7xG0nvnKSeMfdJE1kRWttBrxESXWSM51Cq3ypyovOWK3MQZTOfZFEwtHRvkqjyM0lnrN82pMwZpAWeHUlHPD/M5ItpXQz5XkQm+Qzv0rOuNdRM9sgcphorVTj71cDIjI0rgeV8mZptcAgpKvFs0mf9sEysx5A0344nZYg8k/ILG3XHZkmbcupqow36uaM6/nUh6VjwpMc0cvo3p0wbNJ0sZiSZfnjbdKVfZkWrUbMtHF3Kvb+bGAdj56JtoYayhbW5uHObpN2Bu1QT20knfp+h3VDFHEHDUsKmU2P7ncA7lcSQ9yOJWB0FnGL7iv6ykrYhhQX/HsmJbHoV/BdKmUvOJ0U/bFpFDPQLbB1DmmweT5pEnkM6h7wW26+U9FySuO0nbJ89qUFVtM2bSMeMriQ5LJOw3H3SRFaENnfQc0OiS43xsRTst6zovDGRWRe4bOaTLAqGlv6WJDh7A2nyvjlLnefNbP+RpK/bfptSpqBJ6VzId5BNZ551LdNE9sgcYqxkUNCXucn2N5Vkjm6rjsMN8nMnUe1X2v6RhqdUb5uSNuXU1XYb7AP8A/D3pGPB+01YT07/5pRZ6Yz1w2fAovdLq1GzXTq61AA5c9G2aCRbWJuLO39N+nC+Nymk7oAJ6+kXdwWayTTSR46gYSlh02LYPh84X9I9gb8gRRY8eqDY8cD7SSvgu5I+xJ/WoFln9r0euRNp+ypJa2z/dJjTUE2yn0ia2N9f0ldtTyrweiLp/z8N2IUUkfCcCepZ7j5pIitCmzvouSHRpcZ4DqX6LSs6b0yZ0plPcikVWnocSZzwD4FLSSH2ewyUuatSxrBe5rDBzHvZdDHkO8imc8+6NnAz2SNzrhtjJY9SvswOVVRw7/vvDSnzkGoi0Pv+4MlMLkpJm3LqaqUNJB1i+0jbPwT+tO/9fUg+QF1y+jenTBvM7FgWjPfDZ0BX+mVWtB0125WjS02Mg6y5aBu4oWxhrS3u2P4R6zKyIOklShlmPmG7TlrDjYD7USAFciY5goalhE2LY/vnwHurr0E2sX1W9fpMDReSHUVtvY1xAlsVN0naH9hMKfvSz4eUOZH0ofYRppzYA1vaPqZ6/S1JfzJhPcvdJ01kRWhzBz0rJLrgGM+hVL9BXnTecmVKZz7JpVRo6UNt7yfpybbPlnTwkDK3khaB+r9PREdDvrtA2878JJpJnX3WTUh2m7tw9sgcYqxkM40v009PGPi4ge/9HDbw/fAJr7UcdcdmSZty6mqjDQCeLenSnvZdFaF1ImkDZZLFnZz+zSlTDEnbVL5T7+feJuF3m7zuGHL88LZptV86SNtRs00fXVrvM67NcZA5F20NN5AtrDXHTNKvgRurH1eRnJVnkI4C1OFqt6sYniNo2LTwVFNsKGlH25cr6aosWSirdunfRToC9R3gb23/0PbzG7JpX5Lw4Q0kTY9hWXm2tN1brJp2Yn83Sfez/ZNqdfouE9Yz8j5xM1kR2txBzwqJLjjGcyjVb5AXnTeyjMtnPsmlVGjphpLuDayRtDnVee5+XGkcSXqM7W9OaXcXQ74bp1oU2Y/kmJ1s+zfV+/s7pXF+xnJ/X5oJP8Pn9Vk3iiJt3uAYX8ixMgFjfZkcqojncWWKTQxK+Vclbcqpq8XJ0YtJMgPvBP6OpF94DCOetePI7N9WNMQkPYKUmOAoSa+r3r4L8A7gUbYbPdY9hhw/vFXa6pcO03bU7FT+paT7kI4c3Qq8x/aN1fuH2z6i9xnX8XHQBSbKFtbmrtvF7hNBlfQV25MIYvW0Lx4E/LftX5YycARjBQ3dvPBUU7wSOFHS1qT/76VDypxMSj1+MSny5MOsS0PeBAfZXhs5IOkdLE3ZWnJifyhwsaTVpKiLYW2QwzTCl5Ps2De+gz5BSHSpMZ5DqX6DvOi8aVIST5KVKIdSoaVvIkUa3R/4OrBchMI/UEDzrIMh321wMnAVaaxeJGl32z8DXggcZ/u3JS+mgePL/Ux6lHnennVal9FuCbbPK9jmTY3xRR0rdcnxZbpI2/7VXGH7KuB5kh5LylT5dA/oF84x9yJFOm9VfV9F2lj5l1kaVZHjhwft0nbU7LT+5cmkDe0NgQsk7VHNJXYZKNflcdAFJorobnNxZ3AnZdLjVDuRJiMbAp+onJ5h2V1KMVbQUHMmPCVpb9sfsv0t4LF97w+btP3S9jnV689NEe48zqZ9SavR20vq6X1sQDqGN/hQ6U3sbyaF59bOBCLpj2yfW/XTQyTd2/YNkrab8F+YRvhykrHQxg563ZDoUmN8JA30G+RF502TkriRo6Oldk+rHTFVOy03VJFmoyhxdKiLId9tcF/bL4C1z4yzlISpmzqOtR3wbJLeWv81Jr4f5+1ZR5rk7wx8haVtcN7Qv5iMpo6HL+pYyaKmL9NFWvGv5hVJHyWNrVWk4+B/oyoRhZvNUtc4ti8ELpR0WMunEUZS0w8P2qXVqNkC/uXGvU0kSd8CPiNpVwb8nS6Og44xkW/R5uLOtZI+QVp1vI60SjcJrwEeTxIvfRvw7wxP3VsE5wkadkV4KpeDJH2tp4NSHcX4R9IEdlBX5BpJbyLtmuwE/Lq3G9qb9BfiVOBLpFDQI6v37gSuHyw4OLGf8HpHSbqk2jmH5EQfAryCFMFQi8z7pBgt7aDXDYkuNcaXo2i/VeREXa3Y9N2SLh74GY9OwfjPBS7ZuZDvltio95nllGnmgSTdsME0mEWw/Zpq0fMc25cWqnbennV7kcLKjxpz7LKrLOpYyaWOLzMWSY8kHX/7HZIg/r6Dx1AlPYwUybpW2NT2/hPaX8S/KmmThmQes3113TKFOHbE64lQg9oE+QAAIABJREFUyuK5N+u30+51yxTmaUBXJrXZfnjb5IzNlcy8Rc3Sd1TW9sVV9NdZwN1HlO/SOJh72hRUfnHvtaRtgc9L+jJweLVyl8sdtn9dReyskdTosSzlCRo2LTxVmgOAUyVdCxwCfILkoD9ySNk1JCep5yhdB7yIwjufToJRV5MRhSPp/1bXp28X5yE1L3koSUflHNLZzo+TdqN3qllPz6ZphC9r79y3sYNeNyS64BhfjqL9VpETdbWSUxJfB9yXtNDwBYakY1Q65917/ccAtiedaC5qyPehpB2qXW1fZ/toSZuRomua4iWMdqYmYa6edbbvUBJ1L9kGbbKoYyWXOr5MDv8E7Gf725IeRdotf+JAmdNIxw2eRMoyOM29Vcq/KmlTTuaxVjKtNqCz8n7gncCfkLIPbTRhmZJsLOkywFR6d7OKSqrjh8+AnLG5YpnDqNmDgPdKemHl73xc0l1J/TiMzoyDjtH5Y1lrsf19YNJIh4uU0uBtI+lYUureJskRNCwlbNoK1QR9Z0nPJ4ly7e0RKdhs9zSONul7b9ar+P/DlEKYts+q+uwVwDdJO7tHT1Hl2PtEZdXgG99BnyYkesoxvly9pfstK+pqysisSbIStYbtPZUElf+cdB9/B3jdQLGdhrxXi0UP+bb9JWD7gfeOlHR8g9e8AbhB0ga2lwhlT8BcPesAbP+ghcsUHeOLPlZyqePLZLLK9rerur8ladgx3Ftsv0PStrb3kTTxxkVB/6qYTSzNPPbqCct0kRtsf1TSM2y/WdKwxaOcMiV5fcP1rxRyxuZKZq6iZqujsrsOvHdqNX8fxkKPg8Lzw/lLY2r7jZL+CLgM+B5lz82PuuY4QcNSwqatUO3+9SbttwGPraIzljjokk4i7QatrsqvAR7TqsFLucMTpIbrR+vERm8hrRL/qveeJxcbHXqfqBk1+DZ20IuGRJegiX7LibrKLNN2ZrmSbAn8H9IRoU2G/P5G21+Y8hqdDfmeJU0tlkt6CGmnbyfgjiqk+3LSEYorJ6x23p51W5Kc4qeThNd/TloEOGKSdm9xjMdYyaCOL5PJHZKeRbpHnkLa1BhkjaT7kXbPN2OKKJmC/lUxm1iaeWzSMl3kzupZvqnSTtUWE5YpyeXA7vQdAyMtngfrkzM2VzJzFTU7imU2mRZyHDQ0P2w1FfrmtqfO9CDpm8CTbJ8r6QmkLC87T23gaMYKGrq9tJCl+F7f63GrpdvZrn12vWF2GFz9nSB8r1+f5QN9P08qjLncfdKEGnzjO+h1Q6JLjfExlO43yIvOyykzl5lPqs/U1aQjbq8E7hhS7AF9C2t3Av9h+7I61+l4yHfjSPoII0JsGwo/PgF4Q/9RSiU9iQ8xYTj7HD7rTiIJSh8G/IIkBr8H6RjL0yeor5UxvuhjpQZ1fJkc9iFlBPx70o7psKxbRwB7ku6rH1TfJ6WUf1XSpoNYP/PYsHswp0wXeQ2wA+l5fhrDE0PklCnJGcB/ATuSFih/1fD15pWcsbmSmauoWUlfYameYC/T7DBNx0UdB41kC2szcuczFEihC7wZ+IKkLwJPBl5QoM7lWHGChuMcdEln2N6z+vEbfeFhXWHqPrd9xHK/l/R+2wfWqHLkfeJm1OC7uINeaoyPpIF+69U7Nt1wRpl5zXzS2wF6YfW1hqX9eBrrFtI2IGVt2KEV61YOnyRFYdS+PydkEw9oZNn+eu9o5YJwD9sf7/v5ZuBjkibaDWN+x/iKpKYvk1PfD6sjcbcCz2JIdIDtC0haM5AEQqehiH9V0qZq0f6xAJIeTdLAqF2mo3y/+gL4A4ZvCuWUKckq2wco6drtR4pMCQbIGZsrnC76/MtxMGkzdE+G6DgOYSHHQUPzw1YXd/p3foGJj1HcRlq5/RBpJ/1hpJ2KplhEQcN79r1eDVwq6RbWrbrOTEi2uodOtH27pCcDO9hu4shQ3RlQzn1STA2+ozvopcb4NEwyc81JN5xTpq3MckWxvauk/wM8CPhv27cMKbPeopqk7w2WCZbH9hmSdiGlRD+9hUt+u3KUziV9jveiVv6zhWt3heslHcbSNvjxhPXN5RhfYO45vsg6lHTmtgN+SxonrwOeMFDmxwxM+KfwiYr4VyVtkvRu4DmkY4ebVXY9vW6ZjnIb8CPWn2wOJuPIKVOS2yVtQmrHNcyhXEYb5IzNlUxHff6R2L5E0inAIzN10BZ9HBTNFtZm420E3I91YemTroa/qPr+OZKafdGsTT202IKG/X3zVGAL2zMXL5P0ZuARJD2C24FrgFdLuo/tt87Ipjr3ycZa2WrwpcZ42+RE5+WUaSWzXGmUxEjfRHoefKKKTnrbQJkdSeHp2wA/IbVHUBPbr2rxci8Dnks6PnQPUtTKZ0nhz0jaeFrtsjngxaRIqdezrg2+CvzlhPXN5RhfYOo+gx5o+9GSLrO9n4aL6X6MpLn0eeA029OIaZfyr0ra9GSS8PvltrfXcHHmnDJd5DWkZBzfAT5s+zsTlinJ+0iRsOeRfNqLGr7evJIzNoMOYftdo343xP9Y9HFQdH7Y5uLO1SVCjmzv3f+zpPuPKjslIWiYuJJ0FrALYYDPBB5vew2A7aslvZCkfzCTxR3q3ScrXQ2+yBifATlRV2PLuJuZ5XJ4DfB4UnTD24B/r773cwwLnIa0DeoeIRlH9Tl5RvU1jHNo+BjlrLF9G/Ce6msJExzbmdcxHuTxW0kbAaur70sWh2y/WtKGwB8DJ0i6w/akR8WL+FeFbbqliozuRbf9dsIyncMps+bRkn4fOETSw2w/rm6ZwjZ9Skns/j7A6bbnUii3BcaOzWCuWM//iHFQdn7Y5uJOzyl6ECn0/5eTVCLpLaSduI2ATUkPx+LaDyFouJYnAldLupH0YTrLY1m39BZ2etj+7SiNlDaoeZ+sdDX4ImO8LXKirupEZqmbmeVyuMP2r6uInTWShvXboqchbYNaR0gKMFTcecGoe2xnXsd4kMfvkkSaV5F2UJdMICXdhRRC/xxSVqppsggW8a9K2yTpWmDLavHmXhOW6RyS7g08n6TZcgtw1CRlCtv0PFJWw5+Rsp0daLuzKa5nyNixGcwV6/kfMQ7Kzg/bXNzZiTGh/5k8h3Q04D2kG2EqRelgKGtDem1vO0tDBrhV0kNsr9VYUkr328SHfBMTn5WuBl9qjE9DnX7LibqqE5nVxcxyOVyklH1uG0nHApcOKbPoaUjboG1nNZzj+m0wr2N8Ual1PMn2gwEkbW372hHFfkw6svMJUobBiSnoX5W0aWMASRt4RNrinDId5X9Jkd5nA78EtpywTEkOBR5n+3pJW1XXXaRJbRaZYzOYHwafvYs+DorOD9tc3MkJ/c/hx9Uu8+ZV9pqNShoZgO3n915L2gE4lrQzcypwhe3BFNBt8XrgTElfIoloP5C00jmpfsJyPKOBOle6GnypMT6SSnBtP9KH38m2f1O9v7/t46jRbzlRVzUjs7qYWW4stt8o6Y+Ay0g7Y8O0QwbTkO7XnoVB0BnmcoyvVCTdh5SV5VbgPbZvrN4/3PYR/b5MTU5l9JHFz5MmJo+rvibWWyroXxWzqY9/ZfyxzZwyXeIdpLbZvPoatribU6YkN/aOdtq+TtKiHUepy3JjM5hfFn0cFJ0ftrm4kxP6n8OPJO0D/LLSvWg7lH3u0UBGo36GZDc6hpSV7Hjgg6RzkjNZ3LH9HaUMWf8/KWTtm8BbbNc+ltXLcDLiOufZbuIM+UpXgy81xpfjZOAqUttdJGn3SjzyhcBxDfVbLp3KLJeLpEuBXWyfK+kPSIKzO1e/O8T2kbZ/CPxp39/sQxJYDuaXOJZVn7kc4yuYk0k7nhsCF0jao/qs2mXKepcbGyWP6pfyr5qQD8j5fJi3z5DTCpUpyS8kfYF0BGMnYFNJb4e08dKyLfPAvN1zwXAG+3HRx0HR+WGbk8uc0P8c9gd+Bzgd+CtgJWUbaovtgGcDp7D+ABu6Q1FFSK2x/dNZ6ttUtqwmOXTT8lLSBPYrLG2DprKerHQ1+FJjfDnu2xOKrM7oniXp6XTjgd+ZzHI1eTNwjqSvkDQg+oU4ny3pUldpniVtQ1rU2ZxY3CnNNBluRiJpG9s/6vu5F3ny3SauN2fUbfN5HeMrlY17G1KSvgV8RtKuTP88+OQyvyuaKruQf9VE+u4c/2TefJjvkdJo38Q6zazBKJCcMiU5s+91FxKXdJ3lxmbQMWr4H4s+DorOD1etWdPesfsq9H9HqtB/10jDKuklo35nu8Rkf6GQ9HngcNvLTsAlnU4Kvd2HpHP0wpIZXWZFJUB4PrBvmyH2fWrwt65ENfhpxnhm/RcDz7F9Q/Xzq0gCp1vb/oOS15rAtg8Dh9ieqwdTFcW2IfBh0jj/Td9izsOAd5ImCn8HnEDabX7PnGktdAZJDwfeRUpd/B3gb6tog9LXeQTwAJIg6Ouqt+8CvMP2o0pfr8uUavN5HeMrFUkXAC+3fXn18wuBlwN3t11b6FrSYYPveSADZPXMKZIqu5R/VdimJb72oI+dU6aLSHousBdwB/AR4NzB51hOmaB9csZm0B3C/6hPyfnhBmVMGo+kbwIXOOW9v4EU+l+Ht5IiTrYf+NqupJ0LxEuAn2aU2xd4MKnPdiY5IXOP7TtIbbBxW9esIk1+QNKk+aakP2zr2m1QYIzncChwYSW41ktbehkpjHPW9DKf/ETSj6tsIvPAi4A/IT14n0dybIG0q2z7eaRIt08DL7D97nB2p+Jkks7G44EPkRbVmuBepL7cqvre6+dFTEJQqs3ndYyvVA4C3tv3PPg48AFSZp1J+HPguoGv9bB9tO09SNofh0j6xoTXgkL+VWGbBn3tYT52TpnOYftM23sBf0OK+r9mkjLBTBg7NoNOEf5HDUrPD9s8lvVm4AuSvgg8mfVD/3P4wYKcu2uFKvLhhoxsBwfZPrj3Q6Vz9IZlyjdOFU3wp/SljLO9f916+rNutcRKV4N/M9ON8bHY/hLJmex/70hJx5e+Vl0KZj5pm1eRwkH/B7jM9nt7v5D0UVJY+ipShqy/kQSA7TgSOxm/tH1O9fpzkl7TxEVsX0haCD0sdjjLtPkcj/EVie1vAbsOvHdqdTx4Eq6thPlHorKpsov4V4VtyvG159Ifl/Rokl/yOFLCh+dMUiaYCWPHZtAdwv+oTdH5YZuLO7eRMq18iCQg9zDSKlUukba1EErpw/+RFO1wRxUKdjnwattXVmX2JSl2by9pj+pPNwA2YsaLOyTBuzNIx3GuBe5etwJJW5IG09OBewA/J6mTH9FTbG+Ala4GP+0Yn5gG+yybgplP2uYLpCMrRwJ/L+mLtnu7Bsf2lTt2yV8Gk3CNpDcBXyZ9Bv+6J/DeOw5XmKcBi+5cFWnzOR7jC8UUkYVb9CVbuBP4rpemXZ46VXYD/lXJ9N13k7QtaUH/TuBHtm+boEwXuZTk511CmlM8H/iPCcoE7ZMzNoPuEf5HHkXnh20u7ryo+v45UmhWk8K1wfKcALzB9iW9NyT1wtWfWL11KvAl4I2kSR+kD9SZT6KBW2y/Q9K2tveRNEnKuJNIgtKHAb8gCcTuQVo4eno5U9djpavBNz7GJX2EEWKZHYgk6UxmuZocbPvfJG0BvBZ4Qu8Xts+fnVkrljXAQ6svSOHlL6K5Z+LGki4DTPoM78JYaZtSbT6vY3xFUonADx6t7mUxm0SD7Zuse45tADyGpCHXz9ur79Okyi7tX5WwqcetpKNtkNpgM6rsiTXLdJF9C5UJ2idnbAbdI/yPPIrOD1tb3LG9d//Pku5fs4odRoXaxo1Sm036F3YAbH+9d9yi+vnXwNU0k2JzWtZIuh+wuaTNmCByB7hHdT6/x83AxyS9vIiFw1nRavAFxngOnyQ5wwc2UPfUdCmzXA3WSLqCpLlzOvBD0i5w0AC295Z0D2CTvveaXDR/fYN1zwUl23xOx/hK5WDSQtuerJ8paiKGPMNePaTYfYHjqyNhk16ntH81tU09bO/W/7Okd05SpqP8KWlz8+xKd3HSMkHLZI7NoHssvP+RSdH5YWuLO5LeQpqQbQRsClwJ7FCjiuL6HQvMtyWdSBJuWs26qJX/nKlV+RwBPJcUefOD6ntdrq/U9wfb4MeljBzE9klN1d0FCozxsdg+Q9IupJTop5esuwA3Sdof2EzSXqSjfvPAW4GnAJ8i7QB/lRSVEDSApJNIR0pXsy7Vbu3MPjW4HNidPo0y0u7QwlCwzed1jK9IbF8i6RTgkbbPmLY+SduQslb9Hun5NWwCeTbwRkkPIEXgfKQDmS+L2VQtgr6J9Oy+kvR8qF2mo7yWJFp9uKTzgBNsf3+CMkHLZI7NoHssvP+RQ+n5YZvHsp4D9AbnP1JTMTuOBxTlZaTFkSeR9GZuJoWWnwEgaWMXTmFdmK1s9/Q/zpqwjheTFiJez7o2+Crwl9Obt7BMNcZzsf2qJuotwL6kMPt5yyx3p+2bqmiE2yIaoXG2s/3Q8cWKcQbwX6QQ9tuAX7V47a5Qqs3ndYyvWKrsjEOZwJc5Hng/cAFJqPmDJM2I/uudC5wr6T7APwHvkvRJ4K22/7um+UUobNOJpP//NGAXUma5QVHhnDKdw/b3gNdVAtTHAFdIugA4zPbXcssEM2Hs2Aw6SfgfM6DNxZ0f2/61pM2rsOaNWrx20IftNaQBN2qn6xzgqe1ZVJsDScdHJqYS/3tP9bUESWfY3nOaaywgMx/jM+63zmWWy+SqytYtJR1MOpYVNMc3JMm2W7reKtsHVNGa+5HEQheNUm0+r2N8Uanry2xiu7dhdOawrGqStgf+Cng28G+kzJAbAp8gaSW0TmGbtrR9TPX6W5L+ZMIynUPSM0nttD0p4vtVpIiCzwO/n1smmAljx2bQScL/mAFtLu78SNI+wC8rh+ieLV47qMdQwdoOsZOknibINOKJyxH3Z326MMZbv2bHM8vlcADJ/otImVZeOltzVjyrgUsl3cK6z6+tG7ze7ZI2IYmerqHd535XmKrNV8AYX1Tq+jIbStrR9uWSdmS4MPHx1dcRttfuQleTl1lR0qa7Sbqf7Z9UKXnvMmGZLvJi4P22/63/TUlvrlkmaJ+csRl0j/A/ZkCbjbw/8DukiIu/AkIEubt0/UPzu6xTzW+KrrdBF+nCGJ9Fv3U5s9xYbN9OpDlvk6cCW1Tt3gbvI+kTnAdcQ1rEWzSmbfO5HuMLTN3nwSuBEyVtTRK1XG+hW9J2tp9UvX6IpE1tXwFg+30lDK5LAzYdClwsaTXpyPqwxf6cMp2iSqP9F7bvlPT7wP2r42z09JpyygQzY9mxGXSW8D9mQOOLO5JeMuTt1aTz6t9t+vrBiuTbtuPoSEdY9DHe8cxyQfe4EtiKljLm2f6UpA2A+wCnd0D8dRZM1eYxxlc2kva2/aEq29Rj+95/at/r5wNvl/Q426uB+wEfkvR622curbV5Stok6Y9sn2v7i8BDJN3b9g2StqtTpotIOhD4C+BrwC9Ii36HS3qg7Q/klgnaJ2dsBt0l/I/ZsEEL13grsB3p/Gr/V6cfBgtO149lvULSvpLeImnXSvgumB0xxoMgnycCV0v6iaQfS7q2yYtJeh4pq+C5wDcl/WGT1+sorbZ50BlyfZmDBhYxNpfUO+rU47XAE6pFFGxfTNK2OZjZUdKmoyTdq+/nmyQdAnylZpku8lfAU23/AsD2fwJ/yPrRHzllgvbJGZtBRwn/Yza0cSzrB7bf2MJ1gppI2sb2j/p+7glOdj3a4ljgWtKD91LgZFIa85L8rHB9K5kujfHot5pIehjwp/SlqrS9/2ytWrnY3rblSx4KPM729ZU+xtnAF1u2YabMoM2DFingyxwAnFot+h1CEiL+IvDIvjK32b6p/4+qMXXbdNZPRUmbDiUJj58DvAP4OOl5ulPNMl3kV1USjbXYvkXrZ4bMKRO0T87YDLrLwvsfs6CNxZ3QLukYkh4BPIC0C/O66u27kB7Wj7L98pkZl8dDbe8n6Um2z64y/EyEpIcD7wIeDnwH+FvbP7T9/FLGLgCtj/Hot6KcRsqc9yTSoundZ2vOykbSDqQF6nuRtFyusP3ZBi95o+3rAWxfJ2nhwqJn0OZBC5TyZWxfAuxcHXO6ENh7iMbKGkl3s31r3/U3JS2Kz4piNtk+S9IXgFcA3wSOsn103TId5be9I2S9N6qI7w1rlglaJnNsBt1l4f2PWRAfWovJvYC9SBoEe5F26+8E/mWWRtVgw95RLEmbk2yflJOBI4CLSZPbDwO7TWtg0DjRb+W4xfY7JG1rex9JkaqyWY4B9iaFlX+QlK65yYWGX1QTsvNJO+ybSno7QIci7pqm7TYP2qGIL6OU3XFN9fe3AY+V9FhYb4wcA3xe0tGkYwa/A/wd8M/T/xsTU8wmST09qVtIbfir3nt9ujRjy3SUtwLnSTqJ1E4PBPYFXlezTNAymWMz6C7hf8yANhZ3dpB02rBf2I6MWTPA9oXAhZIOs/2WWdszAYcAXwXuD3wd+Jsp6vql7XOq15+T9JppjVtAZjHGo9/KsUbS/YDNJW1GRO40ju2rJK2x/dMWwv77hVVbEXHuIi23edACBX2Z7/W9fv2Ia50p6TqSBsvWJIHtN9j++hTXnYrCNt2/7/UH+n5eU7NM57B9YRX58RfAHwM/BPbsT8yRUyaYCWPHZtBpwv+YAavWrGn2M1nSLqN+Z/v8Ri8eLIuk822P7J+uIukZts+TdB/gBuApk95Lkj4MXAV8mbSq/EzgaADb55WxeGUzizEe/VYOSU8Bfo90JOt44BTbr52tVSsXSacD/wrsA7wHeKHtPWdr1com2nxl07QvI+mMcfeLpPfbPrApGyahpE05dXWxDXLI7N+xZYL2iX4JgqU0HrkTCzidZmNJlwGmOto0J9FUb6mOZX2SFH78IFLI3ySsAR5afQFcB7yoej8WCTKY0RiPfivHVraPrV6fNVNLFoN9gTeSFqZ3Ji04BM0Sbb6yadqXuWdGGRW8XilK2pRTVxfbIIec/s0pE7RP9EsQDBCaO4vNvIY4Pg14JfDvwHunEYC2vbekewCb9L13/fQmBk0S/VaUA4HTZ23EAnGQ7bUi8JWmwBtmaM8iEG2+smnal+n0saNganL6N+6BbhL9EgQDxOLOYnM5sDt9KZCZPAKmTU6ovm8D7CZpt0l36SrxvCcBq0ltsAZ4TBErg8aIfivKTpIurl6vAtbY/oNZGrQSkbQvsB+wvaQ9qrc3ADYiFhoaIdp8YZhXXyYIgiAIihKLO4vNGcB/ATuSVOh/NVtzsjl24Ps0bGf7oeOLBR0j+q0c3yUdaQua5VTgS6TjQUdW790JRMRZc0SbLwbz6ssEQRAEQVFicWexWWX7AEknknY35yUF8q4sDcWcdJfuG5Jk29OZFLRM9Fs5vh0ZQZrH9q9J2Wz+ekzRoBDR5gtD077Mz3JsKHzNEpS0KaeuLrZBDjn9m1MmaJ/olyAYIBZ3FpvbJW0CbEZaLJmX++En1fdXkzKfTMNq4FJJt7DuSMrWU9YZNE/0WzleUR1f+V1S9rErbN8wY5uCIAhyadSXsf38jGLPKHnNHKr/eT9StNLJtn9Tvb+/7eMK2/SMlq/XGrafX2VfPRi4FXiP7RsBJB1u+4jMeyAoTPRLENRnXibzQTO8j7RAch5wDXDRbM3Jo3IikLRX7/UUPBXYwvbt01sWtEj0WzmOJaVB/0PgUuBkYI9l/yIIgqA7TOXLSBoZ2WX7A1WZkQsXts+z/ds61yzEycBVJF/+Ikm72/4Z8ELguDo25fx/kj5S6nptktO/pLY8g/S/XSBpjyqidZcWTAxGE/0SBDWJxZ0FxvanJG0A3Ac43fbNs7YpB0kPr17eTdK2pJDsKyes7kpgK+B/ixgXtEX0Wzkeans/SU+yfbakg8f/SRAEQTco4MtsBzwbOIX1jxb1H/9+KbAz8JUhZc6rbXQZ7mv7BQCSngecJenpTHY8Kuf/K3m9Nsnp3437FvK+BXxG0q50/39b6US/BEFNYnFngakezv9IOrO6uaQDbX9xxmblcBzpoXwr8GlgW/pSYtfkicDVkm6s6ozjPfNB9Fs5NpR0bwBJm5MEZ4MgCOaCaX0Z26+RtB1wju1LRxTbi6Ttd1SHtN42knRv2zfY/rSkBwIfATaeoK6c/6/k9Vojs383lLSj7cttXyzpHcBZwN3bszQYQvRLENRkg1kbEMyUQ4HH2X40abJ85JjyncD2bqQzuNeQduo+OEVd29q+q+372b5/LBDMB9FvRTkE+Cpp1/brwBGzNScIgqAWJXyZlwA/HfVL23dUZbq0kHEocKGkrQBsHw1cBuxUt6LM/6/Y9WbAsv0LHAS8t+9/+zjwAZIWXTA7ol+CoCar1qwZTDoULAqS/tX200f93DUkbURK2fwy4DfAPYDH2751ijp3IGmO3IuUNvcK258tYG7QINFv5ZD0DNvnVcKFNwBPsT1p9rkgCIJWKenLSNrA9lxHL0q6r+3rV+r1pqFu/66E+2ElEv0SBKOJxZ0FRtIZwKakUNydgPsD/wZg+42zs2w4kq4FPgoca/v7ks6x/cwp6/wSsD9wPPACUtjuztNbGzRJ9Fs5JH0dOAb4JCn73INs//FsrQqCIMhjWl9G0kNIx7p2Au4gRbVfDry6p+cnaUtS5MrTSRtLPyelXD9iXhY2lmMl/385/RsEQbBSCM2dxebMvtfzIEx7NPDnwIMknUAhQTXbV0laY/unkn5Ros6geaLfivE04JXAvwPvtf3yGdsTBEFQh2l9mROAN9i+pPeGpMcDHyId8wI4iSTIexjwC2BzUlbB00gLIq1TZa8a6gfZ/rOa1Y39/wpfr03G9q+kr7D0SNoqkp7fH7RlaLA+0S9BUJ9Y3FlgbJ80axvqYPudwDsl7QLsBzxW0lHAKbavmLDamyTtD2wmaS/SblXQfaLfynFC9X0bYDdJu3XcUQ+0MJdMAAAHq0lEQVSCIFhLAV9mk/6Jf1Xn1yX1v3WPSu+jx83AxyTNcjH8kyR9oQML1JXz/5W8Xpvk9O/BpEjgPYHbW7QtWJ7olyCoSSzuBHNHpQdyvqR7An9B2m169ITV7Qu8kaQ1sjOwTxEjg6aJfivHsQPfgyAIFolvSzoROBdYzbqolf/sK3O9pMOGlPlxy7auxfYZ1WbXfW2fPmV1Y/+/wtdrk7H9a/sSSacAj7R9xmzMDAaJfgmC+oTmTrDQSHqT7bf1/fwO22+YpU3BeKLfyiHpcFI6+bXYfsuMzAmCIGgVSauA5wJPIunN3EzKIHiG7TWSNiYdBTlwSJn3T5PUoStI2oQV+v/l9K/tX4+pY2yZoH2iX4JgKbG4EywkkvYlHe3aHvhu9fYGwEa2HzMzw4JliX4rT3W8DeDVJEFlbB83O4uCIAi6g6Qv237qmDJn2N6zLZtyKGlTTl1dbIMcMvt3bJmgfaJfgmApcSwrWFROBb5EOtpzZPXencBcZ4VYAKLfCtNbyJG0VyzqBEEQLCEnecM9G7eiPiVtyqmri22QQ07/FkngERQn+iUIBojFnWAhqcI4rwb+esamBDWIfiuPpIdXL+8maVtgVaSHDYIgWEtOiHsXw+BL2jSvbZDDSv7fVjrRL0EwQCzuBEEQLDbHkRykW4FPA9sCm8zUoiAIgiAIgiAIarHBrA0IgiAIZoft3UjpRq8B7gN8cLYWBUEQdIo4+rGyiWNZ80v0SxAMEIs7QRAEC4ikjST9paRLgHcDvw882PbLZ2xaEARB60jaZuBnVS+/O6T4ID8rb9HUlLQpp64utsFacvp3ynsgaIjolyDIJ7JlBUEQLCCSrgU+Chxr+/uSzrH9zFnbFQRB0CaSHgE8ADgKeF319l2Ad9h+1EDZhwPvAh4OfAf4W9s/bNHcJZS0KaeuLrbBcuT0b517IGiP6JcgqE9o7gRBECwmRwN/DjxI0glEeHMQBIvJvYC9gK2q76tIWRj/ZUjZk4EjgIuBJwEfBnZrxcrRlLQpp64utsFy5PRvnXsgaI/olyCoSUTuBEEQLDCSdgH2A/YATgBOsX3FbK0KgiBoF0mH2X7LmDJfsv20UT/PgpI25dTVxTbIIbN/x5YJ2if6JQjyicidIAiCBcb2+cD5ku4J/AVwCvDo2VoVBEHQOk8Dxk0gr5H0JuDLwE7AryU9A8D2eQ3b14ZNOXV1sQ1yyOnfnDJB+0S/BEEmsbgTBEEQYPvnwHurryAIgkVjY0mXASYd/cD2nw2UWQM8tPoCuA54UfX+rBY2StqUU1cX2yCHnP7NKRO0T/RLEGQSiztBEARBEATBovP6cQVs7y3pHsAmfe9d36hVYyhpU05dXWyDTMb2b2aZoH2iX4Igk1jcCYIgCIIgCBady4HdgbuShFu3Bs7vLyDpJJKI8OqqzBrgMe2auT4lbcqpq4ttkMnY/s0sE7RP9EsQZBKLO0EQBEEQBMGicwbwX8COwG3Ar4aU2c72Q4e8P0tK2pRTVxfbIIec/s0pE7RP9EsQZLLBrA0IgiAIgiAIghmzyvYBJF2PPwS2GFLmG5LUrlljKWlTTl1dbIMccvo3p0zQPtEvQZBJRO4EQRAEQRAEi87tkjYBNiMdNRrmI68GLpV0C9WRJNtbt2jjMEralFNXF9sgh5z+zSkTtE/0SxBkEoMjCIIgCIIgWHTeB7yalPHpGuCiIWWeCmxh+/Y2DRtDSZty6upiG+SQ0785ZYL2iX4JgkxicScIgiAIgiBYaGx/StIGwH2A023fPKTYlcBWwP+2atzylLQpp64utsFYcvo38x4IWib6JQjyWbVmzZpZ2xAEQRAEQRAEM0PS84B/BH4GbA4caPuLA2W+DzwIuJF0PGTmR5JK2pRTVxfbIIfM/h1bJmif6JcgyCcid4IgCIIgCIJF51Dgcbavl7QVcDaw3gTS9rYzsWwZStqUU1cX2yCTsf2bWSZon+iXIMgkFneCIAiCIAiCRedG29cD2L5O0pKjH5J2AI4F7gWcClxh+7PtmtmcTTl1dbENMhnbv5llgvaJfgmCTGJxJwiCIAiCIFh0fiHpC8D5wE7AppLeDmD7jVWZY4C9geOBDwLnALNe2ChpU05dXWyDHHL6N6dM0D7RL0GQSSzuBEEQBEEQBIvOmX2vR4oF275K0hrbP5X0ixbsGktJm3Lq6mIbZJDTv1n3QNA60S9BkEks7gRBEARBEAQLje2TMordJGl/YDNJewE/b9isHEralFNXF9tgLDn9m3kPBC0T/RIE+WwwawOCIAiCIAiCYA7YF3gwcAOwM7DPbM0BytqUU1cX2yAIgiAgIneCIAiCIAiCIIeDbB/c+0HSO4A3zNAeKGtTTl1dbIMgCIIAWLVmzZpZ2xAEQRAEQRAEnUTSvsB+wPbAd6u3NwA2sv2Yebcpp64utkEQBEGwPhG5EwRBEARBEASjORX4EvBG4MjqvTuB62dmUVmbcurqYhsEQRAEfUTkThAEQRAEQRAEQRAEwRwTgspBEARBEARBEARBEARzTCzuBEEQBEEQBEEQBEEQzDGxuBMEQRAEQRAEQRAEQTDHxOJOEARBEARBEARBEATBHBOLO0EQBEEQBEEQBEEQBHPM/wNp0eY1aHS9Z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628" name="AutoShape 4" descr="data:image/png;base64,iVBORw0KGgoAAAANSUhEUgAABHcAAAH6CAYAAACNuaC6AAAABHNCSVQICAgIfAhkiAAAAAlwSFlzAAALEgAACxIB0t1+/AAAIABJREFUeJzs3XvcbdW8+PHPrp1LnZDa7o67b+53ck+uh+TuuKt0TrkfcglRFHLILRKyKRyXkIQI5ZKQXMPP1yGX4+SQhChR7d8fY66e9cxnrjXH2u3n2WvuPu/Xa7/23s8az5zfNeccc475nWOMuWrdunVIkiRJkiRpmDbb2AFIkiRJkiRp/ZnckSRJkiRJGjCTO5IkSZIkSQNmckeSJEmSJGnATO5IkiRJkiQNmMkdSZIkSZKkAVu9sQOQJEnrLyLWAT8ALhz78amZucd6Lu8OwFMyc68NEV/H8ncB7pOZz1qO5U9Z7/WA12XmI1ZyvRtSRBwOfDAzP7+BlrcHcJnMPDQi9gKulJkHbYhlS5KklWVyR5Kk4btXZv5+Ay3rZsC1NtCylsjMTwCfWK7lT3EdIDbCejeY9U3YTXE3SmKQzDxsAy9bkiStoFXr1q3b2DFIkqT11PTcWdOV3ImImwBvArYFNgfenJlrI2Iz4A3ADsDWwCpgD+BXwFeBKwIfA44A3pKZN2+Wt+Po/xGxP3Bn4OrA9zPzCRHxEuARlGHfvwCelplntGLaFXhkZu4cEV8EvgXsBFylifWqwD2BrYBHZ+ZpTbkfAbcHtgPem5n7Nct7KLBf8/3+DDw3M09pxfdD4A7ANYEvZ+b9I+LFwEOByzXrel5mHt383nWb37sOcCbwr5l5RkTcGHh7E+tFwIGZ+aGIuCbwFuCfgS0ovWteFRGrgUMoSZS/A6cDu2XmX1rbZJbt8JbM/EizHfcBzgNOAJ6dmavb+wXYu4n5qsDVgF8CjwbuCryr+f1XAWuA7TLzGRFxs+b7bAusAw7OzCOb/f/K5nvcHLgs8PTMPBFJkrRROeeOJEnDd2JEfHfsz1WaxMJHgH0y83aURMHzImIH4E7ANYA7Z+ZNKUmcfTLzf4CXAV/JzN0q1nsd4LZNYudJwC2AO2bmrYFPA4dXLOO6mXkb4OHAa4AvZubtgc8Az2yt667AbYF/jYidI2J74DDgEZl5yyb2YyLiCq34HktJXv2sSexcB7gPcM/m914CvGJsXXcHHpWZ2wNnA3s2P/8gcFRm3gx4IPCqZl3vBdY22/mOwH0i4tGUJMuOwC2bz04HbnkJtwMRcdOmzH2a3/kzJbk1vq1um5lPAB4DfC0z7wxcHzgXeGJmHk3pQfWGzHzr2LJXNz8/pNk2/9J8zzs3Re5ESfbchpIc2n/C95EkSSvIYVmSJA3fkmFZTQLgBsDaiItHI10euE1mvi0i9gX2jIgbUBIQ56zHer+emRc0/96Zktg4tVnf5sCWFcv4WPP3z5q/PzP2/x3Hyr09M/8B/DEijgLuT+kp84XMPB0gM0+IiN8Bt+uI72KZ+cuIeDLw+Ii4IaUH0z+NFfliZv65+fd3gCtHxJWBW9EkrJpE2A0iYitK4uzKEXFA8zv/BNwaOJ4yF9I3IuKzwEcz85RLuB1ovvvxmfnr5v+HsDjJcvH3zsw3RcTdI+K5wI0oPW6+MSEGgBsDl8vMjzW/f0ZEfBR4AHAi8MvM/G5T9tvArlOWJUmSVojJHUmSNk2bA39setEAEBFXBf4UEQ+iDP05GDgG+DHwhI5lrKMM2Rq5TOvz8eFFmwOvycy3Neu6LLBNRZznj/+nSeB0GU/SbEZJmnT1QN6MMjSqHd/FIuK2lO/9BkoC5kvA28aKnDf279E2uGDs/6PlBPB/zed3ycxzm59vB/wtM/8SEbei9DjaCfhQRLw5M9/QEVbtdqCJZXy/XNj6/OLvHRGvoSTd1lKSM1u0fretb5t2bRtJkrSROSxLkqRNUwJ/i4gnAETEtSmT594OuC9wbJOI+SZl7pnRsJ4LWLiRPxP452aY16qm3CSfBfYYGxL1CspwpQ3lCRGxWURsQ5kz5ljKXDP3i4jrA0TETsC16e6ZMv697kF5o9jrKYmd8e/fqenJ8y3gyc26rk2Zn+jywNeB5zY/v1Lz84dExM7AF4CTM3N/4EhK759L6rOUoV/XbP4/baLl+wNvzMz3Ar+j7PuufT2SwN8j4uEAEXENyjxKn9sAcUuSpGVickeSpE1QZv4deAgl4fJ9Sg+Vl2bmVynz1Nyz+fnXKEN/rtdMtPw1YPuIODozf0SZjPdUSgLjN1NWeTjwSeDrEfFDytwyu27Ar3R54JQmjkMz8wtNfE8DPhYRPwAOAh6cmX/q+P0fAhdGxCnAB4DtIuJHlITNXyjDqrbuieFxwKMj4nuU5NIemfl/zc93iIjTKImlD2Tm+4HjmvX+ICJOBe7CBpijJjN/AjwH+Gyz3JtQ5tLp8grgdRHxLcrQr5OAGzafHQc8KyJeNLbsf1CSXc9ujo/PA69w0mRJkuabb8uSJElzbfwtURs7lnkQEdcDngQckJkXNb1sXpiZd9rIoUmSpI3EOXckSZKG5deUt52dFhEXAH8Cdt+4IUmSpI3JnjuSJEmSJEkD5pw7kiRJkiRJA2ZyR5IkSZIkacBM7kiSJEmSJA3YBp9Q+cwzz+mdxGebbbbk7LMnvbFzw5ZZ6fUZk3HPY0xDjXseYxpq3PMY01DjnseYhhr3PMY01LjnMaahxj2PMQ017nmMaahxz2NMQ417HmMaatzzGNNQ464tt2bN1qsmfbZReu6sXr35ipVZ6fUZk3HPY0xDjXseYxpq3PMY01DjnseYhhr3PMY01LjnMaahxj2PMQ017nmMaahxz2NMQ417HmMaatzzGNNQ456l3CQOy5IkSZIkSRowkzuSJEmSJEkDZnJHkiRJkiRpwEzuSJIkSZIkDZjJHUmSJEmSpAEzuSNJkiRJkjRgJnckSZIkSZIGzOSOJEmSJEnSgJnckSRJkiRJGjCTO5IkSZIkSQNmckeSJEmSJGnAVq/ESnY/6ISpn6/dZ6eVCEOSJEmSJGmTY88dSZIkSZKkATO5I0mSJEmSNGAmdyRJkiRJkgbM5I4kSZIkSdKAmdyRJEmSJEkaMJM7kiRJkiRJA2ZyR5IkSZIkacBM7kiSJEmSJA2YyR1JkiRJkqQBM7kjSZIkSZI0YCZ3JEmSJEmSBmx1TaGIeBGwC3AZ4NDMfNeyRiVJkiRJkqQqvT13ImJH4C7AXYF7Atde5pgkSZIkSZJUqabnzv2B04CjgSsAz1/WiCRJkiRJklRt1bp166YWiIh3AtcBdgauB3wC2D4zO3/xggsuXLd69eaLfvbgvY+Zuo5jD35IfcSSJEmSJEmXPqsmfVDTc+cs4MeZ+XcgI+JvwBrgd12Fzz773JmjO/PMc5b8bM2arTt/PmuZDbksY5q/Msa0acc9jzENNe55jGmocc9jTEONex5jGmrc8xjTUOOex5iGGvc8xjTUuOcxpqHGPY8xDTXueYxpqHHPsqxJat6WdRLwgIhYFRHXALaiJHwkSZIkSZK0kfUmdzLzk8B3gFOAY4GnZ+aFyx2YJEmSJEmS+lW9Cj0zX7DcgUiSJEmSJGl2NcOyJEmSJEmSNKdM7kiSJEmSJA2YyR1JkiRJkqQBM7kjSZIkSZI0YCZ3JEmSJEmSBszkjiRJkiRJ0oCZ3JEkSZIkSRowkzuSJEmSJEkDZnJHkiRJkiRpwEzuSJIkSZIkDZjJHUmSJEmSpAEzuSNJkiRJkjRgqzd2AON2P+iEiZ+t3WenFYxEkiRJkiRpGOYquVPDBJAkSZIkSdICh2VJkiRJkiQNmMkdSZIkSZKkATO5I0mSJEmSNGAmdyRJkiRJkgbM5I4kSZIkSdKAmdyRJEmSJEkaMJM7kiRJkiRJA2ZyR5IkSZIkacBM7kiSJEmSJA2YyR1JkiRJkqQBM7kjSZIkSZI0YCZ3JEmSJEmSBszkjiRJkiRJ0oCZ3JEkSZIkSRowkzuSJEmSJEkDZnJHkiRJkiRpwEzuSJIkSZIkDZjJHUmSJEmSpAEzuSNJkiRJkjRgq2sKRcS3gT83//15Zu62fCFJkiRJkiSpVm9yJyIuB6zKzB2XPxxJkiRJkiTNoqbnzq2ALSPi+Kb8izPz68sbliRJkiRJkmqsWrdu3dQCEXELYAfgcOBGwHFAZOYFXeUvuODCdatXb77oZw/e+5ip6zj24If0lpuljCRJkiRJ0iZm1aQPanru/AT4aWauA34SEWcBVwf+p6vw2WefO3N0Z555zrKWWbNm697fX8kyxrRpxz2PMQ017nmMaahxz2NMQ417HmMaatzzGNNQ457HmIYa9zzGNNS45zGmocY9jzENNe55jGmocc9jTEONe5ZlTVLztqzdgYMBIuIawBWA31T8niRJkiRJkpZZTc+ddwHviYiTgHXA7pOGZEmSJEmSJGll9SZ3MvPvwONWIBZJkiRJkiTNqKbnzuDsftAJEz9bu89OKxiJJEmSJEnS8qqZc0eSJEmSJElzyuSOJEmSJEnSgJnckSRJkiRJGjCTO5IkSZIkSQNmckeSJEmSJGnATO5IkiRJkiQNmMkdSZIkSZKkATO5I0mSJEmSNGAmdyRJkiRJkgbM5I4kSZIkSdKAmdyRJEmSJEkaMJM7kiRJkiRJA2ZyR5IkSZIkacBM7kiSJEmSJA2YyR1JkiRJkqQBM7kjSZIkSZI0YCZ3JEmSJEmSBszkjiRJkiRJ0oCZ3JEkSZIkSRowkzuSJEmSJEkDZnJHkiRJkiRpwEzuSJIkSZIkDZjJHUmSJEmSpAFbvbED2Fh2P+iEqZ+v3WenFYpEkiRJkiRp/dlzR5IkSZIkacBM7kiSJEmSJA2YyR1JkiRJkqQBM7kjSZIkSZI0YCZ3JEmSJEmSBszkjiRJkiRJ0oCZ3JEkSZIkSRqw1TWFIuIqwLeA+2bmj5c3JEmSJEmSJNXqTe5ExBbA24Hzlj+c+bL7QSdM/XztPjutUCSSJEmSJEndaoZlvQ44DDhjmWORJEmSJEnSjFatW7du4ocRsStwrcw8MCK+COzVNyzrggsuXLd69eaLfvbgvY+ZGsSxBz+kt9xKlhmVq41bkiRJkiRpma2a9EHfsKzdgXURcR/g1sCREbFLZv7fpF84++xzZ47uzDPPmasyl2RZa9ZsXfW7NeVWssw8xjTUuOcxpqHGPY8xDTXueYxpqHHPY0xDjXseYxpq3PMY01DjnseYhhr3PMY01LjnMaahxj2PMQ017nmMaahxz7KsSaYmdzLzHqN/j/XcmZjYubSaNjeP8/JIkiRJkqTl5KvQJUmSJEmSBqzqVegAmbnjMsYhSZIkSZKk9WDPHUmSJEmSpAEzuSNJkiRJkjRgJnckSZIkSZIGrHrOHV0yNW/UmlZmvJwkSZIkSdKIPXckSZIkSZIGzOSOJEmSJEnSgJnckSRJkiRJGjCTO5IkSZIkSQNmckeSJEmSJGnAfFvWwPhGLUmSJEmSNM6eO5IkSZIkSQNmckeSJEmSJGnATO5IkiRJkiQNmMkdSZIkSZKkATO5I0mSJEmSNGAmdyRJkiRJkgbM5I4kSZIkSdKAmdyRJEmSJEkaMJM7kiRJkiRJA2ZyR5IkSZIkacBM7kiSJEmSJA2YyR1JkiRJkqQBM7kjSZIkSZI0YCZ3JEmSJEmSBszkjiRJkiRJ0oCZ3JEkSZIkSRowkzuSJEmSJEkDZnJHkiRJkiRpwFZv7AC0PHY/6ISJn63dZ6cVjESSJEmSJC0ne+5IkiRJkiQNmMkdSZIkSZKkATO5I0mSJEmSNGAmdyRJkiRJkgasd0LliNgceCcQwDpgr8z8wXIHJkmSJEmSpH41PXceDJCZdwX2BV65rBFJkiRJkiSpWm9yJzM/Dvx789/rAH9c1ogkSZIkSZJUbdW6deuqCkbEEcDDgEdm5vGTyl1wwYXrVq/efNHPHrz3MVOXfezBD+ktt5JlRuXmKe7liEmSJEmSJA3Gqkkf9M65M5KZT46IFwLfiIibZuZfu8qdffa5M0d35pnnzFWZS0tMux90wsQya/fZqfPna9Zs3buOlSxjTJt23PMY01DjnseYhhr3PMY01LjnMaahxj2PMQ017nmMaahxz2NMQ417HmMaatzzGNNQ457HmIYa9yzLmqR3WFZEPDEiXtT891zgouaPJEmSJEmSNrKanjsfA94dEV8GtgD+IzPPW96wJEmSJEmSVKM3udMMv3r0CsQiSZIkSZKkGdW8Cl2SJEmSJElzyuSOJEmSJEnSgFW/LUuXTuvzRi1JkiRJkrRy7LkjSZIkSZI0YCZ3JEmSJEmSBszkjiRJkiRJ0oCZ3JEkSZIkSRowkzuSJEmSJEkDZnJHkiRJkiRpwEzuSJIkSZIkDZjJHUmSJEmSpAEzuSNJkiRJkjRgJnckSZIkSZIGzOSOJEmSJEnSgJnckSRJkiRJGjCTO5IkSZIkSQNmckeSJEmSJGnATO5IkiRJkiQNmMkdSZIkSZKkATO5I0mSJEmSNGAmdyRJkiRJkgZs9cYOQMO3+0EnTP187T47rVAkkiRJkiRd+thzR5IkSZIkacDsuaMVYe8eSZIkSZKWhz13JEmSJEmSBszkjiRJkiRJ0oCZ3JEkSZIkSRow59zRXJk2N4/z8kiSJEmStJQ9dyRJkiRJkgbM5I4kSZIkSdKAmdyRJEmSJEkaMOfc0eA4L48kSZIkSQumJnciYgtgLXBd4LLAgZn5iRWIS5IkSZIkSRX6hmU9ATgrM+8OPAB4y/KHJEmSJEmSpFp9w7KOAj7S/HsVcMHyhiNJkiRJkqRZTE3uZOZfACJia0qSZ9++BW6zzZasXr35TEGsWbP1XJUxpk0z7kvr956ljDFt2nHPY0xDjXseYxpq3PMY01DjnseYhhr3PMY01LjnMaahxj2PMQ017nmMaahxz2NMQ417lnJdeidUjohrA0cDh2bmf/WVP/vsc2cO4swzz5mrMsa06cW9Zs3Wvb+/ocqs9Po25bjnMaahxj2PMQ017nmMaahxz2NMQ417HmMaatzzGNNQ457HmIYa9zzGNNS45zGmocY9jzENNe5ZljVJ34TKVwWOB56RmV/ojUaSJEmSJEkrqq/nzouBbYCXRsRLm5/9S2aet7xhSZfMtNelg69MlyRJkiRtOvrm3Hk28OwVikWSJEmSJEkz6nsVuiRJkiRJkuaYyR1JkiRJkqQBM7kjSZIkSZI0YL2vQpc2VU66LEmSJEnaFNhzR5IkSZIkacBM7kiSJEmSJA2YyR1JkiRJkqQBM7kjSZIkSZI0YCZ3JEmSJEmSBszkjiRJkiRJ0oCZ3JEkSZIkSRowkzuSJEmSJEkDZnJHkiRJkiRpwEzuSJIkSZIkDdjqjR2ANO92P+iEiZ+t3WenFYxEkiRJkqSl7LkjSZIkSZI0YCZ3JEmSJEmSBsxhWdIG4NAtSZIkSdLGYs8dSZIkSZKkAbPnjrRC7N0jSZIkSVoO9tyRJEmSJEkaMHvuSHNkWu8esIePJEmSJGkpe+5IkiRJkiQNmMkdSZIkSZKkAXNYljQwtUO3aiZwdpJnSZIkSRo+e+5IkiRJkiQNmMkdSZIkSZKkATO5I0mSJEmSNGAmdyRJkiRJkgbM5I4kSZIkSdKAmdyRJEmSJEkaMJM7kiRJkiRJA7Z6Ywcgab7tftAJUz9fu89OKxSJJEmSJKlLVc+diLhTRHxxmWORJEmSJEnSjHp77kTEC4AnAn9d/nAkDZG9eyRJkiRp46npufMz4OHLHYgkSZIkSZJm19tzJzM/GhHXrV3gNttsyerVm88UxJo1W89VGWPatOOex5iGGvclXdZQv/dQ457HmIYa9zzGNNS45zGmocY9jzENNe55jGmocc9jTEONex5jGmrc8xjTUOOex5iGGvcs5bps8AmVzz773Jl/58wzz5mrMsa0acc9jzENNe5ZlzVt+NakoVtr1mzdu455K2NMm3bc8xjTUOOex5iGGvc8xjTUuOcxpqHGPY8xDTXueYxpqHHPY0xDjXseYxpq3LMsaxJfhS5JkiRJkjRgvgpd0lxZn949kiRJknRpVpXcycxfADssbyiSVMcEkCRJkiQtcFiWJEmSJEnSgDksS9ImaVrvHrCHjyRJkqRNhz13JEmSJEmSBsyeO5IutezdI0mSJGlTYHJHkno4gbMkSZKkeWZyR5I2gJoEkD2FJEmSJC0H59yRJEmSJEkaMHvuSNIcsXePJEmSpFmZ3JGkAXIeIEmSJEkjJnckaRN1SecBMkkkSZIkDYPJHUnSVLVDxUwUSZIkSRuHEypLkiRJkiQNmMkdSZIkSZKkAXNYliRpxWyoeYB8q5gkSZK0wOSOJGmT5FxBkiRJurRwWJYkSZIkSdKAmdyRJEmSJEkaMJM7kiRJkiRJA+acO5Ik9XBeHkmSJM0zkzuSJG0AJoAkSZK0sZjckSRphfgGL0mSJC0H59yRJEmSJEkaMHvuSJI0QDW9ey5pmVG52h5HkiRJ2jhM7kiSpA3C4WSSJEkbh8OyJEmSJEmSBsyeO5IkacWs5HAySZKkSwuTO5IkaZO1EskkE0mSJGljM7kjSZK0AWzIyalNJkmSpFmY3JEkSRogexxJkqQRkzuSJEmXYs5fJEnS8JnckSRJUi97CkmSNL98FbokSZIkSdKA2XNHkiRJK2ZDvereyaklSVrQm9yJiM2AQ4FbAecDe2TmT5c7MEmSJGklbKghZxsy4WRSSpI0i5qeOw8FLpeZd46IHYCDgYcsb1iSJEmSppnHXlDzmCiTpEuDmuTO3YDPAGTm1yPi9ssbkiRJkiRtGCuZcDJRJmljWbVu3bqpBSLicOCjmXlc8/9fAdfPzAtWID5JkiRJkiRNUfO2rD8DW4//jokdSZIkSZKk+VCT3Pkq8ECAZs6d05Y1IkmSJEmSJFWrmXPnaOC+EXEysArYbXlDkiRJkiRJUq3eOXckSZIkSZI0v2qGZUmSJEmSJGlOmdyRJEmSJEkaMJM7kqSpImKz1v+3nlRWWikRcZuNHcO8iYjtIuKfI2LLjR2LLr1q6qbXkU2b+3fTFhH/simvb8hqJlS+xCJiZ+Bvmfn5sZ89JDOP2QDLfhJwXeDDmfnjiLgcsAfwN+DIzPx7U27PzHz7JV3fhBgu0/7ZaL1jZf6ro8zjliOeZn1bAy8ErgF8Evh+Zv60VaY37g0c04071veTWWPaCNvy3zvW945LsLy7Aasy8yuXYBnvysynTPn85pQ699Oxn90pM7+xHuu6CXBfypvzXgp8KDM/sB5hz6WIeGVmvuSSlhkrex2AzPzlhohvynpq6kpNmd56CZwYEY/JzN9ExJ2AdwE3X6/AN5CVPn/1xHJZ4N+As4AvA0c2H+2Vmf/dKrtXZh7W/Hs1cFBmPm8ZYzsIeHFmXhQRVwQOz8xHreeyLtE2j4htgRdRttMngY83Hz02M09Zj5AOBnaqWO8G3eaXpI7PcqxULu/dwPjkiTsBJwBrgZOaMr3n8Ii4O/Aw4CvA/pT208GzxrMe8d8TuKjrehgR92j/LDO/3FGu5jxXsw0eBTyWsg2eR2lXPqdVZqNsp2lqYoqIT2XmgzbQsmq2QU3dPKaizGida4AtKC92uUZmfrPm91rLqNm/vWWaclfJzN+N/X/bzDxr1phmiP0WmXna2P9vPH6dnmH/1tSDmvpU8/2r929F3FX7ZSUsw3WsZp1T2/zLsL6aa/3zgeN6lrPB2h8166tReS+6Qc/zffV37OeX+P4QViC5ExGHAlcCVkfEc4CHZ+b5wLMpFX/a726Rmf9o/ex8SoWCcpLfBrgf8PvmZ0cCP6V8t5Mi4v6ZeTbwr8Dbm2UsOWhHxpJBN8vMH0bEb1hoOK0C1mXmNZoyDwI+S0kk/RY4b1QGuH5r0f8AbgLsB5w77Xv3mRbTmLWUSnBP4P8oN2P3bJX5G/Br4IIpcdfG9KTWj3Zt/t4PuCXwfuB7wC+A34ytb6fm9zf4toyIR2XmUT1x12zL5wJ/ppzEV7V+v+Y4eSDwNuCPlGP+YcBfI+LjmXlQR0w1yaubRcSNxuMZnSgi4qXA/YEtIuLbwNMycx3wajoutBHxosx8dfvnY44EPgB8AdgZeHPz/9HvLzlRtmMaK9turO9KSc7uN8vJrHK/jS7CLwZuDPyAclP3p1axu0bEqNE4irt9EZtYJiLuSNm/vwc+BBwAnB8RL8/MI2q/UyvuT2TmLs2/bwAclpn3bRWrqb819WlivRzzcuDTEfEl4PbAIyfE3Xvs1uy7iHhLZj6j+feVgDdkZvtNjTXfreo80JTbrFnOXYBvdDRmRzflQTmWDs/MC5uP3wP8HLgN8FpKY+B3wFsp16dxOzQNh9dSjpv1bqxUbqfzgc9HxJsp+/H1E5b1zMw8ZMJns5yfiYgrABdRznWfbK7BAEcAnwCuTrm5eDhlOx3C0utT3zYH2GrSebDlEm3zWet4zzH3HiqPlcrz3Afbq8/M3Vs/m3oOb7y5+V7vBG5NuWHpbMz21ZVpmpu0gynH0Pso+/38iLhnZh7YKn5UE/No/66jJMTaas6FNdvgJcDuwLHADSasq3o7bSgV17GamK4VEYuOr8w8vmN1NcuqKVNTN6/ZfnjW9eAsIt5BOU62bP78DLhjq0zNNbNm/9aUATg+InbJzF81x/RLKNtiPKaJ7eL1uHk7MiKenpknR8TzKdfgO419Xrt/J9aDGc/zvd+f+v1bk0jo3S+17cvKm/tpZaqvYxvwIdTENv8l1XWvTd05dduKY66q/VGpZn1AdxskIp5Oz73omKrz/LR2U0tn/Z31/rDWSvTcuUVm3h3KRqA0jB5K6ya5+Xwvyo306ubzC4AbtYqdnJn3GvudE1tPcq6SmY9uPns48ImIuE9rfacBVwX+wMKObR+8D4qIp1Kys48BXpiZ32vFshXwXspBsS+lYf2pro2QmU+OiJ2AfZpynY3LiNgFeMbYNtguM2/RKvbjzLxXRJyUmXfrWg6wbWaujYgnNAdT1xC851Iakz8E3p2ZP5qwrBoHAOM3dtfPzOs23+l8ygXl1pTKcVxmvrX1+xt8WwJPpTQOp/kgpcH0aeC/xm5Cxt2yienGwPPN84eEAAAgAElEQVQy8//GPqs5TvalNOSvApwCXIuSlDoJ6Kq8NcmroCQrxxu9o5PTAzPzzgAR8VrKTcPT6KhzjftSEj+T/CUzXx+lt91JEfHn1udrKfXmx611dJ0w2431e2Xm1ZZ8uYivsfSm5i5jRWr2G5Tj7pPN33enXJQf2ipzJyDH18XSi9i0Mq+jPFG6BuWm8frAOcDnm/W1v1tNHT8uIk4C3tGUfXbHd6upv/emNIom1icWbjI/01EvR35Iabzcl9L4+9mEcjXHbs2++0tEfKqJ6/XAazrK1Hw3qDgPRMQbgf8HXAe4LaVh++RWsSOAX1L2690px/2ozNUy87HNefaHmXl4s9z/aK8rM3eN0tviW8Ceo7IdMbUfZHTd2Ndsp/2b2D8MPHtKwvFhlMZpl+rzc0R8kFLn7kIZ+v3wZtkAlx817iPiYdn05o2IC7uWxfRtDuUYG79Z6DrnTN3mEXEii3u+jP/eaFkz1XGmH3PVxwoVdSUzPzv+/4jYs2M5fedwgD9m5seaxuqvI+KcruD76kpE/JzF2/MflB4X52fmTYC9gZtSboxObv6+kHI9bCd3ftTxYKNLzbmwZhv8ITO/HRGZmX+LiL90lJm6nSqPp1n1Xcdq9t1VKG2U8TZD141RzbJqytTUzcsAV2vF1OV2wPbAYZTzT1fdqrlm1uzfmjIATwEOjYjfNd9jx44yE9vF62EX4CUR8QrgG8BdW5/X7t9p9aD6PE/d96/dvzXJpJr9UtW+pO7mflqZWa5jtQ9E+tq809r8Nefd8XXV3GvXnFO/TbkujnQdc/tT1/6oUbO+aW2Qb9J/LzpSdT1kertp3KT6O+v9YZWVSO5sERGXzczzM/OQKGPB3zyh7NMoWc/RybursdM+ObT/f5mI2C4zf9/smH+mZOouO1bmbpQblHtPuSk8BnhjZj4jIj4J/GdE/BbYP0vPI4A/AZfJzC82FXPfiPhXSgLgd+MLG8s2vhXYPyKeOKHRciCwJ7AXcCJwn44yo8p9g4h4UmYe2VGGiNi++ftalMq7SGa+EXhjRNyqif2Gmdl+GrK24/faTwUBTs/MF4393g5jn90GOCszE9g5Ip7S3JA8f+yEsRzb8nYRcXLz766TJZn5nCjd9B8EHB4RF46Sgy0HAjcDjoiIj+bC04ea4+SCzPwD8IeIOCIz/9x8j3amfBRTTfLqu1MaiuOZ/edHxPubTPGkC+sNIuJVrRhePPbfa0R5+nK10d+t378f8CXgiZn5vxPWMbKosd40hLscT7l5fz5wRvvDGfbb5TLzbc2/vxcRj+go8/UcSxhPMK3MhVmeoPwkIo7LzN8ARMTfJpSvqeNfAE4FPgU8kNJzbJGa+puZJzZ1YGJ9yswfAw+eUC9HvtL8/JiIeB7wNUoPnnZMvcdu5b57GeWJ25cpF+hfdyyn97s1es8DwB0y8z+iPCy4V0R8oWM5V8vMxzT/PiZKL6aRLUfXnYh4DFz85Oif2guJ0rvpcs33emNErMnunnMnVxyXvduJUje/1ZQ7LCJuk5lLhppSeqeN6lo7mVR9fqYMmXhfRDyl2ZafH/vs8tG0zim9C4mIawKXn/D9pm1zmuVvS3mSe3pm/n7JEujd5ns1f+9HeTr3VUqvgJ3HFjFrHZ92zFUfKzV1JVpPMimNxLa+czjA9ZvrwOjv6034bn11ZfvmO78VeHtmnhJl/pWnNZ9vBpybmf8dEftn5gXN9+h6ALUqFnpMXjQq21ZzLqzcBjdrjpXR3zftKNO3nWqOJ5rvXNu+6ruO1ey7H09YdlvNsnrLVNbNX2TmKypiOjMz10XEVpl5ZkR0lem9ZlK3f2vKQEk4HUu5nu8LPJrFySyY3i4e/eyE9s8mtO2eCpxNuTE9BXgFpTfXSO3+nVYPZjnP13z/2v1b86CmZr/Uti9rHmhNKzPLdaz2IdTUNi/T2/zQf94d13uvXdm+3C3KFBA3BX6Smd/tWFdV+6OmHlSuDya3QWruRUdqr4fT2k3jJtXfme4Pa61EcudNwA8i4i6ZeSbwAsoJ4O4dZc/IMqfD1s3JZb+uMhFxFKVr5m8pPXDGvRT4SkTsmJm/zcw3RsRWwINHBZqLwz6Up05djXgomb7dI+LVlJvi31Iq3qOAGzZltgWeGBEfYKH3z/aUHgxXbi1vPNs4rYfMbzLza1HmCHhPROzaUWZ1RLyP0i3w4RHx6MxsNxyeDbyb8hT9I3RU8IjYDngEpdHxF7qf+t6Oss/6XDVK18wzKBV5PJFwGvCOWMhMrwK2A77DQtJtObblj1pll4iIzSn7dRdK4/qzHcWSxRn1fVi4iNUcJ7+Lkq09JDOf2axzTxaGErZjqklevWnK1/pQRJwCPKA5aexOOVaWNCwaL2v9v50E+i/K09XR34u6smfmuVGeBPwz0JfcuWJE3IFS1/+3Y12jZe7XHAv/CXw6m/kyRvr2Wyx0qf19c1x+hdLA/nnH6j7UE3NfmfMjYnfKk/WHN+t/IOXJSZeaOj6aH+yHlAbGkidLNfW3pj711MuRnTLz1wCZ+bpJjaaaY3fGOnce5Ry95GlX5bkCKs4DwOYRcTvgF1G6UV88EWQsdKv+eUTcITO/GRG3BMa7RB8EnBoRuzVJpytSns7s37GukzLz0GbZ96D7vAuTk7HjercT8JqxRuUuEfGsCcualkya5fx8mSi9Zn/UHKPjk2q+gNKb9jmZ+elmO51EmSfvYpXbfDTE50BKT5KbN8mC93XEP3GbNw09IuKqmfnh5sdHR+lpPDJrHZ92zFUfK5V1pb2ernl7pp7DGy9r/d3V/oIpdQUgm4caEXGDbOafyMzvxMId+RHAdyPi1qObpoj4KKV3Utt1Kcf4KmCziPhpZt67XaiyLVOzDUaJs7e3/h43dTtVHk8jU9tXM1zHavbdi6Ik0NYAv8syVLtLzbJ6y1TWzd2afXcD4L+b9kqX70WZ1uG3Tdu3a7Lw3msmdfu3pgyUYwjgLZQESdf2nNYuHtkKaA/f6jLqObz3hM9r9++0ejDLeb7m+1ft38oHNTX7pbZ92ftAq6dM1XVshu/W2+Zlepu/5rw7rvdeu7J9+UzgcZTr1/Mi4sOZ+bpWsdr2R289qFwfTG6D1NyLjtReD2sewsHk+jvT/WGtZU/uZOYHIuJoyrg7mhPOv0WZi4dYPLHynyLiocC6KF2Lt+tY3hNG/46IGwKfiZLx2y8zv5KZX6AkNMZ/55UR8c7WzzrH6Y19/upmHT8e+/GPW2X+qynTroRdurpKdzm/aXxuERH3p2MbUBIKdwU+lZl/j4j28AGyTNx05551/S+lW/SxwF8pJ/a2s7LV7XuCZwFXpCTtXgbcKiKuTXnicjJANE8puyzTtvxe9k94+RtKY+DDTL6Bf3J2TOIIdccJ5YT1AspN15mU7P4dgfbcGCPt5FXXBer0iPgmcO3mOzwlM7/dxPSGiPg45SnM6KR//6ZudZl6E5mZL48yFnuULV8yV1ZmfmvS77fq+KHAPYAbNRedzvl6YmGc9qcpDYQnZuZ4N+S+/TZ+4X8aC8nNru/6qSgJ45tSbh6fk5m/mKHMrpQbtv8BPhdl7pMXMPlC1VvHKy8WNfW3pj5NrJdjrhVlLqeLJ7SkeWLVUnPs9ta5zJz0lGRc+7u1L84jNeeBIynH5u6UxtX48TNKoKwCdoyIv1O6m1/cayMzj46I48f+/6eIeFBmdg1f+2ks7m3xmQkxjff+uAg4ITMXJWIrt1N73oNJvU2+NOHns56f/5Myx93elOvCAWPLOakspvTSaLbTLTOz3eW5d5s3ngvcLjP/EuUlAidQ5nFpq9rmEfEUylO1uwDj8yLsymx1fOIxN+OxUnN96r0e1pzDKT2c92ThHPe2jjIwva6M+2NEHMDC9vxNE8tbI+KDmXnRWNkXZcf8EdkawtLc2HfpPRdWboMXZP+ktPfIyolNpxxPI33tq9rrWE1M1wBOpzw93joinpqZn+soV7OsmjI1dfOBwHMo8wjdNCIO6ErOZuYLo/RuO5fyoPbrHWVqrpk1+7emDHQnB9umtYtH57K/jhKCPX7T83nV/p1WD2Y8z9d8/6r9W5lMqtkvte3L3pv7aWVmuI5VP4SqaPNObPO3dJ53W3rvtalrXz4OuHtmXhClh+XJlCHM42rbHzX1oGZ9MKENUnMvOqb2ejix3dQyqf7Oen9YZUXeljV2Ehv/2Xeaf45PrLwHpbfDiyg75Rnt3xvLat2MssFvmhWTU3VlSiv1nVChjIVsa+/wqnGXlK5b21OeeBzAWMN4zOgmfdfupGz1RIyj3iZbN3+6bsSqJkTLsTehAQdFxL6UybPeQhknCWVo2Gso3caPAr5PmU9h3LdpveWrI6babfmeiHhWZr45It4PHNxxMvx08/t3bP5MGjPaN1Z+4nGSmedSejFcqzmhnpqZu05Z1k/GkkZbsLjr7cibgD0y83sRcWtKT4mLLwSZuaSHSmZ+vP2zxigZ+ljKBXvRcRClV9KNKE8mnhwRd8/Z3jRzcR3PxXNdbA68fTw5O/Y7Vx/792gf0fGzzv2Wi+fluiLlCfDPMrNrnPY7KCfuL1PGjb+L8rS8qkyWOZh2jYjLN/siM3PHrg3RmFjHo2KC7jE19bfm3NR1c9g+5t5GuWA+kvL0Y9Kk9DXH7sR9FxFXyMw/jyU1LpZLh1K9Abhblp5jd6aMoe5K2j+z+Xz8TSvt3meHRsSHKOeRA3NsCEE7gRJlqMEfcumT0X8Ar43y9p8vM/mJfHvMOBPivuXYvzen3OC/rIlhlu00XpemJXIPiYjHsng7tYeL9R5PWYZD/4TycOFj2eo63dTHI6M8YT2VpXMbzbLNLxrV6cw8JyYPk6rZ5o+ndJ9/NCWh8vixeGat433HXO2xUnN9+iPlpQlXo1wXu3q51ZzD394s63OULvuH05G8mlZXWh5PGaK0M2V77j+2jEVv1elK7DRxrwbuwMJ2nDSsofdcWLkNaialrZ3YdOLxNGZq+2qG61hNTC8F7piZv4uIq1Ju2rqSOzXLqilTUzf/jTIv598iYkvKuaTr5v+GlLbjjSnb8tSxz2a5Ztbs36llYoZJWSvbxVOHxUfEf1KSFu8HftWsd7S+8dir9m9lPZjYDp/l+1O5f6l7UNO772ZoX/4H5Zw5sqZjfVPL1FzHGrUPofravFPb/GMmnnfH9N5rU9e+XJXNUNnM/Ed0DyWqbX/0TQ9Ru77eNgh196JV10N62k199Xc97g+rrEhyp8f4BKxHZubDAKL07DmMpTci76D0SBht8HcyuVJtCH0nVJjyNqUxteMuX5CZzwaIiD0ok2S2n9i119dVYV5MyVx2TfALQGbuHxFXZ/HT+LZR182pIuIWlMkur0U5IXZlld9BuQF7KaVBewRLhwrVvOWrdlsewkKvhJdS3lKyaDb9diVqtkfbaIzv+O+1h0lNPU6ijLU+jNKt+uXNU5UlN2aNm0TpafY6ytC6rqTMZqP9mpnfjYjOuQhqZDMmPCJ2yLHx4WPuMXqCEBFvouOpWY+L60SU+Z/ewPReMgBrcuEtQNvQmmG/cr8RZW6CfSnnug9HxLpc+kaWy2XmJ5p/fzxK9++2qWWizG/1EUp3+etHeVvOpCGD0+p4zQTdQHX9rTk37UAZ8nEoky++v8/SC/N+zXonPa3oPXZ79t0ro8xZdTxlLqJJ48+hNFo+GxGfozwZ7ZpzCeBjlG10TUqS5AxaTx0j4tGUJNvEIQRRelsd2izjqIj4ZWa+a6zIvpSnXfemNGpfRkdyK5u3WUUZD/8yJvR8yMxfRsTNKHXlvymTWY9Ub6fMfHmzvntT9suk7t0fa77/LSgJ9K4JsXuPpyjdrh9L6Tr9/FjadfoVlOFND4mIx1GSnE+fsKy+bX56RBxMuZ7cgwkTfU/b5hFxrSxDDq9AuWaMzt/bsjCh9ax1vO+Yqz1Wdm1tj67z3DeyzCvw9cycNPS25hx+o8wcXR8/3pU4bH5/al2JiNtn5qmUG4/Tmj9QruNTe0x3OJqeugvV58KabVAzKW3fxKZVx1Ojtn3Vdx2bGlPjrGwecmbmb6N7QunaZdWUqambv2VhPsjzWLp9Rt4LvIrypP5ulLbc6AFM9TWTuv3bV6Z6UtbKdnF7WHzbwZTvvz3l/P17SrLivFa52v1bUw+mtcNnmZS2dv++Drhn86DmLnQ/qOnddzO0Lw8FHpbT3/TVV6b2Olbz3aCnzUtPm3/G827vvXblOfWrEfERyn3N3Snziy0yQ/ujrx5Ura9ZV18bpOZetOp6SH+7qbf+znh/WGUekjvjNxOfiYivUE4kT6V7QuXaBsiSJ8vZ08Mnypj+K1HeYDE6Cd2EMn530gkVpr9NabTu2sk//xJlYt7XUw6Ertmya9b37og4lu4Jfkff912UzOZWlK5gp9Mc4FGG0n0V+FCWsad93kx/VvnymXlCROybmRndT3J63/I1w7b8RzZd3TPz9Ii4qF0gyljHp1J6ImxJuSDcrFXsDCZ3PR/pO072Af4lyzjXa1EuHLt0LSgzn9RU9hOB+2cZYtd2QUTsTDkZ3INm2OM0E47v8bpy8eSVrbqyRURslqUb/aRk4jTj5d9Jfy8ZgHNi8VuAFtWDyv0G5WZ0B8owjAMpT1jayZ3VEXGLzDytaYx16SuzP/DIzPxxlAnfXk6Zd6nLtDpeM0H3aBtMrL9jas4VO0UZPvBoSsO463i7qEk0bBkRQffcNlXHbs++25fypOXeUd54MGn8OZQL6UGUJNJulCdRp3eU2y4z7xwRhwPPpPtp9XPoH0JwIKWufZRyo/FVyvE7cudcePXuQdE9KfO4l1POm/vSMUyoaaA8jtL4fj6l586ogTLLdhp5PuWYfCfl5qhtVWbuFWWS1z0o55a23uOJ0qjq7DodEdehzDNycJSXHXwVeHpEXDsz/6djWX3bfDdKz7P7UoYBvnDy1we6t/lzmz9vp/Xkn8U3rPtTX8f7jrmqY6XyPLd58/d1IuJlwCtz8evioe4cfrmI2LK5Cbn82HLb+urKvSnn2VFvqdGQhK4b6fHv2nV9qqm7tefCmm1QMylt38SmvcfTerSv+q5jfTFBuaZ+lnITdzvKufxVsOQJec2yasrU1M3NKPMvnUyZ7HSLaB6k5eIHaOdm5rHNv4+JxfN2VF8zqdu/fWVmmZR1Yrs4Ij5B6S3wKcqQ20n3J/8BfKepE7s1N8nHRMTrcnHPldr9W1MPprXDZ/n+tft3f8rbzk5stk/Xg5qafVfbvnwKpcfF2ZT74B1nKTPjdazmu0FPm5f+Nv8s593ee+2ac2pm7h1liN9NgLWZ2TVv2khn+2OGejDL+ia2QRo196K118O+dlNN/a2+P6w1D8mdcSdSDs7jKG+H+FNHmdoN3jt0JxbPzr0KuBXwRsorf88CyNLleNoJdWTS25RG66qd/PPllIlpT6KcCLoavDXrmzbB78itmmW8nfLU8CNjnz2iWf9uUZ5Ynk6pfF/M7jdWrJqWVW78LcocI5s3N4CdXeij5y1fM2zLXzYXt69RurR3Tfa7C+WpyhsoJ9RDu5aTmVPHVU47TqJMVnYLylxTo1+5eUS8LDveJBAL3Yu3BY6P8pSunTXfnXKyejUla/xvHcvpPb5H4Y/9+ycsrSsfomTMv055JfgHJ26Ifu0eMM+dUG4/pr8FqGa/QXnLzfnNNlwXEX/tKPMsYG2UpxRnAEtm8p9WJsqcV7cA7hgRo7cJ3DQmv8luWh0fTdA96p66vvV3XN+54saUC9JPgLdFxJdzaXfY5zbLeDPlafO76FB57E7bdwcAz4r+8eew0Ij5FGW42KSbx9GTlK0y87yI6GrM1gwhuCgz/9B8p7/F2Ksxm++9TSy8NQFg24g4o+P7j2yVmZ+PiK4u0aPvd7cJDZRZttPIZTLzpxHRdV2F0ni8HKUxt47J7YOpxxPTu05/kNIw+yALT2BvSjnHtIeTwZRt3ngc5ZXkp4z9v/PtkY0l2zwzn9v8PfHtPutRxyceczMeKzXnufOahvpaynXwm5SXRYz7IP3n8DdSJq79AWWfTJpAcmpdyczXNH9PfbNJ5fWppu5C3bmwZhu8JJqeN7HwJLztTWNt0Ktn8+a0se/fezwxe/uq7zo2NabGeC/KaS8+qFlWTZmauvnKsX+/f0pMv4ryEpQTKDfVf4vyVkYo+7L2mlmzf/vKzDIp68R2cWbuEmX+nZ2B90V5jfYXKHNpjm/Pt2Tm/45dW1dRkr3Hsfj+p3b/tttznXN5TWmHz/L9a/fvPyjDZN5Dadt2Paip2Xe17cs7Uq6ZB1B6b3S96WtamVmuYzXfDfrbvFPb/LXn3UbNvXbvOTXKw4SR2zf7ZdLb0TrbHzPUg1nW1zd8q+ZetPZ62Ndumlp/Z70/rDUPyZ3xrt2jJx2XZWFm7vbTgTexeIPvP2G5NUN3xmfnXgUc0d6YFSdUWDz5Iyx+m9JIzQRl48u6AgtPqdrzydSsb9oEvyNn5cLrJX8/dmDRZPW/0vwhIq5HqXx70v208sLo70ny75ST03bA81h4Zei4Z7H4LV9P7Sgz2pbj26DLbs06Hkh5ctQ1f9FvmkbT1s2Jp2sukedFxGOzDEt5NeU1g78YL9BznIy6pv527Ff+weLxvOPumRPmIBjJMmTjVZTu0T/M7sk7e4/vZllTJ2XNzIOjPBEK4PDM/OG08h3G91G7B8ykxnrfW4Bq9hvASVGSgdeKMkngN5esqLxR4IGURvhPsuONDj1ltqds6/GJ3P+p+fm077akjufCfDXjCbeZ62/HuqadK8Z7pf2D7onYdxmLbQe659KBimOXKfsuM5/VrOORY+UnPZ2pnVj9Y02j4HtNg7Zr3qWaIQQ/ber/ts2NxsV1LjOv3tys3iczL4oyV8jx2fF0eywhM5pv458nxD2xgTLLdoqFRP9oTPuk4/KtlF4Zx1MSjid1lKk5nk6KCV2ns/TC+ALwoCZZczlKI67r6SpM2eaNAyg3DeNd9Zeo2eYx/e0+s9bxicfcLMcKdee5hwI3ycxvN593JclOpOzX7YF3ZeYPOsqcTbnZuz7w82zNizOmaihc9L/ZpOb6VFN3oe5cWLMNngT8lNJOeWKUZOmzW2VuTbnxezHw5oj4VmYu6WE97Xhaj/ZV33WsJqb3s3j+oiVzj82wrJoyNXXzNMrE/NPm+YJyrzIaoroK+AOlfbcuM58E1dfMmv07tUzONinr1HZxll4eb6M8VLk8ZYjtyxhr92Z56xOZ2Td8r3b/vpfy1r3tKQ9puhJzE9vhM37/2v37WMrxsTnlARcsfVBTs+9q25ejbbkZ5Y3LXfcRE8vMeB2r+W7Q0+atbPPXnHeh7l675pz6eJYOH2vH09v+qKkHtetrTGyDNGruRWuvh1PbTRX1d9b7wyobLbkTEU+iZCk/Nvbj+wBPbH7+xrEM7MUy8/0RcRw9Gzzrhu4smp07Op7qV5xQe2+OGzuy9ESzpDdIZl4vInakPB1/VHa8hahyfXSsr+1bEfE8yuvlP0jperdIRNyKcqL4AuUkvXbCskZZ5YMoiZQlPUmAx2XmY5rljiZbfXmrzG0z8+KbyyhPTL/TKvP/KIm70eR6r6TbBZQT3LcpJ+ZHsHS8/q+jvOL2r81J6EodyzmChdfXHUdHV89px0lmHhZlIrgvZenSH5QhK+2bopHD6JnAOSIOBO5FeSr2rIg4OjNf2yrWe3w3P586KWuUnh2vpFxUfhARe0+6sLSW21XHRz1grkF5utTVSwamvKGsUbPfyMwXR8QDKMfAj3Oha/d4nE+jdJ38AWV+pSVvdJhWJjNfFGVIwSGZeUaU3j23zKW9X0Yx9dZxOhpqHWV662/NuSLr3jJSMw8UVBy7VOy7LG/06BvvXTWxeo7NBxCl23PXq6LbQwj26SizF6Xb7UmUt0e0z3FfonTTfiflfHhixzJgodH4gebfXW/tgcUNlLvRkWyp3E6jG53RU6+uxjWZ+dHRvyPiqMxcMmdD5fH0vJjedfoYSq+fIyjX+0nHEvRv89Mn1bOWmm0+8e0+61HH+4652mOl5jz3BMq18NuUuZC6Jiw9uEkedSU0Rp7flJn0OuqRmroC/W82qWl/1dRdqDgXUrcNbpuZezXrfnZEdF2DHpyZt2vKPCoivkr38Pnet0XVtq8qrmM1MVXNX1S5rJoyNXXzaPrn+SIznxgRN6GcU34yITFXc82s2b81ZWjW86jW+toPHHrbxRFxX8o57guU9lHnW3miPFTZbWx9V8/MB4wVqd2/nwUekpkfaRKQ72PpfDM17fCa71+1fyltq+dQ5q38TmYe0lGmZr/Uti/fS+mN803K28y65prsK1N7Hav5btDT5q1s80PdG6V677WpO6eekZl9U1ZUtT8q60HN+mraIDX3olXXw5p2U/NZZ/1dj/vDKiuW3ImI81noarsK2Aa4H+WEN/KZ5s/tKd3+HpqtMZbRmtg2Iromt60dunOViPgwpUval+mYxTzKOMlFSZJsPWGLiJ93lGnfZIyycM+hdLHu1Hy/syhZ/ndHxPGZeUCrTM36RtnRzjcgNUaV7DzgX1joPjvucMps4kdRniwdwuKb9dH6fxll3o7zmnJdPXdGN4ivpzRiju4o869RxrC+g5JE+R9KcmXch5o/ayldm9/brLOt5mK3J+XVgkdRXne75Fhqvt/Xm7+/HB3zAFUcJwdRxt1+k9KteNpTj5pZ4x9AeTPCRVHeCvA1yljdcb3Hd+NzlGTVpElZj6Sc+MYnM1ySEKip41nekneHpvxtWDwkbNz+TE8SVO23iPgWpTHz0QlJFCgNrlvm9Dc69JU5hDIM6dOUurQ3E9TUceqO3d76W3OuiIVeZ1emuZBla3hI1s0DBXXHbu++i8Xjvbek9A5oz6FRNbF6+5rReFzz2ah7906UG8fRzeO9WPp07ZOUc9/+mXlmxzJfTWlEfYCynbpu+Nm7c0wAACAASURBVGDyjfwo3lFvhu9TJu+9HPBFyhCHdtma7QQV82S1k7zNtfUurZ9NPJ4iYufM/GQs9JL5M6Wnwb/n4jcAvblpUO1JGYYyqbEL/dv88rHw1p6LgF9nx9s56dnmjb6hebPW8bbx47z2WKk5zz2V0osCShf7L7N0+MtW0f92o21j+luCZqkr0N81fr3aX3RfF2raMjXbgIjYNjPPivK6+6428kURcZnM/HtzHC9pD4zK9RxPUNm+qriO1cRUNX9R5bJqytTUzZp5vkYPV3al7NeXRMT7MrPdjq5KblTs36oylIczR1PaRGdQevItUtku/k/K8fsWStvwWEpvgLa+N1bW7t89gEMj4nfNMnbsKFPTDu/9/lTuX8qx/VrKQ8SDIuJzuTAn2cX69ssM7cujgH/PzG9Fmb/pZMp9Z3WZGa5jVd+N/jZvTZsf6t4o1XuvTd059cpj14yLgB9lZtc9RM08nTX1YOr6atsg1N2LTr0ejq2zt93UmFZ/Z7k/rLKSPXdOzsWvdTyxI0u5Nhe6ET4yurv9/YOSjduPyVlgqBgGlZk3b2K5GuXEe+MoXYA/nAuT3O1F02WY7tegQUmkrKJU4vt1FRhlGyPiMT2Zx1Mz8/VN2R0pN9zrs76+NyABHDOWgFjSo6GxOeUEslVmfiUmvJWpSaZtT9k/36e82nXR8I4sY0HvQMnMPiAzl7zmPDMfFGWowSnAnpn52Qnfb7R/vxfl7R1dai52x2bmg5p/Tzo5/7E5WYzm7llyk0XPcZKZp0R588vtgb2ze/LQkXOZfFEa+TXl9YR/ojRoftsuUHl8k5n7Nftv0qSsf83M45p/fyomj2PureNRuvPvQulxtRVlm92nY1l9byir2W9QjsF7A0+JiEMob5Zpvw2r5o0OU8tk5mci4ixKQ2f3zFwy/GtMTR2vOXZr6m/NueLqTSwn5oRePE0CCEoCaNJcOlB37Nbsu97x3lk/sfpNKPvu3ZTjblx7EsKRrvl7nkI5dtdGxGWBT2bmm8fi+TvliVOfUVfje1Fu7NdRbm5H2sMZxmNqq5lrpCbRD+UYv0qz7s/SMd8Z04+nbZu/a3q7Hkx5i0SfqducUhdHjbbNKOeUdiMd+rc59Aw3mrGOTzvmZjlWaurKha3GfNf+PZfFw+e63m70bZa+Mn68DsxSV2Bpz7NFXeM3YPsL6s6FNdvgFcCpUSZRvSLwtI7lHEbpwXoapT68pqMM1A1fq2pf0X8dq4mpdv6immXVlKmpm7XzfD0RuGtzfI96I7STOzXXzJr9W1MG4C+Z+eqIuFFm7h5l3qtFatrFjU9Szp+/Zv3fWFm7f0c3zgdSJpZfMt9MZTu89/tTv3/3ycwvRsSVKcNkurZR736ZoX35eEqPlFtSklefXJ8yldexmu8G/W3e3jZ/Y+p5t1Fzr11zTh2/ZmxGmeut/cKR2vYH9NeDvvVVtUFq7kXpvx6O1LSbYEr9nfH+sMpKJnfaO6prx/0qIr5LGd/4v3R0YczMJ0eZSG0fyhPb49plGl0DBJcMg4qFV82eSjkJ/H/mvjxu16ls+3jM7AhbMoVMB+0oqZAhkkKlNBlKiMIbInlVxo3eklSUktmOXQh5hS1jZjLGlqN8Mk8ZMkYb+/vjXOu+173udV3rvJ7naX/f8fs9v2e413MNa61zrXOdw3EuCKDnIZQsbJjkQAhx9kyvhjava5idP95npfBjz5tR8hrBDs/noZ9yNOQddN6vVgEJ6PMPpNfOQ8HOArBbMAB8DUCJnAsAlpa0OsnbJO1U2HhystWLSwdEGkkbQpuDSR5UsILeQ/ILMCV9DQBPx/7N+tSz2S3lsM5uB9sEPwULMR1i7HfOk4fQTJCd4nFJuZckxxIA/kryDtj8/Xe0IGswpap1foc2NVLWh0jujz6Z4auxz7K+8sj4erCDz52SVmlQCIB6hTLPuAG2wU+ArXVzwxbhHJ6KDtU24bDXduCLqMo4fHO3Kr+etSJB46YrR3pqgGfuesaumu9NJ7F6WJfeBZPjzWDz/I/hsx4JYelBSf5C0q6hzSPBs7IQbC3YEkYw3QmStg7XviL+nMGbagQ4+slp6IekLUguAlNqj4bNzf/O2jTOpzjuCqVPc9DCyLdwvle8Zmuf58ZIkj9ouE6tzwEzJH0Flm70FxTSjbwy3jbnOsIjK+eFdfQmmLI7lHKmdnLf2KaViLOLrAQcCjtcrALgFBWi68ZD/wrwrIWePvg9Le1/ERix86pB6e5V8JJ0Iq3Cy3Iwg81stCiHJzUYmVKdT/DrV637mPOZziF5ACr8RZ5rOdt4ZPMYWNpKG88XYPrrjHDdGSRLFXWqe6ZzfKttAmbSDJPzk5yAcuRKVS+GEbd+QdIvSP43mg/StYqVrvFF/+D7MwCLobDvO/Vwz/t7x3cmjUd1dphMPAAz4PXgHBevfjkJZmiYA1aFciaGq6h62nhQfbeAms7r0vnhWHfhOGvDt6YO7AUkc8epW/+AQw5q9/PqIJ6zaG0/TNpV9aaAVvntcD50YVYadx4leRYsdPwJ2KTKcTQsF+7u0KnHISMHTBSdY2CLzrYqpGXB8p2fh1kCi6S7LJSaVUY8xWEixqEJzn4aQi8loaCcR6GN3oyS1wgwD1VrCozzfrUKSICFhS2GFsI7DZKfTVWSA59hRjAoPRe+l661OMkVYAv8mpIeLFxnK5gifwnMa/fPQpuVw9dOyd8iQVjapx4yxkXDPdM+GFCew6HpEtjiq5JS6JknHbBpdu3FNVyNIpIuNpJKe+Z3QHpwL5GyzoQpxMuH359AnyQu7SuPjL8oywWO71MKGQXqFcqq4xbwD1gI5H6SmvKvI2fTTDRXdPC08aIq4/DN3ar8etaKxEjS8xzlayod6akBnrnrGbs833u+wr28JPWAVae4HcCKsPDmpupqOXrWEpLPwBSz7wPYWFJT1SkvmoxpnhDmiGo/0Wfoj5gI84rODUsHy6/l2XuaUOTFakOtz2ne0JSw89nKJVu9hpKK0W2jxGjnXArP/nQYrQT0SgCmKFTnScF2sujYxkPE2YbcsniBpHVhVaCGG4+T/hXgWQs9fXB59m/vRlbBi5ZikmITWIrDz2De3ojqfOqgX7XuY85nugrAXcEYfAEa9l7PtZxtPLL5ggIRc9AdVi89E4AbwvoWoxFuLLSp7pnO8a22CZgMYAsYLcB94XsOj16cOkOOlPR64TpAvWKla3xR5uHJ4dHDPe/vHd9DYdFtZwP4H1i0ycD7OcfFq19+A5a+PA22JtyMYcONp40H1XcLqOm8VZ0/oHXdDaieteFbU1fAMO9S3salf3jkwHO/ChYM96qeRTvuh616U4Cr4ux4YZYZdyR9Mf4cOnVaENaDJEXr6j8l3R3a30WylHYVvW4zMcjXk2M1WLTFSrBw/RLzdFup2Yh48J2K5lCvaEg5sOHzkhcjz5eN8KTAeO739nCfiQCekVRSau9Xh1JrktoU52WT54qs7wMg+UOYgekzAM4l+RNJ+YawRfjaHZaPvjeyCinBA/fmcM//o5DXXnjenIzx3kKzezSca5o/9/dgCvo1ALYjub6kPNrCM0+8+A7JXWGL63ww49ykrM3rsLDkd4TP91JWwQu++Q1Y6kCKHYLy9jNJtxas5aUDu1fG16GVAJ4YNuCFSh0g6VPMiGIlXZ80qY5bwNtgCuYXSe4J4JaC9+A2GHFe7MtDNVwxy9PGi6qMF+ZuiUjUI7/VtQJ9I0mb18ibHuGZu9WxkxGIzo9+vndJmd8ADpJ6kueEZ/kdzCBcMwA0YTPYIWZHWCjzpcpSbIMnMcX2sHWqJwOJ4rlw9CDlXiMvnP3kMfSD5K2wkO8zYOtv6ZDhmU9N6I0V+7xCEduH7+laAdT7PBJ2rgbrg2KqtrPPnyW5OayP3gCGIkHd8Mw5z1yBb39aEhbuvyiAs0jOIymfB1VyX/iIOLvgGZJfh82Z2J+pYWo0+leTcc6zFnr6wFPBaw30PbMj4ZqlMeo0nyr6VW0f8zzTFABfg/XzJjDuhzUL9/Jcy9PGI5uH0Lzev4XxbSyLcqGRPUl+EqH8tKRSdJpnz/SMr7fK6FXop3aWCGkBh16cXbPJsAMYHcAN4edPF67lHd87ANwPq5IVCxHkjhqPHu55f9f4wvipnqFFULxCskR94BkXl34JS2V9NdxvJsvFRqptnPuY5908Oq9H5wfq6y7gO2t71lQP75JL/xj4h2Y58NyvDTMB91nUtR869SagLr/jillJqDw7jHhqEmyA31Gw3j1Jy5eN6R+z5d4aWajU6kCvHFwTsSdgVtZJMEbzswsenyrxlKwayYdhE+GG8Ow5TocJ9dLh2YeY/EnuDFMuouDOgBmecnhSYKpVAYLi+HOEUECSD0jKLYU7hIV3eQB/G8NhFZKWDfdtMyZB0qdDuw1hHC+5QH1A0gdDm+thJFQ5b8tnYIa7OQCcGRbNIYs6yQ/A+iCGHu6E4bDnb9MIkt8CCykuPff6CmlKJI9CX0DT96rOk6Do7RaeewSWI57npwKWM7wUbCH/Ecoe3+PR75sNUKjgBR+xGmAewcgLMQJToFZDCI8neQiMs6LtwO6ScUlNpM75tWpEsZ5xAyyC6G8wWVsGplzkOAmmcJwO4IOwSJrNu7bhMBv+EpI+Wrhfo4yjnUgtV5498uupIDJUrhSZAia50yM8c7dx7ILntYTVYTn3KVwk9bBUlZkA9g1fVeWiBEk3kHwIplRsA1vzc4PYWbA87ujt2lDSYtl1asbfodz75H8jEbS7n+SvrhirPGwZvkpKf3Wvc+JQmKIWsVzcQ1I4+txF2Onoc8CMI2mY99D7d5Bxz5yrzhX41rnjYLwPB8D2g1MxTKrtIff17hdePA3zrsdKPHnUkVf/qlWDA3xroacPPBUmn1bCQUJy34Znqs6nDqjtY55n2hxGRnwIzAi8TqGN91qeNh7Z3Ah2ILoZVonua6UHIvm/kjZHIeWQw1FEKfI90zO+3iqjaQEJAEBuMPbqxU5EPS2NpEijLbzjuzqM52mamiPFPHp49f3hHF8A9wYn6kSS30JmSArwVNdz6ZcwXpqpsLTXY1FOtfW08exjnnfz6LwenR+or7uA46wN35pa5V3qoH944OF5csFxFvXuhx69CajIb4fzoQuzMi3rOJh16xLY4eh4WD56ikiityKsw/6IzFtD8lBYx9XKwUUreezIbyEjDYODeIoWer4U7MD7KqwcXp6zfyxM+dwYtgBMgXkcU3wNJpD7w5S6PQvPDPhSYDxVAQ5DPRRwM5jycReAd7BcAnoowqhglPMakw4J47ckLF2u5BXchlZdYBnYwlOKEvCGS/4U9dDDJWAhpc/Ccod3lZQT8c1JcjZJb6Dv6cjf3zNPDoMZP3aB8QWViN4A4LHgMZhf0r2lMQAwj/rlC3/HcoSXh1gNAG7VMBFyGqboObADDhmn5ZweC/OonAYLIy6R2dWIYj3jBtg68Ef0K+6U0lEmql/p4HYakeBo2tSqWUS0yXjqEa2hKr/wrRXVcqX0p0d45m7b2H0BNseqkJOkPlGwF4UdStq8o40geRuAp2D99QVJjxSa3a0kpY2WzpZfp5bi1kQQn8LdT/RVV4SkDWipFCuggZMEvr3Og/uURB4Eo0np2Wt97iLsdPT5UHRtA1wy7pxz1bkC3zo3r6TLSe4vSQ1GCw+577XJfrEemvcLF9TAzZPAo3+lB555YX1RmiuetdDTB54KkyuTPAYmB1ehwQPrmU9e/Qr1fczzTLvC5tG7YfrzIbC9NYfnWp42Htk8IXxfCsCGJDdUmWZhaRrXZg+SYppOlz3TM77eKqPX1cbYoxezz8fZg8oRXrdW7ucaXxlZ+SdI7kiLcNpHIYojgUcPr74//OO7C8wAeA2Al1DmgPFU13Ppl7KI101gEdn3SCrxu1TbwLePed4NqOu8Hp3fs+4CjrM2fGtqlXfJq3845cDD8+SB5yzq2g+dehNQl1/v+dCFWWncWVFSDEP+HbPyYUDZS6PBsDTAQs+r5eA81kJJ3yT5MbQTT60raf1w4D2VlnKQY3kZWdp6ks4P1tkcj0p6LBx6riR5UMMzeVJgPFUBPKGAXwGwqgrlnUO/XAw77D0BC6uNho2S19tjTDoRwEUwI9fj4fcPZm08hwdPSCXgCz08ADafniT5VhiJV96fZ8AE/QZYmOsZhet45sljkq4nuYukU0hu3/DcD5P8MoCXgsW/xFUxB8lVJd1JclWUc7k98xsA5g4W+qeDZym/lufADjhkHJZvugPM8BPnQ8m4UyOK9YwbADAY5Qb/OEjuOi/JxSQ9Hq41e+E6nja1ahYA2mU8zJ9ihbgCGuU3gWet8HhYvekRnrnbNnaPthlqUtBJUk+rSHYSTClciORXGgyBJaS57Rup4L3iIJHsm2lVGB4NhohSP+0C2+N+AjP6D0DtefcR7n6C8ZPNCTPqlYySAHycJPDtdU1I007eGu73KIBb0Dyfan1+DEwBrRF2NvZ5QfmcEdq+Iukd2XVcMu6cc5654lnnXiH5UQCzh8NFybizA0xx3BiWzj4UaSFp72S/OElSiX+tDSNALwVuJuzwNR9sXJYE8A8lXm3n/uSpBgf41kJPH3gqeC0N41dYMbR5Ly094wpJD3nm0yj0q9o+1vpM8fXC9xKBfwrPtTxtPLJ5bPa9CYvBovZSr3c07jzj3TM94+ucA/EZamjUi2kE2qfDlybluZ9rfGmRONHxvQjMeJEbSjx6uOf9veP7S0k7tjVwjotLvyR5gawK4bSm+3nawLePVd8toKbztur83nUXcJ+1PWuqh3epVf/oKAee+7Uh6iDVs6h3P3TqTUBdXrznQxdmpXFnHpLzSXqZ5LwoHI7o89K4ysG1WQtJ3iBprfC3C2C8FyuQvFLSBtml5qB5H2YGY1LJAzdHOBzPpOVyD23CMEK1T4U2O8MW1dJze1JgPJV0PKGAbeWdJ8AE50OwaKMftxgHAJ8xaaKkk0h+UdJ1tHDzHPHwsG7L4cETLgn4Qg+fViifLOkJks/nF5F0JMmLYYvUCZKGStvCN09epXly5gzKeHEOwBTQt8EivLaHpSPk2ANWHnhx2MbSI1nsOL8B65+DACwTxmSZ7HPPgR1wyHh4pnvDPPlHwzwBholi580+r45b+Kwki8je4QAA14VrzI+yZ8XTplbNAkBVxnukc/GaCqGhBXhKuHvWiqqHtaQMNDyTZ+62jV2XsHUvSf1hMOProzR+knMQDsjhvXeCHbKmKHjESe4cjCc9QtSSkSEg1cJ+DlPmVwxzoOSNiiluc8efRwF3P8mqWr1KcqLaK6Z5OEk8e13Tc3wm+XUP2OFwPRh/z7tIvg2miL6S/E9rn0s6u/cH8ixJTetAW5/H8u7HwBTxm2ip36USyC4ZR8ucS1CdK/Ctc1+FeR4XgXHvlBwL28By/m9Kfp+SNuBgqt97Sb5XHTj5EGRFIQWO5GkAvh0MHksgpE523J+q1eACPGthtQ/C860IM1pMg5EDz4/BCl6v0UL0X4YRfV8NMz5EeOZTJ/2qto85ngmqVzH0vp+3TVU25TNkA8BfJDVxvXXZM6vj620DYA32HVhvALhcUp4u26YXR6PJu2FplRepOU0KANal8cmMwPTLSyVtHz/0ji/aU78jPHp49f07jO+k0Oc9Z4rKjprquDj1S08VQk8bzz7mejfUdd5GnT9cs3XdTeE8a1fXVDl4lxz6h1sOavcj+RZYls6/YGtqJEk/SNLkRAepnkU77IcevQmoyC/850MXZqVx5ygYi/1dMEKogwttPF4abzm4uMFejERBD5hOqxBzhKRbg7FlMoY5HQATjFtgOe83osztsD/MIr84jG+llHK1EywN49swy/puhTaALwXGU0knDwXcqdCmsbwzLG9/LlmU0fUA9ie5JYyc+snCtaIxaZEWYxJIrhy+L4X+wpEiHh7QdHiQL1wS8IUevhAMN3+EGYDmY1YFhuTJyf9sRhIaJg/0zJNdYfPyMFiu7qENz32+zGMAWGpZDyTnlDRD0m1hAVgBVqYvrWbQZX5D0v7J9RcAcDYHiZDzA3tTKWGPjD8TnmcCya1QrsIAGPke0CeKvSn7vDpuFfTmgMyjvhwtheIfKuTFe9rAz4bfJuPLwDxw0XMxQnIOAOdJytcMTwl3z1pR9bA6lQGgZe4maBw79DfAiDdgsnuKpIFSuhomqf8oh73HgEX6PRr+5xEOpq1MgRGtzwEzGn9URmy6Jexg1ol3RFIMQ48cVL/MZCmmuK2I4cNCF7j7KazLK2CQ2LAEDydJ417HrGxqCg2XUL00+fX7NA6qyRiuONQKZk6csDaXQr4b+1z98u7LS7op/O02li0JXhlvm3PxvtW5At869yTaSc4B22tOR0vlE1RS/fKDTvYufyjIynJRDoORa+nw9y77k6dqHuBbC6t9QHI3mGd4YRiv2or5uktLyd0PSYlkJZx/zvn0HLrpV02IBKGtz9QFnms527hk04l0vUAwOsR9yr1nOse32iZgteTn2WH9kBt32vTi1WHGSwH4ONvTpCCpFzEdDqOlNE4PDsbw3M/12aoeDt/7e0HYuS+VzZzvzDMuXv3SU7HTU6nQs49V3y2gqPM6df4UTetuCs9Zu7qmsh8ttDCAZ8JnA44/h/7hlgPH/abAUrjnAHAVyc0kPYDhDBHPWdSb+u7Rmzzy6z0fujArq2WdTvIiWMjp36NFLYPHS/O50h8L94sb7Ou5tVDSjjTm/eNI/iU805phEuTXOYvkpbDJ+XcV8umCdZo0q+FTsGiZpWEh3NFzvkXyL3/GcHRERDUFRr4qUGcppJ2QXB5W4nrjrM13k5/z8s5LAtiW/TLJI7CJdw/K3spoTLoadoAsRTbsAavMtApsMSl5RvfD4OHh63kD+sIlATs8rwMzumwLO3jmFvPfJT+XODQA4Dfh++EohHIDvnkCM+7NgFlkj0az973NYzAFwNZBETwYtmC+k+R3JJ0Z2rrnNzBkoQaAqzMLdWoYfBXmpfhLfh2njO8I20yeAvDe8HsJ56nPiVEy3nnGrRUkfy7pv2iEasfDvLrzk9wxyLSrTQIvG36jjKshnZRkTgQOtMtvvF61goh80Q/e9AiPt6tx7NINMHmmBWAG09xocV/WdDHYOpTjeVpZy8i1kUaDLCrp8+F6nwbwvzRi9JHhy9QRFIVaRYvFATwIC9MfFbr0E2zNvg7m6GhDlZOkba+D7Q+fgEUkpP1XOkSvCktbWgoWFr2jJLdRJ0GbEyeFp8//ScvDvwnGzTZUERB+GW+bcwDcc8Wzzr0Ci2hOFdT8EH2fw+hdS/X7CmzNvgLD45vLOADcTfJX6PfnLYBvf2JIgdVwNbjcyB9RXQvh64OtYON1maSjSJaigveCj/OvbT5NRDf9qgbvM43XtTxtvLLpweYk74WlNx0JOzBvAnTeMz3j62kDmMytBODvAD4Gm5852vTiO2Ey4EmTikaWddHXZ5u4W2qI+uwP0MxVVNXD4Xt/L25XxoFWgGdcvPqlp9qqp1KhZx/zvBvQrPNWdf4MxXU3g+es7dEvY7TQFWrmk6npH245cNxv7uhICvJ/Hi1FOtfnPGdRb+q7h8vNI7/e86ELs7Ja1tTs99SjEuHx0rwGO2QvCosk+LOGy36CfU/w8hyOxJgLlm93OfpEoi+RnEsZUR0HvZGrk9wFZg0+QqGccbBMpgPxadhkPgl9L7jHcwY4UmBoOX5bwzaMb8Is5ntlzabRmMRPhFkES9FEQ1VyJH0vbUBLe/JgTphHP6bilN5vFUlrV64zU1Lv8KByhITnAAmYIjADwPthUSVTMBxtMFRNSNIA4axCPjfJfdWQ2+2ZJ+iHy2+Ifr74QAWCgDaPwVvD9z1hoYAvh0PdlbB50Gl+B9Qs1N+ARQX8Hi2HXo+MS3qe5I2wvrlLzWkXS2Z9mnv/q+PmQNzRDgOwjiztYWlYCsV7O7SJiFxMq8A4HYBhAm/An+aWYg1ggGMB8Mnv5RhG7hG7L/u95GH1pkd4PGKdxi7MmQ+FZ0v5bR5C/9AwAuBiSUNpFgC+CIs4+S5sXFLOo7lILiLpKUnnhLE9Hc0kmjV4KlrEQ97nYj+qTE7dCS39FAdr7eR+pUNuyknyF1h48wDa9jpJ36B5wy6S1HQgijgawE6S7iD5blj0WFN1l0a0OXEyePr8C7DD2MdhVS0OLlzHK+Ntcy7CM1c8svINmBxMh0VuldKGe7xUMC/8w0rS3wIWTvbVN2CEz2l02FawCKLDJVc64VdhTq2VkJSvdu5P54f3hqQXwv89G+6/cuFe1bXQ2QezweZ3nOOlOeXl/GucT5Kmhnfy6lc1eMo2e4yJrmt52nhkk+RqsHn/NpiMNhl5PwwzMNwMi6gsGRtylPZMz/h62gBmJHkHbK/4I4zTboOsTaNeLOm68HyeNCnAdI5GfdY7vh59Fj49vPr+Hcb3qIbnSFEdlw765bcb/t61jWcf87wb0KzzVnX+DMV1N4PnrO1ZUyPaDBGt+sco5KDtfj1eIlm61fdg6Vs58bLnLFrbDyOqelNAq/zCfz50YVamZc2AKUQHoVCNBeil26RemiGjDXxlP4F+CFgpTDBW0orPdQuayezyEqrzFKyw92S/v1Sw+Hq8RoCPs2I/WBjl+TBrX2kCXAHbCC+CWdWfK7SpVsmBhRbuC0uH+z0s6qiEX8P64SLY4nYyTMFNsWt4rzZMBvAhSW0pC54DJAAsIGlNkhdJOpRGjpWjWk0oEfCesBeMSdV5ImnrcL0rCobNFG0egxj6/rpCVFjY0FKOny7zG6hbqFeDHVRWgoWNP97QrirjNA6kN8GI0L9EciNJuWESMD6avE9TeKpAteFZWIoRYGGVTwCApAdJpgawGY42CH9fG6h6MQCfjOfXjuObGoI88jsB9ZSN1EjShFo+eITHI9Z57NQnlU+tSgOH/EsTegAAIABJREFUhkwGUnxXIXyb5EIwBTgetg8AcDXJDSQ9IekntCoMn6i8Q4rU4OmpaOEylo4GDf20Fkzmfo52JewcWbnhtmjP2l73JfgqWIxIuiM88+0kGzkymv4/PGejEyeDp89fhjlMomFqTWR7awcZb5tzEZ65UpUVST8B8BOS74KVQl5B0vuz60ReKsAOSRMwbJy+Ff2U29lg5dx7pVglvU5Le/RWKJkQnvkRGHn0l4Lx1bM/TSN5LYAfSjo3KOlbo0BAHuBZCz19MBU25suQvBCDkVMR19Aibmqcf9X5BL9+1YRIEOp5Jm8pZc+1qm2csnkUfEbemLq8NOyQuLaaOXgQ7lXaMz3j62kDAG+TNInkzbJotJyQFvDpxUMOa5RpDWr6rGt8nfqsRw/3vL93fB8n+UsMGhI+mrWpjksH/XJRkn9Ae9lpTxvPPuZ5N6BZ5/Xo/Cma1t0enGdtTxXVGHk4icNpsBFe/aMqB4777QHgpyS3DPrcGTQ+rtzA5jmLtu6HCTx6E1CR3w7nQxdmZVrWdsGr+C0Y0VGMZiilhUSsjuE8bE/ZT6Dg8UqepRjG2fDck9PfgwKVtzk1a/PJwqVSr1H8v78m/1PaqJ6DKR95/u0zslx1yUjaSjwav0SfOf3w8LfcKOWpknMSbGP6IJorXAFGUBUtlufRooZypARsIzDvQO717AltRGGiew6QAPAgrUzypiQ/jrLC56kmFAX8NgyXpY/PWJ0nCWrhdvuRXErSwzQSr5uTz6bTcrevD4fsy2Hj0evvLvM7wGOhPgyWlnMqybNViDRok/EEq0paM/x8FI0HpoT78z7N4Bm3Rkj6DMkTg7fgKpLfh/XlBhjcUB5xtMlRHN+OMu65tkd+X5KqXvZa1ENUBt4EUwY2Q3N6RNvcjRjT2CV4g1YadW7YAfHNDe1epKWkHQGLUIvrISRdBjNIIvnbd0keH39nB9JlOKrYwW8sHRdI+hCtrO3nAewr6c6GpheRvAZ2AP4aCtGetb1Olo76FMnZ1EwCCwCvhzX5algoc+v8KyD2eZsTJ4Wnz8+GcaY9hL6xoclzVlvDG+dcAs9cqcoKjRvjM7AIkRdL98oNUSTz1D1ouIrf0KFIUp4K2YbzYMaoyH81M1yjuj9JOoDk2QAmk/w6jCtpNTUQZsOxFjr74GckL4PtdSrJivqcf7fCiH5L1R4B33xq1a/oJAh1PlNuTCwdel3Xct7PI5teI+8p2fcuSKNlPONbbRPwAslNYfxn66BsNPboxV6HdU2fdY0vHPosfHq45/294/sLWJrYZ2ERIyU6Cs+4ePVLT9lpTxvPPlZ9t4Amnbeq82corrtA57O2R7+MkYeNzuEO+odHDlrvJ+l2ZNFjkk7L5zIcZ1HPfhhQ1ZsCPOdRYIzpWBGzMi0rKmPHADiY5LbJYrE7LIzu17A8zjZvpqfsJzB2z3587jxHPy+NmloTAXv23BuE8JzpgTgn1ToBdmA8P7Rt64O48E4K9x56JthCtC2AZQH8JFn0U1Sr5MBX4QqwBWgdSdcGRfWBYDEdUT/U+m40k/FGPIqWhSLAW353a1huO2AL3ecLbarVhKKQk1wY1qclj4FnnkQysInxZ2XkYwFfgvEo/RCWl7+t+mHI+8AiPRaH8T8QwG8lnVu4jhc1C3X0tMY5+S0MzmUAVRmPuJfk2yX9nUZO/GDDM+1K8t1BIfgkgAs1SNjZOm70kbvuGb7eCQtLXRG2gR2QNPe0ifeMOcOTWCZ57yLjHnjkd/l8bmrYe9qoyEUDBq0CxJEwxepONJPets3dCE8FryokfTg84+ywtfQrQRH5mQZDvw+ErYNXwVJoHnZcOyU17UK6HCtaLAHznDXNw6qxdLxAKxl/NSxU/xckryrMAQC4DBbteQHMgDd0kG7b60guBzNkrAFTemeDzZW9NMx19mXYHPk+bF8YyD+nk7w3NzZVUOvzxQrOhgE4ZDzCM+c8c8UjK4/AUuPOhxVPmJg3CHtXGmL/bKHNCjBOw2JFPJITYevehwEsANPZrgYwWWUS4Nkk5VEKLoQ5+zJsr7kUpjQvRuPiKVWaqa6Fzj5YCTYnCeAuknsr46oL+9amoc1bSV4b1oMc1fmEun7lIgh1PlNuTCzCcy1PG6dseo28N8IoCJaAeca7RjjF5/aMb7VNwGdgY/wKLdVw20Ibj17sdVjn+mzOP+oa38KhdTsOlxT36OGe9/eO71OSfk3yI5IOJpnzGXrHxatfespOe9q07mPedwto0nm76vxt626Xs7animrTu/TQQf+oyoHnfiVo2NFUPYvW9sMEVb0poFV+O5wPXZiVaVmxI2di2Eu9OIwcbWuYBfFs2OQtRaR8FfWyn8D4eYdzr3fpmdK86REYudbgRcolqFMsCUs1+jhsQTpd0pUNbaORIi6+pbztaeHrvTCyqk9pONrlGNjBtbFKDgCwzioOGMnuR2nlMecMf/srBkOt72jYJFM84BDg3yRKbrS6ltKNFgPwY5K9HGQY0VqKc0gegPZqQhFHA7gf5l3LrfjVeaJABubAeyTtEv7n6yR73j5ZqPGvAPyKFtY3CR3KEZdQs1Ar87SSnEQr2SeFVKWANhmPWBvAPSQfhM35VxsWssNgi+XtsM1sSwymL9XGrUruKuNyODS80zsRctXVD+d2tUlQyxnuIuMeeOTXU72iZPSM+BxsnTkeVv3qWljI6Wmw3OAcjXM3QReZawTJnwE4PngGLyH5XgDzwKoHpYjGyX/BNuLemkQy5UEb/Ke+YdJNuizpNgSuEFr541LUlMtYOo5IlfQZMBlsazcdFnFSqurRttedACvB2gvxpjlgTkYWii/pAZo3718weciV/q7kvTV4+vwekkuonFcf4eUFaJxzvQa+ueKRlciDNH/4KhmAYoj9auGZSl7DqaHdurDDXZ5+dSpsPT0QgVgepsxORdmr/WeSa8LW8Bi1U+J8KyFGHgO2d/8U/eiXEjmpZy309MEUWErKdbB+OAXD69wZ4esk2Lz+FWwO5/DMp5p+5SUI9TyT1/DsuZa3D2rwHI4B07kug82zX4X7bjCK+3nG19MGCGtBGA/AHD95wQKPXux1WB8S7pf+LT0ku8Y3HJojF80IgIVgkZCpbuzRwz3v7x3fN0hOglUDJMqk4p5x8eqXnrLT1TaOfcz7bkCDzjsKnb9t3e1y1nadDx3w6h9eOWgEySswzJdYiszxnEVr+2GER28CKvLb4XzowqxMy9ohKDAEMF1JaJak12D5xr+nhf5/GsBUki9LypWp2dDM8J6is3eY5i1cDEkp3dz7wELKVb4IkhzKU+Vg2do42dJUsX/AFJif0vL2vkDyOwBukZQTe5XYTPOF+CT1iRc/yzJZ1QuSvh+e7yyYsOfIWcWLxjRJk8J1JsLSxkr9vTvJtdFOXvwpkotnbfJc3gfhq77gyUG+Cka8NpMWRt9W+nhxSV8kOURQ5pknXUByoqSnSS6Ishfye7DN9BoA25FcX9LelWsOze/w9yEivuz/rsDggeGdsFKPzwPoGXfaZDxpUzLClbCkpJPD//wgPEOK1nFTB3JXWlWbbRC8gyTPlPTDrm1qm0VHGW9C6h31yG+p4k+OtvUkGrHmk3RB+Pkskns0Xqwyd9FN5nKkh5rfw9LAloQZm07PjI0Aqmkgv4WR3jY5CYAOpMu0qgmbwzb6CeF5Bw6+lecZL6Tpv23cMD142lX2unmUFTeQdAML5Nu0CKCVYWP/Z9ienip9Xcl7a8/t6fN1YaHT8Z2GPGcOhdB9P89cgUNWJB3seCRPiP2Lkr5HckVJX+ZwCskCks5Ifn8e5mhp4sH5IAa5q5o43wAM7U+uOZvAsxZ601hjOvEFLPMgQVI0ct5Bssk4Xp1PqOtXXoLQ6jM5jYnu93P2QSuch2MAeIuk42hpDVfTojW9SPdMz/i65gAcPF5OvTh3WJcqPgK2Pk5AA3dJh/G9PpUvGsdHzi3m0cM97+8d32/AjBZHww7VJxbaVMelg37pKTtdbePYxwDfuwEVnbeDzt+47nY8a3vW1Co6rOVeOWjDt2Dnvi3QHIgAOM6iqO+HADq9X6v8jjdmZVrWoTBr1k0A9qAx2B9RaLoGzBOwDMrRNnfClCGg78kphb6eQws1bPR4kfw7BkPM34psQtGRcsV+qHZss2Lhec6A5ftfCGCqymG8Ea/DFosFYKW1c3jIIafTSgX2WOoLbQ6h5ev/Fub9WxbDRqL3KGEVJ7kdLFd3AMHC/XNYCtxZJB+QlC9i56BOXnwi+kIwH6ysXJ53WeUICfAQVk6BhXxfB7NofxZGfJg+00rhxwnh5yEyWc886YBDANxMqw7yZpTL9K0vaZ1w76PQL8+bPlN1fgfUjGDp/4wA+KkGS6XH+1VlPHgwjoV5i06DHVxK+fozSa4k6a/BEJIrc9Vxg5/cdRsA60l6jRYyfR1sk+napgtqMl6EAsdCgEd+p8FCRu9Cf73MIx9+CuCO0PZ1DG48rwRjxn3Bq3IFbI40rTueuesZuyb0jLqSpsGIV98CI8w7guRvARwqqVeOMpOD+L9R2TmX5Adh0TlNBHtdSJfXgx3U7pS0Skkh4HAJ9y5KabyGmweIg57aeL+hcF/2w4IXju3zdpW97o5wcJ4G45KKkR2lFIqlJa1O8jZJOzELVZeTvJeF0GlJOxfaVftc0kp5m9Gibc4lqM4VjE1WUnhSOGeSXAzA/GF+533/ZNCp8vEtGpAltfHOddmfPPCshZ4+eIjk/jBeizVg3vucdPYekl+ArYVrAHg66ghKUsac86mmX3kJQqvP5DQmet/Pc7+qbDoPxwAwEq4HWmTK68k1XLxEAZ7x9bQBHDxeTr14m3iwDmP7HViEygAkbcgW7pIO45sfLIcOmk493PP+3vF9AX0d9tOlZ4JjXDrol56y0542rftYh3cD6jpvVecH6utugtpZu7qm0iJsdkALWbRX/4BDDmr3k3QjrQz8amqnqqieRVHfD+MzVfWm8LdW+R1vzMq0rE0BvF/SG8Hqfj0shAkk3w/z1G0c/j4VwC4NVu5bPZYyScfEn2kerzxcEBiMABlBuZRunvJUSoGqhmpL2ovkHLDKVSfQykP2vB1hEn0+fL0Em2gfUZlA0EMO6WGp3wiWsnYz7MBe8sBtGQ53x8EO/Q/BwrNzHAbLqT0bwP/A0jfyTcyTKvcumJX7lzDh/m2hTcoR8gaAq1Wu9uQhrNwc5v0/BBaVUWLyj9f+F5rzkD3zZABsiKSR9HuSF8MWiycb5GBO9klL46E9h2d+AxUjmDToOSf5QsMrNcp4gqNhi/PxsPlxEcxImWMvAGcEuXgERmyXojpu8pO7jgSPBiTNoIVQj6bNAGhlQBeERTE97ZFx+riCIjzy+x4A28HWigtga2uOJWEVPD4CMwKdkny2L2zOLwQbp+dhHu8mb65n7jaOHZ1cK6HtKrBqY5+AlQVdD7annYlQBjdgZYT5j0LEn6QmArz4eZV0OcGLwQAYD7yleeKpTlZDFx6gAU9tExTCgtleCaptr/svAJ+CRSwsgL4D4txw3bkTo/wMGk/Dc+F7yRPtIe/1hk5X+9yjqBb+Z0DGk49a51yAZ6549icPjoGtqW0h9pNhHs9fAbgvfE/xRZg3e1/0x/da2PoyBJKbwwxTsT8nSlotaeLdnzzwrIWePpgJO9QtH35/AsOksyuHr52S/4tpZL1wfOd8atWv5CcI9TyTx5jovZanjUc2PYdjwMqgTw3Pfx4GI5xcvEQBnvH1tImo8Xh59OJVwl7yI1i6WfFQyjp3iXd8H6VFYswX3u2thTYePTy+X9v7e8c3Ou2j06jktPeMi1e/PAuW5pfeL08h97Sp7mPOdwPqOq9H529ddzuetT1rqocs2qV/wCcHHuLtUtAIgAEdxHMWre2H8X4evakL91BsXzwfejErjTsPwzw9z8EmXRo+fwMsF3oagH/DNvyPkCyRf7rCmUheXvhzngfXWEqXgQQNthh/FX0i0bSKyqck/Q5GULVf0ua7heeZHSYsm8M2uYuzJg/DwijPgPXNXAC2Cn1Q4mOoLaqzqc5Sf0L4vhSADUluqIwAV9LHSH4WFo2xs6T8uSPekPQMyZkygrWSAcCTKve0LAR9gqSnWAjpx+DBcnbYYlAyuuwOy0FeDiacOxXa7AoL23037B0PwWAec2vYnWeeJG09kWLfhC3q88Jk4ecoR4icAeBaWlTamgB+U2jjLRXdagTLDA4jMAt+CW0y3oOke8M8+UeLoeh22EHxSUn/KnzeOm7sRu56DS3i42qYInpt4X7VNtmaMwJTkH4C44B5Gj4Zr3IFJfDI7+0Abie5AGwu/QCZkh2MYD8heQ5MAb0KIb9cRrC4aeHeQ+gwd9vGrgvXyvHha7JCidDwHCdl7/dq+Ls34i99p3MlbVH6TGUS2XVoKbiRFG+hQpvOz1GAmwcI3UOAS57c6l4XFMRz0XA4gSnacQ9eFv20gbQ0dryfl7zXFToNX59XFUeHjNsL+eacZ65U9ydaFb/vBKP6mwGcIGmArFHS2Un7s0pOI1lqRjy8DBVgkPQKLH33x6WXKchKXm0mLw9b3Z9IHqVhQvYSPGthtQ9g5KWrS7qE5G4ATpP0z6zNpgBWkXQbyU8BuCAzpkZ4DiJe/Sr/v9xZ4XkmjzHRey3v/Wqy6TkcQ9KfadW5lgPwN0nPJR97eYkA3/h62gA+Hq+qXixLZ38fzJCwiaQmsuicuySPpHGNrxKyXVoF3wvDunaQpDhGHj3c8/6u8YXPae8aF6d+eXe+PoyyzbJo2ccCXAEJqOu8Hp0faF93u5y1q2sqfGTRLv3DKQdecuomRB3EU0indT8soPaerfLrOR92waw07iwB4K8k74Bxe/yb/VJkO3S4zrrs89cMcdckmABLy2hDWyndA2GVFY6HleG8BKZonoS+p+prsMpJJ8FCBSOx4FQMh+w/BrPenhm+8olwGPoL5WKV504XkRGUF9XXWGepPzb7PgRaGD5gLN8H00JdS1bne2k5oRNpZftK3ATVVDkAt4RD4qO0sn/z5Q00zPvwpez3d8H68wmYInwGTClYDZZ+MnC58L2Rr4btYYWeeRLR6qkkuScswuI9kl4IB/Ifk9wnt0ZLOpIWIbEygBMl3VV49NZS0SQXl/QYhon4Ts+ukxN9DXEOBTTKeDJnniG5MyzFbSvYoS19pjlhh4dNYaVhl6BF3u2VKY+1cetC7vpNGlHdKgBOUZ9bplMbDK45IwBO1WD6WlXG1YErCD753QJ2uFgQ5sEaSk2kEWh/FLZGnQ6LhumELnMX7WPXhWtlPZgytDvJ6Qrh10qiNsOzxWphvcphBUWmCQvSR7ocfx/i4SnAG3nYBjcPEAbLfr4B4HJJQ0Tb7KeW9p4veb8ue10TUh6gZcM9m7goToWPvNcVOg1fn3sUx5qMI7xXdc4550p1f4Lt7ZeSPBrmbfxR4XkG0sSCMr9c1sYVXt6CBbPfa9VmWvengMaqPxk8a2G1D2DRlDHl6RlYakdOFHwaLAryNtia93kMkv1HeCoAtepX9BOEep7JY0z0XsvTxiObywC4J7xT0+EYQWfYB0bKuwrJA9XnyHDzEsE3vp42Q7xaJN8a1uGnJb0U/lzVixO5mwjg4mCYKKZ1ZP/3Llra119l0fuu8SV5Pkw/+r2kv6FMI+HRwz3v7xrflr+n8IxLq36ZYCTomiMwA1zJ+V1t49jHgMq7eXVep84PtK+7Xc7a1TUVPrJor/7hkQMvOXUTog7ioW1x7YcVvakHh/yOZyTrLDXu5GX7elCFpJCJR0hSKeyrhJdqhwMNltLdEEkpXfTzHZdXv5rQ75LNOMUiyYHidponI8eFsAnw/vA14IlWhRSR5C8kxVDUXZR4eNhnq09RZanPjSQN2Aq2SVwCsyI2LZa7wCJjroEJSul+1VQ5Sd+hEX29AlvsbszbhMV7b9j8HYFZQdP89l8AOAgmlOfCiMD+AbNWD4TWyVeusy2ssMs8qXkqPwvLq30jPNvzJHeBWY+HQg3D4t60wLfOb1mp6ItJ7inpcgDvo0W3HARLr0hz+vNc1CY0yniCHWEGt6dgERo5F9SBAJ6QtHzy7AfCyOy+lbxbbdzc5K7hswtgymojHG0G1hySL6UfdpBxF1eQU37PgvF1PAIz8q6HYSX8CFg+/JthfX0AymHDbXDP3baxk5NrJeD40O56AF8iuZGkvQrt4ph4KoflmAkf6TIAd86/N/KwDV14gNJUmNlhzoVSX0Qlru1ZPHtdE9KDdY2Lwkve6wqdhq/PPYpjq4wnqM45z1xx7k8Hw4xhZwL4esP/VNPE5Awvb0F+iGmtNuPYn4BBo1z8v5Li7FkLPalyExIj8VSSpeo+NbL/CM98qulXXoLQ6jNFYyLracqe9/O0qcpmNBCwXlVsVxiPxsthnbsSfb3Ey0sE+Ma3tU04FJawPexwfjj6DjCPXrw4jU/oGgBrShoo380sEjXBJrB+OAHA4x3Gdx/Y+WByMBacEIw86TM16uFd3r/D+Ean/QiMT+lSSdtnbTxjV9MvI5aFrdEjAGYj+be4HnVp49jHPO/m0nnDe7fq/AGN625tP8nO2p41NSeLLs1Vl/5Rk4MO92vDzHAvz1nUux+26k1e+YU/08KFWWnceQ0m9IvCDhx/zg9fLcg9Qh70PGYRKnhrSW4Ey+G8AWZ0mQsWYj0zbBCvkHyLLMRvEQyG1r5G81A/Q3IVSX8Jm3gp/HZ7DpZSvr3j+6Sn0gPYJ7r6EWwRujJrPxNmAGnMzXRii/C1O2wS7o3E+xAWkYi70S+BvRay/FQ6UuUKgrAFbCNK8TVYPvX+sLmUc2b8W9Il4XpfjxsXyVGVXEZ7/3nmSUTNU/nvfFOWk9+lCS3zG7BN+9ckPwDjWTkdNrY5GfQdsBLwj6G9HG2jjNM8OhE/T35+EwajojaUtG78RVYG8qBgXe+CLuSu44VFw/g+B5v7Hs98CgK9NCkPV5AHkRg7DZ/OsXytDcl3p2sWyY9nB9Fxm7vyca0AwKqSIrnsUS1z5HRYFZEe90XH5/GQLkdUc/5zpYlZ5KHzmdw8QMqcJ7Sc/BLuhEVwpf0Un9W91zlR46JwkffKGTrt7HNPVROvjHvmnJcfooY/wvaTZQEcS3J1SQPcXeqWmjgWfSFFXm3msLxBZX8CGri9RgNnH/yb5MbJ85QU7BrxaYRnPrXqV/IThHqfCQAuRXn/7nKtahuvbAacVnmmx2FpJJD0EsmeziA/LxHgG99amy+gEB0H2wM/AHTWi38Iiyz/DIBzSf5EUmoIWwPDFYJHAKxRMnSiMr6yVOv/JvkD2Ny8i+RVAA5UqIhV0cOr719A6/gqcdrTnIwlY2HjuHTQL+P9lk1/J3naaNrAwankeLfx0nkjqutuC7qetf+GvmHkAyhz57n0D4ccuO7ngecsmqB2jza9CfDLryeS1Y1Zadw5DsCRMI/jVTBPU54z2oTRDGDVSxuMP0vBlORXYXl+W4fPjoIN0KOw0MrpsHCxNAduMswL9AqAO2klLx9DgWCQjlLKHfARWHRFG9GVt6pYDR+Q9EGgF0IcqypF5KRjESXyMU+qXEkQcjwq6TGS80u6kuRB2efpIfOV5OfZKtdtfCY2hxV65gkAl6dyJslFlXBKkHxr9j5utM3v8DyPkPwQTPE6AMB/Syp5u1aHRV9MU5bykqFNxlNSuTSlMJ+X/264dlcjQRdy13GBpHeGay8GCxdeKRxQzwwKVRXsxhXkwW2w8Yhl7kslP1+HhQXHNqXolxNJ/gJGXnkkTHlID6LjMnfp51oBTN7eLunvJBeFhbWWcC7qlRFaoQrpcta2Neef9cjDUaPQR6BVsdsFdnCeDzbGkwr/fi4sH39V2Lr5cvKZe69rQbpH1LgoXOS97IdO96By6HS1zyVNR3/PXCP5317UbAcZd8252lxx4nD100Q3J7lH3oCONDE6w8u9kPQILGIQMIU93udcSVvU9qeADTCs/3XlWYj39aRn7gSLeD4adiAfqrwGcyadEda3RxvauOYT6voV5CMIdT1TQJORP8JzrWobr2w6n2kElip0LUwfmYfklHDNok7Z4BjxjG+tzaMqpNHS0oAiuujFkPTpcI0NYTxN6aH2aRW4mEg26cmtfUlyU1iUzSrhPnvC1qoLYRxiQLse7nl/1zNlRpkU2xb+1jYuLv0yM7qlOK5LmwSN+1iHdxsvnRdAfd2t/HvXs/YrMC7JNKowT/f16h81OXDdr4I4D6tn0Q77YZveBDjl13E+7IRZadyZV9LlJPeXJBqPyZhBck6VyeyK5TkzrCtpfVrY1akke2H3sqovl8EOMT+GKZdSKDkb2twAYG2SC8Em7fOSmhS08SylHC3DSwDYgBaan0+6KokXrdLHiUjKpRcm0Ta08m3LwLgWcoHwkI5FVFPl0CAIGZ6jpQPMDEr7ItnnURhHsp/fkV+I5FLIDraS7s+aNYYVeuZJdr/NYAvbX2Ge3bnR91QeBiO3+x9Y6cm3w8hLU6LgBWQpL3lJ4jwHH2iZ3+Fac8HIQCfCjCH7kLwn7/9waPkEyR1pIYz7SLobw2iTcS+p3Cskl9dgKevlYZXK0mdvHTd1IHdlwcOXz2lPm9BuUnimm2EGigVhKYFeuLmCnPJ7EuwwdDos2u0UGKl7iuPRP1RsEK65UdZmXdhGexiAoyXtnn1enbvJc7eNnZdrBTDD4V9IPgg7JL4aDxTZIcJTGaEJz9YaZEqTJ+e/FnlYBTvwAMFStWKf/wiDns0UI5J2CQrFTjCjWryme68juZSkh5PfGdb9dM2IXBSLsMBFIT95729gRpoLAUyVVQwrYSx9PpDL6ZRxz5yrzhXn/rQkB0nvS7qVJzXRk5bXhqqsBETvcOv+FBArge6FhrkAuNfCah9IuhfmFGiEpJtgBobRIp1PNf2qhosAfKjjM5WqhPVLx0ywAAAgAElEQVTguZbzfl7ZBJqrMUX8IPn57PQD+nmJvONbazN3MO6+oD63DDB4MO6iFx8SDsBLwhwm+blgoaADvABLv3o6v0CG1vGFGc5/ruFoxoOTX9v0cM/752ga37ySVHqtLmPn1S89Rrcuhrm2fcz7bq06b0edvw2donKca+o3YMEG02FclNMxDK/+UZMD7/08OojnLOrdDxv1pgC3/FbOh50wK407r9Dy/2YPLzoq4w6Nx+Eb6HvgXkOZEGwaTPm6C30Lbl5tZQ6S88CMBLMjC7+UsWj/A4lyRbKkXC0FO0QtRfJxlIWgcynlFhwLs7RvDDv0lQwJHgusp1z6sTDPzMYA/gTz3G/W8T4RaarcGwBu0DAfRaqovgHgFkm3ZW2+Agvl/jbMG5sfNNNQ7mMbfo6oHmwlPUCrKrAiLK3nI9nnrnlCq2qyIkz4t4MZ+76ZXOcKktvBrNw7wizUX83e/7skn4B50T8My59uymVund+w8bwIwDrB6HgZjNdiI0k9q3KyqYzADGm3oZyO0Cbj3nnybVjlnxPRNxJ8BcPeDo9Bog0jtHD3P8Lk5x0wvqEBq7unTdJ2D5gR9wbYuIwmOq8LV5BHfidK+mn4+XZaZZbSPWPY/O9IDpEuwxRCwub41iT/KKsSF5/RM3cj2sbOy7UCAJvKF81UrYxAK1N5BOwwMh3A3pIekPSZvG0BqdLkyfmvRR564OYBghEsvhrud28w6pbwWlgvJsDktaQfNO51tLTjJQEczr5XanYA3wPwbg1GmEYuiqvRwEVRwYIAIGkvknMA+BiAE2gpN6VUnvHo8y4y7qkM6ZkrnnUuJbxvqjZU5e7JD3tNGKOspM9Y25+gECFAciu1k45X10JPH/w/QE2/qqEW8dID+6mIf4s/awyEnTV4ZJMJf0v8WQWCcpjxK7/+SeH/XoSPl2i8MALjlJmXxv/zLCyqMC0p3kUvjimZG8CMmSdisIz7PbAzzzywtNCFYZECA33SYXy/AmDnYFCeDuCXkmZoMO2vTQ/3vH98ptr4eo0yNXj7e7yqZEW07WPed6vpvF10/jZ0jcrxrKk/gVVafReA/UiuIOn92XW8+kdNDqr366CDVM+i3v0Qdb3JK7+t58OumJXGna/CLHGLAPgmfEppRGrx/y/4PHDvgXXQSjAS1FL+7Y9huW1vgaVLlTxDHuXqaNQPWZ5yy21IN/FFYJPlhzDl8KuF9h6CshHVy6UvL2knkutKOj9Yp0eL1GM2G0zgcuPOVPSV1dlgHrs8hO93kmJ+5FAVkQ5CCQwfbIdSUmhlF7eAESKeCmAFALtlzTzzZD1J64RrHgU7IOTPPh3Dxqr4HL+AEaydI2kjWhWDHwC4UFLJcFWb33tLujS59/20kNT8sBLDbdt4W4CxyXh8hjtoIZnbwoxojwD4iCzUNEV13CqYCQtNvkzSBrT0tG8B+LGki5J2njYRW8O80aONzhtBN64gj/zOS3IxSY/TQuhL/Am9aiMkV0VZCdg4vNtzJM+C5dDnnrXWuat+KkLb2Lm4VgKORTtPQ8Q5JA9Ae5W+KbDUo+tg6/MpsNBYD3r9FTxsN8KiMO6SNJTvj3rkYRXqxgP0MMkvA3iJ5mVs8uAdA9tP/wDgIZQ9wG173UKwteKt4fsITHEqeermBDAv+vOxq+I5E+iFMG8Ei0Z7E0wBLmHMfR7glfHqnHPOleo6J2ky0OOv+SHKRLLjibHISoqq/hUMSYCtYyvC1rySQdezFv7/iLHqV13k5lBYBGfcw8eLW6kIp2w28bfk+BZMTqYh45GUn5doXCBp7fR3GhfZxgA+S4vwPaH4j82YKOkkkl+UVfsaoA/QcKoiSK4B4EwaXcDhks6Df3ynwg6c02Br98kw503epqiHe95fVqQDqI/vf3QOjvJ+XZ6pbR9zXceh8+4Pv84/VqRn7eqaSuMX/QwsRflFGOdmDq/+0SoHzvt5dRDPWdSLVr2pg/xWz4ddMCuNO7OhzqVSROYRcnngZCRrt4eF5+cwgXhT1uYskpfCDuv3qRwu5TlEzlYTAvlKKbchjRb5BiwU91VatMVpANZMG8tHUPY66+XS5wgCBZLzY5hDY4i4OnmGvPTrgOeMVpo0/5/JWRsXV8kYkB9sS9gK1j+XyarSlEpUe+bJnOyT5I6G6JqwDXyPxKtyIYAdSG4bF4aI2vxODTvJ3/4Nqz6RYl7Y4rciLLS9SQFtk/E8dSC953HZ70/CeF2GwH46hmfcajgeVn42ytYx4fdtE8+Np01Ea3ResO7vBItomhL6GiR3lnmlPwLzPHq5gjzyewCA60g+F65XipDYHcBJJJeAKRalNl8M958LFpWzcaFNG9LQo7axc3GtBLhI8yUdQ3JE0kxaWuG9hWu9lBjsLmA5eqkKWhpOrYLXThiMPMwNxS7IzwO0Myzi5iyYsXJI2QjXOxsASM4L4CxJzxeaNe51kq6GVfA6UGXve4pfww4YF6H5gOHBYzDv85kAzmhpNy59DmcErmfOOedKl3VuH1jFwuNhBpf/FMZFVpz6V4zW+ReM86KJzN+zFlZBKx98bPh5DgDfz72nJDdNjfskd5P0s9HcD3X9yvvcnme6r7Q+juZazvt5ZLPI31LAarAD2bIAvqmMW0w+XiLv+FbbZPd+HsDZJO+FHVy3QQe9ONxn5fB9KTiijyTdQiuEMS9M3s+Dc3xhh+iow51HMk8j6aSHN7x/NO54x7eKyri49ctxxrjsY206L4BbYVxqVZ2/BpJvgenv/4I5KZ8Ofz9I0uTsrO1ZUx+BGfnPB/ASjOIhh0v/CM9Rk4PW+3l1EM9Z1Aun3pT/T0l+x3o+HMCsNO40Evw2CSVQFEyXB47kFrDyvAvCDkdDCgjJz8Em2tWwA/mZo1SuXmsSApI3SForvMsFMGVoBZJXStogaddUmhOS/qBBXqHbYRwvd0j6E8megDNUMAg/bwrgnbCqRQPhbQHVcukw3oxrYVb8GwB8PfvcXV6YZFoFJ86BnHyrxGKeE1HGqKTeddRM1FfDHhg82Jbm4mzhWaOwNRnBavPkDADX0jy5a6H9MFKEpD0AgIPpNReW2jrntwcnw4w2d8CeewqAtQvt2ki8U09Qiq4LWLT6e8atDSOSvgwAJE9O/j7AJeRpkyCNzlsPw9F5U2CHvDlC24/KeAi2RAiNDu1cXEFokV+Sm0iaJqsatxzJRSQ9FTfPDO+S9L7kf7eDjXWKVwA8AVMKirLbAY1jJz/XCmCpL41507SqQTGU/AM0r+JcMGUjr97yEMn9YUrpGjD+no+EZ8rTedvgqeCVkhr+GYWUg7Ei66f9k49GYAaAQ5K2vYNa2FtPBTCD5HcK+2/jXpdgo/T6DageMJy4EDYX3x++SunXwNj6PI1WbJXxjnPOM1e6rHNzycLen8s/oIO7hz6OBWDssvJsuF91f5I/ZaOqy3j6AMBaJNeDpZ39Arbe5tib5LowvroTANQ4UHKk86mmX3mv5XmmXvQTzIj0cFhvc3iu5Wnjkc2FE933DVhKTCnl5N+wdWw1AFPCXPGWQU73TM/4etoMIRq9aQ5nt14Mk/GTYY7f38KyEzz3eyLcL57jvOM7neQ6kq4NuuoDtCjEkcTh5NHD8+dJ3z+iNr5djDJt4+LVLz1Gty6GubZ9bLwMTg9Kmu7R+St4FqaDngvTQa8iuZmsmtVoz4ffg/Xx/OGrpM+36h8JPHLguR9Q0UGcZ9HW/bCj3jSEgvyO+XyYYlYad9ryD1eGkS79CoMbX2ngvB64s2AWvkdgSuh6MItyiv1gE/j8cM0hFnv0lavFYXmOJWGNQvA9WC5dKgTTaazbR0i6NRikJmN44n0Flnd/BYb7IN8Qz4flGy4Ji9o5DUbWBJjy8jFamcNlQx/sRvJDkvbNrjMT9XLpMyUxWHyfkhHV9pBbQHNkh4yHkPHVFOCpqDWvrFxgvMcClfaNCIr4+yrNpsLmxjIkLwTwu0Kb6jyRdCTJi2Hz/QQ1kIE54an245nfHrwYLOIA8Ac2h443ynjuCcrBwbSdNswM1/OMm4dYDWivLOJuo8HovJMk5RvwogqcAyQ/Dcuz/jA68CZgeG1okt/DSd6oPonlMyT3g62XuRK0TTj4/BK2uT4E26hSbASbTz9W96jDAXjHrgFpSO/jlfXnSPSV+oNhXqP7YYSc+UF7JkxGYln4J2AHzyZjQYo0lNlTwSuWMN8aJsf/idD0tJ+eCN+bSGn3QV9R3hO2Dz0OWy9yJaVtr4uYm+RtMMPbG0CR5Ll6wKgg9rnXqDuWPu/tWQ4Z7zLnqnPFIyu0UPeZ6B9KSgZcT9qwh8MLGJuspJHY1f2JgxWX2hw5Hl3Gw6+3fTDk3wJgZ0mlFJuNYevjQwC+IWkg5J++CM3ec7fpV8k1a/tY6zMFxOgnwBxWE2Cy3un9OrTxyOat6HvyZ4PRKZScYw9gMC38YBj3lwe9PdMzvs450IqOevEqylKdOiLOGe/4rgfgoyT/DTM8A2bsTA+4Hj3cg9r4up1+bePSQb/0GN26GOYa9zGMn0Mztm/V+emIyiF5eTQ8kLwdZpDaAGUd1LOmluhOctT0jwiPHHjuB9R1EM9ZtLYfdtGb2hDPNON5Ppylxp3GCS3pG8GjfJGkUspLCq8HLm7abTwhzwSDi2Rl7Ep58beR3ASmfNwn6alCmwdITkbwCAVLaPxsR5KfBHAcyb/AFs810zYBW8GIWw8Pm3YjJE0DMC0I81EAjgjexENhpE2AldhcF+jl791UuJSnXPpkWApYl4o/KdJDxuuql5/2sJhfTiNYfIzk+2Gb/DtH83AkX0XmdSooj6fC2PPfaR9riP/EM0+C12ELmKdyKskpkppCMWu4A3ZoeAz9scvD1avzuw1hI50J4C0kb4Yd5lYAMD+NF6YX2RIwlkNqkTG45dlax43dyF09USnVNiRXgY3/FQAOJPlmSemGPBdDBI2kc2ilMk9HmZy6CWkft8nvAQBuInlReOczYAfiNTCMTWDRQ3+CKU1DBzQZYfJ1APYnuSUKofFeOGWuCen7b8p+5aK/yVJxU6Tr/tySrgj3H4pskLRDMBLPk/xt4P3oI5JdG8A9tApeS6JQwUvSt8P11oo//weQclLUSGnTfhqR9LfQfqh6U9telyB3IpQQDxgzYLwFwPABw9PnrtKobX3ODlGzDhl3zzk45opTVmLKRDyUfK9wL0/asIu3piYr9Edie/an78DWpn3jszXAo8t4+PWmhvf6AIy48y2S8v78LixFeTsA3yH5bDYHvBGaQEW/6rCP1Z5pKAqK5gAsoXotZ5uqbEraIXumYmSxpLdl7RahRbM9K+lfpf9J0FsLPePrnANjRaoX7wpzRo8JHcZ3V0k1R59HD/c8U+v4djDKjHVcGO7XxejmadO4j0lqjWym36EZUdP5PVE5vQwDGa/N92BOhwHKkgDPmnoP7Bz+TMMzefSPCI8cVO8XUNNBPGfR2n7o1ps8GOfz4Sw17tRSab6E8gTL4fXA3QY74MQQ3EMLbWKZ7Pi9VCr78+F/7wawKsmDJZ2WtdkjPM+NAL5JCxn9YfhsLph173LY4XhVGLHUXBosq/46jeG+2gdBwdweFu10JWyBmQOW2xxJGV8nOY8sLHNulMfaw+Ye+6YH+ZnkgcHx8VzLw6MxGVZ2+Y8wa2mpApAX1zn64DwZgfNfmhp45gmMjPRQmAfx3bAIoC7Cmy4mq8MOPdMkHdPQvjq/K/hN+L4UzPD4Z9gm+VGUQwbHM12uhtq4dSF39USleNpMga1Jl8EI347GoLflAFg+8AaSnpDxN02AyfFo0BYp9b/BC7AbzHt2uKzSQAnXhe+LwPiEDlZWYpMWfRgN5SvDNtmFOzxrOnc9MufBV2CEjTcA2CdddwPStee1hr8DAEieCuM5eg59peE9WbMqkWxNoQv3it7SEXaLVhkVWCelTfvj9Ya/x2s17nUJ7oStEdGDuQRs/ehB0qRwvYmwQ37TPl7rc29p1LY+7xI1W5Nx95zzzBX4ZaVmWPekDbt4axyy4o3Eru5Pkk4meT6AH9AqxhzcoJR7dBlPH1yjEIVCKy5QIgidA0Z++RrJP8DSktI50CVCs6YTefex2jPFCOf90S+1W9KJXddytqnKJgupctnnTRwyO8KMnv+DciR1Ezzj62kzVqSysEZwnACjK3ENoNP4Hox6IQIXn53jmVrH13OJ5OdZMS6ecuG9Nh32sRI6OTRR1/nnVj0qZw8APyW5ZdBBzwj7YYmE37Omfhq2Lr0Oc1ROyxs49I8IjxxU7xdQ00E8Z9HafujWm5wY6/lwALPMuKOE4Lfh86cAPMU+oVBTO6/X8yTYYJ4Os1yeAmPtTxHLMkZr4imF6+wFYA1JL9II7y6HpUGl2Br9jS6voCH0B3sGLKSw6PmXlOYBtuH48DVZUq8sMy2a4mWSv4d5jqbTqnG8E2VvnmcSPop+/4wVpRK1OTwhkdMBPAkLDb4YVj5wtPD0wVDurIZzKj3z5J+yiI3dJT1M8oX0Q3YI55Z0D4BPkNyRRti5j6ScC8Yzvxsh6eJw/30lfTf8+fzgERiqfFGT8XFCTMdoHTd1IHeVIyrF0waWvvYjkp+UdA3J57NrXIa+cTr+7bskj297vgy1tFUAA97zF2GHgZfj3wpzdyvUcT4sxXW0GEhFGMN1UmyD9spFUUEdyX4uHapXlrR84e8pqkSytEiiY2GHstNgVZDyKgxxTxhBIVrlP4AaKW1UdEayn0vG4La9LuJc9B0Zr6BfFryHoJz/HBaFcBbJBySdWLhfa5/LV4oVaO9zd9QsKjKODnPOOVc8shLTsNocXh7uHg/HAlCRFfkjsav7E/spZ0/ADOyfg0WP5vD0k6cP7uVgJFfp8HACjMcs/p7roV0iNFv1qw77WO2ZANOJr4KlNjTpxN5rVds4ZbOWKrc9ygfP1xrkvIR0z/SMr6eN934e3I0WklkHok7kHV/PwbZLalKO9P096aBejHVcPPCsI2kkmHcfGwueBVw6fzUqRxbdvEF6cUmn5fMhoNoXkn4Hi4JcBMa/dTws0jCFlxS/KgfO+wF1HcRzFq3th130pjZE+W09H3bFrIzcaQTJ5WDl8taAWctmg1ne9sotfB28nhMl/TT8fDsHyagifgw7HLxMcm2YlSz31L0h6UUAkPQCyRJBWWMFDUlvb3n19L0mwjz7H4ZVifknzGI4uXCI3A8mIO+Nm6ukq6I1l0aG9h6YgeF5ALeoTFLnibR4QN1KizfCcx1VwiYDroYtbOeR3BtWbaSUW+yBx1o8F4DF0F5i0jNPlgvKfvyezw13ODfJ69E/rCwCi1TLlUfP/PbgBRpJ3q0wYsRRhR2OB9RPx/B6u6rkrnREpXjaAFgiGFAWi9+d7zSU3kQfV1Cb/Ka53sclv5ciCEqpNTl2kkWvFcFuhPBj8VTmpTrbKhcd2PDzQRjGTUkfN8FDJHs0gB1gSseJsKjNgQO7d08YI3r95PC+pYrOsQ0/R3iqRY1I2iU4G3aCrdc5DoN5w86Ged+vhfVXjtY+p68Ua2ufq0PULOoy3mXOVecKHLLicXgp4e4huToKROSylLsdYUr4x9FcccojK57+9OxP9zT8nKOqy3j6AIOHi7hW5s/0y0KbdG3sEqHp1a9q+1jtmQDTiY8OPzfpxN5rVds4ZTNPlcsN5o+oEKVQenbnnukZX0+bNtS4PHLc4dyDi0h0Iu/4Vh22bXo4u3FK1ca3C8Y6Lv8JePexRtBZwcqh83eJyhmAygEV1TU1rKOfh50LbkbBmOjQPyKqcuC5X3zeNh3EeRat7Ycuvck7vqifDzvh/wvjDswL8G1JN8Y/kFwLRu6ZE/p5vZ7zklxM0uMk3wqzrOY4GMDFJC+BpTaVrHn3kTwSZnleH+UokVqVHA9OhYUxHwgjR54fwGYwK/yHs7ZnwJTd1NjQy6ENk/KfsBDNdwD4K8lDJT2TXkSOSAtJn6KRBPfC2yRd3+G9nq036YwPS3owPN+RJK8cw7VWc7S5v+I1A3zz5MDse67wdwnn9kRbHIz6/PZgG5jVehOYgl2sJDBGjACd+Bo84wb4yF1Lh9gcnjaRQC9+z8PiT0eDVy8+EztwBbXJryq57KPAbOwTBcZ7pEb1Lqkt1bGjj9+mdd2tGYo5mPP+HIA/0Xg/mgzdLiJZWcWimZL+MVbvSw3OfmpFTdHhIMeAZ697LRwAJsD6pqRnvCHpmdBPr7T0U63PPaVYq5A/arZVxjvOOc9c8chK1eEV9qbNYXNkAmyOfzhr82uY4XoGLAX3v1GuiliVFfkisQ9GfX9aX9KODf+f3q+qy3j6QIEjJBwiDkThEBwPKySXhVW3Oi373B2h2UG/at3Has8U4NGJXddy3s8jm3mqXO58mCsYiV7QYDpeGj3RZc/0jG9rm46OjCakevHuwbiZzoHeutJBJ3KNL8busO3CKVUbXzc8Y9eCrtFUXnj3sTZ4K1i16vxyROWQvALDTuAmp4EnEv9PMF3gRtjYfgaWnTIatMpBx/t5dJBW1PbDDnqTd3xr58NO+H9m3CE5Z7IIzJMadgBA0g3kcEpimwcuwwEArqMRGS6AcojxK7CQq5NhHrQVAORK3g6wSjkbwzwAQ5WCVK+g4cECklIek+cB/Ibk1wpt/1I4oOY4EfW0tCpIngib0BMAzAczWqzl/f8uh4wOmEryH7B3vFDSaBcTb9TC9o421XkCG4vtASwNM87dlX3eJZw7F45dSC4Iq8oW0xg889uDV2Cet6dhEXUTYFboVmQyXkNUmFx8DR08XR5y18ey33ehRSqlfVltI2lyMMYtB+OByfOKfwsjomwj0evCFTQuILme+tXQmrAM7GCRGpRTo3oXQnjP2Hn4bdJ192R1r+KVytCHACysEJXS8NxV0mVYVbKdAUwguRX+81Fu1X4aB6QcA5697hgA34StFQ+jHLlzLy1sfCKt+l5xTjj6PBqaa6VRG8EOUbMOGa/eLvm5OlecspLKW5PDaz3YmN0paRWWS88vLWl1krdJ2onGaVdCq6zQH4nt2Z8msV/e2V62zNfggacPIibDIqv2R3P6xw/DZz+EQ+YKa0UX/cqzj9WeyaMTe6/laeORzd0xmCqXP9NcsNT7eUnODeApANcAWDRpM5o90zO+TW2qjowO3noAOAd2oF0SZpB5FINGYy+HlWt8g0FxMwRuHknnNbx/E7o4IWvjW0PpmkPjwm7RRG3wOKPz6pjVfawB8d08XDmAT+cfQmZc/xYsUnQLDHLCjRZVw3sH1OSgy/08OkgN3v2wCVFv8o5v7XzYCbPMuENyFxjB2hywl3oNxrYPAHfQwqemwbxCMWplqCqR4z6bSJom6RJYeNMikp6i5YDniB7AC2CkvCUv8xoAZpe0W/C8Xw8Lh0vv+QkA75V0EMlpJF9TVnGG5OcktTGBP0nyQAz3QX6oBBIPHcxyXBJST1qaB++CbQK/hFWu+G36YQevAkiuBjPIvA32XjtKujVrM0TAJun+7LrrknwHTCHcn+RlAE7s4H3tihtIxo20yatfnSew6I9HYQagP8EOZpsln3cJ585zU98jadlCm9r89uCXlecG0C7jXm+XulXO86BK7ophD9AkSYt2bUMLpVwKdoB4FcZD0BsnSeeS/CBMOSquBerAFTSOmIw6weLn28ZD3VJbPGjlWgnrzkmSLqDxnkwa4/3+CjscNPIK0Ue6vCNsnXwKdgAoKiPhwLoibI97RN2IGFNUeYDC/TaCRb/cAFPoS2mjTUi95NW9LrTfCaYEvwo7vOfYJbS5BmY4Lir9jj5fFMDxGq6UVrpWU5+7o2ZrMt4RrrlSQ+rwIrlQ8KLneFHGkxT1iZLRfQYtCui58L1pTtZkxRuJ7dmfCFt7U6Nyba1qgqcPIiZIupTkbi1tFpJ0QpCJ/gM7IjQTtOpXCTz7WPGZOurE1ffr0KZRNknuIOnk8Nn7kr/nlXbel/3fQjA9ZGuSU2B7wJXovmd6xrepjceR4fXWA8AiktYmeQLMGHJJ+mFNJ+o6vsEYsRLswLsdyfUl7Z21adPDq05I7/g6UNIbS+PiiibqaHQrImvTuI91MDh5K1i16vx0ROVIupHkrwCsJunc2rs68DnYen++pNebGjn1j1Y56HI/VHQQz1kU/v2w7RkA//jWzoedMCsjd/4LtrDtDyt3tmf22adgStwCsKiV38MWR5CcW/WyZRGHk7wxUXCeIbkfrGrM4lnbyTAr2YO5ASHBz9APhzsA5hldv3Cd6LXYEpY7nysptTJvXwxt9kW/D66FlZrMsSz6XvTZSP5NUp665Q3RrOFpSTNJTggbRv6516sAWO7nTpLuIPlumHU1T7vzErA9AvPyrQEjjD6K5HRJpYiZseIeSRuSvEahvHwBnnmyfLAAryfp/GDp70Hdwrl3SH8nWVqoPfPbg9bnTtAm413SdsbTSFAld9VwCdGhvvS0gfFHrE/yCkmnkhyK0JG0Z+H/SvBwBdUMxpHwL8X2sPXjIPWjdTwEi3vTQvBPA3CapFKUgcu4Sl+kUCPXCqwc5zvDs7wG4CEAe5FcdAwGsXUA3E/yadicLBlwG4lkg4IbkXqM34R+BcPYdjeY52xhmGFhBdj+NBpUeYDG2SDh2esOAPB+SU+Gved8mPc9n493o8+HsRaS1OIENaLr82GlmJeEzYfTJeUkx7U+7xI1W5XxGjrOlaqskPw6bM28BlaW988KnvUE69D4EyYG48ZChUstA0u7HQEGCkHkqMmKNxLbsz/drhaur46o9gH7zqpYRGHpQpu4Dk0MP+fpRp4IzYiafhXRuo9VnqmLTux5P1cbtMvmHiSvl5HEglaE4kcww10bWfezAM4keS9s/NIoLs+e6Rnf1jZOR4bXWw/0x3KCpH+x70hM0Xa/TuMLS3VcJzzbUbADd442PdzjhHSNLzukuFXGxRtNVDW60eGwdu5j3lQtJFQAACAASURBVPQ1F1eOQ+d3ReVIOqLps/Ss7dEvYdExXwZwEEPVPIWS4Mk1vfqHRw6q9wto1EECPGdR735Yg5cLyXvOcmFWGncelfQYyfklXUlLaQAAyDxo54avEi5C8Nawn1/egwbzyw+AEf5dBMu5PQNmvVsjNiD5Jli410QA9wNYgZbms3VBMZwh6f+E+9xHspQ/PkPSc6HNcyRLFsVWYsRgyfxx+BoCE94DZREaJEv5zjFE83mYJzK1KE+SND0oOLWIlFtIfhPAoyR/Awsd7kHdIi1GJN0R/u92kqUFKCdgGyqdSPJM9A93X1QgiyZ5c+X+6TUWkPQ8+yRlQDO5a9wglif5JUlTCpf0zJM5aPnjM8Nm11gVLoXK4dz5BrRM8lmX+e2B97kbZRzd0nYa+Ro6jhvgIHctKBhvGU0bWD/NA+un2TFYHrEKDnKbzM06V1DNYIzw+WXoz+ENJeUksB6Cxa1oXtNtYFUhnoR5Za8Mz96FEN4TKdTGtTIJwFph34Ck+2kVzK5DRblveb8V661aiWTvhHF5xOgSJD/n83IrmOH3sqAYjyVCzcMDNGaDRALPXvd0HHNJT3CwolQ+H9P3KBl3Wsl7JU0DMI3mkT0KwBE0TqBD43oc0NbnXaJmxyTjAV3mikdWtoN5+/4veV8et91U7v99EZWTjKVSSulLSgkNp0jK0XhOmnBSeqWf6hhSijIlOUWDoQHlGN/IUEqnUGlApgZE8pVESRSFTJne3x/X2s+z7n2vvda17r2f++X3+34+7+e9n+dZ995rr7Wuva51Dd/rIlhk0rntBpKWAoDUOzVq87TQ5olKF2Bo2pVkJRuJXbk/ZclAa3QZzxhg9jB8QvicSllpDiYXh88jhws5IjQjZPWrCKV9LNenok5c83zeNjnZhEU8LKAZ23YHcBLMU+/i0tO4lx3w7Zme+S22UdmR4fXWA8A3wvvnUpIXwCJA2vfLcVjVzu8jouvE76AYnXq4fE5I7/zWOP1y8+KlNPAY3TwOa88+5jI4yVnBKqfzh+8MEZUzc9aGQ78MxrsPh/PBIQAuJ3k2gL00yx3m1T88cuC5H5DXQQDHWdS7H5bgnV9MeD7swjSNO7eRfAOs49vB2L69mEfL8z8T5rW4CRZW17yYZvLLJZ1G8kyY1fqXsMPkQa3rfQrAyfEhneS2MGLK7Vptr6NZHs+HMXSnQpEvChN1PiwEsZ2OA/QvdzjDe0DyhQBeKOmQYNj5XLuxZkM0Hwdb6LES+togYB+BKb27Ngs9cZ2PBmXsHgCvhhFZteGNtHiA5OtgismGSFfjaBOwpfCV8HxtdEXVpLAfyZtga+qVAD4EO+SmsEQY59MAvJHkWyW9rtXGs072gEVjPQHmLRmJ4mBdOHfbI/PI6HPN+vYg2+8InTIuZ9oOy3wNNfMG+IjV2nK5yoRtDoSRu60Ek5OkoTaDZaPPHo4FT9WpK+K1QwvdbcNLsPh4mLdsRdj77M0kt5W0FeoI4YuRQspwrZA8S600JlnlploywxlZo68sdY5I9pfyV4VYDCHiIfzsjUodQ26cIvQ1SMRpPp697h9hD/4JTI4fHd6NQGs9OpAl7yW5Jiwa7fUAfgzjVVkCdpiIDze5Ma+Jmu0r4/NQt1Y8UXW3SrqFVob3QaYrNTb4AcrGogW5Ng5ZyUZiAzgA/v3paho3Tte93LpMhNwYpN6PbRSJLuWM0HTqV0B5H+vsk1Mndl2rpk1ONiWtC6v2+iaYPji/x4G0gWfP9Mxvto3TkeGuXKSoGhitxHU78iGrE00wvycC+Gk4QL8w/NyGRw9vP8dfos8Xwje/bqcf8vPipTTwlAv3OKw9+1gNh+YYEka8nM7ffMcVlZNBfP4o6pckXw2T8TVh+t/7Yamj34WlnAJO/aMkBxX3AzI6iKSPwncWbZDdDzPI8jcl5td7znJhmsadbWHexY8A+CDqwtAXwja142CDvAcsX3KMQDOybt4Bs3zd1fxOsxwwz5U0cn9Z3nAq530+zAr9GlhY7CfaDSTtEA61BHBKZPGO0avcIUatxnEK0F5IpACRfDkslPI2AMuRfHdkEPkWgINk/DD/C+CAcGD+WFv4aZ6iGJvBwuJmUPAqxNgGRrz3KdjhMMWzsCNGCdhmrNUMebEAbiJ5EeyA/QdYeN3lquOR2APANyS9guYxOwBGzpyqivRGWMjedyTdSzKl9HvWyU+CYvxEAH9sH1BREc6tVjUkkvGLrWZ9FxEO/iS5kqS/ZppmZVy+tJ0SX0PNvAEOYjU5UtycbU4m+QPYGPxeIZ+7AvF68HAseAzGjyW5Piyq6k9IeOnkIFgkeSEsbPYrMC9JE7rbhLrWpLYUI4WY51q5m+Rq8XoKCnBt2GwcjeUpS50jkq259/Ew796qJL8L4JsV3x1BYZwa9DJIKOIYcO518fO0jdxuMv6AEtH1V8K/fSTNpKok9q3OMVdd1GxWxunjWTgTfhRlBbNK+Fq0iMY1M22TzoPKNllZUTkS+z8lvS/+RWZ/Ojh3L1ToMs7na/bel8MOk6mIshPD75+F2XSMVNRoEvF68uhXAaV9rLNPTp3Yda3KNp2yGQ7VC2FzcQ+A9cM+1Ry+siD5BEntyDrPnumZ31KboiNDfm89SP4w8YjxYTKrE9XOr6zC7JmwCJUjJV2WuH9OD/dU/XTNr+q4+jrnRX5KA6/RrdQnz37vMjjRWcGqoPN7EEfldCF+Lo9+uRWAQxUiuKO+fSz60aV/OOTAez8gr4MAvrNog+Rap7+EvXd+S+fDKkzTuLNZ9PlXaIWUOXAbgCVl6R7nw4h0Nwewi0Y9lbF188vRz/FAdRHppUKz7gGQs4I37UoK+tEkd5RF23wVwGeVDi31wJMCtC8sHO4GWs7zNzBLUPVGANtEL+CbYPm0b4FxEcRYF1YCLomSVyFuKyvR/i6YMLwOCWuppIsRCNhoJQ9ja/4G4f+DAWwj6fKwYRyB+kPDvrC84GbT+i6A+STfrpCPHOHu8HyvDwrkWPlfzzqhhWZ+FmbRXYbkeyODW1U4N2c94Q2eFX12r28PSP4eQX4YOAEktauxABkZpz9tp8TXUDNvgIPclYVw14o2/wrj0Hg8gD/RolqKRK8dKHIFwWcw/hLM8Ls6bRCfmeh3kWARtqn+DrZBz6TBSto0fKxJbfFECuW4VnaFhYqfBePdegpMqR8xurKyZK3KZamLpMseSPpC6Puz7UdVFw6IUOKkiQ0Sz4AZJG6O/55Y2/F3U4eD7F6nTDnwDsN4Dp1jTnINBQ40kquRfLSky0Mfvhi37TnmcdRsScaLPAvs5lVJwSMrrlSWgLGUrQS6SH1n4JCVHLqU1uT+VLhXjS7ToHMMJG0JmELefE60eXHUxhuBFSOO0MzqVxGy+1ihTx6d2HstV5uSbLbeA95KYDE+DduTYnj49TzzW2pT48hoXzulqy8NMyZ0oaQTVc0vyXcDeKakD5H8HsnjJB3Xun5OD/c4Ia+MPmfnV06uPs/cJb7TrnboMrrJ77DO3dtrcHJx5RR0fg88hv0YWf0y6Fdvl0WLPhfAE2SpmFAUpVXSPyJk5cB7v/Bzpw4S/l48i0bo2g+9pOne+c2eD2sxTeNOs8i3hOVM1lil5sHys99Oqz3fWITXgL1Elm8atq2bHfgbyfUkzXC0kFwPLTLDgfF5lAl3vfCkAD2gkCco6U+MQrUlfRIASMYv4CuRxi2Scp5Gb2UMhLlbA2Z8+BVMqXlxq81nYSXbfw0T9nmYTetowvkWjxSFnzHN3ZOFpB3D/eIqYl0l7I+EWb1fBuBGmAcxVfWghD1h6XQxyVe7MoI3FK8dwvrJ6PPQ63sN2DyciXxJyZyMe9N2snwNlfMGlInVgPFw11wefq7N52Fe6StIPhumaLk9ui0UuYIAbE/yfQgRNzCPRsw/BklHNJ9pIbGHBQ9JTKjsIVh8DiwH/lYAj0lsPO7UFvlKsXZyrcg4NjYA8B8wL8cvAXxcUvvgV5PP3y5LnQqpzRHJNiSPY2gbSFpK2jokt5DDW92BLCdNuF87d7+d2lNDit8XT08oqQA6PfbJMaeF+/83yRfIOIBWBnAUyV1TxqeeYx6PQ0nGPTwL7rXilJVUqu3Is9G84wDw2+azWtxxwTg78llpgnKPrORwX8X+lC0XX6PLeMYggmftTyof8fdK+lUDzz6W7FNJJyZ5qKTUQX2iMfDIZunwxVH+uTHIUoHb8OyZnf2uaFN0ZNDprQ+4M/f+Rlknqp3f98LODQDwWlj0y3Gt73Tq4fJV/XTNL+u4+hqk1lwNpUGqzYwBhz6Hde0+Fv+9bXDycuXkdH4PPGs+HsNO/ZKWCvt22Bn0H+Hae5N8SkLfKekfDTrloOZ+HjjPoqX90EWaXjG/xfNhDaZm3JH0EcAO/s3nNkiuIun66OdGab1C0vHhd13pFzXYBaZ0/RjmjX4a7OWSK/nYF55omxxiBapJAXo1OlKAANxOcgfYi3tDpBWnlFe9jVgRfRDAL4JVv4G3MgYAPEXSOiQvlrGCpzySG8CMBJdJWpOWb9/g1mA4uohWdvuHMCv8nY7n6MIJjjYrSDqS5FayPN3FJrxXieQri5bCc36m6aDrW7MpOA8ok7NbkHGvt8tbOc8zb4BvzD2bpKfNrZKuCPe6nGQq2iaHWMY9XEGHw5S978OMjUeg5flIKCB/ldQOQfUQLGY3HlWkttAXKZTlWgmHhq6DWYOafP7LYFXE/gozCI2lHypPJHs80pVJUmP5IljI95c6/l6D7DgF3Ad7p+6NtDe7hhS/L/YqN5lFZsx3AfBizZI7nxcMfqchneY21JiXZNzDs+BeK05Z8TzbvqEfjeKZavc2JPj7EijKSgFXw1I+fozy/tQuF59KWQJ8ukxxDDhLzNxU1BqTJ86S+a/FwEmROLB7UdKvGmT3sZ59GlHWPNcqtKmVzRTi6CbQoh3aPGttA2lxz3TOb6mNx5Hh8tYHxIaCBwFcoAoOK5a5VNrK+AMKaa6ySMLUuyCnh9c4IbvQzK+bq68wLy5KA6fRzeOwLu5jNQYn+bhycjp/FXJn7ahZTr98J4CXBb0Pkn5FchOYI61tbMnqHxFyclBzPw88Z9HSfugmTXfOb6/z4Vjn+ny5BpytcjWPluM4L7ICPhvAk2Al/ZoQ1cVhB6rnSYoPgCmrgYcMdAay6iovgFmtV4NVmdhd0piRgOQqsAPLs2DWy53VKttJcm1YNMeTYUrGuzSecuWJtgHJZ8JCTp8Js5p/UNJ1kt5E8iWSfgrbLBoP/X1Ibx5bwfhJ9oMJbEop+iqMs+ZSzB7q2h7tWBFdDMDOMEtug6xXoYX7wjq4Lfyf2lTukHR/eHk3z9fg/TBD1uowr/27YUrvmzA5LoVV7PgzZsdgLC81HH6a9TA23p51gjLJVwmxwnMBgEsAPC88w0y/a9a3B9EL9+m5/uZkHM60Hfkr57nmDb4xvxUWkbUyLKx/ISKS9oo2fyF5BGbLUi/GRO57TsajaxW5ggCsLqmJ/vsmZ8nvYngOfm2Cxa8l2vTdeOK164kUKnGtFCFHPj8tNHdbmPLxm/DrDWC8De22nUSyqvCeSto43PetMALYFOeBF8VxkrQ1yY1hB44DJZ2eaObiPXDudZ1Qpcc+M+b3SBpxWATDY5J3bcAxL8l4kWehZq3AISvOZ7vGscfcIOMF6uqXW1YK+Cds3Xr2p/9W4I+jVev7HMy51YZHl/GMwasUETKTSS/V+2F7QYOa4iBtlPSrBqV9bMg+ea6Va1Mlmx1o71WNUei/0YpKi+DZMz3zm23jdWTQX7koNhQsBjv31HBYebhUYnwrGGsugvGzpaIBc3p4Fu13eAea+a1JceucF/kpDTxGt6LD2rOPwZxPLg7NApr57dT5nZhXedbO6Zd3qcVxKukOJlJ0nfoHkJcD9/2c8JxFs/shKkjTC2jmt+/5cATTTMsSZtOprsLo4Wg5mJf18eH/eTDL3ZcS1/kAZi3XnTmEJNspT++EeZv2lnROWChfd/T7KwAOhUXAbARTbF/RanMwjNT3UpLPg20ybf6PmHD3CpgXKYVjYeVPz4NZ6o+GEYgBtvg3hVlQ/wJTXl4JSxtqpz98WdLmhWdbE3bIvBk2Lne3G7QVUY6GPwN1XoVVYSHT8zC7Htp4Ca18YmOdXy7qy59hnrwhsQ5sDM5Qi6chwk4wq/2aMA9B6mXtWSclkq8S4vG6NCj1P1ci571ifXvQRD2UvBU5Ga+pSJNDI/OeeQN8Y36hpJeTvEBSF3eTp00jG6vDnu8nMMW9vc5zMt6gyBUE4JE0LoO7SD4KtkmPwHPw0yzBIgEcIenXiXv13XjiMfBECg3Fb1PK518AK2n6UZgiBtjekwoJ95Aud2FGMwzGvXMQQp1Jnj3J5h1QHCfOcg99EcDHaPxUbc+hl2PAs9f1wbKtn7vGfCHJR8V7FslHo8PQ0HPM44i6rIzLz7OQQ3yYLMqK89keRXJ1zOpW17eVZQDLR2vlQVjEdFyJsEZWSpHY3v3pDlrllE/DDDv7d7Qr6jLwjcH/kNxJ0k9JfgjAm2EG7xhfArCZpD+QfAus1PPzHM/SYGY9OfSrBqV9rG+faq+Va1Mlmx4oFE8h+UElCqk090V5z/TMr6dNDsuGPrsqF7UNBTSOwxpUcalI+gSNO5Iw0vdUdblOPdyB9js8hxquvuy8yBFNJF+KTI3DugvLVhicSmjmN6vzN8i9d1F31s7pl/cxRKhG91kR6Wi5ov4BFOXAfT8nPGfR7H6oCtL0Apr57Xs+HME007KelvnbOTBv115K53jHWBsWkfJMGJnyjR3tToYpIs3AvVzSypXdBsyK21QE+SbJnRNt5jUvSEmXMM0Bcz+MKfyXoU9vQjq15M7Isvkdkh+I/tYI12qS3hn1KRWut1LnEwUEQZlP8hUwa/5nJI14u5hmMJ/pd41XoVkDJJ/YUhrjPi0V2kxMZFYDSVfCiJLfFZTIDymE3UdtLkOUj0ny32gRAT+S9Mfwa886+SrMyPgUmOf3cnWTi5WwFMl5AB4fNqKdNM45MhTG+p1qVJBxd9pOAc0hqjhvoV3WwxLQyNWqQdHYT1K7XGOxjaR9aPwaq8G8LFclDg9AXsYbeDgWDoYpIpfDIsb2bl/Ec/ALbfaDKXuXBwW6TaSX2ngmTW/xRArl+G2afj8DRpw6Ux1F0nbR34v5/EHBvhZRNZAc1I9ItsHhmDWC3od6MvgYxXHCaMWLMRlhBSk+fHtdH6Q4Q1JjfgiA75I8CEaq/WQAH4JVkkyhOOZ0RNRVyHj7Gbr4I0rwyIpnPd2N2fD1xWCpK+u12vwSs2tlMZhXf6YMsldWWOcdLmEvmFPubBi30fWpRh5dBr4x+HcAHyW5L2x+U4bLd8E8tn+H6dAbpfrkWU8l/Sp6vtI+5uqTE55r5drUymYRNM8/YJVfG32yPXaePdMzv542OXj2xRm9mGTsgGgMuKmCFX3uN4JwMO0s9tBTD6/pT43Tb+J54WjFw6zRDf3T4IBZPbVv+trMtVDQ+Sveu96zdk6/3BfA92jVOpuiFu9Cmhw+q39E/c/JQc39ivCcRVHYDzPXnlRehjwfTjVyx4NXACgtOMBSc9YCcAzJrytNqHRFbB2k5VpOgpm8OpJdE/sAydfBDg4bIs28fSrsEPIkmMDdgLRx548k98Bs2Pc/I+vhQlrY1z0MZamD9XLJxHWa8qgz+eUaz5tucljnhWucjnHvf4nJv4SUV2EByuGEP3C06Q3O5o7Pg4UWX4xWTi6jalEBK8OisGJ41slhsHnfBMDPYBEcr5mw69fBXnKfhs3ZxeiuDtIXQ/a7CzXeHte8VeBuWpjykTBy9p9hvJx0sQ0tkmUVmBf5n7CS8KmqDp0yHh1IimlQkr5K8nQYZ8Xv1QqFD/Ac/DyRRG1v4jsRIiET18tCjkgh5fltGhwPe6++FLY+22lF7nx+J/oSyTY4VNJJE353BM5x+qWkz2f+7ibFh2+vGxLJMZf0TVrJ63fDSLWvDc+QSvEDfGNelIOSjLMnsWfiO56ouuKztT29JA9ItJnfapNyUHhQ4x0uofGq3g1z1iUPvh5dxjMGALaHvSueAztAfhzjaUAvgJH47wszKLwVad4Hz3u1r35V26cU2uvVc63ONhPIZgrtd2uzNi8PnxfC9s8YntRhz/x62vRFPOZ/RL5QxZD3qsVc6eHNe7zG6ddnXrz65emSNsawaXBJVDg0G5R0/pr3bvGsndMvJZ1DI05/Oyy99jpYJF/bKQiU9Y8GnXJQeb8adJ5FS/sh60jTPRj0nPVQM+4sRfJi2Ib+IJBUiOLUD8Dy+FKb2GNpZbJvkPQnTO5l3hFG/vdEmMc65bXaBsBnAHwKZplsE5YCwIqSXkzL198B3SzYCwE8PfwDjN9jy/D7g2Fh4DcAuJrkr2FVxNqGBsBRHlXSCKkjyZVoBJA3S2qIr0pM/iWkxt2z2eRS7sbKOSc8zF5sUW6CP2D2pTMPwJkar7LhWSdPl5F3bSDp2yR3q+xrHM69JcnlZGV2QfK8MHd/8XiSK9G33x545bNZF5558+INsJLSFwMAjfF+kjYvlbQhrVTnMTSG/xRyMt4Yd4ppUJwty7wygOuZKL3eHGiCR6rxvrfhiSTqGwk5s3Y9kULM8NtEuEPSJ0muLmkbtkgf0aNkbQf6Esk2eA+AQYw7znHaDFblqQs1pPievW5IdI65pPPRQTLJ8QoxnjH3yEFJxl3Enl54ZAWOZyO5DCziual8MpYWzgRv3CR9Vl0kdulaT6NV+VsRRgaf9Ip6dBnPGGA2BXle9LmNmCPn8ejWVTzrqa9+VdunFNoHKs+1sm1KsgkzuO8GM9odKOmW8Le9Je2jUf45SHo7yWbPvBzptB1P6rBnfj1t+iLWd7KFKhxYnOT2sPLvx2qWy3Q7GWdI8sBMciWYQSwXadDHMNSJ9vxmEBtl+sxLrX7Zt40HXoPTPKCs81e+d4tn7ZJ+Ken36DAQtQxXJf2jQalgi/d+NcidM0v7YQ1puqcPg56zFgWh8gzUKtsLC83LQq3Ujw6DBGCLckMAq9O01DGDgAfhMLd+uNc6SLxUJF1H47W4G8DrkPZmNn1bWtLdTDPUQ9L8oIQ8MvrdTEg3ybNgJdwOhB1WlBhHwMqGZxU1WmhfjI1h3pAjAZwbfjdW8k+T80M0OMXR5tzM3y6EhZQ+F5MRi8Voh39uQfJGAJ+OFLORlw7JdsqOa53AontWhEVgPQbhpdoGfeHcR4b/m1+9CpYj/AVYOOGQ8PbbI+MusMzm75k3Lz4U7tGQnr6T5LUYLRfuabMErVrHwnAgGVsnQFnGAzz5t51lmUk+FxbheBMslePE0K+dJR3Xuo4nksgVCelZu/B5tD38NgtJrgwrzb40xiN3avL5O8FhiGRjJaKJqmx+P6mnB/CNU8OfEN8vTt1ycww497o+aBTXvmPetkx5xtwjB1kZ1zA8C/Fa8ciK59mOhKU2HQ+rfHI0LM0hhoc3rgbeSOxOkNwMljL4dwDLkHyvpDHHmFOX8YzBVQA+BtNRXou0ke44WLTKzwA8Fha9lYJnPQ2lX3X2ibOR32OQ9D1JbbJcz/N5xyAFwtb1qbAzyNkkXxOMli9LfsGqo24BOxAfAzP47tRq5tkzPfPraZNDbUTnWmzxdCSc2jmd6EmwCKklAJxLctNgANgcwOHt+SX5cphs3w5gWZLvTslUQE4P78LfOVsBbgyqK10dn5P6zkvt/fq08ayBkeuUdN4Knd/z3i2etZHRLx2IDVcl/aOBSw4c96tB7iya3Q/lL3EOwHWmcZ2zvJhz4w7J18LyXu+BHTTuRnde6WUwwuAZDgW0KmG1N0IAb4QpPvEmDklHRN9ZHMBhtPzm+DDm6f9nYQrAr2EhtPMwXqLvBJjB5T6YQvxhRBwtAd8IB41Lafnzd3Tc7xiYEncbZsdpJv0jGIb+ishwEw5s17Yu5VHUYq/2PACU1K6qVVW6NoEZRTU8/8jntoWZxmUDAL9tPms8SuYSGbltlljMiZtaP98jC8uM8SDJk2AheL+AKTMj8KwTmNfwpzCv1wWwihMpuBR6zOabzgOwbmLuhsLuyPS7UsazoD9v2DNvXrRLHt6buJanzYGw9bESzADZFWqclXHAzRWUK8t8KCxlanmY0rsOLOrhDJhiHqOJJFot9CcVSeSNhPSsXY9H28Nvsw8souo4WLhy+7mGIvGuIpLtQHzAugLpdL2J4Bin8wrvSTfHgHOv6/MsjRFwiDGP4RlzT0RdUcZV4FkIxqFt4fO0e2TF82wrSDokfL6E5JsTbdq8cUm5rMBSLEdil7AXgBdqlEcldRD16DKeMfgigNdIupHkf8DWYJtM+GQA/0fSL0juCHvXtbl7AN966qtfefr07vD5Rxg1HKYqipWuVdMmh6WaQz7JS2A8SRuh25P+dphx9yxJB5L8ebuBc8/0zK+njdeR0YX4Od+aa1jSiWDE4E007xsBnEbjBesay31hEYg3kHwSgG+gJVMePTz3/CQ/B6sQeBzG19ykcM3LNECLenJHnhWu5dV5vTq/571bPGsjr1+WEM9zSf9okJWDivsV4TmLwrEfykGaXjG/3vOhC9OI3FkaJuAbwzp/oLrZ7k+FeemeA1N8UoupHRFxZ2qBJ4xAf5U0SQj5BjDv4WWS1uR46D8APEXSOiQvloVVtYUEiir60Ahgr+643xqSnt7xtwYew41nYY6QzaWs7c4N02OVBMYPyCnsCyOWmuEKSrRZigORCatV6o7kqxJtXhn+tjjsoPrucN8vaLYMcHGdSPqJXcb4kjLd8ij0t8TzR9JjiZ8Iks62W/ApAP4mqW2YrJHxLjSeDlfesGfeKvCn+Ho0bo/qNpJOJvkDWB70Nc2Gn4BHxj3oLMsMMz59P/R1J0m/DZ/HjMqySKJnIxiL1UrtCvBGQnrWrsej7eG3ebykH7840QAAIABJREFUw8Ln09p/1EAk3nIQybLOO36p+ueKN/CM09h+1OpfTand4l6XQ2qPifrx5ehzFdG1A8UxlyOirkLGk6CVyL0Ptv97PO0eWbnEsZ4eRXLlcDB6PBKV9TDOG9fnIAb4vMMleHhUXLoMfGPwCgArknw+zIiXchi8DcANJNeG6V7JinnO9eTSrxzI9WkL2Dtg/6CT9blWTZscZtaapPNIfhL2Dm9HXzaYJ+lBzka8T5p67plfTxvAx9FV1IuDXphDSSdakqGSkKRvBD3tq+jmIHxAgURW0p+YLlHv0cM7n1/SB0iuAeOw+Vnh+bzwzksK3mgqb1pWVeRZAV6uHK/O73nves7anfql6qKvXDqCQw6GhOcs2nc/bPQm75nGez50YRrGndsALCnpxzQS1D1Ibg6rdNX2ws2T9J5wcN4WRto4gvZmGCy4KbwItlF8Cf2UlDsk3U8j7ANMMWvjPlpKym3h/1S50iZ/sSlbuy3SbPUXRRtAFzyVmYoLM3EgeVzmnklUWCUB8/of3r5GC9eoHJZcIhZzg+P8PUt3tZVVR/oByfVgClu8fovrhBExM0NopaRUZItHoV+D5Bdh/Etno78iPgaSr24O6kHOjoWt9Y+2Xu5uGWfB2yVn3nDNvDnwVFppzRtg0X+psSy2YavyCUkoHU3kkXEPmrK5z8B4WeY4pDNW3hZrX4TkDgD+ExaJsAvJkyR9Jm6j8UjIw5mOhPSsXU+kkIff5r0wD/KkmDSUN4Ua7/g32u9ejVf28cIzTje0D7uVyln8PMW9roA1MLxH14PimNMRUVch411YFqbnvDV8v+Rp98jKKlF/ng7gMEmbtK6zJ4DzSN4Gi85KObp2wChvXF8+JY93uAQPj4pXl/GMwdtgHArLww6rq8OIXGOsBSuGsQSM62ghLAV2BJ71NCA6+yTpAVr0RZfhxH2tyjY57AirtrW5pJsknUgrFnJwR/sTSf4YwNNIfhsWwTUJPPPraQNkHBmVenEWDp1oz/D3jcJYHkRLU359oi0A3B72/LNhDptUIQaPHl5y5NSsuS7ERpnivJT0y6hd0ehWaLOm6iLPOp/Nq/PCr/N73rvFszby+mUN+uofcwHPWbTvfthwJXnPNN7zoQvTMO6sAODttHDuhgh5DdjCWb7V9n5ayPLSoe1Y/6LrIFwrGQoqaWNa3v5bAewqK2c9CZp8wRXCwX25RJtVYc/TEH2lFr83f/E2AD+jedi78hM9lZk8BL/tUO7fdlwrhxqG9uUjJexBGI9Huwzdo0iuHl3nerUIgjVOLPbdCfrdoCTgY5DUTgkCfOskJmbOwRPO/RRYetjqMO6L9Thenr0vPgSzPgPG2bQegBthG0v8cq6RcU/aDlDOG66etwz+DbNjuS9sLDcE8OvIM+9p46184pHxImRlmV8LU7Ql6VvN30j+Fy1/eR5mc5nnwaJz2vhPABsE4+QjYHPzmUS75r4PwBSCFIprV5lIIdZxrfTlrhnSoFDjHT8alsa4afi/Kz2iE5XjtBuMp2Lr8H8t4nHy7HWdmCOPbgptJftolMfcE1HXt7rRQljkqcvTnpOVCN8leS7snbw9Ii4Skq+SdIYsim+15r5hDpo28yUdFa69fvT7vhVhPN7hEjw8KkBGl/GMQYQtYAfesyQdTDK1Rj8Acx6eATNo/Bxpw8ZQEZoeZPsk6ZqO71Vfq6JNF+aFtbZR/EtJC9ji3KCR5f82zMUPATwbwJUKhQ0mgGd+PW2AfGXbuzFcxbgGSZ1I0lmwfSD+3X4kv9Jxna1gEdb7wQwVqdSeoh6OgiNHVsb5ZjrKqTuNMp55yeqXHqObs83ZdEaeeQ1OKOu8Xp3f894tnrVz+qUDsVGur/5Rez8POs+iA+6Hbd2oNL/e86ELc27ckXQ8AJA8rNQWllO5C8zyeD3S1sT4OvMQea1iBIE6B0bCdSjJsx2W6DFIWipcr/MFpUDyTPKJCWNFA2/+4sYAlpeUY99uLIpPgFlxxyyKigh+u6DxUm9PaLdhgjFcEb9PhdUZMNKvRglbDObFahun7sas4WAx2MtnxIDXKAAcreZSXWYWADReHrWGJDW+TnGdwFkVQb5w7vtpIcoPADgIttZrqhd5EB+Q5mk2tefWVl9qZNzFt4JC3vBQ8xaudXW4xh9gXsi3wxSCvwC4xdsG/sonHhkvIigUq8MiibamsezvEv4c5y8f1vG5wbymL5LuI5mKTnTBs3aZjxSq4VoZlLumD1TnHb8yjNMlALaRpUXVomacrg2K2lsBHCDp7gnuB8C915XQ26PLOt4awDfmnoi6IaobuT3tBVlpcBbscP0dGBF2nLq0P8kLG0cILI1vd5gRqNnvdyR5vqQrwz0fAwtZ3xizRtpJ4PEOl/BVmB4z44WWdEK7UUGX8YxBg8VgSnmzPlL79QMyLoWFkhaSvLOj78X1VNKvKtDZJ5IrwNbcK2ERS7fC5mKf9ru54vm8Y5BCLoW1rTsdjpB+I3PQTuqkbeCZX08bIOPIkFFFuPRizqa2PRlG9v8uzab7x8jqRG10zC0A3AuLnLwWwLtghoz24biohyPz/CSvhr1D1gXwAMnFYHO3s9KVbT1OP8+8lPRLjzPa06Ym8szr0CzpvF6d3/PeLZ61C/plFi3DlUv/yMkBB+Q4CsidRedqPyzJb9+qeSOYZin0VF3VdqjYQthi/DtMcI9qf0GtvDwauXAKh2M2iuA+mJehD36Aco7ngkwbb/7iVZhN3UqibVFMgeQ/MXvobL73xFabj8NSG5YE8Ohw77Val/JW0CgytCcUsLF0ssSh/YDEpe6DeSr2xmTewPj628G8UI3yeB9afCKMyLeifnY9a26deKsieNID3grzlF0B82Z9TMPl7zcYKdfZ8fuRbiV+15ZxT9oOUMgb9sybF2xVj4ARRbbTP4tt4K98UpRxJzaU9JLQv4NhJGzNfWvSH84leQpsg98ARurWCZLLSrq142+eVITOSCHVca0MyV3TG/J7x/+F5KNhVanOpJUY/UPlvWrGaVmSz4DNxU+DAaQmaiYVap7b67JQhUc3g2Ph560BfGPuiajrXd1IdZ52T1Rdo+v8GqYzrY5Z4+qeMCPD6TDP84kw/Wrd6PvvAbCAFnm6O8x4/X0Aa9c8VwJF77ADp8Le8U+Cec9vgKUDjaCgy3jGoMEJMF1nVVpE8DcTbc6lRamuEhwaXbLkWU9DVSjL9ekY2GF+LwD/wGw1vOMxXvShdK1iGzr4x2jVFtuRaqnoy5o0Fw888+tp43JkwFe56GAA20q6lOTzYAfvlyTaJXUikjE3TruPKePPqTADz3Ng6+1otAw3Hj089/y0KKuPSLowusaLYO+n1LN5nH6eeSlFExWd0c42rsizimcDyjqvV+f3vHeLZ21k9EvWVUPz6h85ORiS46h0Fh1qP2zLZIkLqU+1sDFM07jzAcxW4eh6Ye8J4AUarYzQJso7H6NpWaunLtS8nEguFX7uaxHzEm11oclfXB35/MWXALiW5C3hbxOlbMDHUP7vsMinA2GWyVTIqIffB3B4FVJeqvZFwmaxB0wxuwqWAjMCSVvTQuR2g1lxa0tfx/gv2Et6Dxh/R4qh3EO+1SC3Brxs8J5w7p0BPF/SHcGy/EPYgWtIxOk8pdQewCfjnpQzoJw37Jk3L1LVI9opG5423sonQ8n4I6IDcmNIqYakXWjht2sAOFLSWJojyffDopXOBbApyV8p8Ia04Fm7Q0UKbU9LT1oVtv4vD4YDL2pDeTvBOu/4TwD8HpY+cy+AH6OyqlwljgXwdZiM3AFT5J7dbkQfKX6DiQ5dJFdDnUe3C4+Tn7cG8I25J6Kub3WjzjXX4WkvyoqscuQLYJEoa8IObM3fTqNx1mwP81buL+mg1vcvhIX4vwm2ZufLUdrVAU8kdgkrSnpxcIztgHSlLCCjy3jGIGr7eRphdpP+MxYpIumjNAL/XwL4jaQuMmHPevLqV1kU+rSMpLia2O0AvkYyyfvieb5CGw//2G4ww9ZmAHLjMygXl3N+i20AtyOjqBfDZPzS8LdLSHaNR5dOdAosetNbGnxpSa8ieYGkT4T3ZvvZinp44fkfGRt2wrNdQKb8fwAcTj/nvHj1S4/RzdNmBB3OCq9Ds6TzenV+z3u3eNZGXr+s4c5z6R/Iy0Ftdb0scmfR2v2wQm8qzW+famFjmKZxZ23Yy+KZMKLVGxNtPJURUpVsZkDyuTDr5k0Avgbz0iyklQtvl8qtwbnlJjgl87cDYYe6X8AOSd9OKbOSksaqCeDZFP8sC619jKyc7pKJNh5+H8DH0O7xUh0Z/n48zCp7NExxm0HkGfoigI+RfHsPC+cNkv4cxuDHJPfuaOPleOlcJ/JHU3jSAx5UqFol6R9MVzzoi5rUHsAh405vF1DOG/bMmxee6hHFNh1elDEMKOMnwjwhFwB4Iex95wbJN0j6JsnHwmTt2QBWInmOxqvPvQPAJgAuwmyobgqetVsVKZTBYTBP/iYwz/GxMI/0CNivZK0Xbu+4pA/B+Kya/p09YD/GEA6yM4dZWrURRD9PQv6Z2+tyOAJ1Ht0uVFWIcY65J2rWJeO5Ncc6T3unrIT9ektYKft7YUbFpykKe488rHfADpd3sRUxTAu/b6Kc7wGwPsn1Q5vqVPYIHu9wCc17f2lJd3O2WlIbnbqMZwyitkdhVnd6NY0we5tWm9jA93ySz1faw++J0PTqV1kU+vSX8PczYAfx5t30ZyTgeb5CmyL/mKQLSR4HYO2CIXE1WlRW6hrVhlbn/BbbBHgcGR69+AGSr4PJ+IboTgNL6kSSTiX5MpjB21Ng4BHh/dS8px6ZaFPUw5F//ktpaUHtNferjvZFo4xnXir0S4/RrbMN/ZFnrmcLKOm8Xp3f8971nLU79UtVcOeV9I8IOTmora5XQudZ1LsfTqA3Zee34nzowjSNO4AZXdYCcAzJr7c3VvgqI9wB4AAAT4MNVNuifCgsXWd5WNjeOrAKImfAlO8q0HgUAOC3zWdJx7ba7NX+nNjsvw5LHXkBLPzsWCRSxUiuBTu0LAezyl7e9pwERTbGO2EVU+LS3DHZ6IMAfpjYDK8nuQ2AO8OCTlWP8RAzAz6G9mJ5dgArSDokfL6E5JsTbWKejZRXuQa3kXwDzAC4HYAVE21i8i0AYxZ31zqp6RPK4dzXkPwsZise/G7Ce3ViwpdNVsbpryBSyhv2zJsXnuoRnjYueGTcA0mfDe9LAjhC0q8rL/FfsHfkkTDejsYQcTzG+T9ulXQLyetkJWm7FIvi2pUjUsiJp8vKcb9U0rdJ7tbRzpvz3gdu7zijqgiYlYE5i9yhEbwvhO2Jfw+f4zlxk+I797ocaj26XaiqEOMc86Ei6oD8mnN72guyci0sVWErSb8lebrG+QxiTpkvRz/HRpIro89DlC9v4PEOl/CNsM4uDYeMOzra5XQZzxg0aA4w+6N7LJqCCjvDnHZd8Kwnr35VQq5PW8HW2q4wA+DtMCPh1hNcq9hGTv4xSZ/u+hvJpWTR9mMRIz3hmV9PG8DnyPDoxdvAUi0/BdNnu6rydOpEkmoil++GpXLG/7fh0cNzz/8+AG+AvfuaNfe/sANuPL9N/z1GmeK8VOiXnvdcro038qzG4FTSeb06v+e9WzxrO/RLF3eeQ/9okJOD2up6JeTOot79sKaYEDAMB50b0zTuNJU1Go/VbhituAP4KiOcAPP+XQJblEcBeHX093tlVRFAcifNksB2KQUl7AvzCDb9TikEnrSdZSS9MChg+waFLYVDAMyHvTj+B1atqH3wuwzmDWz6tCYsaiLmH4rzAxeH5Q22jTvbwUKZT4YZiMaiXxQRM5NcBzaPKXgY2ovl2WEs/StLujG8mBZPtOkTpdHGtjCL+kcAfBAW+t3GxRg1KKUqrXjWiReecO75sPnbBDbuQyrlk8Ij494KIqW8Yc+8eRFXj/gNbGwnaeOFR8Y7wUAaS/LJMJl+NoBfkfygpEl4fFaU1GxIlwSjWRuNsXgtWmrsmok2QGbtsi5SyIMlSK4Yrv0YjJZ/j+HNee+DGu/4GjAZORMDVkfogqQnAOZtVCJVV3Wk+DUpqinUenSTUH2FmOKYa7iIOiCz5jyedqesHASbj6fS0pbGooEk7ZPrJMlDJWWNTCRPlbRZrk0HPN7hLCR9MerHd9Bd0bNTl6kZA0lnht/t2nxO9Onw0GYLZSJ6PeupQr8qXaezT7IqRweiw1DTnl/P85XaqK46VwqnA9hY0v8UW1bAOb/FNgEeJ1xRL5Z0HS29+G5YFaSuyJ2JOKwS89tQVjxfaeJmwKeHdz6/jLD+1PAvhdMRcbZ5jDLOefHqlx6jW2cb+SPPagxOpfn16vye927nWdurX8rJnVfSP6J2nXKgOo4jDzrPoipE5zbyVKk3AcNw0LkxNeOOQpWNBiRXokWg3CypCS/0hDw/StJJ4fNVwWsfI15ksXd5sdo+B1yjcmiyJ23nD2EjfDUt9KyTCFgWVrxQ0l9Jpg49v4yFJAjNCDmkWkSjJNshlYBFO3wQs6HjYweRYCn+9/D3pWEvpxQJn8cq2VT5arxUKQ/FngDOI3kbzOKfanMiTDiehdnInZoSyDHuh3lUmzFIpYh4vGnFdUJ/VQRPOPe2jeIbLNifguXZLjJ4ZBw+bxdQzhv2zJsX/ypL22j6vT2AL9S2YUXlE4eM5/AWmMftKwA+D3v2TWBRQDURKfcHj9LfSK4p6TckCSMlbcNLJpdbuzWRQh7sDnv2J8DI/nbqaOfNee8Dt3e88ViSHLQ6ggMlg7OHY6AmRTWFKo9uLTo8oq4xpy9q1ivjJWLPkqe9KCuSDgBwQDAUbQsLH98fwHGSLi9cf+aRHG1SEb0eeCKx050yPaILqRSZoi6Tu11038bwt3zXO4IhpQVRuWglUuyd68mrX+UfwNmnDozMr+dauTasr86VwtBEygh988xvsU2AxwlX1ItpxNRrwCL7fwXgwwBenLjWpBxWXfL7GXST4nv08D5VP9vzWzTKOOfFq196nNGlNBpP5BngNziV5ter83uicjrP2jReo6x+ycm487L6R4UczCBnVCrAcxbtQluevNxM2fmtOB+6MDXjDlsVJgC8ERayfCR8fDYN7qTlt10MW1jtF0stCWwJM5sXzHB0ffCExIjTdh4EcIXGy8RuCWCF8PmP6CZP+lswWC1NcgukCRiXonmsbwkW8jGhIbkvjPU7VwnrRFhEz5GwEOLjYBbTGBvAPKSXSVqTZNeG0mmVJDlf0lFqVfmikSI3n18l6QxZ1NVqDHwKtLzOEUh6cfhO1hLsxAmwMLwzYGNwFOygFuMeWBjy3egO6fesE29VBE8494tIbgDjdTgU5gmZEwQDwJ6YPdDsK2ksLckp4x5vF1DOG/bMmxcfJPkS2PwcgVaVuYo23sonHhnPoalc9mhJ3wmfTya5Y+V19oFFMtwD4DJa5cE/I22QuK79uw541q4nUsiDR0oirUzmzbBQ5RS8Oe8To8Y7TksbAaLKSw4HwsQIShMQVWNQmqNsKZZ5CDx7XSdqPbpdYGWFGOeYeyLqvDI+8ZojGY9NUVZk6bM/IbksjM/vOFg6+lCYNArVE4ndhfVgessC2B5SOux7dBkPmgjdJlo3NV+NcbMpF70Q6TXrWU9e/aoEb59SaM+v51q5Nm7+sYo+DQXP/HraAD4nnMdb/xRJ65C8WJZm3JUOPymHVddYjslUjR6OflU/233yGGU88+LVLz3O6D5pNPE+5jU4lebXq/P3ee8CPv3SzZ1XoX90ygHrOI464TmLOtBeux69qflebn6950MXpp2WFeNOpUnKStgSVpXnONjgtAexlgS2hGbzAiz6Z2m0ygbCKgZsGbV5PszaG2NlAAeSjNm5U5VdLoPx5/w13CdV6v2HsNSkVYPFdNVEm9ejXAkLkg4NHy+lldpr4w5ZGdbGE9ZV2SZnldyR5PmSrgRmUig+B3v5Ncrv/iQvlJWzBewAvDuswkWcMx9jCAVgBUkNV8e3OpSrV8CiBA6MXnZteNaJqyqCfOHc76QRzP0CwHaSjih9pwcacr2voptcD/DJuNfbU8ob9sybF5vAFNI/AvhAdJiqbeOtfOKR8RzuoUVEXUNyU1hVko1Q6e2UdAGAF5NcDnaQul2TpUfF18yt3ZpIIQ8+Hozcp8CiqJ6K8dDqmpz3uUTs7WlyuvtWXvLisNb/XfCkdnr2uj7wruHaCjGuMXdE1LlkvOeaWxYm41WyIulWmKf18877zCly3mHHd9emEVZuBUvvPRvAAklXZ75T0mU8951Pi0p5Bsx7PGa4lFUneyxM77pGgeS043ql9eTVr0r9dvdpiGsV2lRV5/KA5EUwHqsFYZ1PBOf8FtsEeBwZnmib+2gE4LeF/7v02iE4rGK0o5OBOj18SI4yD1efZ168+qXH6NYnjSbex7wGp+z8enX+Pu/dAI9+WcOd59U/cnLg5jgqwHMWrYWXEqMkv96qeS5MMy1rZMGR/I8JL7U+LArg32GL7nmIrLcamHG6HRlC8oBEm/mtNimFL+vxo+Uabgvz4vwm/HoDWL5n+357RN9bBkY6+EMAe8vyAAFfJawrSb4NNo7rArglvDyh2dC6l5C8AcAKQQFZLnEdIG+VfA+ABeE6u8M8bN/HaKrHnjAL9+kwtvETw7XWbd+IxvkBAM9iII2usd628GuSL5H0U1ru5XW0kMd5ku4N1/5RuM8eJDeHVYIaUdQ96wTOqgj0hXMfDzs4/CuAg0iuJOmTYxcbBh5yPa+Me709pbzh4rxVYD9YBaitAXyU5N8lnTBBm2zlkxoZL2BXmOd0OZgn+HbYmpq0lOIqMAPeKiRvRCEclOSyXQp2Ye26I4WceAUsvPbnAD6vdFWnmpz3uUSsqAi2yR9Ci0D57BzfexkA60nam+QZ6CZJLfIQOPe6PnAZ7FVfIcYz5p6IOld1o55rbiGGl5WHHWSpZbsBAMkNAXyS5JMljRWigE+XKYKWbrsZjPzzaNg7f/tWmzfB+NeWAHBSMN58InE5z3ry6lelfnv7NMi1Cm2qqnN1oG3kfRXM0Hc6yWsAfEXSj+uezD2/xTaAm6PLE22zKsz4PA+zvIUp9OawAkZTHhm4PyMnnFsPdz5/F9rzWzTKOOfFq196jG6TpsEBo3PoNThl53eKOr9Hv6zhzvPqH51yoAqOowI8Z9FaePibgLL8eqvmuTDNtKwTMFqtoh3V4EXjNWw8iIOF1qcQjCd7wFKarkKCvZ+JPPzEpUqVohbAcus/CjtIAhbiNebtS/TprRpPk/FUwloj/Ns2+t3hiEJsJS0V7pklzULGKhksvOsFheAcAPPbAirpNFqe6Pawud1fVkIvhS0y/ajFBgA2JXkfZg/ZVyFKvYrW7jzYeF0J22Bm4Fkn8FdF8IRzn9tEjwTFd3/X004GD7meV8a93p5S3nBx3iqwBICXyqp8nAkb8zHDjaNNqfKJW8ZzCF6HGRJ5ko+D8RpNmn98CArhoCTfD0v5OBc27r+SlDImda5dDR8p1HiuVgHwcpIvVzoc1pvzPi18HrPvsD1himpXStkQ2AezXEybw+Yk5fEt8hA497qpQHUVYjxj7omo81Y36rXm5kBWuuCJlKpNGx0MNM/qG2G63tKwd2gKRV0mg3gMtoCti7MkHUwyVeb3A7BKp2fAqkP+PPzfRnE9VehXJXj7lEJ7fj3XyrVx84+RXEXS9dHPTfrKSBXUoN8eEowO+wD4OsmrAewX6dUeeObX08blhIMj2kaBq5DkE5VPcZ2Uw6o9v+vC+EzGUKOHO52QrvmFzyjjmRevfukxuk2aBteG1+BUmt+p6PxO/bKGO8+lf5TkQH6Oo9yzFc+iDrTlycPfBJTn13s+dGGaaVlxSNY8mEI+Ca4AcLSk2lSGSdGkpByP7pQUTx5+tlJUWJjXwkfe6+nTdjBiplwlrCa09qkAfqd8KO8PkFeSOq2SwbjUGEfugRE/rh/afjS0aZ77DtiB967md2qV04aF5e0P4HHh+X4FwMsJMgJJa4X7rwDgbzJOiDY8KX3FOZG/KoKLVJvkjiGi5ij0q2BTQkOudzvMQt+1RosyXuHtyeYNO+fNiy/DvBInwBTSD07SRoXKJ5UyXgTJjWDvmtsBLEfy3QqVAiuxmMrhoO+ApaZdBPOYdfKkOdZuVaRQBt5wX2/O+7Rwn6TfAYCka0j2OdR573dbuN9tJB/oaOfhGPByzkyKQYhUOV7hqXPMWRc1661uNNSa6yUrtLSCbWH77rEKUY0MFVHgqNYm6U0T9bwHaGlVW8C8uV8H8B51kNMD1bpMG/EYLIZwKAw/p/boB2RR0QslLSR5Z6vvk0RolvSrErJ9Cv16JoyvoyGd/qCk6xLzW7xWro0c/GMwneJJsDSgxtCwOCxa5HlqRWEGXfAdsPk4AuZAeASMj6nGuOOZX08bwOeEq4m2WYD8GsjqRBXze4s6qk1V6uGdz09LqXTPL3xGmeK8VOiXnhS3Pmlw8T7mNTiVuHKmqfNn9UvVced59Y8GJTko3a8TzrPoSrCI0bthVBy3hN/vLWmfhDx5uZlKZxr3+dCDaaZljYQp0cKMJ8E/AJwaFJ3/AXBGz4NdCZ6UlFJUDuD3+PXqE8l3JNrfBvMcjVjLWRfKW1K6O62SmOU7ALrzE+N83i9HP6fm9suwsPo9YYeMY2BepGoEC/iXYBvPySSvUyi/SfJESZu3124HiuuEfjZ4Tzh37IneC3Po/VdErgfgQSXIlEO7oow7vV3FvOHcvE2AYzBrrDkd6QNrsQ0HqnxSgU8A2EDSDSSfBOAbsBDTWtzPcjjorZJuCeP8IMk2WXgDz9otRgo5sRHG3w8pWfXmvM8l4nG4LrwbzwfwAkxGeliDi2gh3efDDBMXd7TzcAx49roiKjy6k6IdqZob85qoWa+M91lz8VrpKyvHArgaNpfnktxyTKc/AAAgAElEQVRUxqexOYDDJd0XHejGkDjQTQtfg+kNl8I8ov/NwOegNGF2py7DWQLwMcgql8U8N8fDdIpVSX4Xowp5g3PDXr4KycMAtCMIJonQ7GvULPUJsLWwD8wg8lKYzpAqSOG5lqdNF5aF7f9bwCIatsBsIYokNySMD2O+pN9Gv/snyfdV3Bfwza+nDQCXI6Mm2ia7Bko6Efzz+6RI5h8E8ItgtAbq9PDc81fNr9MoU5wXr34Jn9Gt2Mazj3kNTo75nZrOH9BHv4zXslf/SH3XC+93PGfRY2FGqyUAnE3yNbKCIi/raO/iZnKcaaqrheUwzbSs8zGasjFRvqakwwAcFoR4dwCHB4vZwZolARsSnpSUbFRO6PfFMCvhI2GKXh+rXK5Pa0aft8Rs6kjq5VwTyluqaNZplXQs6raXNdXmUEkNeeajJP2Q5B6SlDloevAJ2Avy6wD+GxY+3BgJVqq4jmedeKsieNIDpub9pzMlxynjHm+XB7l5q4YsDQKSzqaRlE/SZqjKJ148oBC+KulPPeTAEw66Lo13aq0wz2sm2gC+teuJFPLgxvD/zujO4wb6lWytAn3e0/mw3O/XwDz7E3FjeCFpB1qVJQI4Rd1pDB6OgeJelwPrPbqTot2vzjFXXUSdV8Y9HBKetdJXVh7XvKtJvhHAaSRfiVFleA1YAYbjWr+fS6dZCbVVMHO6zLth76IfYfz5RlL6JX2B5FkAnm0/aoxDQtJHSb4Klrbym/bhsXI9NaipGDuGUp8C7pTUVNj5Tpdh1nMt5/26sFDGDXkOyb0kFcsIS0oexCRVjZtzfottAjyOjJrKRaeUnyAL1/zCjCSN0WYx2P65FgBI2id3g5Ye3vn8tfPrMco458WrX3qMbjmH9fFw7mMVBqcSph3x20e/jPlyvPpHg0nkwMvVVzyLAliqcWqQvARWsGUjdBuQ+nAzxfCeD12YZlrWIDwptHKfW8BCNG8FsBNMqP4XPcqGZdCkpNwGyy1MHXx2wGhUzkwbks+FKRk3wbxRJwJYSHJnScf17FOTJjNzP0kfie79ovjnBDyhvE0k0G+bz5KObbdzWJ1zSPEBjXUl+nwPjcV9cVr5vT7GnQcl/S2MwT0t78PTOV7eG0DS6+JZJ9mqCKwL556m99+bkuOScYe3y4PcvNXi1uDJasYydS1Pm0Eqn1TgdpI7wLxZGwJIRlSVELwSbyk0yxLOVa5dT6RQEbK0EpDcovncgT4lW2tR9J7K0ha6+MTmBJI6vc8RPBwDnXudE7Ue+0Ew4Jh7Zdyz5jye9r6ysiRDOWNJ36BVQfkqorKykj5AK3V8uqSaCIw5g+oLY+R0mS1gB7T9g1e9EzQi4AZrkvwmzFAzU6wi0oluArA8rZgFMFrQwgWvflVxnVyf/khyD1i11XVhkS//Fu75vZprDTgGrwBQPPwPBef8FtsEeDiVinpxfL/ms8cgkoBrftsGHJJXwo9YD/c4crzzWzTKeOfFqV96jG65NjX72FAOzWlH/A6iXwI+/WNAOeiDZWHnyudIukzSebRUrtMA/EvHd4biZvJWzXNhmsadOwAcAOBpMOU/RTjrwc9g1s8tJP2h+SUt/30wkHyVpDMUpaRIujkoQU2b+ZKOknQJQh5++H2c+3corGz58rCXxTqwl+AZME9ZNSR9P3j9VgbwJ3WnpZUWhye0dl+YMthYLefCm1d7zf8DizRYEWYxfU+Pe18dhHcFkrthlLvnLnRzKgDwrZMIpaoINeHcsSf6Csyt99+bkuORcY+3y4PcvNVia1hI/2awsWyXb/e2GaTySQW2Cn3aL9OnofAA8kS6NWt3EOK48A4ELGpudVjuc6oyzpAlW0vwek8fiujkGHDudUXUenQfgvDKuGfNedZKX1nZEzbeG0m6SdJBJJeGRerEeAe6ldeHAzp1GRkJvvf53oZRLot7JbXXeFsnWk3SUyfs91D6ladPC2HpTQ3R901IFyXxXGuoMViK5MUwfehBIJ12NyA885ttU+nImKRPk8I1v7SIyyNhfF43AnhXzU0qn989vw6jjGfuXPqlx+jmaFMTeTaEQ3OaOj/QT7+cJLWqjxwMwtUHk5UdAXye5OZhzzyRVon34I7v9OFmiuGtmufCNI07J8CI0C6BWZWPQsTIXQHCNum7aKFeF0i6UdLug/XUsD/JCzWb6vU3krvDWOSbkMYdSZ4vYxdvKjt8DhaS3bxg7w0Hf5DcSSFnmJaLPxFo4dWfhb24liH5Xk1ApCpfaO01iSiVRQpZjutMlAjJdwTl7aRmLirwHthGdS7MOBFX27jR8YL3rJOm3yU2+GI4N0f5A67AbG7vyzB3VeO8KTkeGfd4ezzIzZsLkXEAGPW4LA/gZm+bBhqu8okLMpK6D7V/T0ea4wTIEul61m7UNhkpxNGQbw+aajh3w/LBV4eVCm3fr0/J1lq4vKcPUeQ4Bjx7XQ3m2mM/JxWevDLuXHPFtdJXViSdhdb7WtJ+JL/S+t3NAG6e1rtraJR0GUnXOC/1pzgKMBwQ2xjRiWjRw5NiKP2q2CdJ82lVPR8Z/S5lfPc8X58xiGWzi/cii8bYPMFXPfNbajNI1csINygfeepCxfz25fGqeX7v/HqMMp65G0q/9MKzj/VyaC4ind+lX3JY7ryiHAx8vySCA2uj1u8W0HiDUqghTc/d11s1z4VpGnceJemk8PmqsNgnwQKYstKQDu2KHqRDGewJI4I6HZZHeSJMKNeN2rwHwILgydsdwEkwwqk4hSFWlOKIhySvR0XfXtiyFDYGpLhs91rxgmxbzDka5vh8ks9PWKFnvOLhWa6XhbgvMpD8J4Bbwo/zYN7Tf0PrsO3Ef8IidC4MP28JC5cHgF84vu9ZJ21Mwgbf4CQAd8Isw1n+gAGxAYwgtIROGZ8Db1du3ry4HLaOfoNAehr9v3FFmzb6Vj7pC0+a4wyYIBxNGCIGIdItdaWmsaxCzgtghtQ10cG5xOFy3j0oek+ZKCeuTCWgviC5Nmxsngzgz+iuuJTjGPDsdTUYxGNPZ4WYORjzrIw715w3kiJ5iwn6PIP40EdyNZihbl0AD9D4xC6DjVEqEu4hh5wuQ6uouCeM+HoZWDr/OQD2SRx+n0ryQwBugDkOUt7Tx5N8S2jzi442XgylXxX7RPIYWPrfbZjdw54/ybWc9/PI5mUANoXpAfMAPBFpUvw2Jk159sxvtk2NI8OJ5aM9+EEAV0xyuKuY33nqweNV+fze+fUYZTrnZQ70Sy88+1hfg9Oi0PlzWJYV3HkV+kenHNTcb66QcXrUkKZ70Od8OINpGnfuDJNyMWwAJiW3XFUDkg51QdJpYcK2h3mD9pd0UKvNhQDWo1VqOAfG5t8uDdcYWOa1Pj+rR/dylsLDOj6n4AmDuxvGmg+YQWpp2AtqSHgs2fFL7TxJM9wEJH8k6ewJ790ZFi1pl9KXPeskgT4hhE1I7b/AysNOnAdbgYM0Hv6aQk7Gh/Z2DRHO/mLYWP4cwB4KZYInaNPGUCGik8I1FiQPgEUjfRXAH2CVaRqlsK009CLSHRK0fOQtAbwPwL2wA9vTJN3d8ZWhct6LcHpP57qceBsHw+epzZHie/a6GkzksU/AWyFm6DEvyXhxzVV42icGyfgdOYLoEHIEgI+EOW6+9yJY5OVc8BjOBXK6zDGwFPi9YFxpj4GlNhyP8Upn/wbgsbAowH1ha35DAL9WKIkLC9t/LOzwuBeA55J8MoC/TmCYGUq/8vRpDUmeKDvPtTxtPLJ5Kuww/hyY8/OuVIdIfkTSJ5ufJS1wPEcKnvn1tBkSv4TtZ4CtgefDxqMW3vl9gJPzeNXqNtn5rTTKdM4LhtcvvejcxwY0OC0KnT+HhajjHPLqHzk5mBZX399J/ggRJ11AU/HyXxPfqSFN92CQ88M0jTtbwioaHAdTGibNqx2UdKgLnC0VeAdsEd3V/E6zTNqfxKwn/x5YNaz1Q5vGYhdXFaoxvOQQWwrXw+SWwmIYXGxEAWYOhIOi7WXtQBxd0J7zPmugV1i0Z50kMHFVBEl/BLAJyfcCuJBGzD1XUQgN4tKZTT9Sz9Yp43Pg7eodzi7pF0FePw6LvnpnCMmsapNAr8onU8RnYXO1BozX42YYOWHKSNIQ6T4B5jmbiCdnIFwLSwHcStJvSZ6eMewAGCznvQin97QdBdXmLxoaLk+tMimozr2uBpN67NvwchwNPeZFGS+tuQpPex+cAjvs5FK4HhkbdgBA0gVkr+CgaSOnyywj6cTo59sBfI3kmLdX0tXh4y9Cm61hBom/IEQLS/pB9JVP0VLr9gHwBdgBxY2h9Ctnny4iZ9IYel3LeT+PbM6T9B5axdtt0V1pZhOYl74XnPNbbDMkJM2Pf+7xbnLNL8Z5vGZS2mnVfLeFveOPbZxZJLcL8jUW5VtAaX7dRpncvASj27UYTr/0IrePDWJwWkQ6f6lPNdx5Xv2jUw4q79cJkisB2A1mVD+wMdaS3FvSPpLeRPKFMKfMZnAEoeT0pgnRt2oegOkad9aHKUT/DitJ+TxMFlI2KOlQBjFfypejn+P7xfwuXaUa5yKyqLEULkQ/S2EcBgdgPB0jeBb3gJVKvAoTEGG3DQOt+zWGss5NQ9L3JMVhuDeQPBnAo2Gh7I+v7VOEOCy6uV9NKLpnnQAYlg1e0qEkzwBwFI2DaSdJc3VoXRIt/qAODCXjHvSdt+Y79wLYjeS3YGknJwHYT9IDNW2A4SqfTBHvB3Bx2ODmk3wFrOzjZ9rvAQCrS1p//BKLBAfBPPVPJXkEyp6OoUi8PfB4T9tRUHONPp7aBsW9rhIuj70DXo6jQca8QsY9a87raZ8Ykk4l+TJYSfSTO5pdGg5fZ8AMTU1kS1cJ6IcicrrMX8J+236+P6MAj+IuaWJi0yH0q4o+3QbgZzS+x8YTXSSW9zxfRxuPbN4fDApLw3SmrjPJWOXSvs6dcI0hiHV7gYmU0QkvlZ1fkrtL2k8tHi+S28AiQwCLtroaNg/nktxUxie5OYDDW3q4B9n57eP0m+t5caJzHxvaoTllnd8LD+eQS/9wykFfrr5jYXO2BICzSb4myMPLmgaSLiR5HIC11S86uQpDng+B6UfuALOhV5PmC26tyVNw3FCrXGAbdBAacm6ITQFLo9gOs0JwqHzpIm3EYXBAek6OhIWyHw8TgKNhh/carAGrznEcxnNGG7wbFoX0o0SbkT5J2qr5TPIZAE6nleKsLkWK0bDo5n7ufMfKddK7KkLkQW9wAYC3w7hhVu1z7QyuLT1nwFAy7kGveQOSRscjYARyr4OVmnS1iTCNynIeeI0XX5D0J1rVnyYqY0lYCsnirbbvBdB1OBwKrnBUSQcAOCAcWreFRZHsD+A4SZcnvjJNkkWP93RHjJYTn2tvY+/qZCVFeoK9zuuxL8HLWzPUmHtl3LPmvJ72FNyh25LeX2jyPgBvgEURLQOLbPlfmBIMkkuFg8pDGTldZivY+2tXzD7fT2EVEBc1htCvvNgYwPKSJqVEqIVHNr8IO8R9D8Af0R0Rt1fH7/9fwFApo6X5fT3JnzWGtXCYPhJm7GyMO4+T9Nbw9zcCOI3kKzF5qoh3fh+uGGof68Qi0vlziPXLpVjmHPLqHx458Nwvh6WigIJLYM7MjdBa35I+3XWBOdwPh6qaB2C6xp0rABwtqa9i/TEsWrLSBp6Y5Spi0wocDiMF/D5MITgCVsp0BsHo8RZE4YKSRkisZTn/z0YwEimdbrKCpEPC50tIvrm2s5I+QCsNfrqkVLl1wPIofwLjrCmVH18cwDthL7YfAnixrNpHNWSkrCvAFJBrJr1OBvE6GaIqQqoa2FxXM3svyeeFkMr/APDdDg/OUDJexEDzlopGaqebedo0eEhUlpMvzRGS/hT+90RlNRXTgHz+cR9UhXyHqMifkFwWpuwcB2Cd5u9cNCSLRe+4pIsRyomTXAemqMwZJF0XxuJumFFyLhST2r3O67HPQk7emgHHPCvjlWuuc63MQXpEV38bo9yp4V8Kp+OhoXN1IqfLyDhgDgz/xpAzTJJ8gqRshA/JR0wQ0dCgt35V0aerYFHOVdHenudLtfHIpqSv0wi8VwJwsqSuSjMnwUjdG3Lm3tWlQr8981ts0xNDFSsoze9WMKfIATAH1REwbrBYLpYkuaKkmyV9g+RTYMbsNgeJCxXzW40pzIsHg+xjBUxV56cjdSlqXozirdA/PHLQN2p4JoJX0nnBcHYajM/Ii7naDwepmtdgmsadfwA4leSNMIvcGZIm8WyPVIACJquyMSXMled+dUkbhs/fjA5dMY6HKWsvhXFkjC1ekjvAeFEuBLALyZMkfabV7FEkV5Z0I60yV9uj78U7Un1oIOmBEObuEbLDYc+0CYCfwULtXjNJp2gVHz4BU8SfTfJjmpysr4TeVRHmwIPuwScAfAdW4pywEN2UzA0l40UMMW8DRefFbaZSWS4RTTQDdfM85a7XVNiLr9Oe3ysw6hmvRjttonW/duqlG5JuBfD58C/GoiBZLHrHSX4W5p3/NUwpnIdxYtfBEOZ3DcxWmPwwhq8wWSvng3h06eStGXDMSzJes+Zya2Xo9IgueIxyi5ogvginLtOFmTEguS/MiLAkLO37KljKVHyv98C45ZaAjc39MJLXSTCIfuXs00sAXEvyFpicJNOyPNdytinKZogO+RwsGuAxJN8r6fuJRzwBdsg9IzzHUTBjRRWc81tsMzCGKlaQnV8ZZ80baVxpPwTwSrW4tmBV5c4huZGkmyQdRHJpWOR9NSrm13Otac+LB3MembQIdP5i6lKEIndehf7hkYO+XH07Avg8yc3D+j6R5CNgpM9ezNV+OEjVvAZTM+5IOgzAYbQSobsDODyEsh0clBYvbsBAVvuHMR5J8tGS7iL5KKQVgjskfZLk6pK2IZkKF/xPABtIuj8s8PNg4XMx9gRwHsnbYCHNExGphsiKm0kupo6ScpKucV7u6bJKaS+V9G2Su03Sp4APAFhX0h0kHwPb9ObKuDNUVYQc5iJa7EmSjgIsJYbGJj+GAWXcg2nMmyc6L24zjcpygC/NsQYxuftjkS57f2nY4PvAnXo5BDQ8ibcHHu/4BrDIjsskrdnxbh4ST9EUKkzWYECPrpe3Zqgxz8p45ZrLrZWh0yO64HlnLLLKeBXw6DJdiJ/v9QAa7ofPIV2N5X2wg84esFTVUtpbDoPoV54+SfIaoDzP52njkc09AbxA0l+CcevbsIj0NlaQ1Oh53+ohv5759bQZEk2xgiZldFIdOzu/kRNnHix6YicG0vTGmSPpLNh7Mr7ufiS/Mkmf4J9fD6Y9L0XMZWRSBYbW+V2pSwEe7jyv/uGRg15cfSGic6PW7xa0A0YKmKv9cNDz4dSMO7TQ+S1gERy3AtgJZpT4X9SV27xOc0NS/HDCwTASxMthYch7J9osJLkyzFq+NNIRMfMar6Gk+0jOeANJvkrSGcHKvloTqklLr6oCydVgL+N1YeRai8EssDsrkODSUmz2hHlTl4GtkXMA7NMO5YVZeFcM33sMQu7lhHhQ0h0AIOkfJAePtGig4aoi5DAXL56FJJ8p6SqST0eHd3FAGfdgavPmhaZQWS7cx5PmWHO9nwAz3u+dAXwX496Q7UNobZMKebnqU+HcqZcPY3i843eEQ2gTUj5UFEYXplJhsgYDenS9vDWDjPnAMp5bK4OmR/x/gE5dphJ/lvRPko+RVTtbMtHmBkl/Dm1+TDKlf2UxpH7l7VNwuhwGKyu8APYOT1Xd8Tyfp41HNm9p9DtJN5HsOhz/muRLJP00ePWvC0a8earjm/TMr6dNb5CcL+mocOBcP/r9RCkfjvmduFpvQgf3wju/HkxlXmowZGRSDwy9n9ekLnk4h7L6R6UczAnHUVfAwTQx9PlwmmlZP4O9cLaQ9Ifml7T89xrsQnJLSSeERXe4pGsH7KcXHg/aoNEKtFDJH0v6KsnTAawG4PcKOZEt7AMjSTwOwDXh/zbOJXkKTEBeCiMZbLA/yQujiIu/kdwdwPbwVU6KcQSAjygKASX5IlhobXPoPyb0cS9Yek9T0eJ4jIfP7xH6+gQYuVgfz9k1tJD9s2FM7r/rca0UZtYJh6uKMG3sDODE4Hm5ARYam8JQMu7BXM9bNThHlU864E1hrMFmME6DlMJ/GHqmQqou9fJhCad3/CUkbwCwQjA2LDfH3ZpGhcnavW4oj663AtAgYz6kjBfWyqDpET3xkE/LQl6XqcH1tOpBd5L8FNJe8dtIvgHm9NgOwIoT3GdI/crbp0MAzIcRl/4PjDsi9a73XMvVBmXZ/AfJM2FG/3UBPJqhKpZGua02ALBpMNo1/FVXwd5lqyXu3QXP/HraDIEdSZ4v6UpgxlH5OVi65iRV9LLz63GKk4zJ4kegyegvvPPrwbTmpQZDRiY9VFCTuuThHCrpHzVy0IvjiJZ10HaQ1HJIzsl+OPT5cJrGHcKU+rvCpnCBpBsl7V55nWMAfDB8Ph2TM8v3RZHQUE5i0wrsBeDH4dp/A/C3TNvHy9JkALO6jkHSLiRfCwvDPFrSd6I/7wnzvJwO4JMAToQp8OtO0O9HqpXbK+kCciTrZRlJJ0Y/3w7gayT/K9HvnwAgjfjrPhnnxqSYD6s8tgks3K8qxYt1xJdDVUWYKmSlATeCVX/5XRMxk8BQMu5Br3mbI0yt8okcaY4TXvd+kqlQ10FSIeVPvXxYwuMdl7RUaDvo3HVB0tPC/Z6oCXO4WUey6MFQHl1XBaABx3wwGc+tFQ2fHtGFGaMcyVUkXR/93ERdXDHwPQdHQZcpITZMbgdL/TgZVrQhdaDdFnbo+AhMF91hgi4PqV+5+xQiHhZK+ivJrjLKnmt52nhk85vR585UVklrkZyn/hx+nvn1tBkC7wGwIBidd4eRRn8fwNqTXtA5vzmcAuMKy3INVsA1v05Ma15qMGRk0kMCqktdKnIOOfSPGjnoy3G0G+wcthmMJ6wTi2A/HPR8OE3jzgLYxtuQKu2KCUkdJV0Q/j+bluIzOOgg/+TAxKYO1FgMXaWLgxI0pghJOi1Y3LeH5QLuL+mgivvHuDSE0Z0B8+Y0UTm/itr8heReiTZjbPgk3w+rjnMuzJvzKwV+gloExeOLk3w3oIb4cqiqCDkMzW0Dkm+CeauXAHBSUB4+kWg6mIyXMMC8eeCRt7jNnFQ+aYOONMfK650fPj4rfE5FFPROhWRd6uXDFV7vOAD8ANOtQrSgx/1qSBY9GMqjW1sBqO+YDynjNWsFwOTpESSfCeDTmK029EFJ10l6E63K1JNg0SQfDl9ZHGZ0eJ6kMQfLQxFdukyD3BhEzV4LYD1JewdjUUqZfxaAF0o6hJb6Xn2gG1i/8vbpbyHKZmmSW8Dev5Ney9OmKJsqkMUCAMldYBxWjyZ5L4AvyU+W3YZnfj1teiM4PNcL+tU5AOZL6qpY54F3fnN9OpXky2CcX8Xzg+N6xfmtwFTmpRJDRiZNisF1/hRSThHVcQ4l9Y8aOai8X+r7F5I8DsDaXfdYhPvhoOfDaRp3VtUwpI63BqPK+QBeAEvhmQt4yD+HJjYtoea6vUoXR4arO2AHubua301guHofLEXspbBD3e0wJfbUcK+lYJUP3gszCDRtfgpg68T13gGL2LgIdhAdnKG+AjXEl0NVRejEHESLAUZe/CKY4e0TAH4e/m9jKBmfCiqjrroQtxmqslwJnjTHGmzhaDNEKmRN6uXDFhXe02mnu/S5Xw3JogdDeXRdFYAi9B3zQWW8a61w+PSIY2Gp2ufB9uGjATT8QcvB3gGPD/83lcAWOWHpwMiNQYN9ot9tDjO4tcnev4DZd+ae4TobogID61fePr0LVsXtZphuu02Pa3na1MrmGIIj75mw4gn/oKVFHkjyQ5I+XXOtAM/8etr0Bo1WoiE4vgfA+rRKVpMaBrzzm4WkPjQHc4mpzEslhoxMSmIOomZL93OnLrGOcyi5n9XIQeX9ksi9N8JZdFHth4OeD6dp3BmK1HFr2EFjM5jVdqIXmANF8k8NTGzqwFgZ+KgvQ5cujvO+vxz9XD1vIZT21PAvhdMlbQzLNzww1YCj5f5ulXQLyeskPchFS6ZbQ3zZuyrCIogWA4AHZER2CyUtJHlnR7uHHHFrAcWoK08EX/SroSqflOBJc6zBxzA+VyPvVUWpkJL+OuF93KmXD2PUeE+nbZQ+pcd3a0gWixjKoyt/BaAGfcd8SBnPrZWh0yPulHR6+Pyd2Cso6RwYv89ekj4+0P0eiugcgwj3SboNACTdRvKBjja/C22uITlJmt9g+lVFn3bUbMWp5lD1kQmvVWwzgWym8GYAGzZRA5Jup5VhPxsWhVUL7/yW2gyBK6PPuw5wPe/8TgwOX3a7BtOaFzcGjkzqwtBRsyW4U5dQxznUpX/UyMFccxw1Z9FFsR8OUjWvwVQjdzAMqePyMAvavHCN5WGW6kEhP/nnNAlCa1KPiqWLSa4NCwd/Miz96V2SfgkAkvYpfPdQSUMpnh5vakye1kQlrUVLI1mz4ztFMEFipTqC7iLxJYetijDtaDHADB8nAFiF5GEwQt0UpkHcCmCQeQN8UVfFCD4OX/mkBE+aYw2+Fv4/AMCHUw1I/h5hPjlbPrWGyBKoSL18GKPoPQ37CgD8tvks6di56lAY85HPEygtNSSLUwOdFYD6jvkcyXjnWtHA6REA/khyD1ilu3UB/LMxXEtqvN+vAPCwNO7kdJkInjG4KDjQmsjwixO3u46WetG0qfbYz4F+1dknWpXDbQGsSbIhwV8MwJJIH/49z1ds45XNAu5VKx1E/aqheebX06Y3SoYBryFlgvntg0VJYjyVeXkIYuio2SzkSF2KUOQcKukflXIw1xxH8ZhOZT8c+Hw4g2kad7aWdPakXw7e3a8CuBTAtbANvDHwzAlvgRzkn5ojYtOOe9WkuXhKFx8MYFtJl5J8HozDxJvWMUjaMhMAACAASURBVHGYQAIeI0DcZmLCuQR6kVjJR3w5WFWERRAtBkkfJfkqGDfAbzIKWi8Zr8QQ5GOeqCtP+e6hK5+UUExzlPRP78UknRm+t2vzOYE1YFVKToB5UydBTerlwxUe7+m+sHXWKBJzHeH2Ntj7ZmKojmRxmvDy1vQd87mQ8exa0bDpEQthe02z39wEi+yN08yXInkxzDDfREo8FEhLPfDoMsUxkLQDrRjAMwGcJOnbiXvNh5GAvhpG5p9KUe6LWv0q16cFAM6CGRL3C7/7v+29e5hsRXm2f29EQBA/BRVFYjzhA0GMCvrTeADUSCTqTzRRTIwJBwN4IGqMogiIigaNkWCMIIhyEA+oIKggRg0HUSQRDWh8kPhhMCgI6EYUVGB/f9TqvXv3dE/X6q61evX0e1/XXNPTU1PrnapVvd6qeut57wRG6Tfl/H85ZWprSg1hjaT7uk9rqtqxn8jXzunfzHugDXIXUur27zTMLBq7Q/3SNkWjZnPwmKNLff5ljubQtP5H/zhoWuOo//5u63lYOmse0O7izpuZbhGml373UcC7SZPbxgRVlSH+qcLCpoXJSV28yva3ITnvksaF4HWCcRFJNRkUsSqSntzrC1+WzorQajrp/pV34DGSHjNi5//NtCcQW6LfxkZdZUbwlc58sizOOOZIjX7QuqNnWwzZye5d89ekne4t6ywcDdRxG/lHL+eKmrunPyjkiORyrZOGVHGa3tDItCFH42jaNi82xkvstNcdK7b3VtIr2aTvvcHJX4mjIbNirC+T0wbV759ISnV/f0lfdcpM2s9vqy9I/daF48cjbao+r68miRJPVVfNMiWyN70N+Hw1gftv4MEkH2qisZzTv5n3QBtk3VcT9O9c0qF+aZuuRc32+5c5mkPT+h/946BxjaM+2noeFs+aB+0u7izRi6m5CvZoUkiWgWdJ2lfS54C/s92EYnqO+GdpYdOS5KQuvkPSs0iLVk8BJpq0FaBtYdF+BkWsaqEM4UsXzorQZrRYxXWkz4p9SPoAo5h2jNdhqn6D7KirsRF8Lp/5ZFrqjqeeNtdlLN3NB9ZGFTyMtIvRFLMM+Z6WOrund5O0LeuE+n5ULXw1xdpFu+p633XNlOiqIbLYMrkaR1O1eeExXmKnvdZYkXQSKdJvNesinh8zUOxyYHdShN4qYGvSDuk8MNaXyWyDE0n/80cYner+A6T77LyqzAmkDZdZUtKmnLpyypTI3vQVSX9JmgDtC/wI+Gvbkx7JyenfnDJB+yxkv3QwanatfznuSFXF1P5HzetNQ7/v3MrzsPT8sEebizvXAtOs3l0OfEBJY6WnrH1v0oRkmHjttOSIf5YWNi1JTurifYB/AP6eJMDclAAslR3b2P5R38+qFutyFueWpPtTUpG/oYpkmJSDWF/Equ7ux1jhSxXMijCLaLHeqrukPceswE87xuswbb+NZCAEPCeCr3Tmk2mpOx4OzyjzPVKWmfMk3dXrC0mXogs74BNRc/f0VtYtkm4AbEbSXGmKb7JuAW8D0oS27oJoHZHFNsnNEDNVm5cc44V22uuOle1sjwvxPoN0xGZH0nPqV5MYNiNyfJmcNtjS9nur16NS3W9ru5cZ6kyty0o6S0ralFNXTplS2Zu+QxIbLUFO/+aUWVRaSbs9guiXPmYYNVv32VPC/yhK5ly0ledhyflhP20u7vzQ9TRj1sP2xQDVDkAb5Ih/lhY2LckhrJ+6+G8GC9j+YRUifivwLOpF7mRHB0h6BPAAkm5BT7D1LqTw9kfZfnlf2YeTsiA8HPgO8Le2f2j7+ZL+xfbLJO1GmmjcAtxd0r6T3lvVDtBjq2s/mpqRCc4TviyZFaH1aLGqT7Zl/CLqVGO8DtP2W/V3OemGcyL4Smc+aZuPkx66DyKFvgMMRmNsTMpacrak8ySdYvuUFm1cMdheL/2ypHc2fL29B65X+wij64kstklWhpgCbT7vY/wbfQ7sKFbZPqDyafYjLWLPBZm+TE4b5KS630TSprZ/JeluI8pMS93oy5I25dSVU6bx7E0TkNO/OWXaYGYLKcv54bOyie70S6t0OGo2iwL+R7FxUGcuSnvPw9JZ84B2F3deK+lFtj9afcgf5/rZbSDtGh4F3Bc4nbSQUlKDpUeO+GdRYdPCbGJbvegWUqjyeihlQNqOdHb6P0mZcp5Q/W4T0g19G3Cy7d9U7+9fRW+MTBE9hHuRhGm3qr73QuP/ZUjZk4EjSFECTyKFXvYc815I1NuAJzqppT8Q+DQT7nxLejcptPM7pN3cVaybtGfhMcKX40IJVU8/YRbRYscBNzFkgXCAUmN8LCX6jbx0w2Mj+NxuZrkcak0MbD9B0irg87afOaLYAaQMFQB/TBKyjsWdCVDSDngTSTvgSpLYb5PXW5JZbpJ6nC+y2DiqqVszbZt3cIzXZTVwqaRbWDcx2HqgzO3Vc38z0qJVm/7hVCzny/SR0wa9VPc3kxbyh0VX/RNpY+8K0ph6c6n/o486/hWUtSmnrpFl6o7Nlsnp35wyjTPjhZTl/PBZ0Yl+mQFdi5qt5V+O8z+qOerBpIX599i+sXr/cNtHFB4HdeairTwPC88P19Lmw/sk4G+r1+cwWXYbSLtm7yYN9Auqeh9fwsB+nC/+WUzYtDBvUTqW9Ungn0m78oNRFQ+0/WhJlznp8/T//mTgKtI9cpGk3Z0yhbyQNGnPPpZh+0KScO1hHp+C95e2z6lef07Sa/p+17vmnbavq+r+H0m/ybVlCE8m6a5cbnt7SUVXZzMHZh39hFlEi+3fe1Ht6DDiCFipMZ7D1P2WGXVVIn13IytvmaGluWwMbLnM7++wfTusTUXbRMTCLEO+2+RE0rPrNNrRDiiRWW4cbT/r6urWNN3mbZ/FrjtWngps0RvDI3gfyfE+D7gGuGhC22bBcr5Mj7Ft4IFU9yPKfERJWPshwP/tTUbqoHUaFMPqP6+Of1XKpjp1jSnTePamwWdfLpn9O7ZMCbTuqOcwG2ZxnLuf5fzwmdBWv3SNWUXNFvQvx/kfJ5Pm0BsCF0jawylpzi5TmD+UmnPRrjwPJ9KibHVnxvbXq+8XKGmFTMLdbH9Z0pucQlOaFKJcjpwGn6VQ8NNI55T/HXjvQLhZj99K2ghYXX3vn7Dd1/YLACQ9DzhL0tOZ7n96GjBuQF0j6U2k9O07kTL09Byh/1U6lneBpL+vyuzKdJFbt9i+XVJvsl5aSyTnPqkzUZ5FtNi3SRoRP2adEOXQiVyhMZ5DkX4bF3VFB9N31wwtzanva6RjJu9dpthnqgW0b5DOTH+mtuHrrtfFkO822dL2MdXrNrQDBjPLNeGot/qsc33dmrbbvAgFx8qVpN3KkRlGbH+q+sy+D3C67ZsnNHsWLOfL9BjbBpL+b+9ve9Gwth8yUOYr/fVLwnbdhc2XkqKNv8L6Y2eJmH0OhWzKrmu5MhOMzUk4kgmewZn9O7ZMIbYjZeY8haX3wKwZ6Yd7IJNmW7TYL52jzajZ0v4l4/2PjXuLmZK+RfI1d6VZn2LsXLRDz8OJPg/aXNz5ebVS/TVSeP8kaREBbpO0O3AXJa2RWS3u5DT4LD+kT6i+bwPsJmk3L81c9Luk836rSJol/fZu1Fsht/1ppeNPH2E68eqNJV1WXetOGJpNaQ3w0OoLUqamXgafvwFeBTwC2JSkA3MhKYprUp6olIJuy2qh4F5T1DWMoveAC6fBzuTRpAnGubbft0y5UmM8h6b7rT/qqmvpu+uEluawFykSYOTzwPbbJH2WFKFwsqu0wxPSxZDvNmlbO2Aws1wTz6UuTEiWY171GkqNlScCV0u6kdRXS44kVZs4/0j6LNhc0oHVbvk8sJwv02NsG5Am3KuALzD6aNQBVZmTmDwj1V6kSOqjqt3waSlhU526Sl6vNrYn3VzJ6d+cMlNj+zWStgPOsX1pU9eZkOX88Jks7tBSv8whpX3+0v7lOP9j7e9tX6wk6XAWcPcJr5fD2LnonD8PW13c+UvSmfc9SWFdEynnk3YD/oGUKeu1pIdMsJRjB74vwfaDASRt7aWp6Q4lha/tavs620dL2oy00zApY8WibO+tpI+wSd97/eG8b61sfgTVGU7bd0xqkO2Nq/raSiveNMVXu21/D3i2pH0lfQ74O9vDQjNLjfEcm9rot5yoq9bTd9cMLc3hd4HPkRbMTycJY39wyHW/BXyrwPU6F/LdMj3tgNWkaLBGsxSSIjj7M8s1fb0u0nabl6LIWLG9bUaxQ4HH2b6+WgA7G5gLZ3aML9MrM7YNejvgku4YtRveW4yR9MtJF2Zs3yHpJRSawJSwqU5dJa+Xg9JR9EEbavsXmf07tkxBit0DJcnww1un5X6ZJ4r6/A34l+P8j4OA90p6YTXX/Liku5J0vZoiR7h4bp+H0O7izhaklb/esY4tSEK/tXA6A7g2Y5akl1QPyU9Uk9AuMctjWbuydIV0VCajUxlY+bX9JZKmSf97R0o6fgqbLgd2B+5KaputB22SdBJph3I16+6VxwyUeSXwZ8AlJBHfT9j+hynsAvhXZqePVFJrpPgOenVsp5eq797AZQyP4CoyxmvSZL+Vis5r6nMg55hjDm8jCa5/Cng76djZksWdgnQu5LsNJP2R7XM9oB1Q7d42cb29bX+oWpR7bN/7TYyXWT7rRtJimzf1/xcZK5J2IG303Iv0vL/C9mcHit3Ym8A5JSuYp2NZPZb4Mj1y2kDS20l9+dDq9ZJ0tFqnlfKA3mtPoJFi+wd1/2YUpWzKravk9TLZiSSSPRWZ/Tu2TCmctGNu6NrmYo4fPgObWuuXOaOpqNmp/Mtc/6P6/a4D750q6bRJr53B2Lko3XkeTjQ/bHxxRymrzEeoodsxpr5fAz3xtlWkB/UzaH4SOcjaBldZYdNS/KT6/mpGHCnpI9sxnXL1/gzgv4AdScfpfjWkzHa2Hzrk/X7+DHiyk+bKXUkh69Mu7jTlnI8dmO6+1shey/2y9BivSScnlQM0FUKcc8wxhztt3yRpje3bJI08TqeU2eDGKR3RLoZ8t8FRki5xEqYHuEnSIcArWD/VdikOkvS13qaHpM1JYcZPZV3b16Kjz7rlKNLmKps9sg6lxsoxwN4kccsPkkL5Bxd3fiHpCyQndydg0zmcRC33PMhpg14UymHL1NO7b06rXteeXEnakrQz/HRSJNnPSUfMj5jQx5rappp1lbxeDjfa/kKBenL6N6fM1Eh6COnzeCfgDiV9j8uBV3t4woo2yfHD26aVfgnWMq1/OZX/0fBiZ85ctJXnoRrKFtZG5M6lpHPjjyJluTrHy+t2jONi22vPnEv6iu0LprRxJFpG0FDlhaeKUTmcSNqr93oZPjn4hqSPMMJRmnACCbDK9gFViO1+JGdmkG/0TRiWq6c/c08JEeSplNDH3CdtZkVoYrHj8CHv9YdElx7jdZh5RhcVznxSg5zQ0hyuUjrnvKWkgxkiUC5pN9KE6GbgnpJe6gnPH3cx5LslDiV9vp1DekZ8nLT4u1ND1zsAOFVJm+oQ4BOksOJH1q2oy8+6MZRq82LZI+tQcqzYvqpawP3piAXcM/tejxQd7jhLfJl+Mtrgy8CzSJldDgQ+OqTMe0j6Pf9BOlZz1pAy4ziJJKR7GEmbrpeF8TTSgk9dSthUp66S18vhAX1+1J3Af9i+bIJ6cvo3p0wJTgDeYPuS3htKOqIfIrXtLMnxw9umrX6ZN5ra4JzWv8zyP5TE2QdPAqwiaaL9wZQ2jCJnLtrW87CRbGFtLO48mrTqbuBZGq/bMY7BHYKmdwyWEzQsLTxVjGqxAZKQ5Lakm/nKgTKHDb7uO2P5SVJGggMLmnV7tQO6Ganfht1/q4FLJd3CugE+KHp4kaRPkgbkk0nHSCaiOtIH8P3ea9snT1DVcvdJ8awILe+gjwuJLj3Gx1Kw35YjJxzyZxTOfFKDnNDSHA4gPeAuAm5huB7JW4En2b5W0gOATzPh+eMuhny3ge2zqp2gVwDfJImpHt3g9S4Bdpb0fNJn5d6ePJVqZ591y1GwzZvIHjmWgmPlJkn7A5spZZz8+WAB2ydNY+ssGePL9BjbBsDHSBGo7yRlpjyGpQuBnyJlZ3wcSRfiZODxNU2+h+2P9/18M/CxKgp2EkrYVKeuktfLoRchBLABKSJ9hwnqyenfnDIl2KR/YQdStlFVmaBmTI4f3jZt9UsnmUHU7FT+ZQ3/42BSNOWewO3TGp3J2Lloi8/DRrKFtbG4cznwAeXrdozjWkmfIHXKdSRns0lGChq6vPBUSY4jtfetpInYtvTt/lX8OSlMbgm2z5C0C8mpPb2QTe8jPZTPA65heNTFU4EtepE5I2x7raQ/JmkCnWj781PY9FbSkaLeQJp0wWW5+6RYVoQZ7aCPC4kuPcZzKNVvWemGx0Rm3YWymU9yyQktzWEnYCPbL68i9r5K6rt+7nAlVGr7fyVNk6WwiyHfjdO383wLaWHkV2pQr6KKxuqNx9uAx0p6bHW9WmHFHX/WjaRgmzeRPTKHUmNlX+CNpOPrO9Og2P2MGOnL9JHTBhvZfpmku9o+RdIrhpS5h+3/T9I5tt9a+SJ1ub5ahDqXNJHuRe78eIK6StlUp66S1xuL7SP6f5Y0qb5mTv/mlCnBt6vIgcF74D8bul4dxvrhM6CtfukUM4yancq/zPU/bF8i6RTgkVNsPtUlZy7aFo1kC2t8ccf2xZCOBxWq78W911VEyuclfRk4vHJAS5MjaFhK2LQYtneT9DjSjuX2DBdIvdbLHNmy/arCNn1K6VzxfYDTbQ8TqLqStGA3MgxO0rOBnW0fLulcSbd7ciHWH9Sd6Ixg3H1SKivCLHbQlw2JLj3GMynVb5CXbnhkGRfOfFKDnNDSHP6ZdbpKh5L+t6cMlLlZScj8gup3N014LehmyHcb9Gu8fKDv56aiT/snQKWO8HXuWTeGUm3eRPbIHEqNlYNsH9z7oXIg3zBlnV1iWV+mIqcNLpH017ZfKunFwLDMW/+jdNz9mZKexWSL6i8mRUW/nqS5czNpUX3SFN8lbKpTV8nrjUUphfKJwDYkPcl9J6wqp39zypTgZcBzSf5E7x74LGlSjaSNPbusUGP98BnQVr90jVlFzU7rX2b7H7bfNep3TYyDzLloWzSSLazNbFm3A0cB9wVOJ61OL9F2qIPt75MiUpokR9BwY5URNp0aSRtV9r0M+A3pofFg27cOKb6F1umF3Al81yPSiA65zhm296xp2/NIu2s/AzaXdKCX6nY8Ebha0o2kNh4WDnoE6ybfLyQJI066uLP22BqpDX5ke5KohGXvExfKijCjHfTckOjiY3wZSvUb5KUbXraMC2Y+qUHOMcccfmv7vyH9H5KG3Z8vJqW5P5Lp09x3MeS7cQZ3nweR9H7bxY7BjgsrnuQznA4963Io1eZuJntkDlONFUn7khzz7SXtUb29AbARK2txZ6QvU6cNbL9C0t2qHy9kuIbPi4Atq9fXAC+oa2z1rHoPI5JdTDA2p7apZl0lr5fDMcB+tr8t6VGknffaujQ5/Zt5D0yN7TWkhZxR0QrnMLsMrjl+eKu01S9dY4ZRs1P5lwX9j+LjIHMu2gpuKFtYm4s7HyCJrR5K2v09iWbP6BbBeYKGpXZFS3A1SWjsxba/X4XNDlvYgaRB8KLq9Qaks/w7Zl7nnhPYdijwONvXS9oKOJsB3Q7bOYt1v7W9uiq/WtIdE9jS41bSvQmpDTYjhWzXYrn7RM1kRWhtB71GSHSbY7xIv1XkROeNLEMSlSyZ+SSXUqGlP1TKAvA1kobCsN2635A0o64m7Zo+gAlTNNLNkO8u0LbYwiSf4V161pVgqjZveHzD9GPlVOBLpONIR1bv3QmsNAHz5XyZ7DaQ9KfAiyRdCLyWJAL66oFiTwD2rMq8mRTV+e5S/0hF3bFZ0qacutpog35W2f42pMmQpInGQ07/Zt4DbTCzTKCZfnirdKhfZkXbUbNNH13K/YxrYhyMnYvOmmmCAKDdxZ272f6ypDfZtibUbJC0ue2RqXpLozxBw1LCpiU4mnT+/EGSTmCZgWF77/6fJdX5oJzkKMGNPWfY9nWSloTCSdoBOJYUingqcIXtwXSl36hWNXuT0UmyJlDZsd7xG0nvnKSeMfdJE1kRWttBrxESXWSM51Cq3ypyovOWK3MQZTOfZFEwtHRvkqjyM0lnrN82pMwZpAWeHUlHPD/M5ItpXQz5XkQm+Qzv0rOuNdRM9sgcphorVTj71cDIjI0rgeV8mZptcAgpKvFs0mf9sEysx5A0344nZYg8k/ILG3XHZkmbcupqow36uaM6/nUh6VjwpMc0cvo3p0wbNJ0sZiSZfnjbdKVfZkWrUbMtHF3Kvb+bGAdj56JtoYayhbW5uHObpN2Bu1QT20knfp+h3VDFHEHDUsKmU2P7ncA7lcSQ9yOJWB0FnGL7iv6ykrYhhQX/HsmJbHoV/BdKmUvOJ0U/bFpFDPQLbB1DmmweT5pEnkM6h7wW26+U9FySuO0nbJ89qUFVtM2bSMeMriQ5LJOw3H3SRFaENnfQc0OiS43xsRTst6zovDGRWRe4bOaTLAqGlv6WJDh7A2nyvjlLnefNbP+RpK/bfptSpqBJ6VzId5BNZ551LdNE9sgcYqxkUNCXucn2N5Vkjm6rjsMN8nMnUe1X2v6RhqdUb5uSNuXU1XYb7AP8A/D3pGPB+01YT07/5pRZ6Yz1w2fAovdLq1GzXTq61AA5c9G2aCRbWJuLO39N+nC+Nymk7oAJ6+kXdwWayTTSR46gYSlh02LYPh84X9I9gb8gRRY8eqDY8cD7SSvgu5I+xJ/WoFln9r0euRNp+ypJa2z/dJjTUE2yn0ia2N9f0ldtTyrweiLp/z8N2IUUkfCcCepZ7j5pIitCmzvouSHRpcZ4DqX6LSs6b0yZ0plPcikVWnocSZzwD4FLSSH2ewyUuatSxrBe5rDBzHvZdDHkO8imc8+6NnAz2SNzrhtjJY9SvswOVVRw7/vvDSnzkGoi0Pv+4MlMLkpJm3LqaqUNJB1i+0jbPwT+tO/9fUg+QF1y+jenTBvM7FgWjPfDZ0BX+mVWtB0125WjS02Mg6y5aBu4oWxhrS3u2P4R6zKyIOklShlmPmG7TlrDjYD7USAFciY5goalhE2LY/vnwHurr0E2sX1W9fpMDReSHUVtvY1xAlsVN0naH9hMKfvSz4eUOZH0ofYRppzYA1vaPqZ6/S1JfzJhPcvdJ01kRWhzBz0rJLrgGM+hVL9BXnTecmVKZz7JpVRo6UNt7yfpybbPlnTwkDK3khaB+r9PREdDvrtA2878JJpJnX3WTUh2m7tw9sgcYqxkM40v009PGPi4ge/9HDbw/fAJr7UcdcdmSZty6mqjDQCeLenSnvZdFaF1ImkDZZLFnZz+zSlTDEnbVL5T7+feJuF3m7zuGHL88LZptV86SNtRs00fXVrvM67NcZA5F20NN5AtrDXHTNKvgRurH1eRnJVnkI4C1OFqt6sYniNo2LTwVFNsKGlH25cr6aosWSirdunfRToC9R3gb23/0PbzG7JpX5Lw4Q0kTY9hWXm2tN1brJp2Yn83Sfez/ZNqdfouE9Yz8j5xM1kR2txBzwqJLjjGcyjVb5AXnTeyjMtnPsmlVGjphpLuDayRtDnVee5+XGkcSXqM7W9OaXcXQ74bp1oU2Y/kmJ1s+zfV+/s7pXF+xnJ/X5oJP8Pn9Vk3iiJt3uAYX8ixMgFjfZkcqojncWWKTQxK+Vclbcqpq8XJ0YtJMgPvBP6OpF94DCOetePI7N9WNMQkPYKUmOAoSa+r3r4L8A7gUbYbPdY9hhw/vFXa6pcO03bU7FT+paT7kI4c3Qq8x/aN1fuH2z6i9xnX8XHQBSbKFtbmrtvF7hNBlfQV25MIYvW0Lx4E/LftX5YycARjBQ3dvPBUU7wSOFHS1qT/76VDypxMSj1+MSny5MOsS0PeBAfZXhs5IOkdLE3ZWnJifyhwsaTVpKiLYW2QwzTCl5Ps2De+gz5BSHSpMZ5DqX6DvOi8aVIST5KVKIdSoaVvIkUa3R/4OrBchMI/UEDzrIMh321wMnAVaaxeJGl32z8DXggcZ/u3JS+mgePL/Ux6lHnennVal9FuCbbPK9jmTY3xRR0rdcnxZbpI2/7VXGH7KuB5kh5LylT5dA/oF84x9yJFOm9VfV9F2lj5l1kaVZHjhwft0nbU7LT+5cmkDe0NgQsk7VHNJXYZKNflcdAFJorobnNxZ3AnZdLjVDuRJiMbAp+onJ5h2V1KMVbQUHMmPCVpb9sfsv0t4LF97w+btP3S9jnV689NEe48zqZ9SavR20vq6X1sQDqGN/hQ6U3sbyaF59bOBCLpj2yfW/XTQyTd2/YNkrab8F+YRvhykrHQxg563ZDoUmN8JA30G+RF502TkriRo6Oldk+rHTFVOy03VJFmoyhxdKiLId9tcF/bL4C1z4yzlISpmzqOtR3wbJLeWv81Jr4f5+1ZR5rk7wx8haVtcN7Qv5iMpo6HL+pYyaKmL9NFWvGv5hVJHyWNrVWk4+B/oyoRhZvNUtc4ti8ELpR0WMunEUZS0w8P2qXVqNkC/uXGvU0kSd8CPiNpVwb8nS6Og44xkW/R5uLOtZI+QVp1vI60SjcJrwEeTxIvfRvw7wxP3VsE5wkadkV4KpeDJH2tp4NSHcX4R9IEdlBX5BpJbyLtmuwE/Lq3G9qb9BfiVOBLpFDQI6v37gSuHyw4OLGf8HpHSbqk2jmH5EQfAryCFMFQi8z7pBgt7aDXDYkuNcaXo2i/VeREXa3Y9N2SLh74GY9OwfjPBS7ZuZDvltio95nllGnmgSTdsME0mEWw/Zpq0fMc25cWqnbennV7kcLKjxpz7LKrLOpYyaWOLzMWSY8kHX/7HZIg/r6Dx1AlPYwUybpW2NT2/hPaX8S/KmmThmQes3113TKFOHbE64lQg9oE+QAAIABJREFUyuK5N+u30+51yxTmaUBXJrXZfnjb5IzNlcy8Rc3Sd1TW9sVV9NdZwN1HlO/SOJh72hRUfnHvtaRtgc9L+jJweLVyl8sdtn9dReyskdTosSzlCRo2LTxVmgOAUyVdCxwCfILkoD9ySNk1JCep5yhdB7yIwjufToJRV5MRhSPp/1bXp28X5yE1L3koSUflHNLZzo+TdqN3qllPz6ZphC9r79y3sYNeNyS64BhfjqL9VpETdbWSUxJfB9yXtNDwBYakY1Q65917/ccAtiedaC5qyPehpB2qXW1fZ/toSZuRomua4iWMdqYmYa6edbbvUBJ1L9kGbbKoYyWXOr5MDv8E7Gf725IeRdotf+JAmdNIxw2eRMoyOM29Vcq/KmlTTuaxVjKtNqCz8n7gncCfkLIPbTRhmZJsLOkywFR6d7OKSqrjh8+AnLG5YpnDqNmDgPdKemHl73xc0l1J/TiMzoyDjtH5Y1lrsf19YNJIh4uU0uBtI+lYUureJskRNCwlbNoK1QR9Z0nPJ4ly7e0RKdhs9zSONul7b9ar+P/DlEKYts+q+uwVwDdJO7tHT1Hl2PtEZdXgG99BnyYkesoxvly9pfstK+pqysisSbIStYbtPZUElf+cdB9/B3jdQLGdhrxXi0UP+bb9JWD7gfeOlHR8g9e8AbhB0ga2lwhlT8BcPesAbP+ghcsUHeOLPlZyqePLZLLK9rerur8ladgx3Ftsv0PStrb3kTTxxkVB/6qYTSzNPPbqCct0kRtsf1TSM2y/WdKwxaOcMiV5fcP1rxRyxuZKZq6iZqujsrsOvHdqNX8fxkKPg8Lzw/lLY2r7jZL+CLgM+B5lz82PuuY4QcNSwqatUO3+9SbttwGPraIzljjokk4i7QatrsqvAR7TqsFLucMTpIbrR+vERm8hrRL/qveeJxcbHXqfqBk1+DZ20IuGRJegiX7LibrKLNN2ZrmSbAn8H9IRoU2G/P5G21+Y8hqdDfmeJU0tlkt6CGmnbyfgjiqk+3LSEYorJ6x23p51W5Kc4qeThNd/TloEOGKSdm9xjMdYyaCOL5PJHZKeRbpHnkLa1BhkjaT7kXbPN2OKKJmC/lUxm1iaeWzSMl3kzupZvqnSTtUWE5YpyeXA7vQdAyMtngfrkzM2VzJzFTU7imU2mRZyHDQ0P2w1FfrmtqfO9CDpm8CTbJ8r6QmkLC87T23gaMYKGrq9tJCl+F7f63GrpdvZrn12vWF2GFz9nSB8r1+f5QN9P08qjLncfdKEGnzjO+h1Q6JLjfExlO43yIvOyykzl5lPqs/U1aQjbq8E7hhS7AF9C2t3Av9h+7I61+l4yHfjSPoII0JsGwo/PgF4Q/9RSiU9iQ8xYTj7HD7rTiIJSh8G/IIkBr8H6RjL0yeor5UxvuhjpQZ1fJkc9iFlBPx70o7psKxbRwB7ku6rH1TfJ6WUf1XSpoNYP/PYsHswp0wXeQ2wA+l5fhrDE0PklCnJGcB/ATuSFih/1fD15pWcsbmSmauoWUlfYameYC/T7DBNx0UdB41kC2szcuczFEihC7wZ+IKkLwJPBl5QoM7lWHGChuMcdEln2N6z+vEbfeFhXWHqPrd9xHK/l/R+2wfWqHLkfeJm1OC7uINeaoyPpIF+69U7Nt1wRpl5zXzS2wF6YfW1hqX9eBrrFtI2IGVt2KEV61YOnyRFYdS+PydkEw9oZNn+eu9o5YJwD9sf7/v5ZuBjkibaDWN+x/iKpKYvk1PfD6sjcbcCz2JIdIDtC0haM5AEQqehiH9V0qZq0f6xAJIeTdLAqF2mo3y/+gL4A4ZvCuWUKckq2wco6drtR4pMCQbIGZsrnC76/MtxMGkzdE+G6DgOYSHHQUPzw1YXd/p3foGJj1HcRlq5/RBpJ/1hpJ2KplhEQcN79r1eDVwq6RbWrbrOTEi2uodOtH27pCcDO9hu4shQ3RlQzn1STA2+ozvopcb4NEwyc81JN5xTpq3MckWxvauk/wM8CPhv27cMKbPeopqk7w2WCZbH9hmSdiGlRD+9hUt+u3KUziV9jveiVv6zhWt3heslHcbSNvjxhPXN5RhfYO45vsg6lHTmtgN+SxonrwOeMFDmxwxM+KfwiYr4VyVtkvRu4DmkY4ebVXY9vW6ZjnIb8CPWn2wOJuPIKVOS2yVtQmrHNcyhXEYb5IzNlUxHff6R2L5E0inAIzN10BZ9HBTNFtZm420E3I91YemTroa/qPr+OZKafdGsTT202IKG/X3zVGAL2zMXL5P0ZuARJD2C24FrgFdLuo/tt87Ipjr3ycZa2WrwpcZ42+RE5+WUaSWzXGmUxEjfRHoefKKKTnrbQJkdSeHp2wA/IbVHUBPbr2rxci8Dnks6PnQPUtTKZ0nhz0jaeFrtsjngxaRIqdezrg2+CvzlhPXN5RhfYOo+gx5o+9GSLrO9n4aL6X6MpLn0eeA029OIaZfyr0ra9GSS8PvltrfXcHHmnDJd5DWkZBzfAT5s+zsTlinJ+0iRsOeRfNqLGr7evJIzNoMOYftdo343xP9Y9HFQdH7Y5uLO1SVCjmzv3f+zpPuPKjslIWiYuJJ0FrALYYDPBB5vew2A7aslvZCkfzCTxR3q3ScrXQ2+yBifATlRV2PLuJuZ5XJ4DfB4UnTD24B/r773cwwLnIa0DeoeIRlH9Tl5RvU1jHNo+BjlrLF9G/Ce6msJExzbmdcxHuTxW0kbAaur70sWh2y/WtKGwB8DJ0i6w/akR8WL+FeFbbqliozuRbf9dsIyncMps+bRkn4fOETSw2w/rm6ZwjZ9Skns/j7A6bbnUii3BcaOzWCuWM//iHFQdn7Y5uJOzyl6ECn0/5eTVCLpLaSduI2ATUkPx+LaDyFouJYnAldLupH0YTrLY1m39BZ2etj+7SiNlDaoeZ+sdDX4ImO8LXKirupEZqmbmeVyuMP2r6uInTWShvXboqchbYNaR0gKMFTcecGoe2xnXsd4kMfvkkSaV5F2UJdMICXdhRRC/xxSVqppsggW8a9K2yTpWmDLavHmXhOW6RyS7g08n6TZcgtw1CRlCtv0PFJWw5+Rsp0daLuzKa5nyNixGcwV6/kfMQ7Kzg/bXNzZiTGh/5k8h3Q04D2kG2EqRelgKGtDem1vO0tDBrhV0kNsr9VYUkr328SHfBMTn5WuBl9qjE9DnX7LibqqE5nVxcxyOVyklH1uG0nHApcOKbPoaUjboG1nNZzj+m0wr2N8Ual1PMn2gwEkbW372hHFfkw6svMJUobBiSnoX5W0aWMASRt4RNrinDId5X9Jkd5nA78EtpywTEkOBR5n+3pJW1XXXaRJbRaZYzOYHwafvYs+DorOD9tc3MkJ/c/hx9Uu8+ZV9pqNShoZgO3n915L2gE4lrQzcypwhe3BFNBt8XrgTElfIoloP5C00jmpfsJyPKOBOle6GnypMT6SSnBtP9KH38m2f1O9v7/t46jRbzlRVzUjs7qYWW4stt8o6Y+Ay0g7Y8O0QwbTkO7XnoVB0BnmcoyvVCTdh5SV5VbgPbZvrN4/3PYR/b5MTU5l9JHFz5MmJo+rvibWWyroXxWzqY9/ZfyxzZwyXeIdpLbZvPoatribU6YkN/aOdtq+TtKiHUepy3JjM5hfFn0cFJ0ftrm4kxP6n8OPJO0D/LLSvWg7lH3u0UBGo36GZDc6hpSV7Hjgg6RzkjNZ3LH9HaUMWf8/KWTtm8BbbNc+ltXLcDLiOufZbuIM+UpXgy81xpfjZOAqUttdJGn3SjzyhcBxDfVbLp3KLJeLpEuBXWyfK+kPSIKzO1e/O8T2kbZ/CPxp39/sQxJYDuaXOJZVn7kc4yuYk0k7nhsCF0jao/qs2mXKepcbGyWP6pfyr5qQD8j5fJi3z5DTCpUpyS8kfYF0BGMnYFNJb4e08dKyLfPAvN1zwXAG+3HRx0HR+WGbk8uc0P8c9gd+Bzgd+CtgJWUbaovtgGcDp7D+ABu6Q1FFSK2x/dNZ6ttUtqwmOXTT8lLSBPYrLG2DprKerHQ1+FJjfDnu2xOKrM7oniXp6XTjgd+ZzHI1eTNwjqSvkDQg+oU4ny3pUldpniVtQ1rU2ZxY3CnNNBluRiJpG9s/6vu5F3ny3SauN2fUbfN5HeMrlY17G1KSvgV8RtKuTP88+OQyvyuaKruQf9VE+u4c/2TefJjvkdJo38Q6zazBKJCcMiU5s+91FxKXdJ3lxmbQMWr4H4s+DorOD1etWdPesfsq9H9HqtB/10jDKuklo35nu8Rkf6GQ9HngcNvLTsAlnU4Kvd2HpHP0wpIZXWZFJUB4PrBvmyH2fWrwt65ENfhpxnhm/RcDz7F9Q/Xzq0gCp1vb/oOS15rAtg8Dh9ieqwdTFcW2IfBh0jj/Td9izsOAd5ImCn8HnEDabX7PnGktdAZJDwfeRUpd/B3gb6tog9LXeQTwAJIg6Ouqt+8CvMP2o0pfr8uUavN5HeMrFUkXAC+3fXn18wuBlwN3t11b6FrSYYPveSADZPXMKZIqu5R/VdimJb72oI+dU6aLSHousBdwB/AR4NzB51hOmaB9csZm0B3C/6hPyfnhBmVMGo+kbwIXOOW9v4EU+l+Ht5IiTrYf+NqupJ0LxEuAn2aU2xd4MKnPdiY5IXOP7TtIbbBxW9esIk1+QNKk+aakP2zr2m1QYIzncChwYSW41ktbehkpjHPW9DKf/ETSj6tsIvPAi4A/IT14n0dybIG0q2z7eaRIt08DL7D97nB2p+Jkks7G44EPkRbVmuBepL7cqvre6+dFTEJQqs3ndYyvVA4C3tv3PPg48AFSZp1J+HPguoGv9bB9tO09SNofh0j6xoTXgkL+VWGbBn3tYT52TpnOYftM23sBf0OK+r9mkjLBTBg7NoNOEf5HDUrPD9s8lvVm4AuSvgg8mfVD/3P4wYKcu2uFKvLhhoxsBwfZPrj3Q6Vz9IZlyjdOFU3wp/SljLO9f916+rNutcRKV4N/M9ON8bHY/hLJmex/70hJx5e+Vl0KZj5pm1eRwkH/B7jM9nt7v5D0UVJY+ipShqy/kQSA7TgSOxm/tH1O9fpzkl7TxEVsX0haCD0sdjjLtPkcj/EVie1vAbsOvHdqdTx4Eq6thPlHorKpsov4V4VtyvG159Ifl/Rokl/yOFLCh+dMUiaYCWPHZtAdwv+oTdH5YZuLO7eRMq18iCQg9zDSKlUukba1EErpw/+RFO1wRxUKdjnwattXVmX2JSl2by9pj+pPNwA2YsaLOyTBuzNIx3GuBe5etwJJW5IG09OBewA/J6mTH9FTbG+Ala4GP+0Yn5gG+yybgplP2uYLpCMrRwJ/L+mLtnu7Bsf2lTt2yV8Gk3CNpDcBXyZ9Bv+6J/DeOw5XmKcBi+5cFWnzOR7jC8UUkYVb9CVbuBP4rpemXZ46VXYD/lXJ9N13k7QtaUH/TuBHtm+boEwXuZTk511CmlM8H/iPCcoE7ZMzNoPuEf5HHkXnh20u7ryo+v45UmhWk8K1wfKcALzB9iW9NyT1wtWfWL11KvAl4I2kSR+kD9SZT6KBW2y/Q9K2tveRNEnKuJNIgtKHAb8gCcTuQVo4eno5U9djpavBNz7GJX2EEWKZHYgk6UxmuZocbPvfJG0BvBZ4Qu8Xts+fnVkrljXAQ6svSOHlL6K5Z+LGki4DTPoM78JYaZtSbT6vY3xFUonADx6t7mUxm0SD7Zuse45tADyGpCHXz9ur79Okyi7tX5WwqcetpKNtkNpgM6rsiTXLdJF9C5UJ2idnbAbdI/yPPIrOD1tb3LG9d//Pku5fs4odRoXaxo1Sm036F3YAbH+9d9yi+vnXwNU0k2JzWtZIuh+wuaTNmCByB7hHdT6/x83AxyS9vIiFw1nRavAFxngOnyQ5wwc2UPfUdCmzXA3WSLqCpLlzOvBD0i5w0AC295Z0D2CTvveaXDR/fYN1zwUl23xOx/hK5WDSQtuerJ8paiKGPMNePaTYfYHjqyNhk16ntH81tU09bO/W/7Okd05SpqP8KWlz8+xKd3HSMkHLZI7NoHssvP+RSdH5YWuLO5LeQpqQbQRsClwJ7FCjiuL6HQvMtyWdSBJuWs26qJX/nKlV+RwBPJcUefOD6ntdrq/U9wfb4MeljBzE9klN1d0FCozxsdg+Q9IupJTop5esuwA3Sdof2EzSXqSjfvPAW4GnAJ8i7QB/lRSVEDSApJNIR0pXsy7Vbu3MPjW4HNidPo0y0u7QwlCwzed1jK9IbF8i6RTgkbbPmLY+SduQslb9Hun5NWwCeTbwRkkPIEXgfKQDmS+L2VQtgr6J9Oy+kvR8qF2mo7yWJFp9uKTzgBNsf3+CMkHLZI7NoHssvP+RQ+n5YZvHsp4D9AbnP1JTMTuOBxTlZaTFkSeR9GZuJoWWnwEgaWMXTmFdmK1s9/Q/zpqwjheTFiJez7o2+Crwl9Obt7BMNcZzsf2qJuotwL6kMPt5yyx3p+2bqmiE2yIaoXG2s/3Q8cWKcQbwX6QQ9tuAX7V47a5Qqs3ndYyvWKrsjEOZwJc5Hng/cAFJqPmDJM2I/uudC5wr6T7APwHvkvRJ4K22/7um+UUobNOJpP//NGAXUma5QVHhnDKdw/b3gNdVAtTHAFdIugA4zPbXcssEM2Hs2Aw6SfgfM6DNxZ0f2/61pM2rsOaNWrx20IftNaQBN2qn6xzgqe1ZVJsDScdHJqYS/3tP9bUESWfY3nOaaywgMx/jM+63zmWWy+SqytYtJR1MOpYVNMc3JMm2W7reKtsHVNGa+5HEQheNUm0+r2N8Uanry2xiu7dhdOawrGqStgf+Cng28G+kzJAbAp8gaSW0TmGbtrR9TPX6W5L+ZMIynUPSM0nttD0p4vtVpIiCzwO/n1smmAljx2bQScL/mAFtLu78SNI+wC8rh+ieLV47qMdQwdoOsZOknibINOKJyxH3Z326MMZbv2bHM8vlcADJ/otImVZeOltzVjyrgUsl3cK6z6+tG7ze7ZI2IYmerqHd535XmKrNV8AYX1Tq+jIbStrR9uWSdmS4MPHx1dcRttfuQleTl1lR0qa7Sbqf7Z9UKXnvMmGZLvJi4P22/63/TUlvrlkmaJ+csRl0j/A/ZkCbjbw/8DukiIu/AkIEubt0/UPzu6xTzW+KrrdBF+nCGJ9Fv3U5s9xYbN9OpDlvk6cCW1Tt3gbvI+kTnAdcQ1rEWzSmbfO5HuMLTN3nwSuBEyVtTRK1XG+hW9J2tp9UvX6IpE1tXwFg+30lDK5LAzYdClwsaTXpyPqwxf6cMp2iSqP9F7bvlPT7wP2r42z09JpyygQzY9mxGXSW8D9mQOOLO5JeMuTt1aTz6t9t+vrBiuTbtuPoSEdY9DHe8cxyQfe4EtiKljLm2f6UpA2A+wCnd0D8dRZM1eYxxlc2kva2/aEq29Rj+95/at/r5wNvl/Q426uB+wEfkvR622curbV5Stok6Y9sn2v7i8BDJN3b9g2StqtTpotIOhD4C+BrwC9Ii36HS3qg7Q/klgnaJ2dsBt0l/I/ZsEEL13grsB3p/Gr/V6cfBgtO149lvULSvpLeImnXSvgumB0xxoMgnycCV0v6iaQfS7q2yYtJeh4pq+C5wDcl/WGT1+sorbZ50BlyfZmDBhYxNpfUO+rU47XAE6pFFGxfTNK2OZjZUdKmoyTdq+/nmyQdAnylZpku8lfAU23/AsD2fwJ/yPrRHzllgvbJGZtBRwn/Yza0cSzrB7bf2MJ1gppI2sb2j/p+7glOdj3a4ljgWtKD91LgZFIa85L8rHB9K5kujfHot5pIehjwp/SlqrS9/2ytWrnY3rblSx4KPM729ZU+xtnAF1u2YabMoM2DFingyxwAnFot+h1CEiL+IvDIvjK32b6p/4+qMXXbdNZPRUmbDiUJj58DvAP4OOl5ulPNMl3kV1USjbXYvkXrZ4bMKRO0T87YDLrLwvsfs6CNxZ3QLukYkh4BPIC0C/O66u27kB7Wj7L98pkZl8dDbe8n6Um2z64y/EyEpIcD7wIeDnwH+FvbP7T9/FLGLgCtj/Hot6KcRsqc9yTSoundZ2vOykbSDqQF6nuRtFyusP3ZBi95o+3rAWxfJ2nhwqJn0OZBC5TyZWxfAuxcHXO6ENh7iMbKGkl3s31r3/U3JS2Kz4piNtk+S9IXgFcA3wSOsn103TId5be9I2S9N6qI7w1rlglaJnNsBt1l4f2PWRAfWovJvYC9SBoEe5F26+8E/mWWRtVgw95RLEmbk2yflJOBI4CLSZPbDwO7TWtg0DjRb+W4xfY7JG1rex9JkaqyWY4B9iaFlX+QlK65yYWGX1QTsvNJO+ybSno7QIci7pqm7TYP2qGIL6OU3XFN9fe3AY+V9FhYb4wcA3xe0tGkYwa/A/wd8M/T/xsTU8wmST09qVtIbfir3nt9ujRjy3SUtwLnSTqJ1E4PBPYFXlezTNAymWMz6C7hf8yANhZ3dpB02rBf2I6MWTPA9oXAhZIOs/2WWdszAYcAXwXuD3wd+Jsp6vql7XOq15+T9JppjVtAZjHGo9/KsUbS/YDNJW1GRO40ju2rJK2x/dMWwv77hVVbEXHuIi23edACBX2Z7/W9fv2Ia50p6TqSBsvWJIHtN9j++hTXnYrCNt2/7/UH+n5eU7NM57B9YRX58RfAHwM/BPbsT8yRUyaYCWPHZtBpwv+YAavWrGn2M1nSLqN+Z/v8Ri8eLIuk822P7J+uIukZts+TdB/gBuApk95Lkj4MXAV8mbSq/EzgaADb55WxeGUzizEe/VYOSU8Bfo90JOt44BTbr52tVSsXSacD/wrsA7wHeKHtPWdr1com2nxl07QvI+mMcfeLpPfbPrApGyahpE05dXWxDXLI7N+xZYL2iX4JgqU0HrkTCzidZmNJlwGmOto0J9FUb6mOZX2SFH78IFLI3ySsAR5afQFcB7yoej8WCTKY0RiPfivHVraPrV6fNVNLFoN9gTeSFqZ3Ji04BM0Sbb6yadqXuWdGGRW8XilK2pRTVxfbIIec/s0pE7RP9EsQDBCaO4vNvIY4Pg14JfDvwHunEYC2vbekewCb9L13/fQmBk0S/VaUA4HTZ23EAnGQ7bUi8JWmwBtmaM8iEG2+smnal+n0saNganL6N+6BbhL9EgQDxOLOYnM5sDt9KZCZPAKmTU6ovm8D7CZpt0l36SrxvCcBq0ltsAZ4TBErg8aIfivKTpIurl6vAtbY/oNZGrQSkbQvsB+wvaQ9qrc3ADYiFhoaIdp8YZhXXyYIgiAIihKLO4vNGcB/ATuSVOh/NVtzsjl24Ps0bGf7oeOLBR0j+q0c3yUdaQua5VTgS6TjQUdW790JRMRZc0SbLwbz6ssEQRAEQVFicWexWWX7AEknknY35yUF8q4sDcWcdJfuG5Jk29OZFLRM9Fs5vh0ZQZrH9q9J2Wz+ekzRoBDR5gtD077Mz3JsKHzNEpS0KaeuLrZBDjn9m1MmaJ/olyAYIBZ3FpvbJW0CbEZaLJmX++En1fdXkzKfTMNq4FJJt7DuSMrWU9YZNE/0WzleUR1f+V1S9rErbN8wY5uCIAhyadSXsf38jGLPKHnNHKr/eT9StNLJtn9Tvb+/7eMK2/SMlq/XGrafX2VfPRi4FXiP7RsBJB1u+4jMeyAoTPRLENRnXibzQTO8j7RAch5wDXDRbM3Jo3IikLRX7/UUPBXYwvbt01sWtEj0WzmOJaVB/0PgUuBkYI9l/yIIgqA7TOXLSBoZ2WX7A1WZkQsXts+z/ds61yzEycBVJF/+Ikm72/4Z8ELguDo25fx/kj5S6nptktO/pLY8g/S/XSBpjyqidZcWTAxGE/0SBDWJxZ0FxvanJG0A3Ac43fbNs7YpB0kPr17eTdK2pJDsKyes7kpgK+B/ixgXtEX0Wzkeans/SU+yfbakg8f/SRAEQTco4MtsBzwbOIX1jxb1H/9+KbAz8JUhZc6rbXQZ7mv7BQCSngecJenpTHY8Kuf/K3m9Nsnp3437FvK+BXxG0q50/39b6US/BEFNYnFngakezv9IOrO6uaQDbX9xxmblcBzpoXwr8GlgW/pSYtfkicDVkm6s6ozjPfNB9Fs5NpR0bwBJm5MEZ4MgCOaCaX0Z26+RtB1wju1LRxTbi6Ttd1SHtN42knRv2zfY/rSkBwIfATaeoK6c/6/k9Vojs383lLSj7cttXyzpHcBZwN3bszQYQvRLENRkg1kbEMyUQ4HH2X40abJ85JjyncD2bqQzuNeQduo+OEVd29q+q+372b5/LBDMB9FvRTkE+Cpp1/brwBGzNScIgqAWJXyZlwA/HfVL23dUZbq0kHEocKGkrQBsHw1cBuxUt6LM/6/Y9WbAsv0LHAS8t+9/+zjwAZIWXTA7ol+CoCar1qwZTDoULAqS/tX200f93DUkbURK2fwy4DfAPYDH2751ijp3IGmO3IuUNvcK258tYG7QINFv5ZD0DNvnVcKFNwBPsT1p9rkgCIJWKenLSNrA9lxHL0q6r+3rV+r1pqFu/66E+2ElEv0SBKOJxZ0FRtIZwKakUNydgPsD/wZg+42zs2w4kq4FPgoca/v7ks6x/cwp6/wSsD9wPPACUtjuztNbGzRJ9Fs5JH0dOAb4JCn73INs//FsrQqCIMhjWl9G0kNIx7p2Au4gRbVfDry6p+cnaUtS5MrTSRtLPyelXD9iXhY2lmMl/385/RsEQbBSCM2dxebMvtfzIEx7NPDnwIMknUAhQTXbV0laY/unkn5Ros6geaLfivE04JXAvwPvtf3yGdsTBEFQh2l9mROAN9i+pPeGpMcDHyId8wI4iSTIexjwC2BzUlbB00gLIq1TZa8a6gfZ/rOa1Y39/wpfr03G9q+kr7D0SNoqkp7fH7RlaLA+0S9BUJ9Y3FlgbJ80axvqYPudwDsl7QLsBzxW0lHAKbavmLDamyTtD2wmaS/SblXQfaLfynFC9X0bYDdJu3XcUQ+0MJdMAAAHq0lEQVSCIFhLAV9mk/6Jf1Xn1yX1v3WPSu+jx83AxyTNcjH8kyR9oQML1JXz/5W8Xpvk9O/BpEjgPYHbW7QtWJ7olyCoSSzuBHNHpQdyvqR7An9B2m169ITV7Qu8kaQ1sjOwTxEjg6aJfivHsQPfgyAIFolvSzoROBdYzbqolf/sK3O9pMOGlPlxy7auxfYZ1WbXfW2fPmV1Y/+/wtdrk7H9a/sSSacAj7R9xmzMDAaJfgmC+oTmTrDQSHqT7bf1/fwO22+YpU3BeKLfyiHpcFI6+bXYfsuMzAmCIGgVSauA5wJPIunN3EzKIHiG7TWSNiYdBTlwSJn3T5PUoStI2oQV+v/l9K/tX4+pY2yZoH2iX4JgKbG4EywkkvYlHe3aHvhu9fYGwEa2HzMzw4JliX4rT3W8DeDVJEFlbB83O4uCIAi6g6Qv237qmDJn2N6zLZtyKGlTTl1dbIMcMvt3bJmgfaJfgmApcSwrWFROBb5EOtpzZPXencBcZ4VYAKLfCtNbyJG0VyzqBEEQLCEnecM9G7eiPiVtyqmri22QQ07/FkngERQn+iUIBojFnWAhqcI4rwb+esamBDWIfiuPpIdXL+8maVtgVaSHDYIgWEtOiHsXw+BL2jSvbZDDSv7fVjrRL0EwQCzuBEEQLDbHkRykW4FPA9sCm8zUoiAIgiAIgiAIarHBrA0IgiAIZoft3UjpRq8B7gN8cLYWBUEQdIo4+rGyiWNZ80v0SxAMEIs7QRAEC4ikjST9paRLgHcDvw882PbLZ2xaEARB60jaZuBnVS+/O6T4ID8rb9HUlLQpp64utsFacvp3ynsgaIjolyDIJ7JlBUEQLCCSrgU+Chxr+/uSzrH9zFnbFQRB0CaSHgE8ADgKeF319l2Ad9h+1EDZhwPvAh4OfAf4W9s/bNHcJZS0KaeuLrbBcuT0b517IGiP6JcgqE9o7gRBECwmRwN/DjxI0glEeHMQBIvJvYC9gK2q76tIWRj/ZUjZk4EjgIuBJwEfBnZrxcrRlLQpp64utsFy5PRvnXsgaI/olyCoSUTuBEEQLDCSdgH2A/YATgBOsX3FbK0KgiBoF0mH2X7LmDJfsv20UT/PgpI25dTVxTbIIbN/x5YJ2if6JQjyicidIAiCBcb2+cD5ku4J/AVwCvDo2VoVBEHQOk8Dxk0gr5H0JuDLwE7AryU9A8D2eQ3b14ZNOXV1sQ1yyOnfnDJB+0S/BEEmsbgTBEEQYPvnwHurryAIgkVjY0mXASYd/cD2nw2UWQM8tPoCuA54UfX+rBY2StqUU1cX2yCHnP7NKRO0T/RLEGQSiztBEARBEATBovP6cQVs7y3pHsAmfe9d36hVYyhpU05dXWyDTMb2b2aZoH2iX4Igk1jcCYIgCIIgCBady4HdgbuShFu3Bs7vLyDpJJKI8OqqzBrgMe2auT4lbcqpq4ttkMnY/s0sE7RP9EsQZBKLO0EQBEEQBMGicwbwX8COwG3Ar4aU2c72Q4e8P0tK2pRTVxfbIIec/s0pE7RP9EsQZLLBrA0IgiAIgiAIghmzyvYBJF2PPwS2GFLmG5LUrlljKWlTTl1dbIMccvo3p0zQPtEvQZBJRO4EQRAEQRAEi87tkjYBNiMdNRrmI68GLpV0C9WRJNtbt2jjMEralFNXF9sgh5z+zSkTtE/0SxBkEoMjCIIgCIIgWHTeB7yalPHpGuCiIWWeCmxh+/Y2DRtDSZty6upiG+SQ0785ZYL2iX4JgkxicScIgiAIgiBYaGx/StIGwH2A023fPKTYlcBWwP+2atzylLQpp64utsFYcvo38x4IWib6JQjyWbVmzZpZ2xAEQRAEQRAEM0PS84B/BH4GbA4caPuLA2W+DzwIuJF0PGTmR5JK2pRTVxfbIIfM/h1bJmif6JcgyCcid4IgCIIgCIJF51Dgcbavl7QVcDaw3gTS9rYzsWwZStqUU1cX2yCTsf2bWSZon+iXIMgkFneCIAiCIAiCRedG29cD2L5O0pKjH5J2AI4F7gWcClxh+7PtmtmcTTl1dbENMhnbv5llgvaJfgmCTGJxJwiCIAiCIFh0fiHpC8D5wE7AppLeDmD7jVWZY4C9geOBDwLnALNe2ChpU05dXWyDHHL6N6dM0D7RL0GQSSzuBEEQBEEQBIvOmX2vR4oF275K0hrbP5X0ixbsGktJm3Lq6mIbZJDTv1n3QNA60S9BkEks7gRBEARBEAQLje2TMordJGl/YDNJewE/b9isHEralFNXF9tgLDn9m3kPBC0T/RIE+WwwawOCIAiCIAiCYA7YF3gwcAOwM7DPbM0BytqUU1cX2yAIgiAgIneCIAiCIAiCIIeDbB/c+0HSO4A3zNAeKGtTTl1dbIMgCIIAWLVmzZpZ2xAEQRAEQRAEnUTSvsB+wPbAd6u3NwA2sv2Yebcpp64utkEQBEGwPhG5EwRBEARBEASjORX4EvBG4MjqvTuB62dmUVmbcurqYhsEQRAEfUTkThAEQRAEQRAEQRAEwRwTgspBEARBEARBEARBEARzTCzuBEEQBEEQBEEQBEEQzDGxuBMEQRAEQRAEQRAEQTDHxOJOEARBEARBEARBEATBHBOLO0EQBEEQBEEQBEEQBHPM/wNp0eY1aHS9Z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6629" name="Picture 5" descr="C:\Users\AlexConda\Desktop\Catboost importances.png"/>
          <p:cNvPicPr>
            <a:picLocks noChangeAspect="1" noChangeArrowheads="1"/>
          </p:cNvPicPr>
          <p:nvPr/>
        </p:nvPicPr>
        <p:blipFill>
          <a:blip r:embed="rId2"/>
          <a:srcRect t="4290" r="57858"/>
          <a:stretch>
            <a:fillRect/>
          </a:stretch>
        </p:blipFill>
        <p:spPr bwMode="auto">
          <a:xfrm>
            <a:off x="4495800" y="990600"/>
            <a:ext cx="5181600" cy="5209687"/>
          </a:xfrm>
          <a:prstGeom prst="rect">
            <a:avLst/>
          </a:prstGeom>
          <a:noFill/>
        </p:spPr>
      </p:pic>
      <p:sp>
        <p:nvSpPr>
          <p:cNvPr id="20" name="Прямоугольник 19"/>
          <p:cNvSpPr/>
          <p:nvPr/>
        </p:nvSpPr>
        <p:spPr>
          <a:xfrm>
            <a:off x="228600" y="887135"/>
            <a:ext cx="4419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Значимые признаки модели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История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 пакетах услуг за 3 мес.</a:t>
            </a:r>
          </a:p>
          <a:p>
            <a:pPr algn="just">
              <a:buFont typeface="Arial" pitchFamily="34" charset="0"/>
              <a:buChar char="•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Темпы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роста/прироста маржи за последние два мес.</a:t>
            </a:r>
          </a:p>
          <a:p>
            <a:pPr algn="just">
              <a:buFont typeface="Arial" pitchFamily="34" charset="0"/>
              <a:buChar char="•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Пакет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действующий на период послед. мес.</a:t>
            </a:r>
          </a:p>
          <a:p>
            <a:pPr algn="just">
              <a:buFont typeface="Arial" pitchFamily="34" charset="0"/>
              <a:buChar char="•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Вид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компании 2</a:t>
            </a:r>
          </a:p>
          <a:p>
            <a:pPr algn="just">
              <a:buFont typeface="Arial" pitchFamily="34" charset="0"/>
              <a:buChar char="•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ОКВЕД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код 1-го уровня</a:t>
            </a:r>
          </a:p>
          <a:p>
            <a:pPr algn="just">
              <a:buFont typeface="Arial" pitchFamily="34" charset="0"/>
              <a:buChar char="•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Темп роста/прироста числа сообщений</a:t>
            </a:r>
          </a:p>
          <a:p>
            <a:pPr algn="just">
              <a:buFont typeface="Arial" pitchFamily="34" charset="0"/>
              <a:buChar char="•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Регион</a:t>
            </a:r>
          </a:p>
          <a:p>
            <a:pPr algn="just">
              <a:buFont typeface="Arial" pitchFamily="34" charset="0"/>
              <a:buChar char="•"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Темпы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роста/прироста по операциям (платежи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переводы и т.п.) за послед. 3 мес.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5943600"/>
            <a:ext cx="510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Рис. Диаграмма важности признаков модели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CatBoost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12"/>
          <p:cNvSpPr txBox="1"/>
          <p:nvPr/>
        </p:nvSpPr>
        <p:spPr>
          <a:xfrm>
            <a:off x="9458706" y="6267399"/>
            <a:ext cx="196850" cy="430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650" spc="-130" dirty="0" smtClean="0">
                <a:latin typeface="Arial"/>
                <a:cs typeface="Arial"/>
              </a:rPr>
              <a:t>8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04800"/>
            <a:ext cx="9677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b="0" spc="-45" dirty="0" smtClean="0">
                <a:latin typeface="Times New Roman" pitchFamily="18" charset="0"/>
                <a:cs typeface="Times New Roman" pitchFamily="18" charset="0"/>
              </a:rPr>
              <a:t>С вами была команда </a:t>
            </a:r>
            <a:r>
              <a:rPr lang="en-US" sz="3000" spc="-45" dirty="0" smtClean="0">
                <a:latin typeface="Times New Roman" pitchFamily="18" charset="0"/>
                <a:cs typeface="Times New Roman" pitchFamily="18" charset="0"/>
              </a:rPr>
              <a:t>Overfitting </a:t>
            </a:r>
            <a:r>
              <a:rPr lang="ru-RU" sz="3000" spc="-45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sz="3000" spc="-45" dirty="0" smtClean="0">
                <a:latin typeface="Times New Roman" pitchFamily="18" charset="0"/>
                <a:cs typeface="Times New Roman" pitchFamily="18" charset="0"/>
              </a:rPr>
              <a:t>dummies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1524000"/>
            <a:ext cx="2083308" cy="2778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05400" y="1524000"/>
            <a:ext cx="2106168" cy="2106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14600" y="1524000"/>
            <a:ext cx="2514600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>
                <a:latin typeface="Times New Roman" pitchFamily="18" charset="0"/>
                <a:cs typeface="Times New Roman" pitchFamily="18" charset="0"/>
              </a:rPr>
              <a:t>Абрамов </a:t>
            </a:r>
            <a:r>
              <a:rPr sz="2000" smtClean="0">
                <a:latin typeface="Times New Roman" pitchFamily="18" charset="0"/>
                <a:cs typeface="Times New Roman" pitchFamily="18" charset="0"/>
              </a:rPr>
              <a:t>Александр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2000">
                <a:latin typeface="Times New Roman" pitchFamily="18" charset="0"/>
                <a:cs typeface="Times New Roman" pitchFamily="18" charset="0"/>
              </a:rPr>
              <a:t>Scientis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15200" y="1524000"/>
            <a:ext cx="21291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000">
                <a:latin typeface="Times New Roman" pitchFamily="18" charset="0"/>
                <a:cs typeface="Times New Roman" pitchFamily="18" charset="0"/>
              </a:rPr>
              <a:t>Иванов </a:t>
            </a:r>
            <a:r>
              <a:rPr sz="2000" smtClean="0">
                <a:latin typeface="Times New Roman" pitchFamily="18" charset="0"/>
                <a:cs typeface="Times New Roman" pitchFamily="18" charset="0"/>
              </a:rPr>
              <a:t>Кирилл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r>
              <a:rPr sz="2000"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2000" smtClean="0">
                <a:latin typeface="Times New Roman" pitchFamily="18" charset="0"/>
                <a:cs typeface="Times New Roman" pitchFamily="18" charset="0"/>
              </a:rPr>
              <a:t>Scientist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4600" y="24384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Email:</a:t>
            </a:r>
          </a:p>
          <a:p>
            <a:r>
              <a:rPr lang="en-US" dirty="0" smtClean="0">
                <a:hlinkClick r:id="rId4"/>
              </a:rPr>
              <a:t>andril772@gmail.com</a:t>
            </a:r>
            <a:endParaRPr lang="en-US" dirty="0" smtClean="0"/>
          </a:p>
          <a:p>
            <a:r>
              <a:rPr lang="ru-RU" dirty="0" smtClean="0"/>
              <a:t>Тел</a:t>
            </a:r>
            <a:r>
              <a:rPr lang="en-US" dirty="0" smtClean="0"/>
              <a:t>.: 8-916-498-5127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315200" y="23622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Email:</a:t>
            </a:r>
          </a:p>
          <a:p>
            <a:r>
              <a:rPr lang="en-US" dirty="0" smtClean="0">
                <a:hlinkClick r:id="rId5"/>
              </a:rPr>
              <a:t>s.kirill.iv@gmail.com</a:t>
            </a:r>
            <a:endParaRPr lang="en-US" dirty="0" smtClean="0"/>
          </a:p>
          <a:p>
            <a:r>
              <a:rPr lang="ru-RU" dirty="0" smtClean="0"/>
              <a:t>Тел</a:t>
            </a:r>
            <a:r>
              <a:rPr lang="en-US" dirty="0" smtClean="0"/>
              <a:t>.: 8-909-688-9803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230</TotalTime>
  <Words>398</Words>
  <Application>Microsoft Office PowerPoint</Application>
  <PresentationFormat>Лист A4 (210x297 мм)</PresentationFormat>
  <Paragraphs>95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Тема Office</vt:lpstr>
      <vt:lpstr>Next Best Offer model</vt:lpstr>
      <vt:lpstr>Проблемы</vt:lpstr>
      <vt:lpstr>Презентация PowerPoint</vt:lpstr>
      <vt:lpstr>Немного интересного EDA</vt:lpstr>
      <vt:lpstr>Немного интересного EDA</vt:lpstr>
      <vt:lpstr>Немного интересного EDA</vt:lpstr>
      <vt:lpstr>Техническое решение - CatBoost и  ничего лишнего</vt:lpstr>
      <vt:lpstr>Техническое решение - CatBoost и ничего лишнего</vt:lpstr>
      <vt:lpstr>С вами была команда Overfitting _dummies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Абраров</dc:creator>
  <cp:lastModifiedBy>Anaconda</cp:lastModifiedBy>
  <cp:revision>35</cp:revision>
  <dcterms:created xsi:type="dcterms:W3CDTF">2018-05-13T09:57:22Z</dcterms:created>
  <dcterms:modified xsi:type="dcterms:W3CDTF">2018-05-13T14:03:37Z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2018-05-13T00:00:00Z</vt:filetime>
  </property>
</Properties>
</file>