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6.xml" ContentType="application/vnd.openxmlformats-officedocument.presentationml.notesSlide+xml"/>
  <Override PartName="/ppt/notesSlides/_rels/notesSlide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31.png" ContentType="image/png"/>
  <Override PartName="/ppt/media/image7.jpeg" ContentType="image/jpeg"/>
  <Override PartName="/ppt/media/image2.png" ContentType="image/png"/>
  <Override PartName="/ppt/media/image3.jpeg" ContentType="image/jpeg"/>
  <Override PartName="/ppt/media/image5.png" ContentType="image/png"/>
  <Override PartName="/ppt/media/image4.png" ContentType="image/png"/>
  <Override PartName="/ppt/media/image6.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5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51"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52" name="PlaceHolder 4"/>
          <p:cNvSpPr>
            <a:spLocks noGrp="1"/>
          </p:cNvSpPr>
          <p:nvPr>
            <p:ph type="dt" idx="3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3" name="PlaceHolder 5"/>
          <p:cNvSpPr>
            <a:spLocks noGrp="1"/>
          </p:cNvSpPr>
          <p:nvPr>
            <p:ph type="ftr" idx="35"/>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4" name="PlaceHolder 6"/>
          <p:cNvSpPr>
            <a:spLocks noGrp="1"/>
          </p:cNvSpPr>
          <p:nvPr>
            <p:ph type="sldNum" idx="3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7F7BEECB-0B95-47A7-B2EC-17B6CBADDF06}"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685800" y="1143000"/>
            <a:ext cx="5484960" cy="3084840"/>
          </a:xfrm>
          <a:prstGeom prst="rect">
            <a:avLst/>
          </a:prstGeom>
          <a:ln w="0">
            <a:noFill/>
          </a:ln>
        </p:spPr>
      </p:sp>
      <p:sp>
        <p:nvSpPr>
          <p:cNvPr id="162" name="PlaceHolder 2"/>
          <p:cNvSpPr>
            <a:spLocks noGrp="1"/>
          </p:cNvSpPr>
          <p:nvPr>
            <p:ph type="body"/>
          </p:nvPr>
        </p:nvSpPr>
        <p:spPr>
          <a:xfrm>
            <a:off x="685800" y="4400640"/>
            <a:ext cx="5484960" cy="359892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GB" sz="2000" spc="-1" strike="noStrike">
                <a:solidFill>
                  <a:srgbClr val="000000"/>
                </a:solidFill>
                <a:latin typeface="Arial"/>
              </a:rPr>
              <a:t>Both 17, VB could be crushed down to 12</a:t>
            </a:r>
            <a:endParaRPr b="0" lang="en-US" sz="2000" spc="-1" strike="noStrike">
              <a:solidFill>
                <a:srgbClr val="000000"/>
              </a:solidFill>
              <a:latin typeface="Arial"/>
            </a:endParaRPr>
          </a:p>
        </p:txBody>
      </p:sp>
      <p:sp>
        <p:nvSpPr>
          <p:cNvPr id="163" name="PlaceHolder 3"/>
          <p:cNvSpPr>
            <a:spLocks noGrp="1"/>
          </p:cNvSpPr>
          <p:nvPr>
            <p:ph type="sldNum" idx="37"/>
          </p:nvPr>
        </p:nvSpPr>
        <p:spPr>
          <a:xfrm>
            <a:off x="3884760" y="8685360"/>
            <a:ext cx="2970360" cy="457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GB" sz="1200" spc="-1" strike="noStrike">
                <a:solidFill>
                  <a:srgbClr val="000000"/>
                </a:solidFill>
                <a:latin typeface="Times New Roman"/>
              </a:defRPr>
            </a:lvl1pPr>
          </a:lstStyle>
          <a:p>
            <a:pPr indent="0" algn="r">
              <a:lnSpc>
                <a:spcPct val="100000"/>
              </a:lnSpc>
              <a:buNone/>
              <a:tabLst>
                <a:tab algn="l" pos="0"/>
              </a:tabLst>
            </a:pPr>
            <a:fld id="{0EF14650-3CCB-45DE-BECE-C116FEF4445D}"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838080" y="1825560"/>
            <a:ext cx="10514160" cy="43498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2330578-5334-4330-9F7D-8B18104BF24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4231D05D-36DD-44A6-97AC-D4E3CEA20FE6}"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D0353F94-CC66-4A16-91C9-4E148DC70CCF}"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D3D37BC-947D-4286-9560-4EB69FD6BCC3}"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6563BA7A-59FA-4273-B80F-7AD62E7836D1}"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838080" y="1825560"/>
            <a:ext cx="10514160" cy="4349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1D488EE1-AA0F-4F7E-8D30-224A5E3BE680}"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3A930C87-E132-438F-AD24-6CBE0BB1BB08}"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838080" y="1825560"/>
            <a:ext cx="5130720" cy="4349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25840" y="1825560"/>
            <a:ext cx="5130720" cy="4349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37B56517-FC55-49A6-AF85-1D7D9A4098A7}"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30D3FE4E-6B31-477B-81E2-D0C85314AE63}"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AB98B489-CDB4-4A08-A49B-2432CD60E236}"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3B5DEB61-C642-4EB2-BF35-EBD563A15373}"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E8CBCAB3-3F73-4A6D-BBD3-D635C262DBCA}" type="slidenum">
              <a:rPr b="0" lang="en-GB" sz="1200" spc="-1" strike="noStrike">
                <a:solidFill>
                  <a:schemeClr val="dk1">
                    <a:tint val="75000"/>
                  </a:schemeClr>
                </a:solidFill>
                <a:latin typeface="Calibri"/>
              </a:rPr>
              <a:t>3</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728B18B6-1F86-4F1F-9383-5A31F9590524}"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C7485E8A-D12E-41BB-A5FF-DD79CC9B1DFD}"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8332D61A-C7A4-434D-981D-A5E52C1BF257}"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6B3C86F1-F599-491F-BF09-C842824C9B9F}"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 name="PlaceHolder 2"/>
          <p:cNvSpPr>
            <a:spLocks noGrp="1"/>
          </p:cNvSpPr>
          <p:nvPr>
            <p:ph type="body"/>
          </p:nvPr>
        </p:nvSpPr>
        <p:spPr>
          <a:xfrm>
            <a:off x="838080" y="1825560"/>
            <a:ext cx="10514160" cy="4349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 name="PlaceHolder 3"/>
          <p:cNvSpPr>
            <a:spLocks noGrp="1"/>
          </p:cNvSpPr>
          <p:nvPr>
            <p:ph type="ftr" idx="10"/>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67DBB845-4899-44EC-83C5-9276950FE85F}"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E0A4B73C-4E9F-4867-9DEB-411EAA491C5E}"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 name="PlaceHolder 2"/>
          <p:cNvSpPr>
            <a:spLocks noGrp="1"/>
          </p:cNvSpPr>
          <p:nvPr>
            <p:ph type="body"/>
          </p:nvPr>
        </p:nvSpPr>
        <p:spPr>
          <a:xfrm>
            <a:off x="838080" y="1825560"/>
            <a:ext cx="5130720" cy="4349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 name="PlaceHolder 3"/>
          <p:cNvSpPr>
            <a:spLocks noGrp="1"/>
          </p:cNvSpPr>
          <p:nvPr>
            <p:ph type="body"/>
          </p:nvPr>
        </p:nvSpPr>
        <p:spPr>
          <a:xfrm>
            <a:off x="6226200" y="1825560"/>
            <a:ext cx="5130720" cy="4349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6" name="PlaceHolder 4"/>
          <p:cNvSpPr>
            <a:spLocks noGrp="1"/>
          </p:cNvSpPr>
          <p:nvPr>
            <p:ph type="ftr" idx="16"/>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1F13ACA8-F618-45D2-A41C-6CA882E239B3}"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F3893F40-F676-4A1A-8497-C43E80ECCA0A}"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6" name="PlaceHolder 2"/>
          <p:cNvSpPr>
            <a:spLocks noGrp="1"/>
          </p:cNvSpPr>
          <p:nvPr>
            <p:ph type="ftr" idx="22"/>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F923EF0C-877F-45FF-85CE-A59D6F1EABE8}"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2D91994D-CA55-4A5C-AEB9-9D15E8B12DD4}"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hyperlink" Target="https://blog.grab-a-byte.dev/" TargetMode="External"/><Relationship Id="rId2" Type="http://schemas.openxmlformats.org/officeDocument/2006/relationships/hyperlink" Target="https://connelhooley.uk/blog/2017/04/30/f-sharp-to-c-sharp#discriminated-unions" TargetMode="External"/><Relationship Id="rId3" Type="http://schemas.openxmlformats.org/officeDocument/2006/relationships/hyperlink" Target="https://sharplab.io/" TargetMode="External"/><Relationship Id="rId4"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4.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2.png"/><Relationship Id="rId3"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 name="Picture 2" descr="See the source image"/>
          <p:cNvPicPr/>
          <p:nvPr/>
        </p:nvPicPr>
        <p:blipFill>
          <a:blip r:embed="rId1"/>
          <a:stretch/>
        </p:blipFill>
        <p:spPr>
          <a:xfrm>
            <a:off x="6573960" y="1241280"/>
            <a:ext cx="5439960" cy="5439960"/>
          </a:xfrm>
          <a:prstGeom prst="rect">
            <a:avLst/>
          </a:prstGeom>
          <a:ln w="0">
            <a:noFill/>
          </a:ln>
        </p:spPr>
      </p:pic>
      <p:sp>
        <p:nvSpPr>
          <p:cNvPr id="56" name="Rectangle 5"/>
          <p:cNvSpPr/>
          <p:nvPr/>
        </p:nvSpPr>
        <p:spPr>
          <a:xfrm>
            <a:off x="471960" y="356040"/>
            <a:ext cx="645156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Dotnet Interop</a:t>
            </a:r>
            <a:endParaRPr b="0" lang="en-US" sz="8000" spc="-1" strike="noStrike">
              <a:solidFill>
                <a:srgbClr val="000000"/>
              </a:solidFill>
              <a:latin typeface="Arial"/>
            </a:endParaRPr>
          </a:p>
        </p:txBody>
      </p:sp>
      <p:pic>
        <p:nvPicPr>
          <p:cNvPr id="57" name="Picture 4" descr="See the source image"/>
          <p:cNvPicPr/>
          <p:nvPr/>
        </p:nvPicPr>
        <p:blipFill>
          <a:blip r:embed="rId2"/>
          <a:stretch/>
        </p:blipFill>
        <p:spPr>
          <a:xfrm>
            <a:off x="3940920" y="2655720"/>
            <a:ext cx="2012760" cy="2012760"/>
          </a:xfrm>
          <a:prstGeom prst="rect">
            <a:avLst/>
          </a:prstGeom>
          <a:ln w="0">
            <a:noFill/>
          </a:ln>
        </p:spPr>
      </p:pic>
      <p:pic>
        <p:nvPicPr>
          <p:cNvPr id="58" name="Picture 8" descr="See the source image"/>
          <p:cNvPicPr/>
          <p:nvPr/>
        </p:nvPicPr>
        <p:blipFill>
          <a:blip r:embed="rId3"/>
          <a:stretch/>
        </p:blipFill>
        <p:spPr>
          <a:xfrm>
            <a:off x="619560" y="1496520"/>
            <a:ext cx="2012760" cy="2012760"/>
          </a:xfrm>
          <a:prstGeom prst="rect">
            <a:avLst/>
          </a:prstGeom>
          <a:ln w="0">
            <a:noFill/>
          </a:ln>
        </p:spPr>
      </p:pic>
      <p:pic>
        <p:nvPicPr>
          <p:cNvPr id="59" name="Picture 10" descr="See the source image"/>
          <p:cNvPicPr/>
          <p:nvPr/>
        </p:nvPicPr>
        <p:blipFill>
          <a:blip r:embed="rId4"/>
          <a:stretch/>
        </p:blipFill>
        <p:spPr>
          <a:xfrm>
            <a:off x="619560" y="4869360"/>
            <a:ext cx="2338560" cy="1467000"/>
          </a:xfrm>
          <a:prstGeom prst="rect">
            <a:avLst/>
          </a:prstGeom>
          <a:ln w="0">
            <a:noFill/>
          </a:ln>
        </p:spPr>
      </p:pic>
      <p:sp>
        <p:nvSpPr>
          <p:cNvPr id="60" name="Arrow: Left-Right 6"/>
          <p:cNvSpPr/>
          <p:nvPr/>
        </p:nvSpPr>
        <p:spPr>
          <a:xfrm rot="1491600">
            <a:off x="2527920" y="2849040"/>
            <a:ext cx="1613160" cy="335520"/>
          </a:xfrm>
          <a:prstGeom prst="leftRightArrow">
            <a:avLst>
              <a:gd name="adj1" fmla="val 50000"/>
              <a:gd name="adj2" fmla="val 50000"/>
            </a:avLst>
          </a:prstGeom>
          <a:solidFill>
            <a:srgbClr val="7030a0"/>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
        <p:nvSpPr>
          <p:cNvPr id="61" name="Arrow: Left-Right 12"/>
          <p:cNvSpPr/>
          <p:nvPr/>
        </p:nvSpPr>
        <p:spPr>
          <a:xfrm rot="5400000">
            <a:off x="932400" y="3996720"/>
            <a:ext cx="1230480" cy="335520"/>
          </a:xfrm>
          <a:prstGeom prst="leftRightArrow">
            <a:avLst>
              <a:gd name="adj1" fmla="val 50000"/>
              <a:gd name="adj2" fmla="val 50000"/>
            </a:avLst>
          </a:prstGeom>
          <a:solidFill>
            <a:srgbClr val="7030a0"/>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
        <p:nvSpPr>
          <p:cNvPr id="62" name="Arrow: Left-Right 13"/>
          <p:cNvSpPr/>
          <p:nvPr/>
        </p:nvSpPr>
        <p:spPr>
          <a:xfrm rot="19254000">
            <a:off x="2513520" y="4111560"/>
            <a:ext cx="1613160" cy="335520"/>
          </a:xfrm>
          <a:prstGeom prst="leftRightArrow">
            <a:avLst>
              <a:gd name="adj1" fmla="val 50000"/>
              <a:gd name="adj2" fmla="val 50000"/>
            </a:avLst>
          </a:prstGeom>
          <a:solidFill>
            <a:srgbClr val="7030a0"/>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Rectangle 3"/>
          <p:cNvSpPr/>
          <p:nvPr/>
        </p:nvSpPr>
        <p:spPr>
          <a:xfrm>
            <a:off x="560880" y="234000"/>
            <a:ext cx="1123092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Namespaces and Modules</a:t>
            </a:r>
            <a:endParaRPr b="0" lang="en-US" sz="8000" spc="-1" strike="noStrike">
              <a:solidFill>
                <a:srgbClr val="000000"/>
              </a:solidFill>
              <a:latin typeface="Arial"/>
            </a:endParaRPr>
          </a:p>
        </p:txBody>
      </p:sp>
      <p:sp>
        <p:nvSpPr>
          <p:cNvPr id="91" name="PlaceHolder 1"/>
          <p:cNvSpPr>
            <a:spLocks noGrp="1"/>
          </p:cNvSpPr>
          <p:nvPr>
            <p:ph/>
          </p:nvPr>
        </p:nvSpPr>
        <p:spPr>
          <a:xfrm>
            <a:off x="-729720" y="1625760"/>
            <a:ext cx="4716360" cy="360468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Namespaces allow using statements just like C# namespaces</a:t>
            </a:r>
            <a:endParaRPr b="0" lang="en-US" sz="3200" spc="-1" strike="noStrike">
              <a:solidFill>
                <a:srgbClr val="000000"/>
              </a:solidFill>
              <a:latin typeface="Arial"/>
            </a:endParaRPr>
          </a:p>
          <a:p>
            <a:pPr marL="914400" indent="0" defTabSz="914400">
              <a:lnSpc>
                <a:spcPct val="90000"/>
              </a:lnSpc>
              <a:spcBef>
                <a:spcPts val="499"/>
              </a:spcBef>
              <a:buNone/>
              <a:tabLst>
                <a:tab algn="l" pos="0"/>
              </a:tabLst>
            </a:pPr>
            <a:endParaRPr b="0" lang="en-US" sz="3200" spc="-1" strike="noStrike">
              <a:solidFill>
                <a:srgbClr val="000000"/>
              </a:solidFill>
              <a:latin typeface="Arial"/>
            </a:endParaRPr>
          </a:p>
        </p:txBody>
      </p:sp>
      <p:pic>
        <p:nvPicPr>
          <p:cNvPr id="92" name="Picture 2" descr=""/>
          <p:cNvPicPr/>
          <p:nvPr/>
        </p:nvPicPr>
        <p:blipFill>
          <a:blip r:embed="rId1"/>
          <a:srcRect l="0" t="4046" r="0" b="0"/>
          <a:stretch/>
        </p:blipFill>
        <p:spPr>
          <a:xfrm>
            <a:off x="5855040" y="1625760"/>
            <a:ext cx="5369400" cy="1411560"/>
          </a:xfrm>
          <a:prstGeom prst="rect">
            <a:avLst/>
          </a:prstGeom>
          <a:ln w="0">
            <a:noFill/>
          </a:ln>
        </p:spPr>
      </p:pic>
      <p:pic>
        <p:nvPicPr>
          <p:cNvPr id="93" name="Picture 5" descr=""/>
          <p:cNvPicPr/>
          <p:nvPr/>
        </p:nvPicPr>
        <p:blipFill>
          <a:blip r:embed="rId2"/>
          <a:stretch/>
        </p:blipFill>
        <p:spPr>
          <a:xfrm>
            <a:off x="4804560" y="4260600"/>
            <a:ext cx="7245360" cy="478080"/>
          </a:xfrm>
          <a:prstGeom prst="rect">
            <a:avLst/>
          </a:prstGeom>
          <a:ln w="0">
            <a:noFill/>
          </a:ln>
        </p:spPr>
      </p:pic>
      <p:pic>
        <p:nvPicPr>
          <p:cNvPr id="94" name="Picture 6" descr=""/>
          <p:cNvPicPr/>
          <p:nvPr/>
        </p:nvPicPr>
        <p:blipFill>
          <a:blip r:embed="rId3"/>
          <a:stretch/>
        </p:blipFill>
        <p:spPr>
          <a:xfrm>
            <a:off x="6636600" y="3338280"/>
            <a:ext cx="3827520" cy="376560"/>
          </a:xfrm>
          <a:prstGeom prst="rect">
            <a:avLst/>
          </a:prstGeom>
          <a:ln w="0">
            <a:noFill/>
          </a:ln>
        </p:spPr>
      </p:pic>
      <p:sp>
        <p:nvSpPr>
          <p:cNvPr id="95" name="TextBox 1"/>
          <p:cNvSpPr/>
          <p:nvPr/>
        </p:nvSpPr>
        <p:spPr>
          <a:xfrm>
            <a:off x="-729720" y="3621960"/>
            <a:ext cx="4492440" cy="1553040"/>
          </a:xfrm>
          <a:prstGeom prst="rect">
            <a:avLst/>
          </a:prstGeom>
          <a:noFill/>
          <a:ln w="0">
            <a:noFill/>
          </a:ln>
        </p:spPr>
        <p:style>
          <a:lnRef idx="0"/>
          <a:fillRef idx="0"/>
          <a:effectRef idx="0"/>
          <a:fontRef idx="minor"/>
        </p:style>
        <p:txBody>
          <a:bodyPr lIns="90000" rIns="90000" tIns="45000" bIns="45000" anchor="t">
            <a:spAutoFit/>
          </a:bodyPr>
          <a:p>
            <a:pPr lvl="2" marL="1371600" indent="-457200" defTabSz="914400">
              <a:lnSpc>
                <a:spcPct val="100000"/>
              </a:lnSpc>
              <a:buClr>
                <a:srgbClr val="000000"/>
              </a:buClr>
              <a:buFont typeface="Arial"/>
              <a:buChar char="•"/>
            </a:pPr>
            <a:r>
              <a:rPr b="0" lang="en-GB" sz="3200" spc="-1" strike="noStrike">
                <a:solidFill>
                  <a:schemeClr val="dk1"/>
                </a:solidFill>
                <a:latin typeface="Calibri"/>
              </a:rPr>
              <a:t>Modules Expose themselves as Static Classes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46" dur="indefinite" restart="never" nodeType="tmRoot">
          <p:childTnLst>
            <p:seq>
              <p:cTn id="47" dur="indefinite" nodeType="mainSeq">
                <p:childTnLst>
                  <p:par>
                    <p:cTn id="48" fill="hold">
                      <p:stCondLst>
                        <p:cond delay="indefinite"/>
                      </p:stCondLst>
                      <p:childTnLst>
                        <p:par>
                          <p:cTn id="49" fill="hold">
                            <p:stCondLst>
                              <p:cond delay="0"/>
                            </p:stCondLst>
                            <p:childTnLst>
                              <p:par>
                                <p:cTn id="50" nodeType="clickEffect" fill="hold" presetClass="entr" presetID="1">
                                  <p:stCondLst>
                                    <p:cond delay="0"/>
                                  </p:stCondLst>
                                  <p:childTnLst>
                                    <p:set>
                                      <p:cBhvr>
                                        <p:cTn id="51" dur="1" fill="hold">
                                          <p:stCondLst>
                                            <p:cond delay="0"/>
                                          </p:stCondLst>
                                        </p:cTn>
                                        <p:tgtEl>
                                          <p:spTgt spid="95"/>
                                        </p:tgtEl>
                                        <p:attrNameLst>
                                          <p:attrName>style.visibility</p:attrName>
                                        </p:attrNameLst>
                                      </p:cBhvr>
                                      <p:to>
                                        <p:strVal val="visible"/>
                                      </p:to>
                                    </p:set>
                                  </p:childTnLst>
                                </p:cTn>
                              </p:par>
                              <p:par>
                                <p:cTn id="52" nodeType="withEffect" fill="hold" presetClass="entr" presetID="1">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Rectangle 3"/>
          <p:cNvSpPr/>
          <p:nvPr/>
        </p:nvSpPr>
        <p:spPr>
          <a:xfrm>
            <a:off x="2012400" y="234000"/>
            <a:ext cx="832752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Values and Records</a:t>
            </a:r>
            <a:endParaRPr b="0" lang="en-US" sz="8000" spc="-1" strike="noStrike">
              <a:solidFill>
                <a:srgbClr val="000000"/>
              </a:solidFill>
              <a:latin typeface="Arial"/>
            </a:endParaRPr>
          </a:p>
        </p:txBody>
      </p:sp>
      <p:sp>
        <p:nvSpPr>
          <p:cNvPr id="97" name="PlaceHolder 1"/>
          <p:cNvSpPr>
            <a:spLocks noGrp="1"/>
          </p:cNvSpPr>
          <p:nvPr>
            <p:ph/>
          </p:nvPr>
        </p:nvSpPr>
        <p:spPr>
          <a:xfrm>
            <a:off x="-729720" y="1625760"/>
            <a:ext cx="5124960" cy="360468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Values are exposed as static fields on  class.</a:t>
            </a:r>
            <a:endParaRPr b="0" lang="en-US" sz="3200" spc="-1" strike="noStrike">
              <a:solidFill>
                <a:srgbClr val="000000"/>
              </a:solidFill>
              <a:latin typeface="Arial"/>
            </a:endParaRPr>
          </a:p>
        </p:txBody>
      </p:sp>
      <p:pic>
        <p:nvPicPr>
          <p:cNvPr id="98" name="Picture 1" descr=""/>
          <p:cNvPicPr/>
          <p:nvPr/>
        </p:nvPicPr>
        <p:blipFill>
          <a:blip r:embed="rId1"/>
          <a:stretch/>
        </p:blipFill>
        <p:spPr>
          <a:xfrm>
            <a:off x="6651360" y="1844640"/>
            <a:ext cx="3415320" cy="903960"/>
          </a:xfrm>
          <a:prstGeom prst="rect">
            <a:avLst/>
          </a:prstGeom>
          <a:ln w="0">
            <a:noFill/>
          </a:ln>
        </p:spPr>
      </p:pic>
      <p:pic>
        <p:nvPicPr>
          <p:cNvPr id="99" name="Picture 7" descr=""/>
          <p:cNvPicPr/>
          <p:nvPr/>
        </p:nvPicPr>
        <p:blipFill>
          <a:blip r:embed="rId2"/>
          <a:stretch/>
        </p:blipFill>
        <p:spPr>
          <a:xfrm>
            <a:off x="5721480" y="3127320"/>
            <a:ext cx="5275080" cy="6015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Rectangle 3"/>
          <p:cNvSpPr/>
          <p:nvPr/>
        </p:nvSpPr>
        <p:spPr>
          <a:xfrm>
            <a:off x="2012400" y="234000"/>
            <a:ext cx="832752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Values and Records</a:t>
            </a:r>
            <a:endParaRPr b="0" lang="en-US" sz="8000" spc="-1" strike="noStrike">
              <a:solidFill>
                <a:srgbClr val="000000"/>
              </a:solidFill>
              <a:latin typeface="Arial"/>
            </a:endParaRPr>
          </a:p>
        </p:txBody>
      </p:sp>
      <p:sp>
        <p:nvSpPr>
          <p:cNvPr id="101" name="PlaceHolder 1"/>
          <p:cNvSpPr>
            <a:spLocks noGrp="1"/>
          </p:cNvSpPr>
          <p:nvPr>
            <p:ph/>
          </p:nvPr>
        </p:nvSpPr>
        <p:spPr>
          <a:xfrm>
            <a:off x="-729720" y="1625760"/>
            <a:ext cx="5124960" cy="360468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Values are exposed as static fields on  class.</a:t>
            </a:r>
            <a:endParaRPr b="0" lang="en-US" sz="3200" spc="-1" strike="noStrike">
              <a:solidFill>
                <a:srgbClr val="000000"/>
              </a:solid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a:p>
            <a:pPr lvl="2" marL="1143000" indent="-228600" defTabSz="914400">
              <a:lnSpc>
                <a:spcPct val="90000"/>
              </a:lnSpc>
              <a:spcBef>
                <a:spcPts val="499"/>
              </a:spcBef>
              <a:buClr>
                <a:srgbClr val="000000"/>
              </a:buClr>
              <a:buFont typeface="Arial"/>
              <a:buChar char="•"/>
              <a:tabLst>
                <a:tab algn="l" pos="0"/>
              </a:tabLst>
            </a:pPr>
            <a:r>
              <a:rPr b="0" lang="en-GB" sz="3200" spc="-1" strike="noStrike">
                <a:solidFill>
                  <a:schemeClr val="dk1"/>
                </a:solidFill>
                <a:latin typeface="Calibri"/>
              </a:rPr>
              <a:t>Records generate a read-only class with only a full parameter constructor.</a:t>
            </a:r>
            <a:endParaRPr b="0" lang="en-US" sz="3200" spc="-1" strike="noStrike">
              <a:solidFill>
                <a:srgbClr val="000000"/>
              </a:solid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p:txBody>
      </p:sp>
      <p:pic>
        <p:nvPicPr>
          <p:cNvPr id="102" name="Picture 2" descr=""/>
          <p:cNvPicPr/>
          <p:nvPr/>
        </p:nvPicPr>
        <p:blipFill>
          <a:blip r:embed="rId1"/>
          <a:stretch/>
        </p:blipFill>
        <p:spPr>
          <a:xfrm>
            <a:off x="7069320" y="1445760"/>
            <a:ext cx="2783520" cy="1461960"/>
          </a:xfrm>
          <a:prstGeom prst="rect">
            <a:avLst/>
          </a:prstGeom>
          <a:ln w="0">
            <a:noFill/>
          </a:ln>
        </p:spPr>
      </p:pic>
      <p:pic>
        <p:nvPicPr>
          <p:cNvPr id="103" name="Picture 5" descr=""/>
          <p:cNvPicPr/>
          <p:nvPr/>
        </p:nvPicPr>
        <p:blipFill>
          <a:blip r:embed="rId2"/>
          <a:stretch/>
        </p:blipFill>
        <p:spPr>
          <a:xfrm>
            <a:off x="5879160" y="3006720"/>
            <a:ext cx="5602680" cy="420840"/>
          </a:xfrm>
          <a:prstGeom prst="rect">
            <a:avLst/>
          </a:prstGeom>
          <a:ln w="0">
            <a:noFill/>
          </a:ln>
        </p:spPr>
      </p:pic>
      <p:pic>
        <p:nvPicPr>
          <p:cNvPr id="104" name="Picture 6" descr=""/>
          <p:cNvPicPr/>
          <p:nvPr/>
        </p:nvPicPr>
        <p:blipFill>
          <a:blip r:embed="rId3"/>
          <a:stretch/>
        </p:blipFill>
        <p:spPr>
          <a:xfrm>
            <a:off x="4397040" y="3773520"/>
            <a:ext cx="7599240" cy="23536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Rectangle 3"/>
          <p:cNvSpPr/>
          <p:nvPr/>
        </p:nvSpPr>
        <p:spPr>
          <a:xfrm>
            <a:off x="1988640" y="234000"/>
            <a:ext cx="837504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Seq, Array and Lists</a:t>
            </a:r>
            <a:endParaRPr b="0" lang="en-US" sz="8000" spc="-1" strike="noStrike">
              <a:solidFill>
                <a:srgbClr val="000000"/>
              </a:solidFill>
              <a:latin typeface="Arial"/>
            </a:endParaRPr>
          </a:p>
        </p:txBody>
      </p:sp>
      <p:sp>
        <p:nvSpPr>
          <p:cNvPr id="106" name="PlaceHolder 1"/>
          <p:cNvSpPr>
            <a:spLocks noGrp="1"/>
          </p:cNvSpPr>
          <p:nvPr>
            <p:ph/>
          </p:nvPr>
        </p:nvSpPr>
        <p:spPr>
          <a:xfrm>
            <a:off x="-218520" y="2347200"/>
            <a:ext cx="5124960" cy="360468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Arrays work as expected</a:t>
            </a:r>
            <a:endParaRPr b="0" lang="en-US" sz="3200" spc="-1" strike="noStrike">
              <a:solidFill>
                <a:srgbClr val="000000"/>
              </a:solid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a:p>
            <a:pPr lvl="2" marL="1143000" indent="-228600" defTabSz="914400">
              <a:lnSpc>
                <a:spcPct val="90000"/>
              </a:lnSpc>
              <a:spcBef>
                <a:spcPts val="499"/>
              </a:spcBef>
              <a:buClr>
                <a:srgbClr val="000000"/>
              </a:buClr>
              <a:buFont typeface="Arial"/>
              <a:buChar char="•"/>
              <a:tabLst>
                <a:tab algn="l" pos="0"/>
              </a:tabLst>
            </a:pPr>
            <a:r>
              <a:rPr b="0" lang="en-GB" sz="3200" spc="-1" strike="noStrike">
                <a:solidFill>
                  <a:schemeClr val="dk1"/>
                </a:solidFill>
                <a:latin typeface="Calibri"/>
              </a:rPr>
              <a:t>Seq get exposed as IEnumerable</a:t>
            </a:r>
            <a:endParaRPr b="0" lang="en-US" sz="3200" spc="-1" strike="noStrike">
              <a:solidFill>
                <a:srgbClr val="000000"/>
              </a:solidFill>
              <a:latin typeface="Arial"/>
            </a:endParaRPr>
          </a:p>
        </p:txBody>
      </p:sp>
      <p:pic>
        <p:nvPicPr>
          <p:cNvPr id="107" name="Picture 7" descr=""/>
          <p:cNvPicPr/>
          <p:nvPr/>
        </p:nvPicPr>
        <p:blipFill>
          <a:blip r:embed="rId1"/>
          <a:stretch/>
        </p:blipFill>
        <p:spPr>
          <a:xfrm>
            <a:off x="6095880" y="3913560"/>
            <a:ext cx="5365800" cy="472680"/>
          </a:xfrm>
          <a:prstGeom prst="rect">
            <a:avLst/>
          </a:prstGeom>
          <a:ln w="0">
            <a:noFill/>
          </a:ln>
        </p:spPr>
      </p:pic>
      <p:pic>
        <p:nvPicPr>
          <p:cNvPr id="108" name="Picture 9" descr=""/>
          <p:cNvPicPr/>
          <p:nvPr/>
        </p:nvPicPr>
        <p:blipFill>
          <a:blip r:embed="rId2"/>
          <a:stretch/>
        </p:blipFill>
        <p:spPr>
          <a:xfrm>
            <a:off x="6688440" y="2269080"/>
            <a:ext cx="3830040" cy="10555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Rectangle 3"/>
          <p:cNvSpPr/>
          <p:nvPr/>
        </p:nvSpPr>
        <p:spPr>
          <a:xfrm>
            <a:off x="3882960" y="234000"/>
            <a:ext cx="458640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Functions!</a:t>
            </a:r>
            <a:endParaRPr b="0" lang="en-US" sz="8000" spc="-1" strike="noStrike">
              <a:solidFill>
                <a:srgbClr val="000000"/>
              </a:solidFill>
              <a:latin typeface="Arial"/>
            </a:endParaRPr>
          </a:p>
        </p:txBody>
      </p:sp>
      <p:sp>
        <p:nvSpPr>
          <p:cNvPr id="110" name="PlaceHolder 1"/>
          <p:cNvSpPr>
            <a:spLocks noGrp="1"/>
          </p:cNvSpPr>
          <p:nvPr>
            <p:ph/>
          </p:nvPr>
        </p:nvSpPr>
        <p:spPr>
          <a:xfrm>
            <a:off x="-729720" y="1625760"/>
            <a:ext cx="5124960" cy="360468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Functions will work as long as they don’t accept other functions as parameters (more on this later)</a:t>
            </a:r>
            <a:endParaRPr b="0" lang="en-US" sz="3200" spc="-1" strike="noStrike">
              <a:solidFill>
                <a:srgbClr val="000000"/>
              </a:solid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p:txBody>
      </p:sp>
      <p:pic>
        <p:nvPicPr>
          <p:cNvPr id="111" name="Picture 1" descr=""/>
          <p:cNvPicPr/>
          <p:nvPr/>
        </p:nvPicPr>
        <p:blipFill>
          <a:blip r:embed="rId1"/>
          <a:stretch/>
        </p:blipFill>
        <p:spPr>
          <a:xfrm>
            <a:off x="5629320" y="1557360"/>
            <a:ext cx="4067640" cy="1187640"/>
          </a:xfrm>
          <a:prstGeom prst="rect">
            <a:avLst/>
          </a:prstGeom>
          <a:ln w="0">
            <a:noFill/>
          </a:ln>
        </p:spPr>
      </p:pic>
      <p:pic>
        <p:nvPicPr>
          <p:cNvPr id="112" name="Picture 2" descr=""/>
          <p:cNvPicPr/>
          <p:nvPr/>
        </p:nvPicPr>
        <p:blipFill>
          <a:blip r:embed="rId2"/>
          <a:stretch/>
        </p:blipFill>
        <p:spPr>
          <a:xfrm>
            <a:off x="4380840" y="3270960"/>
            <a:ext cx="7224480" cy="492120"/>
          </a:xfrm>
          <a:prstGeom prst="rect">
            <a:avLst/>
          </a:prstGeom>
          <a:ln w="0">
            <a:noFill/>
          </a:ln>
        </p:spPr>
      </p:pic>
      <p:pic>
        <p:nvPicPr>
          <p:cNvPr id="113" name="Picture 5" descr=""/>
          <p:cNvPicPr/>
          <p:nvPr/>
        </p:nvPicPr>
        <p:blipFill>
          <a:blip r:embed="rId3"/>
          <a:stretch/>
        </p:blipFill>
        <p:spPr>
          <a:xfrm>
            <a:off x="4805640" y="4337280"/>
            <a:ext cx="6211440" cy="4154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Rectangle 3"/>
          <p:cNvSpPr/>
          <p:nvPr/>
        </p:nvSpPr>
        <p:spPr>
          <a:xfrm>
            <a:off x="1571040" y="234000"/>
            <a:ext cx="921024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Discriminated Unions</a:t>
            </a:r>
            <a:endParaRPr b="0" lang="en-US" sz="8000" spc="-1" strike="noStrike">
              <a:solidFill>
                <a:srgbClr val="000000"/>
              </a:solidFill>
              <a:latin typeface="Arial"/>
            </a:endParaRPr>
          </a:p>
        </p:txBody>
      </p:sp>
      <p:sp>
        <p:nvSpPr>
          <p:cNvPr id="115" name="PlaceHolder 1"/>
          <p:cNvSpPr>
            <a:spLocks noGrp="1"/>
          </p:cNvSpPr>
          <p:nvPr>
            <p:ph/>
          </p:nvPr>
        </p:nvSpPr>
        <p:spPr>
          <a:xfrm>
            <a:off x="-729720" y="1625760"/>
            <a:ext cx="5124960" cy="360468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If Discriminated Unions only have numbers, compiles to enum. </a:t>
            </a:r>
            <a:endParaRPr b="0" lang="en-US" sz="3200" spc="-1" strike="noStrike">
              <a:solidFill>
                <a:srgbClr val="000000"/>
              </a:solid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a:p>
            <a:pPr marL="914400" indent="0" defTabSz="914400">
              <a:lnSpc>
                <a:spcPct val="90000"/>
              </a:lnSpc>
              <a:spcBef>
                <a:spcPts val="499"/>
              </a:spcBef>
              <a:buNone/>
              <a:tabLst>
                <a:tab algn="l" pos="0"/>
              </a:tabLst>
            </a:pPr>
            <a:endParaRPr b="0" lang="en-US" sz="3200" spc="-1" strike="noStrike">
              <a:solidFill>
                <a:srgbClr val="000000"/>
              </a:solidFill>
              <a:latin typeface="Arial"/>
            </a:endParaRPr>
          </a:p>
        </p:txBody>
      </p:sp>
      <p:pic>
        <p:nvPicPr>
          <p:cNvPr id="116" name="Picture 6" descr=""/>
          <p:cNvPicPr/>
          <p:nvPr/>
        </p:nvPicPr>
        <p:blipFill>
          <a:blip r:embed="rId1"/>
          <a:stretch/>
        </p:blipFill>
        <p:spPr>
          <a:xfrm>
            <a:off x="5177520" y="1625760"/>
            <a:ext cx="2616120" cy="1324440"/>
          </a:xfrm>
          <a:prstGeom prst="rect">
            <a:avLst/>
          </a:prstGeom>
          <a:ln w="0">
            <a:noFill/>
          </a:ln>
        </p:spPr>
      </p:pic>
      <p:pic>
        <p:nvPicPr>
          <p:cNvPr id="117" name="Picture 7" descr=""/>
          <p:cNvPicPr/>
          <p:nvPr/>
        </p:nvPicPr>
        <p:blipFill>
          <a:blip r:embed="rId2"/>
          <a:stretch/>
        </p:blipFill>
        <p:spPr>
          <a:xfrm>
            <a:off x="8244000" y="1625760"/>
            <a:ext cx="2422440" cy="1342440"/>
          </a:xfrm>
          <a:prstGeom prst="rect">
            <a:avLst/>
          </a:prstGeom>
          <a:ln w="0">
            <a:noFill/>
          </a:ln>
        </p:spPr>
      </p:pic>
      <p:pic>
        <p:nvPicPr>
          <p:cNvPr id="118" name="Picture 8" descr=""/>
          <p:cNvPicPr/>
          <p:nvPr/>
        </p:nvPicPr>
        <p:blipFill>
          <a:blip r:embed="rId3"/>
          <a:stretch/>
        </p:blipFill>
        <p:spPr>
          <a:xfrm>
            <a:off x="4982040" y="3261240"/>
            <a:ext cx="5981040" cy="3361320"/>
          </a:xfrm>
          <a:prstGeom prst="rect">
            <a:avLst/>
          </a:prstGeom>
          <a:ln w="0">
            <a:noFill/>
          </a:ln>
        </p:spPr>
      </p:pic>
      <p:pic>
        <p:nvPicPr>
          <p:cNvPr id="119" name="Picture 9" descr=""/>
          <p:cNvPicPr/>
          <p:nvPr/>
        </p:nvPicPr>
        <p:blipFill>
          <a:blip r:embed="rId4"/>
          <a:stretch/>
        </p:blipFill>
        <p:spPr>
          <a:xfrm>
            <a:off x="7973280" y="3495600"/>
            <a:ext cx="2904120" cy="713160"/>
          </a:xfrm>
          <a:prstGeom prst="rect">
            <a:avLst/>
          </a:prstGeom>
          <a:ln w="0">
            <a:solidFill>
              <a:srgbClr val="ffffff"/>
            </a:solidFill>
          </a:ln>
        </p:spPr>
      </p:pic>
      <p:sp>
        <p:nvSpPr>
          <p:cNvPr id="120" name="TextBox 1"/>
          <p:cNvSpPr/>
          <p:nvPr/>
        </p:nvSpPr>
        <p:spPr>
          <a:xfrm>
            <a:off x="-729720" y="3576960"/>
            <a:ext cx="5124960" cy="3016440"/>
          </a:xfrm>
          <a:prstGeom prst="rect">
            <a:avLst/>
          </a:prstGeom>
          <a:noFill/>
          <a:ln w="0">
            <a:noFill/>
          </a:ln>
        </p:spPr>
        <p:style>
          <a:lnRef idx="0"/>
          <a:fillRef idx="0"/>
          <a:effectRef idx="0"/>
          <a:fontRef idx="minor"/>
        </p:style>
        <p:txBody>
          <a:bodyPr lIns="90000" rIns="90000" tIns="45000" bIns="45000" anchor="t">
            <a:spAutoFit/>
          </a:bodyPr>
          <a:p>
            <a:pPr lvl="2" marL="1371600" indent="-457200" defTabSz="914400">
              <a:lnSpc>
                <a:spcPct val="100000"/>
              </a:lnSpc>
              <a:buClr>
                <a:srgbClr val="000000"/>
              </a:buClr>
              <a:buFont typeface="Arial"/>
              <a:buChar char="•"/>
            </a:pPr>
            <a:r>
              <a:rPr b="0" lang="en-GB" sz="3200" spc="-1" strike="noStrike">
                <a:solidFill>
                  <a:schemeClr val="dk1"/>
                </a:solidFill>
                <a:latin typeface="Calibri"/>
              </a:rPr>
              <a:t>If Discriminated Union uses types, creates a abstract class which has methods for creating sub-types </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54" dur="indefinite" restart="never" nodeType="tmRoot">
          <p:childTnLst>
            <p:seq>
              <p:cTn id="55" dur="indefinite" nodeType="mainSeq">
                <p:childTnLst>
                  <p:par>
                    <p:cTn id="56" fill="hold">
                      <p:stCondLst>
                        <p:cond delay="indefinite"/>
                      </p:stCondLst>
                      <p:childTnLst>
                        <p:par>
                          <p:cTn id="57" fill="hold">
                            <p:stCondLst>
                              <p:cond delay="0"/>
                            </p:stCondLst>
                            <p:childTnLst>
                              <p:par>
                                <p:cTn id="58" nodeType="clickEffect" fill="hold" presetClass="entr" presetID="1">
                                  <p:stCondLst>
                                    <p:cond delay="0"/>
                                  </p:stCondLst>
                                  <p:childTnLst>
                                    <p:set>
                                      <p:cBhvr>
                                        <p:cTn id="59" dur="1" fill="hold">
                                          <p:stCondLst>
                                            <p:cond delay="0"/>
                                          </p:stCondLst>
                                        </p:cTn>
                                        <p:tgtEl>
                                          <p:spTgt spid="120"/>
                                        </p:tgtEl>
                                        <p:attrNameLst>
                                          <p:attrName>style.visibility</p:attrName>
                                        </p:attrNameLst>
                                      </p:cBhvr>
                                      <p:to>
                                        <p:strVal val="visible"/>
                                      </p:to>
                                    </p:set>
                                  </p:childTnLst>
                                </p:cTn>
                              </p:par>
                              <p:par>
                                <p:cTn id="60" nodeType="withEffect" fill="hold" presetClass="entr" presetID="1">
                                  <p:stCondLst>
                                    <p:cond delay="0"/>
                                  </p:stCondLst>
                                  <p:childTnLst>
                                    <p:set>
                                      <p:cBhvr>
                                        <p:cTn id="61" dur="1" fill="hold">
                                          <p:stCondLst>
                                            <p:cond delay="0"/>
                                          </p:stCondLst>
                                        </p:cTn>
                                        <p:tgtEl>
                                          <p:spTgt spid="11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nodeType="clickEffect" fill="hold" presetClass="entr" presetID="1">
                                  <p:stCondLst>
                                    <p:cond delay="0"/>
                                  </p:stCondLst>
                                  <p:childTnLst>
                                    <p:set>
                                      <p:cBhvr>
                                        <p:cTn id="65"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Rectangle 3"/>
          <p:cNvSpPr/>
          <p:nvPr/>
        </p:nvSpPr>
        <p:spPr>
          <a:xfrm>
            <a:off x="5181120" y="234000"/>
            <a:ext cx="199080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Unit</a:t>
            </a:r>
            <a:endParaRPr b="0" lang="en-US" sz="8000" spc="-1" strike="noStrike">
              <a:solidFill>
                <a:srgbClr val="000000"/>
              </a:solidFill>
              <a:latin typeface="Arial"/>
            </a:endParaRPr>
          </a:p>
        </p:txBody>
      </p:sp>
      <p:sp>
        <p:nvSpPr>
          <p:cNvPr id="122" name="PlaceHolder 1"/>
          <p:cNvSpPr>
            <a:spLocks noGrp="1"/>
          </p:cNvSpPr>
          <p:nvPr>
            <p:ph/>
          </p:nvPr>
        </p:nvSpPr>
        <p:spPr>
          <a:xfrm>
            <a:off x="-729720" y="1625760"/>
            <a:ext cx="5124960" cy="360468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If a function returns Unit, compiles down to return void</a:t>
            </a:r>
            <a:endParaRPr b="0" lang="en-US" sz="3200" spc="-1" strike="noStrike">
              <a:solidFill>
                <a:srgbClr val="000000"/>
              </a:solid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a:p>
            <a:pPr lvl="2" marL="1143000" indent="-228600" defTabSz="914400">
              <a:lnSpc>
                <a:spcPct val="90000"/>
              </a:lnSpc>
              <a:spcBef>
                <a:spcPts val="499"/>
              </a:spcBef>
              <a:buClr>
                <a:srgbClr val="000000"/>
              </a:buClr>
              <a:buFont typeface="Arial"/>
              <a:buChar char="•"/>
              <a:tabLst>
                <a:tab algn="l" pos="0"/>
              </a:tabLst>
            </a:pPr>
            <a:r>
              <a:rPr b="0" lang="en-GB" sz="3200" spc="-1" strike="noStrike">
                <a:solidFill>
                  <a:schemeClr val="dk1"/>
                </a:solidFill>
                <a:latin typeface="Calibri"/>
              </a:rPr>
              <a:t>If used as a parameter, use null</a:t>
            </a:r>
            <a:endParaRPr b="0" lang="en-US" sz="3200" spc="-1" strike="noStrike">
              <a:solidFill>
                <a:srgbClr val="000000"/>
              </a:solid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p:txBody>
      </p:sp>
      <p:pic>
        <p:nvPicPr>
          <p:cNvPr id="123" name="Picture 1" descr=""/>
          <p:cNvPicPr/>
          <p:nvPr/>
        </p:nvPicPr>
        <p:blipFill>
          <a:blip r:embed="rId1"/>
          <a:stretch/>
        </p:blipFill>
        <p:spPr>
          <a:xfrm>
            <a:off x="5431320" y="1871640"/>
            <a:ext cx="4469400" cy="837000"/>
          </a:xfrm>
          <a:prstGeom prst="rect">
            <a:avLst/>
          </a:prstGeom>
          <a:ln w="0">
            <a:noFill/>
          </a:ln>
        </p:spPr>
      </p:pic>
      <p:pic>
        <p:nvPicPr>
          <p:cNvPr id="124" name="Picture 2" descr=""/>
          <p:cNvPicPr/>
          <p:nvPr/>
        </p:nvPicPr>
        <p:blipFill>
          <a:blip r:embed="rId2"/>
          <a:stretch/>
        </p:blipFill>
        <p:spPr>
          <a:xfrm>
            <a:off x="5056200" y="3350160"/>
            <a:ext cx="5735880" cy="4888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Rectangle 3"/>
          <p:cNvSpPr/>
          <p:nvPr/>
        </p:nvSpPr>
        <p:spPr>
          <a:xfrm>
            <a:off x="2268000" y="2151720"/>
            <a:ext cx="7207200" cy="2527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8000" spc="-1" strike="noStrike">
                <a:solidFill>
                  <a:schemeClr val="dk1"/>
                </a:solidFill>
                <a:latin typeface="Calibri"/>
              </a:rPr>
              <a:t>Things that work not so well</a:t>
            </a:r>
            <a:endParaRPr b="0" lang="en-US"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Rectangle 3"/>
          <p:cNvSpPr/>
          <p:nvPr/>
        </p:nvSpPr>
        <p:spPr>
          <a:xfrm>
            <a:off x="5171040" y="234000"/>
            <a:ext cx="201060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Lists</a:t>
            </a:r>
            <a:endParaRPr b="0" lang="en-US" sz="8000" spc="-1" strike="noStrike">
              <a:solidFill>
                <a:srgbClr val="000000"/>
              </a:solidFill>
              <a:latin typeface="Arial"/>
            </a:endParaRPr>
          </a:p>
        </p:txBody>
      </p:sp>
      <p:sp>
        <p:nvSpPr>
          <p:cNvPr id="127" name="PlaceHolder 1"/>
          <p:cNvSpPr>
            <a:spLocks noGrp="1"/>
          </p:cNvSpPr>
          <p:nvPr>
            <p:ph/>
          </p:nvPr>
        </p:nvSpPr>
        <p:spPr>
          <a:xfrm>
            <a:off x="-729720" y="1625760"/>
            <a:ext cx="5124960" cy="360468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Lists in F# are different to C# Lists, this may cause some confusion. </a:t>
            </a:r>
            <a:endParaRPr b="0" lang="en-US" sz="3200" spc="-1" strike="noStrike">
              <a:solidFill>
                <a:srgbClr val="000000"/>
              </a:solidFill>
              <a:latin typeface="Arial"/>
            </a:endParaRPr>
          </a:p>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You can import FsharpList&lt;T&gt; type from Fsharp.Core Nuget package.</a:t>
            </a:r>
            <a:endParaRPr b="0" lang="en-US" sz="3200" spc="-1" strike="noStrike">
              <a:solidFill>
                <a:srgbClr val="000000"/>
              </a:solidFill>
              <a:latin typeface="Arial"/>
            </a:endParaRPr>
          </a:p>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Or just use IReadonlyCollection</a:t>
            </a:r>
            <a:endParaRPr b="0" lang="en-US" sz="3200" spc="-1" strike="noStrike">
              <a:solidFill>
                <a:srgbClr val="000000"/>
              </a:solidFill>
              <a:latin typeface="Arial"/>
            </a:endParaRPr>
          </a:p>
        </p:txBody>
      </p:sp>
      <p:pic>
        <p:nvPicPr>
          <p:cNvPr id="128" name="Picture 1" descr=""/>
          <p:cNvPicPr/>
          <p:nvPr/>
        </p:nvPicPr>
        <p:blipFill>
          <a:blip r:embed="rId1"/>
          <a:stretch/>
        </p:blipFill>
        <p:spPr>
          <a:xfrm>
            <a:off x="4302720" y="3993120"/>
            <a:ext cx="7596000" cy="367920"/>
          </a:xfrm>
          <a:prstGeom prst="rect">
            <a:avLst/>
          </a:prstGeom>
          <a:ln w="0">
            <a:noFill/>
          </a:ln>
        </p:spPr>
      </p:pic>
      <p:pic>
        <p:nvPicPr>
          <p:cNvPr id="129" name="Picture 2" descr=""/>
          <p:cNvPicPr/>
          <p:nvPr/>
        </p:nvPicPr>
        <p:blipFill>
          <a:blip r:embed="rId2"/>
          <a:stretch/>
        </p:blipFill>
        <p:spPr>
          <a:xfrm>
            <a:off x="5395320" y="2206080"/>
            <a:ext cx="5240880" cy="7578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Rectangle 3"/>
          <p:cNvSpPr/>
          <p:nvPr/>
        </p:nvSpPr>
        <p:spPr>
          <a:xfrm>
            <a:off x="1571400" y="234000"/>
            <a:ext cx="921024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Discriminated Unions</a:t>
            </a:r>
            <a:endParaRPr b="0" lang="en-US" sz="8000" spc="-1" strike="noStrike">
              <a:solidFill>
                <a:srgbClr val="000000"/>
              </a:solidFill>
              <a:latin typeface="Arial"/>
            </a:endParaRPr>
          </a:p>
        </p:txBody>
      </p:sp>
      <p:sp>
        <p:nvSpPr>
          <p:cNvPr id="131" name="PlaceHolder 1"/>
          <p:cNvSpPr>
            <a:spLocks noGrp="1"/>
          </p:cNvSpPr>
          <p:nvPr>
            <p:ph/>
          </p:nvPr>
        </p:nvSpPr>
        <p:spPr>
          <a:xfrm>
            <a:off x="-729720" y="1625760"/>
            <a:ext cx="5124960" cy="360468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If we don’t provide a type, DU’s don’t play so well. </a:t>
            </a:r>
            <a:endParaRPr b="0" lang="en-US" sz="3200" spc="-1" strike="noStrike">
              <a:solidFill>
                <a:srgbClr val="000000"/>
              </a:solidFill>
              <a:latin typeface="Arial"/>
            </a:endParaRPr>
          </a:p>
        </p:txBody>
      </p:sp>
      <p:pic>
        <p:nvPicPr>
          <p:cNvPr id="132" name="" descr=""/>
          <p:cNvPicPr/>
          <p:nvPr/>
        </p:nvPicPr>
        <p:blipFill>
          <a:blip r:embed="rId1"/>
          <a:stretch/>
        </p:blipFill>
        <p:spPr>
          <a:xfrm>
            <a:off x="4800600" y="1828800"/>
            <a:ext cx="2056320" cy="1297800"/>
          </a:xfrm>
          <a:prstGeom prst="rect">
            <a:avLst/>
          </a:prstGeom>
          <a:ln w="0">
            <a:noFill/>
          </a:ln>
        </p:spPr>
      </p:pic>
      <p:pic>
        <p:nvPicPr>
          <p:cNvPr id="133" name="" descr=""/>
          <p:cNvPicPr/>
          <p:nvPr/>
        </p:nvPicPr>
        <p:blipFill>
          <a:blip r:embed="rId2"/>
          <a:stretch/>
        </p:blipFill>
        <p:spPr>
          <a:xfrm>
            <a:off x="8686800" y="1600200"/>
            <a:ext cx="3199320" cy="2354400"/>
          </a:xfrm>
          <a:prstGeom prst="rect">
            <a:avLst/>
          </a:prstGeom>
          <a:ln w="0">
            <a:noFill/>
          </a:ln>
        </p:spPr>
      </p:pic>
      <p:pic>
        <p:nvPicPr>
          <p:cNvPr id="134" name="" descr=""/>
          <p:cNvPicPr/>
          <p:nvPr/>
        </p:nvPicPr>
        <p:blipFill>
          <a:blip r:embed="rId3"/>
          <a:stretch/>
        </p:blipFill>
        <p:spPr>
          <a:xfrm>
            <a:off x="228600" y="3429000"/>
            <a:ext cx="8385840" cy="31993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 name="Picture 2" descr="See the source image"/>
          <p:cNvPicPr/>
          <p:nvPr/>
        </p:nvPicPr>
        <p:blipFill>
          <a:blip r:embed="rId1"/>
          <a:stretch/>
        </p:blipFill>
        <p:spPr>
          <a:xfrm>
            <a:off x="3188160" y="1692000"/>
            <a:ext cx="5115240" cy="5115240"/>
          </a:xfrm>
          <a:prstGeom prst="rect">
            <a:avLst/>
          </a:prstGeom>
          <a:ln w="0">
            <a:noFill/>
          </a:ln>
        </p:spPr>
      </p:pic>
      <p:sp>
        <p:nvSpPr>
          <p:cNvPr id="64" name="Rectangle 4"/>
          <p:cNvSpPr/>
          <p:nvPr/>
        </p:nvSpPr>
        <p:spPr>
          <a:xfrm>
            <a:off x="3354840" y="150120"/>
            <a:ext cx="483768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Who Am I?</a:t>
            </a:r>
            <a:endParaRPr b="0" lang="en-US"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Rectangle 3"/>
          <p:cNvSpPr/>
          <p:nvPr/>
        </p:nvSpPr>
        <p:spPr>
          <a:xfrm>
            <a:off x="4425840" y="234000"/>
            <a:ext cx="350100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Options</a:t>
            </a:r>
            <a:endParaRPr b="0" lang="en-US" sz="8000" spc="-1" strike="noStrike">
              <a:solidFill>
                <a:srgbClr val="000000"/>
              </a:solidFill>
              <a:latin typeface="Arial"/>
            </a:endParaRPr>
          </a:p>
        </p:txBody>
      </p:sp>
      <p:sp>
        <p:nvSpPr>
          <p:cNvPr id="136" name="PlaceHolder 1"/>
          <p:cNvSpPr>
            <a:spLocks noGrp="1"/>
          </p:cNvSpPr>
          <p:nvPr>
            <p:ph/>
          </p:nvPr>
        </p:nvSpPr>
        <p:spPr>
          <a:xfrm>
            <a:off x="-729720" y="1625760"/>
            <a:ext cx="5124960" cy="360468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Options allow you to get the value and work as expected. </a:t>
            </a:r>
            <a:endParaRPr b="0" lang="en-US" sz="3200" spc="-1" strike="noStrike">
              <a:solidFill>
                <a:srgbClr val="000000"/>
              </a:solidFill>
              <a:latin typeface="Arial"/>
            </a:endParaRPr>
          </a:p>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None simply returns as null therefore making it unsafe</a:t>
            </a:r>
            <a:endParaRPr b="0" lang="en-US" sz="3200" spc="-1" strike="noStrike">
              <a:solidFill>
                <a:srgbClr val="000000"/>
              </a:solidFill>
              <a:latin typeface="Arial"/>
            </a:endParaRPr>
          </a:p>
        </p:txBody>
      </p:sp>
      <p:pic>
        <p:nvPicPr>
          <p:cNvPr id="137" name="Picture 9" descr=""/>
          <p:cNvPicPr/>
          <p:nvPr/>
        </p:nvPicPr>
        <p:blipFill>
          <a:blip r:embed="rId1"/>
          <a:stretch/>
        </p:blipFill>
        <p:spPr>
          <a:xfrm>
            <a:off x="5736240" y="1625760"/>
            <a:ext cx="3990240" cy="789120"/>
          </a:xfrm>
          <a:prstGeom prst="rect">
            <a:avLst/>
          </a:prstGeom>
          <a:ln w="0">
            <a:noFill/>
          </a:ln>
        </p:spPr>
      </p:pic>
      <p:pic>
        <p:nvPicPr>
          <p:cNvPr id="138" name="Picture 10" descr=""/>
          <p:cNvPicPr/>
          <p:nvPr/>
        </p:nvPicPr>
        <p:blipFill>
          <a:blip r:embed="rId2"/>
          <a:stretch/>
        </p:blipFill>
        <p:spPr>
          <a:xfrm>
            <a:off x="5202720" y="2857320"/>
            <a:ext cx="5056920" cy="1141560"/>
          </a:xfrm>
          <a:prstGeom prst="rect">
            <a:avLst/>
          </a:prstGeom>
          <a:ln w="0">
            <a:noFill/>
          </a:ln>
        </p:spPr>
      </p:pic>
      <p:pic>
        <p:nvPicPr>
          <p:cNvPr id="139" name="Picture 11" descr=""/>
          <p:cNvPicPr/>
          <p:nvPr/>
        </p:nvPicPr>
        <p:blipFill>
          <a:blip r:embed="rId3"/>
          <a:stretch/>
        </p:blipFill>
        <p:spPr>
          <a:xfrm>
            <a:off x="4935240" y="4878360"/>
            <a:ext cx="5718600" cy="7059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Rectangle 3"/>
          <p:cNvSpPr/>
          <p:nvPr/>
        </p:nvSpPr>
        <p:spPr>
          <a:xfrm>
            <a:off x="2268000" y="2151720"/>
            <a:ext cx="7207200" cy="2527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8000" spc="-1" strike="noStrike">
                <a:solidFill>
                  <a:schemeClr val="dk1"/>
                </a:solidFill>
                <a:latin typeface="Calibri"/>
              </a:rPr>
              <a:t>Things that should work</a:t>
            </a:r>
            <a:endParaRPr b="0" lang="en-US"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Rectangle 3"/>
          <p:cNvSpPr/>
          <p:nvPr/>
        </p:nvSpPr>
        <p:spPr>
          <a:xfrm>
            <a:off x="4048560" y="234000"/>
            <a:ext cx="425556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Functions</a:t>
            </a:r>
            <a:endParaRPr b="0" lang="en-US" sz="8000" spc="-1" strike="noStrike">
              <a:solidFill>
                <a:srgbClr val="000000"/>
              </a:solidFill>
              <a:latin typeface="Arial"/>
            </a:endParaRPr>
          </a:p>
        </p:txBody>
      </p:sp>
      <p:sp>
        <p:nvSpPr>
          <p:cNvPr id="142" name="PlaceHolder 1"/>
          <p:cNvSpPr>
            <a:spLocks noGrp="1"/>
          </p:cNvSpPr>
          <p:nvPr>
            <p:ph/>
          </p:nvPr>
        </p:nvSpPr>
        <p:spPr>
          <a:xfrm>
            <a:off x="56160" y="1474920"/>
            <a:ext cx="12078360" cy="360468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If a function takes another function, we have problems.</a:t>
            </a:r>
            <a:endParaRPr b="0" lang="en-US" sz="3200" spc="-1" strike="noStrike">
              <a:solidFill>
                <a:srgbClr val="000000"/>
              </a:solidFill>
              <a:latin typeface="Arial"/>
            </a:endParaRPr>
          </a:p>
        </p:txBody>
      </p:sp>
      <p:pic>
        <p:nvPicPr>
          <p:cNvPr id="143" name="Picture 1" descr=""/>
          <p:cNvPicPr/>
          <p:nvPr/>
        </p:nvPicPr>
        <p:blipFill>
          <a:blip r:embed="rId1"/>
          <a:stretch/>
        </p:blipFill>
        <p:spPr>
          <a:xfrm>
            <a:off x="3459960" y="2259000"/>
            <a:ext cx="5270760" cy="754200"/>
          </a:xfrm>
          <a:prstGeom prst="rect">
            <a:avLst/>
          </a:prstGeom>
          <a:ln w="0">
            <a:noFill/>
          </a:ln>
        </p:spPr>
      </p:pic>
      <p:pic>
        <p:nvPicPr>
          <p:cNvPr id="144" name="Picture 2" descr=""/>
          <p:cNvPicPr/>
          <p:nvPr/>
        </p:nvPicPr>
        <p:blipFill>
          <a:blip r:embed="rId2"/>
          <a:stretch/>
        </p:blipFill>
        <p:spPr>
          <a:xfrm>
            <a:off x="1625760" y="3843360"/>
            <a:ext cx="8939160" cy="453600"/>
          </a:xfrm>
          <a:prstGeom prst="rect">
            <a:avLst/>
          </a:prstGeom>
          <a:ln w="0">
            <a:noFill/>
          </a:ln>
        </p:spPr>
      </p:pic>
      <p:pic>
        <p:nvPicPr>
          <p:cNvPr id="145" name="Picture 5" descr=""/>
          <p:cNvPicPr/>
          <p:nvPr/>
        </p:nvPicPr>
        <p:blipFill>
          <a:blip r:embed="rId3"/>
          <a:stretch/>
        </p:blipFill>
        <p:spPr>
          <a:xfrm>
            <a:off x="69120" y="4702320"/>
            <a:ext cx="12052440" cy="377280"/>
          </a:xfrm>
          <a:prstGeom prst="rect">
            <a:avLst/>
          </a:prstGeom>
          <a:ln w="0">
            <a:noFill/>
          </a:ln>
        </p:spPr>
      </p:pic>
    </p:spTree>
  </p:cSld>
  <mc:AlternateContent>
    <mc:Choice Requires="p14">
      <p:transition spd="slow" p14:dur="2000"/>
    </mc:Choice>
    <mc:Fallback>
      <p:transition spd="slow"/>
    </mc:Fallback>
  </mc:AlternateContent>
  <p:timing>
    <p:tnLst>
      <p:par>
        <p:cTn id="66" dur="indefinite" restart="never" nodeType="tmRoot">
          <p:childTnLst>
            <p:seq>
              <p:cTn id="67" dur="indefinite" nodeType="mainSeq">
                <p:childTnLst>
                  <p:par>
                    <p:cTn id="68" fill="hold">
                      <p:stCondLst>
                        <p:cond delay="indefinite"/>
                      </p:stCondLst>
                      <p:childTnLst>
                        <p:par>
                          <p:cTn id="69" fill="hold">
                            <p:stCondLst>
                              <p:cond delay="0"/>
                            </p:stCondLst>
                            <p:childTnLst>
                              <p:par>
                                <p:cTn id="70" nodeType="clickEffect" fill="hold" presetClass="entr" presetID="1">
                                  <p:stCondLst>
                                    <p:cond delay="0"/>
                                  </p:stCondLst>
                                  <p:childTnLst>
                                    <p:set>
                                      <p:cBhvr>
                                        <p:cTn id="71" dur="1" fill="hold">
                                          <p:stCondLst>
                                            <p:cond delay="0"/>
                                          </p:stCondLst>
                                        </p:cTn>
                                        <p:tgtEl>
                                          <p:spTgt spid="14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nodeType="clickEffect" fill="hold" presetClass="entr" presetID="1">
                                  <p:stCondLst>
                                    <p:cond delay="0"/>
                                  </p:stCondLst>
                                  <p:childTnLst>
                                    <p:set>
                                      <p:cBhvr>
                                        <p:cTn id="75" dur="1" fill="hold">
                                          <p:stCondLst>
                                            <p:cond delay="0"/>
                                          </p:stCondLst>
                                        </p:cTn>
                                        <p:tgtEl>
                                          <p:spTgt spid="14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1">
                                  <p:stCondLst>
                                    <p:cond delay="0"/>
                                  </p:stCondLst>
                                  <p:childTnLst>
                                    <p:set>
                                      <p:cBhvr>
                                        <p:cTn id="79"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Rectangle 3"/>
          <p:cNvSpPr/>
          <p:nvPr/>
        </p:nvSpPr>
        <p:spPr>
          <a:xfrm>
            <a:off x="2268000" y="2151720"/>
            <a:ext cx="7207200" cy="2527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8000" spc="-1" strike="noStrike">
                <a:solidFill>
                  <a:schemeClr val="dk1"/>
                </a:solidFill>
                <a:latin typeface="Calibri"/>
              </a:rPr>
              <a:t>So what’s the point? </a:t>
            </a:r>
            <a:endParaRPr b="0" lang="en-US"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Oval 7"/>
          <p:cNvSpPr/>
          <p:nvPr/>
        </p:nvSpPr>
        <p:spPr>
          <a:xfrm>
            <a:off x="5263200" y="2467080"/>
            <a:ext cx="4847400" cy="4360680"/>
          </a:xfrm>
          <a:prstGeom prst="ellipse">
            <a:avLst/>
          </a:prstGeom>
          <a:solidFill>
            <a:srgbClr val="ed7d31"/>
          </a:solidFill>
          <a:ln>
            <a:solidFill>
              <a:srgbClr val="af5c24"/>
            </a:solidFill>
          </a:ln>
        </p:spPr>
        <p:style>
          <a:lnRef idx="2">
            <a:schemeClr val="accent2">
              <a:shade val="50000"/>
            </a:schemeClr>
          </a:lnRef>
          <a:fillRef idx="1">
            <a:schemeClr val="accent2"/>
          </a:fillRef>
          <a:effectRef idx="0">
            <a:schemeClr val="accent2"/>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
        <p:nvSpPr>
          <p:cNvPr id="148" name="Rectangle 3"/>
          <p:cNvSpPr/>
          <p:nvPr/>
        </p:nvSpPr>
        <p:spPr>
          <a:xfrm>
            <a:off x="2326320" y="234000"/>
            <a:ext cx="769968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What’s the point?</a:t>
            </a:r>
            <a:endParaRPr b="0" lang="en-US" sz="8000" spc="-1" strike="noStrike">
              <a:solidFill>
                <a:srgbClr val="000000"/>
              </a:solidFill>
              <a:latin typeface="Arial"/>
            </a:endParaRPr>
          </a:p>
        </p:txBody>
      </p:sp>
      <p:sp>
        <p:nvSpPr>
          <p:cNvPr id="149" name="PlaceHolder 1"/>
          <p:cNvSpPr>
            <a:spLocks noGrp="1"/>
          </p:cNvSpPr>
          <p:nvPr>
            <p:ph/>
          </p:nvPr>
        </p:nvSpPr>
        <p:spPr>
          <a:xfrm>
            <a:off x="732960" y="1416240"/>
            <a:ext cx="10887120" cy="71316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As we’ve seen in the VB/C# demo, using libraries</a:t>
            </a:r>
            <a:endParaRPr b="0" lang="en-US" sz="3200" spc="-1" strike="noStrike">
              <a:solidFill>
                <a:srgbClr val="000000"/>
              </a:solidFill>
              <a:latin typeface="Arial"/>
            </a:endParaRPr>
          </a:p>
        </p:txBody>
      </p:sp>
      <p:sp>
        <p:nvSpPr>
          <p:cNvPr id="150" name="Content Placeholder 2"/>
          <p:cNvSpPr/>
          <p:nvPr/>
        </p:nvSpPr>
        <p:spPr>
          <a:xfrm>
            <a:off x="-654480" y="3384000"/>
            <a:ext cx="4226760" cy="2685240"/>
          </a:xfrm>
          <a:prstGeom prst="rect">
            <a:avLst/>
          </a:prstGeom>
          <a:noFill/>
          <a:ln w="0">
            <a:noFill/>
          </a:ln>
        </p:spPr>
        <p:style>
          <a:lnRef idx="0"/>
          <a:fillRef idx="0"/>
          <a:effectRef idx="0"/>
          <a:fontRef idx="minor"/>
        </p:style>
        <p:txBody>
          <a:bodyPr lIns="90000" rIns="90000" tIns="45000" bIns="4500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Functional core – Imperative shell</a:t>
            </a:r>
            <a:endParaRPr b="0" lang="en-US" sz="3200" spc="-1" strike="noStrike">
              <a:solidFill>
                <a:srgbClr val="000000"/>
              </a:solidFill>
              <a:latin typeface="Arial"/>
            </a:endParaRPr>
          </a:p>
        </p:txBody>
      </p:sp>
      <p:sp>
        <p:nvSpPr>
          <p:cNvPr id="151" name="Oval 5"/>
          <p:cNvSpPr/>
          <p:nvPr/>
        </p:nvSpPr>
        <p:spPr>
          <a:xfrm>
            <a:off x="6878880" y="3800160"/>
            <a:ext cx="1617480" cy="143316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
        <p:nvSpPr>
          <p:cNvPr id="152" name="TextBox 6"/>
          <p:cNvSpPr/>
          <p:nvPr/>
        </p:nvSpPr>
        <p:spPr>
          <a:xfrm>
            <a:off x="7097040" y="4055760"/>
            <a:ext cx="1181520" cy="9126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GB" sz="1800" spc="-1" strike="noStrike">
                <a:solidFill>
                  <a:schemeClr val="dk1"/>
                </a:solidFill>
                <a:latin typeface="Calibri"/>
              </a:rPr>
              <a:t>Functional/F# / Domain</a:t>
            </a:r>
            <a:endParaRPr b="0" lang="en-US" sz="1800" spc="-1" strike="noStrike">
              <a:solidFill>
                <a:srgbClr val="000000"/>
              </a:solidFill>
              <a:latin typeface="Arial"/>
            </a:endParaRPr>
          </a:p>
        </p:txBody>
      </p:sp>
      <p:sp>
        <p:nvSpPr>
          <p:cNvPr id="153" name="Arrow: Right 14"/>
          <p:cNvSpPr/>
          <p:nvPr/>
        </p:nvSpPr>
        <p:spPr>
          <a:xfrm>
            <a:off x="4204440" y="4181760"/>
            <a:ext cx="1058400" cy="669960"/>
          </a:xfrm>
          <a:prstGeom prst="right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
        <p:nvSpPr>
          <p:cNvPr id="154" name="Arrow: Right 15"/>
          <p:cNvSpPr/>
          <p:nvPr/>
        </p:nvSpPr>
        <p:spPr>
          <a:xfrm>
            <a:off x="10112760" y="4241880"/>
            <a:ext cx="1058400" cy="669960"/>
          </a:xfrm>
          <a:prstGeom prst="right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
        <p:nvSpPr>
          <p:cNvPr id="155" name="Arrow: Right 16"/>
          <p:cNvSpPr/>
          <p:nvPr/>
        </p:nvSpPr>
        <p:spPr>
          <a:xfrm>
            <a:off x="5259960" y="4170600"/>
            <a:ext cx="1617480" cy="669960"/>
          </a:xfrm>
          <a:prstGeom prst="right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
        <p:nvSpPr>
          <p:cNvPr id="156" name="Arrow: Right 17"/>
          <p:cNvSpPr/>
          <p:nvPr/>
        </p:nvSpPr>
        <p:spPr>
          <a:xfrm>
            <a:off x="8491680" y="4241880"/>
            <a:ext cx="1617480" cy="669960"/>
          </a:xfrm>
          <a:prstGeom prst="right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
        <p:nvSpPr>
          <p:cNvPr id="157" name="Rectangle 19"/>
          <p:cNvSpPr/>
          <p:nvPr/>
        </p:nvSpPr>
        <p:spPr>
          <a:xfrm rot="19698600">
            <a:off x="5463360" y="3222360"/>
            <a:ext cx="1402560" cy="912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n-US" sz="5400" spc="-1" strike="noStrike">
                <a:solidFill>
                  <a:schemeClr val="dk1"/>
                </a:solidFill>
                <a:latin typeface="Calibri"/>
              </a:rPr>
              <a:t>Http</a:t>
            </a:r>
            <a:endParaRPr b="0" lang="en-US" sz="5400" spc="-1" strike="noStrike">
              <a:solidFill>
                <a:srgbClr val="000000"/>
              </a:solidFill>
              <a:latin typeface="Arial"/>
            </a:endParaRPr>
          </a:p>
        </p:txBody>
      </p:sp>
      <p:sp>
        <p:nvSpPr>
          <p:cNvPr id="158" name="Rectangle 20"/>
          <p:cNvSpPr/>
          <p:nvPr/>
        </p:nvSpPr>
        <p:spPr>
          <a:xfrm rot="1617600">
            <a:off x="7252200" y="2926800"/>
            <a:ext cx="2771280" cy="912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n-US" sz="5400" spc="-1" strike="noStrike">
                <a:solidFill>
                  <a:schemeClr val="dk1"/>
                </a:solidFill>
                <a:latin typeface="Calibri"/>
              </a:rPr>
              <a:t>Database</a:t>
            </a:r>
            <a:endParaRPr b="0" lang="en-US" sz="5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80" dur="indefinite" restart="never" nodeType="tmRoot">
          <p:childTnLst>
            <p:seq>
              <p:cTn id="81" dur="indefinite" nodeType="mainSeq">
                <p:childTnLst>
                  <p:par>
                    <p:cTn id="82" fill="hold">
                      <p:stCondLst>
                        <p:cond delay="indefinite"/>
                      </p:stCondLst>
                      <p:childTnLst>
                        <p:par>
                          <p:cTn id="83" fill="hold">
                            <p:stCondLst>
                              <p:cond delay="0"/>
                            </p:stCondLst>
                            <p:childTnLst>
                              <p:par>
                                <p:cTn id="84" nodeType="clickEffect" fill="hold" presetClass="entr" presetID="10">
                                  <p:stCondLst>
                                    <p:cond delay="0"/>
                                  </p:stCondLst>
                                  <p:childTnLst>
                                    <p:set>
                                      <p:cBhvr>
                                        <p:cTn id="85" dur="1" fill="hold">
                                          <p:stCondLst>
                                            <p:cond delay="0"/>
                                          </p:stCondLst>
                                        </p:cTn>
                                        <p:tgtEl>
                                          <p:spTgt spid="147"/>
                                        </p:tgtEl>
                                        <p:attrNameLst>
                                          <p:attrName>style.visibility</p:attrName>
                                        </p:attrNameLst>
                                      </p:cBhvr>
                                      <p:to>
                                        <p:strVal val="visible"/>
                                      </p:to>
                                    </p:set>
                                    <p:animEffect filter="fade" transition="in">
                                      <p:cBhvr additive="repl">
                                        <p:cTn id="86" dur="500"/>
                                        <p:tgtEl>
                                          <p:spTgt spid="147"/>
                                        </p:tgtEl>
                                      </p:cBhvr>
                                    </p:animEffect>
                                  </p:childTnLst>
                                </p:cTn>
                              </p:par>
                              <p:par>
                                <p:cTn id="87" nodeType="withEffect" fill="hold" presetClass="entr" presetID="10">
                                  <p:stCondLst>
                                    <p:cond delay="0"/>
                                  </p:stCondLst>
                                  <p:childTnLst>
                                    <p:set>
                                      <p:cBhvr>
                                        <p:cTn id="88" dur="1" fill="hold">
                                          <p:stCondLst>
                                            <p:cond delay="0"/>
                                          </p:stCondLst>
                                        </p:cTn>
                                        <p:tgtEl>
                                          <p:spTgt spid="151"/>
                                        </p:tgtEl>
                                        <p:attrNameLst>
                                          <p:attrName>style.visibility</p:attrName>
                                        </p:attrNameLst>
                                      </p:cBhvr>
                                      <p:to>
                                        <p:strVal val="visible"/>
                                      </p:to>
                                    </p:set>
                                    <p:animEffect filter="fade" transition="in">
                                      <p:cBhvr additive="repl">
                                        <p:cTn id="89" dur="500"/>
                                        <p:tgtEl>
                                          <p:spTgt spid="151"/>
                                        </p:tgtEl>
                                      </p:cBhvr>
                                    </p:animEffect>
                                  </p:childTnLst>
                                </p:cTn>
                              </p:par>
                              <p:par>
                                <p:cTn id="90" nodeType="withEffect" fill="hold" presetClass="entr" presetID="10">
                                  <p:stCondLst>
                                    <p:cond delay="0"/>
                                  </p:stCondLst>
                                  <p:childTnLst>
                                    <p:set>
                                      <p:cBhvr>
                                        <p:cTn id="91" dur="1" fill="hold">
                                          <p:stCondLst>
                                            <p:cond delay="0"/>
                                          </p:stCondLst>
                                        </p:cTn>
                                        <p:tgtEl>
                                          <p:spTgt spid="152"/>
                                        </p:tgtEl>
                                        <p:attrNameLst>
                                          <p:attrName>style.visibility</p:attrName>
                                        </p:attrNameLst>
                                      </p:cBhvr>
                                      <p:to>
                                        <p:strVal val="visible"/>
                                      </p:to>
                                    </p:set>
                                    <p:animEffect filter="fade" transition="in">
                                      <p:cBhvr additive="repl">
                                        <p:cTn id="92" dur="500"/>
                                        <p:tgtEl>
                                          <p:spTgt spid="152"/>
                                        </p:tgtEl>
                                      </p:cBhvr>
                                    </p:animEffect>
                                  </p:childTnLst>
                                </p:cTn>
                              </p:par>
                              <p:par>
                                <p:cTn id="93" nodeType="withEffect" fill="hold" presetClass="entr" presetID="10">
                                  <p:stCondLst>
                                    <p:cond delay="0"/>
                                  </p:stCondLst>
                                  <p:childTnLst>
                                    <p:set>
                                      <p:cBhvr>
                                        <p:cTn id="94" dur="1" fill="hold">
                                          <p:stCondLst>
                                            <p:cond delay="0"/>
                                          </p:stCondLst>
                                        </p:cTn>
                                        <p:tgtEl>
                                          <p:spTgt spid="153"/>
                                        </p:tgtEl>
                                        <p:attrNameLst>
                                          <p:attrName>style.visibility</p:attrName>
                                        </p:attrNameLst>
                                      </p:cBhvr>
                                      <p:to>
                                        <p:strVal val="visible"/>
                                      </p:to>
                                    </p:set>
                                    <p:animEffect filter="fade" transition="in">
                                      <p:cBhvr additive="repl">
                                        <p:cTn id="95" dur="500"/>
                                        <p:tgtEl>
                                          <p:spTgt spid="153"/>
                                        </p:tgtEl>
                                      </p:cBhvr>
                                    </p:animEffect>
                                  </p:childTnLst>
                                </p:cTn>
                              </p:par>
                              <p:par>
                                <p:cTn id="96" nodeType="withEffect" fill="hold" presetClass="entr" presetID="10">
                                  <p:stCondLst>
                                    <p:cond delay="0"/>
                                  </p:stCondLst>
                                  <p:childTnLst>
                                    <p:set>
                                      <p:cBhvr>
                                        <p:cTn id="97" dur="1" fill="hold">
                                          <p:stCondLst>
                                            <p:cond delay="0"/>
                                          </p:stCondLst>
                                        </p:cTn>
                                        <p:tgtEl>
                                          <p:spTgt spid="154"/>
                                        </p:tgtEl>
                                        <p:attrNameLst>
                                          <p:attrName>style.visibility</p:attrName>
                                        </p:attrNameLst>
                                      </p:cBhvr>
                                      <p:to>
                                        <p:strVal val="visible"/>
                                      </p:to>
                                    </p:set>
                                    <p:animEffect filter="fade" transition="in">
                                      <p:cBhvr additive="repl">
                                        <p:cTn id="98" dur="500"/>
                                        <p:tgtEl>
                                          <p:spTgt spid="154"/>
                                        </p:tgtEl>
                                      </p:cBhvr>
                                    </p:animEffect>
                                  </p:childTnLst>
                                </p:cTn>
                              </p:par>
                              <p:par>
                                <p:cTn id="99" nodeType="withEffect" fill="hold" presetClass="entr" presetID="10">
                                  <p:stCondLst>
                                    <p:cond delay="0"/>
                                  </p:stCondLst>
                                  <p:childTnLst>
                                    <p:set>
                                      <p:cBhvr>
                                        <p:cTn id="100" dur="1" fill="hold">
                                          <p:stCondLst>
                                            <p:cond delay="0"/>
                                          </p:stCondLst>
                                        </p:cTn>
                                        <p:tgtEl>
                                          <p:spTgt spid="155"/>
                                        </p:tgtEl>
                                        <p:attrNameLst>
                                          <p:attrName>style.visibility</p:attrName>
                                        </p:attrNameLst>
                                      </p:cBhvr>
                                      <p:to>
                                        <p:strVal val="visible"/>
                                      </p:to>
                                    </p:set>
                                    <p:animEffect filter="fade" transition="in">
                                      <p:cBhvr additive="repl">
                                        <p:cTn id="101" dur="500"/>
                                        <p:tgtEl>
                                          <p:spTgt spid="155"/>
                                        </p:tgtEl>
                                      </p:cBhvr>
                                    </p:animEffect>
                                  </p:childTnLst>
                                </p:cTn>
                              </p:par>
                              <p:par>
                                <p:cTn id="102" nodeType="withEffect" fill="hold" presetClass="entr" presetID="10">
                                  <p:stCondLst>
                                    <p:cond delay="0"/>
                                  </p:stCondLst>
                                  <p:childTnLst>
                                    <p:set>
                                      <p:cBhvr>
                                        <p:cTn id="103" dur="1" fill="hold">
                                          <p:stCondLst>
                                            <p:cond delay="0"/>
                                          </p:stCondLst>
                                        </p:cTn>
                                        <p:tgtEl>
                                          <p:spTgt spid="156"/>
                                        </p:tgtEl>
                                        <p:attrNameLst>
                                          <p:attrName>style.visibility</p:attrName>
                                        </p:attrNameLst>
                                      </p:cBhvr>
                                      <p:to>
                                        <p:strVal val="visible"/>
                                      </p:to>
                                    </p:set>
                                    <p:animEffect filter="fade" transition="in">
                                      <p:cBhvr additive="repl">
                                        <p:cTn id="104" dur="500"/>
                                        <p:tgtEl>
                                          <p:spTgt spid="156"/>
                                        </p:tgtEl>
                                      </p:cBhvr>
                                    </p:animEffect>
                                  </p:childTnLst>
                                </p:cTn>
                              </p:par>
                              <p:par>
                                <p:cTn id="105" nodeType="withEffect" fill="hold" presetClass="entr" presetID="10">
                                  <p:stCondLst>
                                    <p:cond delay="0"/>
                                  </p:stCondLst>
                                  <p:childTnLst>
                                    <p:set>
                                      <p:cBhvr>
                                        <p:cTn id="106" dur="1" fill="hold">
                                          <p:stCondLst>
                                            <p:cond delay="0"/>
                                          </p:stCondLst>
                                        </p:cTn>
                                        <p:tgtEl>
                                          <p:spTgt spid="157"/>
                                        </p:tgtEl>
                                        <p:attrNameLst>
                                          <p:attrName>style.visibility</p:attrName>
                                        </p:attrNameLst>
                                      </p:cBhvr>
                                      <p:to>
                                        <p:strVal val="visible"/>
                                      </p:to>
                                    </p:set>
                                    <p:animEffect filter="fade" transition="in">
                                      <p:cBhvr additive="repl">
                                        <p:cTn id="107" dur="500"/>
                                        <p:tgtEl>
                                          <p:spTgt spid="157"/>
                                        </p:tgtEl>
                                      </p:cBhvr>
                                    </p:animEffect>
                                  </p:childTnLst>
                                </p:cTn>
                              </p:par>
                              <p:par>
                                <p:cTn id="108" nodeType="withEffect" fill="hold" presetClass="entr" presetID="10">
                                  <p:stCondLst>
                                    <p:cond delay="0"/>
                                  </p:stCondLst>
                                  <p:childTnLst>
                                    <p:set>
                                      <p:cBhvr>
                                        <p:cTn id="109" dur="1" fill="hold">
                                          <p:stCondLst>
                                            <p:cond delay="0"/>
                                          </p:stCondLst>
                                        </p:cTn>
                                        <p:tgtEl>
                                          <p:spTgt spid="158"/>
                                        </p:tgtEl>
                                        <p:attrNameLst>
                                          <p:attrName>style.visibility</p:attrName>
                                        </p:attrNameLst>
                                      </p:cBhvr>
                                      <p:to>
                                        <p:strVal val="visible"/>
                                      </p:to>
                                    </p:set>
                                    <p:animEffect filter="fade" transition="in">
                                      <p:cBhvr additive="repl">
                                        <p:cTn id="110" dur="500"/>
                                        <p:tgtEl>
                                          <p:spTgt spid="158"/>
                                        </p:tgtEl>
                                      </p:cBhvr>
                                    </p:animEffect>
                                  </p:childTnLst>
                                </p:cTn>
                              </p:par>
                              <p:par>
                                <p:cTn id="111" nodeType="withEffect" fill="hold" presetClass="entr" presetID="10">
                                  <p:stCondLst>
                                    <p:cond delay="0"/>
                                  </p:stCondLst>
                                  <p:childTnLst>
                                    <p:set>
                                      <p:cBhvr>
                                        <p:cTn id="112" dur="1" fill="hold">
                                          <p:stCondLst>
                                            <p:cond delay="0"/>
                                          </p:stCondLst>
                                        </p:cTn>
                                        <p:tgtEl>
                                          <p:spTgt spid="150"/>
                                        </p:tgtEl>
                                        <p:attrNameLst>
                                          <p:attrName>style.visibility</p:attrName>
                                        </p:attrNameLst>
                                      </p:cBhvr>
                                      <p:to>
                                        <p:strVal val="visible"/>
                                      </p:to>
                                    </p:set>
                                    <p:animEffect filter="fade" transition="in">
                                      <p:cBhvr additive="repl">
                                        <p:cTn id="113" dur="5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Rectangle 3"/>
          <p:cNvSpPr/>
          <p:nvPr/>
        </p:nvSpPr>
        <p:spPr>
          <a:xfrm>
            <a:off x="3958560" y="234000"/>
            <a:ext cx="443520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Resources</a:t>
            </a:r>
            <a:endParaRPr b="0" lang="en-US" sz="8000" spc="-1" strike="noStrike">
              <a:solidFill>
                <a:srgbClr val="000000"/>
              </a:solidFill>
              <a:latin typeface="Arial"/>
            </a:endParaRPr>
          </a:p>
        </p:txBody>
      </p:sp>
      <p:sp>
        <p:nvSpPr>
          <p:cNvPr id="160" name="PlaceHolder 1"/>
          <p:cNvSpPr>
            <a:spLocks noGrp="1"/>
          </p:cNvSpPr>
          <p:nvPr>
            <p:ph/>
          </p:nvPr>
        </p:nvSpPr>
        <p:spPr>
          <a:xfrm>
            <a:off x="56160" y="1474920"/>
            <a:ext cx="12078360" cy="360468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u="sng">
                <a:solidFill>
                  <a:schemeClr val="dk1"/>
                </a:solidFill>
                <a:uFillTx/>
                <a:latin typeface="Calibri"/>
                <a:hlinkClick r:id="rId1"/>
              </a:rPr>
              <a:t>https://blog.grab-a-byte.dev/</a:t>
            </a:r>
            <a:endParaRPr b="0" lang="en-US" sz="3200" spc="-1" strike="noStrike">
              <a:solidFill>
                <a:srgbClr val="000000"/>
              </a:solid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a:p>
            <a:pPr lvl="2" marL="1143000" indent="-228600" defTabSz="914400">
              <a:lnSpc>
                <a:spcPct val="90000"/>
              </a:lnSpc>
              <a:spcBef>
                <a:spcPts val="499"/>
              </a:spcBef>
              <a:buClr>
                <a:srgbClr val="000000"/>
              </a:buClr>
              <a:buFont typeface="Arial"/>
              <a:buChar char="•"/>
              <a:tabLst>
                <a:tab algn="l" pos="0"/>
              </a:tabLst>
            </a:pPr>
            <a:r>
              <a:rPr b="0" lang="en-GB" sz="3200" spc="-1" strike="noStrike" u="sng">
                <a:solidFill>
                  <a:schemeClr val="dk1"/>
                </a:solidFill>
                <a:uFillTx/>
                <a:latin typeface="Calibri"/>
                <a:hlinkClick r:id="rId2"/>
              </a:rPr>
              <a:t>https://connelhooley.uk/blog/2017/04/30/f-sharp-to-c-sharp#discriminated-unions</a:t>
            </a:r>
            <a:endParaRPr b="0" lang="en-US" sz="3200" spc="-1" strike="noStrike">
              <a:solidFill>
                <a:srgbClr val="000000"/>
              </a:solid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a:p>
            <a:pPr lvl="2" marL="1143000" indent="-228600" defTabSz="914400">
              <a:lnSpc>
                <a:spcPct val="90000"/>
              </a:lnSpc>
              <a:spcBef>
                <a:spcPts val="499"/>
              </a:spcBef>
              <a:buClr>
                <a:srgbClr val="000000"/>
              </a:buClr>
              <a:buFont typeface="Arial"/>
              <a:buChar char="•"/>
              <a:tabLst>
                <a:tab algn="l" pos="0"/>
              </a:tabLst>
            </a:pPr>
            <a:r>
              <a:rPr b="0" lang="en-GB" sz="3200" spc="-1" strike="noStrike" u="sng">
                <a:solidFill>
                  <a:schemeClr val="dk1"/>
                </a:solidFill>
                <a:uFillTx/>
                <a:latin typeface="Calibri"/>
                <a:hlinkClick r:id="rId3"/>
              </a:rPr>
              <a:t>https://sharplab.io</a:t>
            </a:r>
            <a:endParaRPr b="0" lang="en-US" sz="3200" spc="-1" strike="noStrike">
              <a:solidFill>
                <a:srgbClr val="000000"/>
              </a:solid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p:nvPr>
        </p:nvSpPr>
        <p:spPr>
          <a:xfrm>
            <a:off x="478800" y="1413360"/>
            <a:ext cx="7066800" cy="17316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Adam Parker</a:t>
            </a:r>
            <a:endParaRPr b="0" lang="en-US"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Software Developer</a:t>
            </a:r>
            <a:endParaRPr b="0" lang="en-US"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.Net most of Career</a:t>
            </a:r>
            <a:endParaRPr b="0" lang="en-US" sz="2800" spc="-1" strike="noStrike">
              <a:solidFill>
                <a:srgbClr val="000000"/>
              </a:solidFill>
              <a:latin typeface="Arial"/>
            </a:endParaRPr>
          </a:p>
        </p:txBody>
      </p:sp>
      <p:sp>
        <p:nvSpPr>
          <p:cNvPr id="66" name="Rectangle 8"/>
          <p:cNvSpPr/>
          <p:nvPr/>
        </p:nvSpPr>
        <p:spPr>
          <a:xfrm>
            <a:off x="3387960" y="189000"/>
            <a:ext cx="483768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Who Am I?</a:t>
            </a:r>
            <a:endParaRPr b="0" lang="en-US" sz="8000" spc="-1" strike="noStrike">
              <a:solidFill>
                <a:srgbClr val="000000"/>
              </a:solidFill>
              <a:latin typeface="Arial"/>
            </a:endParaRPr>
          </a:p>
        </p:txBody>
      </p:sp>
      <p:sp>
        <p:nvSpPr>
          <p:cNvPr id="67" name="Rectangle 9"/>
          <p:cNvSpPr/>
          <p:nvPr/>
        </p:nvSpPr>
        <p:spPr>
          <a:xfrm>
            <a:off x="344520" y="3164760"/>
            <a:ext cx="5438160" cy="75996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4400" spc="-1" strike="noStrike">
                <a:solidFill>
                  <a:schemeClr val="dk1"/>
                </a:solidFill>
                <a:latin typeface="Calibri"/>
              </a:rPr>
              <a:t>Notable Achievements</a:t>
            </a:r>
            <a:endParaRPr b="0" lang="en-US" sz="4400" spc="-1" strike="noStrike">
              <a:solidFill>
                <a:srgbClr val="000000"/>
              </a:solidFill>
              <a:latin typeface="Arial"/>
            </a:endParaRPr>
          </a:p>
        </p:txBody>
      </p:sp>
      <p:sp>
        <p:nvSpPr>
          <p:cNvPr id="68" name="Content Placeholder 2"/>
          <p:cNvSpPr/>
          <p:nvPr/>
        </p:nvSpPr>
        <p:spPr>
          <a:xfrm>
            <a:off x="321480" y="3863880"/>
            <a:ext cx="7066800" cy="657000"/>
          </a:xfrm>
          <a:prstGeom prst="rect">
            <a:avLst/>
          </a:prstGeom>
          <a:noFill/>
          <a:ln w="0">
            <a:noFill/>
          </a:ln>
        </p:spPr>
        <p:style>
          <a:lnRef idx="0"/>
          <a:fillRef idx="0"/>
          <a:effectRef idx="0"/>
          <a:fontRef idx="minor"/>
        </p:style>
        <p:txBody>
          <a:bodyPr lIns="90000" rIns="90000" tIns="45000" bIns="45000" anchor="t">
            <a:normAutofit/>
          </a:bodyPr>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Creating this talk</a:t>
            </a:r>
            <a:endParaRPr b="0" lang="en-US" sz="2800" spc="-1" strike="noStrike">
              <a:solidFill>
                <a:srgbClr val="000000"/>
              </a:solidFill>
              <a:latin typeface="Arial"/>
            </a:endParaRPr>
          </a:p>
        </p:txBody>
      </p:sp>
      <p:sp>
        <p:nvSpPr>
          <p:cNvPr id="69" name="Content Placeholder 2"/>
          <p:cNvSpPr/>
          <p:nvPr/>
        </p:nvSpPr>
        <p:spPr>
          <a:xfrm>
            <a:off x="321480" y="4322520"/>
            <a:ext cx="7066800" cy="657000"/>
          </a:xfrm>
          <a:prstGeom prst="rect">
            <a:avLst/>
          </a:prstGeom>
          <a:noFill/>
          <a:ln w="0">
            <a:noFill/>
          </a:ln>
        </p:spPr>
        <p:style>
          <a:lnRef idx="0"/>
          <a:fillRef idx="0"/>
          <a:effectRef idx="0"/>
          <a:fontRef idx="minor"/>
        </p:style>
        <p:txBody>
          <a:bodyPr lIns="90000" rIns="90000" tIns="45000" bIns="45000" anchor="t">
            <a:normAutofit/>
          </a:bodyPr>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Learning PowerPoint Animations for this talk</a:t>
            </a:r>
            <a:endParaRPr b="0" lang="en-US" sz="2800" spc="-1" strike="noStrike">
              <a:solidFill>
                <a:srgbClr val="000000"/>
              </a:solidFill>
              <a:latin typeface="Arial"/>
            </a:endParaRPr>
          </a:p>
        </p:txBody>
      </p:sp>
      <p:sp>
        <p:nvSpPr>
          <p:cNvPr id="70" name="Content Placeholder 2"/>
          <p:cNvSpPr/>
          <p:nvPr/>
        </p:nvSpPr>
        <p:spPr>
          <a:xfrm>
            <a:off x="321480" y="4793040"/>
            <a:ext cx="7066800" cy="921960"/>
          </a:xfrm>
          <a:prstGeom prst="rect">
            <a:avLst/>
          </a:prstGeom>
          <a:noFill/>
          <a:ln w="0">
            <a:noFill/>
          </a:ln>
        </p:spPr>
        <p:style>
          <a:lnRef idx="0"/>
          <a:fillRef idx="0"/>
          <a:effectRef idx="0"/>
          <a:fontRef idx="minor"/>
        </p:style>
        <p:txBody>
          <a:bodyPr lIns="90000" rIns="90000" tIns="45000" bIns="45000" anchor="t">
            <a:normAutofit/>
          </a:bodyPr>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I got a room full of people willing to listen to me talking about Interop in DotNet</a:t>
            </a:r>
            <a:endParaRPr b="0" lang="en-US" sz="2800" spc="-1" strike="noStrike">
              <a:solidFill>
                <a:srgbClr val="000000"/>
              </a:solidFill>
              <a:latin typeface="Arial"/>
            </a:endParaRPr>
          </a:p>
        </p:txBody>
      </p:sp>
      <p:pic>
        <p:nvPicPr>
          <p:cNvPr id="71" name="" descr=""/>
          <p:cNvPicPr/>
          <p:nvPr/>
        </p:nvPicPr>
        <p:blipFill>
          <a:blip r:embed="rId1"/>
          <a:stretch/>
        </p:blipFill>
        <p:spPr>
          <a:xfrm>
            <a:off x="7540200" y="1533600"/>
            <a:ext cx="4118400" cy="441000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21" presetSubtype="1">
                                  <p:stCondLst>
                                    <p:cond delay="0"/>
                                  </p:stCondLst>
                                  <p:childTnLst>
                                    <p:set>
                                      <p:cBhvr>
                                        <p:cTn id="14" dur="1" fill="hold">
                                          <p:stCondLst>
                                            <p:cond delay="0"/>
                                          </p:stCondLst>
                                        </p:cTn>
                                        <p:tgtEl>
                                          <p:spTgt spid="69"/>
                                        </p:tgtEl>
                                        <p:attrNameLst>
                                          <p:attrName>style.visibility</p:attrName>
                                        </p:attrNameLst>
                                      </p:cBhvr>
                                      <p:to>
                                        <p:strVal val="visible"/>
                                      </p:to>
                                    </p:set>
                                    <p:animEffect filter="wheel(1)" transition="in">
                                      <p:cBhvr additive="repl">
                                        <p:cTn id="15" dur="10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1">
                                  <p:stCondLst>
                                    <p:cond delay="0"/>
                                  </p:stCondLst>
                                  <p:childTnLst>
                                    <p:set>
                                      <p:cBhvr>
                                        <p:cTn id="19"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p:nvPr>
        </p:nvSpPr>
        <p:spPr>
          <a:xfrm>
            <a:off x="478800" y="1413360"/>
            <a:ext cx="11473200" cy="17316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3200" spc="-1" strike="noStrike">
                <a:solidFill>
                  <a:schemeClr val="dk1"/>
                </a:solidFill>
                <a:latin typeface="Calibri"/>
              </a:rPr>
              <a:t>Quick look at the work ‘Interoperability’</a:t>
            </a:r>
            <a:endParaRPr b="0" lang="en-US" sz="32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GB" sz="3200" spc="-1" strike="noStrike">
                <a:solidFill>
                  <a:schemeClr val="dk1"/>
                </a:solidFill>
                <a:latin typeface="Calibri"/>
              </a:rPr>
              <a:t>Object-Oriented to Object-Oriented</a:t>
            </a:r>
            <a:endParaRPr b="0" lang="en-US" sz="3200" spc="-1" strike="noStrike">
              <a:solidFill>
                <a:srgbClr val="000000"/>
              </a:solidFill>
              <a:latin typeface="Arial"/>
            </a:endParaRPr>
          </a:p>
          <a:p>
            <a:pPr lvl="1" marL="6858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Featuring C# and Visual Basic</a:t>
            </a:r>
            <a:endParaRPr b="0" lang="en-US" sz="32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GB" sz="3200" spc="-1" strike="noStrike">
                <a:solidFill>
                  <a:schemeClr val="dk1"/>
                </a:solidFill>
                <a:latin typeface="Calibri"/>
              </a:rPr>
              <a:t>Object-Oriented – Functional</a:t>
            </a:r>
            <a:endParaRPr b="0" lang="en-US" sz="3200" spc="-1" strike="noStrike">
              <a:solidFill>
                <a:srgbClr val="000000"/>
              </a:solidFill>
              <a:latin typeface="Arial"/>
            </a:endParaRPr>
          </a:p>
          <a:p>
            <a:pPr lvl="1" marL="6858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Featuring C# and F#</a:t>
            </a:r>
            <a:endParaRPr b="0" lang="en-US" sz="3200" spc="-1" strike="noStrike">
              <a:solidFill>
                <a:srgbClr val="000000"/>
              </a:solidFill>
              <a:latin typeface="Arial"/>
            </a:endParaRPr>
          </a:p>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When it Works well</a:t>
            </a:r>
            <a:endParaRPr b="0" lang="en-US" sz="3200" spc="-1" strike="noStrike">
              <a:solidFill>
                <a:srgbClr val="000000"/>
              </a:solidFill>
              <a:latin typeface="Arial"/>
            </a:endParaRPr>
          </a:p>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When it doesn't work well (more often than you might think)</a:t>
            </a:r>
            <a:endParaRPr b="0" lang="en-US" sz="3200" spc="-1" strike="noStrike">
              <a:solidFill>
                <a:srgbClr val="000000"/>
              </a:solidFill>
              <a:latin typeface="Arial"/>
            </a:endParaRPr>
          </a:p>
        </p:txBody>
      </p:sp>
      <p:sp>
        <p:nvSpPr>
          <p:cNvPr id="73" name="Rectangle 8"/>
          <p:cNvSpPr/>
          <p:nvPr/>
        </p:nvSpPr>
        <p:spPr>
          <a:xfrm>
            <a:off x="1768320" y="189000"/>
            <a:ext cx="807624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What’s in the talk?</a:t>
            </a:r>
            <a:endParaRPr b="0" lang="en-US"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Rectangle 3"/>
          <p:cNvSpPr/>
          <p:nvPr/>
        </p:nvSpPr>
        <p:spPr>
          <a:xfrm>
            <a:off x="2217960" y="189000"/>
            <a:ext cx="717696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What is Interop?</a:t>
            </a:r>
            <a:endParaRPr b="0" lang="en-US" sz="8000" spc="-1" strike="noStrike">
              <a:solidFill>
                <a:srgbClr val="000000"/>
              </a:solidFill>
              <a:latin typeface="Arial"/>
            </a:endParaRPr>
          </a:p>
        </p:txBody>
      </p:sp>
      <p:sp>
        <p:nvSpPr>
          <p:cNvPr id="75" name="TextBox 4"/>
          <p:cNvSpPr/>
          <p:nvPr/>
        </p:nvSpPr>
        <p:spPr>
          <a:xfrm>
            <a:off x="411840" y="1438920"/>
            <a:ext cx="5254200" cy="4478760"/>
          </a:xfrm>
          <a:prstGeom prst="rect">
            <a:avLst/>
          </a:prstGeom>
          <a:noFill/>
          <a:ln w="0">
            <a:solidFill>
              <a:srgbClr val="000000"/>
            </a:solidFill>
          </a:ln>
        </p:spPr>
        <p:style>
          <a:lnRef idx="0"/>
          <a:fillRef idx="0"/>
          <a:effectRef idx="0"/>
          <a:fontRef idx="minor"/>
        </p:style>
        <p:txBody>
          <a:bodyPr lIns="90000" rIns="90000" tIns="45000" bIns="45000" anchor="t">
            <a:spAutoFit/>
          </a:bodyPr>
          <a:p>
            <a:pPr algn="ctr" defTabSz="914400">
              <a:lnSpc>
                <a:spcPct val="100000"/>
              </a:lnSpc>
            </a:pPr>
            <a:r>
              <a:rPr b="0" lang="en-GB" sz="2400" spc="-1" strike="noStrike" u="sng">
                <a:solidFill>
                  <a:schemeClr val="dk1"/>
                </a:solidFill>
                <a:uFillTx/>
                <a:latin typeface="Calibri"/>
              </a:rPr>
              <a:t>Microsoft’s Definition</a:t>
            </a:r>
            <a:endParaRPr b="0" lang="en-US" sz="2400" spc="-1" strike="noStrike">
              <a:solidFill>
                <a:srgbClr val="000000"/>
              </a:solidFill>
              <a:latin typeface="Arial"/>
            </a:endParaRPr>
          </a:p>
          <a:p>
            <a:pPr algn="ctr" defTabSz="914400">
              <a:lnSpc>
                <a:spcPct val="100000"/>
              </a:lnSpc>
            </a:pPr>
            <a:r>
              <a:rPr b="0" i="1" lang="en-GB" sz="2400" spc="-1" strike="noStrike">
                <a:solidFill>
                  <a:schemeClr val="dk1"/>
                </a:solidFill>
                <a:latin typeface="Calibri"/>
              </a:rPr>
              <a:t>“</a:t>
            </a:r>
            <a:r>
              <a:rPr b="0" i="1" lang="en-GB" sz="2400" spc="-1" strike="noStrike">
                <a:solidFill>
                  <a:schemeClr val="dk1"/>
                </a:solidFill>
                <a:latin typeface="Calibri"/>
              </a:rPr>
              <a:t>Interoperability enables you to preserve and take advantage of existing investments in unmanaged code. Code that runs under the control of the common language runtime (CLR) is called managed code, and code that runs outside the CLR is called unmanaged code. COM, COM+, C++ components, ActiveX components, and Microsoft Windows API are examples of unmanaged code.”</a:t>
            </a:r>
            <a:endParaRPr b="0" lang="en-US" sz="2400" spc="-1" strike="noStrike">
              <a:solidFill>
                <a:srgbClr val="000000"/>
              </a:solidFill>
              <a:latin typeface="Arial"/>
            </a:endParaRPr>
          </a:p>
        </p:txBody>
      </p:sp>
      <p:sp>
        <p:nvSpPr>
          <p:cNvPr id="76" name="TextBox 5"/>
          <p:cNvSpPr/>
          <p:nvPr/>
        </p:nvSpPr>
        <p:spPr>
          <a:xfrm>
            <a:off x="6450120" y="1512720"/>
            <a:ext cx="5625000" cy="1186920"/>
          </a:xfrm>
          <a:prstGeom prst="rect">
            <a:avLst/>
          </a:prstGeom>
          <a:noFill/>
          <a:ln w="0">
            <a:solidFill>
              <a:srgbClr val="000000"/>
            </a:solidFill>
          </a:ln>
        </p:spPr>
        <p:style>
          <a:lnRef idx="0"/>
          <a:fillRef idx="0"/>
          <a:effectRef idx="0"/>
          <a:fontRef idx="minor"/>
        </p:style>
        <p:txBody>
          <a:bodyPr lIns="90000" rIns="90000" tIns="45000" bIns="45000" anchor="t">
            <a:spAutoFit/>
          </a:bodyPr>
          <a:p>
            <a:pPr algn="ctr" defTabSz="914400">
              <a:lnSpc>
                <a:spcPct val="100000"/>
              </a:lnSpc>
            </a:pPr>
            <a:r>
              <a:rPr b="0" lang="en-GB" sz="2400" spc="-1" strike="noStrike" u="sng">
                <a:solidFill>
                  <a:schemeClr val="dk1"/>
                </a:solidFill>
                <a:uFillTx/>
                <a:latin typeface="Calibri"/>
              </a:rPr>
              <a:t>My Definition</a:t>
            </a:r>
            <a:endParaRPr b="0" lang="en-US" sz="2400" spc="-1" strike="noStrike">
              <a:solidFill>
                <a:srgbClr val="000000"/>
              </a:solidFill>
              <a:latin typeface="Arial"/>
            </a:endParaRPr>
          </a:p>
          <a:p>
            <a:pPr algn="ctr" defTabSz="914400">
              <a:lnSpc>
                <a:spcPct val="100000"/>
              </a:lnSpc>
            </a:pPr>
            <a:r>
              <a:rPr b="0" i="1" lang="en-GB" sz="2400" spc="-1" strike="noStrike">
                <a:solidFill>
                  <a:schemeClr val="dk1"/>
                </a:solidFill>
                <a:latin typeface="Calibri"/>
              </a:rPr>
              <a:t>“</a:t>
            </a:r>
            <a:r>
              <a:rPr b="0" i="1" lang="en-GB" sz="2400" spc="-1" strike="noStrike">
                <a:solidFill>
                  <a:schemeClr val="dk1"/>
                </a:solidFill>
                <a:latin typeface="Calibri"/>
              </a:rPr>
              <a:t>Using Libraries from other languages in your project”</a:t>
            </a:r>
            <a:endParaRPr b="0" lang="en-US" sz="2400" spc="-1" strike="noStrike">
              <a:solidFill>
                <a:srgbClr val="000000"/>
              </a:solidFill>
              <a:latin typeface="Arial"/>
            </a:endParaRPr>
          </a:p>
        </p:txBody>
      </p:sp>
      <p:pic>
        <p:nvPicPr>
          <p:cNvPr id="77" name="Picture 8" descr="See the source image"/>
          <p:cNvPicPr/>
          <p:nvPr/>
        </p:nvPicPr>
        <p:blipFill>
          <a:blip r:embed="rId1"/>
          <a:stretch/>
        </p:blipFill>
        <p:spPr>
          <a:xfrm>
            <a:off x="7210440" y="2754000"/>
            <a:ext cx="3972960" cy="4020480"/>
          </a:xfrm>
          <a:prstGeom prst="rect">
            <a:avLst/>
          </a:prstGeom>
          <a:ln w="0">
            <a:noFill/>
          </a:ln>
        </p:spPr>
      </p:pic>
    </p:spTree>
  </p:cSld>
  <mc:AlternateContent>
    <mc:Choice Requires="p14">
      <p:transition spd="slow" p14:dur="2000"/>
    </mc:Choice>
    <mc:Fallback>
      <p:transition spd="slow"/>
    </mc:Fallback>
  </mc:AlternateContent>
  <p:timing>
    <p:tnLst>
      <p:par>
        <p:cTn id="20" dur="indefinite" restart="never" nodeType="tmRoot">
          <p:childTnLst>
            <p:seq>
              <p:cTn id="21" dur="indefinite" nodeType="mainSeq">
                <p:childTnLst>
                  <p:par>
                    <p:cTn id="22" fill="hold">
                      <p:stCondLst>
                        <p:cond delay="indefinite"/>
                      </p:stCondLst>
                      <p:childTnLst>
                        <p:par>
                          <p:cTn id="23" fill="hold">
                            <p:stCondLst>
                              <p:cond delay="0"/>
                            </p:stCondLst>
                            <p:childTnLst>
                              <p:par>
                                <p:cTn id="24" nodeType="clickEffect" fill="hold" presetClass="entr" presetID="2" presetSubtype="4">
                                  <p:stCondLst>
                                    <p:cond delay="0"/>
                                  </p:stCondLst>
                                  <p:childTnLst>
                                    <p:set>
                                      <p:cBhvr>
                                        <p:cTn id="25" dur="1" fill="hold">
                                          <p:stCondLst>
                                            <p:cond delay="0"/>
                                          </p:stCondLst>
                                        </p:cTn>
                                        <p:tgtEl>
                                          <p:spTgt spid="75"/>
                                        </p:tgtEl>
                                        <p:attrNameLst>
                                          <p:attrName>style.visibility</p:attrName>
                                        </p:attrNameLst>
                                      </p:cBhvr>
                                      <p:to>
                                        <p:strVal val="visible"/>
                                      </p:to>
                                    </p:set>
                                    <p:anim calcmode="lin" valueType="num">
                                      <p:cBhvr additive="repl">
                                        <p:cTn id="26" dur="500" fill="hold"/>
                                        <p:tgtEl>
                                          <p:spTgt spid="75"/>
                                        </p:tgtEl>
                                        <p:attrNameLst>
                                          <p:attrName>ppt_x</p:attrName>
                                        </p:attrNameLst>
                                      </p:cBhvr>
                                      <p:tavLst>
                                        <p:tav tm="0">
                                          <p:val>
                                            <p:strVal val="#ppt_x"/>
                                          </p:val>
                                        </p:tav>
                                        <p:tav tm="100000">
                                          <p:val>
                                            <p:strVal val="#ppt_x"/>
                                          </p:val>
                                        </p:tav>
                                      </p:tavLst>
                                    </p:anim>
                                    <p:anim calcmode="lin" valueType="num">
                                      <p:cBhvr additive="repl">
                                        <p:cTn id="27"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2" presetSubtype="4">
                                  <p:stCondLst>
                                    <p:cond delay="0"/>
                                  </p:stCondLst>
                                  <p:childTnLst>
                                    <p:set>
                                      <p:cBhvr>
                                        <p:cTn id="31" dur="1" fill="hold">
                                          <p:stCondLst>
                                            <p:cond delay="0"/>
                                          </p:stCondLst>
                                        </p:cTn>
                                        <p:tgtEl>
                                          <p:spTgt spid="76"/>
                                        </p:tgtEl>
                                        <p:attrNameLst>
                                          <p:attrName>style.visibility</p:attrName>
                                        </p:attrNameLst>
                                      </p:cBhvr>
                                      <p:to>
                                        <p:strVal val="visible"/>
                                      </p:to>
                                    </p:set>
                                    <p:anim calcmode="lin" valueType="num">
                                      <p:cBhvr additive="repl">
                                        <p:cTn id="32" dur="500" fill="hold"/>
                                        <p:tgtEl>
                                          <p:spTgt spid="76"/>
                                        </p:tgtEl>
                                        <p:attrNameLst>
                                          <p:attrName>ppt_x</p:attrName>
                                        </p:attrNameLst>
                                      </p:cBhvr>
                                      <p:tavLst>
                                        <p:tav tm="0">
                                          <p:val>
                                            <p:strVal val="#ppt_x"/>
                                          </p:val>
                                        </p:tav>
                                        <p:tav tm="100000">
                                          <p:val>
                                            <p:strVal val="#ppt_x"/>
                                          </p:val>
                                        </p:tav>
                                      </p:tavLst>
                                    </p:anim>
                                    <p:anim calcmode="lin" valueType="num">
                                      <p:cBhvr additive="repl">
                                        <p:cTn id="33" dur="500" fill="hold"/>
                                        <p:tgtEl>
                                          <p:spTgt spid="76"/>
                                        </p:tgtEl>
                                        <p:attrNameLst>
                                          <p:attrName>ppt_y</p:attrName>
                                        </p:attrNameLst>
                                      </p:cBhvr>
                                      <p:tavLst>
                                        <p:tav tm="0">
                                          <p:val>
                                            <p:strVal val="1+#ppt_h/2"/>
                                          </p:val>
                                        </p:tav>
                                        <p:tav tm="100000">
                                          <p:val>
                                            <p:strVal val="#ppt_y"/>
                                          </p:val>
                                        </p:tav>
                                      </p:tavLst>
                                    </p:anim>
                                  </p:childTnLst>
                                </p:cTn>
                              </p:par>
                              <p:par>
                                <p:cTn id="34" nodeType="withEffect" fill="hold" presetClass="entr" presetID="2" presetSubtype="4">
                                  <p:stCondLst>
                                    <p:cond delay="0"/>
                                  </p:stCondLst>
                                  <p:childTnLst>
                                    <p:set>
                                      <p:cBhvr>
                                        <p:cTn id="35" dur="1" fill="hold">
                                          <p:stCondLst>
                                            <p:cond delay="0"/>
                                          </p:stCondLst>
                                        </p:cTn>
                                        <p:tgtEl>
                                          <p:spTgt spid="77"/>
                                        </p:tgtEl>
                                        <p:attrNameLst>
                                          <p:attrName>style.visibility</p:attrName>
                                        </p:attrNameLst>
                                      </p:cBhvr>
                                      <p:to>
                                        <p:strVal val="visible"/>
                                      </p:to>
                                    </p:set>
                                    <p:anim calcmode="lin" valueType="num">
                                      <p:cBhvr additive="repl">
                                        <p:cTn id="36" dur="500" fill="hold"/>
                                        <p:tgtEl>
                                          <p:spTgt spid="77"/>
                                        </p:tgtEl>
                                        <p:attrNameLst>
                                          <p:attrName>ppt_x</p:attrName>
                                        </p:attrNameLst>
                                      </p:cBhvr>
                                      <p:tavLst>
                                        <p:tav tm="0">
                                          <p:val>
                                            <p:strVal val="#ppt_x"/>
                                          </p:val>
                                        </p:tav>
                                        <p:tav tm="100000">
                                          <p:val>
                                            <p:strVal val="#ppt_x"/>
                                          </p:val>
                                        </p:tav>
                                      </p:tavLst>
                                    </p:anim>
                                    <p:anim calcmode="lin" valueType="num">
                                      <p:cBhvr additive="repl">
                                        <p:cTn id="37"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Rectangle 3"/>
          <p:cNvSpPr/>
          <p:nvPr/>
        </p:nvSpPr>
        <p:spPr>
          <a:xfrm>
            <a:off x="1643760" y="189000"/>
            <a:ext cx="832608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Visual Basic And C#</a:t>
            </a:r>
            <a:endParaRPr b="0" lang="en-US" sz="8000" spc="-1" strike="noStrike">
              <a:solidFill>
                <a:srgbClr val="000000"/>
              </a:solidFill>
              <a:latin typeface="Arial"/>
            </a:endParaRPr>
          </a:p>
        </p:txBody>
      </p:sp>
      <p:pic>
        <p:nvPicPr>
          <p:cNvPr id="79" name="Picture 5" descr=""/>
          <p:cNvPicPr/>
          <p:nvPr/>
        </p:nvPicPr>
        <p:blipFill>
          <a:blip r:embed="rId1"/>
          <a:stretch/>
        </p:blipFill>
        <p:spPr>
          <a:xfrm>
            <a:off x="261720" y="2022840"/>
            <a:ext cx="5202000" cy="3989520"/>
          </a:xfrm>
          <a:prstGeom prst="rect">
            <a:avLst/>
          </a:prstGeom>
          <a:ln w="0">
            <a:noFill/>
          </a:ln>
        </p:spPr>
      </p:pic>
      <p:pic>
        <p:nvPicPr>
          <p:cNvPr id="80" name="Picture 6" descr=""/>
          <p:cNvPicPr/>
          <p:nvPr/>
        </p:nvPicPr>
        <p:blipFill>
          <a:blip r:embed="rId2"/>
          <a:stretch/>
        </p:blipFill>
        <p:spPr>
          <a:xfrm>
            <a:off x="5606640" y="2162880"/>
            <a:ext cx="6203160" cy="36680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Rectangle 3"/>
          <p:cNvSpPr/>
          <p:nvPr/>
        </p:nvSpPr>
        <p:spPr>
          <a:xfrm>
            <a:off x="1643760" y="189000"/>
            <a:ext cx="832608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Visual Basic And C#</a:t>
            </a:r>
            <a:endParaRPr b="0" lang="en-US" sz="8000" spc="-1" strike="noStrike">
              <a:solidFill>
                <a:srgbClr val="000000"/>
              </a:solidFill>
              <a:latin typeface="Arial"/>
            </a:endParaRPr>
          </a:p>
        </p:txBody>
      </p:sp>
      <p:pic>
        <p:nvPicPr>
          <p:cNvPr id="82" name="Picture 1" descr=""/>
          <p:cNvPicPr/>
          <p:nvPr/>
        </p:nvPicPr>
        <p:blipFill>
          <a:blip r:embed="rId1"/>
          <a:stretch/>
        </p:blipFill>
        <p:spPr>
          <a:xfrm>
            <a:off x="3297960" y="1512720"/>
            <a:ext cx="5018400" cy="5095800"/>
          </a:xfrm>
          <a:prstGeom prst="rect">
            <a:avLst/>
          </a:prstGeom>
          <a:ln w="0">
            <a:noFill/>
          </a:ln>
        </p:spPr>
      </p:pic>
      <p:sp>
        <p:nvSpPr>
          <p:cNvPr id="83" name="Oval 2"/>
          <p:cNvSpPr/>
          <p:nvPr/>
        </p:nvSpPr>
        <p:spPr>
          <a:xfrm>
            <a:off x="3624120" y="4061160"/>
            <a:ext cx="4461480" cy="46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
        <p:nvSpPr>
          <p:cNvPr id="84" name="Oval 7"/>
          <p:cNvSpPr/>
          <p:nvPr/>
        </p:nvSpPr>
        <p:spPr>
          <a:xfrm>
            <a:off x="3162600" y="1684440"/>
            <a:ext cx="1911240" cy="46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fill="hold">
                      <p:stCondLst>
                        <p:cond delay="indefinite"/>
                      </p:stCondLst>
                      <p:childTnLst>
                        <p:par>
                          <p:cTn id="41" fill="hold">
                            <p:stCondLst>
                              <p:cond delay="0"/>
                            </p:stCondLst>
                            <p:childTnLst>
                              <p:par>
                                <p:cTn id="42" nodeType="clickEffect" fill="hold" presetClass="entr" presetID="1">
                                  <p:stCondLst>
                                    <p:cond delay="0"/>
                                  </p:stCondLst>
                                  <p:childTnLst>
                                    <p:set>
                                      <p:cBhvr>
                                        <p:cTn id="43" dur="1" fill="hold">
                                          <p:stCondLst>
                                            <p:cond delay="0"/>
                                          </p:stCondLst>
                                        </p:cTn>
                                        <p:tgtEl>
                                          <p:spTgt spid="84"/>
                                        </p:tgtEl>
                                        <p:attrNameLst>
                                          <p:attrName>style.visibility</p:attrName>
                                        </p:attrNameLst>
                                      </p:cBhvr>
                                      <p:to>
                                        <p:strVal val="visible"/>
                                      </p:to>
                                    </p:set>
                                  </p:childTnLst>
                                </p:cTn>
                              </p:par>
                              <p:par>
                                <p:cTn id="44" nodeType="withEffect" fill="hold" presetClass="entr" presetID="1">
                                  <p:stCondLst>
                                    <p:cond delay="0"/>
                                  </p:stCondLst>
                                  <p:childTnLst>
                                    <p:set>
                                      <p:cBhvr>
                                        <p:cTn id="45"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Rectangle 3"/>
          <p:cNvSpPr/>
          <p:nvPr/>
        </p:nvSpPr>
        <p:spPr>
          <a:xfrm>
            <a:off x="1540080" y="189000"/>
            <a:ext cx="8533440" cy="13086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8000" spc="-1" strike="noStrike">
                <a:solidFill>
                  <a:schemeClr val="dk1"/>
                </a:solidFill>
                <a:latin typeface="Calibri"/>
              </a:rPr>
              <a:t>But what About F#?</a:t>
            </a:r>
            <a:endParaRPr b="0" lang="en-US" sz="8000" spc="-1" strike="noStrike">
              <a:solidFill>
                <a:srgbClr val="000000"/>
              </a:solidFill>
              <a:latin typeface="Arial"/>
            </a:endParaRPr>
          </a:p>
        </p:txBody>
      </p:sp>
      <p:sp>
        <p:nvSpPr>
          <p:cNvPr id="86" name="PlaceHolder 1"/>
          <p:cNvSpPr>
            <a:spLocks noGrp="1"/>
          </p:cNvSpPr>
          <p:nvPr>
            <p:ph/>
          </p:nvPr>
        </p:nvSpPr>
        <p:spPr>
          <a:xfrm>
            <a:off x="116640" y="2181600"/>
            <a:ext cx="5368320" cy="3604680"/>
          </a:xfrm>
          <a:prstGeom prst="rect">
            <a:avLst/>
          </a:prstGeom>
          <a:noFill/>
          <a:ln w="0">
            <a:noFill/>
          </a:ln>
        </p:spPr>
        <p:txBody>
          <a:bodyPr lIns="91440" rIns="91440" tIns="45720" bIns="45720" anchor="t">
            <a:noAutofit/>
          </a:bodyPr>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Discriminated Unions</a:t>
            </a:r>
            <a:endParaRPr b="0" lang="en-US" sz="3200" spc="-1" strike="noStrike">
              <a:solidFill>
                <a:srgbClr val="000000"/>
              </a:solidFill>
              <a:latin typeface="Arial"/>
            </a:endParaRPr>
          </a:p>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Options</a:t>
            </a:r>
            <a:endParaRPr b="0" lang="en-US" sz="3200" spc="-1" strike="noStrike">
              <a:solidFill>
                <a:srgbClr val="000000"/>
              </a:solidFill>
              <a:latin typeface="Arial"/>
            </a:endParaRPr>
          </a:p>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Higher Order Functions</a:t>
            </a:r>
            <a:endParaRPr b="0" lang="en-US" sz="3200" spc="-1" strike="noStrike">
              <a:solidFill>
                <a:srgbClr val="000000"/>
              </a:solidFill>
              <a:latin typeface="Arial"/>
            </a:endParaRPr>
          </a:p>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Modules</a:t>
            </a:r>
            <a:endParaRPr b="0" lang="en-US" sz="3200" spc="-1" strike="noStrike">
              <a:solidFill>
                <a:srgbClr val="000000"/>
              </a:solidFill>
              <a:latin typeface="Arial"/>
            </a:endParaRPr>
          </a:p>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Records</a:t>
            </a:r>
            <a:endParaRPr b="0" lang="en-US" sz="3200" spc="-1" strike="noStrike">
              <a:solidFill>
                <a:srgbClr val="000000"/>
              </a:solidFill>
              <a:latin typeface="Arial"/>
            </a:endParaRPr>
          </a:p>
          <a:p>
            <a:pPr lvl="2" marL="1143000" indent="-228600" defTabSz="914400">
              <a:lnSpc>
                <a:spcPct val="90000"/>
              </a:lnSpc>
              <a:spcBef>
                <a:spcPts val="499"/>
              </a:spcBef>
              <a:buClr>
                <a:srgbClr val="000000"/>
              </a:buClr>
              <a:buFont typeface="Arial"/>
              <a:buChar char="•"/>
            </a:pPr>
            <a:r>
              <a:rPr b="0" lang="en-GB" sz="3200" spc="-1" strike="noStrike">
                <a:solidFill>
                  <a:schemeClr val="dk1"/>
                </a:solidFill>
                <a:latin typeface="Calibri"/>
              </a:rPr>
              <a:t>Sequences</a:t>
            </a:r>
            <a:endParaRPr b="0" lang="en-US" sz="3200" spc="-1" strike="noStrike">
              <a:solidFill>
                <a:srgbClr val="000000"/>
              </a:solidFill>
              <a:latin typeface="Arial"/>
            </a:endParaRPr>
          </a:p>
          <a:p>
            <a:pPr indent="0" defTabSz="914400">
              <a:lnSpc>
                <a:spcPct val="90000"/>
              </a:lnSpc>
              <a:spcBef>
                <a:spcPts val="499"/>
              </a:spcBef>
              <a:buNone/>
              <a:tabLst>
                <a:tab algn="l" pos="0"/>
              </a:tabLst>
            </a:pPr>
            <a:endParaRPr b="0" lang="en-US" sz="3200" spc="-1" strike="noStrike">
              <a:solidFill>
                <a:srgbClr val="000000"/>
              </a:solidFill>
              <a:latin typeface="Arial"/>
            </a:endParaRPr>
          </a:p>
        </p:txBody>
      </p:sp>
      <p:pic>
        <p:nvPicPr>
          <p:cNvPr id="87" name="Picture 6" descr="Lambda : définition de LAMBDA, subst. masc. | La langue française"/>
          <p:cNvPicPr/>
          <p:nvPr/>
        </p:nvPicPr>
        <p:blipFill>
          <a:blip r:embed="rId1"/>
          <a:stretch/>
        </p:blipFill>
        <p:spPr>
          <a:xfrm>
            <a:off x="8710920" y="2374920"/>
            <a:ext cx="3479760" cy="3479760"/>
          </a:xfrm>
          <a:prstGeom prst="rect">
            <a:avLst/>
          </a:prstGeom>
          <a:ln w="0">
            <a:noFill/>
          </a:ln>
        </p:spPr>
      </p:pic>
      <p:pic>
        <p:nvPicPr>
          <p:cNvPr id="88" name="Picture 4" descr="See the source image"/>
          <p:cNvPicPr/>
          <p:nvPr/>
        </p:nvPicPr>
        <p:blipFill>
          <a:blip r:embed="rId2"/>
          <a:stretch/>
        </p:blipFill>
        <p:spPr>
          <a:xfrm>
            <a:off x="5688720" y="2271240"/>
            <a:ext cx="3687120" cy="36871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Rectangle 3"/>
          <p:cNvSpPr/>
          <p:nvPr/>
        </p:nvSpPr>
        <p:spPr>
          <a:xfrm>
            <a:off x="3522960" y="2151720"/>
            <a:ext cx="4954680" cy="2527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8000" spc="-1" strike="noStrike">
                <a:solidFill>
                  <a:schemeClr val="dk1"/>
                </a:solidFill>
                <a:latin typeface="Calibri"/>
              </a:rPr>
              <a:t>Things that work well</a:t>
            </a:r>
            <a:endParaRPr b="0" lang="en-US"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1142</TotalTime>
  <Application>LibreOffice/24.2.1.2$Windows_X86_64 LibreOffice_project/db4def46b0453cc22e2d0305797cf981b68ef5ac</Application>
  <AppVersion>15.0000</AppVersion>
  <Words>505</Words>
  <Paragraphs>83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2020-03-01T20:36:37Z</dcterms:created>
  <dc:creator>Adam Parker</dc:creator>
  <dc:description/>
  <dc:language>en-US</dc:language>
  <cp:lastModifiedBy/>
  <dcterms:modified xsi:type="dcterms:W3CDTF">2024-05-24T17:17:46Z</dcterms:modified>
  <cp:revision>45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26</vt:i4>
  </property>
</Properties>
</file>