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1"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5" d="100"/>
          <a:sy n="115" d="100"/>
        </p:scale>
        <p:origin x="18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0A1B0-0D30-4F78-98F4-DB8BE3D4E9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01402D7-39E2-43B3-A79F-1B9609CBFA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1265A25-AB44-4217-A632-7F7604BFA1D6}"/>
              </a:ext>
            </a:extLst>
          </p:cNvPr>
          <p:cNvSpPr>
            <a:spLocks noGrp="1"/>
          </p:cNvSpPr>
          <p:nvPr>
            <p:ph type="dt" sz="half" idx="10"/>
          </p:nvPr>
        </p:nvSpPr>
        <p:spPr/>
        <p:txBody>
          <a:bodyPr/>
          <a:lstStyle/>
          <a:p>
            <a:fld id="{79BF1C55-0641-464C-A9F1-827E4E83AD03}" type="datetimeFigureOut">
              <a:rPr lang="en-GB" smtClean="0"/>
              <a:t>25/05/2020</a:t>
            </a:fld>
            <a:endParaRPr lang="en-GB"/>
          </a:p>
        </p:txBody>
      </p:sp>
      <p:sp>
        <p:nvSpPr>
          <p:cNvPr id="5" name="Footer Placeholder 4">
            <a:extLst>
              <a:ext uri="{FF2B5EF4-FFF2-40B4-BE49-F238E27FC236}">
                <a16:creationId xmlns:a16="http://schemas.microsoft.com/office/drawing/2014/main" id="{BAAB550A-678D-47BD-8A4C-07E710BDD1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085DF2-954B-4282-8F83-B7EBD78E0FB9}"/>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2783763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72313-35D3-4774-B82A-68A4A3ADEC4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1F5542-3658-4E3B-9980-84C750707D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9AEF90-BA2F-45C3-85E2-0E43491823D0}"/>
              </a:ext>
            </a:extLst>
          </p:cNvPr>
          <p:cNvSpPr>
            <a:spLocks noGrp="1"/>
          </p:cNvSpPr>
          <p:nvPr>
            <p:ph type="dt" sz="half" idx="10"/>
          </p:nvPr>
        </p:nvSpPr>
        <p:spPr/>
        <p:txBody>
          <a:bodyPr/>
          <a:lstStyle/>
          <a:p>
            <a:fld id="{79BF1C55-0641-464C-A9F1-827E4E83AD03}" type="datetimeFigureOut">
              <a:rPr lang="en-GB" smtClean="0"/>
              <a:t>25/05/2020</a:t>
            </a:fld>
            <a:endParaRPr lang="en-GB"/>
          </a:p>
        </p:txBody>
      </p:sp>
      <p:sp>
        <p:nvSpPr>
          <p:cNvPr id="5" name="Footer Placeholder 4">
            <a:extLst>
              <a:ext uri="{FF2B5EF4-FFF2-40B4-BE49-F238E27FC236}">
                <a16:creationId xmlns:a16="http://schemas.microsoft.com/office/drawing/2014/main" id="{5EE4241F-6CAA-418F-888A-83A0BB119D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4BB16A-F714-4130-ABE6-0EE4C48144B6}"/>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1485346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D24162-DA95-4BF8-A3FE-FF60A56A45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08BFB5-FD5D-4F04-A741-783B69DB01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1EB86A-F609-43D1-9360-F36EC394E9A3}"/>
              </a:ext>
            </a:extLst>
          </p:cNvPr>
          <p:cNvSpPr>
            <a:spLocks noGrp="1"/>
          </p:cNvSpPr>
          <p:nvPr>
            <p:ph type="dt" sz="half" idx="10"/>
          </p:nvPr>
        </p:nvSpPr>
        <p:spPr/>
        <p:txBody>
          <a:bodyPr/>
          <a:lstStyle/>
          <a:p>
            <a:fld id="{79BF1C55-0641-464C-A9F1-827E4E83AD03}" type="datetimeFigureOut">
              <a:rPr lang="en-GB" smtClean="0"/>
              <a:t>25/05/2020</a:t>
            </a:fld>
            <a:endParaRPr lang="en-GB"/>
          </a:p>
        </p:txBody>
      </p:sp>
      <p:sp>
        <p:nvSpPr>
          <p:cNvPr id="5" name="Footer Placeholder 4">
            <a:extLst>
              <a:ext uri="{FF2B5EF4-FFF2-40B4-BE49-F238E27FC236}">
                <a16:creationId xmlns:a16="http://schemas.microsoft.com/office/drawing/2014/main" id="{F2F5A0AB-52A3-48CA-AD2E-8B504042D9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AA32BB-F9F8-4A31-BA5D-3E34E56FC602}"/>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4014134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5EA73-1A91-42CB-B5F2-C8EBE16089B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B08C66B-D7C5-40B6-9284-FBFC0295C8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19CBBD-7E5B-4698-BE61-4AC66E7C5CB7}"/>
              </a:ext>
            </a:extLst>
          </p:cNvPr>
          <p:cNvSpPr>
            <a:spLocks noGrp="1"/>
          </p:cNvSpPr>
          <p:nvPr>
            <p:ph type="dt" sz="half" idx="10"/>
          </p:nvPr>
        </p:nvSpPr>
        <p:spPr/>
        <p:txBody>
          <a:bodyPr/>
          <a:lstStyle/>
          <a:p>
            <a:fld id="{79BF1C55-0641-464C-A9F1-827E4E83AD03}" type="datetimeFigureOut">
              <a:rPr lang="en-GB" smtClean="0"/>
              <a:t>25/05/2020</a:t>
            </a:fld>
            <a:endParaRPr lang="en-GB"/>
          </a:p>
        </p:txBody>
      </p:sp>
      <p:sp>
        <p:nvSpPr>
          <p:cNvPr id="5" name="Footer Placeholder 4">
            <a:extLst>
              <a:ext uri="{FF2B5EF4-FFF2-40B4-BE49-F238E27FC236}">
                <a16:creationId xmlns:a16="http://schemas.microsoft.com/office/drawing/2014/main" id="{66B57E35-C8D9-483F-8447-0CD1C43043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49E5A4-68CA-40A5-80E0-3CE7F899847F}"/>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4249245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69B59-07A3-4597-9DB9-C9496DF4AD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252562D-AA23-4326-ACDD-4CC7E0A910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03DB3E-6CCF-411D-B902-638A4CBC7668}"/>
              </a:ext>
            </a:extLst>
          </p:cNvPr>
          <p:cNvSpPr>
            <a:spLocks noGrp="1"/>
          </p:cNvSpPr>
          <p:nvPr>
            <p:ph type="dt" sz="half" idx="10"/>
          </p:nvPr>
        </p:nvSpPr>
        <p:spPr/>
        <p:txBody>
          <a:bodyPr/>
          <a:lstStyle/>
          <a:p>
            <a:fld id="{79BF1C55-0641-464C-A9F1-827E4E83AD03}" type="datetimeFigureOut">
              <a:rPr lang="en-GB" smtClean="0"/>
              <a:t>25/05/2020</a:t>
            </a:fld>
            <a:endParaRPr lang="en-GB"/>
          </a:p>
        </p:txBody>
      </p:sp>
      <p:sp>
        <p:nvSpPr>
          <p:cNvPr id="5" name="Footer Placeholder 4">
            <a:extLst>
              <a:ext uri="{FF2B5EF4-FFF2-40B4-BE49-F238E27FC236}">
                <a16:creationId xmlns:a16="http://schemas.microsoft.com/office/drawing/2014/main" id="{259119EA-31DF-4E11-807A-9C7F8D69EB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F33DD1-A0FB-4C18-9E0C-ACDFE3B205A0}"/>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1696542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05FDE-D478-44CA-8F7B-6C2E61C51DA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3CB3A4-6B56-4D38-AF21-5224F7B149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545D782-E7E0-4375-82E2-4B50F24635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7D6B827-ABFF-42AA-B13D-A6F798142F7D}"/>
              </a:ext>
            </a:extLst>
          </p:cNvPr>
          <p:cNvSpPr>
            <a:spLocks noGrp="1"/>
          </p:cNvSpPr>
          <p:nvPr>
            <p:ph type="dt" sz="half" idx="10"/>
          </p:nvPr>
        </p:nvSpPr>
        <p:spPr/>
        <p:txBody>
          <a:bodyPr/>
          <a:lstStyle/>
          <a:p>
            <a:fld id="{79BF1C55-0641-464C-A9F1-827E4E83AD03}" type="datetimeFigureOut">
              <a:rPr lang="en-GB" smtClean="0"/>
              <a:t>25/05/2020</a:t>
            </a:fld>
            <a:endParaRPr lang="en-GB"/>
          </a:p>
        </p:txBody>
      </p:sp>
      <p:sp>
        <p:nvSpPr>
          <p:cNvPr id="6" name="Footer Placeholder 5">
            <a:extLst>
              <a:ext uri="{FF2B5EF4-FFF2-40B4-BE49-F238E27FC236}">
                <a16:creationId xmlns:a16="http://schemas.microsoft.com/office/drawing/2014/main" id="{131C27CA-A674-4395-A9A3-F1FB0F624B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91ACCC-271C-4E00-B135-2AFDBADB6876}"/>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339034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82CF2-45FF-4725-A418-B9DE0CCA841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CF05816-AD1D-4033-940C-49C431209E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029A10-1CF9-4487-8519-B8E9561601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6CAAD93-FA5C-4F6A-9C9C-17B353566E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1732C6-399E-4DFE-A936-8297DEF3D8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6B2F4C-F502-4747-A255-4FCA978BBEF3}"/>
              </a:ext>
            </a:extLst>
          </p:cNvPr>
          <p:cNvSpPr>
            <a:spLocks noGrp="1"/>
          </p:cNvSpPr>
          <p:nvPr>
            <p:ph type="dt" sz="half" idx="10"/>
          </p:nvPr>
        </p:nvSpPr>
        <p:spPr/>
        <p:txBody>
          <a:bodyPr/>
          <a:lstStyle/>
          <a:p>
            <a:fld id="{79BF1C55-0641-464C-A9F1-827E4E83AD03}" type="datetimeFigureOut">
              <a:rPr lang="en-GB" smtClean="0"/>
              <a:t>25/05/2020</a:t>
            </a:fld>
            <a:endParaRPr lang="en-GB"/>
          </a:p>
        </p:txBody>
      </p:sp>
      <p:sp>
        <p:nvSpPr>
          <p:cNvPr id="8" name="Footer Placeholder 7">
            <a:extLst>
              <a:ext uri="{FF2B5EF4-FFF2-40B4-BE49-F238E27FC236}">
                <a16:creationId xmlns:a16="http://schemas.microsoft.com/office/drawing/2014/main" id="{42EBE268-676D-406C-A488-37315D79916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2DB5F1D-05C7-4F5A-86AF-6BF172B08A5B}"/>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932551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44F76-3BFA-4E7F-A73C-3ACBBCC3C92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D10FE38-6BAF-42E2-BE44-C378803E1016}"/>
              </a:ext>
            </a:extLst>
          </p:cNvPr>
          <p:cNvSpPr>
            <a:spLocks noGrp="1"/>
          </p:cNvSpPr>
          <p:nvPr>
            <p:ph type="dt" sz="half" idx="10"/>
          </p:nvPr>
        </p:nvSpPr>
        <p:spPr/>
        <p:txBody>
          <a:bodyPr/>
          <a:lstStyle/>
          <a:p>
            <a:fld id="{79BF1C55-0641-464C-A9F1-827E4E83AD03}" type="datetimeFigureOut">
              <a:rPr lang="en-GB" smtClean="0"/>
              <a:t>25/05/2020</a:t>
            </a:fld>
            <a:endParaRPr lang="en-GB"/>
          </a:p>
        </p:txBody>
      </p:sp>
      <p:sp>
        <p:nvSpPr>
          <p:cNvPr id="4" name="Footer Placeholder 3">
            <a:extLst>
              <a:ext uri="{FF2B5EF4-FFF2-40B4-BE49-F238E27FC236}">
                <a16:creationId xmlns:a16="http://schemas.microsoft.com/office/drawing/2014/main" id="{06C2727A-B19A-48F2-A15F-FECE87F7BD6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D097419-1EF5-48AA-A325-56E966CFE6B6}"/>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728965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CF8B29-B9BC-4B5C-8FBF-1321AC6A1D58}"/>
              </a:ext>
            </a:extLst>
          </p:cNvPr>
          <p:cNvSpPr>
            <a:spLocks noGrp="1"/>
          </p:cNvSpPr>
          <p:nvPr>
            <p:ph type="dt" sz="half" idx="10"/>
          </p:nvPr>
        </p:nvSpPr>
        <p:spPr/>
        <p:txBody>
          <a:bodyPr/>
          <a:lstStyle/>
          <a:p>
            <a:fld id="{79BF1C55-0641-464C-A9F1-827E4E83AD03}" type="datetimeFigureOut">
              <a:rPr lang="en-GB" smtClean="0"/>
              <a:t>25/05/2020</a:t>
            </a:fld>
            <a:endParaRPr lang="en-GB"/>
          </a:p>
        </p:txBody>
      </p:sp>
      <p:sp>
        <p:nvSpPr>
          <p:cNvPr id="3" name="Footer Placeholder 2">
            <a:extLst>
              <a:ext uri="{FF2B5EF4-FFF2-40B4-BE49-F238E27FC236}">
                <a16:creationId xmlns:a16="http://schemas.microsoft.com/office/drawing/2014/main" id="{3A270D2F-4ABA-4519-9C93-E171396D12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1523E25-9894-4D02-9C3D-FC210CA00160}"/>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28202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019C-3BDB-4AC5-8428-D3141D0A93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6B39574-94B7-4F47-A1A7-5371C3A356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D0F84B0-23C0-430B-A62C-AE9D618E4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C3F27A-A06C-43EE-87D3-DDF50EE59EC1}"/>
              </a:ext>
            </a:extLst>
          </p:cNvPr>
          <p:cNvSpPr>
            <a:spLocks noGrp="1"/>
          </p:cNvSpPr>
          <p:nvPr>
            <p:ph type="dt" sz="half" idx="10"/>
          </p:nvPr>
        </p:nvSpPr>
        <p:spPr/>
        <p:txBody>
          <a:bodyPr/>
          <a:lstStyle/>
          <a:p>
            <a:fld id="{79BF1C55-0641-464C-A9F1-827E4E83AD03}" type="datetimeFigureOut">
              <a:rPr lang="en-GB" smtClean="0"/>
              <a:t>25/05/2020</a:t>
            </a:fld>
            <a:endParaRPr lang="en-GB"/>
          </a:p>
        </p:txBody>
      </p:sp>
      <p:sp>
        <p:nvSpPr>
          <p:cNvPr id="6" name="Footer Placeholder 5">
            <a:extLst>
              <a:ext uri="{FF2B5EF4-FFF2-40B4-BE49-F238E27FC236}">
                <a16:creationId xmlns:a16="http://schemas.microsoft.com/office/drawing/2014/main" id="{52950075-77BD-4A44-BBC9-AD5B7235554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8AFF45-4BD4-4961-A4DD-E7616BF6EED3}"/>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3818941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574D-AEB6-47C1-A725-ED55BA9899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E5B0305-D360-4FED-A387-9D20F0461A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2B6E0DF-8367-4E02-A370-99D3CCF58A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E75028-0205-4279-8C76-0A983E91E330}"/>
              </a:ext>
            </a:extLst>
          </p:cNvPr>
          <p:cNvSpPr>
            <a:spLocks noGrp="1"/>
          </p:cNvSpPr>
          <p:nvPr>
            <p:ph type="dt" sz="half" idx="10"/>
          </p:nvPr>
        </p:nvSpPr>
        <p:spPr/>
        <p:txBody>
          <a:bodyPr/>
          <a:lstStyle/>
          <a:p>
            <a:fld id="{79BF1C55-0641-464C-A9F1-827E4E83AD03}" type="datetimeFigureOut">
              <a:rPr lang="en-GB" smtClean="0"/>
              <a:t>25/05/2020</a:t>
            </a:fld>
            <a:endParaRPr lang="en-GB"/>
          </a:p>
        </p:txBody>
      </p:sp>
      <p:sp>
        <p:nvSpPr>
          <p:cNvPr id="6" name="Footer Placeholder 5">
            <a:extLst>
              <a:ext uri="{FF2B5EF4-FFF2-40B4-BE49-F238E27FC236}">
                <a16:creationId xmlns:a16="http://schemas.microsoft.com/office/drawing/2014/main" id="{3EA6C7C8-E771-4E01-8550-35C79877CD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1E2727-0BBA-423D-A748-C608FD8FED69}"/>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3165145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E9D796-EE39-45D0-A74D-0572C11170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CB9AEE4-EC5B-41D8-B432-8E120F12BB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2ED0B4-7159-4810-B19E-40454C30DB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BF1C55-0641-464C-A9F1-827E4E83AD03}" type="datetimeFigureOut">
              <a:rPr lang="en-GB" smtClean="0"/>
              <a:t>25/05/2020</a:t>
            </a:fld>
            <a:endParaRPr lang="en-GB"/>
          </a:p>
        </p:txBody>
      </p:sp>
      <p:sp>
        <p:nvSpPr>
          <p:cNvPr id="5" name="Footer Placeholder 4">
            <a:extLst>
              <a:ext uri="{FF2B5EF4-FFF2-40B4-BE49-F238E27FC236}">
                <a16:creationId xmlns:a16="http://schemas.microsoft.com/office/drawing/2014/main" id="{F73286C2-BB99-4E99-9AA4-9D43582FD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2B3AA5F-D907-49AC-BA7A-04163FB8D3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341FA7-0AD9-46CB-AB13-636F534B9FAC}" type="slidenum">
              <a:rPr lang="en-GB" smtClean="0"/>
              <a:t>‹#›</a:t>
            </a:fld>
            <a:endParaRPr lang="en-GB"/>
          </a:p>
        </p:txBody>
      </p:sp>
    </p:spTree>
    <p:extLst>
      <p:ext uri="{BB962C8B-B14F-4D97-AF65-F5344CB8AC3E}">
        <p14:creationId xmlns:p14="http://schemas.microsoft.com/office/powerpoint/2010/main" val="3500498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6130B121-5236-4C0D-A274-1D9C695F4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3795" y="1241416"/>
            <a:ext cx="5441486" cy="544148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4B1B7FC-AFB2-4686-92C3-D13DD521B622}"/>
              </a:ext>
            </a:extLst>
          </p:cNvPr>
          <p:cNvSpPr/>
          <p:nvPr/>
        </p:nvSpPr>
        <p:spPr>
          <a:xfrm>
            <a:off x="442035" y="355940"/>
            <a:ext cx="6513514"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Dotnet Interop</a:t>
            </a:r>
          </a:p>
        </p:txBody>
      </p:sp>
      <p:pic>
        <p:nvPicPr>
          <p:cNvPr id="1028" name="Picture 4" descr="See the source image">
            <a:extLst>
              <a:ext uri="{FF2B5EF4-FFF2-40B4-BE49-F238E27FC236}">
                <a16:creationId xmlns:a16="http://schemas.microsoft.com/office/drawing/2014/main" id="{3F4E1A9F-071F-4F64-88FF-4728FB46A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0822" y="2655561"/>
            <a:ext cx="2014151" cy="20141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e the source image">
            <a:extLst>
              <a:ext uri="{FF2B5EF4-FFF2-40B4-BE49-F238E27FC236}">
                <a16:creationId xmlns:a16="http://schemas.microsoft.com/office/drawing/2014/main" id="{B7748F84-1C9F-4A29-9BEB-F354DC6A9C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645" y="1496348"/>
            <a:ext cx="2014152" cy="20141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ee the source image">
            <a:extLst>
              <a:ext uri="{FF2B5EF4-FFF2-40B4-BE49-F238E27FC236}">
                <a16:creationId xmlns:a16="http://schemas.microsoft.com/office/drawing/2014/main" id="{95C9E826-E789-469B-ABF8-B5A62080A9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645" y="4869512"/>
            <a:ext cx="2339902" cy="1468490"/>
          </a:xfrm>
          <a:prstGeom prst="rect">
            <a:avLst/>
          </a:prstGeom>
          <a:noFill/>
          <a:extLst>
            <a:ext uri="{909E8E84-426E-40DD-AFC4-6F175D3DCCD1}">
              <a14:hiddenFill xmlns:a14="http://schemas.microsoft.com/office/drawing/2010/main">
                <a:solidFill>
                  <a:srgbClr val="FFFFFF"/>
                </a:solidFill>
              </a14:hiddenFill>
            </a:ext>
          </a:extLst>
        </p:spPr>
      </p:pic>
      <p:sp>
        <p:nvSpPr>
          <p:cNvPr id="7" name="Arrow: Left-Right 6">
            <a:extLst>
              <a:ext uri="{FF2B5EF4-FFF2-40B4-BE49-F238E27FC236}">
                <a16:creationId xmlns:a16="http://schemas.microsoft.com/office/drawing/2014/main" id="{CBB6A945-FEC7-4778-87BD-811FCA59AEC4}"/>
              </a:ext>
            </a:extLst>
          </p:cNvPr>
          <p:cNvSpPr/>
          <p:nvPr/>
        </p:nvSpPr>
        <p:spPr>
          <a:xfrm rot="1491517">
            <a:off x="2528585" y="2849895"/>
            <a:ext cx="1614616" cy="336832"/>
          </a:xfrm>
          <a:prstGeom prst="lef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Left-Right 12">
            <a:extLst>
              <a:ext uri="{FF2B5EF4-FFF2-40B4-BE49-F238E27FC236}">
                <a16:creationId xmlns:a16="http://schemas.microsoft.com/office/drawing/2014/main" id="{6767DE22-702F-4585-B174-3C7AA9B9E89E}"/>
              </a:ext>
            </a:extLst>
          </p:cNvPr>
          <p:cNvSpPr/>
          <p:nvPr/>
        </p:nvSpPr>
        <p:spPr>
          <a:xfrm rot="5400000">
            <a:off x="932408" y="3996635"/>
            <a:ext cx="1231872" cy="336832"/>
          </a:xfrm>
          <a:prstGeom prst="lef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Left-Right 13">
            <a:extLst>
              <a:ext uri="{FF2B5EF4-FFF2-40B4-BE49-F238E27FC236}">
                <a16:creationId xmlns:a16="http://schemas.microsoft.com/office/drawing/2014/main" id="{B3BF0201-42DD-4376-B323-F1CC0679EE93}"/>
              </a:ext>
            </a:extLst>
          </p:cNvPr>
          <p:cNvSpPr/>
          <p:nvPr/>
        </p:nvSpPr>
        <p:spPr>
          <a:xfrm rot="19253825">
            <a:off x="2514693" y="4111396"/>
            <a:ext cx="1614616" cy="336832"/>
          </a:xfrm>
          <a:prstGeom prst="lef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57902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1975405" y="234049"/>
            <a:ext cx="8403904"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Values and Records</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5126476" cy="3606274"/>
          </a:xfrm>
        </p:spPr>
        <p:txBody>
          <a:bodyPr>
            <a:noAutofit/>
          </a:bodyPr>
          <a:lstStyle/>
          <a:p>
            <a:pPr lvl="2"/>
            <a:r>
              <a:rPr lang="en-GB" sz="3200" dirty="0"/>
              <a:t>Values are exposed as static fields on  class.</a:t>
            </a:r>
          </a:p>
          <a:p>
            <a:pPr lvl="2"/>
            <a:endParaRPr lang="en-GB" sz="3200" dirty="0"/>
          </a:p>
          <a:p>
            <a:pPr lvl="2"/>
            <a:r>
              <a:rPr lang="en-GB" sz="3200" dirty="0"/>
              <a:t>Records generate a read-only class with only a full parameter constructor.</a:t>
            </a:r>
          </a:p>
          <a:p>
            <a:pPr lvl="2"/>
            <a:endParaRPr lang="en-GB" sz="3200" dirty="0"/>
          </a:p>
        </p:txBody>
      </p:sp>
      <p:pic>
        <p:nvPicPr>
          <p:cNvPr id="2" name="Picture 1">
            <a:extLst>
              <a:ext uri="{FF2B5EF4-FFF2-40B4-BE49-F238E27FC236}">
                <a16:creationId xmlns:a16="http://schemas.microsoft.com/office/drawing/2014/main" id="{759D3D28-171C-4D42-B424-DA8D1EC4AB01}"/>
              </a:ext>
            </a:extLst>
          </p:cNvPr>
          <p:cNvPicPr>
            <a:picLocks noChangeAspect="1"/>
          </p:cNvPicPr>
          <p:nvPr/>
        </p:nvPicPr>
        <p:blipFill>
          <a:blip r:embed="rId2"/>
          <a:stretch>
            <a:fillRect/>
          </a:stretch>
        </p:blipFill>
        <p:spPr>
          <a:xfrm>
            <a:off x="6651286" y="1844735"/>
            <a:ext cx="3416841" cy="905463"/>
          </a:xfrm>
          <a:prstGeom prst="rect">
            <a:avLst/>
          </a:prstGeom>
        </p:spPr>
      </p:pic>
      <p:pic>
        <p:nvPicPr>
          <p:cNvPr id="8" name="Picture 7">
            <a:extLst>
              <a:ext uri="{FF2B5EF4-FFF2-40B4-BE49-F238E27FC236}">
                <a16:creationId xmlns:a16="http://schemas.microsoft.com/office/drawing/2014/main" id="{7E885B59-839A-477C-A6CD-3AA240D5BA89}"/>
              </a:ext>
            </a:extLst>
          </p:cNvPr>
          <p:cNvPicPr>
            <a:picLocks noChangeAspect="1"/>
          </p:cNvPicPr>
          <p:nvPr/>
        </p:nvPicPr>
        <p:blipFill>
          <a:blip r:embed="rId3"/>
          <a:stretch>
            <a:fillRect/>
          </a:stretch>
        </p:blipFill>
        <p:spPr>
          <a:xfrm>
            <a:off x="5920091" y="3714345"/>
            <a:ext cx="5276444" cy="603022"/>
          </a:xfrm>
          <a:prstGeom prst="rect">
            <a:avLst/>
          </a:prstGeom>
        </p:spPr>
      </p:pic>
    </p:spTree>
    <p:extLst>
      <p:ext uri="{BB962C8B-B14F-4D97-AF65-F5344CB8AC3E}">
        <p14:creationId xmlns:p14="http://schemas.microsoft.com/office/powerpoint/2010/main" val="2969026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1975405" y="234049"/>
            <a:ext cx="8403904"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Values and Records</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5126476" cy="3606274"/>
          </a:xfrm>
        </p:spPr>
        <p:txBody>
          <a:bodyPr>
            <a:noAutofit/>
          </a:bodyPr>
          <a:lstStyle/>
          <a:p>
            <a:pPr lvl="2"/>
            <a:r>
              <a:rPr lang="en-GB" sz="3200" dirty="0"/>
              <a:t>Values are exposed as static fields on  class.</a:t>
            </a:r>
          </a:p>
          <a:p>
            <a:pPr lvl="2"/>
            <a:endParaRPr lang="en-GB" sz="3200" dirty="0"/>
          </a:p>
          <a:p>
            <a:pPr lvl="2"/>
            <a:r>
              <a:rPr lang="en-GB" sz="3200" dirty="0"/>
              <a:t>Records generate a read-only class with only a full parameter constructor.</a:t>
            </a:r>
          </a:p>
          <a:p>
            <a:pPr lvl="2"/>
            <a:endParaRPr lang="en-GB" sz="3200" dirty="0"/>
          </a:p>
        </p:txBody>
      </p:sp>
      <p:pic>
        <p:nvPicPr>
          <p:cNvPr id="3" name="Picture 2">
            <a:extLst>
              <a:ext uri="{FF2B5EF4-FFF2-40B4-BE49-F238E27FC236}">
                <a16:creationId xmlns:a16="http://schemas.microsoft.com/office/drawing/2014/main" id="{1950EBB2-25EB-40FC-A63F-42A9D17CD6F1}"/>
              </a:ext>
            </a:extLst>
          </p:cNvPr>
          <p:cNvPicPr>
            <a:picLocks noChangeAspect="1"/>
          </p:cNvPicPr>
          <p:nvPr/>
        </p:nvPicPr>
        <p:blipFill>
          <a:blip r:embed="rId2"/>
          <a:stretch>
            <a:fillRect/>
          </a:stretch>
        </p:blipFill>
        <p:spPr>
          <a:xfrm>
            <a:off x="7069170" y="1445901"/>
            <a:ext cx="2784947" cy="1463518"/>
          </a:xfrm>
          <a:prstGeom prst="rect">
            <a:avLst/>
          </a:prstGeom>
        </p:spPr>
      </p:pic>
      <p:pic>
        <p:nvPicPr>
          <p:cNvPr id="6" name="Picture 5">
            <a:extLst>
              <a:ext uri="{FF2B5EF4-FFF2-40B4-BE49-F238E27FC236}">
                <a16:creationId xmlns:a16="http://schemas.microsoft.com/office/drawing/2014/main" id="{7EB7C355-EB6A-403E-932E-990207D9AFAB}"/>
              </a:ext>
            </a:extLst>
          </p:cNvPr>
          <p:cNvPicPr>
            <a:picLocks noChangeAspect="1"/>
          </p:cNvPicPr>
          <p:nvPr/>
        </p:nvPicPr>
        <p:blipFill>
          <a:blip r:embed="rId3"/>
          <a:stretch>
            <a:fillRect/>
          </a:stretch>
        </p:blipFill>
        <p:spPr>
          <a:xfrm>
            <a:off x="5879050" y="3006859"/>
            <a:ext cx="5604286" cy="422141"/>
          </a:xfrm>
          <a:prstGeom prst="rect">
            <a:avLst/>
          </a:prstGeom>
        </p:spPr>
      </p:pic>
      <p:pic>
        <p:nvPicPr>
          <p:cNvPr id="7" name="Picture 6">
            <a:extLst>
              <a:ext uri="{FF2B5EF4-FFF2-40B4-BE49-F238E27FC236}">
                <a16:creationId xmlns:a16="http://schemas.microsoft.com/office/drawing/2014/main" id="{AC38F9FE-B1FF-4B46-B47C-84FDFB2086B8}"/>
              </a:ext>
            </a:extLst>
          </p:cNvPr>
          <p:cNvPicPr>
            <a:picLocks noChangeAspect="1"/>
          </p:cNvPicPr>
          <p:nvPr/>
        </p:nvPicPr>
        <p:blipFill>
          <a:blip r:embed="rId4"/>
          <a:stretch>
            <a:fillRect/>
          </a:stretch>
        </p:blipFill>
        <p:spPr>
          <a:xfrm>
            <a:off x="4396902" y="3773491"/>
            <a:ext cx="7600545" cy="2355098"/>
          </a:xfrm>
          <a:prstGeom prst="rect">
            <a:avLst/>
          </a:prstGeom>
        </p:spPr>
      </p:pic>
    </p:spTree>
    <p:extLst>
      <p:ext uri="{BB962C8B-B14F-4D97-AF65-F5344CB8AC3E}">
        <p14:creationId xmlns:p14="http://schemas.microsoft.com/office/powerpoint/2010/main" val="903686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1949152" y="234049"/>
            <a:ext cx="8456419"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Seq, Array and Lists</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5126476" cy="3606274"/>
          </a:xfrm>
        </p:spPr>
        <p:txBody>
          <a:bodyPr>
            <a:noAutofit/>
          </a:bodyPr>
          <a:lstStyle/>
          <a:p>
            <a:pPr lvl="2"/>
            <a:r>
              <a:rPr lang="en-GB" sz="3200" dirty="0"/>
              <a:t>Arrays work as expected</a:t>
            </a:r>
          </a:p>
          <a:p>
            <a:pPr lvl="2"/>
            <a:endParaRPr lang="en-GB" sz="3200" dirty="0"/>
          </a:p>
          <a:p>
            <a:pPr lvl="2"/>
            <a:r>
              <a:rPr lang="en-GB" sz="3200" dirty="0" err="1"/>
              <a:t>Seq</a:t>
            </a:r>
            <a:r>
              <a:rPr lang="en-GB" sz="3200" dirty="0"/>
              <a:t> get exposed as </a:t>
            </a:r>
            <a:r>
              <a:rPr lang="en-GB" sz="3200" dirty="0" err="1"/>
              <a:t>IEnumerable</a:t>
            </a:r>
            <a:endParaRPr lang="en-GB" sz="3200" dirty="0"/>
          </a:p>
          <a:p>
            <a:pPr marL="914400" lvl="2" indent="0">
              <a:buNone/>
            </a:pPr>
            <a:endParaRPr lang="en-GB" sz="3200" dirty="0"/>
          </a:p>
          <a:p>
            <a:pPr lvl="2"/>
            <a:r>
              <a:rPr lang="en-GB" sz="3200" dirty="0"/>
              <a:t>Lists are a separate type  (</a:t>
            </a:r>
            <a:r>
              <a:rPr lang="en-GB" sz="3200" dirty="0" err="1"/>
              <a:t>FSharpList</a:t>
            </a:r>
            <a:r>
              <a:rPr lang="en-GB" sz="3200" dirty="0"/>
              <a:t>) but implement the </a:t>
            </a:r>
            <a:r>
              <a:rPr lang="en-GB" sz="3200" dirty="0" err="1"/>
              <a:t>IReadOnlyCollection</a:t>
            </a:r>
            <a:endParaRPr lang="en-GB" sz="3200" dirty="0"/>
          </a:p>
          <a:p>
            <a:pPr lvl="2"/>
            <a:endParaRPr lang="en-GB" sz="3200" dirty="0"/>
          </a:p>
        </p:txBody>
      </p:sp>
      <p:pic>
        <p:nvPicPr>
          <p:cNvPr id="8" name="Picture 7">
            <a:extLst>
              <a:ext uri="{FF2B5EF4-FFF2-40B4-BE49-F238E27FC236}">
                <a16:creationId xmlns:a16="http://schemas.microsoft.com/office/drawing/2014/main" id="{BF768408-B4B3-4C2E-A49E-5CD0052A0360}"/>
              </a:ext>
            </a:extLst>
          </p:cNvPr>
          <p:cNvPicPr>
            <a:picLocks noChangeAspect="1"/>
          </p:cNvPicPr>
          <p:nvPr/>
        </p:nvPicPr>
        <p:blipFill>
          <a:blip r:embed="rId2"/>
          <a:stretch>
            <a:fillRect/>
          </a:stretch>
        </p:blipFill>
        <p:spPr>
          <a:xfrm>
            <a:off x="5584791" y="3191938"/>
            <a:ext cx="5367072" cy="474123"/>
          </a:xfrm>
          <a:prstGeom prst="rect">
            <a:avLst/>
          </a:prstGeom>
        </p:spPr>
      </p:pic>
      <p:pic>
        <p:nvPicPr>
          <p:cNvPr id="10" name="Picture 9">
            <a:extLst>
              <a:ext uri="{FF2B5EF4-FFF2-40B4-BE49-F238E27FC236}">
                <a16:creationId xmlns:a16="http://schemas.microsoft.com/office/drawing/2014/main" id="{D3F44413-DAC0-4935-8BC6-D690499F5AEC}"/>
              </a:ext>
            </a:extLst>
          </p:cNvPr>
          <p:cNvPicPr>
            <a:picLocks noChangeAspect="1"/>
          </p:cNvPicPr>
          <p:nvPr/>
        </p:nvPicPr>
        <p:blipFill>
          <a:blip r:embed="rId3"/>
          <a:stretch>
            <a:fillRect/>
          </a:stretch>
        </p:blipFill>
        <p:spPr>
          <a:xfrm>
            <a:off x="6177361" y="1547633"/>
            <a:ext cx="3831426" cy="1056945"/>
          </a:xfrm>
          <a:prstGeom prst="rect">
            <a:avLst/>
          </a:prstGeom>
        </p:spPr>
      </p:pic>
      <p:pic>
        <p:nvPicPr>
          <p:cNvPr id="11" name="Picture 10">
            <a:extLst>
              <a:ext uri="{FF2B5EF4-FFF2-40B4-BE49-F238E27FC236}">
                <a16:creationId xmlns:a16="http://schemas.microsoft.com/office/drawing/2014/main" id="{BBA3ED28-6730-4B02-914C-3B3707C5C2B5}"/>
              </a:ext>
            </a:extLst>
          </p:cNvPr>
          <p:cNvPicPr>
            <a:picLocks noChangeAspect="1"/>
          </p:cNvPicPr>
          <p:nvPr/>
        </p:nvPicPr>
        <p:blipFill>
          <a:blip r:embed="rId4"/>
          <a:stretch>
            <a:fillRect/>
          </a:stretch>
        </p:blipFill>
        <p:spPr>
          <a:xfrm>
            <a:off x="4714877" y="4758014"/>
            <a:ext cx="7230376" cy="474123"/>
          </a:xfrm>
          <a:prstGeom prst="rect">
            <a:avLst/>
          </a:prstGeom>
        </p:spPr>
      </p:pic>
    </p:spTree>
    <p:extLst>
      <p:ext uri="{BB962C8B-B14F-4D97-AF65-F5344CB8AC3E}">
        <p14:creationId xmlns:p14="http://schemas.microsoft.com/office/powerpoint/2010/main" val="2817817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3859261" y="234049"/>
            <a:ext cx="4636206"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Functions!</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5126476" cy="3606274"/>
          </a:xfrm>
        </p:spPr>
        <p:txBody>
          <a:bodyPr>
            <a:noAutofit/>
          </a:bodyPr>
          <a:lstStyle/>
          <a:p>
            <a:pPr lvl="2"/>
            <a:r>
              <a:rPr lang="en-GB" sz="3200" dirty="0"/>
              <a:t>Functions will work as long as they don’t accept other functions as parameters (more on this later)</a:t>
            </a:r>
          </a:p>
          <a:p>
            <a:pPr lvl="2"/>
            <a:endParaRPr lang="en-GB" sz="3200" dirty="0"/>
          </a:p>
        </p:txBody>
      </p:sp>
      <p:pic>
        <p:nvPicPr>
          <p:cNvPr id="2" name="Picture 1">
            <a:extLst>
              <a:ext uri="{FF2B5EF4-FFF2-40B4-BE49-F238E27FC236}">
                <a16:creationId xmlns:a16="http://schemas.microsoft.com/office/drawing/2014/main" id="{BB608154-EBC8-480A-A8A2-FF07477F2384}"/>
              </a:ext>
            </a:extLst>
          </p:cNvPr>
          <p:cNvPicPr>
            <a:picLocks noChangeAspect="1"/>
          </p:cNvPicPr>
          <p:nvPr/>
        </p:nvPicPr>
        <p:blipFill>
          <a:blip r:embed="rId2"/>
          <a:stretch>
            <a:fillRect/>
          </a:stretch>
        </p:blipFill>
        <p:spPr>
          <a:xfrm>
            <a:off x="5629376" y="1557488"/>
            <a:ext cx="4069101" cy="1188914"/>
          </a:xfrm>
          <a:prstGeom prst="rect">
            <a:avLst/>
          </a:prstGeom>
        </p:spPr>
      </p:pic>
      <p:pic>
        <p:nvPicPr>
          <p:cNvPr id="3" name="Picture 2">
            <a:extLst>
              <a:ext uri="{FF2B5EF4-FFF2-40B4-BE49-F238E27FC236}">
                <a16:creationId xmlns:a16="http://schemas.microsoft.com/office/drawing/2014/main" id="{BE02A6C4-D9E0-4D7C-B357-E48F5C3BE3BE}"/>
              </a:ext>
            </a:extLst>
          </p:cNvPr>
          <p:cNvPicPr>
            <a:picLocks noChangeAspect="1"/>
          </p:cNvPicPr>
          <p:nvPr/>
        </p:nvPicPr>
        <p:blipFill>
          <a:blip r:embed="rId3"/>
          <a:stretch>
            <a:fillRect/>
          </a:stretch>
        </p:blipFill>
        <p:spPr>
          <a:xfrm>
            <a:off x="4380667" y="3271026"/>
            <a:ext cx="7225982" cy="493578"/>
          </a:xfrm>
          <a:prstGeom prst="rect">
            <a:avLst/>
          </a:prstGeom>
        </p:spPr>
      </p:pic>
      <p:pic>
        <p:nvPicPr>
          <p:cNvPr id="6" name="Picture 5">
            <a:extLst>
              <a:ext uri="{FF2B5EF4-FFF2-40B4-BE49-F238E27FC236}">
                <a16:creationId xmlns:a16="http://schemas.microsoft.com/office/drawing/2014/main" id="{E89A19FE-9673-45CD-A669-5C7E07BAD3F3}"/>
              </a:ext>
            </a:extLst>
          </p:cNvPr>
          <p:cNvPicPr>
            <a:picLocks noChangeAspect="1"/>
          </p:cNvPicPr>
          <p:nvPr/>
        </p:nvPicPr>
        <p:blipFill>
          <a:blip r:embed="rId4"/>
          <a:stretch>
            <a:fillRect/>
          </a:stretch>
        </p:blipFill>
        <p:spPr>
          <a:xfrm>
            <a:off x="4805463" y="4337196"/>
            <a:ext cx="6212913" cy="416974"/>
          </a:xfrm>
          <a:prstGeom prst="rect">
            <a:avLst/>
          </a:prstGeom>
        </p:spPr>
      </p:pic>
    </p:spTree>
    <p:extLst>
      <p:ext uri="{BB962C8B-B14F-4D97-AF65-F5344CB8AC3E}">
        <p14:creationId xmlns:p14="http://schemas.microsoft.com/office/powerpoint/2010/main" val="3152780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1567548" y="234049"/>
            <a:ext cx="9219640"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Discriminated Unions</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5126476" cy="3606274"/>
          </a:xfrm>
        </p:spPr>
        <p:txBody>
          <a:bodyPr>
            <a:noAutofit/>
          </a:bodyPr>
          <a:lstStyle/>
          <a:p>
            <a:pPr lvl="2"/>
            <a:r>
              <a:rPr lang="en-GB" sz="3200" dirty="0"/>
              <a:t>If Discriminated Unions only have numbers, compiles to </a:t>
            </a:r>
            <a:r>
              <a:rPr lang="en-GB" sz="3200" dirty="0" err="1"/>
              <a:t>enum</a:t>
            </a:r>
            <a:r>
              <a:rPr lang="en-GB" sz="3200" dirty="0"/>
              <a:t>. </a:t>
            </a:r>
          </a:p>
          <a:p>
            <a:pPr lvl="2"/>
            <a:endParaRPr lang="en-GB" sz="3200" dirty="0"/>
          </a:p>
          <a:p>
            <a:pPr lvl="2"/>
            <a:r>
              <a:rPr lang="en-GB" sz="3200" dirty="0"/>
              <a:t>If Discriminated Union uses types, creates a abstract class which has methods for creating sub-types </a:t>
            </a:r>
          </a:p>
          <a:p>
            <a:pPr lvl="2"/>
            <a:endParaRPr lang="en-GB" sz="3200" dirty="0"/>
          </a:p>
        </p:txBody>
      </p:sp>
      <p:pic>
        <p:nvPicPr>
          <p:cNvPr id="7" name="Picture 6">
            <a:extLst>
              <a:ext uri="{FF2B5EF4-FFF2-40B4-BE49-F238E27FC236}">
                <a16:creationId xmlns:a16="http://schemas.microsoft.com/office/drawing/2014/main" id="{DF988633-CCE3-4402-AFE3-BDFB18C34163}"/>
              </a:ext>
            </a:extLst>
          </p:cNvPr>
          <p:cNvPicPr>
            <a:picLocks noChangeAspect="1"/>
          </p:cNvPicPr>
          <p:nvPr/>
        </p:nvPicPr>
        <p:blipFill>
          <a:blip r:embed="rId2"/>
          <a:stretch>
            <a:fillRect/>
          </a:stretch>
        </p:blipFill>
        <p:spPr>
          <a:xfrm>
            <a:off x="5177603" y="1625863"/>
            <a:ext cx="2617497" cy="1325746"/>
          </a:xfrm>
          <a:prstGeom prst="rect">
            <a:avLst/>
          </a:prstGeom>
        </p:spPr>
      </p:pic>
      <p:pic>
        <p:nvPicPr>
          <p:cNvPr id="8" name="Picture 7">
            <a:extLst>
              <a:ext uri="{FF2B5EF4-FFF2-40B4-BE49-F238E27FC236}">
                <a16:creationId xmlns:a16="http://schemas.microsoft.com/office/drawing/2014/main" id="{544C0C91-217B-4E18-9EB3-B3A0AF3D7E91}"/>
              </a:ext>
            </a:extLst>
          </p:cNvPr>
          <p:cNvPicPr>
            <a:picLocks noChangeAspect="1"/>
          </p:cNvPicPr>
          <p:nvPr/>
        </p:nvPicPr>
        <p:blipFill>
          <a:blip r:embed="rId3"/>
          <a:stretch>
            <a:fillRect/>
          </a:stretch>
        </p:blipFill>
        <p:spPr>
          <a:xfrm>
            <a:off x="8244065" y="1625863"/>
            <a:ext cx="2423734" cy="1343966"/>
          </a:xfrm>
          <a:prstGeom prst="rect">
            <a:avLst/>
          </a:prstGeom>
        </p:spPr>
      </p:pic>
      <p:pic>
        <p:nvPicPr>
          <p:cNvPr id="9" name="Picture 8">
            <a:extLst>
              <a:ext uri="{FF2B5EF4-FFF2-40B4-BE49-F238E27FC236}">
                <a16:creationId xmlns:a16="http://schemas.microsoft.com/office/drawing/2014/main" id="{3FBBBBB1-55C7-4EAE-9136-105AFEA95044}"/>
              </a:ext>
            </a:extLst>
          </p:cNvPr>
          <p:cNvPicPr>
            <a:picLocks noChangeAspect="1"/>
          </p:cNvPicPr>
          <p:nvPr/>
        </p:nvPicPr>
        <p:blipFill>
          <a:blip r:embed="rId4"/>
          <a:stretch>
            <a:fillRect/>
          </a:stretch>
        </p:blipFill>
        <p:spPr>
          <a:xfrm>
            <a:off x="4982096" y="3261157"/>
            <a:ext cx="5982534" cy="3362794"/>
          </a:xfrm>
          <a:prstGeom prst="rect">
            <a:avLst/>
          </a:prstGeom>
        </p:spPr>
      </p:pic>
      <p:pic>
        <p:nvPicPr>
          <p:cNvPr id="10" name="Picture 9">
            <a:extLst>
              <a:ext uri="{FF2B5EF4-FFF2-40B4-BE49-F238E27FC236}">
                <a16:creationId xmlns:a16="http://schemas.microsoft.com/office/drawing/2014/main" id="{84F25A64-E8CC-4B0A-B2FE-E33441ADBF0E}"/>
              </a:ext>
            </a:extLst>
          </p:cNvPr>
          <p:cNvPicPr>
            <a:picLocks noChangeAspect="1"/>
          </p:cNvPicPr>
          <p:nvPr/>
        </p:nvPicPr>
        <p:blipFill>
          <a:blip r:embed="rId5"/>
          <a:stretch>
            <a:fillRect/>
          </a:stretch>
        </p:blipFill>
        <p:spPr>
          <a:xfrm>
            <a:off x="7973363" y="3495712"/>
            <a:ext cx="2905530" cy="714475"/>
          </a:xfrm>
          <a:prstGeom prst="rect">
            <a:avLst/>
          </a:prstGeom>
          <a:ln>
            <a:solidFill>
              <a:schemeClr val="bg1"/>
            </a:solidFill>
          </a:ln>
        </p:spPr>
      </p:pic>
    </p:spTree>
    <p:extLst>
      <p:ext uri="{BB962C8B-B14F-4D97-AF65-F5344CB8AC3E}">
        <p14:creationId xmlns:p14="http://schemas.microsoft.com/office/powerpoint/2010/main" val="418123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5171324" y="234049"/>
            <a:ext cx="2012089"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Unit</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5126476" cy="3606274"/>
          </a:xfrm>
        </p:spPr>
        <p:txBody>
          <a:bodyPr>
            <a:noAutofit/>
          </a:bodyPr>
          <a:lstStyle/>
          <a:p>
            <a:pPr lvl="2"/>
            <a:r>
              <a:rPr lang="en-GB" sz="3200" dirty="0"/>
              <a:t>If a function returns Unit, compiles down to return void</a:t>
            </a:r>
          </a:p>
          <a:p>
            <a:pPr lvl="2"/>
            <a:endParaRPr lang="en-GB" sz="3200" dirty="0"/>
          </a:p>
          <a:p>
            <a:pPr lvl="2"/>
            <a:r>
              <a:rPr lang="en-GB" sz="3200" dirty="0"/>
              <a:t>If used as a parameter, use null</a:t>
            </a:r>
          </a:p>
          <a:p>
            <a:pPr lvl="2"/>
            <a:endParaRPr lang="en-GB" sz="3200" dirty="0"/>
          </a:p>
        </p:txBody>
      </p:sp>
      <p:pic>
        <p:nvPicPr>
          <p:cNvPr id="2" name="Picture 1">
            <a:extLst>
              <a:ext uri="{FF2B5EF4-FFF2-40B4-BE49-F238E27FC236}">
                <a16:creationId xmlns:a16="http://schemas.microsoft.com/office/drawing/2014/main" id="{1F0F7F87-0EA8-49CF-A744-8AB380708287}"/>
              </a:ext>
            </a:extLst>
          </p:cNvPr>
          <p:cNvPicPr>
            <a:picLocks noChangeAspect="1"/>
          </p:cNvPicPr>
          <p:nvPr/>
        </p:nvPicPr>
        <p:blipFill>
          <a:blip r:embed="rId2"/>
          <a:stretch>
            <a:fillRect/>
          </a:stretch>
        </p:blipFill>
        <p:spPr>
          <a:xfrm>
            <a:off x="5431238" y="1871637"/>
            <a:ext cx="4470997" cy="838312"/>
          </a:xfrm>
          <a:prstGeom prst="rect">
            <a:avLst/>
          </a:prstGeom>
        </p:spPr>
      </p:pic>
      <p:pic>
        <p:nvPicPr>
          <p:cNvPr id="3" name="Picture 2">
            <a:extLst>
              <a:ext uri="{FF2B5EF4-FFF2-40B4-BE49-F238E27FC236}">
                <a16:creationId xmlns:a16="http://schemas.microsoft.com/office/drawing/2014/main" id="{3B74CDE9-0595-40A4-B707-ED00D545CDDA}"/>
              </a:ext>
            </a:extLst>
          </p:cNvPr>
          <p:cNvPicPr>
            <a:picLocks noChangeAspect="1"/>
          </p:cNvPicPr>
          <p:nvPr/>
        </p:nvPicPr>
        <p:blipFill>
          <a:blip r:embed="rId3"/>
          <a:stretch>
            <a:fillRect/>
          </a:stretch>
        </p:blipFill>
        <p:spPr>
          <a:xfrm>
            <a:off x="5056353" y="3350270"/>
            <a:ext cx="5737270" cy="490210"/>
          </a:xfrm>
          <a:prstGeom prst="rect">
            <a:avLst/>
          </a:prstGeom>
        </p:spPr>
      </p:pic>
    </p:spTree>
    <p:extLst>
      <p:ext uri="{BB962C8B-B14F-4D97-AF65-F5344CB8AC3E}">
        <p14:creationId xmlns:p14="http://schemas.microsoft.com/office/powerpoint/2010/main" val="64817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2267839" y="2151727"/>
            <a:ext cx="7208669" cy="2554545"/>
          </a:xfrm>
          <a:prstGeom prst="rect">
            <a:avLst/>
          </a:prstGeom>
          <a:noFill/>
        </p:spPr>
        <p:txBody>
          <a:bodyPr wrap="squar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Things that work not so well</a:t>
            </a:r>
          </a:p>
        </p:txBody>
      </p:sp>
    </p:spTree>
    <p:extLst>
      <p:ext uri="{BB962C8B-B14F-4D97-AF65-F5344CB8AC3E}">
        <p14:creationId xmlns:p14="http://schemas.microsoft.com/office/powerpoint/2010/main" val="675652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5161065" y="234049"/>
            <a:ext cx="2032608" cy="1323439"/>
          </a:xfrm>
          <a:prstGeom prst="rect">
            <a:avLst/>
          </a:prstGeom>
          <a:noFill/>
        </p:spPr>
        <p:txBody>
          <a:bodyPr wrap="none" lIns="91440" tIns="45720" rIns="91440" bIns="45720">
            <a:spAutoFit/>
          </a:bodyPr>
          <a:lstStyle/>
          <a:p>
            <a:pPr algn="ctr"/>
            <a:r>
              <a:rPr lang="en-US" sz="8000" b="1" dirty="0">
                <a:ln w="9525">
                  <a:solidFill>
                    <a:schemeClr val="bg1"/>
                  </a:solidFill>
                  <a:prstDash val="solid"/>
                </a:ln>
                <a:effectLst>
                  <a:outerShdw blurRad="12700" dist="38100" dir="2700000" algn="tl" rotWithShape="0">
                    <a:schemeClr val="bg1">
                      <a:lumMod val="50000"/>
                    </a:schemeClr>
                  </a:outerShdw>
                </a:effectLst>
              </a:rPr>
              <a:t>Lists</a:t>
            </a:r>
            <a:endPar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5126476" cy="3606274"/>
          </a:xfrm>
        </p:spPr>
        <p:txBody>
          <a:bodyPr>
            <a:noAutofit/>
          </a:bodyPr>
          <a:lstStyle/>
          <a:p>
            <a:pPr lvl="2"/>
            <a:r>
              <a:rPr lang="en-GB" sz="3200" dirty="0"/>
              <a:t>Lists in F# are different to C# Lists, this may cause some confusion. </a:t>
            </a:r>
          </a:p>
          <a:p>
            <a:pPr lvl="2"/>
            <a:r>
              <a:rPr lang="en-GB" sz="3200" dirty="0"/>
              <a:t>You can import </a:t>
            </a:r>
            <a:r>
              <a:rPr lang="en-GB" sz="3200" dirty="0" err="1"/>
              <a:t>FsharpList</a:t>
            </a:r>
            <a:r>
              <a:rPr lang="en-GB" sz="3200" dirty="0"/>
              <a:t>&lt;&gt; type from </a:t>
            </a:r>
            <a:r>
              <a:rPr lang="en-GB" sz="3200" dirty="0" err="1"/>
              <a:t>Fsharp.Core</a:t>
            </a:r>
            <a:r>
              <a:rPr lang="en-GB" sz="3200" dirty="0"/>
              <a:t> N </a:t>
            </a:r>
            <a:r>
              <a:rPr lang="en-GB" sz="3200" dirty="0" err="1"/>
              <a:t>uget</a:t>
            </a:r>
            <a:r>
              <a:rPr lang="en-GB" sz="3200" dirty="0"/>
              <a:t> package.</a:t>
            </a:r>
          </a:p>
          <a:p>
            <a:pPr lvl="2"/>
            <a:r>
              <a:rPr lang="en-GB" sz="3200" dirty="0"/>
              <a:t>Or just use </a:t>
            </a:r>
            <a:r>
              <a:rPr lang="en-GB" sz="3200" dirty="0" err="1"/>
              <a:t>IRedonlyCollection</a:t>
            </a:r>
            <a:endParaRPr lang="en-GB" sz="3200" dirty="0"/>
          </a:p>
        </p:txBody>
      </p:sp>
    </p:spTree>
    <p:extLst>
      <p:ext uri="{BB962C8B-B14F-4D97-AF65-F5344CB8AC3E}">
        <p14:creationId xmlns:p14="http://schemas.microsoft.com/office/powerpoint/2010/main" val="189725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ee the source image">
            <a:extLst>
              <a:ext uri="{FF2B5EF4-FFF2-40B4-BE49-F238E27FC236}">
                <a16:creationId xmlns:a16="http://schemas.microsoft.com/office/drawing/2014/main" id="{1437CBFC-B3A9-4845-9CFC-ECD51FD6FC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8041" y="1691842"/>
            <a:ext cx="5116731" cy="51167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704FCD6-8B0F-44CF-BF67-4AC2C9E82163}"/>
              </a:ext>
            </a:extLst>
          </p:cNvPr>
          <p:cNvSpPr/>
          <p:nvPr/>
        </p:nvSpPr>
        <p:spPr>
          <a:xfrm>
            <a:off x="3330790" y="149994"/>
            <a:ext cx="4887877"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Who Am I?</a:t>
            </a:r>
          </a:p>
        </p:txBody>
      </p:sp>
    </p:spTree>
    <p:extLst>
      <p:ext uri="{BB962C8B-B14F-4D97-AF65-F5344CB8AC3E}">
        <p14:creationId xmlns:p14="http://schemas.microsoft.com/office/powerpoint/2010/main" val="2349744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347BAD-57EC-4F0D-A4AD-8748F172EEBA}"/>
              </a:ext>
            </a:extLst>
          </p:cNvPr>
          <p:cNvSpPr>
            <a:spLocks noGrp="1"/>
          </p:cNvSpPr>
          <p:nvPr>
            <p:ph idx="1"/>
          </p:nvPr>
        </p:nvSpPr>
        <p:spPr>
          <a:xfrm>
            <a:off x="478962" y="1413198"/>
            <a:ext cx="7068064" cy="1733121"/>
          </a:xfrm>
        </p:spPr>
        <p:txBody>
          <a:bodyPr/>
          <a:lstStyle/>
          <a:p>
            <a:r>
              <a:rPr lang="en-GB" dirty="0"/>
              <a:t>Adam Parker</a:t>
            </a:r>
          </a:p>
          <a:p>
            <a:r>
              <a:rPr lang="en-GB" dirty="0"/>
              <a:t>Software Consultant at Opencast Software</a:t>
            </a:r>
          </a:p>
          <a:p>
            <a:r>
              <a:rPr lang="en-GB" dirty="0" err="1"/>
              <a:t>.Net</a:t>
            </a:r>
            <a:r>
              <a:rPr lang="en-GB" dirty="0"/>
              <a:t> all of Career</a:t>
            </a:r>
          </a:p>
        </p:txBody>
      </p:sp>
      <p:pic>
        <p:nvPicPr>
          <p:cNvPr id="5" name="Picture 4">
            <a:extLst>
              <a:ext uri="{FF2B5EF4-FFF2-40B4-BE49-F238E27FC236}">
                <a16:creationId xmlns:a16="http://schemas.microsoft.com/office/drawing/2014/main" id="{4FB1B6EB-0D0E-497B-A9D0-D34B465E9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7786" y="3417610"/>
            <a:ext cx="3409500" cy="3409500"/>
          </a:xfrm>
          <a:prstGeom prst="rect">
            <a:avLst/>
          </a:prstGeom>
        </p:spPr>
      </p:pic>
      <p:pic>
        <p:nvPicPr>
          <p:cNvPr id="2050" name="Picture 2" descr="Image result for opencast software">
            <a:extLst>
              <a:ext uri="{FF2B5EF4-FFF2-40B4-BE49-F238E27FC236}">
                <a16:creationId xmlns:a16="http://schemas.microsoft.com/office/drawing/2014/main" id="{91570B7C-ED1E-4C86-A239-4056010562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0235" y="1141906"/>
            <a:ext cx="4238625" cy="1905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837FD89-8E05-4E67-B9A6-85F44A9BA7CF}"/>
              </a:ext>
            </a:extLst>
          </p:cNvPr>
          <p:cNvSpPr/>
          <p:nvPr/>
        </p:nvSpPr>
        <p:spPr>
          <a:xfrm>
            <a:off x="3363741" y="189171"/>
            <a:ext cx="4887878"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Who Am I?</a:t>
            </a:r>
          </a:p>
        </p:txBody>
      </p:sp>
      <p:sp>
        <p:nvSpPr>
          <p:cNvPr id="10" name="Rectangle 9">
            <a:extLst>
              <a:ext uri="{FF2B5EF4-FFF2-40B4-BE49-F238E27FC236}">
                <a16:creationId xmlns:a16="http://schemas.microsoft.com/office/drawing/2014/main" id="{2B6EA490-2868-4D13-ACD5-BFF2FC32A9A0}"/>
              </a:ext>
            </a:extLst>
          </p:cNvPr>
          <p:cNvSpPr/>
          <p:nvPr/>
        </p:nvSpPr>
        <p:spPr>
          <a:xfrm>
            <a:off x="321435" y="3164758"/>
            <a:ext cx="5486245" cy="769441"/>
          </a:xfrm>
          <a:prstGeom prst="rect">
            <a:avLst/>
          </a:prstGeom>
          <a:noFill/>
        </p:spPr>
        <p:txBody>
          <a:bodyPr wrap="none" lIns="91440" tIns="45720" rIns="91440" bIns="45720">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rPr>
              <a:t>Notable Achievements</a:t>
            </a:r>
            <a:endPar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1" name="Content Placeholder 2">
            <a:extLst>
              <a:ext uri="{FF2B5EF4-FFF2-40B4-BE49-F238E27FC236}">
                <a16:creationId xmlns:a16="http://schemas.microsoft.com/office/drawing/2014/main" id="{B17AE320-6575-44BD-AC9A-CFCC1E02D6D3}"/>
              </a:ext>
            </a:extLst>
          </p:cNvPr>
          <p:cNvSpPr txBox="1">
            <a:spLocks/>
          </p:cNvSpPr>
          <p:nvPr/>
        </p:nvSpPr>
        <p:spPr>
          <a:xfrm>
            <a:off x="321435" y="3863956"/>
            <a:ext cx="7068064" cy="6586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Creating this talk</a:t>
            </a:r>
          </a:p>
        </p:txBody>
      </p:sp>
      <p:sp>
        <p:nvSpPr>
          <p:cNvPr id="12" name="Content Placeholder 2">
            <a:extLst>
              <a:ext uri="{FF2B5EF4-FFF2-40B4-BE49-F238E27FC236}">
                <a16:creationId xmlns:a16="http://schemas.microsoft.com/office/drawing/2014/main" id="{53333AE2-C659-41AC-B3C6-F71FF1E490B6}"/>
              </a:ext>
            </a:extLst>
          </p:cNvPr>
          <p:cNvSpPr txBox="1">
            <a:spLocks/>
          </p:cNvSpPr>
          <p:nvPr/>
        </p:nvSpPr>
        <p:spPr>
          <a:xfrm>
            <a:off x="321435" y="4322527"/>
            <a:ext cx="7068064" cy="6586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Learning PowerPoint Animations for this talk</a:t>
            </a:r>
          </a:p>
        </p:txBody>
      </p:sp>
      <p:sp>
        <p:nvSpPr>
          <p:cNvPr id="13" name="Content Placeholder 2">
            <a:extLst>
              <a:ext uri="{FF2B5EF4-FFF2-40B4-BE49-F238E27FC236}">
                <a16:creationId xmlns:a16="http://schemas.microsoft.com/office/drawing/2014/main" id="{4C103A09-7CA3-4541-9105-48C1236CBCD3}"/>
              </a:ext>
            </a:extLst>
          </p:cNvPr>
          <p:cNvSpPr txBox="1">
            <a:spLocks/>
          </p:cNvSpPr>
          <p:nvPr/>
        </p:nvSpPr>
        <p:spPr>
          <a:xfrm>
            <a:off x="321435" y="4793051"/>
            <a:ext cx="7068064" cy="6586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Not Much Else</a:t>
            </a:r>
          </a:p>
        </p:txBody>
      </p:sp>
    </p:spTree>
    <p:extLst>
      <p:ext uri="{BB962C8B-B14F-4D97-AF65-F5344CB8AC3E}">
        <p14:creationId xmlns:p14="http://schemas.microsoft.com/office/powerpoint/2010/main" val="189735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heel(1)">
                                      <p:cBhvr>
                                        <p:cTn id="15" dur="10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347BAD-57EC-4F0D-A4AD-8748F172EEBA}"/>
              </a:ext>
            </a:extLst>
          </p:cNvPr>
          <p:cNvSpPr>
            <a:spLocks noGrp="1"/>
          </p:cNvSpPr>
          <p:nvPr>
            <p:ph idx="1"/>
          </p:nvPr>
        </p:nvSpPr>
        <p:spPr>
          <a:xfrm>
            <a:off x="478962" y="1413198"/>
            <a:ext cx="11474740" cy="1733121"/>
          </a:xfrm>
        </p:spPr>
        <p:txBody>
          <a:bodyPr>
            <a:noAutofit/>
          </a:bodyPr>
          <a:lstStyle/>
          <a:p>
            <a:r>
              <a:rPr lang="en-GB" sz="3200" dirty="0"/>
              <a:t>Quick look at the work ‘Interoperability’</a:t>
            </a:r>
          </a:p>
          <a:p>
            <a:r>
              <a:rPr lang="en-GB" sz="3200" dirty="0"/>
              <a:t>Object-Oriented to Object-Oriented</a:t>
            </a:r>
          </a:p>
          <a:p>
            <a:pPr lvl="1"/>
            <a:r>
              <a:rPr lang="en-GB" sz="3200" dirty="0"/>
              <a:t>Featuring C# and Visual Basic</a:t>
            </a:r>
          </a:p>
          <a:p>
            <a:r>
              <a:rPr lang="en-GB" sz="3200" dirty="0"/>
              <a:t>Object-Oriented – Function</a:t>
            </a:r>
          </a:p>
          <a:p>
            <a:pPr lvl="1"/>
            <a:r>
              <a:rPr lang="en-GB" sz="3200" dirty="0"/>
              <a:t>Featuring C# and F#</a:t>
            </a:r>
          </a:p>
          <a:p>
            <a:pPr lvl="2"/>
            <a:r>
              <a:rPr lang="en-GB" sz="3200" dirty="0"/>
              <a:t>When it Works well</a:t>
            </a:r>
          </a:p>
          <a:p>
            <a:pPr lvl="2"/>
            <a:r>
              <a:rPr lang="en-GB" sz="3200" dirty="0"/>
              <a:t>When it doesn't work well (more often than you might think)</a:t>
            </a:r>
          </a:p>
        </p:txBody>
      </p:sp>
      <p:sp>
        <p:nvSpPr>
          <p:cNvPr id="9" name="Rectangle 8">
            <a:extLst>
              <a:ext uri="{FF2B5EF4-FFF2-40B4-BE49-F238E27FC236}">
                <a16:creationId xmlns:a16="http://schemas.microsoft.com/office/drawing/2014/main" id="{2837FD89-8E05-4E67-B9A6-85F44A9BA7CF}"/>
              </a:ext>
            </a:extLst>
          </p:cNvPr>
          <p:cNvSpPr/>
          <p:nvPr/>
        </p:nvSpPr>
        <p:spPr>
          <a:xfrm>
            <a:off x="1728812" y="189171"/>
            <a:ext cx="8157746"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What’s in the talk?</a:t>
            </a:r>
          </a:p>
        </p:txBody>
      </p:sp>
    </p:spTree>
    <p:extLst>
      <p:ext uri="{BB962C8B-B14F-4D97-AF65-F5344CB8AC3E}">
        <p14:creationId xmlns:p14="http://schemas.microsoft.com/office/powerpoint/2010/main" val="3690855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803247-2745-4774-9397-4CDA60D7F298}"/>
              </a:ext>
            </a:extLst>
          </p:cNvPr>
          <p:cNvSpPr/>
          <p:nvPr/>
        </p:nvSpPr>
        <p:spPr>
          <a:xfrm>
            <a:off x="2184288" y="189171"/>
            <a:ext cx="7246792"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What is Interop?</a:t>
            </a:r>
          </a:p>
        </p:txBody>
      </p:sp>
      <p:sp>
        <p:nvSpPr>
          <p:cNvPr id="5" name="TextBox 4">
            <a:extLst>
              <a:ext uri="{FF2B5EF4-FFF2-40B4-BE49-F238E27FC236}">
                <a16:creationId xmlns:a16="http://schemas.microsoft.com/office/drawing/2014/main" id="{2BD2543E-4CEA-404A-89AB-098A7AE44573}"/>
              </a:ext>
            </a:extLst>
          </p:cNvPr>
          <p:cNvSpPr txBox="1"/>
          <p:nvPr/>
        </p:nvSpPr>
        <p:spPr>
          <a:xfrm>
            <a:off x="411892" y="1438801"/>
            <a:ext cx="5255740" cy="4524315"/>
          </a:xfrm>
          <a:prstGeom prst="rect">
            <a:avLst/>
          </a:prstGeom>
          <a:noFill/>
          <a:ln>
            <a:solidFill>
              <a:schemeClr val="tx1"/>
            </a:solidFill>
          </a:ln>
        </p:spPr>
        <p:txBody>
          <a:bodyPr wrap="square" rtlCol="0">
            <a:spAutoFit/>
          </a:bodyPr>
          <a:lstStyle/>
          <a:p>
            <a:pPr algn="ctr"/>
            <a:r>
              <a:rPr lang="en-GB" sz="2400" u="sng" dirty="0"/>
              <a:t>Microsoft’s Definition</a:t>
            </a:r>
          </a:p>
          <a:p>
            <a:pPr algn="ctr"/>
            <a:r>
              <a:rPr lang="en-GB" sz="2400" i="1" dirty="0"/>
              <a:t>“Interoperability enables you to preserve and take advantage of existing investments in unmanaged code. Code that runs under the control of the common language runtime (CLR) is called managed code, and code that runs outside the CLR is called unmanaged code. COM, COM+, C++ components, ActiveX components, and Microsoft Windows API are examples of unmanaged code.”</a:t>
            </a:r>
          </a:p>
        </p:txBody>
      </p:sp>
      <p:sp>
        <p:nvSpPr>
          <p:cNvPr id="6" name="TextBox 5">
            <a:extLst>
              <a:ext uri="{FF2B5EF4-FFF2-40B4-BE49-F238E27FC236}">
                <a16:creationId xmlns:a16="http://schemas.microsoft.com/office/drawing/2014/main" id="{950F0931-29B7-4B63-AA75-ACE7437E9226}"/>
              </a:ext>
            </a:extLst>
          </p:cNvPr>
          <p:cNvSpPr txBox="1"/>
          <p:nvPr/>
        </p:nvSpPr>
        <p:spPr>
          <a:xfrm>
            <a:off x="6450227" y="1512610"/>
            <a:ext cx="5626444" cy="1200329"/>
          </a:xfrm>
          <a:prstGeom prst="rect">
            <a:avLst/>
          </a:prstGeom>
          <a:noFill/>
          <a:ln>
            <a:solidFill>
              <a:schemeClr val="tx1"/>
            </a:solidFill>
          </a:ln>
        </p:spPr>
        <p:txBody>
          <a:bodyPr wrap="square" rtlCol="0">
            <a:spAutoFit/>
          </a:bodyPr>
          <a:lstStyle/>
          <a:p>
            <a:pPr algn="ctr"/>
            <a:r>
              <a:rPr lang="en-GB" sz="2400" u="sng" dirty="0"/>
              <a:t>My Definition</a:t>
            </a:r>
          </a:p>
          <a:p>
            <a:pPr algn="ctr"/>
            <a:r>
              <a:rPr lang="en-GB" sz="2400" i="1" dirty="0"/>
              <a:t>“Using Libraries from other languages in your project in the </a:t>
            </a:r>
            <a:r>
              <a:rPr lang="en-GB" sz="2400" i="1" dirty="0" err="1"/>
              <a:t>DotNet</a:t>
            </a:r>
            <a:r>
              <a:rPr lang="en-GB" sz="2400" i="1" dirty="0"/>
              <a:t> ecosystem”</a:t>
            </a:r>
          </a:p>
        </p:txBody>
      </p:sp>
      <p:pic>
        <p:nvPicPr>
          <p:cNvPr id="4104" name="Picture 8" descr="See the source image">
            <a:extLst>
              <a:ext uri="{FF2B5EF4-FFF2-40B4-BE49-F238E27FC236}">
                <a16:creationId xmlns:a16="http://schemas.microsoft.com/office/drawing/2014/main" id="{DA8AAD71-DFA1-4E4E-B552-7639797BA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312" y="2753966"/>
            <a:ext cx="3974469" cy="4021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10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104"/>
                                        </p:tgtEl>
                                        <p:attrNameLst>
                                          <p:attrName>style.visibility</p:attrName>
                                        </p:attrNameLst>
                                      </p:cBhvr>
                                      <p:to>
                                        <p:strVal val="visible"/>
                                      </p:to>
                                    </p:set>
                                    <p:anim calcmode="lin" valueType="num">
                                      <p:cBhvr additive="base">
                                        <p:cTn id="17" dur="500" fill="hold"/>
                                        <p:tgtEl>
                                          <p:spTgt spid="4104"/>
                                        </p:tgtEl>
                                        <p:attrNameLst>
                                          <p:attrName>ppt_x</p:attrName>
                                        </p:attrNameLst>
                                      </p:cBhvr>
                                      <p:tavLst>
                                        <p:tav tm="0">
                                          <p:val>
                                            <p:strVal val="#ppt_x"/>
                                          </p:val>
                                        </p:tav>
                                        <p:tav tm="100000">
                                          <p:val>
                                            <p:strVal val="#ppt_x"/>
                                          </p:val>
                                        </p:tav>
                                      </p:tavLst>
                                    </p:anim>
                                    <p:anim calcmode="lin" valueType="num">
                                      <p:cBhvr additive="base">
                                        <p:cTn id="18" dur="500" fill="hold"/>
                                        <p:tgtEl>
                                          <p:spTgt spid="4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1605255" y="189171"/>
            <a:ext cx="8404866"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Visual Basic And C#</a:t>
            </a:r>
          </a:p>
        </p:txBody>
      </p:sp>
      <p:pic>
        <p:nvPicPr>
          <p:cNvPr id="6" name="Picture 5">
            <a:extLst>
              <a:ext uri="{FF2B5EF4-FFF2-40B4-BE49-F238E27FC236}">
                <a16:creationId xmlns:a16="http://schemas.microsoft.com/office/drawing/2014/main" id="{86FBAEB3-BE97-471A-BD88-47AB08F4A5EC}"/>
              </a:ext>
            </a:extLst>
          </p:cNvPr>
          <p:cNvPicPr>
            <a:picLocks noChangeAspect="1"/>
          </p:cNvPicPr>
          <p:nvPr/>
        </p:nvPicPr>
        <p:blipFill>
          <a:blip r:embed="rId2"/>
          <a:stretch>
            <a:fillRect/>
          </a:stretch>
        </p:blipFill>
        <p:spPr>
          <a:xfrm>
            <a:off x="261792" y="2022694"/>
            <a:ext cx="5203362" cy="3990928"/>
          </a:xfrm>
          <a:prstGeom prst="rect">
            <a:avLst/>
          </a:prstGeom>
        </p:spPr>
      </p:pic>
      <p:pic>
        <p:nvPicPr>
          <p:cNvPr id="7" name="Picture 6">
            <a:extLst>
              <a:ext uri="{FF2B5EF4-FFF2-40B4-BE49-F238E27FC236}">
                <a16:creationId xmlns:a16="http://schemas.microsoft.com/office/drawing/2014/main" id="{C0FF720A-0676-41C0-A754-2E4F95C6F11C}"/>
              </a:ext>
            </a:extLst>
          </p:cNvPr>
          <p:cNvPicPr>
            <a:picLocks noChangeAspect="1"/>
          </p:cNvPicPr>
          <p:nvPr/>
        </p:nvPicPr>
        <p:blipFill>
          <a:blip r:embed="rId3"/>
          <a:stretch>
            <a:fillRect/>
          </a:stretch>
        </p:blipFill>
        <p:spPr>
          <a:xfrm>
            <a:off x="5606469" y="2162737"/>
            <a:ext cx="6204513" cy="3669652"/>
          </a:xfrm>
          <a:prstGeom prst="rect">
            <a:avLst/>
          </a:prstGeom>
        </p:spPr>
      </p:pic>
    </p:spTree>
    <p:extLst>
      <p:ext uri="{BB962C8B-B14F-4D97-AF65-F5344CB8AC3E}">
        <p14:creationId xmlns:p14="http://schemas.microsoft.com/office/powerpoint/2010/main" val="3849683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1498596" y="189171"/>
            <a:ext cx="8618193"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But what About F#?</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116732" y="2181683"/>
            <a:ext cx="5369668" cy="3606274"/>
          </a:xfrm>
        </p:spPr>
        <p:txBody>
          <a:bodyPr>
            <a:noAutofit/>
          </a:bodyPr>
          <a:lstStyle/>
          <a:p>
            <a:pPr lvl="2"/>
            <a:r>
              <a:rPr lang="en-GB" sz="3200" dirty="0"/>
              <a:t>Discriminated Unions</a:t>
            </a:r>
          </a:p>
          <a:p>
            <a:pPr lvl="2"/>
            <a:r>
              <a:rPr lang="en-GB" sz="3200" dirty="0"/>
              <a:t>Options</a:t>
            </a:r>
          </a:p>
          <a:p>
            <a:pPr lvl="2"/>
            <a:r>
              <a:rPr lang="en-GB" sz="3200" dirty="0"/>
              <a:t>Higher Order Functions</a:t>
            </a:r>
          </a:p>
          <a:p>
            <a:pPr lvl="2"/>
            <a:r>
              <a:rPr lang="en-GB" sz="3200" dirty="0"/>
              <a:t>Modules</a:t>
            </a:r>
          </a:p>
          <a:p>
            <a:pPr lvl="2"/>
            <a:r>
              <a:rPr lang="en-GB" sz="3200" dirty="0"/>
              <a:t>Records</a:t>
            </a:r>
          </a:p>
          <a:p>
            <a:pPr lvl="2"/>
            <a:r>
              <a:rPr lang="en-GB" sz="3200" dirty="0"/>
              <a:t>Sequences</a:t>
            </a:r>
          </a:p>
          <a:p>
            <a:pPr lvl="2"/>
            <a:endParaRPr lang="en-GB" sz="3200" dirty="0"/>
          </a:p>
        </p:txBody>
      </p:sp>
      <p:pic>
        <p:nvPicPr>
          <p:cNvPr id="1030" name="Picture 6" descr="Lambda : définition de LAMBDA, subst. masc. | La langue française">
            <a:extLst>
              <a:ext uri="{FF2B5EF4-FFF2-40B4-BE49-F238E27FC236}">
                <a16:creationId xmlns:a16="http://schemas.microsoft.com/office/drawing/2014/main" id="{A57F312A-5CB3-4156-BF49-89D3D2F9C422}"/>
              </a:ext>
            </a:extLst>
          </p:cNvPr>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8710789" y="2374796"/>
            <a:ext cx="3481211" cy="348121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See the source image">
            <a:extLst>
              <a:ext uri="{FF2B5EF4-FFF2-40B4-BE49-F238E27FC236}">
                <a16:creationId xmlns:a16="http://schemas.microsoft.com/office/drawing/2014/main" id="{9B24F4E8-37F9-4884-8E59-66EEF8249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8799" y="2271070"/>
            <a:ext cx="3688665" cy="3688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354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3523062" y="2151727"/>
            <a:ext cx="4956214" cy="2554545"/>
          </a:xfrm>
          <a:prstGeom prst="rect">
            <a:avLst/>
          </a:prstGeom>
          <a:noFill/>
        </p:spPr>
        <p:txBody>
          <a:bodyPr wrap="squar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Things that work well</a:t>
            </a:r>
          </a:p>
        </p:txBody>
      </p:sp>
    </p:spTree>
    <p:extLst>
      <p:ext uri="{BB962C8B-B14F-4D97-AF65-F5344CB8AC3E}">
        <p14:creationId xmlns:p14="http://schemas.microsoft.com/office/powerpoint/2010/main" val="1020875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510575" y="234049"/>
            <a:ext cx="11333552"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Namespaces and Modules</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4717914" cy="3606274"/>
          </a:xfrm>
        </p:spPr>
        <p:txBody>
          <a:bodyPr>
            <a:noAutofit/>
          </a:bodyPr>
          <a:lstStyle/>
          <a:p>
            <a:pPr lvl="2"/>
            <a:r>
              <a:rPr lang="en-GB" sz="3200" dirty="0"/>
              <a:t>Namespaces allow using statements just like C# namespaces</a:t>
            </a:r>
          </a:p>
          <a:p>
            <a:pPr lvl="2"/>
            <a:endParaRPr lang="en-GB" sz="3200" dirty="0"/>
          </a:p>
          <a:p>
            <a:pPr lvl="2"/>
            <a:r>
              <a:rPr lang="en-GB" sz="3200" dirty="0"/>
              <a:t>Modules Expose themselves as Static Classes</a:t>
            </a:r>
          </a:p>
          <a:p>
            <a:pPr lvl="2"/>
            <a:endParaRPr lang="en-GB" sz="3200" dirty="0"/>
          </a:p>
        </p:txBody>
      </p:sp>
      <p:pic>
        <p:nvPicPr>
          <p:cNvPr id="3" name="Picture 2">
            <a:extLst>
              <a:ext uri="{FF2B5EF4-FFF2-40B4-BE49-F238E27FC236}">
                <a16:creationId xmlns:a16="http://schemas.microsoft.com/office/drawing/2014/main" id="{7611B0C6-5475-4C27-BCFF-BF594A697476}"/>
              </a:ext>
            </a:extLst>
          </p:cNvPr>
          <p:cNvPicPr>
            <a:picLocks noChangeAspect="1"/>
          </p:cNvPicPr>
          <p:nvPr/>
        </p:nvPicPr>
        <p:blipFill rotWithShape="1">
          <a:blip r:embed="rId2"/>
          <a:srcRect t="4039"/>
          <a:stretch/>
        </p:blipFill>
        <p:spPr>
          <a:xfrm>
            <a:off x="5855038" y="1625863"/>
            <a:ext cx="5370681" cy="1413125"/>
          </a:xfrm>
          <a:prstGeom prst="rect">
            <a:avLst/>
          </a:prstGeom>
        </p:spPr>
      </p:pic>
      <p:pic>
        <p:nvPicPr>
          <p:cNvPr id="6" name="Picture 5">
            <a:extLst>
              <a:ext uri="{FF2B5EF4-FFF2-40B4-BE49-F238E27FC236}">
                <a16:creationId xmlns:a16="http://schemas.microsoft.com/office/drawing/2014/main" id="{C750D4A5-3499-44BE-A5EF-841DAE1CD9C7}"/>
              </a:ext>
            </a:extLst>
          </p:cNvPr>
          <p:cNvPicPr>
            <a:picLocks noChangeAspect="1"/>
          </p:cNvPicPr>
          <p:nvPr/>
        </p:nvPicPr>
        <p:blipFill>
          <a:blip r:embed="rId3"/>
          <a:stretch>
            <a:fillRect/>
          </a:stretch>
        </p:blipFill>
        <p:spPr>
          <a:xfrm>
            <a:off x="4804652" y="4260715"/>
            <a:ext cx="7246790" cy="479567"/>
          </a:xfrm>
          <a:prstGeom prst="rect">
            <a:avLst/>
          </a:prstGeom>
        </p:spPr>
      </p:pic>
      <p:pic>
        <p:nvPicPr>
          <p:cNvPr id="7" name="Picture 6">
            <a:extLst>
              <a:ext uri="{FF2B5EF4-FFF2-40B4-BE49-F238E27FC236}">
                <a16:creationId xmlns:a16="http://schemas.microsoft.com/office/drawing/2014/main" id="{13AD465A-72BD-4332-8A53-D002499417A8}"/>
              </a:ext>
            </a:extLst>
          </p:cNvPr>
          <p:cNvPicPr>
            <a:picLocks noChangeAspect="1"/>
          </p:cNvPicPr>
          <p:nvPr/>
        </p:nvPicPr>
        <p:blipFill>
          <a:blip r:embed="rId4"/>
          <a:stretch>
            <a:fillRect/>
          </a:stretch>
        </p:blipFill>
        <p:spPr>
          <a:xfrm>
            <a:off x="6636695" y="3338107"/>
            <a:ext cx="3828971" cy="377859"/>
          </a:xfrm>
          <a:prstGeom prst="rect">
            <a:avLst/>
          </a:prstGeom>
        </p:spPr>
      </p:pic>
    </p:spTree>
    <p:extLst>
      <p:ext uri="{BB962C8B-B14F-4D97-AF65-F5344CB8AC3E}">
        <p14:creationId xmlns:p14="http://schemas.microsoft.com/office/powerpoint/2010/main" val="2067629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791</TotalTime>
  <Words>401</Words>
  <Application>Microsoft Office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Parker</dc:creator>
  <cp:lastModifiedBy>Adam Parker</cp:lastModifiedBy>
  <cp:revision>24</cp:revision>
  <dcterms:created xsi:type="dcterms:W3CDTF">2020-03-01T20:36:37Z</dcterms:created>
  <dcterms:modified xsi:type="dcterms:W3CDTF">2020-05-25T18:57:04Z</dcterms:modified>
</cp:coreProperties>
</file>