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78" r:id="rId2"/>
    <p:sldId id="256" r:id="rId3"/>
    <p:sldId id="258" r:id="rId4"/>
    <p:sldId id="257" r:id="rId5"/>
    <p:sldId id="261" r:id="rId6"/>
    <p:sldId id="259" r:id="rId7"/>
    <p:sldId id="260" r:id="rId8"/>
    <p:sldId id="279"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80" r:id="rId25"/>
    <p:sldId id="281" r:id="rId26"/>
    <p:sldId id="27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9" autoAdjust="0"/>
    <p:restoredTop sz="94660"/>
  </p:normalViewPr>
  <p:slideViewPr>
    <p:cSldViewPr snapToGrid="0">
      <p:cViewPr varScale="1">
        <p:scale>
          <a:sx n="106" d="100"/>
          <a:sy n="106" d="100"/>
        </p:scale>
        <p:origin x="18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9430ED-D8A4-4B93-BDB4-88BDE87906A2}" type="datetimeFigureOut">
              <a:rPr lang="en-GB" smtClean="0"/>
              <a:t>20/07/2020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C9A423-C583-4D09-B96B-E0B85E6803AD}" type="slidenum">
              <a:rPr lang="en-GB" smtClean="0"/>
              <a:t>‹#›</a:t>
            </a:fld>
            <a:endParaRPr lang="en-GB"/>
          </a:p>
        </p:txBody>
      </p:sp>
    </p:spTree>
    <p:extLst>
      <p:ext uri="{BB962C8B-B14F-4D97-AF65-F5344CB8AC3E}">
        <p14:creationId xmlns:p14="http://schemas.microsoft.com/office/powerpoint/2010/main" val="40652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Both 17, VB could be crushed down to 12</a:t>
            </a:r>
          </a:p>
        </p:txBody>
      </p:sp>
      <p:sp>
        <p:nvSpPr>
          <p:cNvPr id="4" name="Slide Number Placeholder 3"/>
          <p:cNvSpPr>
            <a:spLocks noGrp="1"/>
          </p:cNvSpPr>
          <p:nvPr>
            <p:ph type="sldNum" sz="quarter" idx="5"/>
          </p:nvPr>
        </p:nvSpPr>
        <p:spPr/>
        <p:txBody>
          <a:bodyPr/>
          <a:lstStyle/>
          <a:p>
            <a:fld id="{00C9A423-C583-4D09-B96B-E0B85E6803AD}" type="slidenum">
              <a:rPr lang="en-GB" smtClean="0"/>
              <a:t>7</a:t>
            </a:fld>
            <a:endParaRPr lang="en-GB"/>
          </a:p>
        </p:txBody>
      </p:sp>
    </p:spTree>
    <p:extLst>
      <p:ext uri="{BB962C8B-B14F-4D97-AF65-F5344CB8AC3E}">
        <p14:creationId xmlns:p14="http://schemas.microsoft.com/office/powerpoint/2010/main" val="1034160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0A1B0-0D30-4F78-98F4-DB8BE3D4E9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01402D7-39E2-43B3-A79F-1B9609CBFA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1265A25-AB44-4217-A632-7F7604BFA1D6}"/>
              </a:ext>
            </a:extLst>
          </p:cNvPr>
          <p:cNvSpPr>
            <a:spLocks noGrp="1"/>
          </p:cNvSpPr>
          <p:nvPr>
            <p:ph type="dt" sz="half" idx="10"/>
          </p:nvPr>
        </p:nvSpPr>
        <p:spPr/>
        <p:txBody>
          <a:bodyPr/>
          <a:lstStyle/>
          <a:p>
            <a:fld id="{79BF1C55-0641-464C-A9F1-827E4E83AD03}" type="datetimeFigureOut">
              <a:rPr lang="en-GB" smtClean="0"/>
              <a:t>20/07/2020</a:t>
            </a:fld>
            <a:endParaRPr lang="en-GB"/>
          </a:p>
        </p:txBody>
      </p:sp>
      <p:sp>
        <p:nvSpPr>
          <p:cNvPr id="5" name="Footer Placeholder 4">
            <a:extLst>
              <a:ext uri="{FF2B5EF4-FFF2-40B4-BE49-F238E27FC236}">
                <a16:creationId xmlns:a16="http://schemas.microsoft.com/office/drawing/2014/main" id="{BAAB550A-678D-47BD-8A4C-07E710BDD1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085DF2-954B-4282-8F83-B7EBD78E0FB9}"/>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2783763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72313-35D3-4774-B82A-68A4A3ADEC4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1F5542-3658-4E3B-9980-84C750707D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9AEF90-BA2F-45C3-85E2-0E43491823D0}"/>
              </a:ext>
            </a:extLst>
          </p:cNvPr>
          <p:cNvSpPr>
            <a:spLocks noGrp="1"/>
          </p:cNvSpPr>
          <p:nvPr>
            <p:ph type="dt" sz="half" idx="10"/>
          </p:nvPr>
        </p:nvSpPr>
        <p:spPr/>
        <p:txBody>
          <a:bodyPr/>
          <a:lstStyle/>
          <a:p>
            <a:fld id="{79BF1C55-0641-464C-A9F1-827E4E83AD03}" type="datetimeFigureOut">
              <a:rPr lang="en-GB" smtClean="0"/>
              <a:t>20/07/2020</a:t>
            </a:fld>
            <a:endParaRPr lang="en-GB"/>
          </a:p>
        </p:txBody>
      </p:sp>
      <p:sp>
        <p:nvSpPr>
          <p:cNvPr id="5" name="Footer Placeholder 4">
            <a:extLst>
              <a:ext uri="{FF2B5EF4-FFF2-40B4-BE49-F238E27FC236}">
                <a16:creationId xmlns:a16="http://schemas.microsoft.com/office/drawing/2014/main" id="{5EE4241F-6CAA-418F-888A-83A0BB119D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4BB16A-F714-4130-ABE6-0EE4C48144B6}"/>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1485346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D24162-DA95-4BF8-A3FE-FF60A56A45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08BFB5-FD5D-4F04-A741-783B69DB01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1EB86A-F609-43D1-9360-F36EC394E9A3}"/>
              </a:ext>
            </a:extLst>
          </p:cNvPr>
          <p:cNvSpPr>
            <a:spLocks noGrp="1"/>
          </p:cNvSpPr>
          <p:nvPr>
            <p:ph type="dt" sz="half" idx="10"/>
          </p:nvPr>
        </p:nvSpPr>
        <p:spPr/>
        <p:txBody>
          <a:bodyPr/>
          <a:lstStyle/>
          <a:p>
            <a:fld id="{79BF1C55-0641-464C-A9F1-827E4E83AD03}" type="datetimeFigureOut">
              <a:rPr lang="en-GB" smtClean="0"/>
              <a:t>20/07/2020</a:t>
            </a:fld>
            <a:endParaRPr lang="en-GB"/>
          </a:p>
        </p:txBody>
      </p:sp>
      <p:sp>
        <p:nvSpPr>
          <p:cNvPr id="5" name="Footer Placeholder 4">
            <a:extLst>
              <a:ext uri="{FF2B5EF4-FFF2-40B4-BE49-F238E27FC236}">
                <a16:creationId xmlns:a16="http://schemas.microsoft.com/office/drawing/2014/main" id="{F2F5A0AB-52A3-48CA-AD2E-8B504042D9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AA32BB-F9F8-4A31-BA5D-3E34E56FC602}"/>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4014134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5EA73-1A91-42CB-B5F2-C8EBE16089B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B08C66B-D7C5-40B6-9284-FBFC0295C8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819CBBD-7E5B-4698-BE61-4AC66E7C5CB7}"/>
              </a:ext>
            </a:extLst>
          </p:cNvPr>
          <p:cNvSpPr>
            <a:spLocks noGrp="1"/>
          </p:cNvSpPr>
          <p:nvPr>
            <p:ph type="dt" sz="half" idx="10"/>
          </p:nvPr>
        </p:nvSpPr>
        <p:spPr/>
        <p:txBody>
          <a:bodyPr/>
          <a:lstStyle/>
          <a:p>
            <a:fld id="{79BF1C55-0641-464C-A9F1-827E4E83AD03}" type="datetimeFigureOut">
              <a:rPr lang="en-GB" smtClean="0"/>
              <a:t>20/07/2020</a:t>
            </a:fld>
            <a:endParaRPr lang="en-GB"/>
          </a:p>
        </p:txBody>
      </p:sp>
      <p:sp>
        <p:nvSpPr>
          <p:cNvPr id="5" name="Footer Placeholder 4">
            <a:extLst>
              <a:ext uri="{FF2B5EF4-FFF2-40B4-BE49-F238E27FC236}">
                <a16:creationId xmlns:a16="http://schemas.microsoft.com/office/drawing/2014/main" id="{66B57E35-C8D9-483F-8447-0CD1C43043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49E5A4-68CA-40A5-80E0-3CE7F899847F}"/>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4249245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69B59-07A3-4597-9DB9-C9496DF4AD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252562D-AA23-4326-ACDD-4CC7E0A910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03DB3E-6CCF-411D-B902-638A4CBC7668}"/>
              </a:ext>
            </a:extLst>
          </p:cNvPr>
          <p:cNvSpPr>
            <a:spLocks noGrp="1"/>
          </p:cNvSpPr>
          <p:nvPr>
            <p:ph type="dt" sz="half" idx="10"/>
          </p:nvPr>
        </p:nvSpPr>
        <p:spPr/>
        <p:txBody>
          <a:bodyPr/>
          <a:lstStyle/>
          <a:p>
            <a:fld id="{79BF1C55-0641-464C-A9F1-827E4E83AD03}" type="datetimeFigureOut">
              <a:rPr lang="en-GB" smtClean="0"/>
              <a:t>20/07/2020</a:t>
            </a:fld>
            <a:endParaRPr lang="en-GB"/>
          </a:p>
        </p:txBody>
      </p:sp>
      <p:sp>
        <p:nvSpPr>
          <p:cNvPr id="5" name="Footer Placeholder 4">
            <a:extLst>
              <a:ext uri="{FF2B5EF4-FFF2-40B4-BE49-F238E27FC236}">
                <a16:creationId xmlns:a16="http://schemas.microsoft.com/office/drawing/2014/main" id="{259119EA-31DF-4E11-807A-9C7F8D69EB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F33DD1-A0FB-4C18-9E0C-ACDFE3B205A0}"/>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1696542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05FDE-D478-44CA-8F7B-6C2E61C51DA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3CB3A4-6B56-4D38-AF21-5224F7B149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545D782-E7E0-4375-82E2-4B50F24635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7D6B827-ABFF-42AA-B13D-A6F798142F7D}"/>
              </a:ext>
            </a:extLst>
          </p:cNvPr>
          <p:cNvSpPr>
            <a:spLocks noGrp="1"/>
          </p:cNvSpPr>
          <p:nvPr>
            <p:ph type="dt" sz="half" idx="10"/>
          </p:nvPr>
        </p:nvSpPr>
        <p:spPr/>
        <p:txBody>
          <a:bodyPr/>
          <a:lstStyle/>
          <a:p>
            <a:fld id="{79BF1C55-0641-464C-A9F1-827E4E83AD03}" type="datetimeFigureOut">
              <a:rPr lang="en-GB" smtClean="0"/>
              <a:t>20/07/2020</a:t>
            </a:fld>
            <a:endParaRPr lang="en-GB"/>
          </a:p>
        </p:txBody>
      </p:sp>
      <p:sp>
        <p:nvSpPr>
          <p:cNvPr id="6" name="Footer Placeholder 5">
            <a:extLst>
              <a:ext uri="{FF2B5EF4-FFF2-40B4-BE49-F238E27FC236}">
                <a16:creationId xmlns:a16="http://schemas.microsoft.com/office/drawing/2014/main" id="{131C27CA-A674-4395-A9A3-F1FB0F624B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91ACCC-271C-4E00-B135-2AFDBADB6876}"/>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339034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82CF2-45FF-4725-A418-B9DE0CCA841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CF05816-AD1D-4033-940C-49C431209E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029A10-1CF9-4487-8519-B8E9561601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6CAAD93-FA5C-4F6A-9C9C-17B353566E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1732C6-399E-4DFE-A936-8297DEF3D8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6B2F4C-F502-4747-A255-4FCA978BBEF3}"/>
              </a:ext>
            </a:extLst>
          </p:cNvPr>
          <p:cNvSpPr>
            <a:spLocks noGrp="1"/>
          </p:cNvSpPr>
          <p:nvPr>
            <p:ph type="dt" sz="half" idx="10"/>
          </p:nvPr>
        </p:nvSpPr>
        <p:spPr/>
        <p:txBody>
          <a:bodyPr/>
          <a:lstStyle/>
          <a:p>
            <a:fld id="{79BF1C55-0641-464C-A9F1-827E4E83AD03}" type="datetimeFigureOut">
              <a:rPr lang="en-GB" smtClean="0"/>
              <a:t>20/07/2020</a:t>
            </a:fld>
            <a:endParaRPr lang="en-GB"/>
          </a:p>
        </p:txBody>
      </p:sp>
      <p:sp>
        <p:nvSpPr>
          <p:cNvPr id="8" name="Footer Placeholder 7">
            <a:extLst>
              <a:ext uri="{FF2B5EF4-FFF2-40B4-BE49-F238E27FC236}">
                <a16:creationId xmlns:a16="http://schemas.microsoft.com/office/drawing/2014/main" id="{42EBE268-676D-406C-A488-37315D79916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2DB5F1D-05C7-4F5A-86AF-6BF172B08A5B}"/>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932551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44F76-3BFA-4E7F-A73C-3ACBBCC3C92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D10FE38-6BAF-42E2-BE44-C378803E1016}"/>
              </a:ext>
            </a:extLst>
          </p:cNvPr>
          <p:cNvSpPr>
            <a:spLocks noGrp="1"/>
          </p:cNvSpPr>
          <p:nvPr>
            <p:ph type="dt" sz="half" idx="10"/>
          </p:nvPr>
        </p:nvSpPr>
        <p:spPr/>
        <p:txBody>
          <a:bodyPr/>
          <a:lstStyle/>
          <a:p>
            <a:fld id="{79BF1C55-0641-464C-A9F1-827E4E83AD03}" type="datetimeFigureOut">
              <a:rPr lang="en-GB" smtClean="0"/>
              <a:t>20/07/2020</a:t>
            </a:fld>
            <a:endParaRPr lang="en-GB"/>
          </a:p>
        </p:txBody>
      </p:sp>
      <p:sp>
        <p:nvSpPr>
          <p:cNvPr id="4" name="Footer Placeholder 3">
            <a:extLst>
              <a:ext uri="{FF2B5EF4-FFF2-40B4-BE49-F238E27FC236}">
                <a16:creationId xmlns:a16="http://schemas.microsoft.com/office/drawing/2014/main" id="{06C2727A-B19A-48F2-A15F-FECE87F7BD6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D097419-1EF5-48AA-A325-56E966CFE6B6}"/>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728965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CF8B29-B9BC-4B5C-8FBF-1321AC6A1D58}"/>
              </a:ext>
            </a:extLst>
          </p:cNvPr>
          <p:cNvSpPr>
            <a:spLocks noGrp="1"/>
          </p:cNvSpPr>
          <p:nvPr>
            <p:ph type="dt" sz="half" idx="10"/>
          </p:nvPr>
        </p:nvSpPr>
        <p:spPr/>
        <p:txBody>
          <a:bodyPr/>
          <a:lstStyle/>
          <a:p>
            <a:fld id="{79BF1C55-0641-464C-A9F1-827E4E83AD03}" type="datetimeFigureOut">
              <a:rPr lang="en-GB" smtClean="0"/>
              <a:t>20/07/2020</a:t>
            </a:fld>
            <a:endParaRPr lang="en-GB"/>
          </a:p>
        </p:txBody>
      </p:sp>
      <p:sp>
        <p:nvSpPr>
          <p:cNvPr id="3" name="Footer Placeholder 2">
            <a:extLst>
              <a:ext uri="{FF2B5EF4-FFF2-40B4-BE49-F238E27FC236}">
                <a16:creationId xmlns:a16="http://schemas.microsoft.com/office/drawing/2014/main" id="{3A270D2F-4ABA-4519-9C93-E171396D12E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1523E25-9894-4D02-9C3D-FC210CA00160}"/>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282028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019C-3BDB-4AC5-8428-D3141D0A93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6B39574-94B7-4F47-A1A7-5371C3A356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D0F84B0-23C0-430B-A62C-AE9D618E4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C3F27A-A06C-43EE-87D3-DDF50EE59EC1}"/>
              </a:ext>
            </a:extLst>
          </p:cNvPr>
          <p:cNvSpPr>
            <a:spLocks noGrp="1"/>
          </p:cNvSpPr>
          <p:nvPr>
            <p:ph type="dt" sz="half" idx="10"/>
          </p:nvPr>
        </p:nvSpPr>
        <p:spPr/>
        <p:txBody>
          <a:bodyPr/>
          <a:lstStyle/>
          <a:p>
            <a:fld id="{79BF1C55-0641-464C-A9F1-827E4E83AD03}" type="datetimeFigureOut">
              <a:rPr lang="en-GB" smtClean="0"/>
              <a:t>20/07/2020</a:t>
            </a:fld>
            <a:endParaRPr lang="en-GB"/>
          </a:p>
        </p:txBody>
      </p:sp>
      <p:sp>
        <p:nvSpPr>
          <p:cNvPr id="6" name="Footer Placeholder 5">
            <a:extLst>
              <a:ext uri="{FF2B5EF4-FFF2-40B4-BE49-F238E27FC236}">
                <a16:creationId xmlns:a16="http://schemas.microsoft.com/office/drawing/2014/main" id="{52950075-77BD-4A44-BBC9-AD5B7235554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8AFF45-4BD4-4961-A4DD-E7616BF6EED3}"/>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3818941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574D-AEB6-47C1-A725-ED55BA9899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E5B0305-D360-4FED-A387-9D20F0461A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2B6E0DF-8367-4E02-A370-99D3CCF58A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E75028-0205-4279-8C76-0A983E91E330}"/>
              </a:ext>
            </a:extLst>
          </p:cNvPr>
          <p:cNvSpPr>
            <a:spLocks noGrp="1"/>
          </p:cNvSpPr>
          <p:nvPr>
            <p:ph type="dt" sz="half" idx="10"/>
          </p:nvPr>
        </p:nvSpPr>
        <p:spPr/>
        <p:txBody>
          <a:bodyPr/>
          <a:lstStyle/>
          <a:p>
            <a:fld id="{79BF1C55-0641-464C-A9F1-827E4E83AD03}" type="datetimeFigureOut">
              <a:rPr lang="en-GB" smtClean="0"/>
              <a:t>20/07/2020</a:t>
            </a:fld>
            <a:endParaRPr lang="en-GB"/>
          </a:p>
        </p:txBody>
      </p:sp>
      <p:sp>
        <p:nvSpPr>
          <p:cNvPr id="6" name="Footer Placeholder 5">
            <a:extLst>
              <a:ext uri="{FF2B5EF4-FFF2-40B4-BE49-F238E27FC236}">
                <a16:creationId xmlns:a16="http://schemas.microsoft.com/office/drawing/2014/main" id="{3EA6C7C8-E771-4E01-8550-35C79877CDD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1E2727-0BBA-423D-A748-C608FD8FED69}"/>
              </a:ext>
            </a:extLst>
          </p:cNvPr>
          <p:cNvSpPr>
            <a:spLocks noGrp="1"/>
          </p:cNvSpPr>
          <p:nvPr>
            <p:ph type="sldNum" sz="quarter" idx="12"/>
          </p:nvPr>
        </p:nvSpPr>
        <p:spPr/>
        <p:txBody>
          <a:bodyPr/>
          <a:lstStyle/>
          <a:p>
            <a:fld id="{BB341FA7-0AD9-46CB-AB13-636F534B9FAC}" type="slidenum">
              <a:rPr lang="en-GB" smtClean="0"/>
              <a:t>‹#›</a:t>
            </a:fld>
            <a:endParaRPr lang="en-GB"/>
          </a:p>
        </p:txBody>
      </p:sp>
    </p:spTree>
    <p:extLst>
      <p:ext uri="{BB962C8B-B14F-4D97-AF65-F5344CB8AC3E}">
        <p14:creationId xmlns:p14="http://schemas.microsoft.com/office/powerpoint/2010/main" val="3165145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E9D796-EE39-45D0-A74D-0572C11170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CB9AEE4-EC5B-41D8-B432-8E120F12BB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2ED0B4-7159-4810-B19E-40454C30DB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BF1C55-0641-464C-A9F1-827E4E83AD03}" type="datetimeFigureOut">
              <a:rPr lang="en-GB" smtClean="0"/>
              <a:t>20/07/2020</a:t>
            </a:fld>
            <a:endParaRPr lang="en-GB"/>
          </a:p>
        </p:txBody>
      </p:sp>
      <p:sp>
        <p:nvSpPr>
          <p:cNvPr id="5" name="Footer Placeholder 4">
            <a:extLst>
              <a:ext uri="{FF2B5EF4-FFF2-40B4-BE49-F238E27FC236}">
                <a16:creationId xmlns:a16="http://schemas.microsoft.com/office/drawing/2014/main" id="{F73286C2-BB99-4E99-9AA4-9D43582FD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2B3AA5F-D907-49AC-BA7A-04163FB8D3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341FA7-0AD9-46CB-AB13-636F534B9FAC}" type="slidenum">
              <a:rPr lang="en-GB" smtClean="0"/>
              <a:t>‹#›</a:t>
            </a:fld>
            <a:endParaRPr lang="en-GB"/>
          </a:p>
        </p:txBody>
      </p:sp>
    </p:spTree>
    <p:extLst>
      <p:ext uri="{BB962C8B-B14F-4D97-AF65-F5344CB8AC3E}">
        <p14:creationId xmlns:p14="http://schemas.microsoft.com/office/powerpoint/2010/main" val="3500498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sharplab.io/" TargetMode="External"/><Relationship Id="rId2" Type="http://schemas.openxmlformats.org/officeDocument/2006/relationships/hyperlink" Target="https://connelhooley.uk/blog/2017/04/30/f-sharp-to-c-sharp#discriminated-un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0EA189-A32B-400E-BDA6-31F200B2A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48069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3523062" y="2151727"/>
            <a:ext cx="4956214" cy="2554545"/>
          </a:xfrm>
          <a:prstGeom prst="rect">
            <a:avLst/>
          </a:prstGeom>
          <a:noFill/>
        </p:spPr>
        <p:txBody>
          <a:bodyPr wrap="squar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Things that work well</a:t>
            </a:r>
          </a:p>
        </p:txBody>
      </p:sp>
    </p:spTree>
    <p:extLst>
      <p:ext uri="{BB962C8B-B14F-4D97-AF65-F5344CB8AC3E}">
        <p14:creationId xmlns:p14="http://schemas.microsoft.com/office/powerpoint/2010/main" val="1020875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510575" y="234049"/>
            <a:ext cx="11333552"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Namespaces and Modules</a:t>
            </a: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729574" y="1625863"/>
            <a:ext cx="4717914" cy="3606274"/>
          </a:xfrm>
        </p:spPr>
        <p:txBody>
          <a:bodyPr>
            <a:noAutofit/>
          </a:bodyPr>
          <a:lstStyle/>
          <a:p>
            <a:pPr lvl="2"/>
            <a:r>
              <a:rPr lang="en-GB" sz="3200" dirty="0"/>
              <a:t>Namespaces allow using statements just like C# namespaces</a:t>
            </a:r>
          </a:p>
          <a:p>
            <a:pPr marL="914400" lvl="2" indent="0">
              <a:buNone/>
            </a:pPr>
            <a:endParaRPr lang="en-GB" sz="3200" dirty="0"/>
          </a:p>
        </p:txBody>
      </p:sp>
      <p:pic>
        <p:nvPicPr>
          <p:cNvPr id="3" name="Picture 2">
            <a:extLst>
              <a:ext uri="{FF2B5EF4-FFF2-40B4-BE49-F238E27FC236}">
                <a16:creationId xmlns:a16="http://schemas.microsoft.com/office/drawing/2014/main" id="{7611B0C6-5475-4C27-BCFF-BF594A697476}"/>
              </a:ext>
            </a:extLst>
          </p:cNvPr>
          <p:cNvPicPr>
            <a:picLocks noChangeAspect="1"/>
          </p:cNvPicPr>
          <p:nvPr/>
        </p:nvPicPr>
        <p:blipFill rotWithShape="1">
          <a:blip r:embed="rId2"/>
          <a:srcRect t="4039"/>
          <a:stretch/>
        </p:blipFill>
        <p:spPr>
          <a:xfrm>
            <a:off x="5855038" y="1625863"/>
            <a:ext cx="5370681" cy="1413125"/>
          </a:xfrm>
          <a:prstGeom prst="rect">
            <a:avLst/>
          </a:prstGeom>
        </p:spPr>
      </p:pic>
      <p:pic>
        <p:nvPicPr>
          <p:cNvPr id="6" name="Picture 5">
            <a:extLst>
              <a:ext uri="{FF2B5EF4-FFF2-40B4-BE49-F238E27FC236}">
                <a16:creationId xmlns:a16="http://schemas.microsoft.com/office/drawing/2014/main" id="{C750D4A5-3499-44BE-A5EF-841DAE1CD9C7}"/>
              </a:ext>
            </a:extLst>
          </p:cNvPr>
          <p:cNvPicPr>
            <a:picLocks noChangeAspect="1"/>
          </p:cNvPicPr>
          <p:nvPr/>
        </p:nvPicPr>
        <p:blipFill>
          <a:blip r:embed="rId3"/>
          <a:stretch>
            <a:fillRect/>
          </a:stretch>
        </p:blipFill>
        <p:spPr>
          <a:xfrm>
            <a:off x="4804652" y="4260715"/>
            <a:ext cx="7246790" cy="479567"/>
          </a:xfrm>
          <a:prstGeom prst="rect">
            <a:avLst/>
          </a:prstGeom>
        </p:spPr>
      </p:pic>
      <p:pic>
        <p:nvPicPr>
          <p:cNvPr id="7" name="Picture 6">
            <a:extLst>
              <a:ext uri="{FF2B5EF4-FFF2-40B4-BE49-F238E27FC236}">
                <a16:creationId xmlns:a16="http://schemas.microsoft.com/office/drawing/2014/main" id="{13AD465A-72BD-4332-8A53-D002499417A8}"/>
              </a:ext>
            </a:extLst>
          </p:cNvPr>
          <p:cNvPicPr>
            <a:picLocks noChangeAspect="1"/>
          </p:cNvPicPr>
          <p:nvPr/>
        </p:nvPicPr>
        <p:blipFill>
          <a:blip r:embed="rId4"/>
          <a:stretch>
            <a:fillRect/>
          </a:stretch>
        </p:blipFill>
        <p:spPr>
          <a:xfrm>
            <a:off x="6636695" y="3338107"/>
            <a:ext cx="3828971" cy="377859"/>
          </a:xfrm>
          <a:prstGeom prst="rect">
            <a:avLst/>
          </a:prstGeom>
        </p:spPr>
      </p:pic>
      <p:sp>
        <p:nvSpPr>
          <p:cNvPr id="2" name="TextBox 1">
            <a:extLst>
              <a:ext uri="{FF2B5EF4-FFF2-40B4-BE49-F238E27FC236}">
                <a16:creationId xmlns:a16="http://schemas.microsoft.com/office/drawing/2014/main" id="{18521177-A94B-439D-A755-F0EE150633D0}"/>
              </a:ext>
            </a:extLst>
          </p:cNvPr>
          <p:cNvSpPr txBox="1"/>
          <p:nvPr/>
        </p:nvSpPr>
        <p:spPr>
          <a:xfrm>
            <a:off x="-729574" y="3622089"/>
            <a:ext cx="4493706" cy="1569660"/>
          </a:xfrm>
          <a:prstGeom prst="rect">
            <a:avLst/>
          </a:prstGeom>
          <a:noFill/>
        </p:spPr>
        <p:txBody>
          <a:bodyPr wrap="square" rtlCol="0">
            <a:spAutoFit/>
          </a:bodyPr>
          <a:lstStyle/>
          <a:p>
            <a:pPr marL="1371600" lvl="2" indent="-457200">
              <a:buFont typeface="Arial" panose="020B0604020202020204" pitchFamily="34" charset="0"/>
              <a:buChar char="•"/>
            </a:pPr>
            <a:r>
              <a:rPr lang="en-GB" sz="3200" dirty="0"/>
              <a:t>Modules Expose themselves as Static Classes</a:t>
            </a:r>
          </a:p>
        </p:txBody>
      </p:sp>
    </p:spTree>
    <p:extLst>
      <p:ext uri="{BB962C8B-B14F-4D97-AF65-F5344CB8AC3E}">
        <p14:creationId xmlns:p14="http://schemas.microsoft.com/office/powerpoint/2010/main" val="2067629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1975405" y="234049"/>
            <a:ext cx="8403904"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Values and Records</a:t>
            </a: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729574" y="1625863"/>
            <a:ext cx="5126476" cy="3606274"/>
          </a:xfrm>
        </p:spPr>
        <p:txBody>
          <a:bodyPr>
            <a:noAutofit/>
          </a:bodyPr>
          <a:lstStyle/>
          <a:p>
            <a:pPr lvl="2"/>
            <a:r>
              <a:rPr lang="en-GB" sz="3200" dirty="0"/>
              <a:t>Values are exposed as static fields on  class.</a:t>
            </a:r>
          </a:p>
        </p:txBody>
      </p:sp>
      <p:pic>
        <p:nvPicPr>
          <p:cNvPr id="2" name="Picture 1">
            <a:extLst>
              <a:ext uri="{FF2B5EF4-FFF2-40B4-BE49-F238E27FC236}">
                <a16:creationId xmlns:a16="http://schemas.microsoft.com/office/drawing/2014/main" id="{759D3D28-171C-4D42-B424-DA8D1EC4AB01}"/>
              </a:ext>
            </a:extLst>
          </p:cNvPr>
          <p:cNvPicPr>
            <a:picLocks noChangeAspect="1"/>
          </p:cNvPicPr>
          <p:nvPr/>
        </p:nvPicPr>
        <p:blipFill>
          <a:blip r:embed="rId2"/>
          <a:stretch>
            <a:fillRect/>
          </a:stretch>
        </p:blipFill>
        <p:spPr>
          <a:xfrm>
            <a:off x="6651286" y="1844735"/>
            <a:ext cx="3416841" cy="905463"/>
          </a:xfrm>
          <a:prstGeom prst="rect">
            <a:avLst/>
          </a:prstGeom>
        </p:spPr>
      </p:pic>
      <p:pic>
        <p:nvPicPr>
          <p:cNvPr id="8" name="Picture 7">
            <a:extLst>
              <a:ext uri="{FF2B5EF4-FFF2-40B4-BE49-F238E27FC236}">
                <a16:creationId xmlns:a16="http://schemas.microsoft.com/office/drawing/2014/main" id="{7E885B59-839A-477C-A6CD-3AA240D5BA89}"/>
              </a:ext>
            </a:extLst>
          </p:cNvPr>
          <p:cNvPicPr>
            <a:picLocks noChangeAspect="1"/>
          </p:cNvPicPr>
          <p:nvPr/>
        </p:nvPicPr>
        <p:blipFill>
          <a:blip r:embed="rId3"/>
          <a:stretch>
            <a:fillRect/>
          </a:stretch>
        </p:blipFill>
        <p:spPr>
          <a:xfrm>
            <a:off x="5721484" y="3127489"/>
            <a:ext cx="5276444" cy="603022"/>
          </a:xfrm>
          <a:prstGeom prst="rect">
            <a:avLst/>
          </a:prstGeom>
        </p:spPr>
      </p:pic>
    </p:spTree>
    <p:extLst>
      <p:ext uri="{BB962C8B-B14F-4D97-AF65-F5344CB8AC3E}">
        <p14:creationId xmlns:p14="http://schemas.microsoft.com/office/powerpoint/2010/main" val="2969026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1975405" y="234049"/>
            <a:ext cx="8403904"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Values and Records</a:t>
            </a: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729574" y="1625863"/>
            <a:ext cx="5126476" cy="3606274"/>
          </a:xfrm>
        </p:spPr>
        <p:txBody>
          <a:bodyPr>
            <a:noAutofit/>
          </a:bodyPr>
          <a:lstStyle/>
          <a:p>
            <a:pPr lvl="2"/>
            <a:r>
              <a:rPr lang="en-GB" sz="3200" dirty="0"/>
              <a:t>Values are exposed as static fields on  class.</a:t>
            </a:r>
          </a:p>
          <a:p>
            <a:pPr lvl="2"/>
            <a:endParaRPr lang="en-GB" sz="3200" dirty="0"/>
          </a:p>
          <a:p>
            <a:pPr lvl="2"/>
            <a:r>
              <a:rPr lang="en-GB" sz="3200" dirty="0"/>
              <a:t>Records generate a read-only class with only a full parameter constructor.</a:t>
            </a:r>
          </a:p>
          <a:p>
            <a:pPr lvl="2"/>
            <a:endParaRPr lang="en-GB" sz="3200" dirty="0"/>
          </a:p>
        </p:txBody>
      </p:sp>
      <p:pic>
        <p:nvPicPr>
          <p:cNvPr id="3" name="Picture 2">
            <a:extLst>
              <a:ext uri="{FF2B5EF4-FFF2-40B4-BE49-F238E27FC236}">
                <a16:creationId xmlns:a16="http://schemas.microsoft.com/office/drawing/2014/main" id="{1950EBB2-25EB-40FC-A63F-42A9D17CD6F1}"/>
              </a:ext>
            </a:extLst>
          </p:cNvPr>
          <p:cNvPicPr>
            <a:picLocks noChangeAspect="1"/>
          </p:cNvPicPr>
          <p:nvPr/>
        </p:nvPicPr>
        <p:blipFill>
          <a:blip r:embed="rId2"/>
          <a:stretch>
            <a:fillRect/>
          </a:stretch>
        </p:blipFill>
        <p:spPr>
          <a:xfrm>
            <a:off x="7069170" y="1445901"/>
            <a:ext cx="2784947" cy="1463518"/>
          </a:xfrm>
          <a:prstGeom prst="rect">
            <a:avLst/>
          </a:prstGeom>
        </p:spPr>
      </p:pic>
      <p:pic>
        <p:nvPicPr>
          <p:cNvPr id="6" name="Picture 5">
            <a:extLst>
              <a:ext uri="{FF2B5EF4-FFF2-40B4-BE49-F238E27FC236}">
                <a16:creationId xmlns:a16="http://schemas.microsoft.com/office/drawing/2014/main" id="{7EB7C355-EB6A-403E-932E-990207D9AFAB}"/>
              </a:ext>
            </a:extLst>
          </p:cNvPr>
          <p:cNvPicPr>
            <a:picLocks noChangeAspect="1"/>
          </p:cNvPicPr>
          <p:nvPr/>
        </p:nvPicPr>
        <p:blipFill>
          <a:blip r:embed="rId3"/>
          <a:stretch>
            <a:fillRect/>
          </a:stretch>
        </p:blipFill>
        <p:spPr>
          <a:xfrm>
            <a:off x="5879050" y="3006859"/>
            <a:ext cx="5604286" cy="422141"/>
          </a:xfrm>
          <a:prstGeom prst="rect">
            <a:avLst/>
          </a:prstGeom>
        </p:spPr>
      </p:pic>
      <p:pic>
        <p:nvPicPr>
          <p:cNvPr id="7" name="Picture 6">
            <a:extLst>
              <a:ext uri="{FF2B5EF4-FFF2-40B4-BE49-F238E27FC236}">
                <a16:creationId xmlns:a16="http://schemas.microsoft.com/office/drawing/2014/main" id="{AC38F9FE-B1FF-4B46-B47C-84FDFB2086B8}"/>
              </a:ext>
            </a:extLst>
          </p:cNvPr>
          <p:cNvPicPr>
            <a:picLocks noChangeAspect="1"/>
          </p:cNvPicPr>
          <p:nvPr/>
        </p:nvPicPr>
        <p:blipFill>
          <a:blip r:embed="rId4"/>
          <a:stretch>
            <a:fillRect/>
          </a:stretch>
        </p:blipFill>
        <p:spPr>
          <a:xfrm>
            <a:off x="4396902" y="3773491"/>
            <a:ext cx="7600545" cy="2355098"/>
          </a:xfrm>
          <a:prstGeom prst="rect">
            <a:avLst/>
          </a:prstGeom>
        </p:spPr>
      </p:pic>
    </p:spTree>
    <p:extLst>
      <p:ext uri="{BB962C8B-B14F-4D97-AF65-F5344CB8AC3E}">
        <p14:creationId xmlns:p14="http://schemas.microsoft.com/office/powerpoint/2010/main" val="903686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1949152" y="234049"/>
            <a:ext cx="8456419"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Seq, Array and Lists</a:t>
            </a: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218365" y="2347316"/>
            <a:ext cx="5126476" cy="3606274"/>
          </a:xfrm>
        </p:spPr>
        <p:txBody>
          <a:bodyPr>
            <a:noAutofit/>
          </a:bodyPr>
          <a:lstStyle/>
          <a:p>
            <a:pPr lvl="2"/>
            <a:r>
              <a:rPr lang="en-GB" sz="3200" dirty="0"/>
              <a:t>Arrays work as expected</a:t>
            </a:r>
          </a:p>
          <a:p>
            <a:pPr lvl="2"/>
            <a:endParaRPr lang="en-GB" sz="3200" dirty="0"/>
          </a:p>
          <a:p>
            <a:pPr lvl="2"/>
            <a:r>
              <a:rPr lang="en-GB" sz="3200" dirty="0" err="1"/>
              <a:t>Seq</a:t>
            </a:r>
            <a:r>
              <a:rPr lang="en-GB" sz="3200" dirty="0"/>
              <a:t> get exposed as </a:t>
            </a:r>
            <a:r>
              <a:rPr lang="en-GB" sz="3200" dirty="0" err="1"/>
              <a:t>IEnumerable</a:t>
            </a:r>
            <a:endParaRPr lang="en-GB" sz="3200" dirty="0"/>
          </a:p>
        </p:txBody>
      </p:sp>
      <p:pic>
        <p:nvPicPr>
          <p:cNvPr id="8" name="Picture 7">
            <a:extLst>
              <a:ext uri="{FF2B5EF4-FFF2-40B4-BE49-F238E27FC236}">
                <a16:creationId xmlns:a16="http://schemas.microsoft.com/office/drawing/2014/main" id="{BF768408-B4B3-4C2E-A49E-5CD0052A0360}"/>
              </a:ext>
            </a:extLst>
          </p:cNvPr>
          <p:cNvPicPr>
            <a:picLocks noChangeAspect="1"/>
          </p:cNvPicPr>
          <p:nvPr/>
        </p:nvPicPr>
        <p:blipFill>
          <a:blip r:embed="rId2"/>
          <a:stretch>
            <a:fillRect/>
          </a:stretch>
        </p:blipFill>
        <p:spPr>
          <a:xfrm>
            <a:off x="6096000" y="3913391"/>
            <a:ext cx="5367072" cy="474123"/>
          </a:xfrm>
          <a:prstGeom prst="rect">
            <a:avLst/>
          </a:prstGeom>
        </p:spPr>
      </p:pic>
      <p:pic>
        <p:nvPicPr>
          <p:cNvPr id="10" name="Picture 9">
            <a:extLst>
              <a:ext uri="{FF2B5EF4-FFF2-40B4-BE49-F238E27FC236}">
                <a16:creationId xmlns:a16="http://schemas.microsoft.com/office/drawing/2014/main" id="{D3F44413-DAC0-4935-8BC6-D690499F5AEC}"/>
              </a:ext>
            </a:extLst>
          </p:cNvPr>
          <p:cNvPicPr>
            <a:picLocks noChangeAspect="1"/>
          </p:cNvPicPr>
          <p:nvPr/>
        </p:nvPicPr>
        <p:blipFill>
          <a:blip r:embed="rId3"/>
          <a:stretch>
            <a:fillRect/>
          </a:stretch>
        </p:blipFill>
        <p:spPr>
          <a:xfrm>
            <a:off x="6688570" y="2269086"/>
            <a:ext cx="3831426" cy="1056945"/>
          </a:xfrm>
          <a:prstGeom prst="rect">
            <a:avLst/>
          </a:prstGeom>
        </p:spPr>
      </p:pic>
    </p:spTree>
    <p:extLst>
      <p:ext uri="{BB962C8B-B14F-4D97-AF65-F5344CB8AC3E}">
        <p14:creationId xmlns:p14="http://schemas.microsoft.com/office/powerpoint/2010/main" val="2817817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3859261" y="234049"/>
            <a:ext cx="4636206"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Functions!</a:t>
            </a: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729574" y="1625863"/>
            <a:ext cx="5126476" cy="3606274"/>
          </a:xfrm>
        </p:spPr>
        <p:txBody>
          <a:bodyPr>
            <a:noAutofit/>
          </a:bodyPr>
          <a:lstStyle/>
          <a:p>
            <a:pPr lvl="2"/>
            <a:r>
              <a:rPr lang="en-GB" sz="3200" dirty="0"/>
              <a:t>Functions will work as long as they don’t accept other functions as parameters (more on this later)</a:t>
            </a:r>
          </a:p>
          <a:p>
            <a:pPr lvl="2"/>
            <a:endParaRPr lang="en-GB" sz="3200" dirty="0"/>
          </a:p>
        </p:txBody>
      </p:sp>
      <p:pic>
        <p:nvPicPr>
          <p:cNvPr id="2" name="Picture 1">
            <a:extLst>
              <a:ext uri="{FF2B5EF4-FFF2-40B4-BE49-F238E27FC236}">
                <a16:creationId xmlns:a16="http://schemas.microsoft.com/office/drawing/2014/main" id="{BB608154-EBC8-480A-A8A2-FF07477F2384}"/>
              </a:ext>
            </a:extLst>
          </p:cNvPr>
          <p:cNvPicPr>
            <a:picLocks noChangeAspect="1"/>
          </p:cNvPicPr>
          <p:nvPr/>
        </p:nvPicPr>
        <p:blipFill>
          <a:blip r:embed="rId2"/>
          <a:stretch>
            <a:fillRect/>
          </a:stretch>
        </p:blipFill>
        <p:spPr>
          <a:xfrm>
            <a:off x="5629376" y="1557488"/>
            <a:ext cx="4069101" cy="1188914"/>
          </a:xfrm>
          <a:prstGeom prst="rect">
            <a:avLst/>
          </a:prstGeom>
        </p:spPr>
      </p:pic>
      <p:pic>
        <p:nvPicPr>
          <p:cNvPr id="3" name="Picture 2">
            <a:extLst>
              <a:ext uri="{FF2B5EF4-FFF2-40B4-BE49-F238E27FC236}">
                <a16:creationId xmlns:a16="http://schemas.microsoft.com/office/drawing/2014/main" id="{BE02A6C4-D9E0-4D7C-B357-E48F5C3BE3BE}"/>
              </a:ext>
            </a:extLst>
          </p:cNvPr>
          <p:cNvPicPr>
            <a:picLocks noChangeAspect="1"/>
          </p:cNvPicPr>
          <p:nvPr/>
        </p:nvPicPr>
        <p:blipFill>
          <a:blip r:embed="rId3"/>
          <a:stretch>
            <a:fillRect/>
          </a:stretch>
        </p:blipFill>
        <p:spPr>
          <a:xfrm>
            <a:off x="4380667" y="3271026"/>
            <a:ext cx="7225982" cy="493578"/>
          </a:xfrm>
          <a:prstGeom prst="rect">
            <a:avLst/>
          </a:prstGeom>
        </p:spPr>
      </p:pic>
      <p:pic>
        <p:nvPicPr>
          <p:cNvPr id="6" name="Picture 5">
            <a:extLst>
              <a:ext uri="{FF2B5EF4-FFF2-40B4-BE49-F238E27FC236}">
                <a16:creationId xmlns:a16="http://schemas.microsoft.com/office/drawing/2014/main" id="{E89A19FE-9673-45CD-A669-5C7E07BAD3F3}"/>
              </a:ext>
            </a:extLst>
          </p:cNvPr>
          <p:cNvPicPr>
            <a:picLocks noChangeAspect="1"/>
          </p:cNvPicPr>
          <p:nvPr/>
        </p:nvPicPr>
        <p:blipFill>
          <a:blip r:embed="rId4"/>
          <a:stretch>
            <a:fillRect/>
          </a:stretch>
        </p:blipFill>
        <p:spPr>
          <a:xfrm>
            <a:off x="4805463" y="4337196"/>
            <a:ext cx="6212913" cy="416974"/>
          </a:xfrm>
          <a:prstGeom prst="rect">
            <a:avLst/>
          </a:prstGeom>
        </p:spPr>
      </p:pic>
    </p:spTree>
    <p:extLst>
      <p:ext uri="{BB962C8B-B14F-4D97-AF65-F5344CB8AC3E}">
        <p14:creationId xmlns:p14="http://schemas.microsoft.com/office/powerpoint/2010/main" val="3152780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1567548" y="234049"/>
            <a:ext cx="9219640"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Discriminated Unions</a:t>
            </a: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729574" y="1625863"/>
            <a:ext cx="5126476" cy="3606274"/>
          </a:xfrm>
        </p:spPr>
        <p:txBody>
          <a:bodyPr>
            <a:noAutofit/>
          </a:bodyPr>
          <a:lstStyle/>
          <a:p>
            <a:pPr lvl="2"/>
            <a:r>
              <a:rPr lang="en-GB" sz="3200" dirty="0"/>
              <a:t>If Discriminated Unions only have numbers, compiles to </a:t>
            </a:r>
            <a:r>
              <a:rPr lang="en-GB" sz="3200" dirty="0" err="1"/>
              <a:t>enum</a:t>
            </a:r>
            <a:r>
              <a:rPr lang="en-GB" sz="3200" dirty="0"/>
              <a:t>. </a:t>
            </a:r>
          </a:p>
          <a:p>
            <a:pPr lvl="2"/>
            <a:endParaRPr lang="en-GB" sz="3200" dirty="0"/>
          </a:p>
          <a:p>
            <a:pPr marL="914400" lvl="2" indent="0">
              <a:buNone/>
            </a:pPr>
            <a:endParaRPr lang="en-GB" sz="3200" dirty="0"/>
          </a:p>
        </p:txBody>
      </p:sp>
      <p:pic>
        <p:nvPicPr>
          <p:cNvPr id="7" name="Picture 6">
            <a:extLst>
              <a:ext uri="{FF2B5EF4-FFF2-40B4-BE49-F238E27FC236}">
                <a16:creationId xmlns:a16="http://schemas.microsoft.com/office/drawing/2014/main" id="{DF988633-CCE3-4402-AFE3-BDFB18C34163}"/>
              </a:ext>
            </a:extLst>
          </p:cNvPr>
          <p:cNvPicPr>
            <a:picLocks noChangeAspect="1"/>
          </p:cNvPicPr>
          <p:nvPr/>
        </p:nvPicPr>
        <p:blipFill>
          <a:blip r:embed="rId2"/>
          <a:stretch>
            <a:fillRect/>
          </a:stretch>
        </p:blipFill>
        <p:spPr>
          <a:xfrm>
            <a:off x="5177603" y="1625863"/>
            <a:ext cx="2617497" cy="1325746"/>
          </a:xfrm>
          <a:prstGeom prst="rect">
            <a:avLst/>
          </a:prstGeom>
        </p:spPr>
      </p:pic>
      <p:pic>
        <p:nvPicPr>
          <p:cNvPr id="8" name="Picture 7">
            <a:extLst>
              <a:ext uri="{FF2B5EF4-FFF2-40B4-BE49-F238E27FC236}">
                <a16:creationId xmlns:a16="http://schemas.microsoft.com/office/drawing/2014/main" id="{544C0C91-217B-4E18-9EB3-B3A0AF3D7E91}"/>
              </a:ext>
            </a:extLst>
          </p:cNvPr>
          <p:cNvPicPr>
            <a:picLocks noChangeAspect="1"/>
          </p:cNvPicPr>
          <p:nvPr/>
        </p:nvPicPr>
        <p:blipFill>
          <a:blip r:embed="rId3"/>
          <a:stretch>
            <a:fillRect/>
          </a:stretch>
        </p:blipFill>
        <p:spPr>
          <a:xfrm>
            <a:off x="8244065" y="1625863"/>
            <a:ext cx="2423734" cy="1343966"/>
          </a:xfrm>
          <a:prstGeom prst="rect">
            <a:avLst/>
          </a:prstGeom>
        </p:spPr>
      </p:pic>
      <p:pic>
        <p:nvPicPr>
          <p:cNvPr id="9" name="Picture 8">
            <a:extLst>
              <a:ext uri="{FF2B5EF4-FFF2-40B4-BE49-F238E27FC236}">
                <a16:creationId xmlns:a16="http://schemas.microsoft.com/office/drawing/2014/main" id="{3FBBBBB1-55C7-4EAE-9136-105AFEA95044}"/>
              </a:ext>
            </a:extLst>
          </p:cNvPr>
          <p:cNvPicPr>
            <a:picLocks noChangeAspect="1"/>
          </p:cNvPicPr>
          <p:nvPr/>
        </p:nvPicPr>
        <p:blipFill>
          <a:blip r:embed="rId4"/>
          <a:stretch>
            <a:fillRect/>
          </a:stretch>
        </p:blipFill>
        <p:spPr>
          <a:xfrm>
            <a:off x="4982096" y="3261157"/>
            <a:ext cx="5982534" cy="3362794"/>
          </a:xfrm>
          <a:prstGeom prst="rect">
            <a:avLst/>
          </a:prstGeom>
        </p:spPr>
      </p:pic>
      <p:pic>
        <p:nvPicPr>
          <p:cNvPr id="10" name="Picture 9">
            <a:extLst>
              <a:ext uri="{FF2B5EF4-FFF2-40B4-BE49-F238E27FC236}">
                <a16:creationId xmlns:a16="http://schemas.microsoft.com/office/drawing/2014/main" id="{84F25A64-E8CC-4B0A-B2FE-E33441ADBF0E}"/>
              </a:ext>
            </a:extLst>
          </p:cNvPr>
          <p:cNvPicPr>
            <a:picLocks noChangeAspect="1"/>
          </p:cNvPicPr>
          <p:nvPr/>
        </p:nvPicPr>
        <p:blipFill>
          <a:blip r:embed="rId5"/>
          <a:stretch>
            <a:fillRect/>
          </a:stretch>
        </p:blipFill>
        <p:spPr>
          <a:xfrm>
            <a:off x="7973363" y="3495712"/>
            <a:ext cx="2905530" cy="714475"/>
          </a:xfrm>
          <a:prstGeom prst="rect">
            <a:avLst/>
          </a:prstGeom>
          <a:ln>
            <a:solidFill>
              <a:schemeClr val="bg1"/>
            </a:solidFill>
          </a:ln>
        </p:spPr>
      </p:pic>
      <p:sp>
        <p:nvSpPr>
          <p:cNvPr id="2" name="TextBox 1">
            <a:extLst>
              <a:ext uri="{FF2B5EF4-FFF2-40B4-BE49-F238E27FC236}">
                <a16:creationId xmlns:a16="http://schemas.microsoft.com/office/drawing/2014/main" id="{CBCB4826-775A-4B78-9F61-D5D176AEC80C}"/>
              </a:ext>
            </a:extLst>
          </p:cNvPr>
          <p:cNvSpPr txBox="1"/>
          <p:nvPr/>
        </p:nvSpPr>
        <p:spPr>
          <a:xfrm>
            <a:off x="-729574" y="3576963"/>
            <a:ext cx="5126476" cy="3046988"/>
          </a:xfrm>
          <a:prstGeom prst="rect">
            <a:avLst/>
          </a:prstGeom>
          <a:noFill/>
        </p:spPr>
        <p:txBody>
          <a:bodyPr wrap="square" rtlCol="0">
            <a:spAutoFit/>
          </a:bodyPr>
          <a:lstStyle/>
          <a:p>
            <a:pPr marL="1371600" lvl="2" indent="-457200">
              <a:buFont typeface="Arial" panose="020B0604020202020204" pitchFamily="34" charset="0"/>
              <a:buChar char="•"/>
            </a:pPr>
            <a:r>
              <a:rPr lang="en-GB" sz="3200" dirty="0"/>
              <a:t>If Discriminated Union uses types, creates a abstract class which has methods for creating sub-types </a:t>
            </a:r>
          </a:p>
        </p:txBody>
      </p:sp>
    </p:spTree>
    <p:extLst>
      <p:ext uri="{BB962C8B-B14F-4D97-AF65-F5344CB8AC3E}">
        <p14:creationId xmlns:p14="http://schemas.microsoft.com/office/powerpoint/2010/main" val="41812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5171324" y="234049"/>
            <a:ext cx="2012089"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Unit</a:t>
            </a: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729574" y="1625863"/>
            <a:ext cx="5126476" cy="3606274"/>
          </a:xfrm>
        </p:spPr>
        <p:txBody>
          <a:bodyPr>
            <a:noAutofit/>
          </a:bodyPr>
          <a:lstStyle/>
          <a:p>
            <a:pPr lvl="2"/>
            <a:r>
              <a:rPr lang="en-GB" sz="3200" dirty="0"/>
              <a:t>If a function returns Unit, compiles down to return void</a:t>
            </a:r>
          </a:p>
          <a:p>
            <a:pPr lvl="2"/>
            <a:endParaRPr lang="en-GB" sz="3200" dirty="0"/>
          </a:p>
          <a:p>
            <a:pPr lvl="2"/>
            <a:r>
              <a:rPr lang="en-GB" sz="3200" dirty="0"/>
              <a:t>If used as a parameter, use null</a:t>
            </a:r>
          </a:p>
          <a:p>
            <a:pPr lvl="2"/>
            <a:endParaRPr lang="en-GB" sz="3200" dirty="0"/>
          </a:p>
        </p:txBody>
      </p:sp>
      <p:pic>
        <p:nvPicPr>
          <p:cNvPr id="2" name="Picture 1">
            <a:extLst>
              <a:ext uri="{FF2B5EF4-FFF2-40B4-BE49-F238E27FC236}">
                <a16:creationId xmlns:a16="http://schemas.microsoft.com/office/drawing/2014/main" id="{1F0F7F87-0EA8-49CF-A744-8AB380708287}"/>
              </a:ext>
            </a:extLst>
          </p:cNvPr>
          <p:cNvPicPr>
            <a:picLocks noChangeAspect="1"/>
          </p:cNvPicPr>
          <p:nvPr/>
        </p:nvPicPr>
        <p:blipFill>
          <a:blip r:embed="rId2"/>
          <a:stretch>
            <a:fillRect/>
          </a:stretch>
        </p:blipFill>
        <p:spPr>
          <a:xfrm>
            <a:off x="5431238" y="1871637"/>
            <a:ext cx="4470997" cy="838312"/>
          </a:xfrm>
          <a:prstGeom prst="rect">
            <a:avLst/>
          </a:prstGeom>
        </p:spPr>
      </p:pic>
      <p:pic>
        <p:nvPicPr>
          <p:cNvPr id="3" name="Picture 2">
            <a:extLst>
              <a:ext uri="{FF2B5EF4-FFF2-40B4-BE49-F238E27FC236}">
                <a16:creationId xmlns:a16="http://schemas.microsoft.com/office/drawing/2014/main" id="{3B74CDE9-0595-40A4-B707-ED00D545CDDA}"/>
              </a:ext>
            </a:extLst>
          </p:cNvPr>
          <p:cNvPicPr>
            <a:picLocks noChangeAspect="1"/>
          </p:cNvPicPr>
          <p:nvPr/>
        </p:nvPicPr>
        <p:blipFill>
          <a:blip r:embed="rId3"/>
          <a:stretch>
            <a:fillRect/>
          </a:stretch>
        </p:blipFill>
        <p:spPr>
          <a:xfrm>
            <a:off x="5056353" y="3350270"/>
            <a:ext cx="5737270" cy="490210"/>
          </a:xfrm>
          <a:prstGeom prst="rect">
            <a:avLst/>
          </a:prstGeom>
        </p:spPr>
      </p:pic>
    </p:spTree>
    <p:extLst>
      <p:ext uri="{BB962C8B-B14F-4D97-AF65-F5344CB8AC3E}">
        <p14:creationId xmlns:p14="http://schemas.microsoft.com/office/powerpoint/2010/main" val="64817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2267839" y="2151727"/>
            <a:ext cx="7208669" cy="2554545"/>
          </a:xfrm>
          <a:prstGeom prst="rect">
            <a:avLst/>
          </a:prstGeom>
          <a:noFill/>
        </p:spPr>
        <p:txBody>
          <a:bodyPr wrap="squar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Things that work not so well</a:t>
            </a:r>
          </a:p>
        </p:txBody>
      </p:sp>
    </p:spTree>
    <p:extLst>
      <p:ext uri="{BB962C8B-B14F-4D97-AF65-F5344CB8AC3E}">
        <p14:creationId xmlns:p14="http://schemas.microsoft.com/office/powerpoint/2010/main" val="675652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5161065" y="234049"/>
            <a:ext cx="2032608" cy="1323439"/>
          </a:xfrm>
          <a:prstGeom prst="rect">
            <a:avLst/>
          </a:prstGeom>
          <a:noFill/>
        </p:spPr>
        <p:txBody>
          <a:bodyPr wrap="none" lIns="91440" tIns="45720" rIns="91440" bIns="45720">
            <a:spAutoFit/>
          </a:bodyPr>
          <a:lstStyle/>
          <a:p>
            <a:pPr algn="ctr"/>
            <a:r>
              <a:rPr lang="en-US" sz="8000" b="1" dirty="0">
                <a:ln w="9525">
                  <a:solidFill>
                    <a:schemeClr val="bg1"/>
                  </a:solidFill>
                  <a:prstDash val="solid"/>
                </a:ln>
                <a:effectLst>
                  <a:outerShdw blurRad="12700" dist="38100" dir="2700000" algn="tl" rotWithShape="0">
                    <a:schemeClr val="bg1">
                      <a:lumMod val="50000"/>
                    </a:schemeClr>
                  </a:outerShdw>
                </a:effectLst>
              </a:rPr>
              <a:t>Lists</a:t>
            </a:r>
            <a:endPar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729574" y="1625863"/>
            <a:ext cx="5126476" cy="3606274"/>
          </a:xfrm>
        </p:spPr>
        <p:txBody>
          <a:bodyPr>
            <a:noAutofit/>
          </a:bodyPr>
          <a:lstStyle/>
          <a:p>
            <a:pPr lvl="2"/>
            <a:r>
              <a:rPr lang="en-GB" sz="3200" dirty="0"/>
              <a:t>Lists in F# are different to C# Lists, this may cause some confusion. </a:t>
            </a:r>
          </a:p>
          <a:p>
            <a:pPr lvl="2"/>
            <a:r>
              <a:rPr lang="en-GB" sz="3200" dirty="0"/>
              <a:t>You can import </a:t>
            </a:r>
            <a:r>
              <a:rPr lang="en-GB" sz="3200" dirty="0" err="1"/>
              <a:t>FsharpList</a:t>
            </a:r>
            <a:r>
              <a:rPr lang="en-GB" sz="3200" dirty="0"/>
              <a:t>&lt;T&gt; type from </a:t>
            </a:r>
            <a:r>
              <a:rPr lang="en-GB" sz="3200" dirty="0" err="1"/>
              <a:t>Fsharp.Core</a:t>
            </a:r>
            <a:r>
              <a:rPr lang="en-GB" sz="3200" dirty="0"/>
              <a:t> </a:t>
            </a:r>
            <a:r>
              <a:rPr lang="en-GB" sz="3200" dirty="0" err="1"/>
              <a:t>Nuget</a:t>
            </a:r>
            <a:r>
              <a:rPr lang="en-GB" sz="3200" dirty="0"/>
              <a:t> package.</a:t>
            </a:r>
          </a:p>
          <a:p>
            <a:pPr lvl="2"/>
            <a:r>
              <a:rPr lang="en-GB" sz="3200" dirty="0"/>
              <a:t>Or just use </a:t>
            </a:r>
            <a:r>
              <a:rPr lang="en-GB" sz="3200" dirty="0" err="1"/>
              <a:t>IReadonlyCollection</a:t>
            </a:r>
            <a:endParaRPr lang="en-GB" sz="3200" dirty="0"/>
          </a:p>
        </p:txBody>
      </p:sp>
      <p:pic>
        <p:nvPicPr>
          <p:cNvPr id="2" name="Picture 1">
            <a:extLst>
              <a:ext uri="{FF2B5EF4-FFF2-40B4-BE49-F238E27FC236}">
                <a16:creationId xmlns:a16="http://schemas.microsoft.com/office/drawing/2014/main" id="{22999246-BAE2-4776-BB4C-552B114536DA}"/>
              </a:ext>
            </a:extLst>
          </p:cNvPr>
          <p:cNvPicPr>
            <a:picLocks noChangeAspect="1"/>
          </p:cNvPicPr>
          <p:nvPr/>
        </p:nvPicPr>
        <p:blipFill>
          <a:blip r:embed="rId2"/>
          <a:stretch>
            <a:fillRect/>
          </a:stretch>
        </p:blipFill>
        <p:spPr>
          <a:xfrm>
            <a:off x="4302716" y="3993055"/>
            <a:ext cx="7597397" cy="369220"/>
          </a:xfrm>
          <a:prstGeom prst="rect">
            <a:avLst/>
          </a:prstGeom>
        </p:spPr>
      </p:pic>
      <p:pic>
        <p:nvPicPr>
          <p:cNvPr id="3" name="Picture 2">
            <a:extLst>
              <a:ext uri="{FF2B5EF4-FFF2-40B4-BE49-F238E27FC236}">
                <a16:creationId xmlns:a16="http://schemas.microsoft.com/office/drawing/2014/main" id="{1E8E4675-350A-4295-B2C4-1F33608937BD}"/>
              </a:ext>
            </a:extLst>
          </p:cNvPr>
          <p:cNvPicPr>
            <a:picLocks noChangeAspect="1"/>
          </p:cNvPicPr>
          <p:nvPr/>
        </p:nvPicPr>
        <p:blipFill>
          <a:blip r:embed="rId3"/>
          <a:stretch>
            <a:fillRect/>
          </a:stretch>
        </p:blipFill>
        <p:spPr>
          <a:xfrm>
            <a:off x="5395464" y="2206229"/>
            <a:ext cx="5242204" cy="759384"/>
          </a:xfrm>
          <a:prstGeom prst="rect">
            <a:avLst/>
          </a:prstGeom>
        </p:spPr>
      </p:pic>
    </p:spTree>
    <p:extLst>
      <p:ext uri="{BB962C8B-B14F-4D97-AF65-F5344CB8AC3E}">
        <p14:creationId xmlns:p14="http://schemas.microsoft.com/office/powerpoint/2010/main" val="189725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6130B121-5236-4C0D-A274-1D9C695F47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3795" y="1241416"/>
            <a:ext cx="5441486" cy="544148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4B1B7FC-AFB2-4686-92C3-D13DD521B622}"/>
              </a:ext>
            </a:extLst>
          </p:cNvPr>
          <p:cNvSpPr/>
          <p:nvPr/>
        </p:nvSpPr>
        <p:spPr>
          <a:xfrm>
            <a:off x="442035" y="355940"/>
            <a:ext cx="6513514"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Dotnet Interop</a:t>
            </a:r>
          </a:p>
        </p:txBody>
      </p:sp>
      <p:pic>
        <p:nvPicPr>
          <p:cNvPr id="1028" name="Picture 4" descr="See the source image">
            <a:extLst>
              <a:ext uri="{FF2B5EF4-FFF2-40B4-BE49-F238E27FC236}">
                <a16:creationId xmlns:a16="http://schemas.microsoft.com/office/drawing/2014/main" id="{3F4E1A9F-071F-4F64-88FF-4728FB46A3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0822" y="2655561"/>
            <a:ext cx="2014151" cy="20141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e the source image">
            <a:extLst>
              <a:ext uri="{FF2B5EF4-FFF2-40B4-BE49-F238E27FC236}">
                <a16:creationId xmlns:a16="http://schemas.microsoft.com/office/drawing/2014/main" id="{B7748F84-1C9F-4A29-9BEB-F354DC6A9C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645" y="1496348"/>
            <a:ext cx="2014152" cy="20141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ee the source image">
            <a:extLst>
              <a:ext uri="{FF2B5EF4-FFF2-40B4-BE49-F238E27FC236}">
                <a16:creationId xmlns:a16="http://schemas.microsoft.com/office/drawing/2014/main" id="{95C9E826-E789-469B-ABF8-B5A62080A9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645" y="4869512"/>
            <a:ext cx="2339902" cy="1468490"/>
          </a:xfrm>
          <a:prstGeom prst="rect">
            <a:avLst/>
          </a:prstGeom>
          <a:noFill/>
          <a:extLst>
            <a:ext uri="{909E8E84-426E-40DD-AFC4-6F175D3DCCD1}">
              <a14:hiddenFill xmlns:a14="http://schemas.microsoft.com/office/drawing/2010/main">
                <a:solidFill>
                  <a:srgbClr val="FFFFFF"/>
                </a:solidFill>
              </a14:hiddenFill>
            </a:ext>
          </a:extLst>
        </p:spPr>
      </p:pic>
      <p:sp>
        <p:nvSpPr>
          <p:cNvPr id="7" name="Arrow: Left-Right 6">
            <a:extLst>
              <a:ext uri="{FF2B5EF4-FFF2-40B4-BE49-F238E27FC236}">
                <a16:creationId xmlns:a16="http://schemas.microsoft.com/office/drawing/2014/main" id="{CBB6A945-FEC7-4778-87BD-811FCA59AEC4}"/>
              </a:ext>
            </a:extLst>
          </p:cNvPr>
          <p:cNvSpPr/>
          <p:nvPr/>
        </p:nvSpPr>
        <p:spPr>
          <a:xfrm rot="1491517">
            <a:off x="2528585" y="2849895"/>
            <a:ext cx="1614616" cy="336832"/>
          </a:xfrm>
          <a:prstGeom prst="lef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Left-Right 12">
            <a:extLst>
              <a:ext uri="{FF2B5EF4-FFF2-40B4-BE49-F238E27FC236}">
                <a16:creationId xmlns:a16="http://schemas.microsoft.com/office/drawing/2014/main" id="{6767DE22-702F-4585-B174-3C7AA9B9E89E}"/>
              </a:ext>
            </a:extLst>
          </p:cNvPr>
          <p:cNvSpPr/>
          <p:nvPr/>
        </p:nvSpPr>
        <p:spPr>
          <a:xfrm rot="5400000">
            <a:off x="932408" y="3996635"/>
            <a:ext cx="1231872" cy="336832"/>
          </a:xfrm>
          <a:prstGeom prst="lef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Left-Right 13">
            <a:extLst>
              <a:ext uri="{FF2B5EF4-FFF2-40B4-BE49-F238E27FC236}">
                <a16:creationId xmlns:a16="http://schemas.microsoft.com/office/drawing/2014/main" id="{B3BF0201-42DD-4376-B323-F1CC0679EE93}"/>
              </a:ext>
            </a:extLst>
          </p:cNvPr>
          <p:cNvSpPr/>
          <p:nvPr/>
        </p:nvSpPr>
        <p:spPr>
          <a:xfrm rot="19253825">
            <a:off x="2514693" y="4111396"/>
            <a:ext cx="1614616" cy="336832"/>
          </a:xfrm>
          <a:prstGeom prst="lef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57902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D50C6B0-24ED-45B1-A493-6219AB87B619}"/>
              </a:ext>
            </a:extLst>
          </p:cNvPr>
          <p:cNvPicPr>
            <a:picLocks noChangeAspect="1"/>
          </p:cNvPicPr>
          <p:nvPr/>
        </p:nvPicPr>
        <p:blipFill>
          <a:blip r:embed="rId2"/>
          <a:stretch>
            <a:fillRect/>
          </a:stretch>
        </p:blipFill>
        <p:spPr>
          <a:xfrm>
            <a:off x="310393" y="3174418"/>
            <a:ext cx="8997248" cy="3606274"/>
          </a:xfrm>
          <a:prstGeom prst="rect">
            <a:avLst/>
          </a:prstGeom>
        </p:spPr>
      </p:pic>
      <p:sp>
        <p:nvSpPr>
          <p:cNvPr id="4" name="Rectangle 3">
            <a:extLst>
              <a:ext uri="{FF2B5EF4-FFF2-40B4-BE49-F238E27FC236}">
                <a16:creationId xmlns:a16="http://schemas.microsoft.com/office/drawing/2014/main" id="{2058D325-366B-47E5-934D-FC405F65C783}"/>
              </a:ext>
            </a:extLst>
          </p:cNvPr>
          <p:cNvSpPr/>
          <p:nvPr/>
        </p:nvSpPr>
        <p:spPr>
          <a:xfrm>
            <a:off x="1529884" y="234049"/>
            <a:ext cx="9294980" cy="1323439"/>
          </a:xfrm>
          <a:prstGeom prst="rect">
            <a:avLst/>
          </a:prstGeom>
          <a:noFill/>
        </p:spPr>
        <p:txBody>
          <a:bodyPr wrap="none" lIns="91440" tIns="45720" rIns="91440" bIns="45720">
            <a:spAutoFit/>
          </a:bodyPr>
          <a:lstStyle/>
          <a:p>
            <a:pPr algn="ctr"/>
            <a:r>
              <a:rPr lang="en-US" sz="8000" b="1" dirty="0">
                <a:ln w="9525">
                  <a:solidFill>
                    <a:schemeClr val="bg1"/>
                  </a:solidFill>
                  <a:prstDash val="solid"/>
                </a:ln>
                <a:effectLst>
                  <a:outerShdw blurRad="12700" dist="38100" dir="2700000" algn="tl" rotWithShape="0">
                    <a:schemeClr val="bg1">
                      <a:lumMod val="50000"/>
                    </a:schemeClr>
                  </a:outerShdw>
                </a:effectLst>
              </a:rPr>
              <a:t>Discriminated Unions</a:t>
            </a:r>
            <a:endPar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729574" y="1625863"/>
            <a:ext cx="5126476" cy="3606274"/>
          </a:xfrm>
        </p:spPr>
        <p:txBody>
          <a:bodyPr>
            <a:noAutofit/>
          </a:bodyPr>
          <a:lstStyle/>
          <a:p>
            <a:pPr lvl="2"/>
            <a:r>
              <a:rPr lang="en-GB" sz="3200" dirty="0"/>
              <a:t>If we don’t provide a type, DU’s don’t play so well. </a:t>
            </a:r>
          </a:p>
        </p:txBody>
      </p:sp>
      <p:pic>
        <p:nvPicPr>
          <p:cNvPr id="6" name="Picture 5">
            <a:extLst>
              <a:ext uri="{FF2B5EF4-FFF2-40B4-BE49-F238E27FC236}">
                <a16:creationId xmlns:a16="http://schemas.microsoft.com/office/drawing/2014/main" id="{EAF1BFE2-D1F8-4731-BD60-321112601C11}"/>
              </a:ext>
            </a:extLst>
          </p:cNvPr>
          <p:cNvPicPr>
            <a:picLocks noChangeAspect="1"/>
          </p:cNvPicPr>
          <p:nvPr/>
        </p:nvPicPr>
        <p:blipFill>
          <a:blip r:embed="rId3"/>
          <a:stretch>
            <a:fillRect/>
          </a:stretch>
        </p:blipFill>
        <p:spPr>
          <a:xfrm>
            <a:off x="4614432" y="1625863"/>
            <a:ext cx="2130317" cy="962079"/>
          </a:xfrm>
          <a:prstGeom prst="rect">
            <a:avLst/>
          </a:prstGeom>
        </p:spPr>
      </p:pic>
      <p:pic>
        <p:nvPicPr>
          <p:cNvPr id="7" name="Picture 6">
            <a:extLst>
              <a:ext uri="{FF2B5EF4-FFF2-40B4-BE49-F238E27FC236}">
                <a16:creationId xmlns:a16="http://schemas.microsoft.com/office/drawing/2014/main" id="{39928E91-B5DB-4CAD-A796-B497DA41C477}"/>
              </a:ext>
            </a:extLst>
          </p:cNvPr>
          <p:cNvPicPr>
            <a:picLocks noChangeAspect="1"/>
          </p:cNvPicPr>
          <p:nvPr/>
        </p:nvPicPr>
        <p:blipFill>
          <a:blip r:embed="rId4"/>
          <a:stretch>
            <a:fillRect/>
          </a:stretch>
        </p:blipFill>
        <p:spPr>
          <a:xfrm>
            <a:off x="7991276" y="1398357"/>
            <a:ext cx="3293118" cy="2379169"/>
          </a:xfrm>
          <a:prstGeom prst="rect">
            <a:avLst/>
          </a:prstGeom>
        </p:spPr>
      </p:pic>
    </p:spTree>
    <p:extLst>
      <p:ext uri="{BB962C8B-B14F-4D97-AF65-F5344CB8AC3E}">
        <p14:creationId xmlns:p14="http://schemas.microsoft.com/office/powerpoint/2010/main" val="2331310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4406308" y="234049"/>
            <a:ext cx="3542124" cy="1323439"/>
          </a:xfrm>
          <a:prstGeom prst="rect">
            <a:avLst/>
          </a:prstGeom>
          <a:noFill/>
        </p:spPr>
        <p:txBody>
          <a:bodyPr wrap="none" lIns="91440" tIns="45720" rIns="91440" bIns="45720">
            <a:spAutoFit/>
          </a:bodyPr>
          <a:lstStyle/>
          <a:p>
            <a:pPr algn="ctr"/>
            <a:r>
              <a:rPr lang="en-US" sz="8000" b="1" dirty="0">
                <a:ln w="9525">
                  <a:solidFill>
                    <a:schemeClr val="bg1"/>
                  </a:solidFill>
                  <a:prstDash val="solid"/>
                </a:ln>
                <a:effectLst>
                  <a:outerShdw blurRad="12700" dist="38100" dir="2700000" algn="tl" rotWithShape="0">
                    <a:schemeClr val="bg1">
                      <a:lumMod val="50000"/>
                    </a:schemeClr>
                  </a:outerShdw>
                </a:effectLst>
              </a:rPr>
              <a:t>Options</a:t>
            </a:r>
            <a:endPar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729574" y="1625863"/>
            <a:ext cx="5126476" cy="3606274"/>
          </a:xfrm>
        </p:spPr>
        <p:txBody>
          <a:bodyPr>
            <a:noAutofit/>
          </a:bodyPr>
          <a:lstStyle/>
          <a:p>
            <a:pPr lvl="2"/>
            <a:r>
              <a:rPr lang="en-GB" sz="3200" dirty="0"/>
              <a:t>Options allow you to get the value and work as expected. </a:t>
            </a:r>
          </a:p>
          <a:p>
            <a:pPr lvl="2"/>
            <a:r>
              <a:rPr lang="en-GB" sz="3200" dirty="0"/>
              <a:t>None simply returns as null therefore making it unsafe</a:t>
            </a:r>
          </a:p>
        </p:txBody>
      </p:sp>
      <p:pic>
        <p:nvPicPr>
          <p:cNvPr id="10" name="Picture 9">
            <a:extLst>
              <a:ext uri="{FF2B5EF4-FFF2-40B4-BE49-F238E27FC236}">
                <a16:creationId xmlns:a16="http://schemas.microsoft.com/office/drawing/2014/main" id="{6449619A-49C6-4517-93CC-604BB1CC9442}"/>
              </a:ext>
            </a:extLst>
          </p:cNvPr>
          <p:cNvPicPr>
            <a:picLocks noChangeAspect="1"/>
          </p:cNvPicPr>
          <p:nvPr/>
        </p:nvPicPr>
        <p:blipFill>
          <a:blip r:embed="rId2"/>
          <a:stretch>
            <a:fillRect/>
          </a:stretch>
        </p:blipFill>
        <p:spPr>
          <a:xfrm>
            <a:off x="5736087" y="1625863"/>
            <a:ext cx="3991532" cy="790685"/>
          </a:xfrm>
          <a:prstGeom prst="rect">
            <a:avLst/>
          </a:prstGeom>
        </p:spPr>
      </p:pic>
      <p:pic>
        <p:nvPicPr>
          <p:cNvPr id="11" name="Picture 10">
            <a:extLst>
              <a:ext uri="{FF2B5EF4-FFF2-40B4-BE49-F238E27FC236}">
                <a16:creationId xmlns:a16="http://schemas.microsoft.com/office/drawing/2014/main" id="{94952F5D-92D6-4BB3-A51F-D15690556930}"/>
              </a:ext>
            </a:extLst>
          </p:cNvPr>
          <p:cNvPicPr>
            <a:picLocks noChangeAspect="1"/>
          </p:cNvPicPr>
          <p:nvPr/>
        </p:nvPicPr>
        <p:blipFill>
          <a:blip r:embed="rId3"/>
          <a:stretch>
            <a:fillRect/>
          </a:stretch>
        </p:blipFill>
        <p:spPr>
          <a:xfrm>
            <a:off x="5202612" y="2857420"/>
            <a:ext cx="5058481" cy="1143160"/>
          </a:xfrm>
          <a:prstGeom prst="rect">
            <a:avLst/>
          </a:prstGeom>
        </p:spPr>
      </p:pic>
      <p:pic>
        <p:nvPicPr>
          <p:cNvPr id="12" name="Picture 11">
            <a:extLst>
              <a:ext uri="{FF2B5EF4-FFF2-40B4-BE49-F238E27FC236}">
                <a16:creationId xmlns:a16="http://schemas.microsoft.com/office/drawing/2014/main" id="{40AED28F-66BE-4A3F-95F8-CBAB0841C596}"/>
              </a:ext>
            </a:extLst>
          </p:cNvPr>
          <p:cNvPicPr>
            <a:picLocks noChangeAspect="1"/>
          </p:cNvPicPr>
          <p:nvPr/>
        </p:nvPicPr>
        <p:blipFill>
          <a:blip r:embed="rId4"/>
          <a:stretch>
            <a:fillRect/>
          </a:stretch>
        </p:blipFill>
        <p:spPr>
          <a:xfrm>
            <a:off x="4935154" y="4878521"/>
            <a:ext cx="5719892" cy="707232"/>
          </a:xfrm>
          <a:prstGeom prst="rect">
            <a:avLst/>
          </a:prstGeom>
        </p:spPr>
      </p:pic>
    </p:spTree>
    <p:extLst>
      <p:ext uri="{BB962C8B-B14F-4D97-AF65-F5344CB8AC3E}">
        <p14:creationId xmlns:p14="http://schemas.microsoft.com/office/powerpoint/2010/main" val="2084024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2267839" y="2151727"/>
            <a:ext cx="7208669" cy="2554545"/>
          </a:xfrm>
          <a:prstGeom prst="rect">
            <a:avLst/>
          </a:prstGeom>
          <a:noFill/>
        </p:spPr>
        <p:txBody>
          <a:bodyPr wrap="squar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Things that should work</a:t>
            </a:r>
          </a:p>
        </p:txBody>
      </p:sp>
    </p:spTree>
    <p:extLst>
      <p:ext uri="{BB962C8B-B14F-4D97-AF65-F5344CB8AC3E}">
        <p14:creationId xmlns:p14="http://schemas.microsoft.com/office/powerpoint/2010/main" val="1406536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4025981" y="234049"/>
            <a:ext cx="4302781" cy="1323439"/>
          </a:xfrm>
          <a:prstGeom prst="rect">
            <a:avLst/>
          </a:prstGeom>
          <a:noFill/>
        </p:spPr>
        <p:txBody>
          <a:bodyPr wrap="none" lIns="91440" tIns="45720" rIns="91440" bIns="45720">
            <a:spAutoFit/>
          </a:bodyPr>
          <a:lstStyle/>
          <a:p>
            <a:pPr algn="ctr"/>
            <a:r>
              <a:rPr lang="en-US" sz="8000" b="1" dirty="0">
                <a:ln w="9525">
                  <a:solidFill>
                    <a:schemeClr val="bg1"/>
                  </a:solidFill>
                  <a:prstDash val="solid"/>
                </a:ln>
                <a:effectLst>
                  <a:outerShdw blurRad="12700" dist="38100" dir="2700000" algn="tl" rotWithShape="0">
                    <a:schemeClr val="bg1">
                      <a:lumMod val="50000"/>
                    </a:schemeClr>
                  </a:outerShdw>
                </a:effectLst>
              </a:rPr>
              <a:t>Functions</a:t>
            </a:r>
            <a:endPar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56060" y="1474861"/>
            <a:ext cx="12079879" cy="3606274"/>
          </a:xfrm>
        </p:spPr>
        <p:txBody>
          <a:bodyPr>
            <a:noAutofit/>
          </a:bodyPr>
          <a:lstStyle/>
          <a:p>
            <a:pPr lvl="2"/>
            <a:r>
              <a:rPr lang="en-GB" sz="3200" dirty="0"/>
              <a:t>If a function takes another function, we have problems.</a:t>
            </a:r>
          </a:p>
        </p:txBody>
      </p:sp>
      <p:pic>
        <p:nvPicPr>
          <p:cNvPr id="2" name="Picture 1">
            <a:extLst>
              <a:ext uri="{FF2B5EF4-FFF2-40B4-BE49-F238E27FC236}">
                <a16:creationId xmlns:a16="http://schemas.microsoft.com/office/drawing/2014/main" id="{4B12C3D0-84DD-4FF2-9304-D78399739978}"/>
              </a:ext>
            </a:extLst>
          </p:cNvPr>
          <p:cNvPicPr>
            <a:picLocks noChangeAspect="1"/>
          </p:cNvPicPr>
          <p:nvPr/>
        </p:nvPicPr>
        <p:blipFill>
          <a:blip r:embed="rId2"/>
          <a:stretch>
            <a:fillRect/>
          </a:stretch>
        </p:blipFill>
        <p:spPr>
          <a:xfrm>
            <a:off x="3459858" y="2258965"/>
            <a:ext cx="5272283" cy="755754"/>
          </a:xfrm>
          <a:prstGeom prst="rect">
            <a:avLst/>
          </a:prstGeom>
        </p:spPr>
      </p:pic>
      <p:pic>
        <p:nvPicPr>
          <p:cNvPr id="3" name="Picture 2">
            <a:extLst>
              <a:ext uri="{FF2B5EF4-FFF2-40B4-BE49-F238E27FC236}">
                <a16:creationId xmlns:a16="http://schemas.microsoft.com/office/drawing/2014/main" id="{41C816C2-66CD-42DB-98F4-30286669C49D}"/>
              </a:ext>
            </a:extLst>
          </p:cNvPr>
          <p:cNvPicPr>
            <a:picLocks noChangeAspect="1"/>
          </p:cNvPicPr>
          <p:nvPr/>
        </p:nvPicPr>
        <p:blipFill>
          <a:blip r:embed="rId3"/>
          <a:stretch>
            <a:fillRect/>
          </a:stretch>
        </p:blipFill>
        <p:spPr>
          <a:xfrm>
            <a:off x="1625652" y="3843281"/>
            <a:ext cx="8940695" cy="454909"/>
          </a:xfrm>
          <a:prstGeom prst="rect">
            <a:avLst/>
          </a:prstGeom>
        </p:spPr>
      </p:pic>
      <p:pic>
        <p:nvPicPr>
          <p:cNvPr id="6" name="Picture 5">
            <a:extLst>
              <a:ext uri="{FF2B5EF4-FFF2-40B4-BE49-F238E27FC236}">
                <a16:creationId xmlns:a16="http://schemas.microsoft.com/office/drawing/2014/main" id="{FACBDA95-A5DC-44EF-9707-4FC5DCBBAD3D}"/>
              </a:ext>
            </a:extLst>
          </p:cNvPr>
          <p:cNvPicPr>
            <a:picLocks noChangeAspect="1"/>
          </p:cNvPicPr>
          <p:nvPr/>
        </p:nvPicPr>
        <p:blipFill>
          <a:blip r:embed="rId4"/>
          <a:stretch>
            <a:fillRect/>
          </a:stretch>
        </p:blipFill>
        <p:spPr>
          <a:xfrm>
            <a:off x="68980" y="4702474"/>
            <a:ext cx="12054037" cy="378661"/>
          </a:xfrm>
          <a:prstGeom prst="rect">
            <a:avLst/>
          </a:prstGeom>
        </p:spPr>
      </p:pic>
    </p:spTree>
    <p:extLst>
      <p:ext uri="{BB962C8B-B14F-4D97-AF65-F5344CB8AC3E}">
        <p14:creationId xmlns:p14="http://schemas.microsoft.com/office/powerpoint/2010/main" val="19789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2267839" y="2151727"/>
            <a:ext cx="7208669" cy="2554545"/>
          </a:xfrm>
          <a:prstGeom prst="rect">
            <a:avLst/>
          </a:prstGeom>
          <a:noFill/>
        </p:spPr>
        <p:txBody>
          <a:bodyPr wrap="squar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So what’s the point? </a:t>
            </a:r>
          </a:p>
        </p:txBody>
      </p:sp>
    </p:spTree>
    <p:extLst>
      <p:ext uri="{BB962C8B-B14F-4D97-AF65-F5344CB8AC3E}">
        <p14:creationId xmlns:p14="http://schemas.microsoft.com/office/powerpoint/2010/main" val="1433775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F45C6786-725A-41A4-84B1-2A075DBB878A}"/>
              </a:ext>
            </a:extLst>
          </p:cNvPr>
          <p:cNvSpPr/>
          <p:nvPr/>
        </p:nvSpPr>
        <p:spPr>
          <a:xfrm>
            <a:off x="5263043" y="2466962"/>
            <a:ext cx="4848836" cy="43622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2058D325-366B-47E5-934D-FC405F65C783}"/>
              </a:ext>
            </a:extLst>
          </p:cNvPr>
          <p:cNvSpPr/>
          <p:nvPr/>
        </p:nvSpPr>
        <p:spPr>
          <a:xfrm>
            <a:off x="2291184" y="234049"/>
            <a:ext cx="7772384" cy="1323439"/>
          </a:xfrm>
          <a:prstGeom prst="rect">
            <a:avLst/>
          </a:prstGeom>
          <a:noFill/>
        </p:spPr>
        <p:txBody>
          <a:bodyPr wrap="none" lIns="91440" tIns="45720" rIns="91440" bIns="45720">
            <a:spAutoFit/>
          </a:bodyPr>
          <a:lstStyle/>
          <a:p>
            <a:pPr algn="ctr"/>
            <a:r>
              <a:rPr lang="en-US" sz="8000" b="1" dirty="0">
                <a:ln w="9525">
                  <a:solidFill>
                    <a:schemeClr val="bg1"/>
                  </a:solidFill>
                  <a:prstDash val="solid"/>
                </a:ln>
                <a:effectLst>
                  <a:outerShdw blurRad="12700" dist="38100" dir="2700000" algn="tl" rotWithShape="0">
                    <a:schemeClr val="bg1">
                      <a:lumMod val="50000"/>
                    </a:schemeClr>
                  </a:outerShdw>
                </a:effectLst>
              </a:rPr>
              <a:t>What’s the point?</a:t>
            </a:r>
            <a:endPar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9" name="Content Placeholder 2">
            <a:extLst>
              <a:ext uri="{FF2B5EF4-FFF2-40B4-BE49-F238E27FC236}">
                <a16:creationId xmlns:a16="http://schemas.microsoft.com/office/drawing/2014/main" id="{2AAF6B4E-4DBC-4E16-83E8-957F1D73E143}"/>
              </a:ext>
            </a:extLst>
          </p:cNvPr>
          <p:cNvSpPr>
            <a:spLocks noGrp="1"/>
          </p:cNvSpPr>
          <p:nvPr>
            <p:ph idx="1"/>
          </p:nvPr>
        </p:nvSpPr>
        <p:spPr>
          <a:xfrm>
            <a:off x="733055" y="1416138"/>
            <a:ext cx="10888642" cy="714666"/>
          </a:xfrm>
        </p:spPr>
        <p:txBody>
          <a:bodyPr>
            <a:noAutofit/>
          </a:bodyPr>
          <a:lstStyle/>
          <a:p>
            <a:pPr lvl="2"/>
            <a:r>
              <a:rPr lang="en-GB" sz="3200" dirty="0"/>
              <a:t>As we’ve seen in the VB/C# demo, using libraries</a:t>
            </a:r>
          </a:p>
        </p:txBody>
      </p:sp>
      <p:sp>
        <p:nvSpPr>
          <p:cNvPr id="14" name="Content Placeholder 2">
            <a:extLst>
              <a:ext uri="{FF2B5EF4-FFF2-40B4-BE49-F238E27FC236}">
                <a16:creationId xmlns:a16="http://schemas.microsoft.com/office/drawing/2014/main" id="{BC794A2A-B97C-4EF3-8872-3B3DD80EAE90}"/>
              </a:ext>
            </a:extLst>
          </p:cNvPr>
          <p:cNvSpPr txBox="1">
            <a:spLocks/>
          </p:cNvSpPr>
          <p:nvPr/>
        </p:nvSpPr>
        <p:spPr>
          <a:xfrm>
            <a:off x="-654341" y="3383910"/>
            <a:ext cx="4228052" cy="26865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r>
              <a:rPr lang="en-GB" sz="3200" dirty="0"/>
              <a:t>Functional core – Imperative shell</a:t>
            </a:r>
          </a:p>
        </p:txBody>
      </p:sp>
      <p:sp>
        <p:nvSpPr>
          <p:cNvPr id="6" name="Oval 5">
            <a:extLst>
              <a:ext uri="{FF2B5EF4-FFF2-40B4-BE49-F238E27FC236}">
                <a16:creationId xmlns:a16="http://schemas.microsoft.com/office/drawing/2014/main" id="{B7E039D7-5A55-4FE2-B981-49D2A54A7A33}"/>
              </a:ext>
            </a:extLst>
          </p:cNvPr>
          <p:cNvSpPr/>
          <p:nvPr/>
        </p:nvSpPr>
        <p:spPr>
          <a:xfrm>
            <a:off x="6878972" y="3800213"/>
            <a:ext cx="1619076" cy="1434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9E7AE4D0-B14A-40A2-9C75-8434A555C1EE}"/>
              </a:ext>
            </a:extLst>
          </p:cNvPr>
          <p:cNvSpPr txBox="1"/>
          <p:nvPr/>
        </p:nvSpPr>
        <p:spPr>
          <a:xfrm>
            <a:off x="7097086" y="4055806"/>
            <a:ext cx="1182848" cy="923330"/>
          </a:xfrm>
          <a:prstGeom prst="rect">
            <a:avLst/>
          </a:prstGeom>
          <a:noFill/>
        </p:spPr>
        <p:txBody>
          <a:bodyPr wrap="square" rtlCol="0">
            <a:spAutoFit/>
          </a:bodyPr>
          <a:lstStyle/>
          <a:p>
            <a:pPr algn="ctr"/>
            <a:r>
              <a:rPr lang="en-GB" dirty="0"/>
              <a:t>Functional/F# / Domain</a:t>
            </a:r>
          </a:p>
        </p:txBody>
      </p:sp>
      <p:sp>
        <p:nvSpPr>
          <p:cNvPr id="15" name="Arrow: Right 14">
            <a:extLst>
              <a:ext uri="{FF2B5EF4-FFF2-40B4-BE49-F238E27FC236}">
                <a16:creationId xmlns:a16="http://schemas.microsoft.com/office/drawing/2014/main" id="{5C9E97C7-918B-4810-8E8A-DD08497A2083}"/>
              </a:ext>
            </a:extLst>
          </p:cNvPr>
          <p:cNvSpPr/>
          <p:nvPr/>
        </p:nvSpPr>
        <p:spPr>
          <a:xfrm>
            <a:off x="4204281" y="4181775"/>
            <a:ext cx="1059811" cy="6713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Right 15">
            <a:extLst>
              <a:ext uri="{FF2B5EF4-FFF2-40B4-BE49-F238E27FC236}">
                <a16:creationId xmlns:a16="http://schemas.microsoft.com/office/drawing/2014/main" id="{40CFAD69-5D8A-4693-95FE-165FBDD8ADE4}"/>
              </a:ext>
            </a:extLst>
          </p:cNvPr>
          <p:cNvSpPr/>
          <p:nvPr/>
        </p:nvSpPr>
        <p:spPr>
          <a:xfrm>
            <a:off x="10112928" y="4241896"/>
            <a:ext cx="1059811" cy="6713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Right 16">
            <a:extLst>
              <a:ext uri="{FF2B5EF4-FFF2-40B4-BE49-F238E27FC236}">
                <a16:creationId xmlns:a16="http://schemas.microsoft.com/office/drawing/2014/main" id="{B9319D05-9F24-4636-B729-1E74BF9812A1}"/>
              </a:ext>
            </a:extLst>
          </p:cNvPr>
          <p:cNvSpPr/>
          <p:nvPr/>
        </p:nvSpPr>
        <p:spPr>
          <a:xfrm>
            <a:off x="5259897" y="4170588"/>
            <a:ext cx="1619076" cy="6713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Right 17">
            <a:extLst>
              <a:ext uri="{FF2B5EF4-FFF2-40B4-BE49-F238E27FC236}">
                <a16:creationId xmlns:a16="http://schemas.microsoft.com/office/drawing/2014/main" id="{D4C7D5DD-EE1A-49B7-B3F3-21B86A26D722}"/>
              </a:ext>
            </a:extLst>
          </p:cNvPr>
          <p:cNvSpPr/>
          <p:nvPr/>
        </p:nvSpPr>
        <p:spPr>
          <a:xfrm>
            <a:off x="8491754" y="4241895"/>
            <a:ext cx="1619076" cy="6713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60AC1511-5CB7-4DF9-95DF-0B74E0593BF9}"/>
              </a:ext>
            </a:extLst>
          </p:cNvPr>
          <p:cNvSpPr/>
          <p:nvPr/>
        </p:nvSpPr>
        <p:spPr>
          <a:xfrm rot="19698842">
            <a:off x="5451667" y="3221472"/>
            <a:ext cx="14348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Http</a:t>
            </a:r>
          </a:p>
        </p:txBody>
      </p:sp>
      <p:sp>
        <p:nvSpPr>
          <p:cNvPr id="21" name="Rectangle 20">
            <a:extLst>
              <a:ext uri="{FF2B5EF4-FFF2-40B4-BE49-F238E27FC236}">
                <a16:creationId xmlns:a16="http://schemas.microsoft.com/office/drawing/2014/main" id="{FD63BDFE-6F51-481B-A3DD-DE6676EA2527}"/>
              </a:ext>
            </a:extLst>
          </p:cNvPr>
          <p:cNvSpPr/>
          <p:nvPr/>
        </p:nvSpPr>
        <p:spPr>
          <a:xfrm rot="1617427">
            <a:off x="7235160" y="2927516"/>
            <a:ext cx="280352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Database</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2849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p:bldP spid="6" grpId="0" animBg="1"/>
      <p:bldP spid="7" grpId="0"/>
      <p:bldP spid="15" grpId="0" animBg="1"/>
      <p:bldP spid="16" grpId="0" animBg="1"/>
      <p:bldP spid="17" grpId="0" animBg="1"/>
      <p:bldP spid="18" grpId="0" animBg="1"/>
      <p:bldP spid="20" grpId="0"/>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3938172" y="234049"/>
            <a:ext cx="4478405" cy="1323439"/>
          </a:xfrm>
          <a:prstGeom prst="rect">
            <a:avLst/>
          </a:prstGeom>
          <a:noFill/>
        </p:spPr>
        <p:txBody>
          <a:bodyPr wrap="none" lIns="91440" tIns="45720" rIns="91440" bIns="45720">
            <a:spAutoFit/>
          </a:bodyPr>
          <a:lstStyle/>
          <a:p>
            <a:pPr algn="ctr"/>
            <a:r>
              <a:rPr lang="en-US" sz="8000" b="1" dirty="0">
                <a:ln w="9525">
                  <a:solidFill>
                    <a:schemeClr val="bg1"/>
                  </a:solidFill>
                  <a:prstDash val="solid"/>
                </a:ln>
                <a:effectLst>
                  <a:outerShdw blurRad="12700" dist="38100" dir="2700000" algn="tl" rotWithShape="0">
                    <a:schemeClr val="bg1">
                      <a:lumMod val="50000"/>
                    </a:schemeClr>
                  </a:outerShdw>
                </a:effectLst>
              </a:rPr>
              <a:t>Resources</a:t>
            </a:r>
            <a:endPar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56060" y="1474861"/>
            <a:ext cx="12079879" cy="3606274"/>
          </a:xfrm>
        </p:spPr>
        <p:txBody>
          <a:bodyPr>
            <a:noAutofit/>
          </a:bodyPr>
          <a:lstStyle/>
          <a:p>
            <a:pPr lvl="2"/>
            <a:r>
              <a:rPr lang="en-GB" sz="3200" dirty="0">
                <a:hlinkClick r:id="rId2"/>
              </a:rPr>
              <a:t>https://parkeradam.home.blog/</a:t>
            </a:r>
          </a:p>
          <a:p>
            <a:pPr lvl="2"/>
            <a:endParaRPr lang="en-GB" sz="3200" dirty="0">
              <a:hlinkClick r:id="rId2"/>
            </a:endParaRPr>
          </a:p>
          <a:p>
            <a:pPr lvl="2"/>
            <a:r>
              <a:rPr lang="en-GB" sz="3200" dirty="0">
                <a:hlinkClick r:id="rId2"/>
              </a:rPr>
              <a:t>https://connelhooley.uk/blog/2017/04/30/f-sharp-to-c-sharp#discriminated-unions</a:t>
            </a:r>
            <a:endParaRPr lang="en-GB" sz="3200" dirty="0"/>
          </a:p>
          <a:p>
            <a:pPr lvl="2"/>
            <a:endParaRPr lang="en-GB" sz="3200" dirty="0"/>
          </a:p>
          <a:p>
            <a:pPr lvl="2"/>
            <a:r>
              <a:rPr lang="en-GB" sz="3200" dirty="0">
                <a:hlinkClick r:id="rId3"/>
              </a:rPr>
              <a:t>https://sharplab.io</a:t>
            </a:r>
            <a:endParaRPr lang="en-GB" sz="3200" dirty="0"/>
          </a:p>
          <a:p>
            <a:pPr lvl="2"/>
            <a:endParaRPr lang="en-GB" sz="3200" dirty="0"/>
          </a:p>
        </p:txBody>
      </p:sp>
    </p:spTree>
    <p:extLst>
      <p:ext uri="{BB962C8B-B14F-4D97-AF65-F5344CB8AC3E}">
        <p14:creationId xmlns:p14="http://schemas.microsoft.com/office/powerpoint/2010/main" val="3620129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ee the source image">
            <a:extLst>
              <a:ext uri="{FF2B5EF4-FFF2-40B4-BE49-F238E27FC236}">
                <a16:creationId xmlns:a16="http://schemas.microsoft.com/office/drawing/2014/main" id="{1437CBFC-B3A9-4845-9CFC-ECD51FD6FC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8041" y="1691842"/>
            <a:ext cx="5116731" cy="51167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704FCD6-8B0F-44CF-BF67-4AC2C9E82163}"/>
              </a:ext>
            </a:extLst>
          </p:cNvPr>
          <p:cNvSpPr/>
          <p:nvPr/>
        </p:nvSpPr>
        <p:spPr>
          <a:xfrm>
            <a:off x="3330790" y="149994"/>
            <a:ext cx="4887877"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Who Am I?</a:t>
            </a:r>
          </a:p>
        </p:txBody>
      </p:sp>
    </p:spTree>
    <p:extLst>
      <p:ext uri="{BB962C8B-B14F-4D97-AF65-F5344CB8AC3E}">
        <p14:creationId xmlns:p14="http://schemas.microsoft.com/office/powerpoint/2010/main" val="2349744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347BAD-57EC-4F0D-A4AD-8748F172EEBA}"/>
              </a:ext>
            </a:extLst>
          </p:cNvPr>
          <p:cNvSpPr>
            <a:spLocks noGrp="1"/>
          </p:cNvSpPr>
          <p:nvPr>
            <p:ph idx="1"/>
          </p:nvPr>
        </p:nvSpPr>
        <p:spPr>
          <a:xfrm>
            <a:off x="478962" y="1413198"/>
            <a:ext cx="7068064" cy="1733121"/>
          </a:xfrm>
        </p:spPr>
        <p:txBody>
          <a:bodyPr/>
          <a:lstStyle/>
          <a:p>
            <a:r>
              <a:rPr lang="en-GB" dirty="0"/>
              <a:t>Adam Parker</a:t>
            </a:r>
          </a:p>
          <a:p>
            <a:r>
              <a:rPr lang="en-GB" dirty="0"/>
              <a:t>Software Consultant at Opencast Software</a:t>
            </a:r>
          </a:p>
          <a:p>
            <a:r>
              <a:rPr lang="en-GB" dirty="0" err="1"/>
              <a:t>.Net</a:t>
            </a:r>
            <a:r>
              <a:rPr lang="en-GB" dirty="0"/>
              <a:t> most of Career</a:t>
            </a:r>
          </a:p>
        </p:txBody>
      </p:sp>
      <p:pic>
        <p:nvPicPr>
          <p:cNvPr id="5" name="Picture 4">
            <a:extLst>
              <a:ext uri="{FF2B5EF4-FFF2-40B4-BE49-F238E27FC236}">
                <a16:creationId xmlns:a16="http://schemas.microsoft.com/office/drawing/2014/main" id="{4FB1B6EB-0D0E-497B-A9D0-D34B465E96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7786" y="3417610"/>
            <a:ext cx="3409500" cy="3409500"/>
          </a:xfrm>
          <a:prstGeom prst="rect">
            <a:avLst/>
          </a:prstGeom>
        </p:spPr>
      </p:pic>
      <p:pic>
        <p:nvPicPr>
          <p:cNvPr id="2050" name="Picture 2" descr="Image result for opencast software">
            <a:extLst>
              <a:ext uri="{FF2B5EF4-FFF2-40B4-BE49-F238E27FC236}">
                <a16:creationId xmlns:a16="http://schemas.microsoft.com/office/drawing/2014/main" id="{91570B7C-ED1E-4C86-A239-4056010562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0235" y="1141906"/>
            <a:ext cx="4238625" cy="1905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837FD89-8E05-4E67-B9A6-85F44A9BA7CF}"/>
              </a:ext>
            </a:extLst>
          </p:cNvPr>
          <p:cNvSpPr/>
          <p:nvPr/>
        </p:nvSpPr>
        <p:spPr>
          <a:xfrm>
            <a:off x="3363741" y="189171"/>
            <a:ext cx="4887878"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Who Am I?</a:t>
            </a:r>
          </a:p>
        </p:txBody>
      </p:sp>
      <p:sp>
        <p:nvSpPr>
          <p:cNvPr id="10" name="Rectangle 9">
            <a:extLst>
              <a:ext uri="{FF2B5EF4-FFF2-40B4-BE49-F238E27FC236}">
                <a16:creationId xmlns:a16="http://schemas.microsoft.com/office/drawing/2014/main" id="{2B6EA490-2868-4D13-ACD5-BFF2FC32A9A0}"/>
              </a:ext>
            </a:extLst>
          </p:cNvPr>
          <p:cNvSpPr/>
          <p:nvPr/>
        </p:nvSpPr>
        <p:spPr>
          <a:xfrm>
            <a:off x="321435" y="3164758"/>
            <a:ext cx="5486245" cy="769441"/>
          </a:xfrm>
          <a:prstGeom prst="rect">
            <a:avLst/>
          </a:prstGeom>
          <a:noFill/>
        </p:spPr>
        <p:txBody>
          <a:bodyPr wrap="none" lIns="91440" tIns="45720" rIns="91440" bIns="45720">
            <a:spAutoFit/>
          </a:bodyPr>
          <a:lstStyle/>
          <a:p>
            <a:pPr algn="ctr"/>
            <a:r>
              <a:rPr lang="en-US" sz="4400" b="1" dirty="0">
                <a:ln w="9525">
                  <a:solidFill>
                    <a:schemeClr val="bg1"/>
                  </a:solidFill>
                  <a:prstDash val="solid"/>
                </a:ln>
                <a:effectLst>
                  <a:outerShdw blurRad="12700" dist="38100" dir="2700000" algn="tl" rotWithShape="0">
                    <a:schemeClr val="bg1">
                      <a:lumMod val="50000"/>
                    </a:schemeClr>
                  </a:outerShdw>
                </a:effectLst>
              </a:rPr>
              <a:t>Notable Achievements</a:t>
            </a:r>
            <a:endPar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1" name="Content Placeholder 2">
            <a:extLst>
              <a:ext uri="{FF2B5EF4-FFF2-40B4-BE49-F238E27FC236}">
                <a16:creationId xmlns:a16="http://schemas.microsoft.com/office/drawing/2014/main" id="{B17AE320-6575-44BD-AC9A-CFCC1E02D6D3}"/>
              </a:ext>
            </a:extLst>
          </p:cNvPr>
          <p:cNvSpPr txBox="1">
            <a:spLocks/>
          </p:cNvSpPr>
          <p:nvPr/>
        </p:nvSpPr>
        <p:spPr>
          <a:xfrm>
            <a:off x="321435" y="3863956"/>
            <a:ext cx="7068064" cy="6586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Creating this talk</a:t>
            </a:r>
          </a:p>
        </p:txBody>
      </p:sp>
      <p:sp>
        <p:nvSpPr>
          <p:cNvPr id="12" name="Content Placeholder 2">
            <a:extLst>
              <a:ext uri="{FF2B5EF4-FFF2-40B4-BE49-F238E27FC236}">
                <a16:creationId xmlns:a16="http://schemas.microsoft.com/office/drawing/2014/main" id="{53333AE2-C659-41AC-B3C6-F71FF1E490B6}"/>
              </a:ext>
            </a:extLst>
          </p:cNvPr>
          <p:cNvSpPr txBox="1">
            <a:spLocks/>
          </p:cNvSpPr>
          <p:nvPr/>
        </p:nvSpPr>
        <p:spPr>
          <a:xfrm>
            <a:off x="321435" y="4322527"/>
            <a:ext cx="7068064" cy="6586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Learning PowerPoint Animations for this talk</a:t>
            </a:r>
          </a:p>
        </p:txBody>
      </p:sp>
      <p:sp>
        <p:nvSpPr>
          <p:cNvPr id="13" name="Content Placeholder 2">
            <a:extLst>
              <a:ext uri="{FF2B5EF4-FFF2-40B4-BE49-F238E27FC236}">
                <a16:creationId xmlns:a16="http://schemas.microsoft.com/office/drawing/2014/main" id="{4C103A09-7CA3-4541-9105-48C1236CBCD3}"/>
              </a:ext>
            </a:extLst>
          </p:cNvPr>
          <p:cNvSpPr txBox="1">
            <a:spLocks/>
          </p:cNvSpPr>
          <p:nvPr/>
        </p:nvSpPr>
        <p:spPr>
          <a:xfrm>
            <a:off x="321435" y="4793051"/>
            <a:ext cx="7068064" cy="6586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Not Much Else</a:t>
            </a:r>
          </a:p>
        </p:txBody>
      </p:sp>
    </p:spTree>
    <p:extLst>
      <p:ext uri="{BB962C8B-B14F-4D97-AF65-F5344CB8AC3E}">
        <p14:creationId xmlns:p14="http://schemas.microsoft.com/office/powerpoint/2010/main" val="189735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heel(1)">
                                      <p:cBhvr>
                                        <p:cTn id="15" dur="10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347BAD-57EC-4F0D-A4AD-8748F172EEBA}"/>
              </a:ext>
            </a:extLst>
          </p:cNvPr>
          <p:cNvSpPr>
            <a:spLocks noGrp="1"/>
          </p:cNvSpPr>
          <p:nvPr>
            <p:ph idx="1"/>
          </p:nvPr>
        </p:nvSpPr>
        <p:spPr>
          <a:xfrm>
            <a:off x="478962" y="1413198"/>
            <a:ext cx="11474740" cy="1733121"/>
          </a:xfrm>
        </p:spPr>
        <p:txBody>
          <a:bodyPr>
            <a:noAutofit/>
          </a:bodyPr>
          <a:lstStyle/>
          <a:p>
            <a:r>
              <a:rPr lang="en-GB" sz="3200" dirty="0"/>
              <a:t>Quick look at the work ‘Interoperability’</a:t>
            </a:r>
          </a:p>
          <a:p>
            <a:r>
              <a:rPr lang="en-GB" sz="3200" dirty="0"/>
              <a:t>Object-Oriented to Object-Oriented</a:t>
            </a:r>
          </a:p>
          <a:p>
            <a:pPr lvl="1"/>
            <a:r>
              <a:rPr lang="en-GB" sz="3200" dirty="0"/>
              <a:t>Featuring C# and Visual Basic</a:t>
            </a:r>
          </a:p>
          <a:p>
            <a:r>
              <a:rPr lang="en-GB" sz="3200" dirty="0"/>
              <a:t>Object-Oriented – Functional</a:t>
            </a:r>
          </a:p>
          <a:p>
            <a:pPr lvl="1"/>
            <a:r>
              <a:rPr lang="en-GB" sz="3200" dirty="0"/>
              <a:t>Featuring C# and F#</a:t>
            </a:r>
          </a:p>
          <a:p>
            <a:pPr lvl="2"/>
            <a:r>
              <a:rPr lang="en-GB" sz="3200" dirty="0"/>
              <a:t>When it Works well</a:t>
            </a:r>
          </a:p>
          <a:p>
            <a:pPr lvl="2"/>
            <a:r>
              <a:rPr lang="en-GB" sz="3200" dirty="0"/>
              <a:t>When it doesn't work well (more often than you might think)</a:t>
            </a:r>
          </a:p>
        </p:txBody>
      </p:sp>
      <p:sp>
        <p:nvSpPr>
          <p:cNvPr id="9" name="Rectangle 8">
            <a:extLst>
              <a:ext uri="{FF2B5EF4-FFF2-40B4-BE49-F238E27FC236}">
                <a16:creationId xmlns:a16="http://schemas.microsoft.com/office/drawing/2014/main" id="{2837FD89-8E05-4E67-B9A6-85F44A9BA7CF}"/>
              </a:ext>
            </a:extLst>
          </p:cNvPr>
          <p:cNvSpPr/>
          <p:nvPr/>
        </p:nvSpPr>
        <p:spPr>
          <a:xfrm>
            <a:off x="1728812" y="189171"/>
            <a:ext cx="8157746"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What’s in the talk?</a:t>
            </a:r>
          </a:p>
        </p:txBody>
      </p:sp>
    </p:spTree>
    <p:extLst>
      <p:ext uri="{BB962C8B-B14F-4D97-AF65-F5344CB8AC3E}">
        <p14:creationId xmlns:p14="http://schemas.microsoft.com/office/powerpoint/2010/main" val="3690855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803247-2745-4774-9397-4CDA60D7F298}"/>
              </a:ext>
            </a:extLst>
          </p:cNvPr>
          <p:cNvSpPr/>
          <p:nvPr/>
        </p:nvSpPr>
        <p:spPr>
          <a:xfrm>
            <a:off x="2184288" y="189171"/>
            <a:ext cx="7246792"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What is Interop?</a:t>
            </a:r>
          </a:p>
        </p:txBody>
      </p:sp>
      <p:sp>
        <p:nvSpPr>
          <p:cNvPr id="5" name="TextBox 4">
            <a:extLst>
              <a:ext uri="{FF2B5EF4-FFF2-40B4-BE49-F238E27FC236}">
                <a16:creationId xmlns:a16="http://schemas.microsoft.com/office/drawing/2014/main" id="{2BD2543E-4CEA-404A-89AB-098A7AE44573}"/>
              </a:ext>
            </a:extLst>
          </p:cNvPr>
          <p:cNvSpPr txBox="1"/>
          <p:nvPr/>
        </p:nvSpPr>
        <p:spPr>
          <a:xfrm>
            <a:off x="411892" y="1438801"/>
            <a:ext cx="5255740" cy="4524315"/>
          </a:xfrm>
          <a:prstGeom prst="rect">
            <a:avLst/>
          </a:prstGeom>
          <a:noFill/>
          <a:ln>
            <a:solidFill>
              <a:schemeClr val="tx1"/>
            </a:solidFill>
          </a:ln>
        </p:spPr>
        <p:txBody>
          <a:bodyPr wrap="square" rtlCol="0">
            <a:spAutoFit/>
          </a:bodyPr>
          <a:lstStyle/>
          <a:p>
            <a:pPr algn="ctr"/>
            <a:r>
              <a:rPr lang="en-GB" sz="2400" u="sng" dirty="0"/>
              <a:t>Microsoft’s Definition</a:t>
            </a:r>
          </a:p>
          <a:p>
            <a:pPr algn="ctr"/>
            <a:r>
              <a:rPr lang="en-GB" sz="2400" i="1" dirty="0"/>
              <a:t>“Interoperability enables you to preserve and take advantage of existing investments in unmanaged code. Code that runs under the control of the common language runtime (CLR) is called managed code, and code that runs outside the CLR is called unmanaged code. COM, COM+, C++ components, ActiveX components, and Microsoft Windows API are examples of unmanaged code.”</a:t>
            </a:r>
          </a:p>
        </p:txBody>
      </p:sp>
      <p:sp>
        <p:nvSpPr>
          <p:cNvPr id="6" name="TextBox 5">
            <a:extLst>
              <a:ext uri="{FF2B5EF4-FFF2-40B4-BE49-F238E27FC236}">
                <a16:creationId xmlns:a16="http://schemas.microsoft.com/office/drawing/2014/main" id="{950F0931-29B7-4B63-AA75-ACE7437E9226}"/>
              </a:ext>
            </a:extLst>
          </p:cNvPr>
          <p:cNvSpPr txBox="1"/>
          <p:nvPr/>
        </p:nvSpPr>
        <p:spPr>
          <a:xfrm>
            <a:off x="6450227" y="1512610"/>
            <a:ext cx="5626444" cy="1200329"/>
          </a:xfrm>
          <a:prstGeom prst="rect">
            <a:avLst/>
          </a:prstGeom>
          <a:noFill/>
          <a:ln>
            <a:solidFill>
              <a:schemeClr val="tx1"/>
            </a:solidFill>
          </a:ln>
        </p:spPr>
        <p:txBody>
          <a:bodyPr wrap="square" rtlCol="0">
            <a:spAutoFit/>
          </a:bodyPr>
          <a:lstStyle/>
          <a:p>
            <a:pPr algn="ctr"/>
            <a:r>
              <a:rPr lang="en-GB" sz="2400" u="sng" dirty="0"/>
              <a:t>My Definition</a:t>
            </a:r>
          </a:p>
          <a:p>
            <a:pPr algn="ctr"/>
            <a:r>
              <a:rPr lang="en-GB" sz="2400" i="1" dirty="0"/>
              <a:t>“Using Libraries from other languages in your project”</a:t>
            </a:r>
          </a:p>
        </p:txBody>
      </p:sp>
      <p:pic>
        <p:nvPicPr>
          <p:cNvPr id="4104" name="Picture 8" descr="See the source image">
            <a:extLst>
              <a:ext uri="{FF2B5EF4-FFF2-40B4-BE49-F238E27FC236}">
                <a16:creationId xmlns:a16="http://schemas.microsoft.com/office/drawing/2014/main" id="{DA8AAD71-DFA1-4E4E-B552-7639797BA4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0312" y="2753966"/>
            <a:ext cx="3974469" cy="4021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10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104"/>
                                        </p:tgtEl>
                                        <p:attrNameLst>
                                          <p:attrName>style.visibility</p:attrName>
                                        </p:attrNameLst>
                                      </p:cBhvr>
                                      <p:to>
                                        <p:strVal val="visible"/>
                                      </p:to>
                                    </p:set>
                                    <p:anim calcmode="lin" valueType="num">
                                      <p:cBhvr additive="base">
                                        <p:cTn id="17" dur="500" fill="hold"/>
                                        <p:tgtEl>
                                          <p:spTgt spid="4104"/>
                                        </p:tgtEl>
                                        <p:attrNameLst>
                                          <p:attrName>ppt_x</p:attrName>
                                        </p:attrNameLst>
                                      </p:cBhvr>
                                      <p:tavLst>
                                        <p:tav tm="0">
                                          <p:val>
                                            <p:strVal val="#ppt_x"/>
                                          </p:val>
                                        </p:tav>
                                        <p:tav tm="100000">
                                          <p:val>
                                            <p:strVal val="#ppt_x"/>
                                          </p:val>
                                        </p:tav>
                                      </p:tavLst>
                                    </p:anim>
                                    <p:anim calcmode="lin" valueType="num">
                                      <p:cBhvr additive="base">
                                        <p:cTn id="18" dur="500" fill="hold"/>
                                        <p:tgtEl>
                                          <p:spTgt spid="41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1605255" y="189171"/>
            <a:ext cx="8404866"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Visual Basic And C#</a:t>
            </a:r>
          </a:p>
        </p:txBody>
      </p:sp>
      <p:pic>
        <p:nvPicPr>
          <p:cNvPr id="6" name="Picture 5">
            <a:extLst>
              <a:ext uri="{FF2B5EF4-FFF2-40B4-BE49-F238E27FC236}">
                <a16:creationId xmlns:a16="http://schemas.microsoft.com/office/drawing/2014/main" id="{86FBAEB3-BE97-471A-BD88-47AB08F4A5EC}"/>
              </a:ext>
            </a:extLst>
          </p:cNvPr>
          <p:cNvPicPr>
            <a:picLocks noChangeAspect="1"/>
          </p:cNvPicPr>
          <p:nvPr/>
        </p:nvPicPr>
        <p:blipFill>
          <a:blip r:embed="rId3"/>
          <a:stretch>
            <a:fillRect/>
          </a:stretch>
        </p:blipFill>
        <p:spPr>
          <a:xfrm>
            <a:off x="261792" y="2022694"/>
            <a:ext cx="5203362" cy="3990928"/>
          </a:xfrm>
          <a:prstGeom prst="rect">
            <a:avLst/>
          </a:prstGeom>
        </p:spPr>
      </p:pic>
      <p:pic>
        <p:nvPicPr>
          <p:cNvPr id="7" name="Picture 6">
            <a:extLst>
              <a:ext uri="{FF2B5EF4-FFF2-40B4-BE49-F238E27FC236}">
                <a16:creationId xmlns:a16="http://schemas.microsoft.com/office/drawing/2014/main" id="{C0FF720A-0676-41C0-A754-2E4F95C6F11C}"/>
              </a:ext>
            </a:extLst>
          </p:cNvPr>
          <p:cNvPicPr>
            <a:picLocks noChangeAspect="1"/>
          </p:cNvPicPr>
          <p:nvPr/>
        </p:nvPicPr>
        <p:blipFill>
          <a:blip r:embed="rId4"/>
          <a:stretch>
            <a:fillRect/>
          </a:stretch>
        </p:blipFill>
        <p:spPr>
          <a:xfrm>
            <a:off x="5606469" y="2162737"/>
            <a:ext cx="6204513" cy="3669652"/>
          </a:xfrm>
          <a:prstGeom prst="rect">
            <a:avLst/>
          </a:prstGeom>
        </p:spPr>
      </p:pic>
    </p:spTree>
    <p:extLst>
      <p:ext uri="{BB962C8B-B14F-4D97-AF65-F5344CB8AC3E}">
        <p14:creationId xmlns:p14="http://schemas.microsoft.com/office/powerpoint/2010/main" val="3849683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1605255" y="189171"/>
            <a:ext cx="8404866"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Visual Basic And C#</a:t>
            </a:r>
          </a:p>
        </p:txBody>
      </p:sp>
      <p:pic>
        <p:nvPicPr>
          <p:cNvPr id="2" name="Picture 1">
            <a:extLst>
              <a:ext uri="{FF2B5EF4-FFF2-40B4-BE49-F238E27FC236}">
                <a16:creationId xmlns:a16="http://schemas.microsoft.com/office/drawing/2014/main" id="{D1897EC0-25B8-4113-B942-B3995F213ADD}"/>
              </a:ext>
            </a:extLst>
          </p:cNvPr>
          <p:cNvPicPr>
            <a:picLocks noChangeAspect="1"/>
          </p:cNvPicPr>
          <p:nvPr/>
        </p:nvPicPr>
        <p:blipFill>
          <a:blip r:embed="rId2"/>
          <a:stretch>
            <a:fillRect/>
          </a:stretch>
        </p:blipFill>
        <p:spPr>
          <a:xfrm>
            <a:off x="3297820" y="1512610"/>
            <a:ext cx="5019735" cy="5097360"/>
          </a:xfrm>
          <a:prstGeom prst="rect">
            <a:avLst/>
          </a:prstGeom>
        </p:spPr>
      </p:pic>
      <p:sp>
        <p:nvSpPr>
          <p:cNvPr id="3" name="Oval 2">
            <a:extLst>
              <a:ext uri="{FF2B5EF4-FFF2-40B4-BE49-F238E27FC236}">
                <a16:creationId xmlns:a16="http://schemas.microsoft.com/office/drawing/2014/main" id="{69756F8A-115B-453F-8397-FDFBCEF2381C}"/>
              </a:ext>
            </a:extLst>
          </p:cNvPr>
          <p:cNvSpPr/>
          <p:nvPr/>
        </p:nvSpPr>
        <p:spPr>
          <a:xfrm>
            <a:off x="3624044" y="4061290"/>
            <a:ext cx="4462943" cy="4613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6CB6F564-B9DA-4BCB-A83C-05DBBF951379}"/>
              </a:ext>
            </a:extLst>
          </p:cNvPr>
          <p:cNvSpPr/>
          <p:nvPr/>
        </p:nvSpPr>
        <p:spPr>
          <a:xfrm>
            <a:off x="3162650" y="1684584"/>
            <a:ext cx="1912690" cy="4613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86235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8D325-366B-47E5-934D-FC405F65C783}"/>
              </a:ext>
            </a:extLst>
          </p:cNvPr>
          <p:cNvSpPr/>
          <p:nvPr/>
        </p:nvSpPr>
        <p:spPr>
          <a:xfrm>
            <a:off x="1498596" y="189171"/>
            <a:ext cx="8618193"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But what About F#?</a:t>
            </a:r>
          </a:p>
        </p:txBody>
      </p:sp>
      <p:sp>
        <p:nvSpPr>
          <p:cNvPr id="5" name="Content Placeholder 2">
            <a:extLst>
              <a:ext uri="{FF2B5EF4-FFF2-40B4-BE49-F238E27FC236}">
                <a16:creationId xmlns:a16="http://schemas.microsoft.com/office/drawing/2014/main" id="{93B4D857-0A6D-4657-913A-56C62D4776A0}"/>
              </a:ext>
            </a:extLst>
          </p:cNvPr>
          <p:cNvSpPr>
            <a:spLocks noGrp="1"/>
          </p:cNvSpPr>
          <p:nvPr>
            <p:ph idx="1"/>
          </p:nvPr>
        </p:nvSpPr>
        <p:spPr>
          <a:xfrm>
            <a:off x="116732" y="2181683"/>
            <a:ext cx="5369668" cy="3606274"/>
          </a:xfrm>
        </p:spPr>
        <p:txBody>
          <a:bodyPr>
            <a:noAutofit/>
          </a:bodyPr>
          <a:lstStyle/>
          <a:p>
            <a:pPr lvl="2"/>
            <a:r>
              <a:rPr lang="en-GB" sz="3200" dirty="0"/>
              <a:t>Discriminated Unions</a:t>
            </a:r>
          </a:p>
          <a:p>
            <a:pPr lvl="2"/>
            <a:r>
              <a:rPr lang="en-GB" sz="3200" dirty="0"/>
              <a:t>Options</a:t>
            </a:r>
          </a:p>
          <a:p>
            <a:pPr lvl="2"/>
            <a:r>
              <a:rPr lang="en-GB" sz="3200" dirty="0"/>
              <a:t>Higher Order Functions</a:t>
            </a:r>
          </a:p>
          <a:p>
            <a:pPr lvl="2"/>
            <a:r>
              <a:rPr lang="en-GB" sz="3200" dirty="0"/>
              <a:t>Modules</a:t>
            </a:r>
          </a:p>
          <a:p>
            <a:pPr lvl="2"/>
            <a:r>
              <a:rPr lang="en-GB" sz="3200" dirty="0"/>
              <a:t>Records</a:t>
            </a:r>
          </a:p>
          <a:p>
            <a:pPr lvl="2"/>
            <a:r>
              <a:rPr lang="en-GB" sz="3200" dirty="0"/>
              <a:t>Sequences</a:t>
            </a:r>
          </a:p>
          <a:p>
            <a:pPr lvl="2"/>
            <a:endParaRPr lang="en-GB" sz="3200" dirty="0"/>
          </a:p>
        </p:txBody>
      </p:sp>
      <p:pic>
        <p:nvPicPr>
          <p:cNvPr id="1030" name="Picture 6" descr="Lambda : définition de LAMBDA, subst. masc. | La langue française">
            <a:extLst>
              <a:ext uri="{FF2B5EF4-FFF2-40B4-BE49-F238E27FC236}">
                <a16:creationId xmlns:a16="http://schemas.microsoft.com/office/drawing/2014/main" id="{A57F312A-5CB3-4156-BF49-89D3D2F9C422}"/>
              </a:ext>
            </a:extLst>
          </p:cNvPr>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8710789" y="2374796"/>
            <a:ext cx="3481211" cy="348121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See the source image">
            <a:extLst>
              <a:ext uri="{FF2B5EF4-FFF2-40B4-BE49-F238E27FC236}">
                <a16:creationId xmlns:a16="http://schemas.microsoft.com/office/drawing/2014/main" id="{9B24F4E8-37F9-4884-8E59-66EEF82494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8799" y="2271070"/>
            <a:ext cx="3688665" cy="3688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354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1045</TotalTime>
  <Words>505</Words>
  <Application>Microsoft Office PowerPoint</Application>
  <PresentationFormat>Widescreen</PresentationFormat>
  <Paragraphs>83</Paragraphs>
  <Slides>26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Parker</dc:creator>
  <cp:lastModifiedBy>Adam Parker</cp:lastModifiedBy>
  <cp:revision>40</cp:revision>
  <dcterms:created xsi:type="dcterms:W3CDTF">2020-03-01T20:36:37Z</dcterms:created>
  <dcterms:modified xsi:type="dcterms:W3CDTF">2020-07-20T13:50:04Z</dcterms:modified>
</cp:coreProperties>
</file>