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8" r:id="rId7"/>
    <p:sldId id="269" r:id="rId8"/>
    <p:sldId id="260" r:id="rId9"/>
    <p:sldId id="263" r:id="rId10"/>
    <p:sldId id="262" r:id="rId11"/>
    <p:sldId id="264" r:id="rId12"/>
    <p:sldId id="265" r:id="rId13"/>
    <p:sldId id="272" r:id="rId14"/>
    <p:sldId id="273" r:id="rId15"/>
    <p:sldId id="267" r:id="rId16"/>
    <p:sldId id="266" r:id="rId17"/>
    <p:sldId id="270" r:id="rId18"/>
    <p:sldId id="274" r:id="rId19"/>
    <p:sldId id="275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9" autoAdjust="0"/>
    <p:restoredTop sz="94660"/>
  </p:normalViewPr>
  <p:slideViewPr>
    <p:cSldViewPr snapToGrid="0">
      <p:cViewPr>
        <p:scale>
          <a:sx n="50" d="100"/>
          <a:sy n="50" d="100"/>
        </p:scale>
        <p:origin x="9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Steel Industry Energy Consumption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Regression and Classification analysis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545D-3A94-4257-CA60-89FC964E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metrics: Corr Plot Regression on kWh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D5703-F8D9-8E8A-D871-FD8AEF1B1248}"/>
              </a:ext>
            </a:extLst>
          </p:cNvPr>
          <p:cNvSpPr txBox="1"/>
          <p:nvPr/>
        </p:nvSpPr>
        <p:spPr>
          <a:xfrm>
            <a:off x="1097280" y="2423160"/>
            <a:ext cx="2362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Leading Current Power factor is very highly correlated, thus not significantly informative and increases training time.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31E8D-0F2B-1641-F272-30A286EE2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2068276"/>
            <a:ext cx="6080762" cy="392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3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545D-3A94-4257-CA60-89FC964E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metrics: Corr Plot Classification on </a:t>
            </a:r>
            <a:r>
              <a:rPr lang="en-US" dirty="0" err="1"/>
              <a:t>Load_Type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D5703-F8D9-8E8A-D871-FD8AEF1B1248}"/>
              </a:ext>
            </a:extLst>
          </p:cNvPr>
          <p:cNvSpPr txBox="1"/>
          <p:nvPr/>
        </p:nvSpPr>
        <p:spPr>
          <a:xfrm>
            <a:off x="1097280" y="2423160"/>
            <a:ext cx="2362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Same story with Leading Current Power Factor, as well as CO2 being highly correlated with kWh.</a:t>
            </a:r>
          </a:p>
          <a:p>
            <a:pPr marL="285750" indent="-285750">
              <a:buFontTx/>
              <a:buChar char="-"/>
            </a:pPr>
            <a:r>
              <a:rPr lang="en-US" dirty="0"/>
              <a:t>Important note: This may change in the future as companies switch to more solar.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D0878F-D5D4-13F3-F712-C931E02C4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164080"/>
            <a:ext cx="5973020" cy="385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02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545D-3A94-4257-CA60-89FC964EF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69483"/>
            <a:ext cx="5806440" cy="1450757"/>
          </a:xfrm>
        </p:spPr>
        <p:txBody>
          <a:bodyPr>
            <a:normAutofit/>
          </a:bodyPr>
          <a:lstStyle/>
          <a:p>
            <a:r>
              <a:rPr lang="en-US" sz="3200" dirty="0"/>
              <a:t>Important metrics: Total Distributions over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D5703-F8D9-8E8A-D871-FD8AEF1B1248}"/>
              </a:ext>
            </a:extLst>
          </p:cNvPr>
          <p:cNvSpPr txBox="1"/>
          <p:nvPr/>
        </p:nvSpPr>
        <p:spPr>
          <a:xfrm>
            <a:off x="579120" y="242316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Example code functionality to filter based on specified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47B553-FA56-B2BE-352F-4865FABCF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839" y="2316480"/>
            <a:ext cx="7392041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81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545D-3A94-4257-CA60-89FC964EF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69483"/>
            <a:ext cx="9433560" cy="1450757"/>
          </a:xfrm>
        </p:spPr>
        <p:txBody>
          <a:bodyPr>
            <a:normAutofit/>
          </a:bodyPr>
          <a:lstStyle/>
          <a:p>
            <a:r>
              <a:rPr lang="en-US" sz="3200" dirty="0"/>
              <a:t>Important metrics: Regression assay: Root mean squared error and R squared metrics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D5703-F8D9-8E8A-D871-FD8AEF1B1248}"/>
              </a:ext>
            </a:extLst>
          </p:cNvPr>
          <p:cNvSpPr txBox="1"/>
          <p:nvPr/>
        </p:nvSpPr>
        <p:spPr>
          <a:xfrm>
            <a:off x="579120" y="2423160"/>
            <a:ext cx="2362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regression capabilities are extremely powerful, primarily due to the high correlations seen in the correlation plot between the other kwh metrics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F439E0-DB25-DD6F-5F4C-8B6EDF305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107" y="2097931"/>
            <a:ext cx="5082693" cy="429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46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545D-3A94-4257-CA60-89FC964EF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69483"/>
            <a:ext cx="5806440" cy="1450757"/>
          </a:xfrm>
        </p:spPr>
        <p:txBody>
          <a:bodyPr>
            <a:normAutofit/>
          </a:bodyPr>
          <a:lstStyle/>
          <a:p>
            <a:r>
              <a:rPr lang="en-US" sz="3200" dirty="0"/>
              <a:t>Final results: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D5703-F8D9-8E8A-D871-FD8AEF1B1248}"/>
              </a:ext>
            </a:extLst>
          </p:cNvPr>
          <p:cNvSpPr txBox="1"/>
          <p:nvPr/>
        </p:nvSpPr>
        <p:spPr>
          <a:xfrm>
            <a:off x="579120" y="2423160"/>
            <a:ext cx="2819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Mean Squared Error: 0.00268</a:t>
            </a:r>
          </a:p>
          <a:p>
            <a:pPr marL="285750" indent="-285750">
              <a:buFontTx/>
              <a:buChar char="-"/>
            </a:pPr>
            <a:r>
              <a:rPr lang="en-US" dirty="0"/>
              <a:t>Very strong predictive capabilities but perhaps not realistic due to collection order of </a:t>
            </a:r>
            <a:r>
              <a:rPr lang="en-US" dirty="0" err="1"/>
              <a:t>khw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/>
              <a:t>Either way predictive capability is strong if access to peripheral metrics is there.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B4C92-F2D7-FE12-47FA-88BA3937D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740" y="1920240"/>
            <a:ext cx="8023155" cy="426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90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545D-3A94-4257-CA60-89FC964EF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69483"/>
            <a:ext cx="9723120" cy="1450757"/>
          </a:xfrm>
        </p:spPr>
        <p:txBody>
          <a:bodyPr>
            <a:normAutofit/>
          </a:bodyPr>
          <a:lstStyle/>
          <a:p>
            <a:r>
              <a:rPr lang="en-US" sz="3200" dirty="0"/>
              <a:t>Important metrics: Classification assay: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D5703-F8D9-8E8A-D871-FD8AEF1B1248}"/>
              </a:ext>
            </a:extLst>
          </p:cNvPr>
          <p:cNvSpPr txBox="1"/>
          <p:nvPr/>
        </p:nvSpPr>
        <p:spPr>
          <a:xfrm>
            <a:off x="579120" y="2423160"/>
            <a:ext cx="4053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XGBClassifier</a:t>
            </a:r>
            <a:r>
              <a:rPr lang="en-US" dirty="0"/>
              <a:t> once again performs best</a:t>
            </a:r>
          </a:p>
          <a:p>
            <a:pPr marL="285750" indent="-285750">
              <a:buFontTx/>
              <a:buChar char="-"/>
            </a:pPr>
            <a:r>
              <a:rPr lang="en-US" dirty="0"/>
              <a:t>This is usually the case that both in regression and classification, the same classifiers and regressors succeed.</a:t>
            </a:r>
          </a:p>
          <a:p>
            <a:pPr marL="285750" indent="-285750">
              <a:buFontTx/>
              <a:buChar char="-"/>
            </a:pPr>
            <a:r>
              <a:rPr lang="en-US" dirty="0"/>
              <a:t>Load Type classification is  consistently accurate for classification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966467-066F-69D6-BF75-862CBAC2D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456" y="2354486"/>
            <a:ext cx="6313020" cy="339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38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AAF4-7D28-4063-9EB3-0FE1B462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Results: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B2D9A3-975A-8032-7A10-FBCFBE3A3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977" y="2033282"/>
            <a:ext cx="7679143" cy="18376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257E76-99C5-9292-0C5A-9DCE734B0774}"/>
              </a:ext>
            </a:extLst>
          </p:cNvPr>
          <p:cNvSpPr txBox="1"/>
          <p:nvPr/>
        </p:nvSpPr>
        <p:spPr>
          <a:xfrm>
            <a:off x="1402080" y="2194560"/>
            <a:ext cx="2301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</a:rPr>
              <a:t>Accuracy of the best model: 0.959189497716895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502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545D-3A94-4257-CA60-89FC964EF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69483"/>
            <a:ext cx="5806440" cy="1450757"/>
          </a:xfrm>
        </p:spPr>
        <p:txBody>
          <a:bodyPr>
            <a:normAutofit/>
          </a:bodyPr>
          <a:lstStyle/>
          <a:p>
            <a:r>
              <a:rPr lang="en-US" sz="3200" dirty="0"/>
              <a:t>Important metrics: Total Distributions over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D5703-F8D9-8E8A-D871-FD8AEF1B1248}"/>
              </a:ext>
            </a:extLst>
          </p:cNvPr>
          <p:cNvSpPr txBox="1"/>
          <p:nvPr/>
        </p:nvSpPr>
        <p:spPr>
          <a:xfrm>
            <a:off x="579120" y="242316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Example code functionality to filter based on specified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47B553-FA56-B2BE-352F-4865FABCF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839" y="2316480"/>
            <a:ext cx="7392041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7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545D-3A94-4257-CA60-89FC964E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metrics: </a:t>
            </a:r>
            <a:r>
              <a:rPr lang="en-US" dirty="0" err="1"/>
              <a:t>Usage_kWh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D5703-F8D9-8E8A-D871-FD8AEF1B1248}"/>
              </a:ext>
            </a:extLst>
          </p:cNvPr>
          <p:cNvSpPr txBox="1"/>
          <p:nvPr/>
        </p:nvSpPr>
        <p:spPr>
          <a:xfrm>
            <a:off x="579120" y="2423160"/>
            <a:ext cx="3474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Bimodal distribution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Skewed significantly left</a:t>
            </a:r>
          </a:p>
          <a:p>
            <a:pPr marL="285750" indent="-285750">
              <a:buFontTx/>
              <a:buChar char="-"/>
            </a:pPr>
            <a:r>
              <a:rPr lang="en-US" dirty="0"/>
              <a:t>Plotting against other categories may reveal the nature of the bimodal distribution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33F6E7-334B-458B-CC87-60BD49AFD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75" y="2339440"/>
            <a:ext cx="6451105" cy="307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4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545D-3A94-4257-CA60-89FC964E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check: Day of week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D5703-F8D9-8E8A-D871-FD8AEF1B1248}"/>
              </a:ext>
            </a:extLst>
          </p:cNvPr>
          <p:cNvSpPr txBox="1"/>
          <p:nvPr/>
        </p:nvSpPr>
        <p:spPr>
          <a:xfrm>
            <a:off x="579120" y="2423160"/>
            <a:ext cx="3474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Mondays have an odd percentage in the data, for data that includes dates ranging from over a single year, worth investigating if impactful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A81CBD-B4F2-A3C7-F66C-60B3FDEF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169" y="2145671"/>
            <a:ext cx="6727985" cy="356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39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545D-3A94-4257-CA60-89FC964E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check: </a:t>
            </a:r>
            <a:r>
              <a:rPr lang="en-US" dirty="0" err="1"/>
              <a:t>Load_Type</a:t>
            </a:r>
            <a:r>
              <a:rPr lang="en-US" dirty="0"/>
              <a:t> imbalance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D5703-F8D9-8E8A-D871-FD8AEF1B1248}"/>
              </a:ext>
            </a:extLst>
          </p:cNvPr>
          <p:cNvSpPr txBox="1"/>
          <p:nvPr/>
        </p:nvSpPr>
        <p:spPr>
          <a:xfrm>
            <a:off x="579120" y="2423160"/>
            <a:ext cx="3474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Balance is imbalanced if we are using classification with </a:t>
            </a:r>
            <a:r>
              <a:rPr lang="en-US" dirty="0" err="1"/>
              <a:t>Load_Type</a:t>
            </a:r>
            <a:r>
              <a:rPr lang="en-US" dirty="0"/>
              <a:t> as a target column.</a:t>
            </a:r>
            <a:br>
              <a:rPr lang="en-US" dirty="0"/>
            </a:br>
            <a:r>
              <a:rPr lang="en-US" dirty="0"/>
              <a:t>Should use </a:t>
            </a:r>
            <a:r>
              <a:rPr lang="en-US" b="1" dirty="0"/>
              <a:t>SMOTE</a:t>
            </a:r>
            <a:r>
              <a:rPr lang="en-US" dirty="0"/>
              <a:t>, </a:t>
            </a:r>
            <a:r>
              <a:rPr lang="en-US" b="1" dirty="0"/>
              <a:t>Borderline</a:t>
            </a:r>
            <a:r>
              <a:rPr lang="en-US" dirty="0"/>
              <a:t> </a:t>
            </a:r>
            <a:r>
              <a:rPr lang="en-US" b="1" dirty="0"/>
              <a:t>SMOTE</a:t>
            </a:r>
            <a:r>
              <a:rPr lang="en-US" dirty="0"/>
              <a:t>, or </a:t>
            </a:r>
            <a:r>
              <a:rPr lang="en-US" b="1" dirty="0"/>
              <a:t>ADASYN</a:t>
            </a:r>
            <a:r>
              <a:rPr lang="en-US" dirty="0"/>
              <a:t> to process first.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84E289-2849-CD98-67A8-FE94E5638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723" y="2152217"/>
            <a:ext cx="6876878" cy="36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10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545D-3A94-4257-CA60-89FC964E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metrics: Total Distributions over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D5703-F8D9-8E8A-D871-FD8AEF1B1248}"/>
              </a:ext>
            </a:extLst>
          </p:cNvPr>
          <p:cNvSpPr txBox="1"/>
          <p:nvPr/>
        </p:nvSpPr>
        <p:spPr>
          <a:xfrm>
            <a:off x="579120" y="2423160"/>
            <a:ext cx="236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Many are exponential in nature, and a logarithmic transform will reveal information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69827A-4993-388B-097B-B18B8F9B5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596" y="2024743"/>
            <a:ext cx="8423564" cy="330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0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545D-3A94-4257-CA60-89FC964E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metrics: Total Distributions over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D5703-F8D9-8E8A-D871-FD8AEF1B1248}"/>
              </a:ext>
            </a:extLst>
          </p:cNvPr>
          <p:cNvSpPr txBox="1"/>
          <p:nvPr/>
        </p:nvSpPr>
        <p:spPr>
          <a:xfrm>
            <a:off x="579120" y="2423160"/>
            <a:ext cx="2362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After scaling relevant columns, we can see more balanced data across high-med-and low, more accurately representing important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A5D2F-32BF-668C-8562-A3C90525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148" y="2161903"/>
            <a:ext cx="8384771" cy="329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32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545D-3A94-4257-CA60-89FC964E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metrics: </a:t>
            </a:r>
            <a:r>
              <a:rPr lang="en-US" dirty="0" err="1"/>
              <a:t>Pairplots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D5703-F8D9-8E8A-D871-FD8AEF1B1248}"/>
              </a:ext>
            </a:extLst>
          </p:cNvPr>
          <p:cNvSpPr txBox="1"/>
          <p:nvPr/>
        </p:nvSpPr>
        <p:spPr>
          <a:xfrm>
            <a:off x="579120" y="2423160"/>
            <a:ext cx="906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Many of the leading and lagging power factors have inverse relationships with each other and with other variables.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it is feasible to collect this data it can be very powerful at predicting the kWh usage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inverse relationship between </a:t>
            </a:r>
            <a:r>
              <a:rPr lang="en-US" b="1" dirty="0" err="1"/>
              <a:t>Leading_current_reactive_power_kVarh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Leading </a:t>
            </a:r>
            <a:r>
              <a:rPr lang="en-US" b="1" dirty="0" err="1"/>
              <a:t>current_power_factor</a:t>
            </a:r>
            <a:r>
              <a:rPr lang="en-US" dirty="0"/>
              <a:t> is perhaps unexpected unless the nature of </a:t>
            </a:r>
            <a:r>
              <a:rPr lang="en-US" dirty="0" err="1"/>
              <a:t>kVarh</a:t>
            </a:r>
            <a:r>
              <a:rPr lang="en-US" dirty="0"/>
              <a:t> as used in the power consumption is understood. This implies significant waste in certain areas where kWh is used but </a:t>
            </a:r>
            <a:r>
              <a:rPr lang="en-US" dirty="0" err="1"/>
              <a:t>kVarh</a:t>
            </a:r>
            <a:r>
              <a:rPr lang="en-US" dirty="0"/>
              <a:t> is not used.</a:t>
            </a:r>
          </a:p>
        </p:txBody>
      </p:sp>
    </p:spTree>
    <p:extLst>
      <p:ext uri="{BB962C8B-B14F-4D97-AF65-F5344CB8AC3E}">
        <p14:creationId xmlns:p14="http://schemas.microsoft.com/office/powerpoint/2010/main" val="308076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031353-5745-35AB-3CE7-250078F57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480" y="0"/>
            <a:ext cx="6385560" cy="638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2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545D-3A94-4257-CA60-89FC964E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metrics: Corr Plot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D5703-F8D9-8E8A-D871-FD8AEF1B1248}"/>
              </a:ext>
            </a:extLst>
          </p:cNvPr>
          <p:cNvSpPr txBox="1"/>
          <p:nvPr/>
        </p:nvSpPr>
        <p:spPr>
          <a:xfrm>
            <a:off x="1097280" y="2423160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CO2 can be almost a direct measure of kWh Usage, and can be a strong predictor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05649-919C-9C3C-88E1-06D3CE774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160" y="1920240"/>
            <a:ext cx="6643580" cy="428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0115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{E67A53CB-7E9F-4530-95E4-CEA2C57A1AE7}tf56160789_win32</Template>
  <TotalTime>137</TotalTime>
  <Words>490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Bookman Old Style</vt:lpstr>
      <vt:lpstr>Calibri</vt:lpstr>
      <vt:lpstr>Franklin Gothic Book</vt:lpstr>
      <vt:lpstr>Custom</vt:lpstr>
      <vt:lpstr>Steel Industry Energy Consumption</vt:lpstr>
      <vt:lpstr>Important metrics: Usage_kWh</vt:lpstr>
      <vt:lpstr>Consistency check: Day of week</vt:lpstr>
      <vt:lpstr>Consistency check: Load_Type imbalance</vt:lpstr>
      <vt:lpstr>Important metrics: Total Distributions over features</vt:lpstr>
      <vt:lpstr>Important metrics: Total Distributions over features</vt:lpstr>
      <vt:lpstr>Important metrics: Pairplots</vt:lpstr>
      <vt:lpstr>PowerPoint Presentation</vt:lpstr>
      <vt:lpstr>Important metrics: Corr Plot</vt:lpstr>
      <vt:lpstr>Important metrics: Corr Plot Regression on kWh</vt:lpstr>
      <vt:lpstr>Important metrics: Corr Plot Classification on Load_Type</vt:lpstr>
      <vt:lpstr>Important metrics: Total Distributions over features</vt:lpstr>
      <vt:lpstr>Important metrics: Regression assay: Root mean squared error and R squared metrics</vt:lpstr>
      <vt:lpstr>Final results:</vt:lpstr>
      <vt:lpstr>Important metrics: Classification assay:</vt:lpstr>
      <vt:lpstr>Classification Results:</vt:lpstr>
      <vt:lpstr>Important metrics: Total Distributions over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Chen</dc:creator>
  <cp:lastModifiedBy>Peter Chen</cp:lastModifiedBy>
  <cp:revision>3</cp:revision>
  <dcterms:created xsi:type="dcterms:W3CDTF">2024-06-20T12:23:04Z</dcterms:created>
  <dcterms:modified xsi:type="dcterms:W3CDTF">2024-06-20T14:41:04Z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