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48EE-550D-5E43-9C98-C652B71DEF6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D5136-5F26-4243-9A4B-3F74EF77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C941-1D97-0841-9490-633FB1A0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040C2-2CEF-9F4C-8A4C-4C4DCDB3D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30CA-C59F-E742-B807-9A02A5B2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6B2F-5AA8-E04F-8EAD-A5DD1961ED29}" type="datetime1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76B5-9490-3649-AF11-FCC98DC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897B-1901-1D47-9A43-195FBB5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2356-2C9A-0642-B7DD-AA2D7F63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7619-DBD6-5A48-BC7F-611716A4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5A8-F45E-E145-84CF-62EF00D5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C34C-A400-6B4E-87B9-B0551079896A}" type="datetime1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635B-9A72-2145-B5F4-F926D56F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24AF-9815-7642-834A-2282762B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CC1E1-7EB3-C143-9B24-2C43ABD72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55793-AFD4-5546-9064-B8954B3B0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222A-01AC-C144-9EE8-6AA78949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E5D8-6401-B349-AEE2-682E1B0D624E}" type="datetime1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C602-C7F8-1444-B0E1-87B422AB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34A5-0CE6-1043-9C1E-D83BF0B9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2464-92F5-8649-B7AE-7E0FB48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9BA4-C6D2-4E44-8A05-F8B63D76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B659-6138-944C-8A92-BABB1752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9468-71B2-114D-AA62-C44E08E30262}" type="datetime1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0630-99B4-3240-8586-27DF7D00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A194-223D-C54E-9BF6-09168C11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3BD8-2F73-FF4D-879B-C7A114AA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28DF4-D2D2-7F47-B397-FFE31FEC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8041-053C-D14D-B83F-0F15C5C5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A4E-8497-E141-94C7-C6AC8A878DB7}" type="datetime1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155B-C7C9-3B4D-BDA2-05E5868E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FACA-0D73-B947-83A5-70338A5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558E-E888-3647-B9BA-2E2B6E2F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AFFB-C7D5-A94B-9415-DC8F8E562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86A6-AD4C-7F48-9C62-5197DEB83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995F-F254-7F40-91F5-7748785C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4E9-4A5A-0C4C-BF80-5667CEFD8A3A}" type="datetime1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4E5CF-6D69-1041-862E-6BEA28A6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4AD11-482C-4D4E-971E-1758836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B9A5-A04D-CF4B-84C5-124BAE6B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AAEC-8144-9B41-9540-B004D140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1F51-BF4F-334A-85D1-B3E13502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54CC5-302B-9C4D-8306-8DD41267B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F87B3-438D-2842-87A6-F4A89945B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CD47A-D4D6-CA41-AB68-AB0CC343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4926-964D-654B-8443-3FEC7253B8C3}" type="datetime1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D31F1-08AA-5049-B073-9F306312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67B01-859B-4D4E-A1DE-05B32D7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F04E-B6ED-D645-AF51-B57AFDC6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D7520-63EA-FA40-9A2C-F3F8AECE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1346-8DAF-2D47-8758-EB54A571526C}" type="datetime1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BEC62-134A-1C4A-A172-2F4830EB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654C-465A-0849-9371-4B6C39D1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E8C0B-6177-E14C-B284-D5FD543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29C1-A3E8-6646-95EE-63130D7CC4E7}" type="datetime1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2460E-F4DA-DE44-859E-93358201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019A-0EAC-A047-80F2-CF74DDE9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8606-D7C1-454F-8BBA-A9983D8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411D-DF71-FA44-8CC9-518E2932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9EF7-2D62-7149-8489-747BFDC4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3CB2-EB74-F847-87AF-FFA87EA0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E8ED-B587-2D47-A1AB-216E9F9D09C8}" type="datetime1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C436D-495B-7E4B-829D-62FCA0C0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29944-3C6B-5B46-B756-16EDDC69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E893-D852-C34D-9665-138D81C4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03132-BAFF-9F43-A5F2-0C67F8D40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319C4-D5A4-3E45-B063-59954556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966C7-F517-894D-9EE8-BE142125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6E45-2BEF-5641-B010-8009C9DE0FCC}" type="datetime1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47242-1B72-C54B-9AFF-00C31F3D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DC593-620B-A74A-AD8E-22B16899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A8E8E-9500-4041-AAC0-74B3871E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45AB-BAA9-CA42-AC0C-E1FB6E52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E927-B02D-DA49-AAAB-555C135BC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6A448-E604-3D4A-8C86-B77879E7CE02}" type="datetime1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03AC-CE76-404C-95CC-A1BF8CBCC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688A-BD84-8648-A0A3-4EDB9223D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33CD-331A-E14C-9893-AA93E2C7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CC89-C92E-3845-B0FD-BE16ACC8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SV-based genetic distance and age of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6F79-EEBB-7442-ADC0-EF55C2CAF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Grabowski</a:t>
            </a:r>
          </a:p>
          <a:p>
            <a:r>
              <a:rPr lang="en-US" dirty="0"/>
              <a:t>Dec.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43D1F-FFC7-B547-9020-D32591CA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96BA-BBE5-8847-A27F-5FB10B55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Comparing Tree 13 to Tree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9F3F-4129-D740-9045-E55C2DFA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 Use branch and node ages</a:t>
            </a:r>
          </a:p>
          <a:p>
            <a:pPr lvl="1"/>
            <a:r>
              <a:rPr lang="en-US" dirty="0"/>
              <a:t>r^2 = 0.072</a:t>
            </a:r>
          </a:p>
          <a:p>
            <a:r>
              <a:rPr lang="en-US" dirty="0"/>
              <a:t>Model 2: Fixed age difference between Tree 13 and Tree 14</a:t>
            </a:r>
          </a:p>
          <a:p>
            <a:pPr lvl="1"/>
            <a:r>
              <a:rPr lang="en-US" dirty="0"/>
              <a:t>r^2 = NA</a:t>
            </a:r>
          </a:p>
          <a:p>
            <a:pPr lvl="2"/>
            <a:r>
              <a:rPr lang="en-US" dirty="0"/>
              <a:t>there is no variation in ages since distance is fixed between trees</a:t>
            </a:r>
          </a:p>
          <a:p>
            <a:r>
              <a:rPr lang="en-US" dirty="0"/>
              <a:t>Model 3: Use only node ages</a:t>
            </a:r>
          </a:p>
          <a:p>
            <a:pPr lvl="1"/>
            <a:r>
              <a:rPr lang="en-US" dirty="0"/>
              <a:t>r^2 = 0.813</a:t>
            </a:r>
          </a:p>
          <a:p>
            <a:r>
              <a:rPr lang="en-US" dirty="0"/>
              <a:t>Model 3 provides a MUCH better fit than including branch 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3443-5A96-7B4F-B8BC-82DE9A8F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66D-2BF9-034B-9B5A-D1D189AF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Within Tree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C1A3B-91CF-584B-A771-AE7FD90C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 Use branch and node ages</a:t>
            </a:r>
          </a:p>
          <a:p>
            <a:pPr lvl="1"/>
            <a:r>
              <a:rPr lang="en-US" dirty="0"/>
              <a:t>r^2 = 0.448</a:t>
            </a:r>
          </a:p>
          <a:p>
            <a:r>
              <a:rPr lang="en-US" dirty="0"/>
              <a:t>Model 2: Fixed age difference between Tree 13 and Tree 14</a:t>
            </a:r>
          </a:p>
          <a:p>
            <a:pPr lvl="1"/>
            <a:r>
              <a:rPr lang="en-US" dirty="0"/>
              <a:t>r^2 = 0.448</a:t>
            </a:r>
          </a:p>
          <a:p>
            <a:pPr lvl="2"/>
            <a:r>
              <a:rPr lang="en-US" dirty="0"/>
              <a:t>Same as Model 1 because using same info for within-tree calculations</a:t>
            </a:r>
          </a:p>
          <a:p>
            <a:r>
              <a:rPr lang="en-US" dirty="0"/>
              <a:t>Model 3: Use only node ages</a:t>
            </a:r>
          </a:p>
          <a:p>
            <a:pPr lvl="1"/>
            <a:r>
              <a:rPr lang="en-US" dirty="0"/>
              <a:t>r^2 = 0.631</a:t>
            </a:r>
          </a:p>
          <a:p>
            <a:r>
              <a:rPr lang="en-US" dirty="0"/>
              <a:t>Model 3 provides better fit for within-Tree 13 distances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94F6-5ED7-5C42-9DE3-70BF95FC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73A2-9363-AF4A-AADD-F920F885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within Tree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7F24-57F2-984B-92D5-8C860E80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 Use branch and node ages</a:t>
            </a:r>
          </a:p>
          <a:p>
            <a:pPr lvl="1"/>
            <a:r>
              <a:rPr lang="en-US" dirty="0"/>
              <a:t>r^2 = 0.676</a:t>
            </a:r>
          </a:p>
          <a:p>
            <a:r>
              <a:rPr lang="en-US" dirty="0"/>
              <a:t>Model 2: Fixed age difference between Tree 13 and Tree 14</a:t>
            </a:r>
          </a:p>
          <a:p>
            <a:pPr lvl="1"/>
            <a:r>
              <a:rPr lang="en-US" dirty="0"/>
              <a:t>r^2 = 0.676</a:t>
            </a:r>
          </a:p>
          <a:p>
            <a:pPr lvl="2"/>
            <a:r>
              <a:rPr lang="en-US" dirty="0"/>
              <a:t>Same as Model 1 because using same info for within-tree calculations</a:t>
            </a:r>
          </a:p>
          <a:p>
            <a:r>
              <a:rPr lang="en-US" dirty="0"/>
              <a:t>Model 3: Use only node ages</a:t>
            </a:r>
          </a:p>
          <a:p>
            <a:pPr lvl="1"/>
            <a:r>
              <a:rPr lang="en-US" dirty="0"/>
              <a:t>r^2 = 0.610</a:t>
            </a:r>
          </a:p>
          <a:p>
            <a:r>
              <a:rPr lang="en-US" dirty="0"/>
              <a:t>Model 1 (and 2) are slightly better fit than Model 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D04A-C94C-AA48-8E01-E4DA877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9EB-B6C4-7F4D-852C-63CBABD8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Take-Homes Part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FAAFE1-25D2-0245-8A3B-3294BF3320E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7866164"/>
              </p:ext>
            </p:extLst>
          </p:nvPr>
        </p:nvGraphicFramePr>
        <p:xfrm>
          <a:off x="838200" y="1825625"/>
          <a:ext cx="5181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54">
                  <a:extLst>
                    <a:ext uri="{9D8B030D-6E8A-4147-A177-3AD203B41FA5}">
                      <a16:colId xmlns:a16="http://schemas.microsoft.com/office/drawing/2014/main" val="170483861"/>
                    </a:ext>
                  </a:extLst>
                </a:gridCol>
                <a:gridCol w="1450546">
                  <a:extLst>
                    <a:ext uri="{9D8B030D-6E8A-4147-A177-3AD203B41FA5}">
                      <a16:colId xmlns:a16="http://schemas.microsoft.com/office/drawing/2014/main" val="1937259299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13810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Comps in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intercept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2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7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13 vs Tree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7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37448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2C0E7F-23E6-F34F-A907-1E1FC2F50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Model 3 provides best fit for most scenarios</a:t>
            </a:r>
          </a:p>
          <a:p>
            <a:pPr lvl="1"/>
            <a:r>
              <a:rPr lang="en-US" dirty="0"/>
              <a:t>Use only nodes to estimate relationship between age and SV-based genetic distance</a:t>
            </a:r>
          </a:p>
          <a:p>
            <a:r>
              <a:rPr lang="en-US" dirty="0"/>
              <a:t>Slopes of scenarios show higher slope within Tree 14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4C2ED8-88FA-A548-BEA7-48286DF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012D4C-D734-8C4B-8A95-2D8F0AA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Analyses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65F4E-56A6-D843-B45D-CF740D51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Age of Bottom Node of Tree 14</a:t>
            </a:r>
          </a:p>
          <a:p>
            <a:pPr lvl="1"/>
            <a:r>
              <a:rPr lang="en-US" dirty="0"/>
              <a:t>Current estimate of age doesn’t make sense</a:t>
            </a:r>
          </a:p>
          <a:p>
            <a:r>
              <a:rPr lang="en-US" dirty="0"/>
              <a:t>Does Removing Branch 14.3 improve models?</a:t>
            </a:r>
          </a:p>
          <a:p>
            <a:pPr lvl="1"/>
            <a:r>
              <a:rPr lang="en-US" dirty="0"/>
              <a:t>Much higher number of unique SVs than other branches</a:t>
            </a:r>
          </a:p>
          <a:p>
            <a:pPr lvl="1"/>
            <a:r>
              <a:rPr lang="en-US" dirty="0"/>
              <a:t>Is that causing the slope within Tree 14 to be </a:t>
            </a:r>
          </a:p>
          <a:p>
            <a:r>
              <a:rPr lang="en-US" dirty="0"/>
              <a:t>Does Removing Branch 14.3 AND 13.2 improve models?</a:t>
            </a:r>
          </a:p>
          <a:p>
            <a:pPr lvl="1"/>
            <a:r>
              <a:rPr lang="en-US" dirty="0"/>
              <a:t>Much higher number of unique SV genotypes than other branches</a:t>
            </a:r>
          </a:p>
          <a:p>
            <a:pPr lvl="1"/>
            <a:r>
              <a:rPr lang="en-US" dirty="0"/>
              <a:t>Does Model 1 (including branch ages) work better if remove these outlier samples?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2B35-3313-A949-B492-3DF19F5F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A336-C9EC-0746-82C8-EDB6994A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198"/>
            <a:ext cx="10515600" cy="1325563"/>
          </a:xfrm>
        </p:spPr>
        <p:txBody>
          <a:bodyPr/>
          <a:lstStyle/>
          <a:p>
            <a:r>
              <a:rPr lang="en-US" dirty="0"/>
              <a:t>Estimating Age between base and bottom node of Tree 14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BF7FC-9884-AF4D-BA2E-B417558F97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FF3F7-6022-CA45-A084-7AD84E9930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 estimate at bottom of Tree 14 are confusing</a:t>
            </a:r>
          </a:p>
          <a:p>
            <a:r>
              <a:rPr lang="en-US" dirty="0"/>
              <a:t>Can we find a value for the distance between the base and the bottom node that makes a little more sense?</a:t>
            </a:r>
          </a:p>
          <a:p>
            <a:r>
              <a:rPr lang="en-US" dirty="0"/>
              <a:t>Approach: Test different values and compare Mantel Tests</a:t>
            </a:r>
          </a:p>
          <a:p>
            <a:pPr lvl="1"/>
            <a:r>
              <a:rPr lang="en-US" dirty="0"/>
              <a:t>Add 0-100 in increments of 5 to that distance estimate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AA34DF6-8A4A-8D42-81A6-A8C6A452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r="3752"/>
          <a:stretch/>
        </p:blipFill>
        <p:spPr>
          <a:xfrm>
            <a:off x="43872" y="1486802"/>
            <a:ext cx="5876818" cy="52926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2621F-E513-1944-BE37-F2FD6989C22D}"/>
              </a:ext>
            </a:extLst>
          </p:cNvPr>
          <p:cNvCxnSpPr/>
          <p:nvPr/>
        </p:nvCxnSpPr>
        <p:spPr>
          <a:xfrm>
            <a:off x="2232267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28261C-4AF5-7B45-BCF4-AF5BBDD8B4F1}"/>
              </a:ext>
            </a:extLst>
          </p:cNvPr>
          <p:cNvCxnSpPr/>
          <p:nvPr/>
        </p:nvCxnSpPr>
        <p:spPr>
          <a:xfrm>
            <a:off x="2232267" y="3296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501D1-9514-AA4C-A7C7-29731C2AB16C}"/>
              </a:ext>
            </a:extLst>
          </p:cNvPr>
          <p:cNvCxnSpPr/>
          <p:nvPr/>
        </p:nvCxnSpPr>
        <p:spPr>
          <a:xfrm>
            <a:off x="2240829" y="3933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DBF99-37E9-9843-AD55-EF9E29938FED}"/>
              </a:ext>
            </a:extLst>
          </p:cNvPr>
          <p:cNvCxnSpPr>
            <a:cxnSpLocks/>
          </p:cNvCxnSpPr>
          <p:nvPr/>
        </p:nvCxnSpPr>
        <p:spPr>
          <a:xfrm>
            <a:off x="2240829" y="4633645"/>
            <a:ext cx="0" cy="78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77375C-CA50-C841-8248-9282A6636236}"/>
              </a:ext>
            </a:extLst>
          </p:cNvPr>
          <p:cNvCxnSpPr/>
          <p:nvPr/>
        </p:nvCxnSpPr>
        <p:spPr>
          <a:xfrm>
            <a:off x="3227148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87AA70-6227-CC4E-85B4-B8B4EF724598}"/>
              </a:ext>
            </a:extLst>
          </p:cNvPr>
          <p:cNvCxnSpPr/>
          <p:nvPr/>
        </p:nvCxnSpPr>
        <p:spPr>
          <a:xfrm>
            <a:off x="3235710" y="3368211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79D08D-2E9E-1646-9F02-7B02F53D7766}"/>
              </a:ext>
            </a:extLst>
          </p:cNvPr>
          <p:cNvCxnSpPr>
            <a:cxnSpLocks/>
          </p:cNvCxnSpPr>
          <p:nvPr/>
        </p:nvCxnSpPr>
        <p:spPr>
          <a:xfrm>
            <a:off x="3235710" y="3933290"/>
            <a:ext cx="0" cy="100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F67D82-2275-1840-AE48-2DD45BCA5570}"/>
              </a:ext>
            </a:extLst>
          </p:cNvPr>
          <p:cNvCxnSpPr>
            <a:cxnSpLocks/>
          </p:cNvCxnSpPr>
          <p:nvPr/>
        </p:nvCxnSpPr>
        <p:spPr>
          <a:xfrm>
            <a:off x="3235710" y="5280917"/>
            <a:ext cx="0" cy="224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E21DB6-C0AF-F94B-BE26-FF3294A3C788}"/>
              </a:ext>
            </a:extLst>
          </p:cNvPr>
          <p:cNvSpPr txBox="1"/>
          <p:nvPr/>
        </p:nvSpPr>
        <p:spPr>
          <a:xfrm>
            <a:off x="2240829" y="2728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27417-3FF3-F74A-8D97-B0F9C0F4B57B}"/>
              </a:ext>
            </a:extLst>
          </p:cNvPr>
          <p:cNvSpPr txBox="1"/>
          <p:nvPr/>
        </p:nvSpPr>
        <p:spPr>
          <a:xfrm>
            <a:off x="2260361" y="33326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C1F75-F79F-D048-B72E-195887D66407}"/>
              </a:ext>
            </a:extLst>
          </p:cNvPr>
          <p:cNvSpPr txBox="1"/>
          <p:nvPr/>
        </p:nvSpPr>
        <p:spPr>
          <a:xfrm>
            <a:off x="2244629" y="39792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68447-EF9F-BA42-8BAD-8041F7993C69}"/>
              </a:ext>
            </a:extLst>
          </p:cNvPr>
          <p:cNvSpPr txBox="1"/>
          <p:nvPr/>
        </p:nvSpPr>
        <p:spPr>
          <a:xfrm>
            <a:off x="2232267" y="4870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87461AC-32F9-FA4D-B59B-C64A1A4FF173}"/>
              </a:ext>
            </a:extLst>
          </p:cNvPr>
          <p:cNvSpPr/>
          <p:nvPr/>
        </p:nvSpPr>
        <p:spPr>
          <a:xfrm>
            <a:off x="3749702" y="5105423"/>
            <a:ext cx="226448" cy="350987"/>
          </a:xfrm>
          <a:custGeom>
            <a:avLst/>
            <a:gdLst>
              <a:gd name="connsiteX0" fmla="*/ 20549 w 852755"/>
              <a:gd name="connsiteY0" fmla="*/ 0 h 924674"/>
              <a:gd name="connsiteX1" fmla="*/ 226032 w 852755"/>
              <a:gd name="connsiteY1" fmla="*/ 20548 h 924674"/>
              <a:gd name="connsiteX2" fmla="*/ 380144 w 852755"/>
              <a:gd name="connsiteY2" fmla="*/ 41096 h 924674"/>
              <a:gd name="connsiteX3" fmla="*/ 544531 w 852755"/>
              <a:gd name="connsiteY3" fmla="*/ 71919 h 924674"/>
              <a:gd name="connsiteX4" fmla="*/ 575353 w 852755"/>
              <a:gd name="connsiteY4" fmla="*/ 82193 h 924674"/>
              <a:gd name="connsiteX5" fmla="*/ 678095 w 852755"/>
              <a:gd name="connsiteY5" fmla="*/ 154112 h 924674"/>
              <a:gd name="connsiteX6" fmla="*/ 770562 w 852755"/>
              <a:gd name="connsiteY6" fmla="*/ 277402 h 924674"/>
              <a:gd name="connsiteX7" fmla="*/ 791110 w 852755"/>
              <a:gd name="connsiteY7" fmla="*/ 318499 h 924674"/>
              <a:gd name="connsiteX8" fmla="*/ 832207 w 852755"/>
              <a:gd name="connsiteY8" fmla="*/ 390418 h 924674"/>
              <a:gd name="connsiteX9" fmla="*/ 852755 w 852755"/>
              <a:gd name="connsiteY9" fmla="*/ 462337 h 924674"/>
              <a:gd name="connsiteX10" fmla="*/ 842481 w 852755"/>
              <a:gd name="connsiteY10" fmla="*/ 667820 h 924674"/>
              <a:gd name="connsiteX11" fmla="*/ 821933 w 852755"/>
              <a:gd name="connsiteY11" fmla="*/ 698643 h 924674"/>
              <a:gd name="connsiteX12" fmla="*/ 760288 w 852755"/>
              <a:gd name="connsiteY12" fmla="*/ 750013 h 924674"/>
              <a:gd name="connsiteX13" fmla="*/ 729466 w 852755"/>
              <a:gd name="connsiteY13" fmla="*/ 780836 h 924674"/>
              <a:gd name="connsiteX14" fmla="*/ 647272 w 852755"/>
              <a:gd name="connsiteY14" fmla="*/ 821932 h 924674"/>
              <a:gd name="connsiteX15" fmla="*/ 544531 w 852755"/>
              <a:gd name="connsiteY15" fmla="*/ 863029 h 924674"/>
              <a:gd name="connsiteX16" fmla="*/ 513708 w 852755"/>
              <a:gd name="connsiteY16" fmla="*/ 873303 h 924674"/>
              <a:gd name="connsiteX17" fmla="*/ 410967 w 852755"/>
              <a:gd name="connsiteY17" fmla="*/ 893852 h 924674"/>
              <a:gd name="connsiteX18" fmla="*/ 267128 w 852755"/>
              <a:gd name="connsiteY18" fmla="*/ 914400 h 924674"/>
              <a:gd name="connsiteX19" fmla="*/ 0 w 852755"/>
              <a:gd name="connsiteY19" fmla="*/ 924674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755" h="924674">
                <a:moveTo>
                  <a:pt x="20549" y="0"/>
                </a:moveTo>
                <a:cubicBezTo>
                  <a:pt x="159700" y="19878"/>
                  <a:pt x="25862" y="2351"/>
                  <a:pt x="226032" y="20548"/>
                </a:cubicBezTo>
                <a:cubicBezTo>
                  <a:pt x="358103" y="32554"/>
                  <a:pt x="275213" y="26105"/>
                  <a:pt x="380144" y="41096"/>
                </a:cubicBezTo>
                <a:cubicBezTo>
                  <a:pt x="454070" y="51657"/>
                  <a:pt x="472669" y="47965"/>
                  <a:pt x="544531" y="71919"/>
                </a:cubicBezTo>
                <a:cubicBezTo>
                  <a:pt x="554805" y="75344"/>
                  <a:pt x="565886" y="76934"/>
                  <a:pt x="575353" y="82193"/>
                </a:cubicBezTo>
                <a:cubicBezTo>
                  <a:pt x="592099" y="91496"/>
                  <a:pt x="658252" y="137103"/>
                  <a:pt x="678095" y="154112"/>
                </a:cubicBezTo>
                <a:cubicBezTo>
                  <a:pt x="717556" y="187936"/>
                  <a:pt x="745591" y="232454"/>
                  <a:pt x="770562" y="277402"/>
                </a:cubicBezTo>
                <a:cubicBezTo>
                  <a:pt x="778000" y="290791"/>
                  <a:pt x="783511" y="305201"/>
                  <a:pt x="791110" y="318499"/>
                </a:cubicBezTo>
                <a:cubicBezTo>
                  <a:pt x="820596" y="370098"/>
                  <a:pt x="805590" y="328312"/>
                  <a:pt x="832207" y="390418"/>
                </a:cubicBezTo>
                <a:cubicBezTo>
                  <a:pt x="841051" y="411055"/>
                  <a:pt x="847541" y="441481"/>
                  <a:pt x="852755" y="462337"/>
                </a:cubicBezTo>
                <a:cubicBezTo>
                  <a:pt x="849330" y="530831"/>
                  <a:pt x="851351" y="599816"/>
                  <a:pt x="842481" y="667820"/>
                </a:cubicBezTo>
                <a:cubicBezTo>
                  <a:pt x="840884" y="680064"/>
                  <a:pt x="829838" y="689157"/>
                  <a:pt x="821933" y="698643"/>
                </a:cubicBezTo>
                <a:cubicBezTo>
                  <a:pt x="781002" y="747760"/>
                  <a:pt x="804369" y="713278"/>
                  <a:pt x="760288" y="750013"/>
                </a:cubicBezTo>
                <a:cubicBezTo>
                  <a:pt x="749126" y="759315"/>
                  <a:pt x="741724" y="773035"/>
                  <a:pt x="729466" y="780836"/>
                </a:cubicBezTo>
                <a:cubicBezTo>
                  <a:pt x="703623" y="797281"/>
                  <a:pt x="674670" y="808233"/>
                  <a:pt x="647272" y="821932"/>
                </a:cubicBezTo>
                <a:cubicBezTo>
                  <a:pt x="586795" y="852171"/>
                  <a:pt x="620717" y="837634"/>
                  <a:pt x="544531" y="863029"/>
                </a:cubicBezTo>
                <a:cubicBezTo>
                  <a:pt x="534257" y="866454"/>
                  <a:pt x="524328" y="871179"/>
                  <a:pt x="513708" y="873303"/>
                </a:cubicBezTo>
                <a:lnTo>
                  <a:pt x="410967" y="893852"/>
                </a:lnTo>
                <a:cubicBezTo>
                  <a:pt x="352093" y="905627"/>
                  <a:pt x="336271" y="910333"/>
                  <a:pt x="267128" y="914400"/>
                </a:cubicBezTo>
                <a:cubicBezTo>
                  <a:pt x="178173" y="919633"/>
                  <a:pt x="89109" y="924674"/>
                  <a:pt x="0" y="924674"/>
                </a:cubicBezTo>
              </a:path>
            </a:pathLst>
          </a:custGeom>
          <a:noFill/>
          <a:ln w="317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D87BD-8F6F-8D4A-B92D-F9A16D777C6A}"/>
              </a:ext>
            </a:extLst>
          </p:cNvPr>
          <p:cNvSpPr txBox="1"/>
          <p:nvPr/>
        </p:nvSpPr>
        <p:spPr>
          <a:xfrm>
            <a:off x="2940725" y="5232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6AE0B-B50A-B143-AE4C-3FB60BA0FD45}"/>
              </a:ext>
            </a:extLst>
          </p:cNvPr>
          <p:cNvSpPr txBox="1"/>
          <p:nvPr/>
        </p:nvSpPr>
        <p:spPr>
          <a:xfrm>
            <a:off x="2849355" y="4261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4BF54-8561-B244-91DF-05897BC09B60}"/>
              </a:ext>
            </a:extLst>
          </p:cNvPr>
          <p:cNvSpPr txBox="1"/>
          <p:nvPr/>
        </p:nvSpPr>
        <p:spPr>
          <a:xfrm>
            <a:off x="2856474" y="3435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001D-B5A6-C845-94E6-C3A75729B819}"/>
              </a:ext>
            </a:extLst>
          </p:cNvPr>
          <p:cNvSpPr txBox="1"/>
          <p:nvPr/>
        </p:nvSpPr>
        <p:spPr>
          <a:xfrm>
            <a:off x="2927405" y="274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56C93C-6C89-6045-88B0-1A8CABFBED88}"/>
              </a:ext>
            </a:extLst>
          </p:cNvPr>
          <p:cNvSpPr/>
          <p:nvPr/>
        </p:nvSpPr>
        <p:spPr>
          <a:xfrm>
            <a:off x="2844117" y="4830992"/>
            <a:ext cx="1119676" cy="952303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A727557-3608-9A4E-BA31-FDE1C0E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A336-C9EC-0746-82C8-EDB6994A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between base and bottom node of Tree 14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BF7FC-9884-AF4D-BA2E-B417558F97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FF3F7-6022-CA45-A084-7AD84E9930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Best fit: 37 years</a:t>
            </a:r>
          </a:p>
          <a:p>
            <a:pPr lvl="1"/>
            <a:r>
              <a:rPr lang="en-US" dirty="0"/>
              <a:t>Same as distance between base and bottom node of Tree 13</a:t>
            </a:r>
          </a:p>
          <a:p>
            <a:pPr lvl="1"/>
            <a:r>
              <a:rPr lang="en-US" dirty="0"/>
              <a:t>Changing this distance only slightly affects the fit of the model</a:t>
            </a:r>
          </a:p>
          <a:p>
            <a:r>
              <a:rPr lang="en-US" dirty="0"/>
              <a:t>Mantel Test r^2</a:t>
            </a:r>
          </a:p>
          <a:p>
            <a:pPr lvl="1"/>
            <a:r>
              <a:rPr lang="en-US" dirty="0"/>
              <a:t>2 years: 0.882</a:t>
            </a:r>
          </a:p>
          <a:p>
            <a:pPr lvl="1"/>
            <a:r>
              <a:rPr lang="en-US" dirty="0"/>
              <a:t>37 years: 0.906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AA34DF6-8A4A-8D42-81A6-A8C6A4528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r="3752"/>
          <a:stretch/>
        </p:blipFill>
        <p:spPr>
          <a:xfrm>
            <a:off x="43872" y="1486802"/>
            <a:ext cx="5876818" cy="52926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2621F-E513-1944-BE37-F2FD6989C22D}"/>
              </a:ext>
            </a:extLst>
          </p:cNvPr>
          <p:cNvCxnSpPr/>
          <p:nvPr/>
        </p:nvCxnSpPr>
        <p:spPr>
          <a:xfrm>
            <a:off x="2232267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28261C-4AF5-7B45-BCF4-AF5BBDD8B4F1}"/>
              </a:ext>
            </a:extLst>
          </p:cNvPr>
          <p:cNvCxnSpPr/>
          <p:nvPr/>
        </p:nvCxnSpPr>
        <p:spPr>
          <a:xfrm>
            <a:off x="2232267" y="3296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501D1-9514-AA4C-A7C7-29731C2AB16C}"/>
              </a:ext>
            </a:extLst>
          </p:cNvPr>
          <p:cNvCxnSpPr/>
          <p:nvPr/>
        </p:nvCxnSpPr>
        <p:spPr>
          <a:xfrm>
            <a:off x="2240829" y="3933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DBF99-37E9-9843-AD55-EF9E29938FED}"/>
              </a:ext>
            </a:extLst>
          </p:cNvPr>
          <p:cNvCxnSpPr>
            <a:cxnSpLocks/>
          </p:cNvCxnSpPr>
          <p:nvPr/>
        </p:nvCxnSpPr>
        <p:spPr>
          <a:xfrm>
            <a:off x="2240829" y="4633645"/>
            <a:ext cx="0" cy="78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77375C-CA50-C841-8248-9282A6636236}"/>
              </a:ext>
            </a:extLst>
          </p:cNvPr>
          <p:cNvCxnSpPr/>
          <p:nvPr/>
        </p:nvCxnSpPr>
        <p:spPr>
          <a:xfrm>
            <a:off x="3227148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87AA70-6227-CC4E-85B4-B8B4EF724598}"/>
              </a:ext>
            </a:extLst>
          </p:cNvPr>
          <p:cNvCxnSpPr/>
          <p:nvPr/>
        </p:nvCxnSpPr>
        <p:spPr>
          <a:xfrm>
            <a:off x="3235710" y="3368211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79D08D-2E9E-1646-9F02-7B02F53D7766}"/>
              </a:ext>
            </a:extLst>
          </p:cNvPr>
          <p:cNvCxnSpPr>
            <a:cxnSpLocks/>
          </p:cNvCxnSpPr>
          <p:nvPr/>
        </p:nvCxnSpPr>
        <p:spPr>
          <a:xfrm>
            <a:off x="3235710" y="3933290"/>
            <a:ext cx="0" cy="100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F67D82-2275-1840-AE48-2DD45BCA5570}"/>
              </a:ext>
            </a:extLst>
          </p:cNvPr>
          <p:cNvCxnSpPr>
            <a:cxnSpLocks/>
          </p:cNvCxnSpPr>
          <p:nvPr/>
        </p:nvCxnSpPr>
        <p:spPr>
          <a:xfrm>
            <a:off x="3235710" y="5280917"/>
            <a:ext cx="0" cy="224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E21DB6-C0AF-F94B-BE26-FF3294A3C788}"/>
              </a:ext>
            </a:extLst>
          </p:cNvPr>
          <p:cNvSpPr txBox="1"/>
          <p:nvPr/>
        </p:nvSpPr>
        <p:spPr>
          <a:xfrm>
            <a:off x="2240829" y="2728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27417-3FF3-F74A-8D97-B0F9C0F4B57B}"/>
              </a:ext>
            </a:extLst>
          </p:cNvPr>
          <p:cNvSpPr txBox="1"/>
          <p:nvPr/>
        </p:nvSpPr>
        <p:spPr>
          <a:xfrm>
            <a:off x="2260361" y="33326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C1F75-F79F-D048-B72E-195887D66407}"/>
              </a:ext>
            </a:extLst>
          </p:cNvPr>
          <p:cNvSpPr txBox="1"/>
          <p:nvPr/>
        </p:nvSpPr>
        <p:spPr>
          <a:xfrm>
            <a:off x="2244629" y="39792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68447-EF9F-BA42-8BAD-8041F7993C69}"/>
              </a:ext>
            </a:extLst>
          </p:cNvPr>
          <p:cNvSpPr txBox="1"/>
          <p:nvPr/>
        </p:nvSpPr>
        <p:spPr>
          <a:xfrm>
            <a:off x="2232267" y="4870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87461AC-32F9-FA4D-B59B-C64A1A4FF173}"/>
              </a:ext>
            </a:extLst>
          </p:cNvPr>
          <p:cNvSpPr/>
          <p:nvPr/>
        </p:nvSpPr>
        <p:spPr>
          <a:xfrm>
            <a:off x="3749702" y="5105423"/>
            <a:ext cx="226448" cy="350987"/>
          </a:xfrm>
          <a:custGeom>
            <a:avLst/>
            <a:gdLst>
              <a:gd name="connsiteX0" fmla="*/ 20549 w 852755"/>
              <a:gd name="connsiteY0" fmla="*/ 0 h 924674"/>
              <a:gd name="connsiteX1" fmla="*/ 226032 w 852755"/>
              <a:gd name="connsiteY1" fmla="*/ 20548 h 924674"/>
              <a:gd name="connsiteX2" fmla="*/ 380144 w 852755"/>
              <a:gd name="connsiteY2" fmla="*/ 41096 h 924674"/>
              <a:gd name="connsiteX3" fmla="*/ 544531 w 852755"/>
              <a:gd name="connsiteY3" fmla="*/ 71919 h 924674"/>
              <a:gd name="connsiteX4" fmla="*/ 575353 w 852755"/>
              <a:gd name="connsiteY4" fmla="*/ 82193 h 924674"/>
              <a:gd name="connsiteX5" fmla="*/ 678095 w 852755"/>
              <a:gd name="connsiteY5" fmla="*/ 154112 h 924674"/>
              <a:gd name="connsiteX6" fmla="*/ 770562 w 852755"/>
              <a:gd name="connsiteY6" fmla="*/ 277402 h 924674"/>
              <a:gd name="connsiteX7" fmla="*/ 791110 w 852755"/>
              <a:gd name="connsiteY7" fmla="*/ 318499 h 924674"/>
              <a:gd name="connsiteX8" fmla="*/ 832207 w 852755"/>
              <a:gd name="connsiteY8" fmla="*/ 390418 h 924674"/>
              <a:gd name="connsiteX9" fmla="*/ 852755 w 852755"/>
              <a:gd name="connsiteY9" fmla="*/ 462337 h 924674"/>
              <a:gd name="connsiteX10" fmla="*/ 842481 w 852755"/>
              <a:gd name="connsiteY10" fmla="*/ 667820 h 924674"/>
              <a:gd name="connsiteX11" fmla="*/ 821933 w 852755"/>
              <a:gd name="connsiteY11" fmla="*/ 698643 h 924674"/>
              <a:gd name="connsiteX12" fmla="*/ 760288 w 852755"/>
              <a:gd name="connsiteY12" fmla="*/ 750013 h 924674"/>
              <a:gd name="connsiteX13" fmla="*/ 729466 w 852755"/>
              <a:gd name="connsiteY13" fmla="*/ 780836 h 924674"/>
              <a:gd name="connsiteX14" fmla="*/ 647272 w 852755"/>
              <a:gd name="connsiteY14" fmla="*/ 821932 h 924674"/>
              <a:gd name="connsiteX15" fmla="*/ 544531 w 852755"/>
              <a:gd name="connsiteY15" fmla="*/ 863029 h 924674"/>
              <a:gd name="connsiteX16" fmla="*/ 513708 w 852755"/>
              <a:gd name="connsiteY16" fmla="*/ 873303 h 924674"/>
              <a:gd name="connsiteX17" fmla="*/ 410967 w 852755"/>
              <a:gd name="connsiteY17" fmla="*/ 893852 h 924674"/>
              <a:gd name="connsiteX18" fmla="*/ 267128 w 852755"/>
              <a:gd name="connsiteY18" fmla="*/ 914400 h 924674"/>
              <a:gd name="connsiteX19" fmla="*/ 0 w 852755"/>
              <a:gd name="connsiteY19" fmla="*/ 924674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755" h="924674">
                <a:moveTo>
                  <a:pt x="20549" y="0"/>
                </a:moveTo>
                <a:cubicBezTo>
                  <a:pt x="159700" y="19878"/>
                  <a:pt x="25862" y="2351"/>
                  <a:pt x="226032" y="20548"/>
                </a:cubicBezTo>
                <a:cubicBezTo>
                  <a:pt x="358103" y="32554"/>
                  <a:pt x="275213" y="26105"/>
                  <a:pt x="380144" y="41096"/>
                </a:cubicBezTo>
                <a:cubicBezTo>
                  <a:pt x="454070" y="51657"/>
                  <a:pt x="472669" y="47965"/>
                  <a:pt x="544531" y="71919"/>
                </a:cubicBezTo>
                <a:cubicBezTo>
                  <a:pt x="554805" y="75344"/>
                  <a:pt x="565886" y="76934"/>
                  <a:pt x="575353" y="82193"/>
                </a:cubicBezTo>
                <a:cubicBezTo>
                  <a:pt x="592099" y="91496"/>
                  <a:pt x="658252" y="137103"/>
                  <a:pt x="678095" y="154112"/>
                </a:cubicBezTo>
                <a:cubicBezTo>
                  <a:pt x="717556" y="187936"/>
                  <a:pt x="745591" y="232454"/>
                  <a:pt x="770562" y="277402"/>
                </a:cubicBezTo>
                <a:cubicBezTo>
                  <a:pt x="778000" y="290791"/>
                  <a:pt x="783511" y="305201"/>
                  <a:pt x="791110" y="318499"/>
                </a:cubicBezTo>
                <a:cubicBezTo>
                  <a:pt x="820596" y="370098"/>
                  <a:pt x="805590" y="328312"/>
                  <a:pt x="832207" y="390418"/>
                </a:cubicBezTo>
                <a:cubicBezTo>
                  <a:pt x="841051" y="411055"/>
                  <a:pt x="847541" y="441481"/>
                  <a:pt x="852755" y="462337"/>
                </a:cubicBezTo>
                <a:cubicBezTo>
                  <a:pt x="849330" y="530831"/>
                  <a:pt x="851351" y="599816"/>
                  <a:pt x="842481" y="667820"/>
                </a:cubicBezTo>
                <a:cubicBezTo>
                  <a:pt x="840884" y="680064"/>
                  <a:pt x="829838" y="689157"/>
                  <a:pt x="821933" y="698643"/>
                </a:cubicBezTo>
                <a:cubicBezTo>
                  <a:pt x="781002" y="747760"/>
                  <a:pt x="804369" y="713278"/>
                  <a:pt x="760288" y="750013"/>
                </a:cubicBezTo>
                <a:cubicBezTo>
                  <a:pt x="749126" y="759315"/>
                  <a:pt x="741724" y="773035"/>
                  <a:pt x="729466" y="780836"/>
                </a:cubicBezTo>
                <a:cubicBezTo>
                  <a:pt x="703623" y="797281"/>
                  <a:pt x="674670" y="808233"/>
                  <a:pt x="647272" y="821932"/>
                </a:cubicBezTo>
                <a:cubicBezTo>
                  <a:pt x="586795" y="852171"/>
                  <a:pt x="620717" y="837634"/>
                  <a:pt x="544531" y="863029"/>
                </a:cubicBezTo>
                <a:cubicBezTo>
                  <a:pt x="534257" y="866454"/>
                  <a:pt x="524328" y="871179"/>
                  <a:pt x="513708" y="873303"/>
                </a:cubicBezTo>
                <a:lnTo>
                  <a:pt x="410967" y="893852"/>
                </a:lnTo>
                <a:cubicBezTo>
                  <a:pt x="352093" y="905627"/>
                  <a:pt x="336271" y="910333"/>
                  <a:pt x="267128" y="914400"/>
                </a:cubicBezTo>
                <a:cubicBezTo>
                  <a:pt x="178173" y="919633"/>
                  <a:pt x="89109" y="924674"/>
                  <a:pt x="0" y="924674"/>
                </a:cubicBezTo>
              </a:path>
            </a:pathLst>
          </a:custGeom>
          <a:noFill/>
          <a:ln w="317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D87BD-8F6F-8D4A-B92D-F9A16D777C6A}"/>
              </a:ext>
            </a:extLst>
          </p:cNvPr>
          <p:cNvSpPr txBox="1"/>
          <p:nvPr/>
        </p:nvSpPr>
        <p:spPr>
          <a:xfrm>
            <a:off x="2940725" y="5232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6AE0B-B50A-B143-AE4C-3FB60BA0FD45}"/>
              </a:ext>
            </a:extLst>
          </p:cNvPr>
          <p:cNvSpPr txBox="1"/>
          <p:nvPr/>
        </p:nvSpPr>
        <p:spPr>
          <a:xfrm>
            <a:off x="2849355" y="4261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4BF54-8561-B244-91DF-05897BC09B60}"/>
              </a:ext>
            </a:extLst>
          </p:cNvPr>
          <p:cNvSpPr txBox="1"/>
          <p:nvPr/>
        </p:nvSpPr>
        <p:spPr>
          <a:xfrm>
            <a:off x="2856474" y="3435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001D-B5A6-C845-94E6-C3A75729B819}"/>
              </a:ext>
            </a:extLst>
          </p:cNvPr>
          <p:cNvSpPr txBox="1"/>
          <p:nvPr/>
        </p:nvSpPr>
        <p:spPr>
          <a:xfrm>
            <a:off x="2927405" y="274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DFADBD-4A48-6C49-934B-FDA2EA55E0A6}"/>
              </a:ext>
            </a:extLst>
          </p:cNvPr>
          <p:cNvCxnSpPr/>
          <p:nvPr/>
        </p:nvCxnSpPr>
        <p:spPr>
          <a:xfrm>
            <a:off x="2940725" y="5232643"/>
            <a:ext cx="276038" cy="3077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FCA85-84E3-3041-80B0-56EF09B40172}"/>
              </a:ext>
            </a:extLst>
          </p:cNvPr>
          <p:cNvCxnSpPr/>
          <p:nvPr/>
        </p:nvCxnSpPr>
        <p:spPr>
          <a:xfrm flipH="1">
            <a:off x="2940725" y="5232643"/>
            <a:ext cx="276038" cy="3077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30C5FB-F6E7-B64B-8729-75521131C909}"/>
              </a:ext>
            </a:extLst>
          </p:cNvPr>
          <p:cNvSpPr txBox="1"/>
          <p:nvPr/>
        </p:nvSpPr>
        <p:spPr>
          <a:xfrm>
            <a:off x="2680475" y="52170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898E38F-D291-7D40-9998-6671E559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9EB-B6C4-7F4D-852C-63CBABD8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Coefficients with Tree 14 Node Adjustment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BFE31F-C95F-DB41-8EA8-AA19F68D1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14 bottom Node Distance =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FAAFE1-25D2-0245-8A3B-3294BF3320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9521956"/>
              </p:ext>
            </p:extLst>
          </p:nvPr>
        </p:nvGraphicFramePr>
        <p:xfrm>
          <a:off x="839788" y="2505075"/>
          <a:ext cx="51577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645">
                  <a:extLst>
                    <a:ext uri="{9D8B030D-6E8A-4147-A177-3AD203B41FA5}">
                      <a16:colId xmlns:a16="http://schemas.microsoft.com/office/drawing/2014/main" val="170483861"/>
                    </a:ext>
                  </a:extLst>
                </a:gridCol>
                <a:gridCol w="1443880">
                  <a:extLst>
                    <a:ext uri="{9D8B030D-6E8A-4147-A177-3AD203B41FA5}">
                      <a16:colId xmlns:a16="http://schemas.microsoft.com/office/drawing/2014/main" val="193725929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3810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intercept</a:t>
                      </a:r>
                    </a:p>
                  </a:txBody>
                  <a:tcPr marL="91020" marR="91020"/>
                </a:tc>
                <a:extLst>
                  <a:ext uri="{0D108BD9-81ED-4DB2-BD59-A6C34878D82A}">
                    <a16:rowId xmlns:a16="http://schemas.microsoft.com/office/drawing/2014/main" val="172292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Branches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111.3</a:t>
                      </a:r>
                    </a:p>
                  </a:txBody>
                  <a:tcPr marL="91020" marR="91020"/>
                </a:tc>
                <a:extLst>
                  <a:ext uri="{0D108BD9-81ED-4DB2-BD59-A6C34878D82A}">
                    <a16:rowId xmlns:a16="http://schemas.microsoft.com/office/drawing/2014/main" val="358647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13 vs Tree 14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200.9</a:t>
                      </a:r>
                    </a:p>
                  </a:txBody>
                  <a:tcPr marL="91020" marR="91020"/>
                </a:tc>
                <a:extLst>
                  <a:ext uri="{0D108BD9-81ED-4DB2-BD59-A6C34878D82A}">
                    <a16:rowId xmlns:a16="http://schemas.microsoft.com/office/drawing/2014/main" val="421398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13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 marL="91020" marR="91020"/>
                </a:tc>
                <a:extLst>
                  <a:ext uri="{0D108BD9-81ED-4DB2-BD59-A6C34878D82A}">
                    <a16:rowId xmlns:a16="http://schemas.microsoft.com/office/drawing/2014/main" val="73487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14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2.97</a:t>
                      </a:r>
                    </a:p>
                  </a:txBody>
                  <a:tcPr marL="91020" marR="910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107.8</a:t>
                      </a:r>
                    </a:p>
                  </a:txBody>
                  <a:tcPr marL="91020" marR="91020"/>
                </a:tc>
                <a:extLst>
                  <a:ext uri="{0D108BD9-81ED-4DB2-BD59-A6C34878D82A}">
                    <a16:rowId xmlns:a16="http://schemas.microsoft.com/office/drawing/2014/main" val="2658237448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431933-6418-0F48-9F7F-01BFA5A80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Tree 14 bottom Node Distance = 37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D3995B-F759-624B-9F60-C735C5417F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37461890"/>
              </p:ext>
            </p:extLst>
          </p:nvPr>
        </p:nvGraphicFramePr>
        <p:xfrm>
          <a:off x="6172200" y="2505075"/>
          <a:ext cx="51831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982">
                  <a:extLst>
                    <a:ext uri="{9D8B030D-6E8A-4147-A177-3AD203B41FA5}">
                      <a16:colId xmlns:a16="http://schemas.microsoft.com/office/drawing/2014/main" val="2654524318"/>
                    </a:ext>
                  </a:extLst>
                </a:gridCol>
                <a:gridCol w="1570476">
                  <a:extLst>
                    <a:ext uri="{9D8B030D-6E8A-4147-A177-3AD203B41FA5}">
                      <a16:colId xmlns:a16="http://schemas.microsoft.com/office/drawing/2014/main" val="132305434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145876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intercept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295687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Branches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115.8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65823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13 vs Tree 14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127.8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36889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13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326254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14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2.97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107.8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42228593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39D88AF-C895-3144-9312-AF7F2B569D99}"/>
              </a:ext>
            </a:extLst>
          </p:cNvPr>
          <p:cNvSpPr/>
          <p:nvPr/>
        </p:nvSpPr>
        <p:spPr>
          <a:xfrm>
            <a:off x="7982465" y="2780270"/>
            <a:ext cx="3509319" cy="889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E1284-E873-E74B-89A2-43CE63990FCF}"/>
              </a:ext>
            </a:extLst>
          </p:cNvPr>
          <p:cNvSpPr txBox="1"/>
          <p:nvPr/>
        </p:nvSpPr>
        <p:spPr>
          <a:xfrm>
            <a:off x="2693773" y="4868562"/>
            <a:ext cx="641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of adjusting Tree 14 bottom node distance: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Slope of model using all samples lowered to 2.16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Y-intercept for ”Tree 13 vs Tree 14” model lowered to similar range as other models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D88C988-B4D8-724B-B1E5-1DC893CA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9EB-B6C4-7F4D-852C-63CBABD8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Removing Branch 14.3 Improve Models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FAAFE1-25D2-0245-8A3B-3294BF3320E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3640140"/>
              </p:ext>
            </p:extLst>
          </p:nvPr>
        </p:nvGraphicFramePr>
        <p:xfrm>
          <a:off x="838200" y="1825625"/>
          <a:ext cx="5181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54">
                  <a:extLst>
                    <a:ext uri="{9D8B030D-6E8A-4147-A177-3AD203B41FA5}">
                      <a16:colId xmlns:a16="http://schemas.microsoft.com/office/drawing/2014/main" val="170483861"/>
                    </a:ext>
                  </a:extLst>
                </a:gridCol>
                <a:gridCol w="1450546">
                  <a:extLst>
                    <a:ext uri="{9D8B030D-6E8A-4147-A177-3AD203B41FA5}">
                      <a16:colId xmlns:a16="http://schemas.microsoft.com/office/drawing/2014/main" val="1937259299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13810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intercept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2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115.8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358647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13 vs Tree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127.8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421398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73487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2.97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107.8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2658237448"/>
                  </a:ext>
                </a:extLst>
              </a:tr>
            </a:tbl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1F796F-145A-6B4E-A369-A1ED045A9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895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 14 has higher slope / rate of accumulation of genetic differences</a:t>
            </a:r>
          </a:p>
          <a:p>
            <a:r>
              <a:rPr lang="en-US" dirty="0"/>
              <a:t>Branch 14.3 has more unique SVs than other branches</a:t>
            </a:r>
          </a:p>
          <a:p>
            <a:pPr lvl="1"/>
            <a:r>
              <a:rPr lang="en-US" dirty="0"/>
              <a:t>See unique het genotypes in </a:t>
            </a:r>
            <a:r>
              <a:rPr lang="en-US" dirty="0" err="1"/>
              <a:t>barplots</a:t>
            </a:r>
            <a:endParaRPr lang="en-US" dirty="0"/>
          </a:p>
          <a:p>
            <a:pPr lvl="1"/>
            <a:r>
              <a:rPr lang="en-US" dirty="0"/>
              <a:t>Not sure is real or not</a:t>
            </a:r>
          </a:p>
          <a:p>
            <a:r>
              <a:rPr lang="en-US" dirty="0"/>
              <a:t>Does elevated number of unique SVs drive the higher slope seen within Tree 14?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D88C988-B4D8-724B-B1E5-1DC893CA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18</a:t>
            </a:fld>
            <a:endParaRPr lang="en-US"/>
          </a:p>
        </p:txBody>
      </p:sp>
      <p:pic>
        <p:nvPicPr>
          <p:cNvPr id="19" name="Content Placeholder 13">
            <a:extLst>
              <a:ext uri="{FF2B5EF4-FFF2-40B4-BE49-F238E27FC236}">
                <a16:creationId xmlns:a16="http://schemas.microsoft.com/office/drawing/2014/main" id="{D5BABC98-F1CA-0C46-9778-A7DED138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" y="4090085"/>
            <a:ext cx="6864564" cy="228818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4211137-973A-F64F-A15F-CB8A0468E31F}"/>
              </a:ext>
            </a:extLst>
          </p:cNvPr>
          <p:cNvSpPr/>
          <p:nvPr/>
        </p:nvSpPr>
        <p:spPr>
          <a:xfrm>
            <a:off x="3373395" y="4053016"/>
            <a:ext cx="667264" cy="2446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AB93D8-2AEF-B84A-A416-DCA883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Removing Branch 14.3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835983-7772-F94B-8ED3-E65F2B34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89183"/>
            <a:ext cx="5157787" cy="823912"/>
          </a:xfrm>
        </p:spPr>
        <p:txBody>
          <a:bodyPr/>
          <a:lstStyle/>
          <a:p>
            <a:r>
              <a:rPr lang="en-US" dirty="0"/>
              <a:t>Model 1: Include Branch and Node 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75B484-6F18-3C40-BC5D-2AC18DA24A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0451593"/>
              </p:ext>
            </p:extLst>
          </p:nvPr>
        </p:nvGraphicFramePr>
        <p:xfrm>
          <a:off x="839788" y="1813095"/>
          <a:ext cx="5158162" cy="321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31">
                  <a:extLst>
                    <a:ext uri="{9D8B030D-6E8A-4147-A177-3AD203B41FA5}">
                      <a16:colId xmlns:a16="http://schemas.microsoft.com/office/drawing/2014/main" val="2831535587"/>
                    </a:ext>
                  </a:extLst>
                </a:gridCol>
                <a:gridCol w="595333">
                  <a:extLst>
                    <a:ext uri="{9D8B030D-6E8A-4147-A177-3AD203B41FA5}">
                      <a16:colId xmlns:a16="http://schemas.microsoft.com/office/drawing/2014/main" val="1734928964"/>
                    </a:ext>
                  </a:extLst>
                </a:gridCol>
                <a:gridCol w="663867">
                  <a:extLst>
                    <a:ext uri="{9D8B030D-6E8A-4147-A177-3AD203B41FA5}">
                      <a16:colId xmlns:a16="http://schemas.microsoft.com/office/drawing/2014/main" val="1038100446"/>
                    </a:ext>
                  </a:extLst>
                </a:gridCol>
                <a:gridCol w="888997">
                  <a:extLst>
                    <a:ext uri="{9D8B030D-6E8A-4147-A177-3AD203B41FA5}">
                      <a16:colId xmlns:a16="http://schemas.microsoft.com/office/drawing/2014/main" val="4017048774"/>
                    </a:ext>
                  </a:extLst>
                </a:gridCol>
                <a:gridCol w="640077">
                  <a:extLst>
                    <a:ext uri="{9D8B030D-6E8A-4147-A177-3AD203B41FA5}">
                      <a16:colId xmlns:a16="http://schemas.microsoft.com/office/drawing/2014/main" val="610766227"/>
                    </a:ext>
                  </a:extLst>
                </a:gridCol>
                <a:gridCol w="1102357">
                  <a:extLst>
                    <a:ext uri="{9D8B030D-6E8A-4147-A177-3AD203B41FA5}">
                      <a16:colId xmlns:a16="http://schemas.microsoft.com/office/drawing/2014/main" val="2476457996"/>
                    </a:ext>
                  </a:extLst>
                </a:gridCol>
              </a:tblGrid>
              <a:tr h="3752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r^2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277356320"/>
                  </a:ext>
                </a:extLst>
              </a:tr>
              <a:tr h="375268">
                <a:tc>
                  <a:txBody>
                    <a:bodyPr/>
                    <a:lstStyle/>
                    <a:p>
                      <a:r>
                        <a:rPr lang="en-US" sz="1400" dirty="0"/>
                        <a:t>All branches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0.717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101.6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8.91e-03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0.701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1.33e-08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4123705675"/>
                  </a:ext>
                </a:extLst>
              </a:tr>
              <a:tr h="375268">
                <a:tc>
                  <a:txBody>
                    <a:bodyPr/>
                    <a:lstStyle/>
                    <a:p>
                      <a:r>
                        <a:rPr lang="en-US" sz="1400" dirty="0"/>
                        <a:t>No 14.3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98.7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2.06e-02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0.650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1.52e-06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1156107251"/>
                  </a:ext>
                </a:extLst>
              </a:tr>
              <a:tr h="375268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-149.6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1.167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0.317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2535069037"/>
                  </a:ext>
                </a:extLst>
              </a:tr>
              <a:tr h="524347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14, no 14.3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0.009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231.8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0.396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842122255"/>
                  </a:ext>
                </a:extLst>
              </a:tr>
              <a:tr h="524347">
                <a:tc>
                  <a:txBody>
                    <a:bodyPr/>
                    <a:lstStyle/>
                    <a:p>
                      <a:r>
                        <a:rPr lang="en-US" sz="1400" dirty="0"/>
                        <a:t>Within Tree 14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0.676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-46.0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0.670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1.92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271111334"/>
                  </a:ext>
                </a:extLst>
              </a:tr>
              <a:tr h="524347">
                <a:tc>
                  <a:txBody>
                    <a:bodyPr/>
                    <a:lstStyle/>
                    <a:p>
                      <a:r>
                        <a:rPr lang="en-US" sz="1400" dirty="0"/>
                        <a:t>Within Tree 14, no 14.3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0.926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-166.8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0.378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2.67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0.175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1845738334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BA5FAE-8CDC-4542-A5AA-0B569328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89183"/>
            <a:ext cx="5183188" cy="823912"/>
          </a:xfrm>
        </p:spPr>
        <p:txBody>
          <a:bodyPr/>
          <a:lstStyle/>
          <a:p>
            <a:r>
              <a:rPr lang="en-US" dirty="0"/>
              <a:t>Model 3: Include only Node Age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0805E8-C715-E741-A704-56885AC7002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88231069"/>
              </p:ext>
            </p:extLst>
          </p:nvPr>
        </p:nvGraphicFramePr>
        <p:xfrm>
          <a:off x="6172200" y="1813095"/>
          <a:ext cx="5183597" cy="33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473">
                  <a:extLst>
                    <a:ext uri="{9D8B030D-6E8A-4147-A177-3AD203B41FA5}">
                      <a16:colId xmlns:a16="http://schemas.microsoft.com/office/drawing/2014/main" val="2746408033"/>
                    </a:ext>
                  </a:extLst>
                </a:gridCol>
                <a:gridCol w="591118">
                  <a:extLst>
                    <a:ext uri="{9D8B030D-6E8A-4147-A177-3AD203B41FA5}">
                      <a16:colId xmlns:a16="http://schemas.microsoft.com/office/drawing/2014/main" val="3169618190"/>
                    </a:ext>
                  </a:extLst>
                </a:gridCol>
                <a:gridCol w="595057">
                  <a:extLst>
                    <a:ext uri="{9D8B030D-6E8A-4147-A177-3AD203B41FA5}">
                      <a16:colId xmlns:a16="http://schemas.microsoft.com/office/drawing/2014/main" val="3778990706"/>
                    </a:ext>
                  </a:extLst>
                </a:gridCol>
                <a:gridCol w="907316">
                  <a:extLst>
                    <a:ext uri="{9D8B030D-6E8A-4147-A177-3AD203B41FA5}">
                      <a16:colId xmlns:a16="http://schemas.microsoft.com/office/drawing/2014/main" val="2365061079"/>
                    </a:ext>
                  </a:extLst>
                </a:gridCol>
                <a:gridCol w="625306">
                  <a:extLst>
                    <a:ext uri="{9D8B030D-6E8A-4147-A177-3AD203B41FA5}">
                      <a16:colId xmlns:a16="http://schemas.microsoft.com/office/drawing/2014/main" val="2307674689"/>
                    </a:ext>
                  </a:extLst>
                </a:gridCol>
                <a:gridCol w="1189327">
                  <a:extLst>
                    <a:ext uri="{9D8B030D-6E8A-4147-A177-3AD203B41FA5}">
                      <a16:colId xmlns:a16="http://schemas.microsoft.com/office/drawing/2014/main" val="3031609959"/>
                    </a:ext>
                  </a:extLst>
                </a:gridCol>
              </a:tblGrid>
              <a:tr h="36622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r^2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2080339107"/>
                  </a:ext>
                </a:extLst>
              </a:tr>
              <a:tr h="457588">
                <a:tc>
                  <a:txBody>
                    <a:bodyPr/>
                    <a:lstStyle/>
                    <a:p>
                      <a:r>
                        <a:rPr lang="en-US" sz="1400" dirty="0"/>
                        <a:t>All branches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0.906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115.8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9.95e-07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2.156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7.73e-15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3448446496"/>
                  </a:ext>
                </a:extLst>
              </a:tr>
              <a:tr h="457588">
                <a:tc>
                  <a:txBody>
                    <a:bodyPr/>
                    <a:lstStyle/>
                    <a:p>
                      <a:r>
                        <a:rPr lang="en-US" sz="1400" dirty="0"/>
                        <a:t>No 14.3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0.915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104.7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2.45e-05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2.115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1.28e-11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3666191883"/>
                  </a:ext>
                </a:extLst>
              </a:tr>
              <a:tr h="457588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0.813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127.8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1.43e-02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2.09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1.83e-06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3113022625"/>
                  </a:ext>
                </a:extLst>
              </a:tr>
              <a:tr h="510213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14, no 14.3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0.839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137.6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1.02e-02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1.93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2.88e-05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589123312"/>
                  </a:ext>
                </a:extLst>
              </a:tr>
              <a:tr h="457588">
                <a:tc>
                  <a:txBody>
                    <a:bodyPr/>
                    <a:lstStyle/>
                    <a:p>
                      <a:r>
                        <a:rPr lang="en-US" sz="1400" dirty="0"/>
                        <a:t>Within Tree 14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0.610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107.8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0.136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2.97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2712066129"/>
                  </a:ext>
                </a:extLst>
              </a:tr>
              <a:tr h="510213">
                <a:tc>
                  <a:txBody>
                    <a:bodyPr/>
                    <a:lstStyle/>
                    <a:p>
                      <a:r>
                        <a:rPr lang="en-US" sz="1400" dirty="0"/>
                        <a:t>Within Tree 14, no 14.3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0.348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107.8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0.643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2.40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0.598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27577619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681FD-ED12-154A-878C-3476AC51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457C9-87C1-0E43-9370-C83C39E564CA}"/>
              </a:ext>
            </a:extLst>
          </p:cNvPr>
          <p:cNvSpPr txBox="1"/>
          <p:nvPr/>
        </p:nvSpPr>
        <p:spPr>
          <a:xfrm>
            <a:off x="963827" y="5320334"/>
            <a:ext cx="10389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Take-homes: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1: Removing 14.3 provides better fit for within-Tree 14; similar or worse fit for other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3: Removing 14.3 provides similar or worse fit for all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Overall: Removing 14.3 does not provide a better fit for the overall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51F40-C349-7D46-A811-13F6047B9E8B}"/>
              </a:ext>
            </a:extLst>
          </p:cNvPr>
          <p:cNvSpPr/>
          <p:nvPr/>
        </p:nvSpPr>
        <p:spPr>
          <a:xfrm>
            <a:off x="2026508" y="4399005"/>
            <a:ext cx="778476" cy="63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A87C-5653-184E-A496-AAF07FD6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B8EE96-5F73-AA47-835C-EEB2FD6C48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3790" r="3752"/>
          <a:stretch/>
        </p:blipFill>
        <p:spPr>
          <a:xfrm>
            <a:off x="838200" y="1825625"/>
            <a:ext cx="4695290" cy="422855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F8A61F-EC67-6E44-9F10-A88161971E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estimate of ages of branches and nodes where branches meet the trunk</a:t>
            </a:r>
          </a:p>
          <a:p>
            <a:r>
              <a:rPr lang="en-US" dirty="0"/>
              <a:t>We have estimate of genetic distance between branches based on structural variants (SVs)</a:t>
            </a:r>
          </a:p>
          <a:p>
            <a:r>
              <a:rPr lang="en-US" dirty="0"/>
              <a:t>What is the relationship between age and genetic distance?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6B77BE-AE29-434C-9E88-FF095C3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9EB-B6C4-7F4D-852C-63CBABD8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Removing Branches Both 14.3 and 13.2 Improve Models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FAAFE1-25D2-0245-8A3B-3294BF3320E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54">
                  <a:extLst>
                    <a:ext uri="{9D8B030D-6E8A-4147-A177-3AD203B41FA5}">
                      <a16:colId xmlns:a16="http://schemas.microsoft.com/office/drawing/2014/main" val="170483861"/>
                    </a:ext>
                  </a:extLst>
                </a:gridCol>
                <a:gridCol w="1450546">
                  <a:extLst>
                    <a:ext uri="{9D8B030D-6E8A-4147-A177-3AD203B41FA5}">
                      <a16:colId xmlns:a16="http://schemas.microsoft.com/office/drawing/2014/main" val="1937259299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13810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intercept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2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115.8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358647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13 vs Tree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127.8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421398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73487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Tree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2.97</a:t>
                      </a:r>
                    </a:p>
                  </a:txBody>
                  <a:tcPr marL="91890" marR="918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107.8</a:t>
                      </a:r>
                    </a:p>
                  </a:txBody>
                  <a:tcPr marL="91890" marR="91890"/>
                </a:tc>
                <a:extLst>
                  <a:ext uri="{0D108BD9-81ED-4DB2-BD59-A6C34878D82A}">
                    <a16:rowId xmlns:a16="http://schemas.microsoft.com/office/drawing/2014/main" val="2658237448"/>
                  </a:ext>
                </a:extLst>
              </a:tr>
            </a:tbl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1F796F-145A-6B4E-A369-A1ED045A9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895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Removing Branch 14.3 improves within-Tree 14 fit for Model 1: including branch and node ages</a:t>
            </a:r>
          </a:p>
          <a:p>
            <a:r>
              <a:rPr lang="en-US" dirty="0"/>
              <a:t>But removing Branch 14.3 does NOT improve other Model 1 comparisons</a:t>
            </a:r>
          </a:p>
          <a:p>
            <a:r>
              <a:rPr lang="en-US" dirty="0"/>
              <a:t>Does removing both 14.3 and 13.2 improve models?</a:t>
            </a:r>
          </a:p>
          <a:p>
            <a:pPr lvl="1"/>
            <a:r>
              <a:rPr lang="en-US" dirty="0"/>
              <a:t>Branch 14.3 has more unique SVs than other branches</a:t>
            </a:r>
          </a:p>
          <a:p>
            <a:pPr lvl="1"/>
            <a:r>
              <a:rPr lang="en-US" dirty="0"/>
              <a:t>Branch 13.2 has more unique homozygous REF genotypes than other branches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D88C988-B4D8-724B-B1E5-1DC893CA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20</a:t>
            </a:fld>
            <a:endParaRPr lang="en-US"/>
          </a:p>
        </p:txBody>
      </p:sp>
      <p:pic>
        <p:nvPicPr>
          <p:cNvPr id="19" name="Content Placeholder 13">
            <a:extLst>
              <a:ext uri="{FF2B5EF4-FFF2-40B4-BE49-F238E27FC236}">
                <a16:creationId xmlns:a16="http://schemas.microsoft.com/office/drawing/2014/main" id="{D5BABC98-F1CA-0C46-9778-A7DED138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" y="4090085"/>
            <a:ext cx="6864564" cy="228818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4211137-973A-F64F-A15F-CB8A0468E31F}"/>
              </a:ext>
            </a:extLst>
          </p:cNvPr>
          <p:cNvSpPr/>
          <p:nvPr/>
        </p:nvSpPr>
        <p:spPr>
          <a:xfrm>
            <a:off x="3373395" y="4053016"/>
            <a:ext cx="667264" cy="2446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053A20-BDA0-D240-A54E-F1A2E4CE43FA}"/>
              </a:ext>
            </a:extLst>
          </p:cNvPr>
          <p:cNvSpPr/>
          <p:nvPr/>
        </p:nvSpPr>
        <p:spPr>
          <a:xfrm>
            <a:off x="4786184" y="4007708"/>
            <a:ext cx="667264" cy="2446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AB93D8-2AEF-B84A-A416-DCA883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Removing Branches 14.3 and 13.2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835983-7772-F94B-8ED3-E65F2B34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57596"/>
            <a:ext cx="5157787" cy="823912"/>
          </a:xfrm>
        </p:spPr>
        <p:txBody>
          <a:bodyPr/>
          <a:lstStyle/>
          <a:p>
            <a:r>
              <a:rPr lang="en-US" dirty="0"/>
              <a:t>Model 1: Include Branch and Node 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75B484-6F18-3C40-BC5D-2AC18DA24A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1156331"/>
              </p:ext>
            </p:extLst>
          </p:nvPr>
        </p:nvGraphicFramePr>
        <p:xfrm>
          <a:off x="839788" y="2381508"/>
          <a:ext cx="5158162" cy="231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31">
                  <a:extLst>
                    <a:ext uri="{9D8B030D-6E8A-4147-A177-3AD203B41FA5}">
                      <a16:colId xmlns:a16="http://schemas.microsoft.com/office/drawing/2014/main" val="2831535587"/>
                    </a:ext>
                  </a:extLst>
                </a:gridCol>
                <a:gridCol w="595333">
                  <a:extLst>
                    <a:ext uri="{9D8B030D-6E8A-4147-A177-3AD203B41FA5}">
                      <a16:colId xmlns:a16="http://schemas.microsoft.com/office/drawing/2014/main" val="1734928964"/>
                    </a:ext>
                  </a:extLst>
                </a:gridCol>
                <a:gridCol w="663867">
                  <a:extLst>
                    <a:ext uri="{9D8B030D-6E8A-4147-A177-3AD203B41FA5}">
                      <a16:colId xmlns:a16="http://schemas.microsoft.com/office/drawing/2014/main" val="1038100446"/>
                    </a:ext>
                  </a:extLst>
                </a:gridCol>
                <a:gridCol w="888997">
                  <a:extLst>
                    <a:ext uri="{9D8B030D-6E8A-4147-A177-3AD203B41FA5}">
                      <a16:colId xmlns:a16="http://schemas.microsoft.com/office/drawing/2014/main" val="4017048774"/>
                    </a:ext>
                  </a:extLst>
                </a:gridCol>
                <a:gridCol w="640077">
                  <a:extLst>
                    <a:ext uri="{9D8B030D-6E8A-4147-A177-3AD203B41FA5}">
                      <a16:colId xmlns:a16="http://schemas.microsoft.com/office/drawing/2014/main" val="610766227"/>
                    </a:ext>
                  </a:extLst>
                </a:gridCol>
                <a:gridCol w="1102357">
                  <a:extLst>
                    <a:ext uri="{9D8B030D-6E8A-4147-A177-3AD203B41FA5}">
                      <a16:colId xmlns:a16="http://schemas.microsoft.com/office/drawing/2014/main" val="2476457996"/>
                    </a:ext>
                  </a:extLst>
                </a:gridCol>
              </a:tblGrid>
              <a:tr h="3752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r^2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277356320"/>
                  </a:ext>
                </a:extLst>
              </a:tr>
              <a:tr h="375268">
                <a:tc>
                  <a:txBody>
                    <a:bodyPr/>
                    <a:lstStyle/>
                    <a:p>
                      <a:r>
                        <a:rPr lang="en-US" sz="1400" dirty="0"/>
                        <a:t>All branches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0.717</a:t>
                      </a:r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101.6</a:t>
                      </a:r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8.91e-03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0.701</a:t>
                      </a:r>
                      <a:endParaRPr lang="en-US" sz="1400" dirty="0"/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1.33e-08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4123705675"/>
                  </a:ext>
                </a:extLst>
              </a:tr>
              <a:tr h="375268">
                <a:tc>
                  <a:txBody>
                    <a:bodyPr/>
                    <a:lstStyle/>
                    <a:p>
                      <a:r>
                        <a:rPr lang="en-US" sz="1400" dirty="0"/>
                        <a:t>No 14.3, 13.2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0.642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104.8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6.65e-02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0.601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3.27e-04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1156107251"/>
                  </a:ext>
                </a:extLst>
              </a:tr>
              <a:tr h="375268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-149.6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2535069037"/>
                  </a:ext>
                </a:extLst>
              </a:tr>
              <a:tr h="524347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14, no 14.3, 13.2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489.4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0.548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-0.128</a:t>
                      </a:r>
                    </a:p>
                  </a:txBody>
                  <a:tcPr marL="87714" marR="87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</a:t>
                      </a:r>
                    </a:p>
                  </a:txBody>
                  <a:tcPr marL="87714" marR="87714"/>
                </a:tc>
                <a:extLst>
                  <a:ext uri="{0D108BD9-81ED-4DB2-BD59-A6C34878D82A}">
                    <a16:rowId xmlns:a16="http://schemas.microsoft.com/office/drawing/2014/main" val="842122255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BA5FAE-8CDC-4542-A5AA-0B569328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57596"/>
            <a:ext cx="5183188" cy="823912"/>
          </a:xfrm>
        </p:spPr>
        <p:txBody>
          <a:bodyPr/>
          <a:lstStyle/>
          <a:p>
            <a:r>
              <a:rPr lang="en-US" dirty="0"/>
              <a:t>Model 3: Include only Node Age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0805E8-C715-E741-A704-56885AC7002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83689017"/>
              </p:ext>
            </p:extLst>
          </p:nvPr>
        </p:nvGraphicFramePr>
        <p:xfrm>
          <a:off x="6172200" y="2381508"/>
          <a:ext cx="5183597" cy="240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473">
                  <a:extLst>
                    <a:ext uri="{9D8B030D-6E8A-4147-A177-3AD203B41FA5}">
                      <a16:colId xmlns:a16="http://schemas.microsoft.com/office/drawing/2014/main" val="2746408033"/>
                    </a:ext>
                  </a:extLst>
                </a:gridCol>
                <a:gridCol w="591118">
                  <a:extLst>
                    <a:ext uri="{9D8B030D-6E8A-4147-A177-3AD203B41FA5}">
                      <a16:colId xmlns:a16="http://schemas.microsoft.com/office/drawing/2014/main" val="3169618190"/>
                    </a:ext>
                  </a:extLst>
                </a:gridCol>
                <a:gridCol w="595057">
                  <a:extLst>
                    <a:ext uri="{9D8B030D-6E8A-4147-A177-3AD203B41FA5}">
                      <a16:colId xmlns:a16="http://schemas.microsoft.com/office/drawing/2014/main" val="3778990706"/>
                    </a:ext>
                  </a:extLst>
                </a:gridCol>
                <a:gridCol w="907316">
                  <a:extLst>
                    <a:ext uri="{9D8B030D-6E8A-4147-A177-3AD203B41FA5}">
                      <a16:colId xmlns:a16="http://schemas.microsoft.com/office/drawing/2014/main" val="2365061079"/>
                    </a:ext>
                  </a:extLst>
                </a:gridCol>
                <a:gridCol w="625306">
                  <a:extLst>
                    <a:ext uri="{9D8B030D-6E8A-4147-A177-3AD203B41FA5}">
                      <a16:colId xmlns:a16="http://schemas.microsoft.com/office/drawing/2014/main" val="2307674689"/>
                    </a:ext>
                  </a:extLst>
                </a:gridCol>
                <a:gridCol w="1189327">
                  <a:extLst>
                    <a:ext uri="{9D8B030D-6E8A-4147-A177-3AD203B41FA5}">
                      <a16:colId xmlns:a16="http://schemas.microsoft.com/office/drawing/2014/main" val="3031609959"/>
                    </a:ext>
                  </a:extLst>
                </a:gridCol>
              </a:tblGrid>
              <a:tr h="36622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r^2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y-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p-</a:t>
                      </a:r>
                      <a:r>
                        <a:rPr lang="en-US" sz="1400" dirty="0" err="1"/>
                        <a:t>val</a:t>
                      </a:r>
                      <a:endParaRPr lang="en-US" sz="1400" dirty="0"/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2080339107"/>
                  </a:ext>
                </a:extLst>
              </a:tr>
              <a:tr h="457588">
                <a:tc>
                  <a:txBody>
                    <a:bodyPr/>
                    <a:lstStyle/>
                    <a:p>
                      <a:r>
                        <a:rPr lang="en-US" sz="1400" dirty="0"/>
                        <a:t>All branches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0.906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115.8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9.95e-07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2.156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7.73e-15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3448446496"/>
                  </a:ext>
                </a:extLst>
              </a:tr>
              <a:tr h="457588">
                <a:tc>
                  <a:txBody>
                    <a:bodyPr/>
                    <a:lstStyle/>
                    <a:p>
                      <a:r>
                        <a:rPr lang="en-US" sz="1400" dirty="0"/>
                        <a:t>No 14.3, 13.2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0.880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99.5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2.23e-03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2.11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1.51e-07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3666191883"/>
                  </a:ext>
                </a:extLst>
              </a:tr>
              <a:tr h="457588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0.813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127.8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1.43e-02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2.09</a:t>
                      </a:r>
                      <a:endParaRPr lang="en-US" sz="1400" dirty="0"/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1.83e-06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3113022625"/>
                  </a:ext>
                </a:extLst>
              </a:tr>
              <a:tr h="510213">
                <a:tc>
                  <a:txBody>
                    <a:bodyPr/>
                    <a:lstStyle/>
                    <a:p>
                      <a:r>
                        <a:rPr lang="en-US" sz="1400" dirty="0"/>
                        <a:t>Tree 13 v 14, no 14.3, 13.2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0.851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142.7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2.44e-02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1.90</a:t>
                      </a:r>
                    </a:p>
                  </a:txBody>
                  <a:tcPr marL="87245" marR="872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3.95e-04</a:t>
                      </a:r>
                    </a:p>
                  </a:txBody>
                  <a:tcPr marL="87245" marR="87245"/>
                </a:tc>
                <a:extLst>
                  <a:ext uri="{0D108BD9-81ED-4DB2-BD59-A6C34878D82A}">
                    <a16:rowId xmlns:a16="http://schemas.microsoft.com/office/drawing/2014/main" val="5891233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681FD-ED12-154A-878C-3476AC51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457C9-87C1-0E43-9370-C83C39E564CA}"/>
              </a:ext>
            </a:extLst>
          </p:cNvPr>
          <p:cNvSpPr txBox="1"/>
          <p:nvPr/>
        </p:nvSpPr>
        <p:spPr>
          <a:xfrm>
            <a:off x="963827" y="5320334"/>
            <a:ext cx="10389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Take-homes: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14.3 and 13.2 does not provide a substantially better fit for any of the comparisons in either Model 1 or Model 3 </a:t>
            </a:r>
          </a:p>
        </p:txBody>
      </p:sp>
    </p:spTree>
    <p:extLst>
      <p:ext uri="{BB962C8B-B14F-4D97-AF65-F5344CB8AC3E}">
        <p14:creationId xmlns:p14="http://schemas.microsoft.com/office/powerpoint/2010/main" val="274060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932E41-6070-2E45-9A66-DE465BC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FCCFFA-238F-F946-98A0-43CF548EA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6F7C52-07BE-6C4F-9BB9-80BA6C172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fit for modeling genetic distance vs age-based distance is using only node ages and omitting branch ages</a:t>
            </a:r>
          </a:p>
          <a:p>
            <a:r>
              <a:rPr lang="en-US" dirty="0"/>
              <a:t>The slope/rate of accumulation of genetic distance is greater/faster within Tree 14 than other comparisons</a:t>
            </a:r>
          </a:p>
          <a:p>
            <a:r>
              <a:rPr lang="en-US" dirty="0"/>
              <a:t>Removing 14.3 and 13.2 does not provide a better overall fit for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C29C-28B9-7C42-ACB0-3C514659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22</a:t>
            </a:fld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9FA1E916-DAD8-9D4B-9D9F-48487D8BB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r="3752"/>
          <a:stretch/>
        </p:blipFill>
        <p:spPr>
          <a:xfrm>
            <a:off x="43872" y="1486802"/>
            <a:ext cx="5876818" cy="52926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A19EC-205D-1C4D-881A-7B3AF48C8404}"/>
              </a:ext>
            </a:extLst>
          </p:cNvPr>
          <p:cNvCxnSpPr/>
          <p:nvPr/>
        </p:nvCxnSpPr>
        <p:spPr>
          <a:xfrm>
            <a:off x="2232267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978434-A415-E94B-84A4-25589CC20689}"/>
              </a:ext>
            </a:extLst>
          </p:cNvPr>
          <p:cNvCxnSpPr/>
          <p:nvPr/>
        </p:nvCxnSpPr>
        <p:spPr>
          <a:xfrm>
            <a:off x="2232267" y="3296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8CF00-6B13-144B-A341-DA66C817DE18}"/>
              </a:ext>
            </a:extLst>
          </p:cNvPr>
          <p:cNvCxnSpPr/>
          <p:nvPr/>
        </p:nvCxnSpPr>
        <p:spPr>
          <a:xfrm>
            <a:off x="2240829" y="3933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460FD-D74C-6748-87BD-8872BD92E4B4}"/>
              </a:ext>
            </a:extLst>
          </p:cNvPr>
          <p:cNvCxnSpPr>
            <a:cxnSpLocks/>
          </p:cNvCxnSpPr>
          <p:nvPr/>
        </p:nvCxnSpPr>
        <p:spPr>
          <a:xfrm>
            <a:off x="2240829" y="4633645"/>
            <a:ext cx="0" cy="78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1F959A-3AC8-D34A-A150-05802FD69D48}"/>
              </a:ext>
            </a:extLst>
          </p:cNvPr>
          <p:cNvCxnSpPr/>
          <p:nvPr/>
        </p:nvCxnSpPr>
        <p:spPr>
          <a:xfrm>
            <a:off x="3227148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93AD13-DCC1-6E46-A69F-E02BCC9D2D05}"/>
              </a:ext>
            </a:extLst>
          </p:cNvPr>
          <p:cNvCxnSpPr/>
          <p:nvPr/>
        </p:nvCxnSpPr>
        <p:spPr>
          <a:xfrm>
            <a:off x="3235710" y="3368211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54E62-9558-0D45-B264-B19D29A56589}"/>
              </a:ext>
            </a:extLst>
          </p:cNvPr>
          <p:cNvCxnSpPr>
            <a:cxnSpLocks/>
          </p:cNvCxnSpPr>
          <p:nvPr/>
        </p:nvCxnSpPr>
        <p:spPr>
          <a:xfrm>
            <a:off x="3235710" y="3933290"/>
            <a:ext cx="0" cy="100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F512F0-0D96-F94B-9040-A38C13AE2559}"/>
              </a:ext>
            </a:extLst>
          </p:cNvPr>
          <p:cNvCxnSpPr>
            <a:cxnSpLocks/>
          </p:cNvCxnSpPr>
          <p:nvPr/>
        </p:nvCxnSpPr>
        <p:spPr>
          <a:xfrm>
            <a:off x="3235710" y="5280917"/>
            <a:ext cx="0" cy="224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548583-5A35-274A-9DA3-3C2408D943C5}"/>
              </a:ext>
            </a:extLst>
          </p:cNvPr>
          <p:cNvSpPr txBox="1"/>
          <p:nvPr/>
        </p:nvSpPr>
        <p:spPr>
          <a:xfrm>
            <a:off x="2240829" y="2728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1CCE2-D9AA-034F-B8BB-B0553FD16E38}"/>
              </a:ext>
            </a:extLst>
          </p:cNvPr>
          <p:cNvSpPr txBox="1"/>
          <p:nvPr/>
        </p:nvSpPr>
        <p:spPr>
          <a:xfrm>
            <a:off x="2260361" y="33326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C4561-B7A6-9548-BF7A-A96D0FFD5E9E}"/>
              </a:ext>
            </a:extLst>
          </p:cNvPr>
          <p:cNvSpPr txBox="1"/>
          <p:nvPr/>
        </p:nvSpPr>
        <p:spPr>
          <a:xfrm>
            <a:off x="2244629" y="39792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E77C0-714A-9C49-8880-7ECDC02B8A98}"/>
              </a:ext>
            </a:extLst>
          </p:cNvPr>
          <p:cNvSpPr txBox="1"/>
          <p:nvPr/>
        </p:nvSpPr>
        <p:spPr>
          <a:xfrm>
            <a:off x="2232267" y="4870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8829792-466D-B24E-9317-CB2E196D104D}"/>
              </a:ext>
            </a:extLst>
          </p:cNvPr>
          <p:cNvSpPr/>
          <p:nvPr/>
        </p:nvSpPr>
        <p:spPr>
          <a:xfrm>
            <a:off x="3749702" y="5105423"/>
            <a:ext cx="226448" cy="350987"/>
          </a:xfrm>
          <a:custGeom>
            <a:avLst/>
            <a:gdLst>
              <a:gd name="connsiteX0" fmla="*/ 20549 w 852755"/>
              <a:gd name="connsiteY0" fmla="*/ 0 h 924674"/>
              <a:gd name="connsiteX1" fmla="*/ 226032 w 852755"/>
              <a:gd name="connsiteY1" fmla="*/ 20548 h 924674"/>
              <a:gd name="connsiteX2" fmla="*/ 380144 w 852755"/>
              <a:gd name="connsiteY2" fmla="*/ 41096 h 924674"/>
              <a:gd name="connsiteX3" fmla="*/ 544531 w 852755"/>
              <a:gd name="connsiteY3" fmla="*/ 71919 h 924674"/>
              <a:gd name="connsiteX4" fmla="*/ 575353 w 852755"/>
              <a:gd name="connsiteY4" fmla="*/ 82193 h 924674"/>
              <a:gd name="connsiteX5" fmla="*/ 678095 w 852755"/>
              <a:gd name="connsiteY5" fmla="*/ 154112 h 924674"/>
              <a:gd name="connsiteX6" fmla="*/ 770562 w 852755"/>
              <a:gd name="connsiteY6" fmla="*/ 277402 h 924674"/>
              <a:gd name="connsiteX7" fmla="*/ 791110 w 852755"/>
              <a:gd name="connsiteY7" fmla="*/ 318499 h 924674"/>
              <a:gd name="connsiteX8" fmla="*/ 832207 w 852755"/>
              <a:gd name="connsiteY8" fmla="*/ 390418 h 924674"/>
              <a:gd name="connsiteX9" fmla="*/ 852755 w 852755"/>
              <a:gd name="connsiteY9" fmla="*/ 462337 h 924674"/>
              <a:gd name="connsiteX10" fmla="*/ 842481 w 852755"/>
              <a:gd name="connsiteY10" fmla="*/ 667820 h 924674"/>
              <a:gd name="connsiteX11" fmla="*/ 821933 w 852755"/>
              <a:gd name="connsiteY11" fmla="*/ 698643 h 924674"/>
              <a:gd name="connsiteX12" fmla="*/ 760288 w 852755"/>
              <a:gd name="connsiteY12" fmla="*/ 750013 h 924674"/>
              <a:gd name="connsiteX13" fmla="*/ 729466 w 852755"/>
              <a:gd name="connsiteY13" fmla="*/ 780836 h 924674"/>
              <a:gd name="connsiteX14" fmla="*/ 647272 w 852755"/>
              <a:gd name="connsiteY14" fmla="*/ 821932 h 924674"/>
              <a:gd name="connsiteX15" fmla="*/ 544531 w 852755"/>
              <a:gd name="connsiteY15" fmla="*/ 863029 h 924674"/>
              <a:gd name="connsiteX16" fmla="*/ 513708 w 852755"/>
              <a:gd name="connsiteY16" fmla="*/ 873303 h 924674"/>
              <a:gd name="connsiteX17" fmla="*/ 410967 w 852755"/>
              <a:gd name="connsiteY17" fmla="*/ 893852 h 924674"/>
              <a:gd name="connsiteX18" fmla="*/ 267128 w 852755"/>
              <a:gd name="connsiteY18" fmla="*/ 914400 h 924674"/>
              <a:gd name="connsiteX19" fmla="*/ 0 w 852755"/>
              <a:gd name="connsiteY19" fmla="*/ 924674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755" h="924674">
                <a:moveTo>
                  <a:pt x="20549" y="0"/>
                </a:moveTo>
                <a:cubicBezTo>
                  <a:pt x="159700" y="19878"/>
                  <a:pt x="25862" y="2351"/>
                  <a:pt x="226032" y="20548"/>
                </a:cubicBezTo>
                <a:cubicBezTo>
                  <a:pt x="358103" y="32554"/>
                  <a:pt x="275213" y="26105"/>
                  <a:pt x="380144" y="41096"/>
                </a:cubicBezTo>
                <a:cubicBezTo>
                  <a:pt x="454070" y="51657"/>
                  <a:pt x="472669" y="47965"/>
                  <a:pt x="544531" y="71919"/>
                </a:cubicBezTo>
                <a:cubicBezTo>
                  <a:pt x="554805" y="75344"/>
                  <a:pt x="565886" y="76934"/>
                  <a:pt x="575353" y="82193"/>
                </a:cubicBezTo>
                <a:cubicBezTo>
                  <a:pt x="592099" y="91496"/>
                  <a:pt x="658252" y="137103"/>
                  <a:pt x="678095" y="154112"/>
                </a:cubicBezTo>
                <a:cubicBezTo>
                  <a:pt x="717556" y="187936"/>
                  <a:pt x="745591" y="232454"/>
                  <a:pt x="770562" y="277402"/>
                </a:cubicBezTo>
                <a:cubicBezTo>
                  <a:pt x="778000" y="290791"/>
                  <a:pt x="783511" y="305201"/>
                  <a:pt x="791110" y="318499"/>
                </a:cubicBezTo>
                <a:cubicBezTo>
                  <a:pt x="820596" y="370098"/>
                  <a:pt x="805590" y="328312"/>
                  <a:pt x="832207" y="390418"/>
                </a:cubicBezTo>
                <a:cubicBezTo>
                  <a:pt x="841051" y="411055"/>
                  <a:pt x="847541" y="441481"/>
                  <a:pt x="852755" y="462337"/>
                </a:cubicBezTo>
                <a:cubicBezTo>
                  <a:pt x="849330" y="530831"/>
                  <a:pt x="851351" y="599816"/>
                  <a:pt x="842481" y="667820"/>
                </a:cubicBezTo>
                <a:cubicBezTo>
                  <a:pt x="840884" y="680064"/>
                  <a:pt x="829838" y="689157"/>
                  <a:pt x="821933" y="698643"/>
                </a:cubicBezTo>
                <a:cubicBezTo>
                  <a:pt x="781002" y="747760"/>
                  <a:pt x="804369" y="713278"/>
                  <a:pt x="760288" y="750013"/>
                </a:cubicBezTo>
                <a:cubicBezTo>
                  <a:pt x="749126" y="759315"/>
                  <a:pt x="741724" y="773035"/>
                  <a:pt x="729466" y="780836"/>
                </a:cubicBezTo>
                <a:cubicBezTo>
                  <a:pt x="703623" y="797281"/>
                  <a:pt x="674670" y="808233"/>
                  <a:pt x="647272" y="821932"/>
                </a:cubicBezTo>
                <a:cubicBezTo>
                  <a:pt x="586795" y="852171"/>
                  <a:pt x="620717" y="837634"/>
                  <a:pt x="544531" y="863029"/>
                </a:cubicBezTo>
                <a:cubicBezTo>
                  <a:pt x="534257" y="866454"/>
                  <a:pt x="524328" y="871179"/>
                  <a:pt x="513708" y="873303"/>
                </a:cubicBezTo>
                <a:lnTo>
                  <a:pt x="410967" y="893852"/>
                </a:lnTo>
                <a:cubicBezTo>
                  <a:pt x="352093" y="905627"/>
                  <a:pt x="336271" y="910333"/>
                  <a:pt x="267128" y="914400"/>
                </a:cubicBezTo>
                <a:cubicBezTo>
                  <a:pt x="178173" y="919633"/>
                  <a:pt x="89109" y="924674"/>
                  <a:pt x="0" y="924674"/>
                </a:cubicBezTo>
              </a:path>
            </a:pathLst>
          </a:custGeom>
          <a:noFill/>
          <a:ln w="317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2EFBA-BAE8-7445-AAC5-ADD724565FF6}"/>
              </a:ext>
            </a:extLst>
          </p:cNvPr>
          <p:cNvSpPr txBox="1"/>
          <p:nvPr/>
        </p:nvSpPr>
        <p:spPr>
          <a:xfrm>
            <a:off x="2940725" y="5232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7A64B-4A7F-2649-AF0F-84B94CD8BEE6}"/>
              </a:ext>
            </a:extLst>
          </p:cNvPr>
          <p:cNvSpPr txBox="1"/>
          <p:nvPr/>
        </p:nvSpPr>
        <p:spPr>
          <a:xfrm>
            <a:off x="2849355" y="4261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40819-8941-3B4E-8F68-A588998A2BD1}"/>
              </a:ext>
            </a:extLst>
          </p:cNvPr>
          <p:cNvSpPr txBox="1"/>
          <p:nvPr/>
        </p:nvSpPr>
        <p:spPr>
          <a:xfrm>
            <a:off x="2856474" y="3435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92C8F-5C2E-0A42-AFD3-782F11B1B4DC}"/>
              </a:ext>
            </a:extLst>
          </p:cNvPr>
          <p:cNvSpPr txBox="1"/>
          <p:nvPr/>
        </p:nvSpPr>
        <p:spPr>
          <a:xfrm>
            <a:off x="2927405" y="274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6B96EA-5B35-C34D-B4BD-87F42C3B8B57}"/>
              </a:ext>
            </a:extLst>
          </p:cNvPr>
          <p:cNvCxnSpPr/>
          <p:nvPr/>
        </p:nvCxnSpPr>
        <p:spPr>
          <a:xfrm>
            <a:off x="2940725" y="5232643"/>
            <a:ext cx="276038" cy="3077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19F052-4CF3-174C-9145-BAD56D585CA6}"/>
              </a:ext>
            </a:extLst>
          </p:cNvPr>
          <p:cNvCxnSpPr/>
          <p:nvPr/>
        </p:nvCxnSpPr>
        <p:spPr>
          <a:xfrm flipH="1">
            <a:off x="2940725" y="5232643"/>
            <a:ext cx="276038" cy="3077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5031CE-3880-A746-9C0A-86058B0E9740}"/>
              </a:ext>
            </a:extLst>
          </p:cNvPr>
          <p:cNvSpPr txBox="1"/>
          <p:nvPr/>
        </p:nvSpPr>
        <p:spPr>
          <a:xfrm>
            <a:off x="2680475" y="52170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6366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476C-2232-9449-9ADE-1892010A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EE17-D0E9-D04B-B2F1-4AE468AC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genetic distance between branches using filtered SVs</a:t>
            </a:r>
          </a:p>
          <a:p>
            <a:r>
              <a:rPr lang="en-US" dirty="0"/>
              <a:t>Calculate age-based distances using 3 different models</a:t>
            </a:r>
          </a:p>
          <a:p>
            <a:pPr lvl="1"/>
            <a:r>
              <a:rPr lang="en-US" dirty="0"/>
              <a:t>Distance using all branch and node age estimates</a:t>
            </a:r>
          </a:p>
          <a:p>
            <a:pPr lvl="1"/>
            <a:r>
              <a:rPr lang="en-US" dirty="0"/>
              <a:t>Distance using fixed difference between trees</a:t>
            </a:r>
          </a:p>
          <a:p>
            <a:pPr lvl="1"/>
            <a:r>
              <a:rPr lang="en-US" dirty="0"/>
              <a:t>Distance using only node age estimates</a:t>
            </a:r>
          </a:p>
          <a:p>
            <a:r>
              <a:rPr lang="en-US" dirty="0"/>
              <a:t>Compare how well a SV-distance ~ age-distance model fits using the different age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63A55-3AA6-FA41-AEA2-FB4D7333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9A9F-4911-2041-A5DD-3A78CB66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Age Estimates of Branches and Nodes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F987-F8D2-124E-BAC2-3FA3AA4B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7748" y="1803591"/>
            <a:ext cx="5905376" cy="4844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Branch ages = estimate of age since branch “branched” off the trunk.</a:t>
            </a:r>
          </a:p>
          <a:p>
            <a:pPr lvl="1"/>
            <a:r>
              <a:rPr lang="en-US" dirty="0"/>
              <a:t>Ex: 13.1 = 29 years</a:t>
            </a:r>
          </a:p>
          <a:p>
            <a:r>
              <a:rPr lang="en-US" dirty="0"/>
              <a:t>Node age = estimate of trunk at position where branch meets trunk</a:t>
            </a:r>
          </a:p>
          <a:p>
            <a:pPr lvl="1"/>
            <a:r>
              <a:rPr lang="en-US" dirty="0"/>
              <a:t>Ex: 31 year for node of Branch 13.1</a:t>
            </a:r>
          </a:p>
          <a:p>
            <a:r>
              <a:rPr lang="en-US" dirty="0"/>
              <a:t>Difference between nodes = estimated number of years of trunk growth before higher branch started growing.</a:t>
            </a:r>
          </a:p>
          <a:p>
            <a:pPr lvl="1"/>
            <a:r>
              <a:rPr lang="en-US" dirty="0"/>
              <a:t>Ex: 13 years growth between nodes of Branch 13.1 and Branch 13.2.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Not sure how to interpret the ages at the bottom of the trunk of Tree 14</a:t>
            </a:r>
          </a:p>
          <a:p>
            <a:pPr lvl="1"/>
            <a:r>
              <a:rPr lang="en-US" dirty="0"/>
              <a:t>My approach: switch them to get a positive distance along the trunk</a:t>
            </a:r>
          </a:p>
          <a:p>
            <a:pPr lvl="2"/>
            <a:r>
              <a:rPr lang="en-US" dirty="0"/>
              <a:t>2 years seems wrong – I address this on later slide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0451FD-DF65-4F4C-B1FF-D8391E283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3790" r="3752"/>
          <a:stretch/>
        </p:blipFill>
        <p:spPr>
          <a:xfrm>
            <a:off x="43872" y="1486802"/>
            <a:ext cx="5876818" cy="52926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5FECF9-DDB4-F24E-AB7B-B5F0DFBB55A6}"/>
              </a:ext>
            </a:extLst>
          </p:cNvPr>
          <p:cNvCxnSpPr/>
          <p:nvPr/>
        </p:nvCxnSpPr>
        <p:spPr>
          <a:xfrm>
            <a:off x="2232267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D3E66-4BB7-5F4A-8F2E-E83159649DAD}"/>
              </a:ext>
            </a:extLst>
          </p:cNvPr>
          <p:cNvCxnSpPr/>
          <p:nvPr/>
        </p:nvCxnSpPr>
        <p:spPr>
          <a:xfrm>
            <a:off x="2232267" y="3296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04A45-EDAE-E440-BAD3-39CB09179F6D}"/>
              </a:ext>
            </a:extLst>
          </p:cNvPr>
          <p:cNvCxnSpPr/>
          <p:nvPr/>
        </p:nvCxnSpPr>
        <p:spPr>
          <a:xfrm>
            <a:off x="2240829" y="3933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90221D-59EE-C344-A015-3A13FC100E4F}"/>
              </a:ext>
            </a:extLst>
          </p:cNvPr>
          <p:cNvCxnSpPr>
            <a:cxnSpLocks/>
          </p:cNvCxnSpPr>
          <p:nvPr/>
        </p:nvCxnSpPr>
        <p:spPr>
          <a:xfrm>
            <a:off x="2240829" y="4633645"/>
            <a:ext cx="0" cy="78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DDE01-A3B8-AB45-957E-7F4D219A5416}"/>
              </a:ext>
            </a:extLst>
          </p:cNvPr>
          <p:cNvCxnSpPr/>
          <p:nvPr/>
        </p:nvCxnSpPr>
        <p:spPr>
          <a:xfrm>
            <a:off x="3227148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5D95F4-09EA-B64E-ABE0-F334948BACDB}"/>
              </a:ext>
            </a:extLst>
          </p:cNvPr>
          <p:cNvCxnSpPr/>
          <p:nvPr/>
        </p:nvCxnSpPr>
        <p:spPr>
          <a:xfrm>
            <a:off x="3235710" y="3368211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9D0EA2-B1F6-D646-8856-57B6C9C5ED26}"/>
              </a:ext>
            </a:extLst>
          </p:cNvPr>
          <p:cNvCxnSpPr>
            <a:cxnSpLocks/>
          </p:cNvCxnSpPr>
          <p:nvPr/>
        </p:nvCxnSpPr>
        <p:spPr>
          <a:xfrm>
            <a:off x="3235710" y="3933290"/>
            <a:ext cx="0" cy="100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D8C254-7A79-7E46-AA00-BFC9055E5CFA}"/>
              </a:ext>
            </a:extLst>
          </p:cNvPr>
          <p:cNvCxnSpPr>
            <a:cxnSpLocks/>
          </p:cNvCxnSpPr>
          <p:nvPr/>
        </p:nvCxnSpPr>
        <p:spPr>
          <a:xfrm>
            <a:off x="3235710" y="5280917"/>
            <a:ext cx="0" cy="224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C6C803-8EF9-5749-9376-8BB01E67926A}"/>
              </a:ext>
            </a:extLst>
          </p:cNvPr>
          <p:cNvSpPr txBox="1"/>
          <p:nvPr/>
        </p:nvSpPr>
        <p:spPr>
          <a:xfrm>
            <a:off x="2240829" y="2728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B7BD6-2F7F-7744-A903-B1BBD2E9DE69}"/>
              </a:ext>
            </a:extLst>
          </p:cNvPr>
          <p:cNvSpPr txBox="1"/>
          <p:nvPr/>
        </p:nvSpPr>
        <p:spPr>
          <a:xfrm>
            <a:off x="2260361" y="33326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DEE4A-A378-CC49-89AF-384C7D0C14C1}"/>
              </a:ext>
            </a:extLst>
          </p:cNvPr>
          <p:cNvSpPr txBox="1"/>
          <p:nvPr/>
        </p:nvSpPr>
        <p:spPr>
          <a:xfrm>
            <a:off x="2244629" y="39792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C965E-F083-4A40-AA73-BDBEAE53452E}"/>
              </a:ext>
            </a:extLst>
          </p:cNvPr>
          <p:cNvSpPr txBox="1"/>
          <p:nvPr/>
        </p:nvSpPr>
        <p:spPr>
          <a:xfrm>
            <a:off x="2232267" y="4870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24D1F87-4DC2-BE41-B3CD-D70A362228F2}"/>
              </a:ext>
            </a:extLst>
          </p:cNvPr>
          <p:cNvSpPr/>
          <p:nvPr/>
        </p:nvSpPr>
        <p:spPr>
          <a:xfrm>
            <a:off x="3749702" y="5105423"/>
            <a:ext cx="226448" cy="350987"/>
          </a:xfrm>
          <a:custGeom>
            <a:avLst/>
            <a:gdLst>
              <a:gd name="connsiteX0" fmla="*/ 20549 w 852755"/>
              <a:gd name="connsiteY0" fmla="*/ 0 h 924674"/>
              <a:gd name="connsiteX1" fmla="*/ 226032 w 852755"/>
              <a:gd name="connsiteY1" fmla="*/ 20548 h 924674"/>
              <a:gd name="connsiteX2" fmla="*/ 380144 w 852755"/>
              <a:gd name="connsiteY2" fmla="*/ 41096 h 924674"/>
              <a:gd name="connsiteX3" fmla="*/ 544531 w 852755"/>
              <a:gd name="connsiteY3" fmla="*/ 71919 h 924674"/>
              <a:gd name="connsiteX4" fmla="*/ 575353 w 852755"/>
              <a:gd name="connsiteY4" fmla="*/ 82193 h 924674"/>
              <a:gd name="connsiteX5" fmla="*/ 678095 w 852755"/>
              <a:gd name="connsiteY5" fmla="*/ 154112 h 924674"/>
              <a:gd name="connsiteX6" fmla="*/ 770562 w 852755"/>
              <a:gd name="connsiteY6" fmla="*/ 277402 h 924674"/>
              <a:gd name="connsiteX7" fmla="*/ 791110 w 852755"/>
              <a:gd name="connsiteY7" fmla="*/ 318499 h 924674"/>
              <a:gd name="connsiteX8" fmla="*/ 832207 w 852755"/>
              <a:gd name="connsiteY8" fmla="*/ 390418 h 924674"/>
              <a:gd name="connsiteX9" fmla="*/ 852755 w 852755"/>
              <a:gd name="connsiteY9" fmla="*/ 462337 h 924674"/>
              <a:gd name="connsiteX10" fmla="*/ 842481 w 852755"/>
              <a:gd name="connsiteY10" fmla="*/ 667820 h 924674"/>
              <a:gd name="connsiteX11" fmla="*/ 821933 w 852755"/>
              <a:gd name="connsiteY11" fmla="*/ 698643 h 924674"/>
              <a:gd name="connsiteX12" fmla="*/ 760288 w 852755"/>
              <a:gd name="connsiteY12" fmla="*/ 750013 h 924674"/>
              <a:gd name="connsiteX13" fmla="*/ 729466 w 852755"/>
              <a:gd name="connsiteY13" fmla="*/ 780836 h 924674"/>
              <a:gd name="connsiteX14" fmla="*/ 647272 w 852755"/>
              <a:gd name="connsiteY14" fmla="*/ 821932 h 924674"/>
              <a:gd name="connsiteX15" fmla="*/ 544531 w 852755"/>
              <a:gd name="connsiteY15" fmla="*/ 863029 h 924674"/>
              <a:gd name="connsiteX16" fmla="*/ 513708 w 852755"/>
              <a:gd name="connsiteY16" fmla="*/ 873303 h 924674"/>
              <a:gd name="connsiteX17" fmla="*/ 410967 w 852755"/>
              <a:gd name="connsiteY17" fmla="*/ 893852 h 924674"/>
              <a:gd name="connsiteX18" fmla="*/ 267128 w 852755"/>
              <a:gd name="connsiteY18" fmla="*/ 914400 h 924674"/>
              <a:gd name="connsiteX19" fmla="*/ 0 w 852755"/>
              <a:gd name="connsiteY19" fmla="*/ 924674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755" h="924674">
                <a:moveTo>
                  <a:pt x="20549" y="0"/>
                </a:moveTo>
                <a:cubicBezTo>
                  <a:pt x="159700" y="19878"/>
                  <a:pt x="25862" y="2351"/>
                  <a:pt x="226032" y="20548"/>
                </a:cubicBezTo>
                <a:cubicBezTo>
                  <a:pt x="358103" y="32554"/>
                  <a:pt x="275213" y="26105"/>
                  <a:pt x="380144" y="41096"/>
                </a:cubicBezTo>
                <a:cubicBezTo>
                  <a:pt x="454070" y="51657"/>
                  <a:pt x="472669" y="47965"/>
                  <a:pt x="544531" y="71919"/>
                </a:cubicBezTo>
                <a:cubicBezTo>
                  <a:pt x="554805" y="75344"/>
                  <a:pt x="565886" y="76934"/>
                  <a:pt x="575353" y="82193"/>
                </a:cubicBezTo>
                <a:cubicBezTo>
                  <a:pt x="592099" y="91496"/>
                  <a:pt x="658252" y="137103"/>
                  <a:pt x="678095" y="154112"/>
                </a:cubicBezTo>
                <a:cubicBezTo>
                  <a:pt x="717556" y="187936"/>
                  <a:pt x="745591" y="232454"/>
                  <a:pt x="770562" y="277402"/>
                </a:cubicBezTo>
                <a:cubicBezTo>
                  <a:pt x="778000" y="290791"/>
                  <a:pt x="783511" y="305201"/>
                  <a:pt x="791110" y="318499"/>
                </a:cubicBezTo>
                <a:cubicBezTo>
                  <a:pt x="820596" y="370098"/>
                  <a:pt x="805590" y="328312"/>
                  <a:pt x="832207" y="390418"/>
                </a:cubicBezTo>
                <a:cubicBezTo>
                  <a:pt x="841051" y="411055"/>
                  <a:pt x="847541" y="441481"/>
                  <a:pt x="852755" y="462337"/>
                </a:cubicBezTo>
                <a:cubicBezTo>
                  <a:pt x="849330" y="530831"/>
                  <a:pt x="851351" y="599816"/>
                  <a:pt x="842481" y="667820"/>
                </a:cubicBezTo>
                <a:cubicBezTo>
                  <a:pt x="840884" y="680064"/>
                  <a:pt x="829838" y="689157"/>
                  <a:pt x="821933" y="698643"/>
                </a:cubicBezTo>
                <a:cubicBezTo>
                  <a:pt x="781002" y="747760"/>
                  <a:pt x="804369" y="713278"/>
                  <a:pt x="760288" y="750013"/>
                </a:cubicBezTo>
                <a:cubicBezTo>
                  <a:pt x="749126" y="759315"/>
                  <a:pt x="741724" y="773035"/>
                  <a:pt x="729466" y="780836"/>
                </a:cubicBezTo>
                <a:cubicBezTo>
                  <a:pt x="703623" y="797281"/>
                  <a:pt x="674670" y="808233"/>
                  <a:pt x="647272" y="821932"/>
                </a:cubicBezTo>
                <a:cubicBezTo>
                  <a:pt x="586795" y="852171"/>
                  <a:pt x="620717" y="837634"/>
                  <a:pt x="544531" y="863029"/>
                </a:cubicBezTo>
                <a:cubicBezTo>
                  <a:pt x="534257" y="866454"/>
                  <a:pt x="524328" y="871179"/>
                  <a:pt x="513708" y="873303"/>
                </a:cubicBezTo>
                <a:lnTo>
                  <a:pt x="410967" y="893852"/>
                </a:lnTo>
                <a:cubicBezTo>
                  <a:pt x="352093" y="905627"/>
                  <a:pt x="336271" y="910333"/>
                  <a:pt x="267128" y="914400"/>
                </a:cubicBezTo>
                <a:cubicBezTo>
                  <a:pt x="178173" y="919633"/>
                  <a:pt x="89109" y="924674"/>
                  <a:pt x="0" y="924674"/>
                </a:cubicBezTo>
              </a:path>
            </a:pathLst>
          </a:custGeom>
          <a:noFill/>
          <a:ln w="317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18D31-D5B1-D34A-81EA-C8ECD5CC9A4D}"/>
              </a:ext>
            </a:extLst>
          </p:cNvPr>
          <p:cNvSpPr txBox="1"/>
          <p:nvPr/>
        </p:nvSpPr>
        <p:spPr>
          <a:xfrm>
            <a:off x="2940725" y="5232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87C8B-90AA-6540-8843-16F6EBBF8CEA}"/>
              </a:ext>
            </a:extLst>
          </p:cNvPr>
          <p:cNvSpPr txBox="1"/>
          <p:nvPr/>
        </p:nvSpPr>
        <p:spPr>
          <a:xfrm>
            <a:off x="2849355" y="4261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E48FA9-8B4C-094F-BAF0-0D077B447772}"/>
              </a:ext>
            </a:extLst>
          </p:cNvPr>
          <p:cNvSpPr txBox="1"/>
          <p:nvPr/>
        </p:nvSpPr>
        <p:spPr>
          <a:xfrm>
            <a:off x="2856474" y="3435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1C9A5E-0D47-2A40-9B78-21438033C65A}"/>
              </a:ext>
            </a:extLst>
          </p:cNvPr>
          <p:cNvSpPr txBox="1"/>
          <p:nvPr/>
        </p:nvSpPr>
        <p:spPr>
          <a:xfrm>
            <a:off x="2927405" y="274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04E295A7-BCCB-A846-9254-1E568A0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9A9F-4911-2041-A5DD-3A78CB66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Age-based distance Using All Branch and Node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F987-F8D2-124E-BAC2-3FA3AA4B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7748" y="1803591"/>
            <a:ext cx="5905376" cy="48443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SV’s occur and accumulate over generations/cycles of DNA replication and cell division.</a:t>
            </a:r>
          </a:p>
          <a:p>
            <a:r>
              <a:rPr lang="en-US" dirty="0"/>
              <a:t>Can estimate relative numbers of cell divisions using estimates of branch and trunk ages</a:t>
            </a:r>
          </a:p>
          <a:p>
            <a:r>
              <a:rPr lang="en-US" dirty="0"/>
              <a:t>Ex: Distance between Branch 13.1 and 13.2</a:t>
            </a:r>
          </a:p>
          <a:p>
            <a:pPr lvl="1"/>
            <a:r>
              <a:rPr lang="en-US" dirty="0"/>
              <a:t>Last common ”ancestor” = 44* node on Tree 13 trunk</a:t>
            </a:r>
          </a:p>
          <a:p>
            <a:pPr lvl="1"/>
            <a:r>
              <a:rPr lang="en-US" dirty="0"/>
              <a:t>29 (Branch 13.1) + 13 (distance along trunk) = 42 years of cell divisions going to Branch 13.1 </a:t>
            </a:r>
          </a:p>
          <a:p>
            <a:pPr lvl="1"/>
            <a:r>
              <a:rPr lang="en-US" dirty="0"/>
              <a:t>41 years (Branch 13.2) of cell divisions going to Branch 13.2</a:t>
            </a:r>
          </a:p>
          <a:p>
            <a:pPr lvl="1"/>
            <a:r>
              <a:rPr lang="en-US" dirty="0"/>
              <a:t>Total number of independent cell divisions = 42 + 41 = 83 years of cell divisions</a:t>
            </a:r>
          </a:p>
          <a:p>
            <a:r>
              <a:rPr lang="en-US" dirty="0"/>
              <a:t>Note: Not sure how to interpret the ages at the bottom of the trunk of Tree 14 so switched them to get a positive distance along the trunk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0451FD-DF65-4F4C-B1FF-D8391E283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3790" r="3752"/>
          <a:stretch/>
        </p:blipFill>
        <p:spPr>
          <a:xfrm>
            <a:off x="43872" y="1486802"/>
            <a:ext cx="5876818" cy="52926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5FECF9-DDB4-F24E-AB7B-B5F0DFBB55A6}"/>
              </a:ext>
            </a:extLst>
          </p:cNvPr>
          <p:cNvCxnSpPr/>
          <p:nvPr/>
        </p:nvCxnSpPr>
        <p:spPr>
          <a:xfrm>
            <a:off x="2232267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D3E66-4BB7-5F4A-8F2E-E83159649DAD}"/>
              </a:ext>
            </a:extLst>
          </p:cNvPr>
          <p:cNvCxnSpPr/>
          <p:nvPr/>
        </p:nvCxnSpPr>
        <p:spPr>
          <a:xfrm>
            <a:off x="2232267" y="3296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04A45-EDAE-E440-BAD3-39CB09179F6D}"/>
              </a:ext>
            </a:extLst>
          </p:cNvPr>
          <p:cNvCxnSpPr/>
          <p:nvPr/>
        </p:nvCxnSpPr>
        <p:spPr>
          <a:xfrm>
            <a:off x="2240829" y="3933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90221D-59EE-C344-A015-3A13FC100E4F}"/>
              </a:ext>
            </a:extLst>
          </p:cNvPr>
          <p:cNvCxnSpPr>
            <a:cxnSpLocks/>
          </p:cNvCxnSpPr>
          <p:nvPr/>
        </p:nvCxnSpPr>
        <p:spPr>
          <a:xfrm>
            <a:off x="2240829" y="4633645"/>
            <a:ext cx="0" cy="78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DDE01-A3B8-AB45-957E-7F4D219A5416}"/>
              </a:ext>
            </a:extLst>
          </p:cNvPr>
          <p:cNvCxnSpPr/>
          <p:nvPr/>
        </p:nvCxnSpPr>
        <p:spPr>
          <a:xfrm>
            <a:off x="3227148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5D95F4-09EA-B64E-ABE0-F334948BACDB}"/>
              </a:ext>
            </a:extLst>
          </p:cNvPr>
          <p:cNvCxnSpPr/>
          <p:nvPr/>
        </p:nvCxnSpPr>
        <p:spPr>
          <a:xfrm>
            <a:off x="3235710" y="3368211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9D0EA2-B1F6-D646-8856-57B6C9C5ED26}"/>
              </a:ext>
            </a:extLst>
          </p:cNvPr>
          <p:cNvCxnSpPr>
            <a:cxnSpLocks/>
          </p:cNvCxnSpPr>
          <p:nvPr/>
        </p:nvCxnSpPr>
        <p:spPr>
          <a:xfrm>
            <a:off x="3235710" y="3933290"/>
            <a:ext cx="0" cy="100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D8C254-7A79-7E46-AA00-BFC9055E5CFA}"/>
              </a:ext>
            </a:extLst>
          </p:cNvPr>
          <p:cNvCxnSpPr>
            <a:cxnSpLocks/>
          </p:cNvCxnSpPr>
          <p:nvPr/>
        </p:nvCxnSpPr>
        <p:spPr>
          <a:xfrm>
            <a:off x="3235710" y="5280917"/>
            <a:ext cx="0" cy="224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C6C803-8EF9-5749-9376-8BB01E67926A}"/>
              </a:ext>
            </a:extLst>
          </p:cNvPr>
          <p:cNvSpPr txBox="1"/>
          <p:nvPr/>
        </p:nvSpPr>
        <p:spPr>
          <a:xfrm>
            <a:off x="2240829" y="2728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B7BD6-2F7F-7744-A903-B1BBD2E9DE69}"/>
              </a:ext>
            </a:extLst>
          </p:cNvPr>
          <p:cNvSpPr txBox="1"/>
          <p:nvPr/>
        </p:nvSpPr>
        <p:spPr>
          <a:xfrm>
            <a:off x="2260361" y="33326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DEE4A-A378-CC49-89AF-384C7D0C14C1}"/>
              </a:ext>
            </a:extLst>
          </p:cNvPr>
          <p:cNvSpPr txBox="1"/>
          <p:nvPr/>
        </p:nvSpPr>
        <p:spPr>
          <a:xfrm>
            <a:off x="2244629" y="39792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C965E-F083-4A40-AA73-BDBEAE53452E}"/>
              </a:ext>
            </a:extLst>
          </p:cNvPr>
          <p:cNvSpPr txBox="1"/>
          <p:nvPr/>
        </p:nvSpPr>
        <p:spPr>
          <a:xfrm>
            <a:off x="2232267" y="4870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24D1F87-4DC2-BE41-B3CD-D70A362228F2}"/>
              </a:ext>
            </a:extLst>
          </p:cNvPr>
          <p:cNvSpPr/>
          <p:nvPr/>
        </p:nvSpPr>
        <p:spPr>
          <a:xfrm>
            <a:off x="3749702" y="5105423"/>
            <a:ext cx="226448" cy="350987"/>
          </a:xfrm>
          <a:custGeom>
            <a:avLst/>
            <a:gdLst>
              <a:gd name="connsiteX0" fmla="*/ 20549 w 852755"/>
              <a:gd name="connsiteY0" fmla="*/ 0 h 924674"/>
              <a:gd name="connsiteX1" fmla="*/ 226032 w 852755"/>
              <a:gd name="connsiteY1" fmla="*/ 20548 h 924674"/>
              <a:gd name="connsiteX2" fmla="*/ 380144 w 852755"/>
              <a:gd name="connsiteY2" fmla="*/ 41096 h 924674"/>
              <a:gd name="connsiteX3" fmla="*/ 544531 w 852755"/>
              <a:gd name="connsiteY3" fmla="*/ 71919 h 924674"/>
              <a:gd name="connsiteX4" fmla="*/ 575353 w 852755"/>
              <a:gd name="connsiteY4" fmla="*/ 82193 h 924674"/>
              <a:gd name="connsiteX5" fmla="*/ 678095 w 852755"/>
              <a:gd name="connsiteY5" fmla="*/ 154112 h 924674"/>
              <a:gd name="connsiteX6" fmla="*/ 770562 w 852755"/>
              <a:gd name="connsiteY6" fmla="*/ 277402 h 924674"/>
              <a:gd name="connsiteX7" fmla="*/ 791110 w 852755"/>
              <a:gd name="connsiteY7" fmla="*/ 318499 h 924674"/>
              <a:gd name="connsiteX8" fmla="*/ 832207 w 852755"/>
              <a:gd name="connsiteY8" fmla="*/ 390418 h 924674"/>
              <a:gd name="connsiteX9" fmla="*/ 852755 w 852755"/>
              <a:gd name="connsiteY9" fmla="*/ 462337 h 924674"/>
              <a:gd name="connsiteX10" fmla="*/ 842481 w 852755"/>
              <a:gd name="connsiteY10" fmla="*/ 667820 h 924674"/>
              <a:gd name="connsiteX11" fmla="*/ 821933 w 852755"/>
              <a:gd name="connsiteY11" fmla="*/ 698643 h 924674"/>
              <a:gd name="connsiteX12" fmla="*/ 760288 w 852755"/>
              <a:gd name="connsiteY12" fmla="*/ 750013 h 924674"/>
              <a:gd name="connsiteX13" fmla="*/ 729466 w 852755"/>
              <a:gd name="connsiteY13" fmla="*/ 780836 h 924674"/>
              <a:gd name="connsiteX14" fmla="*/ 647272 w 852755"/>
              <a:gd name="connsiteY14" fmla="*/ 821932 h 924674"/>
              <a:gd name="connsiteX15" fmla="*/ 544531 w 852755"/>
              <a:gd name="connsiteY15" fmla="*/ 863029 h 924674"/>
              <a:gd name="connsiteX16" fmla="*/ 513708 w 852755"/>
              <a:gd name="connsiteY16" fmla="*/ 873303 h 924674"/>
              <a:gd name="connsiteX17" fmla="*/ 410967 w 852755"/>
              <a:gd name="connsiteY17" fmla="*/ 893852 h 924674"/>
              <a:gd name="connsiteX18" fmla="*/ 267128 w 852755"/>
              <a:gd name="connsiteY18" fmla="*/ 914400 h 924674"/>
              <a:gd name="connsiteX19" fmla="*/ 0 w 852755"/>
              <a:gd name="connsiteY19" fmla="*/ 924674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755" h="924674">
                <a:moveTo>
                  <a:pt x="20549" y="0"/>
                </a:moveTo>
                <a:cubicBezTo>
                  <a:pt x="159700" y="19878"/>
                  <a:pt x="25862" y="2351"/>
                  <a:pt x="226032" y="20548"/>
                </a:cubicBezTo>
                <a:cubicBezTo>
                  <a:pt x="358103" y="32554"/>
                  <a:pt x="275213" y="26105"/>
                  <a:pt x="380144" y="41096"/>
                </a:cubicBezTo>
                <a:cubicBezTo>
                  <a:pt x="454070" y="51657"/>
                  <a:pt x="472669" y="47965"/>
                  <a:pt x="544531" y="71919"/>
                </a:cubicBezTo>
                <a:cubicBezTo>
                  <a:pt x="554805" y="75344"/>
                  <a:pt x="565886" y="76934"/>
                  <a:pt x="575353" y="82193"/>
                </a:cubicBezTo>
                <a:cubicBezTo>
                  <a:pt x="592099" y="91496"/>
                  <a:pt x="658252" y="137103"/>
                  <a:pt x="678095" y="154112"/>
                </a:cubicBezTo>
                <a:cubicBezTo>
                  <a:pt x="717556" y="187936"/>
                  <a:pt x="745591" y="232454"/>
                  <a:pt x="770562" y="277402"/>
                </a:cubicBezTo>
                <a:cubicBezTo>
                  <a:pt x="778000" y="290791"/>
                  <a:pt x="783511" y="305201"/>
                  <a:pt x="791110" y="318499"/>
                </a:cubicBezTo>
                <a:cubicBezTo>
                  <a:pt x="820596" y="370098"/>
                  <a:pt x="805590" y="328312"/>
                  <a:pt x="832207" y="390418"/>
                </a:cubicBezTo>
                <a:cubicBezTo>
                  <a:pt x="841051" y="411055"/>
                  <a:pt x="847541" y="441481"/>
                  <a:pt x="852755" y="462337"/>
                </a:cubicBezTo>
                <a:cubicBezTo>
                  <a:pt x="849330" y="530831"/>
                  <a:pt x="851351" y="599816"/>
                  <a:pt x="842481" y="667820"/>
                </a:cubicBezTo>
                <a:cubicBezTo>
                  <a:pt x="840884" y="680064"/>
                  <a:pt x="829838" y="689157"/>
                  <a:pt x="821933" y="698643"/>
                </a:cubicBezTo>
                <a:cubicBezTo>
                  <a:pt x="781002" y="747760"/>
                  <a:pt x="804369" y="713278"/>
                  <a:pt x="760288" y="750013"/>
                </a:cubicBezTo>
                <a:cubicBezTo>
                  <a:pt x="749126" y="759315"/>
                  <a:pt x="741724" y="773035"/>
                  <a:pt x="729466" y="780836"/>
                </a:cubicBezTo>
                <a:cubicBezTo>
                  <a:pt x="703623" y="797281"/>
                  <a:pt x="674670" y="808233"/>
                  <a:pt x="647272" y="821932"/>
                </a:cubicBezTo>
                <a:cubicBezTo>
                  <a:pt x="586795" y="852171"/>
                  <a:pt x="620717" y="837634"/>
                  <a:pt x="544531" y="863029"/>
                </a:cubicBezTo>
                <a:cubicBezTo>
                  <a:pt x="534257" y="866454"/>
                  <a:pt x="524328" y="871179"/>
                  <a:pt x="513708" y="873303"/>
                </a:cubicBezTo>
                <a:lnTo>
                  <a:pt x="410967" y="893852"/>
                </a:lnTo>
                <a:cubicBezTo>
                  <a:pt x="352093" y="905627"/>
                  <a:pt x="336271" y="910333"/>
                  <a:pt x="267128" y="914400"/>
                </a:cubicBezTo>
                <a:cubicBezTo>
                  <a:pt x="178173" y="919633"/>
                  <a:pt x="89109" y="924674"/>
                  <a:pt x="0" y="924674"/>
                </a:cubicBezTo>
              </a:path>
            </a:pathLst>
          </a:custGeom>
          <a:noFill/>
          <a:ln w="317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18D31-D5B1-D34A-81EA-C8ECD5CC9A4D}"/>
              </a:ext>
            </a:extLst>
          </p:cNvPr>
          <p:cNvSpPr txBox="1"/>
          <p:nvPr/>
        </p:nvSpPr>
        <p:spPr>
          <a:xfrm>
            <a:off x="2940725" y="5232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87C8B-90AA-6540-8843-16F6EBBF8CEA}"/>
              </a:ext>
            </a:extLst>
          </p:cNvPr>
          <p:cNvSpPr txBox="1"/>
          <p:nvPr/>
        </p:nvSpPr>
        <p:spPr>
          <a:xfrm>
            <a:off x="2849355" y="4261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E48FA9-8B4C-094F-BAF0-0D077B447772}"/>
              </a:ext>
            </a:extLst>
          </p:cNvPr>
          <p:cNvSpPr txBox="1"/>
          <p:nvPr/>
        </p:nvSpPr>
        <p:spPr>
          <a:xfrm>
            <a:off x="2856474" y="3435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1C9A5E-0D47-2A40-9B78-21438033C65A}"/>
              </a:ext>
            </a:extLst>
          </p:cNvPr>
          <p:cNvSpPr txBox="1"/>
          <p:nvPr/>
        </p:nvSpPr>
        <p:spPr>
          <a:xfrm>
            <a:off x="2927405" y="274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77BDA4-3B22-504B-8CD3-FE034DBD8286}"/>
              </a:ext>
            </a:extLst>
          </p:cNvPr>
          <p:cNvCxnSpPr/>
          <p:nvPr/>
        </p:nvCxnSpPr>
        <p:spPr>
          <a:xfrm>
            <a:off x="1223318" y="2747049"/>
            <a:ext cx="531340" cy="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F6012E-A709-2C4A-96B8-DB5AE166C161}"/>
              </a:ext>
            </a:extLst>
          </p:cNvPr>
          <p:cNvCxnSpPr/>
          <p:nvPr/>
        </p:nvCxnSpPr>
        <p:spPr>
          <a:xfrm>
            <a:off x="1754658" y="2747049"/>
            <a:ext cx="0" cy="288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87B3BE-1C67-424C-91D2-72EDAD06335F}"/>
              </a:ext>
            </a:extLst>
          </p:cNvPr>
          <p:cNvCxnSpPr/>
          <p:nvPr/>
        </p:nvCxnSpPr>
        <p:spPr>
          <a:xfrm flipH="1">
            <a:off x="1223318" y="3023432"/>
            <a:ext cx="53134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F17CDC2-0573-B94B-9414-4FD5ACF26330}"/>
              </a:ext>
            </a:extLst>
          </p:cNvPr>
          <p:cNvSpPr txBox="1"/>
          <p:nvPr/>
        </p:nvSpPr>
        <p:spPr>
          <a:xfrm>
            <a:off x="1016544" y="2743400"/>
            <a:ext cx="80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(example)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BD045-736E-6E47-9927-1752C7B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9A9F-4911-2041-A5DD-3A78CB66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Age-based distance Using Fixed Age Difference Between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F987-F8D2-124E-BAC2-3FA3AA4B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7748" y="1803591"/>
            <a:ext cx="5905376" cy="4844344"/>
          </a:xfrm>
        </p:spPr>
        <p:txBody>
          <a:bodyPr>
            <a:normAutofit/>
          </a:bodyPr>
          <a:lstStyle/>
          <a:p>
            <a:r>
              <a:rPr lang="en-US" dirty="0"/>
              <a:t>Tree 13 and Tree 14 diverged some time ago</a:t>
            </a:r>
          </a:p>
          <a:p>
            <a:pPr lvl="1"/>
            <a:r>
              <a:rPr lang="en-US" dirty="0"/>
              <a:t>~150+X years</a:t>
            </a:r>
          </a:p>
          <a:p>
            <a:r>
              <a:rPr lang="en-US" dirty="0"/>
              <a:t>Same amount of absolute time since Branch 13.1 (or any Tree 13 branches) had a common “ancestor” with any Tree 14 branches, and vice versa.</a:t>
            </a:r>
          </a:p>
          <a:p>
            <a:r>
              <a:rPr lang="en-US" dirty="0"/>
              <a:t>Should age distance between Branch 13.X and Branch 14.Y be fixed at 265?</a:t>
            </a:r>
          </a:p>
          <a:p>
            <a:pPr lvl="1"/>
            <a:r>
              <a:rPr lang="en-US" dirty="0"/>
              <a:t>265 = 150 (base of Tree 13) + 115 (base of Tree 14) 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0451FD-DF65-4F4C-B1FF-D8391E283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3790" r="3752"/>
          <a:stretch/>
        </p:blipFill>
        <p:spPr>
          <a:xfrm>
            <a:off x="43872" y="1486802"/>
            <a:ext cx="5876818" cy="52926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5FECF9-DDB4-F24E-AB7B-B5F0DFBB55A6}"/>
              </a:ext>
            </a:extLst>
          </p:cNvPr>
          <p:cNvCxnSpPr/>
          <p:nvPr/>
        </p:nvCxnSpPr>
        <p:spPr>
          <a:xfrm>
            <a:off x="2232267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D3E66-4BB7-5F4A-8F2E-E83159649DAD}"/>
              </a:ext>
            </a:extLst>
          </p:cNvPr>
          <p:cNvCxnSpPr/>
          <p:nvPr/>
        </p:nvCxnSpPr>
        <p:spPr>
          <a:xfrm>
            <a:off x="2232267" y="3296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04A45-EDAE-E440-BAD3-39CB09179F6D}"/>
              </a:ext>
            </a:extLst>
          </p:cNvPr>
          <p:cNvCxnSpPr/>
          <p:nvPr/>
        </p:nvCxnSpPr>
        <p:spPr>
          <a:xfrm>
            <a:off x="2240829" y="3933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90221D-59EE-C344-A015-3A13FC100E4F}"/>
              </a:ext>
            </a:extLst>
          </p:cNvPr>
          <p:cNvCxnSpPr>
            <a:cxnSpLocks/>
          </p:cNvCxnSpPr>
          <p:nvPr/>
        </p:nvCxnSpPr>
        <p:spPr>
          <a:xfrm>
            <a:off x="2240829" y="4633645"/>
            <a:ext cx="0" cy="78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DDE01-A3B8-AB45-957E-7F4D219A5416}"/>
              </a:ext>
            </a:extLst>
          </p:cNvPr>
          <p:cNvCxnSpPr/>
          <p:nvPr/>
        </p:nvCxnSpPr>
        <p:spPr>
          <a:xfrm>
            <a:off x="3227148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5D95F4-09EA-B64E-ABE0-F334948BACDB}"/>
              </a:ext>
            </a:extLst>
          </p:cNvPr>
          <p:cNvCxnSpPr/>
          <p:nvPr/>
        </p:nvCxnSpPr>
        <p:spPr>
          <a:xfrm>
            <a:off x="3235710" y="3368211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9D0EA2-B1F6-D646-8856-57B6C9C5ED26}"/>
              </a:ext>
            </a:extLst>
          </p:cNvPr>
          <p:cNvCxnSpPr>
            <a:cxnSpLocks/>
          </p:cNvCxnSpPr>
          <p:nvPr/>
        </p:nvCxnSpPr>
        <p:spPr>
          <a:xfrm>
            <a:off x="3235710" y="3933290"/>
            <a:ext cx="0" cy="100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D8C254-7A79-7E46-AA00-BFC9055E5CFA}"/>
              </a:ext>
            </a:extLst>
          </p:cNvPr>
          <p:cNvCxnSpPr>
            <a:cxnSpLocks/>
          </p:cNvCxnSpPr>
          <p:nvPr/>
        </p:nvCxnSpPr>
        <p:spPr>
          <a:xfrm>
            <a:off x="3235710" y="5280917"/>
            <a:ext cx="0" cy="224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C6C803-8EF9-5749-9376-8BB01E67926A}"/>
              </a:ext>
            </a:extLst>
          </p:cNvPr>
          <p:cNvSpPr txBox="1"/>
          <p:nvPr/>
        </p:nvSpPr>
        <p:spPr>
          <a:xfrm>
            <a:off x="2240829" y="2728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B7BD6-2F7F-7744-A903-B1BBD2E9DE69}"/>
              </a:ext>
            </a:extLst>
          </p:cNvPr>
          <p:cNvSpPr txBox="1"/>
          <p:nvPr/>
        </p:nvSpPr>
        <p:spPr>
          <a:xfrm>
            <a:off x="2260361" y="33326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DEE4A-A378-CC49-89AF-384C7D0C14C1}"/>
              </a:ext>
            </a:extLst>
          </p:cNvPr>
          <p:cNvSpPr txBox="1"/>
          <p:nvPr/>
        </p:nvSpPr>
        <p:spPr>
          <a:xfrm>
            <a:off x="2244629" y="39792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C965E-F083-4A40-AA73-BDBEAE53452E}"/>
              </a:ext>
            </a:extLst>
          </p:cNvPr>
          <p:cNvSpPr txBox="1"/>
          <p:nvPr/>
        </p:nvSpPr>
        <p:spPr>
          <a:xfrm>
            <a:off x="2232267" y="4870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24D1F87-4DC2-BE41-B3CD-D70A362228F2}"/>
              </a:ext>
            </a:extLst>
          </p:cNvPr>
          <p:cNvSpPr/>
          <p:nvPr/>
        </p:nvSpPr>
        <p:spPr>
          <a:xfrm>
            <a:off x="3749702" y="5105423"/>
            <a:ext cx="226448" cy="350987"/>
          </a:xfrm>
          <a:custGeom>
            <a:avLst/>
            <a:gdLst>
              <a:gd name="connsiteX0" fmla="*/ 20549 w 852755"/>
              <a:gd name="connsiteY0" fmla="*/ 0 h 924674"/>
              <a:gd name="connsiteX1" fmla="*/ 226032 w 852755"/>
              <a:gd name="connsiteY1" fmla="*/ 20548 h 924674"/>
              <a:gd name="connsiteX2" fmla="*/ 380144 w 852755"/>
              <a:gd name="connsiteY2" fmla="*/ 41096 h 924674"/>
              <a:gd name="connsiteX3" fmla="*/ 544531 w 852755"/>
              <a:gd name="connsiteY3" fmla="*/ 71919 h 924674"/>
              <a:gd name="connsiteX4" fmla="*/ 575353 w 852755"/>
              <a:gd name="connsiteY4" fmla="*/ 82193 h 924674"/>
              <a:gd name="connsiteX5" fmla="*/ 678095 w 852755"/>
              <a:gd name="connsiteY5" fmla="*/ 154112 h 924674"/>
              <a:gd name="connsiteX6" fmla="*/ 770562 w 852755"/>
              <a:gd name="connsiteY6" fmla="*/ 277402 h 924674"/>
              <a:gd name="connsiteX7" fmla="*/ 791110 w 852755"/>
              <a:gd name="connsiteY7" fmla="*/ 318499 h 924674"/>
              <a:gd name="connsiteX8" fmla="*/ 832207 w 852755"/>
              <a:gd name="connsiteY8" fmla="*/ 390418 h 924674"/>
              <a:gd name="connsiteX9" fmla="*/ 852755 w 852755"/>
              <a:gd name="connsiteY9" fmla="*/ 462337 h 924674"/>
              <a:gd name="connsiteX10" fmla="*/ 842481 w 852755"/>
              <a:gd name="connsiteY10" fmla="*/ 667820 h 924674"/>
              <a:gd name="connsiteX11" fmla="*/ 821933 w 852755"/>
              <a:gd name="connsiteY11" fmla="*/ 698643 h 924674"/>
              <a:gd name="connsiteX12" fmla="*/ 760288 w 852755"/>
              <a:gd name="connsiteY12" fmla="*/ 750013 h 924674"/>
              <a:gd name="connsiteX13" fmla="*/ 729466 w 852755"/>
              <a:gd name="connsiteY13" fmla="*/ 780836 h 924674"/>
              <a:gd name="connsiteX14" fmla="*/ 647272 w 852755"/>
              <a:gd name="connsiteY14" fmla="*/ 821932 h 924674"/>
              <a:gd name="connsiteX15" fmla="*/ 544531 w 852755"/>
              <a:gd name="connsiteY15" fmla="*/ 863029 h 924674"/>
              <a:gd name="connsiteX16" fmla="*/ 513708 w 852755"/>
              <a:gd name="connsiteY16" fmla="*/ 873303 h 924674"/>
              <a:gd name="connsiteX17" fmla="*/ 410967 w 852755"/>
              <a:gd name="connsiteY17" fmla="*/ 893852 h 924674"/>
              <a:gd name="connsiteX18" fmla="*/ 267128 w 852755"/>
              <a:gd name="connsiteY18" fmla="*/ 914400 h 924674"/>
              <a:gd name="connsiteX19" fmla="*/ 0 w 852755"/>
              <a:gd name="connsiteY19" fmla="*/ 924674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755" h="924674">
                <a:moveTo>
                  <a:pt x="20549" y="0"/>
                </a:moveTo>
                <a:cubicBezTo>
                  <a:pt x="159700" y="19878"/>
                  <a:pt x="25862" y="2351"/>
                  <a:pt x="226032" y="20548"/>
                </a:cubicBezTo>
                <a:cubicBezTo>
                  <a:pt x="358103" y="32554"/>
                  <a:pt x="275213" y="26105"/>
                  <a:pt x="380144" y="41096"/>
                </a:cubicBezTo>
                <a:cubicBezTo>
                  <a:pt x="454070" y="51657"/>
                  <a:pt x="472669" y="47965"/>
                  <a:pt x="544531" y="71919"/>
                </a:cubicBezTo>
                <a:cubicBezTo>
                  <a:pt x="554805" y="75344"/>
                  <a:pt x="565886" y="76934"/>
                  <a:pt x="575353" y="82193"/>
                </a:cubicBezTo>
                <a:cubicBezTo>
                  <a:pt x="592099" y="91496"/>
                  <a:pt x="658252" y="137103"/>
                  <a:pt x="678095" y="154112"/>
                </a:cubicBezTo>
                <a:cubicBezTo>
                  <a:pt x="717556" y="187936"/>
                  <a:pt x="745591" y="232454"/>
                  <a:pt x="770562" y="277402"/>
                </a:cubicBezTo>
                <a:cubicBezTo>
                  <a:pt x="778000" y="290791"/>
                  <a:pt x="783511" y="305201"/>
                  <a:pt x="791110" y="318499"/>
                </a:cubicBezTo>
                <a:cubicBezTo>
                  <a:pt x="820596" y="370098"/>
                  <a:pt x="805590" y="328312"/>
                  <a:pt x="832207" y="390418"/>
                </a:cubicBezTo>
                <a:cubicBezTo>
                  <a:pt x="841051" y="411055"/>
                  <a:pt x="847541" y="441481"/>
                  <a:pt x="852755" y="462337"/>
                </a:cubicBezTo>
                <a:cubicBezTo>
                  <a:pt x="849330" y="530831"/>
                  <a:pt x="851351" y="599816"/>
                  <a:pt x="842481" y="667820"/>
                </a:cubicBezTo>
                <a:cubicBezTo>
                  <a:pt x="840884" y="680064"/>
                  <a:pt x="829838" y="689157"/>
                  <a:pt x="821933" y="698643"/>
                </a:cubicBezTo>
                <a:cubicBezTo>
                  <a:pt x="781002" y="747760"/>
                  <a:pt x="804369" y="713278"/>
                  <a:pt x="760288" y="750013"/>
                </a:cubicBezTo>
                <a:cubicBezTo>
                  <a:pt x="749126" y="759315"/>
                  <a:pt x="741724" y="773035"/>
                  <a:pt x="729466" y="780836"/>
                </a:cubicBezTo>
                <a:cubicBezTo>
                  <a:pt x="703623" y="797281"/>
                  <a:pt x="674670" y="808233"/>
                  <a:pt x="647272" y="821932"/>
                </a:cubicBezTo>
                <a:cubicBezTo>
                  <a:pt x="586795" y="852171"/>
                  <a:pt x="620717" y="837634"/>
                  <a:pt x="544531" y="863029"/>
                </a:cubicBezTo>
                <a:cubicBezTo>
                  <a:pt x="534257" y="866454"/>
                  <a:pt x="524328" y="871179"/>
                  <a:pt x="513708" y="873303"/>
                </a:cubicBezTo>
                <a:lnTo>
                  <a:pt x="410967" y="893852"/>
                </a:lnTo>
                <a:cubicBezTo>
                  <a:pt x="352093" y="905627"/>
                  <a:pt x="336271" y="910333"/>
                  <a:pt x="267128" y="914400"/>
                </a:cubicBezTo>
                <a:cubicBezTo>
                  <a:pt x="178173" y="919633"/>
                  <a:pt x="89109" y="924674"/>
                  <a:pt x="0" y="924674"/>
                </a:cubicBezTo>
              </a:path>
            </a:pathLst>
          </a:custGeom>
          <a:noFill/>
          <a:ln w="317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18D31-D5B1-D34A-81EA-C8ECD5CC9A4D}"/>
              </a:ext>
            </a:extLst>
          </p:cNvPr>
          <p:cNvSpPr txBox="1"/>
          <p:nvPr/>
        </p:nvSpPr>
        <p:spPr>
          <a:xfrm>
            <a:off x="2940725" y="5232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87C8B-90AA-6540-8843-16F6EBBF8CEA}"/>
              </a:ext>
            </a:extLst>
          </p:cNvPr>
          <p:cNvSpPr txBox="1"/>
          <p:nvPr/>
        </p:nvSpPr>
        <p:spPr>
          <a:xfrm>
            <a:off x="2849355" y="4261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E48FA9-8B4C-094F-BAF0-0D077B447772}"/>
              </a:ext>
            </a:extLst>
          </p:cNvPr>
          <p:cNvSpPr txBox="1"/>
          <p:nvPr/>
        </p:nvSpPr>
        <p:spPr>
          <a:xfrm>
            <a:off x="2856474" y="3435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1C9A5E-0D47-2A40-9B78-21438033C65A}"/>
              </a:ext>
            </a:extLst>
          </p:cNvPr>
          <p:cNvSpPr txBox="1"/>
          <p:nvPr/>
        </p:nvSpPr>
        <p:spPr>
          <a:xfrm>
            <a:off x="2927405" y="274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D2FCB-6120-E748-A7BB-15D789B9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9A9F-4911-2041-A5DD-3A78CB66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Age-based distance Using Only Nodes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F987-F8D2-124E-BAC2-3FA3AA4B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7748" y="1803591"/>
            <a:ext cx="5905376" cy="4844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branches have ages estimated by diameter rather than counts from cores</a:t>
            </a:r>
          </a:p>
          <a:p>
            <a:pPr lvl="1"/>
            <a:r>
              <a:rPr lang="en-US" dirty="0"/>
              <a:t>4 branches vs 2 nodes</a:t>
            </a:r>
          </a:p>
          <a:p>
            <a:r>
              <a:rPr lang="en-US" dirty="0"/>
              <a:t>Maybe diameter based estimates are inaccurate and add noise to estimates of age</a:t>
            </a:r>
          </a:p>
          <a:p>
            <a:r>
              <a:rPr lang="en-US" dirty="0"/>
              <a:t>Try using ages estimated only from nodes and omitting branches</a:t>
            </a:r>
          </a:p>
          <a:p>
            <a:r>
              <a:rPr lang="en-US" dirty="0"/>
              <a:t>Alternative mechanistic reasoning: Maybe SV’s accumulate differently in trunk vs branch?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80451FD-DF65-4F4C-B1FF-D8391E283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3790" r="3752"/>
          <a:stretch/>
        </p:blipFill>
        <p:spPr>
          <a:xfrm>
            <a:off x="43872" y="1486802"/>
            <a:ext cx="5876818" cy="52926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5FECF9-DDB4-F24E-AB7B-B5F0DFBB55A6}"/>
              </a:ext>
            </a:extLst>
          </p:cNvPr>
          <p:cNvCxnSpPr/>
          <p:nvPr/>
        </p:nvCxnSpPr>
        <p:spPr>
          <a:xfrm>
            <a:off x="2232267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D3E66-4BB7-5F4A-8F2E-E83159649DAD}"/>
              </a:ext>
            </a:extLst>
          </p:cNvPr>
          <p:cNvCxnSpPr/>
          <p:nvPr/>
        </p:nvCxnSpPr>
        <p:spPr>
          <a:xfrm>
            <a:off x="2232267" y="3296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04A45-EDAE-E440-BAD3-39CB09179F6D}"/>
              </a:ext>
            </a:extLst>
          </p:cNvPr>
          <p:cNvCxnSpPr/>
          <p:nvPr/>
        </p:nvCxnSpPr>
        <p:spPr>
          <a:xfrm>
            <a:off x="2240829" y="3933290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90221D-59EE-C344-A015-3A13FC100E4F}"/>
              </a:ext>
            </a:extLst>
          </p:cNvPr>
          <p:cNvCxnSpPr>
            <a:cxnSpLocks/>
          </p:cNvCxnSpPr>
          <p:nvPr/>
        </p:nvCxnSpPr>
        <p:spPr>
          <a:xfrm>
            <a:off x="2240829" y="4633645"/>
            <a:ext cx="0" cy="78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DDE01-A3B8-AB45-957E-7F4D219A5416}"/>
              </a:ext>
            </a:extLst>
          </p:cNvPr>
          <p:cNvCxnSpPr/>
          <p:nvPr/>
        </p:nvCxnSpPr>
        <p:spPr>
          <a:xfrm>
            <a:off x="3227148" y="2702103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5D95F4-09EA-B64E-ABE0-F334948BACDB}"/>
              </a:ext>
            </a:extLst>
          </p:cNvPr>
          <p:cNvCxnSpPr/>
          <p:nvPr/>
        </p:nvCxnSpPr>
        <p:spPr>
          <a:xfrm>
            <a:off x="3235710" y="3368211"/>
            <a:ext cx="0" cy="35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9D0EA2-B1F6-D646-8856-57B6C9C5ED26}"/>
              </a:ext>
            </a:extLst>
          </p:cNvPr>
          <p:cNvCxnSpPr>
            <a:cxnSpLocks/>
          </p:cNvCxnSpPr>
          <p:nvPr/>
        </p:nvCxnSpPr>
        <p:spPr>
          <a:xfrm>
            <a:off x="3235710" y="3933290"/>
            <a:ext cx="0" cy="1008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D8C254-7A79-7E46-AA00-BFC9055E5CFA}"/>
              </a:ext>
            </a:extLst>
          </p:cNvPr>
          <p:cNvCxnSpPr>
            <a:cxnSpLocks/>
          </p:cNvCxnSpPr>
          <p:nvPr/>
        </p:nvCxnSpPr>
        <p:spPr>
          <a:xfrm>
            <a:off x="3235710" y="5280917"/>
            <a:ext cx="0" cy="224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C6C803-8EF9-5749-9376-8BB01E67926A}"/>
              </a:ext>
            </a:extLst>
          </p:cNvPr>
          <p:cNvSpPr txBox="1"/>
          <p:nvPr/>
        </p:nvSpPr>
        <p:spPr>
          <a:xfrm>
            <a:off x="2240829" y="2728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B7BD6-2F7F-7744-A903-B1BBD2E9DE69}"/>
              </a:ext>
            </a:extLst>
          </p:cNvPr>
          <p:cNvSpPr txBox="1"/>
          <p:nvPr/>
        </p:nvSpPr>
        <p:spPr>
          <a:xfrm>
            <a:off x="2260361" y="33326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DEE4A-A378-CC49-89AF-384C7D0C14C1}"/>
              </a:ext>
            </a:extLst>
          </p:cNvPr>
          <p:cNvSpPr txBox="1"/>
          <p:nvPr/>
        </p:nvSpPr>
        <p:spPr>
          <a:xfrm>
            <a:off x="2244629" y="39792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C965E-F083-4A40-AA73-BDBEAE53452E}"/>
              </a:ext>
            </a:extLst>
          </p:cNvPr>
          <p:cNvSpPr txBox="1"/>
          <p:nvPr/>
        </p:nvSpPr>
        <p:spPr>
          <a:xfrm>
            <a:off x="2232267" y="4870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24D1F87-4DC2-BE41-B3CD-D70A362228F2}"/>
              </a:ext>
            </a:extLst>
          </p:cNvPr>
          <p:cNvSpPr/>
          <p:nvPr/>
        </p:nvSpPr>
        <p:spPr>
          <a:xfrm>
            <a:off x="3749702" y="5105423"/>
            <a:ext cx="226448" cy="350987"/>
          </a:xfrm>
          <a:custGeom>
            <a:avLst/>
            <a:gdLst>
              <a:gd name="connsiteX0" fmla="*/ 20549 w 852755"/>
              <a:gd name="connsiteY0" fmla="*/ 0 h 924674"/>
              <a:gd name="connsiteX1" fmla="*/ 226032 w 852755"/>
              <a:gd name="connsiteY1" fmla="*/ 20548 h 924674"/>
              <a:gd name="connsiteX2" fmla="*/ 380144 w 852755"/>
              <a:gd name="connsiteY2" fmla="*/ 41096 h 924674"/>
              <a:gd name="connsiteX3" fmla="*/ 544531 w 852755"/>
              <a:gd name="connsiteY3" fmla="*/ 71919 h 924674"/>
              <a:gd name="connsiteX4" fmla="*/ 575353 w 852755"/>
              <a:gd name="connsiteY4" fmla="*/ 82193 h 924674"/>
              <a:gd name="connsiteX5" fmla="*/ 678095 w 852755"/>
              <a:gd name="connsiteY5" fmla="*/ 154112 h 924674"/>
              <a:gd name="connsiteX6" fmla="*/ 770562 w 852755"/>
              <a:gd name="connsiteY6" fmla="*/ 277402 h 924674"/>
              <a:gd name="connsiteX7" fmla="*/ 791110 w 852755"/>
              <a:gd name="connsiteY7" fmla="*/ 318499 h 924674"/>
              <a:gd name="connsiteX8" fmla="*/ 832207 w 852755"/>
              <a:gd name="connsiteY8" fmla="*/ 390418 h 924674"/>
              <a:gd name="connsiteX9" fmla="*/ 852755 w 852755"/>
              <a:gd name="connsiteY9" fmla="*/ 462337 h 924674"/>
              <a:gd name="connsiteX10" fmla="*/ 842481 w 852755"/>
              <a:gd name="connsiteY10" fmla="*/ 667820 h 924674"/>
              <a:gd name="connsiteX11" fmla="*/ 821933 w 852755"/>
              <a:gd name="connsiteY11" fmla="*/ 698643 h 924674"/>
              <a:gd name="connsiteX12" fmla="*/ 760288 w 852755"/>
              <a:gd name="connsiteY12" fmla="*/ 750013 h 924674"/>
              <a:gd name="connsiteX13" fmla="*/ 729466 w 852755"/>
              <a:gd name="connsiteY13" fmla="*/ 780836 h 924674"/>
              <a:gd name="connsiteX14" fmla="*/ 647272 w 852755"/>
              <a:gd name="connsiteY14" fmla="*/ 821932 h 924674"/>
              <a:gd name="connsiteX15" fmla="*/ 544531 w 852755"/>
              <a:gd name="connsiteY15" fmla="*/ 863029 h 924674"/>
              <a:gd name="connsiteX16" fmla="*/ 513708 w 852755"/>
              <a:gd name="connsiteY16" fmla="*/ 873303 h 924674"/>
              <a:gd name="connsiteX17" fmla="*/ 410967 w 852755"/>
              <a:gd name="connsiteY17" fmla="*/ 893852 h 924674"/>
              <a:gd name="connsiteX18" fmla="*/ 267128 w 852755"/>
              <a:gd name="connsiteY18" fmla="*/ 914400 h 924674"/>
              <a:gd name="connsiteX19" fmla="*/ 0 w 852755"/>
              <a:gd name="connsiteY19" fmla="*/ 924674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755" h="924674">
                <a:moveTo>
                  <a:pt x="20549" y="0"/>
                </a:moveTo>
                <a:cubicBezTo>
                  <a:pt x="159700" y="19878"/>
                  <a:pt x="25862" y="2351"/>
                  <a:pt x="226032" y="20548"/>
                </a:cubicBezTo>
                <a:cubicBezTo>
                  <a:pt x="358103" y="32554"/>
                  <a:pt x="275213" y="26105"/>
                  <a:pt x="380144" y="41096"/>
                </a:cubicBezTo>
                <a:cubicBezTo>
                  <a:pt x="454070" y="51657"/>
                  <a:pt x="472669" y="47965"/>
                  <a:pt x="544531" y="71919"/>
                </a:cubicBezTo>
                <a:cubicBezTo>
                  <a:pt x="554805" y="75344"/>
                  <a:pt x="565886" y="76934"/>
                  <a:pt x="575353" y="82193"/>
                </a:cubicBezTo>
                <a:cubicBezTo>
                  <a:pt x="592099" y="91496"/>
                  <a:pt x="658252" y="137103"/>
                  <a:pt x="678095" y="154112"/>
                </a:cubicBezTo>
                <a:cubicBezTo>
                  <a:pt x="717556" y="187936"/>
                  <a:pt x="745591" y="232454"/>
                  <a:pt x="770562" y="277402"/>
                </a:cubicBezTo>
                <a:cubicBezTo>
                  <a:pt x="778000" y="290791"/>
                  <a:pt x="783511" y="305201"/>
                  <a:pt x="791110" y="318499"/>
                </a:cubicBezTo>
                <a:cubicBezTo>
                  <a:pt x="820596" y="370098"/>
                  <a:pt x="805590" y="328312"/>
                  <a:pt x="832207" y="390418"/>
                </a:cubicBezTo>
                <a:cubicBezTo>
                  <a:pt x="841051" y="411055"/>
                  <a:pt x="847541" y="441481"/>
                  <a:pt x="852755" y="462337"/>
                </a:cubicBezTo>
                <a:cubicBezTo>
                  <a:pt x="849330" y="530831"/>
                  <a:pt x="851351" y="599816"/>
                  <a:pt x="842481" y="667820"/>
                </a:cubicBezTo>
                <a:cubicBezTo>
                  <a:pt x="840884" y="680064"/>
                  <a:pt x="829838" y="689157"/>
                  <a:pt x="821933" y="698643"/>
                </a:cubicBezTo>
                <a:cubicBezTo>
                  <a:pt x="781002" y="747760"/>
                  <a:pt x="804369" y="713278"/>
                  <a:pt x="760288" y="750013"/>
                </a:cubicBezTo>
                <a:cubicBezTo>
                  <a:pt x="749126" y="759315"/>
                  <a:pt x="741724" y="773035"/>
                  <a:pt x="729466" y="780836"/>
                </a:cubicBezTo>
                <a:cubicBezTo>
                  <a:pt x="703623" y="797281"/>
                  <a:pt x="674670" y="808233"/>
                  <a:pt x="647272" y="821932"/>
                </a:cubicBezTo>
                <a:cubicBezTo>
                  <a:pt x="586795" y="852171"/>
                  <a:pt x="620717" y="837634"/>
                  <a:pt x="544531" y="863029"/>
                </a:cubicBezTo>
                <a:cubicBezTo>
                  <a:pt x="534257" y="866454"/>
                  <a:pt x="524328" y="871179"/>
                  <a:pt x="513708" y="873303"/>
                </a:cubicBezTo>
                <a:lnTo>
                  <a:pt x="410967" y="893852"/>
                </a:lnTo>
                <a:cubicBezTo>
                  <a:pt x="352093" y="905627"/>
                  <a:pt x="336271" y="910333"/>
                  <a:pt x="267128" y="914400"/>
                </a:cubicBezTo>
                <a:cubicBezTo>
                  <a:pt x="178173" y="919633"/>
                  <a:pt x="89109" y="924674"/>
                  <a:pt x="0" y="924674"/>
                </a:cubicBezTo>
              </a:path>
            </a:pathLst>
          </a:custGeom>
          <a:noFill/>
          <a:ln w="3175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18D31-D5B1-D34A-81EA-C8ECD5CC9A4D}"/>
              </a:ext>
            </a:extLst>
          </p:cNvPr>
          <p:cNvSpPr txBox="1"/>
          <p:nvPr/>
        </p:nvSpPr>
        <p:spPr>
          <a:xfrm>
            <a:off x="2940725" y="52326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87C8B-90AA-6540-8843-16F6EBBF8CEA}"/>
              </a:ext>
            </a:extLst>
          </p:cNvPr>
          <p:cNvSpPr txBox="1"/>
          <p:nvPr/>
        </p:nvSpPr>
        <p:spPr>
          <a:xfrm>
            <a:off x="2849355" y="4261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E48FA9-8B4C-094F-BAF0-0D077B447772}"/>
              </a:ext>
            </a:extLst>
          </p:cNvPr>
          <p:cNvSpPr txBox="1"/>
          <p:nvPr/>
        </p:nvSpPr>
        <p:spPr>
          <a:xfrm>
            <a:off x="2856474" y="3435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1C9A5E-0D47-2A40-9B78-21438033C65A}"/>
              </a:ext>
            </a:extLst>
          </p:cNvPr>
          <p:cNvSpPr txBox="1"/>
          <p:nvPr/>
        </p:nvSpPr>
        <p:spPr>
          <a:xfrm>
            <a:off x="2927405" y="274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ADFCD-F2FC-574B-AD6C-9FCE0480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4AE-F38C-6E4A-A374-F7BD0680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Mantel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4528-ACAA-9141-9D0C-79DF22E2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correlation between dissimilarity/distance matrices</a:t>
            </a:r>
          </a:p>
          <a:p>
            <a:r>
              <a:rPr lang="en-US" dirty="0"/>
              <a:t>Model 1: Use branch and node ages</a:t>
            </a:r>
          </a:p>
          <a:p>
            <a:pPr lvl="1"/>
            <a:r>
              <a:rPr lang="en-US" dirty="0"/>
              <a:t>r = 0.848 (r^2 = 0.719)</a:t>
            </a:r>
          </a:p>
          <a:p>
            <a:r>
              <a:rPr lang="en-US" dirty="0"/>
              <a:t>Model 2: Fixed age difference between Tree 13 and Tree 14</a:t>
            </a:r>
          </a:p>
          <a:p>
            <a:pPr lvl="1"/>
            <a:r>
              <a:rPr lang="en-US" dirty="0"/>
              <a:t>r = 0.828 (r^2 = 0.686)</a:t>
            </a:r>
          </a:p>
          <a:p>
            <a:r>
              <a:rPr lang="en-US" dirty="0"/>
              <a:t>Model 3: Use only node ages</a:t>
            </a:r>
          </a:p>
          <a:p>
            <a:pPr lvl="1"/>
            <a:r>
              <a:rPr lang="en-US" dirty="0"/>
              <a:t>r = 0.939 (r^2 = 0.882)</a:t>
            </a:r>
          </a:p>
          <a:p>
            <a:r>
              <a:rPr lang="en-US" dirty="0"/>
              <a:t>Model 3 provides highest r from Mantel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768CC-785B-C84A-8785-2E0B33C6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E07D-E2E9-5447-92AD-E2FA68AE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Using All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7ABB-4F82-F64F-98DB-7BB5F306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 Use branch and node ages</a:t>
            </a:r>
          </a:p>
          <a:p>
            <a:pPr lvl="1"/>
            <a:r>
              <a:rPr lang="en-US" dirty="0"/>
              <a:t>r^2 = 0.720 </a:t>
            </a:r>
          </a:p>
          <a:p>
            <a:r>
              <a:rPr lang="en-US" dirty="0"/>
              <a:t>Model 2: Fixed age difference between Tree 13 and Tree 14</a:t>
            </a:r>
          </a:p>
          <a:p>
            <a:pPr lvl="1"/>
            <a:r>
              <a:rPr lang="en-US" dirty="0"/>
              <a:t>r^2 = 0.684</a:t>
            </a:r>
          </a:p>
          <a:p>
            <a:r>
              <a:rPr lang="en-US" dirty="0"/>
              <a:t>Model 3: Use only node ages</a:t>
            </a:r>
          </a:p>
          <a:p>
            <a:pPr lvl="1"/>
            <a:r>
              <a:rPr lang="en-US" dirty="0"/>
              <a:t>r^2 = 0.881</a:t>
            </a:r>
          </a:p>
          <a:p>
            <a:r>
              <a:rPr lang="en-US" dirty="0"/>
              <a:t>Model 3 is best fit using linear model of all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15E3-ECEC-B44E-8745-1987914D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33CD-331A-E14C-9893-AA93E2C79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1857</Words>
  <Application>Microsoft Macintosh PowerPoint</Application>
  <PresentationFormat>Widescreen</PresentationFormat>
  <Paragraphs>441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Relationship between SV-based genetic distance and age of branches</vt:lpstr>
      <vt:lpstr>Motivation</vt:lpstr>
      <vt:lpstr>Approach</vt:lpstr>
      <vt:lpstr>Explanation of Age Estimates of Branches and Nodes</vt:lpstr>
      <vt:lpstr>Model 1: Age-based distance Using All Branch and Node Information</vt:lpstr>
      <vt:lpstr>Model 2: Age-based distance Using Fixed Age Difference Between Trees</vt:lpstr>
      <vt:lpstr>Model 3: Age-based distance Using Only Nodes</vt:lpstr>
      <vt:lpstr>Mantel Test</vt:lpstr>
      <vt:lpstr>Linear Model Using All Branches</vt:lpstr>
      <vt:lpstr>Linear Model Comparing Tree 13 to Tree 14</vt:lpstr>
      <vt:lpstr>Linear Model Within Tree 13</vt:lpstr>
      <vt:lpstr>Linear Model within Tree 14</vt:lpstr>
      <vt:lpstr>Take-Homes Part 1</vt:lpstr>
      <vt:lpstr>Follow-up Analyses</vt:lpstr>
      <vt:lpstr>Estimating Age between base and bottom node of Tree 14</vt:lpstr>
      <vt:lpstr>Age between base and bottom node of Tree 14</vt:lpstr>
      <vt:lpstr>Linear Model Coefficients with Tree 14 Node Adjustment</vt:lpstr>
      <vt:lpstr>Does Removing Branch 14.3 Improve Models</vt:lpstr>
      <vt:lpstr>Effect of Removing Branch 14.3</vt:lpstr>
      <vt:lpstr>Does Removing Branches Both 14.3 and 13.2 Improve Models</vt:lpstr>
      <vt:lpstr>Effect of Removing Branches 14.3 and 13.2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SV-based genetic distance and age of branches</dc:title>
  <dc:creator>Microsoft Office User</dc:creator>
  <cp:lastModifiedBy>Microsoft Office User</cp:lastModifiedBy>
  <cp:revision>26</cp:revision>
  <dcterms:created xsi:type="dcterms:W3CDTF">2018-12-19T22:49:12Z</dcterms:created>
  <dcterms:modified xsi:type="dcterms:W3CDTF">2018-12-21T21:01:00Z</dcterms:modified>
</cp:coreProperties>
</file>