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  <p:sldId id="266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D860-D6E3-644B-AA1E-37AD977E4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16662-9D9D-1B4C-8092-79F0BFAE6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CA4A-D0D7-E841-8061-5FE3469E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01F1-EC57-5F45-8947-24A50F06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D25F-311E-B847-8522-ADDF12E7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63F1-65D9-644B-8060-D1B7AFB6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6DD78-1D4A-6642-919E-1123E75E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60-37B4-CC48-8277-B892D4C6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B5C0-C439-B34B-BEE8-39CD6E5D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F66D2-BFB7-7A47-85CB-87985CF3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F7C11-E5A3-E840-8C73-42239292C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76113-C0F7-F244-9AA8-63E76E30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6C37-21FF-7B4A-AD13-3515B24A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23F2-7FB2-CD43-BD0B-2ADDA5B7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D152-5E44-8A45-8A8F-9D4135B9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462C-93BE-A84B-B3C4-7A55DBB2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5EFE-6801-A247-8F50-84A48076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1E2E-3AD5-094B-BE8D-0DEEF49A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66D0-AB48-964F-BBBE-256963B8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F59D-B9C3-164B-AE72-B329D1DA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81E0-31EE-994A-9100-4A0EEA79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5EC7E-A326-4F48-9EE5-9052E9CBB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1B5DD-7071-824B-ACAC-6B6396C5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A661-30C2-854D-9667-37631426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40A7-A3F8-4E49-BEFC-BA1959C7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2FCC-34BD-AE42-8BE9-6DD483E3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AFF0-6984-2A4D-8213-5334C5870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AB5BF-2264-2341-8FD6-45E45837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395D5-8498-834C-97C5-0583C02D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8A52E-F2D1-E24C-AB90-A745CCC5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88F71-3BC7-7A49-99FC-44D3DE0E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9F70-A981-6F41-AC6A-559FF74B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144F-232D-554E-A652-9D72F24A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B7A21-C632-7E44-9D79-FB31C2E1E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76699-AD9E-5F41-8731-17F4106F4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AF120-808E-8141-A8BF-F16380808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EC512-1AD1-F24B-8E84-BC268283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A13DE-FD65-6B4F-8C51-60059E6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DB4F1-5C91-C945-9E30-AE22ACA4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6652-9532-3846-95DA-F7E0BEA6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6E190-6C3C-9B4B-AF88-15B8E3D0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5014-B001-FA4F-AFCE-1F02F8E5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F36FD-0358-084B-8C13-1C16675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844DE-E741-E140-8C62-1D36894A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BA75B-7439-504A-B4FB-B5BD5FF2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DA182-47A9-554F-AC0E-8128292D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7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4480-6C07-A74E-90DE-23DF5A4B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8905-D508-4A43-B9E4-E6945A14B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4D6D1-953B-3740-BB62-B3BED2491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FBC7-E32E-D144-BEC0-5CEDFC88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5E901-E2DD-B340-B297-DA181065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678EA-1805-2648-8DA8-58E14B84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6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B232-9A8C-C646-A213-8C14F615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1915B-A6AA-A746-A301-2EB54E98E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95EBC-3EF0-7B43-8A74-F730841C9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833D-5EB4-4547-BE05-EFD30856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20E1C-6BF0-0C49-9F26-37B33F71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353C7-53EA-EE43-A5F7-5463897D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76F96-4FD2-3F43-93D6-ABA332D4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69DF-85CE-0649-8AFC-A964E60E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C045A-34FB-0948-ACFA-3415E9A16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6440-C4E3-234C-BFA5-80F522711602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2862-70B3-0943-9F76-7D059E8AE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F1130-9622-EC49-9CB7-4EC47915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7839E-C79A-DB41-A8B2-19F6DA372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4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C615-446D-D141-81F6-754EF0ACF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PacBio SV Filtering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72093-F7C5-DE43-B3DA-F9E2B8B08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Grabowski</a:t>
            </a:r>
          </a:p>
        </p:txBody>
      </p:sp>
    </p:spTree>
    <p:extLst>
      <p:ext uri="{BB962C8B-B14F-4D97-AF65-F5344CB8AC3E}">
        <p14:creationId xmlns:p14="http://schemas.microsoft.com/office/powerpoint/2010/main" val="225019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22CC-98E1-DE4A-99EE-DC4040DC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based on probability-based genotype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7B1A8-5222-B743-B9BB-762BC51A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 score based on </a:t>
            </a:r>
            <a:r>
              <a:rPr lang="en-US" dirty="0" err="1"/>
              <a:t>bionomial</a:t>
            </a:r>
            <a:r>
              <a:rPr lang="en-US" dirty="0"/>
              <a:t> distribution-related relative probability of RR, AR, or AA based on A:R read frequency, estimated sequencing error, and estimated minimum allele penetrance</a:t>
            </a:r>
          </a:p>
          <a:p>
            <a:r>
              <a:rPr lang="en-US" dirty="0"/>
              <a:t>Adjust genotype score based on genotypes in other samples</a:t>
            </a:r>
          </a:p>
          <a:p>
            <a:pPr lvl="1"/>
            <a:r>
              <a:rPr lang="en-US" dirty="0"/>
              <a:t>Increase a samples score if another sample has the same genotype at that SV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sampA</a:t>
            </a:r>
            <a:r>
              <a:rPr lang="en-US" dirty="0"/>
              <a:t> assigned RR at SV_01 with borderline genotype score; </a:t>
            </a:r>
            <a:r>
              <a:rPr lang="en-US" dirty="0" err="1"/>
              <a:t>sampB</a:t>
            </a:r>
            <a:r>
              <a:rPr lang="en-US" dirty="0"/>
              <a:t> assigned RR at SV_01 with very high score; score for sampan genotype increased. Assign NA to any genotype with a score below threshold</a:t>
            </a:r>
          </a:p>
          <a:p>
            <a:r>
              <a:rPr lang="en-US" dirty="0"/>
              <a:t>R function: </a:t>
            </a:r>
            <a:r>
              <a:rPr lang="en-US" dirty="0" err="1"/>
              <a:t>get_adjusted_geno_scores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2630 (0.66%) additional genotypes assigned NA</a:t>
            </a:r>
          </a:p>
          <a:p>
            <a:pPr lvl="1"/>
            <a:r>
              <a:rPr lang="en-US" dirty="0"/>
              <a:t>672 (0.3%) additional SVs have at least on NA genotype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8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8E5F-9B91-684A-9B35-E54F12A3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based on minimum highest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38D3-9E2D-A440-B31A-456B7118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at least one sample to have coverage above a threshold</a:t>
            </a:r>
          </a:p>
          <a:p>
            <a:pPr lvl="1"/>
            <a:r>
              <a:rPr lang="en-US" dirty="0"/>
              <a:t>For example, can require all samples to have coverage of 10 but at least one sample to have coverage of 20</a:t>
            </a:r>
          </a:p>
          <a:p>
            <a:pPr lvl="1"/>
            <a:r>
              <a:rPr lang="en-US" dirty="0"/>
              <a:t>May want to adjust this to make sure that at least one alternate genotype has a higher coverage, but I worry about generating a bias using that approach</a:t>
            </a:r>
          </a:p>
          <a:p>
            <a:r>
              <a:rPr lang="en-US" dirty="0"/>
              <a:t>R function: </a:t>
            </a:r>
            <a:r>
              <a:rPr lang="en-US" dirty="0" err="1"/>
              <a:t>find_SVs_below_ss_cov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26 (0.05%) of SVs do not have at least one sample with coverage above 20</a:t>
            </a:r>
          </a:p>
          <a:p>
            <a:pPr lvl="2"/>
            <a:r>
              <a:rPr lang="en-US" dirty="0"/>
              <a:t>SVs filtered with all previous steps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7F5E-BF9A-9F46-BD42-F0198213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SV’s with any genotypes that are 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78CD-6D0B-CD46-8819-2D7BBA04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reason for NA genotype:</a:t>
            </a:r>
          </a:p>
          <a:p>
            <a:pPr lvl="1"/>
            <a:r>
              <a:rPr lang="en-US" dirty="0"/>
              <a:t>Doesn’t have minimum coverage required by custom genotype calling algorithm</a:t>
            </a:r>
          </a:p>
          <a:p>
            <a:pPr lvl="1"/>
            <a:r>
              <a:rPr lang="en-US" dirty="0"/>
              <a:t>Allele ratio and coverage don’t meet criteria for calling genotype required by custom genotype calling algorithm.</a:t>
            </a:r>
          </a:p>
          <a:p>
            <a:pPr lvl="1"/>
            <a:r>
              <a:rPr lang="en-US" dirty="0"/>
              <a:t>Low probability-based genotype score</a:t>
            </a:r>
          </a:p>
          <a:p>
            <a:pPr lvl="1"/>
            <a:r>
              <a:rPr lang="en-US" dirty="0"/>
              <a:t>No sample meets single-sample minimum coverage requirement</a:t>
            </a:r>
          </a:p>
          <a:p>
            <a:r>
              <a:rPr lang="en-US" dirty="0"/>
              <a:t>Remove any SV with one or more NA genotype</a:t>
            </a:r>
          </a:p>
          <a:p>
            <a:pPr lvl="1"/>
            <a:r>
              <a:rPr lang="en-US" dirty="0"/>
              <a:t>Custom R function: </a:t>
            </a:r>
            <a:r>
              <a:rPr lang="en-US" dirty="0" err="1"/>
              <a:t>filt_geno_mat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5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05FD-7ABA-FA48-B7F9-BD9D2163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9B5-F1AF-E64C-85BB-66869DD1F9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100" dirty="0"/>
              <a:t>Example:</a:t>
            </a:r>
          </a:p>
          <a:p>
            <a:pPr lvl="1"/>
            <a:r>
              <a:rPr lang="en-US" sz="3800" dirty="0"/>
              <a:t>Final number of SVs = 33,122</a:t>
            </a:r>
          </a:p>
          <a:p>
            <a:pPr lvl="2"/>
            <a:r>
              <a:rPr lang="en-US" sz="3200" dirty="0"/>
              <a:t>20,304 &gt; 50bp</a:t>
            </a:r>
          </a:p>
          <a:p>
            <a:pPr lvl="2"/>
            <a:r>
              <a:rPr lang="en-US" sz="3200" dirty="0"/>
              <a:t>13,385 &gt; 100bp</a:t>
            </a:r>
          </a:p>
          <a:p>
            <a:pPr lvl="2"/>
            <a:r>
              <a:rPr lang="en-US" sz="3200" dirty="0"/>
              <a:t>2,063 &gt; 1kb</a:t>
            </a:r>
          </a:p>
          <a:p>
            <a:pPr lvl="2"/>
            <a:r>
              <a:rPr lang="en-US" sz="3200" dirty="0"/>
              <a:t>207 &gt; 10kb</a:t>
            </a:r>
          </a:p>
          <a:p>
            <a:pPr lvl="1"/>
            <a:r>
              <a:rPr lang="en-US" sz="3800" dirty="0"/>
              <a:t>25,838 SVs filtered out</a:t>
            </a:r>
          </a:p>
          <a:p>
            <a:pPr lvl="2"/>
            <a:r>
              <a:rPr lang="en-US" sz="3200" dirty="0"/>
              <a:t>43.8% of original number of SVs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236AE-AEC3-784A-AF43-073118C0C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Filtering criteria used </a:t>
            </a:r>
            <a:r>
              <a:rPr lang="en-US"/>
              <a:t>in Example:</a:t>
            </a:r>
            <a:endParaRPr lang="en-US" dirty="0"/>
          </a:p>
          <a:p>
            <a:pPr lvl="1"/>
            <a:r>
              <a:rPr lang="en-US" dirty="0"/>
              <a:t>Must be INS or DEL</a:t>
            </a:r>
          </a:p>
          <a:p>
            <a:pPr lvl="1"/>
            <a:r>
              <a:rPr lang="en-US" dirty="0"/>
              <a:t>Remove SVs with sequences:</a:t>
            </a:r>
          </a:p>
          <a:p>
            <a:pPr lvl="2"/>
            <a:r>
              <a:rPr lang="en-US" dirty="0"/>
              <a:t>&gt;70% same mononucleotide 8-mer</a:t>
            </a:r>
          </a:p>
          <a:p>
            <a:pPr lvl="2"/>
            <a:r>
              <a:rPr lang="en-US" dirty="0"/>
              <a:t>&gt;50% same </a:t>
            </a:r>
            <a:r>
              <a:rPr lang="en-US" dirty="0" err="1"/>
              <a:t>binucleotide</a:t>
            </a:r>
            <a:r>
              <a:rPr lang="en-US" dirty="0"/>
              <a:t> 8-mer</a:t>
            </a:r>
          </a:p>
          <a:p>
            <a:pPr lvl="2"/>
            <a:r>
              <a:rPr lang="en-US" dirty="0"/>
              <a:t>&gt;60% two </a:t>
            </a:r>
            <a:r>
              <a:rPr lang="en-US" dirty="0" err="1"/>
              <a:t>binucleotide</a:t>
            </a:r>
            <a:r>
              <a:rPr lang="en-US" dirty="0"/>
              <a:t> 8-mers</a:t>
            </a:r>
          </a:p>
          <a:p>
            <a:pPr lvl="1"/>
            <a:r>
              <a:rPr lang="en-US" dirty="0"/>
              <a:t>Remove the shorter of the SVs that are within 30bp</a:t>
            </a:r>
          </a:p>
          <a:p>
            <a:pPr lvl="1"/>
            <a:r>
              <a:rPr lang="en-US" dirty="0"/>
              <a:t>Remove SVs with default NA genotypes</a:t>
            </a:r>
          </a:p>
          <a:p>
            <a:pPr lvl="1"/>
            <a:r>
              <a:rPr lang="en-US" dirty="0"/>
              <a:t>Remove SVs with &gt;3SD coverage in a sample</a:t>
            </a:r>
          </a:p>
          <a:p>
            <a:pPr lvl="1"/>
            <a:r>
              <a:rPr lang="en-US" dirty="0"/>
              <a:t>Genotype requirements</a:t>
            </a:r>
          </a:p>
          <a:p>
            <a:pPr lvl="2"/>
            <a:r>
              <a:rPr lang="en-US" dirty="0"/>
              <a:t>min 10 reads</a:t>
            </a:r>
          </a:p>
          <a:p>
            <a:pPr lvl="2"/>
            <a:r>
              <a:rPr lang="en-US" dirty="0"/>
              <a:t>&gt;0.15 penetrance for AR genotype</a:t>
            </a:r>
          </a:p>
          <a:p>
            <a:pPr lvl="2"/>
            <a:r>
              <a:rPr lang="en-US" dirty="0"/>
              <a:t>&lt;0.05 penetrance for RR or AA genotype</a:t>
            </a:r>
          </a:p>
          <a:p>
            <a:pPr lvl="2"/>
            <a:r>
              <a:rPr lang="en-US" dirty="0"/>
              <a:t>Min 2 minor allele coverage for AR </a:t>
            </a:r>
            <a:r>
              <a:rPr lang="en-US" dirty="0" err="1"/>
              <a:t>genotpe</a:t>
            </a:r>
            <a:endParaRPr lang="en-US" dirty="0"/>
          </a:p>
          <a:p>
            <a:pPr lvl="1"/>
            <a:r>
              <a:rPr lang="en-US" dirty="0"/>
              <a:t>Minimum genotype score = 0.9</a:t>
            </a:r>
          </a:p>
          <a:p>
            <a:pPr lvl="1"/>
            <a:r>
              <a:rPr lang="en-US" dirty="0"/>
              <a:t>Remove SVs without any samples with coverage of 20</a:t>
            </a:r>
          </a:p>
          <a:p>
            <a:pPr lvl="1"/>
            <a:r>
              <a:rPr lang="en-US" dirty="0"/>
              <a:t>Remove any SVs with NAs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C388-AF56-BE4F-9A49-51BAA553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9514-E67A-DB4A-97DB-A7AEA12F30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Pre-calling</a:t>
            </a:r>
          </a:p>
          <a:p>
            <a:r>
              <a:rPr lang="en-US" dirty="0"/>
              <a:t>Create first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Removes BND and INS</a:t>
            </a:r>
          </a:p>
          <a:p>
            <a:r>
              <a:rPr lang="en-US" dirty="0"/>
              <a:t>Pre-calling</a:t>
            </a:r>
          </a:p>
          <a:p>
            <a:pPr lvl="1"/>
            <a:r>
              <a:rPr lang="en-US" dirty="0"/>
              <a:t>Remove repeat sequences</a:t>
            </a:r>
          </a:p>
          <a:p>
            <a:pPr lvl="1"/>
            <a:r>
              <a:rPr lang="en-US" dirty="0"/>
              <a:t>Remove duplicate positions</a:t>
            </a:r>
          </a:p>
          <a:p>
            <a:pPr lvl="1"/>
            <a:r>
              <a:rPr lang="en-US" dirty="0"/>
              <a:t>Remove SVs too close</a:t>
            </a:r>
          </a:p>
          <a:p>
            <a:pPr lvl="1"/>
            <a:r>
              <a:rPr lang="en-US" dirty="0"/>
              <a:t>Remove SVs with NA default genotypes</a:t>
            </a:r>
          </a:p>
          <a:p>
            <a:pPr lvl="1"/>
            <a:r>
              <a:rPr lang="en-US" dirty="0"/>
              <a:t>Remove SVs with excess coverage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9219-8B5B-FB43-BD8E-48DF92E5B6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Call Genotypes</a:t>
            </a:r>
          </a:p>
          <a:p>
            <a:r>
              <a:rPr lang="en-US" dirty="0"/>
              <a:t>Filter genotypes</a:t>
            </a:r>
          </a:p>
          <a:p>
            <a:pPr lvl="1"/>
            <a:r>
              <a:rPr lang="en-US" dirty="0"/>
              <a:t>Genotype score adjusted for other genotypes at SV</a:t>
            </a:r>
          </a:p>
          <a:p>
            <a:pPr lvl="1"/>
            <a:r>
              <a:rPr lang="en-US" dirty="0"/>
              <a:t>Minimum coverage in at least one sample</a:t>
            </a:r>
          </a:p>
          <a:p>
            <a:pPr lvl="1"/>
            <a:r>
              <a:rPr lang="en-US" dirty="0"/>
              <a:t>Allowable number of NA’s</a:t>
            </a:r>
          </a:p>
        </p:txBody>
      </p:sp>
    </p:spTree>
    <p:extLst>
      <p:ext uri="{BB962C8B-B14F-4D97-AF65-F5344CB8AC3E}">
        <p14:creationId xmlns:p14="http://schemas.microsoft.com/office/powerpoint/2010/main" val="281679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519-C6BD-AB4B-B6BC-DF72CD4A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A0FA-DFDB-154B-8F16-8CAFB5D9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 lot of criteria to filter SVs</a:t>
            </a:r>
          </a:p>
          <a:p>
            <a:pPr lvl="1"/>
            <a:r>
              <a:rPr lang="en-US" dirty="0"/>
              <a:t>Type of SV</a:t>
            </a:r>
          </a:p>
          <a:p>
            <a:pPr lvl="1"/>
            <a:r>
              <a:rPr lang="en-US" dirty="0"/>
              <a:t>SV sequence content (repeats)</a:t>
            </a:r>
          </a:p>
          <a:p>
            <a:pPr lvl="1"/>
            <a:r>
              <a:rPr lang="en-US" dirty="0"/>
              <a:t>Proximity to other SVs</a:t>
            </a:r>
          </a:p>
          <a:p>
            <a:pPr lvl="1"/>
            <a:r>
              <a:rPr lang="en-US" dirty="0"/>
              <a:t>Quality of genotype score</a:t>
            </a:r>
          </a:p>
          <a:p>
            <a:r>
              <a:rPr lang="en-US" dirty="0"/>
              <a:t>R functions used for filtering found in: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grabowsky</a:t>
            </a:r>
            <a:r>
              <a:rPr lang="en-US" dirty="0"/>
              <a:t>/tools/workflows/</a:t>
            </a:r>
            <a:r>
              <a:rPr lang="en-US" dirty="0" err="1"/>
              <a:t>poplar_branch_indels</a:t>
            </a:r>
            <a:r>
              <a:rPr lang="en-US" dirty="0"/>
              <a:t>/</a:t>
            </a:r>
            <a:r>
              <a:rPr lang="en-US" dirty="0" err="1"/>
              <a:t>r_scripts</a:t>
            </a:r>
            <a:r>
              <a:rPr lang="en-US" dirty="0"/>
              <a:t>/</a:t>
            </a:r>
            <a:r>
              <a:rPr lang="en-US" dirty="0" err="1"/>
              <a:t>pb_SV_analysis_functions.r</a:t>
            </a:r>
            <a:endParaRPr lang="en-US" dirty="0"/>
          </a:p>
          <a:p>
            <a:r>
              <a:rPr lang="en-US" dirty="0"/>
              <a:t>Example statistics based on SVs from poplar branch data:</a:t>
            </a:r>
          </a:p>
          <a:p>
            <a:pPr lvl="1"/>
            <a:r>
              <a:rPr lang="en-US" dirty="0"/>
              <a:t>/home/t4c1/WORK/</a:t>
            </a:r>
            <a:r>
              <a:rPr lang="en-US" dirty="0" err="1"/>
              <a:t>grabowsk</a:t>
            </a:r>
            <a:r>
              <a:rPr lang="en-US" dirty="0"/>
              <a:t>/data/</a:t>
            </a:r>
            <a:r>
              <a:rPr lang="en-US" dirty="0" err="1"/>
              <a:t>poplar_branches</a:t>
            </a:r>
            <a:r>
              <a:rPr lang="en-US" dirty="0"/>
              <a:t>/</a:t>
            </a:r>
            <a:r>
              <a:rPr lang="en-US" dirty="0" err="1"/>
              <a:t>SV_calling_analysis</a:t>
            </a:r>
            <a:r>
              <a:rPr lang="en-US" dirty="0"/>
              <a:t>/</a:t>
            </a:r>
            <a:r>
              <a:rPr lang="en-US" dirty="0" err="1"/>
              <a:t>new_PB_SVcaller</a:t>
            </a:r>
            <a:r>
              <a:rPr lang="en-US" dirty="0"/>
              <a:t>/</a:t>
            </a:r>
            <a:r>
              <a:rPr lang="en-US" dirty="0" err="1"/>
              <a:t>ref.ALLData.vcf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B143-53EE-1A41-94AC-CBA2ADE6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only Insertions or Deletions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8B95-DA8A-7440-9F85-EA9E1BC5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include </a:t>
            </a:r>
            <a:r>
              <a:rPr lang="en-US" dirty="0" err="1"/>
              <a:t>INSertions</a:t>
            </a:r>
            <a:r>
              <a:rPr lang="en-US" dirty="0"/>
              <a:t> or </a:t>
            </a:r>
            <a:r>
              <a:rPr lang="en-US" dirty="0" err="1"/>
              <a:t>DELetions</a:t>
            </a:r>
            <a:endParaRPr lang="en-US" dirty="0"/>
          </a:p>
          <a:p>
            <a:pPr lvl="1"/>
            <a:r>
              <a:rPr lang="en-US" dirty="0"/>
              <a:t>Part of custom R function: </a:t>
            </a:r>
            <a:r>
              <a:rPr lang="en-US" dirty="0" err="1"/>
              <a:t>make_combo_indel_df</a:t>
            </a:r>
            <a:endParaRPr lang="en-US" dirty="0"/>
          </a:p>
          <a:p>
            <a:pPr lvl="1"/>
            <a:r>
              <a:rPr lang="en-US" dirty="0"/>
              <a:t>Main motivation is that INV and BND SVs don’t work with downstream functions</a:t>
            </a:r>
          </a:p>
          <a:p>
            <a:r>
              <a:rPr lang="en-US" dirty="0"/>
              <a:t>NOTE: the INDEL analysis completely ignores inversions and rearrangements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Breakdown of SV type:</a:t>
            </a:r>
          </a:p>
          <a:p>
            <a:pPr lvl="2"/>
            <a:r>
              <a:rPr lang="en-US" dirty="0"/>
              <a:t>DEL: 29852; INS: 26942; INV:12; BND: 2154</a:t>
            </a:r>
          </a:p>
          <a:p>
            <a:pPr lvl="3"/>
            <a:r>
              <a:rPr lang="en-US" dirty="0"/>
              <a:t>BND = rearrangement; no overlap in BND with DEL or INS indices</a:t>
            </a:r>
          </a:p>
          <a:p>
            <a:pPr lvl="1"/>
            <a:r>
              <a:rPr lang="en-US" dirty="0"/>
              <a:t> Keeping only INS and DEL removes 2166 of 58960 (3.7%) of SVs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5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A477-D846-EC46-B57B-AEAB4D84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SVs with high mono- or </a:t>
            </a:r>
            <a:r>
              <a:rPr lang="en-US" dirty="0" err="1"/>
              <a:t>binucleotide</a:t>
            </a:r>
            <a:r>
              <a:rPr lang="en-US" dirty="0"/>
              <a:t> repeats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377F-4620-B042-BF83-B9C0D682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Identified using k-</a:t>
            </a:r>
            <a:r>
              <a:rPr lang="en-US" dirty="0" err="1"/>
              <a:t>mers</a:t>
            </a:r>
            <a:r>
              <a:rPr lang="en-US" dirty="0"/>
              <a:t> of the repeats</a:t>
            </a:r>
          </a:p>
          <a:p>
            <a:pPr lvl="1"/>
            <a:r>
              <a:rPr lang="en-US" dirty="0"/>
              <a:t>I am currently using 8-mers</a:t>
            </a:r>
          </a:p>
          <a:p>
            <a:pPr lvl="2"/>
            <a:r>
              <a:rPr lang="en-US" dirty="0"/>
              <a:t>Ex: TTTTTTTT, ATATATAT</a:t>
            </a:r>
          </a:p>
          <a:p>
            <a:pPr lvl="1"/>
            <a:r>
              <a:rPr lang="en-US" dirty="0"/>
              <a:t>Custom R function: remove_8mer_SV_inds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&gt;70% same mononucleotide 8-mer</a:t>
            </a:r>
          </a:p>
          <a:p>
            <a:pPr lvl="1"/>
            <a:r>
              <a:rPr lang="en-US" dirty="0"/>
              <a:t>&gt;50% same </a:t>
            </a:r>
            <a:r>
              <a:rPr lang="en-US" dirty="0" err="1"/>
              <a:t>binucleotide</a:t>
            </a:r>
            <a:r>
              <a:rPr lang="en-US" dirty="0"/>
              <a:t> 8-mer</a:t>
            </a:r>
          </a:p>
          <a:p>
            <a:pPr lvl="1"/>
            <a:r>
              <a:rPr lang="en-US" dirty="0"/>
              <a:t>&gt;60% two </a:t>
            </a:r>
            <a:r>
              <a:rPr lang="en-US" dirty="0" err="1"/>
              <a:t>binucleotide</a:t>
            </a:r>
            <a:r>
              <a:rPr lang="en-US" dirty="0"/>
              <a:t> 8-mers</a:t>
            </a:r>
          </a:p>
          <a:p>
            <a:pPr lvl="1"/>
            <a:r>
              <a:rPr lang="en-US" dirty="0"/>
              <a:t>Removes 6073 (10.7%) of SVs</a:t>
            </a:r>
          </a:p>
          <a:p>
            <a:pPr lvl="2"/>
            <a:r>
              <a:rPr lang="en-US" dirty="0"/>
              <a:t>Only INS and DEL – others already filtered out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1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9335-8A9C-D340-BCF2-DFB275DC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duplicate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6A9A-CAB4-8845-AFB7-255C440AD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positions have more than 1 SV assigned to them. </a:t>
            </a:r>
          </a:p>
          <a:p>
            <a:pPr lvl="1"/>
            <a:r>
              <a:rPr lang="en-US" dirty="0"/>
              <a:t>Some may be true polymorphisms at the same position.</a:t>
            </a:r>
          </a:p>
          <a:p>
            <a:pPr lvl="1"/>
            <a:r>
              <a:rPr lang="en-US" dirty="0"/>
              <a:t>Most are because different versions of the same SV are </a:t>
            </a:r>
            <a:r>
              <a:rPr lang="en-US" dirty="0" err="1"/>
              <a:t>ID’ed</a:t>
            </a:r>
            <a:r>
              <a:rPr lang="en-US" dirty="0"/>
              <a:t> in different samples</a:t>
            </a:r>
          </a:p>
          <a:p>
            <a:r>
              <a:rPr lang="en-US" dirty="0"/>
              <a:t>Keep the SV with the longest sequence at the position</a:t>
            </a:r>
          </a:p>
          <a:p>
            <a:pPr lvl="1"/>
            <a:r>
              <a:rPr lang="en-US" dirty="0"/>
              <a:t>Custom R function: </a:t>
            </a:r>
            <a:r>
              <a:rPr lang="en-US" dirty="0" err="1"/>
              <a:t>dup_inds_to_remove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Removes 185 (0.4%) of SVs</a:t>
            </a:r>
          </a:p>
          <a:p>
            <a:pPr lvl="2"/>
            <a:r>
              <a:rPr lang="en-US" dirty="0"/>
              <a:t>SV’s already filtered using previous steps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1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B027-78E0-4441-9AEF-6CF93685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Nearby SVs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5674-9F51-D643-83FD-28674B99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SVs are very close to </a:t>
            </a:r>
            <a:r>
              <a:rPr lang="en-US" dirty="0" err="1"/>
              <a:t>eachother</a:t>
            </a:r>
            <a:endParaRPr lang="en-US" dirty="0"/>
          </a:p>
          <a:p>
            <a:pPr lvl="1"/>
            <a:r>
              <a:rPr lang="en-US" dirty="0"/>
              <a:t>Some are true SVs at both positions</a:t>
            </a:r>
          </a:p>
          <a:p>
            <a:pPr lvl="1"/>
            <a:r>
              <a:rPr lang="en-US" dirty="0"/>
              <a:t>Many are versions of the same SV called at a slightly different position in different samples</a:t>
            </a:r>
          </a:p>
          <a:p>
            <a:r>
              <a:rPr lang="en-US" dirty="0"/>
              <a:t>If SV’s are within a certain distance of </a:t>
            </a:r>
            <a:r>
              <a:rPr lang="en-US" dirty="0" err="1"/>
              <a:t>eachother</a:t>
            </a:r>
            <a:r>
              <a:rPr lang="en-US" dirty="0"/>
              <a:t>, keep the SV with the longer sequence</a:t>
            </a:r>
          </a:p>
          <a:p>
            <a:r>
              <a:rPr lang="en-US" dirty="0"/>
              <a:t>Custom R function: </a:t>
            </a:r>
            <a:r>
              <a:rPr lang="en-US" dirty="0" err="1"/>
              <a:t>overlap_inds_to_remove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Use 30bp as distance cutoff</a:t>
            </a:r>
          </a:p>
          <a:p>
            <a:pPr lvl="1"/>
            <a:r>
              <a:rPr lang="en-US" dirty="0"/>
              <a:t>Removes 543 (1.1%) of SVs</a:t>
            </a:r>
          </a:p>
          <a:p>
            <a:pPr lvl="2"/>
            <a:r>
              <a:rPr lang="en-US" dirty="0"/>
              <a:t>SVs filtered with previous steps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0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38EE-75EE-0048-8ABF-524B4353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any SVs with missing default genotypes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1B78-9CC3-4344-84BE-F37FE3FA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any SVs that didn’t have enough coverage to call a genotype in 1 or more samples with the default PacBio genotype caller</a:t>
            </a:r>
          </a:p>
          <a:p>
            <a:pPr lvl="1"/>
            <a:r>
              <a:rPr lang="en-US" dirty="0"/>
              <a:t>Custom R function: </a:t>
            </a:r>
            <a:r>
              <a:rPr lang="en-US" dirty="0" err="1"/>
              <a:t>remove_missing_combo_SVs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Removes 31 (0.06%) of SVs</a:t>
            </a:r>
          </a:p>
          <a:p>
            <a:pPr lvl="2"/>
            <a:r>
              <a:rPr lang="en-US" dirty="0"/>
              <a:t>SVs filtered with previous steps</a:t>
            </a:r>
          </a:p>
        </p:txBody>
      </p:sp>
    </p:spTree>
    <p:extLst>
      <p:ext uri="{BB962C8B-B14F-4D97-AF65-F5344CB8AC3E}">
        <p14:creationId xmlns:p14="http://schemas.microsoft.com/office/powerpoint/2010/main" val="208895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C9B0-30C6-7F4E-BE55-D2886956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SV’s with excessive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CA1E-BD1A-4C4E-BB12-95EAB63D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number of SV’s have very, very high coverage</a:t>
            </a:r>
          </a:p>
          <a:p>
            <a:r>
              <a:rPr lang="en-US" dirty="0"/>
              <a:t>Currently use 3 SD’s above mean coverage in a sample as cutoff</a:t>
            </a:r>
          </a:p>
          <a:p>
            <a:pPr lvl="1"/>
            <a:r>
              <a:rPr lang="en-US" dirty="0"/>
              <a:t>Can use numerical coverage-depth cutoff</a:t>
            </a:r>
          </a:p>
          <a:p>
            <a:r>
              <a:rPr lang="en-US" dirty="0"/>
              <a:t>Custom R function: </a:t>
            </a:r>
            <a:r>
              <a:rPr lang="en-US" dirty="0" err="1"/>
              <a:t>id_excess_coverage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Removes 26 (0.05%) of SVs</a:t>
            </a:r>
          </a:p>
          <a:p>
            <a:pPr lvl="2"/>
            <a:r>
              <a:rPr lang="en-US" dirty="0"/>
              <a:t>SVs filtered with previous steps</a:t>
            </a:r>
          </a:p>
        </p:txBody>
      </p:sp>
    </p:spTree>
    <p:extLst>
      <p:ext uri="{BB962C8B-B14F-4D97-AF65-F5344CB8AC3E}">
        <p14:creationId xmlns:p14="http://schemas.microsoft.com/office/powerpoint/2010/main" val="322871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D9DE-35B7-CA41-BF53-6CBB3F15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Genotypes Based on Allele Read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917C-83F3-E646-B43F-24FFFB3E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Genotype requirements</a:t>
            </a:r>
          </a:p>
          <a:p>
            <a:pPr lvl="1"/>
            <a:r>
              <a:rPr lang="en-US" dirty="0"/>
              <a:t>Minimum coverage to call genotype</a:t>
            </a:r>
          </a:p>
          <a:p>
            <a:pPr lvl="2"/>
            <a:r>
              <a:rPr lang="en-US" dirty="0"/>
              <a:t>Ex: 10 reads</a:t>
            </a:r>
          </a:p>
          <a:p>
            <a:pPr lvl="1"/>
            <a:r>
              <a:rPr lang="en-US" dirty="0"/>
              <a:t>Minimum penetrance/read ratio to call heterozygous</a:t>
            </a:r>
          </a:p>
          <a:p>
            <a:pPr lvl="2"/>
            <a:r>
              <a:rPr lang="en-US" dirty="0"/>
              <a:t>Ex: 0.15</a:t>
            </a:r>
          </a:p>
          <a:p>
            <a:pPr lvl="1"/>
            <a:r>
              <a:rPr lang="en-US" dirty="0"/>
              <a:t>Maximum penetrance/read ratio to call homozygous</a:t>
            </a:r>
          </a:p>
          <a:p>
            <a:pPr lvl="2"/>
            <a:r>
              <a:rPr lang="en-US" dirty="0"/>
              <a:t>Ex: 0.05</a:t>
            </a:r>
          </a:p>
          <a:p>
            <a:pPr lvl="1"/>
            <a:r>
              <a:rPr lang="en-US" dirty="0"/>
              <a:t>Minimum minor allele coverage to call heterozygous</a:t>
            </a:r>
          </a:p>
          <a:p>
            <a:pPr lvl="2"/>
            <a:r>
              <a:rPr lang="en-US" dirty="0"/>
              <a:t>Ex: 2 reads</a:t>
            </a:r>
          </a:p>
          <a:p>
            <a:pPr lvl="1"/>
            <a:r>
              <a:rPr lang="en-US" dirty="0"/>
              <a:t>NA assigned to any genotypes that don’t meet requirements</a:t>
            </a:r>
          </a:p>
          <a:p>
            <a:r>
              <a:rPr lang="en-US" dirty="0"/>
              <a:t>R function: </a:t>
            </a:r>
            <a:r>
              <a:rPr lang="en-US" dirty="0" err="1"/>
              <a:t>call_allsamp_genotype</a:t>
            </a:r>
            <a:endParaRPr lang="en-US" dirty="0"/>
          </a:p>
          <a:p>
            <a:pPr lvl="1"/>
            <a:r>
              <a:rPr lang="en-US" dirty="0"/>
              <a:t>Requires previously running </a:t>
            </a:r>
            <a:r>
              <a:rPr lang="en-US" dirty="0" err="1"/>
              <a:t>make_allsamp_geno_info_list</a:t>
            </a:r>
            <a:r>
              <a:rPr lang="en-US" dirty="0"/>
              <a:t> function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36,541 (9.1%) Genotypes assigned NA</a:t>
            </a:r>
          </a:p>
          <a:p>
            <a:pPr lvl="1"/>
            <a:r>
              <a:rPr lang="en-US" dirty="0"/>
              <a:t>16,105 (32.3%) SVs contain at least 1 NA genotype</a:t>
            </a:r>
          </a:p>
        </p:txBody>
      </p:sp>
    </p:spTree>
    <p:extLst>
      <p:ext uri="{BB962C8B-B14F-4D97-AF65-F5344CB8AC3E}">
        <p14:creationId xmlns:p14="http://schemas.microsoft.com/office/powerpoint/2010/main" val="210687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8829</TotalTime>
  <Words>1130</Words>
  <Application>Microsoft Macintosh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PacBio SV Filtering Notes</vt:lpstr>
      <vt:lpstr>Overview</vt:lpstr>
      <vt:lpstr>Select only Insertions or Deletions</vt:lpstr>
      <vt:lpstr>Remove SVs with high mono- or binucleotide repeats</vt:lpstr>
      <vt:lpstr>Remove duplicate positions</vt:lpstr>
      <vt:lpstr>Remove Nearby SVs</vt:lpstr>
      <vt:lpstr>Remove any SVs with missing default genotypes</vt:lpstr>
      <vt:lpstr>Remove SV’s with excessive coverage</vt:lpstr>
      <vt:lpstr>Call Genotypes Based on Allele Read Ratios</vt:lpstr>
      <vt:lpstr>Filter based on probability-based genotype score</vt:lpstr>
      <vt:lpstr>Filter based on minimum highest coverage</vt:lpstr>
      <vt:lpstr>Remove SV’s with any genotypes that are NA</vt:lpstr>
      <vt:lpstr>Final Numbers</vt:lpstr>
      <vt:lpstr>Combining functions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PacBio SV Filtering Notes</dc:title>
  <dc:creator>Microsoft Office User</dc:creator>
  <cp:lastModifiedBy>Microsoft Office User</cp:lastModifiedBy>
  <cp:revision>21</cp:revision>
  <dcterms:created xsi:type="dcterms:W3CDTF">2018-12-05T19:07:42Z</dcterms:created>
  <dcterms:modified xsi:type="dcterms:W3CDTF">2019-01-09T17:35:12Z</dcterms:modified>
</cp:coreProperties>
</file>