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407F-5959-FE44-ABB4-2076E2AA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F6BA-24A0-374A-B819-EF7DF1084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E443-108D-5743-9E43-B5AE16E7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8007-B0BA-904E-BA6A-E819C881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5170-976F-5A45-8ACC-767BE935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68A-7EF2-8F47-8929-15C39FFD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D27D3-57CE-E142-AB21-44F60CCD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C6F2-7C12-D748-868D-8B229431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C09C-BE90-FD44-9B47-EDD53284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EA7E-5A4B-0140-AF45-85587089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7F87D-12CA-6644-ADF5-12F45AA6F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9B90-4D2E-F342-B4AA-BC42CBF9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F6B-D1F4-1E4D-B34B-96B06295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332B-F2FE-4748-B197-AF35E9E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FF73-ED64-BD4F-899C-ABC046DE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B607-148D-2548-9406-C05BE0CF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C032-7A98-4944-BE85-7CD4B4B9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2C38-40CF-6946-9148-48625C5E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52B6-0FF2-AB4E-9F95-A215656B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71BE-C9B4-794F-A925-E407669B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90F-6323-F346-B5BE-AF0EACD6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4C6C-1A87-4A44-9C2A-74FCDC8A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E6EE-5100-9947-9956-98E65506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AACE-2231-4B47-84ED-6C1BF94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3D23-41D1-184D-9214-F689859F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05AF-BED3-744A-B5CE-73C8D934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4132-9ACC-E246-81A5-028E4C7E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A1B14-C6CC-7A49-97DA-398706AB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E71D-4ACC-124B-83D7-8DFD098E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2805-B1E7-3D43-BA51-723AD806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36731-EC23-2A4C-AFF4-C1D27BBD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F03C-6F8F-C24B-89EB-B62BFAF4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E4F8-D05D-D64D-AFB2-BB0EF3F2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EE560-5A52-9442-A706-428154445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6128-CECD-2043-BADB-AE0952274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9EBD6-F300-7E4B-B6E0-6A1E7617C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43E93-DC83-A24E-A645-034BA9B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6F7B8-14AD-A248-89E8-70621CC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9084-D3F6-B047-9727-F1213EC5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51F3-D452-1246-9228-2B774EC1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D6914-9BB5-3C48-8280-1929FB2B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36601-AEBD-BD49-A4A0-D89919B6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5FF9-D684-4045-84FF-72CA2B2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A6D48-A30B-A947-99BC-C5BF573F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9AC71-F39A-7949-B4C0-326A22B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8E4DA-EC6D-7E4B-B31A-C5617CD5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5DC1-B575-E44F-997A-D044226A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D278-3D8A-8645-9AA9-81034A7F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C8CB-3F89-7441-B1CD-6312F397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4867C-F420-0244-8215-F2214DA4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40B12-569B-A94A-8678-D18A02C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E4E9-C429-6A49-83EA-FB641D2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D7C-BB6D-244A-A7C6-E66AB700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96919-EE7E-C443-9AFF-8EF4CE064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855D-63CC-6C41-B7B9-BCB08F27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C7E9-B91C-574D-9DB5-8298EA09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BF59-905A-0A47-B556-64142A3B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A093-69FB-F146-A5B4-8C5BBBAA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AB428-2C91-FC42-8B53-E647489D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8B7C-79B7-B647-99C4-802466E9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8579-97DA-DE42-8620-3DB650218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32B1-42AB-FD48-B2B1-D03F207811E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EB93-B555-CC4C-8046-ACC8D92F7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F45F-78DB-2141-98D0-C6E2F9A6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5AF3A-D7E7-1142-AE33-95DE1E88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6C3C-A99D-2844-AEE5-01B178253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 Analysis using all 10 Poplar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36441-6228-0346-84B5-1ED0D2EF8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Grabowski</a:t>
            </a:r>
          </a:p>
          <a:p>
            <a:r>
              <a:rPr lang="en-US" dirty="0"/>
              <a:t>12/17/2018</a:t>
            </a:r>
          </a:p>
        </p:txBody>
      </p:sp>
    </p:spTree>
    <p:extLst>
      <p:ext uri="{BB962C8B-B14F-4D97-AF65-F5344CB8AC3E}">
        <p14:creationId xmlns:p14="http://schemas.microsoft.com/office/powerpoint/2010/main" val="29174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487588E-D8C0-0440-85E7-08B406EC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13.4 and 14.1 Omitted Because They May be Epicormic Branches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72731A-AF3A-4643-8AB4-BC6A05F4A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1DD33E-5C1C-0542-8766-E81E9E32E4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256" y="2757140"/>
            <a:ext cx="4255232" cy="328378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29EBC2-0C43-EC40-8F64-7A4472202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Updated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D3A8BC-0C28-CD44-9230-41D6DD18FF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50698" y="2589088"/>
            <a:ext cx="6538928" cy="3678147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03C47D-3CD9-CA40-B1DF-44E25919478F}"/>
              </a:ext>
            </a:extLst>
          </p:cNvPr>
          <p:cNvSpPr/>
          <p:nvPr/>
        </p:nvSpPr>
        <p:spPr>
          <a:xfrm>
            <a:off x="380144" y="4839128"/>
            <a:ext cx="2065105" cy="339047"/>
          </a:xfrm>
          <a:prstGeom prst="roundRect">
            <a:avLst/>
          </a:prstGeom>
          <a:noFill/>
          <a:ln w="28575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AB1B5A-3C00-F54B-9657-B2B0A1D3302C}"/>
              </a:ext>
            </a:extLst>
          </p:cNvPr>
          <p:cNvSpPr/>
          <p:nvPr/>
        </p:nvSpPr>
        <p:spPr>
          <a:xfrm>
            <a:off x="7292939" y="4900772"/>
            <a:ext cx="2065105" cy="339047"/>
          </a:xfrm>
          <a:prstGeom prst="roundRect">
            <a:avLst/>
          </a:prstGeom>
          <a:noFill/>
          <a:ln w="28575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9FD0EB-58F4-B046-98D6-4D39671FB9AD}"/>
              </a:ext>
            </a:extLst>
          </p:cNvPr>
          <p:cNvSpPr/>
          <p:nvPr/>
        </p:nvSpPr>
        <p:spPr>
          <a:xfrm>
            <a:off x="2878495" y="4428161"/>
            <a:ext cx="2065105" cy="339047"/>
          </a:xfrm>
          <a:prstGeom prst="roundRect">
            <a:avLst/>
          </a:prstGeom>
          <a:noFill/>
          <a:ln w="28575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0F48D81-A117-5B41-A3B8-55555DC024F7}"/>
              </a:ext>
            </a:extLst>
          </p:cNvPr>
          <p:cNvSpPr/>
          <p:nvPr/>
        </p:nvSpPr>
        <p:spPr>
          <a:xfrm>
            <a:off x="9591282" y="4458985"/>
            <a:ext cx="2065105" cy="339047"/>
          </a:xfrm>
          <a:prstGeom prst="roundRect">
            <a:avLst/>
          </a:prstGeom>
          <a:noFill/>
          <a:ln w="28575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8DFC-0ABF-214D-82CA-56046AFC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include 13.4 and 14.1?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17BCEC-C25C-014C-92E4-34C2BD31E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SV Filtering:</a:t>
            </a:r>
          </a:p>
          <a:p>
            <a:pPr lvl="1"/>
            <a:r>
              <a:rPr lang="en-US" dirty="0"/>
              <a:t>8-mer cutoffs</a:t>
            </a:r>
          </a:p>
          <a:p>
            <a:pPr lvl="2"/>
            <a:r>
              <a:rPr lang="en-US" dirty="0"/>
              <a:t>Mononucleotide: 70%</a:t>
            </a:r>
          </a:p>
          <a:p>
            <a:pPr lvl="2"/>
            <a:r>
              <a:rPr lang="en-US" dirty="0" err="1"/>
              <a:t>Binucleotide</a:t>
            </a:r>
            <a:r>
              <a:rPr lang="en-US" dirty="0"/>
              <a:t>, one type: 50%</a:t>
            </a:r>
          </a:p>
          <a:p>
            <a:pPr lvl="2"/>
            <a:r>
              <a:rPr lang="en-US" dirty="0" err="1"/>
              <a:t>Binucleotde</a:t>
            </a:r>
            <a:r>
              <a:rPr lang="en-US" dirty="0"/>
              <a:t>, two types: 60%</a:t>
            </a:r>
          </a:p>
          <a:p>
            <a:pPr lvl="1"/>
            <a:r>
              <a:rPr lang="en-US" dirty="0"/>
              <a:t>Distance between SVs: 1kb</a:t>
            </a:r>
          </a:p>
          <a:p>
            <a:pPr lvl="1"/>
            <a:r>
              <a:rPr lang="en-US" dirty="0"/>
              <a:t>Genotype calling parameters:</a:t>
            </a:r>
          </a:p>
          <a:p>
            <a:pPr lvl="2"/>
            <a:r>
              <a:rPr lang="en-US" dirty="0"/>
              <a:t>Het allele ratio: &gt;0.25</a:t>
            </a:r>
          </a:p>
          <a:p>
            <a:pPr lvl="2"/>
            <a:r>
              <a:rPr lang="en-US" dirty="0" err="1"/>
              <a:t>Hom</a:t>
            </a:r>
            <a:r>
              <a:rPr lang="en-US" dirty="0"/>
              <a:t> allele ratio: &lt;0.05</a:t>
            </a:r>
          </a:p>
          <a:p>
            <a:pPr lvl="1"/>
            <a:r>
              <a:rPr lang="en-US" dirty="0"/>
              <a:t>Genotype score parameters:</a:t>
            </a:r>
          </a:p>
          <a:p>
            <a:pPr lvl="2"/>
            <a:r>
              <a:rPr lang="en-US" dirty="0"/>
              <a:t>Estimated error: 0.032</a:t>
            </a:r>
          </a:p>
          <a:p>
            <a:pPr lvl="2"/>
            <a:r>
              <a:rPr lang="en-US" dirty="0"/>
              <a:t>Estimated mean penetrance of </a:t>
            </a:r>
            <a:r>
              <a:rPr lang="en-US" dirty="0" err="1"/>
              <a:t>hets</a:t>
            </a:r>
            <a:r>
              <a:rPr lang="en-US" dirty="0"/>
              <a:t>: 0.35</a:t>
            </a:r>
          </a:p>
          <a:p>
            <a:pPr lvl="1"/>
            <a:r>
              <a:rPr lang="en-US" dirty="0"/>
              <a:t>Size cutoff: Keep SVs &gt; 32bp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3C3A67-7CA7-CB41-B487-78858F6764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Motivations:</a:t>
            </a:r>
          </a:p>
          <a:p>
            <a:pPr lvl="1"/>
            <a:r>
              <a:rPr lang="en-US" dirty="0"/>
              <a:t>Branch 13.2 has elevated number of unique homozygous Ref genotypes</a:t>
            </a:r>
          </a:p>
          <a:p>
            <a:pPr lvl="1"/>
            <a:r>
              <a:rPr lang="en-US" dirty="0"/>
              <a:t>Branch 14.3 has elevated number of unique heterozygous genotype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Do either 13.4 or 14.1 look like they could be sample-switched with 13.2 and/or 14.3</a:t>
            </a:r>
          </a:p>
          <a:p>
            <a:pPr lvl="1"/>
            <a:r>
              <a:rPr lang="en-US" dirty="0"/>
              <a:t>Do either 13.4 or 14.1 have elevations in homozygous or heterozygous genotypes similar to 13.2 or 14.3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Compare results using all 10 branches to results omitting 13.4 and 14.1</a:t>
            </a:r>
          </a:p>
          <a:p>
            <a:pPr lvl="2"/>
            <a:r>
              <a:rPr lang="en-US" dirty="0"/>
              <a:t>use same SV filtering criteria for both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3129-5713-0345-8F73-6108794E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C87AEF-DD4C-8D45-BC3E-85584AA86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Omitting 13.4 and 14.1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DE16D-3DCB-A04F-B116-7EA7EB2FB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Total SVs: 15,538</a:t>
            </a:r>
          </a:p>
          <a:p>
            <a:r>
              <a:rPr lang="en-US" dirty="0"/>
              <a:t>Variable SVs: 821</a:t>
            </a:r>
          </a:p>
          <a:p>
            <a:r>
              <a:rPr lang="en-US" dirty="0"/>
              <a:t>Tree 14 SVs: 114</a:t>
            </a:r>
          </a:p>
          <a:p>
            <a:pPr lvl="1"/>
            <a:r>
              <a:rPr lang="en-US" dirty="0"/>
              <a:t>Branches: 14.2, 14.3, 14.4, 13.5</a:t>
            </a:r>
          </a:p>
          <a:p>
            <a:r>
              <a:rPr lang="en-US" dirty="0"/>
              <a:t>Tree 13 SVs: 4</a:t>
            </a:r>
          </a:p>
          <a:p>
            <a:pPr lvl="1"/>
            <a:r>
              <a:rPr lang="en-US" dirty="0"/>
              <a:t>Branches: 13.1, 13.2, 13.3, 14.5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77DADD-BE5B-3F44-91C6-B607B30C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Including 13.4 and 14.1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712D90-D9E7-A046-BBAE-F2C2E3EC1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756097" cy="3684588"/>
          </a:xfrm>
        </p:spPr>
        <p:txBody>
          <a:bodyPr/>
          <a:lstStyle/>
          <a:p>
            <a:r>
              <a:rPr lang="en-US" dirty="0"/>
              <a:t>Total SVs: 12,892</a:t>
            </a:r>
          </a:p>
          <a:p>
            <a:r>
              <a:rPr lang="en-US" dirty="0"/>
              <a:t>Variable SVs: 583</a:t>
            </a:r>
          </a:p>
          <a:p>
            <a:r>
              <a:rPr lang="en-US" dirty="0"/>
              <a:t>Tree 14 SVs: 19</a:t>
            </a:r>
          </a:p>
          <a:p>
            <a:pPr lvl="1"/>
            <a:r>
              <a:rPr lang="en-US" dirty="0"/>
              <a:t>Branches: 14.2, 14.3, 14.4, 14.1, 13.5</a:t>
            </a:r>
          </a:p>
          <a:p>
            <a:r>
              <a:rPr lang="en-US" dirty="0"/>
              <a:t>Tree 13 SVs: 1</a:t>
            </a:r>
          </a:p>
          <a:p>
            <a:pPr lvl="1"/>
            <a:r>
              <a:rPr lang="en-US" dirty="0"/>
              <a:t>Branches: 13.1, 13.2, 13.3, 14.5, 13.4</a:t>
            </a:r>
          </a:p>
        </p:txBody>
      </p:sp>
    </p:spTree>
    <p:extLst>
      <p:ext uri="{BB962C8B-B14F-4D97-AF65-F5344CB8AC3E}">
        <p14:creationId xmlns:p14="http://schemas.microsoft.com/office/powerpoint/2010/main" val="64932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8879-A964-E848-86BA-552FE7B0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2"/>
            <a:ext cx="10515600" cy="1325563"/>
          </a:xfrm>
        </p:spPr>
        <p:txBody>
          <a:bodyPr/>
          <a:lstStyle/>
          <a:p>
            <a:r>
              <a:rPr lang="en-US" dirty="0"/>
              <a:t>Sample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FE29-BB35-EC44-AC2A-3FFBA396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2246"/>
            <a:ext cx="5157787" cy="823912"/>
          </a:xfrm>
        </p:spPr>
        <p:txBody>
          <a:bodyPr/>
          <a:lstStyle/>
          <a:p>
            <a:r>
              <a:rPr lang="en-US" dirty="0"/>
              <a:t>Omitting 13.4 and 14.1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F122E-76B7-634E-86FC-98344E377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2246"/>
            <a:ext cx="5183188" cy="823912"/>
          </a:xfrm>
        </p:spPr>
        <p:txBody>
          <a:bodyPr/>
          <a:lstStyle/>
          <a:p>
            <a:r>
              <a:rPr lang="en-US" dirty="0"/>
              <a:t>Including 13.4 and 14.1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031BB3-A72F-A148-B308-A24A25434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42360" y="1783937"/>
            <a:ext cx="5867438" cy="293371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805607-7607-254D-BA7F-BD4F4D135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48" y="1866296"/>
            <a:ext cx="5702721" cy="2851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E9A40-F708-B041-B4E6-6DD452C1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04" y="4414369"/>
            <a:ext cx="3130568" cy="24158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37AA60-5D83-3F45-B652-41460B809570}"/>
              </a:ext>
            </a:extLst>
          </p:cNvPr>
          <p:cNvCxnSpPr/>
          <p:nvPr/>
        </p:nvCxnSpPr>
        <p:spPr>
          <a:xfrm>
            <a:off x="4532304" y="5774076"/>
            <a:ext cx="48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E2C7C-6230-1A46-A288-109E6F1FAE75}"/>
              </a:ext>
            </a:extLst>
          </p:cNvPr>
          <p:cNvCxnSpPr/>
          <p:nvPr/>
        </p:nvCxnSpPr>
        <p:spPr>
          <a:xfrm flipH="1">
            <a:off x="7161088" y="6072027"/>
            <a:ext cx="501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D9C5BF-51AB-4E41-8D55-5FC1209A47DF}"/>
              </a:ext>
            </a:extLst>
          </p:cNvPr>
          <p:cNvSpPr txBox="1"/>
          <p:nvPr/>
        </p:nvSpPr>
        <p:spPr>
          <a:xfrm>
            <a:off x="3605384" y="5635576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14.5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9D33A-6621-9D45-B5F9-0BFBE8DF0CCC}"/>
              </a:ext>
            </a:extLst>
          </p:cNvPr>
          <p:cNvSpPr txBox="1"/>
          <p:nvPr/>
        </p:nvSpPr>
        <p:spPr>
          <a:xfrm>
            <a:off x="7662872" y="5922849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13.5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5B1DDD-61D6-9543-9BDF-5C2A57C8D7AC}"/>
              </a:ext>
            </a:extLst>
          </p:cNvPr>
          <p:cNvSpPr/>
          <p:nvPr/>
        </p:nvSpPr>
        <p:spPr>
          <a:xfrm>
            <a:off x="6935056" y="2342508"/>
            <a:ext cx="595901" cy="195209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B93AE-0237-CB4E-AA0E-A0B5D4244AF5}"/>
              </a:ext>
            </a:extLst>
          </p:cNvPr>
          <p:cNvSpPr/>
          <p:nvPr/>
        </p:nvSpPr>
        <p:spPr>
          <a:xfrm>
            <a:off x="6277510" y="4091709"/>
            <a:ext cx="595901" cy="195209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298A39-F76A-5E4F-843A-8CD5211E0E02}"/>
              </a:ext>
            </a:extLst>
          </p:cNvPr>
          <p:cNvSpPr/>
          <p:nvPr/>
        </p:nvSpPr>
        <p:spPr>
          <a:xfrm>
            <a:off x="9257016" y="3369924"/>
            <a:ext cx="195209" cy="721785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C198F7-573C-DA49-9876-4FE78877094F}"/>
              </a:ext>
            </a:extLst>
          </p:cNvPr>
          <p:cNvSpPr/>
          <p:nvPr/>
        </p:nvSpPr>
        <p:spPr>
          <a:xfrm>
            <a:off x="10498473" y="3604516"/>
            <a:ext cx="195209" cy="721785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C4732-320D-044B-A937-1DA2153809B1}"/>
              </a:ext>
            </a:extLst>
          </p:cNvPr>
          <p:cNvSpPr txBox="1"/>
          <p:nvPr/>
        </p:nvSpPr>
        <p:spPr>
          <a:xfrm>
            <a:off x="8763794" y="4939692"/>
            <a:ext cx="3187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Take-Home:</a:t>
            </a:r>
          </a:p>
          <a:p>
            <a:r>
              <a:rPr lang="en-US" dirty="0"/>
              <a:t>Branch 13.4 and 14.1 do NOT look like they are sample switches with 13.2 or 14.3</a:t>
            </a:r>
          </a:p>
        </p:txBody>
      </p:sp>
    </p:spTree>
    <p:extLst>
      <p:ext uri="{BB962C8B-B14F-4D97-AF65-F5344CB8AC3E}">
        <p14:creationId xmlns:p14="http://schemas.microsoft.com/office/powerpoint/2010/main" val="332061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20AA-3493-7643-AA1E-098C6F2B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806"/>
            <a:ext cx="10515600" cy="1325563"/>
          </a:xfrm>
        </p:spPr>
        <p:txBody>
          <a:bodyPr/>
          <a:lstStyle/>
          <a:p>
            <a:r>
              <a:rPr lang="en-US" dirty="0"/>
              <a:t>Genotype Tallies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8FE7-9000-0544-9264-6F7430F5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15396"/>
            <a:ext cx="5157787" cy="823912"/>
          </a:xfrm>
        </p:spPr>
        <p:txBody>
          <a:bodyPr/>
          <a:lstStyle/>
          <a:p>
            <a:r>
              <a:rPr lang="en-US" dirty="0"/>
              <a:t>Omitting 13.4 and 14.1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8ECAC-FD30-F14E-BF1D-329E1B1F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524870"/>
            <a:ext cx="5183188" cy="823912"/>
          </a:xfrm>
        </p:spPr>
        <p:txBody>
          <a:bodyPr/>
          <a:lstStyle/>
          <a:p>
            <a:r>
              <a:rPr lang="en-US" dirty="0"/>
              <a:t>Including 13.4 and 14.1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AC8722-D44E-6E48-B6F7-3CC791D110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9787" y="4345969"/>
            <a:ext cx="6889786" cy="2296595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ADE0B-7A02-114A-8DA0-8085DDF750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1587027"/>
            <a:ext cx="6869677" cy="2289892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C08E06C-DA57-E54D-8942-8401813CBB26}"/>
              </a:ext>
            </a:extLst>
          </p:cNvPr>
          <p:cNvSpPr/>
          <p:nvPr/>
        </p:nvSpPr>
        <p:spPr>
          <a:xfrm>
            <a:off x="1746607" y="6133672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4B7633-2486-0848-B5B7-F5D3BDF4CD3B}"/>
              </a:ext>
            </a:extLst>
          </p:cNvPr>
          <p:cNvSpPr/>
          <p:nvPr/>
        </p:nvSpPr>
        <p:spPr>
          <a:xfrm>
            <a:off x="2371617" y="6131962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B3F59E-9308-7B4A-8543-FCF55F187ECD}"/>
              </a:ext>
            </a:extLst>
          </p:cNvPr>
          <p:cNvSpPr/>
          <p:nvPr/>
        </p:nvSpPr>
        <p:spPr>
          <a:xfrm>
            <a:off x="4077131" y="6152510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E6DBD7-1C04-BF45-979E-47F98502C4BA}"/>
              </a:ext>
            </a:extLst>
          </p:cNvPr>
          <p:cNvSpPr/>
          <p:nvPr/>
        </p:nvSpPr>
        <p:spPr>
          <a:xfrm>
            <a:off x="4765490" y="6152510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1C1B4-47F8-094A-951E-ADB7FE0706F5}"/>
              </a:ext>
            </a:extLst>
          </p:cNvPr>
          <p:cNvSpPr/>
          <p:nvPr/>
        </p:nvSpPr>
        <p:spPr>
          <a:xfrm>
            <a:off x="6327172" y="6173058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2FC112-42DC-E948-9421-C7D71557741B}"/>
              </a:ext>
            </a:extLst>
          </p:cNvPr>
          <p:cNvSpPr/>
          <p:nvPr/>
        </p:nvSpPr>
        <p:spPr>
          <a:xfrm>
            <a:off x="6952182" y="6130252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6BC01-43AB-2C4C-9E74-51232BAE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62" y="2716702"/>
            <a:ext cx="3130568" cy="24158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89DFF-C045-FF46-8CCC-802CB393275E}"/>
              </a:ext>
            </a:extLst>
          </p:cNvPr>
          <p:cNvCxnSpPr/>
          <p:nvPr/>
        </p:nvCxnSpPr>
        <p:spPr>
          <a:xfrm>
            <a:off x="8053762" y="4076409"/>
            <a:ext cx="48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A01901-FA8F-8F48-AA58-4C2B0727A6C1}"/>
              </a:ext>
            </a:extLst>
          </p:cNvPr>
          <p:cNvCxnSpPr/>
          <p:nvPr/>
        </p:nvCxnSpPr>
        <p:spPr>
          <a:xfrm flipH="1">
            <a:off x="10682546" y="4374360"/>
            <a:ext cx="501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43AC75-E3B2-8F48-8283-29F42C306793}"/>
              </a:ext>
            </a:extLst>
          </p:cNvPr>
          <p:cNvSpPr txBox="1"/>
          <p:nvPr/>
        </p:nvSpPr>
        <p:spPr>
          <a:xfrm>
            <a:off x="7126842" y="3937909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14.5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DADEE-449E-DA40-B3C0-DB2862CE6D66}"/>
              </a:ext>
            </a:extLst>
          </p:cNvPr>
          <p:cNvSpPr txBox="1"/>
          <p:nvPr/>
        </p:nvSpPr>
        <p:spPr>
          <a:xfrm>
            <a:off x="11184330" y="4225182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13.5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3A3B31-03A5-B345-9F28-EF6573C23CE5}"/>
              </a:ext>
            </a:extLst>
          </p:cNvPr>
          <p:cNvSpPr/>
          <p:nvPr/>
        </p:nvSpPr>
        <p:spPr>
          <a:xfrm>
            <a:off x="8053762" y="4225182"/>
            <a:ext cx="555982" cy="276999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CD7861-09FF-0B43-8033-721FF208547B}"/>
              </a:ext>
            </a:extLst>
          </p:cNvPr>
          <p:cNvSpPr/>
          <p:nvPr/>
        </p:nvSpPr>
        <p:spPr>
          <a:xfrm>
            <a:off x="10655447" y="3936826"/>
            <a:ext cx="555982" cy="276999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0400D-6782-D14B-A882-52CE334B154C}"/>
              </a:ext>
            </a:extLst>
          </p:cNvPr>
          <p:cNvSpPr txBox="1"/>
          <p:nvPr/>
        </p:nvSpPr>
        <p:spPr>
          <a:xfrm>
            <a:off x="7917298" y="5250366"/>
            <a:ext cx="3959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Take-home:</a:t>
            </a:r>
          </a:p>
          <a:p>
            <a:r>
              <a:rPr lang="en-US" dirty="0"/>
              <a:t>Numbers of genotypes in 13.4 and 14.1 fit into the pattern of genotype numbers going up/down each tree</a:t>
            </a:r>
          </a:p>
        </p:txBody>
      </p:sp>
    </p:spTree>
    <p:extLst>
      <p:ext uri="{BB962C8B-B14F-4D97-AF65-F5344CB8AC3E}">
        <p14:creationId xmlns:p14="http://schemas.microsoft.com/office/powerpoint/2010/main" val="259779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A717585-343F-C84C-B58E-584C48E438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9787" y="4370980"/>
            <a:ext cx="6905205" cy="23017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720AA-3493-7643-AA1E-098C6F2B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806"/>
            <a:ext cx="10515600" cy="1325563"/>
          </a:xfrm>
        </p:spPr>
        <p:txBody>
          <a:bodyPr/>
          <a:lstStyle/>
          <a:p>
            <a:r>
              <a:rPr lang="en-US" dirty="0"/>
              <a:t>Singleton/Unique Genotype Tallies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8FE7-9000-0544-9264-6F7430F5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15396"/>
            <a:ext cx="5157787" cy="823912"/>
          </a:xfrm>
        </p:spPr>
        <p:txBody>
          <a:bodyPr/>
          <a:lstStyle/>
          <a:p>
            <a:r>
              <a:rPr lang="en-US" dirty="0"/>
              <a:t>Omitting 13.4 and 14.1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8ECAC-FD30-F14E-BF1D-329E1B1F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524870"/>
            <a:ext cx="5183188" cy="823912"/>
          </a:xfrm>
        </p:spPr>
        <p:txBody>
          <a:bodyPr/>
          <a:lstStyle/>
          <a:p>
            <a:r>
              <a:rPr lang="en-US" dirty="0"/>
              <a:t>Including 13.4 and 14.1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08E06C-DA57-E54D-8942-8401813CBB26}"/>
              </a:ext>
            </a:extLst>
          </p:cNvPr>
          <p:cNvSpPr/>
          <p:nvPr/>
        </p:nvSpPr>
        <p:spPr>
          <a:xfrm>
            <a:off x="1746607" y="6133672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4B7633-2486-0848-B5B7-F5D3BDF4CD3B}"/>
              </a:ext>
            </a:extLst>
          </p:cNvPr>
          <p:cNvSpPr/>
          <p:nvPr/>
        </p:nvSpPr>
        <p:spPr>
          <a:xfrm>
            <a:off x="2371617" y="6131962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B3F59E-9308-7B4A-8543-FCF55F187ECD}"/>
              </a:ext>
            </a:extLst>
          </p:cNvPr>
          <p:cNvSpPr/>
          <p:nvPr/>
        </p:nvSpPr>
        <p:spPr>
          <a:xfrm>
            <a:off x="4077131" y="6152510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E6DBD7-1C04-BF45-979E-47F98502C4BA}"/>
              </a:ext>
            </a:extLst>
          </p:cNvPr>
          <p:cNvSpPr/>
          <p:nvPr/>
        </p:nvSpPr>
        <p:spPr>
          <a:xfrm>
            <a:off x="4765490" y="6152510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1C1B4-47F8-094A-951E-ADB7FE0706F5}"/>
              </a:ext>
            </a:extLst>
          </p:cNvPr>
          <p:cNvSpPr/>
          <p:nvPr/>
        </p:nvSpPr>
        <p:spPr>
          <a:xfrm>
            <a:off x="6327172" y="6173058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2FC112-42DC-E948-9421-C7D71557741B}"/>
              </a:ext>
            </a:extLst>
          </p:cNvPr>
          <p:cNvSpPr/>
          <p:nvPr/>
        </p:nvSpPr>
        <p:spPr>
          <a:xfrm>
            <a:off x="6952182" y="6130252"/>
            <a:ext cx="174660" cy="508892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6BC01-43AB-2C4C-9E74-51232BAE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62" y="2716702"/>
            <a:ext cx="3130568" cy="24158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89DFF-C045-FF46-8CCC-802CB393275E}"/>
              </a:ext>
            </a:extLst>
          </p:cNvPr>
          <p:cNvCxnSpPr/>
          <p:nvPr/>
        </p:nvCxnSpPr>
        <p:spPr>
          <a:xfrm>
            <a:off x="8053762" y="4076409"/>
            <a:ext cx="48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A01901-FA8F-8F48-AA58-4C2B0727A6C1}"/>
              </a:ext>
            </a:extLst>
          </p:cNvPr>
          <p:cNvCxnSpPr/>
          <p:nvPr/>
        </p:nvCxnSpPr>
        <p:spPr>
          <a:xfrm flipH="1">
            <a:off x="10682546" y="4374360"/>
            <a:ext cx="501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43AC75-E3B2-8F48-8283-29F42C306793}"/>
              </a:ext>
            </a:extLst>
          </p:cNvPr>
          <p:cNvSpPr txBox="1"/>
          <p:nvPr/>
        </p:nvSpPr>
        <p:spPr>
          <a:xfrm>
            <a:off x="7126842" y="3937909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14.5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DADEE-449E-DA40-B3C0-DB2862CE6D66}"/>
              </a:ext>
            </a:extLst>
          </p:cNvPr>
          <p:cNvSpPr txBox="1"/>
          <p:nvPr/>
        </p:nvSpPr>
        <p:spPr>
          <a:xfrm>
            <a:off x="11184330" y="4225182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13.5</a:t>
            </a:r>
          </a:p>
        </p:txBody>
      </p:sp>
      <p:pic>
        <p:nvPicPr>
          <p:cNvPr id="23" name="Content Placeholder 13">
            <a:extLst>
              <a:ext uri="{FF2B5EF4-FFF2-40B4-BE49-F238E27FC236}">
                <a16:creationId xmlns:a16="http://schemas.microsoft.com/office/drawing/2014/main" id="{3F29AF2E-AD2F-4A4E-831A-69F37585C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7" y="1557127"/>
            <a:ext cx="6905206" cy="230173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65B4EED-7F16-3C41-AB69-0192BBB5F073}"/>
              </a:ext>
            </a:extLst>
          </p:cNvPr>
          <p:cNvSpPr/>
          <p:nvPr/>
        </p:nvSpPr>
        <p:spPr>
          <a:xfrm>
            <a:off x="8053762" y="4225182"/>
            <a:ext cx="555982" cy="276999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DBA424-1881-4B48-BADD-DF9233B8C380}"/>
              </a:ext>
            </a:extLst>
          </p:cNvPr>
          <p:cNvSpPr/>
          <p:nvPr/>
        </p:nvSpPr>
        <p:spPr>
          <a:xfrm>
            <a:off x="10655447" y="3936826"/>
            <a:ext cx="555982" cy="276999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E9D3A0-F997-AC43-8E70-40434F7CFC20}"/>
              </a:ext>
            </a:extLst>
          </p:cNvPr>
          <p:cNvSpPr txBox="1"/>
          <p:nvPr/>
        </p:nvSpPr>
        <p:spPr>
          <a:xfrm>
            <a:off x="7989588" y="5410496"/>
            <a:ext cx="3916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Homes:</a:t>
            </a:r>
          </a:p>
          <a:p>
            <a:r>
              <a:rPr lang="en-US" dirty="0"/>
              <a:t>13.2 still has elevated unique RR SVs</a:t>
            </a:r>
          </a:p>
          <a:p>
            <a:r>
              <a:rPr lang="en-US" dirty="0"/>
              <a:t>14.3 still has elevated unique RA SVs</a:t>
            </a:r>
          </a:p>
          <a:p>
            <a:r>
              <a:rPr lang="en-US" dirty="0"/>
              <a:t>13.4 nor 14.1 have elevated unique SVs </a:t>
            </a:r>
          </a:p>
        </p:txBody>
      </p:sp>
    </p:spTree>
    <p:extLst>
      <p:ext uri="{BB962C8B-B14F-4D97-AF65-F5344CB8AC3E}">
        <p14:creationId xmlns:p14="http://schemas.microsoft.com/office/powerpoint/2010/main" val="20622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373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SV Analysis using all 10 Poplar Branches</vt:lpstr>
      <vt:lpstr>Branch 13.4 and 14.1 Omitted Because They May be Epicormic Branches </vt:lpstr>
      <vt:lpstr>What happens if include 13.4 and 14.1?</vt:lpstr>
      <vt:lpstr>General Stats</vt:lpstr>
      <vt:lpstr>Sample Relationships</vt:lpstr>
      <vt:lpstr>Genotype Tallies</vt:lpstr>
      <vt:lpstr>Singleton/Unique Genotype Tallies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 Analysis using all 10 Poplar Branches</dc:title>
  <dc:creator>Microsoft Office User</dc:creator>
  <cp:lastModifiedBy>Microsoft Office User</cp:lastModifiedBy>
  <cp:revision>9</cp:revision>
  <dcterms:created xsi:type="dcterms:W3CDTF">2018-12-17T21:20:24Z</dcterms:created>
  <dcterms:modified xsi:type="dcterms:W3CDTF">2018-12-18T00:53:07Z</dcterms:modified>
</cp:coreProperties>
</file>