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70" r:id="rId12"/>
    <p:sldId id="263" r:id="rId13"/>
    <p:sldId id="266" r:id="rId14"/>
    <p:sldId id="268" r:id="rId15"/>
    <p:sldId id="269" r:id="rId16"/>
    <p:sldId id="271" r:id="rId17"/>
    <p:sldId id="276" r:id="rId18"/>
    <p:sldId id="278" r:id="rId19"/>
    <p:sldId id="272" r:id="rId20"/>
    <p:sldId id="279" r:id="rId21"/>
    <p:sldId id="280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4E5BD-4801-440C-A427-6D4D32037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A05F3-B686-4E39-8617-1E2C413EE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EC71AB-BA22-4172-8727-92AFB800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0F8359-A1B6-4287-B4DE-B80E16F6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E88F7-D4A1-4CE1-85A1-C7275CAC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80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31D3C-8740-45E6-80F3-495B7CEE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AF80E5-1B17-4507-B322-8310E6A8A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ACD287-9175-4B06-B50C-AA1209DF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EC4A43-96C2-4669-90A7-081F2DF6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A0E034-6892-4E7F-9E65-DE02D2D7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91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23B7D6-B065-4DEA-BFB9-571198CFD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6DAABD-81A3-4FE4-8165-643A0085F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709524-0AB8-4EDD-A27B-CE24CC90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24D85-D644-47D0-B175-A695D890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EB546-432B-4460-9EBE-8C445079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46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A9447-BFDE-4626-8328-0627D953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A686F-A65F-4881-BADE-8D7CFB98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E49B4F-F91A-4CB6-A552-E446AEB3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953EDB-6854-47C8-93F3-5C348491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25B37-2AA5-47FD-B681-C562B007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AE8C0-CB1E-43B3-B585-A9B94812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DF2C59-AA94-4D87-B072-51FF26B5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0AF64-C2AF-4309-B400-5E09C6F5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038D3-DC63-4CD1-9F32-300AC914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98A98-58B5-4CF0-B4E8-24D74955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12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0BCAA-1D35-4B7A-B758-AE6D4A9B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FA933-72F5-4663-B4D3-B6E1BB60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92CFBD-5BBF-41C2-BDB9-A3B9524DE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503855-4DE3-4746-BD34-84CF1524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93265C-C8A3-4542-A0FD-85DBFC7A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ECACF-F0FF-423F-8866-EF83567F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73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3E7DD-9941-41D4-A18A-8F74F881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36256-1C9C-4435-9448-0FD9805D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142290-43EB-4418-82AE-F70E06EB9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314A9D-546F-4800-A014-39DD669BE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68EA72-D9A0-4C8E-82E2-63EC7124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E12799-0694-42D2-9650-0A1F0340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290EFF-5CEA-43D4-9532-7A05E354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DCB1BF-F12E-4CF3-9E90-7AE8E315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19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0B742-BA38-48F5-A8DD-30739A2B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D95975-64C2-41AC-ACF1-23E49BAC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7E4E5B-BA6F-4C90-87CE-554EF670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91B56E-A1CE-46AB-8656-E580D413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75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491D10-9079-4808-866B-8980D9FE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0DCC82-32D9-469E-B76D-3CCD87E9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77290F-DFC6-4CE2-A35E-88633CAB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29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38F55-5114-4DEC-B223-43FF8ABA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5817D4-0194-4C0A-BBC2-ACE190FC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A9A17D-042A-4DD4-BC93-AC78F3C8F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352044-F20A-438D-8F72-159F0BC7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B3A5C3-5B27-48BA-8323-E0D8544F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BC3EA7-C058-453F-B705-A17C3CC8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96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D404B-BB9C-46C8-92A5-80120AB1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3FB6AF-E154-46D8-978D-66EF072B2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3D087-7B42-4CD3-8D65-DE9054912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320F5F-B823-45B1-BBB0-45E9F4F5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90877-D37B-4879-A6B6-7B23E595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9D50C9-1D1D-4812-BDBF-793EBCA7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68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998F69-9C76-4095-85F3-86D5D490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234BD8-9FA8-43C6-9EEF-DF722905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50D2A-9E97-475A-A9A6-A69A30884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A68B-1407-499C-B742-48A683DC4220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5DA09-BE98-4D77-900E-83A605519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17B654-0166-4241-8DE6-D4ABE8403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72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252B8A4-5CF7-4D4A-B5E6-E3FFD6D40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5478"/>
            <a:ext cx="9144000" cy="1655762"/>
          </a:xfrm>
        </p:spPr>
        <p:txBody>
          <a:bodyPr/>
          <a:lstStyle/>
          <a:p>
            <a:r>
              <a:rPr lang="pt-BR" b="1" dirty="0"/>
              <a:t>Hypertext Markup </a:t>
            </a:r>
            <a:r>
              <a:rPr lang="pt-BR" b="1" dirty="0" err="1"/>
              <a:t>Language</a:t>
            </a:r>
            <a:endParaRPr lang="pt-BR" b="1" dirty="0"/>
          </a:p>
        </p:txBody>
      </p:sp>
      <p:pic>
        <p:nvPicPr>
          <p:cNvPr id="2050" name="Picture 2" descr="N2N | Sites">
            <a:extLst>
              <a:ext uri="{FF2B5EF4-FFF2-40B4-BE49-F238E27FC236}">
                <a16:creationId xmlns:a16="http://schemas.microsoft.com/office/drawing/2014/main" id="{740D4D09-FCAA-4B2A-A3E9-206B0687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88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CAC827-9737-4DE2-89BD-7C2BF8F5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85913"/>
            <a:ext cx="93345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4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4E63E-F8D4-4027-A0A4-3325B71A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52827-6908-45D6-BECE-594BFD4B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CSS é uma linguagem de estilização</a:t>
            </a:r>
          </a:p>
          <a:p>
            <a:r>
              <a:rPr lang="pt-BR" dirty="0"/>
              <a:t>Executada diretamente no navegador</a:t>
            </a:r>
          </a:p>
          <a:p>
            <a:r>
              <a:rPr lang="pt-BR" dirty="0"/>
              <a:t>Aplica estilos em cascata por isso CSS</a:t>
            </a:r>
          </a:p>
          <a:p>
            <a:r>
              <a:rPr lang="pt-BR" dirty="0"/>
              <a:t>Acrônimo para 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</a:t>
            </a:r>
          </a:p>
          <a:p>
            <a:r>
              <a:rPr lang="pt-BR" dirty="0"/>
              <a:t>Posicionar elementos, criar animações e reproduzir um layout</a:t>
            </a:r>
          </a:p>
        </p:txBody>
      </p:sp>
    </p:spTree>
    <p:extLst>
      <p:ext uri="{BB962C8B-B14F-4D97-AF65-F5344CB8AC3E}">
        <p14:creationId xmlns:p14="http://schemas.microsoft.com/office/powerpoint/2010/main" val="294040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813B5-F832-46B3-86F4-E6749D6E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701B3-9E58-4B52-AF86-7FA763CC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Formas de adicionar CSS</a:t>
            </a:r>
          </a:p>
          <a:p>
            <a:pPr lvl="1"/>
            <a:r>
              <a:rPr lang="pt-BR" dirty="0" err="1"/>
              <a:t>Inline</a:t>
            </a:r>
            <a:r>
              <a:rPr lang="pt-BR" dirty="0"/>
              <a:t>: Fica na </a:t>
            </a:r>
            <a:r>
              <a:rPr lang="pt-BR" dirty="0" err="1"/>
              <a:t>tag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 err="1"/>
              <a:t>Internal</a:t>
            </a:r>
            <a:r>
              <a:rPr lang="pt-BR" dirty="0"/>
              <a:t> CSS: fica no </a:t>
            </a:r>
            <a:r>
              <a:rPr lang="pt-BR" dirty="0" err="1"/>
              <a:t>head</a:t>
            </a:r>
            <a:r>
              <a:rPr lang="pt-BR" dirty="0"/>
              <a:t> da página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 err="1"/>
              <a:t>External</a:t>
            </a:r>
            <a:r>
              <a:rPr lang="pt-BR" dirty="0"/>
              <a:t> CSS: fica em arquivo externo</a:t>
            </a:r>
          </a:p>
          <a:p>
            <a:r>
              <a:rPr lang="pt-BR" dirty="0"/>
              <a:t>Comentários em CSS: </a:t>
            </a:r>
          </a:p>
          <a:p>
            <a:pPr marL="457200" lvl="1" indent="0">
              <a:buNone/>
            </a:pPr>
            <a:r>
              <a:rPr lang="pt-BR" dirty="0"/>
              <a:t>/* Esse é um comentário */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7FD8D9-7F5A-4687-8A8B-D50A06AA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027" y="2181859"/>
            <a:ext cx="5534025" cy="533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7D959E-94CF-4D16-83D4-4BD567D0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27" y="2934017"/>
            <a:ext cx="3209925" cy="1695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EF8AB6-98D8-4E3F-9DFE-8FF007D8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4827905"/>
            <a:ext cx="5591175" cy="381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1BDED71-F93A-491C-8E7D-53E6F77D6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497" y="5625463"/>
            <a:ext cx="31337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4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C400B-A652-435F-8EA5-70D2F3E3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de aplicação do estilo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BA28A-4EE9-4DB0-A206-7CE0C4C4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</a:t>
            </a:r>
            <a:endParaRPr lang="pt-BR" dirty="0"/>
          </a:p>
          <a:p>
            <a:r>
              <a:rPr lang="pt-BR" dirty="0"/>
              <a:t>classe .</a:t>
            </a:r>
          </a:p>
          <a:p>
            <a:r>
              <a:rPr lang="pt-BR" dirty="0"/>
              <a:t>id #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ATENÇÃO</a:t>
            </a:r>
          </a:p>
          <a:p>
            <a:pPr marL="0" indent="0">
              <a:buNone/>
            </a:pPr>
            <a:r>
              <a:rPr lang="pt-BR" dirty="0"/>
              <a:t>A ordem de aplicação dos estilos é a mesma, portanto o estilo aplicado a um elemento através do id será aplicado por último e portanto vai sobrepor/prevalecer a outros estilos aplicados anteriormente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508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C5774-9623-459A-8D6C-8635A1B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35F68-67A2-4EE2-B152-E0A28B1B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Hexadecimal</a:t>
            </a:r>
          </a:p>
          <a:p>
            <a:r>
              <a:rPr lang="pt-BR" dirty="0"/>
              <a:t>Nome da cor</a:t>
            </a:r>
          </a:p>
          <a:p>
            <a:r>
              <a:rPr lang="pt-BR" dirty="0"/>
              <a:t>RGB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7E4B66-1ED7-5B09-D11F-0D4412C1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41" y="1825625"/>
            <a:ext cx="7522535" cy="15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48715-9A8E-4373-8F91-3331EE16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0BE2E-EF68-4DE0-AFD0-32FE4858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Serifada</a:t>
            </a:r>
          </a:p>
          <a:p>
            <a:r>
              <a:rPr lang="pt-BR" dirty="0"/>
              <a:t>Sem Serifa</a:t>
            </a:r>
          </a:p>
          <a:p>
            <a:r>
              <a:rPr lang="pt-BR" dirty="0"/>
              <a:t>Mono Espaçada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04CD04-6639-43C7-A0C0-C72FF056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07" y="2374264"/>
            <a:ext cx="8184833" cy="36984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A4BCE3-0588-4BC6-BBF1-6AC7C9DA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90" y="1083786"/>
            <a:ext cx="3543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9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0E2F2-43CD-40E5-AC14-C7EC3082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Box Model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3AF73-9EEF-4091-A61F-1E872B0E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9640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Box Model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padrão das CSS (também chamado de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Box Model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W3C):</a:t>
            </a:r>
          </a:p>
          <a:p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definem as dimensões da área de conteúdo da caixa (box) criada pelos elementos HTML. </a:t>
            </a:r>
          </a:p>
          <a:p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 dimensões finais do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box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(largura x altura) são o resultado da soma dos valores das propriedades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,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padding</a:t>
            </a:r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</a:rPr>
              <a:t>,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border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margin</a:t>
            </a:r>
            <a:endParaRPr lang="pt-BR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0AF86D-FEDB-CFF5-572A-7A3DC952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1857533"/>
            <a:ext cx="3912631" cy="31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7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puração Avançada de JavaScript – State Of The Art">
            <a:extLst>
              <a:ext uri="{FF2B5EF4-FFF2-40B4-BE49-F238E27FC236}">
                <a16:creationId xmlns:a16="http://schemas.microsoft.com/office/drawing/2014/main" id="{3F111FA1-C8BC-076E-A960-3190C76D9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2" y="1321372"/>
            <a:ext cx="4215255" cy="421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7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E8498CD-6FC1-BBE0-BF52-2CEF1773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C4FA0B6-2554-6E47-74B1-3E003C96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Linguagem de programação de alto nível</a:t>
            </a:r>
          </a:p>
          <a:p>
            <a:r>
              <a:rPr lang="pt-BR" dirty="0"/>
              <a:t>Interpretada</a:t>
            </a:r>
          </a:p>
          <a:p>
            <a:r>
              <a:rPr lang="pt-BR" dirty="0"/>
              <a:t>Tipagem dinâmica fraca</a:t>
            </a:r>
          </a:p>
          <a:p>
            <a:r>
              <a:rPr lang="pt-BR" dirty="0" err="1"/>
              <a:t>Multiparadigma</a:t>
            </a:r>
            <a:r>
              <a:rPr lang="pt-BR" dirty="0"/>
              <a:t> (OO, imperativo, funcional)</a:t>
            </a:r>
          </a:p>
          <a:p>
            <a:r>
              <a:rPr lang="pt-BR" dirty="0"/>
              <a:t>Código inserido no HTML de três formas possíveis:</a:t>
            </a:r>
          </a:p>
          <a:p>
            <a:pPr lvl="1"/>
            <a:r>
              <a:rPr lang="pt-BR" dirty="0"/>
              <a:t>Referenciar o arquivo .</a:t>
            </a:r>
            <a:r>
              <a:rPr lang="pt-BR" dirty="0" err="1"/>
              <a:t>js</a:t>
            </a:r>
            <a:r>
              <a:rPr lang="pt-BR" dirty="0"/>
              <a:t> no Head</a:t>
            </a:r>
          </a:p>
          <a:p>
            <a:pPr lvl="1"/>
            <a:r>
              <a:rPr lang="pt-BR" dirty="0"/>
              <a:t>Escrever o código diretamente no Body através da </a:t>
            </a:r>
            <a:r>
              <a:rPr lang="pt-BR" dirty="0" err="1"/>
              <a:t>tag</a:t>
            </a:r>
            <a:r>
              <a:rPr lang="pt-BR" dirty="0"/>
              <a:t> &lt;script&gt;</a:t>
            </a:r>
          </a:p>
          <a:p>
            <a:pPr lvl="1"/>
            <a:r>
              <a:rPr lang="pt-BR" dirty="0"/>
              <a:t>Referenciar o arquivo .</a:t>
            </a:r>
            <a:r>
              <a:rPr lang="pt-BR" dirty="0" err="1"/>
              <a:t>js</a:t>
            </a:r>
            <a:r>
              <a:rPr lang="pt-BR" dirty="0"/>
              <a:t> no final do body (interessante se pretende referenciar elementos da página)</a:t>
            </a:r>
          </a:p>
          <a:p>
            <a:r>
              <a:rPr lang="pt-BR" dirty="0"/>
              <a:t>Executado ao carregar a página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581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700AC-50FA-4596-9B5D-2C029898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A44EE3-9E1B-4E63-9C96-409BD1C8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Execução sequencial</a:t>
            </a:r>
          </a:p>
          <a:p>
            <a:r>
              <a:rPr lang="pt-BR" dirty="0"/>
              <a:t>Carregado e executado junto com a página HTML </a:t>
            </a:r>
          </a:p>
          <a:p>
            <a:r>
              <a:rPr lang="pt-BR" dirty="0"/>
              <a:t>Case </a:t>
            </a:r>
            <a:r>
              <a:rPr lang="pt-BR" dirty="0" err="1"/>
              <a:t>sensitive</a:t>
            </a:r>
            <a:endParaRPr lang="pt-BR" dirty="0"/>
          </a:p>
          <a:p>
            <a:r>
              <a:rPr lang="pt-BR" dirty="0"/>
              <a:t>Tipagem fraca</a:t>
            </a:r>
          </a:p>
          <a:p>
            <a:r>
              <a:rPr lang="pt-BR" dirty="0"/>
              <a:t>Comentários</a:t>
            </a:r>
          </a:p>
          <a:p>
            <a:pPr marL="457200" lvl="1" indent="0">
              <a:buNone/>
            </a:pPr>
            <a:r>
              <a:rPr lang="pt-BR" dirty="0"/>
              <a:t>// comentário de uma linha</a:t>
            </a:r>
          </a:p>
          <a:p>
            <a:pPr marL="457200" lvl="1" indent="0">
              <a:buNone/>
            </a:pPr>
            <a:r>
              <a:rPr lang="pt-BR" dirty="0"/>
              <a:t>/* comentário de </a:t>
            </a:r>
          </a:p>
          <a:p>
            <a:pPr marL="457200" lvl="1" indent="0">
              <a:buNone/>
            </a:pPr>
            <a:r>
              <a:rPr lang="pt-BR" dirty="0"/>
              <a:t>Várias linhas </a:t>
            </a:r>
          </a:p>
          <a:p>
            <a:pPr marL="457200" lvl="1" indent="0">
              <a:buNone/>
            </a:pPr>
            <a:r>
              <a:rPr lang="pt-BR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51714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D02493-6C51-4CC8-8166-F86C166C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2AA933C-75DB-4F32-9501-969785E6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para estruturar o layout das páginas web</a:t>
            </a:r>
          </a:p>
          <a:p>
            <a:r>
              <a:rPr lang="pt-BR" dirty="0"/>
              <a:t>Faz parte da tríade web: HTML, CSS e JS</a:t>
            </a:r>
          </a:p>
          <a:p>
            <a:pPr lvl="1"/>
            <a:r>
              <a:rPr lang="pt-BR" dirty="0"/>
              <a:t>HTML para </a:t>
            </a:r>
            <a:r>
              <a:rPr lang="pt-BR" b="1" dirty="0"/>
              <a:t>estruturar</a:t>
            </a:r>
            <a:r>
              <a:rPr lang="pt-BR" dirty="0"/>
              <a:t> as páginas web</a:t>
            </a:r>
          </a:p>
          <a:p>
            <a:pPr lvl="1"/>
            <a:r>
              <a:rPr lang="pt-BR" dirty="0"/>
              <a:t>CSS para </a:t>
            </a:r>
            <a:r>
              <a:rPr lang="pt-BR" b="1" dirty="0"/>
              <a:t>estilizar</a:t>
            </a:r>
            <a:r>
              <a:rPr lang="pt-BR" dirty="0"/>
              <a:t> as páginas web</a:t>
            </a:r>
          </a:p>
          <a:p>
            <a:pPr lvl="1"/>
            <a:r>
              <a:rPr lang="pt-BR" dirty="0"/>
              <a:t>JS para </a:t>
            </a:r>
            <a:r>
              <a:rPr lang="pt-BR" b="1" dirty="0"/>
              <a:t>responder eventos/programar/animar</a:t>
            </a:r>
            <a:r>
              <a:rPr lang="pt-BR" dirty="0"/>
              <a:t> as páginas web</a:t>
            </a:r>
          </a:p>
          <a:p>
            <a:r>
              <a:rPr lang="pt-BR" dirty="0"/>
              <a:t>Executada diretamente no navegador</a:t>
            </a:r>
          </a:p>
          <a:p>
            <a:r>
              <a:rPr lang="pt-BR" dirty="0"/>
              <a:t>Toda página web tem HTML</a:t>
            </a:r>
          </a:p>
          <a:p>
            <a:r>
              <a:rPr lang="pt-BR" dirty="0"/>
              <a:t>Não é uma linguagem de programação: sem recursos para lógica de programação: </a:t>
            </a:r>
            <a:r>
              <a:rPr lang="pt-BR" dirty="0" err="1"/>
              <a:t>if</a:t>
            </a:r>
            <a:r>
              <a:rPr lang="pt-BR" dirty="0"/>
              <a:t>/</a:t>
            </a:r>
            <a:r>
              <a:rPr lang="pt-BR" dirty="0" err="1"/>
              <a:t>else</a:t>
            </a:r>
            <a:r>
              <a:rPr lang="pt-BR" dirty="0"/>
              <a:t>, loop, funções</a:t>
            </a:r>
          </a:p>
        </p:txBody>
      </p:sp>
    </p:spTree>
    <p:extLst>
      <p:ext uri="{BB962C8B-B14F-4D97-AF65-F5344CB8AC3E}">
        <p14:creationId xmlns:p14="http://schemas.microsoft.com/office/powerpoint/2010/main" val="409924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4679B-3073-4633-C138-80B38ED1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3DE62-0011-981F-3F4A-4B8F0BE34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Tipagem fraca</a:t>
            </a:r>
          </a:p>
          <a:p>
            <a:r>
              <a:rPr lang="pt-BR" dirty="0"/>
              <a:t>É possível criar de 3 formas</a:t>
            </a:r>
          </a:p>
          <a:p>
            <a:pPr lvl="1"/>
            <a:r>
              <a:rPr lang="pt-BR" dirty="0"/>
              <a:t>var</a:t>
            </a:r>
          </a:p>
          <a:p>
            <a:pPr lvl="1"/>
            <a:r>
              <a:rPr lang="pt-BR" dirty="0" err="1"/>
              <a:t>let</a:t>
            </a:r>
            <a:endParaRPr lang="pt-BR" dirty="0"/>
          </a:p>
          <a:p>
            <a:pPr lvl="1"/>
            <a:r>
              <a:rPr lang="pt-BR" dirty="0" err="1"/>
              <a:t>const</a:t>
            </a:r>
            <a:endParaRPr lang="pt-BR" dirty="0"/>
          </a:p>
          <a:p>
            <a:r>
              <a:rPr lang="pt-BR" dirty="0"/>
              <a:t>Recomendado utilizar a sintaxe </a:t>
            </a:r>
            <a:r>
              <a:rPr lang="pt-BR" b="1" i="1" dirty="0" err="1"/>
              <a:t>camel</a:t>
            </a:r>
            <a:r>
              <a:rPr lang="pt-BR" b="1" i="1" dirty="0"/>
              <a:t> case </a:t>
            </a:r>
            <a:r>
              <a:rPr lang="pt-BR" dirty="0"/>
              <a:t>para variáveis com duas ou mais palavras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primeiroNome</a:t>
            </a:r>
            <a:r>
              <a:rPr lang="pt-BR" dirty="0"/>
              <a:t>, </a:t>
            </a:r>
            <a:r>
              <a:rPr lang="pt-BR" dirty="0" err="1"/>
              <a:t>nomeCompleto</a:t>
            </a:r>
            <a:r>
              <a:rPr lang="pt-BR" dirty="0"/>
              <a:t>, </a:t>
            </a:r>
            <a:r>
              <a:rPr lang="pt-BR" dirty="0" err="1"/>
              <a:t>enderecoCompletoCEP</a:t>
            </a:r>
            <a:endParaRPr lang="pt-BR" dirty="0"/>
          </a:p>
          <a:p>
            <a:r>
              <a:rPr lang="pt-BR" dirty="0"/>
              <a:t>Tipos de dados</a:t>
            </a:r>
          </a:p>
          <a:p>
            <a:pPr lvl="1"/>
            <a:r>
              <a:rPr lang="pt-BR" dirty="0" err="1"/>
              <a:t>Number</a:t>
            </a:r>
            <a:r>
              <a:rPr lang="pt-BR" dirty="0"/>
              <a:t> (+</a:t>
            </a:r>
            <a:r>
              <a:rPr lang="pt-BR" dirty="0" err="1"/>
              <a:t>infinity</a:t>
            </a:r>
            <a:r>
              <a:rPr lang="pt-BR" dirty="0"/>
              <a:t>, -</a:t>
            </a:r>
            <a:r>
              <a:rPr lang="pt-BR" dirty="0" err="1"/>
              <a:t>infinity</a:t>
            </a:r>
            <a:r>
              <a:rPr lang="pt-BR" dirty="0"/>
              <a:t> e </a:t>
            </a:r>
            <a:r>
              <a:rPr lang="pt-BR" dirty="0" err="1"/>
              <a:t>NaN</a:t>
            </a:r>
            <a:r>
              <a:rPr lang="pt-BR" dirty="0"/>
              <a:t>),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Boolean</a:t>
            </a:r>
            <a:r>
              <a:rPr lang="pt-BR" dirty="0"/>
              <a:t>, </a:t>
            </a:r>
            <a:r>
              <a:rPr lang="pt-BR" dirty="0" err="1"/>
              <a:t>null</a:t>
            </a:r>
            <a:r>
              <a:rPr lang="pt-BR" dirty="0"/>
              <a:t>, </a:t>
            </a:r>
            <a:r>
              <a:rPr lang="pt-BR" dirty="0" err="1"/>
              <a:t>undefined</a:t>
            </a:r>
            <a:r>
              <a:rPr lang="pt-BR" dirty="0"/>
              <a:t> e </a:t>
            </a:r>
            <a:r>
              <a:rPr lang="pt-BR" dirty="0" err="1"/>
              <a:t>Object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Qual seria o resultado dessa operação? 21+ ‘500’? </a:t>
            </a:r>
          </a:p>
        </p:txBody>
      </p:sp>
    </p:spTree>
    <p:extLst>
      <p:ext uri="{BB962C8B-B14F-4D97-AF65-F5344CB8AC3E}">
        <p14:creationId xmlns:p14="http://schemas.microsoft.com/office/powerpoint/2010/main" val="309418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AAE66-D87B-BB02-B128-0E5EAB36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F73B0-BA21-B93C-DC5B-7376DA4A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Concatenar </a:t>
            </a:r>
            <a:r>
              <a:rPr lang="pt-BR" dirty="0" err="1"/>
              <a:t>strings</a:t>
            </a:r>
            <a:r>
              <a:rPr lang="pt-BR" dirty="0"/>
              <a:t>:  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nomeComposto</a:t>
            </a:r>
            <a:r>
              <a:rPr lang="pt-BR" dirty="0"/>
              <a:t> = ‘</a:t>
            </a:r>
            <a:r>
              <a:rPr lang="pt-BR" dirty="0" err="1"/>
              <a:t>joao</a:t>
            </a:r>
            <a:r>
              <a:rPr lang="pt-BR" dirty="0"/>
              <a:t>’ + ‘ ‘ + ‘Paulo’</a:t>
            </a:r>
          </a:p>
          <a:p>
            <a:r>
              <a:rPr lang="pt-BR" dirty="0"/>
              <a:t>Métodos de </a:t>
            </a:r>
            <a:r>
              <a:rPr lang="pt-BR" dirty="0" err="1"/>
              <a:t>strings</a:t>
            </a:r>
            <a:endParaRPr lang="pt-BR" dirty="0"/>
          </a:p>
          <a:p>
            <a:pPr lvl="1"/>
            <a:r>
              <a:rPr lang="pt-BR" dirty="0" err="1"/>
              <a:t>nomeComposto</a:t>
            </a:r>
            <a:r>
              <a:rPr lang="pt-BR" dirty="0"/>
              <a:t>. </a:t>
            </a:r>
            <a:r>
              <a:rPr lang="pt-BR" dirty="0" err="1"/>
              <a:t>toUpperCase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'</a:t>
            </a:r>
            <a:r>
              <a:rPr lang="pt-BR" dirty="0" err="1"/>
              <a:t>joao</a:t>
            </a:r>
            <a:r>
              <a:rPr lang="pt-BR" dirty="0"/>
              <a:t> </a:t>
            </a:r>
            <a:r>
              <a:rPr lang="pt-BR" dirty="0" err="1"/>
              <a:t>paulo</a:t>
            </a:r>
            <a:r>
              <a:rPr lang="pt-BR" dirty="0"/>
              <a:t>'.</a:t>
            </a:r>
            <a:r>
              <a:rPr lang="pt-BR" dirty="0" err="1"/>
              <a:t>toUpperCase</a:t>
            </a:r>
            <a:r>
              <a:rPr lang="pt-BR" dirty="0"/>
              <a:t>();</a:t>
            </a:r>
          </a:p>
          <a:p>
            <a:pPr marL="914400" lvl="2" indent="0">
              <a:buNone/>
            </a:pPr>
            <a:r>
              <a:rPr lang="pt-BR" dirty="0"/>
              <a:t>Resultado: 'JOAO PAULO’</a:t>
            </a:r>
          </a:p>
          <a:p>
            <a:pPr lvl="1"/>
            <a:r>
              <a:rPr lang="pt-BR" dirty="0"/>
              <a:t>'teste'.</a:t>
            </a:r>
            <a:r>
              <a:rPr lang="pt-BR" dirty="0" err="1"/>
              <a:t>length</a:t>
            </a:r>
            <a:endParaRPr lang="pt-BR" dirty="0"/>
          </a:p>
          <a:p>
            <a:pPr marL="914400" lvl="2" indent="0">
              <a:buNone/>
            </a:pPr>
            <a:r>
              <a:rPr lang="pt-BR" dirty="0"/>
              <a:t>Resultado: 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39075B-A1D8-DA24-0C46-1FB915EA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4231135"/>
            <a:ext cx="6650905" cy="19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4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42907-3153-4A9A-AADE-CFC5D252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E5F20-B4B5-4485-BF11-96285E3C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Objeto -&gt; Trabalha com itens chave: valor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Array</a:t>
            </a:r>
            <a:r>
              <a:rPr lang="pt-BR" dirty="0"/>
              <a:t> -&gt; trabalha por índice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298601-F41B-CC68-8AC3-8A8310C20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60" y="2299970"/>
            <a:ext cx="3124200" cy="20955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09E74DC-817F-D8F6-B961-D1714E88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0" y="4844415"/>
            <a:ext cx="6619875" cy="9810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5420EA-5784-48DF-37DA-EF03E562A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075" y="4226782"/>
            <a:ext cx="4280076" cy="246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69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FDD04-D5E4-4B5E-9D5D-4C2414D9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Model -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79AAF-F27B-4D32-837B-A8A6B56F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de programação para HTML</a:t>
            </a:r>
          </a:p>
          <a:p>
            <a:r>
              <a:rPr lang="pt-BR" dirty="0"/>
              <a:t>DOM fornece uma cópia do HTML</a:t>
            </a:r>
          </a:p>
          <a:p>
            <a:r>
              <a:rPr lang="pt-BR" dirty="0"/>
              <a:t>Podemos manipular eventos pelo DOM para afetar o HTML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278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D1603-1761-4B85-ADB4-D028BB4B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Acessar elementos através do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C0ACDC-4103-4969-9297-3E8FE6D4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Acessar por </a:t>
            </a:r>
            <a:r>
              <a:rPr lang="pt-BR" dirty="0" err="1"/>
              <a:t>tag</a:t>
            </a:r>
            <a:endParaRPr lang="pt-BR" dirty="0"/>
          </a:p>
          <a:p>
            <a:pPr lvl="1"/>
            <a:r>
              <a:rPr lang="pt-BR" dirty="0" err="1"/>
              <a:t>getElementsByTagName</a:t>
            </a:r>
            <a:r>
              <a:rPr lang="pt-BR" dirty="0"/>
              <a:t>(‘h1’)</a:t>
            </a:r>
          </a:p>
          <a:p>
            <a:r>
              <a:rPr lang="pt-BR" dirty="0"/>
              <a:t>Acessar por id</a:t>
            </a:r>
          </a:p>
          <a:p>
            <a:pPr lvl="1"/>
            <a:r>
              <a:rPr lang="pt-BR" dirty="0" err="1"/>
              <a:t>getElementById</a:t>
            </a:r>
            <a:r>
              <a:rPr lang="pt-BR" dirty="0"/>
              <a:t>(‘paragrafo’)</a:t>
            </a:r>
          </a:p>
          <a:p>
            <a:r>
              <a:rPr lang="pt-BR" dirty="0"/>
              <a:t>Acessar por classe</a:t>
            </a:r>
          </a:p>
          <a:p>
            <a:pPr lvl="1"/>
            <a:r>
              <a:rPr lang="pt-BR" dirty="0" err="1"/>
              <a:t>getElementsByClass</a:t>
            </a:r>
            <a:endParaRPr lang="pt-BR" dirty="0"/>
          </a:p>
          <a:p>
            <a:r>
              <a:rPr lang="pt-BR" dirty="0" err="1"/>
              <a:t>querySelector</a:t>
            </a:r>
            <a:endParaRPr lang="pt-BR" dirty="0"/>
          </a:p>
          <a:p>
            <a:r>
              <a:rPr lang="pt-BR"/>
              <a:t>querySelectorAll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22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781EA-4142-4A61-A5F7-552B983B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B379C-F9E7-43DC-BECC-DA149F9F1A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Elementos que estruturam a página web</a:t>
            </a:r>
          </a:p>
          <a:p>
            <a:r>
              <a:rPr lang="pt-BR" dirty="0"/>
              <a:t>Títulos</a:t>
            </a:r>
          </a:p>
          <a:p>
            <a:r>
              <a:rPr lang="pt-BR" dirty="0"/>
              <a:t>Parágrafos</a:t>
            </a:r>
          </a:p>
          <a:p>
            <a:r>
              <a:rPr lang="pt-BR" dirty="0"/>
              <a:t>Listas</a:t>
            </a:r>
          </a:p>
          <a:p>
            <a:pPr lvl="1"/>
            <a:r>
              <a:rPr lang="pt-BR" dirty="0"/>
              <a:t>Ordenadas</a:t>
            </a:r>
          </a:p>
          <a:p>
            <a:pPr lvl="1"/>
            <a:r>
              <a:rPr lang="pt-BR" dirty="0"/>
              <a:t>Não ordenadas</a:t>
            </a:r>
          </a:p>
          <a:p>
            <a:r>
              <a:rPr lang="pt-BR" dirty="0"/>
              <a:t>Tabelas</a:t>
            </a:r>
          </a:p>
          <a:p>
            <a:r>
              <a:rPr lang="pt-BR" dirty="0"/>
              <a:t>Imagens</a:t>
            </a:r>
          </a:p>
          <a:p>
            <a:r>
              <a:rPr lang="pt-BR" dirty="0"/>
              <a:t>Links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3EF0CF-DC01-4FD3-B3EB-529A8C0E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05" y="3179127"/>
            <a:ext cx="4248150" cy="5810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20EA1A-1DF7-4566-B24E-2D15EDDE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5" y="5650865"/>
            <a:ext cx="7677150" cy="5143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CA2DB19-17EA-469D-935F-FA3EC5D80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85" y="1795145"/>
            <a:ext cx="3314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1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8450B-3F7D-47E5-98B9-74A31C1B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na prática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655E8F-8342-405B-923E-F460BB57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Precisamos apenas de um editor de texto e um navegador</a:t>
            </a:r>
          </a:p>
          <a:p>
            <a:r>
              <a:rPr lang="pt-BR" dirty="0"/>
              <a:t>Vamos usar um editor de código como:</a:t>
            </a:r>
          </a:p>
          <a:p>
            <a:pPr lvl="1"/>
            <a:r>
              <a:rPr lang="pt-BR" dirty="0"/>
              <a:t>Sublime</a:t>
            </a:r>
          </a:p>
          <a:p>
            <a:pPr lvl="1"/>
            <a:r>
              <a:rPr lang="pt-BR" dirty="0" err="1"/>
              <a:t>VSCode</a:t>
            </a:r>
            <a:r>
              <a:rPr lang="pt-BR" dirty="0"/>
              <a:t>  -&gt;  </a:t>
            </a:r>
            <a:r>
              <a:rPr lang="pt-BR" dirty="0">
                <a:hlinkClick r:id="rId2"/>
              </a:rPr>
              <a:t>https://code.visualstudio.com/download</a:t>
            </a:r>
            <a:endParaRPr lang="pt-BR" dirty="0"/>
          </a:p>
          <a:p>
            <a:pPr lvl="1"/>
            <a:r>
              <a:rPr lang="pt-BR" dirty="0" err="1"/>
              <a:t>Notepad</a:t>
            </a:r>
            <a:r>
              <a:rPr lang="pt-BR" dirty="0"/>
              <a:t> / </a:t>
            </a:r>
            <a:r>
              <a:rPr lang="pt-BR" dirty="0" err="1"/>
              <a:t>Notepad</a:t>
            </a:r>
            <a:r>
              <a:rPr lang="pt-BR" dirty="0"/>
              <a:t> ++</a:t>
            </a:r>
          </a:p>
          <a:p>
            <a:pPr lvl="1"/>
            <a:r>
              <a:rPr lang="pt-BR" dirty="0"/>
              <a:t>Vim (Linux)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36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D7840-9CF1-4F89-9558-97CBEB96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DF75F-4859-43F5-A983-FA629ED0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elementos do HTML são descritos através de </a:t>
            </a:r>
            <a:r>
              <a:rPr lang="pt-BR" dirty="0" err="1"/>
              <a:t>tags</a:t>
            </a:r>
            <a:endParaRPr lang="pt-BR" dirty="0"/>
          </a:p>
          <a:p>
            <a:r>
              <a:rPr lang="pt-BR" dirty="0"/>
              <a:t>Todas tem uma sintaxe semelhante:</a:t>
            </a:r>
          </a:p>
          <a:p>
            <a:r>
              <a:rPr lang="pt-BR" dirty="0"/>
              <a:t>Parágrafo</a:t>
            </a:r>
          </a:p>
          <a:p>
            <a:r>
              <a:rPr lang="pt-BR" dirty="0"/>
              <a:t>Link para outro site/página</a:t>
            </a:r>
          </a:p>
          <a:p>
            <a:endParaRPr lang="pt-BR" dirty="0"/>
          </a:p>
          <a:p>
            <a:r>
              <a:rPr lang="pt-BR" dirty="0"/>
              <a:t>Imagem</a:t>
            </a:r>
          </a:p>
          <a:p>
            <a:r>
              <a:rPr lang="pt-BR" dirty="0"/>
              <a:t>Comentário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349771-FF40-4301-AB4C-F7B04F2A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05" y="2793047"/>
            <a:ext cx="4248150" cy="581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155B71B-4E61-4BB9-ABD0-82DFB9F1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65" y="3744119"/>
            <a:ext cx="7677150" cy="5143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81B471D-B7EF-4F7D-BFEC-E61562126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225" y="4408804"/>
            <a:ext cx="7372350" cy="4381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73288AD-1880-4B95-8B37-D80951354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920" y="4962049"/>
            <a:ext cx="33528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D7840-9CF1-4F89-9558-97CBEB96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 (</a:t>
            </a:r>
            <a:r>
              <a:rPr lang="pt-BR" dirty="0" err="1"/>
              <a:t>nesting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DF75F-4859-43F5-A983-FA629ED0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elementos do HTML podem ser agrupados por um elemento </a:t>
            </a:r>
            <a:r>
              <a:rPr lang="pt-BR" dirty="0" err="1"/>
              <a:t>div</a:t>
            </a:r>
            <a:r>
              <a:rPr lang="pt-BR" dirty="0"/>
              <a:t> </a:t>
            </a:r>
          </a:p>
          <a:p>
            <a:r>
              <a:rPr lang="pt-BR" dirty="0"/>
              <a:t>Encadeamento é quando adicionamos um elemento dentro de outro</a:t>
            </a:r>
          </a:p>
          <a:p>
            <a:r>
              <a:rPr lang="pt-BR" dirty="0"/>
              <a:t>O elemento </a:t>
            </a:r>
            <a:r>
              <a:rPr lang="pt-BR" b="1" dirty="0" err="1"/>
              <a:t>Div</a:t>
            </a:r>
            <a:r>
              <a:rPr lang="pt-BR" b="1" dirty="0"/>
              <a:t> </a:t>
            </a:r>
            <a:r>
              <a:rPr lang="pt-BR" dirty="0"/>
              <a:t>define uma divisão ou seção em um documento HTML.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título &lt;h1&gt; e o parágrafo &lt;p&gt; estão encadeados agora</a:t>
            </a:r>
          </a:p>
          <a:p>
            <a:r>
              <a:rPr lang="pt-BR" dirty="0"/>
              <a:t>Isso é muito importante para estilização quando utilizamos CSS</a:t>
            </a:r>
          </a:p>
          <a:p>
            <a:r>
              <a:rPr lang="pt-BR" dirty="0"/>
              <a:t>Para visualizar esse agrupamento, utilize o recurso de inspecionar no navegador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F99341-8577-4FA2-8E73-BCCA3950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3136900"/>
            <a:ext cx="3314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6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3BA6A-96B5-4662-92A1-E0458428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documento HTML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C6CE81-E1FF-448B-B4B0-542F4C93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7" y="2240756"/>
            <a:ext cx="8658225" cy="34194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5340FB-8134-4F8F-858E-BEFF0235B3D3}"/>
              </a:ext>
            </a:extLst>
          </p:cNvPr>
          <p:cNvSpPr txBox="1"/>
          <p:nvPr/>
        </p:nvSpPr>
        <p:spPr>
          <a:xfrm>
            <a:off x="1889760" y="5933440"/>
            <a:ext cx="853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DICA</a:t>
            </a:r>
            <a:r>
              <a:rPr lang="pt-BR" dirty="0"/>
              <a:t>: Para que essa estrutura seja gerada no </a:t>
            </a:r>
            <a:r>
              <a:rPr lang="pt-BR" dirty="0" err="1"/>
              <a:t>VSCode</a:t>
            </a:r>
            <a:r>
              <a:rPr lang="pt-BR" dirty="0"/>
              <a:t> basta digitar: ! &lt;</a:t>
            </a:r>
            <a:r>
              <a:rPr lang="pt-BR" dirty="0" err="1"/>
              <a:t>tab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36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670E-BDFD-4129-9F73-D641A5F3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15EDC-0948-4C3B-BF4B-6141AD2B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Ordenadas</a:t>
            </a:r>
          </a:p>
          <a:p>
            <a:pPr lvl="1"/>
            <a:r>
              <a:rPr lang="pt-BR" dirty="0"/>
              <a:t>numerada</a:t>
            </a:r>
          </a:p>
          <a:p>
            <a:endParaRPr lang="pt-BR" dirty="0"/>
          </a:p>
          <a:p>
            <a:r>
              <a:rPr lang="pt-BR" dirty="0"/>
              <a:t>Não ordenadas</a:t>
            </a:r>
          </a:p>
          <a:p>
            <a:pPr lvl="1"/>
            <a:r>
              <a:rPr lang="pt-BR" dirty="0" err="1"/>
              <a:t>bullets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B77503-76F0-0F88-C114-9811A7DC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28" y="1690688"/>
            <a:ext cx="3514725" cy="3829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1B10A1-F95F-F749-DF2F-E2721FE0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342" y="1930640"/>
            <a:ext cx="2210874" cy="33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0EC3C-DB5F-4E8A-9CC4-1FA38EB2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3D251-AE46-44DD-BEDA-E4CCCAC8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Elementos em bloco</a:t>
            </a:r>
          </a:p>
          <a:p>
            <a:pPr lvl="1"/>
            <a:r>
              <a:rPr lang="pt-BR" dirty="0" err="1"/>
              <a:t>div</a:t>
            </a:r>
            <a:r>
              <a:rPr lang="pt-BR" dirty="0"/>
              <a:t> (</a:t>
            </a:r>
            <a:r>
              <a:rPr lang="pt-BR" dirty="0" err="1"/>
              <a:t>division</a:t>
            </a:r>
            <a:r>
              <a:rPr lang="pt-BR" dirty="0"/>
              <a:t>, ou divisão, </a:t>
            </a:r>
            <a:r>
              <a:rPr lang="pt-BR" dirty="0" err="1"/>
              <a:t>tag</a:t>
            </a:r>
            <a:r>
              <a:rPr lang="pt-BR" dirty="0"/>
              <a:t> de bloco genérica)</a:t>
            </a:r>
          </a:p>
          <a:p>
            <a:pPr lvl="1"/>
            <a:r>
              <a:rPr lang="pt-BR" dirty="0"/>
              <a:t>h1 até h6 (títulos)</a:t>
            </a:r>
          </a:p>
          <a:p>
            <a:pPr lvl="1"/>
            <a:r>
              <a:rPr lang="pt-BR" dirty="0"/>
              <a:t>p (parágrafo)</a:t>
            </a:r>
          </a:p>
          <a:p>
            <a:pPr lvl="1"/>
            <a:r>
              <a:rPr lang="pt-BR" dirty="0" err="1"/>
              <a:t>ul</a:t>
            </a:r>
            <a:r>
              <a:rPr lang="pt-BR" dirty="0"/>
              <a:t> (lista não ordenada)</a:t>
            </a:r>
          </a:p>
          <a:p>
            <a:pPr lvl="1"/>
            <a:r>
              <a:rPr lang="pt-BR" dirty="0" err="1"/>
              <a:t>ol</a:t>
            </a:r>
            <a:r>
              <a:rPr lang="pt-BR" dirty="0"/>
              <a:t> (lista ordenada)</a:t>
            </a:r>
          </a:p>
          <a:p>
            <a:r>
              <a:rPr lang="pt-BR" dirty="0"/>
              <a:t>Elementos em linha</a:t>
            </a:r>
          </a:p>
          <a:p>
            <a:pPr lvl="1"/>
            <a:r>
              <a:rPr lang="pt-BR" dirty="0" err="1"/>
              <a:t>span</a:t>
            </a:r>
            <a:r>
              <a:rPr lang="pt-BR" dirty="0"/>
              <a:t> (</a:t>
            </a:r>
            <a:r>
              <a:rPr lang="pt-BR" dirty="0" err="1"/>
              <a:t>tag</a:t>
            </a:r>
            <a:r>
              <a:rPr lang="pt-BR" dirty="0"/>
              <a:t> em linha genérica)</a:t>
            </a:r>
          </a:p>
          <a:p>
            <a:pPr lvl="1"/>
            <a:r>
              <a:rPr lang="pt-BR" dirty="0" err="1"/>
              <a:t>strong</a:t>
            </a:r>
            <a:r>
              <a:rPr lang="pt-BR" dirty="0"/>
              <a:t> (destaca importância)</a:t>
            </a:r>
          </a:p>
          <a:p>
            <a:pPr lvl="1"/>
            <a:r>
              <a:rPr lang="pt-BR" dirty="0"/>
              <a:t>em (ênfase)</a:t>
            </a:r>
          </a:p>
          <a:p>
            <a:pPr lvl="1"/>
            <a:r>
              <a:rPr lang="pt-BR" dirty="0"/>
              <a:t>a (âncora, usada para links)</a:t>
            </a:r>
          </a:p>
          <a:p>
            <a:pPr lvl="1"/>
            <a:r>
              <a:rPr lang="pt-BR" dirty="0" err="1"/>
              <a:t>img</a:t>
            </a:r>
            <a:r>
              <a:rPr lang="pt-BR" dirty="0"/>
              <a:t> (imagem)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9C9E14-1D43-EB94-31EF-7C42FB713F4D}"/>
              </a:ext>
            </a:extLst>
          </p:cNvPr>
          <p:cNvSpPr txBox="1"/>
          <p:nvPr/>
        </p:nvSpPr>
        <p:spPr>
          <a:xfrm>
            <a:off x="1073888" y="6113720"/>
            <a:ext cx="886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Dica: Para visualizar ative o Inspecionar no Chrome &lt;CTRL&gt; + &lt;SHIFT&gt; + i </a:t>
            </a:r>
          </a:p>
        </p:txBody>
      </p:sp>
    </p:spTree>
    <p:extLst>
      <p:ext uri="{BB962C8B-B14F-4D97-AF65-F5344CB8AC3E}">
        <p14:creationId xmlns:p14="http://schemas.microsoft.com/office/powerpoint/2010/main" val="1397167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805</Words>
  <Application>Microsoft Office PowerPoint</Application>
  <PresentationFormat>Widescreen</PresentationFormat>
  <Paragraphs>165</Paragraphs>
  <Slides>24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Tema do Office</vt:lpstr>
      <vt:lpstr>Apresentação do PowerPoint</vt:lpstr>
      <vt:lpstr>O que é HTML</vt:lpstr>
      <vt:lpstr>Estrutura HTML</vt:lpstr>
      <vt:lpstr>HTML na prática</vt:lpstr>
      <vt:lpstr>Tags HTML</vt:lpstr>
      <vt:lpstr>Encadeamento (nesting)</vt:lpstr>
      <vt:lpstr>Estrutura básica do documento HTML</vt:lpstr>
      <vt:lpstr>Listas</vt:lpstr>
      <vt:lpstr>Blocos</vt:lpstr>
      <vt:lpstr>Apresentação do PowerPoint</vt:lpstr>
      <vt:lpstr>O que é CSS</vt:lpstr>
      <vt:lpstr>CSS</vt:lpstr>
      <vt:lpstr>Escopo de aplicação do estilo </vt:lpstr>
      <vt:lpstr>Cores</vt:lpstr>
      <vt:lpstr>Fontes</vt:lpstr>
      <vt:lpstr>Box Model</vt:lpstr>
      <vt:lpstr>Apresentação do PowerPoint</vt:lpstr>
      <vt:lpstr>JavaScript</vt:lpstr>
      <vt:lpstr>JavaScript</vt:lpstr>
      <vt:lpstr>Variáveis</vt:lpstr>
      <vt:lpstr>String</vt:lpstr>
      <vt:lpstr>Objetos</vt:lpstr>
      <vt:lpstr>Document Object Model - DOM</vt:lpstr>
      <vt:lpstr>Acessar elementos através do 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João Paulo Coelho Furtado</dc:creator>
  <cp:lastModifiedBy>João Paulo Coelho Furtado</cp:lastModifiedBy>
  <cp:revision>56</cp:revision>
  <dcterms:created xsi:type="dcterms:W3CDTF">2022-04-20T13:33:44Z</dcterms:created>
  <dcterms:modified xsi:type="dcterms:W3CDTF">2022-05-13T21:52:25Z</dcterms:modified>
</cp:coreProperties>
</file>