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Lst>
  <p:notesMasterIdLst>
    <p:notesMasterId r:id="rId26"/>
  </p:notesMasterIdLst>
  <p:sldIdLst>
    <p:sldId id="259"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2" r:id="rId19"/>
    <p:sldId id="281" r:id="rId20"/>
    <p:sldId id="283" r:id="rId21"/>
    <p:sldId id="284" r:id="rId22"/>
    <p:sldId id="285" r:id="rId23"/>
    <p:sldId id="286" r:id="rId24"/>
    <p:sldId id="287" r:id="rId25"/>
  </p:sldIdLst>
  <p:sldSz cx="15544800" cy="100584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2" d="100"/>
          <a:sy n="52" d="100"/>
        </p:scale>
        <p:origin x="-1680" y="-120"/>
      </p:cViewPr>
      <p:guideLst>
        <p:guide orient="horz" pos="3168"/>
        <p:guide pos="48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24"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125"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126"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127" name="PlaceHolder 5"/>
          <p:cNvSpPr>
            <a:spLocks noGrp="1"/>
          </p:cNvSpPr>
          <p:nvPr>
            <p:ph type="sldNum"/>
          </p:nvPr>
        </p:nvSpPr>
        <p:spPr>
          <a:xfrm>
            <a:off x="4399200" y="9555480"/>
            <a:ext cx="3372840" cy="502560"/>
          </a:xfrm>
          <a:prstGeom prst="rect">
            <a:avLst/>
          </a:prstGeom>
        </p:spPr>
        <p:txBody>
          <a:bodyPr lIns="0" tIns="0" rIns="0" bIns="0" anchor="b"/>
          <a:lstStyle/>
          <a:p>
            <a:pPr algn="r"/>
            <a:fld id="{B87E47B7-CD0A-46E2-B99B-43D13ECBB680}" type="slidenum">
              <a:rPr lang="en-US" sz="1400">
                <a:latin typeface="Times New Roman"/>
              </a:rPr>
              <a:t>‹#›</a:t>
            </a:fld>
            <a:endParaRPr/>
          </a:p>
        </p:txBody>
      </p:sp>
    </p:spTree>
    <p:extLst>
      <p:ext uri="{BB962C8B-B14F-4D97-AF65-F5344CB8AC3E}">
        <p14:creationId xmlns:p14="http://schemas.microsoft.com/office/powerpoint/2010/main" val="7160807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77240" y="4777560"/>
            <a:ext cx="6217200" cy="4525920"/>
          </a:xfrm>
          <a:prstGeom prst="rect">
            <a:avLst/>
          </a:prstGeom>
        </p:spPr>
        <p:txBody>
          <a:bodyPr lIns="0" tIns="0" rIns="0" bIns="0"/>
          <a:lstStyle/>
          <a:p>
            <a:r>
              <a:rPr lang="en-US" sz="1200">
                <a:latin typeface="Arial"/>
              </a:rPr>
              <a:t>All the above web mapping scenarios are possible because of web services. If you search the Internet, you'll find many definitions of web services and can easily get yourself confused. For the purposes of this course, just think of a web service as a focused task that a specialized computer (the server) knows how to do and allows other computers to invoke. You work with the web service like this:</a:t>
            </a:r>
            <a:endParaRPr/>
          </a:p>
          <a:p>
            <a:endParaRPr/>
          </a:p>
          <a:p>
            <a:r>
              <a:rPr lang="en-US" sz="1200">
                <a:latin typeface="Arial"/>
              </a:rPr>
              <a:t>You invoke the web service by making a request from an application (the client). To make this request you use HTTP, the standard protocol that web browsers use for communicating between clients and servers. The request contains structured pieces of information called parameters. These give specific instructions about how the task should be executed.</a:t>
            </a:r>
            <a:endParaRPr/>
          </a:p>
          <a:p>
            <a:r>
              <a:rPr lang="en-US" sz="1200">
                <a:latin typeface="Arial"/>
              </a:rPr>
              <a:t>The server reads the request and runs its web service code, considering all the parameters while doing so. This produces a response, which is usually a string of information or an image.</a:t>
            </a:r>
            <a:endParaRPr/>
          </a:p>
          <a:p>
            <a:r>
              <a:rPr lang="en-US" sz="1200">
                <a:latin typeface="Arial"/>
              </a:rPr>
              <a:t>The server sends you the response, and your application uses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
        <p:nvSpPr>
          <p:cNvPr id="70" name="PlaceHolder 2"/>
          <p:cNvSpPr>
            <a:spLocks noGrp="1"/>
          </p:cNvSpPr>
          <p:nvPr>
            <p:ph type="body"/>
          </p:nvPr>
        </p:nvSpPr>
        <p:spPr>
          <a:xfrm>
            <a:off x="777240" y="2353320"/>
            <a:ext cx="13989960" cy="2782440"/>
          </a:xfrm>
          <a:prstGeom prst="rect">
            <a:avLst/>
          </a:prstGeom>
        </p:spPr>
        <p:txBody>
          <a:bodyPr lIns="0" tIns="0" rIns="0" bIns="0"/>
          <a:lstStyle/>
          <a:p>
            <a:endParaRPr/>
          </a:p>
        </p:txBody>
      </p:sp>
      <p:sp>
        <p:nvSpPr>
          <p:cNvPr id="71" name="PlaceHolder 3"/>
          <p:cNvSpPr>
            <a:spLocks noGrp="1"/>
          </p:cNvSpPr>
          <p:nvPr>
            <p:ph type="body"/>
          </p:nvPr>
        </p:nvSpPr>
        <p:spPr>
          <a:xfrm>
            <a:off x="777240" y="5400360"/>
            <a:ext cx="13989960" cy="27824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
        <p:nvSpPr>
          <p:cNvPr id="73" name="PlaceHolder 2"/>
          <p:cNvSpPr>
            <a:spLocks noGrp="1"/>
          </p:cNvSpPr>
          <p:nvPr>
            <p:ph type="body"/>
          </p:nvPr>
        </p:nvSpPr>
        <p:spPr>
          <a:xfrm>
            <a:off x="777240" y="2353320"/>
            <a:ext cx="6827040" cy="2782440"/>
          </a:xfrm>
          <a:prstGeom prst="rect">
            <a:avLst/>
          </a:prstGeom>
        </p:spPr>
        <p:txBody>
          <a:bodyPr lIns="0" tIns="0" rIns="0" bIns="0"/>
          <a:lstStyle/>
          <a:p>
            <a:endParaRPr/>
          </a:p>
        </p:txBody>
      </p:sp>
      <p:sp>
        <p:nvSpPr>
          <p:cNvPr id="74" name="PlaceHolder 3"/>
          <p:cNvSpPr>
            <a:spLocks noGrp="1"/>
          </p:cNvSpPr>
          <p:nvPr>
            <p:ph type="body"/>
          </p:nvPr>
        </p:nvSpPr>
        <p:spPr>
          <a:xfrm>
            <a:off x="7945920" y="2353320"/>
            <a:ext cx="6827040" cy="2782440"/>
          </a:xfrm>
          <a:prstGeom prst="rect">
            <a:avLst/>
          </a:prstGeom>
        </p:spPr>
        <p:txBody>
          <a:bodyPr lIns="0" tIns="0" rIns="0" bIns="0"/>
          <a:lstStyle/>
          <a:p>
            <a:endParaRPr/>
          </a:p>
        </p:txBody>
      </p:sp>
      <p:sp>
        <p:nvSpPr>
          <p:cNvPr id="75" name="PlaceHolder 4"/>
          <p:cNvSpPr>
            <a:spLocks noGrp="1"/>
          </p:cNvSpPr>
          <p:nvPr>
            <p:ph type="body"/>
          </p:nvPr>
        </p:nvSpPr>
        <p:spPr>
          <a:xfrm>
            <a:off x="7945920" y="5400360"/>
            <a:ext cx="6827040" cy="2782440"/>
          </a:xfrm>
          <a:prstGeom prst="rect">
            <a:avLst/>
          </a:prstGeom>
        </p:spPr>
        <p:txBody>
          <a:bodyPr lIns="0" tIns="0" rIns="0" bIns="0"/>
          <a:lstStyle/>
          <a:p>
            <a:endParaRPr/>
          </a:p>
        </p:txBody>
      </p:sp>
      <p:sp>
        <p:nvSpPr>
          <p:cNvPr id="76" name="PlaceHolder 5"/>
          <p:cNvSpPr>
            <a:spLocks noGrp="1"/>
          </p:cNvSpPr>
          <p:nvPr>
            <p:ph type="body"/>
          </p:nvPr>
        </p:nvSpPr>
        <p:spPr>
          <a:xfrm>
            <a:off x="777240" y="5400360"/>
            <a:ext cx="6827040" cy="27824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
        <p:nvSpPr>
          <p:cNvPr id="78" name="PlaceHolder 2"/>
          <p:cNvSpPr>
            <a:spLocks noGrp="1"/>
          </p:cNvSpPr>
          <p:nvPr>
            <p:ph type="body"/>
          </p:nvPr>
        </p:nvSpPr>
        <p:spPr>
          <a:xfrm>
            <a:off x="777240" y="2353320"/>
            <a:ext cx="13989960" cy="5833440"/>
          </a:xfrm>
          <a:prstGeom prst="rect">
            <a:avLst/>
          </a:prstGeom>
        </p:spPr>
        <p:txBody>
          <a:bodyPr lIns="0" tIns="0" rIns="0" bIns="0"/>
          <a:lstStyle/>
          <a:p>
            <a:endParaRPr/>
          </a:p>
        </p:txBody>
      </p:sp>
      <p:sp>
        <p:nvSpPr>
          <p:cNvPr id="79" name="PlaceHolder 3"/>
          <p:cNvSpPr>
            <a:spLocks noGrp="1"/>
          </p:cNvSpPr>
          <p:nvPr>
            <p:ph type="body"/>
          </p:nvPr>
        </p:nvSpPr>
        <p:spPr>
          <a:xfrm>
            <a:off x="777240" y="2353320"/>
            <a:ext cx="13989960" cy="5833440"/>
          </a:xfrm>
          <a:prstGeom prst="rect">
            <a:avLst/>
          </a:prstGeom>
        </p:spPr>
        <p:txBody>
          <a:bodyPr lIns="0" tIns="0" rIns="0" bIns="0"/>
          <a:lstStyle/>
          <a:p>
            <a:endParaRPr/>
          </a:p>
        </p:txBody>
      </p:sp>
      <p:pic>
        <p:nvPicPr>
          <p:cNvPr id="80" name="Picture 79"/>
          <p:cNvPicPr/>
          <p:nvPr/>
        </p:nvPicPr>
        <p:blipFill>
          <a:blip r:embed="rId2"/>
          <a:stretch>
            <a:fillRect/>
          </a:stretch>
        </p:blipFill>
        <p:spPr>
          <a:xfrm>
            <a:off x="4115880" y="2353320"/>
            <a:ext cx="7311960" cy="5833440"/>
          </a:xfrm>
          <a:prstGeom prst="rect">
            <a:avLst/>
          </a:prstGeom>
          <a:ln>
            <a:noFill/>
          </a:ln>
        </p:spPr>
      </p:pic>
      <p:pic>
        <p:nvPicPr>
          <p:cNvPr id="81" name="Picture 80"/>
          <p:cNvPicPr/>
          <p:nvPr/>
        </p:nvPicPr>
        <p:blipFill>
          <a:blip r:embed="rId2"/>
          <a:stretch>
            <a:fillRect/>
          </a:stretch>
        </p:blipFill>
        <p:spPr>
          <a:xfrm>
            <a:off x="4115880" y="2353320"/>
            <a:ext cx="7311960" cy="5833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
        <p:nvSpPr>
          <p:cNvPr id="90" name="PlaceHolder 2"/>
          <p:cNvSpPr>
            <a:spLocks noGrp="1"/>
          </p:cNvSpPr>
          <p:nvPr>
            <p:ph type="subTitle"/>
          </p:nvPr>
        </p:nvSpPr>
        <p:spPr>
          <a:xfrm>
            <a:off x="777240" y="2353320"/>
            <a:ext cx="13989960" cy="58338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
        <p:nvSpPr>
          <p:cNvPr id="92" name="PlaceHolder 2"/>
          <p:cNvSpPr>
            <a:spLocks noGrp="1"/>
          </p:cNvSpPr>
          <p:nvPr>
            <p:ph type="body"/>
          </p:nvPr>
        </p:nvSpPr>
        <p:spPr>
          <a:xfrm>
            <a:off x="777240" y="2353320"/>
            <a:ext cx="13989960" cy="583344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
        <p:nvSpPr>
          <p:cNvPr id="94" name="PlaceHolder 2"/>
          <p:cNvSpPr>
            <a:spLocks noGrp="1"/>
          </p:cNvSpPr>
          <p:nvPr>
            <p:ph type="body"/>
          </p:nvPr>
        </p:nvSpPr>
        <p:spPr>
          <a:xfrm>
            <a:off x="777240" y="2353320"/>
            <a:ext cx="6827040" cy="5833440"/>
          </a:xfrm>
          <a:prstGeom prst="rect">
            <a:avLst/>
          </a:prstGeom>
        </p:spPr>
        <p:txBody>
          <a:bodyPr lIns="0" tIns="0" rIns="0" bIns="0"/>
          <a:lstStyle/>
          <a:p>
            <a:endParaRPr/>
          </a:p>
        </p:txBody>
      </p:sp>
      <p:sp>
        <p:nvSpPr>
          <p:cNvPr id="95" name="PlaceHolder 3"/>
          <p:cNvSpPr>
            <a:spLocks noGrp="1"/>
          </p:cNvSpPr>
          <p:nvPr>
            <p:ph type="body"/>
          </p:nvPr>
        </p:nvSpPr>
        <p:spPr>
          <a:xfrm>
            <a:off x="7945920" y="2353320"/>
            <a:ext cx="6827040" cy="583344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777240" y="401040"/>
            <a:ext cx="13989960" cy="77846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
        <p:nvSpPr>
          <p:cNvPr id="99" name="PlaceHolder 2"/>
          <p:cNvSpPr>
            <a:spLocks noGrp="1"/>
          </p:cNvSpPr>
          <p:nvPr>
            <p:ph type="body"/>
          </p:nvPr>
        </p:nvSpPr>
        <p:spPr>
          <a:xfrm>
            <a:off x="777240" y="2353320"/>
            <a:ext cx="6827040" cy="2782440"/>
          </a:xfrm>
          <a:prstGeom prst="rect">
            <a:avLst/>
          </a:prstGeom>
        </p:spPr>
        <p:txBody>
          <a:bodyPr lIns="0" tIns="0" rIns="0" bIns="0"/>
          <a:lstStyle/>
          <a:p>
            <a:endParaRPr/>
          </a:p>
        </p:txBody>
      </p:sp>
      <p:sp>
        <p:nvSpPr>
          <p:cNvPr id="100" name="PlaceHolder 3"/>
          <p:cNvSpPr>
            <a:spLocks noGrp="1"/>
          </p:cNvSpPr>
          <p:nvPr>
            <p:ph type="body"/>
          </p:nvPr>
        </p:nvSpPr>
        <p:spPr>
          <a:xfrm>
            <a:off x="777240" y="5400360"/>
            <a:ext cx="6827040" cy="2782440"/>
          </a:xfrm>
          <a:prstGeom prst="rect">
            <a:avLst/>
          </a:prstGeom>
        </p:spPr>
        <p:txBody>
          <a:bodyPr lIns="0" tIns="0" rIns="0" bIns="0"/>
          <a:lstStyle/>
          <a:p>
            <a:endParaRPr/>
          </a:p>
        </p:txBody>
      </p:sp>
      <p:sp>
        <p:nvSpPr>
          <p:cNvPr id="101" name="PlaceHolder 4"/>
          <p:cNvSpPr>
            <a:spLocks noGrp="1"/>
          </p:cNvSpPr>
          <p:nvPr>
            <p:ph type="body"/>
          </p:nvPr>
        </p:nvSpPr>
        <p:spPr>
          <a:xfrm>
            <a:off x="7945920" y="2353320"/>
            <a:ext cx="6827040" cy="583344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
        <p:nvSpPr>
          <p:cNvPr id="49" name="PlaceHolder 2"/>
          <p:cNvSpPr>
            <a:spLocks noGrp="1"/>
          </p:cNvSpPr>
          <p:nvPr>
            <p:ph type="subTitle"/>
          </p:nvPr>
        </p:nvSpPr>
        <p:spPr>
          <a:xfrm>
            <a:off x="777240" y="2353320"/>
            <a:ext cx="13989960" cy="58338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
        <p:nvSpPr>
          <p:cNvPr id="103" name="PlaceHolder 2"/>
          <p:cNvSpPr>
            <a:spLocks noGrp="1"/>
          </p:cNvSpPr>
          <p:nvPr>
            <p:ph type="body"/>
          </p:nvPr>
        </p:nvSpPr>
        <p:spPr>
          <a:xfrm>
            <a:off x="777240" y="2353320"/>
            <a:ext cx="6827040" cy="5833440"/>
          </a:xfrm>
          <a:prstGeom prst="rect">
            <a:avLst/>
          </a:prstGeom>
        </p:spPr>
        <p:txBody>
          <a:bodyPr lIns="0" tIns="0" rIns="0" bIns="0"/>
          <a:lstStyle/>
          <a:p>
            <a:endParaRPr/>
          </a:p>
        </p:txBody>
      </p:sp>
      <p:sp>
        <p:nvSpPr>
          <p:cNvPr id="104" name="PlaceHolder 3"/>
          <p:cNvSpPr>
            <a:spLocks noGrp="1"/>
          </p:cNvSpPr>
          <p:nvPr>
            <p:ph type="body"/>
          </p:nvPr>
        </p:nvSpPr>
        <p:spPr>
          <a:xfrm>
            <a:off x="7945920" y="2353320"/>
            <a:ext cx="6827040" cy="2782440"/>
          </a:xfrm>
          <a:prstGeom prst="rect">
            <a:avLst/>
          </a:prstGeom>
        </p:spPr>
        <p:txBody>
          <a:bodyPr lIns="0" tIns="0" rIns="0" bIns="0"/>
          <a:lstStyle/>
          <a:p>
            <a:endParaRPr/>
          </a:p>
        </p:txBody>
      </p:sp>
      <p:sp>
        <p:nvSpPr>
          <p:cNvPr id="105" name="PlaceHolder 4"/>
          <p:cNvSpPr>
            <a:spLocks noGrp="1"/>
          </p:cNvSpPr>
          <p:nvPr>
            <p:ph type="body"/>
          </p:nvPr>
        </p:nvSpPr>
        <p:spPr>
          <a:xfrm>
            <a:off x="7945920" y="5400360"/>
            <a:ext cx="6827040" cy="27824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
        <p:nvSpPr>
          <p:cNvPr id="107" name="PlaceHolder 2"/>
          <p:cNvSpPr>
            <a:spLocks noGrp="1"/>
          </p:cNvSpPr>
          <p:nvPr>
            <p:ph type="body"/>
          </p:nvPr>
        </p:nvSpPr>
        <p:spPr>
          <a:xfrm>
            <a:off x="777240" y="2353320"/>
            <a:ext cx="6827040" cy="2782440"/>
          </a:xfrm>
          <a:prstGeom prst="rect">
            <a:avLst/>
          </a:prstGeom>
        </p:spPr>
        <p:txBody>
          <a:bodyPr lIns="0" tIns="0" rIns="0" bIns="0"/>
          <a:lstStyle/>
          <a:p>
            <a:endParaRPr/>
          </a:p>
        </p:txBody>
      </p:sp>
      <p:sp>
        <p:nvSpPr>
          <p:cNvPr id="108" name="PlaceHolder 3"/>
          <p:cNvSpPr>
            <a:spLocks noGrp="1"/>
          </p:cNvSpPr>
          <p:nvPr>
            <p:ph type="body"/>
          </p:nvPr>
        </p:nvSpPr>
        <p:spPr>
          <a:xfrm>
            <a:off x="7945920" y="2353320"/>
            <a:ext cx="6827040" cy="2782440"/>
          </a:xfrm>
          <a:prstGeom prst="rect">
            <a:avLst/>
          </a:prstGeom>
        </p:spPr>
        <p:txBody>
          <a:bodyPr lIns="0" tIns="0" rIns="0" bIns="0"/>
          <a:lstStyle/>
          <a:p>
            <a:endParaRPr/>
          </a:p>
        </p:txBody>
      </p:sp>
      <p:sp>
        <p:nvSpPr>
          <p:cNvPr id="109" name="PlaceHolder 4"/>
          <p:cNvSpPr>
            <a:spLocks noGrp="1"/>
          </p:cNvSpPr>
          <p:nvPr>
            <p:ph type="body"/>
          </p:nvPr>
        </p:nvSpPr>
        <p:spPr>
          <a:xfrm>
            <a:off x="777240" y="5400360"/>
            <a:ext cx="13989960" cy="27824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
        <p:nvSpPr>
          <p:cNvPr id="111" name="PlaceHolder 2"/>
          <p:cNvSpPr>
            <a:spLocks noGrp="1"/>
          </p:cNvSpPr>
          <p:nvPr>
            <p:ph type="body"/>
          </p:nvPr>
        </p:nvSpPr>
        <p:spPr>
          <a:xfrm>
            <a:off x="777240" y="2353320"/>
            <a:ext cx="13989960" cy="2782440"/>
          </a:xfrm>
          <a:prstGeom prst="rect">
            <a:avLst/>
          </a:prstGeom>
        </p:spPr>
        <p:txBody>
          <a:bodyPr lIns="0" tIns="0" rIns="0" bIns="0"/>
          <a:lstStyle/>
          <a:p>
            <a:endParaRPr/>
          </a:p>
        </p:txBody>
      </p:sp>
      <p:sp>
        <p:nvSpPr>
          <p:cNvPr id="112" name="PlaceHolder 3"/>
          <p:cNvSpPr>
            <a:spLocks noGrp="1"/>
          </p:cNvSpPr>
          <p:nvPr>
            <p:ph type="body"/>
          </p:nvPr>
        </p:nvSpPr>
        <p:spPr>
          <a:xfrm>
            <a:off x="777240" y="5400360"/>
            <a:ext cx="13989960" cy="27824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
        <p:nvSpPr>
          <p:cNvPr id="114" name="PlaceHolder 2"/>
          <p:cNvSpPr>
            <a:spLocks noGrp="1"/>
          </p:cNvSpPr>
          <p:nvPr>
            <p:ph type="body"/>
          </p:nvPr>
        </p:nvSpPr>
        <p:spPr>
          <a:xfrm>
            <a:off x="777240" y="2353320"/>
            <a:ext cx="6827040" cy="2782440"/>
          </a:xfrm>
          <a:prstGeom prst="rect">
            <a:avLst/>
          </a:prstGeom>
        </p:spPr>
        <p:txBody>
          <a:bodyPr lIns="0" tIns="0" rIns="0" bIns="0"/>
          <a:lstStyle/>
          <a:p>
            <a:endParaRPr/>
          </a:p>
        </p:txBody>
      </p:sp>
      <p:sp>
        <p:nvSpPr>
          <p:cNvPr id="115" name="PlaceHolder 3"/>
          <p:cNvSpPr>
            <a:spLocks noGrp="1"/>
          </p:cNvSpPr>
          <p:nvPr>
            <p:ph type="body"/>
          </p:nvPr>
        </p:nvSpPr>
        <p:spPr>
          <a:xfrm>
            <a:off x="7945920" y="2353320"/>
            <a:ext cx="6827040" cy="2782440"/>
          </a:xfrm>
          <a:prstGeom prst="rect">
            <a:avLst/>
          </a:prstGeom>
        </p:spPr>
        <p:txBody>
          <a:bodyPr lIns="0" tIns="0" rIns="0" bIns="0"/>
          <a:lstStyle/>
          <a:p>
            <a:endParaRPr/>
          </a:p>
        </p:txBody>
      </p:sp>
      <p:sp>
        <p:nvSpPr>
          <p:cNvPr id="116" name="PlaceHolder 4"/>
          <p:cNvSpPr>
            <a:spLocks noGrp="1"/>
          </p:cNvSpPr>
          <p:nvPr>
            <p:ph type="body"/>
          </p:nvPr>
        </p:nvSpPr>
        <p:spPr>
          <a:xfrm>
            <a:off x="7945920" y="5400360"/>
            <a:ext cx="6827040" cy="2782440"/>
          </a:xfrm>
          <a:prstGeom prst="rect">
            <a:avLst/>
          </a:prstGeom>
        </p:spPr>
        <p:txBody>
          <a:bodyPr lIns="0" tIns="0" rIns="0" bIns="0"/>
          <a:lstStyle/>
          <a:p>
            <a:endParaRPr/>
          </a:p>
        </p:txBody>
      </p:sp>
      <p:sp>
        <p:nvSpPr>
          <p:cNvPr id="117" name="PlaceHolder 5"/>
          <p:cNvSpPr>
            <a:spLocks noGrp="1"/>
          </p:cNvSpPr>
          <p:nvPr>
            <p:ph type="body"/>
          </p:nvPr>
        </p:nvSpPr>
        <p:spPr>
          <a:xfrm>
            <a:off x="777240" y="5400360"/>
            <a:ext cx="6827040" cy="27824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
        <p:nvSpPr>
          <p:cNvPr id="119" name="PlaceHolder 2"/>
          <p:cNvSpPr>
            <a:spLocks noGrp="1"/>
          </p:cNvSpPr>
          <p:nvPr>
            <p:ph type="body"/>
          </p:nvPr>
        </p:nvSpPr>
        <p:spPr>
          <a:xfrm>
            <a:off x="777240" y="2353320"/>
            <a:ext cx="13989960" cy="5833440"/>
          </a:xfrm>
          <a:prstGeom prst="rect">
            <a:avLst/>
          </a:prstGeom>
        </p:spPr>
        <p:txBody>
          <a:bodyPr lIns="0" tIns="0" rIns="0" bIns="0"/>
          <a:lstStyle/>
          <a:p>
            <a:endParaRPr/>
          </a:p>
        </p:txBody>
      </p:sp>
      <p:sp>
        <p:nvSpPr>
          <p:cNvPr id="120" name="PlaceHolder 3"/>
          <p:cNvSpPr>
            <a:spLocks noGrp="1"/>
          </p:cNvSpPr>
          <p:nvPr>
            <p:ph type="body"/>
          </p:nvPr>
        </p:nvSpPr>
        <p:spPr>
          <a:xfrm>
            <a:off x="777240" y="2353320"/>
            <a:ext cx="13989960" cy="5833440"/>
          </a:xfrm>
          <a:prstGeom prst="rect">
            <a:avLst/>
          </a:prstGeom>
        </p:spPr>
        <p:txBody>
          <a:bodyPr lIns="0" tIns="0" rIns="0" bIns="0"/>
          <a:lstStyle/>
          <a:p>
            <a:endParaRPr/>
          </a:p>
        </p:txBody>
      </p:sp>
      <p:pic>
        <p:nvPicPr>
          <p:cNvPr id="121" name="Picture 120"/>
          <p:cNvPicPr/>
          <p:nvPr/>
        </p:nvPicPr>
        <p:blipFill>
          <a:blip r:embed="rId2"/>
          <a:stretch>
            <a:fillRect/>
          </a:stretch>
        </p:blipFill>
        <p:spPr>
          <a:xfrm>
            <a:off x="4115880" y="2353320"/>
            <a:ext cx="7311960" cy="5833440"/>
          </a:xfrm>
          <a:prstGeom prst="rect">
            <a:avLst/>
          </a:prstGeom>
          <a:ln>
            <a:noFill/>
          </a:ln>
        </p:spPr>
      </p:pic>
      <p:pic>
        <p:nvPicPr>
          <p:cNvPr id="122" name="Picture 121"/>
          <p:cNvPicPr/>
          <p:nvPr/>
        </p:nvPicPr>
        <p:blipFill>
          <a:blip r:embed="rId2"/>
          <a:stretch>
            <a:fillRect/>
          </a:stretch>
        </p:blipFill>
        <p:spPr>
          <a:xfrm>
            <a:off x="4115880" y="2353320"/>
            <a:ext cx="7311960" cy="58334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
        <p:nvSpPr>
          <p:cNvPr id="51" name="PlaceHolder 2"/>
          <p:cNvSpPr>
            <a:spLocks noGrp="1"/>
          </p:cNvSpPr>
          <p:nvPr>
            <p:ph type="body"/>
          </p:nvPr>
        </p:nvSpPr>
        <p:spPr>
          <a:xfrm>
            <a:off x="777240" y="2353320"/>
            <a:ext cx="13989960" cy="58334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
        <p:nvSpPr>
          <p:cNvPr id="53" name="PlaceHolder 2"/>
          <p:cNvSpPr>
            <a:spLocks noGrp="1"/>
          </p:cNvSpPr>
          <p:nvPr>
            <p:ph type="body"/>
          </p:nvPr>
        </p:nvSpPr>
        <p:spPr>
          <a:xfrm>
            <a:off x="777240" y="2353320"/>
            <a:ext cx="6827040" cy="5833440"/>
          </a:xfrm>
          <a:prstGeom prst="rect">
            <a:avLst/>
          </a:prstGeom>
        </p:spPr>
        <p:txBody>
          <a:bodyPr lIns="0" tIns="0" rIns="0" bIns="0"/>
          <a:lstStyle/>
          <a:p>
            <a:endParaRPr/>
          </a:p>
        </p:txBody>
      </p:sp>
      <p:sp>
        <p:nvSpPr>
          <p:cNvPr id="54" name="PlaceHolder 3"/>
          <p:cNvSpPr>
            <a:spLocks noGrp="1"/>
          </p:cNvSpPr>
          <p:nvPr>
            <p:ph type="body"/>
          </p:nvPr>
        </p:nvSpPr>
        <p:spPr>
          <a:xfrm>
            <a:off x="7945920" y="2353320"/>
            <a:ext cx="6827040" cy="58334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77240" y="401040"/>
            <a:ext cx="13989960" cy="77846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
        <p:nvSpPr>
          <p:cNvPr id="58" name="PlaceHolder 2"/>
          <p:cNvSpPr>
            <a:spLocks noGrp="1"/>
          </p:cNvSpPr>
          <p:nvPr>
            <p:ph type="body"/>
          </p:nvPr>
        </p:nvSpPr>
        <p:spPr>
          <a:xfrm>
            <a:off x="777240" y="2353320"/>
            <a:ext cx="6827040" cy="2782440"/>
          </a:xfrm>
          <a:prstGeom prst="rect">
            <a:avLst/>
          </a:prstGeom>
        </p:spPr>
        <p:txBody>
          <a:bodyPr lIns="0" tIns="0" rIns="0" bIns="0"/>
          <a:lstStyle/>
          <a:p>
            <a:endParaRPr/>
          </a:p>
        </p:txBody>
      </p:sp>
      <p:sp>
        <p:nvSpPr>
          <p:cNvPr id="59" name="PlaceHolder 3"/>
          <p:cNvSpPr>
            <a:spLocks noGrp="1"/>
          </p:cNvSpPr>
          <p:nvPr>
            <p:ph type="body"/>
          </p:nvPr>
        </p:nvSpPr>
        <p:spPr>
          <a:xfrm>
            <a:off x="777240" y="5400360"/>
            <a:ext cx="6827040" cy="2782440"/>
          </a:xfrm>
          <a:prstGeom prst="rect">
            <a:avLst/>
          </a:prstGeom>
        </p:spPr>
        <p:txBody>
          <a:bodyPr lIns="0" tIns="0" rIns="0" bIns="0"/>
          <a:lstStyle/>
          <a:p>
            <a:endParaRPr/>
          </a:p>
        </p:txBody>
      </p:sp>
      <p:sp>
        <p:nvSpPr>
          <p:cNvPr id="60" name="PlaceHolder 4"/>
          <p:cNvSpPr>
            <a:spLocks noGrp="1"/>
          </p:cNvSpPr>
          <p:nvPr>
            <p:ph type="body"/>
          </p:nvPr>
        </p:nvSpPr>
        <p:spPr>
          <a:xfrm>
            <a:off x="7945920" y="2353320"/>
            <a:ext cx="6827040" cy="58334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
        <p:nvSpPr>
          <p:cNvPr id="62" name="PlaceHolder 2"/>
          <p:cNvSpPr>
            <a:spLocks noGrp="1"/>
          </p:cNvSpPr>
          <p:nvPr>
            <p:ph type="body"/>
          </p:nvPr>
        </p:nvSpPr>
        <p:spPr>
          <a:xfrm>
            <a:off x="777240" y="2353320"/>
            <a:ext cx="6827040" cy="5833440"/>
          </a:xfrm>
          <a:prstGeom prst="rect">
            <a:avLst/>
          </a:prstGeom>
        </p:spPr>
        <p:txBody>
          <a:bodyPr lIns="0" tIns="0" rIns="0" bIns="0"/>
          <a:lstStyle/>
          <a:p>
            <a:endParaRPr/>
          </a:p>
        </p:txBody>
      </p:sp>
      <p:sp>
        <p:nvSpPr>
          <p:cNvPr id="63" name="PlaceHolder 3"/>
          <p:cNvSpPr>
            <a:spLocks noGrp="1"/>
          </p:cNvSpPr>
          <p:nvPr>
            <p:ph type="body"/>
          </p:nvPr>
        </p:nvSpPr>
        <p:spPr>
          <a:xfrm>
            <a:off x="7945920" y="2353320"/>
            <a:ext cx="6827040" cy="2782440"/>
          </a:xfrm>
          <a:prstGeom prst="rect">
            <a:avLst/>
          </a:prstGeom>
        </p:spPr>
        <p:txBody>
          <a:bodyPr lIns="0" tIns="0" rIns="0" bIns="0"/>
          <a:lstStyle/>
          <a:p>
            <a:endParaRPr/>
          </a:p>
        </p:txBody>
      </p:sp>
      <p:sp>
        <p:nvSpPr>
          <p:cNvPr id="64" name="PlaceHolder 4"/>
          <p:cNvSpPr>
            <a:spLocks noGrp="1"/>
          </p:cNvSpPr>
          <p:nvPr>
            <p:ph type="body"/>
          </p:nvPr>
        </p:nvSpPr>
        <p:spPr>
          <a:xfrm>
            <a:off x="7945920" y="5400360"/>
            <a:ext cx="6827040" cy="27824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77240" y="401040"/>
            <a:ext cx="13989960" cy="1679400"/>
          </a:xfrm>
          <a:prstGeom prst="rect">
            <a:avLst/>
          </a:prstGeom>
        </p:spPr>
        <p:txBody>
          <a:bodyPr lIns="0" tIns="0" rIns="0" bIns="0" anchor="ctr"/>
          <a:lstStyle/>
          <a:p>
            <a:endParaRPr/>
          </a:p>
        </p:txBody>
      </p:sp>
      <p:sp>
        <p:nvSpPr>
          <p:cNvPr id="66" name="PlaceHolder 2"/>
          <p:cNvSpPr>
            <a:spLocks noGrp="1"/>
          </p:cNvSpPr>
          <p:nvPr>
            <p:ph type="body"/>
          </p:nvPr>
        </p:nvSpPr>
        <p:spPr>
          <a:xfrm>
            <a:off x="777240" y="2353320"/>
            <a:ext cx="6827040" cy="2782440"/>
          </a:xfrm>
          <a:prstGeom prst="rect">
            <a:avLst/>
          </a:prstGeom>
        </p:spPr>
        <p:txBody>
          <a:bodyPr lIns="0" tIns="0" rIns="0" bIns="0"/>
          <a:lstStyle/>
          <a:p>
            <a:endParaRPr/>
          </a:p>
        </p:txBody>
      </p:sp>
      <p:sp>
        <p:nvSpPr>
          <p:cNvPr id="67" name="PlaceHolder 3"/>
          <p:cNvSpPr>
            <a:spLocks noGrp="1"/>
          </p:cNvSpPr>
          <p:nvPr>
            <p:ph type="body"/>
          </p:nvPr>
        </p:nvSpPr>
        <p:spPr>
          <a:xfrm>
            <a:off x="7945920" y="2353320"/>
            <a:ext cx="6827040" cy="2782440"/>
          </a:xfrm>
          <a:prstGeom prst="rect">
            <a:avLst/>
          </a:prstGeom>
        </p:spPr>
        <p:txBody>
          <a:bodyPr lIns="0" tIns="0" rIns="0" bIns="0"/>
          <a:lstStyle/>
          <a:p>
            <a:endParaRPr/>
          </a:p>
        </p:txBody>
      </p:sp>
      <p:sp>
        <p:nvSpPr>
          <p:cNvPr id="68" name="PlaceHolder 4"/>
          <p:cNvSpPr>
            <a:spLocks noGrp="1"/>
          </p:cNvSpPr>
          <p:nvPr>
            <p:ph type="body"/>
          </p:nvPr>
        </p:nvSpPr>
        <p:spPr>
          <a:xfrm>
            <a:off x="777240" y="5400360"/>
            <a:ext cx="13989960" cy="27824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flipH="1">
            <a:off x="18000" y="8442000"/>
            <a:ext cx="15535800" cy="1615680"/>
          </a:xfrm>
          <a:prstGeom prst="rtTriangle">
            <a:avLst/>
          </a:prstGeom>
          <a:solidFill>
            <a:srgbClr val="008242"/>
          </a:solidFill>
          <a:ln w="9360">
            <a:noFill/>
          </a:ln>
        </p:spPr>
      </p:sp>
      <p:sp>
        <p:nvSpPr>
          <p:cNvPr id="42" name="CustomShape 2"/>
          <p:cNvSpPr/>
          <p:nvPr/>
        </p:nvSpPr>
        <p:spPr>
          <a:xfrm>
            <a:off x="0" y="8442000"/>
            <a:ext cx="15535800" cy="1637640"/>
          </a:xfrm>
          <a:prstGeom prst="rtTriangle">
            <a:avLst/>
          </a:prstGeom>
          <a:solidFill>
            <a:srgbClr val="003262"/>
          </a:solidFill>
          <a:ln w="9360">
            <a:noFill/>
          </a:ln>
        </p:spPr>
      </p:sp>
      <p:sp>
        <p:nvSpPr>
          <p:cNvPr id="43" name="CustomShape 3"/>
          <p:cNvSpPr/>
          <p:nvPr/>
        </p:nvSpPr>
        <p:spPr>
          <a:xfrm>
            <a:off x="454680" y="7783920"/>
            <a:ext cx="330120" cy="657000"/>
          </a:xfrm>
          <a:prstGeom prst="rect">
            <a:avLst/>
          </a:prstGeom>
          <a:noFill/>
          <a:ln>
            <a:noFill/>
          </a:ln>
        </p:spPr>
      </p:sp>
      <p:pic>
        <p:nvPicPr>
          <p:cNvPr id="44" name="Picture 33"/>
          <p:cNvPicPr/>
          <p:nvPr/>
        </p:nvPicPr>
        <p:blipFill>
          <a:blip r:embed="rId14"/>
          <a:stretch>
            <a:fillRect/>
          </a:stretch>
        </p:blipFill>
        <p:spPr>
          <a:xfrm>
            <a:off x="256320" y="8927640"/>
            <a:ext cx="3214080" cy="776520"/>
          </a:xfrm>
          <a:prstGeom prst="rect">
            <a:avLst/>
          </a:prstGeom>
          <a:ln>
            <a:noFill/>
          </a:ln>
        </p:spPr>
      </p:pic>
      <p:pic>
        <p:nvPicPr>
          <p:cNvPr id="45" name="Picture 22"/>
          <p:cNvPicPr/>
          <p:nvPr/>
        </p:nvPicPr>
        <p:blipFill>
          <a:blip r:embed="rId15"/>
          <a:stretch>
            <a:fillRect/>
          </a:stretch>
        </p:blipFill>
        <p:spPr>
          <a:xfrm>
            <a:off x="13156200" y="8842680"/>
            <a:ext cx="2133360" cy="838080"/>
          </a:xfrm>
          <a:prstGeom prst="rect">
            <a:avLst/>
          </a:prstGeom>
          <a:ln>
            <a:noFill/>
          </a:ln>
        </p:spPr>
      </p:pic>
      <p:sp>
        <p:nvSpPr>
          <p:cNvPr id="46" name="PlaceHolder 4"/>
          <p:cNvSpPr>
            <a:spLocks noGrp="1"/>
          </p:cNvSpPr>
          <p:nvPr>
            <p:ph type="title"/>
          </p:nvPr>
        </p:nvSpPr>
        <p:spPr>
          <a:xfrm>
            <a:off x="777240" y="401040"/>
            <a:ext cx="13989960" cy="1679040"/>
          </a:xfrm>
          <a:prstGeom prst="rect">
            <a:avLst/>
          </a:prstGeom>
        </p:spPr>
        <p:txBody>
          <a:bodyPr lIns="0" tIns="0" rIns="0" bIns="0" anchor="ctr"/>
          <a:lstStyle/>
          <a:p>
            <a:r>
              <a:rPr lang="en-US">
                <a:latin typeface="Arial"/>
              </a:rPr>
              <a:t>Click to edit the title text format</a:t>
            </a:r>
            <a:endParaRPr/>
          </a:p>
        </p:txBody>
      </p:sp>
      <p:sp>
        <p:nvSpPr>
          <p:cNvPr id="47" name="PlaceHolder 5"/>
          <p:cNvSpPr>
            <a:spLocks noGrp="1"/>
          </p:cNvSpPr>
          <p:nvPr>
            <p:ph type="body"/>
          </p:nvPr>
        </p:nvSpPr>
        <p:spPr>
          <a:xfrm>
            <a:off x="777240" y="2353320"/>
            <a:ext cx="13989960" cy="5833440"/>
          </a:xfrm>
          <a:prstGeom prst="rect">
            <a:avLst/>
          </a:prstGeom>
        </p:spPr>
        <p:txBody>
          <a:bodyPr lIns="0" tIns="0" rIns="0" bIns="0"/>
          <a:lstStyle/>
          <a:p>
            <a:pPr>
              <a:buSzPct val="45000"/>
              <a:buFont typeface="StarSymbol"/>
              <a:buChar char=""/>
            </a:pPr>
            <a:r>
              <a:rPr lang="en-US" sz="2800">
                <a:latin typeface="Arial"/>
              </a:rPr>
              <a:t>Click to edit the outline text format</a:t>
            </a:r>
            <a:endParaRPr/>
          </a:p>
          <a:p>
            <a:pPr lvl="1">
              <a:buSzPct val="75000"/>
              <a:buFont typeface="StarSymbol"/>
              <a:buChar char=""/>
            </a:pPr>
            <a:r>
              <a:rPr lang="en-US" sz="2000">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flipH="1">
            <a:off x="18000" y="8442000"/>
            <a:ext cx="15535800" cy="1615680"/>
          </a:xfrm>
          <a:prstGeom prst="rtTriangle">
            <a:avLst/>
          </a:prstGeom>
          <a:solidFill>
            <a:srgbClr val="008242"/>
          </a:solidFill>
          <a:ln w="9360">
            <a:noFill/>
          </a:ln>
        </p:spPr>
      </p:sp>
      <p:sp>
        <p:nvSpPr>
          <p:cNvPr id="83" name="CustomShape 2"/>
          <p:cNvSpPr/>
          <p:nvPr/>
        </p:nvSpPr>
        <p:spPr>
          <a:xfrm>
            <a:off x="0" y="8442000"/>
            <a:ext cx="15535800" cy="1637640"/>
          </a:xfrm>
          <a:prstGeom prst="rtTriangle">
            <a:avLst/>
          </a:prstGeom>
          <a:solidFill>
            <a:srgbClr val="003262"/>
          </a:solidFill>
          <a:ln w="9360">
            <a:noFill/>
          </a:ln>
        </p:spPr>
      </p:sp>
      <p:sp>
        <p:nvSpPr>
          <p:cNvPr id="84" name="CustomShape 3"/>
          <p:cNvSpPr/>
          <p:nvPr/>
        </p:nvSpPr>
        <p:spPr>
          <a:xfrm>
            <a:off x="454680" y="7783920"/>
            <a:ext cx="330120" cy="657000"/>
          </a:xfrm>
          <a:prstGeom prst="rect">
            <a:avLst/>
          </a:prstGeom>
          <a:noFill/>
          <a:ln>
            <a:noFill/>
          </a:ln>
        </p:spPr>
      </p:sp>
      <p:pic>
        <p:nvPicPr>
          <p:cNvPr id="85" name="Picture 33"/>
          <p:cNvPicPr/>
          <p:nvPr/>
        </p:nvPicPr>
        <p:blipFill>
          <a:blip r:embed="rId14"/>
          <a:stretch>
            <a:fillRect/>
          </a:stretch>
        </p:blipFill>
        <p:spPr>
          <a:xfrm>
            <a:off x="256320" y="8927640"/>
            <a:ext cx="3214080" cy="776520"/>
          </a:xfrm>
          <a:prstGeom prst="rect">
            <a:avLst/>
          </a:prstGeom>
          <a:ln>
            <a:noFill/>
          </a:ln>
        </p:spPr>
      </p:pic>
      <p:pic>
        <p:nvPicPr>
          <p:cNvPr id="86" name="Picture 22"/>
          <p:cNvPicPr/>
          <p:nvPr/>
        </p:nvPicPr>
        <p:blipFill>
          <a:blip r:embed="rId15"/>
          <a:stretch>
            <a:fillRect/>
          </a:stretch>
        </p:blipFill>
        <p:spPr>
          <a:xfrm>
            <a:off x="13156200" y="8842680"/>
            <a:ext cx="2133360" cy="838080"/>
          </a:xfrm>
          <a:prstGeom prst="rect">
            <a:avLst/>
          </a:prstGeom>
          <a:ln>
            <a:noFill/>
          </a:ln>
        </p:spPr>
      </p:pic>
      <p:sp>
        <p:nvSpPr>
          <p:cNvPr id="87" name="PlaceHolder 4"/>
          <p:cNvSpPr>
            <a:spLocks noGrp="1"/>
          </p:cNvSpPr>
          <p:nvPr>
            <p:ph type="title"/>
          </p:nvPr>
        </p:nvSpPr>
        <p:spPr>
          <a:xfrm>
            <a:off x="777240" y="401040"/>
            <a:ext cx="13989960" cy="1679040"/>
          </a:xfrm>
          <a:prstGeom prst="rect">
            <a:avLst/>
          </a:prstGeom>
        </p:spPr>
        <p:txBody>
          <a:bodyPr lIns="0" tIns="0" rIns="0" bIns="0" anchor="ctr"/>
          <a:lstStyle/>
          <a:p>
            <a:r>
              <a:rPr lang="en-US">
                <a:latin typeface="Arial"/>
              </a:rPr>
              <a:t>Click to edit the title text format</a:t>
            </a:r>
            <a:endParaRPr/>
          </a:p>
        </p:txBody>
      </p:sp>
      <p:sp>
        <p:nvSpPr>
          <p:cNvPr id="88" name="PlaceHolder 5"/>
          <p:cNvSpPr>
            <a:spLocks noGrp="1"/>
          </p:cNvSpPr>
          <p:nvPr>
            <p:ph type="body"/>
          </p:nvPr>
        </p:nvSpPr>
        <p:spPr>
          <a:xfrm>
            <a:off x="777240" y="2353320"/>
            <a:ext cx="13989960" cy="5833440"/>
          </a:xfrm>
          <a:prstGeom prst="rect">
            <a:avLst/>
          </a:prstGeom>
        </p:spPr>
        <p:txBody>
          <a:bodyPr lIns="0" tIns="0" rIns="0" bIns="0"/>
          <a:lstStyle/>
          <a:p>
            <a:pPr>
              <a:buSzPct val="45000"/>
              <a:buFont typeface="StarSymbol"/>
              <a:buChar char=""/>
            </a:pPr>
            <a:r>
              <a:rPr lang="en-US" sz="2800">
                <a:latin typeface="Arial"/>
              </a:rPr>
              <a:t>Click to edit the outline text format</a:t>
            </a:r>
            <a:endParaRPr/>
          </a:p>
          <a:p>
            <a:pPr lvl="1">
              <a:buSzPct val="75000"/>
              <a:buFont typeface="StarSymbol"/>
              <a:buChar char=""/>
            </a:pPr>
            <a:r>
              <a:rPr lang="en-US" sz="2000">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97160" y="466560"/>
            <a:ext cx="14449680" cy="1686600"/>
          </a:xfrm>
          <a:prstGeom prst="rect">
            <a:avLst/>
          </a:prstGeom>
          <a:noFill/>
          <a:ln>
            <a:noFill/>
          </a:ln>
        </p:spPr>
        <p:txBody>
          <a:bodyPr lIns="163800" tIns="82080" rIns="163800" bIns="82080" anchor="ctr"/>
          <a:lstStyle/>
          <a:p>
            <a:pPr>
              <a:lnSpc>
                <a:spcPct val="100000"/>
              </a:lnSpc>
            </a:pPr>
            <a:r>
              <a:rPr lang="en-US" sz="7000">
                <a:solidFill>
                  <a:srgbClr val="584F29"/>
                </a:solidFill>
                <a:latin typeface="Georgia"/>
                <a:ea typeface="DejaVu Sans"/>
              </a:rPr>
              <a:t>What is a Web Map?</a:t>
            </a:r>
            <a:endParaRPr/>
          </a:p>
        </p:txBody>
      </p:sp>
      <p:sp>
        <p:nvSpPr>
          <p:cNvPr id="135" name="CustomShape 2"/>
          <p:cNvSpPr/>
          <p:nvPr/>
        </p:nvSpPr>
        <p:spPr>
          <a:xfrm>
            <a:off x="540360" y="2407320"/>
            <a:ext cx="14406480" cy="1890000"/>
          </a:xfrm>
          <a:prstGeom prst="rect">
            <a:avLst/>
          </a:prstGeom>
          <a:noFill/>
          <a:ln>
            <a:noFill/>
          </a:ln>
        </p:spPr>
        <p:txBody>
          <a:bodyPr lIns="163800" tIns="82080" rIns="163800" bIns="82080"/>
          <a:lstStyle/>
          <a:p>
            <a:pPr>
              <a:lnSpc>
                <a:spcPct val="100000"/>
              </a:lnSpc>
              <a:buFont typeface="Arial"/>
              <a:buChar char="•"/>
            </a:pPr>
            <a:r>
              <a:rPr lang="en-US" sz="4000" dirty="0" smtClean="0">
                <a:solidFill>
                  <a:srgbClr val="584F29"/>
                </a:solidFill>
                <a:latin typeface="Georgia"/>
                <a:ea typeface="DejaVu Sans"/>
              </a:rPr>
              <a:t> Digital </a:t>
            </a:r>
            <a:r>
              <a:rPr lang="en-US" sz="4000" dirty="0">
                <a:solidFill>
                  <a:srgbClr val="584F29"/>
                </a:solidFill>
                <a:latin typeface="Georgia"/>
                <a:ea typeface="DejaVu Sans"/>
              </a:rPr>
              <a:t>Map that works in the </a:t>
            </a:r>
            <a:r>
              <a:rPr lang="en-US" sz="4000" dirty="0" smtClean="0">
                <a:solidFill>
                  <a:srgbClr val="584F29"/>
                </a:solidFill>
                <a:latin typeface="Georgia"/>
                <a:ea typeface="DejaVu Sans"/>
              </a:rPr>
              <a:t>browser</a:t>
            </a:r>
          </a:p>
          <a:p>
            <a:pPr>
              <a:lnSpc>
                <a:spcPct val="100000"/>
              </a:lnSpc>
              <a:buFont typeface="Arial"/>
              <a:buChar char="•"/>
            </a:pPr>
            <a:endParaRPr lang="en-US" sz="4000" dirty="0">
              <a:solidFill>
                <a:srgbClr val="584F29"/>
              </a:solidFill>
              <a:latin typeface="Georgia"/>
              <a:ea typeface="DejaVu Sans"/>
            </a:endParaRPr>
          </a:p>
          <a:p>
            <a:pPr>
              <a:lnSpc>
                <a:spcPct val="100000"/>
              </a:lnSpc>
              <a:buFont typeface="Arial"/>
              <a:buChar char="•"/>
            </a:pPr>
            <a:r>
              <a:rPr lang="en-US" sz="4000" dirty="0" smtClean="0">
                <a:solidFill>
                  <a:srgbClr val="584F29"/>
                </a:solidFill>
                <a:latin typeface="Georgia"/>
                <a:ea typeface="DejaVu Sans"/>
              </a:rPr>
              <a:t> Web map v/s web app</a:t>
            </a:r>
          </a:p>
          <a:p>
            <a:pPr>
              <a:lnSpc>
                <a:spcPct val="100000"/>
              </a:lnSpc>
              <a:buFont typeface="Arial"/>
              <a:buChar char="•"/>
            </a:pPr>
            <a:endParaRPr dirty="0"/>
          </a:p>
          <a:p>
            <a:pPr>
              <a:lnSpc>
                <a:spcPct val="100000"/>
              </a:lnSpc>
              <a:buFont typeface="Arial"/>
              <a:buChar char="•"/>
            </a:pPr>
            <a:endParaRPr lang="en-US" sz="4000" dirty="0" smtClean="0">
              <a:solidFill>
                <a:srgbClr val="584F29"/>
              </a:solidFill>
              <a:latin typeface="Georgia"/>
              <a:ea typeface="DejaVu Sans"/>
            </a:endParaRPr>
          </a:p>
          <a:p>
            <a:pPr>
              <a:lnSpc>
                <a:spcPct val="100000"/>
              </a:lnSpc>
              <a:buFont typeface="Arial"/>
              <a:buChar char="•"/>
            </a:pPr>
            <a:r>
              <a:rPr lang="en-US" sz="4000" dirty="0" smtClean="0">
                <a:solidFill>
                  <a:srgbClr val="584F29"/>
                </a:solidFill>
                <a:latin typeface="Georgia"/>
                <a:ea typeface="DejaVu Sans"/>
              </a:rPr>
              <a:t>Google </a:t>
            </a:r>
            <a:r>
              <a:rPr lang="en-US" sz="4000" dirty="0">
                <a:solidFill>
                  <a:srgbClr val="584F29"/>
                </a:solidFill>
                <a:latin typeface="Georgia"/>
                <a:ea typeface="DejaVu Sans"/>
              </a:rPr>
              <a:t>Maps, </a:t>
            </a:r>
            <a:r>
              <a:rPr lang="en-US" sz="4000" dirty="0" err="1">
                <a:solidFill>
                  <a:srgbClr val="584F29"/>
                </a:solidFill>
                <a:latin typeface="Georgia"/>
                <a:ea typeface="DejaVu Sans"/>
              </a:rPr>
              <a:t>Mapbox</a:t>
            </a:r>
            <a:r>
              <a:rPr lang="en-US" sz="4000" dirty="0">
                <a:solidFill>
                  <a:srgbClr val="584F29"/>
                </a:solidFill>
                <a:latin typeface="Georgia"/>
                <a:ea typeface="DejaVu Sans"/>
              </a:rPr>
              <a:t>, </a:t>
            </a:r>
            <a:r>
              <a:rPr lang="en-US" sz="4000" dirty="0" err="1">
                <a:solidFill>
                  <a:srgbClr val="584F29"/>
                </a:solidFill>
                <a:latin typeface="Georgia"/>
                <a:ea typeface="DejaVu Sans"/>
              </a:rPr>
              <a:t>CartoDB</a:t>
            </a:r>
            <a:r>
              <a:rPr lang="en-US" sz="4000" dirty="0">
                <a:solidFill>
                  <a:srgbClr val="584F29"/>
                </a:solidFill>
                <a:latin typeface="Georgia"/>
                <a:ea typeface="DejaVu Sans"/>
              </a:rPr>
              <a:t>, ESRI</a:t>
            </a: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466560" y="912240"/>
            <a:ext cx="14610960" cy="1675800"/>
          </a:xfrm>
          <a:prstGeom prst="rect">
            <a:avLst/>
          </a:prstGeom>
          <a:noFill/>
          <a:ln>
            <a:noFill/>
          </a:ln>
        </p:spPr>
        <p:txBody>
          <a:bodyPr lIns="163800" tIns="82080" rIns="163800" bIns="82080" anchor="ctr"/>
          <a:lstStyle/>
          <a:p>
            <a:pPr>
              <a:lnSpc>
                <a:spcPct val="100000"/>
              </a:lnSpc>
            </a:pPr>
            <a:r>
              <a:rPr lang="en-US" sz="7000">
                <a:solidFill>
                  <a:srgbClr val="584F29"/>
                </a:solidFill>
                <a:latin typeface="Georgia"/>
                <a:ea typeface="DejaVu Sans"/>
              </a:rPr>
              <a:t>Share Your Data – So Others Can Build On It</a:t>
            </a:r>
            <a:endParaRPr/>
          </a:p>
        </p:txBody>
      </p:sp>
      <p:sp>
        <p:nvSpPr>
          <p:cNvPr id="165" name="CustomShape 2"/>
          <p:cNvSpPr/>
          <p:nvPr/>
        </p:nvSpPr>
        <p:spPr>
          <a:xfrm>
            <a:off x="540720" y="3121560"/>
            <a:ext cx="14406480" cy="1890000"/>
          </a:xfrm>
          <a:prstGeom prst="rect">
            <a:avLst/>
          </a:prstGeom>
          <a:noFill/>
          <a:ln>
            <a:noFill/>
          </a:ln>
        </p:spPr>
        <p:txBody>
          <a:bodyPr lIns="163800" tIns="82080" rIns="163800" bIns="82080"/>
          <a:lstStyle/>
          <a:p>
            <a:pPr>
              <a:lnSpc>
                <a:spcPct val="100000"/>
              </a:lnSpc>
              <a:buFont typeface="Arial"/>
              <a:buChar char="•"/>
            </a:pPr>
            <a:r>
              <a:rPr lang="en-US" sz="4000">
                <a:solidFill>
                  <a:srgbClr val="584F29"/>
                </a:solidFill>
                <a:latin typeface="Georgia"/>
                <a:ea typeface="DejaVu Sans"/>
              </a:rPr>
              <a:t>Upload it to ArcGIS Online, CartoDB, MapBox. Make data available as a feature service.</a:t>
            </a:r>
            <a:endParaRPr/>
          </a:p>
          <a:p>
            <a:pPr>
              <a:lnSpc>
                <a:spcPct val="100000"/>
              </a:lnSpc>
              <a:buFont typeface="Arial"/>
              <a:buChar char="•"/>
            </a:pPr>
            <a:endParaRPr/>
          </a:p>
          <a:p>
            <a:pPr>
              <a:lnSpc>
                <a:spcPct val="100000"/>
              </a:lnSpc>
              <a:buFont typeface="Arial"/>
              <a:buChar char="•"/>
            </a:pPr>
            <a:r>
              <a:rPr lang="en-US" sz="4000">
                <a:solidFill>
                  <a:srgbClr val="584F29"/>
                </a:solidFill>
                <a:latin typeface="Georgia"/>
                <a:ea typeface="DejaVu Sans"/>
              </a:rPr>
              <a:t>Upload it to GitHub. Supports geojson and topojson formats. Version control, collaboration tools.</a:t>
            </a:r>
            <a:endParaRPr/>
          </a:p>
          <a:p>
            <a:pPr>
              <a:lnSpc>
                <a:spcPct val="100000"/>
              </a:lnSpc>
              <a:buFont typeface="Arial"/>
              <a:buChar char="•"/>
            </a:pPr>
            <a:endParaRPr/>
          </a:p>
          <a:p>
            <a:pPr>
              <a:lnSpc>
                <a:spcPct val="100000"/>
              </a:lnSpc>
              <a:buFont typeface="Arial"/>
              <a:buChar char="•"/>
            </a:pPr>
            <a:r>
              <a:rPr lang="en-US" sz="4000">
                <a:solidFill>
                  <a:srgbClr val="584F29"/>
                </a:solidFill>
                <a:latin typeface="Georgia"/>
                <a:ea typeface="DejaVu Sans"/>
              </a:rPr>
              <a:t>Contribute to OSM</a:t>
            </a:r>
            <a:endParaRPr/>
          </a:p>
          <a:p>
            <a:pPr lvl="1">
              <a:lnSpc>
                <a:spcPct val="100000"/>
              </a:lnSpc>
              <a:buSzPct val="75000"/>
              <a:buFont typeface="StarSymbol"/>
              <a:buChar char="l"/>
            </a:pPr>
            <a:r>
              <a:rPr lang="en-US" sz="3600">
                <a:solidFill>
                  <a:srgbClr val="CC9900"/>
                </a:solidFill>
                <a:latin typeface="Georgia"/>
                <a:ea typeface="DejaVu Sans"/>
              </a:rPr>
              <a:t> </a:t>
            </a:r>
            <a:endParaRPr/>
          </a:p>
          <a:p>
            <a:pPr>
              <a:lnSpc>
                <a:spcPct val="100000"/>
              </a:lnSpc>
            </a:pP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466560" y="912240"/>
            <a:ext cx="14610960" cy="1675800"/>
          </a:xfrm>
          <a:prstGeom prst="rect">
            <a:avLst/>
          </a:prstGeom>
          <a:noFill/>
          <a:ln>
            <a:noFill/>
          </a:ln>
        </p:spPr>
        <p:txBody>
          <a:bodyPr lIns="163800" tIns="82080" rIns="163800" bIns="82080" anchor="ctr"/>
          <a:lstStyle/>
          <a:p>
            <a:pPr>
              <a:lnSpc>
                <a:spcPct val="100000"/>
              </a:lnSpc>
            </a:pPr>
            <a:r>
              <a:rPr lang="en-US" sz="7000">
                <a:solidFill>
                  <a:srgbClr val="584F29"/>
                </a:solidFill>
                <a:latin typeface="Georgia"/>
                <a:ea typeface="DejaVu Sans"/>
              </a:rPr>
              <a:t>Publish Interactive Maps – No Coding</a:t>
            </a:r>
            <a:endParaRPr/>
          </a:p>
        </p:txBody>
      </p:sp>
      <p:sp>
        <p:nvSpPr>
          <p:cNvPr id="167" name="CustomShape 2"/>
          <p:cNvSpPr/>
          <p:nvPr/>
        </p:nvSpPr>
        <p:spPr>
          <a:xfrm>
            <a:off x="540720" y="3121560"/>
            <a:ext cx="14406480" cy="1890000"/>
          </a:xfrm>
          <a:prstGeom prst="rect">
            <a:avLst/>
          </a:prstGeom>
          <a:noFill/>
          <a:ln>
            <a:noFill/>
          </a:ln>
        </p:spPr>
        <p:txBody>
          <a:bodyPr lIns="163800" tIns="82080" rIns="163800" bIns="82080"/>
          <a:lstStyle/>
          <a:p>
            <a:pPr>
              <a:lnSpc>
                <a:spcPct val="100000"/>
              </a:lnSpc>
              <a:buFont typeface="Arial"/>
              <a:buChar char="•"/>
            </a:pPr>
            <a:r>
              <a:rPr lang="en-US" sz="4000">
                <a:solidFill>
                  <a:srgbClr val="584F29"/>
                </a:solidFill>
                <a:latin typeface="Georgia"/>
                <a:ea typeface="DejaVu Sans"/>
              </a:rPr>
              <a:t>Use ESRI, CartoDB, MapBox platforms to store data, design and publish web maps and web apps. </a:t>
            </a:r>
            <a:endParaRPr/>
          </a:p>
          <a:p>
            <a:pPr>
              <a:lnSpc>
                <a:spcPct val="100000"/>
              </a:lnSpc>
              <a:buFont typeface="Arial"/>
              <a:buChar char="•"/>
            </a:pPr>
            <a:endParaRPr/>
          </a:p>
          <a:p>
            <a:pPr>
              <a:lnSpc>
                <a:spcPct val="100000"/>
              </a:lnSpc>
              <a:buFont typeface="Arial"/>
              <a:buChar char="•"/>
            </a:pPr>
            <a:r>
              <a:rPr lang="en-US" sz="4000">
                <a:solidFill>
                  <a:srgbClr val="584F29"/>
                </a:solidFill>
                <a:latin typeface="Georgia"/>
                <a:ea typeface="DejaVu Sans"/>
              </a:rPr>
              <a:t>Create your map in QGIS. Use plugins to convert map to code that you host. Or use QGIS Cloud to publish web maps</a:t>
            </a:r>
            <a:endParaRPr/>
          </a:p>
          <a:p>
            <a:pPr>
              <a:lnSpc>
                <a:spcPct val="100000"/>
              </a:lnSpc>
              <a:buFont typeface="Arial"/>
              <a:buChar char="•"/>
            </a:pPr>
            <a:endParaRPr/>
          </a:p>
          <a:p>
            <a:pPr>
              <a:lnSpc>
                <a:spcPct val="100000"/>
              </a:lnSpc>
              <a:buFont typeface="Arial"/>
              <a:buChar char="•"/>
            </a:pPr>
            <a:r>
              <a:rPr lang="en-US" sz="4000">
                <a:solidFill>
                  <a:srgbClr val="584F29"/>
                </a:solidFill>
                <a:latin typeface="Georgia"/>
                <a:ea typeface="DejaVu Sans"/>
              </a:rPr>
              <a:t>Google Fusion Tables</a:t>
            </a:r>
            <a:endParaRPr/>
          </a:p>
          <a:p>
            <a:pPr lvl="1">
              <a:lnSpc>
                <a:spcPct val="100000"/>
              </a:lnSpc>
              <a:buSzPct val="75000"/>
              <a:buFont typeface="StarSymbol"/>
              <a:buChar char="l"/>
            </a:pPr>
            <a:r>
              <a:rPr lang="en-US" sz="3600">
                <a:solidFill>
                  <a:srgbClr val="CC9900"/>
                </a:solidFill>
                <a:latin typeface="Georgia"/>
                <a:ea typeface="DejaVu Sans"/>
              </a:rPr>
              <a:t> </a:t>
            </a:r>
            <a:endParaRPr/>
          </a:p>
          <a:p>
            <a:pPr>
              <a:lnSpc>
                <a:spcPct val="100000"/>
              </a:lnSpc>
            </a:pP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66560" y="912240"/>
            <a:ext cx="14610960" cy="1675800"/>
          </a:xfrm>
          <a:prstGeom prst="rect">
            <a:avLst/>
          </a:prstGeom>
          <a:noFill/>
          <a:ln>
            <a:noFill/>
          </a:ln>
        </p:spPr>
        <p:txBody>
          <a:bodyPr lIns="163800" tIns="82080" rIns="163800" bIns="82080" anchor="ctr"/>
          <a:lstStyle/>
          <a:p>
            <a:pPr>
              <a:lnSpc>
                <a:spcPct val="100000"/>
              </a:lnSpc>
            </a:pPr>
            <a:r>
              <a:rPr lang="en-US" sz="7000">
                <a:solidFill>
                  <a:srgbClr val="584F29"/>
                </a:solidFill>
                <a:latin typeface="Georgia"/>
                <a:ea typeface="DejaVu Sans"/>
              </a:rPr>
              <a:t>Publish Interactive Maps – Some Coding</a:t>
            </a:r>
            <a:endParaRPr/>
          </a:p>
        </p:txBody>
      </p:sp>
      <p:sp>
        <p:nvSpPr>
          <p:cNvPr id="169" name="CustomShape 2"/>
          <p:cNvSpPr/>
          <p:nvPr/>
        </p:nvSpPr>
        <p:spPr>
          <a:xfrm>
            <a:off x="540720" y="3121560"/>
            <a:ext cx="14406480" cy="1890000"/>
          </a:xfrm>
          <a:prstGeom prst="rect">
            <a:avLst/>
          </a:prstGeom>
          <a:noFill/>
          <a:ln>
            <a:noFill/>
          </a:ln>
        </p:spPr>
        <p:txBody>
          <a:bodyPr lIns="163800" tIns="82080" rIns="163800" bIns="82080"/>
          <a:lstStyle/>
          <a:p>
            <a:pPr>
              <a:lnSpc>
                <a:spcPct val="100000"/>
              </a:lnSpc>
              <a:buFont typeface="Arial"/>
              <a:buChar char="•"/>
            </a:pPr>
            <a:r>
              <a:rPr lang="en-US" sz="4000">
                <a:solidFill>
                  <a:srgbClr val="584F29"/>
                </a:solidFill>
                <a:latin typeface="Georgia"/>
                <a:ea typeface="DejaVu Sans"/>
              </a:rPr>
              <a:t>ESRI, CartoDB, MapBox provide JavaScript libraries to create custom web maps and API's to interact with data hosted on their platforms </a:t>
            </a:r>
            <a:endParaRPr/>
          </a:p>
          <a:p>
            <a:pPr>
              <a:lnSpc>
                <a:spcPct val="100000"/>
              </a:lnSpc>
              <a:buFont typeface="Arial"/>
              <a:buChar char="•"/>
            </a:pPr>
            <a:r>
              <a:rPr lang="en-US" sz="4000">
                <a:solidFill>
                  <a:srgbClr val="584F29"/>
                </a:solidFill>
                <a:latin typeface="Georgia"/>
                <a:ea typeface="DejaVu Sans"/>
              </a:rPr>
              <a:t>Use other open source JS libraries, e.g. Leaflet, D3 to build your web map or data viz</a:t>
            </a:r>
            <a:endParaRPr/>
          </a:p>
          <a:p>
            <a:pPr>
              <a:lnSpc>
                <a:spcPct val="100000"/>
              </a:lnSpc>
              <a:buFont typeface="Arial"/>
              <a:buChar char="•"/>
            </a:pPr>
            <a:r>
              <a:rPr lang="en-US" sz="4000">
                <a:solidFill>
                  <a:srgbClr val="584F29"/>
                </a:solidFill>
                <a:latin typeface="Georgia"/>
                <a:ea typeface="DejaVu Sans"/>
              </a:rPr>
              <a:t>Technology – JavaScript/HTML/CSS, Web Server</a:t>
            </a:r>
            <a:endParaRPr/>
          </a:p>
          <a:p>
            <a:pPr>
              <a:lnSpc>
                <a:spcPct val="100000"/>
              </a:lnSpc>
            </a:pP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1581480" y="7436520"/>
            <a:ext cx="12163680" cy="1064880"/>
          </a:xfrm>
          <a:prstGeom prst="rect">
            <a:avLst/>
          </a:prstGeom>
          <a:solidFill>
            <a:srgbClr val="F2F2F2"/>
          </a:solidFill>
          <a:ln w="25560">
            <a:solidFill>
              <a:srgbClr val="D9D9D9"/>
            </a:solidFill>
            <a:round/>
          </a:ln>
        </p:spPr>
      </p:sp>
      <p:sp>
        <p:nvSpPr>
          <p:cNvPr id="171" name="CustomShape 2"/>
          <p:cNvSpPr/>
          <p:nvPr/>
        </p:nvSpPr>
        <p:spPr>
          <a:xfrm>
            <a:off x="5880240" y="7877880"/>
            <a:ext cx="4335480" cy="456120"/>
          </a:xfrm>
          <a:prstGeom prst="rect">
            <a:avLst/>
          </a:prstGeom>
          <a:solidFill>
            <a:srgbClr val="F2F2F2"/>
          </a:solidFill>
          <a:ln>
            <a:noFill/>
          </a:ln>
        </p:spPr>
        <p:txBody>
          <a:bodyPr lIns="90000" tIns="45000" rIns="90000" bIns="45000"/>
          <a:lstStyle/>
          <a:p>
            <a:pPr>
              <a:lnSpc>
                <a:spcPct val="100000"/>
              </a:lnSpc>
            </a:pPr>
            <a:r>
              <a:rPr lang="en-US" sz="2400">
                <a:solidFill>
                  <a:srgbClr val="584F29"/>
                </a:solidFill>
                <a:latin typeface="Georgia"/>
                <a:ea typeface="DejaVu Sans"/>
              </a:rPr>
              <a:t>ArcGIS Server with ArcSDE</a:t>
            </a:r>
            <a:endParaRPr/>
          </a:p>
        </p:txBody>
      </p:sp>
      <p:sp>
        <p:nvSpPr>
          <p:cNvPr id="172" name="CustomShape 3"/>
          <p:cNvSpPr/>
          <p:nvPr/>
        </p:nvSpPr>
        <p:spPr>
          <a:xfrm>
            <a:off x="1581480" y="5344920"/>
            <a:ext cx="5972760" cy="1402560"/>
          </a:xfrm>
          <a:prstGeom prst="rect">
            <a:avLst/>
          </a:prstGeom>
          <a:solidFill>
            <a:srgbClr val="F2F2F2"/>
          </a:solidFill>
          <a:ln w="25560">
            <a:solidFill>
              <a:schemeClr val="bg1">
                <a:lumMod val="85000"/>
              </a:schemeClr>
            </a:solidFill>
            <a:round/>
          </a:ln>
        </p:spPr>
      </p:sp>
      <p:sp>
        <p:nvSpPr>
          <p:cNvPr id="173" name="CustomShape 4"/>
          <p:cNvSpPr/>
          <p:nvPr/>
        </p:nvSpPr>
        <p:spPr>
          <a:xfrm>
            <a:off x="7831080" y="5344920"/>
            <a:ext cx="5913720" cy="1392840"/>
          </a:xfrm>
          <a:prstGeom prst="rect">
            <a:avLst/>
          </a:prstGeom>
          <a:solidFill>
            <a:srgbClr val="F2F2F2"/>
          </a:solidFill>
          <a:ln w="25560">
            <a:solidFill>
              <a:srgbClr val="D9D9D9"/>
            </a:solidFill>
            <a:round/>
          </a:ln>
        </p:spPr>
      </p:sp>
      <p:sp>
        <p:nvSpPr>
          <p:cNvPr id="174" name="CustomShape 5"/>
          <p:cNvSpPr/>
          <p:nvPr/>
        </p:nvSpPr>
        <p:spPr>
          <a:xfrm>
            <a:off x="7935480" y="5294160"/>
            <a:ext cx="5549040" cy="1370880"/>
          </a:xfrm>
          <a:prstGeom prst="rect">
            <a:avLst/>
          </a:prstGeom>
          <a:noFill/>
          <a:ln>
            <a:noFill/>
          </a:ln>
        </p:spPr>
        <p:txBody>
          <a:bodyPr lIns="90000" tIns="45000" rIns="90000" bIns="45000"/>
          <a:lstStyle/>
          <a:p>
            <a:pPr>
              <a:lnSpc>
                <a:spcPct val="100000"/>
              </a:lnSpc>
            </a:pPr>
            <a:r>
              <a:rPr lang="en-US" sz="2400">
                <a:solidFill>
                  <a:srgbClr val="584F29"/>
                </a:solidFill>
                <a:latin typeface="Georgia"/>
                <a:ea typeface="DejaVu Sans"/>
              </a:rPr>
              <a:t>ArcGIS REST APIs</a:t>
            </a:r>
            <a:endParaRPr/>
          </a:p>
          <a:p>
            <a:pPr>
              <a:lnSpc>
                <a:spcPct val="100000"/>
              </a:lnSpc>
            </a:pPr>
            <a:r>
              <a:rPr lang="en-US" sz="2000">
                <a:solidFill>
                  <a:srgbClr val="584F29"/>
                </a:solidFill>
                <a:latin typeface="Georgia"/>
                <a:ea typeface="DejaVu Sans"/>
              </a:rPr>
              <a:t>Geocoding, Routing, GeoEnrichment, Feature Services, Map Services, Spatial Analysis, Elevation Analysis, Data Management</a:t>
            </a:r>
            <a:endParaRPr/>
          </a:p>
        </p:txBody>
      </p:sp>
      <p:sp>
        <p:nvSpPr>
          <p:cNvPr id="175" name="CustomShape 6"/>
          <p:cNvSpPr/>
          <p:nvPr/>
        </p:nvSpPr>
        <p:spPr>
          <a:xfrm>
            <a:off x="2406240" y="5652000"/>
            <a:ext cx="3879000" cy="821880"/>
          </a:xfrm>
          <a:prstGeom prst="rect">
            <a:avLst/>
          </a:prstGeom>
          <a:solidFill>
            <a:srgbClr val="F2F2F2"/>
          </a:solidFill>
          <a:ln>
            <a:noFill/>
          </a:ln>
        </p:spPr>
        <p:txBody>
          <a:bodyPr lIns="90000" tIns="45000" rIns="90000" bIns="45000"/>
          <a:lstStyle/>
          <a:p>
            <a:pPr>
              <a:lnSpc>
                <a:spcPct val="100000"/>
              </a:lnSpc>
            </a:pPr>
            <a:r>
              <a:rPr lang="en-US" sz="2400">
                <a:solidFill>
                  <a:srgbClr val="584F29"/>
                </a:solidFill>
                <a:latin typeface="Georgia"/>
                <a:ea typeface="DejaVu Sans"/>
              </a:rPr>
              <a:t>ArcGIS API for Javascript</a:t>
            </a:r>
            <a:endParaRPr/>
          </a:p>
          <a:p>
            <a:pPr>
              <a:lnSpc>
                <a:spcPct val="100000"/>
              </a:lnSpc>
            </a:pPr>
            <a:r>
              <a:rPr lang="en-US" sz="2400">
                <a:solidFill>
                  <a:srgbClr val="584F29"/>
                </a:solidFill>
                <a:latin typeface="Georgia"/>
                <a:ea typeface="DejaVu Sans"/>
              </a:rPr>
              <a:t>ESRI Leaflet</a:t>
            </a:r>
            <a:endParaRPr/>
          </a:p>
        </p:txBody>
      </p:sp>
      <p:sp>
        <p:nvSpPr>
          <p:cNvPr id="176" name="CustomShape 7"/>
          <p:cNvSpPr/>
          <p:nvPr/>
        </p:nvSpPr>
        <p:spPr>
          <a:xfrm>
            <a:off x="1581480" y="2091600"/>
            <a:ext cx="12163680" cy="2624040"/>
          </a:xfrm>
          <a:prstGeom prst="rect">
            <a:avLst/>
          </a:prstGeom>
          <a:solidFill>
            <a:srgbClr val="F2F2F2"/>
          </a:solidFill>
          <a:ln w="25560">
            <a:solidFill>
              <a:srgbClr val="D9D9D9"/>
            </a:solidFill>
            <a:round/>
          </a:ln>
        </p:spPr>
      </p:sp>
      <p:sp>
        <p:nvSpPr>
          <p:cNvPr id="177" name="CustomShape 8"/>
          <p:cNvSpPr/>
          <p:nvPr/>
        </p:nvSpPr>
        <p:spPr>
          <a:xfrm>
            <a:off x="1740240" y="2122560"/>
            <a:ext cx="12063240" cy="2651400"/>
          </a:xfrm>
          <a:prstGeom prst="rect">
            <a:avLst/>
          </a:prstGeom>
          <a:noFill/>
          <a:ln>
            <a:noFill/>
          </a:ln>
        </p:spPr>
        <p:txBody>
          <a:bodyPr lIns="90000" tIns="45000" rIns="90000" bIns="45000"/>
          <a:lstStyle/>
          <a:p>
            <a:pPr>
              <a:lnSpc>
                <a:spcPct val="100000"/>
              </a:lnSpc>
              <a:buFont typeface="Arial"/>
              <a:buChar char="•"/>
            </a:pPr>
            <a:r>
              <a:rPr lang="en-US" sz="2400">
                <a:solidFill>
                  <a:srgbClr val="584F29"/>
                </a:solidFill>
                <a:latin typeface="Georgia"/>
                <a:ea typeface="DejaVu Sans"/>
              </a:rPr>
              <a:t>ArcGIS Online</a:t>
            </a:r>
            <a:endParaRPr/>
          </a:p>
          <a:p>
            <a:pPr lvl="1">
              <a:lnSpc>
                <a:spcPct val="100000"/>
              </a:lnSpc>
              <a:buFont typeface="Arial"/>
              <a:buChar char="•"/>
            </a:pPr>
            <a:r>
              <a:rPr lang="en-US" sz="2000">
                <a:solidFill>
                  <a:srgbClr val="584F29"/>
                </a:solidFill>
                <a:latin typeface="Georgia"/>
                <a:ea typeface="DejaVu Sans"/>
              </a:rPr>
              <a:t>Share data as Feature Services</a:t>
            </a:r>
            <a:endParaRPr/>
          </a:p>
          <a:p>
            <a:pPr lvl="1">
              <a:lnSpc>
                <a:spcPct val="100000"/>
              </a:lnSpc>
              <a:buFont typeface="Arial"/>
              <a:buChar char="•"/>
            </a:pPr>
            <a:r>
              <a:rPr lang="en-US" sz="2000">
                <a:solidFill>
                  <a:srgbClr val="584F29"/>
                </a:solidFill>
                <a:latin typeface="Georgia"/>
                <a:ea typeface="DejaVu Sans"/>
              </a:rPr>
              <a:t>Make and share Web Maps</a:t>
            </a:r>
            <a:endParaRPr/>
          </a:p>
          <a:p>
            <a:pPr>
              <a:lnSpc>
                <a:spcPct val="100000"/>
              </a:lnSpc>
              <a:buFont typeface="Arial"/>
              <a:buChar char="•"/>
            </a:pPr>
            <a:r>
              <a:rPr lang="en-US" sz="2400">
                <a:solidFill>
                  <a:srgbClr val="584F29"/>
                </a:solidFill>
                <a:latin typeface="Georgia"/>
                <a:ea typeface="DejaVu Sans"/>
              </a:rPr>
              <a:t>ArcGIS For Developers</a:t>
            </a:r>
            <a:endParaRPr/>
          </a:p>
          <a:p>
            <a:pPr lvl="1">
              <a:lnSpc>
                <a:spcPct val="100000"/>
              </a:lnSpc>
              <a:buFont typeface="Arial"/>
              <a:buChar char="•"/>
            </a:pPr>
            <a:r>
              <a:rPr lang="en-US" sz="2000">
                <a:solidFill>
                  <a:srgbClr val="584F29"/>
                </a:solidFill>
                <a:latin typeface="Georgia"/>
                <a:ea typeface="DejaVu Sans"/>
              </a:rPr>
              <a:t>StoryMaps</a:t>
            </a:r>
            <a:endParaRPr/>
          </a:p>
          <a:p>
            <a:pPr lvl="1">
              <a:lnSpc>
                <a:spcPct val="100000"/>
              </a:lnSpc>
              <a:buFont typeface="Arial"/>
              <a:buChar char="•"/>
            </a:pPr>
            <a:r>
              <a:rPr lang="en-US" sz="2000">
                <a:solidFill>
                  <a:srgbClr val="584F29"/>
                </a:solidFill>
                <a:latin typeface="Georgia"/>
                <a:ea typeface="DejaVu Sans"/>
              </a:rPr>
              <a:t>HTML/JS Web Applications with ready-to-use widgets (WebAppBuilder) </a:t>
            </a:r>
            <a:endParaRPr/>
          </a:p>
          <a:p>
            <a:pPr lvl="1">
              <a:lnSpc>
                <a:spcPct val="100000"/>
              </a:lnSpc>
              <a:buFont typeface="Arial"/>
              <a:buChar char="•"/>
            </a:pPr>
            <a:r>
              <a:rPr lang="en-US" sz="2000">
                <a:solidFill>
                  <a:srgbClr val="584F29"/>
                </a:solidFill>
                <a:latin typeface="Georgia"/>
                <a:ea typeface="DejaVu Sans"/>
              </a:rPr>
              <a:t>HTML/JS Web Applications with templates (Configurable Apps)</a:t>
            </a:r>
            <a:endParaRPr/>
          </a:p>
          <a:p>
            <a:pPr lvl="1">
              <a:lnSpc>
                <a:spcPct val="100000"/>
              </a:lnSpc>
              <a:buFont typeface="Arial"/>
              <a:buChar char="•"/>
            </a:pPr>
            <a:r>
              <a:rPr lang="en-US" sz="2000">
                <a:solidFill>
                  <a:srgbClr val="584F29"/>
                </a:solidFill>
                <a:latin typeface="Georgia"/>
                <a:ea typeface="DejaVu Sans"/>
              </a:rPr>
              <a:t>Mobile and Native Applications</a:t>
            </a:r>
            <a:endParaRPr/>
          </a:p>
        </p:txBody>
      </p:sp>
      <p:sp>
        <p:nvSpPr>
          <p:cNvPr id="178" name="CustomShape 9"/>
          <p:cNvSpPr/>
          <p:nvPr/>
        </p:nvSpPr>
        <p:spPr>
          <a:xfrm>
            <a:off x="466560" y="480240"/>
            <a:ext cx="14610960" cy="1675800"/>
          </a:xfrm>
          <a:prstGeom prst="rect">
            <a:avLst/>
          </a:prstGeom>
          <a:noFill/>
          <a:ln>
            <a:noFill/>
          </a:ln>
        </p:spPr>
        <p:txBody>
          <a:bodyPr lIns="163800" tIns="82080" rIns="163800" bIns="82080" anchor="ctr"/>
          <a:lstStyle/>
          <a:p>
            <a:pPr>
              <a:lnSpc>
                <a:spcPct val="100000"/>
              </a:lnSpc>
            </a:pPr>
            <a:r>
              <a:rPr lang="en-US" sz="7000" dirty="0" smtClean="0">
                <a:solidFill>
                  <a:srgbClr val="584F29"/>
                </a:solidFill>
                <a:latin typeface="Georgia"/>
                <a:ea typeface="DejaVu Sans"/>
              </a:rPr>
              <a:t>ESRI Platform</a:t>
            </a:r>
            <a:endParaRPr dirty="0"/>
          </a:p>
        </p:txBody>
      </p:sp>
      <p:sp>
        <p:nvSpPr>
          <p:cNvPr id="179" name="CustomShape 10"/>
          <p:cNvSpPr/>
          <p:nvPr/>
        </p:nvSpPr>
        <p:spPr>
          <a:xfrm>
            <a:off x="4309200" y="4730040"/>
            <a:ext cx="367560" cy="624600"/>
          </a:xfrm>
          <a:prstGeom prst="upDownArrow">
            <a:avLst>
              <a:gd name="adj1" fmla="val 50000"/>
              <a:gd name="adj2" fmla="val 50000"/>
            </a:avLst>
          </a:prstGeom>
          <a:solidFill>
            <a:srgbClr val="F2F2F2"/>
          </a:solidFill>
          <a:ln w="25560">
            <a:solidFill>
              <a:srgbClr val="D9D9D9"/>
            </a:solidFill>
            <a:round/>
          </a:ln>
        </p:spPr>
      </p:sp>
      <p:sp>
        <p:nvSpPr>
          <p:cNvPr id="180" name="CustomShape 11"/>
          <p:cNvSpPr/>
          <p:nvPr/>
        </p:nvSpPr>
        <p:spPr>
          <a:xfrm>
            <a:off x="10604160" y="4722840"/>
            <a:ext cx="367560" cy="624600"/>
          </a:xfrm>
          <a:prstGeom prst="upDownArrow">
            <a:avLst>
              <a:gd name="adj1" fmla="val 50000"/>
              <a:gd name="adj2" fmla="val 50000"/>
            </a:avLst>
          </a:prstGeom>
          <a:solidFill>
            <a:srgbClr val="F2F2F2"/>
          </a:solidFill>
          <a:ln w="25560">
            <a:solidFill>
              <a:srgbClr val="D9D9D9"/>
            </a:solidFill>
            <a:round/>
          </a:ln>
        </p:spPr>
      </p:sp>
      <p:sp>
        <p:nvSpPr>
          <p:cNvPr id="181" name="CustomShape 12"/>
          <p:cNvSpPr/>
          <p:nvPr/>
        </p:nvSpPr>
        <p:spPr>
          <a:xfrm>
            <a:off x="4319640" y="6747480"/>
            <a:ext cx="346320" cy="690840"/>
          </a:xfrm>
          <a:prstGeom prst="upDownArrow">
            <a:avLst>
              <a:gd name="adj1" fmla="val 50000"/>
              <a:gd name="adj2" fmla="val 50000"/>
            </a:avLst>
          </a:prstGeom>
          <a:solidFill>
            <a:srgbClr val="F2F2F2"/>
          </a:solidFill>
          <a:ln w="25560">
            <a:solidFill>
              <a:srgbClr val="D9D9D9"/>
            </a:solidFill>
            <a:round/>
          </a:ln>
        </p:spPr>
      </p:sp>
      <p:sp>
        <p:nvSpPr>
          <p:cNvPr id="182" name="CustomShape 13"/>
          <p:cNvSpPr/>
          <p:nvPr/>
        </p:nvSpPr>
        <p:spPr>
          <a:xfrm>
            <a:off x="9037800" y="6737760"/>
            <a:ext cx="357120" cy="667080"/>
          </a:xfrm>
          <a:prstGeom prst="upDownArrow">
            <a:avLst>
              <a:gd name="adj1" fmla="val 50000"/>
              <a:gd name="adj2" fmla="val 50000"/>
            </a:avLst>
          </a:prstGeom>
          <a:solidFill>
            <a:srgbClr val="F2F2F2"/>
          </a:solidFill>
          <a:ln w="25560">
            <a:solidFill>
              <a:srgbClr val="D9D9D9"/>
            </a:solidFill>
            <a:round/>
          </a:ln>
        </p:spPr>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1581480" y="6582240"/>
            <a:ext cx="12163680" cy="1064880"/>
          </a:xfrm>
          <a:prstGeom prst="rect">
            <a:avLst/>
          </a:prstGeom>
          <a:solidFill>
            <a:srgbClr val="F2F2F2"/>
          </a:solidFill>
          <a:ln w="25560">
            <a:solidFill>
              <a:srgbClr val="D9D9D9"/>
            </a:solidFill>
            <a:round/>
          </a:ln>
        </p:spPr>
      </p:sp>
      <p:sp>
        <p:nvSpPr>
          <p:cNvPr id="184" name="CustomShape 2"/>
          <p:cNvSpPr/>
          <p:nvPr/>
        </p:nvSpPr>
        <p:spPr>
          <a:xfrm>
            <a:off x="4355280" y="6716520"/>
            <a:ext cx="6822000" cy="821880"/>
          </a:xfrm>
          <a:prstGeom prst="rect">
            <a:avLst/>
          </a:prstGeom>
          <a:solidFill>
            <a:srgbClr val="F2F2F2"/>
          </a:solidFill>
          <a:ln>
            <a:noFill/>
          </a:ln>
        </p:spPr>
        <p:txBody>
          <a:bodyPr lIns="90000" tIns="45000" rIns="90000" bIns="45000"/>
          <a:lstStyle/>
          <a:p>
            <a:pPr>
              <a:lnSpc>
                <a:spcPct val="100000"/>
              </a:lnSpc>
            </a:pPr>
            <a:r>
              <a:rPr lang="en-US" sz="2400">
                <a:solidFill>
                  <a:srgbClr val="584F29"/>
                </a:solidFill>
                <a:latin typeface="Georgia"/>
                <a:ea typeface="DejaVu Sans"/>
              </a:rPr>
              <a:t>Amazon Cloud Infrastructure for storing and serving vector and image map tiles</a:t>
            </a:r>
            <a:endParaRPr/>
          </a:p>
        </p:txBody>
      </p:sp>
      <p:sp>
        <p:nvSpPr>
          <p:cNvPr id="185" name="CustomShape 3"/>
          <p:cNvSpPr/>
          <p:nvPr/>
        </p:nvSpPr>
        <p:spPr>
          <a:xfrm>
            <a:off x="1581480" y="4490640"/>
            <a:ext cx="5972760" cy="1402560"/>
          </a:xfrm>
          <a:prstGeom prst="rect">
            <a:avLst/>
          </a:prstGeom>
          <a:solidFill>
            <a:srgbClr val="F2F2F2"/>
          </a:solidFill>
          <a:ln w="25560">
            <a:solidFill>
              <a:schemeClr val="bg1">
                <a:lumMod val="85000"/>
              </a:schemeClr>
            </a:solidFill>
            <a:round/>
          </a:ln>
        </p:spPr>
      </p:sp>
      <p:sp>
        <p:nvSpPr>
          <p:cNvPr id="186" name="CustomShape 4"/>
          <p:cNvSpPr/>
          <p:nvPr/>
        </p:nvSpPr>
        <p:spPr>
          <a:xfrm>
            <a:off x="7831080" y="4490640"/>
            <a:ext cx="5913720" cy="1392840"/>
          </a:xfrm>
          <a:prstGeom prst="rect">
            <a:avLst/>
          </a:prstGeom>
          <a:solidFill>
            <a:srgbClr val="F2F2F2"/>
          </a:solidFill>
          <a:ln w="25560">
            <a:solidFill>
              <a:srgbClr val="D9D9D9"/>
            </a:solidFill>
            <a:round/>
          </a:ln>
        </p:spPr>
      </p:sp>
      <p:sp>
        <p:nvSpPr>
          <p:cNvPr id="187" name="CustomShape 5"/>
          <p:cNvSpPr/>
          <p:nvPr/>
        </p:nvSpPr>
        <p:spPr>
          <a:xfrm>
            <a:off x="7935480" y="4560120"/>
            <a:ext cx="5549040" cy="761040"/>
          </a:xfrm>
          <a:prstGeom prst="rect">
            <a:avLst/>
          </a:prstGeom>
          <a:solidFill>
            <a:srgbClr val="F2F2F2"/>
          </a:solidFill>
          <a:ln>
            <a:noFill/>
          </a:ln>
        </p:spPr>
        <p:txBody>
          <a:bodyPr lIns="90000" tIns="45000" rIns="90000" bIns="45000"/>
          <a:lstStyle/>
          <a:p>
            <a:pPr>
              <a:lnSpc>
                <a:spcPct val="100000"/>
              </a:lnSpc>
            </a:pPr>
            <a:r>
              <a:rPr lang="en-US" sz="2400">
                <a:solidFill>
                  <a:srgbClr val="584F29"/>
                </a:solidFill>
                <a:latin typeface="Georgia"/>
                <a:ea typeface="DejaVu Sans"/>
              </a:rPr>
              <a:t>APIs</a:t>
            </a:r>
            <a:r>
              <a:rPr lang="en-US" sz="2000">
                <a:solidFill>
                  <a:srgbClr val="584F29"/>
                </a:solidFill>
                <a:latin typeface="Georgia"/>
                <a:ea typeface="DejaVu Sans"/>
              </a:rPr>
              <a:t> - Geocoding, Directions, Uploads, Distance, Styles, Surface, etc.</a:t>
            </a:r>
            <a:endParaRPr/>
          </a:p>
        </p:txBody>
      </p:sp>
      <p:sp>
        <p:nvSpPr>
          <p:cNvPr id="188" name="CustomShape 6"/>
          <p:cNvSpPr/>
          <p:nvPr/>
        </p:nvSpPr>
        <p:spPr>
          <a:xfrm>
            <a:off x="1581480" y="2286000"/>
            <a:ext cx="12163680" cy="1575000"/>
          </a:xfrm>
          <a:prstGeom prst="rect">
            <a:avLst/>
          </a:prstGeom>
          <a:solidFill>
            <a:srgbClr val="F2F2F2"/>
          </a:solidFill>
          <a:ln w="25560">
            <a:solidFill>
              <a:srgbClr val="D9D9D9"/>
            </a:solidFill>
            <a:round/>
          </a:ln>
        </p:spPr>
      </p:sp>
      <p:sp>
        <p:nvSpPr>
          <p:cNvPr id="189" name="CustomShape 7"/>
          <p:cNvSpPr/>
          <p:nvPr/>
        </p:nvSpPr>
        <p:spPr>
          <a:xfrm>
            <a:off x="1734840" y="2375640"/>
            <a:ext cx="12063240" cy="1431720"/>
          </a:xfrm>
          <a:prstGeom prst="rect">
            <a:avLst/>
          </a:prstGeom>
          <a:noFill/>
          <a:ln>
            <a:noFill/>
          </a:ln>
        </p:spPr>
        <p:txBody>
          <a:bodyPr lIns="90000" tIns="45000" rIns="90000" bIns="45000"/>
          <a:lstStyle/>
          <a:p>
            <a:pPr>
              <a:lnSpc>
                <a:spcPct val="100000"/>
              </a:lnSpc>
              <a:buFont typeface="Arial"/>
              <a:buChar char="•"/>
            </a:pPr>
            <a:r>
              <a:rPr lang="en-US" sz="2400">
                <a:solidFill>
                  <a:srgbClr val="584F29"/>
                </a:solidFill>
                <a:latin typeface="Georgia"/>
                <a:ea typeface="DejaVu Sans"/>
              </a:rPr>
              <a:t>Mapbox Studio</a:t>
            </a:r>
            <a:endParaRPr/>
          </a:p>
          <a:p>
            <a:pPr lvl="1">
              <a:lnSpc>
                <a:spcPct val="100000"/>
              </a:lnSpc>
              <a:buFont typeface="Arial"/>
              <a:buChar char="•"/>
            </a:pPr>
            <a:r>
              <a:rPr lang="en-US" sz="2000">
                <a:solidFill>
                  <a:srgbClr val="584F29"/>
                </a:solidFill>
                <a:latin typeface="Georgia"/>
                <a:ea typeface="DejaVu Sans"/>
              </a:rPr>
              <a:t>Manage spatial data, create custom web tiles</a:t>
            </a:r>
            <a:endParaRPr/>
          </a:p>
          <a:p>
            <a:pPr>
              <a:lnSpc>
                <a:spcPct val="100000"/>
              </a:lnSpc>
              <a:buFont typeface="Arial"/>
              <a:buChar char="•"/>
            </a:pPr>
            <a:r>
              <a:rPr lang="en-US" sz="2400">
                <a:solidFill>
                  <a:srgbClr val="584F29"/>
                </a:solidFill>
                <a:latin typeface="Georgia"/>
                <a:ea typeface="DejaVu Sans"/>
              </a:rPr>
              <a:t>Mapbox Editor</a:t>
            </a:r>
            <a:endParaRPr/>
          </a:p>
          <a:p>
            <a:pPr lvl="1">
              <a:lnSpc>
                <a:spcPct val="100000"/>
              </a:lnSpc>
              <a:buFont typeface="Arial"/>
              <a:buChar char="•"/>
            </a:pPr>
            <a:r>
              <a:rPr lang="en-US" sz="2000">
                <a:solidFill>
                  <a:srgbClr val="584F29"/>
                </a:solidFill>
                <a:latin typeface="Georgia"/>
                <a:ea typeface="DejaVu Sans"/>
              </a:rPr>
              <a:t>In browser editor for creating simple web maps</a:t>
            </a:r>
            <a:endParaRPr/>
          </a:p>
        </p:txBody>
      </p:sp>
      <p:sp>
        <p:nvSpPr>
          <p:cNvPr id="190" name="CustomShape 8"/>
          <p:cNvSpPr/>
          <p:nvPr/>
        </p:nvSpPr>
        <p:spPr>
          <a:xfrm>
            <a:off x="466560" y="480240"/>
            <a:ext cx="14610960" cy="1675800"/>
          </a:xfrm>
          <a:prstGeom prst="rect">
            <a:avLst/>
          </a:prstGeom>
          <a:noFill/>
          <a:ln>
            <a:noFill/>
          </a:ln>
        </p:spPr>
        <p:txBody>
          <a:bodyPr lIns="163800" tIns="82080" rIns="163800" bIns="82080" anchor="ctr"/>
          <a:lstStyle/>
          <a:p>
            <a:pPr>
              <a:lnSpc>
                <a:spcPct val="100000"/>
              </a:lnSpc>
            </a:pPr>
            <a:r>
              <a:rPr lang="en-US" sz="7000" dirty="0" err="1" smtClean="0">
                <a:solidFill>
                  <a:srgbClr val="584F29"/>
                </a:solidFill>
                <a:latin typeface="Georgia"/>
                <a:ea typeface="DejaVu Sans"/>
              </a:rPr>
              <a:t>MapBox</a:t>
            </a:r>
            <a:r>
              <a:rPr lang="en-US" sz="7000" dirty="0" smtClean="0">
                <a:solidFill>
                  <a:srgbClr val="584F29"/>
                </a:solidFill>
                <a:latin typeface="Georgia"/>
                <a:ea typeface="DejaVu Sans"/>
              </a:rPr>
              <a:t> Platform</a:t>
            </a:r>
            <a:endParaRPr dirty="0"/>
          </a:p>
        </p:txBody>
      </p:sp>
      <p:sp>
        <p:nvSpPr>
          <p:cNvPr id="191" name="CustomShape 9"/>
          <p:cNvSpPr/>
          <p:nvPr/>
        </p:nvSpPr>
        <p:spPr>
          <a:xfrm>
            <a:off x="4309200" y="3875760"/>
            <a:ext cx="367560" cy="624600"/>
          </a:xfrm>
          <a:prstGeom prst="upDownArrow">
            <a:avLst>
              <a:gd name="adj1" fmla="val 50000"/>
              <a:gd name="adj2" fmla="val 50000"/>
            </a:avLst>
          </a:prstGeom>
          <a:solidFill>
            <a:srgbClr val="F2F2F2"/>
          </a:solidFill>
          <a:ln w="25560">
            <a:solidFill>
              <a:srgbClr val="D9D9D9"/>
            </a:solidFill>
            <a:round/>
          </a:ln>
        </p:spPr>
      </p:sp>
      <p:sp>
        <p:nvSpPr>
          <p:cNvPr id="192" name="CustomShape 10"/>
          <p:cNvSpPr/>
          <p:nvPr/>
        </p:nvSpPr>
        <p:spPr>
          <a:xfrm>
            <a:off x="10604160" y="3868560"/>
            <a:ext cx="367560" cy="624600"/>
          </a:xfrm>
          <a:prstGeom prst="upDownArrow">
            <a:avLst>
              <a:gd name="adj1" fmla="val 50000"/>
              <a:gd name="adj2" fmla="val 50000"/>
            </a:avLst>
          </a:prstGeom>
          <a:solidFill>
            <a:srgbClr val="F2F2F2"/>
          </a:solidFill>
          <a:ln w="25560">
            <a:solidFill>
              <a:srgbClr val="D9D9D9"/>
            </a:solidFill>
            <a:round/>
          </a:ln>
        </p:spPr>
      </p:sp>
      <p:sp>
        <p:nvSpPr>
          <p:cNvPr id="193" name="CustomShape 11"/>
          <p:cNvSpPr/>
          <p:nvPr/>
        </p:nvSpPr>
        <p:spPr>
          <a:xfrm>
            <a:off x="4319640" y="5893560"/>
            <a:ext cx="346320" cy="690840"/>
          </a:xfrm>
          <a:prstGeom prst="upDownArrow">
            <a:avLst>
              <a:gd name="adj1" fmla="val 50000"/>
              <a:gd name="adj2" fmla="val 50000"/>
            </a:avLst>
          </a:prstGeom>
          <a:solidFill>
            <a:srgbClr val="F2F2F2"/>
          </a:solidFill>
          <a:ln w="25560">
            <a:solidFill>
              <a:srgbClr val="D9D9D9"/>
            </a:solidFill>
            <a:round/>
          </a:ln>
        </p:spPr>
      </p:sp>
      <p:sp>
        <p:nvSpPr>
          <p:cNvPr id="194" name="CustomShape 12"/>
          <p:cNvSpPr/>
          <p:nvPr/>
        </p:nvSpPr>
        <p:spPr>
          <a:xfrm>
            <a:off x="9037800" y="5883480"/>
            <a:ext cx="357120" cy="667080"/>
          </a:xfrm>
          <a:prstGeom prst="upDownArrow">
            <a:avLst>
              <a:gd name="adj1" fmla="val 50000"/>
              <a:gd name="adj2" fmla="val 50000"/>
            </a:avLst>
          </a:prstGeom>
          <a:solidFill>
            <a:srgbClr val="F2F2F2"/>
          </a:solidFill>
          <a:ln w="25560">
            <a:solidFill>
              <a:srgbClr val="D9D9D9"/>
            </a:solidFill>
            <a:round/>
          </a:ln>
        </p:spPr>
      </p:sp>
      <p:sp>
        <p:nvSpPr>
          <p:cNvPr id="195" name="CustomShape 13"/>
          <p:cNvSpPr/>
          <p:nvPr/>
        </p:nvSpPr>
        <p:spPr>
          <a:xfrm>
            <a:off x="1579320" y="4771440"/>
            <a:ext cx="6174000" cy="821880"/>
          </a:xfrm>
          <a:prstGeom prst="rect">
            <a:avLst/>
          </a:prstGeom>
          <a:noFill/>
          <a:ln>
            <a:noFill/>
          </a:ln>
        </p:spPr>
        <p:txBody>
          <a:bodyPr lIns="90000" tIns="45000" rIns="90000" bIns="45000"/>
          <a:lstStyle/>
          <a:p>
            <a:pPr>
              <a:lnSpc>
                <a:spcPct val="100000"/>
              </a:lnSpc>
            </a:pPr>
            <a:r>
              <a:rPr lang="en-US" sz="2400">
                <a:solidFill>
                  <a:srgbClr val="584F29"/>
                </a:solidFill>
                <a:latin typeface="Georgia"/>
                <a:ea typeface="DejaVu Sans"/>
              </a:rPr>
              <a:t>Mapbox JS </a:t>
            </a:r>
            <a:r>
              <a:rPr lang="en-US" sz="2000">
                <a:solidFill>
                  <a:srgbClr val="584F29"/>
                </a:solidFill>
                <a:latin typeface="Georgia"/>
                <a:ea typeface="DejaVu Sans"/>
              </a:rPr>
              <a:t>(built on Leaflet, use with image tiles)</a:t>
            </a:r>
            <a:endParaRPr/>
          </a:p>
          <a:p>
            <a:pPr>
              <a:lnSpc>
                <a:spcPct val="100000"/>
              </a:lnSpc>
            </a:pPr>
            <a:r>
              <a:rPr lang="en-US" sz="2400">
                <a:solidFill>
                  <a:srgbClr val="584F29"/>
                </a:solidFill>
                <a:latin typeface="Georgia"/>
                <a:ea typeface="DejaVu Sans"/>
              </a:rPr>
              <a:t>Mapbox GL JS </a:t>
            </a:r>
            <a:r>
              <a:rPr lang="en-US" sz="2000">
                <a:solidFill>
                  <a:srgbClr val="584F29"/>
                </a:solidFill>
                <a:latin typeface="Georgia"/>
                <a:ea typeface="DejaVu Sans"/>
              </a:rPr>
              <a:t>(use with vector tiles)</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1581480" y="5712840"/>
            <a:ext cx="12163680" cy="1064880"/>
          </a:xfrm>
          <a:prstGeom prst="rect">
            <a:avLst/>
          </a:prstGeom>
          <a:solidFill>
            <a:srgbClr val="F2F2F2"/>
          </a:solidFill>
          <a:ln w="25560">
            <a:solidFill>
              <a:srgbClr val="D9D9D9"/>
            </a:solidFill>
            <a:round/>
          </a:ln>
        </p:spPr>
      </p:sp>
      <p:sp>
        <p:nvSpPr>
          <p:cNvPr id="197" name="CustomShape 2"/>
          <p:cNvSpPr/>
          <p:nvPr/>
        </p:nvSpPr>
        <p:spPr>
          <a:xfrm>
            <a:off x="5342040" y="6060960"/>
            <a:ext cx="3507480" cy="456120"/>
          </a:xfrm>
          <a:prstGeom prst="rect">
            <a:avLst/>
          </a:prstGeom>
          <a:solidFill>
            <a:srgbClr val="F2F2F2"/>
          </a:solidFill>
          <a:ln>
            <a:noFill/>
          </a:ln>
        </p:spPr>
        <p:txBody>
          <a:bodyPr lIns="90000" tIns="45000" rIns="90000" bIns="45000"/>
          <a:lstStyle/>
          <a:p>
            <a:pPr>
              <a:lnSpc>
                <a:spcPct val="100000"/>
              </a:lnSpc>
            </a:pPr>
            <a:r>
              <a:rPr lang="en-US" sz="2400">
                <a:solidFill>
                  <a:srgbClr val="584F29"/>
                </a:solidFill>
                <a:latin typeface="Georgia"/>
                <a:ea typeface="DejaVu Sans"/>
              </a:rPr>
              <a:t>PostgreSQL/PostGIS</a:t>
            </a:r>
            <a:endParaRPr/>
          </a:p>
        </p:txBody>
      </p:sp>
      <p:sp>
        <p:nvSpPr>
          <p:cNvPr id="198" name="CustomShape 3"/>
          <p:cNvSpPr/>
          <p:nvPr/>
        </p:nvSpPr>
        <p:spPr>
          <a:xfrm>
            <a:off x="1581480" y="3936240"/>
            <a:ext cx="5972760" cy="1064880"/>
          </a:xfrm>
          <a:prstGeom prst="rect">
            <a:avLst/>
          </a:prstGeom>
          <a:solidFill>
            <a:srgbClr val="F2F2F2"/>
          </a:solidFill>
          <a:ln w="25560">
            <a:solidFill>
              <a:schemeClr val="bg1">
                <a:lumMod val="85000"/>
              </a:schemeClr>
            </a:solidFill>
            <a:round/>
          </a:ln>
        </p:spPr>
      </p:sp>
      <p:sp>
        <p:nvSpPr>
          <p:cNvPr id="199" name="CustomShape 4"/>
          <p:cNvSpPr/>
          <p:nvPr/>
        </p:nvSpPr>
        <p:spPr>
          <a:xfrm>
            <a:off x="7831080" y="3936240"/>
            <a:ext cx="2818440" cy="1064880"/>
          </a:xfrm>
          <a:prstGeom prst="rect">
            <a:avLst/>
          </a:prstGeom>
          <a:solidFill>
            <a:srgbClr val="F2F2F2"/>
          </a:solidFill>
          <a:ln w="25560">
            <a:solidFill>
              <a:srgbClr val="D9D9D9"/>
            </a:solidFill>
            <a:round/>
          </a:ln>
        </p:spPr>
      </p:sp>
      <p:sp>
        <p:nvSpPr>
          <p:cNvPr id="200" name="CustomShape 5"/>
          <p:cNvSpPr/>
          <p:nvPr/>
        </p:nvSpPr>
        <p:spPr>
          <a:xfrm>
            <a:off x="10926720" y="3936240"/>
            <a:ext cx="2818440" cy="1064880"/>
          </a:xfrm>
          <a:prstGeom prst="rect">
            <a:avLst/>
          </a:prstGeom>
          <a:solidFill>
            <a:srgbClr val="F2F2F2"/>
          </a:solidFill>
          <a:ln w="25560">
            <a:solidFill>
              <a:srgbClr val="D9D9D9"/>
            </a:solidFill>
            <a:round/>
          </a:ln>
        </p:spPr>
      </p:sp>
      <p:sp>
        <p:nvSpPr>
          <p:cNvPr id="201" name="CustomShape 6"/>
          <p:cNvSpPr/>
          <p:nvPr/>
        </p:nvSpPr>
        <p:spPr>
          <a:xfrm>
            <a:off x="8422200" y="4288680"/>
            <a:ext cx="1560600" cy="456120"/>
          </a:xfrm>
          <a:prstGeom prst="rect">
            <a:avLst/>
          </a:prstGeom>
          <a:solidFill>
            <a:srgbClr val="F2F2F2"/>
          </a:solidFill>
          <a:ln>
            <a:noFill/>
          </a:ln>
        </p:spPr>
        <p:txBody>
          <a:bodyPr lIns="90000" tIns="45000" rIns="90000" bIns="45000"/>
          <a:lstStyle/>
          <a:p>
            <a:pPr>
              <a:lnSpc>
                <a:spcPct val="100000"/>
              </a:lnSpc>
            </a:pPr>
            <a:r>
              <a:rPr lang="en-US" sz="2400">
                <a:solidFill>
                  <a:srgbClr val="584F29"/>
                </a:solidFill>
                <a:latin typeface="Georgia"/>
                <a:ea typeface="DejaVu Sans"/>
              </a:rPr>
              <a:t>SQL API</a:t>
            </a:r>
            <a:endParaRPr/>
          </a:p>
        </p:txBody>
      </p:sp>
      <p:sp>
        <p:nvSpPr>
          <p:cNvPr id="202" name="CustomShape 7"/>
          <p:cNvSpPr/>
          <p:nvPr/>
        </p:nvSpPr>
        <p:spPr>
          <a:xfrm>
            <a:off x="11466000" y="4307760"/>
            <a:ext cx="1852200" cy="456120"/>
          </a:xfrm>
          <a:prstGeom prst="rect">
            <a:avLst/>
          </a:prstGeom>
          <a:solidFill>
            <a:srgbClr val="F2F2F2"/>
          </a:solidFill>
          <a:ln>
            <a:noFill/>
          </a:ln>
        </p:spPr>
        <p:txBody>
          <a:bodyPr lIns="90000" tIns="45000" rIns="90000" bIns="45000"/>
          <a:lstStyle/>
          <a:p>
            <a:pPr>
              <a:lnSpc>
                <a:spcPct val="100000"/>
              </a:lnSpc>
            </a:pPr>
            <a:r>
              <a:rPr lang="en-US" sz="2400">
                <a:solidFill>
                  <a:srgbClr val="584F29"/>
                </a:solidFill>
                <a:latin typeface="Georgia"/>
                <a:ea typeface="DejaVu Sans"/>
              </a:rPr>
              <a:t>Import API</a:t>
            </a:r>
            <a:endParaRPr/>
          </a:p>
        </p:txBody>
      </p:sp>
      <p:sp>
        <p:nvSpPr>
          <p:cNvPr id="203" name="CustomShape 8"/>
          <p:cNvSpPr/>
          <p:nvPr/>
        </p:nvSpPr>
        <p:spPr>
          <a:xfrm>
            <a:off x="3946680" y="4083120"/>
            <a:ext cx="1736640" cy="456120"/>
          </a:xfrm>
          <a:prstGeom prst="rect">
            <a:avLst/>
          </a:prstGeom>
          <a:solidFill>
            <a:srgbClr val="F2F2F2"/>
          </a:solidFill>
          <a:ln>
            <a:noFill/>
          </a:ln>
        </p:spPr>
        <p:txBody>
          <a:bodyPr lIns="90000" tIns="45000" rIns="90000" bIns="45000"/>
          <a:lstStyle/>
          <a:p>
            <a:pPr>
              <a:lnSpc>
                <a:spcPct val="100000"/>
              </a:lnSpc>
            </a:pPr>
            <a:r>
              <a:rPr lang="en-US" sz="2400">
                <a:solidFill>
                  <a:srgbClr val="584F29"/>
                </a:solidFill>
                <a:latin typeface="Georgia"/>
                <a:ea typeface="DejaVu Sans"/>
              </a:rPr>
              <a:t>CartoDB.js</a:t>
            </a:r>
            <a:endParaRPr/>
          </a:p>
        </p:txBody>
      </p:sp>
      <p:sp>
        <p:nvSpPr>
          <p:cNvPr id="204" name="CustomShape 9"/>
          <p:cNvSpPr/>
          <p:nvPr/>
        </p:nvSpPr>
        <p:spPr>
          <a:xfrm>
            <a:off x="2008080" y="4469040"/>
            <a:ext cx="5545800" cy="364680"/>
          </a:xfrm>
          <a:prstGeom prst="rect">
            <a:avLst/>
          </a:prstGeom>
          <a:noFill/>
          <a:ln>
            <a:noFill/>
          </a:ln>
        </p:spPr>
        <p:txBody>
          <a:bodyPr lIns="90000" tIns="45000" rIns="90000" bIns="45000"/>
          <a:lstStyle/>
          <a:p>
            <a:pPr>
              <a:lnSpc>
                <a:spcPct val="100000"/>
              </a:lnSpc>
            </a:pPr>
            <a:r>
              <a:rPr lang="en-US">
                <a:solidFill>
                  <a:srgbClr val="584F29"/>
                </a:solidFill>
                <a:latin typeface="Georgia"/>
                <a:ea typeface="DejaVu Sans"/>
              </a:rPr>
              <a:t>Built with Leaflet, Torque, Windshaft, Mapnik, etc.</a:t>
            </a:r>
            <a:endParaRPr/>
          </a:p>
        </p:txBody>
      </p:sp>
      <p:sp>
        <p:nvSpPr>
          <p:cNvPr id="205" name="CustomShape 10"/>
          <p:cNvSpPr/>
          <p:nvPr/>
        </p:nvSpPr>
        <p:spPr>
          <a:xfrm>
            <a:off x="1581480" y="2229480"/>
            <a:ext cx="12163680" cy="1064880"/>
          </a:xfrm>
          <a:prstGeom prst="rect">
            <a:avLst/>
          </a:prstGeom>
          <a:solidFill>
            <a:srgbClr val="F2F2F2"/>
          </a:solidFill>
          <a:ln w="25560">
            <a:solidFill>
              <a:srgbClr val="D9D9D9"/>
            </a:solidFill>
            <a:round/>
          </a:ln>
        </p:spPr>
      </p:sp>
      <p:sp>
        <p:nvSpPr>
          <p:cNvPr id="206" name="CustomShape 11"/>
          <p:cNvSpPr/>
          <p:nvPr/>
        </p:nvSpPr>
        <p:spPr>
          <a:xfrm>
            <a:off x="6477120" y="2577600"/>
            <a:ext cx="2372400" cy="456120"/>
          </a:xfrm>
          <a:prstGeom prst="rect">
            <a:avLst/>
          </a:prstGeom>
          <a:noFill/>
          <a:ln>
            <a:noFill/>
          </a:ln>
        </p:spPr>
        <p:txBody>
          <a:bodyPr lIns="90000" tIns="45000" rIns="90000" bIns="45000"/>
          <a:lstStyle/>
          <a:p>
            <a:pPr>
              <a:lnSpc>
                <a:spcPct val="100000"/>
              </a:lnSpc>
            </a:pPr>
            <a:r>
              <a:rPr lang="en-US" sz="2400">
                <a:solidFill>
                  <a:srgbClr val="584F29"/>
                </a:solidFill>
                <a:latin typeface="Georgia"/>
                <a:ea typeface="DejaVu Sans"/>
              </a:rPr>
              <a:t>CartoDB Editor</a:t>
            </a:r>
            <a:endParaRPr/>
          </a:p>
        </p:txBody>
      </p:sp>
      <p:sp>
        <p:nvSpPr>
          <p:cNvPr id="207" name="CustomShape 12"/>
          <p:cNvSpPr/>
          <p:nvPr/>
        </p:nvSpPr>
        <p:spPr>
          <a:xfrm>
            <a:off x="2008080" y="7033320"/>
            <a:ext cx="11310120" cy="1187640"/>
          </a:xfrm>
          <a:prstGeom prst="rect">
            <a:avLst/>
          </a:prstGeom>
          <a:solidFill>
            <a:srgbClr val="FFFFFF"/>
          </a:solidFill>
          <a:ln>
            <a:noFill/>
          </a:ln>
        </p:spPr>
        <p:txBody>
          <a:bodyPr lIns="90000" tIns="45000" rIns="90000" bIns="45000"/>
          <a:lstStyle/>
          <a:p>
            <a:pPr>
              <a:lnSpc>
                <a:spcPct val="100000"/>
              </a:lnSpc>
              <a:buFont typeface="Arial"/>
              <a:buChar char="•"/>
            </a:pPr>
            <a:r>
              <a:rPr lang="en-US">
                <a:solidFill>
                  <a:srgbClr val="584F29"/>
                </a:solidFill>
                <a:latin typeface="Georgia"/>
                <a:ea typeface="DejaVu Sans"/>
              </a:rPr>
              <a:t>Leaflet - Lightweight JavaScript Mapping Library</a:t>
            </a:r>
            <a:endParaRPr/>
          </a:p>
          <a:p>
            <a:pPr>
              <a:lnSpc>
                <a:spcPct val="100000"/>
              </a:lnSpc>
              <a:buFont typeface="Arial"/>
              <a:buChar char="•"/>
            </a:pPr>
            <a:r>
              <a:rPr lang="en-US">
                <a:solidFill>
                  <a:srgbClr val="584F29"/>
                </a:solidFill>
                <a:latin typeface="Georgia"/>
                <a:ea typeface="DejaVu Sans"/>
              </a:rPr>
              <a:t>Torque - Render big, timeseries data in the client. Uses CartoDB to generate a datacube format.</a:t>
            </a:r>
            <a:endParaRPr/>
          </a:p>
          <a:p>
            <a:pPr>
              <a:lnSpc>
                <a:spcPct val="100000"/>
              </a:lnSpc>
              <a:buFont typeface="Arial"/>
              <a:buChar char="•"/>
            </a:pPr>
            <a:r>
              <a:rPr lang="en-US">
                <a:solidFill>
                  <a:srgbClr val="584F29"/>
                </a:solidFill>
                <a:latin typeface="Georgia"/>
                <a:ea typeface="DejaVu Sans"/>
              </a:rPr>
              <a:t>Windshaft - A Node.js map tile library for PostGIS and torque.js, with CartoCSS styling</a:t>
            </a:r>
            <a:endParaRPr/>
          </a:p>
          <a:p>
            <a:pPr>
              <a:lnSpc>
                <a:spcPct val="100000"/>
              </a:lnSpc>
              <a:buFont typeface="Arial"/>
              <a:buChar char="•"/>
            </a:pPr>
            <a:r>
              <a:rPr lang="en-US">
                <a:solidFill>
                  <a:srgbClr val="584F29"/>
                </a:solidFill>
                <a:latin typeface="Georgia"/>
                <a:ea typeface="DejaVu Sans"/>
              </a:rPr>
              <a:t>Mapnik - C++ library for reading geospatial data and rendering maps (can be scripted with JS and Python)</a:t>
            </a:r>
            <a:endParaRPr/>
          </a:p>
        </p:txBody>
      </p:sp>
      <p:sp>
        <p:nvSpPr>
          <p:cNvPr id="208" name="CustomShape 13"/>
          <p:cNvSpPr/>
          <p:nvPr/>
        </p:nvSpPr>
        <p:spPr>
          <a:xfrm>
            <a:off x="466560" y="480240"/>
            <a:ext cx="14610960" cy="1675800"/>
          </a:xfrm>
          <a:prstGeom prst="rect">
            <a:avLst/>
          </a:prstGeom>
          <a:noFill/>
          <a:ln>
            <a:noFill/>
          </a:ln>
        </p:spPr>
        <p:txBody>
          <a:bodyPr lIns="163800" tIns="82080" rIns="163800" bIns="82080" anchor="ctr"/>
          <a:lstStyle/>
          <a:p>
            <a:pPr>
              <a:lnSpc>
                <a:spcPct val="100000"/>
              </a:lnSpc>
            </a:pPr>
            <a:r>
              <a:rPr lang="en-US" sz="7000" dirty="0" err="1" smtClean="0">
                <a:solidFill>
                  <a:srgbClr val="584F29"/>
                </a:solidFill>
                <a:latin typeface="Georgia"/>
                <a:ea typeface="DejaVu Sans"/>
              </a:rPr>
              <a:t>CartoDB</a:t>
            </a:r>
            <a:r>
              <a:rPr lang="en-US" sz="7000" dirty="0" smtClean="0">
                <a:solidFill>
                  <a:srgbClr val="584F29"/>
                </a:solidFill>
                <a:latin typeface="Georgia"/>
                <a:ea typeface="DejaVu Sans"/>
              </a:rPr>
              <a:t> Platform</a:t>
            </a:r>
            <a:endParaRPr dirty="0"/>
          </a:p>
        </p:txBody>
      </p:sp>
      <p:sp>
        <p:nvSpPr>
          <p:cNvPr id="209" name="CustomShape 14"/>
          <p:cNvSpPr/>
          <p:nvPr/>
        </p:nvSpPr>
        <p:spPr>
          <a:xfrm>
            <a:off x="4309200" y="3295080"/>
            <a:ext cx="367560" cy="624600"/>
          </a:xfrm>
          <a:prstGeom prst="upDownArrow">
            <a:avLst>
              <a:gd name="adj1" fmla="val 50000"/>
              <a:gd name="adj2" fmla="val 50000"/>
            </a:avLst>
          </a:prstGeom>
          <a:solidFill>
            <a:srgbClr val="F2F2F2"/>
          </a:solidFill>
          <a:ln w="25560">
            <a:solidFill>
              <a:srgbClr val="D9D9D9"/>
            </a:solidFill>
            <a:round/>
          </a:ln>
        </p:spPr>
      </p:sp>
      <p:sp>
        <p:nvSpPr>
          <p:cNvPr id="210" name="CustomShape 15"/>
          <p:cNvSpPr/>
          <p:nvPr/>
        </p:nvSpPr>
        <p:spPr>
          <a:xfrm>
            <a:off x="9027360" y="3311640"/>
            <a:ext cx="367560" cy="624600"/>
          </a:xfrm>
          <a:prstGeom prst="upDownArrow">
            <a:avLst>
              <a:gd name="adj1" fmla="val 50000"/>
              <a:gd name="adj2" fmla="val 50000"/>
            </a:avLst>
          </a:prstGeom>
          <a:solidFill>
            <a:srgbClr val="F2F2F2"/>
          </a:solidFill>
          <a:ln w="25560">
            <a:solidFill>
              <a:srgbClr val="D9D9D9"/>
            </a:solidFill>
            <a:round/>
          </a:ln>
        </p:spPr>
      </p:sp>
      <p:sp>
        <p:nvSpPr>
          <p:cNvPr id="211" name="CustomShape 16"/>
          <p:cNvSpPr/>
          <p:nvPr/>
        </p:nvSpPr>
        <p:spPr>
          <a:xfrm>
            <a:off x="12239280" y="3311280"/>
            <a:ext cx="367560" cy="624600"/>
          </a:xfrm>
          <a:prstGeom prst="upDownArrow">
            <a:avLst>
              <a:gd name="adj1" fmla="val 50000"/>
              <a:gd name="adj2" fmla="val 50000"/>
            </a:avLst>
          </a:prstGeom>
          <a:solidFill>
            <a:srgbClr val="F2F2F2"/>
          </a:solidFill>
          <a:ln w="25560">
            <a:solidFill>
              <a:srgbClr val="D9D9D9"/>
            </a:solidFill>
            <a:round/>
          </a:ln>
        </p:spPr>
      </p:sp>
      <p:sp>
        <p:nvSpPr>
          <p:cNvPr id="212" name="CustomShape 17"/>
          <p:cNvSpPr/>
          <p:nvPr/>
        </p:nvSpPr>
        <p:spPr>
          <a:xfrm>
            <a:off x="4319640" y="5015880"/>
            <a:ext cx="357120" cy="667080"/>
          </a:xfrm>
          <a:prstGeom prst="upDownArrow">
            <a:avLst>
              <a:gd name="adj1" fmla="val 50000"/>
              <a:gd name="adj2" fmla="val 50000"/>
            </a:avLst>
          </a:prstGeom>
          <a:solidFill>
            <a:srgbClr val="F2F2F2"/>
          </a:solidFill>
          <a:ln w="25560">
            <a:solidFill>
              <a:srgbClr val="D9D9D9"/>
            </a:solidFill>
            <a:round/>
          </a:ln>
        </p:spPr>
      </p:sp>
      <p:sp>
        <p:nvSpPr>
          <p:cNvPr id="213" name="CustomShape 18"/>
          <p:cNvSpPr/>
          <p:nvPr/>
        </p:nvSpPr>
        <p:spPr>
          <a:xfrm>
            <a:off x="9061920" y="5031000"/>
            <a:ext cx="357120" cy="667080"/>
          </a:xfrm>
          <a:prstGeom prst="upDownArrow">
            <a:avLst>
              <a:gd name="adj1" fmla="val 50000"/>
              <a:gd name="adj2" fmla="val 50000"/>
            </a:avLst>
          </a:prstGeom>
          <a:solidFill>
            <a:srgbClr val="F2F2F2"/>
          </a:solidFill>
          <a:ln w="25560">
            <a:solidFill>
              <a:srgbClr val="D9D9D9"/>
            </a:solidFill>
            <a:round/>
          </a:ln>
        </p:spPr>
      </p:sp>
      <p:sp>
        <p:nvSpPr>
          <p:cNvPr id="214" name="CustomShape 19"/>
          <p:cNvSpPr/>
          <p:nvPr/>
        </p:nvSpPr>
        <p:spPr>
          <a:xfrm>
            <a:off x="12281400" y="5013720"/>
            <a:ext cx="357120" cy="667080"/>
          </a:xfrm>
          <a:prstGeom prst="upDownArrow">
            <a:avLst>
              <a:gd name="adj1" fmla="val 50000"/>
              <a:gd name="adj2" fmla="val 50000"/>
            </a:avLst>
          </a:prstGeom>
          <a:solidFill>
            <a:srgbClr val="F2F2F2"/>
          </a:solidFill>
          <a:ln w="25560">
            <a:solidFill>
              <a:srgbClr val="D9D9D9"/>
            </a:solidFill>
            <a:round/>
          </a:ln>
        </p:spPr>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466560" y="912240"/>
            <a:ext cx="14610960" cy="1675800"/>
          </a:xfrm>
          <a:prstGeom prst="rect">
            <a:avLst/>
          </a:prstGeom>
          <a:noFill/>
          <a:ln>
            <a:noFill/>
          </a:ln>
        </p:spPr>
        <p:txBody>
          <a:bodyPr lIns="163800" tIns="82080" rIns="163800" bIns="82080" anchor="ctr"/>
          <a:lstStyle/>
          <a:p>
            <a:pPr>
              <a:lnSpc>
                <a:spcPct val="100000"/>
              </a:lnSpc>
            </a:pPr>
            <a:r>
              <a:rPr lang="en-US" sz="7000">
                <a:solidFill>
                  <a:srgbClr val="584F29"/>
                </a:solidFill>
                <a:latin typeface="Georgia"/>
                <a:ea typeface="DejaVu Sans"/>
              </a:rPr>
              <a:t>Publish Interactive Maps – Lot More Coding</a:t>
            </a:r>
            <a:endParaRPr/>
          </a:p>
        </p:txBody>
      </p:sp>
      <p:sp>
        <p:nvSpPr>
          <p:cNvPr id="216" name="CustomShape 2"/>
          <p:cNvSpPr/>
          <p:nvPr/>
        </p:nvSpPr>
        <p:spPr>
          <a:xfrm>
            <a:off x="540720" y="3121560"/>
            <a:ext cx="14406480" cy="1890000"/>
          </a:xfrm>
          <a:prstGeom prst="rect">
            <a:avLst/>
          </a:prstGeom>
          <a:noFill/>
          <a:ln>
            <a:noFill/>
          </a:ln>
        </p:spPr>
        <p:txBody>
          <a:bodyPr lIns="163800" tIns="82080" rIns="163800" bIns="82080"/>
          <a:lstStyle/>
          <a:p>
            <a:pPr>
              <a:lnSpc>
                <a:spcPct val="100000"/>
              </a:lnSpc>
              <a:buFont typeface="Arial"/>
              <a:buChar char="•"/>
            </a:pPr>
            <a:r>
              <a:rPr lang="en-US" sz="4000">
                <a:solidFill>
                  <a:srgbClr val="584F29"/>
                </a:solidFill>
                <a:latin typeface="Georgia"/>
                <a:ea typeface="DejaVu Sans"/>
              </a:rPr>
              <a:t>Host your own data and publish data services and/or web maps through your rendering infrastructure</a:t>
            </a:r>
            <a:endParaRPr/>
          </a:p>
          <a:p>
            <a:pPr>
              <a:lnSpc>
                <a:spcPct val="100000"/>
              </a:lnSpc>
              <a:buFont typeface="Arial"/>
              <a:buChar char="•"/>
            </a:pPr>
            <a:r>
              <a:rPr lang="en-US" sz="4000">
                <a:solidFill>
                  <a:srgbClr val="584F29"/>
                </a:solidFill>
                <a:latin typeface="Georgia"/>
                <a:ea typeface="DejaVu Sans"/>
              </a:rPr>
              <a:t>One click install of complete open source stack (PostGIS, GeoServer, GeoWebCache, OpenLayers, QGIS plugin)</a:t>
            </a:r>
            <a:endParaRPr/>
          </a:p>
          <a:p>
            <a:pPr>
              <a:lnSpc>
                <a:spcPct val="100000"/>
              </a:lnSpc>
              <a:buFont typeface="Arial"/>
              <a:buChar char="•"/>
            </a:pPr>
            <a:r>
              <a:rPr lang="en-US" sz="4000">
                <a:solidFill>
                  <a:srgbClr val="584F29"/>
                </a:solidFill>
                <a:latin typeface="Georgia"/>
                <a:ea typeface="DejaVu Sans"/>
              </a:rPr>
              <a:t>Build your own stack</a:t>
            </a:r>
            <a:endParaRPr/>
          </a:p>
          <a:p>
            <a:pPr>
              <a:lnSpc>
                <a:spcPct val="100000"/>
              </a:lnSpc>
            </a:pP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1375200" y="3033000"/>
            <a:ext cx="3284640" cy="1675800"/>
          </a:xfrm>
          <a:prstGeom prst="rect">
            <a:avLst/>
          </a:prstGeom>
          <a:noFill/>
          <a:ln>
            <a:noFill/>
          </a:ln>
        </p:spPr>
        <p:txBody>
          <a:bodyPr lIns="163800" tIns="82080" rIns="163800" bIns="82080" anchor="ctr"/>
          <a:lstStyle/>
          <a:p>
            <a:pPr>
              <a:lnSpc>
                <a:spcPct val="100000"/>
              </a:lnSpc>
            </a:pPr>
            <a:r>
              <a:rPr lang="en-US" sz="7000">
                <a:solidFill>
                  <a:srgbClr val="584F29"/>
                </a:solidFill>
                <a:latin typeface="Georgia"/>
                <a:ea typeface="DejaVu Sans"/>
              </a:rPr>
              <a:t>Build your own stack</a:t>
            </a:r>
            <a:endParaRPr/>
          </a:p>
        </p:txBody>
      </p:sp>
      <p:pic>
        <p:nvPicPr>
          <p:cNvPr id="220" name="Picture 216"/>
          <p:cNvPicPr/>
          <p:nvPr/>
        </p:nvPicPr>
        <p:blipFill>
          <a:blip r:embed="rId2"/>
          <a:stretch>
            <a:fillRect/>
          </a:stretch>
        </p:blipFill>
        <p:spPr>
          <a:xfrm>
            <a:off x="4754880" y="457200"/>
            <a:ext cx="9509400" cy="850356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1375200" y="3033000"/>
            <a:ext cx="3284640" cy="1675800"/>
          </a:xfrm>
          <a:prstGeom prst="rect">
            <a:avLst/>
          </a:prstGeom>
          <a:noFill/>
          <a:ln>
            <a:noFill/>
          </a:ln>
        </p:spPr>
      </p:sp>
      <p:pic>
        <p:nvPicPr>
          <p:cNvPr id="218" name="Picture 217"/>
          <p:cNvPicPr/>
          <p:nvPr/>
        </p:nvPicPr>
        <p:blipFill>
          <a:blip r:embed="rId2"/>
          <a:stretch>
            <a:fillRect/>
          </a:stretch>
        </p:blipFill>
        <p:spPr>
          <a:xfrm>
            <a:off x="274320" y="457200"/>
            <a:ext cx="14904720" cy="777240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466560" y="912240"/>
            <a:ext cx="14610960" cy="1675800"/>
          </a:xfrm>
          <a:prstGeom prst="rect">
            <a:avLst/>
          </a:prstGeom>
          <a:noFill/>
          <a:ln>
            <a:noFill/>
          </a:ln>
        </p:spPr>
        <p:txBody>
          <a:bodyPr lIns="163800" tIns="82080" rIns="163800" bIns="82080" anchor="ctr"/>
          <a:lstStyle/>
          <a:p>
            <a:pPr>
              <a:lnSpc>
                <a:spcPct val="100000"/>
              </a:lnSpc>
            </a:pPr>
            <a:r>
              <a:rPr lang="en-US" sz="7000">
                <a:solidFill>
                  <a:srgbClr val="584F29"/>
                </a:solidFill>
                <a:latin typeface="Georgia"/>
                <a:ea typeface="DejaVu Sans"/>
              </a:rPr>
              <a:t>Publish Mobile Apps</a:t>
            </a:r>
            <a:endParaRPr/>
          </a:p>
        </p:txBody>
      </p:sp>
      <p:sp>
        <p:nvSpPr>
          <p:cNvPr id="222" name="CustomShape 2"/>
          <p:cNvSpPr/>
          <p:nvPr/>
        </p:nvSpPr>
        <p:spPr>
          <a:xfrm>
            <a:off x="540720" y="3121560"/>
            <a:ext cx="14406480" cy="1890000"/>
          </a:xfrm>
          <a:prstGeom prst="rect">
            <a:avLst/>
          </a:prstGeom>
          <a:noFill/>
          <a:ln>
            <a:noFill/>
          </a:ln>
        </p:spPr>
        <p:txBody>
          <a:bodyPr lIns="163800" tIns="82080" rIns="163800" bIns="82080"/>
          <a:lstStyle/>
          <a:p>
            <a:pPr>
              <a:lnSpc>
                <a:spcPct val="100000"/>
              </a:lnSpc>
              <a:buFont typeface="Arial"/>
              <a:buChar char="•"/>
            </a:pPr>
            <a:r>
              <a:rPr lang="en-US" sz="4000">
                <a:solidFill>
                  <a:srgbClr val="584F29"/>
                </a:solidFill>
                <a:latin typeface="Georgia"/>
                <a:ea typeface="DejaVu Sans"/>
              </a:rPr>
              <a:t>ESRI AppStudio</a:t>
            </a:r>
            <a:endParaRPr/>
          </a:p>
          <a:p>
            <a:pPr>
              <a:lnSpc>
                <a:spcPct val="100000"/>
              </a:lnSpc>
              <a:buFont typeface="Arial"/>
              <a:buChar char="•"/>
            </a:pPr>
            <a:r>
              <a:rPr lang="en-US" sz="4000">
                <a:solidFill>
                  <a:srgbClr val="584F29"/>
                </a:solidFill>
                <a:latin typeface="Georgia"/>
                <a:ea typeface="DejaVu Sans"/>
              </a:rPr>
              <a:t>AmigoCloud, FUlcrum</a:t>
            </a:r>
            <a:endParaRPr/>
          </a:p>
          <a:p>
            <a:pPr>
              <a:lnSpc>
                <a:spcPct val="100000"/>
              </a:lnSpc>
              <a:buFont typeface="Arial"/>
              <a:buChar char="•"/>
            </a:pPr>
            <a:r>
              <a:rPr lang="en-US" sz="4000">
                <a:solidFill>
                  <a:srgbClr val="584F29"/>
                </a:solidFill>
                <a:latin typeface="Georgia"/>
                <a:ea typeface="DejaVu Sans"/>
              </a:rPr>
              <a:t>Mobile SDKs (software development kit) from ESRI, CartoDB, MapBox, others</a:t>
            </a:r>
            <a:endParaRPr/>
          </a:p>
          <a:p>
            <a:pPr lvl="1">
              <a:lnSpc>
                <a:spcPct val="100000"/>
              </a:lnSpc>
              <a:buSzPct val="75000"/>
              <a:buFont typeface="StarSymbol"/>
              <a:buChar char="l"/>
            </a:pPr>
            <a:r>
              <a:rPr lang="en-US" sz="3600">
                <a:solidFill>
                  <a:srgbClr val="CC9900"/>
                </a:solidFill>
                <a:latin typeface="Georgia"/>
                <a:ea typeface="DejaVu Sans"/>
              </a:rPr>
              <a:t> </a:t>
            </a:r>
            <a:endParaRPr/>
          </a:p>
          <a:p>
            <a:pPr>
              <a:lnSpc>
                <a:spcPct val="100000"/>
              </a:lnSpc>
            </a:pP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466560" y="480240"/>
            <a:ext cx="14610960" cy="1675800"/>
          </a:xfrm>
          <a:prstGeom prst="rect">
            <a:avLst/>
          </a:prstGeom>
          <a:noFill/>
          <a:ln>
            <a:noFill/>
          </a:ln>
        </p:spPr>
        <p:txBody>
          <a:bodyPr lIns="163800" tIns="82080" rIns="163800" bIns="82080" anchor="ctr"/>
          <a:lstStyle/>
          <a:p>
            <a:pPr>
              <a:lnSpc>
                <a:spcPct val="100000"/>
              </a:lnSpc>
            </a:pPr>
            <a:r>
              <a:rPr lang="en-US" sz="7000" dirty="0">
                <a:solidFill>
                  <a:srgbClr val="584F29"/>
                </a:solidFill>
                <a:latin typeface="Georgia"/>
                <a:ea typeface="DejaVu Sans"/>
              </a:rPr>
              <a:t>Technological Changes</a:t>
            </a:r>
            <a:endParaRPr dirty="0"/>
          </a:p>
        </p:txBody>
      </p:sp>
      <p:sp>
        <p:nvSpPr>
          <p:cNvPr id="148" name="CustomShape 2"/>
          <p:cNvSpPr/>
          <p:nvPr/>
        </p:nvSpPr>
        <p:spPr>
          <a:xfrm>
            <a:off x="540720" y="2407680"/>
            <a:ext cx="14406480" cy="1890000"/>
          </a:xfrm>
          <a:prstGeom prst="rect">
            <a:avLst/>
          </a:prstGeom>
          <a:noFill/>
          <a:ln>
            <a:noFill/>
          </a:ln>
        </p:spPr>
        <p:txBody>
          <a:bodyPr lIns="163800" tIns="82080" rIns="163800" bIns="82080"/>
          <a:lstStyle/>
          <a:p>
            <a:pPr>
              <a:lnSpc>
                <a:spcPct val="100000"/>
              </a:lnSpc>
              <a:buFont typeface="Arial"/>
              <a:buChar char="•"/>
            </a:pPr>
            <a:r>
              <a:rPr lang="en-US" sz="4000" dirty="0">
                <a:solidFill>
                  <a:srgbClr val="584F29"/>
                </a:solidFill>
                <a:latin typeface="Georgia"/>
                <a:ea typeface="DejaVu Sans"/>
              </a:rPr>
              <a:t>Web </a:t>
            </a:r>
            <a:r>
              <a:rPr lang="en-US" sz="4000" dirty="0" smtClean="0">
                <a:solidFill>
                  <a:srgbClr val="584F29"/>
                </a:solidFill>
                <a:latin typeface="Georgia"/>
                <a:ea typeface="DejaVu Sans"/>
              </a:rPr>
              <a:t>Services</a:t>
            </a:r>
          </a:p>
          <a:p>
            <a:pPr>
              <a:lnSpc>
                <a:spcPct val="100000"/>
              </a:lnSpc>
              <a:buFont typeface="Arial"/>
              <a:buChar char="•"/>
            </a:pPr>
            <a:endParaRPr lang="en-US" dirty="0" smtClean="0"/>
          </a:p>
          <a:p>
            <a:pPr>
              <a:lnSpc>
                <a:spcPct val="100000"/>
              </a:lnSpc>
              <a:buFont typeface="Arial"/>
              <a:buChar char="•"/>
            </a:pPr>
            <a:endParaRPr dirty="0"/>
          </a:p>
          <a:p>
            <a:pPr>
              <a:lnSpc>
                <a:spcPct val="100000"/>
              </a:lnSpc>
              <a:buFont typeface="Arial"/>
              <a:buChar char="•"/>
            </a:pPr>
            <a:r>
              <a:rPr lang="en-US" sz="4000" dirty="0">
                <a:solidFill>
                  <a:srgbClr val="584F29"/>
                </a:solidFill>
                <a:latin typeface="Georgia"/>
                <a:ea typeface="DejaVu Sans"/>
              </a:rPr>
              <a:t>Open </a:t>
            </a:r>
            <a:r>
              <a:rPr lang="en-US" sz="4000" dirty="0" smtClean="0">
                <a:solidFill>
                  <a:srgbClr val="584F29"/>
                </a:solidFill>
                <a:latin typeface="Georgia"/>
                <a:ea typeface="DejaVu Sans"/>
              </a:rPr>
              <a:t>Data</a:t>
            </a:r>
          </a:p>
          <a:p>
            <a:pPr>
              <a:lnSpc>
                <a:spcPct val="100000"/>
              </a:lnSpc>
              <a:buFont typeface="Arial"/>
              <a:buChar char="•"/>
            </a:pPr>
            <a:endParaRPr lang="en-US" dirty="0" smtClean="0"/>
          </a:p>
          <a:p>
            <a:pPr>
              <a:lnSpc>
                <a:spcPct val="100000"/>
              </a:lnSpc>
              <a:buFont typeface="Arial"/>
              <a:buChar char="•"/>
            </a:pPr>
            <a:endParaRPr lang="en-US" dirty="0" smtClean="0"/>
          </a:p>
          <a:p>
            <a:pPr>
              <a:lnSpc>
                <a:spcPct val="100000"/>
              </a:lnSpc>
              <a:buFont typeface="Arial"/>
              <a:buChar char="•"/>
            </a:pPr>
            <a:endParaRPr dirty="0"/>
          </a:p>
          <a:p>
            <a:pPr>
              <a:lnSpc>
                <a:spcPct val="100000"/>
              </a:lnSpc>
              <a:buFont typeface="Arial"/>
              <a:buChar char="•"/>
            </a:pPr>
            <a:r>
              <a:rPr lang="en-US" sz="4000" dirty="0">
                <a:solidFill>
                  <a:srgbClr val="584F29"/>
                </a:solidFill>
                <a:latin typeface="Georgia"/>
                <a:ea typeface="DejaVu Sans"/>
              </a:rPr>
              <a:t>Open Data Standards and </a:t>
            </a:r>
            <a:r>
              <a:rPr lang="en-US" sz="4000" dirty="0" smtClean="0">
                <a:solidFill>
                  <a:srgbClr val="584F29"/>
                </a:solidFill>
                <a:latin typeface="Georgia"/>
                <a:ea typeface="DejaVu Sans"/>
              </a:rPr>
              <a:t>Formats</a:t>
            </a:r>
          </a:p>
          <a:p>
            <a:pPr>
              <a:lnSpc>
                <a:spcPct val="100000"/>
              </a:lnSpc>
              <a:buFont typeface="Arial"/>
              <a:buChar char="•"/>
            </a:pPr>
            <a:endParaRPr lang="en-US" sz="4000" dirty="0">
              <a:solidFill>
                <a:srgbClr val="584F29"/>
              </a:solidFill>
              <a:latin typeface="Georgia"/>
              <a:ea typeface="DejaVu Sans"/>
            </a:endParaRPr>
          </a:p>
          <a:p>
            <a:pPr>
              <a:lnSpc>
                <a:spcPct val="100000"/>
              </a:lnSpc>
              <a:buFont typeface="Arial"/>
              <a:buChar char="•"/>
            </a:pPr>
            <a:endParaRPr dirty="0"/>
          </a:p>
          <a:p>
            <a:pPr>
              <a:lnSpc>
                <a:spcPct val="100000"/>
              </a:lnSpc>
              <a:buFont typeface="Arial"/>
              <a:buChar char="•"/>
            </a:pPr>
            <a:r>
              <a:rPr lang="en-US" sz="4000" dirty="0">
                <a:solidFill>
                  <a:srgbClr val="584F29"/>
                </a:solidFill>
                <a:latin typeface="Georgia"/>
                <a:ea typeface="DejaVu Sans"/>
              </a:rPr>
              <a:t>Free and Open Source Software</a:t>
            </a:r>
            <a:endParaRPr dirty="0"/>
          </a:p>
          <a:p>
            <a:pPr>
              <a:lnSpc>
                <a:spcPct val="100000"/>
              </a:lnSpc>
            </a:pP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457200" y="3444480"/>
            <a:ext cx="14610960" cy="1675800"/>
          </a:xfrm>
          <a:prstGeom prst="rect">
            <a:avLst/>
          </a:prstGeom>
          <a:noFill/>
          <a:ln>
            <a:noFill/>
          </a:ln>
        </p:spPr>
        <p:txBody>
          <a:bodyPr lIns="163800" tIns="82080" rIns="163800" bIns="82080" anchor="ctr"/>
          <a:lstStyle/>
          <a:p>
            <a:pPr>
              <a:lnSpc>
                <a:spcPct val="100000"/>
              </a:lnSpc>
            </a:pPr>
            <a:r>
              <a:rPr lang="en-US" sz="7000">
                <a:solidFill>
                  <a:srgbClr val="584F29"/>
                </a:solidFill>
                <a:latin typeface="Georgia"/>
                <a:ea typeface="DejaVu Sans"/>
              </a:rPr>
              <a:t>Web Mapping at the GIF</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466560" y="912240"/>
            <a:ext cx="14610960" cy="1675800"/>
          </a:xfrm>
          <a:prstGeom prst="rect">
            <a:avLst/>
          </a:prstGeom>
          <a:noFill/>
          <a:ln>
            <a:noFill/>
          </a:ln>
        </p:spPr>
        <p:txBody>
          <a:bodyPr lIns="163800" tIns="82080" rIns="163800" bIns="82080" anchor="ctr"/>
          <a:lstStyle/>
          <a:p>
            <a:pPr>
              <a:lnSpc>
                <a:spcPct val="100000"/>
              </a:lnSpc>
            </a:pPr>
            <a:r>
              <a:rPr lang="en-US" sz="7000">
                <a:solidFill>
                  <a:srgbClr val="584F29"/>
                </a:solidFill>
                <a:latin typeface="Georgia"/>
                <a:ea typeface="DejaVu Sans"/>
              </a:rPr>
              <a:t>GIF Projects</a:t>
            </a:r>
            <a:endParaRPr/>
          </a:p>
        </p:txBody>
      </p:sp>
      <p:sp>
        <p:nvSpPr>
          <p:cNvPr id="225" name="CustomShape 2"/>
          <p:cNvSpPr/>
          <p:nvPr/>
        </p:nvSpPr>
        <p:spPr>
          <a:xfrm>
            <a:off x="540720" y="3121560"/>
            <a:ext cx="14406480" cy="1890000"/>
          </a:xfrm>
          <a:prstGeom prst="rect">
            <a:avLst/>
          </a:prstGeom>
          <a:noFill/>
          <a:ln>
            <a:noFill/>
          </a:ln>
        </p:spPr>
        <p:txBody>
          <a:bodyPr lIns="163800" tIns="82080" rIns="163800" bIns="82080"/>
          <a:lstStyle/>
          <a:p>
            <a:pPr>
              <a:lnSpc>
                <a:spcPct val="100000"/>
              </a:lnSpc>
              <a:buFont typeface="Arial"/>
              <a:buChar char="•"/>
            </a:pPr>
            <a:r>
              <a:rPr lang="en-US" sz="4000">
                <a:solidFill>
                  <a:srgbClr val="584F29"/>
                </a:solidFill>
                <a:latin typeface="Georgia"/>
                <a:ea typeface="DejaVu Sans"/>
              </a:rPr>
              <a:t>LandCarbon</a:t>
            </a:r>
            <a:endParaRPr/>
          </a:p>
          <a:p>
            <a:pPr>
              <a:lnSpc>
                <a:spcPct val="100000"/>
              </a:lnSpc>
              <a:buFont typeface="Arial"/>
              <a:buChar char="•"/>
            </a:pPr>
            <a:r>
              <a:rPr lang="en-US" sz="4000">
                <a:solidFill>
                  <a:srgbClr val="584F29"/>
                </a:solidFill>
                <a:latin typeface="Georgia"/>
                <a:ea typeface="DejaVu Sans"/>
              </a:rPr>
              <a:t>Holos – Berkeley Ecoinformatics Engine</a:t>
            </a:r>
            <a:endParaRPr/>
          </a:p>
          <a:p>
            <a:pPr>
              <a:lnSpc>
                <a:spcPct val="100000"/>
              </a:lnSpc>
              <a:buFont typeface="Arial"/>
              <a:buChar char="•"/>
            </a:pPr>
            <a:r>
              <a:rPr lang="en-US" sz="4000">
                <a:solidFill>
                  <a:srgbClr val="584F29"/>
                </a:solidFill>
                <a:latin typeface="Georgia"/>
                <a:ea typeface="DejaVu Sans"/>
              </a:rPr>
              <a:t>Cal-Adapt</a:t>
            </a:r>
            <a:endParaRPr/>
          </a:p>
          <a:p>
            <a:pPr lvl="1">
              <a:lnSpc>
                <a:spcPct val="100000"/>
              </a:lnSpc>
              <a:buSzPct val="75000"/>
              <a:buFont typeface="StarSymbol"/>
              <a:buChar char="l"/>
            </a:pPr>
            <a:r>
              <a:rPr lang="en-US" sz="3600">
                <a:solidFill>
                  <a:srgbClr val="CC9900"/>
                </a:solidFill>
                <a:latin typeface="Georgia"/>
                <a:ea typeface="DejaVu Sans"/>
              </a:rPr>
              <a:t> </a:t>
            </a:r>
            <a:endParaRPr/>
          </a:p>
          <a:p>
            <a:pPr>
              <a:lnSpc>
                <a:spcPct val="100000"/>
              </a:lnSpc>
            </a:pP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466560" y="3972240"/>
            <a:ext cx="14610960" cy="1675800"/>
          </a:xfrm>
          <a:prstGeom prst="rect">
            <a:avLst/>
          </a:prstGeom>
          <a:noFill/>
          <a:ln>
            <a:noFill/>
          </a:ln>
        </p:spPr>
        <p:txBody>
          <a:bodyPr lIns="163800" tIns="82080" rIns="163800" bIns="82080" anchor="ctr"/>
          <a:lstStyle/>
          <a:p>
            <a:r>
              <a:rPr lang="en-US" sz="7000">
                <a:solidFill>
                  <a:srgbClr val="584F29"/>
                </a:solidFill>
                <a:latin typeface="Georgia"/>
                <a:ea typeface="DejaVu Sans"/>
              </a:rPr>
              <a:t>GIF </a:t>
            </a:r>
            <a:endParaRPr/>
          </a:p>
          <a:p>
            <a:r>
              <a:rPr lang="en-US" sz="7000">
                <a:solidFill>
                  <a:srgbClr val="584F29"/>
                </a:solidFill>
                <a:latin typeface="Georgia"/>
                <a:ea typeface="DejaVu Sans"/>
              </a:rPr>
              <a:t>Web </a:t>
            </a:r>
            <a:endParaRPr/>
          </a:p>
          <a:p>
            <a:r>
              <a:rPr lang="en-US" sz="7000">
                <a:solidFill>
                  <a:srgbClr val="584F29"/>
                </a:solidFill>
                <a:latin typeface="Georgia"/>
                <a:ea typeface="DejaVu Sans"/>
              </a:rPr>
              <a:t>Mapping </a:t>
            </a:r>
            <a:endParaRPr/>
          </a:p>
          <a:p>
            <a:pPr>
              <a:lnSpc>
                <a:spcPct val="100000"/>
              </a:lnSpc>
            </a:pPr>
            <a:r>
              <a:rPr lang="en-US" sz="7000">
                <a:solidFill>
                  <a:srgbClr val="584F29"/>
                </a:solidFill>
                <a:latin typeface="Georgia"/>
                <a:ea typeface="DejaVu Sans"/>
              </a:rPr>
              <a:t>Stack</a:t>
            </a:r>
            <a:endParaRPr/>
          </a:p>
        </p:txBody>
      </p:sp>
      <p:pic>
        <p:nvPicPr>
          <p:cNvPr id="227" name="Picture 223"/>
          <p:cNvPicPr/>
          <p:nvPr/>
        </p:nvPicPr>
        <p:blipFill>
          <a:blip r:embed="rId2"/>
          <a:stretch>
            <a:fillRect/>
          </a:stretch>
        </p:blipFill>
        <p:spPr>
          <a:xfrm>
            <a:off x="4572000" y="365760"/>
            <a:ext cx="8777880" cy="815364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66560" y="912240"/>
            <a:ext cx="14610960" cy="1675800"/>
          </a:xfrm>
          <a:prstGeom prst="rect">
            <a:avLst/>
          </a:prstGeom>
          <a:noFill/>
          <a:ln>
            <a:noFill/>
          </a:ln>
        </p:spPr>
        <p:txBody>
          <a:bodyPr lIns="163800" tIns="82080" rIns="163800" bIns="82080" anchor="ctr"/>
          <a:lstStyle/>
          <a:p>
            <a:pPr>
              <a:lnSpc>
                <a:spcPct val="100000"/>
              </a:lnSpc>
            </a:pPr>
            <a:r>
              <a:rPr lang="en-US" sz="7000">
                <a:solidFill>
                  <a:srgbClr val="584F29"/>
                </a:solidFill>
                <a:latin typeface="Georgia"/>
                <a:ea typeface="DejaVu Sans"/>
              </a:rPr>
              <a:t>Some Considerations for Choosing your Web Mapping Stack</a:t>
            </a:r>
            <a:endParaRPr/>
          </a:p>
        </p:txBody>
      </p:sp>
      <p:sp>
        <p:nvSpPr>
          <p:cNvPr id="229" name="CustomShape 2"/>
          <p:cNvSpPr/>
          <p:nvPr/>
        </p:nvSpPr>
        <p:spPr>
          <a:xfrm>
            <a:off x="540720" y="3121560"/>
            <a:ext cx="14406480" cy="1890000"/>
          </a:xfrm>
          <a:prstGeom prst="rect">
            <a:avLst/>
          </a:prstGeom>
          <a:noFill/>
          <a:ln>
            <a:noFill/>
          </a:ln>
        </p:spPr>
        <p:txBody>
          <a:bodyPr lIns="163800" tIns="82080" rIns="163800" bIns="82080"/>
          <a:lstStyle/>
          <a:p>
            <a:pPr>
              <a:lnSpc>
                <a:spcPct val="100000"/>
              </a:lnSpc>
              <a:buFont typeface="Arial"/>
              <a:buChar char="•"/>
            </a:pPr>
            <a:r>
              <a:rPr lang="en-US" sz="4000">
                <a:solidFill>
                  <a:srgbClr val="584F29"/>
                </a:solidFill>
                <a:latin typeface="Georgia"/>
                <a:ea typeface="DejaVu Sans"/>
              </a:rPr>
              <a:t>Project requirements – short-term prototyping vs. long-term development</a:t>
            </a:r>
            <a:endParaRPr/>
          </a:p>
          <a:p>
            <a:pPr>
              <a:lnSpc>
                <a:spcPct val="100000"/>
              </a:lnSpc>
              <a:buFont typeface="Arial"/>
              <a:buChar char="•"/>
            </a:pPr>
            <a:r>
              <a:rPr lang="en-US" sz="4000">
                <a:solidFill>
                  <a:srgbClr val="584F29"/>
                </a:solidFill>
                <a:latin typeface="Georgia"/>
                <a:ea typeface="DejaVu Sans"/>
              </a:rPr>
              <a:t>Availability of previous experience or expertise within team</a:t>
            </a:r>
            <a:endParaRPr/>
          </a:p>
          <a:p>
            <a:pPr>
              <a:lnSpc>
                <a:spcPct val="100000"/>
              </a:lnSpc>
              <a:buFont typeface="Arial"/>
              <a:buChar char="•"/>
            </a:pPr>
            <a:r>
              <a:rPr lang="en-US" sz="4000">
                <a:solidFill>
                  <a:srgbClr val="584F29"/>
                </a:solidFill>
                <a:latin typeface="Georgia"/>
                <a:ea typeface="DejaVu Sans"/>
              </a:rPr>
              <a:t>Vendor lock-in effects</a:t>
            </a:r>
            <a:endParaRPr/>
          </a:p>
          <a:p>
            <a:pPr>
              <a:lnSpc>
                <a:spcPct val="100000"/>
              </a:lnSpc>
              <a:buFont typeface="Arial"/>
              <a:buChar char="•"/>
            </a:pPr>
            <a:r>
              <a:rPr lang="en-US" sz="4000">
                <a:solidFill>
                  <a:srgbClr val="584F29"/>
                </a:solidFill>
                <a:latin typeface="Georgia"/>
                <a:ea typeface="DejaVu Sans"/>
              </a:rPr>
              <a:t>Cost/licensing</a:t>
            </a:r>
            <a:endParaRPr/>
          </a:p>
          <a:p>
            <a:pPr>
              <a:lnSpc>
                <a:spcPct val="100000"/>
              </a:lnSpc>
              <a:buFont typeface="Arial"/>
              <a:buChar char="•"/>
            </a:pPr>
            <a:r>
              <a:rPr lang="en-US" sz="4000">
                <a:solidFill>
                  <a:srgbClr val="584F29"/>
                </a:solidFill>
                <a:latin typeface="Georgia"/>
                <a:ea typeface="DejaVu Sans"/>
              </a:rPr>
              <a:t>Ongoing support and maintenance</a:t>
            </a:r>
            <a:endParaRPr/>
          </a:p>
          <a:p>
            <a:pPr lvl="1">
              <a:lnSpc>
                <a:spcPct val="100000"/>
              </a:lnSpc>
              <a:buSzPct val="75000"/>
              <a:buFont typeface="StarSymbol"/>
              <a:buChar char="l"/>
            </a:pPr>
            <a:r>
              <a:rPr lang="en-US" sz="3600">
                <a:solidFill>
                  <a:srgbClr val="CC9900"/>
                </a:solidFill>
                <a:latin typeface="Georgia"/>
                <a:ea typeface="DejaVu Sans"/>
              </a:rPr>
              <a:t> </a:t>
            </a:r>
            <a:endParaRPr/>
          </a:p>
          <a:p>
            <a:pPr>
              <a:lnSpc>
                <a:spcPct val="100000"/>
              </a:lnSpc>
            </a:pP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466560" y="480240"/>
            <a:ext cx="14610960" cy="1675800"/>
          </a:xfrm>
          <a:prstGeom prst="rect">
            <a:avLst/>
          </a:prstGeom>
          <a:noFill/>
          <a:ln>
            <a:noFill/>
          </a:ln>
        </p:spPr>
        <p:txBody>
          <a:bodyPr lIns="163800" tIns="82080" rIns="163800" bIns="82080" anchor="ctr"/>
          <a:lstStyle/>
          <a:p>
            <a:pPr>
              <a:lnSpc>
                <a:spcPct val="100000"/>
              </a:lnSpc>
            </a:pPr>
            <a:r>
              <a:rPr lang="en-US" sz="7000">
                <a:solidFill>
                  <a:srgbClr val="584F29"/>
                </a:solidFill>
                <a:latin typeface="Georgia"/>
                <a:ea typeface="DejaVu Sans"/>
              </a:rPr>
              <a:t>Web Services</a:t>
            </a:r>
            <a:endParaRPr/>
          </a:p>
        </p:txBody>
      </p:sp>
      <p:sp>
        <p:nvSpPr>
          <p:cNvPr id="150" name="CustomShape 2"/>
          <p:cNvSpPr/>
          <p:nvPr/>
        </p:nvSpPr>
        <p:spPr>
          <a:xfrm>
            <a:off x="540720" y="2407680"/>
            <a:ext cx="14406480" cy="1890000"/>
          </a:xfrm>
          <a:prstGeom prst="rect">
            <a:avLst/>
          </a:prstGeom>
          <a:noFill/>
          <a:ln>
            <a:noFill/>
          </a:ln>
        </p:spPr>
        <p:txBody>
          <a:bodyPr lIns="163800" tIns="82080" rIns="163800" bIns="82080"/>
          <a:lstStyle/>
          <a:p>
            <a:pPr>
              <a:lnSpc>
                <a:spcPct val="100000"/>
              </a:lnSpc>
            </a:pPr>
            <a:r>
              <a:rPr lang="en-US" sz="4000">
                <a:solidFill>
                  <a:srgbClr val="584F29"/>
                </a:solidFill>
                <a:latin typeface="Georgia"/>
                <a:ea typeface="DejaVu Sans"/>
              </a:rPr>
              <a:t>A focused task that a specialized computer (the server) knows how to do and allows other computers to invoke.</a:t>
            </a:r>
            <a:endParaRPr/>
          </a:p>
        </p:txBody>
      </p:sp>
      <p:pic>
        <p:nvPicPr>
          <p:cNvPr id="151" name="Picture 194"/>
          <p:cNvPicPr/>
          <p:nvPr/>
        </p:nvPicPr>
        <p:blipFill>
          <a:blip r:embed="rId3"/>
          <a:stretch>
            <a:fillRect/>
          </a:stretch>
        </p:blipFill>
        <p:spPr>
          <a:xfrm>
            <a:off x="3213360" y="4023360"/>
            <a:ext cx="8582040" cy="430200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66560" y="480240"/>
            <a:ext cx="14610960" cy="1675800"/>
          </a:xfrm>
          <a:prstGeom prst="rect">
            <a:avLst/>
          </a:prstGeom>
          <a:noFill/>
          <a:ln>
            <a:noFill/>
          </a:ln>
        </p:spPr>
        <p:txBody>
          <a:bodyPr lIns="163800" tIns="82080" rIns="163800" bIns="82080" anchor="ctr"/>
          <a:lstStyle/>
          <a:p>
            <a:pPr>
              <a:lnSpc>
                <a:spcPct val="100000"/>
              </a:lnSpc>
            </a:pPr>
            <a:r>
              <a:rPr lang="en-US" sz="7000">
                <a:solidFill>
                  <a:srgbClr val="584F29"/>
                </a:solidFill>
                <a:latin typeface="Georgia"/>
                <a:ea typeface="DejaVu Sans"/>
              </a:rPr>
              <a:t>Web Services (contd.)</a:t>
            </a:r>
            <a:endParaRPr/>
          </a:p>
        </p:txBody>
      </p:sp>
      <p:sp>
        <p:nvSpPr>
          <p:cNvPr id="153" name="CustomShape 2"/>
          <p:cNvSpPr/>
          <p:nvPr/>
        </p:nvSpPr>
        <p:spPr>
          <a:xfrm>
            <a:off x="540720" y="2407680"/>
            <a:ext cx="14406480" cy="1890000"/>
          </a:xfrm>
          <a:prstGeom prst="rect">
            <a:avLst/>
          </a:prstGeom>
          <a:noFill/>
          <a:ln>
            <a:noFill/>
          </a:ln>
        </p:spPr>
        <p:txBody>
          <a:bodyPr lIns="163800" tIns="82080" rIns="163800" bIns="82080"/>
          <a:lstStyle/>
          <a:p>
            <a:pPr>
              <a:lnSpc>
                <a:spcPct val="100000"/>
              </a:lnSpc>
              <a:buFont typeface="Arial"/>
              <a:buChar char="•"/>
            </a:pPr>
            <a:r>
              <a:rPr lang="en-US" sz="4000">
                <a:solidFill>
                  <a:srgbClr val="584F29"/>
                </a:solidFill>
                <a:latin typeface="Georgia"/>
                <a:ea typeface="DejaVu Sans"/>
              </a:rPr>
              <a:t>APIs (Application Programming Interface )</a:t>
            </a:r>
            <a:endParaRPr/>
          </a:p>
          <a:p>
            <a:pPr lvl="1">
              <a:lnSpc>
                <a:spcPct val="100000"/>
              </a:lnSpc>
              <a:buFont typeface="Arial"/>
              <a:buChar char="•"/>
            </a:pPr>
            <a:r>
              <a:rPr lang="en-US" sz="3600">
                <a:solidFill>
                  <a:srgbClr val="CC9900"/>
                </a:solidFill>
                <a:latin typeface="Georgia"/>
                <a:ea typeface="DejaVu Sans"/>
              </a:rPr>
              <a:t>Basemaps, Data, Geocoding, Navigation, Spatial Analysis</a:t>
            </a:r>
            <a:endParaRPr/>
          </a:p>
          <a:p>
            <a:pPr>
              <a:lnSpc>
                <a:spcPct val="100000"/>
              </a:lnSpc>
              <a:buFont typeface="Arial"/>
              <a:buChar char="•"/>
            </a:pPr>
            <a:r>
              <a:rPr lang="en-US" sz="4000">
                <a:solidFill>
                  <a:srgbClr val="584F29"/>
                </a:solidFill>
                <a:latin typeface="Georgia"/>
                <a:ea typeface="DejaVu Sans"/>
              </a:rPr>
              <a:t>Commercial Providers</a:t>
            </a:r>
            <a:endParaRPr/>
          </a:p>
          <a:p>
            <a:pPr lvl="1">
              <a:lnSpc>
                <a:spcPct val="100000"/>
              </a:lnSpc>
              <a:buFont typeface="Arial"/>
              <a:buChar char="•"/>
            </a:pPr>
            <a:r>
              <a:rPr lang="en-US" sz="3600">
                <a:solidFill>
                  <a:srgbClr val="CC9900"/>
                </a:solidFill>
                <a:latin typeface="Georgia"/>
                <a:ea typeface="DejaVu Sans"/>
              </a:rPr>
              <a:t>Google, Mapbox, CartoDB, ESRI, MapZen … many more</a:t>
            </a:r>
            <a:endParaRPr/>
          </a:p>
          <a:p>
            <a:pPr lvl="1">
              <a:lnSpc>
                <a:spcPct val="100000"/>
              </a:lnSpc>
              <a:buFont typeface="Arial"/>
              <a:buChar char="•"/>
            </a:pPr>
            <a:r>
              <a:rPr lang="en-US" sz="3600">
                <a:solidFill>
                  <a:srgbClr val="CC9900"/>
                </a:solidFill>
                <a:latin typeface="Georgia"/>
                <a:ea typeface="DejaVu Sans"/>
              </a:rPr>
              <a:t>Free and paid plans</a:t>
            </a:r>
            <a:endParaRPr/>
          </a:p>
          <a:p>
            <a:pPr>
              <a:lnSpc>
                <a:spcPct val="100000"/>
              </a:lnSpc>
              <a:buFont typeface="Arial"/>
              <a:buChar char="•"/>
            </a:pPr>
            <a:r>
              <a:rPr lang="en-US" sz="4000">
                <a:solidFill>
                  <a:srgbClr val="584F29"/>
                </a:solidFill>
                <a:latin typeface="Georgia"/>
                <a:ea typeface="DejaVu Sans"/>
              </a:rPr>
              <a:t>Non-commercial Providers</a:t>
            </a:r>
            <a:endParaRPr/>
          </a:p>
          <a:p>
            <a:pPr lvl="1">
              <a:lnSpc>
                <a:spcPct val="100000"/>
              </a:lnSpc>
              <a:buFont typeface="Arial"/>
              <a:buChar char="•"/>
            </a:pPr>
            <a:r>
              <a:rPr lang="en-US" sz="3600">
                <a:solidFill>
                  <a:srgbClr val="CC9900"/>
                </a:solidFill>
                <a:latin typeface="Georgia"/>
                <a:ea typeface="DejaVu Sans"/>
              </a:rPr>
              <a:t>Data.gov, SF Open Data, NPMap, OSM</a:t>
            </a:r>
            <a:endParaRPr/>
          </a:p>
          <a:p>
            <a:pPr lvl="1">
              <a:lnSpc>
                <a:spcPct val="100000"/>
              </a:lnSpc>
              <a:buFont typeface="Arial"/>
              <a:buChar char="•"/>
            </a:pPr>
            <a:r>
              <a:rPr lang="en-US" sz="3600">
                <a:solidFill>
                  <a:srgbClr val="CC9900"/>
                </a:solidFill>
                <a:latin typeface="Georgia"/>
                <a:ea typeface="DejaVu Sans"/>
              </a:rPr>
              <a:t>Cal-Adapt, Ecoengine, Landcarbon</a:t>
            </a:r>
            <a:endParaRPr/>
          </a:p>
          <a:p>
            <a:pPr>
              <a:lnSpc>
                <a:spcPct val="100000"/>
              </a:lnSpc>
            </a:pPr>
            <a:endParaRPr/>
          </a:p>
          <a:p>
            <a:pPr>
              <a:lnSpc>
                <a:spcPct val="100000"/>
              </a:lnSpc>
            </a:pP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66560" y="480240"/>
            <a:ext cx="14610960" cy="1675800"/>
          </a:xfrm>
          <a:prstGeom prst="rect">
            <a:avLst/>
          </a:prstGeom>
          <a:noFill/>
          <a:ln>
            <a:noFill/>
          </a:ln>
        </p:spPr>
        <p:txBody>
          <a:bodyPr lIns="163800" tIns="82080" rIns="163800" bIns="82080" anchor="ctr"/>
          <a:lstStyle/>
          <a:p>
            <a:pPr>
              <a:lnSpc>
                <a:spcPct val="100000"/>
              </a:lnSpc>
            </a:pPr>
            <a:r>
              <a:rPr lang="en-US" sz="7000">
                <a:solidFill>
                  <a:srgbClr val="584F29"/>
                </a:solidFill>
                <a:latin typeface="Georgia"/>
                <a:ea typeface="DejaVu Sans"/>
              </a:rPr>
              <a:t>Open Data</a:t>
            </a:r>
            <a:endParaRPr/>
          </a:p>
        </p:txBody>
      </p:sp>
      <p:sp>
        <p:nvSpPr>
          <p:cNvPr id="155" name="CustomShape 2"/>
          <p:cNvSpPr/>
          <p:nvPr/>
        </p:nvSpPr>
        <p:spPr>
          <a:xfrm>
            <a:off x="540720" y="2407680"/>
            <a:ext cx="14406480" cy="1890000"/>
          </a:xfrm>
          <a:prstGeom prst="rect">
            <a:avLst/>
          </a:prstGeom>
          <a:noFill/>
          <a:ln>
            <a:noFill/>
          </a:ln>
        </p:spPr>
        <p:txBody>
          <a:bodyPr lIns="163800" tIns="82080" rIns="163800" bIns="82080"/>
          <a:lstStyle/>
          <a:p>
            <a:pPr>
              <a:lnSpc>
                <a:spcPct val="100000"/>
              </a:lnSpc>
              <a:buFont typeface="Arial"/>
              <a:buChar char="•"/>
            </a:pPr>
            <a:r>
              <a:rPr lang="en-US" sz="4000">
                <a:solidFill>
                  <a:srgbClr val="584F29"/>
                </a:solidFill>
                <a:latin typeface="Georgia"/>
                <a:ea typeface="DejaVu Sans"/>
              </a:rPr>
              <a:t>Free, limited or no copyright restrictions</a:t>
            </a:r>
            <a:endParaRPr/>
          </a:p>
          <a:p>
            <a:pPr>
              <a:lnSpc>
                <a:spcPct val="100000"/>
              </a:lnSpc>
              <a:buFont typeface="Arial"/>
              <a:buChar char="•"/>
            </a:pPr>
            <a:r>
              <a:rPr lang="en-US" sz="4000">
                <a:solidFill>
                  <a:srgbClr val="584F29"/>
                </a:solidFill>
                <a:latin typeface="Georgia"/>
                <a:ea typeface="DejaVu Sans"/>
              </a:rPr>
              <a:t>Government, researchers, non-profits, citizen contributions</a:t>
            </a:r>
            <a:endParaRPr/>
          </a:p>
          <a:p>
            <a:pPr>
              <a:lnSpc>
                <a:spcPct val="100000"/>
              </a:lnSpc>
              <a:buFont typeface="Arial"/>
              <a:buChar char="•"/>
            </a:pPr>
            <a:r>
              <a:rPr lang="en-US" sz="4000">
                <a:solidFill>
                  <a:srgbClr val="584F29"/>
                </a:solidFill>
                <a:latin typeface="Georgia"/>
                <a:ea typeface="DejaVu Sans"/>
              </a:rPr>
              <a:t>Precautions</a:t>
            </a:r>
            <a:endParaRPr/>
          </a:p>
          <a:p>
            <a:pPr lvl="1">
              <a:lnSpc>
                <a:spcPct val="100000"/>
              </a:lnSpc>
              <a:buSzPct val="75000"/>
              <a:buFont typeface="Arial"/>
              <a:buChar char="•"/>
            </a:pPr>
            <a:r>
              <a:rPr lang="en-US" sz="3600">
                <a:solidFill>
                  <a:srgbClr val="CC9900"/>
                </a:solidFill>
                <a:latin typeface="Georgia"/>
                <a:ea typeface="DejaVu Sans"/>
              </a:rPr>
              <a:t>Attribution requirements</a:t>
            </a:r>
            <a:endParaRPr/>
          </a:p>
          <a:p>
            <a:pPr lvl="1">
              <a:lnSpc>
                <a:spcPct val="100000"/>
              </a:lnSpc>
              <a:buSzPct val="75000"/>
              <a:buFont typeface="Arial"/>
              <a:buChar char="•"/>
            </a:pPr>
            <a:r>
              <a:rPr lang="en-US" sz="3600">
                <a:solidFill>
                  <a:srgbClr val="CC9900"/>
                </a:solidFill>
                <a:latin typeface="Georgia"/>
                <a:ea typeface="DejaVu Sans"/>
              </a:rPr>
              <a:t>Restrictions on redistributing</a:t>
            </a:r>
            <a:endParaRPr/>
          </a:p>
          <a:p>
            <a:pPr lvl="1">
              <a:lnSpc>
                <a:spcPct val="100000"/>
              </a:lnSpc>
              <a:buSzPct val="75000"/>
              <a:buFont typeface="Arial"/>
              <a:buChar char="•"/>
            </a:pPr>
            <a:r>
              <a:rPr lang="en-US" sz="3600">
                <a:solidFill>
                  <a:srgbClr val="CC9900"/>
                </a:solidFill>
                <a:latin typeface="Georgia"/>
                <a:ea typeface="DejaVu Sans"/>
              </a:rPr>
              <a:t>Data quality</a:t>
            </a:r>
            <a:endParaRPr/>
          </a:p>
          <a:p>
            <a:pPr>
              <a:lnSpc>
                <a:spcPct val="100000"/>
              </a:lnSpc>
            </a:pP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466560" y="480240"/>
            <a:ext cx="14610960" cy="1675800"/>
          </a:xfrm>
          <a:prstGeom prst="rect">
            <a:avLst/>
          </a:prstGeom>
          <a:noFill/>
          <a:ln>
            <a:noFill/>
          </a:ln>
        </p:spPr>
        <p:txBody>
          <a:bodyPr lIns="163800" tIns="82080" rIns="163800" bIns="82080" anchor="ctr"/>
          <a:lstStyle/>
          <a:p>
            <a:pPr>
              <a:lnSpc>
                <a:spcPct val="100000"/>
              </a:lnSpc>
            </a:pPr>
            <a:r>
              <a:rPr lang="en-US" sz="7000">
                <a:solidFill>
                  <a:srgbClr val="584F29"/>
                </a:solidFill>
                <a:latin typeface="Georgia"/>
                <a:ea typeface="DejaVu Sans"/>
              </a:rPr>
              <a:t>Open Data Standards &amp; Formats</a:t>
            </a:r>
            <a:endParaRPr/>
          </a:p>
        </p:txBody>
      </p:sp>
      <p:sp>
        <p:nvSpPr>
          <p:cNvPr id="157" name="CustomShape 2"/>
          <p:cNvSpPr/>
          <p:nvPr/>
        </p:nvSpPr>
        <p:spPr>
          <a:xfrm>
            <a:off x="540720" y="2407680"/>
            <a:ext cx="14406480" cy="1890000"/>
          </a:xfrm>
          <a:prstGeom prst="rect">
            <a:avLst/>
          </a:prstGeom>
          <a:noFill/>
          <a:ln>
            <a:noFill/>
          </a:ln>
        </p:spPr>
        <p:txBody>
          <a:bodyPr lIns="163800" tIns="82080" rIns="163800" bIns="82080"/>
          <a:lstStyle/>
          <a:p>
            <a:pPr>
              <a:lnSpc>
                <a:spcPct val="100000"/>
              </a:lnSpc>
              <a:buFont typeface="Arial"/>
              <a:buChar char="•"/>
            </a:pPr>
            <a:r>
              <a:rPr lang="en-US" sz="4000">
                <a:solidFill>
                  <a:srgbClr val="584F29"/>
                </a:solidFill>
                <a:latin typeface="Georgia"/>
                <a:ea typeface="DejaVu Sans"/>
              </a:rPr>
              <a:t>Open data formats</a:t>
            </a:r>
            <a:endParaRPr/>
          </a:p>
          <a:p>
            <a:pPr lvl="1">
              <a:lnSpc>
                <a:spcPct val="100000"/>
              </a:lnSpc>
              <a:buSzPct val="75000"/>
              <a:buFont typeface="Arial"/>
              <a:buChar char="•"/>
            </a:pPr>
            <a:r>
              <a:rPr lang="en-US" sz="3600">
                <a:solidFill>
                  <a:srgbClr val="CC9900"/>
                </a:solidFill>
                <a:latin typeface="Georgia"/>
                <a:ea typeface="DejaVu Sans"/>
              </a:rPr>
              <a:t>KML, GeoJSON, Shapefile, NetCDF, JPEG, PNG</a:t>
            </a:r>
            <a:endParaRPr/>
          </a:p>
          <a:p>
            <a:pPr>
              <a:lnSpc>
                <a:spcPct val="100000"/>
              </a:lnSpc>
              <a:buFont typeface="Arial"/>
              <a:buChar char="•"/>
            </a:pPr>
            <a:r>
              <a:rPr lang="en-US" sz="4000">
                <a:solidFill>
                  <a:srgbClr val="584F29"/>
                </a:solidFill>
                <a:latin typeface="Georgia"/>
                <a:ea typeface="DejaVu Sans"/>
              </a:rPr>
              <a:t>Closed data formats</a:t>
            </a:r>
            <a:endParaRPr/>
          </a:p>
          <a:p>
            <a:pPr lvl="1">
              <a:lnSpc>
                <a:spcPct val="100000"/>
              </a:lnSpc>
              <a:buSzPct val="75000"/>
              <a:buFont typeface="Arial"/>
              <a:buChar char="•"/>
            </a:pPr>
            <a:r>
              <a:rPr lang="en-US" sz="3600">
                <a:solidFill>
                  <a:srgbClr val="CC9900"/>
                </a:solidFill>
                <a:latin typeface="Georgia"/>
                <a:ea typeface="DejaVu Sans"/>
              </a:rPr>
              <a:t>ESRI file geodatabase</a:t>
            </a:r>
            <a:endParaRPr/>
          </a:p>
          <a:p>
            <a:pPr>
              <a:lnSpc>
                <a:spcPct val="100000"/>
              </a:lnSpc>
              <a:buFont typeface="Arial"/>
              <a:buChar char="•"/>
            </a:pPr>
            <a:r>
              <a:rPr lang="en-US" sz="4000">
                <a:solidFill>
                  <a:srgbClr val="584F29"/>
                </a:solidFill>
                <a:latin typeface="Georgia"/>
                <a:ea typeface="DejaVu Sans"/>
              </a:rPr>
              <a:t>Open Specifications for services</a:t>
            </a:r>
            <a:endParaRPr/>
          </a:p>
          <a:p>
            <a:pPr lvl="1">
              <a:lnSpc>
                <a:spcPct val="100000"/>
              </a:lnSpc>
              <a:buSzPct val="75000"/>
              <a:buFont typeface="Arial"/>
              <a:buChar char="•"/>
            </a:pPr>
            <a:r>
              <a:rPr lang="en-US" sz="3600">
                <a:solidFill>
                  <a:srgbClr val="CC9900"/>
                </a:solidFill>
                <a:latin typeface="Georgia"/>
                <a:ea typeface="DejaVu Sans"/>
              </a:rPr>
              <a:t>Open Geospatial Consortium (OGC)</a:t>
            </a:r>
            <a:endParaRPr/>
          </a:p>
          <a:p>
            <a:pPr lvl="1">
              <a:lnSpc>
                <a:spcPct val="100000"/>
              </a:lnSpc>
              <a:buSzPct val="75000"/>
              <a:buFont typeface="Arial"/>
              <a:buChar char="•"/>
            </a:pPr>
            <a:r>
              <a:rPr lang="en-US" sz="3600">
                <a:solidFill>
                  <a:srgbClr val="CC9900"/>
                </a:solidFill>
                <a:latin typeface="Georgia"/>
                <a:ea typeface="DejaVu Sans"/>
              </a:rPr>
              <a:t>Web Map Service, Web Feature Service, Web Map Tile Service </a:t>
            </a:r>
            <a:endParaRPr/>
          </a:p>
          <a:p>
            <a:pPr>
              <a:lnSpc>
                <a:spcPct val="100000"/>
              </a:lnSpc>
            </a:pP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466560" y="480240"/>
            <a:ext cx="14610960" cy="1675800"/>
          </a:xfrm>
          <a:prstGeom prst="rect">
            <a:avLst/>
          </a:prstGeom>
          <a:noFill/>
          <a:ln>
            <a:noFill/>
          </a:ln>
        </p:spPr>
        <p:txBody>
          <a:bodyPr lIns="163800" tIns="82080" rIns="163800" bIns="82080" anchor="ctr"/>
          <a:lstStyle/>
          <a:p>
            <a:pPr>
              <a:lnSpc>
                <a:spcPct val="100000"/>
              </a:lnSpc>
            </a:pPr>
            <a:r>
              <a:rPr lang="en-US" sz="7000">
                <a:solidFill>
                  <a:srgbClr val="584F29"/>
                </a:solidFill>
                <a:latin typeface="Georgia"/>
                <a:ea typeface="DejaVu Sans"/>
              </a:rPr>
              <a:t>Free and Open Source Software</a:t>
            </a:r>
            <a:endParaRPr/>
          </a:p>
        </p:txBody>
      </p:sp>
      <p:sp>
        <p:nvSpPr>
          <p:cNvPr id="159" name="CustomShape 2"/>
          <p:cNvSpPr/>
          <p:nvPr/>
        </p:nvSpPr>
        <p:spPr>
          <a:xfrm>
            <a:off x="540720" y="1825560"/>
            <a:ext cx="14406480" cy="1890000"/>
          </a:xfrm>
          <a:prstGeom prst="rect">
            <a:avLst/>
          </a:prstGeom>
          <a:noFill/>
          <a:ln>
            <a:noFill/>
          </a:ln>
        </p:spPr>
        <p:txBody>
          <a:bodyPr lIns="163800" tIns="82080" rIns="163800" bIns="82080"/>
          <a:lstStyle/>
          <a:p>
            <a:pPr>
              <a:lnSpc>
                <a:spcPct val="100000"/>
              </a:lnSpc>
              <a:buFont typeface="Arial"/>
              <a:buChar char="•"/>
            </a:pPr>
            <a:r>
              <a:rPr lang="en-US" sz="4000">
                <a:solidFill>
                  <a:srgbClr val="584F29"/>
                </a:solidFill>
                <a:latin typeface="Georgia"/>
                <a:ea typeface="DejaVu Sans"/>
              </a:rPr>
              <a:t>Desktop</a:t>
            </a:r>
            <a:endParaRPr/>
          </a:p>
          <a:p>
            <a:pPr lvl="1">
              <a:lnSpc>
                <a:spcPct val="100000"/>
              </a:lnSpc>
              <a:buSzPct val="75000"/>
              <a:buFont typeface="StarSymbol"/>
              <a:buChar char="l"/>
            </a:pPr>
            <a:r>
              <a:rPr lang="en-US" sz="3600">
                <a:solidFill>
                  <a:srgbClr val="CC9900"/>
                </a:solidFill>
                <a:latin typeface="Georgia"/>
                <a:ea typeface="DejaVu Sans"/>
              </a:rPr>
              <a:t>QGIS, GRASS GIS</a:t>
            </a:r>
            <a:endParaRPr/>
          </a:p>
          <a:p>
            <a:pPr>
              <a:lnSpc>
                <a:spcPct val="100000"/>
              </a:lnSpc>
              <a:buFont typeface="Arial"/>
              <a:buChar char="•"/>
            </a:pPr>
            <a:r>
              <a:rPr lang="en-US" sz="4000">
                <a:solidFill>
                  <a:srgbClr val="584F29"/>
                </a:solidFill>
                <a:latin typeface="Georgia"/>
                <a:ea typeface="DejaVu Sans"/>
              </a:rPr>
              <a:t>Geo-enabled databases</a:t>
            </a:r>
            <a:endParaRPr/>
          </a:p>
          <a:p>
            <a:pPr lvl="1">
              <a:lnSpc>
                <a:spcPct val="100000"/>
              </a:lnSpc>
              <a:buSzPct val="75000"/>
              <a:buFont typeface="StarSymbol"/>
              <a:buChar char="l"/>
            </a:pPr>
            <a:r>
              <a:rPr lang="en-US" sz="3600">
                <a:solidFill>
                  <a:srgbClr val="CC9900"/>
                </a:solidFill>
                <a:latin typeface="Georgia"/>
                <a:ea typeface="DejaVu Sans"/>
              </a:rPr>
              <a:t>PostgreSQL/PostGIS,  SpatialLite,  MySQL</a:t>
            </a:r>
            <a:endParaRPr/>
          </a:p>
          <a:p>
            <a:pPr>
              <a:lnSpc>
                <a:spcPct val="100000"/>
              </a:lnSpc>
              <a:buFont typeface="Arial"/>
              <a:buChar char="•"/>
            </a:pPr>
            <a:r>
              <a:rPr lang="en-US" sz="4000">
                <a:solidFill>
                  <a:srgbClr val="584F29"/>
                </a:solidFill>
                <a:latin typeface="Georgia"/>
                <a:ea typeface="DejaVu Sans"/>
              </a:rPr>
              <a:t>Exposing spatial data to the web</a:t>
            </a:r>
            <a:endParaRPr/>
          </a:p>
          <a:p>
            <a:pPr lvl="1">
              <a:lnSpc>
                <a:spcPct val="100000"/>
              </a:lnSpc>
              <a:buSzPct val="75000"/>
              <a:buFont typeface="StarSymbol"/>
              <a:buChar char="l"/>
            </a:pPr>
            <a:r>
              <a:rPr lang="en-US" sz="3600">
                <a:solidFill>
                  <a:srgbClr val="CC9900"/>
                </a:solidFill>
                <a:latin typeface="Georgia"/>
                <a:ea typeface="DejaVu Sans"/>
              </a:rPr>
              <a:t>MapServer, QGIS Server, GeoServer, Mapnik, TileCache, TileStache</a:t>
            </a:r>
            <a:endParaRPr/>
          </a:p>
          <a:p>
            <a:pPr>
              <a:lnSpc>
                <a:spcPct val="100000"/>
              </a:lnSpc>
              <a:buFont typeface="Arial"/>
              <a:buChar char="•"/>
            </a:pPr>
            <a:r>
              <a:rPr lang="en-US" sz="4000">
                <a:solidFill>
                  <a:srgbClr val="584F29"/>
                </a:solidFill>
                <a:latin typeface="Georgia"/>
                <a:ea typeface="DejaVu Sans"/>
              </a:rPr>
              <a:t>JavaScript Mapping Libraries and APIs</a:t>
            </a:r>
            <a:endParaRPr/>
          </a:p>
          <a:p>
            <a:pPr>
              <a:lnSpc>
                <a:spcPct val="100000"/>
              </a:lnSpc>
              <a:buFont typeface="Arial"/>
              <a:buChar char="•"/>
            </a:pPr>
            <a:r>
              <a:rPr lang="en-US" sz="4000">
                <a:solidFill>
                  <a:srgbClr val="584F29"/>
                </a:solidFill>
                <a:latin typeface="Georgia"/>
                <a:ea typeface="DejaVu Sans"/>
              </a:rPr>
              <a:t>System libraries</a:t>
            </a:r>
            <a:endParaRPr/>
          </a:p>
          <a:p>
            <a:pPr lvl="1">
              <a:lnSpc>
                <a:spcPct val="100000"/>
              </a:lnSpc>
              <a:buSzPct val="75000"/>
              <a:buFont typeface="StarSymbol"/>
              <a:buChar char="l"/>
            </a:pPr>
            <a:r>
              <a:rPr lang="en-US" sz="3600">
                <a:solidFill>
                  <a:srgbClr val="CC9900"/>
                </a:solidFill>
                <a:latin typeface="Georgia"/>
                <a:ea typeface="DejaVu Sans"/>
              </a:rPr>
              <a:t>GDAL, OGR, PROJ4</a:t>
            </a:r>
            <a:endParaRPr/>
          </a:p>
          <a:p>
            <a:pPr lvl="1">
              <a:lnSpc>
                <a:spcPct val="100000"/>
              </a:lnSpc>
              <a:buSzPct val="75000"/>
              <a:buFont typeface="StarSymbol"/>
              <a:buChar char="l"/>
            </a:pPr>
            <a:r>
              <a:rPr lang="en-US" sz="3600">
                <a:solidFill>
                  <a:srgbClr val="CC9900"/>
                </a:solidFill>
                <a:latin typeface="Georgia"/>
                <a:ea typeface="DejaVu Sans"/>
              </a:rPr>
              <a:t> </a:t>
            </a:r>
            <a:endParaRPr/>
          </a:p>
          <a:p>
            <a:pPr>
              <a:lnSpc>
                <a:spcPct val="100000"/>
              </a:lnSpc>
            </a:pP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466560" y="912240"/>
            <a:ext cx="14610960" cy="1675800"/>
          </a:xfrm>
          <a:prstGeom prst="rect">
            <a:avLst/>
          </a:prstGeom>
          <a:noFill/>
          <a:ln>
            <a:noFill/>
          </a:ln>
        </p:spPr>
        <p:txBody>
          <a:bodyPr lIns="163800" tIns="82080" rIns="163800" bIns="82080" anchor="ctr"/>
          <a:lstStyle/>
          <a:p>
            <a:pPr>
              <a:lnSpc>
                <a:spcPct val="100000"/>
              </a:lnSpc>
            </a:pPr>
            <a:r>
              <a:rPr lang="en-US" sz="7000">
                <a:solidFill>
                  <a:srgbClr val="584F29"/>
                </a:solidFill>
                <a:latin typeface="Georgia"/>
                <a:ea typeface="DejaVu Sans"/>
              </a:rPr>
              <a:t>System Architecture for Web Mapping</a:t>
            </a:r>
            <a:endParaRPr/>
          </a:p>
        </p:txBody>
      </p:sp>
      <p:pic>
        <p:nvPicPr>
          <p:cNvPr id="161" name="Picture 204"/>
          <p:cNvPicPr/>
          <p:nvPr/>
        </p:nvPicPr>
        <p:blipFill>
          <a:blip r:embed="rId2"/>
          <a:stretch>
            <a:fillRect/>
          </a:stretch>
        </p:blipFill>
        <p:spPr>
          <a:xfrm>
            <a:off x="4480560" y="2002680"/>
            <a:ext cx="9783720" cy="650088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466560" y="912240"/>
            <a:ext cx="14610960" cy="1675800"/>
          </a:xfrm>
          <a:prstGeom prst="rect">
            <a:avLst/>
          </a:prstGeom>
          <a:noFill/>
          <a:ln>
            <a:noFill/>
          </a:ln>
        </p:spPr>
        <p:txBody>
          <a:bodyPr lIns="163800" tIns="82080" rIns="163800" bIns="82080" anchor="ctr"/>
          <a:lstStyle/>
          <a:p>
            <a:pPr>
              <a:lnSpc>
                <a:spcPct val="100000"/>
              </a:lnSpc>
            </a:pPr>
            <a:r>
              <a:rPr lang="en-US" sz="7000">
                <a:solidFill>
                  <a:srgbClr val="584F29"/>
                </a:solidFill>
                <a:latin typeface="Georgia"/>
                <a:ea typeface="DejaVu Sans"/>
              </a:rPr>
              <a:t>Some Design Considerations for Web Mapping</a:t>
            </a:r>
            <a:endParaRPr/>
          </a:p>
        </p:txBody>
      </p:sp>
      <p:sp>
        <p:nvSpPr>
          <p:cNvPr id="163" name="CustomShape 2"/>
          <p:cNvSpPr/>
          <p:nvPr/>
        </p:nvSpPr>
        <p:spPr>
          <a:xfrm>
            <a:off x="540720" y="3121560"/>
            <a:ext cx="14406480" cy="1890000"/>
          </a:xfrm>
          <a:prstGeom prst="rect">
            <a:avLst/>
          </a:prstGeom>
          <a:noFill/>
          <a:ln>
            <a:noFill/>
          </a:ln>
        </p:spPr>
        <p:txBody>
          <a:bodyPr lIns="163800" tIns="82080" rIns="163800" bIns="82080"/>
          <a:lstStyle/>
          <a:p>
            <a:pPr>
              <a:lnSpc>
                <a:spcPct val="100000"/>
              </a:lnSpc>
              <a:buFont typeface="Arial"/>
              <a:buChar char="•"/>
            </a:pPr>
            <a:r>
              <a:rPr lang="en-US" sz="4000">
                <a:solidFill>
                  <a:srgbClr val="584F29"/>
                </a:solidFill>
                <a:latin typeface="Georgia"/>
                <a:ea typeface="DejaVu Sans"/>
              </a:rPr>
              <a:t>Who's your target audience?</a:t>
            </a:r>
            <a:endParaRPr/>
          </a:p>
          <a:p>
            <a:pPr>
              <a:lnSpc>
                <a:spcPct val="100000"/>
              </a:lnSpc>
              <a:buFont typeface="Arial"/>
              <a:buChar char="•"/>
            </a:pPr>
            <a:r>
              <a:rPr lang="en-US" sz="4000">
                <a:solidFill>
                  <a:srgbClr val="584F29"/>
                </a:solidFill>
                <a:latin typeface="Georgia"/>
                <a:ea typeface="DejaVu Sans"/>
              </a:rPr>
              <a:t>What's the story?</a:t>
            </a:r>
            <a:endParaRPr/>
          </a:p>
          <a:p>
            <a:pPr>
              <a:lnSpc>
                <a:spcPct val="100000"/>
              </a:lnSpc>
              <a:buFont typeface="Arial"/>
              <a:buChar char="•"/>
            </a:pPr>
            <a:r>
              <a:rPr lang="en-US" sz="4000">
                <a:solidFill>
                  <a:srgbClr val="584F29"/>
                </a:solidFill>
                <a:latin typeface="Georgia"/>
                <a:ea typeface="DejaVu Sans"/>
              </a:rPr>
              <a:t>How much data to you have? Where is it?</a:t>
            </a:r>
            <a:endParaRPr/>
          </a:p>
          <a:p>
            <a:pPr>
              <a:lnSpc>
                <a:spcPct val="100000"/>
              </a:lnSpc>
              <a:buFont typeface="Arial"/>
              <a:buChar char="•"/>
            </a:pPr>
            <a:r>
              <a:rPr lang="en-US" sz="4000">
                <a:solidFill>
                  <a:srgbClr val="584F29"/>
                </a:solidFill>
                <a:latin typeface="Georgia"/>
                <a:ea typeface="DejaVu Sans"/>
              </a:rPr>
              <a:t>Is the web map going to part of an existing website?</a:t>
            </a:r>
            <a:endParaRPr/>
          </a:p>
          <a:p>
            <a:pPr>
              <a:lnSpc>
                <a:spcPct val="100000"/>
              </a:lnSpc>
              <a:buFont typeface="Arial"/>
              <a:buChar char="•"/>
            </a:pPr>
            <a:r>
              <a:rPr lang="en-US" sz="4000">
                <a:solidFill>
                  <a:srgbClr val="584F29"/>
                </a:solidFill>
                <a:latin typeface="Georgia"/>
                <a:ea typeface="DejaVu Sans"/>
              </a:rPr>
              <a:t>Do you need to support tablets and mobiles?</a:t>
            </a:r>
            <a:endParaRPr/>
          </a:p>
          <a:p>
            <a:pPr>
              <a:lnSpc>
                <a:spcPct val="100000"/>
              </a:lnSpc>
              <a:buFont typeface="Arial"/>
              <a:buChar char="•"/>
            </a:pPr>
            <a:r>
              <a:rPr lang="en-US" sz="4000">
                <a:solidFill>
                  <a:srgbClr val="584F29"/>
                </a:solidFill>
                <a:latin typeface="Georgia"/>
                <a:ea typeface="DejaVu Sans"/>
              </a:rPr>
              <a:t>Do you need to support offline access?</a:t>
            </a:r>
            <a:endParaRPr/>
          </a:p>
          <a:p>
            <a:pPr lvl="1">
              <a:lnSpc>
                <a:spcPct val="100000"/>
              </a:lnSpc>
              <a:buSzPct val="75000"/>
              <a:buFont typeface="StarSymbol"/>
              <a:buChar char="l"/>
            </a:pPr>
            <a:r>
              <a:rPr lang="en-US" sz="3600">
                <a:solidFill>
                  <a:srgbClr val="CC9900"/>
                </a:solidFill>
                <a:latin typeface="Georgia"/>
                <a:ea typeface="DejaVu Sans"/>
              </a:rPr>
              <a:t> </a:t>
            </a:r>
            <a:endParaRPr/>
          </a:p>
          <a:p>
            <a:pPr>
              <a:lnSpc>
                <a:spcPct val="100000"/>
              </a:lnSpc>
            </a:pP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1045</Words>
  <Application>Microsoft Macintosh PowerPoint</Application>
  <PresentationFormat>Custom</PresentationFormat>
  <Paragraphs>149</Paragraphs>
  <Slides>23</Slides>
  <Notes>1</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Shruti Mukhtyar</cp:lastModifiedBy>
  <cp:revision>3</cp:revision>
  <dcterms:modified xsi:type="dcterms:W3CDTF">2016-03-17T04:28:49Z</dcterms:modified>
</cp:coreProperties>
</file>