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57" r:id="rId4"/>
    <p:sldId id="274" r:id="rId5"/>
    <p:sldId id="258" r:id="rId6"/>
    <p:sldId id="259" r:id="rId7"/>
    <p:sldId id="260" r:id="rId8"/>
    <p:sldId id="275" r:id="rId9"/>
    <p:sldId id="276" r:id="rId10"/>
    <p:sldId id="281" r:id="rId11"/>
    <p:sldId id="282" r:id="rId12"/>
    <p:sldId id="261" r:id="rId13"/>
    <p:sldId id="262" r:id="rId14"/>
    <p:sldId id="263" r:id="rId15"/>
    <p:sldId id="264" r:id="rId16"/>
    <p:sldId id="277" r:id="rId17"/>
    <p:sldId id="265" r:id="rId18"/>
    <p:sldId id="266" r:id="rId19"/>
    <p:sldId id="267" r:id="rId20"/>
    <p:sldId id="268" r:id="rId21"/>
    <p:sldId id="278" r:id="rId22"/>
    <p:sldId id="269" r:id="rId23"/>
    <p:sldId id="270" r:id="rId24"/>
    <p:sldId id="271" r:id="rId25"/>
    <p:sldId id="272" r:id="rId26"/>
    <p:sldId id="273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8CFAE4-6EA8-4065-83A1-8B262C65FB8C}">
          <p14:sldIdLst>
            <p14:sldId id="280"/>
            <p14:sldId id="256"/>
            <p14:sldId id="257"/>
            <p14:sldId id="274"/>
            <p14:sldId id="258"/>
            <p14:sldId id="259"/>
            <p14:sldId id="260"/>
            <p14:sldId id="275"/>
            <p14:sldId id="276"/>
            <p14:sldId id="281"/>
            <p14:sldId id="282"/>
            <p14:sldId id="261"/>
            <p14:sldId id="262"/>
            <p14:sldId id="263"/>
            <p14:sldId id="264"/>
            <p14:sldId id="277"/>
            <p14:sldId id="265"/>
            <p14:sldId id="266"/>
            <p14:sldId id="267"/>
            <p14:sldId id="268"/>
            <p14:sldId id="278"/>
            <p14:sldId id="269"/>
            <p14:sldId id="270"/>
            <p14:sldId id="271"/>
            <p14:sldId id="272"/>
            <p14:sldId id="273"/>
          </p14:sldIdLst>
        </p14:section>
        <p14:section name="Untitled Section" id="{423E95D7-83E9-4B4A-A03C-CF34C99FA43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>
        <p:scale>
          <a:sx n="58" d="100"/>
          <a:sy n="58" d="100"/>
        </p:scale>
        <p:origin x="1544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9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9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5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1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7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8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2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0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75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98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0AFADB-5CEE-2039-0AF6-912A0D310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0589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Meru University of Science And Technology</a:t>
            </a:r>
            <a:br>
              <a:rPr lang="en-US" sz="4000" dirty="0"/>
            </a:br>
            <a:r>
              <a:rPr lang="en-US" sz="4000" dirty="0"/>
              <a:t>MSc Data Science</a:t>
            </a:r>
            <a:br>
              <a:rPr lang="en-US" sz="4000" dirty="0"/>
            </a:br>
            <a:r>
              <a:rPr lang="en-US" sz="4000" dirty="0"/>
              <a:t>Unit: CCD 7205 - Time Series Analysis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Presenter: Wema Muthoni</a:t>
            </a:r>
            <a:br>
              <a:rPr lang="en-US" sz="4000" dirty="0"/>
            </a:br>
            <a:r>
              <a:rPr lang="en-US" sz="4000" dirty="0"/>
              <a:t>Reg No: CT404/204824/24</a:t>
            </a:r>
          </a:p>
        </p:txBody>
      </p:sp>
    </p:spTree>
    <p:extLst>
      <p:ext uri="{BB962C8B-B14F-4D97-AF65-F5344CB8AC3E}">
        <p14:creationId xmlns:p14="http://schemas.microsoft.com/office/powerpoint/2010/main" val="286728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1FF1-1889-1A27-B782-0D12982D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Volume 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47A-AE4E-AAD0-5BB4-D1EAE1D9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volume RSI is a volume indicator that measures the speed and change of volume during the price up-close (up-volume) and during the price down-close (down-volume). </a:t>
            </a:r>
          </a:p>
          <a:p>
            <a:r>
              <a:rPr lang="en-US" sz="2400" dirty="0"/>
              <a:t>It is a momentum indicator that tries to gauge changes in price trend via changes in bullish (when the price closed up) and bearish (when the price closed down) volume data.</a:t>
            </a:r>
          </a:p>
        </p:txBody>
      </p:sp>
    </p:spTree>
    <p:extLst>
      <p:ext uri="{BB962C8B-B14F-4D97-AF65-F5344CB8AC3E}">
        <p14:creationId xmlns:p14="http://schemas.microsoft.com/office/powerpoint/2010/main" val="50447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E276-A00A-BA7C-4CB1-09A92CE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Volume-Price Trend Indicator (VPT)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177D-D347-4465-A64F-26ACBD5F6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volume indicator that relates the volume of security transacted with the fractional change in price. </a:t>
            </a:r>
          </a:p>
          <a:p>
            <a:r>
              <a:rPr lang="en-US" sz="2400" dirty="0"/>
              <a:t>It helps to determine both the price direction and the strength of the price move. </a:t>
            </a:r>
          </a:p>
          <a:p>
            <a:r>
              <a:rPr lang="en-US" sz="2400" dirty="0"/>
              <a:t>Thus, the VPT shows the balance between the demand and supply of the asset and how it affects the price.</a:t>
            </a:r>
          </a:p>
        </p:txBody>
      </p:sp>
    </p:spTree>
    <p:extLst>
      <p:ext uri="{BB962C8B-B14F-4D97-AF65-F5344CB8AC3E}">
        <p14:creationId xmlns:p14="http://schemas.microsoft.com/office/powerpoint/2010/main" val="152608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Accumulation/Distribution Line (A/D)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Considers closing price relative to </a:t>
            </a:r>
            <a:r>
              <a:rPr lang="en-US" sz="2400" dirty="0"/>
              <a:t>the trading </a:t>
            </a:r>
            <a:r>
              <a:rPr sz="2400" dirty="0"/>
              <a:t>range (High-Low)</a:t>
            </a:r>
            <a:r>
              <a:rPr lang="en-US" sz="2400" dirty="0"/>
              <a:t> to determine whether to add or subtract volume.</a:t>
            </a:r>
            <a:endParaRPr sz="2400" dirty="0"/>
          </a:p>
          <a:p>
            <a:r>
              <a:rPr sz="2400" dirty="0"/>
              <a:t>Adds volume when price closes in upper half; subtracts otherwise.</a:t>
            </a:r>
          </a:p>
          <a:p>
            <a:r>
              <a:rPr sz="2400" dirty="0"/>
              <a:t>Shows whether a stock is being accumulated or distributed.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Volume Weighted Average Price (VWAP)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400" dirty="0"/>
              <a:t>Calculates the average price of a security weighted by its trading volume.</a:t>
            </a:r>
            <a:endParaRPr sz="2400" dirty="0"/>
          </a:p>
          <a:p>
            <a:r>
              <a:rPr sz="2400" dirty="0"/>
              <a:t>Used as a </a:t>
            </a:r>
            <a:r>
              <a:rPr lang="en-US" sz="2400" dirty="0"/>
              <a:t>benchmark for trading execution </a:t>
            </a:r>
            <a:r>
              <a:rPr sz="2400" dirty="0"/>
              <a:t>by institutional investors.</a:t>
            </a:r>
          </a:p>
          <a:p>
            <a:r>
              <a:rPr lang="en-US" sz="2400" dirty="0"/>
              <a:t>Can highlight support and resistance levels</a:t>
            </a:r>
            <a:r>
              <a:rPr sz="2400" dirty="0"/>
              <a:t> and measures trading efficiency.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Negative Volume Index (NVI)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400" dirty="0"/>
              <a:t>Tracks price movements on days when volume decreases.</a:t>
            </a:r>
            <a:endParaRPr sz="2400" dirty="0"/>
          </a:p>
          <a:p>
            <a:r>
              <a:rPr lang="en-US" sz="2400" dirty="0"/>
              <a:t>It is based on the idea that smart money buys on low volume days. </a:t>
            </a:r>
          </a:p>
          <a:p>
            <a:r>
              <a:rPr sz="2400" dirty="0"/>
              <a:t>Tracks performance of informed trading under quiet market conditions.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Positive Volume Index (PVI)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400" dirty="0"/>
              <a:t>Tracks price movements on days when volume increases. </a:t>
            </a:r>
          </a:p>
          <a:p>
            <a:r>
              <a:rPr lang="en-US" sz="2400" dirty="0"/>
              <a:t>It is based on the idea that retail traders tend to buy on high volume days. </a:t>
            </a:r>
          </a:p>
          <a:p>
            <a:r>
              <a:rPr sz="2400" dirty="0"/>
              <a:t>Used to analyze market behavior during high activity periods.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6938-8712-BDD2-5B69-4FE7C586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8920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Time Series Analysis Techniques</a:t>
            </a:r>
            <a:br>
              <a:rPr lang="en-US" dirty="0"/>
            </a:br>
            <a:r>
              <a:rPr lang="en-US" dirty="0"/>
              <a:t> for </a:t>
            </a:r>
            <a:br>
              <a:rPr lang="en-US" dirty="0"/>
            </a:br>
            <a:r>
              <a:rPr lang="en-US" dirty="0"/>
              <a:t>Volume Indicators</a:t>
            </a:r>
          </a:p>
        </p:txBody>
      </p:sp>
    </p:spTree>
    <p:extLst>
      <p:ext uri="{BB962C8B-B14F-4D97-AF65-F5344CB8AC3E}">
        <p14:creationId xmlns:p14="http://schemas.microsoft.com/office/powerpoint/2010/main" val="4074488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Moving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sz="2400" dirty="0"/>
              <a:t>Applying moving averages to volume indicators (e.g., 20-day MA of OBV) can help smooth out short-term fluctuations and identify trends. </a:t>
            </a:r>
          </a:p>
          <a:p>
            <a:r>
              <a:rPr sz="2400" dirty="0"/>
              <a:t>Common choices: 20-day or 50-day moving average of volume indicators.</a:t>
            </a:r>
          </a:p>
          <a:p>
            <a:r>
              <a:rPr sz="2400" dirty="0"/>
              <a:t>Helps identify sustained trends and reduce noise.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Examines correlation between volume indicators and price.</a:t>
            </a:r>
          </a:p>
          <a:p>
            <a:r>
              <a:rPr sz="2400" dirty="0"/>
              <a:t>Linear or multiple regression models used.</a:t>
            </a:r>
          </a:p>
          <a:p>
            <a:r>
              <a:rPr sz="2400" dirty="0"/>
              <a:t>Quantifies the strength and direction of volume-price relationships.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ARIMA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400" dirty="0"/>
              <a:t>Autoregressive Integrated Moving Average</a:t>
            </a:r>
            <a:r>
              <a:rPr lang="en-US" sz="2400" dirty="0"/>
              <a:t>(ARIMA)</a:t>
            </a:r>
            <a:r>
              <a:rPr sz="2400" dirty="0"/>
              <a:t> for forecasting</a:t>
            </a:r>
            <a:r>
              <a:rPr lang="en-US" sz="2400" dirty="0"/>
              <a:t> future values of volume indicators, potentially aiding in price prediction.</a:t>
            </a:r>
            <a:endParaRPr sz="2400" dirty="0"/>
          </a:p>
          <a:p>
            <a:r>
              <a:rPr sz="2400" dirty="0"/>
              <a:t>Captures autocorrelations in volume data over time.</a:t>
            </a:r>
          </a:p>
          <a:p>
            <a:r>
              <a:rPr sz="2400" dirty="0"/>
              <a:t>Used to predict future volume patterns and possible market movements.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Time Series Analysis of Financial Data with Volume Indicators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Academic Overview of Volume Patterns and Market Insights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sz="2400" dirty="0"/>
              <a:t>Machine learning algorithms can be trained on historical volume data to identify complex patterns and predict future price movements.</a:t>
            </a:r>
          </a:p>
          <a:p>
            <a:r>
              <a:rPr sz="2400" dirty="0"/>
              <a:t>Supervised models: train algorithms on historical volume/price data.</a:t>
            </a:r>
          </a:p>
          <a:p>
            <a:r>
              <a:rPr sz="2400" dirty="0"/>
              <a:t>Unsupervised models: detect hidden patterns and anomalies.</a:t>
            </a:r>
          </a:p>
          <a:p>
            <a:r>
              <a:rPr sz="2400" dirty="0"/>
              <a:t>Popular models: Random Forest, SVM, LSTM for time series forecasting.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55FEAE-6F45-AC44-CDA5-A9215EE0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14052"/>
          </a:xfrm>
        </p:spPr>
        <p:txBody>
          <a:bodyPr/>
          <a:lstStyle/>
          <a:p>
            <a:pPr algn="ctr"/>
            <a:r>
              <a:rPr lang="en-US" dirty="0"/>
              <a:t>Importance in Financial Markets</a:t>
            </a:r>
          </a:p>
        </p:txBody>
      </p:sp>
    </p:spTree>
    <p:extLst>
      <p:ext uri="{BB962C8B-B14F-4D97-AF65-F5344CB8AC3E}">
        <p14:creationId xmlns:p14="http://schemas.microsoft.com/office/powerpoint/2010/main" val="37499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Volume indicators detect potential </a:t>
            </a:r>
            <a:r>
              <a:rPr lang="en-US" sz="2400" dirty="0"/>
              <a:t>market </a:t>
            </a:r>
            <a:r>
              <a:rPr sz="2400" dirty="0"/>
              <a:t>reversals and volatility spikes.</a:t>
            </a:r>
          </a:p>
          <a:p>
            <a:r>
              <a:rPr sz="2400" dirty="0"/>
              <a:t>Helps in setting stop-loss and take-profit levels.</a:t>
            </a:r>
          </a:p>
          <a:p>
            <a:r>
              <a:rPr sz="2400" dirty="0"/>
              <a:t>Critical for managing exposure and preserving capital.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Trading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400" dirty="0"/>
              <a:t>Volume analysis is a crucial component of many trading strategies, helping traders identify entry and exit points. </a:t>
            </a:r>
          </a:p>
          <a:p>
            <a:r>
              <a:rPr sz="2400" dirty="0"/>
              <a:t>Supports trend-following and mean-reversion systems.</a:t>
            </a:r>
          </a:p>
          <a:p>
            <a:r>
              <a:rPr sz="2400" dirty="0"/>
              <a:t>Enhances technical trading rules and confirmation signals.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sz="2400" dirty="0"/>
              <a:t>Volume indicators provide insights into market sentiment, revealing whether investors are bullish or bearish. </a:t>
            </a:r>
          </a:p>
          <a:p>
            <a:r>
              <a:rPr sz="2400" dirty="0"/>
              <a:t>High volume confirms conviction in price direction.</a:t>
            </a:r>
          </a:p>
          <a:p>
            <a:r>
              <a:rPr sz="2400" dirty="0"/>
              <a:t>Useful in interpreting news impact and market psychology.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Investment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sz="2400" dirty="0"/>
              <a:t>By understanding volume patterns, investors can make more informed decisions about buying and selling securities. </a:t>
            </a:r>
          </a:p>
          <a:p>
            <a:r>
              <a:rPr sz="2400" dirty="0"/>
              <a:t>Helps in identifying accumulation and distribution phases.</a:t>
            </a:r>
          </a:p>
          <a:p>
            <a:r>
              <a:rPr sz="2400" dirty="0"/>
              <a:t>Supports long-term portfolio adjustments based on volume trends.</a:t>
            </a:r>
          </a:p>
          <a:p>
            <a:r>
              <a:rPr sz="2400" dirty="0"/>
              <a:t>Improves decision-making on buying, holding, or selling assets.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Volume indicators are essential tools in financial time series analysis.</a:t>
            </a:r>
          </a:p>
          <a:p>
            <a:r>
              <a:rPr sz="2400" dirty="0"/>
              <a:t>They provide predictive power, risk insight, and strategic value.</a:t>
            </a:r>
          </a:p>
          <a:p>
            <a:r>
              <a:rPr sz="2400" dirty="0"/>
              <a:t>Integrating volume with time series models enhances financial forecasting.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E461-6587-1017-7950-C373686A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26578"/>
          </a:xfrm>
        </p:spPr>
        <p:txBody>
          <a:bodyPr>
            <a:normAutofit/>
          </a:bodyPr>
          <a:lstStyle/>
          <a:p>
            <a:pPr algn="ctr"/>
            <a:r>
              <a:rPr lang="en-US" cap="none" dirty="0"/>
              <a:t>Time series analysis of volume indicators is a powerful tool in finance, providing valuable insights into market dynamics and aiding in risk management, trading strategies, and 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264393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21408"/>
            <a:ext cx="7955280" cy="4480560"/>
          </a:xfrm>
        </p:spPr>
        <p:txBody>
          <a:bodyPr/>
          <a:lstStyle/>
          <a:p>
            <a:endParaRPr dirty="0"/>
          </a:p>
          <a:p>
            <a:r>
              <a:rPr sz="2800" dirty="0"/>
              <a:t>Time series analysis helps </a:t>
            </a:r>
            <a:r>
              <a:rPr lang="en-US" sz="2800" dirty="0"/>
              <a:t>in </a:t>
            </a:r>
            <a:r>
              <a:rPr sz="2800" dirty="0"/>
              <a:t>understan</a:t>
            </a:r>
            <a:r>
              <a:rPr lang="en-US" sz="2800" dirty="0"/>
              <a:t>ding</a:t>
            </a:r>
            <a:r>
              <a:rPr sz="2800" dirty="0"/>
              <a:t> financial market dynamics.</a:t>
            </a:r>
          </a:p>
          <a:p>
            <a:r>
              <a:rPr sz="2800" dirty="0"/>
              <a:t>Volume indicators represent the number of shares/contracts traded</a:t>
            </a:r>
            <a:r>
              <a:rPr lang="en-US" sz="2800" dirty="0"/>
              <a:t> over a specific period</a:t>
            </a:r>
            <a:r>
              <a:rPr sz="2800" dirty="0"/>
              <a:t>.</a:t>
            </a:r>
          </a:p>
          <a:p>
            <a:r>
              <a:rPr lang="en-US" sz="2800" dirty="0"/>
              <a:t>Analyzing time series p</a:t>
            </a:r>
            <a:r>
              <a:rPr sz="2800" dirty="0"/>
              <a:t>atterns in volume can indicate market sentiment and future price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F34F-4F92-00DF-E7AE-08298D0D4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Volume Indicators Are Used On Time Series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0FC70-2503-7524-4D9A-9B72EED77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Understanding Volume Data</a:t>
            </a:r>
          </a:p>
        </p:txBody>
      </p:sp>
    </p:spTree>
    <p:extLst>
      <p:ext uri="{BB962C8B-B14F-4D97-AF65-F5344CB8AC3E}">
        <p14:creationId xmlns:p14="http://schemas.microsoft.com/office/powerpoint/2010/main" val="376458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Volume as a Leading Indicator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Volume often precedes price movements.</a:t>
            </a:r>
          </a:p>
          <a:p>
            <a:r>
              <a:rPr sz="2400" dirty="0"/>
              <a:t>High volume </a:t>
            </a:r>
            <a:r>
              <a:rPr lang="en-US" sz="2400" dirty="0"/>
              <a:t>during a</a:t>
            </a:r>
            <a:r>
              <a:rPr sz="2400" dirty="0"/>
              <a:t> price increase: strong buying pressure and </a:t>
            </a:r>
            <a:r>
              <a:rPr lang="en-US" sz="2400" dirty="0"/>
              <a:t>a potential</a:t>
            </a:r>
            <a:r>
              <a:rPr sz="2400" dirty="0"/>
              <a:t> continuation</a:t>
            </a:r>
            <a:r>
              <a:rPr lang="en-US" sz="2400" dirty="0"/>
              <a:t> of the uptrend</a:t>
            </a:r>
            <a:r>
              <a:rPr sz="2400" dirty="0"/>
              <a:t>.</a:t>
            </a:r>
          </a:p>
          <a:p>
            <a:r>
              <a:rPr sz="2400" dirty="0"/>
              <a:t>High volume </a:t>
            </a:r>
            <a:r>
              <a:rPr lang="en-US" sz="2400" dirty="0"/>
              <a:t>during</a:t>
            </a:r>
            <a:r>
              <a:rPr sz="2400" dirty="0"/>
              <a:t> price decrease: strong selling pressure and </a:t>
            </a:r>
            <a:r>
              <a:rPr lang="en-US" sz="2400" dirty="0"/>
              <a:t>a </a:t>
            </a:r>
            <a:r>
              <a:rPr sz="2400" dirty="0"/>
              <a:t>potential </a:t>
            </a:r>
            <a:r>
              <a:rPr lang="en-US" sz="2400" dirty="0"/>
              <a:t>continuation of the </a:t>
            </a:r>
            <a:r>
              <a:rPr sz="2400" dirty="0"/>
              <a:t>downtrend.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Volume Confirmation &amp; Divergence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400" dirty="0"/>
              <a:t>Volume </a:t>
            </a:r>
            <a:r>
              <a:rPr lang="en-US" sz="2400" dirty="0"/>
              <a:t>can confirm the strength of a price trend. If a price trend is accompanied by increasing volume, it's generally considered a stronger and more reliable trend. </a:t>
            </a:r>
          </a:p>
          <a:p>
            <a:r>
              <a:rPr sz="2400" dirty="0"/>
              <a:t>Divergence: </a:t>
            </a:r>
            <a:r>
              <a:rPr lang="en-US" sz="2400" dirty="0"/>
              <a:t>Volume can also diverge from price. For example, if a stock price is making higher highs but the volume is decreasing, it could indicate a weakening trend and potential reversal.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On-Balance Volume (OBV)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sz="2400" dirty="0"/>
              <a:t>A common volume indicator that uses a cumulative line to measure buying and selling pressure. </a:t>
            </a:r>
          </a:p>
          <a:p>
            <a:r>
              <a:rPr lang="en-US" sz="2400" dirty="0"/>
              <a:t>It adds volume on days the price closes higher and subtracts volume on days the price closes lower. </a:t>
            </a:r>
          </a:p>
          <a:p>
            <a:r>
              <a:rPr lang="en-US" sz="2400" dirty="0"/>
              <a:t>OBV can highlight accumulation (buying pressure) and distribution (selling pressure) trends. </a:t>
            </a:r>
          </a:p>
          <a:p>
            <a:r>
              <a:rPr sz="2400" dirty="0"/>
              <a:t>Used to predict potential price changes based on volume flow.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2BDE-0215-AA58-ABF1-1629A67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88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Volume Indicators </a:t>
            </a:r>
            <a:br>
              <a:rPr lang="en-US" dirty="0"/>
            </a:br>
            <a:r>
              <a:rPr lang="en-US" dirty="0"/>
              <a:t>Used in </a:t>
            </a:r>
            <a:br>
              <a:rPr lang="en-US" dirty="0"/>
            </a:br>
            <a:r>
              <a:rPr lang="en-US" dirty="0"/>
              <a:t>Time 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415671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0E71-4760-B472-94F5-B515A71E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On-Balance Volume (OBV)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B987-6A56-142D-9A92-22DC8634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mentioned above, this indicator measures buying and selling pressure by cumulatively adding or subtracting volume based on price direction.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4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757</TotalTime>
  <Words>1027</Words>
  <Application>Microsoft Office PowerPoint</Application>
  <PresentationFormat>On-screen Show (4:3)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Rockwell</vt:lpstr>
      <vt:lpstr>Rockwell Condensed</vt:lpstr>
      <vt:lpstr>Wingdings</vt:lpstr>
      <vt:lpstr>Wood Type</vt:lpstr>
      <vt:lpstr>Meru University of Science And Technology MSc Data Science Unit: CCD 7205 - Time Series Analysis  Presenter: Wema Muthoni Reg No: CT404/204824/24</vt:lpstr>
      <vt:lpstr>Time Series Analysis of Financial Data with Volume Indicators</vt:lpstr>
      <vt:lpstr>Introduction</vt:lpstr>
      <vt:lpstr>How Volume Indicators Are Used On Time Series Analysis</vt:lpstr>
      <vt:lpstr>Volume as a Leading Indicator</vt:lpstr>
      <vt:lpstr>Volume Confirmation &amp; Divergence</vt:lpstr>
      <vt:lpstr>On-Balance Volume (OBV)</vt:lpstr>
      <vt:lpstr>Common Volume Indicators  Used in  Time Series Analysis</vt:lpstr>
      <vt:lpstr>On-Balance Volume (OBV)</vt:lpstr>
      <vt:lpstr>Volume RSI</vt:lpstr>
      <vt:lpstr>Volume-Price Trend Indicator (VPT)</vt:lpstr>
      <vt:lpstr>Accumulation/Distribution Line (A/D)</vt:lpstr>
      <vt:lpstr>Volume Weighted Average Price (VWAP)</vt:lpstr>
      <vt:lpstr>Negative Volume Index (NVI)</vt:lpstr>
      <vt:lpstr>Positive Volume Index (PVI)</vt:lpstr>
      <vt:lpstr>Time Series Analysis Techniques  for  Volume Indicators</vt:lpstr>
      <vt:lpstr>Moving Averages</vt:lpstr>
      <vt:lpstr>Regression Analysis</vt:lpstr>
      <vt:lpstr>ARIMA Models</vt:lpstr>
      <vt:lpstr>Machine Learning Techniques</vt:lpstr>
      <vt:lpstr>Importance in Financial Markets</vt:lpstr>
      <vt:lpstr>Risk Management</vt:lpstr>
      <vt:lpstr>Trading Strategies</vt:lpstr>
      <vt:lpstr>Market Sentiment Analysis</vt:lpstr>
      <vt:lpstr>Investment Decisions</vt:lpstr>
      <vt:lpstr>Conclusion</vt:lpstr>
      <vt:lpstr>Time series analysis of volume indicators is a powerful tool in finance, providing valuable insights into market dynamics and aiding in risk management, trading strategies, and investment decisions.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2025-07-03T12:55:49Z</dcterms:modified>
  <cp:category/>
</cp:coreProperties>
</file>