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47a82df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647a82df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647a82df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647a82df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647a82df0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647a82df0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647a82df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647a82df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647a82df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647a82df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647a82df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647a82df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647a82df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647a82df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606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Big Mountain Ski Resort Strategic Recommendations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Hung</a:t>
            </a:r>
            <a:endParaRPr/>
          </a:p>
          <a:p>
            <a:pPr indent="0" lvl="0" marL="0" rtl="0" algn="l">
              <a:spcBef>
                <a:spcPts val="0"/>
              </a:spcBef>
              <a:spcAft>
                <a:spcPts val="0"/>
              </a:spcAft>
              <a:buNone/>
            </a:pPr>
            <a:r>
              <a:rPr lang="en"/>
              <a:t>January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Problem Identification</a:t>
            </a:r>
            <a:endParaRPr/>
          </a:p>
          <a:p>
            <a:pPr indent="-311150" lvl="0" marL="457200" rtl="0" algn="l">
              <a:spcBef>
                <a:spcPts val="0"/>
              </a:spcBef>
              <a:spcAft>
                <a:spcPts val="0"/>
              </a:spcAft>
              <a:buSzPts val="1300"/>
              <a:buChar char="●"/>
            </a:pPr>
            <a:r>
              <a:rPr lang="en"/>
              <a:t>Recommendation and Key Findings</a:t>
            </a:r>
            <a:endParaRPr/>
          </a:p>
          <a:p>
            <a:pPr indent="-311150" lvl="0" marL="457200" rtl="0" algn="l">
              <a:spcBef>
                <a:spcPts val="0"/>
              </a:spcBef>
              <a:spcAft>
                <a:spcPts val="0"/>
              </a:spcAft>
              <a:buSzPts val="1300"/>
              <a:buChar char="●"/>
            </a:pPr>
            <a:r>
              <a:rPr lang="en"/>
              <a:t>Modeling Results and Analysis</a:t>
            </a:r>
            <a:endParaRPr/>
          </a:p>
          <a:p>
            <a:pPr indent="-311150" lvl="0" marL="457200" rtl="0" algn="l">
              <a:spcBef>
                <a:spcPts val="0"/>
              </a:spcBef>
              <a:spcAft>
                <a:spcPts val="0"/>
              </a:spcAft>
              <a:buSzPts val="1300"/>
              <a:buChar char="●"/>
            </a:pPr>
            <a:r>
              <a:rPr lang="en"/>
              <a:t>Summary and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Problem Identification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Big Mountain has been able to charge a price premium historically but we wanted to have a more sophisticated pricing model to better position themselves amongst the market in the future</a:t>
            </a:r>
            <a:endParaRPr/>
          </a:p>
          <a:p>
            <a:pPr indent="-311150" lvl="0" marL="457200" rtl="0" algn="l">
              <a:spcBef>
                <a:spcPts val="0"/>
              </a:spcBef>
              <a:spcAft>
                <a:spcPts val="0"/>
              </a:spcAft>
              <a:buSzPts val="1300"/>
              <a:buChar char="●"/>
            </a:pPr>
            <a:r>
              <a:rPr lang="en"/>
              <a:t>Wanted to see if certain adjustments with facility offerings and/or cutting costs would be worth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and Key Findings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Pricing model determined Big Mountain could charge more given their existing facility offerings</a:t>
            </a:r>
            <a:endParaRPr/>
          </a:p>
          <a:p>
            <a:pPr indent="-311150" lvl="0" marL="457200" rtl="0" algn="l">
              <a:spcBef>
                <a:spcPts val="0"/>
              </a:spcBef>
              <a:spcAft>
                <a:spcPts val="0"/>
              </a:spcAft>
              <a:buSzPts val="1300"/>
              <a:buChar char="●"/>
            </a:pPr>
            <a:r>
              <a:rPr lang="en"/>
              <a:t>Big Mountain can explore closing some runs to save costs but need to be careful about revenue impacts</a:t>
            </a:r>
            <a:endParaRPr/>
          </a:p>
          <a:p>
            <a:pPr indent="-311150" lvl="0" marL="457200" rtl="0" algn="l">
              <a:spcBef>
                <a:spcPts val="0"/>
              </a:spcBef>
              <a:spcAft>
                <a:spcPts val="0"/>
              </a:spcAft>
              <a:buSzPts val="1300"/>
              <a:buChar char="●"/>
            </a:pPr>
            <a:r>
              <a:rPr lang="en"/>
              <a:t>Potential enhancements of adding a run, increasing the vertical drop and installing an additional chair lift could increase yearly revenue projects by over 3 MM, but costs to do and maintain these changes need to be more closely examined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62675" y="20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sp>
        <p:nvSpPr>
          <p:cNvPr id="302" name="Google Shape;302;p17"/>
          <p:cNvSpPr txBox="1"/>
          <p:nvPr>
            <p:ph idx="1" type="body"/>
          </p:nvPr>
        </p:nvSpPr>
        <p:spPr>
          <a:xfrm>
            <a:off x="5047825" y="1121750"/>
            <a:ext cx="3624900" cy="104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Big mountain is able to charge a premium because they have superior features such as vertical drop and snow making area</a:t>
            </a:r>
            <a:endParaRPr/>
          </a:p>
        </p:txBody>
      </p:sp>
      <p:pic>
        <p:nvPicPr>
          <p:cNvPr id="303" name="Google Shape;303;p17"/>
          <p:cNvPicPr preferRelativeResize="0"/>
          <p:nvPr/>
        </p:nvPicPr>
        <p:blipFill>
          <a:blip r:embed="rId3">
            <a:alphaModFix/>
          </a:blip>
          <a:stretch>
            <a:fillRect/>
          </a:stretch>
        </p:blipFill>
        <p:spPr>
          <a:xfrm>
            <a:off x="1085275" y="766375"/>
            <a:ext cx="4010400" cy="2044525"/>
          </a:xfrm>
          <a:prstGeom prst="rect">
            <a:avLst/>
          </a:prstGeom>
          <a:noFill/>
          <a:ln>
            <a:noFill/>
          </a:ln>
        </p:spPr>
      </p:pic>
      <p:pic>
        <p:nvPicPr>
          <p:cNvPr id="304" name="Google Shape;304;p17"/>
          <p:cNvPicPr preferRelativeResize="0"/>
          <p:nvPr/>
        </p:nvPicPr>
        <p:blipFill>
          <a:blip r:embed="rId4">
            <a:alphaModFix/>
          </a:blip>
          <a:stretch>
            <a:fillRect/>
          </a:stretch>
        </p:blipFill>
        <p:spPr>
          <a:xfrm>
            <a:off x="4732600" y="2737324"/>
            <a:ext cx="4332576" cy="2285375"/>
          </a:xfrm>
          <a:prstGeom prst="rect">
            <a:avLst/>
          </a:prstGeom>
          <a:noFill/>
          <a:ln>
            <a:noFill/>
          </a:ln>
        </p:spPr>
      </p:pic>
      <p:pic>
        <p:nvPicPr>
          <p:cNvPr id="305" name="Google Shape;305;p17"/>
          <p:cNvPicPr preferRelativeResize="0"/>
          <p:nvPr/>
        </p:nvPicPr>
        <p:blipFill>
          <a:blip r:embed="rId5">
            <a:alphaModFix/>
          </a:blip>
          <a:stretch>
            <a:fillRect/>
          </a:stretch>
        </p:blipFill>
        <p:spPr>
          <a:xfrm>
            <a:off x="162275" y="2737320"/>
            <a:ext cx="4491001" cy="2362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a:t>
            </a:r>
            <a:endParaRPr/>
          </a:p>
        </p:txBody>
      </p:sp>
      <p:sp>
        <p:nvSpPr>
          <p:cNvPr id="311" name="Google Shape;311;p18"/>
          <p:cNvSpPr txBox="1"/>
          <p:nvPr>
            <p:ph idx="1" type="body"/>
          </p:nvPr>
        </p:nvSpPr>
        <p:spPr>
          <a:xfrm>
            <a:off x="4753500" y="1798725"/>
            <a:ext cx="36177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Big Mountain has done well with the top features that predict favorably higher prices like runs, vertical drop and snow making area</a:t>
            </a:r>
            <a:endParaRPr/>
          </a:p>
        </p:txBody>
      </p:sp>
      <p:pic>
        <p:nvPicPr>
          <p:cNvPr id="312" name="Google Shape;312;p18"/>
          <p:cNvPicPr preferRelativeResize="0"/>
          <p:nvPr/>
        </p:nvPicPr>
        <p:blipFill>
          <a:blip r:embed="rId3">
            <a:alphaModFix/>
          </a:blip>
          <a:stretch>
            <a:fillRect/>
          </a:stretch>
        </p:blipFill>
        <p:spPr>
          <a:xfrm>
            <a:off x="329025" y="1728200"/>
            <a:ext cx="4323624" cy="30841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and Analysis Continued...</a:t>
            </a:r>
            <a:endParaRPr/>
          </a:p>
        </p:txBody>
      </p:sp>
      <p:sp>
        <p:nvSpPr>
          <p:cNvPr id="318" name="Google Shape;318;p19"/>
          <p:cNvSpPr txBox="1"/>
          <p:nvPr>
            <p:ph idx="1" type="body"/>
          </p:nvPr>
        </p:nvSpPr>
        <p:spPr>
          <a:xfrm>
            <a:off x="4179575" y="1519125"/>
            <a:ext cx="40077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Caution should be exercised when deciding which runs to close as there may be a corresponding impact to price and therefore revenue</a:t>
            </a:r>
            <a:endParaRPr/>
          </a:p>
          <a:p>
            <a:pPr indent="-311150" lvl="0" marL="457200" rtl="0" algn="l">
              <a:spcBef>
                <a:spcPts val="0"/>
              </a:spcBef>
              <a:spcAft>
                <a:spcPts val="0"/>
              </a:spcAft>
              <a:buSzPts val="1300"/>
              <a:buChar char="●"/>
            </a:pPr>
            <a:r>
              <a:rPr lang="en"/>
              <a:t>We should also consider if it will affect other features that allow the resort to charge a premium like we should probably avoid closing the run with the highest vertical drop since that justifies higher ticket prices </a:t>
            </a:r>
            <a:endParaRPr/>
          </a:p>
        </p:txBody>
      </p:sp>
      <p:pic>
        <p:nvPicPr>
          <p:cNvPr id="319" name="Google Shape;319;p19"/>
          <p:cNvPicPr preferRelativeResize="0"/>
          <p:nvPr/>
        </p:nvPicPr>
        <p:blipFill rotWithShape="1">
          <a:blip r:embed="rId3">
            <a:alphaModFix/>
          </a:blip>
          <a:srcRect b="0" l="0" r="49558" t="0"/>
          <a:stretch/>
        </p:blipFill>
        <p:spPr>
          <a:xfrm>
            <a:off x="254275" y="1133175"/>
            <a:ext cx="3829601" cy="383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Conclusion</a:t>
            </a:r>
            <a:endParaRPr/>
          </a:p>
        </p:txBody>
      </p:sp>
      <p:sp>
        <p:nvSpPr>
          <p:cNvPr id="325" name="Google Shape;325;p20"/>
          <p:cNvSpPr txBox="1"/>
          <p:nvPr>
            <p:ph idx="1" type="body"/>
          </p:nvPr>
        </p:nvSpPr>
        <p:spPr>
          <a:xfrm>
            <a:off x="1244925" y="17398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Big Mountain should factor in the results from modeling to tweak their prices starting with an initial increase justified by their existing offerings  </a:t>
            </a:r>
            <a:endParaRPr/>
          </a:p>
          <a:p>
            <a:pPr indent="-311150" lvl="0" marL="457200" rtl="0" algn="l">
              <a:spcBef>
                <a:spcPts val="0"/>
              </a:spcBef>
              <a:spcAft>
                <a:spcPts val="0"/>
              </a:spcAft>
              <a:buSzPts val="1300"/>
              <a:buChar char="●"/>
            </a:pPr>
            <a:r>
              <a:rPr lang="en"/>
              <a:t>They can then explore cutting costs by decreasing the number of runs by how much price erosion they are willing to take</a:t>
            </a:r>
            <a:endParaRPr/>
          </a:p>
          <a:p>
            <a:pPr indent="-311150" lvl="0" marL="457200" rtl="0" algn="l">
              <a:spcBef>
                <a:spcPts val="0"/>
              </a:spcBef>
              <a:spcAft>
                <a:spcPts val="0"/>
              </a:spcAft>
              <a:buSzPts val="1300"/>
              <a:buChar char="●"/>
            </a:pPr>
            <a:r>
              <a:rPr lang="en"/>
              <a:t>Big Mountain can also look at enhancing the facility to justify higher ticket prices by increasing the vertical drop but this may potentially require more capital investment and adjust operational costs so more research needs to be done about the implications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