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20"/>
  </p:notesMasterIdLst>
  <p:sldIdLst>
    <p:sldId id="256" r:id="rId2"/>
    <p:sldId id="257" r:id="rId3"/>
    <p:sldId id="258" r:id="rId4"/>
    <p:sldId id="264" r:id="rId5"/>
    <p:sldId id="265" r:id="rId6"/>
    <p:sldId id="266" r:id="rId7"/>
    <p:sldId id="270" r:id="rId8"/>
    <p:sldId id="259" r:id="rId9"/>
    <p:sldId id="260" r:id="rId10"/>
    <p:sldId id="267" r:id="rId11"/>
    <p:sldId id="262" r:id="rId12"/>
    <p:sldId id="272" r:id="rId13"/>
    <p:sldId id="273" r:id="rId14"/>
    <p:sldId id="263" r:id="rId15"/>
    <p:sldId id="269" r:id="rId16"/>
    <p:sldId id="271"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C8BBB-2514-4C61-A68F-35FBF464BB88}" type="datetimeFigureOut">
              <a:rPr lang="en-IN" smtClean="0"/>
              <a:t>25-06-2021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A5276-556C-4427-B81A-4C935D88FDD5}" type="slidenum">
              <a:rPr lang="en-IN" smtClean="0"/>
              <a:t>‹#›</a:t>
            </a:fld>
            <a:endParaRPr lang="en-IN"/>
          </a:p>
        </p:txBody>
      </p:sp>
    </p:spTree>
    <p:extLst>
      <p:ext uri="{BB962C8B-B14F-4D97-AF65-F5344CB8AC3E}">
        <p14:creationId xmlns:p14="http://schemas.microsoft.com/office/powerpoint/2010/main" val="332400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B64F22B-3698-4DD5-81B4-8495D02AC0F7}" type="datetimeFigureOut">
              <a:rPr lang="en-IN" smtClean="0"/>
              <a:t>25-06-2021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16995847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64F22B-3698-4DD5-81B4-8495D02AC0F7}"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319538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4F22B-3698-4DD5-81B4-8495D02AC0F7}"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829027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4F22B-3698-4DD5-81B4-8495D02AC0F7}"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348792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4F22B-3698-4DD5-81B4-8495D02AC0F7}"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1662848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4F22B-3698-4DD5-81B4-8495D02AC0F7}"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537782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4F22B-3698-4DD5-81B4-8495D02AC0F7}"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1830131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4F22B-3698-4DD5-81B4-8495D02AC0F7}"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53F85-64DB-412D-ADF1-D3B54337446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41568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4F22B-3698-4DD5-81B4-8495D02AC0F7}"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219556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4F22B-3698-4DD5-81B4-8495D02AC0F7}"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1278125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4F22B-3698-4DD5-81B4-8495D02AC0F7}" type="datetimeFigureOut">
              <a:rPr lang="en-IN" smtClean="0"/>
              <a:t>25-06-2021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122761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64F22B-3698-4DD5-81B4-8495D02AC0F7}"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290137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64F22B-3698-4DD5-81B4-8495D02AC0F7}" type="datetimeFigureOut">
              <a:rPr lang="en-IN" smtClean="0"/>
              <a:t>25-06-2021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1539106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64F22B-3698-4DD5-81B4-8495D02AC0F7}" type="datetimeFigureOut">
              <a:rPr lang="en-IN" smtClean="0"/>
              <a:t>25-06-2021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319178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B64F22B-3698-4DD5-81B4-8495D02AC0F7}" type="datetimeFigureOut">
              <a:rPr lang="en-IN" smtClean="0"/>
              <a:t>25-06-2021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1095668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64F22B-3698-4DD5-81B4-8495D02AC0F7}"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203077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64F22B-3698-4DD5-81B4-8495D02AC0F7}" type="datetimeFigureOut">
              <a:rPr lang="en-IN" smtClean="0"/>
              <a:t>25-06-2021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53F85-64DB-412D-ADF1-D3B543374462}" type="slidenum">
              <a:rPr lang="en-IN" smtClean="0"/>
              <a:t>‹#›</a:t>
            </a:fld>
            <a:endParaRPr lang="en-IN"/>
          </a:p>
        </p:txBody>
      </p:sp>
    </p:spTree>
    <p:extLst>
      <p:ext uri="{BB962C8B-B14F-4D97-AF65-F5344CB8AC3E}">
        <p14:creationId xmlns:p14="http://schemas.microsoft.com/office/powerpoint/2010/main" val="56792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64F22B-3698-4DD5-81B4-8495D02AC0F7}" type="datetimeFigureOut">
              <a:rPr lang="en-IN" smtClean="0"/>
              <a:t>25-06-2021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953F85-64DB-412D-ADF1-D3B543374462}" type="slidenum">
              <a:rPr lang="en-IN" smtClean="0"/>
              <a:t>‹#›</a:t>
            </a:fld>
            <a:endParaRPr lang="en-IN"/>
          </a:p>
        </p:txBody>
      </p:sp>
    </p:spTree>
    <p:extLst>
      <p:ext uri="{BB962C8B-B14F-4D97-AF65-F5344CB8AC3E}">
        <p14:creationId xmlns:p14="http://schemas.microsoft.com/office/powerpoint/2010/main" val="593423325"/>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357E-CF27-42FD-A0F2-2A4B9CFBD04D}"/>
              </a:ext>
            </a:extLst>
          </p:cNvPr>
          <p:cNvSpPr>
            <a:spLocks noGrp="1"/>
          </p:cNvSpPr>
          <p:nvPr>
            <p:ph type="ctrTitle"/>
          </p:nvPr>
        </p:nvSpPr>
        <p:spPr>
          <a:xfrm>
            <a:off x="3626839" y="1309926"/>
            <a:ext cx="7197726" cy="2421464"/>
          </a:xfrm>
        </p:spPr>
        <p:txBody>
          <a:bodyPr>
            <a:normAutofit/>
          </a:bodyPr>
          <a:lstStyle/>
          <a:p>
            <a:r>
              <a:rPr lang="en-US" sz="4000" dirty="0"/>
              <a:t>Paradigms of programming</a:t>
            </a:r>
            <a:endParaRPr lang="en-IN" sz="4000" dirty="0"/>
          </a:p>
        </p:txBody>
      </p:sp>
      <p:sp>
        <p:nvSpPr>
          <p:cNvPr id="3" name="Subtitle 2">
            <a:extLst>
              <a:ext uri="{FF2B5EF4-FFF2-40B4-BE49-F238E27FC236}">
                <a16:creationId xmlns:a16="http://schemas.microsoft.com/office/drawing/2014/main" id="{A053C0F7-B92E-489E-815B-4B214C1A9F6C}"/>
              </a:ext>
            </a:extLst>
          </p:cNvPr>
          <p:cNvSpPr>
            <a:spLocks noGrp="1"/>
          </p:cNvSpPr>
          <p:nvPr>
            <p:ph type="subTitle" idx="1"/>
          </p:nvPr>
        </p:nvSpPr>
        <p:spPr>
          <a:xfrm>
            <a:off x="4851632" y="5274965"/>
            <a:ext cx="7197726" cy="1405467"/>
          </a:xfrm>
        </p:spPr>
        <p:txBody>
          <a:bodyPr/>
          <a:lstStyle/>
          <a:p>
            <a:r>
              <a:rPr lang="en-US" dirty="0"/>
              <a:t>Grace Victoria sampara</a:t>
            </a:r>
          </a:p>
          <a:p>
            <a:r>
              <a:rPr lang="en-US" dirty="0"/>
              <a:t>Dept. of metallurgy and materials engineering</a:t>
            </a:r>
          </a:p>
          <a:p>
            <a:r>
              <a:rPr lang="en-US" dirty="0"/>
              <a:t>20mt10052</a:t>
            </a:r>
            <a:endParaRPr lang="en-IN" dirty="0"/>
          </a:p>
        </p:txBody>
      </p:sp>
    </p:spTree>
    <p:extLst>
      <p:ext uri="{BB962C8B-B14F-4D97-AF65-F5344CB8AC3E}">
        <p14:creationId xmlns:p14="http://schemas.microsoft.com/office/powerpoint/2010/main" val="276037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F109A2-B87D-4D6B-A0D3-C634AC9A40ED}"/>
              </a:ext>
            </a:extLst>
          </p:cNvPr>
          <p:cNvSpPr txBox="1"/>
          <p:nvPr/>
        </p:nvSpPr>
        <p:spPr>
          <a:xfrm>
            <a:off x="1174459" y="679508"/>
            <a:ext cx="8640660" cy="800219"/>
          </a:xfrm>
          <a:prstGeom prst="rect">
            <a:avLst/>
          </a:prstGeom>
          <a:noFill/>
        </p:spPr>
        <p:txBody>
          <a:bodyPr wrap="square" rtlCol="0">
            <a:spAutoFit/>
          </a:bodyPr>
          <a:lstStyle/>
          <a:p>
            <a:r>
              <a:rPr lang="en-US" sz="2800" dirty="0"/>
              <a:t>FUNCTIONAL PROGRAMMING IN THE REAL WORLD</a:t>
            </a:r>
          </a:p>
          <a:p>
            <a:endParaRPr lang="en-IN" dirty="0"/>
          </a:p>
        </p:txBody>
      </p:sp>
      <p:sp>
        <p:nvSpPr>
          <p:cNvPr id="4" name="TextBox 3">
            <a:extLst>
              <a:ext uri="{FF2B5EF4-FFF2-40B4-BE49-F238E27FC236}">
                <a16:creationId xmlns:a16="http://schemas.microsoft.com/office/drawing/2014/main" id="{2D98C692-EA45-45BE-ACBB-79997800EEB7}"/>
              </a:ext>
            </a:extLst>
          </p:cNvPr>
          <p:cNvSpPr txBox="1"/>
          <p:nvPr/>
        </p:nvSpPr>
        <p:spPr>
          <a:xfrm>
            <a:off x="1998677" y="1648247"/>
            <a:ext cx="6094602" cy="646331"/>
          </a:xfrm>
          <a:prstGeom prst="rect">
            <a:avLst/>
          </a:prstGeom>
          <a:noFill/>
        </p:spPr>
        <p:txBody>
          <a:bodyPr wrap="square">
            <a:spAutoFit/>
          </a:bodyPr>
          <a:lstStyle/>
          <a:p>
            <a:r>
              <a:rPr lang="en-US" dirty="0"/>
              <a:t>Functional Programming is used in situations where we have to perform lots of different operations on the same set of data.</a:t>
            </a:r>
            <a:endParaRPr lang="en-IN" dirty="0"/>
          </a:p>
        </p:txBody>
      </p:sp>
      <p:sp>
        <p:nvSpPr>
          <p:cNvPr id="6" name="TextBox 5">
            <a:extLst>
              <a:ext uri="{FF2B5EF4-FFF2-40B4-BE49-F238E27FC236}">
                <a16:creationId xmlns:a16="http://schemas.microsoft.com/office/drawing/2014/main" id="{1EA37450-B88F-4E58-ABE9-C1B8D2DC89B8}"/>
              </a:ext>
            </a:extLst>
          </p:cNvPr>
          <p:cNvSpPr txBox="1"/>
          <p:nvPr/>
        </p:nvSpPr>
        <p:spPr>
          <a:xfrm>
            <a:off x="1998677" y="2956930"/>
            <a:ext cx="6094602" cy="646331"/>
          </a:xfrm>
          <a:prstGeom prst="rect">
            <a:avLst/>
          </a:prstGeom>
          <a:noFill/>
        </p:spPr>
        <p:txBody>
          <a:bodyPr wrap="square">
            <a:spAutoFit/>
          </a:bodyPr>
          <a:lstStyle/>
          <a:p>
            <a:pPr marL="342900" indent="-342900" algn="ctr">
              <a:buFont typeface="+mj-lt"/>
              <a:buAutoNum type="arabicPeriod"/>
            </a:pPr>
            <a:r>
              <a:rPr lang="en-US" dirty="0"/>
              <a:t>Facebook uses Haskell at scale to fight spam and other types of abuse</a:t>
            </a:r>
            <a:endParaRPr lang="en-IN" dirty="0"/>
          </a:p>
        </p:txBody>
      </p:sp>
      <p:sp>
        <p:nvSpPr>
          <p:cNvPr id="8" name="TextBox 7">
            <a:extLst>
              <a:ext uri="{FF2B5EF4-FFF2-40B4-BE49-F238E27FC236}">
                <a16:creationId xmlns:a16="http://schemas.microsoft.com/office/drawing/2014/main" id="{1EA176D8-B976-401B-964F-40713AFEBDD8}"/>
              </a:ext>
            </a:extLst>
          </p:cNvPr>
          <p:cNvSpPr txBox="1"/>
          <p:nvPr/>
        </p:nvSpPr>
        <p:spPr>
          <a:xfrm>
            <a:off x="1998677" y="3803948"/>
            <a:ext cx="6094602" cy="923330"/>
          </a:xfrm>
          <a:prstGeom prst="rect">
            <a:avLst/>
          </a:prstGeom>
          <a:noFill/>
        </p:spPr>
        <p:txBody>
          <a:bodyPr wrap="square">
            <a:spAutoFit/>
          </a:bodyPr>
          <a:lstStyle/>
          <a:p>
            <a:pPr algn="ctr"/>
            <a:r>
              <a:rPr lang="en-US" dirty="0"/>
              <a:t>2. Messaging apps, including some famous examples like  WeChat and WhatsApp, use Erlang to handle insane amounts of concurrent users. </a:t>
            </a:r>
            <a:endParaRPr lang="en-IN" dirty="0"/>
          </a:p>
        </p:txBody>
      </p:sp>
      <p:sp>
        <p:nvSpPr>
          <p:cNvPr id="10" name="TextBox 9">
            <a:extLst>
              <a:ext uri="{FF2B5EF4-FFF2-40B4-BE49-F238E27FC236}">
                <a16:creationId xmlns:a16="http://schemas.microsoft.com/office/drawing/2014/main" id="{60850297-ACB2-4433-83EA-EF30349C3A62}"/>
              </a:ext>
            </a:extLst>
          </p:cNvPr>
          <p:cNvSpPr txBox="1"/>
          <p:nvPr/>
        </p:nvSpPr>
        <p:spPr>
          <a:xfrm>
            <a:off x="1998677" y="4927965"/>
            <a:ext cx="6094602" cy="369332"/>
          </a:xfrm>
          <a:prstGeom prst="rect">
            <a:avLst/>
          </a:prstGeom>
          <a:noFill/>
        </p:spPr>
        <p:txBody>
          <a:bodyPr wrap="square">
            <a:spAutoFit/>
          </a:bodyPr>
          <a:lstStyle/>
          <a:p>
            <a:pPr algn="ctr"/>
            <a:r>
              <a:rPr lang="en-US" dirty="0"/>
              <a:t>3.Google, Target, Intel, and Microsoft use Haskell.</a:t>
            </a:r>
            <a:endParaRPr lang="en-IN" dirty="0"/>
          </a:p>
        </p:txBody>
      </p:sp>
      <p:sp>
        <p:nvSpPr>
          <p:cNvPr id="12" name="TextBox 11">
            <a:extLst>
              <a:ext uri="{FF2B5EF4-FFF2-40B4-BE49-F238E27FC236}">
                <a16:creationId xmlns:a16="http://schemas.microsoft.com/office/drawing/2014/main" id="{7816E7CC-A3EA-4949-B4AA-E2E36C0CDD88}"/>
              </a:ext>
            </a:extLst>
          </p:cNvPr>
          <p:cNvSpPr txBox="1"/>
          <p:nvPr/>
        </p:nvSpPr>
        <p:spPr>
          <a:xfrm>
            <a:off x="2195818" y="5725297"/>
            <a:ext cx="6094602" cy="646331"/>
          </a:xfrm>
          <a:prstGeom prst="rect">
            <a:avLst/>
          </a:prstGeom>
          <a:noFill/>
        </p:spPr>
        <p:txBody>
          <a:bodyPr wrap="square">
            <a:spAutoFit/>
          </a:bodyPr>
          <a:lstStyle/>
          <a:p>
            <a:pPr algn="ctr"/>
            <a:r>
              <a:rPr lang="en-US" dirty="0"/>
              <a:t>4.Twitter, Amazon, and </a:t>
            </a:r>
            <a:r>
              <a:rPr lang="en-US" dirty="0" err="1"/>
              <a:t>Paypal</a:t>
            </a:r>
            <a:r>
              <a:rPr lang="en-US" dirty="0"/>
              <a:t> use functional languages like Erlang, Scala, Haskell, and Clojure.</a:t>
            </a:r>
            <a:endParaRPr lang="en-IN" dirty="0"/>
          </a:p>
        </p:txBody>
      </p:sp>
    </p:spTree>
    <p:extLst>
      <p:ext uri="{BB962C8B-B14F-4D97-AF65-F5344CB8AC3E}">
        <p14:creationId xmlns:p14="http://schemas.microsoft.com/office/powerpoint/2010/main" val="3720503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477B2C-F77A-4F74-8EF7-CD7BAB641D33}"/>
              </a:ext>
            </a:extLst>
          </p:cNvPr>
          <p:cNvSpPr txBox="1"/>
          <p:nvPr/>
        </p:nvSpPr>
        <p:spPr>
          <a:xfrm>
            <a:off x="713064" y="1333850"/>
            <a:ext cx="10133899" cy="1200329"/>
          </a:xfrm>
          <a:prstGeom prst="rect">
            <a:avLst/>
          </a:prstGeom>
          <a:noFill/>
        </p:spPr>
        <p:txBody>
          <a:bodyPr wrap="square" rtlCol="0">
            <a:spAutoFit/>
          </a:bodyPr>
          <a:lstStyle/>
          <a:p>
            <a:pPr algn="ctr"/>
            <a:r>
              <a:rPr lang="en-US" b="0" i="0" dirty="0">
                <a:effectLst/>
                <a:latin typeface="Source Sans Pro" panose="020B0503030403020204" pitchFamily="34" charset="0"/>
              </a:rPr>
              <a:t>1.Memory safety. </a:t>
            </a:r>
          </a:p>
          <a:p>
            <a:pPr algn="ctr"/>
            <a:r>
              <a:rPr lang="en-US" b="0" i="0" dirty="0">
                <a:effectLst/>
                <a:latin typeface="Source Sans Pro" panose="020B0503030403020204" pitchFamily="34" charset="0"/>
              </a:rPr>
              <a:t>Manual memory management in C and C++ often leads to buffer overflows, use-after-free, memory leaks, and other memory-related bugs. This results in security vulnerabilities . Software written in Haskell is unlikely to exhibit such issues thanks to automatic memory management.</a:t>
            </a:r>
          </a:p>
        </p:txBody>
      </p:sp>
      <p:sp>
        <p:nvSpPr>
          <p:cNvPr id="3" name="TextBox 2">
            <a:extLst>
              <a:ext uri="{FF2B5EF4-FFF2-40B4-BE49-F238E27FC236}">
                <a16:creationId xmlns:a16="http://schemas.microsoft.com/office/drawing/2014/main" id="{BA079091-D567-45E2-B79F-68C5ED7E93B5}"/>
              </a:ext>
            </a:extLst>
          </p:cNvPr>
          <p:cNvSpPr txBox="1"/>
          <p:nvPr/>
        </p:nvSpPr>
        <p:spPr>
          <a:xfrm>
            <a:off x="251670" y="287464"/>
            <a:ext cx="5066950" cy="892552"/>
          </a:xfrm>
          <a:prstGeom prst="rect">
            <a:avLst/>
          </a:prstGeom>
          <a:noFill/>
        </p:spPr>
        <p:txBody>
          <a:bodyPr wrap="square" rtlCol="0">
            <a:spAutoFit/>
          </a:bodyPr>
          <a:lstStyle/>
          <a:p>
            <a:pPr algn="just"/>
            <a:r>
              <a:rPr lang="en-US" sz="2400" dirty="0"/>
              <a:t>THE MERITS OF FP BASED ON HASKELL:</a:t>
            </a:r>
          </a:p>
          <a:p>
            <a:pPr algn="just"/>
            <a:endParaRPr lang="en-IN" sz="2800" dirty="0"/>
          </a:p>
        </p:txBody>
      </p:sp>
      <p:sp>
        <p:nvSpPr>
          <p:cNvPr id="5" name="TextBox 4">
            <a:extLst>
              <a:ext uri="{FF2B5EF4-FFF2-40B4-BE49-F238E27FC236}">
                <a16:creationId xmlns:a16="http://schemas.microsoft.com/office/drawing/2014/main" id="{0D5E3F55-440C-4124-BB9C-F18B6A740A80}"/>
              </a:ext>
            </a:extLst>
          </p:cNvPr>
          <p:cNvSpPr txBox="1"/>
          <p:nvPr/>
        </p:nvSpPr>
        <p:spPr>
          <a:xfrm>
            <a:off x="2885813" y="4126790"/>
            <a:ext cx="6094602" cy="2308324"/>
          </a:xfrm>
          <a:prstGeom prst="rect">
            <a:avLst/>
          </a:prstGeom>
          <a:noFill/>
        </p:spPr>
        <p:txBody>
          <a:bodyPr wrap="square">
            <a:spAutoFit/>
          </a:bodyPr>
          <a:lstStyle/>
          <a:p>
            <a:pPr algn="ctr"/>
            <a:r>
              <a:rPr lang="en-US" dirty="0"/>
              <a:t>2.Garbage collection. </a:t>
            </a:r>
          </a:p>
          <a:p>
            <a:pPr algn="ctr"/>
            <a:r>
              <a:rPr lang="en-US" dirty="0"/>
              <a:t>There are two ways to achieve memory safety: garbage collection (more common) and static lifetime checking (the Rust way). While garbage collection makes Haskell less suited for real time systems, such as computer games, it is less limiting than lifetime checking, thus facilitating better abstractions and higher developer productivity.</a:t>
            </a:r>
          </a:p>
          <a:p>
            <a:endParaRPr lang="en-US" dirty="0"/>
          </a:p>
        </p:txBody>
      </p:sp>
    </p:spTree>
    <p:extLst>
      <p:ext uri="{BB962C8B-B14F-4D97-AF65-F5344CB8AC3E}">
        <p14:creationId xmlns:p14="http://schemas.microsoft.com/office/powerpoint/2010/main" val="120093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E28A32-1BA5-4937-8F16-2395B75FBF76}"/>
              </a:ext>
            </a:extLst>
          </p:cNvPr>
          <p:cNvSpPr txBox="1"/>
          <p:nvPr/>
        </p:nvSpPr>
        <p:spPr>
          <a:xfrm>
            <a:off x="2770464" y="645358"/>
            <a:ext cx="6094602" cy="2031325"/>
          </a:xfrm>
          <a:prstGeom prst="rect">
            <a:avLst/>
          </a:prstGeom>
          <a:noFill/>
        </p:spPr>
        <p:txBody>
          <a:bodyPr wrap="square">
            <a:spAutoFit/>
          </a:bodyPr>
          <a:lstStyle/>
          <a:p>
            <a:pPr algn="ctr"/>
            <a:r>
              <a:rPr lang="en-US" dirty="0"/>
              <a:t>3.Native code.</a:t>
            </a:r>
          </a:p>
          <a:p>
            <a:pPr algn="ctr"/>
            <a:r>
              <a:rPr lang="en-US" dirty="0"/>
              <a:t> Unlike Python, Ruby, JavaScript, Lua, and other interpreted languages, Haskell is compiled ahead-of-time, directly to native machine code. The compiler (GHC) is remarkably good at optimization and generating efficient executables. This makes Haskell a great choice for applications that require good performance, such as high-throughput data processing.</a:t>
            </a:r>
            <a:endParaRPr lang="en-IN" dirty="0"/>
          </a:p>
        </p:txBody>
      </p:sp>
      <p:sp>
        <p:nvSpPr>
          <p:cNvPr id="5" name="TextBox 4">
            <a:extLst>
              <a:ext uri="{FF2B5EF4-FFF2-40B4-BE49-F238E27FC236}">
                <a16:creationId xmlns:a16="http://schemas.microsoft.com/office/drawing/2014/main" id="{863AF205-19A4-47EA-AF15-9B6DDF5F284D}"/>
              </a:ext>
            </a:extLst>
          </p:cNvPr>
          <p:cNvSpPr txBox="1"/>
          <p:nvPr/>
        </p:nvSpPr>
        <p:spPr>
          <a:xfrm>
            <a:off x="3048699" y="3510441"/>
            <a:ext cx="6094602" cy="1477328"/>
          </a:xfrm>
          <a:prstGeom prst="rect">
            <a:avLst/>
          </a:prstGeom>
          <a:noFill/>
        </p:spPr>
        <p:txBody>
          <a:bodyPr wrap="square">
            <a:spAutoFit/>
          </a:bodyPr>
          <a:lstStyle/>
          <a:p>
            <a:pPr algn="ctr"/>
            <a:r>
              <a:rPr lang="en-US" dirty="0"/>
              <a:t>4.Metaprogramming.</a:t>
            </a:r>
          </a:p>
          <a:p>
            <a:pPr algn="ctr"/>
            <a:r>
              <a:rPr lang="en-US" dirty="0"/>
              <a:t> Haskell supports the inspection and generation of the program’s abstract syntax tree. This feature is called Template Haskell, and it’s used for compile-time evaluation and to automate boilerplate generation.</a:t>
            </a:r>
            <a:endParaRPr lang="en-IN" dirty="0"/>
          </a:p>
        </p:txBody>
      </p:sp>
    </p:spTree>
    <p:extLst>
      <p:ext uri="{BB962C8B-B14F-4D97-AF65-F5344CB8AC3E}">
        <p14:creationId xmlns:p14="http://schemas.microsoft.com/office/powerpoint/2010/main" val="200645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C7A69-80EE-48B5-AC51-9F15FF35FF19}"/>
              </a:ext>
            </a:extLst>
          </p:cNvPr>
          <p:cNvSpPr txBox="1"/>
          <p:nvPr/>
        </p:nvSpPr>
        <p:spPr>
          <a:xfrm>
            <a:off x="2426516" y="586635"/>
            <a:ext cx="6094602" cy="2308324"/>
          </a:xfrm>
          <a:prstGeom prst="rect">
            <a:avLst/>
          </a:prstGeom>
          <a:noFill/>
        </p:spPr>
        <p:txBody>
          <a:bodyPr wrap="square">
            <a:spAutoFit/>
          </a:bodyPr>
          <a:lstStyle/>
          <a:p>
            <a:pPr algn="ctr"/>
            <a:r>
              <a:rPr lang="en-US" dirty="0"/>
              <a:t>5.Ecosystem.</a:t>
            </a:r>
          </a:p>
          <a:p>
            <a:pPr algn="ctr"/>
            <a:r>
              <a:rPr lang="en-US" dirty="0"/>
              <a:t> </a:t>
            </a:r>
            <a:r>
              <a:rPr lang="en-US" dirty="0" err="1"/>
              <a:t>Hackage</a:t>
            </a:r>
            <a:r>
              <a:rPr lang="en-US" dirty="0"/>
              <a:t> is a centralized repository of open-source Haskell software, featuring over 14000 packages. </a:t>
            </a:r>
            <a:r>
              <a:rPr lang="en-US" dirty="0" err="1"/>
              <a:t>Stackage</a:t>
            </a:r>
            <a:r>
              <a:rPr lang="en-US" dirty="0"/>
              <a:t> is a curated collection of package versions that guarantees compatibility between libraries, featuring over 2000 well-maintained packages. It is not uncommon to find out that the problem you’re solving has already been solved and shipped as an open-source library.</a:t>
            </a:r>
            <a:endParaRPr lang="en-IN" dirty="0"/>
          </a:p>
        </p:txBody>
      </p:sp>
    </p:spTree>
    <p:extLst>
      <p:ext uri="{BB962C8B-B14F-4D97-AF65-F5344CB8AC3E}">
        <p14:creationId xmlns:p14="http://schemas.microsoft.com/office/powerpoint/2010/main" val="859721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AFB5F-C93A-43E2-A135-2959439AEA34}"/>
              </a:ext>
            </a:extLst>
          </p:cNvPr>
          <p:cNvSpPr txBox="1"/>
          <p:nvPr/>
        </p:nvSpPr>
        <p:spPr>
          <a:xfrm>
            <a:off x="746621" y="302004"/>
            <a:ext cx="5125673" cy="1384995"/>
          </a:xfrm>
          <a:prstGeom prst="rect">
            <a:avLst/>
          </a:prstGeom>
          <a:noFill/>
        </p:spPr>
        <p:txBody>
          <a:bodyPr wrap="square" rtlCol="0">
            <a:spAutoFit/>
          </a:bodyPr>
          <a:lstStyle/>
          <a:p>
            <a:r>
              <a:rPr lang="en-US" sz="2800" dirty="0"/>
              <a:t>THE DEMERITS OF FP </a:t>
            </a:r>
          </a:p>
          <a:p>
            <a:endParaRPr lang="en-US" sz="2800" dirty="0"/>
          </a:p>
          <a:p>
            <a:endParaRPr lang="en-IN" sz="2800" dirty="0"/>
          </a:p>
        </p:txBody>
      </p:sp>
      <p:sp>
        <p:nvSpPr>
          <p:cNvPr id="4" name="TextBox 3">
            <a:extLst>
              <a:ext uri="{FF2B5EF4-FFF2-40B4-BE49-F238E27FC236}">
                <a16:creationId xmlns:a16="http://schemas.microsoft.com/office/drawing/2014/main" id="{15D1B3D8-98D5-4B60-97C9-14CBDA0DDCA2}"/>
              </a:ext>
            </a:extLst>
          </p:cNvPr>
          <p:cNvSpPr txBox="1"/>
          <p:nvPr/>
        </p:nvSpPr>
        <p:spPr>
          <a:xfrm>
            <a:off x="1067500" y="3761786"/>
            <a:ext cx="6094602" cy="1477328"/>
          </a:xfrm>
          <a:prstGeom prst="rect">
            <a:avLst/>
          </a:prstGeom>
          <a:noFill/>
        </p:spPr>
        <p:txBody>
          <a:bodyPr wrap="square">
            <a:spAutoFit/>
          </a:bodyPr>
          <a:lstStyle/>
          <a:p>
            <a:r>
              <a:rPr lang="en-US" dirty="0"/>
              <a:t>2. Recursion</a:t>
            </a:r>
          </a:p>
          <a:p>
            <a:pPr algn="ctr"/>
            <a:r>
              <a:rPr lang="en-US" dirty="0"/>
              <a:t>Generally touted as one of the best parts of functional programming, recursion is also very expensive to use. It often utilizes the call stack as a data structure, but it turns out that memory is a valuable resource. </a:t>
            </a:r>
            <a:endParaRPr lang="en-IN" dirty="0"/>
          </a:p>
        </p:txBody>
      </p:sp>
      <p:sp>
        <p:nvSpPr>
          <p:cNvPr id="8" name="TextBox 7">
            <a:extLst>
              <a:ext uri="{FF2B5EF4-FFF2-40B4-BE49-F238E27FC236}">
                <a16:creationId xmlns:a16="http://schemas.microsoft.com/office/drawing/2014/main" id="{24750B60-52E1-409B-8623-B56266B2A0DC}"/>
              </a:ext>
            </a:extLst>
          </p:cNvPr>
          <p:cNvSpPr txBox="1"/>
          <p:nvPr/>
        </p:nvSpPr>
        <p:spPr>
          <a:xfrm>
            <a:off x="1067500" y="1719987"/>
            <a:ext cx="6094602" cy="1477328"/>
          </a:xfrm>
          <a:prstGeom prst="rect">
            <a:avLst/>
          </a:prstGeom>
          <a:noFill/>
        </p:spPr>
        <p:txBody>
          <a:bodyPr wrap="square">
            <a:spAutoFit/>
          </a:bodyPr>
          <a:lstStyle/>
          <a:p>
            <a:r>
              <a:rPr lang="en-US" dirty="0"/>
              <a:t>1. Input/output (IO)</a:t>
            </a:r>
          </a:p>
          <a:p>
            <a:pPr algn="ctr"/>
            <a:r>
              <a:rPr lang="en-US" dirty="0"/>
              <a:t>IO relies on side effects, so it’s inherently non-functional. But as it turns out, it’s also crucial to writing a useful application. There are a number of approaches for integrating IO into your application.</a:t>
            </a:r>
            <a:endParaRPr lang="en-IN" dirty="0"/>
          </a:p>
        </p:txBody>
      </p:sp>
    </p:spTree>
    <p:extLst>
      <p:ext uri="{BB962C8B-B14F-4D97-AF65-F5344CB8AC3E}">
        <p14:creationId xmlns:p14="http://schemas.microsoft.com/office/powerpoint/2010/main" val="234649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3A060D-47E8-4DA5-8D97-CF8800A1F70B}"/>
              </a:ext>
            </a:extLst>
          </p:cNvPr>
          <p:cNvSpPr txBox="1"/>
          <p:nvPr/>
        </p:nvSpPr>
        <p:spPr>
          <a:xfrm>
            <a:off x="622882" y="989144"/>
            <a:ext cx="6094602" cy="2862322"/>
          </a:xfrm>
          <a:prstGeom prst="rect">
            <a:avLst/>
          </a:prstGeom>
          <a:noFill/>
        </p:spPr>
        <p:txBody>
          <a:bodyPr wrap="square">
            <a:spAutoFit/>
          </a:bodyPr>
          <a:lstStyle/>
          <a:p>
            <a:r>
              <a:rPr lang="en-US" dirty="0"/>
              <a:t>What are lambda functions in Python?</a:t>
            </a:r>
          </a:p>
          <a:p>
            <a:endParaRPr lang="en-US" dirty="0"/>
          </a:p>
          <a:p>
            <a:pPr algn="ctr"/>
            <a:r>
              <a:rPr lang="en-US" dirty="0"/>
              <a:t>In Python, an anonymous function is a function that is defined without a name.</a:t>
            </a:r>
          </a:p>
          <a:p>
            <a:endParaRPr lang="en-US" dirty="0"/>
          </a:p>
          <a:p>
            <a:pPr algn="ctr"/>
            <a:r>
              <a:rPr lang="en-US" dirty="0"/>
              <a:t>While normal functions are defined using the def keyword in Python, anonymous functions are defined using the lambda keyword.</a:t>
            </a:r>
          </a:p>
          <a:p>
            <a:endParaRPr lang="en-US" dirty="0"/>
          </a:p>
          <a:p>
            <a:pPr algn="ctr"/>
            <a:r>
              <a:rPr lang="en-US" dirty="0"/>
              <a:t>Hence, anonymous functions are also called lambda functions.</a:t>
            </a:r>
            <a:endParaRPr lang="en-IN" dirty="0"/>
          </a:p>
        </p:txBody>
      </p:sp>
      <p:pic>
        <p:nvPicPr>
          <p:cNvPr id="5" name="Picture 4">
            <a:extLst>
              <a:ext uri="{FF2B5EF4-FFF2-40B4-BE49-F238E27FC236}">
                <a16:creationId xmlns:a16="http://schemas.microsoft.com/office/drawing/2014/main" id="{21634FB7-296D-4583-98C0-7397B0C43A30}"/>
              </a:ext>
            </a:extLst>
          </p:cNvPr>
          <p:cNvPicPr>
            <a:picLocks noChangeAspect="1"/>
          </p:cNvPicPr>
          <p:nvPr/>
        </p:nvPicPr>
        <p:blipFill rotWithShape="1">
          <a:blip r:embed="rId2">
            <a:extLst>
              <a:ext uri="{28A0092B-C50C-407E-A947-70E740481C1C}">
                <a14:useLocalDpi xmlns:a14="http://schemas.microsoft.com/office/drawing/2010/main" val="0"/>
              </a:ext>
            </a:extLst>
          </a:blip>
          <a:srcRect l="2778" t="14705" r="4907" b="13151"/>
          <a:stretch/>
        </p:blipFill>
        <p:spPr>
          <a:xfrm>
            <a:off x="2608976" y="4228051"/>
            <a:ext cx="6669248" cy="973123"/>
          </a:xfrm>
          <a:prstGeom prst="rect">
            <a:avLst/>
          </a:prstGeom>
        </p:spPr>
      </p:pic>
    </p:spTree>
    <p:extLst>
      <p:ext uri="{BB962C8B-B14F-4D97-AF65-F5344CB8AC3E}">
        <p14:creationId xmlns:p14="http://schemas.microsoft.com/office/powerpoint/2010/main" val="2063312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BFA921-710A-4CAF-AE6C-5AEEEDEE8ACD}"/>
              </a:ext>
            </a:extLst>
          </p:cNvPr>
          <p:cNvSpPr txBox="1"/>
          <p:nvPr/>
        </p:nvSpPr>
        <p:spPr>
          <a:xfrm>
            <a:off x="3171039" y="1702965"/>
            <a:ext cx="5201174" cy="369332"/>
          </a:xfrm>
          <a:prstGeom prst="rect">
            <a:avLst/>
          </a:prstGeom>
          <a:noFill/>
        </p:spPr>
        <p:txBody>
          <a:bodyPr wrap="square" rtlCol="0">
            <a:spAutoFit/>
          </a:bodyPr>
          <a:lstStyle/>
          <a:p>
            <a:pPr algn="ctr"/>
            <a:r>
              <a:rPr lang="en-US" dirty="0"/>
              <a:t>WHY ARE LAMBA FUNCTIONS USED</a:t>
            </a:r>
            <a:endParaRPr lang="en-IN" dirty="0"/>
          </a:p>
        </p:txBody>
      </p:sp>
      <p:sp>
        <p:nvSpPr>
          <p:cNvPr id="4" name="TextBox 3">
            <a:extLst>
              <a:ext uri="{FF2B5EF4-FFF2-40B4-BE49-F238E27FC236}">
                <a16:creationId xmlns:a16="http://schemas.microsoft.com/office/drawing/2014/main" id="{A8BA544C-755C-4412-B031-3519F8E60752}"/>
              </a:ext>
            </a:extLst>
          </p:cNvPr>
          <p:cNvSpPr txBox="1"/>
          <p:nvPr/>
        </p:nvSpPr>
        <p:spPr>
          <a:xfrm>
            <a:off x="2847363" y="2486985"/>
            <a:ext cx="6094602" cy="1200329"/>
          </a:xfrm>
          <a:prstGeom prst="rect">
            <a:avLst/>
          </a:prstGeom>
          <a:noFill/>
        </p:spPr>
        <p:txBody>
          <a:bodyPr wrap="square">
            <a:spAutoFit/>
          </a:bodyPr>
          <a:lstStyle/>
          <a:p>
            <a:pPr algn="ctr"/>
            <a:r>
              <a:rPr lang="en-US" dirty="0"/>
              <a:t>Lambda functions are used when you need a function for a short period of time. This is commonly used when you want to pass a function as an argument to higher-order functions, that is, functions that take other functions as their arguments.</a:t>
            </a:r>
            <a:endParaRPr lang="en-IN" dirty="0"/>
          </a:p>
        </p:txBody>
      </p:sp>
    </p:spTree>
    <p:extLst>
      <p:ext uri="{BB962C8B-B14F-4D97-AF65-F5344CB8AC3E}">
        <p14:creationId xmlns:p14="http://schemas.microsoft.com/office/powerpoint/2010/main" val="2131567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E62E9C-2803-45AA-AD4C-231AF2AF0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847725"/>
            <a:ext cx="9334500" cy="5162550"/>
          </a:xfrm>
          <a:prstGeom prst="rect">
            <a:avLst/>
          </a:prstGeom>
        </p:spPr>
      </p:pic>
    </p:spTree>
    <p:extLst>
      <p:ext uri="{BB962C8B-B14F-4D97-AF65-F5344CB8AC3E}">
        <p14:creationId xmlns:p14="http://schemas.microsoft.com/office/powerpoint/2010/main" val="241351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12791-453D-430C-8B34-89EBAFEABD82}"/>
              </a:ext>
            </a:extLst>
          </p:cNvPr>
          <p:cNvSpPr txBox="1"/>
          <p:nvPr/>
        </p:nvSpPr>
        <p:spPr>
          <a:xfrm flipH="1">
            <a:off x="5565675" y="3003259"/>
            <a:ext cx="5826574" cy="646331"/>
          </a:xfrm>
          <a:prstGeom prst="rect">
            <a:avLst/>
          </a:prstGeom>
          <a:noFill/>
        </p:spPr>
        <p:txBody>
          <a:bodyPr wrap="square" rtlCol="0">
            <a:spAutoFit/>
          </a:bodyPr>
          <a:lstStyle/>
          <a:p>
            <a:r>
              <a:rPr lang="en-US" dirty="0"/>
              <a:t>THE END</a:t>
            </a:r>
          </a:p>
          <a:p>
            <a:endParaRPr lang="en-IN" dirty="0"/>
          </a:p>
        </p:txBody>
      </p:sp>
    </p:spTree>
    <p:extLst>
      <p:ext uri="{BB962C8B-B14F-4D97-AF65-F5344CB8AC3E}">
        <p14:creationId xmlns:p14="http://schemas.microsoft.com/office/powerpoint/2010/main" val="305424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74438-2960-4D75-913B-E92EED87C8B4}"/>
              </a:ext>
            </a:extLst>
          </p:cNvPr>
          <p:cNvSpPr txBox="1"/>
          <p:nvPr/>
        </p:nvSpPr>
        <p:spPr>
          <a:xfrm>
            <a:off x="2860646" y="310393"/>
            <a:ext cx="7935986" cy="369332"/>
          </a:xfrm>
          <a:prstGeom prst="rect">
            <a:avLst/>
          </a:prstGeom>
          <a:noFill/>
        </p:spPr>
        <p:txBody>
          <a:bodyPr wrap="square" rtlCol="0">
            <a:spAutoFit/>
          </a:bodyPr>
          <a:lstStyle/>
          <a:p>
            <a:r>
              <a:rPr lang="en-US" dirty="0"/>
              <a:t>Programming Paradigms – a classification based on the features </a:t>
            </a:r>
            <a:endParaRPr lang="en-IN" dirty="0"/>
          </a:p>
        </p:txBody>
      </p:sp>
      <p:cxnSp>
        <p:nvCxnSpPr>
          <p:cNvPr id="4" name="Straight Connector 3">
            <a:extLst>
              <a:ext uri="{FF2B5EF4-FFF2-40B4-BE49-F238E27FC236}">
                <a16:creationId xmlns:a16="http://schemas.microsoft.com/office/drawing/2014/main" id="{BBA1E939-4A8F-4A14-9E15-4EE6B0BCA091}"/>
              </a:ext>
            </a:extLst>
          </p:cNvPr>
          <p:cNvCxnSpPr>
            <a:cxnSpLocks/>
          </p:cNvCxnSpPr>
          <p:nvPr/>
        </p:nvCxnSpPr>
        <p:spPr>
          <a:xfrm>
            <a:off x="5746459" y="746620"/>
            <a:ext cx="0" cy="402672"/>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a:extLst>
              <a:ext uri="{FF2B5EF4-FFF2-40B4-BE49-F238E27FC236}">
                <a16:creationId xmlns:a16="http://schemas.microsoft.com/office/drawing/2014/main" id="{1ED29D30-0213-4797-95E4-6DAF462672FC}"/>
              </a:ext>
            </a:extLst>
          </p:cNvPr>
          <p:cNvCxnSpPr/>
          <p:nvPr/>
        </p:nvCxnSpPr>
        <p:spPr>
          <a:xfrm>
            <a:off x="2831285" y="1149292"/>
            <a:ext cx="5830348"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Connector 8">
            <a:extLst>
              <a:ext uri="{FF2B5EF4-FFF2-40B4-BE49-F238E27FC236}">
                <a16:creationId xmlns:a16="http://schemas.microsoft.com/office/drawing/2014/main" id="{9F7C69B9-FAF9-4D8D-8E13-C54FC6338676}"/>
              </a:ext>
            </a:extLst>
          </p:cNvPr>
          <p:cNvCxnSpPr>
            <a:cxnSpLocks/>
          </p:cNvCxnSpPr>
          <p:nvPr/>
        </p:nvCxnSpPr>
        <p:spPr>
          <a:xfrm>
            <a:off x="2831285" y="1149292"/>
            <a:ext cx="0" cy="335344"/>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Straight Connector 10">
            <a:extLst>
              <a:ext uri="{FF2B5EF4-FFF2-40B4-BE49-F238E27FC236}">
                <a16:creationId xmlns:a16="http://schemas.microsoft.com/office/drawing/2014/main" id="{C70C70AF-157D-42F2-9030-E2465A407787}"/>
              </a:ext>
            </a:extLst>
          </p:cNvPr>
          <p:cNvCxnSpPr>
            <a:cxnSpLocks/>
          </p:cNvCxnSpPr>
          <p:nvPr/>
        </p:nvCxnSpPr>
        <p:spPr>
          <a:xfrm>
            <a:off x="8674215" y="1149292"/>
            <a:ext cx="0" cy="335344"/>
          </a:xfrm>
          <a:prstGeom prst="line">
            <a:avLst/>
          </a:prstGeom>
        </p:spPr>
        <p:style>
          <a:lnRef idx="3">
            <a:schemeClr val="accent3"/>
          </a:lnRef>
          <a:fillRef idx="0">
            <a:schemeClr val="accent3"/>
          </a:fillRef>
          <a:effectRef idx="2">
            <a:schemeClr val="accent3"/>
          </a:effectRef>
          <a:fontRef idx="minor">
            <a:schemeClr val="tx1"/>
          </a:fontRef>
        </p:style>
      </p:cxnSp>
      <p:sp>
        <p:nvSpPr>
          <p:cNvPr id="13" name="TextBox 12">
            <a:extLst>
              <a:ext uri="{FF2B5EF4-FFF2-40B4-BE49-F238E27FC236}">
                <a16:creationId xmlns:a16="http://schemas.microsoft.com/office/drawing/2014/main" id="{EB4B7E22-4E61-4602-8115-77B6F9C30765}"/>
              </a:ext>
            </a:extLst>
          </p:cNvPr>
          <p:cNvSpPr txBox="1"/>
          <p:nvPr/>
        </p:nvSpPr>
        <p:spPr>
          <a:xfrm>
            <a:off x="2382473" y="1484636"/>
            <a:ext cx="3112315" cy="369332"/>
          </a:xfrm>
          <a:prstGeom prst="rect">
            <a:avLst/>
          </a:prstGeom>
          <a:noFill/>
        </p:spPr>
        <p:txBody>
          <a:bodyPr wrap="square" rtlCol="0">
            <a:spAutoFit/>
          </a:bodyPr>
          <a:lstStyle/>
          <a:p>
            <a:r>
              <a:rPr lang="en-US" dirty="0"/>
              <a:t>Imperative</a:t>
            </a:r>
            <a:endParaRPr lang="en-IN" dirty="0"/>
          </a:p>
        </p:txBody>
      </p:sp>
      <p:sp>
        <p:nvSpPr>
          <p:cNvPr id="14" name="TextBox 13">
            <a:extLst>
              <a:ext uri="{FF2B5EF4-FFF2-40B4-BE49-F238E27FC236}">
                <a16:creationId xmlns:a16="http://schemas.microsoft.com/office/drawing/2014/main" id="{49C117EA-88BF-4F4B-A54C-0277C11664B2}"/>
              </a:ext>
            </a:extLst>
          </p:cNvPr>
          <p:cNvSpPr txBox="1"/>
          <p:nvPr/>
        </p:nvSpPr>
        <p:spPr>
          <a:xfrm>
            <a:off x="8071606" y="1484636"/>
            <a:ext cx="2578217" cy="369332"/>
          </a:xfrm>
          <a:prstGeom prst="rect">
            <a:avLst/>
          </a:prstGeom>
          <a:noFill/>
        </p:spPr>
        <p:txBody>
          <a:bodyPr wrap="square" rtlCol="0">
            <a:spAutoFit/>
          </a:bodyPr>
          <a:lstStyle/>
          <a:p>
            <a:r>
              <a:rPr lang="en-US" dirty="0"/>
              <a:t>Declarative</a:t>
            </a:r>
            <a:endParaRPr lang="en-IN" dirty="0"/>
          </a:p>
        </p:txBody>
      </p:sp>
      <p:sp>
        <p:nvSpPr>
          <p:cNvPr id="5" name="TextBox 4">
            <a:extLst>
              <a:ext uri="{FF2B5EF4-FFF2-40B4-BE49-F238E27FC236}">
                <a16:creationId xmlns:a16="http://schemas.microsoft.com/office/drawing/2014/main" id="{3D36523F-FF27-4D1B-BC3F-E55446FA32BA}"/>
              </a:ext>
            </a:extLst>
          </p:cNvPr>
          <p:cNvSpPr txBox="1"/>
          <p:nvPr/>
        </p:nvSpPr>
        <p:spPr>
          <a:xfrm>
            <a:off x="671119" y="1819979"/>
            <a:ext cx="4379054" cy="430887"/>
          </a:xfrm>
          <a:prstGeom prst="rect">
            <a:avLst/>
          </a:prstGeom>
          <a:noFill/>
        </p:spPr>
        <p:txBody>
          <a:bodyPr wrap="square" rtlCol="0">
            <a:spAutoFit/>
          </a:bodyPr>
          <a:lstStyle/>
          <a:p>
            <a:r>
              <a:rPr lang="en-US" sz="1100" dirty="0"/>
              <a:t>The programmer instructs the machine on how to change it’s state.</a:t>
            </a:r>
          </a:p>
          <a:p>
            <a:endParaRPr lang="en-IN" sz="1100" dirty="0"/>
          </a:p>
        </p:txBody>
      </p:sp>
      <p:sp>
        <p:nvSpPr>
          <p:cNvPr id="6" name="TextBox 5">
            <a:extLst>
              <a:ext uri="{FF2B5EF4-FFF2-40B4-BE49-F238E27FC236}">
                <a16:creationId xmlns:a16="http://schemas.microsoft.com/office/drawing/2014/main" id="{7F88F8DF-534D-4585-B0E1-5F4FF8739BBA}"/>
              </a:ext>
            </a:extLst>
          </p:cNvPr>
          <p:cNvSpPr txBox="1"/>
          <p:nvPr/>
        </p:nvSpPr>
        <p:spPr>
          <a:xfrm>
            <a:off x="6144935" y="1837191"/>
            <a:ext cx="5033395" cy="261610"/>
          </a:xfrm>
          <a:prstGeom prst="rect">
            <a:avLst/>
          </a:prstGeom>
          <a:noFill/>
        </p:spPr>
        <p:txBody>
          <a:bodyPr wrap="square" rtlCol="0">
            <a:spAutoFit/>
          </a:bodyPr>
          <a:lstStyle/>
          <a:p>
            <a:r>
              <a:rPr lang="en-US" sz="1100" dirty="0"/>
              <a:t>The programmer declares the properties of the result but not how to compute it.</a:t>
            </a:r>
            <a:endParaRPr lang="en-IN" sz="1100" dirty="0"/>
          </a:p>
        </p:txBody>
      </p:sp>
      <p:cxnSp>
        <p:nvCxnSpPr>
          <p:cNvPr id="10" name="Straight Connector 9">
            <a:extLst>
              <a:ext uri="{FF2B5EF4-FFF2-40B4-BE49-F238E27FC236}">
                <a16:creationId xmlns:a16="http://schemas.microsoft.com/office/drawing/2014/main" id="{028FCD3F-9002-4CCE-8CFB-A48C10F86E23}"/>
              </a:ext>
            </a:extLst>
          </p:cNvPr>
          <p:cNvCxnSpPr>
            <a:cxnSpLocks/>
          </p:cNvCxnSpPr>
          <p:nvPr/>
        </p:nvCxnSpPr>
        <p:spPr>
          <a:xfrm>
            <a:off x="2709644" y="2098801"/>
            <a:ext cx="0" cy="265831"/>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Straight Connector 14">
            <a:extLst>
              <a:ext uri="{FF2B5EF4-FFF2-40B4-BE49-F238E27FC236}">
                <a16:creationId xmlns:a16="http://schemas.microsoft.com/office/drawing/2014/main" id="{6D164111-1875-41CC-A004-56679B0789BE}"/>
              </a:ext>
            </a:extLst>
          </p:cNvPr>
          <p:cNvCxnSpPr>
            <a:cxnSpLocks/>
          </p:cNvCxnSpPr>
          <p:nvPr/>
        </p:nvCxnSpPr>
        <p:spPr>
          <a:xfrm>
            <a:off x="8818227" y="2098801"/>
            <a:ext cx="0" cy="265831"/>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04ABAED8-FC26-403D-B7E7-2C6DF1B137F5}"/>
              </a:ext>
            </a:extLst>
          </p:cNvPr>
          <p:cNvCxnSpPr>
            <a:cxnSpLocks/>
          </p:cNvCxnSpPr>
          <p:nvPr/>
        </p:nvCxnSpPr>
        <p:spPr>
          <a:xfrm>
            <a:off x="4983061" y="2364631"/>
            <a:ext cx="0" cy="265831"/>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Straight Connector 16">
            <a:extLst>
              <a:ext uri="{FF2B5EF4-FFF2-40B4-BE49-F238E27FC236}">
                <a16:creationId xmlns:a16="http://schemas.microsoft.com/office/drawing/2014/main" id="{D64A9BA4-3AA0-450F-AB9E-A0C5B7FA30EE}"/>
              </a:ext>
            </a:extLst>
          </p:cNvPr>
          <p:cNvCxnSpPr>
            <a:cxnSpLocks/>
          </p:cNvCxnSpPr>
          <p:nvPr/>
        </p:nvCxnSpPr>
        <p:spPr>
          <a:xfrm>
            <a:off x="6283354" y="2364631"/>
            <a:ext cx="0" cy="265831"/>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Straight Connector 17">
            <a:extLst>
              <a:ext uri="{FF2B5EF4-FFF2-40B4-BE49-F238E27FC236}">
                <a16:creationId xmlns:a16="http://schemas.microsoft.com/office/drawing/2014/main" id="{C18C01B7-080D-4A85-9865-3E36ADD242FB}"/>
              </a:ext>
            </a:extLst>
          </p:cNvPr>
          <p:cNvCxnSpPr>
            <a:cxnSpLocks/>
          </p:cNvCxnSpPr>
          <p:nvPr/>
        </p:nvCxnSpPr>
        <p:spPr>
          <a:xfrm>
            <a:off x="671119" y="2364632"/>
            <a:ext cx="0" cy="265831"/>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id="{13FDD00F-4D52-4FEF-9683-01FEC3994556}"/>
              </a:ext>
            </a:extLst>
          </p:cNvPr>
          <p:cNvCxnSpPr>
            <a:cxnSpLocks/>
          </p:cNvCxnSpPr>
          <p:nvPr/>
        </p:nvCxnSpPr>
        <p:spPr>
          <a:xfrm>
            <a:off x="8198141" y="2364630"/>
            <a:ext cx="0" cy="265831"/>
          </a:xfrm>
          <a:prstGeom prst="line">
            <a:avLst/>
          </a:prstGeom>
        </p:spPr>
        <p:style>
          <a:lnRef idx="3">
            <a:schemeClr val="accent3"/>
          </a:lnRef>
          <a:fillRef idx="0">
            <a:schemeClr val="accent3"/>
          </a:fillRef>
          <a:effectRef idx="2">
            <a:schemeClr val="accent3"/>
          </a:effectRef>
          <a:fontRef idx="minor">
            <a:schemeClr val="tx1"/>
          </a:fontRef>
        </p:style>
      </p:cxnSp>
      <p:cxnSp>
        <p:nvCxnSpPr>
          <p:cNvPr id="21" name="Straight Connector 20">
            <a:extLst>
              <a:ext uri="{FF2B5EF4-FFF2-40B4-BE49-F238E27FC236}">
                <a16:creationId xmlns:a16="http://schemas.microsoft.com/office/drawing/2014/main" id="{FF065094-EC3B-44D4-958B-1AF1A84198D3}"/>
              </a:ext>
            </a:extLst>
          </p:cNvPr>
          <p:cNvCxnSpPr/>
          <p:nvPr/>
        </p:nvCxnSpPr>
        <p:spPr>
          <a:xfrm>
            <a:off x="679509" y="2364632"/>
            <a:ext cx="430355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FAD42093-3172-49AB-8DA0-BDC67DB3FF23}"/>
              </a:ext>
            </a:extLst>
          </p:cNvPr>
          <p:cNvCxnSpPr>
            <a:cxnSpLocks/>
          </p:cNvCxnSpPr>
          <p:nvPr/>
        </p:nvCxnSpPr>
        <p:spPr>
          <a:xfrm>
            <a:off x="6283354" y="2364631"/>
            <a:ext cx="549059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7" name="Straight Connector 26">
            <a:extLst>
              <a:ext uri="{FF2B5EF4-FFF2-40B4-BE49-F238E27FC236}">
                <a16:creationId xmlns:a16="http://schemas.microsoft.com/office/drawing/2014/main" id="{EEF97D5C-467E-427A-BAE8-57CB82937426}"/>
              </a:ext>
            </a:extLst>
          </p:cNvPr>
          <p:cNvCxnSpPr>
            <a:cxnSpLocks/>
          </p:cNvCxnSpPr>
          <p:nvPr/>
        </p:nvCxnSpPr>
        <p:spPr>
          <a:xfrm>
            <a:off x="11773948" y="2364630"/>
            <a:ext cx="0" cy="265831"/>
          </a:xfrm>
          <a:prstGeom prst="line">
            <a:avLst/>
          </a:prstGeom>
        </p:spPr>
        <p:style>
          <a:lnRef idx="3">
            <a:schemeClr val="accent3"/>
          </a:lnRef>
          <a:fillRef idx="0">
            <a:schemeClr val="accent3"/>
          </a:fillRef>
          <a:effectRef idx="2">
            <a:schemeClr val="accent3"/>
          </a:effectRef>
          <a:fontRef idx="minor">
            <a:schemeClr val="tx1"/>
          </a:fontRef>
        </p:style>
      </p:cxnSp>
      <p:sp>
        <p:nvSpPr>
          <p:cNvPr id="29" name="TextBox 28">
            <a:extLst>
              <a:ext uri="{FF2B5EF4-FFF2-40B4-BE49-F238E27FC236}">
                <a16:creationId xmlns:a16="http://schemas.microsoft.com/office/drawing/2014/main" id="{633AD975-73E1-4CDC-A954-3D7669EDEDE7}"/>
              </a:ext>
            </a:extLst>
          </p:cNvPr>
          <p:cNvSpPr txBox="1"/>
          <p:nvPr/>
        </p:nvSpPr>
        <p:spPr>
          <a:xfrm>
            <a:off x="128143" y="2586209"/>
            <a:ext cx="1329235" cy="369332"/>
          </a:xfrm>
          <a:prstGeom prst="rect">
            <a:avLst/>
          </a:prstGeom>
          <a:noFill/>
        </p:spPr>
        <p:txBody>
          <a:bodyPr wrap="square" rtlCol="0">
            <a:spAutoFit/>
          </a:bodyPr>
          <a:lstStyle/>
          <a:p>
            <a:r>
              <a:rPr lang="en-US" dirty="0"/>
              <a:t>Procedural</a:t>
            </a:r>
            <a:endParaRPr lang="en-IN" dirty="0"/>
          </a:p>
        </p:txBody>
      </p:sp>
      <p:sp>
        <p:nvSpPr>
          <p:cNvPr id="30" name="TextBox 29">
            <a:extLst>
              <a:ext uri="{FF2B5EF4-FFF2-40B4-BE49-F238E27FC236}">
                <a16:creationId xmlns:a16="http://schemas.microsoft.com/office/drawing/2014/main" id="{E2CAF52A-9B69-439C-9A5C-1F2D5E58C39A}"/>
              </a:ext>
            </a:extLst>
          </p:cNvPr>
          <p:cNvSpPr txBox="1"/>
          <p:nvPr/>
        </p:nvSpPr>
        <p:spPr>
          <a:xfrm>
            <a:off x="3632440" y="2586209"/>
            <a:ext cx="2114019" cy="369332"/>
          </a:xfrm>
          <a:prstGeom prst="rect">
            <a:avLst/>
          </a:prstGeom>
          <a:noFill/>
        </p:spPr>
        <p:txBody>
          <a:bodyPr wrap="square" rtlCol="0">
            <a:spAutoFit/>
          </a:bodyPr>
          <a:lstStyle/>
          <a:p>
            <a:r>
              <a:rPr lang="en-US" dirty="0"/>
              <a:t>Object Oriented</a:t>
            </a:r>
            <a:endParaRPr lang="en-IN" dirty="0"/>
          </a:p>
        </p:txBody>
      </p:sp>
      <p:sp>
        <p:nvSpPr>
          <p:cNvPr id="31" name="TextBox 30">
            <a:extLst>
              <a:ext uri="{FF2B5EF4-FFF2-40B4-BE49-F238E27FC236}">
                <a16:creationId xmlns:a16="http://schemas.microsoft.com/office/drawing/2014/main" id="{6D06BBC8-0E08-49E7-AB2F-AB5B93CC9787}"/>
              </a:ext>
            </a:extLst>
          </p:cNvPr>
          <p:cNvSpPr txBox="1"/>
          <p:nvPr/>
        </p:nvSpPr>
        <p:spPr>
          <a:xfrm>
            <a:off x="5519957" y="2602033"/>
            <a:ext cx="1308682" cy="369332"/>
          </a:xfrm>
          <a:prstGeom prst="rect">
            <a:avLst/>
          </a:prstGeom>
          <a:noFill/>
        </p:spPr>
        <p:txBody>
          <a:bodyPr wrap="square" rtlCol="0">
            <a:spAutoFit/>
          </a:bodyPr>
          <a:lstStyle/>
          <a:p>
            <a:r>
              <a:rPr lang="en-US" dirty="0"/>
              <a:t>Functional</a:t>
            </a:r>
            <a:endParaRPr lang="en-IN" dirty="0"/>
          </a:p>
        </p:txBody>
      </p:sp>
      <p:sp>
        <p:nvSpPr>
          <p:cNvPr id="32" name="TextBox 31">
            <a:extLst>
              <a:ext uri="{FF2B5EF4-FFF2-40B4-BE49-F238E27FC236}">
                <a16:creationId xmlns:a16="http://schemas.microsoft.com/office/drawing/2014/main" id="{4885BAED-66B6-4F5C-A0F3-37555D64C387}"/>
              </a:ext>
            </a:extLst>
          </p:cNvPr>
          <p:cNvSpPr txBox="1"/>
          <p:nvPr/>
        </p:nvSpPr>
        <p:spPr>
          <a:xfrm>
            <a:off x="7886351" y="2541866"/>
            <a:ext cx="687896" cy="369332"/>
          </a:xfrm>
          <a:prstGeom prst="rect">
            <a:avLst/>
          </a:prstGeom>
          <a:noFill/>
        </p:spPr>
        <p:txBody>
          <a:bodyPr wrap="square" rtlCol="0">
            <a:spAutoFit/>
          </a:bodyPr>
          <a:lstStyle/>
          <a:p>
            <a:r>
              <a:rPr lang="en-US" dirty="0"/>
              <a:t>Logic</a:t>
            </a:r>
            <a:endParaRPr lang="en-IN" dirty="0"/>
          </a:p>
        </p:txBody>
      </p:sp>
      <p:cxnSp>
        <p:nvCxnSpPr>
          <p:cNvPr id="33" name="Straight Connector 32">
            <a:extLst>
              <a:ext uri="{FF2B5EF4-FFF2-40B4-BE49-F238E27FC236}">
                <a16:creationId xmlns:a16="http://schemas.microsoft.com/office/drawing/2014/main" id="{478E3BCB-0844-4CB9-A44F-5D57AF8CFD1C}"/>
              </a:ext>
            </a:extLst>
          </p:cNvPr>
          <p:cNvCxnSpPr>
            <a:cxnSpLocks/>
          </p:cNvCxnSpPr>
          <p:nvPr/>
        </p:nvCxnSpPr>
        <p:spPr>
          <a:xfrm>
            <a:off x="10078673" y="2364630"/>
            <a:ext cx="0" cy="265831"/>
          </a:xfrm>
          <a:prstGeom prst="line">
            <a:avLst/>
          </a:prstGeom>
        </p:spPr>
        <p:style>
          <a:lnRef idx="3">
            <a:schemeClr val="accent3"/>
          </a:lnRef>
          <a:fillRef idx="0">
            <a:schemeClr val="accent3"/>
          </a:fillRef>
          <a:effectRef idx="2">
            <a:schemeClr val="accent3"/>
          </a:effectRef>
          <a:fontRef idx="minor">
            <a:schemeClr val="tx1"/>
          </a:fontRef>
        </p:style>
      </p:cxnSp>
      <p:sp>
        <p:nvSpPr>
          <p:cNvPr id="34" name="TextBox 33">
            <a:extLst>
              <a:ext uri="{FF2B5EF4-FFF2-40B4-BE49-F238E27FC236}">
                <a16:creationId xmlns:a16="http://schemas.microsoft.com/office/drawing/2014/main" id="{10A09295-6864-47DE-B7C7-B125F90F9974}"/>
              </a:ext>
            </a:extLst>
          </p:cNvPr>
          <p:cNvSpPr txBox="1"/>
          <p:nvPr/>
        </p:nvSpPr>
        <p:spPr>
          <a:xfrm>
            <a:off x="9708857" y="2564496"/>
            <a:ext cx="780176" cy="369332"/>
          </a:xfrm>
          <a:prstGeom prst="rect">
            <a:avLst/>
          </a:prstGeom>
          <a:noFill/>
        </p:spPr>
        <p:txBody>
          <a:bodyPr wrap="square" rtlCol="0">
            <a:spAutoFit/>
          </a:bodyPr>
          <a:lstStyle/>
          <a:p>
            <a:r>
              <a:rPr lang="en-US" dirty="0"/>
              <a:t>Math</a:t>
            </a:r>
            <a:endParaRPr lang="en-IN" dirty="0"/>
          </a:p>
        </p:txBody>
      </p:sp>
      <p:sp>
        <p:nvSpPr>
          <p:cNvPr id="35" name="TextBox 34">
            <a:extLst>
              <a:ext uri="{FF2B5EF4-FFF2-40B4-BE49-F238E27FC236}">
                <a16:creationId xmlns:a16="http://schemas.microsoft.com/office/drawing/2014/main" id="{4D8FACE0-20F0-425E-AAD0-A0CAE614D331}"/>
              </a:ext>
            </a:extLst>
          </p:cNvPr>
          <p:cNvSpPr txBox="1"/>
          <p:nvPr/>
        </p:nvSpPr>
        <p:spPr>
          <a:xfrm>
            <a:off x="11053191" y="2602033"/>
            <a:ext cx="1140903" cy="369332"/>
          </a:xfrm>
          <a:prstGeom prst="rect">
            <a:avLst/>
          </a:prstGeom>
          <a:noFill/>
        </p:spPr>
        <p:txBody>
          <a:bodyPr wrap="square" rtlCol="0">
            <a:spAutoFit/>
          </a:bodyPr>
          <a:lstStyle/>
          <a:p>
            <a:r>
              <a:rPr lang="en-US" dirty="0"/>
              <a:t>Reactive</a:t>
            </a:r>
            <a:endParaRPr lang="en-IN" dirty="0"/>
          </a:p>
        </p:txBody>
      </p:sp>
      <p:sp>
        <p:nvSpPr>
          <p:cNvPr id="36" name="TextBox 35">
            <a:extLst>
              <a:ext uri="{FF2B5EF4-FFF2-40B4-BE49-F238E27FC236}">
                <a16:creationId xmlns:a16="http://schemas.microsoft.com/office/drawing/2014/main" id="{443F8E6F-0A79-45C8-8FE1-D5A592B089A2}"/>
              </a:ext>
            </a:extLst>
          </p:cNvPr>
          <p:cNvSpPr txBox="1"/>
          <p:nvPr/>
        </p:nvSpPr>
        <p:spPr>
          <a:xfrm>
            <a:off x="9942002" y="4885770"/>
            <a:ext cx="2472655" cy="1200329"/>
          </a:xfrm>
          <a:prstGeom prst="rect">
            <a:avLst/>
          </a:prstGeom>
          <a:noFill/>
        </p:spPr>
        <p:txBody>
          <a:bodyPr wrap="square">
            <a:spAutoFit/>
          </a:bodyPr>
          <a:lstStyle/>
          <a:p>
            <a:r>
              <a:rPr lang="en-US" dirty="0"/>
              <a:t>The result is declared with data streams and the propagation of change</a:t>
            </a:r>
            <a:endParaRPr lang="en-IN" dirty="0"/>
          </a:p>
        </p:txBody>
      </p:sp>
      <p:sp>
        <p:nvSpPr>
          <p:cNvPr id="38" name="TextBox 37">
            <a:extLst>
              <a:ext uri="{FF2B5EF4-FFF2-40B4-BE49-F238E27FC236}">
                <a16:creationId xmlns:a16="http://schemas.microsoft.com/office/drawing/2014/main" id="{2F2325A3-5F90-41E4-8361-80C7D240DD4B}"/>
              </a:ext>
            </a:extLst>
          </p:cNvPr>
          <p:cNvSpPr txBox="1"/>
          <p:nvPr/>
        </p:nvSpPr>
        <p:spPr>
          <a:xfrm>
            <a:off x="128143" y="3223567"/>
            <a:ext cx="2168554" cy="646331"/>
          </a:xfrm>
          <a:prstGeom prst="rect">
            <a:avLst/>
          </a:prstGeom>
          <a:noFill/>
        </p:spPr>
        <p:txBody>
          <a:bodyPr wrap="square">
            <a:spAutoFit/>
          </a:bodyPr>
          <a:lstStyle/>
          <a:p>
            <a:r>
              <a:rPr lang="en-IN" dirty="0"/>
              <a:t>groups instructions into procedures</a:t>
            </a:r>
          </a:p>
        </p:txBody>
      </p:sp>
      <p:sp>
        <p:nvSpPr>
          <p:cNvPr id="39" name="TextBox 38">
            <a:extLst>
              <a:ext uri="{FF2B5EF4-FFF2-40B4-BE49-F238E27FC236}">
                <a16:creationId xmlns:a16="http://schemas.microsoft.com/office/drawing/2014/main" id="{2B2BE79E-3779-4C5A-A6BC-BB57E1171E72}"/>
              </a:ext>
            </a:extLst>
          </p:cNvPr>
          <p:cNvSpPr txBox="1"/>
          <p:nvPr/>
        </p:nvSpPr>
        <p:spPr>
          <a:xfrm>
            <a:off x="2739707" y="3144048"/>
            <a:ext cx="2288097" cy="923330"/>
          </a:xfrm>
          <a:prstGeom prst="rect">
            <a:avLst/>
          </a:prstGeom>
          <a:noFill/>
        </p:spPr>
        <p:txBody>
          <a:bodyPr wrap="square">
            <a:spAutoFit/>
          </a:bodyPr>
          <a:lstStyle/>
          <a:p>
            <a:r>
              <a:rPr lang="en-US" dirty="0"/>
              <a:t>groups instructions with the part of the state they operate on</a:t>
            </a:r>
            <a:endParaRPr lang="en-IN" dirty="0"/>
          </a:p>
        </p:txBody>
      </p:sp>
      <p:sp>
        <p:nvSpPr>
          <p:cNvPr id="40" name="TextBox 39">
            <a:extLst>
              <a:ext uri="{FF2B5EF4-FFF2-40B4-BE49-F238E27FC236}">
                <a16:creationId xmlns:a16="http://schemas.microsoft.com/office/drawing/2014/main" id="{E2A7E9E3-47E3-43FF-84DD-CD32F6DAE871}"/>
              </a:ext>
            </a:extLst>
          </p:cNvPr>
          <p:cNvSpPr txBox="1"/>
          <p:nvPr/>
        </p:nvSpPr>
        <p:spPr>
          <a:xfrm>
            <a:off x="4778233" y="3962440"/>
            <a:ext cx="3108118" cy="923330"/>
          </a:xfrm>
          <a:prstGeom prst="rect">
            <a:avLst/>
          </a:prstGeom>
          <a:noFill/>
        </p:spPr>
        <p:txBody>
          <a:bodyPr wrap="square">
            <a:spAutoFit/>
          </a:bodyPr>
          <a:lstStyle/>
          <a:p>
            <a:r>
              <a:rPr lang="en-US" dirty="0"/>
              <a:t>which the desired result is declared as the value of a series of function applications</a:t>
            </a:r>
            <a:endParaRPr lang="en-IN" dirty="0"/>
          </a:p>
        </p:txBody>
      </p:sp>
      <p:sp>
        <p:nvSpPr>
          <p:cNvPr id="41" name="TextBox 40">
            <a:extLst>
              <a:ext uri="{FF2B5EF4-FFF2-40B4-BE49-F238E27FC236}">
                <a16:creationId xmlns:a16="http://schemas.microsoft.com/office/drawing/2014/main" id="{A0ABE860-EC10-4E4A-866F-934A353516E8}"/>
              </a:ext>
            </a:extLst>
          </p:cNvPr>
          <p:cNvSpPr txBox="1"/>
          <p:nvPr/>
        </p:nvSpPr>
        <p:spPr>
          <a:xfrm>
            <a:off x="7100930" y="3109730"/>
            <a:ext cx="2715935" cy="830997"/>
          </a:xfrm>
          <a:prstGeom prst="rect">
            <a:avLst/>
          </a:prstGeom>
          <a:noFill/>
        </p:spPr>
        <p:txBody>
          <a:bodyPr wrap="square">
            <a:spAutoFit/>
          </a:bodyPr>
          <a:lstStyle/>
          <a:p>
            <a:r>
              <a:rPr lang="en-US" sz="1600" dirty="0"/>
              <a:t>the result is declared as the answer to a question about a system of facts and rules</a:t>
            </a:r>
            <a:endParaRPr lang="en-IN" sz="1600" dirty="0"/>
          </a:p>
        </p:txBody>
      </p:sp>
      <p:sp>
        <p:nvSpPr>
          <p:cNvPr id="42" name="TextBox 41">
            <a:extLst>
              <a:ext uri="{FF2B5EF4-FFF2-40B4-BE49-F238E27FC236}">
                <a16:creationId xmlns:a16="http://schemas.microsoft.com/office/drawing/2014/main" id="{60570726-84B9-479F-B8FD-CB48683C3F28}"/>
              </a:ext>
            </a:extLst>
          </p:cNvPr>
          <p:cNvSpPr txBox="1"/>
          <p:nvPr/>
        </p:nvSpPr>
        <p:spPr>
          <a:xfrm>
            <a:off x="8979015" y="3756329"/>
            <a:ext cx="2288097" cy="923330"/>
          </a:xfrm>
          <a:prstGeom prst="rect">
            <a:avLst/>
          </a:prstGeom>
          <a:noFill/>
        </p:spPr>
        <p:txBody>
          <a:bodyPr wrap="square">
            <a:spAutoFit/>
          </a:bodyPr>
          <a:lstStyle/>
          <a:p>
            <a:r>
              <a:rPr lang="en-US" dirty="0"/>
              <a:t>the result is declared as the solution of an optimization problem</a:t>
            </a:r>
          </a:p>
        </p:txBody>
      </p:sp>
      <p:cxnSp>
        <p:nvCxnSpPr>
          <p:cNvPr id="26" name="Straight Connector 25">
            <a:extLst>
              <a:ext uri="{FF2B5EF4-FFF2-40B4-BE49-F238E27FC236}">
                <a16:creationId xmlns:a16="http://schemas.microsoft.com/office/drawing/2014/main" id="{417264B4-AE4E-4FFF-8F7F-4BBD5DBBC19A}"/>
              </a:ext>
            </a:extLst>
          </p:cNvPr>
          <p:cNvCxnSpPr>
            <a:cxnSpLocks/>
          </p:cNvCxnSpPr>
          <p:nvPr/>
        </p:nvCxnSpPr>
        <p:spPr>
          <a:xfrm>
            <a:off x="809538" y="3017456"/>
            <a:ext cx="0" cy="206111"/>
          </a:xfrm>
          <a:prstGeom prst="line">
            <a:avLst/>
          </a:prstGeom>
        </p:spPr>
        <p:style>
          <a:lnRef idx="3">
            <a:schemeClr val="accent3"/>
          </a:lnRef>
          <a:fillRef idx="0">
            <a:schemeClr val="accent3"/>
          </a:fillRef>
          <a:effectRef idx="2">
            <a:schemeClr val="accent3"/>
          </a:effectRef>
          <a:fontRef idx="minor">
            <a:schemeClr val="tx1"/>
          </a:fontRef>
        </p:style>
      </p:cxnSp>
      <p:cxnSp>
        <p:nvCxnSpPr>
          <p:cNvPr id="43" name="Straight Connector 42">
            <a:extLst>
              <a:ext uri="{FF2B5EF4-FFF2-40B4-BE49-F238E27FC236}">
                <a16:creationId xmlns:a16="http://schemas.microsoft.com/office/drawing/2014/main" id="{AD8CCCA2-9FA2-4802-B607-485576B45D91}"/>
              </a:ext>
            </a:extLst>
          </p:cNvPr>
          <p:cNvCxnSpPr/>
          <p:nvPr/>
        </p:nvCxnSpPr>
        <p:spPr>
          <a:xfrm>
            <a:off x="10098945" y="3017940"/>
            <a:ext cx="0" cy="563460"/>
          </a:xfrm>
          <a:prstGeom prst="line">
            <a:avLst/>
          </a:prstGeom>
        </p:spPr>
        <p:style>
          <a:lnRef idx="3">
            <a:schemeClr val="accent3"/>
          </a:lnRef>
          <a:fillRef idx="0">
            <a:schemeClr val="accent3"/>
          </a:fillRef>
          <a:effectRef idx="2">
            <a:schemeClr val="accent3"/>
          </a:effectRef>
          <a:fontRef idx="minor">
            <a:schemeClr val="tx1"/>
          </a:fontRef>
        </p:style>
      </p:cxnSp>
      <p:cxnSp>
        <p:nvCxnSpPr>
          <p:cNvPr id="45" name="Straight Connector 44">
            <a:extLst>
              <a:ext uri="{FF2B5EF4-FFF2-40B4-BE49-F238E27FC236}">
                <a16:creationId xmlns:a16="http://schemas.microsoft.com/office/drawing/2014/main" id="{6DC24CA9-63FA-4145-9BCB-FE834A7502BC}"/>
              </a:ext>
            </a:extLst>
          </p:cNvPr>
          <p:cNvCxnSpPr>
            <a:cxnSpLocks/>
          </p:cNvCxnSpPr>
          <p:nvPr/>
        </p:nvCxnSpPr>
        <p:spPr>
          <a:xfrm>
            <a:off x="4156745" y="2913628"/>
            <a:ext cx="0" cy="232095"/>
          </a:xfrm>
          <a:prstGeom prst="line">
            <a:avLst/>
          </a:prstGeom>
        </p:spPr>
        <p:style>
          <a:lnRef idx="3">
            <a:schemeClr val="accent3"/>
          </a:lnRef>
          <a:fillRef idx="0">
            <a:schemeClr val="accent3"/>
          </a:fillRef>
          <a:effectRef idx="2">
            <a:schemeClr val="accent3"/>
          </a:effectRef>
          <a:fontRef idx="minor">
            <a:schemeClr val="tx1"/>
          </a:fontRef>
        </p:style>
      </p:cxnSp>
      <p:cxnSp>
        <p:nvCxnSpPr>
          <p:cNvPr id="46" name="Straight Connector 45">
            <a:extLst>
              <a:ext uri="{FF2B5EF4-FFF2-40B4-BE49-F238E27FC236}">
                <a16:creationId xmlns:a16="http://schemas.microsoft.com/office/drawing/2014/main" id="{652B97D2-834D-408E-BD7D-08B8A45FD79A}"/>
              </a:ext>
            </a:extLst>
          </p:cNvPr>
          <p:cNvCxnSpPr>
            <a:cxnSpLocks/>
          </p:cNvCxnSpPr>
          <p:nvPr/>
        </p:nvCxnSpPr>
        <p:spPr>
          <a:xfrm>
            <a:off x="8190452" y="2845467"/>
            <a:ext cx="0" cy="281730"/>
          </a:xfrm>
          <a:prstGeom prst="line">
            <a:avLst/>
          </a:prstGeom>
        </p:spPr>
        <p:style>
          <a:lnRef idx="3">
            <a:schemeClr val="accent3"/>
          </a:lnRef>
          <a:fillRef idx="0">
            <a:schemeClr val="accent3"/>
          </a:fillRef>
          <a:effectRef idx="2">
            <a:schemeClr val="accent3"/>
          </a:effectRef>
          <a:fontRef idx="minor">
            <a:schemeClr val="tx1"/>
          </a:fontRef>
        </p:style>
      </p:cxnSp>
      <p:cxnSp>
        <p:nvCxnSpPr>
          <p:cNvPr id="47" name="Straight Connector 46">
            <a:extLst>
              <a:ext uri="{FF2B5EF4-FFF2-40B4-BE49-F238E27FC236}">
                <a16:creationId xmlns:a16="http://schemas.microsoft.com/office/drawing/2014/main" id="{B7E021EB-D934-4E73-9B80-11F2C9B0AB6C}"/>
              </a:ext>
            </a:extLst>
          </p:cNvPr>
          <p:cNvCxnSpPr>
            <a:cxnSpLocks/>
          </p:cNvCxnSpPr>
          <p:nvPr/>
        </p:nvCxnSpPr>
        <p:spPr>
          <a:xfrm>
            <a:off x="6094602" y="3017456"/>
            <a:ext cx="0" cy="852442"/>
          </a:xfrm>
          <a:prstGeom prst="line">
            <a:avLst/>
          </a:prstGeom>
        </p:spPr>
        <p:style>
          <a:lnRef idx="3">
            <a:schemeClr val="accent3"/>
          </a:lnRef>
          <a:fillRef idx="0">
            <a:schemeClr val="accent3"/>
          </a:fillRef>
          <a:effectRef idx="2">
            <a:schemeClr val="accent3"/>
          </a:effectRef>
          <a:fontRef idx="minor">
            <a:schemeClr val="tx1"/>
          </a:fontRef>
        </p:style>
      </p:cxnSp>
      <p:cxnSp>
        <p:nvCxnSpPr>
          <p:cNvPr id="48" name="Straight Connector 47">
            <a:extLst>
              <a:ext uri="{FF2B5EF4-FFF2-40B4-BE49-F238E27FC236}">
                <a16:creationId xmlns:a16="http://schemas.microsoft.com/office/drawing/2014/main" id="{19181EF9-5A70-4E4C-AB7A-4F7319399BEF}"/>
              </a:ext>
            </a:extLst>
          </p:cNvPr>
          <p:cNvCxnSpPr>
            <a:cxnSpLocks/>
          </p:cNvCxnSpPr>
          <p:nvPr/>
        </p:nvCxnSpPr>
        <p:spPr>
          <a:xfrm>
            <a:off x="11598475" y="3048095"/>
            <a:ext cx="25167" cy="1767186"/>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0449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862347-7D81-408A-A217-C289EAF66A0C}"/>
              </a:ext>
            </a:extLst>
          </p:cNvPr>
          <p:cNvSpPr txBox="1"/>
          <p:nvPr/>
        </p:nvSpPr>
        <p:spPr>
          <a:xfrm>
            <a:off x="293615" y="285226"/>
            <a:ext cx="6425967" cy="861774"/>
          </a:xfrm>
          <a:prstGeom prst="rect">
            <a:avLst/>
          </a:prstGeom>
          <a:noFill/>
        </p:spPr>
        <p:txBody>
          <a:bodyPr wrap="square" rtlCol="0">
            <a:spAutoFit/>
          </a:bodyPr>
          <a:lstStyle/>
          <a:p>
            <a:r>
              <a:rPr lang="en-US" sz="3200" dirty="0"/>
              <a:t>What is Functional  Programming?</a:t>
            </a:r>
          </a:p>
          <a:p>
            <a:endParaRPr lang="en-IN" dirty="0"/>
          </a:p>
        </p:txBody>
      </p:sp>
      <p:sp>
        <p:nvSpPr>
          <p:cNvPr id="3" name="TextBox 2">
            <a:extLst>
              <a:ext uri="{FF2B5EF4-FFF2-40B4-BE49-F238E27FC236}">
                <a16:creationId xmlns:a16="http://schemas.microsoft.com/office/drawing/2014/main" id="{60A621F7-5849-4D2D-8110-0E25ED9FCF4A}"/>
              </a:ext>
            </a:extLst>
          </p:cNvPr>
          <p:cNvSpPr txBox="1"/>
          <p:nvPr/>
        </p:nvSpPr>
        <p:spPr>
          <a:xfrm>
            <a:off x="486562" y="1147000"/>
            <a:ext cx="6233020" cy="923330"/>
          </a:xfrm>
          <a:prstGeom prst="rect">
            <a:avLst/>
          </a:prstGeom>
          <a:noFill/>
        </p:spPr>
        <p:txBody>
          <a:bodyPr wrap="square" rtlCol="0">
            <a:spAutoFit/>
          </a:bodyPr>
          <a:lstStyle/>
          <a:p>
            <a:r>
              <a:rPr lang="en-US" dirty="0"/>
              <a:t>In layman’s terms FP is a programming paradigm in which mathematical functions are used to write the program</a:t>
            </a:r>
          </a:p>
          <a:p>
            <a:endParaRPr lang="en-IN" dirty="0"/>
          </a:p>
        </p:txBody>
      </p:sp>
      <p:sp>
        <p:nvSpPr>
          <p:cNvPr id="4" name="TextBox 3">
            <a:extLst>
              <a:ext uri="{FF2B5EF4-FFF2-40B4-BE49-F238E27FC236}">
                <a16:creationId xmlns:a16="http://schemas.microsoft.com/office/drawing/2014/main" id="{2D4C6D8C-8C03-4A34-9BD9-E51595EB92FE}"/>
              </a:ext>
            </a:extLst>
          </p:cNvPr>
          <p:cNvSpPr txBox="1"/>
          <p:nvPr/>
        </p:nvSpPr>
        <p:spPr>
          <a:xfrm>
            <a:off x="486562" y="2008774"/>
            <a:ext cx="5645791" cy="1200329"/>
          </a:xfrm>
          <a:prstGeom prst="rect">
            <a:avLst/>
          </a:prstGeom>
          <a:noFill/>
        </p:spPr>
        <p:txBody>
          <a:bodyPr wrap="square" rtlCol="0">
            <a:spAutoFit/>
          </a:bodyPr>
          <a:lstStyle/>
          <a:p>
            <a:r>
              <a:rPr lang="en-US" dirty="0"/>
              <a:t>Haskell, Lisp and Python are some examples of programming languages that follow the functional programming paradigm.</a:t>
            </a:r>
          </a:p>
          <a:p>
            <a:endParaRPr lang="en-IN" dirty="0"/>
          </a:p>
        </p:txBody>
      </p:sp>
      <p:pic>
        <p:nvPicPr>
          <p:cNvPr id="6" name="Picture 5">
            <a:extLst>
              <a:ext uri="{FF2B5EF4-FFF2-40B4-BE49-F238E27FC236}">
                <a16:creationId xmlns:a16="http://schemas.microsoft.com/office/drawing/2014/main" id="{449F35C5-BE33-481D-BEDE-9067473F116D}"/>
              </a:ext>
            </a:extLst>
          </p:cNvPr>
          <p:cNvPicPr>
            <a:picLocks noChangeAspect="1"/>
          </p:cNvPicPr>
          <p:nvPr/>
        </p:nvPicPr>
        <p:blipFill rotWithShape="1">
          <a:blip r:embed="rId2">
            <a:extLst>
              <a:ext uri="{28A0092B-C50C-407E-A947-70E740481C1C}">
                <a14:useLocalDpi xmlns:a14="http://schemas.microsoft.com/office/drawing/2010/main" val="0"/>
              </a:ext>
            </a:extLst>
          </a:blip>
          <a:srcRect t="31475" r="45261" b="25316"/>
          <a:stretch/>
        </p:blipFill>
        <p:spPr>
          <a:xfrm>
            <a:off x="6379565" y="1023067"/>
            <a:ext cx="3326497" cy="1971413"/>
          </a:xfrm>
          <a:prstGeom prst="rect">
            <a:avLst/>
          </a:prstGeom>
        </p:spPr>
      </p:pic>
      <p:sp>
        <p:nvSpPr>
          <p:cNvPr id="7" name="TextBox 6">
            <a:extLst>
              <a:ext uri="{FF2B5EF4-FFF2-40B4-BE49-F238E27FC236}">
                <a16:creationId xmlns:a16="http://schemas.microsoft.com/office/drawing/2014/main" id="{69D47CE7-8032-4064-A319-6E80CF940F88}"/>
              </a:ext>
            </a:extLst>
          </p:cNvPr>
          <p:cNvSpPr txBox="1"/>
          <p:nvPr/>
        </p:nvSpPr>
        <p:spPr>
          <a:xfrm>
            <a:off x="222308" y="3432634"/>
            <a:ext cx="6568580" cy="861774"/>
          </a:xfrm>
          <a:prstGeom prst="rect">
            <a:avLst/>
          </a:prstGeom>
          <a:noFill/>
        </p:spPr>
        <p:txBody>
          <a:bodyPr wrap="square" rtlCol="0">
            <a:spAutoFit/>
          </a:bodyPr>
          <a:lstStyle/>
          <a:p>
            <a:endParaRPr lang="en-US" sz="3200" dirty="0"/>
          </a:p>
          <a:p>
            <a:endParaRPr lang="en-IN" dirty="0"/>
          </a:p>
        </p:txBody>
      </p:sp>
      <p:sp>
        <p:nvSpPr>
          <p:cNvPr id="9" name="TextBox 8">
            <a:extLst>
              <a:ext uri="{FF2B5EF4-FFF2-40B4-BE49-F238E27FC236}">
                <a16:creationId xmlns:a16="http://schemas.microsoft.com/office/drawing/2014/main" id="{C978F744-5721-4B2C-95D5-10998935331B}"/>
              </a:ext>
            </a:extLst>
          </p:cNvPr>
          <p:cNvSpPr txBox="1"/>
          <p:nvPr/>
        </p:nvSpPr>
        <p:spPr>
          <a:xfrm>
            <a:off x="4035105" y="3533088"/>
            <a:ext cx="5134062" cy="646331"/>
          </a:xfrm>
          <a:prstGeom prst="rect">
            <a:avLst/>
          </a:prstGeom>
          <a:noFill/>
        </p:spPr>
        <p:txBody>
          <a:bodyPr wrap="square" rtlCol="0">
            <a:spAutoFit/>
          </a:bodyPr>
          <a:lstStyle/>
          <a:p>
            <a:r>
              <a:rPr lang="en-US" dirty="0"/>
              <a:t>FP IS FURTHER CATEGORISED INTO TWO</a:t>
            </a:r>
          </a:p>
          <a:p>
            <a:endParaRPr lang="en-IN" dirty="0"/>
          </a:p>
        </p:txBody>
      </p:sp>
      <p:cxnSp>
        <p:nvCxnSpPr>
          <p:cNvPr id="11" name="Straight Connector 10">
            <a:extLst>
              <a:ext uri="{FF2B5EF4-FFF2-40B4-BE49-F238E27FC236}">
                <a16:creationId xmlns:a16="http://schemas.microsoft.com/office/drawing/2014/main" id="{438495CE-A105-4591-8B09-95775246442E}"/>
              </a:ext>
            </a:extLst>
          </p:cNvPr>
          <p:cNvCxnSpPr>
            <a:cxnSpLocks/>
          </p:cNvCxnSpPr>
          <p:nvPr/>
        </p:nvCxnSpPr>
        <p:spPr>
          <a:xfrm>
            <a:off x="6096000" y="3917811"/>
            <a:ext cx="0" cy="438154"/>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Straight Connector 13">
            <a:extLst>
              <a:ext uri="{FF2B5EF4-FFF2-40B4-BE49-F238E27FC236}">
                <a16:creationId xmlns:a16="http://schemas.microsoft.com/office/drawing/2014/main" id="{9E074FB3-5187-4D33-96C4-037683399612}"/>
              </a:ext>
            </a:extLst>
          </p:cNvPr>
          <p:cNvCxnSpPr>
            <a:cxnSpLocks/>
          </p:cNvCxnSpPr>
          <p:nvPr/>
        </p:nvCxnSpPr>
        <p:spPr>
          <a:xfrm flipV="1">
            <a:off x="3309457" y="4355966"/>
            <a:ext cx="5800724" cy="7266"/>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Straight Connector 16">
            <a:extLst>
              <a:ext uri="{FF2B5EF4-FFF2-40B4-BE49-F238E27FC236}">
                <a16:creationId xmlns:a16="http://schemas.microsoft.com/office/drawing/2014/main" id="{72688FF6-1516-4858-A639-EF7DAF3A137F}"/>
              </a:ext>
            </a:extLst>
          </p:cNvPr>
          <p:cNvCxnSpPr>
            <a:cxnSpLocks/>
          </p:cNvCxnSpPr>
          <p:nvPr/>
        </p:nvCxnSpPr>
        <p:spPr>
          <a:xfrm>
            <a:off x="3312254" y="4363232"/>
            <a:ext cx="0" cy="438154"/>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Straight Connector 17">
            <a:extLst>
              <a:ext uri="{FF2B5EF4-FFF2-40B4-BE49-F238E27FC236}">
                <a16:creationId xmlns:a16="http://schemas.microsoft.com/office/drawing/2014/main" id="{A88F3FC5-3D4E-424B-867E-02A0696977E2}"/>
              </a:ext>
            </a:extLst>
          </p:cNvPr>
          <p:cNvCxnSpPr>
            <a:cxnSpLocks/>
          </p:cNvCxnSpPr>
          <p:nvPr/>
        </p:nvCxnSpPr>
        <p:spPr>
          <a:xfrm>
            <a:off x="9127222" y="4355965"/>
            <a:ext cx="0" cy="438154"/>
          </a:xfrm>
          <a:prstGeom prst="line">
            <a:avLst/>
          </a:prstGeom>
        </p:spPr>
        <p:style>
          <a:lnRef idx="3">
            <a:schemeClr val="accent3"/>
          </a:lnRef>
          <a:fillRef idx="0">
            <a:schemeClr val="accent3"/>
          </a:fillRef>
          <a:effectRef idx="2">
            <a:schemeClr val="accent3"/>
          </a:effectRef>
          <a:fontRef idx="minor">
            <a:schemeClr val="tx1"/>
          </a:fontRef>
        </p:style>
      </p:cxnSp>
      <p:sp>
        <p:nvSpPr>
          <p:cNvPr id="21" name="TextBox 20">
            <a:extLst>
              <a:ext uri="{FF2B5EF4-FFF2-40B4-BE49-F238E27FC236}">
                <a16:creationId xmlns:a16="http://schemas.microsoft.com/office/drawing/2014/main" id="{136D9734-5775-4370-93BA-A6E27B173A50}"/>
              </a:ext>
            </a:extLst>
          </p:cNvPr>
          <p:cNvSpPr txBox="1"/>
          <p:nvPr/>
        </p:nvSpPr>
        <p:spPr>
          <a:xfrm>
            <a:off x="2512505" y="4888691"/>
            <a:ext cx="3045200" cy="369332"/>
          </a:xfrm>
          <a:prstGeom prst="rect">
            <a:avLst/>
          </a:prstGeom>
          <a:noFill/>
        </p:spPr>
        <p:txBody>
          <a:bodyPr wrap="square" rtlCol="0">
            <a:spAutoFit/>
          </a:bodyPr>
          <a:lstStyle/>
          <a:p>
            <a:r>
              <a:rPr lang="en-US" dirty="0"/>
              <a:t>PURELY FUNCTIONAL</a:t>
            </a:r>
            <a:endParaRPr lang="en-IN" dirty="0"/>
          </a:p>
        </p:txBody>
      </p:sp>
      <p:sp>
        <p:nvSpPr>
          <p:cNvPr id="22" name="TextBox 21">
            <a:extLst>
              <a:ext uri="{FF2B5EF4-FFF2-40B4-BE49-F238E27FC236}">
                <a16:creationId xmlns:a16="http://schemas.microsoft.com/office/drawing/2014/main" id="{1DADAFF2-98B3-48AF-8EBE-B62CCE20B472}"/>
              </a:ext>
            </a:extLst>
          </p:cNvPr>
          <p:cNvSpPr txBox="1"/>
          <p:nvPr/>
        </p:nvSpPr>
        <p:spPr>
          <a:xfrm flipH="1">
            <a:off x="7922982" y="4837600"/>
            <a:ext cx="2756202" cy="369332"/>
          </a:xfrm>
          <a:prstGeom prst="rect">
            <a:avLst/>
          </a:prstGeom>
          <a:noFill/>
        </p:spPr>
        <p:txBody>
          <a:bodyPr wrap="square" rtlCol="0">
            <a:spAutoFit/>
          </a:bodyPr>
          <a:lstStyle/>
          <a:p>
            <a:r>
              <a:rPr lang="en-US" dirty="0"/>
              <a:t>IMPURELY FUNCTIONAL</a:t>
            </a:r>
            <a:endParaRPr lang="en-IN" dirty="0"/>
          </a:p>
        </p:txBody>
      </p:sp>
      <p:sp>
        <p:nvSpPr>
          <p:cNvPr id="24" name="TextBox 23">
            <a:extLst>
              <a:ext uri="{FF2B5EF4-FFF2-40B4-BE49-F238E27FC236}">
                <a16:creationId xmlns:a16="http://schemas.microsoft.com/office/drawing/2014/main" id="{3B85B69C-86EF-41C8-8439-C126FB5AF590}"/>
              </a:ext>
            </a:extLst>
          </p:cNvPr>
          <p:cNvSpPr txBox="1"/>
          <p:nvPr/>
        </p:nvSpPr>
        <p:spPr>
          <a:xfrm>
            <a:off x="6331197" y="5263081"/>
            <a:ext cx="6094602" cy="923330"/>
          </a:xfrm>
          <a:prstGeom prst="rect">
            <a:avLst/>
          </a:prstGeom>
          <a:noFill/>
        </p:spPr>
        <p:txBody>
          <a:bodyPr wrap="square">
            <a:spAutoFit/>
          </a:bodyPr>
          <a:lstStyle/>
          <a:p>
            <a:pPr algn="ctr"/>
            <a:r>
              <a:rPr lang="en-US" dirty="0"/>
              <a:t>These types of functional languages support the functional paradigms and imperative style programming. </a:t>
            </a:r>
          </a:p>
          <a:p>
            <a:r>
              <a:rPr lang="en-US" dirty="0"/>
              <a:t>For example − LISP.</a:t>
            </a:r>
            <a:endParaRPr lang="en-IN" dirty="0"/>
          </a:p>
        </p:txBody>
      </p:sp>
      <p:sp>
        <p:nvSpPr>
          <p:cNvPr id="26" name="TextBox 25">
            <a:extLst>
              <a:ext uri="{FF2B5EF4-FFF2-40B4-BE49-F238E27FC236}">
                <a16:creationId xmlns:a16="http://schemas.microsoft.com/office/drawing/2014/main" id="{F564188E-8B97-460D-B09C-0D4D5557133F}"/>
              </a:ext>
            </a:extLst>
          </p:cNvPr>
          <p:cNvSpPr txBox="1"/>
          <p:nvPr/>
        </p:nvSpPr>
        <p:spPr>
          <a:xfrm>
            <a:off x="597411" y="5290187"/>
            <a:ext cx="5263393" cy="923330"/>
          </a:xfrm>
          <a:prstGeom prst="rect">
            <a:avLst/>
          </a:prstGeom>
          <a:noFill/>
        </p:spPr>
        <p:txBody>
          <a:bodyPr wrap="square">
            <a:spAutoFit/>
          </a:bodyPr>
          <a:lstStyle/>
          <a:p>
            <a:pPr algn="ctr"/>
            <a:r>
              <a:rPr lang="en-US" dirty="0"/>
              <a:t>These types of functional languages support only the functional paradigms. </a:t>
            </a:r>
          </a:p>
          <a:p>
            <a:r>
              <a:rPr lang="en-US" dirty="0"/>
              <a:t>For example − Haskell.</a:t>
            </a:r>
            <a:endParaRPr lang="en-IN" dirty="0"/>
          </a:p>
        </p:txBody>
      </p:sp>
    </p:spTree>
    <p:extLst>
      <p:ext uri="{BB962C8B-B14F-4D97-AF65-F5344CB8AC3E}">
        <p14:creationId xmlns:p14="http://schemas.microsoft.com/office/powerpoint/2010/main" val="422404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2C3B3B-F3AD-425A-A40D-88274D45BB4D}"/>
              </a:ext>
            </a:extLst>
          </p:cNvPr>
          <p:cNvSpPr txBox="1"/>
          <p:nvPr/>
        </p:nvSpPr>
        <p:spPr>
          <a:xfrm>
            <a:off x="278701" y="238450"/>
            <a:ext cx="9219500" cy="954107"/>
          </a:xfrm>
          <a:prstGeom prst="rect">
            <a:avLst/>
          </a:prstGeom>
          <a:noFill/>
        </p:spPr>
        <p:txBody>
          <a:bodyPr wrap="square" rtlCol="0">
            <a:spAutoFit/>
          </a:bodyPr>
          <a:lstStyle/>
          <a:p>
            <a:r>
              <a:rPr lang="en-US" sz="2800" dirty="0"/>
              <a:t>A few important characteristics of functional programming</a:t>
            </a:r>
            <a:r>
              <a:rPr lang="en-IN" sz="2800" dirty="0"/>
              <a:t> based on Haskell:</a:t>
            </a:r>
            <a:endParaRPr lang="en-US" sz="2800" dirty="0"/>
          </a:p>
        </p:txBody>
      </p:sp>
      <p:sp>
        <p:nvSpPr>
          <p:cNvPr id="4" name="TextBox 3">
            <a:extLst>
              <a:ext uri="{FF2B5EF4-FFF2-40B4-BE49-F238E27FC236}">
                <a16:creationId xmlns:a16="http://schemas.microsoft.com/office/drawing/2014/main" id="{4F0C90D8-A032-49DA-B9CC-FFFE6D101E33}"/>
              </a:ext>
            </a:extLst>
          </p:cNvPr>
          <p:cNvSpPr txBox="1"/>
          <p:nvPr/>
        </p:nvSpPr>
        <p:spPr>
          <a:xfrm>
            <a:off x="1540778" y="1719743"/>
            <a:ext cx="9110444" cy="1477328"/>
          </a:xfrm>
          <a:prstGeom prst="rect">
            <a:avLst/>
          </a:prstGeom>
          <a:noFill/>
        </p:spPr>
        <p:txBody>
          <a:bodyPr wrap="square" rtlCol="0">
            <a:spAutoFit/>
          </a:bodyPr>
          <a:lstStyle/>
          <a:p>
            <a:pPr algn="ctr"/>
            <a:endParaRPr lang="en-US" dirty="0"/>
          </a:p>
          <a:p>
            <a:pPr algn="ctr"/>
            <a:endParaRPr lang="en-US" dirty="0"/>
          </a:p>
          <a:p>
            <a:pPr algn="ctr"/>
            <a:r>
              <a:rPr lang="en-US" dirty="0"/>
              <a:t>1.Variable types are explicitly declared and thus are determined at compile time. </a:t>
            </a:r>
          </a:p>
          <a:p>
            <a:pPr algn="ctr"/>
            <a:endParaRPr lang="en-US" dirty="0"/>
          </a:p>
          <a:p>
            <a:pPr algn="ctr"/>
            <a:r>
              <a:rPr lang="en-US" dirty="0"/>
              <a:t>2.Static typing associates types with variables, not with values.</a:t>
            </a:r>
            <a:endParaRPr lang="en-IN" dirty="0"/>
          </a:p>
        </p:txBody>
      </p:sp>
      <p:graphicFrame>
        <p:nvGraphicFramePr>
          <p:cNvPr id="5" name="Table 5">
            <a:extLst>
              <a:ext uri="{FF2B5EF4-FFF2-40B4-BE49-F238E27FC236}">
                <a16:creationId xmlns:a16="http://schemas.microsoft.com/office/drawing/2014/main" id="{8DFAB49E-A99E-40E4-9C6A-483991DFD7DC}"/>
              </a:ext>
            </a:extLst>
          </p:cNvPr>
          <p:cNvGraphicFramePr>
            <a:graphicFrameLocks noGrp="1"/>
          </p:cNvGraphicFramePr>
          <p:nvPr>
            <p:extLst>
              <p:ext uri="{D42A27DB-BD31-4B8C-83A1-F6EECF244321}">
                <p14:modId xmlns:p14="http://schemas.microsoft.com/office/powerpoint/2010/main" val="117345346"/>
              </p:ext>
            </p:extLst>
          </p:nvPr>
        </p:nvGraphicFramePr>
        <p:xfrm>
          <a:off x="1855831" y="4068638"/>
          <a:ext cx="8128000" cy="19253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798182398"/>
                    </a:ext>
                  </a:extLst>
                </a:gridCol>
                <a:gridCol w="4064000">
                  <a:extLst>
                    <a:ext uri="{9D8B030D-6E8A-4147-A177-3AD203B41FA5}">
                      <a16:colId xmlns:a16="http://schemas.microsoft.com/office/drawing/2014/main" val="165151834"/>
                    </a:ext>
                  </a:extLst>
                </a:gridCol>
              </a:tblGrid>
              <a:tr h="370840">
                <a:tc>
                  <a:txBody>
                    <a:bodyPr/>
                    <a:lstStyle/>
                    <a:p>
                      <a:r>
                        <a:rPr lang="en-US" dirty="0"/>
                        <a:t>STATIC TYPING</a:t>
                      </a:r>
                      <a:endParaRPr lang="en-IN" dirty="0"/>
                    </a:p>
                  </a:txBody>
                  <a:tcPr/>
                </a:tc>
                <a:tc>
                  <a:txBody>
                    <a:bodyPr/>
                    <a:lstStyle/>
                    <a:p>
                      <a:r>
                        <a:rPr lang="en-US" dirty="0"/>
                        <a:t>DYNAMIC TYPING</a:t>
                      </a:r>
                      <a:endParaRPr lang="en-IN" dirty="0"/>
                    </a:p>
                  </a:txBody>
                  <a:tcPr/>
                </a:tc>
                <a:extLst>
                  <a:ext uri="{0D108BD9-81ED-4DB2-BD59-A6C34878D82A}">
                    <a16:rowId xmlns:a16="http://schemas.microsoft.com/office/drawing/2014/main" val="4124143769"/>
                  </a:ext>
                </a:extLst>
              </a:tr>
              <a:tr h="370840">
                <a:tc>
                  <a:txBody>
                    <a:bodyPr/>
                    <a:lstStyle/>
                    <a:p>
                      <a:r>
                        <a:rPr lang="en-US" dirty="0"/>
                        <a:t>VARIABLES HAVE A SPECIFIC TYPE AND THAT TYPE CANNOT BE CHANGED.</a:t>
                      </a:r>
                      <a:endParaRPr lang="en-IN" dirty="0"/>
                    </a:p>
                  </a:txBody>
                  <a:tcPr/>
                </a:tc>
                <a:tc>
                  <a:txBody>
                    <a:bodyPr/>
                    <a:lstStyle/>
                    <a:p>
                      <a:r>
                        <a:rPr lang="en-US" dirty="0"/>
                        <a:t>VARIABLES DO NOT HAVE A SPECIFIC TYPE AND IT CAN BE CHANGED.</a:t>
                      </a:r>
                      <a:endParaRPr lang="en-IN" dirty="0"/>
                    </a:p>
                  </a:txBody>
                  <a:tcPr/>
                </a:tc>
                <a:extLst>
                  <a:ext uri="{0D108BD9-81ED-4DB2-BD59-A6C34878D82A}">
                    <a16:rowId xmlns:a16="http://schemas.microsoft.com/office/drawing/2014/main" val="835930482"/>
                  </a:ext>
                </a:extLst>
              </a:tr>
              <a:tr h="370840">
                <a:tc>
                  <a:txBody>
                    <a:bodyPr/>
                    <a:lstStyle/>
                    <a:p>
                      <a:r>
                        <a:rPr lang="en-US" dirty="0"/>
                        <a:t>S</a:t>
                      </a:r>
                      <a:r>
                        <a:rPr lang="en-IN" dirty="0" err="1"/>
                        <a:t>tring</a:t>
                      </a:r>
                      <a:r>
                        <a:rPr lang="en-IN" dirty="0"/>
                        <a:t> Name;</a:t>
                      </a:r>
                    </a:p>
                    <a:p>
                      <a:r>
                        <a:rPr lang="en-IN" dirty="0"/>
                        <a:t>Name= “alpha”;</a:t>
                      </a:r>
                    </a:p>
                    <a:p>
                      <a:r>
                        <a:rPr lang="en-IN" strike="sngStrike" dirty="0"/>
                        <a:t>Name=34;</a:t>
                      </a:r>
                    </a:p>
                  </a:txBody>
                  <a:tcPr/>
                </a:tc>
                <a:tc>
                  <a:txBody>
                    <a:bodyPr/>
                    <a:lstStyle/>
                    <a:p>
                      <a:r>
                        <a:rPr lang="en-US" dirty="0"/>
                        <a:t>Var Name;</a:t>
                      </a:r>
                    </a:p>
                    <a:p>
                      <a:r>
                        <a:rPr lang="en-US" dirty="0"/>
                        <a:t>Name=alpha;</a:t>
                      </a:r>
                    </a:p>
                    <a:p>
                      <a:r>
                        <a:rPr lang="en-US" dirty="0"/>
                        <a:t>Name=34;</a:t>
                      </a:r>
                      <a:endParaRPr lang="en-IN" dirty="0"/>
                    </a:p>
                  </a:txBody>
                  <a:tcPr/>
                </a:tc>
                <a:extLst>
                  <a:ext uri="{0D108BD9-81ED-4DB2-BD59-A6C34878D82A}">
                    <a16:rowId xmlns:a16="http://schemas.microsoft.com/office/drawing/2014/main" val="1174416998"/>
                  </a:ext>
                </a:extLst>
              </a:tr>
            </a:tbl>
          </a:graphicData>
        </a:graphic>
      </p:graphicFrame>
      <p:sp>
        <p:nvSpPr>
          <p:cNvPr id="6" name="TextBox 5">
            <a:extLst>
              <a:ext uri="{FF2B5EF4-FFF2-40B4-BE49-F238E27FC236}">
                <a16:creationId xmlns:a16="http://schemas.microsoft.com/office/drawing/2014/main" id="{10F49FD8-3877-4C70-88DC-78888B17072A}"/>
              </a:ext>
            </a:extLst>
          </p:cNvPr>
          <p:cNvSpPr txBox="1"/>
          <p:nvPr/>
        </p:nvSpPr>
        <p:spPr>
          <a:xfrm>
            <a:off x="1540778" y="1192557"/>
            <a:ext cx="2653717" cy="646331"/>
          </a:xfrm>
          <a:prstGeom prst="rect">
            <a:avLst/>
          </a:prstGeom>
          <a:noFill/>
        </p:spPr>
        <p:txBody>
          <a:bodyPr wrap="square" rtlCol="0">
            <a:spAutoFit/>
          </a:bodyPr>
          <a:lstStyle/>
          <a:p>
            <a:pPr marL="285750" indent="-285750">
              <a:buFont typeface="Courier New" panose="02070309020205020404" pitchFamily="49" charset="0"/>
              <a:buChar char="o"/>
            </a:pPr>
            <a:r>
              <a:rPr lang="en-US" dirty="0"/>
              <a:t>IT IS STATICALLY TYPED.</a:t>
            </a:r>
          </a:p>
          <a:p>
            <a:endParaRPr lang="en-US" dirty="0"/>
          </a:p>
        </p:txBody>
      </p:sp>
    </p:spTree>
    <p:extLst>
      <p:ext uri="{BB962C8B-B14F-4D97-AF65-F5344CB8AC3E}">
        <p14:creationId xmlns:p14="http://schemas.microsoft.com/office/powerpoint/2010/main" val="191298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805FF0-93EC-4B53-AC53-A26573ED8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559" y="3288484"/>
            <a:ext cx="4046290" cy="3034718"/>
          </a:xfrm>
          <a:prstGeom prst="rect">
            <a:avLst/>
          </a:prstGeom>
        </p:spPr>
      </p:pic>
      <p:sp>
        <p:nvSpPr>
          <p:cNvPr id="5" name="TextBox 4">
            <a:extLst>
              <a:ext uri="{FF2B5EF4-FFF2-40B4-BE49-F238E27FC236}">
                <a16:creationId xmlns:a16="http://schemas.microsoft.com/office/drawing/2014/main" id="{74D11269-8937-4495-B31F-239A9CCC2451}"/>
              </a:ext>
            </a:extLst>
          </p:cNvPr>
          <p:cNvSpPr txBox="1"/>
          <p:nvPr/>
        </p:nvSpPr>
        <p:spPr>
          <a:xfrm>
            <a:off x="1730229" y="1417306"/>
            <a:ext cx="6094602" cy="1477328"/>
          </a:xfrm>
          <a:prstGeom prst="rect">
            <a:avLst/>
          </a:prstGeom>
          <a:noFill/>
        </p:spPr>
        <p:txBody>
          <a:bodyPr wrap="square">
            <a:spAutoFit/>
          </a:bodyPr>
          <a:lstStyle/>
          <a:p>
            <a:r>
              <a:rPr lang="en-US" dirty="0"/>
              <a:t>Type inference is the process by which the types for variables and functions, without you needing to specify these types explicitly. Many functional languages feature type inference.</a:t>
            </a:r>
          </a:p>
          <a:p>
            <a:endParaRPr lang="en-US" dirty="0"/>
          </a:p>
          <a:p>
            <a:r>
              <a:rPr lang="en-US" dirty="0"/>
              <a:t>HASKELL is an example .</a:t>
            </a:r>
          </a:p>
        </p:txBody>
      </p:sp>
      <p:pic>
        <p:nvPicPr>
          <p:cNvPr id="6" name="Picture 5">
            <a:extLst>
              <a:ext uri="{FF2B5EF4-FFF2-40B4-BE49-F238E27FC236}">
                <a16:creationId xmlns:a16="http://schemas.microsoft.com/office/drawing/2014/main" id="{98B24E27-644B-4F31-AB62-7682C62EC3BE}"/>
              </a:ext>
            </a:extLst>
          </p:cNvPr>
          <p:cNvPicPr>
            <a:picLocks noChangeAspect="1"/>
          </p:cNvPicPr>
          <p:nvPr/>
        </p:nvPicPr>
        <p:blipFill>
          <a:blip r:embed="rId3"/>
          <a:stretch>
            <a:fillRect/>
          </a:stretch>
        </p:blipFill>
        <p:spPr>
          <a:xfrm>
            <a:off x="1648136" y="773498"/>
            <a:ext cx="5657578" cy="499915"/>
          </a:xfrm>
          <a:prstGeom prst="rect">
            <a:avLst/>
          </a:prstGeom>
        </p:spPr>
      </p:pic>
    </p:spTree>
    <p:extLst>
      <p:ext uri="{BB962C8B-B14F-4D97-AF65-F5344CB8AC3E}">
        <p14:creationId xmlns:p14="http://schemas.microsoft.com/office/powerpoint/2010/main" val="112627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8A24D0-90EA-40E7-A891-53BFE0E99E02}"/>
              </a:ext>
            </a:extLst>
          </p:cNvPr>
          <p:cNvSpPr txBox="1"/>
          <p:nvPr/>
        </p:nvSpPr>
        <p:spPr>
          <a:xfrm>
            <a:off x="2780951" y="947523"/>
            <a:ext cx="6094602" cy="1477328"/>
          </a:xfrm>
          <a:prstGeom prst="rect">
            <a:avLst/>
          </a:prstGeom>
          <a:noFill/>
        </p:spPr>
        <p:txBody>
          <a:bodyPr wrap="square">
            <a:spAutoFit/>
          </a:bodyPr>
          <a:lstStyle/>
          <a:p>
            <a:pPr algn="ctr"/>
            <a:r>
              <a:rPr lang="en-US" dirty="0"/>
              <a:t>It is an evaluation strategy which holds the evaluation of an expression until its value is needed. It avoids repeated evaluation. Haskell is a good example of such a functional programming language whose fundamentals are based on Lazy Evaluation.</a:t>
            </a:r>
          </a:p>
        </p:txBody>
      </p:sp>
      <p:sp>
        <p:nvSpPr>
          <p:cNvPr id="6" name="TextBox 5">
            <a:extLst>
              <a:ext uri="{FF2B5EF4-FFF2-40B4-BE49-F238E27FC236}">
                <a16:creationId xmlns:a16="http://schemas.microsoft.com/office/drawing/2014/main" id="{DFF3DB2A-8C0D-4DB1-A2CB-7A1DAB02673D}"/>
              </a:ext>
            </a:extLst>
          </p:cNvPr>
          <p:cNvSpPr txBox="1"/>
          <p:nvPr/>
        </p:nvSpPr>
        <p:spPr>
          <a:xfrm>
            <a:off x="1526797" y="452356"/>
            <a:ext cx="2508308" cy="369332"/>
          </a:xfrm>
          <a:prstGeom prst="rect">
            <a:avLst/>
          </a:prstGeom>
          <a:noFill/>
        </p:spPr>
        <p:txBody>
          <a:bodyPr wrap="square" rtlCol="0">
            <a:spAutoFit/>
          </a:bodyPr>
          <a:lstStyle/>
          <a:p>
            <a:pPr marL="285750" indent="-285750">
              <a:buFont typeface="Courier New" panose="02070309020205020404" pitchFamily="49" charset="0"/>
              <a:buChar char="o"/>
            </a:pPr>
            <a:r>
              <a:rPr lang="en-US" dirty="0"/>
              <a:t>LAZY EVALUATION</a:t>
            </a:r>
            <a:endParaRPr lang="en-IN" dirty="0"/>
          </a:p>
        </p:txBody>
      </p:sp>
      <p:pic>
        <p:nvPicPr>
          <p:cNvPr id="8" name="Picture 7">
            <a:extLst>
              <a:ext uri="{FF2B5EF4-FFF2-40B4-BE49-F238E27FC236}">
                <a16:creationId xmlns:a16="http://schemas.microsoft.com/office/drawing/2014/main" id="{3802E77B-C9C3-4DF7-B161-8697FEE75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4861" y="2550686"/>
            <a:ext cx="4681728" cy="3511296"/>
          </a:xfrm>
          <a:prstGeom prst="rect">
            <a:avLst/>
          </a:prstGeom>
        </p:spPr>
      </p:pic>
    </p:spTree>
    <p:extLst>
      <p:ext uri="{BB962C8B-B14F-4D97-AF65-F5344CB8AC3E}">
        <p14:creationId xmlns:p14="http://schemas.microsoft.com/office/powerpoint/2010/main" val="364731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5BB20-00A2-4A9A-8EDE-A99490D27C27}"/>
              </a:ext>
            </a:extLst>
          </p:cNvPr>
          <p:cNvSpPr txBox="1"/>
          <p:nvPr/>
        </p:nvSpPr>
        <p:spPr>
          <a:xfrm>
            <a:off x="2694964" y="797171"/>
            <a:ext cx="6094602" cy="1477328"/>
          </a:xfrm>
          <a:prstGeom prst="rect">
            <a:avLst/>
          </a:prstGeom>
          <a:noFill/>
        </p:spPr>
        <p:txBody>
          <a:bodyPr wrap="square">
            <a:spAutoFit/>
          </a:bodyPr>
          <a:lstStyle/>
          <a:p>
            <a:pPr algn="ctr"/>
            <a:r>
              <a:rPr lang="en-US" dirty="0"/>
              <a:t>Every function in Haskell is a function in the mathematical sense . Even side-effecting IO operations are but a description of what to do, produced by pure code. There are no statements or instructions, only expressions which cannot mutate variables (local or global) nor access state like time or random numbers.</a:t>
            </a:r>
            <a:endParaRPr lang="en-IN" dirty="0"/>
          </a:p>
        </p:txBody>
      </p:sp>
      <p:sp>
        <p:nvSpPr>
          <p:cNvPr id="4" name="TextBox 3">
            <a:extLst>
              <a:ext uri="{FF2B5EF4-FFF2-40B4-BE49-F238E27FC236}">
                <a16:creationId xmlns:a16="http://schemas.microsoft.com/office/drawing/2014/main" id="{ACCC6F73-81F4-482D-8FB2-7FF7E42F108E}"/>
              </a:ext>
            </a:extLst>
          </p:cNvPr>
          <p:cNvSpPr txBox="1"/>
          <p:nvPr/>
        </p:nvSpPr>
        <p:spPr>
          <a:xfrm>
            <a:off x="1199626" y="427839"/>
            <a:ext cx="3862709" cy="369332"/>
          </a:xfrm>
          <a:prstGeom prst="rect">
            <a:avLst/>
          </a:prstGeom>
          <a:noFill/>
        </p:spPr>
        <p:txBody>
          <a:bodyPr wrap="square" rtlCol="0">
            <a:spAutoFit/>
          </a:bodyPr>
          <a:lstStyle/>
          <a:p>
            <a:r>
              <a:rPr lang="en-US" dirty="0"/>
              <a:t>PURELY FUNCTIONAL</a:t>
            </a:r>
            <a:endParaRPr lang="en-IN" dirty="0"/>
          </a:p>
        </p:txBody>
      </p:sp>
      <p:sp>
        <p:nvSpPr>
          <p:cNvPr id="6" name="TextBox 5">
            <a:extLst>
              <a:ext uri="{FF2B5EF4-FFF2-40B4-BE49-F238E27FC236}">
                <a16:creationId xmlns:a16="http://schemas.microsoft.com/office/drawing/2014/main" id="{8CF9770C-D4C9-4980-A1E8-B4B39D832A24}"/>
              </a:ext>
            </a:extLst>
          </p:cNvPr>
          <p:cNvSpPr txBox="1"/>
          <p:nvPr/>
        </p:nvSpPr>
        <p:spPr>
          <a:xfrm>
            <a:off x="270545" y="2619857"/>
            <a:ext cx="6094602" cy="1754326"/>
          </a:xfrm>
          <a:prstGeom prst="rect">
            <a:avLst/>
          </a:prstGeom>
          <a:noFill/>
        </p:spPr>
        <p:txBody>
          <a:bodyPr wrap="square">
            <a:spAutoFit/>
          </a:bodyPr>
          <a:lstStyle/>
          <a:p>
            <a:r>
              <a:rPr lang="en-US" dirty="0"/>
              <a:t>The following function takes an integer and returns an integer. By the type it cannot do any side-effects whatsoever, it cannot mutate any of its arguments.</a:t>
            </a:r>
          </a:p>
          <a:p>
            <a:endParaRPr lang="en-US" dirty="0"/>
          </a:p>
          <a:p>
            <a:r>
              <a:rPr lang="en-US" dirty="0"/>
              <a:t>square :: Int -&gt; Int</a:t>
            </a:r>
          </a:p>
          <a:p>
            <a:r>
              <a:rPr lang="en-US" dirty="0"/>
              <a:t>square x = x * x</a:t>
            </a:r>
            <a:endParaRPr lang="en-IN" dirty="0"/>
          </a:p>
        </p:txBody>
      </p:sp>
      <p:sp>
        <p:nvSpPr>
          <p:cNvPr id="8" name="TextBox 7">
            <a:extLst>
              <a:ext uri="{FF2B5EF4-FFF2-40B4-BE49-F238E27FC236}">
                <a16:creationId xmlns:a16="http://schemas.microsoft.com/office/drawing/2014/main" id="{1345E95E-FAD3-42B2-9D67-9521DB1232EB}"/>
              </a:ext>
            </a:extLst>
          </p:cNvPr>
          <p:cNvSpPr txBox="1"/>
          <p:nvPr/>
        </p:nvSpPr>
        <p:spPr>
          <a:xfrm>
            <a:off x="5933114" y="4281904"/>
            <a:ext cx="6094602" cy="2308324"/>
          </a:xfrm>
          <a:prstGeom prst="rect">
            <a:avLst/>
          </a:prstGeom>
          <a:noFill/>
        </p:spPr>
        <p:txBody>
          <a:bodyPr wrap="square">
            <a:spAutoFit/>
          </a:bodyPr>
          <a:lstStyle/>
          <a:p>
            <a:r>
              <a:rPr lang="en-US" dirty="0"/>
              <a:t>The following string concatenation is a type error:</a:t>
            </a:r>
          </a:p>
          <a:p>
            <a:endParaRPr lang="en-US" dirty="0"/>
          </a:p>
          <a:p>
            <a:r>
              <a:rPr lang="en-US" dirty="0"/>
              <a:t>Type error</a:t>
            </a:r>
          </a:p>
          <a:p>
            <a:r>
              <a:rPr lang="en-US" dirty="0"/>
              <a:t>"Name: " ++ </a:t>
            </a:r>
            <a:r>
              <a:rPr lang="en-US" dirty="0" err="1"/>
              <a:t>getLine</a:t>
            </a:r>
            <a:endParaRPr lang="en-US" dirty="0"/>
          </a:p>
          <a:p>
            <a:endParaRPr lang="en-US" dirty="0"/>
          </a:p>
          <a:p>
            <a:r>
              <a:rPr lang="en-US" dirty="0"/>
              <a:t>Because </a:t>
            </a:r>
            <a:r>
              <a:rPr lang="en-US" dirty="0" err="1"/>
              <a:t>getLine</a:t>
            </a:r>
            <a:r>
              <a:rPr lang="en-US" dirty="0"/>
              <a:t> has type IO String and not String, like "Name: " is. So by the type system you cannot mix and match purity with impurity.</a:t>
            </a:r>
            <a:endParaRPr lang="en-IN" dirty="0"/>
          </a:p>
        </p:txBody>
      </p:sp>
    </p:spTree>
    <p:extLst>
      <p:ext uri="{BB962C8B-B14F-4D97-AF65-F5344CB8AC3E}">
        <p14:creationId xmlns:p14="http://schemas.microsoft.com/office/powerpoint/2010/main" val="384674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33E0C6-1183-4B4F-83ED-4307F923E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163" y="3429000"/>
            <a:ext cx="3808057" cy="1689916"/>
          </a:xfrm>
          <a:prstGeom prst="rect">
            <a:avLst/>
          </a:prstGeom>
        </p:spPr>
      </p:pic>
      <p:pic>
        <p:nvPicPr>
          <p:cNvPr id="6" name="Picture 5">
            <a:extLst>
              <a:ext uri="{FF2B5EF4-FFF2-40B4-BE49-F238E27FC236}">
                <a16:creationId xmlns:a16="http://schemas.microsoft.com/office/drawing/2014/main" id="{7076EAE6-D2A9-432E-B097-C87BD388A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608" y="3572031"/>
            <a:ext cx="3513122" cy="914029"/>
          </a:xfrm>
          <a:prstGeom prst="rect">
            <a:avLst/>
          </a:prstGeom>
        </p:spPr>
      </p:pic>
      <p:graphicFrame>
        <p:nvGraphicFramePr>
          <p:cNvPr id="7" name="Table 7">
            <a:extLst>
              <a:ext uri="{FF2B5EF4-FFF2-40B4-BE49-F238E27FC236}">
                <a16:creationId xmlns:a16="http://schemas.microsoft.com/office/drawing/2014/main" id="{38F094D6-55D7-41D0-A28C-A326A77FA063}"/>
              </a:ext>
            </a:extLst>
          </p:cNvPr>
          <p:cNvGraphicFramePr>
            <a:graphicFrameLocks noGrp="1"/>
          </p:cNvGraphicFramePr>
          <p:nvPr>
            <p:extLst>
              <p:ext uri="{D42A27DB-BD31-4B8C-83A1-F6EECF244321}">
                <p14:modId xmlns:p14="http://schemas.microsoft.com/office/powerpoint/2010/main" val="3520432320"/>
              </p:ext>
            </p:extLst>
          </p:nvPr>
        </p:nvGraphicFramePr>
        <p:xfrm>
          <a:off x="931178" y="151002"/>
          <a:ext cx="8935208" cy="6671358"/>
        </p:xfrm>
        <a:graphic>
          <a:graphicData uri="http://schemas.openxmlformats.org/drawingml/2006/table">
            <a:tbl>
              <a:tblPr firstRow="1" bandRow="1">
                <a:tableStyleId>{5940675A-B579-460E-94D1-54222C63F5DA}</a:tableStyleId>
              </a:tblPr>
              <a:tblGrid>
                <a:gridCol w="4467604">
                  <a:extLst>
                    <a:ext uri="{9D8B030D-6E8A-4147-A177-3AD203B41FA5}">
                      <a16:colId xmlns:a16="http://schemas.microsoft.com/office/drawing/2014/main" val="854543939"/>
                    </a:ext>
                  </a:extLst>
                </a:gridCol>
                <a:gridCol w="4467604">
                  <a:extLst>
                    <a:ext uri="{9D8B030D-6E8A-4147-A177-3AD203B41FA5}">
                      <a16:colId xmlns:a16="http://schemas.microsoft.com/office/drawing/2014/main" val="3351008643"/>
                    </a:ext>
                  </a:extLst>
                </a:gridCol>
              </a:tblGrid>
              <a:tr h="967742">
                <a:tc>
                  <a:txBody>
                    <a:bodyPr/>
                    <a:lstStyle/>
                    <a:p>
                      <a:pPr algn="ctr"/>
                      <a:r>
                        <a:rPr lang="en-US" sz="2800" dirty="0"/>
                        <a:t>FUNCTIONAL PROGRAMMING</a:t>
                      </a:r>
                      <a:endParaRPr lang="en-IN" sz="2800" dirty="0"/>
                    </a:p>
                  </a:txBody>
                  <a:tcPr/>
                </a:tc>
                <a:tc>
                  <a:txBody>
                    <a:bodyPr/>
                    <a:lstStyle/>
                    <a:p>
                      <a:pPr algn="ctr"/>
                      <a:r>
                        <a:rPr lang="en-US" sz="2800" dirty="0"/>
                        <a:t>OBJECT ORIENTED PROGRAMMING</a:t>
                      </a:r>
                      <a:endParaRPr lang="en-IN" sz="2800" dirty="0"/>
                    </a:p>
                  </a:txBody>
                  <a:tcPr/>
                </a:tc>
                <a:extLst>
                  <a:ext uri="{0D108BD9-81ED-4DB2-BD59-A6C34878D82A}">
                    <a16:rowId xmlns:a16="http://schemas.microsoft.com/office/drawing/2014/main" val="609410158"/>
                  </a:ext>
                </a:extLst>
              </a:tr>
              <a:tr h="664862">
                <a:tc>
                  <a:txBody>
                    <a:bodyPr/>
                    <a:lstStyle/>
                    <a:p>
                      <a:pPr algn="ctr"/>
                      <a:r>
                        <a:rPr lang="en-US" dirty="0"/>
                        <a:t> BASED ON THE EVALUATION OF FUNCTIONS</a:t>
                      </a:r>
                      <a:endParaRPr lang="en-IN" dirty="0"/>
                    </a:p>
                  </a:txBody>
                  <a:tcPr/>
                </a:tc>
                <a:tc>
                  <a:txBody>
                    <a:bodyPr/>
                    <a:lstStyle/>
                    <a:p>
                      <a:pPr algn="ctr"/>
                      <a:r>
                        <a:rPr lang="en-US" dirty="0"/>
                        <a:t>BASED ON THE EVALUATION OF OBJECTS</a:t>
                      </a:r>
                      <a:endParaRPr lang="en-IN" dirty="0"/>
                    </a:p>
                  </a:txBody>
                  <a:tcPr/>
                </a:tc>
                <a:extLst>
                  <a:ext uri="{0D108BD9-81ED-4DB2-BD59-A6C34878D82A}">
                    <a16:rowId xmlns:a16="http://schemas.microsoft.com/office/drawing/2014/main" val="2680075616"/>
                  </a:ext>
                </a:extLst>
              </a:tr>
              <a:tr h="437313">
                <a:tc>
                  <a:txBody>
                    <a:bodyPr/>
                    <a:lstStyle/>
                    <a:p>
                      <a:pPr algn="ctr"/>
                      <a:r>
                        <a:rPr lang="en-US" dirty="0"/>
                        <a:t>USES IMMUTABLE DATA</a:t>
                      </a:r>
                      <a:endParaRPr lang="en-IN" dirty="0"/>
                    </a:p>
                  </a:txBody>
                  <a:tcPr/>
                </a:tc>
                <a:tc>
                  <a:txBody>
                    <a:bodyPr/>
                    <a:lstStyle/>
                    <a:p>
                      <a:pPr algn="ctr"/>
                      <a:r>
                        <a:rPr lang="en-US" dirty="0"/>
                        <a:t>USES MUTABLE DATA</a:t>
                      </a:r>
                      <a:endParaRPr lang="en-IN" dirty="0"/>
                    </a:p>
                  </a:txBody>
                  <a:tcPr/>
                </a:tc>
                <a:extLst>
                  <a:ext uri="{0D108BD9-81ED-4DB2-BD59-A6C34878D82A}">
                    <a16:rowId xmlns:a16="http://schemas.microsoft.com/office/drawing/2014/main" val="321904319"/>
                  </a:ext>
                </a:extLst>
              </a:tr>
              <a:tr h="3444295">
                <a:tc>
                  <a:txBody>
                    <a:bodyPr/>
                    <a:lstStyle/>
                    <a:p>
                      <a:pPr algn="ctr"/>
                      <a:r>
                        <a:rPr lang="en-US" dirty="0"/>
                        <a:t>FOLLOWS DECLARATIVE PROGRAMMING MODEL i.e. THE PROGRAMMER TELLS THE COMPUTER ‘HOW’ TO ACCOMPLISH A SPECIFIC TASK</a:t>
                      </a:r>
                    </a:p>
                    <a:p>
                      <a:pPr algn="ctr"/>
                      <a:endParaRPr lang="en-US" dirty="0"/>
                    </a:p>
                  </a:txBody>
                  <a:tcPr/>
                </a:tc>
                <a:tc>
                  <a:txBody>
                    <a:bodyPr/>
                    <a:lstStyle/>
                    <a:p>
                      <a:pPr algn="ctr"/>
                      <a:r>
                        <a:rPr lang="en-US" dirty="0"/>
                        <a:t>FOLLOWS IMPERATIVE PROGRAMMING MODEL i.e.  THE PROGRAMMER TELLS THE COMPUTER ‘WHAT’ A PROGRAM SHOULD ACCOMPLISH.</a:t>
                      </a:r>
                      <a:endParaRPr lang="en-IN" dirty="0"/>
                    </a:p>
                  </a:txBody>
                  <a:tcPr/>
                </a:tc>
                <a:extLst>
                  <a:ext uri="{0D108BD9-81ED-4DB2-BD59-A6C34878D82A}">
                    <a16:rowId xmlns:a16="http://schemas.microsoft.com/office/drawing/2014/main" val="1041082307"/>
                  </a:ext>
                </a:extLst>
              </a:tr>
              <a:tr h="1157146">
                <a:tc>
                  <a:txBody>
                    <a:bodyPr/>
                    <a:lstStyle/>
                    <a:p>
                      <a:pPr algn="ctr"/>
                      <a:r>
                        <a:rPr lang="en-US" dirty="0"/>
                        <a:t>SUPPORTS PARALLEL PROGRAMMING i.e. MANY CALCULATIONS ARE DONE SIMULTANEOULSY.</a:t>
                      </a:r>
                      <a:endParaRPr lang="en-IN" dirty="0"/>
                    </a:p>
                  </a:txBody>
                  <a:tcPr/>
                </a:tc>
                <a:tc>
                  <a:txBody>
                    <a:bodyPr/>
                    <a:lstStyle/>
                    <a:p>
                      <a:pPr algn="ctr"/>
                      <a:r>
                        <a:rPr lang="en-US" dirty="0"/>
                        <a:t>DOES NOT SUPPORT PARALLEL PROGRAMMING</a:t>
                      </a:r>
                      <a:endParaRPr lang="en-IN" dirty="0"/>
                    </a:p>
                  </a:txBody>
                  <a:tcPr/>
                </a:tc>
                <a:extLst>
                  <a:ext uri="{0D108BD9-81ED-4DB2-BD59-A6C34878D82A}">
                    <a16:rowId xmlns:a16="http://schemas.microsoft.com/office/drawing/2014/main" val="1784947850"/>
                  </a:ext>
                </a:extLst>
              </a:tr>
            </a:tbl>
          </a:graphicData>
        </a:graphic>
      </p:graphicFrame>
    </p:spTree>
    <p:extLst>
      <p:ext uri="{BB962C8B-B14F-4D97-AF65-F5344CB8AC3E}">
        <p14:creationId xmlns:p14="http://schemas.microsoft.com/office/powerpoint/2010/main" val="1379435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1D304EE-7A64-41ED-A7A6-B48A22AA8A71}"/>
              </a:ext>
            </a:extLst>
          </p:cNvPr>
          <p:cNvGraphicFramePr>
            <a:graphicFrameLocks noGrp="1"/>
          </p:cNvGraphicFramePr>
          <p:nvPr>
            <p:extLst>
              <p:ext uri="{D42A27DB-BD31-4B8C-83A1-F6EECF244321}">
                <p14:modId xmlns:p14="http://schemas.microsoft.com/office/powerpoint/2010/main" val="3134076199"/>
              </p:ext>
            </p:extLst>
          </p:nvPr>
        </p:nvGraphicFramePr>
        <p:xfrm>
          <a:off x="906011" y="182923"/>
          <a:ext cx="9622640" cy="6607543"/>
        </p:xfrm>
        <a:graphic>
          <a:graphicData uri="http://schemas.openxmlformats.org/drawingml/2006/table">
            <a:tbl>
              <a:tblPr firstRow="1" bandRow="1">
                <a:tableStyleId>{5940675A-B579-460E-94D1-54222C63F5DA}</a:tableStyleId>
              </a:tblPr>
              <a:tblGrid>
                <a:gridCol w="4811320">
                  <a:extLst>
                    <a:ext uri="{9D8B030D-6E8A-4147-A177-3AD203B41FA5}">
                      <a16:colId xmlns:a16="http://schemas.microsoft.com/office/drawing/2014/main" val="2010959250"/>
                    </a:ext>
                  </a:extLst>
                </a:gridCol>
                <a:gridCol w="4811320">
                  <a:extLst>
                    <a:ext uri="{9D8B030D-6E8A-4147-A177-3AD203B41FA5}">
                      <a16:colId xmlns:a16="http://schemas.microsoft.com/office/drawing/2014/main" val="165041544"/>
                    </a:ext>
                  </a:extLst>
                </a:gridCol>
              </a:tblGrid>
              <a:tr h="806884">
                <a:tc>
                  <a:txBody>
                    <a:bodyPr/>
                    <a:lstStyle/>
                    <a:p>
                      <a:pPr algn="ctr"/>
                      <a:r>
                        <a:rPr lang="en-US" sz="2800" dirty="0"/>
                        <a:t>FUNCTIONAL</a:t>
                      </a:r>
                    </a:p>
                    <a:p>
                      <a:pPr algn="ctr"/>
                      <a:r>
                        <a:rPr lang="en-US" sz="2800" dirty="0"/>
                        <a:t> PROGRAMMING</a:t>
                      </a:r>
                      <a:endParaRPr lang="en-IN" sz="2800" dirty="0"/>
                    </a:p>
                  </a:txBody>
                  <a:tcPr/>
                </a:tc>
                <a:tc>
                  <a:txBody>
                    <a:bodyPr/>
                    <a:lstStyle/>
                    <a:p>
                      <a:pPr algn="ctr"/>
                      <a:r>
                        <a:rPr lang="en-US" sz="2800" dirty="0"/>
                        <a:t>OBJECT ORIENTED PROGRAMMING</a:t>
                      </a:r>
                      <a:endParaRPr lang="en-IN" sz="2800" dirty="0"/>
                    </a:p>
                  </a:txBody>
                  <a:tcPr/>
                </a:tc>
                <a:extLst>
                  <a:ext uri="{0D108BD9-81ED-4DB2-BD59-A6C34878D82A}">
                    <a16:rowId xmlns:a16="http://schemas.microsoft.com/office/drawing/2014/main" val="2748707662"/>
                  </a:ext>
                </a:extLst>
              </a:tr>
              <a:tr h="973371">
                <a:tc>
                  <a:txBody>
                    <a:bodyPr/>
                    <a:lstStyle/>
                    <a:p>
                      <a:pPr algn="ctr"/>
                      <a:r>
                        <a:rPr lang="en-US" dirty="0"/>
                        <a:t>THE STATEMENTS IN THE CODE CAN BE EXECUTED IN ANY ORDER</a:t>
                      </a:r>
                      <a:endParaRPr lang="en-IN" dirty="0"/>
                    </a:p>
                  </a:txBody>
                  <a:tcPr/>
                </a:tc>
                <a:tc>
                  <a:txBody>
                    <a:bodyPr/>
                    <a:lstStyle/>
                    <a:p>
                      <a:pPr algn="ctr"/>
                      <a:r>
                        <a:rPr lang="en-US" dirty="0"/>
                        <a:t>THE STATEMENTS IN THE CODE ARE EXECUTED ONLY IN A PARTICULAR ORDER</a:t>
                      </a:r>
                      <a:endParaRPr lang="en-IN" dirty="0"/>
                    </a:p>
                  </a:txBody>
                  <a:tcPr/>
                </a:tc>
                <a:extLst>
                  <a:ext uri="{0D108BD9-81ED-4DB2-BD59-A6C34878D82A}">
                    <a16:rowId xmlns:a16="http://schemas.microsoft.com/office/drawing/2014/main" val="992766751"/>
                  </a:ext>
                </a:extLst>
              </a:tr>
              <a:tr h="3758114">
                <a:tc>
                  <a:txBody>
                    <a:bodyPr/>
                    <a:lstStyle/>
                    <a:p>
                      <a:pPr algn="ctr"/>
                      <a:r>
                        <a:rPr lang="en-US" dirty="0"/>
                        <a:t>RECURSION IS USED FOR ITERATIVE DATA</a:t>
                      </a:r>
                      <a:endParaRPr lang="en-IN" dirty="0"/>
                    </a:p>
                  </a:txBody>
                  <a:tcPr/>
                </a:tc>
                <a:tc>
                  <a:txBody>
                    <a:bodyPr/>
                    <a:lstStyle/>
                    <a:p>
                      <a:pPr algn="ctr"/>
                      <a:r>
                        <a:rPr lang="en-US" dirty="0"/>
                        <a:t>LOOPS ARE USED FOR ITERATIVE DATA</a:t>
                      </a:r>
                      <a:endParaRPr lang="en-IN" dirty="0"/>
                    </a:p>
                  </a:txBody>
                  <a:tcPr/>
                </a:tc>
                <a:extLst>
                  <a:ext uri="{0D108BD9-81ED-4DB2-BD59-A6C34878D82A}">
                    <a16:rowId xmlns:a16="http://schemas.microsoft.com/office/drawing/2014/main" val="334613676"/>
                  </a:ext>
                </a:extLst>
              </a:tr>
              <a:tr h="931178">
                <a:tc>
                  <a:txBody>
                    <a:bodyPr/>
                    <a:lstStyle/>
                    <a:p>
                      <a:pPr algn="ctr"/>
                      <a:r>
                        <a:rPr lang="en-US" dirty="0"/>
                        <a:t>THE BASIC ELEMENTS OF FP ARE VARIABLES AND FUNCTIONS</a:t>
                      </a:r>
                      <a:endParaRPr lang="en-IN" dirty="0"/>
                    </a:p>
                  </a:txBody>
                  <a:tcPr/>
                </a:tc>
                <a:tc>
                  <a:txBody>
                    <a:bodyPr/>
                    <a:lstStyle/>
                    <a:p>
                      <a:pPr algn="ctr"/>
                      <a:r>
                        <a:rPr lang="en-US" dirty="0"/>
                        <a:t>THE BASIC ELEMENTS OF OOP ARE METHODS AND CLASSES.</a:t>
                      </a:r>
                      <a:endParaRPr lang="en-IN" dirty="0"/>
                    </a:p>
                  </a:txBody>
                  <a:tcPr/>
                </a:tc>
                <a:extLst>
                  <a:ext uri="{0D108BD9-81ED-4DB2-BD59-A6C34878D82A}">
                    <a16:rowId xmlns:a16="http://schemas.microsoft.com/office/drawing/2014/main" val="2994414438"/>
                  </a:ext>
                </a:extLst>
              </a:tr>
            </a:tbl>
          </a:graphicData>
        </a:graphic>
      </p:graphicFrame>
      <p:pic>
        <p:nvPicPr>
          <p:cNvPr id="6" name="Picture 5">
            <a:extLst>
              <a:ext uri="{FF2B5EF4-FFF2-40B4-BE49-F238E27FC236}">
                <a16:creationId xmlns:a16="http://schemas.microsoft.com/office/drawing/2014/main" id="{569BEDB1-7A3E-45F6-A2E3-CB1B37F5D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283" y="3052466"/>
            <a:ext cx="2417004" cy="2375211"/>
          </a:xfrm>
          <a:prstGeom prst="rect">
            <a:avLst/>
          </a:prstGeom>
        </p:spPr>
      </p:pic>
      <p:pic>
        <p:nvPicPr>
          <p:cNvPr id="8" name="Picture 7">
            <a:extLst>
              <a:ext uri="{FF2B5EF4-FFF2-40B4-BE49-F238E27FC236}">
                <a16:creationId xmlns:a16="http://schemas.microsoft.com/office/drawing/2014/main" id="{71FA841F-5899-4681-8100-69EBF46CE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690" y="2490404"/>
            <a:ext cx="2588610" cy="3302226"/>
          </a:xfrm>
          <a:prstGeom prst="rect">
            <a:avLst/>
          </a:prstGeom>
        </p:spPr>
      </p:pic>
    </p:spTree>
    <p:extLst>
      <p:ext uri="{BB962C8B-B14F-4D97-AF65-F5344CB8AC3E}">
        <p14:creationId xmlns:p14="http://schemas.microsoft.com/office/powerpoint/2010/main" val="432975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2411</TotalTime>
  <Words>1271</Words>
  <Application>Microsoft Office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Source Sans Pro</vt:lpstr>
      <vt:lpstr>Celestial</vt:lpstr>
      <vt:lpstr>Paradigms of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Paradigms of programming</dc:title>
  <dc:creator>gracevictoria2403@gmail.com</dc:creator>
  <cp:lastModifiedBy>gracevictoria2403@gmail.com</cp:lastModifiedBy>
  <cp:revision>30</cp:revision>
  <dcterms:created xsi:type="dcterms:W3CDTF">2021-06-21T06:55:25Z</dcterms:created>
  <dcterms:modified xsi:type="dcterms:W3CDTF">2021-06-25T15:44:14Z</dcterms:modified>
</cp:coreProperties>
</file>