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EE4-469D-4F1C-A954-7B919AB5A5D6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5815-C306-417A-9D3F-CF7E61959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81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EE4-469D-4F1C-A954-7B919AB5A5D6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5815-C306-417A-9D3F-CF7E61959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53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EE4-469D-4F1C-A954-7B919AB5A5D6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5815-C306-417A-9D3F-CF7E61959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0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EE4-469D-4F1C-A954-7B919AB5A5D6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5815-C306-417A-9D3F-CF7E61959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8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EE4-469D-4F1C-A954-7B919AB5A5D6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5815-C306-417A-9D3F-CF7E61959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99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EE4-469D-4F1C-A954-7B919AB5A5D6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5815-C306-417A-9D3F-CF7E61959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12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EE4-469D-4F1C-A954-7B919AB5A5D6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5815-C306-417A-9D3F-CF7E61959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03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EE4-469D-4F1C-A954-7B919AB5A5D6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5815-C306-417A-9D3F-CF7E61959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EE4-469D-4F1C-A954-7B919AB5A5D6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5815-C306-417A-9D3F-CF7E61959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2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EE4-469D-4F1C-A954-7B919AB5A5D6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5815-C306-417A-9D3F-CF7E61959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64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EE4-469D-4F1C-A954-7B919AB5A5D6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5815-C306-417A-9D3F-CF7E61959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06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D4EE4-469D-4F1C-A954-7B919AB5A5D6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5815-C306-417A-9D3F-CF7E61959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75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80" y="429344"/>
            <a:ext cx="8610600" cy="6096000"/>
          </a:xfrm>
          <a:prstGeom prst="rect">
            <a:avLst/>
          </a:prstGeom>
          <a:solidFill>
            <a:srgbClr val="FFFF66">
              <a:alpha val="70000"/>
            </a:srgbClr>
          </a:solidFill>
          <a:extLst/>
        </p:spPr>
      </p:pic>
      <p:sp>
        <p:nvSpPr>
          <p:cNvPr id="5" name="矩形 4"/>
          <p:cNvSpPr/>
          <p:nvPr/>
        </p:nvSpPr>
        <p:spPr>
          <a:xfrm>
            <a:off x="418059" y="1560641"/>
            <a:ext cx="1512168" cy="954107"/>
          </a:xfrm>
          <a:prstGeom prst="rect">
            <a:avLst/>
          </a:prstGeom>
          <a:solidFill>
            <a:srgbClr val="FFFF66">
              <a:alpha val="70000"/>
            </a:srgb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>
                <a:solidFill>
                  <a:srgbClr val="00B050"/>
                </a:solidFill>
              </a:rPr>
              <a:t>Not enough disclosure of Macau </a:t>
            </a:r>
            <a:r>
              <a:rPr lang="en-US" altLang="zh-TW" sz="800" b="1" dirty="0" smtClean="0">
                <a:solidFill>
                  <a:srgbClr val="00B050"/>
                </a:solidFill>
              </a:rPr>
              <a:t>essence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Tourism products not update to date as immediate desire of people</a:t>
            </a:r>
            <a:endParaRPr lang="en-US" altLang="zh-TW" sz="800" b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800" b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sz="800" b="1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3728" y="1556494"/>
            <a:ext cx="1512168" cy="1077218"/>
          </a:xfrm>
          <a:prstGeom prst="rect">
            <a:avLst/>
          </a:prstGeom>
          <a:solidFill>
            <a:srgbClr val="FFFF66">
              <a:alpha val="70000"/>
            </a:srgb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Create hot topics and post to promote Macau in social media 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Develop products and packages with local enterprises</a:t>
            </a:r>
            <a:endParaRPr lang="en-US" altLang="zh-TW" sz="800" b="1" dirty="0" smtClean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Build Virtual </a:t>
            </a:r>
            <a:r>
              <a:rPr lang="en-US" altLang="zh-TW" sz="800" b="1" dirty="0" smtClean="0">
                <a:solidFill>
                  <a:srgbClr val="00B050"/>
                </a:solidFill>
              </a:rPr>
              <a:t>KOL to </a:t>
            </a:r>
            <a:r>
              <a:rPr lang="en-US" altLang="zh-TW" sz="800" b="1" dirty="0" smtClean="0">
                <a:solidFill>
                  <a:srgbClr val="00B050"/>
                </a:solidFill>
              </a:rPr>
              <a:t>promote Macau</a:t>
            </a:r>
            <a:endParaRPr lang="zh-TW" altLang="en-US" sz="800" b="1" dirty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0610" y="4797152"/>
            <a:ext cx="2629222" cy="954107"/>
          </a:xfrm>
          <a:prstGeom prst="rect">
            <a:avLst/>
          </a:prstGeom>
          <a:solidFill>
            <a:srgbClr val="FFFF66">
              <a:alpha val="70000"/>
            </a:srgb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KOL creation and maintenance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R&amp;D expense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Product manufacturing &amp; storage 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Cost in marketing, labor, operating, fixed assets, etc. </a:t>
            </a:r>
            <a:endParaRPr lang="en-US" altLang="zh-TW" sz="800" b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800" b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800" b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sz="800" b="1" dirty="0">
              <a:solidFill>
                <a:srgbClr val="00B0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36296" y="1561728"/>
            <a:ext cx="1512168" cy="584775"/>
          </a:xfrm>
          <a:prstGeom prst="rect">
            <a:avLst/>
          </a:prstGeom>
          <a:solidFill>
            <a:srgbClr val="FFFF66">
              <a:alpha val="70000"/>
            </a:srgb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>
                <a:solidFill>
                  <a:srgbClr val="00B050"/>
                </a:solidFill>
              </a:rPr>
              <a:t>Tier 1 cities in </a:t>
            </a:r>
            <a:r>
              <a:rPr lang="en-US" altLang="zh-TW" sz="800" b="1" dirty="0" smtClean="0">
                <a:solidFill>
                  <a:srgbClr val="00B050"/>
                </a:solidFill>
              </a:rPr>
              <a:t>Asia</a:t>
            </a:r>
            <a:endParaRPr lang="en-US" altLang="zh-TW" sz="800" b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800" b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800" b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sz="800" b="1" dirty="0">
              <a:solidFill>
                <a:srgbClr val="00B05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20" y="1741160"/>
            <a:ext cx="1368152" cy="954107"/>
          </a:xfrm>
          <a:prstGeom prst="rect">
            <a:avLst/>
          </a:prstGeom>
          <a:solidFill>
            <a:srgbClr val="FFFF66">
              <a:alpha val="70000"/>
            </a:srgbClr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171450" indent="-171450">
              <a:buFont typeface="Arial" panose="020B0604020202020204" pitchFamily="34" charset="0"/>
              <a:buChar char="•"/>
              <a:defRPr sz="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/>
              <a:t>Tailor-made products </a:t>
            </a:r>
          </a:p>
          <a:p>
            <a:r>
              <a:rPr lang="en-US" altLang="zh-TW" dirty="0"/>
              <a:t>KOL owner</a:t>
            </a:r>
          </a:p>
          <a:p>
            <a:r>
              <a:rPr lang="en-US" altLang="zh-TW" dirty="0"/>
              <a:t>Cooperated with plenty of local enterprise to make synergy effects to strength Macau competitive advantages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80112" y="1669450"/>
            <a:ext cx="1368152" cy="584775"/>
          </a:xfrm>
          <a:prstGeom prst="rect">
            <a:avLst/>
          </a:prstGeom>
          <a:solidFill>
            <a:srgbClr val="FFFF66">
              <a:alpha val="70000"/>
            </a:srgbClr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171450" indent="-171450">
              <a:buFont typeface="Arial" panose="020B0604020202020204" pitchFamily="34" charset="0"/>
              <a:buChar char="•"/>
              <a:defRPr sz="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/>
              <a:t>Own unique patented KOL icon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64288" y="3645024"/>
            <a:ext cx="1800200" cy="707886"/>
          </a:xfrm>
          <a:prstGeom prst="rect">
            <a:avLst/>
          </a:prstGeom>
          <a:solidFill>
            <a:srgbClr val="FFFF66">
              <a:alpha val="70000"/>
            </a:srgb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>
                <a:solidFill>
                  <a:srgbClr val="00B050"/>
                </a:solidFill>
              </a:rPr>
              <a:t>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Hotels</a:t>
            </a:r>
            <a:endParaRPr lang="en-US" altLang="zh-TW" sz="800" b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F&amp;B outlets</a:t>
            </a:r>
            <a:endParaRPr lang="en-US" altLang="zh-TW" sz="800" b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Sightseeing points and association related to tourism</a:t>
            </a:r>
            <a:endParaRPr lang="zh-TW" altLang="en-US" sz="800" b="1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3728" y="3284984"/>
            <a:ext cx="1512168" cy="1077218"/>
          </a:xfrm>
          <a:prstGeom prst="rect">
            <a:avLst/>
          </a:prstGeom>
          <a:solidFill>
            <a:srgbClr val="FFFF66">
              <a:alpha val="70000"/>
            </a:srgb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Virtual KOL’s monthly fans base growth in various 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No. of on-line sales/booking through Virtual KOL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The c</a:t>
            </a:r>
            <a:r>
              <a:rPr lang="en-US" altLang="zh-TW" sz="800" b="1" dirty="0" smtClean="0">
                <a:solidFill>
                  <a:srgbClr val="00B050"/>
                </a:solidFill>
              </a:rPr>
              <a:t>lick  rate of related posts</a:t>
            </a:r>
            <a:endParaRPr lang="zh-TW" altLang="en-US" sz="800" b="1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07768" y="567730"/>
            <a:ext cx="936104" cy="338554"/>
          </a:xfrm>
          <a:prstGeom prst="rect">
            <a:avLst/>
          </a:prstGeom>
          <a:solidFill>
            <a:srgbClr val="FFFF66">
              <a:alpha val="70000"/>
            </a:srgb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800" b="1" dirty="0" smtClean="0">
                <a:solidFill>
                  <a:srgbClr val="00B050"/>
                </a:solidFill>
              </a:rPr>
              <a:t>Macau Tourism Project</a:t>
            </a:r>
            <a:endParaRPr lang="zh-TW" altLang="en-US" sz="800" b="1" dirty="0">
              <a:solidFill>
                <a:srgbClr val="00B05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-2484784" y="1052736"/>
            <a:ext cx="2304256" cy="688425"/>
          </a:xfrm>
          <a:prstGeom prst="wedgeRectCallout">
            <a:avLst>
              <a:gd name="adj1" fmla="val 75777"/>
              <a:gd name="adj2" fmla="val 4037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800" dirty="0" smtClean="0">
                <a:solidFill>
                  <a:schemeClr val="tx1"/>
                </a:solidFill>
              </a:rPr>
              <a:t>Point 1: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800" dirty="0" smtClean="0">
                <a:solidFill>
                  <a:schemeClr val="tx1"/>
                </a:solidFill>
              </a:rPr>
              <a:t>Day and Night Activities &amp; Fun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800" dirty="0" smtClean="0">
                <a:solidFill>
                  <a:schemeClr val="tx1"/>
                </a:solidFill>
              </a:rPr>
              <a:t>City of Gastronomy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800" dirty="0" smtClean="0">
                <a:solidFill>
                  <a:schemeClr val="tx1"/>
                </a:solidFill>
              </a:rPr>
              <a:t>Fabulous foreign retail stores and goods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800" dirty="0" smtClean="0">
                <a:solidFill>
                  <a:schemeClr val="tx1"/>
                </a:solidFill>
              </a:rPr>
              <a:t>Historic Centre of Macao (</a:t>
            </a:r>
            <a:r>
              <a:rPr lang="zh-TW" altLang="en-US" sz="800" dirty="0" smtClean="0">
                <a:solidFill>
                  <a:schemeClr val="tx1"/>
                </a:solidFill>
              </a:rPr>
              <a:t>世界文化遺產</a:t>
            </a:r>
            <a:r>
              <a:rPr lang="en-US" altLang="zh-TW" sz="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矩形 16"/>
          <p:cNvSpPr/>
          <p:nvPr/>
        </p:nvSpPr>
        <p:spPr>
          <a:xfrm>
            <a:off x="397744" y="3706578"/>
            <a:ext cx="1512168" cy="461665"/>
          </a:xfrm>
          <a:prstGeom prst="rect">
            <a:avLst/>
          </a:prstGeom>
          <a:solidFill>
            <a:srgbClr val="FFFF66">
              <a:alpha val="70000"/>
            </a:srgb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Local integrated resort spent on destination marketing individually</a:t>
            </a:r>
            <a:endParaRPr lang="en-US" altLang="zh-TW" sz="800" b="1" dirty="0">
              <a:solidFill>
                <a:srgbClr val="00B050"/>
              </a:solidFill>
            </a:endParaRPr>
          </a:p>
        </p:txBody>
      </p:sp>
      <p:sp>
        <p:nvSpPr>
          <p:cNvPr id="19" name="矩形圖說文字 18"/>
          <p:cNvSpPr/>
          <p:nvPr/>
        </p:nvSpPr>
        <p:spPr>
          <a:xfrm>
            <a:off x="-2484784" y="1836189"/>
            <a:ext cx="2304256" cy="678559"/>
          </a:xfrm>
          <a:prstGeom prst="wedgeRectCallout">
            <a:avLst>
              <a:gd name="adj1" fmla="val 83218"/>
              <a:gd name="adj2" fmla="val -2250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800" dirty="0" smtClean="0">
                <a:solidFill>
                  <a:schemeClr val="tx1"/>
                </a:solidFill>
              </a:rPr>
              <a:t>Point 2: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800" dirty="0" smtClean="0">
                <a:solidFill>
                  <a:schemeClr val="tx1"/>
                </a:solidFill>
              </a:rPr>
              <a:t>Use those mainland data to package  local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800" dirty="0" smtClean="0">
                <a:solidFill>
                  <a:schemeClr val="tx1"/>
                </a:solidFill>
              </a:rPr>
              <a:t>Create products which people like up to date.</a:t>
            </a:r>
          </a:p>
        </p:txBody>
      </p:sp>
      <p:sp>
        <p:nvSpPr>
          <p:cNvPr id="20" name="矩形 19"/>
          <p:cNvSpPr/>
          <p:nvPr/>
        </p:nvSpPr>
        <p:spPr>
          <a:xfrm>
            <a:off x="4752020" y="4797152"/>
            <a:ext cx="3312368" cy="1077218"/>
          </a:xfrm>
          <a:prstGeom prst="rect">
            <a:avLst/>
          </a:prstGeom>
          <a:solidFill>
            <a:srgbClr val="FFFF66">
              <a:alpha val="70000"/>
            </a:srgb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Advertising Fee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On-line </a:t>
            </a:r>
            <a:r>
              <a:rPr lang="en-US" altLang="zh-TW" sz="800" b="1" dirty="0">
                <a:solidFill>
                  <a:srgbClr val="00B050"/>
                </a:solidFill>
              </a:rPr>
              <a:t>direct </a:t>
            </a:r>
            <a:r>
              <a:rPr lang="en-US" altLang="zh-TW" sz="800" b="1" dirty="0" smtClean="0">
                <a:solidFill>
                  <a:srgbClr val="00B050"/>
                </a:solidFill>
              </a:rPr>
              <a:t>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F&amp;B outlet commission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Business Consultation Fee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800" b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800" b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800" b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sz="800" b="1" dirty="0">
              <a:solidFill>
                <a:srgbClr val="00B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80112" y="3244913"/>
            <a:ext cx="1512168" cy="215444"/>
          </a:xfrm>
          <a:prstGeom prst="rect">
            <a:avLst/>
          </a:prstGeom>
          <a:solidFill>
            <a:srgbClr val="FFFF66">
              <a:alpha val="70000"/>
            </a:srgb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Social media platforms</a:t>
            </a:r>
            <a:endParaRPr lang="en-US" altLang="zh-TW" sz="800" b="1" dirty="0">
              <a:solidFill>
                <a:srgbClr val="00B0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31096" y="3645024"/>
            <a:ext cx="1749016" cy="830997"/>
          </a:xfrm>
          <a:prstGeom prst="rect">
            <a:avLst/>
          </a:prstGeom>
          <a:solidFill>
            <a:srgbClr val="FFFF66">
              <a:alpha val="70000"/>
            </a:srgb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Business model through data driven marketing</a:t>
            </a:r>
            <a:r>
              <a:rPr lang="zh-TW" altLang="en-US" sz="8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800" b="1" dirty="0" smtClean="0">
                <a:solidFill>
                  <a:srgbClr val="00B050"/>
                </a:solidFill>
              </a:rPr>
              <a:t>and artificial intelligence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b="1" dirty="0" smtClean="0">
                <a:solidFill>
                  <a:srgbClr val="00B050"/>
                </a:solidFill>
              </a:rPr>
              <a:t>Capable to collaborate and associate with tourism key members.</a:t>
            </a:r>
            <a:endParaRPr lang="en-US" altLang="zh-TW" sz="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221</Words>
  <Application>Microsoft Office PowerPoint</Application>
  <PresentationFormat>如螢幕大小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kyletam</dc:creator>
  <cp:lastModifiedBy>kyletam</cp:lastModifiedBy>
  <cp:revision>32</cp:revision>
  <dcterms:created xsi:type="dcterms:W3CDTF">2021-10-14T08:56:18Z</dcterms:created>
  <dcterms:modified xsi:type="dcterms:W3CDTF">2021-10-14T09:57:44Z</dcterms:modified>
</cp:coreProperties>
</file>