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6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9" r:id="rId6"/>
    <p:sldId id="268" r:id="rId7"/>
    <p:sldId id="271" r:id="rId8"/>
    <p:sldId id="275" r:id="rId9"/>
    <p:sldId id="274" r:id="rId10"/>
    <p:sldId id="279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3883" autoAdjust="0"/>
  </p:normalViewPr>
  <p:slideViewPr>
    <p:cSldViewPr snapToGrid="0" showGuides="1">
      <p:cViewPr varScale="1">
        <p:scale>
          <a:sx n="63" d="100"/>
          <a:sy n="63" d="100"/>
        </p:scale>
        <p:origin x="64" y="1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10.03.2023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10.03.2023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24425CD-0A81-4F34-97D3-97E7F2F9FFF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385D7AEF-0496-4E50-98AD-DE68E6155FB8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5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08085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91341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6596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64624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62985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24660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87859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9145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736641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73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EC364121-ADD2-49B9-A2D6-27F9465C349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F9DB6402-0483-4134-B0A1-03AAF62D7FB9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F492530-AC23-4F28-A59A-62DD8FDC0774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6B9EDE86-578D-4E9D-AFCA-C9CECC06C36A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0589BC0F-C9A1-4117-B7B6-3077A491EC7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932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31B9-6A20-4E4F-97A7-631DB738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AC9A5-4A54-4394-AD04-7C92F6FFF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A4A4-E62A-4719-BBDB-B0E56576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575AE-2D38-4D63-B7DE-12A0685C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21672-39FE-4089-8BED-B42FC7C5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55C4-2943-4AD9-B301-11C25662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9C2FC-2954-4254-BC64-2CF1DA3AC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AF58-8C5A-4138-8E7B-9E306456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3385D-D28F-46E3-8FA3-50A4C36C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25C5-5725-4468-87FA-6AF773B3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10F0-E873-44C3-BD3D-FED0270C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C7B2C-7955-4612-83BB-046E66BCF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7799E-8AE2-4897-A7D3-93208C27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55F7-D180-4268-B275-8DC71183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AC54-3BAA-43F5-AFF3-6E09CB75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7241-7A13-4D3E-9EDB-301E93EF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3FF20-FC32-4784-AE68-FD3ED742E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7A8B2-C618-4E09-B682-8A9CE9B6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9A39F-5AD2-448D-841A-CDFB22F9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B7D9C-A07C-450B-B136-9F0806BA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BE9D-27A6-47B5-92A9-B779E20B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FD185-F16A-40F6-A659-CB1070D8F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ED9D-E6C2-4D72-8D1E-8FD818C6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181F-EF2E-49EA-AB69-C1B2308E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B3CD-D18D-4A34-B841-AB0E71D7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ED43-483A-4EFE-A755-37E2CF2F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29FB6-2AB4-4CEA-B312-B98455D02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89CB-90DF-4380-9B7E-06C8730F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82F4D-5B10-456B-AA9A-45302D4B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536F-1089-430C-BBAA-C5F755A9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696C-1ABE-45FB-860C-DD737A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04D9B-AEA4-4A69-8543-CA81C7AEE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71EDE-BF70-4139-9CF6-A1DB8B91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183C2-1986-40AA-B060-472E15F2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E63E-FC55-4DA7-BEC0-8F2307AE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E9B6-B6FB-43D5-9EBD-4F3F3EF8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095D5-16AE-4468-AF7A-CB0597A13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C97B-86D5-43B5-8E76-2B22FDF7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CE3F-49EE-4B55-AA16-6D4C3475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C3C5-D2BE-45FF-B07B-833E4309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3C3B-758A-446B-ABFE-AE52A171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78EDE-EFB1-4D30-8AF8-741E3D39B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3002F-94C7-4910-90AC-80B3E4F1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88021-DBC3-45AB-A7DC-2CE0DE58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B657-8331-4197-A6B5-D75F5252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025F-77A3-41C6-BA43-73910079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B5450-5C86-4212-8727-FB4CC5DA38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9473-50D6-4A60-BFFA-F6100B05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558E-26D1-4657-9B84-56E7770E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B258-4CD6-439E-BC66-191DF500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0EFBE658-100D-4C4A-ADBB-B563D50C1BF5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8996C365-625A-40E6-B1A0-0C1A8228C22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5033788-5CB1-4002-B38F-2CD1E42AEF6B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6762A965-B193-42B1-862F-6942C9D2B7FF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373A1DAF-36C3-4414-8984-1E7116D0C3C2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9FFFCAA1-A8AD-472F-B8C9-DE791B1E8A3B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79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F6AD5556-DFB6-485C-953D-ABC50BD6E36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BC4B3C4-70DE-43C4-8B66-10A507E56D27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A471471-A922-47AD-B954-E9F53CF0CAAD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id="{C7EC55C0-8AF6-4594-9E7F-CE9534550B75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4FEB4376-0905-403F-99C5-72F456B5FC43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86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9EE45B13-2675-4333-928F-68ECB41972B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4E440666-23AC-4A48-8DB3-771C2A861DD2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7C975363-AC70-4203-A1DC-C3BD48CCD93E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B31A106C-E794-46E8-8899-DE19E7A5A3D2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0D365973-7E90-4830-B5C2-9BE15EF843DA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35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FAB10AF0-1303-4B1C-B1F0-6149485C7F7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5700FA9A-3969-48F3-A926-24CFF34DE8FC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B95D8126-68D7-4C8C-B16F-FFDB1918E71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0F0E4295-92BE-43F6-AE15-9419D2220314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92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21" name="Graphic 1">
            <a:extLst>
              <a:ext uri="{FF2B5EF4-FFF2-40B4-BE49-F238E27FC236}">
                <a16:creationId xmlns:a16="http://schemas.microsoft.com/office/drawing/2014/main" id="{95BA8EA7-8059-4987-BE6C-C7B8BBE46E3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Freeform: Shape 11">
              <a:extLst>
                <a:ext uri="{FF2B5EF4-FFF2-40B4-BE49-F238E27FC236}">
                  <a16:creationId xmlns:a16="http://schemas.microsoft.com/office/drawing/2014/main" id="{1F464380-9B11-45D3-B1B8-808EFE39D4B9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8A0DA48E-B82C-46A7-A227-5A19C572ACC2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24" name="Graphic 4">
            <a:extLst>
              <a:ext uri="{FF2B5EF4-FFF2-40B4-BE49-F238E27FC236}">
                <a16:creationId xmlns:a16="http://schemas.microsoft.com/office/drawing/2014/main" id="{1D625DD6-4C89-45FD-AB50-F1FCFE270D09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D49F545A-CEF4-4606-9346-257C6C21B4BA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1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Graphic 15">
            <a:extLst>
              <a:ext uri="{FF2B5EF4-FFF2-40B4-BE49-F238E27FC236}">
                <a16:creationId xmlns:a16="http://schemas.microsoft.com/office/drawing/2014/main" id="{56218DF4-90DF-46BF-B727-A58D9DA4DC1B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66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1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MSIPCMContentMarking" descr="{&quot;HashCode&quot;:-54214931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3B474BDF-3605-4A5B-80CB-44BD08293230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7110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  <p:sldLayoutId id="2147483882" r:id="rId18"/>
    <p:sldLayoutId id="2147483883" r:id="rId19"/>
    <p:sldLayoutId id="2147483693" r:id="rId20"/>
    <p:sldLayoutId id="2147483694" r:id="rId21"/>
    <p:sldLayoutId id="2147483697" r:id="rId22"/>
    <p:sldLayoutId id="2147483698" r:id="rId23"/>
    <p:sldLayoutId id="2147483699" r:id="rId24"/>
    <p:sldLayoutId id="2147483701" r:id="rId25"/>
    <p:sldLayoutId id="2147483700" r:id="rId26"/>
    <p:sldLayoutId id="2147483687" r:id="rId27"/>
    <p:sldLayoutId id="2147483696" r:id="rId28"/>
    <p:sldLayoutId id="2147483688" r:id="rId2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021" y="4015819"/>
            <a:ext cx="10090287" cy="859632"/>
          </a:xfrm>
        </p:spPr>
        <p:txBody>
          <a:bodyPr/>
          <a:lstStyle/>
          <a:p>
            <a:r>
              <a:rPr lang="en-US" sz="3600" b="1" dirty="0"/>
              <a:t>HOME LOANS PROJECT</a:t>
            </a:r>
            <a:endParaRPr lang="ru-RU" sz="36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0021" y="5105536"/>
            <a:ext cx="4367531" cy="767363"/>
          </a:xfrm>
        </p:spPr>
        <p:txBody>
          <a:bodyPr/>
          <a:lstStyle/>
          <a:p>
            <a:r>
              <a:rPr lang="en-US" baseline="30000" dirty="0">
                <a:solidFill>
                  <a:schemeClr val="tx1"/>
                </a:solidFill>
              </a:rPr>
              <a:t>10th</a:t>
            </a:r>
            <a:r>
              <a:rPr lang="en-US" dirty="0">
                <a:solidFill>
                  <a:schemeClr val="tx1"/>
                </a:solidFill>
              </a:rPr>
              <a:t> March 2023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53A46-5692-4F8E-BD6C-AA35EDC8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" y="-329939"/>
            <a:ext cx="10972800" cy="434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346960"/>
            <a:ext cx="11265568" cy="42153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• Custom-made ML is better than </a:t>
            </a:r>
            <a:r>
              <a:rPr lang="en-US" sz="2400" b="1" dirty="0" err="1">
                <a:solidFill>
                  <a:srgbClr val="002060"/>
                </a:solidFill>
              </a:rPr>
              <a:t>AutoML</a:t>
            </a:r>
            <a:endParaRPr lang="en-US" sz="24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105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• </a:t>
            </a:r>
            <a:r>
              <a:rPr lang="en-IN" sz="2400" b="1" dirty="0">
                <a:solidFill>
                  <a:srgbClr val="002060"/>
                </a:solidFill>
              </a:rPr>
              <a:t>We are fully aware of what was used, how it was used, and what algorithm was applied to accomplish the goal.</a:t>
            </a:r>
          </a:p>
          <a:p>
            <a:pPr marL="0" indent="0" algn="just">
              <a:buNone/>
            </a:pPr>
            <a:endParaRPr lang="en-IN" sz="105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IN" sz="2400" b="1" dirty="0">
                <a:solidFill>
                  <a:srgbClr val="002060"/>
                </a:solidFill>
              </a:rPr>
              <a:t>• If we can train and forecast in real time, it will benefit us and take less time to do so, although this use case may not allow for it.</a:t>
            </a:r>
          </a:p>
          <a:p>
            <a:pPr marL="0" indent="0" algn="just">
              <a:buNone/>
            </a:pPr>
            <a:endParaRPr lang="en-IN" sz="105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IN" sz="2400" b="1" dirty="0">
                <a:solidFill>
                  <a:srgbClr val="002060"/>
                </a:solidFill>
              </a:rPr>
              <a:t>• The ideal application for </a:t>
            </a:r>
            <a:r>
              <a:rPr lang="en-IN" sz="2400" b="1" dirty="0" err="1">
                <a:solidFill>
                  <a:srgbClr val="002060"/>
                </a:solidFill>
              </a:rPr>
              <a:t>AutoML</a:t>
            </a:r>
            <a:r>
              <a:rPr lang="en-IN" sz="2400" b="1" dirty="0">
                <a:solidFill>
                  <a:srgbClr val="002060"/>
                </a:solidFill>
              </a:rPr>
              <a:t> is as a foundational model.</a:t>
            </a:r>
            <a:endParaRPr lang="en-US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441543"/>
            <a:ext cx="4421856" cy="3221624"/>
          </a:xfrm>
        </p:spPr>
        <p:txBody>
          <a:bodyPr>
            <a:noAutofit/>
          </a:bodyPr>
          <a:lstStyle/>
          <a:p>
            <a:pPr fontAlgn="base"/>
            <a:r>
              <a:rPr lang="en-US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Data Science Lifecycle​</a:t>
            </a:r>
          </a:p>
          <a:p>
            <a:pPr fontAlgn="base"/>
            <a:r>
              <a:rPr lang="en-US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Project Overview​</a:t>
            </a:r>
          </a:p>
          <a:p>
            <a:pPr fontAlgn="base"/>
            <a:r>
              <a:rPr lang="en-US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Data </a:t>
            </a:r>
          </a:p>
          <a:p>
            <a:pPr fontAlgn="base"/>
            <a:r>
              <a:rPr lang="en-US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Analysis</a:t>
            </a:r>
          </a:p>
          <a:p>
            <a:pPr fontAlgn="base"/>
            <a:r>
              <a:rPr lang="en-US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Modeling</a:t>
            </a:r>
          </a:p>
          <a:p>
            <a:pPr fontAlgn="base"/>
            <a:r>
              <a:rPr lang="en-US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Model Evaluation</a:t>
            </a:r>
          </a:p>
          <a:p>
            <a:pPr fontAlgn="base"/>
            <a:r>
              <a:rPr lang="en-US" sz="2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Recommendations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5403248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Science Lifecycle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56B85-E512-45A7-ABBC-D701D105C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2286000"/>
            <a:ext cx="709168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5670" y="2300140"/>
            <a:ext cx="11956330" cy="45578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2060"/>
                </a:solidFill>
              </a:rPr>
              <a:t>♦ </a:t>
            </a:r>
            <a:r>
              <a:rPr lang="en-US" sz="2000" b="1" u="sng" dirty="0">
                <a:solidFill>
                  <a:srgbClr val="002060"/>
                </a:solidFill>
              </a:rPr>
              <a:t>Business Problem</a:t>
            </a:r>
            <a:r>
              <a:rPr lang="en-US" sz="2000" b="1" dirty="0">
                <a:solidFill>
                  <a:srgbClr val="00206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At the moment, applying for a home loan is a laborious procedure. It takes 2 to 3 days, so the applicant won't learn the results of their application until after those 2 to 3 days.</a:t>
            </a: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♦ </a:t>
            </a:r>
            <a:r>
              <a:rPr lang="en-US" sz="2000" b="1" u="sng" dirty="0">
                <a:solidFill>
                  <a:srgbClr val="002060"/>
                </a:solidFill>
                <a:latin typeface="Bookman Old Style" panose="02050604050505020204" pitchFamily="18" charset="0"/>
              </a:rPr>
              <a:t>Business Objective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Help the user by getting information regarding the status of their loans in a matter of seconds.</a:t>
            </a: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♦ </a:t>
            </a:r>
            <a:r>
              <a:rPr lang="en-US" sz="2000" b="1" u="sng" dirty="0">
                <a:solidFill>
                  <a:srgbClr val="002060"/>
                </a:solidFill>
                <a:latin typeface="Bookman Old Style" panose="02050604050505020204" pitchFamily="18" charset="0"/>
              </a:rPr>
              <a:t>Hypothesis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:</a:t>
            </a:r>
            <a:r>
              <a:rPr lang="en-US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IN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Machine learning may be used to forecast a future borrower's loan status based on historical data, greatly reducing the time it takes for them to discover their separate statuses.</a:t>
            </a:r>
            <a:endParaRPr lang="en-US" sz="20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31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392" y="2495409"/>
            <a:ext cx="7394608" cy="309259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2060"/>
                </a:solidFill>
              </a:rPr>
              <a:t>♦ </a:t>
            </a:r>
            <a:r>
              <a:rPr lang="en-IN" sz="2400" b="1" dirty="0">
                <a:solidFill>
                  <a:srgbClr val="002060"/>
                </a:solidFill>
              </a:rPr>
              <a:t>Train Data contains 614 Rows and total 13 columns</a:t>
            </a:r>
          </a:p>
          <a:p>
            <a:pPr marL="0" indent="0" algn="just">
              <a:buNone/>
            </a:pPr>
            <a:r>
              <a:rPr lang="en-IN" sz="2400" b="1" dirty="0">
                <a:solidFill>
                  <a:srgbClr val="002060"/>
                </a:solidFill>
              </a:rPr>
              <a:t>♦ Out of 13 columns there are 5 numerical columns </a:t>
            </a:r>
          </a:p>
          <a:p>
            <a:pPr marL="0" indent="0" algn="just">
              <a:buNone/>
            </a:pPr>
            <a:r>
              <a:rPr lang="en-IN" sz="2400" b="1" dirty="0">
                <a:solidFill>
                  <a:srgbClr val="002060"/>
                </a:solidFill>
              </a:rPr>
              <a:t>(4 float, 1 integer) and 8 object columns</a:t>
            </a:r>
          </a:p>
          <a:p>
            <a:pPr marL="0" indent="0" algn="just">
              <a:buNone/>
            </a:pPr>
            <a:endParaRPr lang="en-IN" sz="2400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IN" sz="2400" b="1" dirty="0">
                <a:solidFill>
                  <a:srgbClr val="002060"/>
                </a:solidFill>
              </a:rPr>
              <a:t>♦ Target variable – Loan Status Y(422) and N (192)</a:t>
            </a:r>
            <a:endParaRPr lang="en-US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19737F-2092-452C-A185-86F2B53B9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2088615"/>
            <a:ext cx="4171849" cy="447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781CE6-9530-4072-AC89-883DBBC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40" y="2235199"/>
            <a:ext cx="5076825" cy="455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D6034AC-1B7F-4534-8BBF-9A070E4C1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215" y="2392726"/>
            <a:ext cx="5597524" cy="427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64B4-B4BE-44A2-A84E-88960606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75736"/>
            <a:ext cx="8825659" cy="1379755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22FA2-D851-4C87-A797-2D300C09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5C9B7-8CE3-4CEC-B947-84041466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E274420-6093-4898-A1E6-080399D2A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80" y="2355244"/>
            <a:ext cx="7985760" cy="450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E637DD-A4B8-465F-B5E9-295A959DC072}"/>
              </a:ext>
            </a:extLst>
          </p:cNvPr>
          <p:cNvSpPr/>
          <p:nvPr/>
        </p:nvSpPr>
        <p:spPr>
          <a:xfrm>
            <a:off x="9296400" y="3393440"/>
            <a:ext cx="21742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a correlation between the applicant's income and the loan amount they applied for.</a:t>
            </a:r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6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ru-RU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E4F8D0F-D85D-4514-87EC-BCB4BF55D9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357120"/>
            <a:ext cx="10341008" cy="366776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200" b="1" dirty="0">
                <a:solidFill>
                  <a:srgbClr val="002060"/>
                </a:solidFill>
              </a:rPr>
              <a:t>• </a:t>
            </a:r>
            <a:r>
              <a:rPr lang="en-IN" sz="3200" b="1" dirty="0">
                <a:solidFill>
                  <a:srgbClr val="002060"/>
                </a:solidFill>
              </a:rPr>
              <a:t>The </a:t>
            </a:r>
            <a:r>
              <a:rPr lang="en-IN" sz="3200" b="1" dirty="0" err="1">
                <a:solidFill>
                  <a:srgbClr val="002060"/>
                </a:solidFill>
              </a:rPr>
              <a:t>RandomForestClassifier</a:t>
            </a:r>
            <a:r>
              <a:rPr lang="en-IN" sz="3200" b="1" dirty="0">
                <a:solidFill>
                  <a:srgbClr val="002060"/>
                </a:solidFill>
              </a:rPr>
              <a:t> machine learning model is one that has been trained.</a:t>
            </a:r>
            <a:endParaRPr lang="en-US" sz="3200" b="1" dirty="0">
              <a:solidFill>
                <a:srgbClr val="002060"/>
              </a:solidFill>
            </a:endParaRPr>
          </a:p>
          <a:p>
            <a:pPr algn="just"/>
            <a:r>
              <a:rPr lang="en-US" sz="3200" b="1" dirty="0">
                <a:solidFill>
                  <a:srgbClr val="002060"/>
                </a:solidFill>
              </a:rPr>
              <a:t>•</a:t>
            </a:r>
            <a:r>
              <a:rPr lang="en-IN" sz="3200" b="1" dirty="0">
                <a:solidFill>
                  <a:srgbClr val="002060"/>
                </a:solidFill>
              </a:rPr>
              <a:t> Along with traditional machine learning models, </a:t>
            </a:r>
            <a:r>
              <a:rPr lang="en-IN" sz="3200" b="1" dirty="0" err="1">
                <a:solidFill>
                  <a:srgbClr val="002060"/>
                </a:solidFill>
              </a:rPr>
              <a:t>AutoML</a:t>
            </a:r>
            <a:r>
              <a:rPr lang="en-IN" sz="3200" b="1" dirty="0">
                <a:solidFill>
                  <a:srgbClr val="002060"/>
                </a:solidFill>
              </a:rPr>
              <a:t> is also applied.</a:t>
            </a:r>
          </a:p>
          <a:p>
            <a:pPr algn="just"/>
            <a:r>
              <a:rPr lang="en-IN" sz="3200" b="1" dirty="0">
                <a:solidFill>
                  <a:srgbClr val="002060"/>
                </a:solidFill>
              </a:rPr>
              <a:t>• Custom-made machine learning model required pre-processing</a:t>
            </a:r>
          </a:p>
          <a:p>
            <a:pPr algn="just"/>
            <a:r>
              <a:rPr lang="en-IN" sz="3200" b="1" dirty="0">
                <a:solidFill>
                  <a:srgbClr val="002060"/>
                </a:solidFill>
              </a:rPr>
              <a:t>• </a:t>
            </a:r>
            <a:r>
              <a:rPr lang="en-IN" sz="3200" b="1" dirty="0" err="1">
                <a:solidFill>
                  <a:srgbClr val="002060"/>
                </a:solidFill>
              </a:rPr>
              <a:t>AutoML</a:t>
            </a:r>
            <a:r>
              <a:rPr lang="en-IN" sz="3200" b="1" dirty="0">
                <a:solidFill>
                  <a:srgbClr val="002060"/>
                </a:solidFill>
              </a:rPr>
              <a:t> did not required pre-processing</a:t>
            </a:r>
          </a:p>
          <a:p>
            <a:pPr algn="just"/>
            <a:r>
              <a:rPr lang="en-IN" sz="3200" b="1" dirty="0">
                <a:solidFill>
                  <a:srgbClr val="002060"/>
                </a:solidFill>
              </a:rPr>
              <a:t>• Results from </a:t>
            </a:r>
            <a:r>
              <a:rPr lang="en-IN" sz="3200" b="1" dirty="0" err="1">
                <a:solidFill>
                  <a:srgbClr val="002060"/>
                </a:solidFill>
              </a:rPr>
              <a:t>AutoML</a:t>
            </a:r>
            <a:r>
              <a:rPr lang="en-IN" sz="3200" b="1" dirty="0">
                <a:solidFill>
                  <a:srgbClr val="002060"/>
                </a:solidFill>
              </a:rPr>
              <a:t> and conventional machine learning models are equivalent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135489"/>
            <a:ext cx="9712960" cy="2797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Model accuracy is 78%</a:t>
            </a:r>
          </a:p>
          <a:p>
            <a:pPr marL="0" indent="0"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• </a:t>
            </a:r>
            <a:r>
              <a:rPr lang="en-IN" sz="2400" b="1" dirty="0">
                <a:solidFill>
                  <a:srgbClr val="002060"/>
                </a:solidFill>
              </a:rPr>
              <a:t>Where accuracy is the total of all the model's correctly predicted outcomes over all predicted outcomes.</a:t>
            </a:r>
            <a:endParaRPr lang="en-US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362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Century Gothic</vt:lpstr>
      <vt:lpstr>Wingdings</vt:lpstr>
      <vt:lpstr>Wingdings 3</vt:lpstr>
      <vt:lpstr>Ion Boardroom</vt:lpstr>
      <vt:lpstr>PRESENTATION TITLE</vt:lpstr>
      <vt:lpstr>Agenda</vt:lpstr>
      <vt:lpstr>Data Science Lifecycle</vt:lpstr>
      <vt:lpstr>Project Overview</vt:lpstr>
      <vt:lpstr>Description of data</vt:lpstr>
      <vt:lpstr>Analysis</vt:lpstr>
      <vt:lpstr>Analysis</vt:lpstr>
      <vt:lpstr>Modelling</vt:lpstr>
      <vt:lpstr>Model Evaluation</vt:lpstr>
      <vt:lpstr>Recommendations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2023-03-10T08:22:08Z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