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7562"/>
    <a:srgbClr val="10253F"/>
    <a:srgbClr val="F9F7ED"/>
    <a:srgbClr val="D4853C"/>
    <a:srgbClr val="452632"/>
    <a:srgbClr val="F9CDAD"/>
    <a:srgbClr val="DFE9E3"/>
    <a:srgbClr val="8D8F99"/>
    <a:srgbClr val="A7ACB0"/>
    <a:srgbClr val="9BB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53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9BEEB-DDCE-4B53-A517-B22C47BF5F0E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E8AF0-08D4-4EC9-93FF-D2DD3A37057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485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E8AF0-08D4-4EC9-93FF-D2DD3A370575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57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NZ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509C-1386-438A-AA59-84719F30667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2DC5-09FD-41C9-9A23-9F6606404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715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509C-1386-438A-AA59-84719F30667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2DC5-09FD-41C9-9A23-9F6606404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809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509C-1386-438A-AA59-84719F30667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2DC5-09FD-41C9-9A23-9F6606404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778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509C-1386-438A-AA59-84719F30667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2DC5-09FD-41C9-9A23-9F6606404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989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509C-1386-438A-AA59-84719F30667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2DC5-09FD-41C9-9A23-9F6606404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959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509C-1386-438A-AA59-84719F30667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2DC5-09FD-41C9-9A23-9F6606404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890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509C-1386-438A-AA59-84719F30667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2DC5-09FD-41C9-9A23-9F6606404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71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509C-1386-438A-AA59-84719F30667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2DC5-09FD-41C9-9A23-9F6606404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588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509C-1386-438A-AA59-84719F30667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2DC5-09FD-41C9-9A23-9F6606404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072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509C-1386-438A-AA59-84719F30667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2DC5-09FD-41C9-9A23-9F6606404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0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509C-1386-438A-AA59-84719F30667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2DC5-09FD-41C9-9A23-9F6606404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757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NZ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NZ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509C-1386-438A-AA59-84719F306677}" type="datetimeFigureOut">
              <a:rPr lang="en-NZ" smtClean="0"/>
              <a:t>21/04/2016</a:t>
            </a:fld>
            <a:endParaRPr lang="en-NZ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C2DC5-09FD-41C9-9A23-9F6606404F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88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1235" y="104310"/>
            <a:ext cx="8712968" cy="5180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직사각형 12"/>
          <p:cNvSpPr/>
          <p:nvPr/>
        </p:nvSpPr>
        <p:spPr>
          <a:xfrm>
            <a:off x="415570" y="656064"/>
            <a:ext cx="8280920" cy="4104456"/>
          </a:xfrm>
          <a:prstGeom prst="rect">
            <a:avLst/>
          </a:prstGeom>
          <a:solidFill>
            <a:srgbClr val="F9F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923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69" t="24851" r="65930" b="36143"/>
          <a:stretch/>
        </p:blipFill>
        <p:spPr>
          <a:xfrm>
            <a:off x="370380" y="656064"/>
            <a:ext cx="3030743" cy="41044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37998" y="1131616"/>
            <a:ext cx="338437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4000" dirty="0" smtClean="0">
                <a:ln w="19050">
                  <a:noFill/>
                </a:ln>
                <a:solidFill>
                  <a:srgbClr val="9BBCA9"/>
                </a:solidFill>
                <a:latin typeface="Arial Black" panose="020B0A040201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Mama Bear</a:t>
            </a:r>
            <a:endParaRPr lang="en-NZ" sz="4000" dirty="0">
              <a:ln w="19050">
                <a:noFill/>
              </a:ln>
              <a:solidFill>
                <a:srgbClr val="9BBCA9"/>
              </a:solidFill>
              <a:latin typeface="Arial Black" panose="020B0A0402010202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9126" y="1767123"/>
            <a:ext cx="3505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ko-KR" sz="4000" dirty="0" smtClean="0">
                <a:ln w="19050">
                  <a:noFill/>
                </a:ln>
                <a:solidFill>
                  <a:srgbClr val="9BBCA9"/>
                </a:solidFill>
                <a:latin typeface="Arial Black" panose="020B0A040201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Child Care</a:t>
            </a:r>
            <a:endParaRPr lang="en-NZ" altLang="ko-KR" sz="4000" dirty="0">
              <a:ln w="19050">
                <a:noFill/>
              </a:ln>
              <a:solidFill>
                <a:srgbClr val="9BBCA9"/>
              </a:solidFill>
              <a:latin typeface="Arial Black" panose="020B0A0402010202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7314" y="2446681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Arial Unicode MS" panose="020B0604020202020204" pitchFamily="50" charset="-127"/>
                <a:cs typeface="Courier New" panose="02070309020205020404" pitchFamily="49" charset="0"/>
              </a:rPr>
              <a:t>Mama Bear Child Care is 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Arial Unicode MS" panose="020B0604020202020204" pitchFamily="50" charset="-127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Arial Unicode MS" panose="020B0604020202020204" pitchFamily="50" charset="-127"/>
                <a:cs typeface="Courier New" panose="02070309020205020404" pitchFamily="49" charset="0"/>
              </a:rPr>
              <a:t>a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Arial Unicode MS" panose="020B0604020202020204" pitchFamily="50" charset="-127"/>
                <a:cs typeface="Courier New" panose="02070309020205020404" pitchFamily="49" charset="0"/>
              </a:rPr>
              <a:t>privately run childcare centre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Arial Unicode MS" panose="020B0604020202020204" pitchFamily="50" charset="-127"/>
                <a:cs typeface="Courier New" panose="02070309020205020404" pitchFamily="49" charset="0"/>
              </a:rPr>
              <a:t>.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Arial Unicode MS" panose="020B0604020202020204" pitchFamily="50" charset="-127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60549" y="2892647"/>
            <a:ext cx="502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offer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range of child care and education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 with our wonderful staffs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Arial Unicode MS" panose="020B0604020202020204" pitchFamily="50" charset="-127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56370" y="332675"/>
            <a:ext cx="2129086" cy="369332"/>
          </a:xfrm>
          <a:prstGeom prst="rect">
            <a:avLst/>
          </a:prstGeom>
          <a:noFill/>
          <a:ln w="15875" cap="rnd">
            <a:noFill/>
          </a:ln>
        </p:spPr>
        <p:txBody>
          <a:bodyPr wrap="square" rtlCol="0">
            <a:spAutoFit/>
          </a:bodyPr>
          <a:lstStyle/>
          <a:p>
            <a:r>
              <a:rPr lang="en-NZ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Day of children</a:t>
            </a:r>
            <a:endParaRPr lang="en-NZ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6549" y="332926"/>
            <a:ext cx="1838858" cy="369332"/>
          </a:xfrm>
          <a:prstGeom prst="rect">
            <a:avLst/>
          </a:prstGeom>
          <a:noFill/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NZ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programmes </a:t>
            </a:r>
            <a:endParaRPr lang="en-NZ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541" y="276529"/>
            <a:ext cx="124198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2400" b="1" dirty="0" smtClean="0">
                <a:solidFill>
                  <a:srgbClr val="E942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Home</a:t>
            </a:r>
            <a:endParaRPr lang="en-NZ" sz="2000" b="1" dirty="0">
              <a:solidFill>
                <a:srgbClr val="E9426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7496" y="332754"/>
            <a:ext cx="1879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Environment</a:t>
            </a:r>
            <a:endParaRPr lang="en-NZ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9697" y="4856895"/>
            <a:ext cx="8246793" cy="307777"/>
          </a:xfrm>
          <a:prstGeom prst="rect">
            <a:avLst/>
          </a:prstGeom>
          <a:solidFill>
            <a:srgbClr val="D9DB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4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NZ" sz="1400" i="1" dirty="0" smtClean="0">
                <a:solidFill>
                  <a:srgbClr val="1025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Rights</a:t>
            </a:r>
            <a:endParaRPr lang="en-NZ" sz="1400" i="1" dirty="0">
              <a:solidFill>
                <a:srgbClr val="1025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26696" y="3617961"/>
            <a:ext cx="2214984" cy="116955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Relative positioning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Font: Courier New (14pt)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Colour: #7F7F7F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Width: 700px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82851" y="4972932"/>
            <a:ext cx="1464645" cy="138499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Image</a:t>
            </a:r>
            <a:endParaRPr lang="en-NZ" sz="1400" u="sng" dirty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NO margin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NO padding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Float: left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Width: 250px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Height: 700px</a:t>
            </a:r>
          </a:p>
        </p:txBody>
      </p:sp>
      <p:cxnSp>
        <p:nvCxnSpPr>
          <p:cNvPr id="50" name="직선 연결선 49"/>
          <p:cNvCxnSpPr>
            <a:stCxn id="48" idx="0"/>
            <a:endCxn id="12" idx="2"/>
          </p:cNvCxnSpPr>
          <p:nvPr/>
        </p:nvCxnSpPr>
        <p:spPr>
          <a:xfrm flipH="1" flipV="1">
            <a:off x="1885752" y="4760520"/>
            <a:ext cx="429422" cy="212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5" idx="2"/>
            <a:endCxn id="25" idx="2"/>
          </p:cNvCxnSpPr>
          <p:nvPr/>
        </p:nvCxnSpPr>
        <p:spPr>
          <a:xfrm>
            <a:off x="6073484" y="341586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2697710" y="3308145"/>
            <a:ext cx="914916" cy="309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46744" y="5354216"/>
            <a:ext cx="2557564" cy="116955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Footer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Background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color: #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dddddd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Color: #102579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Width: 1400px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Height: 30px</a:t>
            </a:r>
          </a:p>
        </p:txBody>
      </p:sp>
      <p:cxnSp>
        <p:nvCxnSpPr>
          <p:cNvPr id="62" name="직선 연결선 61"/>
          <p:cNvCxnSpPr>
            <a:stCxn id="57" idx="0"/>
          </p:cNvCxnSpPr>
          <p:nvPr/>
        </p:nvCxnSpPr>
        <p:spPr>
          <a:xfrm flipH="1" flipV="1">
            <a:off x="5220072" y="5164672"/>
            <a:ext cx="105454" cy="18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383743" y="813015"/>
            <a:ext cx="1708793" cy="20313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Menu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H2 (18pt)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Under line 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Font: Georgia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Current page: 23pt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Current colour: </a:t>
            </a:r>
            <a:endParaRPr lang="en-NZ" sz="1400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</a:t>
            </a:r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E94260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Other colour: </a:t>
            </a:r>
            <a:endParaRPr lang="en-NZ" sz="1400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</a:t>
            </a:r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D4853C</a:t>
            </a:r>
          </a:p>
        </p:txBody>
      </p:sp>
      <p:cxnSp>
        <p:nvCxnSpPr>
          <p:cNvPr id="68" name="직선 연결선 67"/>
          <p:cNvCxnSpPr>
            <a:stCxn id="66" idx="0"/>
            <a:endCxn id="21" idx="2"/>
          </p:cNvCxnSpPr>
          <p:nvPr/>
        </p:nvCxnSpPr>
        <p:spPr>
          <a:xfrm flipH="1" flipV="1">
            <a:off x="5820913" y="702007"/>
            <a:ext cx="2417227" cy="1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822374" y="5557707"/>
            <a:ext cx="1563273" cy="73866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Main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Width: 1400 </a:t>
            </a:r>
            <a:r>
              <a:rPr lang="en-NZ" sz="1400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px</a:t>
            </a:r>
            <a:endParaRPr lang="en-NZ" sz="1400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Height:  700px</a:t>
            </a:r>
            <a:endParaRPr lang="en-NZ" sz="1400" dirty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71" name="직선 연결선 70"/>
          <p:cNvCxnSpPr>
            <a:stCxn id="69" idx="0"/>
          </p:cNvCxnSpPr>
          <p:nvPr/>
        </p:nvCxnSpPr>
        <p:spPr>
          <a:xfrm flipH="1" flipV="1">
            <a:off x="7604010" y="4760520"/>
            <a:ext cx="1" cy="797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331640" y="104310"/>
            <a:ext cx="0" cy="20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18" idx="0"/>
            <a:endCxn id="18" idx="0"/>
          </p:cNvCxnSpPr>
          <p:nvPr/>
        </p:nvCxnSpPr>
        <p:spPr>
          <a:xfrm>
            <a:off x="1013533" y="2765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971600" y="31387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692711" y="80194"/>
            <a:ext cx="571823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NZ" sz="1400" dirty="0" smtClean="0"/>
              <a:t>20px</a:t>
            </a:r>
            <a:endParaRPr lang="en-NZ" sz="140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477017" y="5155331"/>
            <a:ext cx="0" cy="20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16066" y="53180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118008" y="5159113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95145" y="5365310"/>
            <a:ext cx="571823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NZ" sz="1400" dirty="0" smtClean="0"/>
              <a:t>15px</a:t>
            </a:r>
            <a:endParaRPr lang="en-NZ" sz="1400" dirty="0"/>
          </a:p>
        </p:txBody>
      </p:sp>
      <p:cxnSp>
        <p:nvCxnSpPr>
          <p:cNvPr id="89" name="직선 연결선 88"/>
          <p:cNvCxnSpPr/>
          <p:nvPr/>
        </p:nvCxnSpPr>
        <p:spPr>
          <a:xfrm>
            <a:off x="766970" y="4653136"/>
            <a:ext cx="0" cy="203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24754" y="493697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H="1">
            <a:off x="426696" y="486672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95305" y="4345359"/>
            <a:ext cx="571823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NZ" sz="1400" dirty="0" smtClean="0"/>
              <a:t>10px</a:t>
            </a:r>
            <a:endParaRPr lang="en-NZ" sz="1400" dirty="0"/>
          </a:p>
        </p:txBody>
      </p:sp>
      <p:cxnSp>
        <p:nvCxnSpPr>
          <p:cNvPr id="97" name="직선 연결선 96"/>
          <p:cNvCxnSpPr/>
          <p:nvPr/>
        </p:nvCxnSpPr>
        <p:spPr>
          <a:xfrm>
            <a:off x="1951707" y="612320"/>
            <a:ext cx="0" cy="203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2687429" y="12665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H="1">
            <a:off x="1591667" y="61232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59376" y="813015"/>
            <a:ext cx="571823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NZ" sz="1400" dirty="0" smtClean="0"/>
              <a:t>10px</a:t>
            </a:r>
            <a:endParaRPr lang="en-NZ" sz="1400" dirty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4495731" y="1685613"/>
            <a:ext cx="0" cy="203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3128247" y="22772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H="1">
            <a:off x="3775651" y="178749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190238" y="1655133"/>
            <a:ext cx="571823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NZ" sz="1400" dirty="0" smtClean="0"/>
              <a:t>15px</a:t>
            </a:r>
            <a:endParaRPr lang="en-NZ" sz="1400" dirty="0"/>
          </a:p>
        </p:txBody>
      </p:sp>
      <p:cxnSp>
        <p:nvCxnSpPr>
          <p:cNvPr id="105" name="직선 연결선 104"/>
          <p:cNvCxnSpPr/>
          <p:nvPr/>
        </p:nvCxnSpPr>
        <p:spPr>
          <a:xfrm>
            <a:off x="3605406" y="3030848"/>
            <a:ext cx="0" cy="203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H="1">
            <a:off x="2885326" y="3132727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299913" y="3000368"/>
            <a:ext cx="57182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NZ" sz="1400" dirty="0" smtClean="0"/>
              <a:t>10px</a:t>
            </a:r>
            <a:endParaRPr lang="en-NZ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956055" y="3415867"/>
            <a:ext cx="1589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rgbClr val="8D8F99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contact our staffs </a:t>
            </a:r>
            <a:endParaRPr lang="en-NZ" sz="1400" u="sng" dirty="0">
              <a:solidFill>
                <a:srgbClr val="8D8F99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3612626" y="3425381"/>
            <a:ext cx="4163812" cy="0"/>
          </a:xfrm>
          <a:prstGeom prst="line">
            <a:avLst/>
          </a:prstGeom>
          <a:ln w="19050">
            <a:solidFill>
              <a:srgbClr val="F9C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6" idx="1"/>
          </p:cNvCxnSpPr>
          <p:nvPr/>
        </p:nvCxnSpPr>
        <p:spPr>
          <a:xfrm flipH="1" flipV="1">
            <a:off x="7164288" y="2446681"/>
            <a:ext cx="632639" cy="1964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607390" y="3728524"/>
            <a:ext cx="2214984" cy="116955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P, </a:t>
            </a:r>
            <a:r>
              <a:rPr lang="en-NZ" sz="1400" u="sng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href</a:t>
            </a:r>
            <a:endParaRPr lang="en-NZ" sz="1400" u="sng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Colour: #A7ACB0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Align: </a:t>
            </a:r>
            <a:r>
              <a:rPr lang="en-NZ" sz="1400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Center</a:t>
            </a:r>
            <a:endParaRPr lang="en-NZ" sz="1400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Border: Top border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Border colour: </a:t>
            </a:r>
            <a:r>
              <a:rPr lang="en-US" sz="1400" dirty="0" smtClean="0"/>
              <a:t>#DFE9E3</a:t>
            </a:r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</a:t>
            </a:r>
          </a:p>
        </p:txBody>
      </p:sp>
      <p:cxnSp>
        <p:nvCxnSpPr>
          <p:cNvPr id="135" name="직선 연결선 134"/>
          <p:cNvCxnSpPr>
            <a:stCxn id="133" idx="1"/>
            <a:endCxn id="127" idx="1"/>
          </p:cNvCxnSpPr>
          <p:nvPr/>
        </p:nvCxnSpPr>
        <p:spPr>
          <a:xfrm flipV="1">
            <a:off x="4607390" y="3569756"/>
            <a:ext cx="348665" cy="743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96927" y="3596781"/>
            <a:ext cx="1295609" cy="162947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H1</a:t>
            </a:r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Relative positioning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Font: Arial Black </a:t>
            </a:r>
            <a:r>
              <a:rPr lang="en-NZ" altLang="ko-KR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(45pt)</a:t>
            </a:r>
          </a:p>
          <a:p>
            <a:r>
              <a:rPr lang="en-NZ" altLang="ko-KR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Colour: #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9BBCA9</a:t>
            </a:r>
          </a:p>
        </p:txBody>
      </p:sp>
    </p:spTree>
    <p:extLst>
      <p:ext uri="{BB962C8B-B14F-4D97-AF65-F5344CB8AC3E}">
        <p14:creationId xmlns:p14="http://schemas.microsoft.com/office/powerpoint/2010/main" val="18634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35696" y="93303"/>
            <a:ext cx="5400600" cy="6624736"/>
          </a:xfrm>
          <a:prstGeom prst="rect">
            <a:avLst/>
          </a:prstGeom>
          <a:solidFill>
            <a:srgbClr val="F9F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직사각형 13"/>
          <p:cNvSpPr/>
          <p:nvPr/>
        </p:nvSpPr>
        <p:spPr>
          <a:xfrm>
            <a:off x="1971204" y="1378275"/>
            <a:ext cx="5150880" cy="4824536"/>
          </a:xfrm>
          <a:prstGeom prst="rect">
            <a:avLst/>
          </a:prstGeom>
          <a:solidFill>
            <a:srgbClr val="DFE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rgbClr val="C8C8A9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65928" y="1070498"/>
            <a:ext cx="1669594" cy="307777"/>
          </a:xfrm>
          <a:prstGeom prst="rect">
            <a:avLst/>
          </a:prstGeom>
          <a:noFill/>
          <a:ln w="15875" cap="rnd">
            <a:noFill/>
          </a:ln>
        </p:spPr>
        <p:txBody>
          <a:bodyPr wrap="square" rtlCol="0">
            <a:spAutoFit/>
          </a:bodyPr>
          <a:lstStyle/>
          <a:p>
            <a:r>
              <a:rPr lang="en-NZ" sz="1400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Day of children</a:t>
            </a:r>
            <a:endParaRPr lang="en-NZ" sz="1400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1014" y="1070497"/>
            <a:ext cx="819231" cy="307777"/>
          </a:xfrm>
          <a:prstGeom prst="rect">
            <a:avLst/>
          </a:prstGeom>
          <a:noFill/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NZ" sz="1400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Home</a:t>
            </a:r>
            <a:endParaRPr lang="en-NZ" sz="1400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93408" y="1042762"/>
            <a:ext cx="174867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E942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programmes</a:t>
            </a:r>
            <a:endParaRPr lang="en-NZ" sz="1600" b="1" dirty="0">
              <a:solidFill>
                <a:srgbClr val="E9426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44528" y="1079784"/>
            <a:ext cx="14640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Environment</a:t>
            </a:r>
            <a:endParaRPr lang="en-NZ" sz="1400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83903" y="6310560"/>
            <a:ext cx="5112569" cy="307776"/>
          </a:xfrm>
          <a:prstGeom prst="rect">
            <a:avLst/>
          </a:prstGeom>
          <a:solidFill>
            <a:srgbClr val="D9DB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4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Rights</a:t>
            </a:r>
            <a:endParaRPr lang="en-NZ" sz="1400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613936" y="93303"/>
            <a:ext cx="3155784" cy="982310"/>
            <a:chOff x="4048324" y="2325328"/>
            <a:chExt cx="3155784" cy="982310"/>
          </a:xfrm>
        </p:grpSpPr>
        <p:grpSp>
          <p:nvGrpSpPr>
            <p:cNvPr id="53" name="그룹 52"/>
            <p:cNvGrpSpPr/>
            <p:nvPr/>
          </p:nvGrpSpPr>
          <p:grpSpPr>
            <a:xfrm>
              <a:off x="4048324" y="2325328"/>
              <a:ext cx="3155784" cy="982310"/>
              <a:chOff x="1785429" y="188640"/>
              <a:chExt cx="1130170" cy="982310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785429" y="188640"/>
                <a:ext cx="113017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rgbClr val="3D2712"/>
                    </a:solidFill>
                    <a:latin typeface="Georgia" panose="02040502050405020303" pitchFamily="18" charset="0"/>
                    <a:cs typeface="Times" panose="02020603050405020304" pitchFamily="18" charset="0"/>
                  </a:rPr>
                  <a:t>Our </a:t>
                </a:r>
                <a:r>
                  <a:rPr lang="en-US" sz="3200" b="1" u="sng" dirty="0" smtClean="0">
                    <a:solidFill>
                      <a:srgbClr val="3D2712"/>
                    </a:solidFill>
                    <a:latin typeface="Georgia" panose="02040502050405020303" pitchFamily="18" charset="0"/>
                    <a:cs typeface="Times" panose="02020603050405020304" pitchFamily="18" charset="0"/>
                  </a:rPr>
                  <a:t>                         </a:t>
                </a:r>
                <a:endParaRPr lang="en-NZ" sz="3200" b="1" u="sng" dirty="0">
                  <a:solidFill>
                    <a:srgbClr val="3D2712"/>
                  </a:solidFill>
                  <a:latin typeface="Georgia" panose="02040502050405020303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883679" y="647730"/>
                <a:ext cx="1005727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3D2712"/>
                    </a:solidFill>
                    <a:latin typeface="Georgia" panose="02040502050405020303" pitchFamily="18" charset="0"/>
                    <a:cs typeface="Times" panose="02020603050405020304" pitchFamily="18" charset="0"/>
                  </a:rPr>
                  <a:t>programmes</a:t>
                </a:r>
                <a:endParaRPr lang="en-NZ" sz="2800" b="1" dirty="0">
                  <a:solidFill>
                    <a:srgbClr val="3D2712"/>
                  </a:solidFill>
                  <a:latin typeface="Georgia" panose="02040502050405020303" pitchFamily="18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56" name="직선 연결선 55"/>
            <p:cNvCxnSpPr/>
            <p:nvPr/>
          </p:nvCxnSpPr>
          <p:spPr>
            <a:xfrm>
              <a:off x="4397844" y="2864303"/>
              <a:ext cx="2416649" cy="0"/>
            </a:xfrm>
            <a:prstGeom prst="line">
              <a:avLst/>
            </a:prstGeom>
            <a:ln w="25400">
              <a:solidFill>
                <a:srgbClr val="3D2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2077644" y="2276872"/>
            <a:ext cx="48706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 smtClean="0">
              <a:solidFill>
                <a:srgbClr val="AF275E"/>
              </a:solidFill>
              <a:latin typeface="Georgia" panose="02040502050405020303" pitchFamily="18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Child </a:t>
            </a:r>
            <a:r>
              <a:rPr lang="en-US" altLang="ko-KR" sz="1400" b="1" dirty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C</a:t>
            </a:r>
            <a:r>
              <a:rPr lang="en-US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are and Education </a:t>
            </a:r>
            <a:r>
              <a:rPr lang="en-US" altLang="ko-KR" sz="1400" b="1" dirty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S</a:t>
            </a:r>
            <a:r>
              <a:rPr lang="en-US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ervices</a:t>
            </a:r>
          </a:p>
          <a:p>
            <a:pPr algn="just"/>
            <a:r>
              <a:rPr lang="en-US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We offer a range of child care and education services</a:t>
            </a:r>
            <a:endParaRPr lang="en-NZ" altLang="ko-KR" sz="1200" dirty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just"/>
            <a:endParaRPr lang="en-US" altLang="ko-KR" sz="1200" dirty="0" smtClean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just"/>
            <a:r>
              <a:rPr lang="en-US" altLang="ko-KR" sz="1300" u="sng" dirty="0" smtClean="0">
                <a:solidFill>
                  <a:srgbClr val="83756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Service includes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83756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Mama </a:t>
            </a:r>
            <a:r>
              <a:rPr lang="en-US" altLang="ko-KR" sz="1200" dirty="0">
                <a:solidFill>
                  <a:srgbClr val="83756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Bear Child Care Infant Room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83756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Mama Bear Child Care Junior Room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83756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Mama Bear Child Care Accelerated Learning </a:t>
            </a:r>
            <a:r>
              <a:rPr lang="en-US" altLang="ko-KR" sz="1200" dirty="0" smtClean="0">
                <a:solidFill>
                  <a:srgbClr val="83756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Room</a:t>
            </a:r>
          </a:p>
          <a:p>
            <a:pPr algn="just"/>
            <a:endParaRPr lang="en-US" altLang="ko-KR" sz="1200" dirty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All programmes employ qualified staff and offer high</a:t>
            </a:r>
          </a:p>
          <a:p>
            <a:pPr algn="just"/>
            <a:endParaRPr lang="en-NZ" sz="1200" dirty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just"/>
            <a:r>
              <a:rPr lang="en-NZ" altLang="ko-KR" sz="1400" b="1" dirty="0">
                <a:solidFill>
                  <a:srgbClr val="AF275E"/>
                </a:solidFill>
                <a:latin typeface="Georgia" panose="02040502050405020303" pitchFamily="18" charset="0"/>
              </a:rPr>
              <a:t>Our </a:t>
            </a:r>
            <a:r>
              <a:rPr lang="en-NZ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</a:rPr>
              <a:t>Philosophy</a:t>
            </a:r>
          </a:p>
          <a:p>
            <a:pPr algn="just"/>
            <a:r>
              <a:rPr lang="en-US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Content</a:t>
            </a:r>
          </a:p>
          <a:p>
            <a:pPr algn="just"/>
            <a:endParaRPr lang="en-US" altLang="ko-KR" sz="1200" b="1" dirty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just"/>
            <a:endParaRPr lang="en-NZ" altLang="ko-KR" sz="1200" b="1" dirty="0">
              <a:solidFill>
                <a:srgbClr val="AF275E"/>
              </a:solidFill>
              <a:latin typeface="Georgia" panose="02040502050405020303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04742" y="1556792"/>
            <a:ext cx="38164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 smtClean="0">
                <a:solidFill>
                  <a:srgbClr val="8375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Vacancies</a:t>
            </a:r>
            <a:r>
              <a:rPr lang="en-US" altLang="ko-KR" sz="1200" b="1" dirty="0" smtClean="0">
                <a:solidFill>
                  <a:srgbClr val="83756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altLang="ko-KR" sz="1200" dirty="0" smtClean="0">
                <a:solidFill>
                  <a:srgbClr val="837562"/>
                </a:solidFill>
                <a:latin typeface="Courier New" panose="02070309020205020404" pitchFamily="49" charset="0"/>
                <a:ea typeface="Arial Unicode MS" panose="020B0604020202020204" pitchFamily="50" charset="-127"/>
                <a:cs typeface="Courier New" panose="02070309020205020404" pitchFamily="49" charset="0"/>
              </a:rPr>
              <a:t>There are currently limited child spaces available in all our programmes</a:t>
            </a:r>
            <a:endParaRPr lang="en-US" altLang="ko-KR" sz="1200" dirty="0">
              <a:solidFill>
                <a:srgbClr val="837562"/>
              </a:solidFill>
              <a:latin typeface="Courier New" panose="02070309020205020404" pitchFamily="49" charset="0"/>
              <a:ea typeface="Arial Unicode MS" panose="020B06040202020202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2500994" y="2208499"/>
            <a:ext cx="416381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80361" y="5373216"/>
            <a:ext cx="2016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200" u="sng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Click here to learn</a:t>
            </a:r>
          </a:p>
          <a:p>
            <a:pPr algn="r"/>
            <a:r>
              <a:rPr lang="en-NZ" sz="1200" u="sng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more about  environment</a:t>
            </a:r>
            <a:endParaRPr lang="en-NZ" sz="1200" u="sng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499203" y="5904901"/>
            <a:ext cx="4163812" cy="307777"/>
            <a:chOff x="2466545" y="5262627"/>
            <a:chExt cx="4163812" cy="307777"/>
          </a:xfrm>
        </p:grpSpPr>
        <p:sp>
          <p:nvSpPr>
            <p:cNvPr id="66" name="TextBox 65"/>
            <p:cNvSpPr txBox="1"/>
            <p:nvPr/>
          </p:nvSpPr>
          <p:spPr>
            <a:xfrm>
              <a:off x="3779260" y="5262627"/>
              <a:ext cx="15653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NZ" sz="1400" u="sng" dirty="0" smtClean="0">
                  <a:solidFill>
                    <a:srgbClr val="8D8F99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contact our staffs </a:t>
              </a:r>
              <a:endParaRPr lang="en-NZ" sz="1400" u="sng" dirty="0">
                <a:solidFill>
                  <a:srgbClr val="8D8F99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2466545" y="5272141"/>
              <a:ext cx="4163812" cy="0"/>
            </a:xfrm>
            <a:prstGeom prst="line">
              <a:avLst/>
            </a:prstGeom>
            <a:ln w="19050">
              <a:solidFill>
                <a:srgbClr val="F9C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0" y="177174"/>
            <a:ext cx="1774531" cy="138499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Menu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H2 (14pt)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Under line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Hover: no underline 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Font: Georgia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Current page: 16pt</a:t>
            </a:r>
          </a:p>
        </p:txBody>
      </p:sp>
      <p:cxnSp>
        <p:nvCxnSpPr>
          <p:cNvPr id="71" name="직선 연결선 70"/>
          <p:cNvCxnSpPr>
            <a:stCxn id="69" idx="3"/>
            <a:endCxn id="30" idx="1"/>
          </p:cNvCxnSpPr>
          <p:nvPr/>
        </p:nvCxnSpPr>
        <p:spPr>
          <a:xfrm>
            <a:off x="1774531" y="869672"/>
            <a:ext cx="236483" cy="35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135522" y="177174"/>
            <a:ext cx="1875305" cy="160043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Heading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H1 (32pt)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Font: Georgia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Width: 350-400px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Programmes: 28pt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Programmes: top boarder </a:t>
            </a:r>
          </a:p>
        </p:txBody>
      </p:sp>
      <p:cxnSp>
        <p:nvCxnSpPr>
          <p:cNvPr id="75" name="직선 연결선 74"/>
          <p:cNvCxnSpPr>
            <a:stCxn id="73" idx="1"/>
            <a:endCxn id="55" idx="3"/>
          </p:cNvCxnSpPr>
          <p:nvPr/>
        </p:nvCxnSpPr>
        <p:spPr>
          <a:xfrm flipH="1" flipV="1">
            <a:off x="4696581" y="814003"/>
            <a:ext cx="2438941" cy="163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267112" y="1890139"/>
            <a:ext cx="1774531" cy="181588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Vacancies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Font: Courier New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Colour: #837562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Vacancies: bold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Align: centre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Width: 750 </a:t>
            </a:r>
            <a:r>
              <a:rPr lang="en-NZ" sz="1400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px</a:t>
            </a:r>
            <a:endParaRPr lang="en-NZ" sz="1400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Border: bottom 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(White)</a:t>
            </a:r>
          </a:p>
        </p:txBody>
      </p:sp>
      <p:cxnSp>
        <p:nvCxnSpPr>
          <p:cNvPr id="77" name="직선 연결선 76"/>
          <p:cNvCxnSpPr/>
          <p:nvPr/>
        </p:nvCxnSpPr>
        <p:spPr>
          <a:xfrm>
            <a:off x="2439100" y="1319521"/>
            <a:ext cx="0" cy="203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3174822" y="19737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2079060" y="1319521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146769" y="1520216"/>
            <a:ext cx="571823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NZ" sz="1400" dirty="0" smtClean="0"/>
              <a:t>10px</a:t>
            </a:r>
            <a:endParaRPr lang="en-NZ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7324990" y="5941228"/>
            <a:ext cx="1563273" cy="73866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Main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Width: 820 </a:t>
            </a:r>
            <a:r>
              <a:rPr lang="en-NZ" sz="1400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px</a:t>
            </a:r>
            <a:endParaRPr lang="en-NZ" sz="1400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Align: justified</a:t>
            </a:r>
          </a:p>
        </p:txBody>
      </p:sp>
      <p:cxnSp>
        <p:nvCxnSpPr>
          <p:cNvPr id="83" name="직선 연결선 82"/>
          <p:cNvCxnSpPr>
            <a:stCxn id="76" idx="1"/>
            <a:endCxn id="59" idx="3"/>
          </p:cNvCxnSpPr>
          <p:nvPr/>
        </p:nvCxnSpPr>
        <p:spPr>
          <a:xfrm flipH="1" flipV="1">
            <a:off x="6421166" y="1895346"/>
            <a:ext cx="845946" cy="902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2788" y="1777612"/>
            <a:ext cx="1563273" cy="160043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List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Font: Arial Unicode MS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Title: Underline 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(13pt) 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Colour: #837562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Unordered list</a:t>
            </a:r>
          </a:p>
        </p:txBody>
      </p:sp>
      <p:cxnSp>
        <p:nvCxnSpPr>
          <p:cNvPr id="94" name="직선 연결선 93"/>
          <p:cNvCxnSpPr>
            <a:stCxn id="92" idx="3"/>
            <a:endCxn id="14" idx="1"/>
          </p:cNvCxnSpPr>
          <p:nvPr/>
        </p:nvCxnSpPr>
        <p:spPr>
          <a:xfrm>
            <a:off x="1636061" y="2577831"/>
            <a:ext cx="335143" cy="121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447554" y="4149080"/>
            <a:ext cx="1563273" cy="116955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Link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Font: Arial Unicode MS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Colour: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dddddd</a:t>
            </a:r>
            <a:endParaRPr lang="en-NZ" altLang="ko-KR" sz="1400" dirty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NZ" altLang="ko-KR" sz="1400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Alighn</a:t>
            </a:r>
            <a:r>
              <a:rPr lang="en-NZ" altLang="ko-KR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left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97" name="직선 연결선 96"/>
          <p:cNvCxnSpPr>
            <a:stCxn id="95" idx="1"/>
          </p:cNvCxnSpPr>
          <p:nvPr/>
        </p:nvCxnSpPr>
        <p:spPr>
          <a:xfrm flipH="1">
            <a:off x="6844139" y="4733856"/>
            <a:ext cx="603415" cy="63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2788" y="4357521"/>
            <a:ext cx="1851240" cy="22467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Staff contact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Font: Arial Unicode MS (14pt)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Colour: #8D8F99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Underlined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Align: Centre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Border colour: #F9CDAD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Width: 770px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Top-border</a:t>
            </a:r>
          </a:p>
        </p:txBody>
      </p:sp>
      <p:cxnSp>
        <p:nvCxnSpPr>
          <p:cNvPr id="101" name="직선 연결선 100"/>
          <p:cNvCxnSpPr/>
          <p:nvPr/>
        </p:nvCxnSpPr>
        <p:spPr>
          <a:xfrm>
            <a:off x="1955769" y="5480905"/>
            <a:ext cx="1856149" cy="577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1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35696" y="93303"/>
            <a:ext cx="5400600" cy="6624736"/>
          </a:xfrm>
          <a:prstGeom prst="rect">
            <a:avLst/>
          </a:prstGeom>
          <a:solidFill>
            <a:srgbClr val="F9F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직사각형 2"/>
          <p:cNvSpPr/>
          <p:nvPr/>
        </p:nvSpPr>
        <p:spPr>
          <a:xfrm>
            <a:off x="1971204" y="1412776"/>
            <a:ext cx="5150880" cy="4824536"/>
          </a:xfrm>
          <a:prstGeom prst="rect">
            <a:avLst/>
          </a:prstGeom>
          <a:solidFill>
            <a:srgbClr val="DFE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rgbClr val="C8C8A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5656" y="1070498"/>
            <a:ext cx="1669594" cy="307777"/>
          </a:xfrm>
          <a:prstGeom prst="rect">
            <a:avLst/>
          </a:prstGeom>
          <a:noFill/>
          <a:ln w="15875" cap="rnd">
            <a:noFill/>
          </a:ln>
        </p:spPr>
        <p:txBody>
          <a:bodyPr wrap="square" rtlCol="0">
            <a:spAutoFit/>
          </a:bodyPr>
          <a:lstStyle/>
          <a:p>
            <a:r>
              <a:rPr lang="en-NZ" sz="1400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Day of children</a:t>
            </a:r>
            <a:endParaRPr lang="en-NZ" sz="1400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1014" y="1070497"/>
            <a:ext cx="819231" cy="307777"/>
          </a:xfrm>
          <a:prstGeom prst="rect">
            <a:avLst/>
          </a:prstGeom>
          <a:noFill/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NZ" sz="1400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Home</a:t>
            </a:r>
            <a:endParaRPr lang="en-NZ" sz="1400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77648" y="1052352"/>
            <a:ext cx="174867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E942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Environment</a:t>
            </a:r>
            <a:endParaRPr lang="en-NZ" sz="1600" b="1" dirty="0">
              <a:solidFill>
                <a:srgbClr val="E9426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331" y="1070640"/>
            <a:ext cx="14640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programmes</a:t>
            </a:r>
            <a:endParaRPr lang="en-NZ" sz="1400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3903" y="6310560"/>
            <a:ext cx="5112569" cy="307776"/>
          </a:xfrm>
          <a:prstGeom prst="rect">
            <a:avLst/>
          </a:prstGeom>
          <a:solidFill>
            <a:srgbClr val="D9DB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4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Rights</a:t>
            </a:r>
            <a:endParaRPr lang="en-NZ" sz="1400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34383" y="148000"/>
            <a:ext cx="3155784" cy="982310"/>
            <a:chOff x="1785429" y="188640"/>
            <a:chExt cx="1130170" cy="982310"/>
          </a:xfrm>
        </p:grpSpPr>
        <p:sp>
          <p:nvSpPr>
            <p:cNvPr id="10" name="TextBox 9"/>
            <p:cNvSpPr txBox="1"/>
            <p:nvPr/>
          </p:nvSpPr>
          <p:spPr>
            <a:xfrm>
              <a:off x="1785429" y="188640"/>
              <a:ext cx="113017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3D2712"/>
                  </a:solidFill>
                  <a:latin typeface="Georgia" panose="02040502050405020303" pitchFamily="18" charset="0"/>
                  <a:cs typeface="Times" panose="02020603050405020304" pitchFamily="18" charset="0"/>
                </a:rPr>
                <a:t>Learning </a:t>
              </a:r>
              <a:r>
                <a:rPr lang="en-US" sz="3200" b="1" u="sng" dirty="0" smtClean="0">
                  <a:solidFill>
                    <a:srgbClr val="3D2712"/>
                  </a:solidFill>
                  <a:latin typeface="Georgia" panose="02040502050405020303" pitchFamily="18" charset="0"/>
                  <a:cs typeface="Times" panose="02020603050405020304" pitchFamily="18" charset="0"/>
                </a:rPr>
                <a:t>                         </a:t>
              </a:r>
              <a:endParaRPr lang="en-NZ" sz="3200" b="1" u="sng" dirty="0">
                <a:solidFill>
                  <a:srgbClr val="3D2712"/>
                </a:solidFill>
                <a:latin typeface="Georgia" panose="02040502050405020303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3679" y="647730"/>
              <a:ext cx="1005727" cy="52322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3D2712"/>
                  </a:solidFill>
                  <a:latin typeface="Georgia" panose="02040502050405020303" pitchFamily="18" charset="0"/>
                  <a:cs typeface="Times" panose="02020603050405020304" pitchFamily="18" charset="0"/>
                </a:rPr>
                <a:t>Environment</a:t>
              </a:r>
              <a:endParaRPr lang="en-NZ" sz="2800" b="1" dirty="0">
                <a:solidFill>
                  <a:srgbClr val="3D2712"/>
                </a:solidFill>
                <a:latin typeface="Georgia" panose="02040502050405020303" pitchFamily="18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1983903" y="686975"/>
            <a:ext cx="2416649" cy="0"/>
          </a:xfrm>
          <a:prstGeom prst="line">
            <a:avLst/>
          </a:prstGeom>
          <a:ln w="25400">
            <a:solidFill>
              <a:srgbClr val="3D27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77644" y="1522909"/>
            <a:ext cx="487062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The Child Care Centre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Established in 2001 Mama Bear Child Care is housed in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three modern purpose built classrooms set in spacious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natural grounds, overlooking Big Bear city. </a:t>
            </a:r>
            <a:endParaRPr lang="en-US" altLang="ko-KR" sz="1200" dirty="0" smtClean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just"/>
            <a:r>
              <a:rPr lang="en-US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Teachers are chosen </a:t>
            </a:r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for their qualifications, experience </a:t>
            </a:r>
            <a:r>
              <a:rPr lang="en-US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and</a:t>
            </a:r>
          </a:p>
          <a:p>
            <a:pPr algn="just"/>
            <a:r>
              <a:rPr lang="en-US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dedication. Children at Mama Bear's Child Care grow and</a:t>
            </a:r>
          </a:p>
          <a:p>
            <a:pPr algn="just"/>
            <a:r>
              <a:rPr lang="en-US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develop in a warm, nurturing atmosphere where the</a:t>
            </a:r>
          </a:p>
          <a:p>
            <a:pPr algn="just"/>
            <a:r>
              <a:rPr lang="en-US" altLang="ko-KR" sz="1200" dirty="0" err="1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programme</a:t>
            </a:r>
            <a:r>
              <a:rPr lang="en-US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is designed to meet each individual child's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changing needs and aspirations. Catering mainly to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parents in the work force or studying the centre closes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only for statutory holidays and between Christmas and New</a:t>
            </a:r>
          </a:p>
          <a:p>
            <a:pPr algn="just"/>
            <a:r>
              <a:rPr lang="en-NZ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Year</a:t>
            </a:r>
            <a:r>
              <a:rPr lang="en-NZ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(</a:t>
            </a:r>
            <a:r>
              <a:rPr lang="en-NZ" altLang="ko-KR" sz="1200" dirty="0" err="1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etc</a:t>
            </a:r>
            <a:r>
              <a:rPr lang="en-NZ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pPr algn="just"/>
            <a:endParaRPr lang="en-NZ" sz="1200" dirty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just"/>
            <a:r>
              <a:rPr lang="en-NZ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</a:rPr>
              <a:t>The prepared Environment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</a:t>
            </a:r>
            <a:r>
              <a:rPr lang="en-US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ontent</a:t>
            </a:r>
            <a:endParaRPr lang="en-NZ" altLang="ko-KR" sz="1200" b="1" dirty="0">
              <a:solidFill>
                <a:srgbClr val="AF275E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77645" y="4447530"/>
            <a:ext cx="23229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To Provide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Established in 2001 Mama Bear Child Care is housed in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three modern purpose </a:t>
            </a:r>
            <a:r>
              <a:rPr lang="en-US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built</a:t>
            </a:r>
            <a:endParaRPr lang="en-NZ" sz="1200" dirty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50464" y="4446786"/>
            <a:ext cx="23229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</a:rPr>
              <a:t>To produce</a:t>
            </a:r>
          </a:p>
          <a:p>
            <a:r>
              <a:rPr lang="en-US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Content</a:t>
            </a:r>
            <a:endParaRPr lang="en-NZ" altLang="ko-KR" sz="1200" b="1" dirty="0" smtClean="0">
              <a:solidFill>
                <a:srgbClr val="AF275E"/>
              </a:solidFill>
              <a:latin typeface="Georgia" panose="02040502050405020303" pitchFamily="18" charset="0"/>
            </a:endParaRPr>
          </a:p>
          <a:p>
            <a:pPr algn="just"/>
            <a:endParaRPr lang="en-NZ" sz="1200" dirty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7" name="직선 연결선 16"/>
          <p:cNvCxnSpPr>
            <a:stCxn id="13" idx="2"/>
          </p:cNvCxnSpPr>
          <p:nvPr/>
        </p:nvCxnSpPr>
        <p:spPr>
          <a:xfrm>
            <a:off x="4512954" y="4446786"/>
            <a:ext cx="0" cy="99843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490330" y="5929535"/>
            <a:ext cx="4163812" cy="307777"/>
            <a:chOff x="2466545" y="5262627"/>
            <a:chExt cx="4163812" cy="307777"/>
          </a:xfrm>
        </p:grpSpPr>
        <p:sp>
          <p:nvSpPr>
            <p:cNvPr id="24" name="TextBox 23"/>
            <p:cNvSpPr txBox="1"/>
            <p:nvPr/>
          </p:nvSpPr>
          <p:spPr>
            <a:xfrm>
              <a:off x="3713944" y="5262627"/>
              <a:ext cx="16691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NZ" sz="1400" u="sng" dirty="0" smtClean="0">
                  <a:solidFill>
                    <a:srgbClr val="8D8F99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contact our staffs </a:t>
              </a:r>
              <a:endParaRPr lang="en-NZ" sz="1400" u="sng" dirty="0">
                <a:solidFill>
                  <a:srgbClr val="8D8F99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466545" y="5272141"/>
              <a:ext cx="4163812" cy="0"/>
            </a:xfrm>
            <a:prstGeom prst="line">
              <a:avLst/>
            </a:prstGeom>
            <a:ln w="19050">
              <a:solidFill>
                <a:srgbClr val="F9C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05628" y="1895346"/>
            <a:ext cx="1563273" cy="73866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Context Heading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Font: Georgia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Colour:  #af2752</a:t>
            </a:r>
          </a:p>
        </p:txBody>
      </p:sp>
      <p:cxnSp>
        <p:nvCxnSpPr>
          <p:cNvPr id="27" name="직선 연결선 26"/>
          <p:cNvCxnSpPr>
            <a:stCxn id="26" idx="3"/>
          </p:cNvCxnSpPr>
          <p:nvPr/>
        </p:nvCxnSpPr>
        <p:spPr>
          <a:xfrm flipV="1">
            <a:off x="1668901" y="1700808"/>
            <a:ext cx="410159" cy="56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6525" y="2999416"/>
            <a:ext cx="1563273" cy="95410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Context 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Font: Arial Unicode MS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Colour:  #452632</a:t>
            </a:r>
          </a:p>
        </p:txBody>
      </p:sp>
      <p:cxnSp>
        <p:nvCxnSpPr>
          <p:cNvPr id="29" name="직선 연결선 28"/>
          <p:cNvCxnSpPr>
            <a:stCxn id="28" idx="3"/>
          </p:cNvCxnSpPr>
          <p:nvPr/>
        </p:nvCxnSpPr>
        <p:spPr>
          <a:xfrm flipV="1">
            <a:off x="1689798" y="2852936"/>
            <a:ext cx="389262" cy="62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90792" y="6457837"/>
            <a:ext cx="781636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 </a:t>
            </a:r>
            <a:r>
              <a:rPr lang="en-NZ" sz="1400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px</a:t>
            </a:r>
            <a:endParaRPr lang="en-NZ" sz="1400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33" name="직선 연결선 32"/>
          <p:cNvCxnSpPr>
            <a:stCxn id="8" idx="3"/>
          </p:cNvCxnSpPr>
          <p:nvPr/>
        </p:nvCxnSpPr>
        <p:spPr>
          <a:xfrm flipH="1">
            <a:off x="7096471" y="6464448"/>
            <a:ext cx="1" cy="253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31" idx="1"/>
          </p:cNvCxnSpPr>
          <p:nvPr/>
        </p:nvCxnSpPr>
        <p:spPr>
          <a:xfrm>
            <a:off x="7106951" y="6611726"/>
            <a:ext cx="283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90792" y="6102485"/>
            <a:ext cx="781636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 </a:t>
            </a:r>
            <a:r>
              <a:rPr lang="en-NZ" sz="1400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px</a:t>
            </a:r>
            <a:endParaRPr lang="en-NZ" sz="1400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7106950" y="6156671"/>
            <a:ext cx="1" cy="253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37" idx="1"/>
          </p:cNvCxnSpPr>
          <p:nvPr/>
        </p:nvCxnSpPr>
        <p:spPr>
          <a:xfrm>
            <a:off x="7106951" y="6256374"/>
            <a:ext cx="283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90792" y="1094080"/>
            <a:ext cx="781636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15 </a:t>
            </a:r>
            <a:r>
              <a:rPr lang="en-NZ" sz="1400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px</a:t>
            </a:r>
            <a:endParaRPr lang="en-NZ" sz="1400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7106950" y="1148266"/>
            <a:ext cx="1" cy="253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40" idx="1"/>
          </p:cNvCxnSpPr>
          <p:nvPr/>
        </p:nvCxnSpPr>
        <p:spPr>
          <a:xfrm>
            <a:off x="7106951" y="1247969"/>
            <a:ext cx="283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781453" y="822533"/>
            <a:ext cx="781636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15 </a:t>
            </a:r>
            <a:r>
              <a:rPr lang="en-NZ" sz="1400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px</a:t>
            </a:r>
            <a:endParaRPr lang="en-NZ" sz="1400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4497611" y="876719"/>
            <a:ext cx="1" cy="253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43" idx="1"/>
          </p:cNvCxnSpPr>
          <p:nvPr/>
        </p:nvCxnSpPr>
        <p:spPr>
          <a:xfrm>
            <a:off x="4497612" y="976422"/>
            <a:ext cx="283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26210" y="0"/>
            <a:ext cx="781636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20 </a:t>
            </a:r>
            <a:r>
              <a:rPr lang="en-NZ" sz="1400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px</a:t>
            </a:r>
            <a:endParaRPr lang="en-NZ" sz="1400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H="1">
            <a:off x="4042368" y="54186"/>
            <a:ext cx="1" cy="253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46" idx="1"/>
          </p:cNvCxnSpPr>
          <p:nvPr/>
        </p:nvCxnSpPr>
        <p:spPr>
          <a:xfrm>
            <a:off x="4042369" y="153889"/>
            <a:ext cx="283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12954" y="1531604"/>
            <a:ext cx="781636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 </a:t>
            </a:r>
            <a:r>
              <a:rPr lang="en-NZ" sz="1400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px</a:t>
            </a:r>
            <a:endParaRPr lang="en-NZ" sz="1400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4229112" y="1585790"/>
            <a:ext cx="1" cy="253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49" idx="1"/>
          </p:cNvCxnSpPr>
          <p:nvPr/>
        </p:nvCxnSpPr>
        <p:spPr>
          <a:xfrm>
            <a:off x="4229113" y="1685493"/>
            <a:ext cx="283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44539" y="4240112"/>
            <a:ext cx="781636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 </a:t>
            </a:r>
            <a:r>
              <a:rPr lang="en-NZ" sz="1400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px</a:t>
            </a:r>
            <a:endParaRPr lang="en-NZ" sz="1400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H="1">
            <a:off x="2760697" y="4294298"/>
            <a:ext cx="1" cy="253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endCxn id="52" idx="1"/>
          </p:cNvCxnSpPr>
          <p:nvPr/>
        </p:nvCxnSpPr>
        <p:spPr>
          <a:xfrm>
            <a:off x="2760698" y="4394001"/>
            <a:ext cx="283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26525" y="4832250"/>
            <a:ext cx="1563273" cy="138499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Provide/produce 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Font: Arial Unicode MS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Float: left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Boarder: right      (white)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68657" y="5458524"/>
            <a:ext cx="781636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7.5 </a:t>
            </a:r>
            <a:r>
              <a:rPr lang="en-NZ" sz="1400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px</a:t>
            </a:r>
            <a:endParaRPr lang="en-NZ" sz="1400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4142728" y="5222337"/>
            <a:ext cx="328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307169" y="5229200"/>
            <a:ext cx="1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63614" y="3825044"/>
            <a:ext cx="781636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15 </a:t>
            </a:r>
            <a:r>
              <a:rPr lang="en-NZ" sz="1400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px</a:t>
            </a:r>
            <a:endParaRPr lang="en-NZ" sz="1400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6737685" y="3588857"/>
            <a:ext cx="328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6902126" y="3595720"/>
            <a:ext cx="1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080361" y="5373216"/>
            <a:ext cx="2016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200" u="sng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Click here to learn</a:t>
            </a:r>
          </a:p>
          <a:p>
            <a:pPr algn="r"/>
            <a:r>
              <a:rPr lang="en-NZ" sz="1200" u="sng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more about  environment</a:t>
            </a:r>
            <a:endParaRPr lang="en-NZ" sz="1200" u="sng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02127" y="5766301"/>
            <a:ext cx="781636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 </a:t>
            </a:r>
            <a:r>
              <a:rPr lang="en-NZ" sz="1400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px</a:t>
            </a:r>
            <a:endParaRPr lang="en-NZ" sz="1400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H="1">
            <a:off x="6618285" y="5764732"/>
            <a:ext cx="1" cy="253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69" idx="1"/>
          </p:cNvCxnSpPr>
          <p:nvPr/>
        </p:nvCxnSpPr>
        <p:spPr>
          <a:xfrm>
            <a:off x="6618286" y="5920190"/>
            <a:ext cx="283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195736" y="6074078"/>
            <a:ext cx="706882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7.5px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3573273" y="6117908"/>
            <a:ext cx="0" cy="126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72" idx="3"/>
          </p:cNvCxnSpPr>
          <p:nvPr/>
        </p:nvCxnSpPr>
        <p:spPr>
          <a:xfrm flipV="1">
            <a:off x="2902618" y="6203042"/>
            <a:ext cx="664052" cy="2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58" idx="3"/>
            <a:endCxn id="14" idx="1"/>
          </p:cNvCxnSpPr>
          <p:nvPr/>
        </p:nvCxnSpPr>
        <p:spPr>
          <a:xfrm flipV="1">
            <a:off x="1689798" y="4878417"/>
            <a:ext cx="387847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4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35696" y="93303"/>
            <a:ext cx="5400600" cy="6624736"/>
          </a:xfrm>
          <a:prstGeom prst="rect">
            <a:avLst/>
          </a:prstGeom>
          <a:solidFill>
            <a:srgbClr val="F9F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직사각형 2"/>
          <p:cNvSpPr/>
          <p:nvPr/>
        </p:nvSpPr>
        <p:spPr>
          <a:xfrm>
            <a:off x="1971204" y="1412776"/>
            <a:ext cx="5150880" cy="4824536"/>
          </a:xfrm>
          <a:prstGeom prst="rect">
            <a:avLst/>
          </a:prstGeom>
          <a:solidFill>
            <a:srgbClr val="DFE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rgbClr val="C8C8A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6433" y="1071146"/>
            <a:ext cx="1669594" cy="307777"/>
          </a:xfrm>
          <a:prstGeom prst="rect">
            <a:avLst/>
          </a:prstGeom>
          <a:noFill/>
          <a:ln w="15875" cap="rnd">
            <a:noFill/>
          </a:ln>
        </p:spPr>
        <p:txBody>
          <a:bodyPr wrap="square" rtlCol="0">
            <a:spAutoFit/>
          </a:bodyPr>
          <a:lstStyle/>
          <a:p>
            <a:r>
              <a:rPr lang="en-NZ" sz="1400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Day of children</a:t>
            </a:r>
            <a:endParaRPr lang="en-NZ" sz="1400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9950" y="1070497"/>
            <a:ext cx="819231" cy="307777"/>
          </a:xfrm>
          <a:prstGeom prst="rect">
            <a:avLst/>
          </a:prstGeom>
          <a:noFill/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NZ" sz="1400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Home</a:t>
            </a:r>
            <a:endParaRPr lang="en-NZ" sz="1400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89855" y="1043714"/>
            <a:ext cx="20184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solidFill>
                  <a:srgbClr val="E9426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Day of Children</a:t>
            </a:r>
            <a:endParaRPr lang="en-NZ" sz="1600" b="1" dirty="0">
              <a:solidFill>
                <a:srgbClr val="E9426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6235" y="1070640"/>
            <a:ext cx="14640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Environment</a:t>
            </a:r>
            <a:endParaRPr lang="en-NZ" sz="1400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3903" y="6310560"/>
            <a:ext cx="5112569" cy="307776"/>
          </a:xfrm>
          <a:prstGeom prst="rect">
            <a:avLst/>
          </a:prstGeom>
          <a:solidFill>
            <a:srgbClr val="D9DB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4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Rights</a:t>
            </a:r>
            <a:endParaRPr lang="en-NZ" sz="1400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97807" y="148000"/>
            <a:ext cx="3155784" cy="1009742"/>
            <a:chOff x="1597807" y="148000"/>
            <a:chExt cx="3155784" cy="1009742"/>
          </a:xfrm>
        </p:grpSpPr>
        <p:grpSp>
          <p:nvGrpSpPr>
            <p:cNvPr id="9" name="그룹 8"/>
            <p:cNvGrpSpPr/>
            <p:nvPr/>
          </p:nvGrpSpPr>
          <p:grpSpPr>
            <a:xfrm>
              <a:off x="1597807" y="148000"/>
              <a:ext cx="3155784" cy="1009742"/>
              <a:chOff x="1785429" y="188640"/>
              <a:chExt cx="1130170" cy="100974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785429" y="188640"/>
                <a:ext cx="113017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rgbClr val="3D2712"/>
                    </a:solidFill>
                    <a:latin typeface="Georgia" panose="02040502050405020303" pitchFamily="18" charset="0"/>
                    <a:cs typeface="Times" panose="02020603050405020304" pitchFamily="18" charset="0"/>
                  </a:rPr>
                  <a:t>Day of </a:t>
                </a:r>
                <a:r>
                  <a:rPr lang="en-US" sz="3200" b="1" u="sng" dirty="0" smtClean="0">
                    <a:solidFill>
                      <a:srgbClr val="3D2712"/>
                    </a:solidFill>
                    <a:latin typeface="Georgia" panose="02040502050405020303" pitchFamily="18" charset="0"/>
                    <a:cs typeface="Times" panose="02020603050405020304" pitchFamily="18" charset="0"/>
                  </a:rPr>
                  <a:t>                         </a:t>
                </a:r>
                <a:endParaRPr lang="en-NZ" sz="3200" b="1" u="sng" dirty="0">
                  <a:solidFill>
                    <a:srgbClr val="3D2712"/>
                  </a:solidFill>
                  <a:latin typeface="Georgia" panose="02040502050405020303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67304" y="675162"/>
                <a:ext cx="1005727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3D2712"/>
                    </a:solidFill>
                    <a:latin typeface="Georgia" panose="02040502050405020303" pitchFamily="18" charset="0"/>
                    <a:cs typeface="Times" panose="02020603050405020304" pitchFamily="18" charset="0"/>
                  </a:rPr>
                  <a:t>Children</a:t>
                </a:r>
                <a:endParaRPr lang="en-NZ" sz="2800" b="1" dirty="0">
                  <a:solidFill>
                    <a:srgbClr val="3D2712"/>
                  </a:solidFill>
                  <a:latin typeface="Georgia" panose="02040502050405020303" pitchFamily="18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12" name="직선 연결선 11"/>
            <p:cNvCxnSpPr/>
            <p:nvPr/>
          </p:nvCxnSpPr>
          <p:spPr>
            <a:xfrm>
              <a:off x="1983903" y="686975"/>
              <a:ext cx="2416649" cy="0"/>
            </a:xfrm>
            <a:prstGeom prst="line">
              <a:avLst/>
            </a:prstGeom>
            <a:ln w="25400">
              <a:solidFill>
                <a:srgbClr val="3D2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77644" y="1522909"/>
            <a:ext cx="487062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The Child’s day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Mama Bear closes only on statutory holidays and briefly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at Christmas and New Year. It is open from 8 a.m. to 5.30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p.m. weekdays for full and part time enrolments of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children from three months to six years of age. So that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your child is fully part of the centre community and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gains the maximum benefit from the education programmes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we prefer a minimum of 16 hours enrolment per week in</a:t>
            </a:r>
          </a:p>
          <a:p>
            <a:pPr algn="just"/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childcare preferably spread over a minimum of four days.</a:t>
            </a:r>
            <a:endParaRPr lang="en-NZ" sz="1200" dirty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just"/>
            <a:endParaRPr lang="en-NZ" altLang="ko-KR" sz="1400" b="1" dirty="0" smtClean="0">
              <a:solidFill>
                <a:srgbClr val="AF275E"/>
              </a:solidFill>
              <a:latin typeface="Georgia" panose="02040502050405020303" pitchFamily="18" charset="0"/>
            </a:endParaRPr>
          </a:p>
          <a:p>
            <a:pPr algn="just"/>
            <a:r>
              <a:rPr lang="en-NZ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</a:rPr>
              <a:t>Timetable</a:t>
            </a:r>
            <a:endParaRPr lang="en-NZ" altLang="ko-KR" sz="1200" b="1" dirty="0" smtClean="0">
              <a:solidFill>
                <a:srgbClr val="AF275E"/>
              </a:solidFill>
              <a:latin typeface="Georgia" panose="02040502050405020303" pitchFamily="18" charset="0"/>
            </a:endParaRPr>
          </a:p>
          <a:p>
            <a:pPr algn="just"/>
            <a:endParaRPr lang="en-NZ" altLang="ko-KR" sz="1400" b="1" dirty="0" smtClean="0">
              <a:solidFill>
                <a:srgbClr val="AF275E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36335"/>
              </p:ext>
            </p:extLst>
          </p:nvPr>
        </p:nvGraphicFramePr>
        <p:xfrm>
          <a:off x="3175699" y="3645024"/>
          <a:ext cx="2836460" cy="1656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115"/>
                <a:gridCol w="709115"/>
                <a:gridCol w="709115"/>
                <a:gridCol w="709115"/>
              </a:tblGrid>
              <a:tr h="416835"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</a:tr>
              <a:tr h="619675"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</a:tr>
              <a:tr h="619675"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DAD"/>
                    </a:solidFill>
                  </a:tcPr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2575405" y="5948445"/>
            <a:ext cx="4163812" cy="307777"/>
            <a:chOff x="2466545" y="5262627"/>
            <a:chExt cx="4163812" cy="307777"/>
          </a:xfrm>
        </p:grpSpPr>
        <p:sp>
          <p:nvSpPr>
            <p:cNvPr id="24" name="TextBox 23"/>
            <p:cNvSpPr txBox="1"/>
            <p:nvPr/>
          </p:nvSpPr>
          <p:spPr>
            <a:xfrm>
              <a:off x="3724831" y="5262627"/>
              <a:ext cx="16560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NZ" sz="1400" u="sng" dirty="0" smtClean="0">
                  <a:solidFill>
                    <a:srgbClr val="8D8F99"/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Contact our staffs </a:t>
              </a:r>
              <a:endParaRPr lang="en-NZ" sz="1400" u="sng" dirty="0">
                <a:solidFill>
                  <a:srgbClr val="8D8F99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466545" y="5272141"/>
              <a:ext cx="4163812" cy="0"/>
            </a:xfrm>
            <a:prstGeom prst="line">
              <a:avLst/>
            </a:prstGeom>
            <a:ln w="19050">
              <a:solidFill>
                <a:srgbClr val="F9C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717722" y="3915468"/>
            <a:ext cx="2195736" cy="116955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Table 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Boarder: white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Font: Arial Unicode MS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Colour:  #452632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Table colour: #F9CDAD</a:t>
            </a:r>
          </a:p>
        </p:txBody>
      </p:sp>
      <p:cxnSp>
        <p:nvCxnSpPr>
          <p:cNvPr id="28" name="직선 연결선 27"/>
          <p:cNvCxnSpPr>
            <a:stCxn id="26" idx="1"/>
            <a:endCxn id="17" idx="3"/>
          </p:cNvCxnSpPr>
          <p:nvPr/>
        </p:nvCxnSpPr>
        <p:spPr>
          <a:xfrm flipH="1" flipV="1">
            <a:off x="6012159" y="4473116"/>
            <a:ext cx="705563" cy="27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42873" y="3517267"/>
            <a:ext cx="781636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10px</a:t>
            </a:r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3159031" y="3571453"/>
            <a:ext cx="1" cy="253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29" idx="1"/>
          </p:cNvCxnSpPr>
          <p:nvPr/>
        </p:nvCxnSpPr>
        <p:spPr>
          <a:xfrm>
            <a:off x="3159032" y="3671156"/>
            <a:ext cx="283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80361" y="5373216"/>
            <a:ext cx="2016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200" u="sng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Click here to learn</a:t>
            </a:r>
          </a:p>
          <a:p>
            <a:pPr algn="r"/>
            <a:r>
              <a:rPr lang="en-NZ" sz="1200" u="sng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more about  environment</a:t>
            </a:r>
            <a:endParaRPr lang="en-NZ" sz="1200" u="sng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77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1235" y="104310"/>
            <a:ext cx="8712968" cy="5180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직사각형 4"/>
          <p:cNvSpPr/>
          <p:nvPr/>
        </p:nvSpPr>
        <p:spPr>
          <a:xfrm>
            <a:off x="407259" y="682966"/>
            <a:ext cx="8280920" cy="4104456"/>
          </a:xfrm>
          <a:prstGeom prst="rect">
            <a:avLst/>
          </a:prstGeom>
          <a:solidFill>
            <a:srgbClr val="F9F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923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69" t="24851" r="65930" b="36143"/>
          <a:stretch/>
        </p:blipFill>
        <p:spPr>
          <a:xfrm>
            <a:off x="5717721" y="656064"/>
            <a:ext cx="3030743" cy="41044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6370" y="332675"/>
            <a:ext cx="2129086" cy="369332"/>
          </a:xfrm>
          <a:prstGeom prst="rect">
            <a:avLst/>
          </a:prstGeom>
          <a:noFill/>
          <a:ln w="15875" cap="rnd">
            <a:noFill/>
          </a:ln>
        </p:spPr>
        <p:txBody>
          <a:bodyPr wrap="square" rtlCol="0">
            <a:spAutoFit/>
          </a:bodyPr>
          <a:lstStyle/>
          <a:p>
            <a:r>
              <a:rPr lang="en-NZ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Day of children</a:t>
            </a:r>
            <a:endParaRPr lang="en-NZ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6549" y="332926"/>
            <a:ext cx="1838858" cy="369332"/>
          </a:xfrm>
          <a:prstGeom prst="rect">
            <a:avLst/>
          </a:prstGeom>
          <a:noFill/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NZ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programmes </a:t>
            </a:r>
            <a:endParaRPr lang="en-NZ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7496" y="332754"/>
            <a:ext cx="1879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Environment</a:t>
            </a:r>
            <a:endParaRPr lang="en-NZ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697" y="4856895"/>
            <a:ext cx="8246793" cy="307777"/>
          </a:xfrm>
          <a:prstGeom prst="rect">
            <a:avLst/>
          </a:prstGeom>
          <a:solidFill>
            <a:srgbClr val="D9DB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4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Rights</a:t>
            </a:r>
            <a:endParaRPr lang="en-NZ" sz="1400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9413" y="738194"/>
            <a:ext cx="3819283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3500" dirty="0" smtClean="0">
                <a:ln w="19050">
                  <a:noFill/>
                </a:ln>
                <a:solidFill>
                  <a:srgbClr val="9BBCA9"/>
                </a:solidFill>
                <a:latin typeface="Arial Black" panose="020B0A040201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Be Member of</a:t>
            </a:r>
            <a:endParaRPr lang="en-NZ" sz="3500" dirty="0">
              <a:ln w="19050">
                <a:noFill/>
              </a:ln>
              <a:solidFill>
                <a:srgbClr val="9BBCA9"/>
              </a:solidFill>
              <a:latin typeface="Arial Black" panose="020B0A0402010202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61929" y="1158057"/>
            <a:ext cx="33461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ko-KR" sz="3500" dirty="0" smtClean="0">
                <a:ln w="19050">
                  <a:noFill/>
                </a:ln>
                <a:solidFill>
                  <a:srgbClr val="9BBCA9"/>
                </a:solidFill>
                <a:latin typeface="Arial Black" panose="020B0A040201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Mama Bear</a:t>
            </a:r>
            <a:endParaRPr lang="en-NZ" altLang="ko-KR" sz="3500" dirty="0">
              <a:ln w="19050">
                <a:noFill/>
              </a:ln>
              <a:solidFill>
                <a:srgbClr val="9BBCA9"/>
              </a:solidFill>
              <a:latin typeface="Arial Black" panose="020B0A0402010202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0983" y="1610668"/>
            <a:ext cx="31728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ko-KR" sz="3500" dirty="0" smtClean="0">
                <a:ln w="19050">
                  <a:noFill/>
                </a:ln>
                <a:solidFill>
                  <a:srgbClr val="9BBCA9"/>
                </a:solidFill>
                <a:latin typeface="Arial Black" panose="020B0A040201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Child Care</a:t>
            </a:r>
            <a:endParaRPr lang="en-NZ" altLang="ko-KR" sz="3500" dirty="0">
              <a:ln w="19050">
                <a:noFill/>
              </a:ln>
              <a:solidFill>
                <a:srgbClr val="9BBCA9"/>
              </a:solidFill>
              <a:latin typeface="Arial Black" panose="020B0A0402010202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924" y="337532"/>
            <a:ext cx="920105" cy="369332"/>
          </a:xfrm>
          <a:prstGeom prst="rect">
            <a:avLst/>
          </a:prstGeom>
          <a:noFill/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NZ" b="1" u="sng" dirty="0" smtClean="0">
                <a:solidFill>
                  <a:srgbClr val="D4853C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Home </a:t>
            </a:r>
            <a:endParaRPr lang="en-NZ" b="1" u="sng" dirty="0">
              <a:solidFill>
                <a:srgbClr val="D4853C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924" y="2256136"/>
            <a:ext cx="40107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Mama Bear Staff</a:t>
            </a:r>
          </a:p>
          <a:p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All programs employ qualified staff and offer high</a:t>
            </a:r>
          </a:p>
          <a:p>
            <a:r>
              <a:rPr lang="en-US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quality care and education in accordance with the Big</a:t>
            </a:r>
          </a:p>
          <a:p>
            <a:r>
              <a:rPr lang="en-NZ" altLang="ko-KR" sz="1200" dirty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Bear early childhood curriculum</a:t>
            </a:r>
            <a:r>
              <a:rPr lang="en-NZ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en-NZ" altLang="ko-KR" sz="1400" b="1" dirty="0" smtClean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2199" y="3785811"/>
            <a:ext cx="2293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Centre Manager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List of names and emails</a:t>
            </a:r>
            <a:endParaRPr lang="en-NZ" altLang="ko-KR" sz="1400" b="1" dirty="0" smtClean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4436" y="3284984"/>
            <a:ext cx="2293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Centre Owner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List of names and emails</a:t>
            </a:r>
            <a:endParaRPr lang="en-NZ" altLang="ko-KR" sz="1400" b="1" dirty="0" smtClean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18760" y="3293368"/>
            <a:ext cx="2293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 smtClean="0">
                <a:solidFill>
                  <a:srgbClr val="AF275E"/>
                </a:solidFill>
                <a:latin typeface="Georgia" panose="02040502050405020303" pitchFamily="18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Teachers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452632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List of names and emails</a:t>
            </a:r>
            <a:endParaRPr lang="en-NZ" altLang="ko-KR" sz="1400" b="1" dirty="0" smtClean="0">
              <a:solidFill>
                <a:srgbClr val="452632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05980" y="3229758"/>
            <a:ext cx="4680520" cy="0"/>
          </a:xfrm>
          <a:prstGeom prst="line">
            <a:avLst/>
          </a:prstGeom>
          <a:ln w="38100">
            <a:solidFill>
              <a:srgbClr val="F9C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0702" y="4579896"/>
            <a:ext cx="1563273" cy="116955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Contact list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Font: Arial Unicode MS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Float: left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Unordered list</a:t>
            </a:r>
          </a:p>
        </p:txBody>
      </p:sp>
      <p:cxnSp>
        <p:nvCxnSpPr>
          <p:cNvPr id="25" name="직선 연결선 24"/>
          <p:cNvCxnSpPr>
            <a:stCxn id="23" idx="0"/>
            <a:endCxn id="19" idx="2"/>
          </p:cNvCxnSpPr>
          <p:nvPr/>
        </p:nvCxnSpPr>
        <p:spPr>
          <a:xfrm flipV="1">
            <a:off x="1412339" y="4278254"/>
            <a:ext cx="206430" cy="301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75699" y="3785811"/>
            <a:ext cx="2445902" cy="116955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Staff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Font: Arial Unicode MS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Width: 750px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Border: bottom 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Border colour: </a:t>
            </a:r>
            <a:r>
              <a:rPr lang="en-NZ" altLang="ko-KR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#452632</a:t>
            </a:r>
          </a:p>
        </p:txBody>
      </p:sp>
      <p:cxnSp>
        <p:nvCxnSpPr>
          <p:cNvPr id="28" name="직선 연결선 27"/>
          <p:cNvCxnSpPr>
            <a:stCxn id="21" idx="2"/>
            <a:endCxn id="18" idx="2"/>
          </p:cNvCxnSpPr>
          <p:nvPr/>
        </p:nvCxnSpPr>
        <p:spPr>
          <a:xfrm flipH="1" flipV="1">
            <a:off x="2542322" y="3117910"/>
            <a:ext cx="1523008" cy="66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85293" y="4955362"/>
            <a:ext cx="1464645" cy="138499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Image</a:t>
            </a:r>
            <a:endParaRPr lang="en-NZ" sz="1400" u="sng" dirty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NO margin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NO padding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Float: left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Width: 250px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Height: 700px</a:t>
            </a:r>
          </a:p>
        </p:txBody>
      </p:sp>
      <p:cxnSp>
        <p:nvCxnSpPr>
          <p:cNvPr id="31" name="직선 연결선 30"/>
          <p:cNvCxnSpPr>
            <a:stCxn id="29" idx="0"/>
            <a:endCxn id="6" idx="2"/>
          </p:cNvCxnSpPr>
          <p:nvPr/>
        </p:nvCxnSpPr>
        <p:spPr>
          <a:xfrm flipH="1" flipV="1">
            <a:off x="7233093" y="4760520"/>
            <a:ext cx="384523" cy="19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75219" y="1788999"/>
            <a:ext cx="2022829" cy="116955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u="sng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Heading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Font: Arial Black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Float: left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Relative positioning</a:t>
            </a:r>
          </a:p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Font-size: 35pt</a:t>
            </a:r>
          </a:p>
        </p:txBody>
      </p:sp>
      <p:cxnSp>
        <p:nvCxnSpPr>
          <p:cNvPr id="34" name="직선 연결선 33"/>
          <p:cNvCxnSpPr>
            <a:endCxn id="14" idx="3"/>
          </p:cNvCxnSpPr>
          <p:nvPr/>
        </p:nvCxnSpPr>
        <p:spPr>
          <a:xfrm flipH="1" flipV="1">
            <a:off x="4408696" y="1053665"/>
            <a:ext cx="977937" cy="73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16174" y="584305"/>
            <a:ext cx="781636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15 </a:t>
            </a:r>
            <a:r>
              <a:rPr lang="en-NZ" sz="1400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px</a:t>
            </a:r>
            <a:endParaRPr lang="en-NZ" sz="1400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4032332" y="638491"/>
            <a:ext cx="1" cy="253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36" idx="1"/>
          </p:cNvCxnSpPr>
          <p:nvPr/>
        </p:nvCxnSpPr>
        <p:spPr>
          <a:xfrm>
            <a:off x="4032333" y="738194"/>
            <a:ext cx="283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99974" y="484602"/>
            <a:ext cx="781636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400" dirty="0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10 </a:t>
            </a:r>
            <a:r>
              <a:rPr lang="en-NZ" sz="1400" dirty="0" err="1" smtClean="0">
                <a:solidFill>
                  <a:schemeClr val="tx2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px</a:t>
            </a:r>
            <a:endParaRPr lang="en-NZ" sz="1400" dirty="0" smtClean="0">
              <a:solidFill>
                <a:schemeClr val="tx2">
                  <a:lumMod val="7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6716132" y="538788"/>
            <a:ext cx="1" cy="253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39" idx="1"/>
          </p:cNvCxnSpPr>
          <p:nvPr/>
        </p:nvCxnSpPr>
        <p:spPr>
          <a:xfrm>
            <a:off x="6716133" y="638491"/>
            <a:ext cx="283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331640" y="104310"/>
            <a:ext cx="0" cy="20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013533" y="2765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971600" y="31387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692711" y="80194"/>
            <a:ext cx="571823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NZ" sz="1400" dirty="0" smtClean="0"/>
              <a:t>20px</a:t>
            </a:r>
            <a:endParaRPr lang="en-NZ" sz="14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1769951" y="3647654"/>
            <a:ext cx="0" cy="20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451844" y="38198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409911" y="385721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31022" y="3712746"/>
            <a:ext cx="571823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NZ" sz="1400" dirty="0" smtClean="0"/>
              <a:t>10px</a:t>
            </a:r>
            <a:endParaRPr lang="en-NZ" sz="14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960647" y="3009707"/>
            <a:ext cx="0" cy="20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42540" y="31819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600607" y="3219271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21718" y="3041346"/>
            <a:ext cx="571823" cy="307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NZ" sz="1400" dirty="0" smtClean="0"/>
              <a:t>10px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2781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817</Words>
  <Application>Microsoft Office PowerPoint</Application>
  <PresentationFormat>화면 슬라이드 쇼(4:3)</PresentationFormat>
  <Paragraphs>243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Hyunsun</dc:creator>
  <cp:lastModifiedBy>Hyunsun</cp:lastModifiedBy>
  <cp:revision>60</cp:revision>
  <dcterms:created xsi:type="dcterms:W3CDTF">2016-04-20T07:51:12Z</dcterms:created>
  <dcterms:modified xsi:type="dcterms:W3CDTF">2016-04-20T18:24:24Z</dcterms:modified>
</cp:coreProperties>
</file>