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43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F9331-5C11-4564-9075-5AD6F282CE3F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92EE0-B8C2-4E1F-9C60-0201200E67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516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E8AF0-08D4-4EC9-93FF-D2DD3A370575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57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NZ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AEE2-49AF-4DA4-812F-1CCA2370F5B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079-98CF-407E-A27C-0A6720E0242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695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AEE2-49AF-4DA4-812F-1CCA2370F5B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079-98CF-407E-A27C-0A6720E0242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914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AEE2-49AF-4DA4-812F-1CCA2370F5B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079-98CF-407E-A27C-0A6720E0242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212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AEE2-49AF-4DA4-812F-1CCA2370F5B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079-98CF-407E-A27C-0A6720E0242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056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AEE2-49AF-4DA4-812F-1CCA2370F5B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079-98CF-407E-A27C-0A6720E0242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232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AEE2-49AF-4DA4-812F-1CCA2370F5B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079-98CF-407E-A27C-0A6720E0242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46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AEE2-49AF-4DA4-812F-1CCA2370F5B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079-98CF-407E-A27C-0A6720E0242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919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AEE2-49AF-4DA4-812F-1CCA2370F5B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079-98CF-407E-A27C-0A6720E0242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497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AEE2-49AF-4DA4-812F-1CCA2370F5B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079-98CF-407E-A27C-0A6720E0242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208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AEE2-49AF-4DA4-812F-1CCA2370F5B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079-98CF-407E-A27C-0A6720E0242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877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AEE2-49AF-4DA4-812F-1CCA2370F5B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079-98CF-407E-A27C-0A6720E0242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589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4AEE2-49AF-4DA4-812F-1CCA2370F5B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2F079-98CF-407E-A27C-0A6720E0242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004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1235" y="104310"/>
            <a:ext cx="8712968" cy="5180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직사각형 12"/>
          <p:cNvSpPr/>
          <p:nvPr/>
        </p:nvSpPr>
        <p:spPr>
          <a:xfrm>
            <a:off x="415570" y="656064"/>
            <a:ext cx="8280920" cy="4104456"/>
          </a:xfrm>
          <a:prstGeom prst="rect">
            <a:avLst/>
          </a:prstGeom>
          <a:solidFill>
            <a:srgbClr val="F9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923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9" t="24851" r="65930" b="36143"/>
          <a:stretch/>
        </p:blipFill>
        <p:spPr>
          <a:xfrm>
            <a:off x="370380" y="656064"/>
            <a:ext cx="3030743" cy="41044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37998" y="1131616"/>
            <a:ext cx="33843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4000" dirty="0" smtClean="0">
                <a:ln w="19050">
                  <a:noFill/>
                </a:ln>
                <a:solidFill>
                  <a:srgbClr val="9BBCA9"/>
                </a:solidFill>
                <a:latin typeface="Arial Black" panose="020B0A04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Mama Bear</a:t>
            </a:r>
            <a:endParaRPr lang="en-NZ" sz="4000" dirty="0">
              <a:ln w="19050">
                <a:noFill/>
              </a:ln>
              <a:solidFill>
                <a:srgbClr val="9BBCA9"/>
              </a:solidFill>
              <a:latin typeface="Arial Black" panose="020B0A0402010202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9126" y="1767123"/>
            <a:ext cx="3505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ko-KR" sz="4000" dirty="0" smtClean="0">
                <a:ln w="19050">
                  <a:noFill/>
                </a:ln>
                <a:solidFill>
                  <a:srgbClr val="9BBCA9"/>
                </a:solidFill>
                <a:latin typeface="Arial Black" panose="020B0A04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Child Care</a:t>
            </a:r>
            <a:endParaRPr lang="en-NZ" altLang="ko-KR" sz="4000" dirty="0">
              <a:ln w="19050">
                <a:noFill/>
              </a:ln>
              <a:solidFill>
                <a:srgbClr val="9BBCA9"/>
              </a:solidFill>
              <a:latin typeface="Arial Black" panose="020B0A0402010202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314" y="2446681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Arial Unicode MS" panose="020B0604020202020204" pitchFamily="50" charset="-127"/>
                <a:cs typeface="Courier New" panose="02070309020205020404" pitchFamily="49" charset="0"/>
              </a:rPr>
              <a:t>Mama Bear Child Care is 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Arial Unicode MS" panose="020B0604020202020204" pitchFamily="50" charset="-127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Arial Unicode MS" panose="020B0604020202020204" pitchFamily="50" charset="-127"/>
                <a:cs typeface="Courier New" panose="02070309020205020404" pitchFamily="49" charset="0"/>
              </a:rPr>
              <a:t>a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Arial Unicode MS" panose="020B0604020202020204" pitchFamily="50" charset="-127"/>
                <a:cs typeface="Courier New" panose="02070309020205020404" pitchFamily="49" charset="0"/>
              </a:rPr>
              <a:t>privately run childcare centre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Arial Unicode MS" panose="020B0604020202020204" pitchFamily="50" charset="-127"/>
                <a:cs typeface="Courier New" panose="02070309020205020404" pitchFamily="49" charset="0"/>
              </a:rPr>
              <a:t>.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Arial Unicode MS" panose="020B0604020202020204" pitchFamily="50" charset="-127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60549" y="2892647"/>
            <a:ext cx="502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offer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range of child care and education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 with our wonderful staffs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Arial Unicode MS" panose="020B0604020202020204" pitchFamily="50" charset="-127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56370" y="332675"/>
            <a:ext cx="2129086" cy="369332"/>
          </a:xfrm>
          <a:prstGeom prst="rect">
            <a:avLst/>
          </a:prstGeom>
          <a:noFill/>
          <a:ln w="15875" cap="rnd">
            <a:noFill/>
          </a:ln>
        </p:spPr>
        <p:txBody>
          <a:bodyPr wrap="square" rtlCol="0">
            <a:spAutoFit/>
          </a:bodyPr>
          <a:lstStyle/>
          <a:p>
            <a:r>
              <a:rPr lang="en-NZ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Day of children</a:t>
            </a:r>
            <a:endParaRPr lang="en-NZ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6549" y="332926"/>
            <a:ext cx="1838858" cy="369332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NZ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programmes </a:t>
            </a:r>
            <a:endParaRPr lang="en-NZ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541" y="276529"/>
            <a:ext cx="12419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2400" b="1" dirty="0" smtClean="0">
                <a:solidFill>
                  <a:srgbClr val="E942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Home</a:t>
            </a:r>
            <a:endParaRPr lang="en-NZ" sz="2000" b="1" dirty="0">
              <a:solidFill>
                <a:srgbClr val="E942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7496" y="332754"/>
            <a:ext cx="1879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Environment</a:t>
            </a:r>
            <a:endParaRPr lang="en-NZ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9697" y="4856895"/>
            <a:ext cx="8246793" cy="307777"/>
          </a:xfrm>
          <a:prstGeom prst="rect">
            <a:avLst/>
          </a:prstGeom>
          <a:solidFill>
            <a:srgbClr val="D9DB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4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Rights</a:t>
            </a:r>
            <a:endParaRPr lang="en-NZ" sz="1400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직선 연결선 51"/>
          <p:cNvCxnSpPr>
            <a:stCxn id="25" idx="2"/>
            <a:endCxn id="25" idx="2"/>
          </p:cNvCxnSpPr>
          <p:nvPr/>
        </p:nvCxnSpPr>
        <p:spPr>
          <a:xfrm>
            <a:off x="6073484" y="341586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18" idx="0"/>
            <a:endCxn id="18" idx="0"/>
          </p:cNvCxnSpPr>
          <p:nvPr/>
        </p:nvCxnSpPr>
        <p:spPr>
          <a:xfrm>
            <a:off x="1013533" y="2765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16066" y="53180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24754" y="49369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687429" y="12665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3128247" y="22772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956055" y="3415867"/>
            <a:ext cx="1589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rgbClr val="8D8F99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contact our staffs </a:t>
            </a:r>
            <a:endParaRPr lang="en-NZ" sz="1400" u="sng" dirty="0">
              <a:solidFill>
                <a:srgbClr val="8D8F99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3612626" y="3425381"/>
            <a:ext cx="4163812" cy="0"/>
          </a:xfrm>
          <a:prstGeom prst="line">
            <a:avLst/>
          </a:prstGeom>
          <a:ln w="19050">
            <a:solidFill>
              <a:srgbClr val="F9C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35696" y="93303"/>
            <a:ext cx="5400600" cy="6624736"/>
          </a:xfrm>
          <a:prstGeom prst="rect">
            <a:avLst/>
          </a:prstGeom>
          <a:solidFill>
            <a:srgbClr val="F9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직사각형 13"/>
          <p:cNvSpPr/>
          <p:nvPr/>
        </p:nvSpPr>
        <p:spPr>
          <a:xfrm>
            <a:off x="1971204" y="1378275"/>
            <a:ext cx="5150880" cy="4824536"/>
          </a:xfrm>
          <a:prstGeom prst="rect">
            <a:avLst/>
          </a:prstGeom>
          <a:solidFill>
            <a:srgbClr val="DFE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rgbClr val="C8C8A9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65928" y="1070498"/>
            <a:ext cx="1669594" cy="307777"/>
          </a:xfrm>
          <a:prstGeom prst="rect">
            <a:avLst/>
          </a:prstGeom>
          <a:noFill/>
          <a:ln w="15875" cap="rnd">
            <a:noFill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Day of children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1014" y="1070497"/>
            <a:ext cx="819231" cy="307777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Home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3408" y="1042762"/>
            <a:ext cx="174867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E942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programmes</a:t>
            </a:r>
            <a:endParaRPr lang="en-NZ" sz="1600" b="1" dirty="0">
              <a:solidFill>
                <a:srgbClr val="E942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44528" y="1079784"/>
            <a:ext cx="14640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Environment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3903" y="6310560"/>
            <a:ext cx="5112569" cy="307776"/>
          </a:xfrm>
          <a:prstGeom prst="rect">
            <a:avLst/>
          </a:prstGeom>
          <a:solidFill>
            <a:srgbClr val="D9DB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4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Rights</a:t>
            </a:r>
            <a:endParaRPr lang="en-NZ" sz="1400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613936" y="93303"/>
            <a:ext cx="3155784" cy="982310"/>
            <a:chOff x="4048324" y="2325328"/>
            <a:chExt cx="3155784" cy="982310"/>
          </a:xfrm>
        </p:grpSpPr>
        <p:grpSp>
          <p:nvGrpSpPr>
            <p:cNvPr id="53" name="그룹 52"/>
            <p:cNvGrpSpPr/>
            <p:nvPr/>
          </p:nvGrpSpPr>
          <p:grpSpPr>
            <a:xfrm>
              <a:off x="4048324" y="2325328"/>
              <a:ext cx="3155784" cy="982310"/>
              <a:chOff x="1785429" y="188640"/>
              <a:chExt cx="1130170" cy="982310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785429" y="188640"/>
                <a:ext cx="113017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rgbClr val="3D2712"/>
                    </a:solidFill>
                    <a:latin typeface="Georgia" panose="02040502050405020303" pitchFamily="18" charset="0"/>
                    <a:cs typeface="Times" panose="02020603050405020304" pitchFamily="18" charset="0"/>
                  </a:rPr>
                  <a:t>Our </a:t>
                </a:r>
                <a:r>
                  <a:rPr lang="en-US" sz="3200" b="1" u="sng" dirty="0" smtClean="0">
                    <a:solidFill>
                      <a:srgbClr val="3D2712"/>
                    </a:solidFill>
                    <a:latin typeface="Georgia" panose="02040502050405020303" pitchFamily="18" charset="0"/>
                    <a:cs typeface="Times" panose="02020603050405020304" pitchFamily="18" charset="0"/>
                  </a:rPr>
                  <a:t>                         </a:t>
                </a:r>
                <a:endParaRPr lang="en-NZ" sz="3200" b="1" u="sng" dirty="0">
                  <a:solidFill>
                    <a:srgbClr val="3D2712"/>
                  </a:solidFill>
                  <a:latin typeface="Georgia" panose="02040502050405020303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883679" y="647730"/>
                <a:ext cx="1005727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3D2712"/>
                    </a:solidFill>
                    <a:latin typeface="Georgia" panose="02040502050405020303" pitchFamily="18" charset="0"/>
                    <a:cs typeface="Times" panose="02020603050405020304" pitchFamily="18" charset="0"/>
                  </a:rPr>
                  <a:t>programmes</a:t>
                </a:r>
                <a:endParaRPr lang="en-NZ" sz="2800" b="1" dirty="0">
                  <a:solidFill>
                    <a:srgbClr val="3D2712"/>
                  </a:solidFill>
                  <a:latin typeface="Georgia" panose="02040502050405020303" pitchFamily="18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56" name="직선 연결선 55"/>
            <p:cNvCxnSpPr/>
            <p:nvPr/>
          </p:nvCxnSpPr>
          <p:spPr>
            <a:xfrm>
              <a:off x="4397844" y="2864303"/>
              <a:ext cx="2416649" cy="0"/>
            </a:xfrm>
            <a:prstGeom prst="line">
              <a:avLst/>
            </a:prstGeom>
            <a:ln w="25400">
              <a:solidFill>
                <a:srgbClr val="3D2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2077644" y="2276872"/>
            <a:ext cx="48706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 smtClean="0">
              <a:solidFill>
                <a:srgbClr val="AF275E"/>
              </a:solidFill>
              <a:latin typeface="Georgia" panose="02040502050405020303" pitchFamily="18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Child </a:t>
            </a:r>
            <a:r>
              <a:rPr lang="en-US" altLang="ko-KR" sz="1400" b="1" dirty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are and Education </a:t>
            </a:r>
            <a:r>
              <a:rPr lang="en-US" altLang="ko-KR" sz="1400" b="1" dirty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S</a:t>
            </a:r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ervices</a:t>
            </a:r>
          </a:p>
          <a:p>
            <a:pPr algn="just"/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We offer a range of child care and education services</a:t>
            </a:r>
            <a:endParaRPr lang="en-NZ" altLang="ko-KR" sz="1200" dirty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just"/>
            <a:endParaRPr lang="en-US" altLang="ko-KR" sz="1200" dirty="0" smtClean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just"/>
            <a:r>
              <a:rPr lang="en-US" altLang="ko-KR" sz="1200" u="sng" dirty="0" smtClean="0">
                <a:solidFill>
                  <a:srgbClr val="83756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Service includes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83756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Mama </a:t>
            </a:r>
            <a:r>
              <a:rPr lang="en-US" altLang="ko-KR" sz="1200" dirty="0">
                <a:solidFill>
                  <a:srgbClr val="83756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Bear Child Care Infant Room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83756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Mama Bear Child Care Junior Room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83756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Mama Bear Child Care Accelerated Learning </a:t>
            </a:r>
            <a:r>
              <a:rPr lang="en-US" altLang="ko-KR" sz="1200" dirty="0" smtClean="0">
                <a:solidFill>
                  <a:srgbClr val="83756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Room</a:t>
            </a:r>
          </a:p>
          <a:p>
            <a:pPr algn="just"/>
            <a:endParaRPr lang="en-US" altLang="ko-KR" sz="1200" dirty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All programmes employ qualified staff and offer high</a:t>
            </a:r>
          </a:p>
          <a:p>
            <a:pPr algn="just"/>
            <a:endParaRPr lang="en-NZ" sz="1200" dirty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just"/>
            <a:r>
              <a:rPr lang="en-NZ" altLang="ko-KR" sz="1400" b="1" dirty="0">
                <a:solidFill>
                  <a:srgbClr val="AF275E"/>
                </a:solidFill>
                <a:latin typeface="Georgia" panose="02040502050405020303" pitchFamily="18" charset="0"/>
              </a:rPr>
              <a:t>Our </a:t>
            </a:r>
            <a:r>
              <a:rPr lang="en-NZ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</a:rPr>
              <a:t>Philosophy</a:t>
            </a:r>
          </a:p>
          <a:p>
            <a:pPr algn="just"/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Content</a:t>
            </a:r>
          </a:p>
          <a:p>
            <a:pPr algn="just"/>
            <a:endParaRPr lang="en-US" altLang="ko-KR" sz="1200" b="1" dirty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just"/>
            <a:endParaRPr lang="en-NZ" altLang="ko-KR" sz="1200" b="1" dirty="0">
              <a:solidFill>
                <a:srgbClr val="AF275E"/>
              </a:solidFill>
              <a:latin typeface="Georgia" panose="02040502050405020303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04742" y="1556792"/>
            <a:ext cx="38164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smtClean="0">
                <a:solidFill>
                  <a:srgbClr val="8375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Vacancies</a:t>
            </a:r>
            <a:r>
              <a:rPr lang="en-US" altLang="ko-KR" sz="1200" b="1" dirty="0" smtClean="0">
                <a:solidFill>
                  <a:srgbClr val="8375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altLang="ko-KR" sz="1200" dirty="0" smtClean="0">
                <a:solidFill>
                  <a:srgbClr val="837562"/>
                </a:solidFill>
                <a:latin typeface="Courier New" panose="02070309020205020404" pitchFamily="49" charset="0"/>
                <a:ea typeface="Arial Unicode MS" panose="020B0604020202020204" pitchFamily="50" charset="-127"/>
                <a:cs typeface="Courier New" panose="02070309020205020404" pitchFamily="49" charset="0"/>
              </a:rPr>
              <a:t>There are currently limited child spaces available in all our programmes</a:t>
            </a:r>
            <a:endParaRPr lang="en-US" altLang="ko-KR" sz="1200" dirty="0">
              <a:solidFill>
                <a:srgbClr val="837562"/>
              </a:solidFill>
              <a:latin typeface="Courier New" panose="02070309020205020404" pitchFamily="49" charset="0"/>
              <a:ea typeface="Arial Unicode MS" panose="020B06040202020202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2500994" y="2208499"/>
            <a:ext cx="416381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80361" y="5373216"/>
            <a:ext cx="2016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200" u="sng" dirty="0" smtClean="0"/>
              <a:t>Click here to learn</a:t>
            </a:r>
          </a:p>
          <a:p>
            <a:pPr algn="r"/>
            <a:r>
              <a:rPr lang="en-NZ" sz="1200" u="sng" dirty="0" smtClean="0"/>
              <a:t>more about  environment</a:t>
            </a:r>
            <a:endParaRPr lang="en-NZ" sz="1200" u="sng" dirty="0"/>
          </a:p>
        </p:txBody>
      </p:sp>
      <p:grpSp>
        <p:nvGrpSpPr>
          <p:cNvPr id="68" name="그룹 67"/>
          <p:cNvGrpSpPr/>
          <p:nvPr/>
        </p:nvGrpSpPr>
        <p:grpSpPr>
          <a:xfrm>
            <a:off x="2499203" y="5904901"/>
            <a:ext cx="4163812" cy="307777"/>
            <a:chOff x="2466545" y="5262627"/>
            <a:chExt cx="4163812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3779260" y="5262627"/>
              <a:ext cx="15653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NZ" sz="1400" u="sng" dirty="0" smtClean="0">
                  <a:solidFill>
                    <a:srgbClr val="8D8F99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contact our staffs </a:t>
              </a:r>
              <a:endParaRPr lang="en-NZ" sz="1400" u="sng" dirty="0">
                <a:solidFill>
                  <a:srgbClr val="8D8F99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2466545" y="5272141"/>
              <a:ext cx="4163812" cy="0"/>
            </a:xfrm>
            <a:prstGeom prst="line">
              <a:avLst/>
            </a:prstGeom>
            <a:ln w="19050">
              <a:solidFill>
                <a:srgbClr val="F9C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64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35696" y="93303"/>
            <a:ext cx="5400600" cy="6624736"/>
          </a:xfrm>
          <a:prstGeom prst="rect">
            <a:avLst/>
          </a:prstGeom>
          <a:solidFill>
            <a:srgbClr val="F9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직사각형 2"/>
          <p:cNvSpPr/>
          <p:nvPr/>
        </p:nvSpPr>
        <p:spPr>
          <a:xfrm>
            <a:off x="1971204" y="1412776"/>
            <a:ext cx="5150880" cy="4824536"/>
          </a:xfrm>
          <a:prstGeom prst="rect">
            <a:avLst/>
          </a:prstGeom>
          <a:solidFill>
            <a:srgbClr val="DFE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rgbClr val="C8C8A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5656" y="1070498"/>
            <a:ext cx="1669594" cy="307777"/>
          </a:xfrm>
          <a:prstGeom prst="rect">
            <a:avLst/>
          </a:prstGeom>
          <a:noFill/>
          <a:ln w="15875" cap="rnd">
            <a:noFill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Day of children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1014" y="1070497"/>
            <a:ext cx="819231" cy="307777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Home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7648" y="1052352"/>
            <a:ext cx="174867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E942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Environment</a:t>
            </a:r>
            <a:endParaRPr lang="en-NZ" sz="1600" b="1" dirty="0">
              <a:solidFill>
                <a:srgbClr val="E942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331" y="1070640"/>
            <a:ext cx="14640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programmes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3903" y="6310560"/>
            <a:ext cx="5112569" cy="307776"/>
          </a:xfrm>
          <a:prstGeom prst="rect">
            <a:avLst/>
          </a:prstGeom>
          <a:solidFill>
            <a:srgbClr val="D9DB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4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Rights</a:t>
            </a:r>
            <a:endParaRPr lang="en-NZ" sz="1400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34383" y="148000"/>
            <a:ext cx="3155784" cy="982310"/>
            <a:chOff x="1785429" y="188640"/>
            <a:chExt cx="1130170" cy="982310"/>
          </a:xfrm>
        </p:grpSpPr>
        <p:sp>
          <p:nvSpPr>
            <p:cNvPr id="10" name="TextBox 9"/>
            <p:cNvSpPr txBox="1"/>
            <p:nvPr/>
          </p:nvSpPr>
          <p:spPr>
            <a:xfrm>
              <a:off x="1785429" y="188640"/>
              <a:ext cx="113017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3D2712"/>
                  </a:solidFill>
                  <a:latin typeface="Georgia" panose="02040502050405020303" pitchFamily="18" charset="0"/>
                  <a:cs typeface="Times" panose="02020603050405020304" pitchFamily="18" charset="0"/>
                </a:rPr>
                <a:t>Learning</a:t>
              </a:r>
              <a:r>
                <a:rPr lang="en-US" sz="3200" b="1" dirty="0" smtClean="0">
                  <a:solidFill>
                    <a:srgbClr val="3D2712"/>
                  </a:solidFill>
                  <a:latin typeface="Georgia" panose="02040502050405020303" pitchFamily="18" charset="0"/>
                  <a:cs typeface="Times" panose="02020603050405020304" pitchFamily="18" charset="0"/>
                </a:rPr>
                <a:t> </a:t>
              </a:r>
              <a:r>
                <a:rPr lang="en-US" sz="3200" b="1" u="sng" dirty="0" smtClean="0">
                  <a:solidFill>
                    <a:srgbClr val="3D2712"/>
                  </a:solidFill>
                  <a:latin typeface="Georgia" panose="02040502050405020303" pitchFamily="18" charset="0"/>
                  <a:cs typeface="Times" panose="02020603050405020304" pitchFamily="18" charset="0"/>
                </a:rPr>
                <a:t>                         </a:t>
              </a:r>
              <a:endParaRPr lang="en-NZ" sz="3200" b="1" u="sng" dirty="0">
                <a:solidFill>
                  <a:srgbClr val="3D2712"/>
                </a:solidFill>
                <a:latin typeface="Georgia" panose="02040502050405020303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3679" y="647730"/>
              <a:ext cx="1005727" cy="5232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3D2712"/>
                  </a:solidFill>
                  <a:latin typeface="Georgia" panose="02040502050405020303" pitchFamily="18" charset="0"/>
                  <a:cs typeface="Times" panose="02020603050405020304" pitchFamily="18" charset="0"/>
                </a:rPr>
                <a:t>Environment</a:t>
              </a:r>
              <a:endParaRPr lang="en-NZ" sz="2800" b="1" dirty="0">
                <a:solidFill>
                  <a:srgbClr val="3D2712"/>
                </a:solidFill>
                <a:latin typeface="Georgia" panose="02040502050405020303" pitchFamily="18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1983903" y="686975"/>
            <a:ext cx="2416649" cy="0"/>
          </a:xfrm>
          <a:prstGeom prst="line">
            <a:avLst/>
          </a:prstGeom>
          <a:ln w="25400">
            <a:solidFill>
              <a:srgbClr val="3D27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77644" y="1522909"/>
            <a:ext cx="487062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The Child Care Centre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Established in 2001 Mama Bear Child Care is housed in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three modern purpose built classrooms set in spacious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natural grounds, overlooking Big Bear city. Teachers are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chosen for their qualifications, experience and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dedication. Children at Mama Bear's Child Care grow and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develop in a warm, nurturing atmosphere where the</a:t>
            </a:r>
          </a:p>
          <a:p>
            <a:pPr algn="just"/>
            <a:r>
              <a:rPr lang="en-US" altLang="ko-KR" sz="1200" dirty="0" err="1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programme</a:t>
            </a:r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is designed to meet each individual child's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changing needs and aspirations. Catering mainly to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parents in the work force or studying the centre closes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only for statutory holidays and between Christmas and New</a:t>
            </a:r>
          </a:p>
          <a:p>
            <a:pPr algn="just"/>
            <a:r>
              <a:rPr lang="en-NZ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Year</a:t>
            </a:r>
            <a:r>
              <a:rPr lang="en-NZ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(</a:t>
            </a:r>
            <a:r>
              <a:rPr lang="en-NZ" altLang="ko-KR" sz="1200" dirty="0" err="1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etc</a:t>
            </a:r>
            <a:r>
              <a:rPr lang="en-NZ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 algn="just"/>
            <a:endParaRPr lang="en-NZ" sz="1200" dirty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just"/>
            <a:r>
              <a:rPr lang="en-NZ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</a:rPr>
              <a:t>The prepared Environment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ontent</a:t>
            </a:r>
            <a:endParaRPr lang="en-NZ" altLang="ko-KR" sz="1200" b="1" dirty="0">
              <a:solidFill>
                <a:srgbClr val="AF275E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77645" y="4447530"/>
            <a:ext cx="2322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To Provide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Established in 2001 Mama Bear Child Care is housed in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three modern purpose </a:t>
            </a:r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built</a:t>
            </a:r>
            <a:endParaRPr lang="en-NZ" sz="1200" dirty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50464" y="4446786"/>
            <a:ext cx="23229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</a:rPr>
              <a:t>To produce</a:t>
            </a:r>
          </a:p>
          <a:p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Content</a:t>
            </a:r>
            <a:endParaRPr lang="en-NZ" altLang="ko-KR" sz="1200" b="1" dirty="0" smtClean="0">
              <a:solidFill>
                <a:srgbClr val="AF275E"/>
              </a:solidFill>
              <a:latin typeface="Georgia" panose="02040502050405020303" pitchFamily="18" charset="0"/>
            </a:endParaRPr>
          </a:p>
          <a:p>
            <a:pPr algn="just"/>
            <a:endParaRPr lang="en-NZ" sz="1200" dirty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7" name="직선 연결선 16"/>
          <p:cNvCxnSpPr>
            <a:stCxn id="13" idx="2"/>
          </p:cNvCxnSpPr>
          <p:nvPr/>
        </p:nvCxnSpPr>
        <p:spPr>
          <a:xfrm>
            <a:off x="4512954" y="4446786"/>
            <a:ext cx="0" cy="9984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90166" y="5304637"/>
            <a:ext cx="2306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200" u="sng" dirty="0" smtClean="0"/>
              <a:t>Click here to learn</a:t>
            </a:r>
          </a:p>
          <a:p>
            <a:pPr algn="r"/>
            <a:r>
              <a:rPr lang="en-NZ" sz="1200" u="sng" dirty="0" smtClean="0"/>
              <a:t>more about  day of children</a:t>
            </a:r>
            <a:endParaRPr lang="en-NZ" sz="1200" u="sng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490330" y="5929535"/>
            <a:ext cx="4163812" cy="307777"/>
            <a:chOff x="2466545" y="5262627"/>
            <a:chExt cx="4163812" cy="307777"/>
          </a:xfrm>
        </p:grpSpPr>
        <p:sp>
          <p:nvSpPr>
            <p:cNvPr id="24" name="TextBox 23"/>
            <p:cNvSpPr txBox="1"/>
            <p:nvPr/>
          </p:nvSpPr>
          <p:spPr>
            <a:xfrm>
              <a:off x="3713944" y="5262627"/>
              <a:ext cx="16691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NZ" sz="1400" u="sng" dirty="0" smtClean="0">
                  <a:solidFill>
                    <a:srgbClr val="8D8F99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contact our staffs </a:t>
              </a:r>
              <a:endParaRPr lang="en-NZ" sz="1400" u="sng" dirty="0">
                <a:solidFill>
                  <a:srgbClr val="8D8F99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466545" y="5272141"/>
              <a:ext cx="4163812" cy="0"/>
            </a:xfrm>
            <a:prstGeom prst="line">
              <a:avLst/>
            </a:prstGeom>
            <a:ln w="19050">
              <a:solidFill>
                <a:srgbClr val="F9C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9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35696" y="93303"/>
            <a:ext cx="5400600" cy="6624736"/>
          </a:xfrm>
          <a:prstGeom prst="rect">
            <a:avLst/>
          </a:prstGeom>
          <a:solidFill>
            <a:srgbClr val="F9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직사각형 2"/>
          <p:cNvSpPr/>
          <p:nvPr/>
        </p:nvSpPr>
        <p:spPr>
          <a:xfrm>
            <a:off x="1971204" y="1412776"/>
            <a:ext cx="5150880" cy="4824536"/>
          </a:xfrm>
          <a:prstGeom prst="rect">
            <a:avLst/>
          </a:prstGeom>
          <a:solidFill>
            <a:srgbClr val="DFE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rgbClr val="C8C8A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6433" y="1071146"/>
            <a:ext cx="1669594" cy="307777"/>
          </a:xfrm>
          <a:prstGeom prst="rect">
            <a:avLst/>
          </a:prstGeom>
          <a:noFill/>
          <a:ln w="15875" cap="rnd">
            <a:noFill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Day of children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9950" y="1070497"/>
            <a:ext cx="819231" cy="307777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Home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9855" y="1043714"/>
            <a:ext cx="20184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E942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Day of Children</a:t>
            </a:r>
            <a:endParaRPr lang="en-NZ" sz="1600" b="1" dirty="0">
              <a:solidFill>
                <a:srgbClr val="E942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6235" y="1070640"/>
            <a:ext cx="14640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Environment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3903" y="6310560"/>
            <a:ext cx="5112569" cy="307776"/>
          </a:xfrm>
          <a:prstGeom prst="rect">
            <a:avLst/>
          </a:prstGeom>
          <a:solidFill>
            <a:srgbClr val="D9DB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4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Rights</a:t>
            </a:r>
            <a:endParaRPr lang="en-NZ" sz="1400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97807" y="148000"/>
            <a:ext cx="3155784" cy="1009742"/>
            <a:chOff x="1597807" y="148000"/>
            <a:chExt cx="3155784" cy="1009742"/>
          </a:xfrm>
        </p:grpSpPr>
        <p:grpSp>
          <p:nvGrpSpPr>
            <p:cNvPr id="9" name="그룹 8"/>
            <p:cNvGrpSpPr/>
            <p:nvPr/>
          </p:nvGrpSpPr>
          <p:grpSpPr>
            <a:xfrm>
              <a:off x="1597807" y="148000"/>
              <a:ext cx="3155784" cy="1009742"/>
              <a:chOff x="1785429" y="188640"/>
              <a:chExt cx="1130170" cy="100974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785429" y="188640"/>
                <a:ext cx="113017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rgbClr val="3D2712"/>
                    </a:solidFill>
                    <a:latin typeface="Georgia" panose="02040502050405020303" pitchFamily="18" charset="0"/>
                    <a:cs typeface="Times" panose="02020603050405020304" pitchFamily="18" charset="0"/>
                  </a:rPr>
                  <a:t>Day of </a:t>
                </a:r>
                <a:r>
                  <a:rPr lang="en-US" sz="3200" b="1" u="sng" dirty="0" smtClean="0">
                    <a:solidFill>
                      <a:srgbClr val="3D2712"/>
                    </a:solidFill>
                    <a:latin typeface="Georgia" panose="02040502050405020303" pitchFamily="18" charset="0"/>
                    <a:cs typeface="Times" panose="02020603050405020304" pitchFamily="18" charset="0"/>
                  </a:rPr>
                  <a:t>                         </a:t>
                </a:r>
                <a:endParaRPr lang="en-NZ" sz="3200" b="1" u="sng" dirty="0">
                  <a:solidFill>
                    <a:srgbClr val="3D2712"/>
                  </a:solidFill>
                  <a:latin typeface="Georgia" panose="02040502050405020303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67304" y="675162"/>
                <a:ext cx="1005727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3D2712"/>
                    </a:solidFill>
                    <a:latin typeface="Georgia" panose="02040502050405020303" pitchFamily="18" charset="0"/>
                    <a:cs typeface="Times" panose="02020603050405020304" pitchFamily="18" charset="0"/>
                  </a:rPr>
                  <a:t>Children</a:t>
                </a:r>
                <a:endParaRPr lang="en-NZ" sz="2800" b="1" dirty="0">
                  <a:solidFill>
                    <a:srgbClr val="3D2712"/>
                  </a:solidFill>
                  <a:latin typeface="Georgia" panose="02040502050405020303" pitchFamily="18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12" name="직선 연결선 11"/>
            <p:cNvCxnSpPr/>
            <p:nvPr/>
          </p:nvCxnSpPr>
          <p:spPr>
            <a:xfrm>
              <a:off x="1983903" y="686975"/>
              <a:ext cx="2416649" cy="0"/>
            </a:xfrm>
            <a:prstGeom prst="line">
              <a:avLst/>
            </a:prstGeom>
            <a:ln w="25400">
              <a:solidFill>
                <a:srgbClr val="3D2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77644" y="1522909"/>
            <a:ext cx="487062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The Child’s day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Mama Bear closes only on statutory holidays and briefly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at Christmas and New Year. It is open from 8 a.m. to 5.30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p.m. weekdays for full and part time enrolments of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children from three months to six years of age. So that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your child is fully part of the centre community and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gains the maximum benefit from the education programmes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we prefer a minimum of 16 hours enrolment per week in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childcare preferably spread over a minimum of four days.</a:t>
            </a:r>
            <a:endParaRPr lang="en-NZ" sz="1200" dirty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just"/>
            <a:endParaRPr lang="en-NZ" altLang="ko-KR" sz="1400" b="1" dirty="0" smtClean="0">
              <a:solidFill>
                <a:srgbClr val="AF275E"/>
              </a:solidFill>
              <a:latin typeface="Georgia" panose="02040502050405020303" pitchFamily="18" charset="0"/>
            </a:endParaRPr>
          </a:p>
          <a:p>
            <a:pPr algn="just"/>
            <a:r>
              <a:rPr lang="en-NZ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</a:rPr>
              <a:t>Timetable</a:t>
            </a:r>
            <a:endParaRPr lang="en-NZ" altLang="ko-KR" sz="1200" b="1" dirty="0" smtClean="0">
              <a:solidFill>
                <a:srgbClr val="AF275E"/>
              </a:solidFill>
              <a:latin typeface="Georgia" panose="02040502050405020303" pitchFamily="18" charset="0"/>
            </a:endParaRPr>
          </a:p>
          <a:p>
            <a:pPr algn="just"/>
            <a:endParaRPr lang="en-NZ" altLang="ko-KR" sz="1400" b="1" dirty="0" smtClean="0">
              <a:solidFill>
                <a:srgbClr val="AF275E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793324"/>
              </p:ext>
            </p:extLst>
          </p:nvPr>
        </p:nvGraphicFramePr>
        <p:xfrm>
          <a:off x="3175699" y="3645024"/>
          <a:ext cx="2836460" cy="2088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115"/>
                <a:gridCol w="709115"/>
                <a:gridCol w="709115"/>
                <a:gridCol w="709115"/>
              </a:tblGrid>
              <a:tr h="525574"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</a:tr>
              <a:tr h="781329"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</a:tr>
              <a:tr h="781329"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2575405" y="5948445"/>
            <a:ext cx="4163812" cy="307777"/>
            <a:chOff x="2466545" y="5262627"/>
            <a:chExt cx="4163812" cy="307777"/>
          </a:xfrm>
        </p:grpSpPr>
        <p:sp>
          <p:nvSpPr>
            <p:cNvPr id="24" name="TextBox 23"/>
            <p:cNvSpPr txBox="1"/>
            <p:nvPr/>
          </p:nvSpPr>
          <p:spPr>
            <a:xfrm>
              <a:off x="3724831" y="5262627"/>
              <a:ext cx="16560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NZ" sz="1400" u="sng" dirty="0" smtClean="0">
                  <a:solidFill>
                    <a:srgbClr val="8D8F99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Contact our staffs </a:t>
              </a:r>
              <a:endParaRPr lang="en-NZ" sz="1400" u="sng" dirty="0">
                <a:solidFill>
                  <a:srgbClr val="8D8F99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466545" y="5272141"/>
              <a:ext cx="4163812" cy="0"/>
            </a:xfrm>
            <a:prstGeom prst="line">
              <a:avLst/>
            </a:prstGeom>
            <a:ln w="19050">
              <a:solidFill>
                <a:srgbClr val="F9C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53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1235" y="104310"/>
            <a:ext cx="8712968" cy="5180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직사각형 4"/>
          <p:cNvSpPr/>
          <p:nvPr/>
        </p:nvSpPr>
        <p:spPr>
          <a:xfrm>
            <a:off x="407259" y="682966"/>
            <a:ext cx="8280920" cy="4104456"/>
          </a:xfrm>
          <a:prstGeom prst="rect">
            <a:avLst/>
          </a:prstGeom>
          <a:solidFill>
            <a:srgbClr val="F9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923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9" t="24851" r="65930" b="36143"/>
          <a:stretch/>
        </p:blipFill>
        <p:spPr>
          <a:xfrm>
            <a:off x="5717721" y="656064"/>
            <a:ext cx="3030743" cy="41044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6370" y="332675"/>
            <a:ext cx="2129086" cy="369332"/>
          </a:xfrm>
          <a:prstGeom prst="rect">
            <a:avLst/>
          </a:prstGeom>
          <a:noFill/>
          <a:ln w="15875" cap="rnd">
            <a:noFill/>
          </a:ln>
        </p:spPr>
        <p:txBody>
          <a:bodyPr wrap="square" rtlCol="0">
            <a:spAutoFit/>
          </a:bodyPr>
          <a:lstStyle/>
          <a:p>
            <a:r>
              <a:rPr lang="en-NZ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Day of children</a:t>
            </a:r>
            <a:endParaRPr lang="en-NZ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6549" y="332926"/>
            <a:ext cx="1838858" cy="369332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NZ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programmes </a:t>
            </a:r>
            <a:endParaRPr lang="en-NZ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7496" y="332754"/>
            <a:ext cx="1879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Environment</a:t>
            </a:r>
            <a:endParaRPr lang="en-NZ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697" y="4856895"/>
            <a:ext cx="8246793" cy="307777"/>
          </a:xfrm>
          <a:prstGeom prst="rect">
            <a:avLst/>
          </a:prstGeom>
          <a:solidFill>
            <a:srgbClr val="D9DB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4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Rights</a:t>
            </a:r>
            <a:endParaRPr lang="en-NZ" sz="1400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9413" y="738194"/>
            <a:ext cx="3819283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3500" dirty="0" smtClean="0">
                <a:ln w="19050">
                  <a:noFill/>
                </a:ln>
                <a:solidFill>
                  <a:srgbClr val="9BBCA9"/>
                </a:solidFill>
                <a:latin typeface="Arial Black" panose="020B0A04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Be Member of</a:t>
            </a:r>
            <a:endParaRPr lang="en-NZ" sz="3500" dirty="0">
              <a:ln w="19050">
                <a:noFill/>
              </a:ln>
              <a:solidFill>
                <a:srgbClr val="9BBCA9"/>
              </a:solidFill>
              <a:latin typeface="Arial Black" panose="020B0A0402010202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61929" y="1158057"/>
            <a:ext cx="33461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ko-KR" sz="3500" dirty="0" smtClean="0">
                <a:ln w="19050">
                  <a:noFill/>
                </a:ln>
                <a:solidFill>
                  <a:srgbClr val="9BBCA9"/>
                </a:solidFill>
                <a:latin typeface="Arial Black" panose="020B0A04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Mama Bear</a:t>
            </a:r>
            <a:endParaRPr lang="en-NZ" altLang="ko-KR" sz="3500" dirty="0">
              <a:ln w="19050">
                <a:noFill/>
              </a:ln>
              <a:solidFill>
                <a:srgbClr val="9BBCA9"/>
              </a:solidFill>
              <a:latin typeface="Arial Black" panose="020B0A0402010202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983" y="1610668"/>
            <a:ext cx="31728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ko-KR" sz="3500" dirty="0" smtClean="0">
                <a:ln w="19050">
                  <a:noFill/>
                </a:ln>
                <a:solidFill>
                  <a:srgbClr val="9BBCA9"/>
                </a:solidFill>
                <a:latin typeface="Arial Black" panose="020B0A04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Child Care</a:t>
            </a:r>
            <a:endParaRPr lang="en-NZ" altLang="ko-KR" sz="3500" dirty="0">
              <a:ln w="19050">
                <a:noFill/>
              </a:ln>
              <a:solidFill>
                <a:srgbClr val="9BBCA9"/>
              </a:solidFill>
              <a:latin typeface="Arial Black" panose="020B0A0402010202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924" y="337532"/>
            <a:ext cx="920105" cy="369332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NZ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Home </a:t>
            </a:r>
            <a:endParaRPr lang="en-NZ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924" y="2256136"/>
            <a:ext cx="40107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Mama Bear Staff</a:t>
            </a:r>
          </a:p>
          <a:p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All programs employ qualified staff and offer high</a:t>
            </a:r>
          </a:p>
          <a:p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quality care and education in accordance with the Big</a:t>
            </a:r>
          </a:p>
          <a:p>
            <a:r>
              <a:rPr lang="en-NZ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Bear early childhood curriculum</a:t>
            </a:r>
            <a:r>
              <a:rPr lang="en-NZ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en-NZ" altLang="ko-KR" sz="1400" b="1" dirty="0" smtClean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2199" y="3785811"/>
            <a:ext cx="2293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Centre Manager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List of names and emails</a:t>
            </a:r>
            <a:endParaRPr lang="en-NZ" altLang="ko-KR" sz="1400" b="1" dirty="0" smtClean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4436" y="3284984"/>
            <a:ext cx="2293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Centre Owner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List of names and emails</a:t>
            </a:r>
            <a:endParaRPr lang="en-NZ" altLang="ko-KR" sz="1400" b="1" dirty="0" smtClean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18760" y="3293368"/>
            <a:ext cx="2293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Teachers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List of names and emails</a:t>
            </a:r>
            <a:endParaRPr lang="en-NZ" altLang="ko-KR" sz="1400" b="1" dirty="0" smtClean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05980" y="3229758"/>
            <a:ext cx="4680520" cy="0"/>
          </a:xfrm>
          <a:prstGeom prst="line">
            <a:avLst/>
          </a:prstGeom>
          <a:ln w="38100">
            <a:solidFill>
              <a:srgbClr val="F9C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428</Words>
  <Application>Microsoft Office PowerPoint</Application>
  <PresentationFormat>화면 슬라이드 쇼(4:3)</PresentationFormat>
  <Paragraphs>104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Hyunsun</dc:creator>
  <cp:lastModifiedBy>Hyunsun</cp:lastModifiedBy>
  <cp:revision>1</cp:revision>
  <dcterms:created xsi:type="dcterms:W3CDTF">2016-04-20T17:14:50Z</dcterms:created>
  <dcterms:modified xsi:type="dcterms:W3CDTF">2016-04-20T17:18:05Z</dcterms:modified>
</cp:coreProperties>
</file>