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8"/>
  </p:notesMasterIdLst>
  <p:handoutMasterIdLst>
    <p:handoutMasterId r:id="rId119"/>
  </p:handoutMasterIdLst>
  <p:sldIdLst>
    <p:sldId id="265" r:id="rId2"/>
    <p:sldId id="791" r:id="rId3"/>
    <p:sldId id="792" r:id="rId4"/>
    <p:sldId id="268" r:id="rId5"/>
    <p:sldId id="269" r:id="rId6"/>
    <p:sldId id="270" r:id="rId7"/>
    <p:sldId id="271" r:id="rId8"/>
    <p:sldId id="272" r:id="rId9"/>
    <p:sldId id="273" r:id="rId10"/>
    <p:sldId id="795" r:id="rId11"/>
    <p:sldId id="275" r:id="rId12"/>
    <p:sldId id="276" r:id="rId13"/>
    <p:sldId id="796" r:id="rId14"/>
    <p:sldId id="797" r:id="rId15"/>
    <p:sldId id="798" r:id="rId16"/>
    <p:sldId id="868" r:id="rId17"/>
    <p:sldId id="793" r:id="rId18"/>
    <p:sldId id="750" r:id="rId19"/>
    <p:sldId id="751" r:id="rId20"/>
    <p:sldId id="752" r:id="rId21"/>
    <p:sldId id="807" r:id="rId22"/>
    <p:sldId id="281" r:id="rId23"/>
    <p:sldId id="808" r:id="rId24"/>
    <p:sldId id="757" r:id="rId25"/>
    <p:sldId id="762" r:id="rId26"/>
    <p:sldId id="838" r:id="rId27"/>
    <p:sldId id="839" r:id="rId28"/>
    <p:sldId id="812" r:id="rId29"/>
    <p:sldId id="813" r:id="rId30"/>
    <p:sldId id="814" r:id="rId31"/>
    <p:sldId id="815" r:id="rId32"/>
    <p:sldId id="811" r:id="rId33"/>
    <p:sldId id="760" r:id="rId34"/>
    <p:sldId id="758" r:id="rId35"/>
    <p:sldId id="761" r:id="rId36"/>
    <p:sldId id="871" r:id="rId37"/>
    <p:sldId id="817" r:id="rId38"/>
    <p:sldId id="818" r:id="rId39"/>
    <p:sldId id="819" r:id="rId40"/>
    <p:sldId id="820" r:id="rId41"/>
    <p:sldId id="821" r:id="rId42"/>
    <p:sldId id="822" r:id="rId43"/>
    <p:sldId id="824" r:id="rId44"/>
    <p:sldId id="823" r:id="rId45"/>
    <p:sldId id="826" r:id="rId46"/>
    <p:sldId id="827" r:id="rId47"/>
    <p:sldId id="828" r:id="rId48"/>
    <p:sldId id="830" r:id="rId49"/>
    <p:sldId id="831" r:id="rId50"/>
    <p:sldId id="833" r:id="rId51"/>
    <p:sldId id="834" r:id="rId52"/>
    <p:sldId id="835" r:id="rId53"/>
    <p:sldId id="825" r:id="rId54"/>
    <p:sldId id="829" r:id="rId55"/>
    <p:sldId id="869" r:id="rId56"/>
    <p:sldId id="870" r:id="rId57"/>
    <p:sldId id="836" r:id="rId58"/>
    <p:sldId id="840" r:id="rId59"/>
    <p:sldId id="844" r:id="rId60"/>
    <p:sldId id="846" r:id="rId61"/>
    <p:sldId id="847" r:id="rId62"/>
    <p:sldId id="854" r:id="rId63"/>
    <p:sldId id="853" r:id="rId64"/>
    <p:sldId id="851" r:id="rId65"/>
    <p:sldId id="852" r:id="rId66"/>
    <p:sldId id="809" r:id="rId67"/>
    <p:sldId id="855" r:id="rId68"/>
    <p:sldId id="861" r:id="rId69"/>
    <p:sldId id="856" r:id="rId70"/>
    <p:sldId id="857" r:id="rId71"/>
    <p:sldId id="858" r:id="rId72"/>
    <p:sldId id="864" r:id="rId73"/>
    <p:sldId id="863" r:id="rId74"/>
    <p:sldId id="866" r:id="rId75"/>
    <p:sldId id="865" r:id="rId76"/>
    <p:sldId id="860" r:id="rId77"/>
    <p:sldId id="810" r:id="rId78"/>
    <p:sldId id="764" r:id="rId79"/>
    <p:sldId id="765" r:id="rId80"/>
    <p:sldId id="766" r:id="rId81"/>
    <p:sldId id="767" r:id="rId82"/>
    <p:sldId id="768" r:id="rId83"/>
    <p:sldId id="770" r:id="rId84"/>
    <p:sldId id="771" r:id="rId85"/>
    <p:sldId id="772" r:id="rId86"/>
    <p:sldId id="773" r:id="rId87"/>
    <p:sldId id="774" r:id="rId88"/>
    <p:sldId id="775" r:id="rId89"/>
    <p:sldId id="799" r:id="rId90"/>
    <p:sldId id="776" r:id="rId91"/>
    <p:sldId id="778" r:id="rId92"/>
    <p:sldId id="780" r:id="rId93"/>
    <p:sldId id="781" r:id="rId94"/>
    <p:sldId id="782" r:id="rId95"/>
    <p:sldId id="783" r:id="rId96"/>
    <p:sldId id="784" r:id="rId97"/>
    <p:sldId id="785" r:id="rId98"/>
    <p:sldId id="800" r:id="rId99"/>
    <p:sldId id="801" r:id="rId100"/>
    <p:sldId id="802" r:id="rId101"/>
    <p:sldId id="803" r:id="rId102"/>
    <p:sldId id="804" r:id="rId103"/>
    <p:sldId id="805" r:id="rId104"/>
    <p:sldId id="777" r:id="rId105"/>
    <p:sldId id="786" r:id="rId106"/>
    <p:sldId id="789" r:id="rId107"/>
    <p:sldId id="787" r:id="rId108"/>
    <p:sldId id="790" r:id="rId109"/>
    <p:sldId id="806" r:id="rId110"/>
    <p:sldId id="873" r:id="rId111"/>
    <p:sldId id="872" r:id="rId112"/>
    <p:sldId id="877" r:id="rId113"/>
    <p:sldId id="875" r:id="rId114"/>
    <p:sldId id="874" r:id="rId115"/>
    <p:sldId id="880" r:id="rId116"/>
    <p:sldId id="879" r:id="rId117"/>
  </p:sldIdLst>
  <p:sldSz cx="9144000" cy="6858000" type="screen4x3"/>
  <p:notesSz cx="7099300" cy="102346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rina" initials="k" lastIdx="2" clrIdx="0">
    <p:extLst>
      <p:ext uri="{19B8F6BF-5375-455C-9EA6-DF929625EA0E}">
        <p15:presenceInfo xmlns:p15="http://schemas.microsoft.com/office/powerpoint/2012/main" userId="kater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24" autoAdjust="0"/>
    <p:restoredTop sz="79929" autoAdjust="0"/>
  </p:normalViewPr>
  <p:slideViewPr>
    <p:cSldViewPr>
      <p:cViewPr varScale="1">
        <p:scale>
          <a:sx n="70" d="100"/>
          <a:sy n="70" d="100"/>
        </p:scale>
        <p:origin x="588" y="40"/>
      </p:cViewPr>
      <p:guideLst>
        <p:guide orient="horz" pos="2160"/>
        <p:guide pos="2880"/>
      </p:guideLst>
    </p:cSldViewPr>
  </p:slideViewPr>
  <p:outlineViewPr>
    <p:cViewPr>
      <p:scale>
        <a:sx n="33" d="100"/>
        <a:sy n="33" d="100"/>
      </p:scale>
      <p:origin x="0" y="108366"/>
    </p:cViewPr>
  </p:outlineViewPr>
  <p:notesTextViewPr>
    <p:cViewPr>
      <p:scale>
        <a:sx n="1" d="1"/>
        <a:sy n="1" d="1"/>
      </p:scale>
      <p:origin x="0" y="0"/>
    </p:cViewPr>
  </p:notesTextViewPr>
  <p:sorterViewPr>
    <p:cViewPr>
      <p:scale>
        <a:sx n="100" d="100"/>
        <a:sy n="100" d="100"/>
      </p:scale>
      <p:origin x="0" y="37262"/>
    </p:cViewPr>
  </p:sorterViewPr>
  <p:notesViewPr>
    <p:cSldViewPr>
      <p:cViewPr varScale="1">
        <p:scale>
          <a:sx n="62" d="100"/>
          <a:sy n="62" d="100"/>
        </p:scale>
        <p:origin x="2028" y="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135830-3A35-4BFE-AB2D-4DAE6575BAC5}"/>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72057D-B93E-4FC0-BC7F-5797660AF45B}"/>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BA906B6C-6CCC-46ED-A282-12468C2A2DC6}" type="datetimeFigureOut">
              <a:rPr lang="en-US" smtClean="0"/>
              <a:t>26-Mar-20</a:t>
            </a:fld>
            <a:endParaRPr lang="en-US"/>
          </a:p>
        </p:txBody>
      </p:sp>
      <p:sp>
        <p:nvSpPr>
          <p:cNvPr id="4" name="Footer Placeholder 3">
            <a:extLst>
              <a:ext uri="{FF2B5EF4-FFF2-40B4-BE49-F238E27FC236}">
                <a16:creationId xmlns:a16="http://schemas.microsoft.com/office/drawing/2014/main" id="{BDDE65E9-7E1E-476F-9396-A7ACF55E83A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9C3107A-815B-4E07-B4D7-166BD88DA3E5}"/>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E9F540D9-3AC2-44A9-B00E-A897E29B26BD}" type="slidenum">
              <a:rPr lang="en-US" smtClean="0"/>
              <a:t>‹#›</a:t>
            </a:fld>
            <a:endParaRPr lang="en-US"/>
          </a:p>
        </p:txBody>
      </p:sp>
    </p:spTree>
    <p:extLst>
      <p:ext uri="{BB962C8B-B14F-4D97-AF65-F5344CB8AC3E}">
        <p14:creationId xmlns:p14="http://schemas.microsoft.com/office/powerpoint/2010/main" val="522601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l-GR"/>
          </a:p>
        </p:txBody>
      </p:sp>
      <p:sp>
        <p:nvSpPr>
          <p:cNvPr id="3" name="Θέση ημερομηνίας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874AA98-3D9F-44CC-A0A1-E89B5B770009}" type="datetimeFigureOut">
              <a:rPr lang="el-GR" smtClean="0"/>
              <a:t>26/3/2020</a:t>
            </a:fld>
            <a:endParaRPr lang="el-GR"/>
          </a:p>
        </p:txBody>
      </p:sp>
      <p:sp>
        <p:nvSpPr>
          <p:cNvPr id="4" name="Θέση εικόνας διαφάνειας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l-GR"/>
          </a:p>
        </p:txBody>
      </p:sp>
      <p:sp>
        <p:nvSpPr>
          <p:cNvPr id="5" name="Θέση σημειώσεων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l-GR"/>
          </a:p>
        </p:txBody>
      </p:sp>
      <p:sp>
        <p:nvSpPr>
          <p:cNvPr id="7" name="Θέση αριθμού διαφάνειας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AB58CA1-B062-4BDE-B210-364694453E85}" type="slidenum">
              <a:rPr lang="el-GR" smtClean="0"/>
              <a:t>‹#›</a:t>
            </a:fld>
            <a:endParaRPr lang="el-GR"/>
          </a:p>
        </p:txBody>
      </p:sp>
    </p:spTree>
    <p:extLst>
      <p:ext uri="{BB962C8B-B14F-4D97-AF65-F5344CB8AC3E}">
        <p14:creationId xmlns:p14="http://schemas.microsoft.com/office/powerpoint/2010/main" val="296125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sz="1600" dirty="0"/>
              <a:t>reference as:</a:t>
            </a:r>
          </a:p>
          <a:p>
            <a:r>
              <a:rPr lang="en-US" sz="1600" dirty="0"/>
              <a:t>George Papadakis, </a:t>
            </a:r>
            <a:r>
              <a:rPr lang="en-US" sz="1600" dirty="0" err="1"/>
              <a:t>Ekaterini</a:t>
            </a:r>
            <a:r>
              <a:rPr lang="en-US" sz="1600" dirty="0"/>
              <a:t> </a:t>
            </a:r>
            <a:r>
              <a:rPr lang="en-US" sz="1600" dirty="0" err="1"/>
              <a:t>Ioannou</a:t>
            </a:r>
            <a:r>
              <a:rPr lang="en-US" sz="1600" dirty="0"/>
              <a:t>, Themis </a:t>
            </a:r>
            <a:r>
              <a:rPr lang="en-US" sz="1600" dirty="0" err="1"/>
              <a:t>Palpanas</a:t>
            </a:r>
            <a:r>
              <a:rPr lang="en-US" sz="1600" dirty="0"/>
              <a:t>. </a:t>
            </a:r>
            <a:r>
              <a:rPr lang="en-US" sz="1600" b="1" dirty="0"/>
              <a:t>Entity Resolution: Past, Present and Yet-to-Come -- From Structured to Heterogeneous, to Crowd-sourced, to Deep Learned</a:t>
            </a:r>
            <a:r>
              <a:rPr lang="en-US" sz="1600" dirty="0"/>
              <a:t>. The International Conference on Extending Database Technology (EDBT), Copenhagen, Denmark, March 2020.</a:t>
            </a:r>
            <a:endParaRPr lang="el-GR" sz="1600" dirty="0"/>
          </a:p>
        </p:txBody>
      </p:sp>
      <p:sp>
        <p:nvSpPr>
          <p:cNvPr id="4" name="Θέση αριθμού διαφάνειας 3"/>
          <p:cNvSpPr>
            <a:spLocks noGrp="1"/>
          </p:cNvSpPr>
          <p:nvPr>
            <p:ph type="sldNum" sz="quarter" idx="10"/>
          </p:nvPr>
        </p:nvSpPr>
        <p:spPr/>
        <p:txBody>
          <a:bodyPr/>
          <a:lstStyle/>
          <a:p>
            <a:fld id="{FAB58CA1-B062-4BDE-B210-364694453E85}" type="slidenum">
              <a:rPr lang="el-GR" smtClean="0"/>
              <a:t>1</a:t>
            </a:fld>
            <a:endParaRPr lang="el-GR"/>
          </a:p>
        </p:txBody>
      </p:sp>
    </p:spTree>
    <p:extLst>
      <p:ext uri="{BB962C8B-B14F-4D97-AF65-F5344CB8AC3E}">
        <p14:creationId xmlns:p14="http://schemas.microsoft.com/office/powerpoint/2010/main" val="2413822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p:spPr>
        <p:txBody>
          <a:bodyPr/>
          <a:lstStyle/>
          <a:p>
            <a:r>
              <a:rPr lang="en-US" baseline="0" dirty="0">
                <a:latin typeface="Times New Roman" pitchFamily="18" charset="0"/>
              </a:rPr>
              <a:t>To leverage Big Data, we need to perform ER.</a:t>
            </a:r>
          </a:p>
          <a:p>
            <a:r>
              <a:rPr lang="en-US" baseline="0" dirty="0">
                <a:latin typeface="Times New Roman" pitchFamily="18" charset="0"/>
              </a:rPr>
              <a:t>ER is a core task for many applications, like Linked Data.</a:t>
            </a:r>
            <a:endParaRPr lang="en-US" dirty="0">
              <a:latin typeface="Times New Roman" pitchFamily="18" charset="0"/>
            </a:endParaRPr>
          </a:p>
        </p:txBody>
      </p:sp>
      <p:sp>
        <p:nvSpPr>
          <p:cNvPr id="32772" name="Slide Number Placeholder 3"/>
          <p:cNvSpPr>
            <a:spLocks noGrp="1"/>
          </p:cNvSpPr>
          <p:nvPr>
            <p:ph type="sldNum" sz="quarter" idx="5"/>
          </p:nvPr>
        </p:nvSpPr>
        <p:spPr>
          <a:noFill/>
        </p:spPr>
        <p:txBody>
          <a:bodyPr/>
          <a:lstStyle/>
          <a:p>
            <a:fld id="{A5CF7EAC-8B66-4137-986F-7A3388BAC19F}" type="slidenum">
              <a:rPr lang="de-DE" smtClean="0"/>
              <a:pPr/>
              <a:t>12</a:t>
            </a:fld>
            <a:endParaRPr lang="de-DE"/>
          </a:p>
        </p:txBody>
      </p:sp>
    </p:spTree>
    <p:extLst>
      <p:ext uri="{BB962C8B-B14F-4D97-AF65-F5344CB8AC3E}">
        <p14:creationId xmlns:p14="http://schemas.microsoft.com/office/powerpoint/2010/main" val="705070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p:spPr>
        <p:txBody>
          <a:bodyPr/>
          <a:lstStyle/>
          <a:p>
            <a:endParaRPr lang="en-US" dirty="0">
              <a:latin typeface="Times New Roman" pitchFamily="18" charset="0"/>
            </a:endParaRPr>
          </a:p>
        </p:txBody>
      </p:sp>
      <p:sp>
        <p:nvSpPr>
          <p:cNvPr id="32772" name="Slide Number Placeholder 3"/>
          <p:cNvSpPr>
            <a:spLocks noGrp="1"/>
          </p:cNvSpPr>
          <p:nvPr>
            <p:ph type="sldNum" sz="quarter" idx="5"/>
          </p:nvPr>
        </p:nvSpPr>
        <p:spPr>
          <a:noFill/>
        </p:spPr>
        <p:txBody>
          <a:bodyPr/>
          <a:lstStyle/>
          <a:p>
            <a:fld id="{A5CF7EAC-8B66-4137-986F-7A3388BAC19F}" type="slidenum">
              <a:rPr lang="de-DE" smtClean="0"/>
              <a:pPr/>
              <a:t>13</a:t>
            </a:fld>
            <a:endParaRPr lang="de-DE"/>
          </a:p>
        </p:txBody>
      </p:sp>
    </p:spTree>
    <p:extLst>
      <p:ext uri="{BB962C8B-B14F-4D97-AF65-F5344CB8AC3E}">
        <p14:creationId xmlns:p14="http://schemas.microsoft.com/office/powerpoint/2010/main" val="125925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p:spPr>
        <p:txBody>
          <a:bodyPr/>
          <a:lstStyle/>
          <a:p>
            <a:r>
              <a:rPr lang="en-US" baseline="0" dirty="0">
                <a:latin typeface="Times New Roman" pitchFamily="18" charset="0"/>
              </a:rPr>
              <a:t>To leverage Big Data, we need to perform ER.</a:t>
            </a:r>
          </a:p>
          <a:p>
            <a:r>
              <a:rPr lang="en-US" baseline="0" dirty="0">
                <a:latin typeface="Times New Roman" pitchFamily="18" charset="0"/>
              </a:rPr>
              <a:t>ER is a core task for many applications, like Linked Data.</a:t>
            </a:r>
            <a:endParaRPr lang="en-US" dirty="0">
              <a:latin typeface="Times New Roman" pitchFamily="18" charset="0"/>
            </a:endParaRPr>
          </a:p>
        </p:txBody>
      </p:sp>
      <p:sp>
        <p:nvSpPr>
          <p:cNvPr id="32772" name="Slide Number Placeholder 3"/>
          <p:cNvSpPr>
            <a:spLocks noGrp="1"/>
          </p:cNvSpPr>
          <p:nvPr>
            <p:ph type="sldNum" sz="quarter" idx="5"/>
          </p:nvPr>
        </p:nvSpPr>
        <p:spPr>
          <a:noFill/>
        </p:spPr>
        <p:txBody>
          <a:bodyPr/>
          <a:lstStyle/>
          <a:p>
            <a:fld id="{A5CF7EAC-8B66-4137-986F-7A3388BAC19F}" type="slidenum">
              <a:rPr lang="de-DE" smtClean="0"/>
              <a:pPr/>
              <a:t>14</a:t>
            </a:fld>
            <a:endParaRPr lang="de-DE"/>
          </a:p>
        </p:txBody>
      </p:sp>
    </p:spTree>
    <p:extLst>
      <p:ext uri="{BB962C8B-B14F-4D97-AF65-F5344CB8AC3E}">
        <p14:creationId xmlns:p14="http://schemas.microsoft.com/office/powerpoint/2010/main" val="3306191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p:spPr>
        <p:txBody>
          <a:bodyPr/>
          <a:lstStyle/>
          <a:p>
            <a:endParaRPr lang="en-US" dirty="0">
              <a:latin typeface="Times New Roman" pitchFamily="18" charset="0"/>
            </a:endParaRPr>
          </a:p>
        </p:txBody>
      </p:sp>
      <p:sp>
        <p:nvSpPr>
          <p:cNvPr id="32772" name="Slide Number Placeholder 3"/>
          <p:cNvSpPr>
            <a:spLocks noGrp="1"/>
          </p:cNvSpPr>
          <p:nvPr>
            <p:ph type="sldNum" sz="quarter" idx="5"/>
          </p:nvPr>
        </p:nvSpPr>
        <p:spPr>
          <a:noFill/>
        </p:spPr>
        <p:txBody>
          <a:bodyPr/>
          <a:lstStyle/>
          <a:p>
            <a:fld id="{A5CF7EAC-8B66-4137-986F-7A3388BAC19F}" type="slidenum">
              <a:rPr lang="de-DE" smtClean="0"/>
              <a:pPr/>
              <a:t>15</a:t>
            </a:fld>
            <a:endParaRPr lang="de-DE"/>
          </a:p>
        </p:txBody>
      </p:sp>
    </p:spTree>
    <p:extLst>
      <p:ext uri="{BB962C8B-B14F-4D97-AF65-F5344CB8AC3E}">
        <p14:creationId xmlns:p14="http://schemas.microsoft.com/office/powerpoint/2010/main" val="605636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are introduced during manual data entry, or by the limitations of the automatic extraction techniques</a:t>
            </a:r>
            <a:endParaRPr lang="el-GR" dirty="0"/>
          </a:p>
          <a:p>
            <a:endParaRPr lang="el-GR" dirty="0"/>
          </a:p>
        </p:txBody>
      </p:sp>
      <p:sp>
        <p:nvSpPr>
          <p:cNvPr id="4" name="Θέση αριθμού διαφάνειας 3"/>
          <p:cNvSpPr>
            <a:spLocks noGrp="1"/>
          </p:cNvSpPr>
          <p:nvPr>
            <p:ph type="sldNum" sz="quarter" idx="10"/>
          </p:nvPr>
        </p:nvSpPr>
        <p:spPr/>
        <p:txBody>
          <a:bodyPr/>
          <a:lstStyle/>
          <a:p>
            <a:fld id="{FAB58CA1-B062-4BDE-B210-364694453E85}" type="slidenum">
              <a:rPr lang="el-GR" smtClean="0"/>
              <a:t>18</a:t>
            </a:fld>
            <a:endParaRPr lang="el-GR"/>
          </a:p>
        </p:txBody>
      </p:sp>
    </p:spTree>
    <p:extLst>
      <p:ext uri="{BB962C8B-B14F-4D97-AF65-F5344CB8AC3E}">
        <p14:creationId xmlns:p14="http://schemas.microsoft.com/office/powerpoint/2010/main" val="3466261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p:spPr>
        <p:txBody>
          <a:bodyPr/>
          <a:lstStyle/>
          <a:p>
            <a:endParaRPr lang="en-US" dirty="0">
              <a:latin typeface="Times New Roman" pitchFamily="18" charset="0"/>
            </a:endParaRPr>
          </a:p>
        </p:txBody>
      </p:sp>
      <p:sp>
        <p:nvSpPr>
          <p:cNvPr id="32772" name="Slide Number Placeholder 3"/>
          <p:cNvSpPr>
            <a:spLocks noGrp="1"/>
          </p:cNvSpPr>
          <p:nvPr>
            <p:ph type="sldNum" sz="quarter" idx="5"/>
          </p:nvPr>
        </p:nvSpPr>
        <p:spPr>
          <a:noFill/>
        </p:spPr>
        <p:txBody>
          <a:bodyPr/>
          <a:lstStyle/>
          <a:p>
            <a:fld id="{A5CF7EAC-8B66-4137-986F-7A3388BAC19F}" type="slidenum">
              <a:rPr lang="de-DE" smtClean="0"/>
              <a:pPr/>
              <a:t>21</a:t>
            </a:fld>
            <a:endParaRPr lang="de-DE"/>
          </a:p>
        </p:txBody>
      </p:sp>
    </p:spTree>
    <p:extLst>
      <p:ext uri="{BB962C8B-B14F-4D97-AF65-F5344CB8AC3E}">
        <p14:creationId xmlns:p14="http://schemas.microsoft.com/office/powerpoint/2010/main" val="3177221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can illustrate the relative cost of the main approaches through a diagram.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the ideal case, the green circle coincides with the red one. </a:t>
            </a:r>
            <a:endParaRPr lang="en-US" dirty="0"/>
          </a:p>
          <a:p>
            <a:r>
              <a:rPr lang="en-US" dirty="0"/>
              <a:t>Blocking covers the largest part of duplicate pairs,</a:t>
            </a:r>
            <a:r>
              <a:rPr lang="en-US" baseline="0" dirty="0"/>
              <a:t> but not all of them. </a:t>
            </a:r>
          </a:p>
          <a:p>
            <a:r>
              <a:rPr lang="en-US" baseline="0" dirty="0"/>
              <a:t>It also incorporates comparisons between non-matching entities.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closer the green circle is to the red one, the better the blocking method is.</a:t>
            </a:r>
            <a:endParaRPr lang="el-GR" baseline="0" dirty="0"/>
          </a:p>
        </p:txBody>
      </p:sp>
      <p:sp>
        <p:nvSpPr>
          <p:cNvPr id="4" name="Slide Number Placeholder 3"/>
          <p:cNvSpPr>
            <a:spLocks noGrp="1"/>
          </p:cNvSpPr>
          <p:nvPr>
            <p:ph type="sldNum" sz="quarter" idx="10"/>
          </p:nvPr>
        </p:nvSpPr>
        <p:spPr/>
        <p:txBody>
          <a:bodyPr/>
          <a:lstStyle/>
          <a:p>
            <a:pPr>
              <a:defRPr/>
            </a:pPr>
            <a:fld id="{EFF40ABD-C0AA-46AF-A3C1-BEC3B209CDCB}" type="slidenum">
              <a:rPr lang="de-DE" smtClean="0"/>
              <a:pPr>
                <a:defRPr/>
              </a:pPr>
              <a:t>22</a:t>
            </a:fld>
            <a:endParaRPr lang="de-DE"/>
          </a:p>
        </p:txBody>
      </p:sp>
    </p:spTree>
    <p:extLst>
      <p:ext uri="{BB962C8B-B14F-4D97-AF65-F5344CB8AC3E}">
        <p14:creationId xmlns:p14="http://schemas.microsoft.com/office/powerpoint/2010/main" val="3521388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p:spPr>
        <p:txBody>
          <a:bodyPr/>
          <a:lstStyle/>
          <a:p>
            <a:r>
              <a:rPr lang="en-US" baseline="0" dirty="0">
                <a:latin typeface="Times New Roman" pitchFamily="18" charset="0"/>
              </a:rPr>
              <a:t>To leverage Big Data, we need to perform ER.</a:t>
            </a:r>
          </a:p>
          <a:p>
            <a:r>
              <a:rPr lang="en-US" baseline="0" dirty="0">
                <a:latin typeface="Times New Roman" pitchFamily="18" charset="0"/>
              </a:rPr>
              <a:t>ER is a core task for many applications, like Linked Data.</a:t>
            </a:r>
            <a:endParaRPr lang="en-US" dirty="0">
              <a:latin typeface="Times New Roman" pitchFamily="18" charset="0"/>
            </a:endParaRPr>
          </a:p>
        </p:txBody>
      </p:sp>
      <p:sp>
        <p:nvSpPr>
          <p:cNvPr id="32772" name="Slide Number Placeholder 3"/>
          <p:cNvSpPr>
            <a:spLocks noGrp="1"/>
          </p:cNvSpPr>
          <p:nvPr>
            <p:ph type="sldNum" sz="quarter" idx="5"/>
          </p:nvPr>
        </p:nvSpPr>
        <p:spPr>
          <a:noFill/>
        </p:spPr>
        <p:txBody>
          <a:bodyPr/>
          <a:lstStyle/>
          <a:p>
            <a:fld id="{A5CF7EAC-8B66-4137-986F-7A3388BAC19F}" type="slidenum">
              <a:rPr lang="de-DE" smtClean="0"/>
              <a:pPr/>
              <a:t>23</a:t>
            </a:fld>
            <a:endParaRPr lang="de-DE"/>
          </a:p>
        </p:txBody>
      </p:sp>
    </p:spTree>
    <p:extLst>
      <p:ext uri="{BB962C8B-B14F-4D97-AF65-F5344CB8AC3E}">
        <p14:creationId xmlns:p14="http://schemas.microsoft.com/office/powerpoint/2010/main" val="826265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l-GR"/>
          </a:p>
        </p:txBody>
      </p:sp>
    </p:spTree>
    <p:extLst>
      <p:ext uri="{BB962C8B-B14F-4D97-AF65-F5344CB8AC3E}">
        <p14:creationId xmlns:p14="http://schemas.microsoft.com/office/powerpoint/2010/main" val="1924950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l-GR"/>
          </a:p>
        </p:txBody>
      </p:sp>
    </p:spTree>
    <p:extLst>
      <p:ext uri="{BB962C8B-B14F-4D97-AF65-F5344CB8AC3E}">
        <p14:creationId xmlns:p14="http://schemas.microsoft.com/office/powerpoint/2010/main" val="1924950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first question</a:t>
            </a:r>
            <a:r>
              <a:rPr lang="en-US" baseline="0" dirty="0"/>
              <a:t> we have to answer is why entity resolution is important.</a:t>
            </a:r>
            <a:endParaRPr lang="en-US" baseline="0" dirty="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rPr>
              <a:t>Web data are dominated by entity profiles.</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a:t>In an ideal</a:t>
            </a:r>
            <a:r>
              <a:rPr lang="de-DE" baseline="0" dirty="0"/>
              <a:t> world, every entity is described by a universally unique identifier, thus facilitating all applications that are based on entities, e.g., entity-centric search.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latin typeface="Times New Roman" pitchFamily="18" charset="0"/>
            </a:endParaRPr>
          </a:p>
          <a:p>
            <a:endParaRPr lang="de-DE" dirty="0"/>
          </a:p>
        </p:txBody>
      </p:sp>
    </p:spTree>
    <p:extLst>
      <p:ext uri="{BB962C8B-B14F-4D97-AF65-F5344CB8AC3E}">
        <p14:creationId xmlns:p14="http://schemas.microsoft.com/office/powerpoint/2010/main" val="293522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l-GR" dirty="0"/>
              <a:t>only this </a:t>
            </a:r>
            <a:r>
              <a:rPr lang="en-CA" altLang="el-GR" dirty="0" err="1"/>
              <a:t>algo</a:t>
            </a:r>
            <a:r>
              <a:rPr lang="en-CA" altLang="el-GR" dirty="0"/>
              <a:t> for clean-clean ER</a:t>
            </a:r>
          </a:p>
          <a:p>
            <a:pPr eaLnBrk="1" hangingPunct="1"/>
            <a:r>
              <a:rPr lang="en-CA" altLang="el-GR" dirty="0"/>
              <a:t>there is only match for each entity</a:t>
            </a:r>
          </a:p>
        </p:txBody>
      </p:sp>
    </p:spTree>
    <p:extLst>
      <p:ext uri="{BB962C8B-B14F-4D97-AF65-F5344CB8AC3E}">
        <p14:creationId xmlns:p14="http://schemas.microsoft.com/office/powerpoint/2010/main" val="1076584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l-GR"/>
          </a:p>
        </p:txBody>
      </p:sp>
    </p:spTree>
    <p:extLst>
      <p:ext uri="{BB962C8B-B14F-4D97-AF65-F5344CB8AC3E}">
        <p14:creationId xmlns:p14="http://schemas.microsoft.com/office/powerpoint/2010/main" val="216710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l-GR"/>
          </a:p>
        </p:txBody>
      </p:sp>
    </p:spTree>
    <p:extLst>
      <p:ext uri="{BB962C8B-B14F-4D97-AF65-F5344CB8AC3E}">
        <p14:creationId xmlns:p14="http://schemas.microsoft.com/office/powerpoint/2010/main" val="772440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500" dirty="0"/>
              <a:t>None of the clustering algorithms produces perfect clustering</a:t>
            </a:r>
          </a:p>
          <a:p>
            <a:r>
              <a:rPr lang="en-US" sz="3500" dirty="0">
                <a:solidFill>
                  <a:srgbClr val="C00000"/>
                </a:solidFill>
              </a:rPr>
              <a:t>Transitive closure</a:t>
            </a:r>
            <a:r>
              <a:rPr lang="en-US" sz="3500" dirty="0"/>
              <a:t>: </a:t>
            </a:r>
          </a:p>
          <a:p>
            <a:pPr lvl="1"/>
            <a:r>
              <a:rPr lang="en-US" sz="3200" dirty="0"/>
              <a:t>highly scalable, but results in poor quality of duplicate groups</a:t>
            </a:r>
          </a:p>
          <a:p>
            <a:pPr lvl="1"/>
            <a:r>
              <a:rPr lang="en-US" sz="3200" dirty="0"/>
              <a:t>Poor quality even </a:t>
            </a:r>
            <a:r>
              <a:rPr lang="en-US" sz="3200" dirty="0" err="1"/>
              <a:t>wrt</a:t>
            </a:r>
            <a:r>
              <a:rPr lang="en-US" sz="3200" dirty="0"/>
              <a:t> other single-pass algorithms</a:t>
            </a:r>
          </a:p>
          <a:p>
            <a:endParaRPr lang="en-US" dirty="0"/>
          </a:p>
          <a:p>
            <a:r>
              <a:rPr lang="en-US" sz="3500" dirty="0"/>
              <a:t>Most algorithms are robust to distribution of duplicates, except </a:t>
            </a:r>
            <a:r>
              <a:rPr lang="en-US" sz="3500" dirty="0">
                <a:solidFill>
                  <a:srgbClr val="C00000"/>
                </a:solidFill>
              </a:rPr>
              <a:t>Ricochet algorithms:</a:t>
            </a:r>
          </a:p>
          <a:p>
            <a:pPr lvl="1"/>
            <a:r>
              <a:rPr lang="en-US" sz="3200" dirty="0"/>
              <a:t>high performance over uniformly distributed duplicates</a:t>
            </a:r>
          </a:p>
          <a:p>
            <a:pPr lvl="1"/>
            <a:r>
              <a:rPr lang="en-US" sz="3200" dirty="0"/>
              <a:t>poor performance otherwise</a:t>
            </a:r>
          </a:p>
          <a:p>
            <a:endParaRPr lang="en-US" dirty="0"/>
          </a:p>
          <a:p>
            <a:r>
              <a:rPr lang="en-US" sz="3500" dirty="0">
                <a:solidFill>
                  <a:srgbClr val="C00000"/>
                </a:solidFill>
              </a:rPr>
              <a:t>Cut clustering </a:t>
            </a:r>
            <a:r>
              <a:rPr lang="en-US" sz="3500" dirty="0"/>
              <a:t>and </a:t>
            </a:r>
            <a:r>
              <a:rPr lang="en-US" sz="3500" dirty="0">
                <a:solidFill>
                  <a:srgbClr val="C00000"/>
                </a:solidFill>
              </a:rPr>
              <a:t>Correlation clustering</a:t>
            </a:r>
            <a:r>
              <a:rPr lang="en-US" sz="3500" dirty="0"/>
              <a:t>:</a:t>
            </a:r>
          </a:p>
          <a:p>
            <a:pPr lvl="1"/>
            <a:r>
              <a:rPr lang="en-US" sz="3200" dirty="0"/>
              <a:t>sophisticated &amp; popular algorithms</a:t>
            </a:r>
          </a:p>
          <a:p>
            <a:pPr lvl="1"/>
            <a:r>
              <a:rPr lang="en-US" sz="3200" dirty="0"/>
              <a:t>achieve lower accuracy than some single-pass algorithms</a:t>
            </a:r>
          </a:p>
          <a:p>
            <a:endParaRPr lang="en-US" dirty="0"/>
          </a:p>
          <a:p>
            <a:r>
              <a:rPr lang="en-US" sz="3500" dirty="0">
                <a:solidFill>
                  <a:srgbClr val="C00000"/>
                </a:solidFill>
              </a:rPr>
              <a:t>Markov clustering</a:t>
            </a:r>
            <a:r>
              <a:rPr lang="en-US" sz="3500" dirty="0"/>
              <a:t>:</a:t>
            </a:r>
          </a:p>
          <a:p>
            <a:pPr lvl="1"/>
            <a:r>
              <a:rPr lang="en-US" sz="3200" dirty="0"/>
              <a:t>very efficient</a:t>
            </a:r>
          </a:p>
          <a:p>
            <a:pPr lvl="1"/>
            <a:r>
              <a:rPr lang="en-US" sz="3200" dirty="0"/>
              <a:t>one the most accurate algorithms</a:t>
            </a:r>
          </a:p>
          <a:p>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32</a:t>
            </a:fld>
            <a:endParaRPr lang="el-GR"/>
          </a:p>
        </p:txBody>
      </p:sp>
    </p:spTree>
    <p:extLst>
      <p:ext uri="{BB962C8B-B14F-4D97-AF65-F5344CB8AC3E}">
        <p14:creationId xmlns:p14="http://schemas.microsoft.com/office/powerpoint/2010/main" val="2031445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are introduced during manual data entry, or by the limitations of the automatic extraction techniques</a:t>
            </a:r>
            <a:endParaRPr lang="el-GR" dirty="0"/>
          </a:p>
          <a:p>
            <a:endParaRPr lang="el-GR" dirty="0"/>
          </a:p>
        </p:txBody>
      </p:sp>
      <p:sp>
        <p:nvSpPr>
          <p:cNvPr id="4" name="Θέση αριθμού διαφάνειας 3"/>
          <p:cNvSpPr>
            <a:spLocks noGrp="1"/>
          </p:cNvSpPr>
          <p:nvPr>
            <p:ph type="sldNum" sz="quarter" idx="10"/>
          </p:nvPr>
        </p:nvSpPr>
        <p:spPr/>
        <p:txBody>
          <a:bodyPr/>
          <a:lstStyle/>
          <a:p>
            <a:fld id="{FAB58CA1-B062-4BDE-B210-364694453E85}" type="slidenum">
              <a:rPr lang="el-GR" smtClean="0"/>
              <a:t>38</a:t>
            </a:fld>
            <a:endParaRPr lang="el-GR"/>
          </a:p>
        </p:txBody>
      </p:sp>
    </p:spTree>
    <p:extLst>
      <p:ext uri="{BB962C8B-B14F-4D97-AF65-F5344CB8AC3E}">
        <p14:creationId xmlns:p14="http://schemas.microsoft.com/office/powerpoint/2010/main" val="346626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Matching:</a:t>
            </a:r>
            <a:r>
              <a:rPr lang="en-US" baseline="0" dirty="0"/>
              <a:t> initially, multi-core approaches</a:t>
            </a:r>
          </a:p>
          <a:p>
            <a:r>
              <a:rPr lang="en-US" baseline="0" dirty="0"/>
              <a:t>Then, map-reduce based approaches</a:t>
            </a:r>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40</a:t>
            </a:fld>
            <a:endParaRPr lang="el-GR"/>
          </a:p>
        </p:txBody>
      </p:sp>
    </p:spTree>
    <p:extLst>
      <p:ext uri="{BB962C8B-B14F-4D97-AF65-F5344CB8AC3E}">
        <p14:creationId xmlns:p14="http://schemas.microsoft.com/office/powerpoint/2010/main" val="2393984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FAB58CA1-B062-4BDE-B210-364694453E85}" type="slidenum">
              <a:rPr lang="el-GR" smtClean="0"/>
              <a:t>42</a:t>
            </a:fld>
            <a:endParaRPr lang="el-GR"/>
          </a:p>
        </p:txBody>
      </p:sp>
    </p:spTree>
    <p:extLst>
      <p:ext uri="{BB962C8B-B14F-4D97-AF65-F5344CB8AC3E}">
        <p14:creationId xmlns:p14="http://schemas.microsoft.com/office/powerpoint/2010/main" val="3466261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Different granularity</a:t>
            </a:r>
            <a:r>
              <a:rPr lang="en-US" baseline="0" dirty="0"/>
              <a:t> in attribute names and values.</a:t>
            </a:r>
          </a:p>
          <a:p>
            <a:r>
              <a:rPr lang="en-US" baseline="0" dirty="0"/>
              <a:t>Loose schema binding: tag-style values, different schema for each entity.</a:t>
            </a:r>
            <a:endParaRPr lang="en-US" dirty="0"/>
          </a:p>
          <a:p>
            <a:r>
              <a:rPr lang="de-DE" dirty="0"/>
              <a:t>These settings call for blocking methods that are:</a:t>
            </a:r>
          </a:p>
          <a:p>
            <a:pPr>
              <a:buFont typeface="Arial" pitchFamily="34" charset="0"/>
              <a:buChar char="•"/>
            </a:pPr>
            <a:r>
              <a:rPr lang="de-DE" dirty="0"/>
              <a:t>Inherently</a:t>
            </a:r>
            <a:r>
              <a:rPr lang="de-DE" baseline="0" dirty="0"/>
              <a:t> </a:t>
            </a:r>
            <a:r>
              <a:rPr lang="de-DE" dirty="0"/>
              <a:t>robust to noise</a:t>
            </a:r>
            <a:r>
              <a:rPr lang="de-DE" baseline="0" dirty="0"/>
              <a:t> in both attribute names and attribute values</a:t>
            </a:r>
            <a:endParaRPr lang="de-DE" dirty="0"/>
          </a:p>
          <a:p>
            <a:pPr>
              <a:buFont typeface="Arial" pitchFamily="34" charset="0"/>
              <a:buChar char="•"/>
            </a:pPr>
            <a:r>
              <a:rPr lang="de-DE" dirty="0"/>
              <a:t>decoupled from </a:t>
            </a:r>
            <a:r>
              <a:rPr lang="de-DE" dirty="0" err="1"/>
              <a:t>schema</a:t>
            </a:r>
            <a:r>
              <a:rPr lang="de-DE" dirty="0"/>
              <a:t> </a:t>
            </a:r>
            <a:r>
              <a:rPr lang="de-DE" dirty="0" err="1"/>
              <a:t>information</a:t>
            </a:r>
            <a:r>
              <a:rPr lang="de-DE" dirty="0"/>
              <a:t>.</a:t>
            </a:r>
          </a:p>
        </p:txBody>
      </p:sp>
      <p:sp>
        <p:nvSpPr>
          <p:cNvPr id="4" name="Slide Number Placeholder 3"/>
          <p:cNvSpPr>
            <a:spLocks noGrp="1"/>
          </p:cNvSpPr>
          <p:nvPr>
            <p:ph type="sldNum" sz="quarter" idx="10"/>
          </p:nvPr>
        </p:nvSpPr>
        <p:spPr/>
        <p:txBody>
          <a:bodyPr/>
          <a:lstStyle/>
          <a:p>
            <a:pPr>
              <a:defRPr/>
            </a:pPr>
            <a:fld id="{EFF40ABD-C0AA-46AF-A3C1-BEC3B209CDCB}" type="slidenum">
              <a:rPr lang="de-DE" smtClean="0"/>
              <a:pPr>
                <a:defRPr/>
              </a:pPr>
              <a:t>43</a:t>
            </a:fld>
            <a:endParaRPr lang="de-DE"/>
          </a:p>
        </p:txBody>
      </p:sp>
    </p:spTree>
    <p:extLst>
      <p:ext uri="{BB962C8B-B14F-4D97-AF65-F5344CB8AC3E}">
        <p14:creationId xmlns:p14="http://schemas.microsoft.com/office/powerpoint/2010/main" val="4066137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“united”, “nations”, children’s”, and “fund” al</a:t>
            </a:r>
            <a:r>
              <a:rPr lang="en-US" baseline="0" dirty="0"/>
              <a:t>l lead to blocks with a single entity (E1), and therefore are discarded</a:t>
            </a:r>
            <a:endParaRPr lang="en-US" dirty="0"/>
          </a:p>
          <a:p>
            <a:endParaRPr lang="en-US" dirty="0"/>
          </a:p>
          <a:p>
            <a:r>
              <a:rPr lang="en-US" dirty="0"/>
              <a:t>Highly</a:t>
            </a:r>
            <a:r>
              <a:rPr lang="en-US" baseline="0" dirty="0"/>
              <a:t> robust to noise.</a:t>
            </a:r>
          </a:p>
          <a:p>
            <a:r>
              <a:rPr lang="en-US" baseline="0" dirty="0"/>
              <a:t>Drawback: many comparisons, large blocks.</a:t>
            </a:r>
          </a:p>
          <a:p>
            <a:r>
              <a:rPr lang="en-US" baseline="0" dirty="0"/>
              <a:t>Two solutions to overcome this issue:</a:t>
            </a:r>
          </a:p>
          <a:p>
            <a:pPr marL="228600" indent="-228600">
              <a:buAutoNum type="arabicParenR"/>
            </a:pPr>
            <a:r>
              <a:rPr lang="en-US" baseline="0" dirty="0"/>
              <a:t>We use more advanced blocking methods that build more refined blocks.</a:t>
            </a:r>
          </a:p>
          <a:p>
            <a:pPr marL="228600" indent="-228600">
              <a:buAutoNum type="arabicParenR"/>
            </a:pPr>
            <a:r>
              <a:rPr lang="en-US" baseline="0" dirty="0"/>
              <a:t>We employ block processing techniques to discard the unnecessary comparisons, without affecting the matching ones.</a:t>
            </a:r>
          </a:p>
          <a:p>
            <a:pPr marL="0" indent="0">
              <a:buNone/>
            </a:pPr>
            <a:r>
              <a:rPr lang="en-US" baseline="0" dirty="0"/>
              <a:t>The two solutions are </a:t>
            </a:r>
            <a:r>
              <a:rPr lang="en-US" b="1" baseline="0" dirty="0"/>
              <a:t>complementary</a:t>
            </a:r>
            <a:r>
              <a:rPr lang="en-US" baseline="0" dirty="0"/>
              <a:t>.</a:t>
            </a:r>
          </a:p>
          <a:p>
            <a:endParaRPr lang="el-GR" dirty="0"/>
          </a:p>
        </p:txBody>
      </p:sp>
      <p:sp>
        <p:nvSpPr>
          <p:cNvPr id="4" name="Θέση αριθμού διαφάνειας 3"/>
          <p:cNvSpPr>
            <a:spLocks noGrp="1"/>
          </p:cNvSpPr>
          <p:nvPr>
            <p:ph type="sldNum" sz="quarter" idx="10"/>
          </p:nvPr>
        </p:nvSpPr>
        <p:spPr/>
        <p:txBody>
          <a:bodyPr/>
          <a:lstStyle/>
          <a:p>
            <a:fld id="{FAB58CA1-B062-4BDE-B210-364694453E85}" type="slidenum">
              <a:rPr lang="el-GR" smtClean="0"/>
              <a:t>46</a:t>
            </a:fld>
            <a:endParaRPr lang="el-GR"/>
          </a:p>
        </p:txBody>
      </p:sp>
    </p:spTree>
    <p:extLst>
      <p:ext uri="{BB962C8B-B14F-4D97-AF65-F5344CB8AC3E}">
        <p14:creationId xmlns:p14="http://schemas.microsoft.com/office/powerpoint/2010/main" val="46418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All other workflows execute</a:t>
            </a:r>
            <a:r>
              <a:rPr lang="en-US" baseline="0" dirty="0"/>
              <a:t> batch processing.</a:t>
            </a:r>
            <a:endParaRPr lang="el-GR" dirty="0"/>
          </a:p>
        </p:txBody>
      </p:sp>
      <p:sp>
        <p:nvSpPr>
          <p:cNvPr id="4" name="Θέση αριθμού διαφάνειας 3"/>
          <p:cNvSpPr>
            <a:spLocks noGrp="1"/>
          </p:cNvSpPr>
          <p:nvPr>
            <p:ph type="sldNum" sz="quarter" idx="10"/>
          </p:nvPr>
        </p:nvSpPr>
        <p:spPr/>
        <p:txBody>
          <a:bodyPr/>
          <a:lstStyle/>
          <a:p>
            <a:fld id="{FAB58CA1-B062-4BDE-B210-364694453E85}" type="slidenum">
              <a:rPr lang="el-GR" smtClean="0"/>
              <a:t>58</a:t>
            </a:fld>
            <a:endParaRPr lang="el-GR"/>
          </a:p>
        </p:txBody>
      </p:sp>
    </p:spTree>
    <p:extLst>
      <p:ext uri="{BB962C8B-B14F-4D97-AF65-F5344CB8AC3E}">
        <p14:creationId xmlns:p14="http://schemas.microsoft.com/office/powerpoint/2010/main" val="346626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a:noFill/>
          <a:ln/>
        </p:spPr>
        <p:txBody>
          <a:bodyPr/>
          <a:lstStyle/>
          <a:p>
            <a:r>
              <a:rPr lang="de-DE" baseline="0" dirty="0"/>
              <a:t>In reality, there is ambiguity/noise of two forms: </a:t>
            </a:r>
          </a:p>
          <a:p>
            <a:pPr marL="228600" indent="-228600">
              <a:buAutoNum type="arabicParenR"/>
            </a:pPr>
            <a:r>
              <a:rPr lang="de-DE" baseline="0" dirty="0"/>
              <a:t>different </a:t>
            </a:r>
            <a:r>
              <a:rPr lang="de-DE" baseline="0" dirty="0" err="1"/>
              <a:t>entities</a:t>
            </a:r>
            <a:r>
              <a:rPr lang="de-DE" baseline="0" dirty="0"/>
              <a:t> </a:t>
            </a:r>
            <a:r>
              <a:rPr lang="de-DE" baseline="0" dirty="0" err="1"/>
              <a:t>with</a:t>
            </a:r>
            <a:r>
              <a:rPr lang="de-DE" baseline="0" dirty="0"/>
              <a:t> </a:t>
            </a:r>
            <a:r>
              <a:rPr lang="de-DE" baseline="0" dirty="0" err="1"/>
              <a:t>the</a:t>
            </a:r>
            <a:r>
              <a:rPr lang="de-DE" baseline="0" dirty="0"/>
              <a:t> same </a:t>
            </a:r>
            <a:r>
              <a:rPr lang="de-DE" baseline="0" dirty="0" err="1"/>
              <a:t>description</a:t>
            </a:r>
            <a:r>
              <a:rPr lang="de-DE" baseline="0" dirty="0"/>
              <a:t>/</a:t>
            </a:r>
            <a:r>
              <a:rPr lang="de-DE" baseline="0" dirty="0" err="1"/>
              <a:t>name</a:t>
            </a:r>
            <a:r>
              <a:rPr lang="de-DE" baseline="0" dirty="0"/>
              <a:t>, </a:t>
            </a:r>
            <a:r>
              <a:rPr lang="de-DE" baseline="0" dirty="0" err="1"/>
              <a:t>and</a:t>
            </a:r>
            <a:r>
              <a:rPr lang="de-DE" baseline="0" dirty="0"/>
              <a:t> </a:t>
            </a:r>
          </a:p>
          <a:p>
            <a:pPr marL="228600" indent="-228600">
              <a:buAutoNum type="arabicParenR"/>
            </a:pPr>
            <a:r>
              <a:rPr lang="de-DE" baseline="0" dirty="0"/>
              <a:t>same </a:t>
            </a:r>
            <a:r>
              <a:rPr lang="de-DE" baseline="0" dirty="0" err="1"/>
              <a:t>entity</a:t>
            </a:r>
            <a:r>
              <a:rPr lang="de-DE" baseline="0" dirty="0"/>
              <a:t> </a:t>
            </a:r>
            <a:r>
              <a:rPr lang="de-DE" baseline="0" dirty="0" err="1"/>
              <a:t>with</a:t>
            </a:r>
            <a:r>
              <a:rPr lang="de-DE" baseline="0" dirty="0"/>
              <a:t> different </a:t>
            </a:r>
            <a:r>
              <a:rPr lang="de-DE" baseline="0" dirty="0" err="1"/>
              <a:t>descriptions</a:t>
            </a:r>
            <a:r>
              <a:rPr lang="de-DE" baseline="0" dirty="0"/>
              <a:t>/</a:t>
            </a:r>
            <a:r>
              <a:rPr lang="de-DE" baseline="0" dirty="0" err="1"/>
              <a:t>names</a:t>
            </a:r>
            <a:r>
              <a:rPr lang="de-DE" baseline="0" dirty="0"/>
              <a:t>.</a:t>
            </a:r>
            <a:endParaRPr lang="de-DE" dirty="0"/>
          </a:p>
        </p:txBody>
      </p:sp>
    </p:spTree>
    <p:extLst>
      <p:ext uri="{BB962C8B-B14F-4D97-AF65-F5344CB8AC3E}">
        <p14:creationId xmlns:p14="http://schemas.microsoft.com/office/powerpoint/2010/main" val="688404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59</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6275E7DA-7F99-E849-937A-243112A47BB9}" type="slidenum">
              <a:rPr lang="en-US" smtClean="0"/>
              <a:t>61</a:t>
            </a:fld>
            <a:endParaRPr lang="en-US"/>
          </a:p>
        </p:txBody>
      </p:sp>
    </p:spTree>
    <p:extLst>
      <p:ext uri="{BB962C8B-B14F-4D97-AF65-F5344CB8AC3E}">
        <p14:creationId xmlns:p14="http://schemas.microsoft.com/office/powerpoint/2010/main" val="4170332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62</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63</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67</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1200" u="sng" dirty="0"/>
              <a:t>a coherent group contains words that fall in the same semantic space</a:t>
            </a:r>
          </a:p>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69</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r>
              <a:rPr lang="en-US" dirty="0"/>
              <a:t>Representation</a:t>
            </a:r>
            <a:r>
              <a:rPr lang="en-US" baseline="0" dirty="0"/>
              <a:t> learning: </a:t>
            </a:r>
            <a:r>
              <a:rPr lang="en-US" dirty="0"/>
              <a:t>automatically identify a good similarity metric for blocking?</a:t>
            </a:r>
          </a:p>
          <a:p>
            <a:pPr lvl="1" algn="just"/>
            <a:r>
              <a:rPr lang="en-US" dirty="0"/>
              <a:t>utilizes a set of pairwise labels that indicates which record pairs are matched, and learns a neural network architecture that produces, for similar tuple pairs, similar real-valued representations (named signatures), measured under some standard metric. Thus, a similarity metric for tuples is implicitly learned as the composition of the signature function (the neural network architecture) and the standard similarity metric for signatures</a:t>
            </a:r>
          </a:p>
          <a:p>
            <a:pPr lvl="1" algn="just"/>
            <a:r>
              <a:rPr lang="en-US" dirty="0"/>
              <a:t>cross-</a:t>
            </a:r>
            <a:r>
              <a:rPr lang="en-US" dirty="0" err="1"/>
              <a:t>polytope</a:t>
            </a:r>
            <a:r>
              <a:rPr lang="en-US" dirty="0"/>
              <a:t> locality-sensitive hashing (LSH) [2]—a theoretically optimal LSH family for cosine similarity—to retrieve the NNs for each tuple in </a:t>
            </a:r>
            <a:r>
              <a:rPr lang="en-US" dirty="0" err="1"/>
              <a:t>sublinear</a:t>
            </a:r>
            <a:r>
              <a:rPr lang="en-US" dirty="0"/>
              <a:t> time.</a:t>
            </a:r>
          </a:p>
        </p:txBody>
      </p:sp>
      <p:sp>
        <p:nvSpPr>
          <p:cNvPr id="4" name="Slide Number Placeholder 3"/>
          <p:cNvSpPr>
            <a:spLocks noGrp="1"/>
          </p:cNvSpPr>
          <p:nvPr>
            <p:ph type="sldNum" sz="quarter" idx="10"/>
          </p:nvPr>
        </p:nvSpPr>
        <p:spPr/>
        <p:txBody>
          <a:bodyPr/>
          <a:lstStyle/>
          <a:p>
            <a:fld id="{FAB58CA1-B062-4BDE-B210-364694453E85}" type="slidenum">
              <a:rPr lang="el-GR" smtClean="0"/>
              <a:t>70</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71</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72</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73</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a:noFill/>
          <a:ln/>
        </p:spPr>
        <p:txBody>
          <a:bodyPr/>
          <a:lstStyle/>
          <a:p>
            <a:endParaRPr lang="de-DE"/>
          </a:p>
        </p:txBody>
      </p:sp>
    </p:spTree>
    <p:extLst>
      <p:ext uri="{BB962C8B-B14F-4D97-AF65-F5344CB8AC3E}">
        <p14:creationId xmlns:p14="http://schemas.microsoft.com/office/powerpoint/2010/main" val="2777720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74</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75</a:t>
            </a:fld>
            <a:endParaRPr lang="el-GR"/>
          </a:p>
        </p:txBody>
      </p:sp>
    </p:spTree>
    <p:extLst>
      <p:ext uri="{BB962C8B-B14F-4D97-AF65-F5344CB8AC3E}">
        <p14:creationId xmlns:p14="http://schemas.microsoft.com/office/powerpoint/2010/main" val="2559682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86</a:t>
            </a:fld>
            <a:endParaRPr lang="el-GR"/>
          </a:p>
        </p:txBody>
      </p:sp>
    </p:spTree>
    <p:extLst>
      <p:ext uri="{BB962C8B-B14F-4D97-AF65-F5344CB8AC3E}">
        <p14:creationId xmlns:p14="http://schemas.microsoft.com/office/powerpoint/2010/main" val="34961992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Given maximum cluster size k, the similarity graph is iteratively split into connected components with up to k entities</a:t>
            </a:r>
          </a:p>
          <a:p>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87</a:t>
            </a:fld>
            <a:endParaRPr lang="el-GR"/>
          </a:p>
        </p:txBody>
      </p:sp>
    </p:spTree>
    <p:extLst>
      <p:ext uri="{BB962C8B-B14F-4D97-AF65-F5344CB8AC3E}">
        <p14:creationId xmlns:p14="http://schemas.microsoft.com/office/powerpoint/2010/main" val="3262011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User</a:t>
            </a:r>
            <a:r>
              <a:rPr lang="en-US" baseline="0" dirty="0"/>
              <a:t> requirements </a:t>
            </a:r>
            <a:r>
              <a:rPr lang="en-US" dirty="0"/>
              <a:t>on the numbers of attributes being proved or disproved with respect to the given task.</a:t>
            </a:r>
          </a:p>
          <a:p>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89</a:t>
            </a:fld>
            <a:endParaRPr lang="el-GR"/>
          </a:p>
        </p:txBody>
      </p:sp>
    </p:spTree>
    <p:extLst>
      <p:ext uri="{BB962C8B-B14F-4D97-AF65-F5344CB8AC3E}">
        <p14:creationId xmlns:p14="http://schemas.microsoft.com/office/powerpoint/2010/main" val="649195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edge</a:t>
            </a:r>
            <a:r>
              <a:rPr lang="en-US" baseline="0" dirty="0"/>
              <a:t> weights = </a:t>
            </a:r>
            <a:r>
              <a:rPr lang="en-US" dirty="0"/>
              <a:t>matching likelihoods</a:t>
            </a:r>
          </a:p>
        </p:txBody>
      </p:sp>
      <p:sp>
        <p:nvSpPr>
          <p:cNvPr id="4" name="Slide Number Placeholder 3"/>
          <p:cNvSpPr>
            <a:spLocks noGrp="1"/>
          </p:cNvSpPr>
          <p:nvPr>
            <p:ph type="sldNum" sz="quarter" idx="10"/>
          </p:nvPr>
        </p:nvSpPr>
        <p:spPr/>
        <p:txBody>
          <a:bodyPr/>
          <a:lstStyle/>
          <a:p>
            <a:fld id="{FAB58CA1-B062-4BDE-B210-364694453E85}" type="slidenum">
              <a:rPr lang="el-GR" smtClean="0"/>
              <a:t>91</a:t>
            </a:fld>
            <a:endParaRPr lang="el-GR"/>
          </a:p>
        </p:txBody>
      </p:sp>
    </p:spTree>
    <p:extLst>
      <p:ext uri="{BB962C8B-B14F-4D97-AF65-F5344CB8AC3E}">
        <p14:creationId xmlns:p14="http://schemas.microsoft.com/office/powerpoint/2010/main" val="1720816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higher efficiency: parallel </a:t>
            </a:r>
            <a:r>
              <a:rPr lang="en-US" dirty="0" err="1"/>
              <a:t>labelling</a:t>
            </a:r>
            <a:r>
              <a:rPr lang="en-US" dirty="0"/>
              <a:t>	</a:t>
            </a:r>
          </a:p>
          <a:p>
            <a:r>
              <a:rPr lang="en-US" dirty="0"/>
              <a:t>micro-batches of pairs that cannot be deduced are </a:t>
            </a:r>
            <a:r>
              <a:rPr lang="en-US" dirty="0" err="1"/>
              <a:t>crowdsourced</a:t>
            </a:r>
            <a:r>
              <a:rPr lang="en-US" dirty="0"/>
              <a:t> simultaneously</a:t>
            </a:r>
          </a:p>
        </p:txBody>
      </p:sp>
      <p:sp>
        <p:nvSpPr>
          <p:cNvPr id="4" name="Slide Number Placeholder 3"/>
          <p:cNvSpPr>
            <a:spLocks noGrp="1"/>
          </p:cNvSpPr>
          <p:nvPr>
            <p:ph type="sldNum" sz="quarter" idx="10"/>
          </p:nvPr>
        </p:nvSpPr>
        <p:spPr/>
        <p:txBody>
          <a:bodyPr/>
          <a:lstStyle/>
          <a:p>
            <a:fld id="{FAB58CA1-B062-4BDE-B210-364694453E85}" type="slidenum">
              <a:rPr lang="el-GR" smtClean="0"/>
              <a:t>92</a:t>
            </a:fld>
            <a:endParaRPr lang="el-GR"/>
          </a:p>
        </p:txBody>
      </p:sp>
    </p:spTree>
    <p:extLst>
      <p:ext uri="{BB962C8B-B14F-4D97-AF65-F5344CB8AC3E}">
        <p14:creationId xmlns:p14="http://schemas.microsoft.com/office/powerpoint/2010/main" val="649130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decreasing sum of edge probabilities = expected number of matches</a:t>
            </a:r>
          </a:p>
          <a:p>
            <a:r>
              <a:rPr lang="en-US" dirty="0"/>
              <a:t>Break, due to transitivity</a:t>
            </a:r>
          </a:p>
        </p:txBody>
      </p:sp>
      <p:sp>
        <p:nvSpPr>
          <p:cNvPr id="4" name="Slide Number Placeholder 3"/>
          <p:cNvSpPr>
            <a:spLocks noGrp="1"/>
          </p:cNvSpPr>
          <p:nvPr>
            <p:ph type="sldNum" sz="quarter" idx="10"/>
          </p:nvPr>
        </p:nvSpPr>
        <p:spPr/>
        <p:txBody>
          <a:bodyPr/>
          <a:lstStyle/>
          <a:p>
            <a:fld id="{FAB58CA1-B062-4BDE-B210-364694453E85}" type="slidenum">
              <a:rPr lang="el-GR" smtClean="0"/>
              <a:t>93</a:t>
            </a:fld>
            <a:endParaRPr lang="el-GR"/>
          </a:p>
        </p:txBody>
      </p:sp>
    </p:spTree>
    <p:extLst>
      <p:ext uri="{BB962C8B-B14F-4D97-AF65-F5344CB8AC3E}">
        <p14:creationId xmlns:p14="http://schemas.microsoft.com/office/powerpoint/2010/main" val="20807130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 solution: selects most “uncertain” whose </a:t>
            </a:r>
          </a:p>
        </p:txBody>
      </p:sp>
      <p:sp>
        <p:nvSpPr>
          <p:cNvPr id="4" name="Slide Number Placeholder 3"/>
          <p:cNvSpPr>
            <a:spLocks noGrp="1"/>
          </p:cNvSpPr>
          <p:nvPr>
            <p:ph type="sldNum" sz="quarter" idx="10"/>
          </p:nvPr>
        </p:nvSpPr>
        <p:spPr/>
        <p:txBody>
          <a:bodyPr/>
          <a:lstStyle/>
          <a:p>
            <a:fld id="{FAB58CA1-B062-4BDE-B210-364694453E85}" type="slidenum">
              <a:rPr lang="el-GR" smtClean="0"/>
              <a:t>96</a:t>
            </a:fld>
            <a:endParaRPr lang="el-GR"/>
          </a:p>
        </p:txBody>
      </p:sp>
    </p:spTree>
    <p:extLst>
      <p:ext uri="{BB962C8B-B14F-4D97-AF65-F5344CB8AC3E}">
        <p14:creationId xmlns:p14="http://schemas.microsoft.com/office/powerpoint/2010/main" val="20587973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they operate as an oracle with 100% accuracy	</a:t>
            </a:r>
          </a:p>
          <a:p>
            <a:r>
              <a:rPr lang="en-US" dirty="0"/>
              <a:t>These works reduce the costs of crowdsourcing but compromise </a:t>
            </a:r>
            <a:r>
              <a:rPr lang="en-US" dirty="0" err="1"/>
              <a:t>deduplication</a:t>
            </a:r>
            <a:r>
              <a:rPr lang="en-US" dirty="0"/>
              <a:t> accuracy,</a:t>
            </a:r>
          </a:p>
        </p:txBody>
      </p:sp>
      <p:sp>
        <p:nvSpPr>
          <p:cNvPr id="4" name="Slide Number Placeholder 3"/>
          <p:cNvSpPr>
            <a:spLocks noGrp="1"/>
          </p:cNvSpPr>
          <p:nvPr>
            <p:ph type="sldNum" sz="quarter" idx="10"/>
          </p:nvPr>
        </p:nvSpPr>
        <p:spPr/>
        <p:txBody>
          <a:bodyPr/>
          <a:lstStyle/>
          <a:p>
            <a:fld id="{FAB58CA1-B062-4BDE-B210-364694453E85}" type="slidenum">
              <a:rPr lang="el-GR" smtClean="0"/>
              <a:t>97</a:t>
            </a:fld>
            <a:endParaRPr lang="el-GR"/>
          </a:p>
        </p:txBody>
      </p:sp>
    </p:spTree>
    <p:extLst>
      <p:ext uri="{BB962C8B-B14F-4D97-AF65-F5344CB8AC3E}">
        <p14:creationId xmlns:p14="http://schemas.microsoft.com/office/powerpoint/2010/main" val="201115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a:noFill/>
          <a:ln/>
        </p:spPr>
        <p:txBody>
          <a:bodyPr/>
          <a:lstStyle/>
          <a:p>
            <a:endParaRPr lang="de-DE"/>
          </a:p>
        </p:txBody>
      </p:sp>
    </p:spTree>
    <p:extLst>
      <p:ext uri="{BB962C8B-B14F-4D97-AF65-F5344CB8AC3E}">
        <p14:creationId xmlns:p14="http://schemas.microsoft.com/office/powerpoint/2010/main" val="10656479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the crowd to learn new metadata about our records</a:t>
            </a:r>
          </a:p>
          <a:p>
            <a:endParaRPr lang="en-US" dirty="0"/>
          </a:p>
          <a:p>
            <a:r>
              <a:rPr lang="en-US" dirty="0"/>
              <a:t>Unlike a traditional database however, with crowdsourcing we have the option to query for more attributes </a:t>
            </a:r>
            <a:r>
              <a:rPr lang="en-US" dirty="0" err="1"/>
              <a:t>aboutrecords</a:t>
            </a:r>
            <a:r>
              <a:rPr lang="en-US" dirty="0"/>
              <a:t>, and to reduce errors by soliciting the opinions of more workers. Also, while traditional blocking schemes seek only </a:t>
            </a:r>
            <a:r>
              <a:rPr lang="en-US" dirty="0" err="1"/>
              <a:t>toreduce</a:t>
            </a:r>
            <a:r>
              <a:rPr lang="en-US" dirty="0"/>
              <a:t> the number of pairwise comparisons needed, in our </a:t>
            </a:r>
            <a:r>
              <a:rPr lang="en-US" dirty="0" err="1"/>
              <a:t>crowdsourced</a:t>
            </a:r>
            <a:r>
              <a:rPr lang="en-US" dirty="0"/>
              <a:t> setting, querying for attribute labels is not free — </a:t>
            </a:r>
            <a:r>
              <a:rPr lang="en-US" dirty="0" err="1"/>
              <a:t>whendeciding</a:t>
            </a:r>
            <a:r>
              <a:rPr lang="en-US" dirty="0"/>
              <a:t> whether it is worth it to ask for more attributes or </a:t>
            </a:r>
            <a:r>
              <a:rPr lang="en-US" dirty="0" err="1"/>
              <a:t>moreworker</a:t>
            </a:r>
            <a:r>
              <a:rPr lang="en-US" dirty="0"/>
              <a:t> opinions, we must also consider both the labeling cost </a:t>
            </a:r>
            <a:r>
              <a:rPr lang="en-US" dirty="0" err="1"/>
              <a:t>andpairwise</a:t>
            </a:r>
            <a:r>
              <a:rPr lang="en-US" dirty="0"/>
              <a:t> comparisons cost</a:t>
            </a:r>
          </a:p>
          <a:p>
            <a:endParaRPr lang="en-US" dirty="0"/>
          </a:p>
          <a:p>
            <a:r>
              <a:rPr lang="en-US" dirty="0"/>
              <a:t>For approximate matching, we place an edge between pairs of records in G if their labels differ in no more than M attributes. </a:t>
            </a:r>
          </a:p>
          <a:p>
            <a:endParaRPr lang="en-US" dirty="0"/>
          </a:p>
          <a:p>
            <a:r>
              <a:rPr lang="en-US" dirty="0"/>
              <a:t>As we increase k, the cost of the first stage increases while the cost of the second stage decreases. Thus, there is an optimal k which minimizes our cost.</a:t>
            </a:r>
          </a:p>
        </p:txBody>
      </p:sp>
      <p:sp>
        <p:nvSpPr>
          <p:cNvPr id="4" name="Slide Number Placeholder 3"/>
          <p:cNvSpPr>
            <a:spLocks noGrp="1"/>
          </p:cNvSpPr>
          <p:nvPr>
            <p:ph type="sldNum" sz="quarter" idx="10"/>
          </p:nvPr>
        </p:nvSpPr>
        <p:spPr/>
        <p:txBody>
          <a:bodyPr/>
          <a:lstStyle/>
          <a:p>
            <a:fld id="{FAB58CA1-B062-4BDE-B210-364694453E85}" type="slidenum">
              <a:rPr lang="el-GR" smtClean="0"/>
              <a:t>99</a:t>
            </a:fld>
            <a:endParaRPr lang="el-GR"/>
          </a:p>
        </p:txBody>
      </p:sp>
    </p:spTree>
    <p:extLst>
      <p:ext uri="{BB962C8B-B14F-4D97-AF65-F5344CB8AC3E}">
        <p14:creationId xmlns:p14="http://schemas.microsoft.com/office/powerpoint/2010/main" val="37068547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of dag: the pair with the largest </a:t>
            </a:r>
            <a:r>
              <a:rPr lang="en-US" dirty="0" err="1"/>
              <a:t>sim</a:t>
            </a:r>
            <a:r>
              <a:rPr lang="en-US" dirty="0"/>
              <a:t> values.</a:t>
            </a:r>
          </a:p>
          <a:p>
            <a:r>
              <a:rPr lang="en-US" dirty="0"/>
              <a:t>Confidence = ratio of majority workers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monetary cost is reduced, while maintaining high accuracy as follows:</a:t>
            </a:r>
          </a:p>
          <a:p>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100</a:t>
            </a:fld>
            <a:endParaRPr lang="el-GR"/>
          </a:p>
        </p:txBody>
      </p:sp>
    </p:spTree>
    <p:extLst>
      <p:ext uri="{BB962C8B-B14F-4D97-AF65-F5344CB8AC3E}">
        <p14:creationId xmlns:p14="http://schemas.microsoft.com/office/powerpoint/2010/main" val="28435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Reliability: probability that every cluster </a:t>
            </a:r>
            <a:r>
              <a:rPr lang="en-US" dirty="0" err="1"/>
              <a:t>Ri</a:t>
            </a:r>
            <a:r>
              <a:rPr lang="en-US" dirty="0"/>
              <a:t> is connected and every pair of clusters </a:t>
            </a:r>
            <a:r>
              <a:rPr lang="en-US" dirty="0" err="1"/>
              <a:t>Rj</a:t>
            </a:r>
            <a:r>
              <a:rPr lang="en-US" dirty="0"/>
              <a:t> , </a:t>
            </a:r>
            <a:r>
              <a:rPr lang="en-US" dirty="0" err="1"/>
              <a:t>Rk</a:t>
            </a:r>
            <a:r>
              <a:rPr lang="en-US" dirty="0"/>
              <a:t>(j &lt; k) is disconnected,</a:t>
            </a:r>
          </a:p>
        </p:txBody>
      </p:sp>
      <p:sp>
        <p:nvSpPr>
          <p:cNvPr id="4" name="Slide Number Placeholder 3"/>
          <p:cNvSpPr>
            <a:spLocks noGrp="1"/>
          </p:cNvSpPr>
          <p:nvPr>
            <p:ph type="sldNum" sz="quarter" idx="10"/>
          </p:nvPr>
        </p:nvSpPr>
        <p:spPr/>
        <p:txBody>
          <a:bodyPr/>
          <a:lstStyle/>
          <a:p>
            <a:fld id="{FAB58CA1-B062-4BDE-B210-364694453E85}" type="slidenum">
              <a:rPr lang="el-GR" smtClean="0"/>
              <a:t>102</a:t>
            </a:fld>
            <a:endParaRPr lang="el-GR"/>
          </a:p>
        </p:txBody>
      </p:sp>
    </p:spTree>
    <p:extLst>
      <p:ext uri="{BB962C8B-B14F-4D97-AF65-F5344CB8AC3E}">
        <p14:creationId xmlns:p14="http://schemas.microsoft.com/office/powerpoint/2010/main" val="11384564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 under “f-measure </a:t>
            </a:r>
            <a:r>
              <a:rPr lang="en-US" dirty="0" err="1"/>
              <a:t>vs</a:t>
            </a:r>
            <a:r>
              <a:rPr lang="en-US" dirty="0"/>
              <a:t> #</a:t>
            </a:r>
            <a:r>
              <a:rPr lang="en-US" dirty="0" err="1"/>
              <a:t>queries"goal</a:t>
            </a:r>
            <a:r>
              <a:rPr lang="en-US" dirty="0"/>
              <a:t> maximize progressive recall</a:t>
            </a:r>
          </a:p>
          <a:p>
            <a:endParaRPr lang="en-US" dirty="0"/>
          </a:p>
          <a:p>
            <a:r>
              <a:rPr lang="en-US" dirty="0"/>
              <a:t>input noisy graph</a:t>
            </a:r>
          </a:p>
          <a:p>
            <a:endParaRPr lang="en-US" dirty="0"/>
          </a:p>
          <a:p>
            <a:r>
              <a:rPr lang="en-US" dirty="0"/>
              <a:t>the larger a cluster, the more positive answers are needed</a:t>
            </a:r>
          </a:p>
          <a:p>
            <a:endParaRPr lang="en-US" dirty="0"/>
          </a:p>
          <a:p>
            <a:r>
              <a:rPr lang="en-US" dirty="0"/>
              <a:t>Inside a growing cluster, some nodes might become low confidence nodes</a:t>
            </a:r>
          </a:p>
          <a:p>
            <a:endParaRPr lang="en-US" dirty="0"/>
          </a:p>
          <a:p>
            <a:r>
              <a:rPr lang="en-US" dirty="0"/>
              <a:t>adaptive pipeline for using this layer: use it only if the crowd responses do not agree with the matching probabilities</a:t>
            </a:r>
          </a:p>
        </p:txBody>
      </p:sp>
      <p:sp>
        <p:nvSpPr>
          <p:cNvPr id="4" name="Slide Number Placeholder 3"/>
          <p:cNvSpPr>
            <a:spLocks noGrp="1"/>
          </p:cNvSpPr>
          <p:nvPr>
            <p:ph type="sldNum" sz="quarter" idx="10"/>
          </p:nvPr>
        </p:nvSpPr>
        <p:spPr/>
        <p:txBody>
          <a:bodyPr/>
          <a:lstStyle/>
          <a:p>
            <a:fld id="{FAB58CA1-B062-4BDE-B210-364694453E85}" type="slidenum">
              <a:rPr lang="el-GR" smtClean="0"/>
              <a:t>103</a:t>
            </a:fld>
            <a:endParaRPr lang="el-GR"/>
          </a:p>
        </p:txBody>
      </p:sp>
    </p:spTree>
    <p:extLst>
      <p:ext uri="{BB962C8B-B14F-4D97-AF65-F5344CB8AC3E}">
        <p14:creationId xmlns:p14="http://schemas.microsoft.com/office/powerpoint/2010/main" val="24073029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Only Matching</a:t>
            </a:r>
            <a:r>
              <a:rPr lang="en-US" baseline="0" dirty="0"/>
              <a:t> is typically crowd-sourced</a:t>
            </a:r>
            <a:endParaRPr lang="en-US" dirty="0"/>
          </a:p>
          <a:p>
            <a:r>
              <a:rPr lang="en-US" dirty="0"/>
              <a:t>Each</a:t>
            </a:r>
            <a:r>
              <a:rPr lang="en-US" baseline="0" dirty="0"/>
              <a:t> implementation </a:t>
            </a:r>
            <a:r>
              <a:rPr lang="en-US" dirty="0"/>
              <a:t>is usually specific to a particular ER problem → difficult to generalize it to other ER problems.</a:t>
            </a:r>
          </a:p>
        </p:txBody>
      </p:sp>
      <p:sp>
        <p:nvSpPr>
          <p:cNvPr id="4" name="Slide Number Placeholder 3"/>
          <p:cNvSpPr>
            <a:spLocks noGrp="1"/>
          </p:cNvSpPr>
          <p:nvPr>
            <p:ph type="sldNum" sz="quarter" idx="10"/>
          </p:nvPr>
        </p:nvSpPr>
        <p:spPr/>
        <p:txBody>
          <a:bodyPr/>
          <a:lstStyle/>
          <a:p>
            <a:fld id="{FAB58CA1-B062-4BDE-B210-364694453E85}" type="slidenum">
              <a:rPr lang="el-GR" smtClean="0"/>
              <a:t>104</a:t>
            </a:fld>
            <a:endParaRPr lang="el-GR"/>
          </a:p>
        </p:txBody>
      </p:sp>
    </p:spTree>
    <p:extLst>
      <p:ext uri="{BB962C8B-B14F-4D97-AF65-F5344CB8AC3E}">
        <p14:creationId xmlns:p14="http://schemas.microsoft.com/office/powerpoint/2010/main" val="2982860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Covers the entire end-to-end ER workflow, without involving </a:t>
            </a:r>
            <a:r>
              <a:rPr lang="en-US" dirty="0" err="1"/>
              <a:t>developersRequires</a:t>
            </a:r>
            <a:r>
              <a:rPr lang="en-US" dirty="0"/>
              <a:t> no domain knowledge</a:t>
            </a:r>
          </a:p>
        </p:txBody>
      </p:sp>
      <p:sp>
        <p:nvSpPr>
          <p:cNvPr id="4" name="Slide Number Placeholder 3"/>
          <p:cNvSpPr>
            <a:spLocks noGrp="1"/>
          </p:cNvSpPr>
          <p:nvPr>
            <p:ph type="sldNum" sz="quarter" idx="10"/>
          </p:nvPr>
        </p:nvSpPr>
        <p:spPr/>
        <p:txBody>
          <a:bodyPr/>
          <a:lstStyle/>
          <a:p>
            <a:fld id="{FAB58CA1-B062-4BDE-B210-364694453E85}" type="slidenum">
              <a:rPr lang="el-GR" smtClean="0"/>
              <a:t>105</a:t>
            </a:fld>
            <a:endParaRPr lang="el-GR"/>
          </a:p>
        </p:txBody>
      </p:sp>
    </p:spTree>
    <p:extLst>
      <p:ext uri="{BB962C8B-B14F-4D97-AF65-F5344CB8AC3E}">
        <p14:creationId xmlns:p14="http://schemas.microsoft.com/office/powerpoint/2010/main" val="18838460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B58CA1-B062-4BDE-B210-364694453E85}" type="slidenum">
              <a:rPr lang="el-GR" smtClean="0"/>
              <a:t>106</a:t>
            </a:fld>
            <a:endParaRPr lang="el-GR"/>
          </a:p>
        </p:txBody>
      </p:sp>
    </p:spTree>
    <p:extLst>
      <p:ext uri="{BB962C8B-B14F-4D97-AF65-F5344CB8AC3E}">
        <p14:creationId xmlns:p14="http://schemas.microsoft.com/office/powerpoint/2010/main" val="14889329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lazy methods are more robust in block building, but need configuration for block and comparison cleaning. The opposite is true for proactive methods.</a:t>
            </a:r>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114</a:t>
            </a:fld>
            <a:endParaRPr lang="el-GR"/>
          </a:p>
        </p:txBody>
      </p:sp>
    </p:spTree>
    <p:extLst>
      <p:ext uri="{BB962C8B-B14F-4D97-AF65-F5344CB8AC3E}">
        <p14:creationId xmlns:p14="http://schemas.microsoft.com/office/powerpoint/2010/main" val="44329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a:noFill/>
          <a:ln/>
        </p:spPr>
        <p:txBody>
          <a:bodyPr/>
          <a:lstStyle/>
          <a:p>
            <a:endParaRPr lang="de-DE"/>
          </a:p>
        </p:txBody>
      </p:sp>
    </p:spTree>
    <p:extLst>
      <p:ext uri="{BB962C8B-B14F-4D97-AF65-F5344CB8AC3E}">
        <p14:creationId xmlns:p14="http://schemas.microsoft.com/office/powerpoint/2010/main" val="1242954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a:noFill/>
          <a:ln/>
        </p:spPr>
        <p:txBody>
          <a:bodyPr/>
          <a:lstStyle/>
          <a:p>
            <a:endParaRPr lang="de-DE"/>
          </a:p>
        </p:txBody>
      </p:sp>
    </p:spTree>
    <p:extLst>
      <p:ext uri="{BB962C8B-B14F-4D97-AF65-F5344CB8AC3E}">
        <p14:creationId xmlns:p14="http://schemas.microsoft.com/office/powerpoint/2010/main" val="2411733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a:noFill/>
          <a:ln/>
        </p:spPr>
        <p:txBody>
          <a:bodyPr/>
          <a:lstStyle/>
          <a:p>
            <a:endParaRPr lang="de-DE"/>
          </a:p>
        </p:txBody>
      </p:sp>
    </p:spTree>
    <p:extLst>
      <p:ext uri="{BB962C8B-B14F-4D97-AF65-F5344CB8AC3E}">
        <p14:creationId xmlns:p14="http://schemas.microsoft.com/office/powerpoint/2010/main" val="235094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a:noFill/>
          <a:ln/>
        </p:spPr>
        <p:txBody>
          <a:bodyPr/>
          <a:lstStyle/>
          <a:p>
            <a:r>
              <a:rPr lang="de-DE" dirty="0"/>
              <a:t>The </a:t>
            </a:r>
            <a:r>
              <a:rPr lang="de-DE" dirty="0" err="1"/>
              <a:t>situation</a:t>
            </a:r>
            <a:r>
              <a:rPr lang="de-DE" baseline="0" dirty="0"/>
              <a:t> </a:t>
            </a:r>
            <a:r>
              <a:rPr lang="de-DE" baseline="0" dirty="0" err="1"/>
              <a:t>is</a:t>
            </a:r>
            <a:r>
              <a:rPr lang="de-DE" baseline="0" dirty="0"/>
              <a:t> </a:t>
            </a:r>
            <a:r>
              <a:rPr lang="de-DE" baseline="0" dirty="0" err="1"/>
              <a:t>aggrevated</a:t>
            </a:r>
            <a:r>
              <a:rPr lang="de-DE" baseline="0" dirty="0"/>
              <a:t> due </a:t>
            </a:r>
            <a:r>
              <a:rPr lang="de-DE" baseline="0" dirty="0" err="1"/>
              <a:t>to</a:t>
            </a:r>
            <a:r>
              <a:rPr lang="de-DE" baseline="0" dirty="0"/>
              <a:t> </a:t>
            </a:r>
            <a:r>
              <a:rPr lang="de-DE" baseline="0" dirty="0" err="1"/>
              <a:t>the</a:t>
            </a:r>
            <a:r>
              <a:rPr lang="de-DE" baseline="0" dirty="0"/>
              <a:t> Web 2.0 </a:t>
            </a:r>
            <a:r>
              <a:rPr lang="de-DE" baseline="0" dirty="0" err="1"/>
              <a:t>tools</a:t>
            </a:r>
            <a:r>
              <a:rPr lang="de-DE" baseline="0" dirty="0"/>
              <a:t>, </a:t>
            </a:r>
            <a:r>
              <a:rPr lang="de-DE" baseline="0" dirty="0" err="1"/>
              <a:t>which</a:t>
            </a:r>
            <a:r>
              <a:rPr lang="de-DE" baseline="0" dirty="0"/>
              <a:t> </a:t>
            </a:r>
            <a:r>
              <a:rPr lang="de-DE" baseline="0" dirty="0" err="1"/>
              <a:t>allow</a:t>
            </a:r>
            <a:r>
              <a:rPr lang="de-DE" baseline="0" dirty="0"/>
              <a:t> </a:t>
            </a:r>
            <a:r>
              <a:rPr lang="de-DE" baseline="0" dirty="0" err="1"/>
              <a:t>every</a:t>
            </a:r>
            <a:r>
              <a:rPr lang="de-DE" baseline="0" dirty="0"/>
              <a:t> Web </a:t>
            </a:r>
            <a:r>
              <a:rPr lang="de-DE" baseline="0" dirty="0" err="1"/>
              <a:t>user</a:t>
            </a:r>
            <a:r>
              <a:rPr lang="de-DE" baseline="0" dirty="0"/>
              <a:t> </a:t>
            </a:r>
            <a:r>
              <a:rPr lang="de-DE" baseline="0" dirty="0" err="1"/>
              <a:t>to</a:t>
            </a:r>
            <a:r>
              <a:rPr lang="de-DE" baseline="0" dirty="0"/>
              <a:t> </a:t>
            </a:r>
            <a:r>
              <a:rPr lang="de-DE" baseline="0" dirty="0" err="1"/>
              <a:t>upload</a:t>
            </a:r>
            <a:r>
              <a:rPr lang="de-DE" baseline="0" dirty="0"/>
              <a:t> non-</a:t>
            </a:r>
            <a:r>
              <a:rPr lang="de-DE" baseline="0" dirty="0" err="1"/>
              <a:t>curated</a:t>
            </a:r>
            <a:r>
              <a:rPr lang="de-DE" baseline="0" dirty="0"/>
              <a:t> </a:t>
            </a:r>
            <a:r>
              <a:rPr lang="de-DE" baseline="0" dirty="0" err="1"/>
              <a:t>and</a:t>
            </a:r>
            <a:r>
              <a:rPr lang="de-DE" baseline="0" dirty="0"/>
              <a:t>, </a:t>
            </a:r>
            <a:r>
              <a:rPr lang="de-DE" baseline="0" dirty="0" err="1"/>
              <a:t>thus</a:t>
            </a:r>
            <a:r>
              <a:rPr lang="de-DE" baseline="0" dirty="0"/>
              <a:t>, </a:t>
            </a:r>
            <a:r>
              <a:rPr lang="de-DE" baseline="0" dirty="0" err="1"/>
              <a:t>noisy</a:t>
            </a:r>
            <a:r>
              <a:rPr lang="de-DE" baseline="0" dirty="0"/>
              <a:t> </a:t>
            </a:r>
            <a:r>
              <a:rPr lang="de-DE" baseline="0" dirty="0" err="1"/>
              <a:t>content</a:t>
            </a:r>
            <a:r>
              <a:rPr lang="de-DE" baseline="0" dirty="0"/>
              <a:t>.</a:t>
            </a:r>
            <a:endParaRPr lang="de-DE" dirty="0"/>
          </a:p>
        </p:txBody>
      </p:sp>
    </p:spTree>
    <p:extLst>
      <p:ext uri="{BB962C8B-B14F-4D97-AF65-F5344CB8AC3E}">
        <p14:creationId xmlns:p14="http://schemas.microsoft.com/office/powerpoint/2010/main" val="348372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290C998-FE13-4D25-AED2-97F7486CF493}"/>
              </a:ext>
            </a:extLst>
          </p:cNvPr>
          <p:cNvSpPr/>
          <p:nvPr userDrawn="1"/>
        </p:nvSpPr>
        <p:spPr>
          <a:xfrm>
            <a:off x="0" y="0"/>
            <a:ext cx="9144000" cy="4365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1" name="Rectangle 20">
            <a:extLst>
              <a:ext uri="{FF2B5EF4-FFF2-40B4-BE49-F238E27FC236}">
                <a16:creationId xmlns:a16="http://schemas.microsoft.com/office/drawing/2014/main" id="{AD629FAA-6795-444C-8145-D21B3310E432}"/>
              </a:ext>
            </a:extLst>
          </p:cNvPr>
          <p:cNvSpPr/>
          <p:nvPr userDrawn="1"/>
        </p:nvSpPr>
        <p:spPr>
          <a:xfrm>
            <a:off x="-4" y="4149080"/>
            <a:ext cx="9144000" cy="267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Τίτλος 1"/>
          <p:cNvSpPr>
            <a:spLocks noGrp="1"/>
          </p:cNvSpPr>
          <p:nvPr>
            <p:ph type="ctrTitle"/>
          </p:nvPr>
        </p:nvSpPr>
        <p:spPr>
          <a:xfrm>
            <a:off x="685800" y="2130425"/>
            <a:ext cx="7772400" cy="1470025"/>
          </a:xfrm>
        </p:spPr>
        <p:txBody>
          <a:bodyPr/>
          <a:lstStyle/>
          <a:p>
            <a:r>
              <a:rPr lang="el-GR"/>
              <a:t>Στυλ κύριου τίτλου</a:t>
            </a:r>
          </a:p>
        </p:txBody>
      </p:sp>
      <p:sp>
        <p:nvSpPr>
          <p:cNvPr id="3" name="Υπότιτλο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Στυλ κύριου υπότιτλου</a:t>
            </a:r>
          </a:p>
        </p:txBody>
      </p:sp>
      <p:sp>
        <p:nvSpPr>
          <p:cNvPr id="9" name="Rectangle 8">
            <a:extLst>
              <a:ext uri="{FF2B5EF4-FFF2-40B4-BE49-F238E27FC236}">
                <a16:creationId xmlns:a16="http://schemas.microsoft.com/office/drawing/2014/main" id="{441FACB2-9FA6-4CA1-822C-0000C773AD72}"/>
              </a:ext>
            </a:extLst>
          </p:cNvPr>
          <p:cNvSpPr/>
          <p:nvPr userDrawn="1"/>
        </p:nvSpPr>
        <p:spPr>
          <a:xfrm rot="5400000" flipV="1">
            <a:off x="-3348000" y="3402000"/>
            <a:ext cx="6768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0" name="Rectangle 9">
            <a:extLst>
              <a:ext uri="{FF2B5EF4-FFF2-40B4-BE49-F238E27FC236}">
                <a16:creationId xmlns:a16="http://schemas.microsoft.com/office/drawing/2014/main" id="{FCED597B-C920-4EF3-AA34-C58789C49D18}"/>
              </a:ext>
            </a:extLst>
          </p:cNvPr>
          <p:cNvSpPr/>
          <p:nvPr userDrawn="1"/>
        </p:nvSpPr>
        <p:spPr>
          <a:xfrm>
            <a:off x="2" y="0"/>
            <a:ext cx="9143998"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Subtitle 2">
            <a:extLst>
              <a:ext uri="{FF2B5EF4-FFF2-40B4-BE49-F238E27FC236}">
                <a16:creationId xmlns:a16="http://schemas.microsoft.com/office/drawing/2014/main" id="{0CBADDCC-9023-41B3-8F64-036CD89840DF}"/>
              </a:ext>
            </a:extLst>
          </p:cNvPr>
          <p:cNvSpPr txBox="1">
            <a:spLocks/>
          </p:cNvSpPr>
          <p:nvPr userDrawn="1"/>
        </p:nvSpPr>
        <p:spPr>
          <a:xfrm>
            <a:off x="5868144" y="3638686"/>
            <a:ext cx="3275856" cy="726418"/>
          </a:xfrm>
          <a:prstGeom prst="rect">
            <a:avLst/>
          </a:prstGeom>
          <a:solidFill>
            <a:schemeClr val="tx1"/>
          </a:solidFill>
        </p:spPr>
        <p:txBody>
          <a:bodyPr vert="horz" lIns="252000" tIns="0" rIns="91440" bIns="45720" rtlCol="0" anchor="ctr">
            <a:normAutofit/>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endParaRPr lang="en-US" dirty="0"/>
          </a:p>
        </p:txBody>
      </p:sp>
      <p:sp>
        <p:nvSpPr>
          <p:cNvPr id="17" name="Rectangle 16">
            <a:extLst>
              <a:ext uri="{FF2B5EF4-FFF2-40B4-BE49-F238E27FC236}">
                <a16:creationId xmlns:a16="http://schemas.microsoft.com/office/drawing/2014/main" id="{31D263AD-DC8F-444B-8EBB-434329DCF430}"/>
              </a:ext>
            </a:extLst>
          </p:cNvPr>
          <p:cNvSpPr/>
          <p:nvPr userDrawn="1"/>
        </p:nvSpPr>
        <p:spPr>
          <a:xfrm rot="5400000">
            <a:off x="-3393000" y="3393000"/>
            <a:ext cx="6858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8" name="Rectangle 17">
            <a:extLst>
              <a:ext uri="{FF2B5EF4-FFF2-40B4-BE49-F238E27FC236}">
                <a16:creationId xmlns:a16="http://schemas.microsoft.com/office/drawing/2014/main" id="{BBB13C7C-C147-4EEA-83D1-442799C0FF9D}"/>
              </a:ext>
            </a:extLst>
          </p:cNvPr>
          <p:cNvSpPr/>
          <p:nvPr userDrawn="1"/>
        </p:nvSpPr>
        <p:spPr>
          <a:xfrm>
            <a:off x="-4" y="0"/>
            <a:ext cx="7200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7" name="Rectangle 26">
            <a:extLst>
              <a:ext uri="{FF2B5EF4-FFF2-40B4-BE49-F238E27FC236}">
                <a16:creationId xmlns:a16="http://schemas.microsoft.com/office/drawing/2014/main" id="{39FCBB53-E106-4241-84D0-ADF639A0CFC0}"/>
              </a:ext>
            </a:extLst>
          </p:cNvPr>
          <p:cNvSpPr/>
          <p:nvPr userDrawn="1"/>
        </p:nvSpPr>
        <p:spPr>
          <a:xfrm>
            <a:off x="2" y="6821698"/>
            <a:ext cx="9143998"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Tree>
    <p:extLst>
      <p:ext uri="{BB962C8B-B14F-4D97-AF65-F5344CB8AC3E}">
        <p14:creationId xmlns:p14="http://schemas.microsoft.com/office/powerpoint/2010/main" val="222271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Διαφάνεια τίτλου">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D629FAA-6795-444C-8145-D21B3310E432}"/>
              </a:ext>
            </a:extLst>
          </p:cNvPr>
          <p:cNvSpPr/>
          <p:nvPr userDrawn="1"/>
        </p:nvSpPr>
        <p:spPr>
          <a:xfrm>
            <a:off x="0" y="0"/>
            <a:ext cx="7236296" cy="682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Subtitle 2">
            <a:extLst>
              <a:ext uri="{FF2B5EF4-FFF2-40B4-BE49-F238E27FC236}">
                <a16:creationId xmlns:a16="http://schemas.microsoft.com/office/drawing/2014/main" id="{0CBADDCC-9023-41B3-8F64-036CD89840DF}"/>
              </a:ext>
            </a:extLst>
          </p:cNvPr>
          <p:cNvSpPr txBox="1">
            <a:spLocks/>
          </p:cNvSpPr>
          <p:nvPr userDrawn="1"/>
        </p:nvSpPr>
        <p:spPr>
          <a:xfrm>
            <a:off x="4860032" y="548680"/>
            <a:ext cx="4283968" cy="1152128"/>
          </a:xfrm>
          <a:prstGeom prst="rect">
            <a:avLst/>
          </a:prstGeom>
          <a:solidFill>
            <a:schemeClr val="tx1"/>
          </a:solidFill>
        </p:spPr>
        <p:txBody>
          <a:bodyPr vert="horz" lIns="252000" tIns="0" rIns="91440" bIns="45720" rtlCol="0" anchor="ctr">
            <a:normAutofit/>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endParaRPr lang="en-US" dirty="0"/>
          </a:p>
        </p:txBody>
      </p:sp>
      <p:sp>
        <p:nvSpPr>
          <p:cNvPr id="27" name="Rectangle 26">
            <a:extLst>
              <a:ext uri="{FF2B5EF4-FFF2-40B4-BE49-F238E27FC236}">
                <a16:creationId xmlns:a16="http://schemas.microsoft.com/office/drawing/2014/main" id="{39FCBB53-E106-4241-84D0-ADF639A0CFC0}"/>
              </a:ext>
            </a:extLst>
          </p:cNvPr>
          <p:cNvSpPr/>
          <p:nvPr userDrawn="1"/>
        </p:nvSpPr>
        <p:spPr>
          <a:xfrm>
            <a:off x="2" y="6821698"/>
            <a:ext cx="9143998"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2" name="Rectangle 11">
            <a:extLst>
              <a:ext uri="{FF2B5EF4-FFF2-40B4-BE49-F238E27FC236}">
                <a16:creationId xmlns:a16="http://schemas.microsoft.com/office/drawing/2014/main" id="{E5F36529-7306-49D8-8096-07EE5E7EA06D}"/>
              </a:ext>
            </a:extLst>
          </p:cNvPr>
          <p:cNvSpPr/>
          <p:nvPr userDrawn="1"/>
        </p:nvSpPr>
        <p:spPr>
          <a:xfrm rot="5400000">
            <a:off x="-3393000" y="3393000"/>
            <a:ext cx="6858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3" name="Rectangle 12">
            <a:extLst>
              <a:ext uri="{FF2B5EF4-FFF2-40B4-BE49-F238E27FC236}">
                <a16:creationId xmlns:a16="http://schemas.microsoft.com/office/drawing/2014/main" id="{60FD3B57-F2B0-4547-8137-79EF5F3B316C}"/>
              </a:ext>
            </a:extLst>
          </p:cNvPr>
          <p:cNvSpPr/>
          <p:nvPr userDrawn="1"/>
        </p:nvSpPr>
        <p:spPr>
          <a:xfrm>
            <a:off x="-4" y="0"/>
            <a:ext cx="7200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7" name="Θέση υποσέλιδου 4">
            <a:extLst>
              <a:ext uri="{FF2B5EF4-FFF2-40B4-BE49-F238E27FC236}">
                <a16:creationId xmlns:a16="http://schemas.microsoft.com/office/drawing/2014/main" id="{18F9D185-BED2-4EEF-A2FB-63EB4115C657}"/>
              </a:ext>
            </a:extLst>
          </p:cNvPr>
          <p:cNvSpPr>
            <a:spLocks noGrp="1"/>
          </p:cNvSpPr>
          <p:nvPr>
            <p:ph type="ftr" sz="quarter" idx="3"/>
          </p:nvPr>
        </p:nvSpPr>
        <p:spPr>
          <a:xfrm>
            <a:off x="2987824" y="6520259"/>
            <a:ext cx="3240360" cy="365125"/>
          </a:xfrm>
          <a:prstGeom prst="rect">
            <a:avLst/>
          </a:prstGeom>
        </p:spPr>
        <p:txBody>
          <a:bodyPr/>
          <a:lstStyle>
            <a:lvl1pPr algn="ctr">
              <a:defRPr sz="1400"/>
            </a:lvl1pPr>
          </a:lstStyle>
          <a:p>
            <a:r>
              <a:rPr lang="pt-BR" dirty="0"/>
              <a:t>Papadakis, Ioannou, Palpanas</a:t>
            </a:r>
            <a:endParaRPr lang="el-GR" dirty="0"/>
          </a:p>
        </p:txBody>
      </p:sp>
    </p:spTree>
    <p:extLst>
      <p:ext uri="{BB962C8B-B14F-4D97-AF65-F5344CB8AC3E}">
        <p14:creationId xmlns:p14="http://schemas.microsoft.com/office/powerpoint/2010/main" val="197382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Διαφάνεια τίτλου">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D629FAA-6795-444C-8145-D21B3310E432}"/>
              </a:ext>
            </a:extLst>
          </p:cNvPr>
          <p:cNvSpPr/>
          <p:nvPr userDrawn="1"/>
        </p:nvSpPr>
        <p:spPr>
          <a:xfrm>
            <a:off x="0" y="0"/>
            <a:ext cx="7236296" cy="682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7" name="Rectangle 26">
            <a:extLst>
              <a:ext uri="{FF2B5EF4-FFF2-40B4-BE49-F238E27FC236}">
                <a16:creationId xmlns:a16="http://schemas.microsoft.com/office/drawing/2014/main" id="{39FCBB53-E106-4241-84D0-ADF639A0CFC0}"/>
              </a:ext>
            </a:extLst>
          </p:cNvPr>
          <p:cNvSpPr/>
          <p:nvPr userDrawn="1"/>
        </p:nvSpPr>
        <p:spPr>
          <a:xfrm>
            <a:off x="2" y="6821698"/>
            <a:ext cx="9143998"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2" name="Rectangle 11">
            <a:extLst>
              <a:ext uri="{FF2B5EF4-FFF2-40B4-BE49-F238E27FC236}">
                <a16:creationId xmlns:a16="http://schemas.microsoft.com/office/drawing/2014/main" id="{E5F36529-7306-49D8-8096-07EE5E7EA06D}"/>
              </a:ext>
            </a:extLst>
          </p:cNvPr>
          <p:cNvSpPr/>
          <p:nvPr userDrawn="1"/>
        </p:nvSpPr>
        <p:spPr>
          <a:xfrm rot="5400000">
            <a:off x="-3393000" y="3393000"/>
            <a:ext cx="6858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3" name="Rectangle 12">
            <a:extLst>
              <a:ext uri="{FF2B5EF4-FFF2-40B4-BE49-F238E27FC236}">
                <a16:creationId xmlns:a16="http://schemas.microsoft.com/office/drawing/2014/main" id="{60FD3B57-F2B0-4547-8137-79EF5F3B316C}"/>
              </a:ext>
            </a:extLst>
          </p:cNvPr>
          <p:cNvSpPr/>
          <p:nvPr userDrawn="1"/>
        </p:nvSpPr>
        <p:spPr>
          <a:xfrm>
            <a:off x="-4" y="0"/>
            <a:ext cx="7200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6" name="Θέση υποσέλιδου 4">
            <a:extLst>
              <a:ext uri="{FF2B5EF4-FFF2-40B4-BE49-F238E27FC236}">
                <a16:creationId xmlns:a16="http://schemas.microsoft.com/office/drawing/2014/main" id="{FBA54AF2-E3CB-40EB-8AE9-B903C902065D}"/>
              </a:ext>
            </a:extLst>
          </p:cNvPr>
          <p:cNvSpPr>
            <a:spLocks noGrp="1"/>
          </p:cNvSpPr>
          <p:nvPr>
            <p:ph type="ftr" sz="quarter" idx="3"/>
          </p:nvPr>
        </p:nvSpPr>
        <p:spPr>
          <a:xfrm>
            <a:off x="2987824" y="6520259"/>
            <a:ext cx="3240360" cy="365125"/>
          </a:xfrm>
          <a:prstGeom prst="rect">
            <a:avLst/>
          </a:prstGeom>
        </p:spPr>
        <p:txBody>
          <a:bodyPr/>
          <a:lstStyle>
            <a:lvl1pPr algn="ctr">
              <a:defRPr sz="1400"/>
            </a:lvl1pPr>
          </a:lstStyle>
          <a:p>
            <a:r>
              <a:rPr lang="pt-BR" dirty="0"/>
              <a:t>Papadakis, Ioannou, Palpanas</a:t>
            </a:r>
            <a:endParaRPr lang="el-GR" dirty="0"/>
          </a:p>
        </p:txBody>
      </p:sp>
    </p:spTree>
    <p:extLst>
      <p:ext uri="{BB962C8B-B14F-4D97-AF65-F5344CB8AC3E}">
        <p14:creationId xmlns:p14="http://schemas.microsoft.com/office/powerpoint/2010/main" val="64761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Διαφάνεια τίτλου">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D629FAA-6795-444C-8145-D21B3310E432}"/>
              </a:ext>
            </a:extLst>
          </p:cNvPr>
          <p:cNvSpPr/>
          <p:nvPr userDrawn="1"/>
        </p:nvSpPr>
        <p:spPr>
          <a:xfrm>
            <a:off x="0" y="0"/>
            <a:ext cx="7236296" cy="682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Subtitle 2">
            <a:extLst>
              <a:ext uri="{FF2B5EF4-FFF2-40B4-BE49-F238E27FC236}">
                <a16:creationId xmlns:a16="http://schemas.microsoft.com/office/drawing/2014/main" id="{0CBADDCC-9023-41B3-8F64-036CD89840DF}"/>
              </a:ext>
            </a:extLst>
          </p:cNvPr>
          <p:cNvSpPr txBox="1">
            <a:spLocks/>
          </p:cNvSpPr>
          <p:nvPr userDrawn="1"/>
        </p:nvSpPr>
        <p:spPr>
          <a:xfrm>
            <a:off x="1187624" y="1052736"/>
            <a:ext cx="7956376" cy="720080"/>
          </a:xfrm>
          <a:prstGeom prst="rect">
            <a:avLst/>
          </a:prstGeom>
          <a:solidFill>
            <a:schemeClr val="tx1"/>
          </a:solidFill>
        </p:spPr>
        <p:txBody>
          <a:bodyPr vert="horz" lIns="252000" tIns="0" rIns="91440" bIns="45720" rtlCol="0" anchor="ctr">
            <a:normAutofit/>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endParaRPr lang="en-US" dirty="0"/>
          </a:p>
        </p:txBody>
      </p:sp>
      <p:sp>
        <p:nvSpPr>
          <p:cNvPr id="27" name="Rectangle 26">
            <a:extLst>
              <a:ext uri="{FF2B5EF4-FFF2-40B4-BE49-F238E27FC236}">
                <a16:creationId xmlns:a16="http://schemas.microsoft.com/office/drawing/2014/main" id="{39FCBB53-E106-4241-84D0-ADF639A0CFC0}"/>
              </a:ext>
            </a:extLst>
          </p:cNvPr>
          <p:cNvSpPr/>
          <p:nvPr userDrawn="1"/>
        </p:nvSpPr>
        <p:spPr>
          <a:xfrm>
            <a:off x="2" y="6821698"/>
            <a:ext cx="9143998"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2" name="Rectangle 11">
            <a:extLst>
              <a:ext uri="{FF2B5EF4-FFF2-40B4-BE49-F238E27FC236}">
                <a16:creationId xmlns:a16="http://schemas.microsoft.com/office/drawing/2014/main" id="{E5F36529-7306-49D8-8096-07EE5E7EA06D}"/>
              </a:ext>
            </a:extLst>
          </p:cNvPr>
          <p:cNvSpPr/>
          <p:nvPr userDrawn="1"/>
        </p:nvSpPr>
        <p:spPr>
          <a:xfrm rot="5400000">
            <a:off x="-3393000" y="3393000"/>
            <a:ext cx="6858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3" name="Rectangle 12">
            <a:extLst>
              <a:ext uri="{FF2B5EF4-FFF2-40B4-BE49-F238E27FC236}">
                <a16:creationId xmlns:a16="http://schemas.microsoft.com/office/drawing/2014/main" id="{60FD3B57-F2B0-4547-8137-79EF5F3B316C}"/>
              </a:ext>
            </a:extLst>
          </p:cNvPr>
          <p:cNvSpPr/>
          <p:nvPr userDrawn="1"/>
        </p:nvSpPr>
        <p:spPr>
          <a:xfrm>
            <a:off x="-4" y="0"/>
            <a:ext cx="7200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7" name="Θέση υποσέλιδου 4">
            <a:extLst>
              <a:ext uri="{FF2B5EF4-FFF2-40B4-BE49-F238E27FC236}">
                <a16:creationId xmlns:a16="http://schemas.microsoft.com/office/drawing/2014/main" id="{D84C113D-3AE4-4CEF-B696-F549D932AFBE}"/>
              </a:ext>
            </a:extLst>
          </p:cNvPr>
          <p:cNvSpPr>
            <a:spLocks noGrp="1"/>
          </p:cNvSpPr>
          <p:nvPr>
            <p:ph type="ftr" sz="quarter" idx="3"/>
          </p:nvPr>
        </p:nvSpPr>
        <p:spPr>
          <a:xfrm>
            <a:off x="2987824" y="6520259"/>
            <a:ext cx="3240360" cy="365125"/>
          </a:xfrm>
          <a:prstGeom prst="rect">
            <a:avLst/>
          </a:prstGeom>
        </p:spPr>
        <p:txBody>
          <a:bodyPr/>
          <a:lstStyle>
            <a:lvl1pPr algn="ctr">
              <a:defRPr sz="1400"/>
            </a:lvl1pPr>
          </a:lstStyle>
          <a:p>
            <a:r>
              <a:rPr lang="pt-BR" dirty="0"/>
              <a:t>Papadakis, Ioannou, Palpanas</a:t>
            </a:r>
            <a:endParaRPr lang="el-GR" dirty="0"/>
          </a:p>
        </p:txBody>
      </p:sp>
    </p:spTree>
    <p:extLst>
      <p:ext uri="{BB962C8B-B14F-4D97-AF65-F5344CB8AC3E}">
        <p14:creationId xmlns:p14="http://schemas.microsoft.com/office/powerpoint/2010/main" val="352601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υποσέλιδου 4">
            <a:extLst>
              <a:ext uri="{FF2B5EF4-FFF2-40B4-BE49-F238E27FC236}">
                <a16:creationId xmlns:a16="http://schemas.microsoft.com/office/drawing/2014/main" id="{FD1DB01D-087E-4DB9-BF5F-8143366DCC91}"/>
              </a:ext>
            </a:extLst>
          </p:cNvPr>
          <p:cNvSpPr>
            <a:spLocks noGrp="1"/>
          </p:cNvSpPr>
          <p:nvPr>
            <p:ph type="ftr" sz="quarter" idx="3"/>
          </p:nvPr>
        </p:nvSpPr>
        <p:spPr>
          <a:xfrm>
            <a:off x="2987824" y="6520259"/>
            <a:ext cx="3240360" cy="365125"/>
          </a:xfrm>
          <a:prstGeom prst="rect">
            <a:avLst/>
          </a:prstGeom>
        </p:spPr>
        <p:txBody>
          <a:bodyPr/>
          <a:lstStyle>
            <a:lvl1pPr algn="ctr">
              <a:defRPr sz="1400"/>
            </a:lvl1pPr>
          </a:lstStyle>
          <a:p>
            <a:r>
              <a:rPr lang="pt-BR" dirty="0"/>
              <a:t>Papadakis, Ioannou, Palpanas</a:t>
            </a:r>
            <a:endParaRPr lang="el-GR" dirty="0"/>
          </a:p>
        </p:txBody>
      </p:sp>
    </p:spTree>
    <p:extLst>
      <p:ext uri="{BB962C8B-B14F-4D97-AF65-F5344CB8AC3E}">
        <p14:creationId xmlns:p14="http://schemas.microsoft.com/office/powerpoint/2010/main" val="318758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a:xfrm>
            <a:off x="457200" y="6356350"/>
            <a:ext cx="2133600" cy="365125"/>
          </a:xfrm>
          <a:prstGeom prst="rect">
            <a:avLst/>
          </a:prstGeom>
        </p:spPr>
        <p:txBody>
          <a:bodyPr/>
          <a:lstStyle/>
          <a:p>
            <a:endParaRPr lang="el-GR"/>
          </a:p>
        </p:txBody>
      </p:sp>
      <p:sp>
        <p:nvSpPr>
          <p:cNvPr id="5" name="Θέση υποσέλιδου 4"/>
          <p:cNvSpPr>
            <a:spLocks noGrp="1"/>
          </p:cNvSpPr>
          <p:nvPr>
            <p:ph type="ftr" sz="quarter" idx="11"/>
          </p:nvPr>
        </p:nvSpPr>
        <p:spPr>
          <a:xfrm>
            <a:off x="2987824" y="6520259"/>
            <a:ext cx="3240360" cy="365125"/>
          </a:xfrm>
          <a:prstGeom prst="rect">
            <a:avLst/>
          </a:prstGeom>
        </p:spPr>
        <p:txBody>
          <a:bodyPr/>
          <a:lstStyle>
            <a:lvl1pPr algn="ctr">
              <a:defRPr sz="1400"/>
            </a:lvl1pPr>
          </a:lstStyle>
          <a:p>
            <a:r>
              <a:rPr lang="pt-BR" dirty="0"/>
              <a:t>Papadakis, Ioannou, Palpanas</a:t>
            </a:r>
            <a:endParaRPr lang="el-GR" dirty="0"/>
          </a:p>
        </p:txBody>
      </p:sp>
      <p:sp>
        <p:nvSpPr>
          <p:cNvPr id="6" name="Θέση αριθμού διαφάνειας 5"/>
          <p:cNvSpPr>
            <a:spLocks noGrp="1"/>
          </p:cNvSpPr>
          <p:nvPr>
            <p:ph type="sldNum" sz="quarter" idx="12"/>
          </p:nvPr>
        </p:nvSpPr>
        <p:spPr>
          <a:xfrm>
            <a:off x="6553200" y="6356350"/>
            <a:ext cx="2133600" cy="365125"/>
          </a:xfrm>
          <a:prstGeom prst="rect">
            <a:avLst/>
          </a:prstGeom>
        </p:spPr>
        <p:txBody>
          <a:bodyPr/>
          <a:lstStyle/>
          <a:p>
            <a:fld id="{7E46E34C-DF4F-43C8-9B01-5546C481D7C1}" type="slidenum">
              <a:rPr lang="el-GR" smtClean="0"/>
              <a:t>‹#›</a:t>
            </a:fld>
            <a:endParaRPr lang="el-GR"/>
          </a:p>
        </p:txBody>
      </p:sp>
    </p:spTree>
    <p:extLst>
      <p:ext uri="{BB962C8B-B14F-4D97-AF65-F5344CB8AC3E}">
        <p14:creationId xmlns:p14="http://schemas.microsoft.com/office/powerpoint/2010/main" val="21566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Rectangle 6">
            <a:extLst>
              <a:ext uri="{FF2B5EF4-FFF2-40B4-BE49-F238E27FC236}">
                <a16:creationId xmlns:a16="http://schemas.microsoft.com/office/drawing/2014/main" id="{60C0C2C3-095B-45E8-AFC5-15C4583E5A87}"/>
              </a:ext>
            </a:extLst>
          </p:cNvPr>
          <p:cNvSpPr/>
          <p:nvPr userDrawn="1"/>
        </p:nvSpPr>
        <p:spPr>
          <a:xfrm>
            <a:off x="7092280" y="6380733"/>
            <a:ext cx="2051720" cy="4326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318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10"/>
          </p:nvPr>
        </p:nvSpPr>
        <p:spPr/>
        <p:txBody>
          <a:bodyPr/>
          <a:lstStyle>
            <a:lvl1pPr>
              <a:defRPr/>
            </a:lvl1pPr>
          </a:lstStyle>
          <a:p>
            <a:pPr>
              <a:defRPr/>
            </a:pPr>
            <a:r>
              <a:rPr lang="pt-BR"/>
              <a:t>Papadakis &amp; Palpanas, WWW 2018, April 2018</a:t>
            </a:r>
            <a:endParaRPr lang="en-US"/>
          </a:p>
        </p:txBody>
      </p:sp>
      <p:sp>
        <p:nvSpPr>
          <p:cNvPr id="6" name="Slide Number Placeholder 22"/>
          <p:cNvSpPr>
            <a:spLocks noGrp="1"/>
          </p:cNvSpPr>
          <p:nvPr>
            <p:ph type="sldNum" sz="quarter" idx="11"/>
          </p:nvPr>
        </p:nvSpPr>
        <p:spPr>
          <a:xfrm>
            <a:off x="6553200" y="6356350"/>
            <a:ext cx="2133600" cy="365125"/>
          </a:xfrm>
          <a:prstGeom prst="rect">
            <a:avLst/>
          </a:prstGeom>
        </p:spPr>
        <p:txBody>
          <a:bodyPr/>
          <a:lstStyle>
            <a:lvl1pPr>
              <a:defRPr/>
            </a:lvl1pPr>
          </a:lstStyle>
          <a:p>
            <a:fld id="{62984BCF-BC2B-405C-81AC-DAE0CD5D1E2F}" type="slidenum">
              <a:rPr lang="en-US" altLang="el-GR"/>
              <a:pPr/>
              <a:t>‹#›</a:t>
            </a:fld>
            <a:endParaRPr lang="en-US" altLang="el-GR"/>
          </a:p>
        </p:txBody>
      </p:sp>
    </p:spTree>
    <p:extLst>
      <p:ext uri="{BB962C8B-B14F-4D97-AF65-F5344CB8AC3E}">
        <p14:creationId xmlns:p14="http://schemas.microsoft.com/office/powerpoint/2010/main" val="244303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92F3B7-011A-45E6-A0D6-B71DC2AF25ED}"/>
              </a:ext>
            </a:extLst>
          </p:cNvPr>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 name="Θέση τίτλου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8" name="Rectangle 7">
            <a:extLst>
              <a:ext uri="{FF2B5EF4-FFF2-40B4-BE49-F238E27FC236}">
                <a16:creationId xmlns:a16="http://schemas.microsoft.com/office/drawing/2014/main" id="{A5F28C16-1389-4361-9856-D16BCBB6417B}"/>
              </a:ext>
            </a:extLst>
          </p:cNvPr>
          <p:cNvSpPr/>
          <p:nvPr userDrawn="1"/>
        </p:nvSpPr>
        <p:spPr>
          <a:xfrm>
            <a:off x="8686798" y="6401325"/>
            <a:ext cx="457206"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9" name="Slide Number Placeholder 5">
            <a:extLst>
              <a:ext uri="{FF2B5EF4-FFF2-40B4-BE49-F238E27FC236}">
                <a16:creationId xmlns:a16="http://schemas.microsoft.com/office/drawing/2014/main" id="{A4603890-777B-4857-98A3-5D4F94EDC5A7}"/>
              </a:ext>
            </a:extLst>
          </p:cNvPr>
          <p:cNvSpPr txBox="1">
            <a:spLocks/>
          </p:cNvSpPr>
          <p:nvPr userDrawn="1"/>
        </p:nvSpPr>
        <p:spPr>
          <a:xfrm>
            <a:off x="8686797" y="6446725"/>
            <a:ext cx="360040" cy="274324"/>
          </a:xfrm>
          <a:prstGeom prst="rect">
            <a:avLst/>
          </a:prstGeom>
        </p:spPr>
        <p:txBody>
          <a:bodyPr vert="horz" lIns="0" tIns="0" rIns="0" bIns="0" rtlCol="0" anchor="ctr"/>
          <a:lstStyle>
            <a:defPPr>
              <a:defRPr lang="el-GR"/>
            </a:defPPr>
            <a:lvl1pPr marL="0" algn="ctr" defTabSz="914400" rtl="0" eaLnBrk="1" latinLnBrk="0" hangingPunct="1">
              <a:defRPr sz="900" i="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9B51A1E-902D-48AF-9020-955120F399B6}" type="slidenum">
              <a:rPr lang="en-US" sz="1050" smtClean="0"/>
              <a:pPr algn="r"/>
              <a:t>‹#›</a:t>
            </a:fld>
            <a:endParaRPr lang="en-US" dirty="0"/>
          </a:p>
        </p:txBody>
      </p:sp>
      <p:sp>
        <p:nvSpPr>
          <p:cNvPr id="10" name="TextBox 9">
            <a:extLst>
              <a:ext uri="{FF2B5EF4-FFF2-40B4-BE49-F238E27FC236}">
                <a16:creationId xmlns:a16="http://schemas.microsoft.com/office/drawing/2014/main" id="{2732D759-1936-4EAE-B2F3-4160943A34ED}"/>
              </a:ext>
            </a:extLst>
          </p:cNvPr>
          <p:cNvSpPr txBox="1"/>
          <p:nvPr userDrawn="1"/>
        </p:nvSpPr>
        <p:spPr>
          <a:xfrm>
            <a:off x="7585998" y="6346108"/>
            <a:ext cx="1090458" cy="458151"/>
          </a:xfrm>
          <a:prstGeom prst="rect">
            <a:avLst/>
          </a:prstGeom>
          <a:noFill/>
        </p:spPr>
        <p:txBody>
          <a:bodyPr wrap="square" lIns="0" tIns="27000" rIns="0" bIns="0" rtlCol="0">
            <a:spAutoFit/>
          </a:bodyPr>
          <a:lstStyle/>
          <a:p>
            <a:pPr algn="r">
              <a:lnSpc>
                <a:spcPct val="100000"/>
              </a:lnSpc>
            </a:pPr>
            <a:r>
              <a:rPr lang="en-US" sz="1200" b="1" spc="-75" baseline="0" noProof="0" dirty="0">
                <a:solidFill>
                  <a:schemeClr val="accent1"/>
                </a:solidFill>
                <a:latin typeface="Corbel" panose="020B0503020204020204" pitchFamily="34" charset="0"/>
              </a:rPr>
              <a:t> </a:t>
            </a:r>
            <a:r>
              <a:rPr lang="en-US" sz="1400" b="1" kern="1200" spc="-75" baseline="0" noProof="0" dirty="0">
                <a:solidFill>
                  <a:schemeClr val="tx1"/>
                </a:solidFill>
                <a:latin typeface="Century Gothic" panose="020B0502020202020204" pitchFamily="34" charset="0"/>
                <a:ea typeface="+mn-ea"/>
                <a:cs typeface="+mn-cs"/>
              </a:rPr>
              <a:t>4gER </a:t>
            </a:r>
          </a:p>
          <a:p>
            <a:pPr algn="r">
              <a:lnSpc>
                <a:spcPct val="100000"/>
              </a:lnSpc>
            </a:pPr>
            <a:r>
              <a:rPr lang="en-US" sz="1400" b="1" kern="1200" spc="-75" baseline="0" noProof="0" dirty="0">
                <a:solidFill>
                  <a:schemeClr val="tx1">
                    <a:lumMod val="50000"/>
                    <a:lumOff val="50000"/>
                  </a:schemeClr>
                </a:solidFill>
                <a:latin typeface="Century Gothic" panose="020B0502020202020204" pitchFamily="34" charset="0"/>
                <a:ea typeface="+mn-ea"/>
                <a:cs typeface="+mn-cs"/>
              </a:rPr>
              <a:t>EDBT 2020</a:t>
            </a:r>
          </a:p>
        </p:txBody>
      </p:sp>
      <p:sp>
        <p:nvSpPr>
          <p:cNvPr id="11" name="Rectangle 10">
            <a:extLst>
              <a:ext uri="{FF2B5EF4-FFF2-40B4-BE49-F238E27FC236}">
                <a16:creationId xmlns:a16="http://schemas.microsoft.com/office/drawing/2014/main" id="{E38A8133-6130-4A8A-A1E5-274436329405}"/>
              </a:ext>
            </a:extLst>
          </p:cNvPr>
          <p:cNvSpPr/>
          <p:nvPr userDrawn="1"/>
        </p:nvSpPr>
        <p:spPr>
          <a:xfrm>
            <a:off x="2" y="6821698"/>
            <a:ext cx="9143998"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4" name="Rectangle 13">
            <a:extLst>
              <a:ext uri="{FF2B5EF4-FFF2-40B4-BE49-F238E27FC236}">
                <a16:creationId xmlns:a16="http://schemas.microsoft.com/office/drawing/2014/main" id="{D228CE87-A40A-4880-AA42-6BBCCB46C571}"/>
              </a:ext>
            </a:extLst>
          </p:cNvPr>
          <p:cNvSpPr/>
          <p:nvPr userDrawn="1"/>
        </p:nvSpPr>
        <p:spPr>
          <a:xfrm>
            <a:off x="2" y="620688"/>
            <a:ext cx="7200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5" name="Rectangle 14">
            <a:extLst>
              <a:ext uri="{FF2B5EF4-FFF2-40B4-BE49-F238E27FC236}">
                <a16:creationId xmlns:a16="http://schemas.microsoft.com/office/drawing/2014/main" id="{9249513D-14D7-4D5C-9DCC-C8B0A820A653}"/>
              </a:ext>
            </a:extLst>
          </p:cNvPr>
          <p:cNvSpPr/>
          <p:nvPr userDrawn="1"/>
        </p:nvSpPr>
        <p:spPr>
          <a:xfrm rot="5400000">
            <a:off x="-3082656" y="3703344"/>
            <a:ext cx="6237312"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2" name="Θέση υποσέλιδου 4">
            <a:extLst>
              <a:ext uri="{FF2B5EF4-FFF2-40B4-BE49-F238E27FC236}">
                <a16:creationId xmlns:a16="http://schemas.microsoft.com/office/drawing/2014/main" id="{43316BA7-0ECE-4006-B368-186B13C0424D}"/>
              </a:ext>
            </a:extLst>
          </p:cNvPr>
          <p:cNvSpPr>
            <a:spLocks noGrp="1"/>
          </p:cNvSpPr>
          <p:nvPr>
            <p:ph type="ftr" sz="quarter" idx="3"/>
          </p:nvPr>
        </p:nvSpPr>
        <p:spPr>
          <a:xfrm>
            <a:off x="2987824" y="6520259"/>
            <a:ext cx="3240360" cy="365125"/>
          </a:xfrm>
          <a:prstGeom prst="rect">
            <a:avLst/>
          </a:prstGeom>
        </p:spPr>
        <p:txBody>
          <a:bodyPr/>
          <a:lstStyle>
            <a:lvl1pPr algn="ctr">
              <a:defRPr sz="1400"/>
            </a:lvl1pPr>
          </a:lstStyle>
          <a:p>
            <a:r>
              <a:rPr lang="pt-BR" dirty="0"/>
              <a:t>Papadakis, Ioannou, Palpanas</a:t>
            </a:r>
            <a:endParaRPr lang="el-GR" dirty="0"/>
          </a:p>
        </p:txBody>
      </p:sp>
    </p:spTree>
    <p:extLst>
      <p:ext uri="{BB962C8B-B14F-4D97-AF65-F5344CB8AC3E}">
        <p14:creationId xmlns:p14="http://schemas.microsoft.com/office/powerpoint/2010/main" val="276796980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5" r:id="rId5"/>
    <p:sldLayoutId id="2147483650" r:id="rId6"/>
    <p:sldLayoutId id="2147483660" r:id="rId7"/>
    <p:sldLayoutId id="2147483659" r:id="rId8"/>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Ekaterini.Ioannou@uvt.nl" TargetMode="Externa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gpapadis@di.uoa.gr" TargetMode="External"/><Relationship Id="rId5" Type="http://schemas.openxmlformats.org/officeDocument/2006/relationships/image" Target="../media/image2.png"/><Relationship Id="rId4" Type="http://schemas.openxmlformats.org/officeDocument/2006/relationships/hyperlink" Target="mailto:themis@mi.parisdescartes.fr"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hyperlink" Target="https://www.figure-eight.com/" TargetMode="External"/><Relationship Id="rId2" Type="http://schemas.openxmlformats.org/officeDocument/2006/relationships/hyperlink" Target="https://www.mturk.com/" TargetMode="Externa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43.jpeg"/><Relationship Id="rId7"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44.png"/><Relationship Id="rId4" Type="http://schemas.openxmlformats.org/officeDocument/2006/relationships/image" Target="../media/image20.jpeg"/><Relationship Id="rId9" Type="http://schemas.openxmlformats.org/officeDocument/2006/relationships/image" Target="../media/image4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10195"/>
            <a:ext cx="8640960" cy="3606837"/>
          </a:xfrm>
        </p:spPr>
        <p:txBody>
          <a:bodyPr>
            <a:normAutofit fontScale="90000"/>
          </a:bodyPr>
          <a:lstStyle/>
          <a:p>
            <a:r>
              <a:rPr lang="en-US" sz="6000" b="1" dirty="0">
                <a:solidFill>
                  <a:srgbClr val="002060"/>
                </a:solidFill>
              </a:rPr>
              <a:t>Entity Resolution:</a:t>
            </a:r>
            <a:br>
              <a:rPr lang="en-US" sz="6000" b="1" dirty="0">
                <a:solidFill>
                  <a:srgbClr val="002060"/>
                </a:solidFill>
              </a:rPr>
            </a:br>
            <a:r>
              <a:rPr lang="en-US" sz="5400" b="1" dirty="0">
                <a:solidFill>
                  <a:srgbClr val="002060"/>
                </a:solidFill>
              </a:rPr>
              <a:t>Past, present and yet-to-come</a:t>
            </a:r>
            <a:br>
              <a:rPr lang="en-US" sz="4000" b="1" dirty="0">
                <a:solidFill>
                  <a:srgbClr val="002060"/>
                </a:solidFill>
              </a:rPr>
            </a:br>
            <a:r>
              <a:rPr lang="en-US" sz="4900" i="1" dirty="0">
                <a:solidFill>
                  <a:srgbClr val="002060"/>
                </a:solidFill>
              </a:rPr>
              <a:t>From structured to heterogeneous, </a:t>
            </a:r>
            <a:br>
              <a:rPr lang="en-US" sz="4900" i="1" dirty="0">
                <a:solidFill>
                  <a:srgbClr val="002060"/>
                </a:solidFill>
              </a:rPr>
            </a:br>
            <a:r>
              <a:rPr lang="en-US" sz="4900" i="1" dirty="0">
                <a:solidFill>
                  <a:srgbClr val="002060"/>
                </a:solidFill>
              </a:rPr>
              <a:t>to crowd-sourced, to deep learned</a:t>
            </a:r>
            <a:endParaRPr lang="en-US" sz="2000" i="1" dirty="0">
              <a:solidFill>
                <a:srgbClr val="002060"/>
              </a:solidFill>
            </a:endParaRPr>
          </a:p>
        </p:txBody>
      </p:sp>
      <p:sp>
        <p:nvSpPr>
          <p:cNvPr id="6" name="AutoShape 2" descr="https://pbs.twimg.com/profile_images/657564212139532288/zaMLE6yj.jpg"/>
          <p:cNvSpPr>
            <a:spLocks noChangeAspect="1" noChangeArrowheads="1"/>
          </p:cNvSpPr>
          <p:nvPr/>
        </p:nvSpPr>
        <p:spPr bwMode="auto">
          <a:xfrm>
            <a:off x="155575" y="-1165225"/>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Εικόνα 7"/>
          <p:cNvPicPr>
            <a:picLocks noChangeAspect="1"/>
          </p:cNvPicPr>
          <p:nvPr/>
        </p:nvPicPr>
        <p:blipFill rotWithShape="1">
          <a:blip r:embed="rId3"/>
          <a:srcRect r="69555"/>
          <a:stretch/>
        </p:blipFill>
        <p:spPr>
          <a:xfrm>
            <a:off x="179512" y="5469747"/>
            <a:ext cx="427332" cy="538953"/>
          </a:xfrm>
          <a:prstGeom prst="rect">
            <a:avLst/>
          </a:prstGeom>
        </p:spPr>
      </p:pic>
      <p:sp>
        <p:nvSpPr>
          <p:cNvPr id="10" name="Subtitle 2"/>
          <p:cNvSpPr txBox="1">
            <a:spLocks/>
          </p:cNvSpPr>
          <p:nvPr/>
        </p:nvSpPr>
        <p:spPr bwMode="auto">
          <a:xfrm>
            <a:off x="6444208" y="4795995"/>
            <a:ext cx="2664296" cy="141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64008" indent="0" algn="l" rtl="0" eaLnBrk="0" fontAlgn="base" hangingPunct="0">
              <a:spcBef>
                <a:spcPts val="300"/>
              </a:spcBef>
              <a:spcAft>
                <a:spcPct val="0"/>
              </a:spcAft>
              <a:buClr>
                <a:srgbClr val="A04DA3"/>
              </a:buClr>
              <a:buFont typeface="Georgia" pitchFamily="18" charset="0"/>
              <a:buNone/>
              <a:defRPr sz="2400" kern="1200">
                <a:solidFill>
                  <a:schemeClr val="tx2"/>
                </a:solidFill>
                <a:latin typeface="+mn-lt"/>
                <a:ea typeface="+mn-ea"/>
                <a:cs typeface="+mn-cs"/>
              </a:defRPr>
            </a:lvl1pPr>
            <a:lvl2pPr marL="457200" indent="0" algn="ctr" rtl="0" eaLnBrk="0" fontAlgn="base" hangingPunct="0">
              <a:spcBef>
                <a:spcPts val="300"/>
              </a:spcBef>
              <a:spcAft>
                <a:spcPct val="0"/>
              </a:spcAft>
              <a:buClr>
                <a:schemeClr val="accent2"/>
              </a:buClr>
              <a:buFont typeface="Georgia" pitchFamily="18" charset="0"/>
              <a:buNone/>
              <a:defRPr sz="2000" kern="1200">
                <a:solidFill>
                  <a:schemeClr val="accent2"/>
                </a:solidFill>
                <a:latin typeface="+mn-lt"/>
                <a:ea typeface="+mn-ea"/>
                <a:cs typeface="+mn-cs"/>
              </a:defRPr>
            </a:lvl2pPr>
            <a:lvl3pPr marL="914400" indent="0" algn="ctr" rtl="0" eaLnBrk="0" fontAlgn="base" hangingPunct="0">
              <a:spcBef>
                <a:spcPts val="300"/>
              </a:spcBef>
              <a:spcAft>
                <a:spcPct val="0"/>
              </a:spcAft>
              <a:buClr>
                <a:schemeClr val="accent1"/>
              </a:buClr>
              <a:buFont typeface="Wingdings 2" pitchFamily="18" charset="2"/>
              <a:buNone/>
              <a:defRPr kern="1200">
                <a:solidFill>
                  <a:schemeClr val="accent1"/>
                </a:solidFill>
                <a:latin typeface="+mn-lt"/>
                <a:ea typeface="+mn-ea"/>
                <a:cs typeface="+mn-cs"/>
              </a:defRPr>
            </a:lvl3pPr>
            <a:lvl4pPr marL="1371600" indent="0" algn="ctr" rtl="0" eaLnBrk="0" fontAlgn="base" hangingPunct="0">
              <a:spcBef>
                <a:spcPts val="300"/>
              </a:spcBef>
              <a:spcAft>
                <a:spcPct val="0"/>
              </a:spcAft>
              <a:buClr>
                <a:schemeClr val="accent1"/>
              </a:buClr>
              <a:buFont typeface="Wingdings 2" pitchFamily="18" charset="2"/>
              <a:buNone/>
              <a:defRPr kern="1200">
                <a:solidFill>
                  <a:schemeClr val="accent1"/>
                </a:solidFill>
                <a:latin typeface="+mn-lt"/>
                <a:ea typeface="+mn-ea"/>
                <a:cs typeface="+mn-cs"/>
              </a:defRPr>
            </a:lvl4pPr>
            <a:lvl5pPr marL="1828800" indent="0" algn="ctr" rtl="0" eaLnBrk="0" fontAlgn="base" hangingPunct="0">
              <a:spcBef>
                <a:spcPts val="300"/>
              </a:spcBef>
              <a:spcAft>
                <a:spcPct val="0"/>
              </a:spcAft>
              <a:buClr>
                <a:srgbClr val="A04DA3"/>
              </a:buClr>
              <a:buFont typeface="Georgia" pitchFamily="18" charset="0"/>
              <a:buNone/>
              <a:defRPr kern="1200">
                <a:solidFill>
                  <a:srgbClr val="A04DA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pPr algn="ctr"/>
            <a:r>
              <a:rPr lang="en-US" b="1" dirty="0">
                <a:solidFill>
                  <a:schemeClr val="tx1"/>
                </a:solidFill>
              </a:rPr>
              <a:t>Themis </a:t>
            </a:r>
            <a:r>
              <a:rPr lang="en-US" b="1" dirty="0" err="1">
                <a:solidFill>
                  <a:schemeClr val="tx1"/>
                </a:solidFill>
              </a:rPr>
              <a:t>Palpanas</a:t>
            </a:r>
            <a:endParaRPr lang="en-US" sz="1200" i="1" dirty="0">
              <a:solidFill>
                <a:schemeClr val="tx1"/>
              </a:solidFill>
            </a:endParaRPr>
          </a:p>
          <a:p>
            <a:pPr algn="ctr"/>
            <a:r>
              <a:rPr lang="en-US" sz="1600" i="1" dirty="0">
                <a:solidFill>
                  <a:schemeClr val="tx1"/>
                </a:solidFill>
              </a:rPr>
              <a:t>University of Paris</a:t>
            </a:r>
          </a:p>
          <a:p>
            <a:pPr algn="ctr"/>
            <a:r>
              <a:rPr lang="en-US" sz="1600" i="1" dirty="0">
                <a:solidFill>
                  <a:schemeClr val="tx1"/>
                </a:solidFill>
              </a:rPr>
              <a:t>French University Institute</a:t>
            </a:r>
            <a:endParaRPr lang="en-US" sz="1600" dirty="0">
              <a:solidFill>
                <a:schemeClr val="tx1"/>
              </a:solidFill>
            </a:endParaRPr>
          </a:p>
          <a:p>
            <a:pPr algn="ctr"/>
            <a:r>
              <a:rPr lang="en-US" sz="1600" dirty="0">
                <a:hlinkClick r:id="rId4"/>
              </a:rPr>
              <a:t>themis@mi.parisdescartes.fr</a:t>
            </a:r>
            <a:endParaRPr lang="en-US" sz="1600" dirty="0">
              <a:solidFill>
                <a:schemeClr val="tx1"/>
              </a:solidFill>
            </a:endParaRPr>
          </a:p>
        </p:txBody>
      </p:sp>
      <p:pic>
        <p:nvPicPr>
          <p:cNvPr id="12" name="Picture 2" descr="C:\Users\a\Desktop\logo.png"/>
          <p:cNvPicPr>
            <a:picLocks noChangeAspect="1" noChangeArrowheads="1"/>
          </p:cNvPicPr>
          <p:nvPr/>
        </p:nvPicPr>
        <p:blipFill rotWithShape="1">
          <a:blip r:embed="rId5">
            <a:extLst>
              <a:ext uri="{28A0092B-C50C-407E-A947-70E740481C1C}">
                <a14:useLocalDpi xmlns:a14="http://schemas.microsoft.com/office/drawing/2010/main" val="0"/>
              </a:ext>
            </a:extLst>
          </a:blip>
          <a:srcRect r="59136"/>
          <a:stretch/>
        </p:blipFill>
        <p:spPr bwMode="auto">
          <a:xfrm>
            <a:off x="6052125" y="5627199"/>
            <a:ext cx="538680" cy="478357"/>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bwMode="auto">
          <a:xfrm>
            <a:off x="235640" y="4795995"/>
            <a:ext cx="2536160" cy="135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64008" indent="0" algn="l" rtl="0" eaLnBrk="0" fontAlgn="base" hangingPunct="0">
              <a:spcBef>
                <a:spcPts val="300"/>
              </a:spcBef>
              <a:spcAft>
                <a:spcPct val="0"/>
              </a:spcAft>
              <a:buClr>
                <a:srgbClr val="A04DA3"/>
              </a:buClr>
              <a:buFont typeface="Georgia" pitchFamily="18" charset="0"/>
              <a:buNone/>
              <a:defRPr sz="2400" kern="1200">
                <a:solidFill>
                  <a:schemeClr val="tx2"/>
                </a:solidFill>
                <a:latin typeface="+mn-lt"/>
                <a:ea typeface="+mn-ea"/>
                <a:cs typeface="+mn-cs"/>
              </a:defRPr>
            </a:lvl1pPr>
            <a:lvl2pPr marL="457200" indent="0" algn="ctr" rtl="0" eaLnBrk="0" fontAlgn="base" hangingPunct="0">
              <a:spcBef>
                <a:spcPts val="300"/>
              </a:spcBef>
              <a:spcAft>
                <a:spcPct val="0"/>
              </a:spcAft>
              <a:buClr>
                <a:schemeClr val="accent2"/>
              </a:buClr>
              <a:buFont typeface="Georgia" pitchFamily="18" charset="0"/>
              <a:buNone/>
              <a:defRPr sz="2000" kern="1200">
                <a:solidFill>
                  <a:schemeClr val="accent2"/>
                </a:solidFill>
                <a:latin typeface="+mn-lt"/>
                <a:ea typeface="+mn-ea"/>
                <a:cs typeface="+mn-cs"/>
              </a:defRPr>
            </a:lvl2pPr>
            <a:lvl3pPr marL="914400" indent="0" algn="ctr" rtl="0" eaLnBrk="0" fontAlgn="base" hangingPunct="0">
              <a:spcBef>
                <a:spcPts val="300"/>
              </a:spcBef>
              <a:spcAft>
                <a:spcPct val="0"/>
              </a:spcAft>
              <a:buClr>
                <a:schemeClr val="accent1"/>
              </a:buClr>
              <a:buFont typeface="Wingdings 2" pitchFamily="18" charset="2"/>
              <a:buNone/>
              <a:defRPr kern="1200">
                <a:solidFill>
                  <a:schemeClr val="accent1"/>
                </a:solidFill>
                <a:latin typeface="+mn-lt"/>
                <a:ea typeface="+mn-ea"/>
                <a:cs typeface="+mn-cs"/>
              </a:defRPr>
            </a:lvl3pPr>
            <a:lvl4pPr marL="1371600" indent="0" algn="ctr" rtl="0" eaLnBrk="0" fontAlgn="base" hangingPunct="0">
              <a:spcBef>
                <a:spcPts val="300"/>
              </a:spcBef>
              <a:spcAft>
                <a:spcPct val="0"/>
              </a:spcAft>
              <a:buClr>
                <a:schemeClr val="accent1"/>
              </a:buClr>
              <a:buFont typeface="Wingdings 2" pitchFamily="18" charset="2"/>
              <a:buNone/>
              <a:defRPr kern="1200">
                <a:solidFill>
                  <a:schemeClr val="accent1"/>
                </a:solidFill>
                <a:latin typeface="+mn-lt"/>
                <a:ea typeface="+mn-ea"/>
                <a:cs typeface="+mn-cs"/>
              </a:defRPr>
            </a:lvl4pPr>
            <a:lvl5pPr marL="1828800" indent="0" algn="ctr" rtl="0" eaLnBrk="0" fontAlgn="base" hangingPunct="0">
              <a:spcBef>
                <a:spcPts val="300"/>
              </a:spcBef>
              <a:spcAft>
                <a:spcPct val="0"/>
              </a:spcAft>
              <a:buClr>
                <a:srgbClr val="A04DA3"/>
              </a:buClr>
              <a:buFont typeface="Georgia" pitchFamily="18" charset="0"/>
              <a:buNone/>
              <a:defRPr kern="1200">
                <a:solidFill>
                  <a:srgbClr val="A04DA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r>
              <a:rPr lang="en-US" b="1" dirty="0">
                <a:solidFill>
                  <a:schemeClr val="tx1"/>
                </a:solidFill>
              </a:rPr>
              <a:t>George </a:t>
            </a:r>
            <a:r>
              <a:rPr lang="en-US" b="1" dirty="0" err="1">
                <a:solidFill>
                  <a:schemeClr val="tx1"/>
                </a:solidFill>
              </a:rPr>
              <a:t>Papadakis</a:t>
            </a:r>
            <a:endParaRPr lang="en-US" sz="2000" b="1" i="1" dirty="0">
              <a:solidFill>
                <a:schemeClr val="tx1"/>
              </a:solidFill>
            </a:endParaRPr>
          </a:p>
          <a:p>
            <a:pPr algn="ctr"/>
            <a:endParaRPr lang="en-US" sz="1600" i="1" dirty="0">
              <a:solidFill>
                <a:schemeClr val="tx1"/>
              </a:solidFill>
            </a:endParaRPr>
          </a:p>
          <a:p>
            <a:pPr algn="ctr"/>
            <a:r>
              <a:rPr lang="en-US" sz="1600" i="1" dirty="0">
                <a:solidFill>
                  <a:schemeClr val="tx1"/>
                </a:solidFill>
              </a:rPr>
              <a:t>University of Athens</a:t>
            </a:r>
            <a:endParaRPr lang="en-US" sz="1600" dirty="0">
              <a:solidFill>
                <a:schemeClr val="tx1"/>
              </a:solidFill>
            </a:endParaRPr>
          </a:p>
          <a:p>
            <a:pPr algn="ctr"/>
            <a:r>
              <a:rPr lang="en-US" sz="1600" dirty="0">
                <a:hlinkClick r:id="rId6"/>
              </a:rPr>
              <a:t>gpapadis@di.uoa.gr</a:t>
            </a:r>
            <a:endParaRPr lang="en-US" sz="1600" dirty="0">
              <a:solidFill>
                <a:schemeClr val="tx1"/>
              </a:solidFill>
            </a:endParaRPr>
          </a:p>
        </p:txBody>
      </p:sp>
      <p:pic>
        <p:nvPicPr>
          <p:cNvPr id="14" name="Εικόνα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1800" y="5358810"/>
            <a:ext cx="711468" cy="711468"/>
          </a:xfrm>
          <a:prstGeom prst="rect">
            <a:avLst/>
          </a:prstGeom>
        </p:spPr>
      </p:pic>
      <p:sp>
        <p:nvSpPr>
          <p:cNvPr id="16" name="Subtitle 2"/>
          <p:cNvSpPr txBox="1">
            <a:spLocks/>
          </p:cNvSpPr>
          <p:nvPr/>
        </p:nvSpPr>
        <p:spPr bwMode="auto">
          <a:xfrm>
            <a:off x="3229594" y="4795995"/>
            <a:ext cx="2503145" cy="15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64008" indent="0" algn="l" rtl="0" eaLnBrk="0" fontAlgn="base" hangingPunct="0">
              <a:spcBef>
                <a:spcPts val="300"/>
              </a:spcBef>
              <a:spcAft>
                <a:spcPct val="0"/>
              </a:spcAft>
              <a:buClr>
                <a:srgbClr val="A04DA3"/>
              </a:buClr>
              <a:buFont typeface="Georgia" pitchFamily="18" charset="0"/>
              <a:buNone/>
              <a:defRPr sz="2400" kern="1200">
                <a:solidFill>
                  <a:schemeClr val="tx2"/>
                </a:solidFill>
                <a:latin typeface="+mn-lt"/>
                <a:ea typeface="+mn-ea"/>
                <a:cs typeface="+mn-cs"/>
              </a:defRPr>
            </a:lvl1pPr>
            <a:lvl2pPr marL="457200" indent="0" algn="ctr" rtl="0" eaLnBrk="0" fontAlgn="base" hangingPunct="0">
              <a:spcBef>
                <a:spcPts val="300"/>
              </a:spcBef>
              <a:spcAft>
                <a:spcPct val="0"/>
              </a:spcAft>
              <a:buClr>
                <a:schemeClr val="accent2"/>
              </a:buClr>
              <a:buFont typeface="Georgia" pitchFamily="18" charset="0"/>
              <a:buNone/>
              <a:defRPr sz="2000" kern="1200">
                <a:solidFill>
                  <a:schemeClr val="accent2"/>
                </a:solidFill>
                <a:latin typeface="+mn-lt"/>
                <a:ea typeface="+mn-ea"/>
                <a:cs typeface="+mn-cs"/>
              </a:defRPr>
            </a:lvl2pPr>
            <a:lvl3pPr marL="914400" indent="0" algn="ctr" rtl="0" eaLnBrk="0" fontAlgn="base" hangingPunct="0">
              <a:spcBef>
                <a:spcPts val="300"/>
              </a:spcBef>
              <a:spcAft>
                <a:spcPct val="0"/>
              </a:spcAft>
              <a:buClr>
                <a:schemeClr val="accent1"/>
              </a:buClr>
              <a:buFont typeface="Wingdings 2" pitchFamily="18" charset="2"/>
              <a:buNone/>
              <a:defRPr kern="1200">
                <a:solidFill>
                  <a:schemeClr val="accent1"/>
                </a:solidFill>
                <a:latin typeface="+mn-lt"/>
                <a:ea typeface="+mn-ea"/>
                <a:cs typeface="+mn-cs"/>
              </a:defRPr>
            </a:lvl3pPr>
            <a:lvl4pPr marL="1371600" indent="0" algn="ctr" rtl="0" eaLnBrk="0" fontAlgn="base" hangingPunct="0">
              <a:spcBef>
                <a:spcPts val="300"/>
              </a:spcBef>
              <a:spcAft>
                <a:spcPct val="0"/>
              </a:spcAft>
              <a:buClr>
                <a:schemeClr val="accent1"/>
              </a:buClr>
              <a:buFont typeface="Wingdings 2" pitchFamily="18" charset="2"/>
              <a:buNone/>
              <a:defRPr kern="1200">
                <a:solidFill>
                  <a:schemeClr val="accent1"/>
                </a:solidFill>
                <a:latin typeface="+mn-lt"/>
                <a:ea typeface="+mn-ea"/>
                <a:cs typeface="+mn-cs"/>
              </a:defRPr>
            </a:lvl4pPr>
            <a:lvl5pPr marL="1828800" indent="0" algn="ctr" rtl="0" eaLnBrk="0" fontAlgn="base" hangingPunct="0">
              <a:spcBef>
                <a:spcPts val="300"/>
              </a:spcBef>
              <a:spcAft>
                <a:spcPct val="0"/>
              </a:spcAft>
              <a:buClr>
                <a:srgbClr val="A04DA3"/>
              </a:buClr>
              <a:buFont typeface="Georgia" pitchFamily="18" charset="0"/>
              <a:buNone/>
              <a:defRPr kern="1200">
                <a:solidFill>
                  <a:srgbClr val="A04DA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r>
              <a:rPr lang="en-US" b="1" dirty="0" err="1">
                <a:solidFill>
                  <a:schemeClr val="tx1"/>
                </a:solidFill>
              </a:rPr>
              <a:t>Ekaterini</a:t>
            </a:r>
            <a:r>
              <a:rPr lang="en-US" b="1" dirty="0">
                <a:solidFill>
                  <a:schemeClr val="tx1"/>
                </a:solidFill>
              </a:rPr>
              <a:t> </a:t>
            </a:r>
            <a:r>
              <a:rPr lang="en-US" b="1" dirty="0" err="1">
                <a:solidFill>
                  <a:schemeClr val="tx1"/>
                </a:solidFill>
              </a:rPr>
              <a:t>Ioannou</a:t>
            </a:r>
            <a:endParaRPr lang="en-US" sz="1200" i="1" dirty="0">
              <a:solidFill>
                <a:schemeClr val="tx1"/>
              </a:solidFill>
            </a:endParaRPr>
          </a:p>
          <a:p>
            <a:pPr algn="ctr"/>
            <a:endParaRPr lang="en-US" sz="1600" i="1" dirty="0">
              <a:solidFill>
                <a:schemeClr val="tx1"/>
              </a:solidFill>
            </a:endParaRPr>
          </a:p>
          <a:p>
            <a:pPr algn="ctr"/>
            <a:r>
              <a:rPr lang="en-US" sz="1600" i="1" dirty="0">
                <a:solidFill>
                  <a:schemeClr val="tx1"/>
                </a:solidFill>
              </a:rPr>
              <a:t>University of Tilburg</a:t>
            </a:r>
          </a:p>
          <a:p>
            <a:pPr algn="ctr"/>
            <a:r>
              <a:rPr lang="en-US" sz="1600" dirty="0">
                <a:hlinkClick r:id="rId8"/>
              </a:rPr>
              <a:t>Ekaterini.Ioannou@uvt.nl</a:t>
            </a:r>
            <a:endParaRPr lang="en-US" sz="1600" dirty="0">
              <a:solidFill>
                <a:schemeClr val="tx1"/>
              </a:solidFill>
            </a:endParaRPr>
          </a:p>
        </p:txBody>
      </p:sp>
      <p:sp>
        <p:nvSpPr>
          <p:cNvPr id="5" name="Rectangle 4">
            <a:extLst>
              <a:ext uri="{FF2B5EF4-FFF2-40B4-BE49-F238E27FC236}">
                <a16:creationId xmlns:a16="http://schemas.microsoft.com/office/drawing/2014/main" id="{48928760-8C40-41D7-BC2A-22ECEEA42632}"/>
              </a:ext>
            </a:extLst>
          </p:cNvPr>
          <p:cNvSpPr/>
          <p:nvPr/>
        </p:nvSpPr>
        <p:spPr>
          <a:xfrm>
            <a:off x="6156176" y="3645024"/>
            <a:ext cx="2664296" cy="646331"/>
          </a:xfrm>
          <a:prstGeom prst="rect">
            <a:avLst/>
          </a:prstGeom>
        </p:spPr>
        <p:txBody>
          <a:bodyPr wrap="square">
            <a:spAutoFit/>
          </a:bodyPr>
          <a:lstStyle/>
          <a:p>
            <a:r>
              <a:rPr lang="en-US" b="1" dirty="0">
                <a:solidFill>
                  <a:schemeClr val="bg2"/>
                </a:solidFill>
              </a:rPr>
              <a:t>EDBT 2020, Copenhagen</a:t>
            </a:r>
          </a:p>
          <a:p>
            <a:r>
              <a:rPr lang="en-US" b="1" dirty="0">
                <a:solidFill>
                  <a:schemeClr val="bg2"/>
                </a:solidFill>
              </a:rPr>
              <a:t>30</a:t>
            </a:r>
            <a:r>
              <a:rPr lang="en-US" b="1" baseline="30000" dirty="0">
                <a:solidFill>
                  <a:schemeClr val="bg2"/>
                </a:solidFill>
              </a:rPr>
              <a:t>th</a:t>
            </a:r>
            <a:r>
              <a:rPr lang="en-US" b="1" dirty="0">
                <a:solidFill>
                  <a:schemeClr val="bg2"/>
                </a:solidFill>
              </a:rPr>
              <a:t> March - 2</a:t>
            </a:r>
            <a:r>
              <a:rPr lang="en-US" b="1" baseline="30000" dirty="0">
                <a:solidFill>
                  <a:schemeClr val="bg2"/>
                </a:solidFill>
              </a:rPr>
              <a:t>nd</a:t>
            </a:r>
            <a:r>
              <a:rPr lang="en-US" b="1" dirty="0">
                <a:solidFill>
                  <a:schemeClr val="bg2"/>
                </a:solidFill>
              </a:rPr>
              <a:t>  April</a:t>
            </a:r>
            <a:endParaRPr lang="en-US" sz="1050" i="1" dirty="0">
              <a:solidFill>
                <a:schemeClr val="bg2"/>
              </a:solidFill>
            </a:endParaRPr>
          </a:p>
        </p:txBody>
      </p:sp>
      <p:sp>
        <p:nvSpPr>
          <p:cNvPr id="7" name="Rectangle 6">
            <a:extLst>
              <a:ext uri="{FF2B5EF4-FFF2-40B4-BE49-F238E27FC236}">
                <a16:creationId xmlns:a16="http://schemas.microsoft.com/office/drawing/2014/main" id="{2622D1C3-A919-4574-8B2E-368660C6E752}"/>
              </a:ext>
            </a:extLst>
          </p:cNvPr>
          <p:cNvSpPr/>
          <p:nvPr/>
        </p:nvSpPr>
        <p:spPr>
          <a:xfrm>
            <a:off x="3367807" y="6487721"/>
            <a:ext cx="5776193" cy="369332"/>
          </a:xfrm>
          <a:prstGeom prst="rect">
            <a:avLst/>
          </a:prstGeom>
        </p:spPr>
        <p:txBody>
          <a:bodyPr wrap="square">
            <a:spAutoFit/>
          </a:bodyPr>
          <a:lstStyle/>
          <a:p>
            <a:pPr algn="r"/>
            <a:r>
              <a:rPr lang="en-US" dirty="0"/>
              <a:t>https://research.tilburguniversity.edu/en/projects/4ger</a:t>
            </a:r>
          </a:p>
        </p:txBody>
      </p:sp>
      <p:pic>
        <p:nvPicPr>
          <p:cNvPr id="4" name="Picture 3" descr="A close up of a logo&#10;&#10;Description automatically generated">
            <a:extLst>
              <a:ext uri="{FF2B5EF4-FFF2-40B4-BE49-F238E27FC236}">
                <a16:creationId xmlns:a16="http://schemas.microsoft.com/office/drawing/2014/main" id="{F9AC86FA-BFC1-4248-8357-02D3E28F2D2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12160" y="5092022"/>
            <a:ext cx="551951" cy="478358"/>
          </a:xfrm>
          <a:prstGeom prst="rect">
            <a:avLst/>
          </a:prstGeom>
        </p:spPr>
      </p:pic>
    </p:spTree>
    <p:extLst>
      <p:ext uri="{BB962C8B-B14F-4D97-AF65-F5344CB8AC3E}">
        <p14:creationId xmlns:p14="http://schemas.microsoft.com/office/powerpoint/2010/main" val="247397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ChangeArrowheads="1"/>
          </p:cNvSpPr>
          <p:nvPr/>
        </p:nvSpPr>
        <p:spPr bwMode="auto">
          <a:xfrm>
            <a:off x="251520" y="2462510"/>
            <a:ext cx="4543428" cy="2879665"/>
          </a:xfrm>
          <a:prstGeom prst="rect">
            <a:avLst/>
          </a:prstGeom>
          <a:noFill/>
          <a:ln w="9525">
            <a:noFill/>
            <a:miter lim="800000"/>
            <a:headEnd/>
            <a:tailEnd/>
          </a:ln>
          <a:effectLst/>
        </p:spPr>
        <p:txBody>
          <a:bodyPr lIns="91434" tIns="45717" rIns="91434" bIns="45717"/>
          <a:lstStyle/>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KY</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Laurel, KY</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OH</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Madison, OH</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AR</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Pope, AR</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TX</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Kimble, TX</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MO</a:t>
            </a:r>
          </a:p>
        </p:txBody>
      </p:sp>
      <p:sp>
        <p:nvSpPr>
          <p:cNvPr id="7" name="Rectangle 2">
            <a:extLst>
              <a:ext uri="{FF2B5EF4-FFF2-40B4-BE49-F238E27FC236}">
                <a16:creationId xmlns:a16="http://schemas.microsoft.com/office/drawing/2014/main" id="{D1D1C122-227F-4976-9BC7-7B7402357666}"/>
              </a:ext>
            </a:extLst>
          </p:cNvPr>
          <p:cNvSpPr txBox="1">
            <a:spLocks noChangeArrowheads="1"/>
          </p:cNvSpPr>
          <p:nvPr/>
        </p:nvSpPr>
        <p:spPr>
          <a:xfrm>
            <a:off x="251520" y="0"/>
            <a:ext cx="8892480" cy="66370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Disambiguation, Deduplication, etc. </a:t>
            </a:r>
          </a:p>
        </p:txBody>
      </p:sp>
      <p:sp>
        <p:nvSpPr>
          <p:cNvPr id="8" name="Rectangle 3">
            <a:extLst>
              <a:ext uri="{FF2B5EF4-FFF2-40B4-BE49-F238E27FC236}">
                <a16:creationId xmlns:a16="http://schemas.microsoft.com/office/drawing/2014/main" id="{1D4D8EDD-3913-4AC5-B187-F212AD63D93A}"/>
              </a:ext>
            </a:extLst>
          </p:cNvPr>
          <p:cNvSpPr txBox="1">
            <a:spLocks noChangeArrowheads="1"/>
          </p:cNvSpPr>
          <p:nvPr/>
        </p:nvSpPr>
        <p:spPr>
          <a:xfrm>
            <a:off x="179512" y="989091"/>
            <a:ext cx="8050177" cy="4938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Plethora of different “entities” have the same name</a:t>
            </a:r>
          </a:p>
          <a:p>
            <a:r>
              <a:rPr lang="en-US" sz="2800" dirty="0"/>
              <a:t>Example:</a:t>
            </a:r>
          </a:p>
        </p:txBody>
      </p:sp>
      <p:sp>
        <p:nvSpPr>
          <p:cNvPr id="9" name="Rectangle 2">
            <a:extLst>
              <a:ext uri="{FF2B5EF4-FFF2-40B4-BE49-F238E27FC236}">
                <a16:creationId xmlns:a16="http://schemas.microsoft.com/office/drawing/2014/main" id="{959ADEB6-5A68-4F2F-BEE6-AD4BC81C4CCA}"/>
              </a:ext>
            </a:extLst>
          </p:cNvPr>
          <p:cNvSpPr>
            <a:spLocks noChangeArrowheads="1"/>
          </p:cNvSpPr>
          <p:nvPr/>
        </p:nvSpPr>
        <p:spPr bwMode="auto">
          <a:xfrm>
            <a:off x="3387330" y="2456182"/>
            <a:ext cx="5976664" cy="3390050"/>
          </a:xfrm>
          <a:prstGeom prst="rect">
            <a:avLst/>
          </a:prstGeom>
          <a:noFill/>
          <a:ln w="9525">
            <a:noFill/>
            <a:miter lim="800000"/>
            <a:headEnd/>
            <a:tailEnd/>
          </a:ln>
          <a:effectLst/>
        </p:spPr>
        <p:txBody>
          <a:bodyPr lIns="91434" tIns="45717" rIns="91434" bIns="45717"/>
          <a:lstStyle/>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London, MI</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London, Monroe, MI</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Conecuh County, AL</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Conecuh County, Conecuh, AL</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Shelby County, IN</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Shelby County, Shelby, IN</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Deerfield, WI</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Deerfield, Dane, WI</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Freeborn County, MN</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a:t>
            </a:r>
          </a:p>
        </p:txBody>
      </p:sp>
      <p:sp>
        <p:nvSpPr>
          <p:cNvPr id="6" name="Rectangle 3">
            <a:extLst>
              <a:ext uri="{FF2B5EF4-FFF2-40B4-BE49-F238E27FC236}">
                <a16:creationId xmlns:a16="http://schemas.microsoft.com/office/drawing/2014/main" id="{439ED73C-29EA-4328-B28B-57ECDD6AF3C9}"/>
              </a:ext>
            </a:extLst>
          </p:cNvPr>
          <p:cNvSpPr>
            <a:spLocks noChangeArrowheads="1"/>
          </p:cNvSpPr>
          <p:nvPr/>
        </p:nvSpPr>
        <p:spPr bwMode="auto">
          <a:xfrm>
            <a:off x="6303769" y="1776472"/>
            <a:ext cx="3253978" cy="5081528"/>
          </a:xfrm>
          <a:prstGeom prst="rect">
            <a:avLst/>
          </a:prstGeom>
          <a:ln>
            <a:headEnd/>
            <a:tailEnd/>
          </a:ln>
        </p:spPr>
        <p:style>
          <a:lnRef idx="2">
            <a:schemeClr val="dk1"/>
          </a:lnRef>
          <a:fillRef idx="1">
            <a:schemeClr val="lt1"/>
          </a:fillRef>
          <a:effectRef idx="0">
            <a:schemeClr val="dk1"/>
          </a:effectRef>
          <a:fontRef idx="minor">
            <a:schemeClr val="dk1"/>
          </a:fontRef>
        </p:style>
        <p:txBody>
          <a:bodyPr lIns="91434" tIns="45717" rIns="91434" bIns="45717"/>
          <a:lstStyle/>
          <a:p>
            <a:pPr marL="269875" lvl="1" indent="-182563">
              <a:lnSpc>
                <a:spcPct val="80000"/>
              </a:lnSpc>
              <a:spcBef>
                <a:spcPts val="550"/>
              </a:spcBef>
              <a:buClr>
                <a:srgbClr val="72A376"/>
              </a:buClr>
              <a:buSzPct val="100000"/>
              <a:buFont typeface="Verdana" pitchFamily="34" charset="0"/>
              <a:buChar char="◦"/>
            </a:pPr>
            <a:r>
              <a:rPr lang="en-US" dirty="0">
                <a:solidFill>
                  <a:srgbClr val="000000"/>
                </a:solidFill>
              </a:rPr>
              <a:t>London, Jack</a:t>
            </a:r>
            <a:br>
              <a:rPr lang="en-US" dirty="0">
                <a:solidFill>
                  <a:srgbClr val="000000"/>
                </a:solidFill>
              </a:rPr>
            </a:br>
            <a:r>
              <a:rPr lang="en-US" dirty="0">
                <a:solidFill>
                  <a:srgbClr val="000000"/>
                </a:solidFill>
              </a:rPr>
              <a:t>2612 </a:t>
            </a:r>
            <a:r>
              <a:rPr lang="en-US" dirty="0" err="1">
                <a:solidFill>
                  <a:srgbClr val="000000"/>
                </a:solidFill>
              </a:rPr>
              <a:t>Almes</a:t>
            </a:r>
            <a:r>
              <a:rPr lang="en-US" dirty="0">
                <a:solidFill>
                  <a:srgbClr val="000000"/>
                </a:solidFill>
              </a:rPr>
              <a:t> Dr</a:t>
            </a:r>
            <a:br>
              <a:rPr lang="en-US" dirty="0">
                <a:solidFill>
                  <a:srgbClr val="000000"/>
                </a:solidFill>
              </a:rPr>
            </a:br>
            <a:r>
              <a:rPr lang="en-US" dirty="0">
                <a:solidFill>
                  <a:srgbClr val="000000"/>
                </a:solidFill>
              </a:rPr>
              <a:t>Montgomery, AL</a:t>
            </a:r>
            <a:br>
              <a:rPr lang="en-US" dirty="0">
                <a:solidFill>
                  <a:srgbClr val="000000"/>
                </a:solidFill>
              </a:rPr>
            </a:br>
            <a:r>
              <a:rPr lang="en-US" dirty="0">
                <a:solidFill>
                  <a:srgbClr val="000000"/>
                </a:solidFill>
              </a:rPr>
              <a:t>(334) 272-7005</a:t>
            </a:r>
            <a:br>
              <a:rPr lang="en-US" dirty="0">
                <a:solidFill>
                  <a:srgbClr val="000000"/>
                </a:solidFill>
              </a:rPr>
            </a:br>
            <a:endParaRPr lang="en-US" dirty="0">
              <a:solidFill>
                <a:srgbClr val="000000"/>
              </a:solidFill>
            </a:endParaRPr>
          </a:p>
          <a:p>
            <a:pPr marL="269875" lvl="1" indent="-182563">
              <a:lnSpc>
                <a:spcPct val="80000"/>
              </a:lnSpc>
              <a:spcBef>
                <a:spcPts val="550"/>
              </a:spcBef>
              <a:buClr>
                <a:srgbClr val="72A376"/>
              </a:buClr>
              <a:buSzPct val="100000"/>
              <a:buFont typeface="Verdana" pitchFamily="34" charset="0"/>
              <a:buChar char="◦"/>
            </a:pPr>
            <a:r>
              <a:rPr lang="en-US" dirty="0">
                <a:solidFill>
                  <a:srgbClr val="000000"/>
                </a:solidFill>
              </a:rPr>
              <a:t>London, Jack R</a:t>
            </a:r>
            <a:br>
              <a:rPr lang="en-US" dirty="0">
                <a:solidFill>
                  <a:srgbClr val="000000"/>
                </a:solidFill>
              </a:rPr>
            </a:br>
            <a:r>
              <a:rPr lang="en-US" dirty="0">
                <a:solidFill>
                  <a:srgbClr val="000000"/>
                </a:solidFill>
              </a:rPr>
              <a:t>2511 Winchester Rd</a:t>
            </a:r>
            <a:br>
              <a:rPr lang="en-US" dirty="0">
                <a:solidFill>
                  <a:srgbClr val="000000"/>
                </a:solidFill>
              </a:rPr>
            </a:br>
            <a:r>
              <a:rPr lang="en-US" dirty="0">
                <a:solidFill>
                  <a:srgbClr val="000000"/>
                </a:solidFill>
              </a:rPr>
              <a:t>Montgomery, AL 36106-3327</a:t>
            </a:r>
            <a:br>
              <a:rPr lang="en-US" dirty="0">
                <a:solidFill>
                  <a:srgbClr val="000000"/>
                </a:solidFill>
              </a:rPr>
            </a:br>
            <a:r>
              <a:rPr lang="en-US" dirty="0">
                <a:solidFill>
                  <a:srgbClr val="000000"/>
                </a:solidFill>
              </a:rPr>
              <a:t>(334) 272-7005</a:t>
            </a:r>
            <a:br>
              <a:rPr lang="en-US" dirty="0">
                <a:solidFill>
                  <a:srgbClr val="000000"/>
                </a:solidFill>
              </a:rPr>
            </a:br>
            <a:endParaRPr lang="en-US" dirty="0">
              <a:solidFill>
                <a:srgbClr val="000000"/>
              </a:solidFill>
            </a:endParaRPr>
          </a:p>
          <a:p>
            <a:pPr marL="269875" lvl="1" indent="-182563">
              <a:lnSpc>
                <a:spcPct val="80000"/>
              </a:lnSpc>
              <a:spcBef>
                <a:spcPts val="550"/>
              </a:spcBef>
              <a:buClr>
                <a:srgbClr val="72A376"/>
              </a:buClr>
              <a:buSzPct val="100000"/>
              <a:buFont typeface="Verdana" pitchFamily="34" charset="0"/>
              <a:buChar char="◦"/>
            </a:pPr>
            <a:r>
              <a:rPr lang="en-US" dirty="0">
                <a:solidFill>
                  <a:srgbClr val="000000"/>
                </a:solidFill>
              </a:rPr>
              <a:t>London, Jack</a:t>
            </a:r>
            <a:br>
              <a:rPr lang="en-US" dirty="0">
                <a:solidFill>
                  <a:srgbClr val="000000"/>
                </a:solidFill>
              </a:rPr>
            </a:br>
            <a:r>
              <a:rPr lang="en-US" dirty="0">
                <a:solidFill>
                  <a:srgbClr val="000000"/>
                </a:solidFill>
              </a:rPr>
              <a:t>1222 Whitetail </a:t>
            </a:r>
            <a:r>
              <a:rPr lang="en-US" dirty="0" err="1">
                <a:solidFill>
                  <a:srgbClr val="000000"/>
                </a:solidFill>
              </a:rPr>
              <a:t>Trl</a:t>
            </a:r>
            <a:br>
              <a:rPr lang="en-US" dirty="0">
                <a:solidFill>
                  <a:srgbClr val="000000"/>
                </a:solidFill>
              </a:rPr>
            </a:br>
            <a:r>
              <a:rPr lang="en-US" dirty="0">
                <a:solidFill>
                  <a:srgbClr val="000000"/>
                </a:solidFill>
              </a:rPr>
              <a:t>Van Buren, AR 72956-7368</a:t>
            </a:r>
            <a:br>
              <a:rPr lang="en-US" dirty="0">
                <a:solidFill>
                  <a:srgbClr val="000000"/>
                </a:solidFill>
              </a:rPr>
            </a:br>
            <a:r>
              <a:rPr lang="en-US" dirty="0">
                <a:solidFill>
                  <a:srgbClr val="000000"/>
                </a:solidFill>
              </a:rPr>
              <a:t>(479) 474-4136</a:t>
            </a:r>
            <a:br>
              <a:rPr lang="en-US" dirty="0">
                <a:solidFill>
                  <a:srgbClr val="000000"/>
                </a:solidFill>
              </a:rPr>
            </a:br>
            <a:endParaRPr lang="en-US" dirty="0">
              <a:solidFill>
                <a:srgbClr val="000000"/>
              </a:solidFill>
            </a:endParaRPr>
          </a:p>
          <a:p>
            <a:pPr marL="269875" lvl="1" indent="-182563">
              <a:lnSpc>
                <a:spcPct val="80000"/>
              </a:lnSpc>
              <a:spcBef>
                <a:spcPts val="550"/>
              </a:spcBef>
              <a:buClr>
                <a:srgbClr val="72A376"/>
              </a:buClr>
              <a:buSzPct val="100000"/>
              <a:buFont typeface="Verdana" pitchFamily="34" charset="0"/>
              <a:buChar char="◦"/>
            </a:pPr>
            <a:r>
              <a:rPr lang="de-DE" dirty="0">
                <a:solidFill>
                  <a:srgbClr val="000000"/>
                </a:solidFill>
              </a:rPr>
              <a:t>London, Jack</a:t>
            </a:r>
            <a:br>
              <a:rPr lang="de-DE" dirty="0">
                <a:solidFill>
                  <a:srgbClr val="000000"/>
                </a:solidFill>
              </a:rPr>
            </a:br>
            <a:r>
              <a:rPr lang="de-DE" dirty="0">
                <a:solidFill>
                  <a:srgbClr val="000000"/>
                </a:solidFill>
              </a:rPr>
              <a:t>7400 Vista Del Mar Ave</a:t>
            </a:r>
            <a:br>
              <a:rPr lang="de-DE" dirty="0">
                <a:solidFill>
                  <a:srgbClr val="000000"/>
                </a:solidFill>
              </a:rPr>
            </a:br>
            <a:r>
              <a:rPr lang="de-DE" dirty="0">
                <a:solidFill>
                  <a:srgbClr val="000000"/>
                </a:solidFill>
              </a:rPr>
              <a:t>La Jolla, CA 92037-4954</a:t>
            </a:r>
            <a:br>
              <a:rPr lang="de-DE" dirty="0">
                <a:solidFill>
                  <a:srgbClr val="000000"/>
                </a:solidFill>
              </a:rPr>
            </a:br>
            <a:r>
              <a:rPr lang="de-DE" dirty="0">
                <a:solidFill>
                  <a:srgbClr val="000000"/>
                </a:solidFill>
              </a:rPr>
              <a:t>(858) 456-1850</a:t>
            </a:r>
            <a:br>
              <a:rPr lang="de-DE" dirty="0">
                <a:solidFill>
                  <a:srgbClr val="000000"/>
                </a:solidFill>
              </a:rPr>
            </a:br>
            <a:endParaRPr lang="de-DE" dirty="0">
              <a:solidFill>
                <a:srgbClr val="000000"/>
              </a:solidFill>
            </a:endParaRPr>
          </a:p>
          <a:p>
            <a:pPr marL="269875" lvl="1" indent="-182563">
              <a:lnSpc>
                <a:spcPct val="80000"/>
              </a:lnSpc>
              <a:spcBef>
                <a:spcPts val="550"/>
              </a:spcBef>
              <a:buClr>
                <a:srgbClr val="72A376"/>
              </a:buClr>
              <a:buSzPct val="100000"/>
              <a:buFont typeface="Verdana" pitchFamily="34" charset="0"/>
              <a:buChar char="◦"/>
            </a:pPr>
            <a:r>
              <a:rPr lang="de-DE" dirty="0">
                <a:solidFill>
                  <a:srgbClr val="000000"/>
                </a:solidFill>
              </a:rPr>
              <a:t>...</a:t>
            </a:r>
          </a:p>
        </p:txBody>
      </p:sp>
      <p:sp>
        <p:nvSpPr>
          <p:cNvPr id="2" name="Footer Placeholder 1">
            <a:extLst>
              <a:ext uri="{FF2B5EF4-FFF2-40B4-BE49-F238E27FC236}">
                <a16:creationId xmlns:a16="http://schemas.microsoft.com/office/drawing/2014/main" id="{926474CF-6B51-47AC-B1A8-9978778AE919}"/>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38381385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45624" cy="692696"/>
          </a:xfrm>
        </p:spPr>
        <p:txBody>
          <a:bodyPr>
            <a:normAutofit fontScale="90000"/>
          </a:bodyPr>
          <a:lstStyle/>
          <a:p>
            <a:pPr algn="l"/>
            <a:r>
              <a:rPr lang="en-US" dirty="0"/>
              <a:t>Partial-order based Framework [17] </a:t>
            </a:r>
          </a:p>
        </p:txBody>
      </p:sp>
      <p:sp>
        <p:nvSpPr>
          <p:cNvPr id="3" name="Content Placeholder 2"/>
          <p:cNvSpPr>
            <a:spLocks noGrp="1"/>
          </p:cNvSpPr>
          <p:nvPr>
            <p:ph idx="1"/>
          </p:nvPr>
        </p:nvSpPr>
        <p:spPr>
          <a:xfrm>
            <a:off x="251520" y="836712"/>
            <a:ext cx="8712968" cy="5976664"/>
          </a:xfrm>
        </p:spPr>
        <p:txBody>
          <a:bodyPr>
            <a:normAutofit fontScale="85000" lnSpcReduction="20000"/>
          </a:bodyPr>
          <a:lstStyle/>
          <a:p>
            <a:r>
              <a:rPr lang="en-US" dirty="0" err="1"/>
              <a:t>Crowdsourced</a:t>
            </a:r>
            <a:r>
              <a:rPr lang="en-US" dirty="0"/>
              <a:t> ER is </a:t>
            </a:r>
            <a:r>
              <a:rPr lang="en-US" dirty="0" err="1"/>
              <a:t>modelled</a:t>
            </a:r>
            <a:r>
              <a:rPr lang="en-US" dirty="0"/>
              <a:t> as a DAG based on a partial-order of comparisons:</a:t>
            </a:r>
          </a:p>
          <a:p>
            <a:pPr lvl="1"/>
            <a:r>
              <a:rPr lang="en-US" dirty="0" err="1"/>
              <a:t>c</a:t>
            </a:r>
            <a:r>
              <a:rPr lang="en-US" baseline="-25000" dirty="0" err="1"/>
              <a:t>ij</a:t>
            </a:r>
            <a:r>
              <a:rPr lang="en-US" dirty="0"/>
              <a:t> </a:t>
            </a:r>
            <a:r>
              <a:rPr lang="en-US" b="1" dirty="0">
                <a:solidFill>
                  <a:srgbClr val="008A3E"/>
                </a:solidFill>
              </a:rPr>
              <a:t>dominates</a:t>
            </a:r>
            <a:r>
              <a:rPr lang="en-US" dirty="0"/>
              <a:t> </a:t>
            </a:r>
            <a:r>
              <a:rPr lang="en-US" dirty="0" err="1"/>
              <a:t>c</a:t>
            </a:r>
            <a:r>
              <a:rPr lang="en-US" baseline="-25000" dirty="0" err="1"/>
              <a:t>kl</a:t>
            </a:r>
            <a:r>
              <a:rPr lang="en-US" baseline="-25000" dirty="0"/>
              <a:t> </a:t>
            </a:r>
            <a:r>
              <a:rPr lang="en-US" dirty="0"/>
              <a:t>if it has </a:t>
            </a:r>
            <a:r>
              <a:rPr lang="en-US" dirty="0">
                <a:solidFill>
                  <a:srgbClr val="C00000"/>
                </a:solidFill>
              </a:rPr>
              <a:t>no smaller </a:t>
            </a:r>
            <a:r>
              <a:rPr lang="en-US" dirty="0"/>
              <a:t>similarities than on every attribute</a:t>
            </a:r>
          </a:p>
          <a:p>
            <a:pPr lvl="1"/>
            <a:r>
              <a:rPr lang="en-US" dirty="0" err="1"/>
              <a:t>c</a:t>
            </a:r>
            <a:r>
              <a:rPr lang="en-US" baseline="-25000" dirty="0" err="1"/>
              <a:t>ij</a:t>
            </a:r>
            <a:r>
              <a:rPr lang="en-US" dirty="0"/>
              <a:t> </a:t>
            </a:r>
            <a:r>
              <a:rPr lang="en-US" b="1" dirty="0">
                <a:solidFill>
                  <a:srgbClr val="008A3E"/>
                </a:solidFill>
              </a:rPr>
              <a:t>strongly dominates</a:t>
            </a:r>
            <a:r>
              <a:rPr lang="en-US" dirty="0"/>
              <a:t> </a:t>
            </a:r>
            <a:r>
              <a:rPr lang="en-US" dirty="0" err="1"/>
              <a:t>c</a:t>
            </a:r>
            <a:r>
              <a:rPr lang="en-US" baseline="-25000" dirty="0" err="1"/>
              <a:t>kl</a:t>
            </a:r>
            <a:r>
              <a:rPr lang="en-US" baseline="-25000" dirty="0"/>
              <a:t> </a:t>
            </a:r>
            <a:r>
              <a:rPr lang="en-US" dirty="0"/>
              <a:t>if it has </a:t>
            </a:r>
            <a:r>
              <a:rPr lang="en-US" dirty="0">
                <a:solidFill>
                  <a:srgbClr val="C00000"/>
                </a:solidFill>
              </a:rPr>
              <a:t>larger</a:t>
            </a:r>
            <a:r>
              <a:rPr lang="en-US" dirty="0"/>
              <a:t> similarity on at least one attribute </a:t>
            </a:r>
          </a:p>
          <a:p>
            <a:pPr marL="457200" lvl="1" indent="0">
              <a:buNone/>
            </a:pPr>
            <a:endParaRPr lang="en-US" dirty="0"/>
          </a:p>
          <a:p>
            <a:r>
              <a:rPr lang="en-US" dirty="0"/>
              <a:t>For each </a:t>
            </a:r>
            <a:r>
              <a:rPr lang="en-US" dirty="0" err="1"/>
              <a:t>crowdsourced</a:t>
            </a:r>
            <a:r>
              <a:rPr lang="en-US" dirty="0"/>
              <a:t> comparison with sufficient confidence:</a:t>
            </a:r>
          </a:p>
          <a:p>
            <a:pPr marL="741363" lvl="3" indent="-284163"/>
            <a:r>
              <a:rPr lang="en-US" sz="2800" dirty="0"/>
              <a:t>If it is </a:t>
            </a:r>
            <a:r>
              <a:rPr lang="en-US" sz="2800" dirty="0" err="1"/>
              <a:t>labelled</a:t>
            </a:r>
            <a:r>
              <a:rPr lang="en-US" sz="2800" dirty="0"/>
              <a:t> as “</a:t>
            </a:r>
            <a:r>
              <a:rPr lang="en-US" sz="2600" dirty="0">
                <a:latin typeface="Courier New" pitchFamily="49" charset="0"/>
                <a:cs typeface="Courier New" pitchFamily="49" charset="0"/>
              </a:rPr>
              <a:t>match</a:t>
            </a:r>
            <a:r>
              <a:rPr lang="en-US" sz="2800" dirty="0"/>
              <a:t>” → all comparisons that dominate it are also </a:t>
            </a:r>
            <a:r>
              <a:rPr lang="en-US" sz="2800" dirty="0" err="1"/>
              <a:t>labelled</a:t>
            </a:r>
            <a:r>
              <a:rPr lang="en-US" sz="2800" dirty="0"/>
              <a:t> as “</a:t>
            </a:r>
            <a:r>
              <a:rPr lang="en-US" sz="2600" dirty="0">
                <a:latin typeface="Courier New" pitchFamily="49" charset="0"/>
                <a:cs typeface="Courier New" pitchFamily="49" charset="0"/>
              </a:rPr>
              <a:t>match</a:t>
            </a:r>
            <a:r>
              <a:rPr lang="en-US" sz="2800" dirty="0"/>
              <a:t>”</a:t>
            </a:r>
          </a:p>
          <a:p>
            <a:pPr lvl="1"/>
            <a:r>
              <a:rPr lang="en-US" dirty="0"/>
              <a:t>If it is </a:t>
            </a:r>
            <a:r>
              <a:rPr lang="en-US" dirty="0" err="1"/>
              <a:t>labelled</a:t>
            </a:r>
            <a:r>
              <a:rPr lang="en-US" dirty="0"/>
              <a:t> as “</a:t>
            </a:r>
            <a:r>
              <a:rPr lang="en-US" sz="2600" dirty="0">
                <a:latin typeface="Courier New" pitchFamily="49" charset="0"/>
                <a:cs typeface="Courier New" pitchFamily="49" charset="0"/>
              </a:rPr>
              <a:t>non-match</a:t>
            </a:r>
            <a:r>
              <a:rPr lang="en-US" dirty="0"/>
              <a:t>” → all comparisons that it dominates are also </a:t>
            </a:r>
            <a:r>
              <a:rPr lang="en-US" dirty="0" err="1"/>
              <a:t>labelled</a:t>
            </a:r>
            <a:r>
              <a:rPr lang="en-US" dirty="0"/>
              <a:t> as “</a:t>
            </a:r>
            <a:r>
              <a:rPr lang="en-US" sz="2600" dirty="0">
                <a:latin typeface="Courier New" pitchFamily="49" charset="0"/>
                <a:cs typeface="Courier New" pitchFamily="49" charset="0"/>
              </a:rPr>
              <a:t>non-match</a:t>
            </a:r>
            <a:r>
              <a:rPr lang="en-US" dirty="0"/>
              <a:t>”</a:t>
            </a:r>
          </a:p>
          <a:p>
            <a:pPr marL="457200" lvl="1" indent="0">
              <a:buNone/>
            </a:pPr>
            <a:endParaRPr lang="en-US" dirty="0"/>
          </a:p>
          <a:p>
            <a:r>
              <a:rPr lang="en-US" dirty="0"/>
              <a:t>Intelligent question selection:</a:t>
            </a:r>
          </a:p>
          <a:p>
            <a:pPr lvl="1"/>
            <a:r>
              <a:rPr lang="en-US" dirty="0"/>
              <a:t>serially (one-by-one) or in parallel</a:t>
            </a:r>
          </a:p>
          <a:p>
            <a:endParaRPr lang="en-US" dirty="0"/>
          </a:p>
        </p:txBody>
      </p:sp>
      <p:sp>
        <p:nvSpPr>
          <p:cNvPr id="4" name="Footer Placeholder 3">
            <a:extLst>
              <a:ext uri="{FF2B5EF4-FFF2-40B4-BE49-F238E27FC236}">
                <a16:creationId xmlns:a16="http://schemas.microsoft.com/office/drawing/2014/main" id="{78A6EC78-261B-4834-AFD5-7E24D43396B2}"/>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8323432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820472" cy="620688"/>
          </a:xfrm>
        </p:spPr>
        <p:txBody>
          <a:bodyPr>
            <a:normAutofit fontScale="90000"/>
          </a:bodyPr>
          <a:lstStyle/>
          <a:p>
            <a:pPr algn="l"/>
            <a:r>
              <a:rPr lang="en-US" dirty="0" err="1"/>
              <a:t>bDENSE</a:t>
            </a:r>
            <a:r>
              <a:rPr lang="en-US" dirty="0"/>
              <a:t> [18]</a:t>
            </a:r>
          </a:p>
        </p:txBody>
      </p:sp>
      <p:sp>
        <p:nvSpPr>
          <p:cNvPr id="3" name="Content Placeholder 2"/>
          <p:cNvSpPr>
            <a:spLocks noGrp="1"/>
          </p:cNvSpPr>
          <p:nvPr>
            <p:ph idx="1"/>
          </p:nvPr>
        </p:nvSpPr>
        <p:spPr>
          <a:xfrm>
            <a:off x="251520" y="836712"/>
            <a:ext cx="8712968" cy="5976664"/>
          </a:xfrm>
        </p:spPr>
        <p:txBody>
          <a:bodyPr>
            <a:normAutofit/>
          </a:bodyPr>
          <a:lstStyle/>
          <a:p>
            <a:r>
              <a:rPr lang="en-US" sz="2800" dirty="0" err="1"/>
              <a:t>Crowdsourced</a:t>
            </a:r>
            <a:r>
              <a:rPr lang="en-US" sz="2800" dirty="0"/>
              <a:t> ER is modeled as the Maximum Likelihood Clustering (MLC) of the similarity graph</a:t>
            </a:r>
          </a:p>
          <a:p>
            <a:pPr lvl="1"/>
            <a:r>
              <a:rPr lang="en-US" sz="2400" dirty="0"/>
              <a:t>NP-hard task</a:t>
            </a:r>
          </a:p>
          <a:p>
            <a:pPr lvl="1"/>
            <a:r>
              <a:rPr lang="en-US" sz="2400" dirty="0"/>
              <a:t>Spectral-Connected-Components for approximation</a:t>
            </a:r>
          </a:p>
          <a:p>
            <a:pPr lvl="2"/>
            <a:r>
              <a:rPr lang="en-US" sz="2000" dirty="0"/>
              <a:t>merges two clusters only when the </a:t>
            </a:r>
            <a:r>
              <a:rPr lang="en-US" sz="2000" dirty="0">
                <a:solidFill>
                  <a:srgbClr val="C00000"/>
                </a:solidFill>
              </a:rPr>
              <a:t>overall</a:t>
            </a:r>
            <a:r>
              <a:rPr lang="en-US" sz="2000" dirty="0"/>
              <a:t> evidence indicates that it is likely that their entities are matching</a:t>
            </a:r>
          </a:p>
          <a:p>
            <a:pPr lvl="2"/>
            <a:endParaRPr lang="en-US" sz="2000" dirty="0"/>
          </a:p>
          <a:p>
            <a:r>
              <a:rPr lang="en-US" sz="2800" dirty="0"/>
              <a:t>Question selection:</a:t>
            </a:r>
          </a:p>
          <a:p>
            <a:pPr lvl="1"/>
            <a:r>
              <a:rPr lang="en-US" sz="2400" dirty="0"/>
              <a:t>In each iteration, </a:t>
            </a:r>
            <a:r>
              <a:rPr lang="en-US" sz="2400" dirty="0" err="1"/>
              <a:t>crowdsource</a:t>
            </a:r>
            <a:r>
              <a:rPr lang="en-US" sz="2400" dirty="0"/>
              <a:t> the comparison that maximizes the accuracy of MLC</a:t>
            </a:r>
          </a:p>
          <a:p>
            <a:pPr lvl="2"/>
            <a:r>
              <a:rPr lang="en-US" sz="2000" dirty="0"/>
              <a:t>Based an </a:t>
            </a:r>
            <a:r>
              <a:rPr lang="el-GR" sz="2000" dirty="0"/>
              <a:t>ρ-</a:t>
            </a:r>
            <a:r>
              <a:rPr lang="en-US" sz="2000" dirty="0"/>
              <a:t>ratio, which considers the strength of positive and negative links between two disjoint sets of entities</a:t>
            </a:r>
          </a:p>
        </p:txBody>
      </p:sp>
      <p:sp>
        <p:nvSpPr>
          <p:cNvPr id="4" name="Footer Placeholder 3">
            <a:extLst>
              <a:ext uri="{FF2B5EF4-FFF2-40B4-BE49-F238E27FC236}">
                <a16:creationId xmlns:a16="http://schemas.microsoft.com/office/drawing/2014/main" id="{CA99F149-F981-4F85-B662-CB6688A5607D}"/>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6553867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897" y="0"/>
            <a:ext cx="8905103" cy="692696"/>
          </a:xfrm>
        </p:spPr>
        <p:txBody>
          <a:bodyPr>
            <a:noAutofit/>
          </a:bodyPr>
          <a:lstStyle/>
          <a:p>
            <a:pPr algn="l"/>
            <a:r>
              <a:rPr lang="en-US" sz="3600" dirty="0"/>
              <a:t>Probabilistic ER With Crowd Errors [11, 16]</a:t>
            </a:r>
          </a:p>
        </p:txBody>
      </p:sp>
      <p:sp>
        <p:nvSpPr>
          <p:cNvPr id="3" name="Content Placeholder 2"/>
          <p:cNvSpPr>
            <a:spLocks noGrp="1"/>
          </p:cNvSpPr>
          <p:nvPr>
            <p:ph idx="1"/>
          </p:nvPr>
        </p:nvSpPr>
        <p:spPr>
          <a:xfrm>
            <a:off x="251520" y="836712"/>
            <a:ext cx="8496944" cy="5904656"/>
          </a:xfrm>
        </p:spPr>
        <p:txBody>
          <a:bodyPr>
            <a:normAutofit fontScale="92500" lnSpcReduction="10000"/>
          </a:bodyPr>
          <a:lstStyle/>
          <a:p>
            <a:r>
              <a:rPr lang="en-US" dirty="0"/>
              <a:t>Crowdsourced ER is modelled as clustering problem over an uncertain similarity graph:</a:t>
            </a:r>
          </a:p>
          <a:p>
            <a:pPr lvl="1"/>
            <a:r>
              <a:rPr lang="en-US" dirty="0"/>
              <a:t>Edge weights: (matching probability) = the ratio of workers who voted “</a:t>
            </a:r>
            <a:r>
              <a:rPr lang="en-US" sz="2400" dirty="0">
                <a:latin typeface="Courier New" pitchFamily="49" charset="0"/>
                <a:cs typeface="Courier New" pitchFamily="49" charset="0"/>
              </a:rPr>
              <a:t>match</a:t>
            </a:r>
            <a:r>
              <a:rPr lang="en-US" dirty="0"/>
              <a:t>”</a:t>
            </a:r>
          </a:p>
          <a:p>
            <a:pPr lvl="1"/>
            <a:endParaRPr lang="en-US" dirty="0"/>
          </a:p>
          <a:p>
            <a:r>
              <a:rPr lang="en-US" dirty="0"/>
              <a:t>Goal: </a:t>
            </a:r>
            <a:br>
              <a:rPr lang="en-US" dirty="0"/>
            </a:br>
            <a:r>
              <a:rPr lang="en-US" dirty="0"/>
              <a:t>find the maximum likelihood (and transitively-closed) clustering </a:t>
            </a:r>
          </a:p>
          <a:p>
            <a:endParaRPr lang="en-US" dirty="0"/>
          </a:p>
          <a:p>
            <a:r>
              <a:rPr lang="en-US" dirty="0"/>
              <a:t>Solution:</a:t>
            </a:r>
            <a:br>
              <a:rPr lang="en-US" dirty="0"/>
            </a:br>
            <a:r>
              <a:rPr lang="en-US" dirty="0"/>
              <a:t>in each iteration, crowdsource the pair that maximizes the </a:t>
            </a:r>
            <a:r>
              <a:rPr lang="en-US" b="1" dirty="0">
                <a:solidFill>
                  <a:srgbClr val="008A3E"/>
                </a:solidFill>
              </a:rPr>
              <a:t>reliability</a:t>
            </a:r>
            <a:r>
              <a:rPr lang="en-US" dirty="0"/>
              <a:t> of a clustering</a:t>
            </a:r>
          </a:p>
          <a:p>
            <a:pPr lvl="1"/>
            <a:r>
              <a:rPr lang="en-US" dirty="0"/>
              <a:t>Considers global information unlike [12,18]</a:t>
            </a:r>
          </a:p>
        </p:txBody>
      </p:sp>
      <p:sp>
        <p:nvSpPr>
          <p:cNvPr id="4" name="Footer Placeholder 3">
            <a:extLst>
              <a:ext uri="{FF2B5EF4-FFF2-40B4-BE49-F238E27FC236}">
                <a16:creationId xmlns:a16="http://schemas.microsoft.com/office/drawing/2014/main" id="{DC0DEEFF-C6DF-49A1-9455-2D3DE90DFAE2}"/>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7706251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45624" cy="692696"/>
          </a:xfrm>
        </p:spPr>
        <p:txBody>
          <a:bodyPr>
            <a:normAutofit fontScale="90000"/>
          </a:bodyPr>
          <a:lstStyle/>
          <a:p>
            <a:pPr algn="l"/>
            <a:r>
              <a:rPr lang="en-US" dirty="0"/>
              <a:t>Pair-wise Error Correction Layer [13]</a:t>
            </a:r>
          </a:p>
        </p:txBody>
      </p:sp>
      <p:sp>
        <p:nvSpPr>
          <p:cNvPr id="3" name="Content Placeholder 2"/>
          <p:cNvSpPr>
            <a:spLocks noGrp="1"/>
          </p:cNvSpPr>
          <p:nvPr>
            <p:ph idx="1"/>
          </p:nvPr>
        </p:nvSpPr>
        <p:spPr>
          <a:xfrm>
            <a:off x="251520" y="836712"/>
            <a:ext cx="8568952" cy="5904656"/>
          </a:xfrm>
        </p:spPr>
        <p:txBody>
          <a:bodyPr>
            <a:normAutofit fontScale="92500" lnSpcReduction="20000"/>
          </a:bodyPr>
          <a:lstStyle/>
          <a:p>
            <a:r>
              <a:rPr lang="en-US" dirty="0"/>
              <a:t>Flexible approach that can be combined with any method assuming infallible workers in three ways:</a:t>
            </a:r>
          </a:p>
          <a:p>
            <a:pPr marL="971550" lvl="1" indent="-514350">
              <a:buFont typeface="+mj-lt"/>
              <a:buAutoNum type="arabicPeriod"/>
            </a:pPr>
            <a:r>
              <a:rPr lang="en-US" dirty="0"/>
              <a:t>Lazy</a:t>
            </a:r>
          </a:p>
          <a:p>
            <a:pPr marL="971550" lvl="1" indent="-514350">
              <a:buFont typeface="+mj-lt"/>
              <a:buAutoNum type="arabicPeriod"/>
            </a:pPr>
            <a:r>
              <a:rPr lang="en-US" dirty="0"/>
              <a:t>Eager</a:t>
            </a:r>
          </a:p>
          <a:p>
            <a:pPr marL="971550" lvl="1" indent="-514350">
              <a:buFont typeface="+mj-lt"/>
              <a:buAutoNum type="arabicPeriod"/>
            </a:pPr>
            <a:r>
              <a:rPr lang="en-US" dirty="0"/>
              <a:t>Adaptive</a:t>
            </a:r>
          </a:p>
          <a:p>
            <a:r>
              <a:rPr lang="en-US" dirty="0"/>
              <a:t>Goal: </a:t>
            </a:r>
            <a:br>
              <a:rPr lang="en-US" dirty="0"/>
            </a:br>
            <a:r>
              <a:rPr lang="en-US" dirty="0"/>
              <a:t>	maximize </a:t>
            </a:r>
            <a:r>
              <a:rPr lang="en-US" b="1" dirty="0">
                <a:solidFill>
                  <a:srgbClr val="0070C0"/>
                </a:solidFill>
              </a:rPr>
              <a:t>Progressive F-measure </a:t>
            </a:r>
          </a:p>
          <a:p>
            <a:r>
              <a:rPr lang="en-US" dirty="0"/>
              <a:t>Outline:</a:t>
            </a:r>
          </a:p>
          <a:p>
            <a:pPr lvl="1"/>
            <a:r>
              <a:rPr lang="en-US" dirty="0"/>
              <a:t>Asks random queries before adding a node to an equivalence cluster</a:t>
            </a:r>
          </a:p>
          <a:p>
            <a:pPr lvl="1"/>
            <a:r>
              <a:rPr lang="en-US" dirty="0"/>
              <a:t>Adds the node to the cluster only if the crowd gives #</a:t>
            </a:r>
            <a:r>
              <a:rPr lang="en-US" dirty="0" err="1"/>
              <a:t>log|C</a:t>
            </a:r>
            <a:r>
              <a:rPr lang="en-US" dirty="0"/>
              <a:t>| positives answers</a:t>
            </a:r>
          </a:p>
          <a:p>
            <a:pPr lvl="1"/>
            <a:r>
              <a:rPr lang="en-US" dirty="0"/>
              <a:t>Merge phase to boost </a:t>
            </a:r>
            <a:r>
              <a:rPr lang="en-US" dirty="0">
                <a:solidFill>
                  <a:srgbClr val="C00000"/>
                </a:solidFill>
              </a:rPr>
              <a:t>recall</a:t>
            </a:r>
          </a:p>
          <a:p>
            <a:pPr lvl="1"/>
            <a:r>
              <a:rPr lang="en-US" dirty="0"/>
              <a:t>Split phase to boost </a:t>
            </a:r>
            <a:r>
              <a:rPr lang="en-US" dirty="0">
                <a:solidFill>
                  <a:srgbClr val="C00000"/>
                </a:solidFill>
              </a:rPr>
              <a:t>precision</a:t>
            </a:r>
          </a:p>
        </p:txBody>
      </p:sp>
      <p:sp>
        <p:nvSpPr>
          <p:cNvPr id="4" name="Footer Placeholder 3">
            <a:extLst>
              <a:ext uri="{FF2B5EF4-FFF2-40B4-BE49-F238E27FC236}">
                <a16:creationId xmlns:a16="http://schemas.microsoft.com/office/drawing/2014/main" id="{8A9B61F9-74C7-4E47-A46C-513C4C48B853}"/>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29334911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Challenge 4: Restricting the labor cost</a:t>
            </a:r>
          </a:p>
        </p:txBody>
      </p:sp>
      <p:sp>
        <p:nvSpPr>
          <p:cNvPr id="3" name="Content Placeholder 2"/>
          <p:cNvSpPr>
            <a:spLocks noGrp="1"/>
          </p:cNvSpPr>
          <p:nvPr>
            <p:ph idx="1"/>
          </p:nvPr>
        </p:nvSpPr>
        <p:spPr>
          <a:xfrm>
            <a:off x="251520" y="836712"/>
            <a:ext cx="8640960" cy="6021288"/>
          </a:xfrm>
        </p:spPr>
        <p:txBody>
          <a:bodyPr>
            <a:normAutofit/>
          </a:bodyPr>
          <a:lstStyle/>
          <a:p>
            <a:pPr marL="0" indent="0">
              <a:buNone/>
            </a:pPr>
            <a:r>
              <a:rPr lang="en-US" dirty="0"/>
              <a:t>Limitations of most approaches:</a:t>
            </a:r>
          </a:p>
          <a:p>
            <a:r>
              <a:rPr lang="en-US" dirty="0"/>
              <a:t>They crowd-source part of the end-to-end ER workflow </a:t>
            </a:r>
          </a:p>
          <a:p>
            <a:r>
              <a:rPr lang="en-US" dirty="0"/>
              <a:t>They involve a high developer cost </a:t>
            </a:r>
          </a:p>
          <a:p>
            <a:r>
              <a:rPr lang="en-US" dirty="0"/>
              <a:t>Task-specific implementations</a:t>
            </a:r>
          </a:p>
          <a:p>
            <a:r>
              <a:rPr lang="en-US" dirty="0"/>
              <a:t>Restricted to ER problems with large budgets</a:t>
            </a:r>
          </a:p>
        </p:txBody>
      </p:sp>
      <p:sp>
        <p:nvSpPr>
          <p:cNvPr id="4" name="Footer Placeholder 3">
            <a:extLst>
              <a:ext uri="{FF2B5EF4-FFF2-40B4-BE49-F238E27FC236}">
                <a16:creationId xmlns:a16="http://schemas.microsoft.com/office/drawing/2014/main" id="{B0F96317-BC35-4E97-8BFC-1FE232613114}"/>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5754213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368" y="8400"/>
            <a:ext cx="8942631" cy="612288"/>
          </a:xfrm>
        </p:spPr>
        <p:txBody>
          <a:bodyPr>
            <a:normAutofit fontScale="90000"/>
          </a:bodyPr>
          <a:lstStyle/>
          <a:p>
            <a:pPr algn="l"/>
            <a:r>
              <a:rPr lang="en-US" dirty="0"/>
              <a:t>Corleone [5]</a:t>
            </a:r>
          </a:p>
        </p:txBody>
      </p:sp>
      <p:sp>
        <p:nvSpPr>
          <p:cNvPr id="3" name="Content Placeholder 2"/>
          <p:cNvSpPr>
            <a:spLocks noGrp="1"/>
          </p:cNvSpPr>
          <p:nvPr>
            <p:ph idx="1"/>
          </p:nvPr>
        </p:nvSpPr>
        <p:spPr>
          <a:xfrm>
            <a:off x="201368" y="836712"/>
            <a:ext cx="8619103" cy="6012888"/>
          </a:xfrm>
        </p:spPr>
        <p:txBody>
          <a:bodyPr>
            <a:normAutofit/>
          </a:bodyPr>
          <a:lstStyle/>
          <a:p>
            <a:r>
              <a:rPr lang="en-US" sz="2800" dirty="0"/>
              <a:t>Combines crowdsourcing with </a:t>
            </a:r>
            <a:r>
              <a:rPr lang="en-US" sz="2800" dirty="0">
                <a:solidFill>
                  <a:srgbClr val="C00000"/>
                </a:solidFill>
              </a:rPr>
              <a:t>active learning </a:t>
            </a:r>
            <a:r>
              <a:rPr lang="en-US" sz="2800" dirty="0"/>
              <a:t>to offer:</a:t>
            </a:r>
          </a:p>
          <a:p>
            <a:pPr lvl="1"/>
            <a:r>
              <a:rPr lang="en-US" dirty="0"/>
              <a:t>an end-to-end solution</a:t>
            </a:r>
          </a:p>
          <a:p>
            <a:pPr lvl="1"/>
            <a:r>
              <a:rPr lang="en-US" dirty="0"/>
              <a:t>generic enough to support any application</a:t>
            </a:r>
          </a:p>
          <a:p>
            <a:pPr lvl="1"/>
            <a:r>
              <a:rPr lang="en-US" dirty="0"/>
              <a:t>involves no implementation cost</a:t>
            </a:r>
          </a:p>
          <a:p>
            <a:pPr lvl="1"/>
            <a:r>
              <a:rPr lang="en-US" dirty="0"/>
              <a:t>suitable for lay users</a:t>
            </a:r>
          </a:p>
          <a:p>
            <a:pPr lvl="1"/>
            <a:endParaRPr lang="en-US" dirty="0"/>
          </a:p>
          <a:p>
            <a:r>
              <a:rPr lang="en-US" sz="2800" dirty="0"/>
              <a:t>Input comprises:</a:t>
            </a:r>
          </a:p>
          <a:p>
            <a:pPr lvl="1"/>
            <a:r>
              <a:rPr lang="en-US" dirty="0"/>
              <a:t>the data to be resolved</a:t>
            </a:r>
          </a:p>
          <a:p>
            <a:pPr lvl="1"/>
            <a:r>
              <a:rPr lang="en-US" dirty="0"/>
              <a:t>short HITs description for workers</a:t>
            </a:r>
          </a:p>
          <a:p>
            <a:pPr lvl="1"/>
            <a:r>
              <a:rPr lang="en-US" dirty="0"/>
              <a:t>few labeled pairs</a:t>
            </a:r>
          </a:p>
        </p:txBody>
      </p:sp>
      <p:sp>
        <p:nvSpPr>
          <p:cNvPr id="4" name="Footer Placeholder 3">
            <a:extLst>
              <a:ext uri="{FF2B5EF4-FFF2-40B4-BE49-F238E27FC236}">
                <a16:creationId xmlns:a16="http://schemas.microsoft.com/office/drawing/2014/main" id="{D6A49D72-F026-493E-AA63-C8907B82709D}"/>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7776720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19" y="0"/>
            <a:ext cx="8892481" cy="620688"/>
          </a:xfrm>
        </p:spPr>
        <p:txBody>
          <a:bodyPr>
            <a:normAutofit fontScale="90000"/>
          </a:bodyPr>
          <a:lstStyle/>
          <a:p>
            <a:pPr algn="l"/>
            <a:r>
              <a:rPr lang="en-US" dirty="0"/>
              <a:t>Falcon [6] &amp; </a:t>
            </a:r>
            <a:r>
              <a:rPr lang="en-US" dirty="0" err="1"/>
              <a:t>CloudMatcher</a:t>
            </a:r>
            <a:r>
              <a:rPr lang="en-US" dirty="0"/>
              <a:t> [7]</a:t>
            </a:r>
          </a:p>
        </p:txBody>
      </p:sp>
      <p:sp>
        <p:nvSpPr>
          <p:cNvPr id="3" name="Content Placeholder 2"/>
          <p:cNvSpPr>
            <a:spLocks noGrp="1"/>
          </p:cNvSpPr>
          <p:nvPr>
            <p:ph idx="1"/>
          </p:nvPr>
        </p:nvSpPr>
        <p:spPr>
          <a:xfrm>
            <a:off x="251519" y="836712"/>
            <a:ext cx="8856985" cy="5832648"/>
          </a:xfrm>
        </p:spPr>
        <p:txBody>
          <a:bodyPr>
            <a:normAutofit lnSpcReduction="10000"/>
          </a:bodyPr>
          <a:lstStyle/>
          <a:p>
            <a:pPr marL="0" indent="0">
              <a:buNone/>
            </a:pPr>
            <a:r>
              <a:rPr lang="en-US" dirty="0"/>
              <a:t>Corleone limitations:</a:t>
            </a:r>
          </a:p>
          <a:p>
            <a:pPr lvl="1"/>
            <a:r>
              <a:rPr lang="en-US" dirty="0"/>
              <a:t>not scalable to large datasets</a:t>
            </a:r>
          </a:p>
          <a:p>
            <a:pPr lvl="1"/>
            <a:r>
              <a:rPr lang="en-US" dirty="0"/>
              <a:t>runs in-memory on a single machine</a:t>
            </a:r>
          </a:p>
          <a:p>
            <a:pPr lvl="1"/>
            <a:endParaRPr lang="en-US" dirty="0"/>
          </a:p>
          <a:p>
            <a:pPr marL="0" indent="0">
              <a:buNone/>
            </a:pPr>
            <a:r>
              <a:rPr lang="en-US" dirty="0"/>
              <a:t>Solutions: </a:t>
            </a:r>
          </a:p>
          <a:p>
            <a:r>
              <a:rPr lang="en-US" dirty="0"/>
              <a:t>Falcon</a:t>
            </a:r>
          </a:p>
          <a:p>
            <a:pPr lvl="1"/>
            <a:r>
              <a:rPr lang="en-US" dirty="0"/>
              <a:t>scales to 1-2.5M entities for only ~$60 in 2-14 hours</a:t>
            </a:r>
          </a:p>
          <a:p>
            <a:pPr lvl="1"/>
            <a:r>
              <a:rPr lang="en-US" dirty="0"/>
              <a:t>runs Corleone on a cluster using </a:t>
            </a:r>
            <a:r>
              <a:rPr lang="en-US" dirty="0" err="1"/>
              <a:t>MapReduce</a:t>
            </a:r>
            <a:r>
              <a:rPr lang="en-US" dirty="0"/>
              <a:t>	</a:t>
            </a:r>
          </a:p>
          <a:p>
            <a:pPr lvl="1"/>
            <a:r>
              <a:rPr lang="en-US" dirty="0"/>
              <a:t>exploits crowd-time to run machine tasks</a:t>
            </a:r>
          </a:p>
          <a:p>
            <a:r>
              <a:rPr lang="en-US" dirty="0" err="1"/>
              <a:t>CloudMatcher</a:t>
            </a:r>
            <a:endParaRPr lang="en-US" dirty="0"/>
          </a:p>
          <a:p>
            <a:pPr lvl="1"/>
            <a:r>
              <a:rPr lang="en-US" dirty="0"/>
              <a:t>implements Falcon as a cloud service</a:t>
            </a:r>
          </a:p>
        </p:txBody>
      </p:sp>
      <p:sp>
        <p:nvSpPr>
          <p:cNvPr id="4" name="Footer Placeholder 3">
            <a:extLst>
              <a:ext uri="{FF2B5EF4-FFF2-40B4-BE49-F238E27FC236}">
                <a16:creationId xmlns:a16="http://schemas.microsoft.com/office/drawing/2014/main" id="{E384759E-D325-4B9D-96C7-F3466FDDEA5E}"/>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5747006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998"/>
            <a:ext cx="8892480" cy="706090"/>
          </a:xfrm>
        </p:spPr>
        <p:txBody>
          <a:bodyPr>
            <a:normAutofit fontScale="90000"/>
          </a:bodyPr>
          <a:lstStyle/>
          <a:p>
            <a:pPr algn="l"/>
            <a:r>
              <a:rPr lang="en-US" dirty="0"/>
              <a:t>References – Part I</a:t>
            </a:r>
          </a:p>
        </p:txBody>
      </p:sp>
      <p:sp>
        <p:nvSpPr>
          <p:cNvPr id="3" name="Content Placeholder 2"/>
          <p:cNvSpPr>
            <a:spLocks noGrp="1"/>
          </p:cNvSpPr>
          <p:nvPr>
            <p:ph idx="1"/>
          </p:nvPr>
        </p:nvSpPr>
        <p:spPr>
          <a:xfrm>
            <a:off x="179512" y="836712"/>
            <a:ext cx="8784976" cy="5616624"/>
          </a:xfrm>
        </p:spPr>
        <p:txBody>
          <a:bodyPr>
            <a:normAutofit lnSpcReduction="10000"/>
          </a:bodyPr>
          <a:lstStyle/>
          <a:p>
            <a:pPr marL="514350" indent="-514350">
              <a:buFont typeface="+mj-lt"/>
              <a:buAutoNum type="arabicPeriod"/>
            </a:pPr>
            <a:r>
              <a:rPr lang="en-US" sz="1800" dirty="0"/>
              <a:t>J. Wang, G. Li, T. </a:t>
            </a:r>
            <a:r>
              <a:rPr lang="en-US" sz="1800" dirty="0" err="1"/>
              <a:t>Kraska</a:t>
            </a:r>
            <a:r>
              <a:rPr lang="en-US" sz="1800" dirty="0"/>
              <a:t>, M. J. Franklin, and J. </a:t>
            </a:r>
            <a:r>
              <a:rPr lang="en-US" sz="1800" dirty="0" err="1"/>
              <a:t>Feng</a:t>
            </a:r>
            <a:r>
              <a:rPr lang="en-US" sz="1800" dirty="0"/>
              <a:t>. Leveraging transitive relations for </a:t>
            </a:r>
            <a:r>
              <a:rPr lang="en-US" sz="1800" dirty="0" err="1"/>
              <a:t>crowdsourced</a:t>
            </a:r>
            <a:r>
              <a:rPr lang="en-US" sz="1800" dirty="0"/>
              <a:t> joins. In SIGMOD, pages 229–240, 2013.</a:t>
            </a:r>
          </a:p>
          <a:p>
            <a:pPr marL="514350" indent="-514350">
              <a:buFont typeface="+mj-lt"/>
              <a:buAutoNum type="arabicPeriod"/>
            </a:pPr>
            <a:r>
              <a:rPr lang="en-US" sz="1800" dirty="0"/>
              <a:t>S. E. </a:t>
            </a:r>
            <a:r>
              <a:rPr lang="en-US" sz="1800" dirty="0" err="1"/>
              <a:t>Whang</a:t>
            </a:r>
            <a:r>
              <a:rPr lang="en-US" sz="1800" dirty="0"/>
              <a:t>, P. Lofgren, and H. Garcia-Molina. Question selection for crowd entity resolution. PVLDB, 6(6):349–360, 2013.</a:t>
            </a:r>
          </a:p>
          <a:p>
            <a:pPr marL="514350" indent="-514350">
              <a:buFont typeface="+mj-lt"/>
              <a:buAutoNum type="arabicPeriod"/>
            </a:pPr>
            <a:r>
              <a:rPr lang="en-US" sz="1800" dirty="0"/>
              <a:t>N. </a:t>
            </a:r>
            <a:r>
              <a:rPr lang="en-US" sz="1800" dirty="0" err="1"/>
              <a:t>Vesdapunt</a:t>
            </a:r>
            <a:r>
              <a:rPr lang="en-US" sz="1800" dirty="0"/>
              <a:t>, K. </a:t>
            </a:r>
            <a:r>
              <a:rPr lang="en-US" sz="1800" dirty="0" err="1"/>
              <a:t>Bellare</a:t>
            </a:r>
            <a:r>
              <a:rPr lang="en-US" sz="1800" dirty="0"/>
              <a:t>, and N. N. </a:t>
            </a:r>
            <a:r>
              <a:rPr lang="en-US" sz="1800" dirty="0" err="1"/>
              <a:t>Dalvi</a:t>
            </a:r>
            <a:r>
              <a:rPr lang="en-US" sz="1800" dirty="0"/>
              <a:t>. Crowdsourcing algorithms for entity resolution. PVLDB, 7(12):1071–1082, 2014.</a:t>
            </a:r>
          </a:p>
          <a:p>
            <a:pPr marL="514350" indent="-514350">
              <a:buFont typeface="+mj-lt"/>
              <a:buAutoNum type="arabicPeriod"/>
            </a:pPr>
            <a:r>
              <a:rPr lang="en-US" sz="1800" dirty="0"/>
              <a:t>D. </a:t>
            </a:r>
            <a:r>
              <a:rPr lang="en-US" sz="1800" dirty="0" err="1"/>
              <a:t>Firmani</a:t>
            </a:r>
            <a:r>
              <a:rPr lang="en-US" sz="1800" dirty="0"/>
              <a:t>, B. </a:t>
            </a:r>
            <a:r>
              <a:rPr lang="en-US" sz="1800" dirty="0" err="1"/>
              <a:t>Saha</a:t>
            </a:r>
            <a:r>
              <a:rPr lang="en-US" sz="1800" dirty="0"/>
              <a:t>, and D. </a:t>
            </a:r>
            <a:r>
              <a:rPr lang="en-US" sz="1800" dirty="0" err="1"/>
              <a:t>Srivastava</a:t>
            </a:r>
            <a:r>
              <a:rPr lang="en-US" sz="1800" dirty="0"/>
              <a:t>. Online entity resolution using an oracle. PVLDB, 9(5):384–395, 2016.</a:t>
            </a:r>
          </a:p>
          <a:p>
            <a:pPr marL="514350" indent="-514350">
              <a:buFont typeface="+mj-lt"/>
              <a:buAutoNum type="arabicPeriod"/>
            </a:pPr>
            <a:r>
              <a:rPr lang="en-US" sz="1800" dirty="0"/>
              <a:t>C. </a:t>
            </a:r>
            <a:r>
              <a:rPr lang="en-US" sz="1800" dirty="0" err="1"/>
              <a:t>Gokhale</a:t>
            </a:r>
            <a:r>
              <a:rPr lang="en-US" sz="1800" dirty="0"/>
              <a:t>, S. Das, </a:t>
            </a:r>
            <a:r>
              <a:rPr lang="en-US" sz="1800" dirty="0" err="1"/>
              <a:t>AnHai</a:t>
            </a:r>
            <a:r>
              <a:rPr lang="en-US" sz="1800" dirty="0"/>
              <a:t> Doan, J. F. </a:t>
            </a:r>
            <a:r>
              <a:rPr lang="en-US" sz="1800" dirty="0" err="1"/>
              <a:t>Naughton</a:t>
            </a:r>
            <a:r>
              <a:rPr lang="en-US" sz="1800" dirty="0"/>
              <a:t>, </a:t>
            </a:r>
            <a:r>
              <a:rPr lang="en-US" sz="1800" dirty="0" err="1"/>
              <a:t>Narasimhan</a:t>
            </a:r>
            <a:r>
              <a:rPr lang="en-US" sz="1800" dirty="0"/>
              <a:t> </a:t>
            </a:r>
            <a:r>
              <a:rPr lang="en-US" sz="1800" dirty="0" err="1"/>
              <a:t>Rampalli</a:t>
            </a:r>
            <a:r>
              <a:rPr lang="en-US" sz="1800" dirty="0"/>
              <a:t>, Jude W. </a:t>
            </a:r>
            <a:r>
              <a:rPr lang="en-US" sz="1800" dirty="0" err="1"/>
              <a:t>Shavlik</a:t>
            </a:r>
            <a:r>
              <a:rPr lang="en-US" sz="1800" dirty="0"/>
              <a:t>, </a:t>
            </a:r>
            <a:r>
              <a:rPr lang="en-US" sz="1800" dirty="0" err="1"/>
              <a:t>Xiaojin</a:t>
            </a:r>
            <a:r>
              <a:rPr lang="en-US" sz="1800" dirty="0"/>
              <a:t> Zhu. Corleone: hands-off crowdsourcing for entity matching. SIGMOD Conference 2014: 601-6122. </a:t>
            </a:r>
          </a:p>
          <a:p>
            <a:pPr marL="514350" indent="-514350">
              <a:buFont typeface="+mj-lt"/>
              <a:buAutoNum type="arabicPeriod"/>
            </a:pPr>
            <a:r>
              <a:rPr lang="en-US" sz="1800" dirty="0"/>
              <a:t>S. Das, P. </a:t>
            </a:r>
            <a:r>
              <a:rPr lang="en-US" sz="1800" dirty="0" err="1"/>
              <a:t>Suganthan</a:t>
            </a:r>
            <a:r>
              <a:rPr lang="en-US" sz="1800" dirty="0"/>
              <a:t> G. C., </a:t>
            </a:r>
            <a:r>
              <a:rPr lang="en-US" sz="1800" dirty="0" err="1"/>
              <a:t>AnHai</a:t>
            </a:r>
            <a:r>
              <a:rPr lang="en-US" sz="1800" dirty="0"/>
              <a:t> Doan, J. F. </a:t>
            </a:r>
            <a:r>
              <a:rPr lang="en-US" sz="1800" dirty="0" err="1"/>
              <a:t>Naughton</a:t>
            </a:r>
            <a:r>
              <a:rPr lang="en-US" sz="1800" dirty="0"/>
              <a:t>, G. Krishnan, R. Deep, E. </a:t>
            </a:r>
            <a:r>
              <a:rPr lang="en-US" sz="1800" dirty="0" err="1"/>
              <a:t>Arcaute</a:t>
            </a:r>
            <a:r>
              <a:rPr lang="en-US" sz="1800" dirty="0"/>
              <a:t>, V. </a:t>
            </a:r>
            <a:r>
              <a:rPr lang="en-US" sz="1800" dirty="0" err="1"/>
              <a:t>Raghavendra</a:t>
            </a:r>
            <a:r>
              <a:rPr lang="en-US" sz="1800" dirty="0"/>
              <a:t>, </a:t>
            </a:r>
            <a:r>
              <a:rPr lang="en-US" sz="1800" dirty="0" err="1"/>
              <a:t>Y.Park</a:t>
            </a:r>
            <a:r>
              <a:rPr lang="en-US" sz="1800" dirty="0"/>
              <a:t>. Falcon: Scaling Up Hands-Off </a:t>
            </a:r>
            <a:r>
              <a:rPr lang="en-US" sz="1800" dirty="0" err="1"/>
              <a:t>Crowdsourced</a:t>
            </a:r>
            <a:r>
              <a:rPr lang="en-US" sz="1800" dirty="0"/>
              <a:t> Entity Matching to Build Cloud Services. SIGMOD Conference 2017: 1431-14463. </a:t>
            </a:r>
          </a:p>
          <a:p>
            <a:pPr marL="514350" indent="-514350">
              <a:buFont typeface="+mj-lt"/>
              <a:buAutoNum type="arabicPeriod"/>
            </a:pPr>
            <a:r>
              <a:rPr lang="en-US" sz="1800" dirty="0"/>
              <a:t>Y. </a:t>
            </a:r>
            <a:r>
              <a:rPr lang="en-US" sz="1800" dirty="0" err="1"/>
              <a:t>Govind</a:t>
            </a:r>
            <a:r>
              <a:rPr lang="en-US" sz="1800" dirty="0"/>
              <a:t>, E. Paulson, P. </a:t>
            </a:r>
            <a:r>
              <a:rPr lang="en-US" sz="1800" dirty="0" err="1"/>
              <a:t>Nagarajan</a:t>
            </a:r>
            <a:r>
              <a:rPr lang="en-US" sz="1800" dirty="0"/>
              <a:t>, P. </a:t>
            </a:r>
            <a:r>
              <a:rPr lang="en-US" sz="1800" dirty="0" err="1"/>
              <a:t>Suganthan</a:t>
            </a:r>
            <a:r>
              <a:rPr lang="en-US" sz="1800" dirty="0"/>
              <a:t> G. C., </a:t>
            </a:r>
            <a:r>
              <a:rPr lang="en-US" sz="1800" dirty="0" err="1"/>
              <a:t>AnHai</a:t>
            </a:r>
            <a:r>
              <a:rPr lang="en-US" sz="1800" dirty="0"/>
              <a:t> Doan, Y. Park, G. Fung, D. </a:t>
            </a:r>
            <a:r>
              <a:rPr lang="en-US" sz="1800" dirty="0" err="1"/>
              <a:t>Conathan</a:t>
            </a:r>
            <a:r>
              <a:rPr lang="en-US" sz="1800" dirty="0"/>
              <a:t>, M. Carter, M. Sun. </a:t>
            </a:r>
            <a:r>
              <a:rPr lang="en-US" sz="1800" dirty="0" err="1"/>
              <a:t>CloudMatcher</a:t>
            </a:r>
            <a:r>
              <a:rPr lang="en-US" sz="1800" dirty="0"/>
              <a:t>: A Hands-Off Cloud/Crowd Service for Entity Matching. PVLDB 11(12): 2042-2045 (2018).</a:t>
            </a:r>
          </a:p>
          <a:p>
            <a:pPr marL="514350" indent="-514350">
              <a:buFont typeface="+mj-lt"/>
              <a:buAutoNum type="arabicPeriod"/>
            </a:pPr>
            <a:r>
              <a:rPr lang="en-US" sz="1800" dirty="0" err="1"/>
              <a:t>Jiannan</a:t>
            </a:r>
            <a:r>
              <a:rPr lang="en-US" sz="1800" dirty="0"/>
              <a:t> Wang, Tim </a:t>
            </a:r>
            <a:r>
              <a:rPr lang="en-US" sz="1800" dirty="0" err="1"/>
              <a:t>Kraska</a:t>
            </a:r>
            <a:r>
              <a:rPr lang="en-US" sz="1800" dirty="0"/>
              <a:t>, Michael J. Franklin, </a:t>
            </a:r>
            <a:r>
              <a:rPr lang="en-US" sz="1800" dirty="0" err="1"/>
              <a:t>Jianhua</a:t>
            </a:r>
            <a:r>
              <a:rPr lang="en-US" sz="1800" dirty="0"/>
              <a:t> </a:t>
            </a:r>
            <a:r>
              <a:rPr lang="en-US" sz="1800" dirty="0" err="1"/>
              <a:t>Feng</a:t>
            </a:r>
            <a:r>
              <a:rPr lang="en-US" sz="1800" dirty="0"/>
              <a:t>. </a:t>
            </a:r>
            <a:r>
              <a:rPr lang="en-US" sz="1800" dirty="0" err="1"/>
              <a:t>CrowdER</a:t>
            </a:r>
            <a:r>
              <a:rPr lang="en-US" sz="1800" dirty="0"/>
              <a:t>: Crowdsourcing Entity Resolution. PVLDB 5(11): 1483-1494 (2012).</a:t>
            </a:r>
          </a:p>
          <a:p>
            <a:pPr marL="514350" indent="-514350">
              <a:buFont typeface="+mj-lt"/>
              <a:buAutoNum type="arabicPeriod"/>
            </a:pPr>
            <a:endParaRPr lang="en-US" sz="1800" dirty="0"/>
          </a:p>
        </p:txBody>
      </p:sp>
      <p:sp>
        <p:nvSpPr>
          <p:cNvPr id="4" name="Footer Placeholder 3">
            <a:extLst>
              <a:ext uri="{FF2B5EF4-FFF2-40B4-BE49-F238E27FC236}">
                <a16:creationId xmlns:a16="http://schemas.microsoft.com/office/drawing/2014/main" id="{C453587C-EBC6-4BCF-83E4-210C9CA518EE}"/>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7501463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References – Part II</a:t>
            </a:r>
          </a:p>
        </p:txBody>
      </p:sp>
      <p:sp>
        <p:nvSpPr>
          <p:cNvPr id="3" name="Content Placeholder 2"/>
          <p:cNvSpPr>
            <a:spLocks noGrp="1"/>
          </p:cNvSpPr>
          <p:nvPr>
            <p:ph idx="1"/>
          </p:nvPr>
        </p:nvSpPr>
        <p:spPr>
          <a:xfrm>
            <a:off x="179512" y="836712"/>
            <a:ext cx="8784976" cy="5472608"/>
          </a:xfrm>
        </p:spPr>
        <p:txBody>
          <a:bodyPr>
            <a:noAutofit/>
          </a:bodyPr>
          <a:lstStyle/>
          <a:p>
            <a:pPr marL="514350" indent="-514350">
              <a:buFont typeface="+mj-lt"/>
              <a:buAutoNum type="arabicPeriod" startAt="9"/>
            </a:pPr>
            <a:r>
              <a:rPr lang="en-US" sz="1800" dirty="0" err="1"/>
              <a:t>Gianluca</a:t>
            </a:r>
            <a:r>
              <a:rPr lang="en-US" sz="1800" dirty="0"/>
              <a:t> </a:t>
            </a:r>
            <a:r>
              <a:rPr lang="en-US" sz="1800" dirty="0" err="1"/>
              <a:t>Demartini</a:t>
            </a:r>
            <a:r>
              <a:rPr lang="en-US" sz="1800" dirty="0"/>
              <a:t>, </a:t>
            </a:r>
            <a:r>
              <a:rPr lang="en-US" sz="1800" dirty="0" err="1"/>
              <a:t>Djellel</a:t>
            </a:r>
            <a:r>
              <a:rPr lang="en-US" sz="1800" dirty="0"/>
              <a:t> </a:t>
            </a:r>
            <a:r>
              <a:rPr lang="en-US" sz="1800" dirty="0" err="1"/>
              <a:t>Eddine</a:t>
            </a:r>
            <a:r>
              <a:rPr lang="en-US" sz="1800" dirty="0"/>
              <a:t> </a:t>
            </a:r>
            <a:r>
              <a:rPr lang="en-US" sz="1800" dirty="0" err="1"/>
              <a:t>Difallah</a:t>
            </a:r>
            <a:r>
              <a:rPr lang="en-US" sz="1800" dirty="0"/>
              <a:t>, Philippe </a:t>
            </a:r>
            <a:r>
              <a:rPr lang="en-US" sz="1800" dirty="0" err="1"/>
              <a:t>Cudré-Mauroux.ZenCrowd</a:t>
            </a:r>
            <a:r>
              <a:rPr lang="en-US" sz="1800" dirty="0"/>
              <a:t>: leveraging probabilistic reasoning and crowdsourcing techniques for large-scale entity linking. WWW 2012: 469-478.</a:t>
            </a:r>
          </a:p>
          <a:p>
            <a:pPr marL="514350" indent="-514350">
              <a:buFont typeface="+mj-lt"/>
              <a:buAutoNum type="arabicPeriod" startAt="9"/>
            </a:pPr>
            <a:r>
              <a:rPr lang="en-US" sz="1800" dirty="0" err="1"/>
              <a:t>Vasilis</a:t>
            </a:r>
            <a:r>
              <a:rPr lang="en-US" sz="1800" dirty="0"/>
              <a:t> </a:t>
            </a:r>
            <a:r>
              <a:rPr lang="en-US" sz="1800" dirty="0" err="1"/>
              <a:t>Verroios</a:t>
            </a:r>
            <a:r>
              <a:rPr lang="en-US" sz="1800" dirty="0"/>
              <a:t>, Hector Garcia-Molina, and </a:t>
            </a:r>
            <a:r>
              <a:rPr lang="en-US" sz="1800" dirty="0" err="1"/>
              <a:t>Yannis</a:t>
            </a:r>
            <a:r>
              <a:rPr lang="en-US" sz="1800" dirty="0"/>
              <a:t> </a:t>
            </a:r>
            <a:r>
              <a:rPr lang="en-US" sz="1800" dirty="0" err="1"/>
              <a:t>Papakonstantinou</a:t>
            </a:r>
            <a:r>
              <a:rPr lang="en-US" sz="1800" dirty="0"/>
              <a:t>. Waldo: An adaptive human interface for crowd entity resolution. In SIGMOD, pages 1133–1148, 2017.</a:t>
            </a:r>
          </a:p>
          <a:p>
            <a:pPr marL="514350" indent="-514350">
              <a:buFont typeface="+mj-lt"/>
              <a:buAutoNum type="arabicPeriod" startAt="9"/>
            </a:pPr>
            <a:r>
              <a:rPr lang="en-US" sz="1800" dirty="0"/>
              <a:t>V. K. </a:t>
            </a:r>
            <a:r>
              <a:rPr lang="en-US" sz="1800" dirty="0" err="1"/>
              <a:t>Yalavarthi</a:t>
            </a:r>
            <a:r>
              <a:rPr lang="en-US" sz="1800" dirty="0"/>
              <a:t>, X. </a:t>
            </a:r>
            <a:r>
              <a:rPr lang="en-US" sz="1800" dirty="0" err="1"/>
              <a:t>Ke</a:t>
            </a:r>
            <a:r>
              <a:rPr lang="en-US" sz="1800" dirty="0"/>
              <a:t>, and A. Khan. Select Your Questions Wisely: For Entity Resolution with Crowd Errors. In CIKM, pages 317-326, 2017.</a:t>
            </a:r>
          </a:p>
          <a:p>
            <a:pPr marL="514350" indent="-514350">
              <a:buFont typeface="+mj-lt"/>
              <a:buAutoNum type="arabicPeriod" startAt="9"/>
            </a:pPr>
            <a:r>
              <a:rPr lang="en-US" sz="1800" dirty="0"/>
              <a:t>S. Wang, X. Xiao, and C.-H. Lee. Crowd-Based </a:t>
            </a:r>
            <a:r>
              <a:rPr lang="en-US" sz="1800" dirty="0" err="1"/>
              <a:t>Deduplication</a:t>
            </a:r>
            <a:r>
              <a:rPr lang="en-US" sz="1800" dirty="0"/>
              <a:t>: An Adaptive Approach. In SIGMOD, pages 1263-1277, 2015.</a:t>
            </a:r>
          </a:p>
          <a:p>
            <a:pPr marL="514350" indent="-514350">
              <a:buFont typeface="+mj-lt"/>
              <a:buAutoNum type="arabicPeriod" startAt="9"/>
            </a:pPr>
            <a:r>
              <a:rPr lang="en-US" sz="1800" dirty="0"/>
              <a:t>S. </a:t>
            </a:r>
            <a:r>
              <a:rPr lang="en-US" sz="1800" dirty="0" err="1"/>
              <a:t>Galhotra</a:t>
            </a:r>
            <a:r>
              <a:rPr lang="en-US" sz="1800" dirty="0"/>
              <a:t>, D. </a:t>
            </a:r>
            <a:r>
              <a:rPr lang="en-US" sz="1800" dirty="0" err="1"/>
              <a:t>Firmani</a:t>
            </a:r>
            <a:r>
              <a:rPr lang="en-US" sz="1800" dirty="0"/>
              <a:t>, B. </a:t>
            </a:r>
            <a:r>
              <a:rPr lang="en-US" sz="1800" dirty="0" err="1"/>
              <a:t>Saha</a:t>
            </a:r>
            <a:r>
              <a:rPr lang="en-US" sz="1800" dirty="0"/>
              <a:t>, and D. </a:t>
            </a:r>
            <a:r>
              <a:rPr lang="en-US" sz="1800" dirty="0" err="1"/>
              <a:t>Srivastava</a:t>
            </a:r>
            <a:r>
              <a:rPr lang="en-US" sz="1800" dirty="0"/>
              <a:t>. Robust entity resolution using random graphs. In SIGMOD, pages 3–18, 2018.</a:t>
            </a:r>
          </a:p>
          <a:p>
            <a:pPr marL="514350" indent="-514350">
              <a:buFont typeface="+mj-lt"/>
              <a:buAutoNum type="arabicPeriod" startAt="9"/>
            </a:pPr>
            <a:r>
              <a:rPr lang="en-US" sz="1800" dirty="0"/>
              <a:t>C. J. Zhang, R. </a:t>
            </a:r>
            <a:r>
              <a:rPr lang="en-US" sz="1800" dirty="0" err="1"/>
              <a:t>Meng</a:t>
            </a:r>
            <a:r>
              <a:rPr lang="en-US" sz="1800" dirty="0"/>
              <a:t>, L. Chen, and F. Zhu. </a:t>
            </a:r>
            <a:r>
              <a:rPr lang="en-US" sz="1800" dirty="0" err="1"/>
              <a:t>Crowdlink</a:t>
            </a:r>
            <a:r>
              <a:rPr lang="en-US" sz="1800" dirty="0"/>
              <a:t>: An error-</a:t>
            </a:r>
            <a:r>
              <a:rPr lang="en-US" sz="1800" dirty="0" err="1"/>
              <a:t>tolerantmodel</a:t>
            </a:r>
            <a:r>
              <a:rPr lang="en-US" sz="1800" dirty="0"/>
              <a:t> for linking complex records. In </a:t>
            </a:r>
            <a:r>
              <a:rPr lang="en-US" sz="1800" dirty="0" err="1"/>
              <a:t>ExploreDB</a:t>
            </a:r>
            <a:r>
              <a:rPr lang="en-US" sz="1800" dirty="0"/>
              <a:t>, pages 15–20, 2015.</a:t>
            </a:r>
          </a:p>
          <a:p>
            <a:pPr marL="514350" indent="-514350">
              <a:buFont typeface="+mj-lt"/>
              <a:buAutoNum type="arabicPeriod" startAt="9"/>
            </a:pPr>
            <a:r>
              <a:rPr lang="en-US" sz="1800" dirty="0"/>
              <a:t>A. R. Khan and H. Garcia-Molina. Attribute-based crowd entity resolution. In CIKM, pages 549–558, 2016.</a:t>
            </a:r>
          </a:p>
          <a:p>
            <a:pPr marL="514350" indent="-514350">
              <a:buFont typeface="+mj-lt"/>
              <a:buAutoNum type="arabicPeriod" startAt="9"/>
            </a:pPr>
            <a:r>
              <a:rPr lang="en-US" sz="1800" dirty="0"/>
              <a:t>X. </a:t>
            </a:r>
            <a:r>
              <a:rPr lang="en-US" sz="1800" dirty="0" err="1"/>
              <a:t>Ke</a:t>
            </a:r>
            <a:r>
              <a:rPr lang="en-US" sz="1800" dirty="0"/>
              <a:t>, M. </a:t>
            </a:r>
            <a:r>
              <a:rPr lang="en-US" sz="1800" dirty="0" err="1"/>
              <a:t>Teo</a:t>
            </a:r>
            <a:r>
              <a:rPr lang="en-US" sz="1800" dirty="0"/>
              <a:t>, A. Khan, V. K. </a:t>
            </a:r>
            <a:r>
              <a:rPr lang="en-US" sz="1800" dirty="0" err="1"/>
              <a:t>Yalavarthi</a:t>
            </a:r>
            <a:r>
              <a:rPr lang="en-US" sz="1800" dirty="0"/>
              <a:t>. A Demonstration of PERC: Probabilistic Entity Resolution With Crowd Errors. PVLDB 11(12): 1922-1925 (2018)</a:t>
            </a:r>
          </a:p>
          <a:p>
            <a:pPr marL="514350" indent="-514350">
              <a:buFont typeface="+mj-lt"/>
              <a:buAutoNum type="arabicPeriod" startAt="9"/>
            </a:pPr>
            <a:endParaRPr lang="en-US" sz="1800" dirty="0"/>
          </a:p>
        </p:txBody>
      </p:sp>
      <p:sp>
        <p:nvSpPr>
          <p:cNvPr id="4" name="Footer Placeholder 3">
            <a:extLst>
              <a:ext uri="{FF2B5EF4-FFF2-40B4-BE49-F238E27FC236}">
                <a16:creationId xmlns:a16="http://schemas.microsoft.com/office/drawing/2014/main" id="{8B5D467B-CCCA-40E8-B4EE-534BDC84E230}"/>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39501084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References – Part III</a:t>
            </a:r>
          </a:p>
        </p:txBody>
      </p:sp>
      <p:sp>
        <p:nvSpPr>
          <p:cNvPr id="3" name="Content Placeholder 2"/>
          <p:cNvSpPr>
            <a:spLocks noGrp="1"/>
          </p:cNvSpPr>
          <p:nvPr>
            <p:ph idx="1"/>
          </p:nvPr>
        </p:nvSpPr>
        <p:spPr>
          <a:xfrm>
            <a:off x="179512" y="836712"/>
            <a:ext cx="8784976" cy="5400600"/>
          </a:xfrm>
        </p:spPr>
        <p:txBody>
          <a:bodyPr>
            <a:normAutofit/>
          </a:bodyPr>
          <a:lstStyle/>
          <a:p>
            <a:pPr>
              <a:buFont typeface="+mj-lt"/>
              <a:buAutoNum type="arabicPeriod" startAt="17"/>
            </a:pPr>
            <a:r>
              <a:rPr lang="en-US" sz="1800" dirty="0"/>
              <a:t>C. Chai, G. Li, J. Li, D. Deng, and J. </a:t>
            </a:r>
            <a:r>
              <a:rPr lang="en-US" sz="1800" dirty="0" err="1"/>
              <a:t>Feng</a:t>
            </a:r>
            <a:r>
              <a:rPr lang="en-US" sz="1800" dirty="0"/>
              <a:t>. Cost-effective </a:t>
            </a:r>
            <a:r>
              <a:rPr lang="en-US" sz="1800" dirty="0" err="1"/>
              <a:t>crowdsourced</a:t>
            </a:r>
            <a:r>
              <a:rPr lang="en-US" sz="1800" dirty="0"/>
              <a:t> entity resolution: A partial-order approach. In SIGMOD, pages 969–984, 2016.</a:t>
            </a:r>
          </a:p>
          <a:p>
            <a:pPr>
              <a:buFont typeface="+mj-lt"/>
              <a:buAutoNum type="arabicPeriod" startAt="17"/>
            </a:pPr>
            <a:r>
              <a:rPr lang="en-US" sz="1800" dirty="0"/>
              <a:t>V. </a:t>
            </a:r>
            <a:r>
              <a:rPr lang="en-US" sz="1800" dirty="0" err="1"/>
              <a:t>Verroios</a:t>
            </a:r>
            <a:r>
              <a:rPr lang="en-US" sz="1800" dirty="0"/>
              <a:t> and H. Garcia-Molina. Entity resolution with crowd errors. In ICDE, pages 219–230, 2015.</a:t>
            </a:r>
          </a:p>
        </p:txBody>
      </p:sp>
      <p:sp>
        <p:nvSpPr>
          <p:cNvPr id="4" name="Footer Placeholder 3">
            <a:extLst>
              <a:ext uri="{FF2B5EF4-FFF2-40B4-BE49-F238E27FC236}">
                <a16:creationId xmlns:a16="http://schemas.microsoft.com/office/drawing/2014/main" id="{9FAE2BFE-C9B0-4E37-91B7-9D7212BB0927}"/>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408271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24" name="Picture 4" descr="web"/>
          <p:cNvPicPr>
            <a:picLocks noChangeAspect="1" noChangeArrowheads="1"/>
          </p:cNvPicPr>
          <p:nvPr/>
        </p:nvPicPr>
        <p:blipFill>
          <a:blip r:embed="rId3" cstate="print"/>
          <a:srcRect/>
          <a:stretch>
            <a:fillRect/>
          </a:stretch>
        </p:blipFill>
        <p:spPr bwMode="auto">
          <a:xfrm>
            <a:off x="3668058" y="4005366"/>
            <a:ext cx="1009650" cy="1228725"/>
          </a:xfrm>
          <a:prstGeom prst="rect">
            <a:avLst/>
          </a:prstGeom>
          <a:noFill/>
        </p:spPr>
      </p:pic>
      <p:sp>
        <p:nvSpPr>
          <p:cNvPr id="491525" name="Line 5"/>
          <p:cNvSpPr>
            <a:spLocks noChangeShapeType="1"/>
          </p:cNvSpPr>
          <p:nvPr/>
        </p:nvSpPr>
        <p:spPr bwMode="auto">
          <a:xfrm>
            <a:off x="3347864" y="3754383"/>
            <a:ext cx="403049" cy="228739"/>
          </a:xfrm>
          <a:prstGeom prst="line">
            <a:avLst/>
          </a:prstGeom>
          <a:noFill/>
          <a:ln w="9525">
            <a:solidFill>
              <a:schemeClr val="tx1"/>
            </a:solidFill>
            <a:round/>
            <a:headEnd/>
            <a:tailEnd type="triangle" w="med" len="med"/>
          </a:ln>
          <a:effectLst/>
        </p:spPr>
        <p:txBody>
          <a:bodyPr lIns="91434" tIns="45717" rIns="91434" bIns="45717"/>
          <a:lstStyle/>
          <a:p>
            <a:endParaRPr lang="en-US"/>
          </a:p>
        </p:txBody>
      </p:sp>
      <p:pic>
        <p:nvPicPr>
          <p:cNvPr id="491526" name="Picture 6" descr="logo_reutersmedia"/>
          <p:cNvPicPr>
            <a:picLocks noChangeAspect="1" noChangeArrowheads="1"/>
          </p:cNvPicPr>
          <p:nvPr/>
        </p:nvPicPr>
        <p:blipFill>
          <a:blip r:embed="rId4" cstate="print"/>
          <a:srcRect/>
          <a:stretch>
            <a:fillRect/>
          </a:stretch>
        </p:blipFill>
        <p:spPr bwMode="auto">
          <a:xfrm>
            <a:off x="2526448" y="3397400"/>
            <a:ext cx="1409700" cy="476250"/>
          </a:xfrm>
          <a:prstGeom prst="rect">
            <a:avLst/>
          </a:prstGeom>
          <a:noFill/>
        </p:spPr>
      </p:pic>
      <p:sp>
        <p:nvSpPr>
          <p:cNvPr id="491527" name="Text Box 7"/>
          <p:cNvSpPr txBox="1">
            <a:spLocks noChangeArrowheads="1"/>
          </p:cNvSpPr>
          <p:nvPr/>
        </p:nvSpPr>
        <p:spPr bwMode="auto">
          <a:xfrm>
            <a:off x="2283561" y="3164037"/>
            <a:ext cx="1645695" cy="307771"/>
          </a:xfrm>
          <a:prstGeom prst="rect">
            <a:avLst/>
          </a:prstGeom>
          <a:noFill/>
          <a:ln w="9525">
            <a:noFill/>
            <a:miter lim="800000"/>
            <a:headEnd/>
            <a:tailEnd/>
          </a:ln>
          <a:effectLst/>
        </p:spPr>
        <p:txBody>
          <a:bodyPr wrap="none" lIns="91434" tIns="45717" rIns="91434" bIns="45717">
            <a:spAutoFit/>
          </a:bodyPr>
          <a:lstStyle/>
          <a:p>
            <a:r>
              <a:rPr lang="en-US" sz="1400"/>
              <a:t>News about London</a:t>
            </a:r>
          </a:p>
        </p:txBody>
      </p:sp>
      <p:sp>
        <p:nvSpPr>
          <p:cNvPr id="491528" name="Line 8"/>
          <p:cNvSpPr>
            <a:spLocks noChangeShapeType="1"/>
          </p:cNvSpPr>
          <p:nvPr/>
        </p:nvSpPr>
        <p:spPr bwMode="auto">
          <a:xfrm flipH="1">
            <a:off x="4761080" y="4005366"/>
            <a:ext cx="1675010" cy="285316"/>
          </a:xfrm>
          <a:prstGeom prst="line">
            <a:avLst/>
          </a:prstGeom>
          <a:noFill/>
          <a:ln w="9525">
            <a:solidFill>
              <a:schemeClr val="tx1"/>
            </a:solidFill>
            <a:round/>
            <a:headEnd/>
            <a:tailEnd type="triangle" w="med" len="med"/>
          </a:ln>
          <a:effectLst/>
        </p:spPr>
        <p:txBody>
          <a:bodyPr lIns="91434" tIns="45717" rIns="91434" bIns="45717"/>
          <a:lstStyle/>
          <a:p>
            <a:endParaRPr lang="en-US"/>
          </a:p>
        </p:txBody>
      </p:sp>
      <p:pic>
        <p:nvPicPr>
          <p:cNvPr id="491529" name="Picture 9" descr="linkeddata"/>
          <p:cNvPicPr>
            <a:picLocks noChangeAspect="1" noChangeArrowheads="1"/>
          </p:cNvPicPr>
          <p:nvPr/>
        </p:nvPicPr>
        <p:blipFill>
          <a:blip r:embed="rId5" cstate="print"/>
          <a:srcRect/>
          <a:stretch>
            <a:fillRect/>
          </a:stretch>
        </p:blipFill>
        <p:spPr bwMode="auto">
          <a:xfrm>
            <a:off x="6507528" y="3339975"/>
            <a:ext cx="1714500" cy="1352550"/>
          </a:xfrm>
          <a:prstGeom prst="rect">
            <a:avLst/>
          </a:prstGeom>
          <a:noFill/>
        </p:spPr>
      </p:pic>
      <p:pic>
        <p:nvPicPr>
          <p:cNvPr id="491530" name="Picture 10" descr="revyu-logo"/>
          <p:cNvPicPr>
            <a:picLocks noChangeAspect="1" noChangeArrowheads="1"/>
          </p:cNvPicPr>
          <p:nvPr/>
        </p:nvPicPr>
        <p:blipFill>
          <a:blip r:embed="rId6" cstate="print"/>
          <a:srcRect/>
          <a:stretch>
            <a:fillRect/>
          </a:stretch>
        </p:blipFill>
        <p:spPr bwMode="auto">
          <a:xfrm>
            <a:off x="7013937" y="4132138"/>
            <a:ext cx="1409700" cy="952500"/>
          </a:xfrm>
          <a:prstGeom prst="rect">
            <a:avLst/>
          </a:prstGeom>
          <a:noFill/>
        </p:spPr>
      </p:pic>
      <p:sp>
        <p:nvSpPr>
          <p:cNvPr id="491531" name="Text Box 11"/>
          <p:cNvSpPr txBox="1">
            <a:spLocks noChangeArrowheads="1"/>
          </p:cNvSpPr>
          <p:nvPr/>
        </p:nvSpPr>
        <p:spPr bwMode="auto">
          <a:xfrm>
            <a:off x="6436090" y="3054223"/>
            <a:ext cx="2227201" cy="307771"/>
          </a:xfrm>
          <a:prstGeom prst="rect">
            <a:avLst/>
          </a:prstGeom>
          <a:noFill/>
          <a:ln w="9525">
            <a:noFill/>
            <a:miter lim="800000"/>
            <a:headEnd/>
            <a:tailEnd/>
          </a:ln>
          <a:effectLst/>
        </p:spPr>
        <p:txBody>
          <a:bodyPr wrap="none" lIns="91434" tIns="45717" rIns="91434" bIns="45717">
            <a:spAutoFit/>
          </a:bodyPr>
          <a:lstStyle/>
          <a:p>
            <a:r>
              <a:rPr lang="en-US" sz="1400" dirty="0"/>
              <a:t>reviews on hotels in London</a:t>
            </a:r>
          </a:p>
        </p:txBody>
      </p:sp>
      <p:sp>
        <p:nvSpPr>
          <p:cNvPr id="491532" name="Line 12"/>
          <p:cNvSpPr>
            <a:spLocks noChangeShapeType="1"/>
          </p:cNvSpPr>
          <p:nvPr/>
        </p:nvSpPr>
        <p:spPr bwMode="auto">
          <a:xfrm flipH="1" flipV="1">
            <a:off x="4811188" y="4692524"/>
            <a:ext cx="1428250" cy="631248"/>
          </a:xfrm>
          <a:prstGeom prst="line">
            <a:avLst/>
          </a:prstGeom>
          <a:noFill/>
          <a:ln w="9525">
            <a:solidFill>
              <a:schemeClr val="tx1"/>
            </a:solidFill>
            <a:round/>
            <a:headEnd/>
            <a:tailEnd type="triangle" w="med" len="med"/>
          </a:ln>
          <a:effectLst/>
        </p:spPr>
        <p:txBody>
          <a:bodyPr lIns="91434" tIns="45717" rIns="91434" bIns="45717"/>
          <a:lstStyle/>
          <a:p>
            <a:endParaRPr lang="en-US"/>
          </a:p>
        </p:txBody>
      </p:sp>
      <p:pic>
        <p:nvPicPr>
          <p:cNvPr id="491533" name="Picture 13" descr="flickr_logo"/>
          <p:cNvPicPr>
            <a:picLocks noChangeAspect="1" noChangeArrowheads="1"/>
          </p:cNvPicPr>
          <p:nvPr/>
        </p:nvPicPr>
        <p:blipFill>
          <a:blip r:embed="rId7" cstate="print"/>
          <a:srcRect/>
          <a:stretch>
            <a:fillRect/>
          </a:stretch>
        </p:blipFill>
        <p:spPr bwMode="auto">
          <a:xfrm>
            <a:off x="6524316" y="5529916"/>
            <a:ext cx="1543050" cy="609600"/>
          </a:xfrm>
          <a:prstGeom prst="rect">
            <a:avLst/>
          </a:prstGeom>
          <a:noFill/>
        </p:spPr>
      </p:pic>
      <p:sp>
        <p:nvSpPr>
          <p:cNvPr id="491534" name="Text Box 14"/>
          <p:cNvSpPr txBox="1">
            <a:spLocks noChangeArrowheads="1"/>
          </p:cNvSpPr>
          <p:nvPr/>
        </p:nvSpPr>
        <p:spPr bwMode="auto">
          <a:xfrm>
            <a:off x="6103638" y="5283860"/>
            <a:ext cx="2486823" cy="307771"/>
          </a:xfrm>
          <a:prstGeom prst="rect">
            <a:avLst/>
          </a:prstGeom>
          <a:noFill/>
          <a:ln w="9525">
            <a:noFill/>
            <a:miter lim="800000"/>
            <a:headEnd/>
            <a:tailEnd/>
          </a:ln>
          <a:effectLst/>
        </p:spPr>
        <p:txBody>
          <a:bodyPr wrap="none" lIns="91434" tIns="45717" rIns="91434" bIns="45717">
            <a:spAutoFit/>
          </a:bodyPr>
          <a:lstStyle/>
          <a:p>
            <a:r>
              <a:rPr lang="en-US" sz="1400" dirty="0"/>
              <a:t>Pictures and tags about London</a:t>
            </a:r>
          </a:p>
        </p:txBody>
      </p:sp>
      <p:grpSp>
        <p:nvGrpSpPr>
          <p:cNvPr id="2" name="Group 15"/>
          <p:cNvGrpSpPr>
            <a:grpSpLocks/>
          </p:cNvGrpSpPr>
          <p:nvPr/>
        </p:nvGrpSpPr>
        <p:grpSpPr bwMode="auto">
          <a:xfrm>
            <a:off x="4084901" y="5232102"/>
            <a:ext cx="2171700" cy="1365250"/>
            <a:chOff x="2776" y="3130"/>
            <a:chExt cx="1368" cy="860"/>
          </a:xfrm>
        </p:grpSpPr>
        <p:sp>
          <p:nvSpPr>
            <p:cNvPr id="491536" name="Line 16"/>
            <p:cNvSpPr>
              <a:spLocks noChangeShapeType="1"/>
            </p:cNvSpPr>
            <p:nvPr/>
          </p:nvSpPr>
          <p:spPr bwMode="auto">
            <a:xfrm flipH="1" flipV="1">
              <a:off x="3054" y="3130"/>
              <a:ext cx="370" cy="482"/>
            </a:xfrm>
            <a:prstGeom prst="line">
              <a:avLst/>
            </a:prstGeom>
            <a:noFill/>
            <a:ln w="9525">
              <a:solidFill>
                <a:schemeClr val="tx1"/>
              </a:solidFill>
              <a:round/>
              <a:headEnd/>
              <a:tailEnd type="triangle" w="med" len="med"/>
            </a:ln>
            <a:effectLst/>
          </p:spPr>
          <p:txBody>
            <a:bodyPr/>
            <a:lstStyle/>
            <a:p>
              <a:endParaRPr lang="en-US"/>
            </a:p>
          </p:txBody>
        </p:sp>
        <p:grpSp>
          <p:nvGrpSpPr>
            <p:cNvPr id="3" name="Group 17"/>
            <p:cNvGrpSpPr>
              <a:grpSpLocks/>
            </p:cNvGrpSpPr>
            <p:nvPr/>
          </p:nvGrpSpPr>
          <p:grpSpPr bwMode="auto">
            <a:xfrm>
              <a:off x="2776" y="3240"/>
              <a:ext cx="1368" cy="750"/>
              <a:chOff x="2776" y="3240"/>
              <a:chExt cx="1368" cy="750"/>
            </a:xfrm>
          </p:grpSpPr>
          <p:pic>
            <p:nvPicPr>
              <p:cNvPr id="491538" name="Picture 18" descr="youtube_logo"/>
              <p:cNvPicPr>
                <a:picLocks noChangeAspect="1" noChangeArrowheads="1"/>
              </p:cNvPicPr>
              <p:nvPr/>
            </p:nvPicPr>
            <p:blipFill>
              <a:blip r:embed="rId8" cstate="print"/>
              <a:srcRect/>
              <a:stretch>
                <a:fillRect/>
              </a:stretch>
            </p:blipFill>
            <p:spPr bwMode="auto">
              <a:xfrm>
                <a:off x="3017" y="3240"/>
                <a:ext cx="858" cy="642"/>
              </a:xfrm>
              <a:prstGeom prst="rect">
                <a:avLst/>
              </a:prstGeom>
              <a:noFill/>
            </p:spPr>
          </p:pic>
          <p:sp>
            <p:nvSpPr>
              <p:cNvPr id="491539" name="Text Box 19"/>
              <p:cNvSpPr txBox="1">
                <a:spLocks noChangeArrowheads="1"/>
              </p:cNvSpPr>
              <p:nvPr/>
            </p:nvSpPr>
            <p:spPr bwMode="auto">
              <a:xfrm>
                <a:off x="2776" y="3796"/>
                <a:ext cx="1368" cy="194"/>
              </a:xfrm>
              <a:prstGeom prst="rect">
                <a:avLst/>
              </a:prstGeom>
              <a:noFill/>
              <a:ln w="9525">
                <a:noFill/>
                <a:miter lim="800000"/>
                <a:headEnd/>
                <a:tailEnd/>
              </a:ln>
              <a:effectLst/>
            </p:spPr>
            <p:txBody>
              <a:bodyPr wrap="none">
                <a:spAutoFit/>
              </a:bodyPr>
              <a:lstStyle/>
              <a:p>
                <a:r>
                  <a:rPr lang="en-US" sz="1400" dirty="0"/>
                  <a:t>Videos and tags for London</a:t>
                </a:r>
              </a:p>
            </p:txBody>
          </p:sp>
        </p:grpSp>
      </p:grpSp>
      <p:grpSp>
        <p:nvGrpSpPr>
          <p:cNvPr id="4" name="Group 20"/>
          <p:cNvGrpSpPr>
            <a:grpSpLocks/>
          </p:cNvGrpSpPr>
          <p:nvPr/>
        </p:nvGrpSpPr>
        <p:grpSpPr bwMode="auto">
          <a:xfrm>
            <a:off x="1558574" y="5232101"/>
            <a:ext cx="2192338" cy="1096961"/>
            <a:chOff x="947" y="2833"/>
            <a:chExt cx="1381" cy="691"/>
          </a:xfrm>
        </p:grpSpPr>
        <p:sp>
          <p:nvSpPr>
            <p:cNvPr id="491541" name="Line 21"/>
            <p:cNvSpPr>
              <a:spLocks noChangeShapeType="1"/>
            </p:cNvSpPr>
            <p:nvPr/>
          </p:nvSpPr>
          <p:spPr bwMode="auto">
            <a:xfrm flipV="1">
              <a:off x="2027" y="2833"/>
              <a:ext cx="301" cy="272"/>
            </a:xfrm>
            <a:prstGeom prst="line">
              <a:avLst/>
            </a:prstGeom>
            <a:noFill/>
            <a:ln w="9525">
              <a:solidFill>
                <a:schemeClr val="tx1"/>
              </a:solidFill>
              <a:round/>
              <a:headEnd/>
              <a:tailEnd type="triangle" w="med" len="med"/>
            </a:ln>
            <a:effectLst/>
          </p:spPr>
          <p:txBody>
            <a:bodyPr/>
            <a:lstStyle/>
            <a:p>
              <a:endParaRPr lang="en-US"/>
            </a:p>
          </p:txBody>
        </p:sp>
        <p:grpSp>
          <p:nvGrpSpPr>
            <p:cNvPr id="5" name="Group 22"/>
            <p:cNvGrpSpPr>
              <a:grpSpLocks/>
            </p:cNvGrpSpPr>
            <p:nvPr/>
          </p:nvGrpSpPr>
          <p:grpSpPr bwMode="auto">
            <a:xfrm>
              <a:off x="947" y="3152"/>
              <a:ext cx="1316" cy="372"/>
              <a:chOff x="947" y="3152"/>
              <a:chExt cx="1316" cy="372"/>
            </a:xfrm>
          </p:grpSpPr>
          <p:pic>
            <p:nvPicPr>
              <p:cNvPr id="491543" name="Picture 23" descr="linkedin_logo"/>
              <p:cNvPicPr>
                <a:picLocks noChangeAspect="1" noChangeArrowheads="1"/>
              </p:cNvPicPr>
              <p:nvPr/>
            </p:nvPicPr>
            <p:blipFill>
              <a:blip r:embed="rId9" cstate="print"/>
              <a:srcRect/>
              <a:stretch>
                <a:fillRect/>
              </a:stretch>
            </p:blipFill>
            <p:spPr bwMode="auto">
              <a:xfrm>
                <a:off x="1316" y="3152"/>
                <a:ext cx="714" cy="192"/>
              </a:xfrm>
              <a:prstGeom prst="rect">
                <a:avLst/>
              </a:prstGeom>
              <a:noFill/>
            </p:spPr>
          </p:pic>
          <p:sp>
            <p:nvSpPr>
              <p:cNvPr id="491544" name="Text Box 24"/>
              <p:cNvSpPr txBox="1">
                <a:spLocks noChangeArrowheads="1"/>
              </p:cNvSpPr>
              <p:nvPr/>
            </p:nvSpPr>
            <p:spPr bwMode="auto">
              <a:xfrm>
                <a:off x="947" y="3330"/>
                <a:ext cx="1316" cy="194"/>
              </a:xfrm>
              <a:prstGeom prst="rect">
                <a:avLst/>
              </a:prstGeom>
              <a:noFill/>
              <a:ln w="9525">
                <a:noFill/>
                <a:miter lim="800000"/>
                <a:headEnd/>
                <a:tailEnd/>
              </a:ln>
              <a:effectLst/>
            </p:spPr>
            <p:txBody>
              <a:bodyPr wrap="none">
                <a:spAutoFit/>
              </a:bodyPr>
              <a:lstStyle/>
              <a:p>
                <a:r>
                  <a:rPr lang="en-US" sz="1400"/>
                  <a:t>Social networks in London</a:t>
                </a:r>
              </a:p>
            </p:txBody>
          </p:sp>
        </p:grpSp>
      </p:grpSp>
      <p:sp>
        <p:nvSpPr>
          <p:cNvPr id="491545" name="Line 25"/>
          <p:cNvSpPr>
            <a:spLocks noChangeShapeType="1"/>
          </p:cNvSpPr>
          <p:nvPr/>
        </p:nvSpPr>
        <p:spPr bwMode="auto">
          <a:xfrm>
            <a:off x="2163857" y="4401708"/>
            <a:ext cx="1420829" cy="319078"/>
          </a:xfrm>
          <a:prstGeom prst="line">
            <a:avLst/>
          </a:prstGeom>
          <a:noFill/>
          <a:ln w="9525">
            <a:solidFill>
              <a:schemeClr val="tx1"/>
            </a:solidFill>
            <a:round/>
            <a:headEnd/>
            <a:tailEnd type="triangle" w="med" len="med"/>
          </a:ln>
          <a:effectLst/>
        </p:spPr>
        <p:txBody>
          <a:bodyPr lIns="91434" tIns="45717" rIns="91434" bIns="45717"/>
          <a:lstStyle/>
          <a:p>
            <a:endParaRPr lang="en-US"/>
          </a:p>
        </p:txBody>
      </p:sp>
      <p:sp>
        <p:nvSpPr>
          <p:cNvPr id="491546" name="Text Box 26"/>
          <p:cNvSpPr txBox="1">
            <a:spLocks noChangeArrowheads="1"/>
          </p:cNvSpPr>
          <p:nvPr/>
        </p:nvSpPr>
        <p:spPr bwMode="auto">
          <a:xfrm>
            <a:off x="404529" y="5276420"/>
            <a:ext cx="2319982" cy="307771"/>
          </a:xfrm>
          <a:prstGeom prst="rect">
            <a:avLst/>
          </a:prstGeom>
          <a:noFill/>
          <a:ln w="9525">
            <a:noFill/>
            <a:miter lim="800000"/>
            <a:headEnd/>
            <a:tailEnd/>
          </a:ln>
          <a:effectLst/>
        </p:spPr>
        <p:txBody>
          <a:bodyPr wrap="none" lIns="91434" tIns="45717" rIns="91434" bIns="45717">
            <a:spAutoFit/>
          </a:bodyPr>
          <a:lstStyle/>
          <a:p>
            <a:r>
              <a:rPr lang="en-US" sz="1400"/>
              <a:t>Wiki pages about the London</a:t>
            </a:r>
          </a:p>
        </p:txBody>
      </p:sp>
      <p:pic>
        <p:nvPicPr>
          <p:cNvPr id="491547" name="Picture 27" descr="100px-Wiki"/>
          <p:cNvPicPr>
            <a:picLocks noChangeAspect="1" noChangeArrowheads="1"/>
          </p:cNvPicPr>
          <p:nvPr/>
        </p:nvPicPr>
        <p:blipFill>
          <a:blip r:embed="rId10" cstate="print"/>
          <a:srcRect/>
          <a:stretch>
            <a:fillRect/>
          </a:stretch>
        </p:blipFill>
        <p:spPr bwMode="auto">
          <a:xfrm>
            <a:off x="746198" y="3772616"/>
            <a:ext cx="1270000" cy="1460500"/>
          </a:xfrm>
          <a:prstGeom prst="rect">
            <a:avLst/>
          </a:prstGeom>
          <a:noFill/>
        </p:spPr>
      </p:pic>
      <p:sp>
        <p:nvSpPr>
          <p:cNvPr id="30" name="Rectangle 2">
            <a:extLst>
              <a:ext uri="{FF2B5EF4-FFF2-40B4-BE49-F238E27FC236}">
                <a16:creationId xmlns:a16="http://schemas.microsoft.com/office/drawing/2014/main" id="{056D4639-F994-4CCA-B739-41D8E96B9E27}"/>
              </a:ext>
            </a:extLst>
          </p:cNvPr>
          <p:cNvSpPr txBox="1">
            <a:spLocks noChangeArrowheads="1"/>
          </p:cNvSpPr>
          <p:nvPr/>
        </p:nvSpPr>
        <p:spPr>
          <a:xfrm>
            <a:off x="251520" y="0"/>
            <a:ext cx="8892480" cy="66370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Entities in today’s settings</a:t>
            </a:r>
          </a:p>
        </p:txBody>
      </p:sp>
      <p:sp>
        <p:nvSpPr>
          <p:cNvPr id="31" name="Rectangle 3">
            <a:extLst>
              <a:ext uri="{FF2B5EF4-FFF2-40B4-BE49-F238E27FC236}">
                <a16:creationId xmlns:a16="http://schemas.microsoft.com/office/drawing/2014/main" id="{6098131B-E6C5-43A5-9B32-A2156C746AA2}"/>
              </a:ext>
            </a:extLst>
          </p:cNvPr>
          <p:cNvSpPr txBox="1">
            <a:spLocks noChangeArrowheads="1"/>
          </p:cNvSpPr>
          <p:nvPr/>
        </p:nvSpPr>
        <p:spPr>
          <a:xfrm>
            <a:off x="179512" y="838341"/>
            <a:ext cx="8856984" cy="50889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Content providers provide valuable information describing (part of) real-world “entities” </a:t>
            </a:r>
          </a:p>
          <a:p>
            <a:r>
              <a:rPr lang="en-US" sz="2800" dirty="0"/>
              <a:t>ER are required for data integration, link discovery, query answering, Web / object-oriented searching, etc.</a:t>
            </a:r>
          </a:p>
        </p:txBody>
      </p:sp>
      <p:sp>
        <p:nvSpPr>
          <p:cNvPr id="6" name="Footer Placeholder 5">
            <a:extLst>
              <a:ext uri="{FF2B5EF4-FFF2-40B4-BE49-F238E27FC236}">
                <a16:creationId xmlns:a16="http://schemas.microsoft.com/office/drawing/2014/main" id="{AD6173AB-0802-47DC-9B32-75C2D0AB96DC}"/>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11625129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CCFB44C0-650E-46EF-AE34-4BA45ED0DD2D}"/>
              </a:ext>
            </a:extLst>
          </p:cNvPr>
          <p:cNvSpPr txBox="1">
            <a:spLocks/>
          </p:cNvSpPr>
          <p:nvPr/>
        </p:nvSpPr>
        <p:spPr>
          <a:xfrm>
            <a:off x="55422" y="2835133"/>
            <a:ext cx="7956376" cy="1312427"/>
          </a:xfrm>
          <a:prstGeom prst="rect">
            <a:avLst/>
          </a:prstGeom>
          <a:solidFill>
            <a:schemeClr val="tx1"/>
          </a:solidFill>
        </p:spPr>
        <p:txBody>
          <a:bodyPr vert="horz" lIns="252000" tIns="0" rIns="91440" bIns="45720" rtlCol="0" anchor="ctr">
            <a:normAutofit/>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endParaRPr lang="en-US" dirty="0"/>
          </a:p>
        </p:txBody>
      </p:sp>
      <p:sp>
        <p:nvSpPr>
          <p:cNvPr id="2" name="Τίτλος 1">
            <a:extLst>
              <a:ext uri="{FF2B5EF4-FFF2-40B4-BE49-F238E27FC236}">
                <a16:creationId xmlns:a16="http://schemas.microsoft.com/office/drawing/2014/main" id="{42B0234A-28F7-47F0-84DB-EFDD1168BD42}"/>
              </a:ext>
            </a:extLst>
          </p:cNvPr>
          <p:cNvSpPr txBox="1">
            <a:spLocks/>
          </p:cNvSpPr>
          <p:nvPr/>
        </p:nvSpPr>
        <p:spPr>
          <a:xfrm>
            <a:off x="55422" y="2814099"/>
            <a:ext cx="8633944" cy="1326105"/>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bg2"/>
                </a:solidFill>
              </a:rPr>
              <a:t>Part D – </a:t>
            </a:r>
            <a:r>
              <a:rPr lang="en-US" dirty="0">
                <a:solidFill>
                  <a:schemeClr val="bg1"/>
                </a:solidFill>
              </a:rPr>
              <a:t>Challenges and </a:t>
            </a:r>
          </a:p>
          <a:p>
            <a:pPr algn="l"/>
            <a:r>
              <a:rPr lang="en-US" dirty="0">
                <a:solidFill>
                  <a:schemeClr val="bg1"/>
                </a:solidFill>
              </a:rPr>
              <a:t>Final Remarks</a:t>
            </a:r>
            <a:endParaRPr lang="el-GR" dirty="0">
              <a:solidFill>
                <a:schemeClr val="bg1"/>
              </a:solidFill>
            </a:endParaRPr>
          </a:p>
        </p:txBody>
      </p:sp>
      <p:sp>
        <p:nvSpPr>
          <p:cNvPr id="7" name="Θέση περιεχομένου 2">
            <a:extLst>
              <a:ext uri="{FF2B5EF4-FFF2-40B4-BE49-F238E27FC236}">
                <a16:creationId xmlns:a16="http://schemas.microsoft.com/office/drawing/2014/main" id="{378217DE-3052-4D67-A0B2-D5AEF9CC66FA}"/>
              </a:ext>
            </a:extLst>
          </p:cNvPr>
          <p:cNvSpPr txBox="1">
            <a:spLocks/>
          </p:cNvSpPr>
          <p:nvPr/>
        </p:nvSpPr>
        <p:spPr>
          <a:xfrm>
            <a:off x="251520" y="404664"/>
            <a:ext cx="8892480" cy="2448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a:t>Introduction</a:t>
            </a:r>
          </a:p>
          <a:p>
            <a:r>
              <a:rPr lang="en-US" sz="3300" dirty="0"/>
              <a:t>Four Generations </a:t>
            </a:r>
          </a:p>
          <a:p>
            <a:r>
              <a:rPr lang="en-US" sz="3300" dirty="0"/>
              <a:t>Entity Resolution Revisited: </a:t>
            </a:r>
          </a:p>
          <a:p>
            <a:r>
              <a:rPr lang="en-US" sz="3300" dirty="0"/>
              <a:t>Leveraging External Knowledge</a:t>
            </a:r>
          </a:p>
          <a:p>
            <a:endParaRPr lang="en-US" sz="3300" dirty="0"/>
          </a:p>
        </p:txBody>
      </p:sp>
      <p:sp>
        <p:nvSpPr>
          <p:cNvPr id="4" name="Footer Placeholder 3">
            <a:extLst>
              <a:ext uri="{FF2B5EF4-FFF2-40B4-BE49-F238E27FC236}">
                <a16:creationId xmlns:a16="http://schemas.microsoft.com/office/drawing/2014/main" id="{05DABA9F-7E0B-4266-8C25-82C5CE6B1FD0}"/>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25874848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366"/>
            <a:ext cx="8784976" cy="628054"/>
          </a:xfrm>
        </p:spPr>
        <p:txBody>
          <a:bodyPr>
            <a:normAutofit fontScale="90000"/>
          </a:bodyPr>
          <a:lstStyle/>
          <a:p>
            <a:pPr algn="l"/>
            <a:r>
              <a:rPr lang="en-US" dirty="0"/>
              <a:t>Conclusions</a:t>
            </a:r>
          </a:p>
        </p:txBody>
      </p:sp>
      <p:sp>
        <p:nvSpPr>
          <p:cNvPr id="3" name="Content Placeholder 2"/>
          <p:cNvSpPr>
            <a:spLocks noGrp="1"/>
          </p:cNvSpPr>
          <p:nvPr>
            <p:ph idx="1"/>
          </p:nvPr>
        </p:nvSpPr>
        <p:spPr>
          <a:xfrm>
            <a:off x="251520" y="836712"/>
            <a:ext cx="8301608" cy="5616624"/>
          </a:xfrm>
        </p:spPr>
        <p:txBody>
          <a:bodyPr>
            <a:normAutofit fontScale="92500" lnSpcReduction="20000"/>
          </a:bodyPr>
          <a:lstStyle/>
          <a:p>
            <a:pPr marL="0" indent="0">
              <a:buNone/>
            </a:pPr>
            <a:r>
              <a:rPr lang="en-US" dirty="0"/>
              <a:t>Most promising works focus on:</a:t>
            </a:r>
          </a:p>
          <a:p>
            <a:pPr marL="514350" indent="-514350">
              <a:buFont typeface="+mj-lt"/>
              <a:buAutoNum type="arabicPeriod"/>
            </a:pPr>
            <a:r>
              <a:rPr lang="en-US" dirty="0"/>
              <a:t>Deep Learning</a:t>
            </a:r>
          </a:p>
          <a:p>
            <a:r>
              <a:rPr lang="en-US" dirty="0"/>
              <a:t>Pros: </a:t>
            </a:r>
          </a:p>
          <a:p>
            <a:pPr lvl="1"/>
            <a:r>
              <a:rPr lang="en-US" dirty="0"/>
              <a:t>High accuracy</a:t>
            </a:r>
          </a:p>
          <a:p>
            <a:r>
              <a:rPr lang="en-US" dirty="0"/>
              <a:t>Cons: </a:t>
            </a:r>
          </a:p>
          <a:p>
            <a:pPr lvl="1"/>
            <a:r>
              <a:rPr lang="en-US" dirty="0"/>
              <a:t>High training time</a:t>
            </a:r>
          </a:p>
          <a:p>
            <a:pPr lvl="1"/>
            <a:r>
              <a:rPr lang="en-US" dirty="0"/>
              <a:t>too many training instances</a:t>
            </a:r>
          </a:p>
          <a:p>
            <a:pPr marL="514350" indent="-514350">
              <a:buFont typeface="+mj-lt"/>
              <a:buAutoNum type="arabicPeriod" startAt="2"/>
            </a:pPr>
            <a:r>
              <a:rPr lang="en-US" dirty="0"/>
              <a:t>Crowd-sourcing.</a:t>
            </a:r>
          </a:p>
          <a:p>
            <a:r>
              <a:rPr lang="en-US" dirty="0"/>
              <a:t>Pros: </a:t>
            </a:r>
          </a:p>
          <a:p>
            <a:pPr lvl="1"/>
            <a:r>
              <a:rPr lang="en-US" dirty="0"/>
              <a:t>High accuracy</a:t>
            </a:r>
          </a:p>
          <a:p>
            <a:r>
              <a:rPr lang="en-US" dirty="0"/>
              <a:t>Cons: </a:t>
            </a:r>
          </a:p>
          <a:p>
            <a:pPr lvl="1"/>
            <a:r>
              <a:rPr lang="en-US" dirty="0"/>
              <a:t>High monetary cost</a:t>
            </a:r>
          </a:p>
          <a:p>
            <a:pPr lvl="1"/>
            <a:r>
              <a:rPr lang="en-US" dirty="0"/>
              <a:t>Not scalable to very large datasets</a:t>
            </a:r>
          </a:p>
        </p:txBody>
      </p:sp>
      <p:sp>
        <p:nvSpPr>
          <p:cNvPr id="4" name="Footer Placeholder 3">
            <a:extLst>
              <a:ext uri="{FF2B5EF4-FFF2-40B4-BE49-F238E27FC236}">
                <a16:creationId xmlns:a16="http://schemas.microsoft.com/office/drawing/2014/main" id="{31BD89F0-918E-4836-9B4C-683C14AD8FF2}"/>
              </a:ext>
            </a:extLst>
          </p:cNvPr>
          <p:cNvSpPr>
            <a:spLocks noGrp="1"/>
          </p:cNvSpPr>
          <p:nvPr>
            <p:ph type="ftr" sz="quarter" idx="11"/>
          </p:nvPr>
        </p:nvSpPr>
        <p:spPr/>
        <p:txBody>
          <a:bodyPr/>
          <a:lstStyle/>
          <a:p>
            <a:r>
              <a:rPr lang="pt-BR" dirty="0"/>
              <a:t>Papadakis, Ioannou, Palpanas</a:t>
            </a:r>
            <a:endParaRPr lang="el-GR" dirty="0"/>
          </a:p>
        </p:txBody>
      </p:sp>
    </p:spTree>
    <p:extLst>
      <p:ext uri="{BB962C8B-B14F-4D97-AF65-F5344CB8AC3E}">
        <p14:creationId xmlns:p14="http://schemas.microsoft.com/office/powerpoint/2010/main" val="4044519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366"/>
            <a:ext cx="8784976" cy="628054"/>
          </a:xfrm>
        </p:spPr>
        <p:txBody>
          <a:bodyPr>
            <a:normAutofit fontScale="90000"/>
          </a:bodyPr>
          <a:lstStyle/>
          <a:p>
            <a:pPr algn="l"/>
            <a:r>
              <a:rPr lang="en-US" dirty="0"/>
              <a:t>Challenges</a:t>
            </a:r>
          </a:p>
        </p:txBody>
      </p:sp>
      <p:sp>
        <p:nvSpPr>
          <p:cNvPr id="3" name="Content Placeholder 2"/>
          <p:cNvSpPr>
            <a:spLocks noGrp="1"/>
          </p:cNvSpPr>
          <p:nvPr>
            <p:ph idx="1"/>
          </p:nvPr>
        </p:nvSpPr>
        <p:spPr>
          <a:xfrm>
            <a:off x="251520" y="836712"/>
            <a:ext cx="8301608" cy="5616624"/>
          </a:xfrm>
        </p:spPr>
        <p:txBody>
          <a:bodyPr>
            <a:normAutofit/>
          </a:bodyPr>
          <a:lstStyle/>
          <a:p>
            <a:pPr marL="0" indent="0">
              <a:buNone/>
            </a:pPr>
            <a:r>
              <a:rPr lang="en-US" dirty="0"/>
              <a:t>Many challenges ahead</a:t>
            </a:r>
          </a:p>
          <a:p>
            <a:r>
              <a:rPr lang="en-US" dirty="0"/>
              <a:t>Address shortcomings of Deep Learning</a:t>
            </a:r>
          </a:p>
          <a:p>
            <a:pPr lvl="1"/>
            <a:r>
              <a:rPr lang="en-US" dirty="0"/>
              <a:t>e.g., transfer learning for reducing </a:t>
            </a:r>
            <a:r>
              <a:rPr lang="en-US" dirty="0" err="1"/>
              <a:t>labelling</a:t>
            </a:r>
            <a:r>
              <a:rPr lang="en-US" dirty="0"/>
              <a:t> cost</a:t>
            </a:r>
          </a:p>
          <a:p>
            <a:r>
              <a:rPr lang="en-US" dirty="0"/>
              <a:t>Cover gaps</a:t>
            </a:r>
          </a:p>
          <a:p>
            <a:pPr lvl="1"/>
            <a:r>
              <a:rPr lang="en-US" dirty="0"/>
              <a:t>e.g., incremental ER for semi-structured data</a:t>
            </a:r>
          </a:p>
          <a:p>
            <a:r>
              <a:rPr lang="en-US" dirty="0"/>
              <a:t>New domains</a:t>
            </a:r>
          </a:p>
          <a:p>
            <a:pPr lvl="1"/>
            <a:r>
              <a:rPr lang="en-US" dirty="0"/>
              <a:t>e.g., adapt aforementioned techniques to privacy-preserving Entity Resolution</a:t>
            </a:r>
          </a:p>
        </p:txBody>
      </p:sp>
      <p:sp>
        <p:nvSpPr>
          <p:cNvPr id="4" name="Footer Placeholder 3">
            <a:extLst>
              <a:ext uri="{FF2B5EF4-FFF2-40B4-BE49-F238E27FC236}">
                <a16:creationId xmlns:a16="http://schemas.microsoft.com/office/drawing/2014/main" id="{31BD89F0-918E-4836-9B4C-683C14AD8FF2}"/>
              </a:ext>
            </a:extLst>
          </p:cNvPr>
          <p:cNvSpPr>
            <a:spLocks noGrp="1"/>
          </p:cNvSpPr>
          <p:nvPr>
            <p:ph type="ftr" sz="quarter" idx="11"/>
          </p:nvPr>
        </p:nvSpPr>
        <p:spPr/>
        <p:txBody>
          <a:bodyPr/>
          <a:lstStyle/>
          <a:p>
            <a:r>
              <a:rPr lang="pt-BR" dirty="0"/>
              <a:t>Papadakis, Ioannou, Palpanas</a:t>
            </a:r>
            <a:endParaRPr lang="el-GR" dirty="0"/>
          </a:p>
        </p:txBody>
      </p:sp>
    </p:spTree>
    <p:extLst>
      <p:ext uri="{BB962C8B-B14F-4D97-AF65-F5344CB8AC3E}">
        <p14:creationId xmlns:p14="http://schemas.microsoft.com/office/powerpoint/2010/main" val="1693276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692696"/>
          </a:xfrm>
        </p:spPr>
        <p:txBody>
          <a:bodyPr>
            <a:normAutofit fontScale="90000"/>
          </a:bodyPr>
          <a:lstStyle/>
          <a:p>
            <a:pPr algn="l"/>
            <a:r>
              <a:rPr lang="en-US" dirty="0"/>
              <a:t>ER Systems</a:t>
            </a:r>
          </a:p>
        </p:txBody>
      </p:sp>
      <p:sp>
        <p:nvSpPr>
          <p:cNvPr id="3" name="Content Placeholder 2"/>
          <p:cNvSpPr>
            <a:spLocks noGrp="1"/>
          </p:cNvSpPr>
          <p:nvPr>
            <p:ph idx="1"/>
          </p:nvPr>
        </p:nvSpPr>
        <p:spPr>
          <a:xfrm>
            <a:off x="323528" y="908720"/>
            <a:ext cx="8496944" cy="5472608"/>
          </a:xfrm>
        </p:spPr>
        <p:txBody>
          <a:bodyPr>
            <a:normAutofit lnSpcReduction="10000"/>
          </a:bodyPr>
          <a:lstStyle/>
          <a:p>
            <a:r>
              <a:rPr lang="en-US" dirty="0"/>
              <a:t>Literature focuses on stand-alone methods</a:t>
            </a:r>
          </a:p>
          <a:p>
            <a:r>
              <a:rPr lang="en-US" dirty="0"/>
              <a:t>More emphasis on end-to-end systems</a:t>
            </a:r>
          </a:p>
          <a:p>
            <a:pPr lvl="1"/>
            <a:r>
              <a:rPr lang="en-US" dirty="0"/>
              <a:t>Examples: Magellan [1], </a:t>
            </a:r>
            <a:r>
              <a:rPr lang="en-US" dirty="0" err="1"/>
              <a:t>JedAI</a:t>
            </a:r>
            <a:r>
              <a:rPr lang="en-US" dirty="0"/>
              <a:t> [2]</a:t>
            </a:r>
          </a:p>
          <a:p>
            <a:pPr lvl="1"/>
            <a:r>
              <a:rPr lang="en-US" dirty="0"/>
              <a:t>Partially cover the 4 generations</a:t>
            </a:r>
          </a:p>
          <a:p>
            <a:pPr lvl="1"/>
            <a:r>
              <a:rPr lang="en-US" dirty="0"/>
              <a:t>More efforts meeting the following requirements [1,3]:</a:t>
            </a:r>
          </a:p>
          <a:p>
            <a:pPr lvl="2"/>
            <a:r>
              <a:rPr lang="en-US" dirty="0"/>
              <a:t>open-source, extensible systems</a:t>
            </a:r>
          </a:p>
          <a:p>
            <a:pPr lvl="2"/>
            <a:r>
              <a:rPr lang="en-US" dirty="0"/>
              <a:t>process data of any </a:t>
            </a:r>
            <a:r>
              <a:rPr lang="en-US" dirty="0" err="1"/>
              <a:t>structuredness</a:t>
            </a:r>
            <a:endParaRPr lang="en-US" dirty="0"/>
          </a:p>
          <a:p>
            <a:pPr lvl="2"/>
            <a:r>
              <a:rPr lang="en-US" dirty="0"/>
              <a:t>no coding for users</a:t>
            </a:r>
          </a:p>
          <a:p>
            <a:pPr lvl="2"/>
            <a:r>
              <a:rPr lang="en-US" dirty="0"/>
              <a:t>guidelines for creating effective solutions</a:t>
            </a:r>
          </a:p>
          <a:p>
            <a:pPr lvl="2"/>
            <a:r>
              <a:rPr lang="en-US" dirty="0"/>
              <a:t>covers the entire end-to-end pipeline exploit</a:t>
            </a:r>
          </a:p>
          <a:p>
            <a:pPr lvl="2"/>
            <a:r>
              <a:rPr lang="en-US" dirty="0"/>
              <a:t>a wide range of techniques </a:t>
            </a:r>
          </a:p>
          <a:p>
            <a:pPr lvl="2"/>
            <a:endParaRPr lang="en-US" dirty="0"/>
          </a:p>
        </p:txBody>
      </p:sp>
      <p:sp>
        <p:nvSpPr>
          <p:cNvPr id="4" name="Footer Placeholder 3"/>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40474281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sp>
        <p:nvSpPr>
          <p:cNvPr id="3" name="Title 1"/>
          <p:cNvSpPr txBox="1">
            <a:spLocks/>
          </p:cNvSpPr>
          <p:nvPr/>
        </p:nvSpPr>
        <p:spPr>
          <a:xfrm>
            <a:off x="0" y="0"/>
            <a:ext cx="9144000" cy="667193"/>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Automatic Configuration</a:t>
            </a:r>
          </a:p>
        </p:txBody>
      </p:sp>
      <p:sp>
        <p:nvSpPr>
          <p:cNvPr id="4" name="Content Placeholder 2"/>
          <p:cNvSpPr txBox="1">
            <a:spLocks/>
          </p:cNvSpPr>
          <p:nvPr/>
        </p:nvSpPr>
        <p:spPr>
          <a:xfrm>
            <a:off x="467544" y="1097643"/>
            <a:ext cx="8676456" cy="5499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Facts:</a:t>
            </a:r>
          </a:p>
          <a:p>
            <a:r>
              <a:rPr lang="en-US" sz="2400" dirty="0"/>
              <a:t>Several parameters in every method </a:t>
            </a:r>
          </a:p>
          <a:p>
            <a:pPr lvl="1"/>
            <a:r>
              <a:rPr lang="en-US" sz="2000" dirty="0"/>
              <a:t>Applies to all generations and workflow steps</a:t>
            </a:r>
          </a:p>
          <a:p>
            <a:r>
              <a:rPr lang="en-US" sz="2400" dirty="0"/>
              <a:t>Performance sensitive to internal configuration</a:t>
            </a:r>
          </a:p>
          <a:p>
            <a:r>
              <a:rPr lang="da-DK" sz="2400" dirty="0"/>
              <a:t>Manual fine-tuning required</a:t>
            </a:r>
          </a:p>
          <a:p>
            <a:pPr marL="0" indent="0">
              <a:buNone/>
            </a:pPr>
            <a:endParaRPr lang="en-US" sz="2000" dirty="0"/>
          </a:p>
          <a:p>
            <a:pPr marL="0" indent="0" defTabSz="688975">
              <a:buNone/>
            </a:pPr>
            <a:r>
              <a:rPr lang="en-US" sz="2400" b="1" dirty="0"/>
              <a:t>Open Research Directions:</a:t>
            </a:r>
          </a:p>
          <a:p>
            <a:pPr defTabSz="688975"/>
            <a:r>
              <a:rPr lang="en-US" sz="2400" dirty="0"/>
              <a:t>Plug-and-play methods</a:t>
            </a:r>
          </a:p>
          <a:p>
            <a:pPr defTabSz="688975"/>
            <a:r>
              <a:rPr lang="en-US" sz="2400" dirty="0"/>
              <a:t>Data-driven configuration</a:t>
            </a:r>
          </a:p>
        </p:txBody>
      </p:sp>
    </p:spTree>
    <p:extLst>
      <p:ext uri="{BB962C8B-B14F-4D97-AF65-F5344CB8AC3E}">
        <p14:creationId xmlns:p14="http://schemas.microsoft.com/office/powerpoint/2010/main" val="41506104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pt-BR"/>
              <a:t>Papadakis, Ioannou, Palpanas</a:t>
            </a:r>
            <a:endParaRPr lang="el-GR" dirty="0"/>
          </a:p>
        </p:txBody>
      </p:sp>
      <p:sp>
        <p:nvSpPr>
          <p:cNvPr id="3" name="TextBox 2"/>
          <p:cNvSpPr txBox="1"/>
          <p:nvPr/>
        </p:nvSpPr>
        <p:spPr>
          <a:xfrm>
            <a:off x="899592" y="2286164"/>
            <a:ext cx="6840760" cy="830997"/>
          </a:xfrm>
          <a:prstGeom prst="rect">
            <a:avLst/>
          </a:prstGeom>
          <a:noFill/>
        </p:spPr>
        <p:txBody>
          <a:bodyPr wrap="square" rtlCol="0">
            <a:spAutoFit/>
          </a:bodyPr>
          <a:lstStyle/>
          <a:p>
            <a:pPr algn="ctr"/>
            <a:r>
              <a:rPr lang="en-US" sz="4800" b="1" dirty="0"/>
              <a:t>Thank You!</a:t>
            </a:r>
          </a:p>
        </p:txBody>
      </p:sp>
    </p:spTree>
    <p:extLst>
      <p:ext uri="{BB962C8B-B14F-4D97-AF65-F5344CB8AC3E}">
        <p14:creationId xmlns:p14="http://schemas.microsoft.com/office/powerpoint/2010/main" val="15179173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998"/>
            <a:ext cx="8892480" cy="706090"/>
          </a:xfrm>
        </p:spPr>
        <p:txBody>
          <a:bodyPr>
            <a:normAutofit fontScale="90000"/>
          </a:bodyPr>
          <a:lstStyle/>
          <a:p>
            <a:pPr algn="l"/>
            <a:r>
              <a:rPr lang="en-US" dirty="0"/>
              <a:t>References</a:t>
            </a:r>
          </a:p>
        </p:txBody>
      </p:sp>
      <p:sp>
        <p:nvSpPr>
          <p:cNvPr id="3" name="Content Placeholder 2"/>
          <p:cNvSpPr>
            <a:spLocks noGrp="1"/>
          </p:cNvSpPr>
          <p:nvPr>
            <p:ph idx="1"/>
          </p:nvPr>
        </p:nvSpPr>
        <p:spPr>
          <a:xfrm>
            <a:off x="179512" y="836712"/>
            <a:ext cx="8784976" cy="5616624"/>
          </a:xfrm>
        </p:spPr>
        <p:txBody>
          <a:bodyPr>
            <a:normAutofit/>
          </a:bodyPr>
          <a:lstStyle/>
          <a:p>
            <a:pPr marL="514350" indent="-514350">
              <a:buFont typeface="+mj-lt"/>
              <a:buAutoNum type="arabicPeriod"/>
            </a:pPr>
            <a:r>
              <a:rPr lang="en-US" sz="1800" dirty="0"/>
              <a:t>P. </a:t>
            </a:r>
            <a:r>
              <a:rPr lang="en-US" sz="1800" dirty="0" err="1"/>
              <a:t>Konda</a:t>
            </a:r>
            <a:r>
              <a:rPr lang="en-US" sz="1800" dirty="0"/>
              <a:t>, S. Das, P. S. G. C., A. Doan, A. </a:t>
            </a:r>
            <a:r>
              <a:rPr lang="en-US" sz="1800" dirty="0" err="1"/>
              <a:t>Ardalan</a:t>
            </a:r>
            <a:r>
              <a:rPr lang="en-US" sz="1800" dirty="0"/>
              <a:t>, J. R. Ballard, H. Li, F. </a:t>
            </a:r>
            <a:r>
              <a:rPr lang="en-US" sz="1800" dirty="0" err="1"/>
              <a:t>Panahi</a:t>
            </a:r>
            <a:r>
              <a:rPr lang="en-US" sz="1800" dirty="0"/>
              <a:t>, H. Zhang, J. F. </a:t>
            </a:r>
            <a:r>
              <a:rPr lang="en-US" sz="1800" dirty="0" err="1"/>
              <a:t>Naughton</a:t>
            </a:r>
            <a:r>
              <a:rPr lang="en-US" sz="1800" dirty="0"/>
              <a:t>, S. Prasad, G. Krishnan, R. Deep, and V. </a:t>
            </a:r>
            <a:r>
              <a:rPr lang="en-US" sz="1800" dirty="0" err="1"/>
              <a:t>Raghavendra</a:t>
            </a:r>
            <a:r>
              <a:rPr lang="en-US" sz="1800" dirty="0"/>
              <a:t>. Magellan: Toward building entity matching management systems. PVLDB, 9(12):1197–1208, 2016.</a:t>
            </a:r>
          </a:p>
          <a:p>
            <a:pPr marL="514350" indent="-514350">
              <a:buFont typeface="+mj-lt"/>
              <a:buAutoNum type="arabicPeriod"/>
            </a:pPr>
            <a:r>
              <a:rPr lang="en-US" sz="1800" dirty="0"/>
              <a:t>G. </a:t>
            </a:r>
            <a:r>
              <a:rPr lang="en-US" sz="1800" dirty="0" err="1"/>
              <a:t>Papadakis</a:t>
            </a:r>
            <a:r>
              <a:rPr lang="en-US" sz="1800" dirty="0"/>
              <a:t>, L. </a:t>
            </a:r>
            <a:r>
              <a:rPr lang="en-US" sz="1800" dirty="0" err="1"/>
              <a:t>Tsekouras</a:t>
            </a:r>
            <a:r>
              <a:rPr lang="en-US" sz="1800" dirty="0"/>
              <a:t>, E. </a:t>
            </a:r>
            <a:r>
              <a:rPr lang="en-US" sz="1800" dirty="0" err="1"/>
              <a:t>Thanos</a:t>
            </a:r>
            <a:r>
              <a:rPr lang="en-US" sz="1800" dirty="0"/>
              <a:t>, G. Giannakopoulos, T. </a:t>
            </a:r>
            <a:r>
              <a:rPr lang="en-US" sz="1800" dirty="0" err="1"/>
              <a:t>Palpanas</a:t>
            </a:r>
            <a:r>
              <a:rPr lang="en-US" sz="1800" dirty="0"/>
              <a:t>, and M. </a:t>
            </a:r>
            <a:r>
              <a:rPr lang="en-US" sz="1800" dirty="0" err="1"/>
              <a:t>Koubarakis</a:t>
            </a:r>
            <a:r>
              <a:rPr lang="en-US" sz="1800" dirty="0"/>
              <a:t>. Domain- and </a:t>
            </a:r>
            <a:r>
              <a:rPr lang="en-US" sz="1800" dirty="0" err="1"/>
              <a:t>structureagnostic</a:t>
            </a:r>
            <a:r>
              <a:rPr lang="en-US" sz="1800" dirty="0"/>
              <a:t> end-to-end entity resolution with </a:t>
            </a:r>
            <a:r>
              <a:rPr lang="en-US" sz="1800" dirty="0" err="1"/>
              <a:t>jedai</a:t>
            </a:r>
            <a:r>
              <a:rPr lang="en-US" sz="1800" dirty="0"/>
              <a:t>. SIGMOD Record, 48(4):31, 2019.</a:t>
            </a:r>
          </a:p>
          <a:p>
            <a:pPr marL="514350" indent="-514350">
              <a:buFont typeface="+mj-lt"/>
              <a:buAutoNum type="arabicPeriod"/>
            </a:pPr>
            <a:r>
              <a:rPr lang="en-US" sz="1800" dirty="0"/>
              <a:t>B. </a:t>
            </a:r>
            <a:r>
              <a:rPr lang="en-US" sz="1800" dirty="0" err="1"/>
              <a:t>Golshan</a:t>
            </a:r>
            <a:r>
              <a:rPr lang="en-US" sz="1800" dirty="0"/>
              <a:t>, A. Y. Halevy, G. A. </a:t>
            </a:r>
            <a:r>
              <a:rPr lang="en-US" sz="1800" dirty="0" err="1"/>
              <a:t>Mihaila</a:t>
            </a:r>
            <a:r>
              <a:rPr lang="en-US" sz="1800" dirty="0"/>
              <a:t>, and W. Tan. Data integration: After the teenage years. In PODS, pages 101–106, 2017.</a:t>
            </a:r>
          </a:p>
        </p:txBody>
      </p:sp>
      <p:sp>
        <p:nvSpPr>
          <p:cNvPr id="4" name="Footer Placeholder 3">
            <a:extLst>
              <a:ext uri="{FF2B5EF4-FFF2-40B4-BE49-F238E27FC236}">
                <a16:creationId xmlns:a16="http://schemas.microsoft.com/office/drawing/2014/main" id="{C453587C-EBC6-4BCF-83E4-210C9CA518EE}"/>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427914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9BAFC51-5135-4976-8D37-5FD9F908487B}"/>
              </a:ext>
            </a:extLst>
          </p:cNvPr>
          <p:cNvSpPr txBox="1">
            <a:spLocks noChangeArrowheads="1"/>
          </p:cNvSpPr>
          <p:nvPr/>
        </p:nvSpPr>
        <p:spPr>
          <a:xfrm>
            <a:off x="251520" y="0"/>
            <a:ext cx="7704856"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Entity Resolution</a:t>
            </a:r>
          </a:p>
        </p:txBody>
      </p:sp>
      <p:sp>
        <p:nvSpPr>
          <p:cNvPr id="5" name="Rectangle 3">
            <a:extLst>
              <a:ext uri="{FF2B5EF4-FFF2-40B4-BE49-F238E27FC236}">
                <a16:creationId xmlns:a16="http://schemas.microsoft.com/office/drawing/2014/main" id="{AA7845FA-2B07-4E39-A6C6-1DFE3F45A0D0}"/>
              </a:ext>
            </a:extLst>
          </p:cNvPr>
          <p:cNvSpPr txBox="1">
            <a:spLocks noChangeArrowheads="1"/>
          </p:cNvSpPr>
          <p:nvPr/>
        </p:nvSpPr>
        <p:spPr>
          <a:xfrm>
            <a:off x="179512" y="838340"/>
            <a:ext cx="8856984" cy="58310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Identifies and aggregates the </a:t>
            </a:r>
            <a:r>
              <a:rPr lang="en-US" sz="2600" dirty="0">
                <a:solidFill>
                  <a:srgbClr val="C00000"/>
                </a:solidFill>
              </a:rPr>
              <a:t>different</a:t>
            </a:r>
            <a:r>
              <a:rPr lang="en-US" sz="2600" dirty="0"/>
              <a:t> entity profiles that describe the </a:t>
            </a:r>
            <a:r>
              <a:rPr lang="en-US" sz="2600" dirty="0">
                <a:solidFill>
                  <a:srgbClr val="C00000"/>
                </a:solidFill>
              </a:rPr>
              <a:t>same</a:t>
            </a:r>
            <a:r>
              <a:rPr lang="en-US" sz="2600" dirty="0"/>
              <a:t> objects [1,2,3,4]</a:t>
            </a:r>
            <a:endParaRPr lang="en-US" sz="2400" dirty="0"/>
          </a:p>
          <a:p>
            <a:pPr marL="342900" lvl="1" indent="-342900">
              <a:buFont typeface="Arial" pitchFamily="34" charset="0"/>
              <a:buChar char="•"/>
            </a:pPr>
            <a:r>
              <a:rPr lang="en-US" sz="2600" dirty="0"/>
              <a:t>Primary usefulness:</a:t>
            </a:r>
          </a:p>
          <a:p>
            <a:pPr lvl="1"/>
            <a:r>
              <a:rPr lang="en-US" sz="2600" dirty="0"/>
              <a:t>Improves data quality and integrity </a:t>
            </a:r>
          </a:p>
          <a:p>
            <a:pPr lvl="1"/>
            <a:r>
              <a:rPr lang="en-US" sz="2600" dirty="0"/>
              <a:t>Fosters re-use of existing data sources</a:t>
            </a:r>
          </a:p>
          <a:p>
            <a:pPr marL="342900" lvl="1" indent="-342900">
              <a:buFont typeface="Arial" pitchFamily="34" charset="0"/>
              <a:buChar char="•"/>
            </a:pPr>
            <a:r>
              <a:rPr lang="en-US" sz="2600" dirty="0"/>
              <a:t>Example application domains:</a:t>
            </a:r>
          </a:p>
          <a:p>
            <a:pPr lvl="1"/>
            <a:r>
              <a:rPr lang="en-US" sz="2600" dirty="0"/>
              <a:t>Linked Data</a:t>
            </a:r>
          </a:p>
          <a:p>
            <a:pPr lvl="1"/>
            <a:r>
              <a:rPr lang="en-US" sz="2600" dirty="0"/>
              <a:t>Building Knowledge Graphs</a:t>
            </a:r>
          </a:p>
          <a:p>
            <a:pPr lvl="1"/>
            <a:r>
              <a:rPr lang="en-US" sz="2600" dirty="0"/>
              <a:t>Census data</a:t>
            </a:r>
          </a:p>
          <a:p>
            <a:pPr lvl="1"/>
            <a:r>
              <a:rPr lang="en-US" sz="2600" dirty="0"/>
              <a:t>Price comparison portals</a:t>
            </a:r>
          </a:p>
          <a:p>
            <a:pPr lvl="1"/>
            <a:endParaRPr lang="en-US" sz="2600" dirty="0"/>
          </a:p>
          <a:p>
            <a:pPr lvl="1"/>
            <a:endParaRPr lang="en-US" sz="2600" dirty="0"/>
          </a:p>
        </p:txBody>
      </p:sp>
      <p:sp>
        <p:nvSpPr>
          <p:cNvPr id="2" name="Footer Placeholder 1">
            <a:extLst>
              <a:ext uri="{FF2B5EF4-FFF2-40B4-BE49-F238E27FC236}">
                <a16:creationId xmlns:a16="http://schemas.microsoft.com/office/drawing/2014/main" id="{E9CF95A8-3866-4237-9515-65893F7C9EE7}"/>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424215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9BAFC51-5135-4976-8D37-5FD9F908487B}"/>
              </a:ext>
            </a:extLst>
          </p:cNvPr>
          <p:cNvSpPr txBox="1">
            <a:spLocks noChangeArrowheads="1"/>
          </p:cNvSpPr>
          <p:nvPr/>
        </p:nvSpPr>
        <p:spPr>
          <a:xfrm>
            <a:off x="251520" y="0"/>
            <a:ext cx="7704856"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Types of Entity Resolution</a:t>
            </a:r>
          </a:p>
        </p:txBody>
      </p:sp>
      <p:sp>
        <p:nvSpPr>
          <p:cNvPr id="5" name="Rectangle 3">
            <a:extLst>
              <a:ext uri="{FF2B5EF4-FFF2-40B4-BE49-F238E27FC236}">
                <a16:creationId xmlns:a16="http://schemas.microsoft.com/office/drawing/2014/main" id="{AA7845FA-2B07-4E39-A6C6-1DFE3F45A0D0}"/>
              </a:ext>
            </a:extLst>
          </p:cNvPr>
          <p:cNvSpPr txBox="1">
            <a:spLocks noChangeArrowheads="1"/>
          </p:cNvSpPr>
          <p:nvPr/>
        </p:nvSpPr>
        <p:spPr>
          <a:xfrm>
            <a:off x="179512" y="838340"/>
            <a:ext cx="8856984" cy="58310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given entity collections can be of two types:    </a:t>
            </a:r>
          </a:p>
          <a:p>
            <a:pPr marL="0" indent="0">
              <a:buNone/>
            </a:pPr>
            <a:r>
              <a:rPr lang="en-US" sz="2800" dirty="0">
                <a:solidFill>
                  <a:schemeClr val="tx2">
                    <a:lumMod val="60000"/>
                    <a:lumOff val="40000"/>
                  </a:schemeClr>
                </a:solidFill>
              </a:rPr>
              <a:t>     clean</a:t>
            </a:r>
            <a:r>
              <a:rPr lang="en-US" sz="2800" dirty="0"/>
              <a:t> + </a:t>
            </a:r>
            <a:r>
              <a:rPr lang="en-US" sz="2800" dirty="0">
                <a:solidFill>
                  <a:schemeClr val="tx2">
                    <a:lumMod val="60000"/>
                    <a:lumOff val="40000"/>
                  </a:schemeClr>
                </a:solidFill>
              </a:rPr>
              <a:t>dirty</a:t>
            </a:r>
            <a:r>
              <a:rPr lang="en-US" sz="2800" dirty="0"/>
              <a:t> [3,5]</a:t>
            </a:r>
          </a:p>
          <a:p>
            <a:pPr marL="354013" indent="-265113"/>
            <a:r>
              <a:rPr lang="en-US" sz="2800" dirty="0"/>
              <a:t>Clean:</a:t>
            </a:r>
          </a:p>
          <a:p>
            <a:pPr marL="754063" lvl="1" indent="-265113"/>
            <a:r>
              <a:rPr lang="en-US" dirty="0"/>
              <a:t>Duplicate-free data</a:t>
            </a:r>
          </a:p>
          <a:p>
            <a:pPr marL="754063" lvl="1" indent="-265113"/>
            <a:r>
              <a:rPr lang="en-US" dirty="0"/>
              <a:t>E.g., DBLP, ACM Digital Library, Wikipedia, Freebase </a:t>
            </a:r>
          </a:p>
          <a:p>
            <a:pPr marL="354013" indent="-265113"/>
            <a:r>
              <a:rPr lang="en-US" sz="2800" dirty="0"/>
              <a:t>Dirty:</a:t>
            </a:r>
          </a:p>
          <a:p>
            <a:pPr marL="754063" lvl="1" indent="-265113"/>
            <a:r>
              <a:rPr lang="en-US" dirty="0"/>
              <a:t>Contain duplicate entity profiles</a:t>
            </a:r>
            <a:endParaRPr lang="en-US" sz="3200" dirty="0"/>
          </a:p>
          <a:p>
            <a:pPr marL="754063" lvl="1" indent="-265113"/>
            <a:r>
              <a:rPr lang="en-US" sz="3200" dirty="0"/>
              <a:t>E</a:t>
            </a:r>
            <a:r>
              <a:rPr lang="en-US" sz="2800" dirty="0"/>
              <a:t>.g., Google Scholar, </a:t>
            </a:r>
            <a:r>
              <a:rPr lang="en-US" sz="2800" dirty="0" err="1"/>
              <a:t>CiteseerX</a:t>
            </a:r>
            <a:endParaRPr lang="en-US" sz="2800" dirty="0"/>
          </a:p>
          <a:p>
            <a:pPr marL="0" indent="0">
              <a:buNone/>
            </a:pPr>
            <a:endParaRPr lang="en-US" sz="2800" dirty="0"/>
          </a:p>
          <a:p>
            <a:pPr marL="518831" indent="-518831">
              <a:buFont typeface="+mj-lt"/>
              <a:buAutoNum type="arabicPeriod"/>
            </a:pPr>
            <a:endParaRPr lang="en-US" sz="2800" dirty="0"/>
          </a:p>
          <a:p>
            <a:endParaRPr lang="en-US" sz="2800" dirty="0"/>
          </a:p>
        </p:txBody>
      </p:sp>
      <p:sp>
        <p:nvSpPr>
          <p:cNvPr id="2" name="Footer Placeholder 1">
            <a:extLst>
              <a:ext uri="{FF2B5EF4-FFF2-40B4-BE49-F238E27FC236}">
                <a16:creationId xmlns:a16="http://schemas.microsoft.com/office/drawing/2014/main" id="{4177BD7B-99F3-4217-BC07-61F01EE23C57}"/>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380618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9BAFC51-5135-4976-8D37-5FD9F908487B}"/>
              </a:ext>
            </a:extLst>
          </p:cNvPr>
          <p:cNvSpPr txBox="1">
            <a:spLocks noChangeArrowheads="1"/>
          </p:cNvSpPr>
          <p:nvPr/>
        </p:nvSpPr>
        <p:spPr>
          <a:xfrm>
            <a:off x="251520" y="0"/>
            <a:ext cx="7704856"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Types of Entity Resolution</a:t>
            </a:r>
          </a:p>
        </p:txBody>
      </p:sp>
      <p:sp>
        <p:nvSpPr>
          <p:cNvPr id="5" name="Rectangle 3">
            <a:extLst>
              <a:ext uri="{FF2B5EF4-FFF2-40B4-BE49-F238E27FC236}">
                <a16:creationId xmlns:a16="http://schemas.microsoft.com/office/drawing/2014/main" id="{AA7845FA-2B07-4E39-A6C6-1DFE3F45A0D0}"/>
              </a:ext>
            </a:extLst>
          </p:cNvPr>
          <p:cNvSpPr txBox="1">
            <a:spLocks noChangeArrowheads="1"/>
          </p:cNvSpPr>
          <p:nvPr/>
        </p:nvSpPr>
        <p:spPr>
          <a:xfrm>
            <a:off x="179512" y="838340"/>
            <a:ext cx="8856984" cy="58310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given entity collections can be of two types:    </a:t>
            </a:r>
          </a:p>
          <a:p>
            <a:pPr marL="0" indent="0">
              <a:buNone/>
            </a:pPr>
            <a:r>
              <a:rPr lang="en-US" sz="2800" dirty="0">
                <a:solidFill>
                  <a:schemeClr val="tx2">
                    <a:lumMod val="60000"/>
                    <a:lumOff val="40000"/>
                  </a:schemeClr>
                </a:solidFill>
              </a:rPr>
              <a:t>     clean</a:t>
            </a:r>
            <a:r>
              <a:rPr lang="en-US" sz="2800" dirty="0"/>
              <a:t> + </a:t>
            </a:r>
            <a:r>
              <a:rPr lang="en-US" sz="2800" dirty="0">
                <a:solidFill>
                  <a:schemeClr val="tx2">
                    <a:lumMod val="60000"/>
                    <a:lumOff val="40000"/>
                  </a:schemeClr>
                </a:solidFill>
              </a:rPr>
              <a:t>dirty</a:t>
            </a:r>
            <a:r>
              <a:rPr lang="en-US" sz="2800" dirty="0"/>
              <a:t> [3,5]</a:t>
            </a:r>
          </a:p>
          <a:p>
            <a:pPr marL="354013" indent="-265113"/>
            <a:r>
              <a:rPr lang="en-US" sz="2800" dirty="0"/>
              <a:t>Clean:</a:t>
            </a:r>
          </a:p>
          <a:p>
            <a:pPr marL="754063" lvl="1" indent="-265113"/>
            <a:r>
              <a:rPr lang="en-US" dirty="0"/>
              <a:t>Duplicate-free data</a:t>
            </a:r>
          </a:p>
          <a:p>
            <a:pPr marL="754063" lvl="1" indent="-265113"/>
            <a:r>
              <a:rPr lang="en-US" dirty="0"/>
              <a:t>E.g., DBLP, ACM Digital Library, Wikipedia, Freebase </a:t>
            </a:r>
          </a:p>
          <a:p>
            <a:pPr marL="354013" indent="-265113"/>
            <a:r>
              <a:rPr lang="en-US" sz="2800" dirty="0"/>
              <a:t>Dirty:</a:t>
            </a:r>
          </a:p>
          <a:p>
            <a:pPr marL="754063" lvl="1" indent="-265113"/>
            <a:r>
              <a:rPr lang="en-US" dirty="0"/>
              <a:t>Contain duplicate entity profiles</a:t>
            </a:r>
            <a:endParaRPr lang="en-US" sz="3200" dirty="0"/>
          </a:p>
          <a:p>
            <a:pPr marL="754063" lvl="1" indent="-265113"/>
            <a:r>
              <a:rPr lang="en-US" sz="3200" dirty="0"/>
              <a:t>E</a:t>
            </a:r>
            <a:r>
              <a:rPr lang="en-US" sz="2800" dirty="0"/>
              <a:t>.g., Google Scholar, </a:t>
            </a:r>
            <a:r>
              <a:rPr lang="en-US" sz="2800" dirty="0" err="1"/>
              <a:t>CiteseerX</a:t>
            </a:r>
            <a:endParaRPr lang="en-US" sz="2800" dirty="0"/>
          </a:p>
          <a:p>
            <a:pPr marL="0" indent="0">
              <a:buNone/>
            </a:pPr>
            <a:endParaRPr lang="en-US" sz="2800" dirty="0"/>
          </a:p>
          <a:p>
            <a:pPr marL="518831" indent="-518831">
              <a:buFont typeface="+mj-lt"/>
              <a:buAutoNum type="arabicPeriod"/>
            </a:pPr>
            <a:endParaRPr lang="en-US" sz="2800" dirty="0"/>
          </a:p>
          <a:p>
            <a:endParaRPr lang="en-US" sz="2800" dirty="0"/>
          </a:p>
        </p:txBody>
      </p:sp>
      <p:sp>
        <p:nvSpPr>
          <p:cNvPr id="2" name="Cylinder 1">
            <a:extLst>
              <a:ext uri="{FF2B5EF4-FFF2-40B4-BE49-F238E27FC236}">
                <a16:creationId xmlns:a16="http://schemas.microsoft.com/office/drawing/2014/main" id="{89445A47-EF04-4330-8763-268056D1202C}"/>
              </a:ext>
            </a:extLst>
          </p:cNvPr>
          <p:cNvSpPr/>
          <p:nvPr/>
        </p:nvSpPr>
        <p:spPr>
          <a:xfrm>
            <a:off x="755576" y="5229200"/>
            <a:ext cx="1800200" cy="129614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 name="Cylinder 6">
            <a:extLst>
              <a:ext uri="{FF2B5EF4-FFF2-40B4-BE49-F238E27FC236}">
                <a16:creationId xmlns:a16="http://schemas.microsoft.com/office/drawing/2014/main" id="{F2BBDCC1-9A13-487F-85F0-EC6DDD46889A}"/>
              </a:ext>
            </a:extLst>
          </p:cNvPr>
          <p:cNvSpPr/>
          <p:nvPr/>
        </p:nvSpPr>
        <p:spPr>
          <a:xfrm>
            <a:off x="3275856" y="5221223"/>
            <a:ext cx="1800200" cy="129614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1F26017B-5C41-472F-A46D-6EEBAECFFB8D}"/>
              </a:ext>
            </a:extLst>
          </p:cNvPr>
          <p:cNvSpPr txBox="1"/>
          <p:nvPr/>
        </p:nvSpPr>
        <p:spPr>
          <a:xfrm>
            <a:off x="1027145" y="5221223"/>
            <a:ext cx="1251756" cy="369332"/>
          </a:xfrm>
          <a:prstGeom prst="rect">
            <a:avLst/>
          </a:prstGeom>
          <a:noFill/>
        </p:spPr>
        <p:txBody>
          <a:bodyPr wrap="square" rtlCol="0">
            <a:spAutoFit/>
          </a:bodyPr>
          <a:lstStyle/>
          <a:p>
            <a:pPr algn="ctr"/>
            <a:r>
              <a:rPr lang="en-US" dirty="0"/>
              <a:t>Clean</a:t>
            </a:r>
          </a:p>
        </p:txBody>
      </p:sp>
      <p:sp>
        <p:nvSpPr>
          <p:cNvPr id="8" name="TextBox 7">
            <a:extLst>
              <a:ext uri="{FF2B5EF4-FFF2-40B4-BE49-F238E27FC236}">
                <a16:creationId xmlns:a16="http://schemas.microsoft.com/office/drawing/2014/main" id="{026E229C-D542-419A-8C9C-54EAB921EB58}"/>
              </a:ext>
            </a:extLst>
          </p:cNvPr>
          <p:cNvSpPr txBox="1"/>
          <p:nvPr/>
        </p:nvSpPr>
        <p:spPr>
          <a:xfrm>
            <a:off x="3685862" y="5221223"/>
            <a:ext cx="1080120" cy="369332"/>
          </a:xfrm>
          <a:prstGeom prst="rect">
            <a:avLst/>
          </a:prstGeom>
          <a:noFill/>
        </p:spPr>
        <p:txBody>
          <a:bodyPr wrap="square" rtlCol="0">
            <a:spAutoFit/>
          </a:bodyPr>
          <a:lstStyle/>
          <a:p>
            <a:pPr algn="ctr"/>
            <a:r>
              <a:rPr lang="en-US" dirty="0"/>
              <a:t>Dirty </a:t>
            </a:r>
          </a:p>
        </p:txBody>
      </p:sp>
      <p:sp>
        <p:nvSpPr>
          <p:cNvPr id="9" name="Isosceles Triangle 8">
            <a:extLst>
              <a:ext uri="{FF2B5EF4-FFF2-40B4-BE49-F238E27FC236}">
                <a16:creationId xmlns:a16="http://schemas.microsoft.com/office/drawing/2014/main" id="{A77DDD0A-AC6D-4717-9FF3-8D3F47008F51}"/>
              </a:ext>
            </a:extLst>
          </p:cNvPr>
          <p:cNvSpPr/>
          <p:nvPr/>
        </p:nvSpPr>
        <p:spPr>
          <a:xfrm>
            <a:off x="1647412" y="5650328"/>
            <a:ext cx="360040" cy="369332"/>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aque 10">
            <a:extLst>
              <a:ext uri="{FF2B5EF4-FFF2-40B4-BE49-F238E27FC236}">
                <a16:creationId xmlns:a16="http://schemas.microsoft.com/office/drawing/2014/main" id="{B3C1BB07-0126-4CFC-A5B0-CE4AEAD30779}"/>
              </a:ext>
            </a:extLst>
          </p:cNvPr>
          <p:cNvSpPr/>
          <p:nvPr/>
        </p:nvSpPr>
        <p:spPr>
          <a:xfrm>
            <a:off x="1979712" y="6136936"/>
            <a:ext cx="360040" cy="238831"/>
          </a:xfrm>
          <a:prstGeom prst="plaque">
            <a:avLst>
              <a:gd name="adj" fmla="val 4177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EC21018D-A942-4135-94AF-7BACDD917D72}"/>
              </a:ext>
            </a:extLst>
          </p:cNvPr>
          <p:cNvSpPr/>
          <p:nvPr/>
        </p:nvSpPr>
        <p:spPr>
          <a:xfrm rot="19452740">
            <a:off x="2122209" y="5669873"/>
            <a:ext cx="360040" cy="254472"/>
          </a:xfrm>
          <a:prstGeom prst="parallelogram">
            <a:avLst>
              <a:gd name="adj" fmla="val 4561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10B18E9-45B1-4363-A85A-815E7E11F3AB}"/>
              </a:ext>
            </a:extLst>
          </p:cNvPr>
          <p:cNvSpPr/>
          <p:nvPr/>
        </p:nvSpPr>
        <p:spPr>
          <a:xfrm>
            <a:off x="3426377" y="5588623"/>
            <a:ext cx="310839" cy="3108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446A4168-9EB4-407B-B716-42F213B8BB7C}"/>
              </a:ext>
            </a:extLst>
          </p:cNvPr>
          <p:cNvSpPr/>
          <p:nvPr/>
        </p:nvSpPr>
        <p:spPr>
          <a:xfrm>
            <a:off x="3891544" y="5713218"/>
            <a:ext cx="360040" cy="369332"/>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tial Circle 14">
            <a:extLst>
              <a:ext uri="{FF2B5EF4-FFF2-40B4-BE49-F238E27FC236}">
                <a16:creationId xmlns:a16="http://schemas.microsoft.com/office/drawing/2014/main" id="{68B092BA-8B9D-49B2-BEF4-318E57B056F8}"/>
              </a:ext>
            </a:extLst>
          </p:cNvPr>
          <p:cNvSpPr/>
          <p:nvPr/>
        </p:nvSpPr>
        <p:spPr>
          <a:xfrm>
            <a:off x="3737215" y="6180228"/>
            <a:ext cx="448291" cy="273108"/>
          </a:xfrm>
          <a:prstGeom prst="pi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laque 15">
            <a:extLst>
              <a:ext uri="{FF2B5EF4-FFF2-40B4-BE49-F238E27FC236}">
                <a16:creationId xmlns:a16="http://schemas.microsoft.com/office/drawing/2014/main" id="{7BF0CB86-A496-4912-BE24-FB172B2727AD}"/>
              </a:ext>
            </a:extLst>
          </p:cNvPr>
          <p:cNvSpPr/>
          <p:nvPr/>
        </p:nvSpPr>
        <p:spPr>
          <a:xfrm>
            <a:off x="4266339" y="6180228"/>
            <a:ext cx="360040" cy="238831"/>
          </a:xfrm>
          <a:prstGeom prst="plaque">
            <a:avLst>
              <a:gd name="adj" fmla="val 4177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9F00306E-D209-4C57-BD69-FEEBBE53C51C}"/>
              </a:ext>
            </a:extLst>
          </p:cNvPr>
          <p:cNvSpPr/>
          <p:nvPr/>
        </p:nvSpPr>
        <p:spPr>
          <a:xfrm rot="19452740">
            <a:off x="4472020" y="5669873"/>
            <a:ext cx="360040" cy="254472"/>
          </a:xfrm>
          <a:prstGeom prst="parallelogram">
            <a:avLst>
              <a:gd name="adj" fmla="val 4561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laque 19">
            <a:extLst>
              <a:ext uri="{FF2B5EF4-FFF2-40B4-BE49-F238E27FC236}">
                <a16:creationId xmlns:a16="http://schemas.microsoft.com/office/drawing/2014/main" id="{1E3C1CC3-F635-456E-A415-2E97BF117742}"/>
              </a:ext>
            </a:extLst>
          </p:cNvPr>
          <p:cNvSpPr/>
          <p:nvPr/>
        </p:nvSpPr>
        <p:spPr>
          <a:xfrm>
            <a:off x="4127575" y="5741550"/>
            <a:ext cx="360040" cy="238831"/>
          </a:xfrm>
          <a:prstGeom prst="plaque">
            <a:avLst>
              <a:gd name="adj" fmla="val 4177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laque 20">
            <a:extLst>
              <a:ext uri="{FF2B5EF4-FFF2-40B4-BE49-F238E27FC236}">
                <a16:creationId xmlns:a16="http://schemas.microsoft.com/office/drawing/2014/main" id="{9D329AD0-9B92-4306-9ED7-E862D0DE1B15}"/>
              </a:ext>
            </a:extLst>
          </p:cNvPr>
          <p:cNvSpPr/>
          <p:nvPr/>
        </p:nvSpPr>
        <p:spPr>
          <a:xfrm>
            <a:off x="4692456" y="6008732"/>
            <a:ext cx="360040" cy="238831"/>
          </a:xfrm>
          <a:prstGeom prst="plaque">
            <a:avLst>
              <a:gd name="adj" fmla="val 4177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3B1F41-0375-4880-9B02-2454BCFC1719}"/>
              </a:ext>
            </a:extLst>
          </p:cNvPr>
          <p:cNvSpPr/>
          <p:nvPr/>
        </p:nvSpPr>
        <p:spPr>
          <a:xfrm>
            <a:off x="3327646" y="6074095"/>
            <a:ext cx="310839" cy="3108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DDB0496-1810-4988-B38F-0E54BB756873}"/>
              </a:ext>
            </a:extLst>
          </p:cNvPr>
          <p:cNvSpPr/>
          <p:nvPr/>
        </p:nvSpPr>
        <p:spPr>
          <a:xfrm>
            <a:off x="873310" y="5694756"/>
            <a:ext cx="310839" cy="3108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7A9E65D3-4DCC-4FBE-8846-6E3D8CA3DB5B}"/>
              </a:ext>
            </a:extLst>
          </p:cNvPr>
          <p:cNvCxnSpPr>
            <a:stCxn id="20" idx="2"/>
            <a:endCxn id="16" idx="0"/>
          </p:cNvCxnSpPr>
          <p:nvPr/>
        </p:nvCxnSpPr>
        <p:spPr>
          <a:xfrm>
            <a:off x="4307595" y="5980381"/>
            <a:ext cx="138764" cy="199847"/>
          </a:xfrm>
          <a:prstGeom prst="line">
            <a:avLst/>
          </a:prstGeom>
          <a:ln w="31750"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60A451DC-79A2-4A4B-AA7A-59F19DED1543}"/>
              </a:ext>
            </a:extLst>
          </p:cNvPr>
          <p:cNvCxnSpPr>
            <a:cxnSpLocks/>
          </p:cNvCxnSpPr>
          <p:nvPr/>
        </p:nvCxnSpPr>
        <p:spPr>
          <a:xfrm flipV="1">
            <a:off x="4519094" y="6136936"/>
            <a:ext cx="188117" cy="159781"/>
          </a:xfrm>
          <a:prstGeom prst="line">
            <a:avLst/>
          </a:prstGeom>
          <a:ln w="31750"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023631D-43B1-4BAE-8070-3F88406C342D}"/>
              </a:ext>
            </a:extLst>
          </p:cNvPr>
          <p:cNvCxnSpPr>
            <a:cxnSpLocks/>
            <a:stCxn id="13" idx="4"/>
            <a:endCxn id="23" idx="0"/>
          </p:cNvCxnSpPr>
          <p:nvPr/>
        </p:nvCxnSpPr>
        <p:spPr>
          <a:xfrm flipH="1">
            <a:off x="3483066" y="5899462"/>
            <a:ext cx="98731" cy="174633"/>
          </a:xfrm>
          <a:prstGeom prst="line">
            <a:avLst/>
          </a:prstGeom>
          <a:ln w="31750"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Partial Circle 44">
            <a:extLst>
              <a:ext uri="{FF2B5EF4-FFF2-40B4-BE49-F238E27FC236}">
                <a16:creationId xmlns:a16="http://schemas.microsoft.com/office/drawing/2014/main" id="{B39D558A-B1BA-4FA9-9EDA-286C2088C7CC}"/>
              </a:ext>
            </a:extLst>
          </p:cNvPr>
          <p:cNvSpPr/>
          <p:nvPr/>
        </p:nvSpPr>
        <p:spPr>
          <a:xfrm>
            <a:off x="1207385" y="6116438"/>
            <a:ext cx="448291" cy="273108"/>
          </a:xfrm>
          <a:prstGeom prst="pi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ooter Placeholder 18">
            <a:extLst>
              <a:ext uri="{FF2B5EF4-FFF2-40B4-BE49-F238E27FC236}">
                <a16:creationId xmlns:a16="http://schemas.microsoft.com/office/drawing/2014/main" id="{84588F8D-E63F-434B-AC87-2D555FCD4FA5}"/>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109638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C60D2804-B09D-4D19-A0C0-83648A5CDC96}"/>
              </a:ext>
            </a:extLst>
          </p:cNvPr>
          <p:cNvPicPr>
            <a:picLocks noChangeAspect="1"/>
          </p:cNvPicPr>
          <p:nvPr/>
        </p:nvPicPr>
        <p:blipFill>
          <a:blip r:embed="rId3"/>
          <a:stretch>
            <a:fillRect/>
          </a:stretch>
        </p:blipFill>
        <p:spPr>
          <a:xfrm>
            <a:off x="2619918" y="5671976"/>
            <a:ext cx="1217100" cy="892540"/>
          </a:xfrm>
          <a:prstGeom prst="rect">
            <a:avLst/>
          </a:prstGeom>
        </p:spPr>
      </p:pic>
      <p:pic>
        <p:nvPicPr>
          <p:cNvPr id="8" name="Picture 7">
            <a:extLst>
              <a:ext uri="{FF2B5EF4-FFF2-40B4-BE49-F238E27FC236}">
                <a16:creationId xmlns:a16="http://schemas.microsoft.com/office/drawing/2014/main" id="{737CE0A0-FA49-4E8F-A561-CC3435157407}"/>
              </a:ext>
            </a:extLst>
          </p:cNvPr>
          <p:cNvPicPr>
            <a:picLocks noChangeAspect="1"/>
          </p:cNvPicPr>
          <p:nvPr/>
        </p:nvPicPr>
        <p:blipFill>
          <a:blip r:embed="rId3"/>
          <a:stretch>
            <a:fillRect/>
          </a:stretch>
        </p:blipFill>
        <p:spPr>
          <a:xfrm>
            <a:off x="4723230" y="4540226"/>
            <a:ext cx="1217100" cy="892540"/>
          </a:xfrm>
          <a:prstGeom prst="rect">
            <a:avLst/>
          </a:prstGeom>
        </p:spPr>
      </p:pic>
      <p:pic>
        <p:nvPicPr>
          <p:cNvPr id="7" name="Picture 6">
            <a:extLst>
              <a:ext uri="{FF2B5EF4-FFF2-40B4-BE49-F238E27FC236}">
                <a16:creationId xmlns:a16="http://schemas.microsoft.com/office/drawing/2014/main" id="{DAC78092-8144-48A1-B8A7-EF07B605E25F}"/>
              </a:ext>
            </a:extLst>
          </p:cNvPr>
          <p:cNvPicPr>
            <a:picLocks noChangeAspect="1"/>
          </p:cNvPicPr>
          <p:nvPr/>
        </p:nvPicPr>
        <p:blipFill>
          <a:blip r:embed="rId4"/>
          <a:stretch>
            <a:fillRect/>
          </a:stretch>
        </p:blipFill>
        <p:spPr>
          <a:xfrm>
            <a:off x="4727902" y="5603882"/>
            <a:ext cx="1207757" cy="966206"/>
          </a:xfrm>
          <a:prstGeom prst="rect">
            <a:avLst/>
          </a:prstGeom>
        </p:spPr>
      </p:pic>
      <p:pic>
        <p:nvPicPr>
          <p:cNvPr id="77" name="Picture 76">
            <a:extLst>
              <a:ext uri="{FF2B5EF4-FFF2-40B4-BE49-F238E27FC236}">
                <a16:creationId xmlns:a16="http://schemas.microsoft.com/office/drawing/2014/main" id="{29057ADA-F9B2-4943-B810-AEDE5E755201}"/>
              </a:ext>
            </a:extLst>
          </p:cNvPr>
          <p:cNvPicPr>
            <a:picLocks noChangeAspect="1"/>
          </p:cNvPicPr>
          <p:nvPr/>
        </p:nvPicPr>
        <p:blipFill>
          <a:blip r:embed="rId5"/>
          <a:stretch>
            <a:fillRect/>
          </a:stretch>
        </p:blipFill>
        <p:spPr>
          <a:xfrm>
            <a:off x="2621900" y="4515636"/>
            <a:ext cx="1231241" cy="914165"/>
          </a:xfrm>
          <a:prstGeom prst="rect">
            <a:avLst/>
          </a:prstGeom>
        </p:spPr>
      </p:pic>
      <p:pic>
        <p:nvPicPr>
          <p:cNvPr id="3" name="Picture 2">
            <a:extLst>
              <a:ext uri="{FF2B5EF4-FFF2-40B4-BE49-F238E27FC236}">
                <a16:creationId xmlns:a16="http://schemas.microsoft.com/office/drawing/2014/main" id="{2E127942-21F3-42CD-888E-887F4306FDE0}"/>
              </a:ext>
            </a:extLst>
          </p:cNvPr>
          <p:cNvPicPr>
            <a:picLocks noChangeAspect="1"/>
          </p:cNvPicPr>
          <p:nvPr/>
        </p:nvPicPr>
        <p:blipFill>
          <a:blip r:embed="rId5"/>
          <a:stretch>
            <a:fillRect/>
          </a:stretch>
        </p:blipFill>
        <p:spPr>
          <a:xfrm>
            <a:off x="599012" y="5673683"/>
            <a:ext cx="1231241" cy="914165"/>
          </a:xfrm>
          <a:prstGeom prst="rect">
            <a:avLst/>
          </a:prstGeom>
        </p:spPr>
      </p:pic>
      <p:pic>
        <p:nvPicPr>
          <p:cNvPr id="2" name="Picture 1">
            <a:extLst>
              <a:ext uri="{FF2B5EF4-FFF2-40B4-BE49-F238E27FC236}">
                <a16:creationId xmlns:a16="http://schemas.microsoft.com/office/drawing/2014/main" id="{C98A5E37-A4A7-468A-B0A2-E6E9CDF6984B}"/>
              </a:ext>
            </a:extLst>
          </p:cNvPr>
          <p:cNvPicPr>
            <a:picLocks noChangeAspect="1"/>
          </p:cNvPicPr>
          <p:nvPr/>
        </p:nvPicPr>
        <p:blipFill>
          <a:blip r:embed="rId6"/>
          <a:stretch>
            <a:fillRect/>
          </a:stretch>
        </p:blipFill>
        <p:spPr>
          <a:xfrm>
            <a:off x="594141" y="4511500"/>
            <a:ext cx="1242407" cy="918301"/>
          </a:xfrm>
          <a:prstGeom prst="rect">
            <a:avLst/>
          </a:prstGeom>
        </p:spPr>
      </p:pic>
      <p:sp>
        <p:nvSpPr>
          <p:cNvPr id="6" name="Rectangle 2">
            <a:extLst>
              <a:ext uri="{FF2B5EF4-FFF2-40B4-BE49-F238E27FC236}">
                <a16:creationId xmlns:a16="http://schemas.microsoft.com/office/drawing/2014/main" id="{A9BAFC51-5135-4976-8D37-5FD9F908487B}"/>
              </a:ext>
            </a:extLst>
          </p:cNvPr>
          <p:cNvSpPr txBox="1">
            <a:spLocks noChangeArrowheads="1"/>
          </p:cNvSpPr>
          <p:nvPr/>
        </p:nvSpPr>
        <p:spPr>
          <a:xfrm>
            <a:off x="251520" y="0"/>
            <a:ext cx="7704856"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Types of Entity Resolution</a:t>
            </a:r>
          </a:p>
        </p:txBody>
      </p:sp>
      <p:sp>
        <p:nvSpPr>
          <p:cNvPr id="5" name="Rectangle 3">
            <a:extLst>
              <a:ext uri="{FF2B5EF4-FFF2-40B4-BE49-F238E27FC236}">
                <a16:creationId xmlns:a16="http://schemas.microsoft.com/office/drawing/2014/main" id="{AA7845FA-2B07-4E39-A6C6-1DFE3F45A0D0}"/>
              </a:ext>
            </a:extLst>
          </p:cNvPr>
          <p:cNvSpPr txBox="1">
            <a:spLocks noChangeArrowheads="1"/>
          </p:cNvSpPr>
          <p:nvPr/>
        </p:nvSpPr>
        <p:spPr>
          <a:xfrm>
            <a:off x="179512" y="838341"/>
            <a:ext cx="8856984" cy="37967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013" indent="-265113"/>
            <a:r>
              <a:rPr lang="en-US" sz="2800" dirty="0"/>
              <a:t>Based on the quality of input, we distinguish entity resolution into 3 sub-tasks:</a:t>
            </a:r>
            <a:endParaRPr lang="en-US" sz="2800" b="1" i="1" dirty="0"/>
          </a:p>
          <a:p>
            <a:pPr marL="719138" indent="-358775">
              <a:buFont typeface="+mj-lt"/>
              <a:buAutoNum type="arabicPeriod"/>
            </a:pPr>
            <a:r>
              <a:rPr lang="en-US" sz="2800" dirty="0"/>
              <a:t>Clean-Clean ER (a.k.a. </a:t>
            </a:r>
            <a:r>
              <a:rPr lang="en-US" sz="2800" b="1" i="1" dirty="0">
                <a:solidFill>
                  <a:srgbClr val="0070C0"/>
                </a:solidFill>
              </a:rPr>
              <a:t>Record Linkage </a:t>
            </a:r>
            <a:r>
              <a:rPr lang="en-US" sz="2800" dirty="0"/>
              <a:t>in databases)</a:t>
            </a:r>
          </a:p>
          <a:p>
            <a:pPr marL="719138" indent="-358775">
              <a:buFont typeface="+mj-lt"/>
              <a:buAutoNum type="arabicPeriod"/>
            </a:pPr>
            <a:r>
              <a:rPr lang="en-US" sz="2800" dirty="0"/>
              <a:t>Dirty-Clean ER </a:t>
            </a:r>
          </a:p>
          <a:p>
            <a:pPr marL="719138" indent="-358775">
              <a:buFont typeface="+mj-lt"/>
              <a:buAutoNum type="arabicPeriod"/>
            </a:pPr>
            <a:r>
              <a:rPr lang="en-US" sz="2800" dirty="0"/>
              <a:t>Dirty-Dirty ER</a:t>
            </a:r>
          </a:p>
          <a:p>
            <a:pPr marL="354013" indent="-265113"/>
            <a:endParaRPr lang="en-US" sz="2800" dirty="0"/>
          </a:p>
        </p:txBody>
      </p:sp>
      <p:sp>
        <p:nvSpPr>
          <p:cNvPr id="25" name="Right Brace 24">
            <a:extLst>
              <a:ext uri="{FF2B5EF4-FFF2-40B4-BE49-F238E27FC236}">
                <a16:creationId xmlns:a16="http://schemas.microsoft.com/office/drawing/2014/main" id="{4F0391FF-9AEB-46E1-8488-5F3DCAA960CB}"/>
              </a:ext>
            </a:extLst>
          </p:cNvPr>
          <p:cNvSpPr/>
          <p:nvPr/>
        </p:nvSpPr>
        <p:spPr>
          <a:xfrm>
            <a:off x="3047387" y="2429706"/>
            <a:ext cx="364505" cy="689857"/>
          </a:xfrm>
          <a:prstGeom prst="rightBrace">
            <a:avLst>
              <a:gd name="adj1" fmla="val 2478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51883" tIns="25942" rIns="51883" bIns="25942" rtlCol="0" anchor="ctr"/>
          <a:lstStyle/>
          <a:p>
            <a:pPr algn="ctr"/>
            <a:endParaRPr lang="en-US">
              <a:ln w="38100">
                <a:solidFill>
                  <a:schemeClr val="tx1"/>
                </a:solidFill>
              </a:ln>
            </a:endParaRPr>
          </a:p>
        </p:txBody>
      </p:sp>
      <p:sp>
        <p:nvSpPr>
          <p:cNvPr id="27" name="TextBox 26">
            <a:extLst>
              <a:ext uri="{FF2B5EF4-FFF2-40B4-BE49-F238E27FC236}">
                <a16:creationId xmlns:a16="http://schemas.microsoft.com/office/drawing/2014/main" id="{F4212609-543A-4545-9D70-7B2F7FAB9429}"/>
              </a:ext>
            </a:extLst>
          </p:cNvPr>
          <p:cNvSpPr txBox="1"/>
          <p:nvPr/>
        </p:nvSpPr>
        <p:spPr>
          <a:xfrm>
            <a:off x="3424235" y="2348880"/>
            <a:ext cx="5540254" cy="914165"/>
          </a:xfrm>
          <a:prstGeom prst="rect">
            <a:avLst/>
          </a:prstGeom>
          <a:noFill/>
        </p:spPr>
        <p:txBody>
          <a:bodyPr wrap="square" lIns="51883" tIns="25942" rIns="51883" bIns="25942" rtlCol="0">
            <a:spAutoFit/>
          </a:bodyPr>
          <a:lstStyle/>
          <a:p>
            <a:r>
              <a:rPr lang="en-US" sz="2800" dirty="0"/>
              <a:t>Equivalent to </a:t>
            </a:r>
            <a:r>
              <a:rPr lang="en-US" sz="2800" b="1" dirty="0">
                <a:solidFill>
                  <a:srgbClr val="0070C0"/>
                </a:solidFill>
              </a:rPr>
              <a:t>Dirty ER </a:t>
            </a:r>
          </a:p>
          <a:p>
            <a:r>
              <a:rPr lang="en-US" sz="2800" dirty="0"/>
              <a:t>(a.k.a. </a:t>
            </a:r>
            <a:r>
              <a:rPr lang="en-US" sz="2800" b="1" i="1" dirty="0" err="1">
                <a:solidFill>
                  <a:srgbClr val="0070C0"/>
                </a:solidFill>
              </a:rPr>
              <a:t>Deduplication</a:t>
            </a:r>
            <a:r>
              <a:rPr lang="en-US" sz="2800" dirty="0">
                <a:solidFill>
                  <a:srgbClr val="0070C0"/>
                </a:solidFill>
              </a:rPr>
              <a:t> </a:t>
            </a:r>
            <a:r>
              <a:rPr lang="en-US" sz="2800" dirty="0"/>
              <a:t>in databases)</a:t>
            </a:r>
          </a:p>
        </p:txBody>
      </p:sp>
      <p:sp>
        <p:nvSpPr>
          <p:cNvPr id="53" name="Freeform: Shape 52">
            <a:extLst>
              <a:ext uri="{FF2B5EF4-FFF2-40B4-BE49-F238E27FC236}">
                <a16:creationId xmlns:a16="http://schemas.microsoft.com/office/drawing/2014/main" id="{CC323645-631C-4EA8-9F4A-D15606757EB4}"/>
              </a:ext>
            </a:extLst>
          </p:cNvPr>
          <p:cNvSpPr/>
          <p:nvPr/>
        </p:nvSpPr>
        <p:spPr>
          <a:xfrm>
            <a:off x="1259174" y="5066675"/>
            <a:ext cx="187377" cy="1034322"/>
          </a:xfrm>
          <a:custGeom>
            <a:avLst/>
            <a:gdLst>
              <a:gd name="connsiteX0" fmla="*/ 22485 w 187377"/>
              <a:gd name="connsiteY0" fmla="*/ 0 h 1034322"/>
              <a:gd name="connsiteX1" fmla="*/ 59960 w 187377"/>
              <a:gd name="connsiteY1" fmla="*/ 22486 h 1034322"/>
              <a:gd name="connsiteX2" fmla="*/ 74951 w 187377"/>
              <a:gd name="connsiteY2" fmla="*/ 59961 h 1034322"/>
              <a:gd name="connsiteX3" fmla="*/ 89941 w 187377"/>
              <a:gd name="connsiteY3" fmla="*/ 89941 h 1034322"/>
              <a:gd name="connsiteX4" fmla="*/ 97436 w 187377"/>
              <a:gd name="connsiteY4" fmla="*/ 112427 h 1034322"/>
              <a:gd name="connsiteX5" fmla="*/ 112426 w 187377"/>
              <a:gd name="connsiteY5" fmla="*/ 164892 h 1034322"/>
              <a:gd name="connsiteX6" fmla="*/ 142406 w 187377"/>
              <a:gd name="connsiteY6" fmla="*/ 239843 h 1034322"/>
              <a:gd name="connsiteX7" fmla="*/ 149901 w 187377"/>
              <a:gd name="connsiteY7" fmla="*/ 262328 h 1034322"/>
              <a:gd name="connsiteX8" fmla="*/ 164892 w 187377"/>
              <a:gd name="connsiteY8" fmla="*/ 284814 h 1034322"/>
              <a:gd name="connsiteX9" fmla="*/ 187377 w 187377"/>
              <a:gd name="connsiteY9" fmla="*/ 359764 h 1034322"/>
              <a:gd name="connsiteX10" fmla="*/ 179882 w 187377"/>
              <a:gd name="connsiteY10" fmla="*/ 472191 h 1034322"/>
              <a:gd name="connsiteX11" fmla="*/ 172387 w 187377"/>
              <a:gd name="connsiteY11" fmla="*/ 509666 h 1034322"/>
              <a:gd name="connsiteX12" fmla="*/ 157396 w 187377"/>
              <a:gd name="connsiteY12" fmla="*/ 524656 h 1034322"/>
              <a:gd name="connsiteX13" fmla="*/ 142406 w 187377"/>
              <a:gd name="connsiteY13" fmla="*/ 584617 h 1034322"/>
              <a:gd name="connsiteX14" fmla="*/ 134911 w 187377"/>
              <a:gd name="connsiteY14" fmla="*/ 622092 h 1034322"/>
              <a:gd name="connsiteX15" fmla="*/ 104931 w 187377"/>
              <a:gd name="connsiteY15" fmla="*/ 659568 h 1034322"/>
              <a:gd name="connsiteX16" fmla="*/ 97436 w 187377"/>
              <a:gd name="connsiteY16" fmla="*/ 682053 h 1034322"/>
              <a:gd name="connsiteX17" fmla="*/ 67456 w 187377"/>
              <a:gd name="connsiteY17" fmla="*/ 742014 h 1034322"/>
              <a:gd name="connsiteX18" fmla="*/ 44970 w 187377"/>
              <a:gd name="connsiteY18" fmla="*/ 794479 h 1034322"/>
              <a:gd name="connsiteX19" fmla="*/ 22485 w 187377"/>
              <a:gd name="connsiteY19" fmla="*/ 914400 h 1034322"/>
              <a:gd name="connsiteX20" fmla="*/ 7495 w 187377"/>
              <a:gd name="connsiteY20" fmla="*/ 1019332 h 1034322"/>
              <a:gd name="connsiteX21" fmla="*/ 0 w 187377"/>
              <a:gd name="connsiteY21" fmla="*/ 1034322 h 103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7377" h="1034322" fill="none" extrusionOk="0">
                <a:moveTo>
                  <a:pt x="22485" y="0"/>
                </a:moveTo>
                <a:cubicBezTo>
                  <a:pt x="33890" y="9677"/>
                  <a:pt x="49071" y="9804"/>
                  <a:pt x="59960" y="22486"/>
                </a:cubicBezTo>
                <a:cubicBezTo>
                  <a:pt x="71554" y="33468"/>
                  <a:pt x="69472" y="47346"/>
                  <a:pt x="74951" y="59961"/>
                </a:cubicBezTo>
                <a:cubicBezTo>
                  <a:pt x="81066" y="71165"/>
                  <a:pt x="84410" y="79919"/>
                  <a:pt x="89941" y="89941"/>
                </a:cubicBezTo>
                <a:cubicBezTo>
                  <a:pt x="92633" y="98513"/>
                  <a:pt x="94711" y="103425"/>
                  <a:pt x="97436" y="112427"/>
                </a:cubicBezTo>
                <a:cubicBezTo>
                  <a:pt x="105252" y="127902"/>
                  <a:pt x="107797" y="145268"/>
                  <a:pt x="112426" y="164892"/>
                </a:cubicBezTo>
                <a:cubicBezTo>
                  <a:pt x="116434" y="188369"/>
                  <a:pt x="137748" y="210529"/>
                  <a:pt x="142406" y="239843"/>
                </a:cubicBezTo>
                <a:cubicBezTo>
                  <a:pt x="143862" y="247922"/>
                  <a:pt x="146782" y="256385"/>
                  <a:pt x="149901" y="262328"/>
                </a:cubicBezTo>
                <a:cubicBezTo>
                  <a:pt x="155213" y="270130"/>
                  <a:pt x="160495" y="278134"/>
                  <a:pt x="164892" y="284814"/>
                </a:cubicBezTo>
                <a:cubicBezTo>
                  <a:pt x="182719" y="318081"/>
                  <a:pt x="180117" y="323879"/>
                  <a:pt x="187377" y="359764"/>
                </a:cubicBezTo>
                <a:cubicBezTo>
                  <a:pt x="193896" y="397527"/>
                  <a:pt x="189672" y="441091"/>
                  <a:pt x="179882" y="472191"/>
                </a:cubicBezTo>
                <a:cubicBezTo>
                  <a:pt x="180607" y="486776"/>
                  <a:pt x="178098" y="499650"/>
                  <a:pt x="172387" y="509666"/>
                </a:cubicBezTo>
                <a:cubicBezTo>
                  <a:pt x="170572" y="517120"/>
                  <a:pt x="161566" y="518552"/>
                  <a:pt x="157396" y="524656"/>
                </a:cubicBezTo>
                <a:cubicBezTo>
                  <a:pt x="150482" y="546546"/>
                  <a:pt x="151309" y="565500"/>
                  <a:pt x="142406" y="584617"/>
                </a:cubicBezTo>
                <a:cubicBezTo>
                  <a:pt x="140148" y="596383"/>
                  <a:pt x="137859" y="607439"/>
                  <a:pt x="134911" y="622092"/>
                </a:cubicBezTo>
                <a:cubicBezTo>
                  <a:pt x="127220" y="638156"/>
                  <a:pt x="116037" y="650557"/>
                  <a:pt x="104931" y="659568"/>
                </a:cubicBezTo>
                <a:cubicBezTo>
                  <a:pt x="101718" y="666245"/>
                  <a:pt x="101293" y="674225"/>
                  <a:pt x="97436" y="682053"/>
                </a:cubicBezTo>
                <a:cubicBezTo>
                  <a:pt x="89585" y="704112"/>
                  <a:pt x="75216" y="720736"/>
                  <a:pt x="67456" y="742014"/>
                </a:cubicBezTo>
                <a:cubicBezTo>
                  <a:pt x="55493" y="781568"/>
                  <a:pt x="65656" y="762797"/>
                  <a:pt x="44970" y="794479"/>
                </a:cubicBezTo>
                <a:cubicBezTo>
                  <a:pt x="37637" y="832815"/>
                  <a:pt x="30734" y="866756"/>
                  <a:pt x="22485" y="914400"/>
                </a:cubicBezTo>
                <a:cubicBezTo>
                  <a:pt x="12549" y="949763"/>
                  <a:pt x="15751" y="981889"/>
                  <a:pt x="7495" y="1019332"/>
                </a:cubicBezTo>
                <a:cubicBezTo>
                  <a:pt x="7527" y="1023987"/>
                  <a:pt x="3419" y="1029254"/>
                  <a:pt x="0" y="1034322"/>
                </a:cubicBezTo>
              </a:path>
              <a:path w="187377" h="1034322" stroke="0" extrusionOk="0">
                <a:moveTo>
                  <a:pt x="22485" y="0"/>
                </a:moveTo>
                <a:cubicBezTo>
                  <a:pt x="34024" y="6907"/>
                  <a:pt x="49477" y="11857"/>
                  <a:pt x="59960" y="22486"/>
                </a:cubicBezTo>
                <a:cubicBezTo>
                  <a:pt x="70880" y="33045"/>
                  <a:pt x="67679" y="47724"/>
                  <a:pt x="74951" y="59961"/>
                </a:cubicBezTo>
                <a:cubicBezTo>
                  <a:pt x="77901" y="71721"/>
                  <a:pt x="85492" y="79939"/>
                  <a:pt x="89941" y="89941"/>
                </a:cubicBezTo>
                <a:cubicBezTo>
                  <a:pt x="91611" y="96414"/>
                  <a:pt x="95562" y="105048"/>
                  <a:pt x="97436" y="112427"/>
                </a:cubicBezTo>
                <a:cubicBezTo>
                  <a:pt x="105891" y="130231"/>
                  <a:pt x="106990" y="146472"/>
                  <a:pt x="112426" y="164892"/>
                </a:cubicBezTo>
                <a:cubicBezTo>
                  <a:pt x="120164" y="190079"/>
                  <a:pt x="133282" y="214895"/>
                  <a:pt x="142406" y="239843"/>
                </a:cubicBezTo>
                <a:cubicBezTo>
                  <a:pt x="144741" y="245785"/>
                  <a:pt x="145883" y="255936"/>
                  <a:pt x="149901" y="262328"/>
                </a:cubicBezTo>
                <a:cubicBezTo>
                  <a:pt x="155231" y="271114"/>
                  <a:pt x="162128" y="277061"/>
                  <a:pt x="164892" y="284814"/>
                </a:cubicBezTo>
                <a:cubicBezTo>
                  <a:pt x="180161" y="317494"/>
                  <a:pt x="180726" y="324961"/>
                  <a:pt x="187377" y="359764"/>
                </a:cubicBezTo>
                <a:cubicBezTo>
                  <a:pt x="186394" y="399495"/>
                  <a:pt x="183853" y="437242"/>
                  <a:pt x="179882" y="472191"/>
                </a:cubicBezTo>
                <a:cubicBezTo>
                  <a:pt x="178905" y="485316"/>
                  <a:pt x="178097" y="498805"/>
                  <a:pt x="172387" y="509666"/>
                </a:cubicBezTo>
                <a:cubicBezTo>
                  <a:pt x="170353" y="515505"/>
                  <a:pt x="162713" y="518156"/>
                  <a:pt x="157396" y="524656"/>
                </a:cubicBezTo>
                <a:cubicBezTo>
                  <a:pt x="147648" y="545423"/>
                  <a:pt x="145691" y="563612"/>
                  <a:pt x="142406" y="584617"/>
                </a:cubicBezTo>
                <a:cubicBezTo>
                  <a:pt x="137396" y="596878"/>
                  <a:pt x="139191" y="609771"/>
                  <a:pt x="134911" y="622092"/>
                </a:cubicBezTo>
                <a:cubicBezTo>
                  <a:pt x="129452" y="634337"/>
                  <a:pt x="115421" y="648876"/>
                  <a:pt x="104931" y="659568"/>
                </a:cubicBezTo>
                <a:cubicBezTo>
                  <a:pt x="102058" y="667733"/>
                  <a:pt x="101905" y="675752"/>
                  <a:pt x="97436" y="682053"/>
                </a:cubicBezTo>
                <a:cubicBezTo>
                  <a:pt x="88146" y="703425"/>
                  <a:pt x="75028" y="719058"/>
                  <a:pt x="67456" y="742014"/>
                </a:cubicBezTo>
                <a:cubicBezTo>
                  <a:pt x="55256" y="784732"/>
                  <a:pt x="62821" y="763575"/>
                  <a:pt x="44970" y="794479"/>
                </a:cubicBezTo>
                <a:cubicBezTo>
                  <a:pt x="40770" y="840978"/>
                  <a:pt x="25565" y="875547"/>
                  <a:pt x="22485" y="914400"/>
                </a:cubicBezTo>
                <a:cubicBezTo>
                  <a:pt x="18870" y="941474"/>
                  <a:pt x="13093" y="984553"/>
                  <a:pt x="7495" y="1019332"/>
                </a:cubicBezTo>
                <a:cubicBezTo>
                  <a:pt x="7116" y="1025383"/>
                  <a:pt x="2164" y="1030332"/>
                  <a:pt x="0" y="1034322"/>
                </a:cubicBezTo>
              </a:path>
            </a:pathLst>
          </a:custGeom>
          <a:ln w="12700">
            <a:solidFill>
              <a:schemeClr val="accent2">
                <a:lumMod val="50000"/>
              </a:schemeClr>
            </a:solidFill>
            <a:extLst>
              <a:ext uri="{C807C97D-BFC1-408E-A445-0C87EB9F89A2}">
                <ask:lineSketchStyleProps xmlns:ask="http://schemas.microsoft.com/office/drawing/2018/sketchyshapes" sd="1219033472">
                  <a:custGeom>
                    <a:avLst/>
                    <a:gdLst>
                      <a:gd name="connsiteX0" fmla="*/ 22485 w 187377"/>
                      <a:gd name="connsiteY0" fmla="*/ 0 h 1034322"/>
                      <a:gd name="connsiteX1" fmla="*/ 59960 w 187377"/>
                      <a:gd name="connsiteY1" fmla="*/ 22486 h 1034322"/>
                      <a:gd name="connsiteX2" fmla="*/ 74951 w 187377"/>
                      <a:gd name="connsiteY2" fmla="*/ 59961 h 1034322"/>
                      <a:gd name="connsiteX3" fmla="*/ 89941 w 187377"/>
                      <a:gd name="connsiteY3" fmla="*/ 89941 h 1034322"/>
                      <a:gd name="connsiteX4" fmla="*/ 97436 w 187377"/>
                      <a:gd name="connsiteY4" fmla="*/ 112427 h 1034322"/>
                      <a:gd name="connsiteX5" fmla="*/ 112426 w 187377"/>
                      <a:gd name="connsiteY5" fmla="*/ 164892 h 1034322"/>
                      <a:gd name="connsiteX6" fmla="*/ 142406 w 187377"/>
                      <a:gd name="connsiteY6" fmla="*/ 239843 h 1034322"/>
                      <a:gd name="connsiteX7" fmla="*/ 149901 w 187377"/>
                      <a:gd name="connsiteY7" fmla="*/ 262328 h 1034322"/>
                      <a:gd name="connsiteX8" fmla="*/ 164892 w 187377"/>
                      <a:gd name="connsiteY8" fmla="*/ 284814 h 1034322"/>
                      <a:gd name="connsiteX9" fmla="*/ 187377 w 187377"/>
                      <a:gd name="connsiteY9" fmla="*/ 359764 h 1034322"/>
                      <a:gd name="connsiteX10" fmla="*/ 179882 w 187377"/>
                      <a:gd name="connsiteY10" fmla="*/ 472191 h 1034322"/>
                      <a:gd name="connsiteX11" fmla="*/ 172387 w 187377"/>
                      <a:gd name="connsiteY11" fmla="*/ 509666 h 1034322"/>
                      <a:gd name="connsiteX12" fmla="*/ 157396 w 187377"/>
                      <a:gd name="connsiteY12" fmla="*/ 524656 h 1034322"/>
                      <a:gd name="connsiteX13" fmla="*/ 142406 w 187377"/>
                      <a:gd name="connsiteY13" fmla="*/ 584617 h 1034322"/>
                      <a:gd name="connsiteX14" fmla="*/ 134911 w 187377"/>
                      <a:gd name="connsiteY14" fmla="*/ 622092 h 1034322"/>
                      <a:gd name="connsiteX15" fmla="*/ 104931 w 187377"/>
                      <a:gd name="connsiteY15" fmla="*/ 659568 h 1034322"/>
                      <a:gd name="connsiteX16" fmla="*/ 97436 w 187377"/>
                      <a:gd name="connsiteY16" fmla="*/ 682053 h 1034322"/>
                      <a:gd name="connsiteX17" fmla="*/ 67456 w 187377"/>
                      <a:gd name="connsiteY17" fmla="*/ 742014 h 1034322"/>
                      <a:gd name="connsiteX18" fmla="*/ 44970 w 187377"/>
                      <a:gd name="connsiteY18" fmla="*/ 794479 h 1034322"/>
                      <a:gd name="connsiteX19" fmla="*/ 22485 w 187377"/>
                      <a:gd name="connsiteY19" fmla="*/ 914400 h 1034322"/>
                      <a:gd name="connsiteX20" fmla="*/ 7495 w 187377"/>
                      <a:gd name="connsiteY20" fmla="*/ 1019332 h 1034322"/>
                      <a:gd name="connsiteX21" fmla="*/ 0 w 187377"/>
                      <a:gd name="connsiteY21" fmla="*/ 1034322 h 103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7377" h="1034322">
                        <a:moveTo>
                          <a:pt x="22485" y="0"/>
                        </a:moveTo>
                        <a:cubicBezTo>
                          <a:pt x="34977" y="7495"/>
                          <a:pt x="50367" y="11523"/>
                          <a:pt x="59960" y="22486"/>
                        </a:cubicBezTo>
                        <a:cubicBezTo>
                          <a:pt x="68820" y="32611"/>
                          <a:pt x="69487" y="47667"/>
                          <a:pt x="74951" y="59961"/>
                        </a:cubicBezTo>
                        <a:cubicBezTo>
                          <a:pt x="79489" y="70171"/>
                          <a:pt x="85540" y="79671"/>
                          <a:pt x="89941" y="89941"/>
                        </a:cubicBezTo>
                        <a:cubicBezTo>
                          <a:pt x="93053" y="97203"/>
                          <a:pt x="95166" y="104859"/>
                          <a:pt x="97436" y="112427"/>
                        </a:cubicBezTo>
                        <a:cubicBezTo>
                          <a:pt x="102662" y="129848"/>
                          <a:pt x="106373" y="147741"/>
                          <a:pt x="112426" y="164892"/>
                        </a:cubicBezTo>
                        <a:cubicBezTo>
                          <a:pt x="121382" y="190266"/>
                          <a:pt x="133897" y="214316"/>
                          <a:pt x="142406" y="239843"/>
                        </a:cubicBezTo>
                        <a:cubicBezTo>
                          <a:pt x="144904" y="247338"/>
                          <a:pt x="146368" y="255262"/>
                          <a:pt x="149901" y="262328"/>
                        </a:cubicBezTo>
                        <a:cubicBezTo>
                          <a:pt x="153930" y="270385"/>
                          <a:pt x="160863" y="276757"/>
                          <a:pt x="164892" y="284814"/>
                        </a:cubicBezTo>
                        <a:cubicBezTo>
                          <a:pt x="181326" y="317682"/>
                          <a:pt x="180356" y="324658"/>
                          <a:pt x="187377" y="359764"/>
                        </a:cubicBezTo>
                        <a:cubicBezTo>
                          <a:pt x="184879" y="397240"/>
                          <a:pt x="183619" y="434819"/>
                          <a:pt x="179882" y="472191"/>
                        </a:cubicBezTo>
                        <a:cubicBezTo>
                          <a:pt x="178614" y="484867"/>
                          <a:pt x="177405" y="497957"/>
                          <a:pt x="172387" y="509666"/>
                        </a:cubicBezTo>
                        <a:cubicBezTo>
                          <a:pt x="169603" y="516161"/>
                          <a:pt x="162393" y="519659"/>
                          <a:pt x="157396" y="524656"/>
                        </a:cubicBezTo>
                        <a:cubicBezTo>
                          <a:pt x="152399" y="544643"/>
                          <a:pt x="147039" y="564542"/>
                          <a:pt x="142406" y="584617"/>
                        </a:cubicBezTo>
                        <a:cubicBezTo>
                          <a:pt x="139542" y="597030"/>
                          <a:pt x="139384" y="610164"/>
                          <a:pt x="134911" y="622092"/>
                        </a:cubicBezTo>
                        <a:cubicBezTo>
                          <a:pt x="129239" y="637218"/>
                          <a:pt x="115906" y="648593"/>
                          <a:pt x="104931" y="659568"/>
                        </a:cubicBezTo>
                        <a:cubicBezTo>
                          <a:pt x="102433" y="667063"/>
                          <a:pt x="100705" y="674861"/>
                          <a:pt x="97436" y="682053"/>
                        </a:cubicBezTo>
                        <a:cubicBezTo>
                          <a:pt x="88189" y="702396"/>
                          <a:pt x="72876" y="720335"/>
                          <a:pt x="67456" y="742014"/>
                        </a:cubicBezTo>
                        <a:cubicBezTo>
                          <a:pt x="57775" y="780733"/>
                          <a:pt x="65674" y="763423"/>
                          <a:pt x="44970" y="794479"/>
                        </a:cubicBezTo>
                        <a:cubicBezTo>
                          <a:pt x="37475" y="834453"/>
                          <a:pt x="28237" y="874138"/>
                          <a:pt x="22485" y="914400"/>
                        </a:cubicBezTo>
                        <a:cubicBezTo>
                          <a:pt x="17488" y="949377"/>
                          <a:pt x="14006" y="984605"/>
                          <a:pt x="7495" y="1019332"/>
                        </a:cubicBezTo>
                        <a:cubicBezTo>
                          <a:pt x="6465" y="1024823"/>
                          <a:pt x="2498" y="1029325"/>
                          <a:pt x="0" y="1034322"/>
                        </a:cubicBez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4" name="Freeform: Shape 53">
            <a:extLst>
              <a:ext uri="{FF2B5EF4-FFF2-40B4-BE49-F238E27FC236}">
                <a16:creationId xmlns:a16="http://schemas.microsoft.com/office/drawing/2014/main" id="{580B3753-47DE-44D1-9FFF-ADA68AE6C2EB}"/>
              </a:ext>
            </a:extLst>
          </p:cNvPr>
          <p:cNvSpPr/>
          <p:nvPr/>
        </p:nvSpPr>
        <p:spPr>
          <a:xfrm>
            <a:off x="1536491" y="5314013"/>
            <a:ext cx="489320" cy="1064302"/>
          </a:xfrm>
          <a:custGeom>
            <a:avLst/>
            <a:gdLst>
              <a:gd name="connsiteX0" fmla="*/ 74952 w 489320"/>
              <a:gd name="connsiteY0" fmla="*/ 0 h 1064302"/>
              <a:gd name="connsiteX1" fmla="*/ 487181 w 489320"/>
              <a:gd name="connsiteY1" fmla="*/ 794479 h 1064302"/>
              <a:gd name="connsiteX2" fmla="*/ 479686 w 489320"/>
              <a:gd name="connsiteY2" fmla="*/ 831954 h 1064302"/>
              <a:gd name="connsiteX3" fmla="*/ 449706 w 489320"/>
              <a:gd name="connsiteY3" fmla="*/ 854439 h 1064302"/>
              <a:gd name="connsiteX4" fmla="*/ 404735 w 489320"/>
              <a:gd name="connsiteY4" fmla="*/ 891915 h 1064302"/>
              <a:gd name="connsiteX5" fmla="*/ 269824 w 489320"/>
              <a:gd name="connsiteY5" fmla="*/ 914400 h 1064302"/>
              <a:gd name="connsiteX6" fmla="*/ 209863 w 489320"/>
              <a:gd name="connsiteY6" fmla="*/ 929390 h 1064302"/>
              <a:gd name="connsiteX7" fmla="*/ 59961 w 489320"/>
              <a:gd name="connsiteY7" fmla="*/ 951876 h 1064302"/>
              <a:gd name="connsiteX8" fmla="*/ 14991 w 489320"/>
              <a:gd name="connsiteY8" fmla="*/ 966866 h 1064302"/>
              <a:gd name="connsiteX9" fmla="*/ 1 w 489320"/>
              <a:gd name="connsiteY9" fmla="*/ 1064302 h 10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320" h="1064302" fill="none" extrusionOk="0">
                <a:moveTo>
                  <a:pt x="74952" y="0"/>
                </a:moveTo>
                <a:cubicBezTo>
                  <a:pt x="231496" y="317538"/>
                  <a:pt x="426823" y="503967"/>
                  <a:pt x="487181" y="794479"/>
                </a:cubicBezTo>
                <a:cubicBezTo>
                  <a:pt x="492089" y="805366"/>
                  <a:pt x="484503" y="820824"/>
                  <a:pt x="479686" y="831954"/>
                </a:cubicBezTo>
                <a:cubicBezTo>
                  <a:pt x="473518" y="842055"/>
                  <a:pt x="460094" y="848321"/>
                  <a:pt x="449706" y="854439"/>
                </a:cubicBezTo>
                <a:cubicBezTo>
                  <a:pt x="437008" y="866437"/>
                  <a:pt x="424502" y="886258"/>
                  <a:pt x="404735" y="891915"/>
                </a:cubicBezTo>
                <a:cubicBezTo>
                  <a:pt x="360356" y="910739"/>
                  <a:pt x="318127" y="910792"/>
                  <a:pt x="269824" y="914400"/>
                </a:cubicBezTo>
                <a:cubicBezTo>
                  <a:pt x="245777" y="917013"/>
                  <a:pt x="232748" y="922855"/>
                  <a:pt x="209863" y="929390"/>
                </a:cubicBezTo>
                <a:cubicBezTo>
                  <a:pt x="160123" y="938272"/>
                  <a:pt x="59961" y="951875"/>
                  <a:pt x="59961" y="951876"/>
                </a:cubicBezTo>
                <a:cubicBezTo>
                  <a:pt x="42344" y="956989"/>
                  <a:pt x="22342" y="952565"/>
                  <a:pt x="14991" y="966866"/>
                </a:cubicBezTo>
                <a:cubicBezTo>
                  <a:pt x="-473" y="995861"/>
                  <a:pt x="1" y="1064302"/>
                  <a:pt x="1" y="1064302"/>
                </a:cubicBezTo>
              </a:path>
              <a:path w="489320" h="1064302" stroke="0" extrusionOk="0">
                <a:moveTo>
                  <a:pt x="74952" y="0"/>
                </a:moveTo>
                <a:cubicBezTo>
                  <a:pt x="271774" y="306642"/>
                  <a:pt x="372792" y="533342"/>
                  <a:pt x="487181" y="794479"/>
                </a:cubicBezTo>
                <a:cubicBezTo>
                  <a:pt x="492183" y="806200"/>
                  <a:pt x="486394" y="820057"/>
                  <a:pt x="479686" y="831954"/>
                </a:cubicBezTo>
                <a:cubicBezTo>
                  <a:pt x="470781" y="843906"/>
                  <a:pt x="458634" y="846675"/>
                  <a:pt x="449706" y="854439"/>
                </a:cubicBezTo>
                <a:cubicBezTo>
                  <a:pt x="434240" y="863795"/>
                  <a:pt x="421107" y="889160"/>
                  <a:pt x="404735" y="891915"/>
                </a:cubicBezTo>
                <a:cubicBezTo>
                  <a:pt x="361356" y="902465"/>
                  <a:pt x="323792" y="915032"/>
                  <a:pt x="269824" y="914400"/>
                </a:cubicBezTo>
                <a:cubicBezTo>
                  <a:pt x="246723" y="915844"/>
                  <a:pt x="231518" y="926276"/>
                  <a:pt x="209863" y="929390"/>
                </a:cubicBezTo>
                <a:cubicBezTo>
                  <a:pt x="160123" y="938272"/>
                  <a:pt x="59961" y="951877"/>
                  <a:pt x="59961" y="951876"/>
                </a:cubicBezTo>
                <a:cubicBezTo>
                  <a:pt x="44470" y="958670"/>
                  <a:pt x="22600" y="955503"/>
                  <a:pt x="14991" y="966866"/>
                </a:cubicBezTo>
                <a:cubicBezTo>
                  <a:pt x="-472" y="995861"/>
                  <a:pt x="1" y="1064302"/>
                  <a:pt x="1" y="1064302"/>
                </a:cubicBezTo>
              </a:path>
            </a:pathLst>
          </a:custGeom>
          <a:ln w="12700">
            <a:solidFill>
              <a:schemeClr val="accent2">
                <a:lumMod val="50000"/>
              </a:schemeClr>
            </a:solidFill>
            <a:extLst>
              <a:ext uri="{C807C97D-BFC1-408E-A445-0C87EB9F89A2}">
                <ask:lineSketchStyleProps xmlns:ask="http://schemas.microsoft.com/office/drawing/2018/sketchyshapes" sd="3520093239">
                  <a:custGeom>
                    <a:avLst/>
                    <a:gdLst>
                      <a:gd name="connsiteX0" fmla="*/ 74952 w 489320"/>
                      <a:gd name="connsiteY0" fmla="*/ 0 h 1064302"/>
                      <a:gd name="connsiteX1" fmla="*/ 487181 w 489320"/>
                      <a:gd name="connsiteY1" fmla="*/ 794479 h 1064302"/>
                      <a:gd name="connsiteX2" fmla="*/ 479686 w 489320"/>
                      <a:gd name="connsiteY2" fmla="*/ 831954 h 1064302"/>
                      <a:gd name="connsiteX3" fmla="*/ 449706 w 489320"/>
                      <a:gd name="connsiteY3" fmla="*/ 854439 h 1064302"/>
                      <a:gd name="connsiteX4" fmla="*/ 404735 w 489320"/>
                      <a:gd name="connsiteY4" fmla="*/ 891915 h 1064302"/>
                      <a:gd name="connsiteX5" fmla="*/ 269824 w 489320"/>
                      <a:gd name="connsiteY5" fmla="*/ 914400 h 1064302"/>
                      <a:gd name="connsiteX6" fmla="*/ 209863 w 489320"/>
                      <a:gd name="connsiteY6" fmla="*/ 929390 h 1064302"/>
                      <a:gd name="connsiteX7" fmla="*/ 59961 w 489320"/>
                      <a:gd name="connsiteY7" fmla="*/ 951876 h 1064302"/>
                      <a:gd name="connsiteX8" fmla="*/ 14991 w 489320"/>
                      <a:gd name="connsiteY8" fmla="*/ 966866 h 1064302"/>
                      <a:gd name="connsiteX9" fmla="*/ 1 w 489320"/>
                      <a:gd name="connsiteY9" fmla="*/ 1064302 h 10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320" h="1064302">
                        <a:moveTo>
                          <a:pt x="74952" y="0"/>
                        </a:moveTo>
                        <a:cubicBezTo>
                          <a:pt x="212362" y="264826"/>
                          <a:pt x="356662" y="526190"/>
                          <a:pt x="487181" y="794479"/>
                        </a:cubicBezTo>
                        <a:cubicBezTo>
                          <a:pt x="492754" y="805934"/>
                          <a:pt x="486438" y="821151"/>
                          <a:pt x="479686" y="831954"/>
                        </a:cubicBezTo>
                        <a:cubicBezTo>
                          <a:pt x="473065" y="842547"/>
                          <a:pt x="459190" y="846310"/>
                          <a:pt x="449706" y="854439"/>
                        </a:cubicBezTo>
                        <a:cubicBezTo>
                          <a:pt x="436423" y="865824"/>
                          <a:pt x="422806" y="885891"/>
                          <a:pt x="404735" y="891915"/>
                        </a:cubicBezTo>
                        <a:cubicBezTo>
                          <a:pt x="359965" y="906838"/>
                          <a:pt x="316199" y="909247"/>
                          <a:pt x="269824" y="914400"/>
                        </a:cubicBezTo>
                        <a:cubicBezTo>
                          <a:pt x="249837" y="919397"/>
                          <a:pt x="230144" y="925768"/>
                          <a:pt x="209863" y="929390"/>
                        </a:cubicBezTo>
                        <a:cubicBezTo>
                          <a:pt x="160123" y="938272"/>
                          <a:pt x="59961" y="951876"/>
                          <a:pt x="59961" y="951876"/>
                        </a:cubicBezTo>
                        <a:cubicBezTo>
                          <a:pt x="44971" y="956873"/>
                          <a:pt x="22427" y="952924"/>
                          <a:pt x="14991" y="966866"/>
                        </a:cubicBezTo>
                        <a:cubicBezTo>
                          <a:pt x="-473" y="995861"/>
                          <a:pt x="1" y="1064302"/>
                          <a:pt x="1" y="1064302"/>
                        </a:cubicBez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5" name="Cylinder 54">
            <a:extLst>
              <a:ext uri="{FF2B5EF4-FFF2-40B4-BE49-F238E27FC236}">
                <a16:creationId xmlns:a16="http://schemas.microsoft.com/office/drawing/2014/main" id="{1D1DD97A-B8D3-4042-992D-E54647837CB3}"/>
              </a:ext>
            </a:extLst>
          </p:cNvPr>
          <p:cNvSpPr/>
          <p:nvPr/>
        </p:nvSpPr>
        <p:spPr>
          <a:xfrm>
            <a:off x="9252520" y="0"/>
            <a:ext cx="1800200" cy="129614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2B02F6DA-B46C-45A6-A9D4-717B73BEE612}"/>
              </a:ext>
            </a:extLst>
          </p:cNvPr>
          <p:cNvSpPr txBox="1"/>
          <p:nvPr/>
        </p:nvSpPr>
        <p:spPr>
          <a:xfrm>
            <a:off x="9524089" y="-7977"/>
            <a:ext cx="1251756" cy="369332"/>
          </a:xfrm>
          <a:prstGeom prst="rect">
            <a:avLst/>
          </a:prstGeom>
          <a:noFill/>
        </p:spPr>
        <p:txBody>
          <a:bodyPr wrap="square" rtlCol="0">
            <a:spAutoFit/>
          </a:bodyPr>
          <a:lstStyle/>
          <a:p>
            <a:pPr algn="ctr"/>
            <a:r>
              <a:rPr lang="en-US" dirty="0"/>
              <a:t>Clean</a:t>
            </a:r>
          </a:p>
        </p:txBody>
      </p:sp>
      <p:sp>
        <p:nvSpPr>
          <p:cNvPr id="57" name="Isosceles Triangle 56">
            <a:extLst>
              <a:ext uri="{FF2B5EF4-FFF2-40B4-BE49-F238E27FC236}">
                <a16:creationId xmlns:a16="http://schemas.microsoft.com/office/drawing/2014/main" id="{08D0A6F2-DED1-421A-A6AD-E82D98DBC813}"/>
              </a:ext>
            </a:extLst>
          </p:cNvPr>
          <p:cNvSpPr/>
          <p:nvPr/>
        </p:nvSpPr>
        <p:spPr>
          <a:xfrm>
            <a:off x="10174412" y="421128"/>
            <a:ext cx="329984" cy="369332"/>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laque 57">
            <a:extLst>
              <a:ext uri="{FF2B5EF4-FFF2-40B4-BE49-F238E27FC236}">
                <a16:creationId xmlns:a16="http://schemas.microsoft.com/office/drawing/2014/main" id="{EAB359A0-216B-43C2-A839-0BD598A3AD09}"/>
              </a:ext>
            </a:extLst>
          </p:cNvPr>
          <p:cNvSpPr/>
          <p:nvPr/>
        </p:nvSpPr>
        <p:spPr>
          <a:xfrm>
            <a:off x="10476656" y="907736"/>
            <a:ext cx="360040" cy="238831"/>
          </a:xfrm>
          <a:prstGeom prst="plaque">
            <a:avLst>
              <a:gd name="adj" fmla="val 4177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Parallelogram 58">
            <a:extLst>
              <a:ext uri="{FF2B5EF4-FFF2-40B4-BE49-F238E27FC236}">
                <a16:creationId xmlns:a16="http://schemas.microsoft.com/office/drawing/2014/main" id="{95125218-6C8F-48EB-A540-A030E9DEDE33}"/>
              </a:ext>
            </a:extLst>
          </p:cNvPr>
          <p:cNvSpPr/>
          <p:nvPr/>
        </p:nvSpPr>
        <p:spPr>
          <a:xfrm rot="19452740">
            <a:off x="10619153" y="440673"/>
            <a:ext cx="360040" cy="254472"/>
          </a:xfrm>
          <a:prstGeom prst="parallelogram">
            <a:avLst>
              <a:gd name="adj" fmla="val 4561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artial Circle 60">
            <a:extLst>
              <a:ext uri="{FF2B5EF4-FFF2-40B4-BE49-F238E27FC236}">
                <a16:creationId xmlns:a16="http://schemas.microsoft.com/office/drawing/2014/main" id="{EDA86238-81D4-48CB-B7EB-EE0ED3C2CB00}"/>
              </a:ext>
            </a:extLst>
          </p:cNvPr>
          <p:cNvSpPr/>
          <p:nvPr/>
        </p:nvSpPr>
        <p:spPr>
          <a:xfrm>
            <a:off x="9704329" y="887238"/>
            <a:ext cx="448291" cy="273108"/>
          </a:xfrm>
          <a:prstGeom prst="pi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Rounded Corners 61">
            <a:extLst>
              <a:ext uri="{FF2B5EF4-FFF2-40B4-BE49-F238E27FC236}">
                <a16:creationId xmlns:a16="http://schemas.microsoft.com/office/drawing/2014/main" id="{C8DC6A68-7F15-4F60-BD2A-F9A8A206427B}"/>
              </a:ext>
            </a:extLst>
          </p:cNvPr>
          <p:cNvSpPr/>
          <p:nvPr/>
        </p:nvSpPr>
        <p:spPr>
          <a:xfrm>
            <a:off x="9396536" y="494170"/>
            <a:ext cx="448291" cy="25727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C89168FF-F660-49A5-BB88-ADA0402E8F94}"/>
              </a:ext>
            </a:extLst>
          </p:cNvPr>
          <p:cNvSpPr/>
          <p:nvPr/>
        </p:nvSpPr>
        <p:spPr>
          <a:xfrm>
            <a:off x="884420" y="5276538"/>
            <a:ext cx="235486" cy="1161737"/>
          </a:xfrm>
          <a:custGeom>
            <a:avLst/>
            <a:gdLst>
              <a:gd name="connsiteX0" fmla="*/ 142406 w 235486"/>
              <a:gd name="connsiteY0" fmla="*/ 0 h 1161737"/>
              <a:gd name="connsiteX1" fmla="*/ 104931 w 235486"/>
              <a:gd name="connsiteY1" fmla="*/ 29980 h 1161737"/>
              <a:gd name="connsiteX2" fmla="*/ 67455 w 235486"/>
              <a:gd name="connsiteY2" fmla="*/ 82446 h 1161737"/>
              <a:gd name="connsiteX3" fmla="*/ 59960 w 235486"/>
              <a:gd name="connsiteY3" fmla="*/ 104931 h 1161737"/>
              <a:gd name="connsiteX4" fmla="*/ 22485 w 235486"/>
              <a:gd name="connsiteY4" fmla="*/ 149901 h 1161737"/>
              <a:gd name="connsiteX5" fmla="*/ 0 w 235486"/>
              <a:gd name="connsiteY5" fmla="*/ 239842 h 1161737"/>
              <a:gd name="connsiteX6" fmla="*/ 14990 w 235486"/>
              <a:gd name="connsiteY6" fmla="*/ 509665 h 1161737"/>
              <a:gd name="connsiteX7" fmla="*/ 37475 w 235486"/>
              <a:gd name="connsiteY7" fmla="*/ 539646 h 1161737"/>
              <a:gd name="connsiteX8" fmla="*/ 59960 w 235486"/>
              <a:gd name="connsiteY8" fmla="*/ 584616 h 1161737"/>
              <a:gd name="connsiteX9" fmla="*/ 74950 w 235486"/>
              <a:gd name="connsiteY9" fmla="*/ 644577 h 1161737"/>
              <a:gd name="connsiteX10" fmla="*/ 82446 w 235486"/>
              <a:gd name="connsiteY10" fmla="*/ 667062 h 1161737"/>
              <a:gd name="connsiteX11" fmla="*/ 112426 w 235486"/>
              <a:gd name="connsiteY11" fmla="*/ 689547 h 1161737"/>
              <a:gd name="connsiteX12" fmla="*/ 172387 w 235486"/>
              <a:gd name="connsiteY12" fmla="*/ 764498 h 1161737"/>
              <a:gd name="connsiteX13" fmla="*/ 194872 w 235486"/>
              <a:gd name="connsiteY13" fmla="*/ 906905 h 1161737"/>
              <a:gd name="connsiteX14" fmla="*/ 217357 w 235486"/>
              <a:gd name="connsiteY14" fmla="*/ 959370 h 1161737"/>
              <a:gd name="connsiteX15" fmla="*/ 224852 w 235486"/>
              <a:gd name="connsiteY15" fmla="*/ 1139252 h 1161737"/>
              <a:gd name="connsiteX16" fmla="*/ 209862 w 235486"/>
              <a:gd name="connsiteY16" fmla="*/ 1161737 h 116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5486" h="1161737" fill="none" extrusionOk="0">
                <a:moveTo>
                  <a:pt x="142406" y="0"/>
                </a:moveTo>
                <a:cubicBezTo>
                  <a:pt x="128278" y="9810"/>
                  <a:pt x="115556" y="19475"/>
                  <a:pt x="104931" y="29980"/>
                </a:cubicBezTo>
                <a:cubicBezTo>
                  <a:pt x="95626" y="41788"/>
                  <a:pt x="76287" y="70364"/>
                  <a:pt x="67455" y="82446"/>
                </a:cubicBezTo>
                <a:cubicBezTo>
                  <a:pt x="66626" y="90855"/>
                  <a:pt x="63511" y="98493"/>
                  <a:pt x="59960" y="104931"/>
                </a:cubicBezTo>
                <a:cubicBezTo>
                  <a:pt x="23888" y="147906"/>
                  <a:pt x="24838" y="104040"/>
                  <a:pt x="22485" y="149901"/>
                </a:cubicBezTo>
                <a:cubicBezTo>
                  <a:pt x="14523" y="179761"/>
                  <a:pt x="0" y="239842"/>
                  <a:pt x="0" y="239842"/>
                </a:cubicBezTo>
                <a:cubicBezTo>
                  <a:pt x="8397" y="335331"/>
                  <a:pt x="15941" y="431779"/>
                  <a:pt x="14990" y="509665"/>
                </a:cubicBezTo>
                <a:cubicBezTo>
                  <a:pt x="17408" y="523046"/>
                  <a:pt x="29608" y="526995"/>
                  <a:pt x="37475" y="539646"/>
                </a:cubicBezTo>
                <a:cubicBezTo>
                  <a:pt x="52440" y="560664"/>
                  <a:pt x="53283" y="560497"/>
                  <a:pt x="59960" y="584616"/>
                </a:cubicBezTo>
                <a:cubicBezTo>
                  <a:pt x="62763" y="603329"/>
                  <a:pt x="65923" y="626888"/>
                  <a:pt x="74950" y="644577"/>
                </a:cubicBezTo>
                <a:cubicBezTo>
                  <a:pt x="76313" y="651414"/>
                  <a:pt x="77683" y="661890"/>
                  <a:pt x="82446" y="667062"/>
                </a:cubicBezTo>
                <a:cubicBezTo>
                  <a:pt x="90983" y="677450"/>
                  <a:pt x="103638" y="680362"/>
                  <a:pt x="112426" y="689547"/>
                </a:cubicBezTo>
                <a:cubicBezTo>
                  <a:pt x="135413" y="711412"/>
                  <a:pt x="153052" y="732581"/>
                  <a:pt x="172387" y="764498"/>
                </a:cubicBezTo>
                <a:cubicBezTo>
                  <a:pt x="196493" y="824298"/>
                  <a:pt x="169062" y="762168"/>
                  <a:pt x="194872" y="906905"/>
                </a:cubicBezTo>
                <a:cubicBezTo>
                  <a:pt x="198615" y="921245"/>
                  <a:pt x="208926" y="946657"/>
                  <a:pt x="217357" y="959370"/>
                </a:cubicBezTo>
                <a:cubicBezTo>
                  <a:pt x="237598" y="1041412"/>
                  <a:pt x="240009" y="1031045"/>
                  <a:pt x="224852" y="1139252"/>
                </a:cubicBezTo>
                <a:cubicBezTo>
                  <a:pt x="223447" y="1148149"/>
                  <a:pt x="209862" y="1161737"/>
                  <a:pt x="209862" y="1161737"/>
                </a:cubicBezTo>
              </a:path>
              <a:path w="235486" h="1161737" stroke="0" extrusionOk="0">
                <a:moveTo>
                  <a:pt x="142406" y="0"/>
                </a:moveTo>
                <a:cubicBezTo>
                  <a:pt x="131368" y="11668"/>
                  <a:pt x="118810" y="21701"/>
                  <a:pt x="104931" y="29980"/>
                </a:cubicBezTo>
                <a:cubicBezTo>
                  <a:pt x="94341" y="39995"/>
                  <a:pt x="75522" y="67718"/>
                  <a:pt x="67455" y="82446"/>
                </a:cubicBezTo>
                <a:cubicBezTo>
                  <a:pt x="65234" y="89089"/>
                  <a:pt x="63975" y="99795"/>
                  <a:pt x="59960" y="104931"/>
                </a:cubicBezTo>
                <a:cubicBezTo>
                  <a:pt x="12323" y="152899"/>
                  <a:pt x="26733" y="108191"/>
                  <a:pt x="22485" y="149901"/>
                </a:cubicBezTo>
                <a:cubicBezTo>
                  <a:pt x="14523" y="179761"/>
                  <a:pt x="0" y="239843"/>
                  <a:pt x="0" y="239842"/>
                </a:cubicBezTo>
                <a:cubicBezTo>
                  <a:pt x="14616" y="339851"/>
                  <a:pt x="3242" y="425578"/>
                  <a:pt x="14990" y="509665"/>
                </a:cubicBezTo>
                <a:cubicBezTo>
                  <a:pt x="17054" y="521435"/>
                  <a:pt x="32142" y="528531"/>
                  <a:pt x="37475" y="539646"/>
                </a:cubicBezTo>
                <a:cubicBezTo>
                  <a:pt x="52517" y="560784"/>
                  <a:pt x="53557" y="560576"/>
                  <a:pt x="59960" y="584616"/>
                </a:cubicBezTo>
                <a:cubicBezTo>
                  <a:pt x="68501" y="608126"/>
                  <a:pt x="70510" y="624885"/>
                  <a:pt x="74950" y="644577"/>
                </a:cubicBezTo>
                <a:cubicBezTo>
                  <a:pt x="78066" y="652951"/>
                  <a:pt x="77017" y="662767"/>
                  <a:pt x="82446" y="667062"/>
                </a:cubicBezTo>
                <a:cubicBezTo>
                  <a:pt x="90379" y="673936"/>
                  <a:pt x="102294" y="681451"/>
                  <a:pt x="112426" y="689547"/>
                </a:cubicBezTo>
                <a:cubicBezTo>
                  <a:pt x="139956" y="707146"/>
                  <a:pt x="156546" y="736215"/>
                  <a:pt x="172387" y="764498"/>
                </a:cubicBezTo>
                <a:cubicBezTo>
                  <a:pt x="207266" y="819499"/>
                  <a:pt x="163630" y="745929"/>
                  <a:pt x="194872" y="906905"/>
                </a:cubicBezTo>
                <a:cubicBezTo>
                  <a:pt x="195779" y="921488"/>
                  <a:pt x="210054" y="946324"/>
                  <a:pt x="217357" y="959370"/>
                </a:cubicBezTo>
                <a:cubicBezTo>
                  <a:pt x="237253" y="1042211"/>
                  <a:pt x="240558" y="1030035"/>
                  <a:pt x="224852" y="1139252"/>
                </a:cubicBezTo>
                <a:cubicBezTo>
                  <a:pt x="223448" y="1148150"/>
                  <a:pt x="209862" y="1161738"/>
                  <a:pt x="209862" y="1161737"/>
                </a:cubicBezTo>
              </a:path>
            </a:pathLst>
          </a:custGeom>
          <a:ln w="12700">
            <a:solidFill>
              <a:schemeClr val="accent2">
                <a:lumMod val="50000"/>
              </a:schemeClr>
            </a:solidFill>
            <a:extLst>
              <a:ext uri="{C807C97D-BFC1-408E-A445-0C87EB9F89A2}">
                <ask:lineSketchStyleProps xmlns:ask="http://schemas.microsoft.com/office/drawing/2018/sketchyshapes" sd="1902276986">
                  <a:custGeom>
                    <a:avLst/>
                    <a:gdLst>
                      <a:gd name="connsiteX0" fmla="*/ 142406 w 235486"/>
                      <a:gd name="connsiteY0" fmla="*/ 0 h 1161737"/>
                      <a:gd name="connsiteX1" fmla="*/ 104931 w 235486"/>
                      <a:gd name="connsiteY1" fmla="*/ 29980 h 1161737"/>
                      <a:gd name="connsiteX2" fmla="*/ 67455 w 235486"/>
                      <a:gd name="connsiteY2" fmla="*/ 82446 h 1161737"/>
                      <a:gd name="connsiteX3" fmla="*/ 59960 w 235486"/>
                      <a:gd name="connsiteY3" fmla="*/ 104931 h 1161737"/>
                      <a:gd name="connsiteX4" fmla="*/ 22485 w 235486"/>
                      <a:gd name="connsiteY4" fmla="*/ 149901 h 1161737"/>
                      <a:gd name="connsiteX5" fmla="*/ 0 w 235486"/>
                      <a:gd name="connsiteY5" fmla="*/ 239842 h 1161737"/>
                      <a:gd name="connsiteX6" fmla="*/ 14990 w 235486"/>
                      <a:gd name="connsiteY6" fmla="*/ 509665 h 1161737"/>
                      <a:gd name="connsiteX7" fmla="*/ 37475 w 235486"/>
                      <a:gd name="connsiteY7" fmla="*/ 539646 h 1161737"/>
                      <a:gd name="connsiteX8" fmla="*/ 59960 w 235486"/>
                      <a:gd name="connsiteY8" fmla="*/ 584616 h 1161737"/>
                      <a:gd name="connsiteX9" fmla="*/ 74950 w 235486"/>
                      <a:gd name="connsiteY9" fmla="*/ 644577 h 1161737"/>
                      <a:gd name="connsiteX10" fmla="*/ 82446 w 235486"/>
                      <a:gd name="connsiteY10" fmla="*/ 667062 h 1161737"/>
                      <a:gd name="connsiteX11" fmla="*/ 112426 w 235486"/>
                      <a:gd name="connsiteY11" fmla="*/ 689547 h 1161737"/>
                      <a:gd name="connsiteX12" fmla="*/ 172387 w 235486"/>
                      <a:gd name="connsiteY12" fmla="*/ 764498 h 1161737"/>
                      <a:gd name="connsiteX13" fmla="*/ 194872 w 235486"/>
                      <a:gd name="connsiteY13" fmla="*/ 906905 h 1161737"/>
                      <a:gd name="connsiteX14" fmla="*/ 217357 w 235486"/>
                      <a:gd name="connsiteY14" fmla="*/ 959370 h 1161737"/>
                      <a:gd name="connsiteX15" fmla="*/ 224852 w 235486"/>
                      <a:gd name="connsiteY15" fmla="*/ 1139252 h 1161737"/>
                      <a:gd name="connsiteX16" fmla="*/ 209862 w 235486"/>
                      <a:gd name="connsiteY16" fmla="*/ 1161737 h 116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5486" h="1161737">
                        <a:moveTo>
                          <a:pt x="142406" y="0"/>
                        </a:moveTo>
                        <a:cubicBezTo>
                          <a:pt x="129914" y="9993"/>
                          <a:pt x="116243" y="18668"/>
                          <a:pt x="104931" y="29980"/>
                        </a:cubicBezTo>
                        <a:cubicBezTo>
                          <a:pt x="95636" y="39275"/>
                          <a:pt x="75966" y="69680"/>
                          <a:pt x="67455" y="82446"/>
                        </a:cubicBezTo>
                        <a:cubicBezTo>
                          <a:pt x="64957" y="89941"/>
                          <a:pt x="65018" y="98862"/>
                          <a:pt x="59960" y="104931"/>
                        </a:cubicBezTo>
                        <a:cubicBezTo>
                          <a:pt x="22576" y="149791"/>
                          <a:pt x="34615" y="104412"/>
                          <a:pt x="22485" y="149901"/>
                        </a:cubicBezTo>
                        <a:cubicBezTo>
                          <a:pt x="14523" y="179761"/>
                          <a:pt x="0" y="239842"/>
                          <a:pt x="0" y="239842"/>
                        </a:cubicBezTo>
                        <a:cubicBezTo>
                          <a:pt x="4997" y="329783"/>
                          <a:pt x="3817" y="420281"/>
                          <a:pt x="14990" y="509665"/>
                        </a:cubicBezTo>
                        <a:cubicBezTo>
                          <a:pt x="16539" y="522060"/>
                          <a:pt x="30214" y="529481"/>
                          <a:pt x="37475" y="539646"/>
                        </a:cubicBezTo>
                        <a:cubicBezTo>
                          <a:pt x="52524" y="560715"/>
                          <a:pt x="53408" y="560593"/>
                          <a:pt x="59960" y="584616"/>
                        </a:cubicBezTo>
                        <a:cubicBezTo>
                          <a:pt x="65381" y="604492"/>
                          <a:pt x="69529" y="624701"/>
                          <a:pt x="74950" y="644577"/>
                        </a:cubicBezTo>
                        <a:cubicBezTo>
                          <a:pt x="77029" y="652199"/>
                          <a:pt x="77388" y="660993"/>
                          <a:pt x="82446" y="667062"/>
                        </a:cubicBezTo>
                        <a:cubicBezTo>
                          <a:pt x="90443" y="676658"/>
                          <a:pt x="102942" y="681418"/>
                          <a:pt x="112426" y="689547"/>
                        </a:cubicBezTo>
                        <a:cubicBezTo>
                          <a:pt x="137136" y="710727"/>
                          <a:pt x="154529" y="737713"/>
                          <a:pt x="172387" y="764498"/>
                        </a:cubicBezTo>
                        <a:cubicBezTo>
                          <a:pt x="194187" y="829899"/>
                          <a:pt x="170917" y="755189"/>
                          <a:pt x="194872" y="906905"/>
                        </a:cubicBezTo>
                        <a:cubicBezTo>
                          <a:pt x="197417" y="923023"/>
                          <a:pt x="210831" y="946318"/>
                          <a:pt x="217357" y="959370"/>
                        </a:cubicBezTo>
                        <a:cubicBezTo>
                          <a:pt x="237836" y="1041287"/>
                          <a:pt x="241846" y="1031624"/>
                          <a:pt x="224852" y="1139252"/>
                        </a:cubicBezTo>
                        <a:cubicBezTo>
                          <a:pt x="223447" y="1148150"/>
                          <a:pt x="209862" y="1161737"/>
                          <a:pt x="209862" y="1161737"/>
                        </a:cubicBez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7" name="Freeform: Shape 66">
            <a:extLst>
              <a:ext uri="{FF2B5EF4-FFF2-40B4-BE49-F238E27FC236}">
                <a16:creationId xmlns:a16="http://schemas.microsoft.com/office/drawing/2014/main" id="{EC44CE0D-0383-48F2-A77C-7E223A9343F1}"/>
              </a:ext>
            </a:extLst>
          </p:cNvPr>
          <p:cNvSpPr/>
          <p:nvPr/>
        </p:nvSpPr>
        <p:spPr>
          <a:xfrm>
            <a:off x="3327932" y="5237029"/>
            <a:ext cx="682052" cy="1155562"/>
          </a:xfrm>
          <a:custGeom>
            <a:avLst/>
            <a:gdLst>
              <a:gd name="connsiteX0" fmla="*/ 0 w 682052"/>
              <a:gd name="connsiteY0" fmla="*/ 831954 h 1155562"/>
              <a:gd name="connsiteX1" fmla="*/ 29980 w 682052"/>
              <a:gd name="connsiteY1" fmla="*/ 906905 h 1155562"/>
              <a:gd name="connsiteX2" fmla="*/ 44970 w 682052"/>
              <a:gd name="connsiteY2" fmla="*/ 929390 h 1155562"/>
              <a:gd name="connsiteX3" fmla="*/ 67455 w 682052"/>
              <a:gd name="connsiteY3" fmla="*/ 974360 h 1155562"/>
              <a:gd name="connsiteX4" fmla="*/ 74950 w 682052"/>
              <a:gd name="connsiteY4" fmla="*/ 996846 h 1155562"/>
              <a:gd name="connsiteX5" fmla="*/ 89940 w 682052"/>
              <a:gd name="connsiteY5" fmla="*/ 1079292 h 1155562"/>
              <a:gd name="connsiteX6" fmla="*/ 104931 w 682052"/>
              <a:gd name="connsiteY6" fmla="*/ 1109272 h 1155562"/>
              <a:gd name="connsiteX7" fmla="*/ 112426 w 682052"/>
              <a:gd name="connsiteY7" fmla="*/ 1139252 h 1155562"/>
              <a:gd name="connsiteX8" fmla="*/ 202367 w 682052"/>
              <a:gd name="connsiteY8" fmla="*/ 1146747 h 1155562"/>
              <a:gd name="connsiteX9" fmla="*/ 247337 w 682052"/>
              <a:gd name="connsiteY9" fmla="*/ 1124262 h 1155562"/>
              <a:gd name="connsiteX10" fmla="*/ 284813 w 682052"/>
              <a:gd name="connsiteY10" fmla="*/ 1086787 h 1155562"/>
              <a:gd name="connsiteX11" fmla="*/ 344773 w 682052"/>
              <a:gd name="connsiteY11" fmla="*/ 1064301 h 1155562"/>
              <a:gd name="connsiteX12" fmla="*/ 397239 w 682052"/>
              <a:gd name="connsiteY12" fmla="*/ 1041816 h 1155562"/>
              <a:gd name="connsiteX13" fmla="*/ 419724 w 682052"/>
              <a:gd name="connsiteY13" fmla="*/ 1019331 h 1155562"/>
              <a:gd name="connsiteX14" fmla="*/ 442209 w 682052"/>
              <a:gd name="connsiteY14" fmla="*/ 989351 h 1155562"/>
              <a:gd name="connsiteX15" fmla="*/ 464695 w 682052"/>
              <a:gd name="connsiteY15" fmla="*/ 981855 h 1155562"/>
              <a:gd name="connsiteX16" fmla="*/ 502170 w 682052"/>
              <a:gd name="connsiteY16" fmla="*/ 966865 h 1155562"/>
              <a:gd name="connsiteX17" fmla="*/ 524655 w 682052"/>
              <a:gd name="connsiteY17" fmla="*/ 959370 h 1155562"/>
              <a:gd name="connsiteX18" fmla="*/ 547140 w 682052"/>
              <a:gd name="connsiteY18" fmla="*/ 944380 h 1155562"/>
              <a:gd name="connsiteX19" fmla="*/ 562131 w 682052"/>
              <a:gd name="connsiteY19" fmla="*/ 929390 h 1155562"/>
              <a:gd name="connsiteX20" fmla="*/ 584616 w 682052"/>
              <a:gd name="connsiteY20" fmla="*/ 921895 h 1155562"/>
              <a:gd name="connsiteX21" fmla="*/ 622091 w 682052"/>
              <a:gd name="connsiteY21" fmla="*/ 884419 h 1155562"/>
              <a:gd name="connsiteX22" fmla="*/ 644577 w 682052"/>
              <a:gd name="connsiteY22" fmla="*/ 824459 h 1155562"/>
              <a:gd name="connsiteX23" fmla="*/ 667062 w 682052"/>
              <a:gd name="connsiteY23" fmla="*/ 734518 h 1155562"/>
              <a:gd name="connsiteX24" fmla="*/ 682052 w 682052"/>
              <a:gd name="connsiteY24" fmla="*/ 569626 h 1155562"/>
              <a:gd name="connsiteX25" fmla="*/ 667062 w 682052"/>
              <a:gd name="connsiteY25" fmla="*/ 359764 h 1155562"/>
              <a:gd name="connsiteX26" fmla="*/ 652072 w 682052"/>
              <a:gd name="connsiteY26" fmla="*/ 329783 h 1155562"/>
              <a:gd name="connsiteX27" fmla="*/ 629586 w 682052"/>
              <a:gd name="connsiteY27" fmla="*/ 262328 h 1155562"/>
              <a:gd name="connsiteX28" fmla="*/ 607101 w 682052"/>
              <a:gd name="connsiteY28" fmla="*/ 239842 h 1155562"/>
              <a:gd name="connsiteX29" fmla="*/ 592111 w 682052"/>
              <a:gd name="connsiteY29" fmla="*/ 202367 h 1155562"/>
              <a:gd name="connsiteX30" fmla="*/ 547140 w 682052"/>
              <a:gd name="connsiteY30" fmla="*/ 157396 h 1155562"/>
              <a:gd name="connsiteX31" fmla="*/ 494675 w 682052"/>
              <a:gd name="connsiteY31" fmla="*/ 89941 h 1155562"/>
              <a:gd name="connsiteX32" fmla="*/ 472190 w 682052"/>
              <a:gd name="connsiteY32" fmla="*/ 82446 h 1155562"/>
              <a:gd name="connsiteX33" fmla="*/ 457200 w 682052"/>
              <a:gd name="connsiteY33" fmla="*/ 67455 h 1155562"/>
              <a:gd name="connsiteX34" fmla="*/ 434714 w 682052"/>
              <a:gd name="connsiteY34" fmla="*/ 59960 h 1155562"/>
              <a:gd name="connsiteX35" fmla="*/ 337278 w 682052"/>
              <a:gd name="connsiteY35" fmla="*/ 44970 h 1155562"/>
              <a:gd name="connsiteX36" fmla="*/ 292308 w 682052"/>
              <a:gd name="connsiteY36" fmla="*/ 29980 h 1155562"/>
              <a:gd name="connsiteX37" fmla="*/ 254832 w 682052"/>
              <a:gd name="connsiteY37" fmla="*/ 22485 h 1155562"/>
              <a:gd name="connsiteX38" fmla="*/ 232347 w 682052"/>
              <a:gd name="connsiteY38" fmla="*/ 7495 h 1155562"/>
              <a:gd name="connsiteX39" fmla="*/ 217357 w 682052"/>
              <a:gd name="connsiteY39" fmla="*/ 0 h 115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82052" h="1155562" fill="none" extrusionOk="0">
                <a:moveTo>
                  <a:pt x="0" y="831954"/>
                </a:moveTo>
                <a:cubicBezTo>
                  <a:pt x="11023" y="868833"/>
                  <a:pt x="11698" y="875752"/>
                  <a:pt x="29980" y="906905"/>
                </a:cubicBezTo>
                <a:cubicBezTo>
                  <a:pt x="33802" y="914307"/>
                  <a:pt x="39157" y="920419"/>
                  <a:pt x="44970" y="929390"/>
                </a:cubicBezTo>
                <a:cubicBezTo>
                  <a:pt x="81724" y="997914"/>
                  <a:pt x="32211" y="907363"/>
                  <a:pt x="67455" y="974360"/>
                </a:cubicBezTo>
                <a:cubicBezTo>
                  <a:pt x="71421" y="980930"/>
                  <a:pt x="72811" y="988912"/>
                  <a:pt x="74950" y="996846"/>
                </a:cubicBezTo>
                <a:cubicBezTo>
                  <a:pt x="80314" y="1022987"/>
                  <a:pt x="79234" y="1053183"/>
                  <a:pt x="89940" y="1079292"/>
                </a:cubicBezTo>
                <a:cubicBezTo>
                  <a:pt x="90784" y="1089046"/>
                  <a:pt x="100102" y="1099941"/>
                  <a:pt x="104931" y="1109272"/>
                </a:cubicBezTo>
                <a:cubicBezTo>
                  <a:pt x="106172" y="1119575"/>
                  <a:pt x="105718" y="1129426"/>
                  <a:pt x="112426" y="1139252"/>
                </a:cubicBezTo>
                <a:cubicBezTo>
                  <a:pt x="136674" y="1171638"/>
                  <a:pt x="181114" y="1150923"/>
                  <a:pt x="202367" y="1146747"/>
                </a:cubicBezTo>
                <a:cubicBezTo>
                  <a:pt x="223473" y="1139492"/>
                  <a:pt x="230469" y="1140075"/>
                  <a:pt x="247337" y="1124262"/>
                </a:cubicBezTo>
                <a:cubicBezTo>
                  <a:pt x="263947" y="1112064"/>
                  <a:pt x="268378" y="1089246"/>
                  <a:pt x="284813" y="1086787"/>
                </a:cubicBezTo>
                <a:cubicBezTo>
                  <a:pt x="307192" y="1079514"/>
                  <a:pt x="330437" y="1076146"/>
                  <a:pt x="344773" y="1064301"/>
                </a:cubicBezTo>
                <a:cubicBezTo>
                  <a:pt x="387894" y="1031670"/>
                  <a:pt x="337629" y="1056942"/>
                  <a:pt x="397239" y="1041816"/>
                </a:cubicBezTo>
                <a:cubicBezTo>
                  <a:pt x="405476" y="1034693"/>
                  <a:pt x="415135" y="1027615"/>
                  <a:pt x="419724" y="1019331"/>
                </a:cubicBezTo>
                <a:cubicBezTo>
                  <a:pt x="429780" y="1010068"/>
                  <a:pt x="433310" y="995758"/>
                  <a:pt x="442209" y="989351"/>
                </a:cubicBezTo>
                <a:cubicBezTo>
                  <a:pt x="450203" y="984671"/>
                  <a:pt x="457033" y="985526"/>
                  <a:pt x="464695" y="981855"/>
                </a:cubicBezTo>
                <a:cubicBezTo>
                  <a:pt x="474942" y="976408"/>
                  <a:pt x="487414" y="970326"/>
                  <a:pt x="502170" y="966865"/>
                </a:cubicBezTo>
                <a:cubicBezTo>
                  <a:pt x="510649" y="965656"/>
                  <a:pt x="517582" y="962439"/>
                  <a:pt x="524655" y="959370"/>
                </a:cubicBezTo>
                <a:cubicBezTo>
                  <a:pt x="532929" y="954654"/>
                  <a:pt x="539076" y="951752"/>
                  <a:pt x="547140" y="944380"/>
                </a:cubicBezTo>
                <a:cubicBezTo>
                  <a:pt x="551300" y="940232"/>
                  <a:pt x="556239" y="932422"/>
                  <a:pt x="562131" y="929390"/>
                </a:cubicBezTo>
                <a:cubicBezTo>
                  <a:pt x="567887" y="925350"/>
                  <a:pt x="576229" y="923973"/>
                  <a:pt x="584616" y="921895"/>
                </a:cubicBezTo>
                <a:cubicBezTo>
                  <a:pt x="598350" y="910021"/>
                  <a:pt x="618226" y="901823"/>
                  <a:pt x="622091" y="884419"/>
                </a:cubicBezTo>
                <a:cubicBezTo>
                  <a:pt x="628745" y="839740"/>
                  <a:pt x="622105" y="857085"/>
                  <a:pt x="644577" y="824459"/>
                </a:cubicBezTo>
                <a:cubicBezTo>
                  <a:pt x="653839" y="800372"/>
                  <a:pt x="667290" y="764230"/>
                  <a:pt x="667062" y="734518"/>
                </a:cubicBezTo>
                <a:cubicBezTo>
                  <a:pt x="671666" y="672766"/>
                  <a:pt x="682148" y="629966"/>
                  <a:pt x="682052" y="569626"/>
                </a:cubicBezTo>
                <a:cubicBezTo>
                  <a:pt x="675411" y="500112"/>
                  <a:pt x="661936" y="427683"/>
                  <a:pt x="667062" y="359764"/>
                </a:cubicBezTo>
                <a:cubicBezTo>
                  <a:pt x="664294" y="348555"/>
                  <a:pt x="657606" y="339141"/>
                  <a:pt x="652072" y="329783"/>
                </a:cubicBezTo>
                <a:cubicBezTo>
                  <a:pt x="638536" y="298454"/>
                  <a:pt x="649182" y="295933"/>
                  <a:pt x="629586" y="262328"/>
                </a:cubicBezTo>
                <a:cubicBezTo>
                  <a:pt x="626533" y="252763"/>
                  <a:pt x="613084" y="248566"/>
                  <a:pt x="607101" y="239842"/>
                </a:cubicBezTo>
                <a:cubicBezTo>
                  <a:pt x="603427" y="227338"/>
                  <a:pt x="603079" y="214124"/>
                  <a:pt x="592111" y="202367"/>
                </a:cubicBezTo>
                <a:cubicBezTo>
                  <a:pt x="578678" y="182212"/>
                  <a:pt x="555569" y="175190"/>
                  <a:pt x="547140" y="157396"/>
                </a:cubicBezTo>
                <a:cubicBezTo>
                  <a:pt x="530780" y="122727"/>
                  <a:pt x="531463" y="117237"/>
                  <a:pt x="494675" y="89941"/>
                </a:cubicBezTo>
                <a:cubicBezTo>
                  <a:pt x="488978" y="85264"/>
                  <a:pt x="479167" y="83753"/>
                  <a:pt x="472190" y="82446"/>
                </a:cubicBezTo>
                <a:cubicBezTo>
                  <a:pt x="466297" y="77797"/>
                  <a:pt x="464372" y="72388"/>
                  <a:pt x="457200" y="67455"/>
                </a:cubicBezTo>
                <a:cubicBezTo>
                  <a:pt x="450063" y="63370"/>
                  <a:pt x="441352" y="61102"/>
                  <a:pt x="434714" y="59960"/>
                </a:cubicBezTo>
                <a:cubicBezTo>
                  <a:pt x="404974" y="51764"/>
                  <a:pt x="366317" y="43317"/>
                  <a:pt x="337278" y="44970"/>
                </a:cubicBezTo>
                <a:cubicBezTo>
                  <a:pt x="321033" y="38471"/>
                  <a:pt x="306195" y="32755"/>
                  <a:pt x="292308" y="29980"/>
                </a:cubicBezTo>
                <a:cubicBezTo>
                  <a:pt x="280098" y="29023"/>
                  <a:pt x="266791" y="26482"/>
                  <a:pt x="254832" y="22485"/>
                </a:cubicBezTo>
                <a:cubicBezTo>
                  <a:pt x="246826" y="20349"/>
                  <a:pt x="242023" y="11605"/>
                  <a:pt x="232347" y="7495"/>
                </a:cubicBezTo>
                <a:cubicBezTo>
                  <a:pt x="227335" y="4417"/>
                  <a:pt x="221194" y="2502"/>
                  <a:pt x="217357" y="0"/>
                </a:cubicBezTo>
              </a:path>
              <a:path w="682052" h="1155562" stroke="0" extrusionOk="0">
                <a:moveTo>
                  <a:pt x="0" y="831954"/>
                </a:moveTo>
                <a:cubicBezTo>
                  <a:pt x="12058" y="867870"/>
                  <a:pt x="13650" y="875512"/>
                  <a:pt x="29980" y="906905"/>
                </a:cubicBezTo>
                <a:cubicBezTo>
                  <a:pt x="34527" y="913850"/>
                  <a:pt x="40107" y="919359"/>
                  <a:pt x="44970" y="929390"/>
                </a:cubicBezTo>
                <a:cubicBezTo>
                  <a:pt x="93819" y="992237"/>
                  <a:pt x="26048" y="911032"/>
                  <a:pt x="67455" y="974360"/>
                </a:cubicBezTo>
                <a:cubicBezTo>
                  <a:pt x="68930" y="981302"/>
                  <a:pt x="73566" y="990203"/>
                  <a:pt x="74950" y="996846"/>
                </a:cubicBezTo>
                <a:cubicBezTo>
                  <a:pt x="82237" y="1020474"/>
                  <a:pt x="77520" y="1056864"/>
                  <a:pt x="89940" y="1079292"/>
                </a:cubicBezTo>
                <a:cubicBezTo>
                  <a:pt x="91909" y="1089816"/>
                  <a:pt x="98283" y="1100055"/>
                  <a:pt x="104931" y="1109272"/>
                </a:cubicBezTo>
                <a:cubicBezTo>
                  <a:pt x="105668" y="1119273"/>
                  <a:pt x="106372" y="1131740"/>
                  <a:pt x="112426" y="1139252"/>
                </a:cubicBezTo>
                <a:cubicBezTo>
                  <a:pt x="131588" y="1167754"/>
                  <a:pt x="185159" y="1150343"/>
                  <a:pt x="202367" y="1146747"/>
                </a:cubicBezTo>
                <a:cubicBezTo>
                  <a:pt x="224451" y="1139935"/>
                  <a:pt x="229163" y="1139432"/>
                  <a:pt x="247337" y="1124262"/>
                </a:cubicBezTo>
                <a:cubicBezTo>
                  <a:pt x="263131" y="1111792"/>
                  <a:pt x="266803" y="1089967"/>
                  <a:pt x="284813" y="1086787"/>
                </a:cubicBezTo>
                <a:cubicBezTo>
                  <a:pt x="304892" y="1080132"/>
                  <a:pt x="327140" y="1072910"/>
                  <a:pt x="344773" y="1064301"/>
                </a:cubicBezTo>
                <a:cubicBezTo>
                  <a:pt x="389477" y="1029942"/>
                  <a:pt x="347500" y="1061211"/>
                  <a:pt x="397239" y="1041816"/>
                </a:cubicBezTo>
                <a:cubicBezTo>
                  <a:pt x="403378" y="1033756"/>
                  <a:pt x="411987" y="1026771"/>
                  <a:pt x="419724" y="1019331"/>
                </a:cubicBezTo>
                <a:cubicBezTo>
                  <a:pt x="427662" y="1009264"/>
                  <a:pt x="432787" y="997690"/>
                  <a:pt x="442209" y="989351"/>
                </a:cubicBezTo>
                <a:cubicBezTo>
                  <a:pt x="447511" y="984843"/>
                  <a:pt x="456060" y="985156"/>
                  <a:pt x="464695" y="981855"/>
                </a:cubicBezTo>
                <a:cubicBezTo>
                  <a:pt x="478990" y="977978"/>
                  <a:pt x="490118" y="968489"/>
                  <a:pt x="502170" y="966865"/>
                </a:cubicBezTo>
                <a:cubicBezTo>
                  <a:pt x="508966" y="963916"/>
                  <a:pt x="518579" y="961474"/>
                  <a:pt x="524655" y="959370"/>
                </a:cubicBezTo>
                <a:cubicBezTo>
                  <a:pt x="532121" y="955306"/>
                  <a:pt x="540949" y="950363"/>
                  <a:pt x="547140" y="944380"/>
                </a:cubicBezTo>
                <a:cubicBezTo>
                  <a:pt x="551548" y="938741"/>
                  <a:pt x="555227" y="933171"/>
                  <a:pt x="562131" y="929390"/>
                </a:cubicBezTo>
                <a:cubicBezTo>
                  <a:pt x="568689" y="924374"/>
                  <a:pt x="575155" y="924484"/>
                  <a:pt x="584616" y="921895"/>
                </a:cubicBezTo>
                <a:cubicBezTo>
                  <a:pt x="596329" y="908530"/>
                  <a:pt x="619088" y="900311"/>
                  <a:pt x="622091" y="884419"/>
                </a:cubicBezTo>
                <a:cubicBezTo>
                  <a:pt x="631488" y="837088"/>
                  <a:pt x="621800" y="858309"/>
                  <a:pt x="644577" y="824459"/>
                </a:cubicBezTo>
                <a:cubicBezTo>
                  <a:pt x="651039" y="797307"/>
                  <a:pt x="665017" y="758054"/>
                  <a:pt x="667062" y="734518"/>
                </a:cubicBezTo>
                <a:cubicBezTo>
                  <a:pt x="681190" y="679759"/>
                  <a:pt x="676140" y="630567"/>
                  <a:pt x="682052" y="569626"/>
                </a:cubicBezTo>
                <a:cubicBezTo>
                  <a:pt x="670273" y="509821"/>
                  <a:pt x="680628" y="417372"/>
                  <a:pt x="667062" y="359764"/>
                </a:cubicBezTo>
                <a:cubicBezTo>
                  <a:pt x="664768" y="348746"/>
                  <a:pt x="656153" y="339490"/>
                  <a:pt x="652072" y="329783"/>
                </a:cubicBezTo>
                <a:cubicBezTo>
                  <a:pt x="640072" y="300069"/>
                  <a:pt x="648260" y="295212"/>
                  <a:pt x="629586" y="262328"/>
                </a:cubicBezTo>
                <a:cubicBezTo>
                  <a:pt x="625376" y="251431"/>
                  <a:pt x="616384" y="247533"/>
                  <a:pt x="607101" y="239842"/>
                </a:cubicBezTo>
                <a:cubicBezTo>
                  <a:pt x="602189" y="224372"/>
                  <a:pt x="596915" y="214185"/>
                  <a:pt x="592111" y="202367"/>
                </a:cubicBezTo>
                <a:cubicBezTo>
                  <a:pt x="578799" y="185987"/>
                  <a:pt x="559740" y="178787"/>
                  <a:pt x="547140" y="157396"/>
                </a:cubicBezTo>
                <a:cubicBezTo>
                  <a:pt x="528845" y="123273"/>
                  <a:pt x="531312" y="117132"/>
                  <a:pt x="494675" y="89941"/>
                </a:cubicBezTo>
                <a:cubicBezTo>
                  <a:pt x="487831" y="85431"/>
                  <a:pt x="478899" y="85738"/>
                  <a:pt x="472190" y="82446"/>
                </a:cubicBezTo>
                <a:cubicBezTo>
                  <a:pt x="468463" y="77043"/>
                  <a:pt x="463103" y="70652"/>
                  <a:pt x="457200" y="67455"/>
                </a:cubicBezTo>
                <a:cubicBezTo>
                  <a:pt x="448666" y="62753"/>
                  <a:pt x="443700" y="62092"/>
                  <a:pt x="434714" y="59960"/>
                </a:cubicBezTo>
                <a:cubicBezTo>
                  <a:pt x="403632" y="57005"/>
                  <a:pt x="376176" y="47597"/>
                  <a:pt x="337278" y="44970"/>
                </a:cubicBezTo>
                <a:cubicBezTo>
                  <a:pt x="323658" y="36288"/>
                  <a:pt x="307945" y="33839"/>
                  <a:pt x="292308" y="29980"/>
                </a:cubicBezTo>
                <a:cubicBezTo>
                  <a:pt x="279641" y="28545"/>
                  <a:pt x="267659" y="27149"/>
                  <a:pt x="254832" y="22485"/>
                </a:cubicBezTo>
                <a:cubicBezTo>
                  <a:pt x="245951" y="19544"/>
                  <a:pt x="240291" y="12606"/>
                  <a:pt x="232347" y="7495"/>
                </a:cubicBezTo>
                <a:cubicBezTo>
                  <a:pt x="227766" y="4495"/>
                  <a:pt x="222154" y="1521"/>
                  <a:pt x="217357" y="0"/>
                </a:cubicBezTo>
              </a:path>
            </a:pathLst>
          </a:custGeom>
          <a:ln w="12700">
            <a:solidFill>
              <a:schemeClr val="accent2">
                <a:lumMod val="50000"/>
              </a:schemeClr>
            </a:solidFill>
            <a:extLst>
              <a:ext uri="{C807C97D-BFC1-408E-A445-0C87EB9F89A2}">
                <ask:lineSketchStyleProps xmlns:ask="http://schemas.microsoft.com/office/drawing/2018/sketchyshapes" sd="3143714527">
                  <a:custGeom>
                    <a:avLst/>
                    <a:gdLst>
                      <a:gd name="connsiteX0" fmla="*/ 0 w 682052"/>
                      <a:gd name="connsiteY0" fmla="*/ 831954 h 1155562"/>
                      <a:gd name="connsiteX1" fmla="*/ 29980 w 682052"/>
                      <a:gd name="connsiteY1" fmla="*/ 906905 h 1155562"/>
                      <a:gd name="connsiteX2" fmla="*/ 44970 w 682052"/>
                      <a:gd name="connsiteY2" fmla="*/ 929390 h 1155562"/>
                      <a:gd name="connsiteX3" fmla="*/ 67455 w 682052"/>
                      <a:gd name="connsiteY3" fmla="*/ 974360 h 1155562"/>
                      <a:gd name="connsiteX4" fmla="*/ 74950 w 682052"/>
                      <a:gd name="connsiteY4" fmla="*/ 996846 h 1155562"/>
                      <a:gd name="connsiteX5" fmla="*/ 89940 w 682052"/>
                      <a:gd name="connsiteY5" fmla="*/ 1079292 h 1155562"/>
                      <a:gd name="connsiteX6" fmla="*/ 104931 w 682052"/>
                      <a:gd name="connsiteY6" fmla="*/ 1109272 h 1155562"/>
                      <a:gd name="connsiteX7" fmla="*/ 112426 w 682052"/>
                      <a:gd name="connsiteY7" fmla="*/ 1139252 h 1155562"/>
                      <a:gd name="connsiteX8" fmla="*/ 202367 w 682052"/>
                      <a:gd name="connsiteY8" fmla="*/ 1146747 h 1155562"/>
                      <a:gd name="connsiteX9" fmla="*/ 247337 w 682052"/>
                      <a:gd name="connsiteY9" fmla="*/ 1124262 h 1155562"/>
                      <a:gd name="connsiteX10" fmla="*/ 284813 w 682052"/>
                      <a:gd name="connsiteY10" fmla="*/ 1086787 h 1155562"/>
                      <a:gd name="connsiteX11" fmla="*/ 344773 w 682052"/>
                      <a:gd name="connsiteY11" fmla="*/ 1064301 h 1155562"/>
                      <a:gd name="connsiteX12" fmla="*/ 397239 w 682052"/>
                      <a:gd name="connsiteY12" fmla="*/ 1041816 h 1155562"/>
                      <a:gd name="connsiteX13" fmla="*/ 419724 w 682052"/>
                      <a:gd name="connsiteY13" fmla="*/ 1019331 h 1155562"/>
                      <a:gd name="connsiteX14" fmla="*/ 442209 w 682052"/>
                      <a:gd name="connsiteY14" fmla="*/ 989351 h 1155562"/>
                      <a:gd name="connsiteX15" fmla="*/ 464695 w 682052"/>
                      <a:gd name="connsiteY15" fmla="*/ 981855 h 1155562"/>
                      <a:gd name="connsiteX16" fmla="*/ 502170 w 682052"/>
                      <a:gd name="connsiteY16" fmla="*/ 966865 h 1155562"/>
                      <a:gd name="connsiteX17" fmla="*/ 524655 w 682052"/>
                      <a:gd name="connsiteY17" fmla="*/ 959370 h 1155562"/>
                      <a:gd name="connsiteX18" fmla="*/ 547140 w 682052"/>
                      <a:gd name="connsiteY18" fmla="*/ 944380 h 1155562"/>
                      <a:gd name="connsiteX19" fmla="*/ 562131 w 682052"/>
                      <a:gd name="connsiteY19" fmla="*/ 929390 h 1155562"/>
                      <a:gd name="connsiteX20" fmla="*/ 584616 w 682052"/>
                      <a:gd name="connsiteY20" fmla="*/ 921895 h 1155562"/>
                      <a:gd name="connsiteX21" fmla="*/ 622091 w 682052"/>
                      <a:gd name="connsiteY21" fmla="*/ 884419 h 1155562"/>
                      <a:gd name="connsiteX22" fmla="*/ 644577 w 682052"/>
                      <a:gd name="connsiteY22" fmla="*/ 824459 h 1155562"/>
                      <a:gd name="connsiteX23" fmla="*/ 667062 w 682052"/>
                      <a:gd name="connsiteY23" fmla="*/ 734518 h 1155562"/>
                      <a:gd name="connsiteX24" fmla="*/ 682052 w 682052"/>
                      <a:gd name="connsiteY24" fmla="*/ 569626 h 1155562"/>
                      <a:gd name="connsiteX25" fmla="*/ 667062 w 682052"/>
                      <a:gd name="connsiteY25" fmla="*/ 359764 h 1155562"/>
                      <a:gd name="connsiteX26" fmla="*/ 652072 w 682052"/>
                      <a:gd name="connsiteY26" fmla="*/ 329783 h 1155562"/>
                      <a:gd name="connsiteX27" fmla="*/ 629586 w 682052"/>
                      <a:gd name="connsiteY27" fmla="*/ 262328 h 1155562"/>
                      <a:gd name="connsiteX28" fmla="*/ 607101 w 682052"/>
                      <a:gd name="connsiteY28" fmla="*/ 239842 h 1155562"/>
                      <a:gd name="connsiteX29" fmla="*/ 592111 w 682052"/>
                      <a:gd name="connsiteY29" fmla="*/ 202367 h 1155562"/>
                      <a:gd name="connsiteX30" fmla="*/ 547140 w 682052"/>
                      <a:gd name="connsiteY30" fmla="*/ 157396 h 1155562"/>
                      <a:gd name="connsiteX31" fmla="*/ 494675 w 682052"/>
                      <a:gd name="connsiteY31" fmla="*/ 89941 h 1155562"/>
                      <a:gd name="connsiteX32" fmla="*/ 472190 w 682052"/>
                      <a:gd name="connsiteY32" fmla="*/ 82446 h 1155562"/>
                      <a:gd name="connsiteX33" fmla="*/ 457200 w 682052"/>
                      <a:gd name="connsiteY33" fmla="*/ 67455 h 1155562"/>
                      <a:gd name="connsiteX34" fmla="*/ 434714 w 682052"/>
                      <a:gd name="connsiteY34" fmla="*/ 59960 h 1155562"/>
                      <a:gd name="connsiteX35" fmla="*/ 337278 w 682052"/>
                      <a:gd name="connsiteY35" fmla="*/ 44970 h 1155562"/>
                      <a:gd name="connsiteX36" fmla="*/ 292308 w 682052"/>
                      <a:gd name="connsiteY36" fmla="*/ 29980 h 1155562"/>
                      <a:gd name="connsiteX37" fmla="*/ 254832 w 682052"/>
                      <a:gd name="connsiteY37" fmla="*/ 22485 h 1155562"/>
                      <a:gd name="connsiteX38" fmla="*/ 232347 w 682052"/>
                      <a:gd name="connsiteY38" fmla="*/ 7495 h 1155562"/>
                      <a:gd name="connsiteX39" fmla="*/ 217357 w 682052"/>
                      <a:gd name="connsiteY39" fmla="*/ 0 h 115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82052" h="1155562">
                        <a:moveTo>
                          <a:pt x="0" y="831954"/>
                        </a:moveTo>
                        <a:cubicBezTo>
                          <a:pt x="12284" y="868806"/>
                          <a:pt x="12336" y="876027"/>
                          <a:pt x="29980" y="906905"/>
                        </a:cubicBezTo>
                        <a:cubicBezTo>
                          <a:pt x="34449" y="914726"/>
                          <a:pt x="40942" y="921333"/>
                          <a:pt x="44970" y="929390"/>
                        </a:cubicBezTo>
                        <a:cubicBezTo>
                          <a:pt x="76001" y="991451"/>
                          <a:pt x="24496" y="909921"/>
                          <a:pt x="67455" y="974360"/>
                        </a:cubicBezTo>
                        <a:cubicBezTo>
                          <a:pt x="69953" y="981855"/>
                          <a:pt x="73295" y="989121"/>
                          <a:pt x="74950" y="996846"/>
                        </a:cubicBezTo>
                        <a:cubicBezTo>
                          <a:pt x="80803" y="1024159"/>
                          <a:pt x="82743" y="1052303"/>
                          <a:pt x="89940" y="1079292"/>
                        </a:cubicBezTo>
                        <a:cubicBezTo>
                          <a:pt x="92819" y="1090088"/>
                          <a:pt x="99934" y="1099279"/>
                          <a:pt x="104931" y="1109272"/>
                        </a:cubicBezTo>
                        <a:cubicBezTo>
                          <a:pt x="107429" y="1119265"/>
                          <a:pt x="106712" y="1130681"/>
                          <a:pt x="112426" y="1139252"/>
                        </a:cubicBezTo>
                        <a:cubicBezTo>
                          <a:pt x="132368" y="1169165"/>
                          <a:pt x="179622" y="1149274"/>
                          <a:pt x="202367" y="1146747"/>
                        </a:cubicBezTo>
                        <a:cubicBezTo>
                          <a:pt x="223596" y="1139671"/>
                          <a:pt x="229454" y="1139909"/>
                          <a:pt x="247337" y="1124262"/>
                        </a:cubicBezTo>
                        <a:cubicBezTo>
                          <a:pt x="260632" y="1112629"/>
                          <a:pt x="268053" y="1092374"/>
                          <a:pt x="284813" y="1086787"/>
                        </a:cubicBezTo>
                        <a:cubicBezTo>
                          <a:pt x="304277" y="1080299"/>
                          <a:pt x="326843" y="1073266"/>
                          <a:pt x="344773" y="1064301"/>
                        </a:cubicBezTo>
                        <a:cubicBezTo>
                          <a:pt x="396529" y="1038422"/>
                          <a:pt x="334850" y="1057413"/>
                          <a:pt x="397239" y="1041816"/>
                        </a:cubicBezTo>
                        <a:cubicBezTo>
                          <a:pt x="404734" y="1034321"/>
                          <a:pt x="412826" y="1027379"/>
                          <a:pt x="419724" y="1019331"/>
                        </a:cubicBezTo>
                        <a:cubicBezTo>
                          <a:pt x="427853" y="1009847"/>
                          <a:pt x="432613" y="997348"/>
                          <a:pt x="442209" y="989351"/>
                        </a:cubicBezTo>
                        <a:cubicBezTo>
                          <a:pt x="448279" y="984293"/>
                          <a:pt x="457297" y="984629"/>
                          <a:pt x="464695" y="981855"/>
                        </a:cubicBezTo>
                        <a:cubicBezTo>
                          <a:pt x="477292" y="977131"/>
                          <a:pt x="489573" y="971589"/>
                          <a:pt x="502170" y="966865"/>
                        </a:cubicBezTo>
                        <a:cubicBezTo>
                          <a:pt x="509567" y="964091"/>
                          <a:pt x="517589" y="962903"/>
                          <a:pt x="524655" y="959370"/>
                        </a:cubicBezTo>
                        <a:cubicBezTo>
                          <a:pt x="532712" y="955342"/>
                          <a:pt x="540106" y="950007"/>
                          <a:pt x="547140" y="944380"/>
                        </a:cubicBezTo>
                        <a:cubicBezTo>
                          <a:pt x="552658" y="939966"/>
                          <a:pt x="556071" y="933026"/>
                          <a:pt x="562131" y="929390"/>
                        </a:cubicBezTo>
                        <a:cubicBezTo>
                          <a:pt x="568906" y="925325"/>
                          <a:pt x="577121" y="924393"/>
                          <a:pt x="584616" y="921895"/>
                        </a:cubicBezTo>
                        <a:cubicBezTo>
                          <a:pt x="597108" y="909403"/>
                          <a:pt x="618626" y="901742"/>
                          <a:pt x="622091" y="884419"/>
                        </a:cubicBezTo>
                        <a:cubicBezTo>
                          <a:pt x="631353" y="838111"/>
                          <a:pt x="622519" y="857543"/>
                          <a:pt x="644577" y="824459"/>
                        </a:cubicBezTo>
                        <a:cubicBezTo>
                          <a:pt x="651580" y="799949"/>
                          <a:pt x="664045" y="761669"/>
                          <a:pt x="667062" y="734518"/>
                        </a:cubicBezTo>
                        <a:cubicBezTo>
                          <a:pt x="673157" y="679665"/>
                          <a:pt x="677055" y="624590"/>
                          <a:pt x="682052" y="569626"/>
                        </a:cubicBezTo>
                        <a:cubicBezTo>
                          <a:pt x="677055" y="499672"/>
                          <a:pt x="675761" y="429355"/>
                          <a:pt x="667062" y="359764"/>
                        </a:cubicBezTo>
                        <a:cubicBezTo>
                          <a:pt x="665676" y="348677"/>
                          <a:pt x="655995" y="340245"/>
                          <a:pt x="652072" y="329783"/>
                        </a:cubicBezTo>
                        <a:cubicBezTo>
                          <a:pt x="640021" y="297645"/>
                          <a:pt x="650092" y="295137"/>
                          <a:pt x="629586" y="262328"/>
                        </a:cubicBezTo>
                        <a:cubicBezTo>
                          <a:pt x="623968" y="253339"/>
                          <a:pt x="614596" y="247337"/>
                          <a:pt x="607101" y="239842"/>
                        </a:cubicBezTo>
                        <a:cubicBezTo>
                          <a:pt x="602104" y="227350"/>
                          <a:pt x="600024" y="213248"/>
                          <a:pt x="592111" y="202367"/>
                        </a:cubicBezTo>
                        <a:cubicBezTo>
                          <a:pt x="579642" y="185222"/>
                          <a:pt x="556621" y="176357"/>
                          <a:pt x="547140" y="157396"/>
                        </a:cubicBezTo>
                        <a:cubicBezTo>
                          <a:pt x="529989" y="123094"/>
                          <a:pt x="530975" y="117166"/>
                          <a:pt x="494675" y="89941"/>
                        </a:cubicBezTo>
                        <a:cubicBezTo>
                          <a:pt x="488355" y="85201"/>
                          <a:pt x="479685" y="84944"/>
                          <a:pt x="472190" y="82446"/>
                        </a:cubicBezTo>
                        <a:cubicBezTo>
                          <a:pt x="467193" y="77449"/>
                          <a:pt x="463260" y="71091"/>
                          <a:pt x="457200" y="67455"/>
                        </a:cubicBezTo>
                        <a:cubicBezTo>
                          <a:pt x="450425" y="63390"/>
                          <a:pt x="442479" y="61416"/>
                          <a:pt x="434714" y="59960"/>
                        </a:cubicBezTo>
                        <a:cubicBezTo>
                          <a:pt x="402416" y="53904"/>
                          <a:pt x="369757" y="49967"/>
                          <a:pt x="337278" y="44970"/>
                        </a:cubicBezTo>
                        <a:cubicBezTo>
                          <a:pt x="322288" y="39973"/>
                          <a:pt x="307552" y="34137"/>
                          <a:pt x="292308" y="29980"/>
                        </a:cubicBezTo>
                        <a:cubicBezTo>
                          <a:pt x="280017" y="26628"/>
                          <a:pt x="266760" y="26958"/>
                          <a:pt x="254832" y="22485"/>
                        </a:cubicBezTo>
                        <a:cubicBezTo>
                          <a:pt x="246398" y="19322"/>
                          <a:pt x="240071" y="12130"/>
                          <a:pt x="232347" y="7495"/>
                        </a:cubicBezTo>
                        <a:cubicBezTo>
                          <a:pt x="227557" y="4621"/>
                          <a:pt x="222354" y="2498"/>
                          <a:pt x="217357" y="0"/>
                        </a:cubicBez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8" name="Freeform: Shape 67">
            <a:extLst>
              <a:ext uri="{FF2B5EF4-FFF2-40B4-BE49-F238E27FC236}">
                <a16:creationId xmlns:a16="http://schemas.microsoft.com/office/drawing/2014/main" id="{3FBFB8A2-63DF-4293-AB1C-0BD856492E11}"/>
              </a:ext>
            </a:extLst>
          </p:cNvPr>
          <p:cNvSpPr/>
          <p:nvPr/>
        </p:nvSpPr>
        <p:spPr>
          <a:xfrm>
            <a:off x="2985277" y="5276538"/>
            <a:ext cx="132347" cy="1107238"/>
          </a:xfrm>
          <a:custGeom>
            <a:avLst/>
            <a:gdLst>
              <a:gd name="connsiteX0" fmla="*/ 132347 w 132347"/>
              <a:gd name="connsiteY0" fmla="*/ 0 h 1107238"/>
              <a:gd name="connsiteX1" fmla="*/ 93715 w 132347"/>
              <a:gd name="connsiteY1" fmla="*/ 456831 h 1107238"/>
              <a:gd name="connsiteX2" fmla="*/ 88887 w 132347"/>
              <a:gd name="connsiteY2" fmla="*/ 480061 h 1107238"/>
              <a:gd name="connsiteX3" fmla="*/ 69572 w 132347"/>
              <a:gd name="connsiteY3" fmla="*/ 642662 h 1107238"/>
              <a:gd name="connsiteX4" fmla="*/ 64743 w 132347"/>
              <a:gd name="connsiteY4" fmla="*/ 665891 h 1107238"/>
              <a:gd name="connsiteX5" fmla="*/ 40598 w 132347"/>
              <a:gd name="connsiteY5" fmla="*/ 735577 h 1107238"/>
              <a:gd name="connsiteX6" fmla="*/ 6797 w 132347"/>
              <a:gd name="connsiteY6" fmla="*/ 782035 h 1107238"/>
              <a:gd name="connsiteX7" fmla="*/ 11625 w 132347"/>
              <a:gd name="connsiteY7" fmla="*/ 967865 h 1107238"/>
              <a:gd name="connsiteX8" fmla="*/ 21283 w 132347"/>
              <a:gd name="connsiteY8" fmla="*/ 991094 h 1107238"/>
              <a:gd name="connsiteX9" fmla="*/ 26112 w 132347"/>
              <a:gd name="connsiteY9" fmla="*/ 1014322 h 1107238"/>
              <a:gd name="connsiteX10" fmla="*/ 35769 w 132347"/>
              <a:gd name="connsiteY10" fmla="*/ 1053038 h 1107238"/>
              <a:gd name="connsiteX11" fmla="*/ 40598 w 132347"/>
              <a:gd name="connsiteY11" fmla="*/ 1091752 h 1107238"/>
              <a:gd name="connsiteX12" fmla="*/ 50256 w 132347"/>
              <a:gd name="connsiteY12" fmla="*/ 1107238 h 110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47" h="1107238" fill="none" extrusionOk="0">
                <a:moveTo>
                  <a:pt x="132347" y="0"/>
                </a:moveTo>
                <a:cubicBezTo>
                  <a:pt x="130338" y="147827"/>
                  <a:pt x="112076" y="299015"/>
                  <a:pt x="93715" y="456831"/>
                </a:cubicBezTo>
                <a:cubicBezTo>
                  <a:pt x="93454" y="465453"/>
                  <a:pt x="90675" y="473021"/>
                  <a:pt x="88887" y="480061"/>
                </a:cubicBezTo>
                <a:cubicBezTo>
                  <a:pt x="74559" y="641008"/>
                  <a:pt x="91873" y="589897"/>
                  <a:pt x="69572" y="642662"/>
                </a:cubicBezTo>
                <a:cubicBezTo>
                  <a:pt x="68479" y="652093"/>
                  <a:pt x="65938" y="658366"/>
                  <a:pt x="64743" y="665891"/>
                </a:cubicBezTo>
                <a:cubicBezTo>
                  <a:pt x="60204" y="685872"/>
                  <a:pt x="47289" y="724990"/>
                  <a:pt x="40598" y="735577"/>
                </a:cubicBezTo>
                <a:cubicBezTo>
                  <a:pt x="33462" y="757455"/>
                  <a:pt x="16130" y="766689"/>
                  <a:pt x="6797" y="782035"/>
                </a:cubicBezTo>
                <a:cubicBezTo>
                  <a:pt x="-1737" y="862118"/>
                  <a:pt x="-1962" y="838771"/>
                  <a:pt x="11625" y="967865"/>
                </a:cubicBezTo>
                <a:cubicBezTo>
                  <a:pt x="10620" y="977141"/>
                  <a:pt x="18941" y="981659"/>
                  <a:pt x="21283" y="991094"/>
                </a:cubicBezTo>
                <a:cubicBezTo>
                  <a:pt x="24292" y="997837"/>
                  <a:pt x="23995" y="1005926"/>
                  <a:pt x="26112" y="1014322"/>
                </a:cubicBezTo>
                <a:cubicBezTo>
                  <a:pt x="29359" y="1027627"/>
                  <a:pt x="34515" y="1037196"/>
                  <a:pt x="35769" y="1053038"/>
                </a:cubicBezTo>
                <a:cubicBezTo>
                  <a:pt x="40827" y="1064741"/>
                  <a:pt x="39308" y="1077597"/>
                  <a:pt x="40598" y="1091752"/>
                </a:cubicBezTo>
                <a:cubicBezTo>
                  <a:pt x="42392" y="1098463"/>
                  <a:pt x="50257" y="1107238"/>
                  <a:pt x="50256" y="1107238"/>
                </a:cubicBezTo>
              </a:path>
              <a:path w="132347" h="1107238" stroke="0" extrusionOk="0">
                <a:moveTo>
                  <a:pt x="132347" y="0"/>
                </a:moveTo>
                <a:cubicBezTo>
                  <a:pt x="117721" y="174175"/>
                  <a:pt x="109415" y="311429"/>
                  <a:pt x="93715" y="456831"/>
                </a:cubicBezTo>
                <a:cubicBezTo>
                  <a:pt x="92909" y="465241"/>
                  <a:pt x="89403" y="471496"/>
                  <a:pt x="88887" y="480061"/>
                </a:cubicBezTo>
                <a:cubicBezTo>
                  <a:pt x="73430" y="639471"/>
                  <a:pt x="98165" y="580905"/>
                  <a:pt x="69572" y="642662"/>
                </a:cubicBezTo>
                <a:cubicBezTo>
                  <a:pt x="67998" y="650632"/>
                  <a:pt x="65475" y="658144"/>
                  <a:pt x="64743" y="665891"/>
                </a:cubicBezTo>
                <a:cubicBezTo>
                  <a:pt x="59769" y="682211"/>
                  <a:pt x="46542" y="723004"/>
                  <a:pt x="40598" y="735577"/>
                </a:cubicBezTo>
                <a:cubicBezTo>
                  <a:pt x="31616" y="755293"/>
                  <a:pt x="17943" y="769091"/>
                  <a:pt x="6797" y="782035"/>
                </a:cubicBezTo>
                <a:cubicBezTo>
                  <a:pt x="-504" y="859605"/>
                  <a:pt x="2003" y="839624"/>
                  <a:pt x="11625" y="967865"/>
                </a:cubicBezTo>
                <a:cubicBezTo>
                  <a:pt x="11745" y="976208"/>
                  <a:pt x="18112" y="984672"/>
                  <a:pt x="21283" y="991094"/>
                </a:cubicBezTo>
                <a:cubicBezTo>
                  <a:pt x="24772" y="998730"/>
                  <a:pt x="24976" y="1005817"/>
                  <a:pt x="26112" y="1014322"/>
                </a:cubicBezTo>
                <a:cubicBezTo>
                  <a:pt x="30988" y="1027700"/>
                  <a:pt x="31898" y="1038367"/>
                  <a:pt x="35769" y="1053038"/>
                </a:cubicBezTo>
                <a:cubicBezTo>
                  <a:pt x="37706" y="1067382"/>
                  <a:pt x="37705" y="1079479"/>
                  <a:pt x="40598" y="1091752"/>
                </a:cubicBezTo>
                <a:cubicBezTo>
                  <a:pt x="42391" y="1098463"/>
                  <a:pt x="50256" y="1107237"/>
                  <a:pt x="50256" y="1107238"/>
                </a:cubicBezTo>
              </a:path>
            </a:pathLst>
          </a:custGeom>
          <a:ln w="12700">
            <a:solidFill>
              <a:schemeClr val="accent2">
                <a:lumMod val="50000"/>
              </a:schemeClr>
            </a:solidFill>
            <a:extLst>
              <a:ext uri="{C807C97D-BFC1-408E-A445-0C87EB9F89A2}">
                <ask:lineSketchStyleProps xmlns:ask="http://schemas.microsoft.com/office/drawing/2018/sketchyshapes" sd="2391748379">
                  <a:custGeom>
                    <a:avLst/>
                    <a:gdLst>
                      <a:gd name="connsiteX0" fmla="*/ 205422 w 205422"/>
                      <a:gd name="connsiteY0" fmla="*/ 0 h 1071796"/>
                      <a:gd name="connsiteX1" fmla="*/ 145461 w 205422"/>
                      <a:gd name="connsiteY1" fmla="*/ 442209 h 1071796"/>
                      <a:gd name="connsiteX2" fmla="*/ 137966 w 205422"/>
                      <a:gd name="connsiteY2" fmla="*/ 464695 h 1071796"/>
                      <a:gd name="connsiteX3" fmla="*/ 107986 w 205422"/>
                      <a:gd name="connsiteY3" fmla="*/ 622091 h 1071796"/>
                      <a:gd name="connsiteX4" fmla="*/ 100491 w 205422"/>
                      <a:gd name="connsiteY4" fmla="*/ 644577 h 1071796"/>
                      <a:gd name="connsiteX5" fmla="*/ 63015 w 205422"/>
                      <a:gd name="connsiteY5" fmla="*/ 712032 h 1071796"/>
                      <a:gd name="connsiteX6" fmla="*/ 10550 w 205422"/>
                      <a:gd name="connsiteY6" fmla="*/ 757003 h 1071796"/>
                      <a:gd name="connsiteX7" fmla="*/ 18045 w 205422"/>
                      <a:gd name="connsiteY7" fmla="*/ 936885 h 1071796"/>
                      <a:gd name="connsiteX8" fmla="*/ 33035 w 205422"/>
                      <a:gd name="connsiteY8" fmla="*/ 959370 h 1071796"/>
                      <a:gd name="connsiteX9" fmla="*/ 40530 w 205422"/>
                      <a:gd name="connsiteY9" fmla="*/ 981855 h 1071796"/>
                      <a:gd name="connsiteX10" fmla="*/ 55520 w 205422"/>
                      <a:gd name="connsiteY10" fmla="*/ 1019331 h 1071796"/>
                      <a:gd name="connsiteX11" fmla="*/ 63015 w 205422"/>
                      <a:gd name="connsiteY11" fmla="*/ 1056806 h 1071796"/>
                      <a:gd name="connsiteX12" fmla="*/ 78006 w 205422"/>
                      <a:gd name="connsiteY12" fmla="*/ 1071796 h 107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422" h="1071796">
                        <a:moveTo>
                          <a:pt x="205422" y="0"/>
                        </a:moveTo>
                        <a:cubicBezTo>
                          <a:pt x="185435" y="147403"/>
                          <a:pt x="166830" y="295000"/>
                          <a:pt x="145461" y="442209"/>
                        </a:cubicBezTo>
                        <a:cubicBezTo>
                          <a:pt x="144326" y="450028"/>
                          <a:pt x="139083" y="456874"/>
                          <a:pt x="137966" y="464695"/>
                        </a:cubicBezTo>
                        <a:cubicBezTo>
                          <a:pt x="116169" y="617277"/>
                          <a:pt x="149232" y="560222"/>
                          <a:pt x="107986" y="622091"/>
                        </a:cubicBezTo>
                        <a:cubicBezTo>
                          <a:pt x="105488" y="629586"/>
                          <a:pt x="103603" y="637315"/>
                          <a:pt x="100491" y="644577"/>
                        </a:cubicBezTo>
                        <a:cubicBezTo>
                          <a:pt x="93371" y="661190"/>
                          <a:pt x="72493" y="699394"/>
                          <a:pt x="63015" y="712032"/>
                        </a:cubicBezTo>
                        <a:cubicBezTo>
                          <a:pt x="49591" y="729931"/>
                          <a:pt x="27923" y="743973"/>
                          <a:pt x="10550" y="757003"/>
                        </a:cubicBezTo>
                        <a:cubicBezTo>
                          <a:pt x="-4646" y="832984"/>
                          <a:pt x="-4497" y="812902"/>
                          <a:pt x="18045" y="936885"/>
                        </a:cubicBezTo>
                        <a:cubicBezTo>
                          <a:pt x="19656" y="945748"/>
                          <a:pt x="29007" y="951313"/>
                          <a:pt x="33035" y="959370"/>
                        </a:cubicBezTo>
                        <a:cubicBezTo>
                          <a:pt x="36568" y="966436"/>
                          <a:pt x="37756" y="974458"/>
                          <a:pt x="40530" y="981855"/>
                        </a:cubicBezTo>
                        <a:cubicBezTo>
                          <a:pt x="45254" y="994453"/>
                          <a:pt x="51654" y="1006444"/>
                          <a:pt x="55520" y="1019331"/>
                        </a:cubicBezTo>
                        <a:cubicBezTo>
                          <a:pt x="59180" y="1031533"/>
                          <a:pt x="57997" y="1045097"/>
                          <a:pt x="63015" y="1056806"/>
                        </a:cubicBezTo>
                        <a:cubicBezTo>
                          <a:pt x="65799" y="1063301"/>
                          <a:pt x="78006" y="1071796"/>
                          <a:pt x="78006" y="1071796"/>
                        </a:cubicBez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9" name="Freeform: Shape 68">
            <a:extLst>
              <a:ext uri="{FF2B5EF4-FFF2-40B4-BE49-F238E27FC236}">
                <a16:creationId xmlns:a16="http://schemas.microsoft.com/office/drawing/2014/main" id="{A8606386-4D7F-412F-AD12-E8ACC8A1DD4A}"/>
              </a:ext>
            </a:extLst>
          </p:cNvPr>
          <p:cNvSpPr/>
          <p:nvPr/>
        </p:nvSpPr>
        <p:spPr>
          <a:xfrm>
            <a:off x="3080594" y="5042157"/>
            <a:ext cx="457936" cy="1107238"/>
          </a:xfrm>
          <a:custGeom>
            <a:avLst/>
            <a:gdLst>
              <a:gd name="connsiteX0" fmla="*/ 254833 w 457936"/>
              <a:gd name="connsiteY0" fmla="*/ 0 h 1107238"/>
              <a:gd name="connsiteX1" fmla="*/ 337278 w 457936"/>
              <a:gd name="connsiteY1" fmla="*/ 538023 h 1107238"/>
              <a:gd name="connsiteX2" fmla="*/ 397239 w 457936"/>
              <a:gd name="connsiteY2" fmla="*/ 600403 h 1107238"/>
              <a:gd name="connsiteX3" fmla="*/ 419724 w 457936"/>
              <a:gd name="connsiteY3" fmla="*/ 623795 h 1107238"/>
              <a:gd name="connsiteX4" fmla="*/ 434715 w 457936"/>
              <a:gd name="connsiteY4" fmla="*/ 639390 h 1107238"/>
              <a:gd name="connsiteX5" fmla="*/ 442210 w 457936"/>
              <a:gd name="connsiteY5" fmla="*/ 662783 h 1107238"/>
              <a:gd name="connsiteX6" fmla="*/ 457200 w 457936"/>
              <a:gd name="connsiteY6" fmla="*/ 701770 h 1107238"/>
              <a:gd name="connsiteX7" fmla="*/ 449705 w 457936"/>
              <a:gd name="connsiteY7" fmla="*/ 810934 h 1107238"/>
              <a:gd name="connsiteX8" fmla="*/ 382249 w 457936"/>
              <a:gd name="connsiteY8" fmla="*/ 849922 h 1107238"/>
              <a:gd name="connsiteX9" fmla="*/ 224852 w 457936"/>
              <a:gd name="connsiteY9" fmla="*/ 857720 h 1107238"/>
              <a:gd name="connsiteX10" fmla="*/ 202367 w 457936"/>
              <a:gd name="connsiteY10" fmla="*/ 873314 h 1107238"/>
              <a:gd name="connsiteX11" fmla="*/ 164892 w 457936"/>
              <a:gd name="connsiteY11" fmla="*/ 888909 h 1107238"/>
              <a:gd name="connsiteX12" fmla="*/ 127416 w 457936"/>
              <a:gd name="connsiteY12" fmla="*/ 935693 h 1107238"/>
              <a:gd name="connsiteX13" fmla="*/ 97436 w 457936"/>
              <a:gd name="connsiteY13" fmla="*/ 982479 h 1107238"/>
              <a:gd name="connsiteX14" fmla="*/ 67456 w 457936"/>
              <a:gd name="connsiteY14" fmla="*/ 998073 h 1107238"/>
              <a:gd name="connsiteX15" fmla="*/ 7495 w 457936"/>
              <a:gd name="connsiteY15" fmla="*/ 1068251 h 1107238"/>
              <a:gd name="connsiteX16" fmla="*/ 0 w 457936"/>
              <a:gd name="connsiteY16" fmla="*/ 1107238 h 110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936" h="1107238" fill="none" extrusionOk="0">
                <a:moveTo>
                  <a:pt x="254833" y="0"/>
                </a:moveTo>
                <a:cubicBezTo>
                  <a:pt x="300023" y="177622"/>
                  <a:pt x="301862" y="318893"/>
                  <a:pt x="337278" y="538023"/>
                </a:cubicBezTo>
                <a:cubicBezTo>
                  <a:pt x="351763" y="555603"/>
                  <a:pt x="374405" y="578483"/>
                  <a:pt x="397239" y="600403"/>
                </a:cubicBezTo>
                <a:cubicBezTo>
                  <a:pt x="406104" y="610955"/>
                  <a:pt x="409115" y="612786"/>
                  <a:pt x="419724" y="623795"/>
                </a:cubicBezTo>
                <a:cubicBezTo>
                  <a:pt x="426349" y="631196"/>
                  <a:pt x="428950" y="633665"/>
                  <a:pt x="434715" y="639390"/>
                </a:cubicBezTo>
                <a:cubicBezTo>
                  <a:pt x="437375" y="648092"/>
                  <a:pt x="438812" y="656886"/>
                  <a:pt x="442210" y="662783"/>
                </a:cubicBezTo>
                <a:cubicBezTo>
                  <a:pt x="447357" y="675771"/>
                  <a:pt x="456056" y="687959"/>
                  <a:pt x="457200" y="701770"/>
                </a:cubicBezTo>
                <a:cubicBezTo>
                  <a:pt x="453226" y="732175"/>
                  <a:pt x="456285" y="775291"/>
                  <a:pt x="449705" y="810934"/>
                </a:cubicBezTo>
                <a:cubicBezTo>
                  <a:pt x="446490" y="834209"/>
                  <a:pt x="395217" y="849652"/>
                  <a:pt x="382249" y="849922"/>
                </a:cubicBezTo>
                <a:cubicBezTo>
                  <a:pt x="341059" y="856081"/>
                  <a:pt x="281484" y="857649"/>
                  <a:pt x="224852" y="857720"/>
                </a:cubicBezTo>
                <a:cubicBezTo>
                  <a:pt x="217891" y="862426"/>
                  <a:pt x="210631" y="867882"/>
                  <a:pt x="202367" y="873314"/>
                </a:cubicBezTo>
                <a:cubicBezTo>
                  <a:pt x="188624" y="876868"/>
                  <a:pt x="175919" y="880877"/>
                  <a:pt x="164892" y="888909"/>
                </a:cubicBezTo>
                <a:cubicBezTo>
                  <a:pt x="147673" y="898133"/>
                  <a:pt x="138592" y="919672"/>
                  <a:pt x="127416" y="935693"/>
                </a:cubicBezTo>
                <a:cubicBezTo>
                  <a:pt x="119187" y="960752"/>
                  <a:pt x="121143" y="963734"/>
                  <a:pt x="97436" y="982479"/>
                </a:cubicBezTo>
                <a:cubicBezTo>
                  <a:pt x="88785" y="987344"/>
                  <a:pt x="77160" y="988243"/>
                  <a:pt x="67456" y="998073"/>
                </a:cubicBezTo>
                <a:cubicBezTo>
                  <a:pt x="30654" y="1028436"/>
                  <a:pt x="28455" y="1037584"/>
                  <a:pt x="7495" y="1068251"/>
                </a:cubicBezTo>
                <a:cubicBezTo>
                  <a:pt x="4183" y="1075928"/>
                  <a:pt x="3516" y="1093124"/>
                  <a:pt x="0" y="1107238"/>
                </a:cubicBezTo>
              </a:path>
              <a:path w="457936" h="1107238" stroke="0" extrusionOk="0">
                <a:moveTo>
                  <a:pt x="254833" y="0"/>
                </a:moveTo>
                <a:cubicBezTo>
                  <a:pt x="300004" y="145584"/>
                  <a:pt x="280760" y="365003"/>
                  <a:pt x="337278" y="538023"/>
                </a:cubicBezTo>
                <a:cubicBezTo>
                  <a:pt x="356677" y="556681"/>
                  <a:pt x="381249" y="583048"/>
                  <a:pt x="397239" y="600403"/>
                </a:cubicBezTo>
                <a:cubicBezTo>
                  <a:pt x="407402" y="608696"/>
                  <a:pt x="411728" y="615766"/>
                  <a:pt x="419724" y="623795"/>
                </a:cubicBezTo>
                <a:cubicBezTo>
                  <a:pt x="422501" y="628015"/>
                  <a:pt x="430554" y="634218"/>
                  <a:pt x="434715" y="639390"/>
                </a:cubicBezTo>
                <a:cubicBezTo>
                  <a:pt x="435579" y="648048"/>
                  <a:pt x="437727" y="655994"/>
                  <a:pt x="442210" y="662783"/>
                </a:cubicBezTo>
                <a:cubicBezTo>
                  <a:pt x="447726" y="672524"/>
                  <a:pt x="458389" y="688304"/>
                  <a:pt x="457200" y="701770"/>
                </a:cubicBezTo>
                <a:cubicBezTo>
                  <a:pt x="454526" y="737616"/>
                  <a:pt x="454612" y="779738"/>
                  <a:pt x="449705" y="810934"/>
                </a:cubicBezTo>
                <a:cubicBezTo>
                  <a:pt x="444055" y="834325"/>
                  <a:pt x="393871" y="847819"/>
                  <a:pt x="382249" y="849922"/>
                </a:cubicBezTo>
                <a:cubicBezTo>
                  <a:pt x="328856" y="854845"/>
                  <a:pt x="271658" y="854597"/>
                  <a:pt x="224852" y="857720"/>
                </a:cubicBezTo>
                <a:cubicBezTo>
                  <a:pt x="216516" y="860930"/>
                  <a:pt x="209941" y="868813"/>
                  <a:pt x="202367" y="873314"/>
                </a:cubicBezTo>
                <a:cubicBezTo>
                  <a:pt x="192319" y="878432"/>
                  <a:pt x="176367" y="883253"/>
                  <a:pt x="164892" y="888909"/>
                </a:cubicBezTo>
                <a:cubicBezTo>
                  <a:pt x="150328" y="899532"/>
                  <a:pt x="136982" y="915874"/>
                  <a:pt x="127416" y="935693"/>
                </a:cubicBezTo>
                <a:cubicBezTo>
                  <a:pt x="119377" y="961307"/>
                  <a:pt x="121897" y="963248"/>
                  <a:pt x="97436" y="982479"/>
                </a:cubicBezTo>
                <a:cubicBezTo>
                  <a:pt x="88340" y="988916"/>
                  <a:pt x="77115" y="989388"/>
                  <a:pt x="67456" y="998073"/>
                </a:cubicBezTo>
                <a:cubicBezTo>
                  <a:pt x="31534" y="1028877"/>
                  <a:pt x="29038" y="1034904"/>
                  <a:pt x="7495" y="1068251"/>
                </a:cubicBezTo>
                <a:cubicBezTo>
                  <a:pt x="5476" y="1076612"/>
                  <a:pt x="3147" y="1090801"/>
                  <a:pt x="0" y="1107238"/>
                </a:cubicBezTo>
              </a:path>
            </a:pathLst>
          </a:custGeom>
          <a:ln w="12700">
            <a:solidFill>
              <a:schemeClr val="accent2">
                <a:lumMod val="50000"/>
              </a:schemeClr>
            </a:solidFill>
            <a:extLst>
              <a:ext uri="{C807C97D-BFC1-408E-A445-0C87EB9F89A2}">
                <ask:lineSketchStyleProps xmlns:ask="http://schemas.microsoft.com/office/drawing/2018/sketchyshapes" sd="1659037248">
                  <a:custGeom>
                    <a:avLst/>
                    <a:gdLst>
                      <a:gd name="connsiteX0" fmla="*/ 254833 w 457936"/>
                      <a:gd name="connsiteY0" fmla="*/ 0 h 1064301"/>
                      <a:gd name="connsiteX1" fmla="*/ 337278 w 457936"/>
                      <a:gd name="connsiteY1" fmla="*/ 517160 h 1064301"/>
                      <a:gd name="connsiteX2" fmla="*/ 397239 w 457936"/>
                      <a:gd name="connsiteY2" fmla="*/ 577121 h 1064301"/>
                      <a:gd name="connsiteX3" fmla="*/ 419724 w 457936"/>
                      <a:gd name="connsiteY3" fmla="*/ 599606 h 1064301"/>
                      <a:gd name="connsiteX4" fmla="*/ 434715 w 457936"/>
                      <a:gd name="connsiteY4" fmla="*/ 614596 h 1064301"/>
                      <a:gd name="connsiteX5" fmla="*/ 442210 w 457936"/>
                      <a:gd name="connsiteY5" fmla="*/ 637082 h 1064301"/>
                      <a:gd name="connsiteX6" fmla="*/ 457200 w 457936"/>
                      <a:gd name="connsiteY6" fmla="*/ 674557 h 1064301"/>
                      <a:gd name="connsiteX7" fmla="*/ 449705 w 457936"/>
                      <a:gd name="connsiteY7" fmla="*/ 779488 h 1064301"/>
                      <a:gd name="connsiteX8" fmla="*/ 382249 w 457936"/>
                      <a:gd name="connsiteY8" fmla="*/ 816964 h 1064301"/>
                      <a:gd name="connsiteX9" fmla="*/ 224852 w 457936"/>
                      <a:gd name="connsiteY9" fmla="*/ 824459 h 1064301"/>
                      <a:gd name="connsiteX10" fmla="*/ 202367 w 457936"/>
                      <a:gd name="connsiteY10" fmla="*/ 839449 h 1064301"/>
                      <a:gd name="connsiteX11" fmla="*/ 164892 w 457936"/>
                      <a:gd name="connsiteY11" fmla="*/ 854439 h 1064301"/>
                      <a:gd name="connsiteX12" fmla="*/ 127416 w 457936"/>
                      <a:gd name="connsiteY12" fmla="*/ 899409 h 1064301"/>
                      <a:gd name="connsiteX13" fmla="*/ 97436 w 457936"/>
                      <a:gd name="connsiteY13" fmla="*/ 944380 h 1064301"/>
                      <a:gd name="connsiteX14" fmla="*/ 67456 w 457936"/>
                      <a:gd name="connsiteY14" fmla="*/ 959370 h 1064301"/>
                      <a:gd name="connsiteX15" fmla="*/ 7495 w 457936"/>
                      <a:gd name="connsiteY15" fmla="*/ 1026826 h 1064301"/>
                      <a:gd name="connsiteX16" fmla="*/ 0 w 457936"/>
                      <a:gd name="connsiteY16" fmla="*/ 1064301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936" h="1064301">
                        <a:moveTo>
                          <a:pt x="254833" y="0"/>
                        </a:moveTo>
                        <a:cubicBezTo>
                          <a:pt x="282315" y="172387"/>
                          <a:pt x="300387" y="346539"/>
                          <a:pt x="337278" y="517160"/>
                        </a:cubicBezTo>
                        <a:lnTo>
                          <a:pt x="397239" y="577121"/>
                        </a:lnTo>
                        <a:lnTo>
                          <a:pt x="419724" y="599606"/>
                        </a:lnTo>
                        <a:lnTo>
                          <a:pt x="434715" y="614596"/>
                        </a:lnTo>
                        <a:cubicBezTo>
                          <a:pt x="437213" y="622091"/>
                          <a:pt x="439436" y="629684"/>
                          <a:pt x="442210" y="637082"/>
                        </a:cubicBezTo>
                        <a:cubicBezTo>
                          <a:pt x="446934" y="649679"/>
                          <a:pt x="456493" y="661122"/>
                          <a:pt x="457200" y="674557"/>
                        </a:cubicBezTo>
                        <a:cubicBezTo>
                          <a:pt x="459043" y="709575"/>
                          <a:pt x="457737" y="745354"/>
                          <a:pt x="449705" y="779488"/>
                        </a:cubicBezTo>
                        <a:cubicBezTo>
                          <a:pt x="444458" y="801785"/>
                          <a:pt x="394920" y="815556"/>
                          <a:pt x="382249" y="816964"/>
                        </a:cubicBezTo>
                        <a:cubicBezTo>
                          <a:pt x="330045" y="822765"/>
                          <a:pt x="277318" y="821961"/>
                          <a:pt x="224852" y="824459"/>
                        </a:cubicBezTo>
                        <a:cubicBezTo>
                          <a:pt x="217357" y="829456"/>
                          <a:pt x="210424" y="835421"/>
                          <a:pt x="202367" y="839449"/>
                        </a:cubicBezTo>
                        <a:cubicBezTo>
                          <a:pt x="190333" y="845466"/>
                          <a:pt x="176301" y="847309"/>
                          <a:pt x="164892" y="854439"/>
                        </a:cubicBezTo>
                        <a:cubicBezTo>
                          <a:pt x="148402" y="864745"/>
                          <a:pt x="137777" y="883867"/>
                          <a:pt x="127416" y="899409"/>
                        </a:cubicBezTo>
                        <a:cubicBezTo>
                          <a:pt x="119185" y="924104"/>
                          <a:pt x="121999" y="926835"/>
                          <a:pt x="97436" y="944380"/>
                        </a:cubicBezTo>
                        <a:cubicBezTo>
                          <a:pt x="88344" y="950874"/>
                          <a:pt x="76181" y="952390"/>
                          <a:pt x="67456" y="959370"/>
                        </a:cubicBezTo>
                        <a:cubicBezTo>
                          <a:pt x="30784" y="988708"/>
                          <a:pt x="28012" y="996051"/>
                          <a:pt x="7495" y="1026826"/>
                        </a:cubicBezTo>
                        <a:lnTo>
                          <a:pt x="0" y="1064301"/>
                        </a:ln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0" name="Cylinder 69">
            <a:extLst>
              <a:ext uri="{FF2B5EF4-FFF2-40B4-BE49-F238E27FC236}">
                <a16:creationId xmlns:a16="http://schemas.microsoft.com/office/drawing/2014/main" id="{36D9A734-F78F-4E51-AC1C-F3A5E5FDDB02}"/>
              </a:ext>
            </a:extLst>
          </p:cNvPr>
          <p:cNvSpPr/>
          <p:nvPr/>
        </p:nvSpPr>
        <p:spPr>
          <a:xfrm>
            <a:off x="9357642" y="1522061"/>
            <a:ext cx="1649920" cy="129614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a:extLst>
              <a:ext uri="{FF2B5EF4-FFF2-40B4-BE49-F238E27FC236}">
                <a16:creationId xmlns:a16="http://schemas.microsoft.com/office/drawing/2014/main" id="{8D1E71CE-009E-47A9-BD6E-CB07154A36E9}"/>
              </a:ext>
            </a:extLst>
          </p:cNvPr>
          <p:cNvSpPr txBox="1"/>
          <p:nvPr/>
        </p:nvSpPr>
        <p:spPr>
          <a:xfrm>
            <a:off x="9617368" y="1522061"/>
            <a:ext cx="1080120" cy="369332"/>
          </a:xfrm>
          <a:prstGeom prst="rect">
            <a:avLst/>
          </a:prstGeom>
          <a:noFill/>
        </p:spPr>
        <p:txBody>
          <a:bodyPr wrap="square" rtlCol="0">
            <a:spAutoFit/>
          </a:bodyPr>
          <a:lstStyle/>
          <a:p>
            <a:pPr algn="ctr"/>
            <a:r>
              <a:rPr lang="en-US" dirty="0"/>
              <a:t>Dirty </a:t>
            </a:r>
          </a:p>
        </p:txBody>
      </p:sp>
      <p:sp>
        <p:nvSpPr>
          <p:cNvPr id="73" name="Isosceles Triangle 72">
            <a:extLst>
              <a:ext uri="{FF2B5EF4-FFF2-40B4-BE49-F238E27FC236}">
                <a16:creationId xmlns:a16="http://schemas.microsoft.com/office/drawing/2014/main" id="{0F010976-FE07-45AC-A136-9B3230A54268}"/>
              </a:ext>
            </a:extLst>
          </p:cNvPr>
          <p:cNvSpPr/>
          <p:nvPr/>
        </p:nvSpPr>
        <p:spPr>
          <a:xfrm>
            <a:off x="9994392" y="1919852"/>
            <a:ext cx="329984" cy="369332"/>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artial Circle 73">
            <a:extLst>
              <a:ext uri="{FF2B5EF4-FFF2-40B4-BE49-F238E27FC236}">
                <a16:creationId xmlns:a16="http://schemas.microsoft.com/office/drawing/2014/main" id="{AB923038-907C-4795-9B6D-B4B1DBC8B06E}"/>
              </a:ext>
            </a:extLst>
          </p:cNvPr>
          <p:cNvSpPr/>
          <p:nvPr/>
        </p:nvSpPr>
        <p:spPr>
          <a:xfrm>
            <a:off x="9436876" y="1871623"/>
            <a:ext cx="448291" cy="273108"/>
          </a:xfrm>
          <a:prstGeom prst="pi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Plaque 74">
            <a:extLst>
              <a:ext uri="{FF2B5EF4-FFF2-40B4-BE49-F238E27FC236}">
                <a16:creationId xmlns:a16="http://schemas.microsoft.com/office/drawing/2014/main" id="{AA5623AB-22BB-4FD3-9264-28BCF719FBB9}"/>
              </a:ext>
            </a:extLst>
          </p:cNvPr>
          <p:cNvSpPr/>
          <p:nvPr/>
        </p:nvSpPr>
        <p:spPr>
          <a:xfrm>
            <a:off x="10584889" y="1883780"/>
            <a:ext cx="360040" cy="238831"/>
          </a:xfrm>
          <a:prstGeom prst="plaque">
            <a:avLst>
              <a:gd name="adj" fmla="val 4177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a:extLst>
              <a:ext uri="{FF2B5EF4-FFF2-40B4-BE49-F238E27FC236}">
                <a16:creationId xmlns:a16="http://schemas.microsoft.com/office/drawing/2014/main" id="{FE2258C5-4509-4560-9CFB-547B87BEEBC6}"/>
              </a:ext>
            </a:extLst>
          </p:cNvPr>
          <p:cNvSpPr/>
          <p:nvPr/>
        </p:nvSpPr>
        <p:spPr>
          <a:xfrm>
            <a:off x="9988099" y="2472139"/>
            <a:ext cx="360040" cy="254472"/>
          </a:xfrm>
          <a:prstGeom prst="parallelogram">
            <a:avLst>
              <a:gd name="adj" fmla="val 1183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A20825A-351A-4DC3-B534-EAA8F6996957}"/>
              </a:ext>
            </a:extLst>
          </p:cNvPr>
          <p:cNvCxnSpPr>
            <a:cxnSpLocks/>
            <a:stCxn id="73" idx="4"/>
            <a:endCxn id="83" idx="1"/>
          </p:cNvCxnSpPr>
          <p:nvPr/>
        </p:nvCxnSpPr>
        <p:spPr>
          <a:xfrm>
            <a:off x="10324376" y="2289184"/>
            <a:ext cx="215624" cy="148594"/>
          </a:xfrm>
          <a:prstGeom prst="line">
            <a:avLst/>
          </a:prstGeom>
          <a:ln w="31750"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Isosceles Triangle 82">
            <a:extLst>
              <a:ext uri="{FF2B5EF4-FFF2-40B4-BE49-F238E27FC236}">
                <a16:creationId xmlns:a16="http://schemas.microsoft.com/office/drawing/2014/main" id="{BA76237D-57A4-41A4-9992-8ACF6FA64B6D}"/>
              </a:ext>
            </a:extLst>
          </p:cNvPr>
          <p:cNvSpPr/>
          <p:nvPr/>
        </p:nvSpPr>
        <p:spPr>
          <a:xfrm>
            <a:off x="10540000" y="2253112"/>
            <a:ext cx="360040" cy="369332"/>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Parallelogram 85">
            <a:extLst>
              <a:ext uri="{FF2B5EF4-FFF2-40B4-BE49-F238E27FC236}">
                <a16:creationId xmlns:a16="http://schemas.microsoft.com/office/drawing/2014/main" id="{83272698-C275-4E8B-B324-D8E5777A1ED3}"/>
              </a:ext>
            </a:extLst>
          </p:cNvPr>
          <p:cNvSpPr/>
          <p:nvPr/>
        </p:nvSpPr>
        <p:spPr>
          <a:xfrm>
            <a:off x="9396536" y="2344903"/>
            <a:ext cx="360040" cy="254472"/>
          </a:xfrm>
          <a:prstGeom prst="parallelogram">
            <a:avLst>
              <a:gd name="adj" fmla="val 1183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D08B88E4-838F-44AE-8B4A-CD0F500A7F76}"/>
              </a:ext>
            </a:extLst>
          </p:cNvPr>
          <p:cNvCxnSpPr>
            <a:cxnSpLocks/>
            <a:stCxn id="86" idx="2"/>
            <a:endCxn id="76" idx="5"/>
          </p:cNvCxnSpPr>
          <p:nvPr/>
        </p:nvCxnSpPr>
        <p:spPr>
          <a:xfrm>
            <a:off x="9741521" y="2472139"/>
            <a:ext cx="261633" cy="127236"/>
          </a:xfrm>
          <a:prstGeom prst="line">
            <a:avLst/>
          </a:prstGeom>
          <a:ln w="31750"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0" name="Freeform: Shape 109">
            <a:extLst>
              <a:ext uri="{FF2B5EF4-FFF2-40B4-BE49-F238E27FC236}">
                <a16:creationId xmlns:a16="http://schemas.microsoft.com/office/drawing/2014/main" id="{48F2587C-D0E1-4925-BB93-5508638192A7}"/>
              </a:ext>
            </a:extLst>
          </p:cNvPr>
          <p:cNvSpPr/>
          <p:nvPr/>
        </p:nvSpPr>
        <p:spPr>
          <a:xfrm>
            <a:off x="5433934" y="4969239"/>
            <a:ext cx="712033" cy="1034322"/>
          </a:xfrm>
          <a:custGeom>
            <a:avLst/>
            <a:gdLst>
              <a:gd name="connsiteX0" fmla="*/ 0 w 712033"/>
              <a:gd name="connsiteY0" fmla="*/ 0 h 1034322"/>
              <a:gd name="connsiteX1" fmla="*/ 14991 w 712033"/>
              <a:gd name="connsiteY1" fmla="*/ 112427 h 1034322"/>
              <a:gd name="connsiteX2" fmla="*/ 22486 w 712033"/>
              <a:gd name="connsiteY2" fmla="*/ 134912 h 1034322"/>
              <a:gd name="connsiteX3" fmla="*/ 52466 w 712033"/>
              <a:gd name="connsiteY3" fmla="*/ 209863 h 1034322"/>
              <a:gd name="connsiteX4" fmla="*/ 59961 w 712033"/>
              <a:gd name="connsiteY4" fmla="*/ 247338 h 1034322"/>
              <a:gd name="connsiteX5" fmla="*/ 74951 w 712033"/>
              <a:gd name="connsiteY5" fmla="*/ 292309 h 1034322"/>
              <a:gd name="connsiteX6" fmla="*/ 112427 w 712033"/>
              <a:gd name="connsiteY6" fmla="*/ 367259 h 1034322"/>
              <a:gd name="connsiteX7" fmla="*/ 127417 w 712033"/>
              <a:gd name="connsiteY7" fmla="*/ 382250 h 1034322"/>
              <a:gd name="connsiteX8" fmla="*/ 209863 w 712033"/>
              <a:gd name="connsiteY8" fmla="*/ 352269 h 1034322"/>
              <a:gd name="connsiteX9" fmla="*/ 232348 w 712033"/>
              <a:gd name="connsiteY9" fmla="*/ 329784 h 1034322"/>
              <a:gd name="connsiteX10" fmla="*/ 284814 w 712033"/>
              <a:gd name="connsiteY10" fmla="*/ 314794 h 1034322"/>
              <a:gd name="connsiteX11" fmla="*/ 307299 w 712033"/>
              <a:gd name="connsiteY11" fmla="*/ 307299 h 1034322"/>
              <a:gd name="connsiteX12" fmla="*/ 344774 w 712033"/>
              <a:gd name="connsiteY12" fmla="*/ 277318 h 1034322"/>
              <a:gd name="connsiteX13" fmla="*/ 367259 w 712033"/>
              <a:gd name="connsiteY13" fmla="*/ 269823 h 1034322"/>
              <a:gd name="connsiteX14" fmla="*/ 397240 w 712033"/>
              <a:gd name="connsiteY14" fmla="*/ 254833 h 1034322"/>
              <a:gd name="connsiteX15" fmla="*/ 547141 w 712033"/>
              <a:gd name="connsiteY15" fmla="*/ 262328 h 1034322"/>
              <a:gd name="connsiteX16" fmla="*/ 592112 w 712033"/>
              <a:gd name="connsiteY16" fmla="*/ 299804 h 1034322"/>
              <a:gd name="connsiteX17" fmla="*/ 637082 w 712033"/>
              <a:gd name="connsiteY17" fmla="*/ 344774 h 1034322"/>
              <a:gd name="connsiteX18" fmla="*/ 652073 w 712033"/>
              <a:gd name="connsiteY18" fmla="*/ 359764 h 1034322"/>
              <a:gd name="connsiteX19" fmla="*/ 674558 w 712033"/>
              <a:gd name="connsiteY19" fmla="*/ 404735 h 1034322"/>
              <a:gd name="connsiteX20" fmla="*/ 689548 w 712033"/>
              <a:gd name="connsiteY20" fmla="*/ 427220 h 1034322"/>
              <a:gd name="connsiteX21" fmla="*/ 697043 w 712033"/>
              <a:gd name="connsiteY21" fmla="*/ 479686 h 1034322"/>
              <a:gd name="connsiteX22" fmla="*/ 712033 w 712033"/>
              <a:gd name="connsiteY22" fmla="*/ 524656 h 1034322"/>
              <a:gd name="connsiteX23" fmla="*/ 697043 w 712033"/>
              <a:gd name="connsiteY23" fmla="*/ 674558 h 1034322"/>
              <a:gd name="connsiteX24" fmla="*/ 674558 w 712033"/>
              <a:gd name="connsiteY24" fmla="*/ 697043 h 1034322"/>
              <a:gd name="connsiteX25" fmla="*/ 652073 w 712033"/>
              <a:gd name="connsiteY25" fmla="*/ 734518 h 1034322"/>
              <a:gd name="connsiteX26" fmla="*/ 622092 w 712033"/>
              <a:gd name="connsiteY26" fmla="*/ 757004 h 1034322"/>
              <a:gd name="connsiteX27" fmla="*/ 599607 w 712033"/>
              <a:gd name="connsiteY27" fmla="*/ 771994 h 1034322"/>
              <a:gd name="connsiteX28" fmla="*/ 577122 w 712033"/>
              <a:gd name="connsiteY28" fmla="*/ 779489 h 1034322"/>
              <a:gd name="connsiteX29" fmla="*/ 547141 w 712033"/>
              <a:gd name="connsiteY29" fmla="*/ 794479 h 1034322"/>
              <a:gd name="connsiteX30" fmla="*/ 524656 w 712033"/>
              <a:gd name="connsiteY30" fmla="*/ 816964 h 1034322"/>
              <a:gd name="connsiteX31" fmla="*/ 457200 w 712033"/>
              <a:gd name="connsiteY31" fmla="*/ 876925 h 1034322"/>
              <a:gd name="connsiteX32" fmla="*/ 419725 w 712033"/>
              <a:gd name="connsiteY32" fmla="*/ 929391 h 1034322"/>
              <a:gd name="connsiteX33" fmla="*/ 404735 w 712033"/>
              <a:gd name="connsiteY33" fmla="*/ 951876 h 1034322"/>
              <a:gd name="connsiteX34" fmla="*/ 397240 w 712033"/>
              <a:gd name="connsiteY34" fmla="*/ 974361 h 1034322"/>
              <a:gd name="connsiteX35" fmla="*/ 382250 w 712033"/>
              <a:gd name="connsiteY35" fmla="*/ 996846 h 1034322"/>
              <a:gd name="connsiteX36" fmla="*/ 382250 w 712033"/>
              <a:gd name="connsiteY36" fmla="*/ 1034322 h 103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12033" h="1034322" fill="none" extrusionOk="0">
                <a:moveTo>
                  <a:pt x="0" y="0"/>
                </a:moveTo>
                <a:cubicBezTo>
                  <a:pt x="3545" y="45944"/>
                  <a:pt x="8153" y="71832"/>
                  <a:pt x="14991" y="112427"/>
                </a:cubicBezTo>
                <a:cubicBezTo>
                  <a:pt x="16753" y="119604"/>
                  <a:pt x="18545" y="127271"/>
                  <a:pt x="22486" y="134912"/>
                </a:cubicBezTo>
                <a:cubicBezTo>
                  <a:pt x="31189" y="156653"/>
                  <a:pt x="46730" y="187708"/>
                  <a:pt x="52466" y="209863"/>
                </a:cubicBezTo>
                <a:cubicBezTo>
                  <a:pt x="55217" y="223617"/>
                  <a:pt x="53914" y="236101"/>
                  <a:pt x="59961" y="247338"/>
                </a:cubicBezTo>
                <a:cubicBezTo>
                  <a:pt x="63591" y="265795"/>
                  <a:pt x="73290" y="276622"/>
                  <a:pt x="74951" y="292309"/>
                </a:cubicBezTo>
                <a:cubicBezTo>
                  <a:pt x="86968" y="322888"/>
                  <a:pt x="92830" y="340395"/>
                  <a:pt x="112427" y="367259"/>
                </a:cubicBezTo>
                <a:cubicBezTo>
                  <a:pt x="116920" y="373301"/>
                  <a:pt x="122363" y="377526"/>
                  <a:pt x="127417" y="382250"/>
                </a:cubicBezTo>
                <a:cubicBezTo>
                  <a:pt x="180746" y="365002"/>
                  <a:pt x="157005" y="372578"/>
                  <a:pt x="209863" y="352269"/>
                </a:cubicBezTo>
                <a:cubicBezTo>
                  <a:pt x="218018" y="346061"/>
                  <a:pt x="225378" y="333742"/>
                  <a:pt x="232348" y="329784"/>
                </a:cubicBezTo>
                <a:cubicBezTo>
                  <a:pt x="248160" y="321654"/>
                  <a:pt x="265426" y="322091"/>
                  <a:pt x="284814" y="314794"/>
                </a:cubicBezTo>
                <a:cubicBezTo>
                  <a:pt x="293747" y="313622"/>
                  <a:pt x="300375" y="311095"/>
                  <a:pt x="307299" y="307299"/>
                </a:cubicBezTo>
                <a:cubicBezTo>
                  <a:pt x="393964" y="275556"/>
                  <a:pt x="287289" y="331444"/>
                  <a:pt x="344774" y="277318"/>
                </a:cubicBezTo>
                <a:cubicBezTo>
                  <a:pt x="349826" y="274022"/>
                  <a:pt x="358990" y="272724"/>
                  <a:pt x="367259" y="269823"/>
                </a:cubicBezTo>
                <a:cubicBezTo>
                  <a:pt x="377354" y="267232"/>
                  <a:pt x="387065" y="260026"/>
                  <a:pt x="397240" y="254833"/>
                </a:cubicBezTo>
                <a:cubicBezTo>
                  <a:pt x="446493" y="259243"/>
                  <a:pt x="502935" y="264298"/>
                  <a:pt x="547141" y="262328"/>
                </a:cubicBezTo>
                <a:cubicBezTo>
                  <a:pt x="576384" y="262926"/>
                  <a:pt x="572535" y="280079"/>
                  <a:pt x="592112" y="299804"/>
                </a:cubicBezTo>
                <a:cubicBezTo>
                  <a:pt x="607468" y="316338"/>
                  <a:pt x="618348" y="326220"/>
                  <a:pt x="637082" y="344774"/>
                </a:cubicBezTo>
                <a:cubicBezTo>
                  <a:pt x="640635" y="349075"/>
                  <a:pt x="648263" y="355236"/>
                  <a:pt x="652073" y="359764"/>
                </a:cubicBezTo>
                <a:cubicBezTo>
                  <a:pt x="689032" y="421460"/>
                  <a:pt x="645844" y="349471"/>
                  <a:pt x="674558" y="404735"/>
                </a:cubicBezTo>
                <a:cubicBezTo>
                  <a:pt x="678640" y="413112"/>
                  <a:pt x="685228" y="419650"/>
                  <a:pt x="689548" y="427220"/>
                </a:cubicBezTo>
                <a:cubicBezTo>
                  <a:pt x="691455" y="442637"/>
                  <a:pt x="693461" y="466043"/>
                  <a:pt x="697043" y="479686"/>
                </a:cubicBezTo>
                <a:cubicBezTo>
                  <a:pt x="702653" y="495314"/>
                  <a:pt x="712760" y="508534"/>
                  <a:pt x="712033" y="524656"/>
                </a:cubicBezTo>
                <a:cubicBezTo>
                  <a:pt x="711919" y="570091"/>
                  <a:pt x="706865" y="626663"/>
                  <a:pt x="697043" y="674558"/>
                </a:cubicBezTo>
                <a:cubicBezTo>
                  <a:pt x="695029" y="686680"/>
                  <a:pt x="680663" y="688270"/>
                  <a:pt x="674558" y="697043"/>
                </a:cubicBezTo>
                <a:cubicBezTo>
                  <a:pt x="667981" y="705859"/>
                  <a:pt x="663501" y="725983"/>
                  <a:pt x="652073" y="734518"/>
                </a:cubicBezTo>
                <a:cubicBezTo>
                  <a:pt x="641215" y="745212"/>
                  <a:pt x="633077" y="748839"/>
                  <a:pt x="622092" y="757004"/>
                </a:cubicBezTo>
                <a:cubicBezTo>
                  <a:pt x="614740" y="760199"/>
                  <a:pt x="607333" y="768397"/>
                  <a:pt x="599607" y="771994"/>
                </a:cubicBezTo>
                <a:cubicBezTo>
                  <a:pt x="591930" y="774344"/>
                  <a:pt x="585099" y="777535"/>
                  <a:pt x="577122" y="779489"/>
                </a:cubicBezTo>
                <a:cubicBezTo>
                  <a:pt x="566536" y="785962"/>
                  <a:pt x="555757" y="790480"/>
                  <a:pt x="547141" y="794479"/>
                </a:cubicBezTo>
                <a:cubicBezTo>
                  <a:pt x="540823" y="801224"/>
                  <a:pt x="531862" y="809722"/>
                  <a:pt x="524656" y="816964"/>
                </a:cubicBezTo>
                <a:cubicBezTo>
                  <a:pt x="496420" y="843758"/>
                  <a:pt x="494809" y="824742"/>
                  <a:pt x="457200" y="876925"/>
                </a:cubicBezTo>
                <a:cubicBezTo>
                  <a:pt x="411481" y="925210"/>
                  <a:pt x="468445" y="848010"/>
                  <a:pt x="419725" y="929391"/>
                </a:cubicBezTo>
                <a:cubicBezTo>
                  <a:pt x="414889" y="937023"/>
                  <a:pt x="410113" y="942955"/>
                  <a:pt x="404735" y="951876"/>
                </a:cubicBezTo>
                <a:cubicBezTo>
                  <a:pt x="399724" y="958915"/>
                  <a:pt x="401239" y="965733"/>
                  <a:pt x="397240" y="974361"/>
                </a:cubicBezTo>
                <a:cubicBezTo>
                  <a:pt x="394405" y="982706"/>
                  <a:pt x="385923" y="986750"/>
                  <a:pt x="382250" y="996846"/>
                </a:cubicBezTo>
                <a:cubicBezTo>
                  <a:pt x="376815" y="1009727"/>
                  <a:pt x="380791" y="1019447"/>
                  <a:pt x="382250" y="1034322"/>
                </a:cubicBezTo>
              </a:path>
              <a:path w="712033" h="1034322" stroke="0" extrusionOk="0">
                <a:moveTo>
                  <a:pt x="0" y="0"/>
                </a:moveTo>
                <a:cubicBezTo>
                  <a:pt x="-2270" y="36743"/>
                  <a:pt x="12597" y="73090"/>
                  <a:pt x="14991" y="112427"/>
                </a:cubicBezTo>
                <a:cubicBezTo>
                  <a:pt x="16517" y="120839"/>
                  <a:pt x="20415" y="128503"/>
                  <a:pt x="22486" y="134912"/>
                </a:cubicBezTo>
                <a:cubicBezTo>
                  <a:pt x="34845" y="162716"/>
                  <a:pt x="45306" y="182334"/>
                  <a:pt x="52466" y="209863"/>
                </a:cubicBezTo>
                <a:cubicBezTo>
                  <a:pt x="55803" y="221386"/>
                  <a:pt x="56761" y="235361"/>
                  <a:pt x="59961" y="247338"/>
                </a:cubicBezTo>
                <a:cubicBezTo>
                  <a:pt x="60973" y="260529"/>
                  <a:pt x="71077" y="275988"/>
                  <a:pt x="74951" y="292309"/>
                </a:cubicBezTo>
                <a:cubicBezTo>
                  <a:pt x="84019" y="325096"/>
                  <a:pt x="93969" y="336210"/>
                  <a:pt x="112427" y="367259"/>
                </a:cubicBezTo>
                <a:cubicBezTo>
                  <a:pt x="115233" y="372099"/>
                  <a:pt x="122339" y="375763"/>
                  <a:pt x="127417" y="382250"/>
                </a:cubicBezTo>
                <a:cubicBezTo>
                  <a:pt x="189012" y="363486"/>
                  <a:pt x="160917" y="370023"/>
                  <a:pt x="209863" y="352269"/>
                </a:cubicBezTo>
                <a:cubicBezTo>
                  <a:pt x="217679" y="343841"/>
                  <a:pt x="224530" y="334602"/>
                  <a:pt x="232348" y="329784"/>
                </a:cubicBezTo>
                <a:cubicBezTo>
                  <a:pt x="246642" y="323435"/>
                  <a:pt x="266669" y="319716"/>
                  <a:pt x="284814" y="314794"/>
                </a:cubicBezTo>
                <a:cubicBezTo>
                  <a:pt x="292672" y="313963"/>
                  <a:pt x="300160" y="311407"/>
                  <a:pt x="307299" y="307299"/>
                </a:cubicBezTo>
                <a:cubicBezTo>
                  <a:pt x="399563" y="261217"/>
                  <a:pt x="264481" y="302317"/>
                  <a:pt x="344774" y="277318"/>
                </a:cubicBezTo>
                <a:cubicBezTo>
                  <a:pt x="352032" y="273028"/>
                  <a:pt x="358475" y="272291"/>
                  <a:pt x="367259" y="269823"/>
                </a:cubicBezTo>
                <a:cubicBezTo>
                  <a:pt x="377369" y="266755"/>
                  <a:pt x="387627" y="260701"/>
                  <a:pt x="397240" y="254833"/>
                </a:cubicBezTo>
                <a:cubicBezTo>
                  <a:pt x="445412" y="256514"/>
                  <a:pt x="495436" y="261071"/>
                  <a:pt x="547141" y="262328"/>
                </a:cubicBezTo>
                <a:cubicBezTo>
                  <a:pt x="577220" y="265827"/>
                  <a:pt x="572785" y="280167"/>
                  <a:pt x="592112" y="299804"/>
                </a:cubicBezTo>
                <a:cubicBezTo>
                  <a:pt x="606973" y="313827"/>
                  <a:pt x="624467" y="333730"/>
                  <a:pt x="637082" y="344774"/>
                </a:cubicBezTo>
                <a:cubicBezTo>
                  <a:pt x="642619" y="350427"/>
                  <a:pt x="649001" y="354010"/>
                  <a:pt x="652073" y="359764"/>
                </a:cubicBezTo>
                <a:cubicBezTo>
                  <a:pt x="701872" y="410881"/>
                  <a:pt x="631074" y="346360"/>
                  <a:pt x="674558" y="404735"/>
                </a:cubicBezTo>
                <a:cubicBezTo>
                  <a:pt x="677914" y="411870"/>
                  <a:pt x="683607" y="418948"/>
                  <a:pt x="689548" y="427220"/>
                </a:cubicBezTo>
                <a:cubicBezTo>
                  <a:pt x="693292" y="440909"/>
                  <a:pt x="693873" y="458699"/>
                  <a:pt x="697043" y="479686"/>
                </a:cubicBezTo>
                <a:cubicBezTo>
                  <a:pt x="700820" y="498233"/>
                  <a:pt x="710283" y="509472"/>
                  <a:pt x="712033" y="524656"/>
                </a:cubicBezTo>
                <a:cubicBezTo>
                  <a:pt x="711657" y="567834"/>
                  <a:pt x="710582" y="621634"/>
                  <a:pt x="697043" y="674558"/>
                </a:cubicBezTo>
                <a:cubicBezTo>
                  <a:pt x="695961" y="685599"/>
                  <a:pt x="683430" y="688947"/>
                  <a:pt x="674558" y="697043"/>
                </a:cubicBezTo>
                <a:cubicBezTo>
                  <a:pt x="665004" y="709748"/>
                  <a:pt x="660753" y="726934"/>
                  <a:pt x="652073" y="734518"/>
                </a:cubicBezTo>
                <a:cubicBezTo>
                  <a:pt x="644546" y="744546"/>
                  <a:pt x="632612" y="748596"/>
                  <a:pt x="622092" y="757004"/>
                </a:cubicBezTo>
                <a:cubicBezTo>
                  <a:pt x="614780" y="763266"/>
                  <a:pt x="606741" y="767784"/>
                  <a:pt x="599607" y="771994"/>
                </a:cubicBezTo>
                <a:cubicBezTo>
                  <a:pt x="592612" y="774927"/>
                  <a:pt x="584010" y="775301"/>
                  <a:pt x="577122" y="779489"/>
                </a:cubicBezTo>
                <a:cubicBezTo>
                  <a:pt x="565627" y="783911"/>
                  <a:pt x="558934" y="790067"/>
                  <a:pt x="547141" y="794479"/>
                </a:cubicBezTo>
                <a:cubicBezTo>
                  <a:pt x="540277" y="802081"/>
                  <a:pt x="532437" y="809093"/>
                  <a:pt x="524656" y="816964"/>
                </a:cubicBezTo>
                <a:cubicBezTo>
                  <a:pt x="488059" y="844370"/>
                  <a:pt x="493496" y="825575"/>
                  <a:pt x="457200" y="876925"/>
                </a:cubicBezTo>
                <a:cubicBezTo>
                  <a:pt x="422999" y="949237"/>
                  <a:pt x="468906" y="865154"/>
                  <a:pt x="419725" y="929391"/>
                </a:cubicBezTo>
                <a:cubicBezTo>
                  <a:pt x="414636" y="937290"/>
                  <a:pt x="406599" y="943306"/>
                  <a:pt x="404735" y="951876"/>
                </a:cubicBezTo>
                <a:cubicBezTo>
                  <a:pt x="401009" y="960748"/>
                  <a:pt x="400641" y="966040"/>
                  <a:pt x="397240" y="974361"/>
                </a:cubicBezTo>
                <a:cubicBezTo>
                  <a:pt x="394597" y="981546"/>
                  <a:pt x="384853" y="990111"/>
                  <a:pt x="382250" y="996846"/>
                </a:cubicBezTo>
                <a:cubicBezTo>
                  <a:pt x="380079" y="1008883"/>
                  <a:pt x="382002" y="1020299"/>
                  <a:pt x="382250" y="1034322"/>
                </a:cubicBezTo>
              </a:path>
            </a:pathLst>
          </a:custGeom>
          <a:ln w="12700">
            <a:solidFill>
              <a:schemeClr val="accent2">
                <a:lumMod val="50000"/>
              </a:schemeClr>
            </a:solidFill>
            <a:extLst>
              <a:ext uri="{C807C97D-BFC1-408E-A445-0C87EB9F89A2}">
                <ask:lineSketchStyleProps xmlns:ask="http://schemas.microsoft.com/office/drawing/2018/sketchyshapes" sd="3482288579">
                  <a:custGeom>
                    <a:avLst/>
                    <a:gdLst>
                      <a:gd name="connsiteX0" fmla="*/ 0 w 712033"/>
                      <a:gd name="connsiteY0" fmla="*/ 0 h 1034322"/>
                      <a:gd name="connsiteX1" fmla="*/ 14991 w 712033"/>
                      <a:gd name="connsiteY1" fmla="*/ 112427 h 1034322"/>
                      <a:gd name="connsiteX2" fmla="*/ 22486 w 712033"/>
                      <a:gd name="connsiteY2" fmla="*/ 134912 h 1034322"/>
                      <a:gd name="connsiteX3" fmla="*/ 52466 w 712033"/>
                      <a:gd name="connsiteY3" fmla="*/ 209863 h 1034322"/>
                      <a:gd name="connsiteX4" fmla="*/ 59961 w 712033"/>
                      <a:gd name="connsiteY4" fmla="*/ 247338 h 1034322"/>
                      <a:gd name="connsiteX5" fmla="*/ 74951 w 712033"/>
                      <a:gd name="connsiteY5" fmla="*/ 292309 h 1034322"/>
                      <a:gd name="connsiteX6" fmla="*/ 112427 w 712033"/>
                      <a:gd name="connsiteY6" fmla="*/ 367259 h 1034322"/>
                      <a:gd name="connsiteX7" fmla="*/ 127417 w 712033"/>
                      <a:gd name="connsiteY7" fmla="*/ 382250 h 1034322"/>
                      <a:gd name="connsiteX8" fmla="*/ 209863 w 712033"/>
                      <a:gd name="connsiteY8" fmla="*/ 352269 h 1034322"/>
                      <a:gd name="connsiteX9" fmla="*/ 232348 w 712033"/>
                      <a:gd name="connsiteY9" fmla="*/ 329784 h 1034322"/>
                      <a:gd name="connsiteX10" fmla="*/ 284814 w 712033"/>
                      <a:gd name="connsiteY10" fmla="*/ 314794 h 1034322"/>
                      <a:gd name="connsiteX11" fmla="*/ 307299 w 712033"/>
                      <a:gd name="connsiteY11" fmla="*/ 307299 h 1034322"/>
                      <a:gd name="connsiteX12" fmla="*/ 344774 w 712033"/>
                      <a:gd name="connsiteY12" fmla="*/ 277318 h 1034322"/>
                      <a:gd name="connsiteX13" fmla="*/ 367259 w 712033"/>
                      <a:gd name="connsiteY13" fmla="*/ 269823 h 1034322"/>
                      <a:gd name="connsiteX14" fmla="*/ 397240 w 712033"/>
                      <a:gd name="connsiteY14" fmla="*/ 254833 h 1034322"/>
                      <a:gd name="connsiteX15" fmla="*/ 547141 w 712033"/>
                      <a:gd name="connsiteY15" fmla="*/ 262328 h 1034322"/>
                      <a:gd name="connsiteX16" fmla="*/ 592112 w 712033"/>
                      <a:gd name="connsiteY16" fmla="*/ 299804 h 1034322"/>
                      <a:gd name="connsiteX17" fmla="*/ 637082 w 712033"/>
                      <a:gd name="connsiteY17" fmla="*/ 344774 h 1034322"/>
                      <a:gd name="connsiteX18" fmla="*/ 652073 w 712033"/>
                      <a:gd name="connsiteY18" fmla="*/ 359764 h 1034322"/>
                      <a:gd name="connsiteX19" fmla="*/ 674558 w 712033"/>
                      <a:gd name="connsiteY19" fmla="*/ 404735 h 1034322"/>
                      <a:gd name="connsiteX20" fmla="*/ 689548 w 712033"/>
                      <a:gd name="connsiteY20" fmla="*/ 427220 h 1034322"/>
                      <a:gd name="connsiteX21" fmla="*/ 697043 w 712033"/>
                      <a:gd name="connsiteY21" fmla="*/ 479686 h 1034322"/>
                      <a:gd name="connsiteX22" fmla="*/ 712033 w 712033"/>
                      <a:gd name="connsiteY22" fmla="*/ 524656 h 1034322"/>
                      <a:gd name="connsiteX23" fmla="*/ 697043 w 712033"/>
                      <a:gd name="connsiteY23" fmla="*/ 674558 h 1034322"/>
                      <a:gd name="connsiteX24" fmla="*/ 674558 w 712033"/>
                      <a:gd name="connsiteY24" fmla="*/ 697043 h 1034322"/>
                      <a:gd name="connsiteX25" fmla="*/ 652073 w 712033"/>
                      <a:gd name="connsiteY25" fmla="*/ 734518 h 1034322"/>
                      <a:gd name="connsiteX26" fmla="*/ 622092 w 712033"/>
                      <a:gd name="connsiteY26" fmla="*/ 757004 h 1034322"/>
                      <a:gd name="connsiteX27" fmla="*/ 599607 w 712033"/>
                      <a:gd name="connsiteY27" fmla="*/ 771994 h 1034322"/>
                      <a:gd name="connsiteX28" fmla="*/ 577122 w 712033"/>
                      <a:gd name="connsiteY28" fmla="*/ 779489 h 1034322"/>
                      <a:gd name="connsiteX29" fmla="*/ 547141 w 712033"/>
                      <a:gd name="connsiteY29" fmla="*/ 794479 h 1034322"/>
                      <a:gd name="connsiteX30" fmla="*/ 524656 w 712033"/>
                      <a:gd name="connsiteY30" fmla="*/ 816964 h 1034322"/>
                      <a:gd name="connsiteX31" fmla="*/ 457200 w 712033"/>
                      <a:gd name="connsiteY31" fmla="*/ 876925 h 1034322"/>
                      <a:gd name="connsiteX32" fmla="*/ 419725 w 712033"/>
                      <a:gd name="connsiteY32" fmla="*/ 929391 h 1034322"/>
                      <a:gd name="connsiteX33" fmla="*/ 404735 w 712033"/>
                      <a:gd name="connsiteY33" fmla="*/ 951876 h 1034322"/>
                      <a:gd name="connsiteX34" fmla="*/ 397240 w 712033"/>
                      <a:gd name="connsiteY34" fmla="*/ 974361 h 1034322"/>
                      <a:gd name="connsiteX35" fmla="*/ 382250 w 712033"/>
                      <a:gd name="connsiteY35" fmla="*/ 996846 h 1034322"/>
                      <a:gd name="connsiteX36" fmla="*/ 382250 w 712033"/>
                      <a:gd name="connsiteY36" fmla="*/ 1034322 h 103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12033" h="1034322">
                        <a:moveTo>
                          <a:pt x="0" y="0"/>
                        </a:moveTo>
                        <a:cubicBezTo>
                          <a:pt x="4997" y="37476"/>
                          <a:pt x="8775" y="75134"/>
                          <a:pt x="14991" y="112427"/>
                        </a:cubicBezTo>
                        <a:cubicBezTo>
                          <a:pt x="16290" y="120220"/>
                          <a:pt x="19650" y="127538"/>
                          <a:pt x="22486" y="134912"/>
                        </a:cubicBezTo>
                        <a:cubicBezTo>
                          <a:pt x="32145" y="160027"/>
                          <a:pt x="47189" y="183477"/>
                          <a:pt x="52466" y="209863"/>
                        </a:cubicBezTo>
                        <a:cubicBezTo>
                          <a:pt x="54964" y="222355"/>
                          <a:pt x="56609" y="235048"/>
                          <a:pt x="59961" y="247338"/>
                        </a:cubicBezTo>
                        <a:cubicBezTo>
                          <a:pt x="64119" y="262582"/>
                          <a:pt x="69551" y="277459"/>
                          <a:pt x="74951" y="292309"/>
                        </a:cubicBezTo>
                        <a:cubicBezTo>
                          <a:pt x="86210" y="323271"/>
                          <a:pt x="92917" y="339946"/>
                          <a:pt x="112427" y="367259"/>
                        </a:cubicBezTo>
                        <a:cubicBezTo>
                          <a:pt x="116534" y="373009"/>
                          <a:pt x="122420" y="377253"/>
                          <a:pt x="127417" y="382250"/>
                        </a:cubicBezTo>
                        <a:cubicBezTo>
                          <a:pt x="185151" y="363004"/>
                          <a:pt x="157716" y="373127"/>
                          <a:pt x="209863" y="352269"/>
                        </a:cubicBezTo>
                        <a:cubicBezTo>
                          <a:pt x="217358" y="344774"/>
                          <a:pt x="222867" y="334524"/>
                          <a:pt x="232348" y="329784"/>
                        </a:cubicBezTo>
                        <a:cubicBezTo>
                          <a:pt x="248616" y="321650"/>
                          <a:pt x="267393" y="320020"/>
                          <a:pt x="284814" y="314794"/>
                        </a:cubicBezTo>
                        <a:cubicBezTo>
                          <a:pt x="292381" y="312524"/>
                          <a:pt x="300233" y="310832"/>
                          <a:pt x="307299" y="307299"/>
                        </a:cubicBezTo>
                        <a:cubicBezTo>
                          <a:pt x="397292" y="262303"/>
                          <a:pt x="275068" y="319143"/>
                          <a:pt x="344774" y="277318"/>
                        </a:cubicBezTo>
                        <a:cubicBezTo>
                          <a:pt x="351548" y="273253"/>
                          <a:pt x="359997" y="272935"/>
                          <a:pt x="367259" y="269823"/>
                        </a:cubicBezTo>
                        <a:cubicBezTo>
                          <a:pt x="377529" y="265422"/>
                          <a:pt x="387246" y="259830"/>
                          <a:pt x="397240" y="254833"/>
                        </a:cubicBezTo>
                        <a:cubicBezTo>
                          <a:pt x="447207" y="257331"/>
                          <a:pt x="497300" y="257994"/>
                          <a:pt x="547141" y="262328"/>
                        </a:cubicBezTo>
                        <a:cubicBezTo>
                          <a:pt x="576955" y="264920"/>
                          <a:pt x="572038" y="277499"/>
                          <a:pt x="592112" y="299804"/>
                        </a:cubicBezTo>
                        <a:cubicBezTo>
                          <a:pt x="606293" y="315561"/>
                          <a:pt x="622092" y="329784"/>
                          <a:pt x="637082" y="344774"/>
                        </a:cubicBezTo>
                        <a:cubicBezTo>
                          <a:pt x="642079" y="349771"/>
                          <a:pt x="648153" y="353884"/>
                          <a:pt x="652073" y="359764"/>
                        </a:cubicBezTo>
                        <a:cubicBezTo>
                          <a:pt x="695036" y="424212"/>
                          <a:pt x="643524" y="342668"/>
                          <a:pt x="674558" y="404735"/>
                        </a:cubicBezTo>
                        <a:cubicBezTo>
                          <a:pt x="678586" y="412792"/>
                          <a:pt x="684551" y="419725"/>
                          <a:pt x="689548" y="427220"/>
                        </a:cubicBezTo>
                        <a:cubicBezTo>
                          <a:pt x="692046" y="444709"/>
                          <a:pt x="693071" y="462472"/>
                          <a:pt x="697043" y="479686"/>
                        </a:cubicBezTo>
                        <a:cubicBezTo>
                          <a:pt x="700596" y="495082"/>
                          <a:pt x="712033" y="508855"/>
                          <a:pt x="712033" y="524656"/>
                        </a:cubicBezTo>
                        <a:cubicBezTo>
                          <a:pt x="712033" y="574873"/>
                          <a:pt x="707710" y="625488"/>
                          <a:pt x="697043" y="674558"/>
                        </a:cubicBezTo>
                        <a:cubicBezTo>
                          <a:pt x="694791" y="684916"/>
                          <a:pt x="680918" y="688563"/>
                          <a:pt x="674558" y="697043"/>
                        </a:cubicBezTo>
                        <a:cubicBezTo>
                          <a:pt x="665817" y="708697"/>
                          <a:pt x="661666" y="723555"/>
                          <a:pt x="652073" y="734518"/>
                        </a:cubicBezTo>
                        <a:cubicBezTo>
                          <a:pt x="643847" y="743919"/>
                          <a:pt x="632257" y="749743"/>
                          <a:pt x="622092" y="757004"/>
                        </a:cubicBezTo>
                        <a:cubicBezTo>
                          <a:pt x="614762" y="762240"/>
                          <a:pt x="607664" y="767966"/>
                          <a:pt x="599607" y="771994"/>
                        </a:cubicBezTo>
                        <a:cubicBezTo>
                          <a:pt x="592541" y="775527"/>
                          <a:pt x="584384" y="776377"/>
                          <a:pt x="577122" y="779489"/>
                        </a:cubicBezTo>
                        <a:cubicBezTo>
                          <a:pt x="566852" y="783890"/>
                          <a:pt x="557135" y="789482"/>
                          <a:pt x="547141" y="794479"/>
                        </a:cubicBezTo>
                        <a:cubicBezTo>
                          <a:pt x="539646" y="801974"/>
                          <a:pt x="532799" y="810178"/>
                          <a:pt x="524656" y="816964"/>
                        </a:cubicBezTo>
                        <a:cubicBezTo>
                          <a:pt x="490862" y="845126"/>
                          <a:pt x="493643" y="822261"/>
                          <a:pt x="457200" y="876925"/>
                        </a:cubicBezTo>
                        <a:cubicBezTo>
                          <a:pt x="421873" y="929915"/>
                          <a:pt x="466208" y="864314"/>
                          <a:pt x="419725" y="929391"/>
                        </a:cubicBezTo>
                        <a:cubicBezTo>
                          <a:pt x="414489" y="936721"/>
                          <a:pt x="408763" y="943819"/>
                          <a:pt x="404735" y="951876"/>
                        </a:cubicBezTo>
                        <a:cubicBezTo>
                          <a:pt x="401202" y="958942"/>
                          <a:pt x="400773" y="967295"/>
                          <a:pt x="397240" y="974361"/>
                        </a:cubicBezTo>
                        <a:cubicBezTo>
                          <a:pt x="393212" y="982418"/>
                          <a:pt x="384435" y="988107"/>
                          <a:pt x="382250" y="996846"/>
                        </a:cubicBezTo>
                        <a:cubicBezTo>
                          <a:pt x="379220" y="1008965"/>
                          <a:pt x="382250" y="1021830"/>
                          <a:pt x="382250" y="1034322"/>
                        </a:cubicBez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2" name="Freeform: Shape 111">
            <a:extLst>
              <a:ext uri="{FF2B5EF4-FFF2-40B4-BE49-F238E27FC236}">
                <a16:creationId xmlns:a16="http://schemas.microsoft.com/office/drawing/2014/main" id="{17650E66-D5DA-4C31-83A6-C1B6ADEA4E80}"/>
              </a:ext>
            </a:extLst>
          </p:cNvPr>
          <p:cNvSpPr/>
          <p:nvPr/>
        </p:nvSpPr>
        <p:spPr>
          <a:xfrm>
            <a:off x="5254052" y="5119141"/>
            <a:ext cx="487181" cy="1229193"/>
          </a:xfrm>
          <a:custGeom>
            <a:avLst/>
            <a:gdLst>
              <a:gd name="connsiteX0" fmla="*/ 0 w 487181"/>
              <a:gd name="connsiteY0" fmla="*/ 0 h 1229193"/>
              <a:gd name="connsiteX1" fmla="*/ 44971 w 487181"/>
              <a:gd name="connsiteY1" fmla="*/ 29980 h 1229193"/>
              <a:gd name="connsiteX2" fmla="*/ 52466 w 487181"/>
              <a:gd name="connsiteY2" fmla="*/ 52466 h 1229193"/>
              <a:gd name="connsiteX3" fmla="*/ 67456 w 487181"/>
              <a:gd name="connsiteY3" fmla="*/ 89941 h 1229193"/>
              <a:gd name="connsiteX4" fmla="*/ 82446 w 487181"/>
              <a:gd name="connsiteY4" fmla="*/ 134911 h 1229193"/>
              <a:gd name="connsiteX5" fmla="*/ 104932 w 487181"/>
              <a:gd name="connsiteY5" fmla="*/ 157397 h 1229193"/>
              <a:gd name="connsiteX6" fmla="*/ 112427 w 487181"/>
              <a:gd name="connsiteY6" fmla="*/ 187377 h 1229193"/>
              <a:gd name="connsiteX7" fmla="*/ 164892 w 487181"/>
              <a:gd name="connsiteY7" fmla="*/ 254833 h 1229193"/>
              <a:gd name="connsiteX8" fmla="*/ 172387 w 487181"/>
              <a:gd name="connsiteY8" fmla="*/ 277318 h 1229193"/>
              <a:gd name="connsiteX9" fmla="*/ 187378 w 487181"/>
              <a:gd name="connsiteY9" fmla="*/ 292308 h 1229193"/>
              <a:gd name="connsiteX10" fmla="*/ 202368 w 487181"/>
              <a:gd name="connsiteY10" fmla="*/ 314793 h 1229193"/>
              <a:gd name="connsiteX11" fmla="*/ 224853 w 487181"/>
              <a:gd name="connsiteY11" fmla="*/ 374754 h 1229193"/>
              <a:gd name="connsiteX12" fmla="*/ 232348 w 487181"/>
              <a:gd name="connsiteY12" fmla="*/ 397239 h 1229193"/>
              <a:gd name="connsiteX13" fmla="*/ 269823 w 487181"/>
              <a:gd name="connsiteY13" fmla="*/ 449705 h 1229193"/>
              <a:gd name="connsiteX14" fmla="*/ 292309 w 487181"/>
              <a:gd name="connsiteY14" fmla="*/ 472190 h 1229193"/>
              <a:gd name="connsiteX15" fmla="*/ 307299 w 487181"/>
              <a:gd name="connsiteY15" fmla="*/ 494675 h 1229193"/>
              <a:gd name="connsiteX16" fmla="*/ 329784 w 487181"/>
              <a:gd name="connsiteY16" fmla="*/ 517161 h 1229193"/>
              <a:gd name="connsiteX17" fmla="*/ 352269 w 487181"/>
              <a:gd name="connsiteY17" fmla="*/ 554636 h 1229193"/>
              <a:gd name="connsiteX18" fmla="*/ 367259 w 487181"/>
              <a:gd name="connsiteY18" fmla="*/ 584616 h 1229193"/>
              <a:gd name="connsiteX19" fmla="*/ 389745 w 487181"/>
              <a:gd name="connsiteY19" fmla="*/ 607102 h 1229193"/>
              <a:gd name="connsiteX20" fmla="*/ 374755 w 487181"/>
              <a:gd name="connsiteY20" fmla="*/ 854439 h 1229193"/>
              <a:gd name="connsiteX21" fmla="*/ 337279 w 487181"/>
              <a:gd name="connsiteY21" fmla="*/ 891915 h 1229193"/>
              <a:gd name="connsiteX22" fmla="*/ 292309 w 487181"/>
              <a:gd name="connsiteY22" fmla="*/ 914400 h 1229193"/>
              <a:gd name="connsiteX23" fmla="*/ 262328 w 487181"/>
              <a:gd name="connsiteY23" fmla="*/ 929390 h 1229193"/>
              <a:gd name="connsiteX24" fmla="*/ 164892 w 487181"/>
              <a:gd name="connsiteY24" fmla="*/ 944380 h 1229193"/>
              <a:gd name="connsiteX25" fmla="*/ 149902 w 487181"/>
              <a:gd name="connsiteY25" fmla="*/ 1041816 h 1229193"/>
              <a:gd name="connsiteX26" fmla="*/ 187378 w 487181"/>
              <a:gd name="connsiteY26" fmla="*/ 1079292 h 1229193"/>
              <a:gd name="connsiteX27" fmla="*/ 194873 w 487181"/>
              <a:gd name="connsiteY27" fmla="*/ 1101777 h 1229193"/>
              <a:gd name="connsiteX28" fmla="*/ 254833 w 487181"/>
              <a:gd name="connsiteY28" fmla="*/ 1139252 h 1229193"/>
              <a:gd name="connsiteX29" fmla="*/ 307299 w 487181"/>
              <a:gd name="connsiteY29" fmla="*/ 1146748 h 1229193"/>
              <a:gd name="connsiteX30" fmla="*/ 329784 w 487181"/>
              <a:gd name="connsiteY30" fmla="*/ 1161738 h 1229193"/>
              <a:gd name="connsiteX31" fmla="*/ 367259 w 487181"/>
              <a:gd name="connsiteY31" fmla="*/ 1169233 h 1229193"/>
              <a:gd name="connsiteX32" fmla="*/ 434715 w 487181"/>
              <a:gd name="connsiteY32" fmla="*/ 1184223 h 1229193"/>
              <a:gd name="connsiteX33" fmla="*/ 464696 w 487181"/>
              <a:gd name="connsiteY33" fmla="*/ 1206708 h 1229193"/>
              <a:gd name="connsiteX34" fmla="*/ 487181 w 487181"/>
              <a:gd name="connsiteY34" fmla="*/ 1229193 h 122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87181" h="1229193" fill="none" extrusionOk="0">
                <a:moveTo>
                  <a:pt x="0" y="0"/>
                </a:moveTo>
                <a:cubicBezTo>
                  <a:pt x="17781" y="11301"/>
                  <a:pt x="34256" y="20346"/>
                  <a:pt x="44971" y="29980"/>
                </a:cubicBezTo>
                <a:cubicBezTo>
                  <a:pt x="51422" y="33803"/>
                  <a:pt x="50030" y="45161"/>
                  <a:pt x="52466" y="52466"/>
                </a:cubicBezTo>
                <a:cubicBezTo>
                  <a:pt x="55594" y="66081"/>
                  <a:pt x="63663" y="77717"/>
                  <a:pt x="67456" y="89941"/>
                </a:cubicBezTo>
                <a:cubicBezTo>
                  <a:pt x="71976" y="105777"/>
                  <a:pt x="73122" y="119524"/>
                  <a:pt x="82446" y="134911"/>
                </a:cubicBezTo>
                <a:cubicBezTo>
                  <a:pt x="88299" y="141796"/>
                  <a:pt x="95536" y="150581"/>
                  <a:pt x="104932" y="157397"/>
                </a:cubicBezTo>
                <a:cubicBezTo>
                  <a:pt x="107328" y="166835"/>
                  <a:pt x="107668" y="179596"/>
                  <a:pt x="112427" y="187377"/>
                </a:cubicBezTo>
                <a:cubicBezTo>
                  <a:pt x="132225" y="223266"/>
                  <a:pt x="140701" y="229228"/>
                  <a:pt x="164892" y="254833"/>
                </a:cubicBezTo>
                <a:cubicBezTo>
                  <a:pt x="167227" y="261077"/>
                  <a:pt x="168101" y="271848"/>
                  <a:pt x="172387" y="277318"/>
                </a:cubicBezTo>
                <a:cubicBezTo>
                  <a:pt x="175264" y="284349"/>
                  <a:pt x="182137" y="286157"/>
                  <a:pt x="187378" y="292308"/>
                </a:cubicBezTo>
                <a:cubicBezTo>
                  <a:pt x="192939" y="299121"/>
                  <a:pt x="198085" y="307258"/>
                  <a:pt x="202368" y="314793"/>
                </a:cubicBezTo>
                <a:cubicBezTo>
                  <a:pt x="226127" y="378701"/>
                  <a:pt x="213048" y="300339"/>
                  <a:pt x="224853" y="374754"/>
                </a:cubicBezTo>
                <a:cubicBezTo>
                  <a:pt x="227645" y="381925"/>
                  <a:pt x="227464" y="390985"/>
                  <a:pt x="232348" y="397239"/>
                </a:cubicBezTo>
                <a:cubicBezTo>
                  <a:pt x="237471" y="405800"/>
                  <a:pt x="265208" y="444756"/>
                  <a:pt x="269823" y="449705"/>
                </a:cubicBezTo>
                <a:cubicBezTo>
                  <a:pt x="276723" y="459602"/>
                  <a:pt x="284758" y="465342"/>
                  <a:pt x="292309" y="472190"/>
                </a:cubicBezTo>
                <a:cubicBezTo>
                  <a:pt x="298786" y="479746"/>
                  <a:pt x="302255" y="488338"/>
                  <a:pt x="307299" y="494675"/>
                </a:cubicBezTo>
                <a:cubicBezTo>
                  <a:pt x="314409" y="502875"/>
                  <a:pt x="325060" y="507327"/>
                  <a:pt x="329784" y="517161"/>
                </a:cubicBezTo>
                <a:cubicBezTo>
                  <a:pt x="338938" y="529056"/>
                  <a:pt x="343517" y="542980"/>
                  <a:pt x="352269" y="554636"/>
                </a:cubicBezTo>
                <a:cubicBezTo>
                  <a:pt x="358989" y="564513"/>
                  <a:pt x="362665" y="574487"/>
                  <a:pt x="367259" y="584616"/>
                </a:cubicBezTo>
                <a:cubicBezTo>
                  <a:pt x="373130" y="593951"/>
                  <a:pt x="381724" y="599202"/>
                  <a:pt x="389745" y="607102"/>
                </a:cubicBezTo>
                <a:cubicBezTo>
                  <a:pt x="380423" y="686308"/>
                  <a:pt x="386643" y="777706"/>
                  <a:pt x="374755" y="854439"/>
                </a:cubicBezTo>
                <a:cubicBezTo>
                  <a:pt x="370407" y="872377"/>
                  <a:pt x="348409" y="881891"/>
                  <a:pt x="337279" y="891915"/>
                </a:cubicBezTo>
                <a:cubicBezTo>
                  <a:pt x="295994" y="920381"/>
                  <a:pt x="333395" y="895973"/>
                  <a:pt x="292309" y="914400"/>
                </a:cubicBezTo>
                <a:cubicBezTo>
                  <a:pt x="279992" y="918162"/>
                  <a:pt x="272791" y="928542"/>
                  <a:pt x="262328" y="929390"/>
                </a:cubicBezTo>
                <a:cubicBezTo>
                  <a:pt x="230050" y="939553"/>
                  <a:pt x="201106" y="939764"/>
                  <a:pt x="164892" y="944380"/>
                </a:cubicBezTo>
                <a:cubicBezTo>
                  <a:pt x="131480" y="977108"/>
                  <a:pt x="121762" y="972947"/>
                  <a:pt x="149902" y="1041816"/>
                </a:cubicBezTo>
                <a:cubicBezTo>
                  <a:pt x="156463" y="1058220"/>
                  <a:pt x="187378" y="1079292"/>
                  <a:pt x="187378" y="1079292"/>
                </a:cubicBezTo>
                <a:cubicBezTo>
                  <a:pt x="189423" y="1086686"/>
                  <a:pt x="190015" y="1096628"/>
                  <a:pt x="194873" y="1101777"/>
                </a:cubicBezTo>
                <a:cubicBezTo>
                  <a:pt x="201508" y="1111510"/>
                  <a:pt x="240245" y="1133420"/>
                  <a:pt x="254833" y="1139252"/>
                </a:cubicBezTo>
                <a:cubicBezTo>
                  <a:pt x="272635" y="1143625"/>
                  <a:pt x="291745" y="1140824"/>
                  <a:pt x="307299" y="1146748"/>
                </a:cubicBezTo>
                <a:cubicBezTo>
                  <a:pt x="314729" y="1151518"/>
                  <a:pt x="322424" y="1157462"/>
                  <a:pt x="329784" y="1161738"/>
                </a:cubicBezTo>
                <a:cubicBezTo>
                  <a:pt x="341926" y="1166745"/>
                  <a:pt x="355162" y="1167756"/>
                  <a:pt x="367259" y="1169233"/>
                </a:cubicBezTo>
                <a:cubicBezTo>
                  <a:pt x="397330" y="1178002"/>
                  <a:pt x="412064" y="1180031"/>
                  <a:pt x="434715" y="1184223"/>
                </a:cubicBezTo>
                <a:cubicBezTo>
                  <a:pt x="442657" y="1193405"/>
                  <a:pt x="456618" y="1199672"/>
                  <a:pt x="464696" y="1206708"/>
                </a:cubicBezTo>
                <a:cubicBezTo>
                  <a:pt x="472744" y="1213606"/>
                  <a:pt x="487181" y="1229193"/>
                  <a:pt x="487181" y="1229193"/>
                </a:cubicBezTo>
              </a:path>
              <a:path w="487181" h="1229193" stroke="0" extrusionOk="0">
                <a:moveTo>
                  <a:pt x="0" y="0"/>
                </a:moveTo>
                <a:cubicBezTo>
                  <a:pt x="14491" y="9818"/>
                  <a:pt x="32116" y="15298"/>
                  <a:pt x="44971" y="29980"/>
                </a:cubicBezTo>
                <a:cubicBezTo>
                  <a:pt x="50351" y="35227"/>
                  <a:pt x="50683" y="44313"/>
                  <a:pt x="52466" y="52466"/>
                </a:cubicBezTo>
                <a:cubicBezTo>
                  <a:pt x="57112" y="67905"/>
                  <a:pt x="62372" y="77711"/>
                  <a:pt x="67456" y="89941"/>
                </a:cubicBezTo>
                <a:cubicBezTo>
                  <a:pt x="72117" y="103219"/>
                  <a:pt x="77364" y="124065"/>
                  <a:pt x="82446" y="134911"/>
                </a:cubicBezTo>
                <a:cubicBezTo>
                  <a:pt x="89642" y="145769"/>
                  <a:pt x="97717" y="150090"/>
                  <a:pt x="104932" y="157397"/>
                </a:cubicBezTo>
                <a:cubicBezTo>
                  <a:pt x="108867" y="167430"/>
                  <a:pt x="109622" y="177664"/>
                  <a:pt x="112427" y="187377"/>
                </a:cubicBezTo>
                <a:cubicBezTo>
                  <a:pt x="129602" y="221817"/>
                  <a:pt x="142270" y="229848"/>
                  <a:pt x="164892" y="254833"/>
                </a:cubicBezTo>
                <a:cubicBezTo>
                  <a:pt x="166154" y="263148"/>
                  <a:pt x="168000" y="270170"/>
                  <a:pt x="172387" y="277318"/>
                </a:cubicBezTo>
                <a:cubicBezTo>
                  <a:pt x="175659" y="283874"/>
                  <a:pt x="182757" y="288285"/>
                  <a:pt x="187378" y="292308"/>
                </a:cubicBezTo>
                <a:cubicBezTo>
                  <a:pt x="191392" y="298409"/>
                  <a:pt x="197746" y="306847"/>
                  <a:pt x="202368" y="314793"/>
                </a:cubicBezTo>
                <a:cubicBezTo>
                  <a:pt x="225179" y="358618"/>
                  <a:pt x="185415" y="312397"/>
                  <a:pt x="224853" y="374754"/>
                </a:cubicBezTo>
                <a:cubicBezTo>
                  <a:pt x="228799" y="382738"/>
                  <a:pt x="229125" y="390192"/>
                  <a:pt x="232348" y="397239"/>
                </a:cubicBezTo>
                <a:cubicBezTo>
                  <a:pt x="236403" y="407008"/>
                  <a:pt x="265953" y="445356"/>
                  <a:pt x="269823" y="449705"/>
                </a:cubicBezTo>
                <a:cubicBezTo>
                  <a:pt x="278734" y="457880"/>
                  <a:pt x="283030" y="463734"/>
                  <a:pt x="292309" y="472190"/>
                </a:cubicBezTo>
                <a:cubicBezTo>
                  <a:pt x="298065" y="479426"/>
                  <a:pt x="300192" y="486237"/>
                  <a:pt x="307299" y="494675"/>
                </a:cubicBezTo>
                <a:cubicBezTo>
                  <a:pt x="313550" y="504479"/>
                  <a:pt x="322632" y="510310"/>
                  <a:pt x="329784" y="517161"/>
                </a:cubicBezTo>
                <a:cubicBezTo>
                  <a:pt x="337352" y="530516"/>
                  <a:pt x="341711" y="541439"/>
                  <a:pt x="352269" y="554636"/>
                </a:cubicBezTo>
                <a:cubicBezTo>
                  <a:pt x="357151" y="564264"/>
                  <a:pt x="359546" y="577757"/>
                  <a:pt x="367259" y="584616"/>
                </a:cubicBezTo>
                <a:cubicBezTo>
                  <a:pt x="372393" y="593229"/>
                  <a:pt x="379966" y="599452"/>
                  <a:pt x="389745" y="607102"/>
                </a:cubicBezTo>
                <a:cubicBezTo>
                  <a:pt x="391018" y="689486"/>
                  <a:pt x="398886" y="779300"/>
                  <a:pt x="374755" y="854439"/>
                </a:cubicBezTo>
                <a:cubicBezTo>
                  <a:pt x="372952" y="871450"/>
                  <a:pt x="353244" y="881316"/>
                  <a:pt x="337279" y="891915"/>
                </a:cubicBezTo>
                <a:cubicBezTo>
                  <a:pt x="287778" y="910933"/>
                  <a:pt x="329852" y="895700"/>
                  <a:pt x="292309" y="914400"/>
                </a:cubicBezTo>
                <a:cubicBezTo>
                  <a:pt x="280888" y="917689"/>
                  <a:pt x="273538" y="926792"/>
                  <a:pt x="262328" y="929390"/>
                </a:cubicBezTo>
                <a:cubicBezTo>
                  <a:pt x="228781" y="936933"/>
                  <a:pt x="197158" y="937823"/>
                  <a:pt x="164892" y="944380"/>
                </a:cubicBezTo>
                <a:cubicBezTo>
                  <a:pt x="132955" y="977508"/>
                  <a:pt x="123281" y="973456"/>
                  <a:pt x="149902" y="1041816"/>
                </a:cubicBezTo>
                <a:cubicBezTo>
                  <a:pt x="156463" y="1058219"/>
                  <a:pt x="187378" y="1079291"/>
                  <a:pt x="187378" y="1079292"/>
                </a:cubicBezTo>
                <a:cubicBezTo>
                  <a:pt x="189411" y="1087473"/>
                  <a:pt x="188163" y="1095051"/>
                  <a:pt x="194873" y="1101777"/>
                </a:cubicBezTo>
                <a:cubicBezTo>
                  <a:pt x="203700" y="1110181"/>
                  <a:pt x="238963" y="1132585"/>
                  <a:pt x="254833" y="1139252"/>
                </a:cubicBezTo>
                <a:cubicBezTo>
                  <a:pt x="271929" y="1143100"/>
                  <a:pt x="286730" y="1144421"/>
                  <a:pt x="307299" y="1146748"/>
                </a:cubicBezTo>
                <a:cubicBezTo>
                  <a:pt x="314863" y="1150763"/>
                  <a:pt x="319500" y="1158746"/>
                  <a:pt x="329784" y="1161738"/>
                </a:cubicBezTo>
                <a:cubicBezTo>
                  <a:pt x="339858" y="1164202"/>
                  <a:pt x="353972" y="1167302"/>
                  <a:pt x="367259" y="1169233"/>
                </a:cubicBezTo>
                <a:cubicBezTo>
                  <a:pt x="384471" y="1170262"/>
                  <a:pt x="403180" y="1175286"/>
                  <a:pt x="434715" y="1184223"/>
                </a:cubicBezTo>
                <a:cubicBezTo>
                  <a:pt x="443738" y="1189948"/>
                  <a:pt x="453852" y="1199963"/>
                  <a:pt x="464696" y="1206708"/>
                </a:cubicBezTo>
                <a:cubicBezTo>
                  <a:pt x="472744" y="1213606"/>
                  <a:pt x="487181" y="1229192"/>
                  <a:pt x="487181" y="1229193"/>
                </a:cubicBezTo>
              </a:path>
            </a:pathLst>
          </a:custGeom>
          <a:ln w="12700">
            <a:solidFill>
              <a:schemeClr val="accent2">
                <a:lumMod val="50000"/>
              </a:schemeClr>
            </a:solidFill>
            <a:extLst>
              <a:ext uri="{C807C97D-BFC1-408E-A445-0C87EB9F89A2}">
                <ask:lineSketchStyleProps xmlns:ask="http://schemas.microsoft.com/office/drawing/2018/sketchyshapes" sd="4134003369">
                  <a:custGeom>
                    <a:avLst/>
                    <a:gdLst>
                      <a:gd name="connsiteX0" fmla="*/ 0 w 487181"/>
                      <a:gd name="connsiteY0" fmla="*/ 0 h 1229193"/>
                      <a:gd name="connsiteX1" fmla="*/ 44971 w 487181"/>
                      <a:gd name="connsiteY1" fmla="*/ 29980 h 1229193"/>
                      <a:gd name="connsiteX2" fmla="*/ 52466 w 487181"/>
                      <a:gd name="connsiteY2" fmla="*/ 52466 h 1229193"/>
                      <a:gd name="connsiteX3" fmla="*/ 67456 w 487181"/>
                      <a:gd name="connsiteY3" fmla="*/ 89941 h 1229193"/>
                      <a:gd name="connsiteX4" fmla="*/ 82446 w 487181"/>
                      <a:gd name="connsiteY4" fmla="*/ 134911 h 1229193"/>
                      <a:gd name="connsiteX5" fmla="*/ 104932 w 487181"/>
                      <a:gd name="connsiteY5" fmla="*/ 157397 h 1229193"/>
                      <a:gd name="connsiteX6" fmla="*/ 112427 w 487181"/>
                      <a:gd name="connsiteY6" fmla="*/ 187377 h 1229193"/>
                      <a:gd name="connsiteX7" fmla="*/ 164892 w 487181"/>
                      <a:gd name="connsiteY7" fmla="*/ 254833 h 1229193"/>
                      <a:gd name="connsiteX8" fmla="*/ 172387 w 487181"/>
                      <a:gd name="connsiteY8" fmla="*/ 277318 h 1229193"/>
                      <a:gd name="connsiteX9" fmla="*/ 187378 w 487181"/>
                      <a:gd name="connsiteY9" fmla="*/ 292308 h 1229193"/>
                      <a:gd name="connsiteX10" fmla="*/ 202368 w 487181"/>
                      <a:gd name="connsiteY10" fmla="*/ 314793 h 1229193"/>
                      <a:gd name="connsiteX11" fmla="*/ 224853 w 487181"/>
                      <a:gd name="connsiteY11" fmla="*/ 374754 h 1229193"/>
                      <a:gd name="connsiteX12" fmla="*/ 232348 w 487181"/>
                      <a:gd name="connsiteY12" fmla="*/ 397239 h 1229193"/>
                      <a:gd name="connsiteX13" fmla="*/ 269823 w 487181"/>
                      <a:gd name="connsiteY13" fmla="*/ 449705 h 1229193"/>
                      <a:gd name="connsiteX14" fmla="*/ 292309 w 487181"/>
                      <a:gd name="connsiteY14" fmla="*/ 472190 h 1229193"/>
                      <a:gd name="connsiteX15" fmla="*/ 307299 w 487181"/>
                      <a:gd name="connsiteY15" fmla="*/ 494675 h 1229193"/>
                      <a:gd name="connsiteX16" fmla="*/ 329784 w 487181"/>
                      <a:gd name="connsiteY16" fmla="*/ 517161 h 1229193"/>
                      <a:gd name="connsiteX17" fmla="*/ 352269 w 487181"/>
                      <a:gd name="connsiteY17" fmla="*/ 554636 h 1229193"/>
                      <a:gd name="connsiteX18" fmla="*/ 367259 w 487181"/>
                      <a:gd name="connsiteY18" fmla="*/ 584616 h 1229193"/>
                      <a:gd name="connsiteX19" fmla="*/ 389745 w 487181"/>
                      <a:gd name="connsiteY19" fmla="*/ 607102 h 1229193"/>
                      <a:gd name="connsiteX20" fmla="*/ 374755 w 487181"/>
                      <a:gd name="connsiteY20" fmla="*/ 854439 h 1229193"/>
                      <a:gd name="connsiteX21" fmla="*/ 337279 w 487181"/>
                      <a:gd name="connsiteY21" fmla="*/ 891915 h 1229193"/>
                      <a:gd name="connsiteX22" fmla="*/ 292309 w 487181"/>
                      <a:gd name="connsiteY22" fmla="*/ 914400 h 1229193"/>
                      <a:gd name="connsiteX23" fmla="*/ 262328 w 487181"/>
                      <a:gd name="connsiteY23" fmla="*/ 929390 h 1229193"/>
                      <a:gd name="connsiteX24" fmla="*/ 164892 w 487181"/>
                      <a:gd name="connsiteY24" fmla="*/ 944380 h 1229193"/>
                      <a:gd name="connsiteX25" fmla="*/ 149902 w 487181"/>
                      <a:gd name="connsiteY25" fmla="*/ 1041816 h 1229193"/>
                      <a:gd name="connsiteX26" fmla="*/ 187378 w 487181"/>
                      <a:gd name="connsiteY26" fmla="*/ 1079292 h 1229193"/>
                      <a:gd name="connsiteX27" fmla="*/ 194873 w 487181"/>
                      <a:gd name="connsiteY27" fmla="*/ 1101777 h 1229193"/>
                      <a:gd name="connsiteX28" fmla="*/ 254833 w 487181"/>
                      <a:gd name="connsiteY28" fmla="*/ 1139252 h 1229193"/>
                      <a:gd name="connsiteX29" fmla="*/ 307299 w 487181"/>
                      <a:gd name="connsiteY29" fmla="*/ 1146748 h 1229193"/>
                      <a:gd name="connsiteX30" fmla="*/ 329784 w 487181"/>
                      <a:gd name="connsiteY30" fmla="*/ 1161738 h 1229193"/>
                      <a:gd name="connsiteX31" fmla="*/ 367259 w 487181"/>
                      <a:gd name="connsiteY31" fmla="*/ 1169233 h 1229193"/>
                      <a:gd name="connsiteX32" fmla="*/ 434715 w 487181"/>
                      <a:gd name="connsiteY32" fmla="*/ 1184223 h 1229193"/>
                      <a:gd name="connsiteX33" fmla="*/ 464696 w 487181"/>
                      <a:gd name="connsiteY33" fmla="*/ 1206708 h 1229193"/>
                      <a:gd name="connsiteX34" fmla="*/ 487181 w 487181"/>
                      <a:gd name="connsiteY34" fmla="*/ 1229193 h 122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87181" h="1229193">
                        <a:moveTo>
                          <a:pt x="0" y="0"/>
                        </a:moveTo>
                        <a:cubicBezTo>
                          <a:pt x="14990" y="9993"/>
                          <a:pt x="32232" y="17241"/>
                          <a:pt x="44971" y="29980"/>
                        </a:cubicBezTo>
                        <a:cubicBezTo>
                          <a:pt x="50558" y="35567"/>
                          <a:pt x="49692" y="45068"/>
                          <a:pt x="52466" y="52466"/>
                        </a:cubicBezTo>
                        <a:cubicBezTo>
                          <a:pt x="57190" y="65063"/>
                          <a:pt x="62858" y="77297"/>
                          <a:pt x="67456" y="89941"/>
                        </a:cubicBezTo>
                        <a:cubicBezTo>
                          <a:pt x="72856" y="104791"/>
                          <a:pt x="74772" y="121099"/>
                          <a:pt x="82446" y="134911"/>
                        </a:cubicBezTo>
                        <a:cubicBezTo>
                          <a:pt x="87594" y="144177"/>
                          <a:pt x="97437" y="149902"/>
                          <a:pt x="104932" y="157397"/>
                        </a:cubicBezTo>
                        <a:cubicBezTo>
                          <a:pt x="107430" y="167390"/>
                          <a:pt x="107820" y="178164"/>
                          <a:pt x="112427" y="187377"/>
                        </a:cubicBezTo>
                        <a:cubicBezTo>
                          <a:pt x="130357" y="223238"/>
                          <a:pt x="140216" y="230157"/>
                          <a:pt x="164892" y="254833"/>
                        </a:cubicBezTo>
                        <a:cubicBezTo>
                          <a:pt x="167390" y="262328"/>
                          <a:pt x="168322" y="270544"/>
                          <a:pt x="172387" y="277318"/>
                        </a:cubicBezTo>
                        <a:cubicBezTo>
                          <a:pt x="176023" y="283377"/>
                          <a:pt x="182963" y="286790"/>
                          <a:pt x="187378" y="292308"/>
                        </a:cubicBezTo>
                        <a:cubicBezTo>
                          <a:pt x="193005" y="299342"/>
                          <a:pt x="197371" y="307298"/>
                          <a:pt x="202368" y="314793"/>
                        </a:cubicBezTo>
                        <a:cubicBezTo>
                          <a:pt x="219378" y="365826"/>
                          <a:pt x="197970" y="303067"/>
                          <a:pt x="224853" y="374754"/>
                        </a:cubicBezTo>
                        <a:cubicBezTo>
                          <a:pt x="227627" y="382151"/>
                          <a:pt x="228815" y="390173"/>
                          <a:pt x="232348" y="397239"/>
                        </a:cubicBezTo>
                        <a:cubicBezTo>
                          <a:pt x="237095" y="406732"/>
                          <a:pt x="265746" y="444949"/>
                          <a:pt x="269823" y="449705"/>
                        </a:cubicBezTo>
                        <a:cubicBezTo>
                          <a:pt x="276721" y="457753"/>
                          <a:pt x="285523" y="464047"/>
                          <a:pt x="292309" y="472190"/>
                        </a:cubicBezTo>
                        <a:cubicBezTo>
                          <a:pt x="298076" y="479110"/>
                          <a:pt x="301532" y="487755"/>
                          <a:pt x="307299" y="494675"/>
                        </a:cubicBezTo>
                        <a:cubicBezTo>
                          <a:pt x="314085" y="502818"/>
                          <a:pt x="323424" y="508681"/>
                          <a:pt x="329784" y="517161"/>
                        </a:cubicBezTo>
                        <a:cubicBezTo>
                          <a:pt x="338525" y="528815"/>
                          <a:pt x="345194" y="541902"/>
                          <a:pt x="352269" y="554636"/>
                        </a:cubicBezTo>
                        <a:cubicBezTo>
                          <a:pt x="357695" y="564403"/>
                          <a:pt x="360765" y="575524"/>
                          <a:pt x="367259" y="584616"/>
                        </a:cubicBezTo>
                        <a:cubicBezTo>
                          <a:pt x="373420" y="593242"/>
                          <a:pt x="382250" y="599607"/>
                          <a:pt x="389745" y="607102"/>
                        </a:cubicBezTo>
                        <a:cubicBezTo>
                          <a:pt x="384748" y="689548"/>
                          <a:pt x="389719" y="773209"/>
                          <a:pt x="374755" y="854439"/>
                        </a:cubicBezTo>
                        <a:cubicBezTo>
                          <a:pt x="371554" y="871813"/>
                          <a:pt x="351978" y="882115"/>
                          <a:pt x="337279" y="891915"/>
                        </a:cubicBezTo>
                        <a:cubicBezTo>
                          <a:pt x="294070" y="920721"/>
                          <a:pt x="335750" y="895783"/>
                          <a:pt x="292309" y="914400"/>
                        </a:cubicBezTo>
                        <a:cubicBezTo>
                          <a:pt x="282039" y="918801"/>
                          <a:pt x="273204" y="926831"/>
                          <a:pt x="262328" y="929390"/>
                        </a:cubicBezTo>
                        <a:cubicBezTo>
                          <a:pt x="230341" y="936916"/>
                          <a:pt x="197371" y="939383"/>
                          <a:pt x="164892" y="944380"/>
                        </a:cubicBezTo>
                        <a:cubicBezTo>
                          <a:pt x="132388" y="976886"/>
                          <a:pt x="123031" y="974640"/>
                          <a:pt x="149902" y="1041816"/>
                        </a:cubicBezTo>
                        <a:cubicBezTo>
                          <a:pt x="156463" y="1058219"/>
                          <a:pt x="187378" y="1079292"/>
                          <a:pt x="187378" y="1079292"/>
                        </a:cubicBezTo>
                        <a:cubicBezTo>
                          <a:pt x="189876" y="1086787"/>
                          <a:pt x="189815" y="1095708"/>
                          <a:pt x="194873" y="1101777"/>
                        </a:cubicBezTo>
                        <a:cubicBezTo>
                          <a:pt x="203628" y="1112283"/>
                          <a:pt x="240659" y="1135386"/>
                          <a:pt x="254833" y="1139252"/>
                        </a:cubicBezTo>
                        <a:cubicBezTo>
                          <a:pt x="271877" y="1143900"/>
                          <a:pt x="289810" y="1144249"/>
                          <a:pt x="307299" y="1146748"/>
                        </a:cubicBezTo>
                        <a:cubicBezTo>
                          <a:pt x="314794" y="1151745"/>
                          <a:pt x="321350" y="1158575"/>
                          <a:pt x="329784" y="1161738"/>
                        </a:cubicBezTo>
                        <a:cubicBezTo>
                          <a:pt x="341712" y="1166211"/>
                          <a:pt x="354803" y="1166564"/>
                          <a:pt x="367259" y="1169233"/>
                        </a:cubicBezTo>
                        <a:lnTo>
                          <a:pt x="434715" y="1184223"/>
                        </a:lnTo>
                        <a:cubicBezTo>
                          <a:pt x="444709" y="1191718"/>
                          <a:pt x="455211" y="1198578"/>
                          <a:pt x="464696" y="1206708"/>
                        </a:cubicBezTo>
                        <a:cubicBezTo>
                          <a:pt x="472744" y="1213606"/>
                          <a:pt x="487181" y="1229193"/>
                          <a:pt x="487181" y="1229193"/>
                        </a:cubicBez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EC07DB9C-4CD1-444F-8B7D-1419641B7DF9}"/>
              </a:ext>
            </a:extLst>
          </p:cNvPr>
          <p:cNvSpPr/>
          <p:nvPr/>
        </p:nvSpPr>
        <p:spPr>
          <a:xfrm>
            <a:off x="4894704" y="5299023"/>
            <a:ext cx="276904" cy="685074"/>
          </a:xfrm>
          <a:custGeom>
            <a:avLst/>
            <a:gdLst>
              <a:gd name="connsiteX0" fmla="*/ 276904 w 276904"/>
              <a:gd name="connsiteY0" fmla="*/ 0 h 685074"/>
              <a:gd name="connsiteX1" fmla="*/ 2743 w 276904"/>
              <a:gd name="connsiteY1" fmla="*/ 606260 h 685074"/>
              <a:gd name="connsiteX2" fmla="*/ 12897 w 276904"/>
              <a:gd name="connsiteY2" fmla="*/ 685074 h 685074"/>
            </a:gdLst>
            <a:ahLst/>
            <a:cxnLst>
              <a:cxn ang="0">
                <a:pos x="connsiteX0" y="connsiteY0"/>
              </a:cxn>
              <a:cxn ang="0">
                <a:pos x="connsiteX1" y="connsiteY1"/>
              </a:cxn>
              <a:cxn ang="0">
                <a:pos x="connsiteX2" y="connsiteY2"/>
              </a:cxn>
            </a:cxnLst>
            <a:rect l="l" t="t" r="r" b="b"/>
            <a:pathLst>
              <a:path w="276904" h="685074" fill="none" extrusionOk="0">
                <a:moveTo>
                  <a:pt x="276904" y="0"/>
                </a:moveTo>
                <a:cubicBezTo>
                  <a:pt x="168734" y="170206"/>
                  <a:pt x="78814" y="381794"/>
                  <a:pt x="2743" y="606260"/>
                </a:cubicBezTo>
                <a:cubicBezTo>
                  <a:pt x="-7153" y="631937"/>
                  <a:pt x="12897" y="685074"/>
                  <a:pt x="12897" y="685074"/>
                </a:cubicBezTo>
              </a:path>
              <a:path w="276904" h="685074" stroke="0" extrusionOk="0">
                <a:moveTo>
                  <a:pt x="276904" y="0"/>
                </a:moveTo>
                <a:cubicBezTo>
                  <a:pt x="152416" y="236584"/>
                  <a:pt x="95823" y="419754"/>
                  <a:pt x="2743" y="606260"/>
                </a:cubicBezTo>
                <a:cubicBezTo>
                  <a:pt x="-7152" y="631937"/>
                  <a:pt x="12897" y="685074"/>
                  <a:pt x="12897" y="685074"/>
                </a:cubicBezTo>
              </a:path>
            </a:pathLst>
          </a:custGeom>
          <a:ln w="12700">
            <a:solidFill>
              <a:schemeClr val="accent2">
                <a:lumMod val="50000"/>
              </a:schemeClr>
            </a:solidFill>
            <a:extLst>
              <a:ext uri="{C807C97D-BFC1-408E-A445-0C87EB9F89A2}">
                <ask:lineSketchStyleProps xmlns:ask="http://schemas.microsoft.com/office/drawing/2018/sketchyshapes" sd="1207875838">
                  <a:custGeom>
                    <a:avLst/>
                    <a:gdLst>
                      <a:gd name="connsiteX0" fmla="*/ 204393 w 204393"/>
                      <a:gd name="connsiteY0" fmla="*/ 0 h 846944"/>
                      <a:gd name="connsiteX1" fmla="*/ 2025 w 204393"/>
                      <a:gd name="connsiteY1" fmla="*/ 749508 h 846944"/>
                      <a:gd name="connsiteX2" fmla="*/ 9520 w 204393"/>
                      <a:gd name="connsiteY2" fmla="*/ 846944 h 846944"/>
                    </a:gdLst>
                    <a:ahLst/>
                    <a:cxnLst>
                      <a:cxn ang="0">
                        <a:pos x="connsiteX0" y="connsiteY0"/>
                      </a:cxn>
                      <a:cxn ang="0">
                        <a:pos x="connsiteX1" y="connsiteY1"/>
                      </a:cxn>
                      <a:cxn ang="0">
                        <a:pos x="connsiteX2" y="connsiteY2"/>
                      </a:cxn>
                    </a:cxnLst>
                    <a:rect l="l" t="t" r="r" b="b"/>
                    <a:pathLst>
                      <a:path w="204393" h="846944">
                        <a:moveTo>
                          <a:pt x="204393" y="0"/>
                        </a:moveTo>
                        <a:cubicBezTo>
                          <a:pt x="136937" y="249836"/>
                          <a:pt x="60052" y="497315"/>
                          <a:pt x="2025" y="749508"/>
                        </a:cubicBezTo>
                        <a:cubicBezTo>
                          <a:pt x="-5279" y="781253"/>
                          <a:pt x="9520" y="846944"/>
                          <a:pt x="9520" y="846944"/>
                        </a:cubicBezTo>
                      </a:path>
                    </a:pathLst>
                  </a:cu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F4FBD530-1C5D-42DE-BBAE-E96451A9DBFF}"/>
              </a:ext>
            </a:extLst>
          </p:cNvPr>
          <p:cNvSpPr/>
          <p:nvPr/>
        </p:nvSpPr>
        <p:spPr>
          <a:xfrm>
            <a:off x="1632313" y="4947054"/>
            <a:ext cx="314793" cy="1079292"/>
          </a:xfrm>
          <a:custGeom>
            <a:avLst/>
            <a:gdLst>
              <a:gd name="connsiteX0" fmla="*/ 59960 w 314793"/>
              <a:gd name="connsiteY0" fmla="*/ 0 h 1079292"/>
              <a:gd name="connsiteX1" fmla="*/ 119921 w 314793"/>
              <a:gd name="connsiteY1" fmla="*/ 52466 h 1079292"/>
              <a:gd name="connsiteX2" fmla="*/ 142406 w 314793"/>
              <a:gd name="connsiteY2" fmla="*/ 59961 h 1079292"/>
              <a:gd name="connsiteX3" fmla="*/ 179882 w 314793"/>
              <a:gd name="connsiteY3" fmla="*/ 89941 h 1079292"/>
              <a:gd name="connsiteX4" fmla="*/ 202367 w 314793"/>
              <a:gd name="connsiteY4" fmla="*/ 112427 h 1079292"/>
              <a:gd name="connsiteX5" fmla="*/ 254833 w 314793"/>
              <a:gd name="connsiteY5" fmla="*/ 149902 h 1079292"/>
              <a:gd name="connsiteX6" fmla="*/ 262328 w 314793"/>
              <a:gd name="connsiteY6" fmla="*/ 172387 h 1079292"/>
              <a:gd name="connsiteX7" fmla="*/ 284813 w 314793"/>
              <a:gd name="connsiteY7" fmla="*/ 194873 h 1079292"/>
              <a:gd name="connsiteX8" fmla="*/ 299803 w 314793"/>
              <a:gd name="connsiteY8" fmla="*/ 254833 h 1079292"/>
              <a:gd name="connsiteX9" fmla="*/ 314793 w 314793"/>
              <a:gd name="connsiteY9" fmla="*/ 299804 h 1079292"/>
              <a:gd name="connsiteX10" fmla="*/ 307298 w 314793"/>
              <a:gd name="connsiteY10" fmla="*/ 487181 h 1079292"/>
              <a:gd name="connsiteX11" fmla="*/ 299803 w 314793"/>
              <a:gd name="connsiteY11" fmla="*/ 547141 h 1079292"/>
              <a:gd name="connsiteX12" fmla="*/ 284813 w 314793"/>
              <a:gd name="connsiteY12" fmla="*/ 562132 h 1079292"/>
              <a:gd name="connsiteX13" fmla="*/ 269823 w 314793"/>
              <a:gd name="connsiteY13" fmla="*/ 584617 h 1079292"/>
              <a:gd name="connsiteX14" fmla="*/ 232347 w 314793"/>
              <a:gd name="connsiteY14" fmla="*/ 674558 h 1079292"/>
              <a:gd name="connsiteX15" fmla="*/ 194872 w 314793"/>
              <a:gd name="connsiteY15" fmla="*/ 727023 h 1079292"/>
              <a:gd name="connsiteX16" fmla="*/ 187377 w 314793"/>
              <a:gd name="connsiteY16" fmla="*/ 749509 h 1079292"/>
              <a:gd name="connsiteX17" fmla="*/ 172387 w 314793"/>
              <a:gd name="connsiteY17" fmla="*/ 771994 h 1079292"/>
              <a:gd name="connsiteX18" fmla="*/ 134911 w 314793"/>
              <a:gd name="connsiteY18" fmla="*/ 824459 h 1079292"/>
              <a:gd name="connsiteX19" fmla="*/ 112426 w 314793"/>
              <a:gd name="connsiteY19" fmla="*/ 884420 h 1079292"/>
              <a:gd name="connsiteX20" fmla="*/ 104931 w 314793"/>
              <a:gd name="connsiteY20" fmla="*/ 906905 h 1079292"/>
              <a:gd name="connsiteX21" fmla="*/ 89941 w 314793"/>
              <a:gd name="connsiteY21" fmla="*/ 921896 h 1079292"/>
              <a:gd name="connsiteX22" fmla="*/ 74951 w 314793"/>
              <a:gd name="connsiteY22" fmla="*/ 944381 h 1079292"/>
              <a:gd name="connsiteX23" fmla="*/ 67456 w 314793"/>
              <a:gd name="connsiteY23" fmla="*/ 966866 h 1079292"/>
              <a:gd name="connsiteX24" fmla="*/ 52465 w 314793"/>
              <a:gd name="connsiteY24" fmla="*/ 989351 h 1079292"/>
              <a:gd name="connsiteX25" fmla="*/ 29980 w 314793"/>
              <a:gd name="connsiteY25" fmla="*/ 1034322 h 1079292"/>
              <a:gd name="connsiteX26" fmla="*/ 0 w 314793"/>
              <a:gd name="connsiteY26" fmla="*/ 1079292 h 107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4793" h="1079292">
                <a:moveTo>
                  <a:pt x="59960" y="0"/>
                </a:moveTo>
                <a:cubicBezTo>
                  <a:pt x="79497" y="19537"/>
                  <a:pt x="95131" y="40071"/>
                  <a:pt x="119921" y="52466"/>
                </a:cubicBezTo>
                <a:cubicBezTo>
                  <a:pt x="126987" y="55999"/>
                  <a:pt x="134911" y="57463"/>
                  <a:pt x="142406" y="59961"/>
                </a:cubicBezTo>
                <a:cubicBezTo>
                  <a:pt x="186033" y="103586"/>
                  <a:pt x="123134" y="42649"/>
                  <a:pt x="179882" y="89941"/>
                </a:cubicBezTo>
                <a:cubicBezTo>
                  <a:pt x="188025" y="96727"/>
                  <a:pt x="193887" y="106067"/>
                  <a:pt x="202367" y="112427"/>
                </a:cubicBezTo>
                <a:cubicBezTo>
                  <a:pt x="272034" y="164678"/>
                  <a:pt x="216864" y="111936"/>
                  <a:pt x="254833" y="149902"/>
                </a:cubicBezTo>
                <a:cubicBezTo>
                  <a:pt x="257331" y="157397"/>
                  <a:pt x="257946" y="165813"/>
                  <a:pt x="262328" y="172387"/>
                </a:cubicBezTo>
                <a:cubicBezTo>
                  <a:pt x="268208" y="181207"/>
                  <a:pt x="280427" y="185223"/>
                  <a:pt x="284813" y="194873"/>
                </a:cubicBezTo>
                <a:cubicBezTo>
                  <a:pt x="293338" y="213628"/>
                  <a:pt x="294143" y="235024"/>
                  <a:pt x="299803" y="254833"/>
                </a:cubicBezTo>
                <a:cubicBezTo>
                  <a:pt x="304144" y="270026"/>
                  <a:pt x="309796" y="284814"/>
                  <a:pt x="314793" y="299804"/>
                </a:cubicBezTo>
                <a:cubicBezTo>
                  <a:pt x="312295" y="362263"/>
                  <a:pt x="311079" y="424787"/>
                  <a:pt x="307298" y="487181"/>
                </a:cubicBezTo>
                <a:cubicBezTo>
                  <a:pt x="306080" y="507286"/>
                  <a:pt x="305591" y="527848"/>
                  <a:pt x="299803" y="547141"/>
                </a:cubicBezTo>
                <a:cubicBezTo>
                  <a:pt x="297772" y="553910"/>
                  <a:pt x="289227" y="556614"/>
                  <a:pt x="284813" y="562132"/>
                </a:cubicBezTo>
                <a:cubicBezTo>
                  <a:pt x="279186" y="569166"/>
                  <a:pt x="273288" y="576302"/>
                  <a:pt x="269823" y="584617"/>
                </a:cubicBezTo>
                <a:cubicBezTo>
                  <a:pt x="227599" y="685952"/>
                  <a:pt x="266903" y="622724"/>
                  <a:pt x="232347" y="674558"/>
                </a:cubicBezTo>
                <a:cubicBezTo>
                  <a:pt x="216757" y="736919"/>
                  <a:pt x="239236" y="673785"/>
                  <a:pt x="194872" y="727023"/>
                </a:cubicBezTo>
                <a:cubicBezTo>
                  <a:pt x="189814" y="733093"/>
                  <a:pt x="190910" y="742442"/>
                  <a:pt x="187377" y="749509"/>
                </a:cubicBezTo>
                <a:cubicBezTo>
                  <a:pt x="183349" y="757566"/>
                  <a:pt x="176856" y="764173"/>
                  <a:pt x="172387" y="771994"/>
                </a:cubicBezTo>
                <a:cubicBezTo>
                  <a:pt x="146080" y="818031"/>
                  <a:pt x="171537" y="787835"/>
                  <a:pt x="134911" y="824459"/>
                </a:cubicBezTo>
                <a:cubicBezTo>
                  <a:pt x="120451" y="896762"/>
                  <a:pt x="138158" y="832955"/>
                  <a:pt x="112426" y="884420"/>
                </a:cubicBezTo>
                <a:cubicBezTo>
                  <a:pt x="108893" y="891486"/>
                  <a:pt x="108996" y="900130"/>
                  <a:pt x="104931" y="906905"/>
                </a:cubicBezTo>
                <a:cubicBezTo>
                  <a:pt x="101295" y="912965"/>
                  <a:pt x="94355" y="916378"/>
                  <a:pt x="89941" y="921896"/>
                </a:cubicBezTo>
                <a:cubicBezTo>
                  <a:pt x="84314" y="928930"/>
                  <a:pt x="78979" y="936324"/>
                  <a:pt x="74951" y="944381"/>
                </a:cubicBezTo>
                <a:cubicBezTo>
                  <a:pt x="71418" y="951447"/>
                  <a:pt x="70989" y="959800"/>
                  <a:pt x="67456" y="966866"/>
                </a:cubicBezTo>
                <a:cubicBezTo>
                  <a:pt x="63427" y="974923"/>
                  <a:pt x="56840" y="981477"/>
                  <a:pt x="52465" y="989351"/>
                </a:cubicBezTo>
                <a:cubicBezTo>
                  <a:pt x="44326" y="1004002"/>
                  <a:pt x="38425" y="1019845"/>
                  <a:pt x="29980" y="1034322"/>
                </a:cubicBezTo>
                <a:cubicBezTo>
                  <a:pt x="20902" y="1049884"/>
                  <a:pt x="0" y="1079292"/>
                  <a:pt x="0" y="1079292"/>
                </a:cubicBezTo>
              </a:path>
            </a:pathLst>
          </a:custGeom>
          <a:ln w="12700">
            <a:solidFill>
              <a:schemeClr val="accent2">
                <a:lumMod val="50000"/>
              </a:schemeClr>
            </a:solidFill>
            <a:extLst>
              <a:ext uri="{C807C97D-BFC1-408E-A445-0C87EB9F89A2}">
                <ask:lineSketchStyleProps xmlns:ask="http://schemas.microsoft.com/office/drawing/2018/sketchyshapes" sd="2223095825">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 name="Footer Placeholder 12">
            <a:extLst>
              <a:ext uri="{FF2B5EF4-FFF2-40B4-BE49-F238E27FC236}">
                <a16:creationId xmlns:a16="http://schemas.microsoft.com/office/drawing/2014/main" id="{C137BE64-A56F-441B-9A63-BF15606D53E4}"/>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47640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64" grpId="0" animBg="1"/>
      <p:bldP spid="67" grpId="0" animBg="1"/>
      <p:bldP spid="68" grpId="0" animBg="1"/>
      <p:bldP spid="69" grpId="0" animBg="1"/>
      <p:bldP spid="110" grpId="0" animBg="1"/>
      <p:bldP spid="112" grpId="0" animBg="1"/>
      <p:bldP spid="113" grpId="0" animBg="1"/>
      <p:bldP spid="1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35280" cy="620688"/>
          </a:xfrm>
        </p:spPr>
        <p:txBody>
          <a:bodyPr>
            <a:normAutofit fontScale="90000"/>
          </a:bodyPr>
          <a:lstStyle/>
          <a:p>
            <a:pPr algn="l"/>
            <a:r>
              <a:rPr lang="en-US" dirty="0"/>
              <a:t>References</a:t>
            </a:r>
          </a:p>
        </p:txBody>
      </p:sp>
      <p:sp>
        <p:nvSpPr>
          <p:cNvPr id="3" name="Content Placeholder 2"/>
          <p:cNvSpPr>
            <a:spLocks noGrp="1"/>
          </p:cNvSpPr>
          <p:nvPr>
            <p:ph idx="1"/>
          </p:nvPr>
        </p:nvSpPr>
        <p:spPr>
          <a:xfrm>
            <a:off x="179512" y="836712"/>
            <a:ext cx="8856984" cy="5289451"/>
          </a:xfrm>
        </p:spPr>
        <p:txBody>
          <a:bodyPr>
            <a:normAutofit/>
          </a:bodyPr>
          <a:lstStyle/>
          <a:p>
            <a:pPr marL="338138" indent="-338138">
              <a:buFont typeface="+mj-lt"/>
              <a:buAutoNum type="arabicPeriod"/>
            </a:pPr>
            <a:r>
              <a:rPr lang="en-US" sz="1900" dirty="0"/>
              <a:t>X. L. Dong, D. </a:t>
            </a:r>
            <a:r>
              <a:rPr lang="en-US" sz="1900" dirty="0" err="1"/>
              <a:t>Srivastava</a:t>
            </a:r>
            <a:r>
              <a:rPr lang="en-US" sz="1900" dirty="0"/>
              <a:t>. Big Data Integration. Synthesis Lectures on Data Management, Morgan &amp; Claypool Publishers 2015, pp. 1-198.</a:t>
            </a:r>
          </a:p>
          <a:p>
            <a:pPr marL="338138" indent="-338138">
              <a:buFont typeface="+mj-lt"/>
              <a:buAutoNum type="arabicPeriod"/>
            </a:pPr>
            <a:r>
              <a:rPr lang="en-US" sz="1900" dirty="0"/>
              <a:t>A. K. </a:t>
            </a:r>
            <a:r>
              <a:rPr lang="en-US" sz="1900" dirty="0" err="1"/>
              <a:t>Elmagarmid</a:t>
            </a:r>
            <a:r>
              <a:rPr lang="en-US" sz="1900" dirty="0"/>
              <a:t>, P. G. </a:t>
            </a:r>
            <a:r>
              <a:rPr lang="en-US" sz="1900" dirty="0" err="1"/>
              <a:t>Ipeirotis</a:t>
            </a:r>
            <a:r>
              <a:rPr lang="en-US" sz="1900" dirty="0"/>
              <a:t>, V. S. </a:t>
            </a:r>
            <a:r>
              <a:rPr lang="en-US" sz="1900" dirty="0" err="1"/>
              <a:t>Verykios</a:t>
            </a:r>
            <a:r>
              <a:rPr lang="en-US" sz="1900" dirty="0"/>
              <a:t>. Duplicate Record Detection: A Survey. IEEE Trans. </a:t>
            </a:r>
            <a:r>
              <a:rPr lang="en-US" sz="1900" dirty="0" err="1"/>
              <a:t>Knowl</a:t>
            </a:r>
            <a:r>
              <a:rPr lang="en-US" sz="1900" dirty="0"/>
              <a:t>. Data Eng. 19(1): 1-16 (2007).</a:t>
            </a:r>
          </a:p>
          <a:p>
            <a:pPr marL="338138" indent="-338138">
              <a:buFont typeface="+mj-lt"/>
              <a:buAutoNum type="arabicPeriod"/>
            </a:pPr>
            <a:r>
              <a:rPr lang="en-US" sz="1900" dirty="0"/>
              <a:t>V. </a:t>
            </a:r>
            <a:r>
              <a:rPr lang="en-US" sz="1900" dirty="0" err="1"/>
              <a:t>Christophides</a:t>
            </a:r>
            <a:r>
              <a:rPr lang="en-US" sz="1900" dirty="0"/>
              <a:t>, V. </a:t>
            </a:r>
            <a:r>
              <a:rPr lang="en-US" sz="1900" dirty="0" err="1"/>
              <a:t>Efthymiou</a:t>
            </a:r>
            <a:r>
              <a:rPr lang="en-US" sz="1900" dirty="0"/>
              <a:t>, K. </a:t>
            </a:r>
            <a:r>
              <a:rPr lang="en-US" sz="1900" dirty="0" err="1"/>
              <a:t>Stefanidis</a:t>
            </a:r>
            <a:r>
              <a:rPr lang="en-US" sz="1900" dirty="0"/>
              <a:t>. Entity Resolution in the Web of Data. Synthesis Lectures on the Semantic Web: Theory and Technology, Morgan &amp; Claypool Publishers 2015.</a:t>
            </a:r>
          </a:p>
          <a:p>
            <a:pPr marL="338138" indent="-338138">
              <a:buFont typeface="+mj-lt"/>
              <a:buAutoNum type="arabicPeriod"/>
            </a:pPr>
            <a:r>
              <a:rPr lang="en-US" sz="1900" dirty="0"/>
              <a:t>P. Christen. Data Matching - Concepts and Techniques for Record Linkage, Entity Resolution, and Duplicate Detection. Data-Centric Systems and Applications, Springer 2012, ISBN 978-3-642-31163-5, pp. I-XIX, 1-270.</a:t>
            </a:r>
          </a:p>
          <a:p>
            <a:pPr marL="338138" indent="-338138">
              <a:buFont typeface="+mj-lt"/>
              <a:buAutoNum type="arabicPeriod"/>
            </a:pPr>
            <a:r>
              <a:rPr lang="en-US" sz="1900" dirty="0"/>
              <a:t>P. Christen. A Survey of Indexing Techniques for Scalable Record Linkage and </a:t>
            </a:r>
            <a:r>
              <a:rPr lang="en-US" sz="1900" dirty="0" err="1"/>
              <a:t>Deduplication</a:t>
            </a:r>
            <a:r>
              <a:rPr lang="en-US" sz="1900" dirty="0"/>
              <a:t>. IEEE Trans. </a:t>
            </a:r>
            <a:r>
              <a:rPr lang="en-US" sz="1900" dirty="0" err="1"/>
              <a:t>Knowl</a:t>
            </a:r>
            <a:r>
              <a:rPr lang="en-US" sz="1900" dirty="0"/>
              <a:t>. Data Eng. 24(9): 1537-1555 (2012).</a:t>
            </a:r>
          </a:p>
        </p:txBody>
      </p:sp>
      <p:sp>
        <p:nvSpPr>
          <p:cNvPr id="4" name="Footer Placeholder 3">
            <a:extLst>
              <a:ext uri="{FF2B5EF4-FFF2-40B4-BE49-F238E27FC236}">
                <a16:creationId xmlns:a16="http://schemas.microsoft.com/office/drawing/2014/main" id="{A3AEA413-FED4-4000-8201-5C64C12BC2D1}"/>
              </a:ext>
            </a:extLst>
          </p:cNvPr>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77584494-D8CE-4FE9-8AD7-C86ED2EC7721}"/>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591630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548B5E89-B67A-4100-A1B9-FD7FB4F2A90C}"/>
              </a:ext>
            </a:extLst>
          </p:cNvPr>
          <p:cNvSpPr txBox="1">
            <a:spLocks/>
          </p:cNvSpPr>
          <p:nvPr/>
        </p:nvSpPr>
        <p:spPr>
          <a:xfrm>
            <a:off x="251520" y="1798577"/>
            <a:ext cx="8892480" cy="24945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Generation 1: tackling Veracity</a:t>
            </a:r>
          </a:p>
          <a:p>
            <a:pPr lvl="1"/>
            <a:r>
              <a:rPr lang="en-US" sz="2400" dirty="0"/>
              <a:t>Generation 2: tackling Volume and Veracity </a:t>
            </a:r>
          </a:p>
          <a:p>
            <a:pPr lvl="1"/>
            <a:r>
              <a:rPr lang="en-US" sz="2400" dirty="0"/>
              <a:t>Generation 3: tackling Variety, Volume and Veracity</a:t>
            </a:r>
          </a:p>
          <a:p>
            <a:pPr lvl="1"/>
            <a:r>
              <a:rPr lang="en-US" sz="2400" dirty="0"/>
              <a:t>Generation 4: tackling Velocity, Variety, Volume and Veracity</a:t>
            </a:r>
          </a:p>
        </p:txBody>
      </p:sp>
      <p:sp>
        <p:nvSpPr>
          <p:cNvPr id="5" name="Subtitle 2">
            <a:extLst>
              <a:ext uri="{FF2B5EF4-FFF2-40B4-BE49-F238E27FC236}">
                <a16:creationId xmlns:a16="http://schemas.microsoft.com/office/drawing/2014/main" id="{CCFB44C0-650E-46EF-AE34-4BA45ED0DD2D}"/>
              </a:ext>
            </a:extLst>
          </p:cNvPr>
          <p:cNvSpPr txBox="1">
            <a:spLocks/>
          </p:cNvSpPr>
          <p:nvPr/>
        </p:nvSpPr>
        <p:spPr>
          <a:xfrm>
            <a:off x="-7342" y="1066415"/>
            <a:ext cx="7956376" cy="720080"/>
          </a:xfrm>
          <a:prstGeom prst="rect">
            <a:avLst/>
          </a:prstGeom>
          <a:solidFill>
            <a:schemeClr val="tx1"/>
          </a:solidFill>
        </p:spPr>
        <p:txBody>
          <a:bodyPr vert="horz" lIns="252000" tIns="0" rIns="91440" bIns="45720" rtlCol="0" anchor="ctr">
            <a:normAutofit/>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endParaRPr lang="en-US" dirty="0"/>
          </a:p>
        </p:txBody>
      </p:sp>
      <p:sp>
        <p:nvSpPr>
          <p:cNvPr id="2" name="Τίτλος 1">
            <a:extLst>
              <a:ext uri="{FF2B5EF4-FFF2-40B4-BE49-F238E27FC236}">
                <a16:creationId xmlns:a16="http://schemas.microsoft.com/office/drawing/2014/main" id="{42B0234A-28F7-47F0-84DB-EFDD1168BD42}"/>
              </a:ext>
            </a:extLst>
          </p:cNvPr>
          <p:cNvSpPr txBox="1">
            <a:spLocks/>
          </p:cNvSpPr>
          <p:nvPr/>
        </p:nvSpPr>
        <p:spPr>
          <a:xfrm>
            <a:off x="179512" y="1052736"/>
            <a:ext cx="7769522" cy="72008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bg2"/>
                </a:solidFill>
              </a:rPr>
              <a:t>Part B – Four Generations </a:t>
            </a:r>
          </a:p>
        </p:txBody>
      </p:sp>
      <p:sp>
        <p:nvSpPr>
          <p:cNvPr id="6" name="Θέση περιεχομένου 2">
            <a:extLst>
              <a:ext uri="{FF2B5EF4-FFF2-40B4-BE49-F238E27FC236}">
                <a16:creationId xmlns:a16="http://schemas.microsoft.com/office/drawing/2014/main" id="{991A5647-8CC0-42AB-BAFC-4BA2244BF5F5}"/>
              </a:ext>
            </a:extLst>
          </p:cNvPr>
          <p:cNvSpPr txBox="1">
            <a:spLocks/>
          </p:cNvSpPr>
          <p:nvPr/>
        </p:nvSpPr>
        <p:spPr>
          <a:xfrm>
            <a:off x="251520" y="3717032"/>
            <a:ext cx="889248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a:t>Entity Resolution Revisited:</a:t>
            </a:r>
          </a:p>
          <a:p>
            <a:pPr marL="360363" indent="-360363">
              <a:buNone/>
            </a:pPr>
            <a:r>
              <a:rPr lang="en-US" sz="3300" dirty="0"/>
              <a:t>    Leveraging External Knowledge</a:t>
            </a:r>
          </a:p>
          <a:p>
            <a:r>
              <a:rPr lang="en-US" sz="3300" dirty="0"/>
              <a:t>Challenges and Final Remarks</a:t>
            </a:r>
            <a:endParaRPr lang="el-GR" sz="3300" dirty="0"/>
          </a:p>
        </p:txBody>
      </p:sp>
      <p:sp>
        <p:nvSpPr>
          <p:cNvPr id="7" name="Θέση περιεχομένου 2">
            <a:extLst>
              <a:ext uri="{FF2B5EF4-FFF2-40B4-BE49-F238E27FC236}">
                <a16:creationId xmlns:a16="http://schemas.microsoft.com/office/drawing/2014/main" id="{378217DE-3052-4D67-A0B2-D5AEF9CC66FA}"/>
              </a:ext>
            </a:extLst>
          </p:cNvPr>
          <p:cNvSpPr txBox="1">
            <a:spLocks/>
          </p:cNvSpPr>
          <p:nvPr/>
        </p:nvSpPr>
        <p:spPr>
          <a:xfrm>
            <a:off x="251520" y="404664"/>
            <a:ext cx="889248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a:t>Introduction</a:t>
            </a:r>
            <a:endParaRPr lang="el-GR" sz="3300" dirty="0"/>
          </a:p>
        </p:txBody>
      </p:sp>
      <p:sp>
        <p:nvSpPr>
          <p:cNvPr id="4" name="Footer Placeholder 3">
            <a:extLst>
              <a:ext uri="{FF2B5EF4-FFF2-40B4-BE49-F238E27FC236}">
                <a16:creationId xmlns:a16="http://schemas.microsoft.com/office/drawing/2014/main" id="{E6F5DEC1-29D9-4022-9318-F884FC124C1B}"/>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1697224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251520" y="2582474"/>
            <a:ext cx="8784976" cy="3798854"/>
          </a:xfrm>
        </p:spPr>
        <p:txBody>
          <a:bodyPr>
            <a:normAutofit fontScale="92500" lnSpcReduction="10000"/>
          </a:bodyPr>
          <a:lstStyle/>
          <a:p>
            <a:r>
              <a:rPr lang="en-US" dirty="0"/>
              <a:t>Earliest approach</a:t>
            </a:r>
          </a:p>
          <a:p>
            <a:r>
              <a:rPr lang="en-US" dirty="0"/>
              <a:t>Scope:</a:t>
            </a:r>
          </a:p>
          <a:p>
            <a:pPr lvl="1"/>
            <a:r>
              <a:rPr lang="en-US" dirty="0"/>
              <a:t>Structured data</a:t>
            </a:r>
          </a:p>
          <a:p>
            <a:r>
              <a:rPr lang="en-US" dirty="0"/>
              <a:t>Goal:</a:t>
            </a:r>
          </a:p>
          <a:p>
            <a:pPr lvl="1"/>
            <a:r>
              <a:rPr lang="en-US" dirty="0"/>
              <a:t>Achieve high accuracy despite inconsistencies, noise, or errors in entity profiles</a:t>
            </a:r>
          </a:p>
          <a:p>
            <a:r>
              <a:rPr lang="en-US" dirty="0"/>
              <a:t>Assumptions:</a:t>
            </a:r>
          </a:p>
          <a:p>
            <a:pPr lvl="1"/>
            <a:r>
              <a:rPr lang="en-US" dirty="0"/>
              <a:t>Known schema </a:t>
            </a:r>
            <a:r>
              <a:rPr lang="en-US" dirty="0">
                <a:latin typeface="Segoe UI Symbol" panose="020B0502040204020203" pitchFamily="34" charset="0"/>
                <a:ea typeface="Segoe UI Symbol" panose="020B0502040204020203" pitchFamily="34" charset="0"/>
              </a:rPr>
              <a:t>→ custom, schema-based solutions</a:t>
            </a:r>
            <a:endParaRPr lang="el-GR" dirty="0"/>
          </a:p>
        </p:txBody>
      </p:sp>
      <p:sp>
        <p:nvSpPr>
          <p:cNvPr id="13" name="Rectangle 2">
            <a:extLst>
              <a:ext uri="{FF2B5EF4-FFF2-40B4-BE49-F238E27FC236}">
                <a16:creationId xmlns:a16="http://schemas.microsoft.com/office/drawing/2014/main" id="{AD00687C-B54D-4A98-BCB6-93008656347C}"/>
              </a:ext>
            </a:extLst>
          </p:cNvPr>
          <p:cNvSpPr txBox="1">
            <a:spLocks noChangeArrowheads="1"/>
          </p:cNvSpPr>
          <p:nvPr/>
        </p:nvSpPr>
        <p:spPr>
          <a:xfrm>
            <a:off x="251520" y="0"/>
            <a:ext cx="8892480"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Generation 1: Tackling Veracity</a:t>
            </a:r>
          </a:p>
        </p:txBody>
      </p:sp>
      <p:sp>
        <p:nvSpPr>
          <p:cNvPr id="2" name="Footer Placeholder 1">
            <a:extLst>
              <a:ext uri="{FF2B5EF4-FFF2-40B4-BE49-F238E27FC236}">
                <a16:creationId xmlns:a16="http://schemas.microsoft.com/office/drawing/2014/main" id="{D90D4C72-7CE3-432C-A5B0-BD0BDBF8354D}"/>
              </a:ext>
            </a:extLst>
          </p:cNvPr>
          <p:cNvSpPr>
            <a:spLocks noGrp="1"/>
          </p:cNvSpPr>
          <p:nvPr>
            <p:ph type="ftr" sz="quarter" idx="11"/>
          </p:nvPr>
        </p:nvSpPr>
        <p:spPr/>
        <p:txBody>
          <a:bodyPr/>
          <a:lstStyle/>
          <a:p>
            <a:r>
              <a:rPr lang="pt-BR"/>
              <a:t>Papadakis, Ioannou, Palpanas</a:t>
            </a:r>
            <a:endParaRPr lang="el-GR" dirty="0"/>
          </a:p>
        </p:txBody>
      </p:sp>
      <p:sp>
        <p:nvSpPr>
          <p:cNvPr id="14" name="TextBox 13"/>
          <p:cNvSpPr txBox="1"/>
          <p:nvPr/>
        </p:nvSpPr>
        <p:spPr>
          <a:xfrm>
            <a:off x="3312098" y="1673676"/>
            <a:ext cx="958888" cy="338554"/>
          </a:xfrm>
          <a:prstGeom prst="rect">
            <a:avLst/>
          </a:prstGeom>
          <a:noFill/>
          <a:ln w="28575">
            <a:noFill/>
          </a:ln>
        </p:spPr>
        <p:txBody>
          <a:bodyPr wrap="square" rtlCol="0">
            <a:spAutoFit/>
          </a:bodyPr>
          <a:lstStyle/>
          <a:p>
            <a:pPr algn="ctr"/>
            <a:r>
              <a:rPr lang="en-US" sz="1600" b="1" dirty="0"/>
              <a:t>Blocking</a:t>
            </a:r>
          </a:p>
        </p:txBody>
      </p:sp>
      <p:sp>
        <p:nvSpPr>
          <p:cNvPr id="15" name="TextBox 14"/>
          <p:cNvSpPr txBox="1"/>
          <p:nvPr/>
        </p:nvSpPr>
        <p:spPr>
          <a:xfrm>
            <a:off x="4593928" y="1666250"/>
            <a:ext cx="1054699" cy="338554"/>
          </a:xfrm>
          <a:prstGeom prst="rect">
            <a:avLst/>
          </a:prstGeom>
          <a:noFill/>
          <a:ln w="28575">
            <a:noFill/>
          </a:ln>
        </p:spPr>
        <p:txBody>
          <a:bodyPr wrap="square" rtlCol="0">
            <a:spAutoFit/>
          </a:bodyPr>
          <a:lstStyle/>
          <a:p>
            <a:pPr algn="ctr"/>
            <a:r>
              <a:rPr lang="en-US" sz="1600" b="1" dirty="0"/>
              <a:t>Matching</a:t>
            </a:r>
          </a:p>
        </p:txBody>
      </p:sp>
      <p:cxnSp>
        <p:nvCxnSpPr>
          <p:cNvPr id="16" name="Straight Arrow Connector 15"/>
          <p:cNvCxnSpPr/>
          <p:nvPr/>
        </p:nvCxnSpPr>
        <p:spPr>
          <a:xfrm>
            <a:off x="4282467" y="1836852"/>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593928" y="1552189"/>
            <a:ext cx="1054699" cy="584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72771" y="1556694"/>
            <a:ext cx="1120246" cy="584775"/>
          </a:xfrm>
          <a:prstGeom prst="rect">
            <a:avLst/>
          </a:prstGeom>
          <a:noFill/>
          <a:ln w="28575">
            <a:solidFill>
              <a:schemeClr val="tx1"/>
            </a:solidFill>
            <a:prstDash val="lgDash"/>
          </a:ln>
        </p:spPr>
        <p:txBody>
          <a:bodyPr wrap="square" rtlCol="0">
            <a:spAutoFit/>
          </a:bodyPr>
          <a:lstStyle/>
          <a:p>
            <a:pPr algn="ctr"/>
            <a:r>
              <a:rPr lang="en-US" sz="1600" b="1" dirty="0"/>
              <a:t>Schema</a:t>
            </a:r>
            <a:br>
              <a:rPr lang="en-US" sz="1600" b="1" dirty="0"/>
            </a:br>
            <a:r>
              <a:rPr lang="en-US" sz="1600" b="1" dirty="0"/>
              <a:t>Alignment</a:t>
            </a:r>
          </a:p>
        </p:txBody>
      </p:sp>
      <p:cxnSp>
        <p:nvCxnSpPr>
          <p:cNvPr id="19" name="Straight Arrow Connector 25"/>
          <p:cNvCxnSpPr/>
          <p:nvPr/>
        </p:nvCxnSpPr>
        <p:spPr>
          <a:xfrm>
            <a:off x="3000637" y="1844578"/>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316919" y="1556792"/>
            <a:ext cx="966779" cy="584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5"/>
          <p:cNvCxnSpPr/>
          <p:nvPr/>
        </p:nvCxnSpPr>
        <p:spPr>
          <a:xfrm>
            <a:off x="5657224" y="1842952"/>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10"/>
          <p:cNvSpPr/>
          <p:nvPr/>
        </p:nvSpPr>
        <p:spPr>
          <a:xfrm>
            <a:off x="5947188" y="1545900"/>
            <a:ext cx="1054699" cy="58477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954606" y="1666250"/>
            <a:ext cx="1054699" cy="338554"/>
          </a:xfrm>
          <a:prstGeom prst="rect">
            <a:avLst/>
          </a:prstGeom>
          <a:noFill/>
          <a:ln w="28575">
            <a:noFill/>
          </a:ln>
        </p:spPr>
        <p:txBody>
          <a:bodyPr wrap="square" rtlCol="0">
            <a:spAutoFit/>
          </a:bodyPr>
          <a:lstStyle/>
          <a:p>
            <a:pPr algn="ctr"/>
            <a:r>
              <a:rPr lang="en-US" sz="1600" b="1" dirty="0"/>
              <a:t>Clustering</a:t>
            </a:r>
          </a:p>
        </p:txBody>
      </p:sp>
    </p:spTree>
    <p:extLst>
      <p:ext uri="{BB962C8B-B14F-4D97-AF65-F5344CB8AC3E}">
        <p14:creationId xmlns:p14="http://schemas.microsoft.com/office/powerpoint/2010/main" val="191014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8312A73-01DB-4E65-B53B-5200222E00DC}"/>
              </a:ext>
            </a:extLst>
          </p:cNvPr>
          <p:cNvSpPr txBox="1">
            <a:spLocks noChangeArrowheads="1"/>
          </p:cNvSpPr>
          <p:nvPr/>
        </p:nvSpPr>
        <p:spPr>
          <a:xfrm>
            <a:off x="251520" y="0"/>
            <a:ext cx="8892480"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Step 1: Schema Alignment / Matching</a:t>
            </a:r>
          </a:p>
        </p:txBody>
      </p:sp>
      <p:sp>
        <p:nvSpPr>
          <p:cNvPr id="7" name="Rectangle 3">
            <a:extLst>
              <a:ext uri="{FF2B5EF4-FFF2-40B4-BE49-F238E27FC236}">
                <a16:creationId xmlns:a16="http://schemas.microsoft.com/office/drawing/2014/main" id="{37460914-937C-42C1-8C62-1CD33923FE83}"/>
              </a:ext>
            </a:extLst>
          </p:cNvPr>
          <p:cNvSpPr txBox="1">
            <a:spLocks noChangeArrowheads="1"/>
          </p:cNvSpPr>
          <p:nvPr/>
        </p:nvSpPr>
        <p:spPr>
          <a:xfrm>
            <a:off x="179512" y="838340"/>
            <a:ext cx="7848872" cy="58310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013" indent="-265113"/>
            <a:r>
              <a:rPr lang="en-US" sz="2800" dirty="0"/>
              <a:t>Scope:</a:t>
            </a:r>
          </a:p>
          <a:p>
            <a:pPr marL="754063" lvl="1" indent="-265113"/>
            <a:r>
              <a:rPr lang="en-US" dirty="0"/>
              <a:t>Record Linkage</a:t>
            </a:r>
          </a:p>
          <a:p>
            <a:pPr marL="354013" indent="-265113"/>
            <a:r>
              <a:rPr lang="en-US" sz="2800" dirty="0"/>
              <a:t>Goal:</a:t>
            </a:r>
          </a:p>
          <a:p>
            <a:pPr marL="754063" lvl="1" indent="-265113"/>
            <a:r>
              <a:rPr lang="en-US" dirty="0"/>
              <a:t>Create mappings between equivalent attributes of the two schemata, e.g., </a:t>
            </a:r>
            <a:r>
              <a:rPr lang="en-US" i="1" dirty="0"/>
              <a:t>profession ≡ job </a:t>
            </a:r>
          </a:p>
          <a:p>
            <a:pPr marL="354013" indent="-265113"/>
            <a:r>
              <a:rPr lang="en-US" sz="2800" dirty="0"/>
              <a:t>Types of Solutions:</a:t>
            </a:r>
          </a:p>
          <a:p>
            <a:pPr marL="754063" lvl="1" indent="-265113"/>
            <a:r>
              <a:rPr lang="en-US" dirty="0"/>
              <a:t>Structure-based</a:t>
            </a:r>
          </a:p>
          <a:p>
            <a:pPr marL="754063" lvl="1" indent="-265113"/>
            <a:r>
              <a:rPr lang="en-US" dirty="0"/>
              <a:t>Instance-based</a:t>
            </a:r>
          </a:p>
          <a:p>
            <a:pPr marL="754063" lvl="1" indent="-265113"/>
            <a:r>
              <a:rPr lang="en-US" dirty="0"/>
              <a:t>Usage-based</a:t>
            </a:r>
          </a:p>
          <a:p>
            <a:pPr marL="754063" lvl="1" indent="-265113"/>
            <a:r>
              <a:rPr lang="en-US" dirty="0"/>
              <a:t>Hybrid</a:t>
            </a:r>
          </a:p>
          <a:p>
            <a:pPr marL="88900" indent="0">
              <a:buNone/>
            </a:pPr>
            <a:endParaRPr lang="en-US" sz="2800" dirty="0"/>
          </a:p>
        </p:txBody>
      </p:sp>
      <p:sp>
        <p:nvSpPr>
          <p:cNvPr id="2" name="Footer Placeholder 1">
            <a:extLst>
              <a:ext uri="{FF2B5EF4-FFF2-40B4-BE49-F238E27FC236}">
                <a16:creationId xmlns:a16="http://schemas.microsoft.com/office/drawing/2014/main" id="{75E3B883-E502-43B5-81E7-18ECD37B50AC}"/>
              </a:ext>
            </a:extLst>
          </p:cNvPr>
          <p:cNvSpPr>
            <a:spLocks noGrp="1"/>
          </p:cNvSpPr>
          <p:nvPr>
            <p:ph type="ftr" sz="quarter" idx="11"/>
          </p:nvPr>
        </p:nvSpPr>
        <p:spPr/>
        <p:txBody>
          <a:bodyPr/>
          <a:lstStyle/>
          <a:p>
            <a:r>
              <a:rPr lang="pt-BR"/>
              <a:t>Papadakis, Ioannou, Palpanas</a:t>
            </a:r>
            <a:endParaRPr lang="el-GR" dirty="0"/>
          </a:p>
        </p:txBody>
      </p:sp>
      <p:sp>
        <p:nvSpPr>
          <p:cNvPr id="8" name="Subtitle 2">
            <a:extLst>
              <a:ext uri="{FF2B5EF4-FFF2-40B4-BE49-F238E27FC236}">
                <a16:creationId xmlns:a16="http://schemas.microsoft.com/office/drawing/2014/main" id="{BBF3C8F0-CB04-454D-B67C-AA67AA9D9085}"/>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349280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idx="4294967295"/>
          </p:nvPr>
        </p:nvSpPr>
        <p:spPr>
          <a:xfrm>
            <a:off x="4860032" y="648046"/>
            <a:ext cx="4283968" cy="836738"/>
          </a:xfrm>
        </p:spPr>
        <p:txBody>
          <a:bodyPr>
            <a:normAutofit/>
          </a:bodyPr>
          <a:lstStyle/>
          <a:p>
            <a:r>
              <a:rPr lang="en-US" dirty="0">
                <a:solidFill>
                  <a:schemeClr val="bg2"/>
                </a:solidFill>
              </a:rPr>
              <a:t>Structure Outline</a:t>
            </a:r>
            <a:endParaRPr lang="el-GR" dirty="0">
              <a:solidFill>
                <a:schemeClr val="bg2"/>
              </a:solidFill>
            </a:endParaRPr>
          </a:p>
        </p:txBody>
      </p:sp>
      <p:sp>
        <p:nvSpPr>
          <p:cNvPr id="3" name="Θέση περιεχομένου 2"/>
          <p:cNvSpPr>
            <a:spLocks noGrp="1"/>
          </p:cNvSpPr>
          <p:nvPr>
            <p:ph idx="4294967295"/>
          </p:nvPr>
        </p:nvSpPr>
        <p:spPr>
          <a:xfrm>
            <a:off x="251520" y="2060848"/>
            <a:ext cx="5832648" cy="4459015"/>
          </a:xfrm>
        </p:spPr>
        <p:txBody>
          <a:bodyPr>
            <a:normAutofit/>
          </a:bodyPr>
          <a:lstStyle/>
          <a:p>
            <a:r>
              <a:rPr lang="en-US" sz="3400" dirty="0"/>
              <a:t>Introduction </a:t>
            </a:r>
          </a:p>
          <a:p>
            <a:r>
              <a:rPr lang="en-US" sz="3300" dirty="0"/>
              <a:t>Four Generations</a:t>
            </a:r>
            <a:endParaRPr lang="en-US" dirty="0"/>
          </a:p>
          <a:p>
            <a:r>
              <a:rPr lang="en-US" sz="3300" dirty="0"/>
              <a:t>Entity Resolution Revisited: Leveraging External Knowledge</a:t>
            </a:r>
          </a:p>
          <a:p>
            <a:r>
              <a:rPr lang="en-US" sz="3300" dirty="0"/>
              <a:t>Challenges and Final Remarks</a:t>
            </a:r>
            <a:endParaRPr lang="el-GR" sz="3300" dirty="0"/>
          </a:p>
        </p:txBody>
      </p:sp>
      <p:sp>
        <p:nvSpPr>
          <p:cNvPr id="4" name="Footer Placeholder 3">
            <a:extLst>
              <a:ext uri="{FF2B5EF4-FFF2-40B4-BE49-F238E27FC236}">
                <a16:creationId xmlns:a16="http://schemas.microsoft.com/office/drawing/2014/main" id="{09D95DBC-1156-4A2A-A1A9-2E253CADB389}"/>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3699602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Θέση περιεχομένου 5"/>
          <p:cNvGraphicFramePr>
            <a:graphicFrameLocks noGrp="1"/>
          </p:cNvGraphicFramePr>
          <p:nvPr>
            <p:ph idx="1"/>
            <p:extLst>
              <p:ext uri="{D42A27DB-BD31-4B8C-83A1-F6EECF244321}">
                <p14:modId xmlns:p14="http://schemas.microsoft.com/office/powerpoint/2010/main" val="2009626125"/>
              </p:ext>
            </p:extLst>
          </p:nvPr>
        </p:nvGraphicFramePr>
        <p:xfrm>
          <a:off x="89502" y="2027562"/>
          <a:ext cx="8946994" cy="3452573"/>
        </p:xfrm>
        <a:graphic>
          <a:graphicData uri="http://schemas.openxmlformats.org/drawingml/2006/table">
            <a:tbl>
              <a:tblPr firstRow="1" bandRow="1">
                <a:tableStyleId>{5C22544A-7EE6-4342-B048-85BDC9FD1C3A}</a:tableStyleId>
              </a:tblPr>
              <a:tblGrid>
                <a:gridCol w="2955989">
                  <a:extLst>
                    <a:ext uri="{9D8B030D-6E8A-4147-A177-3AD203B41FA5}">
                      <a16:colId xmlns:a16="http://schemas.microsoft.com/office/drawing/2014/main" val="20000"/>
                    </a:ext>
                  </a:extLst>
                </a:gridCol>
                <a:gridCol w="2236280">
                  <a:extLst>
                    <a:ext uri="{9D8B030D-6E8A-4147-A177-3AD203B41FA5}">
                      <a16:colId xmlns:a16="http://schemas.microsoft.com/office/drawing/2014/main" val="20001"/>
                    </a:ext>
                  </a:extLst>
                </a:gridCol>
                <a:gridCol w="3754725">
                  <a:extLst>
                    <a:ext uri="{9D8B030D-6E8A-4147-A177-3AD203B41FA5}">
                      <a16:colId xmlns:a16="http://schemas.microsoft.com/office/drawing/2014/main" val="20002"/>
                    </a:ext>
                  </a:extLst>
                </a:gridCol>
              </a:tblGrid>
              <a:tr h="526493">
                <a:tc>
                  <a:txBody>
                    <a:bodyPr/>
                    <a:lstStyle/>
                    <a:p>
                      <a:pPr algn="ctr"/>
                      <a:r>
                        <a:rPr lang="en-US" sz="2400" b="1" kern="1200" dirty="0">
                          <a:solidFill>
                            <a:schemeClr val="lt1"/>
                          </a:solidFill>
                          <a:latin typeface="+mn-lt"/>
                          <a:ea typeface="+mn-ea"/>
                          <a:cs typeface="+mn-cs"/>
                        </a:rPr>
                        <a:t>Method</a:t>
                      </a:r>
                      <a:endParaRPr lang="el-GR" sz="2400" b="1" kern="1200" dirty="0">
                        <a:solidFill>
                          <a:schemeClr val="lt1"/>
                        </a:solidFill>
                        <a:latin typeface="+mn-lt"/>
                        <a:ea typeface="+mn-ea"/>
                        <a:cs typeface="+mn-cs"/>
                      </a:endParaRPr>
                    </a:p>
                  </a:txBody>
                  <a:tcPr/>
                </a:tc>
                <a:tc>
                  <a:txBody>
                    <a:bodyPr/>
                    <a:lstStyle/>
                    <a:p>
                      <a:pPr algn="ctr"/>
                      <a:r>
                        <a:rPr lang="en-US" sz="2400" dirty="0"/>
                        <a:t>Category</a:t>
                      </a:r>
                      <a:endParaRPr lang="el-GR" sz="2400" dirty="0"/>
                    </a:p>
                  </a:txBody>
                  <a:tcPr/>
                </a:tc>
                <a:tc>
                  <a:txBody>
                    <a:bodyPr/>
                    <a:lstStyle/>
                    <a:p>
                      <a:pPr algn="ctr"/>
                      <a:r>
                        <a:rPr lang="en-US" sz="2400" dirty="0"/>
                        <a:t>Type of Evidence</a:t>
                      </a:r>
                      <a:endParaRPr lang="el-GR" sz="2400" dirty="0"/>
                    </a:p>
                  </a:txBody>
                  <a:tcPr/>
                </a:tc>
                <a:extLst>
                  <a:ext uri="{0D108BD9-81ED-4DB2-BD59-A6C34878D82A}">
                    <a16:rowId xmlns:a16="http://schemas.microsoft.com/office/drawing/2014/main" val="10000"/>
                  </a:ext>
                </a:extLst>
              </a:tr>
              <a:tr h="438765">
                <a:tc>
                  <a:txBody>
                    <a:bodyPr/>
                    <a:lstStyle/>
                    <a:p>
                      <a:r>
                        <a:rPr lang="en-US" sz="2400" dirty="0">
                          <a:solidFill>
                            <a:schemeClr val="tx1"/>
                          </a:solidFill>
                        </a:rPr>
                        <a:t>Cupid [1]</a:t>
                      </a:r>
                      <a:endParaRPr lang="el-GR" sz="2400" dirty="0">
                        <a:solidFill>
                          <a:schemeClr val="tx1"/>
                        </a:solidFill>
                      </a:endParaRPr>
                    </a:p>
                  </a:txBody>
                  <a:tcPr/>
                </a:tc>
                <a:tc>
                  <a:txBody>
                    <a:bodyPr/>
                    <a:lstStyle/>
                    <a:p>
                      <a:r>
                        <a:rPr lang="en-US" sz="2400" dirty="0"/>
                        <a:t>Structure-based</a:t>
                      </a:r>
                      <a:endParaRPr lang="el-GR" sz="2400" dirty="0"/>
                    </a:p>
                  </a:txBody>
                  <a:tcPr/>
                </a:tc>
                <a:tc>
                  <a:txBody>
                    <a:bodyPr/>
                    <a:lstStyle/>
                    <a:p>
                      <a:r>
                        <a:rPr lang="en-US" sz="2400" dirty="0"/>
                        <a:t>Name</a:t>
                      </a:r>
                      <a:r>
                        <a:rPr lang="en-US" sz="2400" baseline="0" dirty="0"/>
                        <a:t> similarity</a:t>
                      </a:r>
                      <a:r>
                        <a:rPr lang="en-US" sz="2400" dirty="0"/>
                        <a:t>,</a:t>
                      </a:r>
                      <a:r>
                        <a:rPr lang="en-US" sz="2400" baseline="0" dirty="0"/>
                        <a:t> Constraints, </a:t>
                      </a:r>
                      <a:r>
                        <a:rPr lang="en-US" sz="2400" dirty="0"/>
                        <a:t>Contextual similarity</a:t>
                      </a:r>
                      <a:endParaRPr lang="el-GR" sz="2400" dirty="0"/>
                    </a:p>
                  </a:txBody>
                  <a:tcPr/>
                </a:tc>
                <a:extLst>
                  <a:ext uri="{0D108BD9-81ED-4DB2-BD59-A6C34878D82A}">
                    <a16:rowId xmlns:a16="http://schemas.microsoft.com/office/drawing/2014/main" val="10001"/>
                  </a:ext>
                </a:extLst>
              </a:tr>
              <a:tr h="438765">
                <a:tc>
                  <a:txBody>
                    <a:bodyPr/>
                    <a:lstStyle/>
                    <a:p>
                      <a:r>
                        <a:rPr lang="en-US" sz="2400" dirty="0">
                          <a:solidFill>
                            <a:schemeClr val="tx1"/>
                          </a:solidFill>
                        </a:rPr>
                        <a:t>Similarity Flooding [2]</a:t>
                      </a:r>
                      <a:endParaRPr lang="el-GR" sz="2400" dirty="0">
                        <a:solidFill>
                          <a:schemeClr val="tx1"/>
                        </a:solidFill>
                      </a:endParaRPr>
                    </a:p>
                  </a:txBody>
                  <a:tcPr/>
                </a:tc>
                <a:tc>
                  <a:txBody>
                    <a:bodyPr/>
                    <a:lstStyle/>
                    <a:p>
                      <a:r>
                        <a:rPr lang="en-US" sz="2400" dirty="0"/>
                        <a:t>Structure-based</a:t>
                      </a:r>
                      <a:endParaRPr lang="el-GR"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Name</a:t>
                      </a:r>
                      <a:r>
                        <a:rPr lang="en-US" sz="2400" baseline="0" dirty="0"/>
                        <a:t> similarity</a:t>
                      </a:r>
                      <a:r>
                        <a:rPr lang="en-US" sz="2400" dirty="0"/>
                        <a:t>,</a:t>
                      </a:r>
                      <a:r>
                        <a:rPr lang="en-US" sz="2400" baseline="0" dirty="0"/>
                        <a:t> </a:t>
                      </a:r>
                      <a:r>
                        <a:rPr lang="en-US" sz="2400" dirty="0"/>
                        <a:t>Contextual similarity</a:t>
                      </a:r>
                      <a:endParaRPr lang="el-GR" sz="2400" dirty="0"/>
                    </a:p>
                  </a:txBody>
                  <a:tcPr/>
                </a:tc>
                <a:extLst>
                  <a:ext uri="{0D108BD9-81ED-4DB2-BD59-A6C34878D82A}">
                    <a16:rowId xmlns:a16="http://schemas.microsoft.com/office/drawing/2014/main" val="10002"/>
                  </a:ext>
                </a:extLst>
              </a:tr>
              <a:tr h="438765">
                <a:tc>
                  <a:txBody>
                    <a:bodyPr/>
                    <a:lstStyle/>
                    <a:p>
                      <a:r>
                        <a:rPr lang="en-US" sz="2400" dirty="0">
                          <a:solidFill>
                            <a:schemeClr val="tx1"/>
                          </a:solidFill>
                        </a:rPr>
                        <a:t>COMA [3]</a:t>
                      </a:r>
                      <a:endParaRPr lang="el-GR" sz="2400" dirty="0">
                        <a:solidFill>
                          <a:schemeClr val="tx1"/>
                        </a:solidFill>
                      </a:endParaRPr>
                    </a:p>
                  </a:txBody>
                  <a:tcPr/>
                </a:tc>
                <a:tc>
                  <a:txBody>
                    <a:bodyPr/>
                    <a:lstStyle/>
                    <a:p>
                      <a:r>
                        <a:rPr lang="en-US" sz="2400" dirty="0"/>
                        <a:t>Hybrid</a:t>
                      </a:r>
                      <a:endParaRPr lang="el-GR"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Name</a:t>
                      </a:r>
                      <a:r>
                        <a:rPr lang="en-US" sz="2400" baseline="0" dirty="0"/>
                        <a:t> similarity</a:t>
                      </a:r>
                      <a:r>
                        <a:rPr lang="en-US" sz="2400" dirty="0"/>
                        <a:t>,</a:t>
                      </a:r>
                      <a:r>
                        <a:rPr lang="en-US" sz="2400" baseline="0" dirty="0"/>
                        <a:t> Constraints, </a:t>
                      </a:r>
                      <a:r>
                        <a:rPr lang="en-US" sz="2400" dirty="0"/>
                        <a:t>Contextual similarity</a:t>
                      </a:r>
                      <a:endParaRPr lang="el-GR" sz="2400" dirty="0"/>
                    </a:p>
                  </a:txBody>
                  <a:tcPr/>
                </a:tc>
                <a:extLst>
                  <a:ext uri="{0D108BD9-81ED-4DB2-BD59-A6C34878D82A}">
                    <a16:rowId xmlns:a16="http://schemas.microsoft.com/office/drawing/2014/main" val="10003"/>
                  </a:ext>
                </a:extLst>
              </a:tr>
              <a:tr h="438765">
                <a:tc>
                  <a:txBody>
                    <a:bodyPr/>
                    <a:lstStyle/>
                    <a:p>
                      <a:r>
                        <a:rPr lang="en-US" sz="2400" dirty="0">
                          <a:solidFill>
                            <a:schemeClr val="tx1"/>
                          </a:solidFill>
                        </a:rPr>
                        <a:t>Distribution-based [4]</a:t>
                      </a:r>
                      <a:endParaRPr lang="el-GR" sz="2400" dirty="0">
                        <a:solidFill>
                          <a:schemeClr val="tx1"/>
                        </a:solidFill>
                      </a:endParaRPr>
                    </a:p>
                  </a:txBody>
                  <a:tcPr/>
                </a:tc>
                <a:tc>
                  <a:txBody>
                    <a:bodyPr/>
                    <a:lstStyle/>
                    <a:p>
                      <a:r>
                        <a:rPr lang="en-US" sz="2400" dirty="0"/>
                        <a:t>Instance-based</a:t>
                      </a:r>
                      <a:endParaRPr lang="el-GR" sz="2400" dirty="0"/>
                    </a:p>
                  </a:txBody>
                  <a:tcPr/>
                </a:tc>
                <a:tc>
                  <a:txBody>
                    <a:bodyPr/>
                    <a:lstStyle/>
                    <a:p>
                      <a:r>
                        <a:rPr lang="en-US" sz="2400" dirty="0"/>
                        <a:t>Value distribution</a:t>
                      </a:r>
                      <a:endParaRPr lang="el-GR" sz="2400" dirty="0"/>
                    </a:p>
                  </a:txBody>
                  <a:tcPr/>
                </a:tc>
                <a:extLst>
                  <a:ext uri="{0D108BD9-81ED-4DB2-BD59-A6C34878D82A}">
                    <a16:rowId xmlns:a16="http://schemas.microsoft.com/office/drawing/2014/main" val="10004"/>
                  </a:ext>
                </a:extLst>
              </a:tr>
            </a:tbl>
          </a:graphicData>
        </a:graphic>
      </p:graphicFrame>
      <p:sp>
        <p:nvSpPr>
          <p:cNvPr id="7" name="Rectangle 2">
            <a:extLst>
              <a:ext uri="{FF2B5EF4-FFF2-40B4-BE49-F238E27FC236}">
                <a16:creationId xmlns:a16="http://schemas.microsoft.com/office/drawing/2014/main" id="{A9C831B1-BEB3-4E04-98F6-987F5D78B00B}"/>
              </a:ext>
            </a:extLst>
          </p:cNvPr>
          <p:cNvSpPr txBox="1">
            <a:spLocks noChangeArrowheads="1"/>
          </p:cNvSpPr>
          <p:nvPr/>
        </p:nvSpPr>
        <p:spPr>
          <a:xfrm>
            <a:off x="251520" y="0"/>
            <a:ext cx="8892480"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Step 1: Schema Alignment / Matching</a:t>
            </a:r>
          </a:p>
        </p:txBody>
      </p:sp>
      <p:sp>
        <p:nvSpPr>
          <p:cNvPr id="8" name="Rectangle 3">
            <a:extLst>
              <a:ext uri="{FF2B5EF4-FFF2-40B4-BE49-F238E27FC236}">
                <a16:creationId xmlns:a16="http://schemas.microsoft.com/office/drawing/2014/main" id="{B746AA50-371F-40B6-A3A1-227F77194A84}"/>
              </a:ext>
            </a:extLst>
          </p:cNvPr>
          <p:cNvSpPr txBox="1">
            <a:spLocks noChangeArrowheads="1"/>
          </p:cNvSpPr>
          <p:nvPr/>
        </p:nvSpPr>
        <p:spPr>
          <a:xfrm>
            <a:off x="179512" y="838340"/>
            <a:ext cx="8856984" cy="58310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013" indent="-265113"/>
            <a:r>
              <a:rPr lang="en-US" sz="2800" dirty="0"/>
              <a:t>Taxonomy of Main Schema Matching Methods</a:t>
            </a:r>
            <a:br>
              <a:rPr lang="en-US" sz="2800" dirty="0"/>
            </a:br>
            <a:r>
              <a:rPr lang="en-US" sz="2800" dirty="0"/>
              <a:t>(in chronological order)</a:t>
            </a:r>
          </a:p>
        </p:txBody>
      </p:sp>
      <p:sp>
        <p:nvSpPr>
          <p:cNvPr id="2" name="Footer Placeholder 1">
            <a:extLst>
              <a:ext uri="{FF2B5EF4-FFF2-40B4-BE49-F238E27FC236}">
                <a16:creationId xmlns:a16="http://schemas.microsoft.com/office/drawing/2014/main" id="{B9FD71E5-B9B3-4724-8B4E-75DFA96000F4}"/>
              </a:ext>
            </a:extLst>
          </p:cNvPr>
          <p:cNvSpPr>
            <a:spLocks noGrp="1"/>
          </p:cNvSpPr>
          <p:nvPr>
            <p:ph type="ftr" sz="quarter" idx="11"/>
          </p:nvPr>
        </p:nvSpPr>
        <p:spPr/>
        <p:txBody>
          <a:bodyPr/>
          <a:lstStyle/>
          <a:p>
            <a:r>
              <a:rPr lang="pt-BR"/>
              <a:t>Papadakis, Ioannou, Palpanas</a:t>
            </a:r>
            <a:endParaRPr lang="el-GR" dirty="0"/>
          </a:p>
        </p:txBody>
      </p:sp>
      <p:sp>
        <p:nvSpPr>
          <p:cNvPr id="10" name="Subtitle 2">
            <a:extLst>
              <a:ext uri="{FF2B5EF4-FFF2-40B4-BE49-F238E27FC236}">
                <a16:creationId xmlns:a16="http://schemas.microsoft.com/office/drawing/2014/main" id="{861E2CCC-B3C2-414C-B141-8EAFA81E0B6A}"/>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72224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9BAFC51-5135-4976-8D37-5FD9F908487B}"/>
              </a:ext>
            </a:extLst>
          </p:cNvPr>
          <p:cNvSpPr txBox="1">
            <a:spLocks noChangeArrowheads="1"/>
          </p:cNvSpPr>
          <p:nvPr/>
        </p:nvSpPr>
        <p:spPr>
          <a:xfrm>
            <a:off x="251520" y="0"/>
            <a:ext cx="7704856"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Step 2: Blocking</a:t>
            </a:r>
          </a:p>
        </p:txBody>
      </p:sp>
      <p:sp>
        <p:nvSpPr>
          <p:cNvPr id="5" name="Rectangle 3">
            <a:extLst>
              <a:ext uri="{FF2B5EF4-FFF2-40B4-BE49-F238E27FC236}">
                <a16:creationId xmlns:a16="http://schemas.microsoft.com/office/drawing/2014/main" id="{AA7845FA-2B07-4E39-A6C6-1DFE3F45A0D0}"/>
              </a:ext>
            </a:extLst>
          </p:cNvPr>
          <p:cNvSpPr txBox="1">
            <a:spLocks noChangeArrowheads="1"/>
          </p:cNvSpPr>
          <p:nvPr/>
        </p:nvSpPr>
        <p:spPr>
          <a:xfrm>
            <a:off x="179512" y="838340"/>
            <a:ext cx="8856984" cy="58310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Scope:</a:t>
            </a:r>
          </a:p>
          <a:p>
            <a:pPr lvl="1"/>
            <a:r>
              <a:rPr lang="en-US" dirty="0"/>
              <a:t>Both Deduplication and Record Linkage</a:t>
            </a:r>
          </a:p>
          <a:p>
            <a:r>
              <a:rPr lang="en-US" dirty="0"/>
              <a:t>Goal:</a:t>
            </a:r>
            <a:endParaRPr lang="el-GR" dirty="0"/>
          </a:p>
          <a:p>
            <a:pPr lvl="1"/>
            <a:r>
              <a:rPr lang="en-US" dirty="0"/>
              <a:t>ER is an inherently quadratic problem, </a:t>
            </a:r>
            <a:r>
              <a:rPr lang="en-US" dirty="0">
                <a:solidFill>
                  <a:srgbClr val="C00000"/>
                </a:solidFill>
              </a:rPr>
              <a:t>O(n</a:t>
            </a:r>
            <a:r>
              <a:rPr lang="en-US" baseline="30000" dirty="0">
                <a:solidFill>
                  <a:srgbClr val="C00000"/>
                </a:solidFill>
              </a:rPr>
              <a:t>2</a:t>
            </a:r>
            <a:r>
              <a:rPr lang="en-US" dirty="0">
                <a:solidFill>
                  <a:srgbClr val="C00000"/>
                </a:solidFill>
              </a:rPr>
              <a:t>)</a:t>
            </a:r>
            <a:r>
              <a:rPr lang="en-US" dirty="0"/>
              <a:t>:</a:t>
            </a:r>
            <a:br>
              <a:rPr lang="el-GR" dirty="0"/>
            </a:br>
            <a:r>
              <a:rPr lang="en-US" dirty="0"/>
              <a:t>every entity has to be compared with all others </a:t>
            </a:r>
            <a:endParaRPr lang="el-GR" dirty="0"/>
          </a:p>
          <a:p>
            <a:pPr lvl="1"/>
            <a:r>
              <a:rPr lang="en-US" dirty="0"/>
              <a:t>Blocking groups </a:t>
            </a:r>
            <a:r>
              <a:rPr lang="en-US" dirty="0">
                <a:solidFill>
                  <a:srgbClr val="C00000"/>
                </a:solidFill>
              </a:rPr>
              <a:t>similar</a:t>
            </a:r>
            <a:r>
              <a:rPr lang="en-US" dirty="0"/>
              <a:t> entities into blocks</a:t>
            </a:r>
          </a:p>
          <a:p>
            <a:pPr lvl="2"/>
            <a:r>
              <a:rPr lang="en-US" sz="2800" dirty="0"/>
              <a:t>Comparisons are executed only inside each block</a:t>
            </a:r>
          </a:p>
          <a:p>
            <a:pPr lvl="2"/>
            <a:r>
              <a:rPr lang="en-US" sz="2800" dirty="0"/>
              <a:t>Complexity is now quadratic to the size of the block (much smaller than dataset size!)</a:t>
            </a:r>
          </a:p>
          <a:p>
            <a:pPr marL="88900" indent="0">
              <a:buNone/>
            </a:pPr>
            <a:endParaRPr lang="en-US" sz="2800" dirty="0"/>
          </a:p>
          <a:p>
            <a:pPr marL="0" indent="0">
              <a:buNone/>
            </a:pPr>
            <a:endParaRPr lang="en-US" sz="2800" dirty="0"/>
          </a:p>
          <a:p>
            <a:pPr marL="518831" indent="-518831">
              <a:buFont typeface="+mj-lt"/>
              <a:buAutoNum type="arabicPeriod"/>
            </a:pPr>
            <a:endParaRPr lang="en-US" sz="2800" dirty="0"/>
          </a:p>
          <a:p>
            <a:endParaRPr lang="en-US" sz="2800" dirty="0"/>
          </a:p>
        </p:txBody>
      </p:sp>
      <p:sp>
        <p:nvSpPr>
          <p:cNvPr id="2" name="Footer Placeholder 1">
            <a:extLst>
              <a:ext uri="{FF2B5EF4-FFF2-40B4-BE49-F238E27FC236}">
                <a16:creationId xmlns:a16="http://schemas.microsoft.com/office/drawing/2014/main" id="{C2395BC7-1CCB-4649-9123-7175D7B8E1B9}"/>
              </a:ext>
            </a:extLst>
          </p:cNvPr>
          <p:cNvSpPr>
            <a:spLocks noGrp="1"/>
          </p:cNvSpPr>
          <p:nvPr>
            <p:ph type="ftr" sz="quarter" idx="3"/>
          </p:nvPr>
        </p:nvSpPr>
        <p:spPr/>
        <p:txBody>
          <a:bodyPr/>
          <a:lstStyle/>
          <a:p>
            <a:r>
              <a:rPr lang="pt-BR"/>
              <a:t>Papadakis, Ioannou, Palpanas</a:t>
            </a:r>
            <a:endParaRPr lang="el-GR" dirty="0"/>
          </a:p>
        </p:txBody>
      </p:sp>
      <p:sp>
        <p:nvSpPr>
          <p:cNvPr id="7" name="Subtitle 2">
            <a:extLst>
              <a:ext uri="{FF2B5EF4-FFF2-40B4-BE49-F238E27FC236}">
                <a16:creationId xmlns:a16="http://schemas.microsoft.com/office/drawing/2014/main" id="{8D3701B9-B456-463D-888A-AEACBE3110A0}"/>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pic>
        <p:nvPicPr>
          <p:cNvPr id="3" name="Picture 2">
            <a:extLst>
              <a:ext uri="{FF2B5EF4-FFF2-40B4-BE49-F238E27FC236}">
                <a16:creationId xmlns:a16="http://schemas.microsoft.com/office/drawing/2014/main" id="{650FE736-3B96-42B4-8CA3-BF14059693B7}"/>
              </a:ext>
            </a:extLst>
          </p:cNvPr>
          <p:cNvPicPr>
            <a:picLocks noChangeAspect="1"/>
          </p:cNvPicPr>
          <p:nvPr/>
        </p:nvPicPr>
        <p:blipFill>
          <a:blip r:embed="rId3"/>
          <a:stretch>
            <a:fillRect/>
          </a:stretch>
        </p:blipFill>
        <p:spPr>
          <a:xfrm>
            <a:off x="5230480" y="82462"/>
            <a:ext cx="3806016" cy="498782"/>
          </a:xfrm>
          <a:prstGeom prst="rect">
            <a:avLst/>
          </a:prstGeom>
        </p:spPr>
      </p:pic>
    </p:spTree>
    <p:extLst>
      <p:ext uri="{BB962C8B-B14F-4D97-AF65-F5344CB8AC3E}">
        <p14:creationId xmlns:p14="http://schemas.microsoft.com/office/powerpoint/2010/main" val="3757730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4741FB5-1FEF-4F3C-AA52-DD94811E128B}"/>
              </a:ext>
            </a:extLst>
          </p:cNvPr>
          <p:cNvSpPr/>
          <p:nvPr/>
        </p:nvSpPr>
        <p:spPr>
          <a:xfrm>
            <a:off x="6804248" y="6352101"/>
            <a:ext cx="2339752" cy="457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Ορθογώνιο 4"/>
          <p:cNvSpPr/>
          <p:nvPr/>
        </p:nvSpPr>
        <p:spPr>
          <a:xfrm>
            <a:off x="3362505" y="764704"/>
            <a:ext cx="5497236" cy="5486400"/>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1883" tIns="25942" rIns="51883" bIns="25942"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l-GR"/>
          </a:p>
        </p:txBody>
      </p:sp>
      <p:sp>
        <p:nvSpPr>
          <p:cNvPr id="22" name="Right Triangle 21"/>
          <p:cNvSpPr/>
          <p:nvPr/>
        </p:nvSpPr>
        <p:spPr>
          <a:xfrm>
            <a:off x="3362505" y="764704"/>
            <a:ext cx="5497236" cy="5486400"/>
          </a:xfrm>
          <a:prstGeom prst="rtTriangle">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3" name="Ευθύγραμμο βέλος σύνδεσης 6"/>
          <p:cNvCxnSpPr/>
          <p:nvPr/>
        </p:nvCxnSpPr>
        <p:spPr>
          <a:xfrm flipV="1">
            <a:off x="3354625" y="6449095"/>
            <a:ext cx="5505116" cy="1"/>
          </a:xfrm>
          <a:prstGeom prst="straightConnector1">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Ευθύγραμμο βέλος σύνδεσης 7"/>
          <p:cNvCxnSpPr/>
          <p:nvPr/>
        </p:nvCxnSpPr>
        <p:spPr>
          <a:xfrm flipV="1">
            <a:off x="3181897" y="769170"/>
            <a:ext cx="0" cy="5486400"/>
          </a:xfrm>
          <a:prstGeom prst="straightConnector1">
            <a:avLst/>
          </a:prstGeom>
          <a:ln w="571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9"/>
          <p:cNvSpPr txBox="1"/>
          <p:nvPr/>
        </p:nvSpPr>
        <p:spPr>
          <a:xfrm>
            <a:off x="1763688" y="3515231"/>
            <a:ext cx="1427361" cy="360167"/>
          </a:xfrm>
          <a:prstGeom prst="rect">
            <a:avLst/>
          </a:prstGeom>
          <a:noFill/>
        </p:spPr>
        <p:txBody>
          <a:bodyPr wrap="square" lIns="51883" tIns="25942" rIns="51883" bIns="259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|E| entities</a:t>
            </a:r>
            <a:endParaRPr lang="el-GR" sz="2000" dirty="0"/>
          </a:p>
        </p:txBody>
      </p:sp>
      <p:sp>
        <p:nvSpPr>
          <p:cNvPr id="29" name="TextBox 10"/>
          <p:cNvSpPr txBox="1"/>
          <p:nvPr/>
        </p:nvSpPr>
        <p:spPr>
          <a:xfrm>
            <a:off x="5190621" y="6449095"/>
            <a:ext cx="1655621" cy="360167"/>
          </a:xfrm>
          <a:prstGeom prst="rect">
            <a:avLst/>
          </a:prstGeom>
          <a:noFill/>
        </p:spPr>
        <p:txBody>
          <a:bodyPr wrap="square" lIns="51883" tIns="25942" rIns="51883" bIns="259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|E| entities</a:t>
            </a:r>
            <a:endParaRPr lang="el-GR" sz="2000" dirty="0"/>
          </a:p>
        </p:txBody>
      </p:sp>
      <p:sp>
        <p:nvSpPr>
          <p:cNvPr id="30" name="Έλλειψη 11"/>
          <p:cNvSpPr/>
          <p:nvPr/>
        </p:nvSpPr>
        <p:spPr>
          <a:xfrm>
            <a:off x="6105676" y="1986871"/>
            <a:ext cx="1830868" cy="1888527"/>
          </a:xfrm>
          <a:prstGeom prst="ellipse">
            <a:avLst/>
          </a:prstGeom>
          <a:noFill/>
          <a:ln w="28575">
            <a:solidFill>
              <a:srgbClr val="C00000"/>
            </a:solidFill>
            <a:prstDash val="solid"/>
          </a:ln>
        </p:spPr>
        <p:style>
          <a:lnRef idx="2">
            <a:schemeClr val="accent2">
              <a:shade val="50000"/>
            </a:schemeClr>
          </a:lnRef>
          <a:fillRef idx="1">
            <a:schemeClr val="accent2"/>
          </a:fillRef>
          <a:effectRef idx="0">
            <a:schemeClr val="accent2"/>
          </a:effectRef>
          <a:fontRef idx="minor">
            <a:schemeClr val="lt1"/>
          </a:fontRef>
        </p:style>
        <p:txBody>
          <a:bodyPr lIns="51883" tIns="25942" rIns="51883" bIns="25942"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l-GR"/>
          </a:p>
        </p:txBody>
      </p:sp>
      <p:sp>
        <p:nvSpPr>
          <p:cNvPr id="31" name="TextBox 12"/>
          <p:cNvSpPr txBox="1"/>
          <p:nvPr/>
        </p:nvSpPr>
        <p:spPr>
          <a:xfrm>
            <a:off x="4202089" y="921570"/>
            <a:ext cx="1341319" cy="667944"/>
          </a:xfrm>
          <a:prstGeom prst="rect">
            <a:avLst/>
          </a:prstGeom>
          <a:noFill/>
          <a:ln w="28575">
            <a:noFill/>
            <a:prstDash val="sysDot"/>
          </a:ln>
        </p:spPr>
        <p:txBody>
          <a:bodyPr wrap="square" lIns="51883" tIns="25942" rIns="51883" bIns="259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Brute-force approach</a:t>
            </a:r>
            <a:endParaRPr lang="el-GR" sz="2000" dirty="0"/>
          </a:p>
        </p:txBody>
      </p:sp>
      <p:sp>
        <p:nvSpPr>
          <p:cNvPr id="32" name="TextBox 19"/>
          <p:cNvSpPr txBox="1"/>
          <p:nvPr/>
        </p:nvSpPr>
        <p:spPr>
          <a:xfrm>
            <a:off x="6312350" y="2140770"/>
            <a:ext cx="1417519" cy="667944"/>
          </a:xfrm>
          <a:prstGeom prst="rect">
            <a:avLst/>
          </a:prstGeom>
          <a:noFill/>
          <a:ln w="28575">
            <a:noFill/>
            <a:prstDash val="sysDot"/>
          </a:ln>
        </p:spPr>
        <p:txBody>
          <a:bodyPr wrap="square" lIns="51883" tIns="25942" rIns="51883" bIns="259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C00000"/>
                </a:solidFill>
              </a:rPr>
              <a:t>Duplicate Pairs</a:t>
            </a:r>
            <a:endParaRPr lang="el-GR" sz="2000" dirty="0">
              <a:solidFill>
                <a:srgbClr val="C00000"/>
              </a:solidFill>
            </a:endParaRPr>
          </a:p>
        </p:txBody>
      </p:sp>
      <p:sp>
        <p:nvSpPr>
          <p:cNvPr id="33" name="Έλλειψη 25"/>
          <p:cNvSpPr/>
          <p:nvPr/>
        </p:nvSpPr>
        <p:spPr>
          <a:xfrm>
            <a:off x="5905862" y="1028314"/>
            <a:ext cx="2797156" cy="2667000"/>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51883" tIns="25942" rIns="51883" bIns="25942"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l-GR"/>
          </a:p>
        </p:txBody>
      </p:sp>
      <p:sp>
        <p:nvSpPr>
          <p:cNvPr id="34" name="TextBox 26"/>
          <p:cNvSpPr txBox="1"/>
          <p:nvPr/>
        </p:nvSpPr>
        <p:spPr>
          <a:xfrm>
            <a:off x="6876502" y="1217510"/>
            <a:ext cx="1022312" cy="360167"/>
          </a:xfrm>
          <a:prstGeom prst="rect">
            <a:avLst/>
          </a:prstGeom>
          <a:noFill/>
          <a:ln w="28575">
            <a:noFill/>
            <a:prstDash val="sysDot"/>
          </a:ln>
        </p:spPr>
        <p:txBody>
          <a:bodyPr wrap="square" lIns="51883" tIns="25942" rIns="51883" bIns="259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B050"/>
                </a:solidFill>
              </a:rPr>
              <a:t>Blocking</a:t>
            </a:r>
            <a:endParaRPr lang="el-GR" sz="2000" dirty="0">
              <a:solidFill>
                <a:srgbClr val="00B050"/>
              </a:solidFill>
            </a:endParaRPr>
          </a:p>
        </p:txBody>
      </p:sp>
      <p:cxnSp>
        <p:nvCxnSpPr>
          <p:cNvPr id="35" name="Straight Connector 34"/>
          <p:cNvCxnSpPr>
            <a:stCxn id="22" idx="0"/>
          </p:cNvCxnSpPr>
          <p:nvPr/>
        </p:nvCxnSpPr>
        <p:spPr>
          <a:xfrm>
            <a:off x="3362505" y="764704"/>
            <a:ext cx="5497236" cy="54864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4016" y="1352962"/>
            <a:ext cx="2555776" cy="707886"/>
          </a:xfrm>
          <a:prstGeom prst="rect">
            <a:avLst/>
          </a:prstGeom>
          <a:noFill/>
        </p:spPr>
        <p:txBody>
          <a:bodyPr wrap="square" rtlCol="0">
            <a:spAutoFit/>
          </a:bodyPr>
          <a:lstStyle/>
          <a:p>
            <a:r>
              <a:rPr lang="en-US" sz="2000" b="1" dirty="0"/>
              <a:t>Input: </a:t>
            </a:r>
          </a:p>
          <a:p>
            <a:r>
              <a:rPr lang="en-US" sz="2000" b="1" dirty="0"/>
              <a:t>Entity Collection E</a:t>
            </a:r>
          </a:p>
        </p:txBody>
      </p:sp>
      <p:sp>
        <p:nvSpPr>
          <p:cNvPr id="5" name="TextBox 4"/>
          <p:cNvSpPr txBox="1"/>
          <p:nvPr/>
        </p:nvSpPr>
        <p:spPr>
          <a:xfrm>
            <a:off x="53650" y="4048026"/>
            <a:ext cx="3065289" cy="1938992"/>
          </a:xfrm>
          <a:prstGeom prst="rect">
            <a:avLst/>
          </a:prstGeom>
          <a:noFill/>
        </p:spPr>
        <p:txBody>
          <a:bodyPr wrap="square" rtlCol="0">
            <a:spAutoFit/>
          </a:bodyPr>
          <a:lstStyle/>
          <a:p>
            <a:r>
              <a:rPr lang="en-US" sz="2400" dirty="0"/>
              <a:t>E.g.: For a dataset with </a:t>
            </a:r>
            <a:r>
              <a:rPr lang="en-US" sz="2400" dirty="0">
                <a:solidFill>
                  <a:srgbClr val="C00000"/>
                </a:solidFill>
              </a:rPr>
              <a:t>100,000</a:t>
            </a:r>
            <a:r>
              <a:rPr lang="en-US" sz="2400" dirty="0"/>
              <a:t> entities:</a:t>
            </a:r>
          </a:p>
          <a:p>
            <a:r>
              <a:rPr lang="en-US" sz="2400" dirty="0"/>
              <a:t>~10</a:t>
            </a:r>
            <a:r>
              <a:rPr lang="en-US" sz="2400" baseline="30000" dirty="0"/>
              <a:t>10</a:t>
            </a:r>
            <a:r>
              <a:rPr lang="en-US" sz="2400" dirty="0"/>
              <a:t> comparisons,</a:t>
            </a:r>
          </a:p>
          <a:p>
            <a:r>
              <a:rPr lang="en-US" sz="2400" dirty="0"/>
              <a:t>If </a:t>
            </a:r>
            <a:r>
              <a:rPr lang="en-US" sz="2400" dirty="0">
                <a:solidFill>
                  <a:srgbClr val="C00000"/>
                </a:solidFill>
              </a:rPr>
              <a:t>0.05 </a:t>
            </a:r>
            <a:r>
              <a:rPr lang="en-US" sz="2400" dirty="0" err="1">
                <a:solidFill>
                  <a:srgbClr val="C00000"/>
                </a:solidFill>
              </a:rPr>
              <a:t>msec</a:t>
            </a:r>
            <a:r>
              <a:rPr lang="en-US" sz="2400" dirty="0">
                <a:solidFill>
                  <a:srgbClr val="C00000"/>
                </a:solidFill>
              </a:rPr>
              <a:t> </a:t>
            </a:r>
            <a:r>
              <a:rPr lang="en-US" sz="2400" dirty="0"/>
              <a:t>each </a:t>
            </a:r>
            <a:r>
              <a:rPr lang="en-US" sz="2400" dirty="0">
                <a:latin typeface="Segoe UI Symbol" panose="020B0502040204020203" pitchFamily="34" charset="0"/>
                <a:ea typeface="Segoe UI Symbol" panose="020B0502040204020203" pitchFamily="34" charset="0"/>
              </a:rPr>
              <a:t>→ </a:t>
            </a:r>
            <a:r>
              <a:rPr lang="en-US" sz="2400" dirty="0">
                <a:solidFill>
                  <a:srgbClr val="C00000"/>
                </a:solidFill>
                <a:latin typeface="Segoe UI Symbol" panose="020B0502040204020203" pitchFamily="34" charset="0"/>
                <a:ea typeface="Segoe UI Symbol" panose="020B0502040204020203" pitchFamily="34" charset="0"/>
              </a:rPr>
              <a:t>&gt;100 hours </a:t>
            </a:r>
            <a:r>
              <a:rPr lang="en-US" sz="2400" dirty="0">
                <a:latin typeface="Segoe UI Symbol" panose="020B0502040204020203" pitchFamily="34" charset="0"/>
                <a:ea typeface="Segoe UI Symbol" panose="020B0502040204020203" pitchFamily="34" charset="0"/>
              </a:rPr>
              <a:t>in total</a:t>
            </a:r>
            <a:endParaRPr lang="el-GR" sz="2400" dirty="0"/>
          </a:p>
        </p:txBody>
      </p:sp>
      <p:sp>
        <p:nvSpPr>
          <p:cNvPr id="21" name="Rectangle 2">
            <a:extLst>
              <a:ext uri="{FF2B5EF4-FFF2-40B4-BE49-F238E27FC236}">
                <a16:creationId xmlns:a16="http://schemas.microsoft.com/office/drawing/2014/main" id="{4DC0932C-7327-476B-89FE-2FCCCF642E37}"/>
              </a:ext>
            </a:extLst>
          </p:cNvPr>
          <p:cNvSpPr txBox="1">
            <a:spLocks noChangeArrowheads="1"/>
          </p:cNvSpPr>
          <p:nvPr/>
        </p:nvSpPr>
        <p:spPr>
          <a:xfrm>
            <a:off x="251520" y="0"/>
            <a:ext cx="7704856"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Computational cost</a:t>
            </a:r>
          </a:p>
        </p:txBody>
      </p:sp>
      <p:sp>
        <p:nvSpPr>
          <p:cNvPr id="2" name="Footer Placeholder 1">
            <a:extLst>
              <a:ext uri="{FF2B5EF4-FFF2-40B4-BE49-F238E27FC236}">
                <a16:creationId xmlns:a16="http://schemas.microsoft.com/office/drawing/2014/main" id="{A0FF6B7C-7419-4FC4-B744-2FF5F772680C}"/>
              </a:ext>
            </a:extLst>
          </p:cNvPr>
          <p:cNvSpPr>
            <a:spLocks noGrp="1"/>
          </p:cNvSpPr>
          <p:nvPr>
            <p:ph type="ftr" sz="quarter" idx="3"/>
          </p:nvPr>
        </p:nvSpPr>
        <p:spPr>
          <a:xfrm>
            <a:off x="1763688" y="6492875"/>
            <a:ext cx="3240360" cy="365125"/>
          </a:xfrm>
        </p:spPr>
        <p:txBody>
          <a:bodyPr/>
          <a:lstStyle/>
          <a:p>
            <a:r>
              <a:rPr lang="pt-BR" dirty="0"/>
              <a:t>Papadakis, Ioannou, Palpanas</a:t>
            </a:r>
            <a:endParaRPr lang="el-GR" dirty="0"/>
          </a:p>
        </p:txBody>
      </p:sp>
      <p:sp>
        <p:nvSpPr>
          <p:cNvPr id="20" name="Subtitle 2">
            <a:extLst>
              <a:ext uri="{FF2B5EF4-FFF2-40B4-BE49-F238E27FC236}">
                <a16:creationId xmlns:a16="http://schemas.microsoft.com/office/drawing/2014/main" id="{D8C7D555-6095-48A9-B0E9-814BCBF15B6D}"/>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107210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5" grpId="0"/>
      <p:bldP spid="29" grpId="0"/>
      <p:bldP spid="30" grpId="0" animBg="1"/>
      <p:bldP spid="31" grpId="0"/>
      <p:bldP spid="32" grpId="0"/>
      <p:bldP spid="33" grpId="0" animBg="1"/>
      <p:bldP spid="3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9BAFC51-5135-4976-8D37-5FD9F908487B}"/>
              </a:ext>
            </a:extLst>
          </p:cNvPr>
          <p:cNvSpPr txBox="1">
            <a:spLocks noChangeArrowheads="1"/>
          </p:cNvSpPr>
          <p:nvPr/>
        </p:nvSpPr>
        <p:spPr>
          <a:xfrm>
            <a:off x="251520" y="0"/>
            <a:ext cx="7704856"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General Principles of Blocking</a:t>
            </a:r>
          </a:p>
        </p:txBody>
      </p:sp>
      <p:sp>
        <p:nvSpPr>
          <p:cNvPr id="5" name="Rectangle 3">
            <a:extLst>
              <a:ext uri="{FF2B5EF4-FFF2-40B4-BE49-F238E27FC236}">
                <a16:creationId xmlns:a16="http://schemas.microsoft.com/office/drawing/2014/main" id="{AA7845FA-2B07-4E39-A6C6-1DFE3F45A0D0}"/>
              </a:ext>
            </a:extLst>
          </p:cNvPr>
          <p:cNvSpPr txBox="1">
            <a:spLocks noChangeArrowheads="1"/>
          </p:cNvSpPr>
          <p:nvPr/>
        </p:nvSpPr>
        <p:spPr>
          <a:xfrm>
            <a:off x="179512" y="838340"/>
            <a:ext cx="8856984" cy="58310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3000" dirty="0"/>
              <a:t>Represent each entity by </a:t>
            </a:r>
            <a:r>
              <a:rPr lang="en-US" sz="3000" i="1" dirty="0"/>
              <a:t>one or more </a:t>
            </a:r>
            <a:r>
              <a:rPr lang="en-US" sz="3000" dirty="0"/>
              <a:t>signatures called </a:t>
            </a:r>
            <a:r>
              <a:rPr lang="en-US" sz="3000" dirty="0">
                <a:solidFill>
                  <a:srgbClr val="C00000"/>
                </a:solidFill>
              </a:rPr>
              <a:t>blocking keys</a:t>
            </a:r>
            <a:endParaRPr lang="en-US" sz="3000" dirty="0"/>
          </a:p>
          <a:p>
            <a:pPr marL="857250" lvl="1" indent="-457200"/>
            <a:r>
              <a:rPr lang="en-US" sz="2400" dirty="0"/>
              <a:t>Focus on </a:t>
            </a:r>
            <a:r>
              <a:rPr lang="en-US" sz="2400" dirty="0">
                <a:solidFill>
                  <a:srgbClr val="C00000"/>
                </a:solidFill>
              </a:rPr>
              <a:t>string values</a:t>
            </a:r>
            <a:endParaRPr lang="en-US" sz="2600" dirty="0"/>
          </a:p>
          <a:p>
            <a:pPr marL="457200" indent="-457200">
              <a:buFont typeface="+mj-lt"/>
              <a:buAutoNum type="arabicPeriod"/>
            </a:pPr>
            <a:r>
              <a:rPr lang="en-US" sz="3000" dirty="0"/>
              <a:t>Place into blocks all entities having the </a:t>
            </a:r>
            <a:r>
              <a:rPr lang="en-US" sz="3000" i="1" dirty="0">
                <a:solidFill>
                  <a:srgbClr val="C00000"/>
                </a:solidFill>
              </a:rPr>
              <a:t>same</a:t>
            </a:r>
            <a:r>
              <a:rPr lang="en-US" sz="3000" i="1" dirty="0"/>
              <a:t> or </a:t>
            </a:r>
            <a:r>
              <a:rPr lang="en-US" sz="3000" i="1" dirty="0">
                <a:solidFill>
                  <a:srgbClr val="C00000"/>
                </a:solidFill>
              </a:rPr>
              <a:t>similar</a:t>
            </a:r>
            <a:r>
              <a:rPr lang="en-US" sz="3000" i="1" dirty="0"/>
              <a:t> </a:t>
            </a:r>
            <a:r>
              <a:rPr lang="en-US" sz="3000" dirty="0"/>
              <a:t>blocking key</a:t>
            </a:r>
          </a:p>
          <a:p>
            <a:pPr marL="457200" indent="-457200">
              <a:buFont typeface="+mj-lt"/>
              <a:buAutoNum type="arabicPeriod"/>
            </a:pPr>
            <a:r>
              <a:rPr lang="en-US" sz="3000" dirty="0"/>
              <a:t>Two matching profiles can be </a:t>
            </a:r>
            <a:r>
              <a:rPr lang="en-US" sz="3000" dirty="0">
                <a:solidFill>
                  <a:srgbClr val="C00000"/>
                </a:solidFill>
              </a:rPr>
              <a:t>detected </a:t>
            </a:r>
            <a:r>
              <a:rPr lang="en-US" sz="3000" dirty="0"/>
              <a:t>as long as they co-occur in at least one block</a:t>
            </a:r>
          </a:p>
          <a:p>
            <a:pPr marL="857250" lvl="1" indent="-457200"/>
            <a:r>
              <a:rPr lang="en-US" sz="3200" dirty="0">
                <a:solidFill>
                  <a:srgbClr val="C00000"/>
                </a:solidFill>
              </a:rPr>
              <a:t>Trade-off</a:t>
            </a:r>
            <a:r>
              <a:rPr lang="en-US" sz="3200" dirty="0"/>
              <a:t> between recall and precision!</a:t>
            </a:r>
          </a:p>
          <a:p>
            <a:endParaRPr lang="en-US" sz="2800" dirty="0"/>
          </a:p>
          <a:p>
            <a:pPr marL="0" indent="0">
              <a:buNone/>
            </a:pPr>
            <a:endParaRPr lang="en-US" sz="2800" dirty="0"/>
          </a:p>
          <a:p>
            <a:pPr marL="518831" indent="-518831">
              <a:buFont typeface="+mj-lt"/>
              <a:buAutoNum type="arabicPeriod"/>
            </a:pPr>
            <a:endParaRPr lang="en-US" sz="2800" dirty="0"/>
          </a:p>
          <a:p>
            <a:endParaRPr lang="en-US" sz="2800" dirty="0"/>
          </a:p>
        </p:txBody>
      </p:sp>
      <p:sp>
        <p:nvSpPr>
          <p:cNvPr id="2" name="Footer Placeholder 1">
            <a:extLst>
              <a:ext uri="{FF2B5EF4-FFF2-40B4-BE49-F238E27FC236}">
                <a16:creationId xmlns:a16="http://schemas.microsoft.com/office/drawing/2014/main" id="{75AFED31-C0C0-42E3-AB08-3F30307485CA}"/>
              </a:ext>
            </a:extLst>
          </p:cNvPr>
          <p:cNvSpPr>
            <a:spLocks noGrp="1"/>
          </p:cNvSpPr>
          <p:nvPr>
            <p:ph type="ftr" sz="quarter" idx="3"/>
          </p:nvPr>
        </p:nvSpPr>
        <p:spPr/>
        <p:txBody>
          <a:bodyPr/>
          <a:lstStyle/>
          <a:p>
            <a:r>
              <a:rPr lang="pt-BR"/>
              <a:t>Papadakis, Ioannou, Palpanas</a:t>
            </a:r>
            <a:endParaRPr lang="el-GR" dirty="0"/>
          </a:p>
        </p:txBody>
      </p:sp>
      <p:sp>
        <p:nvSpPr>
          <p:cNvPr id="7" name="Subtitle 2">
            <a:extLst>
              <a:ext uri="{FF2B5EF4-FFF2-40B4-BE49-F238E27FC236}">
                <a16:creationId xmlns:a16="http://schemas.microsoft.com/office/drawing/2014/main" id="{A384AC49-B3FB-4681-9BE4-10A5DCBCD32C}"/>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19651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117" y="1484784"/>
          <a:ext cx="9108504" cy="4719320"/>
        </p:xfrm>
        <a:graphic>
          <a:graphicData uri="http://schemas.openxmlformats.org/drawingml/2006/table">
            <a:tbl>
              <a:tblPr firstRow="1" bandRow="1">
                <a:tableStyleId>{5C22544A-7EE6-4342-B048-85BDC9FD1C3A}</a:tableStyleId>
              </a:tblPr>
              <a:tblGrid>
                <a:gridCol w="3388741">
                  <a:extLst>
                    <a:ext uri="{9D8B030D-6E8A-4147-A177-3AD203B41FA5}">
                      <a16:colId xmlns:a16="http://schemas.microsoft.com/office/drawing/2014/main" val="20000"/>
                    </a:ext>
                  </a:extLst>
                </a:gridCol>
                <a:gridCol w="1291779">
                  <a:extLst>
                    <a:ext uri="{9D8B030D-6E8A-4147-A177-3AD203B41FA5}">
                      <a16:colId xmlns:a16="http://schemas.microsoft.com/office/drawing/2014/main" val="20001"/>
                    </a:ext>
                  </a:extLst>
                </a:gridCol>
                <a:gridCol w="146168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742162">
                  <a:extLst>
                    <a:ext uri="{9D8B030D-6E8A-4147-A177-3AD203B41FA5}">
                      <a16:colId xmlns:a16="http://schemas.microsoft.com/office/drawing/2014/main" val="20004"/>
                    </a:ext>
                  </a:extLst>
                </a:gridCol>
              </a:tblGrid>
              <a:tr h="370840">
                <a:tc>
                  <a:txBody>
                    <a:bodyPr/>
                    <a:lstStyle/>
                    <a:p>
                      <a:pPr algn="ctr"/>
                      <a:r>
                        <a:rPr lang="en-US" dirty="0"/>
                        <a:t>Method</a:t>
                      </a:r>
                    </a:p>
                  </a:txBody>
                  <a:tcPr/>
                </a:tc>
                <a:tc>
                  <a:txBody>
                    <a:bodyPr/>
                    <a:lstStyle/>
                    <a:p>
                      <a:pPr algn="ctr"/>
                      <a:r>
                        <a:rPr lang="en-US" dirty="0"/>
                        <a:t>Key Type</a:t>
                      </a:r>
                    </a:p>
                  </a:txBody>
                  <a:tcPr/>
                </a:tc>
                <a:tc>
                  <a:txBody>
                    <a:bodyPr/>
                    <a:lstStyle/>
                    <a:p>
                      <a:pPr algn="ctr"/>
                      <a:r>
                        <a:rPr lang="en-US" dirty="0"/>
                        <a:t>Redundancy awareness</a:t>
                      </a:r>
                    </a:p>
                  </a:txBody>
                  <a:tcPr/>
                </a:tc>
                <a:tc>
                  <a:txBody>
                    <a:bodyPr/>
                    <a:lstStyle/>
                    <a:p>
                      <a:pPr algn="ctr"/>
                      <a:r>
                        <a:rPr lang="en-US" dirty="0"/>
                        <a:t>Matching </a:t>
                      </a:r>
                      <a:r>
                        <a:rPr lang="en-US" baseline="0" dirty="0"/>
                        <a:t>awareness</a:t>
                      </a:r>
                      <a:endParaRPr lang="en-US" dirty="0"/>
                    </a:p>
                  </a:txBody>
                  <a:tcPr/>
                </a:tc>
                <a:tc>
                  <a:txBody>
                    <a:bodyPr/>
                    <a:lstStyle/>
                    <a:p>
                      <a:pPr algn="ctr"/>
                      <a:r>
                        <a:rPr lang="en-US" dirty="0"/>
                        <a:t>Key selection</a:t>
                      </a:r>
                    </a:p>
                  </a:txBody>
                  <a:tcPr/>
                </a:tc>
                <a:extLst>
                  <a:ext uri="{0D108BD9-81ED-4DB2-BD59-A6C34878D82A}">
                    <a16:rowId xmlns:a16="http://schemas.microsoft.com/office/drawing/2014/main" val="10000"/>
                  </a:ext>
                </a:extLst>
              </a:tr>
              <a:tr h="370840">
                <a:tc>
                  <a:txBody>
                    <a:bodyPr/>
                    <a:lstStyle/>
                    <a:p>
                      <a:r>
                        <a:rPr lang="en-US" dirty="0"/>
                        <a:t>Standard Blocking [2]</a:t>
                      </a:r>
                    </a:p>
                  </a:txBody>
                  <a:tcPr/>
                </a:tc>
                <a:tc>
                  <a:txBody>
                    <a:bodyPr/>
                    <a:lstStyle/>
                    <a:p>
                      <a:r>
                        <a:rPr lang="en-US" dirty="0"/>
                        <a:t>Hash-based</a:t>
                      </a:r>
                    </a:p>
                  </a:txBody>
                  <a:tcPr/>
                </a:tc>
                <a:tc>
                  <a:txBody>
                    <a:bodyPr/>
                    <a:lstStyle/>
                    <a:p>
                      <a:r>
                        <a:rPr lang="en-US" dirty="0"/>
                        <a:t>Red.-free</a:t>
                      </a:r>
                    </a:p>
                  </a:txBody>
                  <a:tcPr/>
                </a:tc>
                <a:tc>
                  <a:txBody>
                    <a:bodyPr/>
                    <a:lstStyle/>
                    <a:p>
                      <a:r>
                        <a:rPr lang="en-US" dirty="0"/>
                        <a:t>Static</a:t>
                      </a:r>
                    </a:p>
                  </a:txBody>
                  <a:tcPr/>
                </a:tc>
                <a:tc>
                  <a:txBody>
                    <a:bodyPr/>
                    <a:lstStyle/>
                    <a:p>
                      <a:r>
                        <a:rPr lang="en-US" dirty="0"/>
                        <a:t>Non-learning</a:t>
                      </a:r>
                    </a:p>
                  </a:txBody>
                  <a:tcPr/>
                </a:tc>
                <a:extLst>
                  <a:ext uri="{0D108BD9-81ED-4DB2-BD59-A6C34878D82A}">
                    <a16:rowId xmlns:a16="http://schemas.microsoft.com/office/drawing/2014/main" val="10001"/>
                  </a:ext>
                </a:extLst>
              </a:tr>
              <a:tr h="370840">
                <a:tc>
                  <a:txBody>
                    <a:bodyPr/>
                    <a:lstStyle/>
                    <a:p>
                      <a:r>
                        <a:rPr lang="en-US" dirty="0"/>
                        <a:t>Suffix</a:t>
                      </a:r>
                      <a:r>
                        <a:rPr lang="en-US" baseline="0" dirty="0"/>
                        <a:t> Arrays [3] + [4,5]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Hash-based</a:t>
                      </a:r>
                    </a:p>
                  </a:txBody>
                  <a:tcPr/>
                </a:tc>
                <a:tc>
                  <a:txBody>
                    <a:bodyPr/>
                    <a:lstStyle/>
                    <a:p>
                      <a:r>
                        <a:rPr lang="en-US" dirty="0"/>
                        <a:t>Red.-positive</a:t>
                      </a:r>
                    </a:p>
                  </a:txBody>
                  <a:tcPr/>
                </a:tc>
                <a:tc>
                  <a:txBody>
                    <a:bodyPr/>
                    <a:lstStyle/>
                    <a:p>
                      <a:r>
                        <a:rPr lang="en-US" dirty="0"/>
                        <a:t>Static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Non-learning</a:t>
                      </a:r>
                    </a:p>
                  </a:txBody>
                  <a:tcPr/>
                </a:tc>
                <a:extLst>
                  <a:ext uri="{0D108BD9-81ED-4DB2-BD59-A6C34878D82A}">
                    <a16:rowId xmlns:a16="http://schemas.microsoft.com/office/drawing/2014/main" val="10002"/>
                  </a:ext>
                </a:extLst>
              </a:tr>
              <a:tr h="370840">
                <a:tc>
                  <a:txBody>
                    <a:bodyPr/>
                    <a:lstStyle/>
                    <a:p>
                      <a:r>
                        <a:rPr lang="en-US" dirty="0"/>
                        <a:t>Q-grams Blocking [6] + [4]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Hash-based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Red.-positive</a:t>
                      </a:r>
                    </a:p>
                  </a:txBody>
                  <a:tcPr/>
                </a:tc>
                <a:tc>
                  <a:txBody>
                    <a:bodyPr/>
                    <a:lstStyle/>
                    <a:p>
                      <a:r>
                        <a:rPr lang="en-US" dirty="0"/>
                        <a:t>Static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Non-learning</a:t>
                      </a:r>
                    </a:p>
                  </a:txBody>
                  <a:tcPr/>
                </a:tc>
                <a:extLst>
                  <a:ext uri="{0D108BD9-81ED-4DB2-BD59-A6C34878D82A}">
                    <a16:rowId xmlns:a16="http://schemas.microsoft.com/office/drawing/2014/main" val="10003"/>
                  </a:ext>
                </a:extLst>
              </a:tr>
              <a:tr h="370840">
                <a:tc>
                  <a:txBody>
                    <a:bodyPr/>
                    <a:lstStyle/>
                    <a:p>
                      <a:r>
                        <a:rPr lang="en-US" dirty="0" err="1"/>
                        <a:t>MFIBlocks</a:t>
                      </a:r>
                      <a:r>
                        <a:rPr lang="en-US" dirty="0"/>
                        <a:t> [7]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Hash-based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Red.-positive</a:t>
                      </a:r>
                    </a:p>
                  </a:txBody>
                  <a:tcPr/>
                </a:tc>
                <a:tc>
                  <a:txBody>
                    <a:bodyPr/>
                    <a:lstStyle/>
                    <a:p>
                      <a:r>
                        <a:rPr lang="en-US" dirty="0"/>
                        <a:t>Static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Non-learning</a:t>
                      </a:r>
                    </a:p>
                  </a:txBody>
                  <a:tcPr/>
                </a:tc>
                <a:extLst>
                  <a:ext uri="{0D108BD9-81ED-4DB2-BD59-A6C34878D82A}">
                    <a16:rowId xmlns:a16="http://schemas.microsoft.com/office/drawing/2014/main" val="10004"/>
                  </a:ext>
                </a:extLst>
              </a:tr>
              <a:tr h="370840">
                <a:tc>
                  <a:txBody>
                    <a:bodyPr/>
                    <a:lstStyle/>
                    <a:p>
                      <a:r>
                        <a:rPr lang="en-US" dirty="0"/>
                        <a:t>Sorted Neighborhood [9] + [4,10]</a:t>
                      </a:r>
                    </a:p>
                  </a:txBody>
                  <a:tcPr/>
                </a:tc>
                <a:tc>
                  <a:txBody>
                    <a:bodyPr/>
                    <a:lstStyle/>
                    <a:p>
                      <a:r>
                        <a:rPr lang="en-US" dirty="0"/>
                        <a:t>Sort-based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Red.-neutral</a:t>
                      </a:r>
                    </a:p>
                  </a:txBody>
                  <a:tcPr/>
                </a:tc>
                <a:tc>
                  <a:txBody>
                    <a:bodyPr/>
                    <a:lstStyle/>
                    <a:p>
                      <a:r>
                        <a:rPr lang="en-US" dirty="0"/>
                        <a:t>Static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Non-learning</a:t>
                      </a:r>
                    </a:p>
                  </a:txBody>
                  <a:tcPr/>
                </a:tc>
                <a:extLst>
                  <a:ext uri="{0D108BD9-81ED-4DB2-BD59-A6C34878D82A}">
                    <a16:rowId xmlns:a16="http://schemas.microsoft.com/office/drawing/2014/main" val="10005"/>
                  </a:ext>
                </a:extLst>
              </a:tr>
              <a:tr h="370840">
                <a:tc>
                  <a:txBody>
                    <a:bodyPr/>
                    <a:lstStyle/>
                    <a:p>
                      <a:r>
                        <a:rPr lang="en-US" dirty="0"/>
                        <a:t>Duplicate</a:t>
                      </a:r>
                      <a:r>
                        <a:rPr lang="en-US" baseline="0" dirty="0"/>
                        <a:t> Count Strategy [11]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Sort-based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Red.-neutral</a:t>
                      </a:r>
                    </a:p>
                  </a:txBody>
                  <a:tcPr/>
                </a:tc>
                <a:tc>
                  <a:txBody>
                    <a:bodyPr/>
                    <a:lstStyle/>
                    <a:p>
                      <a:r>
                        <a:rPr lang="en-US" dirty="0"/>
                        <a:t>Dynamic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Non-learning</a:t>
                      </a:r>
                    </a:p>
                  </a:txBody>
                  <a:tcPr/>
                </a:tc>
                <a:extLst>
                  <a:ext uri="{0D108BD9-81ED-4DB2-BD59-A6C34878D82A}">
                    <a16:rowId xmlns:a16="http://schemas.microsoft.com/office/drawing/2014/main" val="10006"/>
                  </a:ext>
                </a:extLst>
              </a:tr>
              <a:tr h="370840">
                <a:tc>
                  <a:txBody>
                    <a:bodyPr/>
                    <a:lstStyle/>
                    <a:p>
                      <a:r>
                        <a:rPr lang="en-US" dirty="0"/>
                        <a:t>Sorted Blocks [12]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Hybrid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Red.-neutral</a:t>
                      </a:r>
                    </a:p>
                  </a:txBody>
                  <a:tcPr/>
                </a:tc>
                <a:tc>
                  <a:txBody>
                    <a:bodyPr/>
                    <a:lstStyle/>
                    <a:p>
                      <a:r>
                        <a:rPr lang="en-US" dirty="0"/>
                        <a:t>Static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Non-learning</a:t>
                      </a:r>
                    </a:p>
                  </a:txBody>
                  <a:tcPr/>
                </a:tc>
                <a:extLst>
                  <a:ext uri="{0D108BD9-81ED-4DB2-BD59-A6C34878D82A}">
                    <a16:rowId xmlns:a16="http://schemas.microsoft.com/office/drawing/2014/main" val="10007"/>
                  </a:ext>
                </a:extLst>
              </a:tr>
              <a:tr h="370840">
                <a:tc>
                  <a:txBody>
                    <a:bodyPr/>
                    <a:lstStyle/>
                    <a:p>
                      <a:r>
                        <a:rPr lang="en-US" dirty="0" err="1"/>
                        <a:t>ApproxDNF</a:t>
                      </a:r>
                      <a:r>
                        <a:rPr lang="en-US" baseline="0" dirty="0"/>
                        <a:t> [13]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Hash-based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Red.-positive</a:t>
                      </a:r>
                    </a:p>
                  </a:txBody>
                  <a:tcPr/>
                </a:tc>
                <a:tc>
                  <a:txBody>
                    <a:bodyPr/>
                    <a:lstStyle/>
                    <a:p>
                      <a:r>
                        <a:rPr lang="en-US" dirty="0"/>
                        <a:t>Static</a:t>
                      </a:r>
                    </a:p>
                  </a:txBody>
                  <a:tcPr/>
                </a:tc>
                <a:tc>
                  <a:txBody>
                    <a:bodyPr/>
                    <a:lstStyle/>
                    <a:p>
                      <a:r>
                        <a:rPr lang="en-US" dirty="0"/>
                        <a:t>Learning-based</a:t>
                      </a:r>
                    </a:p>
                  </a:txBody>
                  <a:tcPr/>
                </a:tc>
                <a:extLst>
                  <a:ext uri="{0D108BD9-81ED-4DB2-BD59-A6C34878D82A}">
                    <a16:rowId xmlns:a16="http://schemas.microsoft.com/office/drawing/2014/main" val="10008"/>
                  </a:ext>
                </a:extLst>
              </a:tr>
              <a:tr h="370840">
                <a:tc>
                  <a:txBody>
                    <a:bodyPr/>
                    <a:lstStyle/>
                    <a:p>
                      <a:r>
                        <a:rPr lang="en-US" dirty="0"/>
                        <a:t>Blocking</a:t>
                      </a:r>
                      <a:r>
                        <a:rPr lang="en-US" baseline="0" dirty="0"/>
                        <a:t> Scheme Learner [14]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Hash-based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Red.-positive</a:t>
                      </a:r>
                    </a:p>
                  </a:txBody>
                  <a:tcPr/>
                </a:tc>
                <a:tc>
                  <a:txBody>
                    <a:bodyPr/>
                    <a:lstStyle/>
                    <a:p>
                      <a:r>
                        <a:rPr lang="en-US" dirty="0"/>
                        <a:t>Static</a:t>
                      </a:r>
                    </a:p>
                  </a:txBody>
                  <a:tcPr/>
                </a:tc>
                <a:tc>
                  <a:txBody>
                    <a:bodyPr/>
                    <a:lstStyle/>
                    <a:p>
                      <a:r>
                        <a:rPr lang="en-US" dirty="0"/>
                        <a:t>Learning-based</a:t>
                      </a:r>
                    </a:p>
                  </a:txBody>
                  <a:tcPr/>
                </a:tc>
                <a:extLst>
                  <a:ext uri="{0D108BD9-81ED-4DB2-BD59-A6C34878D82A}">
                    <a16:rowId xmlns:a16="http://schemas.microsoft.com/office/drawing/2014/main" val="10009"/>
                  </a:ext>
                </a:extLst>
              </a:tr>
              <a:tr h="370840">
                <a:tc>
                  <a:txBody>
                    <a:bodyPr/>
                    <a:lstStyle/>
                    <a:p>
                      <a:r>
                        <a:rPr lang="en-US" dirty="0" err="1"/>
                        <a:t>CBlock</a:t>
                      </a:r>
                      <a:r>
                        <a:rPr lang="en-US" dirty="0"/>
                        <a:t> [15]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Hash-based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Red.-positive</a:t>
                      </a:r>
                    </a:p>
                  </a:txBody>
                  <a:tcPr/>
                </a:tc>
                <a:tc>
                  <a:txBody>
                    <a:bodyPr/>
                    <a:lstStyle/>
                    <a:p>
                      <a:r>
                        <a:rPr lang="en-US" dirty="0"/>
                        <a:t>Static</a:t>
                      </a:r>
                    </a:p>
                  </a:txBody>
                  <a:tcPr/>
                </a:tc>
                <a:tc>
                  <a:txBody>
                    <a:bodyPr/>
                    <a:lstStyle/>
                    <a:p>
                      <a:r>
                        <a:rPr lang="en-US" dirty="0"/>
                        <a:t>Learning-based</a:t>
                      </a:r>
                    </a:p>
                  </a:txBody>
                  <a:tcPr/>
                </a:tc>
                <a:extLst>
                  <a:ext uri="{0D108BD9-81ED-4DB2-BD59-A6C34878D82A}">
                    <a16:rowId xmlns:a16="http://schemas.microsoft.com/office/drawing/2014/main" val="10010"/>
                  </a:ext>
                </a:extLst>
              </a:tr>
              <a:tr h="370840">
                <a:tc>
                  <a:txBody>
                    <a:bodyPr/>
                    <a:lstStyle/>
                    <a:p>
                      <a:r>
                        <a:rPr lang="en-US" dirty="0" err="1"/>
                        <a:t>FisherDisjunctive</a:t>
                      </a:r>
                      <a:r>
                        <a:rPr lang="en-US" dirty="0"/>
                        <a:t> [16]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Hash-based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Red.-positive</a:t>
                      </a:r>
                    </a:p>
                  </a:txBody>
                  <a:tcPr/>
                </a:tc>
                <a:tc>
                  <a:txBody>
                    <a:bodyPr/>
                    <a:lstStyle/>
                    <a:p>
                      <a:r>
                        <a:rPr lang="en-US" dirty="0"/>
                        <a:t>Static</a:t>
                      </a:r>
                    </a:p>
                  </a:txBody>
                  <a:tcPr/>
                </a:tc>
                <a:tc>
                  <a:txBody>
                    <a:bodyPr/>
                    <a:lstStyle/>
                    <a:p>
                      <a:r>
                        <a:rPr lang="en-US" dirty="0"/>
                        <a:t>Learning-based</a:t>
                      </a:r>
                    </a:p>
                  </a:txBody>
                  <a:tcPr/>
                </a:tc>
                <a:extLst>
                  <a:ext uri="{0D108BD9-81ED-4DB2-BD59-A6C34878D82A}">
                    <a16:rowId xmlns:a16="http://schemas.microsoft.com/office/drawing/2014/main" val="10011"/>
                  </a:ext>
                </a:extLst>
              </a:tr>
            </a:tbl>
          </a:graphicData>
        </a:graphic>
      </p:graphicFrame>
      <p:sp>
        <p:nvSpPr>
          <p:cNvPr id="7" name="Rectangle 2">
            <a:extLst>
              <a:ext uri="{FF2B5EF4-FFF2-40B4-BE49-F238E27FC236}">
                <a16:creationId xmlns:a16="http://schemas.microsoft.com/office/drawing/2014/main" id="{F276FF66-8517-444B-9903-0C869686D262}"/>
              </a:ext>
            </a:extLst>
          </p:cNvPr>
          <p:cNvSpPr txBox="1">
            <a:spLocks noChangeArrowheads="1"/>
          </p:cNvSpPr>
          <p:nvPr/>
        </p:nvSpPr>
        <p:spPr>
          <a:xfrm>
            <a:off x="251520" y="0"/>
            <a:ext cx="7704856"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Taxonomy of Blocking Methods [1] </a:t>
            </a:r>
          </a:p>
        </p:txBody>
      </p:sp>
      <p:sp>
        <p:nvSpPr>
          <p:cNvPr id="2" name="Footer Placeholder 1">
            <a:extLst>
              <a:ext uri="{FF2B5EF4-FFF2-40B4-BE49-F238E27FC236}">
                <a16:creationId xmlns:a16="http://schemas.microsoft.com/office/drawing/2014/main" id="{0DE2E901-961F-4B58-92FA-34EBCD2A0A07}"/>
              </a:ext>
            </a:extLst>
          </p:cNvPr>
          <p:cNvSpPr>
            <a:spLocks noGrp="1"/>
          </p:cNvSpPr>
          <p:nvPr>
            <p:ph type="ftr" sz="quarter" idx="11"/>
          </p:nvPr>
        </p:nvSpPr>
        <p:spPr/>
        <p:txBody>
          <a:bodyPr/>
          <a:lstStyle/>
          <a:p>
            <a:r>
              <a:rPr lang="pt-BR"/>
              <a:t>Papadakis, Ioannou, Palpanas</a:t>
            </a:r>
            <a:endParaRPr lang="el-GR" dirty="0"/>
          </a:p>
        </p:txBody>
      </p:sp>
      <p:sp>
        <p:nvSpPr>
          <p:cNvPr id="8" name="Subtitle 2">
            <a:extLst>
              <a:ext uri="{FF2B5EF4-FFF2-40B4-BE49-F238E27FC236}">
                <a16:creationId xmlns:a16="http://schemas.microsoft.com/office/drawing/2014/main" id="{A5E3ED7B-BF84-4D52-86D8-D6460D943BE8}"/>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1080086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35372"/>
            <a:ext cx="9139808" cy="507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a:extLst>
              <a:ext uri="{FF2B5EF4-FFF2-40B4-BE49-F238E27FC236}">
                <a16:creationId xmlns:a16="http://schemas.microsoft.com/office/drawing/2014/main" id="{0841FC08-78DC-44F0-BB0B-B7275C7CF5FF}"/>
              </a:ext>
            </a:extLst>
          </p:cNvPr>
          <p:cNvSpPr txBox="1">
            <a:spLocks noChangeArrowheads="1"/>
          </p:cNvSpPr>
          <p:nvPr/>
        </p:nvSpPr>
        <p:spPr>
          <a:xfrm>
            <a:off x="35495" y="0"/>
            <a:ext cx="9071323"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Genealogy Tree of Non-learning Blocking Methods [1] </a:t>
            </a:r>
          </a:p>
        </p:txBody>
      </p:sp>
      <p:sp>
        <p:nvSpPr>
          <p:cNvPr id="2" name="Footer Placeholder 1">
            <a:extLst>
              <a:ext uri="{FF2B5EF4-FFF2-40B4-BE49-F238E27FC236}">
                <a16:creationId xmlns:a16="http://schemas.microsoft.com/office/drawing/2014/main" id="{B9391469-1A68-44EC-B278-2A7016E8D336}"/>
              </a:ext>
            </a:extLst>
          </p:cNvPr>
          <p:cNvSpPr>
            <a:spLocks noGrp="1"/>
          </p:cNvSpPr>
          <p:nvPr>
            <p:ph type="ftr" sz="quarter" idx="3"/>
          </p:nvPr>
        </p:nvSpPr>
        <p:spPr/>
        <p:txBody>
          <a:bodyPr/>
          <a:lstStyle/>
          <a:p>
            <a:r>
              <a:rPr lang="pt-BR" dirty="0"/>
              <a:t>Papadakis, Ioannou, Palpanas</a:t>
            </a:r>
            <a:endParaRPr lang="el-GR" dirty="0"/>
          </a:p>
        </p:txBody>
      </p:sp>
      <p:sp>
        <p:nvSpPr>
          <p:cNvPr id="8" name="Subtitle 2">
            <a:extLst>
              <a:ext uri="{FF2B5EF4-FFF2-40B4-BE49-F238E27FC236}">
                <a16:creationId xmlns:a16="http://schemas.microsoft.com/office/drawing/2014/main" id="{B5C47BD4-F363-4A81-BF06-858EE194DF42}"/>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164955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lvl1pPr>
              <a:defRPr>
                <a:solidFill>
                  <a:schemeClr val="tx1"/>
                </a:solidFill>
                <a:latin typeface="Tw Cen MT" pitchFamily="34" charset="0"/>
                <a:cs typeface="Arial" panose="020B0604020202020204" pitchFamily="34" charset="0"/>
              </a:defRPr>
            </a:lvl1pPr>
            <a:lvl2pPr marL="742950" indent="-285750">
              <a:defRPr>
                <a:solidFill>
                  <a:schemeClr val="tx1"/>
                </a:solidFill>
                <a:latin typeface="Tw Cen MT" pitchFamily="34" charset="0"/>
                <a:cs typeface="Arial" panose="020B0604020202020204" pitchFamily="34" charset="0"/>
              </a:defRPr>
            </a:lvl2pPr>
            <a:lvl3pPr marL="1143000" indent="-228600">
              <a:defRPr>
                <a:solidFill>
                  <a:schemeClr val="tx1"/>
                </a:solidFill>
                <a:latin typeface="Tw Cen MT" pitchFamily="34" charset="0"/>
                <a:cs typeface="Arial" panose="020B0604020202020204" pitchFamily="34" charset="0"/>
              </a:defRPr>
            </a:lvl3pPr>
            <a:lvl4pPr marL="1600200" indent="-228600">
              <a:defRPr>
                <a:solidFill>
                  <a:schemeClr val="tx1"/>
                </a:solidFill>
                <a:latin typeface="Tw Cen MT" pitchFamily="34" charset="0"/>
                <a:cs typeface="Arial" panose="020B0604020202020204" pitchFamily="34" charset="0"/>
              </a:defRPr>
            </a:lvl4pPr>
            <a:lvl5pPr marL="2057400" indent="-228600">
              <a:defRPr>
                <a:solidFill>
                  <a:schemeClr val="tx1"/>
                </a:solidFill>
                <a:latin typeface="Tw Cen MT" pitchFamily="34" charset="0"/>
                <a:cs typeface="Arial" panose="020B0604020202020204" pitchFamily="34" charset="0"/>
              </a:defRPr>
            </a:lvl5pPr>
            <a:lvl6pPr marL="25146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6pPr>
            <a:lvl7pPr marL="29718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7pPr>
            <a:lvl8pPr marL="34290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8pPr>
            <a:lvl9pPr marL="38862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9pPr>
          </a:lstStyle>
          <a:p>
            <a:pPr>
              <a:lnSpc>
                <a:spcPct val="90000"/>
              </a:lnSpc>
            </a:pPr>
            <a:fld id="{C141258D-6BF5-4916-B682-032D76EF4D66}" type="slidenum">
              <a:rPr lang="en-US" altLang="el-GR" sz="1100">
                <a:solidFill>
                  <a:schemeClr val="bg1"/>
                </a:solidFill>
              </a:rPr>
              <a:pPr>
                <a:lnSpc>
                  <a:spcPct val="90000"/>
                </a:lnSpc>
              </a:pPr>
              <a:t>26</a:t>
            </a:fld>
            <a:endParaRPr lang="en-US" altLang="el-GR" sz="1100">
              <a:solidFill>
                <a:schemeClr val="bg1"/>
              </a:solidFill>
            </a:endParaRPr>
          </a:p>
        </p:txBody>
      </p:sp>
      <p:sp>
        <p:nvSpPr>
          <p:cNvPr id="41987" name="Rectangle 2"/>
          <p:cNvSpPr>
            <a:spLocks noGrp="1"/>
          </p:cNvSpPr>
          <p:nvPr>
            <p:ph type="title"/>
          </p:nvPr>
        </p:nvSpPr>
        <p:spPr>
          <a:xfrm>
            <a:off x="323528" y="0"/>
            <a:ext cx="8301608" cy="692696"/>
          </a:xfrm>
        </p:spPr>
        <p:txBody>
          <a:bodyPr>
            <a:normAutofit fontScale="90000"/>
          </a:bodyPr>
          <a:lstStyle/>
          <a:p>
            <a:pPr algn="l"/>
            <a:r>
              <a:rPr lang="en-CA" altLang="el-GR" dirty="0"/>
              <a:t>Step 3: Matching</a:t>
            </a:r>
          </a:p>
        </p:txBody>
      </p:sp>
      <p:sp>
        <p:nvSpPr>
          <p:cNvPr id="78852" name="Rectangle 3"/>
          <p:cNvSpPr>
            <a:spLocks noGrp="1"/>
          </p:cNvSpPr>
          <p:nvPr>
            <p:ph type="body" idx="1"/>
          </p:nvPr>
        </p:nvSpPr>
        <p:spPr>
          <a:xfrm>
            <a:off x="251520" y="836712"/>
            <a:ext cx="8774568" cy="5472608"/>
          </a:xfrm>
        </p:spPr>
        <p:txBody>
          <a:bodyPr>
            <a:normAutofit/>
          </a:bodyPr>
          <a:lstStyle/>
          <a:p>
            <a:pPr>
              <a:defRPr/>
            </a:pPr>
            <a:r>
              <a:rPr lang="en-CA" sz="2400" dirty="0"/>
              <a:t>Estimates the similarity of candidate matches.</a:t>
            </a:r>
          </a:p>
          <a:p>
            <a:pPr>
              <a:defRPr/>
            </a:pPr>
            <a:endParaRPr lang="en-CA" sz="800" dirty="0"/>
          </a:p>
          <a:p>
            <a:pPr>
              <a:defRPr/>
            </a:pPr>
            <a:r>
              <a:rPr lang="en-CA" sz="2400" dirty="0"/>
              <a:t>Input</a:t>
            </a:r>
            <a:endParaRPr lang="en-CA" sz="2800" dirty="0"/>
          </a:p>
          <a:p>
            <a:pPr lvl="1">
              <a:defRPr/>
            </a:pPr>
            <a:r>
              <a:rPr lang="en-CA" sz="2400" dirty="0"/>
              <a:t>A set of blocks</a:t>
            </a:r>
          </a:p>
          <a:p>
            <a:pPr lvl="2">
              <a:defRPr/>
            </a:pPr>
            <a:r>
              <a:rPr lang="en-CA" dirty="0"/>
              <a:t>Every </a:t>
            </a:r>
            <a:r>
              <a:rPr lang="en-CA" dirty="0">
                <a:solidFill>
                  <a:srgbClr val="C00000"/>
                </a:solidFill>
              </a:rPr>
              <a:t>distinct</a:t>
            </a:r>
            <a:r>
              <a:rPr lang="en-CA" dirty="0"/>
              <a:t> comparison in any block is a candidate match</a:t>
            </a:r>
          </a:p>
          <a:p>
            <a:pPr>
              <a:defRPr/>
            </a:pPr>
            <a:endParaRPr lang="en-CA" sz="800" dirty="0"/>
          </a:p>
          <a:p>
            <a:pPr>
              <a:defRPr/>
            </a:pPr>
            <a:r>
              <a:rPr lang="en-CA" sz="2400" dirty="0"/>
              <a:t>Output</a:t>
            </a:r>
            <a:endParaRPr lang="en-CA" sz="2800" dirty="0"/>
          </a:p>
          <a:p>
            <a:pPr lvl="1">
              <a:defRPr/>
            </a:pPr>
            <a:r>
              <a:rPr lang="en-CA" sz="2400" dirty="0"/>
              <a:t>Similarity Graph</a:t>
            </a:r>
          </a:p>
          <a:p>
            <a:pPr lvl="2">
              <a:defRPr/>
            </a:pPr>
            <a:r>
              <a:rPr lang="en-CA" dirty="0"/>
              <a:t>Nodes → entities</a:t>
            </a:r>
          </a:p>
          <a:p>
            <a:pPr lvl="2">
              <a:defRPr/>
            </a:pPr>
            <a:r>
              <a:rPr lang="en-CA" dirty="0"/>
              <a:t>Edges → candidate matches</a:t>
            </a:r>
          </a:p>
          <a:p>
            <a:pPr lvl="2">
              <a:defRPr/>
            </a:pPr>
            <a:r>
              <a:rPr lang="en-CA" dirty="0"/>
              <a:t>Edge weights → matching likelihood (based on </a:t>
            </a:r>
            <a:br>
              <a:rPr lang="en-CA" dirty="0"/>
            </a:br>
            <a:r>
              <a:rPr lang="en-CA" dirty="0"/>
              <a:t>similarity score)</a:t>
            </a:r>
          </a:p>
          <a:p>
            <a:pPr>
              <a:defRPr/>
            </a:pPr>
            <a:endParaRPr lang="en-CA" sz="2800" b="1" dirty="0">
              <a:solidFill>
                <a:srgbClr val="C00000"/>
              </a:solidFill>
            </a:endParaRPr>
          </a:p>
        </p:txBody>
      </p:sp>
      <p:sp>
        <p:nvSpPr>
          <p:cNvPr id="7" name="Footer Placeholder 1">
            <a:extLst>
              <a:ext uri="{FF2B5EF4-FFF2-40B4-BE49-F238E27FC236}">
                <a16:creationId xmlns:a16="http://schemas.microsoft.com/office/drawing/2014/main" id="{B9391469-1A68-44EC-B278-2A7016E8D336}"/>
              </a:ext>
            </a:extLst>
          </p:cNvPr>
          <p:cNvSpPr txBox="1">
            <a:spLocks/>
          </p:cNvSpPr>
          <p:nvPr/>
        </p:nvSpPr>
        <p:spPr>
          <a:xfrm>
            <a:off x="3107812" y="6496720"/>
            <a:ext cx="3240360" cy="365125"/>
          </a:xfrm>
          <a:prstGeom prst="rect">
            <a:avLst/>
          </a:prstGeom>
        </p:spPr>
        <p:txBody>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1400" dirty="0"/>
              <a:t>Papadakis, Ioannou, Palpanas</a:t>
            </a:r>
            <a:endParaRPr lang="el-GR" sz="1400" dirty="0"/>
          </a:p>
        </p:txBody>
      </p:sp>
      <p:sp>
        <p:nvSpPr>
          <p:cNvPr id="8" name="Subtitle 2">
            <a:extLst>
              <a:ext uri="{FF2B5EF4-FFF2-40B4-BE49-F238E27FC236}">
                <a16:creationId xmlns:a16="http://schemas.microsoft.com/office/drawing/2014/main" id="{3E8CF5A9-A07F-43E3-87C3-DFCB33D6EA56}"/>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pic>
        <p:nvPicPr>
          <p:cNvPr id="2" name="Picture 1">
            <a:extLst>
              <a:ext uri="{FF2B5EF4-FFF2-40B4-BE49-F238E27FC236}">
                <a16:creationId xmlns:a16="http://schemas.microsoft.com/office/drawing/2014/main" id="{72E57A1E-62EF-4352-8079-C688F3BA4B2E}"/>
              </a:ext>
            </a:extLst>
          </p:cNvPr>
          <p:cNvPicPr>
            <a:picLocks noChangeAspect="1"/>
          </p:cNvPicPr>
          <p:nvPr/>
        </p:nvPicPr>
        <p:blipFill>
          <a:blip r:embed="rId3"/>
          <a:stretch>
            <a:fillRect/>
          </a:stretch>
        </p:blipFill>
        <p:spPr>
          <a:xfrm>
            <a:off x="4932040" y="95935"/>
            <a:ext cx="4094048" cy="536528"/>
          </a:xfrm>
          <a:prstGeom prst="rect">
            <a:avLst/>
          </a:prstGeom>
        </p:spPr>
      </p:pic>
    </p:spTree>
    <p:extLst>
      <p:ext uri="{BB962C8B-B14F-4D97-AF65-F5344CB8AC3E}">
        <p14:creationId xmlns:p14="http://schemas.microsoft.com/office/powerpoint/2010/main" val="180112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517632" cy="692696"/>
          </a:xfrm>
        </p:spPr>
        <p:txBody>
          <a:bodyPr>
            <a:normAutofit fontScale="90000"/>
          </a:bodyPr>
          <a:lstStyle/>
          <a:p>
            <a:pPr algn="l"/>
            <a:r>
              <a:rPr lang="en-US" dirty="0"/>
              <a:t>Evolution of Matching</a:t>
            </a:r>
          </a:p>
        </p:txBody>
      </p:sp>
      <p:sp>
        <p:nvSpPr>
          <p:cNvPr id="4" name="Footer Placeholder 3"/>
          <p:cNvSpPr>
            <a:spLocks noGrp="1"/>
          </p:cNvSpPr>
          <p:nvPr>
            <p:ph type="ftr" sz="quarter" idx="11"/>
          </p:nvPr>
        </p:nvSpPr>
        <p:spPr/>
        <p:txBody>
          <a:bodyPr/>
          <a:lstStyle/>
          <a:p>
            <a:r>
              <a:rPr lang="pt-BR"/>
              <a:t>Papadakis, Ioannou, Palpanas</a:t>
            </a:r>
            <a:endParaRPr lang="el-GR" dirty="0"/>
          </a:p>
        </p:txBody>
      </p:sp>
      <p:sp>
        <p:nvSpPr>
          <p:cNvPr id="5" name="TextBox 4"/>
          <p:cNvSpPr txBox="1"/>
          <p:nvPr/>
        </p:nvSpPr>
        <p:spPr>
          <a:xfrm>
            <a:off x="2232719" y="5156058"/>
            <a:ext cx="2826298" cy="400110"/>
          </a:xfrm>
          <a:prstGeom prst="rect">
            <a:avLst/>
          </a:prstGeom>
          <a:noFill/>
          <a:ln w="19050">
            <a:solidFill>
              <a:schemeClr val="tx1"/>
            </a:solidFill>
          </a:ln>
        </p:spPr>
        <p:txBody>
          <a:bodyPr wrap="square" rtlCol="0">
            <a:spAutoFit/>
          </a:bodyPr>
          <a:lstStyle>
            <a:defPPr>
              <a:defRPr lang="el-GR"/>
            </a:defPPr>
            <a:lvl1pPr>
              <a:defRPr sz="2000"/>
            </a:lvl1pPr>
          </a:lstStyle>
          <a:p>
            <a:r>
              <a:rPr lang="en-US" dirty="0"/>
              <a:t>Rule-based Methods [6]</a:t>
            </a:r>
          </a:p>
        </p:txBody>
      </p:sp>
      <p:cxnSp>
        <p:nvCxnSpPr>
          <p:cNvPr id="7" name="Straight Arrow Connector 6"/>
          <p:cNvCxnSpPr>
            <a:stCxn id="5" idx="0"/>
            <a:endCxn id="8" idx="2"/>
          </p:cNvCxnSpPr>
          <p:nvPr/>
        </p:nvCxnSpPr>
        <p:spPr>
          <a:xfrm flipH="1" flipV="1">
            <a:off x="3640401" y="4057561"/>
            <a:ext cx="5467" cy="10984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04745" y="3657451"/>
            <a:ext cx="2871311" cy="400110"/>
          </a:xfrm>
          <a:prstGeom prst="rect">
            <a:avLst/>
          </a:prstGeom>
          <a:noFill/>
          <a:ln w="19050">
            <a:solidFill>
              <a:schemeClr val="tx1"/>
            </a:solidFill>
          </a:ln>
        </p:spPr>
        <p:txBody>
          <a:bodyPr wrap="square" rtlCol="0">
            <a:spAutoFit/>
          </a:bodyPr>
          <a:lstStyle>
            <a:defPPr>
              <a:defRPr lang="el-GR"/>
            </a:defPPr>
            <a:lvl1pPr>
              <a:defRPr sz="2000"/>
            </a:lvl1pPr>
          </a:lstStyle>
          <a:p>
            <a:r>
              <a:rPr lang="en-US" dirty="0"/>
              <a:t>Learning-based Methods</a:t>
            </a:r>
          </a:p>
        </p:txBody>
      </p:sp>
      <p:sp>
        <p:nvSpPr>
          <p:cNvPr id="9" name="TextBox 8"/>
          <p:cNvSpPr txBox="1"/>
          <p:nvPr/>
        </p:nvSpPr>
        <p:spPr>
          <a:xfrm>
            <a:off x="5436096" y="3636355"/>
            <a:ext cx="3168352" cy="400110"/>
          </a:xfrm>
          <a:prstGeom prst="rect">
            <a:avLst/>
          </a:prstGeom>
          <a:noFill/>
          <a:ln w="19050">
            <a:solidFill>
              <a:schemeClr val="tx1"/>
            </a:solidFill>
          </a:ln>
        </p:spPr>
        <p:txBody>
          <a:bodyPr wrap="square" rtlCol="0">
            <a:spAutoFit/>
          </a:bodyPr>
          <a:lstStyle>
            <a:defPPr>
              <a:defRPr lang="el-GR"/>
            </a:defPPr>
            <a:lvl1pPr>
              <a:defRPr sz="2000"/>
            </a:lvl1pPr>
          </a:lstStyle>
          <a:p>
            <a:r>
              <a:rPr lang="en-US" dirty="0"/>
              <a:t>Collective Methods [9,10,11]</a:t>
            </a:r>
          </a:p>
        </p:txBody>
      </p:sp>
      <p:cxnSp>
        <p:nvCxnSpPr>
          <p:cNvPr id="10" name="Straight Arrow Connector 9"/>
          <p:cNvCxnSpPr>
            <a:stCxn id="5" idx="0"/>
            <a:endCxn id="9" idx="2"/>
          </p:cNvCxnSpPr>
          <p:nvPr/>
        </p:nvCxnSpPr>
        <p:spPr>
          <a:xfrm flipV="1">
            <a:off x="3645868" y="4036465"/>
            <a:ext cx="3374404" cy="11195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8127" y="2604259"/>
            <a:ext cx="3041462" cy="400110"/>
          </a:xfrm>
          <a:prstGeom prst="rect">
            <a:avLst/>
          </a:prstGeom>
          <a:noFill/>
          <a:ln w="19050">
            <a:solidFill>
              <a:schemeClr val="tx1"/>
            </a:solidFill>
          </a:ln>
        </p:spPr>
        <p:txBody>
          <a:bodyPr wrap="square" rtlCol="0">
            <a:spAutoFit/>
          </a:bodyPr>
          <a:lstStyle>
            <a:defPPr>
              <a:defRPr lang="el-GR"/>
            </a:defPPr>
            <a:lvl1pPr>
              <a:defRPr sz="2000"/>
            </a:lvl1pPr>
          </a:lstStyle>
          <a:p>
            <a:r>
              <a:rPr lang="en-US" dirty="0"/>
              <a:t>Probabilistic Methods [5,6]</a:t>
            </a:r>
          </a:p>
        </p:txBody>
      </p:sp>
      <p:cxnSp>
        <p:nvCxnSpPr>
          <p:cNvPr id="14" name="Straight Arrow Connector 13"/>
          <p:cNvCxnSpPr>
            <a:stCxn id="8" idx="0"/>
            <a:endCxn id="13" idx="2"/>
          </p:cNvCxnSpPr>
          <p:nvPr/>
        </p:nvCxnSpPr>
        <p:spPr>
          <a:xfrm flipH="1" flipV="1">
            <a:off x="1668858" y="3004369"/>
            <a:ext cx="1971543" cy="6530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0"/>
            <a:endCxn id="18" idx="2"/>
          </p:cNvCxnSpPr>
          <p:nvPr/>
        </p:nvCxnSpPr>
        <p:spPr>
          <a:xfrm flipH="1" flipV="1">
            <a:off x="3637294" y="2316942"/>
            <a:ext cx="3107" cy="13405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95736" y="1916832"/>
            <a:ext cx="2883116" cy="400110"/>
          </a:xfrm>
          <a:prstGeom prst="rect">
            <a:avLst/>
          </a:prstGeom>
          <a:noFill/>
          <a:ln w="19050">
            <a:solidFill>
              <a:schemeClr val="tx1"/>
            </a:solidFill>
          </a:ln>
        </p:spPr>
        <p:txBody>
          <a:bodyPr wrap="square" rtlCol="0">
            <a:spAutoFit/>
          </a:bodyPr>
          <a:lstStyle>
            <a:defPPr>
              <a:defRPr lang="el-GR"/>
            </a:defPPr>
            <a:lvl1pPr>
              <a:defRPr sz="2000"/>
            </a:lvl1pPr>
          </a:lstStyle>
          <a:p>
            <a:r>
              <a:rPr lang="en-US" dirty="0"/>
              <a:t>Supervised Methods [3,4]</a:t>
            </a:r>
          </a:p>
        </p:txBody>
      </p:sp>
      <p:sp>
        <p:nvSpPr>
          <p:cNvPr id="21" name="TextBox 20"/>
          <p:cNvSpPr txBox="1"/>
          <p:nvPr/>
        </p:nvSpPr>
        <p:spPr>
          <a:xfrm>
            <a:off x="1992782" y="969333"/>
            <a:ext cx="3306171" cy="400110"/>
          </a:xfrm>
          <a:prstGeom prst="rect">
            <a:avLst/>
          </a:prstGeom>
          <a:noFill/>
          <a:ln w="19050">
            <a:solidFill>
              <a:schemeClr val="tx1"/>
            </a:solidFill>
          </a:ln>
        </p:spPr>
        <p:txBody>
          <a:bodyPr wrap="square" rtlCol="0">
            <a:spAutoFit/>
          </a:bodyPr>
          <a:lstStyle/>
          <a:p>
            <a:r>
              <a:rPr lang="en-US" sz="2000" dirty="0"/>
              <a:t>Active Learning Methods [1,2]</a:t>
            </a:r>
          </a:p>
        </p:txBody>
      </p:sp>
      <p:cxnSp>
        <p:nvCxnSpPr>
          <p:cNvPr id="22" name="Straight Arrow Connector 21"/>
          <p:cNvCxnSpPr>
            <a:stCxn id="18" idx="0"/>
            <a:endCxn id="21" idx="2"/>
          </p:cNvCxnSpPr>
          <p:nvPr/>
        </p:nvCxnSpPr>
        <p:spPr>
          <a:xfrm flipV="1">
            <a:off x="3637294" y="1369443"/>
            <a:ext cx="8574" cy="5473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46148" y="2604259"/>
            <a:ext cx="3234164" cy="400110"/>
          </a:xfrm>
          <a:prstGeom prst="rect">
            <a:avLst/>
          </a:prstGeom>
          <a:noFill/>
          <a:ln w="19050">
            <a:solidFill>
              <a:schemeClr val="tx1"/>
            </a:solidFill>
          </a:ln>
        </p:spPr>
        <p:txBody>
          <a:bodyPr wrap="square" rtlCol="0">
            <a:spAutoFit/>
          </a:bodyPr>
          <a:lstStyle>
            <a:defPPr>
              <a:defRPr lang="el-GR"/>
            </a:defPPr>
            <a:lvl1pPr>
              <a:defRPr sz="2000"/>
            </a:lvl1pPr>
          </a:lstStyle>
          <a:p>
            <a:r>
              <a:rPr lang="en-US" dirty="0"/>
              <a:t>Unsupervised Methods [7,8]</a:t>
            </a:r>
          </a:p>
        </p:txBody>
      </p:sp>
      <p:cxnSp>
        <p:nvCxnSpPr>
          <p:cNvPr id="26" name="Straight Arrow Connector 25"/>
          <p:cNvCxnSpPr>
            <a:stCxn id="8" idx="0"/>
            <a:endCxn id="25" idx="2"/>
          </p:cNvCxnSpPr>
          <p:nvPr/>
        </p:nvCxnSpPr>
        <p:spPr>
          <a:xfrm flipV="1">
            <a:off x="3640401" y="3004369"/>
            <a:ext cx="2122829" cy="6530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E716D1E8-97C1-4248-B1E8-4844A9805273}"/>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
        <p:nvSpPr>
          <p:cNvPr id="28" name="TextBox 27"/>
          <p:cNvSpPr txBox="1"/>
          <p:nvPr/>
        </p:nvSpPr>
        <p:spPr>
          <a:xfrm>
            <a:off x="323528" y="6005319"/>
            <a:ext cx="6228692" cy="400110"/>
          </a:xfrm>
          <a:prstGeom prst="rect">
            <a:avLst/>
          </a:prstGeom>
          <a:noFill/>
        </p:spPr>
        <p:txBody>
          <a:bodyPr wrap="square" rtlCol="0">
            <a:spAutoFit/>
          </a:bodyPr>
          <a:lstStyle/>
          <a:p>
            <a:r>
              <a:rPr lang="en-US" sz="2000" dirty="0"/>
              <a:t>All are heavily based on string similarity measures [6].</a:t>
            </a:r>
          </a:p>
        </p:txBody>
      </p:sp>
    </p:spTree>
    <p:extLst>
      <p:ext uri="{BB962C8B-B14F-4D97-AF65-F5344CB8AC3E}">
        <p14:creationId xmlns:p14="http://schemas.microsoft.com/office/powerpoint/2010/main" val="2829630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lvl1pPr>
              <a:defRPr>
                <a:solidFill>
                  <a:schemeClr val="tx1"/>
                </a:solidFill>
                <a:latin typeface="Tw Cen MT" pitchFamily="34" charset="0"/>
                <a:cs typeface="Arial" panose="020B0604020202020204" pitchFamily="34" charset="0"/>
              </a:defRPr>
            </a:lvl1pPr>
            <a:lvl2pPr marL="742950" indent="-285750">
              <a:defRPr>
                <a:solidFill>
                  <a:schemeClr val="tx1"/>
                </a:solidFill>
                <a:latin typeface="Tw Cen MT" pitchFamily="34" charset="0"/>
                <a:cs typeface="Arial" panose="020B0604020202020204" pitchFamily="34" charset="0"/>
              </a:defRPr>
            </a:lvl2pPr>
            <a:lvl3pPr marL="1143000" indent="-228600">
              <a:defRPr>
                <a:solidFill>
                  <a:schemeClr val="tx1"/>
                </a:solidFill>
                <a:latin typeface="Tw Cen MT" pitchFamily="34" charset="0"/>
                <a:cs typeface="Arial" panose="020B0604020202020204" pitchFamily="34" charset="0"/>
              </a:defRPr>
            </a:lvl3pPr>
            <a:lvl4pPr marL="1600200" indent="-228600">
              <a:defRPr>
                <a:solidFill>
                  <a:schemeClr val="tx1"/>
                </a:solidFill>
                <a:latin typeface="Tw Cen MT" pitchFamily="34" charset="0"/>
                <a:cs typeface="Arial" panose="020B0604020202020204" pitchFamily="34" charset="0"/>
              </a:defRPr>
            </a:lvl4pPr>
            <a:lvl5pPr marL="2057400" indent="-228600">
              <a:defRPr>
                <a:solidFill>
                  <a:schemeClr val="tx1"/>
                </a:solidFill>
                <a:latin typeface="Tw Cen MT" pitchFamily="34" charset="0"/>
                <a:cs typeface="Arial" panose="020B0604020202020204" pitchFamily="34" charset="0"/>
              </a:defRPr>
            </a:lvl5pPr>
            <a:lvl6pPr marL="25146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6pPr>
            <a:lvl7pPr marL="29718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7pPr>
            <a:lvl8pPr marL="34290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8pPr>
            <a:lvl9pPr marL="38862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9pPr>
          </a:lstStyle>
          <a:p>
            <a:pPr>
              <a:lnSpc>
                <a:spcPct val="90000"/>
              </a:lnSpc>
            </a:pPr>
            <a:fld id="{C141258D-6BF5-4916-B682-032D76EF4D66}" type="slidenum">
              <a:rPr lang="en-US" altLang="el-GR" sz="1100">
                <a:solidFill>
                  <a:schemeClr val="bg1"/>
                </a:solidFill>
              </a:rPr>
              <a:pPr>
                <a:lnSpc>
                  <a:spcPct val="90000"/>
                </a:lnSpc>
              </a:pPr>
              <a:t>28</a:t>
            </a:fld>
            <a:endParaRPr lang="en-US" altLang="el-GR" sz="1100">
              <a:solidFill>
                <a:schemeClr val="bg1"/>
              </a:solidFill>
            </a:endParaRPr>
          </a:p>
        </p:txBody>
      </p:sp>
      <p:sp>
        <p:nvSpPr>
          <p:cNvPr id="41987" name="Rectangle 2"/>
          <p:cNvSpPr>
            <a:spLocks noGrp="1"/>
          </p:cNvSpPr>
          <p:nvPr>
            <p:ph type="title"/>
          </p:nvPr>
        </p:nvSpPr>
        <p:spPr>
          <a:xfrm>
            <a:off x="251520" y="0"/>
            <a:ext cx="8373616" cy="692696"/>
          </a:xfrm>
        </p:spPr>
        <p:txBody>
          <a:bodyPr>
            <a:normAutofit fontScale="90000"/>
          </a:bodyPr>
          <a:lstStyle/>
          <a:p>
            <a:pPr algn="l"/>
            <a:r>
              <a:rPr lang="en-CA" altLang="el-GR" dirty="0"/>
              <a:t>Step 4: Clustering</a:t>
            </a:r>
          </a:p>
        </p:txBody>
      </p:sp>
      <p:sp>
        <p:nvSpPr>
          <p:cNvPr id="78852" name="Rectangle 3"/>
          <p:cNvSpPr>
            <a:spLocks noGrp="1"/>
          </p:cNvSpPr>
          <p:nvPr>
            <p:ph type="body" idx="1"/>
          </p:nvPr>
        </p:nvSpPr>
        <p:spPr>
          <a:xfrm>
            <a:off x="323528" y="836712"/>
            <a:ext cx="8496944" cy="5472608"/>
          </a:xfrm>
        </p:spPr>
        <p:txBody>
          <a:bodyPr>
            <a:normAutofit fontScale="92500"/>
          </a:bodyPr>
          <a:lstStyle/>
          <a:p>
            <a:pPr>
              <a:defRPr/>
            </a:pPr>
            <a:r>
              <a:rPr lang="en-CA" sz="2800" dirty="0"/>
              <a:t>Partitions the matched pairs into </a:t>
            </a:r>
            <a:r>
              <a:rPr lang="en-CA" sz="2800" dirty="0">
                <a:solidFill>
                  <a:srgbClr val="0070C0"/>
                </a:solidFill>
              </a:rPr>
              <a:t>equivalence clusters </a:t>
            </a:r>
          </a:p>
          <a:p>
            <a:pPr marL="0" indent="0">
              <a:buNone/>
              <a:defRPr/>
            </a:pPr>
            <a:r>
              <a:rPr lang="en-CA" sz="2800" dirty="0"/>
              <a:t>    i.e., groups of entity profiles describing the same </a:t>
            </a:r>
          </a:p>
          <a:p>
            <a:pPr marL="0" indent="0">
              <a:buNone/>
              <a:defRPr/>
            </a:pPr>
            <a:r>
              <a:rPr lang="en-CA" sz="2800" dirty="0"/>
              <a:t>    real-world object</a:t>
            </a:r>
          </a:p>
          <a:p>
            <a:pPr marL="0" indent="0">
              <a:buNone/>
              <a:defRPr/>
            </a:pPr>
            <a:endParaRPr lang="en-CA" sz="2400" dirty="0"/>
          </a:p>
          <a:p>
            <a:pPr>
              <a:defRPr/>
            </a:pPr>
            <a:r>
              <a:rPr lang="en-CA" sz="2800" dirty="0"/>
              <a:t>Input</a:t>
            </a:r>
            <a:endParaRPr lang="en-CA" sz="2400" dirty="0"/>
          </a:p>
          <a:p>
            <a:pPr lvl="1">
              <a:defRPr/>
            </a:pPr>
            <a:r>
              <a:rPr lang="en-CA" sz="2400" dirty="0"/>
              <a:t>Similarity Graph:</a:t>
            </a:r>
          </a:p>
          <a:p>
            <a:pPr lvl="2">
              <a:defRPr/>
            </a:pPr>
            <a:r>
              <a:rPr lang="en-CA" dirty="0"/>
              <a:t>Nodes → entities</a:t>
            </a:r>
          </a:p>
          <a:p>
            <a:pPr lvl="2">
              <a:defRPr/>
            </a:pPr>
            <a:r>
              <a:rPr lang="en-CA" dirty="0"/>
              <a:t>Edges → candidate matches</a:t>
            </a:r>
          </a:p>
          <a:p>
            <a:pPr lvl="2">
              <a:defRPr/>
            </a:pPr>
            <a:r>
              <a:rPr lang="en-CA" dirty="0"/>
              <a:t>Edge weights → matching likelihood (based on similarity score)</a:t>
            </a:r>
          </a:p>
          <a:p>
            <a:pPr>
              <a:defRPr/>
            </a:pPr>
            <a:endParaRPr lang="en-CA" sz="2400" dirty="0"/>
          </a:p>
          <a:p>
            <a:pPr>
              <a:defRPr/>
            </a:pPr>
            <a:r>
              <a:rPr lang="en-CA" sz="2800" dirty="0"/>
              <a:t>Output</a:t>
            </a:r>
            <a:endParaRPr lang="en-CA" sz="2400" dirty="0"/>
          </a:p>
          <a:p>
            <a:pPr lvl="1">
              <a:defRPr/>
            </a:pPr>
            <a:r>
              <a:rPr lang="en-CA" sz="2400" dirty="0"/>
              <a:t>Equivalence Clusters</a:t>
            </a:r>
          </a:p>
        </p:txBody>
      </p:sp>
      <p:sp>
        <p:nvSpPr>
          <p:cNvPr id="7" name="Footer Placeholder 1">
            <a:extLst>
              <a:ext uri="{FF2B5EF4-FFF2-40B4-BE49-F238E27FC236}">
                <a16:creationId xmlns:a16="http://schemas.microsoft.com/office/drawing/2014/main" id="{B9391469-1A68-44EC-B278-2A7016E8D336}"/>
              </a:ext>
            </a:extLst>
          </p:cNvPr>
          <p:cNvSpPr txBox="1">
            <a:spLocks/>
          </p:cNvSpPr>
          <p:nvPr/>
        </p:nvSpPr>
        <p:spPr>
          <a:xfrm>
            <a:off x="3107812" y="6496720"/>
            <a:ext cx="3240360" cy="365125"/>
          </a:xfrm>
          <a:prstGeom prst="rect">
            <a:avLst/>
          </a:prstGeom>
        </p:spPr>
        <p:txBody>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1400" dirty="0"/>
              <a:t>Papadakis, Ioannou, Palpanas</a:t>
            </a:r>
            <a:endParaRPr lang="el-GR" sz="1400" dirty="0"/>
          </a:p>
        </p:txBody>
      </p:sp>
      <p:sp>
        <p:nvSpPr>
          <p:cNvPr id="8" name="Subtitle 2">
            <a:extLst>
              <a:ext uri="{FF2B5EF4-FFF2-40B4-BE49-F238E27FC236}">
                <a16:creationId xmlns:a16="http://schemas.microsoft.com/office/drawing/2014/main" id="{94C4F9EF-2FFC-42AA-870A-8EBB89377B24}"/>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pic>
        <p:nvPicPr>
          <p:cNvPr id="2" name="Picture 1">
            <a:extLst>
              <a:ext uri="{FF2B5EF4-FFF2-40B4-BE49-F238E27FC236}">
                <a16:creationId xmlns:a16="http://schemas.microsoft.com/office/drawing/2014/main" id="{7414A5B3-890D-45A1-97CC-E42614FAF790}"/>
              </a:ext>
            </a:extLst>
          </p:cNvPr>
          <p:cNvPicPr>
            <a:picLocks noChangeAspect="1"/>
          </p:cNvPicPr>
          <p:nvPr/>
        </p:nvPicPr>
        <p:blipFill>
          <a:blip r:embed="rId3"/>
          <a:stretch>
            <a:fillRect/>
          </a:stretch>
        </p:blipFill>
        <p:spPr>
          <a:xfrm>
            <a:off x="5364088" y="74606"/>
            <a:ext cx="3680809" cy="482373"/>
          </a:xfrm>
          <a:prstGeom prst="rect">
            <a:avLst/>
          </a:prstGeom>
        </p:spPr>
      </p:pic>
      <p:grpSp>
        <p:nvGrpSpPr>
          <p:cNvPr id="78849" name="Group 78848">
            <a:extLst>
              <a:ext uri="{FF2B5EF4-FFF2-40B4-BE49-F238E27FC236}">
                <a16:creationId xmlns:a16="http://schemas.microsoft.com/office/drawing/2014/main" id="{CB22AA2E-D4D7-4466-A093-91DC0FF4DFAC}"/>
              </a:ext>
            </a:extLst>
          </p:cNvPr>
          <p:cNvGrpSpPr/>
          <p:nvPr/>
        </p:nvGrpSpPr>
        <p:grpSpPr>
          <a:xfrm>
            <a:off x="6588224" y="1916832"/>
            <a:ext cx="812066" cy="1254642"/>
            <a:chOff x="6601824" y="4364427"/>
            <a:chExt cx="812066" cy="1254642"/>
          </a:xfrm>
        </p:grpSpPr>
        <p:pic>
          <p:nvPicPr>
            <p:cNvPr id="20" name="Picture 19" descr="A clock tower in the background&#10;&#10;Description automatically generated">
              <a:extLst>
                <a:ext uri="{FF2B5EF4-FFF2-40B4-BE49-F238E27FC236}">
                  <a16:creationId xmlns:a16="http://schemas.microsoft.com/office/drawing/2014/main" id="{6DAD2FD3-A646-4ABF-B7E7-33CEB5F6B7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1824" y="4364427"/>
              <a:ext cx="812066" cy="1254642"/>
            </a:xfrm>
            <a:prstGeom prst="rect">
              <a:avLst/>
            </a:prstGeom>
          </p:spPr>
        </p:pic>
        <p:sp>
          <p:nvSpPr>
            <p:cNvPr id="30" name="Oval 29">
              <a:extLst>
                <a:ext uri="{FF2B5EF4-FFF2-40B4-BE49-F238E27FC236}">
                  <a16:creationId xmlns:a16="http://schemas.microsoft.com/office/drawing/2014/main" id="{3837F371-527C-4EE3-8BCD-A54DBF789C3F}"/>
                </a:ext>
              </a:extLst>
            </p:cNvPr>
            <p:cNvSpPr/>
            <p:nvPr/>
          </p:nvSpPr>
          <p:spPr>
            <a:xfrm>
              <a:off x="7204492" y="5415193"/>
              <a:ext cx="198384" cy="19838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grpSp>
        <p:nvGrpSpPr>
          <p:cNvPr id="78850" name="Group 78849">
            <a:extLst>
              <a:ext uri="{FF2B5EF4-FFF2-40B4-BE49-F238E27FC236}">
                <a16:creationId xmlns:a16="http://schemas.microsoft.com/office/drawing/2014/main" id="{686CB10B-E966-41C0-9F6B-FC6104A28F18}"/>
              </a:ext>
            </a:extLst>
          </p:cNvPr>
          <p:cNvGrpSpPr/>
          <p:nvPr/>
        </p:nvGrpSpPr>
        <p:grpSpPr>
          <a:xfrm>
            <a:off x="8185699" y="1987160"/>
            <a:ext cx="693181" cy="1249925"/>
            <a:chOff x="8199299" y="4434755"/>
            <a:chExt cx="693181" cy="1249925"/>
          </a:xfrm>
        </p:grpSpPr>
        <p:pic>
          <p:nvPicPr>
            <p:cNvPr id="23" name="Picture 22">
              <a:extLst>
                <a:ext uri="{FF2B5EF4-FFF2-40B4-BE49-F238E27FC236}">
                  <a16:creationId xmlns:a16="http://schemas.microsoft.com/office/drawing/2014/main" id="{18B157D2-373E-4E5A-9062-7CE23E14966A}"/>
                </a:ext>
              </a:extLst>
            </p:cNvPr>
            <p:cNvPicPr>
              <a:picLocks noChangeAspect="1"/>
            </p:cNvPicPr>
            <p:nvPr/>
          </p:nvPicPr>
          <p:blipFill>
            <a:blip r:embed="rId5"/>
            <a:stretch>
              <a:fillRect/>
            </a:stretch>
          </p:blipFill>
          <p:spPr>
            <a:xfrm>
              <a:off x="8199299" y="4434755"/>
              <a:ext cx="638648" cy="1249925"/>
            </a:xfrm>
            <a:prstGeom prst="rect">
              <a:avLst/>
            </a:prstGeom>
          </p:spPr>
        </p:pic>
        <p:sp>
          <p:nvSpPr>
            <p:cNvPr id="36" name="Oval 35">
              <a:extLst>
                <a:ext uri="{FF2B5EF4-FFF2-40B4-BE49-F238E27FC236}">
                  <a16:creationId xmlns:a16="http://schemas.microsoft.com/office/drawing/2014/main" id="{CA4227FB-8CCB-449C-B6E1-945416E59027}"/>
                </a:ext>
              </a:extLst>
            </p:cNvPr>
            <p:cNvSpPr/>
            <p:nvPr/>
          </p:nvSpPr>
          <p:spPr>
            <a:xfrm>
              <a:off x="8694096" y="5445224"/>
              <a:ext cx="198384" cy="19838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24" name="Connector: Curved 23">
            <a:extLst>
              <a:ext uri="{FF2B5EF4-FFF2-40B4-BE49-F238E27FC236}">
                <a16:creationId xmlns:a16="http://schemas.microsoft.com/office/drawing/2014/main" id="{8F942F53-5FE4-47F9-8223-667944CB5138}"/>
              </a:ext>
            </a:extLst>
          </p:cNvPr>
          <p:cNvCxnSpPr>
            <a:cxnSpLocks/>
            <a:stCxn id="36" idx="4"/>
            <a:endCxn id="30" idx="4"/>
          </p:cNvCxnSpPr>
          <p:nvPr/>
        </p:nvCxnSpPr>
        <p:spPr>
          <a:xfrm rot="5400000" flipH="1">
            <a:off x="8019870" y="2436196"/>
            <a:ext cx="30031" cy="1489604"/>
          </a:xfrm>
          <a:prstGeom prst="curvedConnector3">
            <a:avLst>
              <a:gd name="adj1" fmla="val -761213"/>
            </a:avLst>
          </a:prstGeom>
        </p:spPr>
        <p:style>
          <a:lnRef idx="3">
            <a:schemeClr val="accent2"/>
          </a:lnRef>
          <a:fillRef idx="0">
            <a:schemeClr val="accent2"/>
          </a:fillRef>
          <a:effectRef idx="2">
            <a:schemeClr val="accent2"/>
          </a:effectRef>
          <a:fontRef idx="minor">
            <a:schemeClr val="tx1"/>
          </a:fontRef>
        </p:style>
      </p:cxnSp>
      <p:grpSp>
        <p:nvGrpSpPr>
          <p:cNvPr id="78855" name="Group 78854">
            <a:extLst>
              <a:ext uri="{FF2B5EF4-FFF2-40B4-BE49-F238E27FC236}">
                <a16:creationId xmlns:a16="http://schemas.microsoft.com/office/drawing/2014/main" id="{E1EA852D-F8EC-4D46-AA39-B49D5BC179E8}"/>
              </a:ext>
            </a:extLst>
          </p:cNvPr>
          <p:cNvGrpSpPr/>
          <p:nvPr/>
        </p:nvGrpSpPr>
        <p:grpSpPr>
          <a:xfrm>
            <a:off x="5564981" y="2717269"/>
            <a:ext cx="487947" cy="1249925"/>
            <a:chOff x="5578581" y="5164864"/>
            <a:chExt cx="487947" cy="1249925"/>
          </a:xfrm>
        </p:grpSpPr>
        <p:pic>
          <p:nvPicPr>
            <p:cNvPr id="41" name="Picture 40">
              <a:extLst>
                <a:ext uri="{FF2B5EF4-FFF2-40B4-BE49-F238E27FC236}">
                  <a16:creationId xmlns:a16="http://schemas.microsoft.com/office/drawing/2014/main" id="{AA0889A5-3D45-4F85-864B-D6618EE008E5}"/>
                </a:ext>
              </a:extLst>
            </p:cNvPr>
            <p:cNvPicPr>
              <a:picLocks noChangeAspect="1"/>
            </p:cNvPicPr>
            <p:nvPr/>
          </p:nvPicPr>
          <p:blipFill>
            <a:blip r:embed="rId6"/>
            <a:stretch>
              <a:fillRect/>
            </a:stretch>
          </p:blipFill>
          <p:spPr>
            <a:xfrm>
              <a:off x="5578581" y="5164864"/>
              <a:ext cx="481273" cy="1249925"/>
            </a:xfrm>
            <a:prstGeom prst="rect">
              <a:avLst/>
            </a:prstGeom>
          </p:spPr>
        </p:pic>
        <p:sp>
          <p:nvSpPr>
            <p:cNvPr id="42" name="Oval 41">
              <a:extLst>
                <a:ext uri="{FF2B5EF4-FFF2-40B4-BE49-F238E27FC236}">
                  <a16:creationId xmlns:a16="http://schemas.microsoft.com/office/drawing/2014/main" id="{B4B0DC61-9F92-4A43-AB0E-5AF70B2FD8D3}"/>
                </a:ext>
              </a:extLst>
            </p:cNvPr>
            <p:cNvSpPr/>
            <p:nvPr/>
          </p:nvSpPr>
          <p:spPr>
            <a:xfrm>
              <a:off x="5868144" y="6182944"/>
              <a:ext cx="198384" cy="19838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cxnSp>
        <p:nvCxnSpPr>
          <p:cNvPr id="44" name="Connector: Curved 43">
            <a:extLst>
              <a:ext uri="{FF2B5EF4-FFF2-40B4-BE49-F238E27FC236}">
                <a16:creationId xmlns:a16="http://schemas.microsoft.com/office/drawing/2014/main" id="{2BBFB5C0-C960-4CB4-927F-801AB0639BF8}"/>
              </a:ext>
            </a:extLst>
          </p:cNvPr>
          <p:cNvCxnSpPr>
            <a:cxnSpLocks/>
            <a:stCxn id="36" idx="5"/>
            <a:endCxn id="42" idx="6"/>
          </p:cNvCxnSpPr>
          <p:nvPr/>
        </p:nvCxnSpPr>
        <p:spPr>
          <a:xfrm rot="5400000">
            <a:off x="7117588" y="2102301"/>
            <a:ext cx="667581" cy="2796899"/>
          </a:xfrm>
          <a:prstGeom prst="curvedConnector2">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41579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lvl1pPr>
              <a:defRPr>
                <a:solidFill>
                  <a:schemeClr val="tx1"/>
                </a:solidFill>
                <a:latin typeface="Tw Cen MT" pitchFamily="34" charset="0"/>
                <a:cs typeface="Arial" panose="020B0604020202020204" pitchFamily="34" charset="0"/>
              </a:defRPr>
            </a:lvl1pPr>
            <a:lvl2pPr marL="742950" indent="-285750">
              <a:defRPr>
                <a:solidFill>
                  <a:schemeClr val="tx1"/>
                </a:solidFill>
                <a:latin typeface="Tw Cen MT" pitchFamily="34" charset="0"/>
                <a:cs typeface="Arial" panose="020B0604020202020204" pitchFamily="34" charset="0"/>
              </a:defRPr>
            </a:lvl2pPr>
            <a:lvl3pPr marL="1143000" indent="-228600">
              <a:defRPr>
                <a:solidFill>
                  <a:schemeClr val="tx1"/>
                </a:solidFill>
                <a:latin typeface="Tw Cen MT" pitchFamily="34" charset="0"/>
                <a:cs typeface="Arial" panose="020B0604020202020204" pitchFamily="34" charset="0"/>
              </a:defRPr>
            </a:lvl3pPr>
            <a:lvl4pPr marL="1600200" indent="-228600">
              <a:defRPr>
                <a:solidFill>
                  <a:schemeClr val="tx1"/>
                </a:solidFill>
                <a:latin typeface="Tw Cen MT" pitchFamily="34" charset="0"/>
                <a:cs typeface="Arial" panose="020B0604020202020204" pitchFamily="34" charset="0"/>
              </a:defRPr>
            </a:lvl4pPr>
            <a:lvl5pPr marL="2057400" indent="-228600">
              <a:defRPr>
                <a:solidFill>
                  <a:schemeClr val="tx1"/>
                </a:solidFill>
                <a:latin typeface="Tw Cen MT" pitchFamily="34" charset="0"/>
                <a:cs typeface="Arial" panose="020B0604020202020204" pitchFamily="34" charset="0"/>
              </a:defRPr>
            </a:lvl5pPr>
            <a:lvl6pPr marL="25146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6pPr>
            <a:lvl7pPr marL="29718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7pPr>
            <a:lvl8pPr marL="34290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8pPr>
            <a:lvl9pPr marL="38862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9pPr>
          </a:lstStyle>
          <a:p>
            <a:pPr>
              <a:lnSpc>
                <a:spcPct val="90000"/>
              </a:lnSpc>
            </a:pPr>
            <a:fld id="{C141258D-6BF5-4916-B682-032D76EF4D66}" type="slidenum">
              <a:rPr lang="en-US" altLang="el-GR" sz="1100">
                <a:solidFill>
                  <a:schemeClr val="bg1"/>
                </a:solidFill>
              </a:rPr>
              <a:pPr>
                <a:lnSpc>
                  <a:spcPct val="90000"/>
                </a:lnSpc>
              </a:pPr>
              <a:t>29</a:t>
            </a:fld>
            <a:endParaRPr lang="en-US" altLang="el-GR" sz="1100">
              <a:solidFill>
                <a:schemeClr val="bg1"/>
              </a:solidFill>
            </a:endParaRPr>
          </a:p>
        </p:txBody>
      </p:sp>
      <p:sp>
        <p:nvSpPr>
          <p:cNvPr id="41987" name="Rectangle 2"/>
          <p:cNvSpPr>
            <a:spLocks noGrp="1"/>
          </p:cNvSpPr>
          <p:nvPr>
            <p:ph type="title"/>
          </p:nvPr>
        </p:nvSpPr>
        <p:spPr>
          <a:xfrm>
            <a:off x="0" y="0"/>
            <a:ext cx="9144000" cy="692696"/>
          </a:xfrm>
        </p:spPr>
        <p:txBody>
          <a:bodyPr>
            <a:normAutofit fontScale="90000"/>
          </a:bodyPr>
          <a:lstStyle/>
          <a:p>
            <a:r>
              <a:rPr lang="en-CA" altLang="el-GR" dirty="0"/>
              <a:t>Clustering Algorithms for Record Linkage</a:t>
            </a:r>
          </a:p>
        </p:txBody>
      </p:sp>
      <p:sp>
        <p:nvSpPr>
          <p:cNvPr id="78852" name="Rectangle 3"/>
          <p:cNvSpPr>
            <a:spLocks noGrp="1"/>
          </p:cNvSpPr>
          <p:nvPr>
            <p:ph type="body" idx="1"/>
          </p:nvPr>
        </p:nvSpPr>
        <p:spPr>
          <a:xfrm>
            <a:off x="251520" y="836712"/>
            <a:ext cx="8892480" cy="5256584"/>
          </a:xfrm>
        </p:spPr>
        <p:txBody>
          <a:bodyPr>
            <a:normAutofit fontScale="92500" lnSpcReduction="10000"/>
          </a:bodyPr>
          <a:lstStyle/>
          <a:p>
            <a:pPr marL="0" indent="0">
              <a:buNone/>
              <a:defRPr/>
            </a:pPr>
            <a:r>
              <a:rPr lang="en-CA" dirty="0"/>
              <a:t>Relies on 1-1 constraint </a:t>
            </a:r>
          </a:p>
          <a:p>
            <a:pPr lvl="1">
              <a:defRPr/>
            </a:pPr>
            <a:r>
              <a:rPr lang="en-CA" sz="2400" dirty="0"/>
              <a:t>1 entity from source dataset matches to 1 entity from target dataset</a:t>
            </a:r>
          </a:p>
          <a:p>
            <a:pPr marL="457200" lvl="1" indent="0">
              <a:buNone/>
              <a:defRPr/>
            </a:pPr>
            <a:endParaRPr lang="en-CA" sz="2400" dirty="0"/>
          </a:p>
          <a:p>
            <a:pPr marL="514350" indent="-514350">
              <a:buFont typeface="+mj-lt"/>
              <a:buAutoNum type="arabicPeriod"/>
              <a:defRPr/>
            </a:pPr>
            <a:r>
              <a:rPr lang="en-CA" dirty="0"/>
              <a:t>Unique Mapping Clustering </a:t>
            </a:r>
            <a:r>
              <a:rPr lang="da-DK" dirty="0"/>
              <a:t>[1]</a:t>
            </a:r>
            <a:r>
              <a:rPr lang="en-US" dirty="0"/>
              <a:t>[2]</a:t>
            </a:r>
            <a:endParaRPr lang="en-CA" dirty="0"/>
          </a:p>
          <a:p>
            <a:pPr lvl="1">
              <a:defRPr/>
            </a:pPr>
            <a:r>
              <a:rPr lang="en-CA" sz="2400" dirty="0"/>
              <a:t>Sorts all edges in </a:t>
            </a:r>
            <a:r>
              <a:rPr lang="en-CA" sz="2400" dirty="0">
                <a:solidFill>
                  <a:srgbClr val="C00000"/>
                </a:solidFill>
              </a:rPr>
              <a:t>decreasing weight</a:t>
            </a:r>
          </a:p>
          <a:p>
            <a:pPr lvl="1">
              <a:defRPr/>
            </a:pPr>
            <a:r>
              <a:rPr lang="en-CA" sz="2400" dirty="0"/>
              <a:t>Starting from the top, each edge corresponds to a pair of duplicates </a:t>
            </a:r>
            <a:r>
              <a:rPr lang="en-CA" sz="2400" b="1" dirty="0">
                <a:solidFill>
                  <a:srgbClr val="C00000"/>
                </a:solidFill>
              </a:rPr>
              <a:t>if</a:t>
            </a:r>
            <a:r>
              <a:rPr lang="en-CA" sz="2400" dirty="0"/>
              <a:t>:</a:t>
            </a:r>
          </a:p>
          <a:p>
            <a:pPr lvl="2">
              <a:defRPr/>
            </a:pPr>
            <a:r>
              <a:rPr lang="en-CA" sz="2000" dirty="0"/>
              <a:t>None of the adjacent entities has already been matched</a:t>
            </a:r>
          </a:p>
          <a:p>
            <a:pPr lvl="2">
              <a:defRPr/>
            </a:pPr>
            <a:r>
              <a:rPr lang="en-CA" sz="2000" dirty="0"/>
              <a:t>predefined threshold &lt; edge weight</a:t>
            </a:r>
          </a:p>
          <a:p>
            <a:pPr marL="514350" indent="-514350">
              <a:buFont typeface="+mj-lt"/>
              <a:buAutoNum type="arabicPeriod"/>
              <a:defRPr/>
            </a:pPr>
            <a:r>
              <a:rPr lang="en-US" dirty="0"/>
              <a:t>Row-Column Clustering [3]</a:t>
            </a:r>
          </a:p>
          <a:p>
            <a:pPr lvl="1">
              <a:defRPr/>
            </a:pPr>
            <a:r>
              <a:rPr lang="en-US" sz="2400" dirty="0"/>
              <a:t>efficient approximation of the </a:t>
            </a:r>
            <a:r>
              <a:rPr lang="en-US" sz="2400" dirty="0">
                <a:solidFill>
                  <a:srgbClr val="C00000"/>
                </a:solidFill>
              </a:rPr>
              <a:t>Hungarian Algorithm</a:t>
            </a:r>
          </a:p>
          <a:p>
            <a:pPr marL="514350" indent="-514350">
              <a:buFont typeface="+mj-lt"/>
              <a:buAutoNum type="arabicPeriod"/>
              <a:defRPr/>
            </a:pPr>
            <a:r>
              <a:rPr lang="en-US" dirty="0"/>
              <a:t>Best Assignment Clustering [4]</a:t>
            </a:r>
          </a:p>
          <a:p>
            <a:pPr marL="741363" lvl="1" indent="-341313">
              <a:defRPr/>
            </a:pPr>
            <a:r>
              <a:rPr lang="en-US" sz="2400" dirty="0"/>
              <a:t>efficient, heuristic solution to the </a:t>
            </a:r>
            <a:r>
              <a:rPr lang="en-US" sz="2400" dirty="0">
                <a:solidFill>
                  <a:srgbClr val="C00000"/>
                </a:solidFill>
              </a:rPr>
              <a:t>assignment problem </a:t>
            </a:r>
            <a:r>
              <a:rPr lang="en-US" sz="2400" dirty="0"/>
              <a:t>in unbalanced bipartite graphs</a:t>
            </a:r>
            <a:endParaRPr lang="en-CA" sz="2400" dirty="0"/>
          </a:p>
        </p:txBody>
      </p:sp>
      <p:sp>
        <p:nvSpPr>
          <p:cNvPr id="2" name="Footer Placeholder 1"/>
          <p:cNvSpPr>
            <a:spLocks noGrp="1"/>
          </p:cNvSpPr>
          <p:nvPr>
            <p:ph type="ftr" sz="quarter" idx="11"/>
          </p:nvPr>
        </p:nvSpPr>
        <p:spPr/>
        <p:txBody>
          <a:bodyPr/>
          <a:lstStyle/>
          <a:p>
            <a:r>
              <a:rPr lang="pt-BR" dirty="0"/>
              <a:t>Papadakis, Ioannou, Palpanas</a:t>
            </a:r>
            <a:endParaRPr lang="el-GR" dirty="0"/>
          </a:p>
        </p:txBody>
      </p:sp>
      <p:sp>
        <p:nvSpPr>
          <p:cNvPr id="7" name="Subtitle 2">
            <a:extLst>
              <a:ext uri="{FF2B5EF4-FFF2-40B4-BE49-F238E27FC236}">
                <a16:creationId xmlns:a16="http://schemas.microsoft.com/office/drawing/2014/main" id="{BAE35013-F138-4F12-A102-86204D56C132}"/>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12079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548B5E89-B67A-4100-A1B9-FD7FB4F2A90C}"/>
              </a:ext>
            </a:extLst>
          </p:cNvPr>
          <p:cNvSpPr txBox="1">
            <a:spLocks/>
          </p:cNvSpPr>
          <p:nvPr/>
        </p:nvSpPr>
        <p:spPr>
          <a:xfrm>
            <a:off x="251520" y="1798576"/>
            <a:ext cx="8892480" cy="4459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000" dirty="0"/>
              <a:t>Motivation </a:t>
            </a:r>
          </a:p>
          <a:p>
            <a:pPr lvl="1"/>
            <a:r>
              <a:rPr lang="en-US" sz="3000" dirty="0"/>
              <a:t>Preliminaries</a:t>
            </a:r>
          </a:p>
        </p:txBody>
      </p:sp>
      <p:sp>
        <p:nvSpPr>
          <p:cNvPr id="5" name="Subtitle 2">
            <a:extLst>
              <a:ext uri="{FF2B5EF4-FFF2-40B4-BE49-F238E27FC236}">
                <a16:creationId xmlns:a16="http://schemas.microsoft.com/office/drawing/2014/main" id="{CCFB44C0-650E-46EF-AE34-4BA45ED0DD2D}"/>
              </a:ext>
            </a:extLst>
          </p:cNvPr>
          <p:cNvSpPr txBox="1">
            <a:spLocks/>
          </p:cNvSpPr>
          <p:nvPr/>
        </p:nvSpPr>
        <p:spPr>
          <a:xfrm>
            <a:off x="-7342" y="1066415"/>
            <a:ext cx="7956376" cy="720080"/>
          </a:xfrm>
          <a:prstGeom prst="rect">
            <a:avLst/>
          </a:prstGeom>
          <a:solidFill>
            <a:schemeClr val="tx1"/>
          </a:solidFill>
        </p:spPr>
        <p:txBody>
          <a:bodyPr vert="horz" lIns="252000" tIns="0" rIns="91440" bIns="45720" rtlCol="0" anchor="ctr">
            <a:normAutofit/>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endParaRPr lang="en-US" dirty="0"/>
          </a:p>
        </p:txBody>
      </p:sp>
      <p:sp>
        <p:nvSpPr>
          <p:cNvPr id="2" name="Τίτλος 1">
            <a:extLst>
              <a:ext uri="{FF2B5EF4-FFF2-40B4-BE49-F238E27FC236}">
                <a16:creationId xmlns:a16="http://schemas.microsoft.com/office/drawing/2014/main" id="{42B0234A-28F7-47F0-84DB-EFDD1168BD42}"/>
              </a:ext>
            </a:extLst>
          </p:cNvPr>
          <p:cNvSpPr txBox="1">
            <a:spLocks/>
          </p:cNvSpPr>
          <p:nvPr/>
        </p:nvSpPr>
        <p:spPr>
          <a:xfrm>
            <a:off x="179512" y="1052736"/>
            <a:ext cx="7769522" cy="72008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bg2"/>
                </a:solidFill>
              </a:rPr>
              <a:t>Part A – Introduction </a:t>
            </a:r>
          </a:p>
        </p:txBody>
      </p:sp>
      <p:sp>
        <p:nvSpPr>
          <p:cNvPr id="6" name="Θέση περιεχομένου 2">
            <a:extLst>
              <a:ext uri="{FF2B5EF4-FFF2-40B4-BE49-F238E27FC236}">
                <a16:creationId xmlns:a16="http://schemas.microsoft.com/office/drawing/2014/main" id="{991A5647-8CC0-42AB-BAFC-4BA2244BF5F5}"/>
              </a:ext>
            </a:extLst>
          </p:cNvPr>
          <p:cNvSpPr txBox="1">
            <a:spLocks/>
          </p:cNvSpPr>
          <p:nvPr/>
        </p:nvSpPr>
        <p:spPr>
          <a:xfrm>
            <a:off x="251520" y="2924944"/>
            <a:ext cx="6840760" cy="30908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a:t>Four Generations</a:t>
            </a:r>
            <a:endParaRPr lang="en-US" dirty="0"/>
          </a:p>
          <a:p>
            <a:r>
              <a:rPr lang="en-US" sz="3300" dirty="0"/>
              <a:t>Entity Resolution Revisited: Leveraging External Knowledge</a:t>
            </a:r>
          </a:p>
          <a:p>
            <a:r>
              <a:rPr lang="en-US" sz="3300" dirty="0"/>
              <a:t>Challenges and Final Remarks</a:t>
            </a:r>
            <a:endParaRPr lang="el-GR" sz="3300" dirty="0"/>
          </a:p>
        </p:txBody>
      </p:sp>
      <p:sp>
        <p:nvSpPr>
          <p:cNvPr id="4" name="Footer Placeholder 3">
            <a:extLst>
              <a:ext uri="{FF2B5EF4-FFF2-40B4-BE49-F238E27FC236}">
                <a16:creationId xmlns:a16="http://schemas.microsoft.com/office/drawing/2014/main" id="{6EFFA4DF-4F22-4A37-8EFD-B4B47643D044}"/>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747716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a:xfrm>
            <a:off x="251520" y="0"/>
            <a:ext cx="8513440" cy="620688"/>
          </a:xfrm>
        </p:spPr>
        <p:txBody>
          <a:bodyPr>
            <a:normAutofit fontScale="90000"/>
          </a:bodyPr>
          <a:lstStyle/>
          <a:p>
            <a:pPr algn="l"/>
            <a:r>
              <a:rPr lang="en-CA" altLang="el-GR" dirty="0"/>
              <a:t>Clustering Algorithms for </a:t>
            </a:r>
            <a:r>
              <a:rPr lang="en-CA" altLang="el-GR" dirty="0" err="1"/>
              <a:t>Deduplication</a:t>
            </a:r>
            <a:endParaRPr lang="en-CA" altLang="el-GR" dirty="0"/>
          </a:p>
        </p:txBody>
      </p:sp>
      <p:sp>
        <p:nvSpPr>
          <p:cNvPr id="37892" name="Rectangle 3"/>
          <p:cNvSpPr>
            <a:spLocks noGrp="1"/>
          </p:cNvSpPr>
          <p:nvPr>
            <p:ph type="body" sz="half" idx="1"/>
          </p:nvPr>
        </p:nvSpPr>
        <p:spPr>
          <a:xfrm>
            <a:off x="179512" y="836712"/>
            <a:ext cx="4812287" cy="4525963"/>
          </a:xfrm>
        </p:spPr>
        <p:txBody>
          <a:bodyPr/>
          <a:lstStyle/>
          <a:p>
            <a:pPr>
              <a:lnSpc>
                <a:spcPct val="90000"/>
              </a:lnSpc>
            </a:pPr>
            <a:r>
              <a:rPr lang="en-CA" altLang="el-GR" sz="2500" dirty="0"/>
              <a:t>A wealth of literature on clustering algorithms</a:t>
            </a:r>
          </a:p>
          <a:p>
            <a:pPr>
              <a:lnSpc>
                <a:spcPct val="90000"/>
              </a:lnSpc>
            </a:pPr>
            <a:r>
              <a:rPr lang="en-CA" altLang="el-GR" sz="2500" dirty="0"/>
              <a:t>Requirements:</a:t>
            </a:r>
          </a:p>
          <a:p>
            <a:pPr lvl="1">
              <a:lnSpc>
                <a:spcPct val="90000"/>
              </a:lnSpc>
            </a:pPr>
            <a:r>
              <a:rPr lang="en-CA" altLang="el-GR" sz="2200" dirty="0" err="1"/>
              <a:t>Partitional</a:t>
            </a:r>
            <a:r>
              <a:rPr lang="en-CA" altLang="el-GR" sz="2200" dirty="0"/>
              <a:t> and disjoint Algorithms</a:t>
            </a:r>
          </a:p>
          <a:p>
            <a:pPr lvl="2">
              <a:lnSpc>
                <a:spcPct val="90000"/>
              </a:lnSpc>
            </a:pPr>
            <a:r>
              <a:rPr lang="en-CA" altLang="el-GR" sz="2100" dirty="0"/>
              <a:t>Sometimes overlapping may be desirable</a:t>
            </a:r>
          </a:p>
          <a:p>
            <a:pPr lvl="1">
              <a:lnSpc>
                <a:spcPct val="90000"/>
              </a:lnSpc>
            </a:pPr>
            <a:r>
              <a:rPr lang="en-CA" altLang="el-GR" sz="2200" dirty="0"/>
              <a:t>Goal: Sets of clusters that</a:t>
            </a:r>
          </a:p>
          <a:p>
            <a:pPr lvl="2">
              <a:lnSpc>
                <a:spcPct val="90000"/>
              </a:lnSpc>
            </a:pPr>
            <a:r>
              <a:rPr lang="en-CA" altLang="el-GR" sz="2100" dirty="0"/>
              <a:t>maximize the </a:t>
            </a:r>
            <a:r>
              <a:rPr lang="en-CA" altLang="el-GR" sz="2100" dirty="0">
                <a:solidFill>
                  <a:srgbClr val="C00000"/>
                </a:solidFill>
              </a:rPr>
              <a:t>intra-cluster</a:t>
            </a:r>
            <a:r>
              <a:rPr lang="en-CA" altLang="el-GR" sz="2100" dirty="0"/>
              <a:t> weights</a:t>
            </a:r>
          </a:p>
          <a:p>
            <a:pPr lvl="2">
              <a:lnSpc>
                <a:spcPct val="90000"/>
              </a:lnSpc>
            </a:pPr>
            <a:r>
              <a:rPr lang="en-CA" altLang="el-GR" sz="2100" dirty="0"/>
              <a:t>minimize the </a:t>
            </a:r>
            <a:r>
              <a:rPr lang="en-CA" altLang="el-GR" sz="2100" dirty="0">
                <a:solidFill>
                  <a:srgbClr val="C00000"/>
                </a:solidFill>
              </a:rPr>
              <a:t>inter-cluster</a:t>
            </a:r>
            <a:r>
              <a:rPr lang="en-CA" altLang="el-GR" sz="2100" dirty="0"/>
              <a:t> edge weights</a:t>
            </a:r>
          </a:p>
        </p:txBody>
      </p:sp>
      <p:pic>
        <p:nvPicPr>
          <p:cNvPr id="37893" name="Picture 1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134280" y="1589808"/>
            <a:ext cx="4000500" cy="4127500"/>
          </a:xfrm>
        </p:spPr>
      </p:pic>
      <p:sp>
        <p:nvSpPr>
          <p:cNvPr id="268308" name="Oval 20"/>
          <p:cNvSpPr>
            <a:spLocks noChangeArrowheads="1"/>
          </p:cNvSpPr>
          <p:nvPr/>
        </p:nvSpPr>
        <p:spPr bwMode="auto">
          <a:xfrm>
            <a:off x="7241232" y="3827512"/>
            <a:ext cx="1219200" cy="609600"/>
          </a:xfrm>
          <a:prstGeom prst="ellipse">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w Cen MT" pitchFamily="34" charset="0"/>
                <a:cs typeface="Arial" panose="020B0604020202020204" pitchFamily="34" charset="0"/>
              </a:defRPr>
            </a:lvl1pPr>
            <a:lvl2pPr marL="742950" indent="-285750">
              <a:defRPr>
                <a:solidFill>
                  <a:schemeClr val="tx1"/>
                </a:solidFill>
                <a:latin typeface="Tw Cen MT" pitchFamily="34" charset="0"/>
                <a:cs typeface="Arial" panose="020B0604020202020204" pitchFamily="34" charset="0"/>
              </a:defRPr>
            </a:lvl2pPr>
            <a:lvl3pPr marL="1143000" indent="-228600">
              <a:defRPr>
                <a:solidFill>
                  <a:schemeClr val="tx1"/>
                </a:solidFill>
                <a:latin typeface="Tw Cen MT" pitchFamily="34" charset="0"/>
                <a:cs typeface="Arial" panose="020B0604020202020204" pitchFamily="34" charset="0"/>
              </a:defRPr>
            </a:lvl3pPr>
            <a:lvl4pPr marL="1600200" indent="-228600">
              <a:defRPr>
                <a:solidFill>
                  <a:schemeClr val="tx1"/>
                </a:solidFill>
                <a:latin typeface="Tw Cen MT" pitchFamily="34" charset="0"/>
                <a:cs typeface="Arial" panose="020B0604020202020204" pitchFamily="34" charset="0"/>
              </a:defRPr>
            </a:lvl4pPr>
            <a:lvl5pPr marL="2057400" indent="-228600">
              <a:defRPr>
                <a:solidFill>
                  <a:schemeClr val="tx1"/>
                </a:solidFill>
                <a:latin typeface="Tw Cen MT" pitchFamily="34" charset="0"/>
                <a:cs typeface="Arial" panose="020B0604020202020204" pitchFamily="34" charset="0"/>
              </a:defRPr>
            </a:lvl5pPr>
            <a:lvl6pPr marL="25146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6pPr>
            <a:lvl7pPr marL="29718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7pPr>
            <a:lvl8pPr marL="34290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8pPr>
            <a:lvl9pPr marL="38862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9pPr>
          </a:lstStyle>
          <a:p>
            <a:endParaRPr lang="el-GR" altLang="el-GR"/>
          </a:p>
        </p:txBody>
      </p:sp>
      <p:sp>
        <p:nvSpPr>
          <p:cNvPr id="37895" name="Text Box 21"/>
          <p:cNvSpPr txBox="1">
            <a:spLocks noChangeArrowheads="1"/>
          </p:cNvSpPr>
          <p:nvPr/>
        </p:nvSpPr>
        <p:spPr bwMode="auto">
          <a:xfrm>
            <a:off x="5278609" y="5733256"/>
            <a:ext cx="36150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w Cen MT" pitchFamily="34" charset="0"/>
                <a:cs typeface="Arial" panose="020B0604020202020204" pitchFamily="34" charset="0"/>
              </a:defRPr>
            </a:lvl1pPr>
            <a:lvl2pPr marL="742950" indent="-285750">
              <a:defRPr>
                <a:solidFill>
                  <a:schemeClr val="tx1"/>
                </a:solidFill>
                <a:latin typeface="Tw Cen MT" pitchFamily="34" charset="0"/>
                <a:cs typeface="Arial" panose="020B0604020202020204" pitchFamily="34" charset="0"/>
              </a:defRPr>
            </a:lvl2pPr>
            <a:lvl3pPr marL="1143000" indent="-228600">
              <a:defRPr>
                <a:solidFill>
                  <a:schemeClr val="tx1"/>
                </a:solidFill>
                <a:latin typeface="Tw Cen MT" pitchFamily="34" charset="0"/>
                <a:cs typeface="Arial" panose="020B0604020202020204" pitchFamily="34" charset="0"/>
              </a:defRPr>
            </a:lvl3pPr>
            <a:lvl4pPr marL="1600200" indent="-228600">
              <a:defRPr>
                <a:solidFill>
                  <a:schemeClr val="tx1"/>
                </a:solidFill>
                <a:latin typeface="Tw Cen MT" pitchFamily="34" charset="0"/>
                <a:cs typeface="Arial" panose="020B0604020202020204" pitchFamily="34" charset="0"/>
              </a:defRPr>
            </a:lvl4pPr>
            <a:lvl5pPr marL="2057400" indent="-228600">
              <a:defRPr>
                <a:solidFill>
                  <a:schemeClr val="tx1"/>
                </a:solidFill>
                <a:latin typeface="Tw Cen MT" pitchFamily="34" charset="0"/>
                <a:cs typeface="Arial" panose="020B0604020202020204" pitchFamily="34" charset="0"/>
              </a:defRPr>
            </a:lvl5pPr>
            <a:lvl6pPr marL="25146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6pPr>
            <a:lvl7pPr marL="29718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7pPr>
            <a:lvl8pPr marL="34290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8pPr>
            <a:lvl9pPr marL="38862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9pPr>
          </a:lstStyle>
          <a:p>
            <a:pPr algn="ctr" eaLnBrk="1" hangingPunct="1">
              <a:lnSpc>
                <a:spcPct val="100000"/>
              </a:lnSpc>
              <a:buSzTx/>
              <a:buFontTx/>
              <a:buNone/>
            </a:pPr>
            <a:r>
              <a:rPr lang="en-CA" altLang="el-GR" sz="1600" dirty="0">
                <a:latin typeface="Arial" panose="020B0604020202020204" pitchFamily="34" charset="0"/>
              </a:rPr>
              <a:t>Classification of clustering algorithms </a:t>
            </a:r>
          </a:p>
          <a:p>
            <a:pPr algn="ctr" eaLnBrk="1" hangingPunct="1">
              <a:lnSpc>
                <a:spcPct val="100000"/>
              </a:lnSpc>
              <a:buSzTx/>
              <a:buFontTx/>
              <a:buNone/>
            </a:pPr>
            <a:r>
              <a:rPr lang="en-CA" altLang="el-GR" sz="1600" dirty="0">
                <a:latin typeface="Arial" panose="020B0604020202020204" pitchFamily="34" charset="0"/>
              </a:rPr>
              <a:t>[6]</a:t>
            </a:r>
          </a:p>
        </p:txBody>
      </p:sp>
      <p:sp>
        <p:nvSpPr>
          <p:cNvPr id="2" name="Footer Placeholder 1"/>
          <p:cNvSpPr>
            <a:spLocks noGrp="1"/>
          </p:cNvSpPr>
          <p:nvPr>
            <p:ph type="ftr" sz="quarter" idx="10"/>
          </p:nvPr>
        </p:nvSpPr>
        <p:spPr/>
        <p:txBody>
          <a:bodyPr/>
          <a:lstStyle/>
          <a:p>
            <a:r>
              <a:rPr lang="pt-BR" dirty="0"/>
              <a:t>Papadakis, Ioannou, Palpanas</a:t>
            </a:r>
            <a:endParaRPr lang="el-GR" dirty="0"/>
          </a:p>
        </p:txBody>
      </p:sp>
      <p:sp>
        <p:nvSpPr>
          <p:cNvPr id="12" name="Subtitle 2">
            <a:extLst>
              <a:ext uri="{FF2B5EF4-FFF2-40B4-BE49-F238E27FC236}">
                <a16:creationId xmlns:a16="http://schemas.microsoft.com/office/drawing/2014/main" id="{6CE40EE6-20DC-41DD-8902-66C1C277B349}"/>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
        <p:nvSpPr>
          <p:cNvPr id="13" name="Fußzeilenplatzhalter 3">
            <a:extLst>
              <a:ext uri="{FF2B5EF4-FFF2-40B4-BE49-F238E27FC236}">
                <a16:creationId xmlns:a16="http://schemas.microsoft.com/office/drawing/2014/main" id="{35B9EEF0-7679-4514-B210-E49E8F1A75C5}"/>
              </a:ext>
            </a:extLst>
          </p:cNvPr>
          <p:cNvSpPr txBox="1">
            <a:spLocks/>
          </p:cNvSpPr>
          <p:nvPr/>
        </p:nvSpPr>
        <p:spPr>
          <a:xfrm>
            <a:off x="5868145" y="6597352"/>
            <a:ext cx="2818655" cy="173822"/>
          </a:xfrm>
          <a:prstGeom prst="rect">
            <a:avLst/>
          </a:prstGeom>
          <a:solidFill>
            <a:schemeClr val="bg1">
              <a:lumMod val="95000"/>
            </a:schemeClr>
          </a:solidFill>
        </p:spPr>
        <p:txBody>
          <a:bodyPr vert="horz" lIns="91440" tIns="45720" rIns="91440" bIns="45720" rtlCol="0" anchor="ctr"/>
          <a:lstStyle>
            <a:defPPr>
              <a:defRPr lang="el-G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dirty="0">
                <a:solidFill>
                  <a:schemeClr val="tx1"/>
                </a:solidFill>
              </a:rPr>
              <a:t> (courtesy of </a:t>
            </a:r>
            <a:r>
              <a:rPr lang="en-US" sz="1400" b="1" dirty="0" err="1">
                <a:solidFill>
                  <a:schemeClr val="tx1"/>
                </a:solidFill>
              </a:rPr>
              <a:t>Oktie</a:t>
            </a:r>
            <a:r>
              <a:rPr lang="en-US" sz="1400" b="1" dirty="0">
                <a:solidFill>
                  <a:schemeClr val="tx1"/>
                </a:solidFill>
              </a:rPr>
              <a:t> </a:t>
            </a:r>
            <a:r>
              <a:rPr lang="en-US" sz="1400" b="1" dirty="0" err="1">
                <a:solidFill>
                  <a:schemeClr val="tx1"/>
                </a:solidFill>
              </a:rPr>
              <a:t>Hassanzadeh</a:t>
            </a:r>
            <a:r>
              <a:rPr lang="en-US" sz="1400" b="1" dirty="0">
                <a:solidFill>
                  <a:schemeClr val="tx1"/>
                </a:solidFill>
              </a:rPr>
              <a:t>)</a:t>
            </a:r>
          </a:p>
        </p:txBody>
      </p:sp>
    </p:spTree>
    <p:extLst>
      <p:ext uri="{BB962C8B-B14F-4D97-AF65-F5344CB8AC3E}">
        <p14:creationId xmlns:p14="http://schemas.microsoft.com/office/powerpoint/2010/main" val="696981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8308"/>
                                        </p:tgtEl>
                                        <p:attrNameLst>
                                          <p:attrName>style.visibility</p:attrName>
                                        </p:attrNameLst>
                                      </p:cBhvr>
                                      <p:to>
                                        <p:strVal val="visible"/>
                                      </p:to>
                                    </p:set>
                                    <p:animEffect transition="in" filter="blinds(horizontal)">
                                      <p:cBhvr>
                                        <p:cTn id="7" dur="500"/>
                                        <p:tgtEl>
                                          <p:spTgt spid="26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lvl1pPr>
              <a:defRPr>
                <a:solidFill>
                  <a:schemeClr val="tx1"/>
                </a:solidFill>
                <a:latin typeface="Tw Cen MT" pitchFamily="34" charset="0"/>
                <a:cs typeface="Arial" panose="020B0604020202020204" pitchFamily="34" charset="0"/>
              </a:defRPr>
            </a:lvl1pPr>
            <a:lvl2pPr marL="742950" indent="-285750">
              <a:defRPr>
                <a:solidFill>
                  <a:schemeClr val="tx1"/>
                </a:solidFill>
                <a:latin typeface="Tw Cen MT" pitchFamily="34" charset="0"/>
                <a:cs typeface="Arial" panose="020B0604020202020204" pitchFamily="34" charset="0"/>
              </a:defRPr>
            </a:lvl2pPr>
            <a:lvl3pPr marL="1143000" indent="-228600">
              <a:defRPr>
                <a:solidFill>
                  <a:schemeClr val="tx1"/>
                </a:solidFill>
                <a:latin typeface="Tw Cen MT" pitchFamily="34" charset="0"/>
                <a:cs typeface="Arial" panose="020B0604020202020204" pitchFamily="34" charset="0"/>
              </a:defRPr>
            </a:lvl3pPr>
            <a:lvl4pPr marL="1600200" indent="-228600">
              <a:defRPr>
                <a:solidFill>
                  <a:schemeClr val="tx1"/>
                </a:solidFill>
                <a:latin typeface="Tw Cen MT" pitchFamily="34" charset="0"/>
                <a:cs typeface="Arial" panose="020B0604020202020204" pitchFamily="34" charset="0"/>
              </a:defRPr>
            </a:lvl4pPr>
            <a:lvl5pPr marL="2057400" indent="-228600">
              <a:defRPr>
                <a:solidFill>
                  <a:schemeClr val="tx1"/>
                </a:solidFill>
                <a:latin typeface="Tw Cen MT" pitchFamily="34" charset="0"/>
                <a:cs typeface="Arial" panose="020B0604020202020204" pitchFamily="34" charset="0"/>
              </a:defRPr>
            </a:lvl5pPr>
            <a:lvl6pPr marL="25146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6pPr>
            <a:lvl7pPr marL="29718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7pPr>
            <a:lvl8pPr marL="34290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8pPr>
            <a:lvl9pPr marL="3886200" indent="-228600" eaLnBrk="0" fontAlgn="base" hangingPunct="0">
              <a:lnSpc>
                <a:spcPct val="90000"/>
              </a:lnSpc>
              <a:spcBef>
                <a:spcPct val="0"/>
              </a:spcBef>
              <a:spcAft>
                <a:spcPct val="0"/>
              </a:spcAft>
              <a:buSzPct val="100000"/>
              <a:buFont typeface="Arial" panose="020B0604020202020204" pitchFamily="34" charset="0"/>
              <a:buChar char="•"/>
              <a:defRPr>
                <a:solidFill>
                  <a:schemeClr val="tx1"/>
                </a:solidFill>
                <a:latin typeface="Tw Cen MT" pitchFamily="34" charset="0"/>
                <a:cs typeface="Arial" panose="020B0604020202020204" pitchFamily="34" charset="0"/>
              </a:defRPr>
            </a:lvl9pPr>
          </a:lstStyle>
          <a:p>
            <a:pPr>
              <a:lnSpc>
                <a:spcPct val="90000"/>
              </a:lnSpc>
            </a:pPr>
            <a:fld id="{5F34419F-0120-403A-B41F-DE031D631C86}" type="slidenum">
              <a:rPr lang="en-US" altLang="el-GR" sz="1100">
                <a:solidFill>
                  <a:schemeClr val="bg1"/>
                </a:solidFill>
              </a:rPr>
              <a:pPr>
                <a:lnSpc>
                  <a:spcPct val="90000"/>
                </a:lnSpc>
              </a:pPr>
              <a:t>31</a:t>
            </a:fld>
            <a:endParaRPr lang="en-US" altLang="el-GR" sz="1100">
              <a:solidFill>
                <a:schemeClr val="bg1"/>
              </a:solidFill>
            </a:endParaRPr>
          </a:p>
        </p:txBody>
      </p:sp>
      <p:sp>
        <p:nvSpPr>
          <p:cNvPr id="38915" name="Rectangle 2"/>
          <p:cNvSpPr>
            <a:spLocks noGrp="1"/>
          </p:cNvSpPr>
          <p:nvPr>
            <p:ph type="title"/>
          </p:nvPr>
        </p:nvSpPr>
        <p:spPr>
          <a:xfrm>
            <a:off x="251520" y="0"/>
            <a:ext cx="8892480" cy="692696"/>
          </a:xfrm>
        </p:spPr>
        <p:txBody>
          <a:bodyPr>
            <a:normAutofit/>
          </a:bodyPr>
          <a:lstStyle/>
          <a:p>
            <a:pPr algn="l"/>
            <a:r>
              <a:rPr lang="en-CA" altLang="el-GR" sz="3400" dirty="0"/>
              <a:t>Dirty ER Clustering Algorithms Characteristics [3]</a:t>
            </a:r>
          </a:p>
        </p:txBody>
      </p:sp>
      <p:sp>
        <p:nvSpPr>
          <p:cNvPr id="38916" name="Rectangle 3"/>
          <p:cNvSpPr>
            <a:spLocks noGrp="1"/>
          </p:cNvSpPr>
          <p:nvPr>
            <p:ph type="body" idx="1"/>
          </p:nvPr>
        </p:nvSpPr>
        <p:spPr>
          <a:xfrm>
            <a:off x="323528" y="764704"/>
            <a:ext cx="8640960" cy="5832648"/>
          </a:xfrm>
        </p:spPr>
        <p:txBody>
          <a:bodyPr>
            <a:normAutofit fontScale="92500"/>
          </a:bodyPr>
          <a:lstStyle/>
          <a:p>
            <a:r>
              <a:rPr lang="en-CA" altLang="el-GR" sz="2800" dirty="0"/>
              <a:t>Most important feature </a:t>
            </a:r>
            <a:r>
              <a:rPr lang="en-CA" altLang="el-GR" sz="2800" i="1" dirty="0"/>
              <a:t>“</a:t>
            </a:r>
            <a:r>
              <a:rPr lang="en-CA" altLang="el-GR" sz="2800" b="1" i="1" dirty="0">
                <a:solidFill>
                  <a:srgbClr val="C00000"/>
                </a:solidFill>
              </a:rPr>
              <a:t>Unconstrained algorithms</a:t>
            </a:r>
            <a:r>
              <a:rPr lang="en-CA" altLang="el-GR" sz="2800" i="1" dirty="0"/>
              <a:t>”</a:t>
            </a:r>
            <a:endParaRPr lang="en-CA" altLang="el-GR" sz="2800" dirty="0"/>
          </a:p>
          <a:p>
            <a:pPr lvl="1"/>
            <a:r>
              <a:rPr lang="en-CA" altLang="el-GR" sz="2400" dirty="0"/>
              <a:t>Algorithms need to be able to </a:t>
            </a:r>
            <a:r>
              <a:rPr lang="en-CA" altLang="el-GR" sz="2400" i="1" dirty="0"/>
              <a:t>predict</a:t>
            </a:r>
            <a:r>
              <a:rPr lang="en-CA" altLang="el-GR" sz="2400" dirty="0"/>
              <a:t> the correct number of clusters</a:t>
            </a:r>
          </a:p>
          <a:p>
            <a:pPr lvl="1"/>
            <a:endParaRPr lang="en-CA" altLang="el-GR" sz="2400" dirty="0"/>
          </a:p>
          <a:p>
            <a:r>
              <a:rPr lang="en-CA" altLang="el-GR" sz="2800" dirty="0"/>
              <a:t>Need to scale well </a:t>
            </a:r>
          </a:p>
          <a:p>
            <a:pPr lvl="1"/>
            <a:r>
              <a:rPr lang="en-CA" altLang="el-GR" sz="2400" dirty="0"/>
              <a:t>Time complexity &lt; O(n</a:t>
            </a:r>
            <a:r>
              <a:rPr lang="en-CA" altLang="el-GR" sz="2400" baseline="30000" dirty="0"/>
              <a:t>2</a:t>
            </a:r>
            <a:r>
              <a:rPr lang="en-CA" altLang="el-GR" sz="2400" dirty="0"/>
              <a:t>)</a:t>
            </a:r>
          </a:p>
          <a:p>
            <a:endParaRPr lang="en-CA" altLang="el-GR" sz="2800" dirty="0"/>
          </a:p>
          <a:p>
            <a:r>
              <a:rPr lang="en-CA" altLang="el-GR" sz="2800" dirty="0"/>
              <a:t>Need to be robust with respect to characteristics of the data</a:t>
            </a:r>
          </a:p>
          <a:p>
            <a:pPr lvl="1"/>
            <a:r>
              <a:rPr lang="en-CA" altLang="el-GR" sz="2400" dirty="0"/>
              <a:t>E.g., distribution of the duplicates</a:t>
            </a:r>
          </a:p>
          <a:p>
            <a:endParaRPr lang="en-CA" altLang="el-GR" sz="2800" dirty="0"/>
          </a:p>
          <a:p>
            <a:r>
              <a:rPr lang="en-CA" altLang="el-GR" sz="2800" dirty="0"/>
              <a:t>Need to be capable of finding ‘singleton’ clusters</a:t>
            </a:r>
          </a:p>
          <a:p>
            <a:pPr lvl="1"/>
            <a:r>
              <a:rPr lang="en-CA" altLang="el-GR" sz="2400" dirty="0"/>
              <a:t>Different from many clustering algorithms</a:t>
            </a:r>
          </a:p>
          <a:p>
            <a:pPr lvl="2"/>
            <a:r>
              <a:rPr lang="en-CA" altLang="el-GR" sz="2000" dirty="0"/>
              <a:t>E.g., algorithms proposed for image segmentation</a:t>
            </a:r>
          </a:p>
          <a:p>
            <a:endParaRPr lang="en-CA" altLang="el-GR" sz="2800" dirty="0"/>
          </a:p>
        </p:txBody>
      </p:sp>
      <p:sp>
        <p:nvSpPr>
          <p:cNvPr id="2" name="Footer Placeholder 1"/>
          <p:cNvSpPr>
            <a:spLocks noGrp="1"/>
          </p:cNvSpPr>
          <p:nvPr>
            <p:ph type="ftr" sz="quarter" idx="11"/>
          </p:nvPr>
        </p:nvSpPr>
        <p:spPr/>
        <p:txBody>
          <a:bodyPr/>
          <a:lstStyle/>
          <a:p>
            <a:r>
              <a:rPr lang="pt-BR" dirty="0"/>
              <a:t>Papadakis, Ioannou, Palpanas</a:t>
            </a:r>
            <a:endParaRPr lang="el-GR" dirty="0"/>
          </a:p>
        </p:txBody>
      </p:sp>
      <p:sp>
        <p:nvSpPr>
          <p:cNvPr id="8" name="Subtitle 2">
            <a:extLst>
              <a:ext uri="{FF2B5EF4-FFF2-40B4-BE49-F238E27FC236}">
                <a16:creationId xmlns:a16="http://schemas.microsoft.com/office/drawing/2014/main" id="{35F85F8E-FB4F-4EDF-B849-26DE4D93F685}"/>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
        <p:nvSpPr>
          <p:cNvPr id="9" name="Fußzeilenplatzhalter 3">
            <a:extLst>
              <a:ext uri="{FF2B5EF4-FFF2-40B4-BE49-F238E27FC236}">
                <a16:creationId xmlns:a16="http://schemas.microsoft.com/office/drawing/2014/main" id="{7EE45DCF-640F-47CC-AD49-4BAA1D2DB4BE}"/>
              </a:ext>
            </a:extLst>
          </p:cNvPr>
          <p:cNvSpPr txBox="1">
            <a:spLocks/>
          </p:cNvSpPr>
          <p:nvPr/>
        </p:nvSpPr>
        <p:spPr>
          <a:xfrm>
            <a:off x="5868145" y="6597352"/>
            <a:ext cx="2818655" cy="173822"/>
          </a:xfrm>
          <a:prstGeom prst="rect">
            <a:avLst/>
          </a:prstGeom>
          <a:solidFill>
            <a:schemeClr val="bg1">
              <a:lumMod val="95000"/>
            </a:schemeClr>
          </a:solidFill>
        </p:spPr>
        <p:txBody>
          <a:bodyPr vert="horz" lIns="91440" tIns="45720" rIns="91440" bIns="45720" rtlCol="0" anchor="ctr"/>
          <a:lstStyle>
            <a:defPPr>
              <a:defRPr lang="el-G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dirty="0">
                <a:solidFill>
                  <a:schemeClr val="tx1"/>
                </a:solidFill>
              </a:rPr>
              <a:t> (courtesy of </a:t>
            </a:r>
            <a:r>
              <a:rPr lang="en-US" sz="1400" b="1" dirty="0" err="1">
                <a:solidFill>
                  <a:schemeClr val="tx1"/>
                </a:solidFill>
              </a:rPr>
              <a:t>Oktie</a:t>
            </a:r>
            <a:r>
              <a:rPr lang="en-US" sz="1400" b="1" dirty="0">
                <a:solidFill>
                  <a:schemeClr val="tx1"/>
                </a:solidFill>
              </a:rPr>
              <a:t> </a:t>
            </a:r>
            <a:r>
              <a:rPr lang="en-US" sz="1400" b="1" dirty="0" err="1">
                <a:solidFill>
                  <a:schemeClr val="tx1"/>
                </a:solidFill>
              </a:rPr>
              <a:t>Hassanzadeh</a:t>
            </a:r>
            <a:r>
              <a:rPr lang="en-US" sz="1400" b="1" dirty="0">
                <a:solidFill>
                  <a:schemeClr val="tx1"/>
                </a:solidFill>
              </a:rPr>
              <a:t>)</a:t>
            </a:r>
          </a:p>
        </p:txBody>
      </p:sp>
    </p:spTree>
    <p:extLst>
      <p:ext uri="{BB962C8B-B14F-4D97-AF65-F5344CB8AC3E}">
        <p14:creationId xmlns:p14="http://schemas.microsoft.com/office/powerpoint/2010/main" val="3162724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pt-BR" dirty="0"/>
              <a:t>Papadakis, Ioannou, Palpanas</a:t>
            </a:r>
            <a:endParaRPr lang="el-GR" dirty="0"/>
          </a:p>
        </p:txBody>
      </p:sp>
      <p:pic>
        <p:nvPicPr>
          <p:cNvPr id="3" name="Εικόνα 4"/>
          <p:cNvPicPr>
            <a:picLocks noChangeAspect="1"/>
          </p:cNvPicPr>
          <p:nvPr/>
        </p:nvPicPr>
        <p:blipFill>
          <a:blip r:embed="rId3"/>
          <a:stretch>
            <a:fillRect/>
          </a:stretch>
        </p:blipFill>
        <p:spPr>
          <a:xfrm>
            <a:off x="467544" y="917091"/>
            <a:ext cx="6016926" cy="5622961"/>
          </a:xfrm>
          <a:prstGeom prst="rect">
            <a:avLst/>
          </a:prstGeom>
        </p:spPr>
      </p:pic>
      <p:sp>
        <p:nvSpPr>
          <p:cNvPr id="4" name="Rectangle 2">
            <a:extLst>
              <a:ext uri="{FF2B5EF4-FFF2-40B4-BE49-F238E27FC236}">
                <a16:creationId xmlns:a16="http://schemas.microsoft.com/office/drawing/2014/main" id="{0841FC08-78DC-44F0-BB0B-B7275C7CF5FF}"/>
              </a:ext>
            </a:extLst>
          </p:cNvPr>
          <p:cNvSpPr txBox="1">
            <a:spLocks noChangeArrowheads="1"/>
          </p:cNvSpPr>
          <p:nvPr/>
        </p:nvSpPr>
        <p:spPr>
          <a:xfrm>
            <a:off x="251519" y="0"/>
            <a:ext cx="8855299"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Summary of Experimental Results [3]</a:t>
            </a:r>
          </a:p>
        </p:txBody>
      </p:sp>
      <p:sp>
        <p:nvSpPr>
          <p:cNvPr id="5" name="Subtitle 2">
            <a:extLst>
              <a:ext uri="{FF2B5EF4-FFF2-40B4-BE49-F238E27FC236}">
                <a16:creationId xmlns:a16="http://schemas.microsoft.com/office/drawing/2014/main" id="{9C96C2EF-E677-4B7F-9FAB-13F0E0113E51}"/>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3738123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35280" cy="620688"/>
          </a:xfrm>
        </p:spPr>
        <p:txBody>
          <a:bodyPr>
            <a:normAutofit fontScale="90000"/>
          </a:bodyPr>
          <a:lstStyle/>
          <a:p>
            <a:pPr algn="l"/>
            <a:r>
              <a:rPr lang="en-US" dirty="0"/>
              <a:t>Schema Matching References</a:t>
            </a:r>
          </a:p>
        </p:txBody>
      </p:sp>
      <p:sp>
        <p:nvSpPr>
          <p:cNvPr id="3" name="Content Placeholder 2"/>
          <p:cNvSpPr>
            <a:spLocks noGrp="1"/>
          </p:cNvSpPr>
          <p:nvPr>
            <p:ph idx="1"/>
          </p:nvPr>
        </p:nvSpPr>
        <p:spPr>
          <a:xfrm>
            <a:off x="179512" y="836712"/>
            <a:ext cx="8856984" cy="5289451"/>
          </a:xfrm>
        </p:spPr>
        <p:txBody>
          <a:bodyPr>
            <a:normAutofit/>
          </a:bodyPr>
          <a:lstStyle/>
          <a:p>
            <a:pPr marL="338138" indent="-338138">
              <a:buFont typeface="+mj-lt"/>
              <a:buAutoNum type="arabicPeriod"/>
            </a:pPr>
            <a:r>
              <a:rPr lang="en-US" sz="1900" dirty="0"/>
              <a:t>J. </a:t>
            </a:r>
            <a:r>
              <a:rPr lang="en-US" sz="1900" dirty="0" err="1"/>
              <a:t>Madhavan</a:t>
            </a:r>
            <a:r>
              <a:rPr lang="en-US" sz="1900" dirty="0"/>
              <a:t>, P. A. Bernstein, and E. Rahm. Generic schema matching with cupid. In VLDB, pages 49–58, 2001.</a:t>
            </a:r>
          </a:p>
          <a:p>
            <a:pPr marL="338138" indent="-338138">
              <a:buFont typeface="+mj-lt"/>
              <a:buAutoNum type="arabicPeriod"/>
            </a:pPr>
            <a:r>
              <a:rPr lang="en-US" sz="1900" dirty="0"/>
              <a:t>S. </a:t>
            </a:r>
            <a:r>
              <a:rPr lang="en-US" sz="1900" dirty="0" err="1"/>
              <a:t>Melnik</a:t>
            </a:r>
            <a:r>
              <a:rPr lang="en-US" sz="1900" dirty="0"/>
              <a:t>, H. Garcia-Molina, and E. Rahm. Similarity flooding: A versatile graph matching algorithm and its application to schema matching. In ICDE, pages 117–128, 2002.</a:t>
            </a:r>
          </a:p>
          <a:p>
            <a:pPr marL="338138" indent="-338138">
              <a:buFont typeface="+mj-lt"/>
              <a:buAutoNum type="arabicPeriod"/>
            </a:pPr>
            <a:r>
              <a:rPr lang="en-US" sz="1900" dirty="0"/>
              <a:t>H.-H. Do and E. Rahm. COMA: a system for flexible combination of schema matching approaches. In VLDB, pages 610–621, 2002.</a:t>
            </a:r>
          </a:p>
          <a:p>
            <a:pPr marL="338138" indent="-338138">
              <a:buFont typeface="+mj-lt"/>
              <a:buAutoNum type="arabicPeriod"/>
            </a:pPr>
            <a:r>
              <a:rPr lang="en-US" sz="1900" dirty="0"/>
              <a:t>M. Zhang, M. </a:t>
            </a:r>
            <a:r>
              <a:rPr lang="en-US" sz="1900" dirty="0" err="1"/>
              <a:t>Hadjieleftheriou</a:t>
            </a:r>
            <a:r>
              <a:rPr lang="en-US" sz="1900" dirty="0"/>
              <a:t>, B. C. </a:t>
            </a:r>
            <a:r>
              <a:rPr lang="en-US" sz="1900" dirty="0" err="1"/>
              <a:t>Ooi</a:t>
            </a:r>
            <a:r>
              <a:rPr lang="en-US" sz="1900" dirty="0"/>
              <a:t>, C. M. </a:t>
            </a:r>
            <a:r>
              <a:rPr lang="en-US" sz="1900" dirty="0" err="1"/>
              <a:t>Procopiuc</a:t>
            </a:r>
            <a:r>
              <a:rPr lang="en-US" sz="1900" dirty="0"/>
              <a:t>, D. </a:t>
            </a:r>
            <a:r>
              <a:rPr lang="en-US" sz="1900" dirty="0" err="1"/>
              <a:t>Srivastava</a:t>
            </a:r>
            <a:r>
              <a:rPr lang="en-US" sz="1900" dirty="0"/>
              <a:t>. Automatic discovery of attributes in relational databases. In SIGMOD, pages 109–120, 2011.</a:t>
            </a:r>
          </a:p>
          <a:p>
            <a:pPr marL="338138" indent="-338138">
              <a:buFont typeface="+mj-lt"/>
              <a:buAutoNum type="arabicPeriod"/>
            </a:pPr>
            <a:r>
              <a:rPr lang="en-US" sz="1900" dirty="0"/>
              <a:t>H. W. Kuhn. The </a:t>
            </a:r>
            <a:r>
              <a:rPr lang="en-US" sz="1900" dirty="0" err="1"/>
              <a:t>hungarian</a:t>
            </a:r>
            <a:r>
              <a:rPr lang="en-US" sz="1900" dirty="0"/>
              <a:t> method for the assignment problem. Naval research logistics quarterly, 2(1-2):83–97, 1955.</a:t>
            </a:r>
          </a:p>
          <a:p>
            <a:pPr marL="338138" indent="-338138">
              <a:buFont typeface="+mj-lt"/>
              <a:buAutoNum type="arabicPeriod"/>
            </a:pPr>
            <a:r>
              <a:rPr lang="en-US" sz="1900" dirty="0"/>
              <a:t>L. </a:t>
            </a:r>
            <a:r>
              <a:rPr lang="en-US" sz="1900" dirty="0" err="1"/>
              <a:t>Ramshaw</a:t>
            </a:r>
            <a:r>
              <a:rPr lang="en-US" sz="1900" dirty="0"/>
              <a:t> and R. E. </a:t>
            </a:r>
            <a:r>
              <a:rPr lang="en-US" sz="1900" dirty="0" err="1"/>
              <a:t>Tarjan</a:t>
            </a:r>
            <a:r>
              <a:rPr lang="en-US" sz="1900" dirty="0"/>
              <a:t>. On minimum-cost assignments in unbalanced bipartite graphs. HP Labs, Palo Alto, CA, USA, Tech. Rep. HPL-2012-40R1, 2012.</a:t>
            </a:r>
          </a:p>
        </p:txBody>
      </p:sp>
      <p:sp>
        <p:nvSpPr>
          <p:cNvPr id="4" name="Footer Placeholder 3">
            <a:extLst>
              <a:ext uri="{FF2B5EF4-FFF2-40B4-BE49-F238E27FC236}">
                <a16:creationId xmlns:a16="http://schemas.microsoft.com/office/drawing/2014/main" id="{A3AEA413-FED4-4000-8201-5C64C12BC2D1}"/>
              </a:ext>
            </a:extLst>
          </p:cNvPr>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77584494-D8CE-4FE9-8AD7-C86ED2EC7721}"/>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364246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92696"/>
          </a:xfrm>
        </p:spPr>
        <p:txBody>
          <a:bodyPr>
            <a:normAutofit fontScale="90000"/>
          </a:bodyPr>
          <a:lstStyle/>
          <a:p>
            <a:pPr algn="l"/>
            <a:r>
              <a:rPr lang="en-US" dirty="0"/>
              <a:t>Blocking References – Part I</a:t>
            </a:r>
          </a:p>
        </p:txBody>
      </p:sp>
      <p:sp>
        <p:nvSpPr>
          <p:cNvPr id="3" name="Content Placeholder 2"/>
          <p:cNvSpPr>
            <a:spLocks noGrp="1"/>
          </p:cNvSpPr>
          <p:nvPr>
            <p:ph idx="1"/>
          </p:nvPr>
        </p:nvSpPr>
        <p:spPr>
          <a:xfrm>
            <a:off x="251520" y="764704"/>
            <a:ext cx="8640960" cy="6093296"/>
          </a:xfrm>
        </p:spPr>
        <p:txBody>
          <a:bodyPr>
            <a:normAutofit lnSpcReduction="10000"/>
          </a:bodyPr>
          <a:lstStyle/>
          <a:p>
            <a:pPr marL="338138" indent="-338138">
              <a:buFont typeface="+mj-lt"/>
              <a:buAutoNum type="arabicPeriod"/>
            </a:pPr>
            <a:r>
              <a:rPr lang="en-US" sz="2000" dirty="0"/>
              <a:t>George </a:t>
            </a:r>
            <a:r>
              <a:rPr lang="en-US" sz="2000" dirty="0" err="1"/>
              <a:t>Papadakis</a:t>
            </a:r>
            <a:r>
              <a:rPr lang="en-US" sz="2000" dirty="0"/>
              <a:t>, </a:t>
            </a:r>
            <a:r>
              <a:rPr lang="en-US" sz="2000" dirty="0" err="1"/>
              <a:t>Dimitrios</a:t>
            </a:r>
            <a:r>
              <a:rPr lang="en-US" sz="2000" dirty="0"/>
              <a:t> </a:t>
            </a:r>
            <a:r>
              <a:rPr lang="en-US" sz="2000" dirty="0" err="1"/>
              <a:t>Skoutas</a:t>
            </a:r>
            <a:r>
              <a:rPr lang="en-US" sz="2000" dirty="0"/>
              <a:t>, </a:t>
            </a:r>
            <a:r>
              <a:rPr lang="en-US" sz="2000" dirty="0" err="1"/>
              <a:t>Emmanouil</a:t>
            </a:r>
            <a:r>
              <a:rPr lang="en-US" sz="2000" dirty="0"/>
              <a:t> </a:t>
            </a:r>
            <a:r>
              <a:rPr lang="en-US" sz="2000" dirty="0" err="1"/>
              <a:t>Thanos</a:t>
            </a:r>
            <a:r>
              <a:rPr lang="en-US" sz="2000" dirty="0"/>
              <a:t>, Themis </a:t>
            </a:r>
            <a:r>
              <a:rPr lang="en-US" sz="2000" dirty="0" err="1"/>
              <a:t>Palpanas</a:t>
            </a:r>
            <a:r>
              <a:rPr lang="en-US" sz="2000" dirty="0"/>
              <a:t>: A Survey of Blocking and Filtering Techniques for Entity Resolution. </a:t>
            </a:r>
            <a:r>
              <a:rPr lang="en-US" sz="2000" dirty="0" err="1"/>
              <a:t>CoRR</a:t>
            </a:r>
            <a:r>
              <a:rPr lang="en-US" sz="2000" dirty="0"/>
              <a:t> abs/1905.06167 (2019)</a:t>
            </a:r>
          </a:p>
          <a:p>
            <a:pPr marL="338138" indent="-338138">
              <a:buFont typeface="+mj-lt"/>
              <a:buAutoNum type="arabicPeriod"/>
            </a:pPr>
            <a:r>
              <a:rPr lang="en-US" sz="2000" dirty="0"/>
              <a:t>I. P. </a:t>
            </a:r>
            <a:r>
              <a:rPr lang="en-US" sz="2000" dirty="0" err="1"/>
              <a:t>Fellegi</a:t>
            </a:r>
            <a:r>
              <a:rPr lang="en-US" sz="2000" dirty="0"/>
              <a:t> and A. B. </a:t>
            </a:r>
            <a:r>
              <a:rPr lang="en-US" sz="2000" dirty="0" err="1"/>
              <a:t>Sunter</a:t>
            </a:r>
            <a:r>
              <a:rPr lang="en-US" sz="2000" dirty="0"/>
              <a:t>. A theory for record linkage. Journal of the American Statistical Association, 64(328):1183–1210, 1969.</a:t>
            </a:r>
          </a:p>
          <a:p>
            <a:pPr marL="338138" indent="-338138">
              <a:buFont typeface="+mj-lt"/>
              <a:buAutoNum type="arabicPeriod"/>
            </a:pPr>
            <a:r>
              <a:rPr lang="en-US" sz="2000" dirty="0"/>
              <a:t>A. N. </a:t>
            </a:r>
            <a:r>
              <a:rPr lang="en-US" sz="2000" dirty="0" err="1"/>
              <a:t>Aizawa</a:t>
            </a:r>
            <a:r>
              <a:rPr lang="en-US" sz="2000" dirty="0"/>
              <a:t> and K. </a:t>
            </a:r>
            <a:r>
              <a:rPr lang="en-US" sz="2000" dirty="0" err="1"/>
              <a:t>Oyama</a:t>
            </a:r>
            <a:r>
              <a:rPr lang="en-US" sz="2000" dirty="0"/>
              <a:t>. A fast linkage detection scheme for multi-source information integration. In WIRI, pages 30–39, 2005.</a:t>
            </a:r>
          </a:p>
          <a:p>
            <a:pPr marL="338138" indent="-338138">
              <a:buFont typeface="+mj-lt"/>
              <a:buAutoNum type="arabicPeriod"/>
            </a:pPr>
            <a:r>
              <a:rPr lang="en-US" sz="2000" dirty="0"/>
              <a:t>P. Christen. A survey of indexing techniques for scalable record linkage and </a:t>
            </a:r>
            <a:r>
              <a:rPr lang="en-US" sz="2000" dirty="0" err="1"/>
              <a:t>deduplication</a:t>
            </a:r>
            <a:r>
              <a:rPr lang="en-US" sz="2000" dirty="0"/>
              <a:t>. IEEE TKDE, 24(9):1537–1555, 2012.</a:t>
            </a:r>
          </a:p>
          <a:p>
            <a:pPr marL="338138" indent="-338138">
              <a:buFont typeface="+mj-lt"/>
              <a:buAutoNum type="arabicPeriod"/>
            </a:pPr>
            <a:r>
              <a:rPr lang="en-US" sz="2000" dirty="0"/>
              <a:t>T. de </a:t>
            </a:r>
            <a:r>
              <a:rPr lang="en-US" sz="2000" dirty="0" err="1"/>
              <a:t>Vries</a:t>
            </a:r>
            <a:r>
              <a:rPr lang="en-US" sz="2000" dirty="0"/>
              <a:t>, H. </a:t>
            </a:r>
            <a:r>
              <a:rPr lang="en-US" sz="2000" dirty="0" err="1"/>
              <a:t>Ke</a:t>
            </a:r>
            <a:r>
              <a:rPr lang="en-US" sz="2000" dirty="0"/>
              <a:t>, S. </a:t>
            </a:r>
            <a:r>
              <a:rPr lang="en-US" sz="2000" dirty="0" err="1"/>
              <a:t>Chawla</a:t>
            </a:r>
            <a:r>
              <a:rPr lang="en-US" sz="2000" dirty="0"/>
              <a:t>, and P. Christen. Robust record linkage blocking using suffix arrays. In CIKM, pages 305–314, 2009</a:t>
            </a:r>
          </a:p>
          <a:p>
            <a:pPr marL="338138" indent="-338138">
              <a:buFont typeface="+mj-lt"/>
              <a:buAutoNum type="arabicPeriod"/>
            </a:pPr>
            <a:r>
              <a:rPr lang="en-US" sz="2000" dirty="0"/>
              <a:t>R. Baxter, P. Christen, and T. Churches. A comparison of fast blocking methods for record linkage. In KDD Workshops, 2003.</a:t>
            </a:r>
          </a:p>
          <a:p>
            <a:pPr marL="338138" indent="-338138">
              <a:buFont typeface="+mj-lt"/>
              <a:buAutoNum type="arabicPeriod"/>
            </a:pPr>
            <a:r>
              <a:rPr lang="en-US" sz="2000" dirty="0"/>
              <a:t>B. </a:t>
            </a:r>
            <a:r>
              <a:rPr lang="en-US" sz="2000" dirty="0" err="1"/>
              <a:t>Kenig</a:t>
            </a:r>
            <a:r>
              <a:rPr lang="en-US" sz="2000" dirty="0"/>
              <a:t> and A. Gal. </a:t>
            </a:r>
            <a:r>
              <a:rPr lang="en-US" sz="2000" dirty="0" err="1"/>
              <a:t>Mfiblocks</a:t>
            </a:r>
            <a:r>
              <a:rPr lang="en-US" sz="2000" dirty="0"/>
              <a:t>: An effective blocking algorithm for entity resolution. Inf. Syst., 38(6):908–926, 2013.</a:t>
            </a:r>
          </a:p>
          <a:p>
            <a:pPr marL="338138" indent="-338138">
              <a:buFont typeface="+mj-lt"/>
              <a:buAutoNum type="arabicPeriod"/>
            </a:pPr>
            <a:r>
              <a:rPr lang="en-US" sz="2000" dirty="0"/>
              <a:t>M. A. Hernández and S. J. </a:t>
            </a:r>
            <a:r>
              <a:rPr lang="en-US" sz="2000" dirty="0" err="1"/>
              <a:t>Stolfo</a:t>
            </a:r>
            <a:r>
              <a:rPr lang="en-US" sz="2000" dirty="0"/>
              <a:t>. The merge/purge problem for large databases. In SIGMOD, pages 127–138, 1995.</a:t>
            </a:r>
          </a:p>
          <a:p>
            <a:pPr marL="338138" indent="-338138">
              <a:buFont typeface="+mj-lt"/>
              <a:buAutoNum type="arabicPeriod"/>
            </a:pPr>
            <a:r>
              <a:rPr lang="en-US" sz="2000" dirty="0"/>
              <a:t>S. Yan, D. Lee, M. </a:t>
            </a:r>
            <a:r>
              <a:rPr lang="en-US" sz="2000" dirty="0" err="1"/>
              <a:t>Kan</a:t>
            </a:r>
            <a:r>
              <a:rPr lang="en-US" sz="2000" dirty="0"/>
              <a:t>, and C. L. Giles. Adaptive sorted neighborhood methods for efficient record linkage. In JCDL, pages 185–194, 2007.</a:t>
            </a:r>
          </a:p>
        </p:txBody>
      </p:sp>
      <p:sp>
        <p:nvSpPr>
          <p:cNvPr id="4" name="Footer Placeholder 3">
            <a:extLst>
              <a:ext uri="{FF2B5EF4-FFF2-40B4-BE49-F238E27FC236}">
                <a16:creationId xmlns:a16="http://schemas.microsoft.com/office/drawing/2014/main" id="{281A417C-86D8-45D9-A25E-EB5E5CC2048D}"/>
              </a:ext>
            </a:extLst>
          </p:cNvPr>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3CADDF55-43C8-41F2-ABE5-3FF50F7C5109}"/>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2457858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Blocking References – Part II</a:t>
            </a:r>
          </a:p>
        </p:txBody>
      </p:sp>
      <p:sp>
        <p:nvSpPr>
          <p:cNvPr id="3" name="Content Placeholder 2"/>
          <p:cNvSpPr>
            <a:spLocks noGrp="1"/>
          </p:cNvSpPr>
          <p:nvPr>
            <p:ph idx="1"/>
          </p:nvPr>
        </p:nvSpPr>
        <p:spPr>
          <a:xfrm>
            <a:off x="251520" y="764704"/>
            <a:ext cx="8640960" cy="5361459"/>
          </a:xfrm>
        </p:spPr>
        <p:txBody>
          <a:bodyPr>
            <a:normAutofit/>
          </a:bodyPr>
          <a:lstStyle/>
          <a:p>
            <a:pPr>
              <a:buFont typeface="+mj-lt"/>
              <a:buAutoNum type="arabicPeriod" startAt="11"/>
            </a:pPr>
            <a:r>
              <a:rPr lang="en-US" sz="1900" dirty="0"/>
              <a:t>U. </a:t>
            </a:r>
            <a:r>
              <a:rPr lang="en-US" sz="1900" dirty="0" err="1"/>
              <a:t>Draisbach</a:t>
            </a:r>
            <a:r>
              <a:rPr lang="en-US" sz="1900" dirty="0"/>
              <a:t>, F. </a:t>
            </a:r>
            <a:r>
              <a:rPr lang="en-US" sz="1900" dirty="0" err="1"/>
              <a:t>Naumann</a:t>
            </a:r>
            <a:r>
              <a:rPr lang="en-US" sz="1900" dirty="0"/>
              <a:t>, S. </a:t>
            </a:r>
            <a:r>
              <a:rPr lang="en-US" sz="1900" dirty="0" err="1"/>
              <a:t>Szott</a:t>
            </a:r>
            <a:r>
              <a:rPr lang="en-US" sz="1900" dirty="0"/>
              <a:t>, and O. </a:t>
            </a:r>
            <a:r>
              <a:rPr lang="en-US" sz="1900" dirty="0" err="1"/>
              <a:t>Wonneberg</a:t>
            </a:r>
            <a:r>
              <a:rPr lang="en-US" sz="1900" dirty="0"/>
              <a:t>. Adaptive windows for duplicate detection. In ICDE, pages 1073–1083, 2012.</a:t>
            </a:r>
          </a:p>
          <a:p>
            <a:pPr>
              <a:buFont typeface="+mj-lt"/>
              <a:buAutoNum type="arabicPeriod" startAt="11"/>
            </a:pPr>
            <a:r>
              <a:rPr lang="en-US" sz="1900" dirty="0"/>
              <a:t>U. </a:t>
            </a:r>
            <a:r>
              <a:rPr lang="en-US" sz="1900" dirty="0" err="1"/>
              <a:t>Draisbach</a:t>
            </a:r>
            <a:r>
              <a:rPr lang="en-US" sz="1900" dirty="0"/>
              <a:t> and F. </a:t>
            </a:r>
            <a:r>
              <a:rPr lang="en-US" sz="1900" dirty="0" err="1"/>
              <a:t>Naumann</a:t>
            </a:r>
            <a:r>
              <a:rPr lang="en-US" sz="1900" dirty="0"/>
              <a:t>. A generalization of blocking and windowing algorithms for duplicate detection. In ICDKE, pages 18–24, 2011</a:t>
            </a:r>
          </a:p>
          <a:p>
            <a:pPr>
              <a:buFont typeface="+mj-lt"/>
              <a:buAutoNum type="arabicPeriod" startAt="11"/>
            </a:pPr>
            <a:r>
              <a:rPr lang="en-US" sz="1900" dirty="0"/>
              <a:t>M. </a:t>
            </a:r>
            <a:r>
              <a:rPr lang="en-US" sz="1900" dirty="0" err="1"/>
              <a:t>Bilenko</a:t>
            </a:r>
            <a:r>
              <a:rPr lang="en-US" sz="1900" dirty="0"/>
              <a:t>, B. </a:t>
            </a:r>
            <a:r>
              <a:rPr lang="en-US" sz="1900" dirty="0" err="1"/>
              <a:t>Kamath</a:t>
            </a:r>
            <a:r>
              <a:rPr lang="en-US" sz="1900" dirty="0"/>
              <a:t>, and R. J. Mooney. Adaptive blocking: Learning to scale up record linkage. In ICDM, pages 87–96, 2006</a:t>
            </a:r>
          </a:p>
          <a:p>
            <a:pPr>
              <a:buFont typeface="+mj-lt"/>
              <a:buAutoNum type="arabicPeriod" startAt="11"/>
            </a:pPr>
            <a:r>
              <a:rPr lang="en-US" sz="1900" dirty="0"/>
              <a:t>M. Michelson and C. A. </a:t>
            </a:r>
            <a:r>
              <a:rPr lang="en-US" sz="1900" dirty="0" err="1"/>
              <a:t>Knoblock</a:t>
            </a:r>
            <a:r>
              <a:rPr lang="en-US" sz="1900" dirty="0"/>
              <a:t>. Learning blocking schemes for record linkage. In AAAI, pages 440–445, 2006</a:t>
            </a:r>
          </a:p>
          <a:p>
            <a:pPr>
              <a:buFont typeface="+mj-lt"/>
              <a:buAutoNum type="arabicPeriod" startAt="11"/>
            </a:pPr>
            <a:r>
              <a:rPr lang="en-US" sz="1900" dirty="0"/>
              <a:t>A. D. </a:t>
            </a:r>
            <a:r>
              <a:rPr lang="en-US" sz="1900" dirty="0" err="1"/>
              <a:t>Sarma</a:t>
            </a:r>
            <a:r>
              <a:rPr lang="en-US" sz="1900" dirty="0"/>
              <a:t>, A. Jain, A. </a:t>
            </a:r>
            <a:r>
              <a:rPr lang="en-US" sz="1900" dirty="0" err="1"/>
              <a:t>Machanavajjhala</a:t>
            </a:r>
            <a:r>
              <a:rPr lang="en-US" sz="1900" dirty="0"/>
              <a:t>, and P. Bohannon. An automatic blocking mechanism for large-scale de-duplication tasks. In CIKM, pages 1055–1064, 2012.</a:t>
            </a:r>
          </a:p>
          <a:p>
            <a:pPr>
              <a:buFont typeface="+mj-lt"/>
              <a:buAutoNum type="arabicPeriod" startAt="11"/>
            </a:pPr>
            <a:r>
              <a:rPr lang="en-US" sz="1900" dirty="0"/>
              <a:t>M. </a:t>
            </a:r>
            <a:r>
              <a:rPr lang="en-US" sz="1900" dirty="0" err="1"/>
              <a:t>Kejriwal</a:t>
            </a:r>
            <a:r>
              <a:rPr lang="en-US" sz="1900" dirty="0"/>
              <a:t> and D. P. </a:t>
            </a:r>
            <a:r>
              <a:rPr lang="en-US" sz="1900" dirty="0" err="1"/>
              <a:t>Miranker</a:t>
            </a:r>
            <a:r>
              <a:rPr lang="en-US" sz="1900" dirty="0"/>
              <a:t>. An unsupervised algorithm for learning blocking schemes. In ICDM, pages 340–349, 2013.</a:t>
            </a:r>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1248A7D6-ED32-4166-9670-49EEC637D83A}"/>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3995687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Matching References</a:t>
            </a:r>
          </a:p>
        </p:txBody>
      </p:sp>
      <p:sp>
        <p:nvSpPr>
          <p:cNvPr id="3" name="Content Placeholder 2"/>
          <p:cNvSpPr>
            <a:spLocks noGrp="1"/>
          </p:cNvSpPr>
          <p:nvPr>
            <p:ph idx="1"/>
          </p:nvPr>
        </p:nvSpPr>
        <p:spPr>
          <a:xfrm>
            <a:off x="251520" y="764704"/>
            <a:ext cx="8640960" cy="5616624"/>
          </a:xfrm>
        </p:spPr>
        <p:txBody>
          <a:bodyPr>
            <a:normAutofit fontScale="85000" lnSpcReduction="10000"/>
          </a:bodyPr>
          <a:lstStyle/>
          <a:p>
            <a:pPr marL="457200" indent="-457200">
              <a:buFont typeface="+mj-lt"/>
              <a:buAutoNum type="arabicPeriod"/>
            </a:pPr>
            <a:r>
              <a:rPr lang="en-US" sz="1900" dirty="0"/>
              <a:t>K. </a:t>
            </a:r>
            <a:r>
              <a:rPr lang="en-US" sz="1900" dirty="0" err="1"/>
              <a:t>Qian</a:t>
            </a:r>
            <a:r>
              <a:rPr lang="en-US" sz="1900" dirty="0"/>
              <a:t>, L. </a:t>
            </a:r>
            <a:r>
              <a:rPr lang="en-US" sz="1900" dirty="0" err="1"/>
              <a:t>Popa</a:t>
            </a:r>
            <a:r>
              <a:rPr lang="en-US" sz="1900" dirty="0"/>
              <a:t>, P. Sen. Active Learning for Large-Scale Entity Resolution. CIKM 2017: 1379-1388</a:t>
            </a:r>
          </a:p>
          <a:p>
            <a:pPr marL="457200" indent="-457200">
              <a:buFont typeface="+mj-lt"/>
              <a:buAutoNum type="arabicPeriod"/>
            </a:pPr>
            <a:r>
              <a:rPr lang="en-US" sz="1900" dirty="0"/>
              <a:t>.J. Fisher, P. Christen, Q. </a:t>
            </a:r>
            <a:r>
              <a:rPr lang="en-US" sz="1900" dirty="0" err="1"/>
              <a:t>Wangl</a:t>
            </a:r>
            <a:r>
              <a:rPr lang="en-US" sz="1900" dirty="0"/>
              <a:t>. Active Learning Based Entity Resolution Using Markov Logic. PAKDD (2) 2016: 338-349</a:t>
            </a:r>
          </a:p>
          <a:p>
            <a:pPr marL="457200" indent="-457200">
              <a:buFont typeface="+mj-lt"/>
              <a:buAutoNum type="arabicPeriod"/>
            </a:pPr>
            <a:r>
              <a:rPr lang="en-US" sz="1900" dirty="0"/>
              <a:t>Reyes-</a:t>
            </a:r>
            <a:r>
              <a:rPr lang="en-US" sz="1900" dirty="0" err="1"/>
              <a:t>Galaviz</a:t>
            </a:r>
            <a:r>
              <a:rPr lang="en-US" sz="1900" dirty="0"/>
              <a:t>, O.F., </a:t>
            </a:r>
            <a:r>
              <a:rPr lang="en-US" sz="1900" dirty="0" err="1"/>
              <a:t>Pedrycz</a:t>
            </a:r>
            <a:r>
              <a:rPr lang="en-US" sz="1900" dirty="0"/>
              <a:t>, W., He, Z., </a:t>
            </a:r>
            <a:r>
              <a:rPr lang="en-US" sz="1900" dirty="0" err="1"/>
              <a:t>Pizzi</a:t>
            </a:r>
            <a:r>
              <a:rPr lang="en-US" sz="1900" dirty="0"/>
              <a:t>, N.J. A supervised gradient-based learning algorithm for optimized entity resolution. Data </a:t>
            </a:r>
            <a:r>
              <a:rPr lang="en-US" sz="1900" dirty="0" err="1"/>
              <a:t>Knowl</a:t>
            </a:r>
            <a:r>
              <a:rPr lang="en-US" sz="1900" dirty="0"/>
              <a:t>. Eng. 112, 106–129 (2017)</a:t>
            </a:r>
          </a:p>
          <a:p>
            <a:pPr marL="457200" indent="-457200">
              <a:buFont typeface="+mj-lt"/>
              <a:buAutoNum type="arabicPeriod"/>
            </a:pPr>
            <a:r>
              <a:rPr lang="en-US" sz="1900" dirty="0"/>
              <a:t>P. Christen. Automatic record linkage using seeded nearest </a:t>
            </a:r>
            <a:r>
              <a:rPr lang="en-US" sz="1900" dirty="0" err="1"/>
              <a:t>neighbour</a:t>
            </a:r>
            <a:r>
              <a:rPr lang="en-US" sz="1900" dirty="0"/>
              <a:t> and support vector machine classification. KDD 2008: 151-159.</a:t>
            </a:r>
          </a:p>
          <a:p>
            <a:pPr marL="457200" indent="-457200">
              <a:buFont typeface="+mj-lt"/>
              <a:buAutoNum type="arabicPeriod"/>
            </a:pPr>
            <a:r>
              <a:rPr lang="en-US" sz="1900" dirty="0"/>
              <a:t>A. </a:t>
            </a:r>
            <a:r>
              <a:rPr lang="en-US" sz="1900" dirty="0" err="1"/>
              <a:t>Rasch</a:t>
            </a:r>
            <a:r>
              <a:rPr lang="en-US" sz="1900" dirty="0"/>
              <a:t>, R. Schulze, W. </a:t>
            </a:r>
            <a:r>
              <a:rPr lang="en-US" sz="1900" dirty="0" err="1"/>
              <a:t>Gorus</a:t>
            </a:r>
            <a:r>
              <a:rPr lang="en-US" sz="1900" dirty="0"/>
              <a:t>, J. Hiller, S. </a:t>
            </a:r>
            <a:r>
              <a:rPr lang="en-US" sz="1900" dirty="0" err="1"/>
              <a:t>Bartholomäus</a:t>
            </a:r>
            <a:r>
              <a:rPr lang="en-US" sz="1900" dirty="0"/>
              <a:t>, S. </a:t>
            </a:r>
            <a:r>
              <a:rPr lang="en-US" sz="1900" dirty="0" err="1"/>
              <a:t>Gorlatch</a:t>
            </a:r>
            <a:r>
              <a:rPr lang="en-US" sz="1900" dirty="0"/>
              <a:t>. High-performance probabilistic record linkage via multi-dimensional </a:t>
            </a:r>
            <a:r>
              <a:rPr lang="en-US" sz="1900" dirty="0" err="1"/>
              <a:t>homomorphisms</a:t>
            </a:r>
            <a:r>
              <a:rPr lang="en-US" sz="1900" dirty="0"/>
              <a:t>. SAC 2019: 526-533.</a:t>
            </a:r>
          </a:p>
          <a:p>
            <a:pPr marL="457200" indent="-457200">
              <a:buFont typeface="+mj-lt"/>
              <a:buAutoNum type="arabicPeriod"/>
            </a:pPr>
            <a:r>
              <a:rPr lang="en-US" sz="1900" dirty="0"/>
              <a:t>A. K. </a:t>
            </a:r>
            <a:r>
              <a:rPr lang="en-US" sz="1900" dirty="0" err="1"/>
              <a:t>Elmagarmid</a:t>
            </a:r>
            <a:r>
              <a:rPr lang="en-US" sz="1900" dirty="0"/>
              <a:t>, P. G. </a:t>
            </a:r>
            <a:r>
              <a:rPr lang="en-US" sz="1900" dirty="0" err="1"/>
              <a:t>Ipeirotis</a:t>
            </a:r>
            <a:r>
              <a:rPr lang="en-US" sz="1900" dirty="0"/>
              <a:t>, V. S. </a:t>
            </a:r>
            <a:r>
              <a:rPr lang="en-US" sz="1900" dirty="0" err="1"/>
              <a:t>Verykios</a:t>
            </a:r>
            <a:r>
              <a:rPr lang="en-US" sz="1900" dirty="0"/>
              <a:t>. Duplicate Record Detection: A Survey. IEEE Trans. </a:t>
            </a:r>
            <a:r>
              <a:rPr lang="en-US" sz="1900" dirty="0" err="1"/>
              <a:t>Knowl</a:t>
            </a:r>
            <a:r>
              <a:rPr lang="en-US" sz="1900" dirty="0"/>
              <a:t>. Data Eng. 19(1): 1-16 (2007)</a:t>
            </a:r>
          </a:p>
          <a:p>
            <a:pPr marL="457200" indent="-457200">
              <a:buFont typeface="+mj-lt"/>
              <a:buAutoNum type="arabicPeriod"/>
            </a:pPr>
            <a:r>
              <a:rPr lang="en-US" sz="1900" dirty="0"/>
              <a:t>A. </a:t>
            </a:r>
            <a:r>
              <a:rPr lang="en-US" sz="1900" dirty="0" err="1"/>
              <a:t>Jurek</a:t>
            </a:r>
            <a:r>
              <a:rPr lang="en-US" sz="1900" dirty="0"/>
              <a:t>, J. Hong, Y. Chi, W. Liu. A novel ensemble learning approach to unsupervised record linkage. Inf. Syst. 71: 40-54 (2017)</a:t>
            </a:r>
          </a:p>
          <a:p>
            <a:pPr marL="457200" indent="-457200">
              <a:buFont typeface="+mj-lt"/>
              <a:buAutoNum type="arabicPeriod"/>
            </a:pPr>
            <a:r>
              <a:rPr lang="en-US" sz="1900" dirty="0"/>
              <a:t>A. </a:t>
            </a:r>
            <a:r>
              <a:rPr lang="en-US" sz="1900" dirty="0" err="1"/>
              <a:t>Jurek</a:t>
            </a:r>
            <a:r>
              <a:rPr lang="en-US" sz="1900" dirty="0"/>
              <a:t>, Deepak P. It Pays to Be Certain: Unsupervised Record Linkage via Ambiguity Minimization. PAKDD (3) 2018: 177-190.X</a:t>
            </a:r>
          </a:p>
          <a:p>
            <a:pPr marL="457200" indent="-457200">
              <a:buFont typeface="+mj-lt"/>
              <a:buAutoNum type="arabicPeriod"/>
            </a:pPr>
            <a:r>
              <a:rPr lang="en-US" sz="1900" dirty="0"/>
              <a:t>. Dong, A. Y. Halevy, J. </a:t>
            </a:r>
            <a:r>
              <a:rPr lang="en-US" sz="1900" dirty="0" err="1"/>
              <a:t>Madhavan</a:t>
            </a:r>
            <a:r>
              <a:rPr lang="en-US" sz="1900" dirty="0"/>
              <a:t>. Reference Reconciliation in Complex Information Spaces. SIGMOD Conference 2005: 85-96.O</a:t>
            </a:r>
          </a:p>
          <a:p>
            <a:pPr marL="457200" indent="-457200">
              <a:buFont typeface="+mj-lt"/>
              <a:buAutoNum type="arabicPeriod"/>
            </a:pPr>
            <a:r>
              <a:rPr lang="en-US" sz="1900" dirty="0"/>
              <a:t>. </a:t>
            </a:r>
            <a:r>
              <a:rPr lang="en-US" sz="1900" dirty="0" err="1"/>
              <a:t>Benjelloun</a:t>
            </a:r>
            <a:r>
              <a:rPr lang="en-US" sz="1900" dirty="0"/>
              <a:t>, H. Garcia-Molina, D. </a:t>
            </a:r>
            <a:r>
              <a:rPr lang="en-US" sz="1900" dirty="0" err="1"/>
              <a:t>Menestrina</a:t>
            </a:r>
            <a:r>
              <a:rPr lang="en-US" sz="1900" dirty="0"/>
              <a:t>, Q. Su, S. E. </a:t>
            </a:r>
            <a:r>
              <a:rPr lang="en-US" sz="1900" dirty="0" err="1"/>
              <a:t>Whang</a:t>
            </a:r>
            <a:r>
              <a:rPr lang="en-US" sz="1900" dirty="0"/>
              <a:t>, J. </a:t>
            </a:r>
            <a:r>
              <a:rPr lang="en-US" sz="1900" dirty="0" err="1"/>
              <a:t>Widom</a:t>
            </a:r>
            <a:r>
              <a:rPr lang="en-US" sz="1900" dirty="0"/>
              <a:t>. Swoosh: a generic approach to entity resolution. VLDB J. 18(1): 255-276 (2009).</a:t>
            </a:r>
          </a:p>
          <a:p>
            <a:pPr marL="457200" indent="-457200">
              <a:buFont typeface="+mj-lt"/>
              <a:buAutoNum type="arabicPeriod"/>
            </a:pPr>
            <a:r>
              <a:rPr lang="en-US" sz="1900" dirty="0"/>
              <a:t>I. Bhattacharya, L. </a:t>
            </a:r>
            <a:r>
              <a:rPr lang="en-US" sz="1900" dirty="0" err="1"/>
              <a:t>Getoor</a:t>
            </a:r>
            <a:r>
              <a:rPr lang="en-US" sz="1900" dirty="0"/>
              <a:t>. Collective entity resolution in relational data. TKDD 1(1): 5 (2007).</a:t>
            </a:r>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1248A7D6-ED32-4166-9670-49EEC637D83A}"/>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2938637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Clustering References</a:t>
            </a:r>
          </a:p>
        </p:txBody>
      </p:sp>
      <p:sp>
        <p:nvSpPr>
          <p:cNvPr id="3" name="Content Placeholder 2"/>
          <p:cNvSpPr>
            <a:spLocks noGrp="1"/>
          </p:cNvSpPr>
          <p:nvPr>
            <p:ph idx="1"/>
          </p:nvPr>
        </p:nvSpPr>
        <p:spPr>
          <a:xfrm>
            <a:off x="251520" y="764704"/>
            <a:ext cx="8640960" cy="5540562"/>
          </a:xfrm>
        </p:spPr>
        <p:txBody>
          <a:bodyPr>
            <a:normAutofit/>
          </a:bodyPr>
          <a:lstStyle/>
          <a:p>
            <a:pPr marL="457200" indent="-457200">
              <a:buFont typeface="+mj-lt"/>
              <a:buAutoNum type="arabicPeriod"/>
            </a:pPr>
            <a:r>
              <a:rPr lang="en-US" sz="1900" dirty="0"/>
              <a:t>S. Lacoste-</a:t>
            </a:r>
            <a:r>
              <a:rPr lang="en-US" sz="1900" dirty="0" err="1"/>
              <a:t>Julien</a:t>
            </a:r>
            <a:r>
              <a:rPr lang="en-US" sz="1900" dirty="0"/>
              <a:t>, K. </a:t>
            </a:r>
            <a:r>
              <a:rPr lang="en-US" sz="1900" dirty="0" err="1"/>
              <a:t>Palla</a:t>
            </a:r>
            <a:r>
              <a:rPr lang="en-US" sz="1900" dirty="0"/>
              <a:t>, A. Davies, G. </a:t>
            </a:r>
            <a:r>
              <a:rPr lang="en-US" sz="1900" dirty="0" err="1"/>
              <a:t>Kasneci</a:t>
            </a:r>
            <a:r>
              <a:rPr lang="en-US" sz="1900" dirty="0"/>
              <a:t>, T. </a:t>
            </a:r>
            <a:r>
              <a:rPr lang="en-US" sz="1900" dirty="0" err="1"/>
              <a:t>Graepel</a:t>
            </a:r>
            <a:r>
              <a:rPr lang="en-US" sz="1900" dirty="0"/>
              <a:t>, Z. </a:t>
            </a:r>
            <a:r>
              <a:rPr lang="en-US" sz="1900" dirty="0" err="1"/>
              <a:t>Ghahramani</a:t>
            </a:r>
            <a:r>
              <a:rPr lang="en-US" sz="1900" dirty="0"/>
              <a:t>. </a:t>
            </a:r>
            <a:r>
              <a:rPr lang="en-US" sz="1900" dirty="0" err="1"/>
              <a:t>SIGMa</a:t>
            </a:r>
            <a:r>
              <a:rPr lang="en-US" sz="1900" dirty="0"/>
              <a:t>: simple greedy matching for aligning large knowledge bases. KDD 2013: 572-580</a:t>
            </a:r>
          </a:p>
          <a:p>
            <a:pPr marL="457200" indent="-457200">
              <a:buFont typeface="+mj-lt"/>
              <a:buAutoNum type="arabicPeriod"/>
            </a:pPr>
            <a:r>
              <a:rPr lang="en-US" sz="1900" dirty="0"/>
              <a:t>F. M. </a:t>
            </a:r>
            <a:r>
              <a:rPr lang="en-US" sz="1900" dirty="0" err="1"/>
              <a:t>Suchanek</a:t>
            </a:r>
            <a:r>
              <a:rPr lang="en-US" sz="1900" dirty="0"/>
              <a:t>, S. </a:t>
            </a:r>
            <a:r>
              <a:rPr lang="en-US" sz="1900" dirty="0" err="1"/>
              <a:t>Abiteboul</a:t>
            </a:r>
            <a:r>
              <a:rPr lang="en-US" sz="1900" dirty="0"/>
              <a:t>, P. </a:t>
            </a:r>
            <a:r>
              <a:rPr lang="en-US" sz="1900" dirty="0" err="1"/>
              <a:t>Senellart</a:t>
            </a:r>
            <a:r>
              <a:rPr lang="en-US" sz="1900" dirty="0"/>
              <a:t>. PARIS: Probabilistic Alignment of Relations, Instances, and Schema. PVLDB 5(3): 157-168 (2011)</a:t>
            </a:r>
          </a:p>
          <a:p>
            <a:pPr marL="457200" indent="-457200">
              <a:buFont typeface="+mj-lt"/>
              <a:buAutoNum type="arabicPeriod"/>
            </a:pPr>
            <a:r>
              <a:rPr lang="en-US" sz="1900" dirty="0"/>
              <a:t>O. </a:t>
            </a:r>
            <a:r>
              <a:rPr lang="en-US" sz="1900" dirty="0" err="1"/>
              <a:t>Hassanzadeh</a:t>
            </a:r>
            <a:r>
              <a:rPr lang="en-US" sz="1900" dirty="0"/>
              <a:t>, F. Chiang, R. J. Miller, H. C. Lee. Framework for Evaluating Clustering Algorithms in Duplicate Detection. PVLDB 2(1): 1282-1293 (2009)</a:t>
            </a:r>
          </a:p>
          <a:p>
            <a:pPr marL="457200" indent="-457200">
              <a:buFont typeface="+mj-lt"/>
              <a:buAutoNum type="arabicPeriod"/>
            </a:pPr>
            <a:r>
              <a:rPr lang="en-US" sz="1900" dirty="0"/>
              <a:t>H. W. Kuhn. The </a:t>
            </a:r>
            <a:r>
              <a:rPr lang="en-US" sz="1900" dirty="0" err="1"/>
              <a:t>hungarian</a:t>
            </a:r>
            <a:r>
              <a:rPr lang="en-US" sz="1900" dirty="0"/>
              <a:t> method for the assignment problem. Naval research logistics quarterly, 2(1-2):83–97, 1955.</a:t>
            </a:r>
          </a:p>
          <a:p>
            <a:pPr marL="457200" indent="-457200">
              <a:buFont typeface="+mj-lt"/>
              <a:buAutoNum type="arabicPeriod"/>
            </a:pPr>
            <a:r>
              <a:rPr lang="en-US" sz="1900" dirty="0"/>
              <a:t>L. </a:t>
            </a:r>
            <a:r>
              <a:rPr lang="en-US" sz="1900" dirty="0" err="1"/>
              <a:t>Ramshaw</a:t>
            </a:r>
            <a:r>
              <a:rPr lang="en-US" sz="1900" dirty="0"/>
              <a:t> and R. E. </a:t>
            </a:r>
            <a:r>
              <a:rPr lang="en-US" sz="1900" dirty="0" err="1"/>
              <a:t>Tarjan</a:t>
            </a:r>
            <a:r>
              <a:rPr lang="en-US" sz="1900" dirty="0"/>
              <a:t>. On minimum-cost assignments in unbalanced bipartite graphs. HP Labs, Palo Alto, CA, USA, Tech. Rep. HPL-2012-40R1, 2012.</a:t>
            </a:r>
          </a:p>
          <a:p>
            <a:pPr marL="457200" indent="-457200">
              <a:buFont typeface="+mj-lt"/>
              <a:buAutoNum type="arabicPeriod"/>
            </a:pPr>
            <a:r>
              <a:rPr lang="en-US" sz="1900" dirty="0"/>
              <a:t>A. Jain, R. </a:t>
            </a:r>
            <a:r>
              <a:rPr lang="en-US" sz="1900" dirty="0" err="1"/>
              <a:t>Dubes</a:t>
            </a:r>
            <a:r>
              <a:rPr lang="en-US" sz="1900" dirty="0"/>
              <a:t>, “Algorithms for Clustering Data”, Prentice Hall, 1988.</a:t>
            </a:r>
          </a:p>
          <a:p>
            <a:pPr marL="0" indent="0">
              <a:buNone/>
            </a:pPr>
            <a:endParaRPr lang="en-US" sz="1900" dirty="0"/>
          </a:p>
          <a:p>
            <a:pPr marL="457200" indent="-457200">
              <a:buFont typeface="+mj-lt"/>
              <a:buAutoNum type="arabicPeriod"/>
            </a:pPr>
            <a:endParaRPr lang="en-US" sz="1900" dirty="0"/>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92B0688C-CFCD-4BD7-B49C-C8EA3BB76787}"/>
              </a:ext>
            </a:extLst>
          </p:cNvPr>
          <p:cNvSpPr txBox="1">
            <a:spLocks/>
          </p:cNvSpPr>
          <p:nvPr/>
        </p:nvSpPr>
        <p:spPr>
          <a:xfrm>
            <a:off x="35495" y="6669360"/>
            <a:ext cx="2232249"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1: Tackling Veracity</a:t>
            </a:r>
          </a:p>
        </p:txBody>
      </p:sp>
    </p:spTree>
    <p:extLst>
      <p:ext uri="{BB962C8B-B14F-4D97-AF65-F5344CB8AC3E}">
        <p14:creationId xmlns:p14="http://schemas.microsoft.com/office/powerpoint/2010/main" val="2163574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251520" y="2582474"/>
            <a:ext cx="8784976" cy="3543689"/>
          </a:xfrm>
        </p:spPr>
        <p:txBody>
          <a:bodyPr>
            <a:normAutofit fontScale="92500" lnSpcReduction="20000"/>
          </a:bodyPr>
          <a:lstStyle/>
          <a:p>
            <a:r>
              <a:rPr lang="en-US" dirty="0"/>
              <a:t>Same workflow as Generation 1</a:t>
            </a:r>
          </a:p>
          <a:p>
            <a:r>
              <a:rPr lang="en-US" dirty="0"/>
              <a:t>Scope:</a:t>
            </a:r>
          </a:p>
          <a:p>
            <a:pPr lvl="1"/>
            <a:r>
              <a:rPr lang="en-US" dirty="0"/>
              <a:t>(tens of) millions of structured entity profiles</a:t>
            </a:r>
          </a:p>
          <a:p>
            <a:r>
              <a:rPr lang="en-US" dirty="0"/>
              <a:t>Goals:</a:t>
            </a:r>
          </a:p>
          <a:p>
            <a:pPr lvl="1"/>
            <a:r>
              <a:rPr lang="en-US" dirty="0"/>
              <a:t>High accuracy despite noise </a:t>
            </a:r>
          </a:p>
          <a:p>
            <a:pPr lvl="1"/>
            <a:r>
              <a:rPr lang="en-US" dirty="0"/>
              <a:t>High time efficiency despite the size of data</a:t>
            </a:r>
          </a:p>
          <a:p>
            <a:r>
              <a:rPr lang="en-US" dirty="0"/>
              <a:t>Assumptions:</a:t>
            </a:r>
          </a:p>
          <a:p>
            <a:pPr lvl="1"/>
            <a:r>
              <a:rPr lang="en-US" dirty="0"/>
              <a:t>Known schema </a:t>
            </a:r>
            <a:r>
              <a:rPr lang="en-US" dirty="0">
                <a:latin typeface="Segoe UI Symbol" panose="020B0502040204020203" pitchFamily="34" charset="0"/>
                <a:ea typeface="Segoe UI Symbol" panose="020B0502040204020203" pitchFamily="34" charset="0"/>
              </a:rPr>
              <a:t>→ custom, schema-based solutions</a:t>
            </a:r>
            <a:endParaRPr lang="el-GR" dirty="0"/>
          </a:p>
        </p:txBody>
      </p:sp>
      <p:sp>
        <p:nvSpPr>
          <p:cNvPr id="13" name="Rectangle 2">
            <a:extLst>
              <a:ext uri="{FF2B5EF4-FFF2-40B4-BE49-F238E27FC236}">
                <a16:creationId xmlns:a16="http://schemas.microsoft.com/office/drawing/2014/main" id="{AD00687C-B54D-4A98-BCB6-93008656347C}"/>
              </a:ext>
            </a:extLst>
          </p:cNvPr>
          <p:cNvSpPr txBox="1">
            <a:spLocks noChangeArrowheads="1"/>
          </p:cNvSpPr>
          <p:nvPr/>
        </p:nvSpPr>
        <p:spPr>
          <a:xfrm>
            <a:off x="251520" y="0"/>
            <a:ext cx="8892480"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Generation 2: Tackling </a:t>
            </a:r>
            <a:r>
              <a:rPr lang="en-US" sz="3600" b="1" dirty="0"/>
              <a:t>Volume</a:t>
            </a:r>
            <a:r>
              <a:rPr lang="en-US" sz="3600" dirty="0"/>
              <a:t> and Veracity</a:t>
            </a:r>
          </a:p>
        </p:txBody>
      </p:sp>
      <p:sp>
        <p:nvSpPr>
          <p:cNvPr id="2" name="Footer Placeholder 1">
            <a:extLst>
              <a:ext uri="{FF2B5EF4-FFF2-40B4-BE49-F238E27FC236}">
                <a16:creationId xmlns:a16="http://schemas.microsoft.com/office/drawing/2014/main" id="{D90D4C72-7CE3-432C-A5B0-BD0BDBF8354D}"/>
              </a:ext>
            </a:extLst>
          </p:cNvPr>
          <p:cNvSpPr>
            <a:spLocks noGrp="1"/>
          </p:cNvSpPr>
          <p:nvPr>
            <p:ph type="ftr" sz="quarter" idx="11"/>
          </p:nvPr>
        </p:nvSpPr>
        <p:spPr/>
        <p:txBody>
          <a:bodyPr/>
          <a:lstStyle/>
          <a:p>
            <a:r>
              <a:rPr lang="pt-BR"/>
              <a:t>Papadakis, Ioannou, Palpanas</a:t>
            </a:r>
            <a:endParaRPr lang="el-GR" dirty="0"/>
          </a:p>
        </p:txBody>
      </p:sp>
      <p:sp>
        <p:nvSpPr>
          <p:cNvPr id="14" name="TextBox 13"/>
          <p:cNvSpPr txBox="1"/>
          <p:nvPr/>
        </p:nvSpPr>
        <p:spPr>
          <a:xfrm>
            <a:off x="3312098" y="1673676"/>
            <a:ext cx="958888" cy="338554"/>
          </a:xfrm>
          <a:prstGeom prst="rect">
            <a:avLst/>
          </a:prstGeom>
          <a:noFill/>
          <a:ln w="28575">
            <a:noFill/>
          </a:ln>
        </p:spPr>
        <p:txBody>
          <a:bodyPr wrap="square" rtlCol="0">
            <a:spAutoFit/>
          </a:bodyPr>
          <a:lstStyle/>
          <a:p>
            <a:pPr algn="ctr"/>
            <a:r>
              <a:rPr lang="en-US" sz="1600" b="1" dirty="0"/>
              <a:t>Blocking</a:t>
            </a:r>
          </a:p>
        </p:txBody>
      </p:sp>
      <p:sp>
        <p:nvSpPr>
          <p:cNvPr id="15" name="TextBox 14"/>
          <p:cNvSpPr txBox="1"/>
          <p:nvPr/>
        </p:nvSpPr>
        <p:spPr>
          <a:xfrm>
            <a:off x="4593928" y="1666250"/>
            <a:ext cx="1054699" cy="338554"/>
          </a:xfrm>
          <a:prstGeom prst="rect">
            <a:avLst/>
          </a:prstGeom>
          <a:noFill/>
          <a:ln w="28575">
            <a:noFill/>
          </a:ln>
        </p:spPr>
        <p:txBody>
          <a:bodyPr wrap="square" rtlCol="0">
            <a:spAutoFit/>
          </a:bodyPr>
          <a:lstStyle/>
          <a:p>
            <a:pPr algn="ctr"/>
            <a:r>
              <a:rPr lang="en-US" sz="1600" b="1" dirty="0"/>
              <a:t>Matching</a:t>
            </a:r>
          </a:p>
        </p:txBody>
      </p:sp>
      <p:cxnSp>
        <p:nvCxnSpPr>
          <p:cNvPr id="16" name="Straight Arrow Connector 15"/>
          <p:cNvCxnSpPr/>
          <p:nvPr/>
        </p:nvCxnSpPr>
        <p:spPr>
          <a:xfrm>
            <a:off x="4282467" y="1836852"/>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593928" y="1552189"/>
            <a:ext cx="1054699" cy="584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72771" y="1556694"/>
            <a:ext cx="1120246" cy="584775"/>
          </a:xfrm>
          <a:prstGeom prst="rect">
            <a:avLst/>
          </a:prstGeom>
          <a:noFill/>
          <a:ln w="28575">
            <a:solidFill>
              <a:schemeClr val="tx1"/>
            </a:solidFill>
            <a:prstDash val="lgDash"/>
          </a:ln>
        </p:spPr>
        <p:txBody>
          <a:bodyPr wrap="square" rtlCol="0">
            <a:spAutoFit/>
          </a:bodyPr>
          <a:lstStyle/>
          <a:p>
            <a:pPr algn="ctr"/>
            <a:r>
              <a:rPr lang="en-US" sz="1600" b="1" dirty="0"/>
              <a:t>Schema</a:t>
            </a:r>
            <a:br>
              <a:rPr lang="en-US" sz="1600" b="1" dirty="0"/>
            </a:br>
            <a:r>
              <a:rPr lang="en-US" sz="1600" b="1" dirty="0"/>
              <a:t>Alignment</a:t>
            </a:r>
          </a:p>
        </p:txBody>
      </p:sp>
      <p:cxnSp>
        <p:nvCxnSpPr>
          <p:cNvPr id="19" name="Straight Arrow Connector 25"/>
          <p:cNvCxnSpPr/>
          <p:nvPr/>
        </p:nvCxnSpPr>
        <p:spPr>
          <a:xfrm>
            <a:off x="3000637" y="1844578"/>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316919" y="1556792"/>
            <a:ext cx="966779" cy="584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5"/>
          <p:cNvCxnSpPr/>
          <p:nvPr/>
        </p:nvCxnSpPr>
        <p:spPr>
          <a:xfrm>
            <a:off x="5657224" y="1842952"/>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10"/>
          <p:cNvSpPr/>
          <p:nvPr/>
        </p:nvSpPr>
        <p:spPr>
          <a:xfrm>
            <a:off x="5947188" y="1545900"/>
            <a:ext cx="1054699" cy="58477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954606" y="1666250"/>
            <a:ext cx="1054699" cy="338554"/>
          </a:xfrm>
          <a:prstGeom prst="rect">
            <a:avLst/>
          </a:prstGeom>
          <a:noFill/>
          <a:ln w="28575">
            <a:noFill/>
          </a:ln>
        </p:spPr>
        <p:txBody>
          <a:bodyPr wrap="square" rtlCol="0">
            <a:spAutoFit/>
          </a:bodyPr>
          <a:lstStyle/>
          <a:p>
            <a:pPr algn="ctr"/>
            <a:r>
              <a:rPr lang="en-US" sz="1600" b="1" dirty="0"/>
              <a:t>Clustering</a:t>
            </a:r>
          </a:p>
        </p:txBody>
      </p:sp>
    </p:spTree>
    <p:extLst>
      <p:ext uri="{BB962C8B-B14F-4D97-AF65-F5344CB8AC3E}">
        <p14:creationId xmlns:p14="http://schemas.microsoft.com/office/powerpoint/2010/main" val="2467910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35280" cy="692696"/>
          </a:xfrm>
        </p:spPr>
        <p:txBody>
          <a:bodyPr>
            <a:normAutofit fontScale="90000"/>
          </a:bodyPr>
          <a:lstStyle/>
          <a:p>
            <a:pPr algn="l"/>
            <a:r>
              <a:rPr lang="en-US" dirty="0"/>
              <a:t>Solution: Parallelization</a:t>
            </a:r>
          </a:p>
        </p:txBody>
      </p:sp>
      <p:sp>
        <p:nvSpPr>
          <p:cNvPr id="3" name="Content Placeholder 2"/>
          <p:cNvSpPr>
            <a:spLocks noGrp="1"/>
          </p:cNvSpPr>
          <p:nvPr>
            <p:ph idx="1"/>
          </p:nvPr>
        </p:nvSpPr>
        <p:spPr>
          <a:xfrm>
            <a:off x="251520" y="764704"/>
            <a:ext cx="8892480" cy="5616624"/>
          </a:xfrm>
        </p:spPr>
        <p:txBody>
          <a:bodyPr>
            <a:normAutofit/>
          </a:bodyPr>
          <a:lstStyle/>
          <a:p>
            <a:pPr marL="0" indent="0">
              <a:buNone/>
            </a:pPr>
            <a:r>
              <a:rPr lang="en-US" dirty="0"/>
              <a:t>Two types:</a:t>
            </a:r>
          </a:p>
          <a:p>
            <a:r>
              <a:rPr lang="en-US" dirty="0"/>
              <a:t>Multi-core parallelization</a:t>
            </a:r>
          </a:p>
          <a:p>
            <a:pPr lvl="1"/>
            <a:r>
              <a:rPr lang="en-US" dirty="0"/>
              <a:t>Single system → shared memory</a:t>
            </a:r>
          </a:p>
          <a:p>
            <a:pPr lvl="1"/>
            <a:r>
              <a:rPr lang="en-US" dirty="0"/>
              <a:t>Distribute processing among available CPUs</a:t>
            </a:r>
          </a:p>
          <a:p>
            <a:r>
              <a:rPr lang="en-US" dirty="0"/>
              <a:t>Massive parallelization</a:t>
            </a:r>
          </a:p>
          <a:p>
            <a:pPr lvl="1"/>
            <a:r>
              <a:rPr lang="en-US" dirty="0"/>
              <a:t>Cluster of independent systems</a:t>
            </a:r>
          </a:p>
          <a:p>
            <a:pPr lvl="1"/>
            <a:r>
              <a:rPr lang="en-US" b="1" dirty="0">
                <a:solidFill>
                  <a:schemeClr val="tx2"/>
                </a:solidFill>
              </a:rPr>
              <a:t>Map-Reduce</a:t>
            </a:r>
            <a:r>
              <a:rPr lang="en-US" dirty="0"/>
              <a:t> paradigm [1]</a:t>
            </a:r>
          </a:p>
          <a:p>
            <a:pPr lvl="2"/>
            <a:r>
              <a:rPr lang="en-US" dirty="0"/>
              <a:t>Data partitioned across the nodes of a cluster</a:t>
            </a:r>
          </a:p>
          <a:p>
            <a:pPr lvl="2"/>
            <a:r>
              <a:rPr lang="en-US" dirty="0"/>
              <a:t>Fault-tolerant, optimized execution</a:t>
            </a:r>
            <a:endParaRPr lang="el-GR" dirty="0"/>
          </a:p>
          <a:p>
            <a:pPr lvl="2"/>
            <a:r>
              <a:rPr lang="en-US" dirty="0">
                <a:solidFill>
                  <a:srgbClr val="C00000"/>
                </a:solidFill>
              </a:rPr>
              <a:t>Map Phase</a:t>
            </a:r>
            <a:r>
              <a:rPr lang="en-US" dirty="0"/>
              <a:t>: transforms a data partition into (key, value) pairs </a:t>
            </a:r>
          </a:p>
          <a:p>
            <a:pPr lvl="2"/>
            <a:r>
              <a:rPr lang="en-US" dirty="0">
                <a:solidFill>
                  <a:srgbClr val="C00000"/>
                </a:solidFill>
              </a:rPr>
              <a:t>Reduce Phase</a:t>
            </a:r>
            <a:r>
              <a:rPr lang="en-US" dirty="0"/>
              <a:t>: processes pairs with the same key</a:t>
            </a:r>
          </a:p>
          <a:p>
            <a:pPr lvl="2"/>
            <a:endParaRPr lang="en-US" dirty="0"/>
          </a:p>
        </p:txBody>
      </p:sp>
      <p:sp>
        <p:nvSpPr>
          <p:cNvPr id="4" name="Footer Placeholder 3"/>
          <p:cNvSpPr>
            <a:spLocks noGrp="1"/>
          </p:cNvSpPr>
          <p:nvPr>
            <p:ph type="ftr" sz="quarter" idx="11"/>
          </p:nvPr>
        </p:nvSpPr>
        <p:spPr/>
        <p:txBody>
          <a:bodyPr/>
          <a:lstStyle/>
          <a:p>
            <a:r>
              <a:rPr lang="pt-BR"/>
              <a:t>Papadakis, Ioannou, Palpanas</a:t>
            </a:r>
            <a:endParaRPr lang="el-GR" dirty="0"/>
          </a:p>
        </p:txBody>
      </p:sp>
      <p:sp>
        <p:nvSpPr>
          <p:cNvPr id="6" name="Subtitle 2">
            <a:extLst>
              <a:ext uri="{FF2B5EF4-FFF2-40B4-BE49-F238E27FC236}">
                <a16:creationId xmlns:a16="http://schemas.microsoft.com/office/drawing/2014/main" id="{8F8D2558-B661-4310-9AA7-932678E1C468}"/>
              </a:ext>
            </a:extLst>
          </p:cNvPr>
          <p:cNvSpPr txBox="1">
            <a:spLocks/>
          </p:cNvSpPr>
          <p:nvPr/>
        </p:nvSpPr>
        <p:spPr>
          <a:xfrm>
            <a:off x="35495" y="6669360"/>
            <a:ext cx="3022497"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2: Tackling Volume &amp; Veracity</a:t>
            </a:r>
          </a:p>
        </p:txBody>
      </p:sp>
    </p:spTree>
    <p:extLst>
      <p:ext uri="{BB962C8B-B14F-4D97-AF65-F5344CB8AC3E}">
        <p14:creationId xmlns:p14="http://schemas.microsoft.com/office/powerpoint/2010/main" val="5920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idx="4294967295"/>
          </p:nvPr>
        </p:nvSpPr>
        <p:spPr>
          <a:xfrm>
            <a:off x="251520" y="0"/>
            <a:ext cx="8892480" cy="663707"/>
          </a:xfrm>
        </p:spPr>
        <p:txBody>
          <a:bodyPr>
            <a:normAutofit fontScale="90000"/>
          </a:bodyPr>
          <a:lstStyle/>
          <a:p>
            <a:pPr algn="l"/>
            <a:r>
              <a:rPr lang="en-US" dirty="0"/>
              <a:t>Motivation</a:t>
            </a:r>
          </a:p>
        </p:txBody>
      </p:sp>
      <p:sp>
        <p:nvSpPr>
          <p:cNvPr id="485379" name="Rectangle 3"/>
          <p:cNvSpPr>
            <a:spLocks noGrp="1" noChangeArrowheads="1"/>
          </p:cNvSpPr>
          <p:nvPr>
            <p:ph idx="4294967295"/>
          </p:nvPr>
        </p:nvSpPr>
        <p:spPr>
          <a:xfrm>
            <a:off x="107504" y="818814"/>
            <a:ext cx="8198625" cy="4938161"/>
          </a:xfrm>
        </p:spPr>
        <p:txBody>
          <a:bodyPr>
            <a:normAutofit/>
          </a:bodyPr>
          <a:lstStyle/>
          <a:p>
            <a:r>
              <a:rPr lang="en-US" sz="2800" dirty="0"/>
              <a:t>Entities </a:t>
            </a:r>
            <a:r>
              <a:rPr lang="en-US" sz="2800" dirty="0">
                <a:sym typeface="Wingdings" panose="05000000000000000000" pitchFamily="2" charset="2"/>
              </a:rPr>
              <a:t></a:t>
            </a:r>
            <a:r>
              <a:rPr lang="en-US" sz="2800" dirty="0"/>
              <a:t> invaluable asset for numerous current </a:t>
            </a:r>
          </a:p>
          <a:p>
            <a:pPr marL="0" indent="0">
              <a:buNone/>
            </a:pPr>
            <a:r>
              <a:rPr lang="en-US" sz="2800" dirty="0"/>
              <a:t>                       applications and systems</a:t>
            </a:r>
          </a:p>
          <a:p>
            <a:r>
              <a:rPr lang="en-US" sz="2800" dirty="0"/>
              <a:t>Encode a large part of our knowledge </a:t>
            </a:r>
          </a:p>
        </p:txBody>
      </p:sp>
      <p:sp>
        <p:nvSpPr>
          <p:cNvPr id="485380" name="Oval 4"/>
          <p:cNvSpPr>
            <a:spLocks noChangeArrowheads="1"/>
          </p:cNvSpPr>
          <p:nvPr/>
        </p:nvSpPr>
        <p:spPr bwMode="auto">
          <a:xfrm>
            <a:off x="692955" y="4024932"/>
            <a:ext cx="1728787" cy="1008062"/>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lIns="91434" tIns="45717" rIns="91434" bIns="45717" anchor="ctr"/>
          <a:lstStyle/>
          <a:p>
            <a:pPr algn="ctr" eaLnBrk="0" hangingPunct="0">
              <a:lnSpc>
                <a:spcPct val="91000"/>
              </a:lnSpc>
              <a:buClr>
                <a:srgbClr val="000000"/>
              </a:buClr>
              <a:buSzPct val="100000"/>
              <a:buFont typeface="Arial" charset="0"/>
              <a:buNone/>
            </a:pPr>
            <a:r>
              <a:rPr lang="en-US"/>
              <a:t>Persons</a:t>
            </a:r>
          </a:p>
        </p:txBody>
      </p:sp>
      <p:sp>
        <p:nvSpPr>
          <p:cNvPr id="485381" name="Oval 5"/>
          <p:cNvSpPr>
            <a:spLocks noChangeArrowheads="1"/>
          </p:cNvSpPr>
          <p:nvPr/>
        </p:nvSpPr>
        <p:spPr bwMode="auto">
          <a:xfrm>
            <a:off x="2996417" y="2513632"/>
            <a:ext cx="1728788" cy="1008062"/>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lIns="91434" tIns="45717" rIns="91434" bIns="45717" anchor="ctr"/>
          <a:lstStyle/>
          <a:p>
            <a:pPr algn="ctr" eaLnBrk="0" hangingPunct="0">
              <a:lnSpc>
                <a:spcPct val="91000"/>
              </a:lnSpc>
              <a:buClr>
                <a:srgbClr val="000000"/>
              </a:buClr>
              <a:buSzPct val="100000"/>
              <a:buFont typeface="Arial" charset="0"/>
              <a:buNone/>
            </a:pPr>
            <a:r>
              <a:rPr lang="en-US" dirty="0"/>
              <a:t>Organizations</a:t>
            </a:r>
          </a:p>
        </p:txBody>
      </p:sp>
      <p:sp>
        <p:nvSpPr>
          <p:cNvPr id="485382" name="Oval 6"/>
          <p:cNvSpPr>
            <a:spLocks noChangeArrowheads="1"/>
          </p:cNvSpPr>
          <p:nvPr/>
        </p:nvSpPr>
        <p:spPr bwMode="auto">
          <a:xfrm>
            <a:off x="5301467" y="3737594"/>
            <a:ext cx="1728788" cy="1008063"/>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lIns="91434" tIns="45717" rIns="91434" bIns="45717" anchor="ctr"/>
          <a:lstStyle/>
          <a:p>
            <a:pPr algn="ctr" eaLnBrk="0" hangingPunct="0">
              <a:lnSpc>
                <a:spcPct val="91000"/>
              </a:lnSpc>
              <a:buClr>
                <a:srgbClr val="000000"/>
              </a:buClr>
              <a:buSzPct val="100000"/>
              <a:buFont typeface="Arial" charset="0"/>
              <a:buNone/>
            </a:pPr>
            <a:r>
              <a:rPr lang="en-US" dirty="0"/>
              <a:t>Projects</a:t>
            </a:r>
          </a:p>
        </p:txBody>
      </p:sp>
      <p:sp>
        <p:nvSpPr>
          <p:cNvPr id="485383" name="Oval 7"/>
          <p:cNvSpPr>
            <a:spLocks noChangeArrowheads="1"/>
          </p:cNvSpPr>
          <p:nvPr/>
        </p:nvSpPr>
        <p:spPr bwMode="auto">
          <a:xfrm>
            <a:off x="6011565" y="2132856"/>
            <a:ext cx="1728787" cy="1008062"/>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lIns="91434" tIns="45717" rIns="91434" bIns="45717" anchor="ctr"/>
          <a:lstStyle/>
          <a:p>
            <a:pPr algn="ctr" eaLnBrk="0" hangingPunct="0">
              <a:lnSpc>
                <a:spcPct val="91000"/>
              </a:lnSpc>
              <a:buClr>
                <a:srgbClr val="000000"/>
              </a:buClr>
              <a:buSzPct val="100000"/>
              <a:buFont typeface="Arial" charset="0"/>
              <a:buNone/>
            </a:pPr>
            <a:r>
              <a:rPr lang="en-US" dirty="0"/>
              <a:t>Locations</a:t>
            </a:r>
          </a:p>
        </p:txBody>
      </p:sp>
      <p:sp>
        <p:nvSpPr>
          <p:cNvPr id="485384" name="Oval 8"/>
          <p:cNvSpPr>
            <a:spLocks noChangeArrowheads="1"/>
          </p:cNvSpPr>
          <p:nvPr/>
        </p:nvSpPr>
        <p:spPr bwMode="auto">
          <a:xfrm>
            <a:off x="4293405" y="5537819"/>
            <a:ext cx="1728787" cy="1008063"/>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lIns="91434" tIns="45717" rIns="91434" bIns="45717" anchor="ctr"/>
          <a:lstStyle/>
          <a:p>
            <a:pPr algn="ctr" eaLnBrk="0" hangingPunct="0">
              <a:lnSpc>
                <a:spcPct val="91000"/>
              </a:lnSpc>
              <a:buClr>
                <a:srgbClr val="000000"/>
              </a:buClr>
              <a:buSzPct val="100000"/>
              <a:buFont typeface="Arial" charset="0"/>
              <a:buNone/>
            </a:pPr>
            <a:r>
              <a:rPr lang="en-US"/>
              <a:t>Products</a:t>
            </a:r>
          </a:p>
        </p:txBody>
      </p:sp>
      <p:sp>
        <p:nvSpPr>
          <p:cNvPr id="485385" name="Oval 9"/>
          <p:cNvSpPr>
            <a:spLocks noChangeArrowheads="1"/>
          </p:cNvSpPr>
          <p:nvPr/>
        </p:nvSpPr>
        <p:spPr bwMode="auto">
          <a:xfrm>
            <a:off x="1448604" y="5757688"/>
            <a:ext cx="1728788" cy="1008062"/>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lIns="91434" tIns="45717" rIns="91434" bIns="45717" anchor="ctr"/>
          <a:lstStyle/>
          <a:p>
            <a:pPr algn="ctr" eaLnBrk="0" hangingPunct="0">
              <a:lnSpc>
                <a:spcPct val="91000"/>
              </a:lnSpc>
              <a:buClr>
                <a:srgbClr val="000000"/>
              </a:buClr>
              <a:buSzPct val="100000"/>
              <a:buFont typeface="Arial" charset="0"/>
              <a:buNone/>
            </a:pPr>
            <a:r>
              <a:rPr lang="en-US"/>
              <a:t>Events</a:t>
            </a:r>
          </a:p>
        </p:txBody>
      </p:sp>
      <p:cxnSp>
        <p:nvCxnSpPr>
          <p:cNvPr id="485386" name="AutoShape 10"/>
          <p:cNvCxnSpPr>
            <a:cxnSpLocks noChangeShapeType="1"/>
            <a:stCxn id="485380" idx="7"/>
            <a:endCxn id="485381" idx="3"/>
          </p:cNvCxnSpPr>
          <p:nvPr/>
        </p:nvCxnSpPr>
        <p:spPr bwMode="auto">
          <a:xfrm flipV="1">
            <a:off x="2169330" y="3374057"/>
            <a:ext cx="1079500" cy="798512"/>
          </a:xfrm>
          <a:prstGeom prst="straightConnector1">
            <a:avLst/>
          </a:prstGeom>
          <a:ln>
            <a:headEnd type="triangle" w="med" len="med"/>
            <a:tailEnd type="triangle" w="med" len="med"/>
          </a:ln>
        </p:spPr>
        <p:style>
          <a:lnRef idx="1">
            <a:schemeClr val="dk1"/>
          </a:lnRef>
          <a:fillRef idx="2">
            <a:schemeClr val="dk1"/>
          </a:fillRef>
          <a:effectRef idx="1">
            <a:schemeClr val="dk1"/>
          </a:effectRef>
          <a:fontRef idx="minor">
            <a:schemeClr val="dk1"/>
          </a:fontRef>
        </p:style>
      </p:cxnSp>
      <p:cxnSp>
        <p:nvCxnSpPr>
          <p:cNvPr id="485387" name="AutoShape 11"/>
          <p:cNvCxnSpPr>
            <a:cxnSpLocks noChangeShapeType="1"/>
            <a:stCxn id="485381" idx="6"/>
            <a:endCxn id="485383" idx="2"/>
          </p:cNvCxnSpPr>
          <p:nvPr/>
        </p:nvCxnSpPr>
        <p:spPr bwMode="auto">
          <a:xfrm flipV="1">
            <a:off x="4725205" y="2636887"/>
            <a:ext cx="1286360" cy="380776"/>
          </a:xfrm>
          <a:prstGeom prst="straightConnector1">
            <a:avLst/>
          </a:prstGeom>
          <a:ln>
            <a:headEnd type="triangle" w="med" len="med"/>
            <a:tailEnd type="triangle" w="med" len="med"/>
          </a:ln>
        </p:spPr>
        <p:style>
          <a:lnRef idx="1">
            <a:schemeClr val="dk1"/>
          </a:lnRef>
          <a:fillRef idx="2">
            <a:schemeClr val="dk1"/>
          </a:fillRef>
          <a:effectRef idx="1">
            <a:schemeClr val="dk1"/>
          </a:effectRef>
          <a:fontRef idx="minor">
            <a:schemeClr val="dk1"/>
          </a:fontRef>
        </p:style>
      </p:cxnSp>
      <p:cxnSp>
        <p:nvCxnSpPr>
          <p:cNvPr id="485388" name="AutoShape 12"/>
          <p:cNvCxnSpPr>
            <a:cxnSpLocks noChangeShapeType="1"/>
            <a:stCxn id="485381" idx="5"/>
            <a:endCxn id="485382" idx="1"/>
          </p:cNvCxnSpPr>
          <p:nvPr/>
        </p:nvCxnSpPr>
        <p:spPr bwMode="auto">
          <a:xfrm>
            <a:off x="4472030" y="3374067"/>
            <a:ext cx="1082612" cy="511155"/>
          </a:xfrm>
          <a:prstGeom prst="straightConnector1">
            <a:avLst/>
          </a:prstGeom>
          <a:ln>
            <a:headEnd type="triangle" w="med" len="med"/>
            <a:tailEnd type="triangle" w="med" len="med"/>
          </a:ln>
        </p:spPr>
        <p:style>
          <a:lnRef idx="1">
            <a:schemeClr val="dk1"/>
          </a:lnRef>
          <a:fillRef idx="2">
            <a:schemeClr val="dk1"/>
          </a:fillRef>
          <a:effectRef idx="1">
            <a:schemeClr val="dk1"/>
          </a:effectRef>
          <a:fontRef idx="minor">
            <a:schemeClr val="dk1"/>
          </a:fontRef>
        </p:style>
      </p:cxnSp>
      <p:cxnSp>
        <p:nvCxnSpPr>
          <p:cNvPr id="485389" name="AutoShape 13"/>
          <p:cNvCxnSpPr>
            <a:cxnSpLocks noChangeShapeType="1"/>
            <a:stCxn id="485382" idx="4"/>
            <a:endCxn id="485384" idx="0"/>
          </p:cNvCxnSpPr>
          <p:nvPr/>
        </p:nvCxnSpPr>
        <p:spPr bwMode="auto">
          <a:xfrm flipH="1">
            <a:off x="5158593" y="4745657"/>
            <a:ext cx="1008063" cy="792162"/>
          </a:xfrm>
          <a:prstGeom prst="straightConnector1">
            <a:avLst/>
          </a:prstGeom>
          <a:ln>
            <a:headEnd type="triangle" w="med" len="med"/>
            <a:tailEnd type="triangle" w="med" len="med"/>
          </a:ln>
        </p:spPr>
        <p:style>
          <a:lnRef idx="1">
            <a:schemeClr val="dk1"/>
          </a:lnRef>
          <a:fillRef idx="2">
            <a:schemeClr val="dk1"/>
          </a:fillRef>
          <a:effectRef idx="1">
            <a:schemeClr val="dk1"/>
          </a:effectRef>
          <a:fontRef idx="minor">
            <a:schemeClr val="dk1"/>
          </a:fontRef>
        </p:style>
      </p:cxnSp>
      <p:cxnSp>
        <p:nvCxnSpPr>
          <p:cNvPr id="485390" name="AutoShape 14"/>
          <p:cNvCxnSpPr>
            <a:cxnSpLocks noChangeShapeType="1"/>
            <a:stCxn id="485380" idx="6"/>
            <a:endCxn id="485382" idx="2"/>
          </p:cNvCxnSpPr>
          <p:nvPr/>
        </p:nvCxnSpPr>
        <p:spPr bwMode="auto">
          <a:xfrm flipV="1">
            <a:off x="2421742" y="4242419"/>
            <a:ext cx="2879725" cy="287338"/>
          </a:xfrm>
          <a:prstGeom prst="straightConnector1">
            <a:avLst/>
          </a:prstGeom>
          <a:ln>
            <a:headEnd type="triangle" w="med" len="med"/>
            <a:tailEnd type="triangle" w="med" len="med"/>
          </a:ln>
        </p:spPr>
        <p:style>
          <a:lnRef idx="1">
            <a:schemeClr val="dk1"/>
          </a:lnRef>
          <a:fillRef idx="2">
            <a:schemeClr val="dk1"/>
          </a:fillRef>
          <a:effectRef idx="1">
            <a:schemeClr val="dk1"/>
          </a:effectRef>
          <a:fontRef idx="minor">
            <a:schemeClr val="dk1"/>
          </a:fontRef>
        </p:style>
      </p:cxnSp>
      <p:cxnSp>
        <p:nvCxnSpPr>
          <p:cNvPr id="485391" name="AutoShape 15"/>
          <p:cNvCxnSpPr>
            <a:cxnSpLocks noChangeShapeType="1"/>
            <a:stCxn id="485385" idx="6"/>
            <a:endCxn id="485384" idx="2"/>
          </p:cNvCxnSpPr>
          <p:nvPr/>
        </p:nvCxnSpPr>
        <p:spPr bwMode="auto">
          <a:xfrm flipV="1">
            <a:off x="3177392" y="6041851"/>
            <a:ext cx="1116013" cy="219869"/>
          </a:xfrm>
          <a:prstGeom prst="straightConnector1">
            <a:avLst/>
          </a:prstGeom>
          <a:ln>
            <a:headEnd type="triangle" w="med" len="med"/>
            <a:tailEnd type="triangle" w="med" len="med"/>
          </a:ln>
        </p:spPr>
        <p:style>
          <a:lnRef idx="1">
            <a:schemeClr val="dk1"/>
          </a:lnRef>
          <a:fillRef idx="2">
            <a:schemeClr val="dk1"/>
          </a:fillRef>
          <a:effectRef idx="1">
            <a:schemeClr val="dk1"/>
          </a:effectRef>
          <a:fontRef idx="minor">
            <a:schemeClr val="dk1"/>
          </a:fontRef>
        </p:style>
      </p:cxnSp>
      <p:cxnSp>
        <p:nvCxnSpPr>
          <p:cNvPr id="485392" name="AutoShape 16"/>
          <p:cNvCxnSpPr>
            <a:cxnSpLocks noChangeShapeType="1"/>
            <a:stCxn id="485384" idx="0"/>
          </p:cNvCxnSpPr>
          <p:nvPr/>
        </p:nvCxnSpPr>
        <p:spPr bwMode="auto">
          <a:xfrm flipH="1" flipV="1">
            <a:off x="3861604" y="3521694"/>
            <a:ext cx="1296195" cy="2016125"/>
          </a:xfrm>
          <a:prstGeom prst="straightConnector1">
            <a:avLst/>
          </a:prstGeom>
          <a:ln>
            <a:headEnd type="triangle" w="med" len="med"/>
            <a:tailEnd type="triangle" w="med" len="med"/>
          </a:ln>
        </p:spPr>
        <p:style>
          <a:lnRef idx="1">
            <a:schemeClr val="dk1"/>
          </a:lnRef>
          <a:fillRef idx="2">
            <a:schemeClr val="dk1"/>
          </a:fillRef>
          <a:effectRef idx="1">
            <a:schemeClr val="dk1"/>
          </a:effectRef>
          <a:fontRef idx="minor">
            <a:schemeClr val="dk1"/>
          </a:fontRef>
        </p:style>
      </p:cxnSp>
      <p:cxnSp>
        <p:nvCxnSpPr>
          <p:cNvPr id="485393" name="AutoShape 17"/>
          <p:cNvCxnSpPr>
            <a:cxnSpLocks noChangeShapeType="1"/>
            <a:stCxn id="485385" idx="0"/>
            <a:endCxn id="485383" idx="3"/>
          </p:cNvCxnSpPr>
          <p:nvPr/>
        </p:nvCxnSpPr>
        <p:spPr bwMode="auto">
          <a:xfrm flipV="1">
            <a:off x="2312998" y="2993291"/>
            <a:ext cx="3951741" cy="2764397"/>
          </a:xfrm>
          <a:prstGeom prst="straightConnector1">
            <a:avLst/>
          </a:prstGeom>
          <a:ln>
            <a:headEnd type="triangle" w="med" len="med"/>
            <a:tailEnd type="triangle" w="med" len="med"/>
          </a:ln>
        </p:spPr>
        <p:style>
          <a:lnRef idx="1">
            <a:schemeClr val="dk1"/>
          </a:lnRef>
          <a:fillRef idx="2">
            <a:schemeClr val="dk1"/>
          </a:fillRef>
          <a:effectRef idx="1">
            <a:schemeClr val="dk1"/>
          </a:effectRef>
          <a:fontRef idx="minor">
            <a:schemeClr val="dk1"/>
          </a:fontRef>
        </p:style>
      </p:cxnSp>
      <p:sp>
        <p:nvSpPr>
          <p:cNvPr id="2" name="Footer Placeholder 1">
            <a:extLst>
              <a:ext uri="{FF2B5EF4-FFF2-40B4-BE49-F238E27FC236}">
                <a16:creationId xmlns:a16="http://schemas.microsoft.com/office/drawing/2014/main" id="{3ACD939B-2881-4E26-9FD3-2415F21F965E}"/>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804566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92696"/>
          </a:xfrm>
        </p:spPr>
        <p:txBody>
          <a:bodyPr>
            <a:normAutofit fontScale="90000"/>
          </a:bodyPr>
          <a:lstStyle/>
          <a:p>
            <a:pPr algn="l"/>
            <a:r>
              <a:rPr lang="en-US" dirty="0"/>
              <a:t>Parallelization Methods per Step</a:t>
            </a:r>
          </a:p>
        </p:txBody>
      </p:sp>
      <p:sp>
        <p:nvSpPr>
          <p:cNvPr id="3" name="Content Placeholder 2"/>
          <p:cNvSpPr>
            <a:spLocks noGrp="1"/>
          </p:cNvSpPr>
          <p:nvPr>
            <p:ph idx="1"/>
          </p:nvPr>
        </p:nvSpPr>
        <p:spPr>
          <a:xfrm>
            <a:off x="323528" y="908720"/>
            <a:ext cx="8640960" cy="5616624"/>
          </a:xfrm>
        </p:spPr>
        <p:txBody>
          <a:bodyPr>
            <a:normAutofit lnSpcReduction="10000"/>
          </a:bodyPr>
          <a:lstStyle/>
          <a:p>
            <a:r>
              <a:rPr lang="en-US" dirty="0"/>
              <a:t>Blocking</a:t>
            </a:r>
          </a:p>
          <a:p>
            <a:pPr lvl="2"/>
            <a:r>
              <a:rPr lang="en-US" dirty="0" err="1"/>
              <a:t>Dedoop</a:t>
            </a:r>
            <a:r>
              <a:rPr lang="en-US" dirty="0"/>
              <a:t> [2]</a:t>
            </a:r>
          </a:p>
          <a:p>
            <a:pPr lvl="2"/>
            <a:r>
              <a:rPr lang="en-US" dirty="0" err="1"/>
              <a:t>MapReduce</a:t>
            </a:r>
            <a:r>
              <a:rPr lang="en-US" dirty="0"/>
              <a:t>-based Sorted Neighborhood [3]</a:t>
            </a:r>
          </a:p>
          <a:p>
            <a:r>
              <a:rPr lang="en-US" dirty="0"/>
              <a:t>Matching</a:t>
            </a:r>
          </a:p>
          <a:p>
            <a:pPr lvl="1"/>
            <a:r>
              <a:rPr lang="en-US" dirty="0"/>
              <a:t>Multi-core approaches [7][8]</a:t>
            </a:r>
          </a:p>
          <a:p>
            <a:pPr lvl="1"/>
            <a:r>
              <a:rPr lang="en-US" dirty="0" err="1"/>
              <a:t>MapReduce</a:t>
            </a:r>
            <a:r>
              <a:rPr lang="en-US" dirty="0"/>
              <a:t>-based: Emphasis on </a:t>
            </a:r>
            <a:r>
              <a:rPr lang="en-US" b="1" dirty="0">
                <a:solidFill>
                  <a:srgbClr val="0070C0"/>
                </a:solidFill>
              </a:rPr>
              <a:t>load balancing</a:t>
            </a:r>
          </a:p>
          <a:p>
            <a:pPr lvl="2"/>
            <a:r>
              <a:rPr lang="en-US" dirty="0" err="1"/>
              <a:t>BlockSplit</a:t>
            </a:r>
            <a:r>
              <a:rPr lang="en-US" dirty="0"/>
              <a:t> &amp; </a:t>
            </a:r>
            <a:r>
              <a:rPr lang="en-US" dirty="0" err="1"/>
              <a:t>PairRange</a:t>
            </a:r>
            <a:r>
              <a:rPr lang="en-US" dirty="0"/>
              <a:t> [4][5]</a:t>
            </a:r>
          </a:p>
          <a:p>
            <a:pPr lvl="2"/>
            <a:r>
              <a:rPr lang="en-US" dirty="0"/>
              <a:t>Dis-</a:t>
            </a:r>
            <a:r>
              <a:rPr lang="en-US" dirty="0" err="1"/>
              <a:t>Dedup</a:t>
            </a:r>
            <a:r>
              <a:rPr lang="en-US" dirty="0"/>
              <a:t> [6]</a:t>
            </a:r>
          </a:p>
          <a:p>
            <a:pPr lvl="2"/>
            <a:r>
              <a:rPr lang="en-US" dirty="0"/>
              <a:t>Message-passing framework [9]</a:t>
            </a:r>
          </a:p>
          <a:p>
            <a:r>
              <a:rPr lang="en-US" dirty="0"/>
              <a:t>Clustering</a:t>
            </a:r>
          </a:p>
          <a:p>
            <a:pPr lvl="2"/>
            <a:r>
              <a:rPr lang="en-US" dirty="0"/>
              <a:t>Fast Multi-source Entity Resolution (FAMER) framework [10][11]</a:t>
            </a:r>
          </a:p>
          <a:p>
            <a:pPr lvl="1"/>
            <a:endParaRPr lang="en-US" dirty="0"/>
          </a:p>
        </p:txBody>
      </p:sp>
      <p:sp>
        <p:nvSpPr>
          <p:cNvPr id="4" name="Footer Placeholder 3"/>
          <p:cNvSpPr>
            <a:spLocks noGrp="1"/>
          </p:cNvSpPr>
          <p:nvPr>
            <p:ph type="ftr" sz="quarter" idx="11"/>
          </p:nvPr>
        </p:nvSpPr>
        <p:spPr/>
        <p:txBody>
          <a:bodyPr/>
          <a:lstStyle/>
          <a:p>
            <a:r>
              <a:rPr lang="pt-BR"/>
              <a:t>Papadakis, Ioannou, Palpanas</a:t>
            </a:r>
            <a:endParaRPr lang="el-GR" dirty="0"/>
          </a:p>
        </p:txBody>
      </p:sp>
      <p:sp>
        <p:nvSpPr>
          <p:cNvPr id="6" name="Subtitle 2">
            <a:extLst>
              <a:ext uri="{FF2B5EF4-FFF2-40B4-BE49-F238E27FC236}">
                <a16:creationId xmlns:a16="http://schemas.microsoft.com/office/drawing/2014/main" id="{01DF4737-E705-42B1-AC27-3CE135FF08AF}"/>
              </a:ext>
            </a:extLst>
          </p:cNvPr>
          <p:cNvSpPr txBox="1">
            <a:spLocks/>
          </p:cNvSpPr>
          <p:nvPr/>
        </p:nvSpPr>
        <p:spPr>
          <a:xfrm>
            <a:off x="35495" y="6669360"/>
            <a:ext cx="3022497"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2: Tackling Volume &amp; Veracity</a:t>
            </a:r>
          </a:p>
        </p:txBody>
      </p:sp>
    </p:spTree>
    <p:extLst>
      <p:ext uri="{BB962C8B-B14F-4D97-AF65-F5344CB8AC3E}">
        <p14:creationId xmlns:p14="http://schemas.microsoft.com/office/powerpoint/2010/main" val="3712706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Generation 2 References</a:t>
            </a:r>
          </a:p>
        </p:txBody>
      </p:sp>
      <p:sp>
        <p:nvSpPr>
          <p:cNvPr id="3" name="Content Placeholder 2"/>
          <p:cNvSpPr>
            <a:spLocks noGrp="1"/>
          </p:cNvSpPr>
          <p:nvPr>
            <p:ph idx="1"/>
          </p:nvPr>
        </p:nvSpPr>
        <p:spPr>
          <a:xfrm>
            <a:off x="251520" y="764704"/>
            <a:ext cx="8640960" cy="5832648"/>
          </a:xfrm>
        </p:spPr>
        <p:txBody>
          <a:bodyPr>
            <a:normAutofit fontScale="92500" lnSpcReduction="20000"/>
          </a:bodyPr>
          <a:lstStyle/>
          <a:p>
            <a:pPr marL="457200" indent="-457200">
              <a:buFont typeface="+mj-lt"/>
              <a:buAutoNum type="arabicPeriod"/>
            </a:pPr>
            <a:r>
              <a:rPr lang="en-US" sz="1900" dirty="0"/>
              <a:t>J. Dean and S. </a:t>
            </a:r>
            <a:r>
              <a:rPr lang="en-US" sz="1900" dirty="0" err="1"/>
              <a:t>Ghemawat</a:t>
            </a:r>
            <a:r>
              <a:rPr lang="en-US" sz="1900" dirty="0"/>
              <a:t>. </a:t>
            </a:r>
            <a:r>
              <a:rPr lang="en-US" sz="1900" dirty="0" err="1"/>
              <a:t>Mapreduce</a:t>
            </a:r>
            <a:r>
              <a:rPr lang="en-US" sz="1900" dirty="0"/>
              <a:t>: simplified data processing on large clusters. </a:t>
            </a:r>
            <a:r>
              <a:rPr lang="en-US" sz="1900" dirty="0" err="1"/>
              <a:t>Commun</a:t>
            </a:r>
            <a:r>
              <a:rPr lang="en-US" sz="1900" dirty="0"/>
              <a:t>. ACM, 51(1):107–113, 2008.</a:t>
            </a:r>
          </a:p>
          <a:p>
            <a:pPr marL="457200" indent="-457200">
              <a:buFont typeface="+mj-lt"/>
              <a:buAutoNum type="arabicPeriod"/>
            </a:pPr>
            <a:r>
              <a:rPr lang="en-US" sz="1900" dirty="0"/>
              <a:t>L. Kolb, A. Thor, and E. Rahm. </a:t>
            </a:r>
            <a:r>
              <a:rPr lang="en-US" sz="1900" dirty="0" err="1"/>
              <a:t>Dedoop</a:t>
            </a:r>
            <a:r>
              <a:rPr lang="en-US" sz="1900" dirty="0"/>
              <a:t>: Efficient </a:t>
            </a:r>
            <a:r>
              <a:rPr lang="en-US" sz="1900" dirty="0" err="1"/>
              <a:t>deduplication</a:t>
            </a:r>
            <a:r>
              <a:rPr lang="en-US" sz="1900" dirty="0"/>
              <a:t> with </a:t>
            </a:r>
            <a:r>
              <a:rPr lang="en-US" sz="1900" dirty="0" err="1"/>
              <a:t>hadoop</a:t>
            </a:r>
            <a:r>
              <a:rPr lang="en-US" sz="1900" dirty="0"/>
              <a:t>. PVLDB, 5(12):1878–1881, 2012.</a:t>
            </a:r>
          </a:p>
          <a:p>
            <a:pPr marL="457200" indent="-457200">
              <a:buFont typeface="+mj-lt"/>
              <a:buAutoNum type="arabicPeriod"/>
            </a:pPr>
            <a:r>
              <a:rPr lang="en-US" sz="1900" dirty="0"/>
              <a:t>L. Kolb, A. Thor, and E. Rahm. Multi-pass sorted neighborhood blocking with </a:t>
            </a:r>
            <a:r>
              <a:rPr lang="en-US" sz="1900" dirty="0" err="1"/>
              <a:t>mapreduce</a:t>
            </a:r>
            <a:r>
              <a:rPr lang="en-US" sz="1900" dirty="0"/>
              <a:t>. Computer Science - R&amp;D, 27(1):45–63, 2012.</a:t>
            </a:r>
          </a:p>
          <a:p>
            <a:pPr marL="457200" indent="-457200">
              <a:buFont typeface="+mj-lt"/>
              <a:buAutoNum type="arabicPeriod"/>
            </a:pPr>
            <a:r>
              <a:rPr lang="en-US" sz="1900" dirty="0"/>
              <a:t>L. Kolb, A. Thor, and E. Rahm. Load balancing for </a:t>
            </a:r>
            <a:r>
              <a:rPr lang="en-US" sz="1900" dirty="0" err="1"/>
              <a:t>mapreduce</a:t>
            </a:r>
            <a:r>
              <a:rPr lang="en-US" sz="1900" dirty="0"/>
              <a:t>-based entity resolution. In ICDE, pages 618–629, 2012.</a:t>
            </a:r>
          </a:p>
          <a:p>
            <a:pPr marL="457200" indent="-457200">
              <a:buFont typeface="+mj-lt"/>
              <a:buAutoNum type="arabicPeriod"/>
            </a:pPr>
            <a:r>
              <a:rPr lang="en-US" sz="1900" dirty="0"/>
              <a:t>W. Yan, Y. </a:t>
            </a:r>
            <a:r>
              <a:rPr lang="en-US" sz="1900" dirty="0" err="1"/>
              <a:t>Xue</a:t>
            </a:r>
            <a:r>
              <a:rPr lang="en-US" sz="1900" dirty="0"/>
              <a:t>, and B. </a:t>
            </a:r>
            <a:r>
              <a:rPr lang="en-US" sz="1900" dirty="0" err="1"/>
              <a:t>Malin</a:t>
            </a:r>
            <a:r>
              <a:rPr lang="en-US" sz="1900" dirty="0"/>
              <a:t>. Scalable load balancing for </a:t>
            </a:r>
            <a:r>
              <a:rPr lang="en-US" sz="1900" dirty="0" err="1"/>
              <a:t>mapreduce</a:t>
            </a:r>
            <a:r>
              <a:rPr lang="en-US" sz="1900" dirty="0"/>
              <a:t>-based record linkage. In IPCCC, pages 1–10, 2013.</a:t>
            </a:r>
          </a:p>
          <a:p>
            <a:pPr marL="457200" indent="-457200">
              <a:buFont typeface="+mj-lt"/>
              <a:buAutoNum type="arabicPeriod"/>
            </a:pPr>
            <a:r>
              <a:rPr lang="en-US" sz="1900" dirty="0"/>
              <a:t>X. Chu, I. F. </a:t>
            </a:r>
            <a:r>
              <a:rPr lang="en-US" sz="1900" dirty="0" err="1"/>
              <a:t>Ilyas</a:t>
            </a:r>
            <a:r>
              <a:rPr lang="en-US" sz="1900" dirty="0"/>
              <a:t>, and P. </a:t>
            </a:r>
            <a:r>
              <a:rPr lang="en-US" sz="1900" dirty="0" err="1"/>
              <a:t>Koutris</a:t>
            </a:r>
            <a:r>
              <a:rPr lang="en-US" sz="1900" dirty="0"/>
              <a:t>. Distributed data </a:t>
            </a:r>
            <a:r>
              <a:rPr lang="en-US" sz="1900" dirty="0" err="1"/>
              <a:t>deduplication</a:t>
            </a:r>
            <a:r>
              <a:rPr lang="en-US" sz="1900" dirty="0"/>
              <a:t>. PVLDB, 9(11):864–875, 2016.</a:t>
            </a:r>
          </a:p>
          <a:p>
            <a:pPr marL="457200" indent="-457200">
              <a:buFont typeface="+mj-lt"/>
              <a:buAutoNum type="arabicPeriod"/>
            </a:pPr>
            <a:r>
              <a:rPr lang="en-US" sz="1900" dirty="0"/>
              <a:t>O. </a:t>
            </a:r>
            <a:r>
              <a:rPr lang="en-US" sz="1900" dirty="0" err="1"/>
              <a:t>Benjelloun</a:t>
            </a:r>
            <a:r>
              <a:rPr lang="en-US" sz="1900" dirty="0"/>
              <a:t>, H. Garcia-Molina, H. Gong, H. Kawai, T. E. Larson, D. </a:t>
            </a:r>
            <a:r>
              <a:rPr lang="en-US" sz="1900" dirty="0" err="1"/>
              <a:t>Menestrina</a:t>
            </a:r>
            <a:r>
              <a:rPr lang="en-US" sz="1900" dirty="0"/>
              <a:t>, and S. </a:t>
            </a:r>
            <a:r>
              <a:rPr lang="en-US" sz="1900" dirty="0" err="1"/>
              <a:t>Thavisomboon</a:t>
            </a:r>
            <a:r>
              <a:rPr lang="en-US" sz="1900" dirty="0"/>
              <a:t>. D-swoosh: A family of algorithms for generic, distributed entity resolution. In ICDCS, page 37, 2007.</a:t>
            </a:r>
          </a:p>
          <a:p>
            <a:pPr marL="457200" indent="-457200">
              <a:buFont typeface="+mj-lt"/>
              <a:buAutoNum type="arabicPeriod"/>
            </a:pPr>
            <a:r>
              <a:rPr lang="en-US" sz="1900" dirty="0"/>
              <a:t>Hung-</a:t>
            </a:r>
            <a:r>
              <a:rPr lang="en-US" sz="1900" dirty="0" err="1"/>
              <a:t>sik</a:t>
            </a:r>
            <a:r>
              <a:rPr lang="en-US" sz="1900" dirty="0"/>
              <a:t> Kim and </a:t>
            </a:r>
            <a:r>
              <a:rPr lang="en-US" sz="1900" dirty="0" err="1"/>
              <a:t>Dongwon</a:t>
            </a:r>
            <a:r>
              <a:rPr lang="en-US" sz="1900" dirty="0"/>
              <a:t> Lee. Parallel linkage. In CIKM, pages 283–292, 2007.</a:t>
            </a:r>
          </a:p>
          <a:p>
            <a:pPr marL="457200" indent="-457200">
              <a:buFont typeface="+mj-lt"/>
              <a:buAutoNum type="arabicPeriod"/>
            </a:pPr>
            <a:r>
              <a:rPr lang="en-US" sz="1900" dirty="0"/>
              <a:t>V. </a:t>
            </a:r>
            <a:r>
              <a:rPr lang="en-US" sz="1900" dirty="0" err="1"/>
              <a:t>Rastogi</a:t>
            </a:r>
            <a:r>
              <a:rPr lang="en-US" sz="1900" dirty="0"/>
              <a:t>, N. N. </a:t>
            </a:r>
            <a:r>
              <a:rPr lang="en-US" sz="1900" dirty="0" err="1"/>
              <a:t>Dalvi</a:t>
            </a:r>
            <a:r>
              <a:rPr lang="en-US" sz="1900" dirty="0"/>
              <a:t>, and M. N. </a:t>
            </a:r>
            <a:r>
              <a:rPr lang="en-US" sz="1900" dirty="0" err="1"/>
              <a:t>Garofalakis</a:t>
            </a:r>
            <a:r>
              <a:rPr lang="en-US" sz="1900" dirty="0"/>
              <a:t>. Large-scale collective entity matching. PVLDB, 4(4):208–218, 2011.</a:t>
            </a:r>
          </a:p>
          <a:p>
            <a:pPr marL="457200" indent="-457200">
              <a:buFont typeface="+mj-lt"/>
              <a:buAutoNum type="arabicPeriod"/>
            </a:pPr>
            <a:r>
              <a:rPr lang="en-US" sz="1900" dirty="0"/>
              <a:t>A. </a:t>
            </a:r>
            <a:r>
              <a:rPr lang="en-US" sz="1900" dirty="0" err="1"/>
              <a:t>Saeedi</a:t>
            </a:r>
            <a:r>
              <a:rPr lang="en-US" sz="1900" dirty="0"/>
              <a:t>, E. </a:t>
            </a:r>
            <a:r>
              <a:rPr lang="en-US" sz="1900" dirty="0" err="1"/>
              <a:t>Peukert</a:t>
            </a:r>
            <a:r>
              <a:rPr lang="en-US" sz="1900" dirty="0"/>
              <a:t>, and E. Rahm. Comparative evaluation of distributed clustering schemes for multi-source entity resolution. In ADBIS, pages 278–293, 2017.</a:t>
            </a:r>
          </a:p>
          <a:p>
            <a:pPr marL="457200" indent="-457200">
              <a:buFont typeface="+mj-lt"/>
              <a:buAutoNum type="arabicPeriod"/>
            </a:pPr>
            <a:r>
              <a:rPr lang="en-US" sz="1900" dirty="0"/>
              <a:t>A. </a:t>
            </a:r>
            <a:r>
              <a:rPr lang="en-US" sz="1900" dirty="0" err="1"/>
              <a:t>Saeedi</a:t>
            </a:r>
            <a:r>
              <a:rPr lang="en-US" sz="1900" dirty="0"/>
              <a:t>, M. </a:t>
            </a:r>
            <a:r>
              <a:rPr lang="en-US" sz="1900" dirty="0" err="1"/>
              <a:t>Nentwig</a:t>
            </a:r>
            <a:r>
              <a:rPr lang="en-US" sz="1900" dirty="0"/>
              <a:t>, E. </a:t>
            </a:r>
            <a:r>
              <a:rPr lang="en-US" sz="1900" dirty="0" err="1"/>
              <a:t>Peukert</a:t>
            </a:r>
            <a:r>
              <a:rPr lang="en-US" sz="1900" dirty="0"/>
              <a:t>, and E. Rahm. Scalable matching and clustering of entities with FAMER. CSIMQ, 16:61–83, 2018.</a:t>
            </a:r>
          </a:p>
          <a:p>
            <a:pPr marL="457200" indent="-457200">
              <a:buFont typeface="+mj-lt"/>
              <a:buAutoNum type="arabicPeriod"/>
            </a:pPr>
            <a:endParaRPr lang="en-US" sz="1900" dirty="0"/>
          </a:p>
          <a:p>
            <a:pPr marL="457200" indent="-457200">
              <a:buFont typeface="+mj-lt"/>
              <a:buAutoNum type="arabicPeriod"/>
            </a:pPr>
            <a:endParaRPr lang="en-US" sz="1900" dirty="0"/>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a:t>Papadakis, Ioannou, Palpanas</a:t>
            </a:r>
            <a:endParaRPr lang="el-GR" dirty="0"/>
          </a:p>
        </p:txBody>
      </p:sp>
      <p:sp>
        <p:nvSpPr>
          <p:cNvPr id="6" name="Subtitle 2">
            <a:extLst>
              <a:ext uri="{FF2B5EF4-FFF2-40B4-BE49-F238E27FC236}">
                <a16:creationId xmlns:a16="http://schemas.microsoft.com/office/drawing/2014/main" id="{B9A1D346-C30F-49DF-909B-59D87C7ADB26}"/>
              </a:ext>
            </a:extLst>
          </p:cNvPr>
          <p:cNvSpPr txBox="1">
            <a:spLocks/>
          </p:cNvSpPr>
          <p:nvPr/>
        </p:nvSpPr>
        <p:spPr>
          <a:xfrm>
            <a:off x="35495" y="6669360"/>
            <a:ext cx="3022497" cy="203629"/>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2: Tackling Volume &amp; Veracity</a:t>
            </a:r>
          </a:p>
        </p:txBody>
      </p:sp>
    </p:spTree>
    <p:extLst>
      <p:ext uri="{BB962C8B-B14F-4D97-AF65-F5344CB8AC3E}">
        <p14:creationId xmlns:p14="http://schemas.microsoft.com/office/powerpoint/2010/main" val="2736836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251520" y="1844824"/>
            <a:ext cx="8784976" cy="4608512"/>
          </a:xfrm>
        </p:spPr>
        <p:txBody>
          <a:bodyPr>
            <a:normAutofit fontScale="92500" lnSpcReduction="10000"/>
          </a:bodyPr>
          <a:lstStyle/>
          <a:p>
            <a:r>
              <a:rPr lang="en-US" dirty="0"/>
              <a:t>Scope:</a:t>
            </a:r>
          </a:p>
          <a:p>
            <a:pPr lvl="1"/>
            <a:r>
              <a:rPr lang="en-US" dirty="0">
                <a:solidFill>
                  <a:srgbClr val="0070C0"/>
                </a:solidFill>
              </a:rPr>
              <a:t>User-generated Web Data</a:t>
            </a:r>
          </a:p>
          <a:p>
            <a:pPr marL="0" indent="0">
              <a:buNone/>
            </a:pPr>
            <a:r>
              <a:rPr lang="en-US" sz="2300" dirty="0"/>
              <a:t>	Voluminous, (semi-)structured datasets. </a:t>
            </a:r>
          </a:p>
          <a:p>
            <a:pPr lvl="2"/>
            <a:r>
              <a:rPr lang="en-US" sz="2300" dirty="0"/>
              <a:t>BTC09:  </a:t>
            </a:r>
            <a:r>
              <a:rPr lang="en-US" sz="2300" dirty="0">
                <a:solidFill>
                  <a:srgbClr val="C00000"/>
                </a:solidFill>
              </a:rPr>
              <a:t>1.15 billion </a:t>
            </a:r>
            <a:r>
              <a:rPr lang="en-US" sz="2300" dirty="0"/>
              <a:t>triples, </a:t>
            </a:r>
            <a:r>
              <a:rPr lang="en-US" sz="2300" dirty="0">
                <a:solidFill>
                  <a:srgbClr val="C00000"/>
                </a:solidFill>
              </a:rPr>
              <a:t>182 million </a:t>
            </a:r>
            <a:r>
              <a:rPr lang="en-US" sz="2300" dirty="0"/>
              <a:t>entities.</a:t>
            </a:r>
          </a:p>
          <a:p>
            <a:pPr marL="0" indent="0">
              <a:buNone/>
            </a:pPr>
            <a:r>
              <a:rPr lang="en-US" sz="2300" dirty="0"/>
              <a:t> </a:t>
            </a:r>
          </a:p>
          <a:p>
            <a:pPr marL="0" indent="0">
              <a:buNone/>
            </a:pPr>
            <a:r>
              <a:rPr lang="en-US" sz="2300" dirty="0"/>
              <a:t>	Users are free to add attribute values and/or attribute names </a:t>
            </a:r>
          </a:p>
          <a:p>
            <a:pPr marL="0" indent="0">
              <a:buNone/>
            </a:pPr>
            <a:r>
              <a:rPr lang="en-US" sz="2300" dirty="0">
                <a:sym typeface="Wingdings" pitchFamily="2" charset="2"/>
              </a:rPr>
              <a:t>	 </a:t>
            </a:r>
            <a:r>
              <a:rPr lang="en-US" sz="2300" dirty="0"/>
              <a:t>unprecedented levels of schema heterogeneity. </a:t>
            </a:r>
          </a:p>
          <a:p>
            <a:pPr lvl="2"/>
            <a:r>
              <a:rPr lang="en-US" sz="2300" dirty="0"/>
              <a:t>Google Base: </a:t>
            </a:r>
            <a:r>
              <a:rPr lang="en-US" sz="2300" dirty="0">
                <a:solidFill>
                  <a:srgbClr val="C00000"/>
                </a:solidFill>
              </a:rPr>
              <a:t>100,000 </a:t>
            </a:r>
            <a:r>
              <a:rPr lang="en-US" sz="2300" dirty="0"/>
              <a:t>schemata for </a:t>
            </a:r>
            <a:r>
              <a:rPr lang="en-US" sz="2300" dirty="0">
                <a:solidFill>
                  <a:srgbClr val="C00000"/>
                </a:solidFill>
              </a:rPr>
              <a:t>10,000</a:t>
            </a:r>
            <a:r>
              <a:rPr lang="en-US" sz="2300" dirty="0"/>
              <a:t> entity types</a:t>
            </a:r>
          </a:p>
          <a:p>
            <a:pPr lvl="2"/>
            <a:r>
              <a:rPr lang="en-US" sz="2300" dirty="0"/>
              <a:t>BTC09:  </a:t>
            </a:r>
            <a:r>
              <a:rPr lang="en-US" sz="2300" dirty="0">
                <a:solidFill>
                  <a:srgbClr val="C00000"/>
                </a:solidFill>
              </a:rPr>
              <a:t>136,000</a:t>
            </a:r>
            <a:r>
              <a:rPr lang="en-US" sz="2300" dirty="0"/>
              <a:t> attribute names</a:t>
            </a:r>
          </a:p>
          <a:p>
            <a:endParaRPr lang="en-US" sz="2300" dirty="0"/>
          </a:p>
          <a:p>
            <a:pPr marL="0" indent="0">
              <a:buNone/>
            </a:pPr>
            <a:r>
              <a:rPr lang="en-US" sz="2300" dirty="0"/>
              <a:t>	Several datasets produced by automatic information extraction 	techniques  </a:t>
            </a:r>
            <a:r>
              <a:rPr lang="en-US" sz="2300" dirty="0">
                <a:sym typeface="Wingdings" pitchFamily="2" charset="2"/>
              </a:rPr>
              <a:t> noise, tag-style values.</a:t>
            </a:r>
          </a:p>
          <a:p>
            <a:pPr lvl="1"/>
            <a:endParaRPr lang="en-US" dirty="0"/>
          </a:p>
        </p:txBody>
      </p:sp>
      <p:sp>
        <p:nvSpPr>
          <p:cNvPr id="13" name="Rectangle 2">
            <a:extLst>
              <a:ext uri="{FF2B5EF4-FFF2-40B4-BE49-F238E27FC236}">
                <a16:creationId xmlns:a16="http://schemas.microsoft.com/office/drawing/2014/main" id="{AD00687C-B54D-4A98-BCB6-93008656347C}"/>
              </a:ext>
            </a:extLst>
          </p:cNvPr>
          <p:cNvSpPr txBox="1">
            <a:spLocks noChangeArrowheads="1"/>
          </p:cNvSpPr>
          <p:nvPr/>
        </p:nvSpPr>
        <p:spPr>
          <a:xfrm>
            <a:off x="251520" y="0"/>
            <a:ext cx="8892480"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G3: Tackling </a:t>
            </a:r>
            <a:r>
              <a:rPr lang="en-US" sz="3600" b="1" dirty="0"/>
              <a:t>Variety</a:t>
            </a:r>
            <a:r>
              <a:rPr lang="en-US" sz="3600" dirty="0"/>
              <a:t>, Volume and Veracity</a:t>
            </a:r>
          </a:p>
        </p:txBody>
      </p:sp>
      <p:sp>
        <p:nvSpPr>
          <p:cNvPr id="2" name="Footer Placeholder 1">
            <a:extLst>
              <a:ext uri="{FF2B5EF4-FFF2-40B4-BE49-F238E27FC236}">
                <a16:creationId xmlns:a16="http://schemas.microsoft.com/office/drawing/2014/main" id="{D90D4C72-7CE3-432C-A5B0-BD0BDBF8354D}"/>
              </a:ext>
            </a:extLst>
          </p:cNvPr>
          <p:cNvSpPr>
            <a:spLocks noGrp="1"/>
          </p:cNvSpPr>
          <p:nvPr>
            <p:ph type="ftr" sz="quarter" idx="11"/>
          </p:nvPr>
        </p:nvSpPr>
        <p:spPr/>
        <p:txBody>
          <a:bodyPr/>
          <a:lstStyle/>
          <a:p>
            <a:r>
              <a:rPr lang="pt-BR" dirty="0"/>
              <a:t>Papadakis, Ioannou, Palpanas</a:t>
            </a:r>
            <a:endParaRPr lang="el-GR" dirty="0"/>
          </a:p>
        </p:txBody>
      </p:sp>
      <p:sp>
        <p:nvSpPr>
          <p:cNvPr id="24" name="TextBox 23"/>
          <p:cNvSpPr txBox="1"/>
          <p:nvPr/>
        </p:nvSpPr>
        <p:spPr>
          <a:xfrm>
            <a:off x="2514600" y="899911"/>
            <a:ext cx="891646" cy="584775"/>
          </a:xfrm>
          <a:prstGeom prst="rect">
            <a:avLst/>
          </a:prstGeom>
          <a:noFill/>
          <a:ln w="28575">
            <a:solidFill>
              <a:schemeClr val="tx1"/>
            </a:solidFill>
          </a:ln>
        </p:spPr>
        <p:txBody>
          <a:bodyPr wrap="square" rtlCol="0">
            <a:spAutoFit/>
          </a:bodyPr>
          <a:lstStyle/>
          <a:p>
            <a:pPr algn="ctr"/>
            <a:r>
              <a:rPr lang="en-US" sz="1600" b="1" dirty="0"/>
              <a:t>Block</a:t>
            </a:r>
          </a:p>
          <a:p>
            <a:pPr algn="ctr"/>
            <a:r>
              <a:rPr lang="en-US" sz="1600" b="1" dirty="0"/>
              <a:t>Building</a:t>
            </a:r>
          </a:p>
        </p:txBody>
      </p:sp>
      <p:sp>
        <p:nvSpPr>
          <p:cNvPr id="25" name="TextBox 24"/>
          <p:cNvSpPr txBox="1"/>
          <p:nvPr/>
        </p:nvSpPr>
        <p:spPr>
          <a:xfrm>
            <a:off x="3694558" y="895407"/>
            <a:ext cx="1234856" cy="584775"/>
          </a:xfrm>
          <a:prstGeom prst="rect">
            <a:avLst/>
          </a:prstGeom>
          <a:noFill/>
          <a:ln w="28575">
            <a:solidFill>
              <a:schemeClr val="tx1"/>
            </a:solidFill>
            <a:prstDash val="lgDash"/>
          </a:ln>
        </p:spPr>
        <p:txBody>
          <a:bodyPr wrap="square" rtlCol="0">
            <a:spAutoFit/>
          </a:bodyPr>
          <a:lstStyle>
            <a:defPPr>
              <a:defRPr lang="en-US"/>
            </a:defPPr>
            <a:lvl1pPr algn="ctr">
              <a:defRPr sz="1600" b="1"/>
            </a:lvl1pPr>
          </a:lstStyle>
          <a:p>
            <a:r>
              <a:rPr lang="en-US" dirty="0"/>
              <a:t>Block</a:t>
            </a:r>
          </a:p>
          <a:p>
            <a:r>
              <a:rPr lang="en-US" dirty="0"/>
              <a:t>Processing</a:t>
            </a:r>
          </a:p>
        </p:txBody>
      </p:sp>
      <p:sp>
        <p:nvSpPr>
          <p:cNvPr id="26" name="TextBox 25"/>
          <p:cNvSpPr txBox="1"/>
          <p:nvPr/>
        </p:nvSpPr>
        <p:spPr>
          <a:xfrm>
            <a:off x="5234214" y="900009"/>
            <a:ext cx="998950" cy="584775"/>
          </a:xfrm>
          <a:prstGeom prst="rect">
            <a:avLst/>
          </a:prstGeom>
          <a:noFill/>
          <a:ln w="28575">
            <a:solidFill>
              <a:schemeClr val="tx1"/>
            </a:solidFill>
          </a:ln>
        </p:spPr>
        <p:txBody>
          <a:bodyPr wrap="square" rtlCol="0">
            <a:spAutoFit/>
          </a:bodyPr>
          <a:lstStyle/>
          <a:p>
            <a:pPr algn="ctr"/>
            <a:endParaRPr lang="en-US" sz="800" b="1" dirty="0"/>
          </a:p>
          <a:p>
            <a:pPr algn="ctr"/>
            <a:r>
              <a:rPr lang="en-US" sz="1600" b="1" dirty="0"/>
              <a:t>Matching</a:t>
            </a:r>
          </a:p>
          <a:p>
            <a:pPr algn="ctr"/>
            <a:endParaRPr lang="en-US" sz="800" b="1" dirty="0"/>
          </a:p>
        </p:txBody>
      </p:sp>
      <p:sp>
        <p:nvSpPr>
          <p:cNvPr id="27" name="TextBox 26"/>
          <p:cNvSpPr txBox="1"/>
          <p:nvPr/>
        </p:nvSpPr>
        <p:spPr>
          <a:xfrm>
            <a:off x="6537964" y="899912"/>
            <a:ext cx="1066800" cy="584775"/>
          </a:xfrm>
          <a:prstGeom prst="rect">
            <a:avLst/>
          </a:prstGeom>
          <a:noFill/>
          <a:ln w="28575">
            <a:solidFill>
              <a:schemeClr val="tx1"/>
            </a:solidFill>
          </a:ln>
        </p:spPr>
        <p:txBody>
          <a:bodyPr wrap="square" rtlCol="0">
            <a:spAutoFit/>
          </a:bodyPr>
          <a:lstStyle/>
          <a:p>
            <a:pPr algn="ctr"/>
            <a:endParaRPr lang="en-US" sz="800" b="1" dirty="0"/>
          </a:p>
          <a:p>
            <a:pPr algn="ctr"/>
            <a:r>
              <a:rPr lang="en-US" sz="1600" b="1" dirty="0"/>
              <a:t>Clustering</a:t>
            </a:r>
          </a:p>
          <a:p>
            <a:pPr algn="ctr"/>
            <a:endParaRPr lang="en-US" sz="800" b="1" dirty="0"/>
          </a:p>
        </p:txBody>
      </p:sp>
      <p:cxnSp>
        <p:nvCxnSpPr>
          <p:cNvPr id="28" name="Straight Arrow Connector 27"/>
          <p:cNvCxnSpPr/>
          <p:nvPr/>
        </p:nvCxnSpPr>
        <p:spPr>
          <a:xfrm>
            <a:off x="3413866" y="1187795"/>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929414" y="1187793"/>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33164" y="1192397"/>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66800" y="899912"/>
            <a:ext cx="1120246" cy="584775"/>
          </a:xfrm>
          <a:prstGeom prst="rect">
            <a:avLst/>
          </a:prstGeom>
          <a:noFill/>
          <a:ln w="28575">
            <a:solidFill>
              <a:schemeClr val="tx1"/>
            </a:solidFill>
            <a:prstDash val="lgDash"/>
          </a:ln>
        </p:spPr>
        <p:txBody>
          <a:bodyPr wrap="square" rtlCol="0">
            <a:spAutoFit/>
          </a:bodyPr>
          <a:lstStyle>
            <a:defPPr>
              <a:defRPr lang="en-US"/>
            </a:defPPr>
            <a:lvl1pPr algn="ctr">
              <a:defRPr sz="1600" b="1"/>
            </a:lvl1pPr>
          </a:lstStyle>
          <a:p>
            <a:r>
              <a:rPr lang="en-US" dirty="0"/>
              <a:t>Schema</a:t>
            </a:r>
            <a:br>
              <a:rPr lang="en-US" dirty="0"/>
            </a:br>
            <a:r>
              <a:rPr lang="en-US" dirty="0"/>
              <a:t>Clustering</a:t>
            </a:r>
          </a:p>
        </p:txBody>
      </p:sp>
      <p:cxnSp>
        <p:nvCxnSpPr>
          <p:cNvPr id="32" name="Straight Arrow Connector 25"/>
          <p:cNvCxnSpPr/>
          <p:nvPr/>
        </p:nvCxnSpPr>
        <p:spPr>
          <a:xfrm>
            <a:off x="2194666" y="1187796"/>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12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632014"/>
            <a:ext cx="8722008" cy="558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idx="4294967295"/>
          </p:nvPr>
        </p:nvSpPr>
        <p:spPr>
          <a:xfrm>
            <a:off x="251520" y="0"/>
            <a:ext cx="9005012" cy="721079"/>
          </a:xfrm>
        </p:spPr>
        <p:txBody>
          <a:bodyPr>
            <a:normAutofit/>
          </a:bodyPr>
          <a:lstStyle/>
          <a:p>
            <a:pPr algn="l"/>
            <a:r>
              <a:rPr lang="en-US" sz="4000" dirty="0"/>
              <a:t>Example of Web Data</a:t>
            </a:r>
            <a:endParaRPr lang="de-DE" sz="4000" dirty="0"/>
          </a:p>
        </p:txBody>
      </p:sp>
      <p:sp>
        <p:nvSpPr>
          <p:cNvPr id="55" name="Oval 54"/>
          <p:cNvSpPr/>
          <p:nvPr/>
        </p:nvSpPr>
        <p:spPr>
          <a:xfrm>
            <a:off x="3938276" y="6157649"/>
            <a:ext cx="1184700" cy="462668"/>
          </a:xfrm>
          <a:prstGeom prst="ellipse">
            <a:avLst/>
          </a:prstGeom>
          <a:solidFill>
            <a:schemeClr val="bg1"/>
          </a:solidFill>
          <a:ln>
            <a:solidFill>
              <a:srgbClr val="C00000"/>
            </a:solidFill>
          </a:ln>
        </p:spPr>
        <p:style>
          <a:lnRef idx="3">
            <a:schemeClr val="lt1"/>
          </a:lnRef>
          <a:fillRef idx="1">
            <a:schemeClr val="accent3"/>
          </a:fillRef>
          <a:effectRef idx="1">
            <a:schemeClr val="accent3"/>
          </a:effectRef>
          <a:fontRef idx="minor">
            <a:schemeClr val="lt1"/>
          </a:fontRef>
        </p:style>
        <p:txBody>
          <a:bodyPr lIns="51883" tIns="25942" rIns="51883" bIns="25942" rtlCol="0" anchor="ctr"/>
          <a:lstStyle/>
          <a:p>
            <a:pPr algn="ctr"/>
            <a:r>
              <a:rPr lang="en-US" dirty="0">
                <a:solidFill>
                  <a:schemeClr val="tx1"/>
                </a:solidFill>
              </a:rPr>
              <a:t>Noise</a:t>
            </a:r>
          </a:p>
        </p:txBody>
      </p:sp>
      <p:sp>
        <p:nvSpPr>
          <p:cNvPr id="56" name="Oval 55"/>
          <p:cNvSpPr/>
          <p:nvPr/>
        </p:nvSpPr>
        <p:spPr>
          <a:xfrm>
            <a:off x="3519166" y="4435821"/>
            <a:ext cx="1929080" cy="604778"/>
          </a:xfrm>
          <a:prstGeom prst="ellipse">
            <a:avLst/>
          </a:prstGeom>
          <a:solidFill>
            <a:schemeClr val="bg1"/>
          </a:solidFill>
          <a:ln>
            <a:solidFill>
              <a:srgbClr val="C00000"/>
            </a:solidFill>
          </a:ln>
        </p:spPr>
        <p:style>
          <a:lnRef idx="3">
            <a:schemeClr val="lt1"/>
          </a:lnRef>
          <a:fillRef idx="1">
            <a:schemeClr val="accent3"/>
          </a:fillRef>
          <a:effectRef idx="1">
            <a:schemeClr val="accent3"/>
          </a:effectRef>
          <a:fontRef idx="minor">
            <a:schemeClr val="lt1"/>
          </a:fontRef>
        </p:style>
        <p:txBody>
          <a:bodyPr lIns="51883" tIns="25942" rIns="51883" bIns="25942" rtlCol="0" anchor="ctr"/>
          <a:lstStyle/>
          <a:p>
            <a:pPr algn="ctr"/>
            <a:r>
              <a:rPr lang="en-US" sz="1600" dirty="0">
                <a:solidFill>
                  <a:schemeClr val="tx1"/>
                </a:solidFill>
              </a:rPr>
              <a:t>Attribute</a:t>
            </a:r>
          </a:p>
          <a:p>
            <a:pPr algn="ctr"/>
            <a:r>
              <a:rPr lang="en-US" sz="1600" dirty="0">
                <a:solidFill>
                  <a:schemeClr val="tx1"/>
                </a:solidFill>
              </a:rPr>
              <a:t>Heterogeneity</a:t>
            </a:r>
          </a:p>
        </p:txBody>
      </p:sp>
      <p:sp>
        <p:nvSpPr>
          <p:cNvPr id="57" name="Oval 56"/>
          <p:cNvSpPr/>
          <p:nvPr/>
        </p:nvSpPr>
        <p:spPr>
          <a:xfrm>
            <a:off x="3519166" y="1996260"/>
            <a:ext cx="1923505" cy="462668"/>
          </a:xfrm>
          <a:prstGeom prst="ellipse">
            <a:avLst/>
          </a:prstGeom>
          <a:solidFill>
            <a:schemeClr val="bg1"/>
          </a:solidFill>
          <a:ln>
            <a:solidFill>
              <a:srgbClr val="C00000"/>
            </a:solidFill>
          </a:ln>
        </p:spPr>
        <p:style>
          <a:lnRef idx="3">
            <a:schemeClr val="lt1"/>
          </a:lnRef>
          <a:fillRef idx="1">
            <a:schemeClr val="accent3"/>
          </a:fillRef>
          <a:effectRef idx="1">
            <a:schemeClr val="accent3"/>
          </a:effectRef>
          <a:fontRef idx="minor">
            <a:schemeClr val="lt1"/>
          </a:fontRef>
        </p:style>
        <p:txBody>
          <a:bodyPr lIns="51883" tIns="25942" rIns="51883" bIns="25942" rtlCol="0" anchor="ctr"/>
          <a:lstStyle/>
          <a:p>
            <a:pPr algn="ctr"/>
            <a:r>
              <a:rPr lang="en-US" sz="1600" dirty="0">
                <a:solidFill>
                  <a:schemeClr val="tx1"/>
                </a:solidFill>
              </a:rPr>
              <a:t>Loose Schema Binding</a:t>
            </a:r>
          </a:p>
        </p:txBody>
      </p:sp>
      <p:cxnSp>
        <p:nvCxnSpPr>
          <p:cNvPr id="59" name="Straight Arrow Connector 58"/>
          <p:cNvCxnSpPr>
            <a:stCxn id="57" idx="2"/>
          </p:cNvCxnSpPr>
          <p:nvPr/>
        </p:nvCxnSpPr>
        <p:spPr>
          <a:xfrm flipH="1">
            <a:off x="1331640" y="2227594"/>
            <a:ext cx="2187526" cy="66991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7" idx="6"/>
          </p:cNvCxnSpPr>
          <p:nvPr/>
        </p:nvCxnSpPr>
        <p:spPr>
          <a:xfrm>
            <a:off x="5442671" y="2227594"/>
            <a:ext cx="651470" cy="66991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6" idx="2"/>
          </p:cNvCxnSpPr>
          <p:nvPr/>
        </p:nvCxnSpPr>
        <p:spPr>
          <a:xfrm flipH="1">
            <a:off x="1331640" y="4738210"/>
            <a:ext cx="2187526" cy="85103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6" idx="6"/>
          </p:cNvCxnSpPr>
          <p:nvPr/>
        </p:nvCxnSpPr>
        <p:spPr>
          <a:xfrm>
            <a:off x="5448246" y="4738210"/>
            <a:ext cx="645895" cy="85103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5" idx="2"/>
          </p:cNvCxnSpPr>
          <p:nvPr/>
        </p:nvCxnSpPr>
        <p:spPr>
          <a:xfrm flipH="1" flipV="1">
            <a:off x="2425403" y="5662758"/>
            <a:ext cx="1512873" cy="72622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5" idx="6"/>
          </p:cNvCxnSpPr>
          <p:nvPr/>
        </p:nvCxnSpPr>
        <p:spPr>
          <a:xfrm flipV="1">
            <a:off x="5122976" y="5805264"/>
            <a:ext cx="1798056" cy="58371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082551" y="2897511"/>
            <a:ext cx="1184700" cy="684201"/>
          </a:xfrm>
          <a:prstGeom prst="ellipse">
            <a:avLst/>
          </a:prstGeom>
          <a:solidFill>
            <a:schemeClr val="bg1"/>
          </a:solidFill>
          <a:ln>
            <a:solidFill>
              <a:srgbClr val="C00000"/>
            </a:solidFill>
          </a:ln>
        </p:spPr>
        <p:style>
          <a:lnRef idx="3">
            <a:schemeClr val="lt1"/>
          </a:lnRef>
          <a:fillRef idx="1">
            <a:schemeClr val="accent3"/>
          </a:fillRef>
          <a:effectRef idx="1">
            <a:schemeClr val="accent3"/>
          </a:effectRef>
          <a:fontRef idx="minor">
            <a:schemeClr val="lt1"/>
          </a:fontRef>
        </p:style>
        <p:txBody>
          <a:bodyPr lIns="51883" tIns="25942" rIns="51883" bIns="25942" rtlCol="0" anchor="ctr"/>
          <a:lstStyle/>
          <a:p>
            <a:pPr algn="ctr"/>
            <a:r>
              <a:rPr lang="en-US" dirty="0">
                <a:solidFill>
                  <a:schemeClr val="tx1"/>
                </a:solidFill>
              </a:rPr>
              <a:t>Split</a:t>
            </a:r>
          </a:p>
          <a:p>
            <a:pPr algn="ctr"/>
            <a:r>
              <a:rPr lang="en-US" dirty="0">
                <a:solidFill>
                  <a:schemeClr val="tx1"/>
                </a:solidFill>
              </a:rPr>
              <a:t>values</a:t>
            </a:r>
          </a:p>
        </p:txBody>
      </p:sp>
      <p:cxnSp>
        <p:nvCxnSpPr>
          <p:cNvPr id="51" name="Straight Arrow Connector 50"/>
          <p:cNvCxnSpPr>
            <a:stCxn id="45" idx="2"/>
          </p:cNvCxnSpPr>
          <p:nvPr/>
        </p:nvCxnSpPr>
        <p:spPr>
          <a:xfrm flipH="1">
            <a:off x="2051720" y="3239612"/>
            <a:ext cx="2030831" cy="7211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5" idx="6"/>
          </p:cNvCxnSpPr>
          <p:nvPr/>
        </p:nvCxnSpPr>
        <p:spPr>
          <a:xfrm>
            <a:off x="5267251" y="3239612"/>
            <a:ext cx="1464989" cy="119620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Θέση υποσέλιδου 2"/>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sp>
        <p:nvSpPr>
          <p:cNvPr id="18" name="Subtitle 2">
            <a:extLst>
              <a:ext uri="{FF2B5EF4-FFF2-40B4-BE49-F238E27FC236}">
                <a16:creationId xmlns:a16="http://schemas.microsoft.com/office/drawing/2014/main" id="{71DB18EC-A432-4181-AC64-7982A7FFE4AB}"/>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2671553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ppt_x"/>
                                          </p:val>
                                        </p:tav>
                                        <p:tav tm="100000">
                                          <p:val>
                                            <p:strVal val="#ppt_x"/>
                                          </p:val>
                                        </p:tav>
                                      </p:tavLst>
                                    </p:anim>
                                    <p:anim calcmode="lin" valueType="num">
                                      <p:cBhvr additive="base">
                                        <p:cTn id="22" dur="500" fill="hold"/>
                                        <p:tgtEl>
                                          <p:spTgt spid="5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additive="base">
                                        <p:cTn id="25" dur="500" fill="hold"/>
                                        <p:tgtEl>
                                          <p:spTgt spid="59"/>
                                        </p:tgtEl>
                                        <p:attrNameLst>
                                          <p:attrName>ppt_x</p:attrName>
                                        </p:attrNameLst>
                                      </p:cBhvr>
                                      <p:tavLst>
                                        <p:tav tm="0">
                                          <p:val>
                                            <p:strVal val="#ppt_x"/>
                                          </p:val>
                                        </p:tav>
                                        <p:tav tm="100000">
                                          <p:val>
                                            <p:strVal val="#ppt_x"/>
                                          </p:val>
                                        </p:tav>
                                      </p:tavLst>
                                    </p:anim>
                                    <p:anim calcmode="lin" valueType="num">
                                      <p:cBhvr additive="base">
                                        <p:cTn id="26" dur="500" fill="hold"/>
                                        <p:tgtEl>
                                          <p:spTgt spid="5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ppt_x"/>
                                          </p:val>
                                        </p:tav>
                                        <p:tav tm="100000">
                                          <p:val>
                                            <p:strVal val="#ppt_x"/>
                                          </p:val>
                                        </p:tav>
                                      </p:tavLst>
                                    </p:anim>
                                    <p:anim calcmode="lin" valueType="num">
                                      <p:cBhvr additive="base">
                                        <p:cTn id="3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ppt_x"/>
                                          </p:val>
                                        </p:tav>
                                        <p:tav tm="100000">
                                          <p:val>
                                            <p:strVal val="#ppt_x"/>
                                          </p:val>
                                        </p:tav>
                                      </p:tavLst>
                                    </p:anim>
                                    <p:anim calcmode="lin" valueType="num">
                                      <p:cBhvr additive="base">
                                        <p:cTn id="36" dur="500" fill="hold"/>
                                        <p:tgtEl>
                                          <p:spTgt spid="5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additive="base">
                                        <p:cTn id="39" dur="500" fill="hold"/>
                                        <p:tgtEl>
                                          <p:spTgt spid="74"/>
                                        </p:tgtEl>
                                        <p:attrNameLst>
                                          <p:attrName>ppt_x</p:attrName>
                                        </p:attrNameLst>
                                      </p:cBhvr>
                                      <p:tavLst>
                                        <p:tav tm="0">
                                          <p:val>
                                            <p:strVal val="#ppt_x"/>
                                          </p:val>
                                        </p:tav>
                                        <p:tav tm="100000">
                                          <p:val>
                                            <p:strVal val="#ppt_x"/>
                                          </p:val>
                                        </p:tav>
                                      </p:tavLst>
                                    </p:anim>
                                    <p:anim calcmode="lin" valueType="num">
                                      <p:cBhvr additive="base">
                                        <p:cTn id="40" dur="500" fill="hold"/>
                                        <p:tgtEl>
                                          <p:spTgt spid="7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ppt_x"/>
                                          </p:val>
                                        </p:tav>
                                        <p:tav tm="100000">
                                          <p:val>
                                            <p:strVal val="#ppt_x"/>
                                          </p:val>
                                        </p:tav>
                                      </p:tavLst>
                                    </p:anim>
                                    <p:anim calcmode="lin" valueType="num">
                                      <p:cBhvr additive="base">
                                        <p:cTn id="54" dur="500" fill="hold"/>
                                        <p:tgtEl>
                                          <p:spTgt spid="5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additive="base">
                                        <p:cTn id="57" dur="500" fill="hold"/>
                                        <p:tgtEl>
                                          <p:spTgt spid="58"/>
                                        </p:tgtEl>
                                        <p:attrNameLst>
                                          <p:attrName>ppt_x</p:attrName>
                                        </p:attrNameLst>
                                      </p:cBhvr>
                                      <p:tavLst>
                                        <p:tav tm="0">
                                          <p:val>
                                            <p:strVal val="#ppt_x"/>
                                          </p:val>
                                        </p:tav>
                                        <p:tav tm="100000">
                                          <p:val>
                                            <p:strVal val="#ppt_x"/>
                                          </p:val>
                                        </p:tav>
                                      </p:tavLst>
                                    </p:anim>
                                    <p:anim calcmode="lin" valueType="num">
                                      <p:cBhvr additive="base">
                                        <p:cTn id="5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35280" cy="692696"/>
          </a:xfrm>
        </p:spPr>
        <p:txBody>
          <a:bodyPr>
            <a:normAutofit fontScale="90000"/>
          </a:bodyPr>
          <a:lstStyle/>
          <a:p>
            <a:pPr algn="l"/>
            <a:r>
              <a:rPr lang="en-US" dirty="0"/>
              <a:t>Schema Clustering</a:t>
            </a:r>
          </a:p>
        </p:txBody>
      </p:sp>
      <p:sp>
        <p:nvSpPr>
          <p:cNvPr id="3" name="Content Placeholder 2"/>
          <p:cNvSpPr>
            <a:spLocks noGrp="1"/>
          </p:cNvSpPr>
          <p:nvPr>
            <p:ph idx="1"/>
          </p:nvPr>
        </p:nvSpPr>
        <p:spPr>
          <a:xfrm>
            <a:off x="395536" y="836712"/>
            <a:ext cx="8748464" cy="5328592"/>
          </a:xfrm>
        </p:spPr>
        <p:txBody>
          <a:bodyPr>
            <a:normAutofit fontScale="85000" lnSpcReduction="10000"/>
          </a:bodyPr>
          <a:lstStyle/>
          <a:p>
            <a:r>
              <a:rPr lang="en-US" dirty="0"/>
              <a:t>Schema Matching → not applicable</a:t>
            </a:r>
          </a:p>
          <a:p>
            <a:r>
              <a:rPr lang="en-US" dirty="0"/>
              <a:t>Instead, partition attributes according to their </a:t>
            </a:r>
            <a:r>
              <a:rPr lang="en-US" dirty="0">
                <a:solidFill>
                  <a:srgbClr val="C00000"/>
                </a:solidFill>
              </a:rPr>
              <a:t>syntactic</a:t>
            </a:r>
            <a:r>
              <a:rPr lang="en-US" dirty="0"/>
              <a:t> similarity, regardless of their </a:t>
            </a:r>
            <a:r>
              <a:rPr lang="en-US" dirty="0">
                <a:solidFill>
                  <a:srgbClr val="C00000"/>
                </a:solidFill>
              </a:rPr>
              <a:t>semantic</a:t>
            </a:r>
            <a:r>
              <a:rPr lang="en-US" dirty="0"/>
              <a:t> relation</a:t>
            </a:r>
          </a:p>
          <a:p>
            <a:r>
              <a:rPr lang="en-US" dirty="0"/>
              <a:t>Goal:</a:t>
            </a:r>
          </a:p>
          <a:p>
            <a:pPr lvl="1"/>
            <a:r>
              <a:rPr lang="en-US" dirty="0"/>
              <a:t>Facilitate next steps</a:t>
            </a:r>
          </a:p>
          <a:p>
            <a:r>
              <a:rPr lang="en-US" dirty="0"/>
              <a:t>Scope:</a:t>
            </a:r>
          </a:p>
          <a:p>
            <a:pPr lvl="1"/>
            <a:r>
              <a:rPr lang="en-US" dirty="0"/>
              <a:t>Both Clean-Clean and Dirty ER</a:t>
            </a:r>
          </a:p>
          <a:p>
            <a:r>
              <a:rPr lang="en-US" dirty="0"/>
              <a:t>Attribute Clustering [1][2][3]</a:t>
            </a:r>
          </a:p>
          <a:p>
            <a:pPr marL="742950" lvl="2" indent="-342900"/>
            <a:r>
              <a:rPr lang="en-US" sz="2000" dirty="0"/>
              <a:t>Create a graph, where every node represents an attribute </a:t>
            </a:r>
          </a:p>
          <a:p>
            <a:pPr marL="742950" lvl="2" indent="-342900"/>
            <a:r>
              <a:rPr lang="en-US" sz="2000" dirty="0"/>
              <a:t>For each attribute name/node </a:t>
            </a:r>
            <a:r>
              <a:rPr lang="en-US" sz="2000" dirty="0" err="1"/>
              <a:t>n</a:t>
            </a:r>
            <a:r>
              <a:rPr lang="en-US" sz="2000" baseline="-25000" dirty="0" err="1"/>
              <a:t>i</a:t>
            </a:r>
            <a:endParaRPr lang="en-US" sz="2000" baseline="-25000" dirty="0"/>
          </a:p>
          <a:p>
            <a:pPr lvl="2"/>
            <a:r>
              <a:rPr lang="en-US" sz="2000" dirty="0"/>
              <a:t>Find the most similar node </a:t>
            </a:r>
            <a:r>
              <a:rPr lang="en-US" sz="2000" dirty="0" err="1"/>
              <a:t>n</a:t>
            </a:r>
            <a:r>
              <a:rPr lang="en-US" sz="2000" baseline="-25000" dirty="0" err="1"/>
              <a:t>j</a:t>
            </a:r>
            <a:endParaRPr lang="en-US" sz="2000" baseline="-25000" dirty="0"/>
          </a:p>
          <a:p>
            <a:pPr lvl="2"/>
            <a:r>
              <a:rPr lang="en-US" sz="2000" dirty="0"/>
              <a:t>If </a:t>
            </a:r>
            <a:r>
              <a:rPr lang="en-US" sz="2000" b="1" dirty="0" err="1">
                <a:solidFill>
                  <a:srgbClr val="C00000"/>
                </a:solidFill>
              </a:rPr>
              <a:t>sim</a:t>
            </a:r>
            <a:r>
              <a:rPr lang="en-US" sz="2000" b="1" dirty="0">
                <a:solidFill>
                  <a:srgbClr val="C00000"/>
                </a:solidFill>
              </a:rPr>
              <a:t>(</a:t>
            </a:r>
            <a:r>
              <a:rPr lang="en-US" sz="2000" b="1" dirty="0" err="1">
                <a:solidFill>
                  <a:srgbClr val="C00000"/>
                </a:solidFill>
              </a:rPr>
              <a:t>n</a:t>
            </a:r>
            <a:r>
              <a:rPr lang="en-US" sz="2000" b="1" baseline="-25000" dirty="0" err="1">
                <a:solidFill>
                  <a:srgbClr val="C00000"/>
                </a:solidFill>
              </a:rPr>
              <a:t>i</a:t>
            </a:r>
            <a:r>
              <a:rPr lang="en-US" sz="2000" b="1" dirty="0" err="1">
                <a:solidFill>
                  <a:srgbClr val="C00000"/>
                </a:solidFill>
              </a:rPr>
              <a:t>,n</a:t>
            </a:r>
            <a:r>
              <a:rPr lang="en-US" sz="2000" b="1" baseline="-25000" dirty="0" err="1">
                <a:solidFill>
                  <a:srgbClr val="C00000"/>
                </a:solidFill>
              </a:rPr>
              <a:t>j</a:t>
            </a:r>
            <a:r>
              <a:rPr lang="en-US" sz="2000" b="1" dirty="0">
                <a:solidFill>
                  <a:srgbClr val="C00000"/>
                </a:solidFill>
              </a:rPr>
              <a:t>) &gt; 0</a:t>
            </a:r>
            <a:r>
              <a:rPr lang="en-US" sz="2000" dirty="0"/>
              <a:t>, add an edge &lt;</a:t>
            </a:r>
            <a:r>
              <a:rPr lang="en-US" sz="2000" dirty="0" err="1"/>
              <a:t>n</a:t>
            </a:r>
            <a:r>
              <a:rPr lang="en-US" sz="2000" baseline="-25000" dirty="0" err="1"/>
              <a:t>i</a:t>
            </a:r>
            <a:r>
              <a:rPr lang="en-US" sz="2000" dirty="0" err="1"/>
              <a:t>,n</a:t>
            </a:r>
            <a:r>
              <a:rPr lang="en-US" sz="2000" baseline="-25000" dirty="0" err="1"/>
              <a:t>j</a:t>
            </a:r>
            <a:r>
              <a:rPr lang="en-US" sz="2000" dirty="0"/>
              <a:t>&gt;</a:t>
            </a:r>
          </a:p>
          <a:p>
            <a:pPr lvl="1">
              <a:spcBef>
                <a:spcPts val="340"/>
              </a:spcBef>
            </a:pPr>
            <a:r>
              <a:rPr lang="en-US" sz="2000" dirty="0"/>
              <a:t>Extract connected components</a:t>
            </a:r>
          </a:p>
          <a:p>
            <a:pPr lvl="1">
              <a:spcBef>
                <a:spcPts val="340"/>
              </a:spcBef>
            </a:pPr>
            <a:r>
              <a:rPr lang="en-US" sz="2000" dirty="0"/>
              <a:t>Put all singleton nodes in a </a:t>
            </a:r>
            <a:r>
              <a:rPr lang="en-US" sz="2000" b="1" dirty="0">
                <a:solidFill>
                  <a:srgbClr val="0070C0"/>
                </a:solidFill>
              </a:rPr>
              <a:t>“glue” cluster</a:t>
            </a:r>
          </a:p>
          <a:p>
            <a:endParaRPr lang="en-US" dirty="0"/>
          </a:p>
        </p:txBody>
      </p:sp>
      <p:sp>
        <p:nvSpPr>
          <p:cNvPr id="4" name="Footer Placeholder 3"/>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4C4B0A5A-3C23-4D60-936B-2BCFA7D03FA8}"/>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pic>
        <p:nvPicPr>
          <p:cNvPr id="15" name="Picture 14">
            <a:extLst>
              <a:ext uri="{FF2B5EF4-FFF2-40B4-BE49-F238E27FC236}">
                <a16:creationId xmlns:a16="http://schemas.microsoft.com/office/drawing/2014/main" id="{47D5A35E-3D60-4C2F-BF0A-BB78081EE232}"/>
              </a:ext>
            </a:extLst>
          </p:cNvPr>
          <p:cNvPicPr>
            <a:picLocks noChangeAspect="1"/>
          </p:cNvPicPr>
          <p:nvPr/>
        </p:nvPicPr>
        <p:blipFill>
          <a:blip r:embed="rId2"/>
          <a:stretch>
            <a:fillRect/>
          </a:stretch>
        </p:blipFill>
        <p:spPr>
          <a:xfrm>
            <a:off x="4644008" y="84265"/>
            <a:ext cx="4366149" cy="453626"/>
          </a:xfrm>
          <a:prstGeom prst="rect">
            <a:avLst/>
          </a:prstGeom>
        </p:spPr>
      </p:pic>
    </p:spTree>
    <p:extLst>
      <p:ext uri="{BB962C8B-B14F-4D97-AF65-F5344CB8AC3E}">
        <p14:creationId xmlns:p14="http://schemas.microsoft.com/office/powerpoint/2010/main" val="3144018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45624" cy="692696"/>
          </a:xfrm>
        </p:spPr>
        <p:txBody>
          <a:bodyPr>
            <a:normAutofit fontScale="90000"/>
          </a:bodyPr>
          <a:lstStyle/>
          <a:p>
            <a:pPr algn="l"/>
            <a:r>
              <a:rPr lang="en-US" dirty="0"/>
              <a:t>Block Building</a:t>
            </a:r>
          </a:p>
        </p:txBody>
      </p:sp>
      <p:sp>
        <p:nvSpPr>
          <p:cNvPr id="3" name="Content Placeholder 2"/>
          <p:cNvSpPr>
            <a:spLocks noGrp="1"/>
          </p:cNvSpPr>
          <p:nvPr>
            <p:ph idx="1"/>
          </p:nvPr>
        </p:nvSpPr>
        <p:spPr>
          <a:xfrm>
            <a:off x="457200" y="836712"/>
            <a:ext cx="8229600" cy="5760640"/>
          </a:xfrm>
        </p:spPr>
        <p:txBody>
          <a:bodyPr>
            <a:normAutofit lnSpcReduction="10000"/>
          </a:bodyPr>
          <a:lstStyle/>
          <a:p>
            <a:pPr marL="342900" lvl="1" indent="-342900">
              <a:buFont typeface="Arial" pitchFamily="34" charset="0"/>
              <a:buChar char="•"/>
            </a:pPr>
            <a:r>
              <a:rPr lang="en-US" dirty="0"/>
              <a:t>Unlike Blocking in G1/G2, it considers </a:t>
            </a:r>
            <a:r>
              <a:rPr lang="en-US" dirty="0">
                <a:solidFill>
                  <a:srgbClr val="C00000"/>
                </a:solidFill>
              </a:rPr>
              <a:t>all</a:t>
            </a:r>
            <a:r>
              <a:rPr lang="en-US" dirty="0"/>
              <a:t> attribute </a:t>
            </a:r>
            <a:r>
              <a:rPr lang="en-US" dirty="0">
                <a:solidFill>
                  <a:srgbClr val="C00000"/>
                </a:solidFill>
              </a:rPr>
              <a:t>values</a:t>
            </a:r>
            <a:r>
              <a:rPr lang="en-US" dirty="0"/>
              <a:t> and completely ignores all attribute names </a:t>
            </a:r>
          </a:p>
          <a:p>
            <a:pPr marL="0" lvl="1" indent="0">
              <a:buNone/>
            </a:pPr>
            <a:r>
              <a:rPr lang="en-US" dirty="0"/>
              <a:t>    → </a:t>
            </a:r>
            <a:r>
              <a:rPr lang="en-US" b="1" dirty="0">
                <a:solidFill>
                  <a:srgbClr val="0070C0"/>
                </a:solidFill>
              </a:rPr>
              <a:t>schema-agnostic functionality</a:t>
            </a:r>
          </a:p>
          <a:p>
            <a:pPr marL="342900" lvl="1" indent="-342900">
              <a:buFont typeface="Arial" pitchFamily="34" charset="0"/>
              <a:buChar char="•"/>
            </a:pPr>
            <a:endParaRPr lang="en-US" b="1" dirty="0">
              <a:solidFill>
                <a:srgbClr val="0070C0"/>
              </a:solidFill>
            </a:endParaRPr>
          </a:p>
          <a:p>
            <a:pPr marL="342900" lvl="1" indent="-342900">
              <a:buFont typeface="Arial" pitchFamily="34" charset="0"/>
              <a:buChar char="•"/>
            </a:pPr>
            <a:r>
              <a:rPr lang="en-US" dirty="0"/>
              <a:t>Core approach: </a:t>
            </a:r>
            <a:r>
              <a:rPr lang="en-US" dirty="0">
                <a:solidFill>
                  <a:srgbClr val="C00000"/>
                </a:solidFill>
              </a:rPr>
              <a:t>Token Blocking </a:t>
            </a:r>
            <a:r>
              <a:rPr lang="en-US" dirty="0"/>
              <a:t>[1]</a:t>
            </a:r>
          </a:p>
          <a:p>
            <a:pPr marL="821600" lvl="1" indent="-421550">
              <a:buFont typeface="+mj-lt"/>
              <a:buAutoNum type="arabicPeriod"/>
            </a:pPr>
            <a:r>
              <a:rPr lang="en-US" sz="2400" dirty="0"/>
              <a:t>Given an entity profile, extract all tokens that are contained in its attribute values.</a:t>
            </a:r>
          </a:p>
          <a:p>
            <a:pPr marL="821600" lvl="1" indent="-421550">
              <a:buFont typeface="+mj-lt"/>
              <a:buAutoNum type="arabicPeriod"/>
            </a:pPr>
            <a:r>
              <a:rPr lang="en-US" sz="2400" dirty="0"/>
              <a:t>Create one block for every distinct token with </a:t>
            </a:r>
            <a:br>
              <a:rPr lang="en-US" sz="2400" dirty="0"/>
            </a:br>
            <a:r>
              <a:rPr lang="en-US" sz="2400" dirty="0"/>
              <a:t>frequency &gt; 2 → each block contains all entities with the corresponding token.</a:t>
            </a:r>
            <a:br>
              <a:rPr lang="en-US" sz="2400" dirty="0"/>
            </a:br>
            <a:r>
              <a:rPr lang="en-US" dirty="0"/>
              <a:t>Pros:</a:t>
            </a:r>
          </a:p>
          <a:p>
            <a:pPr marL="1257300" lvl="2" indent="-457200"/>
            <a:r>
              <a:rPr lang="en-US" sz="2000" dirty="0"/>
              <a:t>Parameter-free</a:t>
            </a:r>
          </a:p>
          <a:p>
            <a:pPr marL="1257300" lvl="2" indent="-457200"/>
            <a:r>
              <a:rPr lang="en-US" sz="2000" dirty="0"/>
              <a:t>Efficient</a:t>
            </a:r>
          </a:p>
          <a:p>
            <a:pPr marL="1257300" lvl="2" indent="-457200"/>
            <a:r>
              <a:rPr lang="en-US" sz="2000" dirty="0"/>
              <a:t>Unsupervised</a:t>
            </a:r>
          </a:p>
          <a:p>
            <a:pPr marL="742950" lvl="2" indent="-342900"/>
            <a:endParaRPr lang="en-US" dirty="0"/>
          </a:p>
        </p:txBody>
      </p:sp>
      <p:sp>
        <p:nvSpPr>
          <p:cNvPr id="4" name="Footer Placeholder 3"/>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667250A6-ACE5-4DEC-9734-6C1B715C2CE9}"/>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pic>
        <p:nvPicPr>
          <p:cNvPr id="6" name="Picture 5">
            <a:extLst>
              <a:ext uri="{FF2B5EF4-FFF2-40B4-BE49-F238E27FC236}">
                <a16:creationId xmlns:a16="http://schemas.microsoft.com/office/drawing/2014/main" id="{A47E0AD1-E61D-4A99-8729-2AD27B25543F}"/>
              </a:ext>
            </a:extLst>
          </p:cNvPr>
          <p:cNvPicPr>
            <a:picLocks noChangeAspect="1"/>
          </p:cNvPicPr>
          <p:nvPr/>
        </p:nvPicPr>
        <p:blipFill>
          <a:blip r:embed="rId2"/>
          <a:stretch>
            <a:fillRect/>
          </a:stretch>
        </p:blipFill>
        <p:spPr>
          <a:xfrm>
            <a:off x="4644008" y="84265"/>
            <a:ext cx="4366149" cy="453626"/>
          </a:xfrm>
          <a:prstGeom prst="rect">
            <a:avLst/>
          </a:prstGeom>
        </p:spPr>
      </p:pic>
    </p:spTree>
    <p:extLst>
      <p:ext uri="{BB962C8B-B14F-4D97-AF65-F5344CB8AC3E}">
        <p14:creationId xmlns:p14="http://schemas.microsoft.com/office/powerpoint/2010/main" val="1488138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5008" y="0"/>
            <a:ext cx="8928992" cy="721079"/>
          </a:xfrm>
        </p:spPr>
        <p:txBody>
          <a:bodyPr>
            <a:normAutofit fontScale="90000"/>
          </a:bodyPr>
          <a:lstStyle/>
          <a:p>
            <a:pPr algn="l"/>
            <a:r>
              <a:rPr lang="en-US" dirty="0"/>
              <a:t>Example of Token Blocking </a:t>
            </a:r>
            <a:endParaRPr lang="de-DE" dirty="0"/>
          </a:p>
        </p:txBody>
      </p:sp>
      <p:sp>
        <p:nvSpPr>
          <p:cNvPr id="36" name="Θέση υποσέλιδου 35"/>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008" y="721130"/>
            <a:ext cx="8749480" cy="398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205" y="4897594"/>
            <a:ext cx="8255085" cy="1483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a:extLst>
              <a:ext uri="{FF2B5EF4-FFF2-40B4-BE49-F238E27FC236}">
                <a16:creationId xmlns:a16="http://schemas.microsoft.com/office/drawing/2014/main" id="{F12497AB-6836-4F5A-9461-69931444D5BA}"/>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10928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pt-BR"/>
              <a:t>Papadakis, Ioannou, Palpanas</a:t>
            </a:r>
            <a:endParaRPr lang="el-GR" dirty="0"/>
          </a:p>
        </p:txBody>
      </p:sp>
      <p:sp>
        <p:nvSpPr>
          <p:cNvPr id="22" name="Title 1"/>
          <p:cNvSpPr txBox="1">
            <a:spLocks/>
          </p:cNvSpPr>
          <p:nvPr/>
        </p:nvSpPr>
        <p:spPr>
          <a:xfrm>
            <a:off x="251520" y="45766"/>
            <a:ext cx="8892480" cy="566078"/>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Genealogy of Block Building Techniques [8]</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1135063"/>
            <a:ext cx="9040813"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611560" y="5580062"/>
            <a:ext cx="6552728" cy="523220"/>
          </a:xfrm>
          <a:prstGeom prst="rect">
            <a:avLst/>
          </a:prstGeom>
          <a:noFill/>
        </p:spPr>
        <p:txBody>
          <a:bodyPr wrap="square" rtlCol="0">
            <a:spAutoFit/>
          </a:bodyPr>
          <a:lstStyle/>
          <a:p>
            <a:r>
              <a:rPr lang="en-US" sz="2800" dirty="0"/>
              <a:t>MapReduce-based </a:t>
            </a:r>
            <a:r>
              <a:rPr lang="en-US" sz="2800" dirty="0" err="1"/>
              <a:t>parallelizations</a:t>
            </a:r>
            <a:r>
              <a:rPr lang="en-US" sz="2800" dirty="0"/>
              <a:t> in [7]</a:t>
            </a:r>
          </a:p>
        </p:txBody>
      </p:sp>
      <p:sp>
        <p:nvSpPr>
          <p:cNvPr id="6" name="Subtitle 2">
            <a:extLst>
              <a:ext uri="{FF2B5EF4-FFF2-40B4-BE49-F238E27FC236}">
                <a16:creationId xmlns:a16="http://schemas.microsoft.com/office/drawing/2014/main" id="{B5596C59-10DB-4665-A8E2-D65CFB831EC8}"/>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358721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373616" cy="692696"/>
          </a:xfrm>
        </p:spPr>
        <p:txBody>
          <a:bodyPr>
            <a:normAutofit fontScale="90000"/>
          </a:bodyPr>
          <a:lstStyle/>
          <a:p>
            <a:pPr algn="l"/>
            <a:r>
              <a:rPr lang="en-US" dirty="0"/>
              <a:t>Block Processing</a:t>
            </a:r>
          </a:p>
        </p:txBody>
      </p:sp>
      <p:sp>
        <p:nvSpPr>
          <p:cNvPr id="3" name="Content Placeholder 2"/>
          <p:cNvSpPr>
            <a:spLocks noGrp="1"/>
          </p:cNvSpPr>
          <p:nvPr>
            <p:ph idx="1"/>
          </p:nvPr>
        </p:nvSpPr>
        <p:spPr>
          <a:xfrm>
            <a:off x="457200" y="836712"/>
            <a:ext cx="8229600" cy="5760640"/>
          </a:xfrm>
        </p:spPr>
        <p:txBody>
          <a:bodyPr>
            <a:normAutofit/>
          </a:bodyPr>
          <a:lstStyle/>
          <a:p>
            <a:pPr marL="342900" lvl="1" indent="-342900">
              <a:buFont typeface="Arial" pitchFamily="34" charset="0"/>
              <a:buChar char="•"/>
            </a:pPr>
            <a:r>
              <a:rPr lang="en-US" dirty="0"/>
              <a:t>High </a:t>
            </a:r>
            <a:r>
              <a:rPr lang="en-US" dirty="0">
                <a:solidFill>
                  <a:srgbClr val="C00000"/>
                </a:solidFill>
              </a:rPr>
              <a:t>Recall</a:t>
            </a:r>
            <a:r>
              <a:rPr lang="en-US" dirty="0"/>
              <a:t> due to redundancy </a:t>
            </a:r>
          </a:p>
          <a:p>
            <a:pPr marL="342900" lvl="1" indent="-342900">
              <a:buFont typeface="Arial" pitchFamily="34" charset="0"/>
              <a:buChar char="•"/>
            </a:pPr>
            <a:r>
              <a:rPr lang="en-US" dirty="0"/>
              <a:t>Low </a:t>
            </a:r>
            <a:r>
              <a:rPr lang="en-US" dirty="0">
                <a:solidFill>
                  <a:srgbClr val="C00000"/>
                </a:solidFill>
              </a:rPr>
              <a:t>Precision</a:t>
            </a:r>
            <a:r>
              <a:rPr lang="en-US" dirty="0"/>
              <a:t> due to:</a:t>
            </a:r>
          </a:p>
          <a:p>
            <a:pPr marL="914400" lvl="2" indent="-514350">
              <a:buFont typeface="+mj-lt"/>
              <a:buAutoNum type="arabicPeriod"/>
            </a:pPr>
            <a:r>
              <a:rPr lang="en-US" dirty="0"/>
              <a:t>the blocks are overlapping → </a:t>
            </a:r>
            <a:r>
              <a:rPr lang="en-US" b="1" dirty="0">
                <a:solidFill>
                  <a:srgbClr val="0070C0"/>
                </a:solidFill>
              </a:rPr>
              <a:t>redundant comparisons</a:t>
            </a:r>
          </a:p>
          <a:p>
            <a:pPr marL="914400" lvl="2" indent="-514350">
              <a:buFont typeface="+mj-lt"/>
              <a:buAutoNum type="arabicPeriod"/>
            </a:pPr>
            <a:r>
              <a:rPr lang="en-US" dirty="0"/>
              <a:t>high number of comparisons between irrelevant entities → </a:t>
            </a:r>
            <a:r>
              <a:rPr lang="en-US" b="1" dirty="0">
                <a:solidFill>
                  <a:srgbClr val="0070C0"/>
                </a:solidFill>
              </a:rPr>
              <a:t>superfluous comparisons</a:t>
            </a:r>
          </a:p>
          <a:p>
            <a:pPr marL="914400" lvl="2" indent="-514350">
              <a:buFont typeface="+mj-lt"/>
              <a:buAutoNum type="arabicPeriod"/>
            </a:pPr>
            <a:endParaRPr lang="en-US" b="1" dirty="0">
              <a:solidFill>
                <a:srgbClr val="0070C0"/>
              </a:solidFill>
            </a:endParaRPr>
          </a:p>
          <a:p>
            <a:pPr marL="0" lvl="1" indent="0">
              <a:buNone/>
            </a:pPr>
            <a:r>
              <a:rPr lang="en-US" b="1" dirty="0"/>
              <a:t>Solution:</a:t>
            </a:r>
          </a:p>
          <a:p>
            <a:pPr marL="0" lvl="1" indent="0">
              <a:buNone/>
            </a:pPr>
            <a:r>
              <a:rPr lang="en-US" b="1" dirty="0"/>
              <a:t>	</a:t>
            </a:r>
            <a:r>
              <a:rPr lang="en-US" dirty="0"/>
              <a:t>restructure the original blocks so as to increase </a:t>
            </a:r>
          </a:p>
          <a:p>
            <a:pPr marL="0" lvl="1" indent="0">
              <a:buNone/>
            </a:pPr>
            <a:r>
              <a:rPr lang="en-US" dirty="0"/>
              <a:t>	</a:t>
            </a:r>
            <a:r>
              <a:rPr lang="en-US" dirty="0">
                <a:solidFill>
                  <a:srgbClr val="C00000"/>
                </a:solidFill>
              </a:rPr>
              <a:t>precision</a:t>
            </a:r>
            <a:r>
              <a:rPr lang="en-US" dirty="0"/>
              <a:t> at no significant cost in </a:t>
            </a:r>
            <a:r>
              <a:rPr lang="en-US" dirty="0">
                <a:solidFill>
                  <a:srgbClr val="C00000"/>
                </a:solidFill>
              </a:rPr>
              <a:t>recall</a:t>
            </a:r>
          </a:p>
        </p:txBody>
      </p:sp>
      <p:sp>
        <p:nvSpPr>
          <p:cNvPr id="4" name="Footer Placeholder 3"/>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78B92424-74C8-4095-B5DF-64411BF1AC9E}"/>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pic>
        <p:nvPicPr>
          <p:cNvPr id="6" name="Picture 5">
            <a:extLst>
              <a:ext uri="{FF2B5EF4-FFF2-40B4-BE49-F238E27FC236}">
                <a16:creationId xmlns:a16="http://schemas.microsoft.com/office/drawing/2014/main" id="{89E3658B-861E-4412-831F-870E9D0813A6}"/>
              </a:ext>
            </a:extLst>
          </p:cNvPr>
          <p:cNvPicPr>
            <a:picLocks noChangeAspect="1"/>
          </p:cNvPicPr>
          <p:nvPr/>
        </p:nvPicPr>
        <p:blipFill>
          <a:blip r:embed="rId2"/>
          <a:stretch>
            <a:fillRect/>
          </a:stretch>
        </p:blipFill>
        <p:spPr>
          <a:xfrm>
            <a:off x="4644008" y="84265"/>
            <a:ext cx="4366149" cy="453626"/>
          </a:xfrm>
          <a:prstGeom prst="rect">
            <a:avLst/>
          </a:prstGeom>
        </p:spPr>
      </p:pic>
    </p:spTree>
    <p:extLst>
      <p:ext uri="{BB962C8B-B14F-4D97-AF65-F5344CB8AC3E}">
        <p14:creationId xmlns:p14="http://schemas.microsoft.com/office/powerpoint/2010/main" val="1372765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301608" cy="692696"/>
          </a:xfrm>
        </p:spPr>
        <p:txBody>
          <a:bodyPr>
            <a:normAutofit fontScale="90000"/>
          </a:bodyPr>
          <a:lstStyle/>
          <a:p>
            <a:pPr algn="l"/>
            <a:r>
              <a:rPr lang="en-US" dirty="0"/>
              <a:t>Block Processing Techniques</a:t>
            </a:r>
          </a:p>
        </p:txBody>
      </p:sp>
      <p:sp>
        <p:nvSpPr>
          <p:cNvPr id="3" name="Content Placeholder 2"/>
          <p:cNvSpPr>
            <a:spLocks noGrp="1"/>
          </p:cNvSpPr>
          <p:nvPr>
            <p:ph idx="1"/>
          </p:nvPr>
        </p:nvSpPr>
        <p:spPr>
          <a:xfrm>
            <a:off x="457200" y="836712"/>
            <a:ext cx="8229600" cy="5616624"/>
          </a:xfrm>
        </p:spPr>
        <p:txBody>
          <a:bodyPr>
            <a:normAutofit/>
          </a:bodyPr>
          <a:lstStyle/>
          <a:p>
            <a:pPr marL="0" indent="0">
              <a:buNone/>
            </a:pPr>
            <a:r>
              <a:rPr lang="en-US" dirty="0"/>
              <a:t>Generic approach</a:t>
            </a:r>
          </a:p>
          <a:p>
            <a:pPr lvl="1"/>
            <a:r>
              <a:rPr lang="en-US" dirty="0"/>
              <a:t>Assign a </a:t>
            </a:r>
            <a:r>
              <a:rPr lang="en-US" dirty="0">
                <a:solidFill>
                  <a:srgbClr val="0070C0"/>
                </a:solidFill>
              </a:rPr>
              <a:t>matching likelihood score </a:t>
            </a:r>
            <a:r>
              <a:rPr lang="en-US" dirty="0"/>
              <a:t>to each item</a:t>
            </a:r>
          </a:p>
          <a:p>
            <a:pPr lvl="1"/>
            <a:r>
              <a:rPr lang="en-US" dirty="0"/>
              <a:t>Discard items with low costs</a:t>
            </a:r>
          </a:p>
          <a:p>
            <a:pPr marL="0" indent="0">
              <a:buNone/>
            </a:pPr>
            <a:endParaRPr lang="en-US" dirty="0"/>
          </a:p>
          <a:p>
            <a:pPr marL="0" indent="0">
              <a:buNone/>
            </a:pPr>
            <a:r>
              <a:rPr lang="en-US" dirty="0"/>
              <a:t>Block-centric methods</a:t>
            </a:r>
          </a:p>
          <a:p>
            <a:r>
              <a:rPr lang="en-US" dirty="0"/>
              <a:t>Block Purging [1,2,3]</a:t>
            </a:r>
          </a:p>
          <a:p>
            <a:r>
              <a:rPr lang="en-US" dirty="0"/>
              <a:t>Block Filtering [4]</a:t>
            </a:r>
          </a:p>
          <a:p>
            <a:r>
              <a:rPr lang="en-US" dirty="0"/>
              <a:t>Block Clustering [5]</a:t>
            </a:r>
          </a:p>
          <a:p>
            <a:endParaRPr lang="en-US" dirty="0"/>
          </a:p>
        </p:txBody>
      </p:sp>
      <p:sp>
        <p:nvSpPr>
          <p:cNvPr id="4" name="Footer Placeholder 3"/>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7BFF4BF0-1933-4041-833B-601D2315D7F0}"/>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31973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4294967295"/>
          </p:nvPr>
        </p:nvSpPr>
        <p:spPr>
          <a:xfrm>
            <a:off x="179512" y="989091"/>
            <a:ext cx="8050177" cy="4938161"/>
          </a:xfrm>
        </p:spPr>
        <p:txBody>
          <a:bodyPr>
            <a:normAutofit/>
          </a:bodyPr>
          <a:lstStyle/>
          <a:p>
            <a:r>
              <a:rPr lang="en-US" sz="2800" dirty="0"/>
              <a:t>Many names, descriptions, or IDs (URIs) are used for the same real-world “entity”</a:t>
            </a:r>
          </a:p>
          <a:p>
            <a:r>
              <a:rPr lang="en-US" sz="2800" dirty="0"/>
              <a:t>Example:</a:t>
            </a:r>
          </a:p>
        </p:txBody>
      </p:sp>
      <p:pic>
        <p:nvPicPr>
          <p:cNvPr id="6" name="Picture 2" descr="C:\Users\a\Desktop\d813489e-50a3-4817-9cfa-cef255d3fede_201211200939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63" r="5628"/>
          <a:stretch/>
        </p:blipFill>
        <p:spPr bwMode="auto">
          <a:xfrm>
            <a:off x="101857" y="2867046"/>
            <a:ext cx="2779609" cy="21212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1C994D6A-20BD-40E9-B2B6-8F02E1BA275A}"/>
              </a:ext>
            </a:extLst>
          </p:cNvPr>
          <p:cNvSpPr txBox="1">
            <a:spLocks noChangeArrowheads="1"/>
          </p:cNvSpPr>
          <p:nvPr/>
        </p:nvSpPr>
        <p:spPr>
          <a:xfrm>
            <a:off x="251520" y="0"/>
            <a:ext cx="8892480" cy="66370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Matching, Linkage, Reconciliation, etc.</a:t>
            </a:r>
          </a:p>
        </p:txBody>
      </p:sp>
      <p:sp>
        <p:nvSpPr>
          <p:cNvPr id="2" name="Footer Placeholder 1">
            <a:extLst>
              <a:ext uri="{FF2B5EF4-FFF2-40B4-BE49-F238E27FC236}">
                <a16:creationId xmlns:a16="http://schemas.microsoft.com/office/drawing/2014/main" id="{035842AB-2657-494D-8B69-E39C4BC5A1F3}"/>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28759382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400"/>
            <a:ext cx="8301608" cy="684296"/>
          </a:xfrm>
        </p:spPr>
        <p:txBody>
          <a:bodyPr>
            <a:normAutofit fontScale="90000"/>
          </a:bodyPr>
          <a:lstStyle/>
          <a:p>
            <a:pPr algn="l"/>
            <a:r>
              <a:rPr lang="en-US" dirty="0"/>
              <a:t>Comparison Cleaning Methods [17]</a:t>
            </a:r>
          </a:p>
        </p:txBody>
      </p:sp>
      <p:sp>
        <p:nvSpPr>
          <p:cNvPr id="4" name="Footer Placeholder 3"/>
          <p:cNvSpPr>
            <a:spLocks noGrp="1"/>
          </p:cNvSpPr>
          <p:nvPr>
            <p:ph type="ftr" sz="quarter" idx="11"/>
          </p:nvPr>
        </p:nvSpPr>
        <p:spPr/>
        <p:txBody>
          <a:bodyPr/>
          <a:lstStyle/>
          <a:p>
            <a:r>
              <a:rPr lang="pt-BR"/>
              <a:t>Papadakis, Ioannou, Palpanas</a:t>
            </a:r>
            <a:endParaRPr lang="el-GR"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528" y="908720"/>
            <a:ext cx="9517069"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id="{7900308F-F64A-41AE-9E1D-4F479AF85458}"/>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3666811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301608" cy="692696"/>
          </a:xfrm>
        </p:spPr>
        <p:txBody>
          <a:bodyPr>
            <a:normAutofit fontScale="90000"/>
          </a:bodyPr>
          <a:lstStyle/>
          <a:p>
            <a:pPr algn="l"/>
            <a:r>
              <a:rPr lang="en-US" dirty="0"/>
              <a:t>Entity Matching</a:t>
            </a:r>
          </a:p>
        </p:txBody>
      </p:sp>
      <p:sp>
        <p:nvSpPr>
          <p:cNvPr id="3" name="Content Placeholder 2"/>
          <p:cNvSpPr>
            <a:spLocks noGrp="1"/>
          </p:cNvSpPr>
          <p:nvPr>
            <p:ph idx="1"/>
          </p:nvPr>
        </p:nvSpPr>
        <p:spPr>
          <a:xfrm>
            <a:off x="467544" y="980728"/>
            <a:ext cx="8229600" cy="5472608"/>
          </a:xfrm>
        </p:spPr>
        <p:txBody>
          <a:bodyPr>
            <a:normAutofit fontScale="85000" lnSpcReduction="20000"/>
          </a:bodyPr>
          <a:lstStyle/>
          <a:p>
            <a:r>
              <a:rPr lang="en-US" dirty="0"/>
              <a:t>Collective approaches to tackle Variety</a:t>
            </a:r>
          </a:p>
          <a:p>
            <a:r>
              <a:rPr lang="en-US" dirty="0"/>
              <a:t>Most methods crafted for </a:t>
            </a:r>
            <a:r>
              <a:rPr lang="en-US" dirty="0">
                <a:solidFill>
                  <a:srgbClr val="C00000"/>
                </a:solidFill>
              </a:rPr>
              <a:t>Clean-Clean ER</a:t>
            </a:r>
          </a:p>
          <a:p>
            <a:r>
              <a:rPr lang="en-US" dirty="0"/>
              <a:t>General outline of </a:t>
            </a:r>
            <a:br>
              <a:rPr lang="en-US" dirty="0"/>
            </a:br>
            <a:r>
              <a:rPr lang="en-US" dirty="0" err="1"/>
              <a:t>SiGMa</a:t>
            </a:r>
            <a:r>
              <a:rPr lang="en-US" dirty="0"/>
              <a:t> [1], PARIS [2],  LINDA [3], </a:t>
            </a:r>
            <a:r>
              <a:rPr lang="en-US" dirty="0" err="1"/>
              <a:t>RiMOM</a:t>
            </a:r>
            <a:r>
              <a:rPr lang="en-US" dirty="0"/>
              <a:t>-IM [4,5]</a:t>
            </a:r>
          </a:p>
          <a:p>
            <a:pPr lvl="1"/>
            <a:r>
              <a:rPr lang="en-US" dirty="0"/>
              <a:t>Bootstrap with a few </a:t>
            </a:r>
            <a:r>
              <a:rPr lang="en-US" dirty="0">
                <a:solidFill>
                  <a:srgbClr val="C00000"/>
                </a:solidFill>
              </a:rPr>
              <a:t>reliable seed </a:t>
            </a:r>
            <a:r>
              <a:rPr lang="en-US" dirty="0"/>
              <a:t>matches. </a:t>
            </a:r>
          </a:p>
          <a:p>
            <a:pPr lvl="1"/>
            <a:r>
              <a:rPr lang="en-US" dirty="0"/>
              <a:t>Using value and neighbor similarity, propagate initial matches to neighbors. </a:t>
            </a:r>
          </a:p>
          <a:p>
            <a:pPr lvl="1"/>
            <a:r>
              <a:rPr lang="en-US" dirty="0"/>
              <a:t>Order candidate matches in </a:t>
            </a:r>
            <a:r>
              <a:rPr lang="en-US" dirty="0">
                <a:solidFill>
                  <a:srgbClr val="C00000"/>
                </a:solidFill>
              </a:rPr>
              <a:t>descending</a:t>
            </a:r>
            <a:r>
              <a:rPr lang="en-US" dirty="0"/>
              <a:t> overall similarity </a:t>
            </a:r>
          </a:p>
          <a:p>
            <a:pPr lvl="1"/>
            <a:r>
              <a:rPr lang="en-US" dirty="0"/>
              <a:t>Iteratively mark the </a:t>
            </a:r>
            <a:r>
              <a:rPr lang="en-US" dirty="0">
                <a:solidFill>
                  <a:srgbClr val="C00000"/>
                </a:solidFill>
              </a:rPr>
              <a:t>top pair </a:t>
            </a:r>
            <a:r>
              <a:rPr lang="en-US" dirty="0"/>
              <a:t>as a match if it satisfies a constraint</a:t>
            </a:r>
          </a:p>
          <a:p>
            <a:pPr lvl="1"/>
            <a:r>
              <a:rPr lang="en-US" dirty="0" err="1"/>
              <a:t>Recompute</a:t>
            </a:r>
            <a:r>
              <a:rPr lang="en-US" dirty="0"/>
              <a:t> the similarity of the neighbors</a:t>
            </a:r>
          </a:p>
          <a:p>
            <a:pPr lvl="1"/>
            <a:r>
              <a:rPr lang="en-US" dirty="0"/>
              <a:t>Update candidate matches order</a:t>
            </a:r>
          </a:p>
          <a:p>
            <a:r>
              <a:rPr lang="en-US" dirty="0" err="1"/>
              <a:t>MinoanER</a:t>
            </a:r>
            <a:r>
              <a:rPr lang="en-US" dirty="0"/>
              <a:t> [6] performs a specific number of steps, rather than iterating until convergence</a:t>
            </a:r>
          </a:p>
        </p:txBody>
      </p:sp>
      <p:sp>
        <p:nvSpPr>
          <p:cNvPr id="4" name="Footer Placeholder 3"/>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F16F3E24-F993-4347-BE4A-9B76737388D9}"/>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pic>
        <p:nvPicPr>
          <p:cNvPr id="6" name="Picture 5">
            <a:extLst>
              <a:ext uri="{FF2B5EF4-FFF2-40B4-BE49-F238E27FC236}">
                <a16:creationId xmlns:a16="http://schemas.microsoft.com/office/drawing/2014/main" id="{2F01F94C-9E94-43D4-AFB6-C8544FB454FE}"/>
              </a:ext>
            </a:extLst>
          </p:cNvPr>
          <p:cNvPicPr>
            <a:picLocks noChangeAspect="1"/>
          </p:cNvPicPr>
          <p:nvPr/>
        </p:nvPicPr>
        <p:blipFill>
          <a:blip r:embed="rId2"/>
          <a:stretch>
            <a:fillRect/>
          </a:stretch>
        </p:blipFill>
        <p:spPr>
          <a:xfrm>
            <a:off x="4644008" y="84265"/>
            <a:ext cx="4366149" cy="453626"/>
          </a:xfrm>
          <a:prstGeom prst="rect">
            <a:avLst/>
          </a:prstGeom>
        </p:spPr>
      </p:pic>
    </p:spTree>
    <p:extLst>
      <p:ext uri="{BB962C8B-B14F-4D97-AF65-F5344CB8AC3E}">
        <p14:creationId xmlns:p14="http://schemas.microsoft.com/office/powerpoint/2010/main" val="2759762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301608" cy="692696"/>
          </a:xfrm>
        </p:spPr>
        <p:txBody>
          <a:bodyPr>
            <a:normAutofit fontScale="90000"/>
          </a:bodyPr>
          <a:lstStyle/>
          <a:p>
            <a:pPr algn="l"/>
            <a:r>
              <a:rPr lang="en-US" dirty="0"/>
              <a:t>Entity Clustering</a:t>
            </a:r>
          </a:p>
        </p:txBody>
      </p:sp>
      <p:sp>
        <p:nvSpPr>
          <p:cNvPr id="3" name="Content Placeholder 2"/>
          <p:cNvSpPr>
            <a:spLocks noGrp="1"/>
          </p:cNvSpPr>
          <p:nvPr>
            <p:ph idx="1"/>
          </p:nvPr>
        </p:nvSpPr>
        <p:spPr>
          <a:xfrm>
            <a:off x="467544" y="908720"/>
            <a:ext cx="8229600" cy="5400600"/>
          </a:xfrm>
        </p:spPr>
        <p:txBody>
          <a:bodyPr>
            <a:normAutofit/>
          </a:bodyPr>
          <a:lstStyle/>
          <a:p>
            <a:r>
              <a:rPr lang="en-US" dirty="0"/>
              <a:t>Methods of G1 &amp; G2 are still applicable</a:t>
            </a:r>
          </a:p>
          <a:p>
            <a:pPr lvl="1"/>
            <a:r>
              <a:rPr lang="en-US" dirty="0"/>
              <a:t>Only difference: similarity scores extracted in a schema-agnostic fashion, not from specific attributes</a:t>
            </a:r>
          </a:p>
          <a:p>
            <a:pPr lvl="1"/>
            <a:endParaRPr lang="en-US" dirty="0"/>
          </a:p>
          <a:p>
            <a:r>
              <a:rPr lang="en-US" dirty="0" err="1"/>
              <a:t>SplitMerge</a:t>
            </a:r>
            <a:r>
              <a:rPr lang="en-US" dirty="0"/>
              <a:t> [1]</a:t>
            </a:r>
          </a:p>
          <a:p>
            <a:pPr lvl="1"/>
            <a:r>
              <a:rPr lang="en-US" dirty="0"/>
              <a:t>inherently capable of handling heterogeneous semantic types</a:t>
            </a:r>
          </a:p>
          <a:p>
            <a:pPr lvl="1"/>
            <a:endParaRPr lang="en-US" dirty="0"/>
          </a:p>
          <a:p>
            <a:pPr marL="0" lvl="1" indent="0">
              <a:buNone/>
            </a:pPr>
            <a:r>
              <a:rPr lang="en-US" sz="2400" dirty="0"/>
              <a:t>[1] M. </a:t>
            </a:r>
            <a:r>
              <a:rPr lang="en-US" sz="2400" dirty="0" err="1"/>
              <a:t>Nentwig</a:t>
            </a:r>
            <a:r>
              <a:rPr lang="en-US" sz="2400" dirty="0"/>
              <a:t>, A. </a:t>
            </a:r>
            <a:r>
              <a:rPr lang="en-US" sz="2400" dirty="0" err="1"/>
              <a:t>Groß</a:t>
            </a:r>
            <a:r>
              <a:rPr lang="en-US" sz="2400" dirty="0"/>
              <a:t>, and E. Rahm. Holistic entity clustering for linked data. In ICDM Workshops, pages 194–201, 2016.</a:t>
            </a:r>
          </a:p>
        </p:txBody>
      </p:sp>
      <p:sp>
        <p:nvSpPr>
          <p:cNvPr id="4" name="Footer Placeholder 3"/>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E4EF726D-E99E-44BD-978B-9A391B90ACA4}"/>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pic>
        <p:nvPicPr>
          <p:cNvPr id="6" name="Picture 5">
            <a:extLst>
              <a:ext uri="{FF2B5EF4-FFF2-40B4-BE49-F238E27FC236}">
                <a16:creationId xmlns:a16="http://schemas.microsoft.com/office/drawing/2014/main" id="{424ABB32-F9CE-430D-9486-BE66137E733A}"/>
              </a:ext>
            </a:extLst>
          </p:cNvPr>
          <p:cNvPicPr>
            <a:picLocks noChangeAspect="1"/>
          </p:cNvPicPr>
          <p:nvPr/>
        </p:nvPicPr>
        <p:blipFill>
          <a:blip r:embed="rId2"/>
          <a:stretch>
            <a:fillRect/>
          </a:stretch>
        </p:blipFill>
        <p:spPr>
          <a:xfrm>
            <a:off x="4644008" y="84265"/>
            <a:ext cx="4366149" cy="453626"/>
          </a:xfrm>
          <a:prstGeom prst="rect">
            <a:avLst/>
          </a:prstGeom>
        </p:spPr>
      </p:pic>
    </p:spTree>
    <p:extLst>
      <p:ext uri="{BB962C8B-B14F-4D97-AF65-F5344CB8AC3E}">
        <p14:creationId xmlns:p14="http://schemas.microsoft.com/office/powerpoint/2010/main" val="593983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Schema Clustering References</a:t>
            </a:r>
          </a:p>
        </p:txBody>
      </p:sp>
      <p:sp>
        <p:nvSpPr>
          <p:cNvPr id="3" name="Content Placeholder 2"/>
          <p:cNvSpPr>
            <a:spLocks noGrp="1"/>
          </p:cNvSpPr>
          <p:nvPr>
            <p:ph idx="1"/>
          </p:nvPr>
        </p:nvSpPr>
        <p:spPr>
          <a:xfrm>
            <a:off x="251520" y="764704"/>
            <a:ext cx="8640960" cy="5832648"/>
          </a:xfrm>
        </p:spPr>
        <p:txBody>
          <a:bodyPr>
            <a:normAutofit/>
          </a:bodyPr>
          <a:lstStyle/>
          <a:p>
            <a:pPr marL="457200" indent="-457200">
              <a:buFont typeface="+mj-lt"/>
              <a:buAutoNum type="arabicPeriod"/>
            </a:pPr>
            <a:r>
              <a:rPr lang="en-US" sz="1900" dirty="0"/>
              <a:t>G. </a:t>
            </a:r>
            <a:r>
              <a:rPr lang="en-US" sz="1900" dirty="0" err="1"/>
              <a:t>Papadakis</a:t>
            </a:r>
            <a:r>
              <a:rPr lang="en-US" sz="1900" dirty="0"/>
              <a:t>, E. </a:t>
            </a:r>
            <a:r>
              <a:rPr lang="en-US" sz="1900" dirty="0" err="1"/>
              <a:t>Ioannou</a:t>
            </a:r>
            <a:r>
              <a:rPr lang="en-US" sz="1900" dirty="0"/>
              <a:t>, T. </a:t>
            </a:r>
            <a:r>
              <a:rPr lang="en-US" sz="1900" dirty="0" err="1"/>
              <a:t>Palpanas</a:t>
            </a:r>
            <a:r>
              <a:rPr lang="en-US" sz="1900" dirty="0"/>
              <a:t>, C. </a:t>
            </a:r>
            <a:r>
              <a:rPr lang="en-US" sz="1900" dirty="0" err="1"/>
              <a:t>Niederée</a:t>
            </a:r>
            <a:r>
              <a:rPr lang="en-US" sz="1900" dirty="0"/>
              <a:t>, W. </a:t>
            </a:r>
            <a:r>
              <a:rPr lang="en-US" sz="1900" dirty="0" err="1"/>
              <a:t>Nejdl</a:t>
            </a:r>
            <a:r>
              <a:rPr lang="en-US" sz="1900" dirty="0"/>
              <a:t>. A Blocking Framework for Entity Resolution in Highly Heterogeneous Information Spaces. IEEE Trans. </a:t>
            </a:r>
            <a:r>
              <a:rPr lang="en-US" sz="1900" dirty="0" err="1"/>
              <a:t>Knowl</a:t>
            </a:r>
            <a:r>
              <a:rPr lang="en-US" sz="1900" dirty="0"/>
              <a:t>. Data Eng. 25(12): 2665-2682 (2013)</a:t>
            </a:r>
          </a:p>
          <a:p>
            <a:pPr marL="457200" indent="-457200">
              <a:buFont typeface="+mj-lt"/>
              <a:buAutoNum type="arabicPeriod"/>
            </a:pPr>
            <a:r>
              <a:rPr lang="en-US" sz="1900" dirty="0"/>
              <a:t>G. </a:t>
            </a:r>
            <a:r>
              <a:rPr lang="en-US" sz="1900" dirty="0" err="1"/>
              <a:t>Simonini</a:t>
            </a:r>
            <a:r>
              <a:rPr lang="en-US" sz="1900" dirty="0"/>
              <a:t>, S. </a:t>
            </a:r>
            <a:r>
              <a:rPr lang="en-US" sz="1900" dirty="0" err="1"/>
              <a:t>Bergamaschi</a:t>
            </a:r>
            <a:r>
              <a:rPr lang="en-US" sz="1900" dirty="0"/>
              <a:t>, H. V. </a:t>
            </a:r>
            <a:r>
              <a:rPr lang="en-US" sz="1900" dirty="0" err="1"/>
              <a:t>Jagadish</a:t>
            </a:r>
            <a:r>
              <a:rPr lang="en-US" sz="1900" dirty="0"/>
              <a:t>. BLAST: a Loosely Schema-aware Meta-blocking Approach for Entity Resolution. PVLDB 9(12): 1173-1184 (2016)</a:t>
            </a:r>
          </a:p>
          <a:p>
            <a:pPr marL="457200" indent="-457200">
              <a:buFont typeface="+mj-lt"/>
              <a:buAutoNum type="arabicPeriod"/>
            </a:pPr>
            <a:r>
              <a:rPr lang="en-US" sz="1900" dirty="0"/>
              <a:t>G. </a:t>
            </a:r>
            <a:r>
              <a:rPr lang="en-US" sz="1900" dirty="0" err="1"/>
              <a:t>Papadakis</a:t>
            </a:r>
            <a:r>
              <a:rPr lang="en-US" sz="1900" dirty="0"/>
              <a:t>, L. </a:t>
            </a:r>
            <a:r>
              <a:rPr lang="en-US" sz="1900" dirty="0" err="1"/>
              <a:t>Tsekouras</a:t>
            </a:r>
            <a:r>
              <a:rPr lang="en-US" sz="1900" dirty="0"/>
              <a:t>, E. </a:t>
            </a:r>
            <a:r>
              <a:rPr lang="en-US" sz="1900" dirty="0" err="1"/>
              <a:t>Thanos</a:t>
            </a:r>
            <a:r>
              <a:rPr lang="en-US" sz="1900" dirty="0"/>
              <a:t>, G. Giannakopoulos, T. </a:t>
            </a:r>
            <a:r>
              <a:rPr lang="en-US" sz="1900" dirty="0" err="1"/>
              <a:t>Palpanas</a:t>
            </a:r>
            <a:r>
              <a:rPr lang="en-US" sz="1900" dirty="0"/>
              <a:t>, M. </a:t>
            </a:r>
            <a:r>
              <a:rPr lang="en-US" sz="1900" dirty="0" err="1"/>
              <a:t>Koubarakis</a:t>
            </a:r>
            <a:r>
              <a:rPr lang="en-US" sz="1900" dirty="0"/>
              <a:t>. The return of </a:t>
            </a:r>
            <a:r>
              <a:rPr lang="en-US" sz="1900" dirty="0" err="1"/>
              <a:t>JedAI</a:t>
            </a:r>
            <a:r>
              <a:rPr lang="en-US" sz="1900" dirty="0"/>
              <a:t>: End-to-End Entity Resolution for Structured and Semi-Structured Data. PVLDB 11(12): 1950-1953 (2018)</a:t>
            </a:r>
          </a:p>
          <a:p>
            <a:pPr marL="457200" indent="-457200">
              <a:buFont typeface="+mj-lt"/>
              <a:buAutoNum type="arabicPeriod"/>
            </a:pPr>
            <a:endParaRPr lang="en-US" sz="1900" dirty="0"/>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dirty="0"/>
              <a:t>Papadakis, Ioannou, Palpanas</a:t>
            </a:r>
            <a:endParaRPr lang="el-GR" dirty="0"/>
          </a:p>
        </p:txBody>
      </p:sp>
      <p:sp>
        <p:nvSpPr>
          <p:cNvPr id="5" name="Subtitle 2">
            <a:extLst>
              <a:ext uri="{FF2B5EF4-FFF2-40B4-BE49-F238E27FC236}">
                <a16:creationId xmlns:a16="http://schemas.microsoft.com/office/drawing/2014/main" id="{36EA8F6B-3F63-4EAD-8F2C-550D049C2544}"/>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2886974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Block Building References</a:t>
            </a:r>
          </a:p>
        </p:txBody>
      </p:sp>
      <p:sp>
        <p:nvSpPr>
          <p:cNvPr id="3" name="Content Placeholder 2"/>
          <p:cNvSpPr>
            <a:spLocks noGrp="1"/>
          </p:cNvSpPr>
          <p:nvPr>
            <p:ph idx="1"/>
          </p:nvPr>
        </p:nvSpPr>
        <p:spPr>
          <a:xfrm>
            <a:off x="251520" y="764704"/>
            <a:ext cx="8640960" cy="5832648"/>
          </a:xfrm>
        </p:spPr>
        <p:txBody>
          <a:bodyPr>
            <a:noAutofit/>
          </a:bodyPr>
          <a:lstStyle/>
          <a:p>
            <a:pPr marL="457200" indent="-457200">
              <a:buFont typeface="+mj-lt"/>
              <a:buAutoNum type="arabicPeriod"/>
            </a:pPr>
            <a:r>
              <a:rPr lang="en-US" sz="1700" dirty="0"/>
              <a:t>G. </a:t>
            </a:r>
            <a:r>
              <a:rPr lang="en-US" sz="1700" dirty="0" err="1"/>
              <a:t>Papadakis</a:t>
            </a:r>
            <a:r>
              <a:rPr lang="en-US" sz="1700" dirty="0"/>
              <a:t>, E. </a:t>
            </a:r>
            <a:r>
              <a:rPr lang="en-US" sz="1700" dirty="0" err="1"/>
              <a:t>Ioannou</a:t>
            </a:r>
            <a:r>
              <a:rPr lang="en-US" sz="1700" dirty="0"/>
              <a:t>, C. </a:t>
            </a:r>
            <a:r>
              <a:rPr lang="en-US" sz="1700" dirty="0" err="1"/>
              <a:t>Niederée</a:t>
            </a:r>
            <a:r>
              <a:rPr lang="en-US" sz="1700" dirty="0"/>
              <a:t>, P. </a:t>
            </a:r>
            <a:r>
              <a:rPr lang="en-US" sz="1700" dirty="0" err="1"/>
              <a:t>Fankhauser</a:t>
            </a:r>
            <a:r>
              <a:rPr lang="en-US" sz="1700" dirty="0"/>
              <a:t>. Efficient entity resolution for large heterogeneous information spaces. WSDM 2011: 535-544</a:t>
            </a:r>
          </a:p>
          <a:p>
            <a:pPr marL="457200" indent="-457200">
              <a:buFont typeface="+mj-lt"/>
              <a:buAutoNum type="arabicPeriod"/>
            </a:pPr>
            <a:r>
              <a:rPr lang="en-US" sz="1700" dirty="0"/>
              <a:t>G. </a:t>
            </a:r>
            <a:r>
              <a:rPr lang="en-US" sz="1700" dirty="0" err="1"/>
              <a:t>Papadakis</a:t>
            </a:r>
            <a:r>
              <a:rPr lang="en-US" sz="1700" dirty="0"/>
              <a:t>, E. </a:t>
            </a:r>
            <a:r>
              <a:rPr lang="en-US" sz="1700" dirty="0" err="1"/>
              <a:t>Ioannou</a:t>
            </a:r>
            <a:r>
              <a:rPr lang="en-US" sz="1700" dirty="0"/>
              <a:t>, T. </a:t>
            </a:r>
            <a:r>
              <a:rPr lang="en-US" sz="1700" dirty="0" err="1"/>
              <a:t>Palpanas</a:t>
            </a:r>
            <a:r>
              <a:rPr lang="en-US" sz="1700" dirty="0"/>
              <a:t>, C. </a:t>
            </a:r>
            <a:r>
              <a:rPr lang="en-US" sz="1700" dirty="0" err="1"/>
              <a:t>Niederée</a:t>
            </a:r>
            <a:r>
              <a:rPr lang="en-US" sz="1700" dirty="0"/>
              <a:t>, W. </a:t>
            </a:r>
            <a:r>
              <a:rPr lang="en-US" sz="1700" dirty="0" err="1"/>
              <a:t>Nejdl</a:t>
            </a:r>
            <a:r>
              <a:rPr lang="en-US" sz="1700" dirty="0"/>
              <a:t>. A Blocking Framework for Entity Resolution in Highly Heterogeneous Information Spaces. IEEE Trans. </a:t>
            </a:r>
            <a:r>
              <a:rPr lang="en-US" sz="1700" dirty="0" err="1"/>
              <a:t>Knowl</a:t>
            </a:r>
            <a:r>
              <a:rPr lang="en-US" sz="1700" dirty="0"/>
              <a:t>. Data Eng. 25(12): 2665-2682 (2013)</a:t>
            </a:r>
          </a:p>
          <a:p>
            <a:pPr marL="457200" indent="-457200">
              <a:buFont typeface="+mj-lt"/>
              <a:buAutoNum type="arabicPeriod"/>
            </a:pPr>
            <a:r>
              <a:rPr lang="en-US" sz="1700" dirty="0"/>
              <a:t>G. </a:t>
            </a:r>
            <a:r>
              <a:rPr lang="en-US" sz="1700" dirty="0" err="1"/>
              <a:t>Papadakis</a:t>
            </a:r>
            <a:r>
              <a:rPr lang="en-US" sz="1700" dirty="0"/>
              <a:t>, E. </a:t>
            </a:r>
            <a:r>
              <a:rPr lang="en-US" sz="1700" dirty="0" err="1"/>
              <a:t>Ioannou</a:t>
            </a:r>
            <a:r>
              <a:rPr lang="en-US" sz="1700" dirty="0"/>
              <a:t>, C. </a:t>
            </a:r>
            <a:r>
              <a:rPr lang="en-US" sz="1700" dirty="0" err="1"/>
              <a:t>Niederée</a:t>
            </a:r>
            <a:r>
              <a:rPr lang="en-US" sz="1700" dirty="0"/>
              <a:t>, T. </a:t>
            </a:r>
            <a:r>
              <a:rPr lang="en-US" sz="1700" dirty="0" err="1"/>
              <a:t>Palpanas</a:t>
            </a:r>
            <a:r>
              <a:rPr lang="en-US" sz="1700" dirty="0"/>
              <a:t>, W. </a:t>
            </a:r>
            <a:r>
              <a:rPr lang="en-US" sz="1700" dirty="0" err="1"/>
              <a:t>Nejdl</a:t>
            </a:r>
            <a:r>
              <a:rPr lang="en-US" sz="1700" dirty="0"/>
              <a:t>. Beyond 100 million entities: large-scale blocking-based resolution for heterogeneous data. WSDM 2012: 53-62</a:t>
            </a:r>
          </a:p>
          <a:p>
            <a:pPr marL="457200" indent="-457200">
              <a:buFont typeface="+mj-lt"/>
              <a:buAutoNum type="arabicPeriod"/>
            </a:pPr>
            <a:r>
              <a:rPr lang="en-US" sz="1700" dirty="0"/>
              <a:t>Y. Ma, T. Tran. </a:t>
            </a:r>
            <a:r>
              <a:rPr lang="en-US" sz="1700" dirty="0" err="1"/>
              <a:t>TYPiMatch</a:t>
            </a:r>
            <a:r>
              <a:rPr lang="en-US" sz="1700" dirty="0"/>
              <a:t>: type-specific unsupervised learning of keys and key values for heterogeneous web data integration. WSDM 2013: 325-334</a:t>
            </a:r>
          </a:p>
          <a:p>
            <a:pPr marL="457200" indent="-457200">
              <a:buFont typeface="+mj-lt"/>
              <a:buAutoNum type="arabicPeriod"/>
            </a:pPr>
            <a:r>
              <a:rPr lang="en-US" sz="1700" dirty="0"/>
              <a:t>J. Nin, V. </a:t>
            </a:r>
            <a:r>
              <a:rPr lang="en-US" sz="1700" dirty="0" err="1"/>
              <a:t>Muntés-Mulero</a:t>
            </a:r>
            <a:r>
              <a:rPr lang="en-US" sz="1700" dirty="0"/>
              <a:t>, N. </a:t>
            </a:r>
            <a:r>
              <a:rPr lang="en-US" sz="1700" dirty="0" err="1"/>
              <a:t>Martínez-Bazan</a:t>
            </a:r>
            <a:r>
              <a:rPr lang="en-US" sz="1700" dirty="0"/>
              <a:t>, and J. </a:t>
            </a:r>
            <a:r>
              <a:rPr lang="en-US" sz="1700" dirty="0" err="1"/>
              <a:t>Larriba-Pey</a:t>
            </a:r>
            <a:r>
              <a:rPr lang="en-US" sz="1700" dirty="0"/>
              <a:t>. On the use of semantic blocking techniques for data cleansing and integration. In IDEAS, pages 190–198, 2007.</a:t>
            </a:r>
          </a:p>
          <a:p>
            <a:pPr marL="457200" indent="-457200">
              <a:buFont typeface="+mj-lt"/>
              <a:buAutoNum type="arabicPeriod"/>
            </a:pPr>
            <a:r>
              <a:rPr lang="en-US" sz="1700" dirty="0"/>
              <a:t>D. Song and J. Heflin. Automatically generating data linkages using a domain-independent candidate selection approach. In ISWC, pages 649–664, 2011.</a:t>
            </a:r>
          </a:p>
          <a:p>
            <a:pPr marL="457200" indent="-457200">
              <a:buFont typeface="+mj-lt"/>
              <a:buAutoNum type="arabicPeriod"/>
            </a:pPr>
            <a:r>
              <a:rPr lang="en-US" sz="1700" dirty="0"/>
              <a:t>V. </a:t>
            </a:r>
            <a:r>
              <a:rPr lang="en-US" sz="1700" dirty="0" err="1"/>
              <a:t>Christophides</a:t>
            </a:r>
            <a:r>
              <a:rPr lang="en-US" sz="1700" dirty="0"/>
              <a:t>, V. </a:t>
            </a:r>
            <a:r>
              <a:rPr lang="en-US" sz="1700" dirty="0" err="1"/>
              <a:t>Efthymiou</a:t>
            </a:r>
            <a:r>
              <a:rPr lang="en-US" sz="1700" dirty="0"/>
              <a:t>, K. </a:t>
            </a:r>
            <a:r>
              <a:rPr lang="en-US" sz="1700" dirty="0" err="1"/>
              <a:t>Stefanidis</a:t>
            </a:r>
            <a:r>
              <a:rPr lang="en-US" sz="1700" dirty="0"/>
              <a:t>. Entity Resolution in the Web of Data. Synthesis Lectures on the Semantic Web: Theory and Technology, Morgan &amp; Claypool Publishers 2015.</a:t>
            </a:r>
          </a:p>
          <a:p>
            <a:pPr marL="457200" indent="-457200">
              <a:buFont typeface="+mj-lt"/>
              <a:buAutoNum type="arabicPeriod"/>
            </a:pPr>
            <a:r>
              <a:rPr lang="en-US" sz="1700" dirty="0"/>
              <a:t>George </a:t>
            </a:r>
            <a:r>
              <a:rPr lang="en-US" sz="1700" dirty="0" err="1"/>
              <a:t>Papadakis</a:t>
            </a:r>
            <a:r>
              <a:rPr lang="en-US" sz="1700" dirty="0"/>
              <a:t>, </a:t>
            </a:r>
            <a:r>
              <a:rPr lang="en-US" sz="1700" dirty="0" err="1"/>
              <a:t>Dimitrios</a:t>
            </a:r>
            <a:r>
              <a:rPr lang="en-US" sz="1700" dirty="0"/>
              <a:t> </a:t>
            </a:r>
            <a:r>
              <a:rPr lang="en-US" sz="1700" dirty="0" err="1"/>
              <a:t>Skoutas</a:t>
            </a:r>
            <a:r>
              <a:rPr lang="en-US" sz="1700" dirty="0"/>
              <a:t>, </a:t>
            </a:r>
            <a:r>
              <a:rPr lang="en-US" sz="1700" dirty="0" err="1"/>
              <a:t>Emmanouil</a:t>
            </a:r>
            <a:r>
              <a:rPr lang="en-US" sz="1700" dirty="0"/>
              <a:t> </a:t>
            </a:r>
            <a:r>
              <a:rPr lang="en-US" sz="1700" dirty="0" err="1"/>
              <a:t>Thanos</a:t>
            </a:r>
            <a:r>
              <a:rPr lang="en-US" sz="1700" dirty="0"/>
              <a:t>, Themis </a:t>
            </a:r>
            <a:r>
              <a:rPr lang="en-US" sz="1700" dirty="0" err="1"/>
              <a:t>Palpanas</a:t>
            </a:r>
            <a:r>
              <a:rPr lang="en-US" sz="1700" dirty="0"/>
              <a:t>: A Survey of Blocking and Filtering Techniques for Entity Resolution. </a:t>
            </a:r>
            <a:r>
              <a:rPr lang="en-US" sz="1700" dirty="0" err="1"/>
              <a:t>CoRR</a:t>
            </a:r>
            <a:r>
              <a:rPr lang="en-US" sz="1700" dirty="0"/>
              <a:t> abs/1905.06167 (2019)</a:t>
            </a:r>
          </a:p>
          <a:p>
            <a:pPr marL="457200" indent="-457200">
              <a:buFont typeface="+mj-lt"/>
              <a:buAutoNum type="arabicPeriod"/>
            </a:pPr>
            <a:endParaRPr lang="en-US" sz="1700" dirty="0"/>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dirty="0"/>
              <a:t>Papadakis, Ioannou, Palpanas</a:t>
            </a:r>
            <a:endParaRPr lang="el-GR" dirty="0"/>
          </a:p>
        </p:txBody>
      </p:sp>
      <p:sp>
        <p:nvSpPr>
          <p:cNvPr id="5" name="Subtitle 2">
            <a:extLst>
              <a:ext uri="{FF2B5EF4-FFF2-40B4-BE49-F238E27FC236}">
                <a16:creationId xmlns:a16="http://schemas.microsoft.com/office/drawing/2014/main" id="{AB0E7337-AE7F-4C74-89E1-0B11CB9A08AD}"/>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20082902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Block Processing References – Part I</a:t>
            </a:r>
          </a:p>
        </p:txBody>
      </p:sp>
      <p:sp>
        <p:nvSpPr>
          <p:cNvPr id="3" name="Content Placeholder 2"/>
          <p:cNvSpPr>
            <a:spLocks noGrp="1"/>
          </p:cNvSpPr>
          <p:nvPr>
            <p:ph idx="1"/>
          </p:nvPr>
        </p:nvSpPr>
        <p:spPr>
          <a:xfrm>
            <a:off x="251520" y="764704"/>
            <a:ext cx="8640960" cy="5832648"/>
          </a:xfrm>
        </p:spPr>
        <p:txBody>
          <a:bodyPr>
            <a:normAutofit fontScale="92500" lnSpcReduction="20000"/>
          </a:bodyPr>
          <a:lstStyle/>
          <a:p>
            <a:pPr marL="457200" indent="-457200">
              <a:buFont typeface="+mj-lt"/>
              <a:buAutoNum type="arabicPeriod"/>
            </a:pPr>
            <a:r>
              <a:rPr lang="en-US" sz="1900" dirty="0"/>
              <a:t>G. </a:t>
            </a:r>
            <a:r>
              <a:rPr lang="en-US" sz="1900" dirty="0" err="1"/>
              <a:t>Papadakis</a:t>
            </a:r>
            <a:r>
              <a:rPr lang="en-US" sz="1900" dirty="0"/>
              <a:t>, E. </a:t>
            </a:r>
            <a:r>
              <a:rPr lang="en-US" sz="1900" dirty="0" err="1"/>
              <a:t>Ioannou</a:t>
            </a:r>
            <a:r>
              <a:rPr lang="en-US" sz="1900" dirty="0"/>
              <a:t>, C. </a:t>
            </a:r>
            <a:r>
              <a:rPr lang="en-US" sz="1900" dirty="0" err="1"/>
              <a:t>Niederée</a:t>
            </a:r>
            <a:r>
              <a:rPr lang="en-US" sz="1900" dirty="0"/>
              <a:t>, P. </a:t>
            </a:r>
            <a:r>
              <a:rPr lang="en-US" sz="1900" dirty="0" err="1"/>
              <a:t>Fankhauser</a:t>
            </a:r>
            <a:r>
              <a:rPr lang="en-US" sz="1900" dirty="0"/>
              <a:t>. Efficient entity resolution for large heterogeneous information spaces. WSDM 2011: 535-544</a:t>
            </a:r>
          </a:p>
          <a:p>
            <a:pPr marL="457200" indent="-457200">
              <a:buFont typeface="+mj-lt"/>
              <a:buAutoNum type="arabicPeriod"/>
            </a:pPr>
            <a:r>
              <a:rPr lang="en-US" sz="1900" dirty="0"/>
              <a:t>G. </a:t>
            </a:r>
            <a:r>
              <a:rPr lang="en-US" sz="1900" dirty="0" err="1"/>
              <a:t>Papadakis</a:t>
            </a:r>
            <a:r>
              <a:rPr lang="en-US" sz="1900" dirty="0"/>
              <a:t>, E. </a:t>
            </a:r>
            <a:r>
              <a:rPr lang="en-US" sz="1900" dirty="0" err="1"/>
              <a:t>Ioannou</a:t>
            </a:r>
            <a:r>
              <a:rPr lang="en-US" sz="1900" dirty="0"/>
              <a:t>, T. </a:t>
            </a:r>
            <a:r>
              <a:rPr lang="en-US" sz="1900" dirty="0" err="1"/>
              <a:t>Palpanas</a:t>
            </a:r>
            <a:r>
              <a:rPr lang="en-US" sz="1900" dirty="0"/>
              <a:t>, C. </a:t>
            </a:r>
            <a:r>
              <a:rPr lang="en-US" sz="1900" dirty="0" err="1"/>
              <a:t>Niederée</a:t>
            </a:r>
            <a:r>
              <a:rPr lang="en-US" sz="1900" dirty="0"/>
              <a:t>, W. </a:t>
            </a:r>
            <a:r>
              <a:rPr lang="en-US" sz="1900" dirty="0" err="1"/>
              <a:t>Nejdl</a:t>
            </a:r>
            <a:r>
              <a:rPr lang="en-US" sz="1900" dirty="0"/>
              <a:t>. A Blocking Framework for Entity Resolution in Highly Heterogeneous Information Spaces. IEEE Trans. </a:t>
            </a:r>
            <a:r>
              <a:rPr lang="en-US" sz="1900" dirty="0" err="1"/>
              <a:t>Knowl</a:t>
            </a:r>
            <a:r>
              <a:rPr lang="en-US" sz="1900" dirty="0"/>
              <a:t>. Data Eng. 25(12): 2665-2682 (2013)</a:t>
            </a:r>
          </a:p>
          <a:p>
            <a:pPr marL="457200" indent="-457200">
              <a:buFont typeface="+mj-lt"/>
              <a:buAutoNum type="arabicPeriod"/>
            </a:pPr>
            <a:r>
              <a:rPr lang="en-US" sz="1900" dirty="0"/>
              <a:t>G. </a:t>
            </a:r>
            <a:r>
              <a:rPr lang="en-US" sz="1900" dirty="0" err="1"/>
              <a:t>Papadakis</a:t>
            </a:r>
            <a:r>
              <a:rPr lang="en-US" sz="1900" dirty="0"/>
              <a:t>, E. </a:t>
            </a:r>
            <a:r>
              <a:rPr lang="en-US" sz="1900" dirty="0" err="1"/>
              <a:t>Ioannou</a:t>
            </a:r>
            <a:r>
              <a:rPr lang="en-US" sz="1900" dirty="0"/>
              <a:t>, C. </a:t>
            </a:r>
            <a:r>
              <a:rPr lang="en-US" sz="1900" dirty="0" err="1"/>
              <a:t>Niederée</a:t>
            </a:r>
            <a:r>
              <a:rPr lang="en-US" sz="1900" dirty="0"/>
              <a:t>, T. </a:t>
            </a:r>
            <a:r>
              <a:rPr lang="en-US" sz="1900" dirty="0" err="1"/>
              <a:t>Palpanas</a:t>
            </a:r>
            <a:r>
              <a:rPr lang="en-US" sz="1900" dirty="0"/>
              <a:t>, W. </a:t>
            </a:r>
            <a:r>
              <a:rPr lang="en-US" sz="1900" dirty="0" err="1"/>
              <a:t>Nejdl</a:t>
            </a:r>
            <a:r>
              <a:rPr lang="en-US" sz="1900" dirty="0"/>
              <a:t>. Beyond 100 million entities: large-scale blocking-based resolution for heterogeneous data. WSDM 2012: 53-62</a:t>
            </a:r>
          </a:p>
          <a:p>
            <a:pPr marL="457200" indent="-457200">
              <a:buFont typeface="+mj-lt"/>
              <a:buAutoNum type="arabicPeriod"/>
            </a:pPr>
            <a:r>
              <a:rPr lang="en-US" sz="1900" dirty="0"/>
              <a:t>G. </a:t>
            </a:r>
            <a:r>
              <a:rPr lang="en-US" sz="1900" dirty="0" err="1"/>
              <a:t>Papadakis</a:t>
            </a:r>
            <a:r>
              <a:rPr lang="en-US" sz="1900" dirty="0"/>
              <a:t>, G. </a:t>
            </a:r>
            <a:r>
              <a:rPr lang="en-US" sz="1900" dirty="0" err="1"/>
              <a:t>Papastefanatos</a:t>
            </a:r>
            <a:r>
              <a:rPr lang="en-US" sz="1900" dirty="0"/>
              <a:t>, T. </a:t>
            </a:r>
            <a:r>
              <a:rPr lang="en-US" sz="1900" dirty="0" err="1"/>
              <a:t>Palpanas</a:t>
            </a:r>
            <a:r>
              <a:rPr lang="en-US" sz="1900" dirty="0"/>
              <a:t>, M. </a:t>
            </a:r>
            <a:r>
              <a:rPr lang="en-US" sz="1900" dirty="0" err="1"/>
              <a:t>Koubarakis</a:t>
            </a:r>
            <a:r>
              <a:rPr lang="en-US" sz="1900" dirty="0"/>
              <a:t>. Scaling Entity Resolution to Large, Heterogeneous Data with Enhanced Meta-blocking. EDBT 2016: 221-232</a:t>
            </a:r>
          </a:p>
          <a:p>
            <a:pPr marL="457200" indent="-457200">
              <a:buFont typeface="+mj-lt"/>
              <a:buAutoNum type="arabicPeriod"/>
            </a:pPr>
            <a:r>
              <a:rPr lang="en-US" sz="1900" dirty="0"/>
              <a:t>J. Fisher, P. Christen, Q. Wang, E. Rahm. A Clustering-Based Framework to Control Block Sizes for Entity Resolution. KDD 2015: 279-288</a:t>
            </a:r>
          </a:p>
          <a:p>
            <a:pPr marL="457200" indent="-457200">
              <a:buFont typeface="+mj-lt"/>
              <a:buAutoNum type="arabicPeriod"/>
            </a:pPr>
            <a:r>
              <a:rPr lang="en-US" sz="1900" dirty="0"/>
              <a:t>G. </a:t>
            </a:r>
            <a:r>
              <a:rPr lang="en-US" sz="1900" dirty="0" err="1"/>
              <a:t>Papadakis</a:t>
            </a:r>
            <a:r>
              <a:rPr lang="en-US" sz="1900" dirty="0"/>
              <a:t>, E. </a:t>
            </a:r>
            <a:r>
              <a:rPr lang="en-US" sz="1900" dirty="0" err="1"/>
              <a:t>Ioannou</a:t>
            </a:r>
            <a:r>
              <a:rPr lang="en-US" sz="1900" dirty="0"/>
              <a:t>, C. </a:t>
            </a:r>
            <a:r>
              <a:rPr lang="en-US" sz="1900" dirty="0" err="1"/>
              <a:t>Niederée</a:t>
            </a:r>
            <a:r>
              <a:rPr lang="en-US" sz="1900" dirty="0"/>
              <a:t>, T. </a:t>
            </a:r>
            <a:r>
              <a:rPr lang="en-US" sz="1900" dirty="0" err="1"/>
              <a:t>Palpanas</a:t>
            </a:r>
            <a:r>
              <a:rPr lang="en-US" sz="1900" dirty="0"/>
              <a:t>, W. </a:t>
            </a:r>
            <a:r>
              <a:rPr lang="en-US" sz="1900" dirty="0" err="1"/>
              <a:t>Nejdl</a:t>
            </a:r>
            <a:r>
              <a:rPr lang="en-US" sz="1900" dirty="0"/>
              <a:t>. Eliminating the redundancy in blocking-based entity resolution methods. JCDL 2011: 85-94.</a:t>
            </a:r>
          </a:p>
          <a:p>
            <a:pPr marL="457200" indent="-457200">
              <a:buFont typeface="+mj-lt"/>
              <a:buAutoNum type="arabicPeriod"/>
            </a:pPr>
            <a:r>
              <a:rPr lang="en-US" sz="1900" dirty="0"/>
              <a:t>G. </a:t>
            </a:r>
            <a:r>
              <a:rPr lang="en-US" sz="1900" dirty="0" err="1"/>
              <a:t>Papadakis</a:t>
            </a:r>
            <a:r>
              <a:rPr lang="en-US" sz="1900" dirty="0"/>
              <a:t>, E. </a:t>
            </a:r>
            <a:r>
              <a:rPr lang="en-US" sz="1900" dirty="0" err="1"/>
              <a:t>Ioannou</a:t>
            </a:r>
            <a:r>
              <a:rPr lang="en-US" sz="1900" dirty="0"/>
              <a:t>, C. </a:t>
            </a:r>
            <a:r>
              <a:rPr lang="en-US" sz="1900" dirty="0" err="1"/>
              <a:t>Niederée</a:t>
            </a:r>
            <a:r>
              <a:rPr lang="en-US" sz="1900" dirty="0"/>
              <a:t>, T. </a:t>
            </a:r>
            <a:r>
              <a:rPr lang="en-US" sz="1900" dirty="0" err="1"/>
              <a:t>Palpanas</a:t>
            </a:r>
            <a:r>
              <a:rPr lang="en-US" sz="1900" dirty="0"/>
              <a:t>, W. </a:t>
            </a:r>
            <a:r>
              <a:rPr lang="en-US" sz="1900" dirty="0" err="1"/>
              <a:t>Nejdl</a:t>
            </a:r>
            <a:r>
              <a:rPr lang="en-US" sz="1900" dirty="0"/>
              <a:t>. To compare or not to compare: making entity resolution more efficient. SWIM 2011: 3.</a:t>
            </a:r>
          </a:p>
          <a:p>
            <a:pPr marL="457200" indent="-457200">
              <a:buFont typeface="+mj-lt"/>
              <a:buAutoNum type="arabicPeriod"/>
            </a:pPr>
            <a:r>
              <a:rPr lang="en-US" sz="1900" dirty="0"/>
              <a:t>G. </a:t>
            </a:r>
            <a:r>
              <a:rPr lang="en-US" sz="1900" dirty="0" err="1"/>
              <a:t>Papadakis</a:t>
            </a:r>
            <a:r>
              <a:rPr lang="en-US" sz="1900" dirty="0"/>
              <a:t>, G. </a:t>
            </a:r>
            <a:r>
              <a:rPr lang="en-US" sz="1900" dirty="0" err="1"/>
              <a:t>Koutrika</a:t>
            </a:r>
            <a:r>
              <a:rPr lang="en-US" sz="1900" dirty="0"/>
              <a:t>, T. </a:t>
            </a:r>
            <a:r>
              <a:rPr lang="en-US" sz="1900" dirty="0" err="1"/>
              <a:t>Palpanas</a:t>
            </a:r>
            <a:r>
              <a:rPr lang="en-US" sz="1900" dirty="0"/>
              <a:t>, W. </a:t>
            </a:r>
            <a:r>
              <a:rPr lang="en-US" sz="1900" dirty="0" err="1"/>
              <a:t>Nejdl</a:t>
            </a:r>
            <a:r>
              <a:rPr lang="en-US" sz="1900" dirty="0"/>
              <a:t>. Meta-Blocking: Taking Entity </a:t>
            </a:r>
            <a:r>
              <a:rPr lang="en-US" sz="1900" dirty="0" err="1"/>
              <a:t>Resolutionto</a:t>
            </a:r>
            <a:r>
              <a:rPr lang="en-US" sz="1900" dirty="0"/>
              <a:t> the Next Level. IEEE Trans. </a:t>
            </a:r>
            <a:r>
              <a:rPr lang="en-US" sz="1900" dirty="0" err="1"/>
              <a:t>Knowl</a:t>
            </a:r>
            <a:r>
              <a:rPr lang="en-US" sz="1900" dirty="0"/>
              <a:t>. Data Eng. 26(8): 1946-1960 (2014).</a:t>
            </a:r>
          </a:p>
          <a:p>
            <a:pPr marL="457200" indent="-457200">
              <a:buFont typeface="+mj-lt"/>
              <a:buAutoNum type="arabicPeriod"/>
            </a:pPr>
            <a:r>
              <a:rPr lang="en-US" sz="1900" dirty="0"/>
              <a:t>P. Christen. A Survey of Indexing Techniques for Scalable Record Linkage and </a:t>
            </a:r>
            <a:r>
              <a:rPr lang="en-US" sz="1900" dirty="0" err="1"/>
              <a:t>Deduplication</a:t>
            </a:r>
            <a:r>
              <a:rPr lang="en-US" sz="1900" dirty="0"/>
              <a:t>. IEEE Trans. </a:t>
            </a:r>
            <a:r>
              <a:rPr lang="en-US" sz="1900" dirty="0" err="1"/>
              <a:t>Knowl</a:t>
            </a:r>
            <a:r>
              <a:rPr lang="en-US" sz="1900" dirty="0"/>
              <a:t>. Data Eng. 24(9): 1537-1555 (2012).</a:t>
            </a:r>
          </a:p>
          <a:p>
            <a:pPr marL="457200" indent="-457200">
              <a:buFont typeface="+mj-lt"/>
              <a:buAutoNum type="arabicPeriod"/>
            </a:pPr>
            <a:r>
              <a:rPr lang="en-US" sz="1900" dirty="0"/>
              <a:t>G. </a:t>
            </a:r>
            <a:r>
              <a:rPr lang="en-US" sz="1900" dirty="0" err="1"/>
              <a:t>Papadakis</a:t>
            </a:r>
            <a:r>
              <a:rPr lang="en-US" sz="1900" dirty="0"/>
              <a:t>, G. </a:t>
            </a:r>
            <a:r>
              <a:rPr lang="en-US" sz="1900" dirty="0" err="1"/>
              <a:t>Alexiou</a:t>
            </a:r>
            <a:r>
              <a:rPr lang="en-US" sz="1900" dirty="0"/>
              <a:t>, G. </a:t>
            </a:r>
            <a:r>
              <a:rPr lang="en-US" sz="1900" dirty="0" err="1"/>
              <a:t>Papastefanatos</a:t>
            </a:r>
            <a:r>
              <a:rPr lang="en-US" sz="1900" dirty="0"/>
              <a:t>, G. </a:t>
            </a:r>
            <a:r>
              <a:rPr lang="en-US" sz="1900" dirty="0" err="1"/>
              <a:t>Koutrika</a:t>
            </a:r>
            <a:r>
              <a:rPr lang="en-US" sz="1900" dirty="0"/>
              <a:t>. Schema-agnostic </a:t>
            </a:r>
            <a:r>
              <a:rPr lang="en-US" sz="1900" dirty="0" err="1"/>
              <a:t>vs</a:t>
            </a:r>
            <a:r>
              <a:rPr lang="en-US" sz="1900" dirty="0"/>
              <a:t> Schema-based Configurations for Blocking Methods on Homogeneous Data. PVLDB 9(4): 312-323 (2015).</a:t>
            </a:r>
          </a:p>
          <a:p>
            <a:pPr marL="457200" indent="-457200">
              <a:buFont typeface="+mj-lt"/>
              <a:buAutoNum type="arabicPeriod"/>
            </a:pPr>
            <a:endParaRPr lang="en-US" sz="1900" dirty="0"/>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dirty="0"/>
              <a:t>Papadakis, Ioannou, Palpanas</a:t>
            </a:r>
            <a:endParaRPr lang="el-GR" dirty="0"/>
          </a:p>
        </p:txBody>
      </p:sp>
      <p:sp>
        <p:nvSpPr>
          <p:cNvPr id="5" name="Subtitle 2">
            <a:extLst>
              <a:ext uri="{FF2B5EF4-FFF2-40B4-BE49-F238E27FC236}">
                <a16:creationId xmlns:a16="http://schemas.microsoft.com/office/drawing/2014/main" id="{AB0E7337-AE7F-4C74-89E1-0B11CB9A08AD}"/>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2095481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Block Processing References – Part II</a:t>
            </a:r>
          </a:p>
        </p:txBody>
      </p:sp>
      <p:sp>
        <p:nvSpPr>
          <p:cNvPr id="3" name="Content Placeholder 2"/>
          <p:cNvSpPr>
            <a:spLocks noGrp="1"/>
          </p:cNvSpPr>
          <p:nvPr>
            <p:ph idx="1"/>
          </p:nvPr>
        </p:nvSpPr>
        <p:spPr>
          <a:xfrm>
            <a:off x="251520" y="764704"/>
            <a:ext cx="8640960" cy="5832648"/>
          </a:xfrm>
        </p:spPr>
        <p:txBody>
          <a:bodyPr>
            <a:normAutofit/>
          </a:bodyPr>
          <a:lstStyle/>
          <a:p>
            <a:pPr marL="457200" indent="-457200">
              <a:buFont typeface="+mj-lt"/>
              <a:buAutoNum type="arabicPeriod" startAt="11"/>
            </a:pPr>
            <a:r>
              <a:rPr lang="en-US" sz="1900" dirty="0"/>
              <a:t>G. </a:t>
            </a:r>
            <a:r>
              <a:rPr lang="en-US" sz="1900" dirty="0" err="1"/>
              <a:t>Simonini</a:t>
            </a:r>
            <a:r>
              <a:rPr lang="en-US" sz="1900" dirty="0"/>
              <a:t>, S. </a:t>
            </a:r>
            <a:r>
              <a:rPr lang="en-US" sz="1900" dirty="0" err="1"/>
              <a:t>Bergamaschi</a:t>
            </a:r>
            <a:r>
              <a:rPr lang="en-US" sz="1900" dirty="0"/>
              <a:t>, H. V. </a:t>
            </a:r>
            <a:r>
              <a:rPr lang="en-US" sz="1900" dirty="0" err="1"/>
              <a:t>Jagadish</a:t>
            </a:r>
            <a:r>
              <a:rPr lang="en-US" sz="1900" dirty="0"/>
              <a:t>. BLAST: a Loosely Schema-aware Meta-blocking Approach for Entity Resolution. PVLDB 9(12): 1173-1184 (2016)</a:t>
            </a:r>
          </a:p>
          <a:p>
            <a:pPr marL="457200" indent="-457200">
              <a:buFont typeface="+mj-lt"/>
              <a:buAutoNum type="arabicPeriod" startAt="11"/>
            </a:pPr>
            <a:r>
              <a:rPr lang="en-US" sz="1900" dirty="0"/>
              <a:t>A. McCallum, K. Nigam, L. H. </a:t>
            </a:r>
            <a:r>
              <a:rPr lang="en-US" sz="1900" dirty="0" err="1"/>
              <a:t>Ungar</a:t>
            </a:r>
            <a:r>
              <a:rPr lang="en-US" sz="1900" dirty="0"/>
              <a:t>. Efficient clustering of high-dimensional data sets with application to reference matching. KDD 2000: 169-178.</a:t>
            </a:r>
          </a:p>
          <a:p>
            <a:pPr marL="457200" indent="-457200">
              <a:buFont typeface="+mj-lt"/>
              <a:buAutoNum type="arabicPeriod" startAt="11"/>
            </a:pPr>
            <a:r>
              <a:rPr lang="en-US" sz="1900" dirty="0"/>
              <a:t>D. C. </a:t>
            </a:r>
            <a:r>
              <a:rPr lang="en-US" sz="1900" dirty="0" err="1"/>
              <a:t>Nascimento</a:t>
            </a:r>
            <a:r>
              <a:rPr lang="en-US" sz="1900" dirty="0"/>
              <a:t>, C. E. S. </a:t>
            </a:r>
            <a:r>
              <a:rPr lang="en-US" sz="1900" dirty="0" err="1"/>
              <a:t>Pires</a:t>
            </a:r>
            <a:r>
              <a:rPr lang="en-US" sz="1900" dirty="0"/>
              <a:t>, and D. G. </a:t>
            </a:r>
            <a:r>
              <a:rPr lang="en-US" sz="1900" dirty="0" err="1"/>
              <a:t>Mestre</a:t>
            </a:r>
            <a:r>
              <a:rPr lang="en-US" sz="1900" dirty="0"/>
              <a:t>. Exploiting block co-occurrence to control block sizes for entity resolution. Knowledge and Information Systems, pages 1–42, 2019.</a:t>
            </a:r>
          </a:p>
          <a:p>
            <a:pPr marL="457200" indent="-457200">
              <a:buFont typeface="+mj-lt"/>
              <a:buAutoNum type="arabicPeriod" startAt="11"/>
            </a:pPr>
            <a:r>
              <a:rPr lang="en-US" sz="1900" dirty="0"/>
              <a:t>G. </a:t>
            </a:r>
            <a:r>
              <a:rPr lang="en-US" sz="1900" dirty="0" err="1"/>
              <a:t>Papadakis</a:t>
            </a:r>
            <a:r>
              <a:rPr lang="en-US" sz="1900" dirty="0"/>
              <a:t>, E. </a:t>
            </a:r>
            <a:r>
              <a:rPr lang="en-US" sz="1900" dirty="0" err="1"/>
              <a:t>Ioannou</a:t>
            </a:r>
            <a:r>
              <a:rPr lang="en-US" sz="1900" dirty="0"/>
              <a:t>, T. </a:t>
            </a:r>
            <a:r>
              <a:rPr lang="en-US" sz="1900" dirty="0" err="1"/>
              <a:t>Palpanas</a:t>
            </a:r>
            <a:r>
              <a:rPr lang="en-US" sz="1900" dirty="0"/>
              <a:t>, C. </a:t>
            </a:r>
            <a:r>
              <a:rPr lang="en-US" sz="1900" dirty="0" err="1"/>
              <a:t>Niederée</a:t>
            </a:r>
            <a:r>
              <a:rPr lang="en-US" sz="1900" dirty="0"/>
              <a:t>, and W. </a:t>
            </a:r>
            <a:r>
              <a:rPr lang="en-US" sz="1900" dirty="0" err="1"/>
              <a:t>Nejdl</a:t>
            </a:r>
            <a:r>
              <a:rPr lang="en-US" sz="1900" dirty="0"/>
              <a:t>. A blocking framework for entity resolution in highly heterogeneous information spaces. IEEE TKDE, 25(12):2665–2682, 2013.</a:t>
            </a:r>
          </a:p>
          <a:p>
            <a:pPr marL="457200" indent="-457200">
              <a:buFont typeface="+mj-lt"/>
              <a:buAutoNum type="arabicPeriod" startAt="11"/>
            </a:pPr>
            <a:r>
              <a:rPr lang="en-US" sz="1900" dirty="0"/>
              <a:t>L. </a:t>
            </a:r>
            <a:r>
              <a:rPr lang="en-US" sz="1900" dirty="0" err="1"/>
              <a:t>Shu</a:t>
            </a:r>
            <a:r>
              <a:rPr lang="en-US" sz="1900" dirty="0"/>
              <a:t>, A. Chen, M. </a:t>
            </a:r>
            <a:r>
              <a:rPr lang="en-US" sz="1900" dirty="0" err="1"/>
              <a:t>Xiong</a:t>
            </a:r>
            <a:r>
              <a:rPr lang="en-US" sz="1900" dirty="0"/>
              <a:t>, and W. </a:t>
            </a:r>
            <a:r>
              <a:rPr lang="en-US" sz="1900" dirty="0" err="1"/>
              <a:t>Meng</a:t>
            </a:r>
            <a:r>
              <a:rPr lang="en-US" sz="1900" dirty="0"/>
              <a:t>. Efficient spectral neighborhood blocking for entity resolution. In ICDE, pages 1067–1078, 2011.</a:t>
            </a:r>
          </a:p>
          <a:p>
            <a:pPr marL="457200" indent="-457200">
              <a:buFont typeface="+mj-lt"/>
              <a:buAutoNum type="arabicPeriod" startAt="11"/>
            </a:pPr>
            <a:r>
              <a:rPr lang="en-US" sz="1900" dirty="0"/>
              <a:t>R. C. </a:t>
            </a:r>
            <a:r>
              <a:rPr lang="en-US" sz="1900" dirty="0" err="1"/>
              <a:t>Steorts</a:t>
            </a:r>
            <a:r>
              <a:rPr lang="en-US" sz="1900" dirty="0"/>
              <a:t>, S. L. Ventura, M. </a:t>
            </a:r>
            <a:r>
              <a:rPr lang="en-US" sz="1900" dirty="0" err="1"/>
              <a:t>Sadinle</a:t>
            </a:r>
            <a:r>
              <a:rPr lang="en-US" sz="1900" dirty="0"/>
              <a:t>, and S. E. Fienberg. A comparison of blocking methods for record linkage. In Privacy in Statistical Databases, pages 253–268, 2014.</a:t>
            </a:r>
          </a:p>
          <a:p>
            <a:pPr marL="457200" indent="-457200">
              <a:buFont typeface="+mj-lt"/>
              <a:buAutoNum type="arabicPeriod" startAt="11"/>
            </a:pPr>
            <a:r>
              <a:rPr lang="en-US" sz="1800" dirty="0"/>
              <a:t>George </a:t>
            </a:r>
            <a:r>
              <a:rPr lang="en-US" sz="1800" dirty="0" err="1"/>
              <a:t>Papadakis</a:t>
            </a:r>
            <a:r>
              <a:rPr lang="en-US" sz="1800" dirty="0"/>
              <a:t>, </a:t>
            </a:r>
            <a:r>
              <a:rPr lang="en-US" sz="1800" dirty="0" err="1"/>
              <a:t>Dimitrios</a:t>
            </a:r>
            <a:r>
              <a:rPr lang="en-US" sz="1800" dirty="0"/>
              <a:t> </a:t>
            </a:r>
            <a:r>
              <a:rPr lang="en-US" sz="1800" dirty="0" err="1"/>
              <a:t>Skoutas</a:t>
            </a:r>
            <a:r>
              <a:rPr lang="en-US" sz="1800" dirty="0"/>
              <a:t>, </a:t>
            </a:r>
            <a:r>
              <a:rPr lang="en-US" sz="1800" dirty="0" err="1"/>
              <a:t>Emmanouil</a:t>
            </a:r>
            <a:r>
              <a:rPr lang="en-US" sz="1800" dirty="0"/>
              <a:t> </a:t>
            </a:r>
            <a:r>
              <a:rPr lang="en-US" sz="1800" dirty="0" err="1"/>
              <a:t>Thanos</a:t>
            </a:r>
            <a:r>
              <a:rPr lang="en-US" sz="1800" dirty="0"/>
              <a:t>, Themis </a:t>
            </a:r>
            <a:r>
              <a:rPr lang="en-US" sz="1800" dirty="0" err="1"/>
              <a:t>Palpanas</a:t>
            </a:r>
            <a:r>
              <a:rPr lang="en-US" sz="1800" dirty="0"/>
              <a:t>: A Survey of Blocking and Filtering Techniques for Entity Resolution. </a:t>
            </a:r>
            <a:r>
              <a:rPr lang="en-US" sz="1800" dirty="0" err="1"/>
              <a:t>CoRR</a:t>
            </a:r>
            <a:r>
              <a:rPr lang="en-US" sz="1800" dirty="0"/>
              <a:t> abs/1905.06167 (2019)</a:t>
            </a:r>
          </a:p>
          <a:p>
            <a:pPr marL="457200" indent="-457200">
              <a:buFont typeface="+mj-lt"/>
              <a:buAutoNum type="arabicPeriod" startAt="11"/>
            </a:pPr>
            <a:endParaRPr lang="en-US" sz="1900" dirty="0"/>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dirty="0"/>
              <a:t>Papadakis, Ioannou, Palpanas</a:t>
            </a:r>
            <a:endParaRPr lang="el-GR" dirty="0"/>
          </a:p>
        </p:txBody>
      </p:sp>
      <p:sp>
        <p:nvSpPr>
          <p:cNvPr id="5" name="Subtitle 2">
            <a:extLst>
              <a:ext uri="{FF2B5EF4-FFF2-40B4-BE49-F238E27FC236}">
                <a16:creationId xmlns:a16="http://schemas.microsoft.com/office/drawing/2014/main" id="{AB0E7337-AE7F-4C74-89E1-0B11CB9A08AD}"/>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11297269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Entity Matching References</a:t>
            </a:r>
          </a:p>
        </p:txBody>
      </p:sp>
      <p:sp>
        <p:nvSpPr>
          <p:cNvPr id="3" name="Content Placeholder 2"/>
          <p:cNvSpPr>
            <a:spLocks noGrp="1"/>
          </p:cNvSpPr>
          <p:nvPr>
            <p:ph idx="1"/>
          </p:nvPr>
        </p:nvSpPr>
        <p:spPr>
          <a:xfrm>
            <a:off x="251520" y="764704"/>
            <a:ext cx="8640960" cy="5361459"/>
          </a:xfrm>
        </p:spPr>
        <p:txBody>
          <a:bodyPr>
            <a:normAutofit/>
          </a:bodyPr>
          <a:lstStyle/>
          <a:p>
            <a:pPr marL="457200" indent="-457200">
              <a:buFont typeface="+mj-lt"/>
              <a:buAutoNum type="arabicPeriod"/>
            </a:pPr>
            <a:r>
              <a:rPr lang="en-US" sz="1900" dirty="0"/>
              <a:t>S. Lacoste-</a:t>
            </a:r>
            <a:r>
              <a:rPr lang="en-US" sz="1900" dirty="0" err="1"/>
              <a:t>Julien</a:t>
            </a:r>
            <a:r>
              <a:rPr lang="en-US" sz="1900" dirty="0"/>
              <a:t>, K. </a:t>
            </a:r>
            <a:r>
              <a:rPr lang="en-US" sz="1900" dirty="0" err="1"/>
              <a:t>Palla</a:t>
            </a:r>
            <a:r>
              <a:rPr lang="en-US" sz="1900" dirty="0"/>
              <a:t>, A. Davies, G. </a:t>
            </a:r>
            <a:r>
              <a:rPr lang="en-US" sz="1900" dirty="0" err="1"/>
              <a:t>Kasneci</a:t>
            </a:r>
            <a:r>
              <a:rPr lang="en-US" sz="1900" dirty="0"/>
              <a:t>, T. </a:t>
            </a:r>
            <a:r>
              <a:rPr lang="en-US" sz="1900" dirty="0" err="1"/>
              <a:t>Graepel</a:t>
            </a:r>
            <a:r>
              <a:rPr lang="en-US" sz="1900" dirty="0"/>
              <a:t>, Z. </a:t>
            </a:r>
            <a:r>
              <a:rPr lang="en-US" sz="1900" dirty="0" err="1"/>
              <a:t>Ghahramani</a:t>
            </a:r>
            <a:r>
              <a:rPr lang="en-US" sz="1900" dirty="0"/>
              <a:t>. </a:t>
            </a:r>
            <a:r>
              <a:rPr lang="en-US" sz="1900" dirty="0" err="1"/>
              <a:t>SIGMa</a:t>
            </a:r>
            <a:r>
              <a:rPr lang="en-US" sz="1900" dirty="0"/>
              <a:t>: simple greedy matching for aligning large knowledge bases. KDD 2013: 572-580</a:t>
            </a:r>
          </a:p>
          <a:p>
            <a:pPr marL="457200" indent="-457200">
              <a:buFont typeface="+mj-lt"/>
              <a:buAutoNum type="arabicPeriod"/>
            </a:pPr>
            <a:r>
              <a:rPr lang="en-US" sz="1900" dirty="0"/>
              <a:t>F. M. </a:t>
            </a:r>
            <a:r>
              <a:rPr lang="en-US" sz="1900" dirty="0" err="1"/>
              <a:t>Suchanek</a:t>
            </a:r>
            <a:r>
              <a:rPr lang="en-US" sz="1900" dirty="0"/>
              <a:t>, S. </a:t>
            </a:r>
            <a:r>
              <a:rPr lang="en-US" sz="1900" dirty="0" err="1"/>
              <a:t>Abiteboul</a:t>
            </a:r>
            <a:r>
              <a:rPr lang="en-US" sz="1900" dirty="0"/>
              <a:t>, P. </a:t>
            </a:r>
            <a:r>
              <a:rPr lang="en-US" sz="1900" dirty="0" err="1"/>
              <a:t>Senellart</a:t>
            </a:r>
            <a:r>
              <a:rPr lang="en-US" sz="1900" dirty="0"/>
              <a:t>. PARIS: Probabilistic Alignment of Relations, Instances, and Schema. PVLDB 5(3): 157-168 (2011)</a:t>
            </a:r>
          </a:p>
          <a:p>
            <a:pPr marL="457200" indent="-457200">
              <a:buFont typeface="+mj-lt"/>
              <a:buAutoNum type="arabicPeriod"/>
            </a:pPr>
            <a:r>
              <a:rPr lang="en-US" sz="1900" dirty="0"/>
              <a:t>C. </a:t>
            </a:r>
            <a:r>
              <a:rPr lang="en-US" sz="1900" dirty="0" err="1"/>
              <a:t>Böhm</a:t>
            </a:r>
            <a:r>
              <a:rPr lang="en-US" sz="1900" dirty="0"/>
              <a:t>, G. de </a:t>
            </a:r>
            <a:r>
              <a:rPr lang="en-US" sz="1900" dirty="0" err="1"/>
              <a:t>Melo</a:t>
            </a:r>
            <a:r>
              <a:rPr lang="en-US" sz="1900" dirty="0"/>
              <a:t>, F. </a:t>
            </a:r>
            <a:r>
              <a:rPr lang="en-US" sz="1900" dirty="0" err="1"/>
              <a:t>Naumann</a:t>
            </a:r>
            <a:r>
              <a:rPr lang="en-US" sz="1900" dirty="0"/>
              <a:t>, and G. </a:t>
            </a:r>
            <a:r>
              <a:rPr lang="en-US" sz="1900" dirty="0" err="1"/>
              <a:t>Weikum</a:t>
            </a:r>
            <a:r>
              <a:rPr lang="en-US" sz="1900" dirty="0"/>
              <a:t>. LINDA: distributed web-of-data-scale entity matching. In CIKM, pages 2104–2108, 2012.</a:t>
            </a:r>
          </a:p>
          <a:p>
            <a:pPr marL="457200" indent="-457200">
              <a:buFont typeface="+mj-lt"/>
              <a:buAutoNum type="arabicPeriod"/>
            </a:pPr>
            <a:r>
              <a:rPr lang="en-US" sz="1900" dirty="0"/>
              <a:t>J. Li, J. Tang, Y. Li, and Q. </a:t>
            </a:r>
            <a:r>
              <a:rPr lang="en-US" sz="1900" dirty="0" err="1"/>
              <a:t>Luo</a:t>
            </a:r>
            <a:r>
              <a:rPr lang="en-US" sz="1900" dirty="0"/>
              <a:t>. </a:t>
            </a:r>
            <a:r>
              <a:rPr lang="en-US" sz="1900" dirty="0" err="1"/>
              <a:t>Rimom</a:t>
            </a:r>
            <a:r>
              <a:rPr lang="en-US" sz="1900" dirty="0"/>
              <a:t>: A dynamic </a:t>
            </a:r>
            <a:r>
              <a:rPr lang="en-US" sz="1900" dirty="0" err="1"/>
              <a:t>multistrategy</a:t>
            </a:r>
            <a:r>
              <a:rPr lang="en-US" sz="1900" dirty="0"/>
              <a:t> ontology alignment framework. TKDE, 21(8):1218–1232, 2009.</a:t>
            </a:r>
          </a:p>
          <a:p>
            <a:pPr marL="457200" indent="-457200">
              <a:buFont typeface="+mj-lt"/>
              <a:buAutoNum type="arabicPeriod"/>
            </a:pPr>
            <a:r>
              <a:rPr lang="en-US" sz="1900" dirty="0"/>
              <a:t>C. Shao, L. Hu, J. Li, Z. Wang, T. L. Chung, and J.-B. Xia. </a:t>
            </a:r>
            <a:r>
              <a:rPr lang="en-US" sz="1900" dirty="0" err="1"/>
              <a:t>Rimom-im</a:t>
            </a:r>
            <a:r>
              <a:rPr lang="en-US" sz="1900" dirty="0"/>
              <a:t>: A novel iterative framework for instance matching. J. </a:t>
            </a:r>
            <a:r>
              <a:rPr lang="en-US" sz="1900" dirty="0" err="1"/>
              <a:t>Comput</a:t>
            </a:r>
            <a:r>
              <a:rPr lang="en-US" sz="1900" dirty="0"/>
              <a:t>. Sci. Technol., 31(1):185–197, 2016.</a:t>
            </a:r>
          </a:p>
          <a:p>
            <a:pPr marL="457200" indent="-457200">
              <a:buFont typeface="+mj-lt"/>
              <a:buAutoNum type="arabicPeriod"/>
            </a:pPr>
            <a:r>
              <a:rPr lang="en-US" sz="1900" dirty="0"/>
              <a:t>V. </a:t>
            </a:r>
            <a:r>
              <a:rPr lang="en-US" sz="1900" dirty="0" err="1"/>
              <a:t>Efthymiou</a:t>
            </a:r>
            <a:r>
              <a:rPr lang="en-US" sz="1900" dirty="0"/>
              <a:t>, G. </a:t>
            </a:r>
            <a:r>
              <a:rPr lang="en-US" sz="1900" dirty="0" err="1"/>
              <a:t>Papadakis</a:t>
            </a:r>
            <a:r>
              <a:rPr lang="en-US" sz="1900" dirty="0"/>
              <a:t>, K. </a:t>
            </a:r>
            <a:r>
              <a:rPr lang="en-US" sz="1900" dirty="0" err="1"/>
              <a:t>Stefanidis</a:t>
            </a:r>
            <a:r>
              <a:rPr lang="en-US" sz="1900" dirty="0"/>
              <a:t>, and V. </a:t>
            </a:r>
            <a:r>
              <a:rPr lang="en-US" sz="1900" dirty="0" err="1"/>
              <a:t>Christophides</a:t>
            </a:r>
            <a:r>
              <a:rPr lang="en-US" sz="1900" dirty="0"/>
              <a:t>. </a:t>
            </a:r>
            <a:r>
              <a:rPr lang="en-US" sz="1900" dirty="0" err="1"/>
              <a:t>MinoanER</a:t>
            </a:r>
            <a:r>
              <a:rPr lang="en-US" sz="1900" dirty="0"/>
              <a:t>: Schema-agnostic, non-iterative, massively parallel resolution of web entities. In EDBT, pages 373–384, 2019.</a:t>
            </a:r>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a:t>Papadakis, Ioannou, Palpanas</a:t>
            </a:r>
            <a:endParaRPr lang="el-GR" dirty="0"/>
          </a:p>
        </p:txBody>
      </p:sp>
      <p:sp>
        <p:nvSpPr>
          <p:cNvPr id="5" name="Subtitle 2">
            <a:extLst>
              <a:ext uri="{FF2B5EF4-FFF2-40B4-BE49-F238E27FC236}">
                <a16:creationId xmlns:a16="http://schemas.microsoft.com/office/drawing/2014/main" id="{20DB333F-F1A3-44AC-8DF6-35A991DF358E}"/>
              </a:ext>
            </a:extLst>
          </p:cNvPr>
          <p:cNvSpPr txBox="1">
            <a:spLocks/>
          </p:cNvSpPr>
          <p:nvPr/>
        </p:nvSpPr>
        <p:spPr>
          <a:xfrm>
            <a:off x="35496" y="6669360"/>
            <a:ext cx="3456384"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3: Tackling Variety, Volume &amp; Veracity</a:t>
            </a:r>
          </a:p>
        </p:txBody>
      </p:sp>
    </p:spTree>
    <p:extLst>
      <p:ext uri="{BB962C8B-B14F-4D97-AF65-F5344CB8AC3E}">
        <p14:creationId xmlns:p14="http://schemas.microsoft.com/office/powerpoint/2010/main" val="2416335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4294967295"/>
          </p:nvPr>
        </p:nvSpPr>
        <p:spPr>
          <a:xfrm>
            <a:off x="360363" y="817563"/>
            <a:ext cx="8783637" cy="3346450"/>
          </a:xfrm>
        </p:spPr>
        <p:txBody>
          <a:bodyPr>
            <a:normAutofit lnSpcReduction="10000"/>
          </a:bodyPr>
          <a:lstStyle/>
          <a:p>
            <a:r>
              <a:rPr lang="en-US" dirty="0"/>
              <a:t>Scope:</a:t>
            </a:r>
          </a:p>
          <a:p>
            <a:pPr lvl="1"/>
            <a:r>
              <a:rPr lang="en-US" dirty="0"/>
              <a:t>Applications with increasing data volume and time constraints</a:t>
            </a:r>
          </a:p>
          <a:p>
            <a:pPr lvl="2"/>
            <a:r>
              <a:rPr lang="en-US" dirty="0"/>
              <a:t>Loose ones (e.g., minutes, hours) → Progressive ER</a:t>
            </a:r>
          </a:p>
          <a:p>
            <a:pPr lvl="2"/>
            <a:r>
              <a:rPr lang="en-US" dirty="0"/>
              <a:t>Strict ones (i.e., seconds) → Real-time (On-line) ER</a:t>
            </a:r>
          </a:p>
          <a:p>
            <a:endParaRPr lang="en-US" dirty="0"/>
          </a:p>
          <a:p>
            <a:r>
              <a:rPr lang="en-US" dirty="0"/>
              <a:t>End-to-end workflows for Progressive ER</a:t>
            </a:r>
          </a:p>
        </p:txBody>
      </p:sp>
      <p:sp>
        <p:nvSpPr>
          <p:cNvPr id="13" name="Rectangle 2">
            <a:extLst>
              <a:ext uri="{FF2B5EF4-FFF2-40B4-BE49-F238E27FC236}">
                <a16:creationId xmlns:a16="http://schemas.microsoft.com/office/drawing/2014/main" id="{AD00687C-B54D-4A98-BCB6-93008656347C}"/>
              </a:ext>
            </a:extLst>
          </p:cNvPr>
          <p:cNvSpPr txBox="1">
            <a:spLocks noChangeArrowheads="1"/>
          </p:cNvSpPr>
          <p:nvPr/>
        </p:nvSpPr>
        <p:spPr>
          <a:xfrm>
            <a:off x="0" y="0"/>
            <a:ext cx="9144000" cy="6637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t>G4: Tackling </a:t>
            </a:r>
            <a:r>
              <a:rPr lang="en-US" sz="3200" b="1" dirty="0"/>
              <a:t>Velocity</a:t>
            </a:r>
            <a:r>
              <a:rPr lang="en-US" sz="3200" dirty="0"/>
              <a:t>, Variety, Volume and Veracity</a:t>
            </a:r>
          </a:p>
        </p:txBody>
      </p:sp>
      <p:sp>
        <p:nvSpPr>
          <p:cNvPr id="14" name="TextBox 13"/>
          <p:cNvSpPr txBox="1"/>
          <p:nvPr/>
        </p:nvSpPr>
        <p:spPr>
          <a:xfrm>
            <a:off x="2057400" y="5719757"/>
            <a:ext cx="891646" cy="584775"/>
          </a:xfrm>
          <a:prstGeom prst="rect">
            <a:avLst/>
          </a:prstGeom>
          <a:noFill/>
          <a:ln w="28575">
            <a:solidFill>
              <a:schemeClr val="tx1"/>
            </a:solidFill>
          </a:ln>
        </p:spPr>
        <p:txBody>
          <a:bodyPr wrap="square" rtlCol="0">
            <a:spAutoFit/>
          </a:bodyPr>
          <a:lstStyle/>
          <a:p>
            <a:pPr algn="ctr"/>
            <a:r>
              <a:rPr lang="en-US" sz="1600" b="1" dirty="0"/>
              <a:t>Block</a:t>
            </a:r>
          </a:p>
          <a:p>
            <a:pPr algn="ctr"/>
            <a:r>
              <a:rPr lang="en-US" sz="1600" b="1" dirty="0"/>
              <a:t>Building</a:t>
            </a:r>
          </a:p>
        </p:txBody>
      </p:sp>
      <p:sp>
        <p:nvSpPr>
          <p:cNvPr id="15" name="TextBox 14"/>
          <p:cNvSpPr txBox="1"/>
          <p:nvPr/>
        </p:nvSpPr>
        <p:spPr>
          <a:xfrm>
            <a:off x="3237358" y="5715253"/>
            <a:ext cx="1234856" cy="584775"/>
          </a:xfrm>
          <a:prstGeom prst="rect">
            <a:avLst/>
          </a:prstGeom>
          <a:noFill/>
          <a:ln w="28575">
            <a:solidFill>
              <a:schemeClr val="tx1"/>
            </a:solidFill>
            <a:prstDash val="lgDash"/>
          </a:ln>
        </p:spPr>
        <p:txBody>
          <a:bodyPr wrap="square" rtlCol="0">
            <a:spAutoFit/>
          </a:bodyPr>
          <a:lstStyle>
            <a:defPPr>
              <a:defRPr lang="en-US"/>
            </a:defPPr>
            <a:lvl1pPr algn="ctr">
              <a:defRPr sz="1600" b="1"/>
            </a:lvl1pPr>
          </a:lstStyle>
          <a:p>
            <a:r>
              <a:rPr lang="en-US" dirty="0"/>
              <a:t>Block</a:t>
            </a:r>
          </a:p>
          <a:p>
            <a:r>
              <a:rPr lang="en-US" dirty="0"/>
              <a:t>Processing</a:t>
            </a:r>
          </a:p>
        </p:txBody>
      </p:sp>
      <p:sp>
        <p:nvSpPr>
          <p:cNvPr id="16" name="TextBox 15"/>
          <p:cNvSpPr txBox="1"/>
          <p:nvPr/>
        </p:nvSpPr>
        <p:spPr>
          <a:xfrm>
            <a:off x="4777014" y="5719855"/>
            <a:ext cx="1318986" cy="584775"/>
          </a:xfrm>
          <a:prstGeom prst="rect">
            <a:avLst/>
          </a:prstGeom>
          <a:noFill/>
          <a:ln w="28575">
            <a:solidFill>
              <a:schemeClr val="tx1"/>
            </a:solidFill>
          </a:ln>
        </p:spPr>
        <p:txBody>
          <a:bodyPr wrap="square" rtlCol="0">
            <a:spAutoFit/>
          </a:bodyPr>
          <a:lstStyle/>
          <a:p>
            <a:pPr algn="ctr"/>
            <a:endParaRPr lang="en-US" sz="800" b="1" dirty="0"/>
          </a:p>
          <a:p>
            <a:pPr algn="ctr"/>
            <a:r>
              <a:rPr lang="en-US" sz="1600" b="1" dirty="0">
                <a:solidFill>
                  <a:srgbClr val="C00000"/>
                </a:solidFill>
              </a:rPr>
              <a:t>Prioritization</a:t>
            </a:r>
          </a:p>
          <a:p>
            <a:pPr algn="ctr"/>
            <a:endParaRPr lang="en-US" sz="800" b="1" dirty="0"/>
          </a:p>
        </p:txBody>
      </p:sp>
      <p:cxnSp>
        <p:nvCxnSpPr>
          <p:cNvPr id="17" name="Straight Arrow Connector 16"/>
          <p:cNvCxnSpPr/>
          <p:nvPr/>
        </p:nvCxnSpPr>
        <p:spPr>
          <a:xfrm>
            <a:off x="2956666" y="6007641"/>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472214" y="6007639"/>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96000" y="5997410"/>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9600" y="5719758"/>
            <a:ext cx="1120246" cy="584775"/>
          </a:xfrm>
          <a:prstGeom prst="rect">
            <a:avLst/>
          </a:prstGeom>
          <a:noFill/>
          <a:ln w="28575">
            <a:solidFill>
              <a:schemeClr val="tx1"/>
            </a:solidFill>
            <a:prstDash val="lgDash"/>
          </a:ln>
        </p:spPr>
        <p:txBody>
          <a:bodyPr wrap="square" rtlCol="0">
            <a:spAutoFit/>
          </a:bodyPr>
          <a:lstStyle>
            <a:defPPr>
              <a:defRPr lang="en-US"/>
            </a:defPPr>
            <a:lvl1pPr algn="ctr">
              <a:defRPr sz="1600" b="1"/>
            </a:lvl1pPr>
          </a:lstStyle>
          <a:p>
            <a:r>
              <a:rPr lang="en-US" dirty="0"/>
              <a:t>Schema</a:t>
            </a:r>
            <a:br>
              <a:rPr lang="en-US" dirty="0"/>
            </a:br>
            <a:r>
              <a:rPr lang="en-US" dirty="0"/>
              <a:t>Clustering</a:t>
            </a:r>
          </a:p>
        </p:txBody>
      </p:sp>
      <p:cxnSp>
        <p:nvCxnSpPr>
          <p:cNvPr id="21" name="Straight Arrow Connector 25"/>
          <p:cNvCxnSpPr/>
          <p:nvPr/>
        </p:nvCxnSpPr>
        <p:spPr>
          <a:xfrm>
            <a:off x="1737466" y="6007642"/>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16" idx="0"/>
          </p:cNvCxnSpPr>
          <p:nvPr/>
        </p:nvCxnSpPr>
        <p:spPr>
          <a:xfrm rot="16200000" flipH="1" flipV="1">
            <a:off x="6177938" y="4963592"/>
            <a:ext cx="14832" cy="1497693"/>
          </a:xfrm>
          <a:prstGeom prst="bentConnector3">
            <a:avLst>
              <a:gd name="adj1" fmla="val -1541262"/>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300028"/>
            <a:ext cx="8176986" cy="369332"/>
          </a:xfrm>
          <a:prstGeom prst="rect">
            <a:avLst/>
          </a:prstGeom>
          <a:noFill/>
        </p:spPr>
        <p:txBody>
          <a:bodyPr wrap="square" rtlCol="0">
            <a:spAutoFit/>
          </a:bodyPr>
          <a:lstStyle/>
          <a:p>
            <a:pPr algn="ctr"/>
            <a:r>
              <a:rPr lang="en-US" dirty="0"/>
              <a:t>(b)</a:t>
            </a:r>
            <a:endParaRPr lang="el-GR" dirty="0"/>
          </a:p>
        </p:txBody>
      </p:sp>
      <p:sp>
        <p:nvSpPr>
          <p:cNvPr id="33" name="TextBox 32"/>
          <p:cNvSpPr txBox="1"/>
          <p:nvPr/>
        </p:nvSpPr>
        <p:spPr>
          <a:xfrm>
            <a:off x="6416036" y="5712438"/>
            <a:ext cx="998950" cy="584775"/>
          </a:xfrm>
          <a:prstGeom prst="rect">
            <a:avLst/>
          </a:prstGeom>
          <a:noFill/>
          <a:ln w="28575">
            <a:solidFill>
              <a:schemeClr val="tx1"/>
            </a:solidFill>
          </a:ln>
        </p:spPr>
        <p:txBody>
          <a:bodyPr wrap="square" rtlCol="0">
            <a:spAutoFit/>
          </a:bodyPr>
          <a:lstStyle/>
          <a:p>
            <a:pPr algn="ctr"/>
            <a:endParaRPr lang="en-US" sz="800" b="1" dirty="0"/>
          </a:p>
          <a:p>
            <a:pPr algn="ctr"/>
            <a:r>
              <a:rPr lang="en-US" sz="1600" b="1" dirty="0"/>
              <a:t>Matching</a:t>
            </a:r>
          </a:p>
          <a:p>
            <a:pPr algn="ctr"/>
            <a:endParaRPr lang="en-US" sz="800" b="1" dirty="0"/>
          </a:p>
        </p:txBody>
      </p:sp>
      <p:sp>
        <p:nvSpPr>
          <p:cNvPr id="34" name="TextBox 33"/>
          <p:cNvSpPr txBox="1"/>
          <p:nvPr/>
        </p:nvSpPr>
        <p:spPr>
          <a:xfrm>
            <a:off x="2445977" y="4810938"/>
            <a:ext cx="1051666" cy="338554"/>
          </a:xfrm>
          <a:prstGeom prst="rect">
            <a:avLst/>
          </a:prstGeom>
          <a:noFill/>
          <a:ln w="28575">
            <a:noFill/>
          </a:ln>
        </p:spPr>
        <p:txBody>
          <a:bodyPr wrap="square" rtlCol="0">
            <a:spAutoFit/>
          </a:bodyPr>
          <a:lstStyle/>
          <a:p>
            <a:pPr algn="ctr"/>
            <a:r>
              <a:rPr lang="en-US" sz="1600" b="1" dirty="0"/>
              <a:t>Blocking</a:t>
            </a:r>
          </a:p>
        </p:txBody>
      </p:sp>
      <p:cxnSp>
        <p:nvCxnSpPr>
          <p:cNvPr id="35" name="Straight Arrow Connector 5"/>
          <p:cNvCxnSpPr/>
          <p:nvPr/>
        </p:nvCxnSpPr>
        <p:spPr>
          <a:xfrm>
            <a:off x="3627128" y="4981837"/>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2344" y="4693956"/>
            <a:ext cx="1120246" cy="584775"/>
          </a:xfrm>
          <a:prstGeom prst="rect">
            <a:avLst/>
          </a:prstGeom>
          <a:noFill/>
          <a:ln w="28575">
            <a:solidFill>
              <a:schemeClr val="tx1"/>
            </a:solidFill>
            <a:prstDash val="lgDash"/>
          </a:ln>
        </p:spPr>
        <p:txBody>
          <a:bodyPr wrap="square" rtlCol="0">
            <a:spAutoFit/>
          </a:bodyPr>
          <a:lstStyle>
            <a:defPPr>
              <a:defRPr lang="en-US"/>
            </a:defPPr>
            <a:lvl1pPr algn="ctr">
              <a:defRPr sz="1600" b="1"/>
            </a:lvl1pPr>
          </a:lstStyle>
          <a:p>
            <a:r>
              <a:rPr lang="en-US" dirty="0"/>
              <a:t>Schema</a:t>
            </a:r>
            <a:br>
              <a:rPr lang="en-US" dirty="0"/>
            </a:br>
            <a:r>
              <a:rPr lang="en-US" dirty="0"/>
              <a:t>Matching</a:t>
            </a:r>
          </a:p>
        </p:txBody>
      </p:sp>
      <p:cxnSp>
        <p:nvCxnSpPr>
          <p:cNvPr id="37" name="Straight Arrow Connector 25"/>
          <p:cNvCxnSpPr/>
          <p:nvPr/>
        </p:nvCxnSpPr>
        <p:spPr>
          <a:xfrm>
            <a:off x="2000210" y="4981840"/>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11"/>
          <p:cNvSpPr/>
          <p:nvPr/>
        </p:nvSpPr>
        <p:spPr>
          <a:xfrm>
            <a:off x="2316492" y="4694054"/>
            <a:ext cx="1310636" cy="584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14"/>
          <p:cNvCxnSpPr/>
          <p:nvPr/>
        </p:nvCxnSpPr>
        <p:spPr>
          <a:xfrm rot="16200000" flipV="1">
            <a:off x="5366155" y="3926206"/>
            <a:ext cx="99" cy="1535793"/>
          </a:xfrm>
          <a:prstGeom prst="bentConnector3">
            <a:avLst>
              <a:gd name="adj1" fmla="val 23100909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15"/>
          <p:cNvCxnSpPr/>
          <p:nvPr/>
        </p:nvCxnSpPr>
        <p:spPr>
          <a:xfrm>
            <a:off x="5257800" y="4971607"/>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946723" y="4700176"/>
            <a:ext cx="1318986" cy="584775"/>
          </a:xfrm>
          <a:prstGeom prst="rect">
            <a:avLst/>
          </a:prstGeom>
          <a:noFill/>
          <a:ln w="28575">
            <a:solidFill>
              <a:schemeClr val="tx1"/>
            </a:solidFill>
          </a:ln>
        </p:spPr>
        <p:txBody>
          <a:bodyPr wrap="square" rtlCol="0">
            <a:spAutoFit/>
          </a:bodyPr>
          <a:lstStyle/>
          <a:p>
            <a:pPr algn="ctr"/>
            <a:endParaRPr lang="en-US" sz="800" b="1" dirty="0"/>
          </a:p>
          <a:p>
            <a:pPr algn="ctr"/>
            <a:r>
              <a:rPr lang="en-US" sz="1600" b="1" dirty="0">
                <a:solidFill>
                  <a:srgbClr val="C00000"/>
                </a:solidFill>
              </a:rPr>
              <a:t>Prioritization</a:t>
            </a:r>
          </a:p>
          <a:p>
            <a:pPr algn="ctr"/>
            <a:endParaRPr lang="en-US" sz="800" b="1" dirty="0"/>
          </a:p>
        </p:txBody>
      </p:sp>
      <p:sp>
        <p:nvSpPr>
          <p:cNvPr id="42" name="TextBox 41"/>
          <p:cNvSpPr txBox="1"/>
          <p:nvPr/>
        </p:nvSpPr>
        <p:spPr>
          <a:xfrm>
            <a:off x="872344" y="5262558"/>
            <a:ext cx="7052455" cy="369332"/>
          </a:xfrm>
          <a:prstGeom prst="rect">
            <a:avLst/>
          </a:prstGeom>
          <a:noFill/>
        </p:spPr>
        <p:txBody>
          <a:bodyPr wrap="square" rtlCol="0">
            <a:spAutoFit/>
          </a:bodyPr>
          <a:lstStyle/>
          <a:p>
            <a:pPr algn="ctr"/>
            <a:r>
              <a:rPr lang="en-US" dirty="0"/>
              <a:t>(a)</a:t>
            </a:r>
            <a:endParaRPr lang="el-GR" dirty="0"/>
          </a:p>
        </p:txBody>
      </p:sp>
      <p:sp>
        <p:nvSpPr>
          <p:cNvPr id="43" name="TextBox 42"/>
          <p:cNvSpPr txBox="1"/>
          <p:nvPr/>
        </p:nvSpPr>
        <p:spPr>
          <a:xfrm>
            <a:off x="5581261" y="4700175"/>
            <a:ext cx="998950" cy="584775"/>
          </a:xfrm>
          <a:prstGeom prst="rect">
            <a:avLst/>
          </a:prstGeom>
          <a:noFill/>
          <a:ln w="28575">
            <a:solidFill>
              <a:schemeClr val="tx1"/>
            </a:solidFill>
          </a:ln>
        </p:spPr>
        <p:txBody>
          <a:bodyPr wrap="square" rtlCol="0">
            <a:spAutoFit/>
          </a:bodyPr>
          <a:lstStyle/>
          <a:p>
            <a:pPr algn="ctr"/>
            <a:endParaRPr lang="en-US" sz="800" b="1" dirty="0"/>
          </a:p>
          <a:p>
            <a:pPr algn="ctr"/>
            <a:r>
              <a:rPr lang="en-US" sz="1600" b="1" dirty="0"/>
              <a:t>Matching</a:t>
            </a:r>
          </a:p>
          <a:p>
            <a:pPr algn="ctr"/>
            <a:endParaRPr lang="en-US" sz="800" b="1" dirty="0"/>
          </a:p>
        </p:txBody>
      </p:sp>
      <p:cxnSp>
        <p:nvCxnSpPr>
          <p:cNvPr id="44" name="Straight Arrow Connector 5"/>
          <p:cNvCxnSpPr/>
          <p:nvPr/>
        </p:nvCxnSpPr>
        <p:spPr>
          <a:xfrm>
            <a:off x="6580137" y="4974835"/>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10"/>
          <p:cNvSpPr/>
          <p:nvPr/>
        </p:nvSpPr>
        <p:spPr>
          <a:xfrm>
            <a:off x="6870101" y="4677783"/>
            <a:ext cx="1054699" cy="58477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870100" y="4812339"/>
            <a:ext cx="1054699" cy="338554"/>
          </a:xfrm>
          <a:prstGeom prst="rect">
            <a:avLst/>
          </a:prstGeom>
          <a:noFill/>
          <a:ln w="28575">
            <a:noFill/>
          </a:ln>
        </p:spPr>
        <p:txBody>
          <a:bodyPr wrap="square" rtlCol="0">
            <a:spAutoFit/>
          </a:bodyPr>
          <a:lstStyle/>
          <a:p>
            <a:pPr algn="ctr"/>
            <a:r>
              <a:rPr lang="en-US" sz="1600" b="1" dirty="0"/>
              <a:t>Clustering</a:t>
            </a:r>
          </a:p>
        </p:txBody>
      </p:sp>
      <p:cxnSp>
        <p:nvCxnSpPr>
          <p:cNvPr id="47" name="Elbow Connector 14"/>
          <p:cNvCxnSpPr>
            <a:stCxn id="45" idx="0"/>
            <a:endCxn id="41" idx="0"/>
          </p:cNvCxnSpPr>
          <p:nvPr/>
        </p:nvCxnSpPr>
        <p:spPr>
          <a:xfrm rot="16200000" flipH="1" flipV="1">
            <a:off x="5990637" y="3293361"/>
            <a:ext cx="22393" cy="2791235"/>
          </a:xfrm>
          <a:prstGeom prst="bentConnector3">
            <a:avLst>
              <a:gd name="adj1" fmla="val -1020855"/>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19786" y="5729700"/>
            <a:ext cx="1066800" cy="584775"/>
          </a:xfrm>
          <a:prstGeom prst="rect">
            <a:avLst/>
          </a:prstGeom>
          <a:noFill/>
          <a:ln w="28575">
            <a:solidFill>
              <a:schemeClr val="tx1"/>
            </a:solidFill>
          </a:ln>
        </p:spPr>
        <p:txBody>
          <a:bodyPr wrap="square" rtlCol="0">
            <a:spAutoFit/>
          </a:bodyPr>
          <a:lstStyle/>
          <a:p>
            <a:pPr algn="ctr"/>
            <a:endParaRPr lang="en-US" sz="800" b="1" dirty="0"/>
          </a:p>
          <a:p>
            <a:pPr algn="ctr"/>
            <a:r>
              <a:rPr lang="en-US" sz="1600" b="1" dirty="0"/>
              <a:t>Clustering</a:t>
            </a:r>
          </a:p>
          <a:p>
            <a:pPr algn="ctr"/>
            <a:endParaRPr lang="en-US" sz="800" b="1" dirty="0"/>
          </a:p>
        </p:txBody>
      </p:sp>
      <p:cxnSp>
        <p:nvCxnSpPr>
          <p:cNvPr id="49" name="Straight Arrow Connector 48"/>
          <p:cNvCxnSpPr/>
          <p:nvPr/>
        </p:nvCxnSpPr>
        <p:spPr>
          <a:xfrm>
            <a:off x="7414986" y="5987577"/>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14"/>
          <p:cNvCxnSpPr>
            <a:stCxn id="48" idx="0"/>
            <a:endCxn id="16" idx="0"/>
          </p:cNvCxnSpPr>
          <p:nvPr/>
        </p:nvCxnSpPr>
        <p:spPr>
          <a:xfrm rot="16200000" flipV="1">
            <a:off x="6839925" y="4316438"/>
            <a:ext cx="9845" cy="2816679"/>
          </a:xfrm>
          <a:prstGeom prst="bentConnector3">
            <a:avLst>
              <a:gd name="adj1" fmla="val 242199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279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7504" y="0"/>
            <a:ext cx="9036496"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Progressive Entity Resolution</a:t>
            </a:r>
          </a:p>
        </p:txBody>
      </p:sp>
      <p:sp>
        <p:nvSpPr>
          <p:cNvPr id="4" name="Content Placeholder 2"/>
          <p:cNvSpPr txBox="1">
            <a:spLocks/>
          </p:cNvSpPr>
          <p:nvPr/>
        </p:nvSpPr>
        <p:spPr>
          <a:xfrm>
            <a:off x="467544" y="908721"/>
            <a:ext cx="8676456" cy="56886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Unprecedented, increasing volume of data → applications requiring partial solutions to produce useful results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361050"/>
            <a:ext cx="5112568" cy="424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4535996" y="3284984"/>
            <a:ext cx="0" cy="2808312"/>
          </a:xfrm>
          <a:prstGeom prst="line">
            <a:avLst/>
          </a:prstGeom>
          <a:ln w="539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519772" y="3284984"/>
            <a:ext cx="1980220" cy="36004"/>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519772" y="4653136"/>
            <a:ext cx="1980220" cy="36004"/>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3" name="Rectangular Callout 12"/>
          <p:cNvSpPr/>
          <p:nvPr/>
        </p:nvSpPr>
        <p:spPr>
          <a:xfrm>
            <a:off x="5451659" y="2312296"/>
            <a:ext cx="2504717" cy="612648"/>
          </a:xfrm>
          <a:prstGeom prst="wedgeRectCallout">
            <a:avLst>
              <a:gd name="adj1" fmla="val -82030"/>
              <a:gd name="adj2" fmla="val 108698"/>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52775" y="2264677"/>
            <a:ext cx="2639890" cy="707886"/>
          </a:xfrm>
          <a:prstGeom prst="rect">
            <a:avLst/>
          </a:prstGeom>
          <a:noFill/>
        </p:spPr>
        <p:txBody>
          <a:bodyPr wrap="none" rtlCol="0">
            <a:spAutoFit/>
          </a:bodyPr>
          <a:lstStyle/>
          <a:p>
            <a:r>
              <a:rPr lang="en-US" sz="2000" dirty="0"/>
              <a:t>get most of the benefit </a:t>
            </a:r>
          </a:p>
          <a:p>
            <a:r>
              <a:rPr lang="en-US" sz="2000" dirty="0"/>
              <a:t>much earlier</a:t>
            </a:r>
          </a:p>
        </p:txBody>
      </p:sp>
      <p:sp>
        <p:nvSpPr>
          <p:cNvPr id="16" name="Oval 15"/>
          <p:cNvSpPr/>
          <p:nvPr/>
        </p:nvSpPr>
        <p:spPr>
          <a:xfrm>
            <a:off x="2339752" y="5517232"/>
            <a:ext cx="1080120" cy="86409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411760" y="3320988"/>
            <a:ext cx="0" cy="1368152"/>
          </a:xfrm>
          <a:prstGeom prst="straightConnector1">
            <a:avLst/>
          </a:prstGeom>
          <a:ln w="190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3481" y="5673442"/>
            <a:ext cx="2066271" cy="707886"/>
          </a:xfrm>
          <a:prstGeom prst="rect">
            <a:avLst/>
          </a:prstGeom>
          <a:noFill/>
        </p:spPr>
        <p:txBody>
          <a:bodyPr wrap="none" rtlCol="0">
            <a:spAutoFit/>
          </a:bodyPr>
          <a:lstStyle/>
          <a:p>
            <a:r>
              <a:rPr lang="en-US" sz="2000" dirty="0">
                <a:solidFill>
                  <a:srgbClr val="C00000"/>
                </a:solidFill>
              </a:rPr>
              <a:t>may require some</a:t>
            </a:r>
          </a:p>
          <a:p>
            <a:r>
              <a:rPr lang="en-US" sz="2000" dirty="0">
                <a:solidFill>
                  <a:srgbClr val="C00000"/>
                </a:solidFill>
              </a:rPr>
              <a:t>pre-processing</a:t>
            </a:r>
          </a:p>
        </p:txBody>
      </p:sp>
      <p:sp>
        <p:nvSpPr>
          <p:cNvPr id="15" name="Subtitle 2">
            <a:extLst>
              <a:ext uri="{FF2B5EF4-FFF2-40B4-BE49-F238E27FC236}">
                <a16:creationId xmlns:a16="http://schemas.microsoft.com/office/drawing/2014/main" id="{5170481F-218B-4C8E-A9F7-E1D70AEBC44F}"/>
              </a:ext>
            </a:extLst>
          </p:cNvPr>
          <p:cNvSpPr txBox="1">
            <a:spLocks/>
          </p:cNvSpPr>
          <p:nvPr/>
        </p:nvSpPr>
        <p:spPr>
          <a:xfrm>
            <a:off x="35496" y="6669360"/>
            <a:ext cx="4320480"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4: Tackling Velocity, Variety, Volume and Veracity</a:t>
            </a:r>
          </a:p>
        </p:txBody>
      </p:sp>
    </p:spTree>
    <p:extLst>
      <p:ext uri="{BB962C8B-B14F-4D97-AF65-F5344CB8AC3E}">
        <p14:creationId xmlns:p14="http://schemas.microsoft.com/office/powerpoint/2010/main" val="229937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Text Box 4"/>
          <p:cNvSpPr txBox="1">
            <a:spLocks noChangeArrowheads="1"/>
          </p:cNvSpPr>
          <p:nvPr/>
        </p:nvSpPr>
        <p:spPr bwMode="auto">
          <a:xfrm>
            <a:off x="4002007" y="2072308"/>
            <a:ext cx="4899023" cy="1884618"/>
          </a:xfrm>
          <a:prstGeom prst="rect">
            <a:avLst/>
          </a:prstGeom>
          <a:noFill/>
          <a:ln w="9525">
            <a:solidFill>
              <a:schemeClr val="tx1"/>
            </a:solidFill>
            <a:miter lim="800000"/>
            <a:headEnd/>
            <a:tailEnd/>
          </a:ln>
          <a:effectLst/>
        </p:spPr>
        <p:txBody>
          <a:bodyPr wrap="square" lIns="91434" tIns="45717" rIns="91434" bIns="45717">
            <a:spAutoFit/>
          </a:bodyPr>
          <a:lstStyle/>
          <a:p>
            <a:pPr eaLnBrk="0" hangingPunct="0">
              <a:lnSpc>
                <a:spcPct val="91000"/>
              </a:lnSpc>
              <a:buClr>
                <a:srgbClr val="000000"/>
              </a:buClr>
              <a:buSzPct val="100000"/>
              <a:buFont typeface="Arial" charset="0"/>
              <a:buNone/>
            </a:pPr>
            <a:r>
              <a:rPr lang="en-US" sz="1600" dirty="0">
                <a:latin typeface="Times New Roman" pitchFamily="18" charset="0"/>
              </a:rPr>
              <a:t>London </a:t>
            </a:r>
            <a:r>
              <a:rPr lang="en-US" sz="1600" dirty="0" err="1">
                <a:latin typeface="Times New Roman" pitchFamily="18" charset="0"/>
              </a:rPr>
              <a:t>런던</a:t>
            </a:r>
            <a:r>
              <a:rPr lang="en-US" sz="1600" dirty="0">
                <a:latin typeface="Times New Roman" pitchFamily="18" charset="0"/>
              </a:rPr>
              <a:t> </a:t>
            </a:r>
            <a:r>
              <a:rPr lang="syr-SY" sz="1600" dirty="0">
                <a:latin typeface="Times New Roman" pitchFamily="18" charset="0"/>
              </a:rPr>
              <a:t>ܠܘܢܕܘܢ</a:t>
            </a:r>
            <a:r>
              <a:rPr lang="hi-IN" sz="1600" dirty="0">
                <a:latin typeface="Times New Roman" pitchFamily="18" charset="0"/>
              </a:rPr>
              <a:t> लंडन लंदन </a:t>
            </a:r>
            <a:r>
              <a:rPr lang="gu-IN" sz="1600" dirty="0">
                <a:latin typeface="Times New Roman" pitchFamily="18" charset="0"/>
              </a:rPr>
              <a:t>લંડન </a:t>
            </a:r>
            <a:r>
              <a:rPr lang="en-US" sz="1600" dirty="0" err="1">
                <a:latin typeface="Times New Roman" pitchFamily="18" charset="0"/>
              </a:rPr>
              <a:t>ለንደን</a:t>
            </a:r>
            <a:r>
              <a:rPr lang="en-US" sz="1600" dirty="0">
                <a:latin typeface="Times New Roman" pitchFamily="18" charset="0"/>
              </a:rPr>
              <a:t> </a:t>
            </a:r>
            <a:r>
              <a:rPr lang="en-US" sz="1600" dirty="0" err="1">
                <a:latin typeface="Times New Roman" pitchFamily="18" charset="0"/>
              </a:rPr>
              <a:t>ロンドン</a:t>
            </a:r>
            <a:r>
              <a:rPr lang="en-US" sz="1600" dirty="0">
                <a:latin typeface="Times New Roman" pitchFamily="18" charset="0"/>
              </a:rPr>
              <a:t> </a:t>
            </a:r>
            <a:r>
              <a:rPr lang="bn-IN" sz="1600" dirty="0">
                <a:latin typeface="Times New Roman" pitchFamily="18" charset="0"/>
              </a:rPr>
              <a:t>লন্ডন </a:t>
            </a:r>
            <a:r>
              <a:rPr lang="th-TH" sz="1600" dirty="0">
                <a:latin typeface="Times New Roman" pitchFamily="18" charset="0"/>
              </a:rPr>
              <a:t>ลอนดอน </a:t>
            </a:r>
            <a:r>
              <a:rPr lang="ta-IN" sz="1600" dirty="0">
                <a:latin typeface="Times New Roman" pitchFamily="18" charset="0"/>
              </a:rPr>
              <a:t>இலண்டன் </a:t>
            </a:r>
            <a:r>
              <a:rPr lang="en-US" sz="1600" dirty="0" err="1">
                <a:latin typeface="Times New Roman" pitchFamily="18" charset="0"/>
              </a:rPr>
              <a:t>ლონდონი</a:t>
            </a:r>
            <a:r>
              <a:rPr lang="en-US" sz="1600" dirty="0">
                <a:latin typeface="Times New Roman" pitchFamily="18" charset="0"/>
              </a:rPr>
              <a:t> </a:t>
            </a:r>
            <a:r>
              <a:rPr lang="en-US" sz="1600" dirty="0" err="1">
                <a:latin typeface="Times New Roman" pitchFamily="18" charset="0"/>
              </a:rPr>
              <a:t>Llundain</a:t>
            </a:r>
            <a:r>
              <a:rPr lang="en-US" sz="1600" dirty="0">
                <a:latin typeface="Times New Roman" pitchFamily="18" charset="0"/>
              </a:rPr>
              <a:t> </a:t>
            </a:r>
            <a:r>
              <a:rPr lang="en-US" sz="1600" dirty="0" err="1">
                <a:latin typeface="Times New Roman" pitchFamily="18" charset="0"/>
              </a:rPr>
              <a:t>Londain</a:t>
            </a:r>
            <a:r>
              <a:rPr lang="en-US" sz="1600" dirty="0">
                <a:latin typeface="Times New Roman" pitchFamily="18" charset="0"/>
              </a:rPr>
              <a:t> </a:t>
            </a:r>
            <a:r>
              <a:rPr lang="en-US" sz="1600" dirty="0" err="1">
                <a:latin typeface="Times New Roman" pitchFamily="18" charset="0"/>
              </a:rPr>
              <a:t>Londe</a:t>
            </a:r>
            <a:r>
              <a:rPr lang="en-US" sz="1600" dirty="0">
                <a:latin typeface="Times New Roman" pitchFamily="18" charset="0"/>
              </a:rPr>
              <a:t> </a:t>
            </a:r>
            <a:r>
              <a:rPr lang="en-US" sz="1600" dirty="0" err="1">
                <a:latin typeface="Times New Roman" pitchFamily="18" charset="0"/>
              </a:rPr>
              <a:t>Londen</a:t>
            </a:r>
            <a:r>
              <a:rPr lang="en-US" sz="1600" dirty="0">
                <a:latin typeface="Times New Roman" pitchFamily="18" charset="0"/>
              </a:rPr>
              <a:t> </a:t>
            </a:r>
            <a:r>
              <a:rPr lang="en-US" sz="1600" dirty="0" err="1">
                <a:latin typeface="Times New Roman" pitchFamily="18" charset="0"/>
              </a:rPr>
              <a:t>Londen</a:t>
            </a:r>
            <a:r>
              <a:rPr lang="en-US" sz="1600" dirty="0">
                <a:latin typeface="Times New Roman" pitchFamily="18" charset="0"/>
              </a:rPr>
              <a:t> </a:t>
            </a:r>
            <a:r>
              <a:rPr lang="en-US" sz="1600" dirty="0" err="1">
                <a:latin typeface="Times New Roman" pitchFamily="18" charset="0"/>
              </a:rPr>
              <a:t>Londen</a:t>
            </a:r>
            <a:r>
              <a:rPr lang="en-US" sz="1600" dirty="0">
                <a:latin typeface="Times New Roman" pitchFamily="18" charset="0"/>
              </a:rPr>
              <a:t> </a:t>
            </a:r>
            <a:r>
              <a:rPr lang="en-US" sz="1600" dirty="0" err="1">
                <a:latin typeface="Times New Roman" pitchFamily="18" charset="0"/>
              </a:rPr>
              <a:t>Londinium</a:t>
            </a:r>
            <a:r>
              <a:rPr lang="en-US" sz="1600" dirty="0">
                <a:latin typeface="Times New Roman" pitchFamily="18" charset="0"/>
              </a:rPr>
              <a:t> London </a:t>
            </a:r>
            <a:r>
              <a:rPr lang="en-US" sz="1600" dirty="0" err="1">
                <a:latin typeface="Times New Roman" pitchFamily="18" charset="0"/>
              </a:rPr>
              <a:t>Londona</a:t>
            </a:r>
            <a:r>
              <a:rPr lang="en-US" sz="1600" dirty="0">
                <a:latin typeface="Times New Roman" pitchFamily="18" charset="0"/>
              </a:rPr>
              <a:t> </a:t>
            </a:r>
            <a:r>
              <a:rPr lang="en-US" sz="1600" dirty="0" err="1">
                <a:latin typeface="Times New Roman" pitchFamily="18" charset="0"/>
              </a:rPr>
              <a:t>Londonas</a:t>
            </a:r>
            <a:r>
              <a:rPr lang="en-US" sz="1600" dirty="0">
                <a:latin typeface="Times New Roman" pitchFamily="18" charset="0"/>
              </a:rPr>
              <a:t> </a:t>
            </a:r>
            <a:r>
              <a:rPr lang="en-US" sz="1600" dirty="0" err="1">
                <a:latin typeface="Times New Roman" pitchFamily="18" charset="0"/>
              </a:rPr>
              <a:t>Londoni</a:t>
            </a:r>
            <a:r>
              <a:rPr lang="en-US" sz="1600" dirty="0">
                <a:latin typeface="Times New Roman" pitchFamily="18" charset="0"/>
              </a:rPr>
              <a:t> </a:t>
            </a:r>
            <a:r>
              <a:rPr lang="en-US" sz="1600" dirty="0" err="1">
                <a:latin typeface="Times New Roman" pitchFamily="18" charset="0"/>
              </a:rPr>
              <a:t>Londono</a:t>
            </a:r>
            <a:r>
              <a:rPr lang="en-US" sz="1600" dirty="0">
                <a:latin typeface="Times New Roman" pitchFamily="18" charset="0"/>
              </a:rPr>
              <a:t> </a:t>
            </a:r>
            <a:r>
              <a:rPr lang="en-US" sz="1600" dirty="0" err="1">
                <a:latin typeface="Times New Roman" pitchFamily="18" charset="0"/>
              </a:rPr>
              <a:t>Londra</a:t>
            </a:r>
            <a:r>
              <a:rPr lang="en-US" sz="1600" dirty="0">
                <a:latin typeface="Times New Roman" pitchFamily="18" charset="0"/>
              </a:rPr>
              <a:t> </a:t>
            </a:r>
            <a:r>
              <a:rPr lang="en-US" sz="1600" dirty="0" err="1">
                <a:latin typeface="Times New Roman" pitchFamily="18" charset="0"/>
              </a:rPr>
              <a:t>Londres</a:t>
            </a:r>
            <a:r>
              <a:rPr lang="en-US" sz="1600" dirty="0">
                <a:latin typeface="Times New Roman" pitchFamily="18" charset="0"/>
              </a:rPr>
              <a:t> </a:t>
            </a:r>
            <a:r>
              <a:rPr lang="en-US" sz="1600" dirty="0" err="1">
                <a:latin typeface="Times New Roman" pitchFamily="18" charset="0"/>
              </a:rPr>
              <a:t>Londrez</a:t>
            </a:r>
            <a:r>
              <a:rPr lang="en-US" sz="1600" dirty="0">
                <a:latin typeface="Times New Roman" pitchFamily="18" charset="0"/>
              </a:rPr>
              <a:t> </a:t>
            </a:r>
            <a:r>
              <a:rPr lang="en-US" sz="1600" dirty="0" err="1">
                <a:latin typeface="Times New Roman" pitchFamily="18" charset="0"/>
              </a:rPr>
              <a:t>Londyn</a:t>
            </a:r>
            <a:r>
              <a:rPr lang="en-US" sz="1600" dirty="0">
                <a:latin typeface="Times New Roman" pitchFamily="18" charset="0"/>
              </a:rPr>
              <a:t> </a:t>
            </a:r>
            <a:r>
              <a:rPr lang="en-US" sz="1600" dirty="0" err="1">
                <a:latin typeface="Times New Roman" pitchFamily="18" charset="0"/>
              </a:rPr>
              <a:t>Lontoo</a:t>
            </a:r>
            <a:r>
              <a:rPr lang="en-US" sz="1600" dirty="0">
                <a:latin typeface="Times New Roman" pitchFamily="18" charset="0"/>
              </a:rPr>
              <a:t> </a:t>
            </a:r>
            <a:r>
              <a:rPr lang="en-US" sz="1600" dirty="0" err="1">
                <a:latin typeface="Times New Roman" pitchFamily="18" charset="0"/>
              </a:rPr>
              <a:t>Loundres</a:t>
            </a:r>
            <a:r>
              <a:rPr lang="en-US" sz="1600" dirty="0">
                <a:latin typeface="Times New Roman" pitchFamily="18" charset="0"/>
              </a:rPr>
              <a:t> </a:t>
            </a:r>
            <a:r>
              <a:rPr lang="en-US" sz="1600" dirty="0" err="1">
                <a:latin typeface="Times New Roman" pitchFamily="18" charset="0"/>
              </a:rPr>
              <a:t>Luân</a:t>
            </a:r>
            <a:r>
              <a:rPr lang="en-US" sz="1600" dirty="0">
                <a:latin typeface="Times New Roman" pitchFamily="18" charset="0"/>
              </a:rPr>
              <a:t> </a:t>
            </a:r>
            <a:r>
              <a:rPr lang="en-US" sz="1600" dirty="0" err="1">
                <a:latin typeface="Times New Roman" pitchFamily="18" charset="0"/>
              </a:rPr>
              <a:t>Đôn</a:t>
            </a:r>
            <a:r>
              <a:rPr lang="en-US" sz="1600" dirty="0">
                <a:latin typeface="Times New Roman" pitchFamily="18" charset="0"/>
              </a:rPr>
              <a:t> </a:t>
            </a:r>
            <a:r>
              <a:rPr lang="en-US" sz="1600" dirty="0" err="1">
                <a:latin typeface="Times New Roman" pitchFamily="18" charset="0"/>
              </a:rPr>
              <a:t>Lunden</a:t>
            </a:r>
            <a:r>
              <a:rPr lang="en-US" sz="1600" dirty="0">
                <a:latin typeface="Times New Roman" pitchFamily="18" charset="0"/>
              </a:rPr>
              <a:t> </a:t>
            </a:r>
            <a:r>
              <a:rPr lang="en-US" sz="1600" dirty="0" err="1">
                <a:latin typeface="Times New Roman" pitchFamily="18" charset="0"/>
              </a:rPr>
              <a:t>Lundúnir</a:t>
            </a:r>
            <a:r>
              <a:rPr lang="en-US" sz="1600" dirty="0">
                <a:latin typeface="Times New Roman" pitchFamily="18" charset="0"/>
              </a:rPr>
              <a:t> </a:t>
            </a:r>
            <a:r>
              <a:rPr lang="en-US" sz="1600" dirty="0" err="1">
                <a:latin typeface="Times New Roman" pitchFamily="18" charset="0"/>
              </a:rPr>
              <a:t>Lunnainn</a:t>
            </a:r>
            <a:r>
              <a:rPr lang="en-US" sz="1600" dirty="0">
                <a:latin typeface="Times New Roman" pitchFamily="18" charset="0"/>
              </a:rPr>
              <a:t> </a:t>
            </a:r>
            <a:r>
              <a:rPr lang="en-US" sz="1600" dirty="0" err="1">
                <a:latin typeface="Times New Roman" pitchFamily="18" charset="0"/>
              </a:rPr>
              <a:t>Lunnon</a:t>
            </a:r>
            <a:r>
              <a:rPr lang="en-US" sz="1600" dirty="0">
                <a:latin typeface="Times New Roman" pitchFamily="18" charset="0"/>
              </a:rPr>
              <a:t> </a:t>
            </a:r>
            <a:r>
              <a:rPr lang="ar-SA" sz="1600" dirty="0">
                <a:latin typeface="Times New Roman" pitchFamily="18" charset="0"/>
              </a:rPr>
              <a:t>لندن لندن لندن لوندون </a:t>
            </a:r>
            <a:r>
              <a:rPr lang="he-IL" sz="1600" dirty="0">
                <a:latin typeface="Times New Roman" pitchFamily="18" charset="0"/>
              </a:rPr>
              <a:t>לאנדאן לונדון</a:t>
            </a:r>
            <a:r>
              <a:rPr lang="en-US" sz="1600" dirty="0">
                <a:latin typeface="Times New Roman" pitchFamily="18" charset="0"/>
              </a:rPr>
              <a:t> </a:t>
            </a:r>
            <a:r>
              <a:rPr lang="en-US" sz="1600" dirty="0" err="1">
                <a:latin typeface="Times New Roman" pitchFamily="18" charset="0"/>
              </a:rPr>
              <a:t>Λονδίνο</a:t>
            </a:r>
            <a:r>
              <a:rPr lang="en-US" sz="1600" dirty="0">
                <a:latin typeface="Times New Roman" pitchFamily="18" charset="0"/>
              </a:rPr>
              <a:t> </a:t>
            </a:r>
            <a:r>
              <a:rPr lang="en-US" sz="1600" dirty="0" err="1">
                <a:latin typeface="Times New Roman" pitchFamily="18" charset="0"/>
              </a:rPr>
              <a:t>Лёндан</a:t>
            </a:r>
            <a:r>
              <a:rPr lang="en-US" sz="1600" dirty="0">
                <a:latin typeface="Times New Roman" pitchFamily="18" charset="0"/>
              </a:rPr>
              <a:t> </a:t>
            </a:r>
            <a:r>
              <a:rPr lang="en-US" sz="1600" dirty="0" err="1">
                <a:latin typeface="Times New Roman" pitchFamily="18" charset="0"/>
              </a:rPr>
              <a:t>Лондан</a:t>
            </a:r>
            <a:r>
              <a:rPr lang="en-US" sz="1600" dirty="0">
                <a:latin typeface="Times New Roman" pitchFamily="18" charset="0"/>
              </a:rPr>
              <a:t> </a:t>
            </a:r>
            <a:r>
              <a:rPr lang="en-US" sz="1600" dirty="0" err="1">
                <a:latin typeface="Times New Roman" pitchFamily="18" charset="0"/>
              </a:rPr>
              <a:t>Лондон</a:t>
            </a:r>
            <a:r>
              <a:rPr lang="en-US" sz="1600" dirty="0">
                <a:latin typeface="Times New Roman" pitchFamily="18" charset="0"/>
              </a:rPr>
              <a:t> </a:t>
            </a:r>
            <a:r>
              <a:rPr lang="en-US" sz="1600" dirty="0" err="1">
                <a:latin typeface="Times New Roman" pitchFamily="18" charset="0"/>
              </a:rPr>
              <a:t>Лондон</a:t>
            </a:r>
            <a:r>
              <a:rPr lang="en-US" sz="1600" dirty="0">
                <a:latin typeface="Times New Roman" pitchFamily="18" charset="0"/>
              </a:rPr>
              <a:t> </a:t>
            </a:r>
            <a:r>
              <a:rPr lang="en-US" sz="1600" dirty="0" err="1">
                <a:latin typeface="Times New Roman" pitchFamily="18" charset="0"/>
              </a:rPr>
              <a:t>Лондон</a:t>
            </a:r>
            <a:r>
              <a:rPr lang="en-US" sz="1600" dirty="0">
                <a:latin typeface="Times New Roman" pitchFamily="18" charset="0"/>
              </a:rPr>
              <a:t> </a:t>
            </a:r>
            <a:r>
              <a:rPr lang="en-US" sz="1600" dirty="0" err="1">
                <a:latin typeface="Times New Roman" pitchFamily="18" charset="0"/>
              </a:rPr>
              <a:t>Լոնդոն</a:t>
            </a:r>
            <a:r>
              <a:rPr lang="en-US" sz="1600" dirty="0">
                <a:latin typeface="Times New Roman" pitchFamily="18" charset="0"/>
              </a:rPr>
              <a:t> </a:t>
            </a:r>
            <a:r>
              <a:rPr lang="en-US" sz="1600" dirty="0" err="1">
                <a:latin typeface="Times New Roman" pitchFamily="18" charset="0"/>
              </a:rPr>
              <a:t>伦敦</a:t>
            </a:r>
            <a:r>
              <a:rPr lang="en-US" sz="1600" dirty="0">
                <a:latin typeface="Times New Roman" pitchFamily="18" charset="0"/>
              </a:rPr>
              <a:t> …</a:t>
            </a:r>
          </a:p>
        </p:txBody>
      </p:sp>
      <p:sp>
        <p:nvSpPr>
          <p:cNvPr id="487432" name="Line 8"/>
          <p:cNvSpPr>
            <a:spLocks noChangeShapeType="1"/>
          </p:cNvSpPr>
          <p:nvPr/>
        </p:nvSpPr>
        <p:spPr bwMode="auto">
          <a:xfrm flipV="1">
            <a:off x="2849481" y="2804196"/>
            <a:ext cx="1158869" cy="1144594"/>
          </a:xfrm>
          <a:prstGeom prst="line">
            <a:avLst/>
          </a:prstGeom>
          <a:noFill/>
          <a:ln w="9525">
            <a:solidFill>
              <a:schemeClr val="tx1"/>
            </a:solidFill>
            <a:round/>
            <a:headEnd/>
            <a:tailEnd type="triangle" w="med" len="med"/>
          </a:ln>
          <a:effectLst/>
        </p:spPr>
        <p:txBody>
          <a:bodyPr lIns="91434" tIns="45717" rIns="91434" bIns="45717"/>
          <a:lstStyle/>
          <a:p>
            <a:endParaRPr lang="en-US"/>
          </a:p>
        </p:txBody>
      </p:sp>
      <p:pic>
        <p:nvPicPr>
          <p:cNvPr id="8" name="Picture 2" descr="C:\Users\a\Desktop\d813489e-50a3-4817-9cfa-cef255d3fede_201211200939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63" r="5628"/>
          <a:stretch/>
        </p:blipFill>
        <p:spPr bwMode="auto">
          <a:xfrm>
            <a:off x="101857" y="2867046"/>
            <a:ext cx="2779609" cy="21212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FC6D672F-3EBA-4C03-B2D3-37C86C4AA9C1}"/>
              </a:ext>
            </a:extLst>
          </p:cNvPr>
          <p:cNvSpPr txBox="1">
            <a:spLocks noChangeArrowheads="1"/>
          </p:cNvSpPr>
          <p:nvPr/>
        </p:nvSpPr>
        <p:spPr>
          <a:xfrm>
            <a:off x="179512" y="989091"/>
            <a:ext cx="8050177" cy="4938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Many names, descriptions, or IDs (URIs) are used for the same real-world “entity”</a:t>
            </a:r>
          </a:p>
          <a:p>
            <a:r>
              <a:rPr lang="en-US" sz="2800"/>
              <a:t>Example:</a:t>
            </a:r>
            <a:endParaRPr lang="en-US" sz="2800" dirty="0"/>
          </a:p>
        </p:txBody>
      </p:sp>
      <p:pic>
        <p:nvPicPr>
          <p:cNvPr id="10" name="Picture 2" descr="C:\Users\a\Desktop\d813489e-50a3-4817-9cfa-cef255d3fede_20121120093919.jpg">
            <a:extLst>
              <a:ext uri="{FF2B5EF4-FFF2-40B4-BE49-F238E27FC236}">
                <a16:creationId xmlns:a16="http://schemas.microsoft.com/office/drawing/2014/main" id="{22520B2D-4D48-45DD-ADAF-6E6820F658D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63" r="5628"/>
          <a:stretch/>
        </p:blipFill>
        <p:spPr bwMode="auto">
          <a:xfrm>
            <a:off x="101857" y="2867046"/>
            <a:ext cx="2779609" cy="21212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1" name="Rectangle 2">
            <a:extLst>
              <a:ext uri="{FF2B5EF4-FFF2-40B4-BE49-F238E27FC236}">
                <a16:creationId xmlns:a16="http://schemas.microsoft.com/office/drawing/2014/main" id="{E3054567-FB63-4683-8404-A9B7FA044461}"/>
              </a:ext>
            </a:extLst>
          </p:cNvPr>
          <p:cNvSpPr txBox="1">
            <a:spLocks noChangeArrowheads="1"/>
          </p:cNvSpPr>
          <p:nvPr/>
        </p:nvSpPr>
        <p:spPr>
          <a:xfrm>
            <a:off x="251520" y="0"/>
            <a:ext cx="8892480" cy="66370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Matching, Linkage, Reconciliation, etc.</a:t>
            </a:r>
          </a:p>
        </p:txBody>
      </p:sp>
      <p:sp>
        <p:nvSpPr>
          <p:cNvPr id="2" name="Footer Placeholder 1">
            <a:extLst>
              <a:ext uri="{FF2B5EF4-FFF2-40B4-BE49-F238E27FC236}">
                <a16:creationId xmlns:a16="http://schemas.microsoft.com/office/drawing/2014/main" id="{08A977D4-00B5-4D8B-BF89-505AAB6F50C8}"/>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152040792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692696"/>
          </a:xfrm>
        </p:spPr>
        <p:txBody>
          <a:bodyPr>
            <a:normAutofit fontScale="90000"/>
          </a:bodyPr>
          <a:lstStyle/>
          <a:p>
            <a:pPr algn="l"/>
            <a:r>
              <a:rPr lang="en-US" dirty="0"/>
              <a:t>Outline Progressive ER</a:t>
            </a:r>
          </a:p>
        </p:txBody>
      </p:sp>
      <p:sp>
        <p:nvSpPr>
          <p:cNvPr id="3" name="Content Placeholder 2"/>
          <p:cNvSpPr>
            <a:spLocks noGrp="1"/>
          </p:cNvSpPr>
          <p:nvPr>
            <p:ph idx="1"/>
          </p:nvPr>
        </p:nvSpPr>
        <p:spPr>
          <a:xfrm>
            <a:off x="467544" y="908720"/>
            <a:ext cx="8229600" cy="5400600"/>
          </a:xfrm>
        </p:spPr>
        <p:txBody>
          <a:bodyPr>
            <a:normAutofit/>
          </a:bodyPr>
          <a:lstStyle/>
          <a:p>
            <a:pPr algn="just"/>
            <a:r>
              <a:rPr lang="en-US" sz="2800" dirty="0"/>
              <a:t>Requires:</a:t>
            </a:r>
          </a:p>
          <a:p>
            <a:pPr lvl="1" algn="just"/>
            <a:r>
              <a:rPr lang="en-US" sz="2400" dirty="0"/>
              <a:t>Improved Early Quality</a:t>
            </a:r>
          </a:p>
          <a:p>
            <a:pPr lvl="1" algn="just"/>
            <a:r>
              <a:rPr lang="en-US" sz="2400" dirty="0"/>
              <a:t>Same Eventual Quality</a:t>
            </a:r>
          </a:p>
          <a:p>
            <a:pPr algn="just"/>
            <a:endParaRPr lang="en-US" sz="2800" dirty="0"/>
          </a:p>
          <a:p>
            <a:pPr marL="342900" lvl="1" indent="-342900" algn="just">
              <a:buFont typeface="Arial" pitchFamily="34" charset="0"/>
              <a:buChar char="•"/>
            </a:pPr>
            <a:r>
              <a:rPr lang="en-US" dirty="0"/>
              <a:t>Prioritization</a:t>
            </a:r>
          </a:p>
          <a:p>
            <a:pPr lvl="1" algn="just"/>
            <a:r>
              <a:rPr lang="en-US" sz="2400" dirty="0"/>
              <a:t>Defines </a:t>
            </a:r>
            <a:r>
              <a:rPr lang="en-US" sz="2400" b="1" dirty="0">
                <a:solidFill>
                  <a:srgbClr val="C00000"/>
                </a:solidFill>
              </a:rPr>
              <a:t>optimal processing order</a:t>
            </a:r>
            <a:r>
              <a:rPr lang="en-US" sz="2400" dirty="0"/>
              <a:t> for a set of entities</a:t>
            </a:r>
          </a:p>
          <a:p>
            <a:pPr lvl="1" algn="just"/>
            <a:r>
              <a:rPr lang="en-US" sz="2400" dirty="0"/>
              <a:t>Static Methods [1,2]:</a:t>
            </a:r>
          </a:p>
          <a:p>
            <a:pPr lvl="2" algn="just"/>
            <a:r>
              <a:rPr lang="en-US" altLang="ko-KR" sz="1800" dirty="0"/>
              <a:t>Guide which records to compare first, </a:t>
            </a:r>
            <a:r>
              <a:rPr lang="en-US" altLang="ko-KR" sz="1800" b="1" dirty="0">
                <a:solidFill>
                  <a:srgbClr val="C00000"/>
                </a:solidFill>
              </a:rPr>
              <a:t>independently</a:t>
            </a:r>
            <a:r>
              <a:rPr lang="en-US" altLang="ko-KR" sz="1800" dirty="0"/>
              <a:t> of Entity Matching results</a:t>
            </a:r>
            <a:endParaRPr lang="en-US" sz="2400" dirty="0"/>
          </a:p>
          <a:p>
            <a:pPr lvl="1" algn="just"/>
            <a:r>
              <a:rPr lang="en-US" sz="2400" dirty="0"/>
              <a:t>Dynamic Methods [3]:</a:t>
            </a:r>
          </a:p>
          <a:p>
            <a:pPr lvl="2"/>
            <a:r>
              <a:rPr lang="en-US" sz="1800" dirty="0"/>
              <a:t>If </a:t>
            </a:r>
            <a:r>
              <a:rPr lang="en-US" sz="2000" b="1" i="1" dirty="0" err="1">
                <a:solidFill>
                  <a:srgbClr val="C00000"/>
                </a:solidFill>
              </a:rPr>
              <a:t>c</a:t>
            </a:r>
            <a:r>
              <a:rPr lang="en-US" sz="2000" b="1" i="1" baseline="-25000" dirty="0" err="1">
                <a:solidFill>
                  <a:srgbClr val="C00000"/>
                </a:solidFill>
              </a:rPr>
              <a:t>i,j</a:t>
            </a:r>
            <a:r>
              <a:rPr lang="en-US" sz="1800" i="1" dirty="0"/>
              <a:t> </a:t>
            </a:r>
            <a:r>
              <a:rPr lang="en-US" sz="1800" dirty="0"/>
              <a:t>is a duplicate, then check</a:t>
            </a:r>
            <a:r>
              <a:rPr lang="en-US" sz="1800" i="1" dirty="0">
                <a:solidFill>
                  <a:srgbClr val="C00000"/>
                </a:solidFill>
              </a:rPr>
              <a:t> </a:t>
            </a:r>
            <a:r>
              <a:rPr lang="en-US" sz="2000" b="1" i="1" dirty="0">
                <a:solidFill>
                  <a:srgbClr val="C00000"/>
                </a:solidFill>
              </a:rPr>
              <a:t>c</a:t>
            </a:r>
            <a:r>
              <a:rPr lang="en-US" sz="2000" b="1" i="1" baseline="-25000" dirty="0">
                <a:solidFill>
                  <a:srgbClr val="C00000"/>
                </a:solidFill>
              </a:rPr>
              <a:t>i+1,j</a:t>
            </a:r>
            <a:r>
              <a:rPr lang="en-US" sz="2000" b="1" i="1" dirty="0"/>
              <a:t> </a:t>
            </a:r>
            <a:r>
              <a:rPr lang="en-US" sz="1800" dirty="0"/>
              <a:t>and </a:t>
            </a:r>
            <a:r>
              <a:rPr lang="en-US" sz="2000" b="1" i="1" dirty="0">
                <a:solidFill>
                  <a:srgbClr val="C00000"/>
                </a:solidFill>
              </a:rPr>
              <a:t>c</a:t>
            </a:r>
            <a:r>
              <a:rPr lang="en-US" sz="2000" b="1" i="1" baseline="-25000" dirty="0">
                <a:solidFill>
                  <a:srgbClr val="C00000"/>
                </a:solidFill>
              </a:rPr>
              <a:t>i,j+1</a:t>
            </a:r>
            <a:r>
              <a:rPr lang="en-US" sz="2000" b="1" i="1" dirty="0"/>
              <a:t> </a:t>
            </a:r>
            <a:r>
              <a:rPr lang="en-US" sz="1800" dirty="0"/>
              <a:t>as well.</a:t>
            </a:r>
          </a:p>
          <a:p>
            <a:pPr lvl="2"/>
            <a:r>
              <a:rPr lang="en-US" sz="1800" dirty="0"/>
              <a:t>Assumption:</a:t>
            </a:r>
          </a:p>
          <a:p>
            <a:pPr lvl="3"/>
            <a:r>
              <a:rPr lang="en-US" sz="1800" dirty="0"/>
              <a:t>Oracle for Entity Matching</a:t>
            </a:r>
          </a:p>
          <a:p>
            <a:pPr lvl="2" algn="just"/>
            <a:endParaRPr lang="en-US" sz="1800" dirty="0"/>
          </a:p>
        </p:txBody>
      </p:sp>
      <p:sp>
        <p:nvSpPr>
          <p:cNvPr id="5" name="Subtitle 2">
            <a:extLst>
              <a:ext uri="{FF2B5EF4-FFF2-40B4-BE49-F238E27FC236}">
                <a16:creationId xmlns:a16="http://schemas.microsoft.com/office/drawing/2014/main" id="{9704CD82-710A-48BE-84B3-AD22445EB397}"/>
              </a:ext>
            </a:extLst>
          </p:cNvPr>
          <p:cNvSpPr txBox="1">
            <a:spLocks/>
          </p:cNvSpPr>
          <p:nvPr/>
        </p:nvSpPr>
        <p:spPr>
          <a:xfrm>
            <a:off x="35496" y="6669360"/>
            <a:ext cx="4320480"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4: Tackling Velocity, Variety, Volume and Veracity</a:t>
            </a:r>
          </a:p>
        </p:txBody>
      </p:sp>
    </p:spTree>
    <p:extLst>
      <p:ext uri="{BB962C8B-B14F-4D97-AF65-F5344CB8AC3E}">
        <p14:creationId xmlns:p14="http://schemas.microsoft.com/office/powerpoint/2010/main" val="17743820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4996" y="1267888"/>
            <a:ext cx="1585325" cy="692497"/>
          </a:xfrm>
          <a:prstGeom prst="rect">
            <a:avLst/>
          </a:prstGeom>
          <a:noFill/>
        </p:spPr>
        <p:txBody>
          <a:bodyPr wrap="square" rtlCol="0">
            <a:spAutoFit/>
          </a:bodyPr>
          <a:lstStyle/>
          <a:p>
            <a:pPr algn="ctr"/>
            <a:r>
              <a:rPr lang="en-US" sz="1300" dirty="0"/>
              <a:t>Sorted </a:t>
            </a:r>
          </a:p>
          <a:p>
            <a:pPr algn="ctr"/>
            <a:r>
              <a:rPr lang="en-US" sz="1300" dirty="0"/>
              <a:t>Neighborhood</a:t>
            </a:r>
          </a:p>
          <a:p>
            <a:pPr algn="ctr"/>
            <a:r>
              <a:rPr lang="en-US" sz="1300" dirty="0"/>
              <a:t>(</a:t>
            </a:r>
            <a:r>
              <a:rPr lang="en-US" sz="1300" b="1" dirty="0"/>
              <a:t>SN</a:t>
            </a:r>
            <a:r>
              <a:rPr lang="en-US" sz="1300" dirty="0"/>
              <a:t>)</a:t>
            </a:r>
          </a:p>
        </p:txBody>
      </p:sp>
      <p:sp>
        <p:nvSpPr>
          <p:cNvPr id="3" name="TextBox 2"/>
          <p:cNvSpPr txBox="1"/>
          <p:nvPr/>
        </p:nvSpPr>
        <p:spPr>
          <a:xfrm>
            <a:off x="5867400" y="1013484"/>
            <a:ext cx="1524001" cy="292388"/>
          </a:xfrm>
          <a:prstGeom prst="rect">
            <a:avLst/>
          </a:prstGeom>
          <a:noFill/>
        </p:spPr>
        <p:txBody>
          <a:bodyPr wrap="square" rtlCol="0">
            <a:spAutoFit/>
          </a:bodyPr>
          <a:lstStyle/>
          <a:p>
            <a:pPr algn="ctr"/>
            <a:r>
              <a:rPr lang="en-US" sz="1300" dirty="0"/>
              <a:t>Standard Blocking</a:t>
            </a:r>
          </a:p>
        </p:txBody>
      </p:sp>
      <p:sp>
        <p:nvSpPr>
          <p:cNvPr id="4" name="TextBox 3"/>
          <p:cNvSpPr txBox="1"/>
          <p:nvPr/>
        </p:nvSpPr>
        <p:spPr>
          <a:xfrm>
            <a:off x="3651643" y="1243199"/>
            <a:ext cx="1323062" cy="692497"/>
          </a:xfrm>
          <a:prstGeom prst="rect">
            <a:avLst/>
          </a:prstGeom>
          <a:noFill/>
        </p:spPr>
        <p:txBody>
          <a:bodyPr wrap="square" rtlCol="0">
            <a:spAutoFit/>
          </a:bodyPr>
          <a:lstStyle/>
          <a:p>
            <a:pPr algn="ctr"/>
            <a:r>
              <a:rPr lang="en-US" sz="1300" dirty="0"/>
              <a:t>Suffix Arrays Blocking </a:t>
            </a:r>
          </a:p>
          <a:p>
            <a:pPr algn="ctr"/>
            <a:r>
              <a:rPr lang="en-US" sz="1300" dirty="0"/>
              <a:t>(</a:t>
            </a:r>
            <a:r>
              <a:rPr lang="en-US" sz="1300" b="1" dirty="0"/>
              <a:t>SAB</a:t>
            </a:r>
            <a:r>
              <a:rPr lang="en-US" sz="1300" dirty="0"/>
              <a:t>)</a:t>
            </a:r>
          </a:p>
        </p:txBody>
      </p:sp>
      <p:cxnSp>
        <p:nvCxnSpPr>
          <p:cNvPr id="6" name="Straight Arrow Connector 5"/>
          <p:cNvCxnSpPr/>
          <p:nvPr/>
        </p:nvCxnSpPr>
        <p:spPr>
          <a:xfrm>
            <a:off x="1803896" y="1960385"/>
            <a:ext cx="0" cy="9103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1927884"/>
            <a:ext cx="0" cy="1752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91911" y="2811171"/>
            <a:ext cx="1517475" cy="492443"/>
          </a:xfrm>
          <a:prstGeom prst="rect">
            <a:avLst/>
          </a:prstGeom>
          <a:noFill/>
        </p:spPr>
        <p:txBody>
          <a:bodyPr wrap="square" rtlCol="0">
            <a:spAutoFit/>
          </a:bodyPr>
          <a:lstStyle/>
          <a:p>
            <a:pPr algn="ctr"/>
            <a:r>
              <a:rPr lang="en-US" sz="1300" dirty="0"/>
              <a:t>Progressive SN </a:t>
            </a:r>
          </a:p>
          <a:p>
            <a:pPr algn="ctr"/>
            <a:r>
              <a:rPr lang="en-US" sz="1300" dirty="0"/>
              <a:t>(</a:t>
            </a:r>
            <a:r>
              <a:rPr lang="en-US" sz="1300" b="1" dirty="0"/>
              <a:t>PSN</a:t>
            </a:r>
            <a:r>
              <a:rPr lang="en-US" sz="1300" dirty="0"/>
              <a:t>) [1]</a:t>
            </a:r>
          </a:p>
        </p:txBody>
      </p:sp>
      <p:cxnSp>
        <p:nvCxnSpPr>
          <p:cNvPr id="11" name="Straight Arrow Connector 10"/>
          <p:cNvCxnSpPr/>
          <p:nvPr/>
        </p:nvCxnSpPr>
        <p:spPr>
          <a:xfrm flipH="1">
            <a:off x="1803629" y="3368111"/>
            <a:ext cx="3627" cy="4474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58012" y="3767270"/>
            <a:ext cx="1524000" cy="492443"/>
          </a:xfrm>
          <a:prstGeom prst="rect">
            <a:avLst/>
          </a:prstGeom>
          <a:noFill/>
        </p:spPr>
        <p:txBody>
          <a:bodyPr wrap="square" rtlCol="0">
            <a:spAutoFit/>
          </a:bodyPr>
          <a:lstStyle/>
          <a:p>
            <a:pPr algn="ctr"/>
            <a:r>
              <a:rPr lang="en-US" sz="1300" dirty="0"/>
              <a:t>Schema-Agnostic PSN (</a:t>
            </a:r>
            <a:r>
              <a:rPr lang="en-US" sz="1300" b="1" dirty="0"/>
              <a:t>SA-PSN</a:t>
            </a:r>
            <a:r>
              <a:rPr lang="en-US" sz="1300" dirty="0"/>
              <a:t>) [2]</a:t>
            </a:r>
          </a:p>
        </p:txBody>
      </p:sp>
      <p:sp>
        <p:nvSpPr>
          <p:cNvPr id="14" name="TextBox 13"/>
          <p:cNvSpPr txBox="1"/>
          <p:nvPr/>
        </p:nvSpPr>
        <p:spPr>
          <a:xfrm>
            <a:off x="5632920" y="1920128"/>
            <a:ext cx="1759716" cy="492443"/>
          </a:xfrm>
          <a:prstGeom prst="rect">
            <a:avLst/>
          </a:prstGeom>
          <a:noFill/>
        </p:spPr>
        <p:txBody>
          <a:bodyPr wrap="square" rtlCol="0">
            <a:spAutoFit/>
          </a:bodyPr>
          <a:lstStyle/>
          <a:p>
            <a:pPr algn="ctr"/>
            <a:r>
              <a:rPr lang="en-US" sz="1300" dirty="0"/>
              <a:t>Meta-blocking</a:t>
            </a:r>
          </a:p>
          <a:p>
            <a:pPr algn="ctr"/>
            <a:r>
              <a:rPr lang="en-US" sz="1300" dirty="0"/>
              <a:t>(Blocking Graph)</a:t>
            </a:r>
          </a:p>
        </p:txBody>
      </p:sp>
      <p:sp>
        <p:nvSpPr>
          <p:cNvPr id="21" name="TextBox 20"/>
          <p:cNvSpPr txBox="1"/>
          <p:nvPr/>
        </p:nvSpPr>
        <p:spPr>
          <a:xfrm>
            <a:off x="4679392" y="2705035"/>
            <a:ext cx="1188008" cy="892552"/>
          </a:xfrm>
          <a:prstGeom prst="rect">
            <a:avLst/>
          </a:prstGeom>
          <a:noFill/>
        </p:spPr>
        <p:txBody>
          <a:bodyPr wrap="square" rtlCol="0">
            <a:spAutoFit/>
          </a:bodyPr>
          <a:lstStyle/>
          <a:p>
            <a:r>
              <a:rPr lang="en-US" sz="1300" dirty="0"/>
              <a:t>Ordered </a:t>
            </a:r>
          </a:p>
          <a:p>
            <a:r>
              <a:rPr lang="en-US" sz="1300" dirty="0"/>
              <a:t>List of </a:t>
            </a:r>
            <a:br>
              <a:rPr lang="en-US" sz="1300" dirty="0"/>
            </a:br>
            <a:r>
              <a:rPr lang="en-US" sz="1300" dirty="0"/>
              <a:t>Records</a:t>
            </a:r>
          </a:p>
          <a:p>
            <a:r>
              <a:rPr lang="en-US" sz="1300" dirty="0"/>
              <a:t>(</a:t>
            </a:r>
            <a:r>
              <a:rPr lang="en-US" sz="1300" b="1" dirty="0"/>
              <a:t>OLR</a:t>
            </a:r>
            <a:r>
              <a:rPr lang="en-US" sz="1300" dirty="0"/>
              <a:t>) [1]</a:t>
            </a:r>
          </a:p>
        </p:txBody>
      </p:sp>
      <p:sp>
        <p:nvSpPr>
          <p:cNvPr id="27" name="TextBox 26"/>
          <p:cNvSpPr txBox="1"/>
          <p:nvPr/>
        </p:nvSpPr>
        <p:spPr>
          <a:xfrm>
            <a:off x="3208864" y="2689884"/>
            <a:ext cx="1403617" cy="892552"/>
          </a:xfrm>
          <a:prstGeom prst="rect">
            <a:avLst/>
          </a:prstGeom>
          <a:noFill/>
        </p:spPr>
        <p:txBody>
          <a:bodyPr wrap="square" rtlCol="0">
            <a:spAutoFit/>
          </a:bodyPr>
          <a:lstStyle/>
          <a:p>
            <a:r>
              <a:rPr lang="en-US" sz="1300" dirty="0"/>
              <a:t>Hierarchy </a:t>
            </a:r>
          </a:p>
          <a:p>
            <a:r>
              <a:rPr lang="en-US" sz="1300" dirty="0"/>
              <a:t>of Record </a:t>
            </a:r>
          </a:p>
          <a:p>
            <a:r>
              <a:rPr lang="en-US" sz="1300" dirty="0"/>
              <a:t>Partitions</a:t>
            </a:r>
            <a:br>
              <a:rPr lang="en-US" sz="1300" dirty="0"/>
            </a:br>
            <a:r>
              <a:rPr lang="en-US" sz="1300" dirty="0"/>
              <a:t>(</a:t>
            </a:r>
            <a:r>
              <a:rPr lang="en-US" sz="1300" b="1" dirty="0"/>
              <a:t>HRP</a:t>
            </a:r>
            <a:r>
              <a:rPr lang="en-US" sz="1300" dirty="0"/>
              <a:t>) [1,4]</a:t>
            </a:r>
          </a:p>
        </p:txBody>
      </p:sp>
      <p:sp>
        <p:nvSpPr>
          <p:cNvPr id="28" name="TextBox 27"/>
          <p:cNvSpPr txBox="1"/>
          <p:nvPr/>
        </p:nvSpPr>
        <p:spPr>
          <a:xfrm>
            <a:off x="1041010" y="4594884"/>
            <a:ext cx="1559298" cy="492443"/>
          </a:xfrm>
          <a:prstGeom prst="rect">
            <a:avLst/>
          </a:prstGeom>
          <a:noFill/>
        </p:spPr>
        <p:txBody>
          <a:bodyPr wrap="square" rtlCol="0">
            <a:spAutoFit/>
          </a:bodyPr>
          <a:lstStyle/>
          <a:p>
            <a:pPr algn="ctr"/>
            <a:r>
              <a:rPr lang="en-US" sz="1300" dirty="0"/>
              <a:t>Local SA-PSN </a:t>
            </a:r>
          </a:p>
          <a:p>
            <a:pPr algn="ctr"/>
            <a:r>
              <a:rPr lang="en-US" sz="1300" dirty="0"/>
              <a:t>(</a:t>
            </a:r>
            <a:r>
              <a:rPr lang="en-US" sz="1300" b="1" dirty="0"/>
              <a:t>LS-PSN</a:t>
            </a:r>
            <a:r>
              <a:rPr lang="en-US" sz="1300" dirty="0"/>
              <a:t>) [2]</a:t>
            </a:r>
          </a:p>
        </p:txBody>
      </p:sp>
      <p:sp>
        <p:nvSpPr>
          <p:cNvPr id="29" name="TextBox 28"/>
          <p:cNvSpPr txBox="1"/>
          <p:nvPr/>
        </p:nvSpPr>
        <p:spPr>
          <a:xfrm>
            <a:off x="978704" y="5523569"/>
            <a:ext cx="1675288" cy="492443"/>
          </a:xfrm>
          <a:prstGeom prst="rect">
            <a:avLst/>
          </a:prstGeom>
          <a:noFill/>
        </p:spPr>
        <p:txBody>
          <a:bodyPr wrap="square" rtlCol="0">
            <a:spAutoFit/>
          </a:bodyPr>
          <a:lstStyle/>
          <a:p>
            <a:pPr algn="ctr"/>
            <a:r>
              <a:rPr lang="en-US" sz="1300" dirty="0"/>
              <a:t>Global SA-PSN </a:t>
            </a:r>
          </a:p>
          <a:p>
            <a:pPr algn="ctr"/>
            <a:r>
              <a:rPr lang="en-US" sz="1300" dirty="0"/>
              <a:t>(</a:t>
            </a:r>
            <a:r>
              <a:rPr lang="en-US" sz="1300" b="1" dirty="0"/>
              <a:t>GS-PSN</a:t>
            </a:r>
            <a:r>
              <a:rPr lang="en-US" sz="1300" dirty="0"/>
              <a:t>) [2]</a:t>
            </a:r>
          </a:p>
        </p:txBody>
      </p:sp>
      <p:sp>
        <p:nvSpPr>
          <p:cNvPr id="40" name="TextBox 39"/>
          <p:cNvSpPr txBox="1"/>
          <p:nvPr/>
        </p:nvSpPr>
        <p:spPr>
          <a:xfrm>
            <a:off x="5715000" y="4594884"/>
            <a:ext cx="1066800" cy="892552"/>
          </a:xfrm>
          <a:prstGeom prst="rect">
            <a:avLst/>
          </a:prstGeom>
          <a:noFill/>
        </p:spPr>
        <p:txBody>
          <a:bodyPr wrap="square" rtlCol="0">
            <a:spAutoFit/>
          </a:bodyPr>
          <a:lstStyle/>
          <a:p>
            <a:r>
              <a:rPr lang="en-US" sz="1300" dirty="0"/>
              <a:t>Progressive </a:t>
            </a:r>
            <a:br>
              <a:rPr lang="en-US" sz="1300" dirty="0"/>
            </a:br>
            <a:r>
              <a:rPr lang="en-US" sz="1300" dirty="0"/>
              <a:t>Block </a:t>
            </a:r>
          </a:p>
          <a:p>
            <a:r>
              <a:rPr lang="en-US" sz="1300" dirty="0"/>
              <a:t>Scheduling </a:t>
            </a:r>
            <a:br>
              <a:rPr lang="en-US" sz="1300" dirty="0"/>
            </a:br>
            <a:r>
              <a:rPr lang="en-US" sz="1300" dirty="0"/>
              <a:t>(</a:t>
            </a:r>
            <a:r>
              <a:rPr lang="en-US" sz="1300" b="1" dirty="0"/>
              <a:t>PBS</a:t>
            </a:r>
            <a:r>
              <a:rPr lang="en-US" sz="1300" dirty="0"/>
              <a:t>) [2]</a:t>
            </a:r>
          </a:p>
        </p:txBody>
      </p:sp>
      <p:sp>
        <p:nvSpPr>
          <p:cNvPr id="44" name="TextBox 43"/>
          <p:cNvSpPr txBox="1"/>
          <p:nvPr/>
        </p:nvSpPr>
        <p:spPr>
          <a:xfrm>
            <a:off x="2904064" y="3680484"/>
            <a:ext cx="1726557" cy="692497"/>
          </a:xfrm>
          <a:prstGeom prst="rect">
            <a:avLst/>
          </a:prstGeom>
          <a:noFill/>
        </p:spPr>
        <p:txBody>
          <a:bodyPr wrap="square" rtlCol="0">
            <a:spAutoFit/>
          </a:bodyPr>
          <a:lstStyle/>
          <a:p>
            <a:pPr algn="ctr"/>
            <a:r>
              <a:rPr lang="en-US" sz="1300" dirty="0"/>
              <a:t>Progressive Suffix </a:t>
            </a:r>
          </a:p>
          <a:p>
            <a:pPr algn="ctr"/>
            <a:r>
              <a:rPr lang="en-US" sz="1300" dirty="0"/>
              <a:t>Arrays Blocking</a:t>
            </a:r>
          </a:p>
          <a:p>
            <a:pPr algn="ctr"/>
            <a:r>
              <a:rPr lang="en-US" sz="1300" dirty="0"/>
              <a:t>(</a:t>
            </a:r>
            <a:r>
              <a:rPr lang="en-US" sz="1300" b="1" dirty="0"/>
              <a:t>SA-PSAB</a:t>
            </a:r>
            <a:r>
              <a:rPr lang="en-US" sz="1300" dirty="0"/>
              <a:t>) [2]</a:t>
            </a:r>
          </a:p>
        </p:txBody>
      </p:sp>
      <p:cxnSp>
        <p:nvCxnSpPr>
          <p:cNvPr id="71" name="Straight Connector 70"/>
          <p:cNvCxnSpPr/>
          <p:nvPr/>
        </p:nvCxnSpPr>
        <p:spPr>
          <a:xfrm>
            <a:off x="5638800" y="2689884"/>
            <a:ext cx="21212" cy="3482488"/>
          </a:xfrm>
          <a:prstGeom prst="line">
            <a:avLst/>
          </a:prstGeom>
          <a:ln w="28575">
            <a:solidFill>
              <a:schemeClr val="tx1">
                <a:lumMod val="50000"/>
                <a:lumOff val="50000"/>
              </a:schemeClr>
            </a:solidFill>
            <a:prstDash val="dot"/>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508104" y="1471106"/>
            <a:ext cx="2035698" cy="292388"/>
          </a:xfrm>
          <a:prstGeom prst="rect">
            <a:avLst/>
          </a:prstGeom>
          <a:noFill/>
        </p:spPr>
        <p:txBody>
          <a:bodyPr wrap="square" rtlCol="0">
            <a:spAutoFit/>
          </a:bodyPr>
          <a:lstStyle/>
          <a:p>
            <a:pPr algn="ctr"/>
            <a:r>
              <a:rPr lang="en-US" sz="1300" dirty="0"/>
              <a:t>Token Blocking</a:t>
            </a:r>
          </a:p>
        </p:txBody>
      </p:sp>
      <p:cxnSp>
        <p:nvCxnSpPr>
          <p:cNvPr id="107" name="Straight Arrow Connector 106"/>
          <p:cNvCxnSpPr/>
          <p:nvPr/>
        </p:nvCxnSpPr>
        <p:spPr>
          <a:xfrm>
            <a:off x="6523804" y="1277719"/>
            <a:ext cx="761" cy="2379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6629400" y="5204484"/>
            <a:ext cx="1066800" cy="892552"/>
          </a:xfrm>
          <a:prstGeom prst="rect">
            <a:avLst/>
          </a:prstGeom>
          <a:noFill/>
        </p:spPr>
        <p:txBody>
          <a:bodyPr wrap="square" rtlCol="0">
            <a:spAutoFit/>
          </a:bodyPr>
          <a:lstStyle/>
          <a:p>
            <a:r>
              <a:rPr lang="en-US" sz="1300" dirty="0"/>
              <a:t>Progressive</a:t>
            </a:r>
          </a:p>
          <a:p>
            <a:r>
              <a:rPr lang="en-US" sz="1300" dirty="0"/>
              <a:t>Profile Scheduling</a:t>
            </a:r>
          </a:p>
          <a:p>
            <a:r>
              <a:rPr lang="en-US" sz="1300" dirty="0"/>
              <a:t>(</a:t>
            </a:r>
            <a:r>
              <a:rPr lang="en-US" sz="1300" b="1" dirty="0"/>
              <a:t>PPS</a:t>
            </a:r>
            <a:r>
              <a:rPr lang="en-US" sz="1300" dirty="0"/>
              <a:t>) [2]</a:t>
            </a:r>
          </a:p>
        </p:txBody>
      </p:sp>
      <p:cxnSp>
        <p:nvCxnSpPr>
          <p:cNvPr id="124" name="Straight Connector 123"/>
          <p:cNvCxnSpPr/>
          <p:nvPr/>
        </p:nvCxnSpPr>
        <p:spPr>
          <a:xfrm flipV="1">
            <a:off x="1014996" y="3573989"/>
            <a:ext cx="6896496" cy="41311"/>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064520" y="4390932"/>
            <a:ext cx="6815720" cy="3897"/>
          </a:xfrm>
          <a:prstGeom prst="line">
            <a:avLst/>
          </a:prstGeom>
          <a:ln w="28575">
            <a:solidFill>
              <a:schemeClr val="accent1"/>
            </a:solidFill>
            <a:prstDash val="dashDot"/>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rot="5400000">
            <a:off x="7787352" y="1591190"/>
            <a:ext cx="838200" cy="292388"/>
          </a:xfrm>
          <a:prstGeom prst="rect">
            <a:avLst/>
          </a:prstGeom>
          <a:noFill/>
        </p:spPr>
        <p:txBody>
          <a:bodyPr wrap="square" rtlCol="0">
            <a:spAutoFit/>
          </a:bodyPr>
          <a:lstStyle/>
          <a:p>
            <a:pPr algn="ctr"/>
            <a:r>
              <a:rPr lang="en-US" sz="1300" b="1" dirty="0">
                <a:solidFill>
                  <a:srgbClr val="C00000"/>
                </a:solidFill>
              </a:rPr>
              <a:t>Batch</a:t>
            </a:r>
          </a:p>
        </p:txBody>
      </p:sp>
      <p:sp>
        <p:nvSpPr>
          <p:cNvPr id="127" name="TextBox 126"/>
          <p:cNvSpPr txBox="1"/>
          <p:nvPr/>
        </p:nvSpPr>
        <p:spPr>
          <a:xfrm rot="5400000">
            <a:off x="7575462" y="4311678"/>
            <a:ext cx="1219201" cy="292388"/>
          </a:xfrm>
          <a:prstGeom prst="rect">
            <a:avLst/>
          </a:prstGeom>
          <a:noFill/>
        </p:spPr>
        <p:txBody>
          <a:bodyPr wrap="square" rtlCol="0">
            <a:spAutoFit/>
          </a:bodyPr>
          <a:lstStyle/>
          <a:p>
            <a:pPr algn="ctr"/>
            <a:r>
              <a:rPr lang="en-US" sz="1300" b="1" dirty="0">
                <a:solidFill>
                  <a:srgbClr val="008000"/>
                </a:solidFill>
              </a:rPr>
              <a:t>Progressive</a:t>
            </a:r>
          </a:p>
        </p:txBody>
      </p:sp>
      <p:sp>
        <p:nvSpPr>
          <p:cNvPr id="128" name="TextBox 127"/>
          <p:cNvSpPr txBox="1"/>
          <p:nvPr/>
        </p:nvSpPr>
        <p:spPr>
          <a:xfrm rot="16200000">
            <a:off x="-209181" y="3073742"/>
            <a:ext cx="1517304" cy="292388"/>
          </a:xfrm>
          <a:prstGeom prst="rect">
            <a:avLst/>
          </a:prstGeom>
          <a:noFill/>
          <a:ln>
            <a:noFill/>
          </a:ln>
        </p:spPr>
        <p:txBody>
          <a:bodyPr wrap="square" rtlCol="0">
            <a:spAutoFit/>
          </a:bodyPr>
          <a:lstStyle/>
          <a:p>
            <a:pPr algn="ctr"/>
            <a:r>
              <a:rPr lang="en-US" sz="1300" b="1" dirty="0">
                <a:solidFill>
                  <a:schemeClr val="tx1">
                    <a:lumMod val="75000"/>
                    <a:lumOff val="25000"/>
                  </a:schemeClr>
                </a:solidFill>
              </a:rPr>
              <a:t>Schema-based</a:t>
            </a:r>
          </a:p>
        </p:txBody>
      </p:sp>
      <p:sp>
        <p:nvSpPr>
          <p:cNvPr id="130" name="TextBox 129"/>
          <p:cNvSpPr txBox="1"/>
          <p:nvPr/>
        </p:nvSpPr>
        <p:spPr>
          <a:xfrm rot="16200000">
            <a:off x="589353" y="3850455"/>
            <a:ext cx="685800" cy="292388"/>
          </a:xfrm>
          <a:prstGeom prst="rect">
            <a:avLst/>
          </a:prstGeom>
          <a:noFill/>
        </p:spPr>
        <p:txBody>
          <a:bodyPr wrap="square" rtlCol="0">
            <a:spAutoFit/>
          </a:bodyPr>
          <a:lstStyle/>
          <a:p>
            <a:r>
              <a:rPr lang="en-US" sz="1300" b="1" dirty="0">
                <a:solidFill>
                  <a:srgbClr val="0070C0"/>
                </a:solidFill>
              </a:rPr>
              <a:t>Naïve</a:t>
            </a:r>
          </a:p>
        </p:txBody>
      </p:sp>
      <p:sp>
        <p:nvSpPr>
          <p:cNvPr id="132" name="TextBox 131"/>
          <p:cNvSpPr txBox="1"/>
          <p:nvPr/>
        </p:nvSpPr>
        <p:spPr>
          <a:xfrm rot="16200000">
            <a:off x="349468" y="5270637"/>
            <a:ext cx="1172291" cy="292388"/>
          </a:xfrm>
          <a:prstGeom prst="rect">
            <a:avLst/>
          </a:prstGeom>
          <a:noFill/>
        </p:spPr>
        <p:txBody>
          <a:bodyPr wrap="square" rtlCol="0">
            <a:spAutoFit/>
          </a:bodyPr>
          <a:lstStyle/>
          <a:p>
            <a:pPr algn="ctr"/>
            <a:r>
              <a:rPr lang="en-US" sz="1300" b="1" dirty="0">
                <a:solidFill>
                  <a:srgbClr val="0070C0"/>
                </a:solidFill>
              </a:rPr>
              <a:t>Advanced</a:t>
            </a:r>
          </a:p>
        </p:txBody>
      </p:sp>
      <p:cxnSp>
        <p:nvCxnSpPr>
          <p:cNvPr id="80" name="Straight Arrow Connector 79"/>
          <p:cNvCxnSpPr/>
          <p:nvPr/>
        </p:nvCxnSpPr>
        <p:spPr>
          <a:xfrm>
            <a:off x="1816348" y="4209199"/>
            <a:ext cx="0" cy="3986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817792" y="5014994"/>
            <a:ext cx="1" cy="532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129"/>
          <p:cNvSpPr txBox="1"/>
          <p:nvPr/>
        </p:nvSpPr>
        <p:spPr>
          <a:xfrm rot="16200000">
            <a:off x="-288731" y="4774183"/>
            <a:ext cx="1676402" cy="292388"/>
          </a:xfrm>
          <a:prstGeom prst="rect">
            <a:avLst/>
          </a:prstGeom>
          <a:noFill/>
        </p:spPr>
        <p:txBody>
          <a:bodyPr wrap="square" rtlCol="0">
            <a:spAutoFit/>
          </a:bodyPr>
          <a:lstStyle/>
          <a:p>
            <a:pPr algn="ctr"/>
            <a:r>
              <a:rPr lang="en-US" sz="1300" b="1" dirty="0">
                <a:solidFill>
                  <a:srgbClr val="0070C0"/>
                </a:solidFill>
              </a:rPr>
              <a:t>Schema-agnostic</a:t>
            </a:r>
          </a:p>
        </p:txBody>
      </p:sp>
      <p:sp>
        <p:nvSpPr>
          <p:cNvPr id="5" name="Parentesi graffa aperta 4"/>
          <p:cNvSpPr/>
          <p:nvPr/>
        </p:nvSpPr>
        <p:spPr>
          <a:xfrm>
            <a:off x="705250" y="2742421"/>
            <a:ext cx="175282" cy="850169"/>
          </a:xfrm>
          <a:prstGeom prst="leftBrace">
            <a:avLst/>
          </a:prstGeom>
          <a:ln w="190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51" name="Parentesi graffa aperta 50"/>
          <p:cNvSpPr/>
          <p:nvPr/>
        </p:nvSpPr>
        <p:spPr>
          <a:xfrm>
            <a:off x="701355" y="3653160"/>
            <a:ext cx="190771" cy="2534434"/>
          </a:xfrm>
          <a:prstGeom prst="leftBrac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61" name="Parentesi graffa aperta 60"/>
          <p:cNvSpPr/>
          <p:nvPr/>
        </p:nvSpPr>
        <p:spPr>
          <a:xfrm>
            <a:off x="1041009" y="3653159"/>
            <a:ext cx="149349" cy="671298"/>
          </a:xfrm>
          <a:prstGeom prst="leftBrac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62" name="Parentesi graffa aperta 61"/>
          <p:cNvSpPr/>
          <p:nvPr/>
        </p:nvSpPr>
        <p:spPr>
          <a:xfrm>
            <a:off x="1041010" y="4479553"/>
            <a:ext cx="197655" cy="1708040"/>
          </a:xfrm>
          <a:prstGeom prst="leftBrac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64" name="Parentesi graffa aperta 63"/>
          <p:cNvSpPr/>
          <p:nvPr/>
        </p:nvSpPr>
        <p:spPr>
          <a:xfrm rot="10800000">
            <a:off x="7924800" y="1091445"/>
            <a:ext cx="112373" cy="1374310"/>
          </a:xfrm>
          <a:prstGeom prst="leftBrace">
            <a:avLst/>
          </a:prstGeom>
          <a:ln w="19050"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65" name="Parentesi graffa aperta 64"/>
          <p:cNvSpPr/>
          <p:nvPr/>
        </p:nvSpPr>
        <p:spPr>
          <a:xfrm rot="10800000">
            <a:off x="7924800" y="2689884"/>
            <a:ext cx="119415" cy="3505200"/>
          </a:xfrm>
          <a:prstGeom prst="leftBrac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solidFill>
                <a:srgbClr val="008000"/>
              </a:solidFill>
            </a:endParaRPr>
          </a:p>
        </p:txBody>
      </p:sp>
      <p:cxnSp>
        <p:nvCxnSpPr>
          <p:cNvPr id="93" name="Straight Connector 120"/>
          <p:cNvCxnSpPr/>
          <p:nvPr/>
        </p:nvCxnSpPr>
        <p:spPr>
          <a:xfrm flipV="1">
            <a:off x="990600" y="2537484"/>
            <a:ext cx="6858000" cy="16937"/>
          </a:xfrm>
          <a:prstGeom prst="line">
            <a:avLst/>
          </a:prstGeom>
          <a:ln w="19050" cmpd="sng">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120"/>
          <p:cNvCxnSpPr/>
          <p:nvPr/>
        </p:nvCxnSpPr>
        <p:spPr>
          <a:xfrm flipV="1">
            <a:off x="961952" y="2689884"/>
            <a:ext cx="6886648" cy="10107"/>
          </a:xfrm>
          <a:prstGeom prst="line">
            <a:avLst/>
          </a:prstGeom>
          <a:ln w="19050" cmpd="sng">
            <a:solidFill>
              <a:srgbClr val="008000"/>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2376985" y="3065421"/>
            <a:ext cx="823415" cy="54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38600" y="3070884"/>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106"/>
          <p:cNvCxnSpPr/>
          <p:nvPr/>
        </p:nvCxnSpPr>
        <p:spPr>
          <a:xfrm>
            <a:off x="6523423" y="1728348"/>
            <a:ext cx="761" cy="2379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0"/>
          <p:cNvCxnSpPr/>
          <p:nvPr/>
        </p:nvCxnSpPr>
        <p:spPr>
          <a:xfrm>
            <a:off x="4495800" y="2689884"/>
            <a:ext cx="43624" cy="3482488"/>
          </a:xfrm>
          <a:prstGeom prst="line">
            <a:avLst/>
          </a:prstGeom>
          <a:ln w="28575">
            <a:solidFill>
              <a:schemeClr val="tx1">
                <a:lumMod val="50000"/>
                <a:lumOff val="50000"/>
              </a:schemeClr>
            </a:solidFill>
            <a:prstDash val="dot"/>
          </a:ln>
        </p:spPr>
        <p:style>
          <a:lnRef idx="1">
            <a:schemeClr val="accent1"/>
          </a:lnRef>
          <a:fillRef idx="0">
            <a:schemeClr val="accent1"/>
          </a:fillRef>
          <a:effectRef idx="0">
            <a:schemeClr val="accent1"/>
          </a:effectRef>
          <a:fontRef idx="minor">
            <a:schemeClr val="tx1"/>
          </a:fontRef>
        </p:style>
      </p:cxnSp>
      <p:cxnSp>
        <p:nvCxnSpPr>
          <p:cNvPr id="83" name="Straight Connector 70"/>
          <p:cNvCxnSpPr/>
          <p:nvPr/>
        </p:nvCxnSpPr>
        <p:spPr>
          <a:xfrm flipH="1">
            <a:off x="2895600" y="2689884"/>
            <a:ext cx="5881" cy="3482488"/>
          </a:xfrm>
          <a:prstGeom prst="line">
            <a:avLst/>
          </a:prstGeom>
          <a:ln w="28575">
            <a:solidFill>
              <a:schemeClr val="tx1">
                <a:lumMod val="50000"/>
                <a:lumOff val="50000"/>
              </a:schemeClr>
            </a:solidFill>
            <a:prstDash val="dot"/>
          </a:ln>
        </p:spPr>
        <p:style>
          <a:lnRef idx="1">
            <a:schemeClr val="accent1"/>
          </a:lnRef>
          <a:fillRef idx="0">
            <a:schemeClr val="accent1"/>
          </a:fillRef>
          <a:effectRef idx="0">
            <a:schemeClr val="accent1"/>
          </a:effectRef>
          <a:fontRef idx="minor">
            <a:schemeClr val="tx1"/>
          </a:fontRef>
        </p:style>
      </p:cxnSp>
      <p:sp>
        <p:nvSpPr>
          <p:cNvPr id="57" name="Parentesi graffa aperta 56"/>
          <p:cNvSpPr/>
          <p:nvPr/>
        </p:nvSpPr>
        <p:spPr>
          <a:xfrm rot="16200000" flipV="1">
            <a:off x="2019300" y="5471184"/>
            <a:ext cx="76199" cy="1524000"/>
          </a:xfrm>
          <a:prstGeom prst="leftBrac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72" name="Parentesi graffa aperta 71"/>
          <p:cNvSpPr/>
          <p:nvPr/>
        </p:nvSpPr>
        <p:spPr>
          <a:xfrm rot="16200000" flipV="1">
            <a:off x="3673338" y="5471184"/>
            <a:ext cx="62975" cy="1524000"/>
          </a:xfrm>
          <a:prstGeom prst="leftBrac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74" name="Parentesi graffa aperta 73"/>
          <p:cNvSpPr/>
          <p:nvPr/>
        </p:nvSpPr>
        <p:spPr>
          <a:xfrm rot="16200000" flipV="1">
            <a:off x="5071537" y="5729417"/>
            <a:ext cx="76200" cy="1007534"/>
          </a:xfrm>
          <a:prstGeom prst="leftBrac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75" name="Parentesi graffa aperta 74"/>
          <p:cNvSpPr/>
          <p:nvPr/>
        </p:nvSpPr>
        <p:spPr>
          <a:xfrm rot="16200000" flipV="1">
            <a:off x="6743700" y="5166384"/>
            <a:ext cx="76200" cy="2133600"/>
          </a:xfrm>
          <a:prstGeom prst="leftBrac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00"/>
          </a:p>
        </p:txBody>
      </p:sp>
      <p:sp>
        <p:nvSpPr>
          <p:cNvPr id="76" name="TextBox 57"/>
          <p:cNvSpPr txBox="1"/>
          <p:nvPr/>
        </p:nvSpPr>
        <p:spPr>
          <a:xfrm>
            <a:off x="1066800" y="6222514"/>
            <a:ext cx="1931042" cy="292388"/>
          </a:xfrm>
          <a:prstGeom prst="rect">
            <a:avLst/>
          </a:prstGeom>
          <a:noFill/>
        </p:spPr>
        <p:txBody>
          <a:bodyPr wrap="square" rtlCol="0">
            <a:spAutoFit/>
          </a:bodyPr>
          <a:lstStyle/>
          <a:p>
            <a:pPr algn="ctr"/>
            <a:r>
              <a:rPr lang="en-US" sz="1300" b="1" dirty="0">
                <a:solidFill>
                  <a:srgbClr val="008000"/>
                </a:solidFill>
              </a:rPr>
              <a:t>Comparison-based</a:t>
            </a:r>
          </a:p>
        </p:txBody>
      </p:sp>
      <p:sp>
        <p:nvSpPr>
          <p:cNvPr id="78" name="TextBox 58"/>
          <p:cNvSpPr txBox="1"/>
          <p:nvPr/>
        </p:nvSpPr>
        <p:spPr>
          <a:xfrm>
            <a:off x="3075383" y="6232956"/>
            <a:ext cx="1262458" cy="292388"/>
          </a:xfrm>
          <a:prstGeom prst="rect">
            <a:avLst/>
          </a:prstGeom>
          <a:noFill/>
        </p:spPr>
        <p:txBody>
          <a:bodyPr wrap="square" rtlCol="0">
            <a:spAutoFit/>
          </a:bodyPr>
          <a:lstStyle/>
          <a:p>
            <a:pPr algn="ctr"/>
            <a:r>
              <a:rPr lang="en-US" sz="1300" b="1" dirty="0">
                <a:solidFill>
                  <a:srgbClr val="008000"/>
                </a:solidFill>
              </a:rPr>
              <a:t>Block-based</a:t>
            </a:r>
          </a:p>
        </p:txBody>
      </p:sp>
      <p:sp>
        <p:nvSpPr>
          <p:cNvPr id="82" name="TextBox 59"/>
          <p:cNvSpPr txBox="1"/>
          <p:nvPr/>
        </p:nvSpPr>
        <p:spPr>
          <a:xfrm>
            <a:off x="4394199" y="6222514"/>
            <a:ext cx="1447800" cy="292388"/>
          </a:xfrm>
          <a:prstGeom prst="rect">
            <a:avLst/>
          </a:prstGeom>
          <a:noFill/>
        </p:spPr>
        <p:txBody>
          <a:bodyPr wrap="square" rtlCol="0">
            <a:spAutoFit/>
          </a:bodyPr>
          <a:lstStyle/>
          <a:p>
            <a:pPr algn="ctr"/>
            <a:r>
              <a:rPr lang="en-US" sz="1300" b="1" dirty="0">
                <a:solidFill>
                  <a:srgbClr val="008000"/>
                </a:solidFill>
              </a:rPr>
              <a:t>Profile-based</a:t>
            </a:r>
          </a:p>
        </p:txBody>
      </p:sp>
      <p:sp>
        <p:nvSpPr>
          <p:cNvPr id="86" name="TextBox 76"/>
          <p:cNvSpPr txBox="1"/>
          <p:nvPr/>
        </p:nvSpPr>
        <p:spPr>
          <a:xfrm>
            <a:off x="6282268" y="6195084"/>
            <a:ext cx="946285" cy="292388"/>
          </a:xfrm>
          <a:prstGeom prst="rect">
            <a:avLst/>
          </a:prstGeom>
          <a:noFill/>
        </p:spPr>
        <p:txBody>
          <a:bodyPr wrap="square" rtlCol="0">
            <a:spAutoFit/>
          </a:bodyPr>
          <a:lstStyle/>
          <a:p>
            <a:pPr algn="ctr"/>
            <a:r>
              <a:rPr lang="en-US" sz="1300" b="1" dirty="0">
                <a:solidFill>
                  <a:srgbClr val="008000"/>
                </a:solidFill>
              </a:rPr>
              <a:t>Hybrid</a:t>
            </a:r>
          </a:p>
        </p:txBody>
      </p:sp>
      <p:cxnSp>
        <p:nvCxnSpPr>
          <p:cNvPr id="70" name="Straight Arrow Connector 8"/>
          <p:cNvCxnSpPr>
            <a:stCxn id="14" idx="2"/>
            <a:endCxn id="40" idx="0"/>
          </p:cNvCxnSpPr>
          <p:nvPr/>
        </p:nvCxnSpPr>
        <p:spPr>
          <a:xfrm flipH="1">
            <a:off x="6248400" y="2412571"/>
            <a:ext cx="264378" cy="21823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106"/>
          <p:cNvCxnSpPr>
            <a:stCxn id="14" idx="2"/>
            <a:endCxn id="118" idx="0"/>
          </p:cNvCxnSpPr>
          <p:nvPr/>
        </p:nvCxnSpPr>
        <p:spPr>
          <a:xfrm>
            <a:off x="6512778" y="2412571"/>
            <a:ext cx="650022" cy="27919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itle 1"/>
          <p:cNvSpPr txBox="1">
            <a:spLocks/>
          </p:cNvSpPr>
          <p:nvPr/>
        </p:nvSpPr>
        <p:spPr>
          <a:xfrm>
            <a:off x="251520" y="-8948"/>
            <a:ext cx="8892480" cy="65619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Taxonomy of Static Prioritization Methods</a:t>
            </a:r>
          </a:p>
        </p:txBody>
      </p:sp>
      <p:sp>
        <p:nvSpPr>
          <p:cNvPr id="58" name="Subtitle 2">
            <a:extLst>
              <a:ext uri="{FF2B5EF4-FFF2-40B4-BE49-F238E27FC236}">
                <a16:creationId xmlns:a16="http://schemas.microsoft.com/office/drawing/2014/main" id="{D493D303-53E5-4B08-B176-86EDFD7872AF}"/>
              </a:ext>
            </a:extLst>
          </p:cNvPr>
          <p:cNvSpPr txBox="1">
            <a:spLocks/>
          </p:cNvSpPr>
          <p:nvPr/>
        </p:nvSpPr>
        <p:spPr>
          <a:xfrm>
            <a:off x="35496" y="6681043"/>
            <a:ext cx="4320480"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4: Tackling Velocity, Variety, Volume and Veracity</a:t>
            </a:r>
          </a:p>
        </p:txBody>
      </p:sp>
    </p:spTree>
    <p:extLst>
      <p:ext uri="{BB962C8B-B14F-4D97-AF65-F5344CB8AC3E}">
        <p14:creationId xmlns:p14="http://schemas.microsoft.com/office/powerpoint/2010/main" val="3263860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1520" y="0"/>
            <a:ext cx="8892480"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Real-time Entity Resolution</a:t>
            </a:r>
          </a:p>
        </p:txBody>
      </p:sp>
      <p:sp>
        <p:nvSpPr>
          <p:cNvPr id="4" name="Content Placeholder 2"/>
          <p:cNvSpPr txBox="1">
            <a:spLocks/>
          </p:cNvSpPr>
          <p:nvPr/>
        </p:nvSpPr>
        <p:spPr>
          <a:xfrm>
            <a:off x="467544" y="908721"/>
            <a:ext cx="8676456" cy="56886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solidFill>
                  <a:srgbClr val="C00000"/>
                </a:solidFill>
              </a:rPr>
              <a:t>Same</a:t>
            </a:r>
            <a:r>
              <a:rPr lang="en-US" sz="2800" dirty="0"/>
              <a:t> workflow as Generations 1 and 2:</a:t>
            </a:r>
          </a:p>
          <a:p>
            <a:pPr marL="0" indent="0">
              <a:buNone/>
            </a:pPr>
            <a:endParaRPr lang="en-US" sz="2800" dirty="0"/>
          </a:p>
          <a:p>
            <a:pPr marL="0" indent="0">
              <a:buNone/>
            </a:pPr>
            <a:endParaRPr lang="en-US" sz="1600" dirty="0"/>
          </a:p>
          <a:p>
            <a:pPr marL="0" indent="0">
              <a:buNone/>
            </a:pPr>
            <a:r>
              <a:rPr lang="en-US" sz="2800" dirty="0">
                <a:solidFill>
                  <a:srgbClr val="C00000"/>
                </a:solidFill>
              </a:rPr>
              <a:t>Same</a:t>
            </a:r>
            <a:r>
              <a:rPr lang="en-US" sz="2800" dirty="0"/>
              <a:t> scope (so far):</a:t>
            </a:r>
          </a:p>
          <a:p>
            <a:r>
              <a:rPr lang="en-US" sz="2800" dirty="0"/>
              <a:t>Structured data</a:t>
            </a:r>
          </a:p>
          <a:p>
            <a:endParaRPr lang="en-US" sz="2000" dirty="0"/>
          </a:p>
          <a:p>
            <a:pPr marL="0" indent="0">
              <a:buNone/>
            </a:pPr>
            <a:r>
              <a:rPr lang="en-US" sz="2800" dirty="0">
                <a:solidFill>
                  <a:srgbClr val="C00000"/>
                </a:solidFill>
              </a:rPr>
              <a:t>Different</a:t>
            </a:r>
            <a:r>
              <a:rPr lang="en-US" sz="2800" dirty="0"/>
              <a:t> input:</a:t>
            </a:r>
          </a:p>
          <a:p>
            <a:r>
              <a:rPr lang="en-US" sz="2800" dirty="0"/>
              <a:t>stream of query entity profiles</a:t>
            </a:r>
          </a:p>
          <a:p>
            <a:endParaRPr lang="en-US" sz="2000" dirty="0"/>
          </a:p>
          <a:p>
            <a:pPr marL="0" indent="0">
              <a:buNone/>
            </a:pPr>
            <a:r>
              <a:rPr lang="en-US" sz="2800" dirty="0">
                <a:solidFill>
                  <a:srgbClr val="C00000"/>
                </a:solidFill>
              </a:rPr>
              <a:t>Different</a:t>
            </a:r>
            <a:r>
              <a:rPr lang="en-US" sz="2800" dirty="0"/>
              <a:t> goal:</a:t>
            </a:r>
          </a:p>
          <a:p>
            <a:r>
              <a:rPr lang="en-US" sz="2800" dirty="0"/>
              <a:t>resolve each query over a large dataset in the shorted possible time (&amp; with the minimum memory footprint)</a:t>
            </a:r>
          </a:p>
        </p:txBody>
      </p:sp>
      <p:sp>
        <p:nvSpPr>
          <p:cNvPr id="15" name="TextBox 14"/>
          <p:cNvSpPr txBox="1"/>
          <p:nvPr/>
        </p:nvSpPr>
        <p:spPr>
          <a:xfrm>
            <a:off x="3312098" y="1673676"/>
            <a:ext cx="958888" cy="338554"/>
          </a:xfrm>
          <a:prstGeom prst="rect">
            <a:avLst/>
          </a:prstGeom>
          <a:noFill/>
          <a:ln w="28575">
            <a:noFill/>
          </a:ln>
        </p:spPr>
        <p:txBody>
          <a:bodyPr wrap="square" rtlCol="0">
            <a:spAutoFit/>
          </a:bodyPr>
          <a:lstStyle/>
          <a:p>
            <a:pPr algn="ctr"/>
            <a:r>
              <a:rPr lang="en-US" sz="1600" b="1" dirty="0"/>
              <a:t>Blocking</a:t>
            </a:r>
          </a:p>
        </p:txBody>
      </p:sp>
      <p:sp>
        <p:nvSpPr>
          <p:cNvPr id="17" name="TextBox 16"/>
          <p:cNvSpPr txBox="1"/>
          <p:nvPr/>
        </p:nvSpPr>
        <p:spPr>
          <a:xfrm>
            <a:off x="4593928" y="1666250"/>
            <a:ext cx="1054699" cy="338554"/>
          </a:xfrm>
          <a:prstGeom prst="rect">
            <a:avLst/>
          </a:prstGeom>
          <a:noFill/>
          <a:ln w="28575">
            <a:noFill/>
          </a:ln>
        </p:spPr>
        <p:txBody>
          <a:bodyPr wrap="square" rtlCol="0">
            <a:spAutoFit/>
          </a:bodyPr>
          <a:lstStyle/>
          <a:p>
            <a:pPr algn="ctr"/>
            <a:r>
              <a:rPr lang="en-US" sz="1600" b="1" dirty="0"/>
              <a:t>Matching</a:t>
            </a:r>
          </a:p>
        </p:txBody>
      </p:sp>
      <p:cxnSp>
        <p:nvCxnSpPr>
          <p:cNvPr id="18" name="Straight Arrow Connector 17"/>
          <p:cNvCxnSpPr/>
          <p:nvPr/>
        </p:nvCxnSpPr>
        <p:spPr>
          <a:xfrm>
            <a:off x="4282467" y="1836852"/>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93928" y="1552189"/>
            <a:ext cx="1054699" cy="584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872771" y="1556694"/>
            <a:ext cx="1120246" cy="584775"/>
          </a:xfrm>
          <a:prstGeom prst="rect">
            <a:avLst/>
          </a:prstGeom>
          <a:noFill/>
          <a:ln w="28575">
            <a:solidFill>
              <a:schemeClr val="tx1"/>
            </a:solidFill>
            <a:prstDash val="lgDash"/>
          </a:ln>
        </p:spPr>
        <p:txBody>
          <a:bodyPr wrap="square" rtlCol="0">
            <a:spAutoFit/>
          </a:bodyPr>
          <a:lstStyle/>
          <a:p>
            <a:pPr algn="ctr"/>
            <a:r>
              <a:rPr lang="en-US" sz="1600" b="1" dirty="0"/>
              <a:t>Schema</a:t>
            </a:r>
            <a:br>
              <a:rPr lang="en-US" sz="1600" b="1" dirty="0"/>
            </a:br>
            <a:r>
              <a:rPr lang="en-US" sz="1600" b="1" dirty="0"/>
              <a:t>Alignment</a:t>
            </a:r>
          </a:p>
        </p:txBody>
      </p:sp>
      <p:cxnSp>
        <p:nvCxnSpPr>
          <p:cNvPr id="21" name="Straight Arrow Connector 25"/>
          <p:cNvCxnSpPr/>
          <p:nvPr/>
        </p:nvCxnSpPr>
        <p:spPr>
          <a:xfrm>
            <a:off x="3000637" y="1844578"/>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316919" y="1556792"/>
            <a:ext cx="966779" cy="584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5"/>
          <p:cNvCxnSpPr/>
          <p:nvPr/>
        </p:nvCxnSpPr>
        <p:spPr>
          <a:xfrm>
            <a:off x="5657224" y="1842952"/>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10"/>
          <p:cNvSpPr/>
          <p:nvPr/>
        </p:nvSpPr>
        <p:spPr>
          <a:xfrm>
            <a:off x="5947188" y="1545900"/>
            <a:ext cx="1054699" cy="58477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954606" y="1666250"/>
            <a:ext cx="1054699" cy="338554"/>
          </a:xfrm>
          <a:prstGeom prst="rect">
            <a:avLst/>
          </a:prstGeom>
          <a:noFill/>
          <a:ln w="28575">
            <a:noFill/>
          </a:ln>
        </p:spPr>
        <p:txBody>
          <a:bodyPr wrap="square" rtlCol="0">
            <a:spAutoFit/>
          </a:bodyPr>
          <a:lstStyle/>
          <a:p>
            <a:pPr algn="ctr"/>
            <a:r>
              <a:rPr lang="en-US" sz="1600" b="1" dirty="0"/>
              <a:t>Clustering</a:t>
            </a:r>
          </a:p>
        </p:txBody>
      </p:sp>
      <p:sp>
        <p:nvSpPr>
          <p:cNvPr id="16" name="Subtitle 2">
            <a:extLst>
              <a:ext uri="{FF2B5EF4-FFF2-40B4-BE49-F238E27FC236}">
                <a16:creationId xmlns:a16="http://schemas.microsoft.com/office/drawing/2014/main" id="{434CD39E-1E6D-4F31-8536-3F60BEB2655D}"/>
              </a:ext>
            </a:extLst>
          </p:cNvPr>
          <p:cNvSpPr txBox="1">
            <a:spLocks/>
          </p:cNvSpPr>
          <p:nvPr/>
        </p:nvSpPr>
        <p:spPr>
          <a:xfrm>
            <a:off x="35496" y="6669360"/>
            <a:ext cx="4320480"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4: Tackling Velocity, Variety, Volume and Veracity</a:t>
            </a:r>
          </a:p>
        </p:txBody>
      </p:sp>
    </p:spTree>
    <p:extLst>
      <p:ext uri="{BB962C8B-B14F-4D97-AF65-F5344CB8AC3E}">
        <p14:creationId xmlns:p14="http://schemas.microsoft.com/office/powerpoint/2010/main" val="15474595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7504" y="0"/>
            <a:ext cx="9036496"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Techniques per workflow step</a:t>
            </a:r>
          </a:p>
        </p:txBody>
      </p:sp>
      <p:sp>
        <p:nvSpPr>
          <p:cNvPr id="4" name="Content Placeholder 2"/>
          <p:cNvSpPr txBox="1">
            <a:spLocks/>
          </p:cNvSpPr>
          <p:nvPr/>
        </p:nvSpPr>
        <p:spPr>
          <a:xfrm>
            <a:off x="467544" y="908721"/>
            <a:ext cx="8676456" cy="56886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solidFill>
                  <a:srgbClr val="C00000"/>
                </a:solidFill>
              </a:rPr>
              <a:t>Incremental Blocking</a:t>
            </a:r>
          </a:p>
          <a:p>
            <a:r>
              <a:rPr lang="en-US" sz="2000" b="1" dirty="0" err="1"/>
              <a:t>DySimII</a:t>
            </a:r>
            <a:r>
              <a:rPr lang="en-US" sz="2000" dirty="0"/>
              <a:t> [1] - extends Standard Blocking</a:t>
            </a:r>
          </a:p>
          <a:p>
            <a:r>
              <a:rPr lang="en-US" sz="2000" b="1" dirty="0"/>
              <a:t>F-</a:t>
            </a:r>
            <a:r>
              <a:rPr lang="en-US" sz="2000" b="1" dirty="0" err="1"/>
              <a:t>DySNI</a:t>
            </a:r>
            <a:r>
              <a:rPr lang="en-US" sz="2000" dirty="0"/>
              <a:t> [2,3] - extends Sorted Neighborhood </a:t>
            </a:r>
          </a:p>
          <a:p>
            <a:r>
              <a:rPr lang="en-US" sz="2000" b="1" dirty="0"/>
              <a:t>(S)</a:t>
            </a:r>
            <a:r>
              <a:rPr lang="en-US" sz="2000" b="1" dirty="0" err="1"/>
              <a:t>BlockSketch</a:t>
            </a:r>
            <a:r>
              <a:rPr lang="en-US" sz="2000" dirty="0"/>
              <a:t> [4] - bounded matching time, constant memory footprint</a:t>
            </a:r>
          </a:p>
          <a:p>
            <a:pPr marL="0" indent="0">
              <a:buNone/>
            </a:pPr>
            <a:r>
              <a:rPr lang="en-US" sz="2000" dirty="0"/>
              <a:t> </a:t>
            </a:r>
          </a:p>
          <a:p>
            <a:pPr marL="0" indent="0">
              <a:buNone/>
            </a:pPr>
            <a:r>
              <a:rPr lang="en-US" sz="2800" dirty="0">
                <a:solidFill>
                  <a:srgbClr val="C00000"/>
                </a:solidFill>
              </a:rPr>
              <a:t>Incremental Matching</a:t>
            </a:r>
          </a:p>
          <a:p>
            <a:r>
              <a:rPr lang="en-US" sz="2000" b="1" dirty="0"/>
              <a:t>QDA</a:t>
            </a:r>
            <a:r>
              <a:rPr lang="en-US" sz="2000" dirty="0"/>
              <a:t> [5] - SQL-like selection queries over a single dataset</a:t>
            </a:r>
          </a:p>
          <a:p>
            <a:r>
              <a:rPr lang="en-US" sz="2000" b="1" dirty="0" err="1"/>
              <a:t>QuERy</a:t>
            </a:r>
            <a:r>
              <a:rPr lang="en-US" sz="2000" dirty="0"/>
              <a:t> [6] - complex join queries over multiple, overlapping, dirty DSs </a:t>
            </a:r>
          </a:p>
          <a:p>
            <a:r>
              <a:rPr lang="en-US" sz="2000" b="1" dirty="0"/>
              <a:t>EAQP</a:t>
            </a:r>
            <a:r>
              <a:rPr lang="en-US" sz="2000" dirty="0"/>
              <a:t> [7] - queries under data</a:t>
            </a:r>
          </a:p>
          <a:p>
            <a:r>
              <a:rPr lang="en-US" sz="2000" dirty="0"/>
              <a:t>Evolving matching rules [8]</a:t>
            </a:r>
          </a:p>
          <a:p>
            <a:pPr marL="0" indent="0">
              <a:buNone/>
            </a:pPr>
            <a:endParaRPr lang="en-US" sz="900" dirty="0"/>
          </a:p>
          <a:p>
            <a:pPr marL="0" indent="0">
              <a:buNone/>
            </a:pPr>
            <a:r>
              <a:rPr lang="en-US" sz="2800" dirty="0">
                <a:solidFill>
                  <a:srgbClr val="C00000"/>
                </a:solidFill>
              </a:rPr>
              <a:t>Incremental Clustering</a:t>
            </a:r>
          </a:p>
          <a:p>
            <a:r>
              <a:rPr lang="en-US" sz="2000" dirty="0"/>
              <a:t>Incremental Correlation Clustering [9]</a:t>
            </a:r>
          </a:p>
        </p:txBody>
      </p:sp>
      <p:sp>
        <p:nvSpPr>
          <p:cNvPr id="6" name="Subtitle 2">
            <a:extLst>
              <a:ext uri="{FF2B5EF4-FFF2-40B4-BE49-F238E27FC236}">
                <a16:creationId xmlns:a16="http://schemas.microsoft.com/office/drawing/2014/main" id="{9D9736BB-30CE-4A25-AA49-C6350ECA8BCE}"/>
              </a:ext>
            </a:extLst>
          </p:cNvPr>
          <p:cNvSpPr txBox="1">
            <a:spLocks/>
          </p:cNvSpPr>
          <p:nvPr/>
        </p:nvSpPr>
        <p:spPr>
          <a:xfrm>
            <a:off x="35496" y="6669360"/>
            <a:ext cx="4320480"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4: Tackling Velocity, Variety, Volume and Veracity</a:t>
            </a:r>
          </a:p>
        </p:txBody>
      </p:sp>
    </p:spTree>
    <p:extLst>
      <p:ext uri="{BB962C8B-B14F-4D97-AF65-F5344CB8AC3E}">
        <p14:creationId xmlns:p14="http://schemas.microsoft.com/office/powerpoint/2010/main" val="2645720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Progressive ER References</a:t>
            </a:r>
          </a:p>
        </p:txBody>
      </p:sp>
      <p:sp>
        <p:nvSpPr>
          <p:cNvPr id="3" name="Content Placeholder 2"/>
          <p:cNvSpPr>
            <a:spLocks noGrp="1"/>
          </p:cNvSpPr>
          <p:nvPr>
            <p:ph idx="1"/>
          </p:nvPr>
        </p:nvSpPr>
        <p:spPr>
          <a:xfrm>
            <a:off x="251520" y="764704"/>
            <a:ext cx="8640960" cy="5361459"/>
          </a:xfrm>
        </p:spPr>
        <p:txBody>
          <a:bodyPr>
            <a:normAutofit/>
          </a:bodyPr>
          <a:lstStyle/>
          <a:p>
            <a:pPr marL="457200" indent="-457200">
              <a:buFont typeface="+mj-lt"/>
              <a:buAutoNum type="arabicPeriod"/>
            </a:pPr>
            <a:r>
              <a:rPr lang="en-US" sz="1900" dirty="0"/>
              <a:t>S. E. </a:t>
            </a:r>
            <a:r>
              <a:rPr lang="en-US" sz="1900" dirty="0" err="1"/>
              <a:t>Whang</a:t>
            </a:r>
            <a:r>
              <a:rPr lang="en-US" sz="1900" dirty="0"/>
              <a:t>, D. </a:t>
            </a:r>
            <a:r>
              <a:rPr lang="en-US" sz="1900" dirty="0" err="1"/>
              <a:t>Marmaros</a:t>
            </a:r>
            <a:r>
              <a:rPr lang="en-US" sz="1900" dirty="0"/>
              <a:t>, and H. Garcia-Molina. Pay-as-you-go entity resolution. TKDE, 25(5):1111–1124, 2013.</a:t>
            </a:r>
          </a:p>
          <a:p>
            <a:pPr marL="457200" indent="-457200">
              <a:buFont typeface="+mj-lt"/>
              <a:buAutoNum type="arabicPeriod"/>
            </a:pPr>
            <a:r>
              <a:rPr lang="en-US" sz="1900" dirty="0"/>
              <a:t>T. </a:t>
            </a:r>
            <a:r>
              <a:rPr lang="en-US" sz="1900" dirty="0" err="1"/>
              <a:t>Papenbrock</a:t>
            </a:r>
            <a:r>
              <a:rPr lang="en-US" sz="1900" dirty="0"/>
              <a:t>, A. </a:t>
            </a:r>
            <a:r>
              <a:rPr lang="en-US" sz="1900" dirty="0" err="1"/>
              <a:t>Heise</a:t>
            </a:r>
            <a:r>
              <a:rPr lang="en-US" sz="1900" dirty="0"/>
              <a:t>, and F. </a:t>
            </a:r>
            <a:r>
              <a:rPr lang="en-US" sz="1900" dirty="0" err="1"/>
              <a:t>Naumann</a:t>
            </a:r>
            <a:r>
              <a:rPr lang="en-US" sz="1900" dirty="0"/>
              <a:t>. Progressive duplicate detection. TKDE, 27(5):1316–1329, 2015.</a:t>
            </a:r>
          </a:p>
          <a:p>
            <a:pPr marL="457200" indent="-457200">
              <a:buFont typeface="+mj-lt"/>
              <a:buAutoNum type="arabicPeriod"/>
            </a:pPr>
            <a:r>
              <a:rPr lang="en-US" sz="1900" dirty="0"/>
              <a:t>G. </a:t>
            </a:r>
            <a:r>
              <a:rPr lang="en-US" sz="1900" dirty="0" err="1"/>
              <a:t>Simonini</a:t>
            </a:r>
            <a:r>
              <a:rPr lang="en-US" sz="1900" dirty="0"/>
              <a:t>, G. </a:t>
            </a:r>
            <a:r>
              <a:rPr lang="en-US" sz="1900" dirty="0" err="1"/>
              <a:t>Papadakis</a:t>
            </a:r>
            <a:r>
              <a:rPr lang="en-US" sz="1900" dirty="0"/>
              <a:t>, T. </a:t>
            </a:r>
            <a:r>
              <a:rPr lang="en-US" sz="1900" dirty="0" err="1"/>
              <a:t>Palpanas</a:t>
            </a:r>
            <a:r>
              <a:rPr lang="en-US" sz="1900" dirty="0"/>
              <a:t>, S. </a:t>
            </a:r>
            <a:r>
              <a:rPr lang="en-US" sz="1900" dirty="0" err="1"/>
              <a:t>Bergamaschi</a:t>
            </a:r>
            <a:r>
              <a:rPr lang="en-US" sz="1900" dirty="0"/>
              <a:t>. Schema-Agnostic Progressive Entity Resolution. IEEE Trans. </a:t>
            </a:r>
            <a:r>
              <a:rPr lang="en-US" sz="1900" dirty="0" err="1"/>
              <a:t>Knowl</a:t>
            </a:r>
            <a:r>
              <a:rPr lang="en-US" sz="1900" dirty="0"/>
              <a:t>. Data Eng. 31(6): 1208-1221 (2019)</a:t>
            </a:r>
          </a:p>
          <a:p>
            <a:pPr marL="457200" indent="-457200">
              <a:buFont typeface="+mj-lt"/>
              <a:buAutoNum type="arabicPeriod"/>
            </a:pPr>
            <a:r>
              <a:rPr lang="en-US" sz="1900" dirty="0"/>
              <a:t>Y. </a:t>
            </a:r>
            <a:r>
              <a:rPr lang="en-US" sz="1900" dirty="0" err="1"/>
              <a:t>Altowim</a:t>
            </a:r>
            <a:r>
              <a:rPr lang="en-US" sz="1900" dirty="0"/>
              <a:t> and S. </a:t>
            </a:r>
            <a:r>
              <a:rPr lang="en-US" sz="1900" dirty="0" err="1"/>
              <a:t>Mehrotra</a:t>
            </a:r>
            <a:r>
              <a:rPr lang="en-US" sz="1900" dirty="0"/>
              <a:t>. Parallel progressive approach to entity resolution using </a:t>
            </a:r>
            <a:r>
              <a:rPr lang="en-US" sz="1900" dirty="0" err="1"/>
              <a:t>mapreduce</a:t>
            </a:r>
            <a:r>
              <a:rPr lang="en-US" sz="1900" dirty="0"/>
              <a:t>. In ICDE, pages 909–920, 2017.</a:t>
            </a:r>
          </a:p>
        </p:txBody>
      </p:sp>
      <p:sp>
        <p:nvSpPr>
          <p:cNvPr id="5" name="Subtitle 2">
            <a:extLst>
              <a:ext uri="{FF2B5EF4-FFF2-40B4-BE49-F238E27FC236}">
                <a16:creationId xmlns:a16="http://schemas.microsoft.com/office/drawing/2014/main" id="{AA6486ED-17B8-43B5-B0C3-E31EC8AEAFCB}"/>
              </a:ext>
            </a:extLst>
          </p:cNvPr>
          <p:cNvSpPr txBox="1">
            <a:spLocks/>
          </p:cNvSpPr>
          <p:nvPr/>
        </p:nvSpPr>
        <p:spPr>
          <a:xfrm>
            <a:off x="35496" y="6669360"/>
            <a:ext cx="4320480"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4: Tackling Velocity, Variety, Volume and Veracity</a:t>
            </a:r>
          </a:p>
        </p:txBody>
      </p:sp>
    </p:spTree>
    <p:extLst>
      <p:ext uri="{BB962C8B-B14F-4D97-AF65-F5344CB8AC3E}">
        <p14:creationId xmlns:p14="http://schemas.microsoft.com/office/powerpoint/2010/main" val="320564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Incremental ER References</a:t>
            </a:r>
          </a:p>
        </p:txBody>
      </p:sp>
      <p:sp>
        <p:nvSpPr>
          <p:cNvPr id="3" name="Content Placeholder 2"/>
          <p:cNvSpPr>
            <a:spLocks noGrp="1"/>
          </p:cNvSpPr>
          <p:nvPr>
            <p:ph idx="1"/>
          </p:nvPr>
        </p:nvSpPr>
        <p:spPr>
          <a:xfrm>
            <a:off x="251520" y="764704"/>
            <a:ext cx="8640960" cy="5361459"/>
          </a:xfrm>
        </p:spPr>
        <p:txBody>
          <a:bodyPr>
            <a:normAutofit fontScale="92500" lnSpcReduction="20000"/>
          </a:bodyPr>
          <a:lstStyle/>
          <a:p>
            <a:pPr marL="457200" indent="-457200">
              <a:buFont typeface="+mj-lt"/>
              <a:buAutoNum type="arabicPeriod"/>
            </a:pPr>
            <a:r>
              <a:rPr lang="en-US" sz="1900" dirty="0"/>
              <a:t>B. Ramadan and P. Christen, H. Liang, and R. W. </a:t>
            </a:r>
            <a:r>
              <a:rPr lang="en-US" sz="1900" dirty="0" err="1"/>
              <a:t>Gayler</a:t>
            </a:r>
            <a:r>
              <a:rPr lang="en-US" sz="1900" dirty="0"/>
              <a:t>, and D. Hawking. Dynamic similarity-aware inverted indexing for real-time entity resolution. In PAKDD Workshops, pages 47–58, 2013.</a:t>
            </a:r>
          </a:p>
          <a:p>
            <a:pPr marL="457200" indent="-457200">
              <a:buFont typeface="+mj-lt"/>
              <a:buAutoNum type="arabicPeriod"/>
            </a:pPr>
            <a:r>
              <a:rPr lang="en-US" sz="1900" dirty="0"/>
              <a:t>B. Ramadan and P. Christen. Forest-based dynamic sorted neighborhood indexing for real-time entity resolution. In CIKM, pages 1787–1790, 2014.</a:t>
            </a:r>
          </a:p>
          <a:p>
            <a:pPr marL="457200" indent="-457200">
              <a:buFont typeface="+mj-lt"/>
              <a:buAutoNum type="arabicPeriod"/>
            </a:pPr>
            <a:r>
              <a:rPr lang="en-US" sz="1900" dirty="0"/>
              <a:t>B. Ramadan and P. Christen, H. Liang, and R. W. </a:t>
            </a:r>
            <a:r>
              <a:rPr lang="en-US" sz="1900" dirty="0" err="1"/>
              <a:t>Gayler</a:t>
            </a:r>
            <a:r>
              <a:rPr lang="en-US" sz="1900" dirty="0"/>
              <a:t>. Dynamic sorted neighborhood indexing for real-time entity resolution. J. Data and Information Quality, 6(4):15:1–15:29, 2015.</a:t>
            </a:r>
          </a:p>
          <a:p>
            <a:pPr marL="457200" indent="-457200">
              <a:buFont typeface="+mj-lt"/>
              <a:buAutoNum type="arabicPeriod"/>
            </a:pPr>
            <a:r>
              <a:rPr lang="en-US" sz="1900" dirty="0"/>
              <a:t>D. </a:t>
            </a:r>
            <a:r>
              <a:rPr lang="en-US" sz="1900" dirty="0" err="1"/>
              <a:t>Karapiperis</a:t>
            </a:r>
            <a:r>
              <a:rPr lang="en-US" sz="1900" dirty="0"/>
              <a:t>, A. </a:t>
            </a:r>
            <a:r>
              <a:rPr lang="en-US" sz="1900" dirty="0" err="1"/>
              <a:t>Gkoulalas-Divanis</a:t>
            </a:r>
            <a:r>
              <a:rPr lang="en-US" sz="1900" dirty="0"/>
              <a:t>, V. S. </a:t>
            </a:r>
            <a:r>
              <a:rPr lang="en-US" sz="1900" dirty="0" err="1"/>
              <a:t>Verykios</a:t>
            </a:r>
            <a:r>
              <a:rPr lang="en-US" sz="1900" dirty="0"/>
              <a:t>. Summarization Algorithms for Record Linkage. EDBT 2018: 73-84.</a:t>
            </a:r>
          </a:p>
          <a:p>
            <a:pPr marL="457200" indent="-457200">
              <a:buFont typeface="+mj-lt"/>
              <a:buAutoNum type="arabicPeriod"/>
            </a:pPr>
            <a:r>
              <a:rPr lang="en-US" sz="1900" dirty="0"/>
              <a:t>H. </a:t>
            </a:r>
            <a:r>
              <a:rPr lang="en-US" sz="1900" dirty="0" err="1"/>
              <a:t>Altwaijry</a:t>
            </a:r>
            <a:r>
              <a:rPr lang="en-US" sz="1900" dirty="0"/>
              <a:t>, D. V. Kalashnikov, and S. </a:t>
            </a:r>
            <a:r>
              <a:rPr lang="en-US" sz="1900" dirty="0" err="1"/>
              <a:t>Mehrotra</a:t>
            </a:r>
            <a:r>
              <a:rPr lang="en-US" sz="1900" dirty="0"/>
              <a:t>. QDA: A query-driven approach to entity resolution. TKDE, 29(2):402–417, 2017.</a:t>
            </a:r>
          </a:p>
          <a:p>
            <a:pPr marL="457200" indent="-457200">
              <a:buFont typeface="+mj-lt"/>
              <a:buAutoNum type="arabicPeriod"/>
            </a:pPr>
            <a:r>
              <a:rPr lang="en-US" sz="1900" dirty="0"/>
              <a:t>H. </a:t>
            </a:r>
            <a:r>
              <a:rPr lang="en-US" sz="1900" dirty="0" err="1"/>
              <a:t>Altwaijry</a:t>
            </a:r>
            <a:r>
              <a:rPr lang="en-US" sz="1900" dirty="0"/>
              <a:t>, S. </a:t>
            </a:r>
            <a:r>
              <a:rPr lang="en-US" sz="1900" dirty="0" err="1"/>
              <a:t>Mehrotra</a:t>
            </a:r>
            <a:r>
              <a:rPr lang="en-US" sz="1900" dirty="0"/>
              <a:t>, and D. V. Kalashnikov. Query: A framework for integrating entity resolution with query processing. PVLDB, 9(3):120–131, 2015.</a:t>
            </a:r>
          </a:p>
          <a:p>
            <a:pPr marL="457200" indent="-457200">
              <a:buFont typeface="+mj-lt"/>
              <a:buAutoNum type="arabicPeriod"/>
            </a:pPr>
            <a:r>
              <a:rPr lang="en-US" sz="1900" dirty="0"/>
              <a:t>E. </a:t>
            </a:r>
            <a:r>
              <a:rPr lang="en-US" sz="1900" dirty="0" err="1"/>
              <a:t>Ioannou</a:t>
            </a:r>
            <a:r>
              <a:rPr lang="en-US" sz="1900" dirty="0"/>
              <a:t>, W. </a:t>
            </a:r>
            <a:r>
              <a:rPr lang="en-US" sz="1900" dirty="0" err="1"/>
              <a:t>Nejdl</a:t>
            </a:r>
            <a:r>
              <a:rPr lang="en-US" sz="1900" dirty="0"/>
              <a:t>, C. </a:t>
            </a:r>
            <a:r>
              <a:rPr lang="en-US" sz="1900" dirty="0" err="1"/>
              <a:t>Niederée</a:t>
            </a:r>
            <a:r>
              <a:rPr lang="en-US" sz="1900" dirty="0"/>
              <a:t>, and Y. </a:t>
            </a:r>
            <a:r>
              <a:rPr lang="en-US" sz="1900" dirty="0" err="1"/>
              <a:t>Velegrakis</a:t>
            </a:r>
            <a:r>
              <a:rPr lang="en-US" sz="1900" dirty="0"/>
              <a:t>. On-the-fly entity-aware query processing in the presence of linkage. PVLDB, 3(1): 429–438, 2010.</a:t>
            </a:r>
          </a:p>
          <a:p>
            <a:pPr marL="457200" indent="-457200">
              <a:buFont typeface="+mj-lt"/>
              <a:buAutoNum type="arabicPeriod"/>
            </a:pPr>
            <a:r>
              <a:rPr lang="en-US" sz="1900" dirty="0"/>
              <a:t>S. E. </a:t>
            </a:r>
            <a:r>
              <a:rPr lang="en-US" sz="1900" dirty="0" err="1"/>
              <a:t>Whang</a:t>
            </a:r>
            <a:r>
              <a:rPr lang="en-US" sz="1900" dirty="0"/>
              <a:t> and H. Garcia-Molina. Entity resolution with evolving rules. PVLDB, 3(1):1326–1337, 2010.</a:t>
            </a:r>
          </a:p>
          <a:p>
            <a:pPr marL="457200" indent="-457200">
              <a:buFont typeface="+mj-lt"/>
              <a:buAutoNum type="arabicPeriod"/>
            </a:pPr>
            <a:r>
              <a:rPr lang="en-US" sz="1900" dirty="0"/>
              <a:t>A. </a:t>
            </a:r>
            <a:r>
              <a:rPr lang="en-US" sz="1900" dirty="0" err="1"/>
              <a:t>Gruenheid</a:t>
            </a:r>
            <a:r>
              <a:rPr lang="en-US" sz="1900" dirty="0"/>
              <a:t>, X. L. Dong, and D. </a:t>
            </a:r>
            <a:r>
              <a:rPr lang="en-US" sz="1900" dirty="0" err="1"/>
              <a:t>Srivastava</a:t>
            </a:r>
            <a:r>
              <a:rPr lang="en-US" sz="1900" dirty="0"/>
              <a:t>. Incremental record linkage. Proc. VLDB Endow., 7(9):697–708, May 2014. ISSN 2150-8097.</a:t>
            </a:r>
          </a:p>
        </p:txBody>
      </p:sp>
      <p:sp>
        <p:nvSpPr>
          <p:cNvPr id="5" name="Subtitle 2">
            <a:extLst>
              <a:ext uri="{FF2B5EF4-FFF2-40B4-BE49-F238E27FC236}">
                <a16:creationId xmlns:a16="http://schemas.microsoft.com/office/drawing/2014/main" id="{FC2886A5-1FE7-4035-8CC3-080E09EAD787}"/>
              </a:ext>
            </a:extLst>
          </p:cNvPr>
          <p:cNvSpPr txBox="1">
            <a:spLocks/>
          </p:cNvSpPr>
          <p:nvPr/>
        </p:nvSpPr>
        <p:spPr>
          <a:xfrm>
            <a:off x="35496" y="6669360"/>
            <a:ext cx="4320480"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4: Tackling Velocity, Variety, Volume and Veracity</a:t>
            </a:r>
          </a:p>
        </p:txBody>
      </p:sp>
    </p:spTree>
    <p:extLst>
      <p:ext uri="{BB962C8B-B14F-4D97-AF65-F5344CB8AC3E}">
        <p14:creationId xmlns:p14="http://schemas.microsoft.com/office/powerpoint/2010/main" val="16240006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548B5E89-B67A-4100-A1B9-FD7FB4F2A90C}"/>
              </a:ext>
            </a:extLst>
          </p:cNvPr>
          <p:cNvSpPr txBox="1">
            <a:spLocks/>
          </p:cNvSpPr>
          <p:nvPr/>
        </p:nvSpPr>
        <p:spPr>
          <a:xfrm>
            <a:off x="125760" y="3111003"/>
            <a:ext cx="7686600" cy="12541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b="1" dirty="0"/>
              <a:t>Deep Learning for Entity Resolution</a:t>
            </a:r>
          </a:p>
          <a:p>
            <a:pPr lvl="1"/>
            <a:r>
              <a:rPr lang="en-US" sz="2400" dirty="0"/>
              <a:t>Crowd-sourced Entity Resolution</a:t>
            </a:r>
          </a:p>
        </p:txBody>
      </p:sp>
      <p:sp>
        <p:nvSpPr>
          <p:cNvPr id="5" name="Subtitle 2">
            <a:extLst>
              <a:ext uri="{FF2B5EF4-FFF2-40B4-BE49-F238E27FC236}">
                <a16:creationId xmlns:a16="http://schemas.microsoft.com/office/drawing/2014/main" id="{CCFB44C0-650E-46EF-AE34-4BA45ED0DD2D}"/>
              </a:ext>
            </a:extLst>
          </p:cNvPr>
          <p:cNvSpPr txBox="1">
            <a:spLocks/>
          </p:cNvSpPr>
          <p:nvPr/>
        </p:nvSpPr>
        <p:spPr>
          <a:xfrm>
            <a:off x="-326" y="1684524"/>
            <a:ext cx="7956376" cy="1312427"/>
          </a:xfrm>
          <a:prstGeom prst="rect">
            <a:avLst/>
          </a:prstGeom>
          <a:solidFill>
            <a:schemeClr val="tx1"/>
          </a:solidFill>
        </p:spPr>
        <p:txBody>
          <a:bodyPr vert="horz" lIns="252000" tIns="0" rIns="91440" bIns="45720" rtlCol="0" anchor="ctr">
            <a:normAutofit/>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endParaRPr lang="en-US" dirty="0"/>
          </a:p>
        </p:txBody>
      </p:sp>
      <p:sp>
        <p:nvSpPr>
          <p:cNvPr id="2" name="Τίτλος 1">
            <a:extLst>
              <a:ext uri="{FF2B5EF4-FFF2-40B4-BE49-F238E27FC236}">
                <a16:creationId xmlns:a16="http://schemas.microsoft.com/office/drawing/2014/main" id="{42B0234A-28F7-47F0-84DB-EFDD1168BD42}"/>
              </a:ext>
            </a:extLst>
          </p:cNvPr>
          <p:cNvSpPr txBox="1">
            <a:spLocks/>
          </p:cNvSpPr>
          <p:nvPr/>
        </p:nvSpPr>
        <p:spPr>
          <a:xfrm>
            <a:off x="186528" y="1670845"/>
            <a:ext cx="8633944" cy="1326105"/>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bg2"/>
                </a:solidFill>
              </a:rPr>
              <a:t>Part C – Entity Resolution Revisited:    </a:t>
            </a:r>
          </a:p>
          <a:p>
            <a:pPr algn="l"/>
            <a:r>
              <a:rPr lang="en-US" dirty="0">
                <a:solidFill>
                  <a:schemeClr val="bg2"/>
                </a:solidFill>
              </a:rPr>
              <a:t>       Leveraging External Knowledge</a:t>
            </a:r>
          </a:p>
        </p:txBody>
      </p:sp>
      <p:sp>
        <p:nvSpPr>
          <p:cNvPr id="6" name="Θέση περιεχομένου 2">
            <a:extLst>
              <a:ext uri="{FF2B5EF4-FFF2-40B4-BE49-F238E27FC236}">
                <a16:creationId xmlns:a16="http://schemas.microsoft.com/office/drawing/2014/main" id="{991A5647-8CC0-42AB-BAFC-4BA2244BF5F5}"/>
              </a:ext>
            </a:extLst>
          </p:cNvPr>
          <p:cNvSpPr txBox="1">
            <a:spLocks/>
          </p:cNvSpPr>
          <p:nvPr/>
        </p:nvSpPr>
        <p:spPr>
          <a:xfrm>
            <a:off x="251520" y="4119115"/>
            <a:ext cx="8892480" cy="17581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a:t>Challenges and Final Remarks</a:t>
            </a:r>
            <a:endParaRPr lang="el-GR" sz="3300" dirty="0"/>
          </a:p>
        </p:txBody>
      </p:sp>
      <p:sp>
        <p:nvSpPr>
          <p:cNvPr id="7" name="Θέση περιεχομένου 2">
            <a:extLst>
              <a:ext uri="{FF2B5EF4-FFF2-40B4-BE49-F238E27FC236}">
                <a16:creationId xmlns:a16="http://schemas.microsoft.com/office/drawing/2014/main" id="{378217DE-3052-4D67-A0B2-D5AEF9CC66FA}"/>
              </a:ext>
            </a:extLst>
          </p:cNvPr>
          <p:cNvSpPr txBox="1">
            <a:spLocks/>
          </p:cNvSpPr>
          <p:nvPr/>
        </p:nvSpPr>
        <p:spPr>
          <a:xfrm>
            <a:off x="251520" y="404664"/>
            <a:ext cx="8892480"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a:t>Introduction</a:t>
            </a:r>
          </a:p>
          <a:p>
            <a:r>
              <a:rPr lang="en-US" sz="3300" dirty="0"/>
              <a:t>Four Generations </a:t>
            </a:r>
          </a:p>
        </p:txBody>
      </p:sp>
      <p:sp>
        <p:nvSpPr>
          <p:cNvPr id="4" name="Footer Placeholder 3">
            <a:extLst>
              <a:ext uri="{FF2B5EF4-FFF2-40B4-BE49-F238E27FC236}">
                <a16:creationId xmlns:a16="http://schemas.microsoft.com/office/drawing/2014/main" id="{05DABA9F-7E0B-4266-8C25-82C5CE6B1FD0}"/>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2607670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sp>
        <p:nvSpPr>
          <p:cNvPr id="3" name="Title 1"/>
          <p:cNvSpPr txBox="1">
            <a:spLocks/>
          </p:cNvSpPr>
          <p:nvPr/>
        </p:nvSpPr>
        <p:spPr>
          <a:xfrm>
            <a:off x="251520" y="0"/>
            <a:ext cx="8892480" cy="69269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Deep Learning</a:t>
            </a:r>
          </a:p>
        </p:txBody>
      </p:sp>
      <p:sp>
        <p:nvSpPr>
          <p:cNvPr id="4" name="Content Placeholder 2"/>
          <p:cNvSpPr txBox="1">
            <a:spLocks/>
          </p:cNvSpPr>
          <p:nvPr/>
        </p:nvSpPr>
        <p:spPr>
          <a:xfrm>
            <a:off x="323528" y="908721"/>
            <a:ext cx="8640960" cy="56886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Specific class of Machine Learning / Data Mining</a:t>
            </a:r>
          </a:p>
          <a:p>
            <a:r>
              <a:rPr lang="en-US" sz="2800" dirty="0"/>
              <a:t>Teaches computers to do what comes naturally to humans: learn by example </a:t>
            </a:r>
          </a:p>
          <a:p>
            <a:r>
              <a:rPr lang="en-US" sz="2800" dirty="0"/>
              <a:t>Goal: learn a complicated function from the data </a:t>
            </a:r>
          </a:p>
          <a:p>
            <a:r>
              <a:rPr lang="en-US" sz="2800" dirty="0"/>
              <a:t>Ideal for </a:t>
            </a:r>
            <a:r>
              <a:rPr lang="en-US" sz="2800" dirty="0">
                <a:solidFill>
                  <a:srgbClr val="C00000"/>
                </a:solidFill>
              </a:rPr>
              <a:t>complex</a:t>
            </a:r>
            <a:r>
              <a:rPr lang="en-US" sz="2800" dirty="0"/>
              <a:t> tasks involving </a:t>
            </a:r>
            <a:r>
              <a:rPr lang="en-US" sz="2800" dirty="0">
                <a:solidFill>
                  <a:srgbClr val="C00000"/>
                </a:solidFill>
              </a:rPr>
              <a:t>multi-dimensional</a:t>
            </a:r>
            <a:r>
              <a:rPr lang="en-US" sz="2800" dirty="0"/>
              <a:t> data </a:t>
            </a:r>
          </a:p>
          <a:p>
            <a:r>
              <a:rPr lang="en-US" sz="2800" dirty="0"/>
              <a:t>Has transformed many fields, e.g., computer vision, speech recognition, natural language processing, etc.</a:t>
            </a:r>
          </a:p>
          <a:p>
            <a:pPr lvl="1"/>
            <a:r>
              <a:rPr lang="en-US" sz="2400" dirty="0"/>
              <a:t>Similar performance, or even better, to human expert performance</a:t>
            </a:r>
          </a:p>
          <a:p>
            <a:r>
              <a:rPr lang="en-US" sz="2800" dirty="0"/>
              <a:t>Details in [1]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4860478"/>
            <a:ext cx="4743033" cy="2053477"/>
          </a:xfrm>
          <a:prstGeom prst="rect">
            <a:avLst/>
          </a:prstGeom>
        </p:spPr>
      </p:pic>
    </p:spTree>
    <p:extLst>
      <p:ext uri="{BB962C8B-B14F-4D97-AF65-F5344CB8AC3E}">
        <p14:creationId xmlns:p14="http://schemas.microsoft.com/office/powerpoint/2010/main" val="412188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692696"/>
          </a:xfrm>
        </p:spPr>
        <p:txBody>
          <a:bodyPr>
            <a:normAutofit fontScale="90000"/>
          </a:bodyPr>
          <a:lstStyle/>
          <a:p>
            <a:pPr algn="l"/>
            <a:r>
              <a:rPr lang="en-US" dirty="0"/>
              <a:t>Embeddings</a:t>
            </a:r>
          </a:p>
        </p:txBody>
      </p:sp>
      <p:sp>
        <p:nvSpPr>
          <p:cNvPr id="3" name="Content Placeholder 2"/>
          <p:cNvSpPr>
            <a:spLocks noGrp="1"/>
          </p:cNvSpPr>
          <p:nvPr>
            <p:ph idx="1"/>
          </p:nvPr>
        </p:nvSpPr>
        <p:spPr>
          <a:xfrm>
            <a:off x="251520" y="908720"/>
            <a:ext cx="8892480" cy="2520280"/>
          </a:xfrm>
        </p:spPr>
        <p:txBody>
          <a:bodyPr>
            <a:noAutofit/>
          </a:bodyPr>
          <a:lstStyle/>
          <a:p>
            <a:r>
              <a:rPr lang="en-US" sz="2800" dirty="0"/>
              <a:t>Based on the </a:t>
            </a:r>
            <a:r>
              <a:rPr lang="en-US" sz="2800" dirty="0">
                <a:solidFill>
                  <a:schemeClr val="accent1"/>
                </a:solidFill>
              </a:rPr>
              <a:t>distributional hypothesis</a:t>
            </a:r>
            <a:endParaRPr lang="el-GR" sz="2800" dirty="0">
              <a:solidFill>
                <a:schemeClr val="accent1"/>
              </a:solidFill>
            </a:endParaRPr>
          </a:p>
          <a:p>
            <a:pPr marL="0" indent="0">
              <a:buNone/>
            </a:pPr>
            <a:r>
              <a:rPr lang="el-GR" sz="2800" dirty="0">
                <a:solidFill>
                  <a:schemeClr val="accent1"/>
                </a:solidFill>
              </a:rPr>
              <a:t>    </a:t>
            </a:r>
            <a:r>
              <a:rPr lang="en-US" sz="2800" dirty="0"/>
              <a:t>i.e., words appearing in the same context share meaning </a:t>
            </a:r>
            <a:endParaRPr lang="el-GR" sz="2800" dirty="0"/>
          </a:p>
          <a:p>
            <a:r>
              <a:rPr lang="en-US" sz="2800" dirty="0"/>
              <a:t>Each word is represented as a distribution of weights (positive or negative) across specific dimensions</a:t>
            </a:r>
          </a:p>
        </p:txBody>
      </p:sp>
      <p:sp>
        <p:nvSpPr>
          <p:cNvPr id="5" name="Subtitle 2">
            <a:extLst>
              <a:ext uri="{FF2B5EF4-FFF2-40B4-BE49-F238E27FC236}">
                <a16:creationId xmlns:a16="http://schemas.microsoft.com/office/drawing/2014/main" id="{9704CD82-710A-48BE-84B3-AD22445EB397}"/>
              </a:ext>
            </a:extLst>
          </p:cNvPr>
          <p:cNvSpPr txBox="1">
            <a:spLocks/>
          </p:cNvSpPr>
          <p:nvPr/>
        </p:nvSpPr>
        <p:spPr>
          <a:xfrm>
            <a:off x="35496" y="6669360"/>
            <a:ext cx="4320480" cy="204341"/>
          </a:xfrm>
          <a:prstGeom prst="rect">
            <a:avLst/>
          </a:prstGeom>
          <a:solidFill>
            <a:schemeClr val="tx1"/>
          </a:solidFill>
        </p:spPr>
        <p:txBody>
          <a:bodyPr vert="horz" lIns="72000" tIns="0" rIns="36000" bIns="36000" rtlCol="0" anchor="ctr">
            <a:normAutofit fontScale="92500" lnSpcReduction="20000"/>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just"/>
            <a:r>
              <a:rPr lang="en-US" sz="1400" i="0" dirty="0">
                <a:latin typeface="Calibri (Headings)"/>
              </a:rPr>
              <a:t>Generation 4: Tackling Velocity, Variety, Volume and Veracity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328" y="3125613"/>
            <a:ext cx="4741001" cy="313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BE9E2122-F70F-4454-98AF-6BFE95A37CC3}"/>
              </a:ext>
            </a:extLst>
          </p:cNvPr>
          <p:cNvSpPr/>
          <p:nvPr/>
        </p:nvSpPr>
        <p:spPr>
          <a:xfrm>
            <a:off x="251520" y="2924944"/>
            <a:ext cx="4464496" cy="3539430"/>
          </a:xfrm>
          <a:prstGeom prst="rect">
            <a:avLst/>
          </a:prstGeom>
        </p:spPr>
        <p:txBody>
          <a:bodyPr wrap="square">
            <a:spAutoFit/>
          </a:bodyPr>
          <a:lstStyle/>
          <a:p>
            <a:pPr marL="360363" indent="-360363">
              <a:buFont typeface="Arial" panose="020B0604020202020204" pitchFamily="34" charset="0"/>
              <a:buChar char="•"/>
            </a:pPr>
            <a:r>
              <a:rPr lang="en-US" sz="2800" dirty="0"/>
              <a:t>Goal: capture </a:t>
            </a:r>
            <a:r>
              <a:rPr lang="en-US" sz="2800" dirty="0">
                <a:solidFill>
                  <a:srgbClr val="C00000"/>
                </a:solidFill>
              </a:rPr>
              <a:t>semantic</a:t>
            </a:r>
            <a:r>
              <a:rPr lang="en-US" sz="2800" dirty="0"/>
              <a:t> string similarities</a:t>
            </a:r>
          </a:p>
          <a:p>
            <a:pPr marL="360363" indent="-360363">
              <a:buFont typeface="Arial" panose="020B0604020202020204" pitchFamily="34" charset="0"/>
              <a:buChar char="•"/>
            </a:pPr>
            <a:r>
              <a:rPr lang="en-US" sz="2800" dirty="0"/>
              <a:t>Popular embeddings </a:t>
            </a:r>
            <a:r>
              <a:rPr lang="el-GR" sz="2800" dirty="0"/>
              <a:t>    </a:t>
            </a:r>
            <a:r>
              <a:rPr lang="en-US" sz="2800" dirty="0"/>
              <a:t>pre-trained over huge corpora:</a:t>
            </a:r>
          </a:p>
          <a:p>
            <a:pPr marL="800100" lvl="1" indent="-342900">
              <a:buFontTx/>
              <a:buChar char="-"/>
            </a:pPr>
            <a:r>
              <a:rPr lang="en-US" sz="2800" dirty="0"/>
              <a:t>Word2Vec [5] </a:t>
            </a:r>
            <a:endParaRPr lang="el-GR" sz="2800" dirty="0"/>
          </a:p>
          <a:p>
            <a:pPr marL="800100" lvl="1" indent="-342900">
              <a:buFontTx/>
              <a:buChar char="-"/>
            </a:pPr>
            <a:r>
              <a:rPr lang="en-US" sz="2800" dirty="0"/>
              <a:t>Glove [6] </a:t>
            </a:r>
            <a:endParaRPr lang="el-GR" sz="2800" dirty="0"/>
          </a:p>
          <a:p>
            <a:pPr marL="800100" lvl="1" indent="-342900">
              <a:buFontTx/>
              <a:buChar char="-"/>
            </a:pPr>
            <a:r>
              <a:rPr lang="en-US" sz="2800" dirty="0" err="1"/>
              <a:t>fastText</a:t>
            </a:r>
            <a:r>
              <a:rPr lang="en-US" sz="2800" dirty="0"/>
              <a:t> [7]</a:t>
            </a:r>
          </a:p>
        </p:txBody>
      </p:sp>
    </p:spTree>
    <p:extLst>
      <p:ext uri="{BB962C8B-B14F-4D97-AF65-F5344CB8AC3E}">
        <p14:creationId xmlns:p14="http://schemas.microsoft.com/office/powerpoint/2010/main" val="16875293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sp>
        <p:nvSpPr>
          <p:cNvPr id="3" name="Title 1"/>
          <p:cNvSpPr txBox="1">
            <a:spLocks/>
          </p:cNvSpPr>
          <p:nvPr/>
        </p:nvSpPr>
        <p:spPr>
          <a:xfrm>
            <a:off x="251520" y="0"/>
            <a:ext cx="8892480"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Deep Learning for Schema Matching</a:t>
            </a:r>
          </a:p>
        </p:txBody>
      </p:sp>
      <p:sp>
        <p:nvSpPr>
          <p:cNvPr id="4" name="Content Placeholder 2"/>
          <p:cNvSpPr txBox="1">
            <a:spLocks/>
          </p:cNvSpPr>
          <p:nvPr/>
        </p:nvSpPr>
        <p:spPr>
          <a:xfrm>
            <a:off x="251520" y="908721"/>
            <a:ext cx="8712968" cy="56886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t>SEMPROP</a:t>
            </a:r>
            <a:r>
              <a:rPr lang="en-US" sz="2800" dirty="0"/>
              <a:t> [2]</a:t>
            </a:r>
          </a:p>
          <a:p>
            <a:pPr marL="0" indent="0">
              <a:buNone/>
            </a:pPr>
            <a:r>
              <a:rPr lang="en-US" sz="2400" dirty="0"/>
              <a:t>Two types of matchers:</a:t>
            </a:r>
          </a:p>
          <a:p>
            <a:pPr marL="514350" indent="-514350">
              <a:buFont typeface="+mj-lt"/>
              <a:buAutoNum type="arabicPeriod"/>
            </a:pPr>
            <a:r>
              <a:rPr lang="en-US" sz="2400" dirty="0"/>
              <a:t>Semantic Matcher (</a:t>
            </a:r>
            <a:r>
              <a:rPr lang="en-US" sz="2400" dirty="0" err="1">
                <a:solidFill>
                  <a:srgbClr val="C00000"/>
                </a:solidFill>
              </a:rPr>
              <a:t>SeMa</a:t>
            </a:r>
            <a:r>
              <a:rPr lang="en-US" sz="2400" dirty="0"/>
              <a:t>) based on </a:t>
            </a:r>
            <a:r>
              <a:rPr lang="en-US" sz="2400" b="1" dirty="0">
                <a:solidFill>
                  <a:srgbClr val="0070C0"/>
                </a:solidFill>
              </a:rPr>
              <a:t>Coherent Groups</a:t>
            </a:r>
          </a:p>
          <a:p>
            <a:pPr marL="0" indent="0">
              <a:buNone/>
            </a:pPr>
            <a:r>
              <a:rPr lang="en-US" sz="2000" dirty="0"/>
              <a:t> if the average cosine similarities between all vectors in X &gt; </a:t>
            </a:r>
            <a:r>
              <a:rPr lang="el-GR" sz="2000" dirty="0"/>
              <a:t>δ → </a:t>
            </a:r>
            <a:r>
              <a:rPr lang="en-US" sz="2000" dirty="0" err="1">
                <a:solidFill>
                  <a:srgbClr val="C00000"/>
                </a:solidFill>
              </a:rPr>
              <a:t>SeMa</a:t>
            </a:r>
            <a:r>
              <a:rPr lang="en-US" sz="2000" dirty="0">
                <a:solidFill>
                  <a:srgbClr val="C00000"/>
                </a:solidFill>
              </a:rPr>
              <a:t>(+)</a:t>
            </a:r>
            <a:r>
              <a:rPr lang="en-US" sz="2000" dirty="0"/>
              <a:t>, otherwise </a:t>
            </a:r>
            <a:r>
              <a:rPr lang="en-US" sz="2000" dirty="0" err="1">
                <a:solidFill>
                  <a:srgbClr val="C00000"/>
                </a:solidFill>
              </a:rPr>
              <a:t>SeMa</a:t>
            </a:r>
            <a:r>
              <a:rPr lang="en-US" sz="2000" dirty="0">
                <a:solidFill>
                  <a:srgbClr val="C00000"/>
                </a:solidFill>
              </a:rPr>
              <a:t>(-)</a:t>
            </a:r>
          </a:p>
          <a:p>
            <a:pPr marL="514350" indent="-514350">
              <a:buFont typeface="+mj-lt"/>
              <a:buAutoNum type="arabicPeriod" startAt="2"/>
            </a:pPr>
            <a:r>
              <a:rPr lang="en-US" sz="2400" dirty="0"/>
              <a:t>Syntactic Matcher (SYNM)</a:t>
            </a:r>
          </a:p>
          <a:p>
            <a:pPr marL="630238" lvl="1" indent="-230188">
              <a:buFont typeface="+mj-lt"/>
              <a:buAutoNum type="romanLcPeriod"/>
            </a:pPr>
            <a:r>
              <a:rPr lang="en-US" sz="2000" dirty="0"/>
              <a:t>Instance matcher (</a:t>
            </a:r>
            <a:r>
              <a:rPr lang="en-US" sz="2000" dirty="0" err="1"/>
              <a:t>Jaccard</a:t>
            </a:r>
            <a:r>
              <a:rPr lang="en-US" sz="2000" dirty="0"/>
              <a:t> similarity between two sets of values)</a:t>
            </a:r>
          </a:p>
          <a:p>
            <a:pPr marL="693738" lvl="1" indent="-293688">
              <a:buFont typeface="+mj-lt"/>
              <a:buAutoNum type="romanLcPeriod"/>
            </a:pPr>
            <a:r>
              <a:rPr lang="en-US" sz="2000" dirty="0"/>
              <a:t>Name matcher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877380"/>
            <a:ext cx="5112568" cy="2374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87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Text Box 4"/>
          <p:cNvSpPr txBox="1">
            <a:spLocks noChangeArrowheads="1"/>
          </p:cNvSpPr>
          <p:nvPr/>
        </p:nvSpPr>
        <p:spPr bwMode="auto">
          <a:xfrm>
            <a:off x="4002007" y="2072308"/>
            <a:ext cx="4899023" cy="1884618"/>
          </a:xfrm>
          <a:prstGeom prst="rect">
            <a:avLst/>
          </a:prstGeom>
          <a:noFill/>
          <a:ln w="9525">
            <a:solidFill>
              <a:schemeClr val="tx1"/>
            </a:solidFill>
            <a:miter lim="800000"/>
            <a:headEnd/>
            <a:tailEnd/>
          </a:ln>
          <a:effectLst/>
        </p:spPr>
        <p:txBody>
          <a:bodyPr wrap="square" lIns="91434" tIns="45717" rIns="91434" bIns="45717">
            <a:spAutoFit/>
          </a:bodyPr>
          <a:lstStyle/>
          <a:p>
            <a:pPr eaLnBrk="0" hangingPunct="0">
              <a:lnSpc>
                <a:spcPct val="91000"/>
              </a:lnSpc>
              <a:buClr>
                <a:srgbClr val="000000"/>
              </a:buClr>
              <a:buSzPct val="100000"/>
              <a:buFont typeface="Arial" charset="0"/>
              <a:buNone/>
            </a:pPr>
            <a:r>
              <a:rPr lang="en-US" sz="1600" dirty="0">
                <a:latin typeface="Times New Roman" pitchFamily="18" charset="0"/>
              </a:rPr>
              <a:t>London </a:t>
            </a:r>
            <a:r>
              <a:rPr lang="en-US" sz="1600" dirty="0" err="1">
                <a:latin typeface="Times New Roman" pitchFamily="18" charset="0"/>
              </a:rPr>
              <a:t>런던</a:t>
            </a:r>
            <a:r>
              <a:rPr lang="en-US" sz="1600" dirty="0">
                <a:latin typeface="Times New Roman" pitchFamily="18" charset="0"/>
              </a:rPr>
              <a:t> </a:t>
            </a:r>
            <a:r>
              <a:rPr lang="syr-SY" sz="1600" dirty="0">
                <a:latin typeface="Times New Roman" pitchFamily="18" charset="0"/>
              </a:rPr>
              <a:t>ܠܘܢܕܘܢ</a:t>
            </a:r>
            <a:r>
              <a:rPr lang="hi-IN" sz="1600" dirty="0">
                <a:latin typeface="Times New Roman" pitchFamily="18" charset="0"/>
              </a:rPr>
              <a:t> लंडन लंदन </a:t>
            </a:r>
            <a:r>
              <a:rPr lang="gu-IN" sz="1600" dirty="0">
                <a:latin typeface="Times New Roman" pitchFamily="18" charset="0"/>
              </a:rPr>
              <a:t>લંડન </a:t>
            </a:r>
            <a:r>
              <a:rPr lang="en-US" sz="1600" dirty="0" err="1">
                <a:latin typeface="Times New Roman" pitchFamily="18" charset="0"/>
              </a:rPr>
              <a:t>ለንደን</a:t>
            </a:r>
            <a:r>
              <a:rPr lang="en-US" sz="1600" dirty="0">
                <a:latin typeface="Times New Roman" pitchFamily="18" charset="0"/>
              </a:rPr>
              <a:t> </a:t>
            </a:r>
            <a:r>
              <a:rPr lang="en-US" sz="1600" dirty="0" err="1">
                <a:latin typeface="Times New Roman" pitchFamily="18" charset="0"/>
              </a:rPr>
              <a:t>ロンドン</a:t>
            </a:r>
            <a:r>
              <a:rPr lang="en-US" sz="1600" dirty="0">
                <a:latin typeface="Times New Roman" pitchFamily="18" charset="0"/>
              </a:rPr>
              <a:t> </a:t>
            </a:r>
            <a:r>
              <a:rPr lang="bn-IN" sz="1600" dirty="0">
                <a:latin typeface="Times New Roman" pitchFamily="18" charset="0"/>
              </a:rPr>
              <a:t>লন্ডন </a:t>
            </a:r>
            <a:r>
              <a:rPr lang="th-TH" sz="1600" dirty="0">
                <a:latin typeface="Times New Roman" pitchFamily="18" charset="0"/>
              </a:rPr>
              <a:t>ลอนดอน </a:t>
            </a:r>
            <a:r>
              <a:rPr lang="ta-IN" sz="1600" dirty="0">
                <a:latin typeface="Times New Roman" pitchFamily="18" charset="0"/>
              </a:rPr>
              <a:t>இலண்டன் </a:t>
            </a:r>
            <a:r>
              <a:rPr lang="en-US" sz="1600" dirty="0" err="1">
                <a:latin typeface="Times New Roman" pitchFamily="18" charset="0"/>
              </a:rPr>
              <a:t>ლონდონი</a:t>
            </a:r>
            <a:r>
              <a:rPr lang="en-US" sz="1600" dirty="0">
                <a:latin typeface="Times New Roman" pitchFamily="18" charset="0"/>
              </a:rPr>
              <a:t> </a:t>
            </a:r>
            <a:r>
              <a:rPr lang="en-US" sz="1600" dirty="0" err="1">
                <a:latin typeface="Times New Roman" pitchFamily="18" charset="0"/>
              </a:rPr>
              <a:t>Llundain</a:t>
            </a:r>
            <a:r>
              <a:rPr lang="en-US" sz="1600" dirty="0">
                <a:latin typeface="Times New Roman" pitchFamily="18" charset="0"/>
              </a:rPr>
              <a:t> </a:t>
            </a:r>
            <a:r>
              <a:rPr lang="en-US" sz="1600" dirty="0" err="1">
                <a:latin typeface="Times New Roman" pitchFamily="18" charset="0"/>
              </a:rPr>
              <a:t>Londain</a:t>
            </a:r>
            <a:r>
              <a:rPr lang="en-US" sz="1600" dirty="0">
                <a:latin typeface="Times New Roman" pitchFamily="18" charset="0"/>
              </a:rPr>
              <a:t> </a:t>
            </a:r>
            <a:r>
              <a:rPr lang="en-US" sz="1600" dirty="0" err="1">
                <a:latin typeface="Times New Roman" pitchFamily="18" charset="0"/>
              </a:rPr>
              <a:t>Londe</a:t>
            </a:r>
            <a:r>
              <a:rPr lang="en-US" sz="1600" dirty="0">
                <a:latin typeface="Times New Roman" pitchFamily="18" charset="0"/>
              </a:rPr>
              <a:t> </a:t>
            </a:r>
            <a:r>
              <a:rPr lang="en-US" sz="1600" dirty="0" err="1">
                <a:latin typeface="Times New Roman" pitchFamily="18" charset="0"/>
              </a:rPr>
              <a:t>Londen</a:t>
            </a:r>
            <a:r>
              <a:rPr lang="en-US" sz="1600" dirty="0">
                <a:latin typeface="Times New Roman" pitchFamily="18" charset="0"/>
              </a:rPr>
              <a:t> </a:t>
            </a:r>
            <a:r>
              <a:rPr lang="en-US" sz="1600" dirty="0" err="1">
                <a:latin typeface="Times New Roman" pitchFamily="18" charset="0"/>
              </a:rPr>
              <a:t>Londen</a:t>
            </a:r>
            <a:r>
              <a:rPr lang="en-US" sz="1600" dirty="0">
                <a:latin typeface="Times New Roman" pitchFamily="18" charset="0"/>
              </a:rPr>
              <a:t> </a:t>
            </a:r>
            <a:r>
              <a:rPr lang="en-US" sz="1600" dirty="0" err="1">
                <a:latin typeface="Times New Roman" pitchFamily="18" charset="0"/>
              </a:rPr>
              <a:t>Londen</a:t>
            </a:r>
            <a:r>
              <a:rPr lang="en-US" sz="1600" dirty="0">
                <a:latin typeface="Times New Roman" pitchFamily="18" charset="0"/>
              </a:rPr>
              <a:t> </a:t>
            </a:r>
            <a:r>
              <a:rPr lang="en-US" sz="1600" dirty="0" err="1">
                <a:latin typeface="Times New Roman" pitchFamily="18" charset="0"/>
              </a:rPr>
              <a:t>Londinium</a:t>
            </a:r>
            <a:r>
              <a:rPr lang="en-US" sz="1600" dirty="0">
                <a:latin typeface="Times New Roman" pitchFamily="18" charset="0"/>
              </a:rPr>
              <a:t> London </a:t>
            </a:r>
            <a:r>
              <a:rPr lang="en-US" sz="1600" dirty="0" err="1">
                <a:latin typeface="Times New Roman" pitchFamily="18" charset="0"/>
              </a:rPr>
              <a:t>Londona</a:t>
            </a:r>
            <a:r>
              <a:rPr lang="en-US" sz="1600" dirty="0">
                <a:latin typeface="Times New Roman" pitchFamily="18" charset="0"/>
              </a:rPr>
              <a:t> </a:t>
            </a:r>
            <a:r>
              <a:rPr lang="en-US" sz="1600" dirty="0" err="1">
                <a:latin typeface="Times New Roman" pitchFamily="18" charset="0"/>
              </a:rPr>
              <a:t>Londonas</a:t>
            </a:r>
            <a:r>
              <a:rPr lang="en-US" sz="1600" dirty="0">
                <a:latin typeface="Times New Roman" pitchFamily="18" charset="0"/>
              </a:rPr>
              <a:t> </a:t>
            </a:r>
            <a:r>
              <a:rPr lang="en-US" sz="1600" dirty="0" err="1">
                <a:latin typeface="Times New Roman" pitchFamily="18" charset="0"/>
              </a:rPr>
              <a:t>Londoni</a:t>
            </a:r>
            <a:r>
              <a:rPr lang="en-US" sz="1600" dirty="0">
                <a:latin typeface="Times New Roman" pitchFamily="18" charset="0"/>
              </a:rPr>
              <a:t> </a:t>
            </a:r>
            <a:r>
              <a:rPr lang="en-US" sz="1600" dirty="0" err="1">
                <a:latin typeface="Times New Roman" pitchFamily="18" charset="0"/>
              </a:rPr>
              <a:t>Londono</a:t>
            </a:r>
            <a:r>
              <a:rPr lang="en-US" sz="1600" dirty="0">
                <a:latin typeface="Times New Roman" pitchFamily="18" charset="0"/>
              </a:rPr>
              <a:t> </a:t>
            </a:r>
            <a:r>
              <a:rPr lang="en-US" sz="1600" dirty="0" err="1">
                <a:latin typeface="Times New Roman" pitchFamily="18" charset="0"/>
              </a:rPr>
              <a:t>Londra</a:t>
            </a:r>
            <a:r>
              <a:rPr lang="en-US" sz="1600" dirty="0">
                <a:latin typeface="Times New Roman" pitchFamily="18" charset="0"/>
              </a:rPr>
              <a:t> </a:t>
            </a:r>
            <a:r>
              <a:rPr lang="en-US" sz="1600" dirty="0" err="1">
                <a:latin typeface="Times New Roman" pitchFamily="18" charset="0"/>
              </a:rPr>
              <a:t>Londres</a:t>
            </a:r>
            <a:r>
              <a:rPr lang="en-US" sz="1600" dirty="0">
                <a:latin typeface="Times New Roman" pitchFamily="18" charset="0"/>
              </a:rPr>
              <a:t> </a:t>
            </a:r>
            <a:r>
              <a:rPr lang="en-US" sz="1600" dirty="0" err="1">
                <a:latin typeface="Times New Roman" pitchFamily="18" charset="0"/>
              </a:rPr>
              <a:t>Londrez</a:t>
            </a:r>
            <a:r>
              <a:rPr lang="en-US" sz="1600" dirty="0">
                <a:latin typeface="Times New Roman" pitchFamily="18" charset="0"/>
              </a:rPr>
              <a:t> </a:t>
            </a:r>
            <a:r>
              <a:rPr lang="en-US" sz="1600" dirty="0" err="1">
                <a:latin typeface="Times New Roman" pitchFamily="18" charset="0"/>
              </a:rPr>
              <a:t>Londyn</a:t>
            </a:r>
            <a:r>
              <a:rPr lang="en-US" sz="1600" dirty="0">
                <a:latin typeface="Times New Roman" pitchFamily="18" charset="0"/>
              </a:rPr>
              <a:t> </a:t>
            </a:r>
            <a:r>
              <a:rPr lang="en-US" sz="1600" dirty="0" err="1">
                <a:latin typeface="Times New Roman" pitchFamily="18" charset="0"/>
              </a:rPr>
              <a:t>Lontoo</a:t>
            </a:r>
            <a:r>
              <a:rPr lang="en-US" sz="1600" dirty="0">
                <a:latin typeface="Times New Roman" pitchFamily="18" charset="0"/>
              </a:rPr>
              <a:t> </a:t>
            </a:r>
            <a:r>
              <a:rPr lang="en-US" sz="1600" dirty="0" err="1">
                <a:latin typeface="Times New Roman" pitchFamily="18" charset="0"/>
              </a:rPr>
              <a:t>Loundres</a:t>
            </a:r>
            <a:r>
              <a:rPr lang="en-US" sz="1600" dirty="0">
                <a:latin typeface="Times New Roman" pitchFamily="18" charset="0"/>
              </a:rPr>
              <a:t> </a:t>
            </a:r>
            <a:r>
              <a:rPr lang="en-US" sz="1600" dirty="0" err="1">
                <a:latin typeface="Times New Roman" pitchFamily="18" charset="0"/>
              </a:rPr>
              <a:t>Luân</a:t>
            </a:r>
            <a:r>
              <a:rPr lang="en-US" sz="1600" dirty="0">
                <a:latin typeface="Times New Roman" pitchFamily="18" charset="0"/>
              </a:rPr>
              <a:t> </a:t>
            </a:r>
            <a:r>
              <a:rPr lang="en-US" sz="1600" dirty="0" err="1">
                <a:latin typeface="Times New Roman" pitchFamily="18" charset="0"/>
              </a:rPr>
              <a:t>Đôn</a:t>
            </a:r>
            <a:r>
              <a:rPr lang="en-US" sz="1600" dirty="0">
                <a:latin typeface="Times New Roman" pitchFamily="18" charset="0"/>
              </a:rPr>
              <a:t> </a:t>
            </a:r>
            <a:r>
              <a:rPr lang="en-US" sz="1600" dirty="0" err="1">
                <a:latin typeface="Times New Roman" pitchFamily="18" charset="0"/>
              </a:rPr>
              <a:t>Lunden</a:t>
            </a:r>
            <a:r>
              <a:rPr lang="en-US" sz="1600" dirty="0">
                <a:latin typeface="Times New Roman" pitchFamily="18" charset="0"/>
              </a:rPr>
              <a:t> </a:t>
            </a:r>
            <a:r>
              <a:rPr lang="en-US" sz="1600" dirty="0" err="1">
                <a:latin typeface="Times New Roman" pitchFamily="18" charset="0"/>
              </a:rPr>
              <a:t>Lundúnir</a:t>
            </a:r>
            <a:r>
              <a:rPr lang="en-US" sz="1600" dirty="0">
                <a:latin typeface="Times New Roman" pitchFamily="18" charset="0"/>
              </a:rPr>
              <a:t> </a:t>
            </a:r>
            <a:r>
              <a:rPr lang="en-US" sz="1600" dirty="0" err="1">
                <a:latin typeface="Times New Roman" pitchFamily="18" charset="0"/>
              </a:rPr>
              <a:t>Lunnainn</a:t>
            </a:r>
            <a:r>
              <a:rPr lang="en-US" sz="1600" dirty="0">
                <a:latin typeface="Times New Roman" pitchFamily="18" charset="0"/>
              </a:rPr>
              <a:t> </a:t>
            </a:r>
            <a:r>
              <a:rPr lang="en-US" sz="1600" dirty="0" err="1">
                <a:latin typeface="Times New Roman" pitchFamily="18" charset="0"/>
              </a:rPr>
              <a:t>Lunnon</a:t>
            </a:r>
            <a:r>
              <a:rPr lang="en-US" sz="1600" dirty="0">
                <a:latin typeface="Times New Roman" pitchFamily="18" charset="0"/>
              </a:rPr>
              <a:t> </a:t>
            </a:r>
            <a:r>
              <a:rPr lang="ar-SA" sz="1600" dirty="0">
                <a:latin typeface="Times New Roman" pitchFamily="18" charset="0"/>
              </a:rPr>
              <a:t>لندن لندن لندن لوندون </a:t>
            </a:r>
            <a:r>
              <a:rPr lang="he-IL" sz="1600" dirty="0">
                <a:latin typeface="Times New Roman" pitchFamily="18" charset="0"/>
              </a:rPr>
              <a:t>לאנדאן לונדון</a:t>
            </a:r>
            <a:r>
              <a:rPr lang="en-US" sz="1600" dirty="0">
                <a:latin typeface="Times New Roman" pitchFamily="18" charset="0"/>
              </a:rPr>
              <a:t> </a:t>
            </a:r>
            <a:r>
              <a:rPr lang="en-US" sz="1600" dirty="0" err="1">
                <a:latin typeface="Times New Roman" pitchFamily="18" charset="0"/>
              </a:rPr>
              <a:t>Λονδίνο</a:t>
            </a:r>
            <a:r>
              <a:rPr lang="en-US" sz="1600" dirty="0">
                <a:latin typeface="Times New Roman" pitchFamily="18" charset="0"/>
              </a:rPr>
              <a:t> </a:t>
            </a:r>
            <a:r>
              <a:rPr lang="en-US" sz="1600" dirty="0" err="1">
                <a:latin typeface="Times New Roman" pitchFamily="18" charset="0"/>
              </a:rPr>
              <a:t>Лёндан</a:t>
            </a:r>
            <a:r>
              <a:rPr lang="en-US" sz="1600" dirty="0">
                <a:latin typeface="Times New Roman" pitchFamily="18" charset="0"/>
              </a:rPr>
              <a:t> </a:t>
            </a:r>
            <a:r>
              <a:rPr lang="en-US" sz="1600" dirty="0" err="1">
                <a:latin typeface="Times New Roman" pitchFamily="18" charset="0"/>
              </a:rPr>
              <a:t>Лондан</a:t>
            </a:r>
            <a:r>
              <a:rPr lang="en-US" sz="1600" dirty="0">
                <a:latin typeface="Times New Roman" pitchFamily="18" charset="0"/>
              </a:rPr>
              <a:t> </a:t>
            </a:r>
            <a:r>
              <a:rPr lang="en-US" sz="1600" dirty="0" err="1">
                <a:latin typeface="Times New Roman" pitchFamily="18" charset="0"/>
              </a:rPr>
              <a:t>Лондон</a:t>
            </a:r>
            <a:r>
              <a:rPr lang="en-US" sz="1600" dirty="0">
                <a:latin typeface="Times New Roman" pitchFamily="18" charset="0"/>
              </a:rPr>
              <a:t> </a:t>
            </a:r>
            <a:r>
              <a:rPr lang="en-US" sz="1600" dirty="0" err="1">
                <a:latin typeface="Times New Roman" pitchFamily="18" charset="0"/>
              </a:rPr>
              <a:t>Лондон</a:t>
            </a:r>
            <a:r>
              <a:rPr lang="en-US" sz="1600" dirty="0">
                <a:latin typeface="Times New Roman" pitchFamily="18" charset="0"/>
              </a:rPr>
              <a:t> </a:t>
            </a:r>
            <a:r>
              <a:rPr lang="en-US" sz="1600" dirty="0" err="1">
                <a:latin typeface="Times New Roman" pitchFamily="18" charset="0"/>
              </a:rPr>
              <a:t>Лондон</a:t>
            </a:r>
            <a:r>
              <a:rPr lang="en-US" sz="1600" dirty="0">
                <a:latin typeface="Times New Roman" pitchFamily="18" charset="0"/>
              </a:rPr>
              <a:t> </a:t>
            </a:r>
            <a:r>
              <a:rPr lang="en-US" sz="1600" dirty="0" err="1">
                <a:latin typeface="Times New Roman" pitchFamily="18" charset="0"/>
              </a:rPr>
              <a:t>Լոնդոն</a:t>
            </a:r>
            <a:r>
              <a:rPr lang="en-US" sz="1600" dirty="0">
                <a:latin typeface="Times New Roman" pitchFamily="18" charset="0"/>
              </a:rPr>
              <a:t> </a:t>
            </a:r>
            <a:r>
              <a:rPr lang="en-US" sz="1600" dirty="0" err="1">
                <a:latin typeface="Times New Roman" pitchFamily="18" charset="0"/>
              </a:rPr>
              <a:t>伦敦</a:t>
            </a:r>
            <a:r>
              <a:rPr lang="en-US" sz="1600" dirty="0">
                <a:latin typeface="Times New Roman" pitchFamily="18" charset="0"/>
              </a:rPr>
              <a:t> …</a:t>
            </a:r>
          </a:p>
        </p:txBody>
      </p:sp>
      <p:sp>
        <p:nvSpPr>
          <p:cNvPr id="487431" name="Text Box 7"/>
          <p:cNvSpPr txBox="1">
            <a:spLocks noChangeArrowheads="1"/>
          </p:cNvSpPr>
          <p:nvPr/>
        </p:nvSpPr>
        <p:spPr bwMode="auto">
          <a:xfrm>
            <a:off x="4002007" y="4092017"/>
            <a:ext cx="4899023" cy="1212511"/>
          </a:xfrm>
          <a:prstGeom prst="rect">
            <a:avLst/>
          </a:prstGeom>
          <a:noFill/>
          <a:ln w="9525">
            <a:solidFill>
              <a:schemeClr val="tx1"/>
            </a:solidFill>
            <a:miter lim="800000"/>
            <a:headEnd/>
            <a:tailEnd/>
          </a:ln>
          <a:effectLst/>
        </p:spPr>
        <p:txBody>
          <a:bodyPr wrap="square" lIns="91434" tIns="45717" rIns="91434" bIns="45717">
            <a:spAutoFit/>
          </a:bodyPr>
          <a:lstStyle/>
          <a:p>
            <a:pPr eaLnBrk="0" hangingPunct="0">
              <a:lnSpc>
                <a:spcPct val="91000"/>
              </a:lnSpc>
              <a:buClr>
                <a:srgbClr val="000000"/>
              </a:buClr>
              <a:buSzPct val="100000"/>
              <a:buFont typeface="Arial" charset="0"/>
              <a:buNone/>
            </a:pPr>
            <a:r>
              <a:rPr lang="en-US" sz="1600" dirty="0"/>
              <a:t>capital of UK, host city of the IV Olympic Games, host city of the XIV Olympic Games, future host of the XXX Olympic Games, city of the Westminster Abbey, city of the London Eye, the city described by Charles Dickens in his novels, …</a:t>
            </a:r>
          </a:p>
        </p:txBody>
      </p:sp>
      <p:sp>
        <p:nvSpPr>
          <p:cNvPr id="487432" name="Line 8"/>
          <p:cNvSpPr>
            <a:spLocks noChangeShapeType="1"/>
          </p:cNvSpPr>
          <p:nvPr/>
        </p:nvSpPr>
        <p:spPr bwMode="auto">
          <a:xfrm flipV="1">
            <a:off x="2849481" y="2804196"/>
            <a:ext cx="1158869" cy="1144594"/>
          </a:xfrm>
          <a:prstGeom prst="line">
            <a:avLst/>
          </a:prstGeom>
          <a:noFill/>
          <a:ln w="9525">
            <a:solidFill>
              <a:schemeClr val="tx1"/>
            </a:solidFill>
            <a:round/>
            <a:headEnd/>
            <a:tailEnd type="triangle" w="med" len="med"/>
          </a:ln>
          <a:effectLst/>
        </p:spPr>
        <p:txBody>
          <a:bodyPr lIns="91434" tIns="45717" rIns="91434" bIns="45717"/>
          <a:lstStyle/>
          <a:p>
            <a:endParaRPr lang="en-US"/>
          </a:p>
        </p:txBody>
      </p:sp>
      <p:sp>
        <p:nvSpPr>
          <p:cNvPr id="487433" name="Line 9"/>
          <p:cNvSpPr>
            <a:spLocks noChangeShapeType="1"/>
          </p:cNvSpPr>
          <p:nvPr/>
        </p:nvSpPr>
        <p:spPr bwMode="auto">
          <a:xfrm>
            <a:off x="2849482" y="3948792"/>
            <a:ext cx="1152525" cy="720725"/>
          </a:xfrm>
          <a:prstGeom prst="line">
            <a:avLst/>
          </a:prstGeom>
          <a:noFill/>
          <a:ln w="9525">
            <a:solidFill>
              <a:schemeClr val="tx1"/>
            </a:solidFill>
            <a:round/>
            <a:headEnd/>
            <a:tailEnd type="triangle" w="med" len="med"/>
          </a:ln>
          <a:effectLst/>
        </p:spPr>
        <p:txBody>
          <a:bodyPr lIns="91434" tIns="45717" rIns="91434" bIns="45717"/>
          <a:lstStyle/>
          <a:p>
            <a:endParaRPr lang="en-US"/>
          </a:p>
        </p:txBody>
      </p:sp>
      <p:pic>
        <p:nvPicPr>
          <p:cNvPr id="10" name="Picture 2" descr="C:\Users\a\Desktop\d813489e-50a3-4817-9cfa-cef255d3fede_201211200939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63" r="5628"/>
          <a:stretch/>
        </p:blipFill>
        <p:spPr bwMode="auto">
          <a:xfrm>
            <a:off x="101857" y="2867046"/>
            <a:ext cx="2779609" cy="21212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0BD06514-F3A3-4AFA-B970-D2D1EAEDCFEE}"/>
              </a:ext>
            </a:extLst>
          </p:cNvPr>
          <p:cNvSpPr txBox="1">
            <a:spLocks noChangeArrowheads="1"/>
          </p:cNvSpPr>
          <p:nvPr/>
        </p:nvSpPr>
        <p:spPr>
          <a:xfrm>
            <a:off x="179512" y="989091"/>
            <a:ext cx="8050177" cy="4938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Many names, descriptions, or IDs (URIs) are used for the same real-world “entity”</a:t>
            </a:r>
          </a:p>
          <a:p>
            <a:r>
              <a:rPr lang="en-US" sz="2800"/>
              <a:t>Example:</a:t>
            </a:r>
            <a:endParaRPr lang="en-US" sz="2800" dirty="0"/>
          </a:p>
        </p:txBody>
      </p:sp>
      <p:pic>
        <p:nvPicPr>
          <p:cNvPr id="12" name="Picture 2" descr="C:\Users\a\Desktop\d813489e-50a3-4817-9cfa-cef255d3fede_20121120093919.jpg">
            <a:extLst>
              <a:ext uri="{FF2B5EF4-FFF2-40B4-BE49-F238E27FC236}">
                <a16:creationId xmlns:a16="http://schemas.microsoft.com/office/drawing/2014/main" id="{E2EB4E22-51D5-46FA-B53E-AF40C4F870E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63" r="5628"/>
          <a:stretch/>
        </p:blipFill>
        <p:spPr bwMode="auto">
          <a:xfrm>
            <a:off x="101857" y="2867046"/>
            <a:ext cx="2779609" cy="21212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3" name="Rectangle 2">
            <a:extLst>
              <a:ext uri="{FF2B5EF4-FFF2-40B4-BE49-F238E27FC236}">
                <a16:creationId xmlns:a16="http://schemas.microsoft.com/office/drawing/2014/main" id="{1F080236-5556-42B7-9449-68899F3470C4}"/>
              </a:ext>
            </a:extLst>
          </p:cNvPr>
          <p:cNvSpPr txBox="1">
            <a:spLocks noChangeArrowheads="1"/>
          </p:cNvSpPr>
          <p:nvPr/>
        </p:nvSpPr>
        <p:spPr>
          <a:xfrm>
            <a:off x="251520" y="0"/>
            <a:ext cx="8892480" cy="66370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Matching, Linkage, Reconciliation, etc.</a:t>
            </a:r>
          </a:p>
        </p:txBody>
      </p:sp>
      <p:sp>
        <p:nvSpPr>
          <p:cNvPr id="2" name="Footer Placeholder 1">
            <a:extLst>
              <a:ext uri="{FF2B5EF4-FFF2-40B4-BE49-F238E27FC236}">
                <a16:creationId xmlns:a16="http://schemas.microsoft.com/office/drawing/2014/main" id="{C0715DC5-A885-4761-9653-2145E3FF362B}"/>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85051856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sp>
        <p:nvSpPr>
          <p:cNvPr id="3" name="Title 1"/>
          <p:cNvSpPr txBox="1">
            <a:spLocks/>
          </p:cNvSpPr>
          <p:nvPr/>
        </p:nvSpPr>
        <p:spPr>
          <a:xfrm>
            <a:off x="251520" y="0"/>
            <a:ext cx="8892480"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Deep Learning for Blocking</a:t>
            </a:r>
          </a:p>
        </p:txBody>
      </p:sp>
      <p:sp>
        <p:nvSpPr>
          <p:cNvPr id="4" name="Content Placeholder 2"/>
          <p:cNvSpPr txBox="1">
            <a:spLocks/>
          </p:cNvSpPr>
          <p:nvPr/>
        </p:nvSpPr>
        <p:spPr>
          <a:xfrm>
            <a:off x="251520" y="901766"/>
            <a:ext cx="8712968" cy="56955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err="1"/>
              <a:t>AutoBlock</a:t>
            </a:r>
            <a:r>
              <a:rPr lang="en-US" sz="2800" dirty="0"/>
              <a:t> [3]</a:t>
            </a:r>
          </a:p>
          <a:p>
            <a:r>
              <a:rPr lang="el-GR" sz="2800" dirty="0"/>
              <a:t>Η</a:t>
            </a:r>
            <a:r>
              <a:rPr lang="en-US" sz="2800" dirty="0"/>
              <a:t>ands-off</a:t>
            </a:r>
            <a:r>
              <a:rPr lang="el-GR" sz="2800" dirty="0"/>
              <a:t> </a:t>
            </a:r>
            <a:r>
              <a:rPr lang="en-US" sz="2800" dirty="0"/>
              <a:t>approach</a:t>
            </a:r>
          </a:p>
          <a:p>
            <a:r>
              <a:rPr lang="en-US" sz="2800" dirty="0"/>
              <a:t>Combines similarity-preserving representation learning with nearest neighbor search</a:t>
            </a:r>
          </a:p>
          <a:p>
            <a:pPr marL="0" indent="0">
              <a:buNone/>
            </a:pP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590" y="2910767"/>
            <a:ext cx="6840760" cy="338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0259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sp>
        <p:nvSpPr>
          <p:cNvPr id="3" name="Title 1"/>
          <p:cNvSpPr txBox="1">
            <a:spLocks/>
          </p:cNvSpPr>
          <p:nvPr/>
        </p:nvSpPr>
        <p:spPr>
          <a:xfrm>
            <a:off x="323528" y="0"/>
            <a:ext cx="8820472"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Deep Learning for Matching – Part I</a:t>
            </a:r>
          </a:p>
          <a:p>
            <a:pPr algn="l"/>
            <a:endParaRPr lang="en-US" sz="4000" dirty="0"/>
          </a:p>
        </p:txBody>
      </p:sp>
      <p:sp>
        <p:nvSpPr>
          <p:cNvPr id="4" name="Content Placeholder 2"/>
          <p:cNvSpPr txBox="1">
            <a:spLocks/>
          </p:cNvSpPr>
          <p:nvPr/>
        </p:nvSpPr>
        <p:spPr>
          <a:xfrm>
            <a:off x="251520" y="836712"/>
            <a:ext cx="8712968" cy="57606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err="1"/>
              <a:t>DeepER</a:t>
            </a:r>
            <a:r>
              <a:rPr lang="en-US" sz="2800" dirty="0"/>
              <a:t> [4]</a:t>
            </a:r>
          </a:p>
          <a:p>
            <a:r>
              <a:rPr lang="en-US" sz="2800" dirty="0"/>
              <a:t>Extracts </a:t>
            </a:r>
            <a:r>
              <a:rPr lang="en-US" sz="2800" dirty="0">
                <a:solidFill>
                  <a:srgbClr val="C00000"/>
                </a:solidFill>
              </a:rPr>
              <a:t>tuple</a:t>
            </a:r>
            <a:r>
              <a:rPr lang="en-US" sz="2800" dirty="0"/>
              <a:t> </a:t>
            </a:r>
            <a:r>
              <a:rPr lang="en-US" sz="2800" dirty="0" err="1"/>
              <a:t>embeddings</a:t>
            </a:r>
            <a:r>
              <a:rPr lang="en-US" sz="2800" dirty="0"/>
              <a:t> from </a:t>
            </a:r>
            <a:r>
              <a:rPr lang="en-US" sz="2800" dirty="0">
                <a:solidFill>
                  <a:srgbClr val="C00000"/>
                </a:solidFill>
              </a:rPr>
              <a:t>word</a:t>
            </a:r>
            <a:r>
              <a:rPr lang="en-US" sz="2800" dirty="0"/>
              <a:t> </a:t>
            </a:r>
            <a:r>
              <a:rPr lang="en-US" sz="2800" dirty="0" err="1"/>
              <a:t>embeddings</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729" y="2012092"/>
            <a:ext cx="5852934"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8557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1520" y="0"/>
            <a:ext cx="8892480"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err="1"/>
              <a:t>DeepER</a:t>
            </a:r>
            <a:r>
              <a:rPr lang="en-US" sz="4000" dirty="0"/>
              <a:t> [4]</a:t>
            </a:r>
          </a:p>
        </p:txBody>
      </p:sp>
      <p:sp>
        <p:nvSpPr>
          <p:cNvPr id="4" name="Content Placeholder 2"/>
          <p:cNvSpPr txBox="1">
            <a:spLocks/>
          </p:cNvSpPr>
          <p:nvPr/>
        </p:nvSpPr>
        <p:spPr>
          <a:xfrm>
            <a:off x="251520" y="836712"/>
            <a:ext cx="8892480" cy="60486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0363" indent="-360363">
              <a:buFont typeface="+mj-lt"/>
              <a:buAutoNum type="arabicPeriod"/>
            </a:pPr>
            <a:r>
              <a:rPr lang="en-US" sz="2400" dirty="0"/>
              <a:t>Straightforward approach: </a:t>
            </a:r>
          </a:p>
          <a:p>
            <a:pPr marL="719138" lvl="1" indent="-358775"/>
            <a:r>
              <a:rPr lang="en-US" sz="2000" dirty="0"/>
              <a:t>Average word </a:t>
            </a:r>
            <a:r>
              <a:rPr lang="en-US" sz="2000" dirty="0" err="1"/>
              <a:t>embeddings</a:t>
            </a:r>
            <a:r>
              <a:rPr lang="en-US" sz="2000" dirty="0"/>
              <a:t> in each attribute</a:t>
            </a:r>
          </a:p>
          <a:p>
            <a:pPr marL="719138" lvl="1" indent="-358775"/>
            <a:r>
              <a:rPr lang="en-US" sz="2000" dirty="0"/>
              <a:t>Concatenate attribute </a:t>
            </a:r>
            <a:r>
              <a:rPr lang="en-US" sz="2000" dirty="0" err="1"/>
              <a:t>embeddings</a:t>
            </a:r>
            <a:endParaRPr lang="en-US" sz="2000" dirty="0"/>
          </a:p>
          <a:p>
            <a:pPr marL="719138" lvl="1" indent="-358775"/>
            <a:r>
              <a:rPr lang="en-US" sz="2000" b="1" dirty="0"/>
              <a:t>Entity Similarity</a:t>
            </a:r>
            <a:r>
              <a:rPr lang="en-US" sz="2000" dirty="0"/>
              <a:t>: </a:t>
            </a:r>
            <a:r>
              <a:rPr lang="en-US" sz="2000" dirty="0">
                <a:solidFill>
                  <a:srgbClr val="C00000"/>
                </a:solidFill>
              </a:rPr>
              <a:t>k</a:t>
            </a:r>
            <a:r>
              <a:rPr lang="en-US" sz="2000" dirty="0"/>
              <a:t>-dimensional cosine similarity (k=#attributes)</a:t>
            </a:r>
          </a:p>
          <a:p>
            <a:pPr marL="719138" lvl="1" indent="-358775"/>
            <a:r>
              <a:rPr lang="en-US" sz="2000" b="1" dirty="0"/>
              <a:t>Pros: </a:t>
            </a:r>
            <a:r>
              <a:rPr lang="en-US" sz="2000" dirty="0"/>
              <a:t>Simple &amp; efficient</a:t>
            </a:r>
          </a:p>
          <a:p>
            <a:pPr marL="719138" lvl="1" indent="-358775"/>
            <a:r>
              <a:rPr lang="en-US" sz="2000" b="1" dirty="0"/>
              <a:t>Cons: </a:t>
            </a:r>
            <a:r>
              <a:rPr lang="en-US" sz="2000" dirty="0"/>
              <a:t>Ignores word order</a:t>
            </a:r>
          </a:p>
          <a:p>
            <a:pPr marL="360363" indent="-360363">
              <a:buFont typeface="+mj-lt"/>
              <a:buAutoNum type="arabicPeriod"/>
            </a:pPr>
            <a:r>
              <a:rPr lang="en-US" sz="2400" dirty="0"/>
              <a:t>Compositional Approach –</a:t>
            </a:r>
            <a:r>
              <a:rPr lang="el-GR" sz="2400" dirty="0"/>
              <a:t> </a:t>
            </a:r>
            <a:r>
              <a:rPr lang="en-US" sz="2400" dirty="0"/>
              <a:t>RNN with LSTM</a:t>
            </a:r>
          </a:p>
          <a:p>
            <a:pPr marL="719138" lvl="1" indent="-358775"/>
            <a:r>
              <a:rPr lang="en-US" sz="2000" dirty="0"/>
              <a:t>Encode a </a:t>
            </a:r>
            <a:r>
              <a:rPr lang="en-US" sz="2000" dirty="0">
                <a:solidFill>
                  <a:srgbClr val="C00000"/>
                </a:solidFill>
              </a:rPr>
              <a:t>sequence</a:t>
            </a:r>
            <a:r>
              <a:rPr lang="en-US" sz="2000" dirty="0"/>
              <a:t> of words from all attribute values into a </a:t>
            </a:r>
            <a:r>
              <a:rPr lang="en-US" sz="2000" dirty="0">
                <a:solidFill>
                  <a:srgbClr val="C00000"/>
                </a:solidFill>
              </a:rPr>
              <a:t>x</a:t>
            </a:r>
            <a:r>
              <a:rPr lang="en-US" sz="2000" dirty="0"/>
              <a:t>-dimensional vector</a:t>
            </a:r>
          </a:p>
          <a:p>
            <a:pPr marL="719138" lvl="1" indent="-358775"/>
            <a:r>
              <a:rPr lang="en-US" sz="2000" dirty="0"/>
              <a:t>Bidirectional RNNs capture dependencies from both directions</a:t>
            </a:r>
          </a:p>
          <a:p>
            <a:pPr marL="719138" lvl="1" indent="-358775"/>
            <a:r>
              <a:rPr lang="en-US" sz="2000" dirty="0"/>
              <a:t>Semantically related attributes should have the same order</a:t>
            </a:r>
          </a:p>
          <a:p>
            <a:pPr marL="719138" lvl="1" indent="-358775"/>
            <a:r>
              <a:rPr lang="en-US" sz="2000" b="1" dirty="0"/>
              <a:t>Entity Similarity</a:t>
            </a:r>
            <a:r>
              <a:rPr lang="en-US" sz="2000" dirty="0"/>
              <a:t>: </a:t>
            </a:r>
            <a:r>
              <a:rPr lang="en-US" sz="2000" dirty="0">
                <a:solidFill>
                  <a:srgbClr val="C00000"/>
                </a:solidFill>
              </a:rPr>
              <a:t>x</a:t>
            </a:r>
            <a:r>
              <a:rPr lang="en-US" sz="2000" dirty="0"/>
              <a:t>-dimensional vector from vector difference or </a:t>
            </a:r>
            <a:r>
              <a:rPr lang="en-US" sz="2000" dirty="0" err="1"/>
              <a:t>hadamard</a:t>
            </a:r>
            <a:r>
              <a:rPr lang="en-US" sz="2000" dirty="0"/>
              <a:t> product</a:t>
            </a:r>
          </a:p>
          <a:p>
            <a:pPr marL="360363" indent="-360363"/>
            <a:r>
              <a:rPr lang="en-US" sz="2400" dirty="0"/>
              <a:t>Considers out-of-vocabulary cases, e.g., Vocabulary Retrofitting</a:t>
            </a:r>
          </a:p>
          <a:p>
            <a:pPr marL="360363" indent="-360363"/>
            <a:r>
              <a:rPr lang="en-US" sz="2400" dirty="0">
                <a:solidFill>
                  <a:srgbClr val="C00000"/>
                </a:solidFill>
              </a:rPr>
              <a:t>Blocking</a:t>
            </a:r>
            <a:r>
              <a:rPr lang="en-US" sz="2400" dirty="0"/>
              <a:t>: Multi-Probe LSH based on </a:t>
            </a:r>
            <a:r>
              <a:rPr lang="en-US" sz="2400" dirty="0" err="1"/>
              <a:t>embeddings</a:t>
            </a:r>
            <a:endParaRPr lang="en-US" sz="2400" dirty="0"/>
          </a:p>
        </p:txBody>
      </p:sp>
    </p:spTree>
    <p:extLst>
      <p:ext uri="{BB962C8B-B14F-4D97-AF65-F5344CB8AC3E}">
        <p14:creationId xmlns:p14="http://schemas.microsoft.com/office/powerpoint/2010/main" val="33093172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sp>
        <p:nvSpPr>
          <p:cNvPr id="3" name="Title 1"/>
          <p:cNvSpPr txBox="1">
            <a:spLocks/>
          </p:cNvSpPr>
          <p:nvPr/>
        </p:nvSpPr>
        <p:spPr>
          <a:xfrm>
            <a:off x="251520" y="0"/>
            <a:ext cx="8892480"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Deep Learning for Matching – Part II</a:t>
            </a:r>
          </a:p>
        </p:txBody>
      </p:sp>
      <p:sp>
        <p:nvSpPr>
          <p:cNvPr id="4" name="Content Placeholder 2"/>
          <p:cNvSpPr txBox="1">
            <a:spLocks/>
          </p:cNvSpPr>
          <p:nvPr/>
        </p:nvSpPr>
        <p:spPr>
          <a:xfrm>
            <a:off x="251520" y="908720"/>
            <a:ext cx="8712968" cy="56886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err="1"/>
              <a:t>DeepMatcher</a:t>
            </a:r>
            <a:r>
              <a:rPr lang="en-US" sz="2800" dirty="0"/>
              <a:t> [8]</a:t>
            </a:r>
          </a:p>
          <a:p>
            <a:pPr marL="0" indent="0">
              <a:buNone/>
            </a:pPr>
            <a:r>
              <a:rPr lang="en-US" sz="2000" dirty="0"/>
              <a:t>Assumes that Schema Matching and </a:t>
            </a:r>
            <a:br>
              <a:rPr lang="en-US" sz="2000" dirty="0"/>
            </a:br>
            <a:r>
              <a:rPr lang="en-US" sz="2000" dirty="0"/>
              <a:t>Blocking are already in place</a:t>
            </a:r>
          </a:p>
          <a:p>
            <a:pPr marL="0" indent="0">
              <a:buNone/>
            </a:pPr>
            <a:r>
              <a:rPr lang="en-US" sz="2000" dirty="0"/>
              <a:t>Three step approach:</a:t>
            </a:r>
          </a:p>
          <a:p>
            <a:pPr marL="360363" indent="-360363">
              <a:buFont typeface="+mj-lt"/>
              <a:buAutoNum type="arabicPeriod"/>
            </a:pPr>
            <a:r>
              <a:rPr lang="en-US" sz="2000" dirty="0"/>
              <a:t>Attribute embedding</a:t>
            </a:r>
          </a:p>
          <a:p>
            <a:pPr marL="400050" lvl="1" indent="0">
              <a:buNone/>
            </a:pPr>
            <a:r>
              <a:rPr lang="en-US" sz="1600" dirty="0"/>
              <a:t>each attribute value is tokenized and</a:t>
            </a:r>
          </a:p>
          <a:p>
            <a:pPr marL="400050" lvl="1" indent="0">
              <a:buNone/>
            </a:pPr>
            <a:r>
              <a:rPr lang="en-US" sz="1600" dirty="0"/>
              <a:t>converted into a sequence of embedding vectors</a:t>
            </a:r>
            <a:endParaRPr lang="en-US" sz="2000" dirty="0"/>
          </a:p>
          <a:p>
            <a:pPr marL="360363" indent="-360363">
              <a:buFont typeface="+mj-lt"/>
              <a:buAutoNum type="arabicPeriod" startAt="2"/>
            </a:pPr>
            <a:r>
              <a:rPr lang="en-US" sz="2000" dirty="0"/>
              <a:t>Attribute similarity representation</a:t>
            </a:r>
          </a:p>
          <a:p>
            <a:pPr marL="400050" lvl="1" indent="0">
              <a:buNone/>
            </a:pPr>
            <a:r>
              <a:rPr lang="en-US" sz="1600" dirty="0"/>
              <a:t>one vector with the similarity per attribute </a:t>
            </a:r>
          </a:p>
          <a:p>
            <a:pPr marL="400050" lvl="1" indent="0">
              <a:buNone/>
            </a:pPr>
            <a:r>
              <a:rPr lang="en-US" sz="1600" b="1" dirty="0"/>
              <a:t>Entity Similarity</a:t>
            </a:r>
            <a:r>
              <a:rPr lang="en-US" sz="1600" dirty="0"/>
              <a:t>: concatenate attribute similarities</a:t>
            </a:r>
            <a:endParaRPr lang="en-US" sz="2000" dirty="0"/>
          </a:p>
          <a:p>
            <a:pPr marL="360363" indent="-360363">
              <a:buFont typeface="+mj-lt"/>
              <a:buAutoNum type="arabicPeriod" startAt="3"/>
            </a:pPr>
            <a:r>
              <a:rPr lang="en-US" sz="2000" dirty="0"/>
              <a:t>Binary classification</a:t>
            </a:r>
          </a:p>
          <a:p>
            <a:pPr marL="0" indent="0">
              <a:buNone/>
            </a:pPr>
            <a:endParaRPr lang="en-US" sz="2000" dirty="0"/>
          </a:p>
          <a:p>
            <a:pPr marL="0" indent="0">
              <a:buNone/>
            </a:pPr>
            <a:r>
              <a:rPr lang="en-US" sz="2000" dirty="0"/>
              <a:t>The choices for these steps frame the </a:t>
            </a:r>
          </a:p>
          <a:p>
            <a:pPr marL="0" indent="0">
              <a:buNone/>
            </a:pPr>
            <a:r>
              <a:rPr lang="en-US" sz="2000" b="1" dirty="0">
                <a:solidFill>
                  <a:srgbClr val="C00000"/>
                </a:solidFill>
              </a:rPr>
              <a:t>solution space</a:t>
            </a:r>
            <a:r>
              <a:rPr lang="en-US" sz="2000" dirty="0"/>
              <a:t> for Deep Learning-based ER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94" y="1052736"/>
            <a:ext cx="419837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4657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sp>
        <p:nvSpPr>
          <p:cNvPr id="3" name="Title 1"/>
          <p:cNvSpPr txBox="1">
            <a:spLocks/>
          </p:cNvSpPr>
          <p:nvPr/>
        </p:nvSpPr>
        <p:spPr>
          <a:xfrm>
            <a:off x="287524" y="0"/>
            <a:ext cx="8856476"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err="1"/>
              <a:t>DeepMatcher</a:t>
            </a:r>
            <a:endParaRPr lang="en-US" sz="4000" dirty="0"/>
          </a:p>
        </p:txBody>
      </p:sp>
      <p:sp>
        <p:nvSpPr>
          <p:cNvPr id="4" name="Content Placeholder 2"/>
          <p:cNvSpPr txBox="1">
            <a:spLocks/>
          </p:cNvSpPr>
          <p:nvPr/>
        </p:nvSpPr>
        <p:spPr>
          <a:xfrm>
            <a:off x="323528" y="908721"/>
            <a:ext cx="8640960" cy="56886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35" y="924745"/>
            <a:ext cx="5826996" cy="270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5516" y="908721"/>
            <a:ext cx="8640960" cy="4860148"/>
          </a:xfrm>
          <a:prstGeom prst="rect">
            <a:avLst/>
          </a:prstGeom>
          <a:noFill/>
        </p:spPr>
        <p:txBody>
          <a:bodyPr wrap="square" rtlCol="0">
            <a:spAutoFit/>
          </a:bodyPr>
          <a:lstStyle/>
          <a:p>
            <a:r>
              <a:rPr lang="en-US" dirty="0"/>
              <a:t>Experimental Analysis including</a:t>
            </a:r>
          </a:p>
          <a:p>
            <a:r>
              <a:rPr lang="en-US" dirty="0">
                <a:solidFill>
                  <a:srgbClr val="C00000"/>
                </a:solidFill>
              </a:rPr>
              <a:t>part</a:t>
            </a:r>
            <a:r>
              <a:rPr lang="en-US" dirty="0"/>
              <a:t> of the possible solutions</a:t>
            </a:r>
          </a:p>
          <a:p>
            <a:r>
              <a:rPr lang="en-US" dirty="0"/>
              <a:t>over real-world datasets</a:t>
            </a:r>
          </a:p>
          <a:p>
            <a:endParaRPr lang="en-US" dirty="0"/>
          </a:p>
          <a:p>
            <a:r>
              <a:rPr lang="en-US" sz="2400" dirty="0"/>
              <a:t>Main conclusions:</a:t>
            </a:r>
          </a:p>
          <a:p>
            <a:endParaRPr lang="en-US" dirty="0"/>
          </a:p>
          <a:p>
            <a:r>
              <a:rPr lang="en-US" b="1" dirty="0"/>
              <a:t>For Generations 1 and 2</a:t>
            </a:r>
          </a:p>
          <a:p>
            <a:r>
              <a:rPr lang="en-US" dirty="0"/>
              <a:t>Deep Learning does not </a:t>
            </a:r>
          </a:p>
          <a:p>
            <a:r>
              <a:rPr lang="en-US" dirty="0"/>
              <a:t>outperform existing </a:t>
            </a:r>
          </a:p>
          <a:p>
            <a:r>
              <a:rPr lang="en-US" dirty="0"/>
              <a:t>state-of-the-art solutions,</a:t>
            </a:r>
          </a:p>
          <a:p>
            <a:pPr marL="285750" indent="-285750">
              <a:buFont typeface="Arial" pitchFamily="34" charset="0"/>
              <a:buChar char="•"/>
            </a:pPr>
            <a:r>
              <a:rPr lang="en-US" dirty="0"/>
              <a:t>significantly lower time efficiency (very high training time)</a:t>
            </a:r>
          </a:p>
          <a:p>
            <a:pPr marL="285750" indent="-285750">
              <a:buFont typeface="Arial" pitchFamily="34" charset="0"/>
              <a:buChar char="•"/>
            </a:pPr>
            <a:r>
              <a:rPr lang="en-US" dirty="0"/>
              <a:t>requires too many </a:t>
            </a:r>
            <a:r>
              <a:rPr lang="en-US" dirty="0" err="1"/>
              <a:t>labelled</a:t>
            </a:r>
            <a:r>
              <a:rPr lang="en-US" dirty="0"/>
              <a:t> instances</a:t>
            </a:r>
          </a:p>
          <a:p>
            <a:pPr marL="285750" indent="-285750">
              <a:buFont typeface="Arial" pitchFamily="34" charset="0"/>
              <a:buChar char="•"/>
            </a:pPr>
            <a:r>
              <a:rPr lang="en-US" dirty="0"/>
              <a:t>similar effectiveness,</a:t>
            </a:r>
          </a:p>
          <a:p>
            <a:r>
              <a:rPr lang="en-US" dirty="0">
                <a:solidFill>
                  <a:srgbClr val="C00000"/>
                </a:solidFill>
              </a:rPr>
              <a:t>unless the attribute values involve very high levels of noise</a:t>
            </a:r>
          </a:p>
          <a:p>
            <a:r>
              <a:rPr lang="en-US" dirty="0"/>
              <a:t>		</a:t>
            </a:r>
          </a:p>
          <a:p>
            <a:r>
              <a:rPr lang="en-US" b="1" dirty="0"/>
              <a:t>For Generation 3</a:t>
            </a:r>
          </a:p>
          <a:p>
            <a:r>
              <a:rPr lang="en-US" dirty="0"/>
              <a:t>Deep Learning yields a schema-agnostic approach that achieves the highest F-Measure</a:t>
            </a:r>
          </a:p>
        </p:txBody>
      </p:sp>
    </p:spTree>
    <p:extLst>
      <p:ext uri="{BB962C8B-B14F-4D97-AF65-F5344CB8AC3E}">
        <p14:creationId xmlns:p14="http://schemas.microsoft.com/office/powerpoint/2010/main" val="41923821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525344"/>
            <a:ext cx="3175992" cy="365125"/>
          </a:xfrm>
          <a:prstGeom prst="rect">
            <a:avLst/>
          </a:prstGeom>
        </p:spPr>
        <p:txBody>
          <a:bodyPr/>
          <a:lstStyle/>
          <a:p>
            <a:r>
              <a:rPr lang="pt-BR" dirty="0"/>
              <a:t>Papadakis, Ioannou, Palpanas</a:t>
            </a:r>
            <a:endParaRPr lang="el-GR" dirty="0"/>
          </a:p>
        </p:txBody>
      </p:sp>
      <p:sp>
        <p:nvSpPr>
          <p:cNvPr id="3" name="Title 1"/>
          <p:cNvSpPr txBox="1">
            <a:spLocks/>
          </p:cNvSpPr>
          <p:nvPr/>
        </p:nvSpPr>
        <p:spPr>
          <a:xfrm>
            <a:off x="251520" y="0"/>
            <a:ext cx="8892480" cy="66719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Deep Learning for Matching – Part III</a:t>
            </a:r>
          </a:p>
        </p:txBody>
      </p:sp>
      <p:sp>
        <p:nvSpPr>
          <p:cNvPr id="4" name="Content Placeholder 2"/>
          <p:cNvSpPr txBox="1">
            <a:spLocks/>
          </p:cNvSpPr>
          <p:nvPr/>
        </p:nvSpPr>
        <p:spPr>
          <a:xfrm>
            <a:off x="323528" y="836712"/>
            <a:ext cx="8820472" cy="57606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Multi-Perspective Matching [9]</a:t>
            </a:r>
          </a:p>
          <a:p>
            <a:pPr marL="179388" indent="-179388"/>
            <a:r>
              <a:rPr lang="en-US" sz="2000" dirty="0"/>
              <a:t>Adaptively selects the optimal similarity measures for </a:t>
            </a:r>
            <a:r>
              <a:rPr lang="en-US" sz="2000" dirty="0" err="1"/>
              <a:t>heterogenous</a:t>
            </a:r>
            <a:r>
              <a:rPr lang="en-US" sz="2000" dirty="0"/>
              <a:t> attributes </a:t>
            </a:r>
          </a:p>
          <a:p>
            <a:pPr marL="179388" indent="-179388"/>
            <a:r>
              <a:rPr lang="en-US" sz="2000" dirty="0"/>
              <a:t>Considers 8 similarity measures:</a:t>
            </a:r>
          </a:p>
          <a:p>
            <a:pPr marL="360363" lvl="1" indent="-180975"/>
            <a:r>
              <a:rPr lang="en-US" sz="1800" dirty="0"/>
              <a:t>Numeric attributes: relative difference, absolute difference</a:t>
            </a:r>
          </a:p>
          <a:p>
            <a:pPr marL="360363" lvl="1" indent="-180975"/>
            <a:r>
              <a:rPr lang="en-US" sz="1800" dirty="0"/>
              <a:t>String attributes: exact similarity, edit distance, </a:t>
            </a:r>
            <a:r>
              <a:rPr lang="en-US" sz="1800" dirty="0" err="1"/>
              <a:t>Jaro</a:t>
            </a:r>
            <a:r>
              <a:rPr lang="en-US" sz="1800" dirty="0"/>
              <a:t> similarity, Smith and Waterman </a:t>
            </a:r>
            <a:r>
              <a:rPr lang="en-US" sz="1800" dirty="0" err="1"/>
              <a:t>sim</a:t>
            </a:r>
            <a:r>
              <a:rPr lang="en-US" sz="1800" dirty="0"/>
              <a:t>.</a:t>
            </a:r>
          </a:p>
          <a:p>
            <a:pPr marL="360363" lvl="1" indent="-180975"/>
            <a:r>
              <a:rPr lang="en-US" sz="1800" dirty="0"/>
              <a:t>Textual attributes: RNN similarity [8], Hybrid similarity [8]</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148623"/>
            <a:ext cx="6398649" cy="370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11363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Deep Learning References</a:t>
            </a:r>
          </a:p>
        </p:txBody>
      </p:sp>
      <p:sp>
        <p:nvSpPr>
          <p:cNvPr id="3" name="Content Placeholder 2"/>
          <p:cNvSpPr>
            <a:spLocks noGrp="1"/>
          </p:cNvSpPr>
          <p:nvPr>
            <p:ph idx="1"/>
          </p:nvPr>
        </p:nvSpPr>
        <p:spPr>
          <a:xfrm>
            <a:off x="251520" y="836712"/>
            <a:ext cx="8640960" cy="5688632"/>
          </a:xfrm>
        </p:spPr>
        <p:txBody>
          <a:bodyPr>
            <a:normAutofit fontScale="92500" lnSpcReduction="10000"/>
          </a:bodyPr>
          <a:lstStyle/>
          <a:p>
            <a:pPr marL="269875" indent="-269875">
              <a:buFont typeface="+mj-lt"/>
              <a:buAutoNum type="arabicPeriod"/>
            </a:pPr>
            <a:r>
              <a:rPr lang="en-US" sz="1900" dirty="0"/>
              <a:t>Ian J. </a:t>
            </a:r>
            <a:r>
              <a:rPr lang="en-US" sz="1900" dirty="0" err="1"/>
              <a:t>Goodfellow</a:t>
            </a:r>
            <a:r>
              <a:rPr lang="en-US" sz="1900" dirty="0"/>
              <a:t>, </a:t>
            </a:r>
            <a:r>
              <a:rPr lang="en-US" sz="1900" dirty="0" err="1"/>
              <a:t>Yoshua</a:t>
            </a:r>
            <a:r>
              <a:rPr lang="en-US" sz="1900" dirty="0"/>
              <a:t> </a:t>
            </a:r>
            <a:r>
              <a:rPr lang="en-US" sz="1900" dirty="0" err="1"/>
              <a:t>Bengio</a:t>
            </a:r>
            <a:r>
              <a:rPr lang="en-US" sz="1900" dirty="0"/>
              <a:t>, Aaron C. </a:t>
            </a:r>
            <a:r>
              <a:rPr lang="en-US" sz="1900" dirty="0" err="1"/>
              <a:t>Courville</a:t>
            </a:r>
            <a:r>
              <a:rPr lang="en-US" sz="1900" dirty="0"/>
              <a:t>. Deep Learning. Adaptive computation and machine learning, MIT Press 2016, ISBN 978-0-262-03561-3, pp. 1-775</a:t>
            </a:r>
          </a:p>
          <a:p>
            <a:pPr marL="269875" indent="-269875">
              <a:buFont typeface="+mj-lt"/>
              <a:buAutoNum type="arabicPeriod"/>
            </a:pPr>
            <a:r>
              <a:rPr lang="en-US" sz="1900" dirty="0"/>
              <a:t>R. C. Fernandez, E. Mansour, A. A. </a:t>
            </a:r>
            <a:r>
              <a:rPr lang="en-US" sz="1900" dirty="0" err="1"/>
              <a:t>Qahtan</a:t>
            </a:r>
            <a:r>
              <a:rPr lang="en-US" sz="1900" dirty="0"/>
              <a:t>, A. K. </a:t>
            </a:r>
            <a:r>
              <a:rPr lang="en-US" sz="1900" dirty="0" err="1"/>
              <a:t>Elmagarmid</a:t>
            </a:r>
            <a:r>
              <a:rPr lang="en-US" sz="1900" dirty="0"/>
              <a:t>, I. F. </a:t>
            </a:r>
            <a:r>
              <a:rPr lang="en-US" sz="1900" dirty="0" err="1"/>
              <a:t>Ilyas</a:t>
            </a:r>
            <a:r>
              <a:rPr lang="en-US" sz="1900" dirty="0"/>
              <a:t>, S. Madden, M. </a:t>
            </a:r>
            <a:r>
              <a:rPr lang="en-US" sz="1900" dirty="0" err="1"/>
              <a:t>Ouzzani</a:t>
            </a:r>
            <a:r>
              <a:rPr lang="en-US" sz="1900" dirty="0"/>
              <a:t>, M. </a:t>
            </a:r>
            <a:r>
              <a:rPr lang="en-US" sz="1900" dirty="0" err="1"/>
              <a:t>Stonebraker</a:t>
            </a:r>
            <a:r>
              <a:rPr lang="en-US" sz="1900" dirty="0"/>
              <a:t>, N. Tang. Seeping Semantics: Linking Datasets Using Word </a:t>
            </a:r>
            <a:r>
              <a:rPr lang="en-US" sz="1900" dirty="0" err="1"/>
              <a:t>Embeddings</a:t>
            </a:r>
            <a:r>
              <a:rPr lang="en-US" sz="1900" dirty="0"/>
              <a:t> for Data Discovery. ICDE 2018: 989-1000</a:t>
            </a:r>
          </a:p>
          <a:p>
            <a:pPr marL="269875" indent="-269875">
              <a:buFont typeface="+mj-lt"/>
              <a:buAutoNum type="arabicPeriod"/>
            </a:pPr>
            <a:r>
              <a:rPr lang="en-US" sz="1900" dirty="0"/>
              <a:t>W. Zhang, H. Wei, B. </a:t>
            </a:r>
            <a:r>
              <a:rPr lang="en-US" sz="1900" dirty="0" err="1"/>
              <a:t>Sisman</a:t>
            </a:r>
            <a:r>
              <a:rPr lang="en-US" sz="1900" dirty="0"/>
              <a:t>, X. L. Dong, C. </a:t>
            </a:r>
            <a:r>
              <a:rPr lang="en-US" sz="1900" dirty="0" err="1"/>
              <a:t>Faloutsos</a:t>
            </a:r>
            <a:r>
              <a:rPr lang="en-US" sz="1900" dirty="0"/>
              <a:t>, D. Page. </a:t>
            </a:r>
            <a:r>
              <a:rPr lang="en-US" sz="1900" dirty="0" err="1"/>
              <a:t>AutoBlock</a:t>
            </a:r>
            <a:r>
              <a:rPr lang="en-US" sz="1900" dirty="0"/>
              <a:t>: A Hands-off Blocking Framework for Entity Matching. WSDM 2020: 744-752</a:t>
            </a:r>
          </a:p>
          <a:p>
            <a:pPr marL="269875" indent="-269875">
              <a:buFont typeface="+mj-lt"/>
              <a:buAutoNum type="arabicPeriod"/>
            </a:pPr>
            <a:r>
              <a:rPr lang="en-US" sz="1900" dirty="0"/>
              <a:t>M. </a:t>
            </a:r>
            <a:r>
              <a:rPr lang="en-US" sz="1900" dirty="0" err="1"/>
              <a:t>Ebraheem</a:t>
            </a:r>
            <a:r>
              <a:rPr lang="en-US" sz="1900" dirty="0"/>
              <a:t>, S. </a:t>
            </a:r>
            <a:r>
              <a:rPr lang="en-US" sz="1900" dirty="0" err="1"/>
              <a:t>Thirumuruganathan</a:t>
            </a:r>
            <a:r>
              <a:rPr lang="en-US" sz="1900" dirty="0"/>
              <a:t>, S. R. </a:t>
            </a:r>
            <a:r>
              <a:rPr lang="en-US" sz="1900" dirty="0" err="1"/>
              <a:t>Joty</a:t>
            </a:r>
            <a:r>
              <a:rPr lang="en-US" sz="1900" dirty="0"/>
              <a:t>, M. </a:t>
            </a:r>
            <a:r>
              <a:rPr lang="en-US" sz="1900" dirty="0" err="1"/>
              <a:t>Ouzzani</a:t>
            </a:r>
            <a:r>
              <a:rPr lang="en-US" sz="1900" dirty="0"/>
              <a:t>, N. Tang. Distributed Representations of Tuples for Entity Resolution. PVLDB 11(11): 1454-1467 (2018)</a:t>
            </a:r>
          </a:p>
          <a:p>
            <a:pPr marL="269875" indent="-269875">
              <a:buFont typeface="+mj-lt"/>
              <a:buAutoNum type="arabicPeriod"/>
            </a:pPr>
            <a:r>
              <a:rPr lang="en-US" sz="1900" dirty="0"/>
              <a:t>J. Pennington, R. </a:t>
            </a:r>
            <a:r>
              <a:rPr lang="en-US" sz="1900" dirty="0" err="1"/>
              <a:t>Socher</a:t>
            </a:r>
            <a:r>
              <a:rPr lang="en-US" sz="1900" dirty="0"/>
              <a:t>, and C. D. Manning. Glove: Global vectors for word representation. In EMNLP, pages 1532–1543</a:t>
            </a:r>
          </a:p>
          <a:p>
            <a:pPr marL="269875" indent="-269875">
              <a:buFont typeface="+mj-lt"/>
              <a:buAutoNum type="arabicPeriod"/>
            </a:pPr>
            <a:r>
              <a:rPr lang="en-US" sz="1900" dirty="0"/>
              <a:t>T. </a:t>
            </a:r>
            <a:r>
              <a:rPr lang="en-US" sz="1900" dirty="0" err="1"/>
              <a:t>Mikolov</a:t>
            </a:r>
            <a:r>
              <a:rPr lang="en-US" sz="1900" dirty="0"/>
              <a:t>, I. </a:t>
            </a:r>
            <a:r>
              <a:rPr lang="en-US" sz="1900" dirty="0" err="1"/>
              <a:t>Sutskever</a:t>
            </a:r>
            <a:r>
              <a:rPr lang="en-US" sz="1900" dirty="0"/>
              <a:t>, K. Chen, G. S. </a:t>
            </a:r>
            <a:r>
              <a:rPr lang="en-US" sz="1900" dirty="0" err="1"/>
              <a:t>Corrado</a:t>
            </a:r>
            <a:r>
              <a:rPr lang="en-US" sz="1900" dirty="0"/>
              <a:t>, and J. Dean. Distributed representations of words and phrases and their compositionality. In NIPS, pages 3111–3119, 2013</a:t>
            </a:r>
          </a:p>
          <a:p>
            <a:pPr marL="269875" indent="-269875">
              <a:buFont typeface="+mj-lt"/>
              <a:buAutoNum type="arabicPeriod"/>
            </a:pPr>
            <a:r>
              <a:rPr lang="en-US" sz="1900" dirty="0"/>
              <a:t>P. </a:t>
            </a:r>
            <a:r>
              <a:rPr lang="en-US" sz="1900" dirty="0" err="1"/>
              <a:t>Bojanowski</a:t>
            </a:r>
            <a:r>
              <a:rPr lang="en-US" sz="1900" dirty="0"/>
              <a:t>, E. Grave, A. </a:t>
            </a:r>
            <a:r>
              <a:rPr lang="en-US" sz="1900" dirty="0" err="1"/>
              <a:t>Joulin</a:t>
            </a:r>
            <a:r>
              <a:rPr lang="en-US" sz="1900" dirty="0"/>
              <a:t>, and T. </a:t>
            </a:r>
            <a:r>
              <a:rPr lang="en-US" sz="1900" dirty="0" err="1"/>
              <a:t>Mikolov</a:t>
            </a:r>
            <a:r>
              <a:rPr lang="en-US" sz="1900" dirty="0"/>
              <a:t>. Enriching word vectors with </a:t>
            </a:r>
            <a:r>
              <a:rPr lang="en-US" sz="1900" dirty="0" err="1"/>
              <a:t>subword</a:t>
            </a:r>
            <a:r>
              <a:rPr lang="en-US" sz="1900" dirty="0"/>
              <a:t> information. TACL, 5:135–146, 2017</a:t>
            </a:r>
          </a:p>
          <a:p>
            <a:pPr marL="269875" indent="-269875">
              <a:buFont typeface="+mj-lt"/>
              <a:buAutoNum type="arabicPeriod"/>
            </a:pPr>
            <a:r>
              <a:rPr lang="en-US" sz="1900" dirty="0"/>
              <a:t>S. </a:t>
            </a:r>
            <a:r>
              <a:rPr lang="en-US" sz="1900" dirty="0" err="1"/>
              <a:t>Mudgal</a:t>
            </a:r>
            <a:r>
              <a:rPr lang="en-US" sz="1900" dirty="0"/>
              <a:t>, H. Li, T. </a:t>
            </a:r>
            <a:r>
              <a:rPr lang="en-US" sz="1900" dirty="0" err="1"/>
              <a:t>Rekatsinas</a:t>
            </a:r>
            <a:r>
              <a:rPr lang="en-US" sz="1900" dirty="0"/>
              <a:t>, A.H. Doan, Y. Park, G. Krishnan, R. Deep, E. </a:t>
            </a:r>
            <a:r>
              <a:rPr lang="en-US" sz="1900" dirty="0" err="1"/>
              <a:t>Arcaute</a:t>
            </a:r>
            <a:r>
              <a:rPr lang="en-US" sz="1900" dirty="0"/>
              <a:t>, V. </a:t>
            </a:r>
            <a:r>
              <a:rPr lang="en-US" sz="1900" dirty="0" err="1"/>
              <a:t>Raghavendra</a:t>
            </a:r>
            <a:r>
              <a:rPr lang="en-US" sz="1900" dirty="0"/>
              <a:t>. Deep Learning for Entity Matching: A Design Space Exploration. SIGMOD Conference 2018: 19-34</a:t>
            </a:r>
          </a:p>
          <a:p>
            <a:pPr marL="269875" indent="-269875">
              <a:buFont typeface="+mj-lt"/>
              <a:buAutoNum type="arabicPeriod"/>
            </a:pPr>
            <a:r>
              <a:rPr lang="en-US" sz="1900" dirty="0"/>
              <a:t>C. Fu, X. Han, L. Sun, B. Chen, W. Zhang, S. Wu, H. Kong. End-to-End Multi-Perspective Matching for Entity Resolution. IJCAI 2019: 4961-4967</a:t>
            </a:r>
          </a:p>
        </p:txBody>
      </p:sp>
      <p:sp>
        <p:nvSpPr>
          <p:cNvPr id="4" name="Footer Placeholder 3">
            <a:extLst>
              <a:ext uri="{FF2B5EF4-FFF2-40B4-BE49-F238E27FC236}">
                <a16:creationId xmlns:a16="http://schemas.microsoft.com/office/drawing/2014/main" id="{F7F31F78-C4F3-46A4-833B-8D0F78FF6FDF}"/>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0492336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548B5E89-B67A-4100-A1B9-FD7FB4F2A90C}"/>
              </a:ext>
            </a:extLst>
          </p:cNvPr>
          <p:cNvSpPr txBox="1">
            <a:spLocks/>
          </p:cNvSpPr>
          <p:nvPr/>
        </p:nvSpPr>
        <p:spPr>
          <a:xfrm>
            <a:off x="125760" y="3111003"/>
            <a:ext cx="7686600" cy="12541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Deep Learning for Entity Resolution</a:t>
            </a:r>
          </a:p>
          <a:p>
            <a:pPr lvl="1"/>
            <a:r>
              <a:rPr lang="en-US" sz="2400" b="1" dirty="0"/>
              <a:t>Crowd-sourced Entity Resolution</a:t>
            </a:r>
          </a:p>
        </p:txBody>
      </p:sp>
      <p:sp>
        <p:nvSpPr>
          <p:cNvPr id="5" name="Subtitle 2">
            <a:extLst>
              <a:ext uri="{FF2B5EF4-FFF2-40B4-BE49-F238E27FC236}">
                <a16:creationId xmlns:a16="http://schemas.microsoft.com/office/drawing/2014/main" id="{CCFB44C0-650E-46EF-AE34-4BA45ED0DD2D}"/>
              </a:ext>
            </a:extLst>
          </p:cNvPr>
          <p:cNvSpPr txBox="1">
            <a:spLocks/>
          </p:cNvSpPr>
          <p:nvPr/>
        </p:nvSpPr>
        <p:spPr>
          <a:xfrm>
            <a:off x="-326" y="1684524"/>
            <a:ext cx="7956376" cy="1312427"/>
          </a:xfrm>
          <a:prstGeom prst="rect">
            <a:avLst/>
          </a:prstGeom>
          <a:solidFill>
            <a:schemeClr val="tx1"/>
          </a:solidFill>
        </p:spPr>
        <p:txBody>
          <a:bodyPr vert="horz" lIns="252000" tIns="0" rIns="91440" bIns="45720" rtlCol="0" anchor="ctr">
            <a:normAutofit/>
          </a:bodyPr>
          <a:lstStyle>
            <a:lvl1pPr marL="0" indent="0" algn="l" defTabSz="914400" rtl="0" eaLnBrk="1" latinLnBrk="0" hangingPunct="1">
              <a:lnSpc>
                <a:spcPct val="100000"/>
              </a:lnSpc>
              <a:spcBef>
                <a:spcPct val="20000"/>
              </a:spcBef>
              <a:buFont typeface="Arial" pitchFamily="34" charset="0"/>
              <a:buNone/>
              <a:defRPr sz="1350" i="1" kern="1200">
                <a:solidFill>
                  <a:schemeClr val="bg1"/>
                </a:solidFill>
                <a:latin typeface="Times New Roman" panose="02020603050405020304" pitchFamily="18" charset="0"/>
                <a:ea typeface="+mn-ea"/>
                <a:cs typeface="Times New Roman" panose="02020603050405020304" pitchFamily="18" charset="0"/>
              </a:defRPr>
            </a:lvl1pPr>
            <a:lvl2pPr marL="342892" indent="0" algn="ctr" defTabSz="914400" rtl="0" eaLnBrk="1" latinLnBrk="0" hangingPunct="1">
              <a:spcBef>
                <a:spcPct val="20000"/>
              </a:spcBef>
              <a:buFont typeface="Arial" pitchFamily="34" charset="0"/>
              <a:buNone/>
              <a:defRPr sz="1500" kern="1200">
                <a:solidFill>
                  <a:schemeClr val="tx1"/>
                </a:solidFill>
                <a:latin typeface="+mn-lt"/>
                <a:ea typeface="+mn-ea"/>
                <a:cs typeface="+mn-cs"/>
              </a:defRPr>
            </a:lvl2pPr>
            <a:lvl3pPr marL="685783" indent="0" algn="ctr" defTabSz="914400" rtl="0" eaLnBrk="1" latinLnBrk="0" hangingPunct="1">
              <a:spcBef>
                <a:spcPct val="20000"/>
              </a:spcBef>
              <a:buFont typeface="Arial" pitchFamily="34" charset="0"/>
              <a:buNone/>
              <a:defRPr sz="1350" kern="1200">
                <a:solidFill>
                  <a:schemeClr val="tx1"/>
                </a:solidFill>
                <a:latin typeface="+mn-lt"/>
                <a:ea typeface="+mn-ea"/>
                <a:cs typeface="+mn-cs"/>
              </a:defRPr>
            </a:lvl3pPr>
            <a:lvl4pPr marL="1028675"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371566"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1714457"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348"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24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132"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endParaRPr lang="en-US" dirty="0"/>
          </a:p>
        </p:txBody>
      </p:sp>
      <p:sp>
        <p:nvSpPr>
          <p:cNvPr id="2" name="Τίτλος 1">
            <a:extLst>
              <a:ext uri="{FF2B5EF4-FFF2-40B4-BE49-F238E27FC236}">
                <a16:creationId xmlns:a16="http://schemas.microsoft.com/office/drawing/2014/main" id="{42B0234A-28F7-47F0-84DB-EFDD1168BD42}"/>
              </a:ext>
            </a:extLst>
          </p:cNvPr>
          <p:cNvSpPr txBox="1">
            <a:spLocks/>
          </p:cNvSpPr>
          <p:nvPr/>
        </p:nvSpPr>
        <p:spPr>
          <a:xfrm>
            <a:off x="186528" y="1670845"/>
            <a:ext cx="8633944" cy="1326105"/>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bg2"/>
                </a:solidFill>
              </a:rPr>
              <a:t>Part C – Entity Resolution Revisited:    </a:t>
            </a:r>
          </a:p>
          <a:p>
            <a:pPr algn="l"/>
            <a:r>
              <a:rPr lang="en-US" dirty="0">
                <a:solidFill>
                  <a:schemeClr val="bg2"/>
                </a:solidFill>
              </a:rPr>
              <a:t>       Leveraging External Knowledge</a:t>
            </a:r>
          </a:p>
        </p:txBody>
      </p:sp>
      <p:sp>
        <p:nvSpPr>
          <p:cNvPr id="6" name="Θέση περιεχομένου 2">
            <a:extLst>
              <a:ext uri="{FF2B5EF4-FFF2-40B4-BE49-F238E27FC236}">
                <a16:creationId xmlns:a16="http://schemas.microsoft.com/office/drawing/2014/main" id="{991A5647-8CC0-42AB-BAFC-4BA2244BF5F5}"/>
              </a:ext>
            </a:extLst>
          </p:cNvPr>
          <p:cNvSpPr txBox="1">
            <a:spLocks/>
          </p:cNvSpPr>
          <p:nvPr/>
        </p:nvSpPr>
        <p:spPr>
          <a:xfrm>
            <a:off x="251520" y="4119115"/>
            <a:ext cx="8892480" cy="17581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a:t>Challenges and Final Remarks</a:t>
            </a:r>
            <a:endParaRPr lang="el-GR" sz="3300" dirty="0"/>
          </a:p>
        </p:txBody>
      </p:sp>
      <p:sp>
        <p:nvSpPr>
          <p:cNvPr id="7" name="Θέση περιεχομένου 2">
            <a:extLst>
              <a:ext uri="{FF2B5EF4-FFF2-40B4-BE49-F238E27FC236}">
                <a16:creationId xmlns:a16="http://schemas.microsoft.com/office/drawing/2014/main" id="{378217DE-3052-4D67-A0B2-D5AEF9CC66FA}"/>
              </a:ext>
            </a:extLst>
          </p:cNvPr>
          <p:cNvSpPr txBox="1">
            <a:spLocks/>
          </p:cNvSpPr>
          <p:nvPr/>
        </p:nvSpPr>
        <p:spPr>
          <a:xfrm>
            <a:off x="251520" y="404664"/>
            <a:ext cx="8892480"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a:t>Introduction</a:t>
            </a:r>
          </a:p>
          <a:p>
            <a:r>
              <a:rPr lang="en-US" sz="3300" dirty="0"/>
              <a:t>Four Generations </a:t>
            </a:r>
          </a:p>
        </p:txBody>
      </p:sp>
      <p:sp>
        <p:nvSpPr>
          <p:cNvPr id="4" name="Footer Placeholder 3">
            <a:extLst>
              <a:ext uri="{FF2B5EF4-FFF2-40B4-BE49-F238E27FC236}">
                <a16:creationId xmlns:a16="http://schemas.microsoft.com/office/drawing/2014/main" id="{92D7454C-B6F1-4F22-9D5F-7975531AAF00}"/>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39888243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Crowd-sourcing</a:t>
            </a:r>
          </a:p>
        </p:txBody>
      </p:sp>
      <p:sp>
        <p:nvSpPr>
          <p:cNvPr id="3" name="Content Placeholder 2"/>
          <p:cNvSpPr>
            <a:spLocks noGrp="1"/>
          </p:cNvSpPr>
          <p:nvPr>
            <p:ph idx="1"/>
          </p:nvPr>
        </p:nvSpPr>
        <p:spPr>
          <a:xfrm>
            <a:off x="179512" y="836712"/>
            <a:ext cx="8712968" cy="5976664"/>
          </a:xfrm>
        </p:spPr>
        <p:txBody>
          <a:bodyPr>
            <a:normAutofit fontScale="85000" lnSpcReduction="20000"/>
          </a:bodyPr>
          <a:lstStyle/>
          <a:p>
            <a:pPr>
              <a:lnSpc>
                <a:spcPct val="120000"/>
              </a:lnSpc>
            </a:pPr>
            <a:r>
              <a:rPr lang="en-US" sz="3300" dirty="0"/>
              <a:t>Process/work divided among a large number of people, either paid or unpaid</a:t>
            </a:r>
          </a:p>
          <a:p>
            <a:pPr>
              <a:lnSpc>
                <a:spcPct val="120000"/>
              </a:lnSpc>
            </a:pPr>
            <a:r>
              <a:rPr lang="en-US" sz="3300" dirty="0"/>
              <a:t>Idea: tasks are </a:t>
            </a:r>
            <a:r>
              <a:rPr lang="en-US" sz="3300" dirty="0">
                <a:solidFill>
                  <a:srgbClr val="C00000"/>
                </a:solidFill>
              </a:rPr>
              <a:t>simple</a:t>
            </a:r>
            <a:r>
              <a:rPr lang="en-US" sz="3300" dirty="0"/>
              <a:t> for human intelligence, but </a:t>
            </a:r>
            <a:r>
              <a:rPr lang="en-US" sz="3300" dirty="0">
                <a:solidFill>
                  <a:srgbClr val="C00000"/>
                </a:solidFill>
              </a:rPr>
              <a:t>complex</a:t>
            </a:r>
            <a:r>
              <a:rPr lang="en-US" sz="3300" dirty="0"/>
              <a:t> for computers</a:t>
            </a:r>
          </a:p>
          <a:p>
            <a:pPr>
              <a:lnSpc>
                <a:spcPct val="120000"/>
              </a:lnSpc>
            </a:pPr>
            <a:r>
              <a:rPr lang="en-US" sz="3300" dirty="0"/>
              <a:t>Approach:</a:t>
            </a:r>
          </a:p>
          <a:p>
            <a:pPr lvl="1">
              <a:lnSpc>
                <a:spcPct val="120000"/>
              </a:lnSpc>
            </a:pPr>
            <a:r>
              <a:rPr lang="en-US" dirty="0"/>
              <a:t>Break a problem into  </a:t>
            </a:r>
            <a:r>
              <a:rPr lang="en-US" dirty="0" err="1"/>
              <a:t>microtasks</a:t>
            </a:r>
            <a:r>
              <a:rPr lang="en-US" dirty="0"/>
              <a:t>, called Human Intelligence Tasks (</a:t>
            </a:r>
            <a:r>
              <a:rPr lang="en-US" b="1" dirty="0">
                <a:solidFill>
                  <a:srgbClr val="00B050"/>
                </a:solidFill>
              </a:rPr>
              <a:t>HITS</a:t>
            </a:r>
            <a:r>
              <a:rPr lang="en-US" dirty="0"/>
              <a:t>)</a:t>
            </a:r>
          </a:p>
          <a:p>
            <a:pPr lvl="1">
              <a:lnSpc>
                <a:spcPct val="120000"/>
              </a:lnSpc>
            </a:pPr>
            <a:r>
              <a:rPr lang="en-US" dirty="0"/>
              <a:t>Choose an online community</a:t>
            </a:r>
          </a:p>
          <a:p>
            <a:pPr lvl="2">
              <a:lnSpc>
                <a:spcPct val="120000"/>
              </a:lnSpc>
            </a:pPr>
            <a:r>
              <a:rPr lang="en-US" sz="2800" dirty="0">
                <a:hlinkClick r:id="rId2"/>
              </a:rPr>
              <a:t>Amazon Mechanical Turk</a:t>
            </a:r>
            <a:endParaRPr lang="en-US" sz="2800" dirty="0"/>
          </a:p>
          <a:p>
            <a:pPr lvl="2">
              <a:lnSpc>
                <a:spcPct val="120000"/>
              </a:lnSpc>
            </a:pPr>
            <a:r>
              <a:rPr lang="en-US" sz="2800" dirty="0">
                <a:hlinkClick r:id="rId3"/>
              </a:rPr>
              <a:t>Figure Eight</a:t>
            </a:r>
            <a:r>
              <a:rPr lang="en-US" sz="2800" dirty="0"/>
              <a:t> (former CrowdFlower)</a:t>
            </a:r>
          </a:p>
          <a:p>
            <a:pPr lvl="1">
              <a:lnSpc>
                <a:spcPct val="120000"/>
              </a:lnSpc>
            </a:pPr>
            <a:r>
              <a:rPr lang="en-US" dirty="0"/>
              <a:t>Assign to every individual, called </a:t>
            </a:r>
            <a:r>
              <a:rPr lang="en-US" b="1" dirty="0">
                <a:solidFill>
                  <a:srgbClr val="00B050"/>
                </a:solidFill>
              </a:rPr>
              <a:t>worker</a:t>
            </a:r>
            <a:r>
              <a:rPr lang="en-US" dirty="0"/>
              <a:t>, a series of HITs</a:t>
            </a:r>
          </a:p>
          <a:p>
            <a:pPr lvl="1">
              <a:lnSpc>
                <a:spcPct val="120000"/>
              </a:lnSpc>
            </a:pPr>
            <a:r>
              <a:rPr lang="en-US" dirty="0"/>
              <a:t>Each worker is paid per executed HIT → </a:t>
            </a:r>
            <a:r>
              <a:rPr lang="en-US" b="1" dirty="0">
                <a:solidFill>
                  <a:srgbClr val="00B050"/>
                </a:solidFill>
              </a:rPr>
              <a:t>monetary cost</a:t>
            </a:r>
          </a:p>
          <a:p>
            <a:pPr lvl="1">
              <a:lnSpc>
                <a:spcPct val="120000"/>
              </a:lnSpc>
            </a:pPr>
            <a:r>
              <a:rPr lang="en-US" dirty="0"/>
              <a:t>Popular for solving many tasks, e.g., </a:t>
            </a:r>
            <a:r>
              <a:rPr lang="en-US" dirty="0" err="1"/>
              <a:t>CrowdDB</a:t>
            </a:r>
            <a:endParaRPr lang="en-US" dirty="0"/>
          </a:p>
        </p:txBody>
      </p:sp>
      <p:sp>
        <p:nvSpPr>
          <p:cNvPr id="4" name="Footer Placeholder 3">
            <a:extLst>
              <a:ext uri="{FF2B5EF4-FFF2-40B4-BE49-F238E27FC236}">
                <a16:creationId xmlns:a16="http://schemas.microsoft.com/office/drawing/2014/main" id="{0F2337EE-4B66-4FF5-8401-C6BCB9EB2C1D}"/>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49002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301608" cy="620688"/>
          </a:xfrm>
        </p:spPr>
        <p:txBody>
          <a:bodyPr>
            <a:normAutofit fontScale="90000"/>
          </a:bodyPr>
          <a:lstStyle/>
          <a:p>
            <a:pPr algn="l"/>
            <a:r>
              <a:rPr lang="en-US" dirty="0"/>
              <a:t>Crowd-sourcing for Entity Resolution</a:t>
            </a:r>
          </a:p>
        </p:txBody>
      </p:sp>
      <p:sp>
        <p:nvSpPr>
          <p:cNvPr id="3" name="Content Placeholder 2"/>
          <p:cNvSpPr>
            <a:spLocks noGrp="1"/>
          </p:cNvSpPr>
          <p:nvPr>
            <p:ph idx="1"/>
          </p:nvPr>
        </p:nvSpPr>
        <p:spPr>
          <a:xfrm>
            <a:off x="179512" y="774357"/>
            <a:ext cx="8712968" cy="5534963"/>
          </a:xfrm>
        </p:spPr>
        <p:txBody>
          <a:bodyPr>
            <a:normAutofit/>
          </a:bodyPr>
          <a:lstStyle/>
          <a:p>
            <a:r>
              <a:rPr lang="en-US" sz="3000" dirty="0"/>
              <a:t>Delegate the </a:t>
            </a:r>
            <a:r>
              <a:rPr lang="en-US" sz="3000" b="1" dirty="0"/>
              <a:t>entity matching decisions </a:t>
            </a:r>
            <a:r>
              <a:rPr lang="en-US" sz="3000" dirty="0"/>
              <a:t>to the workers</a:t>
            </a:r>
          </a:p>
          <a:p>
            <a:pPr marL="0" indent="0">
              <a:buNone/>
            </a:pPr>
            <a:r>
              <a:rPr lang="en-US" sz="3000" dirty="0"/>
              <a:t>    i.e., transform pairwise comparisons into HITs</a:t>
            </a:r>
          </a:p>
          <a:p>
            <a:r>
              <a:rPr lang="en-US" sz="3000" dirty="0"/>
              <a:t>Challenges:</a:t>
            </a:r>
          </a:p>
          <a:p>
            <a:pPr marL="971550" lvl="1" indent="-514350">
              <a:buFont typeface="+mj-lt"/>
              <a:buAutoNum type="arabicPeriod"/>
            </a:pPr>
            <a:r>
              <a:rPr lang="en-US" sz="3000" dirty="0"/>
              <a:t>Generating HITs </a:t>
            </a:r>
          </a:p>
          <a:p>
            <a:pPr marL="971550" lvl="1" indent="-514350">
              <a:buFont typeface="+mj-lt"/>
              <a:buAutoNum type="arabicPeriod"/>
            </a:pPr>
            <a:r>
              <a:rPr lang="en-US" sz="3000" dirty="0"/>
              <a:t>Formulating HITs </a:t>
            </a:r>
          </a:p>
          <a:p>
            <a:pPr marL="971550" lvl="1" indent="-514350">
              <a:buFont typeface="+mj-lt"/>
              <a:buAutoNum type="arabicPeriod"/>
            </a:pPr>
            <a:r>
              <a:rPr lang="en-US" sz="3000" dirty="0"/>
              <a:t>Balancing accuracy and monetary cost </a:t>
            </a:r>
          </a:p>
          <a:p>
            <a:pPr marL="971550" lvl="1" indent="-514350">
              <a:buFont typeface="+mj-lt"/>
              <a:buAutoNum type="arabicPeriod"/>
            </a:pPr>
            <a:r>
              <a:rPr lang="en-US" sz="3000" dirty="0"/>
              <a:t>Restricting the labor cost</a:t>
            </a:r>
          </a:p>
        </p:txBody>
      </p:sp>
      <p:sp>
        <p:nvSpPr>
          <p:cNvPr id="4" name="Footer Placeholder 3">
            <a:extLst>
              <a:ext uri="{FF2B5EF4-FFF2-40B4-BE49-F238E27FC236}">
                <a16:creationId xmlns:a16="http://schemas.microsoft.com/office/drawing/2014/main" id="{BBEFA9DD-FB87-4FD5-A66A-94D0CFCEE95C}"/>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382105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Text Box 4"/>
          <p:cNvSpPr txBox="1">
            <a:spLocks noChangeArrowheads="1"/>
          </p:cNvSpPr>
          <p:nvPr/>
        </p:nvSpPr>
        <p:spPr bwMode="auto">
          <a:xfrm>
            <a:off x="4002007" y="2072308"/>
            <a:ext cx="4899023" cy="1884618"/>
          </a:xfrm>
          <a:prstGeom prst="rect">
            <a:avLst/>
          </a:prstGeom>
          <a:noFill/>
          <a:ln w="9525">
            <a:solidFill>
              <a:schemeClr val="tx1"/>
            </a:solidFill>
            <a:miter lim="800000"/>
            <a:headEnd/>
            <a:tailEnd/>
          </a:ln>
          <a:effectLst/>
        </p:spPr>
        <p:txBody>
          <a:bodyPr wrap="square" lIns="91434" tIns="45717" rIns="91434" bIns="45717">
            <a:spAutoFit/>
          </a:bodyPr>
          <a:lstStyle/>
          <a:p>
            <a:pPr eaLnBrk="0" hangingPunct="0">
              <a:lnSpc>
                <a:spcPct val="91000"/>
              </a:lnSpc>
              <a:buClr>
                <a:srgbClr val="000000"/>
              </a:buClr>
              <a:buSzPct val="100000"/>
              <a:buFont typeface="Arial" charset="0"/>
              <a:buNone/>
            </a:pPr>
            <a:r>
              <a:rPr lang="en-US" sz="1600" dirty="0">
                <a:latin typeface="Times New Roman" pitchFamily="18" charset="0"/>
              </a:rPr>
              <a:t>London </a:t>
            </a:r>
            <a:r>
              <a:rPr lang="en-US" sz="1600" dirty="0" err="1">
                <a:latin typeface="Times New Roman" pitchFamily="18" charset="0"/>
              </a:rPr>
              <a:t>런던</a:t>
            </a:r>
            <a:r>
              <a:rPr lang="en-US" sz="1600" dirty="0">
                <a:latin typeface="Times New Roman" pitchFamily="18" charset="0"/>
              </a:rPr>
              <a:t> </a:t>
            </a:r>
            <a:r>
              <a:rPr lang="syr-SY" sz="1600" dirty="0">
                <a:latin typeface="Times New Roman" pitchFamily="18" charset="0"/>
              </a:rPr>
              <a:t>ܠܘܢܕܘܢ</a:t>
            </a:r>
            <a:r>
              <a:rPr lang="hi-IN" sz="1600" dirty="0">
                <a:latin typeface="Times New Roman" pitchFamily="18" charset="0"/>
              </a:rPr>
              <a:t> लंडन लंदन </a:t>
            </a:r>
            <a:r>
              <a:rPr lang="gu-IN" sz="1600" dirty="0">
                <a:latin typeface="Times New Roman" pitchFamily="18" charset="0"/>
              </a:rPr>
              <a:t>લંડન </a:t>
            </a:r>
            <a:r>
              <a:rPr lang="en-US" sz="1600" dirty="0" err="1">
                <a:latin typeface="Times New Roman" pitchFamily="18" charset="0"/>
              </a:rPr>
              <a:t>ለንደን</a:t>
            </a:r>
            <a:r>
              <a:rPr lang="en-US" sz="1600" dirty="0">
                <a:latin typeface="Times New Roman" pitchFamily="18" charset="0"/>
              </a:rPr>
              <a:t> </a:t>
            </a:r>
            <a:r>
              <a:rPr lang="en-US" sz="1600" dirty="0" err="1">
                <a:latin typeface="Times New Roman" pitchFamily="18" charset="0"/>
              </a:rPr>
              <a:t>ロンドン</a:t>
            </a:r>
            <a:r>
              <a:rPr lang="en-US" sz="1600" dirty="0">
                <a:latin typeface="Times New Roman" pitchFamily="18" charset="0"/>
              </a:rPr>
              <a:t> </a:t>
            </a:r>
            <a:r>
              <a:rPr lang="bn-IN" sz="1600" dirty="0">
                <a:latin typeface="Times New Roman" pitchFamily="18" charset="0"/>
              </a:rPr>
              <a:t>লন্ডন </a:t>
            </a:r>
            <a:r>
              <a:rPr lang="th-TH" sz="1600" dirty="0">
                <a:latin typeface="Times New Roman" pitchFamily="18" charset="0"/>
              </a:rPr>
              <a:t>ลอนดอน </a:t>
            </a:r>
            <a:r>
              <a:rPr lang="ta-IN" sz="1600" dirty="0">
                <a:latin typeface="Times New Roman" pitchFamily="18" charset="0"/>
              </a:rPr>
              <a:t>இலண்டன் </a:t>
            </a:r>
            <a:r>
              <a:rPr lang="en-US" sz="1600" dirty="0" err="1">
                <a:latin typeface="Times New Roman" pitchFamily="18" charset="0"/>
              </a:rPr>
              <a:t>ლონდონი</a:t>
            </a:r>
            <a:r>
              <a:rPr lang="en-US" sz="1600" dirty="0">
                <a:latin typeface="Times New Roman" pitchFamily="18" charset="0"/>
              </a:rPr>
              <a:t> </a:t>
            </a:r>
            <a:r>
              <a:rPr lang="en-US" sz="1600" dirty="0" err="1">
                <a:latin typeface="Times New Roman" pitchFamily="18" charset="0"/>
              </a:rPr>
              <a:t>Llundain</a:t>
            </a:r>
            <a:r>
              <a:rPr lang="en-US" sz="1600" dirty="0">
                <a:latin typeface="Times New Roman" pitchFamily="18" charset="0"/>
              </a:rPr>
              <a:t> </a:t>
            </a:r>
            <a:r>
              <a:rPr lang="en-US" sz="1600" dirty="0" err="1">
                <a:latin typeface="Times New Roman" pitchFamily="18" charset="0"/>
              </a:rPr>
              <a:t>Londain</a:t>
            </a:r>
            <a:r>
              <a:rPr lang="en-US" sz="1600" dirty="0">
                <a:latin typeface="Times New Roman" pitchFamily="18" charset="0"/>
              </a:rPr>
              <a:t> </a:t>
            </a:r>
            <a:r>
              <a:rPr lang="en-US" sz="1600" dirty="0" err="1">
                <a:latin typeface="Times New Roman" pitchFamily="18" charset="0"/>
              </a:rPr>
              <a:t>Londe</a:t>
            </a:r>
            <a:r>
              <a:rPr lang="en-US" sz="1600" dirty="0">
                <a:latin typeface="Times New Roman" pitchFamily="18" charset="0"/>
              </a:rPr>
              <a:t> </a:t>
            </a:r>
            <a:r>
              <a:rPr lang="en-US" sz="1600" dirty="0" err="1">
                <a:latin typeface="Times New Roman" pitchFamily="18" charset="0"/>
              </a:rPr>
              <a:t>Londen</a:t>
            </a:r>
            <a:r>
              <a:rPr lang="en-US" sz="1600" dirty="0">
                <a:latin typeface="Times New Roman" pitchFamily="18" charset="0"/>
              </a:rPr>
              <a:t> </a:t>
            </a:r>
            <a:r>
              <a:rPr lang="en-US" sz="1600" dirty="0" err="1">
                <a:latin typeface="Times New Roman" pitchFamily="18" charset="0"/>
              </a:rPr>
              <a:t>Londen</a:t>
            </a:r>
            <a:r>
              <a:rPr lang="en-US" sz="1600" dirty="0">
                <a:latin typeface="Times New Roman" pitchFamily="18" charset="0"/>
              </a:rPr>
              <a:t> </a:t>
            </a:r>
            <a:r>
              <a:rPr lang="en-US" sz="1600" dirty="0" err="1">
                <a:latin typeface="Times New Roman" pitchFamily="18" charset="0"/>
              </a:rPr>
              <a:t>Londen</a:t>
            </a:r>
            <a:r>
              <a:rPr lang="en-US" sz="1600" dirty="0">
                <a:latin typeface="Times New Roman" pitchFamily="18" charset="0"/>
              </a:rPr>
              <a:t> </a:t>
            </a:r>
            <a:r>
              <a:rPr lang="en-US" sz="1600" dirty="0" err="1">
                <a:latin typeface="Times New Roman" pitchFamily="18" charset="0"/>
              </a:rPr>
              <a:t>Londinium</a:t>
            </a:r>
            <a:r>
              <a:rPr lang="en-US" sz="1600" dirty="0">
                <a:latin typeface="Times New Roman" pitchFamily="18" charset="0"/>
              </a:rPr>
              <a:t> London </a:t>
            </a:r>
            <a:r>
              <a:rPr lang="en-US" sz="1600" dirty="0" err="1">
                <a:latin typeface="Times New Roman" pitchFamily="18" charset="0"/>
              </a:rPr>
              <a:t>Londona</a:t>
            </a:r>
            <a:r>
              <a:rPr lang="en-US" sz="1600" dirty="0">
                <a:latin typeface="Times New Roman" pitchFamily="18" charset="0"/>
              </a:rPr>
              <a:t> </a:t>
            </a:r>
            <a:r>
              <a:rPr lang="en-US" sz="1600" dirty="0" err="1">
                <a:latin typeface="Times New Roman" pitchFamily="18" charset="0"/>
              </a:rPr>
              <a:t>Londonas</a:t>
            </a:r>
            <a:r>
              <a:rPr lang="en-US" sz="1600" dirty="0">
                <a:latin typeface="Times New Roman" pitchFamily="18" charset="0"/>
              </a:rPr>
              <a:t> </a:t>
            </a:r>
            <a:r>
              <a:rPr lang="en-US" sz="1600" dirty="0" err="1">
                <a:latin typeface="Times New Roman" pitchFamily="18" charset="0"/>
              </a:rPr>
              <a:t>Londoni</a:t>
            </a:r>
            <a:r>
              <a:rPr lang="en-US" sz="1600" dirty="0">
                <a:latin typeface="Times New Roman" pitchFamily="18" charset="0"/>
              </a:rPr>
              <a:t> </a:t>
            </a:r>
            <a:r>
              <a:rPr lang="en-US" sz="1600" dirty="0" err="1">
                <a:latin typeface="Times New Roman" pitchFamily="18" charset="0"/>
              </a:rPr>
              <a:t>Londono</a:t>
            </a:r>
            <a:r>
              <a:rPr lang="en-US" sz="1600" dirty="0">
                <a:latin typeface="Times New Roman" pitchFamily="18" charset="0"/>
              </a:rPr>
              <a:t> </a:t>
            </a:r>
            <a:r>
              <a:rPr lang="en-US" sz="1600" dirty="0" err="1">
                <a:latin typeface="Times New Roman" pitchFamily="18" charset="0"/>
              </a:rPr>
              <a:t>Londra</a:t>
            </a:r>
            <a:r>
              <a:rPr lang="en-US" sz="1600" dirty="0">
                <a:latin typeface="Times New Roman" pitchFamily="18" charset="0"/>
              </a:rPr>
              <a:t> </a:t>
            </a:r>
            <a:r>
              <a:rPr lang="en-US" sz="1600" dirty="0" err="1">
                <a:latin typeface="Times New Roman" pitchFamily="18" charset="0"/>
              </a:rPr>
              <a:t>Londres</a:t>
            </a:r>
            <a:r>
              <a:rPr lang="en-US" sz="1600" dirty="0">
                <a:latin typeface="Times New Roman" pitchFamily="18" charset="0"/>
              </a:rPr>
              <a:t> </a:t>
            </a:r>
            <a:r>
              <a:rPr lang="en-US" sz="1600" dirty="0" err="1">
                <a:latin typeface="Times New Roman" pitchFamily="18" charset="0"/>
              </a:rPr>
              <a:t>Londrez</a:t>
            </a:r>
            <a:r>
              <a:rPr lang="en-US" sz="1600" dirty="0">
                <a:latin typeface="Times New Roman" pitchFamily="18" charset="0"/>
              </a:rPr>
              <a:t> </a:t>
            </a:r>
            <a:r>
              <a:rPr lang="en-US" sz="1600" dirty="0" err="1">
                <a:latin typeface="Times New Roman" pitchFamily="18" charset="0"/>
              </a:rPr>
              <a:t>Londyn</a:t>
            </a:r>
            <a:r>
              <a:rPr lang="en-US" sz="1600" dirty="0">
                <a:latin typeface="Times New Roman" pitchFamily="18" charset="0"/>
              </a:rPr>
              <a:t> </a:t>
            </a:r>
            <a:r>
              <a:rPr lang="en-US" sz="1600" dirty="0" err="1">
                <a:latin typeface="Times New Roman" pitchFamily="18" charset="0"/>
              </a:rPr>
              <a:t>Lontoo</a:t>
            </a:r>
            <a:r>
              <a:rPr lang="en-US" sz="1600" dirty="0">
                <a:latin typeface="Times New Roman" pitchFamily="18" charset="0"/>
              </a:rPr>
              <a:t> </a:t>
            </a:r>
            <a:r>
              <a:rPr lang="en-US" sz="1600" dirty="0" err="1">
                <a:latin typeface="Times New Roman" pitchFamily="18" charset="0"/>
              </a:rPr>
              <a:t>Loundres</a:t>
            </a:r>
            <a:r>
              <a:rPr lang="en-US" sz="1600" dirty="0">
                <a:latin typeface="Times New Roman" pitchFamily="18" charset="0"/>
              </a:rPr>
              <a:t> </a:t>
            </a:r>
            <a:r>
              <a:rPr lang="en-US" sz="1600" dirty="0" err="1">
                <a:latin typeface="Times New Roman" pitchFamily="18" charset="0"/>
              </a:rPr>
              <a:t>Luân</a:t>
            </a:r>
            <a:r>
              <a:rPr lang="en-US" sz="1600" dirty="0">
                <a:latin typeface="Times New Roman" pitchFamily="18" charset="0"/>
              </a:rPr>
              <a:t> </a:t>
            </a:r>
            <a:r>
              <a:rPr lang="en-US" sz="1600" dirty="0" err="1">
                <a:latin typeface="Times New Roman" pitchFamily="18" charset="0"/>
              </a:rPr>
              <a:t>Đôn</a:t>
            </a:r>
            <a:r>
              <a:rPr lang="en-US" sz="1600" dirty="0">
                <a:latin typeface="Times New Roman" pitchFamily="18" charset="0"/>
              </a:rPr>
              <a:t> </a:t>
            </a:r>
            <a:r>
              <a:rPr lang="en-US" sz="1600" dirty="0" err="1">
                <a:latin typeface="Times New Roman" pitchFamily="18" charset="0"/>
              </a:rPr>
              <a:t>Lunden</a:t>
            </a:r>
            <a:r>
              <a:rPr lang="en-US" sz="1600" dirty="0">
                <a:latin typeface="Times New Roman" pitchFamily="18" charset="0"/>
              </a:rPr>
              <a:t> </a:t>
            </a:r>
            <a:r>
              <a:rPr lang="en-US" sz="1600" dirty="0" err="1">
                <a:latin typeface="Times New Roman" pitchFamily="18" charset="0"/>
              </a:rPr>
              <a:t>Lundúnir</a:t>
            </a:r>
            <a:r>
              <a:rPr lang="en-US" sz="1600" dirty="0">
                <a:latin typeface="Times New Roman" pitchFamily="18" charset="0"/>
              </a:rPr>
              <a:t> </a:t>
            </a:r>
            <a:r>
              <a:rPr lang="en-US" sz="1600" dirty="0" err="1">
                <a:latin typeface="Times New Roman" pitchFamily="18" charset="0"/>
              </a:rPr>
              <a:t>Lunnainn</a:t>
            </a:r>
            <a:r>
              <a:rPr lang="en-US" sz="1600" dirty="0">
                <a:latin typeface="Times New Roman" pitchFamily="18" charset="0"/>
              </a:rPr>
              <a:t> </a:t>
            </a:r>
            <a:r>
              <a:rPr lang="en-US" sz="1600" dirty="0" err="1">
                <a:latin typeface="Times New Roman" pitchFamily="18" charset="0"/>
              </a:rPr>
              <a:t>Lunnon</a:t>
            </a:r>
            <a:r>
              <a:rPr lang="en-US" sz="1600" dirty="0">
                <a:latin typeface="Times New Roman" pitchFamily="18" charset="0"/>
              </a:rPr>
              <a:t> </a:t>
            </a:r>
            <a:r>
              <a:rPr lang="ar-SA" sz="1600" dirty="0">
                <a:latin typeface="Times New Roman" pitchFamily="18" charset="0"/>
              </a:rPr>
              <a:t>لندن لندن لندن لوندون </a:t>
            </a:r>
            <a:r>
              <a:rPr lang="he-IL" sz="1600" dirty="0">
                <a:latin typeface="Times New Roman" pitchFamily="18" charset="0"/>
              </a:rPr>
              <a:t>לאנדאן לונדון</a:t>
            </a:r>
            <a:r>
              <a:rPr lang="en-US" sz="1600" dirty="0">
                <a:latin typeface="Times New Roman" pitchFamily="18" charset="0"/>
              </a:rPr>
              <a:t> </a:t>
            </a:r>
            <a:r>
              <a:rPr lang="en-US" sz="1600" dirty="0" err="1">
                <a:latin typeface="Times New Roman" pitchFamily="18" charset="0"/>
              </a:rPr>
              <a:t>Λονδίνο</a:t>
            </a:r>
            <a:r>
              <a:rPr lang="en-US" sz="1600" dirty="0">
                <a:latin typeface="Times New Roman" pitchFamily="18" charset="0"/>
              </a:rPr>
              <a:t> </a:t>
            </a:r>
            <a:r>
              <a:rPr lang="en-US" sz="1600" dirty="0" err="1">
                <a:latin typeface="Times New Roman" pitchFamily="18" charset="0"/>
              </a:rPr>
              <a:t>Лёндан</a:t>
            </a:r>
            <a:r>
              <a:rPr lang="en-US" sz="1600" dirty="0">
                <a:latin typeface="Times New Roman" pitchFamily="18" charset="0"/>
              </a:rPr>
              <a:t> </a:t>
            </a:r>
            <a:r>
              <a:rPr lang="en-US" sz="1600" dirty="0" err="1">
                <a:latin typeface="Times New Roman" pitchFamily="18" charset="0"/>
              </a:rPr>
              <a:t>Лондан</a:t>
            </a:r>
            <a:r>
              <a:rPr lang="en-US" sz="1600" dirty="0">
                <a:latin typeface="Times New Roman" pitchFamily="18" charset="0"/>
              </a:rPr>
              <a:t> </a:t>
            </a:r>
            <a:r>
              <a:rPr lang="en-US" sz="1600" dirty="0" err="1">
                <a:latin typeface="Times New Roman" pitchFamily="18" charset="0"/>
              </a:rPr>
              <a:t>Лондон</a:t>
            </a:r>
            <a:r>
              <a:rPr lang="en-US" sz="1600" dirty="0">
                <a:latin typeface="Times New Roman" pitchFamily="18" charset="0"/>
              </a:rPr>
              <a:t> </a:t>
            </a:r>
            <a:r>
              <a:rPr lang="en-US" sz="1600" dirty="0" err="1">
                <a:latin typeface="Times New Roman" pitchFamily="18" charset="0"/>
              </a:rPr>
              <a:t>Лондон</a:t>
            </a:r>
            <a:r>
              <a:rPr lang="en-US" sz="1600" dirty="0">
                <a:latin typeface="Times New Roman" pitchFamily="18" charset="0"/>
              </a:rPr>
              <a:t> </a:t>
            </a:r>
            <a:r>
              <a:rPr lang="en-US" sz="1600" dirty="0" err="1">
                <a:latin typeface="Times New Roman" pitchFamily="18" charset="0"/>
              </a:rPr>
              <a:t>Лондон</a:t>
            </a:r>
            <a:r>
              <a:rPr lang="en-US" sz="1600" dirty="0">
                <a:latin typeface="Times New Roman" pitchFamily="18" charset="0"/>
              </a:rPr>
              <a:t> </a:t>
            </a:r>
            <a:r>
              <a:rPr lang="en-US" sz="1600" dirty="0" err="1">
                <a:latin typeface="Times New Roman" pitchFamily="18" charset="0"/>
              </a:rPr>
              <a:t>Լոնդոն</a:t>
            </a:r>
            <a:r>
              <a:rPr lang="en-US" sz="1600" dirty="0">
                <a:latin typeface="Times New Roman" pitchFamily="18" charset="0"/>
              </a:rPr>
              <a:t> </a:t>
            </a:r>
            <a:r>
              <a:rPr lang="en-US" sz="1600" dirty="0" err="1">
                <a:latin typeface="Times New Roman" pitchFamily="18" charset="0"/>
              </a:rPr>
              <a:t>伦敦</a:t>
            </a:r>
            <a:r>
              <a:rPr lang="en-US" sz="1600" dirty="0">
                <a:latin typeface="Times New Roman" pitchFamily="18" charset="0"/>
              </a:rPr>
              <a:t> …</a:t>
            </a:r>
          </a:p>
        </p:txBody>
      </p:sp>
      <p:sp>
        <p:nvSpPr>
          <p:cNvPr id="487431" name="Text Box 7"/>
          <p:cNvSpPr txBox="1">
            <a:spLocks noChangeArrowheads="1"/>
          </p:cNvSpPr>
          <p:nvPr/>
        </p:nvSpPr>
        <p:spPr bwMode="auto">
          <a:xfrm>
            <a:off x="4002007" y="4092017"/>
            <a:ext cx="4899023" cy="1212511"/>
          </a:xfrm>
          <a:prstGeom prst="rect">
            <a:avLst/>
          </a:prstGeom>
          <a:noFill/>
          <a:ln w="9525">
            <a:solidFill>
              <a:schemeClr val="tx1"/>
            </a:solidFill>
            <a:miter lim="800000"/>
            <a:headEnd/>
            <a:tailEnd/>
          </a:ln>
          <a:effectLst/>
        </p:spPr>
        <p:txBody>
          <a:bodyPr wrap="square" lIns="91434" tIns="45717" rIns="91434" bIns="45717">
            <a:spAutoFit/>
          </a:bodyPr>
          <a:lstStyle/>
          <a:p>
            <a:pPr eaLnBrk="0" hangingPunct="0">
              <a:lnSpc>
                <a:spcPct val="91000"/>
              </a:lnSpc>
              <a:buClr>
                <a:srgbClr val="000000"/>
              </a:buClr>
              <a:buSzPct val="100000"/>
              <a:buFont typeface="Arial" charset="0"/>
              <a:buNone/>
            </a:pPr>
            <a:r>
              <a:rPr lang="en-US" sz="1600" dirty="0"/>
              <a:t>capital of UK, host city of the IV Olympic Games, host city of the XIV Olympic Games, future host of the XXX Olympic Games, city of the Westminster Abbey, city of the London Eye, the city described by Charles Dickens in his novels, …</a:t>
            </a:r>
          </a:p>
        </p:txBody>
      </p:sp>
      <p:sp>
        <p:nvSpPr>
          <p:cNvPr id="487432" name="Line 8"/>
          <p:cNvSpPr>
            <a:spLocks noChangeShapeType="1"/>
          </p:cNvSpPr>
          <p:nvPr/>
        </p:nvSpPr>
        <p:spPr bwMode="auto">
          <a:xfrm flipV="1">
            <a:off x="2849481" y="2804196"/>
            <a:ext cx="1158869" cy="1144594"/>
          </a:xfrm>
          <a:prstGeom prst="line">
            <a:avLst/>
          </a:prstGeom>
          <a:noFill/>
          <a:ln w="9525">
            <a:solidFill>
              <a:schemeClr val="tx1"/>
            </a:solidFill>
            <a:round/>
            <a:headEnd/>
            <a:tailEnd type="triangle" w="med" len="med"/>
          </a:ln>
          <a:effectLst/>
        </p:spPr>
        <p:txBody>
          <a:bodyPr lIns="91434" tIns="45717" rIns="91434" bIns="45717"/>
          <a:lstStyle/>
          <a:p>
            <a:endParaRPr lang="en-US"/>
          </a:p>
        </p:txBody>
      </p:sp>
      <p:sp>
        <p:nvSpPr>
          <p:cNvPr id="487433" name="Line 9"/>
          <p:cNvSpPr>
            <a:spLocks noChangeShapeType="1"/>
          </p:cNvSpPr>
          <p:nvPr/>
        </p:nvSpPr>
        <p:spPr bwMode="auto">
          <a:xfrm>
            <a:off x="2849482" y="3948792"/>
            <a:ext cx="1152525" cy="720725"/>
          </a:xfrm>
          <a:prstGeom prst="line">
            <a:avLst/>
          </a:prstGeom>
          <a:noFill/>
          <a:ln w="9525">
            <a:solidFill>
              <a:schemeClr val="tx1"/>
            </a:solidFill>
            <a:round/>
            <a:headEnd/>
            <a:tailEnd type="triangle" w="med" len="med"/>
          </a:ln>
          <a:effectLst/>
        </p:spPr>
        <p:txBody>
          <a:bodyPr lIns="91434" tIns="45717" rIns="91434" bIns="45717"/>
          <a:lstStyle/>
          <a:p>
            <a:endParaRPr lang="en-US"/>
          </a:p>
        </p:txBody>
      </p:sp>
      <p:pic>
        <p:nvPicPr>
          <p:cNvPr id="10" name="Picture 2" descr="C:\Users\a\Desktop\d813489e-50a3-4817-9cfa-cef255d3fede_201211200939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63" r="5628"/>
          <a:stretch/>
        </p:blipFill>
        <p:spPr bwMode="auto">
          <a:xfrm>
            <a:off x="101857" y="2867046"/>
            <a:ext cx="2779609" cy="21212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1" name="Line 10"/>
          <p:cNvSpPr>
            <a:spLocks noChangeShapeType="1"/>
          </p:cNvSpPr>
          <p:nvPr/>
        </p:nvSpPr>
        <p:spPr bwMode="auto">
          <a:xfrm>
            <a:off x="2849482" y="3948791"/>
            <a:ext cx="1152525" cy="1927240"/>
          </a:xfrm>
          <a:prstGeom prst="line">
            <a:avLst/>
          </a:prstGeom>
          <a:noFill/>
          <a:ln w="9525">
            <a:solidFill>
              <a:schemeClr val="tx1"/>
            </a:solidFill>
            <a:round/>
            <a:headEnd/>
            <a:tailEnd type="triangle" w="med" len="med"/>
          </a:ln>
          <a:effectLst/>
        </p:spPr>
        <p:txBody>
          <a:bodyPr lIns="91434" tIns="45717" rIns="91434" bIns="45717"/>
          <a:lstStyle/>
          <a:p>
            <a:endParaRPr lang="en-US"/>
          </a:p>
        </p:txBody>
      </p:sp>
      <p:sp>
        <p:nvSpPr>
          <p:cNvPr id="13" name="Rectangle 3">
            <a:extLst>
              <a:ext uri="{FF2B5EF4-FFF2-40B4-BE49-F238E27FC236}">
                <a16:creationId xmlns:a16="http://schemas.microsoft.com/office/drawing/2014/main" id="{9331E383-3491-49A6-9C15-8FDA523D73A3}"/>
              </a:ext>
            </a:extLst>
          </p:cNvPr>
          <p:cNvSpPr txBox="1">
            <a:spLocks noChangeArrowheads="1"/>
          </p:cNvSpPr>
          <p:nvPr/>
        </p:nvSpPr>
        <p:spPr>
          <a:xfrm>
            <a:off x="179512" y="989091"/>
            <a:ext cx="8050177" cy="4938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Many names, descriptions, or IDs (URIs) are used for the same real-world “entity”</a:t>
            </a:r>
          </a:p>
          <a:p>
            <a:r>
              <a:rPr lang="en-US" sz="2800" dirty="0"/>
              <a:t>Example:</a:t>
            </a:r>
          </a:p>
        </p:txBody>
      </p:sp>
      <p:pic>
        <p:nvPicPr>
          <p:cNvPr id="14" name="Picture 2" descr="C:\Users\a\Desktop\d813489e-50a3-4817-9cfa-cef255d3fede_20121120093919.jpg">
            <a:extLst>
              <a:ext uri="{FF2B5EF4-FFF2-40B4-BE49-F238E27FC236}">
                <a16:creationId xmlns:a16="http://schemas.microsoft.com/office/drawing/2014/main" id="{EDEB4965-2524-4159-AC21-4E09879FD66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63" r="5628"/>
          <a:stretch/>
        </p:blipFill>
        <p:spPr bwMode="auto">
          <a:xfrm>
            <a:off x="101857" y="2867046"/>
            <a:ext cx="2779609" cy="21212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5" name="Rectangle 2">
            <a:extLst>
              <a:ext uri="{FF2B5EF4-FFF2-40B4-BE49-F238E27FC236}">
                <a16:creationId xmlns:a16="http://schemas.microsoft.com/office/drawing/2014/main" id="{86CBCC50-9E62-45EA-BD26-D135470A28D1}"/>
              </a:ext>
            </a:extLst>
          </p:cNvPr>
          <p:cNvSpPr txBox="1">
            <a:spLocks noChangeArrowheads="1"/>
          </p:cNvSpPr>
          <p:nvPr/>
        </p:nvSpPr>
        <p:spPr>
          <a:xfrm>
            <a:off x="251520" y="0"/>
            <a:ext cx="8892480" cy="66370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Matching, Linkage, Reconciliation, etc.</a:t>
            </a:r>
          </a:p>
        </p:txBody>
      </p:sp>
      <p:sp>
        <p:nvSpPr>
          <p:cNvPr id="2" name="Footer Placeholder 1">
            <a:extLst>
              <a:ext uri="{FF2B5EF4-FFF2-40B4-BE49-F238E27FC236}">
                <a16:creationId xmlns:a16="http://schemas.microsoft.com/office/drawing/2014/main" id="{A1A97A95-E56D-40D9-B1A9-4869D7DE2309}"/>
              </a:ext>
            </a:extLst>
          </p:cNvPr>
          <p:cNvSpPr>
            <a:spLocks noGrp="1"/>
          </p:cNvSpPr>
          <p:nvPr>
            <p:ph type="ftr" sz="quarter" idx="3"/>
          </p:nvPr>
        </p:nvSpPr>
        <p:spPr/>
        <p:txBody>
          <a:bodyPr/>
          <a:lstStyle/>
          <a:p>
            <a:r>
              <a:rPr lang="pt-BR"/>
              <a:t>Papadakis, Ioannou, Palpanas</a:t>
            </a:r>
            <a:endParaRPr lang="el-GR" dirty="0"/>
          </a:p>
        </p:txBody>
      </p:sp>
      <p:sp>
        <p:nvSpPr>
          <p:cNvPr id="12" name="Text Box 6"/>
          <p:cNvSpPr txBox="1">
            <a:spLocks noChangeArrowheads="1"/>
          </p:cNvSpPr>
          <p:nvPr/>
        </p:nvSpPr>
        <p:spPr bwMode="auto">
          <a:xfrm>
            <a:off x="4002007" y="5381793"/>
            <a:ext cx="4063023" cy="988470"/>
          </a:xfrm>
          <a:prstGeom prst="rect">
            <a:avLst/>
          </a:prstGeom>
          <a:noFill/>
          <a:ln w="9525">
            <a:solidFill>
              <a:schemeClr val="tx1"/>
            </a:solidFill>
            <a:miter lim="800000"/>
            <a:headEnd/>
            <a:tailEnd/>
          </a:ln>
          <a:effectLst/>
        </p:spPr>
        <p:txBody>
          <a:bodyPr wrap="none" lIns="91434" tIns="45717" rIns="91434" bIns="45717">
            <a:spAutoFit/>
          </a:bodyPr>
          <a:lstStyle/>
          <a:p>
            <a:pPr eaLnBrk="0" hangingPunct="0">
              <a:lnSpc>
                <a:spcPct val="91000"/>
              </a:lnSpc>
              <a:buClr>
                <a:srgbClr val="000000"/>
              </a:buClr>
              <a:buSzPct val="100000"/>
              <a:buFont typeface="Arial" charset="0"/>
              <a:buNone/>
            </a:pPr>
            <a:r>
              <a:rPr lang="en-US" sz="1600" dirty="0"/>
              <a:t>http://sws.geonames.org/2643743/</a:t>
            </a:r>
          </a:p>
          <a:p>
            <a:pPr eaLnBrk="0" hangingPunct="0">
              <a:lnSpc>
                <a:spcPct val="91000"/>
              </a:lnSpc>
              <a:buClr>
                <a:srgbClr val="000000"/>
              </a:buClr>
              <a:buSzPct val="100000"/>
              <a:buFont typeface="Arial" charset="0"/>
              <a:buNone/>
            </a:pPr>
            <a:r>
              <a:rPr lang="en-US" sz="1600" dirty="0"/>
              <a:t>http://en.wikipedia.org/wiki/London</a:t>
            </a:r>
          </a:p>
          <a:p>
            <a:pPr eaLnBrk="0" hangingPunct="0">
              <a:lnSpc>
                <a:spcPct val="91000"/>
              </a:lnSpc>
              <a:buClr>
                <a:srgbClr val="000000"/>
              </a:buClr>
              <a:buSzPct val="100000"/>
              <a:buFont typeface="Arial" charset="0"/>
              <a:buNone/>
            </a:pPr>
            <a:r>
              <a:rPr lang="en-US" sz="1600" dirty="0"/>
              <a:t>http://dbpedia.org/resource/Category:London</a:t>
            </a:r>
          </a:p>
          <a:p>
            <a:pPr eaLnBrk="0" hangingPunct="0">
              <a:lnSpc>
                <a:spcPct val="91000"/>
              </a:lnSpc>
              <a:buClr>
                <a:srgbClr val="000000"/>
              </a:buClr>
              <a:buSzPct val="100000"/>
              <a:buFont typeface="Arial" charset="0"/>
              <a:buNone/>
            </a:pPr>
            <a:r>
              <a:rPr lang="en-US" sz="1600" dirty="0"/>
              <a:t>…</a:t>
            </a:r>
          </a:p>
        </p:txBody>
      </p:sp>
    </p:spTree>
    <p:extLst>
      <p:ext uri="{BB962C8B-B14F-4D97-AF65-F5344CB8AC3E}">
        <p14:creationId xmlns:p14="http://schemas.microsoft.com/office/powerpoint/2010/main" val="114161516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nector: Curved 31">
            <a:extLst>
              <a:ext uri="{FF2B5EF4-FFF2-40B4-BE49-F238E27FC236}">
                <a16:creationId xmlns:a16="http://schemas.microsoft.com/office/drawing/2014/main" id="{6CF45730-173F-45C0-9E23-5CDB758E4DBE}"/>
              </a:ext>
            </a:extLst>
          </p:cNvPr>
          <p:cNvCxnSpPr>
            <a:stCxn id="17" idx="2"/>
            <a:endCxn id="5" idx="2"/>
          </p:cNvCxnSpPr>
          <p:nvPr/>
        </p:nvCxnSpPr>
        <p:spPr>
          <a:xfrm rot="5400000" flipH="1">
            <a:off x="4333735" y="4682440"/>
            <a:ext cx="23726" cy="2757060"/>
          </a:xfrm>
          <a:prstGeom prst="curvedConnector3">
            <a:avLst>
              <a:gd name="adj1" fmla="val 2728564"/>
            </a:avLst>
          </a:prstGeom>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a:xfrm>
            <a:off x="251520" y="0"/>
            <a:ext cx="8892480" cy="620688"/>
          </a:xfrm>
        </p:spPr>
        <p:txBody>
          <a:bodyPr>
            <a:normAutofit fontScale="90000"/>
          </a:bodyPr>
          <a:lstStyle/>
          <a:p>
            <a:pPr algn="l"/>
            <a:r>
              <a:rPr lang="en-US" dirty="0"/>
              <a:t>Challenge 1: Generating HITs</a:t>
            </a:r>
          </a:p>
        </p:txBody>
      </p:sp>
      <p:sp>
        <p:nvSpPr>
          <p:cNvPr id="3" name="Content Placeholder 2"/>
          <p:cNvSpPr>
            <a:spLocks noGrp="1"/>
          </p:cNvSpPr>
          <p:nvPr>
            <p:ph idx="1"/>
          </p:nvPr>
        </p:nvSpPr>
        <p:spPr>
          <a:xfrm>
            <a:off x="179512" y="836712"/>
            <a:ext cx="8892480" cy="5688632"/>
          </a:xfrm>
        </p:spPr>
        <p:txBody>
          <a:bodyPr>
            <a:normAutofit/>
          </a:bodyPr>
          <a:lstStyle/>
          <a:p>
            <a:r>
              <a:rPr lang="en-US" sz="3000" dirty="0"/>
              <a:t>Fully Crowd-based Approach</a:t>
            </a:r>
            <a:r>
              <a:rPr lang="en-US" dirty="0"/>
              <a:t>:</a:t>
            </a:r>
          </a:p>
          <a:p>
            <a:pPr lvl="1"/>
            <a:r>
              <a:rPr lang="en-US" dirty="0"/>
              <a:t>Create one HIT per pair of candidate match</a:t>
            </a:r>
          </a:p>
          <a:p>
            <a:r>
              <a:rPr lang="en-US" dirty="0"/>
              <a:t>Pros:</a:t>
            </a:r>
          </a:p>
          <a:p>
            <a:pPr lvl="1"/>
            <a:r>
              <a:rPr lang="en-US" dirty="0"/>
              <a:t>Straightforward implementation</a:t>
            </a:r>
          </a:p>
          <a:p>
            <a:r>
              <a:rPr lang="en-US" dirty="0"/>
              <a:t>Cons:</a:t>
            </a:r>
          </a:p>
          <a:p>
            <a:pPr lvl="1"/>
            <a:r>
              <a:rPr lang="en-US" dirty="0"/>
              <a:t>Quadratic complexity → huge monetary cost</a:t>
            </a:r>
          </a:p>
        </p:txBody>
      </p:sp>
      <p:sp>
        <p:nvSpPr>
          <p:cNvPr id="8" name="Cylinder 7">
            <a:extLst>
              <a:ext uri="{FF2B5EF4-FFF2-40B4-BE49-F238E27FC236}">
                <a16:creationId xmlns:a16="http://schemas.microsoft.com/office/drawing/2014/main" id="{D36E0B96-2150-48FB-BDB4-7ED0D18E9F98}"/>
              </a:ext>
            </a:extLst>
          </p:cNvPr>
          <p:cNvSpPr/>
          <p:nvPr/>
        </p:nvSpPr>
        <p:spPr>
          <a:xfrm>
            <a:off x="1097940" y="4269370"/>
            <a:ext cx="2448272" cy="1291059"/>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83C86163-177E-4D12-9590-9EF889E9FD35}"/>
              </a:ext>
            </a:extLst>
          </p:cNvPr>
          <p:cNvSpPr txBox="1"/>
          <p:nvPr/>
        </p:nvSpPr>
        <p:spPr>
          <a:xfrm>
            <a:off x="1369508" y="4261393"/>
            <a:ext cx="2032687" cy="369332"/>
          </a:xfrm>
          <a:prstGeom prst="rect">
            <a:avLst/>
          </a:prstGeom>
          <a:noFill/>
        </p:spPr>
        <p:txBody>
          <a:bodyPr wrap="square" rtlCol="0">
            <a:spAutoFit/>
          </a:bodyPr>
          <a:lstStyle/>
          <a:p>
            <a:pPr algn="ctr"/>
            <a:r>
              <a:rPr lang="en-US" dirty="0"/>
              <a:t>Entity Collection A</a:t>
            </a:r>
          </a:p>
        </p:txBody>
      </p:sp>
      <p:sp>
        <p:nvSpPr>
          <p:cNvPr id="15" name="Cylinder 14">
            <a:extLst>
              <a:ext uri="{FF2B5EF4-FFF2-40B4-BE49-F238E27FC236}">
                <a16:creationId xmlns:a16="http://schemas.microsoft.com/office/drawing/2014/main" id="{6600957C-E8AE-403F-8D91-95F730BBEEAF}"/>
              </a:ext>
            </a:extLst>
          </p:cNvPr>
          <p:cNvSpPr/>
          <p:nvPr/>
        </p:nvSpPr>
        <p:spPr>
          <a:xfrm>
            <a:off x="5148064" y="4293096"/>
            <a:ext cx="2448272" cy="1291059"/>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BDDF28B7-2F98-4547-A4BC-CA6C45CFD960}"/>
              </a:ext>
            </a:extLst>
          </p:cNvPr>
          <p:cNvSpPr txBox="1"/>
          <p:nvPr/>
        </p:nvSpPr>
        <p:spPr>
          <a:xfrm>
            <a:off x="5419632" y="4285119"/>
            <a:ext cx="2032687" cy="369332"/>
          </a:xfrm>
          <a:prstGeom prst="rect">
            <a:avLst/>
          </a:prstGeom>
          <a:noFill/>
        </p:spPr>
        <p:txBody>
          <a:bodyPr wrap="square" rtlCol="0">
            <a:spAutoFit/>
          </a:bodyPr>
          <a:lstStyle/>
          <a:p>
            <a:pPr algn="ctr"/>
            <a:r>
              <a:rPr lang="en-US" dirty="0"/>
              <a:t>Entity Collection B</a:t>
            </a:r>
          </a:p>
        </p:txBody>
      </p:sp>
      <p:pic>
        <p:nvPicPr>
          <p:cNvPr id="21" name="Picture 20" descr="A close up of a logo&#10;&#10;Description automatically generated">
            <a:extLst>
              <a:ext uri="{FF2B5EF4-FFF2-40B4-BE49-F238E27FC236}">
                <a16:creationId xmlns:a16="http://schemas.microsoft.com/office/drawing/2014/main" id="{1EEAE240-44FD-4689-9944-CE756826E0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9653" y="5643786"/>
            <a:ext cx="1463443" cy="1097582"/>
          </a:xfrm>
          <a:prstGeom prst="rect">
            <a:avLst/>
          </a:prstGeom>
        </p:spPr>
      </p:pic>
      <p:sp>
        <p:nvSpPr>
          <p:cNvPr id="35" name="TextBox 34">
            <a:extLst>
              <a:ext uri="{FF2B5EF4-FFF2-40B4-BE49-F238E27FC236}">
                <a16:creationId xmlns:a16="http://schemas.microsoft.com/office/drawing/2014/main" id="{D3612D34-860C-4C93-A1DA-AD44B5D9CEA6}"/>
              </a:ext>
            </a:extLst>
          </p:cNvPr>
          <p:cNvSpPr txBox="1"/>
          <p:nvPr/>
        </p:nvSpPr>
        <p:spPr>
          <a:xfrm>
            <a:off x="3950049" y="5059116"/>
            <a:ext cx="897865" cy="369332"/>
          </a:xfrm>
          <a:prstGeom prst="rect">
            <a:avLst/>
          </a:prstGeom>
          <a:noFill/>
        </p:spPr>
        <p:txBody>
          <a:bodyPr wrap="square" rtlCol="0">
            <a:spAutoFit/>
          </a:bodyPr>
          <a:lstStyle/>
          <a:p>
            <a:r>
              <a:rPr lang="en-US" b="1" dirty="0">
                <a:solidFill>
                  <a:schemeClr val="accent2"/>
                </a:solidFill>
              </a:rPr>
              <a:t>match?</a:t>
            </a:r>
          </a:p>
        </p:txBody>
      </p:sp>
      <p:sp>
        <p:nvSpPr>
          <p:cNvPr id="36" name="Rectangle 35">
            <a:extLst>
              <a:ext uri="{FF2B5EF4-FFF2-40B4-BE49-F238E27FC236}">
                <a16:creationId xmlns:a16="http://schemas.microsoft.com/office/drawing/2014/main" id="{60A535C0-F44A-43D7-921B-77B10DDB9A82}"/>
              </a:ext>
            </a:extLst>
          </p:cNvPr>
          <p:cNvSpPr/>
          <p:nvPr/>
        </p:nvSpPr>
        <p:spPr>
          <a:xfrm>
            <a:off x="1206802" y="4797152"/>
            <a:ext cx="714896" cy="113832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3BAEB64-7221-4502-AD78-ADC619B87E02}"/>
              </a:ext>
            </a:extLst>
          </p:cNvPr>
          <p:cNvSpPr/>
          <p:nvPr/>
        </p:nvSpPr>
        <p:spPr>
          <a:xfrm>
            <a:off x="1359202" y="4949552"/>
            <a:ext cx="714896" cy="11383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C2DEDC-3B91-422D-971D-8475B6EEB41B}"/>
              </a:ext>
            </a:extLst>
          </p:cNvPr>
          <p:cNvSpPr/>
          <p:nvPr/>
        </p:nvSpPr>
        <p:spPr>
          <a:xfrm>
            <a:off x="1564250" y="4847844"/>
            <a:ext cx="714896" cy="1138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0CFC92-E0D0-4146-82A5-23B9295278FE}"/>
              </a:ext>
            </a:extLst>
          </p:cNvPr>
          <p:cNvSpPr/>
          <p:nvPr/>
        </p:nvSpPr>
        <p:spPr>
          <a:xfrm>
            <a:off x="1716650" y="5000244"/>
            <a:ext cx="714896" cy="11383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425411E-72E4-40F6-965A-A7EE765164C4}"/>
              </a:ext>
            </a:extLst>
          </p:cNvPr>
          <p:cNvSpPr/>
          <p:nvPr/>
        </p:nvSpPr>
        <p:spPr>
          <a:xfrm>
            <a:off x="1869050" y="5152644"/>
            <a:ext cx="714896" cy="11383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A40615-53D9-43A0-B762-A7EDD1496936}"/>
              </a:ext>
            </a:extLst>
          </p:cNvPr>
          <p:cNvSpPr/>
          <p:nvPr/>
        </p:nvSpPr>
        <p:spPr>
          <a:xfrm>
            <a:off x="2007728" y="4883956"/>
            <a:ext cx="714896" cy="1138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3CCC522-E91B-48FE-A4E5-B49652663292}"/>
              </a:ext>
            </a:extLst>
          </p:cNvPr>
          <p:cNvSpPr/>
          <p:nvPr/>
        </p:nvSpPr>
        <p:spPr>
          <a:xfrm>
            <a:off x="2160128" y="4797152"/>
            <a:ext cx="714896" cy="11383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B33F4B8-D53D-4C25-8900-BB84F1E7AF6F}"/>
              </a:ext>
            </a:extLst>
          </p:cNvPr>
          <p:cNvSpPr/>
          <p:nvPr/>
        </p:nvSpPr>
        <p:spPr>
          <a:xfrm>
            <a:off x="2312528" y="5085184"/>
            <a:ext cx="714896" cy="11383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6894309-E15E-4B86-97A6-90014569FA17}"/>
              </a:ext>
            </a:extLst>
          </p:cNvPr>
          <p:cNvSpPr/>
          <p:nvPr/>
        </p:nvSpPr>
        <p:spPr>
          <a:xfrm>
            <a:off x="2440823" y="4953094"/>
            <a:ext cx="714896" cy="113832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1EF746-E0BB-47CF-9346-3E4ABC4A02BC}"/>
              </a:ext>
            </a:extLst>
          </p:cNvPr>
          <p:cNvPicPr>
            <a:picLocks noChangeAspect="1"/>
          </p:cNvPicPr>
          <p:nvPr/>
        </p:nvPicPr>
        <p:blipFill>
          <a:blip r:embed="rId3"/>
          <a:stretch>
            <a:fillRect/>
          </a:stretch>
        </p:blipFill>
        <p:spPr>
          <a:xfrm>
            <a:off x="2552730" y="4887057"/>
            <a:ext cx="828675" cy="1162050"/>
          </a:xfrm>
          <a:prstGeom prst="rect">
            <a:avLst/>
          </a:prstGeom>
        </p:spPr>
      </p:pic>
      <p:sp>
        <p:nvSpPr>
          <p:cNvPr id="45" name="Rectangle 44">
            <a:extLst>
              <a:ext uri="{FF2B5EF4-FFF2-40B4-BE49-F238E27FC236}">
                <a16:creationId xmlns:a16="http://schemas.microsoft.com/office/drawing/2014/main" id="{1D9D1DBB-355E-4425-A2B8-94DCC4779D0C}"/>
              </a:ext>
            </a:extLst>
          </p:cNvPr>
          <p:cNvSpPr/>
          <p:nvPr/>
        </p:nvSpPr>
        <p:spPr>
          <a:xfrm>
            <a:off x="6832018" y="4884275"/>
            <a:ext cx="714896" cy="113832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184E062-0CC0-4274-ABDC-E9012445362C}"/>
              </a:ext>
            </a:extLst>
          </p:cNvPr>
          <p:cNvSpPr/>
          <p:nvPr/>
        </p:nvSpPr>
        <p:spPr>
          <a:xfrm>
            <a:off x="6694948" y="4777721"/>
            <a:ext cx="714896" cy="1138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6C03F37-9147-492F-B4E9-3A5305FCD9A4}"/>
              </a:ext>
            </a:extLst>
          </p:cNvPr>
          <p:cNvSpPr/>
          <p:nvPr/>
        </p:nvSpPr>
        <p:spPr>
          <a:xfrm>
            <a:off x="6508456" y="4675655"/>
            <a:ext cx="714896" cy="113832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CE214B0-1C07-4FD9-A07D-E8FAFB488ECB}"/>
              </a:ext>
            </a:extLst>
          </p:cNvPr>
          <p:cNvSpPr/>
          <p:nvPr/>
        </p:nvSpPr>
        <p:spPr>
          <a:xfrm>
            <a:off x="6353093" y="4808348"/>
            <a:ext cx="714896" cy="11383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B21C962-3127-432C-BC58-E40598DB33D4}"/>
              </a:ext>
            </a:extLst>
          </p:cNvPr>
          <p:cNvSpPr/>
          <p:nvPr/>
        </p:nvSpPr>
        <p:spPr>
          <a:xfrm>
            <a:off x="6244254" y="4960202"/>
            <a:ext cx="714896" cy="11383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334C809-1633-44B7-8E06-1A27B6AF34A6}"/>
              </a:ext>
            </a:extLst>
          </p:cNvPr>
          <p:cNvSpPr/>
          <p:nvPr/>
        </p:nvSpPr>
        <p:spPr>
          <a:xfrm>
            <a:off x="6081597" y="5068214"/>
            <a:ext cx="714896" cy="113832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5B978F4-BC98-42B0-87E9-52EE18BDB243}"/>
              </a:ext>
            </a:extLst>
          </p:cNvPr>
          <p:cNvSpPr/>
          <p:nvPr/>
        </p:nvSpPr>
        <p:spPr>
          <a:xfrm>
            <a:off x="5937232" y="4950754"/>
            <a:ext cx="714896" cy="11383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797073E-0AF2-4E8C-B757-00EF4F82819E}"/>
              </a:ext>
            </a:extLst>
          </p:cNvPr>
          <p:cNvSpPr/>
          <p:nvPr/>
        </p:nvSpPr>
        <p:spPr>
          <a:xfrm>
            <a:off x="5759849" y="4771911"/>
            <a:ext cx="714896" cy="113832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E6E2A88-1992-45BD-9B03-B70A2E827135}"/>
              </a:ext>
            </a:extLst>
          </p:cNvPr>
          <p:cNvSpPr/>
          <p:nvPr/>
        </p:nvSpPr>
        <p:spPr>
          <a:xfrm>
            <a:off x="5611970" y="4916426"/>
            <a:ext cx="714896" cy="11383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030EF2-B28E-488A-A3D3-84AD70B12868}"/>
              </a:ext>
            </a:extLst>
          </p:cNvPr>
          <p:cNvSpPr/>
          <p:nvPr/>
        </p:nvSpPr>
        <p:spPr>
          <a:xfrm>
            <a:off x="5481103" y="4821362"/>
            <a:ext cx="714896" cy="11383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6C9F323-06F0-4332-B572-79850AEDA794}"/>
              </a:ext>
            </a:extLst>
          </p:cNvPr>
          <p:cNvPicPr>
            <a:picLocks noChangeAspect="1"/>
          </p:cNvPicPr>
          <p:nvPr/>
        </p:nvPicPr>
        <p:blipFill>
          <a:blip r:embed="rId4"/>
          <a:stretch>
            <a:fillRect/>
          </a:stretch>
        </p:blipFill>
        <p:spPr>
          <a:xfrm>
            <a:off x="5300265" y="4910783"/>
            <a:ext cx="847725" cy="1162050"/>
          </a:xfrm>
          <a:prstGeom prst="rect">
            <a:avLst/>
          </a:prstGeom>
        </p:spPr>
      </p:pic>
    </p:spTree>
    <p:extLst>
      <p:ext uri="{BB962C8B-B14F-4D97-AF65-F5344CB8AC3E}">
        <p14:creationId xmlns:p14="http://schemas.microsoft.com/office/powerpoint/2010/main" val="17073558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820472" cy="620688"/>
          </a:xfrm>
        </p:spPr>
        <p:txBody>
          <a:bodyPr>
            <a:normAutofit fontScale="90000"/>
          </a:bodyPr>
          <a:lstStyle/>
          <a:p>
            <a:pPr algn="l"/>
            <a:r>
              <a:rPr lang="en-US" dirty="0"/>
              <a:t>Hybrid HITs Generation</a:t>
            </a:r>
          </a:p>
        </p:txBody>
      </p:sp>
      <p:sp>
        <p:nvSpPr>
          <p:cNvPr id="3" name="Content Placeholder 2"/>
          <p:cNvSpPr>
            <a:spLocks noGrp="1"/>
          </p:cNvSpPr>
          <p:nvPr>
            <p:ph idx="1"/>
          </p:nvPr>
        </p:nvSpPr>
        <p:spPr>
          <a:xfrm>
            <a:off x="251520" y="836712"/>
            <a:ext cx="8229600" cy="4525963"/>
          </a:xfrm>
        </p:spPr>
        <p:txBody>
          <a:bodyPr>
            <a:normAutofit/>
          </a:bodyPr>
          <a:lstStyle/>
          <a:p>
            <a:r>
              <a:rPr lang="en-US" dirty="0"/>
              <a:t>Two-step Approach:</a:t>
            </a:r>
          </a:p>
          <a:p>
            <a:pPr marL="971550" lvl="1" indent="-514350">
              <a:buFont typeface="+mj-lt"/>
              <a:buAutoNum type="arabicPeriod"/>
            </a:pPr>
            <a:r>
              <a:rPr lang="en-US" dirty="0"/>
              <a:t>Produce candidate matches using G1 workflow (i.e., Blocking → Matching)</a:t>
            </a:r>
          </a:p>
          <a:p>
            <a:pPr marL="971550" lvl="1" indent="-514350">
              <a:buFont typeface="+mj-lt"/>
              <a:buAutoNum type="arabicPeriod"/>
            </a:pPr>
            <a:r>
              <a:rPr lang="en-US" dirty="0"/>
              <a:t>Generate HITs for part of the candidate matches</a:t>
            </a:r>
          </a:p>
          <a:p>
            <a:pPr marL="971550" lvl="1" indent="-514350">
              <a:buFont typeface="+mj-lt"/>
              <a:buAutoNum type="arabicPeriod"/>
            </a:pPr>
            <a:endParaRPr lang="en-US" dirty="0"/>
          </a:p>
          <a:p>
            <a:r>
              <a:rPr lang="en-US" dirty="0"/>
              <a:t>Two approaches:</a:t>
            </a:r>
          </a:p>
          <a:p>
            <a:pPr lvl="1"/>
            <a:r>
              <a:rPr lang="en-US" dirty="0" err="1"/>
              <a:t>CrowdER</a:t>
            </a:r>
            <a:r>
              <a:rPr lang="en-US" dirty="0"/>
              <a:t> [8]</a:t>
            </a:r>
          </a:p>
          <a:p>
            <a:pPr lvl="1"/>
            <a:r>
              <a:rPr lang="en-US" dirty="0" err="1"/>
              <a:t>ZenCrowd</a:t>
            </a:r>
            <a:r>
              <a:rPr lang="en-US" dirty="0"/>
              <a:t> [9]</a:t>
            </a:r>
          </a:p>
        </p:txBody>
      </p:sp>
      <p:sp>
        <p:nvSpPr>
          <p:cNvPr id="4" name="Footer Placeholder 3">
            <a:extLst>
              <a:ext uri="{FF2B5EF4-FFF2-40B4-BE49-F238E27FC236}">
                <a16:creationId xmlns:a16="http://schemas.microsoft.com/office/drawing/2014/main" id="{833D0694-9A68-4652-89EE-06E9AD97D9EE}"/>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2486982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92696"/>
          </a:xfrm>
        </p:spPr>
        <p:txBody>
          <a:bodyPr>
            <a:normAutofit fontScale="90000"/>
          </a:bodyPr>
          <a:lstStyle/>
          <a:p>
            <a:pPr algn="l"/>
            <a:r>
              <a:rPr lang="en-US" dirty="0" err="1"/>
              <a:t>CrowdER</a:t>
            </a:r>
            <a:r>
              <a:rPr lang="en-US" dirty="0"/>
              <a:t> [8]</a:t>
            </a:r>
          </a:p>
        </p:txBody>
      </p:sp>
      <p:sp>
        <p:nvSpPr>
          <p:cNvPr id="3" name="Content Placeholder 2"/>
          <p:cNvSpPr>
            <a:spLocks noGrp="1"/>
          </p:cNvSpPr>
          <p:nvPr>
            <p:ph idx="1"/>
          </p:nvPr>
        </p:nvSpPr>
        <p:spPr>
          <a:xfrm>
            <a:off x="251520" y="908720"/>
            <a:ext cx="8640960" cy="5760640"/>
          </a:xfrm>
        </p:spPr>
        <p:txBody>
          <a:bodyPr>
            <a:noAutofit/>
          </a:bodyPr>
          <a:lstStyle/>
          <a:p>
            <a:pPr marL="514350" indent="-514350">
              <a:lnSpc>
                <a:spcPct val="120000"/>
              </a:lnSpc>
              <a:buFont typeface="+mj-lt"/>
              <a:buAutoNum type="arabicPeriod"/>
            </a:pPr>
            <a:r>
              <a:rPr lang="en-US" sz="2800" dirty="0"/>
              <a:t>It automatically discards </a:t>
            </a:r>
            <a:r>
              <a:rPr lang="en-US" sz="2800" dirty="0">
                <a:solidFill>
                  <a:srgbClr val="C00000"/>
                </a:solidFill>
              </a:rPr>
              <a:t>highly dissimilar </a:t>
            </a:r>
            <a:r>
              <a:rPr lang="en-US" sz="2800" dirty="0"/>
              <a:t>pairs of entities	</a:t>
            </a:r>
          </a:p>
          <a:p>
            <a:pPr marL="514350" indent="-514350">
              <a:lnSpc>
                <a:spcPct val="120000"/>
              </a:lnSpc>
              <a:buFont typeface="+mj-lt"/>
              <a:buAutoNum type="arabicPeriod"/>
            </a:pPr>
            <a:r>
              <a:rPr lang="en-US" sz="2800" dirty="0"/>
              <a:t>Ambiguous pairs (where similarity ≥ threshold) are formulated as </a:t>
            </a:r>
            <a:r>
              <a:rPr lang="en-US" sz="2800" dirty="0">
                <a:solidFill>
                  <a:srgbClr val="00B050"/>
                </a:solidFill>
              </a:rPr>
              <a:t>cluster-based HITS </a:t>
            </a:r>
            <a:r>
              <a:rPr lang="en-US" sz="2800" dirty="0"/>
              <a:t>(see below)</a:t>
            </a:r>
            <a:endParaRPr lang="en-US" sz="2800" dirty="0">
              <a:solidFill>
                <a:srgbClr val="C00000"/>
              </a:solidFill>
            </a:endParaRPr>
          </a:p>
          <a:p>
            <a:pPr marL="0" indent="0">
              <a:lnSpc>
                <a:spcPct val="120000"/>
              </a:lnSpc>
              <a:buNone/>
            </a:pPr>
            <a:r>
              <a:rPr lang="en-US" sz="2000" dirty="0"/>
              <a:t>  </a:t>
            </a:r>
          </a:p>
          <a:p>
            <a:pPr marL="0" indent="0">
              <a:lnSpc>
                <a:spcPct val="120000"/>
              </a:lnSpc>
              <a:buNone/>
            </a:pPr>
            <a:r>
              <a:rPr lang="en-US" sz="2800" dirty="0"/>
              <a:t>Pros:</a:t>
            </a:r>
          </a:p>
          <a:p>
            <a:pPr>
              <a:lnSpc>
                <a:spcPct val="120000"/>
              </a:lnSpc>
            </a:pPr>
            <a:r>
              <a:rPr lang="en-US" sz="2800" dirty="0"/>
              <a:t>Most pairs are quickly filtered out</a:t>
            </a:r>
          </a:p>
          <a:p>
            <a:pPr>
              <a:lnSpc>
                <a:spcPct val="120000"/>
              </a:lnSpc>
            </a:pPr>
            <a:r>
              <a:rPr lang="en-US" sz="2800" dirty="0"/>
              <a:t>Significantly lower number of HITs</a:t>
            </a:r>
          </a:p>
          <a:p>
            <a:pPr marL="0" indent="0">
              <a:lnSpc>
                <a:spcPct val="120000"/>
              </a:lnSpc>
              <a:buNone/>
            </a:pPr>
            <a:r>
              <a:rPr lang="en-US" sz="2800" dirty="0"/>
              <a:t>Cons:</a:t>
            </a:r>
          </a:p>
          <a:p>
            <a:pPr>
              <a:lnSpc>
                <a:spcPct val="120000"/>
              </a:lnSpc>
            </a:pPr>
            <a:r>
              <a:rPr lang="en-US" sz="2800" dirty="0"/>
              <a:t>Significant crowd-sourcing overhead</a:t>
            </a:r>
          </a:p>
        </p:txBody>
      </p:sp>
      <p:sp>
        <p:nvSpPr>
          <p:cNvPr id="4" name="Footer Placeholder 3">
            <a:extLst>
              <a:ext uri="{FF2B5EF4-FFF2-40B4-BE49-F238E27FC236}">
                <a16:creationId xmlns:a16="http://schemas.microsoft.com/office/drawing/2014/main" id="{F92905EE-8E9B-495E-869D-E1547EA15AE5}"/>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9423962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err="1"/>
              <a:t>ZenCrowd</a:t>
            </a:r>
            <a:r>
              <a:rPr lang="en-US" dirty="0"/>
              <a:t> [9]</a:t>
            </a:r>
          </a:p>
        </p:txBody>
      </p:sp>
      <p:sp>
        <p:nvSpPr>
          <p:cNvPr id="3" name="Content Placeholder 2"/>
          <p:cNvSpPr>
            <a:spLocks noGrp="1"/>
          </p:cNvSpPr>
          <p:nvPr>
            <p:ph idx="1"/>
          </p:nvPr>
        </p:nvSpPr>
        <p:spPr>
          <a:xfrm>
            <a:off x="251520" y="764704"/>
            <a:ext cx="8496944" cy="5976664"/>
          </a:xfrm>
        </p:spPr>
        <p:txBody>
          <a:bodyPr>
            <a:normAutofit fontScale="92500" lnSpcReduction="10000"/>
          </a:bodyPr>
          <a:lstStyle/>
          <a:p>
            <a:pPr>
              <a:lnSpc>
                <a:spcPct val="120000"/>
              </a:lnSpc>
            </a:pPr>
            <a:r>
              <a:rPr lang="en-US" sz="3400" dirty="0"/>
              <a:t>Automatic step:</a:t>
            </a:r>
          </a:p>
          <a:p>
            <a:pPr lvl="1">
              <a:lnSpc>
                <a:spcPct val="120000"/>
              </a:lnSpc>
            </a:pPr>
            <a:r>
              <a:rPr lang="en-US" dirty="0"/>
              <a:t>for every entity, rank the most similar ones using TF-IDF</a:t>
            </a:r>
          </a:p>
          <a:p>
            <a:pPr lvl="1">
              <a:lnSpc>
                <a:spcPct val="120000"/>
              </a:lnSpc>
            </a:pPr>
            <a:r>
              <a:rPr lang="en-US" dirty="0"/>
              <a:t>threshold on the ranking function </a:t>
            </a:r>
            <a:r>
              <a:rPr lang="en-US" b="1" dirty="0"/>
              <a:t>o</a:t>
            </a:r>
            <a:r>
              <a:rPr lang="en-US" dirty="0"/>
              <a:t>r on the number of retrieved documents</a:t>
            </a:r>
          </a:p>
          <a:p>
            <a:pPr>
              <a:lnSpc>
                <a:spcPct val="120000"/>
              </a:lnSpc>
            </a:pPr>
            <a:r>
              <a:rPr lang="en-US" sz="3400" dirty="0"/>
              <a:t>Crowdsourcing step:</a:t>
            </a:r>
          </a:p>
          <a:p>
            <a:pPr lvl="1">
              <a:lnSpc>
                <a:spcPct val="120000"/>
              </a:lnSpc>
            </a:pPr>
            <a:r>
              <a:rPr lang="en-US" dirty="0"/>
              <a:t>Dynamically assesses the quality of worker decisions using a probabilistic model:</a:t>
            </a:r>
          </a:p>
          <a:p>
            <a:pPr lvl="2">
              <a:lnSpc>
                <a:spcPct val="120000"/>
              </a:lnSpc>
            </a:pPr>
            <a:r>
              <a:rPr lang="en-US" sz="2600" dirty="0"/>
              <a:t>Each worker is assigned a prior probability based on the training set</a:t>
            </a:r>
          </a:p>
          <a:p>
            <a:pPr lvl="2">
              <a:lnSpc>
                <a:spcPct val="120000"/>
              </a:lnSpc>
            </a:pPr>
            <a:r>
              <a:rPr lang="en-US" sz="2600" dirty="0"/>
              <a:t>As new decisions are made, the unreliable workers are ignored → threshold on probability estimates for accepting a pair of entities as a match</a:t>
            </a:r>
          </a:p>
          <a:p>
            <a:pPr>
              <a:lnSpc>
                <a:spcPct val="120000"/>
              </a:lnSpc>
            </a:pPr>
            <a:endParaRPr lang="en-US" sz="3400" dirty="0"/>
          </a:p>
          <a:p>
            <a:pPr lvl="1">
              <a:lnSpc>
                <a:spcPct val="120000"/>
              </a:lnSpc>
            </a:pPr>
            <a:endParaRPr lang="en-US" dirty="0"/>
          </a:p>
        </p:txBody>
      </p:sp>
      <p:sp>
        <p:nvSpPr>
          <p:cNvPr id="4" name="Footer Placeholder 3">
            <a:extLst>
              <a:ext uri="{FF2B5EF4-FFF2-40B4-BE49-F238E27FC236}">
                <a16:creationId xmlns:a16="http://schemas.microsoft.com/office/drawing/2014/main" id="{481B0A0E-AE58-4BA2-8395-6AAD94C81199}"/>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32428000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6"/>
            <a:ext cx="8892480" cy="693242"/>
          </a:xfrm>
        </p:spPr>
        <p:txBody>
          <a:bodyPr>
            <a:normAutofit fontScale="90000"/>
          </a:bodyPr>
          <a:lstStyle/>
          <a:p>
            <a:pPr algn="l"/>
            <a:r>
              <a:rPr lang="en-US" dirty="0"/>
              <a:t>Challenge 2: Formulating HITs</a:t>
            </a:r>
          </a:p>
        </p:txBody>
      </p:sp>
      <p:sp>
        <p:nvSpPr>
          <p:cNvPr id="3" name="Content Placeholder 2"/>
          <p:cNvSpPr>
            <a:spLocks noGrp="1"/>
          </p:cNvSpPr>
          <p:nvPr>
            <p:ph idx="1"/>
          </p:nvPr>
        </p:nvSpPr>
        <p:spPr>
          <a:xfrm>
            <a:off x="251520" y="836712"/>
            <a:ext cx="8712968" cy="5544616"/>
          </a:xfrm>
        </p:spPr>
        <p:txBody>
          <a:bodyPr>
            <a:noAutofit/>
          </a:bodyPr>
          <a:lstStyle/>
          <a:p>
            <a:r>
              <a:rPr lang="en-US" sz="2800" dirty="0"/>
              <a:t>Goal: find the best UI for presenting HITs to workers</a:t>
            </a:r>
          </a:p>
          <a:p>
            <a:r>
              <a:rPr lang="en-US" sz="2800" dirty="0"/>
              <a:t>Naive Approach: one HIT per pair of candidate matches</a:t>
            </a:r>
          </a:p>
          <a:p>
            <a:pPr marL="0" indent="0">
              <a:buNone/>
            </a:pPr>
            <a:r>
              <a:rPr lang="en-US" sz="2800" dirty="0"/>
              <a:t>    I.e., “</a:t>
            </a:r>
            <a:r>
              <a:rPr lang="en-US" sz="2800" i="1" dirty="0"/>
              <a:t>is p</a:t>
            </a:r>
            <a:r>
              <a:rPr lang="en-US" sz="2800" i="1" baseline="-25000" dirty="0"/>
              <a:t>i</a:t>
            </a:r>
            <a:r>
              <a:rPr lang="en-US" sz="2800" i="1" dirty="0"/>
              <a:t> matching with </a:t>
            </a:r>
            <a:r>
              <a:rPr lang="en-US" sz="2800" i="1" dirty="0" err="1"/>
              <a:t>p</a:t>
            </a:r>
            <a:r>
              <a:rPr lang="en-US" sz="2800" i="1" baseline="-25000" dirty="0" err="1"/>
              <a:t>j</a:t>
            </a:r>
            <a:r>
              <a:rPr lang="en-US" sz="2800" dirty="0"/>
              <a:t>” ?</a:t>
            </a:r>
          </a:p>
          <a:p>
            <a:pPr marL="0" indent="0">
              <a:buNone/>
            </a:pPr>
            <a:endParaRPr lang="en-US" sz="2800" dirty="0"/>
          </a:p>
          <a:p>
            <a:pPr marL="0" indent="0">
              <a:buNone/>
            </a:pPr>
            <a:r>
              <a:rPr lang="en-US" sz="2800" dirty="0"/>
              <a:t>Pros:</a:t>
            </a:r>
          </a:p>
          <a:p>
            <a:r>
              <a:rPr lang="en-US" sz="2800" dirty="0"/>
              <a:t>Simple implementation</a:t>
            </a:r>
          </a:p>
          <a:p>
            <a:r>
              <a:rPr lang="en-US" sz="2800" dirty="0"/>
              <a:t>Easy and comprehensible task</a:t>
            </a:r>
          </a:p>
          <a:p>
            <a:endParaRPr lang="en-US" sz="2800" dirty="0"/>
          </a:p>
          <a:p>
            <a:pPr marL="0" indent="0">
              <a:buNone/>
            </a:pPr>
            <a:r>
              <a:rPr lang="en-US" sz="2800" dirty="0"/>
              <a:t>Cons:</a:t>
            </a:r>
          </a:p>
          <a:p>
            <a:r>
              <a:rPr lang="en-US" sz="2800" dirty="0"/>
              <a:t>Quadratic complexity </a:t>
            </a:r>
            <a:r>
              <a:rPr lang="en-US" sz="2800" dirty="0" err="1"/>
              <a:t>wrt</a:t>
            </a:r>
            <a:r>
              <a:rPr lang="en-US" sz="2800" dirty="0"/>
              <a:t> to time and monetary cost</a:t>
            </a:r>
          </a:p>
          <a:p>
            <a:r>
              <a:rPr lang="en-US" sz="2800" dirty="0"/>
              <a:t>Not scalable</a:t>
            </a:r>
          </a:p>
          <a:p>
            <a:endParaRPr lang="en-US" sz="2800" dirty="0"/>
          </a:p>
        </p:txBody>
      </p:sp>
      <p:sp>
        <p:nvSpPr>
          <p:cNvPr id="4" name="Footer Placeholder 3">
            <a:extLst>
              <a:ext uri="{FF2B5EF4-FFF2-40B4-BE49-F238E27FC236}">
                <a16:creationId xmlns:a16="http://schemas.microsoft.com/office/drawing/2014/main" id="{E8CA039B-DB26-48FB-8800-563AD25CB800}"/>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29546762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Pair-based HITs [8]</a:t>
            </a:r>
          </a:p>
        </p:txBody>
      </p:sp>
      <p:sp>
        <p:nvSpPr>
          <p:cNvPr id="3" name="Content Placeholder 2"/>
          <p:cNvSpPr>
            <a:spLocks noGrp="1"/>
          </p:cNvSpPr>
          <p:nvPr>
            <p:ph idx="1"/>
          </p:nvPr>
        </p:nvSpPr>
        <p:spPr>
          <a:xfrm>
            <a:off x="323528" y="836712"/>
            <a:ext cx="8640960" cy="5184576"/>
          </a:xfrm>
        </p:spPr>
        <p:txBody>
          <a:bodyPr>
            <a:normAutofit fontScale="92500"/>
          </a:bodyPr>
          <a:lstStyle/>
          <a:p>
            <a:r>
              <a:rPr lang="en-US" sz="3000" dirty="0"/>
              <a:t>A single </a:t>
            </a:r>
            <a:r>
              <a:rPr lang="en-US" dirty="0"/>
              <a:t>HIT contains </a:t>
            </a:r>
            <a:r>
              <a:rPr lang="en-US" b="1" i="1" dirty="0">
                <a:solidFill>
                  <a:srgbClr val="C00000"/>
                </a:solidFill>
              </a:rPr>
              <a:t>k</a:t>
            </a:r>
            <a:r>
              <a:rPr lang="en-US" dirty="0"/>
              <a:t> questions of the form </a:t>
            </a:r>
            <a:br>
              <a:rPr lang="en-US" dirty="0"/>
            </a:br>
            <a:r>
              <a:rPr lang="en-US" dirty="0"/>
              <a:t>		“</a:t>
            </a:r>
            <a:r>
              <a:rPr lang="en-US" i="1" dirty="0"/>
              <a:t>is p</a:t>
            </a:r>
            <a:r>
              <a:rPr lang="en-US" i="1" baseline="-25000" dirty="0"/>
              <a:t>i</a:t>
            </a:r>
            <a:r>
              <a:rPr lang="en-US" i="1" dirty="0"/>
              <a:t> matching with </a:t>
            </a:r>
            <a:r>
              <a:rPr lang="en-US" i="1" dirty="0" err="1"/>
              <a:t>p</a:t>
            </a:r>
            <a:r>
              <a:rPr lang="en-US" i="1" baseline="-25000" dirty="0" err="1"/>
              <a:t>j</a:t>
            </a:r>
            <a:r>
              <a:rPr lang="en-US" dirty="0"/>
              <a:t>” ?</a:t>
            </a:r>
          </a:p>
          <a:p>
            <a:r>
              <a:rPr lang="en-US" sz="3000" dirty="0"/>
              <a:t>Workers should check each question individually</a:t>
            </a:r>
          </a:p>
          <a:p>
            <a:pPr marL="0" indent="0">
              <a:buNone/>
            </a:pPr>
            <a:endParaRPr lang="en-US" sz="3000" dirty="0"/>
          </a:p>
          <a:p>
            <a:pPr marL="0" indent="0">
              <a:buNone/>
            </a:pPr>
            <a:r>
              <a:rPr lang="en-US" sz="3000" dirty="0"/>
              <a:t>Pros:</a:t>
            </a:r>
          </a:p>
          <a:p>
            <a:r>
              <a:rPr lang="en-US" sz="3000" dirty="0"/>
              <a:t>Complexity is reduced to O(n</a:t>
            </a:r>
            <a:r>
              <a:rPr lang="en-US" sz="3000" baseline="30000" dirty="0"/>
              <a:t>2</a:t>
            </a:r>
            <a:r>
              <a:rPr lang="en-US" sz="3000" dirty="0"/>
              <a:t>/k) </a:t>
            </a:r>
          </a:p>
          <a:p>
            <a:r>
              <a:rPr lang="en-US" sz="3000" dirty="0"/>
              <a:t>Lower time and monetary costs than naïve approach</a:t>
            </a:r>
          </a:p>
          <a:p>
            <a:endParaRPr lang="en-US" sz="3000" dirty="0"/>
          </a:p>
          <a:p>
            <a:pPr marL="0" indent="0">
              <a:buNone/>
            </a:pPr>
            <a:r>
              <a:rPr lang="en-US" sz="3000" dirty="0"/>
              <a:t>Cons:</a:t>
            </a:r>
          </a:p>
          <a:p>
            <a:r>
              <a:rPr lang="en-US" sz="3000" dirty="0"/>
              <a:t>Still, very high complexity</a:t>
            </a:r>
          </a:p>
          <a:p>
            <a:pPr marL="0" indent="0">
              <a:buNone/>
            </a:pPr>
            <a:endParaRPr lang="en-US" dirty="0"/>
          </a:p>
        </p:txBody>
      </p:sp>
      <p:sp>
        <p:nvSpPr>
          <p:cNvPr id="4" name="Footer Placeholder 3">
            <a:extLst>
              <a:ext uri="{FF2B5EF4-FFF2-40B4-BE49-F238E27FC236}">
                <a16:creationId xmlns:a16="http://schemas.microsoft.com/office/drawing/2014/main" id="{8601E7D5-EDE1-4C92-BD5D-692C762C0B5B}"/>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4300011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Cluster-based HITs [8]</a:t>
            </a:r>
          </a:p>
        </p:txBody>
      </p:sp>
      <p:sp>
        <p:nvSpPr>
          <p:cNvPr id="3" name="Content Placeholder 2"/>
          <p:cNvSpPr>
            <a:spLocks noGrp="1"/>
          </p:cNvSpPr>
          <p:nvPr>
            <p:ph idx="1"/>
          </p:nvPr>
        </p:nvSpPr>
        <p:spPr>
          <a:xfrm>
            <a:off x="251520" y="836712"/>
            <a:ext cx="8712968" cy="6021288"/>
          </a:xfrm>
        </p:spPr>
        <p:txBody>
          <a:bodyPr>
            <a:noAutofit/>
          </a:bodyPr>
          <a:lstStyle/>
          <a:p>
            <a:r>
              <a:rPr lang="en-US" sz="2800" dirty="0"/>
              <a:t>A single HIT contains </a:t>
            </a:r>
            <a:r>
              <a:rPr lang="en-US" sz="2800" b="1" i="1" dirty="0">
                <a:solidFill>
                  <a:srgbClr val="C00000"/>
                </a:solidFill>
              </a:rPr>
              <a:t>k</a:t>
            </a:r>
            <a:r>
              <a:rPr lang="en-US" sz="2800" dirty="0"/>
              <a:t> entities</a:t>
            </a:r>
          </a:p>
          <a:p>
            <a:r>
              <a:rPr lang="en-US" sz="2800" dirty="0"/>
              <a:t>Each worker should mark all matches between all possible pairs</a:t>
            </a:r>
          </a:p>
          <a:p>
            <a:pPr marL="0" indent="0">
              <a:buNone/>
            </a:pPr>
            <a:endParaRPr lang="en-US" sz="2800" dirty="0"/>
          </a:p>
          <a:p>
            <a:pPr marL="0" indent="0">
              <a:buNone/>
            </a:pPr>
            <a:r>
              <a:rPr lang="en-US" sz="2800" dirty="0"/>
              <a:t>Pros:</a:t>
            </a:r>
          </a:p>
          <a:p>
            <a:r>
              <a:rPr lang="en-US" sz="2400" dirty="0"/>
              <a:t>Complexity is further lowered to O(n</a:t>
            </a:r>
            <a:r>
              <a:rPr lang="en-US" sz="2400" baseline="30000" dirty="0"/>
              <a:t>2</a:t>
            </a:r>
            <a:r>
              <a:rPr lang="en-US" sz="2400" dirty="0"/>
              <a:t>/k</a:t>
            </a:r>
            <a:r>
              <a:rPr lang="en-US" sz="2400" baseline="30000" dirty="0"/>
              <a:t>2</a:t>
            </a:r>
            <a:r>
              <a:rPr lang="en-US" sz="2400" dirty="0"/>
              <a:t>)</a:t>
            </a:r>
          </a:p>
          <a:p>
            <a:r>
              <a:rPr lang="en-US" sz="2400" dirty="0"/>
              <a:t>A HIT that contains many matches requires fewer comparisons than a pair-based HIT</a:t>
            </a:r>
            <a:endParaRPr lang="en-US" sz="2800" dirty="0"/>
          </a:p>
          <a:p>
            <a:pPr marL="0" indent="0">
              <a:buNone/>
            </a:pPr>
            <a:r>
              <a:rPr lang="en-US" sz="2800" dirty="0"/>
              <a:t>Cons:</a:t>
            </a:r>
          </a:p>
          <a:p>
            <a:r>
              <a:rPr lang="en-US" sz="2400" dirty="0"/>
              <a:t>Still, very high complexity</a:t>
            </a:r>
          </a:p>
          <a:p>
            <a:r>
              <a:rPr lang="en-US" sz="2400" dirty="0"/>
              <a:t>Slightly lower accuracy</a:t>
            </a:r>
          </a:p>
          <a:p>
            <a:r>
              <a:rPr lang="en-US" sz="2400" dirty="0"/>
              <a:t>Two duplicates are matched only if they co-occur in a HIT</a:t>
            </a:r>
          </a:p>
        </p:txBody>
      </p:sp>
      <p:sp>
        <p:nvSpPr>
          <p:cNvPr id="4" name="Footer Placeholder 3">
            <a:extLst>
              <a:ext uri="{FF2B5EF4-FFF2-40B4-BE49-F238E27FC236}">
                <a16:creationId xmlns:a16="http://schemas.microsoft.com/office/drawing/2014/main" id="{379040BE-D18B-4E5C-A0DF-4DB0A0C5DCE2}"/>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7787445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onnector: Curved 33">
            <a:extLst>
              <a:ext uri="{FF2B5EF4-FFF2-40B4-BE49-F238E27FC236}">
                <a16:creationId xmlns:a16="http://schemas.microsoft.com/office/drawing/2014/main" id="{3A1E4E98-5546-4A2D-A741-B77DE26EEF85}"/>
              </a:ext>
            </a:extLst>
          </p:cNvPr>
          <p:cNvCxnSpPr>
            <a:cxnSpLocks/>
            <a:stCxn id="32" idx="2"/>
            <a:endCxn id="23" idx="1"/>
          </p:cNvCxnSpPr>
          <p:nvPr/>
        </p:nvCxnSpPr>
        <p:spPr>
          <a:xfrm rot="5400000" flipH="1">
            <a:off x="5933311" y="3800488"/>
            <a:ext cx="1758028" cy="3865705"/>
          </a:xfrm>
          <a:prstGeom prst="curvedConnector4">
            <a:avLst>
              <a:gd name="adj1" fmla="val -3505"/>
              <a:gd name="adj2" fmla="val 105914"/>
            </a:avLst>
          </a:prstGeom>
        </p:spPr>
        <p:style>
          <a:lnRef idx="3">
            <a:schemeClr val="accent2"/>
          </a:lnRef>
          <a:fillRef idx="0">
            <a:schemeClr val="accent2"/>
          </a:fillRef>
          <a:effectRef idx="2">
            <a:schemeClr val="accent2"/>
          </a:effectRef>
          <a:fontRef idx="minor">
            <a:schemeClr val="tx1"/>
          </a:fontRef>
        </p:style>
      </p:cxnSp>
      <p:sp>
        <p:nvSpPr>
          <p:cNvPr id="33" name="Rectangle 32">
            <a:extLst>
              <a:ext uri="{FF2B5EF4-FFF2-40B4-BE49-F238E27FC236}">
                <a16:creationId xmlns:a16="http://schemas.microsoft.com/office/drawing/2014/main" id="{53AD1460-469F-4CA8-8E09-9BCE47B2A476}"/>
              </a:ext>
            </a:extLst>
          </p:cNvPr>
          <p:cNvSpPr/>
          <p:nvPr/>
        </p:nvSpPr>
        <p:spPr>
          <a:xfrm>
            <a:off x="7668344" y="5915036"/>
            <a:ext cx="1475656" cy="9703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7016" y="-7366"/>
            <a:ext cx="8856984" cy="628054"/>
          </a:xfrm>
        </p:spPr>
        <p:txBody>
          <a:bodyPr>
            <a:normAutofit fontScale="90000"/>
          </a:bodyPr>
          <a:lstStyle/>
          <a:p>
            <a:pPr algn="l"/>
            <a:r>
              <a:rPr lang="en-US" dirty="0"/>
              <a:t>Pair-based vs. cluster-based HITs</a:t>
            </a:r>
          </a:p>
        </p:txBody>
      </p:sp>
      <p:sp>
        <p:nvSpPr>
          <p:cNvPr id="3" name="Content Placeholder 2"/>
          <p:cNvSpPr>
            <a:spLocks noGrp="1"/>
          </p:cNvSpPr>
          <p:nvPr>
            <p:ph idx="1"/>
          </p:nvPr>
        </p:nvSpPr>
        <p:spPr>
          <a:xfrm>
            <a:off x="287016" y="836712"/>
            <a:ext cx="8749480" cy="3384376"/>
          </a:xfrm>
        </p:spPr>
        <p:txBody>
          <a:bodyPr>
            <a:normAutofit fontScale="92500" lnSpcReduction="10000"/>
          </a:bodyPr>
          <a:lstStyle/>
          <a:p>
            <a:pPr marL="0" indent="0">
              <a:buNone/>
            </a:pPr>
            <a:r>
              <a:rPr lang="en-US" sz="3000" dirty="0"/>
              <a:t>Trade-off between accuracy and cost [8]:</a:t>
            </a:r>
          </a:p>
          <a:p>
            <a:r>
              <a:rPr lang="en-US" sz="3000" dirty="0"/>
              <a:t>The pair-based HITs are </a:t>
            </a:r>
            <a:r>
              <a:rPr lang="en-US" sz="3000" dirty="0">
                <a:solidFill>
                  <a:srgbClr val="C00000"/>
                </a:solidFill>
              </a:rPr>
              <a:t>simpler</a:t>
            </a:r>
            <a:r>
              <a:rPr lang="en-US" sz="3000" dirty="0"/>
              <a:t>, allowing workers to provide more accurate responses.</a:t>
            </a:r>
          </a:p>
          <a:p>
            <a:r>
              <a:rPr lang="en-US" sz="3000" dirty="0"/>
              <a:t>The cluster-based HITs enable humans to mark many pairs of records with a few clicks.</a:t>
            </a:r>
          </a:p>
          <a:p>
            <a:r>
              <a:rPr lang="en-US" sz="3000" dirty="0"/>
              <a:t>Generating Cluster-based HITs is an </a:t>
            </a:r>
            <a:r>
              <a:rPr lang="en-US" sz="3000" dirty="0">
                <a:solidFill>
                  <a:srgbClr val="C00000"/>
                </a:solidFill>
              </a:rPr>
              <a:t>NP-hard</a:t>
            </a:r>
            <a:r>
              <a:rPr lang="en-US" sz="3000" dirty="0"/>
              <a:t> problem, </a:t>
            </a:r>
          </a:p>
          <a:p>
            <a:pPr lvl="1"/>
            <a:r>
              <a:rPr lang="en-US" sz="3000" dirty="0" err="1"/>
              <a:t>CrowdER</a:t>
            </a:r>
            <a:r>
              <a:rPr lang="en-US" sz="3000" dirty="0"/>
              <a:t> solves it in a greedy way</a:t>
            </a:r>
          </a:p>
        </p:txBody>
      </p:sp>
      <p:pic>
        <p:nvPicPr>
          <p:cNvPr id="8" name="Picture 7" descr="A drawing of a person&#10;&#10;Description automatically generated">
            <a:extLst>
              <a:ext uri="{FF2B5EF4-FFF2-40B4-BE49-F238E27FC236}">
                <a16:creationId xmlns:a16="http://schemas.microsoft.com/office/drawing/2014/main" id="{E15075CD-D941-4B65-A072-AB4C4A08C7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8741" y="4215727"/>
            <a:ext cx="1266481" cy="1266481"/>
          </a:xfrm>
          <a:prstGeom prst="rect">
            <a:avLst/>
          </a:prstGeom>
        </p:spPr>
      </p:pic>
      <p:pic>
        <p:nvPicPr>
          <p:cNvPr id="10" name="Picture 9" descr="A clock tower in the background&#10;&#10;Description automatically generated">
            <a:extLst>
              <a:ext uri="{FF2B5EF4-FFF2-40B4-BE49-F238E27FC236}">
                <a16:creationId xmlns:a16="http://schemas.microsoft.com/office/drawing/2014/main" id="{2DCEA2DA-5160-4E0E-8696-9149FAEF4C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5222" y="4215726"/>
            <a:ext cx="812066" cy="1254642"/>
          </a:xfrm>
          <a:prstGeom prst="rect">
            <a:avLst/>
          </a:prstGeom>
        </p:spPr>
      </p:pic>
      <p:pic>
        <p:nvPicPr>
          <p:cNvPr id="6" name="Picture 5" descr="A close up of text on a white background&#10;&#10;Description automatically generated">
            <a:extLst>
              <a:ext uri="{FF2B5EF4-FFF2-40B4-BE49-F238E27FC236}">
                <a16:creationId xmlns:a16="http://schemas.microsoft.com/office/drawing/2014/main" id="{42374326-05D6-47E0-830F-D65464AEEB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424" y="4215726"/>
            <a:ext cx="1008494" cy="1266481"/>
          </a:xfrm>
          <a:prstGeom prst="rect">
            <a:avLst/>
          </a:prstGeom>
        </p:spPr>
      </p:pic>
      <p:pic>
        <p:nvPicPr>
          <p:cNvPr id="11" name="Picture 10">
            <a:extLst>
              <a:ext uri="{FF2B5EF4-FFF2-40B4-BE49-F238E27FC236}">
                <a16:creationId xmlns:a16="http://schemas.microsoft.com/office/drawing/2014/main" id="{D59659C9-451F-4E27-B7EF-A7BB7300CF3F}"/>
              </a:ext>
            </a:extLst>
          </p:cNvPr>
          <p:cNvPicPr>
            <a:picLocks noChangeAspect="1"/>
          </p:cNvPicPr>
          <p:nvPr/>
        </p:nvPicPr>
        <p:blipFill>
          <a:blip r:embed="rId6"/>
          <a:stretch>
            <a:fillRect/>
          </a:stretch>
        </p:blipFill>
        <p:spPr>
          <a:xfrm>
            <a:off x="208384" y="4229363"/>
            <a:ext cx="481273" cy="1249925"/>
          </a:xfrm>
          <a:prstGeom prst="rect">
            <a:avLst/>
          </a:prstGeom>
        </p:spPr>
      </p:pic>
      <p:pic>
        <p:nvPicPr>
          <p:cNvPr id="12" name="Picture 11">
            <a:extLst>
              <a:ext uri="{FF2B5EF4-FFF2-40B4-BE49-F238E27FC236}">
                <a16:creationId xmlns:a16="http://schemas.microsoft.com/office/drawing/2014/main" id="{D803C078-886A-4165-85FA-BE10B67AF7CC}"/>
              </a:ext>
            </a:extLst>
          </p:cNvPr>
          <p:cNvPicPr>
            <a:picLocks noChangeAspect="1"/>
          </p:cNvPicPr>
          <p:nvPr/>
        </p:nvPicPr>
        <p:blipFill>
          <a:blip r:embed="rId7"/>
          <a:stretch>
            <a:fillRect/>
          </a:stretch>
        </p:blipFill>
        <p:spPr>
          <a:xfrm>
            <a:off x="3357288" y="4229363"/>
            <a:ext cx="638648" cy="1249925"/>
          </a:xfrm>
          <a:prstGeom prst="rect">
            <a:avLst/>
          </a:prstGeom>
        </p:spPr>
      </p:pic>
      <p:cxnSp>
        <p:nvCxnSpPr>
          <p:cNvPr id="13" name="Connector: Curved 12">
            <a:extLst>
              <a:ext uri="{FF2B5EF4-FFF2-40B4-BE49-F238E27FC236}">
                <a16:creationId xmlns:a16="http://schemas.microsoft.com/office/drawing/2014/main" id="{CB0037D8-3E78-421C-AACA-E2FFAFE739A8}"/>
              </a:ext>
            </a:extLst>
          </p:cNvPr>
          <p:cNvCxnSpPr>
            <a:cxnSpLocks/>
            <a:stCxn id="12" idx="3"/>
            <a:endCxn id="11" idx="1"/>
          </p:cNvCxnSpPr>
          <p:nvPr/>
        </p:nvCxnSpPr>
        <p:spPr>
          <a:xfrm flipH="1">
            <a:off x="208384" y="4854326"/>
            <a:ext cx="3787552" cy="12700"/>
          </a:xfrm>
          <a:prstGeom prst="curvedConnector5">
            <a:avLst>
              <a:gd name="adj1" fmla="val -2474"/>
              <a:gd name="adj2" fmla="val 7960307"/>
              <a:gd name="adj3" fmla="val 104453"/>
            </a:avLst>
          </a:prstGeom>
        </p:spPr>
        <p:style>
          <a:lnRef idx="3">
            <a:schemeClr val="accent2"/>
          </a:lnRef>
          <a:fillRef idx="0">
            <a:schemeClr val="accent2"/>
          </a:fillRef>
          <a:effectRef idx="2">
            <a:schemeClr val="accent2"/>
          </a:effectRef>
          <a:fontRef idx="minor">
            <a:schemeClr val="tx1"/>
          </a:fontRef>
        </p:style>
      </p:cxnSp>
      <p:pic>
        <p:nvPicPr>
          <p:cNvPr id="14" name="Picture 13" descr="A close up of a logo&#10;&#10;Description automatically generated">
            <a:extLst>
              <a:ext uri="{FF2B5EF4-FFF2-40B4-BE49-F238E27FC236}">
                <a16:creationId xmlns:a16="http://schemas.microsoft.com/office/drawing/2014/main" id="{DBE4CEEC-9662-4064-82A7-1BA1D1207A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0437" y="5887652"/>
            <a:ext cx="1463443" cy="1097582"/>
          </a:xfrm>
          <a:prstGeom prst="rect">
            <a:avLst/>
          </a:prstGeom>
        </p:spPr>
      </p:pic>
      <p:sp>
        <p:nvSpPr>
          <p:cNvPr id="15" name="TextBox 14">
            <a:extLst>
              <a:ext uri="{FF2B5EF4-FFF2-40B4-BE49-F238E27FC236}">
                <a16:creationId xmlns:a16="http://schemas.microsoft.com/office/drawing/2014/main" id="{4B49C201-F63A-410B-8D19-A63111FDBF76}"/>
              </a:ext>
            </a:extLst>
          </p:cNvPr>
          <p:cNvSpPr txBox="1"/>
          <p:nvPr/>
        </p:nvSpPr>
        <p:spPr>
          <a:xfrm>
            <a:off x="1346100" y="5494013"/>
            <a:ext cx="941292" cy="369332"/>
          </a:xfrm>
          <a:prstGeom prst="rect">
            <a:avLst/>
          </a:prstGeom>
          <a:noFill/>
        </p:spPr>
        <p:txBody>
          <a:bodyPr wrap="square" rtlCol="0">
            <a:spAutoFit/>
          </a:bodyPr>
          <a:lstStyle/>
          <a:p>
            <a:r>
              <a:rPr lang="en-US" b="1" dirty="0">
                <a:solidFill>
                  <a:schemeClr val="accent2"/>
                </a:solidFill>
              </a:rPr>
              <a:t>match?</a:t>
            </a:r>
          </a:p>
        </p:txBody>
      </p:sp>
      <p:pic>
        <p:nvPicPr>
          <p:cNvPr id="20" name="Picture 19" descr="A drawing of a person&#10;&#10;Description automatically generated">
            <a:extLst>
              <a:ext uri="{FF2B5EF4-FFF2-40B4-BE49-F238E27FC236}">
                <a16:creationId xmlns:a16="http://schemas.microsoft.com/office/drawing/2014/main" id="{F6A12F11-7DB6-49F0-8889-7708734FE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014" y="4201059"/>
            <a:ext cx="1266481" cy="1266481"/>
          </a:xfrm>
          <a:prstGeom prst="rect">
            <a:avLst/>
          </a:prstGeom>
        </p:spPr>
      </p:pic>
      <p:pic>
        <p:nvPicPr>
          <p:cNvPr id="21" name="Picture 20" descr="A clock tower in the background&#10;&#10;Description automatically generated">
            <a:extLst>
              <a:ext uri="{FF2B5EF4-FFF2-40B4-BE49-F238E27FC236}">
                <a16:creationId xmlns:a16="http://schemas.microsoft.com/office/drawing/2014/main" id="{5718400E-09B5-40C6-B9AB-A4F0572AF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8972" y="4196342"/>
            <a:ext cx="812066" cy="1254642"/>
          </a:xfrm>
          <a:prstGeom prst="rect">
            <a:avLst/>
          </a:prstGeom>
        </p:spPr>
      </p:pic>
      <p:pic>
        <p:nvPicPr>
          <p:cNvPr id="22" name="Picture 21" descr="A close up of text on a white background&#10;&#10;Description automatically generated">
            <a:extLst>
              <a:ext uri="{FF2B5EF4-FFF2-40B4-BE49-F238E27FC236}">
                <a16:creationId xmlns:a16="http://schemas.microsoft.com/office/drawing/2014/main" id="{2E907B01-226F-44CC-AA70-039AC3AA2A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9512" y="4215726"/>
            <a:ext cx="1008494" cy="1266481"/>
          </a:xfrm>
          <a:prstGeom prst="rect">
            <a:avLst/>
          </a:prstGeom>
        </p:spPr>
      </p:pic>
      <p:pic>
        <p:nvPicPr>
          <p:cNvPr id="23" name="Picture 22">
            <a:extLst>
              <a:ext uri="{FF2B5EF4-FFF2-40B4-BE49-F238E27FC236}">
                <a16:creationId xmlns:a16="http://schemas.microsoft.com/office/drawing/2014/main" id="{657E9B29-D2EC-4EEE-86A6-3D7B5CA6D63A}"/>
              </a:ext>
            </a:extLst>
          </p:cNvPr>
          <p:cNvPicPr>
            <a:picLocks noChangeAspect="1"/>
          </p:cNvPicPr>
          <p:nvPr/>
        </p:nvPicPr>
        <p:blipFill>
          <a:blip r:embed="rId6"/>
          <a:stretch>
            <a:fillRect/>
          </a:stretch>
        </p:blipFill>
        <p:spPr>
          <a:xfrm>
            <a:off x="4879472" y="4229363"/>
            <a:ext cx="481273" cy="1249925"/>
          </a:xfrm>
          <a:prstGeom prst="rect">
            <a:avLst/>
          </a:prstGeom>
        </p:spPr>
      </p:pic>
      <p:pic>
        <p:nvPicPr>
          <p:cNvPr id="28" name="Picture 27">
            <a:extLst>
              <a:ext uri="{FF2B5EF4-FFF2-40B4-BE49-F238E27FC236}">
                <a16:creationId xmlns:a16="http://schemas.microsoft.com/office/drawing/2014/main" id="{03315873-B716-40F7-B3B8-19DC35B3B365}"/>
              </a:ext>
            </a:extLst>
          </p:cNvPr>
          <p:cNvPicPr>
            <a:picLocks noChangeAspect="1"/>
          </p:cNvPicPr>
          <p:nvPr/>
        </p:nvPicPr>
        <p:blipFill>
          <a:blip r:embed="rId6"/>
          <a:stretch>
            <a:fillRect/>
          </a:stretch>
        </p:blipFill>
        <p:spPr>
          <a:xfrm>
            <a:off x="6385370" y="4201059"/>
            <a:ext cx="481273" cy="1249925"/>
          </a:xfrm>
          <a:prstGeom prst="rect">
            <a:avLst/>
          </a:prstGeom>
        </p:spPr>
      </p:pic>
      <p:pic>
        <p:nvPicPr>
          <p:cNvPr id="29" name="Picture 28">
            <a:extLst>
              <a:ext uri="{FF2B5EF4-FFF2-40B4-BE49-F238E27FC236}">
                <a16:creationId xmlns:a16="http://schemas.microsoft.com/office/drawing/2014/main" id="{316EF598-AF21-4D3B-852D-B3B1233E8981}"/>
              </a:ext>
            </a:extLst>
          </p:cNvPr>
          <p:cNvPicPr>
            <a:picLocks noChangeAspect="1"/>
          </p:cNvPicPr>
          <p:nvPr/>
        </p:nvPicPr>
        <p:blipFill>
          <a:blip r:embed="rId6"/>
          <a:stretch>
            <a:fillRect/>
          </a:stretch>
        </p:blipFill>
        <p:spPr>
          <a:xfrm>
            <a:off x="8147787" y="4195299"/>
            <a:ext cx="481273" cy="1249925"/>
          </a:xfrm>
          <a:prstGeom prst="rect">
            <a:avLst/>
          </a:prstGeom>
        </p:spPr>
      </p:pic>
      <p:pic>
        <p:nvPicPr>
          <p:cNvPr id="30" name="Picture 29" descr="A clock tower in the background&#10;&#10;Description automatically generated">
            <a:extLst>
              <a:ext uri="{FF2B5EF4-FFF2-40B4-BE49-F238E27FC236}">
                <a16:creationId xmlns:a16="http://schemas.microsoft.com/office/drawing/2014/main" id="{D22651CF-5C1F-4F48-963C-5183FB83EE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5429" y="5630742"/>
            <a:ext cx="812066" cy="1254642"/>
          </a:xfrm>
          <a:prstGeom prst="rect">
            <a:avLst/>
          </a:prstGeom>
        </p:spPr>
      </p:pic>
      <p:sp>
        <p:nvSpPr>
          <p:cNvPr id="32" name="TextBox 31">
            <a:extLst>
              <a:ext uri="{FF2B5EF4-FFF2-40B4-BE49-F238E27FC236}">
                <a16:creationId xmlns:a16="http://schemas.microsoft.com/office/drawing/2014/main" id="{EF437B35-3F9F-4354-A9B3-0E2871CAD7AE}"/>
              </a:ext>
            </a:extLst>
          </p:cNvPr>
          <p:cNvSpPr txBox="1"/>
          <p:nvPr/>
        </p:nvSpPr>
        <p:spPr>
          <a:xfrm>
            <a:off x="8525405" y="6089134"/>
            <a:ext cx="439544" cy="523220"/>
          </a:xfrm>
          <a:prstGeom prst="rect">
            <a:avLst/>
          </a:prstGeom>
          <a:noFill/>
        </p:spPr>
        <p:txBody>
          <a:bodyPr wrap="square" rtlCol="0">
            <a:spAutoFit/>
          </a:bodyPr>
          <a:lstStyle/>
          <a:p>
            <a:r>
              <a:rPr lang="en-US" sz="2800" b="1" dirty="0">
                <a:solidFill>
                  <a:schemeClr val="tx1">
                    <a:lumMod val="95000"/>
                    <a:lumOff val="5000"/>
                  </a:schemeClr>
                </a:solidFill>
              </a:rPr>
              <a:t>…</a:t>
            </a:r>
          </a:p>
        </p:txBody>
      </p:sp>
      <p:sp>
        <p:nvSpPr>
          <p:cNvPr id="40" name="TextBox 39">
            <a:extLst>
              <a:ext uri="{FF2B5EF4-FFF2-40B4-BE49-F238E27FC236}">
                <a16:creationId xmlns:a16="http://schemas.microsoft.com/office/drawing/2014/main" id="{2ECC40F0-3843-4824-A308-B10105630E13}"/>
              </a:ext>
            </a:extLst>
          </p:cNvPr>
          <p:cNvSpPr txBox="1"/>
          <p:nvPr/>
        </p:nvSpPr>
        <p:spPr>
          <a:xfrm>
            <a:off x="6052441" y="5724495"/>
            <a:ext cx="1111220" cy="369332"/>
          </a:xfrm>
          <a:prstGeom prst="rect">
            <a:avLst/>
          </a:prstGeom>
          <a:noFill/>
        </p:spPr>
        <p:txBody>
          <a:bodyPr wrap="square" rtlCol="0">
            <a:spAutoFit/>
          </a:bodyPr>
          <a:lstStyle/>
          <a:p>
            <a:r>
              <a:rPr lang="en-US" b="1" dirty="0">
                <a:solidFill>
                  <a:schemeClr val="accent2"/>
                </a:solidFill>
              </a:rPr>
              <a:t>match?</a:t>
            </a:r>
          </a:p>
        </p:txBody>
      </p:sp>
      <p:pic>
        <p:nvPicPr>
          <p:cNvPr id="44" name="Picture 43" descr="A picture containing monitor, dark, sitting, screen&#10;&#10;Description automatically generated">
            <a:extLst>
              <a:ext uri="{FF2B5EF4-FFF2-40B4-BE49-F238E27FC236}">
                <a16:creationId xmlns:a16="http://schemas.microsoft.com/office/drawing/2014/main" id="{B722F0C9-C56F-4BC9-8595-858B75D6A4A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03874" y="5516624"/>
            <a:ext cx="340092" cy="304539"/>
          </a:xfrm>
          <a:prstGeom prst="rect">
            <a:avLst/>
          </a:prstGeom>
        </p:spPr>
      </p:pic>
      <p:pic>
        <p:nvPicPr>
          <p:cNvPr id="45" name="Picture 44" descr="A picture containing monitor, dark, sitting, screen&#10;&#10;Description automatically generated">
            <a:extLst>
              <a:ext uri="{FF2B5EF4-FFF2-40B4-BE49-F238E27FC236}">
                <a16:creationId xmlns:a16="http://schemas.microsoft.com/office/drawing/2014/main" id="{BC11EA2E-3F14-4679-BC8B-14D4A5C72BF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29036" y="5326203"/>
            <a:ext cx="340092" cy="304539"/>
          </a:xfrm>
          <a:prstGeom prst="rect">
            <a:avLst/>
          </a:prstGeom>
        </p:spPr>
      </p:pic>
      <p:pic>
        <p:nvPicPr>
          <p:cNvPr id="46" name="Picture 45" descr="A picture containing monitor, dark, sitting, screen&#10;&#10;Description automatically generated">
            <a:extLst>
              <a:ext uri="{FF2B5EF4-FFF2-40B4-BE49-F238E27FC236}">
                <a16:creationId xmlns:a16="http://schemas.microsoft.com/office/drawing/2014/main" id="{AEE2F4BD-FF11-4A60-88A2-91D09A2D53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38381" y="5224897"/>
            <a:ext cx="340092" cy="304539"/>
          </a:xfrm>
          <a:prstGeom prst="rect">
            <a:avLst/>
          </a:prstGeom>
        </p:spPr>
      </p:pic>
      <p:pic>
        <p:nvPicPr>
          <p:cNvPr id="47" name="Picture 46" descr="A picture containing monitor, dark, sitting, screen&#10;&#10;Description automatically generated">
            <a:extLst>
              <a:ext uri="{FF2B5EF4-FFF2-40B4-BE49-F238E27FC236}">
                <a16:creationId xmlns:a16="http://schemas.microsoft.com/office/drawing/2014/main" id="{BC16369C-1EDC-456B-8065-042B00ED58E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85619" y="5220441"/>
            <a:ext cx="340092" cy="304539"/>
          </a:xfrm>
          <a:prstGeom prst="rect">
            <a:avLst/>
          </a:prstGeom>
        </p:spPr>
      </p:pic>
      <p:pic>
        <p:nvPicPr>
          <p:cNvPr id="26" name="Picture 25" descr="A close up of a logo&#10;&#10;Description automatically generated">
            <a:extLst>
              <a:ext uri="{FF2B5EF4-FFF2-40B4-BE49-F238E27FC236}">
                <a16:creationId xmlns:a16="http://schemas.microsoft.com/office/drawing/2014/main" id="{B4EFDB39-B0B2-4D1D-997F-B393D43FDB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2991" y="5887652"/>
            <a:ext cx="1463443" cy="1097582"/>
          </a:xfrm>
          <a:prstGeom prst="rect">
            <a:avLst/>
          </a:prstGeom>
        </p:spPr>
      </p:pic>
      <p:pic>
        <p:nvPicPr>
          <p:cNvPr id="31" name="Picture 30">
            <a:extLst>
              <a:ext uri="{FF2B5EF4-FFF2-40B4-BE49-F238E27FC236}">
                <a16:creationId xmlns:a16="http://schemas.microsoft.com/office/drawing/2014/main" id="{7739F832-388B-4E68-AC5E-AFBD6159869A}"/>
              </a:ext>
            </a:extLst>
          </p:cNvPr>
          <p:cNvPicPr>
            <a:picLocks noChangeAspect="1"/>
          </p:cNvPicPr>
          <p:nvPr/>
        </p:nvPicPr>
        <p:blipFill>
          <a:blip r:embed="rId7"/>
          <a:stretch>
            <a:fillRect/>
          </a:stretch>
        </p:blipFill>
        <p:spPr>
          <a:xfrm>
            <a:off x="7092280" y="5635459"/>
            <a:ext cx="638648" cy="1249925"/>
          </a:xfrm>
          <a:prstGeom prst="rect">
            <a:avLst/>
          </a:prstGeom>
        </p:spPr>
      </p:pic>
      <p:pic>
        <p:nvPicPr>
          <p:cNvPr id="48" name="Picture 47" descr="A picture containing monitor, dark, sitting, screen&#10;&#10;Description automatically generated">
            <a:extLst>
              <a:ext uri="{FF2B5EF4-FFF2-40B4-BE49-F238E27FC236}">
                <a16:creationId xmlns:a16="http://schemas.microsoft.com/office/drawing/2014/main" id="{DE8FA928-4230-4860-AD11-DF64FB61B2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08333" y="6215068"/>
            <a:ext cx="340092" cy="304539"/>
          </a:xfrm>
          <a:prstGeom prst="rect">
            <a:avLst/>
          </a:prstGeom>
        </p:spPr>
      </p:pic>
    </p:spTree>
    <p:extLst>
      <p:ext uri="{BB962C8B-B14F-4D97-AF65-F5344CB8AC3E}">
        <p14:creationId xmlns:p14="http://schemas.microsoft.com/office/powerpoint/2010/main" val="3490834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366"/>
            <a:ext cx="8892480" cy="700062"/>
          </a:xfrm>
        </p:spPr>
        <p:txBody>
          <a:bodyPr>
            <a:normAutofit fontScale="90000"/>
          </a:bodyPr>
          <a:lstStyle/>
          <a:p>
            <a:pPr algn="l"/>
            <a:r>
              <a:rPr lang="en-US" dirty="0"/>
              <a:t>Hybrid HITs [10]</a:t>
            </a:r>
          </a:p>
        </p:txBody>
      </p:sp>
      <p:sp>
        <p:nvSpPr>
          <p:cNvPr id="3" name="Content Placeholder 2"/>
          <p:cNvSpPr>
            <a:spLocks noGrp="1"/>
          </p:cNvSpPr>
          <p:nvPr>
            <p:ph idx="1"/>
          </p:nvPr>
        </p:nvSpPr>
        <p:spPr>
          <a:xfrm>
            <a:off x="251520" y="836712"/>
            <a:ext cx="8712968" cy="6021288"/>
          </a:xfrm>
        </p:spPr>
        <p:txBody>
          <a:bodyPr>
            <a:normAutofit/>
          </a:bodyPr>
          <a:lstStyle/>
          <a:p>
            <a:r>
              <a:rPr lang="en-US" dirty="0"/>
              <a:t>Main idea: the error rate of workers is different for different profile pairs</a:t>
            </a:r>
          </a:p>
          <a:p>
            <a:pPr lvl="1"/>
            <a:r>
              <a:rPr lang="en-US" dirty="0"/>
              <a:t>The most “difficult” profile pairs (i.e., the </a:t>
            </a:r>
            <a:r>
              <a:rPr lang="en-US" dirty="0">
                <a:solidFill>
                  <a:srgbClr val="C00000"/>
                </a:solidFill>
              </a:rPr>
              <a:t>high</a:t>
            </a:r>
            <a:r>
              <a:rPr lang="en-US" dirty="0"/>
              <a:t> error-rate pairs) should form pair-based HITs</a:t>
            </a:r>
          </a:p>
          <a:p>
            <a:pPr lvl="1"/>
            <a:r>
              <a:rPr lang="en-US" dirty="0"/>
              <a:t>All other profile pairs (i.e., the </a:t>
            </a:r>
            <a:r>
              <a:rPr lang="en-US" dirty="0">
                <a:solidFill>
                  <a:srgbClr val="C00000"/>
                </a:solidFill>
              </a:rPr>
              <a:t>low</a:t>
            </a:r>
            <a:r>
              <a:rPr lang="en-US" dirty="0"/>
              <a:t> error-rate pairs) should form cluster-based HITs</a:t>
            </a:r>
          </a:p>
          <a:p>
            <a:r>
              <a:rPr lang="en-US" dirty="0"/>
              <a:t>In practice, generating the best hybrid hits within the given budget is an optimization task</a:t>
            </a:r>
          </a:p>
          <a:p>
            <a:pPr lvl="1"/>
            <a:r>
              <a:rPr lang="en-US" dirty="0"/>
              <a:t>Waldo [10] proposes algorithms with probabilistic guarantees for solving it</a:t>
            </a:r>
          </a:p>
        </p:txBody>
      </p:sp>
      <p:sp>
        <p:nvSpPr>
          <p:cNvPr id="4" name="Footer Placeholder 3">
            <a:extLst>
              <a:ext uri="{FF2B5EF4-FFF2-40B4-BE49-F238E27FC236}">
                <a16:creationId xmlns:a16="http://schemas.microsoft.com/office/drawing/2014/main" id="{066CCC8E-2C4D-4FEB-8402-35B4FA7ED6CF}"/>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28736996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59551" cy="692696"/>
          </a:xfrm>
        </p:spPr>
        <p:txBody>
          <a:bodyPr>
            <a:normAutofit fontScale="90000"/>
          </a:bodyPr>
          <a:lstStyle/>
          <a:p>
            <a:pPr algn="l"/>
            <a:r>
              <a:rPr lang="en-US" dirty="0"/>
              <a:t>Attribute-based HITs</a:t>
            </a:r>
          </a:p>
        </p:txBody>
      </p:sp>
      <p:sp>
        <p:nvSpPr>
          <p:cNvPr id="3" name="Content Placeholder 2"/>
          <p:cNvSpPr>
            <a:spLocks noGrp="1"/>
          </p:cNvSpPr>
          <p:nvPr>
            <p:ph idx="1"/>
          </p:nvPr>
        </p:nvSpPr>
        <p:spPr>
          <a:xfrm>
            <a:off x="251520" y="836712"/>
            <a:ext cx="8712968" cy="5976664"/>
          </a:xfrm>
        </p:spPr>
        <p:txBody>
          <a:bodyPr/>
          <a:lstStyle/>
          <a:p>
            <a:r>
              <a:rPr lang="en-US" dirty="0"/>
              <a:t>An entity may contain complex structures and attributes → overwhelming information for a worker</a:t>
            </a:r>
          </a:p>
          <a:p>
            <a:r>
              <a:rPr lang="en-US" dirty="0"/>
              <a:t>Solution: </a:t>
            </a:r>
            <a:r>
              <a:rPr lang="en-US" b="1" dirty="0" err="1"/>
              <a:t>Crowdlink</a:t>
            </a:r>
            <a:r>
              <a:rPr lang="en-US" dirty="0"/>
              <a:t> [14]</a:t>
            </a:r>
          </a:p>
          <a:p>
            <a:pPr lvl="1"/>
            <a:r>
              <a:rPr lang="en-US" dirty="0"/>
              <a:t>Each pair of entities is decomposed into attribute-level HITs</a:t>
            </a:r>
          </a:p>
          <a:p>
            <a:pPr lvl="1"/>
            <a:r>
              <a:rPr lang="en-US" dirty="0"/>
              <a:t>A probabilistic framework selects the </a:t>
            </a:r>
            <a:r>
              <a:rPr lang="en-US" b="1" i="1" dirty="0">
                <a:solidFill>
                  <a:srgbClr val="C00000"/>
                </a:solidFill>
              </a:rPr>
              <a:t>k</a:t>
            </a:r>
            <a:r>
              <a:rPr lang="en-US" dirty="0"/>
              <a:t> best attributes that satisfy the user requirements</a:t>
            </a:r>
          </a:p>
        </p:txBody>
      </p:sp>
      <p:sp>
        <p:nvSpPr>
          <p:cNvPr id="4" name="Footer Placeholder 3">
            <a:extLst>
              <a:ext uri="{FF2B5EF4-FFF2-40B4-BE49-F238E27FC236}">
                <a16:creationId xmlns:a16="http://schemas.microsoft.com/office/drawing/2014/main" id="{E4F43548-990E-4F9C-AA1E-A1833F2D45DB}"/>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353104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ChangeArrowheads="1"/>
          </p:cNvSpPr>
          <p:nvPr/>
        </p:nvSpPr>
        <p:spPr bwMode="auto">
          <a:xfrm>
            <a:off x="251520" y="2462510"/>
            <a:ext cx="4543428" cy="2879665"/>
          </a:xfrm>
          <a:prstGeom prst="rect">
            <a:avLst/>
          </a:prstGeom>
          <a:noFill/>
          <a:ln w="9525">
            <a:noFill/>
            <a:miter lim="800000"/>
            <a:headEnd/>
            <a:tailEnd/>
          </a:ln>
          <a:effectLst/>
        </p:spPr>
        <p:txBody>
          <a:bodyPr lIns="91434" tIns="45717" rIns="91434" bIns="45717"/>
          <a:lstStyle/>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KY</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Laurel, KY</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OH</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Madison, OH</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AR</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Pope, AR</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TX</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Kimble, TX</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MO</a:t>
            </a:r>
          </a:p>
        </p:txBody>
      </p:sp>
      <p:sp>
        <p:nvSpPr>
          <p:cNvPr id="7" name="Rectangle 2">
            <a:extLst>
              <a:ext uri="{FF2B5EF4-FFF2-40B4-BE49-F238E27FC236}">
                <a16:creationId xmlns:a16="http://schemas.microsoft.com/office/drawing/2014/main" id="{D1D1C122-227F-4976-9BC7-7B7402357666}"/>
              </a:ext>
            </a:extLst>
          </p:cNvPr>
          <p:cNvSpPr txBox="1">
            <a:spLocks noChangeArrowheads="1"/>
          </p:cNvSpPr>
          <p:nvPr/>
        </p:nvSpPr>
        <p:spPr>
          <a:xfrm>
            <a:off x="251520" y="0"/>
            <a:ext cx="8892480" cy="66370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Disambiguation, Deduplication, etc. </a:t>
            </a:r>
          </a:p>
        </p:txBody>
      </p:sp>
      <p:sp>
        <p:nvSpPr>
          <p:cNvPr id="8" name="Rectangle 3">
            <a:extLst>
              <a:ext uri="{FF2B5EF4-FFF2-40B4-BE49-F238E27FC236}">
                <a16:creationId xmlns:a16="http://schemas.microsoft.com/office/drawing/2014/main" id="{1D4D8EDD-3913-4AC5-B187-F212AD63D93A}"/>
              </a:ext>
            </a:extLst>
          </p:cNvPr>
          <p:cNvSpPr txBox="1">
            <a:spLocks noChangeArrowheads="1"/>
          </p:cNvSpPr>
          <p:nvPr/>
        </p:nvSpPr>
        <p:spPr>
          <a:xfrm>
            <a:off x="179512" y="989091"/>
            <a:ext cx="8050177" cy="4938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Plethora of different “entities” have the same name</a:t>
            </a:r>
          </a:p>
          <a:p>
            <a:r>
              <a:rPr lang="en-US" sz="2800" dirty="0"/>
              <a:t>Example:</a:t>
            </a:r>
          </a:p>
        </p:txBody>
      </p:sp>
      <p:sp>
        <p:nvSpPr>
          <p:cNvPr id="9" name="Rectangle 2">
            <a:extLst>
              <a:ext uri="{FF2B5EF4-FFF2-40B4-BE49-F238E27FC236}">
                <a16:creationId xmlns:a16="http://schemas.microsoft.com/office/drawing/2014/main" id="{959ADEB6-5A68-4F2F-BEE6-AD4BC81C4CCA}"/>
              </a:ext>
            </a:extLst>
          </p:cNvPr>
          <p:cNvSpPr>
            <a:spLocks noChangeArrowheads="1"/>
          </p:cNvSpPr>
          <p:nvPr/>
        </p:nvSpPr>
        <p:spPr bwMode="auto">
          <a:xfrm>
            <a:off x="3387330" y="2456182"/>
            <a:ext cx="5976664" cy="3390050"/>
          </a:xfrm>
          <a:prstGeom prst="rect">
            <a:avLst/>
          </a:prstGeom>
          <a:noFill/>
          <a:ln w="9525">
            <a:noFill/>
            <a:miter lim="800000"/>
            <a:headEnd/>
            <a:tailEnd/>
          </a:ln>
          <a:effectLst/>
        </p:spPr>
        <p:txBody>
          <a:bodyPr lIns="91434" tIns="45717" rIns="91434" bIns="45717"/>
          <a:lstStyle/>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London, MI</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London, Monroe, MI</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Conecuh County, AL</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Conecuh County, Conecuh, AL</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Shelby County, IN</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Shelby County, Shelby, IN</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Deerfield, WI</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Deerfield, Dane, WI</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London, Uninc Freeborn County, MN</a:t>
            </a:r>
          </a:p>
          <a:p>
            <a:pPr marL="634955" lvl="1" indent="-231759">
              <a:lnSpc>
                <a:spcPct val="80000"/>
              </a:lnSpc>
              <a:spcBef>
                <a:spcPts val="550"/>
              </a:spcBef>
              <a:buClr>
                <a:srgbClr val="72A376"/>
              </a:buClr>
              <a:buSzPct val="100000"/>
              <a:buFont typeface="Verdana" pitchFamily="34" charset="0"/>
              <a:buChar char="◦"/>
            </a:pPr>
            <a:r>
              <a:rPr lang="de-DE" sz="2000" dirty="0">
                <a:solidFill>
                  <a:srgbClr val="000000"/>
                </a:solidFill>
              </a:rPr>
              <a:t>...</a:t>
            </a:r>
          </a:p>
        </p:txBody>
      </p:sp>
      <p:sp>
        <p:nvSpPr>
          <p:cNvPr id="2" name="Footer Placeholder 1">
            <a:extLst>
              <a:ext uri="{FF2B5EF4-FFF2-40B4-BE49-F238E27FC236}">
                <a16:creationId xmlns:a16="http://schemas.microsoft.com/office/drawing/2014/main" id="{543DB7BE-EDF3-43AB-9FBA-B53FEB93E36C}"/>
              </a:ext>
            </a:extLst>
          </p:cNvPr>
          <p:cNvSpPr>
            <a:spLocks noGrp="1"/>
          </p:cNvSpPr>
          <p:nvPr>
            <p:ph type="ftr" sz="quarter" idx="3"/>
          </p:nvPr>
        </p:nvSpPr>
        <p:spPr/>
        <p:txBody>
          <a:bodyPr/>
          <a:lstStyle/>
          <a:p>
            <a:r>
              <a:rPr lang="pt-BR"/>
              <a:t>Papadakis, Ioannou, Palpanas</a:t>
            </a:r>
            <a:endParaRPr lang="el-GR" dirty="0"/>
          </a:p>
        </p:txBody>
      </p:sp>
    </p:spTree>
    <p:extLst>
      <p:ext uri="{BB962C8B-B14F-4D97-AF65-F5344CB8AC3E}">
        <p14:creationId xmlns:p14="http://schemas.microsoft.com/office/powerpoint/2010/main" val="3989164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Autofit/>
          </a:bodyPr>
          <a:lstStyle/>
          <a:p>
            <a:pPr algn="l"/>
            <a:r>
              <a:rPr lang="en-US" sz="3400" dirty="0"/>
              <a:t>Challenge 3: Balancing accuracy and monetary cost</a:t>
            </a:r>
          </a:p>
        </p:txBody>
      </p:sp>
      <p:sp>
        <p:nvSpPr>
          <p:cNvPr id="3" name="Content Placeholder 2"/>
          <p:cNvSpPr>
            <a:spLocks noGrp="1"/>
          </p:cNvSpPr>
          <p:nvPr>
            <p:ph idx="1"/>
          </p:nvPr>
        </p:nvSpPr>
        <p:spPr>
          <a:xfrm>
            <a:off x="251520" y="908720"/>
            <a:ext cx="8892480" cy="5472608"/>
          </a:xfrm>
        </p:spPr>
        <p:txBody>
          <a:bodyPr>
            <a:normAutofit fontScale="92500" lnSpcReduction="20000"/>
          </a:bodyPr>
          <a:lstStyle/>
          <a:p>
            <a:pPr marL="0" indent="0">
              <a:buNone/>
            </a:pPr>
            <a:r>
              <a:rPr lang="en-US" dirty="0"/>
              <a:t>Goal: </a:t>
            </a:r>
            <a:r>
              <a:rPr lang="en-US" dirty="0">
                <a:solidFill>
                  <a:srgbClr val="C00000"/>
                </a:solidFill>
              </a:rPr>
              <a:t>minimize</a:t>
            </a:r>
            <a:r>
              <a:rPr lang="en-US" dirty="0"/>
              <a:t> the monetary cost, while </a:t>
            </a:r>
            <a:r>
              <a:rPr lang="en-US" dirty="0">
                <a:solidFill>
                  <a:srgbClr val="C00000"/>
                </a:solidFill>
              </a:rPr>
              <a:t>maximizing </a:t>
            </a:r>
            <a:r>
              <a:rPr lang="en-US" dirty="0"/>
              <a:t>accuracy</a:t>
            </a:r>
          </a:p>
          <a:p>
            <a:pPr marL="0" indent="0">
              <a:buNone/>
            </a:pPr>
            <a:endParaRPr lang="en-US" dirty="0"/>
          </a:p>
          <a:p>
            <a:pPr marL="0" indent="0">
              <a:buNone/>
            </a:pPr>
            <a:r>
              <a:rPr lang="en-US" dirty="0"/>
              <a:t>Generic approach [1]:</a:t>
            </a:r>
          </a:p>
          <a:p>
            <a:pPr marL="514350" indent="-514350">
              <a:buFont typeface="+mj-lt"/>
              <a:buAutoNum type="arabicPeriod"/>
            </a:pPr>
            <a:r>
              <a:rPr lang="en-US" dirty="0"/>
              <a:t>Exploit the </a:t>
            </a:r>
            <a:r>
              <a:rPr lang="en-US" dirty="0">
                <a:solidFill>
                  <a:srgbClr val="C00000"/>
                </a:solidFill>
              </a:rPr>
              <a:t>transitive relations </a:t>
            </a:r>
            <a:r>
              <a:rPr lang="en-US" dirty="0"/>
              <a:t>between detected duplicates</a:t>
            </a:r>
          </a:p>
          <a:p>
            <a:pPr marL="914400" lvl="1" indent="-514350"/>
            <a:r>
              <a:rPr lang="en-US" b="1" dirty="0">
                <a:solidFill>
                  <a:srgbClr val="00B050"/>
                </a:solidFill>
              </a:rPr>
              <a:t>positive transitivity</a:t>
            </a:r>
            <a:r>
              <a:rPr lang="en-US" dirty="0"/>
              <a:t>: if e</a:t>
            </a:r>
            <a:r>
              <a:rPr lang="en-US" baseline="-25000" dirty="0"/>
              <a:t>i</a:t>
            </a:r>
            <a:r>
              <a:rPr lang="en-US" dirty="0"/>
              <a:t> ≡ e</a:t>
            </a:r>
            <a:r>
              <a:rPr lang="en-US" baseline="-25000" dirty="0"/>
              <a:t>j</a:t>
            </a:r>
            <a:r>
              <a:rPr lang="en-US" dirty="0"/>
              <a:t> and e</a:t>
            </a:r>
            <a:r>
              <a:rPr lang="en-US" baseline="-25000" dirty="0"/>
              <a:t>j</a:t>
            </a:r>
            <a:r>
              <a:rPr lang="en-US" dirty="0"/>
              <a:t> ≡ </a:t>
            </a:r>
            <a:r>
              <a:rPr lang="en-US" dirty="0" err="1"/>
              <a:t>e</a:t>
            </a:r>
            <a:r>
              <a:rPr lang="en-US" baseline="-25000" dirty="0" err="1"/>
              <a:t>k</a:t>
            </a:r>
            <a:r>
              <a:rPr lang="en-US" dirty="0"/>
              <a:t> , then e</a:t>
            </a:r>
            <a:r>
              <a:rPr lang="en-US" baseline="-25000" dirty="0"/>
              <a:t>i</a:t>
            </a:r>
            <a:r>
              <a:rPr lang="en-US" dirty="0"/>
              <a:t> ≡ </a:t>
            </a:r>
            <a:r>
              <a:rPr lang="en-US" dirty="0" err="1"/>
              <a:t>e</a:t>
            </a:r>
            <a:r>
              <a:rPr lang="en-US" baseline="-25000" dirty="0" err="1"/>
              <a:t>k</a:t>
            </a:r>
            <a:endParaRPr lang="en-US" baseline="-25000" dirty="0"/>
          </a:p>
          <a:p>
            <a:pPr marL="914400" lvl="1" indent="-514350"/>
            <a:r>
              <a:rPr lang="en-US" b="1" dirty="0">
                <a:solidFill>
                  <a:srgbClr val="00B050"/>
                </a:solidFill>
              </a:rPr>
              <a:t>negative transitivity</a:t>
            </a:r>
            <a:r>
              <a:rPr lang="en-US" dirty="0"/>
              <a:t>:(</a:t>
            </a:r>
            <a:r>
              <a:rPr lang="en-US" dirty="0" err="1"/>
              <a:t>a.k.a</a:t>
            </a:r>
            <a:r>
              <a:rPr lang="en-US" dirty="0"/>
              <a:t> anti-transitivity): </a:t>
            </a:r>
            <a:br>
              <a:rPr lang="en-US" dirty="0"/>
            </a:br>
            <a:r>
              <a:rPr lang="en-US" dirty="0"/>
              <a:t>if e</a:t>
            </a:r>
            <a:r>
              <a:rPr lang="en-US" baseline="-25000" dirty="0"/>
              <a:t>i</a:t>
            </a:r>
            <a:r>
              <a:rPr lang="en-US" dirty="0"/>
              <a:t> ≡ e</a:t>
            </a:r>
            <a:r>
              <a:rPr lang="en-US" baseline="-25000" dirty="0"/>
              <a:t>j</a:t>
            </a:r>
            <a:r>
              <a:rPr lang="en-US" dirty="0"/>
              <a:t>, but e</a:t>
            </a:r>
            <a:r>
              <a:rPr lang="en-US" baseline="-25000" dirty="0"/>
              <a:t>j</a:t>
            </a:r>
            <a:r>
              <a:rPr lang="en-US" dirty="0"/>
              <a:t> ≠ </a:t>
            </a:r>
            <a:r>
              <a:rPr lang="en-US" dirty="0" err="1"/>
              <a:t>e</a:t>
            </a:r>
            <a:r>
              <a:rPr lang="en-US" baseline="-25000" dirty="0" err="1"/>
              <a:t>k</a:t>
            </a:r>
            <a:r>
              <a:rPr lang="en-US" dirty="0"/>
              <a:t> , then </a:t>
            </a:r>
            <a:r>
              <a:rPr lang="en-US" dirty="0" err="1"/>
              <a:t>e</a:t>
            </a:r>
            <a:r>
              <a:rPr lang="en-US" baseline="-25000" dirty="0" err="1"/>
              <a:t>i</a:t>
            </a:r>
            <a:r>
              <a:rPr lang="en-US" dirty="0"/>
              <a:t> ≠ </a:t>
            </a:r>
            <a:r>
              <a:rPr lang="en-US" dirty="0" err="1"/>
              <a:t>e</a:t>
            </a:r>
            <a:r>
              <a:rPr lang="en-US" baseline="-25000" dirty="0" err="1"/>
              <a:t>k</a:t>
            </a:r>
            <a:endParaRPr lang="en-US" baseline="-25000" dirty="0"/>
          </a:p>
          <a:p>
            <a:pPr marL="400050" lvl="1" indent="0">
              <a:buNone/>
            </a:pPr>
            <a:endParaRPr lang="en-US" sz="1900" dirty="0"/>
          </a:p>
          <a:p>
            <a:pPr marL="514350" indent="-514350">
              <a:buFont typeface="+mj-lt"/>
              <a:buAutoNum type="arabicPeriod"/>
            </a:pPr>
            <a:r>
              <a:rPr lang="en-US" dirty="0"/>
              <a:t>Optimize the order of HITs </a:t>
            </a:r>
          </a:p>
          <a:p>
            <a:pPr marL="400050" lvl="1" indent="0">
              <a:buNone/>
            </a:pPr>
            <a:r>
              <a:rPr lang="en-US" dirty="0"/>
              <a:t>Find </a:t>
            </a:r>
            <a:r>
              <a:rPr lang="en-US" dirty="0">
                <a:solidFill>
                  <a:srgbClr val="C00000"/>
                </a:solidFill>
              </a:rPr>
              <a:t>matches </a:t>
            </a:r>
            <a:r>
              <a:rPr lang="en-US" dirty="0"/>
              <a:t>before </a:t>
            </a:r>
            <a:r>
              <a:rPr lang="en-US" dirty="0">
                <a:solidFill>
                  <a:srgbClr val="C00000"/>
                </a:solidFill>
              </a:rPr>
              <a:t>non-matches </a:t>
            </a:r>
            <a:r>
              <a:rPr lang="en-US" dirty="0"/>
              <a:t>to make the most of transitivity.</a:t>
            </a:r>
            <a:br>
              <a:rPr lang="en-US" dirty="0"/>
            </a:br>
            <a:r>
              <a:rPr lang="en-US" dirty="0">
                <a:solidFill>
                  <a:srgbClr val="C00000"/>
                </a:solidFill>
              </a:rPr>
              <a:t>NP-hard </a:t>
            </a:r>
            <a:r>
              <a:rPr lang="en-US" dirty="0"/>
              <a:t>problem → approximately solved with heuristics</a:t>
            </a:r>
          </a:p>
        </p:txBody>
      </p:sp>
      <p:sp>
        <p:nvSpPr>
          <p:cNvPr id="4" name="Footer Placeholder 3">
            <a:extLst>
              <a:ext uri="{FF2B5EF4-FFF2-40B4-BE49-F238E27FC236}">
                <a16:creationId xmlns:a16="http://schemas.microsoft.com/office/drawing/2014/main" id="{99CAA872-9B2F-4362-91AF-9963F9587E6D}"/>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40771594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Random Ordering [3]</a:t>
            </a:r>
          </a:p>
        </p:txBody>
      </p:sp>
      <p:sp>
        <p:nvSpPr>
          <p:cNvPr id="3" name="Content Placeholder 2"/>
          <p:cNvSpPr>
            <a:spLocks noGrp="1"/>
          </p:cNvSpPr>
          <p:nvPr>
            <p:ph idx="1"/>
          </p:nvPr>
        </p:nvSpPr>
        <p:spPr>
          <a:xfrm>
            <a:off x="251520" y="836712"/>
            <a:ext cx="8229600" cy="4925144"/>
          </a:xfrm>
        </p:spPr>
        <p:txBody>
          <a:bodyPr>
            <a:normAutofit fontScale="77500" lnSpcReduction="20000"/>
          </a:bodyPr>
          <a:lstStyle/>
          <a:p>
            <a:pPr marL="0" indent="0">
              <a:buNone/>
            </a:pPr>
            <a:r>
              <a:rPr lang="en-US" dirty="0"/>
              <a:t>Initialize a similarity graph G=(V,E), </a:t>
            </a:r>
          </a:p>
          <a:p>
            <a:pPr marL="0" indent="0">
              <a:buNone/>
            </a:pPr>
            <a:r>
              <a:rPr lang="en-US" dirty="0"/>
              <a:t>while ( E ≠ {} )	</a:t>
            </a:r>
          </a:p>
          <a:p>
            <a:pPr marL="0" indent="0">
              <a:buNone/>
            </a:pPr>
            <a:r>
              <a:rPr lang="en-US" dirty="0"/>
              <a:t>	pick a pair of entities e</a:t>
            </a:r>
            <a:r>
              <a:rPr lang="en-US" baseline="-25000" dirty="0"/>
              <a:t>i</a:t>
            </a:r>
            <a:r>
              <a:rPr lang="en-US" dirty="0"/>
              <a:t>-e</a:t>
            </a:r>
            <a:r>
              <a:rPr lang="en-US" baseline="-25000" dirty="0"/>
              <a:t>j</a:t>
            </a:r>
            <a:r>
              <a:rPr lang="en-US" dirty="0"/>
              <a:t>	</a:t>
            </a:r>
          </a:p>
          <a:p>
            <a:pPr marL="0" indent="0">
              <a:buNone/>
            </a:pPr>
            <a:r>
              <a:rPr lang="en-US" dirty="0"/>
              <a:t>	</a:t>
            </a:r>
            <a:r>
              <a:rPr lang="en-US" b="1" i="1" dirty="0"/>
              <a:t>crowd-source e</a:t>
            </a:r>
            <a:r>
              <a:rPr lang="en-US" b="1" i="1" baseline="-25000" dirty="0"/>
              <a:t>i</a:t>
            </a:r>
            <a:r>
              <a:rPr lang="en-US" b="1" i="1" dirty="0"/>
              <a:t>-e</a:t>
            </a:r>
            <a:r>
              <a:rPr lang="en-US" b="1" i="1" baseline="-25000" dirty="0"/>
              <a:t>j</a:t>
            </a:r>
            <a:r>
              <a:rPr lang="en-US" b="1" i="1" dirty="0"/>
              <a:t>	</a:t>
            </a:r>
          </a:p>
          <a:p>
            <a:pPr marL="0" indent="0">
              <a:buNone/>
            </a:pPr>
            <a:r>
              <a:rPr lang="en-US" dirty="0"/>
              <a:t>	if ( e</a:t>
            </a:r>
            <a:r>
              <a:rPr lang="en-US" baseline="-25000" dirty="0"/>
              <a:t>i</a:t>
            </a:r>
            <a:r>
              <a:rPr lang="en-US" dirty="0"/>
              <a:t> ≡ e</a:t>
            </a:r>
            <a:r>
              <a:rPr lang="en-US" baseline="-25000" dirty="0"/>
              <a:t>j </a:t>
            </a:r>
            <a:r>
              <a:rPr lang="en-US" dirty="0"/>
              <a:t>)		</a:t>
            </a:r>
          </a:p>
          <a:p>
            <a:pPr marL="0" indent="0">
              <a:buNone/>
            </a:pPr>
            <a:r>
              <a:rPr lang="en-US" dirty="0"/>
              <a:t>		contract edge &lt;e</a:t>
            </a:r>
            <a:r>
              <a:rPr lang="en-US" baseline="-25000" dirty="0"/>
              <a:t>i</a:t>
            </a:r>
            <a:r>
              <a:rPr lang="en-US" dirty="0"/>
              <a:t>, e</a:t>
            </a:r>
            <a:r>
              <a:rPr lang="en-US" baseline="-25000" dirty="0"/>
              <a:t>j</a:t>
            </a:r>
            <a:r>
              <a:rPr lang="en-US" dirty="0"/>
              <a:t>&gt;</a:t>
            </a:r>
          </a:p>
          <a:p>
            <a:pPr marL="0" indent="0">
              <a:buNone/>
            </a:pPr>
            <a:endParaRPr lang="en-US" dirty="0"/>
          </a:p>
          <a:p>
            <a:pPr marL="0" indent="0">
              <a:buNone/>
            </a:pPr>
            <a:r>
              <a:rPr lang="en-US" dirty="0"/>
              <a:t>Pros:</a:t>
            </a:r>
          </a:p>
          <a:p>
            <a:r>
              <a:rPr lang="en-US" dirty="0"/>
              <a:t>It performs relatively well both in theory and practice</a:t>
            </a:r>
          </a:p>
          <a:p>
            <a:endParaRPr lang="en-US" dirty="0"/>
          </a:p>
          <a:p>
            <a:pPr marL="0" indent="0">
              <a:buNone/>
            </a:pPr>
            <a:r>
              <a:rPr lang="en-US" dirty="0"/>
              <a:t>Cons:</a:t>
            </a:r>
          </a:p>
          <a:p>
            <a:r>
              <a:rPr lang="en-US" dirty="0"/>
              <a:t>It ignores the edge weights</a:t>
            </a:r>
          </a:p>
        </p:txBody>
      </p:sp>
      <p:sp>
        <p:nvSpPr>
          <p:cNvPr id="4" name="Footer Placeholder 3">
            <a:extLst>
              <a:ext uri="{FF2B5EF4-FFF2-40B4-BE49-F238E27FC236}">
                <a16:creationId xmlns:a16="http://schemas.microsoft.com/office/drawing/2014/main" id="{6159FA3B-A6B1-4D6C-BBFC-EFA80AE7DC30}"/>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9053133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6312"/>
            <a:ext cx="8892480" cy="637000"/>
          </a:xfrm>
        </p:spPr>
        <p:txBody>
          <a:bodyPr>
            <a:normAutofit fontScale="90000"/>
          </a:bodyPr>
          <a:lstStyle/>
          <a:p>
            <a:pPr algn="l"/>
            <a:r>
              <a:rPr lang="en-US" dirty="0"/>
              <a:t>Edge-centric ordering [1]</a:t>
            </a:r>
          </a:p>
        </p:txBody>
      </p:sp>
      <p:sp>
        <p:nvSpPr>
          <p:cNvPr id="3" name="Content Placeholder 2"/>
          <p:cNvSpPr>
            <a:spLocks noGrp="1"/>
          </p:cNvSpPr>
          <p:nvPr>
            <p:ph idx="1"/>
          </p:nvPr>
        </p:nvSpPr>
        <p:spPr>
          <a:xfrm>
            <a:off x="251520" y="908720"/>
            <a:ext cx="8157592" cy="4896544"/>
          </a:xfrm>
        </p:spPr>
        <p:txBody>
          <a:bodyPr>
            <a:normAutofit fontScale="85000" lnSpcReduction="20000"/>
          </a:bodyPr>
          <a:lstStyle/>
          <a:p>
            <a:pPr marL="0" indent="0">
              <a:buNone/>
            </a:pPr>
            <a:r>
              <a:rPr lang="en-US" dirty="0"/>
              <a:t>Initialize a </a:t>
            </a:r>
            <a:r>
              <a:rPr lang="en-US" dirty="0">
                <a:solidFill>
                  <a:srgbClr val="C00000"/>
                </a:solidFill>
              </a:rPr>
              <a:t>cluster</a:t>
            </a:r>
            <a:r>
              <a:rPr lang="en-US" dirty="0"/>
              <a:t> graph G=(V,0)</a:t>
            </a:r>
          </a:p>
          <a:p>
            <a:pPr marL="0" indent="0">
              <a:buNone/>
            </a:pPr>
            <a:r>
              <a:rPr lang="en-US" dirty="0"/>
              <a:t>E</a:t>
            </a:r>
            <a:r>
              <a:rPr lang="en-US" baseline="-25000" dirty="0"/>
              <a:t>sort</a:t>
            </a:r>
            <a:r>
              <a:rPr lang="en-US" dirty="0"/>
              <a:t> = candidate matches sorted in </a:t>
            </a:r>
            <a:r>
              <a:rPr lang="en-US" dirty="0">
                <a:solidFill>
                  <a:srgbClr val="C00000"/>
                </a:solidFill>
              </a:rPr>
              <a:t>decreasing</a:t>
            </a:r>
            <a:r>
              <a:rPr lang="en-US" dirty="0"/>
              <a:t> likelihood </a:t>
            </a:r>
          </a:p>
          <a:p>
            <a:pPr marL="0" indent="0">
              <a:buNone/>
            </a:pPr>
            <a:r>
              <a:rPr lang="en-US" dirty="0"/>
              <a:t>while ( E</a:t>
            </a:r>
            <a:r>
              <a:rPr lang="en-US" baseline="-25000" dirty="0"/>
              <a:t>sort</a:t>
            </a:r>
            <a:r>
              <a:rPr lang="en-US" dirty="0"/>
              <a:t> ≠ {} )	</a:t>
            </a:r>
          </a:p>
          <a:p>
            <a:pPr marL="0" indent="0">
              <a:buNone/>
            </a:pPr>
            <a:r>
              <a:rPr lang="en-US" dirty="0"/>
              <a:t>	get the next pair of candidate matches e</a:t>
            </a:r>
            <a:r>
              <a:rPr lang="en-US" baseline="-25000" dirty="0"/>
              <a:t>i</a:t>
            </a:r>
            <a:r>
              <a:rPr lang="en-US" dirty="0"/>
              <a:t>-e</a:t>
            </a:r>
            <a:r>
              <a:rPr lang="en-US" baseline="-25000" dirty="0"/>
              <a:t>j </a:t>
            </a:r>
            <a:r>
              <a:rPr lang="en-US" dirty="0"/>
              <a:t>	</a:t>
            </a:r>
          </a:p>
          <a:p>
            <a:pPr marL="0" indent="0">
              <a:buNone/>
            </a:pPr>
            <a:r>
              <a:rPr lang="en-US" dirty="0"/>
              <a:t>	if ( cluster</a:t>
            </a:r>
            <a:r>
              <a:rPr lang="en-US" baseline="-25000" dirty="0"/>
              <a:t>i </a:t>
            </a:r>
            <a:r>
              <a:rPr lang="en-US" dirty="0"/>
              <a:t>= cluster</a:t>
            </a:r>
            <a:r>
              <a:rPr lang="en-US" baseline="-25000" dirty="0"/>
              <a:t>j </a:t>
            </a:r>
            <a:r>
              <a:rPr lang="en-US" dirty="0"/>
              <a:t>)		</a:t>
            </a:r>
          </a:p>
          <a:p>
            <a:pPr marL="0" indent="0">
              <a:buNone/>
            </a:pPr>
            <a:r>
              <a:rPr lang="en-US" dirty="0"/>
              <a:t>		deduced </a:t>
            </a:r>
            <a:r>
              <a:rPr lang="en-US" b="1" dirty="0">
                <a:solidFill>
                  <a:srgbClr val="0070C0"/>
                </a:solidFill>
              </a:rPr>
              <a:t>match</a:t>
            </a:r>
            <a:r>
              <a:rPr lang="en-US" dirty="0"/>
              <a:t>	</a:t>
            </a:r>
          </a:p>
          <a:p>
            <a:pPr marL="0" indent="0">
              <a:buNone/>
            </a:pPr>
            <a:r>
              <a:rPr lang="en-US" dirty="0"/>
              <a:t>	else 		</a:t>
            </a:r>
          </a:p>
          <a:p>
            <a:pPr marL="0" indent="0">
              <a:buNone/>
            </a:pPr>
            <a:r>
              <a:rPr lang="en-US" dirty="0"/>
              <a:t>		if an edge between cluster</a:t>
            </a:r>
            <a:r>
              <a:rPr lang="en-US" baseline="-25000" dirty="0"/>
              <a:t>i  </a:t>
            </a:r>
            <a:r>
              <a:rPr lang="en-US" dirty="0"/>
              <a:t>=&amp; cluster</a:t>
            </a:r>
            <a:r>
              <a:rPr lang="en-US" baseline="-25000" dirty="0"/>
              <a:t>j </a:t>
            </a:r>
            <a:r>
              <a:rPr lang="en-US" dirty="0"/>
              <a:t>				deduced </a:t>
            </a:r>
            <a:r>
              <a:rPr lang="en-US" b="1" dirty="0">
                <a:solidFill>
                  <a:srgbClr val="0070C0"/>
                </a:solidFill>
              </a:rPr>
              <a:t>non-match</a:t>
            </a:r>
            <a:r>
              <a:rPr lang="en-US" dirty="0"/>
              <a:t>		</a:t>
            </a:r>
          </a:p>
          <a:p>
            <a:pPr marL="0" indent="0">
              <a:buNone/>
            </a:pPr>
            <a:r>
              <a:rPr lang="en-US" dirty="0"/>
              <a:t>		else			</a:t>
            </a:r>
          </a:p>
          <a:p>
            <a:pPr marL="0" indent="0">
              <a:buNone/>
            </a:pPr>
            <a:r>
              <a:rPr lang="en-US" dirty="0"/>
              <a:t>			</a:t>
            </a:r>
            <a:r>
              <a:rPr lang="en-US" b="1" i="1" dirty="0"/>
              <a:t>crowd-source </a:t>
            </a:r>
            <a:r>
              <a:rPr lang="en-US" b="1" i="1" dirty="0" err="1"/>
              <a:t>e</a:t>
            </a:r>
            <a:r>
              <a:rPr lang="en-US" b="1" i="1" baseline="-25000" dirty="0" err="1"/>
              <a:t>i</a:t>
            </a:r>
            <a:r>
              <a:rPr lang="en-US" b="1" i="1" dirty="0" err="1"/>
              <a:t>-e</a:t>
            </a:r>
            <a:r>
              <a:rPr lang="en-US" b="1" i="1" baseline="-25000" dirty="0" err="1"/>
              <a:t>j</a:t>
            </a:r>
            <a:r>
              <a:rPr lang="en-US" b="1" i="1" baseline="-25000" dirty="0"/>
              <a:t> </a:t>
            </a:r>
            <a:r>
              <a:rPr lang="en-US" dirty="0"/>
              <a:t>		</a:t>
            </a:r>
          </a:p>
          <a:p>
            <a:pPr marL="0" indent="0">
              <a:buNone/>
            </a:pPr>
            <a:r>
              <a:rPr lang="en-US" dirty="0"/>
              <a:t>			update cluster graph</a:t>
            </a:r>
          </a:p>
        </p:txBody>
      </p:sp>
      <p:sp>
        <p:nvSpPr>
          <p:cNvPr id="4" name="Footer Placeholder 3">
            <a:extLst>
              <a:ext uri="{FF2B5EF4-FFF2-40B4-BE49-F238E27FC236}">
                <a16:creationId xmlns:a16="http://schemas.microsoft.com/office/drawing/2014/main" id="{26EFBDA6-A9D1-4381-967F-2D57736EDE05}"/>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8208460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366"/>
            <a:ext cx="8892480" cy="628054"/>
          </a:xfrm>
        </p:spPr>
        <p:txBody>
          <a:bodyPr>
            <a:normAutofit fontScale="90000"/>
          </a:bodyPr>
          <a:lstStyle/>
          <a:p>
            <a:pPr algn="l"/>
            <a:r>
              <a:rPr lang="en-US" dirty="0"/>
              <a:t>Node-centric ordering [3]</a:t>
            </a:r>
          </a:p>
        </p:txBody>
      </p:sp>
      <p:sp>
        <p:nvSpPr>
          <p:cNvPr id="3" name="Content Placeholder 2"/>
          <p:cNvSpPr>
            <a:spLocks noGrp="1"/>
          </p:cNvSpPr>
          <p:nvPr>
            <p:ph idx="1"/>
          </p:nvPr>
        </p:nvSpPr>
        <p:spPr>
          <a:xfrm>
            <a:off x="251520" y="836712"/>
            <a:ext cx="8640960" cy="4453955"/>
          </a:xfrm>
        </p:spPr>
        <p:txBody>
          <a:bodyPr>
            <a:normAutofit/>
          </a:bodyPr>
          <a:lstStyle/>
          <a:p>
            <a:pPr marL="0" indent="0">
              <a:buNone/>
            </a:pPr>
            <a:r>
              <a:rPr lang="en-US" sz="2800" dirty="0"/>
              <a:t>V</a:t>
            </a:r>
            <a:r>
              <a:rPr lang="en-US" sz="2800" baseline="-25000" dirty="0"/>
              <a:t>sort</a:t>
            </a:r>
            <a:r>
              <a:rPr lang="en-US" sz="2800" dirty="0"/>
              <a:t> = sort entities in decreasing </a:t>
            </a:r>
            <a:r>
              <a:rPr lang="en-US" sz="2800" dirty="0">
                <a:solidFill>
                  <a:srgbClr val="C00000"/>
                </a:solidFill>
              </a:rPr>
              <a:t>overall</a:t>
            </a:r>
            <a:r>
              <a:rPr lang="en-US" sz="2800" dirty="0"/>
              <a:t> likelihood</a:t>
            </a:r>
          </a:p>
          <a:p>
            <a:pPr marL="0" indent="0">
              <a:buNone/>
            </a:pPr>
            <a:r>
              <a:rPr lang="en-US" sz="2800" dirty="0"/>
              <a:t>for each v</a:t>
            </a:r>
            <a:r>
              <a:rPr lang="en-US" sz="2800" baseline="-25000" dirty="0"/>
              <a:t>i</a:t>
            </a:r>
            <a:r>
              <a:rPr lang="en-US" sz="2800" dirty="0"/>
              <a:t> in V</a:t>
            </a:r>
            <a:r>
              <a:rPr lang="en-US" sz="2800" baseline="-25000" dirty="0"/>
              <a:t>sort</a:t>
            </a:r>
            <a:r>
              <a:rPr lang="en-US" sz="2800" dirty="0"/>
              <a:t> 	</a:t>
            </a:r>
          </a:p>
          <a:p>
            <a:pPr marL="0" indent="0">
              <a:buNone/>
            </a:pPr>
            <a:r>
              <a:rPr lang="en-US" sz="2800" dirty="0"/>
              <a:t>	V</a:t>
            </a:r>
            <a:r>
              <a:rPr lang="en-US" sz="2800" baseline="30000" dirty="0"/>
              <a:t>i</a:t>
            </a:r>
            <a:r>
              <a:rPr lang="en-US" sz="2800" baseline="-25000" dirty="0"/>
              <a:t>sort</a:t>
            </a:r>
            <a:r>
              <a:rPr lang="en-US" sz="2800" dirty="0"/>
              <a:t> = candidate matches in </a:t>
            </a:r>
            <a:r>
              <a:rPr lang="en-US" sz="2800" dirty="0">
                <a:solidFill>
                  <a:srgbClr val="C00000"/>
                </a:solidFill>
              </a:rPr>
              <a:t>decreasing</a:t>
            </a:r>
            <a:r>
              <a:rPr lang="en-US" sz="2800" dirty="0"/>
              <a:t> likelihood</a:t>
            </a:r>
          </a:p>
          <a:p>
            <a:pPr marL="0" indent="0">
              <a:buNone/>
            </a:pPr>
            <a:r>
              <a:rPr lang="en-US" sz="2800" dirty="0"/>
              <a:t>	for each v</a:t>
            </a:r>
            <a:r>
              <a:rPr lang="en-US" sz="2800" baseline="-25000" dirty="0"/>
              <a:t>j</a:t>
            </a:r>
            <a:r>
              <a:rPr lang="en-US" sz="2800" dirty="0"/>
              <a:t> in V</a:t>
            </a:r>
            <a:r>
              <a:rPr lang="en-US" sz="2800" baseline="30000" dirty="0"/>
              <a:t>i</a:t>
            </a:r>
            <a:r>
              <a:rPr lang="en-US" sz="2800" baseline="-25000" dirty="0"/>
              <a:t>sort </a:t>
            </a:r>
            <a:r>
              <a:rPr lang="en-US" sz="2800" dirty="0"/>
              <a:t>		</a:t>
            </a:r>
          </a:p>
          <a:p>
            <a:pPr marL="0" indent="0">
              <a:buNone/>
            </a:pPr>
            <a:r>
              <a:rPr lang="en-US" sz="2800" dirty="0"/>
              <a:t>		</a:t>
            </a:r>
            <a:r>
              <a:rPr lang="en-US" sz="2800" b="1" i="1" dirty="0"/>
              <a:t>crowd-source e</a:t>
            </a:r>
            <a:r>
              <a:rPr lang="en-US" sz="2800" b="1" i="1" baseline="-25000" dirty="0"/>
              <a:t>i</a:t>
            </a:r>
            <a:r>
              <a:rPr lang="en-US" sz="2800" b="1" i="1" dirty="0"/>
              <a:t>-e</a:t>
            </a:r>
            <a:r>
              <a:rPr lang="en-US" sz="2800" b="1" i="1" baseline="-25000" dirty="0"/>
              <a:t>j</a:t>
            </a:r>
            <a:r>
              <a:rPr lang="en-US" sz="2800" b="1" i="1" dirty="0"/>
              <a:t>	</a:t>
            </a:r>
            <a:r>
              <a:rPr lang="en-US" sz="2800" dirty="0"/>
              <a:t>	</a:t>
            </a:r>
          </a:p>
          <a:p>
            <a:pPr marL="0" indent="0">
              <a:buNone/>
            </a:pPr>
            <a:r>
              <a:rPr lang="en-US" sz="2800" dirty="0"/>
              <a:t>		if (e</a:t>
            </a:r>
            <a:r>
              <a:rPr lang="en-US" sz="2800" baseline="-25000" dirty="0"/>
              <a:t>i</a:t>
            </a:r>
            <a:r>
              <a:rPr lang="en-US" sz="2800" dirty="0"/>
              <a:t> ≡ e</a:t>
            </a:r>
            <a:r>
              <a:rPr lang="en-US" sz="2800" baseline="-25000" dirty="0"/>
              <a:t>j</a:t>
            </a:r>
            <a:r>
              <a:rPr lang="en-US" sz="2800" dirty="0"/>
              <a:t> )			</a:t>
            </a:r>
          </a:p>
          <a:p>
            <a:pPr marL="0" indent="0">
              <a:buNone/>
            </a:pPr>
            <a:r>
              <a:rPr lang="en-US" sz="2800" dirty="0"/>
              <a:t>			break;</a:t>
            </a:r>
          </a:p>
        </p:txBody>
      </p:sp>
      <p:sp>
        <p:nvSpPr>
          <p:cNvPr id="4" name="Footer Placeholder 3">
            <a:extLst>
              <a:ext uri="{FF2B5EF4-FFF2-40B4-BE49-F238E27FC236}">
                <a16:creationId xmlns:a16="http://schemas.microsoft.com/office/drawing/2014/main" id="{2767A7D4-B00E-4222-B122-3D029761AA31}"/>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1400234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Maximizing Progressive Recall [4]</a:t>
            </a:r>
          </a:p>
        </p:txBody>
      </p:sp>
      <p:sp>
        <p:nvSpPr>
          <p:cNvPr id="3" name="Content Placeholder 2"/>
          <p:cNvSpPr>
            <a:spLocks noGrp="1"/>
          </p:cNvSpPr>
          <p:nvPr>
            <p:ph idx="1"/>
          </p:nvPr>
        </p:nvSpPr>
        <p:spPr>
          <a:xfrm>
            <a:off x="251520" y="836712"/>
            <a:ext cx="8568952" cy="5832648"/>
          </a:xfrm>
        </p:spPr>
        <p:txBody>
          <a:bodyPr>
            <a:normAutofit/>
          </a:bodyPr>
          <a:lstStyle/>
          <a:p>
            <a:pPr marL="0" indent="0">
              <a:buNone/>
            </a:pPr>
            <a:r>
              <a:rPr lang="en-US" dirty="0"/>
              <a:t>Iteratively crowd-source the pair that maximizes the </a:t>
            </a:r>
            <a:r>
              <a:rPr lang="en-US" i="1" dirty="0"/>
              <a:t>expected</a:t>
            </a:r>
            <a:r>
              <a:rPr lang="en-US" dirty="0"/>
              <a:t> marginal gain in recall</a:t>
            </a:r>
          </a:p>
          <a:p>
            <a:pPr marL="0" indent="0">
              <a:buNone/>
            </a:pPr>
            <a:endParaRPr lang="en-US" dirty="0"/>
          </a:p>
          <a:p>
            <a:pPr marL="0" indent="0">
              <a:buNone/>
            </a:pPr>
            <a:r>
              <a:rPr lang="en-US" dirty="0"/>
              <a:t>Core notions:</a:t>
            </a:r>
          </a:p>
          <a:p>
            <a:r>
              <a:rPr lang="en-US" dirty="0">
                <a:solidFill>
                  <a:srgbClr val="008A3E"/>
                </a:solidFill>
              </a:rPr>
              <a:t>Edge benefit</a:t>
            </a:r>
            <a:r>
              <a:rPr lang="en-US" dirty="0"/>
              <a:t>:</a:t>
            </a:r>
          </a:p>
          <a:p>
            <a:pPr marL="457200" lvl="1" indent="0">
              <a:buNone/>
            </a:pPr>
            <a:r>
              <a:rPr lang="en-US" dirty="0"/>
              <a:t>Expected #matches detected by crowdsourcing a pair</a:t>
            </a:r>
          </a:p>
          <a:p>
            <a:r>
              <a:rPr lang="en-US" dirty="0">
                <a:solidFill>
                  <a:srgbClr val="008A3E"/>
                </a:solidFill>
              </a:rPr>
              <a:t>Node benefit</a:t>
            </a:r>
            <a:r>
              <a:rPr lang="en-US" dirty="0"/>
              <a:t>:</a:t>
            </a:r>
          </a:p>
          <a:p>
            <a:pPr marL="457200" lvl="1" indent="0">
              <a:buNone/>
            </a:pPr>
            <a:r>
              <a:rPr lang="en-US" dirty="0"/>
              <a:t>Expected #matches that could be positively inferred if any of the incident edges is a match</a:t>
            </a:r>
          </a:p>
        </p:txBody>
      </p:sp>
      <p:sp>
        <p:nvSpPr>
          <p:cNvPr id="4" name="Footer Placeholder 3">
            <a:extLst>
              <a:ext uri="{FF2B5EF4-FFF2-40B4-BE49-F238E27FC236}">
                <a16:creationId xmlns:a16="http://schemas.microsoft.com/office/drawing/2014/main" id="{33F8B3C1-C366-417B-B6D2-9AB633B24C5B}"/>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6449680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20688"/>
          </a:xfrm>
        </p:spPr>
        <p:txBody>
          <a:bodyPr>
            <a:normAutofit fontScale="90000"/>
          </a:bodyPr>
          <a:lstStyle/>
          <a:p>
            <a:pPr algn="l"/>
            <a:r>
              <a:rPr lang="en-US" dirty="0"/>
              <a:t>Extending Ordering Algorithms [4]</a:t>
            </a:r>
          </a:p>
        </p:txBody>
      </p:sp>
      <p:sp>
        <p:nvSpPr>
          <p:cNvPr id="3" name="Content Placeholder 2"/>
          <p:cNvSpPr>
            <a:spLocks noGrp="1"/>
          </p:cNvSpPr>
          <p:nvPr>
            <p:ph idx="1"/>
          </p:nvPr>
        </p:nvSpPr>
        <p:spPr>
          <a:xfrm>
            <a:off x="251520" y="836712"/>
            <a:ext cx="8363272" cy="5400600"/>
          </a:xfrm>
        </p:spPr>
        <p:txBody>
          <a:bodyPr>
            <a:normAutofit fontScale="92500" lnSpcReduction="10000"/>
          </a:bodyPr>
          <a:lstStyle/>
          <a:p>
            <a:r>
              <a:rPr lang="en-US" dirty="0"/>
              <a:t>Extended Edge-centric Ordering	</a:t>
            </a:r>
          </a:p>
          <a:p>
            <a:pPr lvl="1"/>
            <a:r>
              <a:rPr lang="en-US" dirty="0"/>
              <a:t>in every iteration, the </a:t>
            </a:r>
            <a:r>
              <a:rPr lang="en-US" b="1" dirty="0">
                <a:solidFill>
                  <a:srgbClr val="C00000"/>
                </a:solidFill>
              </a:rPr>
              <a:t>top-w</a:t>
            </a:r>
            <a:r>
              <a:rPr lang="en-US" dirty="0"/>
              <a:t> weighted edges are selected	</a:t>
            </a:r>
          </a:p>
          <a:p>
            <a:pPr lvl="1"/>
            <a:r>
              <a:rPr lang="en-US" dirty="0"/>
              <a:t>the one with maximal edge benefit is crowd-sourced</a:t>
            </a:r>
          </a:p>
          <a:p>
            <a:pPr lvl="1"/>
            <a:endParaRPr lang="en-US" dirty="0"/>
          </a:p>
          <a:p>
            <a:r>
              <a:rPr lang="en-US" dirty="0"/>
              <a:t>Extended Node-centric Ordering	</a:t>
            </a:r>
          </a:p>
          <a:p>
            <a:pPr lvl="1"/>
            <a:r>
              <a:rPr lang="en-US" dirty="0"/>
              <a:t>in every iteration, the </a:t>
            </a:r>
            <a:r>
              <a:rPr lang="en-US" b="1" dirty="0">
                <a:solidFill>
                  <a:srgbClr val="C00000"/>
                </a:solidFill>
              </a:rPr>
              <a:t>top-w</a:t>
            </a:r>
            <a:r>
              <a:rPr lang="en-US" dirty="0"/>
              <a:t> weighed nodes are selected	</a:t>
            </a:r>
          </a:p>
          <a:p>
            <a:pPr lvl="1"/>
            <a:r>
              <a:rPr lang="en-US" dirty="0"/>
              <a:t>the one with maximal node benefit is processed for crowd-sourcing	</a:t>
            </a:r>
          </a:p>
          <a:p>
            <a:pPr lvl="1"/>
            <a:endParaRPr lang="en-US" dirty="0"/>
          </a:p>
          <a:p>
            <a:pPr marL="0" lvl="1" indent="0">
              <a:buNone/>
            </a:pPr>
            <a:r>
              <a:rPr lang="en-US" dirty="0"/>
              <a:t>For </a:t>
            </a:r>
            <a:r>
              <a:rPr lang="en-US" b="1" dirty="0">
                <a:solidFill>
                  <a:srgbClr val="C00000"/>
                </a:solidFill>
              </a:rPr>
              <a:t>w=1</a:t>
            </a:r>
            <a:r>
              <a:rPr lang="en-US" dirty="0"/>
              <a:t>, we get the original algorithms</a:t>
            </a:r>
          </a:p>
        </p:txBody>
      </p:sp>
      <p:sp>
        <p:nvSpPr>
          <p:cNvPr id="4" name="Footer Placeholder 3">
            <a:extLst>
              <a:ext uri="{FF2B5EF4-FFF2-40B4-BE49-F238E27FC236}">
                <a16:creationId xmlns:a16="http://schemas.microsoft.com/office/drawing/2014/main" id="{8D48707A-C7FA-4D08-B1C6-28638DE35B55}"/>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6385741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12"/>
            <a:ext cx="9169152" cy="709008"/>
          </a:xfrm>
        </p:spPr>
        <p:txBody>
          <a:bodyPr>
            <a:normAutofit/>
          </a:bodyPr>
          <a:lstStyle/>
          <a:p>
            <a:pPr algn="l"/>
            <a:r>
              <a:rPr lang="en-US" sz="3400" dirty="0"/>
              <a:t>Probabilistic framework for Question Selection [2]</a:t>
            </a:r>
          </a:p>
        </p:txBody>
      </p:sp>
      <p:sp>
        <p:nvSpPr>
          <p:cNvPr id="3" name="Content Placeholder 2"/>
          <p:cNvSpPr>
            <a:spLocks noGrp="1"/>
          </p:cNvSpPr>
          <p:nvPr>
            <p:ph idx="1"/>
          </p:nvPr>
        </p:nvSpPr>
        <p:spPr>
          <a:xfrm>
            <a:off x="251520" y="908720"/>
            <a:ext cx="8784976" cy="5760640"/>
          </a:xfrm>
        </p:spPr>
        <p:txBody>
          <a:bodyPr>
            <a:normAutofit fontScale="85000" lnSpcReduction="20000"/>
          </a:bodyPr>
          <a:lstStyle/>
          <a:p>
            <a:pPr marL="0" indent="0">
              <a:buNone/>
            </a:pPr>
            <a:r>
              <a:rPr lang="en-US" dirty="0"/>
              <a:t>Core idea:</a:t>
            </a:r>
          </a:p>
          <a:p>
            <a:r>
              <a:rPr lang="en-US" dirty="0"/>
              <a:t>Transform the output of a good </a:t>
            </a:r>
            <a:r>
              <a:rPr lang="en-US" dirty="0">
                <a:solidFill>
                  <a:srgbClr val="C00000"/>
                </a:solidFill>
              </a:rPr>
              <a:t>similarity</a:t>
            </a:r>
            <a:r>
              <a:rPr lang="en-US" dirty="0"/>
              <a:t> function into a </a:t>
            </a:r>
            <a:r>
              <a:rPr lang="en-US" dirty="0">
                <a:solidFill>
                  <a:srgbClr val="C00000"/>
                </a:solidFill>
              </a:rPr>
              <a:t>probability</a:t>
            </a:r>
            <a:r>
              <a:rPr lang="en-US" dirty="0"/>
              <a:t> function </a:t>
            </a:r>
          </a:p>
          <a:p>
            <a:r>
              <a:rPr lang="en-US" dirty="0"/>
              <a:t>Estimate the expected accuracy by asking a particular question (in combination with transitive closure)</a:t>
            </a:r>
          </a:p>
          <a:p>
            <a:r>
              <a:rPr lang="en-US" dirty="0"/>
              <a:t>Iteratively crowd-source the pair with the </a:t>
            </a:r>
            <a:r>
              <a:rPr lang="en-US" dirty="0">
                <a:solidFill>
                  <a:srgbClr val="C00000"/>
                </a:solidFill>
              </a:rPr>
              <a:t>highest expected accuracy </a:t>
            </a:r>
          </a:p>
          <a:p>
            <a:endParaRPr lang="en-US" dirty="0"/>
          </a:p>
          <a:p>
            <a:pPr marL="0" indent="0">
              <a:buNone/>
            </a:pPr>
            <a:r>
              <a:rPr lang="en-US" dirty="0"/>
              <a:t>Implementation:</a:t>
            </a:r>
          </a:p>
          <a:p>
            <a:r>
              <a:rPr lang="en-US" dirty="0"/>
              <a:t>Analytically computing the optimal order is </a:t>
            </a:r>
            <a:r>
              <a:rPr lang="en-US" dirty="0">
                <a:solidFill>
                  <a:srgbClr val="C00000"/>
                </a:solidFill>
              </a:rPr>
              <a:t>#P-hard </a:t>
            </a:r>
          </a:p>
          <a:p>
            <a:r>
              <a:rPr lang="en-US" dirty="0"/>
              <a:t>Approximate solution based on heuristics </a:t>
            </a:r>
            <a:br>
              <a:rPr lang="en-US" dirty="0"/>
            </a:br>
            <a:r>
              <a:rPr lang="en-US" dirty="0"/>
              <a:t>e.g., discard pairs with very high or low probabilities.  </a:t>
            </a:r>
          </a:p>
          <a:p>
            <a:r>
              <a:rPr lang="en-US" dirty="0"/>
              <a:t>Alternate solution: iteratively crowd-source the pair closer to 0.5</a:t>
            </a:r>
          </a:p>
        </p:txBody>
      </p:sp>
      <p:sp>
        <p:nvSpPr>
          <p:cNvPr id="4" name="Footer Placeholder 3">
            <a:extLst>
              <a:ext uri="{FF2B5EF4-FFF2-40B4-BE49-F238E27FC236}">
                <a16:creationId xmlns:a16="http://schemas.microsoft.com/office/drawing/2014/main" id="{44C3E0AF-D387-4617-863A-741172B48C39}"/>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39465430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366"/>
            <a:ext cx="8892480" cy="706090"/>
          </a:xfrm>
        </p:spPr>
        <p:txBody>
          <a:bodyPr>
            <a:normAutofit fontScale="90000"/>
          </a:bodyPr>
          <a:lstStyle/>
          <a:p>
            <a:pPr algn="l"/>
            <a:r>
              <a:rPr lang="en-US" dirty="0"/>
              <a:t>Perfect vs. Noisy Workers</a:t>
            </a:r>
          </a:p>
        </p:txBody>
      </p:sp>
      <p:sp>
        <p:nvSpPr>
          <p:cNvPr id="3" name="Content Placeholder 2"/>
          <p:cNvSpPr>
            <a:spLocks noGrp="1"/>
          </p:cNvSpPr>
          <p:nvPr>
            <p:ph idx="1"/>
          </p:nvPr>
        </p:nvSpPr>
        <p:spPr>
          <a:xfrm>
            <a:off x="251520" y="836712"/>
            <a:ext cx="8712968" cy="5976664"/>
          </a:xfrm>
        </p:spPr>
        <p:txBody>
          <a:bodyPr>
            <a:normAutofit fontScale="70000" lnSpcReduction="20000"/>
          </a:bodyPr>
          <a:lstStyle/>
          <a:p>
            <a:pPr marL="0" indent="0">
              <a:buNone/>
            </a:pPr>
            <a:r>
              <a:rPr lang="en-US" b="1" dirty="0"/>
              <a:t>Problem:</a:t>
            </a:r>
          </a:p>
          <a:p>
            <a:r>
              <a:rPr lang="en-US" dirty="0"/>
              <a:t>Previous works assume that workers are infallible </a:t>
            </a:r>
          </a:p>
          <a:p>
            <a:r>
              <a:rPr lang="en-US" dirty="0"/>
              <a:t>Unrealistic assumption:</a:t>
            </a:r>
          </a:p>
          <a:p>
            <a:pPr lvl="1"/>
            <a:r>
              <a:rPr lang="en-US" dirty="0"/>
              <a:t>High accuracy workers have an </a:t>
            </a:r>
            <a:r>
              <a:rPr lang="en-US" dirty="0">
                <a:solidFill>
                  <a:srgbClr val="C00000"/>
                </a:solidFill>
              </a:rPr>
              <a:t>error rate </a:t>
            </a:r>
            <a:r>
              <a:rPr lang="en-US" dirty="0"/>
              <a:t>up to </a:t>
            </a:r>
            <a:r>
              <a:rPr lang="en-US" dirty="0">
                <a:solidFill>
                  <a:srgbClr val="C00000"/>
                </a:solidFill>
              </a:rPr>
              <a:t>25%</a:t>
            </a:r>
            <a:r>
              <a:rPr lang="en-US" dirty="0"/>
              <a:t> [11,12], due to</a:t>
            </a:r>
          </a:p>
          <a:p>
            <a:pPr lvl="2"/>
            <a:r>
              <a:rPr lang="en-US" dirty="0"/>
              <a:t>lack of domain expertise,</a:t>
            </a:r>
          </a:p>
          <a:p>
            <a:pPr lvl="2"/>
            <a:r>
              <a:rPr lang="en-US" dirty="0"/>
              <a:t>individual biases,</a:t>
            </a:r>
          </a:p>
          <a:p>
            <a:pPr lvl="2"/>
            <a:r>
              <a:rPr lang="en-US" dirty="0"/>
              <a:t>task complexity and ambiguity</a:t>
            </a:r>
          </a:p>
          <a:p>
            <a:pPr lvl="2"/>
            <a:r>
              <a:rPr lang="en-US" dirty="0"/>
              <a:t>tiredness</a:t>
            </a:r>
          </a:p>
          <a:p>
            <a:pPr lvl="2"/>
            <a:r>
              <a:rPr lang="en-US" dirty="0"/>
              <a:t>malicious behaviors</a:t>
            </a:r>
          </a:p>
          <a:p>
            <a:r>
              <a:rPr lang="en-US" dirty="0"/>
              <a:t>These works amplify worker errors, compromising overall ER accuracy</a:t>
            </a:r>
          </a:p>
          <a:p>
            <a:endParaRPr lang="en-US" dirty="0"/>
          </a:p>
          <a:p>
            <a:pPr marL="0" indent="0">
              <a:buNone/>
            </a:pPr>
            <a:r>
              <a:rPr lang="en-US" b="1" dirty="0"/>
              <a:t>Solution:</a:t>
            </a:r>
          </a:p>
          <a:p>
            <a:r>
              <a:rPr lang="en-US" dirty="0"/>
              <a:t>Generic approach to tackling noisy workers:</a:t>
            </a:r>
          </a:p>
          <a:p>
            <a:pPr lvl="1"/>
            <a:r>
              <a:rPr lang="en-US" dirty="0"/>
              <a:t>Assign the same HIT to multiple workers</a:t>
            </a:r>
          </a:p>
          <a:p>
            <a:pPr lvl="1"/>
            <a:r>
              <a:rPr lang="en-US" dirty="0"/>
              <a:t>Reconcile their responses through </a:t>
            </a:r>
            <a:r>
              <a:rPr lang="en-US" b="1" dirty="0">
                <a:solidFill>
                  <a:srgbClr val="0070C0"/>
                </a:solidFill>
              </a:rPr>
              <a:t>majority voting</a:t>
            </a:r>
          </a:p>
          <a:p>
            <a:pPr lvl="1"/>
            <a:r>
              <a:rPr lang="en-US" dirty="0"/>
              <a:t>Still, errors are possible [11,12] </a:t>
            </a:r>
          </a:p>
          <a:p>
            <a:r>
              <a:rPr lang="en-US" dirty="0"/>
              <a:t>Need for specialized approaches that </a:t>
            </a:r>
            <a:r>
              <a:rPr lang="en-US" b="1" dirty="0">
                <a:solidFill>
                  <a:srgbClr val="C00000"/>
                </a:solidFill>
              </a:rPr>
              <a:t>inherently</a:t>
            </a:r>
            <a:r>
              <a:rPr lang="en-US" dirty="0"/>
              <a:t> tackle noisy workers</a:t>
            </a:r>
          </a:p>
        </p:txBody>
      </p:sp>
      <p:sp>
        <p:nvSpPr>
          <p:cNvPr id="4" name="Footer Placeholder 3">
            <a:extLst>
              <a:ext uri="{FF2B5EF4-FFF2-40B4-BE49-F238E27FC236}">
                <a16:creationId xmlns:a16="http://schemas.microsoft.com/office/drawing/2014/main" id="{B7E999D4-68CA-4F87-969D-53EB9CF268C8}"/>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6722718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92696"/>
          </a:xfrm>
        </p:spPr>
        <p:txBody>
          <a:bodyPr>
            <a:normAutofit fontScale="90000"/>
          </a:bodyPr>
          <a:lstStyle/>
          <a:p>
            <a:pPr algn="l"/>
            <a:r>
              <a:rPr lang="en-US" dirty="0"/>
              <a:t>Adaptive Crowd-based </a:t>
            </a:r>
            <a:r>
              <a:rPr lang="en-US" dirty="0" err="1"/>
              <a:t>Deduplication</a:t>
            </a:r>
            <a:r>
              <a:rPr lang="en-US" dirty="0"/>
              <a:t> [12]</a:t>
            </a:r>
          </a:p>
        </p:txBody>
      </p:sp>
      <p:sp>
        <p:nvSpPr>
          <p:cNvPr id="3" name="Content Placeholder 2"/>
          <p:cNvSpPr>
            <a:spLocks noGrp="1"/>
          </p:cNvSpPr>
          <p:nvPr>
            <p:ph idx="1"/>
          </p:nvPr>
        </p:nvSpPr>
        <p:spPr>
          <a:xfrm>
            <a:off x="251520" y="908720"/>
            <a:ext cx="8568952" cy="5832648"/>
          </a:xfrm>
        </p:spPr>
        <p:txBody>
          <a:bodyPr>
            <a:normAutofit fontScale="85000" lnSpcReduction="20000"/>
          </a:bodyPr>
          <a:lstStyle/>
          <a:p>
            <a:pPr marL="0" indent="0">
              <a:buNone/>
            </a:pPr>
            <a:r>
              <a:rPr lang="en-US" sz="3600" dirty="0"/>
              <a:t>Three phases:</a:t>
            </a:r>
          </a:p>
          <a:p>
            <a:pPr marL="514350" indent="-514350">
              <a:buFont typeface="+mj-lt"/>
              <a:buAutoNum type="arabicPeriod"/>
            </a:pPr>
            <a:r>
              <a:rPr lang="en-US" dirty="0"/>
              <a:t>Pruning</a:t>
            </a:r>
          </a:p>
          <a:p>
            <a:pPr marL="914400" lvl="1" indent="-514350"/>
            <a:r>
              <a:rPr lang="en-US" dirty="0"/>
              <a:t>Automatically eliminates record pairs with low similarities</a:t>
            </a:r>
          </a:p>
          <a:p>
            <a:pPr marL="514350" indent="-514350">
              <a:buFont typeface="+mj-lt"/>
              <a:buAutoNum type="arabicPeriod"/>
            </a:pPr>
            <a:r>
              <a:rPr lang="en-US" dirty="0"/>
              <a:t>Cluster generation</a:t>
            </a:r>
          </a:p>
          <a:p>
            <a:pPr marL="914400" lvl="1" indent="-514350"/>
            <a:r>
              <a:rPr lang="en-US" dirty="0"/>
              <a:t>Applies correlation clustering on the results of initial crowd-sourced pairs</a:t>
            </a:r>
          </a:p>
          <a:p>
            <a:pPr marL="514350" indent="-514350">
              <a:buFont typeface="+mj-lt"/>
              <a:buAutoNum type="arabicPeriod"/>
            </a:pPr>
            <a:r>
              <a:rPr lang="en-US" dirty="0"/>
              <a:t>Cluster refinement</a:t>
            </a:r>
          </a:p>
          <a:p>
            <a:pPr marL="914400" lvl="1" indent="-514350"/>
            <a:r>
              <a:rPr lang="en-US" dirty="0"/>
              <a:t>More </a:t>
            </a:r>
            <a:r>
              <a:rPr lang="en-US" dirty="0">
                <a:solidFill>
                  <a:srgbClr val="C00000"/>
                </a:solidFill>
              </a:rPr>
              <a:t>new</a:t>
            </a:r>
            <a:r>
              <a:rPr lang="en-US" dirty="0"/>
              <a:t> HITs to adjust the original disjoint clusters using </a:t>
            </a:r>
            <a:r>
              <a:rPr lang="en-US" b="1" dirty="0"/>
              <a:t>split</a:t>
            </a:r>
            <a:r>
              <a:rPr lang="en-US" dirty="0"/>
              <a:t> and </a:t>
            </a:r>
            <a:r>
              <a:rPr lang="en-US" b="1" dirty="0"/>
              <a:t>merge</a:t>
            </a:r>
            <a:r>
              <a:rPr lang="en-US" dirty="0"/>
              <a:t> operations</a:t>
            </a:r>
          </a:p>
          <a:p>
            <a:pPr marL="0" indent="0">
              <a:buNone/>
            </a:pPr>
            <a:endParaRPr lang="en-US" sz="1900" dirty="0"/>
          </a:p>
          <a:p>
            <a:pPr marL="0" indent="0">
              <a:buNone/>
            </a:pPr>
            <a:r>
              <a:rPr lang="en-US" sz="3600" dirty="0"/>
              <a:t>Pros:</a:t>
            </a:r>
          </a:p>
          <a:p>
            <a:pPr lvl="1"/>
            <a:r>
              <a:rPr lang="en-US" dirty="0"/>
              <a:t>Higher accuracy. Reconciles inconsistent crowd results, instead of computing their transitive closure.</a:t>
            </a:r>
          </a:p>
          <a:p>
            <a:pPr marL="0" indent="0">
              <a:buNone/>
            </a:pPr>
            <a:r>
              <a:rPr lang="en-US" sz="3600" dirty="0"/>
              <a:t>Cons: </a:t>
            </a:r>
          </a:p>
          <a:p>
            <a:pPr lvl="1"/>
            <a:r>
              <a:rPr lang="en-US" dirty="0"/>
              <a:t>Higher monetary cost</a:t>
            </a:r>
          </a:p>
        </p:txBody>
      </p:sp>
      <p:sp>
        <p:nvSpPr>
          <p:cNvPr id="4" name="Footer Placeholder 3">
            <a:extLst>
              <a:ext uri="{FF2B5EF4-FFF2-40B4-BE49-F238E27FC236}">
                <a16:creationId xmlns:a16="http://schemas.microsoft.com/office/drawing/2014/main" id="{E4B551A6-D8D3-4CF5-A899-8982CD9D0DD8}"/>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8276836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892480" cy="692696"/>
          </a:xfrm>
        </p:spPr>
        <p:txBody>
          <a:bodyPr>
            <a:noAutofit/>
          </a:bodyPr>
          <a:lstStyle/>
          <a:p>
            <a:pPr algn="l"/>
            <a:r>
              <a:rPr lang="en-US" sz="3600" dirty="0"/>
              <a:t>Attribute Labeling and Clustering (ALC) [15]</a:t>
            </a:r>
          </a:p>
        </p:txBody>
      </p:sp>
      <p:sp>
        <p:nvSpPr>
          <p:cNvPr id="3" name="Content Placeholder 2"/>
          <p:cNvSpPr>
            <a:spLocks noGrp="1"/>
          </p:cNvSpPr>
          <p:nvPr>
            <p:ph idx="1"/>
          </p:nvPr>
        </p:nvSpPr>
        <p:spPr>
          <a:xfrm>
            <a:off x="251520" y="836712"/>
            <a:ext cx="8784976" cy="5760640"/>
          </a:xfrm>
        </p:spPr>
        <p:txBody>
          <a:bodyPr>
            <a:normAutofit/>
          </a:bodyPr>
          <a:lstStyle/>
          <a:p>
            <a:r>
              <a:rPr lang="en-US" sz="2800" dirty="0" err="1"/>
              <a:t>Crowdsource</a:t>
            </a:r>
            <a:r>
              <a:rPr lang="en-US" sz="2800" dirty="0"/>
              <a:t> several attribute labels per entity</a:t>
            </a:r>
          </a:p>
          <a:p>
            <a:pPr lvl="1"/>
            <a:r>
              <a:rPr lang="en-US" sz="2400" dirty="0"/>
              <a:t>E.g., label the attribute “Type of celebrity” with “Actor/Actress”, “Singer” or “Athlete”</a:t>
            </a:r>
          </a:p>
          <a:p>
            <a:pPr marL="457200" lvl="1" indent="0">
              <a:buNone/>
            </a:pPr>
            <a:endParaRPr lang="en-US" sz="1600" dirty="0"/>
          </a:p>
          <a:p>
            <a:r>
              <a:rPr lang="en-US" sz="2800" dirty="0"/>
              <a:t>Use attribute labels as blocking</a:t>
            </a:r>
          </a:p>
          <a:p>
            <a:pPr lvl="1"/>
            <a:r>
              <a:rPr lang="en-US" sz="2400" dirty="0"/>
              <a:t>Only pairs with common labels are crowdsourced</a:t>
            </a:r>
          </a:p>
          <a:p>
            <a:pPr marL="457200" lvl="1" indent="0">
              <a:buNone/>
            </a:pPr>
            <a:endParaRPr lang="en-US" sz="1600" dirty="0"/>
          </a:p>
          <a:p>
            <a:r>
              <a:rPr lang="en-US" sz="2800" dirty="0"/>
              <a:t>Strategies for error mitigation</a:t>
            </a:r>
          </a:p>
          <a:p>
            <a:pPr lvl="1"/>
            <a:r>
              <a:rPr lang="en-US" sz="2400" dirty="0"/>
              <a:t>Majority voting</a:t>
            </a:r>
          </a:p>
          <a:p>
            <a:pPr lvl="1"/>
            <a:r>
              <a:rPr lang="en-US" sz="2400" dirty="0"/>
              <a:t>Approximate matching</a:t>
            </a:r>
          </a:p>
          <a:p>
            <a:pPr marL="457200" lvl="1" indent="0">
              <a:buNone/>
            </a:pPr>
            <a:endParaRPr lang="en-US" sz="1600" dirty="0"/>
          </a:p>
          <a:p>
            <a:r>
              <a:rPr lang="en-US" sz="2800" dirty="0"/>
              <a:t>Probabilistic model optimizes the labelling process for a given recall</a:t>
            </a:r>
          </a:p>
          <a:p>
            <a:pPr lvl="1"/>
            <a:endParaRPr lang="en-US" sz="2400" dirty="0"/>
          </a:p>
        </p:txBody>
      </p:sp>
      <p:sp>
        <p:nvSpPr>
          <p:cNvPr id="4" name="Footer Placeholder 3">
            <a:extLst>
              <a:ext uri="{FF2B5EF4-FFF2-40B4-BE49-F238E27FC236}">
                <a16:creationId xmlns:a16="http://schemas.microsoft.com/office/drawing/2014/main" id="{7874C9C5-E73D-4354-AB1B-D10D3BC9C4D8}"/>
              </a:ext>
            </a:extLst>
          </p:cNvPr>
          <p:cNvSpPr>
            <a:spLocks noGrp="1"/>
          </p:cNvSpPr>
          <p:nvPr>
            <p:ph type="ftr" sz="quarter" idx="11"/>
          </p:nvPr>
        </p:nvSpPr>
        <p:spPr/>
        <p:txBody>
          <a:bodyPr/>
          <a:lstStyle/>
          <a:p>
            <a:r>
              <a:rPr lang="pt-BR"/>
              <a:t>Papadakis, Ioannou, Palpanas</a:t>
            </a:r>
            <a:endParaRPr lang="el-GR" dirty="0"/>
          </a:p>
        </p:txBody>
      </p:sp>
    </p:spTree>
    <p:extLst>
      <p:ext uri="{BB962C8B-B14F-4D97-AF65-F5344CB8AC3E}">
        <p14:creationId xmlns:p14="http://schemas.microsoft.com/office/powerpoint/2010/main" val="1023830340"/>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12505</Words>
  <Application>Microsoft Office PowerPoint</Application>
  <PresentationFormat>On-screen Show (4:3)</PresentationFormat>
  <Paragraphs>1496</Paragraphs>
  <Slides>116</Slides>
  <Notes>57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116</vt:i4>
      </vt:variant>
    </vt:vector>
  </HeadingPairs>
  <TitlesOfParts>
    <vt:vector size="128" baseType="lpstr">
      <vt:lpstr>Arial</vt:lpstr>
      <vt:lpstr>Calibri</vt:lpstr>
      <vt:lpstr>Calibri (Headings)</vt:lpstr>
      <vt:lpstr>Century Gothic</vt:lpstr>
      <vt:lpstr>Corbel</vt:lpstr>
      <vt:lpstr>Courier New</vt:lpstr>
      <vt:lpstr>Georgia</vt:lpstr>
      <vt:lpstr>Segoe UI Symbol</vt:lpstr>
      <vt:lpstr>Times New Roman</vt:lpstr>
      <vt:lpstr>Tw Cen MT</vt:lpstr>
      <vt:lpstr>Verdana</vt:lpstr>
      <vt:lpstr>Θέμα του Office</vt:lpstr>
      <vt:lpstr>Entity Resolution: Past, present and yet-to-come From structured to heterogeneous,  to crowd-sourced, to deep learned</vt:lpstr>
      <vt:lpstr>Structure Outline</vt:lpstr>
      <vt:lpstr>PowerPoint Presentation</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3: Matching</vt:lpstr>
      <vt:lpstr>Evolution of Matching</vt:lpstr>
      <vt:lpstr>Step 4: Clustering</vt:lpstr>
      <vt:lpstr>Clustering Algorithms for Record Linkage</vt:lpstr>
      <vt:lpstr>Clustering Algorithms for Deduplication</vt:lpstr>
      <vt:lpstr>Dirty ER Clustering Algorithms Characteristics [3]</vt:lpstr>
      <vt:lpstr>PowerPoint Presentation</vt:lpstr>
      <vt:lpstr>Schema Matching References</vt:lpstr>
      <vt:lpstr>Blocking References – Part I</vt:lpstr>
      <vt:lpstr>Blocking References – Part II</vt:lpstr>
      <vt:lpstr>Matching References</vt:lpstr>
      <vt:lpstr>Clustering References</vt:lpstr>
      <vt:lpstr>PowerPoint Presentation</vt:lpstr>
      <vt:lpstr>Solution: Parallelization</vt:lpstr>
      <vt:lpstr>Parallelization Methods per Step</vt:lpstr>
      <vt:lpstr>Generation 2 References</vt:lpstr>
      <vt:lpstr>PowerPoint Presentation</vt:lpstr>
      <vt:lpstr>Example of Web Data</vt:lpstr>
      <vt:lpstr>Schema Clustering</vt:lpstr>
      <vt:lpstr>Block Building</vt:lpstr>
      <vt:lpstr>Example of Token Blocking </vt:lpstr>
      <vt:lpstr>PowerPoint Presentation</vt:lpstr>
      <vt:lpstr>Block Processing</vt:lpstr>
      <vt:lpstr>Block Processing Techniques</vt:lpstr>
      <vt:lpstr>Comparison Cleaning Methods [17]</vt:lpstr>
      <vt:lpstr>Entity Matching</vt:lpstr>
      <vt:lpstr>Entity Clustering</vt:lpstr>
      <vt:lpstr>Schema Clustering References</vt:lpstr>
      <vt:lpstr>Block Building References</vt:lpstr>
      <vt:lpstr>Block Processing References – Part I</vt:lpstr>
      <vt:lpstr>Block Processing References – Part II</vt:lpstr>
      <vt:lpstr>Entity Matching References</vt:lpstr>
      <vt:lpstr>PowerPoint Presentation</vt:lpstr>
      <vt:lpstr>PowerPoint Presentation</vt:lpstr>
      <vt:lpstr>Outline Progressive ER</vt:lpstr>
      <vt:lpstr>PowerPoint Presentation</vt:lpstr>
      <vt:lpstr>PowerPoint Presentation</vt:lpstr>
      <vt:lpstr>PowerPoint Presentation</vt:lpstr>
      <vt:lpstr>Progressive ER References</vt:lpstr>
      <vt:lpstr>Incremental ER References</vt:lpstr>
      <vt:lpstr>PowerPoint Presentation</vt:lpstr>
      <vt:lpstr>PowerPoint Presentation</vt:lpstr>
      <vt:lpstr>Embeddings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 Learning References</vt:lpstr>
      <vt:lpstr>PowerPoint Presentation</vt:lpstr>
      <vt:lpstr>Crowd-sourcing</vt:lpstr>
      <vt:lpstr>Crowd-sourcing for Entity Resolution</vt:lpstr>
      <vt:lpstr>Challenge 1: Generating HITs</vt:lpstr>
      <vt:lpstr>Hybrid HITs Generation</vt:lpstr>
      <vt:lpstr>CrowdER [8]</vt:lpstr>
      <vt:lpstr>ZenCrowd [9]</vt:lpstr>
      <vt:lpstr>Challenge 2: Formulating HITs</vt:lpstr>
      <vt:lpstr>Pair-based HITs [8]</vt:lpstr>
      <vt:lpstr>Cluster-based HITs [8]</vt:lpstr>
      <vt:lpstr>Pair-based vs. cluster-based HITs</vt:lpstr>
      <vt:lpstr>Hybrid HITs [10]</vt:lpstr>
      <vt:lpstr>Attribute-based HITs</vt:lpstr>
      <vt:lpstr>Challenge 3: Balancing accuracy and monetary cost</vt:lpstr>
      <vt:lpstr>Random Ordering [3]</vt:lpstr>
      <vt:lpstr>Edge-centric ordering [1]</vt:lpstr>
      <vt:lpstr>Node-centric ordering [3]</vt:lpstr>
      <vt:lpstr>Maximizing Progressive Recall [4]</vt:lpstr>
      <vt:lpstr>Extending Ordering Algorithms [4]</vt:lpstr>
      <vt:lpstr>Probabilistic framework for Question Selection [2]</vt:lpstr>
      <vt:lpstr>Perfect vs. Noisy Workers</vt:lpstr>
      <vt:lpstr>Adaptive Crowd-based Deduplication [12]</vt:lpstr>
      <vt:lpstr>Attribute Labeling and Clustering (ALC) [15]</vt:lpstr>
      <vt:lpstr>Partial-order based Framework [17] </vt:lpstr>
      <vt:lpstr>bDENSE [18]</vt:lpstr>
      <vt:lpstr>Probabilistic ER With Crowd Errors [11, 16]</vt:lpstr>
      <vt:lpstr>Pair-wise Error Correction Layer [13]</vt:lpstr>
      <vt:lpstr>Challenge 4: Restricting the labor cost</vt:lpstr>
      <vt:lpstr>Corleone [5]</vt:lpstr>
      <vt:lpstr>Falcon [6] &amp; CloudMatcher [7]</vt:lpstr>
      <vt:lpstr>References – Part I</vt:lpstr>
      <vt:lpstr>References – Part II</vt:lpstr>
      <vt:lpstr>References – Part III</vt:lpstr>
      <vt:lpstr>PowerPoint Presentation</vt:lpstr>
      <vt:lpstr>Conclusions</vt:lpstr>
      <vt:lpstr>Challenges</vt:lpstr>
      <vt:lpstr>ER Systems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ER-Framework</dc:title>
  <dc:creator>gap2</dc:creator>
  <cp:lastModifiedBy>Alpha</cp:lastModifiedBy>
  <cp:revision>951</cp:revision>
  <cp:lastPrinted>2014-12-03T17:34:59Z</cp:lastPrinted>
  <dcterms:created xsi:type="dcterms:W3CDTF">2014-10-06T09:27:33Z</dcterms:created>
  <dcterms:modified xsi:type="dcterms:W3CDTF">2020-03-26T18:04:23Z</dcterms:modified>
</cp:coreProperties>
</file>