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7" r:id="rId2"/>
  </p:sldMasterIdLst>
  <p:notesMasterIdLst>
    <p:notesMasterId r:id="rId66"/>
  </p:notesMasterIdLst>
  <p:handoutMasterIdLst>
    <p:handoutMasterId r:id="rId67"/>
  </p:handoutMasterIdLst>
  <p:sldIdLst>
    <p:sldId id="256" r:id="rId3"/>
    <p:sldId id="322" r:id="rId4"/>
    <p:sldId id="536" r:id="rId5"/>
    <p:sldId id="500" r:id="rId6"/>
    <p:sldId id="510" r:id="rId7"/>
    <p:sldId id="511" r:id="rId8"/>
    <p:sldId id="545" r:id="rId9"/>
    <p:sldId id="450" r:id="rId10"/>
    <p:sldId id="455" r:id="rId11"/>
    <p:sldId id="456" r:id="rId12"/>
    <p:sldId id="458" r:id="rId13"/>
    <p:sldId id="452" r:id="rId14"/>
    <p:sldId id="457" r:id="rId15"/>
    <p:sldId id="508" r:id="rId16"/>
    <p:sldId id="502" r:id="rId17"/>
    <p:sldId id="451" r:id="rId18"/>
    <p:sldId id="475" r:id="rId19"/>
    <p:sldId id="476" r:id="rId20"/>
    <p:sldId id="477" r:id="rId21"/>
    <p:sldId id="492" r:id="rId22"/>
    <p:sldId id="493" r:id="rId23"/>
    <p:sldId id="479" r:id="rId24"/>
    <p:sldId id="480" r:id="rId25"/>
    <p:sldId id="481" r:id="rId26"/>
    <p:sldId id="482" r:id="rId27"/>
    <p:sldId id="483" r:id="rId28"/>
    <p:sldId id="484" r:id="rId29"/>
    <p:sldId id="485" r:id="rId30"/>
    <p:sldId id="537" r:id="rId31"/>
    <p:sldId id="538" r:id="rId32"/>
    <p:sldId id="539" r:id="rId33"/>
    <p:sldId id="540" r:id="rId34"/>
    <p:sldId id="541" r:id="rId35"/>
    <p:sldId id="542" r:id="rId36"/>
    <p:sldId id="543" r:id="rId37"/>
    <p:sldId id="546" r:id="rId38"/>
    <p:sldId id="535" r:id="rId39"/>
    <p:sldId id="512" r:id="rId40"/>
    <p:sldId id="513" r:id="rId41"/>
    <p:sldId id="514" r:id="rId42"/>
    <p:sldId id="515" r:id="rId43"/>
    <p:sldId id="516" r:id="rId44"/>
    <p:sldId id="517" r:id="rId45"/>
    <p:sldId id="518" r:id="rId46"/>
    <p:sldId id="519" r:id="rId47"/>
    <p:sldId id="520" r:id="rId48"/>
    <p:sldId id="521" r:id="rId49"/>
    <p:sldId id="522" r:id="rId50"/>
    <p:sldId id="523" r:id="rId51"/>
    <p:sldId id="524" r:id="rId52"/>
    <p:sldId id="525" r:id="rId53"/>
    <p:sldId id="526" r:id="rId54"/>
    <p:sldId id="527" r:id="rId55"/>
    <p:sldId id="528" r:id="rId56"/>
    <p:sldId id="529" r:id="rId57"/>
    <p:sldId id="530" r:id="rId58"/>
    <p:sldId id="531" r:id="rId59"/>
    <p:sldId id="532" r:id="rId60"/>
    <p:sldId id="533" r:id="rId61"/>
    <p:sldId id="534" r:id="rId62"/>
    <p:sldId id="486" r:id="rId63"/>
    <p:sldId id="487" r:id="rId64"/>
    <p:sldId id="544" r:id="rId6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C6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-95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56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526C3D-4FF7-F148-949A-3F4C958B9104}" type="datetimeFigureOut">
              <a:rPr lang="en-US" smtClean="0"/>
              <a:t>9/22/2014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9E3195-BC06-F842-AC22-B0C4D812D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8665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EC528A-2840-4D44-B555-676416309C72}" type="datetimeFigureOut">
              <a:rPr lang="en-US" smtClean="0"/>
              <a:t>9/22/2014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993057-5528-3549-89E2-97C5373A7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557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026881-9E10-C54D-9A16-FB599F06C654}" type="slidenum">
              <a:rPr lang="en-US"/>
              <a:pPr/>
              <a:t>15</a:t>
            </a:fld>
            <a:endParaRPr lang="en-US"/>
          </a:p>
        </p:txBody>
      </p:sp>
      <p:sp>
        <p:nvSpPr>
          <p:cNvPr id="66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6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700208-63DD-4942-A4FE-49E1B101502A}" type="slidenum">
              <a:rPr lang="en-US">
                <a:solidFill>
                  <a:prstClr val="black"/>
                </a:solidFill>
              </a:rPr>
              <a:pPr/>
              <a:t>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Challenge in operations : many handoffs.  Some processes more important than others.</a:t>
            </a:r>
          </a:p>
          <a:p>
            <a:r>
              <a:rPr lang="en-US"/>
              <a:t>Challenge in aggregate analysis: can tolerate errors, but you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re summing up over a lot of data, therefore likely to add in glitched data.</a:t>
            </a:r>
          </a:p>
          <a:p>
            <a:r>
              <a:rPr lang="en-US"/>
              <a:t>Customer relations : the fields must be accurate, but errors don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t spread.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0757E4-B772-3E46-ABEC-672A642FA117}" type="slidenum">
              <a:rPr lang="en-US">
                <a:solidFill>
                  <a:prstClr val="black"/>
                </a:solidFill>
              </a:rPr>
              <a:pPr/>
              <a:t>23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6998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6998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MPDS workshop, John Bates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AB2ADC-7F57-FD44-81B7-5B02FEA80E05}" type="slidenum">
              <a:rPr lang="en-US">
                <a:solidFill>
                  <a:prstClr val="black"/>
                </a:solidFill>
              </a:rPr>
              <a:pPr/>
              <a:t>30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5565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5565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Casual empiricism : use an arbitrary number to support a pre-conception.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F20682-415E-1142-AE54-87D2304A6FFE}" type="slidenum">
              <a:rPr lang="en-US">
                <a:solidFill>
                  <a:prstClr val="black"/>
                </a:solidFill>
              </a:rPr>
              <a:pPr/>
              <a:t>32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Dynamic constraints often come from operational databases.  But analysis data sets, CRM databases are often derived from operational data.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E52AB2-E8C2-5F4B-8C97-541340A7BA23}" type="slidenum">
              <a:rPr lang="en-US">
                <a:solidFill>
                  <a:prstClr val="black"/>
                </a:solidFill>
              </a:rPr>
              <a:pPr/>
              <a:t>33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7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Metrics can give incentives for bad behavior : throw away data that doesn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t join.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BEB2CC-BD51-CC47-93D0-217954CC0371}" type="slidenum">
              <a:rPr lang="en-US"/>
              <a:pPr/>
              <a:t>38</a:t>
            </a:fld>
            <a:endParaRPr lang="en-US"/>
          </a:p>
        </p:txBody>
      </p:sp>
      <p:sp>
        <p:nvSpPr>
          <p:cNvPr id="180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CrowdER</a:t>
            </a:r>
            <a:r>
              <a:rPr lang="en-US" dirty="0" smtClean="0"/>
              <a:t> </a:t>
            </a:r>
            <a:r>
              <a:rPr lang="en-US" dirty="0" err="1" smtClean="0"/>
              <a:t>Architecuture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63BEF-1052-4A62-8E27-5C4BF9A1FA93}" type="slidenum">
              <a:rPr lang="zh-CN" altLang="en-US" smtClean="0"/>
              <a:pPr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690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7BA4D-BDFF-F24E-907E-043511FE760B}" type="datetimeFigureOut">
              <a:rPr lang="en-US" smtClean="0"/>
              <a:t>9/22/2014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6B24-75D0-AA44-8B70-EF5687818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754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7BA4D-BDFF-F24E-907E-043511FE760B}" type="datetimeFigureOut">
              <a:rPr lang="en-US" smtClean="0"/>
              <a:t>9/22/2014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6B24-75D0-AA44-8B70-EF5687818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228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7BA4D-BDFF-F24E-907E-043511FE760B}" type="datetimeFigureOut">
              <a:rPr lang="en-US" smtClean="0"/>
              <a:t>9/22/2014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6B24-75D0-AA44-8B70-EF5687818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05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702" y="432215"/>
            <a:ext cx="8580923" cy="838200"/>
          </a:xfr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0" kern="1200" spc="0" baseline="0" dirty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33232" y="1344168"/>
            <a:ext cx="8570912" cy="4965192"/>
          </a:xfrm>
        </p:spPr>
        <p:txBody>
          <a:bodyPr>
            <a:noAutofit/>
          </a:bodyPr>
          <a:lstStyle>
            <a:lvl1pPr>
              <a:lnSpc>
                <a:spcPct val="95000"/>
              </a:lnSpc>
              <a:spcBef>
                <a:spcPts val="1480"/>
              </a:spcBef>
              <a:defRPr sz="2200">
                <a:solidFill>
                  <a:srgbClr val="435153"/>
                </a:solidFill>
                <a:latin typeface="+mj-lt"/>
              </a:defRPr>
            </a:lvl1pPr>
            <a:lvl2pPr>
              <a:lnSpc>
                <a:spcPct val="95000"/>
              </a:lnSpc>
              <a:spcBef>
                <a:spcPts val="600"/>
              </a:spcBef>
              <a:defRPr>
                <a:solidFill>
                  <a:srgbClr val="435153"/>
                </a:solidFill>
                <a:latin typeface="+mj-lt"/>
              </a:defRPr>
            </a:lvl2pPr>
            <a:lvl3pPr>
              <a:defRPr>
                <a:solidFill>
                  <a:srgbClr val="435153"/>
                </a:solidFill>
                <a:latin typeface="+mj-lt"/>
              </a:defRPr>
            </a:lvl3pPr>
            <a:lvl4pPr>
              <a:defRPr>
                <a:solidFill>
                  <a:srgbClr val="435153"/>
                </a:solidFill>
                <a:latin typeface="+mj-lt"/>
              </a:defRPr>
            </a:lvl4pPr>
            <a:lvl5pPr>
              <a:defRPr>
                <a:solidFill>
                  <a:srgbClr val="435153"/>
                </a:solidFill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32638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97C95B-C601-2A41-95CD-24A5E1C0AB8A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1698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F149D3-4F5B-7947-A10E-9333CCA4289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9466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F69671-ADF7-684A-8286-317640E22B60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9991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96262F-EE6D-0A40-BE6D-21C9C77E329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2717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96FDF2-D715-F14E-981F-08E47233C79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1224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18F2A9-2147-604B-8E47-AE395EAA359E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87643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31C7C4-8C0F-7144-A92C-3A85A0A13136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2392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7BA4D-BDFF-F24E-907E-043511FE760B}" type="datetimeFigureOut">
              <a:rPr lang="en-US" smtClean="0"/>
              <a:t>9/22/2014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6B24-75D0-AA44-8B70-EF5687818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2096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0CBB86-3249-8B40-A341-7C4CAD6F093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10213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8BD315-544B-384B-B5D4-587D2B36F7C2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0462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8621E5-8ED3-DA4C-9432-7933574CBC06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95793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ED442D-B1F7-7D40-9D29-27BE391B666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1779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7BA4D-BDFF-F24E-907E-043511FE760B}" type="datetimeFigureOut">
              <a:rPr lang="en-US" smtClean="0"/>
              <a:t>9/22/2014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6B24-75D0-AA44-8B70-EF5687818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84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7BA4D-BDFF-F24E-907E-043511FE760B}" type="datetimeFigureOut">
              <a:rPr lang="en-US" smtClean="0"/>
              <a:t>9/22/2014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6B24-75D0-AA44-8B70-EF5687818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59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7BA4D-BDFF-F24E-907E-043511FE760B}" type="datetimeFigureOut">
              <a:rPr lang="en-US" smtClean="0"/>
              <a:t>9/22/2014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6B24-75D0-AA44-8B70-EF5687818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762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7BA4D-BDFF-F24E-907E-043511FE760B}" type="datetimeFigureOut">
              <a:rPr lang="en-US" smtClean="0"/>
              <a:t>9/22/2014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6B24-75D0-AA44-8B70-EF5687818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008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7BA4D-BDFF-F24E-907E-043511FE760B}" type="datetimeFigureOut">
              <a:rPr lang="en-US" smtClean="0"/>
              <a:t>9/22/2014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6B24-75D0-AA44-8B70-EF5687818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069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7BA4D-BDFF-F24E-907E-043511FE760B}" type="datetimeFigureOut">
              <a:rPr lang="en-US" smtClean="0"/>
              <a:t>9/22/2014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6B24-75D0-AA44-8B70-EF5687818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181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7BA4D-BDFF-F24E-907E-043511FE760B}" type="datetimeFigureOut">
              <a:rPr lang="en-US" smtClean="0"/>
              <a:t>9/22/2014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6B24-75D0-AA44-8B70-EF5687818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027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97BA4D-BDFF-F24E-907E-043511FE760B}" type="datetimeFigureOut">
              <a:rPr lang="en-US" smtClean="0"/>
              <a:t>9/22/2014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26B24-75D0-AA44-8B70-EF5687818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72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F71A7387-1EE5-524E-826A-ACF530AB2BED}" type="slidenum">
              <a:rPr lang="en-US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4077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8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8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84067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Introduction to Data Science</a:t>
            </a:r>
            <a:br>
              <a:rPr lang="en-US" dirty="0" smtClean="0"/>
            </a:br>
            <a:r>
              <a:rPr lang="en-US" dirty="0" smtClean="0"/>
              <a:t>Lecture 4</a:t>
            </a:r>
            <a:br>
              <a:rPr lang="en-US" dirty="0" smtClean="0"/>
            </a:br>
            <a:r>
              <a:rPr lang="en-US" dirty="0" smtClean="0"/>
              <a:t>Data Cleaning and Integration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CS 194 Fall 2014</a:t>
            </a:r>
          </a:p>
          <a:p>
            <a:r>
              <a:rPr lang="en-US" dirty="0" smtClean="0"/>
              <a:t>John Canny</a:t>
            </a:r>
          </a:p>
          <a:p>
            <a:r>
              <a:rPr lang="en-US" dirty="0" smtClean="0"/>
              <a:t>Based on notes by Michael Franklin, Dan Bruckner, Evan Sparks, </a:t>
            </a:r>
            <a:r>
              <a:rPr lang="en-US" dirty="0" err="1" smtClean="0"/>
              <a:t>Shivaram</a:t>
            </a:r>
            <a:r>
              <a:rPr lang="en-US" dirty="0" smtClean="0"/>
              <a:t> </a:t>
            </a:r>
            <a:r>
              <a:rPr lang="en-US" dirty="0" err="1" smtClean="0"/>
              <a:t>Venkataraman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380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9641"/>
            <a:ext cx="8229600" cy="1042587"/>
          </a:xfrm>
        </p:spPr>
        <p:txBody>
          <a:bodyPr/>
          <a:lstStyle/>
          <a:p>
            <a:r>
              <a:rPr lang="en-US" dirty="0" smtClean="0">
                <a:solidFill>
                  <a:srgbClr val="3366FF"/>
                </a:solidFill>
              </a:rPr>
              <a:t>Dirty Data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6052"/>
            <a:ext cx="8229600" cy="4810111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The </a:t>
            </a:r>
            <a:r>
              <a:rPr lang="en-US" sz="2800" dirty="0" smtClean="0">
                <a:solidFill>
                  <a:srgbClr val="3366FF"/>
                </a:solidFill>
              </a:rPr>
              <a:t>Domain Expert’s</a:t>
            </a:r>
            <a:r>
              <a:rPr lang="en-US" sz="2800" dirty="0" smtClean="0"/>
              <a:t> View:</a:t>
            </a:r>
          </a:p>
          <a:p>
            <a:pPr lvl="1">
              <a:buFont typeface="Arial"/>
              <a:buChar char="•"/>
            </a:pPr>
            <a:r>
              <a:rPr lang="en-US" sz="2400" dirty="0" smtClean="0"/>
              <a:t>This Data Doesn’t look right</a:t>
            </a:r>
          </a:p>
          <a:p>
            <a:pPr lvl="1">
              <a:buFont typeface="Arial"/>
              <a:buChar char="•"/>
            </a:pPr>
            <a:r>
              <a:rPr lang="en-US" sz="2400" dirty="0" smtClean="0"/>
              <a:t>This Answer Doesn’t look right</a:t>
            </a:r>
          </a:p>
          <a:p>
            <a:pPr lvl="1">
              <a:buFont typeface="Arial"/>
              <a:buChar char="•"/>
            </a:pPr>
            <a:r>
              <a:rPr lang="en-US" sz="2400" dirty="0" smtClean="0"/>
              <a:t>What happened?</a:t>
            </a:r>
          </a:p>
          <a:p>
            <a:pPr lvl="1">
              <a:buFont typeface="Arial"/>
              <a:buChar char="•"/>
            </a:pPr>
            <a:endParaRPr lang="en-US" sz="2400" dirty="0"/>
          </a:p>
          <a:p>
            <a:r>
              <a:rPr lang="en-US" sz="2800" dirty="0" smtClean="0"/>
              <a:t>Domain experts have an implicit model of the data that they can test against…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9315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Dirty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Data Scientist’s</a:t>
            </a:r>
            <a:r>
              <a:rPr lang="en-US" dirty="0" smtClean="0"/>
              <a:t> View: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Some Combination of all of the above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8197" y="133108"/>
            <a:ext cx="2508822" cy="2592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225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73"/>
            <a:ext cx="8229600" cy="819223"/>
          </a:xfrm>
        </p:spPr>
        <p:txBody>
          <a:bodyPr/>
          <a:lstStyle/>
          <a:p>
            <a:r>
              <a:rPr lang="en-US" dirty="0" smtClean="0"/>
              <a:t>Data Quality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9857"/>
            <a:ext cx="8229600" cy="537530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dirty="0" smtClean="0"/>
              <a:t>(Source) Data is dirty on its own</a:t>
            </a:r>
            <a:r>
              <a:rPr lang="en-US" dirty="0" smtClean="0"/>
              <a:t>.</a:t>
            </a:r>
            <a:endParaRPr lang="en-US" dirty="0"/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dirty="0" smtClean="0"/>
              <a:t>Transformations corrupt the data (complexity of software pipelines</a:t>
            </a:r>
            <a:r>
              <a:rPr lang="en-US" dirty="0" smtClean="0"/>
              <a:t>).</a:t>
            </a:r>
            <a:endParaRPr lang="en-US" dirty="0"/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dirty="0" smtClean="0"/>
              <a:t>Data sets are clean but </a:t>
            </a:r>
            <a:r>
              <a:rPr lang="en-US" dirty="0" smtClean="0">
                <a:solidFill>
                  <a:srgbClr val="FF0000"/>
                </a:solidFill>
              </a:rPr>
              <a:t>integration</a:t>
            </a:r>
            <a:r>
              <a:rPr lang="en-US" dirty="0" smtClean="0"/>
              <a:t> (i.e., combining them) screws them up</a:t>
            </a:r>
            <a:r>
              <a:rPr lang="en-US" dirty="0" smtClean="0"/>
              <a:t>.</a:t>
            </a:r>
            <a:endParaRPr lang="en-US" dirty="0"/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dirty="0" smtClean="0"/>
              <a:t>“Rare” errors can become frequent after transformation or integration. </a:t>
            </a:r>
            <a:endParaRPr lang="en-US" dirty="0"/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dirty="0" smtClean="0"/>
              <a:t>Data sets are clean but suffer “bit rot”</a:t>
            </a:r>
          </a:p>
          <a:p>
            <a:pPr lvl="1">
              <a:lnSpc>
                <a:spcPct val="120000"/>
              </a:lnSpc>
              <a:spcBef>
                <a:spcPts val="1200"/>
              </a:spcBef>
              <a:buFont typeface="Arial"/>
              <a:buChar char="•"/>
            </a:pPr>
            <a:r>
              <a:rPr lang="en-US" dirty="0" smtClean="0"/>
              <a:t>Old data loses its value/accuracy over </a:t>
            </a:r>
            <a:r>
              <a:rPr lang="en-US" dirty="0" smtClean="0"/>
              <a:t>time</a:t>
            </a:r>
            <a:endParaRPr lang="en-US" dirty="0"/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dirty="0" smtClean="0"/>
              <a:t>Any combination of the above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748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2461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Big P</a:t>
            </a:r>
            <a:r>
              <a:rPr lang="en-US" sz="4000" dirty="0" smtClean="0"/>
              <a:t>icture: Where can Dirty Data Arise?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C5805-9983-F146-8C95-E0F74EE02B7F}" type="slidenum">
              <a:rPr lang="en-US"/>
              <a:pPr/>
              <a:t>13</a:t>
            </a:fld>
            <a:endParaRPr lang="en-US"/>
          </a:p>
        </p:txBody>
      </p:sp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502" y="1270121"/>
            <a:ext cx="7463153" cy="5362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2966313" y="2071143"/>
            <a:ext cx="1406442" cy="3467506"/>
            <a:chOff x="2966313" y="2071143"/>
            <a:chExt cx="1406442" cy="3467506"/>
          </a:xfrm>
        </p:grpSpPr>
        <p:sp>
          <p:nvSpPr>
            <p:cNvPr id="4" name="Oval 3"/>
            <p:cNvSpPr/>
            <p:nvPr/>
          </p:nvSpPr>
          <p:spPr>
            <a:xfrm>
              <a:off x="2966313" y="2071143"/>
              <a:ext cx="1406442" cy="3460429"/>
            </a:xfrm>
            <a:prstGeom prst="ellipse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145315" y="4338320"/>
              <a:ext cx="115680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Extract</a:t>
              </a:r>
            </a:p>
            <a:p>
              <a:pPr algn="ctr"/>
              <a:r>
                <a:rPr lang="en-US" dirty="0" smtClean="0"/>
                <a:t>Transform</a:t>
              </a:r>
            </a:p>
            <a:p>
              <a:pPr algn="ctr"/>
              <a:r>
                <a:rPr lang="en-US" dirty="0" smtClean="0"/>
                <a:t>Load</a:t>
              </a:r>
            </a:p>
            <a:p>
              <a:pPr algn="ctr"/>
              <a:endParaRPr lang="en-US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145315" y="2425274"/>
            <a:ext cx="1048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Integrate</a:t>
            </a:r>
            <a:endParaRPr lang="en-US" dirty="0"/>
          </a:p>
          <a:p>
            <a:pPr algn="ctr"/>
            <a:r>
              <a:rPr lang="en-US" dirty="0" smtClean="0"/>
              <a:t>Clean</a:t>
            </a:r>
            <a:endParaRPr lang="en-US" dirty="0"/>
          </a:p>
        </p:txBody>
      </p:sp>
      <p:pic>
        <p:nvPicPr>
          <p:cNvPr id="8" name="Picture 7" descr="Screen Shot 2014-02-24 at 4.20.4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029" y="3074424"/>
            <a:ext cx="1083892" cy="470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619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 Outliers</a:t>
            </a:r>
            <a:endParaRPr lang="en-US" dirty="0"/>
          </a:p>
        </p:txBody>
      </p:sp>
      <p:pic>
        <p:nvPicPr>
          <p:cNvPr id="4" name="Content Placeholder 3" descr="Screen Shot 2014-02-24 at 5.02.49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5" b="2125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2149126" y="6372204"/>
            <a:ext cx="5679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Adapted from Joe </a:t>
            </a:r>
            <a:r>
              <a:rPr lang="en-US" i="1" dirty="0" err="1" smtClean="0"/>
              <a:t>Hellerstein’s</a:t>
            </a:r>
            <a:r>
              <a:rPr lang="en-US" i="1" dirty="0" smtClean="0"/>
              <a:t>  2012 CS 194 Guest Lecture</a:t>
            </a:r>
            <a:endParaRPr lang="en-US" i="1" dirty="0"/>
          </a:p>
        </p:txBody>
      </p:sp>
      <p:pic>
        <p:nvPicPr>
          <p:cNvPr id="6" name="Picture 5" descr="Screen Shot 2014-02-24 at 5.04.4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436" y="3422650"/>
            <a:ext cx="17399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15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618" name="Rectangle 2"/>
          <p:cNvSpPr>
            <a:spLocks noGrp="1" noChangeArrowheads="1"/>
          </p:cNvSpPr>
          <p:nvPr>
            <p:ph type="title"/>
          </p:nvPr>
        </p:nvSpPr>
        <p:spPr>
          <a:xfrm>
            <a:off x="280800" y="70552"/>
            <a:ext cx="8686800" cy="9112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Cleaning Makes Everything Okay?</a:t>
            </a:r>
            <a:endParaRPr lang="en-US" dirty="0"/>
          </a:p>
        </p:txBody>
      </p:sp>
      <p:sp>
        <p:nvSpPr>
          <p:cNvPr id="623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5486400" cy="42672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800" dirty="0"/>
              <a:t>	The appearance of a hole in the earth's ozone layer over Antarctica, first detected in 1976, was so unexpected that scientists didn't pay attention to what their instruments were telling them; they thought their instruments were malfunctioning.</a:t>
            </a:r>
          </a:p>
          <a:p>
            <a:pPr lvl="4">
              <a:lnSpc>
                <a:spcPct val="90000"/>
              </a:lnSpc>
              <a:buFontTx/>
              <a:buNone/>
            </a:pPr>
            <a:r>
              <a:rPr lang="en-US" dirty="0"/>
              <a:t>National Center for Atmospheric Research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dirty="0"/>
          </a:p>
        </p:txBody>
      </p:sp>
      <p:pic>
        <p:nvPicPr>
          <p:cNvPr id="623620" name="Picture 4" descr="antarctic_ozone_ho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219200"/>
            <a:ext cx="3209925" cy="320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3621" name="Rectangle 5"/>
          <p:cNvSpPr>
            <a:spLocks noChangeArrowheads="1"/>
          </p:cNvSpPr>
          <p:nvPr/>
        </p:nvSpPr>
        <p:spPr bwMode="auto">
          <a:xfrm>
            <a:off x="5410200" y="4572000"/>
            <a:ext cx="3505200" cy="2022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/>
              <a:t>In fact, the data were rejected as unreasonable by data quality control algorithms</a:t>
            </a: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1917060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623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3619" grpId="0" build="p"/>
      <p:bldP spid="62362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20396"/>
          </a:xfrm>
        </p:spPr>
        <p:txBody>
          <a:bodyPr>
            <a:normAutofit/>
          </a:bodyPr>
          <a:lstStyle/>
          <a:p>
            <a:r>
              <a:rPr lang="en-US" dirty="0" smtClean="0"/>
              <a:t>Dirty Data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48170"/>
            <a:ext cx="8229600" cy="5697909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4000" dirty="0" smtClean="0"/>
              <a:t>From Stanford Data Integration Course:</a:t>
            </a:r>
          </a:p>
          <a:p>
            <a:pPr marL="971550" lvl="1" indent="-514350">
              <a:lnSpc>
                <a:spcPct val="120000"/>
              </a:lnSpc>
              <a:spcBef>
                <a:spcPts val="0"/>
              </a:spcBef>
              <a:buAutoNum type="arabicParenR"/>
            </a:pPr>
            <a:r>
              <a:rPr lang="en-US" sz="3400" dirty="0" smtClean="0"/>
              <a:t>parsing text into fields (separator issues)</a:t>
            </a:r>
          </a:p>
          <a:p>
            <a:pPr marL="971550" lvl="1" indent="-514350">
              <a:lnSpc>
                <a:spcPct val="120000"/>
              </a:lnSpc>
              <a:spcBef>
                <a:spcPts val="0"/>
              </a:spcBef>
              <a:buAutoNum type="arabicParenR"/>
            </a:pPr>
            <a:r>
              <a:rPr lang="en-US" sz="3400" dirty="0" smtClean="0"/>
              <a:t>Naming conventions: ER: NYC </a:t>
            </a:r>
            <a:r>
              <a:rPr lang="en-US" sz="3400" dirty="0" err="1" smtClean="0"/>
              <a:t>vs</a:t>
            </a:r>
            <a:r>
              <a:rPr lang="en-US" sz="3400" dirty="0" smtClean="0"/>
              <a:t> New York</a:t>
            </a:r>
          </a:p>
          <a:p>
            <a:pPr marL="971550" lvl="1" indent="-514350">
              <a:lnSpc>
                <a:spcPct val="120000"/>
              </a:lnSpc>
              <a:spcBef>
                <a:spcPts val="0"/>
              </a:spcBef>
              <a:buAutoNum type="arabicParenR"/>
            </a:pPr>
            <a:r>
              <a:rPr lang="en-US" sz="3400" dirty="0" smtClean="0"/>
              <a:t>Missing required field (e.g. key field)</a:t>
            </a:r>
          </a:p>
          <a:p>
            <a:pPr marL="971550" lvl="1" indent="-514350">
              <a:lnSpc>
                <a:spcPct val="120000"/>
              </a:lnSpc>
              <a:spcBef>
                <a:spcPts val="0"/>
              </a:spcBef>
              <a:buAutoNum type="arabicParenR"/>
            </a:pPr>
            <a:r>
              <a:rPr lang="en-US" sz="3400" dirty="0" smtClean="0"/>
              <a:t>Different representations (2 </a:t>
            </a:r>
            <a:r>
              <a:rPr lang="en-US" sz="3400" dirty="0" err="1" smtClean="0"/>
              <a:t>vs</a:t>
            </a:r>
            <a:r>
              <a:rPr lang="en-US" sz="3400" dirty="0" smtClean="0"/>
              <a:t> Two)</a:t>
            </a:r>
          </a:p>
          <a:p>
            <a:pPr marL="971550" lvl="1" indent="-514350">
              <a:lnSpc>
                <a:spcPct val="120000"/>
              </a:lnSpc>
              <a:spcBef>
                <a:spcPts val="0"/>
              </a:spcBef>
              <a:buAutoNum type="arabicParenR"/>
            </a:pPr>
            <a:r>
              <a:rPr lang="en-US" sz="3400" dirty="0" smtClean="0"/>
              <a:t>Fields too long (get truncated)</a:t>
            </a:r>
          </a:p>
          <a:p>
            <a:pPr marL="971550" lvl="1" indent="-514350">
              <a:lnSpc>
                <a:spcPct val="120000"/>
              </a:lnSpc>
              <a:spcBef>
                <a:spcPts val="0"/>
              </a:spcBef>
              <a:buAutoNum type="arabicParenR"/>
            </a:pPr>
            <a:r>
              <a:rPr lang="en-US" sz="3400" dirty="0" smtClean="0"/>
              <a:t>Primary key violation (from un- to structured or during integration</a:t>
            </a:r>
          </a:p>
          <a:p>
            <a:pPr marL="971550" lvl="1" indent="-514350">
              <a:lnSpc>
                <a:spcPct val="120000"/>
              </a:lnSpc>
              <a:spcBef>
                <a:spcPts val="0"/>
              </a:spcBef>
              <a:buAutoNum type="arabicParenR"/>
            </a:pPr>
            <a:r>
              <a:rPr lang="en-US" sz="3400" dirty="0" smtClean="0"/>
              <a:t>Redundant Records (exact match or other)</a:t>
            </a:r>
          </a:p>
          <a:p>
            <a:pPr marL="971550" lvl="1" indent="-514350">
              <a:lnSpc>
                <a:spcPct val="120000"/>
              </a:lnSpc>
              <a:spcBef>
                <a:spcPts val="0"/>
              </a:spcBef>
              <a:buAutoNum type="arabicParenR"/>
            </a:pPr>
            <a:r>
              <a:rPr lang="en-US" sz="3400" dirty="0" smtClean="0"/>
              <a:t>Formatting issues – </a:t>
            </a:r>
            <a:r>
              <a:rPr lang="en-US" sz="3400" dirty="0" smtClean="0"/>
              <a:t>especially </a:t>
            </a:r>
            <a:r>
              <a:rPr lang="en-US" sz="3400" dirty="0" smtClean="0"/>
              <a:t>dates</a:t>
            </a:r>
          </a:p>
          <a:p>
            <a:pPr marL="971550" lvl="1" indent="-514350">
              <a:lnSpc>
                <a:spcPct val="120000"/>
              </a:lnSpc>
              <a:spcBef>
                <a:spcPts val="0"/>
              </a:spcBef>
              <a:buAutoNum type="arabicParenR"/>
            </a:pPr>
            <a:r>
              <a:rPr lang="en-US" sz="3400" dirty="0" smtClean="0"/>
              <a:t>Licensing issues/Privacy/ keep you from using the data as you would like?</a:t>
            </a:r>
          </a:p>
          <a:p>
            <a:pPr marL="457200" lvl="1" indent="0">
              <a:buNone/>
            </a:pPr>
            <a:r>
              <a:rPr lang="en-US" dirty="0" smtClean="0"/>
              <a:t> </a:t>
            </a:r>
          </a:p>
          <a:p>
            <a:pPr marL="971550" lvl="1" indent="-514350"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103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sz="3600">
                <a:solidFill>
                  <a:schemeClr val="accent2"/>
                </a:solidFill>
              </a:rPr>
              <a:t>Conventional Definition of Data Quality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9600" cy="48307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Accuracy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The data was recorded correctly.</a:t>
            </a:r>
          </a:p>
          <a:p>
            <a:pPr>
              <a:lnSpc>
                <a:spcPct val="90000"/>
              </a:lnSpc>
            </a:pPr>
            <a:r>
              <a:rPr lang="en-US" sz="2800"/>
              <a:t>Completeness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All relevant data was recorded.</a:t>
            </a:r>
          </a:p>
          <a:p>
            <a:pPr>
              <a:lnSpc>
                <a:spcPct val="90000"/>
              </a:lnSpc>
            </a:pPr>
            <a:r>
              <a:rPr lang="en-US" sz="2800"/>
              <a:t>Uniqueness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Entities are recorded once.</a:t>
            </a:r>
          </a:p>
          <a:p>
            <a:pPr>
              <a:lnSpc>
                <a:spcPct val="90000"/>
              </a:lnSpc>
            </a:pPr>
            <a:r>
              <a:rPr lang="en-US" sz="2800"/>
              <a:t>Timeliness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The data is kept up to date.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Special problems in federated data: time consistency.</a:t>
            </a:r>
          </a:p>
          <a:p>
            <a:pPr>
              <a:lnSpc>
                <a:spcPct val="90000"/>
              </a:lnSpc>
            </a:pPr>
            <a:r>
              <a:rPr lang="en-US" sz="2800"/>
              <a:t>Consistency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The data agrees with itself.</a:t>
            </a:r>
          </a:p>
          <a:p>
            <a:pPr>
              <a:lnSpc>
                <a:spcPct val="90000"/>
              </a:lnSpc>
            </a:pPr>
            <a:endParaRPr lang="en-US" sz="2800"/>
          </a:p>
        </p:txBody>
      </p:sp>
      <p:sp>
        <p:nvSpPr>
          <p:cNvPr id="4" name="TextBox 3"/>
          <p:cNvSpPr txBox="1"/>
          <p:nvPr/>
        </p:nvSpPr>
        <p:spPr>
          <a:xfrm>
            <a:off x="3681435" y="6340231"/>
            <a:ext cx="5561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Adapted from Ted Johnson’s SIGMOD 2003 Tutorial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827658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sz="4000">
                <a:solidFill>
                  <a:schemeClr val="accent2"/>
                </a:solidFill>
              </a:rPr>
              <a:t>Problems …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Unmeasurable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Accuracy and completeness are extremely difficult, perhaps impossible to measure.</a:t>
            </a:r>
          </a:p>
          <a:p>
            <a:pPr>
              <a:lnSpc>
                <a:spcPct val="90000"/>
              </a:lnSpc>
            </a:pPr>
            <a:r>
              <a:rPr lang="en-US" sz="2800"/>
              <a:t>Context independent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No accounting for what is important.  E.g., if you are computing aggregates, you can tolerate a lot of inaccuracy.</a:t>
            </a:r>
          </a:p>
          <a:p>
            <a:pPr>
              <a:lnSpc>
                <a:spcPct val="90000"/>
              </a:lnSpc>
            </a:pPr>
            <a:r>
              <a:rPr lang="en-US" sz="2800"/>
              <a:t>Incomplete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What about interpretability, accessibility, metadata, analysis, etc.</a:t>
            </a:r>
          </a:p>
          <a:p>
            <a:pPr>
              <a:lnSpc>
                <a:spcPct val="90000"/>
              </a:lnSpc>
            </a:pPr>
            <a:r>
              <a:rPr lang="en-US" sz="2800"/>
              <a:t>Vague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The conventional definitions provide no guidance towards practical improvements of the data.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81435" y="6340231"/>
            <a:ext cx="5561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Adapted from Ted Johnson’s SIGMOD 2003 Tutorial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13355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sz="4000">
                <a:solidFill>
                  <a:schemeClr val="accent2"/>
                </a:solidFill>
              </a:rPr>
              <a:t>Finding a modern definition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r>
              <a:rPr lang="en-US" sz="2800" dirty="0"/>
              <a:t>We need a definition of data quality which</a:t>
            </a:r>
          </a:p>
          <a:p>
            <a:pPr lvl="1"/>
            <a:r>
              <a:rPr lang="en-US" sz="2400" dirty="0"/>
              <a:t>Reflects the </a:t>
            </a:r>
            <a:r>
              <a:rPr lang="en-US" sz="2400" b="1" dirty="0">
                <a:solidFill>
                  <a:srgbClr val="C00000"/>
                </a:solidFill>
              </a:rPr>
              <a:t>use</a:t>
            </a:r>
            <a:r>
              <a:rPr lang="en-US" sz="2400" dirty="0"/>
              <a:t> of the data</a:t>
            </a:r>
          </a:p>
          <a:p>
            <a:pPr lvl="1"/>
            <a:r>
              <a:rPr lang="en-US" sz="2400" dirty="0"/>
              <a:t>Leads to </a:t>
            </a:r>
            <a:r>
              <a:rPr lang="en-US" sz="2400" b="1" dirty="0">
                <a:solidFill>
                  <a:srgbClr val="C00000"/>
                </a:solidFill>
              </a:rPr>
              <a:t>improvements in processes</a:t>
            </a:r>
          </a:p>
          <a:p>
            <a:pPr lvl="1"/>
            <a:r>
              <a:rPr lang="en-US" sz="2400" dirty="0"/>
              <a:t>Is </a:t>
            </a:r>
            <a:r>
              <a:rPr lang="en-US" sz="2400" b="1" dirty="0">
                <a:solidFill>
                  <a:srgbClr val="C00000"/>
                </a:solidFill>
              </a:rPr>
              <a:t>measurable</a:t>
            </a:r>
            <a:r>
              <a:rPr lang="en-US" sz="2400" dirty="0"/>
              <a:t> (we can define metrics)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  <a:p>
            <a:r>
              <a:rPr lang="en-US" sz="2800" dirty="0"/>
              <a:t>First, we need a better understanding of how and where data quality problems occur</a:t>
            </a:r>
          </a:p>
          <a:p>
            <a:pPr lvl="1"/>
            <a:r>
              <a:rPr lang="en-US" sz="2400" dirty="0"/>
              <a:t>The </a:t>
            </a:r>
            <a:r>
              <a:rPr lang="en-US" sz="2400" dirty="0">
                <a:solidFill>
                  <a:srgbClr val="0000FF"/>
                </a:solidFill>
              </a:rPr>
              <a:t>data quality continuum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81435" y="6340231"/>
            <a:ext cx="5561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Adapted from Ted Johnson’s SIGMOD 2003 Tutorial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256145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for this Evening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6284"/>
            <a:ext cx="8229600" cy="4892159"/>
          </a:xfrm>
        </p:spPr>
        <p:txBody>
          <a:bodyPr>
            <a:normAutofit/>
          </a:bodyPr>
          <a:lstStyle/>
          <a:p>
            <a:r>
              <a:rPr lang="en-US" dirty="0" smtClean="0"/>
              <a:t>Data Cleaning</a:t>
            </a:r>
          </a:p>
          <a:p>
            <a:pPr lvl="1"/>
            <a:r>
              <a:rPr lang="en-US" dirty="0" smtClean="0"/>
              <a:t>Perspectives on “Dirty Data”</a:t>
            </a:r>
          </a:p>
          <a:p>
            <a:pPr lvl="1"/>
            <a:r>
              <a:rPr lang="en-US" dirty="0" smtClean="0"/>
              <a:t>Perspectives on Data Quality</a:t>
            </a:r>
          </a:p>
          <a:p>
            <a:pPr lvl="1"/>
            <a:r>
              <a:rPr lang="en-US" dirty="0" smtClean="0"/>
              <a:t>Some problems and solutions</a:t>
            </a:r>
          </a:p>
          <a:p>
            <a:r>
              <a:rPr lang="en-US" dirty="0" smtClean="0"/>
              <a:t>Data Integration</a:t>
            </a:r>
          </a:p>
          <a:p>
            <a:pPr lvl="1"/>
            <a:r>
              <a:rPr lang="en-US" dirty="0" smtClean="0"/>
              <a:t>Item Similarity</a:t>
            </a:r>
          </a:p>
          <a:p>
            <a:pPr lvl="1"/>
            <a:r>
              <a:rPr lang="en-US" dirty="0" smtClean="0"/>
              <a:t>Schema Matching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209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sz="4000" dirty="0">
                <a:solidFill>
                  <a:schemeClr val="accent2"/>
                </a:solidFill>
              </a:rPr>
              <a:t>Meaning of Data Quality (2)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4983163"/>
          </a:xfrm>
        </p:spPr>
        <p:txBody>
          <a:bodyPr/>
          <a:lstStyle/>
          <a:p>
            <a:r>
              <a:rPr lang="en-US" sz="2800"/>
              <a:t>There are many types of data, which have different uses and typical quality problems</a:t>
            </a:r>
          </a:p>
          <a:p>
            <a:pPr lvl="1"/>
            <a:r>
              <a:rPr lang="en-US" sz="2400"/>
              <a:t>Federated data</a:t>
            </a:r>
          </a:p>
          <a:p>
            <a:pPr lvl="1"/>
            <a:r>
              <a:rPr lang="en-US" sz="2400"/>
              <a:t>High dimensional data</a:t>
            </a:r>
          </a:p>
          <a:p>
            <a:pPr lvl="1"/>
            <a:r>
              <a:rPr lang="en-US" sz="2400"/>
              <a:t>Descriptive data</a:t>
            </a:r>
          </a:p>
          <a:p>
            <a:pPr lvl="1"/>
            <a:r>
              <a:rPr lang="en-US" sz="2400"/>
              <a:t>Longitudinal data</a:t>
            </a:r>
          </a:p>
          <a:p>
            <a:pPr lvl="1"/>
            <a:r>
              <a:rPr lang="en-US" sz="2400"/>
              <a:t>Streaming data</a:t>
            </a:r>
          </a:p>
          <a:p>
            <a:pPr lvl="1"/>
            <a:r>
              <a:rPr lang="en-US" sz="2400"/>
              <a:t>Web (scraped) data</a:t>
            </a:r>
          </a:p>
          <a:p>
            <a:pPr lvl="1"/>
            <a:r>
              <a:rPr lang="en-US" sz="2400"/>
              <a:t>Numeric vs. categorical vs. text data</a:t>
            </a:r>
          </a:p>
          <a:p>
            <a:pPr lvl="1"/>
            <a:endParaRPr lang="en-US" sz="2400"/>
          </a:p>
          <a:p>
            <a:endParaRPr lang="en-US" sz="2800"/>
          </a:p>
        </p:txBody>
      </p:sp>
      <p:sp>
        <p:nvSpPr>
          <p:cNvPr id="4" name="TextBox 3"/>
          <p:cNvSpPr txBox="1"/>
          <p:nvPr/>
        </p:nvSpPr>
        <p:spPr>
          <a:xfrm>
            <a:off x="3681435" y="6340231"/>
            <a:ext cx="5561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Adapted from Ted Johnson’s SIGMOD 2003 Tutorial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58744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792163"/>
          </a:xfrm>
        </p:spPr>
        <p:txBody>
          <a:bodyPr/>
          <a:lstStyle/>
          <a:p>
            <a:r>
              <a:rPr lang="en-US" sz="4000">
                <a:solidFill>
                  <a:schemeClr val="accent2"/>
                </a:solidFill>
              </a:rPr>
              <a:t>Meaning of Data Quality (2)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r>
              <a:rPr lang="en-US" sz="2800"/>
              <a:t>There are many uses of data</a:t>
            </a:r>
          </a:p>
          <a:p>
            <a:pPr lvl="1"/>
            <a:r>
              <a:rPr lang="en-US" sz="2400"/>
              <a:t>Operations</a:t>
            </a:r>
          </a:p>
          <a:p>
            <a:pPr lvl="1"/>
            <a:r>
              <a:rPr lang="en-US" sz="2400"/>
              <a:t>Aggregate analysis</a:t>
            </a:r>
          </a:p>
          <a:p>
            <a:pPr lvl="1"/>
            <a:r>
              <a:rPr lang="en-US" sz="2400"/>
              <a:t>Customer relations …</a:t>
            </a:r>
          </a:p>
          <a:p>
            <a:r>
              <a:rPr lang="en-US" sz="2800"/>
              <a:t>Data Interpretation : the data is useless if we don</a:t>
            </a:r>
            <a:r>
              <a:rPr lang="ja-JP" altLang="en-US" sz="2800">
                <a:latin typeface="Arial"/>
              </a:rPr>
              <a:t>’</a:t>
            </a:r>
            <a:r>
              <a:rPr lang="en-US" sz="2800"/>
              <a:t>t know all of the </a:t>
            </a:r>
            <a:r>
              <a:rPr lang="en-US" sz="2800" i="1"/>
              <a:t>rules</a:t>
            </a:r>
            <a:r>
              <a:rPr lang="en-US" sz="2800"/>
              <a:t> behind the data.</a:t>
            </a:r>
          </a:p>
          <a:p>
            <a:r>
              <a:rPr lang="en-US" sz="2800"/>
              <a:t>Data Suitability : Can you get the answer from the available data</a:t>
            </a:r>
          </a:p>
          <a:p>
            <a:pPr lvl="1"/>
            <a:r>
              <a:rPr lang="en-US" sz="2400"/>
              <a:t>Use of proxy data</a:t>
            </a:r>
          </a:p>
          <a:p>
            <a:pPr lvl="1"/>
            <a:r>
              <a:rPr lang="en-US" sz="2400"/>
              <a:t>Relevant data is missing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81435" y="6340231"/>
            <a:ext cx="5561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Adapted from Ted Johnson’s SIGMOD 2003 Tutorial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23448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sz="4000">
                <a:solidFill>
                  <a:schemeClr val="accent2"/>
                </a:solidFill>
              </a:rPr>
              <a:t>The Data Quality Continuum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r>
              <a:rPr lang="en-US" sz="2800" dirty="0"/>
              <a:t>Data and information is not static, it flows in a data collection and usage process</a:t>
            </a:r>
          </a:p>
          <a:p>
            <a:pPr lvl="1"/>
            <a:r>
              <a:rPr lang="en-US" sz="2400" dirty="0"/>
              <a:t>Data gathering</a:t>
            </a:r>
          </a:p>
          <a:p>
            <a:pPr lvl="1"/>
            <a:r>
              <a:rPr lang="en-US" sz="2400" dirty="0"/>
              <a:t>Data delivery</a:t>
            </a:r>
          </a:p>
          <a:p>
            <a:pPr lvl="1"/>
            <a:r>
              <a:rPr lang="en-US" sz="2400" dirty="0"/>
              <a:t>Data storage</a:t>
            </a:r>
          </a:p>
          <a:p>
            <a:pPr lvl="1"/>
            <a:r>
              <a:rPr lang="en-US" sz="2400" dirty="0"/>
              <a:t>Data integration</a:t>
            </a:r>
          </a:p>
          <a:p>
            <a:pPr lvl="1"/>
            <a:r>
              <a:rPr lang="en-US" sz="2400" dirty="0"/>
              <a:t>Data retrieval</a:t>
            </a:r>
          </a:p>
          <a:p>
            <a:pPr lvl="1"/>
            <a:r>
              <a:rPr lang="en-US" sz="2400" dirty="0"/>
              <a:t>Data mining/analysis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81435" y="6340231"/>
            <a:ext cx="5561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Adapted from Ted Johnson’s SIGMOD 2003 Tutorial</a:t>
            </a:r>
            <a:endParaRPr lang="en-US" i="1" dirty="0"/>
          </a:p>
        </p:txBody>
      </p:sp>
      <p:sp>
        <p:nvSpPr>
          <p:cNvPr id="2" name="Down Arrow 1"/>
          <p:cNvSpPr/>
          <p:nvPr/>
        </p:nvSpPr>
        <p:spPr>
          <a:xfrm>
            <a:off x="4514249" y="2204184"/>
            <a:ext cx="875899" cy="2242687"/>
          </a:xfrm>
          <a:prstGeom prst="downArrow">
            <a:avLst/>
          </a:prstGeom>
          <a:gradFill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66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792163"/>
          </a:xfrm>
        </p:spPr>
        <p:txBody>
          <a:bodyPr/>
          <a:lstStyle/>
          <a:p>
            <a:r>
              <a:rPr lang="en-US" sz="4000">
                <a:solidFill>
                  <a:schemeClr val="accent2"/>
                </a:solidFill>
              </a:rPr>
              <a:t>Data Gathering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14400"/>
            <a:ext cx="8229600" cy="5029200"/>
          </a:xfrm>
        </p:spPr>
        <p:txBody>
          <a:bodyPr/>
          <a:lstStyle/>
          <a:p>
            <a:r>
              <a:rPr lang="en-US" dirty="0"/>
              <a:t>How does the data enter the system?</a:t>
            </a:r>
          </a:p>
          <a:p>
            <a:r>
              <a:rPr lang="en-US" dirty="0"/>
              <a:t>Sources of problems: </a:t>
            </a:r>
          </a:p>
          <a:p>
            <a:pPr lvl="1"/>
            <a:r>
              <a:rPr lang="en-US" dirty="0"/>
              <a:t>Manual entry</a:t>
            </a:r>
          </a:p>
          <a:p>
            <a:pPr lvl="1"/>
            <a:r>
              <a:rPr lang="en-US" dirty="0"/>
              <a:t>No uniform standards for content and formats </a:t>
            </a:r>
          </a:p>
          <a:p>
            <a:pPr lvl="1"/>
            <a:r>
              <a:rPr lang="en-US" dirty="0"/>
              <a:t>Parallel data entry (duplicates)</a:t>
            </a:r>
          </a:p>
          <a:p>
            <a:pPr lvl="1"/>
            <a:r>
              <a:rPr lang="en-US" dirty="0"/>
              <a:t>Approximations, surrogates – SW/HW constraints</a:t>
            </a:r>
          </a:p>
          <a:p>
            <a:pPr lvl="1"/>
            <a:r>
              <a:rPr lang="en-US" dirty="0"/>
              <a:t>Measurement </a:t>
            </a:r>
            <a:r>
              <a:rPr lang="en-US" dirty="0" smtClean="0"/>
              <a:t>or sensor errors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81435" y="6340231"/>
            <a:ext cx="5561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Adapted from Ted Johnson’s SIGMOD 2003 Tutorial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737142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/>
          <a:lstStyle/>
          <a:p>
            <a:r>
              <a:rPr lang="en-US" sz="4000" dirty="0" smtClean="0">
                <a:solidFill>
                  <a:schemeClr val="accent2"/>
                </a:solidFill>
              </a:rPr>
              <a:t>Data Gathering - Solutions</a:t>
            </a:r>
            <a:endParaRPr lang="en-US" sz="4000" dirty="0">
              <a:solidFill>
                <a:schemeClr val="accent2"/>
              </a:solidFill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r>
              <a:rPr lang="en-US"/>
              <a:t>Potential Solutions:</a:t>
            </a:r>
          </a:p>
          <a:p>
            <a:pPr lvl="1"/>
            <a:r>
              <a:rPr lang="en-US"/>
              <a:t>Preemptive: </a:t>
            </a:r>
          </a:p>
          <a:p>
            <a:pPr lvl="2"/>
            <a:r>
              <a:rPr lang="en-US"/>
              <a:t>Process architecture (build in integrity checks)</a:t>
            </a:r>
          </a:p>
          <a:p>
            <a:pPr lvl="2"/>
            <a:r>
              <a:rPr lang="en-US"/>
              <a:t>Process management (reward accurate data entry, data sharing, data stewards)</a:t>
            </a:r>
          </a:p>
          <a:p>
            <a:pPr lvl="1"/>
            <a:r>
              <a:rPr lang="en-US"/>
              <a:t>Retrospective: </a:t>
            </a:r>
          </a:p>
          <a:p>
            <a:pPr lvl="2"/>
            <a:r>
              <a:rPr lang="en-US"/>
              <a:t>Cleaning focus (duplicate removal, merge/purge, name &amp; address matching, field value standardization)</a:t>
            </a:r>
          </a:p>
          <a:p>
            <a:pPr lvl="2"/>
            <a:r>
              <a:rPr lang="en-US"/>
              <a:t>Diagnostic focus  (automated detection of glitches).</a:t>
            </a:r>
          </a:p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681435" y="6340231"/>
            <a:ext cx="5561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Adapted from Ted Johnson’s SIGMOD 2003 Tutorial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21874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792163"/>
          </a:xfrm>
        </p:spPr>
        <p:txBody>
          <a:bodyPr/>
          <a:lstStyle/>
          <a:p>
            <a:r>
              <a:rPr lang="en-US" sz="4000">
                <a:solidFill>
                  <a:schemeClr val="accent2"/>
                </a:solidFill>
              </a:rPr>
              <a:t>Data Delivery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838200"/>
            <a:ext cx="8229600" cy="5334000"/>
          </a:xfrm>
        </p:spPr>
        <p:txBody>
          <a:bodyPr/>
          <a:lstStyle/>
          <a:p>
            <a:r>
              <a:rPr lang="en-US"/>
              <a:t>Destroying or mutilating information by inappropriate pre-processing</a:t>
            </a:r>
          </a:p>
          <a:p>
            <a:pPr lvl="1"/>
            <a:r>
              <a:rPr lang="en-US"/>
              <a:t>Inappropriate aggregation</a:t>
            </a:r>
          </a:p>
          <a:p>
            <a:pPr lvl="1"/>
            <a:r>
              <a:rPr lang="en-US"/>
              <a:t>Nulls converted to default values</a:t>
            </a:r>
          </a:p>
          <a:p>
            <a:r>
              <a:rPr lang="en-US"/>
              <a:t>Loss of data:</a:t>
            </a:r>
          </a:p>
          <a:p>
            <a:pPr lvl="1"/>
            <a:r>
              <a:rPr lang="en-US"/>
              <a:t>Buffer overflows</a:t>
            </a:r>
          </a:p>
          <a:p>
            <a:pPr lvl="1"/>
            <a:r>
              <a:rPr lang="en-US"/>
              <a:t>Transmission problems</a:t>
            </a:r>
          </a:p>
          <a:p>
            <a:pPr lvl="1"/>
            <a:r>
              <a:rPr lang="en-US"/>
              <a:t>No checks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81435" y="6340231"/>
            <a:ext cx="5561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Adapted from Ted Johnson’s SIGMOD 2003 Tutorial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15789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715963"/>
          </a:xfrm>
        </p:spPr>
        <p:txBody>
          <a:bodyPr/>
          <a:lstStyle/>
          <a:p>
            <a:r>
              <a:rPr lang="en-US" sz="4000" dirty="0" smtClean="0">
                <a:solidFill>
                  <a:schemeClr val="accent2"/>
                </a:solidFill>
              </a:rPr>
              <a:t>Data Delivery - Solutions</a:t>
            </a:r>
            <a:endParaRPr lang="en-US" sz="4000" dirty="0">
              <a:solidFill>
                <a:schemeClr val="accent2"/>
              </a:solidFill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r>
              <a:rPr lang="en-US" sz="2800"/>
              <a:t>Build reliable transmission protocols</a:t>
            </a:r>
          </a:p>
          <a:p>
            <a:pPr lvl="1"/>
            <a:r>
              <a:rPr lang="en-US" sz="2400"/>
              <a:t>Use a relay server</a:t>
            </a:r>
          </a:p>
          <a:p>
            <a:r>
              <a:rPr lang="en-US" sz="2800"/>
              <a:t>Verification</a:t>
            </a:r>
          </a:p>
          <a:p>
            <a:pPr lvl="1"/>
            <a:r>
              <a:rPr lang="en-US" sz="2400"/>
              <a:t>Checksums, verification parser</a:t>
            </a:r>
          </a:p>
          <a:p>
            <a:pPr lvl="1"/>
            <a:r>
              <a:rPr lang="en-US" sz="2400"/>
              <a:t>Do the uploaded files fit an expected pattern?</a:t>
            </a:r>
          </a:p>
          <a:p>
            <a:r>
              <a:rPr lang="en-US" sz="2800"/>
              <a:t>Relationships</a:t>
            </a:r>
          </a:p>
          <a:p>
            <a:pPr lvl="1"/>
            <a:r>
              <a:rPr lang="en-US" sz="2400"/>
              <a:t>Are there dependencies between data streams and processing steps</a:t>
            </a:r>
          </a:p>
          <a:p>
            <a:r>
              <a:rPr lang="en-US" sz="2800"/>
              <a:t>Interface agreements</a:t>
            </a:r>
          </a:p>
          <a:p>
            <a:pPr lvl="1"/>
            <a:r>
              <a:rPr lang="en-US" sz="2400"/>
              <a:t>Data quality commitment from the data stream supplier.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81435" y="6340231"/>
            <a:ext cx="5561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Adapted from Ted Johnson’s SIGMOD 2003 Tutorial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204464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sz="4000">
                <a:solidFill>
                  <a:schemeClr val="accent2"/>
                </a:solidFill>
              </a:rPr>
              <a:t>Data Storage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You get a data set.  What do you do with it?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Problems in physical storage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Can be an issue, but terabytes are cheap.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Problems in logical </a:t>
            </a:r>
            <a:r>
              <a:rPr lang="en-US" sz="2800" dirty="0" smtClean="0"/>
              <a:t>storage</a:t>
            </a:r>
            <a:endParaRPr lang="en-US" sz="2800" dirty="0"/>
          </a:p>
          <a:p>
            <a:pPr lvl="1">
              <a:lnSpc>
                <a:spcPct val="90000"/>
              </a:lnSpc>
            </a:pPr>
            <a:r>
              <a:rPr lang="en-US" sz="2400" dirty="0"/>
              <a:t>Poor metadata.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Data feeds are often derived from application programs or legacy data sources.  What does it mean?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Inappropriate data models.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Missing timestamps, incorrect normalization, etc.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Ad-hoc modifications.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Structure the data to fit the GUI.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Hardware / software constraints.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Data transmission via Excel spreadsheets, Y2K</a:t>
            </a:r>
          </a:p>
          <a:p>
            <a:pPr lvl="2">
              <a:lnSpc>
                <a:spcPct val="90000"/>
              </a:lnSpc>
            </a:pP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3681435" y="6340231"/>
            <a:ext cx="5561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Adapted from Ted Johnson’s SIGMOD 2003 Tutorial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02025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229600" cy="792163"/>
          </a:xfrm>
        </p:spPr>
        <p:txBody>
          <a:bodyPr/>
          <a:lstStyle/>
          <a:p>
            <a:r>
              <a:rPr lang="en-US" sz="4000" dirty="0" smtClean="0">
                <a:solidFill>
                  <a:schemeClr val="accent2"/>
                </a:solidFill>
              </a:rPr>
              <a:t>Data Storage - Solutions</a:t>
            </a:r>
            <a:endParaRPr lang="en-US" sz="4000" dirty="0">
              <a:solidFill>
                <a:schemeClr val="accent2"/>
              </a:solidFill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r>
              <a:rPr lang="en-US" sz="2800"/>
              <a:t>Metadata</a:t>
            </a:r>
          </a:p>
          <a:p>
            <a:pPr lvl="1"/>
            <a:r>
              <a:rPr lang="en-US" sz="2400"/>
              <a:t>Document and publish data specifications.</a:t>
            </a:r>
          </a:p>
          <a:p>
            <a:r>
              <a:rPr lang="en-US" sz="2800"/>
              <a:t>Planning</a:t>
            </a:r>
          </a:p>
          <a:p>
            <a:pPr lvl="1"/>
            <a:r>
              <a:rPr lang="en-US" sz="2400"/>
              <a:t>Assume that everything bad will happen.</a:t>
            </a:r>
          </a:p>
          <a:p>
            <a:pPr lvl="1"/>
            <a:r>
              <a:rPr lang="en-US" sz="2400"/>
              <a:t>Can be very difficult.</a:t>
            </a:r>
          </a:p>
          <a:p>
            <a:r>
              <a:rPr lang="en-US" sz="2800"/>
              <a:t>Data exploration</a:t>
            </a:r>
          </a:p>
          <a:p>
            <a:pPr lvl="1"/>
            <a:r>
              <a:rPr lang="en-US" sz="2400"/>
              <a:t>Use data browsing and data mining tools to examine the data.</a:t>
            </a:r>
          </a:p>
          <a:p>
            <a:pPr lvl="2"/>
            <a:r>
              <a:rPr lang="en-US" sz="2000"/>
              <a:t>Does it meet the specifications you assumed?</a:t>
            </a:r>
          </a:p>
          <a:p>
            <a:pPr lvl="2"/>
            <a:r>
              <a:rPr lang="en-US" sz="2000"/>
              <a:t>Has something changed?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81435" y="6340231"/>
            <a:ext cx="5561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Adapted from Ted Johnson’s SIGMOD 2003 Tutorial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08010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792163"/>
          </a:xfrm>
        </p:spPr>
        <p:txBody>
          <a:bodyPr/>
          <a:lstStyle/>
          <a:p>
            <a:r>
              <a:rPr lang="en-US" sz="4000">
                <a:solidFill>
                  <a:schemeClr val="accent2"/>
                </a:solidFill>
              </a:rPr>
              <a:t>Data Retrieval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Exported data sets are often a view of the actual data.  Problems occur because: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Source data not properly understood.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Need for derived data not understood.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Just plain mistakes.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Inner join vs. outer join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Understanding NULL values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Computational constraints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E.g., too expensive to give a full history, we</a:t>
            </a:r>
            <a:r>
              <a:rPr lang="ja-JP" altLang="en-US" sz="2400" dirty="0">
                <a:latin typeface="Arial"/>
              </a:rPr>
              <a:t>’</a:t>
            </a:r>
            <a:r>
              <a:rPr lang="en-US" sz="2400" dirty="0" err="1"/>
              <a:t>ll</a:t>
            </a:r>
            <a:r>
              <a:rPr lang="en-US" sz="2400" dirty="0"/>
              <a:t> supply a snapshot.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Incompatibility</a:t>
            </a:r>
          </a:p>
          <a:p>
            <a:pPr lvl="1">
              <a:lnSpc>
                <a:spcPct val="90000"/>
              </a:lnSpc>
            </a:pPr>
            <a:r>
              <a:rPr lang="en-US" sz="2400" dirty="0" err="1"/>
              <a:t>Ebcdic</a:t>
            </a:r>
            <a:r>
              <a:rPr lang="en-US" sz="2400" dirty="0" smtClean="0"/>
              <a:t>? Unicode?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3681435" y="6340231"/>
            <a:ext cx="5561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Adapted from Ted Johnson’s SIGMOD 2003 Tutorial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68199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Science – One Definition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654662" y="2300267"/>
            <a:ext cx="2081827" cy="108680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http://static.squarespace.com/static/5150aec6e4b0e340ec52710a/t/51525c33e4b0b3e0d10f77ab/1364352052403/Data_Science_V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032" y="1417638"/>
            <a:ext cx="5029200" cy="4800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598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715963"/>
          </a:xfrm>
        </p:spPr>
        <p:txBody>
          <a:bodyPr/>
          <a:lstStyle/>
          <a:p>
            <a:r>
              <a:rPr lang="en-US" sz="4000">
                <a:solidFill>
                  <a:schemeClr val="accent2"/>
                </a:solidFill>
              </a:rPr>
              <a:t>Data Mining and Analysis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r>
              <a:rPr lang="en-US" sz="2800" dirty="0"/>
              <a:t>What are you doing with all this data anyway?</a:t>
            </a:r>
          </a:p>
          <a:p>
            <a:r>
              <a:rPr lang="en-US" sz="2800" dirty="0"/>
              <a:t>Problems in the analysis.</a:t>
            </a:r>
          </a:p>
          <a:p>
            <a:pPr lvl="1"/>
            <a:r>
              <a:rPr lang="en-US" sz="2400" dirty="0"/>
              <a:t>Scale and performance</a:t>
            </a:r>
          </a:p>
          <a:p>
            <a:pPr lvl="1"/>
            <a:r>
              <a:rPr lang="en-US" sz="2400" dirty="0"/>
              <a:t>Confidence bounds?</a:t>
            </a:r>
          </a:p>
          <a:p>
            <a:pPr lvl="1"/>
            <a:r>
              <a:rPr lang="en-US" sz="2400" dirty="0"/>
              <a:t>Black boxes and dart boards</a:t>
            </a:r>
          </a:p>
          <a:p>
            <a:pPr lvl="1"/>
            <a:r>
              <a:rPr lang="en-US" sz="2400" dirty="0" smtClean="0"/>
              <a:t>Attachment </a:t>
            </a:r>
            <a:r>
              <a:rPr lang="en-US" sz="2400" dirty="0"/>
              <a:t>to models</a:t>
            </a:r>
          </a:p>
          <a:p>
            <a:pPr lvl="1"/>
            <a:r>
              <a:rPr lang="en-US" sz="2400" dirty="0"/>
              <a:t>Insufficient domain expertise</a:t>
            </a:r>
          </a:p>
          <a:p>
            <a:pPr lvl="1"/>
            <a:r>
              <a:rPr lang="en-US" sz="2400" dirty="0"/>
              <a:t>Casual empiricism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81435" y="6340231"/>
            <a:ext cx="5561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Adapted from Ted Johnson’s SIGMOD 2003 Tutorial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70350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715963"/>
          </a:xfrm>
        </p:spPr>
        <p:txBody>
          <a:bodyPr/>
          <a:lstStyle/>
          <a:p>
            <a:r>
              <a:rPr lang="en-US" sz="4000" dirty="0" smtClean="0">
                <a:solidFill>
                  <a:schemeClr val="accent2"/>
                </a:solidFill>
              </a:rPr>
              <a:t>Retrieval and Mining - Solutions</a:t>
            </a:r>
            <a:endParaRPr lang="en-US" sz="4000" dirty="0">
              <a:solidFill>
                <a:schemeClr val="accent2"/>
              </a:solidFill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3700" y="914400"/>
            <a:ext cx="8382000" cy="5211763"/>
          </a:xfrm>
        </p:spPr>
        <p:txBody>
          <a:bodyPr/>
          <a:lstStyle/>
          <a:p>
            <a:r>
              <a:rPr lang="en-US" sz="2800"/>
              <a:t>Data exploration</a:t>
            </a:r>
          </a:p>
          <a:p>
            <a:pPr lvl="1"/>
            <a:r>
              <a:rPr lang="en-US" sz="2400"/>
              <a:t>Determine which models and techniques are appropriate, find data bugs, develop domain expertise.</a:t>
            </a:r>
          </a:p>
          <a:p>
            <a:r>
              <a:rPr lang="en-US" sz="2800"/>
              <a:t>Continuous analysis</a:t>
            </a:r>
          </a:p>
          <a:p>
            <a:pPr lvl="1"/>
            <a:r>
              <a:rPr lang="en-US" sz="2400"/>
              <a:t>Are the results stable? How do they change?</a:t>
            </a:r>
          </a:p>
          <a:p>
            <a:r>
              <a:rPr lang="en-US" sz="2800"/>
              <a:t>Accountability</a:t>
            </a:r>
          </a:p>
          <a:p>
            <a:pPr lvl="1"/>
            <a:r>
              <a:rPr lang="en-US" sz="2400"/>
              <a:t>Make the analysis part of the feedback loop.</a:t>
            </a:r>
          </a:p>
          <a:p>
            <a:pPr lvl="1"/>
            <a:endParaRPr lang="en-US" sz="2400"/>
          </a:p>
        </p:txBody>
      </p:sp>
      <p:sp>
        <p:nvSpPr>
          <p:cNvPr id="4" name="TextBox 3"/>
          <p:cNvSpPr txBox="1"/>
          <p:nvPr/>
        </p:nvSpPr>
        <p:spPr>
          <a:xfrm>
            <a:off x="3681435" y="6340231"/>
            <a:ext cx="5561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Adapted from Ted Johnson’s SIGMOD 2003 Tutorial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077587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792163"/>
          </a:xfrm>
        </p:spPr>
        <p:txBody>
          <a:bodyPr/>
          <a:lstStyle/>
          <a:p>
            <a:r>
              <a:rPr lang="en-US" sz="4000">
                <a:solidFill>
                  <a:schemeClr val="accent2"/>
                </a:solidFill>
              </a:rPr>
              <a:t>Data Quality Constraints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Many data quality problems can be captured by </a:t>
            </a:r>
            <a:r>
              <a:rPr lang="en-US" sz="2800" i="1"/>
              <a:t>static</a:t>
            </a:r>
            <a:r>
              <a:rPr lang="en-US" sz="2800"/>
              <a:t> constraints based on the schema.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Nulls not allowed, field domains, foreign key constraints, etc.</a:t>
            </a:r>
          </a:p>
          <a:p>
            <a:pPr>
              <a:lnSpc>
                <a:spcPct val="90000"/>
              </a:lnSpc>
            </a:pPr>
            <a:r>
              <a:rPr lang="en-US" sz="2800"/>
              <a:t>Many others are due to problems in workflow, and can be captured by </a:t>
            </a:r>
            <a:r>
              <a:rPr lang="en-US" sz="2800" i="1"/>
              <a:t>dynamic</a:t>
            </a:r>
            <a:r>
              <a:rPr lang="en-US" sz="2800"/>
              <a:t> constraints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E.g., orders above $200 are processed by Biller 2</a:t>
            </a:r>
          </a:p>
          <a:p>
            <a:pPr>
              <a:lnSpc>
                <a:spcPct val="90000"/>
              </a:lnSpc>
            </a:pPr>
            <a:r>
              <a:rPr lang="en-US" sz="2800"/>
              <a:t>The constraints follow an 80-20 rule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A few constraints capture most cases, thousands of constraints to capture the last few cases.</a:t>
            </a:r>
          </a:p>
          <a:p>
            <a:pPr>
              <a:lnSpc>
                <a:spcPct val="90000"/>
              </a:lnSpc>
            </a:pPr>
            <a:r>
              <a:rPr lang="en-US" sz="2800"/>
              <a:t>Constraints are measurable.  </a:t>
            </a:r>
            <a:r>
              <a:rPr lang="en-US" sz="2800">
                <a:solidFill>
                  <a:srgbClr val="0000FF"/>
                </a:solidFill>
              </a:rPr>
              <a:t>Data Quality Metrics</a:t>
            </a:r>
            <a:r>
              <a:rPr lang="en-US" sz="280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81435" y="6340231"/>
            <a:ext cx="5561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Adapted from Ted Johnson’s SIGMOD 2003 Tutorial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54765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715963"/>
          </a:xfrm>
        </p:spPr>
        <p:txBody>
          <a:bodyPr/>
          <a:lstStyle/>
          <a:p>
            <a:r>
              <a:rPr lang="en-US" sz="4000">
                <a:solidFill>
                  <a:schemeClr val="accent2"/>
                </a:solidFill>
              </a:rPr>
              <a:t>Data Quality Metrics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r>
              <a:rPr lang="en-US" sz="2800"/>
              <a:t>We want a measurable quantity</a:t>
            </a:r>
          </a:p>
          <a:p>
            <a:pPr lvl="1"/>
            <a:r>
              <a:rPr lang="en-US" sz="2400"/>
              <a:t>Indicates what is wrong and how to improve</a:t>
            </a:r>
          </a:p>
          <a:p>
            <a:pPr lvl="1"/>
            <a:r>
              <a:rPr lang="en-US" sz="2400"/>
              <a:t>Realize that DQ is a messy problem, no set of numbers will be perfect</a:t>
            </a:r>
          </a:p>
          <a:p>
            <a:r>
              <a:rPr lang="en-US" sz="2800"/>
              <a:t>Types of metrics</a:t>
            </a:r>
          </a:p>
          <a:p>
            <a:pPr lvl="1"/>
            <a:r>
              <a:rPr lang="en-US" sz="2400"/>
              <a:t>Static vs. dynamic constraints</a:t>
            </a:r>
          </a:p>
          <a:p>
            <a:pPr lvl="1"/>
            <a:r>
              <a:rPr lang="en-US" sz="2400"/>
              <a:t>Operational vs. diagnostic</a:t>
            </a:r>
          </a:p>
          <a:p>
            <a:r>
              <a:rPr lang="en-US" sz="2800"/>
              <a:t>Metrics should be </a:t>
            </a:r>
            <a:r>
              <a:rPr lang="en-US" sz="2800" i="1"/>
              <a:t>directionally correct</a:t>
            </a:r>
            <a:r>
              <a:rPr lang="en-US" sz="2800"/>
              <a:t> with an improvement in use of the data.</a:t>
            </a:r>
          </a:p>
          <a:p>
            <a:r>
              <a:rPr lang="en-US" sz="2800"/>
              <a:t>A very large number metrics are possible</a:t>
            </a:r>
          </a:p>
          <a:p>
            <a:pPr lvl="1"/>
            <a:r>
              <a:rPr lang="en-US" sz="2400"/>
              <a:t>Choose the most important ones.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81435" y="6340231"/>
            <a:ext cx="5561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Adapted from Ted Johnson’s SIGMOD 2003 Tutorial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457092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sz="4000">
                <a:solidFill>
                  <a:schemeClr val="accent2"/>
                </a:solidFill>
              </a:rPr>
              <a:t>Examples of Data Quality Metrics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r>
              <a:rPr lang="en-US" sz="2800"/>
              <a:t>Conformance to schema</a:t>
            </a:r>
          </a:p>
          <a:p>
            <a:pPr lvl="1"/>
            <a:r>
              <a:rPr lang="en-US" sz="2400"/>
              <a:t>Evaluate constraints on a snapshot.</a:t>
            </a:r>
          </a:p>
          <a:p>
            <a:r>
              <a:rPr lang="en-US" sz="2800"/>
              <a:t>Conformance to business rules</a:t>
            </a:r>
          </a:p>
          <a:p>
            <a:pPr lvl="1"/>
            <a:r>
              <a:rPr lang="en-US" sz="2400"/>
              <a:t>Evaluate constraints on changes in the database.</a:t>
            </a:r>
          </a:p>
          <a:p>
            <a:r>
              <a:rPr lang="en-US" sz="2800"/>
              <a:t>Accuracy</a:t>
            </a:r>
          </a:p>
          <a:p>
            <a:pPr lvl="1"/>
            <a:r>
              <a:rPr lang="en-US" sz="2400"/>
              <a:t>Perform inventory (expensive), or use proxy (track complaints).  Audit samples?</a:t>
            </a:r>
          </a:p>
          <a:p>
            <a:r>
              <a:rPr lang="en-US" sz="2800"/>
              <a:t>Accessibility</a:t>
            </a:r>
          </a:p>
          <a:p>
            <a:r>
              <a:rPr lang="en-US" sz="2800"/>
              <a:t>Interpretability</a:t>
            </a:r>
          </a:p>
          <a:p>
            <a:r>
              <a:rPr lang="en-US" sz="2800"/>
              <a:t>Glitches in analysis</a:t>
            </a:r>
          </a:p>
          <a:p>
            <a:r>
              <a:rPr lang="en-US" sz="2800"/>
              <a:t>Successful completion of end-to-end process</a:t>
            </a:r>
          </a:p>
          <a:p>
            <a:endParaRPr lang="en-US" sz="2800"/>
          </a:p>
        </p:txBody>
      </p:sp>
      <p:sp>
        <p:nvSpPr>
          <p:cNvPr id="4" name="TextBox 3"/>
          <p:cNvSpPr txBox="1"/>
          <p:nvPr/>
        </p:nvSpPr>
        <p:spPr>
          <a:xfrm>
            <a:off x="3681435" y="6340231"/>
            <a:ext cx="5561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Adapted from Ted Johnson’s SIGMOD 2003 Tutorial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70033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792163"/>
          </a:xfrm>
        </p:spPr>
        <p:txBody>
          <a:bodyPr/>
          <a:lstStyle/>
          <a:p>
            <a:r>
              <a:rPr lang="en-US" sz="4000">
                <a:solidFill>
                  <a:schemeClr val="accent2"/>
                </a:solidFill>
              </a:rPr>
              <a:t>Technical Approaches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r>
              <a:rPr lang="en-US" sz="2800" dirty="0"/>
              <a:t>We need a multi-disciplinary approach to attack data quality problems</a:t>
            </a:r>
          </a:p>
          <a:p>
            <a:pPr lvl="1"/>
            <a:r>
              <a:rPr lang="en-US" sz="2400" dirty="0"/>
              <a:t>No one approach solves all problem</a:t>
            </a:r>
          </a:p>
          <a:p>
            <a:r>
              <a:rPr lang="en-US" sz="2800" dirty="0">
                <a:solidFill>
                  <a:srgbClr val="0000FF"/>
                </a:solidFill>
              </a:rPr>
              <a:t>Process management</a:t>
            </a:r>
          </a:p>
          <a:p>
            <a:pPr lvl="1"/>
            <a:r>
              <a:rPr lang="en-US" sz="2400" dirty="0"/>
              <a:t>Ensure proper procedures</a:t>
            </a:r>
          </a:p>
          <a:p>
            <a:r>
              <a:rPr lang="en-US" sz="2800" dirty="0">
                <a:solidFill>
                  <a:srgbClr val="0000FF"/>
                </a:solidFill>
              </a:rPr>
              <a:t>Statistics</a:t>
            </a:r>
          </a:p>
          <a:p>
            <a:pPr lvl="1"/>
            <a:r>
              <a:rPr lang="en-US" sz="2400" dirty="0"/>
              <a:t>Focus on analysis: find and repair anomalies in data.</a:t>
            </a:r>
          </a:p>
          <a:p>
            <a:r>
              <a:rPr lang="en-US" sz="2800" dirty="0">
                <a:solidFill>
                  <a:srgbClr val="0000FF"/>
                </a:solidFill>
              </a:rPr>
              <a:t>Database</a:t>
            </a:r>
          </a:p>
          <a:p>
            <a:pPr lvl="1"/>
            <a:r>
              <a:rPr lang="en-US" sz="2400" dirty="0"/>
              <a:t>Focus on relationships: ensure consistency.</a:t>
            </a:r>
          </a:p>
          <a:p>
            <a:r>
              <a:rPr lang="en-US" sz="2800" dirty="0">
                <a:solidFill>
                  <a:srgbClr val="0000FF"/>
                </a:solidFill>
              </a:rPr>
              <a:t>Metadata / domain expertise</a:t>
            </a:r>
          </a:p>
          <a:p>
            <a:pPr lvl="1"/>
            <a:r>
              <a:rPr lang="en-US" sz="2400" dirty="0"/>
              <a:t>What does it mean? Interpretation</a:t>
            </a:r>
          </a:p>
          <a:p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81435" y="6340231"/>
            <a:ext cx="5561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Adapted from Ted Johnson’s SIGMOD 2003 Tutorial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59249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Some Notes on the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9562"/>
            <a:ext cx="8229600" cy="5858438"/>
          </a:xfrm>
        </p:spPr>
        <p:txBody>
          <a:bodyPr>
            <a:normAutofit/>
          </a:bodyPr>
          <a:lstStyle/>
          <a:p>
            <a:r>
              <a:rPr lang="en-US" dirty="0" smtClean="0"/>
              <a:t>HW1 due </a:t>
            </a:r>
            <a:r>
              <a:rPr lang="en-US" dirty="0" smtClean="0"/>
              <a:t>Thursday</a:t>
            </a:r>
          </a:p>
          <a:p>
            <a:endParaRPr lang="en-US" dirty="0"/>
          </a:p>
          <a:p>
            <a:r>
              <a:rPr lang="en-US" dirty="0" smtClean="0"/>
              <a:t>FINAL PROJECTS </a:t>
            </a:r>
            <a:endParaRPr lang="en-US" dirty="0"/>
          </a:p>
          <a:p>
            <a:pPr lvl="1"/>
            <a:r>
              <a:rPr lang="en-US" b="1" dirty="0"/>
              <a:t>Project Teams (due Friday 9/26/14)</a:t>
            </a:r>
          </a:p>
          <a:p>
            <a:pPr lvl="1"/>
            <a:r>
              <a:rPr lang="en-US" b="1" dirty="0" smtClean="0"/>
              <a:t>Project </a:t>
            </a:r>
            <a:r>
              <a:rPr lang="en-US" b="1" dirty="0"/>
              <a:t>Preferences (due Wednesday 10/1/14)</a:t>
            </a:r>
          </a:p>
          <a:p>
            <a:pPr lvl="1"/>
            <a:r>
              <a:rPr lang="en-US" b="1" dirty="0"/>
              <a:t>Project Assignments (Friday 10/3/14)</a:t>
            </a:r>
          </a:p>
          <a:p>
            <a:pPr lvl="1"/>
            <a:r>
              <a:rPr lang="en-US" b="1" dirty="0"/>
              <a:t>Project Proposals (due Friday 10/10/14)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77540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 – 5 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61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M. Franklin</a:t>
            </a:r>
          </a:p>
        </p:txBody>
      </p:sp>
      <p:sp>
        <p:nvSpPr>
          <p:cNvPr id="3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BNCOD 2009</a:t>
            </a:r>
            <a:r>
              <a:rPr lang="en-US">
                <a:solidFill>
                  <a:srgbClr val="FFFF99"/>
                </a:solidFill>
              </a:rPr>
              <a:t>                                                       </a:t>
            </a:r>
            <a:r>
              <a:rPr lang="en-US"/>
              <a:t>7 July 2009 </a:t>
            </a:r>
            <a:r>
              <a:rPr lang="en-US">
                <a:solidFill>
                  <a:srgbClr val="FFFF99"/>
                </a:solidFill>
              </a:rPr>
              <a:t>                                                          </a:t>
            </a:r>
          </a:p>
        </p:txBody>
      </p:sp>
      <p:sp>
        <p:nvSpPr>
          <p:cNvPr id="179238" name="Rectangle 38"/>
          <p:cNvSpPr>
            <a:spLocks noChangeArrowheads="1"/>
          </p:cNvSpPr>
          <p:nvPr/>
        </p:nvSpPr>
        <p:spPr bwMode="auto">
          <a:xfrm>
            <a:off x="4038600" y="1371600"/>
            <a:ext cx="5029200" cy="4953000"/>
          </a:xfrm>
          <a:prstGeom prst="rect">
            <a:avLst/>
          </a:prstGeom>
          <a:gradFill rotWithShape="1">
            <a:gsLst>
              <a:gs pos="0">
                <a:srgbClr val="666666"/>
              </a:gs>
              <a:gs pos="100000">
                <a:srgbClr val="B2B2B2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Schema and Data Integration </a:t>
            </a:r>
            <a:endParaRPr lang="en-US" dirty="0"/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482" y="2209800"/>
            <a:ext cx="3886200" cy="2438400"/>
          </a:xfrm>
        </p:spPr>
        <p:txBody>
          <a:bodyPr>
            <a:normAutofit fontScale="77500" lnSpcReduction="20000"/>
          </a:bodyPr>
          <a:lstStyle/>
          <a:p>
            <a:pPr>
              <a:buFontTx/>
              <a:buNone/>
            </a:pPr>
            <a:r>
              <a:rPr lang="en-US" dirty="0" smtClean="0"/>
              <a:t>Which problems does Integration exacerbate?</a:t>
            </a:r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r>
              <a:rPr lang="en-US" dirty="0" smtClean="0"/>
              <a:t>Which problems does schema on write help?</a:t>
            </a:r>
            <a:endParaRPr lang="en-US" dirty="0"/>
          </a:p>
          <a:p>
            <a:pPr>
              <a:buFontTx/>
              <a:buNone/>
            </a:pPr>
            <a:endParaRPr lang="en-US" dirty="0"/>
          </a:p>
        </p:txBody>
      </p:sp>
      <p:sp>
        <p:nvSpPr>
          <p:cNvPr id="179204" name="Rectangle 4"/>
          <p:cNvSpPr>
            <a:spLocks noChangeArrowheads="1"/>
          </p:cNvSpPr>
          <p:nvPr/>
        </p:nvSpPr>
        <p:spPr bwMode="auto">
          <a:xfrm>
            <a:off x="6538913" y="207327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endParaRPr lang="en-US" sz="2400">
              <a:solidFill>
                <a:schemeClr val="bg1"/>
              </a:solidFill>
              <a:latin typeface="Verdana" charset="0"/>
            </a:endParaRPr>
          </a:p>
        </p:txBody>
      </p:sp>
      <p:sp>
        <p:nvSpPr>
          <p:cNvPr id="179206" name="Oval 6"/>
          <p:cNvSpPr>
            <a:spLocks noChangeArrowheads="1"/>
          </p:cNvSpPr>
          <p:nvPr/>
        </p:nvSpPr>
        <p:spPr bwMode="auto">
          <a:xfrm>
            <a:off x="5476875" y="2449513"/>
            <a:ext cx="2220913" cy="582612"/>
          </a:xfrm>
          <a:prstGeom prst="ellipse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79207" name="Group 7"/>
          <p:cNvGrpSpPr>
            <a:grpSpLocks/>
          </p:cNvGrpSpPr>
          <p:nvPr/>
        </p:nvGrpSpPr>
        <p:grpSpPr bwMode="auto">
          <a:xfrm>
            <a:off x="4900613" y="2982913"/>
            <a:ext cx="3662362" cy="1790700"/>
            <a:chOff x="864" y="1584"/>
            <a:chExt cx="4032" cy="1728"/>
          </a:xfrm>
        </p:grpSpPr>
        <p:sp>
          <p:nvSpPr>
            <p:cNvPr id="179208" name="Line 8"/>
            <p:cNvSpPr>
              <a:spLocks noChangeShapeType="1"/>
            </p:cNvSpPr>
            <p:nvPr/>
          </p:nvSpPr>
          <p:spPr bwMode="auto">
            <a:xfrm flipV="1">
              <a:off x="864" y="1584"/>
              <a:ext cx="1296" cy="172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209" name="Line 9"/>
            <p:cNvSpPr>
              <a:spLocks noChangeShapeType="1"/>
            </p:cNvSpPr>
            <p:nvPr/>
          </p:nvSpPr>
          <p:spPr bwMode="auto">
            <a:xfrm flipV="1">
              <a:off x="1776" y="1632"/>
              <a:ext cx="672" cy="168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210" name="Line 10"/>
            <p:cNvSpPr>
              <a:spLocks noChangeShapeType="1"/>
            </p:cNvSpPr>
            <p:nvPr/>
          </p:nvSpPr>
          <p:spPr bwMode="auto">
            <a:xfrm flipV="1">
              <a:off x="2832" y="1632"/>
              <a:ext cx="0" cy="168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211" name="Line 11"/>
            <p:cNvSpPr>
              <a:spLocks noChangeShapeType="1"/>
            </p:cNvSpPr>
            <p:nvPr/>
          </p:nvSpPr>
          <p:spPr bwMode="auto">
            <a:xfrm flipH="1" flipV="1">
              <a:off x="3072" y="1632"/>
              <a:ext cx="816" cy="168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212" name="Line 12"/>
            <p:cNvSpPr>
              <a:spLocks noChangeShapeType="1"/>
            </p:cNvSpPr>
            <p:nvPr/>
          </p:nvSpPr>
          <p:spPr bwMode="auto">
            <a:xfrm flipH="1" flipV="1">
              <a:off x="3408" y="1584"/>
              <a:ext cx="1488" cy="172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79213" name="Group 13"/>
          <p:cNvGrpSpPr>
            <a:grpSpLocks/>
          </p:cNvGrpSpPr>
          <p:nvPr/>
        </p:nvGrpSpPr>
        <p:grpSpPr bwMode="auto">
          <a:xfrm>
            <a:off x="4419600" y="4773613"/>
            <a:ext cx="4448175" cy="249237"/>
            <a:chOff x="336" y="3312"/>
            <a:chExt cx="4896" cy="240"/>
          </a:xfrm>
        </p:grpSpPr>
        <p:sp>
          <p:nvSpPr>
            <p:cNvPr id="179214" name="Rectangle 14"/>
            <p:cNvSpPr>
              <a:spLocks noChangeArrowheads="1"/>
            </p:cNvSpPr>
            <p:nvPr/>
          </p:nvSpPr>
          <p:spPr bwMode="auto">
            <a:xfrm>
              <a:off x="336" y="3312"/>
              <a:ext cx="864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>
                  <a:solidFill>
                    <a:srgbClr val="000109"/>
                  </a:solidFill>
                  <a:latin typeface="Comic Sans MS" charset="0"/>
                </a:rPr>
                <a:t>wrapper</a:t>
              </a:r>
            </a:p>
          </p:txBody>
        </p:sp>
        <p:sp>
          <p:nvSpPr>
            <p:cNvPr id="179215" name="Rectangle 15"/>
            <p:cNvSpPr>
              <a:spLocks noChangeArrowheads="1"/>
            </p:cNvSpPr>
            <p:nvPr/>
          </p:nvSpPr>
          <p:spPr bwMode="auto">
            <a:xfrm>
              <a:off x="1344" y="3312"/>
              <a:ext cx="864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>
                  <a:solidFill>
                    <a:srgbClr val="000109"/>
                  </a:solidFill>
                  <a:latin typeface="Comic Sans MS" charset="0"/>
                </a:rPr>
                <a:t>wrapper</a:t>
              </a:r>
            </a:p>
          </p:txBody>
        </p:sp>
        <p:sp>
          <p:nvSpPr>
            <p:cNvPr id="179216" name="Rectangle 16"/>
            <p:cNvSpPr>
              <a:spLocks noChangeArrowheads="1"/>
            </p:cNvSpPr>
            <p:nvPr/>
          </p:nvSpPr>
          <p:spPr bwMode="auto">
            <a:xfrm>
              <a:off x="2352" y="3312"/>
              <a:ext cx="864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>
                  <a:solidFill>
                    <a:srgbClr val="000109"/>
                  </a:solidFill>
                  <a:latin typeface="Comic Sans MS" charset="0"/>
                </a:rPr>
                <a:t>wrapper</a:t>
              </a:r>
            </a:p>
          </p:txBody>
        </p:sp>
        <p:sp>
          <p:nvSpPr>
            <p:cNvPr id="179217" name="Rectangle 17"/>
            <p:cNvSpPr>
              <a:spLocks noChangeArrowheads="1"/>
            </p:cNvSpPr>
            <p:nvPr/>
          </p:nvSpPr>
          <p:spPr bwMode="auto">
            <a:xfrm>
              <a:off x="3360" y="3312"/>
              <a:ext cx="864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>
                  <a:solidFill>
                    <a:srgbClr val="000109"/>
                  </a:solidFill>
                  <a:latin typeface="Comic Sans MS" charset="0"/>
                </a:rPr>
                <a:t>wrapper</a:t>
              </a:r>
            </a:p>
          </p:txBody>
        </p:sp>
        <p:sp>
          <p:nvSpPr>
            <p:cNvPr id="179218" name="Rectangle 18"/>
            <p:cNvSpPr>
              <a:spLocks noChangeArrowheads="1"/>
            </p:cNvSpPr>
            <p:nvPr/>
          </p:nvSpPr>
          <p:spPr bwMode="auto">
            <a:xfrm>
              <a:off x="4368" y="3312"/>
              <a:ext cx="864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>
                  <a:solidFill>
                    <a:srgbClr val="000109"/>
                  </a:solidFill>
                  <a:latin typeface="Comic Sans MS" charset="0"/>
                </a:rPr>
                <a:t>wrapper</a:t>
              </a:r>
            </a:p>
          </p:txBody>
        </p:sp>
      </p:grpSp>
      <p:sp>
        <p:nvSpPr>
          <p:cNvPr id="179219" name="Text Box 19"/>
          <p:cNvSpPr txBox="1">
            <a:spLocks noChangeArrowheads="1"/>
          </p:cNvSpPr>
          <p:nvPr/>
        </p:nvSpPr>
        <p:spPr bwMode="auto">
          <a:xfrm>
            <a:off x="5688013" y="2646363"/>
            <a:ext cx="18780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>
                <a:solidFill>
                  <a:schemeClr val="bg1"/>
                </a:solidFill>
                <a:latin typeface="Comic Sans MS" charset="0"/>
              </a:rPr>
              <a:t>Mediated Schema</a:t>
            </a:r>
          </a:p>
        </p:txBody>
      </p:sp>
      <p:grpSp>
        <p:nvGrpSpPr>
          <p:cNvPr id="179220" name="Group 20"/>
          <p:cNvGrpSpPr>
            <a:grpSpLocks/>
          </p:cNvGrpSpPr>
          <p:nvPr/>
        </p:nvGrpSpPr>
        <p:grpSpPr bwMode="auto">
          <a:xfrm>
            <a:off x="4637088" y="5145088"/>
            <a:ext cx="447675" cy="446087"/>
            <a:chOff x="576" y="3670"/>
            <a:chExt cx="492" cy="432"/>
          </a:xfrm>
        </p:grpSpPr>
        <p:sp>
          <p:nvSpPr>
            <p:cNvPr id="179221" name="AutoShape 21"/>
            <p:cNvSpPr>
              <a:spLocks noChangeArrowheads="1"/>
            </p:cNvSpPr>
            <p:nvPr/>
          </p:nvSpPr>
          <p:spPr bwMode="auto">
            <a:xfrm>
              <a:off x="576" y="3670"/>
              <a:ext cx="492" cy="432"/>
            </a:xfrm>
            <a:prstGeom prst="flowChartMultidocumen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222" name="AutoShape 22"/>
            <p:cNvSpPr>
              <a:spLocks noChangeArrowheads="1"/>
            </p:cNvSpPr>
            <p:nvPr/>
          </p:nvSpPr>
          <p:spPr bwMode="auto">
            <a:xfrm>
              <a:off x="687" y="3744"/>
              <a:ext cx="270" cy="240"/>
            </a:xfrm>
            <a:prstGeom prst="horizontalScroll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79223" name="Group 23"/>
          <p:cNvGrpSpPr>
            <a:grpSpLocks/>
          </p:cNvGrpSpPr>
          <p:nvPr/>
        </p:nvGrpSpPr>
        <p:grpSpPr bwMode="auto">
          <a:xfrm>
            <a:off x="5561013" y="5145088"/>
            <a:ext cx="447675" cy="446087"/>
            <a:chOff x="576" y="3670"/>
            <a:chExt cx="492" cy="432"/>
          </a:xfrm>
        </p:grpSpPr>
        <p:sp>
          <p:nvSpPr>
            <p:cNvPr id="179224" name="AutoShape 24"/>
            <p:cNvSpPr>
              <a:spLocks noChangeArrowheads="1"/>
            </p:cNvSpPr>
            <p:nvPr/>
          </p:nvSpPr>
          <p:spPr bwMode="auto">
            <a:xfrm>
              <a:off x="576" y="3670"/>
              <a:ext cx="492" cy="432"/>
            </a:xfrm>
            <a:prstGeom prst="flowChartMultidocumen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225" name="AutoShape 25"/>
            <p:cNvSpPr>
              <a:spLocks noChangeArrowheads="1"/>
            </p:cNvSpPr>
            <p:nvPr/>
          </p:nvSpPr>
          <p:spPr bwMode="auto">
            <a:xfrm>
              <a:off x="687" y="3744"/>
              <a:ext cx="270" cy="240"/>
            </a:xfrm>
            <a:prstGeom prst="horizontalScroll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79226" name="Group 26"/>
          <p:cNvGrpSpPr>
            <a:grpSpLocks/>
          </p:cNvGrpSpPr>
          <p:nvPr/>
        </p:nvGrpSpPr>
        <p:grpSpPr bwMode="auto">
          <a:xfrm>
            <a:off x="6457950" y="5145088"/>
            <a:ext cx="447675" cy="446087"/>
            <a:chOff x="576" y="3670"/>
            <a:chExt cx="492" cy="432"/>
          </a:xfrm>
        </p:grpSpPr>
        <p:sp>
          <p:nvSpPr>
            <p:cNvPr id="179227" name="AutoShape 27"/>
            <p:cNvSpPr>
              <a:spLocks noChangeArrowheads="1"/>
            </p:cNvSpPr>
            <p:nvPr/>
          </p:nvSpPr>
          <p:spPr bwMode="auto">
            <a:xfrm>
              <a:off x="576" y="3670"/>
              <a:ext cx="492" cy="432"/>
            </a:xfrm>
            <a:prstGeom prst="flowChartMultidocumen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228" name="AutoShape 28"/>
            <p:cNvSpPr>
              <a:spLocks noChangeArrowheads="1"/>
            </p:cNvSpPr>
            <p:nvPr/>
          </p:nvSpPr>
          <p:spPr bwMode="auto">
            <a:xfrm>
              <a:off x="687" y="3744"/>
              <a:ext cx="270" cy="240"/>
            </a:xfrm>
            <a:prstGeom prst="horizontalScroll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79229" name="Group 29"/>
          <p:cNvGrpSpPr>
            <a:grpSpLocks/>
          </p:cNvGrpSpPr>
          <p:nvPr/>
        </p:nvGrpSpPr>
        <p:grpSpPr bwMode="auto">
          <a:xfrm>
            <a:off x="7353300" y="5145088"/>
            <a:ext cx="446088" cy="446087"/>
            <a:chOff x="576" y="3670"/>
            <a:chExt cx="492" cy="432"/>
          </a:xfrm>
        </p:grpSpPr>
        <p:sp>
          <p:nvSpPr>
            <p:cNvPr id="179230" name="AutoShape 30"/>
            <p:cNvSpPr>
              <a:spLocks noChangeArrowheads="1"/>
            </p:cNvSpPr>
            <p:nvPr/>
          </p:nvSpPr>
          <p:spPr bwMode="auto">
            <a:xfrm>
              <a:off x="576" y="3670"/>
              <a:ext cx="492" cy="432"/>
            </a:xfrm>
            <a:prstGeom prst="flowChartMultidocumen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231" name="AutoShape 31"/>
            <p:cNvSpPr>
              <a:spLocks noChangeArrowheads="1"/>
            </p:cNvSpPr>
            <p:nvPr/>
          </p:nvSpPr>
          <p:spPr bwMode="auto">
            <a:xfrm>
              <a:off x="687" y="3744"/>
              <a:ext cx="270" cy="240"/>
            </a:xfrm>
            <a:prstGeom prst="horizontalScroll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79232" name="Group 32"/>
          <p:cNvGrpSpPr>
            <a:grpSpLocks/>
          </p:cNvGrpSpPr>
          <p:nvPr/>
        </p:nvGrpSpPr>
        <p:grpSpPr bwMode="auto">
          <a:xfrm>
            <a:off x="8315325" y="5145088"/>
            <a:ext cx="446088" cy="446087"/>
            <a:chOff x="576" y="3670"/>
            <a:chExt cx="492" cy="432"/>
          </a:xfrm>
        </p:grpSpPr>
        <p:sp>
          <p:nvSpPr>
            <p:cNvPr id="179233" name="AutoShape 33"/>
            <p:cNvSpPr>
              <a:spLocks noChangeArrowheads="1"/>
            </p:cNvSpPr>
            <p:nvPr/>
          </p:nvSpPr>
          <p:spPr bwMode="auto">
            <a:xfrm>
              <a:off x="576" y="3670"/>
              <a:ext cx="492" cy="432"/>
            </a:xfrm>
            <a:prstGeom prst="flowChartMultidocumen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234" name="AutoShape 34"/>
            <p:cNvSpPr>
              <a:spLocks noChangeArrowheads="1"/>
            </p:cNvSpPr>
            <p:nvPr/>
          </p:nvSpPr>
          <p:spPr bwMode="auto">
            <a:xfrm>
              <a:off x="687" y="3744"/>
              <a:ext cx="270" cy="240"/>
            </a:xfrm>
            <a:prstGeom prst="horizontalScroll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79235" name="Picture 35" descr="j029202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76950" y="1447800"/>
            <a:ext cx="105568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9236" name="AutoShape 36"/>
          <p:cNvSpPr>
            <a:spLocks noChangeArrowheads="1"/>
          </p:cNvSpPr>
          <p:nvPr/>
        </p:nvSpPr>
        <p:spPr bwMode="auto">
          <a:xfrm>
            <a:off x="4549775" y="3381375"/>
            <a:ext cx="2487613" cy="3968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>
                <a:latin typeface="Comic Sans MS" charset="0"/>
              </a:rPr>
              <a:t>Semantic mappings</a:t>
            </a:r>
            <a:endParaRPr lang="en-US" sz="2400">
              <a:latin typeface="Comic Sans MS" charset="0"/>
            </a:endParaRPr>
          </a:p>
        </p:txBody>
      </p:sp>
      <p:sp>
        <p:nvSpPr>
          <p:cNvPr id="179237" name="Text Box 37"/>
          <p:cNvSpPr txBox="1">
            <a:spLocks noChangeArrowheads="1"/>
          </p:cNvSpPr>
          <p:nvPr/>
        </p:nvSpPr>
        <p:spPr bwMode="auto">
          <a:xfrm>
            <a:off x="5892800" y="5681663"/>
            <a:ext cx="2917825" cy="4064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000">
                <a:solidFill>
                  <a:schemeClr val="bg1"/>
                </a:solidFill>
              </a:rPr>
              <a:t>Courtesy of Alon Halevy</a:t>
            </a:r>
            <a:endParaRPr lang="en-US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723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715963"/>
          </a:xfrm>
        </p:spPr>
        <p:txBody>
          <a:bodyPr/>
          <a:lstStyle/>
          <a:p>
            <a:r>
              <a:rPr lang="en-US" sz="4000">
                <a:solidFill>
                  <a:schemeClr val="accent2"/>
                </a:solidFill>
              </a:rPr>
              <a:t>Data Integration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r>
              <a:rPr lang="en-US" sz="2800" dirty="0"/>
              <a:t>Combine data sets (acquisitions, across departments).</a:t>
            </a:r>
          </a:p>
          <a:p>
            <a:r>
              <a:rPr lang="en-US" sz="2800" dirty="0"/>
              <a:t>Common source of problems</a:t>
            </a:r>
          </a:p>
          <a:p>
            <a:pPr lvl="1"/>
            <a:r>
              <a:rPr lang="en-US" sz="2400" dirty="0" err="1"/>
              <a:t>Heterogenous</a:t>
            </a:r>
            <a:r>
              <a:rPr lang="en-US" sz="2400" dirty="0"/>
              <a:t> data : no common key, different field formats</a:t>
            </a:r>
          </a:p>
          <a:p>
            <a:pPr lvl="2"/>
            <a:r>
              <a:rPr lang="en-US" sz="2000" dirty="0">
                <a:solidFill>
                  <a:srgbClr val="0000FF"/>
                </a:solidFill>
              </a:rPr>
              <a:t>Approximate matching</a:t>
            </a:r>
          </a:p>
          <a:p>
            <a:pPr lvl="1"/>
            <a:r>
              <a:rPr lang="en-US" sz="2400" dirty="0"/>
              <a:t>Different definitions</a:t>
            </a:r>
          </a:p>
          <a:p>
            <a:pPr lvl="2"/>
            <a:r>
              <a:rPr lang="en-US" sz="2000" dirty="0"/>
              <a:t>What is a customer: an account, an individual, a family, …</a:t>
            </a:r>
          </a:p>
          <a:p>
            <a:pPr lvl="1"/>
            <a:r>
              <a:rPr lang="en-US" sz="2400" dirty="0"/>
              <a:t>Time synchronization</a:t>
            </a:r>
          </a:p>
          <a:p>
            <a:pPr lvl="2"/>
            <a:r>
              <a:rPr lang="en-US" sz="2000" dirty="0"/>
              <a:t>Does the data relate to the same time periods?  Are the time windows compatible?</a:t>
            </a:r>
          </a:p>
          <a:p>
            <a:pPr lvl="1"/>
            <a:r>
              <a:rPr lang="en-US" sz="2400" dirty="0"/>
              <a:t>Legacy data</a:t>
            </a:r>
          </a:p>
          <a:p>
            <a:pPr lvl="2"/>
            <a:r>
              <a:rPr lang="en-US" sz="2000" dirty="0"/>
              <a:t>IMS, spreadsheets, ad-hoc </a:t>
            </a:r>
            <a:r>
              <a:rPr lang="en-US" sz="2000" dirty="0" smtClean="0"/>
              <a:t>structures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3681435" y="6340231"/>
            <a:ext cx="5561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Adapted from Ted Johnson’s SIGMOD 2003 Tutorial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83741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54363"/>
          </a:xfrm>
        </p:spPr>
        <p:txBody>
          <a:bodyPr/>
          <a:lstStyle/>
          <a:p>
            <a:r>
              <a:rPr lang="en-US" dirty="0" smtClean="0"/>
              <a:t>DB-hard Queries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1B168B-89B1-DC47-90F1-28CE2F9126F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7" name="Picture 6" descr="Servers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2895600"/>
            <a:ext cx="4462507" cy="335181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10000" y="2914472"/>
            <a:ext cx="5572031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Lucida Console"/>
              </a:rPr>
              <a:t>SELECT </a:t>
            </a:r>
            <a:r>
              <a:rPr lang="en-US" dirty="0" err="1" smtClean="0">
                <a:latin typeface="Lucida Console"/>
              </a:rPr>
              <a:t>Market_Cap</a:t>
            </a:r>
            <a:endParaRPr lang="en-US" dirty="0" smtClean="0">
              <a:latin typeface="Lucida Console"/>
            </a:endParaRPr>
          </a:p>
          <a:p>
            <a:r>
              <a:rPr lang="en-US" dirty="0" smtClean="0">
                <a:latin typeface="Lucida Console"/>
              </a:rPr>
              <a:t>From Companies</a:t>
            </a:r>
          </a:p>
          <a:p>
            <a:r>
              <a:rPr lang="en-US" dirty="0" smtClean="0">
                <a:latin typeface="Lucida Console"/>
              </a:rPr>
              <a:t>Where </a:t>
            </a:r>
            <a:r>
              <a:rPr lang="en-US" dirty="0" err="1" smtClean="0">
                <a:latin typeface="Lucida Console"/>
              </a:rPr>
              <a:t>Company_Name</a:t>
            </a:r>
            <a:r>
              <a:rPr lang="en-US" dirty="0" smtClean="0">
                <a:latin typeface="Lucida Console"/>
              </a:rPr>
              <a:t> = “Apple”</a:t>
            </a:r>
            <a:endParaRPr lang="en-US" dirty="0">
              <a:latin typeface="Lucida Console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67200" y="4572000"/>
            <a:ext cx="3337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ucida Console"/>
              </a:rPr>
              <a:t>Number of Rows: 0</a:t>
            </a:r>
            <a:endParaRPr lang="en-US" dirty="0">
              <a:latin typeface="Lucida Console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67200" y="5181600"/>
            <a:ext cx="18646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ucida Console"/>
              </a:rPr>
              <a:t>Problem: 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Lucida Console"/>
              </a:rPr>
              <a:t>Missing Data</a:t>
            </a:r>
            <a:endParaRPr lang="en-US" b="1" dirty="0">
              <a:solidFill>
                <a:srgbClr val="FF0000"/>
              </a:solidFill>
              <a:latin typeface="Lucida Console"/>
            </a:endParaRPr>
          </a:p>
        </p:txBody>
      </p:sp>
      <p:graphicFrame>
        <p:nvGraphicFramePr>
          <p:cNvPr id="10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1307285"/>
              </p:ext>
            </p:extLst>
          </p:nvPr>
        </p:nvGraphicFramePr>
        <p:xfrm>
          <a:off x="386639" y="1029350"/>
          <a:ext cx="853906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6356"/>
                <a:gridCol w="2976193"/>
                <a:gridCol w="271651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Company_Name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Market Cap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Google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Googleplex</a:t>
                      </a:r>
                      <a:r>
                        <a:rPr lang="en-US" dirty="0" smtClean="0"/>
                        <a:t>, Mtn. View, CA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$406Bn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Microsoft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Redmond, WA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$392Bn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Intl. Business</a:t>
                      </a:r>
                      <a:r>
                        <a:rPr lang="en-US" baseline="0" dirty="0" smtClean="0"/>
                        <a:t> Machines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Armonk,</a:t>
                      </a:r>
                      <a:r>
                        <a:rPr lang="en-US" baseline="0" dirty="0" smtClean="0"/>
                        <a:t> NY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$194Bn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1389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60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Schema Matching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210"/>
            <a:ext cx="8229600" cy="4525963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en-US" sz="2800" dirty="0" smtClean="0"/>
              <a:t>Original Problem: merge structured databases</a:t>
            </a:r>
          </a:p>
          <a:p>
            <a:pPr lvl="1">
              <a:buFont typeface="Arial"/>
              <a:buChar char="•"/>
            </a:pPr>
            <a:r>
              <a:rPr lang="en-US" sz="2400" dirty="0" smtClean="0"/>
              <a:t>But, even in a looser schema (e.g. </a:t>
            </a:r>
            <a:r>
              <a:rPr lang="en-US" sz="2400" dirty="0" err="1" smtClean="0"/>
              <a:t>NoSQL</a:t>
            </a:r>
            <a:r>
              <a:rPr lang="en-US" sz="2400" dirty="0" smtClean="0"/>
              <a:t>) world structural matching matters</a:t>
            </a:r>
          </a:p>
          <a:p>
            <a:pPr>
              <a:buFont typeface="Arial"/>
              <a:buChar char="•"/>
            </a:pPr>
            <a:r>
              <a:rPr lang="en-US" sz="2800" dirty="0" err="1" smtClean="0"/>
              <a:t>WebTables</a:t>
            </a:r>
            <a:r>
              <a:rPr lang="en-US" sz="2800" dirty="0" smtClean="0"/>
              <a:t> paper shows an extreme version of this </a:t>
            </a:r>
          </a:p>
          <a:p>
            <a:pPr lvl="1">
              <a:buFont typeface="Arial"/>
              <a:buChar char="•"/>
            </a:pPr>
            <a:r>
              <a:rPr lang="en-US" sz="2400" dirty="0" smtClean="0"/>
              <a:t>2.6M Unique schemas (appear &gt;1 time)</a:t>
            </a:r>
          </a:p>
          <a:p>
            <a:pPr lvl="1">
              <a:buFont typeface="Arial"/>
              <a:buChar char="•"/>
            </a:pPr>
            <a:r>
              <a:rPr lang="en-US" sz="2400" dirty="0" smtClean="0"/>
              <a:t>5.4M Unique attribute (field) names (&gt;1 time)</a:t>
            </a:r>
          </a:p>
          <a:p>
            <a:pPr lvl="1">
              <a:buFont typeface="Arial"/>
              <a:buChar char="•"/>
            </a:pPr>
            <a:r>
              <a:rPr lang="en-US" sz="2400" dirty="0" smtClean="0"/>
              <a:t>Found by web </a:t>
            </a:r>
            <a:r>
              <a:rPr lang="en-US" sz="2400" dirty="0" smtClean="0"/>
              <a:t>crawling/scraping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31475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98"/>
          <p:cNvGraphicFramePr>
            <a:graphicFrameLocks noGrp="1"/>
          </p:cNvGraphicFramePr>
          <p:nvPr/>
        </p:nvGraphicFramePr>
        <p:xfrm>
          <a:off x="4648200" y="1371600"/>
          <a:ext cx="4343400" cy="182880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3458633"/>
                <a:gridCol w="884767"/>
              </a:tblGrid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85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Schema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85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85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Freq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85" charset="0"/>
                      </a:endParaRPr>
                    </a:p>
                  </a:txBody>
                  <a:tcPr horzOverflow="overflow"/>
                </a:tc>
              </a:tr>
              <a:tr h="145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85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85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85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85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sp>
        <p:nvSpPr>
          <p:cNvPr id="35853" name="Text Box 31"/>
          <p:cNvSpPr txBox="1">
            <a:spLocks noChangeArrowheads="1"/>
          </p:cNvSpPr>
          <p:nvPr/>
        </p:nvSpPr>
        <p:spPr bwMode="auto">
          <a:xfrm>
            <a:off x="6415088" y="611188"/>
            <a:ext cx="122555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000" dirty="0" err="1" smtClean="0">
                <a:solidFill>
                  <a:schemeClr val="bg1"/>
                </a:solidFill>
                <a:latin typeface="+mn-lt"/>
                <a:ea typeface="+mn-ea"/>
              </a:rPr>
              <a:t>ACSDb</a:t>
            </a:r>
            <a:endParaRPr lang="en-US" sz="3000" dirty="0" smtClean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35854" name="Text Box 32"/>
          <p:cNvSpPr txBox="1">
            <a:spLocks noChangeArrowheads="1"/>
          </p:cNvSpPr>
          <p:nvPr/>
        </p:nvSpPr>
        <p:spPr bwMode="auto">
          <a:xfrm>
            <a:off x="914400" y="627063"/>
            <a:ext cx="33401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000" dirty="0" smtClean="0">
                <a:solidFill>
                  <a:schemeClr val="bg1"/>
                </a:solidFill>
                <a:latin typeface="+mn-lt"/>
                <a:ea typeface="+mn-ea"/>
              </a:rPr>
              <a:t>Recovered Relations</a:t>
            </a:r>
          </a:p>
        </p:txBody>
      </p:sp>
      <p:graphicFrame>
        <p:nvGraphicFramePr>
          <p:cNvPr id="6" name="Group 231"/>
          <p:cNvGraphicFramePr>
            <a:graphicFrameLocks noGrp="1"/>
          </p:cNvGraphicFramePr>
          <p:nvPr/>
        </p:nvGraphicFramePr>
        <p:xfrm>
          <a:off x="254000" y="4610100"/>
          <a:ext cx="4394200" cy="952500"/>
        </p:xfrm>
        <a:graphic>
          <a:graphicData uri="http://schemas.openxmlformats.org/drawingml/2006/table">
            <a:tbl>
              <a:tblPr firstRow="1">
                <a:tableStyleId>{69CF1AB2-1976-4502-BF36-3FF5EA218861}</a:tableStyleId>
              </a:tblPr>
              <a:tblGrid>
                <a:gridCol w="823913"/>
                <a:gridCol w="1055687"/>
                <a:gridCol w="990600"/>
                <a:gridCol w="685800"/>
                <a:gridCol w="8382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85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name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85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85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addr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85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85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city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85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85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state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85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85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zip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85" charset="0"/>
                      </a:endParaRPr>
                    </a:p>
                  </a:txBody>
                  <a:tcPr horzOverflow="overflow"/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85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Dan S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" pitchFamily="85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85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16 Park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" pitchFamily="85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85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Seattle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" pitchFamily="85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85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WA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" pitchFamily="85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85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98195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" pitchFamily="85" charset="0"/>
                      </a:endParaRPr>
                    </a:p>
                  </a:txBody>
                  <a:tcPr horzOverflow="overflow"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85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Alon H 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" pitchFamily="85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85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129 Elm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" pitchFamily="85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85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Belmont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" pitchFamily="85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85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CA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" pitchFamily="85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85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94011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" pitchFamily="85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graphicFrame>
        <p:nvGraphicFramePr>
          <p:cNvPr id="7" name="Group 305"/>
          <p:cNvGraphicFramePr>
            <a:graphicFrameLocks noGrp="1"/>
          </p:cNvGraphicFramePr>
          <p:nvPr/>
        </p:nvGraphicFramePr>
        <p:xfrm>
          <a:off x="1219200" y="1524000"/>
          <a:ext cx="2170113" cy="611188"/>
        </p:xfrm>
        <a:graphic>
          <a:graphicData uri="http://schemas.openxmlformats.org/drawingml/2006/table">
            <a:tbl>
              <a:tblPr firstRow="1">
                <a:tableStyleId>{69CF1AB2-1976-4502-BF36-3FF5EA218861}</a:tableStyleId>
              </a:tblPr>
              <a:tblGrid>
                <a:gridCol w="823913"/>
                <a:gridCol w="735012"/>
                <a:gridCol w="611188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85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make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85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85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model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85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85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year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85" charset="0"/>
                      </a:endParaRPr>
                    </a:p>
                  </a:txBody>
                  <a:tcPr horzOverflow="overflow"/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85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Toyota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" pitchFamily="85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85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Camry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" pitchFamily="85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85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1984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" pitchFamily="85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graphicFrame>
        <p:nvGraphicFramePr>
          <p:cNvPr id="8" name="Group 217"/>
          <p:cNvGraphicFramePr>
            <a:graphicFrameLocks noGrp="1"/>
          </p:cNvGraphicFramePr>
          <p:nvPr/>
        </p:nvGraphicFramePr>
        <p:xfrm>
          <a:off x="833438" y="5715000"/>
          <a:ext cx="3433763" cy="914400"/>
        </p:xfrm>
        <a:graphic>
          <a:graphicData uri="http://schemas.openxmlformats.org/drawingml/2006/table">
            <a:tbl>
              <a:tblPr firstRow="1">
                <a:tableStyleId>{69CF1AB2-1976-4502-BF36-3FF5EA218861}</a:tableStyleId>
              </a:tblPr>
              <a:tblGrid>
                <a:gridCol w="1250950"/>
                <a:gridCol w="611188"/>
                <a:gridCol w="1571625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85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name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85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85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size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85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85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last-modified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85" charset="0"/>
                      </a:endParaRPr>
                    </a:p>
                  </a:txBody>
                  <a:tcPr horzOverflow="overflow"/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85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Readme.txt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" pitchFamily="85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85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182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" pitchFamily="85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85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Apr 26, 2005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" pitchFamily="85" charset="0"/>
                      </a:endParaRPr>
                    </a:p>
                  </a:txBody>
                  <a:tcPr horzOverflow="overflow"/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85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cac.xml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" pitchFamily="85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85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813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" pitchFamily="85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85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Jul 23, 2008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" pitchFamily="85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graphicFrame>
        <p:nvGraphicFramePr>
          <p:cNvPr id="9" name="Group 262"/>
          <p:cNvGraphicFramePr>
            <a:graphicFrameLocks noGrp="1"/>
          </p:cNvGraphicFramePr>
          <p:nvPr/>
        </p:nvGraphicFramePr>
        <p:xfrm>
          <a:off x="762000" y="3505200"/>
          <a:ext cx="3297237" cy="914400"/>
        </p:xfrm>
        <a:graphic>
          <a:graphicData uri="http://schemas.openxmlformats.org/drawingml/2006/table">
            <a:tbl>
              <a:tblPr firstRow="1">
                <a:tableStyleId>{69CF1AB2-1976-4502-BF36-3FF5EA218861}</a:tableStyleId>
              </a:tblPr>
              <a:tblGrid>
                <a:gridCol w="1038225"/>
                <a:gridCol w="823912"/>
                <a:gridCol w="611188"/>
                <a:gridCol w="823912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85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make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85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85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model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85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85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year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85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85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color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85" charset="0"/>
                      </a:endParaRPr>
                    </a:p>
                  </a:txBody>
                  <a:tcPr horzOverflow="overflow"/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85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Chrysler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" pitchFamily="85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85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Volare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" pitchFamily="85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85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1974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" pitchFamily="85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85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yellow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" pitchFamily="85" charset="0"/>
                      </a:endParaRPr>
                    </a:p>
                  </a:txBody>
                  <a:tcPr horzOverflow="overflow"/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85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Nissan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" pitchFamily="85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85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Sentra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" pitchFamily="85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85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1994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" pitchFamily="85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85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red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" pitchFamily="85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graphicFrame>
        <p:nvGraphicFramePr>
          <p:cNvPr id="10" name="Group 304"/>
          <p:cNvGraphicFramePr>
            <a:graphicFrameLocks noGrp="1"/>
          </p:cNvGraphicFramePr>
          <p:nvPr/>
        </p:nvGraphicFramePr>
        <p:xfrm>
          <a:off x="1066800" y="2362200"/>
          <a:ext cx="2686050" cy="914400"/>
        </p:xfrm>
        <a:graphic>
          <a:graphicData uri="http://schemas.openxmlformats.org/drawingml/2006/table">
            <a:tbl>
              <a:tblPr/>
              <a:tblGrid>
                <a:gridCol w="1144588"/>
                <a:gridCol w="930275"/>
                <a:gridCol w="611187"/>
              </a:tblGrid>
              <a:tr h="117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make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model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year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Mazda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Protégé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2003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Chevrolet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Impala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1979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sp>
        <p:nvSpPr>
          <p:cNvPr id="27761" name="Text Box 306"/>
          <p:cNvSpPr txBox="1">
            <a:spLocks noChangeArrowheads="1"/>
          </p:cNvSpPr>
          <p:nvPr/>
        </p:nvSpPr>
        <p:spPr bwMode="auto">
          <a:xfrm>
            <a:off x="5430838" y="1828800"/>
            <a:ext cx="17748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400">
                <a:solidFill>
                  <a:schemeClr val="tx2"/>
                </a:solidFill>
                <a:latin typeface="Courier" charset="0"/>
              </a:rPr>
              <a:t>{make, model, year}</a:t>
            </a:r>
          </a:p>
        </p:txBody>
      </p:sp>
      <p:sp>
        <p:nvSpPr>
          <p:cNvPr id="27762" name="Text Box 307"/>
          <p:cNvSpPr txBox="1">
            <a:spLocks noChangeArrowheads="1"/>
          </p:cNvSpPr>
          <p:nvPr/>
        </p:nvSpPr>
        <p:spPr bwMode="auto">
          <a:xfrm>
            <a:off x="8396288" y="1828800"/>
            <a:ext cx="2841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400">
                <a:solidFill>
                  <a:schemeClr val="tx2"/>
                </a:solidFill>
                <a:latin typeface="Courier" charset="0"/>
              </a:rPr>
              <a:t>2</a:t>
            </a:r>
          </a:p>
        </p:txBody>
      </p:sp>
      <p:grpSp>
        <p:nvGrpSpPr>
          <p:cNvPr id="27763" name="Group 308"/>
          <p:cNvGrpSpPr>
            <a:grpSpLocks/>
          </p:cNvGrpSpPr>
          <p:nvPr/>
        </p:nvGrpSpPr>
        <p:grpSpPr bwMode="auto">
          <a:xfrm>
            <a:off x="5184775" y="2755900"/>
            <a:ext cx="3487738" cy="330200"/>
            <a:chOff x="3266" y="1568"/>
            <a:chExt cx="2197" cy="208"/>
          </a:xfrm>
        </p:grpSpPr>
        <p:sp>
          <p:nvSpPr>
            <p:cNvPr id="27770" name="Text Box 309"/>
            <p:cNvSpPr txBox="1">
              <a:spLocks noChangeArrowheads="1"/>
            </p:cNvSpPr>
            <p:nvPr/>
          </p:nvSpPr>
          <p:spPr bwMode="auto">
            <a:xfrm>
              <a:off x="3266" y="1568"/>
              <a:ext cx="1438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>
                  <a:solidFill>
                    <a:schemeClr val="tx2"/>
                  </a:solidFill>
                  <a:latin typeface="Courier" charset="0"/>
                </a:rPr>
                <a:t>{name, size, last-modified}</a:t>
              </a:r>
            </a:p>
          </p:txBody>
        </p:sp>
        <p:sp>
          <p:nvSpPr>
            <p:cNvPr id="27771" name="Text Box 310"/>
            <p:cNvSpPr txBox="1">
              <a:spLocks noChangeArrowheads="1"/>
            </p:cNvSpPr>
            <p:nvPr/>
          </p:nvSpPr>
          <p:spPr bwMode="auto">
            <a:xfrm>
              <a:off x="5280" y="1584"/>
              <a:ext cx="18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>
                  <a:solidFill>
                    <a:schemeClr val="tx2"/>
                  </a:solidFill>
                  <a:latin typeface="Courier" charset="0"/>
                </a:rPr>
                <a:t>1</a:t>
              </a:r>
            </a:p>
          </p:txBody>
        </p:sp>
      </p:grpSp>
      <p:grpSp>
        <p:nvGrpSpPr>
          <p:cNvPr id="27764" name="Group 311"/>
          <p:cNvGrpSpPr>
            <a:grpSpLocks/>
          </p:cNvGrpSpPr>
          <p:nvPr/>
        </p:nvGrpSpPr>
        <p:grpSpPr bwMode="auto">
          <a:xfrm>
            <a:off x="5099050" y="2438400"/>
            <a:ext cx="3573463" cy="307975"/>
            <a:chOff x="3212" y="1368"/>
            <a:chExt cx="2251" cy="194"/>
          </a:xfrm>
        </p:grpSpPr>
        <p:sp>
          <p:nvSpPr>
            <p:cNvPr id="27768" name="Text Box 312"/>
            <p:cNvSpPr txBox="1">
              <a:spLocks noChangeArrowheads="1"/>
            </p:cNvSpPr>
            <p:nvPr/>
          </p:nvSpPr>
          <p:spPr bwMode="auto">
            <a:xfrm>
              <a:off x="3212" y="1368"/>
              <a:ext cx="1492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>
                  <a:solidFill>
                    <a:schemeClr val="tx2"/>
                  </a:solidFill>
                  <a:latin typeface="Courier" charset="0"/>
                </a:rPr>
                <a:t>{name, addr, city, state, zip}</a:t>
              </a:r>
            </a:p>
          </p:txBody>
        </p:sp>
        <p:sp>
          <p:nvSpPr>
            <p:cNvPr id="27769" name="Text Box 313"/>
            <p:cNvSpPr txBox="1">
              <a:spLocks noChangeArrowheads="1"/>
            </p:cNvSpPr>
            <p:nvPr/>
          </p:nvSpPr>
          <p:spPr bwMode="auto">
            <a:xfrm>
              <a:off x="5280" y="1368"/>
              <a:ext cx="18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>
                  <a:solidFill>
                    <a:schemeClr val="tx2"/>
                  </a:solidFill>
                  <a:latin typeface="Courier" charset="0"/>
                </a:rPr>
                <a:t>1</a:t>
              </a:r>
            </a:p>
          </p:txBody>
        </p:sp>
      </p:grpSp>
      <p:sp>
        <p:nvSpPr>
          <p:cNvPr id="27765" name="Text Box 315"/>
          <p:cNvSpPr txBox="1">
            <a:spLocks noChangeArrowheads="1"/>
          </p:cNvSpPr>
          <p:nvPr/>
        </p:nvSpPr>
        <p:spPr bwMode="auto">
          <a:xfrm>
            <a:off x="5181600" y="2133600"/>
            <a:ext cx="22526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400">
                <a:solidFill>
                  <a:schemeClr val="tx2"/>
                </a:solidFill>
                <a:latin typeface="Courier" charset="0"/>
              </a:rPr>
              <a:t>{make, model, year, color}</a:t>
            </a:r>
          </a:p>
        </p:txBody>
      </p:sp>
      <p:sp>
        <p:nvSpPr>
          <p:cNvPr id="27766" name="Text Box 316"/>
          <p:cNvSpPr txBox="1">
            <a:spLocks noChangeArrowheads="1"/>
          </p:cNvSpPr>
          <p:nvPr/>
        </p:nvSpPr>
        <p:spPr bwMode="auto">
          <a:xfrm>
            <a:off x="8382000" y="2133600"/>
            <a:ext cx="2905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400">
                <a:solidFill>
                  <a:schemeClr val="tx2"/>
                </a:solidFill>
                <a:latin typeface="Courier" charset="0"/>
              </a:rPr>
              <a:t>1</a:t>
            </a:r>
          </a:p>
        </p:txBody>
      </p:sp>
      <p:sp>
        <p:nvSpPr>
          <p:cNvPr id="22" name="Rectangle 318"/>
          <p:cNvSpPr txBox="1">
            <a:spLocks noChangeArrowheads="1"/>
          </p:cNvSpPr>
          <p:nvPr/>
        </p:nvSpPr>
        <p:spPr>
          <a:xfrm>
            <a:off x="4946650" y="3276599"/>
            <a:ext cx="3733800" cy="2895600"/>
          </a:xfrm>
          <a:prstGeom prst="rect">
            <a:avLst/>
          </a:prstGeom>
          <a:noFill/>
          <a:ln/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 err="1">
                <a:solidFill>
                  <a:srgbClr val="003399"/>
                </a:solidFill>
                <a:latin typeface="Calibri" charset="0"/>
              </a:rPr>
              <a:t>ACSDb</a:t>
            </a:r>
            <a:r>
              <a:rPr lang="en-US" sz="2400" dirty="0">
                <a:solidFill>
                  <a:srgbClr val="003399"/>
                </a:solidFill>
                <a:latin typeface="Calibri" charset="0"/>
              </a:rPr>
              <a:t> is useful for computing attribute probabilities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endParaRPr lang="en-US" sz="1500" dirty="0">
              <a:solidFill>
                <a:srgbClr val="003399"/>
              </a:solidFill>
              <a:latin typeface="Calibri" charset="0"/>
            </a:endParaRP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400" dirty="0">
                <a:solidFill>
                  <a:srgbClr val="003399"/>
                </a:solidFill>
                <a:latin typeface="Calibri" charset="0"/>
              </a:rPr>
              <a:t>p(</a:t>
            </a:r>
            <a:r>
              <a:rPr lang="ja-JP" altLang="en-US" sz="2400" dirty="0">
                <a:solidFill>
                  <a:srgbClr val="003399"/>
                </a:solidFill>
                <a:latin typeface="Calibri" charset="0"/>
              </a:rPr>
              <a:t>“</a:t>
            </a:r>
            <a:r>
              <a:rPr lang="en-US" sz="2400" dirty="0">
                <a:solidFill>
                  <a:srgbClr val="003399"/>
                </a:solidFill>
                <a:latin typeface="Calibri" charset="0"/>
              </a:rPr>
              <a:t>make</a:t>
            </a:r>
            <a:r>
              <a:rPr lang="ja-JP" altLang="en-US" sz="2400" dirty="0">
                <a:solidFill>
                  <a:srgbClr val="003399"/>
                </a:solidFill>
                <a:latin typeface="Calibri" charset="0"/>
              </a:rPr>
              <a:t>”</a:t>
            </a:r>
            <a:r>
              <a:rPr lang="en-US" sz="2400" dirty="0">
                <a:solidFill>
                  <a:srgbClr val="003399"/>
                </a:solidFill>
                <a:latin typeface="Calibri" charset="0"/>
              </a:rPr>
              <a:t>), p(</a:t>
            </a:r>
            <a:r>
              <a:rPr lang="ja-JP" altLang="en-US" sz="2400" dirty="0">
                <a:solidFill>
                  <a:srgbClr val="003399"/>
                </a:solidFill>
                <a:latin typeface="Calibri" charset="0"/>
              </a:rPr>
              <a:t>“</a:t>
            </a:r>
            <a:r>
              <a:rPr lang="en-US" sz="2400" dirty="0">
                <a:solidFill>
                  <a:srgbClr val="003399"/>
                </a:solidFill>
                <a:latin typeface="Calibri" charset="0"/>
              </a:rPr>
              <a:t>model</a:t>
            </a:r>
            <a:r>
              <a:rPr lang="ja-JP" altLang="en-US" sz="2400" dirty="0">
                <a:solidFill>
                  <a:srgbClr val="003399"/>
                </a:solidFill>
                <a:latin typeface="Calibri" charset="0"/>
              </a:rPr>
              <a:t>”</a:t>
            </a:r>
            <a:r>
              <a:rPr lang="en-US" sz="2400" dirty="0">
                <a:solidFill>
                  <a:srgbClr val="003399"/>
                </a:solidFill>
                <a:latin typeface="Calibri" charset="0"/>
              </a:rPr>
              <a:t>), p(</a:t>
            </a:r>
            <a:r>
              <a:rPr lang="ja-JP" altLang="en-US" sz="2400" dirty="0">
                <a:solidFill>
                  <a:srgbClr val="003399"/>
                </a:solidFill>
                <a:latin typeface="Calibri" charset="0"/>
              </a:rPr>
              <a:t>“</a:t>
            </a:r>
            <a:r>
              <a:rPr lang="en-US" sz="2400" dirty="0" err="1">
                <a:solidFill>
                  <a:srgbClr val="003399"/>
                </a:solidFill>
                <a:latin typeface="Calibri" charset="0"/>
              </a:rPr>
              <a:t>zipcode</a:t>
            </a:r>
            <a:r>
              <a:rPr lang="ja-JP" altLang="en-US" sz="2400" dirty="0">
                <a:solidFill>
                  <a:srgbClr val="003399"/>
                </a:solidFill>
                <a:latin typeface="Calibri" charset="0"/>
              </a:rPr>
              <a:t>”</a:t>
            </a:r>
            <a:r>
              <a:rPr lang="en-US" sz="2400" dirty="0">
                <a:solidFill>
                  <a:srgbClr val="003399"/>
                </a:solidFill>
                <a:latin typeface="Calibri" charset="0"/>
              </a:rPr>
              <a:t>)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400" dirty="0">
                <a:solidFill>
                  <a:srgbClr val="003399"/>
                </a:solidFill>
                <a:latin typeface="Calibri" charset="0"/>
              </a:rPr>
              <a:t>p(</a:t>
            </a:r>
            <a:r>
              <a:rPr lang="ja-JP" altLang="en-US" sz="2400" dirty="0">
                <a:solidFill>
                  <a:srgbClr val="003399"/>
                </a:solidFill>
                <a:latin typeface="Calibri" charset="0"/>
              </a:rPr>
              <a:t>“</a:t>
            </a:r>
            <a:r>
              <a:rPr lang="en-US" sz="2400" dirty="0">
                <a:solidFill>
                  <a:srgbClr val="003399"/>
                </a:solidFill>
                <a:latin typeface="Calibri" charset="0"/>
              </a:rPr>
              <a:t>make</a:t>
            </a:r>
            <a:r>
              <a:rPr lang="ja-JP" altLang="en-US" sz="2400" dirty="0">
                <a:solidFill>
                  <a:srgbClr val="003399"/>
                </a:solidFill>
                <a:latin typeface="Calibri" charset="0"/>
              </a:rPr>
              <a:t>”</a:t>
            </a:r>
            <a:r>
              <a:rPr lang="en-US" sz="2400" dirty="0">
                <a:solidFill>
                  <a:srgbClr val="003399"/>
                </a:solidFill>
                <a:latin typeface="Calibri" charset="0"/>
              </a:rPr>
              <a:t> | </a:t>
            </a:r>
            <a:r>
              <a:rPr lang="ja-JP" altLang="en-US" sz="2400" dirty="0">
                <a:solidFill>
                  <a:srgbClr val="003399"/>
                </a:solidFill>
                <a:latin typeface="Calibri" charset="0"/>
              </a:rPr>
              <a:t>“</a:t>
            </a:r>
            <a:r>
              <a:rPr lang="en-US" sz="2400" dirty="0">
                <a:solidFill>
                  <a:srgbClr val="003399"/>
                </a:solidFill>
                <a:latin typeface="Calibri" charset="0"/>
              </a:rPr>
              <a:t>model</a:t>
            </a:r>
            <a:r>
              <a:rPr lang="ja-JP" altLang="en-US" sz="2400" dirty="0">
                <a:solidFill>
                  <a:srgbClr val="003399"/>
                </a:solidFill>
                <a:latin typeface="Calibri" charset="0"/>
              </a:rPr>
              <a:t>”</a:t>
            </a:r>
            <a:r>
              <a:rPr lang="en-US" sz="2400" dirty="0">
                <a:solidFill>
                  <a:srgbClr val="003399"/>
                </a:solidFill>
                <a:latin typeface="Calibri" charset="0"/>
              </a:rPr>
              <a:t>), p(</a:t>
            </a:r>
            <a:r>
              <a:rPr lang="ja-JP" altLang="en-US" sz="2400" dirty="0">
                <a:solidFill>
                  <a:srgbClr val="003399"/>
                </a:solidFill>
                <a:latin typeface="Calibri" charset="0"/>
              </a:rPr>
              <a:t>“</a:t>
            </a:r>
            <a:r>
              <a:rPr lang="en-US" sz="2400" dirty="0">
                <a:solidFill>
                  <a:srgbClr val="003399"/>
                </a:solidFill>
                <a:latin typeface="Calibri" charset="0"/>
              </a:rPr>
              <a:t>make</a:t>
            </a:r>
            <a:r>
              <a:rPr lang="ja-JP" altLang="en-US" sz="2400" dirty="0">
                <a:solidFill>
                  <a:srgbClr val="003399"/>
                </a:solidFill>
                <a:latin typeface="Calibri" charset="0"/>
              </a:rPr>
              <a:t>”</a:t>
            </a:r>
            <a:r>
              <a:rPr lang="en-US" sz="2400" dirty="0">
                <a:solidFill>
                  <a:srgbClr val="003399"/>
                </a:solidFill>
                <a:latin typeface="Calibri" charset="0"/>
              </a:rPr>
              <a:t> | </a:t>
            </a:r>
            <a:r>
              <a:rPr lang="ja-JP" altLang="en-US" sz="2400" dirty="0">
                <a:solidFill>
                  <a:srgbClr val="003399"/>
                </a:solidFill>
                <a:latin typeface="Calibri" charset="0"/>
              </a:rPr>
              <a:t>“</a:t>
            </a:r>
            <a:r>
              <a:rPr lang="en-US" sz="2400" dirty="0" err="1">
                <a:solidFill>
                  <a:srgbClr val="003399"/>
                </a:solidFill>
                <a:latin typeface="Calibri" charset="0"/>
              </a:rPr>
              <a:t>zipcode</a:t>
            </a:r>
            <a:r>
              <a:rPr lang="ja-JP" altLang="en-US" sz="2400" dirty="0">
                <a:solidFill>
                  <a:srgbClr val="003399"/>
                </a:solidFill>
                <a:latin typeface="Calibri" charset="0"/>
              </a:rPr>
              <a:t>”</a:t>
            </a:r>
            <a:r>
              <a:rPr lang="en-US" sz="2400" dirty="0">
                <a:solidFill>
                  <a:srgbClr val="003399"/>
                </a:solidFill>
                <a:latin typeface="Calibri" charset="0"/>
              </a:rPr>
              <a:t>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WebTables</a:t>
            </a:r>
            <a:r>
              <a:rPr lang="en-US" dirty="0" smtClean="0"/>
              <a:t> Extracted Tables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413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62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ACSDb</a:t>
            </a:r>
            <a:r>
              <a:rPr lang="en-US" dirty="0" smtClean="0"/>
              <a:t>* Applications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Schema Auto Complete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Attribute Synonym-Finding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Join Graph </a:t>
            </a:r>
            <a:r>
              <a:rPr lang="en-US" dirty="0" smtClean="0"/>
              <a:t>Traversal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/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dirty="0" smtClean="0"/>
              <a:t>*Attribute </a:t>
            </a:r>
            <a:r>
              <a:rPr lang="en-US" dirty="0" smtClean="0"/>
              <a:t>Correlation </a:t>
            </a:r>
            <a:r>
              <a:rPr lang="en-US" dirty="0"/>
              <a:t>S</a:t>
            </a:r>
            <a:r>
              <a:rPr lang="en-US" dirty="0" smtClean="0"/>
              <a:t>tatistics </a:t>
            </a:r>
            <a:r>
              <a:rPr lang="en-US" dirty="0"/>
              <a:t>D</a:t>
            </a:r>
            <a:r>
              <a:rPr lang="en-US" dirty="0" smtClean="0"/>
              <a:t>atabase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929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Matching: Data and </a:t>
            </a:r>
            <a:r>
              <a:rPr lang="en-US" dirty="0" err="1" smtClean="0"/>
              <a:t>sTructure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6240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452"/>
            <a:ext cx="8229600" cy="1143000"/>
          </a:xfrm>
        </p:spPr>
        <p:txBody>
          <a:bodyPr/>
          <a:lstStyle/>
          <a:p>
            <a:r>
              <a:rPr lang="en-US" sz="3600" dirty="0" smtClean="0"/>
              <a:t>Duplicate Record Detection needs </a:t>
            </a:r>
            <a:r>
              <a:rPr lang="en-US" sz="3600" dirty="0" err="1" smtClean="0"/>
              <a:t>DeDup</a:t>
            </a:r>
            <a:r>
              <a:rPr lang="en-US" sz="3600" dirty="0" smtClean="0"/>
              <a:t>!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7545"/>
            <a:ext cx="8229600" cy="4525963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Resolve multiple different mentions: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Entity Resolution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Reference Reconciliation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Object Identification/Consolidation</a:t>
            </a:r>
          </a:p>
          <a:p>
            <a:r>
              <a:rPr lang="en-US" dirty="0" smtClean="0"/>
              <a:t>Remove Duplicates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Merge/Purge</a:t>
            </a:r>
          </a:p>
          <a:p>
            <a:r>
              <a:rPr lang="en-US" dirty="0"/>
              <a:t>Record </a:t>
            </a:r>
            <a:r>
              <a:rPr lang="en-US" dirty="0" smtClean="0"/>
              <a:t>Linking (across data sources)</a:t>
            </a:r>
          </a:p>
          <a:p>
            <a:r>
              <a:rPr lang="en-US" dirty="0" err="1" smtClean="0"/>
              <a:t>Householding</a:t>
            </a:r>
            <a:r>
              <a:rPr lang="en-US" dirty="0" smtClean="0"/>
              <a:t> (interesting special case)</a:t>
            </a:r>
          </a:p>
          <a:p>
            <a:r>
              <a:rPr lang="en-US" dirty="0" smtClean="0"/>
              <a:t>Approximate Match (accept fuzziness)</a:t>
            </a:r>
          </a:p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147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Example: Data Integration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45</a:t>
            </a:fld>
            <a:endParaRPr lang="zh-CN" altLang="en-US" dirty="0"/>
          </a:p>
        </p:txBody>
      </p:sp>
      <p:pic>
        <p:nvPicPr>
          <p:cNvPr id="7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0839" y="2114749"/>
            <a:ext cx="2087563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457" y="2132856"/>
            <a:ext cx="2474913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309" y="2941661"/>
            <a:ext cx="3057579" cy="35116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506384" y="4120950"/>
            <a:ext cx="3057504" cy="1196975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2931466"/>
            <a:ext cx="2830487" cy="3445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Arrow Connector 11"/>
          <p:cNvCxnSpPr>
            <a:stCxn id="10" idx="3"/>
            <a:endCxn id="11" idx="1"/>
          </p:cNvCxnSpPr>
          <p:nvPr/>
        </p:nvCxnSpPr>
        <p:spPr>
          <a:xfrm flipV="1">
            <a:off x="3563888" y="4653966"/>
            <a:ext cx="2088232" cy="65472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563888" y="3949774"/>
            <a:ext cx="2088232" cy="504055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03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DeDup</a:t>
            </a:r>
            <a:r>
              <a:rPr lang="en-US" dirty="0" smtClean="0"/>
              <a:t>/Cleaning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46</a:t>
            </a:fld>
            <a:endParaRPr lang="zh-CN" alt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115616" y="2923119"/>
            <a:ext cx="7140778" cy="36742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827584" y="2924944"/>
            <a:ext cx="7632848" cy="108194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27584" y="4161512"/>
            <a:ext cx="7632848" cy="119744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urved Right Arrow 10"/>
          <p:cNvSpPr/>
          <p:nvPr/>
        </p:nvSpPr>
        <p:spPr>
          <a:xfrm>
            <a:off x="101784" y="3553436"/>
            <a:ext cx="731520" cy="121615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050" name="Picture 2" descr="D:\Research\博士毕业\预答辩\bing-shopping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52" b="13447"/>
          <a:stretch/>
        </p:blipFill>
        <p:spPr bwMode="auto">
          <a:xfrm>
            <a:off x="2195736" y="1987618"/>
            <a:ext cx="4393431" cy="86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142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Network Analysis</a:t>
            </a:r>
            <a:endParaRPr lang="en-US" dirty="0"/>
          </a:p>
        </p:txBody>
      </p:sp>
      <p:pic>
        <p:nvPicPr>
          <p:cNvPr id="3" name="Picture 2" descr="Screen Shot 2014-03-03 at 3.27.1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415" y="1417638"/>
            <a:ext cx="3947012" cy="4886366"/>
          </a:xfrm>
          <a:prstGeom prst="rect">
            <a:avLst/>
          </a:prstGeom>
        </p:spPr>
      </p:pic>
      <p:pic>
        <p:nvPicPr>
          <p:cNvPr id="4" name="Picture 3" descr="Screen Shot 2014-03-03 at 3.26.5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612" y="1432420"/>
            <a:ext cx="4280764" cy="505456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81422" y="6349901"/>
            <a:ext cx="7715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From: </a:t>
            </a:r>
            <a:r>
              <a:rPr lang="en-US" dirty="0" err="1" smtClean="0"/>
              <a:t>Getoor</a:t>
            </a:r>
            <a:r>
              <a:rPr lang="en-US" dirty="0" smtClean="0"/>
              <a:t> &amp; </a:t>
            </a:r>
            <a:r>
              <a:rPr lang="en-US" dirty="0" err="1" smtClean="0"/>
              <a:t>Machanavajjhala</a:t>
            </a:r>
            <a:r>
              <a:rPr lang="en-US" dirty="0" smtClean="0"/>
              <a:t>: “Entity Resolution Tutorial”, VLDB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172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Preprocessing/Standardization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3245537" cy="4525963"/>
          </a:xfrm>
        </p:spPr>
        <p:txBody>
          <a:bodyPr/>
          <a:lstStyle/>
          <a:p>
            <a:r>
              <a:rPr lang="en-US" dirty="0" smtClean="0"/>
              <a:t>Simple idea:</a:t>
            </a:r>
          </a:p>
          <a:p>
            <a:r>
              <a:rPr lang="en-US" dirty="0" smtClean="0"/>
              <a:t>Convert to canonical form</a:t>
            </a:r>
          </a:p>
          <a:p>
            <a:r>
              <a:rPr lang="en-US" dirty="0" smtClean="0"/>
              <a:t>e.g. addresses</a:t>
            </a:r>
            <a:endParaRPr lang="en-US" dirty="0"/>
          </a:p>
        </p:txBody>
      </p:sp>
      <p:pic>
        <p:nvPicPr>
          <p:cNvPr id="6" name="Picture 5" descr="Screen Shot 2014-03-03 at 3.52.3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117" y="1227215"/>
            <a:ext cx="5162883" cy="6196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143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z="4000" dirty="0" smtClean="0"/>
              <a:t>More Complicated: </a:t>
            </a:r>
            <a:r>
              <a:rPr lang="en-US" sz="4000" dirty="0" err="1" smtClean="0"/>
              <a:t>Householding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1215"/>
            <a:ext cx="8229600" cy="4525963"/>
          </a:xfrm>
        </p:spPr>
        <p:txBody>
          <a:bodyPr/>
          <a:lstStyle/>
          <a:p>
            <a:r>
              <a:rPr lang="en-US" dirty="0" smtClean="0"/>
              <a:t>Different people in same house?</a:t>
            </a:r>
          </a:p>
          <a:p>
            <a:pPr lvl="1"/>
            <a:endParaRPr lang="en-US" dirty="0"/>
          </a:p>
        </p:txBody>
      </p:sp>
      <p:pic>
        <p:nvPicPr>
          <p:cNvPr id="4" name="Picture 3" descr="Screen Shot 2014-03-03 at 3.56.5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778" y="1842846"/>
            <a:ext cx="6971073" cy="4604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92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54363"/>
          </a:xfrm>
        </p:spPr>
        <p:txBody>
          <a:bodyPr/>
          <a:lstStyle/>
          <a:p>
            <a:r>
              <a:rPr lang="en-US" dirty="0" smtClean="0"/>
              <a:t>DB-hard Queries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1B168B-89B1-DC47-90F1-28CE2F9126F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7" name="Picture 6" descr="Servers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2895600"/>
            <a:ext cx="4462507" cy="335181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10000" y="2914472"/>
            <a:ext cx="55720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Lucida Console"/>
              </a:rPr>
              <a:t>SELECT </a:t>
            </a:r>
            <a:r>
              <a:rPr lang="en-US" dirty="0" err="1" smtClean="0">
                <a:latin typeface="Lucida Console"/>
              </a:rPr>
              <a:t>Market_Cap</a:t>
            </a:r>
            <a:endParaRPr lang="en-US" dirty="0" smtClean="0">
              <a:latin typeface="Lucida Console"/>
            </a:endParaRPr>
          </a:p>
          <a:p>
            <a:r>
              <a:rPr lang="en-US" dirty="0" smtClean="0">
                <a:latin typeface="Lucida Console"/>
              </a:rPr>
              <a:t>From Companies</a:t>
            </a:r>
          </a:p>
          <a:p>
            <a:r>
              <a:rPr lang="en-US" dirty="0" smtClean="0">
                <a:latin typeface="Lucida Console"/>
              </a:rPr>
              <a:t>Where </a:t>
            </a:r>
            <a:r>
              <a:rPr lang="en-US" dirty="0" err="1" smtClean="0">
                <a:latin typeface="Lucida Console"/>
              </a:rPr>
              <a:t>Company_Name</a:t>
            </a:r>
            <a:r>
              <a:rPr lang="en-US" dirty="0" smtClean="0">
                <a:latin typeface="Lucida Console"/>
              </a:rPr>
              <a:t> = “IBM”</a:t>
            </a:r>
            <a:endParaRPr lang="en-US" dirty="0">
              <a:latin typeface="Lucida Console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67200" y="4572000"/>
            <a:ext cx="3337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ucida Console"/>
              </a:rPr>
              <a:t>Number of Rows: 0</a:t>
            </a:r>
            <a:endParaRPr lang="en-US" dirty="0">
              <a:latin typeface="Lucida Console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67200" y="5181600"/>
            <a:ext cx="2555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ucida Console"/>
              </a:rPr>
              <a:t>Problem: </a:t>
            </a:r>
          </a:p>
          <a:p>
            <a:r>
              <a:rPr lang="en-US" b="1" dirty="0">
                <a:solidFill>
                  <a:srgbClr val="FF0000"/>
                </a:solidFill>
                <a:latin typeface="Lucida Console"/>
              </a:rPr>
              <a:t>E</a:t>
            </a:r>
            <a:r>
              <a:rPr lang="en-US" b="1" dirty="0" smtClean="0">
                <a:solidFill>
                  <a:srgbClr val="FF0000"/>
                </a:solidFill>
                <a:latin typeface="Lucida Console"/>
              </a:rPr>
              <a:t>ntity Resolution</a:t>
            </a:r>
            <a:endParaRPr lang="en-US" b="1" dirty="0">
              <a:solidFill>
                <a:srgbClr val="FF0000"/>
              </a:solidFill>
              <a:latin typeface="Lucida Console"/>
            </a:endParaRPr>
          </a:p>
        </p:txBody>
      </p:sp>
      <p:graphicFrame>
        <p:nvGraphicFramePr>
          <p:cNvPr id="10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5320272"/>
              </p:ext>
            </p:extLst>
          </p:nvPr>
        </p:nvGraphicFramePr>
        <p:xfrm>
          <a:off x="386639" y="1029350"/>
          <a:ext cx="853906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6356"/>
                <a:gridCol w="2976193"/>
                <a:gridCol w="271651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Company_Name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Market Cap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Google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Googleplex</a:t>
                      </a:r>
                      <a:r>
                        <a:rPr lang="en-US" dirty="0" smtClean="0"/>
                        <a:t>, Mtn. View, CA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$406Bn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Microsoft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Redmond, WA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$392Bn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Intl. Business</a:t>
                      </a:r>
                      <a:r>
                        <a:rPr lang="en-US" baseline="0" dirty="0" smtClean="0"/>
                        <a:t> Machines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Armonk,</a:t>
                      </a:r>
                      <a:r>
                        <a:rPr lang="en-US" baseline="0" dirty="0" smtClean="0"/>
                        <a:t> NY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$194Bn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6169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60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792163"/>
          </a:xfrm>
        </p:spPr>
        <p:txBody>
          <a:bodyPr/>
          <a:lstStyle/>
          <a:p>
            <a:r>
              <a:rPr lang="en-US" sz="4000">
                <a:solidFill>
                  <a:schemeClr val="accent2"/>
                </a:solidFill>
              </a:rPr>
              <a:t>Approximate Matching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r>
              <a:rPr lang="en-US" sz="2800" dirty="0"/>
              <a:t>Relate tuples whose fields are </a:t>
            </a:r>
            <a:r>
              <a:rPr lang="ja-JP" altLang="en-US" sz="2800" dirty="0">
                <a:latin typeface="Arial"/>
              </a:rPr>
              <a:t>“</a:t>
            </a:r>
            <a:r>
              <a:rPr lang="en-US" sz="2800" dirty="0"/>
              <a:t>close</a:t>
            </a:r>
            <a:r>
              <a:rPr lang="ja-JP" altLang="en-US" sz="2800" dirty="0">
                <a:latin typeface="Arial"/>
              </a:rPr>
              <a:t>”</a:t>
            </a:r>
            <a:endParaRPr lang="en-US" sz="2800" dirty="0"/>
          </a:p>
          <a:p>
            <a:pPr lvl="1"/>
            <a:r>
              <a:rPr lang="en-US" sz="2400" dirty="0"/>
              <a:t>Approximate string matching</a:t>
            </a:r>
          </a:p>
          <a:p>
            <a:pPr lvl="2"/>
            <a:r>
              <a:rPr lang="en-US" sz="2000" dirty="0"/>
              <a:t>Generally, based on edit distance.</a:t>
            </a:r>
          </a:p>
          <a:p>
            <a:pPr lvl="2"/>
            <a:r>
              <a:rPr lang="en-US" sz="2000" dirty="0"/>
              <a:t>Fast SQL expression using a </a:t>
            </a:r>
            <a:r>
              <a:rPr lang="en-US" sz="2000" i="1" dirty="0"/>
              <a:t>q-gram</a:t>
            </a:r>
            <a:r>
              <a:rPr lang="en-US" sz="2000" dirty="0"/>
              <a:t> </a:t>
            </a:r>
            <a:r>
              <a:rPr lang="en-US" sz="2000" dirty="0" smtClean="0"/>
              <a:t>index (a q-gram is like an n-gram on syllables)</a:t>
            </a:r>
            <a:endParaRPr lang="en-US" sz="2000" dirty="0"/>
          </a:p>
          <a:p>
            <a:pPr lvl="1"/>
            <a:r>
              <a:rPr lang="en-US" sz="2400" dirty="0"/>
              <a:t>Approximate tree matching</a:t>
            </a:r>
          </a:p>
          <a:p>
            <a:pPr lvl="2"/>
            <a:r>
              <a:rPr lang="en-US" sz="2000" dirty="0"/>
              <a:t>For </a:t>
            </a:r>
            <a:r>
              <a:rPr lang="en-US" sz="2000" dirty="0" smtClean="0"/>
              <a:t>Nested Data Structures (or flattened ones)</a:t>
            </a:r>
            <a:endParaRPr lang="en-US" sz="2000" dirty="0"/>
          </a:p>
          <a:p>
            <a:pPr lvl="2"/>
            <a:r>
              <a:rPr lang="en-US" sz="2000" dirty="0"/>
              <a:t>Much more expensive than string matching</a:t>
            </a:r>
          </a:p>
          <a:p>
            <a:pPr lvl="2"/>
            <a:r>
              <a:rPr lang="en-US" sz="2000" dirty="0"/>
              <a:t>Recent research in fast approximations</a:t>
            </a:r>
          </a:p>
          <a:p>
            <a:pPr lvl="1"/>
            <a:r>
              <a:rPr lang="en-US" sz="2400" dirty="0"/>
              <a:t>Feature vector matching</a:t>
            </a:r>
          </a:p>
          <a:p>
            <a:pPr lvl="2"/>
            <a:r>
              <a:rPr lang="en-US" sz="2000" dirty="0"/>
              <a:t>Similarity search</a:t>
            </a:r>
          </a:p>
          <a:p>
            <a:pPr lvl="2"/>
            <a:r>
              <a:rPr lang="en-US" sz="2000" dirty="0"/>
              <a:t>Many techniques discussed in the data mining literature.</a:t>
            </a:r>
          </a:p>
          <a:p>
            <a:pPr lvl="1"/>
            <a:r>
              <a:rPr lang="en-US" sz="2400" dirty="0"/>
              <a:t>Ad-</a:t>
            </a:r>
            <a:r>
              <a:rPr lang="en-US" sz="2400" dirty="0" smtClean="0"/>
              <a:t>hoc or Domain-focused </a:t>
            </a:r>
            <a:r>
              <a:rPr lang="en-US" sz="2400" dirty="0"/>
              <a:t>matching</a:t>
            </a:r>
          </a:p>
          <a:p>
            <a:pPr lvl="2"/>
            <a:r>
              <a:rPr lang="en-US" sz="2000" dirty="0" smtClean="0"/>
              <a:t>Use domain insights and/or </a:t>
            </a:r>
            <a:r>
              <a:rPr lang="en-US" sz="2000" dirty="0"/>
              <a:t>clever </a:t>
            </a:r>
            <a:r>
              <a:rPr lang="en-US" sz="2000" dirty="0" smtClean="0"/>
              <a:t>tricks.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6926668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Similarity Measures</a:t>
            </a:r>
            <a:endParaRPr lang="en-US" dirty="0"/>
          </a:p>
        </p:txBody>
      </p:sp>
      <p:pic>
        <p:nvPicPr>
          <p:cNvPr id="4" name="Picture 3" descr="Screen Shot 2014-03-03 at 3.41.33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6" b="-1"/>
          <a:stretch/>
        </p:blipFill>
        <p:spPr>
          <a:xfrm>
            <a:off x="0" y="1239259"/>
            <a:ext cx="9144000" cy="489584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90711" y="5722013"/>
            <a:ext cx="2784703" cy="4130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81422" y="6349901"/>
            <a:ext cx="7715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From: </a:t>
            </a:r>
            <a:r>
              <a:rPr lang="en-US" dirty="0" err="1" smtClean="0"/>
              <a:t>Getoor</a:t>
            </a:r>
            <a:r>
              <a:rPr lang="en-US" dirty="0" smtClean="0"/>
              <a:t> &amp; </a:t>
            </a:r>
            <a:r>
              <a:rPr lang="en-US" dirty="0" err="1" smtClean="0"/>
              <a:t>Machanavajjhala</a:t>
            </a:r>
            <a:r>
              <a:rPr lang="en-US" dirty="0" smtClean="0"/>
              <a:t>: “Entity Resolution Tutorial”, VLDB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869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Soundex</a:t>
            </a:r>
            <a:r>
              <a:rPr lang="en-US" dirty="0" smtClean="0"/>
              <a:t> Encoding</a:t>
            </a:r>
            <a:endParaRPr lang="en-US" dirty="0"/>
          </a:p>
        </p:txBody>
      </p:sp>
      <p:pic>
        <p:nvPicPr>
          <p:cNvPr id="3" name="Picture 2" descr="Screen Shot 2014-03-03 at 4.01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0000"/>
            <a:ext cx="9144000" cy="429490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32803" y="5980569"/>
            <a:ext cx="8353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From: </a:t>
            </a:r>
            <a:r>
              <a:rPr lang="en-US" dirty="0" err="1" smtClean="0"/>
              <a:t>Koudas</a:t>
            </a:r>
            <a:r>
              <a:rPr lang="en-US" dirty="0" smtClean="0"/>
              <a:t>, </a:t>
            </a:r>
            <a:r>
              <a:rPr lang="en-US" dirty="0" err="1" smtClean="0"/>
              <a:t>Sarawagi</a:t>
            </a:r>
            <a:r>
              <a:rPr lang="en-US" dirty="0" smtClean="0"/>
              <a:t>, </a:t>
            </a:r>
            <a:r>
              <a:rPr lang="en-US" dirty="0" err="1" smtClean="0"/>
              <a:t>Strivastava</a:t>
            </a:r>
            <a:r>
              <a:rPr lang="en-US" dirty="0" smtClean="0"/>
              <a:t>, “Record Linkage: Similarity Measures and Algorithms”, VLDB 2006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31814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 Distance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2803" y="5980569"/>
            <a:ext cx="8353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From: </a:t>
            </a:r>
            <a:r>
              <a:rPr lang="en-US" dirty="0" err="1" smtClean="0"/>
              <a:t>Koudas</a:t>
            </a:r>
            <a:r>
              <a:rPr lang="en-US" dirty="0" smtClean="0"/>
              <a:t>, </a:t>
            </a:r>
            <a:r>
              <a:rPr lang="en-US" dirty="0" err="1" smtClean="0"/>
              <a:t>Sarawagi</a:t>
            </a:r>
            <a:r>
              <a:rPr lang="en-US" dirty="0" smtClean="0"/>
              <a:t>, </a:t>
            </a:r>
            <a:r>
              <a:rPr lang="en-US" dirty="0" err="1" smtClean="0"/>
              <a:t>Strivastava</a:t>
            </a:r>
            <a:r>
              <a:rPr lang="en-US" dirty="0" smtClean="0"/>
              <a:t>, “Record Linkage: Similarity Measures and Algorithms”, VLDB 2006</a:t>
            </a:r>
            <a:endParaRPr lang="en-US" dirty="0"/>
          </a:p>
        </p:txBody>
      </p:sp>
      <p:pic>
        <p:nvPicPr>
          <p:cNvPr id="5" name="Picture 4" descr="Screen Shot 2014-03-03 at 4.18.0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5744"/>
            <a:ext cx="9144000" cy="3265714"/>
          </a:xfrm>
          <a:prstGeom prst="rect">
            <a:avLst/>
          </a:prstGeom>
        </p:spPr>
      </p:pic>
      <p:pic>
        <p:nvPicPr>
          <p:cNvPr id="6" name="Picture 5" descr="Screen Shot 2014-03-03 at 4.19.4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0691" y="3889257"/>
            <a:ext cx="5892018" cy="2136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990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Overlap Metrics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2803" y="5980569"/>
            <a:ext cx="8353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From: </a:t>
            </a:r>
            <a:r>
              <a:rPr lang="en-US" dirty="0" err="1" smtClean="0"/>
              <a:t>Koudas</a:t>
            </a:r>
            <a:r>
              <a:rPr lang="en-US" dirty="0" smtClean="0"/>
              <a:t>, </a:t>
            </a:r>
            <a:r>
              <a:rPr lang="en-US" dirty="0" err="1" smtClean="0"/>
              <a:t>Sarawagi</a:t>
            </a:r>
            <a:r>
              <a:rPr lang="en-US" dirty="0" smtClean="0"/>
              <a:t>, </a:t>
            </a:r>
            <a:r>
              <a:rPr lang="en-US" dirty="0" err="1" smtClean="0"/>
              <a:t>Strivastava</a:t>
            </a:r>
            <a:r>
              <a:rPr lang="en-US" dirty="0" smtClean="0"/>
              <a:t>, “Record Linkage: Similarity Measures and Algorithms”, VLDB 2006</a:t>
            </a:r>
            <a:endParaRPr lang="en-US" dirty="0"/>
          </a:p>
        </p:txBody>
      </p:sp>
      <p:pic>
        <p:nvPicPr>
          <p:cNvPr id="3" name="Picture 2" descr="Screen Shot 2014-03-03 at 4.26.2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1889"/>
            <a:ext cx="9144000" cy="315797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4550583"/>
            <a:ext cx="7783362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/>
              <a:t>Terms can be words or “q-grams” (sequence of q characters in a field: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/>
              <a:t>e.g., {‘AT&amp;’, ‘T&amp;T’, ‘&amp;T ‘, ‘T C’, …} for AT&amp;T Corp.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3181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Sophisticated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Evidence from multiple fields</a:t>
            </a:r>
          </a:p>
          <a:p>
            <a:pPr lvl="1"/>
            <a:r>
              <a:rPr lang="en-US" dirty="0" smtClean="0"/>
              <a:t>Positive </a:t>
            </a:r>
            <a:r>
              <a:rPr lang="en-US" dirty="0" smtClean="0"/>
              <a:t>and Negative are possible</a:t>
            </a:r>
          </a:p>
          <a:p>
            <a:r>
              <a:rPr lang="en-US" dirty="0" smtClean="0"/>
              <a:t>Evidence from linkage pattern with other records</a:t>
            </a:r>
          </a:p>
          <a:p>
            <a:r>
              <a:rPr lang="en-US" dirty="0" smtClean="0"/>
              <a:t>Clustering-based approaches</a:t>
            </a:r>
          </a:p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14488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z="3600">
                <a:solidFill>
                  <a:schemeClr val="accent2"/>
                </a:solidFill>
              </a:rPr>
              <a:t>Approximate Joins and Duplicate Elimination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Perform joins based on incomplete or corrupted information.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Approximate join : between two different tables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Duplicate elimination : within the same table</a:t>
            </a:r>
          </a:p>
          <a:p>
            <a:pPr>
              <a:lnSpc>
                <a:spcPct val="90000"/>
              </a:lnSpc>
            </a:pPr>
            <a:r>
              <a:rPr lang="en-US" sz="2800"/>
              <a:t>More general than approximate matching.</a:t>
            </a:r>
          </a:p>
          <a:p>
            <a:pPr lvl="1">
              <a:lnSpc>
                <a:spcPct val="90000"/>
              </a:lnSpc>
            </a:pPr>
            <a:r>
              <a:rPr lang="en-US" sz="2400" b="1"/>
              <a:t>Semantics</a:t>
            </a:r>
            <a:r>
              <a:rPr lang="en-US" sz="2400"/>
              <a:t> : Need to use special transforms and scoring functions.</a:t>
            </a:r>
          </a:p>
          <a:p>
            <a:pPr lvl="1">
              <a:lnSpc>
                <a:spcPct val="90000"/>
              </a:lnSpc>
            </a:pPr>
            <a:r>
              <a:rPr lang="en-US" sz="2400" b="1"/>
              <a:t>Correlating information</a:t>
            </a:r>
            <a:r>
              <a:rPr lang="en-US" sz="2400"/>
              <a:t> : verification from other sources, e.g. usage correlates with billing.</a:t>
            </a:r>
          </a:p>
          <a:p>
            <a:pPr lvl="1">
              <a:lnSpc>
                <a:spcPct val="90000"/>
              </a:lnSpc>
            </a:pPr>
            <a:r>
              <a:rPr lang="en-US" sz="2400" b="1"/>
              <a:t>Missing data</a:t>
            </a:r>
            <a:r>
              <a:rPr lang="en-US" sz="2400"/>
              <a:t> : Need to use several orthogonal search and scoring criteria.</a:t>
            </a:r>
          </a:p>
          <a:p>
            <a:pPr>
              <a:lnSpc>
                <a:spcPct val="90000"/>
              </a:lnSpc>
            </a:pPr>
            <a:r>
              <a:rPr lang="en-US" sz="2800"/>
              <a:t>But approximate matching is a valuable tool …</a:t>
            </a:r>
          </a:p>
        </p:txBody>
      </p:sp>
    </p:spTree>
    <p:extLst>
      <p:ext uri="{BB962C8B-B14F-4D97-AF65-F5344CB8AC3E}">
        <p14:creationId xmlns:p14="http://schemas.microsoft.com/office/powerpoint/2010/main" val="97947208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ext Box 2"/>
          <p:cNvSpPr txBox="1">
            <a:spLocks noChangeArrowheads="1"/>
          </p:cNvSpPr>
          <p:nvPr/>
        </p:nvSpPr>
        <p:spPr bwMode="auto">
          <a:xfrm>
            <a:off x="1676400" y="0"/>
            <a:ext cx="656748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(Approximate Join Example)</a:t>
            </a:r>
          </a:p>
        </p:txBody>
      </p:sp>
      <p:sp>
        <p:nvSpPr>
          <p:cNvPr id="82947" name="Rectangle 3"/>
          <p:cNvSpPr>
            <a:spLocks noChangeArrowheads="1"/>
          </p:cNvSpPr>
          <p:nvPr/>
        </p:nvSpPr>
        <p:spPr bwMode="auto">
          <a:xfrm>
            <a:off x="152400" y="1295400"/>
            <a:ext cx="1066800" cy="4495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48" name="Text Box 4"/>
          <p:cNvSpPr txBox="1">
            <a:spLocks noChangeArrowheads="1"/>
          </p:cNvSpPr>
          <p:nvPr/>
        </p:nvSpPr>
        <p:spPr bwMode="auto">
          <a:xfrm>
            <a:off x="228600" y="801688"/>
            <a:ext cx="947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Sales</a:t>
            </a:r>
          </a:p>
        </p:txBody>
      </p:sp>
      <p:sp>
        <p:nvSpPr>
          <p:cNvPr id="82949" name="Rectangle 5"/>
          <p:cNvSpPr>
            <a:spLocks noChangeArrowheads="1"/>
          </p:cNvSpPr>
          <p:nvPr/>
        </p:nvSpPr>
        <p:spPr bwMode="auto">
          <a:xfrm>
            <a:off x="7924800" y="1447800"/>
            <a:ext cx="1066800" cy="4495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0" name="Text Box 6"/>
          <p:cNvSpPr txBox="1">
            <a:spLocks noChangeArrowheads="1"/>
          </p:cNvSpPr>
          <p:nvPr/>
        </p:nvSpPr>
        <p:spPr bwMode="auto">
          <a:xfrm>
            <a:off x="7143750" y="954088"/>
            <a:ext cx="1847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Provisioning</a:t>
            </a:r>
          </a:p>
        </p:txBody>
      </p:sp>
      <p:sp>
        <p:nvSpPr>
          <p:cNvPr id="82951" name="Rectangle 7"/>
          <p:cNvSpPr>
            <a:spLocks noChangeArrowheads="1"/>
          </p:cNvSpPr>
          <p:nvPr/>
        </p:nvSpPr>
        <p:spPr bwMode="auto">
          <a:xfrm>
            <a:off x="2057400" y="2209800"/>
            <a:ext cx="2362200" cy="1447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2" name="Rectangle 8"/>
          <p:cNvSpPr>
            <a:spLocks noChangeArrowheads="1"/>
          </p:cNvSpPr>
          <p:nvPr/>
        </p:nvSpPr>
        <p:spPr bwMode="auto">
          <a:xfrm>
            <a:off x="4648200" y="2209800"/>
            <a:ext cx="2362200" cy="1447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3" name="Text Box 9"/>
          <p:cNvSpPr txBox="1">
            <a:spLocks noChangeArrowheads="1"/>
          </p:cNvSpPr>
          <p:nvPr/>
        </p:nvSpPr>
        <p:spPr bwMode="auto">
          <a:xfrm>
            <a:off x="2727325" y="1763713"/>
            <a:ext cx="8207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Sales</a:t>
            </a:r>
          </a:p>
        </p:txBody>
      </p:sp>
      <p:sp>
        <p:nvSpPr>
          <p:cNvPr id="82954" name="Text Box 10"/>
          <p:cNvSpPr txBox="1">
            <a:spLocks noChangeArrowheads="1"/>
          </p:cNvSpPr>
          <p:nvPr/>
        </p:nvSpPr>
        <p:spPr bwMode="auto">
          <a:xfrm>
            <a:off x="4724400" y="1752600"/>
            <a:ext cx="15700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Provisioning</a:t>
            </a:r>
          </a:p>
        </p:txBody>
      </p:sp>
      <p:sp>
        <p:nvSpPr>
          <p:cNvPr id="82955" name="Text Box 11"/>
          <p:cNvSpPr txBox="1">
            <a:spLocks noChangeArrowheads="1"/>
          </p:cNvSpPr>
          <p:nvPr/>
        </p:nvSpPr>
        <p:spPr bwMode="auto">
          <a:xfrm>
            <a:off x="2057400" y="2220913"/>
            <a:ext cx="2357438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Genrl. Eclectic</a:t>
            </a:r>
          </a:p>
          <a:p>
            <a:r>
              <a:rPr lang="en-US" sz="2000"/>
              <a:t>General Magic</a:t>
            </a:r>
          </a:p>
          <a:p>
            <a:r>
              <a:rPr lang="en-US" sz="2000"/>
              <a:t>Gensys</a:t>
            </a:r>
          </a:p>
          <a:p>
            <a:r>
              <a:rPr lang="en-US" sz="2000"/>
              <a:t>Genomic Research</a:t>
            </a:r>
          </a:p>
        </p:txBody>
      </p:sp>
      <p:sp>
        <p:nvSpPr>
          <p:cNvPr id="82956" name="Text Box 12"/>
          <p:cNvSpPr txBox="1">
            <a:spLocks noChangeArrowheads="1"/>
          </p:cNvSpPr>
          <p:nvPr/>
        </p:nvSpPr>
        <p:spPr bwMode="auto">
          <a:xfrm>
            <a:off x="4652963" y="2286000"/>
            <a:ext cx="2357437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Genrl. Electric</a:t>
            </a:r>
          </a:p>
          <a:p>
            <a:r>
              <a:rPr lang="en-US" sz="2000"/>
              <a:t>Genomic Research</a:t>
            </a:r>
          </a:p>
          <a:p>
            <a:r>
              <a:rPr lang="en-US" sz="2000"/>
              <a:t>Gensys Inc.</a:t>
            </a:r>
          </a:p>
        </p:txBody>
      </p:sp>
      <p:sp>
        <p:nvSpPr>
          <p:cNvPr id="82957" name="Rectangle 13"/>
          <p:cNvSpPr>
            <a:spLocks noChangeArrowheads="1"/>
          </p:cNvSpPr>
          <p:nvPr/>
        </p:nvSpPr>
        <p:spPr bwMode="auto">
          <a:xfrm>
            <a:off x="1905000" y="1447800"/>
            <a:ext cx="5257800" cy="2514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9" name="Text Box 15"/>
          <p:cNvSpPr txBox="1">
            <a:spLocks noChangeArrowheads="1"/>
          </p:cNvSpPr>
          <p:nvPr/>
        </p:nvSpPr>
        <p:spPr bwMode="auto">
          <a:xfrm>
            <a:off x="1965325" y="877888"/>
            <a:ext cx="1946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ja-JP" altLang="en-US" sz="2400">
                <a:latin typeface="Arial"/>
              </a:rPr>
              <a:t>“</a:t>
            </a:r>
            <a:r>
              <a:rPr lang="en-US" sz="2400"/>
              <a:t>Gen</a:t>
            </a:r>
            <a:r>
              <a:rPr lang="ja-JP" altLang="en-US" sz="2400">
                <a:latin typeface="Arial"/>
              </a:rPr>
              <a:t>”</a:t>
            </a:r>
            <a:r>
              <a:rPr lang="en-US" sz="2400"/>
              <a:t> bucket</a:t>
            </a:r>
          </a:p>
        </p:txBody>
      </p:sp>
      <p:sp>
        <p:nvSpPr>
          <p:cNvPr id="82960" name="Text Box 16"/>
          <p:cNvSpPr txBox="1">
            <a:spLocks noChangeArrowheads="1"/>
          </p:cNvSpPr>
          <p:nvPr/>
        </p:nvSpPr>
        <p:spPr bwMode="auto">
          <a:xfrm>
            <a:off x="1985963" y="4921250"/>
            <a:ext cx="2357437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Genrl. Eclectic</a:t>
            </a:r>
          </a:p>
          <a:p>
            <a:r>
              <a:rPr lang="en-US" sz="2000"/>
              <a:t>Genomic Research</a:t>
            </a:r>
          </a:p>
          <a:p>
            <a:r>
              <a:rPr lang="en-US" sz="2000"/>
              <a:t>Gensys</a:t>
            </a:r>
          </a:p>
        </p:txBody>
      </p:sp>
      <p:sp>
        <p:nvSpPr>
          <p:cNvPr id="82961" name="Text Box 17"/>
          <p:cNvSpPr txBox="1">
            <a:spLocks noChangeArrowheads="1"/>
          </p:cNvSpPr>
          <p:nvPr/>
        </p:nvSpPr>
        <p:spPr bwMode="auto">
          <a:xfrm>
            <a:off x="5029200" y="4953000"/>
            <a:ext cx="2357438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Genrl. Electric</a:t>
            </a:r>
          </a:p>
          <a:p>
            <a:r>
              <a:rPr lang="en-US" sz="2000"/>
              <a:t>Genomic Research</a:t>
            </a:r>
          </a:p>
          <a:p>
            <a:r>
              <a:rPr lang="en-US" sz="2000"/>
              <a:t>Gensys Inc.</a:t>
            </a:r>
          </a:p>
        </p:txBody>
      </p:sp>
      <p:sp>
        <p:nvSpPr>
          <p:cNvPr id="82963" name="Line 19"/>
          <p:cNvSpPr>
            <a:spLocks noChangeShapeType="1"/>
          </p:cNvSpPr>
          <p:nvPr/>
        </p:nvSpPr>
        <p:spPr bwMode="auto">
          <a:xfrm>
            <a:off x="4038600" y="5165725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64" name="Line 20"/>
          <p:cNvSpPr>
            <a:spLocks noChangeShapeType="1"/>
          </p:cNvSpPr>
          <p:nvPr/>
        </p:nvSpPr>
        <p:spPr bwMode="auto">
          <a:xfrm>
            <a:off x="4419600" y="5394325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65" name="Line 21"/>
          <p:cNvSpPr>
            <a:spLocks noChangeShapeType="1"/>
          </p:cNvSpPr>
          <p:nvPr/>
        </p:nvSpPr>
        <p:spPr bwMode="auto">
          <a:xfrm>
            <a:off x="3352800" y="5699125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66" name="Line 22"/>
          <p:cNvSpPr>
            <a:spLocks noChangeShapeType="1"/>
          </p:cNvSpPr>
          <p:nvPr/>
        </p:nvSpPr>
        <p:spPr bwMode="auto">
          <a:xfrm>
            <a:off x="4572000" y="4114800"/>
            <a:ext cx="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67" name="Text Box 23"/>
          <p:cNvSpPr txBox="1">
            <a:spLocks noChangeArrowheads="1"/>
          </p:cNvSpPr>
          <p:nvPr/>
        </p:nvSpPr>
        <p:spPr bwMode="auto">
          <a:xfrm>
            <a:off x="4724400" y="4191000"/>
            <a:ext cx="1014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Match</a:t>
            </a:r>
          </a:p>
        </p:txBody>
      </p:sp>
      <p:sp>
        <p:nvSpPr>
          <p:cNvPr id="82968" name="Line 24"/>
          <p:cNvSpPr>
            <a:spLocks noChangeShapeType="1"/>
          </p:cNvSpPr>
          <p:nvPr/>
        </p:nvSpPr>
        <p:spPr bwMode="auto">
          <a:xfrm>
            <a:off x="609600" y="1676400"/>
            <a:ext cx="1371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69" name="Line 25"/>
          <p:cNvSpPr>
            <a:spLocks noChangeShapeType="1"/>
          </p:cNvSpPr>
          <p:nvPr/>
        </p:nvSpPr>
        <p:spPr bwMode="auto">
          <a:xfrm>
            <a:off x="685800" y="2514600"/>
            <a:ext cx="1447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70" name="Line 26"/>
          <p:cNvSpPr>
            <a:spLocks noChangeShapeType="1"/>
          </p:cNvSpPr>
          <p:nvPr/>
        </p:nvSpPr>
        <p:spPr bwMode="auto">
          <a:xfrm flipV="1">
            <a:off x="685800" y="3048000"/>
            <a:ext cx="1447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71" name="Line 27"/>
          <p:cNvSpPr>
            <a:spLocks noChangeShapeType="1"/>
          </p:cNvSpPr>
          <p:nvPr/>
        </p:nvSpPr>
        <p:spPr bwMode="auto">
          <a:xfrm flipV="1">
            <a:off x="685800" y="3429000"/>
            <a:ext cx="137160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72" name="Line 28"/>
          <p:cNvSpPr>
            <a:spLocks noChangeShapeType="1"/>
          </p:cNvSpPr>
          <p:nvPr/>
        </p:nvSpPr>
        <p:spPr bwMode="auto">
          <a:xfrm flipH="1">
            <a:off x="6477000" y="1676400"/>
            <a:ext cx="1752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73" name="Line 29"/>
          <p:cNvSpPr>
            <a:spLocks noChangeShapeType="1"/>
          </p:cNvSpPr>
          <p:nvPr/>
        </p:nvSpPr>
        <p:spPr bwMode="auto">
          <a:xfrm flipH="1">
            <a:off x="6934200" y="2209800"/>
            <a:ext cx="1447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74" name="Line 30"/>
          <p:cNvSpPr>
            <a:spLocks noChangeShapeType="1"/>
          </p:cNvSpPr>
          <p:nvPr/>
        </p:nvSpPr>
        <p:spPr bwMode="auto">
          <a:xfrm flipH="1" flipV="1">
            <a:off x="6248400" y="3124200"/>
            <a:ext cx="228600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78910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715963"/>
          </a:xfrm>
        </p:spPr>
        <p:txBody>
          <a:bodyPr/>
          <a:lstStyle/>
          <a:p>
            <a:r>
              <a:rPr lang="en-US" sz="4000" dirty="0" smtClean="0">
                <a:solidFill>
                  <a:schemeClr val="accent2"/>
                </a:solidFill>
              </a:rPr>
              <a:t>Algorithm (for scalability)</a:t>
            </a:r>
            <a:endParaRPr lang="en-US" sz="4000" dirty="0">
              <a:solidFill>
                <a:schemeClr val="accent2"/>
              </a:solidFill>
            </a:endParaRP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r>
              <a:rPr lang="en-US" sz="2400"/>
              <a:t>Partition data set</a:t>
            </a:r>
          </a:p>
          <a:p>
            <a:pPr lvl="1"/>
            <a:r>
              <a:rPr lang="en-US" sz="2000"/>
              <a:t>By hash on computed key</a:t>
            </a:r>
          </a:p>
          <a:p>
            <a:pPr lvl="1"/>
            <a:r>
              <a:rPr lang="en-US" sz="2000"/>
              <a:t>By sort order on computed key</a:t>
            </a:r>
          </a:p>
          <a:p>
            <a:pPr lvl="1"/>
            <a:r>
              <a:rPr lang="en-US" sz="2000"/>
              <a:t>By similarity search / approximate match on computed key</a:t>
            </a:r>
          </a:p>
          <a:p>
            <a:r>
              <a:rPr lang="en-US" sz="2400"/>
              <a:t>Perform scoring within the partition</a:t>
            </a:r>
          </a:p>
          <a:p>
            <a:pPr lvl="1"/>
            <a:r>
              <a:rPr lang="en-US" sz="2000"/>
              <a:t>Hash : all pairs</a:t>
            </a:r>
          </a:p>
          <a:p>
            <a:pPr lvl="1"/>
            <a:r>
              <a:rPr lang="en-US" sz="2000"/>
              <a:t>Sort order, similarity search : target record to retrieved records</a:t>
            </a:r>
          </a:p>
          <a:p>
            <a:r>
              <a:rPr lang="en-US" sz="2400"/>
              <a:t>Record pairs with high scores are matches</a:t>
            </a:r>
          </a:p>
          <a:p>
            <a:r>
              <a:rPr lang="en-US" sz="2400"/>
              <a:t>Use multiple computed keys / hash functions</a:t>
            </a:r>
          </a:p>
          <a:p>
            <a:r>
              <a:rPr lang="en-US" sz="2400"/>
              <a:t>Duplicate elimination : duplicate records form an equivalence class.</a:t>
            </a:r>
          </a:p>
        </p:txBody>
      </p:sp>
    </p:spTree>
    <p:extLst>
      <p:ext uri="{BB962C8B-B14F-4D97-AF65-F5344CB8AC3E}">
        <p14:creationId xmlns:p14="http://schemas.microsoft.com/office/powerpoint/2010/main" val="268035451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6254"/>
            <a:ext cx="8229600" cy="1039528"/>
          </a:xfrm>
        </p:spPr>
        <p:txBody>
          <a:bodyPr/>
          <a:lstStyle/>
          <a:p>
            <a:r>
              <a:rPr lang="en-US" dirty="0" smtClean="0"/>
              <a:t>Schema Matching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5782"/>
            <a:ext cx="8229600" cy="4990381"/>
          </a:xfrm>
        </p:spPr>
        <p:txBody>
          <a:bodyPr/>
          <a:lstStyle/>
          <a:p>
            <a:r>
              <a:rPr lang="en-US" sz="2800" dirty="0" smtClean="0"/>
              <a:t>Use similarity measures and structural cues (e.g. column names, data types, etc.) to match data definitions</a:t>
            </a:r>
          </a:p>
          <a:p>
            <a:r>
              <a:rPr lang="en-US" sz="2800" dirty="0" smtClean="0"/>
              <a:t>Looking at data instances (or examples of them can help)</a:t>
            </a:r>
          </a:p>
          <a:p>
            <a:r>
              <a:rPr lang="en-US" sz="2800" dirty="0" smtClean="0"/>
              <a:t>Constraints in the schema (if you have them) can also help.</a:t>
            </a:r>
          </a:p>
          <a:p>
            <a:r>
              <a:rPr lang="en-US" sz="2800" dirty="0" smtClean="0"/>
              <a:t>Auxiliary Information: dictionaries, documentation, usage… ditto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72261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54363"/>
          </a:xfrm>
        </p:spPr>
        <p:txBody>
          <a:bodyPr/>
          <a:lstStyle/>
          <a:p>
            <a:r>
              <a:rPr lang="en-US" dirty="0" smtClean="0"/>
              <a:t>DB-hard Queries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1B168B-89B1-DC47-90F1-28CE2F9126F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7" name="Picture 6" descr="Servers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2895600"/>
            <a:ext cx="4462507" cy="3351817"/>
          </a:xfrm>
          <a:prstGeom prst="rect">
            <a:avLst/>
          </a:prstGeom>
        </p:spPr>
      </p:pic>
      <p:graphicFrame>
        <p:nvGraphicFramePr>
          <p:cNvPr id="10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4518911"/>
              </p:ext>
            </p:extLst>
          </p:nvPr>
        </p:nvGraphicFramePr>
        <p:xfrm>
          <a:off x="386639" y="1029350"/>
          <a:ext cx="853906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6356"/>
                <a:gridCol w="2976193"/>
                <a:gridCol w="271651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Company_Name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Market Cap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Google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Googleplex</a:t>
                      </a:r>
                      <a:r>
                        <a:rPr lang="en-US" dirty="0" smtClean="0"/>
                        <a:t>, Mtn. View, CA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$406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Microsoft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Redmond, WA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$392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Intl. Business</a:t>
                      </a:r>
                      <a:r>
                        <a:rPr lang="en-US" baseline="0" dirty="0" smtClean="0"/>
                        <a:t> Machines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Armonk,</a:t>
                      </a:r>
                      <a:r>
                        <a:rPr lang="en-US" baseline="0" dirty="0" smtClean="0"/>
                        <a:t> NY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$194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Sally’s Lemonade</a:t>
                      </a:r>
                      <a:r>
                        <a:rPr lang="en-US" baseline="0" dirty="0" smtClean="0"/>
                        <a:t> Stand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Alameda,CA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$460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744107" y="3153754"/>
            <a:ext cx="518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Lucida Console"/>
              </a:rPr>
              <a:t>SELECT MAX(</a:t>
            </a:r>
            <a:r>
              <a:rPr lang="en-US" dirty="0" err="1" smtClean="0">
                <a:latin typeface="Lucida Console"/>
              </a:rPr>
              <a:t>Market_Cap</a:t>
            </a:r>
            <a:r>
              <a:rPr lang="en-US" dirty="0" smtClean="0">
                <a:latin typeface="Lucida Console"/>
              </a:rPr>
              <a:t>)</a:t>
            </a:r>
          </a:p>
          <a:p>
            <a:r>
              <a:rPr lang="en-US" dirty="0" smtClean="0">
                <a:latin typeface="Lucida Console"/>
              </a:rPr>
              <a:t>From Companies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267200" y="4572000"/>
            <a:ext cx="2549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ucida Console"/>
              </a:rPr>
              <a:t>Number of Rows: 1</a:t>
            </a:r>
            <a:endParaRPr lang="en-US" dirty="0">
              <a:latin typeface="Lucida Console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67200" y="5181600"/>
            <a:ext cx="19927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ucida Console"/>
              </a:rPr>
              <a:t>Problem: 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Lucida Console"/>
              </a:rPr>
              <a:t>Unit Mismatch</a:t>
            </a:r>
            <a:endParaRPr lang="en-US" b="1" dirty="0">
              <a:solidFill>
                <a:srgbClr val="FF0000"/>
              </a:solidFill>
              <a:latin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821643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60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Lots of Additional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Address vs. Number, Street, City, …</a:t>
            </a:r>
          </a:p>
          <a:p>
            <a:r>
              <a:rPr lang="en-US" sz="2800" dirty="0" smtClean="0"/>
              <a:t>Units</a:t>
            </a:r>
          </a:p>
          <a:p>
            <a:r>
              <a:rPr lang="en-US" sz="2800" dirty="0" smtClean="0"/>
              <a:t>Differing Constraints</a:t>
            </a:r>
          </a:p>
          <a:p>
            <a:r>
              <a:rPr lang="en-US" sz="2800" dirty="0" smtClean="0"/>
              <a:t>Multiple versions and schema evolution</a:t>
            </a:r>
          </a:p>
          <a:p>
            <a:r>
              <a:rPr lang="en-US" sz="2800" dirty="0" smtClean="0"/>
              <a:t>Ontologies and other Metadata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265372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715963"/>
          </a:xfrm>
        </p:spPr>
        <p:txBody>
          <a:bodyPr/>
          <a:lstStyle/>
          <a:p>
            <a:r>
              <a:rPr lang="en-US" sz="4000">
                <a:solidFill>
                  <a:schemeClr val="accent2"/>
                </a:solidFill>
              </a:rPr>
              <a:t>Data Integration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r>
              <a:rPr lang="en-US" sz="2400"/>
              <a:t>Combine data sets (acquisitions, across departments).</a:t>
            </a:r>
          </a:p>
          <a:p>
            <a:r>
              <a:rPr lang="en-US" sz="2400"/>
              <a:t>Common source of problems</a:t>
            </a:r>
          </a:p>
          <a:p>
            <a:pPr lvl="1"/>
            <a:r>
              <a:rPr lang="en-US" sz="2000"/>
              <a:t>Heterogenous data : no common key, different field formats</a:t>
            </a:r>
          </a:p>
          <a:p>
            <a:pPr lvl="2"/>
            <a:r>
              <a:rPr lang="en-US" sz="1800">
                <a:solidFill>
                  <a:srgbClr val="0000FF"/>
                </a:solidFill>
              </a:rPr>
              <a:t>Approximate matching</a:t>
            </a:r>
          </a:p>
          <a:p>
            <a:pPr lvl="1"/>
            <a:r>
              <a:rPr lang="en-US" sz="2000"/>
              <a:t>Different definitions</a:t>
            </a:r>
          </a:p>
          <a:p>
            <a:pPr lvl="2"/>
            <a:r>
              <a:rPr lang="en-US" sz="1800"/>
              <a:t>What is a customer: an account, an individual, a family, …</a:t>
            </a:r>
          </a:p>
          <a:p>
            <a:pPr lvl="1"/>
            <a:r>
              <a:rPr lang="en-US" sz="2000"/>
              <a:t>Time synchronization</a:t>
            </a:r>
          </a:p>
          <a:p>
            <a:pPr lvl="2"/>
            <a:r>
              <a:rPr lang="en-US" sz="1800"/>
              <a:t>Does the data relate to the same time periods?  Are the time windows compatible?</a:t>
            </a:r>
          </a:p>
          <a:p>
            <a:pPr lvl="1"/>
            <a:r>
              <a:rPr lang="en-US" sz="2000"/>
              <a:t>Legacy data</a:t>
            </a:r>
          </a:p>
          <a:p>
            <a:pPr lvl="2"/>
            <a:r>
              <a:rPr lang="en-US" sz="1800"/>
              <a:t>IMS, spreadsheets, ad-hoc structures</a:t>
            </a:r>
          </a:p>
          <a:p>
            <a:pPr lvl="1"/>
            <a:r>
              <a:rPr lang="en-US" sz="2000"/>
              <a:t>Sociological factors</a:t>
            </a:r>
          </a:p>
          <a:p>
            <a:pPr lvl="2"/>
            <a:r>
              <a:rPr lang="en-US" sz="1800"/>
              <a:t>Reluctance to share – loss of power.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81435" y="6340231"/>
            <a:ext cx="5561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Adapted from Ted Johnson’s SIGMOD 2003 Tutorial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96202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sz="4000" dirty="0" smtClean="0">
                <a:solidFill>
                  <a:schemeClr val="accent2"/>
                </a:solidFill>
              </a:rPr>
              <a:t>Data Integration - Solutions</a:t>
            </a:r>
            <a:endParaRPr lang="en-US" sz="4000" dirty="0">
              <a:solidFill>
                <a:schemeClr val="accent2"/>
              </a:solidFill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r>
              <a:rPr lang="en-US" sz="2800"/>
              <a:t>Commercial Tools</a:t>
            </a:r>
          </a:p>
          <a:p>
            <a:pPr lvl="1"/>
            <a:r>
              <a:rPr lang="en-US" sz="2400"/>
              <a:t>Significant body of research in data integration</a:t>
            </a:r>
          </a:p>
          <a:p>
            <a:pPr lvl="1"/>
            <a:r>
              <a:rPr lang="en-US" sz="2400"/>
              <a:t>Many tools for address matching, schema mapping are available.</a:t>
            </a:r>
          </a:p>
          <a:p>
            <a:r>
              <a:rPr lang="en-US" sz="2800"/>
              <a:t>Data browsing and exploration</a:t>
            </a:r>
          </a:p>
          <a:p>
            <a:pPr lvl="1"/>
            <a:r>
              <a:rPr lang="en-US" sz="2400"/>
              <a:t>Many hidden problems and meanings : must extract metadata.</a:t>
            </a:r>
          </a:p>
          <a:p>
            <a:pPr lvl="1"/>
            <a:r>
              <a:rPr lang="en-US" sz="2400"/>
              <a:t>View before and after results : did the integration go the way you thought?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81435" y="6340231"/>
            <a:ext cx="5561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Adapted from Ted Johnson’s SIGMOD 2003 Tutorial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920265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6284"/>
            <a:ext cx="8229600" cy="4892159"/>
          </a:xfrm>
        </p:spPr>
        <p:txBody>
          <a:bodyPr>
            <a:normAutofit/>
          </a:bodyPr>
          <a:lstStyle/>
          <a:p>
            <a:r>
              <a:rPr lang="en-US" dirty="0" smtClean="0"/>
              <a:t>Data Cleaning</a:t>
            </a:r>
          </a:p>
          <a:p>
            <a:pPr lvl="1"/>
            <a:r>
              <a:rPr lang="en-US" dirty="0" smtClean="0"/>
              <a:t>Perspectives on “Dirty Data”</a:t>
            </a:r>
          </a:p>
          <a:p>
            <a:pPr lvl="1"/>
            <a:r>
              <a:rPr lang="en-US" dirty="0" smtClean="0"/>
              <a:t>Perspectives on Data Quality</a:t>
            </a:r>
          </a:p>
          <a:p>
            <a:pPr lvl="1"/>
            <a:r>
              <a:rPr lang="en-US" dirty="0" smtClean="0"/>
              <a:t>Some problems and solutions</a:t>
            </a:r>
          </a:p>
          <a:p>
            <a:r>
              <a:rPr lang="en-US" dirty="0" smtClean="0"/>
              <a:t>Data Integration</a:t>
            </a:r>
          </a:p>
          <a:p>
            <a:pPr lvl="1"/>
            <a:r>
              <a:rPr lang="en-US" dirty="0" smtClean="0"/>
              <a:t>Item Similarity</a:t>
            </a:r>
          </a:p>
          <a:p>
            <a:pPr lvl="1"/>
            <a:r>
              <a:rPr lang="en-US" dirty="0" smtClean="0"/>
              <a:t>Schema Matching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724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Who’s Calling </a:t>
            </a:r>
            <a:r>
              <a:rPr lang="en-US" dirty="0" err="1" smtClean="0"/>
              <a:t>Who’S</a:t>
            </a:r>
            <a:r>
              <a:rPr lang="en-US" dirty="0" smtClean="0"/>
              <a:t> Data Dirty?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D5DD5E-239E-364C-85A2-697002DBB00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9253" y="322952"/>
            <a:ext cx="5407547" cy="3592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6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366"/>
            <a:ext cx="8229600" cy="922946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Dirty Data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7635" y="991312"/>
            <a:ext cx="8527982" cy="553461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008000"/>
                </a:solidFill>
              </a:rPr>
              <a:t>Statistics</a:t>
            </a:r>
            <a:r>
              <a:rPr lang="en-US" dirty="0" smtClean="0"/>
              <a:t> View: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There is a process that produces data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We want to model ideal samples of that process, but in practice we have non-ideal samples:</a:t>
            </a:r>
          </a:p>
          <a:p>
            <a:pPr lvl="2"/>
            <a:r>
              <a:rPr lang="en-US" b="1" dirty="0" smtClean="0">
                <a:solidFill>
                  <a:srgbClr val="C00000"/>
                </a:solidFill>
              </a:rPr>
              <a:t>Distortion</a:t>
            </a:r>
            <a:r>
              <a:rPr lang="en-US" dirty="0" smtClean="0"/>
              <a:t> – some samples are corrupted by a process</a:t>
            </a:r>
            <a:endParaRPr lang="en-US" b="1" dirty="0" smtClean="0">
              <a:solidFill>
                <a:srgbClr val="C00000"/>
              </a:solidFill>
            </a:endParaRPr>
          </a:p>
          <a:p>
            <a:pPr lvl="2"/>
            <a:r>
              <a:rPr lang="en-US" b="1" dirty="0" smtClean="0">
                <a:solidFill>
                  <a:srgbClr val="C00000"/>
                </a:solidFill>
              </a:rPr>
              <a:t>Selection Bias </a:t>
            </a:r>
            <a:r>
              <a:rPr lang="en-US" dirty="0" smtClean="0"/>
              <a:t>- likelihood of a sample depends on its value</a:t>
            </a:r>
          </a:p>
          <a:p>
            <a:pPr lvl="2"/>
            <a:r>
              <a:rPr lang="en-US" b="1" dirty="0" smtClean="0">
                <a:solidFill>
                  <a:srgbClr val="C00000"/>
                </a:solidFill>
              </a:rPr>
              <a:t>Left and right censorship </a:t>
            </a:r>
            <a:r>
              <a:rPr lang="en-US" dirty="0" smtClean="0"/>
              <a:t>- users come and go from our scrutiny</a:t>
            </a:r>
          </a:p>
          <a:p>
            <a:pPr lvl="2"/>
            <a:r>
              <a:rPr lang="en-US" b="1" dirty="0" smtClean="0">
                <a:solidFill>
                  <a:srgbClr val="C00000"/>
                </a:solidFill>
              </a:rPr>
              <a:t>Dependence</a:t>
            </a:r>
            <a:r>
              <a:rPr lang="en-US" dirty="0" smtClean="0"/>
              <a:t> – samples are supposed to be independent, but are not (e.g. social networks)</a:t>
            </a:r>
          </a:p>
          <a:p>
            <a:pPr lvl="1"/>
            <a:r>
              <a:rPr lang="en-US" dirty="0" smtClean="0"/>
              <a:t>You can add new models for each type of imperfection, but  you can’t </a:t>
            </a:r>
            <a:r>
              <a:rPr lang="en-US" dirty="0" smtClean="0"/>
              <a:t>model </a:t>
            </a:r>
            <a:r>
              <a:rPr lang="en-US" dirty="0" smtClean="0"/>
              <a:t>everything.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hat’s </a:t>
            </a:r>
            <a:r>
              <a:rPr lang="en-US" dirty="0" smtClean="0"/>
              <a:t>the best trade-off between accuracy and simplicity? </a:t>
            </a:r>
          </a:p>
        </p:txBody>
      </p:sp>
    </p:spTree>
    <p:extLst>
      <p:ext uri="{BB962C8B-B14F-4D97-AF65-F5344CB8AC3E}">
        <p14:creationId xmlns:p14="http://schemas.microsoft.com/office/powerpoint/2010/main" val="160820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0634"/>
            <a:ext cx="8229600" cy="853407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Dirty Data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379" y="1395101"/>
            <a:ext cx="8229600" cy="4525963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C00000"/>
                </a:solidFill>
              </a:rPr>
              <a:t>Database</a:t>
            </a:r>
            <a:r>
              <a:rPr lang="en-US" dirty="0" smtClean="0"/>
              <a:t> View: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I got my hands on this data set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Some of the values are missing, corrupted, wrong, duplicated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Results are absolute (relational model)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You get a better answer by improving the quality of the values in your dataset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39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14184</TotalTime>
  <Words>3045</Words>
  <Application>Microsoft Office PowerPoint</Application>
  <PresentationFormat>On-screen Show (4:3)</PresentationFormat>
  <Paragraphs>602</Paragraphs>
  <Slides>63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63</vt:i4>
      </vt:variant>
    </vt:vector>
  </HeadingPairs>
  <TitlesOfParts>
    <vt:vector size="65" baseType="lpstr">
      <vt:lpstr>Office Theme</vt:lpstr>
      <vt:lpstr>Default Design</vt:lpstr>
      <vt:lpstr>Introduction to Data Science Lecture 4 Data Cleaning and Integration</vt:lpstr>
      <vt:lpstr>Outline for this Evening</vt:lpstr>
      <vt:lpstr>Data Science – One Definition</vt:lpstr>
      <vt:lpstr>DB-hard Queries</vt:lpstr>
      <vt:lpstr>DB-hard Queries</vt:lpstr>
      <vt:lpstr>DB-hard Queries</vt:lpstr>
      <vt:lpstr>Who’s Calling Who’S Data Dirty?</vt:lpstr>
      <vt:lpstr>Dirty Data</vt:lpstr>
      <vt:lpstr>Dirty Data</vt:lpstr>
      <vt:lpstr>Dirty Data</vt:lpstr>
      <vt:lpstr>Dirty Data</vt:lpstr>
      <vt:lpstr>Data Quality Problems</vt:lpstr>
      <vt:lpstr>Big Picture: Where can Dirty Data Arise?</vt:lpstr>
      <vt:lpstr>Numeric Outliers</vt:lpstr>
      <vt:lpstr>Data Cleaning Makes Everything Okay?</vt:lpstr>
      <vt:lpstr>Dirty Data Problems</vt:lpstr>
      <vt:lpstr>Conventional Definition of Data Quality</vt:lpstr>
      <vt:lpstr>Problems …</vt:lpstr>
      <vt:lpstr>Finding a modern definition</vt:lpstr>
      <vt:lpstr>Meaning of Data Quality (2)</vt:lpstr>
      <vt:lpstr>Meaning of Data Quality (2)</vt:lpstr>
      <vt:lpstr>The Data Quality Continuum</vt:lpstr>
      <vt:lpstr>Data Gathering</vt:lpstr>
      <vt:lpstr>Data Gathering - Solutions</vt:lpstr>
      <vt:lpstr>Data Delivery</vt:lpstr>
      <vt:lpstr>Data Delivery - Solutions</vt:lpstr>
      <vt:lpstr>Data Storage</vt:lpstr>
      <vt:lpstr>Data Storage - Solutions</vt:lpstr>
      <vt:lpstr>Data Retrieval</vt:lpstr>
      <vt:lpstr>Data Mining and Analysis</vt:lpstr>
      <vt:lpstr>Retrieval and Mining - Solutions</vt:lpstr>
      <vt:lpstr>Data Quality Constraints</vt:lpstr>
      <vt:lpstr>Data Quality Metrics</vt:lpstr>
      <vt:lpstr>Examples of Data Quality Metrics</vt:lpstr>
      <vt:lpstr>Technical Approaches</vt:lpstr>
      <vt:lpstr>Some Notes on the Class</vt:lpstr>
      <vt:lpstr>Break – 5 min</vt:lpstr>
      <vt:lpstr>Schema and Data Integration </vt:lpstr>
      <vt:lpstr>Data Integration</vt:lpstr>
      <vt:lpstr>Schema Matching</vt:lpstr>
      <vt:lpstr>WebTables Extracted Tables</vt:lpstr>
      <vt:lpstr>ACSDb* Applications</vt:lpstr>
      <vt:lpstr>Matching: Data and sTructure</vt:lpstr>
      <vt:lpstr>Duplicate Record Detection needs DeDup!</vt:lpstr>
      <vt:lpstr>Example: Data Integration</vt:lpstr>
      <vt:lpstr>Example: DeDup/Cleaning</vt:lpstr>
      <vt:lpstr>Example: Network Analysis</vt:lpstr>
      <vt:lpstr>Preprocessing/Standardization</vt:lpstr>
      <vt:lpstr>More Complicated: Householding</vt:lpstr>
      <vt:lpstr>Approximate Matching</vt:lpstr>
      <vt:lpstr>Some Similarity Measures</vt:lpstr>
      <vt:lpstr>Soundex Encoding</vt:lpstr>
      <vt:lpstr>Edit Distance</vt:lpstr>
      <vt:lpstr>Overlap Metrics</vt:lpstr>
      <vt:lpstr>More Sophisticated Techniques</vt:lpstr>
      <vt:lpstr>Approximate Joins and Duplicate Elimination</vt:lpstr>
      <vt:lpstr>PowerPoint Presentation</vt:lpstr>
      <vt:lpstr>Algorithm (for scalability)</vt:lpstr>
      <vt:lpstr>Schema Matching</vt:lpstr>
      <vt:lpstr>Lots of Additional Problems</vt:lpstr>
      <vt:lpstr>Data Integration</vt:lpstr>
      <vt:lpstr>Data Integration - Solutions</vt:lpstr>
      <vt:lpstr>Summary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Franklin</dc:creator>
  <cp:lastModifiedBy>John Canny</cp:lastModifiedBy>
  <cp:revision>172</cp:revision>
  <cp:lastPrinted>2014-03-03T17:22:36Z</cp:lastPrinted>
  <dcterms:created xsi:type="dcterms:W3CDTF">2014-01-27T17:03:34Z</dcterms:created>
  <dcterms:modified xsi:type="dcterms:W3CDTF">2014-09-22T23:37:36Z</dcterms:modified>
</cp:coreProperties>
</file>