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44"/>
  </p:notesMasterIdLst>
  <p:handoutMasterIdLst>
    <p:handoutMasterId r:id="rId45"/>
  </p:handoutMasterIdLst>
  <p:sldIdLst>
    <p:sldId id="782" r:id="rId3"/>
    <p:sldId id="783" r:id="rId4"/>
    <p:sldId id="1327" r:id="rId5"/>
    <p:sldId id="1414" r:id="rId6"/>
    <p:sldId id="1353" r:id="rId7"/>
    <p:sldId id="1415" r:id="rId8"/>
    <p:sldId id="1448" r:id="rId9"/>
    <p:sldId id="1097" r:id="rId10"/>
    <p:sldId id="1289" r:id="rId11"/>
    <p:sldId id="1465" r:id="rId12"/>
    <p:sldId id="1466" r:id="rId13"/>
    <p:sldId id="1450" r:id="rId14"/>
    <p:sldId id="1467" r:id="rId15"/>
    <p:sldId id="1452" r:id="rId16"/>
    <p:sldId id="1468" r:id="rId17"/>
    <p:sldId id="1469" r:id="rId18"/>
    <p:sldId id="1460" r:id="rId19"/>
    <p:sldId id="1461" r:id="rId20"/>
    <p:sldId id="1297" r:id="rId21"/>
    <p:sldId id="1315" r:id="rId22"/>
    <p:sldId id="1316" r:id="rId23"/>
    <p:sldId id="1425" r:id="rId24"/>
    <p:sldId id="1426" r:id="rId25"/>
    <p:sldId id="1470" r:id="rId26"/>
    <p:sldId id="1427" r:id="rId27"/>
    <p:sldId id="1471" r:id="rId28"/>
    <p:sldId id="1428" r:id="rId29"/>
    <p:sldId id="1472" r:id="rId30"/>
    <p:sldId id="1429" r:id="rId31"/>
    <p:sldId id="1473" r:id="rId32"/>
    <p:sldId id="1430" r:id="rId33"/>
    <p:sldId id="1474" r:id="rId34"/>
    <p:sldId id="1431" r:id="rId35"/>
    <p:sldId id="1475" r:id="rId36"/>
    <p:sldId id="1432" r:id="rId37"/>
    <p:sldId id="1476" r:id="rId38"/>
    <p:sldId id="1477" r:id="rId39"/>
    <p:sldId id="1433" r:id="rId40"/>
    <p:sldId id="1446" r:id="rId41"/>
    <p:sldId id="1478" r:id="rId42"/>
    <p:sldId id="1435" r:id="rId4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8EC"/>
    <a:srgbClr val="FF7200"/>
    <a:srgbClr val="FFF439"/>
    <a:srgbClr val="BBDECB"/>
    <a:srgbClr val="E2F3F2"/>
    <a:srgbClr val="7A94C2"/>
    <a:srgbClr val="CABFE0"/>
    <a:srgbClr val="E1EDF5"/>
    <a:srgbClr val="AE7C65"/>
    <a:srgbClr val="FCD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7138" autoAdjust="0"/>
  </p:normalViewPr>
  <p:slideViewPr>
    <p:cSldViewPr>
      <p:cViewPr varScale="1">
        <p:scale>
          <a:sx n="111" d="100"/>
          <a:sy n="111" d="100"/>
        </p:scale>
        <p:origin x="1842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349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41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7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6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92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22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2476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49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5.png"/><Relationship Id="rId7" Type="http://schemas.openxmlformats.org/officeDocument/2006/relationships/hyperlink" Target="https://cdata2.tsherpa.co.kr/tsherpa/MultiMedia/Flash/2020/curri/MM_32_04/suh_0302_03_0004/images/suh_0302_03_0004_401_1/suh_0302_03_0004_401_1_2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data2.tsherpa.co.kr/tsherpa/MultiMedia/Flash/2020/curri/MM_32_04/suh_0302_03_0004/images/suh_0302_03_0004_401_1/suh_0302_03_0004_401_1_2.png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2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data2.tsherpa.co.kr/tsherpa/MultiMedia/Flash/2020/curri/MM_32_04/suh_0302_03_0004/images/suh_0302_03_0004_401_1/suh_0302_03_0004_401_1_2.png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20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35.png"/><Relationship Id="rId4" Type="http://schemas.openxmlformats.org/officeDocument/2006/relationships/image" Target="../media/image45.png"/><Relationship Id="rId9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.png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image" Target="../media/image35.png"/><Relationship Id="rId4" Type="http://schemas.openxmlformats.org/officeDocument/2006/relationships/image" Target="../media/image45.png"/><Relationship Id="rId9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20.png"/><Relationship Id="rId4" Type="http://schemas.openxmlformats.org/officeDocument/2006/relationships/image" Target="../media/image5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20.png"/><Relationship Id="rId4" Type="http://schemas.openxmlformats.org/officeDocument/2006/relationships/image" Target="../media/image50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6063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02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3273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원의 성질을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5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모양의 종이가 똑같이 나누어지도록 세 번 접었다 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진입화면부터 모든 그림이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65820" y="1748135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접었을 때 생기는 선분은 무엇일까요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85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2" name="타원 71"/>
          <p:cNvSpPr/>
          <p:nvPr/>
        </p:nvSpPr>
        <p:spPr>
          <a:xfrm>
            <a:off x="5688687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004048" y="1478392"/>
            <a:ext cx="1971594" cy="258420"/>
            <a:chOff x="4968044" y="1254952"/>
            <a:chExt cx="1971594" cy="258420"/>
          </a:xfrm>
        </p:grpSpPr>
        <p:grpSp>
          <p:nvGrpSpPr>
            <p:cNvPr id="35" name="그룹 34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08897" y="12553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667059" y="1378783"/>
            <a:ext cx="1186203" cy="313457"/>
            <a:chOff x="3952363" y="1253627"/>
            <a:chExt cx="956208" cy="313457"/>
          </a:xfrm>
        </p:grpSpPr>
        <p:pic>
          <p:nvPicPr>
            <p:cNvPr id="49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104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3" name="TextBox 9">
            <a:extLst>
              <a:ext uri="{FF2B5EF4-FFF2-40B4-BE49-F238E27FC236}">
                <a16:creationId xmlns:a16="http://schemas.microsoft.com/office/drawing/2014/main" id="{F75EA561-FD53-7BB8-77DD-1C79071F1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14344" y="2312876"/>
            <a:ext cx="6277851" cy="1790950"/>
            <a:chOff x="337711" y="1664804"/>
            <a:chExt cx="6277851" cy="17909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E48EA56-C4CE-2582-19F7-61C64DD48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7711" y="1664804"/>
              <a:ext cx="6277851" cy="1790950"/>
            </a:xfrm>
            <a:prstGeom prst="rect">
              <a:avLst/>
            </a:prstGeom>
          </p:spPr>
        </p:pic>
        <p:pic>
          <p:nvPicPr>
            <p:cNvPr id="47" name="Picture 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8254" y="2433433"/>
              <a:ext cx="390342" cy="348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3006" y="2475998"/>
              <a:ext cx="390342" cy="348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758" y="2518563"/>
              <a:ext cx="390342" cy="348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ED5BF78D-B190-D168-87F7-026E3C756F62}"/>
              </a:ext>
            </a:extLst>
          </p:cNvPr>
          <p:cNvSpPr/>
          <p:nvPr/>
        </p:nvSpPr>
        <p:spPr>
          <a:xfrm>
            <a:off x="325934" y="23808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7360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bg.svg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\app\resource\contents\lesson03\ops\lesson03\images\mm_32_3_02_03_01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2E665170-D3D5-CBB4-FD3E-2A1B7AB52EA7}"/>
              </a:ext>
            </a:extLst>
          </p:cNvPr>
          <p:cNvSpPr txBox="1"/>
          <p:nvPr/>
        </p:nvSpPr>
        <p:spPr>
          <a:xfrm>
            <a:off x="2614914" y="4384633"/>
            <a:ext cx="204275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지름입니다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45AD3FB5-F019-B160-C8E9-5B6469D8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2854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75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5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모양의 종이가 똑같이 나누어지도록 세 번 접었다 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진입화면부터 모든 그림이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65820" y="1748135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접었을 때 생기는 선분들이 만나는 점은 무엇일까요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85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2" name="타원 71"/>
          <p:cNvSpPr/>
          <p:nvPr/>
        </p:nvSpPr>
        <p:spPr>
          <a:xfrm>
            <a:off x="5688687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004048" y="1478392"/>
            <a:ext cx="1971594" cy="258420"/>
            <a:chOff x="4968044" y="1254952"/>
            <a:chExt cx="1971594" cy="258420"/>
          </a:xfrm>
        </p:grpSpPr>
        <p:grpSp>
          <p:nvGrpSpPr>
            <p:cNvPr id="35" name="그룹 34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08897" y="125539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667059" y="1378783"/>
            <a:ext cx="1186203" cy="313457"/>
            <a:chOff x="3952363" y="1253627"/>
            <a:chExt cx="956208" cy="313457"/>
          </a:xfrm>
        </p:grpSpPr>
        <p:pic>
          <p:nvPicPr>
            <p:cNvPr id="49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104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E665170-D3D5-CBB4-FD3E-2A1B7AB52EA7}"/>
              </a:ext>
            </a:extLst>
          </p:cNvPr>
          <p:cNvSpPr txBox="1"/>
          <p:nvPr/>
        </p:nvSpPr>
        <p:spPr>
          <a:xfrm>
            <a:off x="2614914" y="4384633"/>
            <a:ext cx="204275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45AD3FB5-F019-B160-C8E9-5B6469D8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111" y="42404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F75EA561-FD53-7BB8-77DD-1C79071F1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14344" y="2312876"/>
            <a:ext cx="6277851" cy="1790950"/>
            <a:chOff x="337711" y="1664804"/>
            <a:chExt cx="6277851" cy="17909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E48EA56-C4CE-2582-19F7-61C64DD48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7711" y="1664804"/>
              <a:ext cx="6277851" cy="1790950"/>
            </a:xfrm>
            <a:prstGeom prst="rect">
              <a:avLst/>
            </a:prstGeom>
          </p:spPr>
        </p:pic>
        <p:pic>
          <p:nvPicPr>
            <p:cNvPr id="47" name="Picture 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8254" y="2433433"/>
              <a:ext cx="390342" cy="348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3006" y="2475998"/>
              <a:ext cx="390342" cy="348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758" y="2518563"/>
              <a:ext cx="390342" cy="348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ED5BF78D-B190-D168-87F7-026E3C756F62}"/>
              </a:ext>
            </a:extLst>
          </p:cNvPr>
          <p:cNvSpPr/>
          <p:nvPr/>
        </p:nvSpPr>
        <p:spPr>
          <a:xfrm>
            <a:off x="325934" y="23808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7360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bg.svg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\app\resource\contents\lesson03\ops\lesson03\images\mm_32_3_02_03_01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0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7696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위의 두 점을 이은 선분 중에서 가장 긴 선분은 무엇인지 찾아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오른쪽에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선분의 길이가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2" name="타원 71"/>
          <p:cNvSpPr/>
          <p:nvPr/>
        </p:nvSpPr>
        <p:spPr>
          <a:xfrm>
            <a:off x="5763430" y="51456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5786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base_01.svg / answer_01.svg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새로 써 주세요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\app\resource\contents\lesson03\ops\lesson03\images\mm_32_3_02_04_01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5616116" y="1382896"/>
            <a:ext cx="1302081" cy="258420"/>
            <a:chOff x="4968044" y="1254952"/>
            <a:chExt cx="1302081" cy="258420"/>
          </a:xfrm>
        </p:grpSpPr>
        <p:grpSp>
          <p:nvGrpSpPr>
            <p:cNvPr id="35" name="그룹 34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400092" y="13552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0862C0-4E1D-C1DF-6FF2-A51F42D85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97" y="2204864"/>
            <a:ext cx="5664052" cy="22215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E3A3860-281C-CAEB-F875-ACF73EBABDFD}"/>
              </a:ext>
            </a:extLst>
          </p:cNvPr>
          <p:cNvSpPr/>
          <p:nvPr/>
        </p:nvSpPr>
        <p:spPr>
          <a:xfrm>
            <a:off x="462361" y="2081094"/>
            <a:ext cx="797271" cy="51000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7D57DAF7-796C-658A-0086-1D0DA4AF7E55}"/>
              </a:ext>
            </a:extLst>
          </p:cNvPr>
          <p:cNvSpPr txBox="1"/>
          <p:nvPr/>
        </p:nvSpPr>
        <p:spPr>
          <a:xfrm>
            <a:off x="365820" y="1676127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~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㉦의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선분 중 가장 긴 선분을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77F716DB-5DC5-8A8D-F3ED-864AB6726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065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4342B22-C7E4-A46F-BAE7-D4A62B7FD238}"/>
              </a:ext>
            </a:extLst>
          </p:cNvPr>
          <p:cNvSpPr txBox="1"/>
          <p:nvPr/>
        </p:nvSpPr>
        <p:spPr>
          <a:xfrm>
            <a:off x="2832548" y="4628455"/>
            <a:ext cx="154123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㉣입니다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225D923A-1D53-96ED-B169-2C866DDF2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21" y="47554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DA242CED-54B4-1C69-2DEA-895C685236AD}"/>
              </a:ext>
            </a:extLst>
          </p:cNvPr>
          <p:cNvSpPr/>
          <p:nvPr/>
        </p:nvSpPr>
        <p:spPr>
          <a:xfrm>
            <a:off x="2268538" y="37497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BB029B5B-09E7-098E-14F5-CF21D415D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53" y="349804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0684" y="2059355"/>
            <a:ext cx="18669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3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7696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위의 두 점을 이은 선분 중에서 가장 긴 선분은 무엇인지 찾아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진입화면부터 그림이 전부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2" name="타원 71"/>
          <p:cNvSpPr/>
          <p:nvPr/>
        </p:nvSpPr>
        <p:spPr>
          <a:xfrm>
            <a:off x="5763430" y="51456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5786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base_01.svg / answer_01.svg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새로 써 주세요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\app\resource\contents\lesson03\ops\lesson03\images\mm_32_3_02_04_01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80862C0-4E1D-C1DF-6FF2-A51F42D85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97" y="2204864"/>
            <a:ext cx="5664052" cy="22215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E3A3860-281C-CAEB-F875-ACF73EBABDFD}"/>
              </a:ext>
            </a:extLst>
          </p:cNvPr>
          <p:cNvSpPr/>
          <p:nvPr/>
        </p:nvSpPr>
        <p:spPr>
          <a:xfrm>
            <a:off x="462361" y="2081094"/>
            <a:ext cx="797271" cy="51000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7D57DAF7-796C-658A-0086-1D0DA4AF7E55}"/>
              </a:ext>
            </a:extLst>
          </p:cNvPr>
          <p:cNvSpPr txBox="1"/>
          <p:nvPr/>
        </p:nvSpPr>
        <p:spPr>
          <a:xfrm>
            <a:off x="365820" y="1676127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길이가 가장 긴 선분의 특징을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77F716DB-5DC5-8A8D-F3ED-864AB6726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065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id="{BB029B5B-09E7-098E-14F5-CF21D415D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F48FA6F-F99F-5D67-CCD0-3BC99183BC06}"/>
              </a:ext>
            </a:extLst>
          </p:cNvPr>
          <p:cNvGrpSpPr/>
          <p:nvPr/>
        </p:nvGrpSpPr>
        <p:grpSpPr>
          <a:xfrm>
            <a:off x="5616116" y="1382896"/>
            <a:ext cx="1302081" cy="258420"/>
            <a:chOff x="4968044" y="1254952"/>
            <a:chExt cx="1302081" cy="258420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9BA6581-FABE-9B7F-0B77-87EA1324A699}"/>
                </a:ext>
              </a:extLst>
            </p:cNvPr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754F950-3B8E-B7C4-637C-CAF7CB16B8E4}"/>
                  </a:ext>
                </a:extLst>
              </p:cNvPr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7043232-A6D7-34EA-A398-A8C256CD1A8E}"/>
                  </a:ext>
                </a:extLst>
              </p:cNvPr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3AE726A-FFF4-06B7-731F-4B0C53C33551}"/>
                </a:ext>
              </a:extLst>
            </p:cNvPr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rgbClr val="B684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1A461B4-2253-8276-8B83-7192256E1D54}"/>
                </a:ext>
              </a:extLst>
            </p:cNvPr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2684279" y="22535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342B22-C7E4-A46F-BAE7-D4A62B7FD238}"/>
              </a:ext>
            </a:extLst>
          </p:cNvPr>
          <p:cNvSpPr txBox="1"/>
          <p:nvPr/>
        </p:nvSpPr>
        <p:spPr>
          <a:xfrm>
            <a:off x="1786090" y="4628455"/>
            <a:ext cx="363415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중심인 점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ㅇ을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225D923A-1D53-96ED-B169-2C866DDF2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378" y="48438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59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바퀴들의 반지름과 지름을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2" name="타원 71"/>
          <p:cNvSpPr/>
          <p:nvPr/>
        </p:nvSpPr>
        <p:spPr>
          <a:xfrm>
            <a:off x="5783217" y="52549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616116" y="1382896"/>
            <a:ext cx="1302081" cy="258420"/>
            <a:chOff x="4968044" y="1254952"/>
            <a:chExt cx="1302081" cy="258420"/>
          </a:xfrm>
        </p:grpSpPr>
        <p:grpSp>
          <p:nvGrpSpPr>
            <p:cNvPr id="35" name="그룹 34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427248" y="1257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CDBC2C-6059-BAE4-1A88-80D3275FE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584" y="1967466"/>
            <a:ext cx="4296367" cy="20375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E5F7E73-84E5-ECC6-F08E-326CA485A942}"/>
              </a:ext>
            </a:extLst>
          </p:cNvPr>
          <p:cNvSpPr/>
          <p:nvPr/>
        </p:nvSpPr>
        <p:spPr>
          <a:xfrm>
            <a:off x="1722700" y="2002671"/>
            <a:ext cx="540060" cy="1520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0D7D9D6-C149-3E5E-0EB0-E37DDBA810D7}"/>
              </a:ext>
            </a:extLst>
          </p:cNvPr>
          <p:cNvSpPr/>
          <p:nvPr/>
        </p:nvSpPr>
        <p:spPr>
          <a:xfrm>
            <a:off x="1323629" y="2143050"/>
            <a:ext cx="540060" cy="1520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6415FE-E286-15A3-D7EE-F56AB6EAE228}"/>
              </a:ext>
            </a:extLst>
          </p:cNvPr>
          <p:cNvSpPr txBox="1"/>
          <p:nvPr/>
        </p:nvSpPr>
        <p:spPr>
          <a:xfrm>
            <a:off x="1722700" y="1901861"/>
            <a:ext cx="87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spc="-150" dirty="0">
                <a:latin typeface="맑은 고딕" pitchFamily="50" charset="-127"/>
                <a:ea typeface="맑은 고딕" pitchFamily="50" charset="-127"/>
              </a:rPr>
              <a:t>10 cm</a:t>
            </a: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8B4B03A2-7400-3F44-B865-5F25179BAE51}"/>
              </a:ext>
            </a:extLst>
          </p:cNvPr>
          <p:cNvSpPr txBox="1"/>
          <p:nvPr/>
        </p:nvSpPr>
        <p:spPr>
          <a:xfrm>
            <a:off x="401824" y="1640123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바퀴들의 반지름과 지름은 각각 몇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21A3C16D-F504-2D00-596F-9B9FCA757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7057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9">
            <a:extLst>
              <a:ext uri="{FF2B5EF4-FFF2-40B4-BE49-F238E27FC236}">
                <a16:creationId xmlns:a16="http://schemas.microsoft.com/office/drawing/2014/main" id="{8071755A-0B43-32FA-B6FF-86867BE2E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486" y="3611793"/>
            <a:ext cx="360000" cy="36000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09081"/>
              </p:ext>
            </p:extLst>
          </p:nvPr>
        </p:nvGraphicFramePr>
        <p:xfrm>
          <a:off x="501534" y="4059992"/>
          <a:ext cx="6096000" cy="1143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459074">
                  <a:extLst>
                    <a:ext uri="{9D8B030D-6E8A-4147-A177-3AD203B41FA5}">
                      <a16:colId xmlns:a16="http://schemas.microsoft.com/office/drawing/2014/main" val="966698538"/>
                    </a:ext>
                  </a:extLst>
                </a:gridCol>
                <a:gridCol w="1545642">
                  <a:extLst>
                    <a:ext uri="{9D8B030D-6E8A-4147-A177-3AD203B41FA5}">
                      <a16:colId xmlns:a16="http://schemas.microsoft.com/office/drawing/2014/main" val="3595087227"/>
                    </a:ext>
                  </a:extLst>
                </a:gridCol>
                <a:gridCol w="1545642">
                  <a:extLst>
                    <a:ext uri="{9D8B030D-6E8A-4147-A177-3AD203B41FA5}">
                      <a16:colId xmlns:a16="http://schemas.microsoft.com/office/drawing/2014/main" val="2040799369"/>
                    </a:ext>
                  </a:extLst>
                </a:gridCol>
                <a:gridCol w="1545642">
                  <a:extLst>
                    <a:ext uri="{9D8B030D-6E8A-4147-A177-3AD203B41FA5}">
                      <a16:colId xmlns:a16="http://schemas.microsoft.com/office/drawing/2014/main" val="3097849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킥보드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자전거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자동차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9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반지름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cm)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ko-KR" altLang="en-US" sz="19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</a:rPr>
                        <a:t>40</a:t>
                      </a:r>
                      <a:endParaRPr lang="ko-KR" altLang="en-US" sz="19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</a:rPr>
                        <a:t>30</a:t>
                      </a:r>
                      <a:endParaRPr lang="ko-KR" altLang="en-US" sz="19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92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지름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cm)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ko-KR" altLang="en-US" sz="19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</a:rPr>
                        <a:t>80</a:t>
                      </a:r>
                      <a:endParaRPr lang="ko-KR" altLang="en-US" sz="19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</a:rPr>
                        <a:t>60</a:t>
                      </a:r>
                      <a:endParaRPr lang="ko-KR" altLang="en-US" sz="19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894773"/>
                  </a:ext>
                </a:extLst>
              </a:tr>
            </a:tbl>
          </a:graphicData>
        </a:graphic>
      </p:graphicFrame>
      <p:pic>
        <p:nvPicPr>
          <p:cNvPr id="79" name="Picture 4">
            <a:extLst>
              <a:ext uri="{FF2B5EF4-FFF2-40B4-BE49-F238E27FC236}">
                <a16:creationId xmlns:a16="http://schemas.microsoft.com/office/drawing/2014/main" id="{225D923A-1D53-96ED-B169-2C866DDF2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480" y="45026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225D923A-1D53-96ED-B169-2C866DDF2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480" y="48730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:a16="http://schemas.microsoft.com/office/drawing/2014/main" id="{225D923A-1D53-96ED-B169-2C866DDF2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944" y="45026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>
            <a:extLst>
              <a:ext uri="{FF2B5EF4-FFF2-40B4-BE49-F238E27FC236}">
                <a16:creationId xmlns:a16="http://schemas.microsoft.com/office/drawing/2014/main" id="{225D923A-1D53-96ED-B169-2C866DDF2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944" y="48730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>
            <a:extLst>
              <a:ext uri="{FF2B5EF4-FFF2-40B4-BE49-F238E27FC236}">
                <a16:creationId xmlns:a16="http://schemas.microsoft.com/office/drawing/2014/main" id="{225D923A-1D53-96ED-B169-2C866DDF2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408" y="45026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>
            <a:extLst>
              <a:ext uri="{FF2B5EF4-FFF2-40B4-BE49-F238E27FC236}">
                <a16:creationId xmlns:a16="http://schemas.microsoft.com/office/drawing/2014/main" id="{225D923A-1D53-96ED-B169-2C866DDF2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408" y="48730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6145634" y="36013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55596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img_01.png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\app\resource\contents\lesson03\ops\lesson03\images\mm_32_3_02_05_01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726D9B19-FBD3-5D1A-CFD7-F32376C779C1}"/>
              </a:ext>
            </a:extLst>
          </p:cNvPr>
          <p:cNvSpPr txBox="1"/>
          <p:nvPr/>
        </p:nvSpPr>
        <p:spPr>
          <a:xfrm>
            <a:off x="1434258" y="2097678"/>
            <a:ext cx="87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spc="-150" dirty="0">
                <a:latin typeface="맑은 고딕" pitchFamily="50" charset="-127"/>
                <a:ea typeface="맑은 고딕" pitchFamily="50" charset="-127"/>
              </a:rPr>
              <a:t>10 cm</a:t>
            </a:r>
          </a:p>
        </p:txBody>
      </p:sp>
    </p:spTree>
    <p:extLst>
      <p:ext uri="{BB962C8B-B14F-4D97-AF65-F5344CB8AC3E}">
        <p14:creationId xmlns:p14="http://schemas.microsoft.com/office/powerpoint/2010/main" val="33973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28731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img_01.png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\app\resource\contents\lesson03\ops\lesson03\images\mm_32_3_02_05_01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1CDBC2C-6059-BAE4-1A88-80D3275FE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4" y="1642447"/>
            <a:ext cx="6775480" cy="32133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E5F7E73-84E5-ECC6-F08E-326CA485A942}"/>
              </a:ext>
            </a:extLst>
          </p:cNvPr>
          <p:cNvSpPr/>
          <p:nvPr/>
        </p:nvSpPr>
        <p:spPr>
          <a:xfrm>
            <a:off x="2268538" y="1319532"/>
            <a:ext cx="540060" cy="1520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0D7D9D6-C149-3E5E-0EB0-E37DDBA810D7}"/>
              </a:ext>
            </a:extLst>
          </p:cNvPr>
          <p:cNvSpPr/>
          <p:nvPr/>
        </p:nvSpPr>
        <p:spPr>
          <a:xfrm>
            <a:off x="71500" y="1920364"/>
            <a:ext cx="540060" cy="21249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6D9B19-FBD3-5D1A-CFD7-F32376C779C1}"/>
              </a:ext>
            </a:extLst>
          </p:cNvPr>
          <p:cNvSpPr txBox="1"/>
          <p:nvPr/>
        </p:nvSpPr>
        <p:spPr>
          <a:xfrm>
            <a:off x="0" y="1833440"/>
            <a:ext cx="8791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 cm</a:t>
            </a:r>
          </a:p>
        </p:txBody>
      </p:sp>
      <p:sp>
        <p:nvSpPr>
          <p:cNvPr id="78" name="TextBox 9">
            <a:extLst>
              <a:ext uri="{FF2B5EF4-FFF2-40B4-BE49-F238E27FC236}">
                <a16:creationId xmlns:a16="http://schemas.microsoft.com/office/drawing/2014/main" id="{8071755A-0B43-32FA-B6FF-86867BE2E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D7D9D6-C149-3E5E-0EB0-E37DDBA810D7}"/>
              </a:ext>
            </a:extLst>
          </p:cNvPr>
          <p:cNvSpPr/>
          <p:nvPr/>
        </p:nvSpPr>
        <p:spPr>
          <a:xfrm>
            <a:off x="507680" y="1642447"/>
            <a:ext cx="540060" cy="21249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6415FE-E286-15A3-D7EE-F56AB6EAE228}"/>
              </a:ext>
            </a:extLst>
          </p:cNvPr>
          <p:cNvSpPr txBox="1"/>
          <p:nvPr/>
        </p:nvSpPr>
        <p:spPr>
          <a:xfrm>
            <a:off x="431540" y="1520788"/>
            <a:ext cx="8791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 cm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04" y="701665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40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BE9FD79A-9D60-849B-A46F-9E16979BF35A}"/>
              </a:ext>
            </a:extLst>
          </p:cNvPr>
          <p:cNvSpPr txBox="1"/>
          <p:nvPr/>
        </p:nvSpPr>
        <p:spPr>
          <a:xfrm>
            <a:off x="1155004" y="4257092"/>
            <a:ext cx="48370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원에서 지름은 반지름의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EB9E6D-5681-859B-D3C8-F9ACF23544D9}"/>
              </a:ext>
            </a:extLst>
          </p:cNvPr>
          <p:cNvSpPr txBox="1"/>
          <p:nvPr/>
        </p:nvSpPr>
        <p:spPr>
          <a:xfrm>
            <a:off x="1155004" y="4761148"/>
            <a:ext cx="48370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원에서 반지름은 지름의 반입니다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바퀴들의 반지름과 지름을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2" name="타원 71"/>
          <p:cNvSpPr/>
          <p:nvPr/>
        </p:nvSpPr>
        <p:spPr>
          <a:xfrm>
            <a:off x="5783217" y="52549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616116" y="1382896"/>
            <a:ext cx="1302081" cy="258420"/>
            <a:chOff x="4968044" y="1254952"/>
            <a:chExt cx="1302081" cy="258420"/>
          </a:xfrm>
        </p:grpSpPr>
        <p:grpSp>
          <p:nvGrpSpPr>
            <p:cNvPr id="35" name="그룹 34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1CDBC2C-6059-BAE4-1A88-80D3275FE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584" y="1967466"/>
            <a:ext cx="4296367" cy="20375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E5F7E73-84E5-ECC6-F08E-326CA485A942}"/>
              </a:ext>
            </a:extLst>
          </p:cNvPr>
          <p:cNvSpPr/>
          <p:nvPr/>
        </p:nvSpPr>
        <p:spPr>
          <a:xfrm>
            <a:off x="1722700" y="2002671"/>
            <a:ext cx="540060" cy="1520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0D7D9D6-C149-3E5E-0EB0-E37DDBA810D7}"/>
              </a:ext>
            </a:extLst>
          </p:cNvPr>
          <p:cNvSpPr/>
          <p:nvPr/>
        </p:nvSpPr>
        <p:spPr>
          <a:xfrm>
            <a:off x="1323629" y="2132856"/>
            <a:ext cx="540060" cy="1520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6415FE-E286-15A3-D7EE-F56AB6EAE228}"/>
              </a:ext>
            </a:extLst>
          </p:cNvPr>
          <p:cNvSpPr txBox="1"/>
          <p:nvPr/>
        </p:nvSpPr>
        <p:spPr>
          <a:xfrm>
            <a:off x="1722700" y="1901861"/>
            <a:ext cx="87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spc="-150" dirty="0">
                <a:latin typeface="맑은 고딕" pitchFamily="50" charset="-127"/>
                <a:ea typeface="맑은 고딕" pitchFamily="50" charset="-127"/>
              </a:rPr>
              <a:t>10 cm</a:t>
            </a: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8B4B03A2-7400-3F44-B865-5F25179BAE51}"/>
              </a:ext>
            </a:extLst>
          </p:cNvPr>
          <p:cNvSpPr txBox="1"/>
          <p:nvPr/>
        </p:nvSpPr>
        <p:spPr>
          <a:xfrm>
            <a:off x="401824" y="1640123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반지름과 지름은 어떤 관계가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21A3C16D-F504-2D00-596F-9B9FCA757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7057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9">
            <a:extLst>
              <a:ext uri="{FF2B5EF4-FFF2-40B4-BE49-F238E27FC236}">
                <a16:creationId xmlns:a16="http://schemas.microsoft.com/office/drawing/2014/main" id="{8071755A-0B43-32FA-B6FF-86867BE2E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486" y="3611793"/>
            <a:ext cx="360000" cy="360000"/>
          </a:xfrm>
          <a:prstGeom prst="rect">
            <a:avLst/>
          </a:prstGeom>
        </p:spPr>
      </p:pic>
      <p:pic>
        <p:nvPicPr>
          <p:cNvPr id="83" name="Picture 4">
            <a:extLst>
              <a:ext uri="{FF2B5EF4-FFF2-40B4-BE49-F238E27FC236}">
                <a16:creationId xmlns:a16="http://schemas.microsoft.com/office/drawing/2014/main" id="{225D923A-1D53-96ED-B169-2C866DDF2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998" y="43357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>
            <a:extLst>
              <a:ext uri="{FF2B5EF4-FFF2-40B4-BE49-F238E27FC236}">
                <a16:creationId xmlns:a16="http://schemas.microsoft.com/office/drawing/2014/main" id="{225D923A-1D53-96ED-B169-2C866DDF2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998" y="47060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26D9B19-FBD3-5D1A-CFD7-F32376C779C1}"/>
              </a:ext>
            </a:extLst>
          </p:cNvPr>
          <p:cNvSpPr txBox="1"/>
          <p:nvPr/>
        </p:nvSpPr>
        <p:spPr>
          <a:xfrm>
            <a:off x="1434258" y="2097678"/>
            <a:ext cx="87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spc="-150" dirty="0">
                <a:latin typeface="맑은 고딕" pitchFamily="50" charset="-127"/>
                <a:ea typeface="맑은 고딕" pitchFamily="50" charset="-127"/>
              </a:rPr>
              <a:t>10 cm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75" y="429842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27" y="480860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05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반지름과 지름을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5" name="타원 34"/>
          <p:cNvSpPr/>
          <p:nvPr/>
        </p:nvSpPr>
        <p:spPr>
          <a:xfrm>
            <a:off x="5772971" y="5111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0765135C-7328-F427-C7DB-DBF8B11D4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59EE799-B525-A538-2EE2-226CB9C103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842"/>
          <a:stretch/>
        </p:blipFill>
        <p:spPr>
          <a:xfrm>
            <a:off x="80396" y="1747921"/>
            <a:ext cx="6820852" cy="2365155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357970BA-3E6D-7E88-551F-93FBF17126DB}"/>
              </a:ext>
            </a:extLst>
          </p:cNvPr>
          <p:cNvSpPr/>
          <p:nvPr/>
        </p:nvSpPr>
        <p:spPr>
          <a:xfrm>
            <a:off x="2252778" y="4350032"/>
            <a:ext cx="468052" cy="4111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36B5D46-9E9E-FDB2-9979-26E59B12A085}"/>
              </a:ext>
            </a:extLst>
          </p:cNvPr>
          <p:cNvSpPr/>
          <p:nvPr/>
        </p:nvSpPr>
        <p:spPr>
          <a:xfrm>
            <a:off x="1277974" y="4214935"/>
            <a:ext cx="468052" cy="4111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3271C0-8302-8BA8-7EBA-E3CB8E9D10AA}"/>
              </a:ext>
            </a:extLst>
          </p:cNvPr>
          <p:cNvSpPr/>
          <p:nvPr/>
        </p:nvSpPr>
        <p:spPr>
          <a:xfrm>
            <a:off x="1439652" y="2396516"/>
            <a:ext cx="468052" cy="4111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D27917-D1D1-0211-B24B-D2823AE8BBE5}"/>
              </a:ext>
            </a:extLst>
          </p:cNvPr>
          <p:cNvSpPr/>
          <p:nvPr/>
        </p:nvSpPr>
        <p:spPr>
          <a:xfrm>
            <a:off x="5004048" y="2396515"/>
            <a:ext cx="504056" cy="24039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61971C-96BB-F19D-787B-B40A3397A7BE}"/>
              </a:ext>
            </a:extLst>
          </p:cNvPr>
          <p:cNvSpPr txBox="1"/>
          <p:nvPr/>
        </p:nvSpPr>
        <p:spPr>
          <a:xfrm>
            <a:off x="1331156" y="2422911"/>
            <a:ext cx="7920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 cm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51E66E-5AA0-190F-40BC-328463210A67}"/>
              </a:ext>
            </a:extLst>
          </p:cNvPr>
          <p:cNvSpPr txBox="1"/>
          <p:nvPr/>
        </p:nvSpPr>
        <p:spPr>
          <a:xfrm>
            <a:off x="4946732" y="2298317"/>
            <a:ext cx="7920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 cm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43B103-4C7A-7ACA-5160-E0C299C51C15}"/>
              </a:ext>
            </a:extLst>
          </p:cNvPr>
          <p:cNvSpPr txBox="1"/>
          <p:nvPr/>
        </p:nvSpPr>
        <p:spPr>
          <a:xfrm>
            <a:off x="2015716" y="4267558"/>
            <a:ext cx="7920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AFFE60-52CC-2288-7FA2-2BCC04E847B1}"/>
              </a:ext>
            </a:extLst>
          </p:cNvPr>
          <p:cNvSpPr txBox="1"/>
          <p:nvPr/>
        </p:nvSpPr>
        <p:spPr>
          <a:xfrm>
            <a:off x="1360869" y="4267558"/>
            <a:ext cx="5951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1" i="0" u="none" strike="noStrike" kern="1200" cap="none" spc="-15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57970BA-3E6D-7E88-551F-93FBF17126DB}"/>
              </a:ext>
            </a:extLst>
          </p:cNvPr>
          <p:cNvSpPr/>
          <p:nvPr/>
        </p:nvSpPr>
        <p:spPr>
          <a:xfrm>
            <a:off x="6061674" y="4350032"/>
            <a:ext cx="468052" cy="4111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6B5D46-9E9E-FDB2-9979-26E59B12A085}"/>
              </a:ext>
            </a:extLst>
          </p:cNvPr>
          <p:cNvSpPr/>
          <p:nvPr/>
        </p:nvSpPr>
        <p:spPr>
          <a:xfrm>
            <a:off x="5086870" y="4214935"/>
            <a:ext cx="468052" cy="4111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43B103-4C7A-7ACA-5160-E0C299C51C15}"/>
              </a:ext>
            </a:extLst>
          </p:cNvPr>
          <p:cNvSpPr txBox="1"/>
          <p:nvPr/>
        </p:nvSpPr>
        <p:spPr>
          <a:xfrm>
            <a:off x="5824612" y="4267558"/>
            <a:ext cx="7920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AFFE60-52CC-2288-7FA2-2BCC04E847B1}"/>
              </a:ext>
            </a:extLst>
          </p:cNvPr>
          <p:cNvSpPr txBox="1"/>
          <p:nvPr/>
        </p:nvSpPr>
        <p:spPr>
          <a:xfrm>
            <a:off x="5169765" y="4267558"/>
            <a:ext cx="5951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900" b="1" spc="-150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en-US" altLang="ko-KR" sz="1900" b="1" i="0" u="none" strike="noStrike" kern="1200" cap="none" spc="-15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353" y="451296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07" y="453338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/>
          <p:cNvGrpSpPr/>
          <p:nvPr/>
        </p:nvGrpSpPr>
        <p:grpSpPr>
          <a:xfrm>
            <a:off x="547080" y="4288676"/>
            <a:ext cx="739939" cy="342483"/>
            <a:chOff x="3569808" y="4849650"/>
            <a:chExt cx="739939" cy="342483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35896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반지름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355976" y="4296682"/>
            <a:ext cx="739939" cy="342483"/>
            <a:chOff x="3569808" y="4849650"/>
            <a:chExt cx="739939" cy="342483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35896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지름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2668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bg.svg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\app\resource\contents\lesson03\ops\lesson03\images\mm_32_3_02_06_01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428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성질을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5" name="타원 34"/>
          <p:cNvSpPr/>
          <p:nvPr/>
        </p:nvSpPr>
        <p:spPr>
          <a:xfrm>
            <a:off x="5772971" y="5111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BC4D8B-9E18-B48B-CE00-C72587EB5C46}"/>
              </a:ext>
            </a:extLst>
          </p:cNvPr>
          <p:cNvSpPr txBox="1"/>
          <p:nvPr/>
        </p:nvSpPr>
        <p:spPr>
          <a:xfrm>
            <a:off x="755576" y="1861248"/>
            <a:ext cx="558022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지름은 원을 반으로 나눕니다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DD5F31C6-E70B-9D8E-A5C0-A6B04F2C1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332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EBA86DE-242E-2005-6B14-DC309764613C}"/>
              </a:ext>
            </a:extLst>
          </p:cNvPr>
          <p:cNvSpPr txBox="1"/>
          <p:nvPr/>
        </p:nvSpPr>
        <p:spPr>
          <a:xfrm>
            <a:off x="755576" y="2505986"/>
            <a:ext cx="558022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지름은 원의 중심을 지납니다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F735D8B8-3AC1-31BE-1BE2-D3BC6E8F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5779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1ACBC4B-51F6-19DF-B28E-BB9EAC66CB78}"/>
              </a:ext>
            </a:extLst>
          </p:cNvPr>
          <p:cNvSpPr txBox="1"/>
          <p:nvPr/>
        </p:nvSpPr>
        <p:spPr>
          <a:xfrm>
            <a:off x="755576" y="3140968"/>
            <a:ext cx="558022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지름은 원 위의 두 점을 이은 선분 중 가장 깁니다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5324D427-3D3F-A4F2-7939-1971DDA99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64" y="3219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9C5D2D-1B9D-7C4A-1B00-A66B71C45F3C}"/>
              </a:ext>
            </a:extLst>
          </p:cNvPr>
          <p:cNvSpPr txBox="1"/>
          <p:nvPr/>
        </p:nvSpPr>
        <p:spPr>
          <a:xfrm>
            <a:off x="755576" y="3764359"/>
            <a:ext cx="558022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원에서 지름은 반지름의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5D67A405-7B58-C123-15CE-B456050B5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64" y="38429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9">
            <a:extLst>
              <a:ext uri="{FF2B5EF4-FFF2-40B4-BE49-F238E27FC236}">
                <a16:creationId xmlns:a16="http://schemas.microsoft.com/office/drawing/2014/main" id="{86C99C8E-9B6C-53DD-A230-C359F2D8B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360483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43">
            <a:extLst>
              <a:ext uri="{FF2B5EF4-FFF2-40B4-BE49-F238E27FC236}">
                <a16:creationId xmlns:a16="http://schemas.microsoft.com/office/drawing/2014/main" id="{F6317A70-890B-C432-1993-18FF2DAB5E8E}"/>
              </a:ext>
            </a:extLst>
          </p:cNvPr>
          <p:cNvSpPr txBox="1"/>
          <p:nvPr/>
        </p:nvSpPr>
        <p:spPr>
          <a:xfrm>
            <a:off x="719572" y="3104964"/>
            <a:ext cx="5184576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지름은 원 위의 두 점을 이은 선분 중 가장 깁니다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1653" y="1402882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원의 성질 알아보기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725675" y="1941633"/>
            <a:ext cx="3888432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지름은 원을 반으로 나눕니다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12" y="21295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8" y="27002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8" y="32849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986796" y="3175661"/>
            <a:ext cx="94706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깁니다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66" y="30450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43">
            <a:extLst>
              <a:ext uri="{FF2B5EF4-FFF2-40B4-BE49-F238E27FC236}">
                <a16:creationId xmlns:a16="http://schemas.microsoft.com/office/drawing/2014/main" id="{8E884177-8B24-D6E7-094B-894ECB9A4F22}"/>
              </a:ext>
            </a:extLst>
          </p:cNvPr>
          <p:cNvSpPr txBox="1"/>
          <p:nvPr/>
        </p:nvSpPr>
        <p:spPr>
          <a:xfrm>
            <a:off x="722607" y="2523298"/>
            <a:ext cx="3888432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지름은                      을 지납니다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AC831EB1-D46B-CC50-9ED3-275C60D78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39172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>
            <a:extLst>
              <a:ext uri="{FF2B5EF4-FFF2-40B4-BE49-F238E27FC236}">
                <a16:creationId xmlns:a16="http://schemas.microsoft.com/office/drawing/2014/main" id="{B7C7766C-3B6C-664B-077D-9CE4DCB29D0C}"/>
              </a:ext>
            </a:extLst>
          </p:cNvPr>
          <p:cNvSpPr txBox="1"/>
          <p:nvPr/>
        </p:nvSpPr>
        <p:spPr>
          <a:xfrm>
            <a:off x="719572" y="3750730"/>
            <a:ext cx="5868652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원에서 지름은 반지름의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  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54C6FB-98E8-443A-6D26-434BB2059FC4}"/>
              </a:ext>
            </a:extLst>
          </p:cNvPr>
          <p:cNvSpPr txBox="1"/>
          <p:nvPr/>
        </p:nvSpPr>
        <p:spPr>
          <a:xfrm>
            <a:off x="3545136" y="3820247"/>
            <a:ext cx="6329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FCCFE51-A37A-544A-2210-29292EC41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55" y="36408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4A9AAFEE-6468-CD07-43D2-576AF86A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56644" y="2592819"/>
            <a:ext cx="125917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4159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900459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바퀴를 어떻게 연결해야 할까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바퀴의 중심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종이접기 활동으로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지름과 원의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중심 알기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원 위의 두 점을 이은 선분 중에서 가장 긴 선분 찾아보기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반지름과 지름의 관계 알기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84357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원의 지름과 반지름 사이의 관계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원의 성질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클릭하면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98964" y="2953338"/>
            <a:ext cx="47749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121867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직사각형 30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07642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컴퍼스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4259D9BB-640C-1FF0-FB04-283A5D441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CA671832-B48D-2ED7-D382-3C53D1532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85" y="144161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474302" y="52493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66" y="2636912"/>
            <a:ext cx="1712301" cy="144463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213647" y="2348880"/>
            <a:ext cx="4382211" cy="215960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43"/>
          <p:cNvSpPr txBox="1"/>
          <p:nvPr/>
        </p:nvSpPr>
        <p:spPr>
          <a:xfrm>
            <a:off x="2362319" y="2528263"/>
            <a:ext cx="417180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위의 두 점을 이은 선분이 원의 중심을 지날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선분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원의      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89324" y="2858433"/>
            <a:ext cx="8109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지름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34" y="26800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34" y="365744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2362319" y="3549656"/>
            <a:ext cx="417180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             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원을 지나는 선분 중 가장 깁니다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50554" y="3497759"/>
            <a:ext cx="8109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지름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205" y="34529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368" y="28755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5CBA6C7E-CBB3-B575-2A2A-E20CD4796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226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bg.svg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\app\resource\contents\lesson03\ops\lesson03\images\mm_32_3_02_08_02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67544" y="3243154"/>
            <a:ext cx="144016" cy="14984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310005" y="3168373"/>
            <a:ext cx="144016" cy="14984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07899" y="3264177"/>
            <a:ext cx="144016" cy="14984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43"/>
          <p:cNvSpPr txBox="1"/>
          <p:nvPr/>
        </p:nvSpPr>
        <p:spPr>
          <a:xfrm>
            <a:off x="277798" y="3109441"/>
            <a:ext cx="3866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/>
          <p:cNvSpPr txBox="1"/>
          <p:nvPr/>
        </p:nvSpPr>
        <p:spPr>
          <a:xfrm>
            <a:off x="1073845" y="2971612"/>
            <a:ext cx="3866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1893714" y="3125714"/>
            <a:ext cx="3866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353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" name="TextBox 156"/>
          <p:cNvSpPr txBox="1"/>
          <p:nvPr/>
        </p:nvSpPr>
        <p:spPr>
          <a:xfrm>
            <a:off x="7018371" y="1092168"/>
            <a:ext cx="21256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/>
          <p:cNvSpPr/>
          <p:nvPr/>
        </p:nvSpPr>
        <p:spPr>
          <a:xfrm>
            <a:off x="5802323" y="50058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80" y="422108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43"/>
          <p:cNvSpPr txBox="1"/>
          <p:nvPr/>
        </p:nvSpPr>
        <p:spPr>
          <a:xfrm>
            <a:off x="615492" y="408195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길이가 가장 긴 선분을 찾아보시오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191897" y="4509384"/>
            <a:ext cx="30190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ㄱㄴ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ㄴㄱ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271" y="43521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8">
            <a:extLst>
              <a:ext uri="{FF2B5EF4-FFF2-40B4-BE49-F238E27FC236}">
                <a16:creationId xmlns:a16="http://schemas.microsoft.com/office/drawing/2014/main" id="{66FD7A54-8743-D58D-ACA7-914188CA0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1C337E4D-9F00-5AC0-84EA-D1C7593F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9916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img_01.svg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\app\resource\contents\lesson03\ops\lesson03\images\mm_32_3_02_08_03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279917" y="1680438"/>
            <a:ext cx="2220075" cy="2360630"/>
            <a:chOff x="2279917" y="1680438"/>
            <a:chExt cx="2220075" cy="236063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3399" y="1797497"/>
              <a:ext cx="2116593" cy="2150621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383018" y="1844824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034142" y="2091719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70839" y="2896471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449778" y="2437329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439465" y="3219541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365593" y="3781718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086826" y="3500887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3"/>
            <p:cNvSpPr txBox="1"/>
            <p:nvPr/>
          </p:nvSpPr>
          <p:spPr>
            <a:xfrm>
              <a:off x="3225972" y="1680438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3"/>
            <p:cNvSpPr txBox="1"/>
            <p:nvPr/>
          </p:nvSpPr>
          <p:spPr>
            <a:xfrm>
              <a:off x="3947365" y="1953903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43"/>
            <p:cNvSpPr txBox="1"/>
            <p:nvPr/>
          </p:nvSpPr>
          <p:spPr>
            <a:xfrm>
              <a:off x="3980899" y="3361681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 smtClean="0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43"/>
            <p:cNvSpPr txBox="1"/>
            <p:nvPr/>
          </p:nvSpPr>
          <p:spPr>
            <a:xfrm>
              <a:off x="3246773" y="3656347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43"/>
            <p:cNvSpPr txBox="1"/>
            <p:nvPr/>
          </p:nvSpPr>
          <p:spPr>
            <a:xfrm>
              <a:off x="2333538" y="3105375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 smtClean="0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43"/>
            <p:cNvSpPr txBox="1"/>
            <p:nvPr/>
          </p:nvSpPr>
          <p:spPr>
            <a:xfrm>
              <a:off x="2279917" y="2250183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43"/>
            <p:cNvSpPr txBox="1"/>
            <p:nvPr/>
          </p:nvSpPr>
          <p:spPr>
            <a:xfrm>
              <a:off x="3405605" y="2665911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 smtClean="0">
                  <a:latin typeface="맑은 고딕" pitchFamily="50" charset="-127"/>
                  <a:ea typeface="맑은 고딕" pitchFamily="50" charset="-127"/>
                </a:rPr>
                <a:t>ㅇ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5073620" y="502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824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80" y="422108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43"/>
          <p:cNvSpPr txBox="1"/>
          <p:nvPr/>
        </p:nvSpPr>
        <p:spPr>
          <a:xfrm>
            <a:off x="615492" y="408195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길이가 가장 긴 선분을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191897" y="4509384"/>
            <a:ext cx="30190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ㄱㄴ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ㄴㄱ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271" y="43521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8">
            <a:extLst>
              <a:ext uri="{FF2B5EF4-FFF2-40B4-BE49-F238E27FC236}">
                <a16:creationId xmlns:a16="http://schemas.microsoft.com/office/drawing/2014/main" id="{66FD7A54-8743-D58D-ACA7-914188CA0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1C337E4D-9F00-5AC0-84EA-D1C7593F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279917" y="1680438"/>
            <a:ext cx="2220075" cy="2360630"/>
            <a:chOff x="2279917" y="1680438"/>
            <a:chExt cx="2220075" cy="236063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3399" y="1797497"/>
              <a:ext cx="2116593" cy="2150621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383018" y="1844824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034142" y="2091719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70839" y="2896471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449778" y="2437329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439465" y="3219541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365593" y="3781718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086826" y="3500887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3"/>
            <p:cNvSpPr txBox="1"/>
            <p:nvPr/>
          </p:nvSpPr>
          <p:spPr>
            <a:xfrm>
              <a:off x="3225972" y="1680438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3"/>
            <p:cNvSpPr txBox="1"/>
            <p:nvPr/>
          </p:nvSpPr>
          <p:spPr>
            <a:xfrm>
              <a:off x="3947365" y="1953903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43"/>
            <p:cNvSpPr txBox="1"/>
            <p:nvPr/>
          </p:nvSpPr>
          <p:spPr>
            <a:xfrm>
              <a:off x="3980899" y="3361681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 smtClean="0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43"/>
            <p:cNvSpPr txBox="1"/>
            <p:nvPr/>
          </p:nvSpPr>
          <p:spPr>
            <a:xfrm>
              <a:off x="3246773" y="3656347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43"/>
            <p:cNvSpPr txBox="1"/>
            <p:nvPr/>
          </p:nvSpPr>
          <p:spPr>
            <a:xfrm>
              <a:off x="2333538" y="3105375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 smtClean="0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43"/>
            <p:cNvSpPr txBox="1"/>
            <p:nvPr/>
          </p:nvSpPr>
          <p:spPr>
            <a:xfrm>
              <a:off x="2279917" y="2250183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43"/>
            <p:cNvSpPr txBox="1"/>
            <p:nvPr/>
          </p:nvSpPr>
          <p:spPr>
            <a:xfrm>
              <a:off x="3405605" y="2665911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 smtClean="0">
                  <a:latin typeface="맑은 고딕" pitchFamily="50" charset="-127"/>
                  <a:ea typeface="맑은 고딕" pitchFamily="50" charset="-127"/>
                </a:rPr>
                <a:t>ㅇ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251520" y="3624082"/>
            <a:ext cx="6667165" cy="1577200"/>
            <a:chOff x="207825" y="3656658"/>
            <a:chExt cx="6667165" cy="15772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06896"/>
              <a:ext cx="6667165" cy="12389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30955" y="36566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6400" y="4264103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길이가 가장 긴 선분은 원의 중심을 지나는 선분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ㄱㄴ입니다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415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5556" y="4905164"/>
            <a:ext cx="1550374" cy="405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5915207" y="49936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80" y="422108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43"/>
          <p:cNvSpPr txBox="1"/>
          <p:nvPr/>
        </p:nvSpPr>
        <p:spPr>
          <a:xfrm>
            <a:off x="615492" y="408195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지름을 나타내는 선분을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6E250973-BB19-D79C-C919-D2B234A1F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45CEEB32-0C0F-0B90-F7AE-7F6898359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91897" y="4509384"/>
            <a:ext cx="30190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ㄱㄴ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ㄴㄱ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271" y="43521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5117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img_01.svg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\app\resource\contents\lesson03\ops\lesson03\images\mm_32_3_02_08_03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2279917" y="1680438"/>
            <a:ext cx="2220075" cy="2360630"/>
            <a:chOff x="2279917" y="1680438"/>
            <a:chExt cx="2220075" cy="2360630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3399" y="1797497"/>
              <a:ext cx="2116593" cy="2150621"/>
            </a:xfrm>
            <a:prstGeom prst="rect">
              <a:avLst/>
            </a:prstGeom>
          </p:spPr>
        </p:pic>
        <p:sp>
          <p:nvSpPr>
            <p:cNvPr id="46" name="직사각형 45"/>
            <p:cNvSpPr/>
            <p:nvPr/>
          </p:nvSpPr>
          <p:spPr>
            <a:xfrm>
              <a:off x="3383018" y="1844824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34142" y="2091719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470839" y="2896471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449778" y="2437329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439465" y="3219541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365593" y="3781718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086826" y="3500887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43"/>
            <p:cNvSpPr txBox="1"/>
            <p:nvPr/>
          </p:nvSpPr>
          <p:spPr>
            <a:xfrm>
              <a:off x="3225972" y="1680438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43"/>
            <p:cNvSpPr txBox="1"/>
            <p:nvPr/>
          </p:nvSpPr>
          <p:spPr>
            <a:xfrm>
              <a:off x="3947365" y="1953903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43"/>
            <p:cNvSpPr txBox="1"/>
            <p:nvPr/>
          </p:nvSpPr>
          <p:spPr>
            <a:xfrm>
              <a:off x="3980899" y="3361681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 smtClean="0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43"/>
            <p:cNvSpPr txBox="1"/>
            <p:nvPr/>
          </p:nvSpPr>
          <p:spPr>
            <a:xfrm>
              <a:off x="3246773" y="3656347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43"/>
            <p:cNvSpPr txBox="1"/>
            <p:nvPr/>
          </p:nvSpPr>
          <p:spPr>
            <a:xfrm>
              <a:off x="2333538" y="3105375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 smtClean="0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43"/>
            <p:cNvSpPr txBox="1"/>
            <p:nvPr/>
          </p:nvSpPr>
          <p:spPr>
            <a:xfrm>
              <a:off x="2279917" y="2250183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43"/>
            <p:cNvSpPr txBox="1"/>
            <p:nvPr/>
          </p:nvSpPr>
          <p:spPr>
            <a:xfrm>
              <a:off x="3405605" y="2665911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 smtClean="0">
                  <a:latin typeface="맑은 고딕" pitchFamily="50" charset="-127"/>
                  <a:ea typeface="맑은 고딕" pitchFamily="50" charset="-127"/>
                </a:rPr>
                <a:t>ㅇ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018371" y="1092168"/>
            <a:ext cx="21256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073620" y="502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602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5556" y="4905164"/>
            <a:ext cx="1550374" cy="405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80" y="422108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43"/>
          <p:cNvSpPr txBox="1"/>
          <p:nvPr/>
        </p:nvSpPr>
        <p:spPr>
          <a:xfrm>
            <a:off x="615492" y="408195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지름을 나타내는 선분을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6E250973-BB19-D79C-C919-D2B234A1F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45CEEB32-0C0F-0B90-F7AE-7F6898359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91897" y="4509384"/>
            <a:ext cx="30190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ㄱㄴ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ㄴㄱ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271" y="43521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2279917" y="1680438"/>
            <a:ext cx="2220075" cy="2360630"/>
            <a:chOff x="2279917" y="1680438"/>
            <a:chExt cx="2220075" cy="2360630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3399" y="1797497"/>
              <a:ext cx="2116593" cy="2150621"/>
            </a:xfrm>
            <a:prstGeom prst="rect">
              <a:avLst/>
            </a:prstGeom>
          </p:spPr>
        </p:pic>
        <p:sp>
          <p:nvSpPr>
            <p:cNvPr id="46" name="직사각형 45"/>
            <p:cNvSpPr/>
            <p:nvPr/>
          </p:nvSpPr>
          <p:spPr>
            <a:xfrm>
              <a:off x="3383018" y="1844824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34142" y="2091719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470839" y="2896471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449778" y="2437329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439465" y="3219541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365593" y="3781718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086826" y="3500887"/>
              <a:ext cx="174834" cy="1440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43"/>
            <p:cNvSpPr txBox="1"/>
            <p:nvPr/>
          </p:nvSpPr>
          <p:spPr>
            <a:xfrm>
              <a:off x="3225972" y="1680438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43"/>
            <p:cNvSpPr txBox="1"/>
            <p:nvPr/>
          </p:nvSpPr>
          <p:spPr>
            <a:xfrm>
              <a:off x="3947365" y="1953903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43"/>
            <p:cNvSpPr txBox="1"/>
            <p:nvPr/>
          </p:nvSpPr>
          <p:spPr>
            <a:xfrm>
              <a:off x="3980899" y="3361681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 smtClean="0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43"/>
            <p:cNvSpPr txBox="1"/>
            <p:nvPr/>
          </p:nvSpPr>
          <p:spPr>
            <a:xfrm>
              <a:off x="3246773" y="3656347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43"/>
            <p:cNvSpPr txBox="1"/>
            <p:nvPr/>
          </p:nvSpPr>
          <p:spPr>
            <a:xfrm>
              <a:off x="2333538" y="3105375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 smtClean="0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43"/>
            <p:cNvSpPr txBox="1"/>
            <p:nvPr/>
          </p:nvSpPr>
          <p:spPr>
            <a:xfrm>
              <a:off x="2279917" y="2250183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43"/>
            <p:cNvSpPr txBox="1"/>
            <p:nvPr/>
          </p:nvSpPr>
          <p:spPr>
            <a:xfrm>
              <a:off x="3405605" y="2665911"/>
              <a:ext cx="3866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err="1" smtClean="0">
                  <a:latin typeface="맑은 고딕" pitchFamily="50" charset="-127"/>
                  <a:ea typeface="맑은 고딕" pitchFamily="50" charset="-127"/>
                </a:rPr>
                <a:t>ㅇ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51520" y="3624082"/>
            <a:ext cx="6667165" cy="1577200"/>
            <a:chOff x="207825" y="3656658"/>
            <a:chExt cx="6667165" cy="157720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06896"/>
              <a:ext cx="6667165" cy="12389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30955" y="36566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6400" y="4264103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원의 지름은 선분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ㄱㄴ입니다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111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선분의 길이를 재어 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018371" y="1092168"/>
            <a:ext cx="2125629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자를 마우스를 이용해서 직접 움직일 수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관련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DVD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기능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en-US" altLang="ko-KR" sz="1000" dirty="0" smtClean="0">
                <a:latin typeface="+mn-ea"/>
                <a:ea typeface="+mn-ea"/>
              </a:rPr>
              <a:t/>
            </a:r>
            <a:br>
              <a:rPr lang="en-US" altLang="ko-KR" sz="1000" dirty="0" smtClean="0">
                <a:latin typeface="+mn-ea"/>
                <a:ea typeface="+mn-ea"/>
              </a:rPr>
            </a:br>
            <a:r>
              <a:rPr lang="ko-KR" altLang="en-US" sz="1000" dirty="0" smtClean="0">
                <a:latin typeface="+mn-ea"/>
                <a:ea typeface="+mn-ea"/>
              </a:rPr>
              <a:t>수학 </a:t>
            </a:r>
            <a:r>
              <a:rPr lang="en-US" altLang="ko-KR" sz="1000" dirty="0" smtClean="0">
                <a:latin typeface="+mn-ea"/>
                <a:ea typeface="+mn-ea"/>
              </a:rPr>
              <a:t>3-2 </a:t>
            </a:r>
            <a:r>
              <a:rPr lang="ko-KR" altLang="en-US" sz="1000" dirty="0" smtClean="0">
                <a:latin typeface="+mn-ea"/>
                <a:ea typeface="+mn-ea"/>
              </a:rPr>
              <a:t>지도서</a:t>
            </a:r>
            <a:r>
              <a:rPr lang="en-US" altLang="ko-KR" sz="1000" dirty="0" smtClean="0">
                <a:latin typeface="+mn-ea"/>
                <a:ea typeface="+mn-ea"/>
              </a:rPr>
              <a:t>\app\resource\contents\lesson03\ops\lesson03\mm_32_3_02_08_02.html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자를 가져갔을 때 각각의 길이가 자의 길이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 cm, 3 cm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와 맞도록 그림 크기를 조절해주세요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840133" y="49743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123" y="14534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38" y="2146303"/>
            <a:ext cx="2710621" cy="25754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0159" y="2360483"/>
            <a:ext cx="3452061" cy="2141818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259632" y="3609020"/>
            <a:ext cx="59371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0" y="35363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809783" y="2601573"/>
            <a:ext cx="59371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921" y="25289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425184" y="2708920"/>
            <a:ext cx="310612" cy="277374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918970" y="3688935"/>
            <a:ext cx="348349" cy="277374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43"/>
          <p:cNvSpPr txBox="1"/>
          <p:nvPr/>
        </p:nvSpPr>
        <p:spPr>
          <a:xfrm>
            <a:off x="2411760" y="2657761"/>
            <a:ext cx="5243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63" name="TextBox 43"/>
          <p:cNvSpPr txBox="1"/>
          <p:nvPr/>
        </p:nvSpPr>
        <p:spPr>
          <a:xfrm>
            <a:off x="1871700" y="3645253"/>
            <a:ext cx="5243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64" name="타원 63"/>
          <p:cNvSpPr/>
          <p:nvPr/>
        </p:nvSpPr>
        <p:spPr>
          <a:xfrm>
            <a:off x="3240371" y="35455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731ADF89-0680-AA71-113F-A529B1294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C7DEDEDF-6276-EAD9-C462-70CBE5713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5378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bg.svg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\app\resource\contents\lesson03\ops\lesson03\images\mm_32_3_02_08_02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612708" y="22798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5073620" y="502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106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선분의 길이를 재어 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123" y="14534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38" y="2146303"/>
            <a:ext cx="2710621" cy="25754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0159" y="2360483"/>
            <a:ext cx="3452061" cy="2141818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259632" y="3609020"/>
            <a:ext cx="59371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0" y="35363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809783" y="2601573"/>
            <a:ext cx="59371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921" y="25289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425184" y="2708920"/>
            <a:ext cx="310612" cy="277374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918970" y="3688935"/>
            <a:ext cx="348349" cy="277374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43"/>
          <p:cNvSpPr txBox="1"/>
          <p:nvPr/>
        </p:nvSpPr>
        <p:spPr>
          <a:xfrm>
            <a:off x="2411760" y="2657761"/>
            <a:ext cx="5243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63" name="TextBox 43"/>
          <p:cNvSpPr txBox="1"/>
          <p:nvPr/>
        </p:nvSpPr>
        <p:spPr>
          <a:xfrm>
            <a:off x="1871700" y="3645253"/>
            <a:ext cx="5243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731ADF89-0680-AA71-113F-A529B1294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C7DEDEDF-6276-EAD9-C462-70CBE5713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251520" y="3624082"/>
            <a:ext cx="6667165" cy="1577200"/>
            <a:chOff x="207825" y="3656658"/>
            <a:chExt cx="6667165" cy="15772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06896"/>
              <a:ext cx="6667165" cy="12389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30955" y="36566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6400" y="4264103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자를 이용하여 선분의 길이를 재어봅니다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40185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512446" y="5502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6502332" y="55388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930" y="1761095"/>
            <a:ext cx="1757015" cy="1929172"/>
          </a:xfrm>
          <a:prstGeom prst="rect">
            <a:avLst/>
          </a:prstGeom>
        </p:spPr>
      </p:pic>
      <p:sp>
        <p:nvSpPr>
          <p:cNvPr id="53" name="TextBox 43"/>
          <p:cNvSpPr txBox="1"/>
          <p:nvPr/>
        </p:nvSpPr>
        <p:spPr>
          <a:xfrm>
            <a:off x="439758" y="3681028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긴 선분을 찾아보시오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959571" y="4062637"/>
            <a:ext cx="30836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ㅁㅂ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선분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ㅂㅁ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58" y="39690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3"/>
          <p:cNvSpPr txBox="1"/>
          <p:nvPr/>
        </p:nvSpPr>
        <p:spPr>
          <a:xfrm>
            <a:off x="439758" y="447311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지름을 나타내는 선분을 찾아보시오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F0CE0E4E-7B49-47A6-0B69-A1BF0C65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35EF45A6-D173-32BE-E660-5EE764A7B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6220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7"/>
                        </a:rPr>
                        <a:t>https://cdata2.tsherpa.co.kr/tsherpa/MultiMedia/Flash/2020/curri/MM_32_04/suh_0302_03_0004/images/suh_0302_03_0004_401_1/suh_0302_03_0004_401_1_2.png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969586" y="4818721"/>
            <a:ext cx="30836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ㅁㅂ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선분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ㅂㅁ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773" y="47251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4" y="380781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4" y="461224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77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9D5493D-59C1-CC55-A839-EED7E19D8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" y="883233"/>
            <a:ext cx="6912669" cy="475180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9275" y="863637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바퀴를 어떻게 </a:t>
            </a:r>
            <a:endParaRPr lang="en-US" altLang="ko-KR" sz="32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연결해야 할까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85505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mm_32_3_02_02_01_ani.mp4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319" y="1773739"/>
            <a:ext cx="2125989" cy="2334298"/>
          </a:xfrm>
          <a:prstGeom prst="rect">
            <a:avLst/>
          </a:prstGeom>
        </p:spPr>
      </p:pic>
      <p:sp>
        <p:nvSpPr>
          <p:cNvPr id="53" name="TextBox 43"/>
          <p:cNvSpPr txBox="1"/>
          <p:nvPr/>
        </p:nvSpPr>
        <p:spPr>
          <a:xfrm>
            <a:off x="439758" y="4314412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길이가 가장 긴 선분은 어느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것인지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89180" y="4272817"/>
            <a:ext cx="12725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ㅁㅂ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739" y="41641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3"/>
          <p:cNvSpPr txBox="1"/>
          <p:nvPr/>
        </p:nvSpPr>
        <p:spPr>
          <a:xfrm>
            <a:off x="439758" y="477180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길이가 가장 긴 선분은 어느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것인지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89180" y="4760645"/>
            <a:ext cx="12725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ㅁㅂ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414" y="48445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8">
            <a:extLst>
              <a:ext uri="{FF2B5EF4-FFF2-40B4-BE49-F238E27FC236}">
                <a16:creationId xmlns:a16="http://schemas.microsoft.com/office/drawing/2014/main" id="{F0CE0E4E-7B49-47A6-0B69-A1BF0C65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35EF45A6-D173-32BE-E660-5EE764A7B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6631" y="4037640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길이가 가장 긴 선분은 원의 중심을 지나는 선분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ㅁㅂ입니다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ko-KR" altLang="en-US" sz="1600" dirty="0" smtClean="0">
                  <a:latin typeface="+mn-ea"/>
                  <a:ea typeface="+mn-ea"/>
                </a:rPr>
                <a:t>원의 지름을 나타내는 선분은 선분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ㅁㅂ입니다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411463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74" y="436665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231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6474103" y="50257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734" y="1799859"/>
            <a:ext cx="2099504" cy="202518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17039" y="3028609"/>
            <a:ext cx="617103" cy="21982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600018" y="2687483"/>
            <a:ext cx="675837" cy="341126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43"/>
          <p:cNvSpPr txBox="1"/>
          <p:nvPr/>
        </p:nvSpPr>
        <p:spPr>
          <a:xfrm>
            <a:off x="2540734" y="2627312"/>
            <a:ext cx="86687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</a:t>
            </a:r>
          </a:p>
        </p:txBody>
      </p:sp>
      <p:sp>
        <p:nvSpPr>
          <p:cNvPr id="62" name="TextBox 43"/>
          <p:cNvSpPr txBox="1"/>
          <p:nvPr/>
        </p:nvSpPr>
        <p:spPr>
          <a:xfrm>
            <a:off x="3487118" y="2946158"/>
            <a:ext cx="86687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cm</a:t>
            </a:r>
          </a:p>
        </p:txBody>
      </p:sp>
      <p:sp>
        <p:nvSpPr>
          <p:cNvPr id="63" name="TextBox 43"/>
          <p:cNvSpPr txBox="1"/>
          <p:nvPr/>
        </p:nvSpPr>
        <p:spPr>
          <a:xfrm>
            <a:off x="316412" y="3829498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지름은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64088" y="3789040"/>
            <a:ext cx="6250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632" y="38093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326405" y="4329100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원의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326405" y="4832564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지름은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반지름의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C1221EB9-557E-983C-BC32-54390B5E8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F59560D4-19F7-8E50-A4CF-A383FCD57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sp>
        <p:nvSpPr>
          <p:cNvPr id="51" name="TextBox 43"/>
          <p:cNvSpPr txBox="1"/>
          <p:nvPr/>
        </p:nvSpPr>
        <p:spPr>
          <a:xfrm>
            <a:off x="5969695" y="3829497"/>
            <a:ext cx="5105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68150" y="4263962"/>
            <a:ext cx="6250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606" y="42592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5973757" y="4304419"/>
            <a:ext cx="5105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81612" y="4732014"/>
            <a:ext cx="6250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8" y="47273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43"/>
          <p:cNvSpPr txBox="1"/>
          <p:nvPr/>
        </p:nvSpPr>
        <p:spPr>
          <a:xfrm>
            <a:off x="5940152" y="4761148"/>
            <a:ext cx="5105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448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6"/>
                        </a:rPr>
                        <a:t>https://cdata2.tsherpa.co.kr/tsherpa/MultiMedia/Flash/2020/curri/MM_32_04/suh_0302_03_0004/images/suh_0302_03_0004_401_1/suh_0302_03_0004_401_1_3.png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7018371" y="1092168"/>
            <a:ext cx="21256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5073620" y="502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90" y="396062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0" y="446378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0" y="496694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549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734" y="1799859"/>
            <a:ext cx="2099504" cy="202518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17039" y="3028609"/>
            <a:ext cx="617103" cy="21982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600018" y="2687483"/>
            <a:ext cx="675837" cy="341126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43"/>
          <p:cNvSpPr txBox="1"/>
          <p:nvPr/>
        </p:nvSpPr>
        <p:spPr>
          <a:xfrm>
            <a:off x="2540734" y="2627312"/>
            <a:ext cx="86687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</a:t>
            </a:r>
          </a:p>
        </p:txBody>
      </p:sp>
      <p:sp>
        <p:nvSpPr>
          <p:cNvPr id="62" name="TextBox 43"/>
          <p:cNvSpPr txBox="1"/>
          <p:nvPr/>
        </p:nvSpPr>
        <p:spPr>
          <a:xfrm>
            <a:off x="3487118" y="2946158"/>
            <a:ext cx="86687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cm</a:t>
            </a:r>
          </a:p>
        </p:txBody>
      </p:sp>
      <p:sp>
        <p:nvSpPr>
          <p:cNvPr id="63" name="TextBox 43"/>
          <p:cNvSpPr txBox="1"/>
          <p:nvPr/>
        </p:nvSpPr>
        <p:spPr>
          <a:xfrm>
            <a:off x="316412" y="3829498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지름은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64088" y="3789040"/>
            <a:ext cx="6250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632" y="38093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326405" y="4329100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326405" y="4832564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지름은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반지름의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C1221EB9-557E-983C-BC32-54390B5E8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F59560D4-19F7-8E50-A4CF-A383FCD57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sp>
        <p:nvSpPr>
          <p:cNvPr id="51" name="TextBox 43"/>
          <p:cNvSpPr txBox="1"/>
          <p:nvPr/>
        </p:nvSpPr>
        <p:spPr>
          <a:xfrm>
            <a:off x="5969695" y="3829497"/>
            <a:ext cx="5105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68150" y="4263962"/>
            <a:ext cx="6250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606" y="42592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5973757" y="4304419"/>
            <a:ext cx="5105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81612" y="4732014"/>
            <a:ext cx="6250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8" y="47273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43"/>
          <p:cNvSpPr txBox="1"/>
          <p:nvPr/>
        </p:nvSpPr>
        <p:spPr>
          <a:xfrm>
            <a:off x="5940152" y="4761148"/>
            <a:ext cx="5105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251520" y="3624082"/>
            <a:ext cx="6667165" cy="1577200"/>
            <a:chOff x="207825" y="3656658"/>
            <a:chExt cx="6667165" cy="15772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06896"/>
              <a:ext cx="6667165" cy="12389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30955" y="36566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6399" y="4172945"/>
              <a:ext cx="6350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지름은 </a:t>
              </a:r>
              <a:r>
                <a:rPr lang="en-US" altLang="ko-KR" sz="1600" dirty="0" smtClean="0">
                  <a:latin typeface="+mn-ea"/>
                  <a:ea typeface="+mn-ea"/>
                </a:rPr>
                <a:t>6 cm</a:t>
              </a:r>
              <a:r>
                <a:rPr lang="ko-KR" altLang="en-US" sz="1600" dirty="0" smtClean="0">
                  <a:latin typeface="+mn-ea"/>
                  <a:ea typeface="+mn-ea"/>
                </a:rPr>
                <a:t>이고</a:t>
              </a:r>
              <a:r>
                <a:rPr lang="en-US" altLang="ko-KR" sz="1600" dirty="0" smtClean="0">
                  <a:latin typeface="+mn-ea"/>
                  <a:ea typeface="+mn-ea"/>
                </a:rPr>
                <a:t>, </a:t>
              </a:r>
              <a:r>
                <a:rPr lang="ko-KR" altLang="en-US" sz="1600" dirty="0" smtClean="0">
                  <a:latin typeface="+mn-ea"/>
                  <a:ea typeface="+mn-ea"/>
                </a:rPr>
                <a:t>반지름은 </a:t>
              </a:r>
              <a:r>
                <a:rPr lang="en-US" altLang="ko-KR" sz="1600" dirty="0" smtClean="0">
                  <a:latin typeface="+mn-ea"/>
                  <a:ea typeface="+mn-ea"/>
                </a:rPr>
                <a:t>3 cm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원의 지름은 반지름의 </a:t>
              </a:r>
              <a:r>
                <a:rPr lang="en-US" altLang="ko-KR" sz="1600" dirty="0" smtClean="0">
                  <a:latin typeface="+mn-ea"/>
                  <a:ea typeface="+mn-ea"/>
                </a:rPr>
                <a:t>2</a:t>
              </a:r>
              <a:r>
                <a:rPr lang="ko-KR" altLang="en-US" sz="1600" dirty="0" smtClean="0">
                  <a:latin typeface="+mn-ea"/>
                  <a:ea typeface="+mn-ea"/>
                </a:rPr>
                <a:t>배입니다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70702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말한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누구인지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018371" y="1092168"/>
            <a:ext cx="212562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노란색으로 답이 표시됨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802323" y="49788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06" y="2403516"/>
            <a:ext cx="6302411" cy="238639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449778" y="2672916"/>
            <a:ext cx="3599493" cy="612068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95400" y="3981566"/>
            <a:ext cx="3599493" cy="275526"/>
          </a:xfrm>
          <a:prstGeom prst="roundRect">
            <a:avLst/>
          </a:prstGeom>
          <a:solidFill>
            <a:srgbClr val="FFF43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276561" y="4305602"/>
            <a:ext cx="3599493" cy="275526"/>
          </a:xfrm>
          <a:prstGeom prst="roundRect">
            <a:avLst/>
          </a:prstGeom>
          <a:solidFill>
            <a:srgbClr val="FFF43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43"/>
          <p:cNvSpPr txBox="1"/>
          <p:nvPr/>
        </p:nvSpPr>
        <p:spPr>
          <a:xfrm>
            <a:off x="2035832" y="2639563"/>
            <a:ext cx="42546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원에서 지름은 원 안에 그을 수 있는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짧은 선분입니다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TextBox 43"/>
          <p:cNvSpPr txBox="1"/>
          <p:nvPr/>
        </p:nvSpPr>
        <p:spPr>
          <a:xfrm>
            <a:off x="827584" y="3970801"/>
            <a:ext cx="42546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한 원에서 지름은 셀 수 없이</a:t>
            </a:r>
            <a:endParaRPr lang="en-US" altLang="ko-KR" sz="18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많이 그을 수 있습니다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75622C5D-3B70-8B60-25F3-4DC150EDE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94E05BCB-D818-736A-90D7-4149FE170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83106" y="2403516"/>
            <a:ext cx="1200562" cy="11334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482852" y="3717032"/>
            <a:ext cx="1202665" cy="107288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758" y="3756304"/>
            <a:ext cx="1089986" cy="107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94" y="2431498"/>
            <a:ext cx="1085229" cy="107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2020" y="1892497"/>
            <a:ext cx="1928054" cy="272056"/>
          </a:xfrm>
          <a:prstGeom prst="rect">
            <a:avLst/>
          </a:prstGeom>
        </p:spPr>
      </p:pic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073620" y="502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647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말한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누구인지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06" y="2403516"/>
            <a:ext cx="6302411" cy="238639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449778" y="2672916"/>
            <a:ext cx="3599493" cy="612068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95400" y="3981566"/>
            <a:ext cx="3599493" cy="275526"/>
          </a:xfrm>
          <a:prstGeom prst="roundRect">
            <a:avLst/>
          </a:prstGeom>
          <a:solidFill>
            <a:srgbClr val="FFF43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276561" y="4305602"/>
            <a:ext cx="3599493" cy="275526"/>
          </a:xfrm>
          <a:prstGeom prst="roundRect">
            <a:avLst/>
          </a:prstGeom>
          <a:solidFill>
            <a:srgbClr val="FFF43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43"/>
          <p:cNvSpPr txBox="1"/>
          <p:nvPr/>
        </p:nvSpPr>
        <p:spPr>
          <a:xfrm>
            <a:off x="2035832" y="2639563"/>
            <a:ext cx="42546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원에서 지름은 원 안에 그을 수 있는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짧은 선분입니다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TextBox 43"/>
          <p:cNvSpPr txBox="1"/>
          <p:nvPr/>
        </p:nvSpPr>
        <p:spPr>
          <a:xfrm>
            <a:off x="827584" y="3970801"/>
            <a:ext cx="42546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한 원에서 지름은 셀 수 없이</a:t>
            </a:r>
            <a:endParaRPr lang="en-US" altLang="ko-KR" sz="18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많이 그을 수 있습니다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75622C5D-3B70-8B60-25F3-4DC150EDE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94E05BCB-D818-736A-90D7-4149FE170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83106" y="2403516"/>
            <a:ext cx="1200562" cy="11334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482852" y="3717032"/>
            <a:ext cx="1202665" cy="107288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758" y="3756304"/>
            <a:ext cx="1089986" cy="107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94" y="2431498"/>
            <a:ext cx="1085229" cy="107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2020" y="1892497"/>
            <a:ext cx="1928054" cy="272056"/>
          </a:xfrm>
          <a:prstGeom prst="rect">
            <a:avLst/>
          </a:prstGeom>
        </p:spPr>
      </p:pic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251520" y="3624082"/>
            <a:ext cx="6667165" cy="1577200"/>
            <a:chOff x="207825" y="3656658"/>
            <a:chExt cx="6667165" cy="15772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06896"/>
              <a:ext cx="6667165" cy="12389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30955" y="36566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6399" y="4275150"/>
              <a:ext cx="6350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지름은 원 안에 그을 수 있는 가장 긴 선분입니다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86304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431540" y="1429128"/>
            <a:ext cx="635911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꽃 박람회에 원 모양의 화단이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원 모양 화단의 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작은 원 모양 화단의 반지름을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7018371" y="1092168"/>
            <a:ext cx="212562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6142259" y="4953255"/>
            <a:ext cx="296538" cy="28854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650" y="2106236"/>
            <a:ext cx="2481956" cy="2552320"/>
          </a:xfrm>
          <a:prstGeom prst="rect">
            <a:avLst/>
          </a:prstGeom>
        </p:spPr>
      </p:pic>
      <p:sp>
        <p:nvSpPr>
          <p:cNvPr id="43" name="TextBox 8">
            <a:extLst>
              <a:ext uri="{FF2B5EF4-FFF2-40B4-BE49-F238E27FC236}">
                <a16:creationId xmlns:a16="http://schemas.microsoft.com/office/drawing/2014/main" id="{3B1C6650-2943-CCC4-0512-461C7C4A4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A5E8539C-579D-7CF8-5190-DA51F4974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04587" y="4912798"/>
            <a:ext cx="6250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131" y="49331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3710194" y="4953255"/>
            <a:ext cx="5105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275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6"/>
                        </a:rPr>
                        <a:t>https://cdata2.tsherpa.co.kr/tsherpa/MultiMedia/Flash/2020/curri/MM_32_04/suh_0302_03_0004/images/suh_0302_03_0004_401_1/suh_0302_03_0004_401_1_1.png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073620" y="502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236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431540" y="1429128"/>
            <a:ext cx="635911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꽃 박람회에 원 모양의 화단이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원 모양 화단의 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작은 원 모양 화단의 반지름을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650" y="2106236"/>
            <a:ext cx="2481956" cy="2552320"/>
          </a:xfrm>
          <a:prstGeom prst="rect">
            <a:avLst/>
          </a:prstGeom>
        </p:spPr>
      </p:pic>
      <p:sp>
        <p:nvSpPr>
          <p:cNvPr id="43" name="TextBox 8">
            <a:extLst>
              <a:ext uri="{FF2B5EF4-FFF2-40B4-BE49-F238E27FC236}">
                <a16:creationId xmlns:a16="http://schemas.microsoft.com/office/drawing/2014/main" id="{3B1C6650-2943-CCC4-0512-461C7C4A4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A5E8539C-579D-7CF8-5190-DA51F4974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04587" y="4912798"/>
            <a:ext cx="6250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131" y="49331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3710194" y="4953255"/>
            <a:ext cx="5105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251520" y="3624082"/>
            <a:ext cx="6667165" cy="1577200"/>
            <a:chOff x="207825" y="3656658"/>
            <a:chExt cx="6667165" cy="15772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06896"/>
              <a:ext cx="6667165" cy="12389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30955" y="36566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6399" y="4023122"/>
              <a:ext cx="63503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큰 원의 지름은 </a:t>
              </a:r>
              <a:r>
                <a:rPr lang="en-US" altLang="ko-KR" sz="1600" dirty="0" smtClean="0">
                  <a:latin typeface="+mn-ea"/>
                  <a:ea typeface="+mn-ea"/>
                </a:rPr>
                <a:t>24 m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큰 원의 반지름은 </a:t>
              </a:r>
              <a:r>
                <a:rPr lang="en-US" altLang="ko-KR" sz="1600" dirty="0" smtClean="0">
                  <a:latin typeface="+mn-ea"/>
                  <a:ea typeface="+mn-ea"/>
                </a:rPr>
                <a:t>12 m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ko-KR" altLang="en-US" sz="1600" dirty="0" smtClean="0">
                  <a:solidFill>
                    <a:srgbClr val="0070C0"/>
                  </a:solidFill>
                  <a:latin typeface="+mn-ea"/>
                  <a:ea typeface="+mn-ea"/>
                </a:rPr>
                <a:t>큰 원의 반지름 길이</a:t>
              </a:r>
              <a:r>
                <a:rPr lang="ko-KR" altLang="en-US" sz="1600" dirty="0" smtClean="0">
                  <a:latin typeface="+mn-ea"/>
                  <a:ea typeface="+mn-ea"/>
                </a:rPr>
                <a:t>와 </a:t>
              </a:r>
              <a:r>
                <a:rPr lang="ko-KR" altLang="en-US" sz="1600" dirty="0" smtClean="0">
                  <a:solidFill>
                    <a:srgbClr val="0070C0"/>
                  </a:solidFill>
                  <a:latin typeface="+mn-ea"/>
                  <a:ea typeface="+mn-ea"/>
                </a:rPr>
                <a:t>작은 원의 지름</a:t>
              </a:r>
              <a:r>
                <a:rPr lang="ko-KR" altLang="en-US" sz="1600" dirty="0" smtClean="0">
                  <a:latin typeface="+mn-ea"/>
                  <a:ea typeface="+mn-ea"/>
                </a:rPr>
                <a:t>의 길이가 같으므로 작은 원의 지름은 </a:t>
              </a:r>
              <a:r>
                <a:rPr lang="en-US" altLang="ko-KR" sz="1600" dirty="0" smtClean="0">
                  <a:latin typeface="+mn-ea"/>
                  <a:ea typeface="+mn-ea"/>
                </a:rPr>
                <a:t>12 m</a:t>
              </a:r>
              <a:r>
                <a:rPr lang="ko-KR" altLang="en-US" sz="1600" dirty="0" smtClean="0">
                  <a:latin typeface="+mn-ea"/>
                  <a:ea typeface="+mn-ea"/>
                </a:rPr>
                <a:t>이고</a:t>
              </a:r>
              <a:r>
                <a:rPr lang="en-US" altLang="ko-KR" sz="1600" dirty="0" smtClean="0">
                  <a:latin typeface="+mn-ea"/>
                  <a:ea typeface="+mn-ea"/>
                </a:rPr>
                <a:t>, </a:t>
              </a:r>
              <a:r>
                <a:rPr lang="ko-KR" altLang="en-US" sz="1600" dirty="0" smtClean="0">
                  <a:latin typeface="+mn-ea"/>
                  <a:ea typeface="+mn-ea"/>
                </a:rPr>
                <a:t>작은 원의 반지름은 </a:t>
              </a:r>
              <a:r>
                <a:rPr lang="en-US" altLang="ko-KR" sz="1600" dirty="0" smtClean="0">
                  <a:latin typeface="+mn-ea"/>
                  <a:ea typeface="+mn-ea"/>
                </a:rPr>
                <a:t>6 m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5888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1323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원부터 순서대로 기호를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6019920" y="4937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83568" y="1984720"/>
            <a:ext cx="5724636" cy="13304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id="{34C5DB64-E7E5-B79F-A88B-42E6FF46B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id="{B7905943-96A4-863F-2746-D81D176F2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pic>
        <p:nvPicPr>
          <p:cNvPr id="56" name="Picture 8">
            <a:extLst>
              <a:ext uri="{FF2B5EF4-FFF2-40B4-BE49-F238E27FC236}">
                <a16:creationId xmlns:a16="http://schemas.microsoft.com/office/drawing/2014/main" id="{2ECF8454-D883-3D10-7534-B35732E82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57" y="2763362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9">
            <a:extLst>
              <a:ext uri="{FF2B5EF4-FFF2-40B4-BE49-F238E27FC236}">
                <a16:creationId xmlns:a16="http://schemas.microsoft.com/office/drawing/2014/main" id="{43376572-BD1F-C4FA-28A3-250F6AD20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60" y="276040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0">
            <a:extLst>
              <a:ext uri="{FF2B5EF4-FFF2-40B4-BE49-F238E27FC236}">
                <a16:creationId xmlns:a16="http://schemas.microsoft.com/office/drawing/2014/main" id="{3F293791-D777-5232-6562-243A84C67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57" y="213781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1">
            <a:extLst>
              <a:ext uri="{FF2B5EF4-FFF2-40B4-BE49-F238E27FC236}">
                <a16:creationId xmlns:a16="http://schemas.microsoft.com/office/drawing/2014/main" id="{92DEE0E4-B6A5-8A09-2422-0DAC8313A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60" y="214077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CCA8FE6C-0493-9CD9-F90C-FB2EC897F875}"/>
              </a:ext>
            </a:extLst>
          </p:cNvPr>
          <p:cNvSpPr txBox="1"/>
          <p:nvPr/>
        </p:nvSpPr>
        <p:spPr>
          <a:xfrm>
            <a:off x="1173507" y="2120076"/>
            <a:ext cx="2234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EC14B771-8210-029A-B9CC-2611627CD30D}"/>
              </a:ext>
            </a:extLst>
          </p:cNvPr>
          <p:cNvSpPr txBox="1"/>
          <p:nvPr/>
        </p:nvSpPr>
        <p:spPr>
          <a:xfrm>
            <a:off x="1185563" y="2735885"/>
            <a:ext cx="2234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52988DF4-10B5-C89C-EC5E-D455E8679F2B}"/>
              </a:ext>
            </a:extLst>
          </p:cNvPr>
          <p:cNvSpPr txBox="1"/>
          <p:nvPr/>
        </p:nvSpPr>
        <p:spPr>
          <a:xfrm>
            <a:off x="3897551" y="2120076"/>
            <a:ext cx="2234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E580F0EA-9CBB-1849-493E-FBC848A4AC96}"/>
              </a:ext>
            </a:extLst>
          </p:cNvPr>
          <p:cNvSpPr txBox="1"/>
          <p:nvPr/>
        </p:nvSpPr>
        <p:spPr>
          <a:xfrm>
            <a:off x="3897551" y="2735885"/>
            <a:ext cx="2234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AA9CA9-A1A8-FD0F-011E-63EE71F95A44}"/>
              </a:ext>
            </a:extLst>
          </p:cNvPr>
          <p:cNvSpPr txBox="1"/>
          <p:nvPr/>
        </p:nvSpPr>
        <p:spPr>
          <a:xfrm>
            <a:off x="1404204" y="3910566"/>
            <a:ext cx="5692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6E4C1547-1FCA-3CF4-D18A-B067CCB2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42" y="38378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>
            <a:extLst>
              <a:ext uri="{FF2B5EF4-FFF2-40B4-BE49-F238E27FC236}">
                <a16:creationId xmlns:a16="http://schemas.microsoft.com/office/drawing/2014/main" id="{987D45A4-7663-8B1C-C5CA-1219CCDBC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65" y="393732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0">
            <a:extLst>
              <a:ext uri="{FF2B5EF4-FFF2-40B4-BE49-F238E27FC236}">
                <a16:creationId xmlns:a16="http://schemas.microsoft.com/office/drawing/2014/main" id="{B1630EE8-750E-31E6-1433-161F5CD3C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68" y="392845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C418CA2-0B4F-8DA0-D49C-162A9EA9462E}"/>
              </a:ext>
            </a:extLst>
          </p:cNvPr>
          <p:cNvSpPr txBox="1"/>
          <p:nvPr/>
        </p:nvSpPr>
        <p:spPr>
          <a:xfrm>
            <a:off x="2551146" y="3918137"/>
            <a:ext cx="5692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95CE7D5F-89E6-D979-067D-40665C585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284" y="38454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0">
            <a:extLst>
              <a:ext uri="{FF2B5EF4-FFF2-40B4-BE49-F238E27FC236}">
                <a16:creationId xmlns:a16="http://schemas.microsoft.com/office/drawing/2014/main" id="{C5D12CE0-A737-CAAA-2D83-22D56B1FC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10" y="393602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BF8BDE7-7844-B3EF-DA9D-9BEE2150F852}"/>
              </a:ext>
            </a:extLst>
          </p:cNvPr>
          <p:cNvSpPr txBox="1"/>
          <p:nvPr/>
        </p:nvSpPr>
        <p:spPr>
          <a:xfrm>
            <a:off x="3680211" y="3918137"/>
            <a:ext cx="5692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>
            <a:extLst>
              <a:ext uri="{FF2B5EF4-FFF2-40B4-BE49-F238E27FC236}">
                <a16:creationId xmlns:a16="http://schemas.microsoft.com/office/drawing/2014/main" id="{E5D89421-8B6C-3C5C-6780-EC1DF7FED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49" y="38454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0">
            <a:extLst>
              <a:ext uri="{FF2B5EF4-FFF2-40B4-BE49-F238E27FC236}">
                <a16:creationId xmlns:a16="http://schemas.microsoft.com/office/drawing/2014/main" id="{01789112-70B8-5CBC-567B-65159E344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575" y="393602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5D6A442-B939-E41F-C361-E9FD61A37B8E}"/>
              </a:ext>
            </a:extLst>
          </p:cNvPr>
          <p:cNvSpPr txBox="1"/>
          <p:nvPr/>
        </p:nvSpPr>
        <p:spPr>
          <a:xfrm>
            <a:off x="4876984" y="3918137"/>
            <a:ext cx="5692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>
            <a:extLst>
              <a:ext uri="{FF2B5EF4-FFF2-40B4-BE49-F238E27FC236}">
                <a16:creationId xmlns:a16="http://schemas.microsoft.com/office/drawing/2014/main" id="{3384FB51-769E-AF54-8536-9E3A20F16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122" y="38454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8">
            <a:extLst>
              <a:ext uri="{FF2B5EF4-FFF2-40B4-BE49-F238E27FC236}">
                <a16:creationId xmlns:a16="http://schemas.microsoft.com/office/drawing/2014/main" id="{6C1937D6-FF1E-B7F0-A410-C17889970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83" y="3940282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1">
            <a:extLst>
              <a:ext uri="{FF2B5EF4-FFF2-40B4-BE49-F238E27FC236}">
                <a16:creationId xmlns:a16="http://schemas.microsoft.com/office/drawing/2014/main" id="{2C3AD63D-5B71-58C8-0FD1-7E5E6168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28" y="393602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0">
            <a:extLst>
              <a:ext uri="{FF2B5EF4-FFF2-40B4-BE49-F238E27FC236}">
                <a16:creationId xmlns:a16="http://schemas.microsoft.com/office/drawing/2014/main" id="{84305B6E-21EA-2579-22DD-0ED7169AC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758" y="395732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7018371" y="1092168"/>
            <a:ext cx="212562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5073620" y="502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427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1323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원부터 순서대로 기호를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683568" y="1984720"/>
            <a:ext cx="5724636" cy="13304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id="{34C5DB64-E7E5-B79F-A88B-42E6FF46B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id="{B7905943-96A4-863F-2746-D81D176F2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pic>
        <p:nvPicPr>
          <p:cNvPr id="56" name="Picture 8">
            <a:extLst>
              <a:ext uri="{FF2B5EF4-FFF2-40B4-BE49-F238E27FC236}">
                <a16:creationId xmlns:a16="http://schemas.microsoft.com/office/drawing/2014/main" id="{2ECF8454-D883-3D10-7534-B35732E82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57" y="2763362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9">
            <a:extLst>
              <a:ext uri="{FF2B5EF4-FFF2-40B4-BE49-F238E27FC236}">
                <a16:creationId xmlns:a16="http://schemas.microsoft.com/office/drawing/2014/main" id="{43376572-BD1F-C4FA-28A3-250F6AD20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60" y="276040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0">
            <a:extLst>
              <a:ext uri="{FF2B5EF4-FFF2-40B4-BE49-F238E27FC236}">
                <a16:creationId xmlns:a16="http://schemas.microsoft.com/office/drawing/2014/main" id="{3F293791-D777-5232-6562-243A84C67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57" y="213781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1">
            <a:extLst>
              <a:ext uri="{FF2B5EF4-FFF2-40B4-BE49-F238E27FC236}">
                <a16:creationId xmlns:a16="http://schemas.microsoft.com/office/drawing/2014/main" id="{92DEE0E4-B6A5-8A09-2422-0DAC8313A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60" y="214077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CCA8FE6C-0493-9CD9-F90C-FB2EC897F875}"/>
              </a:ext>
            </a:extLst>
          </p:cNvPr>
          <p:cNvSpPr txBox="1"/>
          <p:nvPr/>
        </p:nvSpPr>
        <p:spPr>
          <a:xfrm>
            <a:off x="1173507" y="2120076"/>
            <a:ext cx="2234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EC14B771-8210-029A-B9CC-2611627CD30D}"/>
              </a:ext>
            </a:extLst>
          </p:cNvPr>
          <p:cNvSpPr txBox="1"/>
          <p:nvPr/>
        </p:nvSpPr>
        <p:spPr>
          <a:xfrm>
            <a:off x="1185563" y="2735885"/>
            <a:ext cx="2234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52988DF4-10B5-C89C-EC5E-D455E8679F2B}"/>
              </a:ext>
            </a:extLst>
          </p:cNvPr>
          <p:cNvSpPr txBox="1"/>
          <p:nvPr/>
        </p:nvSpPr>
        <p:spPr>
          <a:xfrm>
            <a:off x="3897551" y="2120076"/>
            <a:ext cx="2234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E580F0EA-9CBB-1849-493E-FBC848A4AC96}"/>
              </a:ext>
            </a:extLst>
          </p:cNvPr>
          <p:cNvSpPr txBox="1"/>
          <p:nvPr/>
        </p:nvSpPr>
        <p:spPr>
          <a:xfrm>
            <a:off x="3897551" y="2735885"/>
            <a:ext cx="2234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AA9CA9-A1A8-FD0F-011E-63EE71F95A44}"/>
              </a:ext>
            </a:extLst>
          </p:cNvPr>
          <p:cNvSpPr txBox="1"/>
          <p:nvPr/>
        </p:nvSpPr>
        <p:spPr>
          <a:xfrm>
            <a:off x="1404204" y="3910566"/>
            <a:ext cx="5692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6E4C1547-1FCA-3CF4-D18A-B067CCB2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42" y="38378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>
            <a:extLst>
              <a:ext uri="{FF2B5EF4-FFF2-40B4-BE49-F238E27FC236}">
                <a16:creationId xmlns:a16="http://schemas.microsoft.com/office/drawing/2014/main" id="{987D45A4-7663-8B1C-C5CA-1219CCDBC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65" y="393732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0">
            <a:extLst>
              <a:ext uri="{FF2B5EF4-FFF2-40B4-BE49-F238E27FC236}">
                <a16:creationId xmlns:a16="http://schemas.microsoft.com/office/drawing/2014/main" id="{B1630EE8-750E-31E6-1433-161F5CD3C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68" y="392845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C418CA2-0B4F-8DA0-D49C-162A9EA9462E}"/>
              </a:ext>
            </a:extLst>
          </p:cNvPr>
          <p:cNvSpPr txBox="1"/>
          <p:nvPr/>
        </p:nvSpPr>
        <p:spPr>
          <a:xfrm>
            <a:off x="2551146" y="3918137"/>
            <a:ext cx="5692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95CE7D5F-89E6-D979-067D-40665C585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284" y="38454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0">
            <a:extLst>
              <a:ext uri="{FF2B5EF4-FFF2-40B4-BE49-F238E27FC236}">
                <a16:creationId xmlns:a16="http://schemas.microsoft.com/office/drawing/2014/main" id="{C5D12CE0-A737-CAAA-2D83-22D56B1FC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10" y="393602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BF8BDE7-7844-B3EF-DA9D-9BEE2150F852}"/>
              </a:ext>
            </a:extLst>
          </p:cNvPr>
          <p:cNvSpPr txBox="1"/>
          <p:nvPr/>
        </p:nvSpPr>
        <p:spPr>
          <a:xfrm>
            <a:off x="3680211" y="3918137"/>
            <a:ext cx="5692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>
            <a:extLst>
              <a:ext uri="{FF2B5EF4-FFF2-40B4-BE49-F238E27FC236}">
                <a16:creationId xmlns:a16="http://schemas.microsoft.com/office/drawing/2014/main" id="{E5D89421-8B6C-3C5C-6780-EC1DF7FED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49" y="38454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0">
            <a:extLst>
              <a:ext uri="{FF2B5EF4-FFF2-40B4-BE49-F238E27FC236}">
                <a16:creationId xmlns:a16="http://schemas.microsoft.com/office/drawing/2014/main" id="{01789112-70B8-5CBC-567B-65159E344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575" y="393602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5D6A442-B939-E41F-C361-E9FD61A37B8E}"/>
              </a:ext>
            </a:extLst>
          </p:cNvPr>
          <p:cNvSpPr txBox="1"/>
          <p:nvPr/>
        </p:nvSpPr>
        <p:spPr>
          <a:xfrm>
            <a:off x="4876984" y="3918137"/>
            <a:ext cx="5692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>
            <a:extLst>
              <a:ext uri="{FF2B5EF4-FFF2-40B4-BE49-F238E27FC236}">
                <a16:creationId xmlns:a16="http://schemas.microsoft.com/office/drawing/2014/main" id="{3384FB51-769E-AF54-8536-9E3A20F16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122" y="38454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8">
            <a:extLst>
              <a:ext uri="{FF2B5EF4-FFF2-40B4-BE49-F238E27FC236}">
                <a16:creationId xmlns:a16="http://schemas.microsoft.com/office/drawing/2014/main" id="{6C1937D6-FF1E-B7F0-A410-C17889970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83" y="3940282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1">
            <a:extLst>
              <a:ext uri="{FF2B5EF4-FFF2-40B4-BE49-F238E27FC236}">
                <a16:creationId xmlns:a16="http://schemas.microsoft.com/office/drawing/2014/main" id="{2C3AD63D-5B71-58C8-0FD1-7E5E6168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28" y="393602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0">
            <a:extLst>
              <a:ext uri="{FF2B5EF4-FFF2-40B4-BE49-F238E27FC236}">
                <a16:creationId xmlns:a16="http://schemas.microsoft.com/office/drawing/2014/main" id="{84305B6E-21EA-2579-22DD-0ED7169AC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758" y="395732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그룹 71"/>
          <p:cNvGrpSpPr/>
          <p:nvPr/>
        </p:nvGrpSpPr>
        <p:grpSpPr>
          <a:xfrm>
            <a:off x="251520" y="3356992"/>
            <a:ext cx="6782355" cy="1844290"/>
            <a:chOff x="207825" y="3389568"/>
            <a:chExt cx="6782355" cy="184429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534934"/>
              <a:ext cx="6667165" cy="1510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15837" y="338956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6399" y="3735090"/>
              <a:ext cx="6350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지름의 길이가 길수록 큰 원입니다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39873" y="4023122"/>
              <a:ext cx="6350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지름의 길이는 </a:t>
              </a:r>
              <a:r>
                <a:rPr lang="en-US" altLang="ko-KR" sz="1600" dirty="0" smtClean="0">
                  <a:latin typeface="+mn-ea"/>
                  <a:ea typeface="+mn-ea"/>
                </a:rPr>
                <a:t>6 cm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9872" y="4339138"/>
              <a:ext cx="6350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지름의 길이는 </a:t>
              </a:r>
              <a:r>
                <a:rPr lang="en-US" altLang="ko-KR" sz="1600" dirty="0" smtClean="0">
                  <a:latin typeface="+mn-ea"/>
                  <a:ea typeface="+mn-ea"/>
                </a:rPr>
                <a:t>10 cm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6399" y="4680587"/>
              <a:ext cx="6350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따라서 큰 원부터 순서대로 기호를 쓰면                         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r>
                <a:rPr lang="ko-KR" altLang="en-US" sz="1600" dirty="0" smtClean="0">
                  <a:latin typeface="+mn-ea"/>
                  <a:ea typeface="+mn-ea"/>
                </a:rPr>
                <a:t> 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93" name="Picture 11">
            <a:extLst>
              <a:ext uri="{FF2B5EF4-FFF2-40B4-BE49-F238E27FC236}">
                <a16:creationId xmlns:a16="http://schemas.microsoft.com/office/drawing/2014/main" id="{92DEE0E4-B6A5-8A09-2422-0DAC8313A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19" y="4026829"/>
            <a:ext cx="244392" cy="24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>
            <a:extLst>
              <a:ext uri="{FF2B5EF4-FFF2-40B4-BE49-F238E27FC236}">
                <a16:creationId xmlns:a16="http://schemas.microsoft.com/office/drawing/2014/main" id="{43376572-BD1F-C4FA-28A3-250F6AD20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8" y="4344040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>
            <a:extLst>
              <a:ext uri="{FF2B5EF4-FFF2-40B4-BE49-F238E27FC236}">
                <a16:creationId xmlns:a16="http://schemas.microsoft.com/office/drawing/2014/main" id="{987D45A4-7663-8B1C-C5CA-1219CCDBC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216" y="4679854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8">
            <a:extLst>
              <a:ext uri="{FF2B5EF4-FFF2-40B4-BE49-F238E27FC236}">
                <a16:creationId xmlns:a16="http://schemas.microsoft.com/office/drawing/2014/main" id="{6C1937D6-FF1E-B7F0-A410-C17889970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949" y="4684296"/>
            <a:ext cx="239949" cy="244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11">
            <a:extLst>
              <a:ext uri="{FF2B5EF4-FFF2-40B4-BE49-F238E27FC236}">
                <a16:creationId xmlns:a16="http://schemas.microsoft.com/office/drawing/2014/main" id="{2C3AD63D-5B71-58C8-0FD1-7E5E6168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796" y="4679648"/>
            <a:ext cx="244393" cy="244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">
            <a:extLst>
              <a:ext uri="{FF2B5EF4-FFF2-40B4-BE49-F238E27FC236}">
                <a16:creationId xmlns:a16="http://schemas.microsoft.com/office/drawing/2014/main" id="{84305B6E-21EA-2579-22DD-0ED7169AC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643" y="4685508"/>
            <a:ext cx="239949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0">
            <a:extLst>
              <a:ext uri="{FF2B5EF4-FFF2-40B4-BE49-F238E27FC236}">
                <a16:creationId xmlns:a16="http://schemas.microsoft.com/office/drawing/2014/main" id="{B1630EE8-750E-31E6-1433-161F5CD3C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63" y="4729126"/>
            <a:ext cx="182096" cy="16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20">
            <a:extLst>
              <a:ext uri="{FF2B5EF4-FFF2-40B4-BE49-F238E27FC236}">
                <a16:creationId xmlns:a16="http://schemas.microsoft.com/office/drawing/2014/main" id="{C5D12CE0-A737-CAAA-2D83-22D56B1FC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44" y="4736586"/>
            <a:ext cx="182096" cy="16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20">
            <a:extLst>
              <a:ext uri="{FF2B5EF4-FFF2-40B4-BE49-F238E27FC236}">
                <a16:creationId xmlns:a16="http://schemas.microsoft.com/office/drawing/2014/main" id="{01789112-70B8-5CBC-567B-65159E344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405" y="4720452"/>
            <a:ext cx="182096" cy="16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046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47564" y="4833156"/>
            <a:ext cx="1551772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2150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원의 지름을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927236" y="49532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5" name="_x473665656">
            <a:extLst>
              <a:ext uri="{FF2B5EF4-FFF2-40B4-BE49-F238E27FC236}">
                <a16:creationId xmlns:a16="http://schemas.microsoft.com/office/drawing/2014/main" id="{7D86F276-53DD-4AB2-EC87-D79E3E1B7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57" y="2107007"/>
            <a:ext cx="3767790" cy="208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FF14B9A-A3CA-822B-7DA9-F744381C2BD8}"/>
              </a:ext>
            </a:extLst>
          </p:cNvPr>
          <p:cNvSpPr/>
          <p:nvPr/>
        </p:nvSpPr>
        <p:spPr>
          <a:xfrm>
            <a:off x="4660059" y="3212976"/>
            <a:ext cx="814243" cy="576064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E264CE63-3408-E6DC-C5D7-E412524CE7D3}"/>
              </a:ext>
            </a:extLst>
          </p:cNvPr>
          <p:cNvSpPr/>
          <p:nvPr/>
        </p:nvSpPr>
        <p:spPr>
          <a:xfrm>
            <a:off x="2483768" y="2778919"/>
            <a:ext cx="780219" cy="31567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ACD0BBD-1CC9-2E76-E7C4-096C15520502}"/>
              </a:ext>
            </a:extLst>
          </p:cNvPr>
          <p:cNvSpPr/>
          <p:nvPr/>
        </p:nvSpPr>
        <p:spPr>
          <a:xfrm>
            <a:off x="1606034" y="3792093"/>
            <a:ext cx="780219" cy="44569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DD4355A0-0760-9DD6-2608-AEAB70A197B4}"/>
              </a:ext>
            </a:extLst>
          </p:cNvPr>
          <p:cNvSpPr txBox="1"/>
          <p:nvPr/>
        </p:nvSpPr>
        <p:spPr>
          <a:xfrm>
            <a:off x="2531188" y="2724453"/>
            <a:ext cx="8002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cm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7908BB17-A9AC-62CC-6351-891021147F85}"/>
              </a:ext>
            </a:extLst>
          </p:cNvPr>
          <p:cNvSpPr txBox="1"/>
          <p:nvPr/>
        </p:nvSpPr>
        <p:spPr>
          <a:xfrm>
            <a:off x="4622162" y="3364396"/>
            <a:ext cx="8002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cm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DB115C1C-2E60-56B0-6F0D-FCD2DE102644}"/>
              </a:ext>
            </a:extLst>
          </p:cNvPr>
          <p:cNvSpPr txBox="1"/>
          <p:nvPr/>
        </p:nvSpPr>
        <p:spPr>
          <a:xfrm>
            <a:off x="1799750" y="3861451"/>
            <a:ext cx="8002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</a:t>
            </a:r>
          </a:p>
        </p:txBody>
      </p:sp>
      <p:sp>
        <p:nvSpPr>
          <p:cNvPr id="72" name="TextBox 8">
            <a:extLst>
              <a:ext uri="{FF2B5EF4-FFF2-40B4-BE49-F238E27FC236}">
                <a16:creationId xmlns:a16="http://schemas.microsoft.com/office/drawing/2014/main" id="{E19C175D-93F9-7B37-0065-12518AE8E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8380B742-F621-E4F3-4731-723AFB51F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04587" y="4912798"/>
            <a:ext cx="6250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131" y="49331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3710194" y="4953255"/>
            <a:ext cx="5105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5073620" y="502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46295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CC32308.jpg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학습지 삽화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\3-2-3\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3-2-3(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9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/>
          <a:srcRect l="46356" t="220" r="3344"/>
          <a:stretch/>
        </p:blipFill>
        <p:spPr>
          <a:xfrm>
            <a:off x="318935" y="1719392"/>
            <a:ext cx="3153258" cy="365596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636222" y="1639283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바퀴의 모양은 어떤 모양입니까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14" y="17651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48635" y="2114265"/>
            <a:ext cx="18813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둥근 모양입니다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455" y="2127852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936199" y="1241961"/>
            <a:ext cx="1976061" cy="264544"/>
            <a:chOff x="4968044" y="1248828"/>
            <a:chExt cx="1976061" cy="264544"/>
          </a:xfrm>
        </p:grpSpPr>
        <p:grpSp>
          <p:nvGrpSpPr>
            <p:cNvPr id="2" name="그룹 1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313364" y="124882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757122" y="11583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37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725" y="488669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3333516" y="48270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10435-D6F0-3F7B-D842-95F18408563C}"/>
              </a:ext>
            </a:extLst>
          </p:cNvPr>
          <p:cNvSpPr txBox="1"/>
          <p:nvPr/>
        </p:nvSpPr>
        <p:spPr>
          <a:xfrm>
            <a:off x="4348635" y="2600908"/>
            <a:ext cx="18813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모양입니다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198811CA-54FA-CB90-90F9-7933045CB9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1519" y="2707863"/>
            <a:ext cx="360000" cy="355000"/>
          </a:xfrm>
          <a:prstGeom prst="rect">
            <a:avLst/>
          </a:prstGeom>
        </p:spPr>
      </p:pic>
      <p:sp>
        <p:nvSpPr>
          <p:cNvPr id="38" name="TextBox 9">
            <a:extLst>
              <a:ext uri="{FF2B5EF4-FFF2-40B4-BE49-F238E27FC236}">
                <a16:creationId xmlns:a16="http://schemas.microsoft.com/office/drawing/2014/main" id="{3ED6E586-4B76-2694-72A9-A55E82ACD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138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SA32302.psd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\058075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138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47564" y="4833156"/>
            <a:ext cx="1551772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2150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원의 지름을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" name="_x473665656">
            <a:extLst>
              <a:ext uri="{FF2B5EF4-FFF2-40B4-BE49-F238E27FC236}">
                <a16:creationId xmlns:a16="http://schemas.microsoft.com/office/drawing/2014/main" id="{7D86F276-53DD-4AB2-EC87-D79E3E1B7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57" y="2107007"/>
            <a:ext cx="3767790" cy="208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FF14B9A-A3CA-822B-7DA9-F744381C2BD8}"/>
              </a:ext>
            </a:extLst>
          </p:cNvPr>
          <p:cNvSpPr/>
          <p:nvPr/>
        </p:nvSpPr>
        <p:spPr>
          <a:xfrm>
            <a:off x="4660059" y="3212976"/>
            <a:ext cx="814243" cy="576064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E264CE63-3408-E6DC-C5D7-E412524CE7D3}"/>
              </a:ext>
            </a:extLst>
          </p:cNvPr>
          <p:cNvSpPr/>
          <p:nvPr/>
        </p:nvSpPr>
        <p:spPr>
          <a:xfrm>
            <a:off x="2483768" y="2778919"/>
            <a:ext cx="780219" cy="31567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ACD0BBD-1CC9-2E76-E7C4-096C15520502}"/>
              </a:ext>
            </a:extLst>
          </p:cNvPr>
          <p:cNvSpPr/>
          <p:nvPr/>
        </p:nvSpPr>
        <p:spPr>
          <a:xfrm>
            <a:off x="1606034" y="3792093"/>
            <a:ext cx="780219" cy="44569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DD4355A0-0760-9DD6-2608-AEAB70A197B4}"/>
              </a:ext>
            </a:extLst>
          </p:cNvPr>
          <p:cNvSpPr txBox="1"/>
          <p:nvPr/>
        </p:nvSpPr>
        <p:spPr>
          <a:xfrm>
            <a:off x="2531188" y="2724453"/>
            <a:ext cx="8002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cm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7908BB17-A9AC-62CC-6351-891021147F85}"/>
              </a:ext>
            </a:extLst>
          </p:cNvPr>
          <p:cNvSpPr txBox="1"/>
          <p:nvPr/>
        </p:nvSpPr>
        <p:spPr>
          <a:xfrm>
            <a:off x="4622162" y="3364396"/>
            <a:ext cx="8002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cm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DB115C1C-2E60-56B0-6F0D-FCD2DE102644}"/>
              </a:ext>
            </a:extLst>
          </p:cNvPr>
          <p:cNvSpPr txBox="1"/>
          <p:nvPr/>
        </p:nvSpPr>
        <p:spPr>
          <a:xfrm>
            <a:off x="1799750" y="3861451"/>
            <a:ext cx="8002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</a:t>
            </a:r>
          </a:p>
        </p:txBody>
      </p:sp>
      <p:sp>
        <p:nvSpPr>
          <p:cNvPr id="72" name="TextBox 8">
            <a:extLst>
              <a:ext uri="{FF2B5EF4-FFF2-40B4-BE49-F238E27FC236}">
                <a16:creationId xmlns:a16="http://schemas.microsoft.com/office/drawing/2014/main" id="{E19C175D-93F9-7B37-0065-12518AE8E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8380B742-F621-E4F3-4731-723AFB51F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04587" y="4912798"/>
            <a:ext cx="6250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131" y="49331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3710194" y="4953255"/>
            <a:ext cx="5105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251520" y="3356992"/>
            <a:ext cx="6667165" cy="1844290"/>
            <a:chOff x="207825" y="3389568"/>
            <a:chExt cx="6667165" cy="184429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534934"/>
              <a:ext cx="6667165" cy="1510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15837" y="338956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6399" y="4001636"/>
              <a:ext cx="6350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원의 반지름의 길이는 </a:t>
              </a:r>
              <a:r>
                <a:rPr lang="en-US" altLang="ko-KR" sz="1600" dirty="0" smtClean="0">
                  <a:latin typeface="+mn-ea"/>
                  <a:ea typeface="+mn-ea"/>
                </a:rPr>
                <a:t>4 cm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ko-KR" altLang="en-US" sz="1600" dirty="0" smtClean="0">
                  <a:latin typeface="+mn-ea"/>
                  <a:ea typeface="+mn-ea"/>
                </a:rPr>
                <a:t>원의 지름은 반지름의 </a:t>
              </a:r>
              <a:r>
                <a:rPr lang="en-US" altLang="ko-KR" sz="1600" dirty="0" smtClean="0">
                  <a:latin typeface="+mn-ea"/>
                  <a:ea typeface="+mn-ea"/>
                </a:rPr>
                <a:t>2</a:t>
              </a:r>
              <a:r>
                <a:rPr lang="ko-KR" altLang="en-US" sz="1600" dirty="0" smtClean="0">
                  <a:latin typeface="+mn-ea"/>
                  <a:ea typeface="+mn-ea"/>
                </a:rPr>
                <a:t>배이므로 원의 지름의 길이는 </a:t>
              </a:r>
              <a:r>
                <a:rPr lang="en-US" altLang="ko-KR" sz="1600" dirty="0" smtClean="0">
                  <a:latin typeface="+mn-ea"/>
                  <a:ea typeface="+mn-ea"/>
                </a:rPr>
                <a:t>8 cm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19789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17592B3C-D9E0-8386-DA8A-B25BAB546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66319CFF-69D1-E21D-3734-536FFFE56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210807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3808" r="3344"/>
          <a:stretch/>
        </p:blipFill>
        <p:spPr>
          <a:xfrm>
            <a:off x="71500" y="728700"/>
            <a:ext cx="6912768" cy="487680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2CE72C43-0D68-1E65-26D7-7171C62FA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aphicFrame>
        <p:nvGraphicFramePr>
          <p:cNvPr id="1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4531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SA32302.psd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\058075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04" y="701665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43"/>
          <p:cNvSpPr txBox="1"/>
          <p:nvPr/>
        </p:nvSpPr>
        <p:spPr>
          <a:xfrm>
            <a:off x="179512" y="1628800"/>
            <a:ext cx="3441151" cy="15542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뚝딱뚝딱 수레를 만들었어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개의 바퀴를 연결하기만 하면 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바퀴를 마음대로 연결했더니 수레가 비틀비틀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하면 수레가 잘 굴러갈까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692671" y="15791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개의 나무 바퀴를 연결하여 수레를 만들려면 바퀴의 어디를 연결해야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86200" y="2695361"/>
            <a:ext cx="30298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바퀴의 가운데를 연결해야 합니다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98" y="3018526"/>
            <a:ext cx="360000" cy="35500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936199" y="1241961"/>
            <a:ext cx="1976061" cy="264544"/>
            <a:chOff x="4968044" y="1248828"/>
            <a:chExt cx="1976061" cy="264544"/>
          </a:xfrm>
        </p:grpSpPr>
        <p:grpSp>
          <p:nvGrpSpPr>
            <p:cNvPr id="43" name="그룹 42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B6846C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B6846C"/>
                  </a:solidFill>
                </a:rPr>
                <a:t>1</a:t>
              </a:r>
              <a:endParaRPr lang="ko-KR" altLang="en-US" sz="1100" b="1" dirty="0">
                <a:solidFill>
                  <a:srgbClr val="B6846C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3364" y="124882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2" name="TextBox 9">
            <a:extLst>
              <a:ext uri="{FF2B5EF4-FFF2-40B4-BE49-F238E27FC236}">
                <a16:creationId xmlns:a16="http://schemas.microsoft.com/office/drawing/2014/main" id="{7EF2A060-8D92-9B70-F9D4-3C752586E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/>
          <a:srcRect l="46356" t="220" r="3344"/>
          <a:stretch/>
        </p:blipFill>
        <p:spPr>
          <a:xfrm>
            <a:off x="318935" y="1719392"/>
            <a:ext cx="3153258" cy="3655963"/>
          </a:xfrm>
          <a:prstGeom prst="rect">
            <a:avLst/>
          </a:prstGeom>
        </p:spPr>
      </p:pic>
      <p:pic>
        <p:nvPicPr>
          <p:cNvPr id="34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725" y="488669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7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바퀴의 가운데를 무엇이라고 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86200" y="2356867"/>
            <a:ext cx="30298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중심이라고 할 수 있습니다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98" y="2632255"/>
            <a:ext cx="360000" cy="35500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936199" y="1241961"/>
            <a:ext cx="1976061" cy="264544"/>
            <a:chOff x="4968044" y="1248828"/>
            <a:chExt cx="1976061" cy="264544"/>
          </a:xfrm>
        </p:grpSpPr>
        <p:grpSp>
          <p:nvGrpSpPr>
            <p:cNvPr id="43" name="그룹 42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B6846C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B6846C"/>
                  </a:solidFill>
                </a:rPr>
                <a:t>2</a:t>
              </a:r>
              <a:endParaRPr lang="ko-KR" altLang="en-US" sz="1100" b="1" dirty="0">
                <a:solidFill>
                  <a:srgbClr val="B6846C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B6846C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B6846C"/>
                  </a:solidFill>
                </a:rPr>
                <a:t>1</a:t>
              </a:r>
              <a:endParaRPr lang="ko-KR" altLang="en-US" sz="1100" b="1" dirty="0">
                <a:solidFill>
                  <a:srgbClr val="B6846C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3364" y="1248828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9">
            <a:extLst>
              <a:ext uri="{FF2B5EF4-FFF2-40B4-BE49-F238E27FC236}">
                <a16:creationId xmlns:a16="http://schemas.microsoft.com/office/drawing/2014/main" id="{525A72ED-25D0-EC94-AA66-A3E6845E3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/>
          <a:srcRect l="46356" t="220" r="3344"/>
          <a:stretch/>
        </p:blipFill>
        <p:spPr>
          <a:xfrm>
            <a:off x="318935" y="1719392"/>
            <a:ext cx="3153258" cy="3655963"/>
          </a:xfrm>
          <a:prstGeom prst="rect">
            <a:avLst/>
          </a:prstGeom>
        </p:spPr>
      </p:pic>
      <p:pic>
        <p:nvPicPr>
          <p:cNvPr id="34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725" y="488669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182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98072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원 모양 종이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68144" y="4831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94941" y="3176972"/>
            <a:ext cx="33611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원의 성질을 이해할 수 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074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86E40543-A868-B117-A091-B4C64D228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5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모양의 종이가 똑같이 나누어지도록 세 번 접었다 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화살표를 누르면 그림이 하나씩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순차적으로 나타나는 화면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맨 마지막 그림까지 한번에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531353" y="3786395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접었을 때 생기는 선분은 무엇일까요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3" y="39168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2" name="타원 71"/>
          <p:cNvSpPr/>
          <p:nvPr/>
        </p:nvSpPr>
        <p:spPr>
          <a:xfrm>
            <a:off x="5688687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7369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base_01.svg / answer_01.svg~answer_03.svg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\app\resource\contents\lesson03\ops\lesson03\images\mm_32_3_02_03_01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5004048" y="1478392"/>
            <a:ext cx="1971594" cy="258420"/>
            <a:chOff x="4968044" y="1254952"/>
            <a:chExt cx="1971594" cy="258420"/>
          </a:xfrm>
        </p:grpSpPr>
        <p:grpSp>
          <p:nvGrpSpPr>
            <p:cNvPr id="35" name="그룹 34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08897" y="12553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6770590" y="11110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667059" y="1378783"/>
            <a:ext cx="1186203" cy="313457"/>
            <a:chOff x="3952363" y="1253627"/>
            <a:chExt cx="956208" cy="313457"/>
          </a:xfrm>
        </p:grpSpPr>
        <p:pic>
          <p:nvPicPr>
            <p:cNvPr id="49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104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51" name="타원 50"/>
          <p:cNvSpPr/>
          <p:nvPr/>
        </p:nvSpPr>
        <p:spPr>
          <a:xfrm>
            <a:off x="4613658" y="13638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F75EA561-FD53-7BB8-77DD-1C79071F1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14344" y="2312876"/>
            <a:ext cx="6277851" cy="1790950"/>
            <a:chOff x="337711" y="1664804"/>
            <a:chExt cx="6277851" cy="17909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E48EA56-C4CE-2582-19F7-61C64DD48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7711" y="1664804"/>
              <a:ext cx="6277851" cy="1790950"/>
            </a:xfrm>
            <a:prstGeom prst="rect">
              <a:avLst/>
            </a:prstGeom>
          </p:spPr>
        </p:pic>
        <p:pic>
          <p:nvPicPr>
            <p:cNvPr id="47" name="Picture 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8254" y="2433433"/>
              <a:ext cx="390342" cy="348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3006" y="2475998"/>
              <a:ext cx="390342" cy="348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758" y="2518563"/>
              <a:ext cx="390342" cy="348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ED5BF78D-B190-D168-87F7-026E3C756F62}"/>
              </a:ext>
            </a:extLst>
          </p:cNvPr>
          <p:cNvSpPr/>
          <p:nvPr/>
        </p:nvSpPr>
        <p:spPr>
          <a:xfrm>
            <a:off x="325934" y="22367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1693" y="3901428"/>
            <a:ext cx="2241510" cy="5145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1693" y="3484726"/>
            <a:ext cx="1673740" cy="3962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8705" y="3018017"/>
            <a:ext cx="1129626" cy="4317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62836" y="2639503"/>
            <a:ext cx="550027" cy="3785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43557</TotalTime>
  <Words>3323</Words>
  <Application>Microsoft Office PowerPoint</Application>
  <PresentationFormat>화면 슬라이드 쇼(4:3)</PresentationFormat>
  <Paragraphs>1098</Paragraphs>
  <Slides>41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7742</cp:revision>
  <dcterms:created xsi:type="dcterms:W3CDTF">2008-07-15T12:19:11Z</dcterms:created>
  <dcterms:modified xsi:type="dcterms:W3CDTF">2022-06-22T04:43:08Z</dcterms:modified>
</cp:coreProperties>
</file>