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48"/>
  </p:notesMasterIdLst>
  <p:handoutMasterIdLst>
    <p:handoutMasterId r:id="rId49"/>
  </p:handoutMasterIdLst>
  <p:sldIdLst>
    <p:sldId id="782" r:id="rId2"/>
    <p:sldId id="783" r:id="rId3"/>
    <p:sldId id="1327" r:id="rId4"/>
    <p:sldId id="1394" r:id="rId5"/>
    <p:sldId id="1339" r:id="rId6"/>
    <p:sldId id="1425" r:id="rId7"/>
    <p:sldId id="1097" r:id="rId8"/>
    <p:sldId id="1395" r:id="rId9"/>
    <p:sldId id="1434" r:id="rId10"/>
    <p:sldId id="1435" r:id="rId11"/>
    <p:sldId id="1436" r:id="rId12"/>
    <p:sldId id="1410" r:id="rId13"/>
    <p:sldId id="1437" r:id="rId14"/>
    <p:sldId id="1409" r:id="rId15"/>
    <p:sldId id="1449" r:id="rId16"/>
    <p:sldId id="1450" r:id="rId17"/>
    <p:sldId id="1359" r:id="rId18"/>
    <p:sldId id="1438" r:id="rId19"/>
    <p:sldId id="1297" r:id="rId20"/>
    <p:sldId id="1416" r:id="rId21"/>
    <p:sldId id="1315" r:id="rId22"/>
    <p:sldId id="1316" r:id="rId23"/>
    <p:sldId id="1322" r:id="rId24"/>
    <p:sldId id="1439" r:id="rId25"/>
    <p:sldId id="1361" r:id="rId26"/>
    <p:sldId id="1440" r:id="rId27"/>
    <p:sldId id="1441" r:id="rId28"/>
    <p:sldId id="1442" r:id="rId29"/>
    <p:sldId id="1362" r:id="rId30"/>
    <p:sldId id="1443" r:id="rId31"/>
    <p:sldId id="1372" r:id="rId32"/>
    <p:sldId id="1444" r:id="rId33"/>
    <p:sldId id="1451" r:id="rId34"/>
    <p:sldId id="1364" r:id="rId35"/>
    <p:sldId id="1455" r:id="rId36"/>
    <p:sldId id="1452" r:id="rId37"/>
    <p:sldId id="1374" r:id="rId38"/>
    <p:sldId id="1399" r:id="rId39"/>
    <p:sldId id="1453" r:id="rId40"/>
    <p:sldId id="1375" r:id="rId41"/>
    <p:sldId id="1454" r:id="rId42"/>
    <p:sldId id="1376" r:id="rId43"/>
    <p:sldId id="1446" r:id="rId44"/>
    <p:sldId id="1397" r:id="rId45"/>
    <p:sldId id="1447" r:id="rId46"/>
    <p:sldId id="1448" r:id="rId47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0FF"/>
    <a:srgbClr val="EAE3CA"/>
    <a:srgbClr val="FF0000"/>
    <a:srgbClr val="0070C0"/>
    <a:srgbClr val="EFEFEF"/>
    <a:srgbClr val="336600"/>
    <a:srgbClr val="339933"/>
    <a:srgbClr val="FFFFCC"/>
    <a:srgbClr val="C99447"/>
    <a:srgbClr val="2AD0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29" autoAdjust="0"/>
    <p:restoredTop sz="96909" autoAdjust="0"/>
  </p:normalViewPr>
  <p:slideViewPr>
    <p:cSldViewPr>
      <p:cViewPr>
        <p:scale>
          <a:sx n="100" d="100"/>
          <a:sy n="100" d="100"/>
        </p:scale>
        <p:origin x="-372" y="-318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10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6" y="0"/>
            <a:ext cx="2944813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0275" y="741363"/>
            <a:ext cx="4937125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89993"/>
            <a:ext cx="5438775" cy="4443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7" name="직사각형 6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5596" y="944724"/>
            <a:ext cx="968032" cy="27487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00192" y="921995"/>
            <a:ext cx="445182" cy="41877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6.png"/><Relationship Id="rId4" Type="http://schemas.openxmlformats.org/officeDocument/2006/relationships/image" Target="../media/image21.png"/><Relationship Id="rId9" Type="http://schemas.openxmlformats.org/officeDocument/2006/relationships/image" Target="../media/image26.JP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G"/><Relationship Id="rId3" Type="http://schemas.openxmlformats.org/officeDocument/2006/relationships/image" Target="../media/image20.png"/><Relationship Id="rId7" Type="http://schemas.openxmlformats.org/officeDocument/2006/relationships/image" Target="../media/image2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4.png"/><Relationship Id="rId4" Type="http://schemas.openxmlformats.org/officeDocument/2006/relationships/image" Target="../media/image27.png"/><Relationship Id="rId9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7.png"/><Relationship Id="rId7" Type="http://schemas.openxmlformats.org/officeDocument/2006/relationships/image" Target="../media/image2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19.png"/><Relationship Id="rId4" Type="http://schemas.openxmlformats.org/officeDocument/2006/relationships/image" Target="../media/image22.png"/><Relationship Id="rId9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7.png"/><Relationship Id="rId7" Type="http://schemas.openxmlformats.org/officeDocument/2006/relationships/image" Target="../media/image2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19.png"/><Relationship Id="rId4" Type="http://schemas.openxmlformats.org/officeDocument/2006/relationships/image" Target="../media/image30.png"/><Relationship Id="rId9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7.png"/><Relationship Id="rId7" Type="http://schemas.openxmlformats.org/officeDocument/2006/relationships/image" Target="../media/image2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19.png"/><Relationship Id="rId10" Type="http://schemas.openxmlformats.org/officeDocument/2006/relationships/image" Target="../media/image33.png"/><Relationship Id="rId4" Type="http://schemas.openxmlformats.org/officeDocument/2006/relationships/image" Target="../media/image30.png"/><Relationship Id="rId9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hyperlink" Target="http://cdata.tsherpa.co.kr/tsherpa/MultiMedia/Flash/2020/curri/index.html?flashxmlnum=soboro2&amp;classa=A8-C1-62-KK-KA-02-03-04-0-0-0-0&amp;classno=AA_SAMPLE/nproto_sample/DA/nproto_cmn_924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39.png"/><Relationship Id="rId4" Type="http://schemas.openxmlformats.org/officeDocument/2006/relationships/image" Target="../media/image38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4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4.png"/><Relationship Id="rId5" Type="http://schemas.openxmlformats.org/officeDocument/2006/relationships/image" Target="../media/image7.png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4.png"/><Relationship Id="rId5" Type="http://schemas.openxmlformats.org/officeDocument/2006/relationships/image" Target="../media/image7.png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6.png"/><Relationship Id="rId7" Type="http://schemas.openxmlformats.org/officeDocument/2006/relationships/image" Target="../media/image25.png"/><Relationship Id="rId12" Type="http://schemas.openxmlformats.org/officeDocument/2006/relationships/image" Target="../media/image4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11" Type="http://schemas.openxmlformats.org/officeDocument/2006/relationships/image" Target="../media/image19.png"/><Relationship Id="rId5" Type="http://schemas.openxmlformats.org/officeDocument/2006/relationships/image" Target="../media/image23.png"/><Relationship Id="rId10" Type="http://schemas.openxmlformats.org/officeDocument/2006/relationships/image" Target="../media/image46.png"/><Relationship Id="rId4" Type="http://schemas.openxmlformats.org/officeDocument/2006/relationships/image" Target="../media/image22.png"/><Relationship Id="rId9" Type="http://schemas.openxmlformats.org/officeDocument/2006/relationships/image" Target="../media/image45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6.png"/><Relationship Id="rId7" Type="http://schemas.openxmlformats.org/officeDocument/2006/relationships/image" Target="../media/image2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11" Type="http://schemas.openxmlformats.org/officeDocument/2006/relationships/image" Target="../media/image46.png"/><Relationship Id="rId5" Type="http://schemas.openxmlformats.org/officeDocument/2006/relationships/image" Target="../media/image23.png"/><Relationship Id="rId10" Type="http://schemas.openxmlformats.org/officeDocument/2006/relationships/image" Target="../media/image19.png"/><Relationship Id="rId4" Type="http://schemas.openxmlformats.org/officeDocument/2006/relationships/image" Target="../media/image22.png"/><Relationship Id="rId9" Type="http://schemas.openxmlformats.org/officeDocument/2006/relationships/image" Target="../media/image45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7.png"/><Relationship Id="rId7" Type="http://schemas.openxmlformats.org/officeDocument/2006/relationships/image" Target="../media/image24.png"/><Relationship Id="rId12" Type="http://schemas.openxmlformats.org/officeDocument/2006/relationships/image" Target="../media/image46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11" Type="http://schemas.openxmlformats.org/officeDocument/2006/relationships/image" Target="../media/image19.png"/><Relationship Id="rId5" Type="http://schemas.openxmlformats.org/officeDocument/2006/relationships/image" Target="../media/image22.png"/><Relationship Id="rId10" Type="http://schemas.openxmlformats.org/officeDocument/2006/relationships/image" Target="../media/image49.png"/><Relationship Id="rId4" Type="http://schemas.openxmlformats.org/officeDocument/2006/relationships/image" Target="../media/image6.png"/><Relationship Id="rId9" Type="http://schemas.openxmlformats.org/officeDocument/2006/relationships/image" Target="../media/image44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7.png"/><Relationship Id="rId7" Type="http://schemas.openxmlformats.org/officeDocument/2006/relationships/image" Target="../media/image2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11" Type="http://schemas.openxmlformats.org/officeDocument/2006/relationships/image" Target="../media/image46.png"/><Relationship Id="rId5" Type="http://schemas.openxmlformats.org/officeDocument/2006/relationships/image" Target="../media/image44.png"/><Relationship Id="rId10" Type="http://schemas.openxmlformats.org/officeDocument/2006/relationships/image" Target="../media/image19.png"/><Relationship Id="rId4" Type="http://schemas.openxmlformats.org/officeDocument/2006/relationships/image" Target="../media/image6.png"/><Relationship Id="rId9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4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4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4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20.png"/><Relationship Id="rId4" Type="http://schemas.openxmlformats.org/officeDocument/2006/relationships/image" Target="../media/image5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4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20.png"/><Relationship Id="rId4" Type="http://schemas.openxmlformats.org/officeDocument/2006/relationships/image" Target="../media/image5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4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20.png"/><Relationship Id="rId4" Type="http://schemas.openxmlformats.org/officeDocument/2006/relationships/image" Target="../media/image5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4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20.png"/><Relationship Id="rId4" Type="http://schemas.openxmlformats.org/officeDocument/2006/relationships/image" Target="../media/image5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4.png"/><Relationship Id="rId5" Type="http://schemas.openxmlformats.org/officeDocument/2006/relationships/image" Target="../media/image20.png"/><Relationship Id="rId4" Type="http://schemas.openxmlformats.org/officeDocument/2006/relationships/image" Target="../media/image5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4.png"/><Relationship Id="rId5" Type="http://schemas.openxmlformats.org/officeDocument/2006/relationships/image" Target="../media/image7.png"/><Relationship Id="rId4" Type="http://schemas.openxmlformats.org/officeDocument/2006/relationships/image" Target="../media/image20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5.png"/><Relationship Id="rId7" Type="http://schemas.openxmlformats.org/officeDocument/2006/relationships/image" Target="../media/image4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11" Type="http://schemas.openxmlformats.org/officeDocument/2006/relationships/image" Target="../media/image59.png"/><Relationship Id="rId5" Type="http://schemas.openxmlformats.org/officeDocument/2006/relationships/image" Target="../media/image54.png"/><Relationship Id="rId10" Type="http://schemas.openxmlformats.org/officeDocument/2006/relationships/image" Target="../media/image58.png"/><Relationship Id="rId4" Type="http://schemas.openxmlformats.org/officeDocument/2006/relationships/image" Target="../media/image20.png"/><Relationship Id="rId9" Type="http://schemas.openxmlformats.org/officeDocument/2006/relationships/image" Target="../media/image5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7.png"/><Relationship Id="rId7" Type="http://schemas.openxmlformats.org/officeDocument/2006/relationships/image" Target="../media/image61.png"/><Relationship Id="rId2" Type="http://schemas.openxmlformats.org/officeDocument/2006/relationships/hyperlink" Target="https://cdata2.tsherpa.co.kr/tsherpa/MultiMedia/Flash/2020/curri/index.html?flashxmlnum=jmp1130&amp;classa=A8-C1-42-MM-MM-04-03-05-0-0-0-0&amp;classno=MM_42_04/suh_0402_02_0506/suh_0402_02_0506_401_1.html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0.png"/><Relationship Id="rId5" Type="http://schemas.openxmlformats.org/officeDocument/2006/relationships/image" Target="../media/image44.png"/><Relationship Id="rId4" Type="http://schemas.openxmlformats.org/officeDocument/2006/relationships/image" Target="../media/image6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6.png"/><Relationship Id="rId7" Type="http://schemas.openxmlformats.org/officeDocument/2006/relationships/image" Target="../media/image5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4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4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4.png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6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4.png"/><Relationship Id="rId5" Type="http://schemas.openxmlformats.org/officeDocument/2006/relationships/image" Target="../media/image20.png"/><Relationship Id="rId4" Type="http://schemas.openxmlformats.org/officeDocument/2006/relationships/hyperlink" Target="https://cdata2.tsherpa.co.kr/tsherpa/MultiMedia/Flash/2020/curri/MM_42_04/suh_0402_02_0506/images/suh_0402_02_0506_401_1/suh_0402_02_0506_401_1_2_1.png" TargetMode="Externa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4.png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6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4.png"/><Relationship Id="rId5" Type="http://schemas.openxmlformats.org/officeDocument/2006/relationships/image" Target="../media/image44.png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6.png"/><Relationship Id="rId7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7596822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2022.05.28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김범수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2022.06.16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2022.06.27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 및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2022.06.27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4.0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2022.06.27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 및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2022.06.29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9018809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2608010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suh_h_0402_02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05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삼각형을 분류해 볼까요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(2)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suh_h_0402_02_0005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각의 크기에 따라 삼각형을 분류해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 시 정답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 약물은 정답 칸 안에 있음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89043" y="1700808"/>
            <a:ext cx="658732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세 각이 모두 예각인 삼각형의 이름을 지어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suh_h_0402_02_0005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</a:t>
            </a:r>
          </a:p>
        </p:txBody>
      </p:sp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삼각형을 분류해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8" name="타원 137">
            <a:extLst>
              <a:ext uri="{FF2B5EF4-FFF2-40B4-BE49-F238E27FC236}">
                <a16:creationId xmlns:a16="http://schemas.microsoft.com/office/drawing/2014/main" xmlns="" id="{FD4EED5B-3271-4F41-A900-1C1D06AF2CA1}"/>
              </a:ext>
            </a:extLst>
          </p:cNvPr>
          <p:cNvSpPr/>
          <p:nvPr/>
        </p:nvSpPr>
        <p:spPr>
          <a:xfrm>
            <a:off x="6679826" y="503203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64238717-F207-4623-B254-60DA584BDAA6}"/>
              </a:ext>
            </a:extLst>
          </p:cNvPr>
          <p:cNvSpPr/>
          <p:nvPr/>
        </p:nvSpPr>
        <p:spPr bwMode="auto">
          <a:xfrm>
            <a:off x="1726222" y="4320566"/>
            <a:ext cx="3509005" cy="35365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36000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세예각삼각형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예각삼각형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Picture 4">
            <a:extLst>
              <a:ext uri="{FF2B5EF4-FFF2-40B4-BE49-F238E27FC236}">
                <a16:creationId xmlns:a16="http://schemas.microsoft.com/office/drawing/2014/main" xmlns="" id="{AF9B5042-2A42-422C-B864-4E93DF1A82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6365" y="419170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2">
            <a:extLst>
              <a:ext uri="{FF2B5EF4-FFF2-40B4-BE49-F238E27FC236}">
                <a16:creationId xmlns:a16="http://schemas.microsoft.com/office/drawing/2014/main" xmlns="" id="{8B86DA30-5AFF-469A-A98E-BFBBD9335F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321" y="4353812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xmlns="" id="{9760E415-BF5D-4FF2-B925-F7281937EAB3}"/>
              </a:ext>
            </a:extLst>
          </p:cNvPr>
          <p:cNvGrpSpPr/>
          <p:nvPr/>
        </p:nvGrpSpPr>
        <p:grpSpPr>
          <a:xfrm>
            <a:off x="4819076" y="1354077"/>
            <a:ext cx="2154630" cy="260415"/>
            <a:chOff x="3894280" y="1412776"/>
            <a:chExt cx="2154630" cy="260415"/>
          </a:xfrm>
        </p:grpSpPr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xmlns="" id="{39CE330D-8A1F-4335-BFCE-A014B5593886}"/>
                </a:ext>
              </a:extLst>
            </p:cNvPr>
            <p:cNvGrpSpPr/>
            <p:nvPr/>
          </p:nvGrpSpPr>
          <p:grpSpPr>
            <a:xfrm>
              <a:off x="4438732" y="1413102"/>
              <a:ext cx="521274" cy="258880"/>
              <a:chOff x="3792317" y="345499"/>
              <a:chExt cx="521274" cy="258880"/>
            </a:xfrm>
          </p:grpSpPr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xmlns="" id="{E06AA988-6C88-4DE0-8E87-62FD2D943B61}"/>
                  </a:ext>
                </a:extLst>
              </p:cNvPr>
              <p:cNvSpPr/>
              <p:nvPr/>
            </p:nvSpPr>
            <p:spPr>
              <a:xfrm>
                <a:off x="3792317" y="34878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xmlns="" id="{9E747412-8855-4887-9098-F9EBAEAC8EF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1196" y="34549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xmlns="" id="{FBE09000-CA76-43C9-9C52-3A272E90AAFB}"/>
                </a:ext>
              </a:extLst>
            </p:cNvPr>
            <p:cNvGrpSpPr/>
            <p:nvPr/>
          </p:nvGrpSpPr>
          <p:grpSpPr>
            <a:xfrm>
              <a:off x="4983184" y="1414770"/>
              <a:ext cx="521274" cy="255591"/>
              <a:chOff x="4338619" y="347167"/>
              <a:chExt cx="521274" cy="255591"/>
            </a:xfrm>
          </p:grpSpPr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xmlns="" id="{94F6A11B-2B23-4963-8750-BD597B92B51E}"/>
                  </a:ext>
                </a:extLst>
              </p:cNvPr>
              <p:cNvSpPr/>
              <p:nvPr/>
            </p:nvSpPr>
            <p:spPr>
              <a:xfrm>
                <a:off x="4338619" y="347167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xmlns="" id="{C5A13E53-22B7-4088-B459-E2CEFDC878A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73723" y="350355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xmlns="" id="{AF53C498-B876-4F1D-B94F-AF58602E6F0D}"/>
                </a:ext>
              </a:extLst>
            </p:cNvPr>
            <p:cNvGrpSpPr/>
            <p:nvPr/>
          </p:nvGrpSpPr>
          <p:grpSpPr>
            <a:xfrm>
              <a:off x="5527636" y="1413561"/>
              <a:ext cx="521274" cy="255591"/>
              <a:chOff x="4887332" y="345958"/>
              <a:chExt cx="521274" cy="255591"/>
            </a:xfrm>
          </p:grpSpPr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xmlns="" id="{1C5D1F8E-788C-42FB-A1DD-5170B88B3706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xmlns="" id="{D9AC249A-8356-46A5-985D-75F2137DDC8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xmlns="" id="{9BD768B7-B205-4404-8E7F-1F37A905A943}"/>
                </a:ext>
              </a:extLst>
            </p:cNvPr>
            <p:cNvGrpSpPr/>
            <p:nvPr/>
          </p:nvGrpSpPr>
          <p:grpSpPr>
            <a:xfrm>
              <a:off x="3894280" y="1412776"/>
              <a:ext cx="521274" cy="260415"/>
              <a:chOff x="3240719" y="345173"/>
              <a:chExt cx="521274" cy="260415"/>
            </a:xfrm>
          </p:grpSpPr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xmlns="" id="{9489AF7C-7272-462A-9CF2-0B8A66C0FDC9}"/>
                  </a:ext>
                </a:extLst>
              </p:cNvPr>
              <p:cNvSpPr/>
              <p:nvPr/>
            </p:nvSpPr>
            <p:spPr>
              <a:xfrm>
                <a:off x="3240719" y="34999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xmlns="" id="{5DB4DA7C-B9F6-40D7-B42F-D3D34A6BB9D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0099" y="345173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</p:grpSp>
      <p:pic>
        <p:nvPicPr>
          <p:cNvPr id="67" name="그림 66">
            <a:extLst>
              <a:ext uri="{FF2B5EF4-FFF2-40B4-BE49-F238E27FC236}">
                <a16:creationId xmlns:a16="http://schemas.microsoft.com/office/drawing/2014/main" xmlns="" id="{B4C2C8C1-67F2-4FA4-92DA-3604CFF81E7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3841" y="2418788"/>
            <a:ext cx="6806731" cy="1404927"/>
          </a:xfrm>
          <a:prstGeom prst="rect">
            <a:avLst/>
          </a:prstGeom>
        </p:spPr>
      </p:pic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31CE7172-2A9B-4328-A960-3A5026643083}"/>
              </a:ext>
            </a:extLst>
          </p:cNvPr>
          <p:cNvSpPr/>
          <p:nvPr/>
        </p:nvSpPr>
        <p:spPr>
          <a:xfrm>
            <a:off x="883921" y="3274358"/>
            <a:ext cx="252016" cy="25459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xmlns="" id="{346FF69F-808B-4A42-9AAA-3C17F35EFF89}"/>
              </a:ext>
            </a:extLst>
          </p:cNvPr>
          <p:cNvSpPr/>
          <p:nvPr/>
        </p:nvSpPr>
        <p:spPr>
          <a:xfrm>
            <a:off x="2533707" y="2625242"/>
            <a:ext cx="252016" cy="25459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xmlns="" id="{5FBF41E4-B12F-47D3-91AD-B74BACFB8DDD}"/>
              </a:ext>
            </a:extLst>
          </p:cNvPr>
          <p:cNvSpPr/>
          <p:nvPr/>
        </p:nvSpPr>
        <p:spPr>
          <a:xfrm>
            <a:off x="2407699" y="3468559"/>
            <a:ext cx="252016" cy="21602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xmlns="" id="{E35F1DED-52C4-4FE9-97FC-AF575A13453A}"/>
              </a:ext>
            </a:extLst>
          </p:cNvPr>
          <p:cNvSpPr/>
          <p:nvPr/>
        </p:nvSpPr>
        <p:spPr>
          <a:xfrm>
            <a:off x="2357999" y="3430113"/>
            <a:ext cx="95508" cy="21602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xmlns="" id="{8091C8D3-DDC9-40D0-87A3-BBE9BF3522D4}"/>
              </a:ext>
            </a:extLst>
          </p:cNvPr>
          <p:cNvSpPr/>
          <p:nvPr/>
        </p:nvSpPr>
        <p:spPr>
          <a:xfrm>
            <a:off x="3860890" y="3121251"/>
            <a:ext cx="252016" cy="25459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xmlns="" id="{7B310A0C-6D1A-4CD7-A398-42B4106E8608}"/>
              </a:ext>
            </a:extLst>
          </p:cNvPr>
          <p:cNvSpPr/>
          <p:nvPr/>
        </p:nvSpPr>
        <p:spPr>
          <a:xfrm>
            <a:off x="4988389" y="3312924"/>
            <a:ext cx="252016" cy="25459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xmlns="" id="{FB03DF6E-F4BA-490F-A45A-A979B4684D43}"/>
              </a:ext>
            </a:extLst>
          </p:cNvPr>
          <p:cNvSpPr/>
          <p:nvPr/>
        </p:nvSpPr>
        <p:spPr>
          <a:xfrm>
            <a:off x="6032493" y="2733799"/>
            <a:ext cx="252016" cy="25459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xmlns="" id="{853BC40B-ECE1-4C1E-B5ED-F8BD59065903}"/>
              </a:ext>
            </a:extLst>
          </p:cNvPr>
          <p:cNvSpPr txBox="1"/>
          <p:nvPr/>
        </p:nvSpPr>
        <p:spPr>
          <a:xfrm>
            <a:off x="865671" y="3158842"/>
            <a:ext cx="28851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xmlns="" id="{5538380B-AE4C-4ADB-8231-F170B17F5B0A}"/>
              </a:ext>
            </a:extLst>
          </p:cNvPr>
          <p:cNvSpPr txBox="1"/>
          <p:nvPr/>
        </p:nvSpPr>
        <p:spPr>
          <a:xfrm>
            <a:off x="2539621" y="2520836"/>
            <a:ext cx="28851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나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xmlns="" id="{14DF61FA-DB32-4DDF-BF8E-59131E6539B4}"/>
              </a:ext>
            </a:extLst>
          </p:cNvPr>
          <p:cNvSpPr txBox="1"/>
          <p:nvPr/>
        </p:nvSpPr>
        <p:spPr>
          <a:xfrm>
            <a:off x="2405753" y="3415920"/>
            <a:ext cx="28851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xmlns="" id="{4BA4847B-CD70-45F2-8DC1-C1D25B8EBC7F}"/>
              </a:ext>
            </a:extLst>
          </p:cNvPr>
          <p:cNvSpPr txBox="1"/>
          <p:nvPr/>
        </p:nvSpPr>
        <p:spPr>
          <a:xfrm>
            <a:off x="3842640" y="3060484"/>
            <a:ext cx="28851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라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xmlns="" id="{489F8FD4-1D04-421D-A64F-0575A5A4E899}"/>
              </a:ext>
            </a:extLst>
          </p:cNvPr>
          <p:cNvSpPr txBox="1"/>
          <p:nvPr/>
        </p:nvSpPr>
        <p:spPr>
          <a:xfrm>
            <a:off x="5023897" y="3189494"/>
            <a:ext cx="28851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xmlns="" id="{A334C4AC-5DE8-4A68-8A4E-1008ECFE3124}"/>
              </a:ext>
            </a:extLst>
          </p:cNvPr>
          <p:cNvSpPr txBox="1"/>
          <p:nvPr/>
        </p:nvSpPr>
        <p:spPr>
          <a:xfrm>
            <a:off x="5996005" y="2651513"/>
            <a:ext cx="28851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바</a:t>
            </a:r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xmlns="" id="{FD4EED5B-3271-4F41-A900-1C1D06AF2CA1}"/>
              </a:ext>
            </a:extLst>
          </p:cNvPr>
          <p:cNvSpPr/>
          <p:nvPr/>
        </p:nvSpPr>
        <p:spPr>
          <a:xfrm>
            <a:off x="1429684" y="408302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0057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각의 크기에 따라 삼각형을 분류해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89043" y="1700808"/>
            <a:ext cx="658732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한 각이 둔각인 삼각형의 이름을 지어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suh_h_0402_02_0005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</a:t>
            </a:r>
          </a:p>
        </p:txBody>
      </p:sp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삼각형을 분류해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8" name="타원 137">
            <a:extLst>
              <a:ext uri="{FF2B5EF4-FFF2-40B4-BE49-F238E27FC236}">
                <a16:creationId xmlns:a16="http://schemas.microsoft.com/office/drawing/2014/main" xmlns="" id="{FD4EED5B-3271-4F41-A900-1C1D06AF2CA1}"/>
              </a:ext>
            </a:extLst>
          </p:cNvPr>
          <p:cNvSpPr/>
          <p:nvPr/>
        </p:nvSpPr>
        <p:spPr>
          <a:xfrm>
            <a:off x="6679826" y="503203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E312615F-96D7-4BC9-A6F5-AF349B0B6C4E}"/>
              </a:ext>
            </a:extLst>
          </p:cNvPr>
          <p:cNvSpPr/>
          <p:nvPr/>
        </p:nvSpPr>
        <p:spPr>
          <a:xfrm>
            <a:off x="5562233" y="2679596"/>
            <a:ext cx="1401702" cy="126152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xmlns="" id="{9E72C903-3FE2-4B99-BEB6-E1948939B746}"/>
              </a:ext>
            </a:extLst>
          </p:cNvPr>
          <p:cNvGrpSpPr/>
          <p:nvPr/>
        </p:nvGrpSpPr>
        <p:grpSpPr>
          <a:xfrm>
            <a:off x="4828808" y="1358143"/>
            <a:ext cx="2154630" cy="260415"/>
            <a:chOff x="3894280" y="2060063"/>
            <a:chExt cx="2154630" cy="260415"/>
          </a:xfrm>
        </p:grpSpPr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xmlns="" id="{DC37C81C-119A-427D-9485-27C9A6DD4A43}"/>
                </a:ext>
              </a:extLst>
            </p:cNvPr>
            <p:cNvGrpSpPr/>
            <p:nvPr/>
          </p:nvGrpSpPr>
          <p:grpSpPr>
            <a:xfrm>
              <a:off x="4438732" y="2060389"/>
              <a:ext cx="521274" cy="258880"/>
              <a:chOff x="3792317" y="345499"/>
              <a:chExt cx="521274" cy="258880"/>
            </a:xfrm>
          </p:grpSpPr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xmlns="" id="{530F68FA-07EF-4DF6-8E70-7BFDAE508995}"/>
                  </a:ext>
                </a:extLst>
              </p:cNvPr>
              <p:cNvSpPr/>
              <p:nvPr/>
            </p:nvSpPr>
            <p:spPr>
              <a:xfrm>
                <a:off x="3792317" y="34878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xmlns="" id="{35B9F6B3-04AD-4668-9E1C-BCC24709043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1196" y="34549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xmlns="" id="{0207F48B-AA84-432A-AA3A-DAC69B04ABB5}"/>
                </a:ext>
              </a:extLst>
            </p:cNvPr>
            <p:cNvGrpSpPr/>
            <p:nvPr/>
          </p:nvGrpSpPr>
          <p:grpSpPr>
            <a:xfrm>
              <a:off x="4983184" y="2062057"/>
              <a:ext cx="521274" cy="255591"/>
              <a:chOff x="4338619" y="347167"/>
              <a:chExt cx="521274" cy="255591"/>
            </a:xfrm>
          </p:grpSpPr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xmlns="" id="{1713F4B3-CEB0-43FD-B60A-2409C0310479}"/>
                  </a:ext>
                </a:extLst>
              </p:cNvPr>
              <p:cNvSpPr/>
              <p:nvPr/>
            </p:nvSpPr>
            <p:spPr>
              <a:xfrm>
                <a:off x="4338619" y="34716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xmlns="" id="{878D83D7-4509-4DDC-9F63-F6735EFD166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73723" y="350355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xmlns="" id="{A47C6FAF-F6AD-4A7B-9EA1-555E0144C0A1}"/>
                </a:ext>
              </a:extLst>
            </p:cNvPr>
            <p:cNvGrpSpPr/>
            <p:nvPr/>
          </p:nvGrpSpPr>
          <p:grpSpPr>
            <a:xfrm>
              <a:off x="5527636" y="2060848"/>
              <a:ext cx="521274" cy="255591"/>
              <a:chOff x="4887332" y="345958"/>
              <a:chExt cx="521274" cy="255591"/>
            </a:xfrm>
          </p:grpSpPr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xmlns="" id="{130821DD-007C-42CF-B07A-E6ED60341F74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xmlns="" id="{AF9DF255-ED94-4F40-B256-9A7AAE0F4E4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xmlns="" id="{7AE32E32-522C-4925-88C0-3E144388F26C}"/>
                </a:ext>
              </a:extLst>
            </p:cNvPr>
            <p:cNvGrpSpPr/>
            <p:nvPr/>
          </p:nvGrpSpPr>
          <p:grpSpPr>
            <a:xfrm>
              <a:off x="3894280" y="2060063"/>
              <a:ext cx="521274" cy="260415"/>
              <a:chOff x="3240719" y="345173"/>
              <a:chExt cx="521274" cy="260415"/>
            </a:xfrm>
          </p:grpSpPr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xmlns="" id="{B0B41776-CB58-4EDB-8FF9-7E8FEC33D612}"/>
                  </a:ext>
                </a:extLst>
              </p:cNvPr>
              <p:cNvSpPr/>
              <p:nvPr/>
            </p:nvSpPr>
            <p:spPr>
              <a:xfrm>
                <a:off x="3240719" y="34999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xmlns="" id="{6552CDC0-06C8-493F-B999-16AE875BDC4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0099" y="345173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</p:grpSp>
      <p:pic>
        <p:nvPicPr>
          <p:cNvPr id="66" name="그림 65">
            <a:extLst>
              <a:ext uri="{FF2B5EF4-FFF2-40B4-BE49-F238E27FC236}">
                <a16:creationId xmlns:a16="http://schemas.microsoft.com/office/drawing/2014/main" xmlns="" id="{B4C2C8C1-67F2-4FA4-92DA-3604CFF81E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841" y="2418788"/>
            <a:ext cx="6806731" cy="1404927"/>
          </a:xfrm>
          <a:prstGeom prst="rect">
            <a:avLst/>
          </a:prstGeom>
        </p:spPr>
      </p:pic>
      <p:sp>
        <p:nvSpPr>
          <p:cNvPr id="67" name="직사각형 66">
            <a:extLst>
              <a:ext uri="{FF2B5EF4-FFF2-40B4-BE49-F238E27FC236}">
                <a16:creationId xmlns:a16="http://schemas.microsoft.com/office/drawing/2014/main" xmlns="" id="{31CE7172-2A9B-4328-A960-3A5026643083}"/>
              </a:ext>
            </a:extLst>
          </p:cNvPr>
          <p:cNvSpPr/>
          <p:nvPr/>
        </p:nvSpPr>
        <p:spPr>
          <a:xfrm>
            <a:off x="883921" y="3274358"/>
            <a:ext cx="252016" cy="25459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346FF69F-808B-4A42-9AAA-3C17F35EFF89}"/>
              </a:ext>
            </a:extLst>
          </p:cNvPr>
          <p:cNvSpPr/>
          <p:nvPr/>
        </p:nvSpPr>
        <p:spPr>
          <a:xfrm>
            <a:off x="2533707" y="2625242"/>
            <a:ext cx="252016" cy="25459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xmlns="" id="{5FBF41E4-B12F-47D3-91AD-B74BACFB8DDD}"/>
              </a:ext>
            </a:extLst>
          </p:cNvPr>
          <p:cNvSpPr/>
          <p:nvPr/>
        </p:nvSpPr>
        <p:spPr>
          <a:xfrm>
            <a:off x="2407699" y="3468559"/>
            <a:ext cx="252016" cy="21602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xmlns="" id="{E35F1DED-52C4-4FE9-97FC-AF575A13453A}"/>
              </a:ext>
            </a:extLst>
          </p:cNvPr>
          <p:cNvSpPr/>
          <p:nvPr/>
        </p:nvSpPr>
        <p:spPr>
          <a:xfrm>
            <a:off x="2357999" y="3430113"/>
            <a:ext cx="95508" cy="21602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xmlns="" id="{8091C8D3-DDC9-40D0-87A3-BBE9BF3522D4}"/>
              </a:ext>
            </a:extLst>
          </p:cNvPr>
          <p:cNvSpPr/>
          <p:nvPr/>
        </p:nvSpPr>
        <p:spPr>
          <a:xfrm>
            <a:off x="3860890" y="3121251"/>
            <a:ext cx="252016" cy="25459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xmlns="" id="{7B310A0C-6D1A-4CD7-A398-42B4106E8608}"/>
              </a:ext>
            </a:extLst>
          </p:cNvPr>
          <p:cNvSpPr/>
          <p:nvPr/>
        </p:nvSpPr>
        <p:spPr>
          <a:xfrm>
            <a:off x="4988389" y="3312924"/>
            <a:ext cx="252016" cy="25459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xmlns="" id="{FB03DF6E-F4BA-490F-A45A-A979B4684D43}"/>
              </a:ext>
            </a:extLst>
          </p:cNvPr>
          <p:cNvSpPr/>
          <p:nvPr/>
        </p:nvSpPr>
        <p:spPr>
          <a:xfrm>
            <a:off x="6032493" y="2733799"/>
            <a:ext cx="252016" cy="25459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xmlns="" id="{853BC40B-ECE1-4C1E-B5ED-F8BD59065903}"/>
              </a:ext>
            </a:extLst>
          </p:cNvPr>
          <p:cNvSpPr txBox="1"/>
          <p:nvPr/>
        </p:nvSpPr>
        <p:spPr>
          <a:xfrm>
            <a:off x="865671" y="3158842"/>
            <a:ext cx="28851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xmlns="" id="{5538380B-AE4C-4ADB-8231-F170B17F5B0A}"/>
              </a:ext>
            </a:extLst>
          </p:cNvPr>
          <p:cNvSpPr txBox="1"/>
          <p:nvPr/>
        </p:nvSpPr>
        <p:spPr>
          <a:xfrm>
            <a:off x="2539621" y="2520836"/>
            <a:ext cx="28851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나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xmlns="" id="{14DF61FA-DB32-4DDF-BF8E-59131E6539B4}"/>
              </a:ext>
            </a:extLst>
          </p:cNvPr>
          <p:cNvSpPr txBox="1"/>
          <p:nvPr/>
        </p:nvSpPr>
        <p:spPr>
          <a:xfrm>
            <a:off x="2405753" y="3415920"/>
            <a:ext cx="28851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xmlns="" id="{4BA4847B-CD70-45F2-8DC1-C1D25B8EBC7F}"/>
              </a:ext>
            </a:extLst>
          </p:cNvPr>
          <p:cNvSpPr txBox="1"/>
          <p:nvPr/>
        </p:nvSpPr>
        <p:spPr>
          <a:xfrm>
            <a:off x="3842640" y="3060484"/>
            <a:ext cx="28851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라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xmlns="" id="{489F8FD4-1D04-421D-A64F-0575A5A4E899}"/>
              </a:ext>
            </a:extLst>
          </p:cNvPr>
          <p:cNvSpPr txBox="1"/>
          <p:nvPr/>
        </p:nvSpPr>
        <p:spPr>
          <a:xfrm>
            <a:off x="5023897" y="3189494"/>
            <a:ext cx="28851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마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xmlns="" id="{A334C4AC-5DE8-4A68-8A4E-1008ECFE3124}"/>
              </a:ext>
            </a:extLst>
          </p:cNvPr>
          <p:cNvSpPr txBox="1"/>
          <p:nvPr/>
        </p:nvSpPr>
        <p:spPr>
          <a:xfrm>
            <a:off x="5996005" y="2651513"/>
            <a:ext cx="28851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바</a:t>
            </a:r>
          </a:p>
        </p:txBody>
      </p:sp>
      <p:sp>
        <p:nvSpPr>
          <p:cNvPr id="10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 시 정답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 약물은 정답 칸 안에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xmlns="" id="{64238717-F207-4623-B254-60DA584BDAA6}"/>
              </a:ext>
            </a:extLst>
          </p:cNvPr>
          <p:cNvSpPr/>
          <p:nvPr/>
        </p:nvSpPr>
        <p:spPr bwMode="auto">
          <a:xfrm>
            <a:off x="1727394" y="4320566"/>
            <a:ext cx="3418562" cy="35365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36000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 dirty="0" err="1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납</a:t>
            </a:r>
            <a:r>
              <a:rPr lang="ko-KR" altLang="en-US" sz="1900" b="1" dirty="0" err="1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작</a:t>
            </a:r>
            <a:r>
              <a:rPr lang="ko-KR" altLang="en-US" sz="1900" b="1" dirty="0" err="1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삼각형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둔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각삼각형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4">
            <a:extLst>
              <a:ext uri="{FF2B5EF4-FFF2-40B4-BE49-F238E27FC236}">
                <a16:creationId xmlns:a16="http://schemas.microsoft.com/office/drawing/2014/main" xmlns="" id="{AF9B5042-2A42-422C-B864-4E93DF1A82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6365" y="419170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2">
            <a:extLst>
              <a:ext uri="{FF2B5EF4-FFF2-40B4-BE49-F238E27FC236}">
                <a16:creationId xmlns:a16="http://schemas.microsoft.com/office/drawing/2014/main" xmlns="" id="{8B86DA30-5AFF-469A-A98E-BFBBD9335F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969" y="4353812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3" name="타원 102">
            <a:extLst>
              <a:ext uri="{FF2B5EF4-FFF2-40B4-BE49-F238E27FC236}">
                <a16:creationId xmlns:a16="http://schemas.microsoft.com/office/drawing/2014/main" xmlns="" id="{FD4EED5B-3271-4F41-A900-1C1D06AF2CA1}"/>
              </a:ext>
            </a:extLst>
          </p:cNvPr>
          <p:cNvSpPr/>
          <p:nvPr/>
        </p:nvSpPr>
        <p:spPr>
          <a:xfrm>
            <a:off x="1579125" y="421234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5722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746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개념 정리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학습창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별도 박스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내 텍스트 색상은 빨간색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없음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suh_h_0402_02_0005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</a:t>
            </a:r>
          </a:p>
        </p:txBody>
      </p:sp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삼각형을 분류해 볼까요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4627F6B8-4B3E-4E29-A0CF-BDD4D2C773B9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각의 크기에 따라 삼각형을 분류해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EAFB8D24-E228-4C1D-801E-26F4179D9C18}"/>
              </a:ext>
            </a:extLst>
          </p:cNvPr>
          <p:cNvSpPr/>
          <p:nvPr/>
        </p:nvSpPr>
        <p:spPr>
          <a:xfrm>
            <a:off x="71500" y="1594954"/>
            <a:ext cx="6912768" cy="4049998"/>
          </a:xfrm>
          <a:prstGeom prst="rect">
            <a:avLst/>
          </a:prstGeom>
          <a:solidFill>
            <a:srgbClr val="336600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3AD00A97-549D-4197-B950-79E13050B576}"/>
              </a:ext>
            </a:extLst>
          </p:cNvPr>
          <p:cNvSpPr/>
          <p:nvPr/>
        </p:nvSpPr>
        <p:spPr>
          <a:xfrm>
            <a:off x="238526" y="1907689"/>
            <a:ext cx="6817750" cy="40726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9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 각이 모두 예각인 삼각형을                     이라고 합니다</a:t>
            </a:r>
            <a:r>
              <a:rPr lang="en-US" altLang="ko-KR" sz="19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882621BE-DC2A-470A-BF66-5DEDB44D4F9F}"/>
              </a:ext>
            </a:extLst>
          </p:cNvPr>
          <p:cNvSpPr/>
          <p:nvPr/>
        </p:nvSpPr>
        <p:spPr bwMode="auto">
          <a:xfrm>
            <a:off x="3661318" y="1939426"/>
            <a:ext cx="1655727" cy="34379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예각삼각형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xmlns="" id="{FE886B63-9C91-42CD-B8CB-3D3A5E85B2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7045" y="1704896"/>
            <a:ext cx="360000" cy="355000"/>
          </a:xfrm>
          <a:prstGeom prst="rect">
            <a:avLst/>
          </a:prstGeom>
        </p:spPr>
      </p:pic>
      <p:pic>
        <p:nvPicPr>
          <p:cNvPr id="28" name="Picture 2">
            <a:extLst>
              <a:ext uri="{FF2B5EF4-FFF2-40B4-BE49-F238E27FC236}">
                <a16:creationId xmlns:a16="http://schemas.microsoft.com/office/drawing/2014/main" xmlns="" id="{6EB2F575-DAE5-48DD-BEF1-C2E4986776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1489" y="2189615"/>
            <a:ext cx="709870" cy="289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타원 29">
            <a:extLst>
              <a:ext uri="{FF2B5EF4-FFF2-40B4-BE49-F238E27FC236}">
                <a16:creationId xmlns:a16="http://schemas.microsoft.com/office/drawing/2014/main" xmlns="" id="{7BA93507-1AE9-4413-9883-880D61CED58E}"/>
              </a:ext>
            </a:extLst>
          </p:cNvPr>
          <p:cNvSpPr/>
          <p:nvPr/>
        </p:nvSpPr>
        <p:spPr>
          <a:xfrm>
            <a:off x="-17852" y="1516656"/>
            <a:ext cx="593407" cy="34400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#1~4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xmlns="" id="{3770667F-726D-4AD9-8F71-371AED4F45EE}"/>
              </a:ext>
            </a:extLst>
          </p:cNvPr>
          <p:cNvGrpSpPr/>
          <p:nvPr/>
        </p:nvGrpSpPr>
        <p:grpSpPr>
          <a:xfrm>
            <a:off x="2706232" y="5266042"/>
            <a:ext cx="1637116" cy="263186"/>
            <a:chOff x="323528" y="260648"/>
            <a:chExt cx="1637116" cy="263186"/>
          </a:xfrm>
        </p:grpSpPr>
        <p:pic>
          <p:nvPicPr>
            <p:cNvPr id="42" name="Picture 11">
              <a:extLst>
                <a:ext uri="{FF2B5EF4-FFF2-40B4-BE49-F238E27FC236}">
                  <a16:creationId xmlns:a16="http://schemas.microsoft.com/office/drawing/2014/main" xmlns="" id="{5A8812F0-9335-4677-A18E-A86CD4A900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528" y="260648"/>
              <a:ext cx="254314" cy="2483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4" name="Picture 12">
              <a:extLst>
                <a:ext uri="{FF2B5EF4-FFF2-40B4-BE49-F238E27FC236}">
                  <a16:creationId xmlns:a16="http://schemas.microsoft.com/office/drawing/2014/main" xmlns="" id="{37D2864E-5435-4E09-A3CE-4A552F07E4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5856" y="305006"/>
              <a:ext cx="484971" cy="1833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5" name="Picture 13">
              <a:extLst>
                <a:ext uri="{FF2B5EF4-FFF2-40B4-BE49-F238E27FC236}">
                  <a16:creationId xmlns:a16="http://schemas.microsoft.com/office/drawing/2014/main" xmlns="" id="{C5C48543-E076-4763-B4F5-4D2AEEC015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1057" y="302049"/>
              <a:ext cx="496799" cy="189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8" name="Picture 14">
              <a:extLst>
                <a:ext uri="{FF2B5EF4-FFF2-40B4-BE49-F238E27FC236}">
                  <a16:creationId xmlns:a16="http://schemas.microsoft.com/office/drawing/2014/main" xmlns="" id="{7930B7E4-65A0-4C44-83BA-401CF05F02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00416" y="269520"/>
              <a:ext cx="260228" cy="2543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3" name="그룹 2"/>
          <p:cNvGrpSpPr/>
          <p:nvPr/>
        </p:nvGrpSpPr>
        <p:grpSpPr>
          <a:xfrm>
            <a:off x="1315824" y="2334289"/>
            <a:ext cx="4640937" cy="2806542"/>
            <a:chOff x="1727200" y="2549561"/>
            <a:chExt cx="3858523" cy="2333388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xmlns="" id="{E8915ED9-2817-4DFD-9834-A6F0E174BCE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7200" y="2549561"/>
              <a:ext cx="3858523" cy="2333388"/>
            </a:xfrm>
            <a:prstGeom prst="rect">
              <a:avLst/>
            </a:prstGeom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xmlns="" id="{DE8C373F-C9CB-43BA-B514-F003C0823A3A}"/>
                </a:ext>
              </a:extLst>
            </p:cNvPr>
            <p:cNvSpPr/>
            <p:nvPr/>
          </p:nvSpPr>
          <p:spPr>
            <a:xfrm>
              <a:off x="2960546" y="2549561"/>
              <a:ext cx="891374" cy="447391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xmlns="" id="{D9B52192-B0B1-44B9-8C00-A6F60A701340}"/>
                </a:ext>
              </a:extLst>
            </p:cNvPr>
            <p:cNvSpPr/>
            <p:nvPr/>
          </p:nvSpPr>
          <p:spPr>
            <a:xfrm>
              <a:off x="1727200" y="4495361"/>
              <a:ext cx="684560" cy="339379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xmlns="" id="{496D7CD5-D3AD-4D76-9099-0C379EC652FB}"/>
                </a:ext>
              </a:extLst>
            </p:cNvPr>
            <p:cNvSpPr/>
            <p:nvPr/>
          </p:nvSpPr>
          <p:spPr>
            <a:xfrm>
              <a:off x="4932039" y="4385765"/>
              <a:ext cx="653683" cy="497184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6" name="타원 55">
            <a:extLst>
              <a:ext uri="{FF2B5EF4-FFF2-40B4-BE49-F238E27FC236}">
                <a16:creationId xmlns:a16="http://schemas.microsoft.com/office/drawing/2014/main" xmlns="" id="{8F03EDEE-DD8C-4907-A618-DFBABC4704EA}"/>
              </a:ext>
            </a:extLst>
          </p:cNvPr>
          <p:cNvSpPr/>
          <p:nvPr/>
        </p:nvSpPr>
        <p:spPr>
          <a:xfrm>
            <a:off x="6546260" y="521412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xmlns="" id="{8DDE8D76-63DC-4AB3-B693-D0536450B276}"/>
              </a:ext>
            </a:extLst>
          </p:cNvPr>
          <p:cNvSpPr/>
          <p:nvPr/>
        </p:nvSpPr>
        <p:spPr>
          <a:xfrm>
            <a:off x="4257639" y="5117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5421297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삽화에 텍스트 지우고 직접 삽입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4-2\app\resource\contents\lesson02\ops\2\images\2_4\2_4_4_01.svg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6B00AF02-0E1A-4323-97FB-E3D2AF189A6A}"/>
              </a:ext>
            </a:extLst>
          </p:cNvPr>
          <p:cNvSpPr txBox="1"/>
          <p:nvPr/>
        </p:nvSpPr>
        <p:spPr>
          <a:xfrm>
            <a:off x="2960546" y="2478964"/>
            <a:ext cx="95616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예각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6B00AF02-0E1A-4323-97FB-E3D2AF189A6A}"/>
              </a:ext>
            </a:extLst>
          </p:cNvPr>
          <p:cNvSpPr txBox="1"/>
          <p:nvPr/>
        </p:nvSpPr>
        <p:spPr>
          <a:xfrm>
            <a:off x="1439652" y="4610215"/>
            <a:ext cx="95616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예각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6B00AF02-0E1A-4323-97FB-E3D2AF189A6A}"/>
              </a:ext>
            </a:extLst>
          </p:cNvPr>
          <p:cNvSpPr txBox="1"/>
          <p:nvPr/>
        </p:nvSpPr>
        <p:spPr>
          <a:xfrm>
            <a:off x="4966683" y="4610215"/>
            <a:ext cx="95616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예각</a:t>
            </a:r>
          </a:p>
        </p:txBody>
      </p:sp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361" y="2042135"/>
            <a:ext cx="139494" cy="1511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837438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suh_h_0402_02_0005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</a:t>
            </a:r>
          </a:p>
        </p:txBody>
      </p:sp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삼각형을 분류해 볼까요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4627F6B8-4B3E-4E29-A0CF-BDD4D2C773B9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각의 크기에 따라 삼각형을 분류해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EAFB8D24-E228-4C1D-801E-26F4179D9C18}"/>
              </a:ext>
            </a:extLst>
          </p:cNvPr>
          <p:cNvSpPr/>
          <p:nvPr/>
        </p:nvSpPr>
        <p:spPr>
          <a:xfrm>
            <a:off x="71500" y="1594954"/>
            <a:ext cx="6912768" cy="4049998"/>
          </a:xfrm>
          <a:prstGeom prst="rect">
            <a:avLst/>
          </a:prstGeom>
          <a:solidFill>
            <a:srgbClr val="336600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3AD00A97-549D-4197-B950-79E13050B576}"/>
              </a:ext>
            </a:extLst>
          </p:cNvPr>
          <p:cNvSpPr/>
          <p:nvPr/>
        </p:nvSpPr>
        <p:spPr>
          <a:xfrm>
            <a:off x="238526" y="1907689"/>
            <a:ext cx="6817750" cy="40726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9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 각이 둔각인 삼각형을                     이라고 합니다</a:t>
            </a:r>
            <a:r>
              <a:rPr lang="en-US" altLang="ko-KR" sz="19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882621BE-DC2A-470A-BF66-5DEDB44D4F9F}"/>
              </a:ext>
            </a:extLst>
          </p:cNvPr>
          <p:cNvSpPr/>
          <p:nvPr/>
        </p:nvSpPr>
        <p:spPr bwMode="auto">
          <a:xfrm>
            <a:off x="3096293" y="1939426"/>
            <a:ext cx="1655727" cy="34379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둔각삼각형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xmlns="" id="{FE886B63-9C91-42CD-B8CB-3D3A5E85B2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8468" y="1693709"/>
            <a:ext cx="360000" cy="355000"/>
          </a:xfrm>
          <a:prstGeom prst="rect">
            <a:avLst/>
          </a:prstGeom>
        </p:spPr>
      </p:pic>
      <p:grpSp>
        <p:nvGrpSpPr>
          <p:cNvPr id="35" name="그룹 34">
            <a:extLst>
              <a:ext uri="{FF2B5EF4-FFF2-40B4-BE49-F238E27FC236}">
                <a16:creationId xmlns:a16="http://schemas.microsoft.com/office/drawing/2014/main" xmlns="" id="{105E34BA-F31F-4170-B81F-D2CFDBEBCE3D}"/>
              </a:ext>
            </a:extLst>
          </p:cNvPr>
          <p:cNvGrpSpPr/>
          <p:nvPr/>
        </p:nvGrpSpPr>
        <p:grpSpPr>
          <a:xfrm>
            <a:off x="2697360" y="5257171"/>
            <a:ext cx="1654859" cy="269100"/>
            <a:chOff x="290979" y="2009759"/>
            <a:chExt cx="2665167" cy="433388"/>
          </a:xfrm>
        </p:grpSpPr>
        <p:pic>
          <p:nvPicPr>
            <p:cNvPr id="36" name="Picture 15">
              <a:extLst>
                <a:ext uri="{FF2B5EF4-FFF2-40B4-BE49-F238E27FC236}">
                  <a16:creationId xmlns:a16="http://schemas.microsoft.com/office/drawing/2014/main" xmlns="" id="{A3C69FF4-76DF-48F2-B66F-107169EC7F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7" name="Picture 13">
              <a:extLst>
                <a:ext uri="{FF2B5EF4-FFF2-40B4-BE49-F238E27FC236}">
                  <a16:creationId xmlns:a16="http://schemas.microsoft.com/office/drawing/2014/main" xmlns="" id="{9958EC73-170E-4D0D-85E8-37BE0D6F09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8" name="Picture 12">
              <a:extLst>
                <a:ext uri="{FF2B5EF4-FFF2-40B4-BE49-F238E27FC236}">
                  <a16:creationId xmlns:a16="http://schemas.microsoft.com/office/drawing/2014/main" xmlns="" id="{BB16294B-141E-4D54-974E-D20A3975B6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9" name="Picture 16">
              <a:extLst>
                <a:ext uri="{FF2B5EF4-FFF2-40B4-BE49-F238E27FC236}">
                  <a16:creationId xmlns:a16="http://schemas.microsoft.com/office/drawing/2014/main" xmlns="" id="{AF76F06C-66ED-42FF-B35C-EFC7A14FE8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3" name="그룹 2"/>
          <p:cNvGrpSpPr/>
          <p:nvPr/>
        </p:nvGrpSpPr>
        <p:grpSpPr>
          <a:xfrm>
            <a:off x="961435" y="2420888"/>
            <a:ext cx="4978717" cy="2735470"/>
            <a:chOff x="1580583" y="2538173"/>
            <a:chExt cx="4153710" cy="2282184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xmlns="" id="{141AD60C-52E0-49F4-86B1-FBD0AC1F5B2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80583" y="2538173"/>
              <a:ext cx="4153710" cy="2282184"/>
            </a:xfrm>
            <a:prstGeom prst="rect">
              <a:avLst/>
            </a:prstGeom>
          </p:spPr>
        </p:pic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xmlns="" id="{0BF96ABD-3CAE-47B6-A6FD-00C24C84BA7C}"/>
                </a:ext>
              </a:extLst>
            </p:cNvPr>
            <p:cNvSpPr/>
            <p:nvPr/>
          </p:nvSpPr>
          <p:spPr>
            <a:xfrm>
              <a:off x="4737160" y="4437112"/>
              <a:ext cx="698935" cy="339379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xmlns="" id="{E00F2158-957E-4EED-916C-635BCB1FC3DE}"/>
                </a:ext>
              </a:extLst>
            </p:cNvPr>
            <p:cNvSpPr/>
            <p:nvPr/>
          </p:nvSpPr>
          <p:spPr>
            <a:xfrm>
              <a:off x="5035358" y="2538173"/>
              <a:ext cx="698935" cy="339379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xmlns="" id="{28E97212-6C26-4844-8753-DCD79F26155F}"/>
                </a:ext>
              </a:extLst>
            </p:cNvPr>
            <p:cNvSpPr/>
            <p:nvPr/>
          </p:nvSpPr>
          <p:spPr>
            <a:xfrm>
              <a:off x="1580583" y="4373356"/>
              <a:ext cx="698935" cy="403135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xmlns="" id="{5E9A9D2C-478D-4AA7-B8C0-2A0E1B651DF0}"/>
                </a:ext>
              </a:extLst>
            </p:cNvPr>
            <p:cNvSpPr txBox="1"/>
            <p:nvPr/>
          </p:nvSpPr>
          <p:spPr>
            <a:xfrm>
              <a:off x="5035358" y="2600348"/>
              <a:ext cx="684075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예각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xmlns="" id="{2E8FA632-18B6-46C4-BCA3-899609C6B55C}"/>
                </a:ext>
              </a:extLst>
            </p:cNvPr>
            <p:cNvSpPr txBox="1"/>
            <p:nvPr/>
          </p:nvSpPr>
          <p:spPr>
            <a:xfrm>
              <a:off x="1631447" y="4382497"/>
              <a:ext cx="684075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예각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xmlns="" id="{561402F8-C538-4AE4-8B63-CC280B6A421E}"/>
                </a:ext>
              </a:extLst>
            </p:cNvPr>
            <p:cNvSpPr txBox="1"/>
            <p:nvPr/>
          </p:nvSpPr>
          <p:spPr>
            <a:xfrm>
              <a:off x="4721263" y="4382497"/>
              <a:ext cx="684075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둔각</a:t>
              </a:r>
            </a:p>
          </p:txBody>
        </p:sp>
      </p:grpSp>
      <p:graphicFrame>
        <p:nvGraphicFramePr>
          <p:cNvPr id="3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6895195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삽화에 텍스트 지우고 직접 삽입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4-2\app\resource\contents\lesson02\ops\2\images\2_4\2_4_4_02.svg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361" y="2042135"/>
            <a:ext cx="139494" cy="1511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390549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5863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여러 가지 삼각형을 그려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785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지시문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약물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볼드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드래그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그려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전자저작물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드래그 기능과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동일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4-2\app\resource\contents\lesson02\ops\2\2_4_05.html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확인 클릭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시 정답 이미지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 약물은 정답 확인 클릭 시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처음에는 안 보임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suh_h_0402_02_0005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</a:t>
            </a:r>
          </a:p>
        </p:txBody>
      </p:sp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삼각형을 분류해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2" name="그룹 31">
            <a:extLst>
              <a:ext uri="{FF2B5EF4-FFF2-40B4-BE49-F238E27FC236}">
                <a16:creationId xmlns:a16="http://schemas.microsoft.com/office/drawing/2014/main" xmlns="" id="{DE06B0F4-6312-4E6E-9A80-9AE62399CC93}"/>
              </a:ext>
            </a:extLst>
          </p:cNvPr>
          <p:cNvGrpSpPr/>
          <p:nvPr/>
        </p:nvGrpSpPr>
        <p:grpSpPr>
          <a:xfrm>
            <a:off x="5322908" y="1887390"/>
            <a:ext cx="1537002" cy="190309"/>
            <a:chOff x="4421577" y="2208826"/>
            <a:chExt cx="1537002" cy="190309"/>
          </a:xfrm>
        </p:grpSpPr>
        <p:sp>
          <p:nvSpPr>
            <p:cNvPr id="33" name="모서리가 둥근 직사각형 8">
              <a:extLst>
                <a:ext uri="{FF2B5EF4-FFF2-40B4-BE49-F238E27FC236}">
                  <a16:creationId xmlns:a16="http://schemas.microsoft.com/office/drawing/2014/main" xmlns="" id="{C2CB2D2B-C562-4044-8350-0502E3755AEB}"/>
                </a:ext>
              </a:extLst>
            </p:cNvPr>
            <p:cNvSpPr/>
            <p:nvPr/>
          </p:nvSpPr>
          <p:spPr>
            <a:xfrm>
              <a:off x="4421577" y="2208826"/>
              <a:ext cx="1537002" cy="190309"/>
            </a:xfrm>
            <a:prstGeom prst="roundRect">
              <a:avLst>
                <a:gd name="adj" fmla="val 35337"/>
              </a:avLst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900" b="1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드래그</a:t>
              </a:r>
              <a:r>
                <a:rPr lang="ko-KR" altLang="en-US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하여 </a:t>
              </a:r>
              <a:r>
                <a:rPr lang="ko-KR" altLang="en-US" sz="900" b="1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그려 </a:t>
              </a:r>
              <a:r>
                <a:rPr lang="ko-KR" altLang="en-US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보세요</a:t>
              </a:r>
              <a:r>
                <a:rPr lang="en-US" altLang="ko-KR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xmlns="" id="{E7DB63E7-A701-4FAF-BD62-CB38D2C5E3F6}"/>
                </a:ext>
              </a:extLst>
            </p:cNvPr>
            <p:cNvSpPr/>
            <p:nvPr/>
          </p:nvSpPr>
          <p:spPr>
            <a:xfrm>
              <a:off x="4473514" y="2227876"/>
              <a:ext cx="146945" cy="146945"/>
            </a:xfrm>
            <a:prstGeom prst="ellipse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bg1">
                      <a:lumMod val="65000"/>
                    </a:schemeClr>
                  </a:solidFill>
                  <a:latin typeface="HY궁서B" pitchFamily="18" charset="-127"/>
                  <a:ea typeface="HY궁서B" pitchFamily="18" charset="-127"/>
                </a:rPr>
                <a:t>i</a:t>
              </a:r>
              <a:endParaRPr lang="ko-KR" altLang="en-US" sz="700" b="1" dirty="0">
                <a:solidFill>
                  <a:schemeClr val="bg1">
                    <a:lumMod val="65000"/>
                  </a:schemeClr>
                </a:solidFill>
                <a:latin typeface="HY궁서B" pitchFamily="18" charset="-127"/>
                <a:ea typeface="HY궁서B" pitchFamily="18" charset="-127"/>
              </a:endParaRPr>
            </a:p>
          </p:txBody>
        </p:sp>
      </p:grpSp>
      <p:sp>
        <p:nvSpPr>
          <p:cNvPr id="57" name="타원 56">
            <a:extLst>
              <a:ext uri="{FF2B5EF4-FFF2-40B4-BE49-F238E27FC236}">
                <a16:creationId xmlns:a16="http://schemas.microsoft.com/office/drawing/2014/main" xmlns="" id="{873EAA21-A7BB-4C45-B178-941EA7504DC0}"/>
              </a:ext>
            </a:extLst>
          </p:cNvPr>
          <p:cNvSpPr/>
          <p:nvPr/>
        </p:nvSpPr>
        <p:spPr>
          <a:xfrm>
            <a:off x="5083167" y="1808820"/>
            <a:ext cx="290809" cy="270935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xmlns="" id="{9632668F-07A2-4312-9BAA-E5980AB85D5D}"/>
              </a:ext>
            </a:extLst>
          </p:cNvPr>
          <p:cNvSpPr/>
          <p:nvPr/>
        </p:nvSpPr>
        <p:spPr>
          <a:xfrm>
            <a:off x="6679826" y="503203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2444676" y="5265204"/>
            <a:ext cx="2160227" cy="263186"/>
            <a:chOff x="2203949" y="5265204"/>
            <a:chExt cx="2160227" cy="263186"/>
          </a:xfrm>
        </p:grpSpPr>
        <p:pic>
          <p:nvPicPr>
            <p:cNvPr id="51" name="Picture 1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3949" y="5265204"/>
              <a:ext cx="254314" cy="2483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6" name="Picture 1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6277" y="5309562"/>
              <a:ext cx="484971" cy="1833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8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21478" y="5306605"/>
              <a:ext cx="496799" cy="189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9" name="Picture 1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3948" y="5274076"/>
              <a:ext cx="260228" cy="2543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0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24790" y="5306605"/>
              <a:ext cx="496799" cy="189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5" name="그룹 4"/>
          <p:cNvGrpSpPr/>
          <p:nvPr/>
        </p:nvGrpSpPr>
        <p:grpSpPr>
          <a:xfrm>
            <a:off x="1816269" y="1997065"/>
            <a:ext cx="3403803" cy="3073008"/>
            <a:chOff x="2206676" y="2523547"/>
            <a:chExt cx="2797372" cy="2525512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35051" y="2714214"/>
              <a:ext cx="2371725" cy="2171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1" name="모서리가 둥근 직사각형 60"/>
            <p:cNvSpPr/>
            <p:nvPr/>
          </p:nvSpPr>
          <p:spPr>
            <a:xfrm>
              <a:off x="2206676" y="2523547"/>
              <a:ext cx="2797372" cy="2525512"/>
            </a:xfrm>
            <a:prstGeom prst="roundRect">
              <a:avLst/>
            </a:prstGeom>
            <a:noFill/>
            <a:ln w="285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900" dirty="0">
                <a:solidFill>
                  <a:schemeClr val="tx1"/>
                </a:solidFill>
              </a:endParaRPr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FB2B07A9-AD55-4CC0-9889-7BD939F229D7}"/>
              </a:ext>
            </a:extLst>
          </p:cNvPr>
          <p:cNvSpPr txBox="1"/>
          <p:nvPr/>
        </p:nvSpPr>
        <p:spPr>
          <a:xfrm>
            <a:off x="2709417" y="1664804"/>
            <a:ext cx="1712694" cy="32349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예각삼각형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xmlns="" id="{873EAA21-A7BB-4C45-B178-941EA7504DC0}"/>
              </a:ext>
            </a:extLst>
          </p:cNvPr>
          <p:cNvSpPr/>
          <p:nvPr/>
        </p:nvSpPr>
        <p:spPr>
          <a:xfrm>
            <a:off x="1816269" y="2077699"/>
            <a:ext cx="290809" cy="270935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2224" y="3952878"/>
            <a:ext cx="1983819" cy="183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0909" y="2006674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" name="타원 72">
            <a:extLst>
              <a:ext uri="{FF2B5EF4-FFF2-40B4-BE49-F238E27FC236}">
                <a16:creationId xmlns:a16="http://schemas.microsoft.com/office/drawing/2014/main" xmlns="" id="{9632668F-07A2-4312-9BAA-E5980AB85D5D}"/>
              </a:ext>
            </a:extLst>
          </p:cNvPr>
          <p:cNvSpPr/>
          <p:nvPr/>
        </p:nvSpPr>
        <p:spPr>
          <a:xfrm>
            <a:off x="1071106" y="183649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40109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5863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여러 가지 삼각형을 그려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suh_h_0402_02_0005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</a:t>
            </a:r>
          </a:p>
        </p:txBody>
      </p:sp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삼각형을 분류해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" name="타원 78">
            <a:extLst>
              <a:ext uri="{FF2B5EF4-FFF2-40B4-BE49-F238E27FC236}">
                <a16:creationId xmlns:a16="http://schemas.microsoft.com/office/drawing/2014/main" xmlns="" id="{9632668F-07A2-4312-9BAA-E5980AB85D5D}"/>
              </a:ext>
            </a:extLst>
          </p:cNvPr>
          <p:cNvSpPr/>
          <p:nvPr/>
        </p:nvSpPr>
        <p:spPr>
          <a:xfrm>
            <a:off x="6679826" y="503203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3" name="그룹 82"/>
          <p:cNvGrpSpPr/>
          <p:nvPr/>
        </p:nvGrpSpPr>
        <p:grpSpPr>
          <a:xfrm>
            <a:off x="1816269" y="1997065"/>
            <a:ext cx="3403803" cy="3073008"/>
            <a:chOff x="2206676" y="2523547"/>
            <a:chExt cx="2797372" cy="2525512"/>
          </a:xfrm>
        </p:grpSpPr>
        <p:pic>
          <p:nvPicPr>
            <p:cNvPr id="84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35051" y="2714214"/>
              <a:ext cx="2371725" cy="2171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5" name="모서리가 둥근 직사각형 84"/>
            <p:cNvSpPr/>
            <p:nvPr/>
          </p:nvSpPr>
          <p:spPr>
            <a:xfrm>
              <a:off x="2206676" y="2523547"/>
              <a:ext cx="2797372" cy="2525512"/>
            </a:xfrm>
            <a:prstGeom prst="roundRect">
              <a:avLst/>
            </a:prstGeom>
            <a:noFill/>
            <a:ln w="28575"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900" dirty="0">
                <a:solidFill>
                  <a:schemeClr val="tx1"/>
                </a:solidFill>
              </a:endParaRPr>
            </a:p>
          </p:txBody>
        </p:sp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xmlns="" id="{FB2B07A9-AD55-4CC0-9889-7BD939F229D7}"/>
              </a:ext>
            </a:extLst>
          </p:cNvPr>
          <p:cNvSpPr txBox="1"/>
          <p:nvPr/>
        </p:nvSpPr>
        <p:spPr>
          <a:xfrm>
            <a:off x="2709417" y="1664804"/>
            <a:ext cx="1712694" cy="32349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직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각삼각형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0909" y="2006674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그룹 4"/>
          <p:cNvGrpSpPr/>
          <p:nvPr/>
        </p:nvGrpSpPr>
        <p:grpSpPr>
          <a:xfrm>
            <a:off x="2474739" y="5274076"/>
            <a:ext cx="2130164" cy="254314"/>
            <a:chOff x="2474739" y="5274076"/>
            <a:chExt cx="2130164" cy="254314"/>
          </a:xfrm>
        </p:grpSpPr>
        <p:grpSp>
          <p:nvGrpSpPr>
            <p:cNvPr id="4" name="그룹 3"/>
            <p:cNvGrpSpPr/>
            <p:nvPr/>
          </p:nvGrpSpPr>
          <p:grpSpPr>
            <a:xfrm>
              <a:off x="2755176" y="5274076"/>
              <a:ext cx="1849727" cy="254314"/>
              <a:chOff x="2514449" y="5274076"/>
              <a:chExt cx="1849727" cy="254314"/>
            </a:xfrm>
          </p:grpSpPr>
          <p:pic>
            <p:nvPicPr>
              <p:cNvPr id="56" name="Picture 12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11248" y="5309562"/>
                <a:ext cx="484971" cy="1833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8" name="Picture 13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4449" y="5306605"/>
                <a:ext cx="496799" cy="18925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9" name="Picture 14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03948" y="5274076"/>
                <a:ext cx="260228" cy="25431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0" name="Picture 13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24790" y="5306605"/>
                <a:ext cx="496799" cy="18925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90" name="Picture 14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2474739" y="5274076"/>
              <a:ext cx="260228" cy="2543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91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284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클릭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시 정답 이미지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 약물은 정답 확인 클릭 시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처음에는 안 보임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xmlns="" id="{9632668F-07A2-4312-9BAA-E5980AB85D5D}"/>
              </a:ext>
            </a:extLst>
          </p:cNvPr>
          <p:cNvSpPr/>
          <p:nvPr/>
        </p:nvSpPr>
        <p:spPr>
          <a:xfrm>
            <a:off x="1147131" y="188541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8001" y="2492896"/>
            <a:ext cx="1972266" cy="1805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2" name="그룹 31">
            <a:extLst>
              <a:ext uri="{FF2B5EF4-FFF2-40B4-BE49-F238E27FC236}">
                <a16:creationId xmlns:a16="http://schemas.microsoft.com/office/drawing/2014/main" xmlns="" id="{DE06B0F4-6312-4E6E-9A80-9AE62399CC93}"/>
              </a:ext>
            </a:extLst>
          </p:cNvPr>
          <p:cNvGrpSpPr/>
          <p:nvPr/>
        </p:nvGrpSpPr>
        <p:grpSpPr>
          <a:xfrm>
            <a:off x="5322908" y="1887390"/>
            <a:ext cx="1537002" cy="190309"/>
            <a:chOff x="4421577" y="2208826"/>
            <a:chExt cx="1537002" cy="190309"/>
          </a:xfrm>
        </p:grpSpPr>
        <p:sp>
          <p:nvSpPr>
            <p:cNvPr id="33" name="모서리가 둥근 직사각형 8">
              <a:extLst>
                <a:ext uri="{FF2B5EF4-FFF2-40B4-BE49-F238E27FC236}">
                  <a16:creationId xmlns:a16="http://schemas.microsoft.com/office/drawing/2014/main" xmlns="" id="{C2CB2D2B-C562-4044-8350-0502E3755AEB}"/>
                </a:ext>
              </a:extLst>
            </p:cNvPr>
            <p:cNvSpPr/>
            <p:nvPr/>
          </p:nvSpPr>
          <p:spPr>
            <a:xfrm>
              <a:off x="4421577" y="2208826"/>
              <a:ext cx="1537002" cy="190309"/>
            </a:xfrm>
            <a:prstGeom prst="roundRect">
              <a:avLst>
                <a:gd name="adj" fmla="val 35337"/>
              </a:avLst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900" b="1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드래그</a:t>
              </a:r>
              <a:r>
                <a:rPr lang="ko-KR" altLang="en-US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하여 </a:t>
              </a:r>
              <a:r>
                <a:rPr lang="ko-KR" altLang="en-US" sz="900" b="1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그려 </a:t>
              </a:r>
              <a:r>
                <a:rPr lang="ko-KR" altLang="en-US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보세요</a:t>
              </a:r>
              <a:r>
                <a:rPr lang="en-US" altLang="ko-KR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xmlns="" id="{E7DB63E7-A701-4FAF-BD62-CB38D2C5E3F6}"/>
                </a:ext>
              </a:extLst>
            </p:cNvPr>
            <p:cNvSpPr/>
            <p:nvPr/>
          </p:nvSpPr>
          <p:spPr>
            <a:xfrm>
              <a:off x="4473514" y="2227876"/>
              <a:ext cx="146945" cy="146945"/>
            </a:xfrm>
            <a:prstGeom prst="ellipse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bg1">
                      <a:lumMod val="65000"/>
                    </a:schemeClr>
                  </a:solidFill>
                  <a:latin typeface="HY궁서B" pitchFamily="18" charset="-127"/>
                  <a:ea typeface="HY궁서B" pitchFamily="18" charset="-127"/>
                </a:rPr>
                <a:t>i</a:t>
              </a:r>
              <a:endParaRPr lang="ko-KR" altLang="en-US" sz="700" b="1" dirty="0">
                <a:solidFill>
                  <a:schemeClr val="bg1">
                    <a:lumMod val="65000"/>
                  </a:schemeClr>
                </a:solidFill>
                <a:latin typeface="HY궁서B" pitchFamily="18" charset="-127"/>
                <a:ea typeface="HY궁서B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11949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5863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여러 가지 삼각형을 그려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suh_h_0402_02_0005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</a:t>
            </a:r>
          </a:p>
        </p:txBody>
      </p:sp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삼각형을 분류해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3" name="그룹 82"/>
          <p:cNvGrpSpPr/>
          <p:nvPr/>
        </p:nvGrpSpPr>
        <p:grpSpPr>
          <a:xfrm>
            <a:off x="1816269" y="1997065"/>
            <a:ext cx="3403803" cy="3073008"/>
            <a:chOff x="2206676" y="2523547"/>
            <a:chExt cx="2797372" cy="2525512"/>
          </a:xfrm>
        </p:grpSpPr>
        <p:pic>
          <p:nvPicPr>
            <p:cNvPr id="84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35051" y="2714214"/>
              <a:ext cx="2371725" cy="2171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5" name="모서리가 둥근 직사각형 84"/>
            <p:cNvSpPr/>
            <p:nvPr/>
          </p:nvSpPr>
          <p:spPr>
            <a:xfrm>
              <a:off x="2206676" y="2523547"/>
              <a:ext cx="2797372" cy="2525512"/>
            </a:xfrm>
            <a:prstGeom prst="roundRect">
              <a:avLst/>
            </a:prstGeom>
            <a:noFill/>
            <a:ln w="28575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900" dirty="0">
                <a:solidFill>
                  <a:schemeClr val="tx1"/>
                </a:solidFill>
              </a:endParaRPr>
            </a:p>
          </p:txBody>
        </p:sp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xmlns="" id="{FB2B07A9-AD55-4CC0-9889-7BD939F229D7}"/>
              </a:ext>
            </a:extLst>
          </p:cNvPr>
          <p:cNvSpPr txBox="1"/>
          <p:nvPr/>
        </p:nvSpPr>
        <p:spPr>
          <a:xfrm>
            <a:off x="2709417" y="1664804"/>
            <a:ext cx="1712694" cy="32349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둔각삼각형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0909" y="2006674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0" name="그룹 29"/>
          <p:cNvGrpSpPr/>
          <p:nvPr/>
        </p:nvGrpSpPr>
        <p:grpSpPr>
          <a:xfrm rot="10800000">
            <a:off x="2444676" y="5265204"/>
            <a:ext cx="2160227" cy="263186"/>
            <a:chOff x="2203949" y="5265204"/>
            <a:chExt cx="2160227" cy="263186"/>
          </a:xfrm>
        </p:grpSpPr>
        <p:pic>
          <p:nvPicPr>
            <p:cNvPr id="31" name="Picture 1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3949" y="5265204"/>
              <a:ext cx="254314" cy="2483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2" name="Picture 1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6277" y="5309562"/>
              <a:ext cx="484971" cy="1833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3" name="Picture 1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21478" y="5306605"/>
              <a:ext cx="496799" cy="189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4" name="Picture 14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3948" y="5274076"/>
              <a:ext cx="260228" cy="2543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5" name="Picture 1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24790" y="5306605"/>
              <a:ext cx="496799" cy="189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6" name="타원 35">
            <a:extLst>
              <a:ext uri="{FF2B5EF4-FFF2-40B4-BE49-F238E27FC236}">
                <a16:creationId xmlns:a16="http://schemas.microsoft.com/office/drawing/2014/main" xmlns="" id="{9632668F-07A2-4312-9BAA-E5980AB85D5D}"/>
              </a:ext>
            </a:extLst>
          </p:cNvPr>
          <p:cNvSpPr/>
          <p:nvPr/>
        </p:nvSpPr>
        <p:spPr>
          <a:xfrm>
            <a:off x="6679826" y="503203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284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클릭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시 정답 이미지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 약물은 정답 확인 클릭 시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처음에는 안 보임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xmlns="" id="{9632668F-07A2-4312-9BAA-E5980AB85D5D}"/>
              </a:ext>
            </a:extLst>
          </p:cNvPr>
          <p:cNvSpPr/>
          <p:nvPr/>
        </p:nvSpPr>
        <p:spPr>
          <a:xfrm>
            <a:off x="1147131" y="188541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4724" y="2456892"/>
            <a:ext cx="1878820" cy="171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1" name="그룹 40">
            <a:extLst>
              <a:ext uri="{FF2B5EF4-FFF2-40B4-BE49-F238E27FC236}">
                <a16:creationId xmlns:a16="http://schemas.microsoft.com/office/drawing/2014/main" xmlns="" id="{DE06B0F4-6312-4E6E-9A80-9AE62399CC93}"/>
              </a:ext>
            </a:extLst>
          </p:cNvPr>
          <p:cNvGrpSpPr/>
          <p:nvPr/>
        </p:nvGrpSpPr>
        <p:grpSpPr>
          <a:xfrm>
            <a:off x="5322908" y="1887390"/>
            <a:ext cx="1537002" cy="190309"/>
            <a:chOff x="4421577" y="2208826"/>
            <a:chExt cx="1537002" cy="190309"/>
          </a:xfrm>
        </p:grpSpPr>
        <p:sp>
          <p:nvSpPr>
            <p:cNvPr id="42" name="모서리가 둥근 직사각형 8">
              <a:extLst>
                <a:ext uri="{FF2B5EF4-FFF2-40B4-BE49-F238E27FC236}">
                  <a16:creationId xmlns:a16="http://schemas.microsoft.com/office/drawing/2014/main" xmlns="" id="{C2CB2D2B-C562-4044-8350-0502E3755AEB}"/>
                </a:ext>
              </a:extLst>
            </p:cNvPr>
            <p:cNvSpPr/>
            <p:nvPr/>
          </p:nvSpPr>
          <p:spPr>
            <a:xfrm>
              <a:off x="4421577" y="2208826"/>
              <a:ext cx="1537002" cy="190309"/>
            </a:xfrm>
            <a:prstGeom prst="roundRect">
              <a:avLst>
                <a:gd name="adj" fmla="val 35337"/>
              </a:avLst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900" b="1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드래그</a:t>
              </a:r>
              <a:r>
                <a:rPr lang="ko-KR" altLang="en-US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하여 </a:t>
              </a:r>
              <a:r>
                <a:rPr lang="ko-KR" altLang="en-US" sz="900" b="1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그려 </a:t>
              </a:r>
              <a:r>
                <a:rPr lang="ko-KR" altLang="en-US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보세요</a:t>
              </a:r>
              <a:r>
                <a:rPr lang="en-US" altLang="ko-KR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xmlns="" id="{E7DB63E7-A701-4FAF-BD62-CB38D2C5E3F6}"/>
                </a:ext>
              </a:extLst>
            </p:cNvPr>
            <p:cNvSpPr/>
            <p:nvPr/>
          </p:nvSpPr>
          <p:spPr>
            <a:xfrm>
              <a:off x="4473514" y="2227876"/>
              <a:ext cx="146945" cy="146945"/>
            </a:xfrm>
            <a:prstGeom prst="ellipse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bg1">
                      <a:lumMod val="65000"/>
                    </a:schemeClr>
                  </a:solidFill>
                  <a:latin typeface="HY궁서B" pitchFamily="18" charset="-127"/>
                  <a:ea typeface="HY궁서B" pitchFamily="18" charset="-127"/>
                </a:rPr>
                <a:t>i</a:t>
              </a:r>
              <a:endParaRPr lang="ko-KR" altLang="en-US" sz="700" b="1" dirty="0">
                <a:solidFill>
                  <a:schemeClr val="bg1">
                    <a:lumMod val="65000"/>
                  </a:schemeClr>
                </a:solidFill>
                <a:latin typeface="HY궁서B" pitchFamily="18" charset="-127"/>
                <a:ea typeface="HY궁서B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3335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10156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542836" y="980728"/>
            <a:ext cx="6454238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도형판에 예각삼각형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직각삼각형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둔각삼각형을 만들어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짝과 도형판을 바꾸어 짝이 만든 삼각형이 어떤 삼각형인지 말해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짝과 함께 척척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(DVD)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아이콘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클릭하면 팝업 플레이어로 영상 재생됨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2"/>
              </a:rPr>
              <a:t>http://cdata.tsherpa.co.kr/tsherpa/MultiMedia/Flash/2020/curri/index.html?flashxmlnum=soboro2&amp;classa=A8-C1-62-KK-KA-02-03-04-0-0-0-0&amp;classno=AA_SAMPLE/nproto_sample/DA/nproto_cmn_924.html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 탭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경로 별도 전달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도형판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보기 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suh_h_0402_02_0005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</a:t>
            </a:r>
          </a:p>
        </p:txBody>
      </p:sp>
      <p:sp>
        <p:nvSpPr>
          <p:cNvPr id="3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3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삼각형을 분류해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14834" y="7484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1913963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삽화에 텍스트 지우고 직접 삽입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4-2\app\resource\contents\lesson02\ops\2\images\2_4\2_4_7_bg.png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74AF9B3D-C9F0-47A4-9C74-1AC4989285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12" y="1040544"/>
            <a:ext cx="552727" cy="448157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200775" y="2780928"/>
            <a:ext cx="6760464" cy="2381028"/>
            <a:chOff x="200775" y="2916301"/>
            <a:chExt cx="6709273" cy="2384907"/>
          </a:xfrm>
        </p:grpSpPr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xmlns="" id="{DC1207D8-7357-4F1E-80F3-4A29237594F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0775" y="2916301"/>
              <a:ext cx="6688865" cy="2384907"/>
            </a:xfrm>
            <a:prstGeom prst="rect">
              <a:avLst/>
            </a:prstGeom>
          </p:spPr>
        </p:pic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xmlns="" id="{070E9663-15FB-4555-AB6A-5E52C72A7A68}"/>
                </a:ext>
              </a:extLst>
            </p:cNvPr>
            <p:cNvSpPr/>
            <p:nvPr/>
          </p:nvSpPr>
          <p:spPr>
            <a:xfrm>
              <a:off x="4132208" y="4319755"/>
              <a:ext cx="331780" cy="216024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xmlns="" id="{A1FB546C-13B0-422D-9EAE-DF628AAC592F}"/>
                </a:ext>
              </a:extLst>
            </p:cNvPr>
            <p:cNvSpPr/>
            <p:nvPr/>
          </p:nvSpPr>
          <p:spPr>
            <a:xfrm>
              <a:off x="4064072" y="4586765"/>
              <a:ext cx="468052" cy="216024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xmlns="" id="{34545EDE-A1AC-4DE9-A9C6-6C41E20F96BF}"/>
                </a:ext>
              </a:extLst>
            </p:cNvPr>
            <p:cNvSpPr/>
            <p:nvPr/>
          </p:nvSpPr>
          <p:spPr>
            <a:xfrm>
              <a:off x="5904148" y="4150224"/>
              <a:ext cx="756084" cy="216024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xmlns="" id="{2A235734-65B4-439D-BC70-02AD75FAE5D2}"/>
                </a:ext>
              </a:extLst>
            </p:cNvPr>
            <p:cNvSpPr/>
            <p:nvPr/>
          </p:nvSpPr>
          <p:spPr>
            <a:xfrm>
              <a:off x="5004048" y="3068064"/>
              <a:ext cx="756084" cy="216024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xmlns="" id="{EA8DCD8A-B354-4999-8ADF-D59D43EE622C}"/>
                </a:ext>
              </a:extLst>
            </p:cNvPr>
            <p:cNvSpPr txBox="1"/>
            <p:nvPr/>
          </p:nvSpPr>
          <p:spPr>
            <a:xfrm>
              <a:off x="3891020" y="4264700"/>
              <a:ext cx="8141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직각</a:t>
              </a:r>
              <a:endPara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삼각형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08852278-BCA1-4D53-AC18-9A33EB661A30}"/>
                </a:ext>
              </a:extLst>
            </p:cNvPr>
            <p:cNvSpPr txBox="1"/>
            <p:nvPr/>
          </p:nvSpPr>
          <p:spPr>
            <a:xfrm>
              <a:off x="5654332" y="4083198"/>
              <a:ext cx="1255716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5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둔각삼각형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xmlns="" id="{F0258583-133E-49C7-8726-B127F7BE0BAF}"/>
                </a:ext>
              </a:extLst>
            </p:cNvPr>
            <p:cNvSpPr txBox="1"/>
            <p:nvPr/>
          </p:nvSpPr>
          <p:spPr>
            <a:xfrm>
              <a:off x="4754232" y="3039381"/>
              <a:ext cx="1255716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5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예각삼각형</a:t>
              </a:r>
            </a:p>
          </p:txBody>
        </p:sp>
      </p:grpSp>
      <p:sp>
        <p:nvSpPr>
          <p:cNvPr id="30" name="타원 29"/>
          <p:cNvSpPr/>
          <p:nvPr/>
        </p:nvSpPr>
        <p:spPr>
          <a:xfrm>
            <a:off x="6172981" y="178564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5661458" y="2056206"/>
            <a:ext cx="1277869" cy="369637"/>
            <a:chOff x="3781409" y="2974792"/>
            <a:chExt cx="1277869" cy="369637"/>
          </a:xfrm>
        </p:grpSpPr>
        <p:pic>
          <p:nvPicPr>
            <p:cNvPr id="35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1409" y="2974792"/>
              <a:ext cx="1259505" cy="369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40" name="그룹 39"/>
            <p:cNvGrpSpPr/>
            <p:nvPr/>
          </p:nvGrpSpPr>
          <p:grpSpPr>
            <a:xfrm>
              <a:off x="3990165" y="3014545"/>
              <a:ext cx="1069113" cy="287217"/>
              <a:chOff x="3990165" y="3014545"/>
              <a:chExt cx="1069113" cy="287217"/>
            </a:xfrm>
          </p:grpSpPr>
          <p:sp>
            <p:nvSpPr>
              <p:cNvPr id="41" name="직사각형 40"/>
              <p:cNvSpPr/>
              <p:nvPr/>
            </p:nvSpPr>
            <p:spPr>
              <a:xfrm>
                <a:off x="4042531" y="3014545"/>
                <a:ext cx="293218" cy="287217"/>
              </a:xfrm>
              <a:prstGeom prst="rect">
                <a:avLst/>
              </a:prstGeom>
              <a:solidFill>
                <a:srgbClr val="5E3E1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3990165" y="3030374"/>
                <a:ext cx="1069113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b="1" dirty="0" smtClean="0">
                    <a:solidFill>
                      <a:schemeClr val="bg1"/>
                    </a:solidFill>
                    <a:latin typeface="여기어때 잘난체" panose="020B0600000101010101" pitchFamily="50" charset="-127"/>
                    <a:ea typeface="여기어때 잘난체" panose="020B0600000101010101" pitchFamily="50" charset="-127"/>
                  </a:rPr>
                  <a:t>활동</a:t>
                </a:r>
                <a:endParaRPr lang="en-US" altLang="ko-KR" sz="1000" b="1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endParaRPr>
              </a:p>
            </p:txBody>
          </p:sp>
        </p:grpSp>
      </p:grpSp>
      <p:grpSp>
        <p:nvGrpSpPr>
          <p:cNvPr id="45" name="그룹 44"/>
          <p:cNvGrpSpPr/>
          <p:nvPr/>
        </p:nvGrpSpPr>
        <p:grpSpPr>
          <a:xfrm>
            <a:off x="4355710" y="2058701"/>
            <a:ext cx="1260406" cy="344132"/>
            <a:chOff x="354965" y="3917515"/>
            <a:chExt cx="1260406" cy="344132"/>
          </a:xfrm>
        </p:grpSpPr>
        <p:pic>
          <p:nvPicPr>
            <p:cNvPr id="46" name="Picture 6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965" y="3917515"/>
              <a:ext cx="1260406" cy="3441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7" name="TextBox 46"/>
            <p:cNvSpPr txBox="1"/>
            <p:nvPr/>
          </p:nvSpPr>
          <p:spPr>
            <a:xfrm>
              <a:off x="546258" y="3954989"/>
              <a:ext cx="10691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도형판</a:t>
              </a:r>
              <a:r>
                <a:rPr lang="ko-KR" altLang="en-US" sz="1200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 보기</a:t>
              </a:r>
              <a:endParaRPr lang="en-US" altLang="ko-KR" sz="1200" dirty="0" smtClean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sp>
        <p:nvSpPr>
          <p:cNvPr id="48" name="타원 47"/>
          <p:cNvSpPr/>
          <p:nvPr/>
        </p:nvSpPr>
        <p:spPr>
          <a:xfrm>
            <a:off x="4887530" y="180474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75541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8956" y="700934"/>
            <a:ext cx="6915312" cy="5109717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362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손가락약물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 기능과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동일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전자저작물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한대희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4-2\app\resource\contents\lesson02\ops\2\2_4_07.html</a:t>
            </a:r>
          </a:p>
          <a:p>
            <a:pPr marL="228600" indent="-228600" algn="just">
              <a:buFont typeface="+mj-lt"/>
              <a:buAutoNum type="arabicPeriod"/>
              <a:defRPr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클릭하면 예시 답 나타나기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정답확인은 다시하기로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 typeface="+mj-lt"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  <a:defRPr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지시문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약물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볼드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드래그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만들어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 약물은 정답 확인 버튼 클릭 시 정답과 함께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화면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suh_h_0402_02_0005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</a:t>
            </a:r>
          </a:p>
        </p:txBody>
      </p:sp>
      <p:sp>
        <p:nvSpPr>
          <p:cNvPr id="2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2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삼각형을 분류해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2218" y="695547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모서리가 둥근 직사각형 64">
            <a:extLst>
              <a:ext uri="{FF2B5EF4-FFF2-40B4-BE49-F238E27FC236}">
                <a16:creationId xmlns:a16="http://schemas.microsoft.com/office/drawing/2014/main" xmlns="" id="{57E07AF4-E631-4434-99BC-67896A3D8410}"/>
              </a:ext>
            </a:extLst>
          </p:cNvPr>
          <p:cNvSpPr/>
          <p:nvPr/>
        </p:nvSpPr>
        <p:spPr>
          <a:xfrm>
            <a:off x="367174" y="1383740"/>
            <a:ext cx="6265043" cy="600878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도형판에 예각삼각형</a:t>
            </a:r>
            <a:r>
              <a:rPr lang="en-US" altLang="ko-KR" sz="19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직각삼각형</a:t>
            </a:r>
            <a:r>
              <a:rPr lang="en-US" altLang="ko-KR" sz="19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둔각삼각형을 만들고 짝과 바꾸어 어떤 삼각형인지 말하기</a:t>
            </a:r>
          </a:p>
        </p:txBody>
      </p:sp>
      <p:pic>
        <p:nvPicPr>
          <p:cNvPr id="17" name="Picture 6">
            <a:extLst>
              <a:ext uri="{FF2B5EF4-FFF2-40B4-BE49-F238E27FC236}">
                <a16:creationId xmlns:a16="http://schemas.microsoft.com/office/drawing/2014/main" xmlns="" id="{8B1C6975-3D79-4FDE-A02A-688F815F88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xmlns="" id="{759546ED-603F-4C85-9017-E414CDE412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5554595"/>
              </p:ext>
            </p:extLst>
          </p:nvPr>
        </p:nvGraphicFramePr>
        <p:xfrm>
          <a:off x="69010" y="1383740"/>
          <a:ext cx="6915258" cy="3809456"/>
        </p:xfrm>
        <a:graphic>
          <a:graphicData uri="http://schemas.openxmlformats.org/drawingml/2006/table">
            <a:tbl>
              <a:tblPr firstRow="1" bandRow="1">
                <a:solidFill>
                  <a:srgbClr val="AE7C65"/>
                </a:solidFill>
                <a:tableStyleId>{5C22544A-7EE6-4342-B048-85BDC9FD1C3A}</a:tableStyleId>
              </a:tblPr>
              <a:tblGrid>
                <a:gridCol w="23050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30508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30508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208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예각삼각형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직각삼각형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둔각삼각형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94299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694299"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pSp>
        <p:nvGrpSpPr>
          <p:cNvPr id="9" name="그룹 8">
            <a:extLst>
              <a:ext uri="{FF2B5EF4-FFF2-40B4-BE49-F238E27FC236}">
                <a16:creationId xmlns:a16="http://schemas.microsoft.com/office/drawing/2014/main" xmlns="" id="{5535976A-BC49-457C-B661-AABC63F1D19A}"/>
              </a:ext>
            </a:extLst>
          </p:cNvPr>
          <p:cNvGrpSpPr/>
          <p:nvPr/>
        </p:nvGrpSpPr>
        <p:grpSpPr>
          <a:xfrm>
            <a:off x="381360" y="1877606"/>
            <a:ext cx="1670360" cy="1552387"/>
            <a:chOff x="381360" y="1629800"/>
            <a:chExt cx="1670360" cy="1552387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xmlns="" id="{2F52A326-DB02-4CEE-9DCC-136ACF8B136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395" y="1780515"/>
              <a:ext cx="1363771" cy="1260147"/>
            </a:xfrm>
            <a:prstGeom prst="rect">
              <a:avLst/>
            </a:prstGeom>
          </p:spPr>
        </p:pic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xmlns="" id="{B6DB2BFB-BCB7-4B18-B93A-106C73C299D3}"/>
                </a:ext>
              </a:extLst>
            </p:cNvPr>
            <p:cNvSpPr/>
            <p:nvPr/>
          </p:nvSpPr>
          <p:spPr>
            <a:xfrm>
              <a:off x="381360" y="1629800"/>
              <a:ext cx="1670360" cy="1552387"/>
            </a:xfrm>
            <a:prstGeom prst="roundRect">
              <a:avLst/>
            </a:prstGeom>
            <a:noFill/>
            <a:ln w="127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xmlns="" id="{772BAC41-E56F-4F32-81D3-0737704F1AE2}"/>
              </a:ext>
            </a:extLst>
          </p:cNvPr>
          <p:cNvGrpSpPr/>
          <p:nvPr/>
        </p:nvGrpSpPr>
        <p:grpSpPr>
          <a:xfrm>
            <a:off x="2664515" y="1877606"/>
            <a:ext cx="1670360" cy="1552387"/>
            <a:chOff x="381360" y="1629800"/>
            <a:chExt cx="1670360" cy="1552387"/>
          </a:xfrm>
        </p:grpSpPr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xmlns="" id="{EE830E1B-EAF4-41C7-8586-2B5FA9EEDF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395" y="1780515"/>
              <a:ext cx="1363771" cy="1260147"/>
            </a:xfrm>
            <a:prstGeom prst="rect">
              <a:avLst/>
            </a:prstGeom>
          </p:spPr>
        </p:pic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xmlns="" id="{49D1B31C-E4F6-4191-AAFB-13FE86245D65}"/>
                </a:ext>
              </a:extLst>
            </p:cNvPr>
            <p:cNvSpPr/>
            <p:nvPr/>
          </p:nvSpPr>
          <p:spPr>
            <a:xfrm>
              <a:off x="381360" y="1629800"/>
              <a:ext cx="1670360" cy="1552387"/>
            </a:xfrm>
            <a:prstGeom prst="roundRect">
              <a:avLst/>
            </a:prstGeom>
            <a:noFill/>
            <a:ln w="127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xmlns="" id="{F918A101-C56D-4E31-9630-11EF0E7F4691}"/>
              </a:ext>
            </a:extLst>
          </p:cNvPr>
          <p:cNvGrpSpPr/>
          <p:nvPr/>
        </p:nvGrpSpPr>
        <p:grpSpPr>
          <a:xfrm>
            <a:off x="5043195" y="1877606"/>
            <a:ext cx="1670360" cy="1552387"/>
            <a:chOff x="381360" y="1629800"/>
            <a:chExt cx="1670360" cy="1552387"/>
          </a:xfrm>
        </p:grpSpPr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xmlns="" id="{EC0EB14B-336A-447E-AD00-CCC0217946A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395" y="1780515"/>
              <a:ext cx="1363771" cy="1260147"/>
            </a:xfrm>
            <a:prstGeom prst="rect">
              <a:avLst/>
            </a:prstGeom>
          </p:spPr>
        </p:pic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xmlns="" id="{919C352A-88C3-48BD-8D71-36ADA98A5FE2}"/>
                </a:ext>
              </a:extLst>
            </p:cNvPr>
            <p:cNvSpPr/>
            <p:nvPr/>
          </p:nvSpPr>
          <p:spPr>
            <a:xfrm>
              <a:off x="381360" y="1629800"/>
              <a:ext cx="1670360" cy="1552387"/>
            </a:xfrm>
            <a:prstGeom prst="roundRect">
              <a:avLst/>
            </a:prstGeom>
            <a:noFill/>
            <a:ln w="127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xmlns="" id="{643DC93F-F3BB-4FA8-8EA6-329A912A80AB}"/>
              </a:ext>
            </a:extLst>
          </p:cNvPr>
          <p:cNvGrpSpPr/>
          <p:nvPr/>
        </p:nvGrpSpPr>
        <p:grpSpPr>
          <a:xfrm>
            <a:off x="381360" y="3579681"/>
            <a:ext cx="1670360" cy="1552387"/>
            <a:chOff x="381360" y="1629800"/>
            <a:chExt cx="1670360" cy="1552387"/>
          </a:xfrm>
        </p:grpSpPr>
        <p:pic>
          <p:nvPicPr>
            <p:cNvPr id="45" name="그림 44">
              <a:extLst>
                <a:ext uri="{FF2B5EF4-FFF2-40B4-BE49-F238E27FC236}">
                  <a16:creationId xmlns:a16="http://schemas.microsoft.com/office/drawing/2014/main" xmlns="" id="{380CCBA7-7379-49DE-8307-6A18878721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395" y="1780515"/>
              <a:ext cx="1363771" cy="1260147"/>
            </a:xfrm>
            <a:prstGeom prst="rect">
              <a:avLst/>
            </a:prstGeom>
          </p:spPr>
        </p:pic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xmlns="" id="{34A84EDB-2F4B-4537-921F-8DC8492D0BB0}"/>
                </a:ext>
              </a:extLst>
            </p:cNvPr>
            <p:cNvSpPr/>
            <p:nvPr/>
          </p:nvSpPr>
          <p:spPr>
            <a:xfrm>
              <a:off x="381360" y="1629800"/>
              <a:ext cx="1670360" cy="1552387"/>
            </a:xfrm>
            <a:prstGeom prst="roundRect">
              <a:avLst/>
            </a:prstGeom>
            <a:noFill/>
            <a:ln w="127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xmlns="" id="{D22C55FB-F8FD-4F1B-AFE9-A3C714647E42}"/>
              </a:ext>
            </a:extLst>
          </p:cNvPr>
          <p:cNvGrpSpPr/>
          <p:nvPr/>
        </p:nvGrpSpPr>
        <p:grpSpPr>
          <a:xfrm>
            <a:off x="2664515" y="3579681"/>
            <a:ext cx="1670360" cy="1552387"/>
            <a:chOff x="381360" y="1629800"/>
            <a:chExt cx="1670360" cy="1552387"/>
          </a:xfrm>
        </p:grpSpPr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xmlns="" id="{BC76EE76-A4D8-49C8-AC25-DBED52F688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395" y="1780515"/>
              <a:ext cx="1363771" cy="1260147"/>
            </a:xfrm>
            <a:prstGeom prst="rect">
              <a:avLst/>
            </a:prstGeom>
          </p:spPr>
        </p:pic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xmlns="" id="{87D886B4-FD0A-438C-8BF8-22A296BB1E40}"/>
                </a:ext>
              </a:extLst>
            </p:cNvPr>
            <p:cNvSpPr/>
            <p:nvPr/>
          </p:nvSpPr>
          <p:spPr>
            <a:xfrm>
              <a:off x="381360" y="1629800"/>
              <a:ext cx="1670360" cy="1552387"/>
            </a:xfrm>
            <a:prstGeom prst="roundRect">
              <a:avLst/>
            </a:prstGeom>
            <a:noFill/>
            <a:ln w="127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xmlns="" id="{1B416D7D-BF1D-40FE-B327-B89CFCA1C409}"/>
              </a:ext>
            </a:extLst>
          </p:cNvPr>
          <p:cNvGrpSpPr/>
          <p:nvPr/>
        </p:nvGrpSpPr>
        <p:grpSpPr>
          <a:xfrm>
            <a:off x="5043195" y="3579681"/>
            <a:ext cx="1670360" cy="1552387"/>
            <a:chOff x="381360" y="1629800"/>
            <a:chExt cx="1670360" cy="1552387"/>
          </a:xfrm>
        </p:grpSpPr>
        <p:pic>
          <p:nvPicPr>
            <p:cNvPr id="51" name="그림 50">
              <a:extLst>
                <a:ext uri="{FF2B5EF4-FFF2-40B4-BE49-F238E27FC236}">
                  <a16:creationId xmlns:a16="http://schemas.microsoft.com/office/drawing/2014/main" xmlns="" id="{7833FD22-3D99-4689-B5B0-21F42F1969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395" y="1780515"/>
              <a:ext cx="1363771" cy="1260147"/>
            </a:xfrm>
            <a:prstGeom prst="rect">
              <a:avLst/>
            </a:prstGeom>
          </p:spPr>
        </p:pic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xmlns="" id="{4B0503BB-18C9-43CB-B796-BCE46F5449D0}"/>
                </a:ext>
              </a:extLst>
            </p:cNvPr>
            <p:cNvSpPr/>
            <p:nvPr/>
          </p:nvSpPr>
          <p:spPr>
            <a:xfrm>
              <a:off x="381360" y="1629800"/>
              <a:ext cx="1670360" cy="1552387"/>
            </a:xfrm>
            <a:prstGeom prst="roundRect">
              <a:avLst/>
            </a:prstGeom>
            <a:noFill/>
            <a:ln w="127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4" name="타원 53">
            <a:extLst>
              <a:ext uri="{FF2B5EF4-FFF2-40B4-BE49-F238E27FC236}">
                <a16:creationId xmlns:a16="http://schemas.microsoft.com/office/drawing/2014/main" xmlns="" id="{0F723DC6-EB15-43FF-ACFC-1A1CB0920542}"/>
              </a:ext>
            </a:extLst>
          </p:cNvPr>
          <p:cNvSpPr/>
          <p:nvPr/>
        </p:nvSpPr>
        <p:spPr>
          <a:xfrm>
            <a:off x="6597162" y="504360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xmlns="" id="{31C70174-377B-4E87-958B-81A470FC69EA}"/>
              </a:ext>
            </a:extLst>
          </p:cNvPr>
          <p:cNvGrpSpPr/>
          <p:nvPr/>
        </p:nvGrpSpPr>
        <p:grpSpPr>
          <a:xfrm>
            <a:off x="6994167" y="4356749"/>
            <a:ext cx="2078333" cy="946090"/>
            <a:chOff x="1263064" y="2132524"/>
            <a:chExt cx="7355526" cy="3385411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xmlns="" id="{FD4300C6-CB29-4205-9F3B-BEFCFF6E868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95400" y="2176226"/>
              <a:ext cx="7323190" cy="3341709"/>
            </a:xfrm>
            <a:prstGeom prst="rect">
              <a:avLst/>
            </a:prstGeom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xmlns="" id="{8850BA3A-914A-4F4A-BE7E-0A3D7047E292}"/>
                </a:ext>
              </a:extLst>
            </p:cNvPr>
            <p:cNvSpPr/>
            <p:nvPr/>
          </p:nvSpPr>
          <p:spPr>
            <a:xfrm>
              <a:off x="1263064" y="2171812"/>
              <a:ext cx="178782" cy="343791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xmlns="" id="{654A5193-D6D6-49DC-B2CB-80BD39962AEE}"/>
                </a:ext>
              </a:extLst>
            </p:cNvPr>
            <p:cNvSpPr/>
            <p:nvPr/>
          </p:nvSpPr>
          <p:spPr>
            <a:xfrm>
              <a:off x="1263064" y="3847080"/>
              <a:ext cx="178782" cy="343791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xmlns="" id="{340F60C8-0B1D-4464-BF9E-623BF0D32B30}"/>
                </a:ext>
              </a:extLst>
            </p:cNvPr>
            <p:cNvSpPr/>
            <p:nvPr/>
          </p:nvSpPr>
          <p:spPr>
            <a:xfrm>
              <a:off x="3612179" y="2132524"/>
              <a:ext cx="323726" cy="38308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xmlns="" id="{CB7A59CD-9896-4374-A8C5-D91CBFA22546}"/>
                </a:ext>
              </a:extLst>
            </p:cNvPr>
            <p:cNvSpPr/>
            <p:nvPr/>
          </p:nvSpPr>
          <p:spPr>
            <a:xfrm>
              <a:off x="6095636" y="2146466"/>
              <a:ext cx="363222" cy="369137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xmlns="" id="{40343F5E-BCAB-4F2E-B5B6-C0D8D66A83C3}"/>
                </a:ext>
              </a:extLst>
            </p:cNvPr>
            <p:cNvSpPr/>
            <p:nvPr/>
          </p:nvSpPr>
          <p:spPr>
            <a:xfrm>
              <a:off x="3612179" y="3825044"/>
              <a:ext cx="323726" cy="397435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xmlns="" id="{77A3F34C-7B31-4796-9786-A8B94C3C57CF}"/>
                </a:ext>
              </a:extLst>
            </p:cNvPr>
            <p:cNvSpPr/>
            <p:nvPr/>
          </p:nvSpPr>
          <p:spPr>
            <a:xfrm>
              <a:off x="6095636" y="3825044"/>
              <a:ext cx="347753" cy="397435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61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56" y="1839718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55" y="3579522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6612" y="1802879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6611" y="3542683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9720" y="1802879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9719" y="3542683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타원 66">
            <a:extLst>
              <a:ext uri="{FF2B5EF4-FFF2-40B4-BE49-F238E27FC236}">
                <a16:creationId xmlns:a16="http://schemas.microsoft.com/office/drawing/2014/main" xmlns="" id="{0385D30F-29D2-4731-932C-134E85D31266}"/>
              </a:ext>
            </a:extLst>
          </p:cNvPr>
          <p:cNvSpPr/>
          <p:nvPr/>
        </p:nvSpPr>
        <p:spPr>
          <a:xfrm>
            <a:off x="1925166" y="18374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xmlns="" id="{0F723DC6-EB15-43FF-ACFC-1A1CB0920542}"/>
              </a:ext>
            </a:extLst>
          </p:cNvPr>
          <p:cNvSpPr/>
          <p:nvPr/>
        </p:nvSpPr>
        <p:spPr>
          <a:xfrm>
            <a:off x="4926692" y="89582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xmlns="" id="{0F723DC6-EB15-43FF-ACFC-1A1CB0920542}"/>
              </a:ext>
            </a:extLst>
          </p:cNvPr>
          <p:cNvSpPr/>
          <p:nvPr/>
        </p:nvSpPr>
        <p:spPr>
          <a:xfrm>
            <a:off x="59649" y="206577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xmlns="" id="{DE06B0F4-6312-4E6E-9A80-9AE62399CC93}"/>
              </a:ext>
            </a:extLst>
          </p:cNvPr>
          <p:cNvGrpSpPr/>
          <p:nvPr/>
        </p:nvGrpSpPr>
        <p:grpSpPr>
          <a:xfrm>
            <a:off x="5173792" y="1124744"/>
            <a:ext cx="1686118" cy="190309"/>
            <a:chOff x="4272461" y="2208826"/>
            <a:chExt cx="1686118" cy="190309"/>
          </a:xfrm>
        </p:grpSpPr>
        <p:sp>
          <p:nvSpPr>
            <p:cNvPr id="75" name="모서리가 둥근 직사각형 8">
              <a:extLst>
                <a:ext uri="{FF2B5EF4-FFF2-40B4-BE49-F238E27FC236}">
                  <a16:creationId xmlns:a16="http://schemas.microsoft.com/office/drawing/2014/main" xmlns="" id="{C2CB2D2B-C562-4044-8350-0502E3755AEB}"/>
                </a:ext>
              </a:extLst>
            </p:cNvPr>
            <p:cNvSpPr/>
            <p:nvPr/>
          </p:nvSpPr>
          <p:spPr>
            <a:xfrm>
              <a:off x="4272461" y="2208826"/>
              <a:ext cx="1686118" cy="190309"/>
            </a:xfrm>
            <a:prstGeom prst="roundRect">
              <a:avLst>
                <a:gd name="adj" fmla="val 35337"/>
              </a:avLst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900" b="1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드래그</a:t>
              </a:r>
              <a:r>
                <a:rPr lang="ko-KR" altLang="en-US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하여 </a:t>
              </a:r>
              <a:r>
                <a:rPr lang="ko-KR" altLang="en-US" sz="900" b="1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만들어 </a:t>
              </a:r>
              <a:r>
                <a:rPr lang="ko-KR" altLang="en-US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보세요</a:t>
              </a:r>
              <a:r>
                <a:rPr lang="en-US" altLang="ko-KR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xmlns="" id="{E7DB63E7-A701-4FAF-BD62-CB38D2C5E3F6}"/>
                </a:ext>
              </a:extLst>
            </p:cNvPr>
            <p:cNvSpPr/>
            <p:nvPr/>
          </p:nvSpPr>
          <p:spPr>
            <a:xfrm>
              <a:off x="4350491" y="2227876"/>
              <a:ext cx="146945" cy="146945"/>
            </a:xfrm>
            <a:prstGeom prst="ellipse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 smtClean="0">
                  <a:solidFill>
                    <a:schemeClr val="bg1">
                      <a:lumMod val="65000"/>
                    </a:schemeClr>
                  </a:solidFill>
                  <a:latin typeface="HY궁서B" pitchFamily="18" charset="-127"/>
                  <a:ea typeface="HY궁서B" pitchFamily="18" charset="-127"/>
                </a:rPr>
                <a:t>i</a:t>
              </a:r>
              <a:endParaRPr lang="ko-KR" altLang="en-US" sz="700" b="1" dirty="0">
                <a:solidFill>
                  <a:schemeClr val="bg1">
                    <a:lumMod val="65000"/>
                  </a:schemeClr>
                </a:solidFill>
                <a:latin typeface="HY궁서B" pitchFamily="18" charset="-127"/>
                <a:ea typeface="HY궁서B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979094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없음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핵심 정리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470326" y="2208480"/>
            <a:ext cx="310166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세 각이 모두 예각인 삼각형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046" y="235310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타원 54"/>
          <p:cNvSpPr/>
          <p:nvPr/>
        </p:nvSpPr>
        <p:spPr>
          <a:xfrm>
            <a:off x="6470677" y="53012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suh_h_0402_02_0005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</a:t>
            </a:r>
          </a:p>
        </p:txBody>
      </p:sp>
      <p:sp>
        <p:nvSpPr>
          <p:cNvPr id="2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3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삼각형을 분류해 볼까요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3EF3666F-D9BE-46CE-A706-11D656AD9E69}"/>
              </a:ext>
            </a:extLst>
          </p:cNvPr>
          <p:cNvSpPr/>
          <p:nvPr/>
        </p:nvSpPr>
        <p:spPr bwMode="auto">
          <a:xfrm>
            <a:off x="662274" y="2217534"/>
            <a:ext cx="1735125" cy="35365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예각삼각형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4">
            <a:extLst>
              <a:ext uri="{FF2B5EF4-FFF2-40B4-BE49-F238E27FC236}">
                <a16:creationId xmlns:a16="http://schemas.microsoft.com/office/drawing/2014/main" xmlns="" id="{FD083FB0-3E49-4C42-9187-D311899766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1465" y="201744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4281594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삽화에 텍스트 지우고 직접 삽입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4-2\app\resource\contents\lesson02\ops\2\images\2_4\2_4_4_01.svg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" name="모서리가 둥근 직사각형 3"/>
          <p:cNvSpPr/>
          <p:nvPr/>
        </p:nvSpPr>
        <p:spPr>
          <a:xfrm>
            <a:off x="6020718" y="1149790"/>
            <a:ext cx="252028" cy="226982"/>
          </a:xfrm>
          <a:prstGeom prst="roundRect">
            <a:avLst/>
          </a:prstGeom>
          <a:solidFill>
            <a:schemeClr val="accent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여기어때 잘난체" pitchFamily="50" charset="-127"/>
                <a:ea typeface="여기어때 잘난체" pitchFamily="50" charset="-127"/>
              </a:rPr>
              <a:t>1</a:t>
            </a:r>
            <a:endParaRPr lang="ko-KR" altLang="en-US" dirty="0">
              <a:solidFill>
                <a:schemeClr val="bg1"/>
              </a:solidFill>
              <a:latin typeface="여기어때 잘난체" pitchFamily="50" charset="-127"/>
              <a:ea typeface="여기어때 잘난체" pitchFamily="50" charset="-127"/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6312312" y="1149790"/>
            <a:ext cx="252028" cy="22698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여기어때 잘난체" pitchFamily="50" charset="-127"/>
                <a:ea typeface="여기어때 잘난체" pitchFamily="50" charset="-127"/>
              </a:rPr>
              <a:t>2</a:t>
            </a:r>
            <a:endParaRPr lang="ko-KR" altLang="en-US" dirty="0">
              <a:solidFill>
                <a:schemeClr val="bg1"/>
              </a:solidFill>
              <a:latin typeface="여기어때 잘난체" pitchFamily="50" charset="-127"/>
              <a:ea typeface="여기어때 잘난체" pitchFamily="50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5764670" y="9667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4E8B672E-DCAA-49D7-AF63-5BAEFAC5E768}"/>
              </a:ext>
            </a:extLst>
          </p:cNvPr>
          <p:cNvSpPr txBox="1"/>
          <p:nvPr/>
        </p:nvSpPr>
        <p:spPr>
          <a:xfrm>
            <a:off x="389042" y="1568115"/>
            <a:ext cx="622990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spc="-150" dirty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en-US" altLang="ko-KR" sz="1900" b="1" spc="-150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b="1" spc="-150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예각삼각형</a:t>
            </a:r>
            <a:r>
              <a:rPr lang="en-US" altLang="ko-KR" sz="1900" b="1" spc="-150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b="1" spc="-150" dirty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1297299" y="2739918"/>
            <a:ext cx="4413388" cy="2698671"/>
            <a:chOff x="1973617" y="2955911"/>
            <a:chExt cx="3364437" cy="2057265"/>
          </a:xfrm>
        </p:grpSpPr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xmlns="" id="{317088B0-5EB0-4BDF-931C-4B490ECE93F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73617" y="2955911"/>
              <a:ext cx="3364437" cy="2034596"/>
            </a:xfrm>
            <a:prstGeom prst="rect">
              <a:avLst/>
            </a:prstGeom>
          </p:spPr>
        </p:pic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xmlns="" id="{E6E3C2AE-7FCA-4058-AD3B-96F679758DD8}"/>
                </a:ext>
              </a:extLst>
            </p:cNvPr>
            <p:cNvSpPr/>
            <p:nvPr/>
          </p:nvSpPr>
          <p:spPr>
            <a:xfrm>
              <a:off x="3167844" y="2955911"/>
              <a:ext cx="684076" cy="339379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xmlns="" id="{83F0F346-7E4F-4388-9DB0-AE5487CD3627}"/>
                </a:ext>
              </a:extLst>
            </p:cNvPr>
            <p:cNvSpPr/>
            <p:nvPr/>
          </p:nvSpPr>
          <p:spPr>
            <a:xfrm>
              <a:off x="1979712" y="4651128"/>
              <a:ext cx="612068" cy="339379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xmlns="" id="{092DBD9F-5601-4119-92BA-FF49C0EA7D61}"/>
                </a:ext>
              </a:extLst>
            </p:cNvPr>
            <p:cNvSpPr/>
            <p:nvPr/>
          </p:nvSpPr>
          <p:spPr>
            <a:xfrm>
              <a:off x="4725986" y="4651127"/>
              <a:ext cx="612068" cy="339379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xmlns="" id="{4FCEF33B-42B9-4F62-A4DD-A860E1C67A02}"/>
                </a:ext>
              </a:extLst>
            </p:cNvPr>
            <p:cNvSpPr txBox="1"/>
            <p:nvPr/>
          </p:nvSpPr>
          <p:spPr>
            <a:xfrm>
              <a:off x="3105478" y="2988867"/>
              <a:ext cx="684075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예각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xmlns="" id="{EF8AC6FA-A146-4B6F-BAC6-F0931580C2B3}"/>
                </a:ext>
              </a:extLst>
            </p:cNvPr>
            <p:cNvSpPr txBox="1"/>
            <p:nvPr/>
          </p:nvSpPr>
          <p:spPr>
            <a:xfrm>
              <a:off x="1997057" y="4628455"/>
              <a:ext cx="684075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예각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xmlns="" id="{33B29F38-0B5D-4618-93F9-012BC06C1469}"/>
                </a:ext>
              </a:extLst>
            </p:cNvPr>
            <p:cNvSpPr txBox="1"/>
            <p:nvPr/>
          </p:nvSpPr>
          <p:spPr>
            <a:xfrm>
              <a:off x="3843338" y="4436095"/>
              <a:ext cx="684075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9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예각</a:t>
              </a:r>
              <a:endPara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48627"/>
              </p:ext>
            </p:extLst>
          </p:nvPr>
        </p:nvGraphicFramePr>
        <p:xfrm>
          <a:off x="179388" y="654012"/>
          <a:ext cx="8774172" cy="4876608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625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9389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 애니메이션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하늘 위 삼각형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38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32~33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suh_h_0402_02_0005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예각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직각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둔각 찾아보기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38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32~33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suh_h_0402_02_0005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suh_h_0402_02_0005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각의 크기에 따라 삼각형 분류하기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38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32~33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suh_h_0402_02_0005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약속 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약속하기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예각삼각형과 둔각삼각형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알아보기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32~33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suh_h_0402_02_0005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_201_2.html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645219511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여러 가지 삼각형 그리기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32~33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suh_h_0402_02_0005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짝과 함께 척척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짝과 함께 척척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32~33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suh_h_0402_02_0005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86629229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suh_h_0402_02_0005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suh_h_0402_02_0005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suh_h_0402_02_0005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_401_1.html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핵심 정리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6290057" y="53012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suh_h_0402_02_0005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</a:t>
            </a:r>
          </a:p>
        </p:txBody>
      </p:sp>
      <p:sp>
        <p:nvSpPr>
          <p:cNvPr id="2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3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900" dirty="0" smtClean="0">
                <a:latin typeface="맑은 고딕" pitchFamily="50" charset="-127"/>
                <a:ea typeface="맑은 고딕" pitchFamily="50" charset="-127"/>
              </a:rPr>
              <a:t>삼각형을 분류해 볼까요</a:t>
            </a:r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2345056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삽화에 텍스트 지우고 직접 삽입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4-2\app\resource\contents\lesson02\ops\2\images\2_4\2_4_4_02.svg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2470326" y="2208480"/>
            <a:ext cx="328980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한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각이 둔각인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삼각형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046" y="235310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4">
            <a:extLst>
              <a:ext uri="{FF2B5EF4-FFF2-40B4-BE49-F238E27FC236}">
                <a16:creationId xmlns:a16="http://schemas.microsoft.com/office/drawing/2014/main" xmlns="" id="{FD083FB0-3E49-4C42-9187-D311899766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1465" y="201744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TextBox 34"/>
          <p:cNvSpPr txBox="1"/>
          <p:nvPr/>
        </p:nvSpPr>
        <p:spPr>
          <a:xfrm>
            <a:off x="7018371" y="1092168"/>
            <a:ext cx="21256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없음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sp>
        <p:nvSpPr>
          <p:cNvPr id="36" name="모서리가 둥근 직사각형 35"/>
          <p:cNvSpPr/>
          <p:nvPr/>
        </p:nvSpPr>
        <p:spPr>
          <a:xfrm>
            <a:off x="6020718" y="1149790"/>
            <a:ext cx="252028" cy="22698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여기어때 잘난체" pitchFamily="50" charset="-127"/>
                <a:ea typeface="여기어때 잘난체" pitchFamily="50" charset="-127"/>
              </a:rPr>
              <a:t>1</a:t>
            </a:r>
            <a:endParaRPr lang="ko-KR" altLang="en-US" dirty="0">
              <a:solidFill>
                <a:schemeClr val="bg1"/>
              </a:solidFill>
              <a:latin typeface="여기어때 잘난체" pitchFamily="50" charset="-127"/>
              <a:ea typeface="여기어때 잘난체" pitchFamily="50" charset="-127"/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6312312" y="1149790"/>
            <a:ext cx="252028" cy="226982"/>
          </a:xfrm>
          <a:prstGeom prst="roundRect">
            <a:avLst/>
          </a:prstGeom>
          <a:solidFill>
            <a:schemeClr val="accent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여기어때 잘난체" pitchFamily="50" charset="-127"/>
                <a:ea typeface="여기어때 잘난체" pitchFamily="50" charset="-127"/>
              </a:rPr>
              <a:t>2</a:t>
            </a:r>
            <a:endParaRPr lang="ko-KR" altLang="en-US" dirty="0">
              <a:solidFill>
                <a:schemeClr val="bg1"/>
              </a:solidFill>
              <a:latin typeface="여기어때 잘난체" pitchFamily="50" charset="-127"/>
              <a:ea typeface="여기어때 잘난체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3EF3666F-D9BE-46CE-A706-11D656AD9E69}"/>
              </a:ext>
            </a:extLst>
          </p:cNvPr>
          <p:cNvSpPr/>
          <p:nvPr/>
        </p:nvSpPr>
        <p:spPr bwMode="auto">
          <a:xfrm>
            <a:off x="662274" y="2217534"/>
            <a:ext cx="1735125" cy="35365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ko-KR" altLang="en-US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둔각삼각형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899592" y="2708920"/>
            <a:ext cx="5015372" cy="2755609"/>
            <a:chOff x="1211563" y="2766996"/>
            <a:chExt cx="4153710" cy="2282184"/>
          </a:xfrm>
        </p:grpSpPr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xmlns="" id="{63E2B815-A445-4979-8D7D-BF408AA001E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1563" y="2766996"/>
              <a:ext cx="4153710" cy="2282184"/>
            </a:xfrm>
            <a:prstGeom prst="rect">
              <a:avLst/>
            </a:prstGeom>
          </p:spPr>
        </p:pic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xmlns="" id="{824DCB73-871C-4E74-AA10-DFE6BC713BA0}"/>
                </a:ext>
              </a:extLst>
            </p:cNvPr>
            <p:cNvSpPr/>
            <p:nvPr/>
          </p:nvSpPr>
          <p:spPr>
            <a:xfrm>
              <a:off x="4368140" y="4665935"/>
              <a:ext cx="698935" cy="339379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xmlns="" id="{ED2A54F0-3B73-4731-8D9B-351723F5B1B7}"/>
                </a:ext>
              </a:extLst>
            </p:cNvPr>
            <p:cNvSpPr/>
            <p:nvPr/>
          </p:nvSpPr>
          <p:spPr>
            <a:xfrm>
              <a:off x="4666338" y="2766996"/>
              <a:ext cx="698935" cy="339379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xmlns="" id="{29A074FA-35AB-470E-A133-E44225F65439}"/>
                </a:ext>
              </a:extLst>
            </p:cNvPr>
            <p:cNvSpPr/>
            <p:nvPr/>
          </p:nvSpPr>
          <p:spPr>
            <a:xfrm>
              <a:off x="1211563" y="4602179"/>
              <a:ext cx="698935" cy="403135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72575764-97FD-4C38-8119-FFFD0D090377}"/>
                </a:ext>
              </a:extLst>
            </p:cNvPr>
            <p:cNvSpPr txBox="1"/>
            <p:nvPr/>
          </p:nvSpPr>
          <p:spPr>
            <a:xfrm>
              <a:off x="4666338" y="2829171"/>
              <a:ext cx="684075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예각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xmlns="" id="{6C884527-0CC7-4349-9B4A-D66CA478DC85}"/>
                </a:ext>
              </a:extLst>
            </p:cNvPr>
            <p:cNvSpPr txBox="1"/>
            <p:nvPr/>
          </p:nvSpPr>
          <p:spPr>
            <a:xfrm>
              <a:off x="1262427" y="4611320"/>
              <a:ext cx="684075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예각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xmlns="" id="{EA56409B-11FE-4EFA-88E9-0DFBC6E70ECF}"/>
                </a:ext>
              </a:extLst>
            </p:cNvPr>
            <p:cNvSpPr txBox="1"/>
            <p:nvPr/>
          </p:nvSpPr>
          <p:spPr>
            <a:xfrm>
              <a:off x="4352243" y="4611320"/>
              <a:ext cx="684075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둔각</a:t>
              </a: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4E8B672E-DCAA-49D7-AF63-5BAEFAC5E768}"/>
              </a:ext>
            </a:extLst>
          </p:cNvPr>
          <p:cNvSpPr txBox="1"/>
          <p:nvPr/>
        </p:nvSpPr>
        <p:spPr>
          <a:xfrm>
            <a:off x="389042" y="1568115"/>
            <a:ext cx="622990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spc="-150" dirty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en-US" altLang="ko-KR" sz="1900" b="1" spc="-150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b="1" spc="-150" dirty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둔</a:t>
            </a:r>
            <a:r>
              <a:rPr lang="ko-KR" altLang="en-US" sz="1900" b="1" spc="-150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각삼각형</a:t>
            </a:r>
            <a:r>
              <a:rPr lang="en-US" altLang="ko-KR" sz="1900" b="1" spc="-150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b="1" spc="-150" dirty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7921224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727200" y="3092727"/>
            <a:ext cx="489158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어떤 삼각형인지 알아볼까요</a:t>
            </a:r>
            <a:endParaRPr lang="en-US" altLang="ko-KR" sz="19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6896" y="3222601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suh_h_0402_02_0005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</a:t>
            </a:r>
          </a:p>
        </p:txBody>
      </p:sp>
      <p:sp>
        <p:nvSpPr>
          <p:cNvPr id="2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2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삼각형을 분류해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355" y="3633734"/>
            <a:ext cx="1083857" cy="355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7779" y="3625496"/>
            <a:ext cx="1066375" cy="355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TextBox 53"/>
          <p:cNvSpPr txBox="1"/>
          <p:nvPr/>
        </p:nvSpPr>
        <p:spPr>
          <a:xfrm>
            <a:off x="2050948" y="3659806"/>
            <a:ext cx="1493638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40~41</a:t>
            </a:r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쪽</a:t>
            </a:r>
          </a:p>
        </p:txBody>
      </p:sp>
      <p:sp>
        <p:nvSpPr>
          <p:cNvPr id="26" name="TextBox 53"/>
          <p:cNvSpPr txBox="1"/>
          <p:nvPr/>
        </p:nvSpPr>
        <p:spPr>
          <a:xfrm>
            <a:off x="4717274" y="3659806"/>
            <a:ext cx="1397341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34~35</a:t>
            </a:r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쪽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xmlns="" id="{B1D38289-0FD9-465B-9DF8-4D3C5CEEEB53}"/>
              </a:ext>
            </a:extLst>
          </p:cNvPr>
          <p:cNvGrpSpPr/>
          <p:nvPr/>
        </p:nvGrpSpPr>
        <p:grpSpPr>
          <a:xfrm>
            <a:off x="323529" y="4525685"/>
            <a:ext cx="6348572" cy="1019175"/>
            <a:chOff x="723875" y="4653136"/>
            <a:chExt cx="6029325" cy="1019175"/>
          </a:xfrm>
        </p:grpSpPr>
        <p:pic>
          <p:nvPicPr>
            <p:cNvPr id="28" name="Picture 3">
              <a:extLst>
                <a:ext uri="{FF2B5EF4-FFF2-40B4-BE49-F238E27FC236}">
                  <a16:creationId xmlns:a16="http://schemas.microsoft.com/office/drawing/2014/main" xmlns="" id="{7B20B7B0-B365-4C9C-9C51-7BABF024DE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875" y="4653136"/>
              <a:ext cx="6029325" cy="1019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xmlns="" id="{4293DEC9-FC12-41E3-8EA6-C0682CF6B762}"/>
                </a:ext>
              </a:extLst>
            </p:cNvPr>
            <p:cNvSpPr txBox="1"/>
            <p:nvPr/>
          </p:nvSpPr>
          <p:spPr>
            <a:xfrm>
              <a:off x="2122105" y="5013875"/>
              <a:ext cx="2880320" cy="276999"/>
            </a:xfrm>
            <a:prstGeom prst="rect">
              <a:avLst/>
            </a:prstGeom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kumimoji="1" lang="ko-KR" altLang="en-US" sz="1200" b="1" i="0" kern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</a:t>
              </a:r>
              <a:r>
                <a:rPr kumimoji="1" lang="en-US" altLang="ko-KR" sz="1200" b="1" i="0" kern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kumimoji="1" lang="ko-KR" altLang="en-US" sz="1200" b="1" i="0" kern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각도기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문제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게이트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3~4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학년군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)4-2_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확인문제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_2_05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버튼은 게이트 화면에만 있음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suh_h_0402_02_0005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</a:t>
            </a:r>
          </a:p>
        </p:txBody>
      </p:sp>
      <p:sp>
        <p:nvSpPr>
          <p:cNvPr id="1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1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삼각형을 분류해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63" y="872716"/>
            <a:ext cx="6895665" cy="4752528"/>
          </a:xfrm>
          <a:prstGeom prst="rect">
            <a:avLst/>
          </a:prstGeom>
        </p:spPr>
      </p:pic>
      <p:sp>
        <p:nvSpPr>
          <p:cNvPr id="21" name="타원 20"/>
          <p:cNvSpPr/>
          <p:nvPr/>
        </p:nvSpPr>
        <p:spPr>
          <a:xfrm>
            <a:off x="215516" y="946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3522872" y="4293096"/>
            <a:ext cx="50906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#2~3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49452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각의 크기에 따라 삼각형을 분류해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suh_h_0402_02_0005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</a:t>
            </a:r>
          </a:p>
        </p:txBody>
      </p:sp>
      <p:sp>
        <p:nvSpPr>
          <p:cNvPr id="5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5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삼각형을 분류해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순서도: 대체 처리 67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71" name="순서도: 대체 처리 70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119" name="순서도: 대체 처리 118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TextBox 119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121" name="순서도: 대체 처리 120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TextBox 121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123" name="순서도: 대체 처리 122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TextBox 123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125" name="순서도: 대체 처리 124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TextBox 125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127" name="순서도: 대체 처리 126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TextBox 127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29" name="순서도: 대체 처리 128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TextBox 129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31" name="순서도: 대체 처리 130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TextBox 131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33" name="순서도: 대체 처리 132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TextBox 133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xmlns="" id="{E5A3C13C-F654-4985-94A0-C2FB1C3348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99" name="Group 1072">
            <a:extLst>
              <a:ext uri="{FF2B5EF4-FFF2-40B4-BE49-F238E27FC236}">
                <a16:creationId xmlns:a16="http://schemas.microsoft.com/office/drawing/2014/main" xmlns="" id="{8CD28677-A076-4240-A795-B26623A66B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8190670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삽화에 텍스트 지우고 직접 삽입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4-2\app\resource\data\02\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교수 학습 자료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도형 그림 자료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\165.jpg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526D7B91-392C-4233-88AC-FDF20129D0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7637" y="2049003"/>
            <a:ext cx="4259950" cy="2172497"/>
          </a:xfrm>
          <a:prstGeom prst="rect">
            <a:avLst/>
          </a:prstGeom>
        </p:spPr>
      </p:pic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xmlns="" id="{7C837753-DC7E-FB64-4E52-B36E08A5E6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6700351"/>
              </p:ext>
            </p:extLst>
          </p:nvPr>
        </p:nvGraphicFramePr>
        <p:xfrm>
          <a:off x="568018" y="4329100"/>
          <a:ext cx="5840187" cy="762000"/>
        </p:xfrm>
        <a:graphic>
          <a:graphicData uri="http://schemas.openxmlformats.org/drawingml/2006/table">
            <a:tbl>
              <a:tblPr firstRow="1" bandRow="1">
                <a:solidFill>
                  <a:srgbClr val="AE7C65"/>
                </a:solidFill>
                <a:tableStyleId>{5C22544A-7EE6-4342-B048-85BDC9FD1C3A}</a:tableStyleId>
              </a:tblPr>
              <a:tblGrid>
                <a:gridCol w="1946729">
                  <a:extLst>
                    <a:ext uri="{9D8B030D-6E8A-4147-A177-3AD203B41FA5}">
                      <a16:colId xmlns:a16="http://schemas.microsoft.com/office/drawing/2014/main" xmlns="" val="1368223257"/>
                    </a:ext>
                  </a:extLst>
                </a:gridCol>
                <a:gridCol w="1946729">
                  <a:extLst>
                    <a:ext uri="{9D8B030D-6E8A-4147-A177-3AD203B41FA5}">
                      <a16:colId xmlns:a16="http://schemas.microsoft.com/office/drawing/2014/main" xmlns="" val="4215599176"/>
                    </a:ext>
                  </a:extLst>
                </a:gridCol>
                <a:gridCol w="1946729">
                  <a:extLst>
                    <a:ext uri="{9D8B030D-6E8A-4147-A177-3AD203B41FA5}">
                      <a16:colId xmlns:a16="http://schemas.microsoft.com/office/drawing/2014/main" xmlns="" val="28100193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예각삼각형</a:t>
                      </a: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직각삼각형</a:t>
                      </a: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둔각삼각형</a:t>
                      </a: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77027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가</a:t>
                      </a:r>
                      <a:r>
                        <a:rPr kumimoji="1" lang="en-US" altLang="ko-KR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</a:t>
                      </a: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나</a:t>
                      </a:r>
                      <a:r>
                        <a:rPr kumimoji="1" lang="en-US" altLang="ko-KR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마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라</a:t>
                      </a:r>
                      <a:r>
                        <a:rPr kumimoji="1" lang="en-US" altLang="ko-KR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바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7870310"/>
                  </a:ext>
                </a:extLst>
              </a:tr>
            </a:tbl>
          </a:graphicData>
        </a:graphic>
      </p:graphicFrame>
      <p:pic>
        <p:nvPicPr>
          <p:cNvPr id="48" name="그림 47">
            <a:extLst>
              <a:ext uri="{FF2B5EF4-FFF2-40B4-BE49-F238E27FC236}">
                <a16:creationId xmlns:a16="http://schemas.microsoft.com/office/drawing/2014/main" xmlns="" id="{FD3AC421-6161-CA11-43B9-08E180FFA3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7497" y="4520458"/>
            <a:ext cx="353133" cy="355000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xmlns="" id="{81CCBB3D-2531-281A-C0BF-2D6071E0F7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7938" y="4520458"/>
            <a:ext cx="353133" cy="355000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xmlns="" id="{6F13C9C8-8BC8-C9B4-9623-53847BFE51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2817" y="4520458"/>
            <a:ext cx="353133" cy="355000"/>
          </a:xfrm>
          <a:prstGeom prst="rect">
            <a:avLst/>
          </a:prstGeom>
        </p:spPr>
      </p:pic>
      <p:pic>
        <p:nvPicPr>
          <p:cNvPr id="62" name="Picture 6">
            <a:extLst>
              <a:ext uri="{FF2B5EF4-FFF2-40B4-BE49-F238E27FC236}">
                <a16:creationId xmlns:a16="http://schemas.microsoft.com/office/drawing/2014/main" xmlns="" id="{7E736757-098C-023C-79C7-54ED02CB94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" name="Picture 12">
            <a:extLst>
              <a:ext uri="{FF2B5EF4-FFF2-40B4-BE49-F238E27FC236}">
                <a16:creationId xmlns:a16="http://schemas.microsoft.com/office/drawing/2014/main" xmlns="" id="{B0EB1338-AA2D-6040-8EE7-ACC71D306A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타원 63">
            <a:extLst>
              <a:ext uri="{FF2B5EF4-FFF2-40B4-BE49-F238E27FC236}">
                <a16:creationId xmlns:a16="http://schemas.microsoft.com/office/drawing/2014/main" xmlns="" id="{F0F7F163-CB22-A971-331D-8CB603088642}"/>
              </a:ext>
            </a:extLst>
          </p:cNvPr>
          <p:cNvSpPr/>
          <p:nvPr/>
        </p:nvSpPr>
        <p:spPr>
          <a:xfrm>
            <a:off x="4916931" y="494598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xmlns="" id="{8EEDEDAB-4C7A-D0C6-5CD6-0D44340AEE8A}"/>
              </a:ext>
            </a:extLst>
          </p:cNvPr>
          <p:cNvSpPr/>
          <p:nvPr/>
        </p:nvSpPr>
        <p:spPr>
          <a:xfrm>
            <a:off x="5914607" y="494598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xmlns="" id="{701FC616-D6B0-D954-443D-1232EE66030C}"/>
              </a:ext>
            </a:extLst>
          </p:cNvPr>
          <p:cNvSpPr/>
          <p:nvPr/>
        </p:nvSpPr>
        <p:spPr>
          <a:xfrm>
            <a:off x="1836861" y="2766106"/>
            <a:ext cx="322871" cy="30480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369C8F7A-6686-31F0-B7A6-AA9CC957BB25}"/>
              </a:ext>
            </a:extLst>
          </p:cNvPr>
          <p:cNvSpPr txBox="1"/>
          <p:nvPr/>
        </p:nvSpPr>
        <p:spPr>
          <a:xfrm>
            <a:off x="1680229" y="2673635"/>
            <a:ext cx="73068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xmlns="" id="{CD6576C1-68DE-929A-DE17-75E4E9216900}"/>
              </a:ext>
            </a:extLst>
          </p:cNvPr>
          <p:cNvSpPr/>
          <p:nvPr/>
        </p:nvSpPr>
        <p:spPr>
          <a:xfrm>
            <a:off x="4742316" y="2523052"/>
            <a:ext cx="250442" cy="26691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xmlns="" id="{FB42590D-3195-5573-A4F1-94A3617E3C91}"/>
              </a:ext>
            </a:extLst>
          </p:cNvPr>
          <p:cNvSpPr/>
          <p:nvPr/>
        </p:nvSpPr>
        <p:spPr>
          <a:xfrm>
            <a:off x="2337497" y="3590368"/>
            <a:ext cx="250442" cy="26691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xmlns="" id="{DF0E869A-8EE3-3D8E-02F4-1C263CC2D872}"/>
              </a:ext>
            </a:extLst>
          </p:cNvPr>
          <p:cNvSpPr/>
          <p:nvPr/>
        </p:nvSpPr>
        <p:spPr>
          <a:xfrm>
            <a:off x="3167996" y="2493534"/>
            <a:ext cx="248016" cy="251024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xmlns="" id="{9147215A-894B-CBA1-19FB-98E615107C13}"/>
              </a:ext>
            </a:extLst>
          </p:cNvPr>
          <p:cNvSpPr/>
          <p:nvPr/>
        </p:nvSpPr>
        <p:spPr>
          <a:xfrm>
            <a:off x="3633460" y="2945394"/>
            <a:ext cx="248016" cy="251024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xmlns="" id="{E3ACAB1E-DBAA-09E8-A4A3-4642F3D70430}"/>
              </a:ext>
            </a:extLst>
          </p:cNvPr>
          <p:cNvSpPr/>
          <p:nvPr/>
        </p:nvSpPr>
        <p:spPr>
          <a:xfrm>
            <a:off x="4366228" y="3556688"/>
            <a:ext cx="225964" cy="210872"/>
          </a:xfrm>
          <a:prstGeom prst="roundRect">
            <a:avLst>
              <a:gd name="adj" fmla="val 31121"/>
            </a:avLst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xmlns="" id="{D17B9D79-1B98-516B-440F-C12B722805C9}"/>
              </a:ext>
            </a:extLst>
          </p:cNvPr>
          <p:cNvSpPr txBox="1"/>
          <p:nvPr/>
        </p:nvSpPr>
        <p:spPr>
          <a:xfrm>
            <a:off x="2931322" y="2412739"/>
            <a:ext cx="73068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나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388C6E73-5173-FF9E-EBCF-3D30D24B96CA}"/>
              </a:ext>
            </a:extLst>
          </p:cNvPr>
          <p:cNvSpPr txBox="1"/>
          <p:nvPr/>
        </p:nvSpPr>
        <p:spPr>
          <a:xfrm>
            <a:off x="4516468" y="2493534"/>
            <a:ext cx="73068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다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xmlns="" id="{7A8C13D3-51BD-53CF-6957-36E8EEFEB43F}"/>
              </a:ext>
            </a:extLst>
          </p:cNvPr>
          <p:cNvSpPr txBox="1"/>
          <p:nvPr/>
        </p:nvSpPr>
        <p:spPr>
          <a:xfrm>
            <a:off x="2147802" y="3542394"/>
            <a:ext cx="73068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라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xmlns="" id="{8E1E4AD6-E9C5-6EE6-907B-CE7CF44FD757}"/>
              </a:ext>
            </a:extLst>
          </p:cNvPr>
          <p:cNvSpPr txBox="1"/>
          <p:nvPr/>
        </p:nvSpPr>
        <p:spPr>
          <a:xfrm>
            <a:off x="3416012" y="2921377"/>
            <a:ext cx="73068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마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xmlns="" id="{DDC78E90-CE07-C0D5-4975-2A72C5AC9E0D}"/>
              </a:ext>
            </a:extLst>
          </p:cNvPr>
          <p:cNvSpPr txBox="1"/>
          <p:nvPr/>
        </p:nvSpPr>
        <p:spPr>
          <a:xfrm>
            <a:off x="4117713" y="3481288"/>
            <a:ext cx="73068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바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xmlns="" id="{4FC32165-990B-AD9B-EEF6-1C78DADFA965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631737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각의 크기에 따라 삼각형을 분류해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suh_h_0402_02_0005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</a:t>
            </a:r>
          </a:p>
        </p:txBody>
      </p:sp>
      <p:sp>
        <p:nvSpPr>
          <p:cNvPr id="5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5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삼각형을 분류해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순서도: 대체 처리 67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71" name="순서도: 대체 처리 70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119" name="순서도: 대체 처리 118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TextBox 119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121" name="순서도: 대체 처리 120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TextBox 121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123" name="순서도: 대체 처리 122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TextBox 123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125" name="순서도: 대체 처리 124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TextBox 125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127" name="순서도: 대체 처리 126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TextBox 127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29" name="순서도: 대체 처리 128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TextBox 129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31" name="순서도: 대체 처리 130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TextBox 131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33" name="순서도: 대체 처리 132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TextBox 133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xmlns="" id="{E5A3C13C-F654-4985-94A0-C2FB1C3348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526D7B91-392C-4233-88AC-FDF20129D0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7637" y="2049003"/>
            <a:ext cx="4259950" cy="2172497"/>
          </a:xfrm>
          <a:prstGeom prst="rect">
            <a:avLst/>
          </a:prstGeom>
        </p:spPr>
      </p:pic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xmlns="" id="{7C837753-DC7E-FB64-4E52-B36E08A5E68C}"/>
              </a:ext>
            </a:extLst>
          </p:cNvPr>
          <p:cNvGraphicFramePr>
            <a:graphicFrameLocks noGrp="1"/>
          </p:cNvGraphicFramePr>
          <p:nvPr/>
        </p:nvGraphicFramePr>
        <p:xfrm>
          <a:off x="568018" y="4329100"/>
          <a:ext cx="5840187" cy="741680"/>
        </p:xfrm>
        <a:graphic>
          <a:graphicData uri="http://schemas.openxmlformats.org/drawingml/2006/table">
            <a:tbl>
              <a:tblPr firstRow="1" bandRow="1">
                <a:solidFill>
                  <a:srgbClr val="AE7C65"/>
                </a:solidFill>
                <a:tableStyleId>{5C22544A-7EE6-4342-B048-85BDC9FD1C3A}</a:tableStyleId>
              </a:tblPr>
              <a:tblGrid>
                <a:gridCol w="1946729">
                  <a:extLst>
                    <a:ext uri="{9D8B030D-6E8A-4147-A177-3AD203B41FA5}">
                      <a16:colId xmlns:a16="http://schemas.microsoft.com/office/drawing/2014/main" xmlns="" val="1368223257"/>
                    </a:ext>
                  </a:extLst>
                </a:gridCol>
                <a:gridCol w="1946729">
                  <a:extLst>
                    <a:ext uri="{9D8B030D-6E8A-4147-A177-3AD203B41FA5}">
                      <a16:colId xmlns:a16="http://schemas.microsoft.com/office/drawing/2014/main" xmlns="" val="4215599176"/>
                    </a:ext>
                  </a:extLst>
                </a:gridCol>
                <a:gridCol w="1946729">
                  <a:extLst>
                    <a:ext uri="{9D8B030D-6E8A-4147-A177-3AD203B41FA5}">
                      <a16:colId xmlns:a16="http://schemas.microsoft.com/office/drawing/2014/main" xmlns="" val="28100193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예각삼각형</a:t>
                      </a: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직각삼각형</a:t>
                      </a: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둔각삼각형</a:t>
                      </a: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77027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가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</a:t>
                      </a: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나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마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라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바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7870310"/>
                  </a:ext>
                </a:extLst>
              </a:tr>
            </a:tbl>
          </a:graphicData>
        </a:graphic>
      </p:graphicFrame>
      <p:pic>
        <p:nvPicPr>
          <p:cNvPr id="48" name="그림 47">
            <a:extLst>
              <a:ext uri="{FF2B5EF4-FFF2-40B4-BE49-F238E27FC236}">
                <a16:creationId xmlns:a16="http://schemas.microsoft.com/office/drawing/2014/main" xmlns="" id="{FD3AC421-6161-CA11-43B9-08E180FFA3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7497" y="4520458"/>
            <a:ext cx="353133" cy="355000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xmlns="" id="{81CCBB3D-2531-281A-C0BF-2D6071E0F7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7938" y="4520458"/>
            <a:ext cx="353133" cy="355000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xmlns="" id="{6F13C9C8-8BC8-C9B4-9623-53847BFE51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2817" y="4520458"/>
            <a:ext cx="353133" cy="355000"/>
          </a:xfrm>
          <a:prstGeom prst="rect">
            <a:avLst/>
          </a:prstGeom>
        </p:spPr>
      </p:pic>
      <p:pic>
        <p:nvPicPr>
          <p:cNvPr id="62" name="Picture 6">
            <a:extLst>
              <a:ext uri="{FF2B5EF4-FFF2-40B4-BE49-F238E27FC236}">
                <a16:creationId xmlns:a16="http://schemas.microsoft.com/office/drawing/2014/main" xmlns="" id="{7E736757-098C-023C-79C7-54ED02CB94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" name="Picture 12">
            <a:extLst>
              <a:ext uri="{FF2B5EF4-FFF2-40B4-BE49-F238E27FC236}">
                <a16:creationId xmlns:a16="http://schemas.microsoft.com/office/drawing/2014/main" xmlns="" id="{B0EB1338-AA2D-6040-8EE7-ACC71D306A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직사각형 66">
            <a:extLst>
              <a:ext uri="{FF2B5EF4-FFF2-40B4-BE49-F238E27FC236}">
                <a16:creationId xmlns:a16="http://schemas.microsoft.com/office/drawing/2014/main" xmlns="" id="{701FC616-D6B0-D954-443D-1232EE66030C}"/>
              </a:ext>
            </a:extLst>
          </p:cNvPr>
          <p:cNvSpPr/>
          <p:nvPr/>
        </p:nvSpPr>
        <p:spPr>
          <a:xfrm>
            <a:off x="1836861" y="2766106"/>
            <a:ext cx="322871" cy="30480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369C8F7A-6686-31F0-B7A6-AA9CC957BB25}"/>
              </a:ext>
            </a:extLst>
          </p:cNvPr>
          <p:cNvSpPr txBox="1"/>
          <p:nvPr/>
        </p:nvSpPr>
        <p:spPr>
          <a:xfrm>
            <a:off x="1680229" y="2673635"/>
            <a:ext cx="73068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xmlns="" id="{CD6576C1-68DE-929A-DE17-75E4E9216900}"/>
              </a:ext>
            </a:extLst>
          </p:cNvPr>
          <p:cNvSpPr/>
          <p:nvPr/>
        </p:nvSpPr>
        <p:spPr>
          <a:xfrm>
            <a:off x="4742316" y="2523052"/>
            <a:ext cx="250442" cy="26691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xmlns="" id="{FB42590D-3195-5573-A4F1-94A3617E3C91}"/>
              </a:ext>
            </a:extLst>
          </p:cNvPr>
          <p:cNvSpPr/>
          <p:nvPr/>
        </p:nvSpPr>
        <p:spPr>
          <a:xfrm>
            <a:off x="2337497" y="3590368"/>
            <a:ext cx="250442" cy="26691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xmlns="" id="{DF0E869A-8EE3-3D8E-02F4-1C263CC2D872}"/>
              </a:ext>
            </a:extLst>
          </p:cNvPr>
          <p:cNvSpPr/>
          <p:nvPr/>
        </p:nvSpPr>
        <p:spPr>
          <a:xfrm>
            <a:off x="3167996" y="2493534"/>
            <a:ext cx="248016" cy="251024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xmlns="" id="{9147215A-894B-CBA1-19FB-98E615107C13}"/>
              </a:ext>
            </a:extLst>
          </p:cNvPr>
          <p:cNvSpPr/>
          <p:nvPr/>
        </p:nvSpPr>
        <p:spPr>
          <a:xfrm>
            <a:off x="3633460" y="2945394"/>
            <a:ext cx="248016" cy="251024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xmlns="" id="{E3ACAB1E-DBAA-09E8-A4A3-4642F3D70430}"/>
              </a:ext>
            </a:extLst>
          </p:cNvPr>
          <p:cNvSpPr/>
          <p:nvPr/>
        </p:nvSpPr>
        <p:spPr>
          <a:xfrm>
            <a:off x="4366228" y="3556688"/>
            <a:ext cx="225964" cy="210872"/>
          </a:xfrm>
          <a:prstGeom prst="roundRect">
            <a:avLst>
              <a:gd name="adj" fmla="val 31121"/>
            </a:avLst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xmlns="" id="{D17B9D79-1B98-516B-440F-C12B722805C9}"/>
              </a:ext>
            </a:extLst>
          </p:cNvPr>
          <p:cNvSpPr txBox="1"/>
          <p:nvPr/>
        </p:nvSpPr>
        <p:spPr>
          <a:xfrm>
            <a:off x="2931322" y="2412739"/>
            <a:ext cx="73068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나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388C6E73-5173-FF9E-EBCF-3D30D24B96CA}"/>
              </a:ext>
            </a:extLst>
          </p:cNvPr>
          <p:cNvSpPr txBox="1"/>
          <p:nvPr/>
        </p:nvSpPr>
        <p:spPr>
          <a:xfrm>
            <a:off x="4516468" y="2493534"/>
            <a:ext cx="73068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다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xmlns="" id="{7A8C13D3-51BD-53CF-6957-36E8EEFEB43F}"/>
              </a:ext>
            </a:extLst>
          </p:cNvPr>
          <p:cNvSpPr txBox="1"/>
          <p:nvPr/>
        </p:nvSpPr>
        <p:spPr>
          <a:xfrm>
            <a:off x="2147802" y="3542394"/>
            <a:ext cx="73068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라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xmlns="" id="{8E1E4AD6-E9C5-6EE6-907B-CE7CF44FD757}"/>
              </a:ext>
            </a:extLst>
          </p:cNvPr>
          <p:cNvSpPr txBox="1"/>
          <p:nvPr/>
        </p:nvSpPr>
        <p:spPr>
          <a:xfrm>
            <a:off x="3416012" y="2921377"/>
            <a:ext cx="73068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마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xmlns="" id="{DDC78E90-CE07-C0D5-4975-2A72C5AC9E0D}"/>
              </a:ext>
            </a:extLst>
          </p:cNvPr>
          <p:cNvSpPr txBox="1"/>
          <p:nvPr/>
        </p:nvSpPr>
        <p:spPr>
          <a:xfrm>
            <a:off x="4117713" y="3481288"/>
            <a:ext cx="73068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바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B5EE6163-5DFC-330E-BC59-3EFAD7E6115D}"/>
              </a:ext>
            </a:extLst>
          </p:cNvPr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xmlns="" id="{5CC5F13C-CFA6-C4B9-6CDF-98A5F56FA630}"/>
              </a:ext>
            </a:extLst>
          </p:cNvPr>
          <p:cNvGrpSpPr/>
          <p:nvPr/>
        </p:nvGrpSpPr>
        <p:grpSpPr>
          <a:xfrm>
            <a:off x="198562" y="3838340"/>
            <a:ext cx="6667165" cy="1399025"/>
            <a:chOff x="192745" y="3874265"/>
            <a:chExt cx="6667165" cy="1399025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xmlns="" id="{A206797D-534E-1DF5-4C8F-C28641EE5DCB}"/>
                </a:ext>
              </a:extLst>
            </p:cNvPr>
            <p:cNvSpPr/>
            <p:nvPr/>
          </p:nvSpPr>
          <p:spPr>
            <a:xfrm>
              <a:off x="192745" y="4067442"/>
              <a:ext cx="6667165" cy="101774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예각삼각형은 세 각이 모두 예각인 삼각형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직각삼각형은 한 각이 직각인 삼각형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둔각삼각형은 한 각이 둔각인 삼각형이므로 주어진 삼각형을 각의 크기에 따라 분류하면 다음과 같습니다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" name="모서리가 둥근 직사각형 38">
              <a:extLst>
                <a:ext uri="{FF2B5EF4-FFF2-40B4-BE49-F238E27FC236}">
                  <a16:creationId xmlns:a16="http://schemas.microsoft.com/office/drawing/2014/main" xmlns="" id="{8A534076-0488-B1B9-8A4B-5233BF406ED7}"/>
                </a:ext>
              </a:extLst>
            </p:cNvPr>
            <p:cNvSpPr/>
            <p:nvPr/>
          </p:nvSpPr>
          <p:spPr>
            <a:xfrm>
              <a:off x="338478" y="3874265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59" name="직각 삼각형 58">
              <a:extLst>
                <a:ext uri="{FF2B5EF4-FFF2-40B4-BE49-F238E27FC236}">
                  <a16:creationId xmlns:a16="http://schemas.microsoft.com/office/drawing/2014/main" xmlns="" id="{08C048FA-31AD-A20E-4D55-7ECF85BB6FAA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172137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예각삼각형과 둔각삼각형을 완성해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suh_h_0402_02_0005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</a:t>
            </a:r>
          </a:p>
        </p:txBody>
      </p:sp>
      <p:sp>
        <p:nvSpPr>
          <p:cNvPr id="5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5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삼각형을 분류해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3" name="그룹 72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75" name="순서도: 대체 처리 74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82" name="순서도: 대체 처리 81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TextBox 82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84" name="순서도: 대체 처리 83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TextBox 84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87" name="순서도: 대체 처리 86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89" name="순서도: 대체 처리 88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TextBox 89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1" name="순서도: 대체 처리 90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TextBox 91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3" name="순서도: 대체 처리 92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TextBox 93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5" name="순서도: 대체 처리 94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TextBox 95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97" name="순서도: 대체 처리 96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TextBox 103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graphicFrame>
        <p:nvGraphicFramePr>
          <p:cNvPr id="10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350792"/>
              </p:ext>
            </p:extLst>
          </p:nvPr>
        </p:nvGraphicFramePr>
        <p:xfrm>
          <a:off x="115384" y="6129300"/>
          <a:ext cx="6688864" cy="330396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303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삽화에 텍스트 지우고 직접 삽입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4-2\app\resource\data\02\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교수 학습 자료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도형 그림 자료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\166.jpg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pSp>
        <p:nvGrpSpPr>
          <p:cNvPr id="86" name="그룹 85">
            <a:extLst>
              <a:ext uri="{FF2B5EF4-FFF2-40B4-BE49-F238E27FC236}">
                <a16:creationId xmlns:a16="http://schemas.microsoft.com/office/drawing/2014/main" xmlns="" id="{A663E762-705F-4DC5-9E03-CDE82A424315}"/>
              </a:ext>
            </a:extLst>
          </p:cNvPr>
          <p:cNvGrpSpPr/>
          <p:nvPr/>
        </p:nvGrpSpPr>
        <p:grpSpPr>
          <a:xfrm>
            <a:off x="2735796" y="5267696"/>
            <a:ext cx="1637116" cy="263186"/>
            <a:chOff x="323528" y="260648"/>
            <a:chExt cx="1637116" cy="263186"/>
          </a:xfrm>
        </p:grpSpPr>
        <p:pic>
          <p:nvPicPr>
            <p:cNvPr id="98" name="Picture 11">
              <a:extLst>
                <a:ext uri="{FF2B5EF4-FFF2-40B4-BE49-F238E27FC236}">
                  <a16:creationId xmlns:a16="http://schemas.microsoft.com/office/drawing/2014/main" xmlns="" id="{CEA066F7-68ED-49F5-BBC4-4B7B582318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528" y="260648"/>
              <a:ext cx="254314" cy="2483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1" name="Picture 12">
              <a:extLst>
                <a:ext uri="{FF2B5EF4-FFF2-40B4-BE49-F238E27FC236}">
                  <a16:creationId xmlns:a16="http://schemas.microsoft.com/office/drawing/2014/main" xmlns="" id="{BF3631A3-A4B7-4A6F-BA1A-0783CFF490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5856" y="305006"/>
              <a:ext cx="484971" cy="1833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" name="Picture 13">
              <a:extLst>
                <a:ext uri="{FF2B5EF4-FFF2-40B4-BE49-F238E27FC236}">
                  <a16:creationId xmlns:a16="http://schemas.microsoft.com/office/drawing/2014/main" xmlns="" id="{D71DF56A-DFC1-4CE5-8A4A-106558CE40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1057" y="302049"/>
              <a:ext cx="496799" cy="189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" name="Picture 14">
              <a:extLst>
                <a:ext uri="{FF2B5EF4-FFF2-40B4-BE49-F238E27FC236}">
                  <a16:creationId xmlns:a16="http://schemas.microsoft.com/office/drawing/2014/main" xmlns="" id="{60E70C92-DF59-4217-9F13-06D9ADC2CC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00416" y="269520"/>
              <a:ext cx="260228" cy="2543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15" name="Picture 12">
            <a:extLst>
              <a:ext uri="{FF2B5EF4-FFF2-40B4-BE49-F238E27FC236}">
                <a16:creationId xmlns:a16="http://schemas.microsoft.com/office/drawing/2014/main" xmlns="" id="{3E256309-FE20-4768-8900-CA200BDA85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6" name="타원 115">
            <a:extLst>
              <a:ext uri="{FF2B5EF4-FFF2-40B4-BE49-F238E27FC236}">
                <a16:creationId xmlns:a16="http://schemas.microsoft.com/office/drawing/2014/main" xmlns="" id="{AE0201A6-C6DF-4A6B-ACFD-7A5237ED20AA}"/>
              </a:ext>
            </a:extLst>
          </p:cNvPr>
          <p:cNvSpPr/>
          <p:nvPr/>
        </p:nvSpPr>
        <p:spPr>
          <a:xfrm>
            <a:off x="4916931" y="494598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xmlns="" id="{117FEBAF-703E-4D9B-95B3-5B89CD64C0E8}"/>
              </a:ext>
            </a:extLst>
          </p:cNvPr>
          <p:cNvSpPr/>
          <p:nvPr/>
        </p:nvSpPr>
        <p:spPr>
          <a:xfrm>
            <a:off x="5914607" y="494598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#6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E8D9AF26-B512-6450-0064-6CD8E88B250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22769" y="2948507"/>
            <a:ext cx="3142431" cy="1911900"/>
          </a:xfrm>
          <a:prstGeom prst="rect">
            <a:avLst/>
          </a:prstGeom>
        </p:spPr>
      </p:pic>
      <p:grpSp>
        <p:nvGrpSpPr>
          <p:cNvPr id="59" name="그룹 58">
            <a:extLst>
              <a:ext uri="{FF2B5EF4-FFF2-40B4-BE49-F238E27FC236}">
                <a16:creationId xmlns:a16="http://schemas.microsoft.com/office/drawing/2014/main" xmlns="" id="{7110B6D9-4547-8393-BA45-DAD7FF60A309}"/>
              </a:ext>
            </a:extLst>
          </p:cNvPr>
          <p:cNvGrpSpPr/>
          <p:nvPr/>
        </p:nvGrpSpPr>
        <p:grpSpPr>
          <a:xfrm>
            <a:off x="4441505" y="2032156"/>
            <a:ext cx="2186869" cy="244716"/>
            <a:chOff x="5769785" y="1902948"/>
            <a:chExt cx="2186869" cy="244716"/>
          </a:xfrm>
        </p:grpSpPr>
        <p:pic>
          <p:nvPicPr>
            <p:cNvPr id="60" name="Picture 5">
              <a:extLst>
                <a:ext uri="{FF2B5EF4-FFF2-40B4-BE49-F238E27FC236}">
                  <a16:creationId xmlns:a16="http://schemas.microsoft.com/office/drawing/2014/main" xmlns="" id="{3033684E-1BCC-A08D-A62D-56D81E45C3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9785" y="1902948"/>
              <a:ext cx="1389855" cy="2424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xmlns="" id="{B7DF817E-BA49-076A-D10B-0EE9581ACEB4}"/>
                </a:ext>
              </a:extLst>
            </p:cNvPr>
            <p:cNvSpPr txBox="1"/>
            <p:nvPr/>
          </p:nvSpPr>
          <p:spPr>
            <a:xfrm>
              <a:off x="6084168" y="1916832"/>
              <a:ext cx="1872486" cy="2308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900" b="1" dirty="0">
                  <a:latin typeface="맑은 고딕" pitchFamily="50" charset="-127"/>
                  <a:ea typeface="맑은 고딕" pitchFamily="50" charset="-127"/>
                </a:rPr>
                <a:t>드래그</a:t>
              </a:r>
              <a:r>
                <a:rPr lang="ko-KR" altLang="en-US" sz="900" dirty="0">
                  <a:latin typeface="맑은 고딕" pitchFamily="50" charset="-127"/>
                  <a:ea typeface="맑은 고딕" pitchFamily="50" charset="-127"/>
                </a:rPr>
                <a:t>하여</a:t>
              </a:r>
              <a:r>
                <a:rPr lang="ko-KR" altLang="en-US" sz="900" b="1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900" dirty="0">
                  <a:latin typeface="맑은 고딕" pitchFamily="50" charset="-127"/>
                  <a:ea typeface="맑은 고딕" pitchFamily="50" charset="-127"/>
                </a:rPr>
                <a:t>삼각형을 </a:t>
              </a:r>
              <a:r>
                <a:rPr lang="ko-KR" altLang="en-US" sz="900" b="1" dirty="0" smtClean="0">
                  <a:latin typeface="맑은 고딕" pitchFamily="50" charset="-127"/>
                  <a:ea typeface="맑은 고딕" pitchFamily="50" charset="-127"/>
                </a:rPr>
                <a:t>그려</a:t>
              </a:r>
              <a:r>
                <a:rPr lang="ko-KR" altLang="en-US" sz="900" dirty="0" smtClean="0">
                  <a:latin typeface="맑은 고딕" pitchFamily="50" charset="-127"/>
                  <a:ea typeface="맑은 고딕" pitchFamily="50" charset="-127"/>
                </a:rPr>
                <a:t>보세</a:t>
              </a:r>
              <a:r>
                <a:rPr lang="ko-KR" altLang="en-US" sz="900" dirty="0">
                  <a:latin typeface="맑은 고딕" pitchFamily="50" charset="-127"/>
                  <a:ea typeface="맑은 고딕" pitchFamily="50" charset="-127"/>
                </a:rPr>
                <a:t>요</a:t>
              </a:r>
              <a:r>
                <a:rPr lang="en-US" altLang="ko-KR" sz="90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9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62" name="타원 61">
            <a:extLst>
              <a:ext uri="{FF2B5EF4-FFF2-40B4-BE49-F238E27FC236}">
                <a16:creationId xmlns:a16="http://schemas.microsoft.com/office/drawing/2014/main" xmlns="" id="{F542AFEB-0F85-DBAD-FC57-7EBE39D359A1}"/>
              </a:ext>
            </a:extLst>
          </p:cNvPr>
          <p:cNvSpPr/>
          <p:nvPr/>
        </p:nvSpPr>
        <p:spPr>
          <a:xfrm>
            <a:off x="6505414" y="189304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31BAAD31-BA53-1002-FAF1-1EC20F96D5AA}"/>
              </a:ext>
            </a:extLst>
          </p:cNvPr>
          <p:cNvSpPr txBox="1"/>
          <p:nvPr/>
        </p:nvSpPr>
        <p:spPr>
          <a:xfrm>
            <a:off x="7018371" y="1092168"/>
            <a:ext cx="2125629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지시문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볼드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드래그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그려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색상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박스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깜빡거리는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노란 점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드래그하는 기능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처음부터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나타나지 않음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 시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화면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D0CDAF2F-D092-46D1-FADA-63C8F78C6293}"/>
              </a:ext>
            </a:extLst>
          </p:cNvPr>
          <p:cNvSpPr txBox="1"/>
          <p:nvPr/>
        </p:nvSpPr>
        <p:spPr>
          <a:xfrm>
            <a:off x="2705499" y="2560787"/>
            <a:ext cx="1636135" cy="42564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예각삼각형</a:t>
            </a:r>
            <a:endParaRPr lang="ko-KR" altLang="en-US" sz="1900" dirty="0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xmlns="" id="{FB1E75B3-A0C1-1065-75C9-8BC84C997B18}"/>
              </a:ext>
            </a:extLst>
          </p:cNvPr>
          <p:cNvSpPr/>
          <p:nvPr/>
        </p:nvSpPr>
        <p:spPr>
          <a:xfrm>
            <a:off x="2587527" y="244120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Picture 2">
            <a:extLst>
              <a:ext uri="{FF2B5EF4-FFF2-40B4-BE49-F238E27FC236}">
                <a16:creationId xmlns:a16="http://schemas.microsoft.com/office/drawing/2014/main" xmlns="" id="{99C84D44-29DB-7A1D-DE70-B0615D7CC7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862" y="3025500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>
            <a:extLst>
              <a:ext uri="{FF2B5EF4-FFF2-40B4-BE49-F238E27FC236}">
                <a16:creationId xmlns:a16="http://schemas.microsoft.com/office/drawing/2014/main" xmlns="" id="{BD3961CD-3596-3356-47FC-941AB4A5B614}"/>
              </a:ext>
            </a:extLst>
          </p:cNvPr>
          <p:cNvSpPr/>
          <p:nvPr/>
        </p:nvSpPr>
        <p:spPr>
          <a:xfrm>
            <a:off x="1312263" y="294254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xmlns="" id="{332C9A4E-1310-39A1-2D5A-60B0648366D8}"/>
              </a:ext>
            </a:extLst>
          </p:cNvPr>
          <p:cNvSpPr/>
          <p:nvPr/>
        </p:nvSpPr>
        <p:spPr>
          <a:xfrm flipH="1">
            <a:off x="2754438" y="4345194"/>
            <a:ext cx="288056" cy="288056"/>
          </a:xfrm>
          <a:prstGeom prst="ellipse">
            <a:avLst/>
          </a:prstGeom>
          <a:solidFill>
            <a:srgbClr val="FFFF00">
              <a:alpha val="5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xmlns="" id="{AE3D62F2-608D-1F59-B7FE-69B156E02E42}"/>
              </a:ext>
            </a:extLst>
          </p:cNvPr>
          <p:cNvSpPr/>
          <p:nvPr/>
        </p:nvSpPr>
        <p:spPr>
          <a:xfrm>
            <a:off x="2527357" y="445472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xmlns="" id="{82D9A778-7B84-DA2D-5CD8-AB8C79ED69F8}"/>
              </a:ext>
            </a:extLst>
          </p:cNvPr>
          <p:cNvSpPr/>
          <p:nvPr/>
        </p:nvSpPr>
        <p:spPr>
          <a:xfrm>
            <a:off x="2524096" y="50853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#7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1F509B8D-8E4D-B743-9411-D2463D70AA7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221944" y="4779700"/>
            <a:ext cx="1660731" cy="1239177"/>
          </a:xfrm>
          <a:prstGeom prst="rect">
            <a:avLst/>
          </a:prstGeom>
        </p:spPr>
      </p:pic>
      <p:sp>
        <p:nvSpPr>
          <p:cNvPr id="57" name="타원 56">
            <a:extLst>
              <a:ext uri="{FF2B5EF4-FFF2-40B4-BE49-F238E27FC236}">
                <a16:creationId xmlns:a16="http://schemas.microsoft.com/office/drawing/2014/main" xmlns="" id="{332C9A4E-1310-39A1-2D5A-60B0648366D8}"/>
              </a:ext>
            </a:extLst>
          </p:cNvPr>
          <p:cNvSpPr/>
          <p:nvPr/>
        </p:nvSpPr>
        <p:spPr>
          <a:xfrm flipH="1">
            <a:off x="2720366" y="3170399"/>
            <a:ext cx="288056" cy="288056"/>
          </a:xfrm>
          <a:prstGeom prst="ellipse">
            <a:avLst/>
          </a:prstGeom>
          <a:solidFill>
            <a:srgbClr val="FFFF00">
              <a:alpha val="5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25705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예각삼각형과 둔각삼각형을 완성해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suh_h_0402_02_0005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</a:t>
            </a:r>
          </a:p>
        </p:txBody>
      </p:sp>
      <p:sp>
        <p:nvSpPr>
          <p:cNvPr id="5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5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삼각형을 분류해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3" name="그룹 72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75" name="순서도: 대체 처리 74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82" name="순서도: 대체 처리 81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TextBox 82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84" name="순서도: 대체 처리 83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TextBox 84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87" name="순서도: 대체 처리 86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89" name="순서도: 대체 처리 88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TextBox 89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1" name="순서도: 대체 처리 90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TextBox 91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3" name="순서도: 대체 처리 92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TextBox 93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5" name="순서도: 대체 처리 94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TextBox 95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97" name="순서도: 대체 처리 96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TextBox 103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xmlns="" id="{A663E762-705F-4DC5-9E03-CDE82A424315}"/>
              </a:ext>
            </a:extLst>
          </p:cNvPr>
          <p:cNvGrpSpPr/>
          <p:nvPr/>
        </p:nvGrpSpPr>
        <p:grpSpPr>
          <a:xfrm>
            <a:off x="2735796" y="5267696"/>
            <a:ext cx="1637116" cy="263186"/>
            <a:chOff x="323528" y="260648"/>
            <a:chExt cx="1637116" cy="263186"/>
          </a:xfrm>
        </p:grpSpPr>
        <p:pic>
          <p:nvPicPr>
            <p:cNvPr id="98" name="Picture 11">
              <a:extLst>
                <a:ext uri="{FF2B5EF4-FFF2-40B4-BE49-F238E27FC236}">
                  <a16:creationId xmlns:a16="http://schemas.microsoft.com/office/drawing/2014/main" xmlns="" id="{CEA066F7-68ED-49F5-BBC4-4B7B582318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528" y="260648"/>
              <a:ext cx="254314" cy="2483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1" name="Picture 12">
              <a:extLst>
                <a:ext uri="{FF2B5EF4-FFF2-40B4-BE49-F238E27FC236}">
                  <a16:creationId xmlns:a16="http://schemas.microsoft.com/office/drawing/2014/main" xmlns="" id="{BF3631A3-A4B7-4A6F-BA1A-0783CFF490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5856" y="305006"/>
              <a:ext cx="484971" cy="1833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" name="Picture 13">
              <a:extLst>
                <a:ext uri="{FF2B5EF4-FFF2-40B4-BE49-F238E27FC236}">
                  <a16:creationId xmlns:a16="http://schemas.microsoft.com/office/drawing/2014/main" xmlns="" id="{D71DF56A-DFC1-4CE5-8A4A-106558CE40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1057" y="302049"/>
              <a:ext cx="496799" cy="189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" name="Picture 14">
              <a:extLst>
                <a:ext uri="{FF2B5EF4-FFF2-40B4-BE49-F238E27FC236}">
                  <a16:creationId xmlns:a16="http://schemas.microsoft.com/office/drawing/2014/main" xmlns="" id="{60E70C92-DF59-4217-9F13-06D9ADC2CC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00416" y="269520"/>
              <a:ext cx="260228" cy="2543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15" name="Picture 12">
            <a:extLst>
              <a:ext uri="{FF2B5EF4-FFF2-40B4-BE49-F238E27FC236}">
                <a16:creationId xmlns:a16="http://schemas.microsoft.com/office/drawing/2014/main" xmlns="" id="{3E256309-FE20-4768-8900-CA200BDA85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E8D9AF26-B512-6450-0064-6CD8E88B250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22769" y="2948507"/>
            <a:ext cx="3142431" cy="1911900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D0CDAF2F-D092-46D1-FADA-63C8F78C6293}"/>
              </a:ext>
            </a:extLst>
          </p:cNvPr>
          <p:cNvSpPr txBox="1"/>
          <p:nvPr/>
        </p:nvSpPr>
        <p:spPr>
          <a:xfrm>
            <a:off x="2705499" y="2560787"/>
            <a:ext cx="1636135" cy="42564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예각삼각형</a:t>
            </a:r>
            <a:endParaRPr lang="ko-KR" altLang="en-US" sz="1900" dirty="0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xmlns="" id="{332C9A4E-1310-39A1-2D5A-60B0648366D8}"/>
              </a:ext>
            </a:extLst>
          </p:cNvPr>
          <p:cNvSpPr/>
          <p:nvPr/>
        </p:nvSpPr>
        <p:spPr>
          <a:xfrm flipH="1">
            <a:off x="2754438" y="4345194"/>
            <a:ext cx="288056" cy="288056"/>
          </a:xfrm>
          <a:prstGeom prst="ellipse">
            <a:avLst/>
          </a:prstGeom>
          <a:solidFill>
            <a:srgbClr val="FFFF00">
              <a:alpha val="5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F77FFB7D-7311-2D85-A510-141573AC80BE}"/>
              </a:ext>
            </a:extLst>
          </p:cNvPr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xmlns="" id="{E90036E2-8F8D-C5E4-3B80-78B426C99B5E}"/>
              </a:ext>
            </a:extLst>
          </p:cNvPr>
          <p:cNvGrpSpPr/>
          <p:nvPr/>
        </p:nvGrpSpPr>
        <p:grpSpPr>
          <a:xfrm>
            <a:off x="198562" y="4100773"/>
            <a:ext cx="6667165" cy="1136592"/>
            <a:chOff x="192745" y="4136698"/>
            <a:chExt cx="6667165" cy="1136592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xmlns="" id="{FD81848A-8759-9563-B7EF-40D79D0ADDFF}"/>
                </a:ext>
              </a:extLst>
            </p:cNvPr>
            <p:cNvSpPr/>
            <p:nvPr/>
          </p:nvSpPr>
          <p:spPr>
            <a:xfrm>
              <a:off x="192745" y="4381119"/>
              <a:ext cx="6667165" cy="70406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예각삼각형은 세 각이 모두 </a:t>
              </a:r>
              <a:r>
                <a:rPr lang="ko-KR" altLang="en-US" sz="16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예각인 삼각형입니다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" name="모서리가 둥근 직사각형 38">
              <a:extLst>
                <a:ext uri="{FF2B5EF4-FFF2-40B4-BE49-F238E27FC236}">
                  <a16:creationId xmlns:a16="http://schemas.microsoft.com/office/drawing/2014/main" xmlns="" id="{A6D29A32-E08A-6165-574C-1F16EFCF38F7}"/>
                </a:ext>
              </a:extLst>
            </p:cNvPr>
            <p:cNvSpPr/>
            <p:nvPr/>
          </p:nvSpPr>
          <p:spPr>
            <a:xfrm>
              <a:off x="338478" y="4136698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80" name="직각 삼각형 79">
              <a:extLst>
                <a:ext uri="{FF2B5EF4-FFF2-40B4-BE49-F238E27FC236}">
                  <a16:creationId xmlns:a16="http://schemas.microsoft.com/office/drawing/2014/main" xmlns="" id="{8481E676-B8B9-F5B0-1C92-3FB1E5AA1301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pic>
        <p:nvPicPr>
          <p:cNvPr id="53" name="Picture 2">
            <a:extLst>
              <a:ext uri="{FF2B5EF4-FFF2-40B4-BE49-F238E27FC236}">
                <a16:creationId xmlns:a16="http://schemas.microsoft.com/office/drawing/2014/main" xmlns="" id="{99C84D44-29DB-7A1D-DE70-B0615D7CC7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862" y="3025500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2" name="그룹 61">
            <a:extLst>
              <a:ext uri="{FF2B5EF4-FFF2-40B4-BE49-F238E27FC236}">
                <a16:creationId xmlns:a16="http://schemas.microsoft.com/office/drawing/2014/main" xmlns="" id="{7110B6D9-4547-8393-BA45-DAD7FF60A309}"/>
              </a:ext>
            </a:extLst>
          </p:cNvPr>
          <p:cNvGrpSpPr/>
          <p:nvPr/>
        </p:nvGrpSpPr>
        <p:grpSpPr>
          <a:xfrm>
            <a:off x="4441505" y="2032156"/>
            <a:ext cx="2186869" cy="244716"/>
            <a:chOff x="5769785" y="1902948"/>
            <a:chExt cx="2186869" cy="244716"/>
          </a:xfrm>
        </p:grpSpPr>
        <p:pic>
          <p:nvPicPr>
            <p:cNvPr id="63" name="Picture 5">
              <a:extLst>
                <a:ext uri="{FF2B5EF4-FFF2-40B4-BE49-F238E27FC236}">
                  <a16:creationId xmlns:a16="http://schemas.microsoft.com/office/drawing/2014/main" xmlns="" id="{3033684E-1BCC-A08D-A62D-56D81E45C3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9785" y="1902948"/>
              <a:ext cx="1389855" cy="2424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xmlns="" id="{B7DF817E-BA49-076A-D10B-0EE9581ACEB4}"/>
                </a:ext>
              </a:extLst>
            </p:cNvPr>
            <p:cNvSpPr txBox="1"/>
            <p:nvPr/>
          </p:nvSpPr>
          <p:spPr>
            <a:xfrm>
              <a:off x="6084168" y="1916832"/>
              <a:ext cx="1872486" cy="2308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900" b="1" dirty="0">
                  <a:latin typeface="맑은 고딕" pitchFamily="50" charset="-127"/>
                  <a:ea typeface="맑은 고딕" pitchFamily="50" charset="-127"/>
                </a:rPr>
                <a:t>드래그</a:t>
              </a:r>
              <a:r>
                <a:rPr lang="ko-KR" altLang="en-US" sz="900" dirty="0">
                  <a:latin typeface="맑은 고딕" pitchFamily="50" charset="-127"/>
                  <a:ea typeface="맑은 고딕" pitchFamily="50" charset="-127"/>
                </a:rPr>
                <a:t>하여</a:t>
              </a:r>
              <a:r>
                <a:rPr lang="ko-KR" altLang="en-US" sz="900" b="1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900" dirty="0">
                  <a:latin typeface="맑은 고딕" pitchFamily="50" charset="-127"/>
                  <a:ea typeface="맑은 고딕" pitchFamily="50" charset="-127"/>
                </a:rPr>
                <a:t>삼각형을 </a:t>
              </a:r>
              <a:r>
                <a:rPr lang="ko-KR" altLang="en-US" sz="900" b="1" dirty="0" smtClean="0">
                  <a:latin typeface="맑은 고딕" pitchFamily="50" charset="-127"/>
                  <a:ea typeface="맑은 고딕" pitchFamily="50" charset="-127"/>
                </a:rPr>
                <a:t>그려</a:t>
              </a:r>
              <a:r>
                <a:rPr lang="ko-KR" altLang="en-US" sz="900" dirty="0" smtClean="0">
                  <a:latin typeface="맑은 고딕" pitchFamily="50" charset="-127"/>
                  <a:ea typeface="맑은 고딕" pitchFamily="50" charset="-127"/>
                </a:rPr>
                <a:t>보세</a:t>
              </a:r>
              <a:r>
                <a:rPr lang="ko-KR" altLang="en-US" sz="900" dirty="0">
                  <a:latin typeface="맑은 고딕" pitchFamily="50" charset="-127"/>
                  <a:ea typeface="맑은 고딕" pitchFamily="50" charset="-127"/>
                </a:rPr>
                <a:t>요</a:t>
              </a:r>
              <a:r>
                <a:rPr lang="en-US" altLang="ko-KR" sz="90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9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51497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그림 57">
            <a:extLst>
              <a:ext uri="{FF2B5EF4-FFF2-40B4-BE49-F238E27FC236}">
                <a16:creationId xmlns:a16="http://schemas.microsoft.com/office/drawing/2014/main" xmlns="" id="{185EB434-2ED0-D181-C723-5FDA8F9CF7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2491" y="2979509"/>
            <a:ext cx="3040704" cy="1858208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예각삼각형과 둔각삼각형을 완성해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suh_h_0402_02_0005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</a:t>
            </a:r>
          </a:p>
        </p:txBody>
      </p:sp>
      <p:sp>
        <p:nvSpPr>
          <p:cNvPr id="5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5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삼각형을 분류해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3" name="그룹 72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75" name="순서도: 대체 처리 74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82" name="순서도: 대체 처리 81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TextBox 82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84" name="순서도: 대체 처리 83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TextBox 84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87" name="순서도: 대체 처리 86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89" name="순서도: 대체 처리 88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TextBox 89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1" name="순서도: 대체 처리 90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TextBox 91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3" name="순서도: 대체 처리 92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TextBox 93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5" name="순서도: 대체 처리 94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TextBox 95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97" name="순서도: 대체 처리 96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TextBox 103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xmlns="" id="{A663E762-705F-4DC5-9E03-CDE82A424315}"/>
              </a:ext>
            </a:extLst>
          </p:cNvPr>
          <p:cNvGrpSpPr/>
          <p:nvPr/>
        </p:nvGrpSpPr>
        <p:grpSpPr>
          <a:xfrm rot="10800000">
            <a:off x="2735796" y="5267696"/>
            <a:ext cx="1637116" cy="263186"/>
            <a:chOff x="323528" y="260648"/>
            <a:chExt cx="1637116" cy="263186"/>
          </a:xfrm>
        </p:grpSpPr>
        <p:pic>
          <p:nvPicPr>
            <p:cNvPr id="98" name="Picture 11">
              <a:extLst>
                <a:ext uri="{FF2B5EF4-FFF2-40B4-BE49-F238E27FC236}">
                  <a16:creationId xmlns:a16="http://schemas.microsoft.com/office/drawing/2014/main" xmlns="" id="{CEA066F7-68ED-49F5-BBC4-4B7B582318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528" y="260648"/>
              <a:ext cx="254314" cy="2483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1" name="Picture 12">
              <a:extLst>
                <a:ext uri="{FF2B5EF4-FFF2-40B4-BE49-F238E27FC236}">
                  <a16:creationId xmlns:a16="http://schemas.microsoft.com/office/drawing/2014/main" xmlns="" id="{BF3631A3-A4B7-4A6F-BA1A-0783CFF490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5856" y="305006"/>
              <a:ext cx="484971" cy="1833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" name="Picture 13">
              <a:extLst>
                <a:ext uri="{FF2B5EF4-FFF2-40B4-BE49-F238E27FC236}">
                  <a16:creationId xmlns:a16="http://schemas.microsoft.com/office/drawing/2014/main" xmlns="" id="{D71DF56A-DFC1-4CE5-8A4A-106558CE40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1057" y="302049"/>
              <a:ext cx="496799" cy="189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" name="Picture 14">
              <a:extLst>
                <a:ext uri="{FF2B5EF4-FFF2-40B4-BE49-F238E27FC236}">
                  <a16:creationId xmlns:a16="http://schemas.microsoft.com/office/drawing/2014/main" xmlns="" id="{60E70C92-DF59-4217-9F13-06D9ADC2CC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00416" y="269520"/>
              <a:ext cx="260228" cy="2543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15" name="Picture 12">
            <a:extLst>
              <a:ext uri="{FF2B5EF4-FFF2-40B4-BE49-F238E27FC236}">
                <a16:creationId xmlns:a16="http://schemas.microsoft.com/office/drawing/2014/main" xmlns="" id="{3E256309-FE20-4768-8900-CA200BDA85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6" name="타원 115">
            <a:extLst>
              <a:ext uri="{FF2B5EF4-FFF2-40B4-BE49-F238E27FC236}">
                <a16:creationId xmlns:a16="http://schemas.microsoft.com/office/drawing/2014/main" xmlns="" id="{AE0201A6-C6DF-4A6B-ACFD-7A5237ED20AA}"/>
              </a:ext>
            </a:extLst>
          </p:cNvPr>
          <p:cNvSpPr/>
          <p:nvPr/>
        </p:nvSpPr>
        <p:spPr>
          <a:xfrm>
            <a:off x="4916931" y="494598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xmlns="" id="{117FEBAF-703E-4D9B-95B3-5B89CD64C0E8}"/>
              </a:ext>
            </a:extLst>
          </p:cNvPr>
          <p:cNvSpPr/>
          <p:nvPr/>
        </p:nvSpPr>
        <p:spPr>
          <a:xfrm>
            <a:off x="5914607" y="494598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D0CDAF2F-D092-46D1-FADA-63C8F78C6293}"/>
              </a:ext>
            </a:extLst>
          </p:cNvPr>
          <p:cNvSpPr txBox="1"/>
          <p:nvPr/>
        </p:nvSpPr>
        <p:spPr>
          <a:xfrm>
            <a:off x="2705499" y="2560787"/>
            <a:ext cx="1636135" cy="42564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둔각삼각형</a:t>
            </a:r>
            <a:endParaRPr lang="ko-KR" altLang="en-US" sz="1900" dirty="0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xmlns="" id="{BD3961CD-3596-3356-47FC-941AB4A5B614}"/>
              </a:ext>
            </a:extLst>
          </p:cNvPr>
          <p:cNvSpPr/>
          <p:nvPr/>
        </p:nvSpPr>
        <p:spPr>
          <a:xfrm>
            <a:off x="1248324" y="294254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xmlns="" id="{332C9A4E-1310-39A1-2D5A-60B0648366D8}"/>
              </a:ext>
            </a:extLst>
          </p:cNvPr>
          <p:cNvSpPr/>
          <p:nvPr/>
        </p:nvSpPr>
        <p:spPr>
          <a:xfrm flipH="1">
            <a:off x="4257300" y="3149464"/>
            <a:ext cx="288056" cy="288056"/>
          </a:xfrm>
          <a:prstGeom prst="ellipse">
            <a:avLst/>
          </a:prstGeom>
          <a:solidFill>
            <a:srgbClr val="FFFF00">
              <a:alpha val="5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xmlns="" id="{AE3D62F2-608D-1F59-B7FE-69B156E02E42}"/>
              </a:ext>
            </a:extLst>
          </p:cNvPr>
          <p:cNvSpPr/>
          <p:nvPr/>
        </p:nvSpPr>
        <p:spPr>
          <a:xfrm>
            <a:off x="4440156" y="298493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CFAACAD8-8D10-9D28-EC6A-1C78A402FF4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082735" y="3825044"/>
            <a:ext cx="1920123" cy="1299531"/>
          </a:xfrm>
          <a:prstGeom prst="rect">
            <a:avLst/>
          </a:prstGeom>
        </p:spPr>
      </p:pic>
      <p:pic>
        <p:nvPicPr>
          <p:cNvPr id="79" name="Picture 2">
            <a:extLst>
              <a:ext uri="{FF2B5EF4-FFF2-40B4-BE49-F238E27FC236}">
                <a16:creationId xmlns:a16="http://schemas.microsoft.com/office/drawing/2014/main" xmlns="" id="{99C84D44-29DB-7A1D-DE70-B0615D7CC7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862" y="3025500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0" name="타원 79">
            <a:extLst>
              <a:ext uri="{FF2B5EF4-FFF2-40B4-BE49-F238E27FC236}">
                <a16:creationId xmlns:a16="http://schemas.microsoft.com/office/drawing/2014/main" xmlns="" id="{332C9A4E-1310-39A1-2D5A-60B0648366D8}"/>
              </a:ext>
            </a:extLst>
          </p:cNvPr>
          <p:cNvSpPr/>
          <p:nvPr/>
        </p:nvSpPr>
        <p:spPr>
          <a:xfrm flipH="1">
            <a:off x="3058583" y="3149464"/>
            <a:ext cx="288056" cy="288056"/>
          </a:xfrm>
          <a:prstGeom prst="ellipse">
            <a:avLst/>
          </a:prstGeom>
          <a:solidFill>
            <a:srgbClr val="FFFF00">
              <a:alpha val="5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31BAAD31-BA53-1002-FAF1-1EC20F96D5AA}"/>
              </a:ext>
            </a:extLst>
          </p:cNvPr>
          <p:cNvSpPr txBox="1"/>
          <p:nvPr/>
        </p:nvSpPr>
        <p:spPr>
          <a:xfrm>
            <a:off x="7018371" y="1092168"/>
            <a:ext cx="2125629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깜빡거리는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노란 점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드래그하는 기능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처음부터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나타나지 않음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 시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화면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graphicFrame>
        <p:nvGraphicFramePr>
          <p:cNvPr id="9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4887245"/>
              </p:ext>
            </p:extLst>
          </p:nvPr>
        </p:nvGraphicFramePr>
        <p:xfrm>
          <a:off x="115384" y="6129300"/>
          <a:ext cx="6688864" cy="330396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303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삽화에 텍스트 지우고 직접 삽입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4-2\app\resource\data\02\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교수 학습 자료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도형 그림 자료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\166.jpg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pSp>
        <p:nvGrpSpPr>
          <p:cNvPr id="100" name="그룹 99">
            <a:extLst>
              <a:ext uri="{FF2B5EF4-FFF2-40B4-BE49-F238E27FC236}">
                <a16:creationId xmlns:a16="http://schemas.microsoft.com/office/drawing/2014/main" xmlns="" id="{7110B6D9-4547-8393-BA45-DAD7FF60A309}"/>
              </a:ext>
            </a:extLst>
          </p:cNvPr>
          <p:cNvGrpSpPr/>
          <p:nvPr/>
        </p:nvGrpSpPr>
        <p:grpSpPr>
          <a:xfrm>
            <a:off x="4441505" y="2032156"/>
            <a:ext cx="2186869" cy="244716"/>
            <a:chOff x="5769785" y="1902948"/>
            <a:chExt cx="2186869" cy="244716"/>
          </a:xfrm>
        </p:grpSpPr>
        <p:pic>
          <p:nvPicPr>
            <p:cNvPr id="105" name="Picture 5">
              <a:extLst>
                <a:ext uri="{FF2B5EF4-FFF2-40B4-BE49-F238E27FC236}">
                  <a16:creationId xmlns:a16="http://schemas.microsoft.com/office/drawing/2014/main" xmlns="" id="{3033684E-1BCC-A08D-A62D-56D81E45C3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9785" y="1902948"/>
              <a:ext cx="1389855" cy="2424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xmlns="" id="{B7DF817E-BA49-076A-D10B-0EE9581ACEB4}"/>
                </a:ext>
              </a:extLst>
            </p:cNvPr>
            <p:cNvSpPr txBox="1"/>
            <p:nvPr/>
          </p:nvSpPr>
          <p:spPr>
            <a:xfrm>
              <a:off x="6084168" y="1916832"/>
              <a:ext cx="1872486" cy="2308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900" b="1" dirty="0">
                  <a:latin typeface="맑은 고딕" pitchFamily="50" charset="-127"/>
                  <a:ea typeface="맑은 고딕" pitchFamily="50" charset="-127"/>
                </a:rPr>
                <a:t>드래그</a:t>
              </a:r>
              <a:r>
                <a:rPr lang="ko-KR" altLang="en-US" sz="900" dirty="0">
                  <a:latin typeface="맑은 고딕" pitchFamily="50" charset="-127"/>
                  <a:ea typeface="맑은 고딕" pitchFamily="50" charset="-127"/>
                </a:rPr>
                <a:t>하여</a:t>
              </a:r>
              <a:r>
                <a:rPr lang="ko-KR" altLang="en-US" sz="900" b="1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900" dirty="0">
                  <a:latin typeface="맑은 고딕" pitchFamily="50" charset="-127"/>
                  <a:ea typeface="맑은 고딕" pitchFamily="50" charset="-127"/>
                </a:rPr>
                <a:t>삼각형을 </a:t>
              </a:r>
              <a:r>
                <a:rPr lang="ko-KR" altLang="en-US" sz="900" b="1" dirty="0" smtClean="0">
                  <a:latin typeface="맑은 고딕" pitchFamily="50" charset="-127"/>
                  <a:ea typeface="맑은 고딕" pitchFamily="50" charset="-127"/>
                </a:rPr>
                <a:t>그려</a:t>
              </a:r>
              <a:r>
                <a:rPr lang="ko-KR" altLang="en-US" sz="900" dirty="0" smtClean="0">
                  <a:latin typeface="맑은 고딕" pitchFamily="50" charset="-127"/>
                  <a:ea typeface="맑은 고딕" pitchFamily="50" charset="-127"/>
                </a:rPr>
                <a:t>보세</a:t>
              </a:r>
              <a:r>
                <a:rPr lang="ko-KR" altLang="en-US" sz="900" dirty="0">
                  <a:latin typeface="맑은 고딕" pitchFamily="50" charset="-127"/>
                  <a:ea typeface="맑은 고딕" pitchFamily="50" charset="-127"/>
                </a:rPr>
                <a:t>요</a:t>
              </a:r>
              <a:r>
                <a:rPr lang="en-US" altLang="ko-KR" sz="90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9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18326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그림 57">
            <a:extLst>
              <a:ext uri="{FF2B5EF4-FFF2-40B4-BE49-F238E27FC236}">
                <a16:creationId xmlns:a16="http://schemas.microsoft.com/office/drawing/2014/main" xmlns="" id="{185EB434-2ED0-D181-C723-5FDA8F9CF7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2491" y="2979509"/>
            <a:ext cx="3040704" cy="1858208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예각삼각형과 둔각삼각형을 완성해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suh_h_0402_02_0005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</a:t>
            </a:r>
          </a:p>
        </p:txBody>
      </p:sp>
      <p:sp>
        <p:nvSpPr>
          <p:cNvPr id="5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5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삼각형을 분류해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3" name="그룹 72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75" name="순서도: 대체 처리 74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82" name="순서도: 대체 처리 81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TextBox 82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84" name="순서도: 대체 처리 83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TextBox 84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87" name="순서도: 대체 처리 86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89" name="순서도: 대체 처리 88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TextBox 89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1" name="순서도: 대체 처리 90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TextBox 91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3" name="순서도: 대체 처리 92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TextBox 93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5" name="순서도: 대체 처리 94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TextBox 95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97" name="순서도: 대체 처리 96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TextBox 103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115" name="Picture 12">
            <a:extLst>
              <a:ext uri="{FF2B5EF4-FFF2-40B4-BE49-F238E27FC236}">
                <a16:creationId xmlns:a16="http://schemas.microsoft.com/office/drawing/2014/main" xmlns="" id="{3E256309-FE20-4768-8900-CA200BDA85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" name="타원 68">
            <a:extLst>
              <a:ext uri="{FF2B5EF4-FFF2-40B4-BE49-F238E27FC236}">
                <a16:creationId xmlns:a16="http://schemas.microsoft.com/office/drawing/2014/main" xmlns="" id="{332C9A4E-1310-39A1-2D5A-60B0648366D8}"/>
              </a:ext>
            </a:extLst>
          </p:cNvPr>
          <p:cNvSpPr/>
          <p:nvPr/>
        </p:nvSpPr>
        <p:spPr>
          <a:xfrm flipH="1">
            <a:off x="4257300" y="3149464"/>
            <a:ext cx="288056" cy="288056"/>
          </a:xfrm>
          <a:prstGeom prst="ellipse">
            <a:avLst/>
          </a:prstGeom>
          <a:solidFill>
            <a:srgbClr val="FFFF00">
              <a:alpha val="5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5EE4256B-3C5C-60A7-2D27-7AA41575C829}"/>
              </a:ext>
            </a:extLst>
          </p:cNvPr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xmlns="" id="{0BDAE44D-8450-1C59-74EC-089A52D84B00}"/>
              </a:ext>
            </a:extLst>
          </p:cNvPr>
          <p:cNvGrpSpPr/>
          <p:nvPr/>
        </p:nvGrpSpPr>
        <p:grpSpPr>
          <a:xfrm>
            <a:off x="198562" y="4264329"/>
            <a:ext cx="6667165" cy="973036"/>
            <a:chOff x="192745" y="4300254"/>
            <a:chExt cx="6667165" cy="973036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xmlns="" id="{D0AF1451-B773-408D-A606-84DC303D3CE8}"/>
                </a:ext>
              </a:extLst>
            </p:cNvPr>
            <p:cNvSpPr/>
            <p:nvPr/>
          </p:nvSpPr>
          <p:spPr>
            <a:xfrm>
              <a:off x="192745" y="4518693"/>
              <a:ext cx="6667165" cy="56648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둔각삼각형은 한 각이 둔각인 </a:t>
              </a:r>
              <a:r>
                <a:rPr lang="ko-KR" altLang="en-US" sz="16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삼각형입니다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" name="모서리가 둥근 직사각형 38">
              <a:extLst>
                <a:ext uri="{FF2B5EF4-FFF2-40B4-BE49-F238E27FC236}">
                  <a16:creationId xmlns:a16="http://schemas.microsoft.com/office/drawing/2014/main" xmlns="" id="{5C363191-8B10-8E4B-E55B-A8D9AB5D2763}"/>
                </a:ext>
              </a:extLst>
            </p:cNvPr>
            <p:cNvSpPr/>
            <p:nvPr/>
          </p:nvSpPr>
          <p:spPr>
            <a:xfrm>
              <a:off x="338478" y="4300254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80" name="직각 삼각형 79">
              <a:extLst>
                <a:ext uri="{FF2B5EF4-FFF2-40B4-BE49-F238E27FC236}">
                  <a16:creationId xmlns:a16="http://schemas.microsoft.com/office/drawing/2014/main" xmlns="" id="{A9167F7D-7D8E-EDB8-17B3-4D5C5D73DE71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xmlns="" id="{A663E762-705F-4DC5-9E03-CDE82A424315}"/>
              </a:ext>
            </a:extLst>
          </p:cNvPr>
          <p:cNvGrpSpPr/>
          <p:nvPr/>
        </p:nvGrpSpPr>
        <p:grpSpPr>
          <a:xfrm rot="10800000">
            <a:off x="2735796" y="5267696"/>
            <a:ext cx="1637116" cy="263186"/>
            <a:chOff x="323528" y="260648"/>
            <a:chExt cx="1637116" cy="263186"/>
          </a:xfrm>
        </p:grpSpPr>
        <p:pic>
          <p:nvPicPr>
            <p:cNvPr id="51" name="Picture 11">
              <a:extLst>
                <a:ext uri="{FF2B5EF4-FFF2-40B4-BE49-F238E27FC236}">
                  <a16:creationId xmlns:a16="http://schemas.microsoft.com/office/drawing/2014/main" xmlns="" id="{CEA066F7-68ED-49F5-BBC4-4B7B582318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528" y="260648"/>
              <a:ext cx="254314" cy="2483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2" name="Picture 12">
              <a:extLst>
                <a:ext uri="{FF2B5EF4-FFF2-40B4-BE49-F238E27FC236}">
                  <a16:creationId xmlns:a16="http://schemas.microsoft.com/office/drawing/2014/main" xmlns="" id="{BF3631A3-A4B7-4A6F-BA1A-0783CFF490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5856" y="305006"/>
              <a:ext cx="484971" cy="1833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2" name="Picture 13">
              <a:extLst>
                <a:ext uri="{FF2B5EF4-FFF2-40B4-BE49-F238E27FC236}">
                  <a16:creationId xmlns:a16="http://schemas.microsoft.com/office/drawing/2014/main" xmlns="" id="{D71DF56A-DFC1-4CE5-8A4A-106558CE40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1057" y="302049"/>
              <a:ext cx="496799" cy="189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3" name="Picture 14">
              <a:extLst>
                <a:ext uri="{FF2B5EF4-FFF2-40B4-BE49-F238E27FC236}">
                  <a16:creationId xmlns:a16="http://schemas.microsoft.com/office/drawing/2014/main" xmlns="" id="{60E70C92-DF59-4217-9F13-06D9ADC2CC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00416" y="269520"/>
              <a:ext cx="260228" cy="2543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81" name="Picture 2">
            <a:extLst>
              <a:ext uri="{FF2B5EF4-FFF2-40B4-BE49-F238E27FC236}">
                <a16:creationId xmlns:a16="http://schemas.microsoft.com/office/drawing/2014/main" xmlns="" id="{99C84D44-29DB-7A1D-DE70-B0615D7CC7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862" y="3025500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9" name="그룹 98">
            <a:extLst>
              <a:ext uri="{FF2B5EF4-FFF2-40B4-BE49-F238E27FC236}">
                <a16:creationId xmlns:a16="http://schemas.microsoft.com/office/drawing/2014/main" xmlns="" id="{7110B6D9-4547-8393-BA45-DAD7FF60A309}"/>
              </a:ext>
            </a:extLst>
          </p:cNvPr>
          <p:cNvGrpSpPr/>
          <p:nvPr/>
        </p:nvGrpSpPr>
        <p:grpSpPr>
          <a:xfrm>
            <a:off x="4441505" y="2032156"/>
            <a:ext cx="2186869" cy="244716"/>
            <a:chOff x="5769785" y="1902948"/>
            <a:chExt cx="2186869" cy="244716"/>
          </a:xfrm>
        </p:grpSpPr>
        <p:pic>
          <p:nvPicPr>
            <p:cNvPr id="100" name="Picture 5">
              <a:extLst>
                <a:ext uri="{FF2B5EF4-FFF2-40B4-BE49-F238E27FC236}">
                  <a16:creationId xmlns:a16="http://schemas.microsoft.com/office/drawing/2014/main" xmlns="" id="{3033684E-1BCC-A08D-A62D-56D81E45C3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9785" y="1902948"/>
              <a:ext cx="1389855" cy="2424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xmlns="" id="{B7DF817E-BA49-076A-D10B-0EE9581ACEB4}"/>
                </a:ext>
              </a:extLst>
            </p:cNvPr>
            <p:cNvSpPr txBox="1"/>
            <p:nvPr/>
          </p:nvSpPr>
          <p:spPr>
            <a:xfrm>
              <a:off x="6084168" y="1916832"/>
              <a:ext cx="1872486" cy="2308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900" b="1" dirty="0">
                  <a:latin typeface="맑은 고딕" pitchFamily="50" charset="-127"/>
                  <a:ea typeface="맑은 고딕" pitchFamily="50" charset="-127"/>
                </a:rPr>
                <a:t>드래그</a:t>
              </a:r>
              <a:r>
                <a:rPr lang="ko-KR" altLang="en-US" sz="900" dirty="0">
                  <a:latin typeface="맑은 고딕" pitchFamily="50" charset="-127"/>
                  <a:ea typeface="맑은 고딕" pitchFamily="50" charset="-127"/>
                </a:rPr>
                <a:t>하여</a:t>
              </a:r>
              <a:r>
                <a:rPr lang="ko-KR" altLang="en-US" sz="900" b="1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900" dirty="0">
                  <a:latin typeface="맑은 고딕" pitchFamily="50" charset="-127"/>
                  <a:ea typeface="맑은 고딕" pitchFamily="50" charset="-127"/>
                </a:rPr>
                <a:t>삼각형을 </a:t>
              </a:r>
              <a:r>
                <a:rPr lang="ko-KR" altLang="en-US" sz="900" b="1" dirty="0" smtClean="0">
                  <a:latin typeface="맑은 고딕" pitchFamily="50" charset="-127"/>
                  <a:ea typeface="맑은 고딕" pitchFamily="50" charset="-127"/>
                </a:rPr>
                <a:t>그려</a:t>
              </a:r>
              <a:r>
                <a:rPr lang="ko-KR" altLang="en-US" sz="900" dirty="0" smtClean="0">
                  <a:latin typeface="맑은 고딕" pitchFamily="50" charset="-127"/>
                  <a:ea typeface="맑은 고딕" pitchFamily="50" charset="-127"/>
                </a:rPr>
                <a:t>보세</a:t>
              </a:r>
              <a:r>
                <a:rPr lang="ko-KR" altLang="en-US" sz="900" dirty="0">
                  <a:latin typeface="맑은 고딕" pitchFamily="50" charset="-127"/>
                  <a:ea typeface="맑은 고딕" pitchFamily="50" charset="-127"/>
                </a:rPr>
                <a:t>요</a:t>
              </a:r>
              <a:r>
                <a:rPr lang="en-US" altLang="ko-KR" sz="90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9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06" name="TextBox 105">
            <a:extLst>
              <a:ext uri="{FF2B5EF4-FFF2-40B4-BE49-F238E27FC236}">
                <a16:creationId xmlns:a16="http://schemas.microsoft.com/office/drawing/2014/main" xmlns="" id="{D0CDAF2F-D092-46D1-FADA-63C8F78C6293}"/>
              </a:ext>
            </a:extLst>
          </p:cNvPr>
          <p:cNvSpPr txBox="1"/>
          <p:nvPr/>
        </p:nvSpPr>
        <p:spPr>
          <a:xfrm>
            <a:off x="2705499" y="2560787"/>
            <a:ext cx="1636135" cy="42564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둔각삼각형</a:t>
            </a:r>
            <a:endParaRPr lang="ko-KR" altLang="en-US" sz="1900" dirty="0"/>
          </a:p>
        </p:txBody>
      </p:sp>
    </p:spTree>
    <p:extLst>
      <p:ext uri="{BB962C8B-B14F-4D97-AF65-F5344CB8AC3E}">
        <p14:creationId xmlns:p14="http://schemas.microsoft.com/office/powerpoint/2010/main" val="21054122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suh_h_0402_02_0005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</a:t>
            </a:r>
          </a:p>
        </p:txBody>
      </p:sp>
      <p:sp>
        <p:nvSpPr>
          <p:cNvPr id="5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5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삼각형을 분류해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6" name="타원 105"/>
          <p:cNvSpPr/>
          <p:nvPr/>
        </p:nvSpPr>
        <p:spPr>
          <a:xfrm>
            <a:off x="5914607" y="494598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8" name="그룹 77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79" name="순서도: 대체 처리 78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103" name="순서도: 대체 처리 102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TextBox 107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109" name="순서도: 대체 처리 108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TextBox 109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111" name="순서도: 대체 처리 110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TextBox 111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113" name="순서도: 대체 처리 112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TextBox 113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15" name="순서도: 대체 처리 114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TextBox 115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17" name="순서도: 대체 처리 116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TextBox 117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19" name="순서도: 대체 처리 118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TextBox 119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21" name="순서도: 대체 처리 120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TextBox 121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52" name="타원 51"/>
          <p:cNvSpPr/>
          <p:nvPr/>
        </p:nvSpPr>
        <p:spPr>
          <a:xfrm>
            <a:off x="4916931" y="494598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4B43EC54-9781-4720-BB48-AB56009E51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9" name="TextBox 43">
            <a:extLst>
              <a:ext uri="{FF2B5EF4-FFF2-40B4-BE49-F238E27FC236}">
                <a16:creationId xmlns:a16="http://schemas.microsoft.com/office/drawing/2014/main" xmlns="" id="{DD689562-4C46-4F97-B79B-7C9E163301EB}"/>
              </a:ext>
            </a:extLst>
          </p:cNvPr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두 각의 크기가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80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˚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50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˚인 삼각형은 예각삼각형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둔각삼각형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직각삼각형 중 어느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것입니까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xmlns="" id="{A4A82BB0-8C94-9A36-43C5-59E6807FB0E5}"/>
              </a:ext>
            </a:extLst>
          </p:cNvPr>
          <p:cNvGrpSpPr/>
          <p:nvPr/>
        </p:nvGrpSpPr>
        <p:grpSpPr>
          <a:xfrm>
            <a:off x="2704337" y="2348880"/>
            <a:ext cx="1955722" cy="538856"/>
            <a:chOff x="5361036" y="1679148"/>
            <a:chExt cx="1955722" cy="538856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xmlns="" id="{1B05F78E-48FA-66EE-5B84-F9E4E5E516C4}"/>
                </a:ext>
              </a:extLst>
            </p:cNvPr>
            <p:cNvSpPr/>
            <p:nvPr/>
          </p:nvSpPr>
          <p:spPr bwMode="auto">
            <a:xfrm>
              <a:off x="5361036" y="1833284"/>
              <a:ext cx="1738300" cy="38472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ko-KR" altLang="en-US" sz="1900" b="1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예각삼각형</a:t>
              </a:r>
              <a:endPara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7" name="그림 56">
              <a:extLst>
                <a:ext uri="{FF2B5EF4-FFF2-40B4-BE49-F238E27FC236}">
                  <a16:creationId xmlns:a16="http://schemas.microsoft.com/office/drawing/2014/main" xmlns="" id="{BE78D8F8-B562-2CAA-F737-F4537C6C165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956758" y="1679148"/>
              <a:ext cx="360000" cy="355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21341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860EE412-DC62-486B-827C-6F7738C4E5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97" y="912088"/>
            <a:ext cx="6924993" cy="4712923"/>
          </a:xfrm>
          <a:prstGeom prst="rect">
            <a:avLst/>
          </a:prstGeom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suh_h_0402_02_0005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	</a:t>
            </a: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삼각형을 분류해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7964323"/>
              </p:ext>
            </p:extLst>
          </p:nvPr>
        </p:nvGraphicFramePr>
        <p:xfrm>
          <a:off x="115384" y="6176630"/>
          <a:ext cx="358030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22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2_4_1_ani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285" y="2552468"/>
            <a:ext cx="1836204" cy="10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직사각형 20"/>
          <p:cNvSpPr/>
          <p:nvPr/>
        </p:nvSpPr>
        <p:spPr>
          <a:xfrm>
            <a:off x="59275" y="912320"/>
            <a:ext cx="6924993" cy="4712924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259632" y="2438890"/>
            <a:ext cx="4572508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하늘 위 </a:t>
            </a:r>
            <a:r>
              <a:rPr lang="ko-KR" altLang="en-US" sz="3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삼각형</a:t>
            </a:r>
          </a:p>
        </p:txBody>
      </p:sp>
      <p:sp>
        <p:nvSpPr>
          <p:cNvPr id="23" name="타원 22"/>
          <p:cNvSpPr/>
          <p:nvPr/>
        </p:nvSpPr>
        <p:spPr>
          <a:xfrm>
            <a:off x="3393351" y="3501008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이등변 삼각형 23"/>
          <p:cNvSpPr/>
          <p:nvPr/>
        </p:nvSpPr>
        <p:spPr>
          <a:xfrm rot="5400000">
            <a:off x="3503290" y="3609020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285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4-2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app\resource\contents\lesson02\ops\2\media\mp4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게이트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참고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43144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suh_h_0402_02_0005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</a:t>
            </a:r>
          </a:p>
        </p:txBody>
      </p:sp>
      <p:sp>
        <p:nvSpPr>
          <p:cNvPr id="5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5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삼각형을 분류해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8" name="그룹 77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79" name="순서도: 대체 처리 78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103" name="순서도: 대체 처리 102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TextBox 107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109" name="순서도: 대체 처리 108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TextBox 109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111" name="순서도: 대체 처리 110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TextBox 111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113" name="순서도: 대체 처리 112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TextBox 113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15" name="순서도: 대체 처리 114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TextBox 115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17" name="순서도: 대체 처리 116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TextBox 117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19" name="순서도: 대체 처리 118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TextBox 119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21" name="순서도: 대체 처리 120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TextBox 121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4B43EC54-9781-4720-BB48-AB56009E51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xmlns="" id="{CF1C5F63-724B-A6C5-C2D8-A386928AC8B7}"/>
              </a:ext>
            </a:extLst>
          </p:cNvPr>
          <p:cNvGrpSpPr/>
          <p:nvPr/>
        </p:nvGrpSpPr>
        <p:grpSpPr>
          <a:xfrm>
            <a:off x="239904" y="3534155"/>
            <a:ext cx="6667165" cy="1703210"/>
            <a:chOff x="234087" y="3570080"/>
            <a:chExt cx="6667165" cy="1703210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xmlns="" id="{19B8E0AD-9FE3-48DF-7D96-3B4F26C5D780}"/>
                </a:ext>
              </a:extLst>
            </p:cNvPr>
            <p:cNvSpPr/>
            <p:nvPr/>
          </p:nvSpPr>
          <p:spPr>
            <a:xfrm>
              <a:off x="234087" y="3744718"/>
              <a:ext cx="6667165" cy="132784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삼각형의 세 각의 크기의 합은 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180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˚이므로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주어진 삼각형의 나머지 한 각의 크기를 </a:t>
              </a:r>
              <a:r>
                <a:rPr lang="ko-KR" altLang="en-US" sz="16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구하면 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180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˚－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80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˚－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50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˚＝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50</a:t>
              </a:r>
              <a:r>
                <a:rPr lang="ko-KR" altLang="en-US" sz="16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˚입니다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algn="just"/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따라서 세 각이 모두 예각이므로 주어진 삼각형은 </a:t>
              </a:r>
              <a:r>
                <a:rPr lang="ko-KR" altLang="en-US" sz="1600" dirty="0" err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예각삼각형입니다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3" name="모서리가 둥근 직사각형 38">
              <a:extLst>
                <a:ext uri="{FF2B5EF4-FFF2-40B4-BE49-F238E27FC236}">
                  <a16:creationId xmlns:a16="http://schemas.microsoft.com/office/drawing/2014/main" xmlns="" id="{9595E214-F2CD-640D-5E87-AEB3BCC801D2}"/>
                </a:ext>
              </a:extLst>
            </p:cNvPr>
            <p:cNvSpPr/>
            <p:nvPr/>
          </p:nvSpPr>
          <p:spPr>
            <a:xfrm>
              <a:off x="338478" y="3570080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44" name="직각 삼각형 43">
              <a:extLst>
                <a:ext uri="{FF2B5EF4-FFF2-40B4-BE49-F238E27FC236}">
                  <a16:creationId xmlns:a16="http://schemas.microsoft.com/office/drawing/2014/main" xmlns="" id="{5420F589-0693-7D44-4294-E02ED1B4808B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266EDDA7-0E2E-5613-1458-D8F20C2E65C0}"/>
              </a:ext>
            </a:extLst>
          </p:cNvPr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xmlns="" id="{A4A82BB0-8C94-9A36-43C5-59E6807FB0E5}"/>
              </a:ext>
            </a:extLst>
          </p:cNvPr>
          <p:cNvGrpSpPr/>
          <p:nvPr/>
        </p:nvGrpSpPr>
        <p:grpSpPr>
          <a:xfrm>
            <a:off x="2704337" y="2348880"/>
            <a:ext cx="1955722" cy="538856"/>
            <a:chOff x="5361036" y="1679148"/>
            <a:chExt cx="1955722" cy="538856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xmlns="" id="{1B05F78E-48FA-66EE-5B84-F9E4E5E516C4}"/>
                </a:ext>
              </a:extLst>
            </p:cNvPr>
            <p:cNvSpPr/>
            <p:nvPr/>
          </p:nvSpPr>
          <p:spPr bwMode="auto">
            <a:xfrm>
              <a:off x="5361036" y="1833284"/>
              <a:ext cx="1738300" cy="38472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ko-KR" altLang="en-US" sz="1900" b="1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예각삼각형</a:t>
              </a:r>
              <a:endPara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49" name="그림 48">
              <a:extLst>
                <a:ext uri="{FF2B5EF4-FFF2-40B4-BE49-F238E27FC236}">
                  <a16:creationId xmlns:a16="http://schemas.microsoft.com/office/drawing/2014/main" xmlns="" id="{BE78D8F8-B562-2CAA-F737-F4537C6C165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956758" y="1679148"/>
              <a:ext cx="360000" cy="355000"/>
            </a:xfrm>
            <a:prstGeom prst="rect">
              <a:avLst/>
            </a:prstGeom>
          </p:spPr>
        </p:pic>
      </p:grpSp>
      <p:sp>
        <p:nvSpPr>
          <p:cNvPr id="52" name="TextBox 43">
            <a:extLst>
              <a:ext uri="{FF2B5EF4-FFF2-40B4-BE49-F238E27FC236}">
                <a16:creationId xmlns:a16="http://schemas.microsoft.com/office/drawing/2014/main" xmlns="" id="{DD689562-4C46-4F97-B79B-7C9E163301EB}"/>
              </a:ext>
            </a:extLst>
          </p:cNvPr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두 각의 크기가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80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˚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50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˚인 삼각형은 예각삼각형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둔각삼각형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직각삼각형 중 어느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것입니까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46586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3" name="직사각형 82">
            <a:extLst>
              <a:ext uri="{FF2B5EF4-FFF2-40B4-BE49-F238E27FC236}">
                <a16:creationId xmlns:a16="http://schemas.microsoft.com/office/drawing/2014/main" xmlns="" id="{E12E5350-357E-E5DC-F444-89CF29966CDE}"/>
              </a:ext>
            </a:extLst>
          </p:cNvPr>
          <p:cNvSpPr/>
          <p:nvPr/>
        </p:nvSpPr>
        <p:spPr bwMode="auto">
          <a:xfrm>
            <a:off x="2279782" y="4223499"/>
            <a:ext cx="2451682" cy="38472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나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마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바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사</a:t>
            </a: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대발문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좌측 팝업창이 처음에 바로 보이다가 약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초 후 닫힙니다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닫힌 이후 화살표 클릭 시 다시 펼쳐집니다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 보이는 화면입니다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suh_h_0402_02_0005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</a:t>
            </a:r>
          </a:p>
        </p:txBody>
      </p:sp>
      <p:sp>
        <p:nvSpPr>
          <p:cNvPr id="5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5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삼각형을 분류해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105" name="그룹 104">
            <a:extLst>
              <a:ext uri="{FF2B5EF4-FFF2-40B4-BE49-F238E27FC236}">
                <a16:creationId xmlns:a16="http://schemas.microsoft.com/office/drawing/2014/main" xmlns="" id="{F18D99A4-A5F3-EB46-D75D-9121C428AF80}"/>
              </a:ext>
            </a:extLst>
          </p:cNvPr>
          <p:cNvGrpSpPr/>
          <p:nvPr/>
        </p:nvGrpSpPr>
        <p:grpSpPr>
          <a:xfrm>
            <a:off x="346438" y="2141746"/>
            <a:ext cx="6373508" cy="2305278"/>
            <a:chOff x="600883" y="4130268"/>
            <a:chExt cx="6373508" cy="2305278"/>
          </a:xfrm>
        </p:grpSpPr>
        <p:pic>
          <p:nvPicPr>
            <p:cNvPr id="107" name="Picture 3">
              <a:extLst>
                <a:ext uri="{FF2B5EF4-FFF2-40B4-BE49-F238E27FC236}">
                  <a16:creationId xmlns:a16="http://schemas.microsoft.com/office/drawing/2014/main" xmlns="" id="{6D944B2A-4B0B-630C-4A22-99036842746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5003"/>
            <a:stretch/>
          </p:blipFill>
          <p:spPr bwMode="auto">
            <a:xfrm>
              <a:off x="614614" y="4130268"/>
              <a:ext cx="6359777" cy="6119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08" name="직선 연결선 107">
              <a:extLst>
                <a:ext uri="{FF2B5EF4-FFF2-40B4-BE49-F238E27FC236}">
                  <a16:creationId xmlns:a16="http://schemas.microsoft.com/office/drawing/2014/main" xmlns="" id="{1B7238A9-2740-D176-DCD4-0ABBFF4EDDF7}"/>
                </a:ext>
              </a:extLst>
            </p:cNvPr>
            <p:cNvCxnSpPr>
              <a:cxnSpLocks/>
            </p:cNvCxnSpPr>
            <p:nvPr/>
          </p:nvCxnSpPr>
          <p:spPr>
            <a:xfrm>
              <a:off x="6734657" y="4769450"/>
              <a:ext cx="0" cy="136800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9" name="Picture 3">
              <a:extLst>
                <a:ext uri="{FF2B5EF4-FFF2-40B4-BE49-F238E27FC236}">
                  <a16:creationId xmlns:a16="http://schemas.microsoft.com/office/drawing/2014/main" xmlns="" id="{715E2787-E5CA-FFF8-76AE-0601A93C37F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6591" t="30386"/>
            <a:stretch/>
          </p:blipFill>
          <p:spPr bwMode="auto">
            <a:xfrm>
              <a:off x="6742473" y="4877462"/>
              <a:ext cx="208208" cy="12190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0" name="Picture 2">
              <a:extLst>
                <a:ext uri="{FF2B5EF4-FFF2-40B4-BE49-F238E27FC236}">
                  <a16:creationId xmlns:a16="http://schemas.microsoft.com/office/drawing/2014/main" xmlns="" id="{7CF1246B-235C-CD52-4453-4A46B623D7E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7950"/>
            <a:stretch/>
          </p:blipFill>
          <p:spPr bwMode="auto">
            <a:xfrm>
              <a:off x="600883" y="6163886"/>
              <a:ext cx="6192000" cy="271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1" name="TextBox 43">
            <a:extLst>
              <a:ext uri="{FF2B5EF4-FFF2-40B4-BE49-F238E27FC236}">
                <a16:creationId xmlns:a16="http://schemas.microsoft.com/office/drawing/2014/main" xmlns="" id="{3D4CB63D-BB5A-18A6-46A8-B08F2B9E4764}"/>
              </a:ext>
            </a:extLst>
          </p:cNvPr>
          <p:cNvSpPr txBox="1"/>
          <p:nvPr/>
        </p:nvSpPr>
        <p:spPr>
          <a:xfrm>
            <a:off x="467544" y="3147936"/>
            <a:ext cx="582298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직사각형 모양의 종이를 점선을 따라 잘랐을 때</a:t>
            </a:r>
            <a:r>
              <a:rPr lang="en-US" altLang="ko-KR" sz="1900" b="1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b="1" dirty="0" smtClean="0">
                <a:latin typeface="맑은 고딕" pitchFamily="50" charset="-127"/>
                <a:ea typeface="맑은 고딕" pitchFamily="50" charset="-127"/>
              </a:rPr>
              <a:t>잘라낸 </a:t>
            </a:r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삼각형을 보고 물음에 답해 </a:t>
            </a:r>
            <a:r>
              <a:rPr lang="ko-KR" altLang="en-US" sz="1900" b="1" dirty="0" smtClean="0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b="1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47" name="순서도: 대체 처리 46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49" name="순서도: 대체 처리 48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1" name="순서도: 대체 처리 50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53" name="순서도: 대체 처리 52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TextBox 60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62" name="순서도: 대체 처리 61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62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65" name="순서도: 대체 처리 64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TextBox 65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67" name="순서도: 대체 처리 66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TextBox 67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69" name="순서도: 대체 처리 68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TextBox 69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71" name="타원 70"/>
          <p:cNvSpPr/>
          <p:nvPr/>
        </p:nvSpPr>
        <p:spPr>
          <a:xfrm>
            <a:off x="804670" y="243648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예각삼각형을 모두 찾아 기호를 써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95738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가로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닫힌 화면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4, 5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 이미지 고정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suh_h_0402_02_0005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</a:t>
            </a:r>
          </a:p>
        </p:txBody>
      </p:sp>
      <p:sp>
        <p:nvSpPr>
          <p:cNvPr id="5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5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삼각형을 분류해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78" name="그룹 77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79" name="순서도: 대체 처리 78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81" name="순서도: 대체 처리 80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86" name="순서도: 대체 처리 8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0" name="순서도: 대체 처리 8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2" name="순서도: 대체 처리 9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3362138" y="2099397"/>
            <a:ext cx="488932" cy="412977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0" name="Group 1072">
            <a:extLst>
              <a:ext uri="{FF2B5EF4-FFF2-40B4-BE49-F238E27FC236}">
                <a16:creationId xmlns:a16="http://schemas.microsoft.com/office/drawing/2014/main" xmlns="" id="{4F7C0C6F-6CC1-5BB1-F0E0-C347B5503A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6309248"/>
              </p:ext>
            </p:extLst>
          </p:nvPr>
        </p:nvGraphicFramePr>
        <p:xfrm>
          <a:off x="115384" y="6129300"/>
          <a:ext cx="6688864" cy="36004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삽화에 텍스트 지우고 직접 삽입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4-2\app\resource\data\02\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교수 학습 자료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도형 그림 자료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\138.jpg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51" name="Picture 3">
            <a:extLst>
              <a:ext uri="{FF2B5EF4-FFF2-40B4-BE49-F238E27FC236}">
                <a16:creationId xmlns:a16="http://schemas.microsoft.com/office/drawing/2014/main" xmlns="" id="{9AB57DBA-845F-00AE-A693-36D3938341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591" t="30386"/>
          <a:stretch/>
        </p:blipFill>
        <p:spPr bwMode="auto">
          <a:xfrm>
            <a:off x="291345" y="2888940"/>
            <a:ext cx="208208" cy="12190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타원 52">
            <a:extLst>
              <a:ext uri="{FF2B5EF4-FFF2-40B4-BE49-F238E27FC236}">
                <a16:creationId xmlns:a16="http://schemas.microsoft.com/office/drawing/2014/main" xmlns="" id="{532A1F9A-56AD-941E-F5F6-09BFAA02DF41}"/>
              </a:ext>
            </a:extLst>
          </p:cNvPr>
          <p:cNvSpPr/>
          <p:nvPr/>
        </p:nvSpPr>
        <p:spPr>
          <a:xfrm>
            <a:off x="98911" y="274288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D3391C62-28FC-A3CD-1632-D4EA1CADFA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8508" y="2394660"/>
            <a:ext cx="4762500" cy="1371600"/>
          </a:xfrm>
          <a:prstGeom prst="rect">
            <a:avLst/>
          </a:prstGeom>
        </p:spPr>
      </p:pic>
      <p:grpSp>
        <p:nvGrpSpPr>
          <p:cNvPr id="59" name="그룹 58">
            <a:extLst>
              <a:ext uri="{FF2B5EF4-FFF2-40B4-BE49-F238E27FC236}">
                <a16:creationId xmlns:a16="http://schemas.microsoft.com/office/drawing/2014/main" xmlns="" id="{532E9905-9733-A005-D2F5-01398419EC52}"/>
              </a:ext>
            </a:extLst>
          </p:cNvPr>
          <p:cNvGrpSpPr/>
          <p:nvPr/>
        </p:nvGrpSpPr>
        <p:grpSpPr>
          <a:xfrm>
            <a:off x="2279782" y="4069363"/>
            <a:ext cx="2669104" cy="538856"/>
            <a:chOff x="4647654" y="1679148"/>
            <a:chExt cx="2669104" cy="538856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xmlns="" id="{E12E5350-357E-E5DC-F444-89CF29966CDE}"/>
                </a:ext>
              </a:extLst>
            </p:cNvPr>
            <p:cNvSpPr/>
            <p:nvPr/>
          </p:nvSpPr>
          <p:spPr bwMode="auto">
            <a:xfrm>
              <a:off x="4647654" y="1833284"/>
              <a:ext cx="2451682" cy="38472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ko-KR" altLang="en-US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나</a:t>
              </a: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다</a:t>
              </a: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마</a:t>
              </a: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바</a:t>
              </a: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사</a:t>
              </a:r>
            </a:p>
          </p:txBody>
        </p:sp>
        <p:pic>
          <p:nvPicPr>
            <p:cNvPr id="62" name="그림 61">
              <a:extLst>
                <a:ext uri="{FF2B5EF4-FFF2-40B4-BE49-F238E27FC236}">
                  <a16:creationId xmlns:a16="http://schemas.microsoft.com/office/drawing/2014/main" xmlns="" id="{3531D74C-3F16-EF33-801E-19CC62BA8A5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956758" y="1679148"/>
              <a:ext cx="360000" cy="355000"/>
            </a:xfrm>
            <a:prstGeom prst="rect">
              <a:avLst/>
            </a:prstGeom>
          </p:spPr>
        </p:pic>
      </p:grp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xmlns="" id="{5A25A118-917F-D11C-5B17-F34BCE00B61A}"/>
              </a:ext>
            </a:extLst>
          </p:cNvPr>
          <p:cNvSpPr/>
          <p:nvPr/>
        </p:nvSpPr>
        <p:spPr>
          <a:xfrm>
            <a:off x="1295400" y="3325152"/>
            <a:ext cx="288268" cy="320507"/>
          </a:xfrm>
          <a:prstGeom prst="roundRect">
            <a:avLst/>
          </a:prstGeom>
          <a:solidFill>
            <a:srgbClr val="F0B6D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xmlns="" id="{173AD706-69B6-A95C-7C70-AEC8062775A1}"/>
              </a:ext>
            </a:extLst>
          </p:cNvPr>
          <p:cNvSpPr/>
          <p:nvPr/>
        </p:nvSpPr>
        <p:spPr>
          <a:xfrm>
            <a:off x="1565920" y="2680436"/>
            <a:ext cx="288268" cy="320507"/>
          </a:xfrm>
          <a:prstGeom prst="roundRect">
            <a:avLst/>
          </a:prstGeom>
          <a:solidFill>
            <a:srgbClr val="F0B6D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xmlns="" id="{C084F43E-1C80-AC22-15B2-35E6BF8D01FD}"/>
              </a:ext>
            </a:extLst>
          </p:cNvPr>
          <p:cNvSpPr/>
          <p:nvPr/>
        </p:nvSpPr>
        <p:spPr>
          <a:xfrm>
            <a:off x="2305644" y="3164898"/>
            <a:ext cx="288268" cy="320507"/>
          </a:xfrm>
          <a:prstGeom prst="roundRect">
            <a:avLst/>
          </a:prstGeom>
          <a:solidFill>
            <a:srgbClr val="F0B6D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xmlns="" id="{D3A4CE36-2DAC-F36E-D142-1BDF1169DB48}"/>
              </a:ext>
            </a:extLst>
          </p:cNvPr>
          <p:cNvSpPr/>
          <p:nvPr/>
        </p:nvSpPr>
        <p:spPr>
          <a:xfrm>
            <a:off x="2582031" y="2568433"/>
            <a:ext cx="288268" cy="320507"/>
          </a:xfrm>
          <a:prstGeom prst="roundRect">
            <a:avLst/>
          </a:prstGeom>
          <a:solidFill>
            <a:srgbClr val="F0B6D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xmlns="" id="{6ED6D955-3DF4-93F5-1A42-57AD6618CEFC}"/>
              </a:ext>
            </a:extLst>
          </p:cNvPr>
          <p:cNvSpPr/>
          <p:nvPr/>
        </p:nvSpPr>
        <p:spPr>
          <a:xfrm>
            <a:off x="3217355" y="2605509"/>
            <a:ext cx="288268" cy="320507"/>
          </a:xfrm>
          <a:prstGeom prst="roundRect">
            <a:avLst/>
          </a:prstGeom>
          <a:solidFill>
            <a:srgbClr val="F0B6D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xmlns="" id="{0378A97E-9FC0-F346-0692-F819C4447450}"/>
              </a:ext>
            </a:extLst>
          </p:cNvPr>
          <p:cNvSpPr/>
          <p:nvPr/>
        </p:nvSpPr>
        <p:spPr>
          <a:xfrm>
            <a:off x="3706936" y="3185049"/>
            <a:ext cx="288268" cy="320507"/>
          </a:xfrm>
          <a:prstGeom prst="roundRect">
            <a:avLst/>
          </a:prstGeom>
          <a:solidFill>
            <a:srgbClr val="F0B6D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xmlns="" id="{F6015D26-7E00-B68B-0E44-FE3F03CDEF65}"/>
              </a:ext>
            </a:extLst>
          </p:cNvPr>
          <p:cNvSpPr/>
          <p:nvPr/>
        </p:nvSpPr>
        <p:spPr>
          <a:xfrm>
            <a:off x="4331770" y="2676593"/>
            <a:ext cx="288268" cy="320507"/>
          </a:xfrm>
          <a:prstGeom prst="roundRect">
            <a:avLst/>
          </a:prstGeom>
          <a:solidFill>
            <a:srgbClr val="F0B6D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xmlns="" id="{129A332B-D308-7E5F-B970-5DA492D5C085}"/>
              </a:ext>
            </a:extLst>
          </p:cNvPr>
          <p:cNvSpPr/>
          <p:nvPr/>
        </p:nvSpPr>
        <p:spPr>
          <a:xfrm>
            <a:off x="5141060" y="2499733"/>
            <a:ext cx="288268" cy="320507"/>
          </a:xfrm>
          <a:prstGeom prst="roundRect">
            <a:avLst/>
          </a:prstGeom>
          <a:solidFill>
            <a:srgbClr val="F0B6D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xmlns="" id="{ECCEC908-8D7A-4C45-DFA2-8ECA5A33D892}"/>
              </a:ext>
            </a:extLst>
          </p:cNvPr>
          <p:cNvSpPr/>
          <p:nvPr/>
        </p:nvSpPr>
        <p:spPr>
          <a:xfrm>
            <a:off x="5330168" y="3108493"/>
            <a:ext cx="288268" cy="320507"/>
          </a:xfrm>
          <a:prstGeom prst="roundRect">
            <a:avLst/>
          </a:prstGeom>
          <a:solidFill>
            <a:srgbClr val="F0B6D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58DF94BE-4552-E91C-B8DE-1963CE1E0AE4}"/>
              </a:ext>
            </a:extLst>
          </p:cNvPr>
          <p:cNvSpPr txBox="1"/>
          <p:nvPr/>
        </p:nvSpPr>
        <p:spPr>
          <a:xfrm>
            <a:off x="1074193" y="3237737"/>
            <a:ext cx="73068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xmlns="" id="{A1258516-783E-D89E-71D2-CDAEBE339357}"/>
              </a:ext>
            </a:extLst>
          </p:cNvPr>
          <p:cNvSpPr txBox="1"/>
          <p:nvPr/>
        </p:nvSpPr>
        <p:spPr>
          <a:xfrm>
            <a:off x="1404309" y="2688123"/>
            <a:ext cx="73068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나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xmlns="" id="{1F643B1B-25C1-728F-9888-4A31540D4E75}"/>
              </a:ext>
            </a:extLst>
          </p:cNvPr>
          <p:cNvSpPr txBox="1"/>
          <p:nvPr/>
        </p:nvSpPr>
        <p:spPr>
          <a:xfrm>
            <a:off x="2059843" y="3145362"/>
            <a:ext cx="73068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다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xmlns="" id="{53423A97-873F-8EFD-3B80-9D80321A19A8}"/>
              </a:ext>
            </a:extLst>
          </p:cNvPr>
          <p:cNvSpPr txBox="1"/>
          <p:nvPr/>
        </p:nvSpPr>
        <p:spPr>
          <a:xfrm>
            <a:off x="2479126" y="2683573"/>
            <a:ext cx="73068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라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xmlns="" id="{B3062136-87A3-8042-B151-BE7A80DEA7F5}"/>
              </a:ext>
            </a:extLst>
          </p:cNvPr>
          <p:cNvSpPr txBox="1"/>
          <p:nvPr/>
        </p:nvSpPr>
        <p:spPr>
          <a:xfrm>
            <a:off x="2975238" y="2689635"/>
            <a:ext cx="73068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마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xmlns="" id="{6754472E-D529-26D7-908A-777478CDE345}"/>
              </a:ext>
            </a:extLst>
          </p:cNvPr>
          <p:cNvSpPr txBox="1"/>
          <p:nvPr/>
        </p:nvSpPr>
        <p:spPr>
          <a:xfrm>
            <a:off x="3485729" y="3132790"/>
            <a:ext cx="73068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바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xmlns="" id="{8E4A19CD-1CBF-47A6-8817-EBF32DC9614B}"/>
              </a:ext>
            </a:extLst>
          </p:cNvPr>
          <p:cNvSpPr txBox="1"/>
          <p:nvPr/>
        </p:nvSpPr>
        <p:spPr>
          <a:xfrm>
            <a:off x="4083267" y="2675551"/>
            <a:ext cx="73068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사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xmlns="" id="{8FB0F1B0-9FB2-B43C-328A-7C0DF6FE0C74}"/>
              </a:ext>
            </a:extLst>
          </p:cNvPr>
          <p:cNvSpPr txBox="1"/>
          <p:nvPr/>
        </p:nvSpPr>
        <p:spPr>
          <a:xfrm>
            <a:off x="4793282" y="2683572"/>
            <a:ext cx="73068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아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xmlns="" id="{00693054-3AA7-33ED-B38D-12537D21F991}"/>
              </a:ext>
            </a:extLst>
          </p:cNvPr>
          <p:cNvSpPr txBox="1"/>
          <p:nvPr/>
        </p:nvSpPr>
        <p:spPr>
          <a:xfrm>
            <a:off x="5052781" y="3145362"/>
            <a:ext cx="73068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</a:t>
            </a:r>
          </a:p>
        </p:txBody>
      </p:sp>
      <p:sp>
        <p:nvSpPr>
          <p:cNvPr id="6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예각삼각형을 모두 찾아 기호를 써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5914607" y="494598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9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타원 69"/>
          <p:cNvSpPr/>
          <p:nvPr/>
        </p:nvSpPr>
        <p:spPr>
          <a:xfrm>
            <a:off x="4916931" y="494598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8" name="타원 107"/>
          <p:cNvSpPr/>
          <p:nvPr/>
        </p:nvSpPr>
        <p:spPr>
          <a:xfrm>
            <a:off x="1100996" y="228622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86768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suh_h_0402_02_0005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</a:t>
            </a:r>
          </a:p>
        </p:txBody>
      </p:sp>
      <p:sp>
        <p:nvSpPr>
          <p:cNvPr id="5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5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삼각형을 분류해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78" name="그룹 77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79" name="순서도: 대체 처리 78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81" name="순서도: 대체 처리 80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86" name="순서도: 대체 처리 8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0" name="순서도: 대체 처리 8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2" name="순서도: 대체 처리 9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3362138" y="2099397"/>
            <a:ext cx="488932" cy="412977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" name="Picture 3">
            <a:extLst>
              <a:ext uri="{FF2B5EF4-FFF2-40B4-BE49-F238E27FC236}">
                <a16:creationId xmlns:a16="http://schemas.microsoft.com/office/drawing/2014/main" xmlns="" id="{9AB57DBA-845F-00AE-A693-36D3938341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591" t="30386"/>
          <a:stretch/>
        </p:blipFill>
        <p:spPr bwMode="auto">
          <a:xfrm>
            <a:off x="291345" y="2888940"/>
            <a:ext cx="208208" cy="12190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D3391C62-28FC-A3CD-1632-D4EA1CADFA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8508" y="2394660"/>
            <a:ext cx="4762500" cy="1371600"/>
          </a:xfrm>
          <a:prstGeom prst="rect">
            <a:avLst/>
          </a:prstGeom>
        </p:spPr>
      </p:pic>
      <p:grpSp>
        <p:nvGrpSpPr>
          <p:cNvPr id="59" name="그룹 58">
            <a:extLst>
              <a:ext uri="{FF2B5EF4-FFF2-40B4-BE49-F238E27FC236}">
                <a16:creationId xmlns:a16="http://schemas.microsoft.com/office/drawing/2014/main" xmlns="" id="{532E9905-9733-A005-D2F5-01398419EC52}"/>
              </a:ext>
            </a:extLst>
          </p:cNvPr>
          <p:cNvGrpSpPr/>
          <p:nvPr/>
        </p:nvGrpSpPr>
        <p:grpSpPr>
          <a:xfrm>
            <a:off x="2279782" y="4069363"/>
            <a:ext cx="2669104" cy="538856"/>
            <a:chOff x="4647654" y="1679148"/>
            <a:chExt cx="2669104" cy="538856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xmlns="" id="{E12E5350-357E-E5DC-F444-89CF29966CDE}"/>
                </a:ext>
              </a:extLst>
            </p:cNvPr>
            <p:cNvSpPr/>
            <p:nvPr/>
          </p:nvSpPr>
          <p:spPr bwMode="auto">
            <a:xfrm>
              <a:off x="4647654" y="1833284"/>
              <a:ext cx="2451682" cy="38472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ko-KR" altLang="en-US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나</a:t>
              </a: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다</a:t>
              </a: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마</a:t>
              </a: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바</a:t>
              </a: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사</a:t>
              </a:r>
            </a:p>
          </p:txBody>
        </p:sp>
        <p:pic>
          <p:nvPicPr>
            <p:cNvPr id="62" name="그림 61">
              <a:extLst>
                <a:ext uri="{FF2B5EF4-FFF2-40B4-BE49-F238E27FC236}">
                  <a16:creationId xmlns:a16="http://schemas.microsoft.com/office/drawing/2014/main" xmlns="" id="{3531D74C-3F16-EF33-801E-19CC62BA8A5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956758" y="1679148"/>
              <a:ext cx="360000" cy="355000"/>
            </a:xfrm>
            <a:prstGeom prst="rect">
              <a:avLst/>
            </a:prstGeom>
          </p:spPr>
        </p:pic>
      </p:grp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xmlns="" id="{5A25A118-917F-D11C-5B17-F34BCE00B61A}"/>
              </a:ext>
            </a:extLst>
          </p:cNvPr>
          <p:cNvSpPr/>
          <p:nvPr/>
        </p:nvSpPr>
        <p:spPr>
          <a:xfrm>
            <a:off x="1295400" y="3325152"/>
            <a:ext cx="288268" cy="320507"/>
          </a:xfrm>
          <a:prstGeom prst="roundRect">
            <a:avLst/>
          </a:prstGeom>
          <a:solidFill>
            <a:srgbClr val="F0B6D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xmlns="" id="{173AD706-69B6-A95C-7C70-AEC8062775A1}"/>
              </a:ext>
            </a:extLst>
          </p:cNvPr>
          <p:cNvSpPr/>
          <p:nvPr/>
        </p:nvSpPr>
        <p:spPr>
          <a:xfrm>
            <a:off x="1565920" y="2680436"/>
            <a:ext cx="288268" cy="320507"/>
          </a:xfrm>
          <a:prstGeom prst="roundRect">
            <a:avLst/>
          </a:prstGeom>
          <a:solidFill>
            <a:srgbClr val="F0B6D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xmlns="" id="{C084F43E-1C80-AC22-15B2-35E6BF8D01FD}"/>
              </a:ext>
            </a:extLst>
          </p:cNvPr>
          <p:cNvSpPr/>
          <p:nvPr/>
        </p:nvSpPr>
        <p:spPr>
          <a:xfrm>
            <a:off x="2305644" y="3164898"/>
            <a:ext cx="288268" cy="320507"/>
          </a:xfrm>
          <a:prstGeom prst="roundRect">
            <a:avLst/>
          </a:prstGeom>
          <a:solidFill>
            <a:srgbClr val="F0B6D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xmlns="" id="{D3A4CE36-2DAC-F36E-D142-1BDF1169DB48}"/>
              </a:ext>
            </a:extLst>
          </p:cNvPr>
          <p:cNvSpPr/>
          <p:nvPr/>
        </p:nvSpPr>
        <p:spPr>
          <a:xfrm>
            <a:off x="2582031" y="2568433"/>
            <a:ext cx="288268" cy="320507"/>
          </a:xfrm>
          <a:prstGeom prst="roundRect">
            <a:avLst/>
          </a:prstGeom>
          <a:solidFill>
            <a:srgbClr val="F0B6D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xmlns="" id="{6ED6D955-3DF4-93F5-1A42-57AD6618CEFC}"/>
              </a:ext>
            </a:extLst>
          </p:cNvPr>
          <p:cNvSpPr/>
          <p:nvPr/>
        </p:nvSpPr>
        <p:spPr>
          <a:xfrm>
            <a:off x="3217355" y="2605509"/>
            <a:ext cx="288268" cy="320507"/>
          </a:xfrm>
          <a:prstGeom prst="roundRect">
            <a:avLst/>
          </a:prstGeom>
          <a:solidFill>
            <a:srgbClr val="F0B6D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xmlns="" id="{0378A97E-9FC0-F346-0692-F819C4447450}"/>
              </a:ext>
            </a:extLst>
          </p:cNvPr>
          <p:cNvSpPr/>
          <p:nvPr/>
        </p:nvSpPr>
        <p:spPr>
          <a:xfrm>
            <a:off x="3706936" y="3185049"/>
            <a:ext cx="288268" cy="320507"/>
          </a:xfrm>
          <a:prstGeom prst="roundRect">
            <a:avLst/>
          </a:prstGeom>
          <a:solidFill>
            <a:srgbClr val="F0B6D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xmlns="" id="{F6015D26-7E00-B68B-0E44-FE3F03CDEF65}"/>
              </a:ext>
            </a:extLst>
          </p:cNvPr>
          <p:cNvSpPr/>
          <p:nvPr/>
        </p:nvSpPr>
        <p:spPr>
          <a:xfrm>
            <a:off x="4331770" y="2676593"/>
            <a:ext cx="288268" cy="320507"/>
          </a:xfrm>
          <a:prstGeom prst="roundRect">
            <a:avLst/>
          </a:prstGeom>
          <a:solidFill>
            <a:srgbClr val="F0B6D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xmlns="" id="{129A332B-D308-7E5F-B970-5DA492D5C085}"/>
              </a:ext>
            </a:extLst>
          </p:cNvPr>
          <p:cNvSpPr/>
          <p:nvPr/>
        </p:nvSpPr>
        <p:spPr>
          <a:xfrm>
            <a:off x="5141060" y="2499733"/>
            <a:ext cx="288268" cy="320507"/>
          </a:xfrm>
          <a:prstGeom prst="roundRect">
            <a:avLst/>
          </a:prstGeom>
          <a:solidFill>
            <a:srgbClr val="F0B6D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xmlns="" id="{ECCEC908-8D7A-4C45-DFA2-8ECA5A33D892}"/>
              </a:ext>
            </a:extLst>
          </p:cNvPr>
          <p:cNvSpPr/>
          <p:nvPr/>
        </p:nvSpPr>
        <p:spPr>
          <a:xfrm>
            <a:off x="5330168" y="3108493"/>
            <a:ext cx="288268" cy="320507"/>
          </a:xfrm>
          <a:prstGeom prst="roundRect">
            <a:avLst/>
          </a:prstGeom>
          <a:solidFill>
            <a:srgbClr val="F0B6D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58DF94BE-4552-E91C-B8DE-1963CE1E0AE4}"/>
              </a:ext>
            </a:extLst>
          </p:cNvPr>
          <p:cNvSpPr txBox="1"/>
          <p:nvPr/>
        </p:nvSpPr>
        <p:spPr>
          <a:xfrm>
            <a:off x="1074193" y="3237737"/>
            <a:ext cx="73068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xmlns="" id="{A1258516-783E-D89E-71D2-CDAEBE339357}"/>
              </a:ext>
            </a:extLst>
          </p:cNvPr>
          <p:cNvSpPr txBox="1"/>
          <p:nvPr/>
        </p:nvSpPr>
        <p:spPr>
          <a:xfrm>
            <a:off x="1404309" y="2688123"/>
            <a:ext cx="73068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나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xmlns="" id="{1F643B1B-25C1-728F-9888-4A31540D4E75}"/>
              </a:ext>
            </a:extLst>
          </p:cNvPr>
          <p:cNvSpPr txBox="1"/>
          <p:nvPr/>
        </p:nvSpPr>
        <p:spPr>
          <a:xfrm>
            <a:off x="2059843" y="3145362"/>
            <a:ext cx="73068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다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xmlns="" id="{53423A97-873F-8EFD-3B80-9D80321A19A8}"/>
              </a:ext>
            </a:extLst>
          </p:cNvPr>
          <p:cNvSpPr txBox="1"/>
          <p:nvPr/>
        </p:nvSpPr>
        <p:spPr>
          <a:xfrm>
            <a:off x="2479126" y="2683573"/>
            <a:ext cx="73068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라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xmlns="" id="{B3062136-87A3-8042-B151-BE7A80DEA7F5}"/>
              </a:ext>
            </a:extLst>
          </p:cNvPr>
          <p:cNvSpPr txBox="1"/>
          <p:nvPr/>
        </p:nvSpPr>
        <p:spPr>
          <a:xfrm>
            <a:off x="2975238" y="2689635"/>
            <a:ext cx="73068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마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xmlns="" id="{6754472E-D529-26D7-908A-777478CDE345}"/>
              </a:ext>
            </a:extLst>
          </p:cNvPr>
          <p:cNvSpPr txBox="1"/>
          <p:nvPr/>
        </p:nvSpPr>
        <p:spPr>
          <a:xfrm>
            <a:off x="3485729" y="3132790"/>
            <a:ext cx="73068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바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xmlns="" id="{8E4A19CD-1CBF-47A6-8817-EBF32DC9614B}"/>
              </a:ext>
            </a:extLst>
          </p:cNvPr>
          <p:cNvSpPr txBox="1"/>
          <p:nvPr/>
        </p:nvSpPr>
        <p:spPr>
          <a:xfrm>
            <a:off x="4083267" y="2675551"/>
            <a:ext cx="73068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사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xmlns="" id="{8FB0F1B0-9FB2-B43C-328A-7C0DF6FE0C74}"/>
              </a:ext>
            </a:extLst>
          </p:cNvPr>
          <p:cNvSpPr txBox="1"/>
          <p:nvPr/>
        </p:nvSpPr>
        <p:spPr>
          <a:xfrm>
            <a:off x="4793282" y="2683572"/>
            <a:ext cx="73068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아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xmlns="" id="{00693054-3AA7-33ED-B38D-12537D21F991}"/>
              </a:ext>
            </a:extLst>
          </p:cNvPr>
          <p:cNvSpPr txBox="1"/>
          <p:nvPr/>
        </p:nvSpPr>
        <p:spPr>
          <a:xfrm>
            <a:off x="5052781" y="3145362"/>
            <a:ext cx="73068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</a:t>
            </a:r>
          </a:p>
        </p:txBody>
      </p:sp>
      <p:sp>
        <p:nvSpPr>
          <p:cNvPr id="6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예각삼각형을 모두 찾아 기호를 써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777A6D38-7B9D-BEF9-C31C-E401382C7005}"/>
              </a:ext>
            </a:extLst>
          </p:cNvPr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06" name="그룹 105">
            <a:extLst>
              <a:ext uri="{FF2B5EF4-FFF2-40B4-BE49-F238E27FC236}">
                <a16:creationId xmlns:a16="http://schemas.microsoft.com/office/drawing/2014/main" xmlns="" id="{EB52EFEA-D43E-9919-B661-6A0A295E715D}"/>
              </a:ext>
            </a:extLst>
          </p:cNvPr>
          <p:cNvGrpSpPr/>
          <p:nvPr/>
        </p:nvGrpSpPr>
        <p:grpSpPr>
          <a:xfrm>
            <a:off x="198562" y="3976034"/>
            <a:ext cx="6667165" cy="1261331"/>
            <a:chOff x="192745" y="4011959"/>
            <a:chExt cx="6667165" cy="1261331"/>
          </a:xfrm>
        </p:grpSpPr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xmlns="" id="{01B52D99-CFA3-BE8D-E017-810AD253DBE3}"/>
                </a:ext>
              </a:extLst>
            </p:cNvPr>
            <p:cNvSpPr/>
            <p:nvPr/>
          </p:nvSpPr>
          <p:spPr>
            <a:xfrm>
              <a:off x="192745" y="4156160"/>
              <a:ext cx="6667165" cy="92902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r>
                <a:rPr lang="ko-KR" altLang="en-US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</a:p>
          </p:txBody>
        </p:sp>
        <p:sp>
          <p:nvSpPr>
            <p:cNvPr id="110" name="모서리가 둥근 직사각형 38">
              <a:extLst>
                <a:ext uri="{FF2B5EF4-FFF2-40B4-BE49-F238E27FC236}">
                  <a16:creationId xmlns:a16="http://schemas.microsoft.com/office/drawing/2014/main" xmlns="" id="{9D4A2A24-5F05-4AB2-64FC-432E182CE586}"/>
                </a:ext>
              </a:extLst>
            </p:cNvPr>
            <p:cNvSpPr/>
            <p:nvPr/>
          </p:nvSpPr>
          <p:spPr>
            <a:xfrm>
              <a:off x="338478" y="4011959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111" name="직각 삼각형 110">
              <a:extLst>
                <a:ext uri="{FF2B5EF4-FFF2-40B4-BE49-F238E27FC236}">
                  <a16:creationId xmlns:a16="http://schemas.microsoft.com/office/drawing/2014/main" xmlns="" id="{CF138A62-C395-F682-8597-C80619DA82CF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112" name="TextBox 111">
            <a:extLst>
              <a:ext uri="{FF2B5EF4-FFF2-40B4-BE49-F238E27FC236}">
                <a16:creationId xmlns:a16="http://schemas.microsoft.com/office/drawing/2014/main" xmlns="" id="{127CB317-A229-CE6A-7844-20AC97D4B1E3}"/>
              </a:ext>
            </a:extLst>
          </p:cNvPr>
          <p:cNvSpPr txBox="1"/>
          <p:nvPr/>
        </p:nvSpPr>
        <p:spPr>
          <a:xfrm>
            <a:off x="387757" y="4440668"/>
            <a:ext cx="61959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예각삼각형은 세 각이 모두 </a:t>
            </a:r>
            <a:r>
              <a:rPr lang="ko-KR" altLang="en-US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예각인 삼각형입니다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824983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suh_h_0402_02_0005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</a:t>
            </a:r>
          </a:p>
        </p:txBody>
      </p:sp>
      <p:sp>
        <p:nvSpPr>
          <p:cNvPr id="5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5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삼각형을 분류해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7" name="그룹 56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73" name="순서도: 대체 처리 72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TextBox 74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78" name="순서도: 대체 처리 77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TextBox 78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90" name="순서도: 대체 처리 89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2" name="순서도: 대체 처리 91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2" name="순서도: 대체 처리 101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TextBox 102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2" name="Rectangle 2">
            <a:extLst>
              <a:ext uri="{FF2B5EF4-FFF2-40B4-BE49-F238E27FC236}">
                <a16:creationId xmlns:a16="http://schemas.microsoft.com/office/drawing/2014/main" xmlns="" id="{4908D8CA-1D05-4730-9466-C383BF7B1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5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둔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각삼각형을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모두 찾아 기호를 써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0" name="TextBox 109"/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대발문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좌측 팝업창이 처음에 바로 보이다가 약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초 후 닫힙니다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닫힌 이후 화살표 클릭 시 다시 펼쳐집니다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 보이는 화면입니다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11" name="그룹 110">
            <a:extLst>
              <a:ext uri="{FF2B5EF4-FFF2-40B4-BE49-F238E27FC236}">
                <a16:creationId xmlns:a16="http://schemas.microsoft.com/office/drawing/2014/main" xmlns="" id="{F18D99A4-A5F3-EB46-D75D-9121C428AF80}"/>
              </a:ext>
            </a:extLst>
          </p:cNvPr>
          <p:cNvGrpSpPr/>
          <p:nvPr/>
        </p:nvGrpSpPr>
        <p:grpSpPr>
          <a:xfrm>
            <a:off x="346438" y="2141746"/>
            <a:ext cx="6373508" cy="2305278"/>
            <a:chOff x="600883" y="4130268"/>
            <a:chExt cx="6373508" cy="2305278"/>
          </a:xfrm>
        </p:grpSpPr>
        <p:pic>
          <p:nvPicPr>
            <p:cNvPr id="112" name="Picture 3">
              <a:extLst>
                <a:ext uri="{FF2B5EF4-FFF2-40B4-BE49-F238E27FC236}">
                  <a16:creationId xmlns:a16="http://schemas.microsoft.com/office/drawing/2014/main" xmlns="" id="{6D944B2A-4B0B-630C-4A22-99036842746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5003"/>
            <a:stretch/>
          </p:blipFill>
          <p:spPr bwMode="auto">
            <a:xfrm>
              <a:off x="614614" y="4130268"/>
              <a:ext cx="6359777" cy="6119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13" name="직선 연결선 112">
              <a:extLst>
                <a:ext uri="{FF2B5EF4-FFF2-40B4-BE49-F238E27FC236}">
                  <a16:creationId xmlns:a16="http://schemas.microsoft.com/office/drawing/2014/main" xmlns="" id="{1B7238A9-2740-D176-DCD4-0ABBFF4EDDF7}"/>
                </a:ext>
              </a:extLst>
            </p:cNvPr>
            <p:cNvCxnSpPr>
              <a:cxnSpLocks/>
            </p:cNvCxnSpPr>
            <p:nvPr/>
          </p:nvCxnSpPr>
          <p:spPr>
            <a:xfrm>
              <a:off x="6734657" y="4769450"/>
              <a:ext cx="0" cy="136800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4" name="Picture 3">
              <a:extLst>
                <a:ext uri="{FF2B5EF4-FFF2-40B4-BE49-F238E27FC236}">
                  <a16:creationId xmlns:a16="http://schemas.microsoft.com/office/drawing/2014/main" xmlns="" id="{715E2787-E5CA-FFF8-76AE-0601A93C37F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6591" t="30386"/>
            <a:stretch/>
          </p:blipFill>
          <p:spPr bwMode="auto">
            <a:xfrm>
              <a:off x="6742473" y="4877462"/>
              <a:ext cx="208208" cy="12190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5" name="Picture 2">
              <a:extLst>
                <a:ext uri="{FF2B5EF4-FFF2-40B4-BE49-F238E27FC236}">
                  <a16:creationId xmlns:a16="http://schemas.microsoft.com/office/drawing/2014/main" xmlns="" id="{7CF1246B-235C-CD52-4453-4A46B623D7E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7950"/>
            <a:stretch/>
          </p:blipFill>
          <p:spPr bwMode="auto">
            <a:xfrm>
              <a:off x="600883" y="6163886"/>
              <a:ext cx="6192000" cy="271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6" name="TextBox 43">
            <a:extLst>
              <a:ext uri="{FF2B5EF4-FFF2-40B4-BE49-F238E27FC236}">
                <a16:creationId xmlns:a16="http://schemas.microsoft.com/office/drawing/2014/main" xmlns="" id="{3D4CB63D-BB5A-18A6-46A8-B08F2B9E4764}"/>
              </a:ext>
            </a:extLst>
          </p:cNvPr>
          <p:cNvSpPr txBox="1"/>
          <p:nvPr/>
        </p:nvSpPr>
        <p:spPr>
          <a:xfrm>
            <a:off x="467544" y="3147936"/>
            <a:ext cx="582298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직사각형 모양의 종이를 점선을 따라 잘랐을 때</a:t>
            </a:r>
            <a:r>
              <a:rPr lang="en-US" altLang="ko-KR" sz="1900" b="1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b="1" dirty="0" smtClean="0">
                <a:latin typeface="맑은 고딕" pitchFamily="50" charset="-127"/>
                <a:ea typeface="맑은 고딕" pitchFamily="50" charset="-127"/>
              </a:rPr>
              <a:t>잘라낸 </a:t>
            </a:r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삼각형을 보고 물음에 답해 </a:t>
            </a:r>
            <a:r>
              <a:rPr lang="ko-KR" altLang="en-US" sz="1900" b="1" dirty="0" smtClean="0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b="1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7" name="타원 116"/>
          <p:cNvSpPr/>
          <p:nvPr/>
        </p:nvSpPr>
        <p:spPr>
          <a:xfrm>
            <a:off x="804670" y="243648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52558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suh_h_0402_02_0005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</a:t>
            </a:r>
          </a:p>
        </p:txBody>
      </p:sp>
      <p:sp>
        <p:nvSpPr>
          <p:cNvPr id="5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5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삼각형을 분류해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7" name="그룹 56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73" name="순서도: 대체 처리 72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TextBox 74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78" name="순서도: 대체 처리 77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TextBox 78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90" name="순서도: 대체 처리 89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2" name="순서도: 대체 처리 91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2" name="순서도: 대체 처리 101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TextBox 102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2" name="Rectangle 2">
            <a:extLst>
              <a:ext uri="{FF2B5EF4-FFF2-40B4-BE49-F238E27FC236}">
                <a16:creationId xmlns:a16="http://schemas.microsoft.com/office/drawing/2014/main" xmlns="" id="{4908D8CA-1D05-4730-9466-C383BF7B1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5" name="Picture 3">
            <a:extLst>
              <a:ext uri="{FF2B5EF4-FFF2-40B4-BE49-F238E27FC236}">
                <a16:creationId xmlns:a16="http://schemas.microsoft.com/office/drawing/2014/main" xmlns="" id="{C8CDAEB3-4B51-5D0D-3DB8-B3506C57E6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591" t="30386"/>
          <a:stretch/>
        </p:blipFill>
        <p:spPr bwMode="auto">
          <a:xfrm>
            <a:off x="291345" y="2888940"/>
            <a:ext cx="208208" cy="12190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xmlns="" id="{24687773-D366-B4F9-6399-5F740359C3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8508" y="2394660"/>
            <a:ext cx="4762500" cy="1371600"/>
          </a:xfrm>
          <a:prstGeom prst="rect">
            <a:avLst/>
          </a:prstGeom>
        </p:spPr>
      </p:pic>
      <p:grpSp>
        <p:nvGrpSpPr>
          <p:cNvPr id="49" name="그룹 48">
            <a:extLst>
              <a:ext uri="{FF2B5EF4-FFF2-40B4-BE49-F238E27FC236}">
                <a16:creationId xmlns:a16="http://schemas.microsoft.com/office/drawing/2014/main" xmlns="" id="{1A52522B-B159-A824-BF3D-01B7BDB43B60}"/>
              </a:ext>
            </a:extLst>
          </p:cNvPr>
          <p:cNvGrpSpPr/>
          <p:nvPr/>
        </p:nvGrpSpPr>
        <p:grpSpPr>
          <a:xfrm>
            <a:off x="2895460" y="4069363"/>
            <a:ext cx="1400326" cy="538856"/>
            <a:chOff x="5263332" y="1679148"/>
            <a:chExt cx="1400326" cy="538856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xmlns="" id="{38B334D4-BE65-D836-A092-A128FFD5FA16}"/>
                </a:ext>
              </a:extLst>
            </p:cNvPr>
            <p:cNvSpPr/>
            <p:nvPr/>
          </p:nvSpPr>
          <p:spPr bwMode="auto">
            <a:xfrm>
              <a:off x="5263332" y="1833284"/>
              <a:ext cx="1220326" cy="38472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ko-KR" altLang="en-US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라</a:t>
              </a: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아</a:t>
              </a:r>
            </a:p>
          </p:txBody>
        </p:sp>
        <p:pic>
          <p:nvPicPr>
            <p:cNvPr id="51" name="그림 50">
              <a:extLst>
                <a:ext uri="{FF2B5EF4-FFF2-40B4-BE49-F238E27FC236}">
                  <a16:creationId xmlns:a16="http://schemas.microsoft.com/office/drawing/2014/main" xmlns="" id="{DCBB61B1-A5C4-694B-9216-7CF30CBBDC0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03658" y="1679148"/>
              <a:ext cx="360000" cy="355000"/>
            </a:xfrm>
            <a:prstGeom prst="rect">
              <a:avLst/>
            </a:prstGeom>
          </p:spPr>
        </p:pic>
      </p:grp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xmlns="" id="{393D2D8E-F933-E3AE-ABA0-8893DEFB4C98}"/>
              </a:ext>
            </a:extLst>
          </p:cNvPr>
          <p:cNvSpPr/>
          <p:nvPr/>
        </p:nvSpPr>
        <p:spPr>
          <a:xfrm>
            <a:off x="1295400" y="3325152"/>
            <a:ext cx="288268" cy="320507"/>
          </a:xfrm>
          <a:prstGeom prst="roundRect">
            <a:avLst/>
          </a:prstGeom>
          <a:solidFill>
            <a:srgbClr val="F0B6D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xmlns="" id="{B76B2DF7-29FC-DDAA-8E5C-92A3B78E2B7C}"/>
              </a:ext>
            </a:extLst>
          </p:cNvPr>
          <p:cNvSpPr/>
          <p:nvPr/>
        </p:nvSpPr>
        <p:spPr>
          <a:xfrm>
            <a:off x="1565920" y="2680436"/>
            <a:ext cx="288268" cy="320507"/>
          </a:xfrm>
          <a:prstGeom prst="roundRect">
            <a:avLst/>
          </a:prstGeom>
          <a:solidFill>
            <a:srgbClr val="F0B6D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xmlns="" id="{99BEB9B3-B72C-199F-5CF1-EA09710F0D75}"/>
              </a:ext>
            </a:extLst>
          </p:cNvPr>
          <p:cNvSpPr/>
          <p:nvPr/>
        </p:nvSpPr>
        <p:spPr>
          <a:xfrm>
            <a:off x="2305644" y="3164898"/>
            <a:ext cx="288268" cy="320507"/>
          </a:xfrm>
          <a:prstGeom prst="roundRect">
            <a:avLst/>
          </a:prstGeom>
          <a:solidFill>
            <a:srgbClr val="F0B6D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xmlns="" id="{603C3501-163C-3492-52B7-956AB390DB2A}"/>
              </a:ext>
            </a:extLst>
          </p:cNvPr>
          <p:cNvSpPr/>
          <p:nvPr/>
        </p:nvSpPr>
        <p:spPr>
          <a:xfrm>
            <a:off x="2582031" y="2568433"/>
            <a:ext cx="288268" cy="320507"/>
          </a:xfrm>
          <a:prstGeom prst="roundRect">
            <a:avLst/>
          </a:prstGeom>
          <a:solidFill>
            <a:srgbClr val="F0B6D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xmlns="" id="{55EA31A0-4E3E-A738-DC89-9680552FD6B5}"/>
              </a:ext>
            </a:extLst>
          </p:cNvPr>
          <p:cNvSpPr/>
          <p:nvPr/>
        </p:nvSpPr>
        <p:spPr>
          <a:xfrm>
            <a:off x="3217355" y="2605509"/>
            <a:ext cx="288268" cy="320507"/>
          </a:xfrm>
          <a:prstGeom prst="roundRect">
            <a:avLst/>
          </a:prstGeom>
          <a:solidFill>
            <a:srgbClr val="F0B6D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xmlns="" id="{A4484AAB-F7C3-7408-2144-C43AC76C9ECA}"/>
              </a:ext>
            </a:extLst>
          </p:cNvPr>
          <p:cNvSpPr/>
          <p:nvPr/>
        </p:nvSpPr>
        <p:spPr>
          <a:xfrm>
            <a:off x="3706936" y="3185049"/>
            <a:ext cx="288268" cy="320507"/>
          </a:xfrm>
          <a:prstGeom prst="roundRect">
            <a:avLst/>
          </a:prstGeom>
          <a:solidFill>
            <a:srgbClr val="F0B6D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xmlns="" id="{2AC05D0F-4792-44F7-9285-2BE552577794}"/>
              </a:ext>
            </a:extLst>
          </p:cNvPr>
          <p:cNvSpPr/>
          <p:nvPr/>
        </p:nvSpPr>
        <p:spPr>
          <a:xfrm>
            <a:off x="4331770" y="2676593"/>
            <a:ext cx="288268" cy="320507"/>
          </a:xfrm>
          <a:prstGeom prst="roundRect">
            <a:avLst/>
          </a:prstGeom>
          <a:solidFill>
            <a:srgbClr val="F0B6D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xmlns="" id="{23D43215-D6E2-51C3-67E1-05E1520E223F}"/>
              </a:ext>
            </a:extLst>
          </p:cNvPr>
          <p:cNvSpPr/>
          <p:nvPr/>
        </p:nvSpPr>
        <p:spPr>
          <a:xfrm>
            <a:off x="5141060" y="2499733"/>
            <a:ext cx="288268" cy="320507"/>
          </a:xfrm>
          <a:prstGeom prst="roundRect">
            <a:avLst/>
          </a:prstGeom>
          <a:solidFill>
            <a:srgbClr val="F0B6D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xmlns="" id="{6924BD11-E1CD-DD6C-ECAE-5AC2FA1B6F0D}"/>
              </a:ext>
            </a:extLst>
          </p:cNvPr>
          <p:cNvSpPr/>
          <p:nvPr/>
        </p:nvSpPr>
        <p:spPr>
          <a:xfrm>
            <a:off x="5330168" y="3108493"/>
            <a:ext cx="288268" cy="320507"/>
          </a:xfrm>
          <a:prstGeom prst="roundRect">
            <a:avLst/>
          </a:prstGeom>
          <a:solidFill>
            <a:srgbClr val="F0B6D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A10F3F35-C925-4078-7F39-91B849A3FB52}"/>
              </a:ext>
            </a:extLst>
          </p:cNvPr>
          <p:cNvSpPr txBox="1"/>
          <p:nvPr/>
        </p:nvSpPr>
        <p:spPr>
          <a:xfrm>
            <a:off x="1074193" y="3237737"/>
            <a:ext cx="73068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D30A9360-88A5-B094-23E0-A0BA2188D995}"/>
              </a:ext>
            </a:extLst>
          </p:cNvPr>
          <p:cNvSpPr txBox="1"/>
          <p:nvPr/>
        </p:nvSpPr>
        <p:spPr>
          <a:xfrm>
            <a:off x="1404309" y="2688123"/>
            <a:ext cx="73068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나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27BF6555-BF32-7B53-C031-2EA89E277CA3}"/>
              </a:ext>
            </a:extLst>
          </p:cNvPr>
          <p:cNvSpPr txBox="1"/>
          <p:nvPr/>
        </p:nvSpPr>
        <p:spPr>
          <a:xfrm>
            <a:off x="2059843" y="3145362"/>
            <a:ext cx="73068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다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C792FE8D-ABA4-98A1-3F5E-56984A9C8298}"/>
              </a:ext>
            </a:extLst>
          </p:cNvPr>
          <p:cNvSpPr txBox="1"/>
          <p:nvPr/>
        </p:nvSpPr>
        <p:spPr>
          <a:xfrm>
            <a:off x="2479126" y="2683573"/>
            <a:ext cx="73068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라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xmlns="" id="{E6841489-A0C7-B67D-E100-585038293F5A}"/>
              </a:ext>
            </a:extLst>
          </p:cNvPr>
          <p:cNvSpPr txBox="1"/>
          <p:nvPr/>
        </p:nvSpPr>
        <p:spPr>
          <a:xfrm>
            <a:off x="2975238" y="2689635"/>
            <a:ext cx="73068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마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307A40D1-C78D-0D68-CB1D-526926488B28}"/>
              </a:ext>
            </a:extLst>
          </p:cNvPr>
          <p:cNvSpPr txBox="1"/>
          <p:nvPr/>
        </p:nvSpPr>
        <p:spPr>
          <a:xfrm>
            <a:off x="3485729" y="3132790"/>
            <a:ext cx="73068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바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xmlns="" id="{DDD23467-8C75-2A41-7065-C4511FFB1CCA}"/>
              </a:ext>
            </a:extLst>
          </p:cNvPr>
          <p:cNvSpPr txBox="1"/>
          <p:nvPr/>
        </p:nvSpPr>
        <p:spPr>
          <a:xfrm>
            <a:off x="4083267" y="2675551"/>
            <a:ext cx="73068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사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xmlns="" id="{A919BB43-8704-4D6D-8462-B247ACE6E328}"/>
              </a:ext>
            </a:extLst>
          </p:cNvPr>
          <p:cNvSpPr txBox="1"/>
          <p:nvPr/>
        </p:nvSpPr>
        <p:spPr>
          <a:xfrm>
            <a:off x="4793282" y="2683572"/>
            <a:ext cx="73068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아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xmlns="" id="{D864CBB3-A3AD-DE2C-1E13-1F1A0325F1B3}"/>
              </a:ext>
            </a:extLst>
          </p:cNvPr>
          <p:cNvSpPr txBox="1"/>
          <p:nvPr/>
        </p:nvSpPr>
        <p:spPr>
          <a:xfrm>
            <a:off x="5052781" y="3145362"/>
            <a:ext cx="73068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</a:t>
            </a:r>
          </a:p>
        </p:txBody>
      </p:sp>
      <p:sp>
        <p:nvSpPr>
          <p:cNvPr id="85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둔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각삼각형을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모두 찾아 기호를 써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6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7" name="타원 86"/>
          <p:cNvSpPr/>
          <p:nvPr/>
        </p:nvSpPr>
        <p:spPr>
          <a:xfrm>
            <a:off x="5914607" y="494598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4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5" name="타원 104"/>
          <p:cNvSpPr/>
          <p:nvPr/>
        </p:nvSpPr>
        <p:spPr>
          <a:xfrm>
            <a:off x="4916931" y="494598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가로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닫힌 화면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타원 62"/>
          <p:cNvSpPr/>
          <p:nvPr/>
        </p:nvSpPr>
        <p:spPr>
          <a:xfrm>
            <a:off x="358707" y="282279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71539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suh_h_0402_02_0005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</a:t>
            </a:r>
          </a:p>
        </p:txBody>
      </p:sp>
      <p:sp>
        <p:nvSpPr>
          <p:cNvPr id="5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5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삼각형을 분류해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7" name="그룹 56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73" name="순서도: 대체 처리 72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TextBox 74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78" name="순서도: 대체 처리 77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TextBox 78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90" name="순서도: 대체 처리 89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2" name="순서도: 대체 처리 91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2" name="순서도: 대체 처리 101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TextBox 102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2" name="Rectangle 2">
            <a:extLst>
              <a:ext uri="{FF2B5EF4-FFF2-40B4-BE49-F238E27FC236}">
                <a16:creationId xmlns:a16="http://schemas.microsoft.com/office/drawing/2014/main" xmlns="" id="{4908D8CA-1D05-4730-9466-C383BF7B1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5" name="Picture 3">
            <a:extLst>
              <a:ext uri="{FF2B5EF4-FFF2-40B4-BE49-F238E27FC236}">
                <a16:creationId xmlns:a16="http://schemas.microsoft.com/office/drawing/2014/main" xmlns="" id="{C8CDAEB3-4B51-5D0D-3DB8-B3506C57E6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591" t="30386"/>
          <a:stretch/>
        </p:blipFill>
        <p:spPr bwMode="auto">
          <a:xfrm>
            <a:off x="291345" y="2888940"/>
            <a:ext cx="208208" cy="12190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xmlns="" id="{24687773-D366-B4F9-6399-5F740359C3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8508" y="2394660"/>
            <a:ext cx="4762500" cy="1371600"/>
          </a:xfrm>
          <a:prstGeom prst="rect">
            <a:avLst/>
          </a:prstGeom>
        </p:spPr>
      </p:pic>
      <p:grpSp>
        <p:nvGrpSpPr>
          <p:cNvPr id="49" name="그룹 48">
            <a:extLst>
              <a:ext uri="{FF2B5EF4-FFF2-40B4-BE49-F238E27FC236}">
                <a16:creationId xmlns:a16="http://schemas.microsoft.com/office/drawing/2014/main" xmlns="" id="{1A52522B-B159-A824-BF3D-01B7BDB43B60}"/>
              </a:ext>
            </a:extLst>
          </p:cNvPr>
          <p:cNvGrpSpPr/>
          <p:nvPr/>
        </p:nvGrpSpPr>
        <p:grpSpPr>
          <a:xfrm>
            <a:off x="2895460" y="4069363"/>
            <a:ext cx="1400326" cy="538856"/>
            <a:chOff x="5263332" y="1679148"/>
            <a:chExt cx="1400326" cy="538856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xmlns="" id="{38B334D4-BE65-D836-A092-A128FFD5FA16}"/>
                </a:ext>
              </a:extLst>
            </p:cNvPr>
            <p:cNvSpPr/>
            <p:nvPr/>
          </p:nvSpPr>
          <p:spPr bwMode="auto">
            <a:xfrm>
              <a:off x="5263332" y="1833284"/>
              <a:ext cx="1220326" cy="38472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ko-KR" altLang="en-US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라</a:t>
              </a: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아</a:t>
              </a:r>
            </a:p>
          </p:txBody>
        </p:sp>
        <p:pic>
          <p:nvPicPr>
            <p:cNvPr id="51" name="그림 50">
              <a:extLst>
                <a:ext uri="{FF2B5EF4-FFF2-40B4-BE49-F238E27FC236}">
                  <a16:creationId xmlns:a16="http://schemas.microsoft.com/office/drawing/2014/main" xmlns="" id="{DCBB61B1-A5C4-694B-9216-7CF30CBBDC0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03658" y="1679148"/>
              <a:ext cx="360000" cy="355000"/>
            </a:xfrm>
            <a:prstGeom prst="rect">
              <a:avLst/>
            </a:prstGeom>
          </p:spPr>
        </p:pic>
      </p:grp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xmlns="" id="{393D2D8E-F933-E3AE-ABA0-8893DEFB4C98}"/>
              </a:ext>
            </a:extLst>
          </p:cNvPr>
          <p:cNvSpPr/>
          <p:nvPr/>
        </p:nvSpPr>
        <p:spPr>
          <a:xfrm>
            <a:off x="1295400" y="3325152"/>
            <a:ext cx="288268" cy="320507"/>
          </a:xfrm>
          <a:prstGeom prst="roundRect">
            <a:avLst/>
          </a:prstGeom>
          <a:solidFill>
            <a:srgbClr val="F0B6D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xmlns="" id="{B76B2DF7-29FC-DDAA-8E5C-92A3B78E2B7C}"/>
              </a:ext>
            </a:extLst>
          </p:cNvPr>
          <p:cNvSpPr/>
          <p:nvPr/>
        </p:nvSpPr>
        <p:spPr>
          <a:xfrm>
            <a:off x="1565920" y="2680436"/>
            <a:ext cx="288268" cy="320507"/>
          </a:xfrm>
          <a:prstGeom prst="roundRect">
            <a:avLst/>
          </a:prstGeom>
          <a:solidFill>
            <a:srgbClr val="F0B6D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xmlns="" id="{99BEB9B3-B72C-199F-5CF1-EA09710F0D75}"/>
              </a:ext>
            </a:extLst>
          </p:cNvPr>
          <p:cNvSpPr/>
          <p:nvPr/>
        </p:nvSpPr>
        <p:spPr>
          <a:xfrm>
            <a:off x="2305644" y="3164898"/>
            <a:ext cx="288268" cy="320507"/>
          </a:xfrm>
          <a:prstGeom prst="roundRect">
            <a:avLst/>
          </a:prstGeom>
          <a:solidFill>
            <a:srgbClr val="F0B6D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xmlns="" id="{603C3501-163C-3492-52B7-956AB390DB2A}"/>
              </a:ext>
            </a:extLst>
          </p:cNvPr>
          <p:cNvSpPr/>
          <p:nvPr/>
        </p:nvSpPr>
        <p:spPr>
          <a:xfrm>
            <a:off x="2582031" y="2568433"/>
            <a:ext cx="288268" cy="320507"/>
          </a:xfrm>
          <a:prstGeom prst="roundRect">
            <a:avLst/>
          </a:prstGeom>
          <a:solidFill>
            <a:srgbClr val="F0B6D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xmlns="" id="{55EA31A0-4E3E-A738-DC89-9680552FD6B5}"/>
              </a:ext>
            </a:extLst>
          </p:cNvPr>
          <p:cNvSpPr/>
          <p:nvPr/>
        </p:nvSpPr>
        <p:spPr>
          <a:xfrm>
            <a:off x="3217355" y="2605509"/>
            <a:ext cx="288268" cy="320507"/>
          </a:xfrm>
          <a:prstGeom prst="roundRect">
            <a:avLst/>
          </a:prstGeom>
          <a:solidFill>
            <a:srgbClr val="F0B6D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xmlns="" id="{A4484AAB-F7C3-7408-2144-C43AC76C9ECA}"/>
              </a:ext>
            </a:extLst>
          </p:cNvPr>
          <p:cNvSpPr/>
          <p:nvPr/>
        </p:nvSpPr>
        <p:spPr>
          <a:xfrm>
            <a:off x="3706936" y="3185049"/>
            <a:ext cx="288268" cy="320507"/>
          </a:xfrm>
          <a:prstGeom prst="roundRect">
            <a:avLst/>
          </a:prstGeom>
          <a:solidFill>
            <a:srgbClr val="F0B6D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xmlns="" id="{2AC05D0F-4792-44F7-9285-2BE552577794}"/>
              </a:ext>
            </a:extLst>
          </p:cNvPr>
          <p:cNvSpPr/>
          <p:nvPr/>
        </p:nvSpPr>
        <p:spPr>
          <a:xfrm>
            <a:off x="4331770" y="2676593"/>
            <a:ext cx="288268" cy="320507"/>
          </a:xfrm>
          <a:prstGeom prst="roundRect">
            <a:avLst/>
          </a:prstGeom>
          <a:solidFill>
            <a:srgbClr val="F0B6D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xmlns="" id="{23D43215-D6E2-51C3-67E1-05E1520E223F}"/>
              </a:ext>
            </a:extLst>
          </p:cNvPr>
          <p:cNvSpPr/>
          <p:nvPr/>
        </p:nvSpPr>
        <p:spPr>
          <a:xfrm>
            <a:off x="5141060" y="2499733"/>
            <a:ext cx="288268" cy="320507"/>
          </a:xfrm>
          <a:prstGeom prst="roundRect">
            <a:avLst/>
          </a:prstGeom>
          <a:solidFill>
            <a:srgbClr val="F0B6D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xmlns="" id="{6924BD11-E1CD-DD6C-ECAE-5AC2FA1B6F0D}"/>
              </a:ext>
            </a:extLst>
          </p:cNvPr>
          <p:cNvSpPr/>
          <p:nvPr/>
        </p:nvSpPr>
        <p:spPr>
          <a:xfrm>
            <a:off x="5330168" y="3108493"/>
            <a:ext cx="288268" cy="320507"/>
          </a:xfrm>
          <a:prstGeom prst="roundRect">
            <a:avLst/>
          </a:prstGeom>
          <a:solidFill>
            <a:srgbClr val="F0B6D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A10F3F35-C925-4078-7F39-91B849A3FB52}"/>
              </a:ext>
            </a:extLst>
          </p:cNvPr>
          <p:cNvSpPr txBox="1"/>
          <p:nvPr/>
        </p:nvSpPr>
        <p:spPr>
          <a:xfrm>
            <a:off x="1074193" y="3237737"/>
            <a:ext cx="73068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D30A9360-88A5-B094-23E0-A0BA2188D995}"/>
              </a:ext>
            </a:extLst>
          </p:cNvPr>
          <p:cNvSpPr txBox="1"/>
          <p:nvPr/>
        </p:nvSpPr>
        <p:spPr>
          <a:xfrm>
            <a:off x="1404309" y="2688123"/>
            <a:ext cx="73068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나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27BF6555-BF32-7B53-C031-2EA89E277CA3}"/>
              </a:ext>
            </a:extLst>
          </p:cNvPr>
          <p:cNvSpPr txBox="1"/>
          <p:nvPr/>
        </p:nvSpPr>
        <p:spPr>
          <a:xfrm>
            <a:off x="2059843" y="3145362"/>
            <a:ext cx="73068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다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C792FE8D-ABA4-98A1-3F5E-56984A9C8298}"/>
              </a:ext>
            </a:extLst>
          </p:cNvPr>
          <p:cNvSpPr txBox="1"/>
          <p:nvPr/>
        </p:nvSpPr>
        <p:spPr>
          <a:xfrm>
            <a:off x="2479126" y="2683573"/>
            <a:ext cx="73068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라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xmlns="" id="{E6841489-A0C7-B67D-E100-585038293F5A}"/>
              </a:ext>
            </a:extLst>
          </p:cNvPr>
          <p:cNvSpPr txBox="1"/>
          <p:nvPr/>
        </p:nvSpPr>
        <p:spPr>
          <a:xfrm>
            <a:off x="2975238" y="2689635"/>
            <a:ext cx="73068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마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307A40D1-C78D-0D68-CB1D-526926488B28}"/>
              </a:ext>
            </a:extLst>
          </p:cNvPr>
          <p:cNvSpPr txBox="1"/>
          <p:nvPr/>
        </p:nvSpPr>
        <p:spPr>
          <a:xfrm>
            <a:off x="3485729" y="3132790"/>
            <a:ext cx="73068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바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xmlns="" id="{DDD23467-8C75-2A41-7065-C4511FFB1CCA}"/>
              </a:ext>
            </a:extLst>
          </p:cNvPr>
          <p:cNvSpPr txBox="1"/>
          <p:nvPr/>
        </p:nvSpPr>
        <p:spPr>
          <a:xfrm>
            <a:off x="4083267" y="2675551"/>
            <a:ext cx="73068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사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xmlns="" id="{A919BB43-8704-4D6D-8462-B247ACE6E328}"/>
              </a:ext>
            </a:extLst>
          </p:cNvPr>
          <p:cNvSpPr txBox="1"/>
          <p:nvPr/>
        </p:nvSpPr>
        <p:spPr>
          <a:xfrm>
            <a:off x="4793282" y="2683572"/>
            <a:ext cx="73068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아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xmlns="" id="{D864CBB3-A3AD-DE2C-1E13-1F1A0325F1B3}"/>
              </a:ext>
            </a:extLst>
          </p:cNvPr>
          <p:cNvSpPr txBox="1"/>
          <p:nvPr/>
        </p:nvSpPr>
        <p:spPr>
          <a:xfrm>
            <a:off x="5052781" y="3145362"/>
            <a:ext cx="73068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</a:t>
            </a:r>
          </a:p>
        </p:txBody>
      </p:sp>
      <p:sp>
        <p:nvSpPr>
          <p:cNvPr id="85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둔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각삼각형을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모두 찾아 기호를 써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6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777A6D38-7B9D-BEF9-C31C-E401382C7005}"/>
              </a:ext>
            </a:extLst>
          </p:cNvPr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xmlns="" id="{EB52EFEA-D43E-9919-B661-6A0A295E715D}"/>
              </a:ext>
            </a:extLst>
          </p:cNvPr>
          <p:cNvGrpSpPr/>
          <p:nvPr/>
        </p:nvGrpSpPr>
        <p:grpSpPr>
          <a:xfrm>
            <a:off x="198562" y="3976034"/>
            <a:ext cx="6667165" cy="1261331"/>
            <a:chOff x="192745" y="4011959"/>
            <a:chExt cx="6667165" cy="1261331"/>
          </a:xfrm>
        </p:grpSpPr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xmlns="" id="{01B52D99-CFA3-BE8D-E017-810AD253DBE3}"/>
                </a:ext>
              </a:extLst>
            </p:cNvPr>
            <p:cNvSpPr/>
            <p:nvPr/>
          </p:nvSpPr>
          <p:spPr>
            <a:xfrm>
              <a:off x="192745" y="4156160"/>
              <a:ext cx="6667165" cy="92902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r>
                <a:rPr lang="ko-KR" altLang="en-US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</a:p>
          </p:txBody>
        </p:sp>
        <p:sp>
          <p:nvSpPr>
            <p:cNvPr id="65" name="모서리가 둥근 직사각형 38">
              <a:extLst>
                <a:ext uri="{FF2B5EF4-FFF2-40B4-BE49-F238E27FC236}">
                  <a16:creationId xmlns:a16="http://schemas.microsoft.com/office/drawing/2014/main" xmlns="" id="{9D4A2A24-5F05-4AB2-64FC-432E182CE586}"/>
                </a:ext>
              </a:extLst>
            </p:cNvPr>
            <p:cNvSpPr/>
            <p:nvPr/>
          </p:nvSpPr>
          <p:spPr>
            <a:xfrm>
              <a:off x="338478" y="4011959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67" name="직각 삼각형 66">
              <a:extLst>
                <a:ext uri="{FF2B5EF4-FFF2-40B4-BE49-F238E27FC236}">
                  <a16:creationId xmlns:a16="http://schemas.microsoft.com/office/drawing/2014/main" xmlns="" id="{CF138A62-C395-F682-8597-C80619DA82CF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127CB317-A229-CE6A-7844-20AC97D4B1E3}"/>
              </a:ext>
            </a:extLst>
          </p:cNvPr>
          <p:cNvSpPr txBox="1"/>
          <p:nvPr/>
        </p:nvSpPr>
        <p:spPr>
          <a:xfrm>
            <a:off x="387757" y="4440668"/>
            <a:ext cx="61959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둔각삼각형은 한 각이 둔각인 삼각형입니다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78508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suh_h_0402_02_0005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</a:t>
            </a:r>
          </a:p>
        </p:txBody>
      </p:sp>
      <p:sp>
        <p:nvSpPr>
          <p:cNvPr id="5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5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삼각형을 분류해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6" name="타원 105"/>
          <p:cNvSpPr/>
          <p:nvPr/>
        </p:nvSpPr>
        <p:spPr>
          <a:xfrm>
            <a:off x="5914607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11" name="그룹 110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112" name="순서도: 대체 처리 11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TextBox 112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114" name="순서도: 대체 처리 11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TextBox 11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119" name="순서도: 대체 처리 118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TextBox 119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121" name="순서도: 대체 처리 120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TextBox 121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123" name="순서도: 대체 처리 122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TextBox 123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125" name="순서도: 대체 처리 124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TextBox 12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27" name="순서도: 대체 처리 126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TextBox 12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29" name="순서도: 대체 처리 12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TextBox 129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31" name="순서도: 대체 처리 130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TextBox 131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33" name="순서도: 대체 처리 132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TextBox 133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47" name="TextBox 43">
            <a:extLst>
              <a:ext uri="{FF2B5EF4-FFF2-40B4-BE49-F238E27FC236}">
                <a16:creationId xmlns:a16="http://schemas.microsoft.com/office/drawing/2014/main" xmlns="" id="{38FEE4D7-8C88-8889-5A02-56F747019AB5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  안에 알맞은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말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을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9" name="Picture 12">
            <a:extLst>
              <a:ext uri="{FF2B5EF4-FFF2-40B4-BE49-F238E27FC236}">
                <a16:creationId xmlns:a16="http://schemas.microsoft.com/office/drawing/2014/main" xmlns="" id="{CD5F7282-0E24-F7B3-ECE6-B69613A771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722" y="1645934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TextBox 43">
            <a:extLst>
              <a:ext uri="{FF2B5EF4-FFF2-40B4-BE49-F238E27FC236}">
                <a16:creationId xmlns:a16="http://schemas.microsoft.com/office/drawing/2014/main" xmlns="" id="{72282776-A591-1F0D-80D9-5EED52A52ABA}"/>
              </a:ext>
            </a:extLst>
          </p:cNvPr>
          <p:cNvSpPr txBox="1"/>
          <p:nvPr/>
        </p:nvSpPr>
        <p:spPr>
          <a:xfrm>
            <a:off x="955131" y="2947698"/>
            <a:ext cx="5383561" cy="912942"/>
          </a:xfrm>
          <a:prstGeom prst="rect">
            <a:avLst/>
          </a:prstGeom>
          <a:noFill/>
          <a:ln w="38100">
            <a:noFill/>
          </a:ln>
        </p:spPr>
        <p:txBody>
          <a:bodyPr wrap="square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예각삼각형은 세 각이             인 삼각형입니다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           삼각형은 한 각이 둔각인 삼각형입니다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xmlns="" id="{7961559D-DC19-FE1C-6981-3374D7B8B078}"/>
              </a:ext>
            </a:extLst>
          </p:cNvPr>
          <p:cNvGrpSpPr/>
          <p:nvPr/>
        </p:nvGrpSpPr>
        <p:grpSpPr>
          <a:xfrm>
            <a:off x="3587363" y="2878859"/>
            <a:ext cx="818122" cy="537565"/>
            <a:chOff x="6018674" y="1660849"/>
            <a:chExt cx="834032" cy="537565"/>
          </a:xfrm>
        </p:grpSpPr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xmlns="" id="{0D3F8C86-F0CC-C831-A0C6-1D866045A55B}"/>
                </a:ext>
              </a:extLst>
            </p:cNvPr>
            <p:cNvSpPr/>
            <p:nvPr/>
          </p:nvSpPr>
          <p:spPr bwMode="auto">
            <a:xfrm>
              <a:off x="6018674" y="1833284"/>
              <a:ext cx="654031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예각</a:t>
              </a:r>
            </a:p>
          </p:txBody>
        </p:sp>
        <p:pic>
          <p:nvPicPr>
            <p:cNvPr id="65" name="그림 64">
              <a:extLst>
                <a:ext uri="{FF2B5EF4-FFF2-40B4-BE49-F238E27FC236}">
                  <a16:creationId xmlns:a16="http://schemas.microsoft.com/office/drawing/2014/main" xmlns="" id="{7BEC6B4F-81D4-58D5-4D9A-CB1C12F2375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xmlns="" id="{655849F0-DF35-4982-71AE-C2212219799B}"/>
              </a:ext>
            </a:extLst>
          </p:cNvPr>
          <p:cNvGrpSpPr/>
          <p:nvPr/>
        </p:nvGrpSpPr>
        <p:grpSpPr>
          <a:xfrm>
            <a:off x="1325141" y="3274903"/>
            <a:ext cx="818122" cy="537565"/>
            <a:chOff x="6018674" y="1660849"/>
            <a:chExt cx="834032" cy="537565"/>
          </a:xfrm>
        </p:grpSpPr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xmlns="" id="{FDFE0953-C46A-CF47-79B4-7296A28CA880}"/>
                </a:ext>
              </a:extLst>
            </p:cNvPr>
            <p:cNvSpPr/>
            <p:nvPr/>
          </p:nvSpPr>
          <p:spPr bwMode="auto">
            <a:xfrm>
              <a:off x="6018674" y="1833284"/>
              <a:ext cx="654031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둔각</a:t>
              </a:r>
            </a:p>
          </p:txBody>
        </p:sp>
        <p:pic>
          <p:nvPicPr>
            <p:cNvPr id="68" name="그림 67">
              <a:extLst>
                <a:ext uri="{FF2B5EF4-FFF2-40B4-BE49-F238E27FC236}">
                  <a16:creationId xmlns:a16="http://schemas.microsoft.com/office/drawing/2014/main" xmlns="" id="{BCD5914E-03E7-EE05-574F-781F007A0C8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pic>
        <p:nvPicPr>
          <p:cNvPr id="69" name="Picture 4">
            <a:extLst>
              <a:ext uri="{FF2B5EF4-FFF2-40B4-BE49-F238E27FC236}">
                <a16:creationId xmlns:a16="http://schemas.microsoft.com/office/drawing/2014/main" xmlns="" id="{56ABFA0A-644A-BA1C-A972-7A0A07C3C6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045" y="3154771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Picture 4">
            <a:extLst>
              <a:ext uri="{FF2B5EF4-FFF2-40B4-BE49-F238E27FC236}">
                <a16:creationId xmlns:a16="http://schemas.microsoft.com/office/drawing/2014/main" xmlns="" id="{2818BF26-A907-C0A2-B666-6A6A2DA7DF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045" y="3581000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모서리가 둥근 직사각형 43"/>
          <p:cNvSpPr/>
          <p:nvPr/>
        </p:nvSpPr>
        <p:spPr>
          <a:xfrm>
            <a:off x="765577" y="2806850"/>
            <a:ext cx="5522137" cy="1270222"/>
          </a:xfrm>
          <a:prstGeom prst="round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69638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suh_h_0402_02_0005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</a:t>
            </a:r>
          </a:p>
        </p:txBody>
      </p:sp>
      <p:sp>
        <p:nvSpPr>
          <p:cNvPr id="5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5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삼각형을 분류해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11" name="그룹 110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112" name="순서도: 대체 처리 11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TextBox 112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114" name="순서도: 대체 처리 11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TextBox 11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119" name="순서도: 대체 처리 118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TextBox 119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121" name="순서도: 대체 처리 120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TextBox 121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123" name="순서도: 대체 처리 122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TextBox 123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125" name="순서도: 대체 처리 124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TextBox 12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27" name="순서도: 대체 처리 126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TextBox 12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29" name="순서도: 대체 처리 12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TextBox 129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31" name="순서도: 대체 처리 130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TextBox 131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33" name="순서도: 대체 처리 132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TextBox 133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48" name="TextBox 43">
            <a:extLst>
              <a:ext uri="{FF2B5EF4-FFF2-40B4-BE49-F238E27FC236}">
                <a16:creationId xmlns:a16="http://schemas.microsoft.com/office/drawing/2014/main" xmlns="" id="{29D3F09D-B57E-4C0A-B58F-C620A3D00262}"/>
              </a:ext>
            </a:extLst>
          </p:cNvPr>
          <p:cNvSpPr txBox="1"/>
          <p:nvPr/>
        </p:nvSpPr>
        <p:spPr>
          <a:xfrm>
            <a:off x="644499" y="1604119"/>
            <a:ext cx="611088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직사각형 모양의 종이를 점선에 따라 잘랐을 때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잘라낸 삼각형에서 예각삼각형과 둔각삼각형이 각각 몇 개인지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구해 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48477CC6-0AD2-E51D-C505-0C58D062CB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0828" y="2633463"/>
            <a:ext cx="4514850" cy="1390650"/>
          </a:xfrm>
          <a:prstGeom prst="rect">
            <a:avLst/>
          </a:prstGeom>
        </p:spPr>
      </p:pic>
      <p:grpSp>
        <p:nvGrpSpPr>
          <p:cNvPr id="43" name="그룹 42">
            <a:extLst>
              <a:ext uri="{FF2B5EF4-FFF2-40B4-BE49-F238E27FC236}">
                <a16:creationId xmlns:a16="http://schemas.microsoft.com/office/drawing/2014/main" xmlns="" id="{8B4427A7-F05E-F7E7-2364-7C278AC96226}"/>
              </a:ext>
            </a:extLst>
          </p:cNvPr>
          <p:cNvGrpSpPr/>
          <p:nvPr/>
        </p:nvGrpSpPr>
        <p:grpSpPr>
          <a:xfrm>
            <a:off x="3632296" y="3933056"/>
            <a:ext cx="802446" cy="593038"/>
            <a:chOff x="5638975" y="1624704"/>
            <a:chExt cx="802446" cy="593038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xmlns="" id="{ADCE0FEA-5876-C5AD-4DAD-6CA327A6C9B0}"/>
                </a:ext>
              </a:extLst>
            </p:cNvPr>
            <p:cNvSpPr/>
            <p:nvPr/>
          </p:nvSpPr>
          <p:spPr bwMode="auto">
            <a:xfrm>
              <a:off x="5638975" y="1833283"/>
              <a:ext cx="662993" cy="384459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3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45" name="그림 44">
              <a:extLst>
                <a:ext uri="{FF2B5EF4-FFF2-40B4-BE49-F238E27FC236}">
                  <a16:creationId xmlns:a16="http://schemas.microsoft.com/office/drawing/2014/main" xmlns="" id="{46226975-8329-241A-6C30-FE61811AFF3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81421" y="1624704"/>
              <a:ext cx="360000" cy="355000"/>
            </a:xfrm>
            <a:prstGeom prst="rect">
              <a:avLst/>
            </a:prstGeom>
          </p:spPr>
        </p:pic>
      </p:grpSp>
      <p:sp>
        <p:nvSpPr>
          <p:cNvPr id="51" name="TextBox 43">
            <a:extLst>
              <a:ext uri="{FF2B5EF4-FFF2-40B4-BE49-F238E27FC236}">
                <a16:creationId xmlns:a16="http://schemas.microsoft.com/office/drawing/2014/main" xmlns="" id="{1B17F0DA-AB9C-0FD9-279C-36ADC86E3A01}"/>
              </a:ext>
            </a:extLst>
          </p:cNvPr>
          <p:cNvSpPr txBox="1"/>
          <p:nvPr/>
        </p:nvSpPr>
        <p:spPr>
          <a:xfrm>
            <a:off x="4228061" y="4640206"/>
            <a:ext cx="41336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xmlns="" id="{3F848170-F563-E86A-C411-14BD00B42AAE}"/>
              </a:ext>
            </a:extLst>
          </p:cNvPr>
          <p:cNvGrpSpPr/>
          <p:nvPr/>
        </p:nvGrpSpPr>
        <p:grpSpPr>
          <a:xfrm>
            <a:off x="3632296" y="4430384"/>
            <a:ext cx="802446" cy="593038"/>
            <a:chOff x="5638975" y="1624704"/>
            <a:chExt cx="802446" cy="593038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xmlns="" id="{02D3EE57-48DB-E048-44A4-3226A26DF0FE}"/>
                </a:ext>
              </a:extLst>
            </p:cNvPr>
            <p:cNvSpPr/>
            <p:nvPr/>
          </p:nvSpPr>
          <p:spPr bwMode="auto">
            <a:xfrm>
              <a:off x="5638975" y="1833283"/>
              <a:ext cx="662994" cy="384459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2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7" name="그림 56">
              <a:extLst>
                <a:ext uri="{FF2B5EF4-FFF2-40B4-BE49-F238E27FC236}">
                  <a16:creationId xmlns:a16="http://schemas.microsoft.com/office/drawing/2014/main" xmlns="" id="{3CD09DAF-FD37-6C70-E54E-616D601E4C6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81421" y="1624704"/>
              <a:ext cx="360000" cy="355000"/>
            </a:xfrm>
            <a:prstGeom prst="rect">
              <a:avLst/>
            </a:prstGeom>
          </p:spPr>
        </p:pic>
      </p:grpSp>
      <p:graphicFrame>
        <p:nvGraphicFramePr>
          <p:cNvPr id="60" name="Group 1072">
            <a:extLst>
              <a:ext uri="{FF2B5EF4-FFF2-40B4-BE49-F238E27FC236}">
                <a16:creationId xmlns:a16="http://schemas.microsoft.com/office/drawing/2014/main" xmlns="" id="{2D8C2310-DD3F-07AE-C871-C443EE1FB0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0568099"/>
              </p:ext>
            </p:extLst>
          </p:nvPr>
        </p:nvGraphicFramePr>
        <p:xfrm>
          <a:off x="115384" y="6129300"/>
          <a:ext cx="6688864" cy="36004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형성평가 삽화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suh_h_0402_02_0005_401_1_7.jpg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9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914607" y="494598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9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타원 60"/>
          <p:cNvSpPr/>
          <p:nvPr/>
        </p:nvSpPr>
        <p:spPr>
          <a:xfrm>
            <a:off x="4916931" y="494598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2159732" y="4159626"/>
            <a:ext cx="1322497" cy="366468"/>
          </a:xfrm>
          <a:prstGeom prst="roundRect">
            <a:avLst/>
          </a:prstGeom>
          <a:solidFill>
            <a:srgbClr val="5CA2E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예각삼각형</a:t>
            </a:r>
            <a:endParaRPr lang="ko-KR" altLang="en-US" sz="16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65" name="TextBox 43">
            <a:extLst>
              <a:ext uri="{FF2B5EF4-FFF2-40B4-BE49-F238E27FC236}">
                <a16:creationId xmlns:a16="http://schemas.microsoft.com/office/drawing/2014/main" xmlns="" id="{1B17F0DA-AB9C-0FD9-279C-36ADC86E3A01}"/>
              </a:ext>
            </a:extLst>
          </p:cNvPr>
          <p:cNvSpPr txBox="1"/>
          <p:nvPr/>
        </p:nvSpPr>
        <p:spPr>
          <a:xfrm>
            <a:off x="4207093" y="4141373"/>
            <a:ext cx="41336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2159732" y="4658459"/>
            <a:ext cx="1322497" cy="366468"/>
          </a:xfrm>
          <a:prstGeom prst="roundRect">
            <a:avLst/>
          </a:prstGeom>
          <a:solidFill>
            <a:srgbClr val="5CA2E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둔각삼각형</a:t>
            </a:r>
            <a:endParaRPr lang="ko-KR" altLang="en-US" sz="16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17882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suh_h_0402_02_0005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</a:t>
            </a:r>
          </a:p>
        </p:txBody>
      </p:sp>
      <p:sp>
        <p:nvSpPr>
          <p:cNvPr id="5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5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삼각형을 분류해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11" name="그룹 110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112" name="순서도: 대체 처리 11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TextBox 112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114" name="순서도: 대체 처리 11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TextBox 11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119" name="순서도: 대체 처리 118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TextBox 119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121" name="순서도: 대체 처리 120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TextBox 121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123" name="순서도: 대체 처리 122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TextBox 123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125" name="순서도: 대체 처리 124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TextBox 12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27" name="순서도: 대체 처리 126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TextBox 12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29" name="순서도: 대체 처리 12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TextBox 129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31" name="순서도: 대체 처리 130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TextBox 131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33" name="순서도: 대체 처리 132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TextBox 133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48" name="TextBox 43">
            <a:extLst>
              <a:ext uri="{FF2B5EF4-FFF2-40B4-BE49-F238E27FC236}">
                <a16:creationId xmlns:a16="http://schemas.microsoft.com/office/drawing/2014/main" xmlns="" id="{29D3F09D-B57E-4C0A-B58F-C620A3D00262}"/>
              </a:ext>
            </a:extLst>
          </p:cNvPr>
          <p:cNvSpPr txBox="1"/>
          <p:nvPr/>
        </p:nvSpPr>
        <p:spPr>
          <a:xfrm>
            <a:off x="644499" y="1604119"/>
            <a:ext cx="611088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직사각형 모양의 종이를 점선에 따라 잘랐을 때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잘라낸 삼각형에서 예각삼각형과 둔각삼각형이 각각 몇 개인지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구해 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48477CC6-0AD2-E51D-C505-0C58D062CB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0828" y="2633463"/>
            <a:ext cx="4514850" cy="1390650"/>
          </a:xfrm>
          <a:prstGeom prst="rect">
            <a:avLst/>
          </a:prstGeom>
        </p:spPr>
      </p:pic>
      <p:sp>
        <p:nvSpPr>
          <p:cNvPr id="42" name="TextBox 43">
            <a:extLst>
              <a:ext uri="{FF2B5EF4-FFF2-40B4-BE49-F238E27FC236}">
                <a16:creationId xmlns:a16="http://schemas.microsoft.com/office/drawing/2014/main" xmlns="" id="{8DC1C19C-A80D-360C-9032-D283AD0C2CB6}"/>
              </a:ext>
            </a:extLst>
          </p:cNvPr>
          <p:cNvSpPr txBox="1"/>
          <p:nvPr/>
        </p:nvSpPr>
        <p:spPr>
          <a:xfrm>
            <a:off x="2262263" y="4145181"/>
            <a:ext cx="278093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예각삼각형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xmlns="" id="{8B4427A7-F05E-F7E7-2364-7C278AC96226}"/>
              </a:ext>
            </a:extLst>
          </p:cNvPr>
          <p:cNvGrpSpPr/>
          <p:nvPr/>
        </p:nvGrpSpPr>
        <p:grpSpPr>
          <a:xfrm>
            <a:off x="3671900" y="3933056"/>
            <a:ext cx="802446" cy="593038"/>
            <a:chOff x="5638975" y="1624704"/>
            <a:chExt cx="802446" cy="593038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xmlns="" id="{ADCE0FEA-5876-C5AD-4DAD-6CA327A6C9B0}"/>
                </a:ext>
              </a:extLst>
            </p:cNvPr>
            <p:cNvSpPr/>
            <p:nvPr/>
          </p:nvSpPr>
          <p:spPr bwMode="auto">
            <a:xfrm>
              <a:off x="5638975" y="1833283"/>
              <a:ext cx="662993" cy="384459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3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45" name="그림 44">
              <a:extLst>
                <a:ext uri="{FF2B5EF4-FFF2-40B4-BE49-F238E27FC236}">
                  <a16:creationId xmlns:a16="http://schemas.microsoft.com/office/drawing/2014/main" xmlns="" id="{46226975-8329-241A-6C30-FE61811AFF3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81421" y="1624704"/>
              <a:ext cx="360000" cy="355000"/>
            </a:xfrm>
            <a:prstGeom prst="rect">
              <a:avLst/>
            </a:prstGeom>
          </p:spPr>
        </p:pic>
      </p:grpSp>
      <p:pic>
        <p:nvPicPr>
          <p:cNvPr id="47" name="Picture 4">
            <a:extLst>
              <a:ext uri="{FF2B5EF4-FFF2-40B4-BE49-F238E27FC236}">
                <a16:creationId xmlns:a16="http://schemas.microsoft.com/office/drawing/2014/main" xmlns="" id="{27B29F68-88A9-FCE6-E531-11FB605923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176" y="4287985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4">
            <a:extLst>
              <a:ext uri="{FF2B5EF4-FFF2-40B4-BE49-F238E27FC236}">
                <a16:creationId xmlns:a16="http://schemas.microsoft.com/office/drawing/2014/main" xmlns="" id="{73874CB2-E142-17EF-6A7D-086C80812C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8443" y="4774835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TextBox 43">
            <a:extLst>
              <a:ext uri="{FF2B5EF4-FFF2-40B4-BE49-F238E27FC236}">
                <a16:creationId xmlns:a16="http://schemas.microsoft.com/office/drawing/2014/main" xmlns="" id="{1B17F0DA-AB9C-0FD9-279C-36ADC86E3A01}"/>
              </a:ext>
            </a:extLst>
          </p:cNvPr>
          <p:cNvSpPr txBox="1"/>
          <p:nvPr/>
        </p:nvSpPr>
        <p:spPr>
          <a:xfrm>
            <a:off x="2262264" y="4642509"/>
            <a:ext cx="273049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둔각삼각형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:      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xmlns="" id="{3F848170-F563-E86A-C411-14BD00B42AAE}"/>
              </a:ext>
            </a:extLst>
          </p:cNvPr>
          <p:cNvGrpSpPr/>
          <p:nvPr/>
        </p:nvGrpSpPr>
        <p:grpSpPr>
          <a:xfrm>
            <a:off x="3671900" y="4430384"/>
            <a:ext cx="802446" cy="593038"/>
            <a:chOff x="5638975" y="1624704"/>
            <a:chExt cx="802446" cy="593038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xmlns="" id="{02D3EE57-48DB-E048-44A4-3226A26DF0FE}"/>
                </a:ext>
              </a:extLst>
            </p:cNvPr>
            <p:cNvSpPr/>
            <p:nvPr/>
          </p:nvSpPr>
          <p:spPr bwMode="auto">
            <a:xfrm>
              <a:off x="5638975" y="1833283"/>
              <a:ext cx="662994" cy="384459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2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7" name="그림 56">
              <a:extLst>
                <a:ext uri="{FF2B5EF4-FFF2-40B4-BE49-F238E27FC236}">
                  <a16:creationId xmlns:a16="http://schemas.microsoft.com/office/drawing/2014/main" xmlns="" id="{3CD09DAF-FD37-6C70-E54E-616D601E4C6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81421" y="1624704"/>
              <a:ext cx="360000" cy="355000"/>
            </a:xfrm>
            <a:prstGeom prst="rect">
              <a:avLst/>
            </a:prstGeom>
          </p:spPr>
        </p:pic>
      </p:grp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9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777A6D38-7B9D-BEF9-C31C-E401382C7005}"/>
              </a:ext>
            </a:extLst>
          </p:cNvPr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xmlns="" id="{EB52EFEA-D43E-9919-B661-6A0A295E715D}"/>
              </a:ext>
            </a:extLst>
          </p:cNvPr>
          <p:cNvGrpSpPr/>
          <p:nvPr/>
        </p:nvGrpSpPr>
        <p:grpSpPr>
          <a:xfrm>
            <a:off x="198562" y="2411597"/>
            <a:ext cx="6667165" cy="2825768"/>
            <a:chOff x="192745" y="2447522"/>
            <a:chExt cx="6667165" cy="2825768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xmlns="" id="{01B52D99-CFA3-BE8D-E017-810AD253DBE3}"/>
                </a:ext>
              </a:extLst>
            </p:cNvPr>
            <p:cNvSpPr/>
            <p:nvPr/>
          </p:nvSpPr>
          <p:spPr>
            <a:xfrm>
              <a:off x="192745" y="2609540"/>
              <a:ext cx="6667165" cy="247564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r>
                <a:rPr lang="ko-KR" altLang="en-US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</a:p>
          </p:txBody>
        </p:sp>
        <p:sp>
          <p:nvSpPr>
            <p:cNvPr id="63" name="모서리가 둥근 직사각형 38">
              <a:extLst>
                <a:ext uri="{FF2B5EF4-FFF2-40B4-BE49-F238E27FC236}">
                  <a16:creationId xmlns:a16="http://schemas.microsoft.com/office/drawing/2014/main" xmlns="" id="{9D4A2A24-5F05-4AB2-64FC-432E182CE586}"/>
                </a:ext>
              </a:extLst>
            </p:cNvPr>
            <p:cNvSpPr/>
            <p:nvPr/>
          </p:nvSpPr>
          <p:spPr>
            <a:xfrm>
              <a:off x="338478" y="2447522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64" name="직각 삼각형 63">
              <a:extLst>
                <a:ext uri="{FF2B5EF4-FFF2-40B4-BE49-F238E27FC236}">
                  <a16:creationId xmlns:a16="http://schemas.microsoft.com/office/drawing/2014/main" xmlns="" id="{CF138A62-C395-F682-8597-C80619DA82CF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pic>
        <p:nvPicPr>
          <p:cNvPr id="65" name="그림 64">
            <a:extLst>
              <a:ext uri="{FF2B5EF4-FFF2-40B4-BE49-F238E27FC236}">
                <a16:creationId xmlns:a16="http://schemas.microsoft.com/office/drawing/2014/main" xmlns="" id="{48477CC6-0AD2-E51D-C505-0C58D062CB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9944" y="2898479"/>
            <a:ext cx="4060168" cy="1250601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127CB317-A229-CE6A-7844-20AC97D4B1E3}"/>
              </a:ext>
            </a:extLst>
          </p:cNvPr>
          <p:cNvSpPr txBox="1"/>
          <p:nvPr/>
        </p:nvSpPr>
        <p:spPr>
          <a:xfrm>
            <a:off x="1674287" y="4268808"/>
            <a:ext cx="14428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예각 삼각형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</a:p>
        </p:txBody>
      </p:sp>
      <p:pic>
        <p:nvPicPr>
          <p:cNvPr id="67" name="Picture 4">
            <a:extLst>
              <a:ext uri="{FF2B5EF4-FFF2-40B4-BE49-F238E27FC236}">
                <a16:creationId xmlns:a16="http://schemas.microsoft.com/office/drawing/2014/main" xmlns="" id="{73874CB2-E142-17EF-6A7D-086C80812C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7348" y="4380828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4">
            <a:extLst>
              <a:ext uri="{FF2B5EF4-FFF2-40B4-BE49-F238E27FC236}">
                <a16:creationId xmlns:a16="http://schemas.microsoft.com/office/drawing/2014/main" xmlns="" id="{73874CB2-E142-17EF-6A7D-086C80812C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763" y="4730371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3409" y="4275125"/>
            <a:ext cx="343028" cy="337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5871" y="4620545"/>
            <a:ext cx="331199" cy="307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127CB317-A229-CE6A-7844-20AC97D4B1E3}"/>
              </a:ext>
            </a:extLst>
          </p:cNvPr>
          <p:cNvSpPr txBox="1"/>
          <p:nvPr/>
        </p:nvSpPr>
        <p:spPr>
          <a:xfrm>
            <a:off x="1677003" y="4602614"/>
            <a:ext cx="14428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둔각 삼각형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2" name="Picture 3" descr="D:\[초등] 교과학습\2021년 1학기\수학 SB캡쳐\icon_O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4978" y="3541476"/>
            <a:ext cx="318986" cy="327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5" descr="D:\[초등] 교과학습\2021년 1학기\수학 SB캡쳐\icon_triangle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5807" y="3667570"/>
            <a:ext cx="330389" cy="295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3" descr="D:\[초등] 교과학습\2021년 1학기\수학 SB캡쳐\icon_O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9620" y="3214475"/>
            <a:ext cx="318986" cy="327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3" descr="D:\[초등] 교과학습\2021년 1학기\수학 SB캡쳐\icon_O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9928" y="3504069"/>
            <a:ext cx="318986" cy="327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5" descr="D:\[초등] 교과학습\2021년 1학기\수학 SB캡쳐\icon_triangle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6501" y="3037156"/>
            <a:ext cx="330389" cy="295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1390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9628716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원본 삽화 폴더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2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(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)4-2-2(5</a:t>
                      </a:r>
                      <a:r>
                        <a:rPr kumimoji="0" lang="ko-KR" altLang="en-US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).PSD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buFont typeface="+mj-lt"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탭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  <a:defRPr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소스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이미지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및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위 마우스 오버 시 회색 테두리 효과 있음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확대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및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 typeface="+mj-lt"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배경은 아래와 같은 색상으로 바꾸고 삽화에 아래와 같이 빨간 선과 파란 선 삽입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60711" y="1592796"/>
            <a:ext cx="309733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그림은 어떤 상황인가요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3916115" y="1986320"/>
            <a:ext cx="2974460" cy="67802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행글라이더를 타는 모습입니다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suh_h_0402_02_0005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</a:t>
            </a: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삼각형을 분류해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Picture 4">
            <a:extLst>
              <a:ext uri="{FF2B5EF4-FFF2-40B4-BE49-F238E27FC236}">
                <a16:creationId xmlns:a16="http://schemas.microsoft.com/office/drawing/2014/main" xmlns="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5386" y="181060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TextBox 56"/>
          <p:cNvSpPr txBox="1"/>
          <p:nvPr/>
        </p:nvSpPr>
        <p:spPr>
          <a:xfrm>
            <a:off x="359532" y="1007440"/>
            <a:ext cx="468366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xmlns="" id="{BAA48CDA-4418-4A19-8023-6B310D12DE35}"/>
              </a:ext>
            </a:extLst>
          </p:cNvPr>
          <p:cNvSpPr/>
          <p:nvPr/>
        </p:nvSpPr>
        <p:spPr bwMode="auto">
          <a:xfrm>
            <a:off x="3916115" y="2742404"/>
            <a:ext cx="2974460" cy="68659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행글라이더와 연에서 삼각형이 보입니다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1" name="Picture 4">
            <a:extLst>
              <a:ext uri="{FF2B5EF4-FFF2-40B4-BE49-F238E27FC236}">
                <a16:creationId xmlns:a16="http://schemas.microsoft.com/office/drawing/2014/main" xmlns="" id="{1E98BC3C-EDF4-4190-85D0-F28815B0A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3631" y="260186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타원 45"/>
          <p:cNvSpPr/>
          <p:nvPr/>
        </p:nvSpPr>
        <p:spPr>
          <a:xfrm>
            <a:off x="5751155" y="10074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xmlns="" id="{C321E294-C36A-461B-8C17-0C3B47F697A1}"/>
              </a:ext>
            </a:extLst>
          </p:cNvPr>
          <p:cNvGrpSpPr/>
          <p:nvPr/>
        </p:nvGrpSpPr>
        <p:grpSpPr>
          <a:xfrm>
            <a:off x="5919802" y="1232756"/>
            <a:ext cx="1065726" cy="260415"/>
            <a:chOff x="3894280" y="345173"/>
            <a:chExt cx="1065726" cy="260415"/>
          </a:xfrm>
        </p:grpSpPr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xmlns="" id="{8DAF13B6-A32D-445C-978B-8AA830704930}"/>
                </a:ext>
              </a:extLst>
            </p:cNvPr>
            <p:cNvGrpSpPr/>
            <p:nvPr/>
          </p:nvGrpSpPr>
          <p:grpSpPr>
            <a:xfrm>
              <a:off x="4438732" y="345499"/>
              <a:ext cx="521274" cy="258880"/>
              <a:chOff x="3792317" y="345499"/>
              <a:chExt cx="521274" cy="258880"/>
            </a:xfrm>
          </p:grpSpPr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xmlns="" id="{B88D2BA3-1B73-4B87-B8BC-35FF2BA501A3}"/>
                  </a:ext>
                </a:extLst>
              </p:cNvPr>
              <p:cNvSpPr/>
              <p:nvPr/>
            </p:nvSpPr>
            <p:spPr>
              <a:xfrm>
                <a:off x="3792317" y="34878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xmlns="" id="{9DDD0EFD-492D-4332-A882-0BF94EA9F0F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1196" y="34549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xmlns="" id="{CA00B0E4-C22A-48C7-80FC-398670AE341D}"/>
                </a:ext>
              </a:extLst>
            </p:cNvPr>
            <p:cNvGrpSpPr/>
            <p:nvPr/>
          </p:nvGrpSpPr>
          <p:grpSpPr>
            <a:xfrm>
              <a:off x="3894280" y="345173"/>
              <a:ext cx="521274" cy="260415"/>
              <a:chOff x="3240719" y="345173"/>
              <a:chExt cx="521274" cy="260415"/>
            </a:xfrm>
          </p:grpSpPr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xmlns="" id="{88A091D7-5DCA-4F87-88D6-1E4A279FAA01}"/>
                  </a:ext>
                </a:extLst>
              </p:cNvPr>
              <p:cNvSpPr/>
              <p:nvPr/>
            </p:nvSpPr>
            <p:spPr>
              <a:xfrm>
                <a:off x="3240719" y="349997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xmlns="" id="{DC09871D-C4AE-49E4-8EAF-5AA48E91C43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0099" y="345173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528" y="3736128"/>
            <a:ext cx="2132794" cy="1167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6957179" y="3897053"/>
            <a:ext cx="1431245" cy="10075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8604448" y="3645024"/>
            <a:ext cx="521554" cy="6746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xmlns="" id="{61D571D7-4AAE-40E2-8572-55B52813C51B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0" t="7928" r="1724" b="60721"/>
          <a:stretch/>
        </p:blipFill>
        <p:spPr>
          <a:xfrm>
            <a:off x="76238" y="1842502"/>
            <a:ext cx="3661140" cy="3206678"/>
          </a:xfrm>
          <a:prstGeom prst="rect">
            <a:avLst/>
          </a:prstGeom>
        </p:spPr>
      </p:pic>
      <p:grpSp>
        <p:nvGrpSpPr>
          <p:cNvPr id="50" name="그룹 49">
            <a:extLst>
              <a:ext uri="{FF2B5EF4-FFF2-40B4-BE49-F238E27FC236}">
                <a16:creationId xmlns:a16="http://schemas.microsoft.com/office/drawing/2014/main" xmlns="" id="{E50E81B6-D610-4A3B-BDB4-2AE433EF3813}"/>
              </a:ext>
            </a:extLst>
          </p:cNvPr>
          <p:cNvGrpSpPr/>
          <p:nvPr/>
        </p:nvGrpSpPr>
        <p:grpSpPr>
          <a:xfrm>
            <a:off x="174048" y="2220925"/>
            <a:ext cx="2543960" cy="1231431"/>
            <a:chOff x="-231885" y="1241645"/>
            <a:chExt cx="2543960" cy="1231431"/>
          </a:xfrm>
        </p:grpSpPr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xmlns="" id="{7BBF4A4F-DD0E-4F96-A96B-4316A3ABF9FB}"/>
                </a:ext>
              </a:extLst>
            </p:cNvPr>
            <p:cNvGrpSpPr/>
            <p:nvPr/>
          </p:nvGrpSpPr>
          <p:grpSpPr>
            <a:xfrm>
              <a:off x="-231885" y="1241645"/>
              <a:ext cx="2543960" cy="1231431"/>
              <a:chOff x="-268396" y="1203579"/>
              <a:chExt cx="2543960" cy="1231431"/>
            </a:xfrm>
          </p:grpSpPr>
          <p:sp>
            <p:nvSpPr>
              <p:cNvPr id="54" name="모서리가 둥근 직사각형 53"/>
              <p:cNvSpPr/>
              <p:nvPr/>
            </p:nvSpPr>
            <p:spPr>
              <a:xfrm>
                <a:off x="-268396" y="1203579"/>
                <a:ext cx="2543960" cy="1042957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이등변 삼각형 54"/>
              <p:cNvSpPr/>
              <p:nvPr/>
            </p:nvSpPr>
            <p:spPr>
              <a:xfrm flipV="1">
                <a:off x="745180" y="2265443"/>
                <a:ext cx="149470" cy="169567"/>
              </a:xfrm>
              <a:prstGeom prst="triangl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2700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xmlns="" id="{A3FD23CB-6379-403F-BC3A-9D57C9BCA2FC}"/>
                </a:ext>
              </a:extLst>
            </p:cNvPr>
            <p:cNvSpPr/>
            <p:nvPr/>
          </p:nvSpPr>
          <p:spPr>
            <a:xfrm>
              <a:off x="-148547" y="1297592"/>
              <a:ext cx="2370398" cy="938422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그림에 있는 삼각형에서 </a:t>
              </a:r>
              <a:r>
                <a:rPr lang="ko-KR" altLang="en-US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예각</a:t>
              </a:r>
              <a:r>
                <a:rPr lang="en-US" altLang="ko-KR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직각</a:t>
              </a:r>
              <a:r>
                <a:rPr lang="en-US" altLang="ko-KR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둔각을 </a:t>
              </a:r>
              <a:endParaRPr lang="en-US" altLang="ko-KR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찾아볼까</a:t>
              </a:r>
              <a:r>
                <a:rPr lang="en-US" altLang="ko-KR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?</a:t>
              </a:r>
            </a:p>
          </p:txBody>
        </p:sp>
      </p:grpSp>
      <p:sp>
        <p:nvSpPr>
          <p:cNvPr id="58" name="타원 57"/>
          <p:cNvSpPr/>
          <p:nvPr/>
        </p:nvSpPr>
        <p:spPr>
          <a:xfrm>
            <a:off x="3670469" y="450912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324024" y="326375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62994" y="213804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2" name="그림 71">
            <a:extLst>
              <a:ext uri="{FF2B5EF4-FFF2-40B4-BE49-F238E27FC236}">
                <a16:creationId xmlns:a16="http://schemas.microsoft.com/office/drawing/2014/main" xmlns="" id="{19169159-FA9D-4B43-9785-2CD20D7903C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4689180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28284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 시 효과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2"/>
              </a:rPr>
              <a:t>https://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2"/>
              </a:rPr>
              <a:t>cdata2.tsherpa.co.kr/tsherpa/MultiMedia/Flash/2020/curri/index.html?flashxmlnum=jmp1130&amp;classa=A8-C1-42-MM-MM-04-03-05-0-0-0-0&amp;classno=MM_42_04/suh_0402_02_0506/suh_0402_02_0506_401_1.html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지시문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볼드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suh_h_0402_02_0005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</a:t>
            </a:r>
          </a:p>
        </p:txBody>
      </p:sp>
      <p:sp>
        <p:nvSpPr>
          <p:cNvPr id="5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5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삼각형을 분류해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6" name="타원 105"/>
          <p:cNvSpPr/>
          <p:nvPr/>
        </p:nvSpPr>
        <p:spPr>
          <a:xfrm>
            <a:off x="5914607" y="49771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예각삼각형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둔각삼각형에 대하여 바르게 설명하고 있는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친구를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고르시오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2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3" name="그룹 72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75" name="순서도: 대체 처리 74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83" name="순서도: 대체 처리 82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0" name="순서도: 대체 처리 8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2" name="순서도: 대체 처리 9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50" name="타원 49"/>
          <p:cNvSpPr/>
          <p:nvPr/>
        </p:nvSpPr>
        <p:spPr>
          <a:xfrm>
            <a:off x="5002930" y="49771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08" name="그룹 107">
            <a:extLst>
              <a:ext uri="{FF2B5EF4-FFF2-40B4-BE49-F238E27FC236}">
                <a16:creationId xmlns:a16="http://schemas.microsoft.com/office/drawing/2014/main" xmlns="" id="{58AD3E67-AFF6-61C0-6A01-B6B346B0379D}"/>
              </a:ext>
            </a:extLst>
          </p:cNvPr>
          <p:cNvGrpSpPr/>
          <p:nvPr/>
        </p:nvGrpSpPr>
        <p:grpSpPr>
          <a:xfrm>
            <a:off x="1684107" y="2754411"/>
            <a:ext cx="4724097" cy="685898"/>
            <a:chOff x="-56060" y="1588959"/>
            <a:chExt cx="5267053" cy="1024141"/>
          </a:xfrm>
        </p:grpSpPr>
        <p:grpSp>
          <p:nvGrpSpPr>
            <p:cNvPr id="109" name="그룹 108">
              <a:extLst>
                <a:ext uri="{FF2B5EF4-FFF2-40B4-BE49-F238E27FC236}">
                  <a16:creationId xmlns:a16="http://schemas.microsoft.com/office/drawing/2014/main" xmlns="" id="{F78B8B42-7326-CA48-2928-39ADE3890138}"/>
                </a:ext>
              </a:extLst>
            </p:cNvPr>
            <p:cNvGrpSpPr/>
            <p:nvPr/>
          </p:nvGrpSpPr>
          <p:grpSpPr>
            <a:xfrm>
              <a:off x="-56060" y="1588959"/>
              <a:ext cx="5267053" cy="1024141"/>
              <a:chOff x="-92571" y="1550893"/>
              <a:chExt cx="5267053" cy="1024141"/>
            </a:xfrm>
          </p:grpSpPr>
          <p:sp>
            <p:nvSpPr>
              <p:cNvPr id="111" name="모서리가 둥근 직사각형 61">
                <a:extLst>
                  <a:ext uri="{FF2B5EF4-FFF2-40B4-BE49-F238E27FC236}">
                    <a16:creationId xmlns:a16="http://schemas.microsoft.com/office/drawing/2014/main" xmlns="" id="{554C49D9-88F2-4591-EDF9-FD3098C73F47}"/>
                  </a:ext>
                </a:extLst>
              </p:cNvPr>
              <p:cNvSpPr/>
              <p:nvPr/>
            </p:nvSpPr>
            <p:spPr>
              <a:xfrm>
                <a:off x="59927" y="1550893"/>
                <a:ext cx="5114555" cy="1024141"/>
              </a:xfrm>
              <a:prstGeom prst="roundRect">
                <a:avLst/>
              </a:prstGeom>
              <a:noFill/>
              <a:ln w="28575">
                <a:solidFill>
                  <a:srgbClr val="CEE49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이등변 삼각형 111">
                <a:extLst>
                  <a:ext uri="{FF2B5EF4-FFF2-40B4-BE49-F238E27FC236}">
                    <a16:creationId xmlns:a16="http://schemas.microsoft.com/office/drawing/2014/main" xmlns="" id="{40CDE031-D924-92AD-EE28-654E07FCC05C}"/>
                  </a:ext>
                </a:extLst>
              </p:cNvPr>
              <p:cNvSpPr/>
              <p:nvPr/>
            </p:nvSpPr>
            <p:spPr>
              <a:xfrm rot="5400000" flipV="1">
                <a:off x="-76594" y="1840382"/>
                <a:ext cx="120544" cy="152497"/>
              </a:xfrm>
              <a:prstGeom prst="triangle">
                <a:avLst/>
              </a:prstGeom>
              <a:solidFill>
                <a:srgbClr val="CEE492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xmlns="" id="{E7D6FA23-D467-A88A-D2BB-9E1B68379F6A}"/>
                </a:ext>
              </a:extLst>
            </p:cNvPr>
            <p:cNvSpPr/>
            <p:nvPr/>
          </p:nvSpPr>
          <p:spPr>
            <a:xfrm>
              <a:off x="123869" y="1629707"/>
              <a:ext cx="5057405" cy="934169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spc="-150" dirty="0">
                  <a:solidFill>
                    <a:schemeClr val="tx1"/>
                  </a:solidFill>
                  <a:uFill>
                    <a:solidFill>
                      <a:srgbClr val="FF0000"/>
                    </a:solidFill>
                  </a:uFill>
                  <a:latin typeface="맑은 고딕" pitchFamily="50" charset="-127"/>
                  <a:ea typeface="맑은 고딕" pitchFamily="50" charset="-127"/>
                </a:rPr>
                <a:t>예각삼각형은 세 각이 모두</a:t>
              </a:r>
              <a:endParaRPr lang="en-US" altLang="ko-KR" sz="1900" spc="-150" dirty="0">
                <a:solidFill>
                  <a:schemeClr val="tx1"/>
                </a:solidFill>
                <a:uFill>
                  <a:solidFill>
                    <a:srgbClr val="FF0000"/>
                  </a:solidFill>
                </a:uFill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900" spc="-150" dirty="0">
                  <a:solidFill>
                    <a:schemeClr val="tx1"/>
                  </a:solidFill>
                  <a:uFill>
                    <a:solidFill>
                      <a:srgbClr val="FF0000"/>
                    </a:solidFill>
                  </a:uFill>
                  <a:latin typeface="맑은 고딕" pitchFamily="50" charset="-127"/>
                  <a:ea typeface="맑은 고딕" pitchFamily="50" charset="-127"/>
                </a:rPr>
                <a:t>예각으로만 이루어진 삼각형이야</a:t>
              </a:r>
              <a:r>
                <a:rPr lang="en-US" altLang="ko-KR" sz="1900" spc="-150" dirty="0">
                  <a:solidFill>
                    <a:schemeClr val="tx1"/>
                  </a:solidFill>
                  <a:uFill>
                    <a:solidFill>
                      <a:srgbClr val="FF0000"/>
                    </a:solidFill>
                  </a:uFill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pic>
        <p:nvPicPr>
          <p:cNvPr id="118" name="Picture 7">
            <a:extLst>
              <a:ext uri="{FF2B5EF4-FFF2-40B4-BE49-F238E27FC236}">
                <a16:creationId xmlns:a16="http://schemas.microsoft.com/office/drawing/2014/main" xmlns="" id="{2BBEEBDA-B722-D6B7-A979-4CF62A6630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587" y="2646936"/>
            <a:ext cx="913131" cy="900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9" name="Picture 9">
            <a:extLst>
              <a:ext uri="{FF2B5EF4-FFF2-40B4-BE49-F238E27FC236}">
                <a16:creationId xmlns:a16="http://schemas.microsoft.com/office/drawing/2014/main" xmlns="" id="{C753AA98-9773-228F-44BE-77773D308B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8229" y="3756464"/>
            <a:ext cx="913131" cy="913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0" name="그룹 119">
            <a:extLst>
              <a:ext uri="{FF2B5EF4-FFF2-40B4-BE49-F238E27FC236}">
                <a16:creationId xmlns:a16="http://schemas.microsoft.com/office/drawing/2014/main" xmlns="" id="{F1B8E22A-CEE8-C065-6538-EA5E447BDB92}"/>
              </a:ext>
            </a:extLst>
          </p:cNvPr>
          <p:cNvGrpSpPr/>
          <p:nvPr/>
        </p:nvGrpSpPr>
        <p:grpSpPr>
          <a:xfrm>
            <a:off x="719231" y="3848248"/>
            <a:ext cx="4724416" cy="685898"/>
            <a:chOff x="96438" y="1588959"/>
            <a:chExt cx="5267409" cy="1024141"/>
          </a:xfrm>
        </p:grpSpPr>
        <p:grpSp>
          <p:nvGrpSpPr>
            <p:cNvPr id="121" name="그룹 120">
              <a:extLst>
                <a:ext uri="{FF2B5EF4-FFF2-40B4-BE49-F238E27FC236}">
                  <a16:creationId xmlns:a16="http://schemas.microsoft.com/office/drawing/2014/main" xmlns="" id="{E9FADC7B-548C-8D0E-1388-4BF2BCF4BB99}"/>
                </a:ext>
              </a:extLst>
            </p:cNvPr>
            <p:cNvGrpSpPr/>
            <p:nvPr/>
          </p:nvGrpSpPr>
          <p:grpSpPr>
            <a:xfrm>
              <a:off x="96438" y="1588959"/>
              <a:ext cx="5267409" cy="1024141"/>
              <a:chOff x="59927" y="1550893"/>
              <a:chExt cx="5267409" cy="1024141"/>
            </a:xfrm>
          </p:grpSpPr>
          <p:sp>
            <p:nvSpPr>
              <p:cNvPr id="123" name="모서리가 둥근 직사각형 61">
                <a:extLst>
                  <a:ext uri="{FF2B5EF4-FFF2-40B4-BE49-F238E27FC236}">
                    <a16:creationId xmlns:a16="http://schemas.microsoft.com/office/drawing/2014/main" xmlns="" id="{9504295B-7E56-36C6-7B5A-68E467B07DB9}"/>
                  </a:ext>
                </a:extLst>
              </p:cNvPr>
              <p:cNvSpPr/>
              <p:nvPr/>
            </p:nvSpPr>
            <p:spPr>
              <a:xfrm>
                <a:off x="59927" y="1550893"/>
                <a:ext cx="5114555" cy="1024141"/>
              </a:xfrm>
              <a:prstGeom prst="roundRect">
                <a:avLst/>
              </a:prstGeom>
              <a:noFill/>
              <a:ln w="28575">
                <a:solidFill>
                  <a:srgbClr val="C1E8E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" name="이등변 삼각형 123">
                <a:extLst>
                  <a:ext uri="{FF2B5EF4-FFF2-40B4-BE49-F238E27FC236}">
                    <a16:creationId xmlns:a16="http://schemas.microsoft.com/office/drawing/2014/main" xmlns="" id="{1F389230-DAB7-1309-755E-25F1A664FCEE}"/>
                  </a:ext>
                </a:extLst>
              </p:cNvPr>
              <p:cNvSpPr/>
              <p:nvPr/>
            </p:nvSpPr>
            <p:spPr>
              <a:xfrm rot="16200000" flipV="1">
                <a:off x="5190816" y="1834035"/>
                <a:ext cx="120544" cy="152497"/>
              </a:xfrm>
              <a:prstGeom prst="triangle">
                <a:avLst/>
              </a:prstGeom>
              <a:solidFill>
                <a:srgbClr val="C1E8EC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xmlns="" id="{8D8E9D39-08E3-BE16-2C7F-2EFC35B6A174}"/>
                </a:ext>
              </a:extLst>
            </p:cNvPr>
            <p:cNvSpPr/>
            <p:nvPr/>
          </p:nvSpPr>
          <p:spPr>
            <a:xfrm>
              <a:off x="123869" y="1736071"/>
              <a:ext cx="5087123" cy="737829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둔각삼각형은 세 각이 모두</a:t>
              </a:r>
              <a:endParaRPr lang="en-US" altLang="ko-KR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둔각으로만 이루어진 삼각형이야</a:t>
              </a:r>
              <a:r>
                <a:rPr lang="en-US" altLang="ko-KR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sp>
        <p:nvSpPr>
          <p:cNvPr id="127" name="타원 126">
            <a:extLst>
              <a:ext uri="{FF2B5EF4-FFF2-40B4-BE49-F238E27FC236}">
                <a16:creationId xmlns:a16="http://schemas.microsoft.com/office/drawing/2014/main" xmlns="" id="{AE70C439-FFEA-74F8-59D2-386DAC60DFEF}"/>
              </a:ext>
            </a:extLst>
          </p:cNvPr>
          <p:cNvSpPr/>
          <p:nvPr/>
        </p:nvSpPr>
        <p:spPr>
          <a:xfrm>
            <a:off x="5950592" y="260835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xmlns="" id="{7110B6D9-4547-8393-BA45-DAD7FF60A309}"/>
              </a:ext>
            </a:extLst>
          </p:cNvPr>
          <p:cNvGrpSpPr/>
          <p:nvPr/>
        </p:nvGrpSpPr>
        <p:grpSpPr>
          <a:xfrm>
            <a:off x="4441505" y="2246368"/>
            <a:ext cx="2186869" cy="244716"/>
            <a:chOff x="5769785" y="1902948"/>
            <a:chExt cx="2186869" cy="244716"/>
          </a:xfrm>
        </p:grpSpPr>
        <p:pic>
          <p:nvPicPr>
            <p:cNvPr id="57" name="Picture 5">
              <a:extLst>
                <a:ext uri="{FF2B5EF4-FFF2-40B4-BE49-F238E27FC236}">
                  <a16:creationId xmlns:a16="http://schemas.microsoft.com/office/drawing/2014/main" xmlns="" id="{3033684E-1BCC-A08D-A62D-56D81E45C3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9785" y="1902948"/>
              <a:ext cx="1389855" cy="2424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xmlns="" id="{B7DF817E-BA49-076A-D10B-0EE9581ACEB4}"/>
                </a:ext>
              </a:extLst>
            </p:cNvPr>
            <p:cNvSpPr txBox="1"/>
            <p:nvPr/>
          </p:nvSpPr>
          <p:spPr>
            <a:xfrm>
              <a:off x="6084168" y="1916832"/>
              <a:ext cx="1872486" cy="2308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>
                  <a:latin typeface="맑은 고딕" pitchFamily="50" charset="-127"/>
                  <a:ea typeface="맑은 고딕" pitchFamily="50" charset="-127"/>
                </a:rPr>
                <a:t>캐릭터의 </a:t>
              </a:r>
              <a:r>
                <a:rPr lang="ko-KR" altLang="en-US" sz="900" b="1" dirty="0" err="1" smtClean="0">
                  <a:latin typeface="맑은 고딕" pitchFamily="50" charset="-127"/>
                  <a:ea typeface="맑은 고딕" pitchFamily="50" charset="-127"/>
                </a:rPr>
                <a:t>말풍선</a:t>
              </a:r>
              <a:r>
                <a:rPr lang="ko-KR" altLang="en-US" sz="900" dirty="0" err="1" smtClean="0">
                  <a:latin typeface="맑은 고딕" pitchFamily="50" charset="-127"/>
                  <a:ea typeface="맑은 고딕" pitchFamily="50" charset="-127"/>
                </a:rPr>
                <a:t>을</a:t>
              </a:r>
              <a:r>
                <a:rPr lang="ko-KR" altLang="en-US" sz="90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900" b="1" dirty="0" smtClean="0">
                  <a:latin typeface="맑은 고딕" pitchFamily="50" charset="-127"/>
                  <a:ea typeface="맑은 고딕" pitchFamily="50" charset="-127"/>
                </a:rPr>
                <a:t>클릭</a:t>
              </a:r>
              <a:r>
                <a:rPr lang="ko-KR" altLang="en-US" sz="900" dirty="0" smtClean="0">
                  <a:latin typeface="맑은 고딕" pitchFamily="50" charset="-127"/>
                  <a:ea typeface="맑은 고딕" pitchFamily="50" charset="-127"/>
                </a:rPr>
                <a:t>하세요</a:t>
              </a:r>
              <a:r>
                <a:rPr lang="en-US" altLang="ko-KR" sz="90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9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59" name="타원 58">
            <a:extLst>
              <a:ext uri="{FF2B5EF4-FFF2-40B4-BE49-F238E27FC236}">
                <a16:creationId xmlns:a16="http://schemas.microsoft.com/office/drawing/2014/main" xmlns="" id="{AE70C439-FFEA-74F8-59D2-386DAC60DFEF}"/>
              </a:ext>
            </a:extLst>
          </p:cNvPr>
          <p:cNvSpPr/>
          <p:nvPr/>
        </p:nvSpPr>
        <p:spPr>
          <a:xfrm>
            <a:off x="4219930" y="219674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01353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suh_h_0402_02_0005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</a:t>
            </a:r>
          </a:p>
        </p:txBody>
      </p:sp>
      <p:sp>
        <p:nvSpPr>
          <p:cNvPr id="5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5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삼각형을 분류해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예각삼각형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둔각삼각형에 대하여 바르게 설명하고 있는 친구를 고르시오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3" name="그룹 72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75" name="순서도: 대체 처리 74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83" name="순서도: 대체 처리 82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0" name="순서도: 대체 처리 8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2" name="순서도: 대체 처리 9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grpSp>
        <p:nvGrpSpPr>
          <p:cNvPr id="108" name="그룹 107">
            <a:extLst>
              <a:ext uri="{FF2B5EF4-FFF2-40B4-BE49-F238E27FC236}">
                <a16:creationId xmlns:a16="http://schemas.microsoft.com/office/drawing/2014/main" xmlns="" id="{58AD3E67-AFF6-61C0-6A01-B6B346B0379D}"/>
              </a:ext>
            </a:extLst>
          </p:cNvPr>
          <p:cNvGrpSpPr/>
          <p:nvPr/>
        </p:nvGrpSpPr>
        <p:grpSpPr>
          <a:xfrm>
            <a:off x="1684107" y="2754411"/>
            <a:ext cx="4724097" cy="685898"/>
            <a:chOff x="-56060" y="1588959"/>
            <a:chExt cx="5267053" cy="1024141"/>
          </a:xfrm>
        </p:grpSpPr>
        <p:grpSp>
          <p:nvGrpSpPr>
            <p:cNvPr id="109" name="그룹 108">
              <a:extLst>
                <a:ext uri="{FF2B5EF4-FFF2-40B4-BE49-F238E27FC236}">
                  <a16:creationId xmlns:a16="http://schemas.microsoft.com/office/drawing/2014/main" xmlns="" id="{F78B8B42-7326-CA48-2928-39ADE3890138}"/>
                </a:ext>
              </a:extLst>
            </p:cNvPr>
            <p:cNvGrpSpPr/>
            <p:nvPr/>
          </p:nvGrpSpPr>
          <p:grpSpPr>
            <a:xfrm>
              <a:off x="-56060" y="1588959"/>
              <a:ext cx="5267053" cy="1024141"/>
              <a:chOff x="-92571" y="1550893"/>
              <a:chExt cx="5267053" cy="1024141"/>
            </a:xfrm>
          </p:grpSpPr>
          <p:sp>
            <p:nvSpPr>
              <p:cNvPr id="111" name="모서리가 둥근 직사각형 61">
                <a:extLst>
                  <a:ext uri="{FF2B5EF4-FFF2-40B4-BE49-F238E27FC236}">
                    <a16:creationId xmlns:a16="http://schemas.microsoft.com/office/drawing/2014/main" xmlns="" id="{554C49D9-88F2-4591-EDF9-FD3098C73F47}"/>
                  </a:ext>
                </a:extLst>
              </p:cNvPr>
              <p:cNvSpPr/>
              <p:nvPr/>
            </p:nvSpPr>
            <p:spPr>
              <a:xfrm>
                <a:off x="59927" y="1550893"/>
                <a:ext cx="5114555" cy="1024141"/>
              </a:xfrm>
              <a:prstGeom prst="roundRect">
                <a:avLst/>
              </a:prstGeom>
              <a:noFill/>
              <a:ln w="28575">
                <a:solidFill>
                  <a:srgbClr val="CEE49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이등변 삼각형 111">
                <a:extLst>
                  <a:ext uri="{FF2B5EF4-FFF2-40B4-BE49-F238E27FC236}">
                    <a16:creationId xmlns:a16="http://schemas.microsoft.com/office/drawing/2014/main" xmlns="" id="{40CDE031-D924-92AD-EE28-654E07FCC05C}"/>
                  </a:ext>
                </a:extLst>
              </p:cNvPr>
              <p:cNvSpPr/>
              <p:nvPr/>
            </p:nvSpPr>
            <p:spPr>
              <a:xfrm rot="5400000" flipV="1">
                <a:off x="-76594" y="1840382"/>
                <a:ext cx="120544" cy="152497"/>
              </a:xfrm>
              <a:prstGeom prst="triangle">
                <a:avLst/>
              </a:prstGeom>
              <a:solidFill>
                <a:srgbClr val="CEE492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xmlns="" id="{E7D6FA23-D467-A88A-D2BB-9E1B68379F6A}"/>
                </a:ext>
              </a:extLst>
            </p:cNvPr>
            <p:cNvSpPr/>
            <p:nvPr/>
          </p:nvSpPr>
          <p:spPr>
            <a:xfrm>
              <a:off x="123869" y="1629707"/>
              <a:ext cx="5057405" cy="934169"/>
            </a:xfrm>
            <a:prstGeom prst="rect">
              <a:avLst/>
            </a:prstGeom>
            <a:solidFill>
              <a:srgbClr val="FFFF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b="1" u="sng" spc="-150" dirty="0">
                  <a:solidFill>
                    <a:schemeClr val="accent1"/>
                  </a:solidFill>
                  <a:uFill>
                    <a:solidFill>
                      <a:srgbClr val="FF0000"/>
                    </a:solidFill>
                  </a:uFill>
                  <a:latin typeface="맑은 고딕" pitchFamily="50" charset="-127"/>
                  <a:ea typeface="맑은 고딕" pitchFamily="50" charset="-127"/>
                </a:rPr>
                <a:t>예각삼각형은 세 각이 모두</a:t>
              </a:r>
              <a:endParaRPr lang="en-US" altLang="ko-KR" sz="1900" b="1" u="sng" spc="-150" dirty="0">
                <a:solidFill>
                  <a:schemeClr val="accent1"/>
                </a:solidFill>
                <a:uFill>
                  <a:solidFill>
                    <a:srgbClr val="FF0000"/>
                  </a:solidFill>
                </a:uFill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900" b="1" u="sng" spc="-150" dirty="0">
                  <a:solidFill>
                    <a:schemeClr val="accent1"/>
                  </a:solidFill>
                  <a:uFill>
                    <a:solidFill>
                      <a:srgbClr val="FF0000"/>
                    </a:solidFill>
                  </a:uFill>
                  <a:latin typeface="맑은 고딕" pitchFamily="50" charset="-127"/>
                  <a:ea typeface="맑은 고딕" pitchFamily="50" charset="-127"/>
                </a:rPr>
                <a:t>예각으로만 이루어진 삼각형이야</a:t>
              </a:r>
              <a:r>
                <a:rPr lang="en-US" altLang="ko-KR" sz="1900" b="1" u="sng" spc="-150" dirty="0">
                  <a:solidFill>
                    <a:schemeClr val="accent1"/>
                  </a:solidFill>
                  <a:uFill>
                    <a:solidFill>
                      <a:srgbClr val="FF0000"/>
                    </a:solidFill>
                  </a:uFill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pic>
        <p:nvPicPr>
          <p:cNvPr id="118" name="Picture 7">
            <a:extLst>
              <a:ext uri="{FF2B5EF4-FFF2-40B4-BE49-F238E27FC236}">
                <a16:creationId xmlns:a16="http://schemas.microsoft.com/office/drawing/2014/main" xmlns="" id="{2BBEEBDA-B722-D6B7-A979-4CF62A6630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587" y="2646936"/>
            <a:ext cx="913131" cy="900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9" name="Picture 9">
            <a:extLst>
              <a:ext uri="{FF2B5EF4-FFF2-40B4-BE49-F238E27FC236}">
                <a16:creationId xmlns:a16="http://schemas.microsoft.com/office/drawing/2014/main" xmlns="" id="{C753AA98-9773-228F-44BE-77773D308B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8229" y="3756464"/>
            <a:ext cx="913131" cy="913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0" name="그룹 119">
            <a:extLst>
              <a:ext uri="{FF2B5EF4-FFF2-40B4-BE49-F238E27FC236}">
                <a16:creationId xmlns:a16="http://schemas.microsoft.com/office/drawing/2014/main" xmlns="" id="{F1B8E22A-CEE8-C065-6538-EA5E447BDB92}"/>
              </a:ext>
            </a:extLst>
          </p:cNvPr>
          <p:cNvGrpSpPr/>
          <p:nvPr/>
        </p:nvGrpSpPr>
        <p:grpSpPr>
          <a:xfrm>
            <a:off x="719231" y="3848248"/>
            <a:ext cx="4724416" cy="685898"/>
            <a:chOff x="96438" y="1588959"/>
            <a:chExt cx="5267409" cy="1024141"/>
          </a:xfrm>
        </p:grpSpPr>
        <p:grpSp>
          <p:nvGrpSpPr>
            <p:cNvPr id="121" name="그룹 120">
              <a:extLst>
                <a:ext uri="{FF2B5EF4-FFF2-40B4-BE49-F238E27FC236}">
                  <a16:creationId xmlns:a16="http://schemas.microsoft.com/office/drawing/2014/main" xmlns="" id="{E9FADC7B-548C-8D0E-1388-4BF2BCF4BB99}"/>
                </a:ext>
              </a:extLst>
            </p:cNvPr>
            <p:cNvGrpSpPr/>
            <p:nvPr/>
          </p:nvGrpSpPr>
          <p:grpSpPr>
            <a:xfrm>
              <a:off x="96438" y="1588959"/>
              <a:ext cx="5267409" cy="1024141"/>
              <a:chOff x="59927" y="1550893"/>
              <a:chExt cx="5267409" cy="1024141"/>
            </a:xfrm>
          </p:grpSpPr>
          <p:sp>
            <p:nvSpPr>
              <p:cNvPr id="123" name="모서리가 둥근 직사각형 61">
                <a:extLst>
                  <a:ext uri="{FF2B5EF4-FFF2-40B4-BE49-F238E27FC236}">
                    <a16:creationId xmlns:a16="http://schemas.microsoft.com/office/drawing/2014/main" xmlns="" id="{9504295B-7E56-36C6-7B5A-68E467B07DB9}"/>
                  </a:ext>
                </a:extLst>
              </p:cNvPr>
              <p:cNvSpPr/>
              <p:nvPr/>
            </p:nvSpPr>
            <p:spPr>
              <a:xfrm>
                <a:off x="59927" y="1550893"/>
                <a:ext cx="5114555" cy="1024141"/>
              </a:xfrm>
              <a:prstGeom prst="roundRect">
                <a:avLst/>
              </a:prstGeom>
              <a:noFill/>
              <a:ln w="28575">
                <a:solidFill>
                  <a:srgbClr val="C1E8E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" name="이등변 삼각형 123">
                <a:extLst>
                  <a:ext uri="{FF2B5EF4-FFF2-40B4-BE49-F238E27FC236}">
                    <a16:creationId xmlns:a16="http://schemas.microsoft.com/office/drawing/2014/main" xmlns="" id="{1F389230-DAB7-1309-755E-25F1A664FCEE}"/>
                  </a:ext>
                </a:extLst>
              </p:cNvPr>
              <p:cNvSpPr/>
              <p:nvPr/>
            </p:nvSpPr>
            <p:spPr>
              <a:xfrm rot="16200000" flipV="1">
                <a:off x="5190816" y="1834035"/>
                <a:ext cx="120544" cy="152497"/>
              </a:xfrm>
              <a:prstGeom prst="triangle">
                <a:avLst/>
              </a:prstGeom>
              <a:solidFill>
                <a:srgbClr val="C1E8EC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xmlns="" id="{8D8E9D39-08E3-BE16-2C7F-2EFC35B6A174}"/>
                </a:ext>
              </a:extLst>
            </p:cNvPr>
            <p:cNvSpPr/>
            <p:nvPr/>
          </p:nvSpPr>
          <p:spPr>
            <a:xfrm>
              <a:off x="123869" y="1736071"/>
              <a:ext cx="5087123" cy="737829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둔각삼각형은 세 각이 모두</a:t>
              </a:r>
              <a:endParaRPr lang="en-US" altLang="ko-KR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둔각으로만 이루어진 삼각형이야</a:t>
              </a:r>
              <a:r>
                <a:rPr lang="en-US" altLang="ko-KR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777A6D38-7B9D-BEF9-C31C-E401382C7005}"/>
              </a:ext>
            </a:extLst>
          </p:cNvPr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xmlns="" id="{EB52EFEA-D43E-9919-B661-6A0A295E715D}"/>
              </a:ext>
            </a:extLst>
          </p:cNvPr>
          <p:cNvGrpSpPr/>
          <p:nvPr/>
        </p:nvGrpSpPr>
        <p:grpSpPr>
          <a:xfrm>
            <a:off x="198562" y="3976034"/>
            <a:ext cx="6667165" cy="1261331"/>
            <a:chOff x="192745" y="4011959"/>
            <a:chExt cx="6667165" cy="1261331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xmlns="" id="{01B52D99-CFA3-BE8D-E017-810AD253DBE3}"/>
                </a:ext>
              </a:extLst>
            </p:cNvPr>
            <p:cNvSpPr/>
            <p:nvPr/>
          </p:nvSpPr>
          <p:spPr>
            <a:xfrm>
              <a:off x="192745" y="4156160"/>
              <a:ext cx="6667165" cy="92902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r>
                <a:rPr lang="ko-KR" altLang="en-US" sz="19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</a:p>
          </p:txBody>
        </p:sp>
        <p:sp>
          <p:nvSpPr>
            <p:cNvPr id="57" name="모서리가 둥근 직사각형 38">
              <a:extLst>
                <a:ext uri="{FF2B5EF4-FFF2-40B4-BE49-F238E27FC236}">
                  <a16:creationId xmlns:a16="http://schemas.microsoft.com/office/drawing/2014/main" xmlns="" id="{9D4A2A24-5F05-4AB2-64FC-432E182CE586}"/>
                </a:ext>
              </a:extLst>
            </p:cNvPr>
            <p:cNvSpPr/>
            <p:nvPr/>
          </p:nvSpPr>
          <p:spPr>
            <a:xfrm>
              <a:off x="338478" y="4011959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58" name="직각 삼각형 57">
              <a:extLst>
                <a:ext uri="{FF2B5EF4-FFF2-40B4-BE49-F238E27FC236}">
                  <a16:creationId xmlns:a16="http://schemas.microsoft.com/office/drawing/2014/main" xmlns="" id="{CF138A62-C395-F682-8597-C80619DA82CF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127CB317-A229-CE6A-7844-20AC97D4B1E3}"/>
              </a:ext>
            </a:extLst>
          </p:cNvPr>
          <p:cNvSpPr txBox="1"/>
          <p:nvPr/>
        </p:nvSpPr>
        <p:spPr>
          <a:xfrm>
            <a:off x="559436" y="4314582"/>
            <a:ext cx="61959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예각삼각형은 세 각이 모두 예각으로만 이루어진 삼각형입니다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0" name="Picture 4">
            <a:extLst>
              <a:ext uri="{FF2B5EF4-FFF2-40B4-BE49-F238E27FC236}">
                <a16:creationId xmlns:a16="http://schemas.microsoft.com/office/drawing/2014/main" xmlns="" id="{4A763E3D-D309-F849-E2CD-21B952FAD3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00" y="4398134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FB952FCD-2F82-9AE2-FF04-BA755413AA27}"/>
              </a:ext>
            </a:extLst>
          </p:cNvPr>
          <p:cNvSpPr txBox="1"/>
          <p:nvPr/>
        </p:nvSpPr>
        <p:spPr>
          <a:xfrm>
            <a:off x="559436" y="4666686"/>
            <a:ext cx="61959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둔각삼각형은 한 각이 둔각인 삼각형입니다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2" name="Picture 4">
            <a:extLst>
              <a:ext uri="{FF2B5EF4-FFF2-40B4-BE49-F238E27FC236}">
                <a16:creationId xmlns:a16="http://schemas.microsoft.com/office/drawing/2014/main" xmlns="" id="{5E30CF12-AE16-1556-60F0-1CC914B874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00" y="4750238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4" name="그룹 63">
            <a:extLst>
              <a:ext uri="{FF2B5EF4-FFF2-40B4-BE49-F238E27FC236}">
                <a16:creationId xmlns:a16="http://schemas.microsoft.com/office/drawing/2014/main" xmlns="" id="{7110B6D9-4547-8393-BA45-DAD7FF60A309}"/>
              </a:ext>
            </a:extLst>
          </p:cNvPr>
          <p:cNvGrpSpPr/>
          <p:nvPr/>
        </p:nvGrpSpPr>
        <p:grpSpPr>
          <a:xfrm>
            <a:off x="4441505" y="2246368"/>
            <a:ext cx="2186869" cy="244716"/>
            <a:chOff x="5769785" y="1902948"/>
            <a:chExt cx="2186869" cy="244716"/>
          </a:xfrm>
        </p:grpSpPr>
        <p:pic>
          <p:nvPicPr>
            <p:cNvPr id="65" name="Picture 5">
              <a:extLst>
                <a:ext uri="{FF2B5EF4-FFF2-40B4-BE49-F238E27FC236}">
                  <a16:creationId xmlns:a16="http://schemas.microsoft.com/office/drawing/2014/main" xmlns="" id="{3033684E-1BCC-A08D-A62D-56D81E45C3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9785" y="1902948"/>
              <a:ext cx="1389855" cy="2424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xmlns="" id="{B7DF817E-BA49-076A-D10B-0EE9581ACEB4}"/>
                </a:ext>
              </a:extLst>
            </p:cNvPr>
            <p:cNvSpPr txBox="1"/>
            <p:nvPr/>
          </p:nvSpPr>
          <p:spPr>
            <a:xfrm>
              <a:off x="6084168" y="1916832"/>
              <a:ext cx="1872486" cy="2308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>
                  <a:latin typeface="맑은 고딕" pitchFamily="50" charset="-127"/>
                  <a:ea typeface="맑은 고딕" pitchFamily="50" charset="-127"/>
                </a:rPr>
                <a:t>캐릭터의 </a:t>
              </a:r>
              <a:r>
                <a:rPr lang="ko-KR" altLang="en-US" sz="900" b="1" dirty="0" err="1" smtClean="0">
                  <a:latin typeface="맑은 고딕" pitchFamily="50" charset="-127"/>
                  <a:ea typeface="맑은 고딕" pitchFamily="50" charset="-127"/>
                </a:rPr>
                <a:t>말풍선</a:t>
              </a:r>
              <a:r>
                <a:rPr lang="ko-KR" altLang="en-US" sz="900" dirty="0" err="1" smtClean="0">
                  <a:latin typeface="맑은 고딕" pitchFamily="50" charset="-127"/>
                  <a:ea typeface="맑은 고딕" pitchFamily="50" charset="-127"/>
                </a:rPr>
                <a:t>을</a:t>
              </a:r>
              <a:r>
                <a:rPr lang="ko-KR" altLang="en-US" sz="90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900" b="1" dirty="0" smtClean="0">
                  <a:latin typeface="맑은 고딕" pitchFamily="50" charset="-127"/>
                  <a:ea typeface="맑은 고딕" pitchFamily="50" charset="-127"/>
                </a:rPr>
                <a:t>클릭</a:t>
              </a:r>
              <a:r>
                <a:rPr lang="ko-KR" altLang="en-US" sz="900" dirty="0" smtClean="0">
                  <a:latin typeface="맑은 고딕" pitchFamily="50" charset="-127"/>
                  <a:ea typeface="맑은 고딕" pitchFamily="50" charset="-127"/>
                </a:rPr>
                <a:t>하세요</a:t>
              </a:r>
              <a:r>
                <a:rPr lang="en-US" altLang="ko-KR" sz="90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9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3161176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색상 박스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 시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O, X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기능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O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효과음 삽입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X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효과음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삽입</a:t>
            </a: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suh_h_0402_02_0005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</a:t>
            </a:r>
          </a:p>
        </p:txBody>
      </p:sp>
      <p:sp>
        <p:nvSpPr>
          <p:cNvPr id="5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5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삼각형을 분류해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6" name="타원 105"/>
          <p:cNvSpPr/>
          <p:nvPr/>
        </p:nvSpPr>
        <p:spPr>
          <a:xfrm>
            <a:off x="5914607" y="50091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1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3" name="그룹 82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86" name="순서도: 대체 처리 85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93" name="순서도: 대체 처리 92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TextBox 93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95" name="순서도: 대체 처리 94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TextBox 95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7" name="순서도: 대체 처리 96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TextBox 97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9" name="순서도: 대체 처리 98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TextBox 99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01" name="순서도: 대체 처리 100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TextBox 101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03" name="순서도: 대체 처리 102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TextBox 103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05" name="순서도: 대체 처리 104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TextBox 106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8" name="순서도: 대체 처리 107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TextBox 108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43" name="타원 42"/>
          <p:cNvSpPr/>
          <p:nvPr/>
        </p:nvSpPr>
        <p:spPr>
          <a:xfrm>
            <a:off x="4925351" y="50091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43">
            <a:extLst>
              <a:ext uri="{FF2B5EF4-FFF2-40B4-BE49-F238E27FC236}">
                <a16:creationId xmlns:a16="http://schemas.microsoft.com/office/drawing/2014/main" xmlns="" id="{4C2169CE-B124-42F5-99E5-01CDAA5A0D44}"/>
              </a:ext>
            </a:extLst>
          </p:cNvPr>
          <p:cNvSpPr txBox="1"/>
          <p:nvPr/>
        </p:nvSpPr>
        <p:spPr>
          <a:xfrm>
            <a:off x="644499" y="1604119"/>
            <a:ext cx="6015733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삼각형의 두 각의 크기가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37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˚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53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˚일 때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이 삼각형은 예각삼각형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직각삼각형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둔각삼각형 중에서 어떤 삼각형인지 고르시오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7514A7B0-C7FF-9B17-9306-916A87015DC8}"/>
              </a:ext>
            </a:extLst>
          </p:cNvPr>
          <p:cNvSpPr txBox="1"/>
          <p:nvPr/>
        </p:nvSpPr>
        <p:spPr>
          <a:xfrm>
            <a:off x="647564" y="3476635"/>
            <a:ext cx="1547310" cy="42564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예각삼각형</a:t>
            </a:r>
            <a:endParaRPr lang="ko-KR" altLang="en-US" sz="19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2FAA63CB-A83C-B5B1-09EC-7EBD708DC219}"/>
              </a:ext>
            </a:extLst>
          </p:cNvPr>
          <p:cNvSpPr txBox="1"/>
          <p:nvPr/>
        </p:nvSpPr>
        <p:spPr>
          <a:xfrm>
            <a:off x="2768944" y="3476635"/>
            <a:ext cx="1547310" cy="42564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직각삼각형</a:t>
            </a:r>
            <a:endParaRPr lang="ko-KR" altLang="en-US" sz="19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C81D32C4-C68F-DF3F-DB65-C302013ED701}"/>
              </a:ext>
            </a:extLst>
          </p:cNvPr>
          <p:cNvSpPr txBox="1"/>
          <p:nvPr/>
        </p:nvSpPr>
        <p:spPr>
          <a:xfrm>
            <a:off x="4891104" y="3476635"/>
            <a:ext cx="1547310" cy="42564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둔각삼각형</a:t>
            </a:r>
            <a:endParaRPr lang="ko-KR" altLang="en-US" sz="1900" dirty="0"/>
          </a:p>
        </p:txBody>
      </p:sp>
      <p:pic>
        <p:nvPicPr>
          <p:cNvPr id="52" name="Picture 3" descr="D:\[초등] 교과학습\2021년 1학기\수학 SB캡쳐\icon_O.png">
            <a:extLst>
              <a:ext uri="{FF2B5EF4-FFF2-40B4-BE49-F238E27FC236}">
                <a16:creationId xmlns:a16="http://schemas.microsoft.com/office/drawing/2014/main" xmlns="" id="{904EE3D8-5E48-DE9C-96AE-16FB86CB67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0956" y="3310971"/>
            <a:ext cx="793791" cy="813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7" descr="D:\[초등] 교과학습\2021년 1학기\수학 SB캡쳐\icon_X.png">
            <a:extLst>
              <a:ext uri="{FF2B5EF4-FFF2-40B4-BE49-F238E27FC236}">
                <a16:creationId xmlns:a16="http://schemas.microsoft.com/office/drawing/2014/main" xmlns="" id="{D1F139CF-06EB-17D0-62C8-CFF841EDD2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686" y="3340885"/>
            <a:ext cx="702047" cy="721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7" descr="D:\[초등] 교과학습\2021년 1학기\수학 SB캡쳐\icon_X.png">
            <a:extLst>
              <a:ext uri="{FF2B5EF4-FFF2-40B4-BE49-F238E27FC236}">
                <a16:creationId xmlns:a16="http://schemas.microsoft.com/office/drawing/2014/main" xmlns="" id="{2B2ED139-1779-05C1-24B0-ADAFE2B17F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8990" y="3340885"/>
            <a:ext cx="702047" cy="721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타원 58">
            <a:extLst>
              <a:ext uri="{FF2B5EF4-FFF2-40B4-BE49-F238E27FC236}">
                <a16:creationId xmlns:a16="http://schemas.microsoft.com/office/drawing/2014/main" xmlns="" id="{00A6D3CF-153D-2470-6440-6388E32846EA}"/>
              </a:ext>
            </a:extLst>
          </p:cNvPr>
          <p:cNvSpPr/>
          <p:nvPr/>
        </p:nvSpPr>
        <p:spPr>
          <a:xfrm>
            <a:off x="515040" y="333058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xmlns="" id="{F78A044B-61F1-55F7-EE26-D9484F983BAF}"/>
              </a:ext>
            </a:extLst>
          </p:cNvPr>
          <p:cNvSpPr/>
          <p:nvPr/>
        </p:nvSpPr>
        <p:spPr>
          <a:xfrm>
            <a:off x="3694192" y="319751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0848628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7514A7B0-C7FF-9B17-9306-916A87015DC8}"/>
              </a:ext>
            </a:extLst>
          </p:cNvPr>
          <p:cNvSpPr txBox="1"/>
          <p:nvPr/>
        </p:nvSpPr>
        <p:spPr>
          <a:xfrm>
            <a:off x="647564" y="3476635"/>
            <a:ext cx="1547310" cy="42564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예각삼각형</a:t>
            </a:r>
            <a:endParaRPr lang="ko-KR" altLang="en-US" sz="19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2FAA63CB-A83C-B5B1-09EC-7EBD708DC219}"/>
              </a:ext>
            </a:extLst>
          </p:cNvPr>
          <p:cNvSpPr txBox="1"/>
          <p:nvPr/>
        </p:nvSpPr>
        <p:spPr>
          <a:xfrm>
            <a:off x="2768944" y="3476635"/>
            <a:ext cx="1547310" cy="42564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직각삼각형</a:t>
            </a:r>
            <a:endParaRPr lang="ko-KR" altLang="en-US" sz="19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C81D32C4-C68F-DF3F-DB65-C302013ED701}"/>
              </a:ext>
            </a:extLst>
          </p:cNvPr>
          <p:cNvSpPr txBox="1"/>
          <p:nvPr/>
        </p:nvSpPr>
        <p:spPr>
          <a:xfrm>
            <a:off x="4891104" y="3476635"/>
            <a:ext cx="1547310" cy="42564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둔각삼각형</a:t>
            </a:r>
            <a:endParaRPr lang="ko-KR" altLang="en-US" sz="1900" dirty="0"/>
          </a:p>
        </p:txBody>
      </p:sp>
      <p:pic>
        <p:nvPicPr>
          <p:cNvPr id="57" name="Picture 3" descr="D:\[초등] 교과학습\2021년 1학기\수학 SB캡쳐\icon_O.png">
            <a:extLst>
              <a:ext uri="{FF2B5EF4-FFF2-40B4-BE49-F238E27FC236}">
                <a16:creationId xmlns:a16="http://schemas.microsoft.com/office/drawing/2014/main" xmlns="" id="{904EE3D8-5E48-DE9C-96AE-16FB86CB67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0956" y="3310971"/>
            <a:ext cx="793791" cy="813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7" descr="D:\[초등] 교과학습\2021년 1학기\수학 SB캡쳐\icon_X.png">
            <a:extLst>
              <a:ext uri="{FF2B5EF4-FFF2-40B4-BE49-F238E27FC236}">
                <a16:creationId xmlns:a16="http://schemas.microsoft.com/office/drawing/2014/main" xmlns="" id="{D1F139CF-06EB-17D0-62C8-CFF841EDD2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686" y="3340885"/>
            <a:ext cx="702047" cy="721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7" descr="D:\[초등] 교과학습\2021년 1학기\수학 SB캡쳐\icon_X.png">
            <a:extLst>
              <a:ext uri="{FF2B5EF4-FFF2-40B4-BE49-F238E27FC236}">
                <a16:creationId xmlns:a16="http://schemas.microsoft.com/office/drawing/2014/main" xmlns="" id="{2B2ED139-1779-05C1-24B0-ADAFE2B17F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8990" y="3340885"/>
            <a:ext cx="702047" cy="721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suh_h_0402_02_0005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</a:t>
            </a:r>
          </a:p>
        </p:txBody>
      </p:sp>
      <p:sp>
        <p:nvSpPr>
          <p:cNvPr id="5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5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삼각형을 분류해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1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3" name="그룹 82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86" name="순서도: 대체 처리 85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93" name="순서도: 대체 처리 92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TextBox 93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95" name="순서도: 대체 처리 94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TextBox 95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7" name="순서도: 대체 처리 96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TextBox 97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9" name="순서도: 대체 처리 98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TextBox 99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01" name="순서도: 대체 처리 100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TextBox 101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03" name="순서도: 대체 처리 102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TextBox 103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05" name="순서도: 대체 처리 104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TextBox 106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8" name="순서도: 대체 처리 107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TextBox 108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39" name="TextBox 43">
            <a:extLst>
              <a:ext uri="{FF2B5EF4-FFF2-40B4-BE49-F238E27FC236}">
                <a16:creationId xmlns:a16="http://schemas.microsoft.com/office/drawing/2014/main" xmlns="" id="{4C2169CE-B124-42F5-99E5-01CDAA5A0D44}"/>
              </a:ext>
            </a:extLst>
          </p:cNvPr>
          <p:cNvSpPr txBox="1"/>
          <p:nvPr/>
        </p:nvSpPr>
        <p:spPr>
          <a:xfrm>
            <a:off x="644499" y="1604119"/>
            <a:ext cx="6015733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삼각형의 두 각의 크기가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37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˚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53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˚일 때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이 삼각형은 예각삼각형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직각삼각형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둔각삼각형 중에서 어떤 삼각형인지 고르시오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xmlns="" id="{8147A20C-81D8-67C0-471C-D623154ADC64}"/>
              </a:ext>
            </a:extLst>
          </p:cNvPr>
          <p:cNvGrpSpPr/>
          <p:nvPr/>
        </p:nvGrpSpPr>
        <p:grpSpPr>
          <a:xfrm>
            <a:off x="239904" y="3534155"/>
            <a:ext cx="6667165" cy="1703210"/>
            <a:chOff x="234087" y="3570080"/>
            <a:chExt cx="6667165" cy="1703210"/>
          </a:xfrm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xmlns="" id="{7E10CE61-13E8-621F-FD62-49A734078D6F}"/>
                </a:ext>
              </a:extLst>
            </p:cNvPr>
            <p:cNvSpPr/>
            <p:nvPr/>
          </p:nvSpPr>
          <p:spPr>
            <a:xfrm>
              <a:off x="234087" y="3744718"/>
              <a:ext cx="6667165" cy="132784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삼각형의 세 각의 크기의 합은 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180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˚이므로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주어진 삼각형의 나머지 한 각의 크기를 </a:t>
              </a:r>
              <a:r>
                <a:rPr lang="ko-KR" altLang="en-US" sz="16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구하면 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180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˚－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37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˚－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53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˚＝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90</a:t>
              </a:r>
              <a:r>
                <a:rPr lang="ko-KR" altLang="en-US" sz="16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˚입니다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algn="just"/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따라서 한 각이 직각이므로 주어진 삼각형은 </a:t>
              </a:r>
              <a:r>
                <a:rPr lang="ko-KR" altLang="en-US" sz="1600" dirty="0" err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직각삼각형입니다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" name="모서리가 둥근 직사각형 38">
              <a:extLst>
                <a:ext uri="{FF2B5EF4-FFF2-40B4-BE49-F238E27FC236}">
                  <a16:creationId xmlns:a16="http://schemas.microsoft.com/office/drawing/2014/main" xmlns="" id="{08E75B19-875C-B56E-FCB4-638CC7D35960}"/>
                </a:ext>
              </a:extLst>
            </p:cNvPr>
            <p:cNvSpPr/>
            <p:nvPr/>
          </p:nvSpPr>
          <p:spPr>
            <a:xfrm>
              <a:off x="338478" y="3570080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65" name="직각 삼각형 64">
              <a:extLst>
                <a:ext uri="{FF2B5EF4-FFF2-40B4-BE49-F238E27FC236}">
                  <a16:creationId xmlns:a16="http://schemas.microsoft.com/office/drawing/2014/main" xmlns="" id="{AA8CED7E-1625-88C1-E3DD-698A6E1B19B3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537D49AE-5799-EBA9-C60D-874802A1E958}"/>
              </a:ext>
            </a:extLst>
          </p:cNvPr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474204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suh_h_0402_02_0005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</a:t>
            </a:r>
          </a:p>
        </p:txBody>
      </p:sp>
      <p:sp>
        <p:nvSpPr>
          <p:cNvPr id="5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5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삼각형을 분류해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43"/>
          <p:cNvSpPr txBox="1"/>
          <p:nvPr/>
        </p:nvSpPr>
        <p:spPr>
          <a:xfrm>
            <a:off x="644500" y="1604119"/>
            <a:ext cx="599549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삼각형을 예각삼각형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직각삼각형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둔각삼각형으로 분류하여 기호를 써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66" name="그룹 65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76" name="순서도: 대체 처리 75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81" name="순서도: 대체 처리 80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86" name="순서도: 대체 처리 8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0" name="순서도: 대체 처리 8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2" name="순서도: 대체 처리 9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graphicFrame>
        <p:nvGraphicFramePr>
          <p:cNvPr id="37" name="Group 1072">
            <a:extLst>
              <a:ext uri="{FF2B5EF4-FFF2-40B4-BE49-F238E27FC236}">
                <a16:creationId xmlns:a16="http://schemas.microsoft.com/office/drawing/2014/main" xmlns="" id="{29E5AC59-D133-55EE-0A97-FF82D4C038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2354470"/>
              </p:ext>
            </p:extLst>
          </p:nvPr>
        </p:nvGraphicFramePr>
        <p:xfrm>
          <a:off x="115384" y="6142767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텍스트는 지우고 직접 삽입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hlinkClick r:id="rId4"/>
                        </a:rPr>
                        <a:t>https://cdata2.tsherpa.co.kr/tsherpa/MultiMedia/Flash/2020/curri/MM_42_04/suh_0402_02_0506/images/suh_0402_02_0506_401_1/suh_0402_02_0506_401_1_2_1.png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xmlns="" id="{64CAD1B3-DE85-0D70-9EB8-6E949DC9F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1310685"/>
              </p:ext>
            </p:extLst>
          </p:nvPr>
        </p:nvGraphicFramePr>
        <p:xfrm>
          <a:off x="568018" y="4133806"/>
          <a:ext cx="5840187" cy="741680"/>
        </p:xfrm>
        <a:graphic>
          <a:graphicData uri="http://schemas.openxmlformats.org/drawingml/2006/table">
            <a:tbl>
              <a:tblPr firstRow="1" bandRow="1">
                <a:solidFill>
                  <a:srgbClr val="AE7C65"/>
                </a:solidFill>
                <a:tableStyleId>{5C22544A-7EE6-4342-B048-85BDC9FD1C3A}</a:tableStyleId>
              </a:tblPr>
              <a:tblGrid>
                <a:gridCol w="1946729">
                  <a:extLst>
                    <a:ext uri="{9D8B030D-6E8A-4147-A177-3AD203B41FA5}">
                      <a16:colId xmlns:a16="http://schemas.microsoft.com/office/drawing/2014/main" xmlns="" val="1368223257"/>
                    </a:ext>
                  </a:extLst>
                </a:gridCol>
                <a:gridCol w="1946729">
                  <a:extLst>
                    <a:ext uri="{9D8B030D-6E8A-4147-A177-3AD203B41FA5}">
                      <a16:colId xmlns:a16="http://schemas.microsoft.com/office/drawing/2014/main" xmlns="" val="4215599176"/>
                    </a:ext>
                  </a:extLst>
                </a:gridCol>
                <a:gridCol w="1946729">
                  <a:extLst>
                    <a:ext uri="{9D8B030D-6E8A-4147-A177-3AD203B41FA5}">
                      <a16:colId xmlns:a16="http://schemas.microsoft.com/office/drawing/2014/main" xmlns="" val="28100193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예각삼각형</a:t>
                      </a: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직각삼각형</a:t>
                      </a: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둔각삼각형</a:t>
                      </a: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77027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나</a:t>
                      </a:r>
                      <a:r>
                        <a:rPr kumimoji="1" lang="en-US" altLang="ko-KR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라</a:t>
                      </a:r>
                      <a:r>
                        <a:rPr kumimoji="1" lang="en-US" altLang="ko-KR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마</a:t>
                      </a:r>
                      <a:endParaRPr kumimoji="1" lang="ko-KR" altLang="en-US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가</a:t>
                      </a:r>
                      <a:r>
                        <a:rPr kumimoji="1" lang="en-US" altLang="ko-KR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바</a:t>
                      </a:r>
                      <a:endParaRPr kumimoji="1" lang="ko-KR" altLang="en-US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다</a:t>
                      </a:r>
                      <a:endParaRPr kumimoji="1" lang="ko-KR" altLang="en-US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7870310"/>
                  </a:ext>
                </a:extLst>
              </a:tr>
            </a:tbl>
          </a:graphicData>
        </a:graphic>
      </p:graphicFrame>
      <p:pic>
        <p:nvPicPr>
          <p:cNvPr id="39" name="그림 38">
            <a:extLst>
              <a:ext uri="{FF2B5EF4-FFF2-40B4-BE49-F238E27FC236}">
                <a16:creationId xmlns:a16="http://schemas.microsoft.com/office/drawing/2014/main" xmlns="" id="{672DD4CF-F99C-2C14-1AC0-FC73BA328F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37497" y="4325164"/>
            <a:ext cx="353133" cy="355000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xmlns="" id="{E4D26221-A988-B2EA-2F3C-A61EB65872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7938" y="4325164"/>
            <a:ext cx="353133" cy="355000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xmlns="" id="{9195DEEA-DE80-BF21-C80F-24087578D1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2817" y="4325164"/>
            <a:ext cx="353133" cy="355000"/>
          </a:xfrm>
          <a:prstGeom prst="rect">
            <a:avLst/>
          </a:prstGeom>
        </p:spPr>
      </p:pic>
      <p:sp>
        <p:nvSpPr>
          <p:cNvPr id="43" name="타원 42">
            <a:extLst>
              <a:ext uri="{FF2B5EF4-FFF2-40B4-BE49-F238E27FC236}">
                <a16:creationId xmlns:a16="http://schemas.microsoft.com/office/drawing/2014/main" xmlns="" id="{965FBD4D-E941-C8B0-8EC8-859240AA1566}"/>
              </a:ext>
            </a:extLst>
          </p:cNvPr>
          <p:cNvSpPr/>
          <p:nvPr/>
        </p:nvSpPr>
        <p:spPr>
          <a:xfrm>
            <a:off x="5914607" y="50091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12">
            <a:extLst>
              <a:ext uri="{FF2B5EF4-FFF2-40B4-BE49-F238E27FC236}">
                <a16:creationId xmlns:a16="http://schemas.microsoft.com/office/drawing/2014/main" xmlns="" id="{823B2C49-7038-C596-6C45-E4B9C20D30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타원 44">
            <a:extLst>
              <a:ext uri="{FF2B5EF4-FFF2-40B4-BE49-F238E27FC236}">
                <a16:creationId xmlns:a16="http://schemas.microsoft.com/office/drawing/2014/main" xmlns="" id="{7BB2E9E6-D153-0002-5172-22A493B2F8B8}"/>
              </a:ext>
            </a:extLst>
          </p:cNvPr>
          <p:cNvSpPr/>
          <p:nvPr/>
        </p:nvSpPr>
        <p:spPr>
          <a:xfrm>
            <a:off x="4925351" y="50091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87EF2F08-0F6E-E49D-6BCD-BEE923180D90}"/>
              </a:ext>
            </a:extLst>
          </p:cNvPr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6869BA4D-AFAE-CF8E-F738-FC37D00ACEF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6228" y="2528900"/>
            <a:ext cx="6303765" cy="1422142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xmlns="" id="{DC583878-199C-AA61-D9B6-EFD2006178C7}"/>
              </a:ext>
            </a:extLst>
          </p:cNvPr>
          <p:cNvSpPr/>
          <p:nvPr/>
        </p:nvSpPr>
        <p:spPr>
          <a:xfrm>
            <a:off x="791580" y="3285355"/>
            <a:ext cx="252028" cy="308391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xmlns="" id="{F4CC0A78-4C8B-157C-A783-208B54C3C78E}"/>
              </a:ext>
            </a:extLst>
          </p:cNvPr>
          <p:cNvSpPr/>
          <p:nvPr/>
        </p:nvSpPr>
        <p:spPr>
          <a:xfrm>
            <a:off x="1750945" y="3065099"/>
            <a:ext cx="252028" cy="308391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xmlns="" id="{F2B7C31A-07F7-DDF1-5050-880CA9E069ED}"/>
              </a:ext>
            </a:extLst>
          </p:cNvPr>
          <p:cNvSpPr/>
          <p:nvPr/>
        </p:nvSpPr>
        <p:spPr>
          <a:xfrm>
            <a:off x="2824280" y="3265932"/>
            <a:ext cx="252028" cy="308391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xmlns="" id="{F86052E8-0560-EB9C-558A-B26AA4DCF4B7}"/>
              </a:ext>
            </a:extLst>
          </p:cNvPr>
          <p:cNvSpPr/>
          <p:nvPr/>
        </p:nvSpPr>
        <p:spPr>
          <a:xfrm>
            <a:off x="4272205" y="3250121"/>
            <a:ext cx="252028" cy="308391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xmlns="" id="{AF6007AF-E65A-4831-E52F-C9FD0518C0F9}"/>
              </a:ext>
            </a:extLst>
          </p:cNvPr>
          <p:cNvSpPr/>
          <p:nvPr/>
        </p:nvSpPr>
        <p:spPr>
          <a:xfrm>
            <a:off x="5065168" y="3030555"/>
            <a:ext cx="252028" cy="308391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xmlns="" id="{482DD2E3-39F5-260D-3301-35D28210F7B1}"/>
              </a:ext>
            </a:extLst>
          </p:cNvPr>
          <p:cNvSpPr/>
          <p:nvPr/>
        </p:nvSpPr>
        <p:spPr>
          <a:xfrm>
            <a:off x="6066256" y="3233589"/>
            <a:ext cx="252028" cy="308391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62AAD77F-E2DD-0082-68BD-F1124E147EF7}"/>
              </a:ext>
            </a:extLst>
          </p:cNvPr>
          <p:cNvSpPr txBox="1"/>
          <p:nvPr/>
        </p:nvSpPr>
        <p:spPr>
          <a:xfrm>
            <a:off x="494991" y="3190549"/>
            <a:ext cx="73068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D6610660-17AD-6DA8-3FF1-DBE0447243D4}"/>
              </a:ext>
            </a:extLst>
          </p:cNvPr>
          <p:cNvSpPr txBox="1"/>
          <p:nvPr/>
        </p:nvSpPr>
        <p:spPr>
          <a:xfrm>
            <a:off x="1544793" y="3068160"/>
            <a:ext cx="73068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나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D7754F41-8D8A-0839-BB27-2CA501AB9D8A}"/>
              </a:ext>
            </a:extLst>
          </p:cNvPr>
          <p:cNvSpPr txBox="1"/>
          <p:nvPr/>
        </p:nvSpPr>
        <p:spPr>
          <a:xfrm>
            <a:off x="2585952" y="3233085"/>
            <a:ext cx="73068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457F962B-DD37-45FD-8F39-DB1D27442D71}"/>
              </a:ext>
            </a:extLst>
          </p:cNvPr>
          <p:cNvSpPr txBox="1"/>
          <p:nvPr/>
        </p:nvSpPr>
        <p:spPr>
          <a:xfrm>
            <a:off x="4032878" y="3171708"/>
            <a:ext cx="73068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라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907846C4-DC1C-80FC-401C-E3CE8EA9516D}"/>
              </a:ext>
            </a:extLst>
          </p:cNvPr>
          <p:cNvSpPr txBox="1"/>
          <p:nvPr/>
        </p:nvSpPr>
        <p:spPr>
          <a:xfrm>
            <a:off x="4817924" y="3003462"/>
            <a:ext cx="73068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마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AC2B9E6A-B9EE-E63C-06FA-C50E36467BFB}"/>
              </a:ext>
            </a:extLst>
          </p:cNvPr>
          <p:cNvSpPr txBox="1"/>
          <p:nvPr/>
        </p:nvSpPr>
        <p:spPr>
          <a:xfrm>
            <a:off x="5753988" y="3205872"/>
            <a:ext cx="73068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바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029052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2" name="표 71">
            <a:extLst>
              <a:ext uri="{FF2B5EF4-FFF2-40B4-BE49-F238E27FC236}">
                <a16:creationId xmlns:a16="http://schemas.microsoft.com/office/drawing/2014/main" xmlns="" id="{64CAD1B3-DE85-0D70-9EB8-6E949DC9F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982200"/>
              </p:ext>
            </p:extLst>
          </p:nvPr>
        </p:nvGraphicFramePr>
        <p:xfrm>
          <a:off x="568018" y="4133806"/>
          <a:ext cx="5840187" cy="741680"/>
        </p:xfrm>
        <a:graphic>
          <a:graphicData uri="http://schemas.openxmlformats.org/drawingml/2006/table">
            <a:tbl>
              <a:tblPr firstRow="1" bandRow="1">
                <a:solidFill>
                  <a:srgbClr val="AE7C65"/>
                </a:solidFill>
                <a:tableStyleId>{5C22544A-7EE6-4342-B048-85BDC9FD1C3A}</a:tableStyleId>
              </a:tblPr>
              <a:tblGrid>
                <a:gridCol w="1946729">
                  <a:extLst>
                    <a:ext uri="{9D8B030D-6E8A-4147-A177-3AD203B41FA5}">
                      <a16:colId xmlns:a16="http://schemas.microsoft.com/office/drawing/2014/main" xmlns="" val="1368223257"/>
                    </a:ext>
                  </a:extLst>
                </a:gridCol>
                <a:gridCol w="1946729">
                  <a:extLst>
                    <a:ext uri="{9D8B030D-6E8A-4147-A177-3AD203B41FA5}">
                      <a16:colId xmlns:a16="http://schemas.microsoft.com/office/drawing/2014/main" xmlns="" val="4215599176"/>
                    </a:ext>
                  </a:extLst>
                </a:gridCol>
                <a:gridCol w="1946729">
                  <a:extLst>
                    <a:ext uri="{9D8B030D-6E8A-4147-A177-3AD203B41FA5}">
                      <a16:colId xmlns:a16="http://schemas.microsoft.com/office/drawing/2014/main" xmlns="" val="28100193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예각삼각형</a:t>
                      </a: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직각삼각형</a:t>
                      </a: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둔각삼각형</a:t>
                      </a: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77027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가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</a:t>
                      </a: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나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마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라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바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7870310"/>
                  </a:ext>
                </a:extLst>
              </a:tr>
            </a:tbl>
          </a:graphicData>
        </a:graphic>
      </p:graphicFrame>
      <p:pic>
        <p:nvPicPr>
          <p:cNvPr id="73" name="그림 72">
            <a:extLst>
              <a:ext uri="{FF2B5EF4-FFF2-40B4-BE49-F238E27FC236}">
                <a16:creationId xmlns:a16="http://schemas.microsoft.com/office/drawing/2014/main" xmlns="" id="{672DD4CF-F99C-2C14-1AC0-FC73BA328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7497" y="4325164"/>
            <a:ext cx="353133" cy="355000"/>
          </a:xfrm>
          <a:prstGeom prst="rect">
            <a:avLst/>
          </a:prstGeom>
        </p:spPr>
      </p:pic>
      <p:pic>
        <p:nvPicPr>
          <p:cNvPr id="75" name="그림 74">
            <a:extLst>
              <a:ext uri="{FF2B5EF4-FFF2-40B4-BE49-F238E27FC236}">
                <a16:creationId xmlns:a16="http://schemas.microsoft.com/office/drawing/2014/main" xmlns="" id="{E4D26221-A988-B2EA-2F3C-A61EB65872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7938" y="4325164"/>
            <a:ext cx="353133" cy="355000"/>
          </a:xfrm>
          <a:prstGeom prst="rect">
            <a:avLst/>
          </a:prstGeom>
        </p:spPr>
      </p:pic>
      <p:pic>
        <p:nvPicPr>
          <p:cNvPr id="77" name="그림 76">
            <a:extLst>
              <a:ext uri="{FF2B5EF4-FFF2-40B4-BE49-F238E27FC236}">
                <a16:creationId xmlns:a16="http://schemas.microsoft.com/office/drawing/2014/main" xmlns="" id="{9195DEEA-DE80-BF21-C80F-24087578D1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2817" y="4325164"/>
            <a:ext cx="353133" cy="355000"/>
          </a:xfrm>
          <a:prstGeom prst="rect">
            <a:avLst/>
          </a:prstGeom>
        </p:spPr>
      </p:pic>
      <p:pic>
        <p:nvPicPr>
          <p:cNvPr id="78" name="그림 77">
            <a:extLst>
              <a:ext uri="{FF2B5EF4-FFF2-40B4-BE49-F238E27FC236}">
                <a16:creationId xmlns:a16="http://schemas.microsoft.com/office/drawing/2014/main" xmlns="" id="{6869BA4D-AFAE-CF8E-F738-FC37D00ACE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228" y="2528900"/>
            <a:ext cx="6303765" cy="1422142"/>
          </a:xfrm>
          <a:prstGeom prst="rect">
            <a:avLst/>
          </a:prstGeom>
        </p:spPr>
      </p:pic>
      <p:sp>
        <p:nvSpPr>
          <p:cNvPr id="79" name="사각형: 둥근 모서리 4">
            <a:extLst>
              <a:ext uri="{FF2B5EF4-FFF2-40B4-BE49-F238E27FC236}">
                <a16:creationId xmlns:a16="http://schemas.microsoft.com/office/drawing/2014/main" xmlns="" id="{DC583878-199C-AA61-D9B6-EFD2006178C7}"/>
              </a:ext>
            </a:extLst>
          </p:cNvPr>
          <p:cNvSpPr/>
          <p:nvPr/>
        </p:nvSpPr>
        <p:spPr>
          <a:xfrm>
            <a:off x="791580" y="3285355"/>
            <a:ext cx="252028" cy="308391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사각형: 둥근 모서리 56">
            <a:extLst>
              <a:ext uri="{FF2B5EF4-FFF2-40B4-BE49-F238E27FC236}">
                <a16:creationId xmlns:a16="http://schemas.microsoft.com/office/drawing/2014/main" xmlns="" id="{F4CC0A78-4C8B-157C-A783-208B54C3C78E}"/>
              </a:ext>
            </a:extLst>
          </p:cNvPr>
          <p:cNvSpPr/>
          <p:nvPr/>
        </p:nvSpPr>
        <p:spPr>
          <a:xfrm>
            <a:off x="1750945" y="3065099"/>
            <a:ext cx="252028" cy="308391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사각형: 둥근 모서리 58">
            <a:extLst>
              <a:ext uri="{FF2B5EF4-FFF2-40B4-BE49-F238E27FC236}">
                <a16:creationId xmlns:a16="http://schemas.microsoft.com/office/drawing/2014/main" xmlns="" id="{F2B7C31A-07F7-DDF1-5050-880CA9E069ED}"/>
              </a:ext>
            </a:extLst>
          </p:cNvPr>
          <p:cNvSpPr/>
          <p:nvPr/>
        </p:nvSpPr>
        <p:spPr>
          <a:xfrm>
            <a:off x="2824280" y="3265932"/>
            <a:ext cx="252028" cy="308391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사각형: 둥근 모서리 59">
            <a:extLst>
              <a:ext uri="{FF2B5EF4-FFF2-40B4-BE49-F238E27FC236}">
                <a16:creationId xmlns:a16="http://schemas.microsoft.com/office/drawing/2014/main" xmlns="" id="{F86052E8-0560-EB9C-558A-B26AA4DCF4B7}"/>
              </a:ext>
            </a:extLst>
          </p:cNvPr>
          <p:cNvSpPr/>
          <p:nvPr/>
        </p:nvSpPr>
        <p:spPr>
          <a:xfrm>
            <a:off x="4272205" y="3250121"/>
            <a:ext cx="252028" cy="308391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사각형: 둥근 모서리 60">
            <a:extLst>
              <a:ext uri="{FF2B5EF4-FFF2-40B4-BE49-F238E27FC236}">
                <a16:creationId xmlns:a16="http://schemas.microsoft.com/office/drawing/2014/main" xmlns="" id="{AF6007AF-E65A-4831-E52F-C9FD0518C0F9}"/>
              </a:ext>
            </a:extLst>
          </p:cNvPr>
          <p:cNvSpPr/>
          <p:nvPr/>
        </p:nvSpPr>
        <p:spPr>
          <a:xfrm>
            <a:off x="5065168" y="3030555"/>
            <a:ext cx="252028" cy="308391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사각형: 둥근 모서리 61">
            <a:extLst>
              <a:ext uri="{FF2B5EF4-FFF2-40B4-BE49-F238E27FC236}">
                <a16:creationId xmlns:a16="http://schemas.microsoft.com/office/drawing/2014/main" xmlns="" id="{482DD2E3-39F5-260D-3301-35D28210F7B1}"/>
              </a:ext>
            </a:extLst>
          </p:cNvPr>
          <p:cNvSpPr/>
          <p:nvPr/>
        </p:nvSpPr>
        <p:spPr>
          <a:xfrm>
            <a:off x="6066256" y="3233589"/>
            <a:ext cx="252028" cy="308391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xmlns="" id="{62AAD77F-E2DD-0082-68BD-F1124E147EF7}"/>
              </a:ext>
            </a:extLst>
          </p:cNvPr>
          <p:cNvSpPr txBox="1"/>
          <p:nvPr/>
        </p:nvSpPr>
        <p:spPr>
          <a:xfrm>
            <a:off x="494991" y="3190549"/>
            <a:ext cx="73068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xmlns="" id="{D6610660-17AD-6DA8-3FF1-DBE0447243D4}"/>
              </a:ext>
            </a:extLst>
          </p:cNvPr>
          <p:cNvSpPr txBox="1"/>
          <p:nvPr/>
        </p:nvSpPr>
        <p:spPr>
          <a:xfrm>
            <a:off x="1544793" y="3068160"/>
            <a:ext cx="73068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나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xmlns="" id="{D7754F41-8D8A-0839-BB27-2CA501AB9D8A}"/>
              </a:ext>
            </a:extLst>
          </p:cNvPr>
          <p:cNvSpPr txBox="1"/>
          <p:nvPr/>
        </p:nvSpPr>
        <p:spPr>
          <a:xfrm>
            <a:off x="2585952" y="3233085"/>
            <a:ext cx="73068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xmlns="" id="{457F962B-DD37-45FD-8F39-DB1D27442D71}"/>
              </a:ext>
            </a:extLst>
          </p:cNvPr>
          <p:cNvSpPr txBox="1"/>
          <p:nvPr/>
        </p:nvSpPr>
        <p:spPr>
          <a:xfrm>
            <a:off x="4032878" y="3171708"/>
            <a:ext cx="73068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라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xmlns="" id="{907846C4-DC1C-80FC-401C-E3CE8EA9516D}"/>
              </a:ext>
            </a:extLst>
          </p:cNvPr>
          <p:cNvSpPr txBox="1"/>
          <p:nvPr/>
        </p:nvSpPr>
        <p:spPr>
          <a:xfrm>
            <a:off x="4817924" y="3003462"/>
            <a:ext cx="73068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마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xmlns="" id="{AC2B9E6A-B9EE-E63C-06FA-C50E36467BFB}"/>
              </a:ext>
            </a:extLst>
          </p:cNvPr>
          <p:cNvSpPr txBox="1"/>
          <p:nvPr/>
        </p:nvSpPr>
        <p:spPr>
          <a:xfrm>
            <a:off x="5753988" y="3205872"/>
            <a:ext cx="73068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바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suh_h_0402_02_0005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</a:t>
            </a:r>
          </a:p>
        </p:txBody>
      </p:sp>
      <p:sp>
        <p:nvSpPr>
          <p:cNvPr id="5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5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삼각형을 분류해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43"/>
          <p:cNvSpPr txBox="1"/>
          <p:nvPr/>
        </p:nvSpPr>
        <p:spPr>
          <a:xfrm>
            <a:off x="644500" y="1604119"/>
            <a:ext cx="599549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삼각형을 예각삼각형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직각삼각형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둔각삼각형으로 분류하여 기호를 써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66" name="그룹 65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76" name="순서도: 대체 처리 75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81" name="순서도: 대체 처리 80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86" name="순서도: 대체 처리 8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0" name="순서도: 대체 처리 8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2" name="순서도: 대체 처리 9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xmlns="" id="{64CAD1B3-DE85-0D70-9EB8-6E949DC9FBC4}"/>
              </a:ext>
            </a:extLst>
          </p:cNvPr>
          <p:cNvGraphicFramePr>
            <a:graphicFrameLocks noGrp="1"/>
          </p:cNvGraphicFramePr>
          <p:nvPr/>
        </p:nvGraphicFramePr>
        <p:xfrm>
          <a:off x="568018" y="4329100"/>
          <a:ext cx="5840187" cy="741680"/>
        </p:xfrm>
        <a:graphic>
          <a:graphicData uri="http://schemas.openxmlformats.org/drawingml/2006/table">
            <a:tbl>
              <a:tblPr firstRow="1" bandRow="1">
                <a:solidFill>
                  <a:srgbClr val="AE7C65"/>
                </a:solidFill>
                <a:tableStyleId>{5C22544A-7EE6-4342-B048-85BDC9FD1C3A}</a:tableStyleId>
              </a:tblPr>
              <a:tblGrid>
                <a:gridCol w="1946729">
                  <a:extLst>
                    <a:ext uri="{9D8B030D-6E8A-4147-A177-3AD203B41FA5}">
                      <a16:colId xmlns:a16="http://schemas.microsoft.com/office/drawing/2014/main" xmlns="" val="1368223257"/>
                    </a:ext>
                  </a:extLst>
                </a:gridCol>
                <a:gridCol w="1946729">
                  <a:extLst>
                    <a:ext uri="{9D8B030D-6E8A-4147-A177-3AD203B41FA5}">
                      <a16:colId xmlns:a16="http://schemas.microsoft.com/office/drawing/2014/main" xmlns="" val="4215599176"/>
                    </a:ext>
                  </a:extLst>
                </a:gridCol>
                <a:gridCol w="1946729">
                  <a:extLst>
                    <a:ext uri="{9D8B030D-6E8A-4147-A177-3AD203B41FA5}">
                      <a16:colId xmlns:a16="http://schemas.microsoft.com/office/drawing/2014/main" xmlns="" val="28100193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예각삼각형</a:t>
                      </a: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직각삼각형</a:t>
                      </a: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둔각삼각형</a:t>
                      </a: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77027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가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</a:t>
                      </a: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나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마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라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바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7870310"/>
                  </a:ext>
                </a:extLst>
              </a:tr>
            </a:tbl>
          </a:graphicData>
        </a:graphic>
      </p:graphicFrame>
      <p:pic>
        <p:nvPicPr>
          <p:cNvPr id="39" name="그림 38">
            <a:extLst>
              <a:ext uri="{FF2B5EF4-FFF2-40B4-BE49-F238E27FC236}">
                <a16:creationId xmlns:a16="http://schemas.microsoft.com/office/drawing/2014/main" xmlns="" id="{672DD4CF-F99C-2C14-1AC0-FC73BA328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7497" y="4520458"/>
            <a:ext cx="353133" cy="355000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xmlns="" id="{E4D26221-A988-B2EA-2F3C-A61EB65872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7938" y="4520458"/>
            <a:ext cx="353133" cy="355000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xmlns="" id="{9195DEEA-DE80-BF21-C80F-24087578D1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2817" y="4520458"/>
            <a:ext cx="353133" cy="355000"/>
          </a:xfrm>
          <a:prstGeom prst="rect">
            <a:avLst/>
          </a:prstGeom>
        </p:spPr>
      </p:pic>
      <p:pic>
        <p:nvPicPr>
          <p:cNvPr id="44" name="Picture 12">
            <a:extLst>
              <a:ext uri="{FF2B5EF4-FFF2-40B4-BE49-F238E27FC236}">
                <a16:creationId xmlns:a16="http://schemas.microsoft.com/office/drawing/2014/main" xmlns="" id="{823B2C49-7038-C596-6C45-E4B9C20D30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5E854E72-7B2E-AE83-0EAC-7D0DB6BAC456}"/>
              </a:ext>
            </a:extLst>
          </p:cNvPr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8" name="그룹 67">
            <a:extLst>
              <a:ext uri="{FF2B5EF4-FFF2-40B4-BE49-F238E27FC236}">
                <a16:creationId xmlns:a16="http://schemas.microsoft.com/office/drawing/2014/main" xmlns="" id="{FE2B94FD-5AAD-63E9-E9CF-B64913655F8D}"/>
              </a:ext>
            </a:extLst>
          </p:cNvPr>
          <p:cNvGrpSpPr/>
          <p:nvPr/>
        </p:nvGrpSpPr>
        <p:grpSpPr>
          <a:xfrm>
            <a:off x="198562" y="3838340"/>
            <a:ext cx="6667165" cy="1399025"/>
            <a:chOff x="192745" y="3874265"/>
            <a:chExt cx="6667165" cy="1399025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xmlns="" id="{D075F31F-418F-B17B-C0DA-93BF2295DFFE}"/>
                </a:ext>
              </a:extLst>
            </p:cNvPr>
            <p:cNvSpPr/>
            <p:nvPr/>
          </p:nvSpPr>
          <p:spPr>
            <a:xfrm>
              <a:off x="192745" y="4067442"/>
              <a:ext cx="6667165" cy="101774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예각삼각형은 세 각이 모두 예각인 삼각형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직각삼각형은 한 각이 직각인 삼각형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둔각삼각형은 한 각이 둔각인 삼각형이므로 주어진 삼각형을 각의 크기에 따라 분류하면 다음과 같습니다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" name="모서리가 둥근 직사각형 38">
              <a:extLst>
                <a:ext uri="{FF2B5EF4-FFF2-40B4-BE49-F238E27FC236}">
                  <a16:creationId xmlns:a16="http://schemas.microsoft.com/office/drawing/2014/main" xmlns="" id="{2677558B-C547-60DF-BA6F-942E0C790874}"/>
                </a:ext>
              </a:extLst>
            </p:cNvPr>
            <p:cNvSpPr/>
            <p:nvPr/>
          </p:nvSpPr>
          <p:spPr>
            <a:xfrm>
              <a:off x="338478" y="3874265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71" name="직각 삼각형 70">
              <a:extLst>
                <a:ext uri="{FF2B5EF4-FFF2-40B4-BE49-F238E27FC236}">
                  <a16:creationId xmlns:a16="http://schemas.microsoft.com/office/drawing/2014/main" xmlns="" id="{5021D425-24C4-C310-6A60-7B07C6BDED1C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556341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suh_h_0402_02_0005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</a:t>
            </a:r>
          </a:p>
        </p:txBody>
      </p:sp>
      <p:sp>
        <p:nvSpPr>
          <p:cNvPr id="5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5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삼각형을 분류해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43"/>
          <p:cNvSpPr txBox="1"/>
          <p:nvPr/>
        </p:nvSpPr>
        <p:spPr>
          <a:xfrm>
            <a:off x="644500" y="1604119"/>
            <a:ext cx="599549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삼각형을 예각삼각형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직각삼각형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둔각삼각형으로 분류하여 기호를 써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66" name="그룹 65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76" name="순서도: 대체 처리 75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81" name="순서도: 대체 처리 80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86" name="순서도: 대체 처리 8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0" name="순서도: 대체 처리 8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2" name="순서도: 대체 처리 9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xmlns="" id="{64CAD1B3-DE85-0D70-9EB8-6E949DC9FBC4}"/>
              </a:ext>
            </a:extLst>
          </p:cNvPr>
          <p:cNvGraphicFramePr>
            <a:graphicFrameLocks noGrp="1"/>
          </p:cNvGraphicFramePr>
          <p:nvPr/>
        </p:nvGraphicFramePr>
        <p:xfrm>
          <a:off x="568018" y="4329100"/>
          <a:ext cx="5840187" cy="741680"/>
        </p:xfrm>
        <a:graphic>
          <a:graphicData uri="http://schemas.openxmlformats.org/drawingml/2006/table">
            <a:tbl>
              <a:tblPr firstRow="1" bandRow="1">
                <a:solidFill>
                  <a:srgbClr val="AE7C65"/>
                </a:solidFill>
                <a:tableStyleId>{5C22544A-7EE6-4342-B048-85BDC9FD1C3A}</a:tableStyleId>
              </a:tblPr>
              <a:tblGrid>
                <a:gridCol w="1946729">
                  <a:extLst>
                    <a:ext uri="{9D8B030D-6E8A-4147-A177-3AD203B41FA5}">
                      <a16:colId xmlns:a16="http://schemas.microsoft.com/office/drawing/2014/main" xmlns="" val="1368223257"/>
                    </a:ext>
                  </a:extLst>
                </a:gridCol>
                <a:gridCol w="1946729">
                  <a:extLst>
                    <a:ext uri="{9D8B030D-6E8A-4147-A177-3AD203B41FA5}">
                      <a16:colId xmlns:a16="http://schemas.microsoft.com/office/drawing/2014/main" xmlns="" val="4215599176"/>
                    </a:ext>
                  </a:extLst>
                </a:gridCol>
                <a:gridCol w="1946729">
                  <a:extLst>
                    <a:ext uri="{9D8B030D-6E8A-4147-A177-3AD203B41FA5}">
                      <a16:colId xmlns:a16="http://schemas.microsoft.com/office/drawing/2014/main" xmlns="" val="28100193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예각삼각형</a:t>
                      </a: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직각삼각형</a:t>
                      </a: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둔각삼각형</a:t>
                      </a: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77027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가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</a:t>
                      </a: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나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마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라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바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7870310"/>
                  </a:ext>
                </a:extLst>
              </a:tr>
            </a:tbl>
          </a:graphicData>
        </a:graphic>
      </p:graphicFrame>
      <p:pic>
        <p:nvPicPr>
          <p:cNvPr id="39" name="그림 38">
            <a:extLst>
              <a:ext uri="{FF2B5EF4-FFF2-40B4-BE49-F238E27FC236}">
                <a16:creationId xmlns:a16="http://schemas.microsoft.com/office/drawing/2014/main" xmlns="" id="{672DD4CF-F99C-2C14-1AC0-FC73BA328F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7497" y="4520458"/>
            <a:ext cx="353133" cy="355000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xmlns="" id="{E4D26221-A988-B2EA-2F3C-A61EB65872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7938" y="4520458"/>
            <a:ext cx="353133" cy="355000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xmlns="" id="{9195DEEA-DE80-BF21-C80F-24087578D1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2817" y="4520458"/>
            <a:ext cx="353133" cy="355000"/>
          </a:xfrm>
          <a:prstGeom prst="rect">
            <a:avLst/>
          </a:prstGeom>
        </p:spPr>
      </p:pic>
      <p:pic>
        <p:nvPicPr>
          <p:cNvPr id="44" name="Picture 12">
            <a:extLst>
              <a:ext uri="{FF2B5EF4-FFF2-40B4-BE49-F238E27FC236}">
                <a16:creationId xmlns:a16="http://schemas.microsoft.com/office/drawing/2014/main" xmlns="" id="{823B2C49-7038-C596-6C45-E4B9C20D30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6869BA4D-AFAE-CF8E-F738-FC37D00ACE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6228" y="2616182"/>
            <a:ext cx="6303765" cy="1422142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xmlns="" id="{DC583878-199C-AA61-D9B6-EFD2006178C7}"/>
              </a:ext>
            </a:extLst>
          </p:cNvPr>
          <p:cNvSpPr/>
          <p:nvPr/>
        </p:nvSpPr>
        <p:spPr>
          <a:xfrm>
            <a:off x="791580" y="3372637"/>
            <a:ext cx="252028" cy="308391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xmlns="" id="{F4CC0A78-4C8B-157C-A783-208B54C3C78E}"/>
              </a:ext>
            </a:extLst>
          </p:cNvPr>
          <p:cNvSpPr/>
          <p:nvPr/>
        </p:nvSpPr>
        <p:spPr>
          <a:xfrm>
            <a:off x="1750945" y="3152381"/>
            <a:ext cx="252028" cy="308391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xmlns="" id="{F2B7C31A-07F7-DDF1-5050-880CA9E069ED}"/>
              </a:ext>
            </a:extLst>
          </p:cNvPr>
          <p:cNvSpPr/>
          <p:nvPr/>
        </p:nvSpPr>
        <p:spPr>
          <a:xfrm>
            <a:off x="2824280" y="3353214"/>
            <a:ext cx="252028" cy="308391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xmlns="" id="{F86052E8-0560-EB9C-558A-B26AA4DCF4B7}"/>
              </a:ext>
            </a:extLst>
          </p:cNvPr>
          <p:cNvSpPr/>
          <p:nvPr/>
        </p:nvSpPr>
        <p:spPr>
          <a:xfrm>
            <a:off x="4272205" y="3337403"/>
            <a:ext cx="252028" cy="308391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xmlns="" id="{AF6007AF-E65A-4831-E52F-C9FD0518C0F9}"/>
              </a:ext>
            </a:extLst>
          </p:cNvPr>
          <p:cNvSpPr/>
          <p:nvPr/>
        </p:nvSpPr>
        <p:spPr>
          <a:xfrm>
            <a:off x="5065168" y="3117837"/>
            <a:ext cx="252028" cy="308391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xmlns="" id="{482DD2E3-39F5-260D-3301-35D28210F7B1}"/>
              </a:ext>
            </a:extLst>
          </p:cNvPr>
          <p:cNvSpPr/>
          <p:nvPr/>
        </p:nvSpPr>
        <p:spPr>
          <a:xfrm>
            <a:off x="6066256" y="3320871"/>
            <a:ext cx="252028" cy="308391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62AAD77F-E2DD-0082-68BD-F1124E147EF7}"/>
              </a:ext>
            </a:extLst>
          </p:cNvPr>
          <p:cNvSpPr txBox="1"/>
          <p:nvPr/>
        </p:nvSpPr>
        <p:spPr>
          <a:xfrm>
            <a:off x="494991" y="3277831"/>
            <a:ext cx="73068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D6610660-17AD-6DA8-3FF1-DBE0447243D4}"/>
              </a:ext>
            </a:extLst>
          </p:cNvPr>
          <p:cNvSpPr txBox="1"/>
          <p:nvPr/>
        </p:nvSpPr>
        <p:spPr>
          <a:xfrm>
            <a:off x="1544793" y="3155442"/>
            <a:ext cx="73068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나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D7754F41-8D8A-0839-BB27-2CA501AB9D8A}"/>
              </a:ext>
            </a:extLst>
          </p:cNvPr>
          <p:cNvSpPr txBox="1"/>
          <p:nvPr/>
        </p:nvSpPr>
        <p:spPr>
          <a:xfrm>
            <a:off x="2585952" y="3320367"/>
            <a:ext cx="73068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457F962B-DD37-45FD-8F39-DB1D27442D71}"/>
              </a:ext>
            </a:extLst>
          </p:cNvPr>
          <p:cNvSpPr txBox="1"/>
          <p:nvPr/>
        </p:nvSpPr>
        <p:spPr>
          <a:xfrm>
            <a:off x="4032878" y="3258990"/>
            <a:ext cx="73068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라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907846C4-DC1C-80FC-401C-E3CE8EA9516D}"/>
              </a:ext>
            </a:extLst>
          </p:cNvPr>
          <p:cNvSpPr txBox="1"/>
          <p:nvPr/>
        </p:nvSpPr>
        <p:spPr>
          <a:xfrm>
            <a:off x="4817924" y="3090744"/>
            <a:ext cx="73068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마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AC2B9E6A-B9EE-E63C-06FA-C50E36467BFB}"/>
              </a:ext>
            </a:extLst>
          </p:cNvPr>
          <p:cNvSpPr txBox="1"/>
          <p:nvPr/>
        </p:nvSpPr>
        <p:spPr>
          <a:xfrm>
            <a:off x="5753988" y="3293154"/>
            <a:ext cx="73068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바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8" name="그룹 67">
            <a:extLst>
              <a:ext uri="{FF2B5EF4-FFF2-40B4-BE49-F238E27FC236}">
                <a16:creationId xmlns:a16="http://schemas.microsoft.com/office/drawing/2014/main" xmlns="" id="{FE2B94FD-5AAD-63E9-E9CF-B64913655F8D}"/>
              </a:ext>
            </a:extLst>
          </p:cNvPr>
          <p:cNvGrpSpPr/>
          <p:nvPr/>
        </p:nvGrpSpPr>
        <p:grpSpPr>
          <a:xfrm>
            <a:off x="198562" y="3838340"/>
            <a:ext cx="6667165" cy="1399025"/>
            <a:chOff x="192745" y="3874265"/>
            <a:chExt cx="6667165" cy="1399025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xmlns="" id="{D075F31F-418F-B17B-C0DA-93BF2295DFFE}"/>
                </a:ext>
              </a:extLst>
            </p:cNvPr>
            <p:cNvSpPr/>
            <p:nvPr/>
          </p:nvSpPr>
          <p:spPr>
            <a:xfrm>
              <a:off x="192745" y="4067442"/>
              <a:ext cx="6667165" cy="101774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예각삼각형은 세 각이 모두 예각인 삼각형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직각삼각형은 한 각이 직각인 삼각형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둔각삼각형은 한 각이 둔각인 삼각형이므로 주어진 삼각형을 각의 크기에 따라 분류하면 다음과 같습니다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" name="모서리가 둥근 직사각형 38">
              <a:extLst>
                <a:ext uri="{FF2B5EF4-FFF2-40B4-BE49-F238E27FC236}">
                  <a16:creationId xmlns:a16="http://schemas.microsoft.com/office/drawing/2014/main" xmlns="" id="{2677558B-C547-60DF-BA6F-942E0C790874}"/>
                </a:ext>
              </a:extLst>
            </p:cNvPr>
            <p:cNvSpPr/>
            <p:nvPr/>
          </p:nvSpPr>
          <p:spPr>
            <a:xfrm>
              <a:off x="338478" y="3874265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71" name="직각 삼각형 70">
              <a:extLst>
                <a:ext uri="{FF2B5EF4-FFF2-40B4-BE49-F238E27FC236}">
                  <a16:creationId xmlns:a16="http://schemas.microsoft.com/office/drawing/2014/main" xmlns="" id="{5021D425-24C4-C310-6A60-7B07C6BDED1C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9FE6199D-8FCE-E7FE-74D3-78E6FBA05D4C}"/>
              </a:ext>
            </a:extLst>
          </p:cNvPr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칭찬하기 클릭 시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칭찬하기 버튼 클릭 시 나타나는 텍스트는 아래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가지 랜덤으로 반영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(3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가지 중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 랜덤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노력해줘서 고마워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!</a:t>
            </a: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정말 대단해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!</a:t>
            </a: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네가 참 자랑스러워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!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xmlns="" id="{13AB4323-D825-8FF5-1F72-62E0393C90F9}"/>
              </a:ext>
            </a:extLst>
          </p:cNvPr>
          <p:cNvSpPr/>
          <p:nvPr/>
        </p:nvSpPr>
        <p:spPr>
          <a:xfrm>
            <a:off x="56232" y="882833"/>
            <a:ext cx="6928036" cy="4734173"/>
          </a:xfrm>
          <a:prstGeom prst="rect">
            <a:avLst/>
          </a:prstGeom>
          <a:solidFill>
            <a:schemeClr val="tx1">
              <a:lumMod val="75000"/>
              <a:lumOff val="25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75" name="그림 74">
            <a:extLst>
              <a:ext uri="{FF2B5EF4-FFF2-40B4-BE49-F238E27FC236}">
                <a16:creationId xmlns:a16="http://schemas.microsoft.com/office/drawing/2014/main" xmlns="" id="{51B59066-677C-2A64-F16A-CED1336BDC8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62085" y="1880828"/>
            <a:ext cx="4506059" cy="2640726"/>
          </a:xfrm>
          <a:prstGeom prst="rect">
            <a:avLst/>
          </a:prstGeom>
        </p:spPr>
      </p:pic>
      <p:sp>
        <p:nvSpPr>
          <p:cNvPr id="77" name="직사각형 76">
            <a:extLst>
              <a:ext uri="{FF2B5EF4-FFF2-40B4-BE49-F238E27FC236}">
                <a16:creationId xmlns:a16="http://schemas.microsoft.com/office/drawing/2014/main" xmlns="" id="{0952BBD6-D59A-399C-D4DB-5E0E3FE773A0}"/>
              </a:ext>
            </a:extLst>
          </p:cNvPr>
          <p:cNvSpPr/>
          <p:nvPr/>
        </p:nvSpPr>
        <p:spPr>
          <a:xfrm>
            <a:off x="2125930" y="2636912"/>
            <a:ext cx="1618196" cy="947815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xmlns="" id="{45598798-B9AA-E311-6521-83B5F497E301}"/>
              </a:ext>
            </a:extLst>
          </p:cNvPr>
          <p:cNvSpPr/>
          <p:nvPr/>
        </p:nvSpPr>
        <p:spPr>
          <a:xfrm>
            <a:off x="2931322" y="235153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4732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8956" y="700934"/>
            <a:ext cx="6915312" cy="5109717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suh_h_0402_02_0005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</a:t>
            </a:r>
          </a:p>
        </p:txBody>
      </p:sp>
      <p:sp>
        <p:nvSpPr>
          <p:cNvPr id="2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2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삼각형을 분류해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2218" y="695547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xmlns="" id="{65BBB39E-C187-4DE6-9CC8-BA6C170662A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0" t="7928" r="1724" b="60721"/>
          <a:stretch/>
        </p:blipFill>
        <p:spPr>
          <a:xfrm>
            <a:off x="188440" y="1219870"/>
            <a:ext cx="6795828" cy="4477381"/>
          </a:xfrm>
          <a:prstGeom prst="rect">
            <a:avLst/>
          </a:prstGeom>
        </p:spPr>
      </p:pic>
      <p:sp>
        <p:nvSpPr>
          <p:cNvPr id="36" name="타원 35"/>
          <p:cNvSpPr/>
          <p:nvPr/>
        </p:nvSpPr>
        <p:spPr>
          <a:xfrm>
            <a:off x="178541" y="136363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528" y="2403980"/>
            <a:ext cx="2132794" cy="1167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직사각형 23"/>
          <p:cNvSpPr/>
          <p:nvPr/>
        </p:nvSpPr>
        <p:spPr>
          <a:xfrm>
            <a:off x="6957179" y="2564905"/>
            <a:ext cx="1431245" cy="10075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8604448" y="2312876"/>
            <a:ext cx="521554" cy="6746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900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확대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  <a:defRPr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소스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배경은 아래와 같은 색상으로 바꾸고 삽화에 아래와 같이 빨간 선과 파란 선 삽입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516659" y="3881522"/>
            <a:ext cx="2974778" cy="997580"/>
            <a:chOff x="3657440" y="3789040"/>
            <a:chExt cx="2974778" cy="997580"/>
          </a:xfrm>
        </p:grpSpPr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xmlns="" id="{E63DB4BB-525F-40C1-BB04-BEBF86C469FE}"/>
                </a:ext>
              </a:extLst>
            </p:cNvPr>
            <p:cNvGrpSpPr/>
            <p:nvPr/>
          </p:nvGrpSpPr>
          <p:grpSpPr>
            <a:xfrm>
              <a:off x="3975907" y="3789040"/>
              <a:ext cx="2656311" cy="997580"/>
              <a:chOff x="174294" y="1582242"/>
              <a:chExt cx="2656311" cy="997580"/>
            </a:xfrm>
          </p:grpSpPr>
          <p:sp>
            <p:nvSpPr>
              <p:cNvPr id="33" name="모서리가 둥근 직사각형 61">
                <a:extLst>
                  <a:ext uri="{FF2B5EF4-FFF2-40B4-BE49-F238E27FC236}">
                    <a16:creationId xmlns:a16="http://schemas.microsoft.com/office/drawing/2014/main" xmlns="" id="{2EB79F6B-1AE4-46B7-84B9-E3742D95C14E}"/>
                  </a:ext>
                </a:extLst>
              </p:cNvPr>
              <p:cNvSpPr/>
              <p:nvPr/>
            </p:nvSpPr>
            <p:spPr>
              <a:xfrm>
                <a:off x="174294" y="1582242"/>
                <a:ext cx="2656311" cy="997580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xmlns="" id="{ADBCD738-50F0-47A6-B730-D4779838F1A2}"/>
                  </a:ext>
                </a:extLst>
              </p:cNvPr>
              <p:cNvSpPr/>
              <p:nvPr/>
            </p:nvSpPr>
            <p:spPr>
              <a:xfrm>
                <a:off x="174294" y="1741184"/>
                <a:ext cx="2656311" cy="679697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900" spc="-150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그림에 있는 삼각형에서 </a:t>
                </a:r>
                <a:r>
                  <a:rPr lang="ko-KR" altLang="en-US" sz="1900" spc="-150" dirty="0" smtClean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예각</a:t>
                </a:r>
                <a:r>
                  <a:rPr lang="en-US" altLang="ko-KR" sz="1900" spc="-150" dirty="0" smtClean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, </a:t>
                </a:r>
                <a:r>
                  <a:rPr lang="ko-KR" altLang="en-US" sz="1900" spc="-150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직각</a:t>
                </a:r>
                <a:r>
                  <a:rPr lang="en-US" altLang="ko-KR" sz="1900" spc="-150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, </a:t>
                </a:r>
                <a:r>
                  <a:rPr lang="ko-KR" altLang="en-US" sz="1900" spc="-150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둔각을 </a:t>
                </a:r>
                <a:endParaRPr lang="en-US" altLang="ko-KR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  <a:p>
                <a:pPr algn="ctr"/>
                <a:r>
                  <a:rPr lang="ko-KR" altLang="en-US" sz="1900" spc="-150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찾아볼까</a:t>
                </a:r>
                <a:r>
                  <a:rPr lang="en-US" altLang="ko-KR" sz="1900" spc="-150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?</a:t>
                </a:r>
              </a:p>
            </p:txBody>
          </p:sp>
        </p:grpSp>
        <p:sp>
          <p:nvSpPr>
            <p:cNvPr id="28" name="이등변 삼각형 27"/>
            <p:cNvSpPr/>
            <p:nvPr/>
          </p:nvSpPr>
          <p:spPr>
            <a:xfrm rot="5400000" flipV="1">
              <a:off x="3742800" y="3946231"/>
              <a:ext cx="147748" cy="318468"/>
            </a:xfrm>
            <a:prstGeom prst="triangl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2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9117925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원본 삽화 폴더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2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(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)4-2-2(5</a:t>
                      </a:r>
                      <a:r>
                        <a:rPr kumimoji="0" lang="ko-KR" altLang="en-US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).PSD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7903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60711" y="1592796"/>
            <a:ext cx="3097334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그림에서 예각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직각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둔각은 각각 어디에서 찾을 수 있나요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3860711" y="2534342"/>
            <a:ext cx="2974460" cy="96949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예각은 행글라이더의 날개 </a:t>
            </a: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윗부분과 양 끝부분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,</a:t>
            </a: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연의 모서리 부분입니다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suh_h_0402_02_0005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</a:t>
            </a: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삼각형을 분류해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Picture 4">
            <a:extLst>
              <a:ext uri="{FF2B5EF4-FFF2-40B4-BE49-F238E27FC236}">
                <a16:creationId xmlns:a16="http://schemas.microsoft.com/office/drawing/2014/main" xmlns="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1759" y="233708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TextBox 56"/>
          <p:cNvSpPr txBox="1"/>
          <p:nvPr/>
        </p:nvSpPr>
        <p:spPr>
          <a:xfrm>
            <a:off x="359532" y="1007440"/>
            <a:ext cx="468366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xmlns="" id="{CC477C25-4072-4968-AF2F-AD9A87CC50E5}"/>
              </a:ext>
            </a:extLst>
          </p:cNvPr>
          <p:cNvSpPr/>
          <p:nvPr/>
        </p:nvSpPr>
        <p:spPr bwMode="auto">
          <a:xfrm>
            <a:off x="3845373" y="3572230"/>
            <a:ext cx="2974460" cy="70699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직각은 </a:t>
            </a: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행글라이더의 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날개 가운데 부분입니다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xmlns="" id="{82C40D59-12BA-4252-B92B-05D10C6E374B}"/>
              </a:ext>
            </a:extLst>
          </p:cNvPr>
          <p:cNvSpPr/>
          <p:nvPr/>
        </p:nvSpPr>
        <p:spPr bwMode="auto">
          <a:xfrm>
            <a:off x="3845373" y="4371647"/>
            <a:ext cx="2974460" cy="70699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둔각은 행글라이더의 손잡이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연의 가운데 부분입니다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0" name="Picture 4">
            <a:extLst>
              <a:ext uri="{FF2B5EF4-FFF2-40B4-BE49-F238E27FC236}">
                <a16:creationId xmlns:a16="http://schemas.microsoft.com/office/drawing/2014/main" xmlns="" id="{28F336CB-9521-4757-80D5-85A26E57C8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1759" y="345973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4">
            <a:extLst>
              <a:ext uri="{FF2B5EF4-FFF2-40B4-BE49-F238E27FC236}">
                <a16:creationId xmlns:a16="http://schemas.microsoft.com/office/drawing/2014/main" xmlns="" id="{CEFBC345-1F59-4F04-8995-83DBAA72AC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1759" y="427816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8295607A-DDEF-43DE-88D2-F9A72B7B3F50}"/>
              </a:ext>
            </a:extLst>
          </p:cNvPr>
          <p:cNvGrpSpPr/>
          <p:nvPr/>
        </p:nvGrpSpPr>
        <p:grpSpPr>
          <a:xfrm>
            <a:off x="5918542" y="1248970"/>
            <a:ext cx="1065726" cy="260415"/>
            <a:chOff x="3894280" y="907935"/>
            <a:chExt cx="1065726" cy="260415"/>
          </a:xfrm>
        </p:grpSpPr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xmlns="" id="{0B5470E2-2F88-4C89-A191-9629C0DF8082}"/>
                </a:ext>
              </a:extLst>
            </p:cNvPr>
            <p:cNvGrpSpPr/>
            <p:nvPr/>
          </p:nvGrpSpPr>
          <p:grpSpPr>
            <a:xfrm>
              <a:off x="4438732" y="908261"/>
              <a:ext cx="521274" cy="258880"/>
              <a:chOff x="3792317" y="345499"/>
              <a:chExt cx="521274" cy="258880"/>
            </a:xfrm>
          </p:grpSpPr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xmlns="" id="{6EDC926D-F8B5-4D20-92FF-B550C15D4586}"/>
                  </a:ext>
                </a:extLst>
              </p:cNvPr>
              <p:cNvSpPr/>
              <p:nvPr/>
            </p:nvSpPr>
            <p:spPr>
              <a:xfrm>
                <a:off x="3792317" y="348788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xmlns="" id="{08A1967B-B14C-4ADC-854B-6FA77634AD1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1196" y="34549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78" name="그룹 77">
              <a:extLst>
                <a:ext uri="{FF2B5EF4-FFF2-40B4-BE49-F238E27FC236}">
                  <a16:creationId xmlns:a16="http://schemas.microsoft.com/office/drawing/2014/main" xmlns="" id="{9E296629-6B13-45A8-9C7C-321789500F2A}"/>
                </a:ext>
              </a:extLst>
            </p:cNvPr>
            <p:cNvGrpSpPr/>
            <p:nvPr/>
          </p:nvGrpSpPr>
          <p:grpSpPr>
            <a:xfrm>
              <a:off x="3894280" y="907935"/>
              <a:ext cx="521274" cy="260415"/>
              <a:chOff x="3240719" y="345173"/>
              <a:chExt cx="521274" cy="260415"/>
            </a:xfrm>
          </p:grpSpPr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xmlns="" id="{628DC204-6D03-49BB-8C77-6821551F6766}"/>
                  </a:ext>
                </a:extLst>
              </p:cNvPr>
              <p:cNvSpPr/>
              <p:nvPr/>
            </p:nvSpPr>
            <p:spPr>
              <a:xfrm>
                <a:off x="3240719" y="34999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xmlns="" id="{E71B4AB7-C4EC-49B6-9938-80A94CECC2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0099" y="345173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</p:grpSp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xmlns="" id="{61D571D7-4AAE-40E2-8572-55B52813C51B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0" t="7928" r="1724" b="60721"/>
          <a:stretch/>
        </p:blipFill>
        <p:spPr>
          <a:xfrm>
            <a:off x="76238" y="1842502"/>
            <a:ext cx="3661140" cy="3206678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xmlns="" id="{19169159-FA9D-4B43-9785-2CD20D7903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4689180"/>
            <a:ext cx="360000" cy="360000"/>
          </a:xfrm>
          <a:prstGeom prst="rect">
            <a:avLst/>
          </a:prstGeom>
        </p:spPr>
      </p:pic>
      <p:grpSp>
        <p:nvGrpSpPr>
          <p:cNvPr id="38" name="그룹 37">
            <a:extLst>
              <a:ext uri="{FF2B5EF4-FFF2-40B4-BE49-F238E27FC236}">
                <a16:creationId xmlns:a16="http://schemas.microsoft.com/office/drawing/2014/main" xmlns="" id="{E50E81B6-D610-4A3B-BDB4-2AE433EF3813}"/>
              </a:ext>
            </a:extLst>
          </p:cNvPr>
          <p:cNvGrpSpPr/>
          <p:nvPr/>
        </p:nvGrpSpPr>
        <p:grpSpPr>
          <a:xfrm>
            <a:off x="174048" y="2220925"/>
            <a:ext cx="2543960" cy="1231431"/>
            <a:chOff x="-231885" y="1241645"/>
            <a:chExt cx="2543960" cy="1231431"/>
          </a:xfrm>
        </p:grpSpPr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xmlns="" id="{7BBF4A4F-DD0E-4F96-A96B-4316A3ABF9FB}"/>
                </a:ext>
              </a:extLst>
            </p:cNvPr>
            <p:cNvGrpSpPr/>
            <p:nvPr/>
          </p:nvGrpSpPr>
          <p:grpSpPr>
            <a:xfrm>
              <a:off x="-231885" y="1241645"/>
              <a:ext cx="2543960" cy="1231431"/>
              <a:chOff x="-268396" y="1203579"/>
              <a:chExt cx="2543960" cy="1231431"/>
            </a:xfrm>
          </p:grpSpPr>
          <p:sp>
            <p:nvSpPr>
              <p:cNvPr id="42" name="모서리가 둥근 직사각형 41"/>
              <p:cNvSpPr/>
              <p:nvPr/>
            </p:nvSpPr>
            <p:spPr>
              <a:xfrm>
                <a:off x="-268396" y="1203579"/>
                <a:ext cx="2543960" cy="1042957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이등변 삼각형 42"/>
              <p:cNvSpPr/>
              <p:nvPr/>
            </p:nvSpPr>
            <p:spPr>
              <a:xfrm flipV="1">
                <a:off x="745180" y="2265443"/>
                <a:ext cx="149470" cy="169567"/>
              </a:xfrm>
              <a:prstGeom prst="triangl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2700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xmlns="" id="{A3FD23CB-6379-403F-BC3A-9D57C9BCA2FC}"/>
                </a:ext>
              </a:extLst>
            </p:cNvPr>
            <p:cNvSpPr/>
            <p:nvPr/>
          </p:nvSpPr>
          <p:spPr>
            <a:xfrm>
              <a:off x="-148547" y="1297592"/>
              <a:ext cx="2370398" cy="938422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그림에 있는 삼각형에서 </a:t>
              </a:r>
              <a:r>
                <a:rPr lang="ko-KR" altLang="en-US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예각</a:t>
              </a:r>
              <a:r>
                <a:rPr lang="en-US" altLang="ko-KR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직각</a:t>
              </a:r>
              <a:r>
                <a:rPr lang="en-US" altLang="ko-KR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둔각을 </a:t>
              </a:r>
              <a:endParaRPr lang="en-US" altLang="ko-KR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찾아볼까</a:t>
              </a:r>
              <a:r>
                <a:rPr lang="en-US" altLang="ko-KR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4593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707420" y="2852936"/>
            <a:ext cx="58448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삼각형을 각의 크기에 따라 분류하여 예각삼각형과 둔각삼각형을 알 수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35304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272" y="296094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suh_h_0402_02_0005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</a:t>
            </a:r>
          </a:p>
        </p:txBody>
      </p:sp>
      <p:sp>
        <p:nvSpPr>
          <p:cNvPr id="3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3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삼각형을 분류해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xmlns="" id="{C9DCB435-EAF2-438D-A12F-CC443A10CC24}"/>
              </a:ext>
            </a:extLst>
          </p:cNvPr>
          <p:cNvGrpSpPr/>
          <p:nvPr/>
        </p:nvGrpSpPr>
        <p:grpSpPr>
          <a:xfrm>
            <a:off x="323529" y="4525685"/>
            <a:ext cx="6348572" cy="1019175"/>
            <a:chOff x="723875" y="4653136"/>
            <a:chExt cx="6029325" cy="1019175"/>
          </a:xfrm>
        </p:grpSpPr>
        <p:pic>
          <p:nvPicPr>
            <p:cNvPr id="14" name="Picture 3">
              <a:extLst>
                <a:ext uri="{FF2B5EF4-FFF2-40B4-BE49-F238E27FC236}">
                  <a16:creationId xmlns:a16="http://schemas.microsoft.com/office/drawing/2014/main" xmlns="" id="{9CEACF6A-D64E-4842-A175-1CFE14CC92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875" y="4653136"/>
              <a:ext cx="6029325" cy="1019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62A83970-63EC-4E94-9A75-E6A7CC3063B1}"/>
                </a:ext>
              </a:extLst>
            </p:cNvPr>
            <p:cNvSpPr txBox="1"/>
            <p:nvPr/>
          </p:nvSpPr>
          <p:spPr>
            <a:xfrm>
              <a:off x="2122105" y="5013875"/>
              <a:ext cx="2880320" cy="276999"/>
            </a:xfrm>
            <a:prstGeom prst="rect">
              <a:avLst/>
            </a:prstGeom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kumimoji="1" lang="ko-KR" altLang="en-US" sz="1200" b="1" i="0" kern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각도기</a:t>
              </a:r>
              <a:r>
                <a:rPr kumimoji="1" lang="en-US" altLang="ko-KR" sz="1200" b="1" i="0" kern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kumimoji="1" lang="ko-KR" altLang="en-US" sz="1200" b="1" i="0" kern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</a:t>
              </a:r>
              <a:r>
                <a:rPr kumimoji="1" lang="en-US" altLang="ko-KR" sz="1200" b="1" i="0" kern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kumimoji="1" lang="ko-KR" altLang="en-US" sz="1200" b="1" i="0" kern="1200" dirty="0" err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도형판</a:t>
              </a:r>
              <a:endParaRPr kumimoji="1" lang="ko-KR" altLang="en-US" sz="1200" b="1" i="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그림 57">
            <a:extLst>
              <a:ext uri="{FF2B5EF4-FFF2-40B4-BE49-F238E27FC236}">
                <a16:creationId xmlns:a16="http://schemas.microsoft.com/office/drawing/2014/main" xmlns="" id="{1C1D8702-3750-405D-B70A-3F686C725B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247"/>
          <a:stretch/>
        </p:blipFill>
        <p:spPr>
          <a:xfrm>
            <a:off x="5724128" y="1757071"/>
            <a:ext cx="450705" cy="304824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xmlns="" id="{D1B9A18F-4948-43F8-9BEB-402DAE0AB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765" r="40933"/>
          <a:stretch/>
        </p:blipFill>
        <p:spPr>
          <a:xfrm>
            <a:off x="3760160" y="1711871"/>
            <a:ext cx="379662" cy="37710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24667F3E-9C2D-4169-9BFC-3668296C5F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3684"/>
          <a:stretch/>
        </p:blipFill>
        <p:spPr>
          <a:xfrm>
            <a:off x="1786628" y="1707578"/>
            <a:ext cx="458195" cy="385691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65312" y="894492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각의 크기에 따라 삼각형을 분류해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0931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탭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깜빡이는 손가락 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 시 각 도형의 정답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클릭하면 답 나타나기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확인은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다시하기로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화면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물음 탭에서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소발문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위치 고정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89043" y="1714905"/>
            <a:ext cx="658732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예각을 찾아       표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직각을 찾아      표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둔각을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찾아 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표 하세요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1386617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삽화에 텍스트 지우고 직접 삽입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4-2\app\resource\contents\lesson02\ops\2\images\2_4\2_4_3_01.svg, 2_4_3_answer_all.svg, angle_1.svg~angle_3.svg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suh_h_0402_02_0005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</a:t>
            </a:r>
          </a:p>
        </p:txBody>
      </p:sp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삼각형을 분류해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xmlns="" id="{616877DC-D768-4201-9926-F5AB206F925A}"/>
              </a:ext>
            </a:extLst>
          </p:cNvPr>
          <p:cNvGrpSpPr/>
          <p:nvPr/>
        </p:nvGrpSpPr>
        <p:grpSpPr>
          <a:xfrm>
            <a:off x="4829638" y="1340768"/>
            <a:ext cx="2154630" cy="260415"/>
            <a:chOff x="3894280" y="345173"/>
            <a:chExt cx="2154630" cy="260415"/>
          </a:xfrm>
        </p:grpSpPr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xmlns="" id="{254304CE-7228-46DC-B92D-9495F8B2520F}"/>
                </a:ext>
              </a:extLst>
            </p:cNvPr>
            <p:cNvGrpSpPr/>
            <p:nvPr/>
          </p:nvGrpSpPr>
          <p:grpSpPr>
            <a:xfrm>
              <a:off x="4438732" y="345499"/>
              <a:ext cx="521274" cy="258880"/>
              <a:chOff x="3792317" y="345499"/>
              <a:chExt cx="521274" cy="258880"/>
            </a:xfrm>
          </p:grpSpPr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xmlns="" id="{C91C7032-F5EA-44DF-AB54-DD1F200CB9C9}"/>
                  </a:ext>
                </a:extLst>
              </p:cNvPr>
              <p:cNvSpPr/>
              <p:nvPr/>
            </p:nvSpPr>
            <p:spPr>
              <a:xfrm>
                <a:off x="3792317" y="34878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xmlns="" id="{FA1E53A9-8AC7-4D7E-B302-761B88B3978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1196" y="34549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xmlns="" id="{62A72F49-201F-4A6A-8EE8-765004CEB882}"/>
                </a:ext>
              </a:extLst>
            </p:cNvPr>
            <p:cNvGrpSpPr/>
            <p:nvPr/>
          </p:nvGrpSpPr>
          <p:grpSpPr>
            <a:xfrm>
              <a:off x="4983184" y="347167"/>
              <a:ext cx="521274" cy="255591"/>
              <a:chOff x="4338619" y="347167"/>
              <a:chExt cx="521274" cy="255591"/>
            </a:xfrm>
          </p:grpSpPr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xmlns="" id="{F74D84A3-6C1A-43ED-9908-12388BC009A9}"/>
                  </a:ext>
                </a:extLst>
              </p:cNvPr>
              <p:cNvSpPr/>
              <p:nvPr/>
            </p:nvSpPr>
            <p:spPr>
              <a:xfrm>
                <a:off x="4338619" y="34716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xmlns="" id="{C3C053BF-43EC-4BC7-B069-26B25E34096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73723" y="350355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xmlns="" id="{A38BC19D-7FE5-40AB-980A-995B933DDEDF}"/>
                </a:ext>
              </a:extLst>
            </p:cNvPr>
            <p:cNvGrpSpPr/>
            <p:nvPr/>
          </p:nvGrpSpPr>
          <p:grpSpPr>
            <a:xfrm>
              <a:off x="5527636" y="345958"/>
              <a:ext cx="521274" cy="255591"/>
              <a:chOff x="4887332" y="345958"/>
              <a:chExt cx="521274" cy="255591"/>
            </a:xfrm>
          </p:grpSpPr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xmlns="" id="{5D401DBC-7C21-4CEA-A793-95D3171C21B0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xmlns="" id="{07C54F96-5279-436B-9AD3-1E7D72D2156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89" name="그룹 88">
              <a:extLst>
                <a:ext uri="{FF2B5EF4-FFF2-40B4-BE49-F238E27FC236}">
                  <a16:creationId xmlns:a16="http://schemas.microsoft.com/office/drawing/2014/main" xmlns="" id="{57E19CF1-38F5-42B0-AD88-C31C5834A9D1}"/>
                </a:ext>
              </a:extLst>
            </p:cNvPr>
            <p:cNvGrpSpPr/>
            <p:nvPr/>
          </p:nvGrpSpPr>
          <p:grpSpPr>
            <a:xfrm>
              <a:off x="3894280" y="345173"/>
              <a:ext cx="521274" cy="260415"/>
              <a:chOff x="3240719" y="345173"/>
              <a:chExt cx="521274" cy="260415"/>
            </a:xfrm>
          </p:grpSpPr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xmlns="" id="{1EEE74D7-F59B-4706-8E4D-4B09365AE7F5}"/>
                  </a:ext>
                </a:extLst>
              </p:cNvPr>
              <p:cNvSpPr/>
              <p:nvPr/>
            </p:nvSpPr>
            <p:spPr>
              <a:xfrm>
                <a:off x="3240719" y="349997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xmlns="" id="{89F423F7-C2FB-491B-A8E3-31B1275F21F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0099" y="345173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</p:grpSp>
      <p:sp>
        <p:nvSpPr>
          <p:cNvPr id="34" name="타원 33"/>
          <p:cNvSpPr/>
          <p:nvPr/>
        </p:nvSpPr>
        <p:spPr>
          <a:xfrm>
            <a:off x="4632586" y="115927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8" name="타원 137">
            <a:extLst>
              <a:ext uri="{FF2B5EF4-FFF2-40B4-BE49-F238E27FC236}">
                <a16:creationId xmlns:a16="http://schemas.microsoft.com/office/drawing/2014/main" xmlns="" id="{FD4EED5B-3271-4F41-A900-1C1D06AF2CA1}"/>
              </a:ext>
            </a:extLst>
          </p:cNvPr>
          <p:cNvSpPr/>
          <p:nvPr/>
        </p:nvSpPr>
        <p:spPr>
          <a:xfrm>
            <a:off x="6679826" y="503203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BBBDD20D-E153-46D6-9610-370DAFD85D2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16" y="2492896"/>
            <a:ext cx="6660740" cy="1286336"/>
          </a:xfrm>
          <a:prstGeom prst="rect">
            <a:avLst/>
          </a:prstGeom>
        </p:spPr>
      </p:pic>
      <p:pic>
        <p:nvPicPr>
          <p:cNvPr id="65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851" y="3286301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5985" y="2606467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3575" y="3530817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3858" y="3358656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4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514" y="3533309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5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1156" y="2723950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995" y="2942124"/>
            <a:ext cx="2026001" cy="625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7" name="타원 96"/>
          <p:cNvSpPr/>
          <p:nvPr/>
        </p:nvSpPr>
        <p:spPr>
          <a:xfrm>
            <a:off x="1314793" y="312905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xmlns="" id="{FD4EED5B-3271-4F41-A900-1C1D06AF2CA1}"/>
              </a:ext>
            </a:extLst>
          </p:cNvPr>
          <p:cNvSpPr/>
          <p:nvPr/>
        </p:nvSpPr>
        <p:spPr>
          <a:xfrm>
            <a:off x="285844" y="15485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xmlns="" id="{31CE7172-2A9B-4328-A960-3A5026643083}"/>
              </a:ext>
            </a:extLst>
          </p:cNvPr>
          <p:cNvSpPr/>
          <p:nvPr/>
        </p:nvSpPr>
        <p:spPr>
          <a:xfrm>
            <a:off x="883921" y="3274358"/>
            <a:ext cx="252016" cy="25459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xmlns="" id="{346FF69F-808B-4A42-9AAA-3C17F35EFF89}"/>
              </a:ext>
            </a:extLst>
          </p:cNvPr>
          <p:cNvSpPr/>
          <p:nvPr/>
        </p:nvSpPr>
        <p:spPr>
          <a:xfrm>
            <a:off x="2533707" y="2625242"/>
            <a:ext cx="252016" cy="25459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xmlns="" id="{5FBF41E4-B12F-47D3-91AD-B74BACFB8DDD}"/>
              </a:ext>
            </a:extLst>
          </p:cNvPr>
          <p:cNvSpPr/>
          <p:nvPr/>
        </p:nvSpPr>
        <p:spPr>
          <a:xfrm>
            <a:off x="2407699" y="3468559"/>
            <a:ext cx="252016" cy="21602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xmlns="" id="{E35F1DED-52C4-4FE9-97FC-AF575A13453A}"/>
              </a:ext>
            </a:extLst>
          </p:cNvPr>
          <p:cNvSpPr/>
          <p:nvPr/>
        </p:nvSpPr>
        <p:spPr>
          <a:xfrm>
            <a:off x="2271681" y="3430113"/>
            <a:ext cx="136018" cy="31297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xmlns="" id="{8091C8D3-DDC9-40D0-87A3-BBE9BF3522D4}"/>
              </a:ext>
            </a:extLst>
          </p:cNvPr>
          <p:cNvSpPr/>
          <p:nvPr/>
        </p:nvSpPr>
        <p:spPr>
          <a:xfrm>
            <a:off x="3860890" y="3121251"/>
            <a:ext cx="252016" cy="25459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xmlns="" id="{7B310A0C-6D1A-4CD7-A398-42B4106E8608}"/>
              </a:ext>
            </a:extLst>
          </p:cNvPr>
          <p:cNvSpPr/>
          <p:nvPr/>
        </p:nvSpPr>
        <p:spPr>
          <a:xfrm>
            <a:off x="4988389" y="3312924"/>
            <a:ext cx="252016" cy="25459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xmlns="" id="{FB03DF6E-F4BA-490F-A45A-A979B4684D43}"/>
              </a:ext>
            </a:extLst>
          </p:cNvPr>
          <p:cNvSpPr/>
          <p:nvPr/>
        </p:nvSpPr>
        <p:spPr>
          <a:xfrm>
            <a:off x="6032493" y="2733799"/>
            <a:ext cx="252016" cy="25459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xmlns="" id="{853BC40B-ECE1-4C1E-B5ED-F8BD59065903}"/>
              </a:ext>
            </a:extLst>
          </p:cNvPr>
          <p:cNvSpPr txBox="1"/>
          <p:nvPr/>
        </p:nvSpPr>
        <p:spPr>
          <a:xfrm>
            <a:off x="865671" y="3158842"/>
            <a:ext cx="28851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xmlns="" id="{5538380B-AE4C-4ADB-8231-F170B17F5B0A}"/>
              </a:ext>
            </a:extLst>
          </p:cNvPr>
          <p:cNvSpPr txBox="1"/>
          <p:nvPr/>
        </p:nvSpPr>
        <p:spPr>
          <a:xfrm>
            <a:off x="2539621" y="2520836"/>
            <a:ext cx="28851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나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xmlns="" id="{14DF61FA-DB32-4DDF-BF8E-59131E6539B4}"/>
              </a:ext>
            </a:extLst>
          </p:cNvPr>
          <p:cNvSpPr txBox="1"/>
          <p:nvPr/>
        </p:nvSpPr>
        <p:spPr>
          <a:xfrm>
            <a:off x="2405753" y="3415920"/>
            <a:ext cx="28851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xmlns="" id="{4BA4847B-CD70-45F2-8DC1-C1D25B8EBC7F}"/>
              </a:ext>
            </a:extLst>
          </p:cNvPr>
          <p:cNvSpPr txBox="1"/>
          <p:nvPr/>
        </p:nvSpPr>
        <p:spPr>
          <a:xfrm>
            <a:off x="3842640" y="3060484"/>
            <a:ext cx="28851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라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xmlns="" id="{489F8FD4-1D04-421D-A64F-0575A5A4E899}"/>
              </a:ext>
            </a:extLst>
          </p:cNvPr>
          <p:cNvSpPr txBox="1"/>
          <p:nvPr/>
        </p:nvSpPr>
        <p:spPr>
          <a:xfrm>
            <a:off x="5023897" y="3189494"/>
            <a:ext cx="28851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마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xmlns="" id="{A334C4AC-5DE8-4A68-8A4E-1008ECFE3124}"/>
              </a:ext>
            </a:extLst>
          </p:cNvPr>
          <p:cNvSpPr txBox="1"/>
          <p:nvPr/>
        </p:nvSpPr>
        <p:spPr>
          <a:xfrm>
            <a:off x="5996005" y="2651513"/>
            <a:ext cx="28851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바</a:t>
            </a:r>
          </a:p>
        </p:txBody>
      </p:sp>
    </p:spTree>
    <p:extLst>
      <p:ext uri="{BB962C8B-B14F-4D97-AF65-F5344CB8AC3E}">
        <p14:creationId xmlns:p14="http://schemas.microsoft.com/office/powerpoint/2010/main" val="326155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각의 크기에 따라 삼각형을 분류해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438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 클릭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시 정답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2~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물음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4’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에서 도형은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1’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과 동일한 위치와 크기로 삽입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89043" y="1700808"/>
            <a:ext cx="658732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알맞은 삼각형을 찾아 기호를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0317111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삽화에 텍스트 지우고 직접 삽입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4-2\app\resource\contents\lesson02\ops\2\images\2_4\2_4_3_answer_all.svg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suh_h_0402_02_0005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4-2</a:t>
            </a:r>
          </a:p>
        </p:txBody>
      </p:sp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삼각형</a:t>
            </a: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삼각형을 분류해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8" name="타원 137">
            <a:extLst>
              <a:ext uri="{FF2B5EF4-FFF2-40B4-BE49-F238E27FC236}">
                <a16:creationId xmlns:a16="http://schemas.microsoft.com/office/drawing/2014/main" xmlns="" id="{FD4EED5B-3271-4F41-A900-1C1D06AF2CA1}"/>
              </a:ext>
            </a:extLst>
          </p:cNvPr>
          <p:cNvSpPr/>
          <p:nvPr/>
        </p:nvSpPr>
        <p:spPr>
          <a:xfrm>
            <a:off x="6679826" y="503203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xmlns="" id="{B4C2C8C1-67F2-4FA4-92DA-3604CFF81E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841" y="2418788"/>
            <a:ext cx="6806731" cy="1404927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31CE7172-2A9B-4328-A960-3A5026643083}"/>
              </a:ext>
            </a:extLst>
          </p:cNvPr>
          <p:cNvSpPr/>
          <p:nvPr/>
        </p:nvSpPr>
        <p:spPr>
          <a:xfrm>
            <a:off x="883921" y="3274358"/>
            <a:ext cx="252016" cy="25459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346FF69F-808B-4A42-9AAA-3C17F35EFF89}"/>
              </a:ext>
            </a:extLst>
          </p:cNvPr>
          <p:cNvSpPr/>
          <p:nvPr/>
        </p:nvSpPr>
        <p:spPr>
          <a:xfrm>
            <a:off x="2533707" y="2625242"/>
            <a:ext cx="252016" cy="25459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5FBF41E4-B12F-47D3-91AD-B74BACFB8DDD}"/>
              </a:ext>
            </a:extLst>
          </p:cNvPr>
          <p:cNvSpPr/>
          <p:nvPr/>
        </p:nvSpPr>
        <p:spPr>
          <a:xfrm>
            <a:off x="2407699" y="3468559"/>
            <a:ext cx="252016" cy="21602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xmlns="" id="{E35F1DED-52C4-4FE9-97FC-AF575A13453A}"/>
              </a:ext>
            </a:extLst>
          </p:cNvPr>
          <p:cNvSpPr/>
          <p:nvPr/>
        </p:nvSpPr>
        <p:spPr>
          <a:xfrm>
            <a:off x="2357999" y="3430113"/>
            <a:ext cx="95508" cy="21602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xmlns="" id="{8091C8D3-DDC9-40D0-87A3-BBE9BF3522D4}"/>
              </a:ext>
            </a:extLst>
          </p:cNvPr>
          <p:cNvSpPr/>
          <p:nvPr/>
        </p:nvSpPr>
        <p:spPr>
          <a:xfrm>
            <a:off x="3860890" y="3121251"/>
            <a:ext cx="252016" cy="25459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xmlns="" id="{7B310A0C-6D1A-4CD7-A398-42B4106E8608}"/>
              </a:ext>
            </a:extLst>
          </p:cNvPr>
          <p:cNvSpPr/>
          <p:nvPr/>
        </p:nvSpPr>
        <p:spPr>
          <a:xfrm>
            <a:off x="4988389" y="3312924"/>
            <a:ext cx="252016" cy="25459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xmlns="" id="{FB03DF6E-F4BA-490F-A45A-A979B4684D43}"/>
              </a:ext>
            </a:extLst>
          </p:cNvPr>
          <p:cNvSpPr/>
          <p:nvPr/>
        </p:nvSpPr>
        <p:spPr>
          <a:xfrm>
            <a:off x="6032493" y="2733799"/>
            <a:ext cx="252016" cy="25459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853BC40B-ECE1-4C1E-B5ED-F8BD59065903}"/>
              </a:ext>
            </a:extLst>
          </p:cNvPr>
          <p:cNvSpPr txBox="1"/>
          <p:nvPr/>
        </p:nvSpPr>
        <p:spPr>
          <a:xfrm>
            <a:off x="865671" y="3158842"/>
            <a:ext cx="28851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xmlns="" id="{5538380B-AE4C-4ADB-8231-F170B17F5B0A}"/>
              </a:ext>
            </a:extLst>
          </p:cNvPr>
          <p:cNvSpPr txBox="1"/>
          <p:nvPr/>
        </p:nvSpPr>
        <p:spPr>
          <a:xfrm>
            <a:off x="2539621" y="2520836"/>
            <a:ext cx="28851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나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14DF61FA-DB32-4DDF-BF8E-59131E6539B4}"/>
              </a:ext>
            </a:extLst>
          </p:cNvPr>
          <p:cNvSpPr txBox="1"/>
          <p:nvPr/>
        </p:nvSpPr>
        <p:spPr>
          <a:xfrm>
            <a:off x="2405753" y="3415920"/>
            <a:ext cx="28851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4BA4847B-CD70-45F2-8DC1-C1D25B8EBC7F}"/>
              </a:ext>
            </a:extLst>
          </p:cNvPr>
          <p:cNvSpPr txBox="1"/>
          <p:nvPr/>
        </p:nvSpPr>
        <p:spPr>
          <a:xfrm>
            <a:off x="3842640" y="3060484"/>
            <a:ext cx="28851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라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xmlns="" id="{489F8FD4-1D04-421D-A64F-0575A5A4E899}"/>
              </a:ext>
            </a:extLst>
          </p:cNvPr>
          <p:cNvSpPr txBox="1"/>
          <p:nvPr/>
        </p:nvSpPr>
        <p:spPr>
          <a:xfrm>
            <a:off x="5023897" y="3189494"/>
            <a:ext cx="28851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마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A334C4AC-5DE8-4A68-8A4E-1008ECFE3124}"/>
              </a:ext>
            </a:extLst>
          </p:cNvPr>
          <p:cNvSpPr txBox="1"/>
          <p:nvPr/>
        </p:nvSpPr>
        <p:spPr>
          <a:xfrm>
            <a:off x="5996005" y="2651513"/>
            <a:ext cx="28851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바</a:t>
            </a:r>
          </a:p>
        </p:txBody>
      </p:sp>
      <p:graphicFrame>
        <p:nvGraphicFramePr>
          <p:cNvPr id="83" name="표 82">
            <a:extLst>
              <a:ext uri="{FF2B5EF4-FFF2-40B4-BE49-F238E27FC236}">
                <a16:creationId xmlns:a16="http://schemas.microsoft.com/office/drawing/2014/main" xmlns="" id="{F2A142C9-90C7-4A95-B7CA-7AD4F94267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030713"/>
              </p:ext>
            </p:extLst>
          </p:nvPr>
        </p:nvGraphicFramePr>
        <p:xfrm>
          <a:off x="166484" y="4086520"/>
          <a:ext cx="6688864" cy="851732"/>
        </p:xfrm>
        <a:graphic>
          <a:graphicData uri="http://schemas.openxmlformats.org/drawingml/2006/table">
            <a:tbl>
              <a:tblPr firstRow="1" bandRow="1">
                <a:solidFill>
                  <a:srgbClr val="AE7C65"/>
                </a:solidFill>
                <a:tableStyleId>{5C22544A-7EE6-4342-B048-85BDC9FD1C3A}</a:tableStyleId>
              </a:tblPr>
              <a:tblGrid>
                <a:gridCol w="25693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597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5977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258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 각이 모두 예각입니다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 각이 직각입니다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 각이 둔각입니다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5866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900" b="1" i="0" u="none" strike="noStrike" cap="none" spc="-150" normalizeH="0" baseline="0" dirty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가</a:t>
                      </a:r>
                      <a:r>
                        <a:rPr kumimoji="1" lang="en-US" altLang="ko-KR" sz="1900" b="1" i="0" u="none" strike="noStrike" cap="none" spc="-150" normalizeH="0" baseline="0" dirty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1900" b="1" i="0" u="none" strike="noStrike" cap="none" spc="-150" normalizeH="0" baseline="0" dirty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라</a:t>
                      </a:r>
                      <a:r>
                        <a:rPr kumimoji="1" lang="en-US" altLang="ko-KR" sz="1900" b="1" i="0" u="none" strike="noStrike" cap="none" spc="-150" normalizeH="0" baseline="0" dirty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1900" b="1" i="0" u="none" strike="noStrike" cap="none" spc="-150" normalizeH="0" baseline="0" dirty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바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900" b="1" i="0" u="none" strike="noStrike" cap="none" spc="-150" normalizeH="0" baseline="0" dirty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마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900" b="1" i="0" u="none" strike="noStrike" cap="none" spc="-150" normalizeH="0" baseline="0" dirty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나</a:t>
                      </a:r>
                      <a:r>
                        <a:rPr kumimoji="1" lang="en-US" altLang="ko-KR" sz="1900" b="1" i="0" u="none" strike="noStrike" cap="none" spc="-150" normalizeH="0" baseline="0" dirty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1900" b="1" i="0" u="none" strike="noStrike" cap="none" spc="-150" normalizeH="0" baseline="0" dirty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84" name="Picture 4">
            <a:extLst>
              <a:ext uri="{FF2B5EF4-FFF2-40B4-BE49-F238E27FC236}">
                <a16:creationId xmlns:a16="http://schemas.microsoft.com/office/drawing/2014/main" xmlns="" id="{DDD4FBD9-C983-43D8-925B-5B627049CE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0354" y="439634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5" name="Picture 4">
            <a:extLst>
              <a:ext uri="{FF2B5EF4-FFF2-40B4-BE49-F238E27FC236}">
                <a16:creationId xmlns:a16="http://schemas.microsoft.com/office/drawing/2014/main" xmlns="" id="{DCA45F2E-CC69-4EA4-9889-B4C4C8E87E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1947" y="439634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7" name="Picture 4">
            <a:extLst>
              <a:ext uri="{FF2B5EF4-FFF2-40B4-BE49-F238E27FC236}">
                <a16:creationId xmlns:a16="http://schemas.microsoft.com/office/drawing/2014/main" xmlns="" id="{584E49FF-0ADB-4FF2-8121-DCBAFFF018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2242" y="439634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7DCDD488-44F1-422E-8209-F48702B76514}"/>
              </a:ext>
            </a:extLst>
          </p:cNvPr>
          <p:cNvGrpSpPr/>
          <p:nvPr/>
        </p:nvGrpSpPr>
        <p:grpSpPr>
          <a:xfrm>
            <a:off x="4829638" y="1334626"/>
            <a:ext cx="2154630" cy="260415"/>
            <a:chOff x="3894280" y="907935"/>
            <a:chExt cx="2154630" cy="260415"/>
          </a:xfrm>
        </p:grpSpPr>
        <p:grpSp>
          <p:nvGrpSpPr>
            <p:cNvPr id="88" name="그룹 87">
              <a:extLst>
                <a:ext uri="{FF2B5EF4-FFF2-40B4-BE49-F238E27FC236}">
                  <a16:creationId xmlns:a16="http://schemas.microsoft.com/office/drawing/2014/main" xmlns="" id="{846A036E-A67B-4E17-8AB3-8A4B0A64E595}"/>
                </a:ext>
              </a:extLst>
            </p:cNvPr>
            <p:cNvGrpSpPr/>
            <p:nvPr/>
          </p:nvGrpSpPr>
          <p:grpSpPr>
            <a:xfrm>
              <a:off x="4438732" y="908261"/>
              <a:ext cx="521274" cy="258880"/>
              <a:chOff x="3792317" y="345499"/>
              <a:chExt cx="521274" cy="258880"/>
            </a:xfrm>
          </p:grpSpPr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xmlns="" id="{4FF07D42-C1FF-4C43-8DF4-C7E4770401BD}"/>
                  </a:ext>
                </a:extLst>
              </p:cNvPr>
              <p:cNvSpPr/>
              <p:nvPr/>
            </p:nvSpPr>
            <p:spPr>
              <a:xfrm>
                <a:off x="3792317" y="348788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xmlns="" id="{15F1F80C-68D8-4044-AE81-733067BC718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1196" y="34549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94" name="그룹 93">
              <a:extLst>
                <a:ext uri="{FF2B5EF4-FFF2-40B4-BE49-F238E27FC236}">
                  <a16:creationId xmlns:a16="http://schemas.microsoft.com/office/drawing/2014/main" xmlns="" id="{95143600-069C-44F0-89DF-0EE07B6C26D0}"/>
                </a:ext>
              </a:extLst>
            </p:cNvPr>
            <p:cNvGrpSpPr/>
            <p:nvPr/>
          </p:nvGrpSpPr>
          <p:grpSpPr>
            <a:xfrm>
              <a:off x="4983184" y="909929"/>
              <a:ext cx="521274" cy="255591"/>
              <a:chOff x="4338619" y="347167"/>
              <a:chExt cx="521274" cy="255591"/>
            </a:xfrm>
          </p:grpSpPr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xmlns="" id="{1015C4B3-C33F-4014-B556-3CCD4201BEAC}"/>
                  </a:ext>
                </a:extLst>
              </p:cNvPr>
              <p:cNvSpPr/>
              <p:nvPr/>
            </p:nvSpPr>
            <p:spPr>
              <a:xfrm>
                <a:off x="4338619" y="34716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xmlns="" id="{CDC5FD14-ED7C-471E-AFDE-87317DE29E4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73723" y="350355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97" name="그룹 96">
              <a:extLst>
                <a:ext uri="{FF2B5EF4-FFF2-40B4-BE49-F238E27FC236}">
                  <a16:creationId xmlns:a16="http://schemas.microsoft.com/office/drawing/2014/main" xmlns="" id="{6E87FAB5-F602-4F64-8635-7D222A15EE36}"/>
                </a:ext>
              </a:extLst>
            </p:cNvPr>
            <p:cNvGrpSpPr/>
            <p:nvPr/>
          </p:nvGrpSpPr>
          <p:grpSpPr>
            <a:xfrm>
              <a:off x="5527636" y="908720"/>
              <a:ext cx="521274" cy="255591"/>
              <a:chOff x="4887332" y="345958"/>
              <a:chExt cx="521274" cy="255591"/>
            </a:xfrm>
          </p:grpSpPr>
          <p:sp>
            <p:nvSpPr>
              <p:cNvPr id="98" name="직사각형 97">
                <a:extLst>
                  <a:ext uri="{FF2B5EF4-FFF2-40B4-BE49-F238E27FC236}">
                    <a16:creationId xmlns:a16="http://schemas.microsoft.com/office/drawing/2014/main" xmlns="" id="{223CB65D-5307-45DE-9A73-01D19802C2E1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xmlns="" id="{07DC16AD-A503-4C79-AF50-A9834FAF5C5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100" name="그룹 99">
              <a:extLst>
                <a:ext uri="{FF2B5EF4-FFF2-40B4-BE49-F238E27FC236}">
                  <a16:creationId xmlns:a16="http://schemas.microsoft.com/office/drawing/2014/main" xmlns="" id="{A5B6923D-A618-471F-A7BE-6A8EF5BA458E}"/>
                </a:ext>
              </a:extLst>
            </p:cNvPr>
            <p:cNvGrpSpPr/>
            <p:nvPr/>
          </p:nvGrpSpPr>
          <p:grpSpPr>
            <a:xfrm>
              <a:off x="3894280" y="907935"/>
              <a:ext cx="521274" cy="260415"/>
              <a:chOff x="3240719" y="345173"/>
              <a:chExt cx="521274" cy="260415"/>
            </a:xfrm>
          </p:grpSpPr>
          <p:sp>
            <p:nvSpPr>
              <p:cNvPr id="101" name="직사각형 100">
                <a:extLst>
                  <a:ext uri="{FF2B5EF4-FFF2-40B4-BE49-F238E27FC236}">
                    <a16:creationId xmlns:a16="http://schemas.microsoft.com/office/drawing/2014/main" xmlns="" id="{48C4F38A-B234-43CA-9014-375AADC948B5}"/>
                  </a:ext>
                </a:extLst>
              </p:cNvPr>
              <p:cNvSpPr/>
              <p:nvPr/>
            </p:nvSpPr>
            <p:spPr>
              <a:xfrm>
                <a:off x="3240719" y="34999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xmlns="" id="{3C5C476C-B7E4-4057-AC9E-69D8ECEFFE8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0099" y="345173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</p:grpSp>
      <p:sp>
        <p:nvSpPr>
          <p:cNvPr id="54" name="타원 53">
            <a:extLst>
              <a:ext uri="{FF2B5EF4-FFF2-40B4-BE49-F238E27FC236}">
                <a16:creationId xmlns:a16="http://schemas.microsoft.com/office/drawing/2014/main" xmlns="" id="{FD4EED5B-3271-4F41-A900-1C1D06AF2CA1}"/>
              </a:ext>
            </a:extLst>
          </p:cNvPr>
          <p:cNvSpPr/>
          <p:nvPr/>
        </p:nvSpPr>
        <p:spPr>
          <a:xfrm>
            <a:off x="292126" y="235940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7170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45139</TotalTime>
  <Words>3808</Words>
  <Application>Microsoft Office PowerPoint</Application>
  <PresentationFormat>화면 슬라이드 쇼(4:3)</PresentationFormat>
  <Paragraphs>1326</Paragraphs>
  <Slides>46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46</vt:i4>
      </vt:variant>
    </vt:vector>
  </HeadingPairs>
  <TitlesOfParts>
    <vt:vector size="47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DB400SCA</cp:lastModifiedBy>
  <cp:revision>8480</cp:revision>
  <cp:lastPrinted>2021-12-20T01:30:02Z</cp:lastPrinted>
  <dcterms:created xsi:type="dcterms:W3CDTF">2008-07-15T12:19:11Z</dcterms:created>
  <dcterms:modified xsi:type="dcterms:W3CDTF">2022-06-29T07:27:04Z</dcterms:modified>
</cp:coreProperties>
</file>