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50"/>
  </p:notesMasterIdLst>
  <p:handoutMasterIdLst>
    <p:handoutMasterId r:id="rId51"/>
  </p:handoutMasterIdLst>
  <p:sldIdLst>
    <p:sldId id="782" r:id="rId3"/>
    <p:sldId id="783" r:id="rId4"/>
    <p:sldId id="1327" r:id="rId5"/>
    <p:sldId id="1414" r:id="rId6"/>
    <p:sldId id="1353" r:id="rId7"/>
    <p:sldId id="1415" r:id="rId8"/>
    <p:sldId id="1097" r:id="rId9"/>
    <p:sldId id="1289" r:id="rId10"/>
    <p:sldId id="1449" r:id="rId11"/>
    <p:sldId id="1417" r:id="rId12"/>
    <p:sldId id="1418" r:id="rId13"/>
    <p:sldId id="1419" r:id="rId14"/>
    <p:sldId id="1450" r:id="rId15"/>
    <p:sldId id="1451" r:id="rId16"/>
    <p:sldId id="1391" r:id="rId17"/>
    <p:sldId id="1420" r:id="rId18"/>
    <p:sldId id="1421" r:id="rId19"/>
    <p:sldId id="1422" r:id="rId20"/>
    <p:sldId id="1423" r:id="rId21"/>
    <p:sldId id="1313" r:id="rId22"/>
    <p:sldId id="1452" r:id="rId23"/>
    <p:sldId id="1402" r:id="rId24"/>
    <p:sldId id="1401" r:id="rId25"/>
    <p:sldId id="1453" r:id="rId26"/>
    <p:sldId id="1297" r:id="rId27"/>
    <p:sldId id="1315" r:id="rId28"/>
    <p:sldId id="1316" r:id="rId29"/>
    <p:sldId id="1425" r:id="rId30"/>
    <p:sldId id="1454" r:id="rId31"/>
    <p:sldId id="1426" r:id="rId32"/>
    <p:sldId id="1455" r:id="rId33"/>
    <p:sldId id="1427" r:id="rId34"/>
    <p:sldId id="1456" r:id="rId35"/>
    <p:sldId id="1428" r:id="rId36"/>
    <p:sldId id="1457" r:id="rId37"/>
    <p:sldId id="1429" r:id="rId38"/>
    <p:sldId id="1458" r:id="rId39"/>
    <p:sldId id="1430" r:id="rId40"/>
    <p:sldId id="1431" r:id="rId41"/>
    <p:sldId id="1459" r:id="rId42"/>
    <p:sldId id="1460" r:id="rId43"/>
    <p:sldId id="1461" r:id="rId44"/>
    <p:sldId id="1433" r:id="rId45"/>
    <p:sldId id="1462" r:id="rId46"/>
    <p:sldId id="1446" r:id="rId47"/>
    <p:sldId id="1463" r:id="rId48"/>
    <p:sldId id="1435" r:id="rId4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5EF"/>
    <a:srgbClr val="F7C1C9"/>
    <a:srgbClr val="805744"/>
    <a:srgbClr val="AE7C65"/>
    <a:srgbClr val="F6F1D4"/>
    <a:srgbClr val="C1E8ED"/>
    <a:srgbClr val="FFD01B"/>
    <a:srgbClr val="F496C0"/>
    <a:srgbClr val="FDEADA"/>
    <a:srgbClr val="F6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7138" autoAdjust="0"/>
  </p:normalViewPr>
  <p:slideViewPr>
    <p:cSldViewPr>
      <p:cViewPr varScale="1">
        <p:scale>
          <a:sx n="111" d="100"/>
          <a:sy n="111" d="100"/>
        </p:scale>
        <p:origin x="159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47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e.tsherpa.co.kr/media/mediaframe3.aspx?mid=M202205047_800K.mp4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3-0-0-0-0&amp;classno=MM_32_04/suh_0302_01_0003/suh_0302_01_0003_205_1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data2.tsherpa.co.kr/tsherpa/multimedia/Flash/2022/curri/index.html?flashxmlnum=yrhj07&amp;classno=E-curri03-math-H_2022/31/suh_h_0301_01_0002/suh_h_0301_01_0002_301_1.html&amp;id=1440183&amp;classa=1" TargetMode="Externa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11" Type="http://schemas.openxmlformats.org/officeDocument/2006/relationships/hyperlink" Target="https://cdata2.tsherpa.co.kr/tsherpa/MultiMedia/Flash/2020/curri/MM_32_04/suh_0302_01_0003/images/suh_0302_01_0003_401_4.png" TargetMode="External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6625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8112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공연을 본 사람은 모두 몇 명인지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989970" y="138698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321805" y="138230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50778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171921" y="4947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8" y="1736812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82333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8138" y="2240868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더합니다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0" y="228212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774" y="23240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4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540" y="2744924"/>
            <a:ext cx="643811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놓아 수 모형의 개수를 세어 보면 알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2" y="278618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31346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31540" y="3537012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곱셈으로 구할 수 있습니다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2" y="357827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76" y="36201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40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공연을 본 사람은 모두 몇 명인지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989970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21805" y="138230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50778" y="138320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9" name="TextBox 43"/>
          <p:cNvSpPr txBox="1"/>
          <p:nvPr/>
        </p:nvSpPr>
        <p:spPr>
          <a:xfrm>
            <a:off x="373128" y="1725438"/>
            <a:ext cx="6287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공연을 본 사람은 모두 몇 명인지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8119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59832" y="4281722"/>
            <a:ext cx="10375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216×2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32" y="46114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4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017256" y="37553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rcRect l="3725" t="53576" r="53950"/>
          <a:stretch/>
        </p:blipFill>
        <p:spPr>
          <a:xfrm>
            <a:off x="2179723" y="2125606"/>
            <a:ext cx="3283210" cy="1923540"/>
          </a:xfrm>
          <a:prstGeom prst="rect">
            <a:avLst/>
          </a:prstGeom>
        </p:spPr>
      </p:pic>
      <p:pic>
        <p:nvPicPr>
          <p:cNvPr id="30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17" y="363985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127755" y="2216698"/>
            <a:ext cx="215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216</a:t>
            </a:r>
            <a:r>
              <a:rPr lang="ko-KR" altLang="en-US" sz="1900" dirty="0" smtClean="0">
                <a:latin typeface="+mn-ea"/>
                <a:ea typeface="+mn-ea"/>
              </a:rPr>
              <a:t>명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두 번 공연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907704" y="2125606"/>
            <a:ext cx="3384376" cy="2048104"/>
          </a:xfrm>
          <a:prstGeom prst="roundRect">
            <a:avLst/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2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공연을 본 사람은 모두 몇 명인지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클릭하면 하단의 수 모형이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캐릭터의 좌측으로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989970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21805" y="138230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50778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865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base_01.svg / answer_01.svg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\app\resource\contents\lesson01\ops\lesson01\images\mm_32_1_02_03_02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863600" y="3356992"/>
            <a:ext cx="5688620" cy="100811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68554" y="307783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2942899" y="3018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1540" y="4509120"/>
            <a:ext cx="643811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 모형은 백 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모형끼리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모형은 십 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모형끼리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모형은 일 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모형끼리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모아 개수를 세어 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48988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5436096" y="1700435"/>
            <a:ext cx="956208" cy="313457"/>
            <a:chOff x="3952363" y="1253627"/>
            <a:chExt cx="956208" cy="313457"/>
          </a:xfrm>
        </p:grpSpPr>
        <p:pic>
          <p:nvPicPr>
            <p:cNvPr id="41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6531509" y="17217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012" y="2043289"/>
            <a:ext cx="3810000" cy="969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427" y="3464871"/>
            <a:ext cx="5576456" cy="839933"/>
          </a:xfrm>
          <a:prstGeom prst="rect">
            <a:avLst/>
          </a:prstGeom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865" y="2114519"/>
            <a:ext cx="1204361" cy="117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7852" y="211451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2706232" y="5299787"/>
            <a:ext cx="1637116" cy="263186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타원 51"/>
          <p:cNvSpPr/>
          <p:nvPr/>
        </p:nvSpPr>
        <p:spPr>
          <a:xfrm>
            <a:off x="6383240" y="29354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380333" y="52997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84640" y="1620841"/>
            <a:ext cx="28956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9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공연을 본 사람은 모두 몇 명인지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989970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21805" y="138230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50778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3600" y="3356992"/>
            <a:ext cx="5688620" cy="100811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09904" y="306896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31540" y="4509120"/>
            <a:ext cx="643811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 모형은 백 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모형끼리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모형은 십 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모형끼리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모형은 일 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모형끼리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모아 개수를 세어 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48988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5436096" y="1700435"/>
            <a:ext cx="956208" cy="313457"/>
            <a:chOff x="3952363" y="1253627"/>
            <a:chExt cx="956208" cy="313457"/>
          </a:xfrm>
        </p:grpSpPr>
        <p:pic>
          <p:nvPicPr>
            <p:cNvPr id="41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b="1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012" y="2043289"/>
            <a:ext cx="3810000" cy="969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427" y="3464871"/>
            <a:ext cx="5576456" cy="839933"/>
          </a:xfrm>
          <a:prstGeom prst="rect">
            <a:avLst/>
          </a:prstGeom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865" y="2114519"/>
            <a:ext cx="1204361" cy="117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2706232" y="5299787"/>
            <a:ext cx="1637116" cy="263186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4" name="그룹 53"/>
          <p:cNvGrpSpPr/>
          <p:nvPr/>
        </p:nvGrpSpPr>
        <p:grpSpPr>
          <a:xfrm>
            <a:off x="2859411" y="2277575"/>
            <a:ext cx="2594687" cy="868196"/>
            <a:chOff x="4219264" y="1261741"/>
            <a:chExt cx="2594687" cy="868196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219264" y="1261741"/>
              <a:ext cx="2263980" cy="8681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7C1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 모형이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개보다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많으면 어떻게 할까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8" name="직각 삼각형 57"/>
            <p:cNvSpPr/>
            <p:nvPr/>
          </p:nvSpPr>
          <p:spPr>
            <a:xfrm rot="5400000" flipH="1">
              <a:off x="6560956" y="1721982"/>
              <a:ext cx="181956" cy="324035"/>
            </a:xfrm>
            <a:prstGeom prst="rtTriangle">
              <a:avLst/>
            </a:prstGeom>
            <a:solidFill>
              <a:srgbClr val="F7C1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7064794" y="1448780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개보다 많으면 어떻게 할까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1" name="직사각형 21">
            <a:extLst>
              <a:ext uri="{FF2B5EF4-FFF2-40B4-BE49-F238E27FC236}">
                <a16:creationId xmlns:a16="http://schemas.microsoft.com/office/drawing/2014/main" id="{3C144B13-3326-4145-B574-BEDAE035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23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공연을 본 사람은 모두 몇 명인지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1122129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989970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21805" y="138230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50778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3600" y="3356992"/>
            <a:ext cx="5688620" cy="100811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68554" y="307783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31540" y="4509120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개는 십 모형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바꿀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48988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5440691" y="1700435"/>
            <a:ext cx="956208" cy="313457"/>
            <a:chOff x="3952363" y="1253627"/>
            <a:chExt cx="956208" cy="313457"/>
          </a:xfrm>
        </p:grpSpPr>
        <p:pic>
          <p:nvPicPr>
            <p:cNvPr id="41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b="1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012" y="2043289"/>
            <a:ext cx="3810000" cy="969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427" y="3464871"/>
            <a:ext cx="5576456" cy="839933"/>
          </a:xfrm>
          <a:prstGeom prst="rect">
            <a:avLst/>
          </a:prstGeom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865" y="2114519"/>
            <a:ext cx="1204361" cy="117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7852" y="211451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2706232" y="5299787"/>
            <a:ext cx="1637116" cy="263186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677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64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363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0848"/>
            <a:ext cx="2172905" cy="281046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216×2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플레이어로 풀이 영상 재생됨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영상 링크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e.tsherpa.co.kr/media/mediaframe3.aspx?mid=M202205047_800K.mp4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보기</a:t>
            </a:r>
            <a:endParaRPr lang="ko-KR" altLang="en-US" sz="1100" b="1" dirty="0"/>
          </a:p>
        </p:txBody>
      </p:sp>
      <p:sp>
        <p:nvSpPr>
          <p:cNvPr id="45" name="타원 44"/>
          <p:cNvSpPr/>
          <p:nvPr/>
        </p:nvSpPr>
        <p:spPr>
          <a:xfrm>
            <a:off x="5732468" y="972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030652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706232" y="5296364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1367213" y="2204864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54" name="직사각형 53"/>
          <p:cNvSpPr/>
          <p:nvPr/>
        </p:nvSpPr>
        <p:spPr>
          <a:xfrm>
            <a:off x="2058108" y="2204864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dirty="0"/>
          </a:p>
        </p:txBody>
      </p:sp>
      <p:sp>
        <p:nvSpPr>
          <p:cNvPr id="56" name="직사각형 55"/>
          <p:cNvSpPr/>
          <p:nvPr/>
        </p:nvSpPr>
        <p:spPr>
          <a:xfrm>
            <a:off x="2051289" y="2564904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57" name="직사각형 56"/>
          <p:cNvSpPr/>
          <p:nvPr/>
        </p:nvSpPr>
        <p:spPr>
          <a:xfrm>
            <a:off x="707164" y="2204864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58" name="직사각형 57"/>
          <p:cNvSpPr/>
          <p:nvPr/>
        </p:nvSpPr>
        <p:spPr>
          <a:xfrm>
            <a:off x="2026807" y="2996952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59" name="직사각형 58"/>
          <p:cNvSpPr/>
          <p:nvPr/>
        </p:nvSpPr>
        <p:spPr>
          <a:xfrm>
            <a:off x="1341042" y="3476327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60" name="직사각형 59"/>
          <p:cNvSpPr/>
          <p:nvPr/>
        </p:nvSpPr>
        <p:spPr>
          <a:xfrm>
            <a:off x="707164" y="4088395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61" name="직사각형 60"/>
          <p:cNvSpPr/>
          <p:nvPr/>
        </p:nvSpPr>
        <p:spPr>
          <a:xfrm>
            <a:off x="706441" y="4556447"/>
            <a:ext cx="32733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/>
              <a:t>4</a:t>
            </a:r>
            <a:endParaRPr lang="ko-KR" altLang="en-US" sz="1900" dirty="0"/>
          </a:p>
        </p:txBody>
      </p:sp>
      <p:sp>
        <p:nvSpPr>
          <p:cNvPr id="62" name="직사각형 61"/>
          <p:cNvSpPr/>
          <p:nvPr/>
        </p:nvSpPr>
        <p:spPr>
          <a:xfrm>
            <a:off x="1343259" y="4556447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dirty="0"/>
          </a:p>
        </p:txBody>
      </p:sp>
      <p:sp>
        <p:nvSpPr>
          <p:cNvPr id="63" name="직사각형 62"/>
          <p:cNvSpPr/>
          <p:nvPr/>
        </p:nvSpPr>
        <p:spPr>
          <a:xfrm>
            <a:off x="2027335" y="4556447"/>
            <a:ext cx="32733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/>
              <a:t>2</a:t>
            </a:r>
            <a:endParaRPr lang="ko-KR" altLang="en-US" sz="1900" dirty="0"/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050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SC32104.ai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2501133" y="3008275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6" name="직사각형 65"/>
          <p:cNvSpPr/>
          <p:nvPr/>
        </p:nvSpPr>
        <p:spPr>
          <a:xfrm>
            <a:off x="2501133" y="3512331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7" name="직사각형 66"/>
          <p:cNvSpPr/>
          <p:nvPr/>
        </p:nvSpPr>
        <p:spPr>
          <a:xfrm>
            <a:off x="2501133" y="4052391"/>
            <a:ext cx="3216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/>
          </a:p>
        </p:txBody>
      </p:sp>
      <p:sp>
        <p:nvSpPr>
          <p:cNvPr id="68" name="직사각형 67"/>
          <p:cNvSpPr/>
          <p:nvPr/>
        </p:nvSpPr>
        <p:spPr>
          <a:xfrm>
            <a:off x="2868414" y="3008275"/>
            <a:ext cx="6061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6×2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79936" y="3512331"/>
            <a:ext cx="69457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10×2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627784" y="4077072"/>
            <a:ext cx="84673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200×2</a:t>
            </a:r>
            <a:endParaRPr lang="ko-KR" altLang="en-US" sz="1900" dirty="0">
              <a:solidFill>
                <a:srgbClr val="00B05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167844" y="1808820"/>
            <a:ext cx="1434673" cy="964767"/>
            <a:chOff x="3167844" y="1808820"/>
            <a:chExt cx="1434673" cy="964767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3834351" y="2425750"/>
              <a:ext cx="286334" cy="2773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3829045" y="2430550"/>
              <a:ext cx="0" cy="2763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123462" y="2430550"/>
              <a:ext cx="0" cy="2763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4120686" y="1837114"/>
              <a:ext cx="286334" cy="86461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267" y="1808820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270369" y="2388866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167844" y="2079617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332187" y="2418706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539316" y="1844158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3827348" y="1844158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115380" y="1844158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09797" y="1844158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그룹 4"/>
          <p:cNvGrpSpPr/>
          <p:nvPr/>
        </p:nvGrpSpPr>
        <p:grpSpPr>
          <a:xfrm>
            <a:off x="4168616" y="2717774"/>
            <a:ext cx="1434673" cy="1230671"/>
            <a:chOff x="5048236" y="2187006"/>
            <a:chExt cx="1434673" cy="123067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5708254" y="2214279"/>
              <a:ext cx="289836" cy="299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6000353" y="2510973"/>
              <a:ext cx="289836" cy="2756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5707740" y="3081300"/>
              <a:ext cx="579672" cy="2756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5075659" y="2187006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5150761" y="2767052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5048236" y="2457803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5212579" y="2796892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5419708" y="2210593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5707740" y="2210593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5995772" y="2210593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6290189" y="2210593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5148064" y="3032956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400092" y="3585332"/>
            <a:ext cx="1440744" cy="1767269"/>
            <a:chOff x="5301686" y="3837360"/>
            <a:chExt cx="1440744" cy="17672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5673620" y="3864633"/>
              <a:ext cx="289836" cy="2999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6253803" y="4161327"/>
              <a:ext cx="289836" cy="2756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5673159" y="4983162"/>
              <a:ext cx="870480" cy="2756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5329109" y="3837360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5404211" y="4417406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5301686" y="4108157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5466029" y="4447246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5673158" y="386104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5961190" y="386104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6249222" y="386104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6543639" y="3861048"/>
              <a:ext cx="0" cy="1678443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5401514" y="4683310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5400092" y="494116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5400092" y="521990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5472100" y="5265204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꺾인 연결선 8"/>
          <p:cNvCxnSpPr/>
          <p:nvPr/>
        </p:nvCxnSpPr>
        <p:spPr bwMode="auto">
          <a:xfrm flipV="1">
            <a:off x="3455876" y="2744924"/>
            <a:ext cx="796626" cy="450731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69" idx="3"/>
          </p:cNvCxnSpPr>
          <p:nvPr/>
        </p:nvCxnSpPr>
        <p:spPr bwMode="auto">
          <a:xfrm flipV="1">
            <a:off x="3474515" y="3704691"/>
            <a:ext cx="1323015" cy="1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꺾인 연결선 19"/>
          <p:cNvCxnSpPr/>
          <p:nvPr/>
        </p:nvCxnSpPr>
        <p:spPr bwMode="auto">
          <a:xfrm>
            <a:off x="3455876" y="4280755"/>
            <a:ext cx="2191725" cy="624229"/>
          </a:xfrm>
          <a:prstGeom prst="bentConnector3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3" name="타원 112"/>
          <p:cNvSpPr/>
          <p:nvPr/>
        </p:nvSpPr>
        <p:spPr>
          <a:xfrm>
            <a:off x="2447240" y="5159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356644" y="3002460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보기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030652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706232" y="5296364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3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73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647564" y="2077107"/>
            <a:ext cx="1434673" cy="1209603"/>
            <a:chOff x="3497367" y="1653227"/>
            <a:chExt cx="1434673" cy="120960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145439" y="1653227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7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0293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53" y="260048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98" y="3645024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11" y="371703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747747" y="364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1800" y="2065315"/>
            <a:ext cx="1434673" cy="1220717"/>
            <a:chOff x="2771800" y="2065315"/>
            <a:chExt cx="1434673" cy="122071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4325" y="290131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936143" y="2931151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143272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3431304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3719336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013753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421412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829515" y="2065315"/>
            <a:ext cx="1434673" cy="1218269"/>
            <a:chOff x="4829515" y="2065315"/>
            <a:chExt cx="1434673" cy="1218269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856938" y="231881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932040" y="2898863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4  3  2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4829515" y="2589614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4993858" y="2928703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5200987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5489019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5777051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6071468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5471651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216×2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54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보기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030652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706232" y="5296364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3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73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645024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1171534" y="3750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id="{3C144B13-3326-4145-B574-BEDAE035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학기 때 발주 나간 음성 파일 재사용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B2F736-9F3B-42DE-B523-46E79DE7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어림한 값과 계산한 값을 비교해 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모서리가 둥근 직사각형 28">
            <a:extLst>
              <a:ext uri="{FF2B5EF4-FFF2-40B4-BE49-F238E27FC236}">
                <a16:creationId xmlns:a16="http://schemas.microsoft.com/office/drawing/2014/main" id="{3617FDAC-BBB8-4590-88F9-E455F9BDAB13}"/>
              </a:ext>
            </a:extLst>
          </p:cNvPr>
          <p:cNvSpPr/>
          <p:nvPr/>
        </p:nvSpPr>
        <p:spPr>
          <a:xfrm>
            <a:off x="2978303" y="3964607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id="{8D2EFC90-019C-4077-82BF-2C55CB953510}"/>
              </a:ext>
            </a:extLst>
          </p:cNvPr>
          <p:cNvSpPr/>
          <p:nvPr/>
        </p:nvSpPr>
        <p:spPr>
          <a:xfrm rot="5400000" flipV="1">
            <a:off x="2735709" y="4345759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339755" y="37306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47564" y="2077107"/>
            <a:ext cx="1434673" cy="1209603"/>
            <a:chOff x="3497367" y="1653227"/>
            <a:chExt cx="1434673" cy="120960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145439" y="1653227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1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0293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53" y="260048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" name="그룹 102"/>
          <p:cNvGrpSpPr/>
          <p:nvPr/>
        </p:nvGrpSpPr>
        <p:grpSpPr>
          <a:xfrm>
            <a:off x="2771800" y="2065315"/>
            <a:ext cx="1434673" cy="1220717"/>
            <a:chOff x="2771800" y="2065315"/>
            <a:chExt cx="1434673" cy="122071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4325" y="290131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936143" y="2931151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143272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3431304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3719336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013753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421412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829515" y="2065315"/>
            <a:ext cx="1434673" cy="1218269"/>
            <a:chOff x="4829515" y="2065315"/>
            <a:chExt cx="1434673" cy="1218269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856938" y="231881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932040" y="2898863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4  3  2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4829515" y="2589614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4993858" y="2928703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5200987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5489019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5777051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6071468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5471651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216×2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234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431540" y="3681028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6×2, 20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10×2, 400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나타냅니다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49" y="40657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보기 탭과 식 위치 똑같이 맞춰주세요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73916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보기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030652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553148" y="22081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세로 계산에서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12, 20, 400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각각 무엇을 나타낼까요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688687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216×2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647564" y="2077107"/>
            <a:ext cx="1434673" cy="1209603"/>
            <a:chOff x="3497367" y="1653227"/>
            <a:chExt cx="1434673" cy="120960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145439" y="1653227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0293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53" y="260048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2771800" y="2065315"/>
            <a:ext cx="1434673" cy="1220717"/>
            <a:chOff x="2771800" y="2065315"/>
            <a:chExt cx="1434673" cy="1220717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4325" y="290131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936143" y="2931151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143272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3431304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3719336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013753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421412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4829515" y="2065315"/>
            <a:ext cx="1434673" cy="1218269"/>
            <a:chOff x="4829515" y="2065315"/>
            <a:chExt cx="1434673" cy="121826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856938" y="231881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932040" y="2898863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4  3  2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4829515" y="2589614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4993858" y="2928703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5200987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5489019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5777051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6071468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5471651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38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431540" y="3645024"/>
            <a:ext cx="6438118" cy="1554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곱한 값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일의 자리에 쓰고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십의 자리에 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올림하고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곱한 값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올림한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더해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십의 자리에 쓰고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 수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곱한 값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백의 자리에 써서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나타냅니다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13" y="49054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73916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030652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5629023" y="5301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216×2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647564" y="2077107"/>
            <a:ext cx="1434673" cy="1209603"/>
            <a:chOff x="3497367" y="1653227"/>
            <a:chExt cx="1434673" cy="120960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145439" y="1653227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0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0293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53" y="260048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" name="그룹 101"/>
          <p:cNvGrpSpPr/>
          <p:nvPr/>
        </p:nvGrpSpPr>
        <p:grpSpPr>
          <a:xfrm>
            <a:off x="2771800" y="2065315"/>
            <a:ext cx="1434673" cy="1220717"/>
            <a:chOff x="2771800" y="2065315"/>
            <a:chExt cx="1434673" cy="122071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4325" y="290131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936143" y="2931151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143272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3431304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3719336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013753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421412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829515" y="2065315"/>
            <a:ext cx="1434673" cy="1218269"/>
            <a:chOff x="4829515" y="2065315"/>
            <a:chExt cx="1434673" cy="121826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856938" y="231881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932040" y="2898863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4  3  2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4829515" y="2589614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4993858" y="2928703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5200987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5489019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5777051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6071468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5471651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14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86074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인형극 공연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 인형극 공연을 본 사람의 수 구하는 방법을 생각해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사람의 수 구하기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10~11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일의 자리에서 올림이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10~11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일의 자리에서 올림이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10~11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일의 자리에서 올림이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해결하기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받아올림수도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 크기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25px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115×4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327×3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9090" y="2488860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40" y="26812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310248" y="3590984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98" y="37833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75556" y="2473151"/>
            <a:ext cx="1264843" cy="1407137"/>
            <a:chOff x="647564" y="2088430"/>
            <a:chExt cx="1264843" cy="140713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2 2 8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1115616" y="2981985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01" y="32378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398945" y="2088430"/>
              <a:ext cx="292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87220" y="2473151"/>
            <a:ext cx="1264843" cy="1406945"/>
            <a:chOff x="2187220" y="2473151"/>
            <a:chExt cx="1264843" cy="140694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552902" y="3316358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655272" y="3366514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9557" y="362237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924626" y="2473151"/>
              <a:ext cx="292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1106210" y="2378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695057" y="2397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115×4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327×3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9090" y="2488860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40" y="26812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310248" y="3590984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98" y="37833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75556" y="2473151"/>
            <a:ext cx="1264843" cy="1407137"/>
            <a:chOff x="647564" y="2088430"/>
            <a:chExt cx="1264843" cy="140713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2 2 8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50089" y="290198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1115616" y="2981985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01" y="32378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398945" y="2088430"/>
              <a:ext cx="292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187220" y="2473151"/>
            <a:ext cx="1264843" cy="1406945"/>
            <a:chOff x="2187220" y="2473151"/>
            <a:chExt cx="1264843" cy="140694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214643" y="2706472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89745" y="3286518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187220" y="2977269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552902" y="3316358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655272" y="3366514"/>
              <a:ext cx="779503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9557" y="362237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924626" y="2473151"/>
              <a:ext cx="292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853139" y="3426337"/>
            <a:ext cx="889646" cy="1169150"/>
            <a:chOff x="1022958" y="2110393"/>
            <a:chExt cx="889646" cy="11691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4 6 0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56791" y="2110393"/>
              <a:ext cx="264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923928" y="3429000"/>
            <a:ext cx="889646" cy="1162787"/>
            <a:chOff x="3923928" y="3429000"/>
            <a:chExt cx="889646" cy="116278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008201" y="3634187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923928" y="3904984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4008202" y="4244073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008202" y="4253233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9 8 1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346028" y="3429000"/>
              <a:ext cx="264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타원 68"/>
          <p:cNvSpPr/>
          <p:nvPr/>
        </p:nvSpPr>
        <p:spPr>
          <a:xfrm>
            <a:off x="2520244" y="3309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577691" y="3355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22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" y="1094209"/>
            <a:ext cx="6753225" cy="399097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cdata2.tsherpa.co.kr/tsherpa/MultiMedia/Flash/2020/curri/index.html?flashxmlnum=yuni4856&amp;classa=A8-C1-32-MM-MM-04-02-03-0-0-0-0&amp;classno=MM_32_04/suh_0302_01_0003/suh_0302_01_0003_205_1.html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228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115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4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15055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75143" y="2944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60900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746657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91" y="980728"/>
            <a:ext cx="6918956" cy="63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67048" y="1092062"/>
            <a:ext cx="6101196" cy="464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 smtClean="0">
                <a:solidFill>
                  <a:schemeClr val="tx1"/>
                </a:solidFill>
              </a:rPr>
              <a:t>일의 자리에서 올림이 있는 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</a:rPr>
              <a:t>세 자리 수</a:t>
            </a:r>
            <a:r>
              <a:rPr lang="en-US" altLang="ko-KR" sz="1800" dirty="0" smtClean="0">
                <a:solidFill>
                  <a:schemeClr val="tx1"/>
                </a:solidFill>
              </a:rPr>
              <a:t>)×(</a:t>
            </a:r>
            <a:r>
              <a:rPr lang="ko-KR" altLang="en-US" sz="1800" dirty="0" smtClean="0">
                <a:solidFill>
                  <a:schemeClr val="tx1"/>
                </a:solidFill>
              </a:rPr>
              <a:t>한 자리 수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를 계산해 봅시다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6" y="1066372"/>
            <a:ext cx="561856" cy="2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170107" y="1280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606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91017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102370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수아와 지호 중 계산 결과가 더 큰 곱셈을 들고 있는 사람은 누구일까요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302" y="2210727"/>
            <a:ext cx="4752975" cy="21907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5226103" y="2257537"/>
            <a:ext cx="684076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지호</a:t>
            </a:r>
            <a:endParaRPr lang="ko-KR" altLang="en-US" sz="1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139400" y="2257537"/>
            <a:ext cx="684076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수아</a:t>
            </a:r>
            <a:endParaRPr lang="ko-KR" altLang="en-US" sz="1900" dirty="0"/>
          </a:p>
        </p:txBody>
      </p:sp>
      <p:sp>
        <p:nvSpPr>
          <p:cNvPr id="29" name="TextBox 28"/>
          <p:cNvSpPr txBox="1"/>
          <p:nvPr/>
        </p:nvSpPr>
        <p:spPr>
          <a:xfrm>
            <a:off x="3131840" y="4617132"/>
            <a:ext cx="68022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94" y="4809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43708" y="3717032"/>
            <a:ext cx="972108" cy="396044"/>
          </a:xfrm>
          <a:prstGeom prst="rect">
            <a:avLst/>
          </a:prstGeom>
          <a:solidFill>
            <a:srgbClr val="EAF5E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071087" y="3789040"/>
            <a:ext cx="972108" cy="396044"/>
          </a:xfrm>
          <a:prstGeom prst="rect">
            <a:avLst/>
          </a:prstGeom>
          <a:solidFill>
            <a:srgbClr val="EAF5E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34691" y="3722693"/>
            <a:ext cx="1009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213×4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74577" y="3712244"/>
            <a:ext cx="1009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437×2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337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bg.png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\app\resource\contents\lesson01\ops\lesson01\images\mm_32_1_02_06_01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20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59532" y="102370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수아와 지호 중 계산 결과가 더 큰 곱셈을 들고 있는 사람은 누구일까요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302" y="2210727"/>
            <a:ext cx="4752975" cy="21907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5226103" y="2257537"/>
            <a:ext cx="684076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지호</a:t>
            </a:r>
            <a:endParaRPr lang="ko-KR" altLang="en-US" sz="1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139400" y="2257537"/>
            <a:ext cx="684076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수아</a:t>
            </a:r>
            <a:endParaRPr lang="ko-KR" altLang="en-US" sz="1900" dirty="0"/>
          </a:p>
        </p:txBody>
      </p:sp>
      <p:sp>
        <p:nvSpPr>
          <p:cNvPr id="29" name="TextBox 28"/>
          <p:cNvSpPr txBox="1"/>
          <p:nvPr/>
        </p:nvSpPr>
        <p:spPr>
          <a:xfrm>
            <a:off x="3131840" y="4617132"/>
            <a:ext cx="68022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94" y="4809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43708" y="3717032"/>
            <a:ext cx="972108" cy="396044"/>
          </a:xfrm>
          <a:prstGeom prst="rect">
            <a:avLst/>
          </a:prstGeom>
          <a:solidFill>
            <a:srgbClr val="EAF5E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071087" y="3789040"/>
            <a:ext cx="972108" cy="396044"/>
          </a:xfrm>
          <a:prstGeom prst="rect">
            <a:avLst/>
          </a:prstGeom>
          <a:solidFill>
            <a:srgbClr val="EAF5E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34691" y="3722693"/>
            <a:ext cx="1009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213×4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74577" y="3712244"/>
            <a:ext cx="10091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437×2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853139" y="3320988"/>
            <a:ext cx="889646" cy="1169150"/>
            <a:chOff x="1022958" y="2110393"/>
            <a:chExt cx="889646" cy="1169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56791" y="2110393"/>
              <a:ext cx="264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923928" y="3323651"/>
            <a:ext cx="889646" cy="1162787"/>
            <a:chOff x="3923928" y="3429000"/>
            <a:chExt cx="889646" cy="116278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008201" y="3634187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4 3 7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923928" y="3904984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4008202" y="4244073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008202" y="4253233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8 7 4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346028" y="3429000"/>
              <a:ext cx="264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31163" y="4602614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따라서 지호의 곱셈이 계산 결과가 더 큽니다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0508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3071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일의 자리에서 올림이 있는 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자리 수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계산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719572" y="1964159"/>
            <a:ext cx="586865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일의 자리에서 올림이 있는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일의 자리 계산이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같거나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크면 십의 자리로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올림합니다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0929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19572" y="3134471"/>
            <a:ext cx="5688632" cy="1986717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30" y="324898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699074" y="3530655"/>
            <a:ext cx="1434673" cy="1209603"/>
            <a:chOff x="3497367" y="1653227"/>
            <a:chExt cx="1434673" cy="12096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524790" y="189806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599892" y="2478109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497367" y="216886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661710" y="2507949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868839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4156871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444903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739320" y="1933401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145439" y="1653227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48" y="405648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63" y="405403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823310" y="3518863"/>
            <a:ext cx="1434673" cy="1220717"/>
            <a:chOff x="2771800" y="2065315"/>
            <a:chExt cx="1434673" cy="122071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2799223" y="232126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874325" y="2901311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2771800" y="2592062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2936143" y="2931151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3143272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3431304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3719336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4013753" y="2356603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421412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81025" y="3518863"/>
            <a:ext cx="1434673" cy="1218269"/>
            <a:chOff x="4829515" y="2065315"/>
            <a:chExt cx="1434673" cy="121826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4856938" y="2318817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932040" y="2898863"/>
              <a:ext cx="11394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4829515" y="2589614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4993858" y="2928703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5200987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71A03C4-38FA-4F89-937D-6E13819190CF}"/>
                </a:ext>
              </a:extLst>
            </p:cNvPr>
            <p:cNvCxnSpPr/>
            <p:nvPr/>
          </p:nvCxnSpPr>
          <p:spPr bwMode="auto">
            <a:xfrm>
              <a:off x="5489019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5777051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60170A8-81C1-4BBC-8462-4FA2AA537B64}"/>
                </a:ext>
              </a:extLst>
            </p:cNvPr>
            <p:cNvCxnSpPr/>
            <p:nvPr/>
          </p:nvCxnSpPr>
          <p:spPr bwMode="auto">
            <a:xfrm>
              <a:off x="6071468" y="2354155"/>
              <a:ext cx="0" cy="86130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5471651" y="2065315"/>
              <a:ext cx="32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+mn-ea"/>
                <a:ea typeface="+mn-ea"/>
              </a:rPr>
              <a:t>[</a:t>
            </a:r>
            <a:r>
              <a:rPr lang="ko-KR" altLang="en-US" sz="1000" dirty="0" smtClean="0">
                <a:latin typeface="+mn-ea"/>
                <a:ea typeface="+mn-ea"/>
              </a:rPr>
              <a:t>핵심 정리</a:t>
            </a:r>
            <a:r>
              <a:rPr lang="en-US" altLang="ko-KR" sz="1000" dirty="0" smtClean="0">
                <a:latin typeface="+mn-ea"/>
                <a:ea typeface="+mn-ea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+mn-ea"/>
                <a:ea typeface="+mn-ea"/>
              </a:rPr>
              <a:t>화살표 좌우로 움직이는 이벤트 있음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  <a:r>
              <a:rPr lang="ko-KR" altLang="en-US" sz="1000" dirty="0" smtClean="0">
                <a:latin typeface="+mn-ea"/>
                <a:ea typeface="+mn-ea"/>
              </a:rPr>
              <a:t>화살표 클릭하면 우측 내용이 하나씩 나타남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algn="just"/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  <a:hlinkClick r:id="rId5"/>
              </a:rPr>
              <a:t>https://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  <a:hlinkClick r:id="rId5"/>
              </a:rPr>
              <a:t>cdata2.tsherpa.co.kr/tsherpa/multimedia/Flash/2022/curri/index.html?flashxmlnum=yrhj07&amp;classno=E-curri03-math-H_2022/31/suh_h_0301_01_0002/suh_h_0301_01_0002_301_1.html&amp;id=1440183&amp;classa=1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just"/>
            <a:r>
              <a:rPr lang="ko-KR" altLang="en-US" sz="1000" dirty="0" smtClean="0">
                <a:latin typeface="+mn-ea"/>
                <a:ea typeface="+mn-ea"/>
              </a:rPr>
              <a:t>링크 참고</a:t>
            </a:r>
            <a:endParaRPr lang="en-US" altLang="ko-KR" sz="1000" dirty="0">
              <a:latin typeface="+mn-ea"/>
              <a:ea typeface="+mn-ea"/>
            </a:endParaRPr>
          </a:p>
          <a:p>
            <a:pPr algn="just"/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+mn-ea"/>
              <a:ea typeface="+mn-ea"/>
            </a:endParaRPr>
          </a:p>
          <a:p>
            <a:pPr marL="228600" indent="-228600" algn="just"/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331010" y="931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370515" y="3692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463323" y="37071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8890" y="2953338"/>
            <a:ext cx="47749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98" y="307642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3-2_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1_03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수 모형을 보고         안에 알맞은 수를 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8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2894242" y="4116554"/>
            <a:ext cx="4006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69904" y="4120171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89" y="39688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914" y="2212756"/>
            <a:ext cx="5095875" cy="149542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267744" y="4118073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29" y="39667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43"/>
          <p:cNvSpPr txBox="1"/>
          <p:nvPr/>
        </p:nvSpPr>
        <p:spPr>
          <a:xfrm>
            <a:off x="3517208" y="4123440"/>
            <a:ext cx="4006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88983" y="4120334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75" y="39321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141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\app\resource\contents\lesson01\ops\lesson01\images\mm_32_1_02_07_02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353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수 모형을 보고         안에 알맞은 수를 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8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2894242" y="4116554"/>
            <a:ext cx="4006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69904" y="4120171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89" y="39688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914" y="2212756"/>
            <a:ext cx="5095875" cy="149542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267744" y="4118073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29" y="39667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43"/>
          <p:cNvSpPr txBox="1"/>
          <p:nvPr/>
        </p:nvSpPr>
        <p:spPr>
          <a:xfrm>
            <a:off x="3517208" y="4123440"/>
            <a:ext cx="4006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88983" y="4120334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75" y="39321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251520" y="3805818"/>
            <a:ext cx="6667165" cy="1395464"/>
            <a:chOff x="207825" y="3838394"/>
            <a:chExt cx="6667165" cy="139546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001473"/>
              <a:ext cx="6667165" cy="1044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383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7544" y="439768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327</a:t>
              </a:r>
              <a:r>
                <a:rPr lang="ko-KR" altLang="en-US" sz="1600" dirty="0" smtClean="0">
                  <a:latin typeface="+mn-ea"/>
                  <a:ea typeface="+mn-ea"/>
                </a:rPr>
                <a:t>이 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묶음 있으므로 </a:t>
              </a:r>
              <a:r>
                <a:rPr lang="en-US" altLang="ko-KR" sz="1600" dirty="0" smtClean="0">
                  <a:latin typeface="+mn-ea"/>
                  <a:ea typeface="+mn-ea"/>
                </a:rPr>
                <a:t>327×2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654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8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53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9" t="-301" r="9224" b="3708"/>
          <a:stretch/>
        </p:blipFill>
        <p:spPr>
          <a:xfrm>
            <a:off x="71500" y="843288"/>
            <a:ext cx="6912768" cy="470994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3435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인형극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공연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30967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mm_32_1_02_02_01_ani.mp4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8" y="144878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34524" y="2296219"/>
            <a:ext cx="2065494" cy="2295871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0" y="2276872"/>
            <a:ext cx="430129" cy="27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951820" y="2628264"/>
            <a:ext cx="1525415" cy="1513207"/>
            <a:chOff x="3059832" y="1688446"/>
            <a:chExt cx="1525415" cy="151320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2   1   9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29835" y="1713353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17315" y="2816932"/>
              <a:ext cx="1138047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8   7   6 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490" y="285183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249" y="16884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1" name="그룹 110"/>
          <p:cNvGrpSpPr/>
          <p:nvPr/>
        </p:nvGrpSpPr>
        <p:grpSpPr>
          <a:xfrm>
            <a:off x="791580" y="2672916"/>
            <a:ext cx="1525415" cy="1440160"/>
            <a:chOff x="3059832" y="1731183"/>
            <a:chExt cx="1525415" cy="1440160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30538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1   3   7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27549" y="1731183"/>
              <a:ext cx="3300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90578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10531" y="2786622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8461" y="2786622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78421" y="2786622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수 크기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25px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738773" y="2626786"/>
            <a:ext cx="1525415" cy="1513207"/>
            <a:chOff x="3059832" y="1688446"/>
            <a:chExt cx="1525415" cy="1513207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0   7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29835" y="1713353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17315" y="2816932"/>
              <a:ext cx="1138047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9   2   1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490" y="285183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249" y="16884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3" name="타원 132"/>
          <p:cNvSpPr/>
          <p:nvPr/>
        </p:nvSpPr>
        <p:spPr>
          <a:xfrm>
            <a:off x="3418883" y="24677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5223690" y="24910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8" y="144878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34524" y="2296219"/>
            <a:ext cx="2065494" cy="2295871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0" y="2276872"/>
            <a:ext cx="430129" cy="27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951820" y="2628264"/>
            <a:ext cx="1525415" cy="1513207"/>
            <a:chOff x="3059832" y="1688446"/>
            <a:chExt cx="1525415" cy="151320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2   1   9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29835" y="1713353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17315" y="2816932"/>
              <a:ext cx="1138047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8   7   6 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490" y="285183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249" y="16884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1" name="그룹 110"/>
          <p:cNvGrpSpPr/>
          <p:nvPr/>
        </p:nvGrpSpPr>
        <p:grpSpPr>
          <a:xfrm>
            <a:off x="791580" y="2672916"/>
            <a:ext cx="1525415" cy="1440160"/>
            <a:chOff x="3059832" y="1731183"/>
            <a:chExt cx="1525415" cy="1440160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30538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1   3   7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27549" y="1731183"/>
              <a:ext cx="3300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90578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4110531" y="2786622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38461" y="2786622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78421" y="2786622"/>
              <a:ext cx="330051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4738773" y="2626786"/>
            <a:ext cx="1525415" cy="1513207"/>
            <a:chOff x="3059832" y="1688446"/>
            <a:chExt cx="1525415" cy="1513207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0   7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29835" y="1713353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17315" y="2816932"/>
              <a:ext cx="1138047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9   2   1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490" y="285183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249" y="16884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51520" y="1844824"/>
            <a:ext cx="6667165" cy="3392462"/>
            <a:chOff x="207825" y="1841396"/>
            <a:chExt cx="6667165" cy="339246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004712"/>
              <a:ext cx="6667165" cy="30410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8413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727684" y="2194738"/>
            <a:ext cx="889646" cy="1176837"/>
            <a:chOff x="1022958" y="2102706"/>
            <a:chExt cx="889646" cy="117683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250806" y="2196238"/>
            <a:ext cx="889646" cy="1176837"/>
            <a:chOff x="1022958" y="2102706"/>
            <a:chExt cx="889646" cy="117683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762474" y="2197738"/>
            <a:ext cx="889646" cy="1176837"/>
            <a:chOff x="1022958" y="2102706"/>
            <a:chExt cx="889646" cy="117683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8 7 6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1727684" y="3581311"/>
            <a:ext cx="889646" cy="1176837"/>
            <a:chOff x="1022958" y="2102706"/>
            <a:chExt cx="889646" cy="1176837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250806" y="3582811"/>
            <a:ext cx="889646" cy="1176837"/>
            <a:chOff x="1022958" y="2102706"/>
            <a:chExt cx="889646" cy="117683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4762474" y="3584311"/>
            <a:ext cx="889646" cy="1176837"/>
            <a:chOff x="1022958" y="2102706"/>
            <a:chExt cx="889646" cy="117683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9 2 1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384" y="29198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849" y="292636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60" y="429309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25" y="429963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268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115×5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915816" y="3368315"/>
            <a:ext cx="7116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/>
          <p:cNvSpPr txBox="1"/>
          <p:nvPr/>
        </p:nvSpPr>
        <p:spPr>
          <a:xfrm>
            <a:off x="3570641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초콜릿이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들어 있는 초콜릿은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647564" y="1734078"/>
            <a:ext cx="4345194" cy="2734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4992758" y="1734078"/>
            <a:ext cx="169275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47564" y="2043596"/>
            <a:ext cx="375566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타원 72"/>
          <p:cNvSpPr/>
          <p:nvPr/>
        </p:nvSpPr>
        <p:spPr>
          <a:xfrm>
            <a:off x="4815075" y="1833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115×5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915816" y="3368315"/>
            <a:ext cx="7116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/>
          <p:cNvSpPr txBox="1"/>
          <p:nvPr/>
        </p:nvSpPr>
        <p:spPr>
          <a:xfrm>
            <a:off x="3570641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849" y="4109648"/>
              <a:ext cx="5006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 smtClean="0">
                  <a:latin typeface="+mn-ea"/>
                  <a:ea typeface="+mn-ea"/>
                </a:rPr>
                <a:t>초콜릿이 한 상자에 </a:t>
              </a:r>
              <a:r>
                <a:rPr lang="en-US" altLang="ko-KR" sz="1600" dirty="0" smtClean="0">
                  <a:latin typeface="+mn-ea"/>
                  <a:ea typeface="+mn-ea"/>
                </a:rPr>
                <a:t>115</a:t>
              </a:r>
              <a:r>
                <a:rPr lang="ko-KR" altLang="en-US" sz="1600" dirty="0" smtClean="0">
                  <a:latin typeface="+mn-ea"/>
                  <a:ea typeface="+mn-ea"/>
                </a:rPr>
                <a:t>개씩 들어 있으므로 </a:t>
              </a:r>
              <a:r>
                <a:rPr lang="en-US" altLang="ko-KR" sz="1600" dirty="0" smtClean="0">
                  <a:latin typeface="+mn-ea"/>
                  <a:ea typeface="+mn-ea"/>
                </a:rPr>
                <a:t>5</a:t>
              </a:r>
              <a:r>
                <a:rPr lang="ko-KR" altLang="en-US" sz="1600" dirty="0" smtClean="0">
                  <a:latin typeface="+mn-ea"/>
                  <a:ea typeface="+mn-ea"/>
                </a:rPr>
                <a:t>상자에 들어 있는 초콜릿의 수는 </a:t>
              </a:r>
              <a:r>
                <a:rPr lang="en-US" altLang="ko-KR" sz="1600" dirty="0" smtClean="0">
                  <a:latin typeface="+mn-ea"/>
                  <a:ea typeface="+mn-ea"/>
                </a:rPr>
                <a:t>115×5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575(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초콜릿이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들어 있는 초콜릿은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647564" y="1734078"/>
            <a:ext cx="4345194" cy="2734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4992758" y="1734078"/>
            <a:ext cx="169275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647564" y="2043596"/>
            <a:ext cx="375566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8" name="그룹 97"/>
          <p:cNvGrpSpPr/>
          <p:nvPr/>
        </p:nvGrpSpPr>
        <p:grpSpPr>
          <a:xfrm>
            <a:off x="5580112" y="3728327"/>
            <a:ext cx="889646" cy="1176837"/>
            <a:chOff x="1022958" y="2102706"/>
            <a:chExt cx="889646" cy="117683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1 1 5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5 7 5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297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같은 것끼리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 잇기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91580" y="2204864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309×3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91580" y="3068960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428×2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91580" y="3933056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228×3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893834" y="2204864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103×9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93834" y="3068960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114×6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893834" y="3933056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107×8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2323934" y="2514582"/>
            <a:ext cx="2375830" cy="1581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stCxn id="60" idx="2"/>
            <a:endCxn id="65" idx="2"/>
          </p:cNvCxnSpPr>
          <p:nvPr/>
        </p:nvCxnSpPr>
        <p:spPr bwMode="auto">
          <a:xfrm>
            <a:off x="2232901" y="3374994"/>
            <a:ext cx="2415179" cy="86409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62" idx="6"/>
            <a:endCxn id="64" idx="6"/>
          </p:cNvCxnSpPr>
          <p:nvPr/>
        </p:nvCxnSpPr>
        <p:spPr bwMode="auto">
          <a:xfrm flipV="1">
            <a:off x="2342074" y="3374994"/>
            <a:ext cx="2412857" cy="86409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타원 3"/>
          <p:cNvSpPr/>
          <p:nvPr/>
        </p:nvSpPr>
        <p:spPr>
          <a:xfrm>
            <a:off x="2231740" y="2456892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232901" y="3320988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234062" y="4185084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645758" y="2456892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646919" y="3320988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648080" y="4185084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43311" y="2036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151145" y="1780128"/>
            <a:ext cx="2509087" cy="244716"/>
            <a:chOff x="5769785" y="1902948"/>
            <a:chExt cx="2509087" cy="244716"/>
          </a:xfrm>
        </p:grpSpPr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점을 </a:t>
              </a:r>
              <a:r>
                <a:rPr lang="ko-KR" altLang="en-US" sz="900" b="1" dirty="0" smtClean="0">
                  <a:latin typeface="+mn-ea"/>
                  <a:ea typeface="+mn-ea"/>
                </a:rPr>
                <a:t>드래그</a:t>
              </a:r>
              <a:r>
                <a:rPr lang="ko-KR" altLang="en-US" sz="900" dirty="0" smtClean="0">
                  <a:latin typeface="+mn-ea"/>
                  <a:ea typeface="+mn-ea"/>
                </a:rPr>
                <a:t>하여 옳은 답과 </a:t>
              </a:r>
              <a:r>
                <a:rPr lang="ko-KR" altLang="en-US" sz="900" b="1" dirty="0" smtClean="0">
                  <a:latin typeface="+mn-ea"/>
                  <a:ea typeface="+mn-ea"/>
                </a:rPr>
                <a:t>연결</a:t>
              </a:r>
              <a:r>
                <a:rPr lang="ko-KR" altLang="en-US" sz="900" dirty="0" smtClean="0">
                  <a:latin typeface="+mn-ea"/>
                  <a:ea typeface="+mn-ea"/>
                </a:rPr>
                <a:t>하세요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106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같은 것끼리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791580" y="2204864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309×3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91580" y="3068960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428×2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91580" y="3933056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228×3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893834" y="2204864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103×9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93834" y="3068960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114×6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893834" y="3933056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107×8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2323934" y="2514582"/>
            <a:ext cx="2375830" cy="1581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stCxn id="60" idx="2"/>
            <a:endCxn id="65" idx="2"/>
          </p:cNvCxnSpPr>
          <p:nvPr/>
        </p:nvCxnSpPr>
        <p:spPr bwMode="auto">
          <a:xfrm>
            <a:off x="2232901" y="3374994"/>
            <a:ext cx="2415179" cy="86409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>
            <a:stCxn id="62" idx="6"/>
            <a:endCxn id="64" idx="6"/>
          </p:cNvCxnSpPr>
          <p:nvPr/>
        </p:nvCxnSpPr>
        <p:spPr bwMode="auto">
          <a:xfrm flipV="1">
            <a:off x="2342074" y="3374994"/>
            <a:ext cx="2412857" cy="86409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타원 3"/>
          <p:cNvSpPr/>
          <p:nvPr/>
        </p:nvSpPr>
        <p:spPr>
          <a:xfrm>
            <a:off x="2231740" y="2456892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232901" y="3320988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234062" y="4185084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645758" y="2456892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646919" y="3320988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648080" y="4185084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4151145" y="1780128"/>
            <a:ext cx="2509087" cy="244716"/>
            <a:chOff x="5769785" y="1902948"/>
            <a:chExt cx="2509087" cy="244716"/>
          </a:xfrm>
        </p:grpSpPr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점을 </a:t>
              </a:r>
              <a:r>
                <a:rPr lang="ko-KR" altLang="en-US" sz="900" b="1" dirty="0" smtClean="0">
                  <a:latin typeface="+mn-ea"/>
                  <a:ea typeface="+mn-ea"/>
                </a:rPr>
                <a:t>드래그</a:t>
              </a:r>
              <a:r>
                <a:rPr lang="ko-KR" altLang="en-US" sz="900" dirty="0" smtClean="0">
                  <a:latin typeface="+mn-ea"/>
                  <a:ea typeface="+mn-ea"/>
                </a:rPr>
                <a:t>하여 옳은 답과 </a:t>
              </a:r>
              <a:r>
                <a:rPr lang="ko-KR" altLang="en-US" sz="900" b="1" dirty="0" smtClean="0">
                  <a:latin typeface="+mn-ea"/>
                  <a:ea typeface="+mn-ea"/>
                </a:rPr>
                <a:t>연결</a:t>
              </a:r>
              <a:r>
                <a:rPr lang="ko-KR" altLang="en-US" sz="900" dirty="0" smtClean="0">
                  <a:latin typeface="+mn-ea"/>
                  <a:ea typeface="+mn-ea"/>
                </a:rPr>
                <a:t>하세요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51520" y="1844824"/>
            <a:ext cx="6667165" cy="3392462"/>
            <a:chOff x="207825" y="1841396"/>
            <a:chExt cx="6667165" cy="339246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004712"/>
              <a:ext cx="6667165" cy="30410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8413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727684" y="2194738"/>
            <a:ext cx="889646" cy="1176837"/>
            <a:chOff x="1022958" y="2102706"/>
            <a:chExt cx="889646" cy="117683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9 2 7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250806" y="2196238"/>
            <a:ext cx="889646" cy="1176837"/>
            <a:chOff x="1022958" y="2102706"/>
            <a:chExt cx="889646" cy="117683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4762474" y="2197738"/>
            <a:ext cx="889646" cy="1176837"/>
            <a:chOff x="1022958" y="2102706"/>
            <a:chExt cx="889646" cy="117683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2 2 8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6 8 4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727684" y="3581311"/>
            <a:ext cx="889646" cy="1176837"/>
            <a:chOff x="1022958" y="2102706"/>
            <a:chExt cx="889646" cy="117683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9 2 7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250806" y="3582811"/>
            <a:ext cx="889646" cy="1176837"/>
            <a:chOff x="1022958" y="2102706"/>
            <a:chExt cx="889646" cy="117683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1 1 4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6 8 4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4762474" y="3584311"/>
            <a:ext cx="889646" cy="1176837"/>
            <a:chOff x="1022958" y="2102706"/>
            <a:chExt cx="889646" cy="117683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161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117×4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915816" y="3368315"/>
            <a:ext cx="7116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3570641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공깃돌이 한 통에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통에 들어 있는 공깃돌은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4932040" y="1734078"/>
            <a:ext cx="169275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타원 79"/>
          <p:cNvSpPr/>
          <p:nvPr/>
        </p:nvSpPr>
        <p:spPr>
          <a:xfrm>
            <a:off x="4815075" y="1833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653020" y="2024844"/>
            <a:ext cx="345092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666316" y="1734078"/>
            <a:ext cx="4248472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86443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729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2908863" y="2864434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117×4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7313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915816" y="3368315"/>
            <a:ext cx="7116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3570641" y="3372973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4932040" y="1734078"/>
            <a:ext cx="169275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666316" y="1734078"/>
            <a:ext cx="4248472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9" name="그룹 48"/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3849" y="4109648"/>
              <a:ext cx="5006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공깃돌이 한 통에 </a:t>
              </a:r>
              <a:r>
                <a:rPr lang="en-US" altLang="ko-KR" sz="1600" dirty="0" smtClean="0">
                  <a:latin typeface="+mn-ea"/>
                  <a:ea typeface="+mn-ea"/>
                </a:rPr>
                <a:t>117</a:t>
              </a:r>
              <a:r>
                <a:rPr lang="ko-KR" altLang="en-US" sz="1600" dirty="0" smtClean="0">
                  <a:latin typeface="+mn-ea"/>
                  <a:ea typeface="+mn-ea"/>
                </a:rPr>
                <a:t>개씩 들어 있으므로 </a:t>
              </a:r>
              <a:r>
                <a:rPr lang="en-US" altLang="ko-KR" sz="1600" dirty="0" smtClean="0">
                  <a:latin typeface="+mn-ea"/>
                  <a:ea typeface="+mn-ea"/>
                </a:rPr>
                <a:t>4</a:t>
              </a:r>
              <a:r>
                <a:rPr lang="ko-KR" altLang="en-US" sz="1600" dirty="0">
                  <a:latin typeface="+mn-ea"/>
                  <a:ea typeface="+mn-ea"/>
                </a:rPr>
                <a:t>통</a:t>
              </a:r>
              <a:r>
                <a:rPr lang="ko-KR" altLang="en-US" sz="1600" dirty="0" smtClean="0">
                  <a:latin typeface="+mn-ea"/>
                  <a:ea typeface="+mn-ea"/>
                </a:rPr>
                <a:t>에 들어 있는 공깃돌의 수는 </a:t>
              </a:r>
              <a:r>
                <a:rPr lang="en-US" altLang="ko-KR" sz="1600" dirty="0" smtClean="0">
                  <a:latin typeface="+mn-ea"/>
                  <a:ea typeface="+mn-ea"/>
                </a:rPr>
                <a:t>117×4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468(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공깃돌이 한 통에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통에 들어 있는 공깃돌은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 bwMode="auto">
          <a:xfrm>
            <a:off x="653020" y="2024844"/>
            <a:ext cx="345092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그룹 57"/>
          <p:cNvGrpSpPr/>
          <p:nvPr/>
        </p:nvGrpSpPr>
        <p:grpSpPr>
          <a:xfrm>
            <a:off x="5580112" y="3728327"/>
            <a:ext cx="889646" cy="1176837"/>
            <a:chOff x="1022958" y="2102706"/>
            <a:chExt cx="889646" cy="117683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1 1 7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4 6 8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197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6079915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1403648" y="2204864"/>
            <a:ext cx="1453407" cy="2499292"/>
            <a:chOff x="3059832" y="2024844"/>
            <a:chExt cx="1453407" cy="249929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15876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63631" y="3164610"/>
              <a:ext cx="777600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322" y="3086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185" y="2804570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289103" y="3607981"/>
              <a:ext cx="1152128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0   0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064" y="347911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09083" y="4064710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290752" y="4139415"/>
              <a:ext cx="1152128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604" y="41794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4054697" y="2204864"/>
            <a:ext cx="1453407" cy="2499292"/>
            <a:chOff x="3059832" y="2024844"/>
            <a:chExt cx="1453407" cy="249929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185" y="3212976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3   3   9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15876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663631" y="2828255"/>
              <a:ext cx="777600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</a:t>
              </a:r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322" y="289660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09083" y="4064710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290752" y="4139415"/>
              <a:ext cx="1152128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</a:t>
              </a:r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876" y="417061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8343" y="3584339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6   0   0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549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619672" y="2628264"/>
            <a:ext cx="1525415" cy="1513207"/>
            <a:chOff x="3059832" y="1688446"/>
            <a:chExt cx="1525415" cy="151320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29835" y="1713353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08689" y="2816932"/>
              <a:ext cx="1138047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7   2 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490" y="285183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249" y="16884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0" name="그룹 89"/>
          <p:cNvGrpSpPr/>
          <p:nvPr/>
        </p:nvGrpSpPr>
        <p:grpSpPr>
          <a:xfrm>
            <a:off x="3910681" y="2626786"/>
            <a:ext cx="1525415" cy="1513207"/>
            <a:chOff x="3059832" y="1688446"/>
            <a:chExt cx="1525415" cy="15132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2   1   6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29835" y="1713353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08689" y="2816932"/>
              <a:ext cx="1138047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8   6   4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490" y="285183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249" y="16884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664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rcRect l="52084" r="7663"/>
          <a:stretch/>
        </p:blipFill>
        <p:spPr>
          <a:xfrm>
            <a:off x="395536" y="1664804"/>
            <a:ext cx="2838665" cy="3766771"/>
          </a:xfrm>
          <a:prstGeom prst="rect">
            <a:avLst/>
          </a:prstGeom>
        </p:spPr>
      </p:pic>
      <p:sp>
        <p:nvSpPr>
          <p:cNvPr id="57" name="모서리가 둥근 직사각형 56"/>
          <p:cNvSpPr/>
          <p:nvPr/>
        </p:nvSpPr>
        <p:spPr>
          <a:xfrm>
            <a:off x="251520" y="1574011"/>
            <a:ext cx="3107461" cy="3857563"/>
          </a:xfrm>
          <a:prstGeom prst="roundRect">
            <a:avLst/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1988840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 인형극 공연을 본 사람의 수입니다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991" y="2276872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395839" y="1134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25" y="488669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3333516" y="4827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106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SA32102.psd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46988" y="1604189"/>
            <a:ext cx="215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216</a:t>
            </a:r>
            <a:r>
              <a:rPr lang="ko-KR" altLang="en-US" sz="1900" dirty="0" smtClean="0">
                <a:latin typeface="+mn-ea"/>
                <a:ea typeface="+mn-ea"/>
              </a:rPr>
              <a:t>명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두 번 공연</a:t>
            </a:r>
          </a:p>
        </p:txBody>
      </p:sp>
      <p:sp>
        <p:nvSpPr>
          <p:cNvPr id="55" name="타원 54"/>
          <p:cNvSpPr/>
          <p:nvPr/>
        </p:nvSpPr>
        <p:spPr>
          <a:xfrm>
            <a:off x="2383171" y="1510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배경을 하늘색으로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8105" y="4293654"/>
            <a:ext cx="3590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1619672" y="2628264"/>
            <a:ext cx="1525415" cy="1513207"/>
            <a:chOff x="3059832" y="1688446"/>
            <a:chExt cx="1525415" cy="151320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29835" y="1713353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17315" y="2816932"/>
              <a:ext cx="1138047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7   2 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490" y="285183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249" y="16884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0" name="그룹 89"/>
          <p:cNvGrpSpPr/>
          <p:nvPr/>
        </p:nvGrpSpPr>
        <p:grpSpPr>
          <a:xfrm>
            <a:off x="3910681" y="2626786"/>
            <a:ext cx="1525415" cy="1513207"/>
            <a:chOff x="3059832" y="1688446"/>
            <a:chExt cx="1525415" cy="15132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3195854" y="2024844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2   1   6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3059832" y="2384884"/>
              <a:ext cx="13664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3187884" y="2778746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729835" y="1713353"/>
              <a:ext cx="3300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3317315" y="2816932"/>
              <a:ext cx="1138047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8   6   4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490" y="285183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249" y="16884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51520" y="1844824"/>
            <a:ext cx="6667165" cy="3392462"/>
            <a:chOff x="207825" y="1841396"/>
            <a:chExt cx="6667165" cy="339246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004712"/>
              <a:ext cx="6667165" cy="30410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8413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727684" y="2194738"/>
            <a:ext cx="889646" cy="1176837"/>
            <a:chOff x="1022958" y="2102706"/>
            <a:chExt cx="889646" cy="117683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250806" y="2196238"/>
            <a:ext cx="889646" cy="1176837"/>
            <a:chOff x="1022958" y="2102706"/>
            <a:chExt cx="889646" cy="117683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762474" y="2197738"/>
            <a:ext cx="889646" cy="1176837"/>
            <a:chOff x="1022958" y="2102706"/>
            <a:chExt cx="889646" cy="117683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3 7 2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727684" y="3581311"/>
            <a:ext cx="889646" cy="1176837"/>
            <a:chOff x="1022958" y="2102706"/>
            <a:chExt cx="889646" cy="117683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3250806" y="3582811"/>
            <a:ext cx="889646" cy="1176837"/>
            <a:chOff x="1022958" y="2102706"/>
            <a:chExt cx="889646" cy="117683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762474" y="3584311"/>
            <a:ext cx="889646" cy="1176837"/>
            <a:chOff x="1022958" y="2102706"/>
            <a:chExt cx="889646" cy="1176837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8 6 4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384" y="29198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849" y="292636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60" y="429309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25" y="429963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343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018371" y="1092168"/>
            <a:ext cx="212562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 잇기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관계 있는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것끼리 이어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791580" y="2204864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429×2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791580" y="3068960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128×3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91580" y="3933056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309×3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893834" y="2204864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927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893834" y="3068960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858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893834" y="3933056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</a:rPr>
              <a:t>3</a:t>
            </a:r>
            <a:r>
              <a:rPr lang="en-US" altLang="ko-KR" sz="1900" dirty="0" smtClean="0">
                <a:solidFill>
                  <a:schemeClr val="tx1"/>
                </a:solidFill>
              </a:rPr>
              <a:t>84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>
            <a:endCxn id="90" idx="2"/>
          </p:cNvCxnSpPr>
          <p:nvPr/>
        </p:nvCxnSpPr>
        <p:spPr bwMode="auto">
          <a:xfrm>
            <a:off x="2323934" y="2514582"/>
            <a:ext cx="2322985" cy="86041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타원 91"/>
          <p:cNvSpPr/>
          <p:nvPr/>
        </p:nvSpPr>
        <p:spPr>
          <a:xfrm>
            <a:off x="643311" y="2036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151145" y="1780128"/>
            <a:ext cx="2509087" cy="244716"/>
            <a:chOff x="5769785" y="1902948"/>
            <a:chExt cx="2509087" cy="244716"/>
          </a:xfrm>
        </p:grpSpPr>
        <p:pic>
          <p:nvPicPr>
            <p:cNvPr id="9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점을 </a:t>
              </a:r>
              <a:r>
                <a:rPr lang="ko-KR" altLang="en-US" sz="900" b="1" dirty="0" smtClean="0">
                  <a:latin typeface="+mn-ea"/>
                  <a:ea typeface="+mn-ea"/>
                </a:rPr>
                <a:t>드래그</a:t>
              </a:r>
              <a:r>
                <a:rPr lang="ko-KR" altLang="en-US" sz="900" dirty="0" smtClean="0">
                  <a:latin typeface="+mn-ea"/>
                  <a:ea typeface="+mn-ea"/>
                </a:rPr>
                <a:t>하여 옳은 답과 </a:t>
              </a:r>
              <a:r>
                <a:rPr lang="ko-KR" altLang="en-US" sz="900" b="1" dirty="0" smtClean="0">
                  <a:latin typeface="+mn-ea"/>
                  <a:ea typeface="+mn-ea"/>
                </a:rPr>
                <a:t>연결</a:t>
              </a:r>
              <a:r>
                <a:rPr lang="ko-KR" altLang="en-US" sz="900" dirty="0" smtClean="0">
                  <a:latin typeface="+mn-ea"/>
                  <a:ea typeface="+mn-ea"/>
                </a:rPr>
                <a:t>하세요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 bwMode="auto">
          <a:xfrm>
            <a:off x="2340913" y="3400872"/>
            <a:ext cx="2322985" cy="82590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 flipV="1">
            <a:off x="2288068" y="2517274"/>
            <a:ext cx="2411696" cy="172819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타원 85"/>
          <p:cNvSpPr/>
          <p:nvPr/>
        </p:nvSpPr>
        <p:spPr>
          <a:xfrm>
            <a:off x="2231740" y="2456892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2232901" y="3320988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2234062" y="4185084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4645758" y="2456892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646919" y="3320988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4648080" y="4185084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67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관계 있는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791580" y="2204864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429×2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791580" y="3068960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128×3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91580" y="3933056"/>
            <a:ext cx="1334350" cy="6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309×3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893834" y="2204864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927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893834" y="3068960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858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893834" y="3933056"/>
            <a:ext cx="1334350" cy="612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</a:rPr>
              <a:t>3</a:t>
            </a:r>
            <a:r>
              <a:rPr lang="en-US" altLang="ko-KR" sz="1900" dirty="0" smtClean="0">
                <a:solidFill>
                  <a:schemeClr val="tx1"/>
                </a:solidFill>
              </a:rPr>
              <a:t>84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>
            <a:endCxn id="90" idx="2"/>
          </p:cNvCxnSpPr>
          <p:nvPr/>
        </p:nvCxnSpPr>
        <p:spPr bwMode="auto">
          <a:xfrm>
            <a:off x="2323934" y="2514582"/>
            <a:ext cx="2322985" cy="86041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3" name="그룹 92"/>
          <p:cNvGrpSpPr/>
          <p:nvPr/>
        </p:nvGrpSpPr>
        <p:grpSpPr>
          <a:xfrm>
            <a:off x="4151145" y="1780128"/>
            <a:ext cx="2509087" cy="244716"/>
            <a:chOff x="5769785" y="1902948"/>
            <a:chExt cx="2509087" cy="244716"/>
          </a:xfrm>
        </p:grpSpPr>
        <p:pic>
          <p:nvPicPr>
            <p:cNvPr id="9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점을 </a:t>
              </a:r>
              <a:r>
                <a:rPr lang="ko-KR" altLang="en-US" sz="900" b="1" dirty="0" smtClean="0">
                  <a:latin typeface="+mn-ea"/>
                  <a:ea typeface="+mn-ea"/>
                </a:rPr>
                <a:t>드래그</a:t>
              </a:r>
              <a:r>
                <a:rPr lang="ko-KR" altLang="en-US" sz="900" dirty="0" smtClean="0">
                  <a:latin typeface="+mn-ea"/>
                  <a:ea typeface="+mn-ea"/>
                </a:rPr>
                <a:t>하여 옳은 답과 </a:t>
              </a:r>
              <a:r>
                <a:rPr lang="ko-KR" altLang="en-US" sz="900" b="1" dirty="0" smtClean="0">
                  <a:latin typeface="+mn-ea"/>
                  <a:ea typeface="+mn-ea"/>
                </a:rPr>
                <a:t>연결</a:t>
              </a:r>
              <a:r>
                <a:rPr lang="ko-KR" altLang="en-US" sz="900" dirty="0" smtClean="0">
                  <a:latin typeface="+mn-ea"/>
                  <a:ea typeface="+mn-ea"/>
                </a:rPr>
                <a:t>하세요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 bwMode="auto">
          <a:xfrm>
            <a:off x="2340913" y="3400872"/>
            <a:ext cx="2322985" cy="82590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 flipV="1">
            <a:off x="2288068" y="2517274"/>
            <a:ext cx="2411696" cy="172819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타원 85"/>
          <p:cNvSpPr/>
          <p:nvPr/>
        </p:nvSpPr>
        <p:spPr>
          <a:xfrm>
            <a:off x="2231740" y="2456892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2232901" y="3320988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2234062" y="4185084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4645758" y="2456892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646919" y="3320988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4648080" y="4185084"/>
            <a:ext cx="108012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51520" y="3212976"/>
            <a:ext cx="6667165" cy="2024310"/>
            <a:chOff x="207825" y="3209548"/>
            <a:chExt cx="6667165" cy="202431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378290"/>
              <a:ext cx="6667165" cy="16675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2095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727684" y="3581311"/>
            <a:ext cx="889646" cy="1176837"/>
            <a:chOff x="1022958" y="2102706"/>
            <a:chExt cx="889646" cy="117683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250806" y="3582811"/>
            <a:ext cx="889646" cy="1176837"/>
            <a:chOff x="1022958" y="2102706"/>
            <a:chExt cx="889646" cy="117683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3 8 4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762474" y="3584311"/>
            <a:ext cx="889646" cy="1176837"/>
            <a:chOff x="1022958" y="2102706"/>
            <a:chExt cx="889646" cy="117683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3 0 9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9 2 7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817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초콜릿이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들어 있는 초콜릿은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647564" y="1751330"/>
            <a:ext cx="432048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4968044" y="1751330"/>
            <a:ext cx="1670677" cy="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13096" y="2042428"/>
            <a:ext cx="379013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395813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46667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908863" y="3958138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116×4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3825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915816" y="4462019"/>
            <a:ext cx="7116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47178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3570641" y="4466677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484116" y="20424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https://cdata2.tsherpa.co.kr/tsherpa/MultiMedia/Flash/2020/curri/MM_32_04/suh_0302_01_0003/images/suh_0302_01_0003_401_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69" y="2464903"/>
            <a:ext cx="5778247" cy="11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09425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11"/>
                        </a:rPr>
                        <a:t>https://cdata2.tsherpa.co.kr/tsherpa/MultiMedia/Flash/2020/curri/MM_32_04/suh_0302_01_0003/images/suh_0302_01_0003_401_4.png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872214" y="3039924"/>
            <a:ext cx="95684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초콜릿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상자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2391017" y="3041582"/>
            <a:ext cx="95684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초콜릿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상자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3909820" y="3043240"/>
            <a:ext cx="95684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초콜릿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상자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5451357" y="3044898"/>
            <a:ext cx="95684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초콜릿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상자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초콜릿이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들어 있는 초콜릿은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647564" y="1751330"/>
            <a:ext cx="432048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4968044" y="1751330"/>
            <a:ext cx="1670677" cy="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13096" y="2042428"/>
            <a:ext cx="379013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395813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46667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908863" y="3958138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116×4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3825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915816" y="4462019"/>
            <a:ext cx="7116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47178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3570641" y="4466677"/>
            <a:ext cx="425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https://cdata2.tsherpa.co.kr/tsherpa/MultiMedia/Flash/2020/curri/MM_32_04/suh_0302_01_0003/images/suh_0302_01_0003_401_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69" y="2464903"/>
            <a:ext cx="5778247" cy="11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872214" y="3039924"/>
            <a:ext cx="95684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초콜릿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상자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2391017" y="3041582"/>
            <a:ext cx="95684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초콜릿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상자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3909820" y="3043240"/>
            <a:ext cx="95684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초콜릿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상자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5451357" y="3044898"/>
            <a:ext cx="95684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초콜릿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상자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69125" y="3429000"/>
            <a:ext cx="6667165" cy="1736279"/>
            <a:chOff x="225430" y="3461576"/>
            <a:chExt cx="6667165" cy="17362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628148"/>
              <a:ext cx="6667165" cy="1378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46157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3849" y="4109648"/>
              <a:ext cx="5006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초콜릿이 한 상자에 </a:t>
              </a:r>
              <a:r>
                <a:rPr lang="en-US" altLang="ko-KR" sz="1600" dirty="0" smtClean="0">
                  <a:latin typeface="+mn-ea"/>
                  <a:ea typeface="+mn-ea"/>
                </a:rPr>
                <a:t>116</a:t>
              </a:r>
              <a:r>
                <a:rPr lang="ko-KR" altLang="en-US" sz="1600" dirty="0" smtClean="0">
                  <a:latin typeface="+mn-ea"/>
                  <a:ea typeface="+mn-ea"/>
                </a:rPr>
                <a:t>개씩 들어 있으므로 </a:t>
              </a:r>
              <a:r>
                <a:rPr lang="en-US" altLang="ko-KR" sz="1600" dirty="0">
                  <a:latin typeface="+mn-ea"/>
                  <a:ea typeface="+mn-ea"/>
                </a:rPr>
                <a:t>4</a:t>
              </a:r>
              <a:r>
                <a:rPr lang="ko-KR" altLang="en-US" sz="1600" dirty="0" smtClean="0">
                  <a:latin typeface="+mn-ea"/>
                  <a:ea typeface="+mn-ea"/>
                </a:rPr>
                <a:t>상자에 들어 있는 초콜릿의 수는 </a:t>
              </a:r>
              <a:r>
                <a:rPr lang="en-US" altLang="ko-KR" sz="1600" dirty="0" smtClean="0">
                  <a:latin typeface="+mn-ea"/>
                  <a:ea typeface="+mn-ea"/>
                </a:rPr>
                <a:t>116×4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464(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580112" y="3728327"/>
            <a:ext cx="889646" cy="1176837"/>
            <a:chOff x="1022958" y="2102706"/>
            <a:chExt cx="889646" cy="117683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1 1 6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4 6 4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210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21509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미술 수업 준비물로 색종이를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학년 전체 학생에게 한 명당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묶음씩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색종이는 모두 몇 묶음이 필요한지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17181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168860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915816" y="4175558"/>
            <a:ext cx="7116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44314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3563888" y="4180216"/>
            <a:ext cx="6914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묶음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2908863" y="2024844"/>
            <a:ext cx="382337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647564" y="2338663"/>
            <a:ext cx="72008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47564" y="1715415"/>
            <a:ext cx="608467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타원 63"/>
          <p:cNvSpPr/>
          <p:nvPr/>
        </p:nvSpPr>
        <p:spPr>
          <a:xfrm>
            <a:off x="6489293" y="24445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647564" y="2006092"/>
            <a:ext cx="2253910" cy="1875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73266"/>
              </p:ext>
            </p:extLst>
          </p:nvPr>
        </p:nvGraphicFramePr>
        <p:xfrm>
          <a:off x="503548" y="2991036"/>
          <a:ext cx="6096002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611298318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4073379156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489688629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2383953811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1212315572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3533169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반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학생 수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553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93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21509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미술 수업 준비물로 색종이를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학년 전체 학생에게 한 명당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묶음씩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색종이는 모두 몇 묶음이 필요한지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217181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2168860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915816" y="4175558"/>
            <a:ext cx="71166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1" y="44314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3563888" y="4180216"/>
            <a:ext cx="6914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묶음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2908863" y="2024844"/>
            <a:ext cx="382337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647564" y="2338663"/>
            <a:ext cx="72008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647564" y="1715415"/>
            <a:ext cx="608467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647564" y="2006092"/>
            <a:ext cx="2253910" cy="1875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73266"/>
              </p:ext>
            </p:extLst>
          </p:nvPr>
        </p:nvGraphicFramePr>
        <p:xfrm>
          <a:off x="503548" y="2991036"/>
          <a:ext cx="6096002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611298318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4073379156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489688629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2383953811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1212315572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3533169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반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학생 수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553231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269125" y="3429000"/>
            <a:ext cx="6667165" cy="1736279"/>
            <a:chOff x="225430" y="3461576"/>
            <a:chExt cx="6667165" cy="173627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25430" y="3628148"/>
              <a:ext cx="6667165" cy="13788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46157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3849" y="3965632"/>
              <a:ext cx="5006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학년 전체 학생의 수는 </a:t>
              </a:r>
              <a:r>
                <a:rPr lang="en-US" altLang="ko-KR" sz="1600" dirty="0" smtClean="0">
                  <a:latin typeface="+mn-ea"/>
                  <a:ea typeface="+mn-ea"/>
                </a:rPr>
                <a:t>104</a:t>
              </a:r>
              <a:r>
                <a:rPr lang="ko-KR" altLang="en-US" sz="1600" dirty="0" smtClean="0">
                  <a:latin typeface="+mn-ea"/>
                  <a:ea typeface="+mn-ea"/>
                </a:rPr>
                <a:t>명이고 한 명당 </a:t>
              </a:r>
              <a:r>
                <a:rPr lang="en-US" altLang="ko-KR" sz="1600" dirty="0" smtClean="0">
                  <a:latin typeface="+mn-ea"/>
                  <a:ea typeface="+mn-ea"/>
                </a:rPr>
                <a:t>5</a:t>
              </a:r>
              <a:r>
                <a:rPr lang="ko-KR" altLang="en-US" sz="1600" dirty="0" err="1" smtClean="0">
                  <a:latin typeface="+mn-ea"/>
                  <a:ea typeface="+mn-ea"/>
                </a:rPr>
                <a:t>묶음씩</a:t>
              </a:r>
              <a:r>
                <a:rPr lang="ko-KR" altLang="en-US" sz="1600" dirty="0" smtClean="0">
                  <a:latin typeface="+mn-ea"/>
                  <a:ea typeface="+mn-ea"/>
                </a:rPr>
                <a:t>  주려고 하므로 필요한 색종이 묶음의 수는 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pPr algn="just"/>
              <a:r>
                <a:rPr lang="en-US" altLang="ko-KR" sz="1600" dirty="0" smtClean="0">
                  <a:latin typeface="+mn-ea"/>
                  <a:ea typeface="+mn-ea"/>
                </a:rPr>
                <a:t>104×5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520(</a:t>
              </a:r>
              <a:r>
                <a:rPr lang="ko-KR" altLang="en-US" sz="1600" dirty="0" smtClean="0">
                  <a:latin typeface="+mn-ea"/>
                  <a:ea typeface="+mn-ea"/>
                </a:rPr>
                <a:t>묶음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580112" y="3692323"/>
            <a:ext cx="889646" cy="1176837"/>
            <a:chOff x="1022958" y="2102706"/>
            <a:chExt cx="889646" cy="117683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1" y="2321943"/>
              <a:ext cx="80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22958" y="2592740"/>
              <a:ext cx="882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7232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107232" y="2940989"/>
              <a:ext cx="80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5 2 0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424482" y="2102706"/>
              <a:ext cx="310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066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suh_p_0302_01_0003_401_1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725" r="7663"/>
          <a:stretch/>
        </p:blipFill>
        <p:spPr>
          <a:xfrm>
            <a:off x="64654" y="1245096"/>
            <a:ext cx="6873794" cy="414344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38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SA32102.psd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5729" y="1808820"/>
            <a:ext cx="37001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공원 한가운데 있는 공연장에서 인형극을 하고 있네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한 번에 </a:t>
            </a:r>
            <a:r>
              <a:rPr lang="en-US" altLang="ko-KR" sz="1900" dirty="0" smtClean="0">
                <a:latin typeface="+mn-ea"/>
                <a:ea typeface="+mn-ea"/>
              </a:rPr>
              <a:t>216</a:t>
            </a:r>
            <a:r>
              <a:rPr lang="ko-KR" altLang="en-US" sz="1900" dirty="0" smtClean="0">
                <a:latin typeface="+mn-ea"/>
                <a:ea typeface="+mn-ea"/>
              </a:rPr>
              <a:t>명만 들어갈 수 있대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오늘은 두 번 공연했는데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모두 자리가 가득 </a:t>
            </a:r>
            <a:r>
              <a:rPr lang="ko-KR" altLang="en-US" sz="1900" dirty="0" err="1" smtClean="0">
                <a:latin typeface="+mn-ea"/>
                <a:ea typeface="+mn-ea"/>
              </a:rPr>
              <a:t>찼대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우와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얼마나 재미있으면 자리가 금방 찰까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87824" y="15145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배경을 하늘색으로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105" y="4293654"/>
            <a:ext cx="3590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 l="52084" r="7663"/>
          <a:stretch/>
        </p:blipFill>
        <p:spPr>
          <a:xfrm>
            <a:off x="431540" y="1664804"/>
            <a:ext cx="2838665" cy="3766771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251520" y="1574011"/>
            <a:ext cx="3107461" cy="3857563"/>
          </a:xfrm>
          <a:prstGeom prst="roundRect">
            <a:avLst/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6988" y="1604189"/>
            <a:ext cx="215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216</a:t>
            </a:r>
            <a:r>
              <a:rPr lang="ko-KR" altLang="en-US" sz="1900" dirty="0" smtClean="0">
                <a:latin typeface="+mn-ea"/>
                <a:ea typeface="+mn-ea"/>
              </a:rPr>
              <a:t>명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두 번 공연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1988840"/>
            <a:ext cx="302989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번 공연할 때 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볼 수 있고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두 번의 공연 모두 자리가 가득 찼다는 것입니다</a:t>
            </a:r>
            <a:r>
              <a:rPr lang="en-US" altLang="ko-KR" sz="18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064" y="2845812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25" y="488669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2823900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일의 자리에서 올림이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9351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l="3725" t="53576" r="53950"/>
          <a:stretch/>
        </p:blipFill>
        <p:spPr>
          <a:xfrm>
            <a:off x="2179723" y="2143948"/>
            <a:ext cx="3283210" cy="192354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공연을 본 사람은 모두 몇 명인지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989970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21805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5650778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067944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8" y="1743780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공연을 본 사람은 모두 몇 명일지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8303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8138" y="4300064"/>
            <a:ext cx="643811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생각하면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번이므로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명쯤일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 같습니다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0" y="434132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41" y="46852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4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62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17" y="365820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767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SA32102.psd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5017256" y="3773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187488" y="2279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7755" y="2235040"/>
            <a:ext cx="215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216</a:t>
            </a:r>
            <a:r>
              <a:rPr lang="ko-KR" altLang="en-US" sz="1900" dirty="0" smtClean="0">
                <a:latin typeface="+mn-ea"/>
                <a:ea typeface="+mn-ea"/>
              </a:rPr>
              <a:t>명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두 번 공연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907704" y="2143948"/>
            <a:ext cx="3384376" cy="2048104"/>
          </a:xfrm>
          <a:prstGeom prst="roundRect">
            <a:avLst/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배경을 하늘색으로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8105" y="4293654"/>
            <a:ext cx="3590925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725" r="7663"/>
          <a:stretch/>
        </p:blipFill>
        <p:spPr>
          <a:xfrm>
            <a:off x="64654" y="1245096"/>
            <a:ext cx="6873794" cy="414344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38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SA32102.psd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5729" y="1808820"/>
            <a:ext cx="37001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공원 한가운데 있는 공연장에서 인형극을 하고 있네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한 번에 </a:t>
            </a:r>
            <a:r>
              <a:rPr lang="en-US" altLang="ko-KR" sz="1900" dirty="0" smtClean="0">
                <a:latin typeface="+mn-ea"/>
                <a:ea typeface="+mn-ea"/>
              </a:rPr>
              <a:t>216</a:t>
            </a:r>
            <a:r>
              <a:rPr lang="ko-KR" altLang="en-US" sz="1900" dirty="0" smtClean="0">
                <a:latin typeface="+mn-ea"/>
                <a:ea typeface="+mn-ea"/>
              </a:rPr>
              <a:t>명만 들어갈 수 있대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오늘은 두 번 공연했는데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모두 자리가 가득 </a:t>
            </a:r>
            <a:r>
              <a:rPr lang="ko-KR" altLang="en-US" sz="1900" dirty="0" err="1" smtClean="0">
                <a:latin typeface="+mn-ea"/>
                <a:ea typeface="+mn-ea"/>
              </a:rPr>
              <a:t>찼대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우와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얼마나 재미있으면 자리가 금방 찰까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87824" y="15145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배경을 하늘색으로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105" y="4293654"/>
            <a:ext cx="3590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8524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43553</TotalTime>
  <Words>4852</Words>
  <Application>Microsoft Office PowerPoint</Application>
  <PresentationFormat>화면 슬라이드 쇼(4:3)</PresentationFormat>
  <Paragraphs>1480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7692</cp:revision>
  <dcterms:created xsi:type="dcterms:W3CDTF">2008-07-15T12:19:11Z</dcterms:created>
  <dcterms:modified xsi:type="dcterms:W3CDTF">2022-06-09T07:21:03Z</dcterms:modified>
</cp:coreProperties>
</file>