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51"/>
  </p:notesMasterIdLst>
  <p:handoutMasterIdLst>
    <p:handoutMasterId r:id="rId52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097" r:id="rId9"/>
    <p:sldId id="1289" r:id="rId10"/>
    <p:sldId id="1464" r:id="rId11"/>
    <p:sldId id="1417" r:id="rId12"/>
    <p:sldId id="1418" r:id="rId13"/>
    <p:sldId id="1391" r:id="rId14"/>
    <p:sldId id="1465" r:id="rId15"/>
    <p:sldId id="1422" r:id="rId16"/>
    <p:sldId id="1423" r:id="rId17"/>
    <p:sldId id="1466" r:id="rId18"/>
    <p:sldId id="1467" r:id="rId19"/>
    <p:sldId id="1468" r:id="rId20"/>
    <p:sldId id="1313" r:id="rId21"/>
    <p:sldId id="1469" r:id="rId22"/>
    <p:sldId id="1402" r:id="rId23"/>
    <p:sldId id="1401" r:id="rId24"/>
    <p:sldId id="1470" r:id="rId25"/>
    <p:sldId id="1297" r:id="rId26"/>
    <p:sldId id="1315" r:id="rId27"/>
    <p:sldId id="1316" r:id="rId28"/>
    <p:sldId id="1425" r:id="rId29"/>
    <p:sldId id="1471" r:id="rId30"/>
    <p:sldId id="1426" r:id="rId31"/>
    <p:sldId id="1472" r:id="rId32"/>
    <p:sldId id="1427" r:id="rId33"/>
    <p:sldId id="1473" r:id="rId34"/>
    <p:sldId id="1428" r:id="rId35"/>
    <p:sldId id="1480" r:id="rId36"/>
    <p:sldId id="1429" r:id="rId37"/>
    <p:sldId id="1474" r:id="rId38"/>
    <p:sldId id="1430" r:id="rId39"/>
    <p:sldId id="1481" r:id="rId40"/>
    <p:sldId id="1431" r:id="rId41"/>
    <p:sldId id="1475" r:id="rId42"/>
    <p:sldId id="1460" r:id="rId43"/>
    <p:sldId id="1476" r:id="rId44"/>
    <p:sldId id="1477" r:id="rId45"/>
    <p:sldId id="1433" r:id="rId46"/>
    <p:sldId id="1478" r:id="rId47"/>
    <p:sldId id="1446" r:id="rId48"/>
    <p:sldId id="1479" r:id="rId49"/>
    <p:sldId id="1435" r:id="rId5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5EF"/>
    <a:srgbClr val="F7C1C9"/>
    <a:srgbClr val="805744"/>
    <a:srgbClr val="AE7C65"/>
    <a:srgbClr val="F6F1D4"/>
    <a:srgbClr val="C1E8ED"/>
    <a:srgbClr val="FFD01B"/>
    <a:srgbClr val="F496C0"/>
    <a:srgbClr val="FDEADA"/>
    <a:srgbClr val="F6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7138" autoAdjust="0"/>
  </p:normalViewPr>
  <p:slideViewPr>
    <p:cSldViewPr>
      <p:cViewPr varScale="1">
        <p:scale>
          <a:sx n="111" d="100"/>
          <a:sy n="111" d="100"/>
        </p:scale>
        <p:origin x="159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4-0-0-0-0&amp;classno=MM_32_04/suh_0302_01_0004/suh_0302_01_0004_205_1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data2.tsherpa.co.kr/tsherpa/multimedia/Flash/2022/curri/index.html?flashxmlnum=yrhj07&amp;classno=E-curri03-math-H_2022/31/suh_h_0301_01_0002/suh_h_0301_01_0002_301_1.html&amp;id=1440183&amp;classa=1" TargetMode="Externa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12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332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8193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민주가 놀이 기구를 타고 간 거리는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56715" y="138698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88550" y="13823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17523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171921" y="4947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8138" y="2168860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놓아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수모형의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개수를 세어 보면 알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0" y="221012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74" y="22520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31540" y="2960948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곱셈으로 구할 수 있습니다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2" y="300220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76" y="30441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40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민주가 놀이 기구를 타고 간 거리는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56715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88550" y="13823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17523" y="138320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9" name="TextBox 43"/>
          <p:cNvSpPr txBox="1"/>
          <p:nvPr/>
        </p:nvSpPr>
        <p:spPr>
          <a:xfrm>
            <a:off x="373127" y="1664804"/>
            <a:ext cx="65725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민주가 놀이 기구를 타고 간 거리는 모두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59832" y="4353730"/>
            <a:ext cx="10375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142×4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32" y="46834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193998" y="3804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6"/>
          <a:srcRect l="47595" t="32099" b="20315"/>
          <a:stretch/>
        </p:blipFill>
        <p:spPr>
          <a:xfrm>
            <a:off x="1835696" y="2496836"/>
            <a:ext cx="3345224" cy="1743561"/>
          </a:xfrm>
          <a:prstGeom prst="rect">
            <a:avLst/>
          </a:prstGeom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17" y="3717867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747372" y="2276872"/>
            <a:ext cx="25688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전체 길이 </a:t>
            </a:r>
            <a:r>
              <a:rPr lang="en-US" altLang="ko-KR" sz="1900" dirty="0" smtClean="0">
                <a:latin typeface="+mn-ea"/>
                <a:ea typeface="+mn-ea"/>
              </a:rPr>
              <a:t>142 m, 4</a:t>
            </a:r>
            <a:r>
              <a:rPr lang="ko-KR" altLang="en-US" sz="1900" dirty="0" smtClean="0">
                <a:latin typeface="+mn-ea"/>
                <a:ea typeface="+mn-ea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28382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142×4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25px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보기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195736" y="2911586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6" name="직사각형 65"/>
          <p:cNvSpPr/>
          <p:nvPr/>
        </p:nvSpPr>
        <p:spPr>
          <a:xfrm>
            <a:off x="2195736" y="3271626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7" name="직사각형 66"/>
          <p:cNvSpPr/>
          <p:nvPr/>
        </p:nvSpPr>
        <p:spPr>
          <a:xfrm>
            <a:off x="2195736" y="3667670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8" name="직사각형 67"/>
          <p:cNvSpPr/>
          <p:nvPr/>
        </p:nvSpPr>
        <p:spPr>
          <a:xfrm>
            <a:off x="2563017" y="2911586"/>
            <a:ext cx="6061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2×4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74539" y="3271626"/>
            <a:ext cx="69457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40×4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57117" y="3692351"/>
            <a:ext cx="84673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100×4</a:t>
            </a:r>
            <a:endParaRPr lang="ko-KR" altLang="en-US" sz="1900" dirty="0">
              <a:solidFill>
                <a:srgbClr val="00B050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539552" y="2108175"/>
            <a:ext cx="1609107" cy="2653248"/>
            <a:chOff x="1043609" y="2108175"/>
            <a:chExt cx="1609107" cy="26532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4360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15617" y="2886758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418508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5037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418508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418508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4948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4948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15617" y="4113076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1416348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1806042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183036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직선 연결선 133"/>
            <p:cNvCxnSpPr/>
            <p:nvPr/>
          </p:nvCxnSpPr>
          <p:spPr bwMode="auto">
            <a:xfrm>
              <a:off x="2560030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7" y="328498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1   6   0</a:t>
              </a:r>
              <a:endPara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8" y="3681028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4   0   0</a:t>
              </a:r>
              <a:endParaRPr lang="ko-KR" altLang="en-US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153466" y="1844824"/>
            <a:ext cx="1595593" cy="1706305"/>
            <a:chOff x="1043609" y="1789075"/>
            <a:chExt cx="1595593" cy="1706305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1   4   2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4360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2103" y="2886758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1789075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900" y="17933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3" name="직선 연결선 172"/>
            <p:cNvCxnSpPr/>
            <p:nvPr/>
          </p:nvCxnSpPr>
          <p:spPr bwMode="auto">
            <a:xfrm>
              <a:off x="1416348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454" y="32342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323444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185" y="323765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7" name="직선 연결선 186"/>
            <p:cNvCxnSpPr/>
            <p:nvPr/>
          </p:nvCxnSpPr>
          <p:spPr bwMode="auto">
            <a:xfrm>
              <a:off x="1803431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2181888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/>
          </p:nvCxnSpPr>
          <p:spPr bwMode="auto">
            <a:xfrm>
              <a:off x="2560345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379" y="3833949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92" y="390815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2" name="타원 191"/>
          <p:cNvSpPr/>
          <p:nvPr/>
        </p:nvSpPr>
        <p:spPr>
          <a:xfrm>
            <a:off x="4218228" y="4000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타원 193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4875934" y="1738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33949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142×4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보기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195736" y="2911586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6" name="직사각형 65"/>
          <p:cNvSpPr/>
          <p:nvPr/>
        </p:nvSpPr>
        <p:spPr>
          <a:xfrm>
            <a:off x="2195736" y="3271626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7" name="직사각형 66"/>
          <p:cNvSpPr/>
          <p:nvPr/>
        </p:nvSpPr>
        <p:spPr>
          <a:xfrm>
            <a:off x="2195736" y="3667670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8" name="직사각형 67"/>
          <p:cNvSpPr/>
          <p:nvPr/>
        </p:nvSpPr>
        <p:spPr>
          <a:xfrm>
            <a:off x="2563017" y="2911586"/>
            <a:ext cx="6061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2×4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74539" y="3271626"/>
            <a:ext cx="69457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40×4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57117" y="3692351"/>
            <a:ext cx="84673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100×4</a:t>
            </a:r>
            <a:endParaRPr lang="ko-KR" altLang="en-US" sz="1900" dirty="0">
              <a:solidFill>
                <a:srgbClr val="00B050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539552" y="2108175"/>
            <a:ext cx="1609107" cy="2653248"/>
            <a:chOff x="1043609" y="2108175"/>
            <a:chExt cx="1609107" cy="26532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4360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15617" y="2886758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418508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5037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418508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418508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4948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4948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15617" y="4113076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1416348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1806042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183036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직선 연결선 133"/>
            <p:cNvCxnSpPr/>
            <p:nvPr/>
          </p:nvCxnSpPr>
          <p:spPr bwMode="auto">
            <a:xfrm>
              <a:off x="2560030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7" y="328498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1   6   0</a:t>
              </a:r>
              <a:endPara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8" y="3681028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4   0   0</a:t>
              </a:r>
              <a:endParaRPr lang="ko-KR" altLang="en-US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153466" y="1844824"/>
            <a:ext cx="1595593" cy="1706305"/>
            <a:chOff x="1043609" y="1789075"/>
            <a:chExt cx="1595593" cy="1706305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1   4   2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4360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2103" y="2886758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1789075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900" y="17933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3" name="직선 연결선 172"/>
            <p:cNvCxnSpPr/>
            <p:nvPr/>
          </p:nvCxnSpPr>
          <p:spPr bwMode="auto">
            <a:xfrm>
              <a:off x="1416348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454" y="32342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323444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185" y="323765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7" name="직선 연결선 186"/>
            <p:cNvCxnSpPr/>
            <p:nvPr/>
          </p:nvCxnSpPr>
          <p:spPr bwMode="auto">
            <a:xfrm>
              <a:off x="1803431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2181888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/>
          </p:nvCxnSpPr>
          <p:spPr bwMode="auto">
            <a:xfrm>
              <a:off x="2560345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4376233" y="37386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id="{3C144B13-3326-4145-B574-BEDAE035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학기 때 발주 나간 음성 파일 재사용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B2F736-9F3B-42DE-B523-46E79DE7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4" name="타원 73"/>
          <p:cNvSpPr/>
          <p:nvPr/>
        </p:nvSpPr>
        <p:spPr>
          <a:xfrm>
            <a:off x="4746657" y="37386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28">
            <a:extLst>
              <a:ext uri="{FF2B5EF4-FFF2-40B4-BE49-F238E27FC236}">
                <a16:creationId xmlns:a16="http://schemas.microsoft.com/office/drawing/2014/main" id="{3617FDAC-BBB8-4590-88F9-E455F9BDAB13}"/>
              </a:ext>
            </a:extLst>
          </p:cNvPr>
          <p:cNvSpPr/>
          <p:nvPr/>
        </p:nvSpPr>
        <p:spPr>
          <a:xfrm>
            <a:off x="4773627" y="4121433"/>
            <a:ext cx="1738571" cy="9909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계산한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값을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8D2EFC90-019C-4077-82BF-2C55CB953510}"/>
              </a:ext>
            </a:extLst>
          </p:cNvPr>
          <p:cNvSpPr/>
          <p:nvPr/>
        </p:nvSpPr>
        <p:spPr>
          <a:xfrm rot="5400000" flipV="1">
            <a:off x="4531033" y="4701430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0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탭과 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탭의 식 위치 똑같이 맞춰주세요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73916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보기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540461" y="2122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세로 계산에서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160, 400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각각 무엇을 나타낼까요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142×4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1540" y="4041068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2×4, 160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40×4, 400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100×4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나타냅니다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103" y="4191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2771800" y="1921299"/>
            <a:ext cx="1378342" cy="2047761"/>
            <a:chOff x="2771800" y="2065315"/>
            <a:chExt cx="1378342" cy="204776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4325" y="290131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79812" y="2931151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145796" y="227687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12773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9812" y="315229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85299" y="340327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90786" y="3728355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5  6  8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79812" y="3753036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424635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707904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991173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4438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73916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629023" y="5301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142×4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540" y="3969060"/>
            <a:ext cx="6438118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값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일의 자리에 쓰고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값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십의 자리에 쓰고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백의 자리에 </a:t>
            </a:r>
            <a:r>
              <a:rPr lang="ko-KR" altLang="en-US" sz="1900" b="1" spc="-10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올림하고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 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값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900" b="1" spc="-10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올림한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더해 백의 자리에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씁니다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103" y="41192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2771800" y="1921299"/>
            <a:ext cx="1378342" cy="2047761"/>
            <a:chOff x="2771800" y="2065315"/>
            <a:chExt cx="1378342" cy="204776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4325" y="290131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79812" y="2931151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145796" y="227687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12773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9812" y="315229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85299" y="340327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90786" y="3728355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5  6  8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79812" y="3753036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424635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707904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991173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714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631×7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 크기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25px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보기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39752" y="2911586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6" name="직사각형 65"/>
          <p:cNvSpPr/>
          <p:nvPr/>
        </p:nvSpPr>
        <p:spPr>
          <a:xfrm>
            <a:off x="2339752" y="3271626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7" name="직사각형 66"/>
          <p:cNvSpPr/>
          <p:nvPr/>
        </p:nvSpPr>
        <p:spPr>
          <a:xfrm>
            <a:off x="2339752" y="3667670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8" name="직사각형 67"/>
          <p:cNvSpPr/>
          <p:nvPr/>
        </p:nvSpPr>
        <p:spPr>
          <a:xfrm>
            <a:off x="2707033" y="2911586"/>
            <a:ext cx="6061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1×7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18555" y="3271626"/>
            <a:ext cx="69457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30×7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501133" y="3692351"/>
            <a:ext cx="84673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600×7</a:t>
            </a:r>
            <a:endParaRPr lang="ko-KR" altLang="en-US" sz="1900" dirty="0">
              <a:solidFill>
                <a:srgbClr val="00B050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584411" y="2108175"/>
            <a:ext cx="1717958" cy="2653248"/>
            <a:chOff x="944452" y="2108175"/>
            <a:chExt cx="1717958" cy="26532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971601" y="2492896"/>
              <a:ext cx="156145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71601" y="2886758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418508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5037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418508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418508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4948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4948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71601" y="4113076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1416348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1806042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183036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직선 연결선 133"/>
            <p:cNvCxnSpPr/>
            <p:nvPr/>
          </p:nvCxnSpPr>
          <p:spPr bwMode="auto">
            <a:xfrm>
              <a:off x="2560030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7" y="328498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2   1   0</a:t>
              </a:r>
              <a:endPara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944452" y="3681028"/>
              <a:ext cx="158860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4   2   0   0</a:t>
              </a:r>
              <a:endParaRPr lang="ko-KR" altLang="en-US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66143" y="418508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959" y="44948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직선 연결선 70"/>
            <p:cNvCxnSpPr/>
            <p:nvPr/>
          </p:nvCxnSpPr>
          <p:spPr bwMode="auto">
            <a:xfrm>
              <a:off x="1037259" y="2132856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/>
          <p:cNvGrpSpPr/>
          <p:nvPr/>
        </p:nvGrpSpPr>
        <p:grpSpPr>
          <a:xfrm>
            <a:off x="4119528" y="2547952"/>
            <a:ext cx="1690809" cy="1706305"/>
            <a:chOff x="958087" y="1789075"/>
            <a:chExt cx="1690809" cy="1706305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04308" y="2492896"/>
              <a:ext cx="15287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58087" y="2886758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1789075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900" y="17933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3" name="직선 연결선 172"/>
            <p:cNvCxnSpPr/>
            <p:nvPr/>
          </p:nvCxnSpPr>
          <p:spPr bwMode="auto">
            <a:xfrm>
              <a:off x="1416348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454" y="32342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323444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185" y="323765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7" name="직선 연결선 186"/>
            <p:cNvCxnSpPr/>
            <p:nvPr/>
          </p:nvCxnSpPr>
          <p:spPr bwMode="auto">
            <a:xfrm>
              <a:off x="1803431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2181888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/>
          </p:nvCxnSpPr>
          <p:spPr bwMode="auto">
            <a:xfrm>
              <a:off x="2560345" y="2132856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66099" y="293485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006" y="323624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직선 연결선 73"/>
            <p:cNvCxnSpPr/>
            <p:nvPr/>
          </p:nvCxnSpPr>
          <p:spPr bwMode="auto">
            <a:xfrm>
              <a:off x="1030095" y="2149115"/>
              <a:ext cx="0" cy="118329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타원 193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4898349" y="2367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2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탭과 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탭의 식 위치 똑같이 맞춰주세요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73916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보기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376796" y="2189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세로 계산에서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7, 210, 4200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각각 무엇을 나타낼까요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631×7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1539" y="4041068"/>
            <a:ext cx="650242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1×7, 210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30×7, 4200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600×7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나타냅니다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67" y="43689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2735796" y="1921299"/>
            <a:ext cx="1404156" cy="2047761"/>
            <a:chOff x="2735796" y="2065315"/>
            <a:chExt cx="1404156" cy="204776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4325" y="290131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735796" y="2931151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145796" y="227687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12773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9812" y="315229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2  1  0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770858" y="3403271"/>
              <a:ext cx="125386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4  2  0  0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799223" y="3728355"/>
              <a:ext cx="12309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4  4  1  7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742589" y="375303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424635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707904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991173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2825056" y="2280706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420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73916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629023" y="5301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631×7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7524" y="3969060"/>
            <a:ext cx="6582134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곱한 값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일의 자리에 쓰고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곱한 값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십의 자리에 쓰고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백의 자리에 </a:t>
            </a:r>
            <a:r>
              <a:rPr lang="ko-KR" altLang="en-US" sz="1900" b="1" spc="-10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올림하고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 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곱한 값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천의 자리에 쓰고 백의 자리에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900" b="1" spc="-100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올림한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더해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씁니다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103" y="41192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735796" y="1921299"/>
            <a:ext cx="1404156" cy="2047761"/>
            <a:chOff x="2735796" y="2065315"/>
            <a:chExt cx="1404156" cy="204776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4325" y="290131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735796" y="2931151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145796" y="227687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12773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9812" y="315229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2  1  0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770858" y="3403271"/>
              <a:ext cx="125386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4  2  0  0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799223" y="3728355"/>
              <a:ext cx="12309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4  4  1  7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742589" y="375303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424635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707904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3991173" y="2289332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 flipV="1">
              <a:off x="2825056" y="2280706"/>
              <a:ext cx="0" cy="178774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2265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받아올림수도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25px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581×2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372×4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9089" y="2488860"/>
            <a:ext cx="80443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1162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548" y="26539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310248" y="3590984"/>
            <a:ext cx="8232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1488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83" y="3747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5556" y="2473151"/>
            <a:ext cx="1264843" cy="1407137"/>
            <a:chOff x="647564" y="2088430"/>
            <a:chExt cx="1264843" cy="140713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4 7 3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9 4 6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87624" y="2088430"/>
              <a:ext cx="292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7220" y="2473151"/>
            <a:ext cx="1304660" cy="1455811"/>
            <a:chOff x="2187220" y="2473151"/>
            <a:chExt cx="1304660" cy="145581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9 5 2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337035" y="3316358"/>
              <a:ext cx="11548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398934" y="3366514"/>
              <a:ext cx="103584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472" y="36712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699792" y="2473151"/>
              <a:ext cx="292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891086" y="2378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75262" y="2397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97437"/>
              </p:ext>
            </p:extLst>
          </p:nvPr>
        </p:nvGraphicFramePr>
        <p:xfrm>
          <a:off x="179388" y="149396"/>
          <a:ext cx="8774172" cy="55471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데굴데굴 도토리 자전거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기구를 타고 간 거리 구하는 방법을 생각해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거리 구하기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12~13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십의 자리에서 올림이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12~13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백의 자리에서 올림이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12~13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8011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십의 자리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백의 자리에서 올림이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12~13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십의 자리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백의 자리에서 올림이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해결하기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581×2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372×4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9089" y="2488860"/>
            <a:ext cx="80443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1162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548" y="26539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310248" y="3590984"/>
            <a:ext cx="8232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1488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83" y="3747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5556" y="2473151"/>
            <a:ext cx="1264843" cy="1407137"/>
            <a:chOff x="647564" y="2088430"/>
            <a:chExt cx="1264843" cy="140713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4 7 3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9 4 6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87624" y="2088430"/>
              <a:ext cx="292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187220" y="2473151"/>
            <a:ext cx="1304660" cy="1455811"/>
            <a:chOff x="2187220" y="2473151"/>
            <a:chExt cx="1304660" cy="145581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9 5 2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337035" y="3316358"/>
              <a:ext cx="11548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398934" y="3366514"/>
              <a:ext cx="103584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472" y="36712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13841" y="2473151"/>
              <a:ext cx="292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853139" y="3426337"/>
            <a:ext cx="889646" cy="1169150"/>
            <a:chOff x="1022958" y="2110393"/>
            <a:chExt cx="889646" cy="11691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5 8 1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1 1 6 2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57543" y="2110393"/>
              <a:ext cx="264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923928" y="3429000"/>
            <a:ext cx="889646" cy="1162787"/>
            <a:chOff x="3923928" y="3429000"/>
            <a:chExt cx="889646" cy="116278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008201" y="3634187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3 7 2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923928" y="3904984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4008202" y="4244073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923928" y="4253233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1 4 8 8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58704" y="3429000"/>
              <a:ext cx="264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타원 68"/>
          <p:cNvSpPr/>
          <p:nvPr/>
        </p:nvSpPr>
        <p:spPr>
          <a:xfrm>
            <a:off x="2339386" y="32824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403785" y="3304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53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1700808"/>
            <a:ext cx="6762750" cy="346710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cdata2.tsherpa.co.kr/tsherpa/MultiMedia/Flash/2020/curri/index.html?flashxmlnum=yuni4856&amp;classa=A8-C1-32-MM-MM-04-02-04-0-0-0-0&amp;classno=MM_32_04/suh_0302_01_0004/suh_0302_01_0004_205_1.html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473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581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15055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60900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91" y="980727"/>
            <a:ext cx="6918956" cy="7568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 smtClean="0">
                <a:solidFill>
                  <a:schemeClr val="tx1"/>
                </a:solidFill>
              </a:rPr>
              <a:t>십의 자리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백의 자리에서 올림이 있는 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세 자리 수</a:t>
            </a:r>
            <a:r>
              <a:rPr lang="en-US" altLang="ko-KR" sz="1800" dirty="0" smtClean="0">
                <a:solidFill>
                  <a:schemeClr val="tx1"/>
                </a:solidFill>
              </a:rPr>
              <a:t>)×(</a:t>
            </a:r>
            <a:r>
              <a:rPr lang="ko-KR" altLang="en-US" sz="1800" dirty="0" smtClean="0">
                <a:solidFill>
                  <a:schemeClr val="tx1"/>
                </a:solidFill>
              </a:rPr>
              <a:t>한 자리 수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를 계산해 봅시다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6" y="1066372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170107" y="1280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91017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02370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놀이공원 사탕 가게의 별 모양 사탕 가격은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850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별 모양 사탕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개를 사려면 얼마를 내야 할까요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850×2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916459" y="3368315"/>
            <a:ext cx="10074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95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59532" y="102370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놀이공원 사탕 가게의 별 모양 사탕 가격은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850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별 모양 사탕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개를 사려면 얼마를 내야 할까요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850×2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916459" y="3368315"/>
            <a:ext cx="10074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95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67551" y="3392996"/>
            <a:ext cx="889646" cy="1169150"/>
            <a:chOff x="1022958" y="2110393"/>
            <a:chExt cx="889646" cy="116915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1 7 0 0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67567" y="2110393"/>
              <a:ext cx="264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97082" y="3744325"/>
            <a:ext cx="526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850</a:t>
            </a:r>
            <a:r>
              <a:rPr lang="ko-KR" altLang="en-US" sz="1600" dirty="0" smtClean="0">
                <a:latin typeface="+mn-ea"/>
                <a:ea typeface="+mn-ea"/>
              </a:rPr>
              <a:t>원짜리 별 모양 사탕을 </a:t>
            </a:r>
            <a:r>
              <a:rPr lang="en-US" altLang="ko-KR" sz="1600" dirty="0" smtClean="0">
                <a:latin typeface="+mn-ea"/>
                <a:ea typeface="+mn-ea"/>
              </a:rPr>
              <a:t>2</a:t>
            </a:r>
            <a:r>
              <a:rPr lang="ko-KR" altLang="en-US" sz="1600" dirty="0" smtClean="0">
                <a:latin typeface="+mn-ea"/>
                <a:ea typeface="+mn-ea"/>
              </a:rPr>
              <a:t>개 사려면 </a:t>
            </a:r>
            <a:r>
              <a:rPr lang="en-US" altLang="ko-KR" sz="1600" dirty="0" smtClean="0">
                <a:latin typeface="+mn-ea"/>
                <a:ea typeface="+mn-ea"/>
              </a:rPr>
              <a:t>850×2</a:t>
            </a:r>
            <a:r>
              <a:rPr lang="ko-KR" altLang="en-US" sz="1600" dirty="0" smtClean="0">
                <a:latin typeface="+mn-ea"/>
                <a:ea typeface="+mn-ea"/>
              </a:rPr>
              <a:t>를 계산하면 됩니다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따라서 </a:t>
            </a:r>
            <a:r>
              <a:rPr lang="en-US" altLang="ko-KR" sz="1600" dirty="0" smtClean="0">
                <a:latin typeface="+mn-ea"/>
                <a:ea typeface="+mn-ea"/>
              </a:rPr>
              <a:t>1700</a:t>
            </a:r>
            <a:r>
              <a:rPr lang="ko-KR" altLang="en-US" sz="1600" dirty="0" smtClean="0">
                <a:latin typeface="+mn-ea"/>
                <a:ea typeface="+mn-ea"/>
              </a:rPr>
              <a:t>원을 내야 합니다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8201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3071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십의 자리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백의 자리에서 올림이 있는 </a:t>
            </a:r>
            <a:endParaRPr lang="en-US" altLang="ko-KR" sz="1900" b="1" spc="-150" dirty="0" smtClean="0">
              <a:solidFill>
                <a:srgbClr val="E46C0A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자리 수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계산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719572" y="2207476"/>
            <a:ext cx="586865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십의 자리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백의 자리에서 올림이 있는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올림에 주의하여 일의 자리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십의 자리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백의 자리 순서로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3362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19572" y="3206479"/>
            <a:ext cx="5688632" cy="198671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0" y="33209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760892" y="3602663"/>
            <a:ext cx="1362836" cy="1209603"/>
            <a:chOff x="3497367" y="1653227"/>
            <a:chExt cx="1362836" cy="12096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589873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45439" y="1653227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48" y="412849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63" y="412604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823310" y="3590871"/>
            <a:ext cx="1362836" cy="1220717"/>
            <a:chOff x="2771800" y="2065315"/>
            <a:chExt cx="1362836" cy="122071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4325" y="290131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64306" y="2931151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421412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16334" y="2074838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70835" y="3590871"/>
            <a:ext cx="1357349" cy="1218269"/>
            <a:chOff x="4829515" y="2065315"/>
            <a:chExt cx="1357349" cy="121826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856938" y="231881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855698" y="2898863"/>
              <a:ext cx="124896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4829515" y="2589614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4916534" y="2928703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5200987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5489019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5777051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071468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5471651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5194125" y="2066212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타원 75"/>
          <p:cNvSpPr/>
          <p:nvPr/>
        </p:nvSpPr>
        <p:spPr>
          <a:xfrm>
            <a:off x="1331010" y="931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+mn-ea"/>
                <a:ea typeface="+mn-ea"/>
              </a:rPr>
              <a:t>[</a:t>
            </a:r>
            <a:r>
              <a:rPr lang="ko-KR" altLang="en-US" sz="1000" dirty="0" smtClean="0">
                <a:latin typeface="+mn-ea"/>
                <a:ea typeface="+mn-ea"/>
              </a:rPr>
              <a:t>핵심 정리</a:t>
            </a:r>
            <a:r>
              <a:rPr lang="en-US" altLang="ko-KR" sz="1000" dirty="0" smtClean="0">
                <a:latin typeface="+mn-ea"/>
                <a:ea typeface="+mn-ea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+mn-ea"/>
                <a:ea typeface="+mn-ea"/>
              </a:rPr>
              <a:t>화살표 좌우로 움직이는 이벤트 있음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  <a:r>
              <a:rPr lang="ko-KR" altLang="en-US" sz="1000" dirty="0" smtClean="0">
                <a:latin typeface="+mn-ea"/>
                <a:ea typeface="+mn-ea"/>
              </a:rPr>
              <a:t>화살표 클릭하면 우측 내용이 하나씩 나타남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algn="just"/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https://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cdata2.tsherpa.co.kr/tsherpa/multimedia/Flash/2022/curri/index.html?flashxmlnum=yrhj07&amp;classno=E-curri03-math-H_2022/31/suh_h_0301_01_0002/suh_h_0301_01_0002_301_1.html&amp;id=1440183&amp;classa=1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just"/>
            <a:r>
              <a:rPr lang="ko-KR" altLang="en-US" sz="1000" dirty="0" smtClean="0">
                <a:latin typeface="+mn-ea"/>
                <a:ea typeface="+mn-ea"/>
              </a:rPr>
              <a:t>링크 참고</a:t>
            </a:r>
            <a:endParaRPr lang="en-US" altLang="ko-KR" sz="1000" dirty="0">
              <a:latin typeface="+mn-ea"/>
              <a:ea typeface="+mn-ea"/>
            </a:endParaRPr>
          </a:p>
          <a:p>
            <a:pPr algn="just"/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/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2370515" y="3692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463323" y="3707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4854" y="2953338"/>
            <a:ext cx="53193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2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3-2_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1_04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475656" y="2628264"/>
            <a:ext cx="1525415" cy="1513207"/>
            <a:chOff x="3059832" y="1688446"/>
            <a:chExt cx="1525415" cy="151320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2   5   1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47864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17315" y="2816932"/>
              <a:ext cx="113804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5   3 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490" y="285183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78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43"/>
          <p:cNvSpPr txBox="1"/>
          <p:nvPr/>
        </p:nvSpPr>
        <p:spPr>
          <a:xfrm>
            <a:off x="996321" y="2611281"/>
            <a:ext cx="386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3908860" y="2626517"/>
            <a:ext cx="1815268" cy="1514116"/>
            <a:chOff x="2709445" y="1688446"/>
            <a:chExt cx="1815268" cy="151411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833904" y="2384884"/>
              <a:ext cx="159235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33904" y="2778746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47864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904533" y="2816932"/>
              <a:ext cx="1550829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1   4   4   </a:t>
              </a:r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445" y="29448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78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43"/>
          <p:cNvSpPr txBox="1"/>
          <p:nvPr/>
        </p:nvSpPr>
        <p:spPr>
          <a:xfrm>
            <a:off x="3779912" y="2609534"/>
            <a:ext cx="386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353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475656" y="2628264"/>
            <a:ext cx="1525415" cy="1513207"/>
            <a:chOff x="3059832" y="1688446"/>
            <a:chExt cx="1525415" cy="151320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2   5   1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47864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17315" y="2816932"/>
              <a:ext cx="113804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5   3 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490" y="285183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78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43"/>
          <p:cNvSpPr txBox="1"/>
          <p:nvPr/>
        </p:nvSpPr>
        <p:spPr>
          <a:xfrm>
            <a:off x="996321" y="2611281"/>
            <a:ext cx="386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3908860" y="2626517"/>
            <a:ext cx="1815268" cy="1514116"/>
            <a:chOff x="2709445" y="1688446"/>
            <a:chExt cx="1815268" cy="151411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833904" y="2384884"/>
              <a:ext cx="159235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33904" y="2778746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47864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904533" y="2816932"/>
              <a:ext cx="1550829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1   4   4   </a:t>
              </a:r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445" y="29448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278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43"/>
          <p:cNvSpPr txBox="1"/>
          <p:nvPr/>
        </p:nvSpPr>
        <p:spPr>
          <a:xfrm>
            <a:off x="3779912" y="2609534"/>
            <a:ext cx="386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51520" y="1844824"/>
            <a:ext cx="6667165" cy="3392462"/>
            <a:chOff x="207825" y="1841396"/>
            <a:chExt cx="6667165" cy="339246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004712"/>
              <a:ext cx="6667165" cy="30410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8413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727684" y="2413975"/>
            <a:ext cx="889646" cy="957600"/>
            <a:chOff x="1022958" y="2321943"/>
            <a:chExt cx="889646" cy="95760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250806" y="2196238"/>
            <a:ext cx="889646" cy="1176837"/>
            <a:chOff x="1022958" y="2102706"/>
            <a:chExt cx="889646" cy="117683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45280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762474" y="2197738"/>
            <a:ext cx="889646" cy="1176837"/>
            <a:chOff x="1022958" y="2102706"/>
            <a:chExt cx="889646" cy="117683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7 5 3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42134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727684" y="3800548"/>
            <a:ext cx="889646" cy="957600"/>
            <a:chOff x="1022958" y="2321943"/>
            <a:chExt cx="889646" cy="95760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250806" y="3582811"/>
            <a:ext cx="889646" cy="1176837"/>
            <a:chOff x="1022958" y="2102706"/>
            <a:chExt cx="889646" cy="117683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34378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762474" y="3584311"/>
            <a:ext cx="889646" cy="1176837"/>
            <a:chOff x="1022958" y="2102706"/>
            <a:chExt cx="889646" cy="1176837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1 4 4 8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41228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84" y="29198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49" y="292636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60" y="429309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25" y="429963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109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잇기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관계 있는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모서리가 둥근 직사각형 163"/>
          <p:cNvSpPr/>
          <p:nvPr/>
        </p:nvSpPr>
        <p:spPr>
          <a:xfrm>
            <a:off x="791580" y="2204864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232×4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791580" y="3068960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454×2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791580" y="3933056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271×3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893834" y="2204864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813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4893834" y="3068960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908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4893834" y="3933056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928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>
            <a:endCxn id="182" idx="2"/>
          </p:cNvCxnSpPr>
          <p:nvPr/>
        </p:nvCxnSpPr>
        <p:spPr bwMode="auto">
          <a:xfrm>
            <a:off x="2323934" y="2514582"/>
            <a:ext cx="2324146" cy="172450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1" name="타원 170"/>
          <p:cNvSpPr/>
          <p:nvPr/>
        </p:nvSpPr>
        <p:spPr>
          <a:xfrm>
            <a:off x="643311" y="2036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4151145" y="1780128"/>
            <a:ext cx="2509087" cy="244716"/>
            <a:chOff x="5769785" y="1902948"/>
            <a:chExt cx="2509087" cy="244716"/>
          </a:xfrm>
        </p:grpSpPr>
        <p:pic>
          <p:nvPicPr>
            <p:cNvPr id="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" name="TextBox 173"/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점을 </a:t>
              </a:r>
              <a:r>
                <a:rPr lang="ko-KR" altLang="en-US" sz="900" b="1" dirty="0" smtClean="0">
                  <a:latin typeface="+mn-ea"/>
                  <a:ea typeface="+mn-ea"/>
                </a:rPr>
                <a:t>드래그</a:t>
              </a:r>
              <a:r>
                <a:rPr lang="ko-KR" altLang="en-US" sz="900" dirty="0" smtClean="0">
                  <a:latin typeface="+mn-ea"/>
                  <a:ea typeface="+mn-ea"/>
                </a:rPr>
                <a:t>하여 옳은 답과 </a:t>
              </a:r>
              <a:r>
                <a:rPr lang="ko-KR" altLang="en-US" sz="900" b="1" dirty="0" smtClean="0">
                  <a:latin typeface="+mn-ea"/>
                  <a:ea typeface="+mn-ea"/>
                </a:rPr>
                <a:t>연결</a:t>
              </a:r>
              <a:r>
                <a:rPr lang="ko-KR" altLang="en-US" sz="900" dirty="0" smtClean="0">
                  <a:latin typeface="+mn-ea"/>
                  <a:ea typeface="+mn-ea"/>
                </a:rPr>
                <a:t>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  <p:cxnSp>
        <p:nvCxnSpPr>
          <p:cNvPr id="175" name="직선 연결선 174"/>
          <p:cNvCxnSpPr>
            <a:endCxn id="181" idx="2"/>
          </p:cNvCxnSpPr>
          <p:nvPr/>
        </p:nvCxnSpPr>
        <p:spPr bwMode="auto">
          <a:xfrm flipV="1">
            <a:off x="2340913" y="3374994"/>
            <a:ext cx="2306006" cy="2587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직선 연결선 175"/>
          <p:cNvCxnSpPr/>
          <p:nvPr/>
        </p:nvCxnSpPr>
        <p:spPr bwMode="auto">
          <a:xfrm flipV="1">
            <a:off x="2288068" y="2517274"/>
            <a:ext cx="2411696" cy="172819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타원 176"/>
          <p:cNvSpPr/>
          <p:nvPr/>
        </p:nvSpPr>
        <p:spPr>
          <a:xfrm>
            <a:off x="2231740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232901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2234062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645758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4646919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4648080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7" t="162" r="6828" b="1513"/>
          <a:stretch/>
        </p:blipFill>
        <p:spPr>
          <a:xfrm>
            <a:off x="71500" y="872716"/>
            <a:ext cx="6912768" cy="468052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873435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데굴데굴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도토리 자전거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39260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mm_32_1_03_02_01_ani.mp4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관계 있는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모서리가 둥근 직사각형 163"/>
          <p:cNvSpPr/>
          <p:nvPr/>
        </p:nvSpPr>
        <p:spPr>
          <a:xfrm>
            <a:off x="791580" y="2204864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232×4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791580" y="3068960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454×2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791580" y="3933056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271×3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893834" y="2204864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813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4893834" y="3068960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908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4893834" y="3933056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928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>
            <a:endCxn id="182" idx="2"/>
          </p:cNvCxnSpPr>
          <p:nvPr/>
        </p:nvCxnSpPr>
        <p:spPr bwMode="auto">
          <a:xfrm>
            <a:off x="2323934" y="2514582"/>
            <a:ext cx="2324146" cy="172450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2" name="그룹 171"/>
          <p:cNvGrpSpPr/>
          <p:nvPr/>
        </p:nvGrpSpPr>
        <p:grpSpPr>
          <a:xfrm>
            <a:off x="4151145" y="1780128"/>
            <a:ext cx="2509087" cy="244716"/>
            <a:chOff x="5769785" y="1902948"/>
            <a:chExt cx="2509087" cy="244716"/>
          </a:xfrm>
        </p:grpSpPr>
        <p:pic>
          <p:nvPicPr>
            <p:cNvPr id="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" name="TextBox 173"/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점을 </a:t>
              </a:r>
              <a:r>
                <a:rPr lang="ko-KR" altLang="en-US" sz="900" b="1" dirty="0" smtClean="0">
                  <a:latin typeface="+mn-ea"/>
                  <a:ea typeface="+mn-ea"/>
                </a:rPr>
                <a:t>드래그</a:t>
              </a:r>
              <a:r>
                <a:rPr lang="ko-KR" altLang="en-US" sz="900" dirty="0" smtClean="0">
                  <a:latin typeface="+mn-ea"/>
                  <a:ea typeface="+mn-ea"/>
                </a:rPr>
                <a:t>하여 옳은 답과 </a:t>
              </a:r>
              <a:r>
                <a:rPr lang="ko-KR" altLang="en-US" sz="900" b="1" dirty="0" smtClean="0">
                  <a:latin typeface="+mn-ea"/>
                  <a:ea typeface="+mn-ea"/>
                </a:rPr>
                <a:t>연결</a:t>
              </a:r>
              <a:r>
                <a:rPr lang="ko-KR" altLang="en-US" sz="900" dirty="0" smtClean="0">
                  <a:latin typeface="+mn-ea"/>
                  <a:ea typeface="+mn-ea"/>
                </a:rPr>
                <a:t>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  <p:cxnSp>
        <p:nvCxnSpPr>
          <p:cNvPr id="175" name="직선 연결선 174"/>
          <p:cNvCxnSpPr>
            <a:endCxn id="181" idx="2"/>
          </p:cNvCxnSpPr>
          <p:nvPr/>
        </p:nvCxnSpPr>
        <p:spPr bwMode="auto">
          <a:xfrm flipV="1">
            <a:off x="2340913" y="3374994"/>
            <a:ext cx="2306006" cy="2587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직선 연결선 175"/>
          <p:cNvCxnSpPr/>
          <p:nvPr/>
        </p:nvCxnSpPr>
        <p:spPr bwMode="auto">
          <a:xfrm flipV="1">
            <a:off x="2288068" y="2517274"/>
            <a:ext cx="2411696" cy="172819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타원 176"/>
          <p:cNvSpPr/>
          <p:nvPr/>
        </p:nvSpPr>
        <p:spPr>
          <a:xfrm>
            <a:off x="2231740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232901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2234062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645758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4646919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4648080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1520" y="3212976"/>
            <a:ext cx="6667165" cy="2024310"/>
            <a:chOff x="207825" y="3209548"/>
            <a:chExt cx="6667165" cy="202431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378290"/>
              <a:ext cx="6667165" cy="16675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2095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727684" y="3581311"/>
            <a:ext cx="889646" cy="1176837"/>
            <a:chOff x="1022958" y="2102706"/>
            <a:chExt cx="889646" cy="117683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389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50806" y="3582811"/>
            <a:ext cx="889646" cy="1176837"/>
            <a:chOff x="1022958" y="2102706"/>
            <a:chExt cx="889646" cy="117683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9 0 8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55406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762474" y="3584311"/>
            <a:ext cx="889646" cy="1176837"/>
            <a:chOff x="1022958" y="2102706"/>
            <a:chExt cx="889646" cy="117683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8 1 3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45780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78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950×4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영한이는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색연필을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자루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영한이가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내야 할 돈은 모두 얼마인지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647564" y="1734078"/>
            <a:ext cx="467649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5400092" y="1734078"/>
            <a:ext cx="128542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47564" y="2043596"/>
            <a:ext cx="34923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타원 72"/>
          <p:cNvSpPr/>
          <p:nvPr/>
        </p:nvSpPr>
        <p:spPr>
          <a:xfrm>
            <a:off x="4815075" y="1833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950×4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영한이는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색연필을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자루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영한이가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내야 할 돈은 모두 얼마인지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647564" y="1734078"/>
            <a:ext cx="467649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5400092" y="1734078"/>
            <a:ext cx="128542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47564" y="2043596"/>
            <a:ext cx="34923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9" name="그룹 48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849" y="4109648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950</a:t>
              </a:r>
              <a:r>
                <a:rPr lang="ko-KR" altLang="en-US" sz="1600" dirty="0" smtClean="0">
                  <a:latin typeface="+mn-ea"/>
                  <a:ea typeface="+mn-ea"/>
                </a:rPr>
                <a:t>원짜리 색연필 </a:t>
              </a:r>
              <a:r>
                <a:rPr lang="en-US" altLang="ko-KR" sz="1600" dirty="0" smtClean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자루를 살 때 내야 할 돈은 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950 ×4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3800(</a:t>
              </a:r>
              <a:r>
                <a:rPr lang="ko-KR" altLang="en-US" sz="1600" dirty="0" smtClean="0">
                  <a:latin typeface="+mn-ea"/>
                  <a:ea typeface="+mn-ea"/>
                </a:rPr>
                <a:t>원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580112" y="3728327"/>
            <a:ext cx="889646" cy="1176837"/>
            <a:chOff x="1022958" y="2102706"/>
            <a:chExt cx="889646" cy="117683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9 5 0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3 8 0 0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389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715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1835696" y="2108175"/>
            <a:ext cx="1757387" cy="2766680"/>
            <a:chOff x="971600" y="2108175"/>
            <a:chExt cx="1757387" cy="276668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3   8   2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971600" y="2492896"/>
              <a:ext cx="1561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71600" y="2886758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6171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608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60825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72979" y="4221088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>
              <a:off x="1416348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1806042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 bwMode="auto">
            <a:xfrm>
              <a:off x="2183036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2560030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005" y="31769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617" y="31769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455" y="365521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7481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100" y="38356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293254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264" y="3018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37593" y="429309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409" y="4602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3" name="직선 연결선 132"/>
            <p:cNvCxnSpPr/>
            <p:nvPr/>
          </p:nvCxnSpPr>
          <p:spPr bwMode="auto">
            <a:xfrm>
              <a:off x="1007604" y="2152642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032323" y="3364592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3320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040275" y="3791737"/>
            <a:ext cx="6519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19" y="40709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950850" y="2953254"/>
            <a:ext cx="7036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529724" y="336459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648182" y="377593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6394" y="301025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3275" y="34482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0156" y="388617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06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1835696" y="2108175"/>
            <a:ext cx="1757387" cy="2766680"/>
            <a:chOff x="971600" y="2108175"/>
            <a:chExt cx="1757387" cy="276668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3   8   2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971600" y="2492896"/>
              <a:ext cx="1561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71600" y="2886758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6171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608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60825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72979" y="4221088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>
              <a:off x="1416348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1806042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 bwMode="auto">
            <a:xfrm>
              <a:off x="2183036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2560030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005" y="31769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617" y="31769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455" y="365521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7481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100" y="38356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293254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264" y="3018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37593" y="429309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409" y="4602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3" name="직선 연결선 132"/>
            <p:cNvCxnSpPr/>
            <p:nvPr/>
          </p:nvCxnSpPr>
          <p:spPr bwMode="auto">
            <a:xfrm>
              <a:off x="1007604" y="2152642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032323" y="3364592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3320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040275" y="3791737"/>
            <a:ext cx="6519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19" y="40709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950850" y="2953254"/>
            <a:ext cx="7036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529724" y="336459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648182" y="377593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6394" y="301025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3275" y="34482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0156" y="388617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5" name="그룹 114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8" name="직각 삼각형 11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67544" y="4009722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각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자리끼리</a:t>
              </a:r>
              <a:r>
                <a:rPr lang="ko-KR" altLang="en-US" sz="1600" dirty="0" smtClean="0">
                  <a:latin typeface="+mn-ea"/>
                  <a:ea typeface="+mn-ea"/>
                </a:rPr>
                <a:t> 계산한 값을 모두 쓴 후 더합니다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2×3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6, 80×3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240, 300×3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900</a:t>
              </a:r>
            </a:p>
            <a:p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  </a:t>
              </a:r>
              <a:r>
                <a:rPr lang="en-US" altLang="ko-KR" sz="1600" dirty="0">
                  <a:latin typeface="+mn-ea"/>
                  <a:ea typeface="+mn-ea"/>
                </a:rPr>
                <a:t>6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240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900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1146</a:t>
              </a: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0" y="452174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468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362×3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1086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1086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사탕이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봉지에 들어 있는 사탕은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4699764" y="1734078"/>
            <a:ext cx="192503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타원 79"/>
          <p:cNvSpPr/>
          <p:nvPr/>
        </p:nvSpPr>
        <p:spPr>
          <a:xfrm>
            <a:off x="4815075" y="1833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653020" y="2024844"/>
            <a:ext cx="323691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666316" y="1734078"/>
            <a:ext cx="398494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362×3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1086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1086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사탕이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봉지에 들어 있는 사탕은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4699764" y="1734078"/>
            <a:ext cx="192503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653020" y="2024844"/>
            <a:ext cx="323691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666316" y="1734078"/>
            <a:ext cx="398494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9" name="그룹 48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3849" y="4109648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사탕이 한 봉지에 </a:t>
              </a:r>
              <a:r>
                <a:rPr lang="en-US" altLang="ko-KR" sz="1600" dirty="0" smtClean="0">
                  <a:latin typeface="+mn-ea"/>
                  <a:ea typeface="+mn-ea"/>
                </a:rPr>
                <a:t>362</a:t>
              </a:r>
              <a:r>
                <a:rPr lang="ko-KR" altLang="en-US" sz="1600" dirty="0" smtClean="0">
                  <a:latin typeface="+mn-ea"/>
                  <a:ea typeface="+mn-ea"/>
                </a:rPr>
                <a:t>개씩 들어 있으므로 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봉지에 들어 있는 사탕의 수는 </a:t>
              </a:r>
              <a:r>
                <a:rPr lang="en-US" altLang="ko-KR" sz="1600" dirty="0" smtClean="0">
                  <a:latin typeface="+mn-ea"/>
                  <a:ea typeface="+mn-ea"/>
                </a:rPr>
                <a:t>362×3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1086(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580112" y="3728327"/>
            <a:ext cx="889646" cy="1176837"/>
            <a:chOff x="1022958" y="2102706"/>
            <a:chExt cx="889646" cy="117683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1 0 8 6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35336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209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/>
          <p:cNvGrpSpPr/>
          <p:nvPr/>
        </p:nvGrpSpPr>
        <p:grpSpPr>
          <a:xfrm>
            <a:off x="1835696" y="2108175"/>
            <a:ext cx="1714679" cy="2766680"/>
            <a:chOff x="971600" y="2108175"/>
            <a:chExt cx="1714679" cy="276668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4   2   3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971600" y="2492896"/>
              <a:ext cx="1561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71600" y="2886758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6171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608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60825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72979" y="4221088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/>
            <p:cNvCxnSpPr/>
            <p:nvPr/>
          </p:nvCxnSpPr>
          <p:spPr bwMode="auto">
            <a:xfrm>
              <a:off x="1416348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/>
            <p:cNvCxnSpPr/>
            <p:nvPr/>
          </p:nvCxnSpPr>
          <p:spPr bwMode="auto">
            <a:xfrm>
              <a:off x="1806042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 bwMode="auto">
            <a:xfrm>
              <a:off x="2183036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/>
            <p:cNvCxnSpPr/>
            <p:nvPr/>
          </p:nvCxnSpPr>
          <p:spPr bwMode="auto">
            <a:xfrm>
              <a:off x="2560030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005" y="31769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455" y="365521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7481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649" y="361824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37593" y="429309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409" y="4602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1" name="직선 연결선 130"/>
            <p:cNvCxnSpPr/>
            <p:nvPr/>
          </p:nvCxnSpPr>
          <p:spPr bwMode="auto">
            <a:xfrm>
              <a:off x="1007604" y="2152642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971600" y="2936267"/>
              <a:ext cx="1561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53237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61824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6394" y="301025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3275" y="34482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0156" y="388617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280952" y="2945109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72" y="29015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108293" y="3364593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89" y="3320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3959932" y="3784077"/>
            <a:ext cx="6519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4" y="40709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579925" y="295325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579925" y="336459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579925" y="377593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/>
          <p:cNvGrpSpPr/>
          <p:nvPr/>
        </p:nvGrpSpPr>
        <p:grpSpPr>
          <a:xfrm>
            <a:off x="1835696" y="2108175"/>
            <a:ext cx="1714679" cy="2766680"/>
            <a:chOff x="971600" y="2108175"/>
            <a:chExt cx="1714679" cy="276668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4   2   3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971600" y="2492896"/>
              <a:ext cx="1561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71600" y="2886758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6171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608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60825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972979" y="4221088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/>
            <p:cNvCxnSpPr/>
            <p:nvPr/>
          </p:nvCxnSpPr>
          <p:spPr bwMode="auto">
            <a:xfrm>
              <a:off x="1416348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/>
            <p:cNvCxnSpPr/>
            <p:nvPr/>
          </p:nvCxnSpPr>
          <p:spPr bwMode="auto">
            <a:xfrm>
              <a:off x="1806042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 bwMode="auto">
            <a:xfrm>
              <a:off x="2183036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/>
            <p:cNvCxnSpPr/>
            <p:nvPr/>
          </p:nvCxnSpPr>
          <p:spPr bwMode="auto">
            <a:xfrm>
              <a:off x="2560030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005" y="31769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455" y="365521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7481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649" y="361824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37593" y="429309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409" y="4602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1" name="직선 연결선 130"/>
            <p:cNvCxnSpPr/>
            <p:nvPr/>
          </p:nvCxnSpPr>
          <p:spPr bwMode="auto">
            <a:xfrm>
              <a:off x="1007604" y="2152642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971600" y="2936267"/>
              <a:ext cx="1561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053237" y="379173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61824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6394" y="301025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3275" y="34482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0156" y="388617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280952" y="2945109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72" y="29015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108293" y="3364593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89" y="3320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3959932" y="3784077"/>
            <a:ext cx="6519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4" y="40709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579925" y="295325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579925" y="336459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579925" y="377593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7544" y="4009722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각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자리끼리</a:t>
              </a:r>
              <a:r>
                <a:rPr lang="ko-KR" altLang="en-US" sz="1600" dirty="0" smtClean="0">
                  <a:latin typeface="+mn-ea"/>
                  <a:ea typeface="+mn-ea"/>
                </a:rPr>
                <a:t> 계산한 값을 모두 쓴 후 더합니다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>
                  <a:latin typeface="+mn-ea"/>
                  <a:ea typeface="+mn-ea"/>
                </a:rPr>
                <a:t>3</a:t>
              </a:r>
              <a:r>
                <a:rPr lang="en-US" altLang="ko-KR" sz="1600" dirty="0" smtClean="0">
                  <a:latin typeface="+mn-ea"/>
                  <a:ea typeface="+mn-ea"/>
                </a:rPr>
                <a:t>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9, 20×3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60, 400×3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1200</a:t>
              </a:r>
            </a:p>
            <a:p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  9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60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1200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1269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0" y="452174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197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261043" y="2379996"/>
            <a:ext cx="4388773" cy="9098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374368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252224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908863" y="3743685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589×6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3534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36105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915816" y="4247566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3534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45034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6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47595" t="608"/>
          <a:stretch/>
        </p:blipFill>
        <p:spPr>
          <a:xfrm>
            <a:off x="284830" y="1647740"/>
            <a:ext cx="3345224" cy="364172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민주가 놀이 기구를 타고 간 거리입니다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991" y="2276872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95839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95" y="4922694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591386" y="4863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458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46988" y="1604189"/>
            <a:ext cx="25688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전체 길이 </a:t>
            </a:r>
            <a:r>
              <a:rPr lang="en-US" altLang="ko-KR" sz="1900" dirty="0" smtClean="0">
                <a:latin typeface="+mn-ea"/>
                <a:ea typeface="+mn-ea"/>
              </a:rPr>
              <a:t>142 m, 4</a:t>
            </a:r>
            <a:r>
              <a:rPr lang="ko-KR" altLang="en-US" sz="1900" dirty="0" smtClean="0">
                <a:latin typeface="+mn-ea"/>
                <a:ea typeface="+mn-ea"/>
              </a:rPr>
              <a:t>번</a:t>
            </a:r>
          </a:p>
        </p:txBody>
      </p:sp>
      <p:sp>
        <p:nvSpPr>
          <p:cNvPr id="55" name="타원 54"/>
          <p:cNvSpPr/>
          <p:nvPr/>
        </p:nvSpPr>
        <p:spPr>
          <a:xfrm>
            <a:off x="346988" y="1940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43526" y="3030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76" y="4450129"/>
            <a:ext cx="3441033" cy="19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모서리가 둥근 직사각형 99"/>
          <p:cNvSpPr/>
          <p:nvPr/>
        </p:nvSpPr>
        <p:spPr>
          <a:xfrm>
            <a:off x="1261043" y="2379996"/>
            <a:ext cx="4388773" cy="9098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r>
              <a:rPr lang="ko-KR" altLang="en-US" sz="1900" dirty="0" smtClean="0">
                <a:solidFill>
                  <a:schemeClr val="tx1"/>
                </a:solidFill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</a:rPr>
              <a:t>589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374368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252224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908863" y="3743685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589×6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3534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36105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915816" y="4247566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3534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45034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51520" y="3805818"/>
            <a:ext cx="6667165" cy="1395464"/>
            <a:chOff x="207825" y="3838394"/>
            <a:chExt cx="6667165" cy="13954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001473"/>
              <a:ext cx="6667165" cy="1044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383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7544" y="4289668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589</a:t>
              </a:r>
              <a:r>
                <a:rPr lang="ko-KR" altLang="en-US" sz="1600" dirty="0" smtClean="0">
                  <a:latin typeface="+mn-ea"/>
                  <a:ea typeface="+mn-ea"/>
                </a:rPr>
                <a:t>를 </a:t>
              </a:r>
              <a:r>
                <a:rPr lang="en-US" altLang="ko-KR" sz="1600" dirty="0">
                  <a:latin typeface="+mn-ea"/>
                  <a:ea typeface="+mn-ea"/>
                </a:rPr>
                <a:t>6</a:t>
              </a:r>
              <a:r>
                <a:rPr lang="ko-KR" altLang="en-US" sz="1600" dirty="0" smtClean="0">
                  <a:latin typeface="+mn-ea"/>
                  <a:ea typeface="+mn-ea"/>
                </a:rPr>
                <a:t>번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더했으므로</a:t>
              </a:r>
              <a:r>
                <a:rPr lang="ko-KR" altLang="en-US" sz="1600" dirty="0" smtClean="0">
                  <a:latin typeface="+mn-ea"/>
                  <a:ea typeface="+mn-ea"/>
                </a:rPr>
                <a:t> 이를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곱셈식으로</a:t>
              </a:r>
              <a:r>
                <a:rPr lang="ko-KR" altLang="en-US" sz="1600" dirty="0" smtClean="0">
                  <a:latin typeface="+mn-ea"/>
                  <a:ea typeface="+mn-ea"/>
                </a:rPr>
                <a:t> 나타내면 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589×6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3534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460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잇기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1382992" y="2947364"/>
            <a:ext cx="1675917" cy="1201716"/>
            <a:chOff x="2967168" y="2007546"/>
            <a:chExt cx="1675917" cy="120171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967168" y="2824541"/>
              <a:ext cx="14741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1   2   7   4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6   3   1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987824" y="2778746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3948" y="2015201"/>
              <a:ext cx="33005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362" y="20075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TextBox 43"/>
          <p:cNvSpPr txBox="1"/>
          <p:nvPr/>
        </p:nvSpPr>
        <p:spPr>
          <a:xfrm>
            <a:off x="996321" y="2611281"/>
            <a:ext cx="386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033319" y="2834011"/>
            <a:ext cx="1690809" cy="1305713"/>
            <a:chOff x="2833904" y="1895940"/>
            <a:chExt cx="1690809" cy="130571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833904" y="2384884"/>
              <a:ext cx="159235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33904" y="2778746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39238" y="2025574"/>
              <a:ext cx="33005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904533" y="2816932"/>
              <a:ext cx="1550829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2   8   8   9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685" y="1895940"/>
              <a:ext cx="257723" cy="257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" name="TextBox 43"/>
          <p:cNvSpPr txBox="1"/>
          <p:nvPr/>
        </p:nvSpPr>
        <p:spPr>
          <a:xfrm>
            <a:off x="3779912" y="2609534"/>
            <a:ext cx="386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167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1382992" y="2947364"/>
            <a:ext cx="1675917" cy="1201716"/>
            <a:chOff x="2967168" y="2007546"/>
            <a:chExt cx="1675917" cy="120171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967168" y="2824541"/>
              <a:ext cx="14741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1   2   7   4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6   3   1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987824" y="2778746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3948" y="2015201"/>
              <a:ext cx="33005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362" y="20075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TextBox 43"/>
          <p:cNvSpPr txBox="1"/>
          <p:nvPr/>
        </p:nvSpPr>
        <p:spPr>
          <a:xfrm>
            <a:off x="996321" y="2611281"/>
            <a:ext cx="386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033319" y="2834011"/>
            <a:ext cx="1690809" cy="1305713"/>
            <a:chOff x="2833904" y="1895940"/>
            <a:chExt cx="1690809" cy="130571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833904" y="2384884"/>
              <a:ext cx="159235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33904" y="2778746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39238" y="2025574"/>
              <a:ext cx="33005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904533" y="2816932"/>
              <a:ext cx="1550829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2   8   8   9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685" y="1895940"/>
              <a:ext cx="257723" cy="257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" name="TextBox 43"/>
          <p:cNvSpPr txBox="1"/>
          <p:nvPr/>
        </p:nvSpPr>
        <p:spPr>
          <a:xfrm>
            <a:off x="3779912" y="2609534"/>
            <a:ext cx="386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51520" y="3104964"/>
            <a:ext cx="6667165" cy="2096318"/>
            <a:chOff x="207825" y="3137540"/>
            <a:chExt cx="6667165" cy="209631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295618"/>
              <a:ext cx="6667165" cy="17501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1375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5106" y="3647252"/>
              <a:ext cx="47754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㉠</a:t>
              </a:r>
              <a:r>
                <a:rPr lang="en-US" altLang="ko-KR" sz="1600" dirty="0" smtClean="0">
                  <a:latin typeface="+mn-ea"/>
                  <a:ea typeface="+mn-ea"/>
                </a:rPr>
                <a:t>×2</a:t>
              </a:r>
              <a:r>
                <a:rPr lang="ko-KR" altLang="en-US" sz="1600" dirty="0" smtClean="0">
                  <a:latin typeface="+mn-ea"/>
                  <a:ea typeface="+mn-ea"/>
                </a:rPr>
                <a:t>의 일의 자리 숫자가 </a:t>
              </a:r>
              <a:r>
                <a:rPr lang="en-US" altLang="ko-KR" sz="1600" dirty="0" smtClean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㉠＝</a:t>
              </a:r>
              <a:r>
                <a:rPr lang="en-US" altLang="ko-KR" sz="1600" dirty="0" smtClean="0">
                  <a:latin typeface="+mn-ea"/>
                  <a:ea typeface="+mn-ea"/>
                </a:rPr>
                <a:t>2 </a:t>
              </a:r>
              <a:r>
                <a:rPr lang="ko-KR" altLang="en-US" sz="1600" dirty="0" smtClean="0">
                  <a:latin typeface="+mn-ea"/>
                  <a:ea typeface="+mn-ea"/>
                </a:rPr>
                <a:t>또는 ㉠＝</a:t>
              </a:r>
              <a:r>
                <a:rPr lang="en-US" altLang="ko-KR" sz="1600" dirty="0" smtClean="0">
                  <a:latin typeface="+mn-ea"/>
                  <a:ea typeface="+mn-ea"/>
                </a:rPr>
                <a:t>7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㉠＝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일 때</a:t>
              </a:r>
              <a:r>
                <a:rPr lang="en-US" altLang="ko-KR" sz="1600" dirty="0" smtClean="0">
                  <a:latin typeface="+mn-ea"/>
                  <a:ea typeface="+mn-ea"/>
                </a:rPr>
                <a:t>, 632×2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1264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㉠＝</a:t>
              </a:r>
              <a:r>
                <a:rPr lang="en-US" altLang="ko-KR" sz="1600" dirty="0" smtClean="0">
                  <a:latin typeface="+mn-ea"/>
                  <a:ea typeface="+mn-ea"/>
                </a:rPr>
                <a:t>7</a:t>
              </a:r>
              <a:r>
                <a:rPr lang="ko-KR" altLang="en-US" sz="1600" dirty="0" smtClean="0">
                  <a:latin typeface="+mn-ea"/>
                  <a:ea typeface="+mn-ea"/>
                </a:rPr>
                <a:t>일 때</a:t>
              </a:r>
              <a:r>
                <a:rPr lang="en-US" altLang="ko-KR" sz="1600" dirty="0" smtClean="0">
                  <a:latin typeface="+mn-ea"/>
                  <a:ea typeface="+mn-ea"/>
                </a:rPr>
                <a:t>, 637×2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1274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㉠＝</a:t>
              </a:r>
              <a:r>
                <a:rPr lang="en-US" altLang="ko-KR" sz="1600" dirty="0" smtClean="0">
                  <a:latin typeface="+mn-ea"/>
                  <a:ea typeface="+mn-ea"/>
                </a:rPr>
                <a:t>7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31540" y="3465004"/>
            <a:ext cx="1069021" cy="1155236"/>
            <a:chOff x="843583" y="2124307"/>
            <a:chExt cx="1069021" cy="115523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6 3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7</a:t>
              </a:r>
              <a:endPara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965191" y="2940989"/>
              <a:ext cx="947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1 2 7 4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843583" y="2124307"/>
              <a:ext cx="366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1" y="3706363"/>
            <a:ext cx="307542" cy="262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/>
          <p:cNvGrpSpPr/>
          <p:nvPr/>
        </p:nvGrpSpPr>
        <p:grpSpPr>
          <a:xfrm>
            <a:off x="2700984" y="4679910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/>
          <p:cNvSpPr/>
          <p:nvPr/>
        </p:nvSpPr>
        <p:spPr>
          <a:xfrm>
            <a:off x="4395269" y="47615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97" y="3747960"/>
            <a:ext cx="190335" cy="19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674678"/>
            <a:ext cx="209369" cy="20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67" y="3928768"/>
            <a:ext cx="209369" cy="20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226" y="4170158"/>
            <a:ext cx="209369" cy="20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85" y="4424248"/>
            <a:ext cx="209369" cy="20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60" y="3928768"/>
            <a:ext cx="209369" cy="20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437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1382992" y="2947364"/>
            <a:ext cx="1675917" cy="1201716"/>
            <a:chOff x="2967168" y="2007546"/>
            <a:chExt cx="1675917" cy="120171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967168" y="2824541"/>
              <a:ext cx="14741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1   2   7   4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6   3   1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987824" y="2778746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03948" y="2015201"/>
              <a:ext cx="33005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362" y="20075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TextBox 43"/>
          <p:cNvSpPr txBox="1"/>
          <p:nvPr/>
        </p:nvSpPr>
        <p:spPr>
          <a:xfrm>
            <a:off x="996321" y="2611281"/>
            <a:ext cx="386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033319" y="2834011"/>
            <a:ext cx="1690809" cy="1305713"/>
            <a:chOff x="2833904" y="1895940"/>
            <a:chExt cx="1690809" cy="130571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833904" y="2384884"/>
              <a:ext cx="159235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33904" y="2778746"/>
              <a:ext cx="16908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39238" y="2025574"/>
              <a:ext cx="33005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904533" y="2816932"/>
              <a:ext cx="1550829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2   8   8   9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685" y="1895940"/>
              <a:ext cx="257723" cy="257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" name="TextBox 43"/>
          <p:cNvSpPr txBox="1"/>
          <p:nvPr/>
        </p:nvSpPr>
        <p:spPr>
          <a:xfrm>
            <a:off x="3779912" y="2609534"/>
            <a:ext cx="386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51520" y="3104964"/>
            <a:ext cx="6667165" cy="2096318"/>
            <a:chOff x="207825" y="3137540"/>
            <a:chExt cx="6667165" cy="209631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295618"/>
              <a:ext cx="6667165" cy="17501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1375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5106" y="3647252"/>
              <a:ext cx="47754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(</a:t>
              </a:r>
              <a:r>
                <a:rPr lang="ko-KR" altLang="en-US" sz="1600" dirty="0" smtClean="0">
                  <a:latin typeface="+mn-ea"/>
                  <a:ea typeface="+mn-ea"/>
                </a:rPr>
                <a:t>㉡</a:t>
              </a:r>
              <a:r>
                <a:rPr lang="en-US" altLang="ko-KR" sz="1600" dirty="0" smtClean="0">
                  <a:latin typeface="+mn-ea"/>
                  <a:ea typeface="+mn-ea"/>
                </a:rPr>
                <a:t>×9)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의 일의 자리 숫자가 </a:t>
              </a:r>
              <a:r>
                <a:rPr lang="en-US" altLang="ko-KR" sz="1600" dirty="0" smtClean="0">
                  <a:latin typeface="+mn-ea"/>
                  <a:ea typeface="+mn-ea"/>
                </a:rPr>
                <a:t>8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(</a:t>
              </a:r>
              <a:r>
                <a:rPr lang="ko-KR" altLang="en-US" sz="1600" dirty="0" smtClean="0">
                  <a:latin typeface="+mn-ea"/>
                  <a:ea typeface="+mn-ea"/>
                </a:rPr>
                <a:t>㉡</a:t>
              </a:r>
              <a:r>
                <a:rPr lang="en-US" altLang="ko-KR" sz="1600" dirty="0" smtClean="0">
                  <a:latin typeface="+mn-ea"/>
                  <a:ea typeface="+mn-ea"/>
                </a:rPr>
                <a:t>×9)</a:t>
              </a:r>
              <a:r>
                <a:rPr lang="ko-KR" altLang="en-US" sz="1600" dirty="0" smtClean="0">
                  <a:latin typeface="+mn-ea"/>
                  <a:ea typeface="+mn-ea"/>
                </a:rPr>
                <a:t>의 일의 자리 숫자는 </a:t>
              </a:r>
              <a:r>
                <a:rPr lang="en-US" altLang="ko-KR" sz="1600" dirty="0" smtClean="0">
                  <a:latin typeface="+mn-ea"/>
                  <a:ea typeface="+mn-ea"/>
                </a:rPr>
                <a:t>7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따라서 ㉡＝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㉡＝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일 때</a:t>
              </a:r>
              <a:r>
                <a:rPr lang="en-US" altLang="ko-KR" sz="1600" dirty="0" smtClean="0">
                  <a:latin typeface="+mn-ea"/>
                  <a:ea typeface="+mn-ea"/>
                </a:rPr>
                <a:t>, 321×9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2889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31540" y="3465004"/>
            <a:ext cx="1069021" cy="1155236"/>
            <a:chOff x="843583" y="2124307"/>
            <a:chExt cx="1069021" cy="115523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6 2 1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965191" y="2940989"/>
              <a:ext cx="947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2 8 8 9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843583" y="2124307"/>
              <a:ext cx="366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718291"/>
            <a:ext cx="279584" cy="23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/>
          <p:cNvGrpSpPr/>
          <p:nvPr/>
        </p:nvGrpSpPr>
        <p:grpSpPr>
          <a:xfrm>
            <a:off x="2700984" y="4679910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037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0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9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1" y="3752375"/>
            <a:ext cx="170888" cy="1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95" y="3677875"/>
            <a:ext cx="206775" cy="21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40" y="3927065"/>
            <a:ext cx="206775" cy="21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62" y="4409331"/>
            <a:ext cx="206775" cy="21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06" y="4179385"/>
            <a:ext cx="206775" cy="21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066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승객이 한 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탈 수 있는 열차가 서울에서 부산까지 하루에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운행됩니다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매일 열차를 타고 서울에서 부산까지 갈 수 있는 승객은 하루에 몇 명인지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40218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39923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57645" y="1725452"/>
            <a:ext cx="5930579" cy="21486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987227" y="2016127"/>
            <a:ext cx="3600997" cy="306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688582" y="2312876"/>
            <a:ext cx="4453021" cy="3600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323805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4659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908863" y="323805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427×7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2989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15817" y="3741939"/>
            <a:ext cx="76471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2989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9977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635896" y="3746597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84116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662193" y="2015587"/>
            <a:ext cx="2290665" cy="1295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승객이 한 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탈 수 있는 열차가 서울에서 부산까지 하루에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운행됩니다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매일 열차를 타고 서울에서 부산까지 갈 수 있는 승객은 하루에 몇 명인지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40218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39923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57645" y="1725452"/>
            <a:ext cx="5930579" cy="21486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987227" y="2016127"/>
            <a:ext cx="3600997" cy="306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688582" y="2312876"/>
            <a:ext cx="4453021" cy="3600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323805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4659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908863" y="323805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427×7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2989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15817" y="3741939"/>
            <a:ext cx="76471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2989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9977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635896" y="3746597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662193" y="2015587"/>
            <a:ext cx="2290665" cy="1295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그룹 64"/>
          <p:cNvGrpSpPr/>
          <p:nvPr/>
        </p:nvGrpSpPr>
        <p:grpSpPr>
          <a:xfrm>
            <a:off x="269125" y="3429000"/>
            <a:ext cx="6667165" cy="1736279"/>
            <a:chOff x="225430" y="3461576"/>
            <a:chExt cx="6667165" cy="173627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628148"/>
              <a:ext cx="6667165" cy="1378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615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3849" y="3965632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427</a:t>
              </a:r>
              <a:r>
                <a:rPr lang="ko-KR" altLang="en-US" sz="1600" dirty="0" smtClean="0">
                  <a:latin typeface="+mn-ea"/>
                  <a:ea typeface="+mn-ea"/>
                </a:rPr>
                <a:t>명 탈 수 있는 열차가 하루에 </a:t>
              </a:r>
              <a:r>
                <a:rPr lang="en-US" altLang="ko-KR" sz="1600" dirty="0" smtClean="0">
                  <a:latin typeface="+mn-ea"/>
                  <a:ea typeface="+mn-ea"/>
                </a:rPr>
                <a:t>7</a:t>
              </a:r>
              <a:r>
                <a:rPr lang="ko-KR" altLang="en-US" sz="1600" dirty="0" smtClean="0">
                  <a:latin typeface="+mn-ea"/>
                  <a:ea typeface="+mn-ea"/>
                </a:rPr>
                <a:t>번 운행하므로 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427×7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2989(</a:t>
              </a:r>
              <a:r>
                <a:rPr lang="ko-KR" altLang="en-US" sz="1600" dirty="0" smtClean="0">
                  <a:latin typeface="+mn-ea"/>
                  <a:ea typeface="+mn-ea"/>
                </a:rPr>
                <a:t>명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이 갈 수 있습니다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580112" y="3681028"/>
            <a:ext cx="889646" cy="1188132"/>
            <a:chOff x="1022958" y="2091411"/>
            <a:chExt cx="889646" cy="118813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2 9 8 9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52588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13614" y="2091411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422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미선이는 문방구에서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지우개를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미선이가 내야 할 돈은 얼마인지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99179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98884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47564" y="2024844"/>
            <a:ext cx="382337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250450" y="1736812"/>
            <a:ext cx="48179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47564" y="1715415"/>
            <a:ext cx="5544616" cy="2139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타원 63"/>
          <p:cNvSpPr/>
          <p:nvPr/>
        </p:nvSpPr>
        <p:spPr>
          <a:xfrm>
            <a:off x="6489293" y="22645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305803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56657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908863" y="305803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250×8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924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915817" y="3561919"/>
            <a:ext cx="76471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8177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/>
          <p:cNvSpPr txBox="1"/>
          <p:nvPr/>
        </p:nvSpPr>
        <p:spPr>
          <a:xfrm>
            <a:off x="3635896" y="3566577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미선이는 문방구에서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지우개를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미선이가 내야 할 돈은 얼마인지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99179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98884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47564" y="2024844"/>
            <a:ext cx="382337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250450" y="1736812"/>
            <a:ext cx="48179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47564" y="1715415"/>
            <a:ext cx="5544616" cy="2139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305803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56657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908863" y="305803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250×8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924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915817" y="3561919"/>
            <a:ext cx="76471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8177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/>
          <p:cNvSpPr txBox="1"/>
          <p:nvPr/>
        </p:nvSpPr>
        <p:spPr>
          <a:xfrm>
            <a:off x="3635896" y="3566577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9125" y="3429000"/>
            <a:ext cx="6667165" cy="1736279"/>
            <a:chOff x="225430" y="3461576"/>
            <a:chExt cx="6667165" cy="173627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628148"/>
              <a:ext cx="6667165" cy="1378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615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3849" y="3965632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250</a:t>
              </a:r>
              <a:r>
                <a:rPr lang="ko-KR" altLang="en-US" sz="1600" dirty="0" smtClean="0">
                  <a:latin typeface="+mn-ea"/>
                  <a:ea typeface="+mn-ea"/>
                </a:rPr>
                <a:t>원짜리 지우개를 </a:t>
              </a:r>
              <a:r>
                <a:rPr lang="en-US" altLang="ko-KR" sz="1600" dirty="0" smtClean="0">
                  <a:latin typeface="+mn-ea"/>
                  <a:ea typeface="+mn-ea"/>
                </a:rPr>
                <a:t>8</a:t>
              </a:r>
              <a:r>
                <a:rPr lang="ko-KR" altLang="en-US" sz="1600" dirty="0" smtClean="0">
                  <a:latin typeface="+mn-ea"/>
                  <a:ea typeface="+mn-ea"/>
                </a:rPr>
                <a:t>개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샀으므로</a:t>
              </a:r>
              <a:r>
                <a:rPr lang="ko-KR" altLang="en-US" sz="1600" dirty="0" smtClean="0">
                  <a:latin typeface="+mn-ea"/>
                  <a:ea typeface="+mn-ea"/>
                </a:rPr>
                <a:t> 내야 할 돈은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250×8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2000(</a:t>
              </a:r>
              <a:r>
                <a:rPr lang="ko-KR" altLang="en-US" sz="1600" dirty="0" smtClean="0">
                  <a:latin typeface="+mn-ea"/>
                  <a:ea typeface="+mn-ea"/>
                </a:rPr>
                <a:t>원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580112" y="3692323"/>
            <a:ext cx="889646" cy="1176837"/>
            <a:chOff x="1022958" y="2102706"/>
            <a:chExt cx="889646" cy="117683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4396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204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45" t="608"/>
          <a:stretch/>
        </p:blipFill>
        <p:spPr>
          <a:xfrm>
            <a:off x="71500" y="1376771"/>
            <a:ext cx="6899183" cy="400589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901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729" y="1808820"/>
            <a:ext cx="370018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도토리 동산의 인기 놀이 기구</a:t>
            </a:r>
            <a:r>
              <a:rPr lang="en-US" altLang="ko-KR" sz="1900" dirty="0" smtClean="0">
                <a:latin typeface="+mn-ea"/>
                <a:ea typeface="+mn-ea"/>
              </a:rPr>
              <a:t>! </a:t>
            </a:r>
            <a:r>
              <a:rPr lang="ko-KR" altLang="en-US" sz="1900" dirty="0" smtClean="0">
                <a:latin typeface="+mn-ea"/>
                <a:ea typeface="+mn-ea"/>
              </a:rPr>
              <a:t>데굴데굴 도토리 자전거야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이건 전체 길이가 </a:t>
            </a:r>
            <a:r>
              <a:rPr lang="en-US" altLang="ko-KR" sz="1900" dirty="0" smtClean="0">
                <a:latin typeface="+mn-ea"/>
                <a:ea typeface="+mn-ea"/>
              </a:rPr>
              <a:t>142 m</a:t>
            </a:r>
            <a:r>
              <a:rPr lang="ko-KR" altLang="en-US" sz="1900" dirty="0" smtClean="0">
                <a:latin typeface="+mn-ea"/>
                <a:ea typeface="+mn-ea"/>
              </a:rPr>
              <a:t>인 철길을 따라 달리는 놀이 기구이지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민주는 오늘 </a:t>
            </a:r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smtClean="0">
                <a:latin typeface="+mn-ea"/>
                <a:ea typeface="+mn-ea"/>
              </a:rPr>
              <a:t>번이나 탔어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그럼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민주는 도토리 자전거를 몇 </a:t>
            </a:r>
            <a:r>
              <a:rPr lang="en-US" altLang="ko-KR" sz="1900" dirty="0" smtClean="0">
                <a:latin typeface="+mn-ea"/>
                <a:ea typeface="+mn-ea"/>
              </a:rPr>
              <a:t>m</a:t>
            </a:r>
            <a:r>
              <a:rPr lang="ko-KR" altLang="en-US" sz="1900" dirty="0" smtClean="0">
                <a:latin typeface="+mn-ea"/>
                <a:ea typeface="+mn-ea"/>
              </a:rPr>
              <a:t>나 탄 걸까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87824" y="15145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276" y="4450129"/>
            <a:ext cx="3441033" cy="1983971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175956" y="1539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l="47595" t="608"/>
          <a:stretch/>
        </p:blipFill>
        <p:spPr>
          <a:xfrm>
            <a:off x="284830" y="1647740"/>
            <a:ext cx="3345224" cy="3641726"/>
          </a:xfrm>
          <a:prstGeom prst="rect">
            <a:avLst/>
          </a:prstGeom>
        </p:spPr>
      </p:pic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95" y="4922694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46988" y="1604189"/>
            <a:ext cx="25688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전체 길이 </a:t>
            </a:r>
            <a:r>
              <a:rPr lang="en-US" altLang="ko-KR" sz="1900" dirty="0" smtClean="0">
                <a:latin typeface="+mn-ea"/>
                <a:ea typeface="+mn-ea"/>
              </a:rPr>
              <a:t>142 m, 4</a:t>
            </a:r>
            <a:r>
              <a:rPr lang="ko-KR" altLang="en-US" sz="1900" dirty="0" smtClean="0">
                <a:latin typeface="+mn-ea"/>
                <a:ea typeface="+mn-ea"/>
              </a:rPr>
              <a:t>번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기구 철길의 길이는 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 m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민주는 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탔습니다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203" y="2514288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2823900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십의 자리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백의 자리에서 올림이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9351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47595" t="32099" b="20315"/>
          <a:stretch/>
        </p:blipFill>
        <p:spPr>
          <a:xfrm>
            <a:off x="1835696" y="2496836"/>
            <a:ext cx="3345224" cy="174356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민주가 놀이 기구를 타고 간 거리는 모두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56715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88550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17523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671506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7" y="1664804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민주가 놀이 기구를 타고 간 거리는 모두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751330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8138" y="4348409"/>
            <a:ext cx="636611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생각하면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m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바퀴이므로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 m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쯤일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 같습니다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0" y="438967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90" y="47134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17" y="3717867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95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5017256" y="3833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547664" y="22851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7372" y="2276872"/>
            <a:ext cx="25688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전체 길이 </a:t>
            </a:r>
            <a:r>
              <a:rPr lang="en-US" altLang="ko-KR" sz="1900" dirty="0" smtClean="0">
                <a:latin typeface="+mn-ea"/>
                <a:ea typeface="+mn-ea"/>
              </a:rPr>
              <a:t>142 m, 4</a:t>
            </a:r>
            <a:r>
              <a:rPr lang="ko-KR" altLang="en-US" sz="1900" dirty="0" smtClean="0">
                <a:latin typeface="+mn-ea"/>
                <a:ea typeface="+mn-ea"/>
              </a:rPr>
              <a:t>번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6276" y="4450129"/>
            <a:ext cx="3441033" cy="1983971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547664" y="26162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45" t="608"/>
          <a:stretch/>
        </p:blipFill>
        <p:spPr>
          <a:xfrm>
            <a:off x="71500" y="1376771"/>
            <a:ext cx="6899183" cy="400589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901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729" y="1808820"/>
            <a:ext cx="370018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도토리 동산의 인기 놀이 기구</a:t>
            </a:r>
            <a:r>
              <a:rPr lang="en-US" altLang="ko-KR" sz="1900" dirty="0" smtClean="0">
                <a:latin typeface="+mn-ea"/>
                <a:ea typeface="+mn-ea"/>
              </a:rPr>
              <a:t>! </a:t>
            </a:r>
            <a:r>
              <a:rPr lang="ko-KR" altLang="en-US" sz="1900" dirty="0" smtClean="0">
                <a:latin typeface="+mn-ea"/>
                <a:ea typeface="+mn-ea"/>
              </a:rPr>
              <a:t>데굴데굴 도토리 자전거야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이건 전체 길이가 </a:t>
            </a:r>
            <a:r>
              <a:rPr lang="en-US" altLang="ko-KR" sz="1900" dirty="0" smtClean="0">
                <a:latin typeface="+mn-ea"/>
                <a:ea typeface="+mn-ea"/>
              </a:rPr>
              <a:t>142 m</a:t>
            </a:r>
            <a:r>
              <a:rPr lang="ko-KR" altLang="en-US" sz="1900" dirty="0" smtClean="0">
                <a:latin typeface="+mn-ea"/>
                <a:ea typeface="+mn-ea"/>
              </a:rPr>
              <a:t>인 철길을 따라 달리는 놀이 기구이지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민주는 오늘 </a:t>
            </a:r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smtClean="0">
                <a:latin typeface="+mn-ea"/>
                <a:ea typeface="+mn-ea"/>
              </a:rPr>
              <a:t>번이나 탔어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그럼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민주는 도토리 자전거를 몇 </a:t>
            </a:r>
            <a:r>
              <a:rPr lang="en-US" altLang="ko-KR" sz="1900" dirty="0" smtClean="0">
                <a:latin typeface="+mn-ea"/>
                <a:ea typeface="+mn-ea"/>
              </a:rPr>
              <a:t>m</a:t>
            </a:r>
            <a:r>
              <a:rPr lang="ko-KR" altLang="en-US" sz="1900" dirty="0" smtClean="0">
                <a:latin typeface="+mn-ea"/>
                <a:ea typeface="+mn-ea"/>
              </a:rPr>
              <a:t>나 탄 걸까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87824" y="15145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276" y="4450129"/>
            <a:ext cx="3441033" cy="1983971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175956" y="1539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34297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43807</TotalTime>
  <Words>5032</Words>
  <Application>Microsoft Office PowerPoint</Application>
  <PresentationFormat>화면 슬라이드 쇼(4:3)</PresentationFormat>
  <Paragraphs>1470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굴림</vt:lpstr>
      <vt:lpstr>돋움</vt:lpstr>
      <vt:lpstr>맑은 고딕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7715</cp:revision>
  <dcterms:created xsi:type="dcterms:W3CDTF">2008-07-15T12:19:11Z</dcterms:created>
  <dcterms:modified xsi:type="dcterms:W3CDTF">2022-06-09T03:58:47Z</dcterms:modified>
</cp:coreProperties>
</file>