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8" r:id="rId2"/>
    <p:sldMasterId id="2147483675" r:id="rId3"/>
  </p:sldMasterIdLst>
  <p:notesMasterIdLst>
    <p:notesMasterId r:id="rId51"/>
  </p:notesMasterIdLst>
  <p:handoutMasterIdLst>
    <p:handoutMasterId r:id="rId52"/>
  </p:handoutMasterIdLst>
  <p:sldIdLst>
    <p:sldId id="782" r:id="rId4"/>
    <p:sldId id="783" r:id="rId5"/>
    <p:sldId id="1327" r:id="rId6"/>
    <p:sldId id="1414" r:id="rId7"/>
    <p:sldId id="1353" r:id="rId8"/>
    <p:sldId id="1415" r:id="rId9"/>
    <p:sldId id="1097" r:id="rId10"/>
    <p:sldId id="1289" r:id="rId11"/>
    <p:sldId id="1522" r:id="rId12"/>
    <p:sldId id="1501" r:id="rId13"/>
    <p:sldId id="1503" r:id="rId14"/>
    <p:sldId id="1502" r:id="rId15"/>
    <p:sldId id="1391" r:id="rId16"/>
    <p:sldId id="1504" r:id="rId17"/>
    <p:sldId id="1505" r:id="rId18"/>
    <p:sldId id="1506" r:id="rId19"/>
    <p:sldId id="1507" r:id="rId20"/>
    <p:sldId id="1313" r:id="rId21"/>
    <p:sldId id="1523" r:id="rId22"/>
    <p:sldId id="1402" r:id="rId23"/>
    <p:sldId id="1401" r:id="rId24"/>
    <p:sldId id="1524" r:id="rId25"/>
    <p:sldId id="1297" r:id="rId26"/>
    <p:sldId id="1315" r:id="rId27"/>
    <p:sldId id="1316" r:id="rId28"/>
    <p:sldId id="1425" r:id="rId29"/>
    <p:sldId id="1525" r:id="rId30"/>
    <p:sldId id="1426" r:id="rId31"/>
    <p:sldId id="1526" r:id="rId32"/>
    <p:sldId id="1427" r:id="rId33"/>
    <p:sldId id="1527" r:id="rId34"/>
    <p:sldId id="1428" r:id="rId35"/>
    <p:sldId id="1528" r:id="rId36"/>
    <p:sldId id="1529" r:id="rId37"/>
    <p:sldId id="1429" r:id="rId38"/>
    <p:sldId id="1430" r:id="rId39"/>
    <p:sldId id="1530" r:id="rId40"/>
    <p:sldId id="1431" r:id="rId41"/>
    <p:sldId id="1531" r:id="rId42"/>
    <p:sldId id="1460" r:id="rId43"/>
    <p:sldId id="1532" r:id="rId44"/>
    <p:sldId id="1433" r:id="rId45"/>
    <p:sldId id="1533" r:id="rId46"/>
    <p:sldId id="1446" r:id="rId47"/>
    <p:sldId id="1534" r:id="rId48"/>
    <p:sldId id="1435" r:id="rId49"/>
    <p:sldId id="1521" r:id="rId50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5744"/>
    <a:srgbClr val="EAF5EF"/>
    <a:srgbClr val="F7C1C9"/>
    <a:srgbClr val="AE7C65"/>
    <a:srgbClr val="F6F1D4"/>
    <a:srgbClr val="C1E8ED"/>
    <a:srgbClr val="FFD01B"/>
    <a:srgbClr val="F496C0"/>
    <a:srgbClr val="FDEADA"/>
    <a:srgbClr val="F6E7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7138" autoAdjust="0"/>
  </p:normalViewPr>
  <p:slideViewPr>
    <p:cSldViewPr>
      <p:cViewPr varScale="1">
        <p:scale>
          <a:sx n="111" d="100"/>
          <a:sy n="111" d="100"/>
        </p:scale>
        <p:origin x="1596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>
                <a:solidFill>
                  <a:prstClr val="black"/>
                </a:solidFill>
              </a:rPr>
              <a:pPr>
                <a:defRPr/>
              </a:pPr>
              <a:t>46</a:t>
            </a:fld>
            <a:endParaRPr lang="en-US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270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769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1929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3257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뷰어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영역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뷰어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영역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5634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뷰어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영역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뷰어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영역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919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뷰어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영역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뷰어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영역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6755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04924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8816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0228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8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615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349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1" r:id="rId2"/>
    <p:sldLayoutId id="2147483672" r:id="rId3"/>
    <p:sldLayoutId id="2147483673" r:id="rId4"/>
    <p:sldLayoutId id="2147483674" r:id="rId5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돋움" pitchFamily="50" charset="-127"/>
              <a:cs typeface="+mn-cs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825045-DBE2-4E92-A14B-AB94969E9944}" type="slidenum">
              <a:rPr kumimoji="1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ko-KR" altLang="en-US" sz="10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04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6.png"/><Relationship Id="rId7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13.png"/><Relationship Id="rId5" Type="http://schemas.openxmlformats.org/officeDocument/2006/relationships/image" Target="../media/image19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6.png"/><Relationship Id="rId7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0.png"/><Relationship Id="rId10" Type="http://schemas.openxmlformats.org/officeDocument/2006/relationships/image" Target="../media/image26.png"/><Relationship Id="rId4" Type="http://schemas.openxmlformats.org/officeDocument/2006/relationships/image" Target="../media/image22.png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6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32-MM-MM-04-02-07-0-0-0-0&amp;classno=MM_32_04/suh_0302_01_0007/suh_0302_01_0007_205_1.html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data2.tsherpa.co.kr/tsherpa/multimedia/Flash/2022/curri/index.html?flashxmlnum=yrhj07&amp;classno=E-curri03-math-H_2022/31/suh_h_0301_01_0002/suh_h_0301_01_0002_301_1.html&amp;id=1440183&amp;classa=1" TargetMode="Externa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8.png"/><Relationship Id="rId7" Type="http://schemas.openxmlformats.org/officeDocument/2006/relationships/image" Target="../media/image3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8.png"/><Relationship Id="rId7" Type="http://schemas.openxmlformats.org/officeDocument/2006/relationships/image" Target="../media/image3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4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4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7.png"/><Relationship Id="rId9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7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7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0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7.png"/><Relationship Id="rId5" Type="http://schemas.openxmlformats.org/officeDocument/2006/relationships/image" Target="../media/image13.png"/><Relationship Id="rId4" Type="http://schemas.openxmlformats.org/officeDocument/2006/relationships/image" Target="../media/image31.png"/><Relationship Id="rId9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0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7.png"/><Relationship Id="rId5" Type="http://schemas.openxmlformats.org/officeDocument/2006/relationships/image" Target="../media/image13.png"/><Relationship Id="rId4" Type="http://schemas.openxmlformats.org/officeDocument/2006/relationships/image" Target="../media/image31.png"/><Relationship Id="rId9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8.png"/><Relationship Id="rId7" Type="http://schemas.openxmlformats.org/officeDocument/2006/relationships/image" Target="../media/image4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5.png"/><Relationship Id="rId5" Type="http://schemas.openxmlformats.org/officeDocument/2006/relationships/image" Target="../media/image7.png"/><Relationship Id="rId4" Type="http://schemas.openxmlformats.org/officeDocument/2006/relationships/image" Target="../media/image13.png"/><Relationship Id="rId9" Type="http://schemas.openxmlformats.org/officeDocument/2006/relationships/image" Target="../media/image48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8.png"/><Relationship Id="rId7" Type="http://schemas.openxmlformats.org/officeDocument/2006/relationships/image" Target="../media/image4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5.png"/><Relationship Id="rId11" Type="http://schemas.openxmlformats.org/officeDocument/2006/relationships/image" Target="../media/image36.png"/><Relationship Id="rId5" Type="http://schemas.openxmlformats.org/officeDocument/2006/relationships/image" Target="../media/image7.png"/><Relationship Id="rId10" Type="http://schemas.openxmlformats.org/officeDocument/2006/relationships/image" Target="../media/image49.png"/><Relationship Id="rId4" Type="http://schemas.openxmlformats.org/officeDocument/2006/relationships/image" Target="../media/image13.png"/><Relationship Id="rId9" Type="http://schemas.openxmlformats.org/officeDocument/2006/relationships/image" Target="../media/image4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9.png"/><Relationship Id="rId5" Type="http://schemas.openxmlformats.org/officeDocument/2006/relationships/image" Target="../media/image35.png"/><Relationship Id="rId4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27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9.png"/><Relationship Id="rId5" Type="http://schemas.openxmlformats.org/officeDocument/2006/relationships/image" Target="../media/image35.png"/><Relationship Id="rId4" Type="http://schemas.openxmlformats.org/officeDocument/2006/relationships/image" Target="../media/image7.png"/><Relationship Id="rId9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794330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2022.05.24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2022.05.25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2022.05.25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125248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043220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 (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몇십몇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몇십몇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알아볼까요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suh_p_0302_01_0007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56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4319972" y="148856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980780" y="1484784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37" name="타원 36"/>
          <p:cNvSpPr/>
          <p:nvPr/>
        </p:nvSpPr>
        <p:spPr>
          <a:xfrm>
            <a:off x="5981728" y="49672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/>
          <p:cNvSpPr txBox="1"/>
          <p:nvPr/>
        </p:nvSpPr>
        <p:spPr>
          <a:xfrm>
            <a:off x="373127" y="1772816"/>
            <a:ext cx="66373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어떻게 구할 수 있을지 이야기해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3" y="1859342"/>
            <a:ext cx="119981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647525" y="148478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 smtClean="0">
                <a:solidFill>
                  <a:srgbClr val="AE7C65"/>
                </a:solidFill>
              </a:rPr>
              <a:t>3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314270" y="148478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 smtClean="0">
                <a:solidFill>
                  <a:srgbClr val="AE7C65"/>
                </a:solidFill>
              </a:rPr>
              <a:t>4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8138" y="2168860"/>
            <a:ext cx="643811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 algn="just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20×12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6×12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구한 다음 더합니다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00" y="2210121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774" y="225201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431540" y="2672916"/>
            <a:ext cx="6438118" cy="677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모눈종이에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칸씩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줄을 나타낸 다음 모눈의 수를 세어 보면 알 수 있습니다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02" y="2714177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175" y="306297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431540" y="3465004"/>
            <a:ext cx="643811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곱셈으로 구할 수 있습니다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02" y="3506265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176" y="354815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389042" y="1007440"/>
            <a:ext cx="668310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의자에 매달린 풍선은 모두 몇 개인지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7317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56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4319972" y="148856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980780" y="148478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 smtClean="0">
                <a:solidFill>
                  <a:srgbClr val="AE7C65"/>
                </a:solidFill>
              </a:rPr>
              <a:t>2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6263590" y="49470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/>
          <p:cNvSpPr txBox="1"/>
          <p:nvPr/>
        </p:nvSpPr>
        <p:spPr>
          <a:xfrm>
            <a:off x="373127" y="1772816"/>
            <a:ext cx="66373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의자에 매달린 풍선은 모두 몇 개인지 구하는 식을 써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3" y="1859342"/>
            <a:ext cx="119981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95837" y="4473116"/>
            <a:ext cx="102840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26×12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377" y="471845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48"/>
          <p:cNvSpPr/>
          <p:nvPr/>
        </p:nvSpPr>
        <p:spPr>
          <a:xfrm>
            <a:off x="5647525" y="1484784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50" name="직사각형 49"/>
          <p:cNvSpPr/>
          <p:nvPr/>
        </p:nvSpPr>
        <p:spPr>
          <a:xfrm>
            <a:off x="6314270" y="148478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 smtClean="0">
                <a:solidFill>
                  <a:srgbClr val="AE7C65"/>
                </a:solidFill>
              </a:rPr>
              <a:t>4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9042" y="1007440"/>
            <a:ext cx="668310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의자에 매달린 풍선은 모두 몇 개인지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6"/>
          <a:srcRect l="48784" r="2600" b="39028"/>
          <a:stretch/>
        </p:blipFill>
        <p:spPr>
          <a:xfrm>
            <a:off x="2158743" y="2315918"/>
            <a:ext cx="2884452" cy="2038861"/>
          </a:xfrm>
          <a:prstGeom prst="rect">
            <a:avLst/>
          </a:prstGeom>
        </p:spPr>
      </p:pic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352" y="3961377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2006853" y="3601761"/>
            <a:ext cx="133566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+mn-ea"/>
                <a:ea typeface="+mn-ea"/>
              </a:rPr>
              <a:t>풍선 </a:t>
            </a:r>
            <a:r>
              <a:rPr lang="en-US" altLang="ko-KR" sz="1900" dirty="0" smtClean="0">
                <a:latin typeface="+mn-ea"/>
                <a:ea typeface="+mn-ea"/>
              </a:rPr>
              <a:t>26</a:t>
            </a:r>
            <a:r>
              <a:rPr lang="ko-KR" altLang="en-US" sz="1900" dirty="0" smtClean="0">
                <a:latin typeface="+mn-ea"/>
                <a:ea typeface="+mn-ea"/>
              </a:rPr>
              <a:t>개</a:t>
            </a:r>
            <a:endParaRPr lang="en-US" altLang="ko-KR" sz="1900" dirty="0" smtClean="0">
              <a:latin typeface="+mn-ea"/>
              <a:ea typeface="+mn-ea"/>
            </a:endParaRPr>
          </a:p>
          <a:p>
            <a:r>
              <a:rPr lang="ko-KR" altLang="en-US" sz="1900" dirty="0" smtClean="0">
                <a:latin typeface="+mn-ea"/>
                <a:ea typeface="+mn-ea"/>
              </a:rPr>
              <a:t>의자 </a:t>
            </a:r>
            <a:r>
              <a:rPr lang="en-US" altLang="ko-KR" sz="1900" dirty="0" smtClean="0">
                <a:latin typeface="+mn-ea"/>
                <a:ea typeface="+mn-ea"/>
              </a:rPr>
              <a:t>12</a:t>
            </a:r>
            <a:r>
              <a:rPr lang="ko-KR" altLang="en-US" sz="1900" dirty="0" smtClean="0">
                <a:latin typeface="+mn-ea"/>
                <a:ea typeface="+mn-ea"/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4028340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03" y="2616636"/>
            <a:ext cx="6251980" cy="189966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856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4319972" y="148856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980780" y="148478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 smtClean="0">
                <a:solidFill>
                  <a:srgbClr val="AE7C65"/>
                </a:solidFill>
              </a:rPr>
              <a:t>2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6455890" y="49706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/>
          <p:cNvSpPr txBox="1"/>
          <p:nvPr/>
        </p:nvSpPr>
        <p:spPr>
          <a:xfrm>
            <a:off x="373127" y="1772816"/>
            <a:ext cx="66373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어떻게 계산할 수 있을지 모눈종이로 알아보세요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3" y="1859342"/>
            <a:ext cx="119981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647525" y="148478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3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314270" y="1484784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sp>
        <p:nvSpPr>
          <p:cNvPr id="42" name="TextBox 43"/>
          <p:cNvSpPr txBox="1"/>
          <p:nvPr/>
        </p:nvSpPr>
        <p:spPr>
          <a:xfrm>
            <a:off x="636596" y="4016387"/>
            <a:ext cx="95619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20×2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2712" y="3176557"/>
            <a:ext cx="96970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20×10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591" y="299847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25488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bg.svg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텍스트 지우고 새로 써 주세요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.)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지도서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\app\resource\contents\lesson01\ops\lesson01\images\mm_32_1_06_03_02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389042" y="1007440"/>
            <a:ext cx="668310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의자에 매달린 풍선은 모두 몇 개인지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43"/>
          <p:cNvSpPr txBox="1"/>
          <p:nvPr/>
        </p:nvSpPr>
        <p:spPr>
          <a:xfrm>
            <a:off x="5669722" y="3181747"/>
            <a:ext cx="95619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6×10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669722" y="4042638"/>
            <a:ext cx="96970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6×2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568" y="392737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1" name="그룹 50"/>
          <p:cNvGrpSpPr/>
          <p:nvPr/>
        </p:nvGrpSpPr>
        <p:grpSpPr>
          <a:xfrm>
            <a:off x="5358062" y="1808447"/>
            <a:ext cx="956208" cy="313457"/>
            <a:chOff x="3952363" y="1253627"/>
            <a:chExt cx="956208" cy="313457"/>
          </a:xfrm>
        </p:grpSpPr>
        <p:pic>
          <p:nvPicPr>
            <p:cNvPr id="52" name="Picture 3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3" name="TextBox 52"/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54" name="타원 53"/>
          <p:cNvSpPr/>
          <p:nvPr/>
        </p:nvSpPr>
        <p:spPr>
          <a:xfrm>
            <a:off x="6278266" y="1873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4895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42" y="2125746"/>
            <a:ext cx="3539103" cy="2647822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26×12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어떻게 계산하는지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5647601" y="138698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+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979436" y="138230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35" name="직사각형 34"/>
          <p:cNvSpPr/>
          <p:nvPr/>
        </p:nvSpPr>
        <p:spPr>
          <a:xfrm>
            <a:off x="4982542" y="1381736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보기</a:t>
            </a:r>
            <a:endParaRPr lang="ko-KR" altLang="en-US" sz="1100" b="1" dirty="0"/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2" name="타원 191"/>
          <p:cNvSpPr/>
          <p:nvPr/>
        </p:nvSpPr>
        <p:spPr>
          <a:xfrm>
            <a:off x="4780864" y="12332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" name="타원 193"/>
          <p:cNvSpPr/>
          <p:nvPr/>
        </p:nvSpPr>
        <p:spPr>
          <a:xfrm>
            <a:off x="5688687" y="52611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303224" y="139435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80" name="TextBox 43"/>
          <p:cNvSpPr txBox="1"/>
          <p:nvPr/>
        </p:nvSpPr>
        <p:spPr>
          <a:xfrm>
            <a:off x="1239538" y="2157343"/>
            <a:ext cx="95619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20×10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868144" y="2900263"/>
            <a:ext cx="32163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···</a:t>
            </a:r>
            <a:endParaRPr lang="ko-KR" altLang="en-US" sz="1900" dirty="0"/>
          </a:p>
        </p:txBody>
      </p:sp>
      <p:sp>
        <p:nvSpPr>
          <p:cNvPr id="84" name="직사각형 83"/>
          <p:cNvSpPr/>
          <p:nvPr/>
        </p:nvSpPr>
        <p:spPr>
          <a:xfrm>
            <a:off x="5868144" y="3260303"/>
            <a:ext cx="32163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···</a:t>
            </a:r>
            <a:endParaRPr lang="ko-KR" altLang="en-US" sz="1900" dirty="0"/>
          </a:p>
        </p:txBody>
      </p:sp>
      <p:sp>
        <p:nvSpPr>
          <p:cNvPr id="87" name="직사각형 86"/>
          <p:cNvSpPr/>
          <p:nvPr/>
        </p:nvSpPr>
        <p:spPr>
          <a:xfrm>
            <a:off x="6156176" y="2900263"/>
            <a:ext cx="606101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spc="-15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6×2</a:t>
            </a:r>
            <a:endParaRPr lang="ko-KR" altLang="en-US" sz="1900" dirty="0">
              <a:solidFill>
                <a:srgbClr val="FF0000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6043401" y="3280221"/>
            <a:ext cx="801317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20×2</a:t>
            </a:r>
            <a:endParaRPr lang="ko-KR" altLang="en-US" sz="1900" dirty="0">
              <a:solidFill>
                <a:srgbClr val="0070C0"/>
              </a:solidFill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4211960" y="2079012"/>
            <a:ext cx="1584176" cy="2898160"/>
            <a:chOff x="1043609" y="2090335"/>
            <a:chExt cx="1584176" cy="2898160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295636" y="2108175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2   6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1043609" y="2492896"/>
              <a:ext cx="14894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1  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357455" y="2886758"/>
              <a:ext cx="127033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202319" y="4423754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5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1899" y="473077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830249" y="4423754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452957" y="4423754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6773" y="472189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9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1503" y="4721893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287642" y="2924944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1   2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357455" y="4352021"/>
              <a:ext cx="127033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직선 연결선 101"/>
            <p:cNvCxnSpPr/>
            <p:nvPr/>
          </p:nvCxnSpPr>
          <p:spPr bwMode="auto">
            <a:xfrm>
              <a:off x="1416348" y="2108175"/>
              <a:ext cx="0" cy="279014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직선 연결선 102"/>
            <p:cNvCxnSpPr/>
            <p:nvPr/>
          </p:nvCxnSpPr>
          <p:spPr bwMode="auto">
            <a:xfrm>
              <a:off x="1806042" y="2108175"/>
              <a:ext cx="0" cy="279014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직선 연결선 103"/>
            <p:cNvCxnSpPr/>
            <p:nvPr/>
          </p:nvCxnSpPr>
          <p:spPr bwMode="auto">
            <a:xfrm>
              <a:off x="2183036" y="2090335"/>
              <a:ext cx="0" cy="279014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직선 연결선 104"/>
            <p:cNvCxnSpPr/>
            <p:nvPr/>
          </p:nvCxnSpPr>
          <p:spPr bwMode="auto">
            <a:xfrm>
              <a:off x="2560030" y="2090335"/>
              <a:ext cx="0" cy="279014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295637" y="3284984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4   0</a:t>
              </a:r>
              <a:endParaRPr lang="ko-KR" altLang="en-US" sz="19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295637" y="3631666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en-US" altLang="ko-KR" sz="1900" dirty="0" smtClean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0</a:t>
              </a:r>
              <a:endParaRPr lang="ko-KR" altLang="en-US" sz="19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295637" y="3978348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solidFill>
                    <a:schemeClr val="accent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2   0   0</a:t>
              </a:r>
              <a:endParaRPr lang="ko-KR" altLang="en-US" sz="19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0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93164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bg.svg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텍스트 지우고 새로 써 주세요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.)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지도서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\app\resource\contents\lesson01\ops\lesson01\images\mm_32_1_06_04_01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9" name="그룹 108"/>
          <p:cNvGrpSpPr/>
          <p:nvPr/>
        </p:nvGrpSpPr>
        <p:grpSpPr>
          <a:xfrm>
            <a:off x="2710779" y="5261132"/>
            <a:ext cx="1637116" cy="263186"/>
            <a:chOff x="319554" y="1245924"/>
            <a:chExt cx="2636592" cy="423864"/>
          </a:xfrm>
        </p:grpSpPr>
        <p:pic>
          <p:nvPicPr>
            <p:cNvPr id="110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1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2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3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4" name="TextBox 43"/>
          <p:cNvSpPr txBox="1"/>
          <p:nvPr/>
        </p:nvSpPr>
        <p:spPr>
          <a:xfrm>
            <a:off x="2870082" y="2163096"/>
            <a:ext cx="95619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×10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43"/>
          <p:cNvSpPr txBox="1"/>
          <p:nvPr/>
        </p:nvSpPr>
        <p:spPr>
          <a:xfrm>
            <a:off x="1240880" y="4334670"/>
            <a:ext cx="95619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20×2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43"/>
          <p:cNvSpPr txBox="1"/>
          <p:nvPr/>
        </p:nvSpPr>
        <p:spPr>
          <a:xfrm>
            <a:off x="2871424" y="4340423"/>
            <a:ext cx="95619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6×2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868144" y="3600425"/>
            <a:ext cx="32163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···</a:t>
            </a:r>
            <a:endParaRPr lang="ko-KR" altLang="en-US" sz="1900" dirty="0"/>
          </a:p>
        </p:txBody>
      </p:sp>
      <p:sp>
        <p:nvSpPr>
          <p:cNvPr id="61" name="직사각형 60"/>
          <p:cNvSpPr/>
          <p:nvPr/>
        </p:nvSpPr>
        <p:spPr>
          <a:xfrm>
            <a:off x="5868144" y="3960465"/>
            <a:ext cx="32163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···</a:t>
            </a:r>
            <a:endParaRPr lang="ko-KR" altLang="en-US" sz="1900" dirty="0"/>
          </a:p>
        </p:txBody>
      </p:sp>
      <p:sp>
        <p:nvSpPr>
          <p:cNvPr id="62" name="직사각형 61"/>
          <p:cNvSpPr/>
          <p:nvPr/>
        </p:nvSpPr>
        <p:spPr>
          <a:xfrm>
            <a:off x="6156176" y="3600425"/>
            <a:ext cx="72008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spc="-150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6×10</a:t>
            </a:r>
            <a:endParaRPr lang="ko-KR" altLang="en-US" sz="1900" dirty="0">
              <a:solidFill>
                <a:srgbClr val="00B050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043401" y="3980383"/>
            <a:ext cx="801317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spc="-15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20×10</a:t>
            </a:r>
            <a:endParaRPr lang="ko-KR" altLang="en-US" sz="19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607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26×12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어떻게 계산하는지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5647601" y="138698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 smtClean="0">
                <a:solidFill>
                  <a:srgbClr val="AE7C65"/>
                </a:solidFill>
              </a:rPr>
              <a:t>+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979436" y="138230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35" name="직사각형 34"/>
          <p:cNvSpPr/>
          <p:nvPr/>
        </p:nvSpPr>
        <p:spPr>
          <a:xfrm>
            <a:off x="4982542" y="1381736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보기</a:t>
            </a:r>
            <a:endParaRPr lang="ko-KR" altLang="en-US" sz="1100" b="1" dirty="0"/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303224" y="139435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 smtClean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2767983" y="5271942"/>
            <a:ext cx="1654859" cy="269100"/>
            <a:chOff x="290979" y="2009759"/>
            <a:chExt cx="2665167" cy="433388"/>
          </a:xfrm>
        </p:grpSpPr>
        <p:pic>
          <p:nvPicPr>
            <p:cNvPr id="54" name="Picture 1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2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천재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캐릭터가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898" y="3645024"/>
            <a:ext cx="1463783" cy="1431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9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411" y="3717032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0" name="타원 159"/>
          <p:cNvSpPr/>
          <p:nvPr/>
        </p:nvSpPr>
        <p:spPr>
          <a:xfrm>
            <a:off x="2747747" y="36450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5688687" y="52611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9" name="그룹 98"/>
          <p:cNvGrpSpPr/>
          <p:nvPr/>
        </p:nvGrpSpPr>
        <p:grpSpPr>
          <a:xfrm>
            <a:off x="323805" y="2240868"/>
            <a:ext cx="1278453" cy="964767"/>
            <a:chOff x="3497367" y="1898063"/>
            <a:chExt cx="1278453" cy="964767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3524790" y="1898063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2  6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599892" y="2478109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3497367" y="2168860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1 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3821403" y="2507949"/>
              <a:ext cx="954417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3868839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771A03C4-38FA-4F89-937D-6E13819190CF}"/>
                </a:ext>
              </a:extLst>
            </p:cNvPr>
            <p:cNvCxnSpPr/>
            <p:nvPr/>
          </p:nvCxnSpPr>
          <p:spPr bwMode="auto">
            <a:xfrm>
              <a:off x="4156871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4444903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4739320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08" name="Picture 2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096" y="2962975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9" name="Picture 2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213" y="2961475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0" name="그룹 109"/>
          <p:cNvGrpSpPr/>
          <p:nvPr/>
        </p:nvGrpSpPr>
        <p:grpSpPr>
          <a:xfrm>
            <a:off x="2384879" y="2240868"/>
            <a:ext cx="1278453" cy="1224136"/>
            <a:chOff x="3497367" y="1898063"/>
            <a:chExt cx="1278453" cy="1224136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3524790" y="1898063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2  6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599892" y="2478109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3497367" y="2168860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1 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3821403" y="2507949"/>
              <a:ext cx="954417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3868839" y="1939796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771A03C4-38FA-4F89-937D-6E13819190CF}"/>
                </a:ext>
              </a:extLst>
            </p:cNvPr>
            <p:cNvCxnSpPr/>
            <p:nvPr/>
          </p:nvCxnSpPr>
          <p:spPr bwMode="auto">
            <a:xfrm>
              <a:off x="4156871" y="1939796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4444903" y="1934067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4739320" y="1939796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605379" y="2737478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2  6  0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4445952" y="2240868"/>
            <a:ext cx="1296766" cy="1692188"/>
            <a:chOff x="3497367" y="1898063"/>
            <a:chExt cx="1296766" cy="1692188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3524790" y="1898063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2  6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599892" y="2478109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3497367" y="2168860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1 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3821403" y="2507949"/>
              <a:ext cx="954417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3868839" y="1911808"/>
              <a:ext cx="0" cy="1678443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771A03C4-38FA-4F89-937D-6E13819190CF}"/>
                </a:ext>
              </a:extLst>
            </p:cNvPr>
            <p:cNvCxnSpPr/>
            <p:nvPr/>
          </p:nvCxnSpPr>
          <p:spPr bwMode="auto">
            <a:xfrm>
              <a:off x="4156871" y="1911808"/>
              <a:ext cx="0" cy="1678443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4444903" y="1911808"/>
              <a:ext cx="0" cy="1678443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4739320" y="1911808"/>
              <a:ext cx="0" cy="1678443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605379" y="2737478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2  6  0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3839716" y="3098895"/>
              <a:ext cx="954417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059219FC-F16E-4ED4-A3A5-F00A18032FA1}"/>
              </a:ext>
            </a:extLst>
          </p:cNvPr>
          <p:cNvSpPr txBox="1"/>
          <p:nvPr/>
        </p:nvSpPr>
        <p:spPr>
          <a:xfrm>
            <a:off x="5413069" y="3484648"/>
            <a:ext cx="247972" cy="3497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3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413" y="382907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059219FC-F16E-4ED4-A3A5-F00A18032FA1}"/>
              </a:ext>
            </a:extLst>
          </p:cNvPr>
          <p:cNvSpPr txBox="1"/>
          <p:nvPr/>
        </p:nvSpPr>
        <p:spPr>
          <a:xfrm>
            <a:off x="5129507" y="3485773"/>
            <a:ext cx="247972" cy="3497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59219FC-F16E-4ED4-A3A5-F00A18032FA1}"/>
              </a:ext>
            </a:extLst>
          </p:cNvPr>
          <p:cNvSpPr txBox="1"/>
          <p:nvPr/>
        </p:nvSpPr>
        <p:spPr>
          <a:xfrm>
            <a:off x="4832997" y="3484648"/>
            <a:ext cx="247972" cy="3497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6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287" y="382019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7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17" y="382020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8" name="직사각형 147"/>
          <p:cNvSpPr/>
          <p:nvPr/>
        </p:nvSpPr>
        <p:spPr>
          <a:xfrm>
            <a:off x="5724128" y="2792251"/>
            <a:ext cx="32163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···</a:t>
            </a:r>
            <a:endParaRPr lang="ko-KR" altLang="en-US" sz="1900" dirty="0"/>
          </a:p>
        </p:txBody>
      </p:sp>
      <p:sp>
        <p:nvSpPr>
          <p:cNvPr id="149" name="직사각형 148"/>
          <p:cNvSpPr/>
          <p:nvPr/>
        </p:nvSpPr>
        <p:spPr>
          <a:xfrm>
            <a:off x="5724128" y="3068960"/>
            <a:ext cx="32163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···</a:t>
            </a:r>
            <a:endParaRPr lang="ko-KR" altLang="en-US" sz="1900" dirty="0"/>
          </a:p>
        </p:txBody>
      </p:sp>
      <p:sp>
        <p:nvSpPr>
          <p:cNvPr id="150" name="직사각형 149"/>
          <p:cNvSpPr/>
          <p:nvPr/>
        </p:nvSpPr>
        <p:spPr>
          <a:xfrm>
            <a:off x="5904148" y="2792251"/>
            <a:ext cx="73338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spc="-15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26×2</a:t>
            </a:r>
            <a:endParaRPr lang="ko-KR" altLang="en-US" sz="1900" dirty="0">
              <a:solidFill>
                <a:srgbClr val="FF0000"/>
              </a:solidFill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5899385" y="3088878"/>
            <a:ext cx="801317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26×10</a:t>
            </a:r>
            <a:endParaRPr lang="ko-KR" altLang="en-US" sz="19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583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413" y="382907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287" y="382019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17" y="382020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26×12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어떻게 계산하는지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5647601" y="138698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+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979436" y="138230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35" name="직사각형 34"/>
          <p:cNvSpPr/>
          <p:nvPr/>
        </p:nvSpPr>
        <p:spPr>
          <a:xfrm>
            <a:off x="4982542" y="1381736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보기</a:t>
            </a:r>
            <a:endParaRPr lang="ko-KR" altLang="en-US" sz="1100" b="1" dirty="0"/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303224" y="139435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2767983" y="5271942"/>
            <a:ext cx="1654859" cy="269100"/>
            <a:chOff x="290979" y="2009759"/>
            <a:chExt cx="2665167" cy="433388"/>
          </a:xfrm>
        </p:grpSpPr>
        <p:pic>
          <p:nvPicPr>
            <p:cNvPr id="54" name="Picture 1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628" y="3645024"/>
            <a:ext cx="1463783" cy="1431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타원 46"/>
          <p:cNvSpPr/>
          <p:nvPr/>
        </p:nvSpPr>
        <p:spPr>
          <a:xfrm>
            <a:off x="1171534" y="37505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>
            <a:extLst>
              <a:ext uri="{FF2B5EF4-FFF2-40B4-BE49-F238E27FC236}">
                <a16:creationId xmlns:a16="http://schemas.microsoft.com/office/drawing/2014/main" id="{3C144B13-3326-4145-B574-BEDAE0359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캐릭터는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캐릭터는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멈춤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1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학기 때 발주 나간 음성 파일 재사용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6B2F736-9F3B-42DE-B523-46E79DE7C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273" y="2983618"/>
            <a:ext cx="1971702" cy="931024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smtClean="0">
                <a:latin typeface="맑은 고딕" pitchFamily="50" charset="-127"/>
                <a:ea typeface="맑은 고딕" pitchFamily="50" charset="-127"/>
              </a:rPr>
              <a:t>suh_p_0301_01_0002</a:t>
            </a: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_202_1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켄 캐릭터</a:t>
            </a:r>
            <a:r>
              <a:rPr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어림한 값과 계산한 값을 비교해 볼까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2" name="모서리가 둥근 직사각형 28">
            <a:extLst>
              <a:ext uri="{FF2B5EF4-FFF2-40B4-BE49-F238E27FC236}">
                <a16:creationId xmlns:a16="http://schemas.microsoft.com/office/drawing/2014/main" id="{3617FDAC-BBB8-4590-88F9-E455F9BDAB13}"/>
              </a:ext>
            </a:extLst>
          </p:cNvPr>
          <p:cNvSpPr/>
          <p:nvPr/>
        </p:nvSpPr>
        <p:spPr>
          <a:xfrm>
            <a:off x="2978303" y="3964607"/>
            <a:ext cx="3314694" cy="79208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어림한 값과 계산한 값을 </a:t>
            </a:r>
            <a:endParaRPr lang="en-US" altLang="ko-KR" sz="190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비교해 볼까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9" name="직각 삼각형 58">
            <a:extLst>
              <a:ext uri="{FF2B5EF4-FFF2-40B4-BE49-F238E27FC236}">
                <a16:creationId xmlns:a16="http://schemas.microsoft.com/office/drawing/2014/main" id="{8D2EFC90-019C-4077-82BF-2C55CB953510}"/>
              </a:ext>
            </a:extLst>
          </p:cNvPr>
          <p:cNvSpPr/>
          <p:nvPr/>
        </p:nvSpPr>
        <p:spPr>
          <a:xfrm rot="5400000" flipV="1">
            <a:off x="2735709" y="4345759"/>
            <a:ext cx="195359" cy="312420"/>
          </a:xfrm>
          <a:prstGeom prst="rtTriangle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3339755" y="37306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1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" name="그룹 102"/>
          <p:cNvGrpSpPr/>
          <p:nvPr/>
        </p:nvGrpSpPr>
        <p:grpSpPr>
          <a:xfrm>
            <a:off x="323805" y="2240868"/>
            <a:ext cx="1278453" cy="964767"/>
            <a:chOff x="3497367" y="1898063"/>
            <a:chExt cx="1278453" cy="964767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3524790" y="1898063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2  6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599892" y="2478109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3497367" y="2168860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1 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3821403" y="2507949"/>
              <a:ext cx="954417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3868839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771A03C4-38FA-4F89-937D-6E13819190CF}"/>
                </a:ext>
              </a:extLst>
            </p:cNvPr>
            <p:cNvCxnSpPr/>
            <p:nvPr/>
          </p:nvCxnSpPr>
          <p:spPr bwMode="auto">
            <a:xfrm>
              <a:off x="4156871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4444903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4739320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12" name="Picture 2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096" y="2962975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" name="Picture 2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213" y="2961475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4" name="그룹 113"/>
          <p:cNvGrpSpPr/>
          <p:nvPr/>
        </p:nvGrpSpPr>
        <p:grpSpPr>
          <a:xfrm>
            <a:off x="2384879" y="2240868"/>
            <a:ext cx="1278453" cy="1224136"/>
            <a:chOff x="3497367" y="1898063"/>
            <a:chExt cx="1278453" cy="1224136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3524790" y="1898063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2  6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599892" y="2478109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3497367" y="2168860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1 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3821403" y="2507949"/>
              <a:ext cx="954417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3868839" y="1939796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771A03C4-38FA-4F89-937D-6E13819190CF}"/>
                </a:ext>
              </a:extLst>
            </p:cNvPr>
            <p:cNvCxnSpPr/>
            <p:nvPr/>
          </p:nvCxnSpPr>
          <p:spPr bwMode="auto">
            <a:xfrm>
              <a:off x="4156871" y="1939796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4444903" y="1934067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4739320" y="1939796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605379" y="2737478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2  6  0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4" name="그룹 123"/>
          <p:cNvGrpSpPr/>
          <p:nvPr/>
        </p:nvGrpSpPr>
        <p:grpSpPr>
          <a:xfrm>
            <a:off x="4445952" y="2240868"/>
            <a:ext cx="1296766" cy="1692188"/>
            <a:chOff x="3497367" y="1898063"/>
            <a:chExt cx="1296766" cy="1692188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3524790" y="1898063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2  6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599892" y="2478109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3497367" y="2168860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1 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3821403" y="2507949"/>
              <a:ext cx="954417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3868839" y="1911808"/>
              <a:ext cx="0" cy="1678443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771A03C4-38FA-4F89-937D-6E13819190CF}"/>
                </a:ext>
              </a:extLst>
            </p:cNvPr>
            <p:cNvCxnSpPr/>
            <p:nvPr/>
          </p:nvCxnSpPr>
          <p:spPr bwMode="auto">
            <a:xfrm>
              <a:off x="4156871" y="1911808"/>
              <a:ext cx="0" cy="1678443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4444903" y="1911808"/>
              <a:ext cx="0" cy="1678443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4739320" y="1911808"/>
              <a:ext cx="0" cy="1678443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605379" y="2737478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2  6  0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3839716" y="3098895"/>
              <a:ext cx="954417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059219FC-F16E-4ED4-A3A5-F00A18032FA1}"/>
              </a:ext>
            </a:extLst>
          </p:cNvPr>
          <p:cNvSpPr txBox="1"/>
          <p:nvPr/>
        </p:nvSpPr>
        <p:spPr>
          <a:xfrm>
            <a:off x="5413069" y="3484648"/>
            <a:ext cx="247972" cy="3497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59219FC-F16E-4ED4-A3A5-F00A18032FA1}"/>
              </a:ext>
            </a:extLst>
          </p:cNvPr>
          <p:cNvSpPr txBox="1"/>
          <p:nvPr/>
        </p:nvSpPr>
        <p:spPr>
          <a:xfrm>
            <a:off x="5129507" y="3485773"/>
            <a:ext cx="247972" cy="3497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59219FC-F16E-4ED4-A3A5-F00A18032FA1}"/>
              </a:ext>
            </a:extLst>
          </p:cNvPr>
          <p:cNvSpPr txBox="1"/>
          <p:nvPr/>
        </p:nvSpPr>
        <p:spPr>
          <a:xfrm>
            <a:off x="4832997" y="3484648"/>
            <a:ext cx="247972" cy="3497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5724128" y="2792251"/>
            <a:ext cx="32163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···</a:t>
            </a:r>
            <a:endParaRPr lang="ko-KR" altLang="en-US" sz="1900" dirty="0"/>
          </a:p>
        </p:txBody>
      </p:sp>
      <p:sp>
        <p:nvSpPr>
          <p:cNvPr id="152" name="직사각형 151"/>
          <p:cNvSpPr/>
          <p:nvPr/>
        </p:nvSpPr>
        <p:spPr>
          <a:xfrm>
            <a:off x="5724128" y="3068960"/>
            <a:ext cx="32163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···</a:t>
            </a:r>
            <a:endParaRPr lang="ko-KR" altLang="en-US" sz="1900" dirty="0"/>
          </a:p>
        </p:txBody>
      </p:sp>
      <p:sp>
        <p:nvSpPr>
          <p:cNvPr id="153" name="직사각형 152"/>
          <p:cNvSpPr/>
          <p:nvPr/>
        </p:nvSpPr>
        <p:spPr>
          <a:xfrm>
            <a:off x="5904148" y="2792251"/>
            <a:ext cx="73338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spc="-15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26×2</a:t>
            </a:r>
            <a:endParaRPr lang="ko-KR" altLang="en-US" sz="1900" dirty="0">
              <a:solidFill>
                <a:srgbClr val="FF0000"/>
              </a:solidFill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5899385" y="3088878"/>
            <a:ext cx="801317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26×10</a:t>
            </a:r>
            <a:endParaRPr lang="ko-KR" altLang="en-US" sz="19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38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26×12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어떻게 계산하는지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5647601" y="1386988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+</a:t>
            </a:r>
            <a:endParaRPr lang="ko-KR" altLang="en-US" sz="1100" b="1" dirty="0"/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303224" y="1385729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 smtClean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45" name="TextBox 43"/>
          <p:cNvSpPr txBox="1"/>
          <p:nvPr/>
        </p:nvSpPr>
        <p:spPr>
          <a:xfrm>
            <a:off x="373127" y="1746938"/>
            <a:ext cx="66373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세로 계산을 더 간단히 나타내는 방법을 이야기해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3" y="1859342"/>
            <a:ext cx="119981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/>
          <p:cNvSpPr/>
          <p:nvPr/>
        </p:nvSpPr>
        <p:spPr>
          <a:xfrm>
            <a:off x="5688687" y="52611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423307" y="4124399"/>
            <a:ext cx="434718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곱하는 수의 자리에 따라 한 줄에 씁니다</a:t>
            </a:r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spc="-10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680" y="442858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직사각형 59"/>
          <p:cNvSpPr/>
          <p:nvPr/>
        </p:nvSpPr>
        <p:spPr>
          <a:xfrm>
            <a:off x="4982542" y="1381736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보기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323805" y="2240868"/>
            <a:ext cx="1278453" cy="964767"/>
            <a:chOff x="3497367" y="1898063"/>
            <a:chExt cx="1278453" cy="964767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3524790" y="1898063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2  6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599892" y="2478109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3497367" y="2168860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1 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3821403" y="2507949"/>
              <a:ext cx="954417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3868839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771A03C4-38FA-4F89-937D-6E13819190CF}"/>
                </a:ext>
              </a:extLst>
            </p:cNvPr>
            <p:cNvCxnSpPr/>
            <p:nvPr/>
          </p:nvCxnSpPr>
          <p:spPr bwMode="auto">
            <a:xfrm>
              <a:off x="4156871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4444903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4739320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62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096" y="2962975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213" y="2961475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4" name="그룹 63"/>
          <p:cNvGrpSpPr/>
          <p:nvPr/>
        </p:nvGrpSpPr>
        <p:grpSpPr>
          <a:xfrm>
            <a:off x="2384879" y="2240868"/>
            <a:ext cx="1278453" cy="1224136"/>
            <a:chOff x="3497367" y="1898063"/>
            <a:chExt cx="1278453" cy="1224136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3524790" y="1898063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2  6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599892" y="2478109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3497367" y="2168860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1 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3821403" y="2507949"/>
              <a:ext cx="954417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3868839" y="1939796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771A03C4-38FA-4F89-937D-6E13819190CF}"/>
                </a:ext>
              </a:extLst>
            </p:cNvPr>
            <p:cNvCxnSpPr/>
            <p:nvPr/>
          </p:nvCxnSpPr>
          <p:spPr bwMode="auto">
            <a:xfrm>
              <a:off x="4156871" y="1939796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4444903" y="1934067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4739320" y="1939796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605379" y="2737478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2  6  0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4445952" y="2240868"/>
            <a:ext cx="1296766" cy="1692188"/>
            <a:chOff x="3497367" y="1898063"/>
            <a:chExt cx="1296766" cy="1692188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3524790" y="1898063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2  6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599892" y="2478109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3497367" y="2168860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1 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3821403" y="2507949"/>
              <a:ext cx="954417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3868839" y="1911808"/>
              <a:ext cx="0" cy="1678443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771A03C4-38FA-4F89-937D-6E13819190CF}"/>
                </a:ext>
              </a:extLst>
            </p:cNvPr>
            <p:cNvCxnSpPr/>
            <p:nvPr/>
          </p:nvCxnSpPr>
          <p:spPr bwMode="auto">
            <a:xfrm>
              <a:off x="4156871" y="1911808"/>
              <a:ext cx="0" cy="1678443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4444903" y="1911808"/>
              <a:ext cx="0" cy="1678443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4739320" y="1911808"/>
              <a:ext cx="0" cy="1678443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605379" y="2737478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2  6  0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3839716" y="3098895"/>
              <a:ext cx="954417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604874" y="3086195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3  1  2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3" name="직사각형 92"/>
          <p:cNvSpPr/>
          <p:nvPr/>
        </p:nvSpPr>
        <p:spPr>
          <a:xfrm>
            <a:off x="5724128" y="2792251"/>
            <a:ext cx="32163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···</a:t>
            </a:r>
            <a:endParaRPr lang="ko-KR" altLang="en-US" sz="1900" dirty="0"/>
          </a:p>
        </p:txBody>
      </p:sp>
      <p:sp>
        <p:nvSpPr>
          <p:cNvPr id="94" name="직사각형 93"/>
          <p:cNvSpPr/>
          <p:nvPr/>
        </p:nvSpPr>
        <p:spPr>
          <a:xfrm>
            <a:off x="5724128" y="3068960"/>
            <a:ext cx="32163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···</a:t>
            </a:r>
            <a:endParaRPr lang="ko-KR" altLang="en-US" sz="1900" dirty="0"/>
          </a:p>
        </p:txBody>
      </p:sp>
      <p:sp>
        <p:nvSpPr>
          <p:cNvPr id="95" name="직사각형 94"/>
          <p:cNvSpPr/>
          <p:nvPr/>
        </p:nvSpPr>
        <p:spPr>
          <a:xfrm>
            <a:off x="5904148" y="2792251"/>
            <a:ext cx="73338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spc="-15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26×2</a:t>
            </a:r>
            <a:endParaRPr lang="ko-KR" altLang="en-US" sz="1900" dirty="0">
              <a:solidFill>
                <a:srgbClr val="FF0000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5899385" y="3088878"/>
            <a:ext cx="801317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26×10</a:t>
            </a:r>
            <a:endParaRPr lang="ko-KR" altLang="en-US" sz="19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672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26×12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어떻게 계산하는지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3"/>
          <p:cNvSpPr txBox="1"/>
          <p:nvPr/>
        </p:nvSpPr>
        <p:spPr>
          <a:xfrm>
            <a:off x="373127" y="1746938"/>
            <a:ext cx="66373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계산하는 방법을 말해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3" y="1859342"/>
            <a:ext cx="119981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/>
          <p:cNvSpPr/>
          <p:nvPr/>
        </p:nvSpPr>
        <p:spPr>
          <a:xfrm>
            <a:off x="5688687" y="52611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647601" y="138698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+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303224" y="1385729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53" name="직사각형 52"/>
          <p:cNvSpPr/>
          <p:nvPr/>
        </p:nvSpPr>
        <p:spPr>
          <a:xfrm>
            <a:off x="4982542" y="1381736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보기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323805" y="2240868"/>
            <a:ext cx="1278453" cy="964767"/>
            <a:chOff x="3497367" y="1898063"/>
            <a:chExt cx="1278453" cy="96476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3524790" y="1898063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2  6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599892" y="2478109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3497367" y="2168860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1 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3821403" y="2507949"/>
              <a:ext cx="954417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3868839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771A03C4-38FA-4F89-937D-6E13819190CF}"/>
                </a:ext>
              </a:extLst>
            </p:cNvPr>
            <p:cNvCxnSpPr/>
            <p:nvPr/>
          </p:nvCxnSpPr>
          <p:spPr bwMode="auto">
            <a:xfrm>
              <a:off x="4156871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4444903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4739320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33" name="Picture 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096" y="2962975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213" y="2961475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5" name="그룹 34"/>
          <p:cNvGrpSpPr/>
          <p:nvPr/>
        </p:nvGrpSpPr>
        <p:grpSpPr>
          <a:xfrm>
            <a:off x="2384879" y="2240868"/>
            <a:ext cx="1278453" cy="1224136"/>
            <a:chOff x="3497367" y="1898063"/>
            <a:chExt cx="1278453" cy="122413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3524790" y="1898063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2  6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599892" y="2478109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3497367" y="2168860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1 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3821403" y="2507949"/>
              <a:ext cx="954417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3868839" y="1939796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771A03C4-38FA-4F89-937D-6E13819190CF}"/>
                </a:ext>
              </a:extLst>
            </p:cNvPr>
            <p:cNvCxnSpPr/>
            <p:nvPr/>
          </p:nvCxnSpPr>
          <p:spPr bwMode="auto">
            <a:xfrm>
              <a:off x="4156871" y="1939796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4444903" y="1934067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4739320" y="1939796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605379" y="2737478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2  6  0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4445952" y="2240868"/>
            <a:ext cx="1296766" cy="1692188"/>
            <a:chOff x="3497367" y="1898063"/>
            <a:chExt cx="1296766" cy="1692188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3524790" y="1898063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2  6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599892" y="2478109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3497367" y="2168860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1 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3821403" y="2507949"/>
              <a:ext cx="954417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3868839" y="1911808"/>
              <a:ext cx="0" cy="1678443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771A03C4-38FA-4F89-937D-6E13819190CF}"/>
                </a:ext>
              </a:extLst>
            </p:cNvPr>
            <p:cNvCxnSpPr/>
            <p:nvPr/>
          </p:nvCxnSpPr>
          <p:spPr bwMode="auto">
            <a:xfrm>
              <a:off x="4156871" y="1911808"/>
              <a:ext cx="0" cy="1678443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4444903" y="1911808"/>
              <a:ext cx="0" cy="1678443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4739320" y="1911808"/>
              <a:ext cx="0" cy="1678443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605379" y="2737478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2  6  0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3839716" y="3098895"/>
              <a:ext cx="954417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604874" y="3086195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3  1  2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0" name="직사각형 69"/>
          <p:cNvSpPr/>
          <p:nvPr/>
        </p:nvSpPr>
        <p:spPr>
          <a:xfrm>
            <a:off x="5724128" y="2792251"/>
            <a:ext cx="32163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···</a:t>
            </a:r>
            <a:endParaRPr lang="ko-KR" altLang="en-US" sz="1900" dirty="0"/>
          </a:p>
        </p:txBody>
      </p:sp>
      <p:sp>
        <p:nvSpPr>
          <p:cNvPr id="71" name="직사각형 70"/>
          <p:cNvSpPr/>
          <p:nvPr/>
        </p:nvSpPr>
        <p:spPr>
          <a:xfrm>
            <a:off x="5724128" y="3068960"/>
            <a:ext cx="32163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···</a:t>
            </a:r>
            <a:endParaRPr lang="ko-KR" altLang="en-US" sz="1900" dirty="0"/>
          </a:p>
        </p:txBody>
      </p:sp>
      <p:sp>
        <p:nvSpPr>
          <p:cNvPr id="72" name="직사각형 71"/>
          <p:cNvSpPr/>
          <p:nvPr/>
        </p:nvSpPr>
        <p:spPr>
          <a:xfrm>
            <a:off x="5904148" y="2792251"/>
            <a:ext cx="73338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spc="-15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26×2</a:t>
            </a:r>
            <a:endParaRPr lang="ko-KR" altLang="en-US" sz="1900" dirty="0">
              <a:solidFill>
                <a:srgbClr val="FF0000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899385" y="3088878"/>
            <a:ext cx="801317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26×10</a:t>
            </a:r>
            <a:endParaRPr lang="ko-KR" altLang="en-US" sz="1900" dirty="0">
              <a:solidFill>
                <a:srgbClr val="0070C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40395" y="4124399"/>
            <a:ext cx="6197135" cy="677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일의 자리 수인 </a:t>
            </a:r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곱한 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값과</a:t>
            </a:r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sz="1900" b="1" spc="-1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십의 자리 수인 </a:t>
            </a:r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곱한 값을 더합니다</a:t>
            </a:r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spc="-10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449962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9853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4707510" y="49933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238679" y="3101584"/>
            <a:ext cx="12971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31×17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83800" y="3114246"/>
            <a:ext cx="664819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527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453" y="327928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801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타원 88"/>
          <p:cNvSpPr/>
          <p:nvPr/>
        </p:nvSpPr>
        <p:spPr>
          <a:xfrm>
            <a:off x="5854107" y="49946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863588" y="2698794"/>
            <a:ext cx="1332148" cy="1192810"/>
            <a:chOff x="2187220" y="2706472"/>
            <a:chExt cx="1332148" cy="1192810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2214643" y="2706472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289745" y="3286518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2187220" y="2977269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2 4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2564951" y="3316358"/>
              <a:ext cx="954417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TextBox 56"/>
            <p:cNvSpPr txBox="1"/>
            <p:nvPr/>
          </p:nvSpPr>
          <p:spPr>
            <a:xfrm>
              <a:off x="2691276" y="3366514"/>
              <a:ext cx="778243" cy="384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7 6 8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1329" y="3641559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2249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238679" y="3101584"/>
            <a:ext cx="12971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31×17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83800" y="3114246"/>
            <a:ext cx="664819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527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453" y="327928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801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7" name="그룹 46"/>
          <p:cNvGrpSpPr/>
          <p:nvPr/>
        </p:nvGrpSpPr>
        <p:grpSpPr>
          <a:xfrm>
            <a:off x="863588" y="2698794"/>
            <a:ext cx="1332148" cy="1192810"/>
            <a:chOff x="2187220" y="2706472"/>
            <a:chExt cx="1332148" cy="1192810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2214643" y="2706472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289745" y="3286518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2187220" y="2977269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2 4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2564951" y="3316358"/>
              <a:ext cx="954417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TextBox 56"/>
            <p:cNvSpPr txBox="1"/>
            <p:nvPr/>
          </p:nvSpPr>
          <p:spPr>
            <a:xfrm>
              <a:off x="2691276" y="3366514"/>
              <a:ext cx="778243" cy="384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7 6 8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1329" y="3641559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251520" y="3032956"/>
            <a:ext cx="6667165" cy="2204330"/>
            <a:chOff x="207825" y="3029528"/>
            <a:chExt cx="6667165" cy="220433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173544"/>
              <a:ext cx="6667165" cy="18722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02952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0" name="직각 삼각형 29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943708" y="3320988"/>
            <a:ext cx="953638" cy="1533883"/>
            <a:chOff x="827896" y="3571535"/>
            <a:chExt cx="953638" cy="1533883"/>
          </a:xfrm>
        </p:grpSpPr>
        <p:grpSp>
          <p:nvGrpSpPr>
            <p:cNvPr id="36" name="그룹 35"/>
            <p:cNvGrpSpPr/>
            <p:nvPr/>
          </p:nvGrpSpPr>
          <p:grpSpPr>
            <a:xfrm>
              <a:off x="827896" y="3571535"/>
              <a:ext cx="953638" cy="1533883"/>
              <a:chOff x="958966" y="2321943"/>
              <a:chExt cx="953638" cy="1533883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CB21911-45E9-46C8-9AD7-2E47F31D91DB}"/>
                  </a:ext>
                </a:extLst>
              </p:cNvPr>
              <p:cNvSpPr txBox="1"/>
              <p:nvPr/>
            </p:nvSpPr>
            <p:spPr>
              <a:xfrm>
                <a:off x="1107231" y="2321943"/>
                <a:ext cx="80517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3 2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4069226-D205-4625-B406-EBC369E9E9EC}"/>
                  </a:ext>
                </a:extLst>
              </p:cNvPr>
              <p:cNvSpPr txBox="1"/>
              <p:nvPr/>
            </p:nvSpPr>
            <p:spPr>
              <a:xfrm>
                <a:off x="958966" y="2592740"/>
                <a:ext cx="9464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× 2 4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9A07A7B8-5B92-4A7E-8DD8-25B07A986FC2}"/>
                  </a:ext>
                </a:extLst>
              </p:cNvPr>
              <p:cNvCxnSpPr/>
              <p:nvPr/>
            </p:nvCxnSpPr>
            <p:spPr bwMode="auto">
              <a:xfrm>
                <a:off x="1210510" y="2931829"/>
                <a:ext cx="684560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CB21911-45E9-46C8-9AD7-2E47F31D91DB}"/>
                  </a:ext>
                </a:extLst>
              </p:cNvPr>
              <p:cNvSpPr txBox="1"/>
              <p:nvPr/>
            </p:nvSpPr>
            <p:spPr>
              <a:xfrm>
                <a:off x="1022958" y="2940989"/>
                <a:ext cx="8896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1 2 8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CB21911-45E9-46C8-9AD7-2E47F31D91DB}"/>
                  </a:ext>
                </a:extLst>
              </p:cNvPr>
              <p:cNvSpPr txBox="1"/>
              <p:nvPr/>
            </p:nvSpPr>
            <p:spPr>
              <a:xfrm>
                <a:off x="1022376" y="3164095"/>
                <a:ext cx="8896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6 4 0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9A07A7B8-5B92-4A7E-8DD8-25B07A986FC2}"/>
                  </a:ext>
                </a:extLst>
              </p:cNvPr>
              <p:cNvCxnSpPr/>
              <p:nvPr/>
            </p:nvCxnSpPr>
            <p:spPr bwMode="auto">
              <a:xfrm>
                <a:off x="1209000" y="3508112"/>
                <a:ext cx="684560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CB21911-45E9-46C8-9AD7-2E47F31D91DB}"/>
                  </a:ext>
                </a:extLst>
              </p:cNvPr>
              <p:cNvSpPr txBox="1"/>
              <p:nvPr/>
            </p:nvSpPr>
            <p:spPr>
              <a:xfrm>
                <a:off x="1021448" y="3517272"/>
                <a:ext cx="8896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7 6 8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cxnSp>
          <p:nvCxnSpPr>
            <p:cNvPr id="39" name="직선 연결선 38"/>
            <p:cNvCxnSpPr/>
            <p:nvPr/>
          </p:nvCxnSpPr>
          <p:spPr bwMode="auto">
            <a:xfrm>
              <a:off x="1164320" y="3615911"/>
              <a:ext cx="0" cy="143178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직선 연결선 40"/>
            <p:cNvCxnSpPr/>
            <p:nvPr/>
          </p:nvCxnSpPr>
          <p:spPr bwMode="auto">
            <a:xfrm>
              <a:off x="1343641" y="3615911"/>
              <a:ext cx="0" cy="143178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직선 연결선 42"/>
            <p:cNvCxnSpPr/>
            <p:nvPr/>
          </p:nvCxnSpPr>
          <p:spPr bwMode="auto">
            <a:xfrm>
              <a:off x="1535662" y="3615911"/>
              <a:ext cx="0" cy="143178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직선 연결선 43"/>
            <p:cNvCxnSpPr/>
            <p:nvPr/>
          </p:nvCxnSpPr>
          <p:spPr bwMode="auto">
            <a:xfrm>
              <a:off x="1727684" y="3615911"/>
              <a:ext cx="0" cy="143178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0" name="그룹 59"/>
          <p:cNvGrpSpPr/>
          <p:nvPr/>
        </p:nvGrpSpPr>
        <p:grpSpPr>
          <a:xfrm>
            <a:off x="4175956" y="3320988"/>
            <a:ext cx="953638" cy="1533883"/>
            <a:chOff x="827896" y="3571535"/>
            <a:chExt cx="953638" cy="1533883"/>
          </a:xfrm>
        </p:grpSpPr>
        <p:grpSp>
          <p:nvGrpSpPr>
            <p:cNvPr id="61" name="그룹 60"/>
            <p:cNvGrpSpPr/>
            <p:nvPr/>
          </p:nvGrpSpPr>
          <p:grpSpPr>
            <a:xfrm>
              <a:off x="827896" y="3571535"/>
              <a:ext cx="953638" cy="1533883"/>
              <a:chOff x="958966" y="2321943"/>
              <a:chExt cx="953638" cy="1533883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CB21911-45E9-46C8-9AD7-2E47F31D91DB}"/>
                  </a:ext>
                </a:extLst>
              </p:cNvPr>
              <p:cNvSpPr txBox="1"/>
              <p:nvPr/>
            </p:nvSpPr>
            <p:spPr>
              <a:xfrm>
                <a:off x="1107231" y="2321943"/>
                <a:ext cx="80517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3 1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4069226-D205-4625-B406-EBC369E9E9EC}"/>
                  </a:ext>
                </a:extLst>
              </p:cNvPr>
              <p:cNvSpPr txBox="1"/>
              <p:nvPr/>
            </p:nvSpPr>
            <p:spPr>
              <a:xfrm>
                <a:off x="958966" y="2592740"/>
                <a:ext cx="9464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× 1 7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9A07A7B8-5B92-4A7E-8DD8-25B07A986FC2}"/>
                  </a:ext>
                </a:extLst>
              </p:cNvPr>
              <p:cNvCxnSpPr/>
              <p:nvPr/>
            </p:nvCxnSpPr>
            <p:spPr bwMode="auto">
              <a:xfrm>
                <a:off x="1210510" y="2931829"/>
                <a:ext cx="684560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CB21911-45E9-46C8-9AD7-2E47F31D91DB}"/>
                  </a:ext>
                </a:extLst>
              </p:cNvPr>
              <p:cNvSpPr txBox="1"/>
              <p:nvPr/>
            </p:nvSpPr>
            <p:spPr>
              <a:xfrm>
                <a:off x="1022958" y="2940989"/>
                <a:ext cx="8896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2 1 7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CB21911-45E9-46C8-9AD7-2E47F31D91DB}"/>
                  </a:ext>
                </a:extLst>
              </p:cNvPr>
              <p:cNvSpPr txBox="1"/>
              <p:nvPr/>
            </p:nvSpPr>
            <p:spPr>
              <a:xfrm>
                <a:off x="1022376" y="3164095"/>
                <a:ext cx="8896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3 1 0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9A07A7B8-5B92-4A7E-8DD8-25B07A986FC2}"/>
                  </a:ext>
                </a:extLst>
              </p:cNvPr>
              <p:cNvCxnSpPr/>
              <p:nvPr/>
            </p:nvCxnSpPr>
            <p:spPr bwMode="auto">
              <a:xfrm>
                <a:off x="1209000" y="3508112"/>
                <a:ext cx="684560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CB21911-45E9-46C8-9AD7-2E47F31D91DB}"/>
                  </a:ext>
                </a:extLst>
              </p:cNvPr>
              <p:cNvSpPr txBox="1"/>
              <p:nvPr/>
            </p:nvSpPr>
            <p:spPr>
              <a:xfrm>
                <a:off x="1021448" y="3517272"/>
                <a:ext cx="8896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5 2 7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cxnSp>
          <p:nvCxnSpPr>
            <p:cNvPr id="62" name="직선 연결선 61"/>
            <p:cNvCxnSpPr/>
            <p:nvPr/>
          </p:nvCxnSpPr>
          <p:spPr bwMode="auto">
            <a:xfrm>
              <a:off x="1164320" y="3615911"/>
              <a:ext cx="0" cy="143178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직선 연결선 62"/>
            <p:cNvCxnSpPr/>
            <p:nvPr/>
          </p:nvCxnSpPr>
          <p:spPr bwMode="auto">
            <a:xfrm>
              <a:off x="1343641" y="3615911"/>
              <a:ext cx="0" cy="143178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직선 연결선 63"/>
            <p:cNvCxnSpPr/>
            <p:nvPr/>
          </p:nvCxnSpPr>
          <p:spPr bwMode="auto">
            <a:xfrm>
              <a:off x="1535662" y="3615911"/>
              <a:ext cx="0" cy="143178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직선 연결선 64"/>
            <p:cNvCxnSpPr/>
            <p:nvPr/>
          </p:nvCxnSpPr>
          <p:spPr bwMode="auto">
            <a:xfrm>
              <a:off x="1727684" y="3615911"/>
              <a:ext cx="0" cy="143178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439382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138590"/>
              </p:ext>
            </p:extLst>
          </p:nvPr>
        </p:nvGraphicFramePr>
        <p:xfrm>
          <a:off x="179388" y="149396"/>
          <a:ext cx="8774172" cy="5516656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의자에 매달린 풍선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18~19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의자에 매달린 풍선의 수 구하는 방법을 생각해 보기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18~19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여러 가지 방법으로 풍선의 수 구하기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22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익힘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18~19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몇십몇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몇십몇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계산 원리와 형식 이해하기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23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익힘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18~19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몇십몇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몇십몇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익히기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23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익힘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18~19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+]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몇십몇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몇십몇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직접 해 보기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문장제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해결하기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18~19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·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융합 자료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연필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자루를 바꿔 불러요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878131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0" y="1736812"/>
            <a:ext cx="6905625" cy="3514725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24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3"/>
              </a:rPr>
              <a:t>cdata2.tsherpa.co.kr/tsherpa/MultiMedia/Flash/2020/curri/index.html?flashxmlnum=yuni4856&amp;classa=A8-C1-32-MM-MM-04-02-07-0-0-0-0&amp;classno=MM_32_04/suh_0302_01_0007/suh_0302_01_0007_205_1.html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숫자 변경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32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숫자 변경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24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숫자 변경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31</a:t>
            </a: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숫자 변경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17</a:t>
            </a: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147131" y="25149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147131" y="32915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9691" y="980727"/>
            <a:ext cx="6918956" cy="7568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67048" y="1092062"/>
            <a:ext cx="6101196" cy="46473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800" dirty="0" smtClean="0">
                <a:solidFill>
                  <a:schemeClr val="tx1"/>
                </a:solidFill>
              </a:rPr>
              <a:t>올림이 한 번 있는 </a:t>
            </a:r>
            <a:r>
              <a:rPr lang="en-US" altLang="ko-KR" sz="1800" dirty="0" smtClean="0">
                <a:solidFill>
                  <a:schemeClr val="tx1"/>
                </a:solidFill>
              </a:rPr>
              <a:t>(</a:t>
            </a:r>
            <a:r>
              <a:rPr lang="ko-KR" altLang="en-US" sz="1800" dirty="0" err="1" smtClean="0">
                <a:solidFill>
                  <a:schemeClr val="tx1"/>
                </a:solidFill>
              </a:rPr>
              <a:t>몇십몇</a:t>
            </a:r>
            <a:r>
              <a:rPr lang="en-US" altLang="ko-KR" sz="1800" dirty="0" smtClean="0">
                <a:solidFill>
                  <a:schemeClr val="tx1"/>
                </a:solidFill>
              </a:rPr>
              <a:t>)×(</a:t>
            </a:r>
            <a:r>
              <a:rPr lang="ko-KR" altLang="en-US" sz="1800" dirty="0" err="1" smtClean="0">
                <a:solidFill>
                  <a:schemeClr val="tx1"/>
                </a:solidFill>
              </a:rPr>
              <a:t>몇십몇</a:t>
            </a:r>
            <a:r>
              <a:rPr lang="en-US" altLang="ko-KR" sz="1800" dirty="0" smtClean="0">
                <a:solidFill>
                  <a:schemeClr val="tx1"/>
                </a:solidFill>
              </a:rPr>
              <a:t>)</a:t>
            </a:r>
            <a:r>
              <a:rPr lang="ko-KR" altLang="en-US" sz="1800" dirty="0" smtClean="0">
                <a:solidFill>
                  <a:schemeClr val="tx1"/>
                </a:solidFill>
              </a:rPr>
              <a:t>을 계산해 봅시다</a:t>
            </a:r>
            <a:r>
              <a:rPr lang="en-US" altLang="ko-KR" sz="1800" dirty="0" smtClean="0">
                <a:solidFill>
                  <a:schemeClr val="tx1"/>
                </a:solidFill>
              </a:rPr>
              <a:t>.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pic>
        <p:nvPicPr>
          <p:cNvPr id="23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76" y="1218123"/>
            <a:ext cx="561856" cy="23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타원 21"/>
          <p:cNvSpPr/>
          <p:nvPr/>
        </p:nvSpPr>
        <p:spPr>
          <a:xfrm>
            <a:off x="156485" y="17714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627784" y="3329030"/>
            <a:ext cx="296538" cy="285481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031940" y="3366517"/>
            <a:ext cx="296538" cy="285481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7606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3"/>
            <a:ext cx="6918956" cy="842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/>
          <p:cNvSpPr/>
          <p:nvPr/>
        </p:nvSpPr>
        <p:spPr>
          <a:xfrm>
            <a:off x="5910179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9532" y="1023700"/>
            <a:ext cx="662473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00" dirty="0" smtClean="0">
                <a:latin typeface="맑은 고딕" pitchFamily="50" charset="-127"/>
                <a:ea typeface="맑은 고딕" pitchFamily="50" charset="-127"/>
              </a:rPr>
              <a:t>깡통으로 만든 로봇을 한 줄에 </a:t>
            </a:r>
            <a:r>
              <a:rPr lang="en-US" altLang="ko-KR" sz="1900" spc="-100" dirty="0" smtClean="0">
                <a:latin typeface="맑은 고딕" pitchFamily="50" charset="-127"/>
                <a:ea typeface="맑은 고딕" pitchFamily="50" charset="-127"/>
              </a:rPr>
              <a:t>25</a:t>
            </a:r>
            <a:r>
              <a:rPr lang="ko-KR" altLang="en-US" sz="1900" spc="-100" dirty="0" smtClean="0">
                <a:latin typeface="맑은 고딕" pitchFamily="50" charset="-127"/>
                <a:ea typeface="맑은 고딕" pitchFamily="50" charset="-127"/>
              </a:rPr>
              <a:t>개씩 </a:t>
            </a:r>
            <a:r>
              <a:rPr lang="en-US" altLang="ko-KR" sz="1900" spc="-10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spc="-100" dirty="0" smtClean="0">
                <a:latin typeface="맑은 고딕" pitchFamily="50" charset="-127"/>
                <a:ea typeface="맑은 고딕" pitchFamily="50" charset="-127"/>
              </a:rPr>
              <a:t>줄로 놓아 정원에 전시하였습니다</a:t>
            </a:r>
            <a:r>
              <a:rPr lang="en-US" altLang="ko-KR" sz="1900" spc="-1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00" dirty="0" smtClean="0">
                <a:latin typeface="맑은 고딕" pitchFamily="50" charset="-127"/>
                <a:ea typeface="맑은 고딕" pitchFamily="50" charset="-127"/>
              </a:rPr>
              <a:t>정원에 전시한 로봇은 모두 몇 개일까요</a:t>
            </a:r>
            <a:r>
              <a:rPr lang="en-US" altLang="ko-KR" sz="1900" spc="-10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4707510" y="49933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801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428" y="2864434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3372973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2908863" y="2864434"/>
            <a:ext cx="174239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25×12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58" y="273134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2916459" y="3368315"/>
            <a:ext cx="1007469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r>
              <a: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295" y="349531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1220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3"/>
            <a:ext cx="6918956" cy="842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359532" y="1023700"/>
            <a:ext cx="662473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00" dirty="0" smtClean="0">
                <a:latin typeface="맑은 고딕" pitchFamily="50" charset="-127"/>
                <a:ea typeface="맑은 고딕" pitchFamily="50" charset="-127"/>
              </a:rPr>
              <a:t>깡통으로 만든 로봇을 한 줄에 </a:t>
            </a:r>
            <a:r>
              <a:rPr lang="en-US" altLang="ko-KR" sz="1900" spc="-100" dirty="0" smtClean="0">
                <a:latin typeface="맑은 고딕" pitchFamily="50" charset="-127"/>
                <a:ea typeface="맑은 고딕" pitchFamily="50" charset="-127"/>
              </a:rPr>
              <a:t>25</a:t>
            </a:r>
            <a:r>
              <a:rPr lang="ko-KR" altLang="en-US" sz="1900" spc="-100" dirty="0" smtClean="0">
                <a:latin typeface="맑은 고딕" pitchFamily="50" charset="-127"/>
                <a:ea typeface="맑은 고딕" pitchFamily="50" charset="-127"/>
              </a:rPr>
              <a:t>개씩 </a:t>
            </a:r>
            <a:r>
              <a:rPr lang="en-US" altLang="ko-KR" sz="1900" spc="-10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spc="-100" dirty="0" smtClean="0">
                <a:latin typeface="맑은 고딕" pitchFamily="50" charset="-127"/>
                <a:ea typeface="맑은 고딕" pitchFamily="50" charset="-127"/>
              </a:rPr>
              <a:t>줄로 놓아 정원에 전시하였습니다</a:t>
            </a:r>
            <a:r>
              <a:rPr lang="en-US" altLang="ko-KR" sz="1900" spc="-1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00" dirty="0" smtClean="0">
                <a:latin typeface="맑은 고딕" pitchFamily="50" charset="-127"/>
                <a:ea typeface="맑은 고딕" pitchFamily="50" charset="-127"/>
              </a:rPr>
              <a:t>정원에 전시한 로봇은 모두 몇 개일까요</a:t>
            </a:r>
            <a:r>
              <a:rPr lang="en-US" altLang="ko-KR" sz="1900" spc="-10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801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428" y="2864434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3372973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2908863" y="2864434"/>
            <a:ext cx="174239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25×12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58" y="273134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2916459" y="3368315"/>
            <a:ext cx="1007469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r>
              <a: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295" y="349531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92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251520" y="3032956"/>
            <a:ext cx="6667165" cy="2204330"/>
            <a:chOff x="207825" y="3029528"/>
            <a:chExt cx="6667165" cy="220433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173544"/>
              <a:ext cx="6667165" cy="18722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02952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5767551" y="3369318"/>
            <a:ext cx="894927" cy="1535846"/>
            <a:chOff x="1022958" y="2321943"/>
            <a:chExt cx="894927" cy="153584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1" y="2321943"/>
              <a:ext cx="805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2 5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1022958" y="2592740"/>
              <a:ext cx="882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1 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263759" y="2931829"/>
              <a:ext cx="65188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022958" y="2940989"/>
              <a:ext cx="8896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0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028239" y="3171521"/>
              <a:ext cx="8896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2 5 0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263759" y="3510075"/>
              <a:ext cx="65188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022958" y="3519235"/>
              <a:ext cx="8896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3 0 0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97082" y="3744325"/>
            <a:ext cx="5263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+mn-ea"/>
                <a:ea typeface="+mn-ea"/>
              </a:rPr>
              <a:t>한 줄에 </a:t>
            </a:r>
            <a:r>
              <a:rPr lang="en-US" altLang="ko-KR" sz="1600" dirty="0" smtClean="0">
                <a:latin typeface="+mn-ea"/>
                <a:ea typeface="+mn-ea"/>
              </a:rPr>
              <a:t>25</a:t>
            </a:r>
            <a:r>
              <a:rPr lang="ko-KR" altLang="en-US" sz="1600" dirty="0" smtClean="0">
                <a:latin typeface="+mn-ea"/>
                <a:ea typeface="+mn-ea"/>
              </a:rPr>
              <a:t>개씩 </a:t>
            </a:r>
            <a:r>
              <a:rPr lang="en-US" altLang="ko-KR" sz="1600" dirty="0" smtClean="0">
                <a:latin typeface="+mn-ea"/>
                <a:ea typeface="+mn-ea"/>
              </a:rPr>
              <a:t>12</a:t>
            </a:r>
            <a:r>
              <a:rPr lang="ko-KR" altLang="en-US" sz="1600" dirty="0" smtClean="0">
                <a:latin typeface="+mn-ea"/>
                <a:ea typeface="+mn-ea"/>
              </a:rPr>
              <a:t>줄로 놓았으므로 정원에 전시한 로봇은 모두 </a:t>
            </a:r>
            <a:r>
              <a:rPr lang="en-US" altLang="ko-KR" sz="1600" dirty="0" smtClean="0">
                <a:latin typeface="+mn-ea"/>
                <a:ea typeface="+mn-ea"/>
              </a:rPr>
              <a:t>25×12</a:t>
            </a:r>
            <a:r>
              <a:rPr lang="ko-KR" altLang="en-US" sz="1600" dirty="0" smtClean="0">
                <a:latin typeface="+mn-ea"/>
                <a:ea typeface="+mn-ea"/>
              </a:rPr>
              <a:t>＝</a:t>
            </a:r>
            <a:r>
              <a:rPr lang="en-US" altLang="ko-KR" sz="1600" dirty="0">
                <a:latin typeface="+mn-ea"/>
                <a:ea typeface="+mn-ea"/>
              </a:rPr>
              <a:t>3</a:t>
            </a:r>
            <a:r>
              <a:rPr lang="en-US" altLang="ko-KR" sz="1600" dirty="0" smtClean="0">
                <a:latin typeface="+mn-ea"/>
                <a:ea typeface="+mn-ea"/>
              </a:rPr>
              <a:t>00(</a:t>
            </a:r>
            <a:r>
              <a:rPr lang="ko-KR" altLang="en-US" sz="1600" dirty="0" smtClean="0">
                <a:latin typeface="+mn-ea"/>
                <a:ea typeface="+mn-ea"/>
              </a:rPr>
              <a:t>개</a:t>
            </a:r>
            <a:r>
              <a:rPr lang="en-US" altLang="ko-KR" sz="1600" dirty="0" smtClean="0">
                <a:latin typeface="+mn-ea"/>
                <a:ea typeface="+mn-ea"/>
              </a:rPr>
              <a:t>)</a:t>
            </a:r>
            <a:r>
              <a:rPr lang="ko-KR" altLang="en-US" sz="1600" dirty="0" smtClean="0">
                <a:latin typeface="+mn-ea"/>
                <a:ea typeface="+mn-ea"/>
              </a:rPr>
              <a:t>입니다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276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30719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900" b="1" spc="-150" dirty="0" smtClean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 올림이 한 번 있는 </a:t>
            </a:r>
            <a:r>
              <a:rPr lang="en-US" altLang="ko-KR" sz="1900" b="1" spc="-150" dirty="0" smtClean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pc="-150" dirty="0" err="1" smtClean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b="1" spc="-150" dirty="0" smtClean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b="1" spc="-150" dirty="0" err="1" smtClean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b="1" spc="-150" dirty="0" smtClean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spc="-150" dirty="0" smtClean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의 계산 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900" b="1" spc="-150" dirty="0">
              <a:solidFill>
                <a:schemeClr val="accent6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43">
            <a:extLst>
              <a:ext uri="{FF2B5EF4-FFF2-40B4-BE49-F238E27FC236}">
                <a16:creationId xmlns:a16="http://schemas.microsoft.com/office/drawing/2014/main" id="{4877DD41-2FE4-41DB-ABB4-7A79EDC300B9}"/>
              </a:ext>
            </a:extLst>
          </p:cNvPr>
          <p:cNvSpPr txBox="1"/>
          <p:nvPr/>
        </p:nvSpPr>
        <p:spPr>
          <a:xfrm>
            <a:off x="719572" y="1988840"/>
            <a:ext cx="586865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따로 구하여 더한 값이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의 계산입니다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2">
            <a:extLst>
              <a:ext uri="{FF2B5EF4-FFF2-40B4-BE49-F238E27FC236}">
                <a16:creationId xmlns:a16="http://schemas.microsoft.com/office/drawing/2014/main" id="{CAFEDCA3-579C-4A09-B1D8-9CA916F49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211764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719572" y="2744924"/>
            <a:ext cx="5688632" cy="252028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630" y="2859433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609020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1" name="그룹 50"/>
          <p:cNvGrpSpPr/>
          <p:nvPr/>
        </p:nvGrpSpPr>
        <p:grpSpPr>
          <a:xfrm>
            <a:off x="1655676" y="3176972"/>
            <a:ext cx="1332148" cy="896644"/>
            <a:chOff x="2771800" y="2321265"/>
            <a:chExt cx="1332148" cy="896644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2799223" y="2321265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1  4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2771800" y="2592062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1  3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3054089" y="2931151"/>
              <a:ext cx="1049859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3143272" y="2356603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771A03C4-38FA-4F89-937D-6E13819190CF}"/>
                </a:ext>
              </a:extLst>
            </p:cNvPr>
            <p:cNvCxnSpPr/>
            <p:nvPr/>
          </p:nvCxnSpPr>
          <p:spPr bwMode="auto">
            <a:xfrm>
              <a:off x="3431304" y="2356603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3719336" y="2356603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4013753" y="2356603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6" name="타원 75"/>
          <p:cNvSpPr/>
          <p:nvPr/>
        </p:nvSpPr>
        <p:spPr>
          <a:xfrm>
            <a:off x="1331010" y="9318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018371" y="1092168"/>
            <a:ext cx="21256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+mn-ea"/>
                <a:ea typeface="+mn-ea"/>
              </a:rPr>
              <a:t>[</a:t>
            </a:r>
            <a:r>
              <a:rPr lang="ko-KR" altLang="en-US" sz="1000" dirty="0" smtClean="0">
                <a:latin typeface="+mn-ea"/>
                <a:ea typeface="+mn-ea"/>
              </a:rPr>
              <a:t>핵심 정리</a:t>
            </a:r>
            <a:r>
              <a:rPr lang="en-US" altLang="ko-KR" sz="1000" dirty="0" smtClean="0">
                <a:latin typeface="+mn-ea"/>
                <a:ea typeface="+mn-ea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+mn-ea"/>
              <a:ea typeface="+mn-ea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+mn-ea"/>
                <a:ea typeface="+mn-ea"/>
              </a:rPr>
              <a:t>화살표 좌우로 움직이는 이벤트 있음</a:t>
            </a:r>
            <a:r>
              <a:rPr lang="en-US" altLang="ko-KR" sz="1000" dirty="0" smtClean="0">
                <a:latin typeface="+mn-ea"/>
                <a:ea typeface="+mn-ea"/>
              </a:rPr>
              <a:t>. </a:t>
            </a:r>
            <a:r>
              <a:rPr lang="ko-KR" altLang="en-US" sz="1000" dirty="0" smtClean="0">
                <a:latin typeface="+mn-ea"/>
                <a:ea typeface="+mn-ea"/>
              </a:rPr>
              <a:t>화살표 클릭하면 우측 내용이 나타남</a:t>
            </a:r>
            <a:r>
              <a:rPr lang="en-US" altLang="ko-KR" sz="1000" dirty="0" smtClean="0">
                <a:latin typeface="+mn-ea"/>
                <a:ea typeface="+mn-ea"/>
              </a:rPr>
              <a:t>. 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+mn-ea"/>
              <a:ea typeface="+mn-ea"/>
            </a:endParaRPr>
          </a:p>
          <a:p>
            <a:pPr algn="just"/>
            <a:r>
              <a:rPr lang="ko-KR" altLang="en-US" sz="1000" dirty="0">
                <a:solidFill>
                  <a:srgbClr val="FF0000"/>
                </a:solidFill>
                <a:latin typeface="+mn-ea"/>
                <a:ea typeface="+mn-ea"/>
                <a:hlinkClick r:id="rId5"/>
              </a:rPr>
              <a:t>https://</a:t>
            </a:r>
            <a:r>
              <a:rPr lang="ko-KR" altLang="en-US" sz="1000" dirty="0" smtClean="0">
                <a:solidFill>
                  <a:srgbClr val="FF0000"/>
                </a:solidFill>
                <a:latin typeface="+mn-ea"/>
                <a:ea typeface="+mn-ea"/>
                <a:hlinkClick r:id="rId5"/>
              </a:rPr>
              <a:t>cdata2.tsherpa.co.kr/tsherpa/multimedia/Flash/2022/curri/index.html?flashxmlnum=yrhj07&amp;classno=E-curri03-math-H_2022/31/suh_h_0301_01_0002/suh_h_0301_01_0002_301_1.html&amp;id=1440183&amp;classa=1</a:t>
            </a:r>
            <a:r>
              <a:rPr lang="ko-KR" altLang="en-US" sz="1000" dirty="0" smtClean="0">
                <a:latin typeface="+mn-ea"/>
                <a:ea typeface="+mn-ea"/>
              </a:rPr>
              <a:t> </a:t>
            </a:r>
            <a:endParaRPr lang="en-US" altLang="ko-KR" sz="1000" dirty="0" smtClean="0">
              <a:latin typeface="+mn-ea"/>
              <a:ea typeface="+mn-ea"/>
            </a:endParaRPr>
          </a:p>
          <a:p>
            <a:pPr algn="just"/>
            <a:r>
              <a:rPr lang="ko-KR" altLang="en-US" sz="1000" dirty="0" smtClean="0">
                <a:latin typeface="+mn-ea"/>
                <a:ea typeface="+mn-ea"/>
              </a:rPr>
              <a:t>링크 참고</a:t>
            </a:r>
            <a:endParaRPr lang="en-US" altLang="ko-KR" sz="1000" dirty="0">
              <a:latin typeface="+mn-ea"/>
              <a:ea typeface="+mn-ea"/>
            </a:endParaRPr>
          </a:p>
          <a:p>
            <a:pPr algn="just"/>
            <a:endParaRPr lang="en-US" altLang="ko-KR" sz="1000" dirty="0">
              <a:latin typeface="+mn-ea"/>
              <a:ea typeface="+mn-ea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+mn-ea"/>
              <a:ea typeface="+mn-ea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+mn-ea"/>
              <a:ea typeface="+mn-ea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+mn-ea"/>
              <a:ea typeface="+mn-ea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+mn-ea"/>
              <a:ea typeface="+mn-ea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+mn-ea"/>
              <a:ea typeface="+mn-ea"/>
            </a:endParaRPr>
          </a:p>
          <a:p>
            <a:pPr marL="228600" indent="-228600" algn="just"/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3433424" y="32456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3887924" y="3176972"/>
            <a:ext cx="1332148" cy="1728192"/>
            <a:chOff x="2771800" y="2321265"/>
            <a:chExt cx="1332148" cy="1728192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2799223" y="2321265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1  4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2771800" y="2592062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</a:t>
              </a:r>
              <a:r>
                <a:rPr lang="en-US" altLang="ko-KR" sz="19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3054089" y="2931151"/>
              <a:ext cx="1049859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3143272" y="2357269"/>
              <a:ext cx="0" cy="1678443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771A03C4-38FA-4F89-937D-6E13819190CF}"/>
                </a:ext>
              </a:extLst>
            </p:cNvPr>
            <p:cNvCxnSpPr/>
            <p:nvPr/>
          </p:nvCxnSpPr>
          <p:spPr bwMode="auto">
            <a:xfrm>
              <a:off x="3431304" y="2357269"/>
              <a:ext cx="0" cy="1678443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3719336" y="2357269"/>
              <a:ext cx="0" cy="1678443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4013753" y="2357269"/>
              <a:ext cx="0" cy="1678443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2771800" y="2944656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  </a:t>
              </a:r>
              <a:r>
                <a:rPr lang="en-US" altLang="ko-KR" sz="19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2774112" y="3257369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1  4  0</a:t>
              </a:r>
              <a:endParaRPr lang="ko-KR" altLang="en-US" sz="19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3054089" y="3651231"/>
              <a:ext cx="1049859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2771800" y="3664736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1  8  2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엑스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26856" y="2953338"/>
            <a:ext cx="53193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b="1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051" y="3912261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9"/>
          <p:cNvSpPr/>
          <p:nvPr/>
        </p:nvSpPr>
        <p:spPr>
          <a:xfrm>
            <a:off x="2121867" y="3891597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24~25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sp>
        <p:nvSpPr>
          <p:cNvPr id="31" name="직사각형 30"/>
          <p:cNvSpPr/>
          <p:nvPr/>
        </p:nvSpPr>
        <p:spPr>
          <a:xfrm>
            <a:off x="4799838" y="3897052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20~21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076422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모서리가 둥근 직사각형 20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모눈종이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271933" y="46592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3~4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학년군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3-2_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확인문제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1_07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버튼은 게이트 화면에만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3" y="872716"/>
            <a:ext cx="6895665" cy="4752528"/>
          </a:xfrm>
          <a:prstGeom prst="rect">
            <a:avLst/>
          </a:prstGeom>
        </p:spPr>
      </p:pic>
      <p:sp>
        <p:nvSpPr>
          <p:cNvPr id="20" name="타원 19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522872" y="4293096"/>
            <a:ext cx="50906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208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가리기로 토글 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suh_p_0302_01_0007_401_1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07 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순서도: 대체 처리 33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6" name="순서도: 대체 처리 45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50" name="순서도: 대체 처리 49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4" name="순서도: 대체 처리 53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6" name="순서도: 대체 처리 55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8" name="순서도: 대체 처리 57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0" name="TextBox 43"/>
          <p:cNvSpPr txBox="1"/>
          <p:nvPr/>
        </p:nvSpPr>
        <p:spPr>
          <a:xfrm>
            <a:off x="553148" y="1412776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안에 알맞은 수를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15" y="1437291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/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5681233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1835696" y="2108175"/>
            <a:ext cx="1757387" cy="2370636"/>
            <a:chOff x="971600" y="2108175"/>
            <a:chExt cx="1757387" cy="2370636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295636" y="2108175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2   3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971600" y="2492896"/>
              <a:ext cx="156145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1   4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331640" y="2886758"/>
              <a:ext cx="127033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195736" y="3364593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823666" y="3364593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202319" y="3876288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6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1899" y="422108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830249" y="3876288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452957" y="3876288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9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6773" y="421220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0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1503" y="4212209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287642" y="2924944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357454" y="3825044"/>
              <a:ext cx="127033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직선 연결선 102"/>
            <p:cNvCxnSpPr/>
            <p:nvPr/>
          </p:nvCxnSpPr>
          <p:spPr bwMode="auto">
            <a:xfrm>
              <a:off x="1416348" y="2131205"/>
              <a:ext cx="0" cy="230590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직선 연결선 103"/>
            <p:cNvCxnSpPr/>
            <p:nvPr/>
          </p:nvCxnSpPr>
          <p:spPr bwMode="auto">
            <a:xfrm>
              <a:off x="1806042" y="2131205"/>
              <a:ext cx="0" cy="230590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직선 연결선 104"/>
            <p:cNvCxnSpPr/>
            <p:nvPr/>
          </p:nvCxnSpPr>
          <p:spPr bwMode="auto">
            <a:xfrm>
              <a:off x="2183036" y="2131205"/>
              <a:ext cx="0" cy="230590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직선 연결선 105"/>
            <p:cNvCxnSpPr/>
            <p:nvPr/>
          </p:nvCxnSpPr>
          <p:spPr bwMode="auto">
            <a:xfrm>
              <a:off x="2560030" y="2131205"/>
              <a:ext cx="0" cy="230590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107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4688" y="3644749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8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556" y="332098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448278" y="3364593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10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0617" y="317697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195736" y="2932545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18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1264" y="301895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835696" y="293357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3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1634" y="291328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059219FC-F16E-4ED4-A3A5-F00A18032FA1}"/>
              </a:ext>
            </a:extLst>
          </p:cNvPr>
          <p:cNvSpPr txBox="1"/>
          <p:nvPr/>
        </p:nvSpPr>
        <p:spPr>
          <a:xfrm>
            <a:off x="4402397" y="2932838"/>
            <a:ext cx="378007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3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542" y="283027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ACB21911-45E9-46C8-9AD7-2E47F31D91DB}"/>
              </a:ext>
            </a:extLst>
          </p:cNvPr>
          <p:cNvSpPr txBox="1"/>
          <p:nvPr/>
        </p:nvSpPr>
        <p:spPr>
          <a:xfrm>
            <a:off x="3851920" y="2924944"/>
            <a:ext cx="6396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23×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9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646394" y="3010259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643275" y="3448216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4" name="TextBox 133">
            <a:extLst>
              <a:ext uri="{FF2B5EF4-FFF2-40B4-BE49-F238E27FC236}">
                <a16:creationId xmlns:a16="http://schemas.microsoft.com/office/drawing/2014/main" id="{ACB21911-45E9-46C8-9AD7-2E47F31D91DB}"/>
              </a:ext>
            </a:extLst>
          </p:cNvPr>
          <p:cNvSpPr txBox="1"/>
          <p:nvPr/>
        </p:nvSpPr>
        <p:spPr>
          <a:xfrm>
            <a:off x="3861852" y="3364612"/>
            <a:ext cx="6396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23×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59219FC-F16E-4ED4-A3A5-F00A18032FA1}"/>
              </a:ext>
            </a:extLst>
          </p:cNvPr>
          <p:cNvSpPr txBox="1"/>
          <p:nvPr/>
        </p:nvSpPr>
        <p:spPr>
          <a:xfrm>
            <a:off x="4407220" y="3387452"/>
            <a:ext cx="503128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885" y="33438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73530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suh_p_0302_01_0007_401_1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07 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순서도: 대체 처리 33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6" name="순서도: 대체 처리 45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50" name="순서도: 대체 처리 49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4" name="순서도: 대체 처리 53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6" name="순서도: 대체 처리 55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8" name="순서도: 대체 처리 57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0" name="TextBox 43"/>
          <p:cNvSpPr txBox="1"/>
          <p:nvPr/>
        </p:nvSpPr>
        <p:spPr>
          <a:xfrm>
            <a:off x="553148" y="1412776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안에 알맞은 수를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15" y="1437291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9" name="그룹 88"/>
          <p:cNvGrpSpPr/>
          <p:nvPr/>
        </p:nvGrpSpPr>
        <p:grpSpPr>
          <a:xfrm>
            <a:off x="1835696" y="2108175"/>
            <a:ext cx="1757387" cy="2370636"/>
            <a:chOff x="971600" y="2108175"/>
            <a:chExt cx="1757387" cy="2370636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295636" y="2108175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2   3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971600" y="2492896"/>
              <a:ext cx="156145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1   4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331640" y="2886758"/>
              <a:ext cx="127033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195736" y="3364593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823666" y="3364593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202319" y="3876288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6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1899" y="422108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830249" y="3876288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452957" y="3876288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9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6773" y="421220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0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1503" y="4212209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287642" y="2924944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357454" y="3825044"/>
              <a:ext cx="127033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직선 연결선 102"/>
            <p:cNvCxnSpPr/>
            <p:nvPr/>
          </p:nvCxnSpPr>
          <p:spPr bwMode="auto">
            <a:xfrm>
              <a:off x="1416348" y="2131205"/>
              <a:ext cx="0" cy="230590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직선 연결선 103"/>
            <p:cNvCxnSpPr/>
            <p:nvPr/>
          </p:nvCxnSpPr>
          <p:spPr bwMode="auto">
            <a:xfrm>
              <a:off x="1806042" y="2131205"/>
              <a:ext cx="0" cy="230590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직선 연결선 104"/>
            <p:cNvCxnSpPr/>
            <p:nvPr/>
          </p:nvCxnSpPr>
          <p:spPr bwMode="auto">
            <a:xfrm>
              <a:off x="2183036" y="2131205"/>
              <a:ext cx="0" cy="230590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직선 연결선 105"/>
            <p:cNvCxnSpPr/>
            <p:nvPr/>
          </p:nvCxnSpPr>
          <p:spPr bwMode="auto">
            <a:xfrm>
              <a:off x="2560030" y="2131205"/>
              <a:ext cx="0" cy="230590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107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4688" y="3644749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8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556" y="332098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448278" y="3364593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10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0617" y="317697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195736" y="2932545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18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1264" y="301895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835696" y="293357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3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1634" y="291328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059219FC-F16E-4ED4-A3A5-F00A18032FA1}"/>
              </a:ext>
            </a:extLst>
          </p:cNvPr>
          <p:cNvSpPr txBox="1"/>
          <p:nvPr/>
        </p:nvSpPr>
        <p:spPr>
          <a:xfrm>
            <a:off x="4402397" y="2932838"/>
            <a:ext cx="378007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3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542" y="283027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ACB21911-45E9-46C8-9AD7-2E47F31D91DB}"/>
              </a:ext>
            </a:extLst>
          </p:cNvPr>
          <p:cNvSpPr txBox="1"/>
          <p:nvPr/>
        </p:nvSpPr>
        <p:spPr>
          <a:xfrm>
            <a:off x="3851920" y="2924944"/>
            <a:ext cx="6396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23×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9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646394" y="3010259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643275" y="3448216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4" name="TextBox 133">
            <a:extLst>
              <a:ext uri="{FF2B5EF4-FFF2-40B4-BE49-F238E27FC236}">
                <a16:creationId xmlns:a16="http://schemas.microsoft.com/office/drawing/2014/main" id="{ACB21911-45E9-46C8-9AD7-2E47F31D91DB}"/>
              </a:ext>
            </a:extLst>
          </p:cNvPr>
          <p:cNvSpPr txBox="1"/>
          <p:nvPr/>
        </p:nvSpPr>
        <p:spPr>
          <a:xfrm>
            <a:off x="3861852" y="3364612"/>
            <a:ext cx="6396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23×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59219FC-F16E-4ED4-A3A5-F00A18032FA1}"/>
              </a:ext>
            </a:extLst>
          </p:cNvPr>
          <p:cNvSpPr txBox="1"/>
          <p:nvPr/>
        </p:nvSpPr>
        <p:spPr>
          <a:xfrm>
            <a:off x="4407220" y="3387452"/>
            <a:ext cx="503128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885" y="33438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9" name="그룹 68"/>
          <p:cNvGrpSpPr/>
          <p:nvPr/>
        </p:nvGrpSpPr>
        <p:grpSpPr>
          <a:xfrm>
            <a:off x="207825" y="3573016"/>
            <a:ext cx="6667165" cy="1620180"/>
            <a:chOff x="207825" y="3613678"/>
            <a:chExt cx="6667165" cy="1620180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767384"/>
              <a:ext cx="6667165" cy="127842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61367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2" name="직각 삼각형 71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67544" y="4009722"/>
              <a:ext cx="61206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+mn-ea"/>
                  <a:ea typeface="+mn-ea"/>
                </a:rPr>
                <a:t>각 </a:t>
              </a:r>
              <a:r>
                <a:rPr lang="ko-KR" altLang="en-US" sz="1600" dirty="0" err="1" smtClean="0">
                  <a:latin typeface="+mn-ea"/>
                  <a:ea typeface="+mn-ea"/>
                </a:rPr>
                <a:t>자리끼리</a:t>
              </a:r>
              <a:r>
                <a:rPr lang="ko-KR" altLang="en-US" sz="1600" dirty="0" smtClean="0">
                  <a:latin typeface="+mn-ea"/>
                  <a:ea typeface="+mn-ea"/>
                </a:rPr>
                <a:t> 계산한 값을 모두 쓴 후 더합니다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</a:p>
            <a:p>
              <a:r>
                <a:rPr lang="en-US" altLang="ko-KR" sz="1600" dirty="0" smtClean="0">
                  <a:latin typeface="+mn-ea"/>
                  <a:ea typeface="+mn-ea"/>
                </a:rPr>
                <a:t>23×4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92, 23×10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230</a:t>
              </a:r>
            </a:p>
            <a:p>
              <a:r>
                <a:rPr lang="en-US" altLang="ko-KR" sz="1600" dirty="0">
                  <a:latin typeface="+mn-ea"/>
                  <a:ea typeface="+mn-ea"/>
                </a:rPr>
                <a:t> </a:t>
              </a:r>
              <a:r>
                <a:rPr lang="en-US" altLang="ko-KR" sz="1600" dirty="0" smtClean="0">
                  <a:latin typeface="+mn-ea"/>
                  <a:ea typeface="+mn-ea"/>
                </a:rPr>
                <a:t>  92</a:t>
              </a:r>
              <a:r>
                <a:rPr lang="ko-KR" altLang="en-US" sz="1600" dirty="0" smtClean="0">
                  <a:latin typeface="+mn-ea"/>
                  <a:ea typeface="+mn-ea"/>
                </a:rPr>
                <a:t>＋</a:t>
              </a:r>
              <a:r>
                <a:rPr lang="en-US" altLang="ko-KR" sz="1600" dirty="0" smtClean="0">
                  <a:latin typeface="+mn-ea"/>
                  <a:ea typeface="+mn-ea"/>
                </a:rPr>
                <a:t>230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322</a:t>
              </a: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80" y="4521742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12892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suh_p_0302_01_0007_401_1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7" name="순서도: 대체 처리 96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07 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8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0" name="타원 159"/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1" name="타원 160"/>
          <p:cNvSpPr/>
          <p:nvPr/>
        </p:nvSpPr>
        <p:spPr>
          <a:xfrm>
            <a:off x="5681233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TextBox 43"/>
          <p:cNvSpPr txBox="1"/>
          <p:nvPr/>
        </p:nvSpPr>
        <p:spPr>
          <a:xfrm>
            <a:off x="553148" y="1412776"/>
            <a:ext cx="63591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결과를 비교하여        안에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    ,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알맞게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812" y="1412776"/>
            <a:ext cx="370825" cy="3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191" y="1465440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127" y="1450814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053" y="1550418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TextBox 43"/>
          <p:cNvSpPr txBox="1"/>
          <p:nvPr/>
        </p:nvSpPr>
        <p:spPr>
          <a:xfrm>
            <a:off x="2450772" y="3031160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22×24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TextBox 43"/>
          <p:cNvSpPr txBox="1"/>
          <p:nvPr/>
        </p:nvSpPr>
        <p:spPr>
          <a:xfrm>
            <a:off x="3732349" y="3032956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31×19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51145" y="3031160"/>
            <a:ext cx="364365" cy="373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TextBox 43"/>
          <p:cNvSpPr txBox="1"/>
          <p:nvPr/>
        </p:nvSpPr>
        <p:spPr>
          <a:xfrm>
            <a:off x="2428763" y="3332311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528</a:t>
            </a:r>
            <a:endParaRPr lang="en-US" altLang="ko-KR" sz="1900" b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TextBox 43"/>
          <p:cNvSpPr txBox="1"/>
          <p:nvPr/>
        </p:nvSpPr>
        <p:spPr>
          <a:xfrm>
            <a:off x="3652899" y="3332311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589</a:t>
            </a:r>
            <a:endParaRPr lang="en-US" altLang="ko-KR" sz="1900" b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7018371" y="1092168"/>
            <a:ext cx="2125629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파란색 텍스트는 처음에는 안 보이다가 각각의 답 칸 클릭할 때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타원 121"/>
          <p:cNvSpPr/>
          <p:nvPr/>
        </p:nvSpPr>
        <p:spPr>
          <a:xfrm>
            <a:off x="2195736" y="33786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3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648" y="289427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78248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suh_p_0302_01_0007_401_1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7" name="순서도: 대체 처리 96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07 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8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" name="TextBox 43"/>
          <p:cNvSpPr txBox="1"/>
          <p:nvPr/>
        </p:nvSpPr>
        <p:spPr>
          <a:xfrm>
            <a:off x="553148" y="1412776"/>
            <a:ext cx="63591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결과를 비교하여        안에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    ,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알맞게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812" y="1412776"/>
            <a:ext cx="370825" cy="3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191" y="1465440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127" y="1450814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053" y="1550418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TextBox 43"/>
          <p:cNvSpPr txBox="1"/>
          <p:nvPr/>
        </p:nvSpPr>
        <p:spPr>
          <a:xfrm>
            <a:off x="2450772" y="3031160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22×24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TextBox 43"/>
          <p:cNvSpPr txBox="1"/>
          <p:nvPr/>
        </p:nvSpPr>
        <p:spPr>
          <a:xfrm>
            <a:off x="3732349" y="3032956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31×19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51145" y="3031160"/>
            <a:ext cx="364365" cy="373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TextBox 43"/>
          <p:cNvSpPr txBox="1"/>
          <p:nvPr/>
        </p:nvSpPr>
        <p:spPr>
          <a:xfrm>
            <a:off x="2428763" y="3332311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528</a:t>
            </a:r>
            <a:endParaRPr lang="en-US" altLang="ko-KR" sz="1900" b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TextBox 43"/>
          <p:cNvSpPr txBox="1"/>
          <p:nvPr/>
        </p:nvSpPr>
        <p:spPr>
          <a:xfrm>
            <a:off x="3652899" y="3332311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589</a:t>
            </a:r>
            <a:endParaRPr lang="en-US" altLang="ko-KR" sz="1900" b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3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648" y="289427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6" name="그룹 45"/>
          <p:cNvGrpSpPr/>
          <p:nvPr/>
        </p:nvGrpSpPr>
        <p:grpSpPr>
          <a:xfrm>
            <a:off x="269125" y="3553790"/>
            <a:ext cx="6667165" cy="1611489"/>
            <a:chOff x="225430" y="3586366"/>
            <a:chExt cx="6667165" cy="1611489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25430" y="3749608"/>
              <a:ext cx="6667165" cy="125735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0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58636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1" name="직각 삼각형 50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09748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23849" y="4217660"/>
              <a:ext cx="6120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+mn-ea"/>
                  <a:ea typeface="+mn-ea"/>
                </a:rPr>
                <a:t>22×24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528</a:t>
              </a:r>
              <a:r>
                <a:rPr lang="ko-KR" altLang="en-US" sz="1600" dirty="0" smtClean="0">
                  <a:latin typeface="+mn-ea"/>
                  <a:ea typeface="+mn-ea"/>
                </a:rPr>
                <a:t>이고</a:t>
              </a:r>
              <a:r>
                <a:rPr lang="en-US" altLang="ko-KR" sz="1600" dirty="0" smtClean="0">
                  <a:latin typeface="+mn-ea"/>
                  <a:ea typeface="+mn-ea"/>
                </a:rPr>
                <a:t> 31×19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589</a:t>
              </a:r>
              <a:r>
                <a:rPr lang="ko-KR" altLang="en-US" sz="1600" dirty="0" smtClean="0">
                  <a:latin typeface="+mn-ea"/>
                  <a:ea typeface="+mn-ea"/>
                </a:rPr>
                <a:t>이므로 </a:t>
              </a:r>
              <a:r>
                <a:rPr lang="en-US" altLang="ko-KR" sz="1600" dirty="0" smtClean="0">
                  <a:latin typeface="+mn-ea"/>
                  <a:ea typeface="+mn-ea"/>
                </a:rPr>
                <a:t>31×19</a:t>
              </a:r>
              <a:r>
                <a:rPr lang="ko-KR" altLang="en-US" sz="1600" dirty="0" smtClean="0">
                  <a:latin typeface="+mn-ea"/>
                  <a:ea typeface="+mn-ea"/>
                </a:rPr>
                <a:t>가 더 큽니다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1310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29" t="-112" r="2917"/>
          <a:stretch/>
        </p:blipFill>
        <p:spPr>
          <a:xfrm>
            <a:off x="71500" y="872716"/>
            <a:ext cx="6912768" cy="4761518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275" y="873435"/>
            <a:ext cx="6924993" cy="4751809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의자에 매달린 </a:t>
            </a:r>
            <a:r>
              <a:rPr lang="ko-KR" altLang="en-US" sz="32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풍선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838537"/>
              </p:ext>
            </p:extLst>
          </p:nvPr>
        </p:nvGraphicFramePr>
        <p:xfrm>
          <a:off x="120452" y="6165304"/>
          <a:ext cx="6611787" cy="282949"/>
        </p:xfrm>
        <a:graphic>
          <a:graphicData uri="http://schemas.openxmlformats.org/drawingml/2006/table">
            <a:tbl>
              <a:tblPr/>
              <a:tblGrid>
                <a:gridCol w="815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6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mm_32_1_05_02_01_ani.mp4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3-2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\app\resource\contents\lesson01\ops\lesson01\video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274" y="280568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suh_p_0302_01_0007_401_1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07 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75556" y="4905164"/>
            <a:ext cx="1550374" cy="405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/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5681233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3" name="TextBox 43"/>
          <p:cNvSpPr txBox="1"/>
          <p:nvPr/>
        </p:nvSpPr>
        <p:spPr>
          <a:xfrm>
            <a:off x="553148" y="1412776"/>
            <a:ext cx="613236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결과가 큰 순서대로 기호를 쓰시오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018371" y="1092168"/>
            <a:ext cx="212562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755576" y="2456892"/>
            <a:ext cx="5534952" cy="126014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48498" y="2876898"/>
            <a:ext cx="89479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900" dirty="0" smtClean="0">
                <a:latin typeface="+mn-ea"/>
                <a:ea typeface="+mn-ea"/>
              </a:rPr>
              <a:t>29×31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201666" y="2876898"/>
            <a:ext cx="89479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900" dirty="0" smtClean="0">
                <a:latin typeface="+mn-ea"/>
                <a:ea typeface="+mn-ea"/>
              </a:rPr>
              <a:t>41×18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054834" y="2876898"/>
            <a:ext cx="89479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900" dirty="0" smtClean="0">
                <a:latin typeface="+mn-ea"/>
                <a:ea typeface="+mn-ea"/>
              </a:rPr>
              <a:t>31×26</a:t>
            </a:r>
            <a:endParaRPr lang="ko-KR" altLang="en-US" sz="1900" dirty="0">
              <a:latin typeface="+mn-ea"/>
              <a:ea typeface="+mn-ea"/>
            </a:endParaRPr>
          </a:p>
        </p:txBody>
      </p:sp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333" y="290365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325" y="2903659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06616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2565363" y="4292561"/>
            <a:ext cx="516415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43"/>
          <p:cNvSpPr txBox="1"/>
          <p:nvPr/>
        </p:nvSpPr>
        <p:spPr>
          <a:xfrm>
            <a:off x="2986438" y="4292561"/>
            <a:ext cx="42529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310474" y="4298490"/>
            <a:ext cx="516415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43"/>
          <p:cNvSpPr txBox="1"/>
          <p:nvPr/>
        </p:nvSpPr>
        <p:spPr>
          <a:xfrm>
            <a:off x="3731549" y="4298490"/>
            <a:ext cx="42529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055585" y="4304419"/>
            <a:ext cx="516415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913" y="4322278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431" y="4322278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674" y="4331179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517" y="416369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696" y="416073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667" y="416073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56029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suh_p_0302_01_0007_401_1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07 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75556" y="4905164"/>
            <a:ext cx="1550374" cy="405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3" name="TextBox 43"/>
          <p:cNvSpPr txBox="1"/>
          <p:nvPr/>
        </p:nvSpPr>
        <p:spPr>
          <a:xfrm>
            <a:off x="553148" y="1412776"/>
            <a:ext cx="613236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결과가 큰 순서대로 기호를 쓰시오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755576" y="2456892"/>
            <a:ext cx="5534952" cy="126014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48498" y="2876898"/>
            <a:ext cx="89479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900" dirty="0" smtClean="0">
                <a:latin typeface="+mn-ea"/>
                <a:ea typeface="+mn-ea"/>
              </a:rPr>
              <a:t>29×31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201666" y="2876898"/>
            <a:ext cx="89479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900" dirty="0" smtClean="0">
                <a:latin typeface="+mn-ea"/>
                <a:ea typeface="+mn-ea"/>
              </a:rPr>
              <a:t>41×18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054834" y="2876898"/>
            <a:ext cx="89479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900" dirty="0" smtClean="0">
                <a:latin typeface="+mn-ea"/>
                <a:ea typeface="+mn-ea"/>
              </a:rPr>
              <a:t>31×26</a:t>
            </a:r>
            <a:endParaRPr lang="ko-KR" altLang="en-US" sz="1900" dirty="0">
              <a:latin typeface="+mn-ea"/>
              <a:ea typeface="+mn-ea"/>
            </a:endParaRPr>
          </a:p>
        </p:txBody>
      </p:sp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333" y="290365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325" y="2903659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06616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2565363" y="4292561"/>
            <a:ext cx="516415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43"/>
          <p:cNvSpPr txBox="1"/>
          <p:nvPr/>
        </p:nvSpPr>
        <p:spPr>
          <a:xfrm>
            <a:off x="2986438" y="4292561"/>
            <a:ext cx="42529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310474" y="4298490"/>
            <a:ext cx="516415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43"/>
          <p:cNvSpPr txBox="1"/>
          <p:nvPr/>
        </p:nvSpPr>
        <p:spPr>
          <a:xfrm>
            <a:off x="3731549" y="4298490"/>
            <a:ext cx="42529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055585" y="4304419"/>
            <a:ext cx="516415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913" y="4322278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431" y="4322278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674" y="4331179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517" y="416369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696" y="416073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667" y="416073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5" name="그룹 64"/>
          <p:cNvGrpSpPr/>
          <p:nvPr/>
        </p:nvGrpSpPr>
        <p:grpSpPr>
          <a:xfrm>
            <a:off x="269125" y="3392996"/>
            <a:ext cx="6667165" cy="1772283"/>
            <a:chOff x="225430" y="3425572"/>
            <a:chExt cx="6667165" cy="1772283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25430" y="3586366"/>
              <a:ext cx="6667165" cy="14206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3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425572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4" name="직각 삼각형 73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09748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95857" y="3821616"/>
              <a:ext cx="612068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+mn-ea"/>
                  <a:ea typeface="+mn-ea"/>
                </a:rPr>
                <a:t> 29×31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899</a:t>
              </a:r>
            </a:p>
            <a:p>
              <a:r>
                <a:rPr lang="en-US" altLang="ko-KR" sz="1600" dirty="0" smtClean="0">
                  <a:latin typeface="+mn-ea"/>
                  <a:ea typeface="+mn-ea"/>
                </a:rPr>
                <a:t> 41×18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738</a:t>
              </a:r>
            </a:p>
            <a:p>
              <a:r>
                <a:rPr lang="en-US" altLang="ko-KR" sz="1600" dirty="0" smtClean="0">
                  <a:latin typeface="+mn-ea"/>
                  <a:ea typeface="+mn-ea"/>
                </a:rPr>
                <a:t> 31×26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806</a:t>
              </a:r>
            </a:p>
            <a:p>
              <a:r>
                <a:rPr lang="ko-KR" altLang="en-US" sz="1600" dirty="0" smtClean="0">
                  <a:latin typeface="+mn-ea"/>
                  <a:ea typeface="+mn-ea"/>
                </a:rPr>
                <a:t> 계산 결과가 가장 큰 것은    이고</a:t>
              </a:r>
              <a:r>
                <a:rPr lang="en-US" altLang="ko-KR" sz="1600" dirty="0" smtClean="0">
                  <a:latin typeface="+mn-ea"/>
                  <a:ea typeface="+mn-ea"/>
                </a:rPr>
                <a:t>, </a:t>
              </a:r>
              <a:r>
                <a:rPr lang="ko-KR" altLang="en-US" sz="1600" dirty="0" smtClean="0">
                  <a:latin typeface="+mn-ea"/>
                  <a:ea typeface="+mn-ea"/>
                </a:rPr>
                <a:t>그 다음은    </a:t>
              </a:r>
              <a:r>
                <a:rPr lang="en-US" altLang="ko-KR" sz="1600" dirty="0" smtClean="0">
                  <a:latin typeface="+mn-ea"/>
                  <a:ea typeface="+mn-ea"/>
                </a:rPr>
                <a:t>,    </a:t>
              </a:r>
              <a:r>
                <a:rPr lang="ko-KR" altLang="en-US" sz="1600" dirty="0" smtClean="0">
                  <a:latin typeface="+mn-ea"/>
                  <a:ea typeface="+mn-ea"/>
                </a:rPr>
                <a:t>입니다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sp>
        <p:nvSpPr>
          <p:cNvPr id="7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13" y="4579176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1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836" y="4579231"/>
            <a:ext cx="222175" cy="22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1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4" y="3857663"/>
            <a:ext cx="222175" cy="22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4" y="4096064"/>
            <a:ext cx="218135" cy="226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43" y="4343152"/>
            <a:ext cx="226214" cy="226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472" y="4579176"/>
            <a:ext cx="226214" cy="226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748" y="4573120"/>
            <a:ext cx="218135" cy="226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65546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suh_p_0302_01_0007_401_1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07 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8" name="타원 147"/>
          <p:cNvSpPr/>
          <p:nvPr/>
        </p:nvSpPr>
        <p:spPr>
          <a:xfrm>
            <a:off x="5549910" y="49630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3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4" name="타원 163"/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428" y="2864434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3372973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2908863" y="2864434"/>
            <a:ext cx="174239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28×12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336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58" y="273134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2915816" y="3368315"/>
            <a:ext cx="75608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336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43"/>
          <p:cNvSpPr txBox="1"/>
          <p:nvPr/>
        </p:nvSpPr>
        <p:spPr>
          <a:xfrm>
            <a:off x="3642649" y="3372973"/>
            <a:ext cx="42529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4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620" y="2153586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4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329" y="2150629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43"/>
          <p:cNvSpPr txBox="1"/>
          <p:nvPr/>
        </p:nvSpPr>
        <p:spPr>
          <a:xfrm>
            <a:off x="553148" y="1412776"/>
            <a:ext cx="613236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수희는 엄마와 함께 한 상자에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28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들어 있는 귤을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상자 샀습니다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수희가 산 귤은 모두 몇 개인지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 bwMode="auto">
          <a:xfrm>
            <a:off x="1677381" y="2024844"/>
            <a:ext cx="3902731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직선 연결선 59"/>
          <p:cNvCxnSpPr>
            <a:endCxn id="57" idx="3"/>
          </p:cNvCxnSpPr>
          <p:nvPr/>
        </p:nvCxnSpPr>
        <p:spPr bwMode="auto">
          <a:xfrm>
            <a:off x="666316" y="1734078"/>
            <a:ext cx="6019201" cy="17252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타원 61"/>
          <p:cNvSpPr/>
          <p:nvPr/>
        </p:nvSpPr>
        <p:spPr>
          <a:xfrm>
            <a:off x="6523614" y="2344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018371" y="1092168"/>
            <a:ext cx="2125629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구해야 할 것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주어진 것 소스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4" name="직선 연결선 63"/>
          <p:cNvCxnSpPr/>
          <p:nvPr/>
        </p:nvCxnSpPr>
        <p:spPr bwMode="auto">
          <a:xfrm flipV="1">
            <a:off x="647564" y="2024844"/>
            <a:ext cx="968928" cy="4765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901066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suh_p_0302_01_0007_401_1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07 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428" y="2864434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3372973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2908863" y="2864434"/>
            <a:ext cx="174239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28×12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336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58" y="273134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2915816" y="3368315"/>
            <a:ext cx="75608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336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43"/>
          <p:cNvSpPr txBox="1"/>
          <p:nvPr/>
        </p:nvSpPr>
        <p:spPr>
          <a:xfrm>
            <a:off x="3642649" y="3372973"/>
            <a:ext cx="42529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4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620" y="2153586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4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329" y="2150629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43"/>
          <p:cNvSpPr txBox="1"/>
          <p:nvPr/>
        </p:nvSpPr>
        <p:spPr>
          <a:xfrm>
            <a:off x="553148" y="1412776"/>
            <a:ext cx="613236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수희는 엄마와 함께 한 상자에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28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들어 있는 귤을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상자 샀습니다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수희가 산 귤은 모두 몇 개인지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 bwMode="auto">
          <a:xfrm>
            <a:off x="1677381" y="2024844"/>
            <a:ext cx="3902731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직선 연결선 59"/>
          <p:cNvCxnSpPr>
            <a:endCxn id="57" idx="3"/>
          </p:cNvCxnSpPr>
          <p:nvPr/>
        </p:nvCxnSpPr>
        <p:spPr bwMode="auto">
          <a:xfrm>
            <a:off x="666316" y="1734078"/>
            <a:ext cx="6019201" cy="17252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직선 연결선 63"/>
          <p:cNvCxnSpPr/>
          <p:nvPr/>
        </p:nvCxnSpPr>
        <p:spPr bwMode="auto">
          <a:xfrm flipV="1">
            <a:off x="647564" y="2024844"/>
            <a:ext cx="968928" cy="4765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직사각형 57"/>
          <p:cNvSpPr>
            <a:spLocks noChangeArrowheads="1"/>
          </p:cNvSpPr>
          <p:nvPr/>
        </p:nvSpPr>
        <p:spPr bwMode="auto">
          <a:xfrm>
            <a:off x="6984268" y="980728"/>
            <a:ext cx="2159732" cy="592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251520" y="3032956"/>
            <a:ext cx="6667165" cy="2204330"/>
            <a:chOff x="207825" y="3029528"/>
            <a:chExt cx="6667165" cy="2204330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173544"/>
              <a:ext cx="6667165" cy="18722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7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02952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8" name="직각 삼각형 67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5767551" y="3369318"/>
            <a:ext cx="894927" cy="1535846"/>
            <a:chOff x="1022958" y="2321943"/>
            <a:chExt cx="894927" cy="1535846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1" y="2321943"/>
              <a:ext cx="805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2 8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1022958" y="2592740"/>
              <a:ext cx="882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1 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263759" y="2931829"/>
              <a:ext cx="65188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022958" y="2940989"/>
              <a:ext cx="8896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5 6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028239" y="3171521"/>
              <a:ext cx="8896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2 8 0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263759" y="3510075"/>
              <a:ext cx="65188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022958" y="3519235"/>
              <a:ext cx="8896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3 3 6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397082" y="3744325"/>
            <a:ext cx="5263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+mn-ea"/>
                <a:ea typeface="+mn-ea"/>
              </a:rPr>
              <a:t>한 상자에 들어 있는 귤의 양은 </a:t>
            </a:r>
            <a:r>
              <a:rPr lang="en-US" altLang="ko-KR" sz="1600" dirty="0" smtClean="0">
                <a:latin typeface="+mn-ea"/>
                <a:ea typeface="+mn-ea"/>
              </a:rPr>
              <a:t>28</a:t>
            </a:r>
            <a:r>
              <a:rPr lang="ko-KR" altLang="en-US" sz="1600" dirty="0" smtClean="0">
                <a:latin typeface="+mn-ea"/>
                <a:ea typeface="+mn-ea"/>
              </a:rPr>
              <a:t>개이고 상자는 </a:t>
            </a:r>
            <a:r>
              <a:rPr lang="en-US" altLang="ko-KR" sz="1600" dirty="0" smtClean="0">
                <a:latin typeface="+mn-ea"/>
                <a:ea typeface="+mn-ea"/>
              </a:rPr>
              <a:t>12</a:t>
            </a:r>
            <a:r>
              <a:rPr lang="ko-KR" altLang="en-US" sz="1600" dirty="0" smtClean="0">
                <a:latin typeface="+mn-ea"/>
                <a:ea typeface="+mn-ea"/>
              </a:rPr>
              <a:t>상자 있으므로 귤은 모두 </a:t>
            </a:r>
            <a:r>
              <a:rPr lang="en-US" altLang="ko-KR" sz="1600" dirty="0" smtClean="0">
                <a:latin typeface="+mn-ea"/>
                <a:ea typeface="+mn-ea"/>
              </a:rPr>
              <a:t>28×12</a:t>
            </a:r>
            <a:r>
              <a:rPr lang="ko-KR" altLang="en-US" sz="1600" dirty="0" smtClean="0">
                <a:latin typeface="+mn-ea"/>
                <a:ea typeface="+mn-ea"/>
              </a:rPr>
              <a:t>＝</a:t>
            </a:r>
            <a:r>
              <a:rPr lang="en-US" altLang="ko-KR" sz="1600" dirty="0" smtClean="0">
                <a:latin typeface="+mn-ea"/>
                <a:ea typeface="+mn-ea"/>
              </a:rPr>
              <a:t>336(</a:t>
            </a:r>
            <a:r>
              <a:rPr lang="ko-KR" altLang="en-US" sz="1600" dirty="0" smtClean="0">
                <a:latin typeface="+mn-ea"/>
                <a:ea typeface="+mn-ea"/>
              </a:rPr>
              <a:t>개</a:t>
            </a:r>
            <a:r>
              <a:rPr lang="en-US" altLang="ko-KR" sz="1600" dirty="0" smtClean="0">
                <a:latin typeface="+mn-ea"/>
                <a:ea typeface="+mn-ea"/>
              </a:rPr>
              <a:t>)</a:t>
            </a:r>
            <a:r>
              <a:rPr lang="ko-KR" altLang="en-US" sz="1600" dirty="0" smtClean="0">
                <a:latin typeface="+mn-ea"/>
                <a:ea typeface="+mn-ea"/>
              </a:rPr>
              <a:t>입니다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644697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suh_p_0302_01_0007_401_1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07 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1" name="타원 150"/>
          <p:cNvSpPr/>
          <p:nvPr/>
        </p:nvSpPr>
        <p:spPr>
          <a:xfrm>
            <a:off x="6079915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428" y="2864434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3372973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" name="TextBox 153"/>
          <p:cNvSpPr txBox="1"/>
          <p:nvPr/>
        </p:nvSpPr>
        <p:spPr>
          <a:xfrm>
            <a:off x="2908863" y="2864434"/>
            <a:ext cx="174239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13×25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325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58" y="273134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6" name="TextBox 155"/>
          <p:cNvSpPr txBox="1"/>
          <p:nvPr/>
        </p:nvSpPr>
        <p:spPr>
          <a:xfrm>
            <a:off x="2915816" y="3368315"/>
            <a:ext cx="75608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325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7" name="TextBox 43"/>
          <p:cNvSpPr txBox="1"/>
          <p:nvPr/>
        </p:nvSpPr>
        <p:spPr>
          <a:xfrm>
            <a:off x="3642649" y="3372973"/>
            <a:ext cx="42529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8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0" name="Picture 4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620" y="1847781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1" name="Picture 4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329" y="1844824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2" name="TextBox 43"/>
          <p:cNvSpPr txBox="1"/>
          <p:nvPr/>
        </p:nvSpPr>
        <p:spPr>
          <a:xfrm>
            <a:off x="553148" y="1412776"/>
            <a:ext cx="613236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배가 한 상자에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들어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25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상자에 들어 있는 배는 모두 몇 개인지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3" name="직선 연결선 162"/>
          <p:cNvCxnSpPr/>
          <p:nvPr/>
        </p:nvCxnSpPr>
        <p:spPr bwMode="auto">
          <a:xfrm>
            <a:off x="4573558" y="1734078"/>
            <a:ext cx="2051241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5" name="직선 연결선 164"/>
          <p:cNvCxnSpPr/>
          <p:nvPr/>
        </p:nvCxnSpPr>
        <p:spPr bwMode="auto">
          <a:xfrm>
            <a:off x="666316" y="1734078"/>
            <a:ext cx="3907242" cy="0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6" name="타원 165"/>
          <p:cNvSpPr/>
          <p:nvPr/>
        </p:nvSpPr>
        <p:spPr>
          <a:xfrm>
            <a:off x="4855779" y="49245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7" name="타원 166"/>
          <p:cNvSpPr/>
          <p:nvPr/>
        </p:nvSpPr>
        <p:spPr>
          <a:xfrm>
            <a:off x="6523614" y="20390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7018371" y="1092168"/>
            <a:ext cx="2125629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구해야 할 것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주어진 것 소스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 bwMode="auto">
          <a:xfrm>
            <a:off x="647564" y="2042096"/>
            <a:ext cx="2991122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467013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suh_p_0302_01_0007_401_1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07 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428" y="2864434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3372973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" name="TextBox 153"/>
          <p:cNvSpPr txBox="1"/>
          <p:nvPr/>
        </p:nvSpPr>
        <p:spPr>
          <a:xfrm>
            <a:off x="2908863" y="2864434"/>
            <a:ext cx="174239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13×25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325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58" y="273134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6" name="TextBox 155"/>
          <p:cNvSpPr txBox="1"/>
          <p:nvPr/>
        </p:nvSpPr>
        <p:spPr>
          <a:xfrm>
            <a:off x="2915816" y="3368315"/>
            <a:ext cx="75608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325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7" name="TextBox 43"/>
          <p:cNvSpPr txBox="1"/>
          <p:nvPr/>
        </p:nvSpPr>
        <p:spPr>
          <a:xfrm>
            <a:off x="3642649" y="3372973"/>
            <a:ext cx="42529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8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0" name="Picture 4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620" y="1847781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1" name="Picture 4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329" y="1844824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2" name="TextBox 43"/>
          <p:cNvSpPr txBox="1"/>
          <p:nvPr/>
        </p:nvSpPr>
        <p:spPr>
          <a:xfrm>
            <a:off x="553148" y="1412776"/>
            <a:ext cx="613236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배가 한 상자에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들어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25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상자에 들어 있는 배는 모두 몇 개인지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3" name="직선 연결선 162"/>
          <p:cNvCxnSpPr/>
          <p:nvPr/>
        </p:nvCxnSpPr>
        <p:spPr bwMode="auto">
          <a:xfrm>
            <a:off x="4573558" y="1734078"/>
            <a:ext cx="2051241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5" name="직선 연결선 164"/>
          <p:cNvCxnSpPr/>
          <p:nvPr/>
        </p:nvCxnSpPr>
        <p:spPr bwMode="auto">
          <a:xfrm>
            <a:off x="666316" y="1734078"/>
            <a:ext cx="3907242" cy="0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/>
          <p:nvPr/>
        </p:nvCxnSpPr>
        <p:spPr bwMode="auto">
          <a:xfrm>
            <a:off x="647564" y="2042096"/>
            <a:ext cx="2991122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직사각형 52"/>
          <p:cNvSpPr>
            <a:spLocks noChangeArrowheads="1"/>
          </p:cNvSpPr>
          <p:nvPr/>
        </p:nvSpPr>
        <p:spPr bwMode="auto">
          <a:xfrm>
            <a:off x="6984268" y="980728"/>
            <a:ext cx="2159732" cy="592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251520" y="3032956"/>
            <a:ext cx="6667165" cy="2204330"/>
            <a:chOff x="207825" y="3029528"/>
            <a:chExt cx="6667165" cy="2204330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173544"/>
              <a:ext cx="6667165" cy="18722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6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02952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7" name="직각 삼각형 56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5767551" y="3369318"/>
            <a:ext cx="894927" cy="1535846"/>
            <a:chOff x="1022958" y="2321943"/>
            <a:chExt cx="894927" cy="1535846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1" y="2321943"/>
              <a:ext cx="805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1022958" y="2592740"/>
              <a:ext cx="882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2 5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263759" y="2931829"/>
              <a:ext cx="65188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022958" y="2940989"/>
              <a:ext cx="8896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6 5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028239" y="3171521"/>
              <a:ext cx="8896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2 6 0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263759" y="3510075"/>
              <a:ext cx="65188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022958" y="3519235"/>
              <a:ext cx="8896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3 2 5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397082" y="3744325"/>
            <a:ext cx="5263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+mn-ea"/>
                <a:ea typeface="+mn-ea"/>
              </a:rPr>
              <a:t>한 상자에 들어 있는 배의 양은 </a:t>
            </a:r>
            <a:r>
              <a:rPr lang="en-US" altLang="ko-KR" sz="1600" dirty="0" smtClean="0">
                <a:latin typeface="+mn-ea"/>
                <a:ea typeface="+mn-ea"/>
              </a:rPr>
              <a:t>13</a:t>
            </a:r>
            <a:r>
              <a:rPr lang="ko-KR" altLang="en-US" sz="1600" dirty="0" smtClean="0">
                <a:latin typeface="+mn-ea"/>
                <a:ea typeface="+mn-ea"/>
              </a:rPr>
              <a:t>개이고 상자는 </a:t>
            </a:r>
            <a:r>
              <a:rPr lang="en-US" altLang="ko-KR" sz="1600" dirty="0" smtClean="0">
                <a:latin typeface="+mn-ea"/>
                <a:ea typeface="+mn-ea"/>
              </a:rPr>
              <a:t>25</a:t>
            </a:r>
            <a:r>
              <a:rPr lang="ko-KR" altLang="en-US" sz="1600" dirty="0" smtClean="0">
                <a:latin typeface="+mn-ea"/>
                <a:ea typeface="+mn-ea"/>
              </a:rPr>
              <a:t>상자 있으므로 배는 모두 </a:t>
            </a:r>
            <a:r>
              <a:rPr lang="en-US" altLang="ko-KR" sz="1600" dirty="0" smtClean="0">
                <a:latin typeface="+mn-ea"/>
                <a:ea typeface="+mn-ea"/>
              </a:rPr>
              <a:t>13×25</a:t>
            </a:r>
            <a:r>
              <a:rPr lang="ko-KR" altLang="en-US" sz="1600" dirty="0" smtClean="0">
                <a:latin typeface="+mn-ea"/>
                <a:ea typeface="+mn-ea"/>
              </a:rPr>
              <a:t>＝</a:t>
            </a:r>
            <a:r>
              <a:rPr lang="en-US" altLang="ko-KR" sz="1600" dirty="0" smtClean="0">
                <a:latin typeface="+mn-ea"/>
                <a:ea typeface="+mn-ea"/>
              </a:rPr>
              <a:t>325(</a:t>
            </a:r>
            <a:r>
              <a:rPr lang="ko-KR" altLang="en-US" sz="1600" dirty="0" smtClean="0">
                <a:latin typeface="+mn-ea"/>
                <a:ea typeface="+mn-ea"/>
              </a:rPr>
              <a:t>개</a:t>
            </a:r>
            <a:r>
              <a:rPr lang="en-US" altLang="ko-KR" sz="1600" dirty="0" smtClean="0">
                <a:latin typeface="+mn-ea"/>
                <a:ea typeface="+mn-ea"/>
              </a:rPr>
              <a:t>)</a:t>
            </a:r>
            <a:r>
              <a:rPr lang="ko-KR" altLang="en-US" sz="1600" dirty="0" smtClean="0">
                <a:latin typeface="+mn-ea"/>
                <a:ea typeface="+mn-ea"/>
              </a:rPr>
              <a:t>입니다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067708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suh_p_0302_01_0007_401_1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07 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/>
          <p:cNvSpPr/>
          <p:nvPr/>
        </p:nvSpPr>
        <p:spPr>
          <a:xfrm>
            <a:off x="6079915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6" name="TextBox 135"/>
          <p:cNvSpPr txBox="1"/>
          <p:nvPr/>
        </p:nvSpPr>
        <p:spPr>
          <a:xfrm>
            <a:off x="7018371" y="1092168"/>
            <a:ext cx="212562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7" name="타원 136"/>
          <p:cNvSpPr/>
          <p:nvPr/>
        </p:nvSpPr>
        <p:spPr>
          <a:xfrm>
            <a:off x="4855779" y="49245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" name="TextBox 43"/>
          <p:cNvSpPr txBox="1"/>
          <p:nvPr/>
        </p:nvSpPr>
        <p:spPr>
          <a:xfrm>
            <a:off x="553148" y="1412776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4238679" y="3101584"/>
            <a:ext cx="12971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32×17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83800" y="3114246"/>
            <a:ext cx="664819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544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453" y="327928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2" name="그룹 51"/>
          <p:cNvGrpSpPr/>
          <p:nvPr/>
        </p:nvGrpSpPr>
        <p:grpSpPr>
          <a:xfrm>
            <a:off x="863588" y="2698794"/>
            <a:ext cx="1332148" cy="1192810"/>
            <a:chOff x="2187220" y="2706472"/>
            <a:chExt cx="1332148" cy="119281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2214643" y="2706472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6 3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289745" y="3286518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2187220" y="2977269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2564951" y="3316358"/>
              <a:ext cx="954417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9" name="TextBox 58"/>
            <p:cNvSpPr txBox="1"/>
            <p:nvPr/>
          </p:nvSpPr>
          <p:spPr>
            <a:xfrm>
              <a:off x="2691276" y="3366514"/>
              <a:ext cx="778243" cy="384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7 5 6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0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1329" y="3641559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575494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suh_p_0302_01_0007_401_1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07 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4" name="TextBox 43"/>
          <p:cNvSpPr txBox="1"/>
          <p:nvPr/>
        </p:nvSpPr>
        <p:spPr>
          <a:xfrm>
            <a:off x="553148" y="1412776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4238679" y="3101584"/>
            <a:ext cx="12971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32×17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83800" y="3114246"/>
            <a:ext cx="664819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544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453" y="327928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2" name="그룹 51"/>
          <p:cNvGrpSpPr/>
          <p:nvPr/>
        </p:nvGrpSpPr>
        <p:grpSpPr>
          <a:xfrm>
            <a:off x="863588" y="2698794"/>
            <a:ext cx="1332148" cy="1192810"/>
            <a:chOff x="2187220" y="2706472"/>
            <a:chExt cx="1332148" cy="119281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2214643" y="2706472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6 3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289745" y="3286518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2187220" y="2977269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2564951" y="3316358"/>
              <a:ext cx="954417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9" name="TextBox 58"/>
            <p:cNvSpPr txBox="1"/>
            <p:nvPr/>
          </p:nvSpPr>
          <p:spPr>
            <a:xfrm>
              <a:off x="2691276" y="3366514"/>
              <a:ext cx="778243" cy="384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7 5 6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0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1329" y="3641559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251520" y="3032956"/>
            <a:ext cx="6667165" cy="2204330"/>
            <a:chOff x="207825" y="3029528"/>
            <a:chExt cx="6667165" cy="2204330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173544"/>
              <a:ext cx="6667165" cy="18722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3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02952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4" name="직각 삼각형 63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1943708" y="3320988"/>
            <a:ext cx="953638" cy="1533883"/>
            <a:chOff x="827896" y="3571535"/>
            <a:chExt cx="953638" cy="1533883"/>
          </a:xfrm>
        </p:grpSpPr>
        <p:grpSp>
          <p:nvGrpSpPr>
            <p:cNvPr id="66" name="그룹 65"/>
            <p:cNvGrpSpPr/>
            <p:nvPr/>
          </p:nvGrpSpPr>
          <p:grpSpPr>
            <a:xfrm>
              <a:off x="827896" y="3571535"/>
              <a:ext cx="953638" cy="1533883"/>
              <a:chOff x="958966" y="2321943"/>
              <a:chExt cx="953638" cy="1533883"/>
            </a:xfrm>
          </p:grpSpPr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CB21911-45E9-46C8-9AD7-2E47F31D91DB}"/>
                  </a:ext>
                </a:extLst>
              </p:cNvPr>
              <p:cNvSpPr txBox="1"/>
              <p:nvPr/>
            </p:nvSpPr>
            <p:spPr>
              <a:xfrm>
                <a:off x="1107231" y="2321943"/>
                <a:ext cx="80517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6 3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4069226-D205-4625-B406-EBC369E9E9EC}"/>
                  </a:ext>
                </a:extLst>
              </p:cNvPr>
              <p:cNvSpPr txBox="1"/>
              <p:nvPr/>
            </p:nvSpPr>
            <p:spPr>
              <a:xfrm>
                <a:off x="958966" y="2592740"/>
                <a:ext cx="9464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× 1 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73" name="직선 연결선 72">
                <a:extLst>
                  <a:ext uri="{FF2B5EF4-FFF2-40B4-BE49-F238E27FC236}">
                    <a16:creationId xmlns:a16="http://schemas.microsoft.com/office/drawing/2014/main" id="{9A07A7B8-5B92-4A7E-8DD8-25B07A986FC2}"/>
                  </a:ext>
                </a:extLst>
              </p:cNvPr>
              <p:cNvCxnSpPr/>
              <p:nvPr/>
            </p:nvCxnSpPr>
            <p:spPr bwMode="auto">
              <a:xfrm>
                <a:off x="1210510" y="2931829"/>
                <a:ext cx="684560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CB21911-45E9-46C8-9AD7-2E47F31D91DB}"/>
                  </a:ext>
                </a:extLst>
              </p:cNvPr>
              <p:cNvSpPr txBox="1"/>
              <p:nvPr/>
            </p:nvSpPr>
            <p:spPr>
              <a:xfrm>
                <a:off x="1022958" y="2940989"/>
                <a:ext cx="8896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1 2 6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CB21911-45E9-46C8-9AD7-2E47F31D91DB}"/>
                  </a:ext>
                </a:extLst>
              </p:cNvPr>
              <p:cNvSpPr txBox="1"/>
              <p:nvPr/>
            </p:nvSpPr>
            <p:spPr>
              <a:xfrm>
                <a:off x="1022376" y="3164095"/>
                <a:ext cx="8896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6 3 0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9A07A7B8-5B92-4A7E-8DD8-25B07A986FC2}"/>
                  </a:ext>
                </a:extLst>
              </p:cNvPr>
              <p:cNvCxnSpPr/>
              <p:nvPr/>
            </p:nvCxnSpPr>
            <p:spPr bwMode="auto">
              <a:xfrm>
                <a:off x="1209000" y="3508112"/>
                <a:ext cx="684560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ACB21911-45E9-46C8-9AD7-2E47F31D91DB}"/>
                  </a:ext>
                </a:extLst>
              </p:cNvPr>
              <p:cNvSpPr txBox="1"/>
              <p:nvPr/>
            </p:nvSpPr>
            <p:spPr>
              <a:xfrm>
                <a:off x="1021448" y="3517272"/>
                <a:ext cx="8896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7 5 6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cxnSp>
          <p:nvCxnSpPr>
            <p:cNvPr id="67" name="직선 연결선 66"/>
            <p:cNvCxnSpPr/>
            <p:nvPr/>
          </p:nvCxnSpPr>
          <p:spPr bwMode="auto">
            <a:xfrm>
              <a:off x="1164320" y="3615911"/>
              <a:ext cx="0" cy="143178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직선 연결선 67"/>
            <p:cNvCxnSpPr/>
            <p:nvPr/>
          </p:nvCxnSpPr>
          <p:spPr bwMode="auto">
            <a:xfrm>
              <a:off x="1343641" y="3615911"/>
              <a:ext cx="0" cy="143178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직선 연결선 68"/>
            <p:cNvCxnSpPr/>
            <p:nvPr/>
          </p:nvCxnSpPr>
          <p:spPr bwMode="auto">
            <a:xfrm>
              <a:off x="1535662" y="3615911"/>
              <a:ext cx="0" cy="143178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직선 연결선 69"/>
            <p:cNvCxnSpPr/>
            <p:nvPr/>
          </p:nvCxnSpPr>
          <p:spPr bwMode="auto">
            <a:xfrm>
              <a:off x="1727684" y="3615911"/>
              <a:ext cx="0" cy="143178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0" name="그룹 79"/>
          <p:cNvGrpSpPr/>
          <p:nvPr/>
        </p:nvGrpSpPr>
        <p:grpSpPr>
          <a:xfrm>
            <a:off x="4175956" y="3320988"/>
            <a:ext cx="953638" cy="1533883"/>
            <a:chOff x="827896" y="3571535"/>
            <a:chExt cx="953638" cy="1533883"/>
          </a:xfrm>
        </p:grpSpPr>
        <p:grpSp>
          <p:nvGrpSpPr>
            <p:cNvPr id="81" name="그룹 80"/>
            <p:cNvGrpSpPr/>
            <p:nvPr/>
          </p:nvGrpSpPr>
          <p:grpSpPr>
            <a:xfrm>
              <a:off x="827896" y="3571535"/>
              <a:ext cx="953638" cy="1533883"/>
              <a:chOff x="958966" y="2321943"/>
              <a:chExt cx="953638" cy="1533883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ACB21911-45E9-46C8-9AD7-2E47F31D91DB}"/>
                  </a:ext>
                </a:extLst>
              </p:cNvPr>
              <p:cNvSpPr txBox="1"/>
              <p:nvPr/>
            </p:nvSpPr>
            <p:spPr>
              <a:xfrm>
                <a:off x="1107231" y="2321943"/>
                <a:ext cx="80517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3 2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4069226-D205-4625-B406-EBC369E9E9EC}"/>
                  </a:ext>
                </a:extLst>
              </p:cNvPr>
              <p:cNvSpPr txBox="1"/>
              <p:nvPr/>
            </p:nvSpPr>
            <p:spPr>
              <a:xfrm>
                <a:off x="958966" y="2592740"/>
                <a:ext cx="9464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× 1 7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9A07A7B8-5B92-4A7E-8DD8-25B07A986FC2}"/>
                  </a:ext>
                </a:extLst>
              </p:cNvPr>
              <p:cNvCxnSpPr/>
              <p:nvPr/>
            </p:nvCxnSpPr>
            <p:spPr bwMode="auto">
              <a:xfrm>
                <a:off x="1210510" y="2931829"/>
                <a:ext cx="684560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ACB21911-45E9-46C8-9AD7-2E47F31D91DB}"/>
                  </a:ext>
                </a:extLst>
              </p:cNvPr>
              <p:cNvSpPr txBox="1"/>
              <p:nvPr/>
            </p:nvSpPr>
            <p:spPr>
              <a:xfrm>
                <a:off x="1022958" y="2940989"/>
                <a:ext cx="8896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 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4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ACB21911-45E9-46C8-9AD7-2E47F31D91DB}"/>
                  </a:ext>
                </a:extLst>
              </p:cNvPr>
              <p:cNvSpPr txBox="1"/>
              <p:nvPr/>
            </p:nvSpPr>
            <p:spPr>
              <a:xfrm>
                <a:off x="1022376" y="3164095"/>
                <a:ext cx="8896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3 2 0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9A07A7B8-5B92-4A7E-8DD8-25B07A986FC2}"/>
                  </a:ext>
                </a:extLst>
              </p:cNvPr>
              <p:cNvCxnSpPr/>
              <p:nvPr/>
            </p:nvCxnSpPr>
            <p:spPr bwMode="auto">
              <a:xfrm>
                <a:off x="1209000" y="3508112"/>
                <a:ext cx="684560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CB21911-45E9-46C8-9AD7-2E47F31D91DB}"/>
                  </a:ext>
                </a:extLst>
              </p:cNvPr>
              <p:cNvSpPr txBox="1"/>
              <p:nvPr/>
            </p:nvSpPr>
            <p:spPr>
              <a:xfrm>
                <a:off x="1021448" y="3517272"/>
                <a:ext cx="8896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5 4 4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cxnSp>
          <p:nvCxnSpPr>
            <p:cNvPr id="82" name="직선 연결선 81"/>
            <p:cNvCxnSpPr/>
            <p:nvPr/>
          </p:nvCxnSpPr>
          <p:spPr bwMode="auto">
            <a:xfrm>
              <a:off x="1164320" y="3615911"/>
              <a:ext cx="0" cy="143178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직선 연결선 88"/>
            <p:cNvCxnSpPr/>
            <p:nvPr/>
          </p:nvCxnSpPr>
          <p:spPr bwMode="auto">
            <a:xfrm>
              <a:off x="1343641" y="3615911"/>
              <a:ext cx="0" cy="143178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직선 연결선 89"/>
            <p:cNvCxnSpPr/>
            <p:nvPr/>
          </p:nvCxnSpPr>
          <p:spPr bwMode="auto">
            <a:xfrm>
              <a:off x="1535662" y="3615911"/>
              <a:ext cx="0" cy="143178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직선 연결선 90"/>
            <p:cNvCxnSpPr/>
            <p:nvPr/>
          </p:nvCxnSpPr>
          <p:spPr bwMode="auto">
            <a:xfrm>
              <a:off x="1727684" y="3615911"/>
              <a:ext cx="0" cy="143178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6301861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suh_p_0302_01_0007_401_1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07 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5681233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428" y="2864434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3372973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TextBox 104"/>
          <p:cNvSpPr txBox="1"/>
          <p:nvPr/>
        </p:nvSpPr>
        <p:spPr>
          <a:xfrm>
            <a:off x="2908863" y="2864434"/>
            <a:ext cx="174239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27×14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378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58" y="273134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TextBox 106"/>
          <p:cNvSpPr txBox="1"/>
          <p:nvPr/>
        </p:nvSpPr>
        <p:spPr>
          <a:xfrm>
            <a:off x="2915816" y="3368315"/>
            <a:ext cx="75608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378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43"/>
          <p:cNvSpPr txBox="1"/>
          <p:nvPr/>
        </p:nvSpPr>
        <p:spPr>
          <a:xfrm>
            <a:off x="3642649" y="3372973"/>
            <a:ext cx="42529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" name="Picture 4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620" y="1955793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" name="Picture 4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329" y="1952836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" name="TextBox 43"/>
          <p:cNvSpPr txBox="1"/>
          <p:nvPr/>
        </p:nvSpPr>
        <p:spPr>
          <a:xfrm>
            <a:off x="553148" y="1412776"/>
            <a:ext cx="613236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사과를 한 봉지에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담았더니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봉지가 되었습니다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사과는 모두 몇 개인지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6523614" y="21470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7018371" y="1092168"/>
            <a:ext cx="2125629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구해야 할 것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주어진 것 소스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 bwMode="auto">
          <a:xfrm>
            <a:off x="641031" y="2024844"/>
            <a:ext cx="2916821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/>
          <p:nvPr/>
        </p:nvCxnSpPr>
        <p:spPr bwMode="auto">
          <a:xfrm>
            <a:off x="641031" y="1733812"/>
            <a:ext cx="5649497" cy="0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/>
          <p:nvPr/>
        </p:nvCxnSpPr>
        <p:spPr bwMode="auto">
          <a:xfrm>
            <a:off x="6336196" y="1736812"/>
            <a:ext cx="256395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266470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suh_p_0302_01_0007_401_1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07 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428" y="2864434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3372973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TextBox 104"/>
          <p:cNvSpPr txBox="1"/>
          <p:nvPr/>
        </p:nvSpPr>
        <p:spPr>
          <a:xfrm>
            <a:off x="2908863" y="2864434"/>
            <a:ext cx="174239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27×14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378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58" y="273134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TextBox 106"/>
          <p:cNvSpPr txBox="1"/>
          <p:nvPr/>
        </p:nvSpPr>
        <p:spPr>
          <a:xfrm>
            <a:off x="2915816" y="3368315"/>
            <a:ext cx="75608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378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43"/>
          <p:cNvSpPr txBox="1"/>
          <p:nvPr/>
        </p:nvSpPr>
        <p:spPr>
          <a:xfrm>
            <a:off x="3642649" y="3372973"/>
            <a:ext cx="42529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" name="Picture 4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620" y="1955793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" name="Picture 4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329" y="1952836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" name="TextBox 43"/>
          <p:cNvSpPr txBox="1"/>
          <p:nvPr/>
        </p:nvSpPr>
        <p:spPr>
          <a:xfrm>
            <a:off x="553148" y="1412776"/>
            <a:ext cx="613236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사과를 한 봉지에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담았더니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봉지가 되었습니다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사과는 모두 몇 개인지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 bwMode="auto">
          <a:xfrm>
            <a:off x="641031" y="2024844"/>
            <a:ext cx="2916821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/>
          <p:nvPr/>
        </p:nvCxnSpPr>
        <p:spPr bwMode="auto">
          <a:xfrm>
            <a:off x="641031" y="1733812"/>
            <a:ext cx="5649497" cy="0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/>
          <p:nvPr/>
        </p:nvCxnSpPr>
        <p:spPr bwMode="auto">
          <a:xfrm>
            <a:off x="6336196" y="1736812"/>
            <a:ext cx="256395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직사각형 45"/>
          <p:cNvSpPr>
            <a:spLocks noChangeArrowheads="1"/>
          </p:cNvSpPr>
          <p:nvPr/>
        </p:nvSpPr>
        <p:spPr bwMode="auto">
          <a:xfrm>
            <a:off x="6984268" y="980728"/>
            <a:ext cx="2159732" cy="592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251520" y="3032956"/>
            <a:ext cx="6667165" cy="2204330"/>
            <a:chOff x="207825" y="3029528"/>
            <a:chExt cx="6667165" cy="2204330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173544"/>
              <a:ext cx="6667165" cy="18722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02952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2" name="직각 삼각형 51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767551" y="3369318"/>
            <a:ext cx="894927" cy="1535846"/>
            <a:chOff x="1022958" y="2321943"/>
            <a:chExt cx="894927" cy="1535846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1" y="2321943"/>
              <a:ext cx="805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2 7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1022958" y="2592740"/>
              <a:ext cx="882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1 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263759" y="2931829"/>
              <a:ext cx="65188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022958" y="2940989"/>
              <a:ext cx="8896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1 0 8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028239" y="3171521"/>
              <a:ext cx="8896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2 7 0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263759" y="3510075"/>
              <a:ext cx="65188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022958" y="3519235"/>
              <a:ext cx="8896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3 7 8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397082" y="3744325"/>
            <a:ext cx="5263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+mn-ea"/>
                <a:ea typeface="+mn-ea"/>
              </a:rPr>
              <a:t>한 봉지에 들어 있는 사과의 양은 </a:t>
            </a:r>
            <a:r>
              <a:rPr lang="en-US" altLang="ko-KR" sz="1600" dirty="0" smtClean="0">
                <a:latin typeface="+mn-ea"/>
                <a:ea typeface="+mn-ea"/>
              </a:rPr>
              <a:t>27</a:t>
            </a:r>
            <a:r>
              <a:rPr lang="ko-KR" altLang="en-US" sz="1600" dirty="0" smtClean="0">
                <a:latin typeface="+mn-ea"/>
                <a:ea typeface="+mn-ea"/>
              </a:rPr>
              <a:t>개이고 </a:t>
            </a:r>
            <a:r>
              <a:rPr lang="en-US" altLang="ko-KR" sz="1600" dirty="0" smtClean="0">
                <a:latin typeface="+mn-ea"/>
                <a:ea typeface="+mn-ea"/>
              </a:rPr>
              <a:t>14</a:t>
            </a:r>
            <a:r>
              <a:rPr lang="ko-KR" altLang="en-US" sz="1600" dirty="0" smtClean="0">
                <a:latin typeface="+mn-ea"/>
                <a:ea typeface="+mn-ea"/>
              </a:rPr>
              <a:t>봉지가  있으므로 사과는 모두 </a:t>
            </a:r>
            <a:r>
              <a:rPr lang="en-US" altLang="ko-KR" sz="1600" dirty="0" smtClean="0">
                <a:latin typeface="+mn-ea"/>
                <a:ea typeface="+mn-ea"/>
              </a:rPr>
              <a:t>27×14</a:t>
            </a:r>
            <a:r>
              <a:rPr lang="ko-KR" altLang="en-US" sz="1600" dirty="0" smtClean="0">
                <a:latin typeface="+mn-ea"/>
                <a:ea typeface="+mn-ea"/>
              </a:rPr>
              <a:t>＝</a:t>
            </a:r>
            <a:r>
              <a:rPr lang="en-US" altLang="ko-KR" sz="1600" dirty="0" smtClean="0">
                <a:latin typeface="+mn-ea"/>
                <a:ea typeface="+mn-ea"/>
              </a:rPr>
              <a:t>378(</a:t>
            </a:r>
            <a:r>
              <a:rPr lang="ko-KR" altLang="en-US" sz="1600" dirty="0" smtClean="0">
                <a:latin typeface="+mn-ea"/>
                <a:ea typeface="+mn-ea"/>
              </a:rPr>
              <a:t>개</a:t>
            </a:r>
            <a:r>
              <a:rPr lang="en-US" altLang="ko-KR" sz="1600" dirty="0" smtClean="0">
                <a:latin typeface="+mn-ea"/>
                <a:ea typeface="+mn-ea"/>
              </a:rPr>
              <a:t>)</a:t>
            </a:r>
            <a:r>
              <a:rPr lang="ko-KR" altLang="en-US" sz="1600" dirty="0" smtClean="0">
                <a:latin typeface="+mn-ea"/>
                <a:ea typeface="+mn-ea"/>
              </a:rPr>
              <a:t>입니다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00497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2"/>
          <a:srcRect l="48784" r="2600"/>
          <a:stretch/>
        </p:blipFill>
        <p:spPr>
          <a:xfrm>
            <a:off x="143508" y="1579086"/>
            <a:ext cx="3490187" cy="4046158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버튼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배경 색을 하늘색으로 변경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교과서 그림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43908" y="1592796"/>
            <a:ext cx="33123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구하려는 것은 무엇인가요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43908" y="1988840"/>
            <a:ext cx="311600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spc="-15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의자에 매달린 풍선의 수입니다</a:t>
            </a:r>
            <a:r>
              <a:rPr lang="en-US" altLang="ko-KR" sz="1800" b="1" spc="-15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spc="-15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8244" y="2276872"/>
            <a:ext cx="360000" cy="355000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5616116" y="1254952"/>
            <a:ext cx="1302081" cy="258420"/>
            <a:chOff x="4968044" y="1254952"/>
            <a:chExt cx="1302081" cy="258420"/>
          </a:xfrm>
        </p:grpSpPr>
        <p:grpSp>
          <p:nvGrpSpPr>
            <p:cNvPr id="2" name="그룹 1"/>
            <p:cNvGrpSpPr/>
            <p:nvPr/>
          </p:nvGrpSpPr>
          <p:grpSpPr>
            <a:xfrm>
              <a:off x="4968044" y="1254952"/>
              <a:ext cx="1302081" cy="258420"/>
              <a:chOff x="4968044" y="1254952"/>
              <a:chExt cx="1302081" cy="258420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5639384" y="1257781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2</a:t>
                </a:r>
                <a:endParaRPr lang="ko-KR" altLang="en-US" sz="1100" b="1" dirty="0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4968044" y="1254952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1</a:t>
                </a:r>
                <a:endParaRPr lang="ko-KR" altLang="en-US" sz="1100" b="1" dirty="0"/>
              </a:p>
            </p:txBody>
          </p:sp>
        </p:grpSp>
        <p:sp>
          <p:nvSpPr>
            <p:cNvPr id="36" name="직사각형 35"/>
            <p:cNvSpPr/>
            <p:nvPr/>
          </p:nvSpPr>
          <p:spPr>
            <a:xfrm>
              <a:off x="5639384" y="1257273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968044" y="1256825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</p:grpSp>
      <p:sp>
        <p:nvSpPr>
          <p:cNvPr id="46" name="타원 45"/>
          <p:cNvSpPr/>
          <p:nvPr/>
        </p:nvSpPr>
        <p:spPr>
          <a:xfrm>
            <a:off x="5395839" y="11348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3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824" y="5075947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/>
          <p:cNvSpPr/>
          <p:nvPr/>
        </p:nvSpPr>
        <p:spPr>
          <a:xfrm>
            <a:off x="3375362" y="48978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2000" y="3172031"/>
            <a:ext cx="133566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+mn-ea"/>
                <a:ea typeface="+mn-ea"/>
              </a:rPr>
              <a:t>풍선 </a:t>
            </a:r>
            <a:r>
              <a:rPr lang="en-US" altLang="ko-KR" sz="1900" dirty="0" smtClean="0">
                <a:latin typeface="+mn-ea"/>
                <a:ea typeface="+mn-ea"/>
              </a:rPr>
              <a:t>26</a:t>
            </a:r>
            <a:r>
              <a:rPr lang="ko-KR" altLang="en-US" sz="1900" dirty="0" smtClean="0">
                <a:latin typeface="+mn-ea"/>
                <a:ea typeface="+mn-ea"/>
              </a:rPr>
              <a:t>개</a:t>
            </a:r>
            <a:endParaRPr lang="en-US" altLang="ko-KR" sz="1900" dirty="0" smtClean="0">
              <a:latin typeface="+mn-ea"/>
              <a:ea typeface="+mn-ea"/>
            </a:endParaRPr>
          </a:p>
          <a:p>
            <a:r>
              <a:rPr lang="ko-KR" altLang="en-US" sz="1900" dirty="0" smtClean="0">
                <a:latin typeface="+mn-ea"/>
                <a:ea typeface="+mn-ea"/>
              </a:rPr>
              <a:t>의자 </a:t>
            </a:r>
            <a:r>
              <a:rPr lang="en-US" altLang="ko-KR" sz="1900" dirty="0" smtClean="0">
                <a:latin typeface="+mn-ea"/>
                <a:ea typeface="+mn-ea"/>
              </a:rPr>
              <a:t>12</a:t>
            </a:r>
            <a:r>
              <a:rPr lang="ko-KR" altLang="en-US" sz="1900" dirty="0" smtClean="0">
                <a:latin typeface="+mn-ea"/>
                <a:ea typeface="+mn-ea"/>
              </a:rPr>
              <a:t>개</a:t>
            </a:r>
          </a:p>
        </p:txBody>
      </p:sp>
      <p:sp>
        <p:nvSpPr>
          <p:cNvPr id="55" name="타원 54"/>
          <p:cNvSpPr/>
          <p:nvPr/>
        </p:nvSpPr>
        <p:spPr>
          <a:xfrm>
            <a:off x="998862" y="28799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545101" y="39951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55408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SA32106.psd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3-2_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\010031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초등수학교과서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3-2-1\Links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5" name="그림 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56276" y="4108593"/>
            <a:ext cx="3430280" cy="195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1385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suh_p_0302_01_0007_401_1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07 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타원 65"/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5681233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018371" y="1092168"/>
            <a:ext cx="2125629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파란색 텍스트는 처음에는 안 보이다가 각각의 답 칸 클릭할 때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908863" y="2864434"/>
            <a:ext cx="174239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42×23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966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58" y="273134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2915816" y="3869674"/>
            <a:ext cx="75608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1386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43"/>
          <p:cNvSpPr txBox="1"/>
          <p:nvPr/>
        </p:nvSpPr>
        <p:spPr>
          <a:xfrm>
            <a:off x="3642649" y="3874332"/>
            <a:ext cx="42529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4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620" y="1955793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4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329" y="1952836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43"/>
          <p:cNvSpPr txBox="1"/>
          <p:nvPr/>
        </p:nvSpPr>
        <p:spPr>
          <a:xfrm>
            <a:off x="553148" y="1412776"/>
            <a:ext cx="613236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밤을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봉지에 담고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대추를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봉지에 담았습니다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밤과 대추는 모두 몇 개인지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6523614" y="21470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8" name="직선 연결선 67"/>
          <p:cNvCxnSpPr/>
          <p:nvPr/>
        </p:nvCxnSpPr>
        <p:spPr bwMode="auto">
          <a:xfrm>
            <a:off x="1200255" y="2024844"/>
            <a:ext cx="3731785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직선 연결선 68"/>
          <p:cNvCxnSpPr>
            <a:endCxn id="62" idx="3"/>
          </p:cNvCxnSpPr>
          <p:nvPr/>
        </p:nvCxnSpPr>
        <p:spPr bwMode="auto">
          <a:xfrm>
            <a:off x="625805" y="1733812"/>
            <a:ext cx="6059712" cy="17518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72" name="그룹 71"/>
          <p:cNvGrpSpPr/>
          <p:nvPr/>
        </p:nvGrpSpPr>
        <p:grpSpPr>
          <a:xfrm>
            <a:off x="2269080" y="2877680"/>
            <a:ext cx="545144" cy="371475"/>
            <a:chOff x="1689485" y="2881313"/>
            <a:chExt cx="545144" cy="371475"/>
          </a:xfrm>
        </p:grpSpPr>
        <p:pic>
          <p:nvPicPr>
            <p:cNvPr id="73" name="Picture 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54073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4" name="TextBox 73"/>
            <p:cNvSpPr txBox="1"/>
            <p:nvPr/>
          </p:nvSpPr>
          <p:spPr>
            <a:xfrm>
              <a:off x="1689485" y="2905199"/>
              <a:ext cx="5315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밤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2267744" y="3381561"/>
            <a:ext cx="570347" cy="371475"/>
            <a:chOff x="1687985" y="2881313"/>
            <a:chExt cx="570347" cy="371475"/>
          </a:xfrm>
        </p:grpSpPr>
        <p:pic>
          <p:nvPicPr>
            <p:cNvPr id="76" name="Picture 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7985" y="2881313"/>
              <a:ext cx="54073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7" name="TextBox 76"/>
            <p:cNvSpPr txBox="1"/>
            <p:nvPr/>
          </p:nvSpPr>
          <p:spPr>
            <a:xfrm>
              <a:off x="1689485" y="2905199"/>
              <a:ext cx="5688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대추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2915816" y="3382074"/>
            <a:ext cx="174239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35×12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420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511" y="324898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2" name="그룹 81"/>
          <p:cNvGrpSpPr/>
          <p:nvPr/>
        </p:nvGrpSpPr>
        <p:grpSpPr>
          <a:xfrm>
            <a:off x="2271681" y="3882431"/>
            <a:ext cx="578414" cy="356812"/>
            <a:chOff x="1670285" y="2023580"/>
            <a:chExt cx="578414" cy="356812"/>
          </a:xfrm>
        </p:grpSpPr>
        <p:pic>
          <p:nvPicPr>
            <p:cNvPr id="85" name="Picture 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0285" y="2023580"/>
              <a:ext cx="562100" cy="3568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6" name="TextBox 85"/>
            <p:cNvSpPr txBox="1"/>
            <p:nvPr/>
          </p:nvSpPr>
          <p:spPr>
            <a:xfrm>
              <a:off x="1670440" y="2048097"/>
              <a:ext cx="578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합계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cxnSp>
        <p:nvCxnSpPr>
          <p:cNvPr id="4" name="직선 연결선 3"/>
          <p:cNvCxnSpPr/>
          <p:nvPr/>
        </p:nvCxnSpPr>
        <p:spPr bwMode="auto">
          <a:xfrm>
            <a:off x="625805" y="2024844"/>
            <a:ext cx="574450" cy="0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851673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suh_p_0302_01_0007_401_1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07 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2908863" y="2864434"/>
            <a:ext cx="174239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42×23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966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58" y="273134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2915816" y="3869674"/>
            <a:ext cx="75608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1386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43"/>
          <p:cNvSpPr txBox="1"/>
          <p:nvPr/>
        </p:nvSpPr>
        <p:spPr>
          <a:xfrm>
            <a:off x="3642649" y="3874332"/>
            <a:ext cx="42529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4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620" y="1955793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4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329" y="1952836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43"/>
          <p:cNvSpPr txBox="1"/>
          <p:nvPr/>
        </p:nvSpPr>
        <p:spPr>
          <a:xfrm>
            <a:off x="553148" y="1412776"/>
            <a:ext cx="613236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밤을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봉지 담고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대추를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봉지 담았습니다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밤과 대추는 모두 몇 개인지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8" name="직선 연결선 67"/>
          <p:cNvCxnSpPr/>
          <p:nvPr/>
        </p:nvCxnSpPr>
        <p:spPr bwMode="auto">
          <a:xfrm>
            <a:off x="617704" y="2024844"/>
            <a:ext cx="3748524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직선 연결선 68"/>
          <p:cNvCxnSpPr>
            <a:endCxn id="62" idx="3"/>
          </p:cNvCxnSpPr>
          <p:nvPr/>
        </p:nvCxnSpPr>
        <p:spPr bwMode="auto">
          <a:xfrm>
            <a:off x="625805" y="1733812"/>
            <a:ext cx="6059712" cy="17518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72" name="그룹 71"/>
          <p:cNvGrpSpPr/>
          <p:nvPr/>
        </p:nvGrpSpPr>
        <p:grpSpPr>
          <a:xfrm>
            <a:off x="2269080" y="2877680"/>
            <a:ext cx="545144" cy="371475"/>
            <a:chOff x="1689485" y="2881313"/>
            <a:chExt cx="545144" cy="371475"/>
          </a:xfrm>
        </p:grpSpPr>
        <p:pic>
          <p:nvPicPr>
            <p:cNvPr id="73" name="Picture 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54073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4" name="TextBox 73"/>
            <p:cNvSpPr txBox="1"/>
            <p:nvPr/>
          </p:nvSpPr>
          <p:spPr>
            <a:xfrm>
              <a:off x="1689485" y="2905199"/>
              <a:ext cx="5315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밤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2267744" y="3381561"/>
            <a:ext cx="570347" cy="371475"/>
            <a:chOff x="1687985" y="2881313"/>
            <a:chExt cx="570347" cy="371475"/>
          </a:xfrm>
        </p:grpSpPr>
        <p:pic>
          <p:nvPicPr>
            <p:cNvPr id="76" name="Picture 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7985" y="2881313"/>
              <a:ext cx="54073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7" name="TextBox 76"/>
            <p:cNvSpPr txBox="1"/>
            <p:nvPr/>
          </p:nvSpPr>
          <p:spPr>
            <a:xfrm>
              <a:off x="1689485" y="2905199"/>
              <a:ext cx="5688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대추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2915816" y="3382074"/>
            <a:ext cx="174239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35×12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420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511" y="324898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2" name="그룹 81"/>
          <p:cNvGrpSpPr/>
          <p:nvPr/>
        </p:nvGrpSpPr>
        <p:grpSpPr>
          <a:xfrm>
            <a:off x="2271681" y="3882431"/>
            <a:ext cx="578414" cy="356812"/>
            <a:chOff x="1670285" y="2023580"/>
            <a:chExt cx="578414" cy="356812"/>
          </a:xfrm>
        </p:grpSpPr>
        <p:pic>
          <p:nvPicPr>
            <p:cNvPr id="85" name="Picture 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0285" y="2023580"/>
              <a:ext cx="562100" cy="3568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6" name="TextBox 85"/>
            <p:cNvSpPr txBox="1"/>
            <p:nvPr/>
          </p:nvSpPr>
          <p:spPr>
            <a:xfrm>
              <a:off x="1670440" y="2048097"/>
              <a:ext cx="578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합계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70" name="직사각형 69"/>
          <p:cNvSpPr>
            <a:spLocks noChangeArrowheads="1"/>
          </p:cNvSpPr>
          <p:nvPr/>
        </p:nvSpPr>
        <p:spPr bwMode="auto">
          <a:xfrm>
            <a:off x="6984268" y="980728"/>
            <a:ext cx="2159732" cy="592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251520" y="2835684"/>
            <a:ext cx="6667165" cy="2401602"/>
            <a:chOff x="207825" y="2832256"/>
            <a:chExt cx="6667165" cy="2401602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2985636"/>
              <a:ext cx="6667165" cy="20601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8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283225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9" name="직각 삼각형 88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4663526" y="3251228"/>
            <a:ext cx="894927" cy="1535846"/>
            <a:chOff x="1022958" y="2321943"/>
            <a:chExt cx="894927" cy="1535846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1" y="2321943"/>
              <a:ext cx="805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1022958" y="2592740"/>
              <a:ext cx="882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2 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263759" y="2931829"/>
              <a:ext cx="65188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022958" y="2940989"/>
              <a:ext cx="8896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1 2 6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028239" y="3171521"/>
              <a:ext cx="8896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4 0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263759" y="3510075"/>
              <a:ext cx="65188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022958" y="3519235"/>
              <a:ext cx="8896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9 6 6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460960" y="3320988"/>
            <a:ext cx="3714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+mn-ea"/>
                <a:ea typeface="+mn-ea"/>
              </a:rPr>
              <a:t>밤을 </a:t>
            </a:r>
            <a:r>
              <a:rPr lang="en-US" altLang="ko-KR" sz="1600" dirty="0" smtClean="0">
                <a:latin typeface="+mn-ea"/>
                <a:ea typeface="+mn-ea"/>
              </a:rPr>
              <a:t>42</a:t>
            </a:r>
            <a:r>
              <a:rPr lang="ko-KR" altLang="en-US" sz="1600" dirty="0" smtClean="0">
                <a:latin typeface="+mn-ea"/>
                <a:ea typeface="+mn-ea"/>
              </a:rPr>
              <a:t>개씩 </a:t>
            </a:r>
            <a:r>
              <a:rPr lang="en-US" altLang="ko-KR" sz="1600" dirty="0" smtClean="0">
                <a:latin typeface="+mn-ea"/>
                <a:ea typeface="+mn-ea"/>
              </a:rPr>
              <a:t>23</a:t>
            </a:r>
            <a:r>
              <a:rPr lang="ko-KR" altLang="en-US" sz="1600" dirty="0" smtClean="0">
                <a:latin typeface="+mn-ea"/>
                <a:ea typeface="+mn-ea"/>
              </a:rPr>
              <a:t>봉지에 </a:t>
            </a:r>
            <a:r>
              <a:rPr lang="ko-KR" altLang="en-US" sz="1600" dirty="0" err="1" smtClean="0">
                <a:latin typeface="+mn-ea"/>
                <a:ea typeface="+mn-ea"/>
              </a:rPr>
              <a:t>담았으므로</a:t>
            </a:r>
            <a:r>
              <a:rPr lang="ko-KR" altLang="en-US" sz="1600" dirty="0" smtClean="0">
                <a:latin typeface="+mn-ea"/>
                <a:ea typeface="+mn-ea"/>
              </a:rPr>
              <a:t> </a:t>
            </a:r>
            <a:endParaRPr lang="en-US" altLang="ko-KR" sz="1600" dirty="0" smtClean="0">
              <a:latin typeface="+mn-ea"/>
              <a:ea typeface="+mn-ea"/>
            </a:endParaRPr>
          </a:p>
          <a:p>
            <a:r>
              <a:rPr lang="ko-KR" altLang="en-US" sz="1600" dirty="0" smtClean="0">
                <a:latin typeface="+mn-ea"/>
                <a:ea typeface="+mn-ea"/>
              </a:rPr>
              <a:t>밤은 </a:t>
            </a:r>
            <a:r>
              <a:rPr lang="en-US" altLang="ko-KR" sz="1600" dirty="0" smtClean="0">
                <a:latin typeface="+mn-ea"/>
                <a:ea typeface="+mn-ea"/>
              </a:rPr>
              <a:t>42×23</a:t>
            </a:r>
            <a:r>
              <a:rPr lang="ko-KR" altLang="en-US" sz="1600" dirty="0" smtClean="0">
                <a:latin typeface="+mn-ea"/>
                <a:ea typeface="+mn-ea"/>
              </a:rPr>
              <a:t>＝</a:t>
            </a:r>
            <a:r>
              <a:rPr lang="en-US" altLang="ko-KR" sz="1600" dirty="0" smtClean="0">
                <a:latin typeface="+mn-ea"/>
                <a:ea typeface="+mn-ea"/>
              </a:rPr>
              <a:t>966(</a:t>
            </a:r>
            <a:r>
              <a:rPr lang="ko-KR" altLang="en-US" sz="1600" dirty="0" smtClean="0">
                <a:latin typeface="+mn-ea"/>
                <a:ea typeface="+mn-ea"/>
              </a:rPr>
              <a:t>개</a:t>
            </a:r>
            <a:r>
              <a:rPr lang="en-US" altLang="ko-KR" sz="1600" dirty="0" smtClean="0">
                <a:latin typeface="+mn-ea"/>
                <a:ea typeface="+mn-ea"/>
              </a:rPr>
              <a:t>)</a:t>
            </a:r>
            <a:r>
              <a:rPr lang="ko-KR" altLang="en-US" sz="1600" dirty="0" smtClean="0">
                <a:latin typeface="+mn-ea"/>
                <a:ea typeface="+mn-ea"/>
              </a:rPr>
              <a:t>입니다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59414" y="3852337"/>
            <a:ext cx="39068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+mn-ea"/>
                <a:ea typeface="+mn-ea"/>
              </a:rPr>
              <a:t>대추를 </a:t>
            </a:r>
            <a:r>
              <a:rPr lang="en-US" altLang="ko-KR" sz="1600" dirty="0" smtClean="0">
                <a:latin typeface="+mn-ea"/>
                <a:ea typeface="+mn-ea"/>
              </a:rPr>
              <a:t>35</a:t>
            </a:r>
            <a:r>
              <a:rPr lang="ko-KR" altLang="en-US" sz="1600" dirty="0" smtClean="0">
                <a:latin typeface="+mn-ea"/>
                <a:ea typeface="+mn-ea"/>
              </a:rPr>
              <a:t>개씩 </a:t>
            </a:r>
            <a:r>
              <a:rPr lang="en-US" altLang="ko-KR" sz="1600" dirty="0" smtClean="0">
                <a:latin typeface="+mn-ea"/>
                <a:ea typeface="+mn-ea"/>
              </a:rPr>
              <a:t>12</a:t>
            </a:r>
            <a:r>
              <a:rPr lang="ko-KR" altLang="en-US" sz="1600" dirty="0" smtClean="0">
                <a:latin typeface="+mn-ea"/>
                <a:ea typeface="+mn-ea"/>
              </a:rPr>
              <a:t>봉지에 </a:t>
            </a:r>
            <a:r>
              <a:rPr lang="ko-KR" altLang="en-US" sz="1600" dirty="0" err="1" smtClean="0">
                <a:latin typeface="+mn-ea"/>
                <a:ea typeface="+mn-ea"/>
              </a:rPr>
              <a:t>담았으므로</a:t>
            </a:r>
            <a:r>
              <a:rPr lang="ko-KR" altLang="en-US" sz="1600" dirty="0" smtClean="0">
                <a:latin typeface="+mn-ea"/>
                <a:ea typeface="+mn-ea"/>
              </a:rPr>
              <a:t> </a:t>
            </a:r>
            <a:endParaRPr lang="en-US" altLang="ko-KR" sz="1600" dirty="0" smtClean="0">
              <a:latin typeface="+mn-ea"/>
              <a:ea typeface="+mn-ea"/>
            </a:endParaRPr>
          </a:p>
          <a:p>
            <a:r>
              <a:rPr lang="ko-KR" altLang="en-US" sz="1600" dirty="0" smtClean="0">
                <a:latin typeface="+mn-ea"/>
                <a:ea typeface="+mn-ea"/>
              </a:rPr>
              <a:t>대추는 </a:t>
            </a:r>
            <a:r>
              <a:rPr lang="en-US" altLang="ko-KR" sz="1600" dirty="0" smtClean="0">
                <a:latin typeface="+mn-ea"/>
                <a:ea typeface="+mn-ea"/>
              </a:rPr>
              <a:t>35×12</a:t>
            </a:r>
            <a:r>
              <a:rPr lang="ko-KR" altLang="en-US" sz="1600" dirty="0" smtClean="0">
                <a:latin typeface="+mn-ea"/>
                <a:ea typeface="+mn-ea"/>
              </a:rPr>
              <a:t>＝</a:t>
            </a:r>
            <a:r>
              <a:rPr lang="en-US" altLang="ko-KR" sz="1600" dirty="0" smtClean="0">
                <a:latin typeface="+mn-ea"/>
                <a:ea typeface="+mn-ea"/>
              </a:rPr>
              <a:t>420(</a:t>
            </a:r>
            <a:r>
              <a:rPr lang="ko-KR" altLang="en-US" sz="1600" dirty="0" smtClean="0">
                <a:latin typeface="+mn-ea"/>
                <a:ea typeface="+mn-ea"/>
              </a:rPr>
              <a:t>개</a:t>
            </a:r>
            <a:r>
              <a:rPr lang="en-US" altLang="ko-KR" sz="1600" dirty="0" smtClean="0">
                <a:latin typeface="+mn-ea"/>
                <a:ea typeface="+mn-ea"/>
              </a:rPr>
              <a:t>)</a:t>
            </a:r>
            <a:r>
              <a:rPr lang="ko-KR" altLang="en-US" sz="1600" dirty="0" smtClean="0">
                <a:latin typeface="+mn-ea"/>
                <a:ea typeface="+mn-ea"/>
              </a:rPr>
              <a:t>입니다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</a:p>
          <a:p>
            <a:r>
              <a:rPr lang="en-US" altLang="ko-KR" sz="1600" dirty="0">
                <a:latin typeface="+mn-ea"/>
                <a:ea typeface="+mn-ea"/>
              </a:rPr>
              <a:t>  </a:t>
            </a:r>
            <a:r>
              <a:rPr lang="ko-KR" altLang="en-US" sz="1600" dirty="0" smtClean="0">
                <a:latin typeface="+mn-ea"/>
                <a:ea typeface="+mn-ea"/>
              </a:rPr>
              <a:t>따라서 밤과 대추의 합은 </a:t>
            </a:r>
            <a:endParaRPr lang="en-US" altLang="ko-KR" sz="1600" dirty="0" smtClean="0">
              <a:latin typeface="+mn-ea"/>
              <a:ea typeface="+mn-ea"/>
            </a:endParaRPr>
          </a:p>
          <a:p>
            <a:r>
              <a:rPr lang="en-US" altLang="ko-KR" sz="1600" dirty="0" smtClean="0">
                <a:latin typeface="+mn-ea"/>
                <a:ea typeface="+mn-ea"/>
              </a:rPr>
              <a:t>966</a:t>
            </a:r>
            <a:r>
              <a:rPr lang="ko-KR" altLang="en-US" sz="1600" dirty="0" smtClean="0">
                <a:latin typeface="+mn-ea"/>
                <a:ea typeface="+mn-ea"/>
              </a:rPr>
              <a:t>＋</a:t>
            </a:r>
            <a:r>
              <a:rPr lang="en-US" altLang="ko-KR" sz="1600" dirty="0" smtClean="0">
                <a:latin typeface="+mn-ea"/>
                <a:ea typeface="+mn-ea"/>
              </a:rPr>
              <a:t>420</a:t>
            </a:r>
            <a:r>
              <a:rPr lang="ko-KR" altLang="en-US" sz="1600" dirty="0" smtClean="0">
                <a:latin typeface="+mn-ea"/>
                <a:ea typeface="+mn-ea"/>
              </a:rPr>
              <a:t>＝</a:t>
            </a:r>
            <a:r>
              <a:rPr lang="en-US" altLang="ko-KR" sz="1600" dirty="0" smtClean="0">
                <a:latin typeface="+mn-ea"/>
                <a:ea typeface="+mn-ea"/>
              </a:rPr>
              <a:t>1386(</a:t>
            </a:r>
            <a:r>
              <a:rPr lang="ko-KR" altLang="en-US" sz="1600" dirty="0" smtClean="0">
                <a:latin typeface="+mn-ea"/>
                <a:ea typeface="+mn-ea"/>
              </a:rPr>
              <a:t>개</a:t>
            </a:r>
            <a:r>
              <a:rPr lang="en-US" altLang="ko-KR" sz="1600" dirty="0" smtClean="0">
                <a:latin typeface="+mn-ea"/>
                <a:ea typeface="+mn-ea"/>
              </a:rPr>
              <a:t>)</a:t>
            </a:r>
            <a:r>
              <a:rPr lang="ko-KR" altLang="en-US" sz="1600" dirty="0" smtClean="0">
                <a:latin typeface="+mn-ea"/>
                <a:ea typeface="+mn-ea"/>
              </a:rPr>
              <a:t>입니다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5724128" y="3257606"/>
            <a:ext cx="894927" cy="1535846"/>
            <a:chOff x="1022958" y="2321943"/>
            <a:chExt cx="894927" cy="1535846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1" y="2321943"/>
              <a:ext cx="805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3 5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1022958" y="2592740"/>
              <a:ext cx="882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1 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263759" y="2931829"/>
              <a:ext cx="65188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022958" y="2940989"/>
              <a:ext cx="8896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7 0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028239" y="3171521"/>
              <a:ext cx="8896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3 5 0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263759" y="3510075"/>
              <a:ext cx="65188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022958" y="3519235"/>
              <a:ext cx="8896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4 2 0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10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73" y="3418296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73" y="3960234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" name="Picture 3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37" y="4397004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97865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suh_p_0302_01_0007_401_1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07 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타원 86"/>
          <p:cNvSpPr/>
          <p:nvPr/>
        </p:nvSpPr>
        <p:spPr>
          <a:xfrm>
            <a:off x="6079915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4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" name="타원 103"/>
          <p:cNvSpPr/>
          <p:nvPr/>
        </p:nvSpPr>
        <p:spPr>
          <a:xfrm>
            <a:off x="4855779" y="49245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018371" y="1092168"/>
            <a:ext cx="212562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43"/>
          <p:cNvSpPr txBox="1"/>
          <p:nvPr/>
        </p:nvSpPr>
        <p:spPr>
          <a:xfrm>
            <a:off x="553148" y="1412776"/>
            <a:ext cx="621509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안에 들어갈 수 있는 자연수 중에서 가장 작은 수를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1439536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모서리가 둥근 직사각형 56"/>
          <p:cNvSpPr/>
          <p:nvPr/>
        </p:nvSpPr>
        <p:spPr>
          <a:xfrm>
            <a:off x="2015716" y="2928816"/>
            <a:ext cx="3058138" cy="110809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pic>
        <p:nvPicPr>
          <p:cNvPr id="58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809" y="3331717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2636747" y="3261003"/>
            <a:ext cx="330585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018" y="306896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911404" y="3260849"/>
            <a:ext cx="150393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900" dirty="0">
                <a:latin typeface="+mn-ea"/>
                <a:ea typeface="+mn-ea"/>
              </a:rPr>
              <a:t>2×12    600</a:t>
            </a:r>
            <a:endParaRPr lang="ko-KR" altLang="en-US" sz="19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10467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suh_p_0302_01_0007_401_1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07 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43"/>
          <p:cNvSpPr txBox="1"/>
          <p:nvPr/>
        </p:nvSpPr>
        <p:spPr>
          <a:xfrm>
            <a:off x="553148" y="1412776"/>
            <a:ext cx="621509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안에 들어갈 수 있는 자연수 중에서 가장 작은 수를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1439536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모서리가 둥근 직사각형 56"/>
          <p:cNvSpPr/>
          <p:nvPr/>
        </p:nvSpPr>
        <p:spPr>
          <a:xfrm>
            <a:off x="2015716" y="2928816"/>
            <a:ext cx="3058138" cy="110809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pic>
        <p:nvPicPr>
          <p:cNvPr id="58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809" y="3331717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2636747" y="3261003"/>
            <a:ext cx="330585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018" y="306896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911404" y="3260849"/>
            <a:ext cx="150393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900" dirty="0">
                <a:latin typeface="+mn-ea"/>
                <a:ea typeface="+mn-ea"/>
              </a:rPr>
              <a:t>2×12    600</a:t>
            </a:r>
            <a:endParaRPr lang="ko-KR" altLang="en-US" sz="1900" dirty="0">
              <a:latin typeface="+mn-ea"/>
              <a:ea typeface="+mn-ea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269125" y="2312876"/>
            <a:ext cx="6667165" cy="2852403"/>
            <a:chOff x="225430" y="2345452"/>
            <a:chExt cx="6667165" cy="2852403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25430" y="2518504"/>
              <a:ext cx="6667165" cy="248846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2345452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0" name="직각 삼각형 49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09748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23849" y="2777500"/>
              <a:ext cx="6300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600" dirty="0" smtClean="0">
                  <a:latin typeface="+mn-ea"/>
                  <a:ea typeface="+mn-ea"/>
                </a:rPr>
                <a:t>     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1</a:t>
              </a:r>
              <a:r>
                <a:rPr lang="ko-KR" altLang="en-US" sz="1600" dirty="0" smtClean="0">
                  <a:latin typeface="+mn-ea"/>
                  <a:ea typeface="+mn-ea"/>
                </a:rPr>
                <a:t>일 때</a:t>
              </a:r>
              <a:r>
                <a:rPr lang="en-US" altLang="ko-KR" sz="1600" dirty="0" smtClean="0">
                  <a:latin typeface="+mn-ea"/>
                  <a:ea typeface="+mn-ea"/>
                </a:rPr>
                <a:t>, 12×12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144</a:t>
              </a:r>
              <a:r>
                <a:rPr lang="ko-KR" altLang="en-US" sz="1600" dirty="0" smtClean="0">
                  <a:latin typeface="+mn-ea"/>
                  <a:ea typeface="+mn-ea"/>
                </a:rPr>
                <a:t>이므로 </a:t>
              </a:r>
              <a:r>
                <a:rPr lang="en-US" altLang="ko-KR" sz="1600" dirty="0" smtClean="0">
                  <a:latin typeface="+mn-ea"/>
                  <a:ea typeface="+mn-ea"/>
                </a:rPr>
                <a:t>600</a:t>
              </a:r>
              <a:r>
                <a:rPr lang="ko-KR" altLang="en-US" sz="1600" dirty="0" smtClean="0">
                  <a:latin typeface="+mn-ea"/>
                  <a:ea typeface="+mn-ea"/>
                </a:rPr>
                <a:t>보다 작습니다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23849" y="3087018"/>
              <a:ext cx="6300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600" dirty="0" smtClean="0">
                  <a:latin typeface="+mn-ea"/>
                  <a:ea typeface="+mn-ea"/>
                </a:rPr>
                <a:t>     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>
                  <a:latin typeface="+mn-ea"/>
                  <a:ea typeface="+mn-ea"/>
                </a:rPr>
                <a:t>2</a:t>
              </a:r>
              <a:r>
                <a:rPr lang="ko-KR" altLang="en-US" sz="1600" dirty="0" smtClean="0">
                  <a:latin typeface="+mn-ea"/>
                  <a:ea typeface="+mn-ea"/>
                </a:rPr>
                <a:t>일 때</a:t>
              </a:r>
              <a:r>
                <a:rPr lang="en-US" altLang="ko-KR" sz="1600" dirty="0" smtClean="0">
                  <a:latin typeface="+mn-ea"/>
                  <a:ea typeface="+mn-ea"/>
                </a:rPr>
                <a:t>, 22×12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264</a:t>
              </a:r>
              <a:r>
                <a:rPr lang="ko-KR" altLang="en-US" sz="1600" dirty="0" smtClean="0">
                  <a:latin typeface="+mn-ea"/>
                  <a:ea typeface="+mn-ea"/>
                </a:rPr>
                <a:t>이므로 </a:t>
              </a:r>
              <a:r>
                <a:rPr lang="en-US" altLang="ko-KR" sz="1600" dirty="0" smtClean="0">
                  <a:latin typeface="+mn-ea"/>
                  <a:ea typeface="+mn-ea"/>
                </a:rPr>
                <a:t>600</a:t>
              </a:r>
              <a:r>
                <a:rPr lang="ko-KR" altLang="en-US" sz="1600" dirty="0" smtClean="0">
                  <a:latin typeface="+mn-ea"/>
                  <a:ea typeface="+mn-ea"/>
                </a:rPr>
                <a:t>보다 작습니다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22349" y="3411054"/>
              <a:ext cx="6300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600" dirty="0" smtClean="0">
                  <a:latin typeface="+mn-ea"/>
                  <a:ea typeface="+mn-ea"/>
                </a:rPr>
                <a:t>     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3</a:t>
              </a:r>
              <a:r>
                <a:rPr lang="ko-KR" altLang="en-US" sz="1600" dirty="0" smtClean="0">
                  <a:latin typeface="+mn-ea"/>
                  <a:ea typeface="+mn-ea"/>
                </a:rPr>
                <a:t>일 때</a:t>
              </a:r>
              <a:r>
                <a:rPr lang="en-US" altLang="ko-KR" sz="1600" dirty="0" smtClean="0">
                  <a:latin typeface="+mn-ea"/>
                  <a:ea typeface="+mn-ea"/>
                </a:rPr>
                <a:t>, 32×12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384</a:t>
              </a:r>
              <a:r>
                <a:rPr lang="ko-KR" altLang="en-US" sz="1600" dirty="0" smtClean="0">
                  <a:latin typeface="+mn-ea"/>
                  <a:ea typeface="+mn-ea"/>
                </a:rPr>
                <a:t>이므로 </a:t>
              </a:r>
              <a:r>
                <a:rPr lang="en-US" altLang="ko-KR" sz="1600" dirty="0" smtClean="0">
                  <a:latin typeface="+mn-ea"/>
                  <a:ea typeface="+mn-ea"/>
                </a:rPr>
                <a:t>600</a:t>
              </a:r>
              <a:r>
                <a:rPr lang="ko-KR" altLang="en-US" sz="1600" dirty="0" smtClean="0">
                  <a:latin typeface="+mn-ea"/>
                  <a:ea typeface="+mn-ea"/>
                </a:rPr>
                <a:t>보다 작습니다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03869" y="4280957"/>
              <a:ext cx="61206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600" dirty="0" smtClean="0">
                  <a:latin typeface="+mn-ea"/>
                  <a:ea typeface="+mn-ea"/>
                </a:rPr>
                <a:t>따라서     안에 들어갈 수는 </a:t>
              </a:r>
              <a:r>
                <a:rPr lang="en-US" altLang="ko-KR" sz="1600" dirty="0" smtClean="0">
                  <a:latin typeface="+mn-ea"/>
                  <a:ea typeface="+mn-ea"/>
                </a:rPr>
                <a:t>5, 6, 7, 8, 9</a:t>
              </a:r>
              <a:r>
                <a:rPr lang="ko-KR" altLang="en-US" sz="1600" dirty="0" smtClean="0">
                  <a:latin typeface="+mn-ea"/>
                  <a:ea typeface="+mn-ea"/>
                </a:rPr>
                <a:t>이고</a:t>
              </a:r>
              <a:r>
                <a:rPr lang="en-US" altLang="ko-KR" sz="1600" dirty="0" smtClean="0">
                  <a:latin typeface="+mn-ea"/>
                  <a:ea typeface="+mn-ea"/>
                </a:rPr>
                <a:t>, </a:t>
              </a:r>
              <a:r>
                <a:rPr lang="ko-KR" altLang="en-US" sz="1600" dirty="0" err="1" smtClean="0">
                  <a:latin typeface="+mn-ea"/>
                  <a:ea typeface="+mn-ea"/>
                </a:rPr>
                <a:t>그중에서</a:t>
              </a:r>
              <a:r>
                <a:rPr lang="ko-KR" altLang="en-US" sz="1600" dirty="0" smtClean="0">
                  <a:latin typeface="+mn-ea"/>
                  <a:ea typeface="+mn-ea"/>
                </a:rPr>
                <a:t> 가장 작은 수는 </a:t>
              </a:r>
              <a:r>
                <a:rPr lang="en-US" altLang="ko-KR" sz="1600" dirty="0">
                  <a:latin typeface="+mn-ea"/>
                  <a:ea typeface="+mn-ea"/>
                </a:rPr>
                <a:t>5</a:t>
              </a:r>
              <a:r>
                <a:rPr lang="ko-KR" altLang="en-US" sz="1600" dirty="0" smtClean="0">
                  <a:latin typeface="+mn-ea"/>
                  <a:ea typeface="+mn-ea"/>
                </a:rPr>
                <a:t>입니다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23849" y="3713604"/>
              <a:ext cx="6300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600" dirty="0" smtClean="0">
                  <a:latin typeface="+mn-ea"/>
                  <a:ea typeface="+mn-ea"/>
                </a:rPr>
                <a:t>     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>
                  <a:latin typeface="+mn-ea"/>
                  <a:ea typeface="+mn-ea"/>
                </a:rPr>
                <a:t>4</a:t>
              </a:r>
              <a:r>
                <a:rPr lang="ko-KR" altLang="en-US" sz="1600" dirty="0" smtClean="0">
                  <a:latin typeface="+mn-ea"/>
                  <a:ea typeface="+mn-ea"/>
                </a:rPr>
                <a:t>일 때</a:t>
              </a:r>
              <a:r>
                <a:rPr lang="en-US" altLang="ko-KR" sz="1600" dirty="0" smtClean="0">
                  <a:latin typeface="+mn-ea"/>
                  <a:ea typeface="+mn-ea"/>
                </a:rPr>
                <a:t>, </a:t>
              </a:r>
              <a:r>
                <a:rPr lang="en-US" altLang="ko-KR" sz="1600" dirty="0">
                  <a:latin typeface="+mn-ea"/>
                  <a:ea typeface="+mn-ea"/>
                </a:rPr>
                <a:t>4</a:t>
              </a:r>
              <a:r>
                <a:rPr lang="en-US" altLang="ko-KR" sz="1600" dirty="0" smtClean="0">
                  <a:latin typeface="+mn-ea"/>
                  <a:ea typeface="+mn-ea"/>
                </a:rPr>
                <a:t>2×12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504</a:t>
              </a:r>
              <a:r>
                <a:rPr lang="ko-KR" altLang="en-US" sz="1600" dirty="0" smtClean="0">
                  <a:latin typeface="+mn-ea"/>
                  <a:ea typeface="+mn-ea"/>
                </a:rPr>
                <a:t>이므로 </a:t>
              </a:r>
              <a:r>
                <a:rPr lang="en-US" altLang="ko-KR" sz="1600" dirty="0" smtClean="0">
                  <a:latin typeface="+mn-ea"/>
                  <a:ea typeface="+mn-ea"/>
                </a:rPr>
                <a:t>600</a:t>
              </a:r>
              <a:r>
                <a:rPr lang="ko-KR" altLang="en-US" sz="1600" dirty="0" smtClean="0">
                  <a:latin typeface="+mn-ea"/>
                  <a:ea typeface="+mn-ea"/>
                </a:rPr>
                <a:t>보다 작습니다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25349" y="4016154"/>
              <a:ext cx="6300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600" dirty="0" smtClean="0">
                  <a:latin typeface="+mn-ea"/>
                  <a:ea typeface="+mn-ea"/>
                </a:rPr>
                <a:t>     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>
                  <a:latin typeface="+mn-ea"/>
                  <a:ea typeface="+mn-ea"/>
                </a:rPr>
                <a:t>5</a:t>
              </a:r>
              <a:r>
                <a:rPr lang="ko-KR" altLang="en-US" sz="1600" dirty="0" smtClean="0">
                  <a:latin typeface="+mn-ea"/>
                  <a:ea typeface="+mn-ea"/>
                </a:rPr>
                <a:t>일 때</a:t>
              </a:r>
              <a:r>
                <a:rPr lang="en-US" altLang="ko-KR" sz="1600" dirty="0" smtClean="0">
                  <a:latin typeface="+mn-ea"/>
                  <a:ea typeface="+mn-ea"/>
                </a:rPr>
                <a:t>, </a:t>
              </a:r>
              <a:r>
                <a:rPr lang="en-US" altLang="ko-KR" sz="1600" dirty="0">
                  <a:latin typeface="+mn-ea"/>
                  <a:ea typeface="+mn-ea"/>
                </a:rPr>
                <a:t>5</a:t>
              </a:r>
              <a:r>
                <a:rPr lang="en-US" altLang="ko-KR" sz="1600" dirty="0" smtClean="0">
                  <a:latin typeface="+mn-ea"/>
                  <a:ea typeface="+mn-ea"/>
                </a:rPr>
                <a:t>2×12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624</a:t>
              </a:r>
              <a:r>
                <a:rPr lang="ko-KR" altLang="en-US" sz="1600" dirty="0" smtClean="0">
                  <a:latin typeface="+mn-ea"/>
                  <a:ea typeface="+mn-ea"/>
                </a:rPr>
                <a:t>이므로 </a:t>
              </a:r>
              <a:r>
                <a:rPr lang="en-US" altLang="ko-KR" sz="1600" dirty="0" smtClean="0">
                  <a:latin typeface="+mn-ea"/>
                  <a:ea typeface="+mn-ea"/>
                </a:rPr>
                <a:t>600</a:t>
              </a:r>
              <a:r>
                <a:rPr lang="ko-KR" altLang="en-US" sz="1600" dirty="0" smtClean="0">
                  <a:latin typeface="+mn-ea"/>
                  <a:ea typeface="+mn-ea"/>
                </a:rPr>
                <a:t>보다 큽니다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pic>
        <p:nvPicPr>
          <p:cNvPr id="65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61" y="3450945"/>
            <a:ext cx="248835" cy="248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60" y="3747603"/>
            <a:ext cx="248835" cy="248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59" y="4044261"/>
            <a:ext cx="248835" cy="248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018" y="4291933"/>
            <a:ext cx="248835" cy="248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70" y="3519613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70" y="3819227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70" y="4118841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50" y="4311349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43" y="3104964"/>
            <a:ext cx="248835" cy="248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173632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25" y="2820125"/>
            <a:ext cx="248835" cy="248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34" y="2888793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81723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suh_p_0302_01_0007_401_1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07 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타원 62"/>
          <p:cNvSpPr/>
          <p:nvPr/>
        </p:nvSpPr>
        <p:spPr>
          <a:xfrm>
            <a:off x="6079915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915816" y="3933056"/>
            <a:ext cx="75608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552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43"/>
          <p:cNvSpPr txBox="1"/>
          <p:nvPr/>
        </p:nvSpPr>
        <p:spPr>
          <a:xfrm>
            <a:off x="3642649" y="3937714"/>
            <a:ext cx="42529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권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620" y="2099809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4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329" y="2096852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TextBox 43"/>
          <p:cNvSpPr txBox="1"/>
          <p:nvPr/>
        </p:nvSpPr>
        <p:spPr>
          <a:xfrm>
            <a:off x="553148" y="1412776"/>
            <a:ext cx="613236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각 반의 학생 수는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모든 학생들에게 공책을 나누어 주려면 공책을 모두 몇 권 준비해야 하는지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7" name="직선 연결선 86"/>
          <p:cNvCxnSpPr/>
          <p:nvPr/>
        </p:nvCxnSpPr>
        <p:spPr bwMode="auto">
          <a:xfrm>
            <a:off x="3671900" y="1734078"/>
            <a:ext cx="2952899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직선 연결선 87"/>
          <p:cNvCxnSpPr/>
          <p:nvPr/>
        </p:nvCxnSpPr>
        <p:spPr bwMode="auto">
          <a:xfrm flipV="1">
            <a:off x="653020" y="1988840"/>
            <a:ext cx="5426895" cy="36004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직선 연결선 88"/>
          <p:cNvCxnSpPr/>
          <p:nvPr/>
        </p:nvCxnSpPr>
        <p:spPr bwMode="auto">
          <a:xfrm>
            <a:off x="666316" y="1734078"/>
            <a:ext cx="3005584" cy="0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타원 89"/>
          <p:cNvSpPr/>
          <p:nvPr/>
        </p:nvSpPr>
        <p:spPr>
          <a:xfrm>
            <a:off x="4855779" y="49245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6523614" y="22910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018371" y="1092168"/>
            <a:ext cx="2125629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구해야 할 것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주어진 것 소스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912449"/>
              </p:ext>
            </p:extLst>
          </p:nvPr>
        </p:nvGraphicFramePr>
        <p:xfrm>
          <a:off x="628650" y="2739008"/>
          <a:ext cx="5996146" cy="76200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1459074">
                  <a:extLst>
                    <a:ext uri="{9D8B030D-6E8A-4147-A177-3AD203B41FA5}">
                      <a16:colId xmlns:a16="http://schemas.microsoft.com/office/drawing/2014/main" val="3845198474"/>
                    </a:ext>
                  </a:extLst>
                </a:gridCol>
                <a:gridCol w="570063">
                  <a:extLst>
                    <a:ext uri="{9D8B030D-6E8A-4147-A177-3AD203B41FA5}">
                      <a16:colId xmlns:a16="http://schemas.microsoft.com/office/drawing/2014/main" val="2349858389"/>
                    </a:ext>
                  </a:extLst>
                </a:gridCol>
                <a:gridCol w="570063">
                  <a:extLst>
                    <a:ext uri="{9D8B030D-6E8A-4147-A177-3AD203B41FA5}">
                      <a16:colId xmlns:a16="http://schemas.microsoft.com/office/drawing/2014/main" val="783979419"/>
                    </a:ext>
                  </a:extLst>
                </a:gridCol>
                <a:gridCol w="570063">
                  <a:extLst>
                    <a:ext uri="{9D8B030D-6E8A-4147-A177-3AD203B41FA5}">
                      <a16:colId xmlns:a16="http://schemas.microsoft.com/office/drawing/2014/main" val="322717147"/>
                    </a:ext>
                  </a:extLst>
                </a:gridCol>
                <a:gridCol w="570063">
                  <a:extLst>
                    <a:ext uri="{9D8B030D-6E8A-4147-A177-3AD203B41FA5}">
                      <a16:colId xmlns:a16="http://schemas.microsoft.com/office/drawing/2014/main" val="1265226980"/>
                    </a:ext>
                  </a:extLst>
                </a:gridCol>
                <a:gridCol w="570063">
                  <a:extLst>
                    <a:ext uri="{9D8B030D-6E8A-4147-A177-3AD203B41FA5}">
                      <a16:colId xmlns:a16="http://schemas.microsoft.com/office/drawing/2014/main" val="4126953538"/>
                    </a:ext>
                  </a:extLst>
                </a:gridCol>
                <a:gridCol w="570063">
                  <a:extLst>
                    <a:ext uri="{9D8B030D-6E8A-4147-A177-3AD203B41FA5}">
                      <a16:colId xmlns:a16="http://schemas.microsoft.com/office/drawing/2014/main" val="325765432"/>
                    </a:ext>
                  </a:extLst>
                </a:gridCol>
                <a:gridCol w="1116694">
                  <a:extLst>
                    <a:ext uri="{9D8B030D-6E8A-4147-A177-3AD203B41FA5}">
                      <a16:colId xmlns:a16="http://schemas.microsoft.com/office/drawing/2014/main" val="14886543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학년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합계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014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학급 수 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반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9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977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3930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suh_p_0302_01_0007_401_1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07 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2915816" y="3933056"/>
            <a:ext cx="75608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552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43"/>
          <p:cNvSpPr txBox="1"/>
          <p:nvPr/>
        </p:nvSpPr>
        <p:spPr>
          <a:xfrm>
            <a:off x="3642649" y="3937714"/>
            <a:ext cx="42529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권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620" y="2099809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4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329" y="2096852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TextBox 43"/>
          <p:cNvSpPr txBox="1"/>
          <p:nvPr/>
        </p:nvSpPr>
        <p:spPr>
          <a:xfrm>
            <a:off x="553148" y="1412776"/>
            <a:ext cx="613236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각 반의 학생 수는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모든 학생들에게 공책을 나누어 주려면 공책을 모두 몇 권 준비해야 하는지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7" name="직선 연결선 86"/>
          <p:cNvCxnSpPr/>
          <p:nvPr/>
        </p:nvCxnSpPr>
        <p:spPr bwMode="auto">
          <a:xfrm>
            <a:off x="3671900" y="1734078"/>
            <a:ext cx="2952899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직선 연결선 87"/>
          <p:cNvCxnSpPr/>
          <p:nvPr/>
        </p:nvCxnSpPr>
        <p:spPr bwMode="auto">
          <a:xfrm flipV="1">
            <a:off x="653020" y="1988840"/>
            <a:ext cx="5426895" cy="36004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직선 연결선 88"/>
          <p:cNvCxnSpPr/>
          <p:nvPr/>
        </p:nvCxnSpPr>
        <p:spPr bwMode="auto">
          <a:xfrm>
            <a:off x="666316" y="1734078"/>
            <a:ext cx="3005584" cy="0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912449"/>
              </p:ext>
            </p:extLst>
          </p:nvPr>
        </p:nvGraphicFramePr>
        <p:xfrm>
          <a:off x="628650" y="2739008"/>
          <a:ext cx="5996146" cy="76200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1459074">
                  <a:extLst>
                    <a:ext uri="{9D8B030D-6E8A-4147-A177-3AD203B41FA5}">
                      <a16:colId xmlns:a16="http://schemas.microsoft.com/office/drawing/2014/main" val="3845198474"/>
                    </a:ext>
                  </a:extLst>
                </a:gridCol>
                <a:gridCol w="570063">
                  <a:extLst>
                    <a:ext uri="{9D8B030D-6E8A-4147-A177-3AD203B41FA5}">
                      <a16:colId xmlns:a16="http://schemas.microsoft.com/office/drawing/2014/main" val="2349858389"/>
                    </a:ext>
                  </a:extLst>
                </a:gridCol>
                <a:gridCol w="570063">
                  <a:extLst>
                    <a:ext uri="{9D8B030D-6E8A-4147-A177-3AD203B41FA5}">
                      <a16:colId xmlns:a16="http://schemas.microsoft.com/office/drawing/2014/main" val="783979419"/>
                    </a:ext>
                  </a:extLst>
                </a:gridCol>
                <a:gridCol w="570063">
                  <a:extLst>
                    <a:ext uri="{9D8B030D-6E8A-4147-A177-3AD203B41FA5}">
                      <a16:colId xmlns:a16="http://schemas.microsoft.com/office/drawing/2014/main" val="322717147"/>
                    </a:ext>
                  </a:extLst>
                </a:gridCol>
                <a:gridCol w="570063">
                  <a:extLst>
                    <a:ext uri="{9D8B030D-6E8A-4147-A177-3AD203B41FA5}">
                      <a16:colId xmlns:a16="http://schemas.microsoft.com/office/drawing/2014/main" val="1265226980"/>
                    </a:ext>
                  </a:extLst>
                </a:gridCol>
                <a:gridCol w="570063">
                  <a:extLst>
                    <a:ext uri="{9D8B030D-6E8A-4147-A177-3AD203B41FA5}">
                      <a16:colId xmlns:a16="http://schemas.microsoft.com/office/drawing/2014/main" val="4126953538"/>
                    </a:ext>
                  </a:extLst>
                </a:gridCol>
                <a:gridCol w="570063">
                  <a:extLst>
                    <a:ext uri="{9D8B030D-6E8A-4147-A177-3AD203B41FA5}">
                      <a16:colId xmlns:a16="http://schemas.microsoft.com/office/drawing/2014/main" val="325765432"/>
                    </a:ext>
                  </a:extLst>
                </a:gridCol>
                <a:gridCol w="1116694">
                  <a:extLst>
                    <a:ext uri="{9D8B030D-6E8A-4147-A177-3AD203B41FA5}">
                      <a16:colId xmlns:a16="http://schemas.microsoft.com/office/drawing/2014/main" val="14886543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학년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합계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014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학급 수 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반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9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977571"/>
                  </a:ext>
                </a:extLst>
              </a:tr>
            </a:tbl>
          </a:graphicData>
        </a:graphic>
      </p:graphicFrame>
      <p:sp>
        <p:nvSpPr>
          <p:cNvPr id="43" name="직사각형 42"/>
          <p:cNvSpPr>
            <a:spLocks noChangeArrowheads="1"/>
          </p:cNvSpPr>
          <p:nvPr/>
        </p:nvSpPr>
        <p:spPr bwMode="auto">
          <a:xfrm>
            <a:off x="6984268" y="980728"/>
            <a:ext cx="2159732" cy="592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251520" y="3032956"/>
            <a:ext cx="6667165" cy="2204330"/>
            <a:chOff x="207825" y="3029528"/>
            <a:chExt cx="6667165" cy="2204330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173544"/>
              <a:ext cx="6667165" cy="18722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02952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2" name="직각 삼각형 51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767551" y="3369318"/>
            <a:ext cx="894927" cy="1535846"/>
            <a:chOff x="1022958" y="2321943"/>
            <a:chExt cx="894927" cy="1535846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1" y="2321943"/>
              <a:ext cx="805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1022958" y="2592740"/>
              <a:ext cx="882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263759" y="2931829"/>
              <a:ext cx="65188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022958" y="2940989"/>
              <a:ext cx="8896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028239" y="3171521"/>
              <a:ext cx="8896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6 0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263759" y="3510075"/>
              <a:ext cx="65188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022958" y="3519235"/>
              <a:ext cx="8896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5 5 2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397082" y="3744325"/>
            <a:ext cx="5263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+mn-ea"/>
                <a:ea typeface="+mn-ea"/>
              </a:rPr>
              <a:t>각 반의 학생 수는 </a:t>
            </a:r>
            <a:r>
              <a:rPr lang="en-US" altLang="ko-KR" sz="1600" dirty="0" smtClean="0">
                <a:latin typeface="+mn-ea"/>
                <a:ea typeface="+mn-ea"/>
              </a:rPr>
              <a:t>23</a:t>
            </a:r>
            <a:r>
              <a:rPr lang="ko-KR" altLang="en-US" sz="1600" dirty="0" smtClean="0">
                <a:latin typeface="+mn-ea"/>
                <a:ea typeface="+mn-ea"/>
              </a:rPr>
              <a:t>명이고 학급 수는 모두 </a:t>
            </a:r>
            <a:r>
              <a:rPr lang="en-US" altLang="ko-KR" sz="1600" dirty="0" smtClean="0">
                <a:latin typeface="+mn-ea"/>
                <a:ea typeface="+mn-ea"/>
              </a:rPr>
              <a:t>24</a:t>
            </a:r>
            <a:r>
              <a:rPr lang="ko-KR" altLang="en-US" sz="1600" dirty="0" smtClean="0">
                <a:latin typeface="+mn-ea"/>
                <a:ea typeface="+mn-ea"/>
              </a:rPr>
              <a:t>반이므로 준비해야 할 공책의 수는 </a:t>
            </a:r>
            <a:r>
              <a:rPr lang="en-US" altLang="ko-KR" sz="1600" dirty="0" smtClean="0">
                <a:latin typeface="+mn-ea"/>
                <a:ea typeface="+mn-ea"/>
              </a:rPr>
              <a:t>23×24</a:t>
            </a:r>
            <a:r>
              <a:rPr lang="ko-KR" altLang="en-US" sz="1600" dirty="0" smtClean="0">
                <a:latin typeface="+mn-ea"/>
                <a:ea typeface="+mn-ea"/>
              </a:rPr>
              <a:t>＝</a:t>
            </a:r>
            <a:r>
              <a:rPr lang="en-US" altLang="ko-KR" sz="1600" dirty="0" smtClean="0">
                <a:latin typeface="+mn-ea"/>
                <a:ea typeface="+mn-ea"/>
              </a:rPr>
              <a:t>552(</a:t>
            </a:r>
            <a:r>
              <a:rPr lang="ko-KR" altLang="en-US" sz="1600" dirty="0" smtClean="0">
                <a:latin typeface="+mn-ea"/>
                <a:ea typeface="+mn-ea"/>
              </a:rPr>
              <a:t>권</a:t>
            </a:r>
            <a:r>
              <a:rPr lang="en-US" altLang="ko-KR" sz="1600" dirty="0" smtClean="0">
                <a:latin typeface="+mn-ea"/>
                <a:ea typeface="+mn-ea"/>
              </a:rPr>
              <a:t>)</a:t>
            </a:r>
            <a:r>
              <a:rPr lang="ko-KR" altLang="en-US" sz="1600" dirty="0" smtClean="0">
                <a:latin typeface="+mn-ea"/>
                <a:ea typeface="+mn-ea"/>
              </a:rPr>
              <a:t>입니다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07889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56232" y="882833"/>
            <a:ext cx="6928036" cy="4734173"/>
          </a:xfrm>
          <a:prstGeom prst="rect">
            <a:avLst/>
          </a:prstGeom>
          <a:solidFill>
            <a:schemeClr val="tx1">
              <a:lumMod val="75000"/>
              <a:lumOff val="2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suh_p_0302_01_0007_401_1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07 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칭찬하기 클릭 시 화면</a:t>
            </a:r>
            <a:r>
              <a:rPr lang="en-US" altLang="ko-KR" sz="1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/>
            <a:endParaRPr lang="en-US" altLang="ko-KR" sz="100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칭찬하기 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 시 나타나는 텍스트는 아래 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 랜덤으로 반영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 중 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</a:t>
            </a:r>
            <a:r>
              <a:rPr lang="ko-KR" altLang="en-US" sz="1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랜덤</a:t>
            </a:r>
            <a:r>
              <a:rPr lang="en-US" altLang="ko-KR" sz="1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노력해줘서 고마워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정말 대단해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네가 참 자랑스러워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  <a:endParaRPr lang="ko-KR" altLang="en-US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/>
            <a:endParaRPr lang="en-US" altLang="ko-KR" sz="100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085" y="1880828"/>
            <a:ext cx="4506059" cy="2640726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>
          <a:xfrm>
            <a:off x="2125930" y="2636912"/>
            <a:ext cx="1618196" cy="9478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2931322" y="23515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80737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★[초등] 교사용DVD 자료\수학(박) 3-2 지도서\app\resource\contents\lesson01\ops\lesson01\video\mm_32_1_01_07_04_ani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34"/>
          <a:stretch/>
        </p:blipFill>
        <p:spPr bwMode="auto">
          <a:xfrm>
            <a:off x="67112" y="915675"/>
            <a:ext cx="6917156" cy="468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6213" marR="0" lvl="0" indent="-176213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6213" marR="0" lvl="0" indent="-176213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suh_p_0302_01_0007</a:t>
            </a:r>
            <a:r>
              <a:rPr kumimoji="1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_402_1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3-2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1. </a:t>
            </a:r>
            <a:r>
              <a:rPr kumimoji="1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곱셈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07 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275" y="873435"/>
            <a:ext cx="6924993" cy="4751809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b="1" dirty="0" smtClean="0">
                <a:solidFill>
                  <a:srgbClr val="F79646">
                    <a:lumMod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연필 </a:t>
            </a:r>
            <a:r>
              <a:rPr lang="en-US" altLang="ko-KR" sz="3200" b="1" dirty="0" smtClean="0">
                <a:solidFill>
                  <a:srgbClr val="F79646">
                    <a:lumMod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3200" b="1" dirty="0" smtClean="0">
                <a:solidFill>
                  <a:srgbClr val="F79646">
                    <a:lumMod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자루를</a:t>
            </a:r>
            <a:r>
              <a:rPr kumimoji="1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lang="en-US" altLang="ko-KR" sz="3200" b="1" dirty="0" err="1">
              <a:solidFill>
                <a:srgbClr val="F79646">
                  <a:lumMod val="7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바꿔 불러요</a:t>
            </a:r>
            <a:endParaRPr kumimoji="1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79646">
                  <a:lumMod val="7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803238"/>
              </p:ext>
            </p:extLst>
          </p:nvPr>
        </p:nvGraphicFramePr>
        <p:xfrm>
          <a:off x="120452" y="6165304"/>
          <a:ext cx="6611787" cy="282949"/>
        </p:xfrm>
        <a:graphic>
          <a:graphicData uri="http://schemas.openxmlformats.org/drawingml/2006/table">
            <a:tbl>
              <a:tblPr/>
              <a:tblGrid>
                <a:gridCol w="815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6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mm_32_1_06_07_05_ani.mp4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[</a:t>
            </a:r>
            <a:r>
              <a: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애니 </a:t>
            </a: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DVD </a:t>
            </a:r>
            <a:r>
              <a:rPr kumimoji="1" lang="ko-KR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개발물</a:t>
            </a: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]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수학</a:t>
            </a:r>
            <a:r>
              <a:rPr kumimoji="1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박</a:t>
            </a:r>
            <a:r>
              <a:rPr kumimoji="1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 </a:t>
            </a:r>
            <a:r>
              <a:rPr kumimoji="1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3-2 </a:t>
            </a:r>
            <a:r>
              <a:rPr kumimoji="1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지도서</a:t>
            </a:r>
            <a:r>
              <a:rPr kumimoji="1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\app\resource\contents\lesson01\ops\lesson01\video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[</a:t>
            </a:r>
            <a:r>
              <a: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애니 </a:t>
            </a:r>
            <a:r>
              <a:rPr kumimoji="1" lang="ko-KR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게이트</a:t>
            </a:r>
            <a:r>
              <a: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참고 화면</a:t>
            </a: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]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274" y="280568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1805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7822" r="2600"/>
          <a:stretch/>
        </p:blipFill>
        <p:spPr>
          <a:xfrm>
            <a:off x="71500" y="872716"/>
            <a:ext cx="6912768" cy="4895850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배경 색을 하늘색으로 변경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교과서 그림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44437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SA32106.psd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3-2_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\010031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초등수학교과서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3-2-1\Links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115384" y="2610659"/>
            <a:ext cx="3268484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사람들이 사진을 찍으려고 기다리고 있어</a:t>
            </a:r>
            <a:r>
              <a:rPr lang="en-US" altLang="ko-KR" sz="1900" dirty="0" smtClean="0">
                <a:latin typeface="+mn-ea"/>
                <a:ea typeface="+mn-ea"/>
              </a:rPr>
              <a:t>. </a:t>
            </a:r>
            <a:r>
              <a:rPr lang="ko-KR" altLang="en-US" sz="1900" dirty="0" smtClean="0">
                <a:latin typeface="+mn-ea"/>
                <a:ea typeface="+mn-ea"/>
              </a:rPr>
              <a:t>의자에 </a:t>
            </a:r>
            <a:r>
              <a:rPr lang="en-US" altLang="ko-KR" sz="1900" dirty="0" smtClean="0">
                <a:latin typeface="+mn-ea"/>
                <a:ea typeface="+mn-ea"/>
              </a:rPr>
              <a:t>26</a:t>
            </a:r>
            <a:r>
              <a:rPr lang="ko-KR" altLang="en-US" sz="1900" dirty="0" smtClean="0">
                <a:latin typeface="+mn-ea"/>
                <a:ea typeface="+mn-ea"/>
              </a:rPr>
              <a:t>개의 풍선을 매달아 예쁘게 꾸며 놨구나</a:t>
            </a:r>
            <a:r>
              <a:rPr lang="en-US" altLang="ko-KR" sz="1900" dirty="0" smtClean="0">
                <a:latin typeface="+mn-ea"/>
                <a:ea typeface="+mn-ea"/>
              </a:rPr>
              <a:t>. </a:t>
            </a:r>
            <a:r>
              <a:rPr lang="ko-KR" altLang="en-US" sz="1900" dirty="0" smtClean="0">
                <a:latin typeface="+mn-ea"/>
                <a:ea typeface="+mn-ea"/>
              </a:rPr>
              <a:t>공원에 있는 의자 </a:t>
            </a:r>
            <a:r>
              <a:rPr lang="en-US" altLang="ko-KR" sz="1900" dirty="0" smtClean="0">
                <a:latin typeface="+mn-ea"/>
                <a:ea typeface="+mn-ea"/>
              </a:rPr>
              <a:t>12</a:t>
            </a:r>
            <a:r>
              <a:rPr lang="ko-KR" altLang="en-US" sz="1900" dirty="0" smtClean="0">
                <a:latin typeface="+mn-ea"/>
                <a:ea typeface="+mn-ea"/>
              </a:rPr>
              <a:t>개에 똑같은 개수로 풍선을 매달았다면 의자에 매달린 풍선은 모두 몇 개일까</a:t>
            </a:r>
            <a:r>
              <a:rPr lang="en-US" altLang="ko-KR" sz="1900" dirty="0" smtClean="0">
                <a:latin typeface="+mn-ea"/>
                <a:ea typeface="+mn-ea"/>
              </a:rPr>
              <a:t>?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180714" y="13029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23528" y="9961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940152" y="39625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276" y="4108593"/>
            <a:ext cx="3430280" cy="195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165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43908" y="1592796"/>
            <a:ext cx="33123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알고 있는 것은 무엇인가요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30012" y="1988840"/>
            <a:ext cx="302989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의자 </a:t>
            </a:r>
            <a:r>
              <a:rPr lang="en-US" altLang="ko-KR" sz="18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개에 풍선이 </a:t>
            </a:r>
            <a:r>
              <a:rPr lang="en-US" altLang="ko-KR" sz="18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r>
            <a:r>
              <a:rPr lang="ko-KR" altLang="en-US" sz="18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개씩 </a:t>
            </a:r>
            <a:r>
              <a:rPr lang="en-US" altLang="ko-KR" sz="18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8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의자에 똑같이 매달려 있습니다</a:t>
            </a:r>
            <a:r>
              <a:rPr lang="en-US" altLang="ko-KR" sz="18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spc="-10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2826" y="2568493"/>
            <a:ext cx="360000" cy="355000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5616116" y="1254952"/>
            <a:ext cx="1302081" cy="258420"/>
            <a:chOff x="4968044" y="1254952"/>
            <a:chExt cx="1302081" cy="258420"/>
          </a:xfrm>
        </p:grpSpPr>
        <p:grpSp>
          <p:nvGrpSpPr>
            <p:cNvPr id="2" name="그룹 1"/>
            <p:cNvGrpSpPr/>
            <p:nvPr/>
          </p:nvGrpSpPr>
          <p:grpSpPr>
            <a:xfrm>
              <a:off x="4968044" y="1254952"/>
              <a:ext cx="1302081" cy="258420"/>
              <a:chOff x="4968044" y="1254952"/>
              <a:chExt cx="1302081" cy="258420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5639384" y="1257781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2</a:t>
                </a:r>
                <a:endParaRPr lang="ko-KR" altLang="en-US" sz="1100" b="1" dirty="0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4968044" y="1254952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1</a:t>
                </a:r>
                <a:endParaRPr lang="ko-KR" altLang="en-US" sz="1100" b="1" dirty="0"/>
              </a:p>
            </p:txBody>
          </p:sp>
        </p:grpSp>
        <p:sp>
          <p:nvSpPr>
            <p:cNvPr id="36" name="직사각형 35"/>
            <p:cNvSpPr/>
            <p:nvPr/>
          </p:nvSpPr>
          <p:spPr>
            <a:xfrm>
              <a:off x="5639384" y="1257273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968044" y="1256825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6"/>
          <a:srcRect l="48784" r="2600"/>
          <a:stretch/>
        </p:blipFill>
        <p:spPr>
          <a:xfrm>
            <a:off x="143508" y="1579086"/>
            <a:ext cx="3490187" cy="4046158"/>
          </a:xfrm>
          <a:prstGeom prst="rect">
            <a:avLst/>
          </a:prstGeom>
        </p:spPr>
      </p:pic>
      <p:pic>
        <p:nvPicPr>
          <p:cNvPr id="32" name="Picture 3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824" y="5075947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212000" y="3172031"/>
            <a:ext cx="133566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+mn-ea"/>
                <a:ea typeface="+mn-ea"/>
              </a:rPr>
              <a:t>풍선 </a:t>
            </a:r>
            <a:r>
              <a:rPr lang="en-US" altLang="ko-KR" sz="1900" dirty="0" smtClean="0">
                <a:latin typeface="+mn-ea"/>
                <a:ea typeface="+mn-ea"/>
              </a:rPr>
              <a:t>26</a:t>
            </a:r>
            <a:r>
              <a:rPr lang="ko-KR" altLang="en-US" sz="1900" dirty="0" smtClean="0">
                <a:latin typeface="+mn-ea"/>
                <a:ea typeface="+mn-ea"/>
              </a:rPr>
              <a:t>개</a:t>
            </a:r>
            <a:endParaRPr lang="en-US" altLang="ko-KR" sz="1900" dirty="0" smtClean="0">
              <a:latin typeface="+mn-ea"/>
              <a:ea typeface="+mn-ea"/>
            </a:endParaRPr>
          </a:p>
          <a:p>
            <a:r>
              <a:rPr lang="ko-KR" altLang="en-US" sz="1900" dirty="0" smtClean="0">
                <a:latin typeface="+mn-ea"/>
                <a:ea typeface="+mn-ea"/>
              </a:rPr>
              <a:t>의자 </a:t>
            </a:r>
            <a:r>
              <a:rPr lang="en-US" altLang="ko-KR" sz="1900" dirty="0" smtClean="0">
                <a:latin typeface="+mn-ea"/>
                <a:ea typeface="+mn-ea"/>
              </a:rPr>
              <a:t>12</a:t>
            </a:r>
            <a:r>
              <a:rPr lang="ko-KR" altLang="en-US" sz="1900" dirty="0" smtClean="0">
                <a:latin typeface="+mn-ea"/>
                <a:ea typeface="+mn-ea"/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2622742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5576" y="2823900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올림이 한 번 있는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의 계산 원리와 형식을 이해하고 계산할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72" y="293519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모눈종이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/>
          <a:srcRect l="48784" r="2600" b="39028"/>
          <a:stretch/>
        </p:blipFill>
        <p:spPr>
          <a:xfrm>
            <a:off x="2158743" y="2315918"/>
            <a:ext cx="2884452" cy="203886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856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8310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의자에 매달린 풍선은 모두 몇 개인지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93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버튼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배경 색을 하늘색으로 변경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 교과서 그림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4319972" y="1488568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36" name="직사각형 35"/>
          <p:cNvSpPr/>
          <p:nvPr/>
        </p:nvSpPr>
        <p:spPr>
          <a:xfrm>
            <a:off x="4980780" y="148478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 smtClean="0">
                <a:solidFill>
                  <a:srgbClr val="AE7C65"/>
                </a:solidFill>
              </a:rPr>
              <a:t>2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090586" y="13940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/>
          <p:cNvSpPr txBox="1"/>
          <p:nvPr/>
        </p:nvSpPr>
        <p:spPr>
          <a:xfrm>
            <a:off x="373127" y="1772816"/>
            <a:ext cx="66373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의자에 매달린 풍선은 모두 몇 개일지 어림해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3" y="1859342"/>
            <a:ext cx="119981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5688687" y="51718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3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352" y="3961377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72957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SA32106.psd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3-2_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\010031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초등수학교과서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3-2-1\Links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" name="타원 57"/>
          <p:cNvSpPr/>
          <p:nvPr/>
        </p:nvSpPr>
        <p:spPr>
          <a:xfrm>
            <a:off x="4999612" y="39975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1832108" y="31153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94332" y="4473116"/>
            <a:ext cx="5768518" cy="677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생각하고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12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생각하면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30×10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r>
              <a:rPr lang="ko-KR" altLang="en-US" sz="1900" b="1" dirty="0" err="1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개쯤일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것 같습니다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825" y="482672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/>
          <p:cNvSpPr/>
          <p:nvPr/>
        </p:nvSpPr>
        <p:spPr>
          <a:xfrm>
            <a:off x="1832108" y="34557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647525" y="148478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 smtClean="0">
                <a:solidFill>
                  <a:srgbClr val="AE7C65"/>
                </a:solidFill>
              </a:rPr>
              <a:t>3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314270" y="148478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 smtClean="0">
                <a:solidFill>
                  <a:srgbClr val="AE7C65"/>
                </a:solidFill>
              </a:rPr>
              <a:t>4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452030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56276" y="4108593"/>
            <a:ext cx="3430280" cy="1951711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006853" y="3601761"/>
            <a:ext cx="133566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+mn-ea"/>
                <a:ea typeface="+mn-ea"/>
              </a:rPr>
              <a:t>풍선 </a:t>
            </a:r>
            <a:r>
              <a:rPr lang="en-US" altLang="ko-KR" sz="1900" dirty="0" smtClean="0">
                <a:latin typeface="+mn-ea"/>
                <a:ea typeface="+mn-ea"/>
              </a:rPr>
              <a:t>26</a:t>
            </a:r>
            <a:r>
              <a:rPr lang="ko-KR" altLang="en-US" sz="1900" dirty="0" smtClean="0">
                <a:latin typeface="+mn-ea"/>
                <a:ea typeface="+mn-ea"/>
              </a:rPr>
              <a:t>개</a:t>
            </a:r>
            <a:endParaRPr lang="en-US" altLang="ko-KR" sz="1900" dirty="0" smtClean="0">
              <a:latin typeface="+mn-ea"/>
              <a:ea typeface="+mn-ea"/>
            </a:endParaRPr>
          </a:p>
          <a:p>
            <a:r>
              <a:rPr lang="ko-KR" altLang="en-US" sz="1900" dirty="0" smtClean="0">
                <a:latin typeface="+mn-ea"/>
                <a:ea typeface="+mn-ea"/>
              </a:rPr>
              <a:t>의자 </a:t>
            </a:r>
            <a:r>
              <a:rPr lang="en-US" altLang="ko-KR" sz="1900" dirty="0" smtClean="0">
                <a:latin typeface="+mn-ea"/>
                <a:ea typeface="+mn-ea"/>
              </a:rPr>
              <a:t>12</a:t>
            </a:r>
            <a:r>
              <a:rPr lang="ko-KR" altLang="en-US" sz="1900" dirty="0" smtClean="0">
                <a:latin typeface="+mn-ea"/>
                <a:ea typeface="+mn-ea"/>
              </a:rPr>
              <a:t>개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7822" r="2600"/>
          <a:stretch/>
        </p:blipFill>
        <p:spPr>
          <a:xfrm>
            <a:off x="71500" y="872716"/>
            <a:ext cx="6912768" cy="4895850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배경 색을 하늘색으로 변경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교과서 그림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44437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SA32106.psd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3-2_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\010031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초등수학교과서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3-2-1\Links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115384" y="2610659"/>
            <a:ext cx="3268484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사람들이 사진을 찍으려고 기다리고 있어</a:t>
            </a:r>
            <a:r>
              <a:rPr lang="en-US" altLang="ko-KR" sz="1900" dirty="0" smtClean="0">
                <a:latin typeface="+mn-ea"/>
                <a:ea typeface="+mn-ea"/>
              </a:rPr>
              <a:t>. </a:t>
            </a:r>
            <a:r>
              <a:rPr lang="ko-KR" altLang="en-US" sz="1900" dirty="0" smtClean="0">
                <a:latin typeface="+mn-ea"/>
                <a:ea typeface="+mn-ea"/>
              </a:rPr>
              <a:t>의자에 </a:t>
            </a:r>
            <a:r>
              <a:rPr lang="en-US" altLang="ko-KR" sz="1900" dirty="0" smtClean="0">
                <a:latin typeface="+mn-ea"/>
                <a:ea typeface="+mn-ea"/>
              </a:rPr>
              <a:t>26</a:t>
            </a:r>
            <a:r>
              <a:rPr lang="ko-KR" altLang="en-US" sz="1900" dirty="0" smtClean="0">
                <a:latin typeface="+mn-ea"/>
                <a:ea typeface="+mn-ea"/>
              </a:rPr>
              <a:t>개의 풍선을 매달아 예쁘게 꾸며 놨구나</a:t>
            </a:r>
            <a:r>
              <a:rPr lang="en-US" altLang="ko-KR" sz="1900" dirty="0" smtClean="0">
                <a:latin typeface="+mn-ea"/>
                <a:ea typeface="+mn-ea"/>
              </a:rPr>
              <a:t>. </a:t>
            </a:r>
            <a:r>
              <a:rPr lang="ko-KR" altLang="en-US" sz="1900" dirty="0" smtClean="0">
                <a:latin typeface="+mn-ea"/>
                <a:ea typeface="+mn-ea"/>
              </a:rPr>
              <a:t>공원에 있는 의자 </a:t>
            </a:r>
            <a:r>
              <a:rPr lang="en-US" altLang="ko-KR" sz="1900" dirty="0" smtClean="0">
                <a:latin typeface="+mn-ea"/>
                <a:ea typeface="+mn-ea"/>
              </a:rPr>
              <a:t>12</a:t>
            </a:r>
            <a:r>
              <a:rPr lang="ko-KR" altLang="en-US" sz="1900" dirty="0" smtClean="0">
                <a:latin typeface="+mn-ea"/>
                <a:ea typeface="+mn-ea"/>
              </a:rPr>
              <a:t>개에 똑같은 개수로 풍선을 매달았다면 의자에 매달린 풍선은 모두 몇 개일까</a:t>
            </a:r>
            <a:r>
              <a:rPr lang="en-US" altLang="ko-KR" sz="1900" dirty="0" smtClean="0">
                <a:latin typeface="+mn-ea"/>
                <a:ea typeface="+mn-ea"/>
              </a:rPr>
              <a:t>?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180714" y="13029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23528" y="9961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940152" y="39625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276" y="4108593"/>
            <a:ext cx="3430280" cy="195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365138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chemeClr val="accent5">
              <a:lumMod val="40000"/>
              <a:lumOff val="6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28575">
          <a:solidFill>
            <a:schemeClr val="accent3">
              <a:lumMod val="40000"/>
              <a:lumOff val="6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28575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5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28575">
          <a:solidFill>
            <a:schemeClr val="accent3">
              <a:lumMod val="40000"/>
              <a:lumOff val="6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28575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44558</TotalTime>
  <Words>4473</Words>
  <Application>Microsoft Office PowerPoint</Application>
  <PresentationFormat>화면 슬라이드 쇼(4:3)</PresentationFormat>
  <Paragraphs>1373</Paragraphs>
  <Slides>47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47</vt:i4>
      </vt:variant>
    </vt:vector>
  </HeadingPairs>
  <TitlesOfParts>
    <vt:vector size="56" baseType="lpstr">
      <vt:lpstr>굴림</vt:lpstr>
      <vt:lpstr>돋움</vt:lpstr>
      <vt:lpstr>맑은 고딕</vt:lpstr>
      <vt:lpstr>여기어때 잘난체</vt:lpstr>
      <vt:lpstr>Arial</vt:lpstr>
      <vt:lpstr>Wingdings</vt:lpstr>
      <vt:lpstr>3_기본 디자인</vt:lpstr>
      <vt:lpstr>4_기본 디자인</vt:lpstr>
      <vt:lpstr>5_기본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DB400TDA</cp:lastModifiedBy>
  <cp:revision>7780</cp:revision>
  <dcterms:created xsi:type="dcterms:W3CDTF">2008-07-15T12:19:11Z</dcterms:created>
  <dcterms:modified xsi:type="dcterms:W3CDTF">2022-05-25T01:00:52Z</dcterms:modified>
</cp:coreProperties>
</file>